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6.xml" ContentType="application/vnd.openxmlformats-officedocument.presentationml.notesSlide+xml"/>
  <Override PartName="/ppt/charts/chartEx1.xml" ContentType="application/vnd.ms-office.chartex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7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theme/themeOverride1.xml" ContentType="application/vnd.openxmlformats-officedocument.themeOverride+xml"/>
  <Override PartName="/ppt/charts/chart14.xml" ContentType="application/vnd.openxmlformats-officedocument.drawingml.chart+xml"/>
  <Override PartName="/ppt/theme/themeOverride2.xml" ContentType="application/vnd.openxmlformats-officedocument.themeOverride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7.xml" ContentType="application/vnd.openxmlformats-officedocument.drawingml.chart+xml"/>
  <Override PartName="/ppt/theme/themeOverride3.xml" ContentType="application/vnd.openxmlformats-officedocument.themeOverride+xml"/>
  <Override PartName="/ppt/charts/chart18.xml" ContentType="application/vnd.openxmlformats-officedocument.drawingml.chart+xml"/>
  <Override PartName="/ppt/theme/themeOverride4.xml" ContentType="application/vnd.openxmlformats-officedocument.themeOverride+xml"/>
  <Override PartName="/ppt/charts/chart19.xml" ContentType="application/vnd.openxmlformats-officedocument.drawingml.chart+xml"/>
  <Override PartName="/ppt/notesSlides/notesSlide8.xml" ContentType="application/vnd.openxmlformats-officedocument.presentationml.notesSlide+xml"/>
  <Override PartName="/ppt/charts/chart20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21.xml" ContentType="application/vnd.openxmlformats-officedocument.drawingml.chart+xml"/>
  <Override PartName="/ppt/theme/themeOverride5.xml" ContentType="application/vnd.openxmlformats-officedocument.themeOverride+xml"/>
  <Override PartName="/ppt/charts/chart22.xml" ContentType="application/vnd.openxmlformats-officedocument.drawingml.chart+xml"/>
  <Override PartName="/ppt/theme/themeOverride6.xml" ContentType="application/vnd.openxmlformats-officedocument.themeOverride+xml"/>
  <Override PartName="/ppt/charts/chart23.xml" ContentType="application/vnd.openxmlformats-officedocument.drawingml.chart+xml"/>
  <Override PartName="/ppt/notesSlides/notesSlide9.xml" ContentType="application/vnd.openxmlformats-officedocument.presentationml.notesSlide+xml"/>
  <Override PartName="/ppt/charts/chart24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25.xml" ContentType="application/vnd.openxmlformats-officedocument.drawingml.chart+xml"/>
  <Override PartName="/ppt/theme/themeOverride7.xml" ContentType="application/vnd.openxmlformats-officedocument.themeOverride+xml"/>
  <Override PartName="/ppt/charts/chart26.xml" ContentType="application/vnd.openxmlformats-officedocument.drawingml.chart+xml"/>
  <Override PartName="/ppt/theme/themeOverride8.xml" ContentType="application/vnd.openxmlformats-officedocument.themeOverride+xml"/>
  <Override PartName="/ppt/charts/chart27.xml" ContentType="application/vnd.openxmlformats-officedocument.drawingml.chart+xml"/>
  <Override PartName="/ppt/notesSlides/notesSlide10.xml" ContentType="application/vnd.openxmlformats-officedocument.presentationml.notesSlide+xml"/>
  <Override PartName="/ppt/charts/chart28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29.xml" ContentType="application/vnd.openxmlformats-officedocument.drawingml.chart+xml"/>
  <Override PartName="/ppt/theme/themeOverride9.xml" ContentType="application/vnd.openxmlformats-officedocument.themeOverride+xml"/>
  <Override PartName="/ppt/charts/chart30.xml" ContentType="application/vnd.openxmlformats-officedocument.drawingml.chart+xml"/>
  <Override PartName="/ppt/theme/themeOverride10.xml" ContentType="application/vnd.openxmlformats-officedocument.themeOverride+xml"/>
  <Override PartName="/ppt/charts/chart31.xml" ContentType="application/vnd.openxmlformats-officedocument.drawingml.chart+xml"/>
  <Override PartName="/ppt/notesSlides/notesSlide11.xml" ContentType="application/vnd.openxmlformats-officedocument.presentationml.notesSlide+xml"/>
  <Override PartName="/ppt/charts/chart32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33.xml" ContentType="application/vnd.openxmlformats-officedocument.drawingml.chart+xml"/>
  <Override PartName="/ppt/theme/themeOverride11.xml" ContentType="application/vnd.openxmlformats-officedocument.themeOverride+xml"/>
  <Override PartName="/ppt/charts/chart34.xml" ContentType="application/vnd.openxmlformats-officedocument.drawingml.chart+xml"/>
  <Override PartName="/ppt/theme/themeOverride12.xml" ContentType="application/vnd.openxmlformats-officedocument.themeOverride+xml"/>
  <Override PartName="/ppt/charts/chart35.xml" ContentType="application/vnd.openxmlformats-officedocument.drawingml.chart+xml"/>
  <Override PartName="/ppt/notesSlides/notesSlide12.xml" ContentType="application/vnd.openxmlformats-officedocument.presentationml.notesSlide+xml"/>
  <Override PartName="/ppt/charts/chart36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37.xml" ContentType="application/vnd.openxmlformats-officedocument.drawingml.chart+xml"/>
  <Override PartName="/ppt/theme/themeOverride13.xml" ContentType="application/vnd.openxmlformats-officedocument.themeOverride+xml"/>
  <Override PartName="/ppt/charts/chart38.xml" ContentType="application/vnd.openxmlformats-officedocument.drawingml.chart+xml"/>
  <Override PartName="/ppt/theme/themeOverride14.xml" ContentType="application/vnd.openxmlformats-officedocument.themeOverride+xml"/>
  <Override PartName="/ppt/charts/chart39.xml" ContentType="application/vnd.openxmlformats-officedocument.drawingml.chart+xml"/>
  <Override PartName="/ppt/notesSlides/notesSlide13.xml" ContentType="application/vnd.openxmlformats-officedocument.presentationml.notesSlide+xml"/>
  <Override PartName="/ppt/charts/chart40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41.xml" ContentType="application/vnd.openxmlformats-officedocument.drawingml.chart+xml"/>
  <Override PartName="/ppt/theme/themeOverride15.xml" ContentType="application/vnd.openxmlformats-officedocument.themeOverride+xml"/>
  <Override PartName="/ppt/charts/chart42.xml" ContentType="application/vnd.openxmlformats-officedocument.drawingml.chart+xml"/>
  <Override PartName="/ppt/theme/themeOverride16.xml" ContentType="application/vnd.openxmlformats-officedocument.themeOverride+xml"/>
  <Override PartName="/ppt/charts/chart43.xml" ContentType="application/vnd.openxmlformats-officedocument.drawingml.chart+xml"/>
  <Override PartName="/ppt/notesSlides/notesSlide14.xml" ContentType="application/vnd.openxmlformats-officedocument.presentationml.notesSlide+xml"/>
  <Override PartName="/ppt/charts/chart44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45.xml" ContentType="application/vnd.openxmlformats-officedocument.drawingml.chart+xml"/>
  <Override PartName="/ppt/theme/themeOverride17.xml" ContentType="application/vnd.openxmlformats-officedocument.themeOverride+xml"/>
  <Override PartName="/ppt/charts/chart46.xml" ContentType="application/vnd.openxmlformats-officedocument.drawingml.chart+xml"/>
  <Override PartName="/ppt/theme/themeOverride18.xml" ContentType="application/vnd.openxmlformats-officedocument.themeOverride+xml"/>
  <Override PartName="/ppt/charts/chart47.xml" ContentType="application/vnd.openxmlformats-officedocument.drawingml.chart+xml"/>
  <Override PartName="/ppt/notesSlides/notesSlide15.xml" ContentType="application/vnd.openxmlformats-officedocument.presentationml.notesSlide+xml"/>
  <Override PartName="/ppt/charts/chart48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49.xml" ContentType="application/vnd.openxmlformats-officedocument.drawingml.chart+xml"/>
  <Override PartName="/ppt/theme/themeOverride19.xml" ContentType="application/vnd.openxmlformats-officedocument.themeOverride+xml"/>
  <Override PartName="/ppt/charts/chart50.xml" ContentType="application/vnd.openxmlformats-officedocument.drawingml.chart+xml"/>
  <Override PartName="/ppt/theme/themeOverride20.xml" ContentType="application/vnd.openxmlformats-officedocument.themeOverride+xml"/>
  <Override PartName="/ppt/charts/chart51.xml" ContentType="application/vnd.openxmlformats-officedocument.drawingml.chart+xml"/>
  <Override PartName="/ppt/charts/chart5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drawings/drawing1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5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5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5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notesSlides/notesSlide17.xml" ContentType="application/vnd.openxmlformats-officedocument.presentationml.notesSlide+xml"/>
  <Override PartName="/ppt/charts/chart5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theme/themeOverride21.xml" ContentType="application/vnd.openxmlformats-officedocument.themeOverride+xml"/>
  <Override PartName="/ppt/charts/chart57.xml" ContentType="application/vnd.openxmlformats-officedocument.drawingml.chart+xml"/>
  <Override PartName="/ppt/charts/chart58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59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60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61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62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charts/chart63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charts/chart64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charts/chart65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charts/chart66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charts/chart67.xml" ContentType="application/vnd.openxmlformats-officedocument.drawingml.chart+xml"/>
  <Override PartName="/ppt/notesSlides/notesSlide18.xml" ContentType="application/vnd.openxmlformats-officedocument.presentationml.notesSlide+xml"/>
  <Override PartName="/ppt/charts/chart68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notesSlides/notesSlide19.xml" ContentType="application/vnd.openxmlformats-officedocument.presentationml.notesSlide+xml"/>
  <Override PartName="/ppt/charts/chart69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charts/chart70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0" r:id="rId1"/>
  </p:sldMasterIdLst>
  <p:notesMasterIdLst>
    <p:notesMasterId r:id="rId47"/>
  </p:notesMasterIdLst>
  <p:handoutMasterIdLst>
    <p:handoutMasterId r:id="rId48"/>
  </p:handoutMasterIdLst>
  <p:sldIdLst>
    <p:sldId id="4054" r:id="rId2"/>
    <p:sldId id="4192" r:id="rId3"/>
    <p:sldId id="4193" r:id="rId4"/>
    <p:sldId id="4194" r:id="rId5"/>
    <p:sldId id="4195" r:id="rId6"/>
    <p:sldId id="4196" r:id="rId7"/>
    <p:sldId id="4024" r:id="rId8"/>
    <p:sldId id="4103" r:id="rId9"/>
    <p:sldId id="4055" r:id="rId10"/>
    <p:sldId id="4115" r:id="rId11"/>
    <p:sldId id="4197" r:id="rId12"/>
    <p:sldId id="4122" r:id="rId13"/>
    <p:sldId id="4147" r:id="rId14"/>
    <p:sldId id="4110" r:id="rId15"/>
    <p:sldId id="4198" r:id="rId16"/>
    <p:sldId id="4074" r:id="rId17"/>
    <p:sldId id="4203" r:id="rId18"/>
    <p:sldId id="4170" r:id="rId19"/>
    <p:sldId id="4171" r:id="rId20"/>
    <p:sldId id="4172" r:id="rId21"/>
    <p:sldId id="4173" r:id="rId22"/>
    <p:sldId id="4174" r:id="rId23"/>
    <p:sldId id="4181" r:id="rId24"/>
    <p:sldId id="4182" r:id="rId25"/>
    <p:sldId id="4177" r:id="rId26"/>
    <p:sldId id="4178" r:id="rId27"/>
    <p:sldId id="4179" r:id="rId28"/>
    <p:sldId id="4064" r:id="rId29"/>
    <p:sldId id="4187" r:id="rId30"/>
    <p:sldId id="4200" r:id="rId31"/>
    <p:sldId id="4010" r:id="rId32"/>
    <p:sldId id="4204" r:id="rId33"/>
    <p:sldId id="4046" r:id="rId34"/>
    <p:sldId id="4202" r:id="rId35"/>
    <p:sldId id="4186" r:id="rId36"/>
    <p:sldId id="4128" r:id="rId37"/>
    <p:sldId id="4101" r:id="rId38"/>
    <p:sldId id="4066" r:id="rId39"/>
    <p:sldId id="4067" r:id="rId40"/>
    <p:sldId id="4189" r:id="rId41"/>
    <p:sldId id="4078" r:id="rId42"/>
    <p:sldId id="4134" r:id="rId43"/>
    <p:sldId id="4069" r:id="rId44"/>
    <p:sldId id="4019" r:id="rId45"/>
    <p:sldId id="4026" r:id="rId46"/>
  </p:sldIdLst>
  <p:sldSz cx="9144000" cy="5149850"/>
  <p:notesSz cx="9144000" cy="514985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6" userDrawn="1">
          <p15:clr>
            <a:srgbClr val="A4A3A4"/>
          </p15:clr>
        </p15:guide>
        <p15:guide id="2" pos="14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192FA07-4592-9ADE-86A3-A185055B8ED1}" name="Menno Van IJssel" initials="MVI" userId="S::menno.vanijssel@visiteurope.com::a716615d-5821-487d-b3e6-a72b03044c66" providerId="AD"/>
  <p188:author id="{97293911-490E-3CA7-2346-5E13FE91AE82}" name="James  Arnold" initials="JA" userId="James  Arnold" providerId="None"/>
  <p188:author id="{3831E53E-DCD5-8B00-9194-EBA3E6AE8088}" name="Theofilos Kyratsoulis" initials="TK" userId="S::tky@mindhaus.gr::bce0b862-a51b-4bff-a8cf-2a900b4400ac" providerId="AD"/>
  <p188:author id="{1C30A454-C1B3-C0E0-09C1-1DA3017C2D93}" name="Jennifer Iduh" initials="JI" userId="S::jennifer.iduh@visiteurope.com::76313ed3-745a-45e9-bc21-fe142a0601e3" providerId="AD"/>
  <p188:author id="{EDE5125E-3567-CED4-83DC-1B194ADCFD1B}" name="Lyublena Dimova" initials="LD" userId="Lyublena Dimova" providerId="None"/>
  <p188:author id="{090D217A-5A5A-340F-F1FC-42D15B6D841C}" name="Pam Rubin" initials="PR" userId="56a448dab83a7d94" providerId="Windows Live"/>
  <p188:author id="{96E19D8B-0347-D371-01E9-C21746EE9672}" name="Lyublena Dimova" initials="LD" userId="S::lyublena.dimova@visiteurope.com::f8a279f8-fc44-47e0-91fa-b7dad0066992" providerId="AD"/>
  <p188:author id="{DCC4E9B4-5ECF-08A0-6857-EFE8A6DB0CB9}" name="Katerina Moschandreou" initials="KM" userId="S::km@mindhaus.gr::98eceabf-15e3-4a9c-a840-a6afa0abedaa" providerId="AD"/>
  <p188:author id="{35F037D2-B9FB-1C93-E6A5-699D6A57AF5A}" name="Eran Ketter" initials="EK" userId="S::ek@mx.kinneret.ac.il::fd18193f-b8ff-4a17-b66b-0ab025764c0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Theofilos Kyratsoulis" initials="TK" lastIdx="418" clrIdx="6"/>
  <p:cmAuthor id="1" name="Andriana Biliri" initials="AB" lastIdx="24" clrIdx="0"/>
  <p:cmAuthor id="8" name="Lyublena Dimova" initials="LD [2]" lastIdx="78" clrIdx="7"/>
  <p:cmAuthor id="2" name="Eran Ketter" initials="EK" lastIdx="421" clrIdx="1"/>
  <p:cmAuthor id="9" name="Chris" initials="C" lastIdx="89" clrIdx="8"/>
  <p:cmAuthor id="3" name="Biliri Andriana" initials="BA" lastIdx="1144" clrIdx="2"/>
  <p:cmAuthor id="10" name="Pam Rubin" initials="PR" lastIdx="284" clrIdx="9">
    <p:extLst>
      <p:ext uri="{19B8F6BF-5375-455C-9EA6-DF929625EA0E}">
        <p15:presenceInfo xmlns:p15="http://schemas.microsoft.com/office/powerpoint/2012/main" userId="56a448dab83a7d94" providerId="Windows Live"/>
      </p:ext>
    </p:extLst>
  </p:cmAuthor>
  <p:cmAuthor id="4" name="Lyublena Dimova" initials="LD" lastIdx="471" clrIdx="3"/>
  <p:cmAuthor id="11" name="Dimitris Margaritopoulos" initials="DM" lastIdx="1" clrIdx="10">
    <p:extLst>
      <p:ext uri="{19B8F6BF-5375-455C-9EA6-DF929625EA0E}">
        <p15:presenceInfo xmlns:p15="http://schemas.microsoft.com/office/powerpoint/2012/main" userId="Dimitris Margaritopoulos" providerId="None"/>
      </p:ext>
    </p:extLst>
  </p:cmAuthor>
  <p:cmAuthor id="5" name="Jennifer Iduh" initials="JI" lastIdx="210" clrIdx="4"/>
  <p:cmAuthor id="12" name="Katerina Moschandreou" initials="KM" lastIdx="16" clrIdx="11">
    <p:extLst>
      <p:ext uri="{19B8F6BF-5375-455C-9EA6-DF929625EA0E}">
        <p15:presenceInfo xmlns:p15="http://schemas.microsoft.com/office/powerpoint/2012/main" userId="S::km@mindhaus.gr::98eceabf-15e3-4a9c-a840-a6afa0abedaa" providerId="AD"/>
      </p:ext>
    </p:extLst>
  </p:cmAuthor>
  <p:cmAuthor id="6" name="James  Arnold" initials="JA" lastIdx="149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8BB4"/>
    <a:srgbClr val="A1EAF7"/>
    <a:srgbClr val="185073"/>
    <a:srgbClr val="BFBFBF"/>
    <a:srgbClr val="0A0936"/>
    <a:srgbClr val="49A8C1"/>
    <a:srgbClr val="595959"/>
    <a:srgbClr val="B4C7E7"/>
    <a:srgbClr val="73B7CC"/>
    <a:srgbClr val="4BA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94" autoAdjust="0"/>
    <p:restoredTop sz="95588" autoAdjust="0"/>
  </p:normalViewPr>
  <p:slideViewPr>
    <p:cSldViewPr>
      <p:cViewPr varScale="1">
        <p:scale>
          <a:sx n="139" d="100"/>
          <a:sy n="139" d="100"/>
        </p:scale>
        <p:origin x="642" y="114"/>
      </p:cViewPr>
      <p:guideLst>
        <p:guide orient="horz" pos="326"/>
        <p:guide pos="1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146" d="100"/>
          <a:sy n="146" d="100"/>
        </p:scale>
        <p:origin x="1428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3.xlsx"/><Relationship Id="rId1" Type="http://schemas.openxmlformats.org/officeDocument/2006/relationships/themeOverride" Target="../theme/themeOverride1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4.xlsx"/><Relationship Id="rId1" Type="http://schemas.openxmlformats.org/officeDocument/2006/relationships/themeOverride" Target="../theme/themeOverride2.xm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7.xlsx"/><Relationship Id="rId1" Type="http://schemas.openxmlformats.org/officeDocument/2006/relationships/themeOverride" Target="../theme/themeOverride3.xm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8.xlsx"/><Relationship Id="rId1" Type="http://schemas.openxmlformats.org/officeDocument/2006/relationships/themeOverride" Target="../theme/themeOverride4.xm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1.xlsx"/><Relationship Id="rId1" Type="http://schemas.openxmlformats.org/officeDocument/2006/relationships/themeOverride" Target="../theme/themeOverride5.xml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2.xlsx"/><Relationship Id="rId1" Type="http://schemas.openxmlformats.org/officeDocument/2006/relationships/themeOverride" Target="../theme/themeOverride6.xm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5.xlsx"/><Relationship Id="rId1" Type="http://schemas.openxmlformats.org/officeDocument/2006/relationships/themeOverride" Target="../theme/themeOverride7.xml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6.xlsx"/><Relationship Id="rId1" Type="http://schemas.openxmlformats.org/officeDocument/2006/relationships/themeOverride" Target="../theme/themeOverride8.xm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2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9.xlsx"/><Relationship Id="rId1" Type="http://schemas.openxmlformats.org/officeDocument/2006/relationships/themeOverride" Target="../theme/themeOverride9.xml"/></Relationships>
</file>

<file path=ppt/charts/_rels/chart3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0.xlsx"/><Relationship Id="rId1" Type="http://schemas.openxmlformats.org/officeDocument/2006/relationships/themeOverride" Target="../theme/themeOverride10.xml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2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3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3.xlsx"/><Relationship Id="rId1" Type="http://schemas.openxmlformats.org/officeDocument/2006/relationships/themeOverride" Target="../theme/themeOverride11.xml"/></Relationships>
</file>

<file path=ppt/charts/_rels/chart3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4.xlsx"/><Relationship Id="rId1" Type="http://schemas.openxmlformats.org/officeDocument/2006/relationships/themeOverride" Target="../theme/themeOverride12.xml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6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3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7.xlsx"/><Relationship Id="rId1" Type="http://schemas.openxmlformats.org/officeDocument/2006/relationships/themeOverride" Target="../theme/themeOverride13.xml"/></Relationships>
</file>

<file path=ppt/charts/_rels/chart3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8.xlsx"/><Relationship Id="rId1" Type="http://schemas.openxmlformats.org/officeDocument/2006/relationships/themeOverride" Target="../theme/themeOverride14.xml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0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4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1.xlsx"/><Relationship Id="rId1" Type="http://schemas.openxmlformats.org/officeDocument/2006/relationships/themeOverride" Target="../theme/themeOverride15.xml"/></Relationships>
</file>

<file path=ppt/charts/_rels/chart4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2.xlsx"/><Relationship Id="rId1" Type="http://schemas.openxmlformats.org/officeDocument/2006/relationships/themeOverride" Target="../theme/themeOverride16.xml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3.xlsx"/></Relationships>
</file>

<file path=ppt/charts/_rels/chart4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4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4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5.xlsx"/><Relationship Id="rId1" Type="http://schemas.openxmlformats.org/officeDocument/2006/relationships/themeOverride" Target="../theme/themeOverride17.xml"/></Relationships>
</file>

<file path=ppt/charts/_rels/chart4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6.xlsx"/><Relationship Id="rId1" Type="http://schemas.openxmlformats.org/officeDocument/2006/relationships/themeOverride" Target="../theme/themeOverride18.xml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7.xlsx"/></Relationships>
</file>

<file path=ppt/charts/_rels/chart4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8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4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9.xlsx"/><Relationship Id="rId1" Type="http://schemas.openxmlformats.org/officeDocument/2006/relationships/themeOverride" Target="../theme/themeOverride19.xml"/></Relationships>
</file>

<file path=ppt/charts/_rels/chart5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0.xlsx"/><Relationship Id="rId1" Type="http://schemas.openxmlformats.org/officeDocument/2006/relationships/themeOverride" Target="../theme/themeOverride20.xml"/></Relationships>
</file>

<file path=ppt/charts/_rels/chart5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1.xlsx"/></Relationships>
</file>

<file path=ppt/charts/_rels/chart5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2.xlsx"/><Relationship Id="rId2" Type="http://schemas.microsoft.com/office/2011/relationships/chartColorStyle" Target="colors22.xml"/><Relationship Id="rId1" Type="http://schemas.microsoft.com/office/2011/relationships/chartStyle" Target="style22.xml"/><Relationship Id="rId4" Type="http://schemas.openxmlformats.org/officeDocument/2006/relationships/chartUserShapes" Target="../drawings/drawing1.xml"/></Relationships>
</file>

<file path=ppt/charts/_rels/chart5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3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5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4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5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5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5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1.xml"/><Relationship Id="rId2" Type="http://schemas.microsoft.com/office/2011/relationships/chartColorStyle" Target="colors26.xml"/><Relationship Id="rId1" Type="http://schemas.microsoft.com/office/2011/relationships/chartStyle" Target="style26.xml"/><Relationship Id="rId4" Type="http://schemas.openxmlformats.org/officeDocument/2006/relationships/package" Target="../embeddings/Microsoft_Excel_Worksheet56.xlsx"/></Relationships>
</file>

<file path=ppt/charts/_rels/chart5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7.xlsx"/></Relationships>
</file>

<file path=ppt/charts/_rels/chart5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8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5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9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6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0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6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1.xlsx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6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2.xlsx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6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3.xlsx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6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4.xlsx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6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5.xlsx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_rels/chart6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6.xlsx"/><Relationship Id="rId2" Type="http://schemas.microsoft.com/office/2011/relationships/chartColorStyle" Target="colors35.xml"/><Relationship Id="rId1" Type="http://schemas.microsoft.com/office/2011/relationships/chartStyle" Target="style35.xml"/></Relationships>
</file>

<file path=ppt/charts/_rels/chart6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7.xlsx"/></Relationships>
</file>

<file path=ppt/charts/_rels/chart6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8.xlsx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_rels/chart6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9.xlsx"/><Relationship Id="rId2" Type="http://schemas.microsoft.com/office/2011/relationships/chartColorStyle" Target="colors37.xml"/><Relationship Id="rId1" Type="http://schemas.microsoft.com/office/2011/relationships/chartStyle" Target="style37.xml"/></Relationships>
</file>

<file path=ppt/charts/_rels/chart7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0.xlsx"/><Relationship Id="rId2" Type="http://schemas.microsoft.com/office/2011/relationships/chartColorStyle" Target="colors38.xml"/><Relationship Id="rId1" Type="http://schemas.microsoft.com/office/2011/relationships/chartStyle" Target="style38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196941312715016E-2"/>
          <c:y val="1.6309583526425961E-2"/>
          <c:w val="0.90575751367675061"/>
          <c:h val="0.7196295034143468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Likely/Very Likely</c:v>
                </c:pt>
              </c:strCache>
            </c:strRef>
          </c:tx>
          <c:spPr>
            <a:solidFill>
              <a:srgbClr val="2D8BB4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.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4"/>
                <c:pt idx="0">
                  <c:v>Sep '21
survey</c:v>
                </c:pt>
                <c:pt idx="1">
                  <c:v>Dec '21
survey</c:v>
                </c:pt>
                <c:pt idx="2">
                  <c:v>March '22 
survey</c:v>
                </c:pt>
                <c:pt idx="3">
                  <c:v>May '22 
survey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4"/>
                <c:pt idx="0">
                  <c:v>0.66300000000000003</c:v>
                </c:pt>
                <c:pt idx="1">
                  <c:v>0.61050000000000004</c:v>
                </c:pt>
                <c:pt idx="2" formatCode="0.00%">
                  <c:v>0.76790000000000003</c:v>
                </c:pt>
                <c:pt idx="3" formatCode="0.00%">
                  <c:v>0.73099999999999998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EC-4261-BC42-EC7175B0F5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Neutral</c:v>
                </c:pt>
              </c:strCache>
            </c:strRef>
          </c:tx>
          <c:spPr>
            <a:solidFill>
              <a:srgbClr val="A1EAF7"/>
            </a:solidFill>
            <a:ln>
              <a:noFill/>
            </a:ln>
            <a:effectLst/>
          </c:spPr>
          <c:invertIfNegative val="0"/>
          <c:dLbls>
            <c:numFmt formatCode="#,#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.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4"/>
                <c:pt idx="0">
                  <c:v>Sep '21
survey</c:v>
                </c:pt>
                <c:pt idx="1">
                  <c:v>Dec '21
survey</c:v>
                </c:pt>
                <c:pt idx="2">
                  <c:v>March '22 
survey</c:v>
                </c:pt>
                <c:pt idx="3">
                  <c:v>May '22 
survey</c:v>
                </c:pt>
              </c:strCache>
            </c:strRef>
          </c:cat>
          <c:val>
            <c:numRef>
              <c:f>Sheet1!$C$2:$C$8</c:f>
              <c:numCache>
                <c:formatCode>0.0%</c:formatCode>
                <c:ptCount val="4"/>
                <c:pt idx="0">
                  <c:v>0.157</c:v>
                </c:pt>
                <c:pt idx="1">
                  <c:v>0.14299999999999999</c:v>
                </c:pt>
                <c:pt idx="2" formatCode="0.00%">
                  <c:v>0.1017</c:v>
                </c:pt>
                <c:pt idx="3" formatCode="0.00%">
                  <c:v>0.11700000000000001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2EC-4261-BC42-EC7175B0F50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Unlikely/Very Unlikely</c:v>
                </c:pt>
              </c:strCache>
            </c:strRef>
          </c:tx>
          <c:spPr>
            <a:solidFill>
              <a:srgbClr val="0A0936"/>
            </a:solidFill>
            <a:ln>
              <a:noFill/>
            </a:ln>
            <a:effectLst/>
          </c:spPr>
          <c:invertIfNegative val="0"/>
          <c:dLbls>
            <c:dLbl>
              <c:idx val="0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bg1"/>
                      </a:solidFill>
                      <a:latin typeface="DINPro-Light" panose="02000504040000020003" pitchFamily="50" charset="0"/>
                      <a:ea typeface="+mn-ea"/>
                      <a:cs typeface="+mn-cs"/>
                    </a:defRPr>
                  </a:pPr>
                  <a:endParaRPr lang="bg-BG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12EC-4261-BC42-EC7175B0F50C}"/>
                </c:ext>
              </c:extLst>
            </c:dLbl>
            <c:dLbl>
              <c:idx val="1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bg1"/>
                      </a:solidFill>
                      <a:latin typeface="DINPro-Light" panose="02000504040000020003" pitchFamily="50" charset="0"/>
                      <a:ea typeface="+mn-ea"/>
                      <a:cs typeface="+mn-cs"/>
                    </a:defRPr>
                  </a:pPr>
                  <a:endParaRPr lang="bg-BG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12EC-4261-BC42-EC7175B0F50C}"/>
                </c:ext>
              </c:extLst>
            </c:dLbl>
            <c:dLbl>
              <c:idx val="2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bg1"/>
                      </a:solidFill>
                      <a:latin typeface="DINPro-Light" panose="02000504040000020003" pitchFamily="50" charset="0"/>
                      <a:ea typeface="+mn-ea"/>
                      <a:cs typeface="+mn-cs"/>
                    </a:defRPr>
                  </a:pPr>
                  <a:endParaRPr lang="bg-BG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12EC-4261-BC42-EC7175B0F50C}"/>
                </c:ext>
              </c:extLst>
            </c:dLbl>
            <c:dLbl>
              <c:idx val="3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bg1"/>
                      </a:solidFill>
                      <a:latin typeface="DINPro-Light" panose="02000504040000020003" pitchFamily="50" charset="0"/>
                      <a:ea typeface="+mn-ea"/>
                      <a:cs typeface="+mn-cs"/>
                    </a:defRPr>
                  </a:pPr>
                  <a:endParaRPr lang="bg-BG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12EC-4261-BC42-EC7175B0F50C}"/>
                </c:ext>
              </c:extLst>
            </c:dLbl>
            <c:dLbl>
              <c:idx val="4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bg1"/>
                      </a:solidFill>
                      <a:latin typeface="DINPro-Light" panose="02000504040000020003" pitchFamily="50" charset="0"/>
                      <a:ea typeface="+mn-ea"/>
                      <a:cs typeface="+mn-cs"/>
                    </a:defRPr>
                  </a:pPr>
                  <a:endParaRPr lang="bg-BG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12EC-4261-BC42-EC7175B0F50C}"/>
                </c:ext>
              </c:extLst>
            </c:dLbl>
            <c:dLbl>
              <c:idx val="5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bg1"/>
                      </a:solidFill>
                      <a:latin typeface="DINPro-Light" panose="02000504040000020003" pitchFamily="50" charset="0"/>
                      <a:ea typeface="+mn-ea"/>
                      <a:cs typeface="+mn-cs"/>
                    </a:defRPr>
                  </a:pPr>
                  <a:endParaRPr lang="bg-BG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12EC-4261-BC42-EC7175B0F50C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4"/>
                <c:pt idx="0">
                  <c:v>Sep '21
survey</c:v>
                </c:pt>
                <c:pt idx="1">
                  <c:v>Dec '21
survey</c:v>
                </c:pt>
                <c:pt idx="2">
                  <c:v>March '22 
survey</c:v>
                </c:pt>
                <c:pt idx="3">
                  <c:v>May '22 
survey</c:v>
                </c:pt>
              </c:strCache>
            </c:strRef>
          </c:cat>
          <c:val>
            <c:numRef>
              <c:f>Sheet1!$D$2:$D$8</c:f>
              <c:numCache>
                <c:formatCode>0.0%</c:formatCode>
                <c:ptCount val="4"/>
                <c:pt idx="0">
                  <c:v>0.18</c:v>
                </c:pt>
                <c:pt idx="1">
                  <c:v>0.246</c:v>
                </c:pt>
                <c:pt idx="2" formatCode="0.00%">
                  <c:v>0.13039999999999999</c:v>
                </c:pt>
                <c:pt idx="3" formatCode="0.00%">
                  <c:v>0.152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2EC-4261-BC42-EC7175B0F5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5001472"/>
        <c:axId val="145027840"/>
      </c:barChart>
      <c:catAx>
        <c:axId val="145001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145027840"/>
        <c:crossesAt val="0"/>
        <c:auto val="1"/>
        <c:lblAlgn val="ctr"/>
        <c:lblOffset val="100"/>
        <c:noMultiLvlLbl val="0"/>
      </c:catAx>
      <c:valAx>
        <c:axId val="145027840"/>
        <c:scaling>
          <c:orientation val="minMax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bg1"/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145001472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9.4113786800186214E-2"/>
          <c:y val="0.90590717681320265"/>
          <c:w val="0.86125864938936036"/>
          <c:h val="9.409268184199488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1"/>
              </a:solidFill>
              <a:latin typeface="DINPro-Light" panose="02000504040000020003" pitchFamily="50" charset="0"/>
              <a:ea typeface="+mn-ea"/>
              <a:cs typeface="+mn-cs"/>
            </a:defRPr>
          </a:pPr>
          <a:endParaRPr lang="bg-B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3.9078772117065716E-2"/>
          <c:w val="1"/>
          <c:h val="0.819362268183463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18-24</c:v>
                </c:pt>
              </c:strCache>
            </c:strRef>
          </c:tx>
          <c:spPr>
            <a:solidFill>
              <a:srgbClr val="0A0936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Very Unlikely</c:v>
                </c:pt>
                <c:pt idx="1">
                  <c:v>Unlikely</c:v>
                </c:pt>
                <c:pt idx="2">
                  <c:v>Neutral</c:v>
                </c:pt>
                <c:pt idx="3">
                  <c:v>Likely</c:v>
                </c:pt>
                <c:pt idx="4">
                  <c:v>Very Likely</c:v>
                </c:pt>
              </c:strCache>
            </c:strRef>
          </c:cat>
          <c:val>
            <c:numRef>
              <c:f>Sheet1!$B$2:$B$6</c:f>
              <c:numCache>
                <c:formatCode>###0.0%</c:formatCode>
                <c:ptCount val="5"/>
                <c:pt idx="0">
                  <c:v>7.4884792626728106E-2</c:v>
                </c:pt>
                <c:pt idx="1">
                  <c:v>0.12788018433179724</c:v>
                </c:pt>
                <c:pt idx="2">
                  <c:v>0.17511520737327188</c:v>
                </c:pt>
                <c:pt idx="3">
                  <c:v>0.32142857142857145</c:v>
                </c:pt>
                <c:pt idx="4">
                  <c:v>0.30069124423963134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D3-4823-B4B7-A3A2A48967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25-34</c:v>
                </c:pt>
              </c:strCache>
            </c:strRef>
          </c:tx>
          <c:spPr>
            <a:solidFill>
              <a:srgbClr val="18507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3.7383634239700034E-3"/>
                  <c:y val="1.13949275524862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E53-48F0-9596-C89599A46671}"/>
                </c:ext>
              </c:extLst>
            </c:dLbl>
            <c:dLbl>
              <c:idx val="1"/>
              <c:layout>
                <c:manualLayout>
                  <c:x val="1.4246991316546759E-3"/>
                  <c:y val="1.13342144214322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0766853138392886E-2"/>
                      <c:h val="4.050911698882011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0C0-424D-9607-C0E88E04C06F}"/>
                </c:ext>
              </c:extLst>
            </c:dLbl>
            <c:dLbl>
              <c:idx val="2"/>
              <c:layout>
                <c:manualLayout>
                  <c:x val="-3.7383634239700034E-3"/>
                  <c:y val="1.51932367366482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E53-48F0-9596-C89599A46671}"/>
                </c:ext>
              </c:extLst>
            </c:dLbl>
            <c:dLbl>
              <c:idx val="3"/>
              <c:layout>
                <c:manualLayout>
                  <c:x val="-6.3677011479076583E-3"/>
                  <c:y val="1.51932367366482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451-44C6-8EE4-17963229088D}"/>
                </c:ext>
              </c:extLst>
            </c:dLbl>
            <c:dLbl>
              <c:idx val="4"/>
              <c:layout>
                <c:manualLayout>
                  <c:x val="-3.7383634239701409E-3"/>
                  <c:y val="3.7983091841619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E53-48F0-9596-C89599A46671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Very Unlikely</c:v>
                </c:pt>
                <c:pt idx="1">
                  <c:v>Unlikely</c:v>
                </c:pt>
                <c:pt idx="2">
                  <c:v>Neutral</c:v>
                </c:pt>
                <c:pt idx="3">
                  <c:v>Likely</c:v>
                </c:pt>
                <c:pt idx="4">
                  <c:v>Very Likely</c:v>
                </c:pt>
              </c:strCache>
            </c:strRef>
          </c:cat>
          <c:val>
            <c:numRef>
              <c:f>Sheet1!$C$2:$C$6</c:f>
              <c:numCache>
                <c:formatCode>###0.0%</c:formatCode>
                <c:ptCount val="5"/>
                <c:pt idx="0">
                  <c:v>8.8569265707797135E-2</c:v>
                </c:pt>
                <c:pt idx="1">
                  <c:v>8.4027252081756251E-2</c:v>
                </c:pt>
                <c:pt idx="2">
                  <c:v>0.12036336109008328</c:v>
                </c:pt>
                <c:pt idx="3">
                  <c:v>0.33459500378501134</c:v>
                </c:pt>
                <c:pt idx="4">
                  <c:v>0.37244511733535207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D3-4823-B4B7-A3A2A48967F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35-44</c:v>
                </c:pt>
              </c:strCache>
            </c:strRef>
          </c:tx>
          <c:spPr>
            <a:solidFill>
              <a:srgbClr val="2D8BB4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1.13342257920571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0C0-424D-9607-C0E88E04C06F}"/>
                </c:ext>
              </c:extLst>
            </c:dLbl>
            <c:dLbl>
              <c:idx val="1"/>
              <c:layout>
                <c:manualLayout>
                  <c:x val="0"/>
                  <c:y val="1.88701196587025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0C0-424D-9607-C0E88E04C06F}"/>
                </c:ext>
              </c:extLst>
            </c:dLbl>
            <c:dLbl>
              <c:idx val="2"/>
              <c:layout>
                <c:manualLayout>
                  <c:x val="-5.607545135955005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E53-48F0-9596-C89599A46671}"/>
                </c:ext>
              </c:extLst>
            </c:dLbl>
            <c:dLbl>
              <c:idx val="3"/>
              <c:layout>
                <c:manualLayout>
                  <c:x val="2.5815094994902552E-3"/>
                  <c:y val="1.69407580408261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0C0-424D-9607-C0E88E04C06F}"/>
                </c:ext>
              </c:extLst>
            </c:dLbl>
            <c:dLbl>
              <c:idx val="4"/>
              <c:layout>
                <c:manualLayout>
                  <c:x val="-1.869181711985139E-3"/>
                  <c:y val="7.59661836832413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E53-48F0-9596-C89599A46671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Very Unlikely</c:v>
                </c:pt>
                <c:pt idx="1">
                  <c:v>Unlikely</c:v>
                </c:pt>
                <c:pt idx="2">
                  <c:v>Neutral</c:v>
                </c:pt>
                <c:pt idx="3">
                  <c:v>Likely</c:v>
                </c:pt>
                <c:pt idx="4">
                  <c:v>Very Likely</c:v>
                </c:pt>
              </c:strCache>
            </c:strRef>
          </c:cat>
          <c:val>
            <c:numRef>
              <c:f>Sheet1!$D$2:$D$6</c:f>
              <c:numCache>
                <c:formatCode>###0.0%</c:formatCode>
                <c:ptCount val="5"/>
                <c:pt idx="0">
                  <c:v>7.261247040252565E-2</c:v>
                </c:pt>
                <c:pt idx="1">
                  <c:v>6.8666140489344912E-2</c:v>
                </c:pt>
                <c:pt idx="2">
                  <c:v>0.122336227308603</c:v>
                </c:pt>
                <c:pt idx="3">
                  <c:v>0.31570639305445936</c:v>
                </c:pt>
                <c:pt idx="4">
                  <c:v>0.4206787687450671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7D3-4823-B4B7-A3A2A48967F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45-54</c:v>
                </c:pt>
              </c:strCache>
            </c:strRef>
          </c:tx>
          <c:spPr>
            <a:solidFill>
              <a:srgbClr val="40AEDD"/>
            </a:solidFill>
            <a:ln>
              <a:noFill/>
            </a:ln>
            <a:effectLst/>
          </c:spPr>
          <c:invertIfNegative val="0"/>
          <c:dLbls>
            <c:dLbl>
              <c:idx val="4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DINPro-Light" panose="02000504040000020003" pitchFamily="50" charset="0"/>
                      <a:ea typeface="+mn-ea"/>
                      <a:cs typeface="+mn-cs"/>
                    </a:defRPr>
                  </a:pPr>
                  <a:endParaRPr lang="bg-BG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F353-4C8F-A4D2-0C6A5B049D80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Very Unlikely</c:v>
                </c:pt>
                <c:pt idx="1">
                  <c:v>Unlikely</c:v>
                </c:pt>
                <c:pt idx="2">
                  <c:v>Neutral</c:v>
                </c:pt>
                <c:pt idx="3">
                  <c:v>Likely</c:v>
                </c:pt>
                <c:pt idx="4">
                  <c:v>Very Likely</c:v>
                </c:pt>
              </c:strCache>
            </c:strRef>
          </c:cat>
          <c:val>
            <c:numRef>
              <c:f>Sheet1!$E$2:$E$6</c:f>
              <c:numCache>
                <c:formatCode>###0.0%</c:formatCode>
                <c:ptCount val="5"/>
                <c:pt idx="0">
                  <c:v>7.2410632447296064E-2</c:v>
                </c:pt>
                <c:pt idx="1">
                  <c:v>5.4078826764436295E-2</c:v>
                </c:pt>
                <c:pt idx="2">
                  <c:v>0.10357470210815765</c:v>
                </c:pt>
                <c:pt idx="3">
                  <c:v>0.31439046746104493</c:v>
                </c:pt>
                <c:pt idx="4">
                  <c:v>0.45554537121906508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7D3-4823-B4B7-A3A2A48967F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&gt;54</c:v>
                </c:pt>
              </c:strCache>
            </c:strRef>
          </c:tx>
          <c:spPr>
            <a:solidFill>
              <a:srgbClr val="A1EAF7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9.1788490037556067E-4"/>
                  <c:y val="1.50718104745404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0C0-424D-9607-C0E88E04C06F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Very Unlikely</c:v>
                </c:pt>
                <c:pt idx="1">
                  <c:v>Unlikely</c:v>
                </c:pt>
                <c:pt idx="2">
                  <c:v>Neutral</c:v>
                </c:pt>
                <c:pt idx="3">
                  <c:v>Likely</c:v>
                </c:pt>
                <c:pt idx="4">
                  <c:v>Very Likely</c:v>
                </c:pt>
              </c:strCache>
            </c:strRef>
          </c:cat>
          <c:val>
            <c:numRef>
              <c:f>Sheet1!$F$2:$F$6</c:f>
              <c:numCache>
                <c:formatCode>###0.0%</c:formatCode>
                <c:ptCount val="5"/>
                <c:pt idx="0">
                  <c:v>7.2702331961591218E-2</c:v>
                </c:pt>
                <c:pt idx="1">
                  <c:v>5.8299039780521263E-2</c:v>
                </c:pt>
                <c:pt idx="2">
                  <c:v>8.4362139917695492E-2</c:v>
                </c:pt>
                <c:pt idx="3">
                  <c:v>0.33744855967078197</c:v>
                </c:pt>
                <c:pt idx="4">
                  <c:v>0.44718792866941015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7D3-4823-B4B7-A3A2A48967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7581312"/>
        <c:axId val="157582848"/>
      </c:barChart>
      <c:catAx>
        <c:axId val="157581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157582848"/>
        <c:crosses val="autoZero"/>
        <c:auto val="1"/>
        <c:lblAlgn val="ctr"/>
        <c:lblOffset val="100"/>
        <c:noMultiLvlLbl val="0"/>
      </c:catAx>
      <c:valAx>
        <c:axId val="157582848"/>
        <c:scaling>
          <c:orientation val="minMax"/>
        </c:scaling>
        <c:delete val="1"/>
        <c:axPos val="l"/>
        <c:numFmt formatCode="###0.0%" sourceLinked="1"/>
        <c:majorTickMark val="none"/>
        <c:minorTickMark val="none"/>
        <c:tickLblPos val="nextTo"/>
        <c:crossAx val="157581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712860059795611E-2"/>
          <c:y val="1.6982860444761685E-2"/>
          <c:w val="0.89814853211692014"/>
          <c:h val="0.664369609367697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This month*</c:v>
                </c:pt>
              </c:strCache>
            </c:strRef>
          </c:tx>
          <c:spPr>
            <a:solidFill>
              <a:srgbClr val="2D8CB5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0" i="0" u="none" strike="noStrike" kern="1200" baseline="0">
                      <a:solidFill>
                        <a:schemeClr val="bg1"/>
                      </a:solidFill>
                      <a:latin typeface="DINPro-Light" panose="02000504040000020003" pitchFamily="50" charset="0"/>
                      <a:ea typeface="+mn-ea"/>
                      <a:cs typeface="+mn-cs"/>
                    </a:defRPr>
                  </a:pPr>
                  <a:endParaRPr lang="bg-BG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C32-44E3-BAB1-F810EE1FB5DD}"/>
                </c:ext>
              </c:extLst>
            </c:dLbl>
            <c:dLbl>
              <c:idx val="2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layout>
                    <c:manualLayout>
                      <c:w val="9.53396577994053E-2"/>
                      <c:h val="5.7950397977615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BC32-44E3-BAB1-F810EE1FB5D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4"/>
                <c:pt idx="0">
                  <c:v>Sep '21
survey</c:v>
                </c:pt>
                <c:pt idx="1">
                  <c:v>Dec '21
survey</c:v>
                </c:pt>
                <c:pt idx="2">
                  <c:v>March '22
survey</c:v>
                </c:pt>
                <c:pt idx="3">
                  <c:v>May '22 
survey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4"/>
                <c:pt idx="0" formatCode="0.0%">
                  <c:v>0.106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C32-44E3-BAB1-F810EE1FB5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 1-2 months</c:v>
                </c:pt>
              </c:strCache>
            </c:strRef>
          </c:tx>
          <c:spPr>
            <a:solidFill>
              <a:srgbClr val="A1EAF7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4"/>
                <c:pt idx="0">
                  <c:v>Sep '21
survey</c:v>
                </c:pt>
                <c:pt idx="1">
                  <c:v>Dec '21
survey</c:v>
                </c:pt>
                <c:pt idx="2">
                  <c:v>March '22
survey</c:v>
                </c:pt>
                <c:pt idx="3">
                  <c:v>May '22 
survey</c:v>
                </c:pt>
              </c:strCache>
            </c:strRef>
          </c:cat>
          <c:val>
            <c:numRef>
              <c:f>Sheet1!$C$2:$C$8</c:f>
              <c:numCache>
                <c:formatCode>0.0%</c:formatCode>
                <c:ptCount val="4"/>
                <c:pt idx="0">
                  <c:v>0.25700000000000001</c:v>
                </c:pt>
                <c:pt idx="1">
                  <c:v>0.186</c:v>
                </c:pt>
                <c:pt idx="2" formatCode="0.00%">
                  <c:v>0.23799999999999999</c:v>
                </c:pt>
                <c:pt idx="3">
                  <c:v>0.41402869505807333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C32-44E3-BAB1-F810EE1FB5D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 3-4 months</c:v>
                </c:pt>
              </c:strCache>
            </c:strRef>
          </c:tx>
          <c:spPr>
            <a:solidFill>
              <a:srgbClr val="0A0936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4"/>
                <c:pt idx="0">
                  <c:v>Sep '21
survey</c:v>
                </c:pt>
                <c:pt idx="1">
                  <c:v>Dec '21
survey</c:v>
                </c:pt>
                <c:pt idx="2">
                  <c:v>March '22
survey</c:v>
                </c:pt>
                <c:pt idx="3">
                  <c:v>May '22 
survey</c:v>
                </c:pt>
              </c:strCache>
            </c:strRef>
          </c:cat>
          <c:val>
            <c:numRef>
              <c:f>Sheet1!$D$2:$D$8</c:f>
              <c:numCache>
                <c:formatCode>0.0%</c:formatCode>
                <c:ptCount val="4"/>
                <c:pt idx="0">
                  <c:v>0.27600000000000002</c:v>
                </c:pt>
                <c:pt idx="1">
                  <c:v>0.245</c:v>
                </c:pt>
                <c:pt idx="2" formatCode="0.00%">
                  <c:v>0.377</c:v>
                </c:pt>
                <c:pt idx="3">
                  <c:v>0.42336597585971303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C32-44E3-BAB1-F810EE1FB5D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 5-6 months</c:v>
                </c:pt>
              </c:strCache>
            </c:strRef>
          </c:tx>
          <c:spPr>
            <a:solidFill>
              <a:srgbClr val="B4C7E7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4"/>
                <c:pt idx="0">
                  <c:v>Sep '21
survey</c:v>
                </c:pt>
                <c:pt idx="1">
                  <c:v>Dec '21
survey</c:v>
                </c:pt>
                <c:pt idx="2">
                  <c:v>March '22
survey</c:v>
                </c:pt>
                <c:pt idx="3">
                  <c:v>May '22 
survey</c:v>
                </c:pt>
              </c:strCache>
            </c:strRef>
          </c:cat>
          <c:val>
            <c:numRef>
              <c:f>Sheet1!$E$2:$E$8</c:f>
              <c:numCache>
                <c:formatCode>0.0%</c:formatCode>
                <c:ptCount val="4"/>
                <c:pt idx="0">
                  <c:v>0.253</c:v>
                </c:pt>
                <c:pt idx="1">
                  <c:v>0.35599999999999998</c:v>
                </c:pt>
                <c:pt idx="2" formatCode="0%">
                  <c:v>0.32</c:v>
                </c:pt>
                <c:pt idx="3">
                  <c:v>0.10362104304258711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C32-44E3-BAB1-F810EE1FB5D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Do not know yet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4"/>
                <c:pt idx="0">
                  <c:v>Sep '21
survey</c:v>
                </c:pt>
                <c:pt idx="1">
                  <c:v>Dec '21
survey</c:v>
                </c:pt>
                <c:pt idx="2">
                  <c:v>March '22
survey</c:v>
                </c:pt>
                <c:pt idx="3">
                  <c:v>May '22 
survey</c:v>
                </c:pt>
              </c:strCache>
            </c:strRef>
          </c:cat>
          <c:val>
            <c:numRef>
              <c:f>Sheet1!$F$2:$F$8</c:f>
              <c:numCache>
                <c:formatCode>0.0%</c:formatCode>
                <c:ptCount val="4"/>
                <c:pt idx="0">
                  <c:v>0.108</c:v>
                </c:pt>
                <c:pt idx="1">
                  <c:v>0.21299999999999999</c:v>
                </c:pt>
                <c:pt idx="2" formatCode="0.00%">
                  <c:v>6.5000000000000002E-2</c:v>
                </c:pt>
                <c:pt idx="3">
                  <c:v>5.8984286039626507E-2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C32-44E3-BAB1-F810EE1FB5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2914176"/>
        <c:axId val="152928256"/>
      </c:barChart>
      <c:catAx>
        <c:axId val="152914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152928256"/>
        <c:crosses val="autoZero"/>
        <c:auto val="1"/>
        <c:lblAlgn val="ctr"/>
        <c:lblOffset val="100"/>
        <c:noMultiLvlLbl val="0"/>
      </c:catAx>
      <c:valAx>
        <c:axId val="152928256"/>
        <c:scaling>
          <c:orientation val="minMax"/>
          <c:max val="1"/>
        </c:scaling>
        <c:delete val="1"/>
        <c:axPos val="l"/>
        <c:numFmt formatCode="0%" sourceLinked="0"/>
        <c:majorTickMark val="none"/>
        <c:minorTickMark val="none"/>
        <c:tickLblPos val="nextTo"/>
        <c:crossAx val="152914176"/>
        <c:crosses val="autoZero"/>
        <c:crossBetween val="between"/>
        <c:majorUnit val="0.2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9.6639100764206676E-2"/>
          <c:y val="0.83822265276467744"/>
          <c:w val="0.84848229852412282"/>
          <c:h val="0.1186095564610662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1">
                  <a:lumMod val="50000"/>
                </a:schemeClr>
              </a:solidFill>
              <a:latin typeface="DINPro-Light" panose="02000504040000020003" pitchFamily="50" charset="0"/>
              <a:ea typeface="+mn-ea"/>
              <a:cs typeface="+mn-cs"/>
            </a:defRPr>
          </a:pPr>
          <a:endParaRPr lang="bg-B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39796587926509E-2"/>
          <c:y val="6.2689430839760044E-2"/>
          <c:w val="0.78244823086015891"/>
          <c:h val="0.6170184214838603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Φύλλο1!$B$1</c:f>
              <c:strCache>
                <c:ptCount val="1"/>
                <c:pt idx="0">
                  <c:v>Within my country</c:v>
                </c:pt>
              </c:strCache>
            </c:strRef>
          </c:tx>
          <c:spPr>
            <a:solidFill>
              <a:srgbClr val="2D8BB4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DINPro-Regular" panose="02000503030000020004" pitchFamily="2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Φύλλο1!$A$2:$A$8</c:f>
              <c:strCache>
                <c:ptCount val="4"/>
                <c:pt idx="0">
                  <c:v>Sep '21
survey</c:v>
                </c:pt>
                <c:pt idx="1">
                  <c:v>Dec '21
survey</c:v>
                </c:pt>
                <c:pt idx="2">
                  <c:v>March '22
survey</c:v>
                </c:pt>
                <c:pt idx="3">
                  <c:v>May '22
survey</c:v>
                </c:pt>
              </c:strCache>
            </c:strRef>
          </c:cat>
          <c:val>
            <c:numRef>
              <c:f>Φύλλο1!$B$2:$B$8</c:f>
              <c:numCache>
                <c:formatCode>0.0%</c:formatCode>
                <c:ptCount val="4"/>
                <c:pt idx="0">
                  <c:v>0.315</c:v>
                </c:pt>
                <c:pt idx="1">
                  <c:v>0.32200000000000001</c:v>
                </c:pt>
                <c:pt idx="2" formatCode="0.00%">
                  <c:v>0.30599999999999999</c:v>
                </c:pt>
                <c:pt idx="3" formatCode="0.00%">
                  <c:v>0.314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51-944E-89F9-5B5D14565EDD}"/>
            </c:ext>
          </c:extLst>
        </c:ser>
        <c:ser>
          <c:idx val="1"/>
          <c:order val="1"/>
          <c:tx>
            <c:strRef>
              <c:f>Φύλλο1!$C$1</c:f>
              <c:strCache>
                <c:ptCount val="1"/>
                <c:pt idx="0">
                  <c:v>To a neighbouring country</c:v>
                </c:pt>
              </c:strCache>
            </c:strRef>
          </c:tx>
          <c:spPr>
            <a:solidFill>
              <a:srgbClr val="A1EAF7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INPro-Regular" panose="02000503030000020004" pitchFamily="2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Φύλλο1!$A$2:$A$8</c:f>
              <c:strCache>
                <c:ptCount val="4"/>
                <c:pt idx="0">
                  <c:v>Sep '21
survey</c:v>
                </c:pt>
                <c:pt idx="1">
                  <c:v>Dec '21
survey</c:v>
                </c:pt>
                <c:pt idx="2">
                  <c:v>March '22
survey</c:v>
                </c:pt>
                <c:pt idx="3">
                  <c:v>May '22
survey</c:v>
                </c:pt>
              </c:strCache>
            </c:strRef>
          </c:cat>
          <c:val>
            <c:numRef>
              <c:f>Φύλλο1!$C$2:$C$8</c:f>
              <c:numCache>
                <c:formatCode>0.0%</c:formatCode>
                <c:ptCount val="4"/>
                <c:pt idx="0">
                  <c:v>0.30599999999999999</c:v>
                </c:pt>
                <c:pt idx="1">
                  <c:v>0.27300000000000002</c:v>
                </c:pt>
                <c:pt idx="2" formatCode="0.00%">
                  <c:v>0.30399999999999999</c:v>
                </c:pt>
                <c:pt idx="3">
                  <c:v>0.30499999999999999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51-944E-89F9-5B5D14565EDD}"/>
            </c:ext>
          </c:extLst>
        </c:ser>
        <c:ser>
          <c:idx val="2"/>
          <c:order val="2"/>
          <c:tx>
            <c:strRef>
              <c:f>Φύλλο1!$D$1</c:f>
              <c:strCache>
                <c:ptCount val="1"/>
                <c:pt idx="0">
                  <c:v>To a non-neighbouring European country</c:v>
                </c:pt>
              </c:strCache>
            </c:strRef>
          </c:tx>
          <c:spPr>
            <a:solidFill>
              <a:srgbClr val="0A0936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DINPro-Regular" panose="02000503030000020004" pitchFamily="2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Φύλλο1!$A$2:$A$8</c:f>
              <c:strCache>
                <c:ptCount val="4"/>
                <c:pt idx="0">
                  <c:v>Sep '21
survey</c:v>
                </c:pt>
                <c:pt idx="1">
                  <c:v>Dec '21
survey</c:v>
                </c:pt>
                <c:pt idx="2">
                  <c:v>March '22
survey</c:v>
                </c:pt>
                <c:pt idx="3">
                  <c:v>May '22
survey</c:v>
                </c:pt>
              </c:strCache>
            </c:strRef>
          </c:cat>
          <c:val>
            <c:numRef>
              <c:f>Φύλλο1!$D$2:$D$8</c:f>
              <c:numCache>
                <c:formatCode>0.0%</c:formatCode>
                <c:ptCount val="4"/>
                <c:pt idx="0">
                  <c:v>0.247</c:v>
                </c:pt>
                <c:pt idx="1">
                  <c:v>0.23</c:v>
                </c:pt>
                <c:pt idx="2" formatCode="0.00%">
                  <c:v>0.254</c:v>
                </c:pt>
                <c:pt idx="3" formatCode="0.00%">
                  <c:v>0.27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451-944E-89F9-5B5D14565EDD}"/>
            </c:ext>
          </c:extLst>
        </c:ser>
        <c:ser>
          <c:idx val="3"/>
          <c:order val="3"/>
          <c:tx>
            <c:strRef>
              <c:f>Φύλλο1!$E$1</c:f>
              <c:strCache>
                <c:ptCount val="1"/>
                <c:pt idx="0">
                  <c:v>To destinations outside Europe</c:v>
                </c:pt>
              </c:strCache>
            </c:strRef>
          </c:tx>
          <c:spPr>
            <a:solidFill>
              <a:srgbClr val="B4C7E7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INPro-Regular" panose="02000503030000020004" pitchFamily="2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Φύλλο1!$A$2:$A$8</c:f>
              <c:strCache>
                <c:ptCount val="4"/>
                <c:pt idx="0">
                  <c:v>Sep '21
survey</c:v>
                </c:pt>
                <c:pt idx="1">
                  <c:v>Dec '21
survey</c:v>
                </c:pt>
                <c:pt idx="2">
                  <c:v>March '22
survey</c:v>
                </c:pt>
                <c:pt idx="3">
                  <c:v>May '22
survey</c:v>
                </c:pt>
              </c:strCache>
            </c:strRef>
          </c:cat>
          <c:val>
            <c:numRef>
              <c:f>Φύλλο1!$E$2:$E$8</c:f>
              <c:numCache>
                <c:formatCode>0.0%</c:formatCode>
                <c:ptCount val="4"/>
                <c:pt idx="0">
                  <c:v>0.104</c:v>
                </c:pt>
                <c:pt idx="1">
                  <c:v>0.125</c:v>
                </c:pt>
                <c:pt idx="2" formatCode="0%">
                  <c:v>0.11</c:v>
                </c:pt>
                <c:pt idx="3" formatCode="0.00%">
                  <c:v>8.8999999999999996E-2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451-944E-89F9-5B5D14565EDD}"/>
            </c:ext>
          </c:extLst>
        </c:ser>
        <c:ser>
          <c:idx val="4"/>
          <c:order val="4"/>
          <c:tx>
            <c:strRef>
              <c:f>Φύλλο1!$F$1</c:f>
              <c:strCache>
                <c:ptCount val="1"/>
                <c:pt idx="0">
                  <c:v>Do not know yet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0"/>
                  <c:y val="-4.283346601825245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451-944E-89F9-5B5D14565EDD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INPro-Light" panose="02000504040000020003" pitchFamily="2" charset="0"/>
                    <a:ea typeface="+mn-ea"/>
                    <a:cs typeface="+mn-cs"/>
                  </a:defRPr>
                </a:pPr>
                <a:endParaRPr lang="bg-BG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Φύλλο1!$A$2:$A$8</c:f>
              <c:strCache>
                <c:ptCount val="4"/>
                <c:pt idx="0">
                  <c:v>Sep '21
survey</c:v>
                </c:pt>
                <c:pt idx="1">
                  <c:v>Dec '21
survey</c:v>
                </c:pt>
                <c:pt idx="2">
                  <c:v>March '22
survey</c:v>
                </c:pt>
                <c:pt idx="3">
                  <c:v>May '22
survey</c:v>
                </c:pt>
              </c:strCache>
            </c:strRef>
          </c:cat>
          <c:val>
            <c:numRef>
              <c:f>Φύλλο1!$F$2:$F$8</c:f>
              <c:numCache>
                <c:formatCode>0.0%</c:formatCode>
                <c:ptCount val="4"/>
                <c:pt idx="0">
                  <c:v>2.8000000000000001E-2</c:v>
                </c:pt>
                <c:pt idx="1">
                  <c:v>5.0999999999999997E-2</c:v>
                </c:pt>
                <c:pt idx="2" formatCode="0.00%">
                  <c:v>2.7E-2</c:v>
                </c:pt>
                <c:pt idx="3" formatCode="0.00%">
                  <c:v>2.1999999999999999E-2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451-944E-89F9-5B5D14565E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96281408"/>
        <c:axId val="696283056"/>
      </c:barChart>
      <c:catAx>
        <c:axId val="696281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DINPro-Light" panose="02000504040000020003" pitchFamily="2" charset="0"/>
                <a:ea typeface="+mn-ea"/>
                <a:cs typeface="+mn-cs"/>
              </a:defRPr>
            </a:pPr>
            <a:endParaRPr lang="bg-BG"/>
          </a:p>
        </c:txPr>
        <c:crossAx val="696283056"/>
        <c:crosses val="autoZero"/>
        <c:auto val="1"/>
        <c:lblAlgn val="ctr"/>
        <c:lblOffset val="100"/>
        <c:noMultiLvlLbl val="0"/>
      </c:catAx>
      <c:valAx>
        <c:axId val="696283056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696281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7346871022183539E-2"/>
          <c:y val="0.84001714796669491"/>
          <c:w val="0.89685239288959862"/>
          <c:h val="0.1354028094795095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bg1">
                  <a:lumMod val="50000"/>
                </a:schemeClr>
              </a:solidFill>
              <a:latin typeface="DINPro-Light" panose="02000504040000020003" pitchFamily="2" charset="0"/>
              <a:ea typeface="+mn-ea"/>
              <a:cs typeface="+mn-cs"/>
            </a:defRPr>
          </a:pPr>
          <a:endParaRPr lang="bg-B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="0" i="0">
          <a:latin typeface="DINPro-Light" panose="02000504040000020003" pitchFamily="2" charset="0"/>
        </a:defRPr>
      </a:pPr>
      <a:endParaRPr lang="bg-BG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182975341688597E-2"/>
          <c:y val="9.2437654367843625E-2"/>
          <c:w val="0.93457454113208049"/>
          <c:h val="0.6018565014042729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For leisure</c:v>
                </c:pt>
              </c:strCache>
            </c:strRef>
          </c:tx>
          <c:spPr>
            <a:solidFill>
              <a:srgbClr val="2D8BB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4"/>
                <c:pt idx="0">
                  <c:v>Sep '21
survey</c:v>
                </c:pt>
                <c:pt idx="1">
                  <c:v>Dec '21
survey</c:v>
                </c:pt>
                <c:pt idx="2">
                  <c:v>March '22
survey</c:v>
                </c:pt>
                <c:pt idx="3">
                  <c:v>May '22
survey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4"/>
                <c:pt idx="0">
                  <c:v>0.71</c:v>
                </c:pt>
                <c:pt idx="1">
                  <c:v>0.63427947598253276</c:v>
                </c:pt>
                <c:pt idx="2">
                  <c:v>0.76</c:v>
                </c:pt>
                <c:pt idx="3">
                  <c:v>0.73299999999999998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E4-49D5-88C2-19F2F255E5E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 visit friends/relatives</c:v>
                </c:pt>
              </c:strCache>
            </c:strRef>
          </c:tx>
          <c:spPr>
            <a:solidFill>
              <a:srgbClr val="A1EAF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4"/>
                <c:pt idx="0">
                  <c:v>Sep '21
survey</c:v>
                </c:pt>
                <c:pt idx="1">
                  <c:v>Dec '21
survey</c:v>
                </c:pt>
                <c:pt idx="2">
                  <c:v>March '22
survey</c:v>
                </c:pt>
                <c:pt idx="3">
                  <c:v>May '22
survey</c:v>
                </c:pt>
              </c:strCache>
            </c:strRef>
          </c:cat>
          <c:val>
            <c:numRef>
              <c:f>Sheet1!$C$2:$C$8</c:f>
              <c:numCache>
                <c:formatCode>0.0%</c:formatCode>
                <c:ptCount val="4"/>
                <c:pt idx="0">
                  <c:v>0.186</c:v>
                </c:pt>
                <c:pt idx="1">
                  <c:v>0.16703056768558952</c:v>
                </c:pt>
                <c:pt idx="2">
                  <c:v>0.14499999999999999</c:v>
                </c:pt>
                <c:pt idx="3">
                  <c:v>0.14199999999999999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E4-49D5-88C2-19F2F255E5E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For business</c:v>
                </c:pt>
              </c:strCache>
            </c:strRef>
          </c:tx>
          <c:spPr>
            <a:solidFill>
              <a:srgbClr val="0A093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4"/>
                <c:pt idx="0">
                  <c:v>Sep '21
survey</c:v>
                </c:pt>
                <c:pt idx="1">
                  <c:v>Dec '21
survey</c:v>
                </c:pt>
                <c:pt idx="2">
                  <c:v>March '22
survey</c:v>
                </c:pt>
                <c:pt idx="3">
                  <c:v>May '22
survey</c:v>
                </c:pt>
              </c:strCache>
            </c:strRef>
          </c:cat>
          <c:val>
            <c:numRef>
              <c:f>Sheet1!$D$2:$D$8</c:f>
              <c:numCache>
                <c:formatCode>0.0%</c:formatCode>
                <c:ptCount val="4"/>
                <c:pt idx="0">
                  <c:v>6.5000000000000002E-2</c:v>
                </c:pt>
                <c:pt idx="1">
                  <c:v>8.2150655021834065E-2</c:v>
                </c:pt>
                <c:pt idx="2">
                  <c:v>4.8000000000000001E-2</c:v>
                </c:pt>
                <c:pt idx="3">
                  <c:v>4.5999999999999999E-2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E4-49D5-88C2-19F2F255E5E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For conference or event</c:v>
                </c:pt>
              </c:strCache>
            </c:strRef>
          </c:tx>
          <c:spPr>
            <a:solidFill>
              <a:srgbClr val="B4C7E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4"/>
                <c:pt idx="0">
                  <c:v>Sep '21
survey</c:v>
                </c:pt>
                <c:pt idx="1">
                  <c:v>Dec '21
survey</c:v>
                </c:pt>
                <c:pt idx="2">
                  <c:v>March '22
survey</c:v>
                </c:pt>
                <c:pt idx="3">
                  <c:v>May '22
survey</c:v>
                </c:pt>
              </c:strCache>
            </c:strRef>
          </c:cat>
          <c:val>
            <c:numRef>
              <c:f>Sheet1!$E$2:$E$8</c:f>
              <c:numCache>
                <c:formatCode>0.0%</c:formatCode>
                <c:ptCount val="4"/>
                <c:pt idx="1">
                  <c:v>6.4000000000000001E-2</c:v>
                </c:pt>
                <c:pt idx="2">
                  <c:v>2.5999999999999999E-2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0E4-49D5-88C2-19F2F255E5E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For an event (sports, festival, etc.)**</c:v>
                </c:pt>
              </c:strCache>
            </c:strRef>
          </c:tx>
          <c:spPr>
            <a:solidFill>
              <a:srgbClr val="8896AF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5.7182608382430082E-3"/>
                  <c:y val="-5.19084682622633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258-4655-ACFD-B92E1205F833}"/>
                </c:ext>
              </c:extLst>
            </c:dLbl>
            <c:dLbl>
              <c:idx val="1"/>
              <c:layout>
                <c:manualLayout>
                  <c:x val="5.7182608382430082E-3"/>
                  <c:y val="-4.07852250632068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258-4655-ACFD-B92E1205F833}"/>
                </c:ext>
              </c:extLst>
            </c:dLbl>
            <c:dLbl>
              <c:idx val="2"/>
              <c:layout>
                <c:manualLayout>
                  <c:x val="1.5725217305168161E-2"/>
                  <c:y val="-4.263895295539609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bg1"/>
                      </a:solidFill>
                      <a:latin typeface="DINPro-Light" panose="02000504040000020003" pitchFamily="2" charset="0"/>
                      <a:ea typeface="+mn-ea"/>
                      <a:cs typeface="+mn-cs"/>
                    </a:defRPr>
                  </a:pPr>
                  <a:endParaRPr lang="bg-BG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1035207827263483E-2"/>
                      <c:h val="5.170468811126745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3258-4655-ACFD-B92E1205F833}"/>
                </c:ext>
              </c:extLst>
            </c:dLbl>
            <c:dLbl>
              <c:idx val="3"/>
              <c:layout>
                <c:manualLayout>
                  <c:x val="2.8591304191213991E-3"/>
                  <c:y val="3.707747733018807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258-4655-ACFD-B92E1205F83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bg1"/>
                    </a:solidFill>
                    <a:latin typeface="DINPro-Light" panose="02000504040000020003" pitchFamily="2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4"/>
                <c:pt idx="0">
                  <c:v>Sep '21
survey</c:v>
                </c:pt>
                <c:pt idx="1">
                  <c:v>Dec '21
survey</c:v>
                </c:pt>
                <c:pt idx="2">
                  <c:v>March '22
survey</c:v>
                </c:pt>
                <c:pt idx="3">
                  <c:v>May '22
survey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4"/>
                <c:pt idx="3" formatCode="0.0%">
                  <c:v>5.6000000000000001E-2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82-6543-8FA6-5BE92AACD95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DINPro-Light" panose="02000504040000020003" pitchFamily="2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4"/>
                <c:pt idx="0">
                  <c:v>Sep '21
survey</c:v>
                </c:pt>
                <c:pt idx="1">
                  <c:v>Dec '21
survey</c:v>
                </c:pt>
                <c:pt idx="2">
                  <c:v>March '22
survey</c:v>
                </c:pt>
                <c:pt idx="3">
                  <c:v>May '22
survey</c:v>
                </c:pt>
              </c:strCache>
            </c:strRef>
          </c:cat>
          <c:val>
            <c:numRef>
              <c:f>Sheet1!$G$2:$G$8</c:f>
              <c:numCache>
                <c:formatCode>0.0%</c:formatCode>
                <c:ptCount val="4"/>
                <c:pt idx="0">
                  <c:v>3.9E-2</c:v>
                </c:pt>
                <c:pt idx="1">
                  <c:v>5.2999999999999999E-2</c:v>
                </c:pt>
                <c:pt idx="2">
                  <c:v>2.1000000000000001E-2</c:v>
                </c:pt>
                <c:pt idx="3">
                  <c:v>2.4E-2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36-0642-BD72-985F2DFA19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97823104"/>
        <c:axId val="197525888"/>
      </c:barChart>
      <c:catAx>
        <c:axId val="197823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197525888"/>
        <c:crosses val="autoZero"/>
        <c:auto val="1"/>
        <c:lblAlgn val="ctr"/>
        <c:lblOffset val="100"/>
        <c:noMultiLvlLbl val="0"/>
      </c:catAx>
      <c:valAx>
        <c:axId val="197525888"/>
        <c:scaling>
          <c:orientation val="minMax"/>
          <c:max val="1"/>
        </c:scaling>
        <c:delete val="1"/>
        <c:axPos val="l"/>
        <c:numFmt formatCode="0%" sourceLinked="0"/>
        <c:majorTickMark val="none"/>
        <c:minorTickMark val="none"/>
        <c:tickLblPos val="nextTo"/>
        <c:crossAx val="197823104"/>
        <c:crosses val="autoZero"/>
        <c:crossBetween val="between"/>
        <c:majorUnit val="0.2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8.298187041160221E-2"/>
          <c:y val="0.83749496388595324"/>
          <c:w val="0.91701812958839779"/>
          <c:h val="0.1587972883810280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1"/>
              </a:solidFill>
              <a:latin typeface="DINPro-Light" panose="02000504040000020003" pitchFamily="50" charset="0"/>
              <a:ea typeface="+mn-ea"/>
              <a:cs typeface="+mn-cs"/>
            </a:defRPr>
          </a:pPr>
          <a:endParaRPr lang="bg-B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1246578548874802"/>
          <c:y val="5.2037397269675614E-2"/>
          <c:w val="0.58753421451125198"/>
          <c:h val="0.8446526623240708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18-24</c:v>
                </c:pt>
              </c:strCache>
            </c:strRef>
          </c:tx>
          <c:spPr>
            <a:solidFill>
              <a:srgbClr val="0A093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F601-4582-89D3-2DD4BC121D52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F601-4582-89D3-2DD4BC121D52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F601-4582-89D3-2DD4BC121D52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F601-4582-89D3-2DD4BC121D52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F601-4582-89D3-2DD4BC121D52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064780536169322"/>
                      <c:h val="0.1127910585820218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F601-4582-89D3-2DD4BC121D52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761072444798997"/>
                      <c:h val="0.1127910585820218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F601-4582-89D3-2DD4BC121D52}"/>
                </c:ext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761072444798997"/>
                      <c:h val="0.1127910585820218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F601-4582-89D3-2DD4BC121D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5"/>
                <c:pt idx="0">
                  <c:v>Sun and beach</c:v>
                </c:pt>
                <c:pt idx="1">
                  <c:v>Coast and sea</c:v>
                </c:pt>
                <c:pt idx="2">
                  <c:v>City break</c:v>
                </c:pt>
                <c:pt idx="3">
                  <c:v>Wellness and relaxation</c:v>
                </c:pt>
                <c:pt idx="4">
                  <c:v>Culture and heritage</c:v>
                </c:pt>
              </c:strCache>
            </c:strRef>
          </c:cat>
          <c:val>
            <c:numRef>
              <c:f>Sheet1!$B$2:$B$9</c:f>
              <c:numCache>
                <c:formatCode>###0.0%</c:formatCode>
                <c:ptCount val="5"/>
                <c:pt idx="0">
                  <c:v>0.23502304147465439</c:v>
                </c:pt>
                <c:pt idx="1">
                  <c:v>0.14746543778801843</c:v>
                </c:pt>
                <c:pt idx="2">
                  <c:v>0.14400921658986174</c:v>
                </c:pt>
                <c:pt idx="3">
                  <c:v>9.6774193548387094E-2</c:v>
                </c:pt>
                <c:pt idx="4">
                  <c:v>9.4470046082949302E-2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601-4582-89D3-2DD4BC121D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92724352"/>
        <c:axId val="192922752"/>
      </c:barChart>
      <c:catAx>
        <c:axId val="19272435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192922752"/>
        <c:crosses val="autoZero"/>
        <c:auto val="1"/>
        <c:lblAlgn val="ctr"/>
        <c:lblOffset val="100"/>
        <c:noMultiLvlLbl val="0"/>
      </c:catAx>
      <c:valAx>
        <c:axId val="192922752"/>
        <c:scaling>
          <c:orientation val="minMax"/>
        </c:scaling>
        <c:delete val="1"/>
        <c:axPos val="t"/>
        <c:numFmt formatCode="###0.0%" sourceLinked="1"/>
        <c:majorTickMark val="out"/>
        <c:minorTickMark val="none"/>
        <c:tickLblPos val="nextTo"/>
        <c:crossAx val="1927243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23728188175965"/>
          <c:y val="5.2037397269675614E-2"/>
          <c:w val="0.5372213013429975"/>
          <c:h val="0.8446526623240708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25-34</c:v>
                </c:pt>
              </c:strCache>
            </c:strRef>
          </c:tx>
          <c:spPr>
            <a:solidFill>
              <a:srgbClr val="18507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5AD0-204D-8F73-F753DF020C07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5AD0-204D-8F73-F753DF020C07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5AD0-204D-8F73-F753DF020C07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5AD0-204D-8F73-F753DF020C07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5AD0-204D-8F73-F753DF020C07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390707559011906"/>
                      <c:h val="0.1127910585820218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5AD0-204D-8F73-F753DF020C07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153656262058342"/>
                      <c:h val="0.1127910585820218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5AD0-204D-8F73-F753DF020C07}"/>
                </c:ext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457364353428664"/>
                      <c:h val="0.1127910585820218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5AD0-204D-8F73-F753DF020C07}"/>
                </c:ext>
              </c:extLst>
            </c:dLbl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761072444798997"/>
                      <c:h val="0.1127910585820218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5AD0-204D-8F73-F753DF020C07}"/>
                </c:ext>
              </c:extLst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761072444798997"/>
                      <c:h val="0.1127910585820218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5AD0-204D-8F73-F753DF020C0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5"/>
                <c:pt idx="0">
                  <c:v>Sun and beach</c:v>
                </c:pt>
                <c:pt idx="1">
                  <c:v>City break</c:v>
                </c:pt>
                <c:pt idx="2">
                  <c:v>Nature and outdoors</c:v>
                </c:pt>
                <c:pt idx="3">
                  <c:v>Coast and sea</c:v>
                </c:pt>
                <c:pt idx="4">
                  <c:v>Culture and heritage</c:v>
                </c:pt>
              </c:strCache>
            </c:strRef>
          </c:cat>
          <c:val>
            <c:numRef>
              <c:f>Sheet1!$B$2:$B$9</c:f>
              <c:numCache>
                <c:formatCode>###0.0%</c:formatCode>
                <c:ptCount val="5"/>
                <c:pt idx="0">
                  <c:v>0.23239969719909159</c:v>
                </c:pt>
                <c:pt idx="1">
                  <c:v>0.15215745647236942</c:v>
                </c:pt>
                <c:pt idx="2">
                  <c:v>0.12641937925813779</c:v>
                </c:pt>
                <c:pt idx="3">
                  <c:v>0.11884935654806965</c:v>
                </c:pt>
                <c:pt idx="4">
                  <c:v>9.2354277062831183E-2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AD0-204D-8F73-F753DF020C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92724352"/>
        <c:axId val="192922752"/>
      </c:barChart>
      <c:catAx>
        <c:axId val="19272435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192922752"/>
        <c:crosses val="autoZero"/>
        <c:auto val="1"/>
        <c:lblAlgn val="ctr"/>
        <c:lblOffset val="100"/>
        <c:noMultiLvlLbl val="0"/>
      </c:catAx>
      <c:valAx>
        <c:axId val="192922752"/>
        <c:scaling>
          <c:orientation val="minMax"/>
        </c:scaling>
        <c:delete val="1"/>
        <c:axPos val="t"/>
        <c:numFmt formatCode="###0.0%" sourceLinked="1"/>
        <c:majorTickMark val="none"/>
        <c:minorTickMark val="none"/>
        <c:tickLblPos val="nextTo"/>
        <c:crossAx val="1927243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23728188175965"/>
          <c:y val="5.2037397269675614E-2"/>
          <c:w val="0.5476269711990378"/>
          <c:h val="0.8446526623240708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35-44</c:v>
                </c:pt>
              </c:strCache>
            </c:strRef>
          </c:tx>
          <c:spPr>
            <a:solidFill>
              <a:srgbClr val="2D8BB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AEE3-7E4D-850E-66011A62C8A8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AEE3-7E4D-850E-66011A62C8A8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AEE3-7E4D-850E-66011A62C8A8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AEE3-7E4D-850E-66011A62C8A8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AEE3-7E4D-850E-66011A62C8A8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DINPro-Light" panose="02000504040000020003" pitchFamily="50" charset="0"/>
                      <a:ea typeface="+mn-ea"/>
                      <a:cs typeface="+mn-cs"/>
                    </a:defRPr>
                  </a:pPr>
                  <a:endParaRPr lang="bg-BG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131437330586089"/>
                      <c:h val="0.1127910585820218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EE3-7E4D-850E-66011A62C8A8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DINPro-Light" panose="02000504040000020003" pitchFamily="50" charset="0"/>
                      <a:ea typeface="+mn-ea"/>
                      <a:cs typeface="+mn-cs"/>
                    </a:defRPr>
                  </a:pPr>
                  <a:endParaRPr lang="bg-BG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827729239215761"/>
                      <c:h val="0.1127910585820218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AEE3-7E4D-850E-66011A62C8A8}"/>
                </c:ext>
              </c:extLst>
            </c:dLbl>
            <c:dLbl>
              <c:idx val="2"/>
              <c:layout>
                <c:manualLayout>
                  <c:x val="-4.7185108401019284E-2"/>
                  <c:y val="-4.336620498841962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827729239215761"/>
                      <c:h val="0.1127910585820218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AEE3-7E4D-850E-66011A62C8A8}"/>
                </c:ext>
              </c:extLst>
            </c:dLbl>
            <c:dLbl>
              <c:idx val="3"/>
              <c:layout>
                <c:manualLayout>
                  <c:x val="-2.6962919086296732E-2"/>
                  <c:y val="-4.33662049884188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761072444798997"/>
                      <c:h val="0.1127910585820218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AEE3-7E4D-850E-66011A62C8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5"/>
                <c:pt idx="0">
                  <c:v>Sun and beach</c:v>
                </c:pt>
                <c:pt idx="1">
                  <c:v>Coast and sea</c:v>
                </c:pt>
                <c:pt idx="2">
                  <c:v>Nature and outdoors</c:v>
                </c:pt>
                <c:pt idx="3">
                  <c:v>City break</c:v>
                </c:pt>
                <c:pt idx="4">
                  <c:v>Culture and heritage</c:v>
                </c:pt>
              </c:strCache>
            </c:strRef>
          </c:cat>
          <c:val>
            <c:numRef>
              <c:f>Sheet1!$B$2:$B$9</c:f>
              <c:numCache>
                <c:formatCode>###0.0%</c:formatCode>
                <c:ptCount val="5"/>
                <c:pt idx="0">
                  <c:v>0.24151539068666142</c:v>
                </c:pt>
                <c:pt idx="1">
                  <c:v>0.15943172849250198</c:v>
                </c:pt>
                <c:pt idx="2">
                  <c:v>0.1452249408050513</c:v>
                </c:pt>
                <c:pt idx="3">
                  <c:v>0.12154696132596685</c:v>
                </c:pt>
                <c:pt idx="4">
                  <c:v>0.10023677979479084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EE3-7E4D-850E-66011A62C8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92724352"/>
        <c:axId val="192922752"/>
      </c:barChart>
      <c:catAx>
        <c:axId val="19272435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192922752"/>
        <c:crosses val="autoZero"/>
        <c:auto val="1"/>
        <c:lblAlgn val="ctr"/>
        <c:lblOffset val="100"/>
        <c:noMultiLvlLbl val="0"/>
      </c:catAx>
      <c:valAx>
        <c:axId val="192922752"/>
        <c:scaling>
          <c:orientation val="minMax"/>
        </c:scaling>
        <c:delete val="1"/>
        <c:axPos val="t"/>
        <c:numFmt formatCode="###0.0%" sourceLinked="1"/>
        <c:majorTickMark val="none"/>
        <c:minorTickMark val="none"/>
        <c:tickLblPos val="nextTo"/>
        <c:crossAx val="1927243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1246578548874802"/>
          <c:y val="5.2037397269675614E-2"/>
          <c:w val="0.58753421451125198"/>
          <c:h val="0.8446526623240708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45-54</c:v>
                </c:pt>
              </c:strCache>
            </c:strRef>
          </c:tx>
          <c:spPr>
            <a:solidFill>
              <a:srgbClr val="40AEDD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EA07-DA47-AA96-8A27BDC0E358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EA07-DA47-AA96-8A27BDC0E358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EA07-DA47-AA96-8A27BDC0E358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EA07-DA47-AA96-8A27BDC0E358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EA07-DA47-AA96-8A27BDC0E358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109218399113836"/>
                      <c:h val="0.1127910585820218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EA07-DA47-AA96-8A27BDC0E358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064780536169322"/>
                      <c:h val="0.1127910585820218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EA07-DA47-AA96-8A27BDC0E358}"/>
                </c:ext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761072444798997"/>
                      <c:h val="0.1127910585820218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EA07-DA47-AA96-8A27BDC0E358}"/>
                </c:ext>
              </c:extLst>
            </c:dLbl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131437330586089"/>
                      <c:h val="0.1127910585820218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EA07-DA47-AA96-8A27BDC0E358}"/>
                </c:ext>
              </c:extLst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761072444798997"/>
                      <c:h val="0.1127910585820218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EA07-DA47-AA96-8A27BDC0E35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l"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5"/>
                <c:pt idx="0">
                  <c:v>Sun and beach</c:v>
                </c:pt>
                <c:pt idx="1">
                  <c:v>Coast and sea</c:v>
                </c:pt>
                <c:pt idx="2">
                  <c:v>Nature and outdoors</c:v>
                </c:pt>
                <c:pt idx="3">
                  <c:v>City break</c:v>
                </c:pt>
                <c:pt idx="4">
                  <c:v>Culture and heritage</c:v>
                </c:pt>
              </c:strCache>
            </c:strRef>
          </c:cat>
          <c:val>
            <c:numRef>
              <c:f>Sheet1!$B$2:$B$9</c:f>
              <c:numCache>
                <c:formatCode>###0.0%</c:formatCode>
                <c:ptCount val="5"/>
                <c:pt idx="0">
                  <c:v>0.20531622364802934</c:v>
                </c:pt>
                <c:pt idx="1">
                  <c:v>0.16865261228230982</c:v>
                </c:pt>
                <c:pt idx="2">
                  <c:v>0.16773602199816684</c:v>
                </c:pt>
                <c:pt idx="3">
                  <c:v>0.12648945921173235</c:v>
                </c:pt>
                <c:pt idx="4">
                  <c:v>0.12190650779101742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A07-DA47-AA96-8A27BDC0E3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92724352"/>
        <c:axId val="192922752"/>
      </c:barChart>
      <c:catAx>
        <c:axId val="19272435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192922752"/>
        <c:crosses val="autoZero"/>
        <c:auto val="1"/>
        <c:lblAlgn val="ctr"/>
        <c:lblOffset val="100"/>
        <c:noMultiLvlLbl val="0"/>
      </c:catAx>
      <c:valAx>
        <c:axId val="192922752"/>
        <c:scaling>
          <c:orientation val="minMax"/>
        </c:scaling>
        <c:delete val="1"/>
        <c:axPos val="t"/>
        <c:numFmt formatCode="###0.0%" sourceLinked="1"/>
        <c:majorTickMark val="out"/>
        <c:minorTickMark val="none"/>
        <c:tickLblPos val="nextTo"/>
        <c:crossAx val="1927243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23728188175965"/>
          <c:y val="5.2037397269675614E-2"/>
          <c:w val="0.3484808677389204"/>
          <c:h val="0.8446526623240708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55 plus</c:v>
                </c:pt>
              </c:strCache>
            </c:strRef>
          </c:tx>
          <c:spPr>
            <a:solidFill>
              <a:srgbClr val="A1EAF7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57DD-0F47-BC6F-32D70C9EBAD8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57DD-0F47-BC6F-32D70C9EBAD8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57DD-0F47-BC6F-32D70C9EBAD8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57DD-0F47-BC6F-32D70C9EBAD8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57DD-0F47-BC6F-32D70C9EBAD8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761072444798997"/>
                      <c:h val="0.1127910585820218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57DD-0F47-BC6F-32D70C9EBAD8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435145421956414"/>
                      <c:h val="0.1127910585820218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57DD-0F47-BC6F-32D70C9EBAD8}"/>
                </c:ext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457364353428664"/>
                      <c:h val="0.1127910585820218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57DD-0F47-BC6F-32D70C9EBAD8}"/>
                </c:ext>
              </c:extLst>
            </c:dLbl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805510307743503"/>
                      <c:h val="0.1127910585820218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57DD-0F47-BC6F-32D70C9EBAD8}"/>
                </c:ext>
              </c:extLst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78329137627125"/>
                      <c:h val="0.1127910585820218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57DD-0F47-BC6F-32D70C9EBAD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l"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5"/>
                <c:pt idx="0">
                  <c:v>Culture and heritage</c:v>
                </c:pt>
                <c:pt idx="1">
                  <c:v>Sun and beach</c:v>
                </c:pt>
                <c:pt idx="2">
                  <c:v>Nature and outdoors</c:v>
                </c:pt>
                <c:pt idx="3">
                  <c:v>City break</c:v>
                </c:pt>
                <c:pt idx="4">
                  <c:v>Coast and sea</c:v>
                </c:pt>
              </c:strCache>
            </c:strRef>
          </c:cat>
          <c:val>
            <c:numRef>
              <c:f>Sheet1!$B$2:$B$9</c:f>
              <c:numCache>
                <c:formatCode>###0.0%</c:formatCode>
                <c:ptCount val="5"/>
                <c:pt idx="0">
                  <c:v>0.18106995884773663</c:v>
                </c:pt>
                <c:pt idx="1">
                  <c:v>0.17146776406035666</c:v>
                </c:pt>
                <c:pt idx="2">
                  <c:v>0.15569272976680384</c:v>
                </c:pt>
                <c:pt idx="3">
                  <c:v>0.13237311385459533</c:v>
                </c:pt>
                <c:pt idx="4">
                  <c:v>0.1186556927297668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7DD-0F47-BC6F-32D70C9EBA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92724352"/>
        <c:axId val="192922752"/>
      </c:barChart>
      <c:catAx>
        <c:axId val="19272435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192922752"/>
        <c:crosses val="autoZero"/>
        <c:auto val="1"/>
        <c:lblAlgn val="ctr"/>
        <c:lblOffset val="100"/>
        <c:noMultiLvlLbl val="0"/>
      </c:catAx>
      <c:valAx>
        <c:axId val="192922752"/>
        <c:scaling>
          <c:orientation val="minMax"/>
          <c:max val="0.30000000000000004"/>
          <c:min val="0"/>
        </c:scaling>
        <c:delete val="1"/>
        <c:axPos val="t"/>
        <c:numFmt formatCode="###0.0%" sourceLinked="1"/>
        <c:majorTickMark val="out"/>
        <c:minorTickMark val="none"/>
        <c:tickLblPos val="nextTo"/>
        <c:crossAx val="1927243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0321231903682692"/>
          <c:y val="6.8712213176328127E-3"/>
          <c:w val="0.55914971658803347"/>
          <c:h val="0.9931287786823671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May '22
survey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B4C7E7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098-4168-AA1E-8A4F89503CBF}"/>
              </c:ext>
            </c:extLst>
          </c:dPt>
          <c:dPt>
            <c:idx val="1"/>
            <c:invertIfNegative val="0"/>
            <c:bubble3D val="0"/>
            <c:spPr>
              <a:solidFill>
                <a:srgbClr val="A1EAF7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72A-4C8C-A10E-831A2C9D347F}"/>
              </c:ext>
            </c:extLst>
          </c:dPt>
          <c:dPt>
            <c:idx val="2"/>
            <c:invertIfNegative val="0"/>
            <c:bubble3D val="0"/>
            <c:spPr>
              <a:solidFill>
                <a:srgbClr val="2C4D75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0DAF-4FC8-B558-883D9F1DF255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0-1596-594E-BEE1-863775338F31}"/>
              </c:ext>
            </c:extLst>
          </c:dPt>
          <c:dPt>
            <c:idx val="4"/>
            <c:invertIfNegative val="0"/>
            <c:bubble3D val="0"/>
            <c:spPr>
              <a:solidFill>
                <a:srgbClr val="0A0936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596-594E-BEE1-863775338F31}"/>
              </c:ext>
            </c:extLst>
          </c:dPt>
          <c:dPt>
            <c:idx val="5"/>
            <c:invertIfNegative val="0"/>
            <c:bubble3D val="0"/>
            <c:spPr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1596-594E-BEE1-863775338F31}"/>
              </c:ext>
            </c:extLst>
          </c:dPt>
          <c:dPt>
            <c:idx val="6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596-594E-BEE1-863775338F31}"/>
              </c:ext>
            </c:extLst>
          </c:dPt>
          <c:dLbls>
            <c:dLbl>
              <c:idx val="0"/>
              <c:layout>
                <c:manualLayout>
                  <c:x val="-6.0340854559536626E-3"/>
                  <c:y val="1.13523344375497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098-4168-AA1E-8A4F89503CB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Sheet1!$B$1:$H$1</c:f>
              <c:strCache>
                <c:ptCount val="7"/>
                <c:pt idx="0">
                  <c:v>City life enthusiasts</c:v>
                </c:pt>
                <c:pt idx="1">
                  <c:v>Sun &amp; beach lovers</c:v>
                </c:pt>
                <c:pt idx="2">
                  <c:v>Immersive explorers</c:v>
                </c:pt>
                <c:pt idx="3">
                  <c:v>Gastronomy lovers</c:v>
                </c:pt>
                <c:pt idx="4">
                  <c:v>Explorers of cultural identity</c:v>
                </c:pt>
                <c:pt idx="5">
                  <c:v>Bleisure travellers</c:v>
                </c:pt>
                <c:pt idx="6">
                  <c:v>Business travellers</c:v>
                </c:pt>
              </c:strCache>
            </c:strRef>
          </c:cat>
          <c:val>
            <c:numRef>
              <c:f>Sheet1!$B$2:$H$2</c:f>
              <c:numCache>
                <c:formatCode>0.0%</c:formatCode>
                <c:ptCount val="7"/>
                <c:pt idx="0">
                  <c:v>0.32817125939421543</c:v>
                </c:pt>
                <c:pt idx="1">
                  <c:v>0.23297654292871783</c:v>
                </c:pt>
                <c:pt idx="2">
                  <c:v>0.20655887041676155</c:v>
                </c:pt>
                <c:pt idx="3">
                  <c:v>0.11774083352311546</c:v>
                </c:pt>
                <c:pt idx="4">
                  <c:v>5.0785698018674559E-2</c:v>
                </c:pt>
                <c:pt idx="5">
                  <c:v>4.4864495559098154E-2</c:v>
                </c:pt>
                <c:pt idx="6">
                  <c:v>1.890230015941699E-2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98-4168-AA1E-8A4F89503C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4"/>
        <c:axId val="158652288"/>
        <c:axId val="158653824"/>
      </c:barChart>
      <c:catAx>
        <c:axId val="15865228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DINPro-Light" panose="02000504040000020003"/>
                <a:ea typeface="+mn-ea"/>
                <a:cs typeface="+mn-cs"/>
              </a:defRPr>
            </a:pPr>
            <a:endParaRPr lang="bg-BG"/>
          </a:p>
        </c:txPr>
        <c:crossAx val="158653824"/>
        <c:crosses val="autoZero"/>
        <c:auto val="1"/>
        <c:lblAlgn val="ctr"/>
        <c:lblOffset val="100"/>
        <c:noMultiLvlLbl val="0"/>
      </c:catAx>
      <c:valAx>
        <c:axId val="158653824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58652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894134132434474"/>
          <c:y val="1.675685147915483E-2"/>
          <c:w val="0.77569202851259977"/>
          <c:h val="0.6707101136089376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Likely/Very Likely</c:v>
                </c:pt>
              </c:strCache>
            </c:strRef>
          </c:tx>
          <c:spPr>
            <a:solidFill>
              <a:srgbClr val="FFFFFF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185878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3"/>
                <c:pt idx="0">
                  <c:v>Dec '21</c:v>
                </c:pt>
                <c:pt idx="1">
                  <c:v>Mar 22</c:v>
                </c:pt>
                <c:pt idx="2">
                  <c:v>May 22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3"/>
                <c:pt idx="0">
                  <c:v>0.60499999999999998</c:v>
                </c:pt>
                <c:pt idx="1">
                  <c:v>0.80800000000000005</c:v>
                </c:pt>
                <c:pt idx="2">
                  <c:v>0.77200000000000002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A3-0F49-A780-1FE3C29123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Neutral</c:v>
                </c:pt>
              </c:strCache>
            </c:strRef>
          </c:tx>
          <c:spPr>
            <a:solidFill>
              <a:srgbClr val="81BAD3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3"/>
                <c:pt idx="0">
                  <c:v>Dec '21</c:v>
                </c:pt>
                <c:pt idx="1">
                  <c:v>Mar 22</c:v>
                </c:pt>
                <c:pt idx="2">
                  <c:v>May 22</c:v>
                </c:pt>
              </c:strCache>
            </c:strRef>
          </c:cat>
          <c:val>
            <c:numRef>
              <c:f>Sheet1!$C$2:$C$8</c:f>
              <c:numCache>
                <c:formatCode>0.0%</c:formatCode>
                <c:ptCount val="3"/>
                <c:pt idx="0">
                  <c:v>0.155</c:v>
                </c:pt>
                <c:pt idx="1">
                  <c:v>7.6999999999999999E-2</c:v>
                </c:pt>
                <c:pt idx="2">
                  <c:v>0.112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A3-0F49-A780-1FE3C29123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Unlikely/Very Unlikely</c:v>
                </c:pt>
              </c:strCache>
            </c:strRef>
          </c:tx>
          <c:spPr>
            <a:solidFill>
              <a:srgbClr val="FF9999">
                <a:alpha val="80000"/>
              </a:srgbClr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3"/>
                <c:pt idx="0">
                  <c:v>Dec '21</c:v>
                </c:pt>
                <c:pt idx="1">
                  <c:v>Mar 22</c:v>
                </c:pt>
                <c:pt idx="2">
                  <c:v>May 22</c:v>
                </c:pt>
              </c:strCache>
            </c:strRef>
          </c:cat>
          <c:val>
            <c:numRef>
              <c:f>Sheet1!$D$2:$D$8</c:f>
              <c:numCache>
                <c:formatCode>0.0%</c:formatCode>
                <c:ptCount val="3"/>
                <c:pt idx="0">
                  <c:v>0.24</c:v>
                </c:pt>
                <c:pt idx="1">
                  <c:v>0.115</c:v>
                </c:pt>
                <c:pt idx="2">
                  <c:v>0.11600000000000001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A3-0F49-A780-1FE3C29123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100"/>
        <c:axId val="195016960"/>
        <c:axId val="195031040"/>
      </c:barChart>
      <c:catAx>
        <c:axId val="1950169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bg1"/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195031040"/>
        <c:crosses val="autoZero"/>
        <c:auto val="1"/>
        <c:lblAlgn val="ctr"/>
        <c:lblOffset val="100"/>
        <c:noMultiLvlLbl val="0"/>
      </c:catAx>
      <c:valAx>
        <c:axId val="195031040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95016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6846919865702192E-2"/>
          <c:y val="0.72107066248117191"/>
          <c:w val="0.98315308013429781"/>
          <c:h val="0.254354026892413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just">
            <a:defRPr sz="600" b="0" i="0" u="none" strike="noStrike" kern="1200" spc="0" baseline="0">
              <a:solidFill>
                <a:schemeClr val="bg1"/>
              </a:solidFill>
              <a:latin typeface="DINPro-Light" panose="02000504040000020003" pitchFamily="50" charset="0"/>
              <a:ea typeface="+mn-ea"/>
              <a:cs typeface="+mn-cs"/>
            </a:defRPr>
          </a:pPr>
          <a:endParaRPr lang="bg-B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7814187121675745E-2"/>
          <c:y val="0.15251422755439067"/>
          <c:w val="1"/>
          <c:h val="0.5117714524772255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wave 12</c:v>
                </c:pt>
              </c:strCache>
            </c:strRef>
          </c:tx>
          <c:spPr>
            <a:solidFill>
              <a:sysClr val="window" lastClr="FFFFFF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F2E9-43A4-A553-FFAEECA07036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F2E9-43A4-A553-FFAEECA07036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F2E9-43A4-A553-FFAEECA07036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F2E9-43A4-A553-FFAEECA07036}"/>
              </c:ext>
            </c:extLst>
          </c:dPt>
          <c:dLbls>
            <c:dLbl>
              <c:idx val="0"/>
              <c:layout>
                <c:manualLayout>
                  <c:x val="-1.1097130063794268E-18"/>
                  <c:y val="1.489490297202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2E9-43A4-A553-FFAEECA07036}"/>
                </c:ext>
              </c:extLst>
            </c:dLbl>
            <c:dLbl>
              <c:idx val="1"/>
              <c:layout>
                <c:manualLayout>
                  <c:x val="-3.321218619169263E-17"/>
                  <c:y val="9.92993531468119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2E9-43A4-A553-FFAEECA07036}"/>
                </c:ext>
              </c:extLst>
            </c:dLbl>
            <c:dLbl>
              <c:idx val="2"/>
              <c:layout>
                <c:manualLayout>
                  <c:x val="0"/>
                  <c:y val="-4.9649676573406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2E9-43A4-A553-FFAEECA07036}"/>
                </c:ext>
              </c:extLst>
            </c:dLbl>
            <c:dLbl>
              <c:idx val="4"/>
              <c:layout>
                <c:manualLayout>
                  <c:x val="-2.6268044619422574E-3"/>
                  <c:y val="1.489490297202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2E9-43A4-A553-FFAEECA07036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Up to 3 nights</c:v>
                </c:pt>
                <c:pt idx="1">
                  <c:v>4-6 nights</c:v>
                </c:pt>
                <c:pt idx="2">
                  <c:v>7-9 nights</c:v>
                </c:pt>
                <c:pt idx="3">
                  <c:v>10-12 nights</c:v>
                </c:pt>
                <c:pt idx="4">
                  <c:v>Over 12 nights</c:v>
                </c:pt>
              </c:strCache>
            </c:strRef>
          </c:cat>
          <c:val>
            <c:numRef>
              <c:f>Sheet1!$B$2:$B$6</c:f>
              <c:numCache>
                <c:formatCode>###0.0%</c:formatCode>
                <c:ptCount val="5"/>
                <c:pt idx="0">
                  <c:v>0.16245006657789618</c:v>
                </c:pt>
                <c:pt idx="1">
                  <c:v>0.2996005326231691</c:v>
                </c:pt>
                <c:pt idx="2">
                  <c:v>0.26897470039946736</c:v>
                </c:pt>
                <c:pt idx="3">
                  <c:v>0.1384820239680426</c:v>
                </c:pt>
                <c:pt idx="4">
                  <c:v>0.13049267643142476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2E9-43A4-A553-FFAEECA070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45040512"/>
        <c:axId val="145042048"/>
      </c:barChart>
      <c:catAx>
        <c:axId val="14504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bg1"/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145042048"/>
        <c:crosses val="autoZero"/>
        <c:auto val="1"/>
        <c:lblAlgn val="ctr"/>
        <c:lblOffset val="100"/>
        <c:noMultiLvlLbl val="0"/>
      </c:catAx>
      <c:valAx>
        <c:axId val="145042048"/>
        <c:scaling>
          <c:orientation val="minMax"/>
          <c:max val="0.5"/>
        </c:scaling>
        <c:delete val="1"/>
        <c:axPos val="l"/>
        <c:numFmt formatCode="###0.0%" sourceLinked="1"/>
        <c:majorTickMark val="out"/>
        <c:minorTickMark val="none"/>
        <c:tickLblPos val="nextTo"/>
        <c:crossAx val="145040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7814187121675745E-2"/>
          <c:y val="9.2843310224502582E-2"/>
          <c:w val="1"/>
          <c:h val="0.622409066241921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wave 11</c:v>
                </c:pt>
              </c:strCache>
            </c:strRef>
          </c:tx>
          <c:spPr>
            <a:solidFill>
              <a:sysClr val="window" lastClr="FFFFFF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B862-4F04-97B3-E8F7D658D9DD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862-4F04-97B3-E8F7D658D9DD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B862-4F04-97B3-E8F7D658D9DD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B862-4F04-97B3-E8F7D658D9DD}"/>
              </c:ext>
            </c:extLst>
          </c:dPt>
          <c:dLbls>
            <c:dLbl>
              <c:idx val="0"/>
              <c:layout>
                <c:manualLayout>
                  <c:x val="-1.1097130063794268E-18"/>
                  <c:y val="1.489490297202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862-4F04-97B3-E8F7D658D9DD}"/>
                </c:ext>
              </c:extLst>
            </c:dLbl>
            <c:dLbl>
              <c:idx val="1"/>
              <c:layout>
                <c:manualLayout>
                  <c:x val="-3.321218619169263E-17"/>
                  <c:y val="9.92993531468119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862-4F04-97B3-E8F7D658D9DD}"/>
                </c:ext>
              </c:extLst>
            </c:dLbl>
            <c:dLbl>
              <c:idx val="2"/>
              <c:layout>
                <c:manualLayout>
                  <c:x val="0"/>
                  <c:y val="-4.9649676573406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862-4F04-97B3-E8F7D658D9DD}"/>
                </c:ext>
              </c:extLst>
            </c:dLbl>
            <c:dLbl>
              <c:idx val="4"/>
              <c:layout>
                <c:manualLayout>
                  <c:x val="-2.6268044619422574E-3"/>
                  <c:y val="1.489490297202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862-4F04-97B3-E8F7D658D9DD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900" b="1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Up to 500€</c:v>
                </c:pt>
                <c:pt idx="1">
                  <c:v>501-
1.000€</c:v>
                </c:pt>
                <c:pt idx="2">
                  <c:v>1.001-
1.500€</c:v>
                </c:pt>
                <c:pt idx="3">
                  <c:v>1.501-
2.000€</c:v>
                </c:pt>
                <c:pt idx="4">
                  <c:v>2.001-
2.500€</c:v>
                </c:pt>
                <c:pt idx="5">
                  <c:v>2.501-
3.000€</c:v>
                </c:pt>
                <c:pt idx="6">
                  <c:v>3.001€+</c:v>
                </c:pt>
              </c:strCache>
            </c:strRef>
          </c:cat>
          <c:val>
            <c:numRef>
              <c:f>Sheet1!$B$2:$B$8</c:f>
              <c:numCache>
                <c:formatCode>###0.0%</c:formatCode>
                <c:ptCount val="7"/>
                <c:pt idx="0">
                  <c:v>0.20372836218375498</c:v>
                </c:pt>
                <c:pt idx="1">
                  <c:v>0.32490013315579236</c:v>
                </c:pt>
                <c:pt idx="2">
                  <c:v>0.19440745672436752</c:v>
                </c:pt>
                <c:pt idx="3">
                  <c:v>0.12250332889480692</c:v>
                </c:pt>
                <c:pt idx="4">
                  <c:v>7.9893475366178426E-2</c:v>
                </c:pt>
                <c:pt idx="5">
                  <c:v>4.2609853528628498E-2</c:v>
                </c:pt>
                <c:pt idx="6">
                  <c:v>3.1957390146471372E-2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862-4F04-97B3-E8F7D658D9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45040512"/>
        <c:axId val="145042048"/>
      </c:barChart>
      <c:catAx>
        <c:axId val="14504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50" b="0" i="0" u="none" strike="noStrike" kern="1200" baseline="0">
                <a:solidFill>
                  <a:schemeClr val="bg1"/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145042048"/>
        <c:crosses val="autoZero"/>
        <c:auto val="1"/>
        <c:lblAlgn val="ctr"/>
        <c:lblOffset val="100"/>
        <c:noMultiLvlLbl val="0"/>
      </c:catAx>
      <c:valAx>
        <c:axId val="145042048"/>
        <c:scaling>
          <c:orientation val="minMax"/>
          <c:max val="0.5"/>
        </c:scaling>
        <c:delete val="1"/>
        <c:axPos val="l"/>
        <c:numFmt formatCode="###0.0%" sourceLinked="1"/>
        <c:majorTickMark val="out"/>
        <c:minorTickMark val="none"/>
        <c:tickLblPos val="nextTo"/>
        <c:crossAx val="145040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8676910431745"/>
          <c:y val="0.22162237930902168"/>
          <c:w val="0.3942450740884495"/>
          <c:h val="0.67609735622759892"/>
        </c:manualLayout>
      </c:layout>
      <c:doughnutChart>
        <c:varyColors val="1"/>
        <c:ser>
          <c:idx val="0"/>
          <c:order val="0"/>
          <c:tx>
            <c:strRef>
              <c:f>Φύλλο1!$B$1</c:f>
              <c:strCache>
                <c:ptCount val="1"/>
                <c:pt idx="0">
                  <c:v>Πωλήσεις</c:v>
                </c:pt>
              </c:strCache>
            </c:strRef>
          </c:tx>
          <c:spPr>
            <a:solidFill>
              <a:srgbClr val="2D8CB5"/>
            </a:solidFill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6DFC-B347-9892-6A635365C907}"/>
              </c:ext>
            </c:extLst>
          </c:dPt>
          <c:dPt>
            <c:idx val="1"/>
            <c:bubble3D val="0"/>
            <c:spPr>
              <a:solidFill>
                <a:schemeClr val="bg1">
                  <a:alpha val="75000"/>
                </a:schemeClr>
              </a:solidFill>
              <a:ln w="9525" cap="flat" cmpd="sng" algn="ctr">
                <a:solidFill>
                  <a:schemeClr val="bg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6DFC-B347-9892-6A635365C907}"/>
              </c:ext>
            </c:extLst>
          </c:dPt>
          <c:dPt>
            <c:idx val="2"/>
            <c:bubble3D val="0"/>
            <c:spPr>
              <a:solidFill>
                <a:schemeClr val="bg1">
                  <a:alpha val="50000"/>
                </a:schemeClr>
              </a:solidFill>
              <a:ln w="9525" cap="flat" cmpd="sng" algn="ctr">
                <a:solidFill>
                  <a:schemeClr val="bg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6DFC-B347-9892-6A635365C907}"/>
              </c:ext>
            </c:extLst>
          </c:dPt>
          <c:dPt>
            <c:idx val="3"/>
            <c:bubble3D val="0"/>
            <c:spPr>
              <a:solidFill>
                <a:schemeClr val="bg1">
                  <a:alpha val="30000"/>
                </a:schemeClr>
              </a:solidFill>
              <a:ln w="9525" cap="flat" cmpd="sng" algn="ctr">
                <a:solidFill>
                  <a:schemeClr val="bg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6DFC-B347-9892-6A635365C907}"/>
              </c:ext>
            </c:extLst>
          </c:dPt>
          <c:dLbls>
            <c:dLbl>
              <c:idx val="0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800" b="1" i="0">
                      <a:solidFill>
                        <a:schemeClr val="accent1">
                          <a:lumMod val="50000"/>
                        </a:schemeClr>
                      </a:solidFill>
                      <a:latin typeface="DINPro-Regular" panose="02000503030000020004" pitchFamily="2" charset="0"/>
                    </a:defRPr>
                  </a:pPr>
                  <a:endParaRPr lang="bg-BG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6DFC-B347-9892-6A635365C907}"/>
                </c:ext>
              </c:extLst>
            </c:dLbl>
            <c:dLbl>
              <c:idx val="2"/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700" b="0" i="0">
                        <a:solidFill>
                          <a:schemeClr val="accent1">
                            <a:lumMod val="50000"/>
                          </a:schemeClr>
                        </a:solidFill>
                        <a:latin typeface="DINPro-Regular" panose="02000503030000020004" pitchFamily="2" charset="0"/>
                      </a:defRPr>
                    </a:pPr>
                    <a:fld id="{26FE1739-8FF0-C64B-991D-A4538EBFB994}" type="PERCENTAGE">
                      <a:rPr lang="en-US" sz="700" b="0">
                        <a:latin typeface="DINPro-Regular" panose="02000503030000020004" pitchFamily="2" charset="0"/>
                      </a:rPr>
                      <a:pPr>
                        <a:defRPr sz="700" b="0" i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DINPro-Regular" panose="02000503030000020004" pitchFamily="2" charset="0"/>
                        </a:defRPr>
                      </a:pPr>
                      <a:t>[PERCENTAGE]</a:t>
                    </a:fld>
                    <a:endParaRPr lang="en-GB"/>
                  </a:p>
                </c:rich>
              </c:tx>
              <c:numFmt formatCode="0%" sourceLinked="0"/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590447270485628"/>
                      <c:h val="0.124364820387767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6DFC-B347-9892-6A635365C907}"/>
                </c:ext>
              </c:extLst>
            </c:dLbl>
            <c:dLbl>
              <c:idx val="3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700" b="0" i="0">
                      <a:solidFill>
                        <a:schemeClr val="bg1"/>
                      </a:solidFill>
                      <a:latin typeface="DINPro-Regular" panose="02000503030000020004" pitchFamily="2" charset="0"/>
                    </a:defRPr>
                  </a:pPr>
                  <a:endParaRPr lang="bg-BG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6DFC-B347-9892-6A635365C907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700" b="0" i="0">
                    <a:solidFill>
                      <a:schemeClr val="accent1">
                        <a:lumMod val="50000"/>
                      </a:schemeClr>
                    </a:solidFill>
                    <a:latin typeface="DINPro-Regular" panose="02000503030000020004" pitchFamily="2" charset="0"/>
                  </a:defRPr>
                </a:pPr>
                <a:endParaRPr lang="bg-BG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Φύλλο1!$A$2:$A$5</c:f>
              <c:strCache>
                <c:ptCount val="4"/>
                <c:pt idx="0">
                  <c:v>Fully booked</c:v>
                </c:pt>
                <c:pt idx="1">
                  <c:v>Partially booked</c:v>
                </c:pt>
                <c:pt idx="2">
                  <c:v>Not yet booked</c:v>
                </c:pt>
                <c:pt idx="3">
                  <c:v>Not chosen where</c:v>
                </c:pt>
              </c:strCache>
            </c:strRef>
          </c:cat>
          <c:val>
            <c:numRef>
              <c:f>Φύλλο1!$B$2:$B$5</c:f>
              <c:numCache>
                <c:formatCode>###0.0%</c:formatCode>
                <c:ptCount val="4"/>
                <c:pt idx="0">
                  <c:v>0.39900000000000002</c:v>
                </c:pt>
                <c:pt idx="1">
                  <c:v>0.22600000000000001</c:v>
                </c:pt>
                <c:pt idx="2">
                  <c:v>0.2769640479360852</c:v>
                </c:pt>
                <c:pt idx="3">
                  <c:v>9.7203728362183758E-2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DFC-B347-9892-6A635365C907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317"/>
        <c:holeSize val="5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894134132434474"/>
          <c:y val="1.675685147915483E-2"/>
          <c:w val="0.77569202851259977"/>
          <c:h val="0.6707101136089376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Likely/Very Likely</c:v>
                </c:pt>
              </c:strCache>
            </c:strRef>
          </c:tx>
          <c:spPr>
            <a:solidFill>
              <a:srgbClr val="FFFFFF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185878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3"/>
                <c:pt idx="0">
                  <c:v>Dec '21</c:v>
                </c:pt>
                <c:pt idx="1">
                  <c:v>Mar '22</c:v>
                </c:pt>
                <c:pt idx="2">
                  <c:v>May 22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3"/>
                <c:pt idx="0">
                  <c:v>0.52500000000000002</c:v>
                </c:pt>
                <c:pt idx="1">
                  <c:v>0.81799999999999995</c:v>
                </c:pt>
                <c:pt idx="2">
                  <c:v>0.67900000000000005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A3-0F49-A780-1FE3C29123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Neutral</c:v>
                </c:pt>
              </c:strCache>
            </c:strRef>
          </c:tx>
          <c:spPr>
            <a:solidFill>
              <a:srgbClr val="81BAD3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3"/>
                <c:pt idx="0">
                  <c:v>Dec '21</c:v>
                </c:pt>
                <c:pt idx="1">
                  <c:v>Mar '22</c:v>
                </c:pt>
                <c:pt idx="2">
                  <c:v>May 22</c:v>
                </c:pt>
              </c:strCache>
            </c:strRef>
          </c:cat>
          <c:val>
            <c:numRef>
              <c:f>Sheet1!$C$2:$C$8</c:f>
              <c:numCache>
                <c:formatCode>0.0%</c:formatCode>
                <c:ptCount val="3"/>
                <c:pt idx="0">
                  <c:v>0.187</c:v>
                </c:pt>
                <c:pt idx="1">
                  <c:v>8.5000000000000006E-2</c:v>
                </c:pt>
                <c:pt idx="2">
                  <c:v>0.14399999999999999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A3-0F49-A780-1FE3C29123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Unlikely/Very Unlikely</c:v>
                </c:pt>
              </c:strCache>
            </c:strRef>
          </c:tx>
          <c:spPr>
            <a:solidFill>
              <a:srgbClr val="FF9999">
                <a:alpha val="80000"/>
              </a:srgbClr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3"/>
                <c:pt idx="0">
                  <c:v>Dec '21</c:v>
                </c:pt>
                <c:pt idx="1">
                  <c:v>Mar '22</c:v>
                </c:pt>
                <c:pt idx="2">
                  <c:v>May 22</c:v>
                </c:pt>
              </c:strCache>
            </c:strRef>
          </c:cat>
          <c:val>
            <c:numRef>
              <c:f>Sheet1!$D$2:$D$8</c:f>
              <c:numCache>
                <c:formatCode>0.0%</c:formatCode>
                <c:ptCount val="3"/>
                <c:pt idx="0">
                  <c:v>0.28799999999999998</c:v>
                </c:pt>
                <c:pt idx="1">
                  <c:v>9.7000000000000003E-2</c:v>
                </c:pt>
                <c:pt idx="2">
                  <c:v>0.17699999999999999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A3-0F49-A780-1FE3C29123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100"/>
        <c:axId val="195016960"/>
        <c:axId val="195031040"/>
      </c:barChart>
      <c:catAx>
        <c:axId val="1950169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bg1"/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195031040"/>
        <c:crosses val="autoZero"/>
        <c:auto val="1"/>
        <c:lblAlgn val="ctr"/>
        <c:lblOffset val="100"/>
        <c:noMultiLvlLbl val="0"/>
      </c:catAx>
      <c:valAx>
        <c:axId val="195031040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95016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6846919865702192E-2"/>
          <c:y val="0.72107066248117191"/>
          <c:w val="0.98315308013429781"/>
          <c:h val="0.254354026892413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just">
            <a:defRPr lang="en-US" sz="600" b="0" i="0" u="none" strike="noStrike" kern="1200" spc="0" baseline="0">
              <a:solidFill>
                <a:schemeClr val="bg1"/>
              </a:solidFill>
              <a:latin typeface="DINPro-Light" panose="02000504040000020003" pitchFamily="50" charset="0"/>
              <a:ea typeface="+mn-ea"/>
              <a:cs typeface="+mn-cs"/>
            </a:defRPr>
          </a:pPr>
          <a:endParaRPr lang="bg-B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7814187121675745E-2"/>
          <c:y val="0.15251422755439067"/>
          <c:w val="1"/>
          <c:h val="0.5117714524772255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ysClr val="window" lastClr="FFFFFF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F2E9-43A4-A553-FFAEECA07036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F2E9-43A4-A553-FFAEECA07036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F2E9-43A4-A553-FFAEECA07036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F2E9-43A4-A553-FFAEECA07036}"/>
              </c:ext>
            </c:extLst>
          </c:dPt>
          <c:dLbls>
            <c:dLbl>
              <c:idx val="0"/>
              <c:layout>
                <c:manualLayout>
                  <c:x val="-1.1097130063794268E-18"/>
                  <c:y val="1.489490297202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2E9-43A4-A553-FFAEECA07036}"/>
                </c:ext>
              </c:extLst>
            </c:dLbl>
            <c:dLbl>
              <c:idx val="1"/>
              <c:layout>
                <c:manualLayout>
                  <c:x val="-3.321218619169263E-17"/>
                  <c:y val="9.92993531468119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2E9-43A4-A553-FFAEECA07036}"/>
                </c:ext>
              </c:extLst>
            </c:dLbl>
            <c:dLbl>
              <c:idx val="2"/>
              <c:layout>
                <c:manualLayout>
                  <c:x val="0"/>
                  <c:y val="-4.9649676573406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2E9-43A4-A553-FFAEECA07036}"/>
                </c:ext>
              </c:extLst>
            </c:dLbl>
            <c:dLbl>
              <c:idx val="4"/>
              <c:layout>
                <c:manualLayout>
                  <c:x val="-2.6268044619422574E-3"/>
                  <c:y val="1.489490297202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2E9-43A4-A553-FFAEECA07036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Up to 3 nights</c:v>
                </c:pt>
                <c:pt idx="1">
                  <c:v>4-6 nights</c:v>
                </c:pt>
                <c:pt idx="2">
                  <c:v>7-9 nights</c:v>
                </c:pt>
                <c:pt idx="3">
                  <c:v>10-12 nights</c:v>
                </c:pt>
                <c:pt idx="4">
                  <c:v>Over 12 nights</c:v>
                </c:pt>
              </c:strCache>
            </c:strRef>
          </c:cat>
          <c:val>
            <c:numRef>
              <c:f>Sheet1!$B$2:$B$6</c:f>
              <c:numCache>
                <c:formatCode>###0.0%</c:formatCode>
                <c:ptCount val="5"/>
                <c:pt idx="0">
                  <c:v>0.17842876165113183</c:v>
                </c:pt>
                <c:pt idx="1">
                  <c:v>0.30758988015978694</c:v>
                </c:pt>
                <c:pt idx="2">
                  <c:v>0.32090545938748333</c:v>
                </c:pt>
                <c:pt idx="3">
                  <c:v>9.0545938748335553E-2</c:v>
                </c:pt>
                <c:pt idx="4">
                  <c:v>0.10252996005326231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2E9-43A4-A553-FFAEECA070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45040512"/>
        <c:axId val="145042048"/>
      </c:barChart>
      <c:catAx>
        <c:axId val="14504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bg1"/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145042048"/>
        <c:crosses val="autoZero"/>
        <c:auto val="1"/>
        <c:lblAlgn val="ctr"/>
        <c:lblOffset val="100"/>
        <c:noMultiLvlLbl val="0"/>
      </c:catAx>
      <c:valAx>
        <c:axId val="145042048"/>
        <c:scaling>
          <c:orientation val="minMax"/>
          <c:max val="0.5"/>
        </c:scaling>
        <c:delete val="1"/>
        <c:axPos val="l"/>
        <c:numFmt formatCode="###0.0%" sourceLinked="1"/>
        <c:majorTickMark val="out"/>
        <c:minorTickMark val="none"/>
        <c:tickLblPos val="nextTo"/>
        <c:crossAx val="145040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2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7814187121675745E-2"/>
          <c:y val="0.15251422755439067"/>
          <c:w val="1"/>
          <c:h val="0.521508470009878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wave 12</c:v>
                </c:pt>
              </c:strCache>
            </c:strRef>
          </c:tx>
          <c:spPr>
            <a:solidFill>
              <a:sysClr val="window" lastClr="FFFFFF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B862-4F04-97B3-E8F7D658D9DD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862-4F04-97B3-E8F7D658D9DD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B862-4F04-97B3-E8F7D658D9DD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B862-4F04-97B3-E8F7D658D9DD}"/>
              </c:ext>
            </c:extLst>
          </c:dPt>
          <c:dLbls>
            <c:dLbl>
              <c:idx val="0"/>
              <c:layout>
                <c:manualLayout>
                  <c:x val="-1.1097130063794268E-18"/>
                  <c:y val="1.489490297202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862-4F04-97B3-E8F7D658D9DD}"/>
                </c:ext>
              </c:extLst>
            </c:dLbl>
            <c:dLbl>
              <c:idx val="1"/>
              <c:layout>
                <c:manualLayout>
                  <c:x val="-3.321218619169263E-17"/>
                  <c:y val="9.92993531468119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862-4F04-97B3-E8F7D658D9DD}"/>
                </c:ext>
              </c:extLst>
            </c:dLbl>
            <c:dLbl>
              <c:idx val="2"/>
              <c:layout>
                <c:manualLayout>
                  <c:x val="0"/>
                  <c:y val="-4.9649676573406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862-4F04-97B3-E8F7D658D9DD}"/>
                </c:ext>
              </c:extLst>
            </c:dLbl>
            <c:dLbl>
              <c:idx val="4"/>
              <c:layout>
                <c:manualLayout>
                  <c:x val="-2.6268044619422574E-3"/>
                  <c:y val="1.489490297202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862-4F04-97B3-E8F7D658D9DD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900" b="1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Up to 500€</c:v>
                </c:pt>
                <c:pt idx="1">
                  <c:v>501-
1.000€</c:v>
                </c:pt>
                <c:pt idx="2">
                  <c:v>1.001-
1.500€</c:v>
                </c:pt>
                <c:pt idx="3">
                  <c:v>1.501-
2.000€</c:v>
                </c:pt>
                <c:pt idx="4">
                  <c:v>2.001-
2.500€</c:v>
                </c:pt>
                <c:pt idx="5">
                  <c:v>2.501-
3.000€</c:v>
                </c:pt>
                <c:pt idx="6">
                  <c:v>3.001€+</c:v>
                </c:pt>
              </c:strCache>
            </c:strRef>
          </c:cat>
          <c:val>
            <c:numRef>
              <c:f>Sheet1!$B$2:$B$8</c:f>
              <c:numCache>
                <c:formatCode>###0.0%</c:formatCode>
                <c:ptCount val="7"/>
                <c:pt idx="0">
                  <c:v>0.22769640479360853</c:v>
                </c:pt>
                <c:pt idx="1">
                  <c:v>0.33555259653794939</c:v>
                </c:pt>
                <c:pt idx="2">
                  <c:v>0.17443408788282291</c:v>
                </c:pt>
                <c:pt idx="3">
                  <c:v>0.11451398135818908</c:v>
                </c:pt>
                <c:pt idx="4">
                  <c:v>6.5246338215712379E-2</c:v>
                </c:pt>
                <c:pt idx="5">
                  <c:v>4.2609853528628498E-2</c:v>
                </c:pt>
                <c:pt idx="6">
                  <c:v>3.9946737683089213E-2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862-4F04-97B3-E8F7D658D9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45040512"/>
        <c:axId val="145042048"/>
      </c:barChart>
      <c:catAx>
        <c:axId val="14504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50" b="0" i="0" u="none" strike="noStrike" kern="1200" baseline="0">
                <a:solidFill>
                  <a:schemeClr val="bg1"/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145042048"/>
        <c:crosses val="autoZero"/>
        <c:auto val="1"/>
        <c:lblAlgn val="ctr"/>
        <c:lblOffset val="100"/>
        <c:noMultiLvlLbl val="0"/>
      </c:catAx>
      <c:valAx>
        <c:axId val="145042048"/>
        <c:scaling>
          <c:orientation val="minMax"/>
          <c:max val="0.5"/>
        </c:scaling>
        <c:delete val="1"/>
        <c:axPos val="l"/>
        <c:numFmt formatCode="###0.0%" sourceLinked="1"/>
        <c:majorTickMark val="out"/>
        <c:minorTickMark val="none"/>
        <c:tickLblPos val="nextTo"/>
        <c:crossAx val="145040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2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8676910431745"/>
          <c:y val="0.22162237930902168"/>
          <c:w val="0.3942450740884495"/>
          <c:h val="0.67609735622759892"/>
        </c:manualLayout>
      </c:layout>
      <c:doughnutChart>
        <c:varyColors val="1"/>
        <c:ser>
          <c:idx val="0"/>
          <c:order val="0"/>
          <c:tx>
            <c:strRef>
              <c:f>Φύλλο1!$B$1</c:f>
              <c:strCache>
                <c:ptCount val="1"/>
                <c:pt idx="0">
                  <c:v>Πωλήσεις</c:v>
                </c:pt>
              </c:strCache>
            </c:strRef>
          </c:tx>
          <c:spPr>
            <a:solidFill>
              <a:srgbClr val="2D8CB5"/>
            </a:solidFill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6DFC-B347-9892-6A635365C907}"/>
              </c:ext>
            </c:extLst>
          </c:dPt>
          <c:dPt>
            <c:idx val="1"/>
            <c:bubble3D val="0"/>
            <c:spPr>
              <a:solidFill>
                <a:schemeClr val="bg1">
                  <a:alpha val="75000"/>
                </a:schemeClr>
              </a:solidFill>
              <a:ln w="9525" cap="flat" cmpd="sng" algn="ctr">
                <a:solidFill>
                  <a:schemeClr val="bg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6DFC-B347-9892-6A635365C907}"/>
              </c:ext>
            </c:extLst>
          </c:dPt>
          <c:dPt>
            <c:idx val="2"/>
            <c:bubble3D val="0"/>
            <c:spPr>
              <a:solidFill>
                <a:schemeClr val="bg1">
                  <a:alpha val="50000"/>
                </a:schemeClr>
              </a:solidFill>
              <a:ln w="9525" cap="flat" cmpd="sng" algn="ctr">
                <a:solidFill>
                  <a:schemeClr val="bg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6DFC-B347-9892-6A635365C907}"/>
              </c:ext>
            </c:extLst>
          </c:dPt>
          <c:dPt>
            <c:idx val="3"/>
            <c:bubble3D val="0"/>
            <c:spPr>
              <a:solidFill>
                <a:schemeClr val="bg1">
                  <a:alpha val="30000"/>
                </a:schemeClr>
              </a:solidFill>
              <a:ln w="9525" cap="flat" cmpd="sng" algn="ctr">
                <a:solidFill>
                  <a:schemeClr val="bg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6DFC-B347-9892-6A635365C907}"/>
              </c:ext>
            </c:extLst>
          </c:dPt>
          <c:dLbls>
            <c:dLbl>
              <c:idx val="0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800" b="0" i="0">
                      <a:solidFill>
                        <a:schemeClr val="accent1">
                          <a:lumMod val="50000"/>
                        </a:schemeClr>
                      </a:solidFill>
                      <a:latin typeface="DINPro-Medium" panose="02000503030000020004" pitchFamily="2" charset="0"/>
                    </a:defRPr>
                  </a:pPr>
                  <a:endParaRPr lang="bg-BG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6DFC-B347-9892-6A635365C90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F7CBD269-A3B3-3744-A92B-6946EC55D83A}" type="PERCENTAGE">
                      <a:rPr lang="en-US" sz="700" b="0" i="0">
                        <a:latin typeface="DINPro-Light" panose="02000504040000020003" pitchFamily="2" charset="0"/>
                      </a:rPr>
                      <a:pPr/>
                      <a:t>[PERCENTAGE]</a:t>
                    </a:fld>
                    <a:endParaRPr lang="en-GB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6DFC-B347-9892-6A635365C907}"/>
                </c:ext>
              </c:extLst>
            </c:dLbl>
            <c:dLbl>
              <c:idx val="3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700" b="0" i="0">
                      <a:solidFill>
                        <a:schemeClr val="bg1"/>
                      </a:solidFill>
                      <a:latin typeface="DINPro-Light" panose="02000504040000020003" pitchFamily="2" charset="0"/>
                    </a:defRPr>
                  </a:pPr>
                  <a:endParaRPr lang="bg-BG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6DFC-B347-9892-6A635365C907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700" b="0" i="0">
                    <a:solidFill>
                      <a:schemeClr val="accent1">
                        <a:lumMod val="50000"/>
                      </a:schemeClr>
                    </a:solidFill>
                    <a:latin typeface="DINPro-Light" panose="02000504040000020003" pitchFamily="2" charset="0"/>
                  </a:defRPr>
                </a:pPr>
                <a:endParaRPr lang="bg-BG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Φύλλο1!$A$2:$A$5</c:f>
              <c:strCache>
                <c:ptCount val="4"/>
                <c:pt idx="0">
                  <c:v>Fully booked</c:v>
                </c:pt>
                <c:pt idx="1">
                  <c:v>Partially booked</c:v>
                </c:pt>
                <c:pt idx="2">
                  <c:v>Not yet booked</c:v>
                </c:pt>
                <c:pt idx="3">
                  <c:v>Not chosen where</c:v>
                </c:pt>
              </c:strCache>
            </c:strRef>
          </c:cat>
          <c:val>
            <c:numRef>
              <c:f>Φύλλο1!$B$2:$B$5</c:f>
              <c:numCache>
                <c:formatCode>###0.0%</c:formatCode>
                <c:ptCount val="4"/>
                <c:pt idx="0">
                  <c:v>0.32889480692410122</c:v>
                </c:pt>
                <c:pt idx="1">
                  <c:v>0.18099999999999999</c:v>
                </c:pt>
                <c:pt idx="2">
                  <c:v>0.24900133155792276</c:v>
                </c:pt>
                <c:pt idx="3">
                  <c:v>0.24101198402130491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DFC-B347-9892-6A635365C907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894134132434474"/>
          <c:y val="1.675685147915483E-2"/>
          <c:w val="0.77569202851259977"/>
          <c:h val="0.6707101136089376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Likely/Very Likely</c:v>
                </c:pt>
              </c:strCache>
            </c:strRef>
          </c:tx>
          <c:spPr>
            <a:solidFill>
              <a:srgbClr val="FFFFFF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185878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3"/>
                <c:pt idx="0">
                  <c:v>Dec '21</c:v>
                </c:pt>
                <c:pt idx="1">
                  <c:v>Mar '22</c:v>
                </c:pt>
                <c:pt idx="2">
                  <c:v>May '22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3"/>
                <c:pt idx="0">
                  <c:v>0.63300000000000001</c:v>
                </c:pt>
                <c:pt idx="1">
                  <c:v>0.752</c:v>
                </c:pt>
                <c:pt idx="2">
                  <c:v>0.73099999999999998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A3-0F49-A780-1FE3C29123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Neutral</c:v>
                </c:pt>
              </c:strCache>
            </c:strRef>
          </c:tx>
          <c:spPr>
            <a:solidFill>
              <a:srgbClr val="81BAD3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3"/>
                <c:pt idx="0">
                  <c:v>Dec '21</c:v>
                </c:pt>
                <c:pt idx="1">
                  <c:v>Mar '22</c:v>
                </c:pt>
                <c:pt idx="2">
                  <c:v>May '22</c:v>
                </c:pt>
              </c:strCache>
            </c:strRef>
          </c:cat>
          <c:val>
            <c:numRef>
              <c:f>Sheet1!$C$2:$C$8</c:f>
              <c:numCache>
                <c:formatCode>0.0%</c:formatCode>
                <c:ptCount val="3"/>
                <c:pt idx="0">
                  <c:v>0.124</c:v>
                </c:pt>
                <c:pt idx="1">
                  <c:v>0.109</c:v>
                </c:pt>
                <c:pt idx="2">
                  <c:v>9.7000000000000003E-2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A3-0F49-A780-1FE3C29123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Unlikely/Very Unlikely</c:v>
                </c:pt>
              </c:strCache>
            </c:strRef>
          </c:tx>
          <c:spPr>
            <a:solidFill>
              <a:srgbClr val="FF9999">
                <a:alpha val="80000"/>
              </a:srgbClr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3"/>
                <c:pt idx="0">
                  <c:v>Dec '21</c:v>
                </c:pt>
                <c:pt idx="1">
                  <c:v>Mar '22</c:v>
                </c:pt>
                <c:pt idx="2">
                  <c:v>May '22</c:v>
                </c:pt>
              </c:strCache>
            </c:strRef>
          </c:cat>
          <c:val>
            <c:numRef>
              <c:f>Sheet1!$D$2:$D$8</c:f>
              <c:numCache>
                <c:formatCode>0.0%</c:formatCode>
                <c:ptCount val="3"/>
                <c:pt idx="0">
                  <c:v>0.24299999999999999</c:v>
                </c:pt>
                <c:pt idx="1">
                  <c:v>0.13900000000000001</c:v>
                </c:pt>
                <c:pt idx="2">
                  <c:v>0.17199999999999999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A3-0F49-A780-1FE3C29123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100"/>
        <c:axId val="195016960"/>
        <c:axId val="195031040"/>
      </c:barChart>
      <c:catAx>
        <c:axId val="1950169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bg1"/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195031040"/>
        <c:crosses val="autoZero"/>
        <c:auto val="1"/>
        <c:lblAlgn val="ctr"/>
        <c:lblOffset val="100"/>
        <c:noMultiLvlLbl val="0"/>
      </c:catAx>
      <c:valAx>
        <c:axId val="195031040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95016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6846919865702192E-2"/>
          <c:y val="0.72107066248117191"/>
          <c:w val="0.98315308013429781"/>
          <c:h val="0.254354026892413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just">
            <a:defRPr lang="en-US" sz="600" b="0" i="0" u="none" strike="noStrike" kern="1200" spc="0" baseline="0">
              <a:solidFill>
                <a:schemeClr val="bg1"/>
              </a:solidFill>
              <a:latin typeface="DINPro-Light" panose="02000504040000020003" pitchFamily="50" charset="0"/>
              <a:ea typeface="+mn-ea"/>
              <a:cs typeface="+mn-cs"/>
            </a:defRPr>
          </a:pPr>
          <a:endParaRPr lang="bg-B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7814187121675745E-2"/>
          <c:y val="8.7474311316482381E-2"/>
          <c:w val="1"/>
          <c:h val="0.641851648355668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ysClr val="window" lastClr="FFFFFF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F2E9-43A4-A553-FFAEECA07036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F2E9-43A4-A553-FFAEECA07036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F2E9-43A4-A553-FFAEECA07036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F2E9-43A4-A553-FFAEECA07036}"/>
              </c:ext>
            </c:extLst>
          </c:dPt>
          <c:dLbls>
            <c:dLbl>
              <c:idx val="0"/>
              <c:layout>
                <c:manualLayout>
                  <c:x val="-1.1097130063794268E-18"/>
                  <c:y val="1.489490297202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2E9-43A4-A553-FFAEECA07036}"/>
                </c:ext>
              </c:extLst>
            </c:dLbl>
            <c:dLbl>
              <c:idx val="1"/>
              <c:layout>
                <c:manualLayout>
                  <c:x val="-3.321218619169263E-17"/>
                  <c:y val="9.92993531468119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2E9-43A4-A553-FFAEECA07036}"/>
                </c:ext>
              </c:extLst>
            </c:dLbl>
            <c:dLbl>
              <c:idx val="2"/>
              <c:layout>
                <c:manualLayout>
                  <c:x val="0"/>
                  <c:y val="-4.9649676573406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2E9-43A4-A553-FFAEECA07036}"/>
                </c:ext>
              </c:extLst>
            </c:dLbl>
            <c:dLbl>
              <c:idx val="4"/>
              <c:layout>
                <c:manualLayout>
                  <c:x val="-2.6268044619422574E-3"/>
                  <c:y val="1.489490297202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2E9-43A4-A553-FFAEECA07036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Up to 3 nights</c:v>
                </c:pt>
                <c:pt idx="1">
                  <c:v>4-6 nights</c:v>
                </c:pt>
                <c:pt idx="2">
                  <c:v>7-9 nights</c:v>
                </c:pt>
                <c:pt idx="3">
                  <c:v>10-12 nights</c:v>
                </c:pt>
                <c:pt idx="4">
                  <c:v>Over 12 nights</c:v>
                </c:pt>
              </c:strCache>
            </c:strRef>
          </c:cat>
          <c:val>
            <c:numRef>
              <c:f>Sheet1!$B$2:$B$6</c:f>
              <c:numCache>
                <c:formatCode>###0.0%</c:formatCode>
                <c:ptCount val="5"/>
                <c:pt idx="0">
                  <c:v>0.13866666666666666</c:v>
                </c:pt>
                <c:pt idx="1">
                  <c:v>0.32400000000000001</c:v>
                </c:pt>
                <c:pt idx="2">
                  <c:v>0.26400000000000001</c:v>
                </c:pt>
                <c:pt idx="3">
                  <c:v>0.124</c:v>
                </c:pt>
                <c:pt idx="4">
                  <c:v>0.14933333333333335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2E9-43A4-A553-FFAEECA070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45040512"/>
        <c:axId val="145042048"/>
      </c:barChart>
      <c:catAx>
        <c:axId val="14504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bg1"/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145042048"/>
        <c:crosses val="autoZero"/>
        <c:auto val="1"/>
        <c:lblAlgn val="ctr"/>
        <c:lblOffset val="100"/>
        <c:noMultiLvlLbl val="0"/>
      </c:catAx>
      <c:valAx>
        <c:axId val="145042048"/>
        <c:scaling>
          <c:orientation val="minMax"/>
          <c:max val="0.5"/>
        </c:scaling>
        <c:delete val="1"/>
        <c:axPos val="l"/>
        <c:numFmt formatCode="###0.0%" sourceLinked="1"/>
        <c:majorTickMark val="out"/>
        <c:minorTickMark val="none"/>
        <c:tickLblPos val="nextTo"/>
        <c:crossAx val="145040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2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7814187121675745E-2"/>
          <c:y val="5.9671057422821125E-2"/>
          <c:w val="1"/>
          <c:h val="0.670686240652904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wave 10</c:v>
                </c:pt>
              </c:strCache>
            </c:strRef>
          </c:tx>
          <c:spPr>
            <a:solidFill>
              <a:sysClr val="window" lastClr="FFFFFF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B862-4F04-97B3-E8F7D658D9DD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862-4F04-97B3-E8F7D658D9DD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B862-4F04-97B3-E8F7D658D9DD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B862-4F04-97B3-E8F7D658D9DD}"/>
              </c:ext>
            </c:extLst>
          </c:dPt>
          <c:dLbls>
            <c:dLbl>
              <c:idx val="0"/>
              <c:layout>
                <c:manualLayout>
                  <c:x val="-1.1097130063794268E-18"/>
                  <c:y val="1.489490297202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862-4F04-97B3-E8F7D658D9DD}"/>
                </c:ext>
              </c:extLst>
            </c:dLbl>
            <c:dLbl>
              <c:idx val="1"/>
              <c:layout>
                <c:manualLayout>
                  <c:x val="-3.321218619169263E-17"/>
                  <c:y val="9.92993531468119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862-4F04-97B3-E8F7D658D9DD}"/>
                </c:ext>
              </c:extLst>
            </c:dLbl>
            <c:dLbl>
              <c:idx val="2"/>
              <c:layout>
                <c:manualLayout>
                  <c:x val="0"/>
                  <c:y val="-4.9649676573406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862-4F04-97B3-E8F7D658D9DD}"/>
                </c:ext>
              </c:extLst>
            </c:dLbl>
            <c:dLbl>
              <c:idx val="4"/>
              <c:layout>
                <c:manualLayout>
                  <c:x val="-2.6268044619422574E-3"/>
                  <c:y val="1.489490297202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862-4F04-97B3-E8F7D658D9DD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900" b="1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Up to 500€</c:v>
                </c:pt>
                <c:pt idx="1">
                  <c:v>501-
1.000€</c:v>
                </c:pt>
                <c:pt idx="2">
                  <c:v>1.001-
1.500€</c:v>
                </c:pt>
                <c:pt idx="3">
                  <c:v>1.501-
2.000€</c:v>
                </c:pt>
                <c:pt idx="4">
                  <c:v>2.001-
2.500€</c:v>
                </c:pt>
                <c:pt idx="5">
                  <c:v>2.501-
3.000€</c:v>
                </c:pt>
                <c:pt idx="6">
                  <c:v>3.001€+</c:v>
                </c:pt>
              </c:strCache>
            </c:strRef>
          </c:cat>
          <c:val>
            <c:numRef>
              <c:f>Sheet1!$B$2:$B$8</c:f>
              <c:numCache>
                <c:formatCode>###0.0%</c:formatCode>
                <c:ptCount val="7"/>
                <c:pt idx="0">
                  <c:v>0.16800000000000001</c:v>
                </c:pt>
                <c:pt idx="1">
                  <c:v>0.28399999999999997</c:v>
                </c:pt>
                <c:pt idx="2">
                  <c:v>0.19733333333333333</c:v>
                </c:pt>
                <c:pt idx="3">
                  <c:v>0.152</c:v>
                </c:pt>
                <c:pt idx="4">
                  <c:v>0.08</c:v>
                </c:pt>
                <c:pt idx="5">
                  <c:v>6.5333333333333327E-2</c:v>
                </c:pt>
                <c:pt idx="6">
                  <c:v>5.3333333333333337E-2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862-4F04-97B3-E8F7D658D9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45040512"/>
        <c:axId val="145042048"/>
      </c:barChart>
      <c:catAx>
        <c:axId val="14504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50" b="0" i="0" u="none" strike="noStrike" kern="1200" baseline="0">
                <a:solidFill>
                  <a:schemeClr val="bg1"/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145042048"/>
        <c:crosses val="autoZero"/>
        <c:auto val="1"/>
        <c:lblAlgn val="ctr"/>
        <c:lblOffset val="100"/>
        <c:noMultiLvlLbl val="0"/>
      </c:catAx>
      <c:valAx>
        <c:axId val="145042048"/>
        <c:scaling>
          <c:orientation val="minMax"/>
          <c:max val="0.5"/>
        </c:scaling>
        <c:delete val="1"/>
        <c:axPos val="l"/>
        <c:numFmt formatCode="###0.0%" sourceLinked="1"/>
        <c:majorTickMark val="out"/>
        <c:minorTickMark val="none"/>
        <c:tickLblPos val="nextTo"/>
        <c:crossAx val="145040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2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8676910431745"/>
          <c:y val="0.22162237930902168"/>
          <c:w val="0.3942450740884495"/>
          <c:h val="0.67609735622759892"/>
        </c:manualLayout>
      </c:layout>
      <c:doughnutChart>
        <c:varyColors val="1"/>
        <c:ser>
          <c:idx val="0"/>
          <c:order val="0"/>
          <c:tx>
            <c:strRef>
              <c:f>Φύλλο1!$B$1</c:f>
              <c:strCache>
                <c:ptCount val="1"/>
                <c:pt idx="0">
                  <c:v>Πωλήσεις</c:v>
                </c:pt>
              </c:strCache>
            </c:strRef>
          </c:tx>
          <c:spPr>
            <a:solidFill>
              <a:srgbClr val="2D8CB5"/>
            </a:solidFill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6DFC-B347-9892-6A635365C907}"/>
              </c:ext>
            </c:extLst>
          </c:dPt>
          <c:dPt>
            <c:idx val="1"/>
            <c:bubble3D val="0"/>
            <c:spPr>
              <a:solidFill>
                <a:schemeClr val="bg1">
                  <a:alpha val="75000"/>
                </a:schemeClr>
              </a:solidFill>
              <a:ln w="9525" cap="flat" cmpd="sng" algn="ctr">
                <a:solidFill>
                  <a:schemeClr val="bg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6DFC-B347-9892-6A635365C907}"/>
              </c:ext>
            </c:extLst>
          </c:dPt>
          <c:dPt>
            <c:idx val="2"/>
            <c:bubble3D val="0"/>
            <c:spPr>
              <a:solidFill>
                <a:schemeClr val="bg1">
                  <a:alpha val="50000"/>
                </a:schemeClr>
              </a:solidFill>
              <a:ln w="9525" cap="flat" cmpd="sng" algn="ctr">
                <a:solidFill>
                  <a:schemeClr val="bg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6DFC-B347-9892-6A635365C907}"/>
              </c:ext>
            </c:extLst>
          </c:dPt>
          <c:dPt>
            <c:idx val="3"/>
            <c:bubble3D val="0"/>
            <c:spPr>
              <a:solidFill>
                <a:schemeClr val="bg1">
                  <a:alpha val="30000"/>
                </a:schemeClr>
              </a:solidFill>
              <a:ln w="9525" cap="flat" cmpd="sng" algn="ctr">
                <a:solidFill>
                  <a:schemeClr val="bg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6DFC-B347-9892-6A635365C907}"/>
              </c:ext>
            </c:extLst>
          </c:dPt>
          <c:dLbls>
            <c:dLbl>
              <c:idx val="2"/>
              <c:tx>
                <c:rich>
                  <a:bodyPr/>
                  <a:lstStyle/>
                  <a:p>
                    <a:fld id="{3CCAC61C-0840-0241-8289-B851141EA898}" type="PERCENTAGE">
                      <a:rPr lang="en-US" sz="700" b="0" i="0">
                        <a:latin typeface="DINPro-Light" panose="02000504040000020003" pitchFamily="2" charset="0"/>
                      </a:rPr>
                      <a:pPr/>
                      <a:t>[PERCENTAGE]</a:t>
                    </a:fld>
                    <a:endParaRPr lang="en-GB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6DFC-B347-9892-6A635365C907}"/>
                </c:ext>
              </c:extLst>
            </c:dLbl>
            <c:dLbl>
              <c:idx val="3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700" b="0" i="0">
                      <a:solidFill>
                        <a:schemeClr val="bg1"/>
                      </a:solidFill>
                      <a:latin typeface="DINPro-Light" panose="02000504040000020003" pitchFamily="2" charset="0"/>
                    </a:defRPr>
                  </a:pPr>
                  <a:endParaRPr lang="bg-BG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6DFC-B347-9892-6A635365C907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700" b="0" i="0">
                    <a:solidFill>
                      <a:schemeClr val="accent1">
                        <a:lumMod val="50000"/>
                      </a:schemeClr>
                    </a:solidFill>
                    <a:latin typeface="DINPro-Light" panose="02000504040000020003" pitchFamily="2" charset="0"/>
                  </a:defRPr>
                </a:pPr>
                <a:endParaRPr lang="bg-BG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Φύλλο1!$A$2:$A$5</c:f>
              <c:strCache>
                <c:ptCount val="4"/>
                <c:pt idx="0">
                  <c:v>Fully booked</c:v>
                </c:pt>
                <c:pt idx="1">
                  <c:v>Partially booked</c:v>
                </c:pt>
                <c:pt idx="2">
                  <c:v>Not yet booked</c:v>
                </c:pt>
                <c:pt idx="3">
                  <c:v>Not chosen where</c:v>
                </c:pt>
              </c:strCache>
            </c:strRef>
          </c:cat>
          <c:val>
            <c:numRef>
              <c:f>Φύλλο1!$B$2:$B$5</c:f>
              <c:numCache>
                <c:formatCode>###0.0%</c:formatCode>
                <c:ptCount val="4"/>
                <c:pt idx="0">
                  <c:v>0.22800000000000001</c:v>
                </c:pt>
                <c:pt idx="1">
                  <c:v>0.27600000000000002</c:v>
                </c:pt>
                <c:pt idx="2">
                  <c:v>0.29333333333333333</c:v>
                </c:pt>
                <c:pt idx="3">
                  <c:v>0.20266666666666666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DFC-B347-9892-6A635365C907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894134132434474"/>
          <c:y val="1.675685147915483E-2"/>
          <c:w val="0.77569202851259977"/>
          <c:h val="0.6707101136089376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Likely/Very Likely</c:v>
                </c:pt>
              </c:strCache>
            </c:strRef>
          </c:tx>
          <c:spPr>
            <a:solidFill>
              <a:srgbClr val="FFFFFF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185878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3"/>
                <c:pt idx="0">
                  <c:v>Dec '21</c:v>
                </c:pt>
                <c:pt idx="1">
                  <c:v>Mar '22</c:v>
                </c:pt>
                <c:pt idx="2">
                  <c:v>May '22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3"/>
                <c:pt idx="0">
                  <c:v>0.52</c:v>
                </c:pt>
                <c:pt idx="1">
                  <c:v>0.70799999999999996</c:v>
                </c:pt>
                <c:pt idx="2">
                  <c:v>0.77800000000000002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A3-0F49-A780-1FE3C29123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Neutral</c:v>
                </c:pt>
              </c:strCache>
            </c:strRef>
          </c:tx>
          <c:spPr>
            <a:solidFill>
              <a:srgbClr val="81BAD3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3"/>
                <c:pt idx="0">
                  <c:v>Dec '21</c:v>
                </c:pt>
                <c:pt idx="1">
                  <c:v>Mar '22</c:v>
                </c:pt>
                <c:pt idx="2">
                  <c:v>May '22</c:v>
                </c:pt>
              </c:strCache>
            </c:strRef>
          </c:cat>
          <c:val>
            <c:numRef>
              <c:f>Sheet1!$C$2:$C$8</c:f>
              <c:numCache>
                <c:formatCode>0.0%</c:formatCode>
                <c:ptCount val="3"/>
                <c:pt idx="0">
                  <c:v>0.16200000000000001</c:v>
                </c:pt>
                <c:pt idx="1">
                  <c:v>0.154</c:v>
                </c:pt>
                <c:pt idx="2">
                  <c:v>0.13400000000000001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A3-0F49-A780-1FE3C29123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Unlikely/Very Unlikely</c:v>
                </c:pt>
              </c:strCache>
            </c:strRef>
          </c:tx>
          <c:spPr>
            <a:solidFill>
              <a:srgbClr val="FF9999">
                <a:alpha val="80000"/>
              </a:srgbClr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3"/>
                <c:pt idx="0">
                  <c:v>Dec '21</c:v>
                </c:pt>
                <c:pt idx="1">
                  <c:v>Mar '22</c:v>
                </c:pt>
                <c:pt idx="2">
                  <c:v>May '22</c:v>
                </c:pt>
              </c:strCache>
            </c:strRef>
          </c:cat>
          <c:val>
            <c:numRef>
              <c:f>Sheet1!$D$2:$D$8</c:f>
              <c:numCache>
                <c:formatCode>0.0%</c:formatCode>
                <c:ptCount val="3"/>
                <c:pt idx="0">
                  <c:v>0.318</c:v>
                </c:pt>
                <c:pt idx="1">
                  <c:v>0.13800000000000001</c:v>
                </c:pt>
                <c:pt idx="2">
                  <c:v>8.7999999999999995E-2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A3-0F49-A780-1FE3C29123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100"/>
        <c:axId val="195016960"/>
        <c:axId val="195031040"/>
      </c:barChart>
      <c:catAx>
        <c:axId val="1950169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bg1"/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195031040"/>
        <c:crosses val="autoZero"/>
        <c:auto val="1"/>
        <c:lblAlgn val="ctr"/>
        <c:lblOffset val="100"/>
        <c:noMultiLvlLbl val="0"/>
      </c:catAx>
      <c:valAx>
        <c:axId val="195031040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95016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6846919865702192E-2"/>
          <c:y val="0.72107066248117191"/>
          <c:w val="0.98315308013429781"/>
          <c:h val="0.254354026892413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just">
            <a:defRPr lang="en-US" sz="600" b="0" i="0" u="none" strike="noStrike" kern="1200" spc="0" baseline="0">
              <a:solidFill>
                <a:schemeClr val="bg1"/>
              </a:solidFill>
              <a:latin typeface="DINPro-Light" panose="02000504040000020003" pitchFamily="50" charset="0"/>
              <a:ea typeface="+mn-ea"/>
              <a:cs typeface="+mn-cs"/>
            </a:defRPr>
          </a:pPr>
          <a:endParaRPr lang="bg-B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7814187121675745E-2"/>
          <c:y val="0.25472053565614877"/>
          <c:w val="1"/>
          <c:h val="0.465313967108242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wave 12</c:v>
                </c:pt>
              </c:strCache>
            </c:strRef>
          </c:tx>
          <c:spPr>
            <a:solidFill>
              <a:sysClr val="window" lastClr="FFFFFF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F2E9-43A4-A553-FFAEECA07036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F2E9-43A4-A553-FFAEECA07036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F2E9-43A4-A553-FFAEECA07036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F2E9-43A4-A553-FFAEECA07036}"/>
              </c:ext>
            </c:extLst>
          </c:dPt>
          <c:dLbls>
            <c:dLbl>
              <c:idx val="0"/>
              <c:layout>
                <c:manualLayout>
                  <c:x val="-1.1097130063794268E-18"/>
                  <c:y val="1.489490297202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2E9-43A4-A553-FFAEECA07036}"/>
                </c:ext>
              </c:extLst>
            </c:dLbl>
            <c:dLbl>
              <c:idx val="1"/>
              <c:layout>
                <c:manualLayout>
                  <c:x val="-3.321218619169263E-17"/>
                  <c:y val="9.92993531468119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2E9-43A4-A553-FFAEECA07036}"/>
                </c:ext>
              </c:extLst>
            </c:dLbl>
            <c:dLbl>
              <c:idx val="2"/>
              <c:layout>
                <c:manualLayout>
                  <c:x val="0"/>
                  <c:y val="-4.9649676573406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2E9-43A4-A553-FFAEECA07036}"/>
                </c:ext>
              </c:extLst>
            </c:dLbl>
            <c:dLbl>
              <c:idx val="4"/>
              <c:layout>
                <c:manualLayout>
                  <c:x val="-2.6268044619422574E-3"/>
                  <c:y val="1.489490297202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2E9-43A4-A553-FFAEECA07036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Up to 3 nights</c:v>
                </c:pt>
                <c:pt idx="1">
                  <c:v>4-6 nights</c:v>
                </c:pt>
                <c:pt idx="2">
                  <c:v>7-9 nights</c:v>
                </c:pt>
                <c:pt idx="3">
                  <c:v>10-12 nights</c:v>
                </c:pt>
                <c:pt idx="4">
                  <c:v>Over 12 nights</c:v>
                </c:pt>
              </c:strCache>
            </c:strRef>
          </c:cat>
          <c:val>
            <c:numRef>
              <c:f>Sheet1!$B$2:$B$6</c:f>
              <c:numCache>
                <c:formatCode>###0.0%</c:formatCode>
                <c:ptCount val="5"/>
                <c:pt idx="0">
                  <c:v>0.1497005988023952</c:v>
                </c:pt>
                <c:pt idx="1">
                  <c:v>0.27145708582834333</c:v>
                </c:pt>
                <c:pt idx="2">
                  <c:v>0.24550898203592811</c:v>
                </c:pt>
                <c:pt idx="3">
                  <c:v>0.16966067864271456</c:v>
                </c:pt>
                <c:pt idx="4">
                  <c:v>0.16367265469061876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2E9-43A4-A553-FFAEECA070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45040512"/>
        <c:axId val="145042048"/>
      </c:barChart>
      <c:catAx>
        <c:axId val="14504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bg1"/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145042048"/>
        <c:crosses val="autoZero"/>
        <c:auto val="1"/>
        <c:lblAlgn val="ctr"/>
        <c:lblOffset val="100"/>
        <c:noMultiLvlLbl val="0"/>
      </c:catAx>
      <c:valAx>
        <c:axId val="145042048"/>
        <c:scaling>
          <c:orientation val="minMax"/>
          <c:max val="0.5"/>
        </c:scaling>
        <c:delete val="1"/>
        <c:axPos val="l"/>
        <c:numFmt formatCode="###0.0%" sourceLinked="1"/>
        <c:majorTickMark val="out"/>
        <c:minorTickMark val="none"/>
        <c:tickLblPos val="nextTo"/>
        <c:crossAx val="145040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2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9765255419937518E-3"/>
          <c:y val="0.21869738774920275"/>
          <c:w val="1"/>
          <c:h val="0.4916730683844413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wave 10</c:v>
                </c:pt>
              </c:strCache>
            </c:strRef>
          </c:tx>
          <c:spPr>
            <a:solidFill>
              <a:sysClr val="window" lastClr="FFFFFF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B862-4F04-97B3-E8F7D658D9DD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862-4F04-97B3-E8F7D658D9DD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B862-4F04-97B3-E8F7D658D9DD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B862-4F04-97B3-E8F7D658D9DD}"/>
              </c:ext>
            </c:extLst>
          </c:dPt>
          <c:dLbls>
            <c:dLbl>
              <c:idx val="0"/>
              <c:layout>
                <c:manualLayout>
                  <c:x val="-1.1097130063794268E-18"/>
                  <c:y val="1.489490297202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862-4F04-97B3-E8F7D658D9DD}"/>
                </c:ext>
              </c:extLst>
            </c:dLbl>
            <c:dLbl>
              <c:idx val="1"/>
              <c:layout>
                <c:manualLayout>
                  <c:x val="-3.321218619169263E-17"/>
                  <c:y val="9.92993531468119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862-4F04-97B3-E8F7D658D9DD}"/>
                </c:ext>
              </c:extLst>
            </c:dLbl>
            <c:dLbl>
              <c:idx val="2"/>
              <c:layout>
                <c:manualLayout>
                  <c:x val="0"/>
                  <c:y val="-4.9649676573406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862-4F04-97B3-E8F7D658D9DD}"/>
                </c:ext>
              </c:extLst>
            </c:dLbl>
            <c:dLbl>
              <c:idx val="4"/>
              <c:layout>
                <c:manualLayout>
                  <c:x val="-2.6268044619422574E-3"/>
                  <c:y val="1.489490297202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862-4F04-97B3-E8F7D658D9DD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900" b="1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Up to 500€</c:v>
                </c:pt>
                <c:pt idx="1">
                  <c:v>501-
1.000€</c:v>
                </c:pt>
                <c:pt idx="2">
                  <c:v>1.001-
1.500€</c:v>
                </c:pt>
                <c:pt idx="3">
                  <c:v>1.501-
2.000€</c:v>
                </c:pt>
                <c:pt idx="4">
                  <c:v>2.001-
2.500€</c:v>
                </c:pt>
                <c:pt idx="5">
                  <c:v>2.501-
3.000€</c:v>
                </c:pt>
                <c:pt idx="6">
                  <c:v>3.001€+</c:v>
                </c:pt>
              </c:strCache>
            </c:strRef>
          </c:cat>
          <c:val>
            <c:numRef>
              <c:f>Sheet1!$B$2:$B$8</c:f>
              <c:numCache>
                <c:formatCode>###0.0%</c:formatCode>
                <c:ptCount val="7"/>
                <c:pt idx="0">
                  <c:v>0.12574850299401197</c:v>
                </c:pt>
                <c:pt idx="1">
                  <c:v>0.28742514970059879</c:v>
                </c:pt>
                <c:pt idx="2">
                  <c:v>0.21357285429141717</c:v>
                </c:pt>
                <c:pt idx="3">
                  <c:v>0.16766467065868262</c:v>
                </c:pt>
                <c:pt idx="4">
                  <c:v>9.3812375249500993E-2</c:v>
                </c:pt>
                <c:pt idx="5">
                  <c:v>4.790419161676647E-2</c:v>
                </c:pt>
                <c:pt idx="6">
                  <c:v>6.3872255489021951E-2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862-4F04-97B3-E8F7D658D9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45040512"/>
        <c:axId val="145042048"/>
      </c:barChart>
      <c:catAx>
        <c:axId val="14504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50" b="0" i="0" u="none" strike="noStrike" kern="1200" baseline="0">
                <a:solidFill>
                  <a:schemeClr val="bg1"/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145042048"/>
        <c:crosses val="autoZero"/>
        <c:auto val="1"/>
        <c:lblAlgn val="ctr"/>
        <c:lblOffset val="100"/>
        <c:noMultiLvlLbl val="0"/>
      </c:catAx>
      <c:valAx>
        <c:axId val="145042048"/>
        <c:scaling>
          <c:orientation val="minMax"/>
          <c:max val="0.5"/>
        </c:scaling>
        <c:delete val="1"/>
        <c:axPos val="l"/>
        <c:numFmt formatCode="###0.0%" sourceLinked="1"/>
        <c:majorTickMark val="out"/>
        <c:minorTickMark val="none"/>
        <c:tickLblPos val="nextTo"/>
        <c:crossAx val="145040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2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8676910431745"/>
          <c:y val="0.22162237930902168"/>
          <c:w val="0.3942450740884495"/>
          <c:h val="0.67609735622759892"/>
        </c:manualLayout>
      </c:layout>
      <c:doughnutChart>
        <c:varyColors val="1"/>
        <c:ser>
          <c:idx val="0"/>
          <c:order val="0"/>
          <c:tx>
            <c:strRef>
              <c:f>Φύλλο1!$B$1</c:f>
              <c:strCache>
                <c:ptCount val="1"/>
                <c:pt idx="0">
                  <c:v>Πωλήσεις</c:v>
                </c:pt>
              </c:strCache>
            </c:strRef>
          </c:tx>
          <c:spPr>
            <a:solidFill>
              <a:srgbClr val="2D8CB5"/>
            </a:solidFill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6DFC-B347-9892-6A635365C907}"/>
              </c:ext>
            </c:extLst>
          </c:dPt>
          <c:dPt>
            <c:idx val="1"/>
            <c:bubble3D val="0"/>
            <c:spPr>
              <a:solidFill>
                <a:schemeClr val="bg1">
                  <a:alpha val="75000"/>
                </a:schemeClr>
              </a:solidFill>
              <a:ln w="9525" cap="flat" cmpd="sng" algn="ctr">
                <a:solidFill>
                  <a:schemeClr val="bg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6DFC-B347-9892-6A635365C907}"/>
              </c:ext>
            </c:extLst>
          </c:dPt>
          <c:dPt>
            <c:idx val="2"/>
            <c:bubble3D val="0"/>
            <c:spPr>
              <a:solidFill>
                <a:schemeClr val="bg1">
                  <a:alpha val="50000"/>
                </a:schemeClr>
              </a:solidFill>
              <a:ln w="9525" cap="flat" cmpd="sng" algn="ctr">
                <a:solidFill>
                  <a:schemeClr val="bg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6DFC-B347-9892-6A635365C907}"/>
              </c:ext>
            </c:extLst>
          </c:dPt>
          <c:dPt>
            <c:idx val="3"/>
            <c:bubble3D val="0"/>
            <c:spPr>
              <a:solidFill>
                <a:schemeClr val="bg1">
                  <a:alpha val="30000"/>
                </a:schemeClr>
              </a:solidFill>
              <a:ln w="9525" cap="flat" cmpd="sng" algn="ctr">
                <a:solidFill>
                  <a:schemeClr val="bg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6DFC-B347-9892-6A635365C907}"/>
              </c:ext>
            </c:extLst>
          </c:dPt>
          <c:dLbls>
            <c:dLbl>
              <c:idx val="0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800" b="0" i="0">
                      <a:solidFill>
                        <a:schemeClr val="accent1">
                          <a:lumMod val="50000"/>
                        </a:schemeClr>
                      </a:solidFill>
                      <a:latin typeface="DINPro-Medium" panose="02000503030000020004" pitchFamily="2" charset="0"/>
                    </a:defRPr>
                  </a:pPr>
                  <a:endParaRPr lang="bg-BG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6DFC-B347-9892-6A635365C907}"/>
                </c:ext>
              </c:extLst>
            </c:dLbl>
            <c:dLbl>
              <c:idx val="1"/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800" b="0" i="0">
                        <a:solidFill>
                          <a:schemeClr val="accent1">
                            <a:lumMod val="50000"/>
                          </a:schemeClr>
                        </a:solidFill>
                        <a:latin typeface="DINPro-Light" panose="02000504040000020003" pitchFamily="2" charset="0"/>
                      </a:defRPr>
                    </a:pPr>
                    <a:fld id="{5989A809-93D9-3F41-B66B-4ED8F67489D9}" type="PERCENTAGE">
                      <a:rPr lang="en-US" b="0" i="0">
                        <a:latin typeface="DINPro-Light" panose="02000504040000020003" pitchFamily="2" charset="0"/>
                      </a:rPr>
                      <a:pPr>
                        <a:defRPr sz="800" b="0" i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DINPro-Light" panose="02000504040000020003" pitchFamily="2" charset="0"/>
                        </a:defRPr>
                      </a:pPr>
                      <a:t>[PERCENTAGE]</a:t>
                    </a:fld>
                    <a:endParaRPr lang="en-GB"/>
                  </a:p>
                </c:rich>
              </c:tx>
              <c:numFmt formatCode="0%" sourceLinked="0"/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6DFC-B347-9892-6A635365C907}"/>
                </c:ext>
              </c:extLst>
            </c:dLbl>
            <c:dLbl>
              <c:idx val="2"/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800" b="0" i="0">
                        <a:solidFill>
                          <a:schemeClr val="accent1">
                            <a:lumMod val="50000"/>
                          </a:schemeClr>
                        </a:solidFill>
                        <a:latin typeface="DINPro-Light" panose="02000504040000020003" pitchFamily="2" charset="0"/>
                      </a:defRPr>
                    </a:pPr>
                    <a:fld id="{3CCAC61C-0840-0241-8289-B851141EA898}" type="PERCENTAGE">
                      <a:rPr lang="en-US" sz="800" b="0" i="0">
                        <a:latin typeface="DINPro-Light" panose="02000504040000020003" pitchFamily="2" charset="0"/>
                      </a:rPr>
                      <a:pPr>
                        <a:defRPr sz="800" b="0" i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DINPro-Light" panose="02000504040000020003" pitchFamily="2" charset="0"/>
                        </a:defRPr>
                      </a:pPr>
                      <a:t>[PERCENTAGE]</a:t>
                    </a:fld>
                    <a:endParaRPr lang="en-GB"/>
                  </a:p>
                </c:rich>
              </c:tx>
              <c:numFmt formatCode="0%" sourceLinked="0"/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6DFC-B347-9892-6A635365C907}"/>
                </c:ext>
              </c:extLst>
            </c:dLbl>
            <c:dLbl>
              <c:idx val="3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700" b="0" i="0">
                      <a:solidFill>
                        <a:schemeClr val="bg1"/>
                      </a:solidFill>
                      <a:latin typeface="DINPro-Light" panose="02000504040000020003" pitchFamily="2" charset="0"/>
                    </a:defRPr>
                  </a:pPr>
                  <a:endParaRPr lang="bg-BG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6DFC-B347-9892-6A635365C907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700" b="0" i="0">
                    <a:solidFill>
                      <a:schemeClr val="accent1">
                        <a:lumMod val="50000"/>
                      </a:schemeClr>
                    </a:solidFill>
                    <a:latin typeface="DINPro-Light" panose="02000504040000020003" pitchFamily="2" charset="0"/>
                  </a:defRPr>
                </a:pPr>
                <a:endParaRPr lang="bg-BG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Φύλλο1!$A$2:$A$5</c:f>
              <c:strCache>
                <c:ptCount val="4"/>
                <c:pt idx="0">
                  <c:v>Fully booked</c:v>
                </c:pt>
                <c:pt idx="1">
                  <c:v>Partially booked</c:v>
                </c:pt>
                <c:pt idx="2">
                  <c:v>Not yet booked</c:v>
                </c:pt>
                <c:pt idx="3">
                  <c:v>Not chosen where</c:v>
                </c:pt>
              </c:strCache>
            </c:strRef>
          </c:cat>
          <c:val>
            <c:numRef>
              <c:f>Φύλλο1!$B$2:$B$5</c:f>
              <c:numCache>
                <c:formatCode>###0.0%</c:formatCode>
                <c:ptCount val="4"/>
                <c:pt idx="0">
                  <c:v>0.35129740518962083</c:v>
                </c:pt>
                <c:pt idx="1">
                  <c:v>0.2</c:v>
                </c:pt>
                <c:pt idx="2">
                  <c:v>0.26946107784431139</c:v>
                </c:pt>
                <c:pt idx="3">
                  <c:v>0.17964071856287425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DFC-B347-9892-6A635365C907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335"/>
        <c:holeSize val="5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894134132434474"/>
          <c:y val="1.675685147915483E-2"/>
          <c:w val="0.77569202851259977"/>
          <c:h val="0.6707101136089376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Likely/Very Likely</c:v>
                </c:pt>
              </c:strCache>
            </c:strRef>
          </c:tx>
          <c:spPr>
            <a:solidFill>
              <a:srgbClr val="FFFFFF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185878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3"/>
                <c:pt idx="0">
                  <c:v>Dec '21</c:v>
                </c:pt>
                <c:pt idx="1">
                  <c:v>Mar '22</c:v>
                </c:pt>
                <c:pt idx="2">
                  <c:v>May '22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3"/>
                <c:pt idx="0">
                  <c:v>0.66800000000000004</c:v>
                </c:pt>
                <c:pt idx="1">
                  <c:v>0.84599999999999997</c:v>
                </c:pt>
                <c:pt idx="2">
                  <c:v>0.77100000000000002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A3-0F49-A780-1FE3C29123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Neutral</c:v>
                </c:pt>
              </c:strCache>
            </c:strRef>
          </c:tx>
          <c:spPr>
            <a:solidFill>
              <a:srgbClr val="81BAD3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3"/>
                <c:pt idx="0">
                  <c:v>Dec '21</c:v>
                </c:pt>
                <c:pt idx="1">
                  <c:v>Mar '22</c:v>
                </c:pt>
                <c:pt idx="2">
                  <c:v>May '22</c:v>
                </c:pt>
              </c:strCache>
            </c:strRef>
          </c:cat>
          <c:val>
            <c:numRef>
              <c:f>Sheet1!$C$2:$C$8</c:f>
              <c:numCache>
                <c:formatCode>0.0%</c:formatCode>
                <c:ptCount val="3"/>
                <c:pt idx="0">
                  <c:v>0.16</c:v>
                </c:pt>
                <c:pt idx="1">
                  <c:v>7.5999999999999998E-2</c:v>
                </c:pt>
                <c:pt idx="2">
                  <c:v>9.7000000000000003E-2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A3-0F49-A780-1FE3C29123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Unlikely/Very Unlikely</c:v>
                </c:pt>
              </c:strCache>
            </c:strRef>
          </c:tx>
          <c:spPr>
            <a:solidFill>
              <a:srgbClr val="FF9999">
                <a:alpha val="80000"/>
              </a:srgbClr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3"/>
                <c:pt idx="0">
                  <c:v>Dec '21</c:v>
                </c:pt>
                <c:pt idx="1">
                  <c:v>Mar '22</c:v>
                </c:pt>
                <c:pt idx="2">
                  <c:v>May '22</c:v>
                </c:pt>
              </c:strCache>
            </c:strRef>
          </c:cat>
          <c:val>
            <c:numRef>
              <c:f>Sheet1!$D$2:$D$8</c:f>
              <c:numCache>
                <c:formatCode>0.0%</c:formatCode>
                <c:ptCount val="3"/>
                <c:pt idx="0">
                  <c:v>0.17199999999999999</c:v>
                </c:pt>
                <c:pt idx="1">
                  <c:v>7.9000000000000001E-2</c:v>
                </c:pt>
                <c:pt idx="2">
                  <c:v>0.13200000000000001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A3-0F49-A780-1FE3C29123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100"/>
        <c:axId val="195016960"/>
        <c:axId val="195031040"/>
      </c:barChart>
      <c:catAx>
        <c:axId val="1950169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bg1"/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195031040"/>
        <c:crosses val="autoZero"/>
        <c:auto val="1"/>
        <c:lblAlgn val="ctr"/>
        <c:lblOffset val="100"/>
        <c:noMultiLvlLbl val="0"/>
      </c:catAx>
      <c:valAx>
        <c:axId val="195031040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95016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6846919865702192E-2"/>
          <c:y val="0.72107066248117191"/>
          <c:w val="0.98315308013429781"/>
          <c:h val="0.254354026892413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just">
            <a:defRPr lang="en-US" sz="600" b="0" i="0" u="none" strike="noStrike" kern="1200" spc="0" baseline="0">
              <a:solidFill>
                <a:schemeClr val="bg1"/>
              </a:solidFill>
              <a:latin typeface="DINPro-Light" panose="02000504040000020003" pitchFamily="50" charset="0"/>
              <a:ea typeface="+mn-ea"/>
              <a:cs typeface="+mn-cs"/>
            </a:defRPr>
          </a:pPr>
          <a:endParaRPr lang="bg-B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7814187121675745E-2"/>
          <c:y val="0.12464013894751937"/>
          <c:w val="1"/>
          <c:h val="0.602103544590478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wave 10</c:v>
                </c:pt>
              </c:strCache>
            </c:strRef>
          </c:tx>
          <c:spPr>
            <a:solidFill>
              <a:sysClr val="window" lastClr="FFFFFF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F2E9-43A4-A553-FFAEECA07036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F2E9-43A4-A553-FFAEECA07036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F2E9-43A4-A553-FFAEECA07036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F2E9-43A4-A553-FFAEECA07036}"/>
              </c:ext>
            </c:extLst>
          </c:dPt>
          <c:dLbls>
            <c:dLbl>
              <c:idx val="0"/>
              <c:layout>
                <c:manualLayout>
                  <c:x val="-1.1097130063794268E-18"/>
                  <c:y val="1.489490297202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2E9-43A4-A553-FFAEECA07036}"/>
                </c:ext>
              </c:extLst>
            </c:dLbl>
            <c:dLbl>
              <c:idx val="1"/>
              <c:layout>
                <c:manualLayout>
                  <c:x val="-3.321218619169263E-17"/>
                  <c:y val="9.92993531468119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2E9-43A4-A553-FFAEECA07036}"/>
                </c:ext>
              </c:extLst>
            </c:dLbl>
            <c:dLbl>
              <c:idx val="2"/>
              <c:layout>
                <c:manualLayout>
                  <c:x val="0"/>
                  <c:y val="-4.9649676573406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2E9-43A4-A553-FFAEECA07036}"/>
                </c:ext>
              </c:extLst>
            </c:dLbl>
            <c:dLbl>
              <c:idx val="4"/>
              <c:layout>
                <c:manualLayout>
                  <c:x val="-2.6268044619422574E-3"/>
                  <c:y val="1.489490297202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2E9-43A4-A553-FFAEECA07036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Up to 3 nights</c:v>
                </c:pt>
                <c:pt idx="1">
                  <c:v>4-6 nights</c:v>
                </c:pt>
                <c:pt idx="2">
                  <c:v>7-9 nights</c:v>
                </c:pt>
                <c:pt idx="3">
                  <c:v>10-12 nights</c:v>
                </c:pt>
                <c:pt idx="4">
                  <c:v>Over 12 nights</c:v>
                </c:pt>
              </c:strCache>
            </c:strRef>
          </c:cat>
          <c:val>
            <c:numRef>
              <c:f>Sheet1!$B$2:$B$6</c:f>
              <c:numCache>
                <c:formatCode>###0.0%</c:formatCode>
                <c:ptCount val="5"/>
                <c:pt idx="0">
                  <c:v>0.14399999999999999</c:v>
                </c:pt>
                <c:pt idx="1">
                  <c:v>0.46533333333333332</c:v>
                </c:pt>
                <c:pt idx="2">
                  <c:v>0.23200000000000004</c:v>
                </c:pt>
                <c:pt idx="3">
                  <c:v>8.6666666666666684E-2</c:v>
                </c:pt>
                <c:pt idx="4">
                  <c:v>7.1999999999999995E-2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2E9-43A4-A553-FFAEECA070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45040512"/>
        <c:axId val="145042048"/>
      </c:barChart>
      <c:catAx>
        <c:axId val="14504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bg1"/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145042048"/>
        <c:crosses val="autoZero"/>
        <c:auto val="1"/>
        <c:lblAlgn val="ctr"/>
        <c:lblOffset val="100"/>
        <c:noMultiLvlLbl val="0"/>
      </c:catAx>
      <c:valAx>
        <c:axId val="145042048"/>
        <c:scaling>
          <c:orientation val="minMax"/>
        </c:scaling>
        <c:delete val="1"/>
        <c:axPos val="l"/>
        <c:numFmt formatCode="###0.0%" sourceLinked="1"/>
        <c:majorTickMark val="none"/>
        <c:minorTickMark val="none"/>
        <c:tickLblPos val="nextTo"/>
        <c:crossAx val="145040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2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7814187121675745E-2"/>
          <c:y val="0.11273366269877627"/>
          <c:w val="1"/>
          <c:h val="0.561289302044399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wave 12</c:v>
                </c:pt>
              </c:strCache>
            </c:strRef>
          </c:tx>
          <c:spPr>
            <a:solidFill>
              <a:sysClr val="window" lastClr="FFFFFF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B862-4F04-97B3-E8F7D658D9DD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862-4F04-97B3-E8F7D658D9DD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B862-4F04-97B3-E8F7D658D9DD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B862-4F04-97B3-E8F7D658D9DD}"/>
              </c:ext>
            </c:extLst>
          </c:dPt>
          <c:dLbls>
            <c:dLbl>
              <c:idx val="0"/>
              <c:layout>
                <c:manualLayout>
                  <c:x val="-1.1097130063794268E-18"/>
                  <c:y val="1.489490297202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862-4F04-97B3-E8F7D658D9DD}"/>
                </c:ext>
              </c:extLst>
            </c:dLbl>
            <c:dLbl>
              <c:idx val="1"/>
              <c:layout>
                <c:manualLayout>
                  <c:x val="-3.321218619169263E-17"/>
                  <c:y val="9.92993531468119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862-4F04-97B3-E8F7D658D9DD}"/>
                </c:ext>
              </c:extLst>
            </c:dLbl>
            <c:dLbl>
              <c:idx val="2"/>
              <c:layout>
                <c:manualLayout>
                  <c:x val="0"/>
                  <c:y val="-4.9649676573406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862-4F04-97B3-E8F7D658D9DD}"/>
                </c:ext>
              </c:extLst>
            </c:dLbl>
            <c:dLbl>
              <c:idx val="4"/>
              <c:layout>
                <c:manualLayout>
                  <c:x val="-2.6268044619422574E-3"/>
                  <c:y val="1.489490297202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862-4F04-97B3-E8F7D658D9DD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900" b="1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Up to 500€</c:v>
                </c:pt>
                <c:pt idx="1">
                  <c:v>501-
1.000€</c:v>
                </c:pt>
                <c:pt idx="2">
                  <c:v>1.001-
1.500€</c:v>
                </c:pt>
                <c:pt idx="3">
                  <c:v>1.501-
2.000€</c:v>
                </c:pt>
                <c:pt idx="4">
                  <c:v>2.001-
2.500€</c:v>
                </c:pt>
                <c:pt idx="5">
                  <c:v>2.501-
3.000€</c:v>
                </c:pt>
                <c:pt idx="6">
                  <c:v>3.001€+</c:v>
                </c:pt>
              </c:strCache>
            </c:strRef>
          </c:cat>
          <c:val>
            <c:numRef>
              <c:f>Sheet1!$B$2:$B$8</c:f>
              <c:numCache>
                <c:formatCode>###0.0%</c:formatCode>
                <c:ptCount val="7"/>
                <c:pt idx="0">
                  <c:v>0.17866666666666667</c:v>
                </c:pt>
                <c:pt idx="1">
                  <c:v>0.29466666666666669</c:v>
                </c:pt>
                <c:pt idx="2">
                  <c:v>0.21066666666666667</c:v>
                </c:pt>
                <c:pt idx="3">
                  <c:v>0.15466666666666667</c:v>
                </c:pt>
                <c:pt idx="4">
                  <c:v>9.3333333333333338E-2</c:v>
                </c:pt>
                <c:pt idx="5">
                  <c:v>4.6666666666666669E-2</c:v>
                </c:pt>
                <c:pt idx="6">
                  <c:v>2.1333333333333333E-2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862-4F04-97B3-E8F7D658D9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45040512"/>
        <c:axId val="145042048"/>
      </c:barChart>
      <c:catAx>
        <c:axId val="14504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50" b="0" i="0" u="none" strike="noStrike" kern="1200" baseline="0">
                <a:solidFill>
                  <a:schemeClr val="bg1"/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145042048"/>
        <c:crosses val="autoZero"/>
        <c:auto val="1"/>
        <c:lblAlgn val="ctr"/>
        <c:lblOffset val="100"/>
        <c:noMultiLvlLbl val="0"/>
      </c:catAx>
      <c:valAx>
        <c:axId val="145042048"/>
        <c:scaling>
          <c:orientation val="minMax"/>
          <c:max val="0.5"/>
          <c:min val="0"/>
        </c:scaling>
        <c:delete val="1"/>
        <c:axPos val="l"/>
        <c:numFmt formatCode="###0.0%" sourceLinked="1"/>
        <c:majorTickMark val="out"/>
        <c:minorTickMark val="none"/>
        <c:tickLblPos val="nextTo"/>
        <c:crossAx val="145040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2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8676910431745"/>
          <c:y val="0.22162237930902168"/>
          <c:w val="0.3942450740884495"/>
          <c:h val="0.67609735622759892"/>
        </c:manualLayout>
      </c:layout>
      <c:doughnutChart>
        <c:varyColors val="1"/>
        <c:ser>
          <c:idx val="0"/>
          <c:order val="0"/>
          <c:tx>
            <c:strRef>
              <c:f>Φύλλο1!$B$1</c:f>
              <c:strCache>
                <c:ptCount val="1"/>
                <c:pt idx="0">
                  <c:v>Πωλήσεις</c:v>
                </c:pt>
              </c:strCache>
            </c:strRef>
          </c:tx>
          <c:spPr>
            <a:solidFill>
              <a:srgbClr val="2D8CB5"/>
            </a:solidFill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6DFC-B347-9892-6A635365C907}"/>
              </c:ext>
            </c:extLst>
          </c:dPt>
          <c:dPt>
            <c:idx val="1"/>
            <c:bubble3D val="0"/>
            <c:spPr>
              <a:solidFill>
                <a:schemeClr val="bg1">
                  <a:alpha val="75000"/>
                </a:schemeClr>
              </a:solidFill>
              <a:ln w="9525" cap="flat" cmpd="sng" algn="ctr">
                <a:solidFill>
                  <a:schemeClr val="bg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6DFC-B347-9892-6A635365C907}"/>
              </c:ext>
            </c:extLst>
          </c:dPt>
          <c:dPt>
            <c:idx val="2"/>
            <c:bubble3D val="0"/>
            <c:spPr>
              <a:solidFill>
                <a:schemeClr val="bg1">
                  <a:alpha val="50000"/>
                </a:schemeClr>
              </a:solidFill>
              <a:ln w="9525" cap="flat" cmpd="sng" algn="ctr">
                <a:solidFill>
                  <a:schemeClr val="bg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6DFC-B347-9892-6A635365C907}"/>
              </c:ext>
            </c:extLst>
          </c:dPt>
          <c:dPt>
            <c:idx val="3"/>
            <c:bubble3D val="0"/>
            <c:spPr>
              <a:solidFill>
                <a:schemeClr val="bg1">
                  <a:alpha val="30000"/>
                </a:schemeClr>
              </a:solidFill>
              <a:ln w="9525" cap="flat" cmpd="sng" algn="ctr">
                <a:solidFill>
                  <a:schemeClr val="bg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6DFC-B347-9892-6A635365C907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fld id="{5989A809-93D9-3F41-B66B-4ED8F67489D9}" type="PERCENTAGE">
                      <a:rPr lang="en-US" sz="700" b="0" i="0">
                        <a:latin typeface="DINPro-Light" panose="02000504040000020003" pitchFamily="2" charset="0"/>
                      </a:rPr>
                      <a:pPr/>
                      <a:t>[PERCENTAGE]</a:t>
                    </a:fld>
                    <a:endParaRPr lang="en-GB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6DFC-B347-9892-6A635365C907}"/>
                </c:ext>
              </c:extLst>
            </c:dLbl>
            <c:dLbl>
              <c:idx val="2"/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800" b="1" i="0">
                        <a:solidFill>
                          <a:schemeClr val="accent1">
                            <a:lumMod val="50000"/>
                          </a:schemeClr>
                        </a:solidFill>
                        <a:latin typeface="DINPro-Light" panose="02000504040000020003" pitchFamily="2" charset="0"/>
                      </a:defRPr>
                    </a:pPr>
                    <a:fld id="{3CCAC61C-0840-0241-8289-B851141EA898}" type="PERCENTAGE">
                      <a:rPr lang="en-US" sz="800" b="0" i="0">
                        <a:latin typeface="DINPro-Medium" panose="02000503030000020004" pitchFamily="2" charset="0"/>
                      </a:rPr>
                      <a:pPr>
                        <a:defRPr sz="800" b="1" i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DINPro-Light" panose="02000504040000020003" pitchFamily="2" charset="0"/>
                        </a:defRPr>
                      </a:pPr>
                      <a:t>[PERCENTAGE]</a:t>
                    </a:fld>
                    <a:endParaRPr lang="en-GB"/>
                  </a:p>
                </c:rich>
              </c:tx>
              <c:numFmt formatCode="0%" sourceLinked="0"/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6DFC-B347-9892-6A635365C907}"/>
                </c:ext>
              </c:extLst>
            </c:dLbl>
            <c:dLbl>
              <c:idx val="3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700" b="0" i="0">
                      <a:solidFill>
                        <a:schemeClr val="bg1"/>
                      </a:solidFill>
                      <a:latin typeface="DINPro-Light" panose="02000504040000020003" pitchFamily="2" charset="0"/>
                    </a:defRPr>
                  </a:pPr>
                  <a:endParaRPr lang="bg-BG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6DFC-B347-9892-6A635365C907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700" b="0" i="0">
                    <a:solidFill>
                      <a:schemeClr val="accent1">
                        <a:lumMod val="50000"/>
                      </a:schemeClr>
                    </a:solidFill>
                    <a:latin typeface="DINPro-Light" panose="02000504040000020003" pitchFamily="2" charset="0"/>
                  </a:defRPr>
                </a:pPr>
                <a:endParaRPr lang="bg-BG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Φύλλο1!$A$2:$A$5</c:f>
              <c:strCache>
                <c:ptCount val="4"/>
                <c:pt idx="0">
                  <c:v>Fully booked</c:v>
                </c:pt>
                <c:pt idx="1">
                  <c:v>Partially booked</c:v>
                </c:pt>
                <c:pt idx="2">
                  <c:v>Not yet booked</c:v>
                </c:pt>
                <c:pt idx="3">
                  <c:v>Not chosen where</c:v>
                </c:pt>
              </c:strCache>
            </c:strRef>
          </c:cat>
          <c:val>
            <c:numRef>
              <c:f>Φύλλο1!$B$2:$B$5</c:f>
              <c:numCache>
                <c:formatCode>###0.0%</c:formatCode>
                <c:ptCount val="4"/>
                <c:pt idx="0">
                  <c:v>0.25333333333333335</c:v>
                </c:pt>
                <c:pt idx="1">
                  <c:v>0.16500000000000001</c:v>
                </c:pt>
                <c:pt idx="2">
                  <c:v>0.40133333333333332</c:v>
                </c:pt>
                <c:pt idx="3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DFC-B347-9892-6A635365C907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894134132434474"/>
          <c:y val="1.675685147915483E-2"/>
          <c:w val="0.77569202851259977"/>
          <c:h val="0.6707101136089376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Likely/Very Likely</c:v>
                </c:pt>
              </c:strCache>
            </c:strRef>
          </c:tx>
          <c:spPr>
            <a:solidFill>
              <a:srgbClr val="FFFFFF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185878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3"/>
                <c:pt idx="0">
                  <c:v>Dec '21</c:v>
                </c:pt>
                <c:pt idx="1">
                  <c:v>Mar '22</c:v>
                </c:pt>
                <c:pt idx="2">
                  <c:v>May '22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3"/>
                <c:pt idx="0">
                  <c:v>0.55600000000000005</c:v>
                </c:pt>
                <c:pt idx="1">
                  <c:v>0.71599999999999997</c:v>
                </c:pt>
                <c:pt idx="2">
                  <c:v>0.73199999999999998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A3-0F49-A780-1FE3C29123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Neutral</c:v>
                </c:pt>
              </c:strCache>
            </c:strRef>
          </c:tx>
          <c:spPr>
            <a:solidFill>
              <a:srgbClr val="81BAD3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3"/>
                <c:pt idx="0">
                  <c:v>Dec '21</c:v>
                </c:pt>
                <c:pt idx="1">
                  <c:v>Mar '22</c:v>
                </c:pt>
                <c:pt idx="2">
                  <c:v>May '22</c:v>
                </c:pt>
              </c:strCache>
            </c:strRef>
          </c:cat>
          <c:val>
            <c:numRef>
              <c:f>Sheet1!$C$2:$C$8</c:f>
              <c:numCache>
                <c:formatCode>0.0%</c:formatCode>
                <c:ptCount val="3"/>
                <c:pt idx="0">
                  <c:v>0.15</c:v>
                </c:pt>
                <c:pt idx="1">
                  <c:v>0.126</c:v>
                </c:pt>
                <c:pt idx="2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A3-0F49-A780-1FE3C29123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Unlikely/Very Unlikely</c:v>
                </c:pt>
              </c:strCache>
            </c:strRef>
          </c:tx>
          <c:spPr>
            <a:solidFill>
              <a:srgbClr val="FF9999">
                <a:alpha val="80000"/>
              </a:srgbClr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3"/>
                <c:pt idx="0">
                  <c:v>Dec '21</c:v>
                </c:pt>
                <c:pt idx="1">
                  <c:v>Mar '22</c:v>
                </c:pt>
                <c:pt idx="2">
                  <c:v>May '22</c:v>
                </c:pt>
              </c:strCache>
            </c:strRef>
          </c:cat>
          <c:val>
            <c:numRef>
              <c:f>Sheet1!$D$2:$D$8</c:f>
              <c:numCache>
                <c:formatCode>0.0%</c:formatCode>
                <c:ptCount val="3"/>
                <c:pt idx="0">
                  <c:v>0.29399999999999998</c:v>
                </c:pt>
                <c:pt idx="1">
                  <c:v>0.158</c:v>
                </c:pt>
                <c:pt idx="2">
                  <c:v>0.13800000000000001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A3-0F49-A780-1FE3C29123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100"/>
        <c:axId val="195016960"/>
        <c:axId val="195031040"/>
      </c:barChart>
      <c:catAx>
        <c:axId val="1950169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bg1"/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195031040"/>
        <c:crosses val="autoZero"/>
        <c:auto val="1"/>
        <c:lblAlgn val="ctr"/>
        <c:lblOffset val="100"/>
        <c:noMultiLvlLbl val="0"/>
      </c:catAx>
      <c:valAx>
        <c:axId val="195031040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95016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6846919865702192E-2"/>
          <c:y val="0.72107066248117191"/>
          <c:w val="0.89999960204126317"/>
          <c:h val="0.1832781958081320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just">
            <a:defRPr lang="en-US" sz="600" b="0" i="0" u="none" strike="noStrike" kern="1200" spc="0" baseline="0">
              <a:solidFill>
                <a:schemeClr val="bg1"/>
              </a:solidFill>
              <a:latin typeface="DINPro-Light" panose="02000504040000020003" pitchFamily="50" charset="0"/>
              <a:ea typeface="+mn-ea"/>
              <a:cs typeface="+mn-cs"/>
            </a:defRPr>
          </a:pPr>
          <a:endParaRPr lang="bg-B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7814187121675745E-2"/>
          <c:y val="0.29188636328718576"/>
          <c:w val="1"/>
          <c:h val="0.4374395963849648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wave 10</c:v>
                </c:pt>
              </c:strCache>
            </c:strRef>
          </c:tx>
          <c:spPr>
            <a:solidFill>
              <a:sysClr val="window" lastClr="FFFFFF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F2E9-43A4-A553-FFAEECA07036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F2E9-43A4-A553-FFAEECA07036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F2E9-43A4-A553-FFAEECA07036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F2E9-43A4-A553-FFAEECA07036}"/>
              </c:ext>
            </c:extLst>
          </c:dPt>
          <c:dLbls>
            <c:dLbl>
              <c:idx val="0"/>
              <c:layout>
                <c:manualLayout>
                  <c:x val="-1.1097130063794268E-18"/>
                  <c:y val="1.489490297202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2E9-43A4-A553-FFAEECA07036}"/>
                </c:ext>
              </c:extLst>
            </c:dLbl>
            <c:dLbl>
              <c:idx val="1"/>
              <c:layout>
                <c:manualLayout>
                  <c:x val="-3.321218619169263E-17"/>
                  <c:y val="9.92993531468119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2E9-43A4-A553-FFAEECA07036}"/>
                </c:ext>
              </c:extLst>
            </c:dLbl>
            <c:dLbl>
              <c:idx val="2"/>
              <c:layout>
                <c:manualLayout>
                  <c:x val="0"/>
                  <c:y val="-4.9649676573406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2E9-43A4-A553-FFAEECA07036}"/>
                </c:ext>
              </c:extLst>
            </c:dLbl>
            <c:dLbl>
              <c:idx val="4"/>
              <c:layout>
                <c:manualLayout>
                  <c:x val="-2.6268044619422574E-3"/>
                  <c:y val="1.489490297202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2E9-43A4-A553-FFAEECA07036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Up to 3 nights</c:v>
                </c:pt>
                <c:pt idx="1">
                  <c:v>4-6 nights</c:v>
                </c:pt>
                <c:pt idx="2">
                  <c:v>7-9 nights</c:v>
                </c:pt>
                <c:pt idx="3">
                  <c:v>10-12 nights</c:v>
                </c:pt>
                <c:pt idx="4">
                  <c:v>Over 12 nights</c:v>
                </c:pt>
              </c:strCache>
            </c:strRef>
          </c:cat>
          <c:val>
            <c:numRef>
              <c:f>Sheet1!$B$2:$B$6</c:f>
              <c:numCache>
                <c:formatCode>###0.0%</c:formatCode>
                <c:ptCount val="5"/>
                <c:pt idx="0">
                  <c:v>0.17</c:v>
                </c:pt>
                <c:pt idx="1">
                  <c:v>0.26800000000000002</c:v>
                </c:pt>
                <c:pt idx="2">
                  <c:v>0.24399999999999999</c:v>
                </c:pt>
                <c:pt idx="3">
                  <c:v>0.158</c:v>
                </c:pt>
                <c:pt idx="4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2E9-43A4-A553-FFAEECA070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45040512"/>
        <c:axId val="145042048"/>
      </c:barChart>
      <c:catAx>
        <c:axId val="14504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bg1"/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145042048"/>
        <c:crosses val="autoZero"/>
        <c:auto val="1"/>
        <c:lblAlgn val="ctr"/>
        <c:lblOffset val="100"/>
        <c:noMultiLvlLbl val="0"/>
      </c:catAx>
      <c:valAx>
        <c:axId val="145042048"/>
        <c:scaling>
          <c:orientation val="minMax"/>
        </c:scaling>
        <c:delete val="1"/>
        <c:axPos val="l"/>
        <c:numFmt formatCode="###0.0%" sourceLinked="1"/>
        <c:majorTickMark val="none"/>
        <c:minorTickMark val="none"/>
        <c:tickLblPos val="nextTo"/>
        <c:crossAx val="145040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2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7814187121675745E-2"/>
          <c:y val="0.17240472012159741"/>
          <c:w val="1"/>
          <c:h val="0.501618244621578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wave 12</c:v>
                </c:pt>
              </c:strCache>
            </c:strRef>
          </c:tx>
          <c:spPr>
            <a:solidFill>
              <a:sysClr val="window" lastClr="FFFFFF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B862-4F04-97B3-E8F7D658D9DD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862-4F04-97B3-E8F7D658D9DD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B862-4F04-97B3-E8F7D658D9DD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B862-4F04-97B3-E8F7D658D9DD}"/>
              </c:ext>
            </c:extLst>
          </c:dPt>
          <c:dLbls>
            <c:dLbl>
              <c:idx val="0"/>
              <c:layout>
                <c:manualLayout>
                  <c:x val="-1.1097130063794268E-18"/>
                  <c:y val="1.489490297202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862-4F04-97B3-E8F7D658D9DD}"/>
                </c:ext>
              </c:extLst>
            </c:dLbl>
            <c:dLbl>
              <c:idx val="1"/>
              <c:layout>
                <c:manualLayout>
                  <c:x val="-3.321218619169263E-17"/>
                  <c:y val="9.92993531468119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862-4F04-97B3-E8F7D658D9DD}"/>
                </c:ext>
              </c:extLst>
            </c:dLbl>
            <c:dLbl>
              <c:idx val="2"/>
              <c:layout>
                <c:manualLayout>
                  <c:x val="0"/>
                  <c:y val="-4.9649676573406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862-4F04-97B3-E8F7D658D9DD}"/>
                </c:ext>
              </c:extLst>
            </c:dLbl>
            <c:dLbl>
              <c:idx val="4"/>
              <c:layout>
                <c:manualLayout>
                  <c:x val="-2.6268044619422574E-3"/>
                  <c:y val="1.489490297202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862-4F04-97B3-E8F7D658D9DD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900" b="1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Up to 500€</c:v>
                </c:pt>
                <c:pt idx="1">
                  <c:v>501-
1.000€</c:v>
                </c:pt>
                <c:pt idx="2">
                  <c:v>1.001-
1.500€</c:v>
                </c:pt>
                <c:pt idx="3">
                  <c:v>1.501-
2.000€</c:v>
                </c:pt>
                <c:pt idx="4">
                  <c:v>2.001-
2.500€</c:v>
                </c:pt>
                <c:pt idx="5">
                  <c:v>2.501-
3.000€</c:v>
                </c:pt>
                <c:pt idx="6">
                  <c:v>3.001€+</c:v>
                </c:pt>
              </c:strCache>
            </c:strRef>
          </c:cat>
          <c:val>
            <c:numRef>
              <c:f>Sheet1!$B$2:$B$8</c:f>
              <c:numCache>
                <c:formatCode>###0.0%</c:formatCode>
                <c:ptCount val="7"/>
                <c:pt idx="0">
                  <c:v>0.16600000000000001</c:v>
                </c:pt>
                <c:pt idx="1">
                  <c:v>0.26600000000000001</c:v>
                </c:pt>
                <c:pt idx="2">
                  <c:v>0.21</c:v>
                </c:pt>
                <c:pt idx="3">
                  <c:v>0.12</c:v>
                </c:pt>
                <c:pt idx="4">
                  <c:v>8.8000000000000009E-2</c:v>
                </c:pt>
                <c:pt idx="5">
                  <c:v>7.8E-2</c:v>
                </c:pt>
                <c:pt idx="6">
                  <c:v>7.1999999999999995E-2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862-4F04-97B3-E8F7D658D9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45040512"/>
        <c:axId val="145042048"/>
      </c:barChart>
      <c:catAx>
        <c:axId val="14504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50" b="0" i="0" u="none" strike="noStrike" kern="1200" baseline="0">
                <a:solidFill>
                  <a:schemeClr val="bg1"/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145042048"/>
        <c:crosses val="autoZero"/>
        <c:auto val="1"/>
        <c:lblAlgn val="ctr"/>
        <c:lblOffset val="100"/>
        <c:noMultiLvlLbl val="0"/>
      </c:catAx>
      <c:valAx>
        <c:axId val="145042048"/>
        <c:scaling>
          <c:orientation val="minMax"/>
        </c:scaling>
        <c:delete val="1"/>
        <c:axPos val="l"/>
        <c:numFmt formatCode="###0.0%" sourceLinked="1"/>
        <c:majorTickMark val="none"/>
        <c:minorTickMark val="none"/>
        <c:tickLblPos val="nextTo"/>
        <c:crossAx val="145040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2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8676910431745"/>
          <c:y val="0.22162237930902168"/>
          <c:w val="0.3942450740884495"/>
          <c:h val="0.67609735622759892"/>
        </c:manualLayout>
      </c:layout>
      <c:doughnutChart>
        <c:varyColors val="1"/>
        <c:ser>
          <c:idx val="0"/>
          <c:order val="0"/>
          <c:tx>
            <c:strRef>
              <c:f>Φύλλο1!$B$1</c:f>
              <c:strCache>
                <c:ptCount val="1"/>
                <c:pt idx="0">
                  <c:v>Πωλήσεις</c:v>
                </c:pt>
              </c:strCache>
            </c:strRef>
          </c:tx>
          <c:spPr>
            <a:solidFill>
              <a:srgbClr val="2D8CB5"/>
            </a:solidFill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6DFC-B347-9892-6A635365C907}"/>
              </c:ext>
            </c:extLst>
          </c:dPt>
          <c:dPt>
            <c:idx val="1"/>
            <c:bubble3D val="0"/>
            <c:spPr>
              <a:solidFill>
                <a:schemeClr val="bg1">
                  <a:alpha val="75000"/>
                </a:schemeClr>
              </a:solidFill>
              <a:ln w="9525" cap="flat" cmpd="sng" algn="ctr">
                <a:solidFill>
                  <a:schemeClr val="bg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6DFC-B347-9892-6A635365C907}"/>
              </c:ext>
            </c:extLst>
          </c:dPt>
          <c:dPt>
            <c:idx val="2"/>
            <c:bubble3D val="0"/>
            <c:spPr>
              <a:solidFill>
                <a:schemeClr val="bg1">
                  <a:alpha val="50000"/>
                </a:schemeClr>
              </a:solidFill>
              <a:ln w="9525" cap="flat" cmpd="sng" algn="ctr">
                <a:solidFill>
                  <a:schemeClr val="bg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6DFC-B347-9892-6A635365C907}"/>
              </c:ext>
            </c:extLst>
          </c:dPt>
          <c:dPt>
            <c:idx val="3"/>
            <c:bubble3D val="0"/>
            <c:spPr>
              <a:solidFill>
                <a:schemeClr val="bg1">
                  <a:alpha val="30000"/>
                </a:schemeClr>
              </a:solidFill>
              <a:ln w="9525" cap="flat" cmpd="sng" algn="ctr">
                <a:solidFill>
                  <a:schemeClr val="bg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6DFC-B347-9892-6A635365C907}"/>
              </c:ext>
            </c:extLst>
          </c:dPt>
          <c:dLbls>
            <c:dLbl>
              <c:idx val="0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800" b="0" i="0">
                      <a:solidFill>
                        <a:schemeClr val="accent1">
                          <a:lumMod val="50000"/>
                        </a:schemeClr>
                      </a:solidFill>
                      <a:latin typeface="DINPro-Medium" panose="02000503030000020004" pitchFamily="2" charset="0"/>
                    </a:defRPr>
                  </a:pPr>
                  <a:endParaRPr lang="bg-BG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6DFC-B347-9892-6A635365C90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5989A809-93D9-3F41-B66B-4ED8F67489D9}" type="PERCENTAGE">
                      <a:rPr lang="en-US" sz="700" b="0" i="0">
                        <a:latin typeface="DINPro-Light" panose="02000504040000020003" pitchFamily="2" charset="0"/>
                      </a:rPr>
                      <a:pPr/>
                      <a:t>[PERCENTAGE]</a:t>
                    </a:fld>
                    <a:endParaRPr lang="en-GB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6DFC-B347-9892-6A635365C907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3CCAC61C-0840-0241-8289-B851141EA898}" type="PERCENTAGE">
                      <a:rPr lang="en-US" sz="700" b="0" i="0">
                        <a:latin typeface="DINPro-Light" panose="02000504040000020003" pitchFamily="2" charset="0"/>
                      </a:rPr>
                      <a:pPr/>
                      <a:t>[PERCENTAGE]</a:t>
                    </a:fld>
                    <a:endParaRPr lang="en-GB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6DFC-B347-9892-6A635365C907}"/>
                </c:ext>
              </c:extLst>
            </c:dLbl>
            <c:dLbl>
              <c:idx val="3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700" b="0" i="0">
                      <a:solidFill>
                        <a:schemeClr val="bg1"/>
                      </a:solidFill>
                      <a:latin typeface="DINPro-Light" panose="02000504040000020003" pitchFamily="2" charset="0"/>
                    </a:defRPr>
                  </a:pPr>
                  <a:endParaRPr lang="bg-BG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6DFC-B347-9892-6A635365C907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700" b="0" i="0">
                    <a:solidFill>
                      <a:schemeClr val="accent1">
                        <a:lumMod val="50000"/>
                      </a:schemeClr>
                    </a:solidFill>
                    <a:latin typeface="DINPro-Light" panose="02000504040000020003" pitchFamily="2" charset="0"/>
                  </a:defRPr>
                </a:pPr>
                <a:endParaRPr lang="bg-BG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Φύλλο1!$A$2:$A$5</c:f>
              <c:strCache>
                <c:ptCount val="4"/>
                <c:pt idx="0">
                  <c:v>Fully booked</c:v>
                </c:pt>
                <c:pt idx="1">
                  <c:v>Partially booked</c:v>
                </c:pt>
                <c:pt idx="2">
                  <c:v>Not yet booked</c:v>
                </c:pt>
                <c:pt idx="3">
                  <c:v>Not chosen where</c:v>
                </c:pt>
              </c:strCache>
            </c:strRef>
          </c:cat>
          <c:val>
            <c:numRef>
              <c:f>Φύλλο1!$B$2:$B$5</c:f>
              <c:numCache>
                <c:formatCode>###0.0%</c:formatCode>
                <c:ptCount val="4"/>
                <c:pt idx="0">
                  <c:v>0.35399999999999998</c:v>
                </c:pt>
                <c:pt idx="1">
                  <c:v>0.30399999999999999</c:v>
                </c:pt>
                <c:pt idx="2">
                  <c:v>0.20800000000000002</c:v>
                </c:pt>
                <c:pt idx="3">
                  <c:v>0.13400000000000001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DFC-B347-9892-6A635365C907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331"/>
        <c:holeSize val="5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894134132434474"/>
          <c:y val="1.675685147915483E-2"/>
          <c:w val="0.77569202851259977"/>
          <c:h val="0.6707101136089376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Likely/Very Likely</c:v>
                </c:pt>
              </c:strCache>
            </c:strRef>
          </c:tx>
          <c:spPr>
            <a:solidFill>
              <a:srgbClr val="FFFFFF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185878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3"/>
                <c:pt idx="0">
                  <c:v>Dec '21</c:v>
                </c:pt>
                <c:pt idx="1">
                  <c:v>Mar '22</c:v>
                </c:pt>
                <c:pt idx="2">
                  <c:v>May '22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3"/>
                <c:pt idx="0">
                  <c:v>0.47599999999999998</c:v>
                </c:pt>
                <c:pt idx="1">
                  <c:v>0.54</c:v>
                </c:pt>
                <c:pt idx="2">
                  <c:v>0.52600000000000002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A3-0F49-A780-1FE3C29123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Neutral</c:v>
                </c:pt>
              </c:strCache>
            </c:strRef>
          </c:tx>
          <c:spPr>
            <a:solidFill>
              <a:srgbClr val="81BAD3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3"/>
                <c:pt idx="0">
                  <c:v>Dec '21</c:v>
                </c:pt>
                <c:pt idx="1">
                  <c:v>Mar '22</c:v>
                </c:pt>
                <c:pt idx="2">
                  <c:v>May '22</c:v>
                </c:pt>
              </c:strCache>
            </c:strRef>
          </c:cat>
          <c:val>
            <c:numRef>
              <c:f>Sheet1!$C$2:$C$8</c:f>
              <c:numCache>
                <c:formatCode>0.0%</c:formatCode>
                <c:ptCount val="3"/>
                <c:pt idx="0">
                  <c:v>0.14199999999999999</c:v>
                </c:pt>
                <c:pt idx="1">
                  <c:v>0.156</c:v>
                </c:pt>
                <c:pt idx="2">
                  <c:v>0.20399999999999999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A3-0F49-A780-1FE3C29123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Unlikely/Very Unlikely</c:v>
                </c:pt>
              </c:strCache>
            </c:strRef>
          </c:tx>
          <c:spPr>
            <a:solidFill>
              <a:srgbClr val="FF9999">
                <a:alpha val="80000"/>
              </a:srgbClr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1.1046450185957275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8E9-714C-8F87-CD677AF9D2F1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3"/>
                <c:pt idx="0">
                  <c:v>Dec '21</c:v>
                </c:pt>
                <c:pt idx="1">
                  <c:v>Mar '22</c:v>
                </c:pt>
                <c:pt idx="2">
                  <c:v>May '22</c:v>
                </c:pt>
              </c:strCache>
            </c:strRef>
          </c:cat>
          <c:val>
            <c:numRef>
              <c:f>Sheet1!$D$2:$D$8</c:f>
              <c:numCache>
                <c:formatCode>0.0%</c:formatCode>
                <c:ptCount val="3"/>
                <c:pt idx="0">
                  <c:v>0.38200000000000001</c:v>
                </c:pt>
                <c:pt idx="1">
                  <c:v>0.30399999999999999</c:v>
                </c:pt>
                <c:pt idx="2">
                  <c:v>0.27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A3-0F49-A780-1FE3C29123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100"/>
        <c:axId val="195016960"/>
        <c:axId val="195031040"/>
      </c:barChart>
      <c:catAx>
        <c:axId val="1950169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bg1"/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195031040"/>
        <c:crosses val="autoZero"/>
        <c:auto val="1"/>
        <c:lblAlgn val="ctr"/>
        <c:lblOffset val="100"/>
        <c:noMultiLvlLbl val="0"/>
      </c:catAx>
      <c:valAx>
        <c:axId val="195031040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95016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6846919865702192E-2"/>
          <c:y val="0.72107066248117191"/>
          <c:w val="0.98315308013429781"/>
          <c:h val="0.254354026892413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just">
            <a:defRPr lang="en-US" sz="600" b="0" i="0" u="none" strike="noStrike" kern="1200" spc="0" baseline="0">
              <a:solidFill>
                <a:schemeClr val="bg1"/>
              </a:solidFill>
              <a:latin typeface="DINPro-Light" panose="02000504040000020003" pitchFamily="50" charset="0"/>
              <a:ea typeface="+mn-ea"/>
              <a:cs typeface="+mn-cs"/>
            </a:defRPr>
          </a:pPr>
          <a:endParaRPr lang="bg-B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7814187121675745E-2"/>
          <c:y val="0.32905219091822274"/>
          <c:w val="1"/>
          <c:h val="0.400273768753927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wave 10</c:v>
                </c:pt>
              </c:strCache>
            </c:strRef>
          </c:tx>
          <c:spPr>
            <a:solidFill>
              <a:sysClr val="window" lastClr="FFFFFF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F2E9-43A4-A553-FFAEECA07036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F2E9-43A4-A553-FFAEECA07036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F2E9-43A4-A553-FFAEECA07036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F2E9-43A4-A553-FFAEECA07036}"/>
              </c:ext>
            </c:extLst>
          </c:dPt>
          <c:dLbls>
            <c:dLbl>
              <c:idx val="0"/>
              <c:layout>
                <c:manualLayout>
                  <c:x val="-1.1097130063794268E-18"/>
                  <c:y val="1.489490297202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2E9-43A4-A553-FFAEECA07036}"/>
                </c:ext>
              </c:extLst>
            </c:dLbl>
            <c:dLbl>
              <c:idx val="1"/>
              <c:layout>
                <c:manualLayout>
                  <c:x val="-3.321218619169263E-17"/>
                  <c:y val="9.92993531468119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2E9-43A4-A553-FFAEECA07036}"/>
                </c:ext>
              </c:extLst>
            </c:dLbl>
            <c:dLbl>
              <c:idx val="2"/>
              <c:layout>
                <c:manualLayout>
                  <c:x val="0"/>
                  <c:y val="-4.9649676573406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2E9-43A4-A553-FFAEECA07036}"/>
                </c:ext>
              </c:extLst>
            </c:dLbl>
            <c:dLbl>
              <c:idx val="4"/>
              <c:layout>
                <c:manualLayout>
                  <c:x val="-2.6268044619422574E-3"/>
                  <c:y val="1.489490297202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2E9-43A4-A553-FFAEECA07036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Up to 3 nights</c:v>
                </c:pt>
                <c:pt idx="1">
                  <c:v>4-6 nights</c:v>
                </c:pt>
                <c:pt idx="2">
                  <c:v>7-9 nights</c:v>
                </c:pt>
                <c:pt idx="3">
                  <c:v>10-12 nights</c:v>
                </c:pt>
                <c:pt idx="4">
                  <c:v>Over 12 nights</c:v>
                </c:pt>
              </c:strCache>
            </c:strRef>
          </c:cat>
          <c:val>
            <c:numRef>
              <c:f>Sheet1!$B$2:$B$6</c:f>
              <c:numCache>
                <c:formatCode>###0.0%</c:formatCode>
                <c:ptCount val="5"/>
                <c:pt idx="0">
                  <c:v>0.188</c:v>
                </c:pt>
                <c:pt idx="1">
                  <c:v>0.24600000000000002</c:v>
                </c:pt>
                <c:pt idx="2">
                  <c:v>0.20800000000000002</c:v>
                </c:pt>
                <c:pt idx="3">
                  <c:v>0.18600000000000003</c:v>
                </c:pt>
                <c:pt idx="4">
                  <c:v>0.17199999999999999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2E9-43A4-A553-FFAEECA070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45040512"/>
        <c:axId val="145042048"/>
      </c:barChart>
      <c:catAx>
        <c:axId val="14504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bg1"/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145042048"/>
        <c:crosses val="autoZero"/>
        <c:auto val="1"/>
        <c:lblAlgn val="ctr"/>
        <c:lblOffset val="100"/>
        <c:noMultiLvlLbl val="0"/>
      </c:catAx>
      <c:valAx>
        <c:axId val="145042048"/>
        <c:scaling>
          <c:orientation val="minMax"/>
        </c:scaling>
        <c:delete val="1"/>
        <c:axPos val="l"/>
        <c:numFmt formatCode="###0.0%" sourceLinked="1"/>
        <c:majorTickMark val="none"/>
        <c:minorTickMark val="none"/>
        <c:tickLblPos val="nextTo"/>
        <c:crossAx val="145040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2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7814187121675745E-2"/>
          <c:y val="0.36136306862719764"/>
          <c:w val="1"/>
          <c:h val="0.3126598961159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wave 10</c:v>
                </c:pt>
              </c:strCache>
            </c:strRef>
          </c:tx>
          <c:spPr>
            <a:solidFill>
              <a:sysClr val="window" lastClr="FFFFFF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B862-4F04-97B3-E8F7D658D9DD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862-4F04-97B3-E8F7D658D9DD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B862-4F04-97B3-E8F7D658D9DD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B862-4F04-97B3-E8F7D658D9DD}"/>
              </c:ext>
            </c:extLst>
          </c:dPt>
          <c:dLbls>
            <c:dLbl>
              <c:idx val="0"/>
              <c:layout>
                <c:manualLayout>
                  <c:x val="-1.1097130063794268E-18"/>
                  <c:y val="1.489490297202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862-4F04-97B3-E8F7D658D9DD}"/>
                </c:ext>
              </c:extLst>
            </c:dLbl>
            <c:dLbl>
              <c:idx val="1"/>
              <c:layout>
                <c:manualLayout>
                  <c:x val="-3.321218619169263E-17"/>
                  <c:y val="9.92993531468119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862-4F04-97B3-E8F7D658D9DD}"/>
                </c:ext>
              </c:extLst>
            </c:dLbl>
            <c:dLbl>
              <c:idx val="2"/>
              <c:layout>
                <c:manualLayout>
                  <c:x val="0"/>
                  <c:y val="-4.9649676573406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862-4F04-97B3-E8F7D658D9DD}"/>
                </c:ext>
              </c:extLst>
            </c:dLbl>
            <c:dLbl>
              <c:idx val="4"/>
              <c:layout>
                <c:manualLayout>
                  <c:x val="-2.6268044619422574E-3"/>
                  <c:y val="1.489490297202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862-4F04-97B3-E8F7D658D9DD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900" b="1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Up to 500€</c:v>
                </c:pt>
                <c:pt idx="1">
                  <c:v>501-
1.000€</c:v>
                </c:pt>
                <c:pt idx="2">
                  <c:v>1.001-
1.500€</c:v>
                </c:pt>
                <c:pt idx="3">
                  <c:v>1.501-
2.000€</c:v>
                </c:pt>
                <c:pt idx="4">
                  <c:v>2.001-
2.500€</c:v>
                </c:pt>
                <c:pt idx="5">
                  <c:v>2.501-
3.000€</c:v>
                </c:pt>
                <c:pt idx="6">
                  <c:v>3.001€+</c:v>
                </c:pt>
              </c:strCache>
            </c:strRef>
          </c:cat>
          <c:val>
            <c:numRef>
              <c:f>Sheet1!$B$2:$B$8</c:f>
              <c:numCache>
                <c:formatCode>###0.0%</c:formatCode>
                <c:ptCount val="7"/>
                <c:pt idx="0">
                  <c:v>0.13600000000000001</c:v>
                </c:pt>
                <c:pt idx="1">
                  <c:v>0.19600000000000001</c:v>
                </c:pt>
                <c:pt idx="2">
                  <c:v>0.154</c:v>
                </c:pt>
                <c:pt idx="3">
                  <c:v>0.152</c:v>
                </c:pt>
                <c:pt idx="4">
                  <c:v>0.124</c:v>
                </c:pt>
                <c:pt idx="5">
                  <c:v>0.13400000000000001</c:v>
                </c:pt>
                <c:pt idx="6">
                  <c:v>0.10400000000000001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862-4F04-97B3-E8F7D658D9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45040512"/>
        <c:axId val="145042048"/>
      </c:barChart>
      <c:catAx>
        <c:axId val="14504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50" b="0" i="0" u="none" strike="noStrike" kern="1200" baseline="0">
                <a:solidFill>
                  <a:schemeClr val="bg1"/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145042048"/>
        <c:crosses val="autoZero"/>
        <c:auto val="1"/>
        <c:lblAlgn val="ctr"/>
        <c:lblOffset val="100"/>
        <c:noMultiLvlLbl val="0"/>
      </c:catAx>
      <c:valAx>
        <c:axId val="145042048"/>
        <c:scaling>
          <c:orientation val="minMax"/>
        </c:scaling>
        <c:delete val="1"/>
        <c:axPos val="l"/>
        <c:numFmt formatCode="###0.0%" sourceLinked="1"/>
        <c:majorTickMark val="none"/>
        <c:minorTickMark val="none"/>
        <c:tickLblPos val="nextTo"/>
        <c:crossAx val="145040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2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8676910431745"/>
          <c:y val="0.22162237930902168"/>
          <c:w val="0.3942450740884495"/>
          <c:h val="0.67609735622759892"/>
        </c:manualLayout>
      </c:layout>
      <c:doughnutChart>
        <c:varyColors val="1"/>
        <c:ser>
          <c:idx val="0"/>
          <c:order val="0"/>
          <c:tx>
            <c:strRef>
              <c:f>Φύλλο1!$B$1</c:f>
              <c:strCache>
                <c:ptCount val="1"/>
                <c:pt idx="0">
                  <c:v>Πωλήσεις</c:v>
                </c:pt>
              </c:strCache>
            </c:strRef>
          </c:tx>
          <c:spPr>
            <a:solidFill>
              <a:srgbClr val="2D8CB5"/>
            </a:solidFill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6DFC-B347-9892-6A635365C907}"/>
              </c:ext>
            </c:extLst>
          </c:dPt>
          <c:dPt>
            <c:idx val="1"/>
            <c:bubble3D val="0"/>
            <c:spPr>
              <a:solidFill>
                <a:schemeClr val="bg1">
                  <a:alpha val="75000"/>
                </a:schemeClr>
              </a:solidFill>
              <a:ln w="9525" cap="flat" cmpd="sng" algn="ctr">
                <a:solidFill>
                  <a:schemeClr val="bg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6DFC-B347-9892-6A635365C907}"/>
              </c:ext>
            </c:extLst>
          </c:dPt>
          <c:dPt>
            <c:idx val="2"/>
            <c:bubble3D val="0"/>
            <c:spPr>
              <a:solidFill>
                <a:schemeClr val="bg1">
                  <a:alpha val="50000"/>
                </a:schemeClr>
              </a:solidFill>
              <a:ln w="9525" cap="flat" cmpd="sng" algn="ctr">
                <a:solidFill>
                  <a:schemeClr val="bg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6DFC-B347-9892-6A635365C907}"/>
              </c:ext>
            </c:extLst>
          </c:dPt>
          <c:dPt>
            <c:idx val="3"/>
            <c:bubble3D val="0"/>
            <c:spPr>
              <a:solidFill>
                <a:schemeClr val="bg1">
                  <a:alpha val="30000"/>
                </a:schemeClr>
              </a:solidFill>
              <a:ln w="9525" cap="flat" cmpd="sng" algn="ctr">
                <a:solidFill>
                  <a:schemeClr val="bg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6DFC-B347-9892-6A635365C907}"/>
              </c:ext>
            </c:extLst>
          </c:dPt>
          <c:dLbls>
            <c:dLbl>
              <c:idx val="1"/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800" b="0" i="0">
                        <a:solidFill>
                          <a:schemeClr val="accent1">
                            <a:lumMod val="50000"/>
                          </a:schemeClr>
                        </a:solidFill>
                        <a:latin typeface="DINPro-Medium" panose="02000503030000020004" pitchFamily="2" charset="0"/>
                      </a:defRPr>
                    </a:pPr>
                    <a:fld id="{5989A809-93D9-3F41-B66B-4ED8F67489D9}" type="PERCENTAGE">
                      <a:rPr lang="en-US" sz="800" b="0" i="0">
                        <a:latin typeface="DINPro-Medium" panose="02000503030000020004" pitchFamily="2" charset="0"/>
                      </a:rPr>
                      <a:pPr>
                        <a:defRPr sz="800" b="0" i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DINPro-Medium" panose="02000503030000020004" pitchFamily="2" charset="0"/>
                        </a:defRPr>
                      </a:pPr>
                      <a:t>[PERCENTAGE]</a:t>
                    </a:fld>
                    <a:endParaRPr lang="en-GB"/>
                  </a:p>
                </c:rich>
              </c:tx>
              <c:numFmt formatCode="0%" sourceLinked="0"/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6DFC-B347-9892-6A635365C907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3CCAC61C-0840-0241-8289-B851141EA898}" type="PERCENTAGE">
                      <a:rPr lang="en-US" sz="700" b="0" i="0">
                        <a:latin typeface="DINPro-Light" panose="02000504040000020003" pitchFamily="2" charset="0"/>
                      </a:rPr>
                      <a:pPr/>
                      <a:t>[PERCENTAGE]</a:t>
                    </a:fld>
                    <a:endParaRPr lang="en-GB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6DFC-B347-9892-6A635365C907}"/>
                </c:ext>
              </c:extLst>
            </c:dLbl>
            <c:dLbl>
              <c:idx val="3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700" b="0" i="0">
                      <a:solidFill>
                        <a:schemeClr val="bg1"/>
                      </a:solidFill>
                      <a:latin typeface="DINPro-Light" panose="02000504040000020003" pitchFamily="2" charset="0"/>
                    </a:defRPr>
                  </a:pPr>
                  <a:endParaRPr lang="bg-BG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DFC-B347-9892-6A635365C907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700" b="0" i="0">
                    <a:solidFill>
                      <a:schemeClr val="accent1">
                        <a:lumMod val="50000"/>
                      </a:schemeClr>
                    </a:solidFill>
                    <a:latin typeface="DINPro-Light" panose="02000504040000020003" pitchFamily="2" charset="0"/>
                  </a:defRPr>
                </a:pPr>
                <a:endParaRPr lang="bg-BG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Φύλλο1!$A$2:$A$5</c:f>
              <c:strCache>
                <c:ptCount val="4"/>
                <c:pt idx="0">
                  <c:v>Fully booked</c:v>
                </c:pt>
                <c:pt idx="1">
                  <c:v>Partially booked</c:v>
                </c:pt>
                <c:pt idx="2">
                  <c:v>Not yet booked</c:v>
                </c:pt>
                <c:pt idx="3">
                  <c:v>Not chosen where</c:v>
                </c:pt>
              </c:strCache>
            </c:strRef>
          </c:cat>
          <c:val>
            <c:numRef>
              <c:f>Φύλλο1!$B$2:$B$5</c:f>
              <c:numCache>
                <c:formatCode>###0.0%</c:formatCode>
                <c:ptCount val="4"/>
                <c:pt idx="0">
                  <c:v>0.23200000000000004</c:v>
                </c:pt>
                <c:pt idx="1">
                  <c:v>0.34300000000000003</c:v>
                </c:pt>
                <c:pt idx="2">
                  <c:v>0.24</c:v>
                </c:pt>
                <c:pt idx="3">
                  <c:v>0.184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DFC-B347-9892-6A635365C907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894134132434474"/>
          <c:y val="1.675685147915483E-2"/>
          <c:w val="0.77569202851259977"/>
          <c:h val="0.6707101136089376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Likely/Very Likely</c:v>
                </c:pt>
              </c:strCache>
            </c:strRef>
          </c:tx>
          <c:spPr>
            <a:solidFill>
              <a:srgbClr val="FFFFFF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185878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3"/>
                <c:pt idx="0">
                  <c:v>Dec '21</c:v>
                </c:pt>
                <c:pt idx="1">
                  <c:v>Mar '22</c:v>
                </c:pt>
                <c:pt idx="2">
                  <c:v>May '22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3"/>
                <c:pt idx="0">
                  <c:v>0.75800000000000001</c:v>
                </c:pt>
                <c:pt idx="1">
                  <c:v>0.83599999999999997</c:v>
                </c:pt>
                <c:pt idx="2">
                  <c:v>0.78800000000000003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A3-0F49-A780-1FE3C29123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Neutral</c:v>
                </c:pt>
              </c:strCache>
            </c:strRef>
          </c:tx>
          <c:spPr>
            <a:solidFill>
              <a:srgbClr val="81BAD3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3"/>
                <c:pt idx="0">
                  <c:v>Dec '21</c:v>
                </c:pt>
                <c:pt idx="1">
                  <c:v>Mar '22</c:v>
                </c:pt>
                <c:pt idx="2">
                  <c:v>May '22</c:v>
                </c:pt>
              </c:strCache>
            </c:strRef>
          </c:cat>
          <c:val>
            <c:numRef>
              <c:f>Sheet1!$C$2:$C$8</c:f>
              <c:numCache>
                <c:formatCode>0.0%</c:formatCode>
                <c:ptCount val="3"/>
                <c:pt idx="0">
                  <c:v>0.106</c:v>
                </c:pt>
                <c:pt idx="1">
                  <c:v>9.4E-2</c:v>
                </c:pt>
                <c:pt idx="2">
                  <c:v>9.6000000000000002E-2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A3-0F49-A780-1FE3C29123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Unlikely/Very Unlikely</c:v>
                </c:pt>
              </c:strCache>
            </c:strRef>
          </c:tx>
          <c:spPr>
            <a:solidFill>
              <a:srgbClr val="FF9999">
                <a:alpha val="80000"/>
              </a:srgbClr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3"/>
                <c:pt idx="0">
                  <c:v>Dec '21</c:v>
                </c:pt>
                <c:pt idx="1">
                  <c:v>Mar '22</c:v>
                </c:pt>
                <c:pt idx="2">
                  <c:v>May '22</c:v>
                </c:pt>
              </c:strCache>
            </c:strRef>
          </c:cat>
          <c:val>
            <c:numRef>
              <c:f>Sheet1!$D$2:$D$8</c:f>
              <c:numCache>
                <c:formatCode>0.0%</c:formatCode>
                <c:ptCount val="3"/>
                <c:pt idx="0">
                  <c:v>0.13600000000000001</c:v>
                </c:pt>
                <c:pt idx="1">
                  <c:v>7.0000000000000007E-2</c:v>
                </c:pt>
                <c:pt idx="2">
                  <c:v>0.11600000000000001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A3-0F49-A780-1FE3C29123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100"/>
        <c:axId val="195016960"/>
        <c:axId val="195031040"/>
      </c:barChart>
      <c:catAx>
        <c:axId val="1950169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bg1"/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195031040"/>
        <c:crosses val="autoZero"/>
        <c:auto val="1"/>
        <c:lblAlgn val="ctr"/>
        <c:lblOffset val="100"/>
        <c:noMultiLvlLbl val="0"/>
      </c:catAx>
      <c:valAx>
        <c:axId val="195031040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95016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6846919865702192E-2"/>
          <c:y val="0.72107066248117191"/>
          <c:w val="0.98315308013429781"/>
          <c:h val="0.254354026892413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just">
            <a:defRPr lang="en-US" sz="600" b="0" i="0" u="none" strike="noStrike" kern="1200" spc="0" baseline="0">
              <a:solidFill>
                <a:schemeClr val="bg1"/>
              </a:solidFill>
              <a:latin typeface="DINPro-Light" panose="02000504040000020003" pitchFamily="50" charset="0"/>
              <a:ea typeface="+mn-ea"/>
              <a:cs typeface="+mn-cs"/>
            </a:defRPr>
          </a:pPr>
          <a:endParaRPr lang="bg-B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7814187121675745E-2"/>
          <c:y val="0.10444519945236988"/>
          <c:w val="1"/>
          <c:h val="0.624572309078230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wave 12</c:v>
                </c:pt>
              </c:strCache>
            </c:strRef>
          </c:tx>
          <c:spPr>
            <a:solidFill>
              <a:sysClr val="window" lastClr="FFFFFF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F2E9-43A4-A553-FFAEECA07036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F2E9-43A4-A553-FFAEECA07036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F2E9-43A4-A553-FFAEECA07036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F2E9-43A4-A553-FFAEECA07036}"/>
              </c:ext>
            </c:extLst>
          </c:dPt>
          <c:dLbls>
            <c:dLbl>
              <c:idx val="0"/>
              <c:layout>
                <c:manualLayout>
                  <c:x val="-1.1097130063794268E-18"/>
                  <c:y val="1.489490297202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2E9-43A4-A553-FFAEECA07036}"/>
                </c:ext>
              </c:extLst>
            </c:dLbl>
            <c:dLbl>
              <c:idx val="1"/>
              <c:layout>
                <c:manualLayout>
                  <c:x val="-3.321218619169263E-17"/>
                  <c:y val="9.92993531468119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2E9-43A4-A553-FFAEECA07036}"/>
                </c:ext>
              </c:extLst>
            </c:dLbl>
            <c:dLbl>
              <c:idx val="2"/>
              <c:layout>
                <c:manualLayout>
                  <c:x val="0"/>
                  <c:y val="-4.9649676573406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2E9-43A4-A553-FFAEECA07036}"/>
                </c:ext>
              </c:extLst>
            </c:dLbl>
            <c:dLbl>
              <c:idx val="4"/>
              <c:layout>
                <c:manualLayout>
                  <c:x val="-2.6268044619422574E-3"/>
                  <c:y val="1.489490297202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2E9-43A4-A553-FFAEECA07036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Up to 3 nights</c:v>
                </c:pt>
                <c:pt idx="1">
                  <c:v>4-6 nights</c:v>
                </c:pt>
                <c:pt idx="2">
                  <c:v>7-9 nights</c:v>
                </c:pt>
                <c:pt idx="3">
                  <c:v>10-12 nights</c:v>
                </c:pt>
                <c:pt idx="4">
                  <c:v>Over 12 nights</c:v>
                </c:pt>
              </c:strCache>
            </c:strRef>
          </c:cat>
          <c:val>
            <c:numRef>
              <c:f>Sheet1!$B$2:$B$6</c:f>
              <c:numCache>
                <c:formatCode>###0.0%</c:formatCode>
                <c:ptCount val="5"/>
                <c:pt idx="0">
                  <c:v>0.128</c:v>
                </c:pt>
                <c:pt idx="1">
                  <c:v>0.47399999999999998</c:v>
                </c:pt>
                <c:pt idx="2">
                  <c:v>0.27600000000000002</c:v>
                </c:pt>
                <c:pt idx="3">
                  <c:v>7.5999999999999998E-2</c:v>
                </c:pt>
                <c:pt idx="4">
                  <c:v>4.5999999999999999E-2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2E9-43A4-A553-FFAEECA070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45040512"/>
        <c:axId val="145042048"/>
      </c:barChart>
      <c:catAx>
        <c:axId val="14504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bg1"/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145042048"/>
        <c:crosses val="autoZero"/>
        <c:auto val="1"/>
        <c:lblAlgn val="ctr"/>
        <c:lblOffset val="100"/>
        <c:noMultiLvlLbl val="0"/>
      </c:catAx>
      <c:valAx>
        <c:axId val="145042048"/>
        <c:scaling>
          <c:orientation val="minMax"/>
        </c:scaling>
        <c:delete val="1"/>
        <c:axPos val="l"/>
        <c:numFmt formatCode="###0.0%" sourceLinked="1"/>
        <c:majorTickMark val="none"/>
        <c:minorTickMark val="none"/>
        <c:tickLblPos val="nextTo"/>
        <c:crossAx val="145040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2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7814187121675745E-2"/>
          <c:y val="9.2843310224502582E-2"/>
          <c:w val="1"/>
          <c:h val="0.581179654518673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wave 12</c:v>
                </c:pt>
              </c:strCache>
            </c:strRef>
          </c:tx>
          <c:spPr>
            <a:solidFill>
              <a:sysClr val="window" lastClr="FFFFFF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B862-4F04-97B3-E8F7D658D9DD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862-4F04-97B3-E8F7D658D9DD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B862-4F04-97B3-E8F7D658D9DD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B862-4F04-97B3-E8F7D658D9DD}"/>
              </c:ext>
            </c:extLst>
          </c:dPt>
          <c:dLbls>
            <c:dLbl>
              <c:idx val="0"/>
              <c:layout>
                <c:manualLayout>
                  <c:x val="-1.1097130063794268E-18"/>
                  <c:y val="1.489490297202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862-4F04-97B3-E8F7D658D9DD}"/>
                </c:ext>
              </c:extLst>
            </c:dLbl>
            <c:dLbl>
              <c:idx val="1"/>
              <c:layout>
                <c:manualLayout>
                  <c:x val="-3.321218619169263E-17"/>
                  <c:y val="9.92993531468119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862-4F04-97B3-E8F7D658D9DD}"/>
                </c:ext>
              </c:extLst>
            </c:dLbl>
            <c:dLbl>
              <c:idx val="2"/>
              <c:layout>
                <c:manualLayout>
                  <c:x val="0"/>
                  <c:y val="-4.9649676573406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862-4F04-97B3-E8F7D658D9DD}"/>
                </c:ext>
              </c:extLst>
            </c:dLbl>
            <c:dLbl>
              <c:idx val="4"/>
              <c:layout>
                <c:manualLayout>
                  <c:x val="-2.6268044619422574E-3"/>
                  <c:y val="1.489490297202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862-4F04-97B3-E8F7D658D9DD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900" b="1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Up to 500€</c:v>
                </c:pt>
                <c:pt idx="1">
                  <c:v>501-
1.000€</c:v>
                </c:pt>
                <c:pt idx="2">
                  <c:v>1.001-
1.500€</c:v>
                </c:pt>
                <c:pt idx="3">
                  <c:v>1.501-
2.000€</c:v>
                </c:pt>
                <c:pt idx="4">
                  <c:v>2.001-
2.500€</c:v>
                </c:pt>
                <c:pt idx="5">
                  <c:v>2.501-
3.000€</c:v>
                </c:pt>
                <c:pt idx="6">
                  <c:v>3.001€+</c:v>
                </c:pt>
              </c:strCache>
            </c:strRef>
          </c:cat>
          <c:val>
            <c:numRef>
              <c:f>Sheet1!$B$2:$B$8</c:f>
              <c:numCache>
                <c:formatCode>###0.0%</c:formatCode>
                <c:ptCount val="7"/>
                <c:pt idx="0">
                  <c:v>0.158</c:v>
                </c:pt>
                <c:pt idx="1">
                  <c:v>0.35600000000000004</c:v>
                </c:pt>
                <c:pt idx="2">
                  <c:v>0.22</c:v>
                </c:pt>
                <c:pt idx="3">
                  <c:v>0.13200000000000001</c:v>
                </c:pt>
                <c:pt idx="4">
                  <c:v>7.1999999999999995E-2</c:v>
                </c:pt>
                <c:pt idx="5">
                  <c:v>0.04</c:v>
                </c:pt>
                <c:pt idx="6">
                  <c:v>2.2000000000000002E-2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862-4F04-97B3-E8F7D658D9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45040512"/>
        <c:axId val="145042048"/>
      </c:barChart>
      <c:catAx>
        <c:axId val="14504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50" b="0" i="0" u="none" strike="noStrike" kern="1200" baseline="0">
                <a:solidFill>
                  <a:schemeClr val="bg1"/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145042048"/>
        <c:crosses val="autoZero"/>
        <c:auto val="1"/>
        <c:lblAlgn val="ctr"/>
        <c:lblOffset val="100"/>
        <c:noMultiLvlLbl val="0"/>
      </c:catAx>
      <c:valAx>
        <c:axId val="145042048"/>
        <c:scaling>
          <c:orientation val="minMax"/>
          <c:max val="0.5"/>
          <c:min val="0"/>
        </c:scaling>
        <c:delete val="1"/>
        <c:axPos val="l"/>
        <c:numFmt formatCode="###0.0%" sourceLinked="1"/>
        <c:majorTickMark val="out"/>
        <c:minorTickMark val="none"/>
        <c:tickLblPos val="nextTo"/>
        <c:crossAx val="145040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2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8676910431745"/>
          <c:y val="0.22162237930902168"/>
          <c:w val="0.3942450740884495"/>
          <c:h val="0.67609735622759892"/>
        </c:manualLayout>
      </c:layout>
      <c:doughnutChart>
        <c:varyColors val="1"/>
        <c:ser>
          <c:idx val="0"/>
          <c:order val="0"/>
          <c:tx>
            <c:strRef>
              <c:f>Φύλλο1!$B$1</c:f>
              <c:strCache>
                <c:ptCount val="1"/>
                <c:pt idx="0">
                  <c:v>Πωλήσεις</c:v>
                </c:pt>
              </c:strCache>
            </c:strRef>
          </c:tx>
          <c:spPr>
            <a:solidFill>
              <a:srgbClr val="2D8CB5"/>
            </a:solidFill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6DFC-B347-9892-6A635365C907}"/>
              </c:ext>
            </c:extLst>
          </c:dPt>
          <c:dPt>
            <c:idx val="1"/>
            <c:bubble3D val="0"/>
            <c:spPr>
              <a:solidFill>
                <a:schemeClr val="bg1">
                  <a:alpha val="75000"/>
                </a:schemeClr>
              </a:solidFill>
              <a:ln w="9525" cap="flat" cmpd="sng" algn="ctr">
                <a:solidFill>
                  <a:schemeClr val="bg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6DFC-B347-9892-6A635365C907}"/>
              </c:ext>
            </c:extLst>
          </c:dPt>
          <c:dPt>
            <c:idx val="2"/>
            <c:bubble3D val="0"/>
            <c:spPr>
              <a:solidFill>
                <a:schemeClr val="bg1">
                  <a:alpha val="50000"/>
                </a:schemeClr>
              </a:solidFill>
              <a:ln w="9525" cap="flat" cmpd="sng" algn="ctr">
                <a:solidFill>
                  <a:schemeClr val="bg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6DFC-B347-9892-6A635365C907}"/>
              </c:ext>
            </c:extLst>
          </c:dPt>
          <c:dPt>
            <c:idx val="3"/>
            <c:bubble3D val="0"/>
            <c:spPr>
              <a:solidFill>
                <a:schemeClr val="bg1">
                  <a:alpha val="30000"/>
                </a:schemeClr>
              </a:solidFill>
              <a:ln w="9525" cap="flat" cmpd="sng" algn="ctr">
                <a:solidFill>
                  <a:schemeClr val="bg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6DFC-B347-9892-6A635365C907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fld id="{5989A809-93D9-3F41-B66B-4ED8F67489D9}" type="PERCENTAGE">
                      <a:rPr lang="en-US" sz="700" b="0" i="0">
                        <a:latin typeface="DINPro-Light" panose="02000504040000020003" pitchFamily="2" charset="0"/>
                      </a:rPr>
                      <a:pPr/>
                      <a:t>[PERCENTAGE]</a:t>
                    </a:fld>
                    <a:endParaRPr lang="en-GB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6DFC-B347-9892-6A635365C907}"/>
                </c:ext>
              </c:extLst>
            </c:dLbl>
            <c:dLbl>
              <c:idx val="2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900" b="0" i="0">
                      <a:solidFill>
                        <a:schemeClr val="accent1">
                          <a:lumMod val="50000"/>
                        </a:schemeClr>
                      </a:solidFill>
                      <a:latin typeface="DINPro-Medium" panose="02000503030000020004" pitchFamily="2" charset="0"/>
                    </a:defRPr>
                  </a:pPr>
                  <a:endParaRPr lang="bg-BG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DFC-B347-9892-6A635365C907}"/>
                </c:ext>
              </c:extLst>
            </c:dLbl>
            <c:dLbl>
              <c:idx val="3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700" b="0" i="0">
                      <a:solidFill>
                        <a:schemeClr val="bg1"/>
                      </a:solidFill>
                      <a:latin typeface="DINPro-Light" panose="02000504040000020003" pitchFamily="2" charset="0"/>
                    </a:defRPr>
                  </a:pPr>
                  <a:endParaRPr lang="bg-BG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6DFC-B347-9892-6A635365C907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700" b="0" i="0">
                    <a:solidFill>
                      <a:schemeClr val="accent1">
                        <a:lumMod val="50000"/>
                      </a:schemeClr>
                    </a:solidFill>
                    <a:latin typeface="DINPro-Light" panose="02000504040000020003" pitchFamily="2" charset="0"/>
                  </a:defRPr>
                </a:pPr>
                <a:endParaRPr lang="bg-BG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Φύλλο1!$A$2:$A$5</c:f>
              <c:strCache>
                <c:ptCount val="4"/>
                <c:pt idx="0">
                  <c:v>Fully booked</c:v>
                </c:pt>
                <c:pt idx="1">
                  <c:v>Partially booked</c:v>
                </c:pt>
                <c:pt idx="2">
                  <c:v>Not yet booked</c:v>
                </c:pt>
                <c:pt idx="3">
                  <c:v>Not chosen where</c:v>
                </c:pt>
              </c:strCache>
            </c:strRef>
          </c:cat>
          <c:val>
            <c:numRef>
              <c:f>Φύλλο1!$B$2:$B$5</c:f>
              <c:numCache>
                <c:formatCode>###0.0%</c:formatCode>
                <c:ptCount val="4"/>
                <c:pt idx="0">
                  <c:v>0.158</c:v>
                </c:pt>
                <c:pt idx="1">
                  <c:v>0.154</c:v>
                </c:pt>
                <c:pt idx="2">
                  <c:v>0.52400000000000002</c:v>
                </c:pt>
                <c:pt idx="3">
                  <c:v>0.16400000000000003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DFC-B347-9892-6A635365C907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5"/>
        <c:holeSize val="5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894134132434474"/>
          <c:y val="1.675685147915483E-2"/>
          <c:w val="0.77569202851259977"/>
          <c:h val="0.6707101136089376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Likely/Very Likely</c:v>
                </c:pt>
              </c:strCache>
            </c:strRef>
          </c:tx>
          <c:spPr>
            <a:solidFill>
              <a:srgbClr val="FFFFFF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185878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3"/>
                <c:pt idx="0">
                  <c:v>Dec '21</c:v>
                </c:pt>
                <c:pt idx="1">
                  <c:v>Mar '22</c:v>
                </c:pt>
                <c:pt idx="2">
                  <c:v>May '22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3"/>
                <c:pt idx="0">
                  <c:v>0.79800000000000004</c:v>
                </c:pt>
                <c:pt idx="1">
                  <c:v>0.82399999999999995</c:v>
                </c:pt>
                <c:pt idx="2">
                  <c:v>0.86799999999999999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A3-0F49-A780-1FE3C29123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Neutral</c:v>
                </c:pt>
              </c:strCache>
            </c:strRef>
          </c:tx>
          <c:spPr>
            <a:solidFill>
              <a:srgbClr val="81BAD3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3"/>
                <c:pt idx="0">
                  <c:v>Dec '21</c:v>
                </c:pt>
                <c:pt idx="1">
                  <c:v>Mar '22</c:v>
                </c:pt>
                <c:pt idx="2">
                  <c:v>May '22</c:v>
                </c:pt>
              </c:strCache>
            </c:strRef>
          </c:cat>
          <c:val>
            <c:numRef>
              <c:f>Sheet1!$C$2:$C$8</c:f>
              <c:numCache>
                <c:formatCode>0.0%</c:formatCode>
                <c:ptCount val="3"/>
                <c:pt idx="0">
                  <c:v>6.8000000000000005E-2</c:v>
                </c:pt>
                <c:pt idx="1">
                  <c:v>5.1999999999999998E-2</c:v>
                </c:pt>
                <c:pt idx="2">
                  <c:v>3.5999999999999997E-2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A3-0F49-A780-1FE3C29123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Unlikely/Very Unlikely</c:v>
                </c:pt>
              </c:strCache>
            </c:strRef>
          </c:tx>
          <c:spPr>
            <a:solidFill>
              <a:srgbClr val="FF9999">
                <a:alpha val="80000"/>
              </a:srgbClr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3"/>
                <c:pt idx="0">
                  <c:v>Dec '21</c:v>
                </c:pt>
                <c:pt idx="1">
                  <c:v>Mar '22</c:v>
                </c:pt>
                <c:pt idx="2">
                  <c:v>May '22</c:v>
                </c:pt>
              </c:strCache>
            </c:strRef>
          </c:cat>
          <c:val>
            <c:numRef>
              <c:f>Sheet1!$D$2:$D$8</c:f>
              <c:numCache>
                <c:formatCode>0.0%</c:formatCode>
                <c:ptCount val="3"/>
                <c:pt idx="0">
                  <c:v>0.13400000000000001</c:v>
                </c:pt>
                <c:pt idx="1">
                  <c:v>0.124</c:v>
                </c:pt>
                <c:pt idx="2">
                  <c:v>9.6000000000000002E-2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A3-0F49-A780-1FE3C29123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100"/>
        <c:axId val="195016960"/>
        <c:axId val="195031040"/>
      </c:barChart>
      <c:catAx>
        <c:axId val="1950169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bg1"/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195031040"/>
        <c:crosses val="autoZero"/>
        <c:auto val="1"/>
        <c:lblAlgn val="ctr"/>
        <c:lblOffset val="100"/>
        <c:noMultiLvlLbl val="0"/>
      </c:catAx>
      <c:valAx>
        <c:axId val="195031040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95016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6846919865702192E-2"/>
          <c:y val="0.72107066248117191"/>
          <c:w val="0.98315308013429781"/>
          <c:h val="0.254354026892413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just">
            <a:defRPr lang="en-US" sz="600" b="0" i="0" u="none" strike="noStrike" kern="1200" spc="0" baseline="0">
              <a:solidFill>
                <a:schemeClr val="bg1"/>
              </a:solidFill>
              <a:latin typeface="DINPro-Light" panose="02000504040000020003" pitchFamily="50" charset="0"/>
              <a:ea typeface="+mn-ea"/>
              <a:cs typeface="+mn-cs"/>
            </a:defRPr>
          </a:pPr>
          <a:endParaRPr lang="bg-B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7814187121675745E-2"/>
          <c:y val="0.16299294397610647"/>
          <c:w val="1"/>
          <c:h val="0.566333117409640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wave 12</c:v>
                </c:pt>
              </c:strCache>
            </c:strRef>
          </c:tx>
          <c:spPr>
            <a:solidFill>
              <a:sysClr val="window" lastClr="FFFFFF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F2E9-43A4-A553-FFAEECA07036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F2E9-43A4-A553-FFAEECA07036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F2E9-43A4-A553-FFAEECA07036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F2E9-43A4-A553-FFAEECA07036}"/>
              </c:ext>
            </c:extLst>
          </c:dPt>
          <c:dLbls>
            <c:dLbl>
              <c:idx val="0"/>
              <c:layout>
                <c:manualLayout>
                  <c:x val="-1.1097130063794268E-18"/>
                  <c:y val="1.489490297202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2E9-43A4-A553-FFAEECA07036}"/>
                </c:ext>
              </c:extLst>
            </c:dLbl>
            <c:dLbl>
              <c:idx val="1"/>
              <c:layout>
                <c:manualLayout>
                  <c:x val="-3.321218619169263E-17"/>
                  <c:y val="9.92993531468119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2E9-43A4-A553-FFAEECA07036}"/>
                </c:ext>
              </c:extLst>
            </c:dLbl>
            <c:dLbl>
              <c:idx val="2"/>
              <c:layout>
                <c:manualLayout>
                  <c:x val="0"/>
                  <c:y val="-4.9649676573406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2E9-43A4-A553-FFAEECA07036}"/>
                </c:ext>
              </c:extLst>
            </c:dLbl>
            <c:dLbl>
              <c:idx val="4"/>
              <c:layout>
                <c:manualLayout>
                  <c:x val="-2.6268044619422574E-3"/>
                  <c:y val="1.489490297202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2E9-43A4-A553-FFAEECA07036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Up to 3 nights</c:v>
                </c:pt>
                <c:pt idx="1">
                  <c:v>4-6 nights</c:v>
                </c:pt>
                <c:pt idx="2">
                  <c:v>7-9 nights</c:v>
                </c:pt>
                <c:pt idx="3">
                  <c:v>10-12 nights</c:v>
                </c:pt>
                <c:pt idx="4">
                  <c:v>Over 12 nights</c:v>
                </c:pt>
              </c:strCache>
            </c:strRef>
          </c:cat>
          <c:val>
            <c:numRef>
              <c:f>Sheet1!$B$2:$B$6</c:f>
              <c:numCache>
                <c:formatCode>###0.0%</c:formatCode>
                <c:ptCount val="5"/>
                <c:pt idx="0">
                  <c:v>0.12549800796812749</c:v>
                </c:pt>
                <c:pt idx="1">
                  <c:v>0.41434262948207168</c:v>
                </c:pt>
                <c:pt idx="2">
                  <c:v>0.30478087649402391</c:v>
                </c:pt>
                <c:pt idx="3">
                  <c:v>9.5617529880478086E-2</c:v>
                </c:pt>
                <c:pt idx="4">
                  <c:v>5.9760956175298807E-2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2E9-43A4-A553-FFAEECA070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45040512"/>
        <c:axId val="145042048"/>
      </c:barChart>
      <c:catAx>
        <c:axId val="14504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bg1"/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145042048"/>
        <c:crosses val="autoZero"/>
        <c:auto val="1"/>
        <c:lblAlgn val="ctr"/>
        <c:lblOffset val="100"/>
        <c:noMultiLvlLbl val="0"/>
      </c:catAx>
      <c:valAx>
        <c:axId val="145042048"/>
        <c:scaling>
          <c:orientation val="minMax"/>
          <c:max val="0.5"/>
          <c:min val="0"/>
        </c:scaling>
        <c:delete val="1"/>
        <c:axPos val="l"/>
        <c:numFmt formatCode="###0.0%" sourceLinked="1"/>
        <c:majorTickMark val="out"/>
        <c:minorTickMark val="none"/>
        <c:tickLblPos val="nextTo"/>
        <c:crossAx val="145040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2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7814187121675745E-2"/>
          <c:y val="7.295295775022885E-2"/>
          <c:w val="1"/>
          <c:h val="0.601070006992946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wave 12</c:v>
                </c:pt>
              </c:strCache>
            </c:strRef>
          </c:tx>
          <c:spPr>
            <a:solidFill>
              <a:sysClr val="window" lastClr="FFFFFF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B862-4F04-97B3-E8F7D658D9DD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862-4F04-97B3-E8F7D658D9DD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B862-4F04-97B3-E8F7D658D9DD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B862-4F04-97B3-E8F7D658D9DD}"/>
              </c:ext>
            </c:extLst>
          </c:dPt>
          <c:dLbls>
            <c:dLbl>
              <c:idx val="0"/>
              <c:layout>
                <c:manualLayout>
                  <c:x val="-1.1097130063794268E-18"/>
                  <c:y val="1.489490297202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862-4F04-97B3-E8F7D658D9DD}"/>
                </c:ext>
              </c:extLst>
            </c:dLbl>
            <c:dLbl>
              <c:idx val="1"/>
              <c:layout>
                <c:manualLayout>
                  <c:x val="-3.321218619169263E-17"/>
                  <c:y val="9.92993531468119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862-4F04-97B3-E8F7D658D9DD}"/>
                </c:ext>
              </c:extLst>
            </c:dLbl>
            <c:dLbl>
              <c:idx val="2"/>
              <c:layout>
                <c:manualLayout>
                  <c:x val="0"/>
                  <c:y val="-4.9649676573406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862-4F04-97B3-E8F7D658D9DD}"/>
                </c:ext>
              </c:extLst>
            </c:dLbl>
            <c:dLbl>
              <c:idx val="4"/>
              <c:layout>
                <c:manualLayout>
                  <c:x val="-2.6268044619422574E-3"/>
                  <c:y val="1.489490297202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862-4F04-97B3-E8F7D658D9DD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900" b="1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Up to 500€</c:v>
                </c:pt>
                <c:pt idx="1">
                  <c:v>501-
1.000€</c:v>
                </c:pt>
                <c:pt idx="2">
                  <c:v>1.001-
1.500€</c:v>
                </c:pt>
                <c:pt idx="3">
                  <c:v>1.501-
2.000€</c:v>
                </c:pt>
                <c:pt idx="4">
                  <c:v>2.001-
2.500€</c:v>
                </c:pt>
                <c:pt idx="5">
                  <c:v>2.501-
3.000€</c:v>
                </c:pt>
                <c:pt idx="6">
                  <c:v>3.001€+</c:v>
                </c:pt>
              </c:strCache>
            </c:strRef>
          </c:cat>
          <c:val>
            <c:numRef>
              <c:f>Sheet1!$B$2:$B$8</c:f>
              <c:numCache>
                <c:formatCode>###0.0%</c:formatCode>
                <c:ptCount val="7"/>
                <c:pt idx="0">
                  <c:v>0.19721115537848605</c:v>
                </c:pt>
                <c:pt idx="1">
                  <c:v>0.31075697211155379</c:v>
                </c:pt>
                <c:pt idx="2">
                  <c:v>0.1852589641434263</c:v>
                </c:pt>
                <c:pt idx="3">
                  <c:v>0.13346613545816732</c:v>
                </c:pt>
                <c:pt idx="4">
                  <c:v>9.5617529880478086E-2</c:v>
                </c:pt>
                <c:pt idx="5">
                  <c:v>3.7848605577689244E-2</c:v>
                </c:pt>
                <c:pt idx="6">
                  <c:v>3.9840637450199202E-2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862-4F04-97B3-E8F7D658D9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45040512"/>
        <c:axId val="145042048"/>
      </c:barChart>
      <c:catAx>
        <c:axId val="14504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50" b="0" i="0" u="none" strike="noStrike" kern="1200" baseline="0">
                <a:solidFill>
                  <a:schemeClr val="bg1"/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145042048"/>
        <c:crosses val="autoZero"/>
        <c:auto val="1"/>
        <c:lblAlgn val="ctr"/>
        <c:lblOffset val="100"/>
        <c:noMultiLvlLbl val="0"/>
      </c:catAx>
      <c:valAx>
        <c:axId val="145042048"/>
        <c:scaling>
          <c:orientation val="minMax"/>
          <c:max val="0.5"/>
          <c:min val="0"/>
        </c:scaling>
        <c:delete val="1"/>
        <c:axPos val="l"/>
        <c:numFmt formatCode="###0.0%" sourceLinked="1"/>
        <c:majorTickMark val="out"/>
        <c:minorTickMark val="none"/>
        <c:tickLblPos val="nextTo"/>
        <c:crossAx val="145040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2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8676910431745"/>
          <c:y val="0.22162237930902168"/>
          <c:w val="0.3942450740884495"/>
          <c:h val="0.67609735622759892"/>
        </c:manualLayout>
      </c:layout>
      <c:doughnutChart>
        <c:varyColors val="1"/>
        <c:ser>
          <c:idx val="0"/>
          <c:order val="0"/>
          <c:tx>
            <c:strRef>
              <c:f>Φύλλο1!$B$1</c:f>
              <c:strCache>
                <c:ptCount val="1"/>
                <c:pt idx="0">
                  <c:v>Πωλήσεις</c:v>
                </c:pt>
              </c:strCache>
            </c:strRef>
          </c:tx>
          <c:spPr>
            <a:solidFill>
              <a:srgbClr val="2D8CB5"/>
            </a:solidFill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6DFC-B347-9892-6A635365C907}"/>
              </c:ext>
            </c:extLst>
          </c:dPt>
          <c:dPt>
            <c:idx val="1"/>
            <c:bubble3D val="0"/>
            <c:spPr>
              <a:solidFill>
                <a:schemeClr val="bg1">
                  <a:alpha val="75000"/>
                </a:schemeClr>
              </a:solidFill>
              <a:ln w="9525" cap="flat" cmpd="sng" algn="ctr">
                <a:solidFill>
                  <a:schemeClr val="bg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6DFC-B347-9892-6A635365C907}"/>
              </c:ext>
            </c:extLst>
          </c:dPt>
          <c:dPt>
            <c:idx val="2"/>
            <c:bubble3D val="0"/>
            <c:spPr>
              <a:solidFill>
                <a:schemeClr val="bg1">
                  <a:alpha val="50000"/>
                </a:schemeClr>
              </a:solidFill>
              <a:ln w="9525" cap="flat" cmpd="sng" algn="ctr">
                <a:solidFill>
                  <a:schemeClr val="bg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6DFC-B347-9892-6A635365C907}"/>
              </c:ext>
            </c:extLst>
          </c:dPt>
          <c:dPt>
            <c:idx val="3"/>
            <c:bubble3D val="0"/>
            <c:spPr>
              <a:solidFill>
                <a:schemeClr val="bg1">
                  <a:alpha val="30000"/>
                </a:schemeClr>
              </a:solidFill>
              <a:ln w="9525" cap="flat" cmpd="sng" algn="ctr">
                <a:solidFill>
                  <a:schemeClr val="bg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6DFC-B347-9892-6A635365C907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fld id="{5989A809-93D9-3F41-B66B-4ED8F67489D9}" type="PERCENTAGE">
                      <a:rPr lang="en-US" sz="700" b="0" i="0">
                        <a:latin typeface="DINPro-Light" panose="02000504040000020003" pitchFamily="2" charset="0"/>
                      </a:rPr>
                      <a:pPr/>
                      <a:t>[PERCENTAGE]</a:t>
                    </a:fld>
                    <a:endParaRPr lang="en-GB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6DFC-B347-9892-6A635365C907}"/>
                </c:ext>
              </c:extLst>
            </c:dLbl>
            <c:dLbl>
              <c:idx val="2"/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900" b="0" i="0">
                        <a:solidFill>
                          <a:schemeClr val="accent1">
                            <a:lumMod val="50000"/>
                          </a:schemeClr>
                        </a:solidFill>
                        <a:latin typeface="DINPro-Medium" panose="02000503030000020004" pitchFamily="2" charset="0"/>
                      </a:defRPr>
                    </a:pPr>
                    <a:fld id="{3CCAC61C-0840-0241-8289-B851141EA898}" type="PERCENTAGE">
                      <a:rPr lang="en-US" sz="900" b="0" i="0">
                        <a:latin typeface="DINPro-Medium" panose="02000503030000020004" pitchFamily="2" charset="0"/>
                      </a:rPr>
                      <a:pPr>
                        <a:defRPr sz="900" b="0" i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DINPro-Medium" panose="02000503030000020004" pitchFamily="2" charset="0"/>
                        </a:defRPr>
                      </a:pPr>
                      <a:t>[PERCENTAGE]</a:t>
                    </a:fld>
                    <a:endParaRPr lang="en-GB"/>
                  </a:p>
                </c:rich>
              </c:tx>
              <c:numFmt formatCode="0%" sourceLinked="0"/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6DFC-B347-9892-6A635365C907}"/>
                </c:ext>
              </c:extLst>
            </c:dLbl>
            <c:dLbl>
              <c:idx val="3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700" b="0" i="0">
                      <a:solidFill>
                        <a:schemeClr val="bg1"/>
                      </a:solidFill>
                      <a:latin typeface="DINPro-Light" panose="02000504040000020003" pitchFamily="2" charset="0"/>
                    </a:defRPr>
                  </a:pPr>
                  <a:endParaRPr lang="bg-BG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6DFC-B347-9892-6A635365C907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700" b="0" i="0">
                    <a:solidFill>
                      <a:schemeClr val="accent1">
                        <a:lumMod val="50000"/>
                      </a:schemeClr>
                    </a:solidFill>
                    <a:latin typeface="DINPro-Light" panose="02000504040000020003" pitchFamily="2" charset="0"/>
                  </a:defRPr>
                </a:pPr>
                <a:endParaRPr lang="bg-BG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Φύλλο1!$A$2:$A$5</c:f>
              <c:strCache>
                <c:ptCount val="4"/>
                <c:pt idx="0">
                  <c:v>Fully booked</c:v>
                </c:pt>
                <c:pt idx="1">
                  <c:v>Partially booked</c:v>
                </c:pt>
                <c:pt idx="2">
                  <c:v>Not yet booked</c:v>
                </c:pt>
                <c:pt idx="3">
                  <c:v>Not chosen where</c:v>
                </c:pt>
              </c:strCache>
            </c:strRef>
          </c:cat>
          <c:val>
            <c:numRef>
              <c:f>Φύλλο1!$B$2:$B$5</c:f>
              <c:numCache>
                <c:formatCode>###0.0%</c:formatCode>
                <c:ptCount val="4"/>
                <c:pt idx="0">
                  <c:v>0.20717131474103584</c:v>
                </c:pt>
                <c:pt idx="1">
                  <c:v>0.215</c:v>
                </c:pt>
                <c:pt idx="2">
                  <c:v>0.39840637450199201</c:v>
                </c:pt>
                <c:pt idx="3">
                  <c:v>0.17928286852589642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DFC-B347-9892-6A635365C907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894134132434474"/>
          <c:y val="1.675685147915483E-2"/>
          <c:w val="0.77569202851259977"/>
          <c:h val="0.6707101136089376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Likely/Very Likely</c:v>
                </c:pt>
              </c:strCache>
            </c:strRef>
          </c:tx>
          <c:spPr>
            <a:solidFill>
              <a:srgbClr val="FFFFFF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185878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3"/>
                <c:pt idx="0">
                  <c:v>Dec '21</c:v>
                </c:pt>
                <c:pt idx="1">
                  <c:v>Mar '22</c:v>
                </c:pt>
                <c:pt idx="2">
                  <c:v>May '22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3"/>
                <c:pt idx="0">
                  <c:v>0.56899999999999995</c:v>
                </c:pt>
                <c:pt idx="1">
                  <c:v>0.75600000000000001</c:v>
                </c:pt>
                <c:pt idx="2">
                  <c:v>0.65200000000000002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A3-0F49-A780-1FE3C29123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Neutral</c:v>
                </c:pt>
              </c:strCache>
            </c:strRef>
          </c:tx>
          <c:spPr>
            <a:solidFill>
              <a:srgbClr val="81BAD3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3"/>
                <c:pt idx="0">
                  <c:v>Dec '21</c:v>
                </c:pt>
                <c:pt idx="1">
                  <c:v>Mar '22</c:v>
                </c:pt>
                <c:pt idx="2">
                  <c:v>May '22</c:v>
                </c:pt>
              </c:strCache>
            </c:strRef>
          </c:cat>
          <c:val>
            <c:numRef>
              <c:f>Sheet1!$C$2:$C$8</c:f>
              <c:numCache>
                <c:formatCode>0.0%</c:formatCode>
                <c:ptCount val="3"/>
                <c:pt idx="0">
                  <c:v>0.152</c:v>
                </c:pt>
                <c:pt idx="1">
                  <c:v>0.11799999999999999</c:v>
                </c:pt>
                <c:pt idx="2">
                  <c:v>0.128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A3-0F49-A780-1FE3C29123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Unlikely/Very Unlikely</c:v>
                </c:pt>
              </c:strCache>
            </c:strRef>
          </c:tx>
          <c:spPr>
            <a:solidFill>
              <a:srgbClr val="FF9999">
                <a:alpha val="80000"/>
              </a:srgbClr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3"/>
                <c:pt idx="0">
                  <c:v>Dec '21</c:v>
                </c:pt>
                <c:pt idx="1">
                  <c:v>Mar '22</c:v>
                </c:pt>
                <c:pt idx="2">
                  <c:v>May '22</c:v>
                </c:pt>
              </c:strCache>
            </c:strRef>
          </c:cat>
          <c:val>
            <c:numRef>
              <c:f>Sheet1!$D$2:$D$8</c:f>
              <c:numCache>
                <c:formatCode>0.0%</c:formatCode>
                <c:ptCount val="3"/>
                <c:pt idx="0">
                  <c:v>0.27900000000000003</c:v>
                </c:pt>
                <c:pt idx="1">
                  <c:v>0.126</c:v>
                </c:pt>
                <c:pt idx="2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A3-0F49-A780-1FE3C29123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100"/>
        <c:axId val="195016960"/>
        <c:axId val="195031040"/>
      </c:barChart>
      <c:catAx>
        <c:axId val="1950169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bg1"/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195031040"/>
        <c:crosses val="autoZero"/>
        <c:auto val="1"/>
        <c:lblAlgn val="ctr"/>
        <c:lblOffset val="100"/>
        <c:noMultiLvlLbl val="0"/>
      </c:catAx>
      <c:valAx>
        <c:axId val="195031040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95016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6846919865702192E-2"/>
          <c:y val="0.72107066248117191"/>
          <c:w val="0.98315308013429781"/>
          <c:h val="0.254354026892413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just">
            <a:defRPr lang="en-US" sz="600" b="0" i="0" u="none" strike="noStrike" kern="1200" spc="0" baseline="0">
              <a:solidFill>
                <a:schemeClr val="bg1"/>
              </a:solidFill>
              <a:latin typeface="DINPro-Light" panose="02000504040000020003" pitchFamily="50" charset="0"/>
              <a:ea typeface="+mn-ea"/>
              <a:cs typeface="+mn-cs"/>
            </a:defRPr>
          </a:pPr>
          <a:endParaRPr lang="bg-B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7814187121675745E-2"/>
          <c:y val="0.1525145096707971"/>
          <c:w val="1"/>
          <c:h val="0.576811450001353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wave 12</c:v>
                </c:pt>
              </c:strCache>
            </c:strRef>
          </c:tx>
          <c:spPr>
            <a:solidFill>
              <a:sysClr val="window" lastClr="FFFFFF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F2E9-43A4-A553-FFAEECA07036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F2E9-43A4-A553-FFAEECA07036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F2E9-43A4-A553-FFAEECA07036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F2E9-43A4-A553-FFAEECA07036}"/>
              </c:ext>
            </c:extLst>
          </c:dPt>
          <c:dLbls>
            <c:dLbl>
              <c:idx val="0"/>
              <c:layout>
                <c:manualLayout>
                  <c:x val="-1.1097130063794268E-18"/>
                  <c:y val="1.489490297202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2E9-43A4-A553-FFAEECA07036}"/>
                </c:ext>
              </c:extLst>
            </c:dLbl>
            <c:dLbl>
              <c:idx val="1"/>
              <c:layout>
                <c:manualLayout>
                  <c:x val="-3.321218619169263E-17"/>
                  <c:y val="9.92993531468119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2E9-43A4-A553-FFAEECA07036}"/>
                </c:ext>
              </c:extLst>
            </c:dLbl>
            <c:dLbl>
              <c:idx val="2"/>
              <c:layout>
                <c:manualLayout>
                  <c:x val="0"/>
                  <c:y val="-4.9649676573406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2E9-43A4-A553-FFAEECA07036}"/>
                </c:ext>
              </c:extLst>
            </c:dLbl>
            <c:dLbl>
              <c:idx val="4"/>
              <c:layout>
                <c:manualLayout>
                  <c:x val="-2.6268044619422574E-3"/>
                  <c:y val="1.489490297202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2E9-43A4-A553-FFAEECA07036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Up to 3 nights</c:v>
                </c:pt>
                <c:pt idx="1">
                  <c:v>4-6 nights</c:v>
                </c:pt>
                <c:pt idx="2">
                  <c:v>7-9 nights</c:v>
                </c:pt>
                <c:pt idx="3">
                  <c:v>10-12 nights</c:v>
                </c:pt>
                <c:pt idx="4">
                  <c:v>Over 12 nights</c:v>
                </c:pt>
              </c:strCache>
            </c:strRef>
          </c:cat>
          <c:val>
            <c:numRef>
              <c:f>Sheet1!$B$2:$B$6</c:f>
              <c:numCache>
                <c:formatCode>###0.0%</c:formatCode>
                <c:ptCount val="5"/>
                <c:pt idx="0">
                  <c:v>0.22800000000000001</c:v>
                </c:pt>
                <c:pt idx="1">
                  <c:v>0.35600000000000004</c:v>
                </c:pt>
                <c:pt idx="2">
                  <c:v>0.20200000000000004</c:v>
                </c:pt>
                <c:pt idx="3">
                  <c:v>0.12</c:v>
                </c:pt>
                <c:pt idx="4">
                  <c:v>9.4E-2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2E9-43A4-A553-FFAEECA070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45040512"/>
        <c:axId val="145042048"/>
      </c:barChart>
      <c:catAx>
        <c:axId val="14504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bg1"/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145042048"/>
        <c:crosses val="autoZero"/>
        <c:auto val="1"/>
        <c:lblAlgn val="ctr"/>
        <c:lblOffset val="100"/>
        <c:noMultiLvlLbl val="0"/>
      </c:catAx>
      <c:valAx>
        <c:axId val="145042048"/>
        <c:scaling>
          <c:orientation val="minMax"/>
          <c:max val="0.5"/>
        </c:scaling>
        <c:delete val="1"/>
        <c:axPos val="l"/>
        <c:numFmt formatCode="###0.0%" sourceLinked="1"/>
        <c:majorTickMark val="out"/>
        <c:minorTickMark val="none"/>
        <c:tickLblPos val="nextTo"/>
        <c:crossAx val="145040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2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7814187121675745E-2"/>
          <c:y val="7.295295775022885E-2"/>
          <c:w val="1"/>
          <c:h val="0.601070006992946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wave 10</c:v>
                </c:pt>
              </c:strCache>
            </c:strRef>
          </c:tx>
          <c:spPr>
            <a:solidFill>
              <a:sysClr val="window" lastClr="FFFFFF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B862-4F04-97B3-E8F7D658D9DD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862-4F04-97B3-E8F7D658D9DD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B862-4F04-97B3-E8F7D658D9DD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B862-4F04-97B3-E8F7D658D9DD}"/>
              </c:ext>
            </c:extLst>
          </c:dPt>
          <c:dLbls>
            <c:dLbl>
              <c:idx val="0"/>
              <c:layout>
                <c:manualLayout>
                  <c:x val="-1.1097130063794268E-18"/>
                  <c:y val="1.489490297202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862-4F04-97B3-E8F7D658D9DD}"/>
                </c:ext>
              </c:extLst>
            </c:dLbl>
            <c:dLbl>
              <c:idx val="1"/>
              <c:layout>
                <c:manualLayout>
                  <c:x val="-3.321218619169263E-17"/>
                  <c:y val="9.92993531468119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862-4F04-97B3-E8F7D658D9DD}"/>
                </c:ext>
              </c:extLst>
            </c:dLbl>
            <c:dLbl>
              <c:idx val="2"/>
              <c:layout>
                <c:manualLayout>
                  <c:x val="0"/>
                  <c:y val="-4.9649676573406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862-4F04-97B3-E8F7D658D9DD}"/>
                </c:ext>
              </c:extLst>
            </c:dLbl>
            <c:dLbl>
              <c:idx val="4"/>
              <c:layout>
                <c:manualLayout>
                  <c:x val="-2.6268044619422574E-3"/>
                  <c:y val="1.489490297202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862-4F04-97B3-E8F7D658D9DD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900" b="1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Up to 500€</c:v>
                </c:pt>
                <c:pt idx="1">
                  <c:v>501-
1.000€</c:v>
                </c:pt>
                <c:pt idx="2">
                  <c:v>1.001-
1.500€</c:v>
                </c:pt>
                <c:pt idx="3">
                  <c:v>1.501-
2.000€</c:v>
                </c:pt>
                <c:pt idx="4">
                  <c:v>2.001-
2.500€</c:v>
                </c:pt>
                <c:pt idx="5">
                  <c:v>2.501-
3.000€</c:v>
                </c:pt>
                <c:pt idx="6">
                  <c:v>3.001€+</c:v>
                </c:pt>
              </c:strCache>
            </c:strRef>
          </c:cat>
          <c:val>
            <c:numRef>
              <c:f>Sheet1!$B$2:$B$8</c:f>
              <c:numCache>
                <c:formatCode>###0.0%</c:formatCode>
                <c:ptCount val="7"/>
                <c:pt idx="0">
                  <c:v>0.192</c:v>
                </c:pt>
                <c:pt idx="1">
                  <c:v>0.29199999999999998</c:v>
                </c:pt>
                <c:pt idx="2">
                  <c:v>0.17399999999999999</c:v>
                </c:pt>
                <c:pt idx="3">
                  <c:v>0.122</c:v>
                </c:pt>
                <c:pt idx="4">
                  <c:v>9.4E-2</c:v>
                </c:pt>
                <c:pt idx="5">
                  <c:v>6.6000000000000003E-2</c:v>
                </c:pt>
                <c:pt idx="6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862-4F04-97B3-E8F7D658D9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45040512"/>
        <c:axId val="145042048"/>
      </c:barChart>
      <c:catAx>
        <c:axId val="14504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50" b="0" i="0" u="none" strike="noStrike" kern="1200" baseline="0">
                <a:solidFill>
                  <a:schemeClr val="bg1"/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145042048"/>
        <c:crosses val="autoZero"/>
        <c:auto val="1"/>
        <c:lblAlgn val="ctr"/>
        <c:lblOffset val="100"/>
        <c:noMultiLvlLbl val="0"/>
      </c:catAx>
      <c:valAx>
        <c:axId val="145042048"/>
        <c:scaling>
          <c:orientation val="minMax"/>
          <c:max val="0.5"/>
          <c:min val="0"/>
        </c:scaling>
        <c:delete val="1"/>
        <c:axPos val="l"/>
        <c:numFmt formatCode="###0.0%" sourceLinked="1"/>
        <c:majorTickMark val="out"/>
        <c:minorTickMark val="none"/>
        <c:tickLblPos val="nextTo"/>
        <c:crossAx val="145040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2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8676910431745"/>
          <c:y val="0.22162237930902168"/>
          <c:w val="0.3942450740884495"/>
          <c:h val="0.67609735622759892"/>
        </c:manualLayout>
      </c:layout>
      <c:doughnutChart>
        <c:varyColors val="1"/>
        <c:ser>
          <c:idx val="0"/>
          <c:order val="0"/>
          <c:tx>
            <c:strRef>
              <c:f>Φύλλο1!$B$1</c:f>
              <c:strCache>
                <c:ptCount val="1"/>
                <c:pt idx="0">
                  <c:v>Πωλήσεις</c:v>
                </c:pt>
              </c:strCache>
            </c:strRef>
          </c:tx>
          <c:spPr>
            <a:solidFill>
              <a:srgbClr val="2D8CB5"/>
            </a:solidFill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6DFC-B347-9892-6A635365C907}"/>
              </c:ext>
            </c:extLst>
          </c:dPt>
          <c:dPt>
            <c:idx val="1"/>
            <c:bubble3D val="0"/>
            <c:spPr>
              <a:solidFill>
                <a:schemeClr val="bg1">
                  <a:alpha val="75000"/>
                </a:schemeClr>
              </a:solidFill>
              <a:ln w="9525" cap="flat" cmpd="sng" algn="ctr">
                <a:solidFill>
                  <a:schemeClr val="bg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6DFC-B347-9892-6A635365C907}"/>
              </c:ext>
            </c:extLst>
          </c:dPt>
          <c:dPt>
            <c:idx val="2"/>
            <c:bubble3D val="0"/>
            <c:spPr>
              <a:solidFill>
                <a:schemeClr val="bg1">
                  <a:alpha val="50000"/>
                </a:schemeClr>
              </a:solidFill>
              <a:ln w="9525" cap="flat" cmpd="sng" algn="ctr">
                <a:solidFill>
                  <a:schemeClr val="bg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6DFC-B347-9892-6A635365C907}"/>
              </c:ext>
            </c:extLst>
          </c:dPt>
          <c:dPt>
            <c:idx val="3"/>
            <c:bubble3D val="0"/>
            <c:spPr>
              <a:solidFill>
                <a:schemeClr val="bg1">
                  <a:alpha val="30000"/>
                </a:schemeClr>
              </a:solidFill>
              <a:ln w="9525" cap="flat" cmpd="sng" algn="ctr">
                <a:solidFill>
                  <a:schemeClr val="bg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6DFC-B347-9892-6A635365C907}"/>
              </c:ext>
            </c:extLst>
          </c:dPt>
          <c:dLbls>
            <c:dLbl>
              <c:idx val="0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800" b="0" i="0">
                      <a:solidFill>
                        <a:schemeClr val="accent1">
                          <a:lumMod val="50000"/>
                        </a:schemeClr>
                      </a:solidFill>
                      <a:latin typeface="DINPro-Medium" panose="02000503030000020004" pitchFamily="2" charset="0"/>
                    </a:defRPr>
                  </a:pPr>
                  <a:endParaRPr lang="bg-BG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6DFC-B347-9892-6A635365C90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5989A809-93D9-3F41-B66B-4ED8F67489D9}" type="PERCENTAGE">
                      <a:rPr lang="en-US" sz="700" b="0" i="0">
                        <a:latin typeface="DINPro-Light" panose="02000504040000020003" pitchFamily="2" charset="0"/>
                      </a:rPr>
                      <a:pPr/>
                      <a:t>[PERCENTAGE]</a:t>
                    </a:fld>
                    <a:endParaRPr lang="en-GB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6DFC-B347-9892-6A635365C907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3CCAC61C-0840-0241-8289-B851141EA898}" type="PERCENTAGE">
                      <a:rPr lang="en-US" sz="700" b="0" i="0">
                        <a:latin typeface="DINPro-Light" panose="02000504040000020003" pitchFamily="2" charset="0"/>
                      </a:rPr>
                      <a:pPr/>
                      <a:t>[PERCENTAGE]</a:t>
                    </a:fld>
                    <a:endParaRPr lang="en-GB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6DFC-B347-9892-6A635365C907}"/>
                </c:ext>
              </c:extLst>
            </c:dLbl>
            <c:dLbl>
              <c:idx val="3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700" b="0" i="0">
                      <a:solidFill>
                        <a:schemeClr val="bg1"/>
                      </a:solidFill>
                      <a:latin typeface="DINPro-Light" panose="02000504040000020003" pitchFamily="2" charset="0"/>
                    </a:defRPr>
                  </a:pPr>
                  <a:endParaRPr lang="bg-BG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6DFC-B347-9892-6A635365C907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700" b="0" i="0">
                    <a:solidFill>
                      <a:schemeClr val="accent1">
                        <a:lumMod val="50000"/>
                      </a:schemeClr>
                    </a:solidFill>
                    <a:latin typeface="DINPro-Light" panose="02000504040000020003" pitchFamily="2" charset="0"/>
                  </a:defRPr>
                </a:pPr>
                <a:endParaRPr lang="bg-BG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Φύλλο1!$A$2:$A$5</c:f>
              <c:strCache>
                <c:ptCount val="4"/>
                <c:pt idx="0">
                  <c:v>Fully booked</c:v>
                </c:pt>
                <c:pt idx="1">
                  <c:v>Partially booked</c:v>
                </c:pt>
                <c:pt idx="2">
                  <c:v>Not yet booked</c:v>
                </c:pt>
                <c:pt idx="3">
                  <c:v>Not chosen where</c:v>
                </c:pt>
              </c:strCache>
            </c:strRef>
          </c:cat>
          <c:val>
            <c:numRef>
              <c:f>Φύλλο1!$B$2:$B$5</c:f>
              <c:numCache>
                <c:formatCode>###0.0%</c:formatCode>
                <c:ptCount val="4"/>
                <c:pt idx="0">
                  <c:v>0.31</c:v>
                </c:pt>
                <c:pt idx="1">
                  <c:v>0.27200000000000002</c:v>
                </c:pt>
                <c:pt idx="2">
                  <c:v>0.24600000000000002</c:v>
                </c:pt>
                <c:pt idx="3">
                  <c:v>0.17199999999999999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DFC-B347-9892-6A635365C907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346"/>
        <c:holeSize val="5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1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807908110682918"/>
          <c:y val="0.10105865226417204"/>
          <c:w val="0.40951390481584149"/>
          <c:h val="0.65816399778334811"/>
        </c:manualLayout>
      </c:layout>
      <c:doughnutChart>
        <c:varyColors val="1"/>
        <c:ser>
          <c:idx val="0"/>
          <c:order val="0"/>
          <c:tx>
            <c:strRef>
              <c:f>Φύλλο1!$B$1</c:f>
              <c:strCache>
                <c:ptCount val="1"/>
                <c:pt idx="0">
                  <c:v>Πωλήσεις</c:v>
                </c:pt>
              </c:strCache>
            </c:strRef>
          </c:tx>
          <c:spPr>
            <a:ln w="12700"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c:spPr>
          <c:dPt>
            <c:idx val="0"/>
            <c:bubble3D val="0"/>
            <c:spPr>
              <a:solidFill>
                <a:srgbClr val="A1EAF7"/>
              </a:solidFill>
              <a:ln w="12700"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E42-42CA-8A6F-39FF933AEAD0}"/>
              </c:ext>
            </c:extLst>
          </c:dPt>
          <c:dPt>
            <c:idx val="1"/>
            <c:bubble3D val="0"/>
            <c:spPr>
              <a:solidFill>
                <a:srgbClr val="2D8BB4"/>
              </a:solidFill>
              <a:ln w="12700"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E42-42CA-8A6F-39FF933AEAD0}"/>
              </c:ext>
            </c:extLst>
          </c:dPt>
          <c:dPt>
            <c:idx val="2"/>
            <c:bubble3D val="0"/>
            <c:spPr>
              <a:solidFill>
                <a:srgbClr val="0A0936"/>
              </a:solidFill>
              <a:ln w="12700"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E42-42CA-8A6F-39FF933AEAD0}"/>
              </c:ext>
            </c:extLst>
          </c:dPt>
          <c:dPt>
            <c:idx val="3"/>
            <c:bubble3D val="0"/>
            <c:spPr>
              <a:solidFill>
                <a:srgbClr val="B4C7E7"/>
              </a:solidFill>
              <a:ln w="12700"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FE42-42CA-8A6F-39FF933AEAD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2700"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FE42-42CA-8A6F-39FF933AEAD0}"/>
              </c:ext>
            </c:extLst>
          </c:dPt>
          <c:dPt>
            <c:idx val="5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2700"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FE42-42CA-8A6F-39FF933AEAD0}"/>
              </c:ext>
            </c:extLst>
          </c:dPt>
          <c:dPt>
            <c:idx val="6"/>
            <c:bubble3D val="0"/>
            <c:spPr>
              <a:solidFill>
                <a:schemeClr val="bg1">
                  <a:lumMod val="75000"/>
                </a:schemeClr>
              </a:solidFill>
              <a:ln w="12700"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FE42-42CA-8A6F-39FF933AEAD0}"/>
              </c:ext>
            </c:extLst>
          </c:dPt>
          <c:dLbls>
            <c:dLbl>
              <c:idx val="0"/>
              <c:numFmt formatCode="###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DINPro-Regular" panose="02000503030000020004" pitchFamily="2" charset="0"/>
                      <a:ea typeface="+mn-ea"/>
                      <a:cs typeface="+mn-cs"/>
                    </a:defRPr>
                  </a:pPr>
                  <a:endParaRPr lang="bg-BG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FE42-42CA-8A6F-39FF933AEAD0}"/>
                </c:ext>
              </c:extLst>
            </c:dLbl>
            <c:dLbl>
              <c:idx val="2"/>
              <c:layout>
                <c:manualLayout>
                  <c:x val="5.6722903480173449E-3"/>
                  <c:y val="-4.558205775354391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E42-42CA-8A6F-39FF933AEAD0}"/>
                </c:ext>
              </c:extLst>
            </c:dLbl>
            <c:dLbl>
              <c:idx val="3"/>
              <c:layout>
                <c:manualLayout>
                  <c:x val="-1.4180725870043362E-2"/>
                  <c:y val="-1.8232823101417567E-2"/>
                </c:manualLayout>
              </c:layout>
              <c:numFmt formatCode="###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0" i="0" u="none" strike="noStrike" kern="1200" baseline="0">
                      <a:solidFill>
                        <a:schemeClr val="tx1"/>
                      </a:solidFill>
                      <a:latin typeface="DINPro-Regular" panose="02000503030000020004" pitchFamily="2" charset="0"/>
                      <a:ea typeface="+mn-ea"/>
                      <a:cs typeface="+mn-cs"/>
                    </a:defRPr>
                  </a:pPr>
                  <a:endParaRPr lang="bg-BG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E42-42CA-8A6F-39FF933AEAD0}"/>
                </c:ext>
              </c:extLst>
            </c:dLbl>
            <c:dLbl>
              <c:idx val="4"/>
              <c:layout>
                <c:manualLayout>
                  <c:x val="-1.7016871044052088E-2"/>
                  <c:y val="-4.5582057753543917E-2"/>
                </c:manualLayout>
              </c:layout>
              <c:numFmt formatCode="###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tx1"/>
                      </a:solidFill>
                      <a:latin typeface="DINPro-Regular" panose="02000503030000020004" pitchFamily="2" charset="0"/>
                      <a:ea typeface="+mn-ea"/>
                      <a:cs typeface="+mn-cs"/>
                    </a:defRPr>
                  </a:pPr>
                  <a:endParaRPr lang="bg-BG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E42-42CA-8A6F-39FF933AEAD0}"/>
                </c:ext>
              </c:extLst>
            </c:dLbl>
            <c:dLbl>
              <c:idx val="5"/>
              <c:layout>
                <c:manualLayout>
                  <c:x val="-1.9853016218060706E-2"/>
                  <c:y val="-7.7489498181024657E-2"/>
                </c:manualLayout>
              </c:layout>
              <c:numFmt formatCode="###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600" b="0" i="0" u="none" strike="noStrike" kern="1200" baseline="0">
                      <a:solidFill>
                        <a:schemeClr val="bg1"/>
                      </a:solidFill>
                      <a:latin typeface="DINPro-Regular" panose="02000503030000020004" pitchFamily="2" charset="0"/>
                      <a:ea typeface="+mn-ea"/>
                      <a:cs typeface="+mn-cs"/>
                    </a:defRPr>
                  </a:pPr>
                  <a:endParaRPr lang="bg-BG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E42-42CA-8A6F-39FF933AEAD0}"/>
                </c:ext>
              </c:extLst>
            </c:dLbl>
            <c:dLbl>
              <c:idx val="6"/>
              <c:layout>
                <c:manualLayout>
                  <c:x val="0"/>
                  <c:y val="-5.0140263528898325E-2"/>
                </c:manualLayout>
              </c:layout>
              <c:numFmt formatCode="###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DINPro-Regular" panose="02000503030000020004" pitchFamily="2" charset="0"/>
                      <a:ea typeface="+mn-ea"/>
                      <a:cs typeface="+mn-cs"/>
                    </a:defRPr>
                  </a:pPr>
                  <a:endParaRPr lang="bg-BG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E42-42CA-8A6F-39FF933AEAD0}"/>
                </c:ext>
              </c:extLst>
            </c:dLbl>
            <c:numFmt formatCode="###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DINPro-Regular" panose="02000503030000020004" pitchFamily="2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Φύλλο1!$A$2:$A$8</c:f>
              <c:strCache>
                <c:ptCount val="7"/>
                <c:pt idx="0">
                  <c:v>1 trip</c:v>
                </c:pt>
                <c:pt idx="1">
                  <c:v>2 trips</c:v>
                </c:pt>
                <c:pt idx="2">
                  <c:v>3 trips</c:v>
                </c:pt>
                <c:pt idx="3">
                  <c:v>4 trips</c:v>
                </c:pt>
                <c:pt idx="4">
                  <c:v>5+ trips</c:v>
                </c:pt>
                <c:pt idx="5">
                  <c:v>None</c:v>
                </c:pt>
                <c:pt idx="6">
                  <c:v>Do not know yet</c:v>
                </c:pt>
              </c:strCache>
            </c:strRef>
          </c:cat>
          <c:val>
            <c:numRef>
              <c:f>Φύλλο1!$B$2:$B$8</c:f>
              <c:numCache>
                <c:formatCode>0.0%</c:formatCode>
                <c:ptCount val="7"/>
                <c:pt idx="0">
                  <c:v>0.34024140286950583</c:v>
                </c:pt>
                <c:pt idx="1">
                  <c:v>0.3794124345251651</c:v>
                </c:pt>
                <c:pt idx="2">
                  <c:v>0.12685037576861763</c:v>
                </c:pt>
                <c:pt idx="3">
                  <c:v>4.0081985880209517E-2</c:v>
                </c:pt>
                <c:pt idx="4">
                  <c:v>3.2111136415395126E-2</c:v>
                </c:pt>
                <c:pt idx="5">
                  <c:v>2.664541106809383E-2</c:v>
                </c:pt>
                <c:pt idx="6">
                  <c:v>5.4657253473012979E-2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FE42-42CA-8A6F-39FF933AEA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37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="0" i="0">
          <a:solidFill>
            <a:schemeClr val="bg1"/>
          </a:solidFill>
          <a:latin typeface="DINPro-Regular" panose="02000503030000020004" pitchFamily="2" charset="0"/>
        </a:defRPr>
      </a:pPr>
      <a:endParaRPr lang="bg-BG"/>
    </a:p>
  </c:txPr>
  <c:externalData r:id="rId3">
    <c:autoUpdate val="0"/>
  </c:externalData>
  <c:userShapes r:id="rId4"/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329271082089615"/>
          <c:y val="0.13313042238886258"/>
          <c:w val="0.67527991696100365"/>
          <c:h val="0.8600762964099223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Wave 8</c:v>
                </c:pt>
              </c:strCache>
            </c:strRef>
          </c:tx>
          <c:spPr>
            <a:ln w="12700"/>
          </c:spPr>
          <c:dPt>
            <c:idx val="0"/>
            <c:bubble3D val="0"/>
            <c:spPr>
              <a:solidFill>
                <a:srgbClr val="2D8CB5"/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C11-4A84-A1C7-CE65A94D9C3C}"/>
              </c:ext>
            </c:extLst>
          </c:dPt>
          <c:dPt>
            <c:idx val="1"/>
            <c:bubble3D val="0"/>
            <c:spPr>
              <a:solidFill>
                <a:srgbClr val="A5A5A5"/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C11-4A84-A1C7-CE65A94D9C3C}"/>
              </c:ext>
            </c:extLst>
          </c:dPt>
          <c:dPt>
            <c:idx val="2"/>
            <c:bubble3D val="0"/>
            <c:spPr>
              <a:solidFill>
                <a:srgbClr val="A5F0FF"/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C11-4A84-A1C7-CE65A94D9C3C}"/>
              </c:ext>
            </c:extLst>
          </c:dPt>
          <c:dPt>
            <c:idx val="3"/>
            <c:bubble3D val="0"/>
            <c:spPr>
              <a:solidFill>
                <a:srgbClr val="0A0935"/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C11-4A84-A1C7-CE65A94D9C3C}"/>
              </c:ext>
            </c:extLst>
          </c:dPt>
          <c:dPt>
            <c:idx val="4"/>
            <c:bubble3D val="0"/>
            <c:spPr>
              <a:solidFill>
                <a:srgbClr val="FFFFFF"/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C11-4A84-A1C7-CE65A94D9C3C}"/>
              </c:ext>
            </c:extLst>
          </c:dPt>
          <c:dPt>
            <c:idx val="5"/>
            <c:bubble3D val="0"/>
            <c:spPr>
              <a:solidFill>
                <a:srgbClr val="73B7CC"/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8C0C-5243-B6BA-6495F710F849}"/>
              </c:ext>
            </c:extLst>
          </c:dPt>
          <c:dLbls>
            <c:dLbl>
              <c:idx val="0"/>
              <c:layout>
                <c:manualLayout>
                  <c:x val="-1.1897014623219816E-16"/>
                  <c:y val="-1.397071482514539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bg1"/>
                      </a:solidFill>
                      <a:latin typeface="DINPro-Light" panose="02000504040000020003" pitchFamily="50" charset="0"/>
                      <a:ea typeface="+mn-ea"/>
                      <a:cs typeface="+mn-cs"/>
                    </a:defRPr>
                  </a:pPr>
                  <a:endParaRPr lang="bg-BG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159871153076748"/>
                      <c:h val="0.1677217330847890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9C11-4A84-A1C7-CE65A94D9C3C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bg1"/>
                      </a:solidFill>
                      <a:latin typeface="DINPro-Light" panose="02000504040000020003" pitchFamily="50" charset="0"/>
                      <a:ea typeface="+mn-ea"/>
                      <a:cs typeface="+mn-cs"/>
                    </a:defRPr>
                  </a:pPr>
                  <a:endParaRPr lang="bg-BG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846344240578729"/>
                      <c:h val="0.1886782041777259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9C11-4A84-A1C7-CE65A94D9C3C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tx1"/>
                      </a:solidFill>
                      <a:latin typeface="DINPro-Light" panose="02000504040000020003" pitchFamily="50" charset="0"/>
                      <a:ea typeface="+mn-ea"/>
                      <a:cs typeface="+mn-cs"/>
                    </a:defRPr>
                  </a:pPr>
                  <a:endParaRPr lang="bg-BG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9C11-4A84-A1C7-CE65A94D9C3C}"/>
                </c:ext>
              </c:extLst>
            </c:dLbl>
            <c:dLbl>
              <c:idx val="3"/>
              <c:layout>
                <c:manualLayout>
                  <c:x val="-6.4891001818552507E-3"/>
                  <c:y val="6.98549492231524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bg1"/>
                      </a:solidFill>
                      <a:latin typeface="DINPro-Light" panose="02000504040000020003" pitchFamily="50" charset="0"/>
                      <a:ea typeface="+mn-ea"/>
                      <a:cs typeface="+mn-cs"/>
                    </a:defRPr>
                  </a:pPr>
                  <a:endParaRPr lang="bg-BG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755613420396296"/>
                      <c:h val="0.202649207696365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9C11-4A84-A1C7-CE65A94D9C3C}"/>
                </c:ext>
              </c:extLst>
            </c:dLbl>
            <c:dLbl>
              <c:idx val="4"/>
              <c:layout>
                <c:manualLayout>
                  <c:x val="-3.9831086657677199E-2"/>
                  <c:y val="-0.1283039033049377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chemeClr val="bg1"/>
                      </a:solidFill>
                      <a:latin typeface="DINPro-Light" panose="02000504040000020003" pitchFamily="50" charset="0"/>
                      <a:ea typeface="+mn-ea"/>
                      <a:cs typeface="+mn-cs"/>
                    </a:defRPr>
                  </a:pPr>
                  <a:endParaRPr lang="bg-BG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644558704376382"/>
                      <c:h val="0.1142355126009903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9C11-4A84-A1C7-CE65A94D9C3C}"/>
                </c:ext>
              </c:extLst>
            </c:dLbl>
            <c:dLbl>
              <c:idx val="5"/>
              <c:layout>
                <c:manualLayout>
                  <c:x val="1.6670807021297612E-2"/>
                  <c:y val="-0.1265434098317625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chemeClr val="bg1"/>
                      </a:solidFill>
                      <a:latin typeface="DINPro-Light" panose="02000504040000020003" pitchFamily="50" charset="0"/>
                      <a:ea typeface="+mn-ea"/>
                      <a:cs typeface="+mn-cs"/>
                    </a:defRPr>
                  </a:pPr>
                  <a:endParaRPr lang="bg-BG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598713985067814"/>
                      <c:h val="8.001955252167500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8C0C-5243-B6BA-6495F710F84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With my family</c:v>
                </c:pt>
                <c:pt idx="1">
                  <c:v>With my partner</c:v>
                </c:pt>
                <c:pt idx="2">
                  <c:v>With friends</c:v>
                </c:pt>
                <c:pt idx="3">
                  <c:v>By my self</c:v>
                </c:pt>
                <c:pt idx="4">
                  <c:v>With a business colleague(s)</c:v>
                </c:pt>
                <c:pt idx="5">
                  <c:v>With an organised group</c:v>
                </c:pt>
              </c:strCache>
            </c:strRef>
          </c:cat>
          <c:val>
            <c:numRef>
              <c:f>Sheet1!$B$2:$B$7</c:f>
              <c:numCache>
                <c:formatCode>0.0%</c:formatCode>
                <c:ptCount val="6"/>
                <c:pt idx="0">
                  <c:v>0.39300000000000002</c:v>
                </c:pt>
                <c:pt idx="1">
                  <c:v>0.36899999999999999</c:v>
                </c:pt>
                <c:pt idx="2">
                  <c:v>0.109</c:v>
                </c:pt>
                <c:pt idx="3">
                  <c:v>0.09</c:v>
                </c:pt>
                <c:pt idx="4">
                  <c:v>2.1000000000000001E-2</c:v>
                </c:pt>
                <c:pt idx="5">
                  <c:v>1.7000000000000001E-2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C11-4A84-A1C7-CE65A94D9C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39032658160394"/>
          <c:y val="0.21545081073700406"/>
          <c:w val="0.89260967341839603"/>
          <c:h val="0.6536390982915767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Family</c:v>
                </c:pt>
              </c:strCache>
            </c:strRef>
          </c:tx>
          <c:spPr>
            <a:solidFill>
              <a:srgbClr val="2D8CB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City Break</c:v>
                </c:pt>
                <c:pt idx="1">
                  <c:v>Sun &amp;
 Beach</c:v>
                </c:pt>
                <c:pt idx="2">
                  <c:v>Coast &amp; 
Sea</c:v>
                </c:pt>
                <c:pt idx="3">
                  <c:v>Culture &amp; Heritage</c:v>
                </c:pt>
                <c:pt idx="4">
                  <c:v>Nature &amp; Outdoors</c:v>
                </c:pt>
              </c:strCache>
            </c:strRef>
          </c:cat>
          <c:val>
            <c:numRef>
              <c:f>Sheet1!$B$2:$B$6</c:f>
              <c:numCache>
                <c:formatCode>###0.0%</c:formatCode>
                <c:ptCount val="5"/>
                <c:pt idx="0">
                  <c:v>0.35388409371146734</c:v>
                </c:pt>
                <c:pt idx="1">
                  <c:v>0.46398140975987606</c:v>
                </c:pt>
                <c:pt idx="2">
                  <c:v>0.47393364928909953</c:v>
                </c:pt>
                <c:pt idx="3">
                  <c:v>0.35164835164835168</c:v>
                </c:pt>
                <c:pt idx="4">
                  <c:v>0.38479809976247031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10-42CA-BDE1-76225161FC6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Partner</c:v>
                </c:pt>
              </c:strCache>
            </c:strRef>
          </c:tx>
          <c:spPr>
            <a:solidFill>
              <a:srgbClr val="A5A5A5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5.35003555456699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F10-42CA-BDE1-76225161FC6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City Break</c:v>
                </c:pt>
                <c:pt idx="1">
                  <c:v>Sun &amp;
 Beach</c:v>
                </c:pt>
                <c:pt idx="2">
                  <c:v>Coast &amp; 
Sea</c:v>
                </c:pt>
                <c:pt idx="3">
                  <c:v>Culture &amp; Heritage</c:v>
                </c:pt>
                <c:pt idx="4">
                  <c:v>Nature &amp; Outdoors</c:v>
                </c:pt>
              </c:strCache>
            </c:strRef>
          </c:cat>
          <c:val>
            <c:numRef>
              <c:f>Sheet1!$C$2:$C$6</c:f>
              <c:numCache>
                <c:formatCode>###0.0%</c:formatCode>
                <c:ptCount val="5"/>
                <c:pt idx="0">
                  <c:v>0.37607891491985201</c:v>
                </c:pt>
                <c:pt idx="1">
                  <c:v>0.32300542215336947</c:v>
                </c:pt>
                <c:pt idx="2">
                  <c:v>0.31990521327014215</c:v>
                </c:pt>
                <c:pt idx="3">
                  <c:v>0.38049450549450547</c:v>
                </c:pt>
                <c:pt idx="4">
                  <c:v>0.35866983372921607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10-42CA-BDE1-76225161FC6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With friends</c:v>
                </c:pt>
              </c:strCache>
            </c:strRef>
          </c:tx>
          <c:spPr>
            <a:solidFill>
              <a:srgbClr val="A5F0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City Break</c:v>
                </c:pt>
                <c:pt idx="1">
                  <c:v>Sun &amp;
 Beach</c:v>
                </c:pt>
                <c:pt idx="2">
                  <c:v>Coast &amp; 
Sea</c:v>
                </c:pt>
                <c:pt idx="3">
                  <c:v>Culture &amp; Heritage</c:v>
                </c:pt>
                <c:pt idx="4">
                  <c:v>Nature &amp; Outdoors</c:v>
                </c:pt>
              </c:strCache>
            </c:strRef>
          </c:cat>
          <c:val>
            <c:numRef>
              <c:f>Sheet1!$D$2:$D$6</c:f>
              <c:numCache>
                <c:formatCode>###0.0%</c:formatCode>
                <c:ptCount val="5"/>
                <c:pt idx="0">
                  <c:v>0.10727496917385944</c:v>
                </c:pt>
                <c:pt idx="1">
                  <c:v>0.1254841208365608</c:v>
                </c:pt>
                <c:pt idx="2">
                  <c:v>0.10071090047393366</c:v>
                </c:pt>
                <c:pt idx="3">
                  <c:v>0.1304945054945055</c:v>
                </c:pt>
                <c:pt idx="4">
                  <c:v>0.11045130641330166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F10-42CA-BDE1-76225161FC6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By myself</c:v>
                </c:pt>
              </c:strCache>
            </c:strRef>
          </c:tx>
          <c:spPr>
            <a:solidFill>
              <a:srgbClr val="0A093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City Break</c:v>
                </c:pt>
                <c:pt idx="1">
                  <c:v>Sun &amp;
 Beach</c:v>
                </c:pt>
                <c:pt idx="2">
                  <c:v>Coast &amp; 
Sea</c:v>
                </c:pt>
                <c:pt idx="3">
                  <c:v>Culture &amp; Heritage</c:v>
                </c:pt>
                <c:pt idx="4">
                  <c:v>Nature &amp; Outdoors</c:v>
                </c:pt>
              </c:strCache>
            </c:strRef>
          </c:cat>
          <c:val>
            <c:numRef>
              <c:f>Sheet1!$E$2:$E$6</c:f>
              <c:numCache>
                <c:formatCode>###0.0%</c:formatCode>
                <c:ptCount val="5"/>
                <c:pt idx="0">
                  <c:v>0.10727496917385944</c:v>
                </c:pt>
                <c:pt idx="1">
                  <c:v>6.4291247095274978E-2</c:v>
                </c:pt>
                <c:pt idx="2">
                  <c:v>8.2938388625592413E-2</c:v>
                </c:pt>
                <c:pt idx="3">
                  <c:v>9.2032967032967039E-2</c:v>
                </c:pt>
                <c:pt idx="4">
                  <c:v>0.11163895486935865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F10-42CA-BDE1-76225161FC6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With business colleague(s)</c:v>
                </c:pt>
              </c:strCache>
            </c:strRef>
          </c:tx>
          <c:spPr>
            <a:solidFill>
              <a:srgbClr val="FFFFFF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800" b="0" i="0" u="none" strike="noStrike" kern="1200" baseline="0">
                      <a:solidFill>
                        <a:schemeClr val="tx1"/>
                      </a:solidFill>
                      <a:latin typeface="DINPro-Light" panose="02000504040000020003" pitchFamily="50" charset="0"/>
                      <a:ea typeface="+mn-ea"/>
                      <a:cs typeface="+mn-cs"/>
                    </a:defRPr>
                  </a:pPr>
                  <a:endParaRPr lang="bg-BG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layout>
                    <c:manualLayout>
                      <c:w val="7.7925754438139233E-2"/>
                      <c:h val="5.030495021191454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9F10-42CA-BDE1-76225161FC6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City Break</c:v>
                </c:pt>
                <c:pt idx="1">
                  <c:v>Sun &amp;
 Beach</c:v>
                </c:pt>
                <c:pt idx="2">
                  <c:v>Coast &amp; 
Sea</c:v>
                </c:pt>
                <c:pt idx="3">
                  <c:v>Culture &amp; Heritage</c:v>
                </c:pt>
                <c:pt idx="4">
                  <c:v>Nature &amp; Outdoors</c:v>
                </c:pt>
              </c:strCache>
            </c:strRef>
          </c:cat>
          <c:val>
            <c:numRef>
              <c:f>Sheet1!$F$2:$F$6</c:f>
            </c:numRef>
          </c:val>
          <c:extLst>
            <c:ext xmlns:c16="http://schemas.microsoft.com/office/drawing/2014/chart" uri="{C3380CC4-5D6E-409C-BE32-E72D297353CC}">
              <c16:uniqueId val="{00000006-9F10-42CA-BDE1-76225161FC6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With organised group</c:v>
                </c:pt>
              </c:strCache>
            </c:strRef>
          </c:tx>
          <c:spPr>
            <a:solidFill>
              <a:srgbClr val="73B7C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DINPro-Light" panose="02000504040000020003" pitchFamily="2" charset="0"/>
                    <a:ea typeface="+mn-ea"/>
                    <a:cs typeface="+mn-cs"/>
                  </a:defRPr>
                </a:pPr>
                <a:endParaRPr lang="bg-BG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City Break</c:v>
                </c:pt>
                <c:pt idx="1">
                  <c:v>Sun &amp;
 Beach</c:v>
                </c:pt>
                <c:pt idx="2">
                  <c:v>Coast &amp; 
Sea</c:v>
                </c:pt>
                <c:pt idx="3">
                  <c:v>Culture &amp; Heritage</c:v>
                </c:pt>
                <c:pt idx="4">
                  <c:v>Nature &amp; Outdoors</c:v>
                </c:pt>
              </c:strCache>
            </c:strRef>
          </c:cat>
          <c:val>
            <c:numRef>
              <c:f>Sheet1!$G$2:$G$6</c:f>
            </c:numRef>
          </c:val>
          <c:extLst>
            <c:ext xmlns:c16="http://schemas.microsoft.com/office/drawing/2014/chart" uri="{C3380CC4-5D6E-409C-BE32-E72D297353CC}">
              <c16:uniqueId val="{00000001-8809-484B-9B19-FFFEE9527C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0172416"/>
        <c:axId val="260256128"/>
      </c:barChart>
      <c:catAx>
        <c:axId val="260172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bg1"/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260256128"/>
        <c:crosses val="autoZero"/>
        <c:auto val="1"/>
        <c:lblAlgn val="ctr"/>
        <c:lblOffset val="100"/>
        <c:noMultiLvlLbl val="0"/>
      </c:catAx>
      <c:valAx>
        <c:axId val="260256128"/>
        <c:scaling>
          <c:orientation val="minMax"/>
          <c:max val="1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bg1"/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26017241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71049011741646"/>
          <c:y val="1.6628488752461919E-2"/>
          <c:w val="0.88778877535099732"/>
          <c:h val="0.7293742659641472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By air</c:v>
                </c:pt>
              </c:strCache>
            </c:strRef>
          </c:tx>
          <c:spPr>
            <a:solidFill>
              <a:srgbClr val="2D8BB4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4"/>
                <c:pt idx="0">
                  <c:v>Sep '21
survey</c:v>
                </c:pt>
                <c:pt idx="1">
                  <c:v>Dec '21
survey</c:v>
                </c:pt>
                <c:pt idx="2">
                  <c:v>March '22
survey</c:v>
                </c:pt>
                <c:pt idx="3">
                  <c:v>May '22
survey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4"/>
                <c:pt idx="0">
                  <c:v>0.51500000000000001</c:v>
                </c:pt>
                <c:pt idx="1">
                  <c:v>0.436</c:v>
                </c:pt>
                <c:pt idx="2" formatCode="0.00%">
                  <c:v>0.504</c:v>
                </c:pt>
                <c:pt idx="3">
                  <c:v>0.46899999999999997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92-40DE-8168-3F13887861F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By an owned car</c:v>
                </c:pt>
              </c:strCache>
            </c:strRef>
          </c:tx>
          <c:spPr>
            <a:solidFill>
              <a:srgbClr val="A1EAF7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4"/>
                <c:pt idx="0">
                  <c:v>Sep '21
survey</c:v>
                </c:pt>
                <c:pt idx="1">
                  <c:v>Dec '21
survey</c:v>
                </c:pt>
                <c:pt idx="2">
                  <c:v>March '22
survey</c:v>
                </c:pt>
                <c:pt idx="3">
                  <c:v>May '22
survey</c:v>
                </c:pt>
              </c:strCache>
            </c:strRef>
          </c:cat>
          <c:val>
            <c:numRef>
              <c:f>Sheet1!$C$2:$C$8</c:f>
              <c:numCache>
                <c:formatCode>0.0%</c:formatCode>
                <c:ptCount val="4"/>
                <c:pt idx="0">
                  <c:v>0.33900000000000002</c:v>
                </c:pt>
                <c:pt idx="1">
                  <c:v>0.31</c:v>
                </c:pt>
                <c:pt idx="2" formatCode="0.00%">
                  <c:v>0.33700000000000002</c:v>
                </c:pt>
                <c:pt idx="3">
                  <c:v>0.34100000000000003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92-40DE-8168-3F13887861F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By train/bus</c:v>
                </c:pt>
              </c:strCache>
            </c:strRef>
          </c:tx>
          <c:spPr>
            <a:solidFill>
              <a:srgbClr val="0A0936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4"/>
                <c:pt idx="0">
                  <c:v>Sep '21
survey</c:v>
                </c:pt>
                <c:pt idx="1">
                  <c:v>Dec '21
survey</c:v>
                </c:pt>
                <c:pt idx="2">
                  <c:v>March '22
survey</c:v>
                </c:pt>
                <c:pt idx="3">
                  <c:v>May '22
survey</c:v>
                </c:pt>
              </c:strCache>
            </c:strRef>
          </c:cat>
          <c:val>
            <c:numRef>
              <c:f>Sheet1!$D$2:$D$8</c:f>
              <c:numCache>
                <c:formatCode>0.0%</c:formatCode>
                <c:ptCount val="4"/>
                <c:pt idx="0">
                  <c:v>8.8999999999999996E-2</c:v>
                </c:pt>
                <c:pt idx="1">
                  <c:v>0.114</c:v>
                </c:pt>
                <c:pt idx="2" formatCode="0.00%">
                  <c:v>7.8E-2</c:v>
                </c:pt>
                <c:pt idx="3">
                  <c:v>0.104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C92-40DE-8168-3F13887861F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By a rented car</c:v>
                </c:pt>
              </c:strCache>
            </c:strRef>
          </c:tx>
          <c:spPr>
            <a:solidFill>
              <a:srgbClr val="A5A5A5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4"/>
                <c:pt idx="0">
                  <c:v>Sep '21
survey</c:v>
                </c:pt>
                <c:pt idx="1">
                  <c:v>Dec '21
survey</c:v>
                </c:pt>
                <c:pt idx="2">
                  <c:v>March '22
survey</c:v>
                </c:pt>
                <c:pt idx="3">
                  <c:v>May '22
survey</c:v>
                </c:pt>
              </c:strCache>
            </c:strRef>
          </c:cat>
          <c:val>
            <c:numRef>
              <c:f>Sheet1!$E$2:$E$8</c:f>
              <c:numCache>
                <c:formatCode>0.0%</c:formatCode>
                <c:ptCount val="4"/>
                <c:pt idx="0">
                  <c:v>2.8000000000000001E-2</c:v>
                </c:pt>
                <c:pt idx="1">
                  <c:v>5.2999999999999999E-2</c:v>
                </c:pt>
                <c:pt idx="2" formatCode="0.00%">
                  <c:v>3.1E-2</c:v>
                </c:pt>
                <c:pt idx="3">
                  <c:v>3.6999999999999998E-2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C92-40DE-8168-3F13887861F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By ship or ferry*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88C-8847-8380-E2D19B3594E7}"/>
                </c:ext>
              </c:extLst>
            </c:dLbl>
            <c:dLbl>
              <c:idx val="1"/>
              <c:layout>
                <c:manualLayout>
                  <c:x val="-2.8213494847815963E-3"/>
                  <c:y val="-4.323028343375156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255-6847-9623-FECD960FB1FA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DINPro-Regular" panose="02000503030000020004" pitchFamily="2" charset="0"/>
                    <a:ea typeface="+mn-ea"/>
                    <a:cs typeface="+mn-cs"/>
                  </a:defRPr>
                </a:pPr>
                <a:endParaRPr lang="bg-BG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4"/>
                <c:pt idx="0">
                  <c:v>Sep '21
survey</c:v>
                </c:pt>
                <c:pt idx="1">
                  <c:v>Dec '21
survey</c:v>
                </c:pt>
                <c:pt idx="2">
                  <c:v>March '22
survey</c:v>
                </c:pt>
                <c:pt idx="3">
                  <c:v>May '22
survey</c:v>
                </c:pt>
              </c:strCache>
            </c:strRef>
          </c:cat>
          <c:val>
            <c:numRef>
              <c:f>Sheet1!$F$2:$F$8</c:f>
              <c:numCache>
                <c:formatCode>0.0%</c:formatCode>
                <c:ptCount val="4"/>
                <c:pt idx="0">
                  <c:v>7.641921397379913E-6</c:v>
                </c:pt>
                <c:pt idx="1">
                  <c:v>4.3999999999999997E-2</c:v>
                </c:pt>
                <c:pt idx="2">
                  <c:v>3.1E-2</c:v>
                </c:pt>
                <c:pt idx="3">
                  <c:v>3.1E-2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8C-8847-8380-E2D19B3594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2645632"/>
        <c:axId val="262647168"/>
      </c:barChart>
      <c:catAx>
        <c:axId val="262645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262647168"/>
        <c:crosses val="autoZero"/>
        <c:auto val="1"/>
        <c:lblAlgn val="ctr"/>
        <c:lblOffset val="100"/>
        <c:noMultiLvlLbl val="0"/>
      </c:catAx>
      <c:valAx>
        <c:axId val="262647168"/>
        <c:scaling>
          <c:orientation val="minMax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bg1"/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262645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92570799959686856"/>
          <c:w val="0.99592570475977205"/>
          <c:h val="7.206930114725905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1"/>
              </a:solidFill>
              <a:latin typeface="DINPro-Light" panose="02000504040000020003" pitchFamily="50" charset="0"/>
              <a:ea typeface="+mn-ea"/>
              <a:cs typeface="+mn-cs"/>
            </a:defRPr>
          </a:pPr>
          <a:endParaRPr lang="bg-B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5852471566054242E-2"/>
          <c:y val="7.407407407407407E-2"/>
          <c:w val="0.98366863517060366"/>
          <c:h val="0.6011730825313502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Sheet1!$J$6</c:f>
              <c:strCache>
                <c:ptCount val="1"/>
                <c:pt idx="0">
                  <c:v>May'21 survey</c:v>
                </c:pt>
              </c:strCache>
            </c:strRef>
          </c:tx>
          <c:spPr>
            <a:solidFill>
              <a:srgbClr val="A1EAF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800" b="0" i="0" u="none" strike="noStrike" kern="1200" baseline="0">
                    <a:solidFill>
                      <a:schemeClr val="tx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Sheet1!$I$7:$I$19</c:f>
              <c:strCache>
                <c:ptCount val="13"/>
                <c:pt idx="0">
                  <c:v>Up to 3 nights</c:v>
                </c:pt>
                <c:pt idx="1">
                  <c:v>4-6 nights</c:v>
                </c:pt>
                <c:pt idx="2">
                  <c:v>7-9 nights</c:v>
                </c:pt>
                <c:pt idx="3">
                  <c:v>10-12 nights</c:v>
                </c:pt>
                <c:pt idx="4">
                  <c:v>Over 12 nights</c:v>
                </c:pt>
                <c:pt idx="6">
                  <c:v>Up to 500 Euros</c:v>
                </c:pt>
                <c:pt idx="7">
                  <c:v>501-1,000 Euros</c:v>
                </c:pt>
                <c:pt idx="8">
                  <c:v>1,001-1,500 Euros </c:v>
                </c:pt>
                <c:pt idx="9">
                  <c:v>1,501-2,000 Euros</c:v>
                </c:pt>
                <c:pt idx="10">
                  <c:v>2,001-2,500 Euros</c:v>
                </c:pt>
                <c:pt idx="11">
                  <c:v>2,501-3,000 Euros </c:v>
                </c:pt>
                <c:pt idx="12">
                  <c:v>Over 3,000 Euros </c:v>
                </c:pt>
              </c:strCache>
            </c:strRef>
          </c:cat>
          <c:val>
            <c:numRef>
              <c:f>Sheet1!$J$7:$J$19</c:f>
              <c:numCache>
                <c:formatCode>###0%</c:formatCode>
                <c:ptCount val="13"/>
                <c:pt idx="0">
                  <c:v>0.105</c:v>
                </c:pt>
                <c:pt idx="1">
                  <c:v>0.30199999999999999</c:v>
                </c:pt>
                <c:pt idx="2">
                  <c:v>0.28599999999999998</c:v>
                </c:pt>
                <c:pt idx="3">
                  <c:v>0.15</c:v>
                </c:pt>
                <c:pt idx="4">
                  <c:v>0.157</c:v>
                </c:pt>
                <c:pt idx="6" formatCode="0%">
                  <c:v>0.16500000000000001</c:v>
                </c:pt>
                <c:pt idx="7" formatCode="0%">
                  <c:v>0.28599999999999998</c:v>
                </c:pt>
                <c:pt idx="8" formatCode="0%">
                  <c:v>0.21199999999999999</c:v>
                </c:pt>
                <c:pt idx="9" formatCode="0%">
                  <c:v>0.14699999999999999</c:v>
                </c:pt>
                <c:pt idx="10" formatCode="0%">
                  <c:v>0.09</c:v>
                </c:pt>
                <c:pt idx="11" formatCode="0%">
                  <c:v>5.2999999999999999E-2</c:v>
                </c:pt>
                <c:pt idx="12" formatCode="0%">
                  <c:v>4.8000000000000001E-2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AE-49D2-813D-AA6AF4A5BF5D}"/>
            </c:ext>
          </c:extLst>
        </c:ser>
        <c:ser>
          <c:idx val="1"/>
          <c:order val="1"/>
          <c:tx>
            <c:strRef>
              <c:f>Sheet1!$K$6</c:f>
              <c:strCache>
                <c:ptCount val="1"/>
                <c:pt idx="0">
                  <c:v>May'22 survey</c:v>
                </c:pt>
              </c:strCache>
            </c:strRef>
          </c:tx>
          <c:spPr>
            <a:solidFill>
              <a:srgbClr val="2D8BB4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800" b="1" i="0" u="none" strike="noStrike" kern="1200" baseline="0">
                    <a:solidFill>
                      <a:schemeClr val="tx1"/>
                    </a:solidFill>
                    <a:latin typeface="DINPro-Light" panose="02000504040000020003" pitchFamily="2" charset="0"/>
                    <a:ea typeface="+mn-ea"/>
                    <a:cs typeface="+mn-cs"/>
                  </a:defRPr>
                </a:pPr>
                <a:endParaRPr lang="bg-BG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Sheet1!$I$7:$I$19</c:f>
              <c:strCache>
                <c:ptCount val="13"/>
                <c:pt idx="0">
                  <c:v>Up to 3 nights</c:v>
                </c:pt>
                <c:pt idx="1">
                  <c:v>4-6 nights</c:v>
                </c:pt>
                <c:pt idx="2">
                  <c:v>7-9 nights</c:v>
                </c:pt>
                <c:pt idx="3">
                  <c:v>10-12 nights</c:v>
                </c:pt>
                <c:pt idx="4">
                  <c:v>Over 12 nights</c:v>
                </c:pt>
                <c:pt idx="6">
                  <c:v>Up to 500 Euros</c:v>
                </c:pt>
                <c:pt idx="7">
                  <c:v>501-1,000 Euros</c:v>
                </c:pt>
                <c:pt idx="8">
                  <c:v>1,001-1,500 Euros </c:v>
                </c:pt>
                <c:pt idx="9">
                  <c:v>1,501-2,000 Euros</c:v>
                </c:pt>
                <c:pt idx="10">
                  <c:v>2,001-2,500 Euros</c:v>
                </c:pt>
                <c:pt idx="11">
                  <c:v>2,501-3,000 Euros </c:v>
                </c:pt>
                <c:pt idx="12">
                  <c:v>Over 3,000 Euros </c:v>
                </c:pt>
              </c:strCache>
            </c:strRef>
          </c:cat>
          <c:val>
            <c:numRef>
              <c:f>Sheet1!$K$7:$K$19</c:f>
              <c:numCache>
                <c:formatCode>###0%</c:formatCode>
                <c:ptCount val="13"/>
                <c:pt idx="0">
                  <c:v>0.15212935549988613</c:v>
                </c:pt>
                <c:pt idx="1">
                  <c:v>0.3438852197677067</c:v>
                </c:pt>
                <c:pt idx="2">
                  <c:v>0.26713732634935095</c:v>
                </c:pt>
                <c:pt idx="3">
                  <c:v>0.11614666363015258</c:v>
                </c:pt>
                <c:pt idx="4">
                  <c:v>0.12070143475290367</c:v>
                </c:pt>
                <c:pt idx="6" formatCode="0%">
                  <c:v>0.17299999999999999</c:v>
                </c:pt>
                <c:pt idx="7" formatCode="0%">
                  <c:v>0.30599999999999999</c:v>
                </c:pt>
                <c:pt idx="8" formatCode="0%">
                  <c:v>0.19900000000000001</c:v>
                </c:pt>
                <c:pt idx="9" formatCode="0%">
                  <c:v>0.13800000000000001</c:v>
                </c:pt>
                <c:pt idx="10" formatCode="0%">
                  <c:v>8.5000000000000006E-2</c:v>
                </c:pt>
                <c:pt idx="11" formatCode="0%">
                  <c:v>5.3999999999999999E-2</c:v>
                </c:pt>
                <c:pt idx="12" formatCode="0%">
                  <c:v>4.4999999999999998E-2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AE-49D2-813D-AA6AF4A5BF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1"/>
        <c:overlap val="-27"/>
        <c:axId val="300855647"/>
        <c:axId val="300858559"/>
        <c:extLst>
          <c:ext xmlns:c15="http://schemas.microsoft.com/office/drawing/2012/chart" uri="{02D57815-91ED-43cb-92C2-25804820EDAC}">
            <c15:filteredBar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Sheet1!$J$6</c15:sqref>
                        </c15:formulaRef>
                      </c:ext>
                    </c:extLst>
                    <c:strCache>
                      <c:ptCount val="1"/>
                      <c:pt idx="0">
                        <c:v>May'21 survey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Sheet1!$I$7:$I$19</c15:sqref>
                        </c15:formulaRef>
                      </c:ext>
                    </c:extLst>
                    <c:strCache>
                      <c:ptCount val="13"/>
                      <c:pt idx="0">
                        <c:v>Up to 3 nights</c:v>
                      </c:pt>
                      <c:pt idx="1">
                        <c:v>4-6 nights</c:v>
                      </c:pt>
                      <c:pt idx="2">
                        <c:v>7-9 nights</c:v>
                      </c:pt>
                      <c:pt idx="3">
                        <c:v>10-12 nights</c:v>
                      </c:pt>
                      <c:pt idx="4">
                        <c:v>Over 12 nights</c:v>
                      </c:pt>
                      <c:pt idx="6">
                        <c:v>Up to 500 Euros</c:v>
                      </c:pt>
                      <c:pt idx="7">
                        <c:v>501-1,000 Euros</c:v>
                      </c:pt>
                      <c:pt idx="8">
                        <c:v>1,001-1,500 Euros </c:v>
                      </c:pt>
                      <c:pt idx="9">
                        <c:v>1,501-2,000 Euros</c:v>
                      </c:pt>
                      <c:pt idx="10">
                        <c:v>2,001-2,500 Euros</c:v>
                      </c:pt>
                      <c:pt idx="11">
                        <c:v>2,501-3,000 Euros </c:v>
                      </c:pt>
                      <c:pt idx="12">
                        <c:v>Over 3,000 Euros 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Sheet1!$J$7:$J$19</c15:sqref>
                        </c15:formulaRef>
                      </c:ext>
                    </c:extLst>
                    <c:numCache>
                      <c:formatCode>###0%</c:formatCode>
                      <c:ptCount val="13"/>
                      <c:pt idx="0">
                        <c:v>0.105</c:v>
                      </c:pt>
                      <c:pt idx="1">
                        <c:v>0.30199999999999999</c:v>
                      </c:pt>
                      <c:pt idx="2">
                        <c:v>0.28599999999999998</c:v>
                      </c:pt>
                      <c:pt idx="3">
                        <c:v>0.15</c:v>
                      </c:pt>
                      <c:pt idx="4">
                        <c:v>0.157</c:v>
                      </c:pt>
                      <c:pt idx="6" formatCode="0%">
                        <c:v>0.16500000000000001</c:v>
                      </c:pt>
                      <c:pt idx="7" formatCode="0%">
                        <c:v>0.28599999999999998</c:v>
                      </c:pt>
                      <c:pt idx="8" formatCode="0%">
                        <c:v>0.21199999999999999</c:v>
                      </c:pt>
                      <c:pt idx="9" formatCode="0%">
                        <c:v>0.14699999999999999</c:v>
                      </c:pt>
                      <c:pt idx="10" formatCode="0%">
                        <c:v>0.09</c:v>
                      </c:pt>
                      <c:pt idx="11" formatCode="0%">
                        <c:v>5.2999999999999999E-2</c:v>
                      </c:pt>
                      <c:pt idx="12" formatCode="0%">
                        <c:v>4.8000000000000001E-2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53AE-49D2-813D-AA6AF4A5BF5D}"/>
                  </c:ext>
                </c:extLst>
              </c15:ser>
            </c15:filteredBarSeries>
          </c:ext>
        </c:extLst>
      </c:barChart>
      <c:catAx>
        <c:axId val="3008556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300858559"/>
        <c:crosses val="autoZero"/>
        <c:auto val="1"/>
        <c:lblAlgn val="ctr"/>
        <c:lblOffset val="100"/>
        <c:noMultiLvlLbl val="0"/>
      </c:catAx>
      <c:valAx>
        <c:axId val="300858559"/>
        <c:scaling>
          <c:orientation val="minMax"/>
        </c:scaling>
        <c:delete val="1"/>
        <c:axPos val="l"/>
        <c:numFmt formatCode="###0%" sourceLinked="1"/>
        <c:majorTickMark val="none"/>
        <c:minorTickMark val="none"/>
        <c:tickLblPos val="nextTo"/>
        <c:crossAx val="3008556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3391229221347329"/>
          <c:y val="0.84078740157480314"/>
          <c:w val="0.22661982984885509"/>
          <c:h val="8.050889472149314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DINPro-Light" panose="02000504040000020003" pitchFamily="50" charset="0"/>
              <a:ea typeface="+mn-ea"/>
              <a:cs typeface="+mn-cs"/>
            </a:defRPr>
          </a:pPr>
          <a:endParaRPr lang="bg-BG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4">
    <c:autoUpdate val="0"/>
  </c:externalData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9.8049686019841611E-2"/>
          <c:y val="4.7542201171153077E-2"/>
          <c:w val="0.69212857360763358"/>
          <c:h val="0.9524577397320624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Hotel chain or resort</c:v>
                </c:pt>
              </c:strCache>
            </c:strRef>
          </c:tx>
          <c:spPr>
            <a:solidFill>
              <a:srgbClr val="0A0936"/>
            </a:solidFill>
            <a:ln w="50800" cmpd="sng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A0936"/>
              </a:solidFill>
              <a:ln w="9525" cmpd="sng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E96-4D5A-8860-6DF96381CCB8}"/>
              </c:ext>
            </c:extLst>
          </c:dPt>
          <c:dPt>
            <c:idx val="1"/>
            <c:invertIfNegative val="0"/>
            <c:bubble3D val="0"/>
            <c:spPr>
              <a:solidFill>
                <a:srgbClr val="0A0936"/>
              </a:solidFill>
              <a:ln w="9525" cmpd="sng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E96-4D5A-8860-6DF96381CCB8}"/>
              </c:ext>
            </c:extLst>
          </c:dPt>
          <c:dPt>
            <c:idx val="2"/>
            <c:invertIfNegative val="0"/>
            <c:bubble3D val="0"/>
            <c:spPr>
              <a:solidFill>
                <a:srgbClr val="0A0936"/>
              </a:solidFill>
              <a:ln w="12700" cmpd="sng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E96-4D5A-8860-6DF96381CCB8}"/>
              </c:ext>
            </c:extLst>
          </c:dPt>
          <c:dPt>
            <c:idx val="3"/>
            <c:invertIfNegative val="0"/>
            <c:bubble3D val="0"/>
            <c:spPr>
              <a:solidFill>
                <a:srgbClr val="0A0936"/>
              </a:solidFill>
              <a:ln w="9525" cmpd="sng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E96-4D5A-8860-6DF96381CCB8}"/>
              </c:ext>
            </c:extLst>
          </c:dPt>
          <c:dLbls>
            <c:dLbl>
              <c:idx val="0"/>
              <c:layout>
                <c:manualLayout>
                  <c:x val="7.5968135944855545E-3"/>
                  <c:y val="-1.784339755910764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E96-4D5A-8860-6DF96381CCB8}"/>
                </c:ext>
              </c:extLst>
            </c:dLbl>
            <c:dLbl>
              <c:idx val="1"/>
              <c:layout>
                <c:manualLayout>
                  <c:x val="2.7862183602082257E-3"/>
                  <c:y val="4.491514330724382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DINPro-Light" panose="02000504040000020003" pitchFamily="50" charset="0"/>
                    </a:defRPr>
                  </a:pPr>
                  <a:endParaRPr lang="bg-BG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1457904763793127E-2"/>
                      <c:h val="8.136117051863402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6E96-4D5A-8860-6DF96381CCB8}"/>
                </c:ext>
              </c:extLst>
            </c:dLbl>
            <c:dLbl>
              <c:idx val="2"/>
              <c:layout>
                <c:manualLayout>
                  <c:x val="-2.2965637657231769E-3"/>
                  <c:y val="3.89314989546737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E96-4D5A-8860-6DF96381CCB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>
                    <a:solidFill>
                      <a:schemeClr val="bg1"/>
                    </a:solidFill>
                    <a:latin typeface="DINPro-Light" panose="02000504040000020003" pitchFamily="50" charset="0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4"/>
                <c:pt idx="0">
                  <c:v>Sep '21
survey</c:v>
                </c:pt>
                <c:pt idx="1">
                  <c:v>Dec '21
survey</c:v>
                </c:pt>
                <c:pt idx="2">
                  <c:v>March '22
survey</c:v>
                </c:pt>
                <c:pt idx="3">
                  <c:v>May '22
survey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4"/>
                <c:pt idx="0">
                  <c:v>0.32100000000000001</c:v>
                </c:pt>
                <c:pt idx="1">
                  <c:v>0.26500000000000001</c:v>
                </c:pt>
                <c:pt idx="2">
                  <c:v>0.29699999999999999</c:v>
                </c:pt>
                <c:pt idx="3">
                  <c:v>0.27400000000000002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E96-4D5A-8860-6DF96381CC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Independent hotel/resort</c:v>
                </c:pt>
              </c:strCache>
            </c:strRef>
          </c:tx>
          <c:spPr>
            <a:solidFill>
              <a:srgbClr val="2D8BB4"/>
            </a:solidFill>
            <a:ln w="12700" cmpd="sng"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0" i="0">
                    <a:solidFill>
                      <a:schemeClr val="bg1"/>
                    </a:solidFill>
                    <a:latin typeface="DINPro-Regular" panose="02000503030000020004" pitchFamily="2" charset="0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Sheet1!$A$2:$A$8</c:f>
              <c:strCache>
                <c:ptCount val="4"/>
                <c:pt idx="0">
                  <c:v>Sep '21
survey</c:v>
                </c:pt>
                <c:pt idx="1">
                  <c:v>Dec '21
survey</c:v>
                </c:pt>
                <c:pt idx="2">
                  <c:v>March '22
survey</c:v>
                </c:pt>
                <c:pt idx="3">
                  <c:v>May '22
survey</c:v>
                </c:pt>
              </c:strCache>
            </c:strRef>
          </c:cat>
          <c:val>
            <c:numRef>
              <c:f>Sheet1!$C$2:$C$8</c:f>
              <c:numCache>
                <c:formatCode>0.0%</c:formatCode>
                <c:ptCount val="4"/>
                <c:pt idx="0">
                  <c:v>0.252</c:v>
                </c:pt>
                <c:pt idx="1">
                  <c:v>0.23400000000000001</c:v>
                </c:pt>
                <c:pt idx="2">
                  <c:v>0.25</c:v>
                </c:pt>
                <c:pt idx="3">
                  <c:v>0.24399999999999999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6E96-4D5A-8860-6DF96381CCB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Short-term rental via online platform </c:v>
                </c:pt>
              </c:strCache>
            </c:strRef>
          </c:tx>
          <c:spPr>
            <a:solidFill>
              <a:srgbClr val="A1EAF7"/>
            </a:solidFill>
            <a:ln w="12700"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4.6968852949006989E-3"/>
                  <c:y val="-3.893149895467392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6E96-4D5A-8860-6DF96381CCB8}"/>
                </c:ext>
              </c:extLst>
            </c:dLbl>
            <c:dLbl>
              <c:idx val="1"/>
              <c:layout>
                <c:manualLayout>
                  <c:x val="7.759934751537133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6E96-4D5A-8860-6DF96381CCB8}"/>
                </c:ext>
              </c:extLst>
            </c:dLbl>
            <c:dLbl>
              <c:idx val="2"/>
              <c:layout>
                <c:manualLayout>
                  <c:x val="1.0546257913553613E-2"/>
                  <c:y val="-3.893149895467392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6E96-4D5A-8860-6DF96381CCB8}"/>
                </c:ext>
              </c:extLst>
            </c:dLbl>
            <c:dLbl>
              <c:idx val="3"/>
              <c:layout>
                <c:manualLayout>
                  <c:x val="2.7861251994471961E-3"/>
                  <c:y val="-3.89314989546746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6E96-4D5A-8860-6DF96381CCB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4"/>
                <c:pt idx="0">
                  <c:v>Sep '21
survey</c:v>
                </c:pt>
                <c:pt idx="1">
                  <c:v>Dec '21
survey</c:v>
                </c:pt>
                <c:pt idx="2">
                  <c:v>March '22
survey</c:v>
                </c:pt>
                <c:pt idx="3">
                  <c:v>May '22
survey</c:v>
                </c:pt>
              </c:strCache>
            </c:strRef>
          </c:cat>
          <c:val>
            <c:numRef>
              <c:f>Sheet1!$D$2:$D$8</c:f>
              <c:numCache>
                <c:formatCode>0.0%</c:formatCode>
                <c:ptCount val="4"/>
                <c:pt idx="0">
                  <c:v>0.13</c:v>
                </c:pt>
                <c:pt idx="1">
                  <c:v>0.13500000000000001</c:v>
                </c:pt>
                <c:pt idx="2">
                  <c:v>0.14299999999999999</c:v>
                </c:pt>
                <c:pt idx="3">
                  <c:v>0.153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6E96-4D5A-8860-6DF96381CCB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Friends and/or family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 w="12700"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4.6091752414919576E-17"/>
                  <c:y val="7.786299790934785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6E96-4D5A-8860-6DF96381CCB8}"/>
                </c:ext>
              </c:extLst>
            </c:dLbl>
            <c:dLbl>
              <c:idx val="1"/>
              <c:layout>
                <c:manualLayout>
                  <c:x val="1.3233161072382428E-2"/>
                  <c:y val="-3.89314989546746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6E96-4D5A-8860-6DF96381CCB8}"/>
                </c:ext>
              </c:extLst>
            </c:dLbl>
            <c:dLbl>
              <c:idx val="2"/>
              <c:layout>
                <c:manualLayout>
                  <c:x val="4.33388087645629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6E96-4D5A-8860-6DF96381CCB8}"/>
                </c:ext>
              </c:extLst>
            </c:dLbl>
            <c:dLbl>
              <c:idx val="3"/>
              <c:layout>
                <c:manualLayout>
                  <c:x val="7.9231901900804341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6E96-4D5A-8860-6DF96381CCB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>
                    <a:solidFill>
                      <a:schemeClr val="bg1"/>
                    </a:solidFill>
                    <a:latin typeface="DINPro-Light" panose="02000504040000020003" pitchFamily="50" charset="0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4"/>
                <c:pt idx="0">
                  <c:v>Sep '21
survey</c:v>
                </c:pt>
                <c:pt idx="1">
                  <c:v>Dec '21
survey</c:v>
                </c:pt>
                <c:pt idx="2">
                  <c:v>March '22
survey</c:v>
                </c:pt>
                <c:pt idx="3">
                  <c:v>May '22
survey</c:v>
                </c:pt>
              </c:strCache>
            </c:strRef>
          </c:cat>
          <c:val>
            <c:numRef>
              <c:f>Sheet1!$E$2:$E$8</c:f>
              <c:numCache>
                <c:formatCode>0.0%</c:formatCode>
                <c:ptCount val="4"/>
                <c:pt idx="0">
                  <c:v>0.14199999999999999</c:v>
                </c:pt>
                <c:pt idx="1">
                  <c:v>0.123</c:v>
                </c:pt>
                <c:pt idx="2">
                  <c:v>0.111</c:v>
                </c:pt>
                <c:pt idx="3">
                  <c:v>0.11700000000000001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6E96-4D5A-8860-6DF96381CCB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Other paid serviced accommodation</c:v>
                </c:pt>
              </c:strCache>
            </c:strRef>
          </c:tx>
          <c:spPr>
            <a:solidFill>
              <a:srgbClr val="4B7275"/>
            </a:solidFill>
            <a:ln w="12700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B7275"/>
              </a:solidFill>
              <a:ln w="12700">
                <a:noFill/>
                <a:headEnd type="diamond"/>
              </a:ln>
              <a:effectLst/>
            </c:spPr>
            <c:extLst>
              <c:ext xmlns:c16="http://schemas.microsoft.com/office/drawing/2014/chart" uri="{C3380CC4-5D6E-409C-BE32-E72D297353CC}">
                <c16:uniqueId val="{00000019-6E96-4D5A-8860-6DF96381CCB8}"/>
              </c:ext>
            </c:extLst>
          </c:dPt>
          <c:dLbls>
            <c:dLbl>
              <c:idx val="0"/>
              <c:layout>
                <c:manualLayout>
                  <c:x val="2.0664779844926477E-3"/>
                  <c:y val="1.16794143128468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6E96-4D5A-8860-6DF96381CCB8}"/>
                </c:ext>
              </c:extLst>
            </c:dLbl>
            <c:dLbl>
              <c:idx val="1"/>
              <c:layout>
                <c:manualLayout>
                  <c:x val="-6.7780707851351556E-4"/>
                  <c:y val="5.21094098969679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6E96-4D5A-8860-6DF96381CCB8}"/>
                </c:ext>
              </c:extLst>
            </c:dLbl>
            <c:dLbl>
              <c:idx val="2"/>
              <c:layout>
                <c:manualLayout>
                  <c:x val="-7.1112468593287586E-4"/>
                  <c:y val="5.21106084530934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6E96-4D5A-8860-6DF96381CCB8}"/>
                </c:ext>
              </c:extLst>
            </c:dLbl>
            <c:dLbl>
              <c:idx val="3"/>
              <c:layout>
                <c:manualLayout>
                  <c:x val="-3.3730728369401422E-3"/>
                  <c:y val="-3.893149895467392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6E96-4D5A-8860-6DF96381CCB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900" b="0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4"/>
                <c:pt idx="0">
                  <c:v>Sep '21
survey</c:v>
                </c:pt>
                <c:pt idx="1">
                  <c:v>Dec '21
survey</c:v>
                </c:pt>
                <c:pt idx="2">
                  <c:v>March '22
survey</c:v>
                </c:pt>
                <c:pt idx="3">
                  <c:v>May '22
survey</c:v>
                </c:pt>
              </c:strCache>
            </c:strRef>
          </c:cat>
          <c:val>
            <c:numRef>
              <c:f>Sheet1!$F$2:$F$8</c:f>
              <c:numCache>
                <c:formatCode>0.0%</c:formatCode>
                <c:ptCount val="4"/>
                <c:pt idx="0">
                  <c:v>5.8999999999999997E-2</c:v>
                </c:pt>
                <c:pt idx="1">
                  <c:v>8.1000000000000003E-2</c:v>
                </c:pt>
                <c:pt idx="2">
                  <c:v>7.1999999999999995E-2</c:v>
                </c:pt>
                <c:pt idx="3">
                  <c:v>8.1000000000000003E-2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6E96-4D5A-8860-6DF96381CCB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Hostel/motel</c:v>
                </c:pt>
              </c:strCache>
            </c:strRef>
          </c:tx>
          <c:spPr>
            <a:solidFill>
              <a:srgbClr val="185073"/>
            </a:solidFill>
            <a:ln w="12700"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6774437489359049E-3"/>
                  <c:y val="3.893149895467392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6E96-4D5A-8860-6DF96381CCB8}"/>
                </c:ext>
              </c:extLst>
            </c:dLbl>
            <c:dLbl>
              <c:idx val="1"/>
              <c:layout>
                <c:manualLayout>
                  <c:x val="2.1756086359181985E-4"/>
                  <c:y val="7.786299790934785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6E96-4D5A-8860-6DF96381CCB8}"/>
                </c:ext>
              </c:extLst>
            </c:dLbl>
            <c:dLbl>
              <c:idx val="2"/>
              <c:layout>
                <c:manualLayout>
                  <c:x val="7.9309940187125439E-4"/>
                  <c:y val="9.93175251458554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6E96-4D5A-8860-6DF96381CCB8}"/>
                </c:ext>
              </c:extLst>
            </c:dLbl>
            <c:dLbl>
              <c:idx val="3"/>
              <c:layout>
                <c:manualLayout>
                  <c:x val="-2.7689399531909928E-4"/>
                  <c:y val="-3.893149895467392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6E96-4D5A-8860-6DF96381CCB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800" b="0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4"/>
                <c:pt idx="0">
                  <c:v>Sep '21
survey</c:v>
                </c:pt>
                <c:pt idx="1">
                  <c:v>Dec '21
survey</c:v>
                </c:pt>
                <c:pt idx="2">
                  <c:v>March '22
survey</c:v>
                </c:pt>
                <c:pt idx="3">
                  <c:v>May '22
survey</c:v>
                </c:pt>
              </c:strCache>
            </c:strRef>
          </c:cat>
          <c:val>
            <c:numRef>
              <c:f>Sheet1!$G$2:$G$8</c:f>
              <c:numCache>
                <c:formatCode>0.0%</c:formatCode>
                <c:ptCount val="4"/>
                <c:pt idx="0">
                  <c:v>4.2000000000000003E-2</c:v>
                </c:pt>
                <c:pt idx="1">
                  <c:v>5.8000000000000003E-2</c:v>
                </c:pt>
                <c:pt idx="2">
                  <c:v>3.6999999999999998E-2</c:v>
                </c:pt>
                <c:pt idx="3">
                  <c:v>4.7E-2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6E96-4D5A-8860-6DF96381CCB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Camping/caravan</c:v>
                </c:pt>
              </c:strCache>
            </c:strRef>
          </c:tx>
          <c:spPr>
            <a:solidFill>
              <a:srgbClr val="8FA2D4"/>
            </a:solidFill>
            <a:ln w="12700"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 b="0" i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INPro-Regular" panose="02000503030000020004" pitchFamily="2" charset="0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Sheet1!$A$2:$A$8</c:f>
              <c:strCache>
                <c:ptCount val="4"/>
                <c:pt idx="0">
                  <c:v>Sep '21
survey</c:v>
                </c:pt>
                <c:pt idx="1">
                  <c:v>Dec '21
survey</c:v>
                </c:pt>
                <c:pt idx="2">
                  <c:v>March '22
survey</c:v>
                </c:pt>
                <c:pt idx="3">
                  <c:v>May '22
survey</c:v>
                </c:pt>
              </c:strCache>
            </c:strRef>
          </c:cat>
          <c:val>
            <c:numRef>
              <c:f>Sheet1!$H$2:$H$8</c:f>
              <c:numCache>
                <c:formatCode>0.0%</c:formatCode>
                <c:ptCount val="4"/>
                <c:pt idx="0">
                  <c:v>3.5999999999999997E-2</c:v>
                </c:pt>
                <c:pt idx="1">
                  <c:v>5.8999999999999997E-2</c:v>
                </c:pt>
                <c:pt idx="2">
                  <c:v>6.3E-2</c:v>
                </c:pt>
                <c:pt idx="3">
                  <c:v>5.8000000000000003E-2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6-6E96-4D5A-8860-6DF96381CCB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effectLst/>
          </c:spPr>
          <c:invertIfNegative val="0"/>
          <c:dLbls>
            <c:dLbl>
              <c:idx val="0"/>
              <c:layout>
                <c:manualLayout>
                  <c:x val="2.089313639472150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6E96-4D5A-8860-6DF96381CCB8}"/>
                </c:ext>
              </c:extLst>
            </c:dLbl>
            <c:dLbl>
              <c:idx val="1"/>
              <c:layout>
                <c:manualLayout>
                  <c:x val="3.260033404915283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6E96-4D5A-8860-6DF96381CCB8}"/>
                </c:ext>
              </c:extLst>
            </c:dLbl>
            <c:dLbl>
              <c:idx val="2"/>
              <c:layout>
                <c:manualLayout>
                  <c:x val="3.3008709138630396E-2"/>
                  <c:y val="-5.1708773045212487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6E96-4D5A-8860-6DF96381CCB8}"/>
                </c:ext>
              </c:extLst>
            </c:dLbl>
            <c:dLbl>
              <c:idx val="3"/>
              <c:layout>
                <c:manualLayout>
                  <c:x val="2.8598544500119304E-2"/>
                  <c:y val="1.29370404177021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6E96-4D5A-8860-6DF96381CCB8}"/>
                </c:ext>
              </c:extLst>
            </c:dLbl>
            <c:dLbl>
              <c:idx val="4"/>
              <c:layout>
                <c:manualLayout>
                  <c:x val="2.008052474796877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6E96-4D5A-8860-6DF96381CCB8}"/>
                </c:ext>
              </c:extLst>
            </c:dLbl>
            <c:dLbl>
              <c:idx val="5"/>
              <c:layout>
                <c:manualLayout>
                  <c:x val="2.1704135450146135E-2"/>
                  <c:y val="6.46847332315015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6E96-4D5A-8860-6DF96381CCB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800" b="0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Sheet1!$A$2:$A$8</c:f>
              <c:strCache>
                <c:ptCount val="4"/>
                <c:pt idx="0">
                  <c:v>Sep '21
survey</c:v>
                </c:pt>
                <c:pt idx="1">
                  <c:v>Dec '21
survey</c:v>
                </c:pt>
                <c:pt idx="2">
                  <c:v>March '22
survey</c:v>
                </c:pt>
                <c:pt idx="3">
                  <c:v>May '22
survey</c:v>
                </c:pt>
              </c:strCache>
            </c:strRef>
          </c:cat>
          <c:val>
            <c:numRef>
              <c:f>Sheet1!$I$2:$I$8</c:f>
              <c:numCache>
                <c:formatCode>0.0%</c:formatCode>
                <c:ptCount val="4"/>
                <c:pt idx="0">
                  <c:v>1.7999999999999999E-2</c:v>
                </c:pt>
                <c:pt idx="1">
                  <c:v>4.4999999999999998E-2</c:v>
                </c:pt>
                <c:pt idx="2">
                  <c:v>2.8000000000000001E-2</c:v>
                </c:pt>
                <c:pt idx="3">
                  <c:v>2.5000000000000001E-2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D-6E96-4D5A-8860-6DF96381CC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100"/>
        <c:axId val="262781184"/>
        <c:axId val="263004160"/>
      </c:barChart>
      <c:catAx>
        <c:axId val="262781184"/>
        <c:scaling>
          <c:orientation val="minMax"/>
        </c:scaling>
        <c:delete val="1"/>
        <c:axPos val="l"/>
        <c:numFmt formatCode="General" sourceLinked="0"/>
        <c:majorTickMark val="none"/>
        <c:minorTickMark val="none"/>
        <c:tickLblPos val="nextTo"/>
        <c:crossAx val="263004160"/>
        <c:crosses val="autoZero"/>
        <c:auto val="1"/>
        <c:lblAlgn val="ctr"/>
        <c:lblOffset val="100"/>
        <c:noMultiLvlLbl val="0"/>
      </c:catAx>
      <c:valAx>
        <c:axId val="263004160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26278118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100"/>
      </a:pPr>
      <a:endParaRPr lang="bg-BG"/>
    </a:p>
  </c:txPr>
  <c:externalData r:id="rId1">
    <c:autoUpdate val="0"/>
  </c:externalData>
</c:chartSpace>
</file>

<file path=ppt/charts/chart5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205262164559141E-2"/>
          <c:y val="1.8603619265653678E-2"/>
          <c:w val="0.70196519118275869"/>
          <c:h val="0.8134335768308272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 have booked/ arranged all the travel and accommodation components for my next trip</c:v>
                </c:pt>
              </c:strCache>
            </c:strRef>
          </c:tx>
          <c:spPr>
            <a:solidFill>
              <a:srgbClr val="0A0935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4"/>
                <c:pt idx="0">
                  <c:v>Sep '21 
survey</c:v>
                </c:pt>
                <c:pt idx="1">
                  <c:v>Dec '21
survey</c:v>
                </c:pt>
                <c:pt idx="2">
                  <c:v>March '22
survey</c:v>
                </c:pt>
                <c:pt idx="3">
                  <c:v>May '22
survey</c:v>
                </c:pt>
              </c:strCache>
            </c:strRef>
          </c:cat>
          <c:val>
            <c:numRef>
              <c:f>Sheet1!$B$2:$B$7</c:f>
              <c:numCache>
                <c:formatCode>0.0%</c:formatCode>
                <c:ptCount val="4"/>
                <c:pt idx="0">
                  <c:v>0.219</c:v>
                </c:pt>
                <c:pt idx="1">
                  <c:v>0.17399999999999999</c:v>
                </c:pt>
                <c:pt idx="2" formatCode="0.00%">
                  <c:v>0.26100000000000001</c:v>
                </c:pt>
                <c:pt idx="3">
                  <c:v>0.32200000000000001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D9-3846-8A53-62F6BA1AEE6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 have booked/ arranged the transportation for my next trip</c:v>
                </c:pt>
              </c:strCache>
            </c:strRef>
          </c:tx>
          <c:spPr>
            <a:solidFill>
              <a:srgbClr val="A1EAF7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4"/>
                <c:pt idx="0">
                  <c:v>Sep '21 
survey</c:v>
                </c:pt>
                <c:pt idx="1">
                  <c:v>Dec '21
survey</c:v>
                </c:pt>
                <c:pt idx="2">
                  <c:v>March '22
survey</c:v>
                </c:pt>
                <c:pt idx="3">
                  <c:v>May '22
survey</c:v>
                </c:pt>
              </c:strCache>
            </c:strRef>
          </c:cat>
          <c:val>
            <c:numRef>
              <c:f>Sheet1!$C$2:$C$7</c:f>
              <c:numCache>
                <c:formatCode>0.0%</c:formatCode>
                <c:ptCount val="4"/>
                <c:pt idx="0">
                  <c:v>8.2000000000000003E-2</c:v>
                </c:pt>
                <c:pt idx="1">
                  <c:v>8.4000000000000005E-2</c:v>
                </c:pt>
                <c:pt idx="2" formatCode="0.00%">
                  <c:v>7.4999999999999997E-2</c:v>
                </c:pt>
                <c:pt idx="3">
                  <c:v>9.1999999999999998E-2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D9-3846-8A53-62F6BA1AEE6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 have booked/ arranged the accommodation for my next trip</c:v>
                </c:pt>
              </c:strCache>
            </c:strRef>
          </c:tx>
          <c:spPr>
            <a:solidFill>
              <a:srgbClr val="2D8BB4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4"/>
                <c:pt idx="0">
                  <c:v>Sep '21 
survey</c:v>
                </c:pt>
                <c:pt idx="1">
                  <c:v>Dec '21
survey</c:v>
                </c:pt>
                <c:pt idx="2">
                  <c:v>March '22
survey</c:v>
                </c:pt>
                <c:pt idx="3">
                  <c:v>May '22
survey</c:v>
                </c:pt>
              </c:strCache>
            </c:strRef>
          </c:cat>
          <c:val>
            <c:numRef>
              <c:f>Sheet1!$D$2:$D$7</c:f>
              <c:numCache>
                <c:formatCode>0.0%</c:formatCode>
                <c:ptCount val="4"/>
                <c:pt idx="0">
                  <c:v>8.7999999999999995E-2</c:v>
                </c:pt>
                <c:pt idx="1">
                  <c:v>0.11</c:v>
                </c:pt>
                <c:pt idx="2" formatCode="0.00%">
                  <c:v>0.10199999999999999</c:v>
                </c:pt>
                <c:pt idx="3">
                  <c:v>0.114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AD9-3846-8A53-62F6BA1AEE6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 have chosen where I want to go but not yet booked/ arranged my trip</c:v>
                </c:pt>
              </c:strCache>
            </c:strRef>
          </c:tx>
          <c:spPr>
            <a:solidFill>
              <a:srgbClr val="4B727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4"/>
                <c:pt idx="0">
                  <c:v>Sep '21 
survey</c:v>
                </c:pt>
                <c:pt idx="1">
                  <c:v>Dec '21
survey</c:v>
                </c:pt>
                <c:pt idx="2">
                  <c:v>March '22
survey</c:v>
                </c:pt>
                <c:pt idx="3">
                  <c:v>May '22
survey</c:v>
                </c:pt>
              </c:strCache>
            </c:strRef>
          </c:cat>
          <c:val>
            <c:numRef>
              <c:f>Sheet1!$E$2:$E$7</c:f>
              <c:numCache>
                <c:formatCode>0.0%</c:formatCode>
                <c:ptCount val="4"/>
                <c:pt idx="0">
                  <c:v>0.42399999999999999</c:v>
                </c:pt>
                <c:pt idx="1">
                  <c:v>0.42199999999999999</c:v>
                </c:pt>
                <c:pt idx="2">
                  <c:v>0.38600000000000001</c:v>
                </c:pt>
                <c:pt idx="3">
                  <c:v>0.33700000000000002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AD9-3846-8A53-62F6BA1AEE6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 have not yet chosen where I will travel next 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4"/>
                <c:pt idx="0">
                  <c:v>Sep '21 
survey</c:v>
                </c:pt>
                <c:pt idx="1">
                  <c:v>Dec '21
survey</c:v>
                </c:pt>
                <c:pt idx="2">
                  <c:v>March '22
survey</c:v>
                </c:pt>
                <c:pt idx="3">
                  <c:v>May '22
survey</c:v>
                </c:pt>
              </c:strCache>
            </c:strRef>
          </c:cat>
          <c:val>
            <c:numRef>
              <c:f>Sheet1!$F$2:$F$7</c:f>
              <c:numCache>
                <c:formatCode>0.0%</c:formatCode>
                <c:ptCount val="4"/>
                <c:pt idx="0">
                  <c:v>0.187</c:v>
                </c:pt>
                <c:pt idx="1">
                  <c:v>0.21099999999999999</c:v>
                </c:pt>
                <c:pt idx="2">
                  <c:v>0.17599999999999999</c:v>
                </c:pt>
                <c:pt idx="3">
                  <c:v>0.13400000000000001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AD9-3846-8A53-62F6BA1AEE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overlap val="100"/>
        <c:axId val="1498868336"/>
        <c:axId val="1498865424"/>
      </c:barChart>
      <c:catAx>
        <c:axId val="1498868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1498865424"/>
        <c:crosses val="autoZero"/>
        <c:auto val="1"/>
        <c:lblAlgn val="ctr"/>
        <c:lblOffset val="100"/>
        <c:noMultiLvlLbl val="0"/>
      </c:catAx>
      <c:valAx>
        <c:axId val="149886542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498868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5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8821112810786099E-3"/>
          <c:y val="5.4014669056426295E-2"/>
          <c:w val="0.99111788871892137"/>
          <c:h val="0.8178164208823559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Totally booked</c:v>
                </c:pt>
              </c:strCache>
            </c:strRef>
          </c:tx>
          <c:spPr>
            <a:solidFill>
              <a:srgbClr val="0A093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3"/>
                <c:pt idx="0">
                  <c:v>In 1-2 months</c:v>
                </c:pt>
                <c:pt idx="1">
                  <c:v>In 3-4 months</c:v>
                </c:pt>
                <c:pt idx="2">
                  <c:v>In 5-6 months</c:v>
                </c:pt>
              </c:strCache>
            </c:strRef>
          </c:cat>
          <c:val>
            <c:numRef>
              <c:f>Sheet1!$B$2:$B$5</c:f>
              <c:numCache>
                <c:formatCode>###0.0%</c:formatCode>
                <c:ptCount val="3"/>
                <c:pt idx="0">
                  <c:v>0.43845089903181189</c:v>
                </c:pt>
                <c:pt idx="1">
                  <c:v>0.24937343358395989</c:v>
                </c:pt>
                <c:pt idx="2">
                  <c:v>0.186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B9-3B41-B19E-F223E06174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Partially booked</c:v>
                </c:pt>
              </c:strCache>
            </c:strRef>
          </c:tx>
          <c:spPr>
            <a:solidFill>
              <a:srgbClr val="71C2E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5.35003555456699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AB9-3B41-B19E-F223E061746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3"/>
                <c:pt idx="0">
                  <c:v>In 1-2 months</c:v>
                </c:pt>
                <c:pt idx="1">
                  <c:v>In 3-4 months</c:v>
                </c:pt>
                <c:pt idx="2">
                  <c:v>In 5-6 months</c:v>
                </c:pt>
              </c:strCache>
            </c:strRef>
          </c:cat>
          <c:val>
            <c:numRef>
              <c:f>Sheet1!$C$2:$C$5</c:f>
              <c:numCache>
                <c:formatCode>###0.0%</c:formatCode>
                <c:ptCount val="3"/>
                <c:pt idx="0">
                  <c:v>0.24937343358395989</c:v>
                </c:pt>
                <c:pt idx="1">
                  <c:v>0.24099999999999999</c:v>
                </c:pt>
                <c:pt idx="2">
                  <c:v>0.23799999999999999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B9-3B41-B19E-F223E061746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Destination chosen, but trip not yet booked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3"/>
                <c:pt idx="0">
                  <c:v>In 1-2 months</c:v>
                </c:pt>
                <c:pt idx="1">
                  <c:v>In 3-4 months</c:v>
                </c:pt>
                <c:pt idx="2">
                  <c:v>In 5-6 months</c:v>
                </c:pt>
              </c:strCache>
            </c:strRef>
          </c:cat>
          <c:val>
            <c:numRef>
              <c:f>Sheet1!$D$2:$D$5</c:f>
              <c:numCache>
                <c:formatCode>###0.0%</c:formatCode>
                <c:ptCount val="3"/>
                <c:pt idx="0">
                  <c:v>0.24199999999999999</c:v>
                </c:pt>
                <c:pt idx="1">
                  <c:v>0.372</c:v>
                </c:pt>
                <c:pt idx="2">
                  <c:v>0.39200000000000002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AB9-3B41-B19E-F223E061746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 have not yet chosen where I will travel next</c:v>
                </c:pt>
              </c:strCache>
            </c:strRef>
          </c:tx>
          <c:spPr>
            <a:solidFill>
              <a:srgbClr val="A5F0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3"/>
                <c:pt idx="0">
                  <c:v>In 1-2 months</c:v>
                </c:pt>
                <c:pt idx="1">
                  <c:v>In 3-4 months</c:v>
                </c:pt>
                <c:pt idx="2">
                  <c:v>In 5-6 months</c:v>
                </c:pt>
              </c:strCache>
            </c:strRef>
          </c:cat>
          <c:val>
            <c:numRef>
              <c:f>Sheet1!$E$2:$E$5</c:f>
            </c:numRef>
          </c:val>
          <c:extLst>
            <c:ext xmlns:c16="http://schemas.microsoft.com/office/drawing/2014/chart" uri="{C3380CC4-5D6E-409C-BE32-E72D297353CC}">
              <c16:uniqueId val="{00000004-7AB9-3B41-B19E-F223E061746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With organised group</c:v>
                </c:pt>
              </c:strCache>
            </c:strRef>
          </c:tx>
          <c:spPr>
            <a:solidFill>
              <a:srgbClr val="FFFFFF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800" b="0" i="0" u="none" strike="noStrike" kern="1200" baseline="0">
                      <a:solidFill>
                        <a:schemeClr val="tx1"/>
                      </a:solidFill>
                      <a:latin typeface="DINPro-Light" panose="02000504040000020003" pitchFamily="50" charset="0"/>
                      <a:ea typeface="+mn-ea"/>
                      <a:cs typeface="+mn-cs"/>
                    </a:defRPr>
                  </a:pPr>
                  <a:endParaRPr lang="bg-BG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layout>
                    <c:manualLayout>
                      <c:w val="7.7925754438139233E-2"/>
                      <c:h val="5.030495021191454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7AB9-3B41-B19E-F223E061746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3"/>
                <c:pt idx="0">
                  <c:v>In 1-2 months</c:v>
                </c:pt>
                <c:pt idx="1">
                  <c:v>In 3-4 months</c:v>
                </c:pt>
                <c:pt idx="2">
                  <c:v>In 5-6 months</c:v>
                </c:pt>
              </c:strCache>
            </c:strRef>
          </c:cat>
          <c:val>
            <c:numRef>
              <c:f>Sheet1!$F$2:$F$5</c:f>
            </c:numRef>
          </c:val>
          <c:extLst>
            <c:ext xmlns:c16="http://schemas.microsoft.com/office/drawing/2014/chart" uri="{C3380CC4-5D6E-409C-BE32-E72D297353CC}">
              <c16:uniqueId val="{00000006-7AB9-3B41-B19E-F223E06174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260172416"/>
        <c:axId val="260256128"/>
      </c:barChart>
      <c:catAx>
        <c:axId val="260172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260256128"/>
        <c:crosses val="autoZero"/>
        <c:auto val="1"/>
        <c:lblAlgn val="ctr"/>
        <c:lblOffset val="100"/>
        <c:noMultiLvlLbl val="0"/>
      </c:catAx>
      <c:valAx>
        <c:axId val="260256128"/>
        <c:scaling>
          <c:orientation val="minMax"/>
          <c:max val="1"/>
        </c:scaling>
        <c:delete val="1"/>
        <c:axPos val="l"/>
        <c:numFmt formatCode="0%" sourceLinked="0"/>
        <c:majorTickMark val="out"/>
        <c:minorTickMark val="none"/>
        <c:tickLblPos val="nextTo"/>
        <c:crossAx val="26017241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6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883181420637966"/>
          <c:y val="5.2059412653673087E-2"/>
          <c:w val="0.63674953591076389"/>
          <c:h val="0.7227055471732793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Trip fully booked</c:v>
                </c:pt>
              </c:strCache>
            </c:strRef>
          </c:tx>
          <c:spPr>
            <a:solidFill>
              <a:srgbClr val="0A093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In my country</c:v>
                </c:pt>
                <c:pt idx="1">
                  <c:v>A neighbouring  country</c:v>
                </c:pt>
                <c:pt idx="2">
                  <c:v>A non-neighbouring European country</c:v>
                </c:pt>
                <c:pt idx="3">
                  <c:v>Outside Europe</c:v>
                </c:pt>
              </c:strCache>
            </c:strRef>
          </c:cat>
          <c:val>
            <c:numRef>
              <c:f>Sheet1!$B$2:$B$5</c:f>
              <c:numCache>
                <c:formatCode>###0.0%</c:formatCode>
                <c:ptCount val="4"/>
                <c:pt idx="0">
                  <c:v>0.251</c:v>
                </c:pt>
                <c:pt idx="1">
                  <c:v>0.28799999999999998</c:v>
                </c:pt>
                <c:pt idx="2">
                  <c:v>0.35399999999999998</c:v>
                </c:pt>
                <c:pt idx="3">
                  <c:v>0.29299999999999998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77-0941-ACF0-DF48FB9E0F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Trip partially booked</c:v>
                </c:pt>
              </c:strCache>
            </c:strRef>
          </c:tx>
          <c:spPr>
            <a:solidFill>
              <a:srgbClr val="71C2E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5.35003555456699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777-0941-ACF0-DF48FB9E0F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In my country</c:v>
                </c:pt>
                <c:pt idx="1">
                  <c:v>A neighbouring  country</c:v>
                </c:pt>
                <c:pt idx="2">
                  <c:v>A non-neighbouring European country</c:v>
                </c:pt>
                <c:pt idx="3">
                  <c:v>Outside Europe</c:v>
                </c:pt>
              </c:strCache>
            </c:strRef>
          </c:cat>
          <c:val>
            <c:numRef>
              <c:f>Sheet1!$C$2:$C$5</c:f>
              <c:numCache>
                <c:formatCode>###0.0%</c:formatCode>
                <c:ptCount val="4"/>
                <c:pt idx="0">
                  <c:v>0.19500000000000001</c:v>
                </c:pt>
                <c:pt idx="1">
                  <c:v>0.248</c:v>
                </c:pt>
                <c:pt idx="2">
                  <c:v>0.219</c:v>
                </c:pt>
                <c:pt idx="3">
                  <c:v>0.26900000000000002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777-0941-ACF0-DF48FB9E0F0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Destination chosen, 
but trip not yet booked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In my country</c:v>
                </c:pt>
                <c:pt idx="1">
                  <c:v>A neighbouring  country</c:v>
                </c:pt>
                <c:pt idx="2">
                  <c:v>A non-neighbouring European country</c:v>
                </c:pt>
                <c:pt idx="3">
                  <c:v>Outside Europe</c:v>
                </c:pt>
              </c:strCache>
            </c:strRef>
          </c:cat>
          <c:val>
            <c:numRef>
              <c:f>Sheet1!$D$2:$D$5</c:f>
              <c:numCache>
                <c:formatCode>###0.0%</c:formatCode>
                <c:ptCount val="4"/>
                <c:pt idx="0">
                  <c:v>0.33800000000000002</c:v>
                </c:pt>
                <c:pt idx="1">
                  <c:v>0.33900000000000002</c:v>
                </c:pt>
                <c:pt idx="2">
                  <c:v>0.31900000000000001</c:v>
                </c:pt>
                <c:pt idx="3">
                  <c:v>0.29499999999999998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777-0941-ACF0-DF48FB9E0F0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 have not yet chosen where I will travel next</c:v>
                </c:pt>
              </c:strCache>
            </c:strRef>
          </c:tx>
          <c:spPr>
            <a:solidFill>
              <a:srgbClr val="A5F0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In my country</c:v>
                </c:pt>
                <c:pt idx="1">
                  <c:v>A neighbouring  country</c:v>
                </c:pt>
                <c:pt idx="2">
                  <c:v>A non-neighbouring European country</c:v>
                </c:pt>
                <c:pt idx="3">
                  <c:v>Outside Europe</c:v>
                </c:pt>
              </c:strCache>
            </c:strRef>
          </c:cat>
          <c:val>
            <c:numRef>
              <c:f>Sheet1!$E$2:$E$5</c:f>
            </c:numRef>
          </c:val>
          <c:extLst>
            <c:ext xmlns:c16="http://schemas.microsoft.com/office/drawing/2014/chart" uri="{C3380CC4-5D6E-409C-BE32-E72D297353CC}">
              <c16:uniqueId val="{00000004-D777-0941-ACF0-DF48FB9E0F0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With organised group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In my country</c:v>
                </c:pt>
                <c:pt idx="1">
                  <c:v>A neighbouring  country</c:v>
                </c:pt>
                <c:pt idx="2">
                  <c:v>A non-neighbouring European country</c:v>
                </c:pt>
                <c:pt idx="3">
                  <c:v>Outside Europe</c:v>
                </c:pt>
              </c:strCache>
            </c:strRef>
          </c:cat>
          <c:val>
            <c:numRef>
              <c:f>Sheet1!$F$2:$F$5</c:f>
            </c:numRef>
          </c:val>
          <c:extLst>
            <c:ext xmlns:c16="http://schemas.microsoft.com/office/drawing/2014/chart" uri="{C3380CC4-5D6E-409C-BE32-E72D297353CC}">
              <c16:uniqueId val="{00000008-D777-0941-ACF0-DF48FB9E0F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260172416"/>
        <c:axId val="260256128"/>
      </c:barChart>
      <c:catAx>
        <c:axId val="260172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260256128"/>
        <c:crosses val="autoZero"/>
        <c:auto val="1"/>
        <c:lblAlgn val="ctr"/>
        <c:lblOffset val="100"/>
        <c:noMultiLvlLbl val="0"/>
      </c:catAx>
      <c:valAx>
        <c:axId val="260256128"/>
        <c:scaling>
          <c:orientation val="minMax"/>
          <c:max val="1"/>
        </c:scaling>
        <c:delete val="1"/>
        <c:axPos val="l"/>
        <c:numFmt formatCode="0%" sourceLinked="0"/>
        <c:majorTickMark val="out"/>
        <c:minorTickMark val="none"/>
        <c:tickLblPos val="nextTo"/>
        <c:crossAx val="260172416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tr"/>
      <c:layout>
        <c:manualLayout>
          <c:xMode val="edge"/>
          <c:yMode val="edge"/>
          <c:x val="1.8485334270699889E-2"/>
          <c:y val="0.20483659024830542"/>
          <c:w val="0.27900828364944896"/>
          <c:h val="0.5405662266428162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just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DINPro-Regular" panose="02000503030000020004" pitchFamily="50" charset="0"/>
              <a:ea typeface="+mn-ea"/>
              <a:cs typeface="+mn-cs"/>
            </a:defRPr>
          </a:pPr>
          <a:endParaRPr lang="bg-B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6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c:spPr>
          <c:dPt>
            <c:idx val="0"/>
            <c:bubble3D val="0"/>
            <c:spPr>
              <a:solidFill>
                <a:srgbClr val="0A0936"/>
              </a:solidFill>
              <a:ln w="19050"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BF1-4736-9891-5711BB825F5C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9BF1-4736-9891-5711BB825F5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9BF1-4736-9891-5711BB825F5C}"/>
              </c:ext>
            </c:extLst>
          </c:dPt>
          <c:cat>
            <c:strRef>
              <c:f>Sheet1!$A$2:$A$3</c:f>
              <c:strCache>
                <c:ptCount val="2"/>
                <c:pt idx="0">
                  <c:v>enjoying</c:v>
                </c:pt>
                <c:pt idx="1">
                  <c:v>rest options</c:v>
                </c:pt>
              </c:strCache>
            </c:strRef>
          </c:cat>
          <c:val>
            <c:numRef>
              <c:f>Sheet1!$B$2:$B$3</c:f>
              <c:numCache>
                <c:formatCode>0.0%</c:formatCode>
                <c:ptCount val="2"/>
                <c:pt idx="0">
                  <c:v>0.16400000000000001</c:v>
                </c:pt>
                <c:pt idx="1">
                  <c:v>0.83600000000000008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BF1-4736-9891-5711BB825F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6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c:spPr>
          <c:dPt>
            <c:idx val="0"/>
            <c:bubble3D val="0"/>
            <c:spPr>
              <a:solidFill>
                <a:srgbClr val="A1EAF7"/>
              </a:solidFill>
              <a:ln w="19050"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4C3-4DF2-A34D-4D9E1354B255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4C3-4DF2-A34D-4D9E1354B25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4C3-4DF2-A34D-4D9E1354B255}"/>
              </c:ext>
            </c:extLst>
          </c:dPt>
          <c:cat>
            <c:strRef>
              <c:f>Sheet1!$A$2:$A$3</c:f>
              <c:strCache>
                <c:ptCount val="2"/>
                <c:pt idx="0">
                  <c:v>enjoying</c:v>
                </c:pt>
                <c:pt idx="1">
                  <c:v>rest options</c:v>
                </c:pt>
              </c:strCache>
            </c:strRef>
          </c:cat>
          <c:val>
            <c:numRef>
              <c:f>Sheet1!$B$2:$B$3</c:f>
              <c:numCache>
                <c:formatCode>0.0%</c:formatCode>
                <c:ptCount val="2"/>
                <c:pt idx="0">
                  <c:v>0.158</c:v>
                </c:pt>
                <c:pt idx="1">
                  <c:v>0.84199999999999997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4C3-4DF2-A34D-4D9E1354B2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6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c:spPr>
          <c:dPt>
            <c:idx val="0"/>
            <c:bubble3D val="0"/>
            <c:spPr>
              <a:solidFill>
                <a:srgbClr val="953735"/>
              </a:solidFill>
              <a:ln w="19050"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457-40E8-970D-D5118FE1783A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457-40E8-970D-D5118FE1783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457-40E8-970D-D5118FE1783A}"/>
              </c:ext>
            </c:extLst>
          </c:dPt>
          <c:cat>
            <c:strRef>
              <c:f>Sheet1!$A$2:$A$3</c:f>
              <c:strCache>
                <c:ptCount val="2"/>
                <c:pt idx="0">
                  <c:v>spending</c:v>
                </c:pt>
                <c:pt idx="1">
                  <c:v>rest options</c:v>
                </c:pt>
              </c:strCache>
            </c:strRef>
          </c:cat>
          <c:val>
            <c:numRef>
              <c:f>Sheet1!$B$2:$B$3</c:f>
              <c:numCache>
                <c:formatCode>0.0%</c:formatCode>
                <c:ptCount val="2"/>
                <c:pt idx="0">
                  <c:v>0.13700000000000001</c:v>
                </c:pt>
                <c:pt idx="1">
                  <c:v>0.86299999999999999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457-40E8-970D-D5118FE178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6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c:spPr>
          <c:dPt>
            <c:idx val="0"/>
            <c:bubble3D val="0"/>
            <c:spPr>
              <a:solidFill>
                <a:srgbClr val="185073"/>
              </a:solidFill>
              <a:ln w="19050"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0DB-4FC0-93B9-3A8F2A7DCEE0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0DB-4FC0-93B9-3A8F2A7DCEE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C0DB-4FC0-93B9-3A8F2A7DCEE0}"/>
              </c:ext>
            </c:extLst>
          </c:dPt>
          <c:cat>
            <c:strRef>
              <c:f>Sheet1!$A$2:$A$3</c:f>
              <c:strCache>
                <c:ptCount val="2"/>
                <c:pt idx="0">
                  <c:v>enjoying</c:v>
                </c:pt>
                <c:pt idx="1">
                  <c:v>rest options</c:v>
                </c:pt>
              </c:strCache>
            </c:strRef>
          </c:cat>
          <c:val>
            <c:numRef>
              <c:f>Sheet1!$B$2:$B$3</c:f>
              <c:numCache>
                <c:formatCode>0.0%</c:formatCode>
                <c:ptCount val="2"/>
                <c:pt idx="0">
                  <c:v>0.123</c:v>
                </c:pt>
                <c:pt idx="1">
                  <c:v>0.877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0DB-4FC0-93B9-3A8F2A7DCE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6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c:spPr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0FA-4A68-A645-8739C3DD514D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0FA-4A68-A645-8739C3DD514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0FA-4A68-A645-8739C3DD514D}"/>
              </c:ext>
            </c:extLst>
          </c:dPt>
          <c:cat>
            <c:strRef>
              <c:f>Sheet1!$A$2:$A$3</c:f>
              <c:strCache>
                <c:ptCount val="2"/>
                <c:pt idx="0">
                  <c:v>enjoying</c:v>
                </c:pt>
                <c:pt idx="1">
                  <c:v>rest options</c:v>
                </c:pt>
              </c:strCache>
            </c:strRef>
          </c:cat>
          <c:val>
            <c:numRef>
              <c:f>Sheet1!$B$2:$B$3</c:f>
              <c:numCache>
                <c:formatCode>0.0%</c:formatCode>
                <c:ptCount val="2"/>
                <c:pt idx="0">
                  <c:v>8.8999999999999996E-2</c:v>
                </c:pt>
                <c:pt idx="1">
                  <c:v>0.91100000000000003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0FA-4A68-A645-8739C3DD51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6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c:spPr>
          <c:dPt>
            <c:idx val="0"/>
            <c:bubble3D val="0"/>
            <c:spPr>
              <a:solidFill>
                <a:srgbClr val="8896AF"/>
              </a:solidFill>
              <a:ln w="19050"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B3C-DF45-8113-D3B9085574BB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B3C-DF45-8113-D3B9085574B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AB3C-DF45-8113-D3B9085574BB}"/>
              </c:ext>
            </c:extLst>
          </c:dPt>
          <c:cat>
            <c:strRef>
              <c:f>Sheet1!$A$2:$A$3</c:f>
              <c:strCache>
                <c:ptCount val="2"/>
                <c:pt idx="0">
                  <c:v>enjoying</c:v>
                </c:pt>
                <c:pt idx="1">
                  <c:v>rest options</c:v>
                </c:pt>
              </c:strCache>
            </c:strRef>
          </c:cat>
          <c:val>
            <c:numRef>
              <c:f>Sheet1!$B$2:$B$3</c:f>
              <c:numCache>
                <c:formatCode>0.0%</c:formatCode>
                <c:ptCount val="2"/>
                <c:pt idx="0">
                  <c:v>0.185</c:v>
                </c:pt>
                <c:pt idx="1">
                  <c:v>0.81499999999999995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B3C-DF45-8113-D3B9085574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6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.29259799756160643"/>
          <c:w val="0.97190093259619159"/>
          <c:h val="0.459576647249828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wave 8</c:v>
                </c:pt>
              </c:strCache>
            </c:strRef>
          </c:tx>
          <c:spPr>
            <a:solidFill>
              <a:srgbClr val="0A0936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8EB4E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017-41E6-9E15-AA421687CEBA}"/>
              </c:ext>
            </c:extLst>
          </c:dPt>
          <c:dPt>
            <c:idx val="1"/>
            <c:invertIfNegative val="0"/>
            <c:bubble3D val="0"/>
            <c:spPr>
              <a:solidFill>
                <a:srgbClr val="18507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017-41E6-9E15-AA421687CEBA}"/>
              </c:ext>
            </c:extLst>
          </c:dPt>
          <c:dPt>
            <c:idx val="2"/>
            <c:invertIfNegative val="0"/>
            <c:bubble3D val="0"/>
            <c:spPr>
              <a:solidFill>
                <a:srgbClr val="A1EAF7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017-41E6-9E15-AA421687CEBA}"/>
              </c:ext>
            </c:extLst>
          </c:dPt>
          <c:dPt>
            <c:idx val="3"/>
            <c:invertIfNegative val="0"/>
            <c:bubble3D val="0"/>
            <c:spPr>
              <a:solidFill>
                <a:srgbClr val="2D8BB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017-41E6-9E15-AA421687CEBA}"/>
              </c:ext>
            </c:extLst>
          </c:dPt>
          <c:dPt>
            <c:idx val="4"/>
            <c:invertIfNegative val="0"/>
            <c:bubble3D val="0"/>
            <c:spPr>
              <a:solidFill>
                <a:srgbClr val="4B7275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4017-41E6-9E15-AA421687CEBA}"/>
              </c:ext>
            </c:extLst>
          </c:dPt>
          <c:dPt>
            <c:idx val="5"/>
            <c:invertIfNegative val="0"/>
            <c:bubble3D val="0"/>
            <c:spPr>
              <a:solidFill>
                <a:srgbClr val="7F7F7F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4017-41E6-9E15-AA421687CEBA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0-0D49-1F4D-BA82-A538585E222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8"/>
                <c:pt idx="0">
                  <c:v>Pleasant weather conditions</c:v>
                </c:pt>
                <c:pt idx="1">
                  <c:v>Bargains and attractive deals</c:v>
                </c:pt>
                <c:pt idx="2">
                  <c:v>Not crowded</c:v>
                </c:pt>
                <c:pt idx="3">
                  <c:v>Friendly and welcoming locals</c:v>
                </c:pt>
                <c:pt idx="4">
                  <c:v>Fully lifted travel restrictions</c:v>
                </c:pt>
                <c:pt idx="5">
                  <c:v>Health &amp; safety protocols</c:v>
                </c:pt>
                <c:pt idx="6">
                  <c:v>Effectiveness 
in managing COVID-19</c:v>
                </c:pt>
                <c:pt idx="7">
                  <c:v>Direct transport routes</c:v>
                </c:pt>
              </c:strCache>
            </c:strRef>
          </c:cat>
          <c:val>
            <c:numRef>
              <c:f>Sheet1!$B$2:$B$12</c:f>
              <c:numCache>
                <c:formatCode>0.0%</c:formatCode>
                <c:ptCount val="8"/>
                <c:pt idx="0">
                  <c:v>0.16900000000000001</c:v>
                </c:pt>
                <c:pt idx="1">
                  <c:v>0.14917541229385306</c:v>
                </c:pt>
                <c:pt idx="2">
                  <c:v>0.106</c:v>
                </c:pt>
                <c:pt idx="3">
                  <c:v>9.8000000000000004E-2</c:v>
                </c:pt>
                <c:pt idx="4">
                  <c:v>9.0490469051188696E-2</c:v>
                </c:pt>
                <c:pt idx="5">
                  <c:v>8.5000000000000006E-2</c:v>
                </c:pt>
                <c:pt idx="6">
                  <c:v>7.5999999999999998E-2</c:v>
                </c:pt>
                <c:pt idx="7">
                  <c:v>7.1999999999999995E-2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017-41E6-9E15-AA421687CE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7"/>
        <c:axId val="145040512"/>
        <c:axId val="145042048"/>
      </c:barChart>
      <c:catAx>
        <c:axId val="14504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145042048"/>
        <c:crosses val="autoZero"/>
        <c:auto val="1"/>
        <c:lblAlgn val="ctr"/>
        <c:lblOffset val="100"/>
        <c:noMultiLvlLbl val="0"/>
      </c:catAx>
      <c:valAx>
        <c:axId val="145042048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145040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1">
    <c:autoUpdate val="0"/>
  </c:externalData>
</c:chartSpace>
</file>

<file path=ppt/charts/chart6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0429268656469067E-2"/>
          <c:y val="1.2766172658087405E-2"/>
          <c:w val="0.57525133941148743"/>
          <c:h val="0.8403957621686325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 cancelled my trip completely</c:v>
                </c:pt>
              </c:strCache>
            </c:strRef>
          </c:tx>
          <c:spPr>
            <a:solidFill>
              <a:srgbClr val="2D8BB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000" b="0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4"/>
                <c:pt idx="0">
                  <c:v>Sep '21
survey</c:v>
                </c:pt>
                <c:pt idx="1">
                  <c:v>Dec '21
survey</c:v>
                </c:pt>
                <c:pt idx="2">
                  <c:v>March '22
survey</c:v>
                </c:pt>
                <c:pt idx="3">
                  <c:v>May '22 
survey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4"/>
                <c:pt idx="0">
                  <c:v>0.1</c:v>
                </c:pt>
                <c:pt idx="1">
                  <c:v>0.121</c:v>
                </c:pt>
                <c:pt idx="2">
                  <c:v>8.3000000000000004E-2</c:v>
                </c:pt>
                <c:pt idx="3">
                  <c:v>6.6000000000000003E-2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30-4C18-9FB7-8E5B5F79C1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 rescheduled it for another date</c:v>
                </c:pt>
              </c:strCache>
            </c:strRef>
          </c:tx>
          <c:spPr>
            <a:solidFill>
              <a:srgbClr val="A1EAF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4"/>
                <c:pt idx="0">
                  <c:v>Sep '21
survey</c:v>
                </c:pt>
                <c:pt idx="1">
                  <c:v>Dec '21
survey</c:v>
                </c:pt>
                <c:pt idx="2">
                  <c:v>March '22
survey</c:v>
                </c:pt>
                <c:pt idx="3">
                  <c:v>May '22 
survey</c:v>
                </c:pt>
              </c:strCache>
            </c:strRef>
          </c:cat>
          <c:val>
            <c:numRef>
              <c:f>Sheet1!$C$2:$C$8</c:f>
              <c:numCache>
                <c:formatCode>0.0%</c:formatCode>
                <c:ptCount val="4"/>
                <c:pt idx="0">
                  <c:v>0.155</c:v>
                </c:pt>
                <c:pt idx="1">
                  <c:v>0.161</c:v>
                </c:pt>
                <c:pt idx="2">
                  <c:v>0.151</c:v>
                </c:pt>
                <c:pt idx="3">
                  <c:v>0.13100000000000001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830-4C18-9FB7-8E5B5F79C1D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 changed the destination so I can use my own vehicle to travel</c:v>
                </c:pt>
              </c:strCache>
            </c:strRef>
          </c:tx>
          <c:spPr>
            <a:solidFill>
              <a:srgbClr val="0A093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000" b="0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4"/>
                <c:pt idx="0">
                  <c:v>Sep '21
survey</c:v>
                </c:pt>
                <c:pt idx="1">
                  <c:v>Dec '21
survey</c:v>
                </c:pt>
                <c:pt idx="2">
                  <c:v>March '22
survey</c:v>
                </c:pt>
                <c:pt idx="3">
                  <c:v>May '22 
survey</c:v>
                </c:pt>
              </c:strCache>
            </c:strRef>
          </c:cat>
          <c:val>
            <c:numRef>
              <c:f>Sheet1!$D$2:$D$8</c:f>
              <c:numCache>
                <c:formatCode>0.0%</c:formatCode>
                <c:ptCount val="4"/>
                <c:pt idx="0">
                  <c:v>9.7000000000000003E-2</c:v>
                </c:pt>
                <c:pt idx="1">
                  <c:v>0.108</c:v>
                </c:pt>
                <c:pt idx="2">
                  <c:v>9.8000000000000004E-2</c:v>
                </c:pt>
                <c:pt idx="3">
                  <c:v>9.1999999999999998E-2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830-4C18-9FB7-8E5B5F79C1D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 changed my trip from international to domestic</c:v>
                </c:pt>
              </c:strCache>
            </c:strRef>
          </c:tx>
          <c:spPr>
            <a:solidFill>
              <a:srgbClr val="A5A5A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4"/>
                <c:pt idx="0">
                  <c:v>Sep '21
survey</c:v>
                </c:pt>
                <c:pt idx="1">
                  <c:v>Dec '21
survey</c:v>
                </c:pt>
                <c:pt idx="2">
                  <c:v>March '22
survey</c:v>
                </c:pt>
                <c:pt idx="3">
                  <c:v>May '22 
survey</c:v>
                </c:pt>
              </c:strCache>
            </c:strRef>
          </c:cat>
          <c:val>
            <c:numRef>
              <c:f>Sheet1!$E$2:$E$8</c:f>
              <c:numCache>
                <c:formatCode>0.0%</c:formatCode>
                <c:ptCount val="4"/>
                <c:pt idx="0">
                  <c:v>0.14399999999999999</c:v>
                </c:pt>
                <c:pt idx="1">
                  <c:v>0.14199999999999999</c:v>
                </c:pt>
                <c:pt idx="2">
                  <c:v>0.123</c:v>
                </c:pt>
                <c:pt idx="3">
                  <c:v>0.113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830-4C18-9FB7-8E5B5F79C1D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 made the trip with some changes from the initial planning</c:v>
                </c:pt>
              </c:strCache>
            </c:strRef>
          </c:tx>
          <c:spPr>
            <a:solidFill>
              <a:srgbClr val="B4C7E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4"/>
                <c:pt idx="0">
                  <c:v>Sep '21
survey</c:v>
                </c:pt>
                <c:pt idx="1">
                  <c:v>Dec '21
survey</c:v>
                </c:pt>
                <c:pt idx="2">
                  <c:v>March '22
survey</c:v>
                </c:pt>
                <c:pt idx="3">
                  <c:v>May '22 
survey</c:v>
                </c:pt>
              </c:strCache>
            </c:strRef>
          </c:cat>
          <c:val>
            <c:numRef>
              <c:f>Sheet1!$F$2:$F$8</c:f>
              <c:numCache>
                <c:formatCode>0.0%</c:formatCode>
                <c:ptCount val="4"/>
                <c:pt idx="0">
                  <c:v>0.152</c:v>
                </c:pt>
                <c:pt idx="1">
                  <c:v>0.14699999999999999</c:v>
                </c:pt>
                <c:pt idx="2">
                  <c:v>0.152</c:v>
                </c:pt>
                <c:pt idx="3">
                  <c:v>0.154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830-4C18-9FB7-8E5B5F79C1D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Ιt did not affect me at all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000" b="0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4"/>
                <c:pt idx="0">
                  <c:v>Sep '21
survey</c:v>
                </c:pt>
                <c:pt idx="1">
                  <c:v>Dec '21
survey</c:v>
                </c:pt>
                <c:pt idx="2">
                  <c:v>March '22
survey</c:v>
                </c:pt>
                <c:pt idx="3">
                  <c:v>May '22 
survey</c:v>
                </c:pt>
              </c:strCache>
            </c:strRef>
          </c:cat>
          <c:val>
            <c:numRef>
              <c:f>Sheet1!$G$2:$G$8</c:f>
              <c:numCache>
                <c:formatCode>0.0%</c:formatCode>
                <c:ptCount val="4"/>
                <c:pt idx="0">
                  <c:v>0.20100000000000001</c:v>
                </c:pt>
                <c:pt idx="1">
                  <c:v>0.16200000000000001</c:v>
                </c:pt>
                <c:pt idx="2">
                  <c:v>0.26500000000000001</c:v>
                </c:pt>
                <c:pt idx="3">
                  <c:v>0.34300000000000003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830-4C18-9FB7-8E5B5F79C1D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 had not planned any overnight trips in the next 6 months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000" b="0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4"/>
                <c:pt idx="0">
                  <c:v>Sep '21
survey</c:v>
                </c:pt>
                <c:pt idx="1">
                  <c:v>Dec '21
survey</c:v>
                </c:pt>
                <c:pt idx="2">
                  <c:v>March '22
survey</c:v>
                </c:pt>
                <c:pt idx="3">
                  <c:v>May '22 
survey</c:v>
                </c:pt>
              </c:strCache>
            </c:strRef>
          </c:cat>
          <c:val>
            <c:numRef>
              <c:f>Sheet1!$H$2:$H$8</c:f>
              <c:numCache>
                <c:formatCode>0.0%</c:formatCode>
                <c:ptCount val="4"/>
                <c:pt idx="0">
                  <c:v>0.151</c:v>
                </c:pt>
                <c:pt idx="1">
                  <c:v>0.158</c:v>
                </c:pt>
                <c:pt idx="2">
                  <c:v>0.128</c:v>
                </c:pt>
                <c:pt idx="3">
                  <c:v>0.10100000000000001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830-4C18-9FB7-8E5B5F79C1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2493696"/>
        <c:axId val="262495232"/>
      </c:barChart>
      <c:catAx>
        <c:axId val="262493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7F7F7F"/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262495232"/>
        <c:crosses val="autoZero"/>
        <c:auto val="1"/>
        <c:lblAlgn val="ctr"/>
        <c:lblOffset val="100"/>
        <c:noMultiLvlLbl val="0"/>
      </c:catAx>
      <c:valAx>
        <c:axId val="262495232"/>
        <c:scaling>
          <c:orientation val="minMax"/>
          <c:max val="1"/>
        </c:scaling>
        <c:delete val="1"/>
        <c:axPos val="l"/>
        <c:numFmt formatCode="0.0%" sourceLinked="1"/>
        <c:majorTickMark val="none"/>
        <c:minorTickMark val="none"/>
        <c:tickLblPos val="nextTo"/>
        <c:crossAx val="262493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6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996351784219376"/>
          <c:y val="1.6349509900608013E-2"/>
          <c:w val="0.95086333770602915"/>
          <c:h val="0.9715492471335820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Wave 8</c:v>
                </c:pt>
              </c:strCache>
            </c:strRef>
          </c:tx>
          <c:dPt>
            <c:idx val="0"/>
            <c:bubble3D val="0"/>
            <c:spPr>
              <a:solidFill>
                <a:srgbClr val="2D8BB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03D-7A4E-AC3C-2D2EF85D6BF8}"/>
              </c:ext>
            </c:extLst>
          </c:dPt>
          <c:dPt>
            <c:idx val="1"/>
            <c:bubble3D val="0"/>
            <c:spPr>
              <a:solidFill>
                <a:srgbClr val="A1EAF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03D-7A4E-AC3C-2D2EF85D6BF8}"/>
              </c:ext>
            </c:extLst>
          </c:dPt>
          <c:dPt>
            <c:idx val="2"/>
            <c:bubble3D val="0"/>
            <c:spPr>
              <a:solidFill>
                <a:srgbClr val="0A093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03D-7A4E-AC3C-2D2EF85D6BF8}"/>
              </c:ext>
            </c:extLst>
          </c:dPt>
          <c:dPt>
            <c:idx val="3"/>
            <c:bubble3D val="0"/>
            <c:spPr>
              <a:solidFill>
                <a:srgbClr val="A5A5A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03D-7A4E-AC3C-2D2EF85D6BF8}"/>
              </c:ext>
            </c:extLst>
          </c:dPt>
          <c:dPt>
            <c:idx val="4"/>
            <c:bubble3D val="0"/>
            <c:spPr>
              <a:solidFill>
                <a:srgbClr val="B4C7E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03D-7A4E-AC3C-2D2EF85D6BF8}"/>
              </c:ext>
            </c:extLst>
          </c:dPt>
          <c:dPt>
            <c:idx val="5"/>
            <c:bubble3D val="0"/>
            <c:spPr>
              <a:solidFill>
                <a:srgbClr val="8896A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403D-7A4E-AC3C-2D2EF85D6BF8}"/>
              </c:ext>
            </c:extLst>
          </c:dPt>
          <c:dPt>
            <c:idx val="6"/>
            <c:bubble3D val="0"/>
            <c:spPr>
              <a:solidFill>
                <a:srgbClr val="0CA49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403D-7A4E-AC3C-2D2EF85D6BF8}"/>
              </c:ext>
            </c:extLst>
          </c:dPt>
          <c:dPt>
            <c:idx val="7"/>
            <c:bubble3D val="0"/>
            <c:spPr>
              <a:solidFill>
                <a:srgbClr val="2C4D7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E-403D-7A4E-AC3C-2D2EF85D6BF8}"/>
              </c:ext>
            </c:extLst>
          </c:dPt>
          <c:dLbls>
            <c:dLbl>
              <c:idx val="0"/>
              <c:layout>
                <c:manualLayout>
                  <c:x val="3.3137923953422167E-3"/>
                  <c:y val="-6.677416862924481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DINPro-Regular" panose="02000503030000020004" pitchFamily="2" charset="0"/>
                      <a:ea typeface="+mn-ea"/>
                      <a:cs typeface="+mn-cs"/>
                    </a:defRPr>
                  </a:pPr>
                  <a:endParaRPr lang="bg-BG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03D-7A4E-AC3C-2D2EF85D6BF8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DINPro-Regular" panose="02000503030000020004" pitchFamily="2" charset="0"/>
                      <a:ea typeface="+mn-ea"/>
                      <a:cs typeface="+mn-cs"/>
                    </a:defRPr>
                  </a:pPr>
                  <a:endParaRPr lang="bg-BG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403D-7A4E-AC3C-2D2EF85D6BF8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DINPro-Regular" panose="02000503030000020004" pitchFamily="2" charset="0"/>
                      <a:ea typeface="+mn-ea"/>
                      <a:cs typeface="+mn-cs"/>
                    </a:defRPr>
                  </a:pPr>
                  <a:endParaRPr lang="bg-BG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403D-7A4E-AC3C-2D2EF85D6BF8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DINPro-Regular" panose="02000503030000020004" pitchFamily="2" charset="0"/>
                      <a:ea typeface="+mn-ea"/>
                      <a:cs typeface="+mn-cs"/>
                    </a:defRPr>
                  </a:pPr>
                  <a:endParaRPr lang="bg-BG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B-403D-7A4E-AC3C-2D2EF85D6BF8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DINPro-Regular" panose="02000503030000020004" pitchFamily="2" charset="0"/>
                      <a:ea typeface="+mn-ea"/>
                      <a:cs typeface="+mn-cs"/>
                    </a:defRPr>
                  </a:pPr>
                  <a:endParaRPr lang="bg-BG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F-403D-7A4E-AC3C-2D2EF85D6BF8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DINPro-Regular" panose="02000503030000020004" pitchFamily="2" charset="0"/>
                      <a:ea typeface="+mn-ea"/>
                      <a:cs typeface="+mn-cs"/>
                    </a:defRPr>
                  </a:pPr>
                  <a:endParaRPr lang="bg-BG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E-403D-7A4E-AC3C-2D2EF85D6BF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INPro-Regular" panose="02000503030000020004" pitchFamily="2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I cancelled my trip completely</c:v>
                </c:pt>
                <c:pt idx="1">
                  <c:v>I rescheduled my trip for another date</c:v>
                </c:pt>
                <c:pt idx="2">
                  <c:v>I changed my itinerary and will not visit countries neighbouring the conflict zone </c:v>
                </c:pt>
                <c:pt idx="3">
                  <c:v>I changed my trip from international to domestic</c:v>
                </c:pt>
                <c:pt idx="4">
                  <c:v>I made the trip with some changes from the initial planning (i.e. type of accommodation or transport) </c:v>
                </c:pt>
                <c:pt idx="5">
                  <c:v>I will wait and see how the war evolves before booking a trip</c:v>
                </c:pt>
                <c:pt idx="6">
                  <c:v>It hasn’t affected my travel plans at all</c:v>
                </c:pt>
                <c:pt idx="7">
                  <c:v>I had not planned any overnight trips in the next 6 months</c:v>
                </c:pt>
              </c:strCache>
            </c:strRef>
          </c:cat>
          <c:val>
            <c:numRef>
              <c:f>Sheet1!$B$2:$B$9</c:f>
              <c:numCache>
                <c:formatCode>0.0%</c:formatCode>
                <c:ptCount val="8"/>
                <c:pt idx="0">
                  <c:v>4.1000000000000002E-2</c:v>
                </c:pt>
                <c:pt idx="1">
                  <c:v>5.7000000000000002E-2</c:v>
                </c:pt>
                <c:pt idx="2">
                  <c:v>0.104</c:v>
                </c:pt>
                <c:pt idx="3">
                  <c:v>0.08</c:v>
                </c:pt>
                <c:pt idx="4">
                  <c:v>6.6000000000000003E-2</c:v>
                </c:pt>
                <c:pt idx="5">
                  <c:v>0.12</c:v>
                </c:pt>
                <c:pt idx="6">
                  <c:v>0.439</c:v>
                </c:pt>
                <c:pt idx="7">
                  <c:v>9.1999999999999998E-2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03D-7A4E-AC3C-2D2EF85D6B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1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7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4932231430150984"/>
          <c:y val="0.13096956671713869"/>
          <c:w val="0.63448704554807189"/>
          <c:h val="0.7289991421250212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 feel that strict protocols can damage the joy of travelling</c:v>
                </c:pt>
              </c:strCache>
            </c:strRef>
          </c:tx>
          <c:spPr>
            <a:solidFill>
              <a:srgbClr val="0A093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4"/>
                <c:pt idx="0">
                  <c:v>Sep '21
survey</c:v>
                </c:pt>
                <c:pt idx="1">
                  <c:v>Dec '21
survey</c:v>
                </c:pt>
                <c:pt idx="2">
                  <c:v>March '22
survey</c:v>
                </c:pt>
                <c:pt idx="3">
                  <c:v>May '22 
survey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4"/>
                <c:pt idx="0">
                  <c:v>0.1</c:v>
                </c:pt>
                <c:pt idx="1">
                  <c:v>0.128</c:v>
                </c:pt>
                <c:pt idx="2">
                  <c:v>9.4E-2</c:v>
                </c:pt>
                <c:pt idx="3">
                  <c:v>0.11799999999999999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C0-4037-9E9D-7C273EA9F3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 feel I cannot enjoy everything that a place has to offer</c:v>
                </c:pt>
              </c:strCache>
            </c:strRef>
          </c:tx>
          <c:spPr>
            <a:solidFill>
              <a:srgbClr val="A1EAF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4"/>
                <c:pt idx="0">
                  <c:v>Sep '21
survey</c:v>
                </c:pt>
                <c:pt idx="1">
                  <c:v>Dec '21
survey</c:v>
                </c:pt>
                <c:pt idx="2">
                  <c:v>March '22
survey</c:v>
                </c:pt>
                <c:pt idx="3">
                  <c:v>May '22 
survey</c:v>
                </c:pt>
              </c:strCache>
            </c:strRef>
          </c:cat>
          <c:val>
            <c:numRef>
              <c:f>Sheet1!$C$2:$C$8</c:f>
              <c:numCache>
                <c:formatCode>0.0%</c:formatCode>
                <c:ptCount val="4"/>
                <c:pt idx="0">
                  <c:v>0.14299999999999999</c:v>
                </c:pt>
                <c:pt idx="1">
                  <c:v>0.156</c:v>
                </c:pt>
                <c:pt idx="2">
                  <c:v>0.121</c:v>
                </c:pt>
                <c:pt idx="3">
                  <c:v>0.14099999999999999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AC0-4037-9E9D-7C273EA9F35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It does not make any difference to me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4"/>
                <c:pt idx="0">
                  <c:v>Sep '21
survey</c:v>
                </c:pt>
                <c:pt idx="1">
                  <c:v>Dec '21
survey</c:v>
                </c:pt>
                <c:pt idx="2">
                  <c:v>March '22
survey</c:v>
                </c:pt>
                <c:pt idx="3">
                  <c:v>May '22 
survey</c:v>
                </c:pt>
              </c:strCache>
            </c:strRef>
          </c:cat>
          <c:val>
            <c:numRef>
              <c:f>Sheet1!$D$2:$D$8</c:f>
              <c:numCache>
                <c:formatCode>0.0%</c:formatCode>
                <c:ptCount val="4"/>
                <c:pt idx="0">
                  <c:v>0.128</c:v>
                </c:pt>
                <c:pt idx="1">
                  <c:v>0.13</c:v>
                </c:pt>
                <c:pt idx="2">
                  <c:v>0.11799999999999999</c:v>
                </c:pt>
                <c:pt idx="3">
                  <c:v>0.188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AC0-4037-9E9D-7C273EA9F35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 feel more relaxed to enjoy my stay</c:v>
                </c:pt>
              </c:strCache>
            </c:strRef>
          </c:tx>
          <c:spPr>
            <a:solidFill>
              <a:srgbClr val="185073"/>
            </a:solidFill>
            <a:ln>
              <a:noFill/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AC0-4037-9E9D-7C273EA9F354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AC0-4037-9E9D-7C273EA9F354}"/>
                </c:ext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AC0-4037-9E9D-7C273EA9F354}"/>
                </c:ext>
              </c:extLst>
            </c:dLbl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AC0-4037-9E9D-7C273EA9F354}"/>
                </c:ext>
              </c:extLst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AC0-4037-9E9D-7C273EA9F354}"/>
                </c:ext>
              </c:extLst>
            </c:dLbl>
            <c:dLbl>
              <c:idx val="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AC0-4037-9E9D-7C273EA9F3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4"/>
                <c:pt idx="0">
                  <c:v>Sep '21
survey</c:v>
                </c:pt>
                <c:pt idx="1">
                  <c:v>Dec '21
survey</c:v>
                </c:pt>
                <c:pt idx="2">
                  <c:v>March '22
survey</c:v>
                </c:pt>
                <c:pt idx="3">
                  <c:v>May '22 
survey</c:v>
                </c:pt>
              </c:strCache>
            </c:strRef>
          </c:cat>
          <c:val>
            <c:numRef>
              <c:f>Sheet1!$E$2:$E$8</c:f>
              <c:numCache>
                <c:formatCode>0.0%</c:formatCode>
                <c:ptCount val="4"/>
                <c:pt idx="0">
                  <c:v>0.28000000000000003</c:v>
                </c:pt>
                <c:pt idx="1">
                  <c:v>0.246</c:v>
                </c:pt>
                <c:pt idx="2">
                  <c:v>0.29799999999999999</c:v>
                </c:pt>
                <c:pt idx="3">
                  <c:v>0.27900000000000003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1AC0-4037-9E9D-7C273EA9F35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 feel much safer, knowing that my health is a top priority for the destination</c:v>
                </c:pt>
              </c:strCache>
            </c:strRef>
          </c:tx>
          <c:spPr>
            <a:solidFill>
              <a:srgbClr val="2D8BB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DINPro-Light" panose="02000504040000020003" pitchFamily="50" charset="0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4"/>
                <c:pt idx="0">
                  <c:v>Sep '21
survey</c:v>
                </c:pt>
                <c:pt idx="1">
                  <c:v>Dec '21
survey</c:v>
                </c:pt>
                <c:pt idx="2">
                  <c:v>March '22
survey</c:v>
                </c:pt>
                <c:pt idx="3">
                  <c:v>May '22 
survey</c:v>
                </c:pt>
              </c:strCache>
            </c:strRef>
          </c:cat>
          <c:val>
            <c:numRef>
              <c:f>Sheet1!$F$2:$F$8</c:f>
              <c:numCache>
                <c:formatCode>0.0%</c:formatCode>
                <c:ptCount val="4"/>
                <c:pt idx="0">
                  <c:v>0.34799999999999998</c:v>
                </c:pt>
                <c:pt idx="1">
                  <c:v>0.34</c:v>
                </c:pt>
                <c:pt idx="2">
                  <c:v>0.37</c:v>
                </c:pt>
                <c:pt idx="3">
                  <c:v>0.27400000000000002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1AC0-4037-9E9D-7C273EA9F3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2720512"/>
        <c:axId val="152722048"/>
      </c:barChart>
      <c:catAx>
        <c:axId val="15272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152722048"/>
        <c:crosses val="autoZero"/>
        <c:auto val="1"/>
        <c:lblAlgn val="ctr"/>
        <c:lblOffset val="100"/>
        <c:noMultiLvlLbl val="0"/>
      </c:catAx>
      <c:valAx>
        <c:axId val="152722048"/>
        <c:scaling>
          <c:orientation val="minMax"/>
          <c:max val="1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endParaRPr lang="bg-BG"/>
          </a:p>
        </c:txPr>
        <c:crossAx val="152720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0823489963573182E-3"/>
          <c:y val="0.12445346868196357"/>
          <c:w val="0.26764930631088746"/>
          <c:h val="0.8087493168358524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DINPro-Light" panose="02000504040000020003" pitchFamily="50" charset="0"/>
              <a:ea typeface="+mn-ea"/>
              <a:cs typeface="+mn-cs"/>
            </a:defRPr>
          </a:pPr>
          <a:endParaRPr lang="bg-B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Sheet1!$A$2:$A$37</cx:f>
        <cx:lvl ptCount="36">
          <cx:pt idx="0">Spain</cx:pt>
          <cx:pt idx="1">France</cx:pt>
          <cx:pt idx="2">Italy</cx:pt>
          <cx:pt idx="3">Greece</cx:pt>
          <cx:pt idx="4">Croatia</cx:pt>
          <cx:pt idx="5">Germany</cx:pt>
          <cx:pt idx="6">Portugal</cx:pt>
          <cx:pt idx="7">Turkey</cx:pt>
          <cx:pt idx="8">Austria</cx:pt>
          <cx:pt idx="9">Belgium</cx:pt>
          <cx:pt idx="10">United Kingdom</cx:pt>
          <cx:pt idx="11">Netherlands</cx:pt>
          <cx:pt idx="12">Cyprus</cx:pt>
          <cx:pt idx="13">Czech Republic</cx:pt>
          <cx:pt idx="14">Ireland</cx:pt>
          <cx:pt idx="15">Denmark</cx:pt>
          <cx:pt idx="16">Bulgaria</cx:pt>
          <cx:pt idx="17">Malta</cx:pt>
          <cx:pt idx="18">Norway</cx:pt>
          <cx:pt idx="19">Hungary</cx:pt>
          <cx:pt idx="20">Switzerland</cx:pt>
          <cx:pt idx="21">Sweden</cx:pt>
          <cx:pt idx="22">Poland</cx:pt>
          <cx:pt idx="23">Finland</cx:pt>
          <cx:pt idx="24">Romania</cx:pt>
          <cx:pt idx="25">Iceland</cx:pt>
          <cx:pt idx="26">Luxembourg</cx:pt>
          <cx:pt idx="27">Monaco</cx:pt>
          <cx:pt idx="28">Estonia</cx:pt>
          <cx:pt idx="29">Slovakia</cx:pt>
          <cx:pt idx="30">San Marino</cx:pt>
          <cx:pt idx="31">Montenegro</cx:pt>
          <cx:pt idx="32">Slovenia</cx:pt>
          <cx:pt idx="33">Serbia</cx:pt>
          <cx:pt idx="34">Latvia</cx:pt>
          <cx:pt idx="35">Lithuania</cx:pt>
        </cx:lvl>
      </cx:strDim>
      <cx:numDim type="colorVal">
        <cx:f>Sheet1!$B$2:$B$37</cx:f>
        <cx:nf>Sheet1!$B$1</cx:nf>
        <cx:lvl ptCount="36" formatCode="###0,0%" name="Series1">
          <cx:pt idx="0">0.10214741729541497</cx:pt>
          <cx:pt idx="1">0.10055136390017411</cx:pt>
          <cx:pt idx="2">0.096343586767266398</cx:pt>
          <cx:pt idx="3">0.066163668020893796</cx:pt>
          <cx:pt idx="4">0.05615206035983749</cx:pt>
          <cx:pt idx="5">0.052234474753337201</cx:pt>
          <cx:pt idx="6">0.0491874637260592</cx:pt>
          <cx:pt idx="7">0.039611143354614048</cx:pt>
          <cx:pt idx="8">0.03163087637840975</cx:pt>
          <cx:pt idx="9">0.026987811955890888</cx:pt>
          <cx:pt idx="10">0.026842716192687174</cx:pt>
          <cx:pt idx="11">0.0240858966918166</cx:pt>
          <cx:pt idx="12">0.01958792803250145</cx:pt>
          <cx:pt idx="13">0.019152640742890307</cx:pt>
          <cx:pt idx="14">0.01886244921648288</cx:pt>
          <cx:pt idx="15">0.017991874637260593</cx:pt>
          <cx:pt idx="16">0.016686012768427162</cx:pt>
          <cx:pt idx="17">0.014364480557167731</cx:pt>
          <cx:pt idx="18">0.013784097504352872</cx:pt>
          <cx:pt idx="19">0.012478235635519443</cx:pt>
          <cx:pt idx="20">0.012188044109112013</cx:pt>
          <cx:pt idx="21">0.011462565293093441</cx:pt>
          <cx:pt idx="22">0.011317469529889728</cx:pt>
          <cx:pt idx="23">0.010737086477074869</cx:pt>
          <cx:pt idx="24">0.010301799187463725</cx:pt>
          <cx:pt idx="25">0.010011607661056297</cx:pt>
          <cx:pt idx="26">0.0079802669762042942</cx:pt>
          <cx:pt idx="27">0.0072547881601857222</cx:pt>
          <cx:pt idx="28">0.0066744051073708644</cx:pt>
          <cx:pt idx="29">0.0066744051073708644</cx:pt>
          <cx:pt idx="30">0.0065293093441671501</cx:pt>
          <cx:pt idx="31">0.0059489262913522923</cx:pt>
          <cx:pt idx="32">0.0058038305281485781</cx:pt>
          <cx:pt idx="33">0.0055136390017411488</cx:pt>
          <cx:pt idx="34">0.0049332559489262909</cx:pt>
          <cx:pt idx="35">0.0040626813697040047</cx:pt>
        </cx:lvl>
      </cx:numDim>
    </cx:data>
  </cx:chartData>
  <cx:chart>
    <cx:plotArea>
      <cx:plotAreaRegion>
        <cx:series layoutId="regionMap" uniqueId="{1A738BAE-2CA2-4131-9E47-7B0FCEB09196}">
          <cx:spPr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cx:spPr>
          <cx:dataLabels>
            <cx:numFmt formatCode="0%" sourceLinked="0"/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700" b="0" i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DINPro-Medium" panose="02000503030000020004" pitchFamily="2" charset="0"/>
                    <a:ea typeface="DINPro-Medium" panose="02000503030000020004" pitchFamily="2" charset="0"/>
                    <a:cs typeface="DINPro-Medium" panose="02000503030000020004" pitchFamily="2" charset="0"/>
                  </a:defRPr>
                </a:pPr>
                <a:endParaRPr lang="el-GR" sz="700" b="0" i="0" u="none" strike="noStrike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DINPro-Medium" panose="02000503030000020004" pitchFamily="2" charset="0"/>
                </a:endParaRPr>
              </a:p>
            </cx:txPr>
            <cx:dataLabel idx="0">
              <cx:numFmt formatCode="0%" sourceLinked="0"/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>
                      <a:solidFill>
                        <a:schemeClr val="bg1"/>
                      </a:solidFill>
                    </a:defRPr>
                  </a:pPr>
                  <a:r>
                    <a:rPr lang="el-GR" sz="600" b="0" i="0" u="none" strike="noStrike" baseline="0">
                      <a:solidFill>
                        <a:schemeClr val="bg1"/>
                      </a:solidFill>
                      <a:latin typeface="DINPro-Light" panose="02000504040000020003" pitchFamily="2" charset="0"/>
                    </a:rPr>
                    <a:t>10%</a:t>
                  </a:r>
                </a:p>
              </cx:txPr>
            </cx:dataLabel>
            <cx:dataLabel idx="1">
              <cx:numFmt formatCode="0%" sourceLinked="0"/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>
                      <a:solidFill>
                        <a:schemeClr val="bg1"/>
                      </a:solidFill>
                    </a:defRPr>
                  </a:pPr>
                  <a:r>
                    <a:rPr lang="el-GR" sz="600" b="0" i="0" u="none" strike="noStrike" baseline="0">
                      <a:solidFill>
                        <a:schemeClr val="bg1"/>
                      </a:solidFill>
                      <a:latin typeface="DINPro-Light" panose="02000504040000020003" pitchFamily="2" charset="0"/>
                    </a:rPr>
                    <a:t>10%</a:t>
                  </a:r>
                </a:p>
              </cx:txPr>
            </cx:dataLabel>
            <cx:dataLabel idx="2">
              <cx:numFmt formatCode="0%" sourceLinked="0"/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>
                      <a:solidFill>
                        <a:schemeClr val="bg1"/>
                      </a:solidFill>
                    </a:defRPr>
                  </a:pPr>
                  <a:r>
                    <a:rPr lang="el-GR" sz="600" b="0" i="0" u="none" strike="noStrike" baseline="0">
                      <a:solidFill>
                        <a:schemeClr val="bg1"/>
                      </a:solidFill>
                      <a:latin typeface="DINPro-Light" panose="02000504040000020003" pitchFamily="2" charset="0"/>
                    </a:rPr>
                    <a:t>10%</a:t>
                  </a:r>
                </a:p>
              </cx:txPr>
            </cx:dataLabel>
            <cx:dataLabel idx="3">
              <cx:numFmt formatCode="0%" sourceLinked="0"/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 sz="600"/>
                  </a:pPr>
                  <a:r>
                    <a:rPr lang="el-GR" sz="600" b="0" i="0" u="none" strike="noStrike" baseline="0">
                      <a:solidFill>
                        <a:schemeClr val="bg1"/>
                      </a:solidFill>
                      <a:latin typeface="DINPro-Light" panose="02000504040000020003" pitchFamily="2" charset="0"/>
                    </a:rPr>
                    <a:t>7%</a:t>
                  </a:r>
                </a:p>
              </cx:txPr>
            </cx:dataLabel>
            <cx:dataLabel idx="4">
              <cx:numFmt formatCode="0%" sourceLinked="0"/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>
                      <a:solidFill>
                        <a:schemeClr val="bg1"/>
                      </a:solidFill>
                    </a:defRPr>
                  </a:pPr>
                  <a:r>
                    <a:rPr lang="el-GR" sz="600" b="0" i="0" u="none" strike="noStrike" baseline="0">
                      <a:solidFill>
                        <a:schemeClr val="bg1"/>
                      </a:solidFill>
                      <a:latin typeface="DINPro-Light" panose="02000504040000020003" pitchFamily="2" charset="0"/>
                    </a:rPr>
                    <a:t>6%</a:t>
                  </a:r>
                </a:p>
              </cx:txPr>
            </cx:dataLabel>
            <cx:dataLabel idx="5">
              <cx:numFmt formatCode="0%" sourceLinked="0"/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>
                      <a:solidFill>
                        <a:schemeClr val="bg1"/>
                      </a:solidFill>
                    </a:defRPr>
                  </a:pPr>
                  <a:r>
                    <a:rPr lang="el-GR" sz="600" b="0" i="0" u="none" strike="noStrike" baseline="0">
                      <a:solidFill>
                        <a:schemeClr val="bg1"/>
                      </a:solidFill>
                      <a:latin typeface="DINPro-Light" panose="02000504040000020003" pitchFamily="2" charset="0"/>
                    </a:rPr>
                    <a:t>5%</a:t>
                  </a:r>
                </a:p>
              </cx:txPr>
            </cx:dataLabel>
            <cx:dataLabel idx="6">
              <cx:numFmt formatCode="0%" sourceLinked="0"/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 sz="600"/>
                  </a:pPr>
                  <a:r>
                    <a:rPr lang="el-GR" sz="600" b="0" i="0" u="none" strike="noStrike" baseline="0">
                      <a:solidFill>
                        <a:schemeClr val="bg1"/>
                      </a:solidFill>
                      <a:latin typeface="DINPro-Light" panose="02000504040000020003" pitchFamily="2" charset="0"/>
                    </a:rPr>
                    <a:t>5%</a:t>
                  </a:r>
                </a:p>
              </cx:txPr>
            </cx:dataLabel>
            <cx:dataLabel idx="7">
              <cx:numFmt formatCode="0%" sourceLinked="0"/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>
                      <a:solidFill>
                        <a:schemeClr val="bg1"/>
                      </a:solidFill>
                    </a:defRPr>
                  </a:pPr>
                  <a:r>
                    <a:rPr lang="el-GR" sz="600" b="0" i="0" u="none" strike="noStrike" baseline="0">
                      <a:solidFill>
                        <a:schemeClr val="bg1"/>
                      </a:solidFill>
                      <a:latin typeface="DINPro-Light" panose="02000504040000020003" pitchFamily="2" charset="0"/>
                    </a:rPr>
                    <a:t>4%</a:t>
                  </a:r>
                </a:p>
              </cx:txPr>
            </cx:dataLabel>
            <cx:dataLabel idx="9">
              <cx:numFmt formatCode="0%" sourceLinked="0"/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>
                      <a:solidFill>
                        <a:schemeClr val="bg1"/>
                      </a:solidFill>
                    </a:defRPr>
                  </a:pPr>
                  <a:r>
                    <a:rPr lang="el-GR" sz="600" b="0" i="0" u="none" strike="noStrike" baseline="0">
                      <a:solidFill>
                        <a:schemeClr val="bg1"/>
                      </a:solidFill>
                      <a:latin typeface="DINPro-Light" panose="02000504040000020003" pitchFamily="2" charset="0"/>
                    </a:rPr>
                    <a:t>3%</a:t>
                  </a:r>
                </a:p>
              </cx:txPr>
            </cx:dataLabel>
            <cx:dataLabel idx="11">
              <cx:numFmt formatCode="0%" sourceLinked="0"/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/>
                  </a:pPr>
                  <a:r>
                    <a:rPr lang="el-GR" sz="600" b="0" i="0" u="none" strike="noStrike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DINPro-Light" panose="02000504040000020003" pitchFamily="2" charset="0"/>
                    </a:rPr>
                    <a:t>2%</a:t>
                  </a:r>
                </a:p>
              </cx:txPr>
            </cx:dataLabel>
            <cx:dataLabel idx="16">
              <cx:numFmt formatCode="0%" sourceLinked="0"/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 sz="700"/>
                  </a:pPr>
                  <a:r>
                    <a:rPr lang="el-GR" sz="700" b="0" i="0" u="none" strike="noStrike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DINPro-Light" panose="02000504040000020003" pitchFamily="2" charset="0"/>
                    </a:rPr>
                    <a:t>2%</a:t>
                  </a:r>
                </a:p>
              </cx:txPr>
            </cx:dataLabel>
            <cx:dataLabel idx="25">
              <cx:numFmt formatCode="0%" sourceLinked="0"/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/>
                  </a:pPr>
                  <a:r>
                    <a:rPr lang="el-GR" sz="600" b="0" i="0" u="none" strike="noStrike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DINPro-Light" panose="02000504040000020003" pitchFamily="2" charset="0"/>
                    </a:rPr>
                    <a:t>1%</a:t>
                  </a:r>
                </a:p>
              </cx:txPr>
            </cx:dataLabel>
            <cx:dataLabelHidden idx="34"/>
            <cx:dataLabelHidden idx="35"/>
          </cx:dataLabels>
          <cx:dataId val="0"/>
          <cx:layoutPr>
            <cx:regionLabelLayout val="none"/>
            <cx:geography projectionType="miller" viewedRegionType="dataOnly" cultureLanguage="en-US" cultureRegion="GR" attribution="Powered by Bing">
              <cx:geoCache provider="{E9337A44-BEBE-4D9F-B70C-5C5E7DAFC167}">
                <cx:binary>7HzZbtzIsu2vGP18qWZOHDb23sDJJGuQSqMlue0XQi7LnOeZX38WNVliq9s+aAH2wwXU1S6ysiq4
IjKGFUH+ez/8a5/c3lTvhjTJ6n/th//8FjRN8a/ff6/3wW16Ux+k4b7K6/xrc7DP09/zr1/D/e3v
X6qbPsz836lO+O/74KZqboff/vtvfJt/m+/y/U0T5tl5e1uNF7d1mzT135x79dS7fd5mzbzcxzf9
57f3xU2Y/fbuNmvCZrwci9v//PbiE7+9+335PX/6zXcJxGraL1jL9QNm60Q3cAHEJJYpfnuX5Jn/
cFpjB0JwZlHdEpauE1O3H3/75CbF+u+KcyfMzZcv1W1dv3v4/9OyF5I/HQ3rXN1ftMpnGd33dxf1
+0tQ//vvxQFc5uLIM9yXmHzv1BL2bXOTjI+X/gawA1c6I0sJtWyg/xJ2Qg+IAbh1xkyL2mIB+neF
eR30h2UL0B+OLkHfXv580FfVTba/fUPUjQODMtPgOrNg0DazXhg7PeBCGDq1LE5tin9AKff77N7W
vy/O67g/rlsA/3h4ifzq4ucjv65ub98SeWYdEG7BnAmHK7Etzl8izw5sQXHUILYpdNs0XyL/fXFe
R/5x3QL5x8NL5Ne/APKqyuGcbx6v/w1cjQD0OqUWNaECzhYenhgHnFqEcZtYd86IPP70vdH/gDyv
Y/+0cAH+0/El+ptfAP31bZXeZG/o6AU50G1GiGHO/gSh1nhh+ATh19IpEQbnFjM4xennLucH5Hkd
/aeFC/Sfji/Rd9yf73Uu2yq+fUPw4XVsRFcbQVQXxBTmS3/PxAFnjHJq2qYloAP6Evzvi/M69o/r
FtA/Hl4if/kL2P1ZXjWtf5M8AvDP3Q6zDww4FLhzU0fmaFrwK88TS/PAxnkb54RFDEPoiAjPLf9H
JHod/m8rFwr4dmKpgrNfINnZtJl/U72h9XMTSSSiqom03aKUGgvXYx9wQoklDMOyuWBkYf0/IM/r
+D8tXMD/dHyJ/ubq57ue/2nrpnrTsGseCEBv6hy2bZmW/dL+CZ+jsm1ZCLw2Qd65CLs/IM/r6D8t
XKD/dHyJ/v/8ArYvbxM/bNNHD/DPvY/QD5Dlw6w543BAd8b9zPvwA8MgiMqEo7YyiYG48Nz3/IA4
r4P/tHAB/tPxJfjyF4i6V1nY3H55dwQa40v+ljpAUs+APTd0w2ZM2C9zfo0eICbbNvaAyQ2DM32R
9P+4XK8rY7l+oZPl6aVq1vLne6X3N9m745sqzPJHA/3nW4PPakHCzyizATw2yYvADOqBG4zZYCYI
ElJ84vGnHwifHxLpdY08v5yFNp6fWmri/fHP18TJbRPcVslN9qV+xOOfq0LQA2rYOrOJ4LqgJnup
CnFgwEMZlmkT20COZC9ooB+U6XVdvFi8UMaLc0ttnOx+vjaOb5Lm5u30gELAsiwC9hNUp22gSn65
JfgBRwVNLJsKjjrOxOnn4eK70ryugYdlC+wfji5RP778+airsajaNzR/wK4L8OaPbNyCmWDsAEkr
ygPEaBt+ambrnsP+fXFex/1x3QL4x8NL5NXHXwD56XYfvLu4LdrPSbh/hOGfOyBuH5jMpszCqw53
b6IGeJYmEXEAxg7VG8KEBR/FHn/5gRqapfr7nPkvNPC4cKmCx+N/0sGnn6+DbXU7u/9HCP45+IId
ENO0kBkJ874L8AJ87Y4yRUOGMkMQQpm+oKN/QKDX4X9auID/6fgS/u0vkKU6t1l6U8VvCL9xgNzU
0m1gK7hl0ZfkkH3ACNg6nVHwQmjVWIs86AfkeR39p4UL9J+OL9F3jn6+8cs2ATnx93v9/9h4pAcm
mB9ukbvaYElLU3FAmdANAddDESVm6u658/8RgV7H/9vKhQK+nVhqQK5/vgZO8qq/eUN2yECLkRMm
TI7EZhF5Qd3pBEWAjoawbXN87iX435fldegf1y2Afzy8hP3k9OfDvrtpurc0e2EcWEj2CRFs5vxB
u71w+pQf2NTUQcnp9I6UXnid74vzOvKP6xbIPx5eIr+7/vnIv+/DZrovuR6t75/HXA74dfh7HayQ
afwp4bHgdIhOkeOjUfmK4f+gTK/r4MXihSJenFtqQ21+BW3cfrl9w7kTuB8LaSex4F0Y7H12Mc8z
T+MAtZhOuYUKgNtoEjzawAML0X9PnL/Swf26P8F/f3iJ/PtfIPE5y9847YTjp9w0OSgeCyzoIu8h
aAvoOqYjOLcfIsPzuPt9aV4H/nHdAvjHw0vgz34BkmEVZm+LvMHBeNroNBrWa6Q0NQ7QpEe/Eomn
ha4kWdA9PyDP69g/LVyA/3R8if5q+/MdzkWORvxbRl4OkgeMp5h7ktRAUg+X8szjzJEXajEw62YK
sG58kXD+gDyvo/+0cIH+0/El+he/QNqjHivx+73/BoH3/zMN8/jnnYksJ0P/NGu4f2OmAY7Hnm3/
L0aANGIdYDbCtjGBxQxMQyx4nu335Xnd9J8WLkz/6fjS9Lfvf77j2bXDbfo5byv/MeV4G+s3Me6A
duNrU7ZgIkDC2WTmQtENRufl8afvs50fE+l1HTxfu1DD81NLTeyufr4mjvPsZv+2nS8TXS9Uuxj5
oXPr60UEMDEPYdpIe8B13k8pvtTC98V5XQOP6xboPx5eIn+sfj7y75O8u4nfNPpaBxiGQNopDHue
JF+MYs1ZpzWTcbNyZi5usQN+RKDX0f+2coH/txNLDbz/BQg3t27yN01/hIV5LGYYFAWXmPm0lwUX
+DaLmRiEIwYmQdFqXEwD/YA8r+P/tHAB/9PxJfruL1BzYW82t9mtX72l9wHhaaGZaximhXkHQP3C
+2AHUFQGSFDRarQY1RdB+MdEel0Hz9cu1PD81FITx7+AJuZdevumGwEUECE2+rjobGEoZUk8YzAL
w3JoeeE07hX4U9flRwR6XQvfVi508O3EUgPvf4FC7P1t9flNIwEHyQb+bZ44p+S+rfu8DtMP5iAM
J0V1+sDQPScgvi/OX6D/cBlL7B8OL5G/+BUy0bAJ2rctgsXc0cUsOsZC7VdoN4rZINBtCASzBu5v
S3oO/u5HJHod/2dLFyp4dmaphd2bTD389V1hT3fGOTfNjXt3S92zG8P+/uzdZaKUWyx96FK9WjPc
Q7n98p/f0F25y/Lub2mbv+JFd+vFRMnT529v6gZLwSKhlmDYJCaGUu6GVfrbhzNwaVygjiPg7pDo
/vYuw2B38J/fGEoMuDPcWUMxcz1PHP32rs7bu1OI/LOmMYR0N4KEMYvHSwM7N/p59oTDw/t3WZue
5WHW1PhiBhqluP/cLCi+H0kcbIwjyuFWHoxX4vz+5gLThfg4+X9676eaH2uNDHJfNWWnaOoUxuDU
Ru+KqTzhdaUGax9ZdFvEmhyDD0mwp+xc6LUkhe3qWerobbQuwsQh9bDqp0iWeqkq/TrJ46PJCrZ5
Zyp+OHhXOecylxY5n2ijrPam6I+KWGXtjZl+1ZtD7yzTzsSo7PwwufQFl55QOiSzNZdMKjV3tn4R
paeTdzrmX6aikF22ihiViS319Ghi0hhLyCQjy5AeuRrqjWGfccMZTFsSe1gZnq/GTpNRylQVsjW3
fNcIt1aaOhX1pZbmkkWt1FWS+irPYynYWeHHcjBqaZWVCqPY6YdxNcMTaINj5VSORSrHLt54cX2Y
pfE61HAJFnF7f1MJdhzr6SrUKjmkf1jxZ1XqTIXA2bA8mXuV1IxKxZkmfQGJRqa8QpMTHWVhHutG
5HiUSC+OHMv0ZCh6pffvrSRyBOQevH7VU/OI5cE2TajqbH/VhfGaFP4qzYMjvwxcNoyy9m7JQLY2
73H50zYbY6fzmSr8YNUG0brPRyf2a1xCqeJw35Y7P7Bk26w7IY3OdsiUyj6XBlPC1NCRjWU7Vqqs
a8lsCOHHa2+q5CynJq4H31c0PO+jDyJWRRko4Y41kZZ11Y7XdBMZJ374KdcP8/rGbCPJrVKFhEhm
UpXk11UxOFSTfdM7Kb0WSS1zcg2ZMlYpL2dKK69nKUPhyVErVRo0Mvf3GtekiGvp5cOqJL5iWDcl
nVsFVDYhWadD5NDoE6yqEr1D88gJeakoDDVmRGn2WVV0Lh8GaTTKx6UM5X4+YgtNpoPm4v5D2dX+
yqD7rqxlENSy16gqtc/pRGQ/XGeJr7SokX3Iob3DtJ7WIhzlLFYCtdRt5ARx7HiGJ3nYu4NN5GRr
Thn5KjN7p0g3PLdkVX3K6+u62ZOgVjxvZGXCIGBevc/Wk63LFD+j64NjsEBmOlVZTlweXBj1Wst1
R+s+Do2u2khbFbUlqf6xqQ9JBaVMMB5Y7hTWKh98x6thtb6QVj9hr6fKN66LiCrd1qQGTbQBpIoS
Ry/2bXNStr40p0zG1taurmMjkmbhuxVsIEk1aQ69WxqhMsp1xwanpJG0Cqb8dnCaDhcZxHL0qKJl
I+MwdioxOBMZnLwcnBmzHrYyvw8bvGf7AsIa0+gg09uVWuQM2egkGcypxhYb4VEGnO8Hh8+2Yp4Z
VaVajchoqlVwqPmh1LrjINo/c+KvOMd5UPDPvlHgZjxkljrX57b7c994d7Nv0IStpMnXOq+c6dQu
euiVqbiHyXnJGlafpqVqs/nKrKMmodhqmkOsLTdTVUzDaoTGO51s+3EdOZkFZ1KsOkZWrc9l0dQy
0mNH1KUKinhtDWeVvinGTjbVbP6lmvRY2hmRybifN9kw3O2BOj/X9TPPjKTNdTlaRPI+lmmwT7CB
LP2am+uUMmVD82UIENtrb6xlUkbS0/c8+piuPPyaYRyWae701b4qz+uBSi3ae1Ykc2AdjpXErSjS
ME7r4CJtRiWG9d+jS16NPM/QRe/8ObqtOaZxzoHulFzFw2UZmyplPsw/csyolroWyqb8yviJFp2M
GkIPH5262omwvC+E7oP1K3qeJxP/pGfc221Y83gFCCX9pSRZp2lWX8fQc45gtyrIjsHax0BxfQvg
hL0qS9V4h7l1YjeONzplfVZ7rl9SGQk3z13TWBvcidt1rR9pmZNUkhbncX6aDrIq94U4KrWtFuLv
A2Pr2AilbmwKvZVae99c+MtLmaP1IprbGMCBvc5Xczck9RxTFuH2Rd1KWpnyVWV/bpvEaXVDTeYu
J5X6ewWCfnvlt5Cezvfkccw8v0StIokdBEPayp6v9ESanpN0q7Zdi0Fan2v/fl7/L6/MZvP3vbg2
3F+PES/kSrrBBZqiL3+vt/RBo17QytnfTBHdmh62VRCv44JsB4odSMZVPOypVv6haY6NmNFrtqsN
133fqtb33XygqrLICelKOcYMcSQ4oqQ9nr18VtNQTvG1HxVq0IrPPv+gpxs7DK4iFq0zbHIMQHwR
Gtl6wWUVNtvJporUVPVDpfyUylmKJInOaqs/7u1yw7O9OQiHjavKgrMYznnrTvpNOflu2e77oFIm
3+oIrnMaoZmxtKJK1uU6ro/wh/B6POqe24+7LmVbf/Q2AzICTmppksip0lhWrb9ixhnrLjyWrmvt
Y8rJVgu0TYM9P5b7aCoPabKBC1WwFBl5g5OaZ7RFItP1zhx5Q4g9hwfciiz7DpfiETlHvvlq/f6S
xqH0rvUWgbaIZcwrNccTuLw5a8AwktTmzVH5KhGRnB195VWH7WczcmIjUVFgON34oWt6aSS+bHoq
h2BNEfy4FsmmHSTXvqyT5kNdnjXTyu+KVRRZMjM7t0CQ8JH3jNmq6rAR61K2ZSa7WEh7uuXxmVZ0
0stCSRukMJkvSfxpvq45oKT5h4kDpPJ4CmVpIYMkodNqUCr5aBmlmmUuEfPGMMZ1xuuuDB1+2o6l
MgLT5bEuG+sw9pEA5/iyiMpAaMqUWsbuwmQ7aLJs/C0L0w+irDaE9cd5v43GztFZuA1q62Tk2sYw
S9XVCrI5bfuJdYEieeokMUFSEri5j2TRNJVXr4d8w8NIDiSWdTiu8j5ZR3nnMr8EwmtdtOsp3U2m
v/IRVjoETU7x7RxZlRGu8w6p6iHCZWgc38Vl15psVcc3dSBkhgTWM66J57tFftviKjxkm8aw8+t8
M4dr1kfIcSKniOO1llWbHptmjkgi3cfdSp+S6ylKFIma9ZgWyuO7vDgvoxCqqCUVsMXIv4wzhlTx
qLMiJ/L9bVP4lwmhKp4NQrseW459ddGRYVfEgdOJ7rjxkRtkNZKqfW99psiuiearWuxMazdaoQqR
1lqfWd/KjFxmbS3nX7CQU8Pwcwg3dId2usrrcbblqkc2qyNi+bGDysjpTSyuD2c/0PV07QeDq3G6
bqNmY5T9io0f5lQE2Y3tj868K8M6llPnqwIhj5XvYQGyyDcaQ2iWrAikj3BYUOQaAUVBQLeBfYaO
tZr9hVn6LtKi3BzuolUriCPgBHV7U/XlJk0rxRr/Lr+tYC7jnFUPl2nzeS4izJLd1RhV2bsm3ccJ
vZMii4gsur2na24c+S5Lz9t6PydRPd9mdGUhKHJk4YEdOPkUy8AM3EDr3Hr6FIfDXVJsGJoTj7rb
pJK3l8aQO1nqy6DYZ/WHIi42tHcDVm1oFsnIHlyjIVujCM/qCNkArqfTnEmEsrbdjjBsrmQdkNip
g0RVtbcpxXvLymXYXqflySoKiZzPzpVFHRSOlmQoYRzWdU5idHJ2VEPxUFjAGubSwUYUtWFo3EAC
ayGZqzXJ6bnwkFkamszDL5rXueQPO8EmbM7DQZEKTtr8PGPOihJF1r7K4PeRZ9p953Y9kuy42swV
VUuSU9NEPVeOCEaT5KVQie0USbxuh1KVfoo6ExULaV3dq0/jyl/n8GKV9clrP+WhgSxdGXPZW31K
vFB1VS6jIN1ArXLor9voimRfw0wgz8+lMBKnb0engAx618nEc0Taw2+EKqgmp8k2BVL6wjGJikpT
zv8NaeFqDV8P7LhFBpkHh8nUKjaEqiyys6IJVa55rkd7pD1C0ShWpJkcewhcX9/U5LyMD71gUySX
dnuUBJ/55Jps7XmfQrEPQy79ywYZ8azrPgvXxvuk8mXLvz4Km8eZtJsLop3FfeKUTaRCU1tZuUBd
gVhC12USqb4XSPLGNS8TaLGXXu1UbHS8LFKl0FblHHT1dU6+6vHOJ5lqjUqW5XGX9CtkGbRyfSEk
NT9kraxItOJNLPXaOM6Czx2gDa+s9hKe1c8hGY1XICbWBpzwbSBSacVHun/Zc6HS+kiD3/SK1PGa
q5xdDtGNBveMCOBh+6BYbXYxyaTIc1mJySnNXZZcloPrN6dG7ITdxgu2MTm0p5MmPx3hAWtnToJm
lU3ttek2eaOImTicBrILS8e3dranRh1QTCuzv7FF4uRhq2K6EkGBoNep2Ldk3goZaeQw6x3brLaE
tS6N7SvNL0+nIZPTRB1QOxIE6trW21VTGiocR8fOIGYbuDPfUWpCxgJXUPqrgNmXsZ86xO7cEXtK
hJrLM2wkuD+S1Kd2lCqSfCqQ+DeB0urgsA82eZlChlC11q5CQDCrZEUqQ3FopHBi8sH31hoLVVzN
BqS5dd+o3GzhUWN4gaNBq1Hb9XC3nfSnRiVk400fBL3MKJfz9WMf8O6jSa/GIpNJGypfdYbvBGHn
DryTdIxU3EVqzIQyvFbZNJO07d02yiX1GiWEp6aRIj2oHCuu3cnm5yzjKzqAl4GTTKNdk36ouhxs
ki2p4buehujQwroSbKu8W5kNXBXyRk4aZdodsgYcywJJkvfzD1coRctAqCCttylNXGZ5Susv2+Fr
Cw5ET/6oWboNkLzEMG8f/rCOv5LpjzTfMHap6Z1s2xSpx2VfRYrSr4x2Mgt9ySbNTcYGCg8Rhr7O
hkLhm4j3degve9aoNBUoPVpl1mu9jFRufJ1YJ2dICvi5ahBq/rcxBu7GMJjEeUNv1Fgj8w4/ZXom
MbmqqqBXZNRlQj5lo1CeD5uoEsdGcpR2nhuBagDDqyo2CzM5+uS5VRiAqQrlMIWKtZ0UHgT2uOy9
QFYdahVauEYQ3H0+AV2jAaOoSCTHbjMb10p66Y+p0+gcqSnMLgjdMWmxAXwZR61KYr7pOwgaJ04U
+TKEt9PgHYJeoOz6NLaTUyN7nJ2EZgoIvisN7LuBy2p273a74igJB3M4T1G7zx+za6FCq1VNw6We
das809xWYJvpSMJ4sJ4q/4LXycowsk/jBEfvITVuVqL8Oor+uAYrFYI8iNJxhQc+wQUgWIx0Z1en
SZLKudpn1rBCjjJ4KbZE7Cbg1SambbK6d/sJqa8IjtKYqTatXNId20F03fnjKoxWUzweYYBkO4X6
p7D34NV7NxojZ+Y7GtEegws9rKcLI7alhXDW+WCcwO+F/LpOo9Wc9M60Yc0aqSPPa/Jzv8AnOFn3
hbdhZrCaE8+4RigehtVM+2RxuEoRzZmpOYk2uT1DnhG2Tk9uKoEt3yId14tNgKQSIVv2VujAlI3p
COagmxvRB84dBzk0h3FWqZqAAUGWFjKyzhon8QKnNLAdI082xOnLIwabHvt9NMfTbZdAB8GXetC3
ZuMhUvZuDN6nNvSd0V1PU3Vip8FqztmDeJJfJnNf+1TqYAnnJCvRvE0zxWu7Tk61vjrpWb2dmnId
+NE1ozU4Is1Js/DirpZ8oPLPnhPT+7wYq9APHp6t9/T2v5d5ir+7h8J9Ozg/mu/bu+PHZ/r97afW
t/k8iFMvPzRL8/Rd3x4/N9P5T8+iW7QH7p8C+Eiw/19O/lhjYb519ekBgH/qKzw+cuxbI2L+/H1f
wT4QeBQFx+2v3263vO8raHiC1B01NT9GBz1s3Dv+1FiYn28EBkDYeMCOeLiD8KGxwMkBwyMwMOyK
VitDw9X4vzQWFuwObrzFE5LwNAGD4sEOeGfNnMuzvkJcCq/yigwuL+3HDUp2w/UagnDY0WCHUjrY
JaJiq7w1u/e55Q599olFPTgfqxEZeMdpPBnGot/lU/E9KuHPst09yY8JOt86ABSXPY9UQ52T1/Cn
acGk37aZI7zmrAxG/TyHs8nDkZYy6ufCn4I7scsObqaqNHgkq0XJ0VhO0wrkQREjzjMNP2yE5x0Z
gcmNZzTHfMcyyBQGb48eDxpAxoLmCFvDjIJKy8HJCy0H69Daa9/Pj/2CT8c5rfiqMC2n1K3GCccg
P0kTkridIAPK8LhfDclIZJnQ/AT1f+pM8FrOMLTjURaP4n0Qpp/tyjhN+HDGq7DaVvZoHgstOWNx
Qi5sFqz9Ph2PgigC8Tv59WnvIcLNWVFUJ7oKaObv6miKT4owYlc6yQ6nwizk1DZ06/Op2pHBVz5L
yOcymK7qIOtOGxB2eNZcuPIYnZzCFtGFHdvBhvvgyUA/OzVr00vWTtN3yLAFrwcoBZ/vWcODG+35
z8Q+eG6DeSnC3NPB69lgYiWvGQLR1FUnXmahNfGxb/TgJGJ26sbFMDp+ofH3sSacTFx1RZeftNVN
kQx8pVkp2VXi0MM48lXuhTky+7LcsjJiYNRrfzuAvlZ1H4DgSXoLatHrdcJ9ZWq9cciGoFprlrbt
psxyjS7N9blxtmOkD07vXmzbt1ch05nUsG2+Y0/kJSU4g4BbJsFp4q5JPE0Oj5J4CQLLW8NrfFah
nzP/tO7rW5Y7Qz/lHwIzN0+qPgSlzS+p7bMrKyJHJC0tEFPJtL27mrTWw+PGs6tzxJsAWTG59/1/
yewJjMu/sHkThB4maKhuGrjDRKDRvSBgUys07EEYIAP6aHLGAXlU1dgnw0BR+aAa18hUy3QUdJ1b
NdpiAWi96cSLWSr9ZhfmXFcaeri7sSCfrNRWyJXS40LsK5OHx16QUrDKpinHfnKj0DaPkxpJb0s0
6nQF+Vz5FL2qYeSOEdCvwYzORL2PQ5+4pjm1RxMhqLoFiMasr1Dij7WTFXa1M8D/smAalRcVpcSn
djmr6FGbtJeBRqVZ6ZqacnFhRdZVF+mSxtqnUp9A/ebUcoYquqoafe0X5SHKiTg1AhctXyYzkZ60
hSv6EV2siCEzqy5MPT4OA6twCDePeE1jpTEJnusiSPvzwp4SNU7ljhrIOrnHXBZbn5Moukos5M6B
/0ED90dCGWhJIfHoo0JWPrmq4+q9Sd5PBSp3DDp5KAlQ0k9tqwSNzlOju8nHizpt1u0EW65jMpym
wdcOna5rwkF1pERiQlYcTTY5szQt2tp6aKuiy9i2DyfkfblojqusGVZBwmIV5XV2nmXHeOBkdCHi
08HSmunM6yzTSYmwCyTCRuGSDELAmRBH00JTVeiUTlKM1CV+n59R3V8XlnbTp7q9qqvxNI5HehoV
2cMLhlQq4Gee5gXNN2aXTn9Quzg0yzZwBpDYh3zykXX73L+ogwjFix0Up+boR2tWErEjeW1vsjI7
w/OfrHXfinAt2sI7w2OhtLlqrD+QYPoaJJb1pbcjVGgrkRr0pNZIcHr3YjceavwRKPvoNTPSeWBv
PR8VUMYNF1+QqrTwQIEFs+fOg14WQ8zBaH4ocj8IJE2LbTyM/pfCSz5GdpujwK97qSU5v/ZSECK4
JQI94M5zaBYau5Zn9YmuJ2rISHpZV8iR/cKmO9M7JAk3LwO9+8jbYgDhbdCrVFgymdiRaQ/dWaM1
7WXYxS41Sv4hLotV6IOFLUNWrkvNr680076ux95c82qqwMgGwdkEJ2rbjTivRDOddo0tG3/I0SfM
ONJoZjtGFbt4kA36hd1kqdRC1zUJ80FNFkO7eSzo+6pBVyWADV1xz78ZTJp/8kp6no8kOsPsQq18
rbMP86xFe7Opvt69qyOrEPcnUAF7Wc8PJz3QMpnXTEMzeX6h2knJ/DSA7xAcNSv2eBkW4WFi4mnP
eXhG4zQ79Sn62yVHKVhmgf3B9k6SIcYEQ9Ggl2NPh7mwm9OmNgyVe3mvOJqQK1bTDoY9+MXMms+c
vW7t7l+EYamAKdSEbZeb6Ke2zfG3l5p68abL0TC2Syinq721T+P+D69G7yeCKCrMAnqodaW3i3nA
VnbCuyOTkl0cBPp5pOMCqV+0W5q03hYzWNchOdfwaCgz9avVEMbnWT9Wp2ZaGkciRruZBmRHSkJv
DJReQ9B9DktMGdBmEvWKYwOsKwbmpii4OORgEu/eZUHrOQUfh7OWiZUWdfW5xUKyizoBVnuszpuS
H9Vh02zDWA9UFI/+KsZUiFO1Od0QO/pap5TOUSNXVik+5GHwvhj1QWWcj38Uk04U9VDvJp4xhx69
rddp1TSHHYmbQ2J140bH8EWm1VEqxdRf1NFgOX7D9fXQglG0i49609+Sqv4c0r4+DRiSHiLAKmhU
Tw5LC4YHqoie+3V2WAxVcxGH6Ecb1fp/OTqzLTlxNAg/EeewiO2WLffaXYtvOC4vCAQSQhIIPX1H
9s2Me6ZtZ2Wif4n4QpnbUL0wr/KVzl/Gbn7hEZF1nwv9tHa+flp2ire3DdvjkPP83Ouha+Yuq1My
BOcAN3tDy5h+i25jVzu04Snc2toXZ38PJlHm2MbHte8/43jgpZdsUADSqS3SraOf45rvP5sl0vwt
XrVfu0h4tb7/I5sYRkuXpS85dK8VIMXj5NwhmGx3yih59dd5v/z/HyZNw0Mg5Pge6dxBvTHiapdR
l4tZVNWluTyQfOfVaiMhYb9hjR96mgNoaX/5WSRuztMYGJOeoIpyUicb94/4lGELLWR9CdNdnBei
54K4aX3xhm66dvn4scaJeRGeMS/phHmoJzCfvRVmzUqoPLnWjy87g9sih2lE6Y/IZVtWe9gp2nVu
+HDpPaIETE388v9//v9XGYcimAWstsJ0T+PW99X/P1qr2HhdyMcSyfVXMChIFhkUMHykW7eE13gm
AJF6ZptpjWTVZkF4jCTGVpyO/EAhApZLYAE8RA5DL5oRFu4WPtu4b9dlZ8uhS3YIbvcR1sF+ykZg
NTjH9Rq68JYCIDg4M73LlqfPnnXpcz5m8b3T/fn/5/S7+WSGbHpK0Ugg/Sx+mffp8uxWBhFJ0kMQ
al7LbY5+UDFjyeGmjtq7credcX2sbPoR+otMM35dIS5Ns1vPHtz2a+hzFNh9A1YjKX9rpXRl0EO6
6TRtmy7t8tKjnSimBH4EXKgdCegXL+ZZtdcTansxqKXH0aZvbhFXtLT1ZXBOH6YsXwr4Z8+zhT40
+Bs/UQlwQLrIHDbIocvsz8866y4qMebaT0nthm7+mlZ2hiIBNezHzufsTGy2NDqL4bEIiU6cReND
6iAAzd7MG6r31xxbxw2nUbx0/K+eg+SDEcer0NrxaQnnuXKTr14hxvQVt90fP96W5v9/fVrC/twl
9+lDbd8mcP1VylC+9iz4KfZ+vea6X17NBFcTdwxV2JJEYzKgDqvlldmGv5nzRWnI4zA4+yh1UvRQ
oji6yrxP6jcc4T/RJuhbFEOXp4SUnTTxWe3rw7IuErbpnN3SkYnrwtC6sMeMHZVNt6Vf/aA1fB4w
FJqvTxxJlIubfRhVgh/GaHkhaKRnjCjbQ6gELfTKrn4OcTaGPUTnHsYmZKewfx0IXE/yk9ihO21h
hr+zx4g4O903a/YIUyuHIouNzfIcOtfU3/wco+m43DY6sB+7Xm9qFc8q8HBYNuVQLKLGtr4AW8Le
h6CLrworCyxE1hWxCl+TIXqP8NRf8N6tDsqaBTE3jPoiyd6f560rhiZdZ//Q7vstGrSokXadoCiu
3zn+nK4D6DTBmOoo1PHJm2prPGjXa7mCPJpb77YnXo2biGyZmmm9Jks61AB29trN+2OSYWAmzqu4
PyRHYkhjUlgfKoZVvMm2sSo+R7lHURpy+2C6l94EbQP/F0Msh3THQ+8yQ9KDD/Pow/HJZtU9j+m0
lbGMFea9pY7Mq+1WgWfrnzf4UbOO59anV1wVCZwJw121M7/KnUQXYBDo/H3/6TN/eIEd7ikooeIF
m1V6BrwPEEngpRi6PUunGjtH80WzudFhm53hpGJmg3JPTVrQjT9iFUE3XIAULBfZ+2vdx9WCHani
4crL3ravCffyo+eCppuFrpLc/Ix5npbxNP41e/dAEtE/WAxmizW8CUknQfFU/Qxpvte+O9rxj8vh
mXXUv/LIvdEuhicrsrWyK2qYtvbY7+PV7KxUEx7LdMfTnlELrnHY3gKjRB3nXyl6S7H0c1jSlGTH
NhAfwwihec3hEjCKMYYtabEtP5co3/AztAP64RcWdFRJWGdrr6bGjfvffGcW9o9fTn7wHk/pVg5D
v1yoN9+Mnz2Hm+9VYdTOx3GYbh3Lb+0S/Eh11FWbiNuDVMPjgOuc6z5M/hkUkZqG646/F9PaHnzx
KNQFOvxnv0PwJyI2zT67c5R5bUNaO1acuLNM9FYanNXrPm5Piv3ekuWhz8cJHs635w/ZAXOdfZ24
/9P/YfDcH/PNjiV1vOS5ihqfwvqapbve2jWEQiyzyqSqLwhPHk1sxTW7uxpkcN9Zth9VIts6kCqr
kr6Lzzbg9T6PO9ZgrFAM3sgcs2alsJWojl6CHQsaA264j9F9fucxyqUGeRKAXZ2XtExH7j8MLLup
YH6L81U2iYwe4tnI8whBy6x4nKPFKuxGez3yAEoY3y9dp+01Ran3E1mEZBuLbd//DmA4wy62J6JJ
W/qgS2WaLxcVyQjuB3CxyBMnqFA/+ok87XZ2zWoiH+ZT/nfYN9CZMm58NXUH/paGANWoDn92wp9h
1YHHaAeU026HXAOCU+1Bdp53B1tnTY++2/63ZZKqw4o5uvmtY/hpW7B6c6Tgkk1sxY47LLDxB4VR
/zxNqzlM8/CDe23+mq99kQy+evFYt5V7ovM6m743x0mhugw6N4UWYuHI+Tkzp/tONHhSFJuf4sMf
cEiYV0K09ODgAx10Do9wjnJUREE7FwGad9K1L8Pau0siZVvEsz0uK+o/Nb44pLn3i3d8BFPpQLDI
6TKqqCumHJwj1L1/PbSFavZjcdEWNAfLrsIbHbpBdGk70j7zOXnGUOWHnviF3NuzxQYXivHDifR5
UAlcIht3VZwu/LBnmEayiINAIvymRgiFkxplyTcsUy52ByczKCw6uNJV/hb5htaIhQrP5F4ExoiS
t8sMelLcTVjDbkmebTXGoEgALcsmM2NYHu2Ravtb4qI3FAR5YmmnKjdPpAJeEg8TDN+V//GD+KXb
YbxwhxE7iToCInniNbS/sYRvTTB+VzaSe4knRJU6x9tKQRMEAt+Eo+AqMVhlVTZMp/WuR7QJXWCv
jkUvKP6kJN0Ky+UtGFr/6Bi7sJWR077hM4uXPTgiiSML6BUFWTp+jnT8BVEAVqD7qQLLDqM3wgbt
vNMYAoSUcX7qFHybjThTczcd57hlL1wk9Ww+WAKuZdqEajIXP2ctxuQOc1xpQx5XWdhiv417rMoS
9kQbxCXbOgM6T+2wCiFEhDaYS+7jPZjUBGE26Ic6nAa47KilnMLBHdO+5t62l1tmj8Hag2uYsKJj
fQYAAJ7Z+As+g73/XPyCruv8re9wkfHCJlkBYUZU5M2MCd1aN508GCJZvn0BlmBd/HfvAUvFphQD
LZJsPImFCJA2r6mjWGG2ARDDGpxIBO96TrJG0i08mfhjBFxVxmLCT5Opw+BjfjXUlZvs1yLb87ZJ
BnIIISy8pPP+3A3wRjMG3GJKUBLAb8SVa1HLtr6mZrh1RNqSslaD7IVuGUu0oswXdTdYgL4iAper
0LsTT5+Yws4yC4I+RoDwR9awKpgTcPxLViY7KIOwjU+B5Y9JQpPiLof3mWzPw9oVc0zHH1uQNoty
S5mN0XzwqQQUT4WpnC4Cf5tvizogMa2abcK7bqe8wlKgLpCGkhvU5WVFIe3DUDQxg6hM/PmsM1iT
aWA/9hwNfuZ478xC4fZhRetFX+1z2leZ79BSwuTqyLBVfmR0vQSYjJgJ9xpA/GULcCqyOYN/voBD
IALxgP4Oo9yfyoRPts7I+jOc1gsJx5+8V/puUOIVxAKPiiQ3SkQ1rRBys+RV7wFpkH81OHAwnlsK
ENnVQBVQ0KC9k1BVW5St5TJpVQ4fSUy/fS81Vd9rQArpqzbynXLTFnzlc40lqYp3fMKxS4NjJ0rP
Czu0hvZG0B+arLXHTG8piMEVHTPmoh5i/xuAZ1vJJehqldzHOh9qeUfYq17bBsNpUgxJ7t2Yxu7g
MAcVfMyiYs5YvWzalXGfwaTu94qgOqD4d9i1rIV0mrlCpUFXacuXYuLymg3hD4+2aTHOzsPolvLb
hJjCbnhYBZ4RaECpd14pahxuB8IZ2s1F2Tsu04Fb4msKsCxCT536rgaixEo8p37DfPweb/0R5YM+
0w7nKnZIRQQKPNGEVVeuBebZpEzx+4+qxyzPNo4PeFjPogUE4DBWX9UkHpSvMULG0QqFHH+7E7BT
Y+vqye8eMOlDDiQo7RsSEkaLvpxQ+DaHTqjj4xxBwJlnO0PXVfgbNKDelVZk3r9ktj35M9SVDpou
lJj4We32kWbs3MfgcmcvlDXmzb31DmNIQYUxcgP1cMFNJDFKGlOHrAfdFBOAVwnk/iZIHHlgILKw
zr7hu1sc9DT0EjxKUnoHOBQLWBWoJNj31NmLBJaLZZhRfrrkzMdElJp1pFRLxi/B7PglTluLwRwF
cNnyY+cI+DyjF4wwBmxCilUsbG09iCyrmL/kzQjiwV+G8Uy0/JL4fG42MicW01PrcYFYCg1vlrly
3afhvKi56gL5pe2ynwPtMaAMEw69D4AIkAvWyP09WkhcpXOA5AfWy9agAKu1856wXvZHFgvawMvP
ijWtU68LHkLOTiIHub4kzoAWGJ9s8sScjQuj9L8usabQCX2IQwCR8fYNSuQBywFYvBpj7wO+FkRX
dBW/lA9Aa8miBwwahd1Fk+sbNeRTyflXyuheIMWztXHhVD3Q9Lfd8T9F43TMkv2Ume1kdlTqRLwZ
Gf/GNPbCsHuisa9j8rdVRwpn4GvGA64iUmfd+q7i1i/iLr3KSWpMCvghpeVv/qiDIlUpIgfgQq3v
AjTl9GvYWQq2CftxPPw10/Cyy/AaDMBh+MPcxvW6j5CVc+DrwVqsM2TJ5Pe8kW+1IpiSdgBlglZA
r+UvO9BgnKdptB/BtCclRoY3DX7lEO+ncB8DAImgzMNkqgbMZUUy4cdkefCHEgs9MXiDBIbnDnV8
nWTdbS0vN49ONU3wIoedVptCEwKEVO27Cco1ndsKoolk/g8tLPR9/34w+kfytAo+n9tWAMgcwZdE
w/imU/3oTc9DO2Oy3Zal0PkQN0O2xqdW+q8j4+9j6kFKtvPDwloForp3GP2wVhgPvJ5PFKm6Vv9m
Ur+n/QT5d1rvzY+grqyvLWfLLQbESgOTNIj7RmgkKzyUIFKN8e5RplicNwU0Q6zBv7xPgrvg4go/
rdJNNSxRR7VYvx4lg+lGQDhZjH7gl7ta50lc9JZ8Y9axzUK/YSfV0ZaRRzAO8V1pSTQ5UcjyFfDf
Glk8v+wWzKXenT3KhgeDKfY0bCqqObpLYfMW1X7EaD7mtn3oJ/FXu/aUWHXzfNsMW/yuoZ/j9cxL
MUZbUjDWZijV7VLSWJd2Et1DS0NR+yhgz7Ns44o+7b4wt7Ez8UHi9+o9bPDTTldEeiq/lz+31qt2
YKyPvkIozZLx7+ZDTvDZrxbrKYZz+zljPy0ylUDFgPlZt4pMxw1aeZX3Uzno3t4WaOFI92ApF5GD
1xnul0m13kcbAb2LFGaw1uvPcbJ9kG295Ok+F56gfUMZJGAZ6Zc97OfGC4CwDrFBEANO7lWtP9DL
u6MSWaP7gqX6W6v+R2IJe/E59quuY+9SbdvBhe88G/xHn+4jZtUFTVLhPRmppdhybN/cv4QGVcK8
U4n1tV33R6jZ/cHRX2SBnoovHmLlThcANPl7yiV2onbrK/jOd3pQSeQzomqKpzpbkeDT27cPojuC
BFKMXZ5UfKGvbYiDo+ZhBdwmstc0Hf+oDAatHN3nMLaXhLkMiu0lE+cQsmLh6/Rqw+HT7hHk4OVV
j7FfhQFrRC+9J+LAfSqDMZzs7YsKzXpZBH8RIQyAXGUc1F2x4JQiXzhtZ2rtARTbHZtF0qcTYmq8
WewY1DdsgsycQTcMlYzxYEUpAc0EHjRPED+cgu1hTf1zYn6kQoAFZC4ucOU8imeXQ1nIMCytutJL
lxaoWAMib22TGVjZq0SDQfkl7fzr7jO25DPq5v4YknterlONI96HTG1bsHC8j4lhBa7kn6a5OE67
9yPk6cNo1u4C734rOMeKwMfocfFukTFnaXwA+lkhZ+sDkU3ruc0aPvFihucHvA+rx5R2b61pP8eU
3ifm9l8HWWYL0edXQG6Lh8oSY1L1g+dpjT8FcehFjNgS3/NSeSaeMQAMmNQhn7V53OzBAhLkuRV5
WA8BihA+3JcdX4SJ4WX4SlLM/njFebm2HG/Ei2DRWIA4+SQKumVyC3qii0QyaGURVCzHj5mct2rb
AbftwdaEOvtgvv49SgTbshlUglIHBekIcGKoDls/P3GQsbbXU9W3AzaLFdOJ3dhlXYe3pFUvmEnL
1iKcKv24bTT8umada37fnyKW0CYMV0xxEZy+bQtrPnBAwVE2FfkCiiKM0hWpRA7PkxhRi3wEWadJ
DPcOsIth0fbYzRzq2ODwce0CBho0GY6ia93ArpEaHgSXfenvaWnTNUIubJYVzN6CQVoFKTvjGzsL
srVr2aXr2Iy+rPb8g9L0OW3z4CggSUCWMAOEWYEhc0i2It/ayxKEr3kQdefJg1NJxu4txzJW4VsY
QdrtS50TmHyBBgzfi+HUjxFQUtANOL+kXH2VVvgxkR5Emb8FEPY8ChmXKSiNWybs08zVobPti0tB
KUZyaoYZARPAbOhovfvwmkkBWIHmFyiallhHXpSX/kxC/Q+lIS1RJMdyhaRV5FPwOUJXLmPNWT0M
lyCFr3xH+PsQUpL/tqfBgXqQApKdsAZxqK/Rrdd4lO3jthfTsOdXCKEcrcq1lUC7Iqzo29ad++9w
HoPDHIt/yYqIhPEQwZG2ezYoiWqEv5qnIwGcfl9dEv9EM0yvcEQLwFbZIWE96uZ0Djx3HOP+Xxeh
C/s9JLg22MptQHXqsYpZqpOjm5XF5orDL6d1LCM3G2wd8FLapy1sv8GfI2IgIKPxBEjA2Ln90Knt
5+Dz2mxw+7JYajDk7KL2caoTPA5na+xZOBKeB9K3h6FlhdiTA6B4DCm7xe4f/jKewUHzx3fkUYMS
it+G1ESyqpPkeCW7/g1Ca4UukceQfc0PipMRB5jy0nAPb2E0XpE8YPHPEc70O53kk1QT4l+BTw4D
hMtaDjavTLQiEOUnB2Z7WIQpCg1Lw4cOiVXMxl9x5PHT+tRqNhx2aFyF1csbJn6CRp2s+DTuIRUC
SGUmaQSDyeIP495D5+ePLLbqELlril2y7qYcHAv9J+AsqTCHZBAB0Vw0eeVEXlJkI///b+skphhF
q2VZPjw5YhMjswY2CeNunfQ53pfkkPPxNabDM2NTipEJ7ihclnrL5qAOcu017uIgyWdTBlNMIBOz
D7DSjeiqJWcKe5BIkA7s2VlNH5ig+MVs63ki97guTFQcXhCom3cS0v2KBcj6zsfQ7gqYOEU3kemT
KfjALHzARi/X/DZieQyS7jedFXqgZ+s2AX7Qo+9VZgn6Bi52W+Q0A1A1IwiUTxhUyF+s3JUKoOBD
ChHes0w+hy5IwLWB8tDGxY+2GxFSxJvu922TLzFEs+SVThCEknQW9R2OyjVXR9+gk+/AQVTmvWmE
XOssRyJpzzbkIbHPIlOx/J1HCSlNmgKkdVfmUKTxr38GOhN1wDx3MNnqIXYECGLotyqD33ta3pAB
mm/hnJ/YuCzViMhGgacJxeTXOvKnzJKt5OuGZWvBLs8SnDZImIhi46QwRUFrcJscYipvwMu865Z9
SiW7a8gWaB9tN5ZMmsdxA8eRJ38mxdNzuqhfXf5KhUI4GW30PC6Jf4v96d0teC77ONvAZ9D1geTd
M12gcCjf+J9DOL17cXgc51kccg3Hd34imLvKTWwOsV/xh/GKyuRDeUBSNCYPksXncHYXH8Gnq8Ge
Ts13F3cY5FpwdD3Fr1Tb/5n2csiXoeiSZMZivl7Qf64jT3TlM9TqHlctxDv5t1BcmkBHBAXhepQy
n0sv7tcHHsdHK8VYd2ZDTvj/1Mw9tGC94Jgv7WU223Ii3MLKBAEQxY9c796vnUEiyzrMU2yKu2eb
H/oM5R4GsX9mS7+e6dK1uCrA1kanF9w2eJ5MUIg1BBhB1EfCoR07hCY8px+2RDTzJKKGmz5CkFz6
0KR5Uq4cinCQYen1CaJuLPP5cwBEpwgSnhRRgiTCLLxm8bB2sDGiiK7nN52ilEde56p+mgqlUoT8
OEKyPPuSsBgvek9PUYz1ag4psp2DqBPn/RuH/inY6WHDg934Uh0HB59NbBJnw4015LOo0DaguEYh
lif49aXbnMWbmNWjE12jF1w5YX+iXGXlOobPPEew0GeMNaOII4QzsvCmFHtgo8ZL1Y2Jh+MW9yP2
WowBuAJZFglCSsOAmVbpkZa7ZddhCm0DJaGt1I99SN72fPzeA1yrkJj4higxqYA5gZaCRlyud1XW
Y8pB3C9smukTjfcfvmj2BdYcQ5R98BCQaLNacYRcxsH75sFAy5kmcGKx0lGZYyrYMwU96mxZDyJi
TGccdPtMPf0E3zg8hHL41bvsMYfsBImmg1obwns24kUQc1OG9VXkS8AnI5TTxP+2dnjahecjQQfC
DQsQoP1oLuiw91Xrm5sjmEO7fHnwPf/iD+acUgL7Kg+nqxe3DyClXiKKRBVLMHYl7tPggxbU94v8
M73vskttpGcK4kXpjSdrj3sPwqUK7quqVuxda/cgR1kJAU0q3JYfnjsrQ99RJnDzxhLWGhbimStE
NmNtSG19FKveZOW23AjJz6OFbauGBW1sv+lg/uq96NqPyFzB8Htz68DPRC4Xsw/5KWHpH0kG8HAB
Bt0JWnmxTqlfAhBRIMPMRxLu2FQl+u/QZ7QUiwWS14Kv6aL1xH3I4j3ztoIm+SHNWjCbHnmJ4+uY
tl2xuxbi72yOQk1Hn82oScC2jth/yxasWUFtpOotAdrj79NSwCWRuBZCPMU+khZL/gvDmSu2ZMaF
JvkE2AhDV9FJ9IHA+XMzkRS2ntd4xE+qhe8OGa/w75j03rFfwBcu+dcm7+zZXTkFmcxrgu3JAMrj
4GDQjDgc6cmgT6Xe05IEh8QCg6Qux9yIPgaE4BxBRoLc6F0UWT66DncX+HmHMTXNTrtLIJ+Ag+nj
Hele1p76bqsQneixX2A+m3JNwVrGx4gesxGo4iS934KmthDhfLBDfIG402ITQEeToL6LbROPAWTP
tud5aUSM/C/EgUuf9e/48DnUL5/W4UpeNlxEEHDrl1DJSRkDfcD6UbUtKu8gxqEI7EgPMEfbCmZ4
OViZwz5HbGkg02XabrEBDpC4v1Mf3FCPkd4HnIkz8JOp9EPHrmyzLjpRg91SB0PdKSkxtU+YAOlr
Rrq5ymb+O5vip34mpFoVTCe5A0Ri0QOuqnhetZubfOthOxKokIh7sAMknsn3/rWKJ09QZAOJCxlg
l4647wWIASjHFSmcqXSqjR8yHwGjicFrntA5NNUTLmJol8OOlGxowUOF7YoDn4bXId6GSiddgw3u
LZiyX86Mf2HBIE3tcQOCZKwAg5+xR5FSbFFa+h3/I5fkLbXIb+M7hZClkupA6a+cAEXojQ8nf8w0
ylBncD1LVGcBZDk3zY+Qwdc9lodlnMD2RC1AV2Z1/ddEITJZihx0git5tswQxNEGhuCbxglxECNy
f0GryXk93I8rkRIfGyS1pJ1rUOzooWtb6hSvmfTqR9JtS51SVG8Jd93b2ucBX3p9Cu/DKcm+l8he
6X1dzRnYhdS4o/CXC3Pjv15GaYOEW+P0RdH2gc6IsQNx+cONOMDP/MJgBkRp26qVcI4JUkFNk892
GL67u1aAdjTifhI/rtpFwnnJH8IeeyuwH/g+zE11bvt75Gz+YJAZ/ZbwJl4gj3edqU2U7yXXBIxC
KHB/y/rRLj2S+iwRBRO4FaXP+XGMxMX2GEsnGEg69deq7ZCQn0x4Zcn2IvzU1LNediQL5deew46a
d8/iVh199QCkKw+6pxdh8FmTdwmTHBbZJ6P/Qm2747ahpa/0e1dOlCwFsR6l7W8cxPjQ9jkEwnHx
CiRfgWLt7J+cEUKiIjlMZH0UmVcBu714Iy4msrF5QctAoWP3j4sEVTJHv/eUgmrJcKBXlmCytKA9
Tt56956N+zHhDrSCyo0WMaWfOyFzOS8aU1lQw6V/1iH9i4TQxfmTBxIl/cfTIl7wIBhtABgTAVYh
xDpv0Rwq2L55Qe4iss9/E/68vE/kL2CmH8uGqNIGjcPye6Y6637B0ttyCo52MD93nWNUtWOEpws5
q2TJVbUi5KhB6iEcHbFqiBIwtewCCarucKUJBJP4V04xaiIucxz2hJaZ19+muyCukbpuNo3bA3Rq
/7EVoU/Sss9s7JJjkzq84NguORYlhEBz+Z0R/0stnXfgkcV4gQuwBgtkTSTJN4N51KyJ+3ASnICF
yuVN93uH7CAwIQW/jNWPLVDEYEmXUzyDuoIMNEMFo++tWZoA5FPl4XyqFvaL2e27WWGjgddX9QsQ
508etHkxxilrpAW7l1rIrrtPztDi+4d+8F5C21cxDjRuGDLtx/9+uPL210Dbn6OZ0iIY0rH2zfIX
7v873rWx0uBvygQDNP6/YShiX7S16qegLO37HOXIoQYPNGVpw3PId3yOTwLf3QpTEA9gJPzx4BIs
tLB45wplFxfxwOTC3BpimBGwA/5P1a70FLLhnTM8ETSf16rPCC7ZwmRyUHg9GA5pOe4JUt8eKy2q
n1j9N76IPysaeNV12fMSYk03+fZ+L7XFfssidjcjYnRFeDtRqj9CMtM6yPQTLgNQmXgJ9T3dN/Ev
Txggw6v54xYsXS4cxUGi1NyEFBfnUkTvPGKrOULgl7oQt0jhWorVPAxZ9y/p/uPqzJYbVaJt+0VE
kDQJvFq9kGRJ7uuFKFdD3yQ9fP0dqOLcfeK8EJLLe9uWRObKueYcq/5GLbwPnT5z3+Mtrs05eNJy
IofqrJvJIg0HgAdsOdLwTTbOiC0pbXW2kdL6tsXrUEp2bqe50dHqVnk33GN3xwSl8OS6chtwJseK
zfEuJeQaDMWb44xXo7GjnUtsr65jf+hwXBdpxK2iZ+vMmTep9pEXxYtbCgfVeebcM3H3B8pP5gmP
jLmxHP4ClbOsKnUqwnAxW2YR56d2X4ep79UUxZVp7I1KDdjKOFM2nvKeSPOusBJc9QlrDe3no85r
P+fyqMsx3HoFiehRoPmaSr01tfmNC4ylNfLY++uC/mtO10jSiwg81rU4yde0gpBONWN8GptSW+Wx
OvW45Zje0x00b1haRLRganEb0zRaEUhMdjrnEJHE3S6k/IfXIu9RAZhrDjhDlNK5FnjvLcsAPAEl
hpVSvSHAo5nO3Na9/Fat4jwxEka1lXglKUCVkZBuT5M7OZd7zKeI+r1GRZxfA8Pc9JUdssGinhB2
Og/0kJ/6gPpiLpEaVBp+qjmS22GcL3GVvJfkTas5O3Qgt2a6bn7tGkddILlJcgrUKmyu0lV+3hIW
1aCmJeMS2syWVHE3V2vDyWofdl+JptQ/V9j6t5jGWf60Y6Oonmx9ejV4X3RnxMw7KrEqwyK8LH7o
0sH5WivveXY1ihj2wZ4T1BRh6Gfbbiyzg39CO8jgQOkV3bcwZ7kb3LRYjRO2+J4qlK090/FdT6G+
Irf3Q4XkuxOtQPZOS3ulOdgBEtEdXHSmIwOyz1a4RrCmd6+8fD0k0bc0sbeAySB7bLTXVnDocmlP
PgWzUaxJZBtTW50cc/wyAIPtO8JDfdhOh8JWnyrILzIDFzd3BXXzlmLPmcS5svpu62oJ6axEEMfN
Ujg0AJMirf5RLaZ+PL6AN8BkSbuptiWZ5cjt1pk3bYw5n45z8W6ZZOb7hBeaqMFVEkzepU7frE3G
wpLueZJj/ma780szKAyALj941utVxSEOQ6Nz6KdhL/P5tbWMF2KxAMlSCp2ybT/ayduNcf0cK/Ic
bAmbYBDvkd1/9AqGBaXd0xhq1UFJ+kt9H66dyHl3jPxvZM1faOTRKk7bS1YOz26QrFgp8i0RogDk
IYusNvImKJzvthAEwekS6AOFrKqPQd192A6QFFwR3mpu0T1cp18Jq9yX+WxuDFgbOKMaMBNNfO/x
DvPvE0lvnTqVDKNLCbFE1deSlf6pojqgJBs/qKQOXsJGVoXspr2OeTshf7crgD1ojfhL441lKk4x
alkfo1iohGaCSWq4ixixE7moOOWmtx+8i1bT45IdIT79O8qKm0wt8voDKmOvABJN9UQkv643QVlq
T3WmfUjSTVvLKb+9iPLadJNz5KqDKk3r5CGm7O2R1v9sRQAyRryOrpevHEVe3rbOQ4DNvq3JmQe5
XElPUmlIPkBgWYSTAFVrOKp2NjdYD0UMnVQKlCwShi1WIsrVudoXGAlCbaD7hMdkhQ3ml9m6l6Tj
Iy2tRWX0kRajJyyWGNGwngJmoVAum1DusmXXJpyYrjCFokG4A9X7gAXCBFM2zo23mI+vdG9AJKHd
rRjXsPU0w3jqRY722v0aCQZuC0BSZt6zyf+VDsF8vRHRqg4ii0QiyIfEiTp0fUqnpXzONc5K2kgn
o0vio1t59MGyCd3X+kWMRTvnzXieOL/v8eu/0bihsQTPok0xJ2bXaGguUWtTBeqrKh8vhFOyWzrH
t6lIrKNZJS+9dhm98e50U8kJKPajFDrAVAQ7zgzOoSrjzwFzy2FM601ep+cpnfmY1pG+xW/h+HqZ
BLtpIbaUi6VHMz9SIyp2lJu7qmg3RU/4jp5y1nDkrexLhrFxY6fRW7+E6nty6qP9bpMK22UZ67UH
ocoNh5Dk3PgcY+1kMaq+exyaLSgTS85rUFIsijLZx6Ho16Ai8XLmAOzcOL/nkU0vOCHKFjk/kszc
W2k+IQRh95rc+TwOZr/qxvHbqXaBdHs/zMLjgJi+fPbvVhzGN5Qg7j/3UIynWHa7zEnqbeAh2HTJ
O7yFZuMOT4lhueAM3ZM5Yq7K3PLQ99hsaFpuoqjvTm4OfDHJk51Dkg2jqbNym5gHIgtfQvzkk5zW
Okl9F6kf8T3Kj1P5Fs+dRqtPrt0iUqcJE6DoInOt1Y9A8XMViGJngeCxWt3H31NspExa6DjpJm4C
KtAZOXas4FxYxZ7v4RCZ9PVT6ZjoNIu7WI3K2maCzT5x3bOiWl9sMdaxWtoCVd/d0gjHLM3UpVuq
nmLWgKdeIyhhNgBLyOJgrjCoXcH/dF3wo8D/s7I0+UXoxcM0Pnp/HTs331vaa2birNUw2buswz4Q
z9NZ6+JrrluoO3UMwScfnkewKaOZJ6vebfWt54QveZbKg1lR35QmIw1c5Aaha1thQeWcuhiyhy43
idoYY1uudzUxg81QKI/7rlNPGmeMVN/mYXLU2viazV7M7pgs/UreMFfyQhMHE5ey+qkP9u/MJPuc
IJFqgZX5/E54K22j2AMnAymmCKSARWtGADtG1fs4T3aFV/xSRIAPY21uQks8FMxfJCfuLRXetmFr
XekU2LYGvNZZz/3SW68duExAEze9p+EdHimQBRrJ05S/0kcjR770MtVUf9d5iRnUw1tiAlvikJBt
2hjcnJi+XYNDV0w26knhSqCbMH3ZVV1g6qoVAh70n67CaGLre5tNu2xJdpSI4JvG9upVMtNnTErK
MzuLAz+n0iTnjAUYVEMpWk5gHgosZkJzVwxiSyA+BNZRYR0EKr3Vynk7N+wMVauIKzXZAjOR6ap0
+GEmJZWB39TQy5/8NCsEgBLO8EzDca97DQmdCYpYxE97EmZ8JtuSVXgajdT4DRunXDXBsWDR4bM2
73TzWqL2oS918RoPxbCtuuitq+XfKFVXDBj6mGCS1/r6MkdEslkVtAGDqTf6auAMEdcEkaxN1NDW
kFGq09dpz3pjfFU9Hx6db5uT7iSC7jRpBtQQDfKJkJRiaVt/itI1N7UXn5GUHXxT3cSejrNxfBXU
eivs/NGT5qq7QbthF1gOzovUeiWd9ycxrehgkZviLGzsJgNxHTGV9OEwuM9Javoe8v+exMOXhnUM
O5FrJJcUGWTlTkJt9DRKL6GgZTum0RXYmW3ttYJoS72kRmcLVrEnUVXSpo6eC6geVRp6O7sveV+9
tLgNUHiTtte/ew6aiEfREbdJtbI6KFWppW5D4LpUT+mttNpzME7Kr4K2qdhgptfOUhrdffQRWrVH
tli11wKNTAk+oUm0fpZF5dErNDpIoTEXJPRaL+TAmtvAt5M/eerEB9ubx+VEme5NG3tB0fZ3Tj01
toChWDGTMf6h0qF9mgdrfJbwci5pa/6waIsX2YnPcnZw0/oXvkAYaPZ4sgNPu9LD+K4kJLfHs97u
V5NteH6ZVvq5iReQMcp2QGNl3wbDSY0Dpkkb8KqqkXEiDLcbFBAcimkybfpZK45tWTYGTs4w22OJ
97Z0MaaVSFV5MZfL41Ev9PBY98H5v6/XmpXvcull++TMKat5UZKIz4yDf9VhfBGYcO7WiJMo1cdd
01sLkNQId+jJCwnYCw5ZW0c75VE94EInokrOfp0Lo7tiKHSJvvJ9JI/ouKTJz8azjQ0lv9hoiKRP
xG1cUopxsNdbau7RHQ+AFtbcz/k3rn/WOgxwqVbI1ymf8cuby/m7cexXo/B+1DHwtb4x5nczo2Gg
izS+WEU1vxesbkOct/d4cOSb4e4eVj7am/HNhHXw+E9KV7inYfKgOhr1dI+gExiVXRwdGxeiqAvz
7X89Zdu7aMp5rzujB/RzMCF/3e3lgqGjPGD2+dYxSpiQ/i6B7pa+OQ27PhyxqQnP7zQZXrq8dS69
aUIaGINtgQvTDwrPOqSG/pqnsymfotyFb1XgxZ+d7Oy11ipWwvbFHEAWtKCChSPrbpw5jv/fZexT
1+8TF1OXE88bMhNolK7VHgjlWfci7eRFOHLvqRwcT14P+1gW2VtFuj0NRvM+Dnr2BvDjYqWD+ey5
WXSRRv+uJt54qXdiX7faeLchhdyK4COd5vHeTHa2svKx2U5G4pw1oyTSS5ij6d17ZedBRaUf/Bbc
va4FltECf3JIZ5iVjnKz7bxAmaTtBnt7sTI5+EY2LdXJPslS9VUlbIRunX8QMDuWvWfvUoIe6zyK
xVdMWPypBO5GqtbBIOwJD39dQ+8qbm6Z6f56oDgw6C0x37c4LQmqAilwCBIj/U8elsvUsIu9ikSy
71pLPz0uLR+if48eTwUtgKc4rvYCMQwSlOdhhcKJ7OX9mzdF4dn16HbZWB/WndXY2Pf0dEs0QsdM
I4d3Q9UxnuhOHaTVbqKu6vzctNX5v4sT8KEu1PL3FgfA+AKPyP9cwsWeOnj6ucY3fCgeEXmcsQ1H
I2gG0jKjFUGqiaMAEctsaNsTnqVNh7Xkksbd8udWvgxpOT7pJUEiKPfxGmtUFp1k3sD/MsK9ZSr7
CElNuJvHwz4uVjl52lXjAYwQQ5lOLIJsEDaMi6ZqblOG/a6opvw4LPALTQbfUG6q3TIj2wegLfxE
+zQqyAkbrx+CNzZ27Yl7ub1xYMPHkiwwGyxV1cme/CkoirWuIc7qo6GvSrtInx0T7Wym5yDYbR6d
BBW3R0jfFQTD6oSxvvvD0O2zk1vyVurzZ2lM1QpJR7+7rG/Y091NPs7azrAvDvmhd/64jkjGOJxs
tNw8sT5E2ulkVuEBT1qH71ihnLqF93Mcoti3iY3TXJhoFQbGti/i6dATIaBsiDjG5FW5pFgO8FOw
243Ceq6qwt0bOZV4Tqxv5RQ5/rvldXhcQh0LTqfGbWPplB9LWLg35BlHvXGwlgx4GKDRxjHxPCHA
dmfkVbZp+/VvschID8xjygafZO90YNAJFpiMwlEADK3qV493Xp8b6L9JLHkLTQz+RImUT++qbvZG
DSyeZBLNLzO/0mi0NgW3JBWRVOt0NMmIp8U50ZJo447R6OvkblbDorg2tGexmng+Xt/AFwap1zmB
550YOhHhtLtjII8wmdnhHcfcYRxDNnBvzs9lpImVpzmxr+GqGDonfgrrXSUvshb17d9lKKvn2Cmx
D0MObAJ1HdBArkk96+jZsbdr5vlLVtLct3ZQ7AxKP5Qy55o3DpZevQPXF8zVaR6SkpVsPCSVmb3z
RkXH0NCiLZmAfJ8pcRxMU39fW3lr+2GsZnBsQXIay1phV7S+0gpEGO2dgb6TfK1l2L9VTp2s5Uxd
2Vrmh4hrsoJsqVZh9zuQAuWLsGkb0VmIWw1sYorcO/RQ2IiDfJqjKddNU2UHu03eY3MGATEZL7UY
4kvGhyiE9/I9Z9Y1Qa49hILujpsO6YdFjbUBv1tssckB258z35zdjIOoS6w3HyROc566ylX7eWj3
1miuSmArB0ZKtIT1l1W7JCPTFT0hKlCDKePLrqWy0ISHhikEpap3HU7wS4bJ80KIhN+l03/DBZo3
xBAwunBEWNMyz091VOFLcqDLPxg3aeaGV2Q9EqUIXbvZnmwYz6NcuS6xrRxQOVT63NvVsUOplI++
BSBqw+1IUytpp0vqvhNeHM6FDmY3G7CJ5qkmTtyFjRe9t3qpnSlE+1dT6zhUV7d+cg3Ir8QbhIxs
Qj3TkO7HrhGrx8deLHDQwW1/2lprv1jJ76Gj+LURpitMF9ewJitnYIRknYiIyeUJB90yOasF8EAO
1fD/LT4p+IUOL/sd4fAV0RUpMRga3DhR+WwJXOelqTNhoJx+SCwfhullm3o5SowduKmZ0u7IRzML
+JZO0I8ZDlGe6szoaH+LDFtWFZriVMelTsVY2y+GSs8RyWuMWWAbLKKrjrJJe3hjegQbUFznJMo2
Gg4bnP4EDWzR/nUqmHotfyWs6yI/dxAj9nVu3nuD2FFTF+SFyj7wo8E8xDJ7xJAR8npgJtLVocOU
NmV84RGilfFmiIn+l3hMnoiQGevHGxu4/d3UB3LwKp/9QE7mjvBkTpXmmBsW7IAAkccROOq0U2RO
xbI4IIPqzXQaLSqwRAZYJprqV2OwyYccAh4rVMdauKUC/muI2FtHCQM/rNkha9C6wUFEhbYicTRT
FA8EIKaGIHYUf4UQLl7KEAGb4s85OJxPVnpvCpgPXLQcCCNuwAWP1WNKenbB8DYWS5/mmRlJcWGv
RZbpxzFDIa9AVY0R4AqBJPhY/KdoTld2w33gZlgtQq8T/uMyLuTO3ssLRBiPMjkVMX36WrN3kTV8
4uEgHFZHrCGeDR0pavEyu4Y4RrQSN5Mc59OwXMYWsHKL1GkH0Bk4RzvTMVkkvdRMLhLtTmrURCGd
oWc2eti/uqyPVZJ/ZqDOzqRLimOB1weIotS5SaMcrU71bLI4KGzSfrusaebLVC5l9BBegf14uzIU
1r+zTwNW660AfrGEGt+BG9jnXsjmVsz7WlL9PZacMWqOdteqTSGy52AK2oNtwrYqonq86APgapel
aNe2rrvT8L3qT4t6jBxGKybI03WXimnfhdVJ4Qe4YwHXVhXftQtNfOh1UchdoeRTFlF8NH3SnrxR
DpzFspechWdNoGl4p6BR26yeI9QpCUunn06EXbRdFTT2lgCIc+9dFog5Xc70dsxhU0ZrKY14Z2Ry
3Qb93qr76F4E1A8N6eIycVaziutTU1vR1lzoF/9+8zEefozLCoh99zrbBjXmxAEHdEQEaGcp8TTs
wSoh5FYsc1X05ZYRBDn22fLUzPpoN2kxzPPKC3weKDzrDOlQRQL2AlezsJuOiq/cZ2kT4N1sEQVj
3cCmEc47WWH6Jvmcnmh7JodQFR+lhVA5Rq55THKZnPg/cvxVlXXRHejITtaOhIHyd5ek3J60YMbR
HwyOO+Gcr4I5PCcQvDyZnfrha5g759ku0S90lMqQoN7z455zjEqsE6d1zsFgFcdIN97qxDgO2qh/
DBiqtm1nvRCirZ8tlGqDkX5nwrmIYwveRmY54GNVLi5esiI5DmSRhz/yeYLh5GXz3tUVdyo3LIJg
Mp4ej5roNMrvJQs0yzB+JvUlr4Ky9CpTXH2q8McsENh8/ufL2OMAM9klWCFmf6SjvUnSOj92WZ8+
DaZdridd2+mxNC+ypTHGScHcJ71nXkWjthOHszMq2q5RSXVKFm4JEYTAd+pubzk1JQ9si3XR1ymU
vjA9a3gEWc7WsznJV73sXZ/QD9RhdOyvqXfW7HWb3CvkzUWV3nUtYYFaVhX9yjg4TXanfGOu+6ub
lPnBpZZ/En3YXx8XJcxzqOd/4GjfrNyh501x6YnxmgVz4PdTA4fKxmnjTZUfy9YvE7vw66TzbrYc
to/NYJiVWv/7rHal9Qnb7NnQ+DiINk1flQ2AWYWGu8YLbO3gU6YH07Pt9QgACl8zhP667lZuNdi+
0WWQdUbu6pnsk19Wgpa511D8zWQEIJUV96SctS/UT3oWtgx3spiTVZATplJ1siSp6vDyuEhThJc2
tKZjndYHmq76uqxq6C7JAJcyNkfMGkai3bjzqCXS4M4EYKLnHV7f0pkVDUMy04kS81oLGUmlMW7p
blqvGcA4HN6S/RBaUEuXdGeULmJKpVJK6NQSfido+SSCvbpGdJqSqAy20aTJrcOi/RQtn2kysIAb
QGBsJGVHHdbNcY7H7DQuF9llXywKI1tOnPqVU6qtV82Eu/FhvDJiadXZHS3S0W221dB5e2I3N9mI
wO8MToAW1utjQ/b0KV5+krmY8JSjfhSA5nzb7KKXmLT5Shl5tO/7HpAN5qkdliGcubpDjh2paeuA
AML6ambXQVqXPszsjR15AHyDJrsyofTyAEGl/dht416f/LjDtFXGlrNrU3oCMmtgrNXFu+rUEB5s
u3LxVQCDztus9DGJhevem4eVxtnpqerafluhnBalkV/gL/c3Yk/VbkHDYB0yzkFs35B4mhdzRsuI
k+wPpe/wlZJNGrQsA4jnsbNCU9LExNnLyNRRDN7fZDLrUxsph8QFfSv6uwzECnCaQTCO1mJy1dVq
lqkL5DOPtYyAXUyhifKuMeKpyJ+LwHbXWmIA7Kpd9+nxq3cI2siUWbR+PCVgw4pWROi8LdYKDEhM
9yk4GHaSWBO/05nMMXK74a3Lwbb8VDgl+WkTK6zU8E4HJjBKJzAvLLugHxjBhEGZmC2A6ObatxDF
zJCkR9V676ZFWdFy2mNIl4s7YXHUr0yjlifKNXmyzSA+jFH+IlW5TwMvvs6FCF/NIWIDahJtJzIs
g6WYa1+PWrWNIpt+vCvXnW7En7hIAVNg0LxMo/YzkY22yW27uA5OtHssqFpbbVMhBwSIWxWGui+d
OT1pkTxjdV/01OWvjAmd2Owpa01gDJk7s3l90JVUdhi80bpASrJOeMHgTDhWeLYMRnF4Ht1iXKmt
mq6WTM3n1P0KbI3qpR5WjqHJfRZ3FyFyFKuWn0GAkKYLpxckFdM8To1f5UwaG0e9I2Rx07ueLuii
anFqAfjdaBfRtS9eFaQsmPZnI6f5YEekjvk/9jTKD5xrg/W/g5YBe3lGKCD94oW72s0Wz6aXD3tB
39IfDZdNjXUaMRlcozlDtQar8cBAdYZ3rUw99PPAjo4yo1QPG3kwwuyP6vp1aCf4pOFyNhs7S3sa
tqX3bARxcvZiHQAHR9/a6AEzWPO+8XDlYIxnvAVHl+OD2yZN50sBEH/qSGNvGuW2DNho3iMCkJdk
uchGPo9WXRwVPBEzHHamk9nP3AADiKFFyCTHlx9VI5EclfzdGCW4hXSIXqbvjjjHNiv4Tk3vZl/I
buP07DEVHM6pFdq7WgZbwHwK6YOK96DNwyuQpPgDSjnJC1Ub2dbAdLBleAp55yWKXExFdO5Y17Li
pwPdoxV4K1eNiN3n/57myuqPFmimf+SzVO+9XUUblyRPFuwiuSq6tnoTBt5bW9OmTQekhTfUYmAa
PN6d4bH5Nim25HIpKHow+6AIElKvcfWmh/NRixJcYdnL4li9EPCPr49LOlEQyLQyfTLJ2hvmIBDc
V611om8vIRtO5u+PkZJN7LXU3otyRGazdtEQoh/BuIIiQOyPKQlkM6XmqU2p9QHvS4XgPk9dfwz+
qKHsj7Vq20861Nyr7qfTEDytsiB/8dzqJPWIc3hdzNsg9Rh6yESeva339S0rGF0olnPKpH+Vusn7
5cV3l+Frk9P0r2na74tZA2ansAS4kd0cO1eF7Dv2dObYtcyMAQ8XyC44YgonjONANTS1+rMOu/4Q
4K96jjkcr7LMg542WrOfxsFflCo8454HaY1Fk8UY/5noIxfvUFdctPFoD7oCywK9VtMyekNUw4yP
s4yTpcH0yIX8WThqvtuxeQGzaj0LnP3CSonyL88yArKmyMqtDp3gcy7uSKjOV2HriKkjsyTMsXG+
GI62hT1pv6GnEVO1PsDg9ZtycsyXPIFqqNE+96EYgIGl59nF2ZepTepQE+JZF6zvBZSfF40cFBPX
eBQnNAofjwYkP/K5w8ZqsSkndmzcHhcrrnEMOriYli91o5tdlr5sLV2alKr1KRbze5vP+jVmx+6S
BqApOzjVcj0ts5N0fGLLZfYADKBFtytqitsgc31rpfT/4diVWHSI5Lt4Bk5YjJgLYoFokEPkHfJo
ZhhTyImgHRhLaWvMFHLHk5gxdFoG5dDYHTicJr61VBNq4Njj1emrhHj0BYPkg5wxWHwFoiIWWXtO
J6rvgf78PoPlu7UVDnYTSgpRCOePImJz7Smlq/A30mN8e1xo21r7aPmFnML0rvrf0SHyGWthf7NN
MokRiv0N1zKny6UqS0f4KqUYn5IwYVoQXlg09iZ9VoQJ1pxrfw2lrF57rdvgloNhnQUe9DApt2Qb
rzbOMyfrO0zNJSNFvD9jkxcn0wmrj7XVUUxhWHXvsuVFrEaQDuVyk5SpunG8Cr/7nnqshgOFP6HZ
OXaVvzFMEW69A1Y1T2NMheAq9LndjCMTN8LGcQU6owUBZma0FcitmMw19o+sBzfY4xzcQF61T2OF
/zx11GdKum1lRn9q3Mx+TYVgN/Wt0Mn/PurgvmwuHu6QAs6hZ2HeqiQbJQcu3f1JbBnbroPrFO0t
2PSjnvhq9BLc9A5G44FVuq9yn5rDpyW0hRHrHaJFLRNzxJiKRdxuYiwuAZU34w3KI8NVpk9LL9pV
k3u0OyguUk1r7s2sT+z9+PRmy8N4TrD8SATL4Of/0RWgkGH06lcbtyRkk5wZZ7kG0nvDjB+Gz+j4
AaapFK8O4aRN0jZi+3jaGwUMtVq8gOGCh+jSTbej0f1WVf8cm335PjRVvWs0Fxt23SavkTv9NBth
X5qUGS7kz6xLPpFuKvDU7MsZy966K8dsw0CiM71gkiGLLqrKprktIBnOjXxNs8PmNhoyO8ImAkwW
O3xL2Gr7PuftzLXuZHjjBFgQLTTPWvunnkzf1Kfq3uJq9ubmmeWu2gPwzLESV7yADguMNscVIxDR
xhGiSCwvrHKr4UAGDJkU4oTyPMzue6IxjmeW+a8GalZoGVuQQPqdul3cMVNg89dxXlseHQUHxsCt
LhcbpPLSn6Lsdr2iaNRNug9unc6n3nIIHS0va+6MDMQCMmRiocMO2xnbylTfxEJIBpbhgaXHPUa0
edfh7PQvOrpNTYj3gyYuBhZBRD5sEsNHYsk3M2nc61j9cWmBreCEDB8UAbCpHUdZO3fkDY7Lstt2
RhmfARzFZzco6ZT+99zskpca0WL/+NJ/X388KqOWnooGVsnLmScLzIapr4E+X/67OA2gbUcGvxMt
bPePr0eyH2kSiD+60abafkKE9kfcy/4kG+MQdJa4wyDt37qftYFDkAQBSc26na680nTrXGYFsqrV
z0wWIvrbevFnDx5pHUZWehALhLxumz2hr70+UlpARLHvQRCc2Rymz55GKHWGAD5Wei9lgpXHMH+X
JrmKUO+sNyNhg48HJv8K0F+P8yqWfOvQjc62pG/L7YZrrvGQDB+ihNLhfkxkYu7K1NpbGuzEO3zq
7lc1CUYhJ6gJQpaZj5WCj4OEC9mj1T0ugz7C2cBgywv+hixw8MrOOzvLRev1Sl+PjfGXz6UFvd9g
SOu/fyEhvWsGnSD4//9ucF8zuICZMqRvquvozL8RPIzD49njokBG79kOK3aaUlTEofBy1XL0pajL
tWWSuuxJ/mIfqM0jsvmtSQPr+fGlx4V5U4KbH9zO//kHhyFLQqrnugK97bZRdNZmM4S4kn24s+qO
vd5bG17dmULL+Dskk/oivYT6P4fyoOw8/2JM69K/LC0pDk5dXSlWUYYdw7o3Zs/pexbWO44ZPmGa
Xr3FTnGfa3dbdtX0Y5BesyGqTWMbXt8BNt12ItH7Mg8le3QwmdtHdZ0UPi7pVRmH5rHNFH7HNmPu
11QHTEurWdLRqn5bbsQJzCjafThhk4Aj9xeO1RK8qxmDV5n1h67rBy0EntWI8gUiS8NEMZ6BHKXp
DaiJFvpMZOwpqa0r09eWUc1/R/mB9M/R1HASJhWSAqS+xJpsJSaG+T45mgbWaU2vj86SPqal5eEj
zJY1FY8qIx2DOvriWKETybeRg63OwRVg4gQJ1jk8NIKgc73Vkm+TTvDejF1Ad3TGMa2sIweSqkxI
n3uUmy6eOZrbBDoqYIqgWUpfN5trMLRYmpqoWpXMyG1bbpByCBZiIJZgW2N2mvLGJ5rIJsMIOYlq
3RJPQ6XD9t7eZKBohi//YQHyE4ki3Xia+6tY1E+rw5RPi3/ViRpuBwfDjWqo2aKIM/IQ/h7Rv23q
zBX5YLo0QIrrvlAXElcwjZH3Au95MrUEIKbrHnSZHmILZAkN0OqY2eaO4UTZyq2ZMsk8QjTM/jkn
vFYmlnpS1czQm9phiGCVMyXJ5mjdYUfzRAMQk8CLTCig2Ml+hgGyDXNmWqwQS/TTmr4C7G/MRxbV
eaqwKodW2+9b4sjZQCwUAfI4NlZ+m1uWi5h+bmUhhS0ReM9KDn2Qn5quOKnw/7F3JsttK+uWfpWK
My7sAhL94EzYk6JISqIs2xOEZVnou0SPp68v4Vv77H1PxL1R8zuhLYmi0CYy/3+tbzXDumWeTriQ
CQUj5hlJ/W0zdb9kQIwDc2oAu2V46zTTP+ukNlReB1ClZ5UfVzi1mc1QsdRHkvKw8UYusvOuPCYG
4WkjaRKW12i70tbB+sQjOaQwajY2NPp1m9ffdR2ARNaTGBeKikA4q+IdlDY14xK7abWOQjSsDirp
0TGt76RarQO/SdbNnAAPNppjjpLjUMY4NHvzFtG7ffUiB9/F1FFrQ7pukmKl2W1wQytM8VsRRedA
U9IrnmgsgnZ6OvjHuhdXajDZnmbkSgPJfwzKOD72tbaRrGk2HjkDGL3Ar80ZEJAp8L5FMl+3ltmS
xGS5h7jaRNGvAN/4cwDhcuiq+Dh3sAIsj11usQeeihaPQpiQcKZk33hl7Bb7FBDaTV+46XmAyCjD
lnIppqN66sC9hO4IuJX287SS5ShRT6TP0A3oXOX9Bxi770A4JhCKZrur6vE6VpjkMIhmimNpoMza
TO74zbMiyIip6ymV88mz01cEe9YW4hljUc/EdbB/sYjaCmF/OGgiNr5DoH0x7qw5NXZm37SqSZpu
HBbB5J9VFlayfKebfXAKakSTGcA4On3gFkEQ0uqbmcSZ+Wuq0TouzPAbDlVKjeUvYl2snTuI7mqi
I3UtaIlz1f7CcW5/qRgoS5/g7zl4S3LMonKiUWljxDyNsfimudjoSse+hbGRY5rDgK1F1q/YdTnS
kfbdp1C6K8bu4Eb9UwVVmGlxtkslPouT4frp1WeFVM3+2WDZ/92M2n3SJu7WYOwFFcX1ZtW/Gq//
FaR0Id0JbwyJ8SVKv3oPWuBH5Bbvo022otEqMBLU9XWEmuuxVLeCp5vG1oYni+ill0dgwG8zj+We
kIlt594r6gdXM4HAHwpQC1DsdyIqrXMcBwin5QhAheAbHgAMVaKCbGPC+6rRaTsTjgi9z7JVU5IZ
MVgkGfTrxqneSZi5xKZT3SCrUzNOABxR1QAUKdOPRoF9HPqIVHGNemNIFwm2fWx1rTt1g3OdCutc
Gcjg6RHdPAGn3PLn+NgKEpqRdyu/MlMOoKAoDfrHjuwkotOQfut9/kwQD573oPre1+gwphoTaDD3
9SYSgmi3wjpBP0T0nDwUoMeVmucyusXN79p4WznhQ1obnxqln20xVAdSGbWTnLzg5HDrUdSZ5w0G
/oHKjmTaUQ4IvzvUyIDXPzUV3ukU/kNN3iSadP2NK+mtjuEWop3beQ4cFKsxXG61oQDPyhFrDLkp
BSo+orUbZtzwRLr8A+YarMJ4XdQhZmpDgNv90lQAZbO8e0lrzT+1wbWWOK3xiVRrVKWokGw6GL5K
4xsH95rVEGmmcEADx7izM29aw7ODGlP4LH20koKGPPM9cTQbLTtiMsTFH8mznhX+hRSdeBt4hDVY
z11IAgRk9cdZcK8ZckoetVH7HLP2WuE+21c68RHTYHxWRfFG5QVdVJB+Vl3/Wsj5q5zFxYzwsmPR
qSzkz8wIFenUhHvjs8hOIRnL+tvYgqbp9OFrPTnuyWjwppHBXGOshWubMWOcDe6dqJxOT/5c0ohv
9eKQu9wfbnugw751h9h44NZ6AejDKiNrWGRNGAogxCGe3yeTNpwSJGFeUjhH8NNnxx0uDur/EzoF
uOBBfMoJ9CSoFqdJq9XFqYvjbpcXXEspbtRxYp0R1PklHZwdRoaPOdRvbV9djbAUj16TnmoZHpy4
MN48JQ9BppMhl46/+37MRsXaJuFnL0MQks0JQDFAMyco4a5KjQi80Qz0i5heJ2NCXBqdbVdHnFgy
BgsyI6nMoBeBn67pz/jw8K7jhj6McfHuw/FJtM7d2m2+1nVBtVmU7d4TzDxqbdDXwRSiL2vtbYe7
+dGqWL8X4KAcKZCLIBnpy/wXJcL+0hM7WllkKFDAUtH0Dx0iyw181qfZIf5idpOnHhNYMJ7n9r2o
CJHIHWvX5Pq+ysLvgV59FPaImgksAqV3uBBGcil0Kz3QUFil2l7TOgq8WphtBf6LPZ2Wp14TX6DU
JV75LpLqezz2P6vRRlmDJWdHsXZAzDw9DhJErJtVnzjyPhOzeMINhROBnsDBG5kR9q1Pe9+Pq5Mx
yurEnIkW8mON/2VV+RB+TEm+AEJEe+fRq7hXo3gzoAtj5S7khupyFgDeLtIywPI8PyOuxUGdFoc0
Bkwa9d5TkiGK9ksfJBMwiq3wBkRgNgoym9TJthqPeU911jXIhwmYCD5Li96BocOzJHQwwVZO6+op
NsAhdJRP17YdPrSysY6D1u+dxl070pvPBIajrpK+c7UrqrfzNUIk+0GC7hMG8O1AHM1ry8glFYBS
OHcu6+ZSI7OfMyi/Tu/thk+im9utsIA6tKhISpTCbe9Xx0pgVrHG6Jw0JS91uHexx874tR59Jler
Nu3Jt6icnbRzAI2a/sMLK+Na5YF+Bd/delp48GFInowi3aGmYuozzV+iGcKotNLvWH60F9KE22OI
2GU1Bs5bS9tukwbGMwUEBzGanR1QmtiHqfHAKRCJ43KXHGjUQjeuIJME5jhcc1yted6aJ5bL/zsa
aAxZqUKotMUOrOVwrPGiJiGpPpNOFQzGXIypXaMgYg8I1YmJycPqgtXPvDtl9dC70LBGc4O6R5jI
eUfjOhZRcihi98haeldmPs0VWpmHkMzvrlThkgELeYua47T7bxLjVJRemRFoXRw//vkPWyXG2Sit
LcfyhG+YpkrX+kvUnjWiN6T3zNUUyQ+qkDS57bjFyBtiGJmM01TZt6AwipuUEabptAyvdAs+9ToY
rh04xQx3PRRryt37QPrPFUu4R2TR3/ldZ99Nk3wEbPpeEtv9aIywEXnMAWXC774qPUt7LAEhjX+m
ziEBF9jNMjjU9Ri9jAwUWLS7s2Vp1H6HsxnFzFwkNBYa5SpOFIjGHftQ/W1mrrFGRkW3ZQTuMrDU
2XkYf3boRXWTqpfryKeeMIirzPOXmMrhyhnj6hI1xQcVOcKuRuMU2rTM/uvjazh/O77U3zxTOJCq
fMMVNmRB9fO/HF+EbS54QwzwcibJx+s0qG6p5W49EovoLqLbcZlxIMoMi23DpYx6HAVG0XkvYrLf
w2btidikKYmyh6Duy3+9deLfstM809b5A4aJ3dShxf33rQPFw9pyatm6kOdymoykIYRZ8NTZO8yb
XKqNG+/sXN/mqTU9G2b7fZziN9ugLTNW2q6poBZS3TxjzTBA3zBSF4LKfa4diFfR32Z8Uni9q//m
oHJ5/uej6nu64wnXdUxddylT/n27ZeOAVso60IZLQ6rR2/SCnx59nz85Z3Rw+TOD/w+susVhZgb7
W3MEjwj+mmaRzIQ7EWGAPVDnlNNOm6RzGjy/Ocmx36L2Su+WSO+hP+W7EF02TcFux1OyQ0+a689Y
SPXnDuOc1sD4mzHDkxICeUKvPSCY2Zdet/tzR2AyXu1GwNawo43dglzFDAZs0yIuoizBNwRefEZQ
nz+E5TxualwqTETNbRfU5a3tjOaFA2ABRiNhQyMV3G2SCq2BQQU404v4IYYruUafaGNNHWIeiSO3
cZvEPHWg4R0asGcw+vCW1ZXncXZtqHc1Nn/Wsu1DX0B+SmNDNdDhmpZ+xz0HsXgWqX8KMVxC9AUZ
zGcIfGRC2yel2TzOThntrWgK11FmtTv8CvXJrjQyDtTL8iWY+i8JOtHdv76VRUW0ozb5BRYGfcc2
pUzJQzjdLm9Zfn/5VTdyyIkgl8cK5ujqqJe6wGItRHeeZYXFpWTpb4BB33hTQfuYNh5jrPhZD413
w1CxqlWxVoaD90L1jfAUA5i8YHWZ9u0EhJ6XrIHr0dkhficnuSylxcowp6PRI9UJKRRtR63IWOJ0
RL3EgqpNifd5eXEM5xW9t7XHi5ZscUuVkGxq9+A32s8m6XN83pBUSGosT8uXVhpfJ9pdXqOPpznP
n7vWrg/UwqlTa5e5JXdsNsVj7yO1hdD21WCufZwiEyK+USUkRhBjMDaT8yRkhTTGI0kDrEdwXl6K
mjzmym3AxlqRds71kjWH3pLMwzz2SQ6V+RoDrPS1ZH6Zi0Ig2CRnPGSuakSh+z30xYAvDsSMGZKB
JEZaeW09kLVOMlBGR4EeMg6KiXPhz9ZNVI+p53vXVpTWrZkubmppO7tr/ZM3ItgYZAsY2HRGSha2
eSLtB4p+JafzbeSqPOMBl6jI7RA+Q0NqMy2moFvNbmydW9a9mmpGY6XLTovOlckMFa75YdTC4kJg
W017Vv4C6koAp5u3eF6qtagH4zSaPl5dMWnPVKNoO1NtXlMCTmgEEFdR1Ma4TtV90qq7o9j6oZMd
SEos3/qqSMkxL55NmVfPFthGOCQzURUK1EDHzj/bGEy2A8M5iWU1yQNkuAEu1r96BmARqxfY3+CE
37IQN0ZZlO4mctQaMc6gITYuQsE5b9auO8qTwM5Mlj3DUQO9V3oY1RP0K7S749PkhR8NTwjUP9N5
ni2U0mQBCFETROKUx9ZL5FH4FUsfqosHbYqbSxw0eHVLlHpB7dORUt9LGG/Ih8PaIxuPpSBLFBS2
Xl1zXjXzwdX8C0F+KVtbRWc0Kj8DOx0RCzwyKbPOgWUjD86Kb+gc7Ac3GEJoUhLDZdrkW2lhOZ1Y
2wcqxtSsLJZ/etFsY1LO9mNeIHDRjF+oVaavkcLR+2VuwW4caJDBYG7sESs3avscqRo6Ws+PPnFF
iwN94eqYQ+ncDAw362bSYKYOenVLzDk8YEl+cDO/uZqxtFkMVOlrF3GLaO2ptPLsjHgz2fWNp180
lzKSJ/3sZLqopK1yeDRx2W8stJTMihPIQdMp9ZLkW6cA2VPaucREGFSN0JNg90crI4LuffFZkVI6
rxLtjTiHEQbYyZsQXcHntbsvqKkfKGj6Bz8f3X2st5991OdPcTbWl8LQ3VVrmt0Fhai1nVozPttD
Oh160X8reypL/YAZe1Qp9hhfp8Bp3pria2whiQ5N1nByyErmfxBGs/7S2p3qXmnlHjtMf/Uc/xRE
xmNMRM01CCztOBWeJLAlWumBydwBKtmFuSodz5lVnTEUGv5C2e/yslMHVLWCTYx/GmEV9Fecjwp2
0zkZoHK1YTicpHqxqFCuu17YW2gxPEHd2jjQzMzvM/Tzg8uCjuwlpuJmAPoqEzCcQI8eY/JHNhrl
mHetP4AwKh6ohdX73A7mdTihBqOHgpI9zx8tjsJbPgQAY4NgPNEIF79jav/P31Jgydzm65//EwD+
r0Bv2//LdO/fAsDXUyW7hsjvoo2hZajZPu//HQBuWn84yO90YCcE6lrC4Ce/A8BN8YdwfMPwhcO/
NkSeP/O/TfsPV/dtX+fHiG2FyawMfWUb/fMffJ7tmBQAdcMxDFN4xv9X/rfxbxNTm+md5/A5jg/G
3bX+UwJ4H0d6X4TJvK7Br8m73tJRm4fGX4+ad1eDc+AMr0WQXGMEmxH6TfSCXbLy0W6ydk6+0j/7
WiAwwM5Fh1Kn5yXK9D0YkncLntY6bs2zllQUz99dkGpOPF28GZErTKlAr1+Ylj+NQDy9pL0Niks/
W1BAXR63NFGaa65tvZrbXhRslSsYxmwT/1tLmTFqgKP5JZI2NFEJmjfH1bZzlAN8ruQauTG4AxvK
CJXkHjc4tgqeSLDaCv6Ik6fY+5u71Kd+3YY5pSVd4IWX1NpG8AWcMG1bSw0dxTbB3a7SejGTpsXe
rvtvSR/cadOdYrIqPfZTtHxkoE/400BebJMgYOLGtziLzapCmxF7TEHR63GMEHtxoObnZdOmweKI
BZRg4q4+qI8CltFs1GiI3jFdeTT2mITBnaFrQtdt2iM7+GQQQXSNt1jtWJJzFFgZv7k9Ta6+k+3W
B5fuZLgnSpe0ykacRhsTckbOTaDLisQZjiJIVABaOb0XRdGxyaysBX/ZNsJf9gj+b9l+Tw7oLRrI
qFr8vhwX3SF0o8LdCKyfpOe+fRoQLI0Bp6we+xYUKbVvQRCT8dUe4pBGVANlxv3qcCTR+SDnKdgp
JiKJjl/Xbvp1tetrfIZZR9UJFi1ZqKwW7IJZoTiiyEYeUlXkf4XWvmO5tCFbwttwRGAJGN6z1YXb
XlbzVtrZvBuZLNXC2C1nQq/ZQNeb0k3qyK9IJ5mGhNjkhRh2qdJxspq8TxZon7F3HxopCtInyFmn
orlvLGQ/9lQ+Z0aP26uF0DbSEM1NQBJse+VaGsBh/3uojRAT7GJPlRAV6CCBrRoRaBwLGKm6lpEP
XXSa6cwbo7WGGnWDzFJdfTPnbGKmRb/E0xzYgsfMsmaEehqeDQDUpQE2bbkJ2kB/QHB1SCjZrUaB
CZvldbIypQFxXgMFzrakPjpba8YBiw0PcQWl6bnYwf8kjUqdeieDA1fDg45gRFnGSurGF2XcAE2/
UfdqXduX3KEuXMG65uvYFTBR+/lsdN2enhSQGyZSmyDX7tAL3sFBbKgtPcB7ORZJcG9yhxCy+SUk
8Zd683Fu2EDAmXDkPBg4BpgPWqUhyykXDQ46T/oCdN0CdiiLGEQwaLvZjzDl0MIWeyd5+15M/OZI
aaYjZUdmkCG7Vk3YJ5YjDs4ndU3Arr508x3hEInZqU+FXN25rb03HUdfZ+pen7EBmZgkM//u6Zg6
UaGPnAFGA2eD4KdZhQW3dUky3Uq2I2rMbGAa0lF84ToVxOZKW7QQurJPXVBqzPMRmcEIo1CNRo3Z
vuZ9d2/0hBVfqf+C4sG6HX+z8Bkp87gB2mVxzcJdGcS3VsE3gzp5NyLa7C6iU2IN6oeoA+lUOhf4
Jhy0UP+l2e7XXO1+ZVjo2KfkUHfdL+DDTN7SUOHiHpcLo8NOuVw8psso00huFXXuyhCDcz7S8UlL
Vqex/9zTIlm3sfY2GPZX28zaPVUzFLhI6jWPoa2w543hWsbaZfKyRwL8BTXXvvFbsfdj0lMB5L6Z
nRltNOaORPyE35ywSzYDD7RtroEqtefxksoA3v3XsiYDwau1ACSwzwrfNh+QqqjL3WuJwSB4ekVg
tbaiEXHLihTLvQbdZnSckxAMcDOHdRnVuKs4wLTgqHFsJvMeO4YgWY65dqTXD5IyF6GYPIg8jsEo
72PvvGX5LhrZnYY6BqSsfZcJlCF1iNYE74Ke+Ct8DoytsXOZuuQD7cOqc60bsQmH5XRW4Vzt4X2u
mQSjF8u9nS69BxHBJ1KPhbngrNUVnC/PIPOM+AQKncn770Fd3dQk5ukR5BP1+PTVcV1GRcYUwki/
jBYWGwYDb2Sr65EtWzZdkIqTVPCKc3jFBsgaikOceV2jP6D1P3G9MNh59JbBFzW0R0eq9ugdyRdg
QUhQVvpSu84OXcRWM7ncdY/taNhYjyxPcrBXjXB/4EXYDkgsgTcwFOBzo9uF9sD072bh3U0cFDTL
yssgeXh3BlksZLySeFbynEDwwFsGEJbLrWUFw5sDVjKMo6uu39Sbk4Y/a6nHXNE7xya07+bgxGsj
JnbB5Go0sxTfWM23HPVEn7GhYS7/ZdI1X/m9e18+lzIGhy/PXvRur5f6s6GGboPmHjHIbFSWcgen
BFTUiX2sdNUztFFOD8bPGj33KHiz2kw35wqZk1vKCS5GiLKm882hOoPBOrj7unmRzXSfUDmqN6vd
nysCjQz3bqTu0TGac0OuXq8ea8tGFdjaVzVPJCZ1hN50L2p34TkSTaWzc7a2LV2SNjRIIE1CuErP
7qGf6dfLBkkiTFjrGVlOedplI5Z9HEp21Atacj3Hg+fLYhNmPBMgGm4MbcIFrnZFvbTpsLNK58XJ
aPq45vSzJCsttwAEht6PKJiLfR2W1rYl/U7tbs7wt+fJd87lJuzEjxa4xrqgTMsJ1e9VApcHBxda
mF684gz4kZkMlG7KATZxZpkuRIQx3y6nSR0QzUOrIcCtY+plTNJ0Zj7qbiMLPHBQhTXcfsxDiFUb
4BuXwcdccFhiX6o4ZFiyFFHzsfxq5fx2pR5kwPYfI2e4LSevkyb03QBwnWQrlmOd2SClRrdazuOE
aHGr63KLtSxb5z2PotpjRhLjYFq2BQQcH6lbZOMykHCGArJx1uoZtmxHBVcD0o29ZWLNraT2G5nX
afblsZfGgUimcNua6gBVJMhC3FveR5Ikic5ALrdTzEnKvfI8mZbHTJPPpsn9RS/rRw9qTxcOFQ0P
FrAhDLqKrUtx066XXVv2OJ94rs12f4oRuHCz8bmwrD7cuSfth5ubGjaWP2Qn5Th8VDnfaRwmocmn
o87vSN7F3lU3zO//TTBNRacfco3Smj22DXrgR0be6/JZqfpbjQZuZTmlNbxQkO2HZT+8KCEWpMXW
zjbGbnA3ZNcjmAU7ORD1qO6CBnzE2q7Qx7X0x3qbsyjV2FQxCdqmRnDX0vLF191z0Gmfyx+0Gp9I
Dvc2L7eoQ6uZnMR1VJfv0+hs3ThUOR3XFLFwKruvZsoqwsMKA+Rl3uUNG5unHZMg+RNbJcouNTos
V30oxKHP6F6VHIo+h+CLpWv5BSbMHMCkO0K/ejct4MbLhixvXA66qw5RFdmgE7tLiTJpefJzfTJz
m6qvoSAuPKVdjqFopCYQ7LU03TtujwNNTaR8xhKLpu+a+vIPM3zzdL6pxlA17FWV9gAo6zmpQV83
U/aedDylLWxDrilQeYFeXIMieRQeVCtwYAEI5hN2bkqZPleR76uwSaz5gBYzyqq1/RDnYJWr3Dra
VMFsaeYqMQcXaT7LU2RRytBLsADgK5a7NvAzlh6xPIX+CGkJ3EysdCKBquSI6UJMOKPxrK5QdeUu
yzJnbsoNFrnlxkp8brFwQP9RIgkAUl9ujIx+zHIWjKq/h12+U7dzo9ZBICvgkevDIay6Y2yTzSto
BuOjf15+vNyvUD5fcq+46c4kgdEdrRxxnla595g5jBoiI807GTSN+e+sngJlzlkvnVvS9O9BzWg3
qfUd2UJHNXIZSfbmly11mAzbgL1ermWP8iPZfVutrg92DKol4sK0xpCJJ7/Renc181NPl0mtO8aS
v+Kz2Vwvm/zmBRyO5R5eRgOAgjP+8/DVwukHBFPbEo7dbtOxSGhUDC75XzHm9zJ8zKTv7VnTeivd
RMszJMM1KFkskMmIoMJKcG6Z0jtUvbMhF3NVizzcejOj/hgGP6qkZUwalEzKEKc6Kxvi/uzP2ScJ
imjPeOCqjwUvEuiQBirq/0101S65cn4NCtxjqcnvJbQq1g1km6rnZGi/58URmt3VcjZlyjOmm1QN
KMTaxwq98/FA+NuINZrMON9qCHdZVCDU8tfqP3gl3tW/octMfCCBsiZcMiu5kgOyG2zDuXeGd3Em
57hc3lHEnBi/xih9uAjOo2sFr8utAv2Yp5+XftF8KFHARgM16VCf7LNyVSfGUhOhSE3s04KlBrcW
U2sFVzJwZhQHIKLkl4XW7c+bLGu+lGPxo/HSfZmFj2pKkECvg3XsPJhsqgbVkYIZs/1BMJYIQQAQ
cupVa8EkrJjzL6tSEThHNUdjyaKA22C5+aISxseASIi7Vn/wBC6FWLjPlAtvywNcvUUL2ThjsNNT
ErDmUFWNoRp58Z/QU9+zOX7vWDqokaAG62abtDKgE6E4HN/iqFn+5rKDv3+Vckkb16imBUkE5Ns4
4qK2SsCvgxBk7Yg/opmjhuPK477yg8xe2cmlH558tSRW7+WZTFK055JeywwOJwJPSHx8K4+tipKK
BbqaZ6iJ5/jNnrvvy+fTDF5P7gwPe00KMZwp/Efr3+uJSBzIZAq3eoCMUIvGqxKpyv6tVNdrNDCq
ydpjlmzgtZipgA8gwE1LbOGQw4Jlu6kYnQGonMsSqgBLTQmyYpWwWF0vq2zX0V/t+mqoiYI60nMK
4dAUAygLrgS1tGXG6glmsA3R5hNPxWUB3JiwDvwS8wLzZKdhUM8cnCAOM04iIX728bmqWHnjbrrj
Eb0vhnKKTJIrY1n91tN00EIyBHxuGA1JhVJNkoNBqQKPY7iO1T00pRMVoGR6AMV3td1C3/RDWKOD
51CiYT+pCzdn0V1Uz5i+tl7CkaWPfXEJTV11nANpymdvRETDG9XCLV/0ahUlmWVxr4oitR9v2b0P
RMTzbrnwl8LJsnT7S0Hx9lsm8L+KLr+VcdE2//zH38UDNLQdm5mBTrVQB1zkC9Wm/Utze4gjA/EG
XCBZGo/Qtj4FOjPqErn1E8nK2ibXffmD/1PpvU/Vr3/+4yelA7j9z79C+id/rdwKw/3Lmfm3Uu9L
9SP+9/f/LvVaf5jC8CxWBMKna245f5Z6NcP7w6Ciyzdt0/INYRh/1not8w/XdXXbdSz1j+5y6v+j
1itcaseW7njIBQzCUpA8LKX58Ff5H5fM71L9v77+6yVkCc/8WzPfdlzTouhoWS5lYNfThfr5X66i
igjcOM16chmKfmeIKNjTuZTrRYwCb6obwuElJtavLYpXARO/sORTE8MSK02UKswL50tqW1ja5xg3
jmr5TODbj51NAxD8WXmJdP2aFFay87vB3EXWi+kZGCL1xx6a5KqLw3bVydF9tPu4fjVI97IzzXxD
qiEoiYC2SHHHb5Bc6aQjOszDhuJb1mvIH5BlhXQwt1L3xKtl2NW2T+x030uvfjQ6Bxw8yiBi7qyU
RZ5lgCH4OUq8ySA9jGtI2HaujTizc3IEFSFlnil7hnqwGTICB0WCOCqri+fFtQvsJD3nipvh6Sev
bMNtM7jpDUOEuW1doOkjfDdyjANUSm33zaXH99Sn5gzW0SZChwrMR68+f3ELwwv4qXfucGywemLP
6NuHvB7ig27lHUGobnIs4GNu+kavNlpp9IcIwwLeQrIFlt/3ivIjiJiQLZtcJSTJAUo5aGjbDrqZ
V8euQpChp4SXhlp8JRt6ukRJKA4+c12mix2J7vFYpqT4gfOXynSX+xMyVvW/Sr2wYCWd0Wxa3BWS
EIZZo/lUN5q+rbxiwuQ9MdM0velCy9t+GEMSBxtNdPg5b2nr7OIOf+hA13QPwtXcg5vUnzGJmy3x
git9nsxbGPj2yxR3BK12dXtYUAa5hlg2t/1blrTGvoEoRHysEcqDNluQTtRLm5CqPAXWKRue9GJG
RQD7+s1LhnZf0sZEgHdPtNw5C09Y+7iyvw7xNwuwxyTzn62hZLTLZpp+d649wOma7pRn3SJ5OCJQ
awvUMloTK+XsJyNpngRGgzWmUh8wUooOQ4sJnlJn0fQL7/p7b8BeR8fMaIpbK90Rpw58NKeJCaJ2
gwDwFw3FVKE3lpcqsWG4LptgzRks50SzTsk4hZup7rtnzE4FMV0ak24qo1q1KzB4vY8iPZZ22F6j
0XpME6jzgeXo5DgrlwTlq2usXlDprH4DNzyLRggRKNOJyykBWktppwQei3nzMZsi60M2JPi040Mw
1MmrU6MBzpvG3Ax9xnxizonz2COMhx5OTe1hVvgn3zWKzW+tj20JMGwRKKiV8WHrdXwOzS5fIwnq
Tr+PCHk2215h9+ayJm7egY47mem3wc68L1of4gDuvZ9FTqXl91dWYtDmmAMAElhhrcAJH4uSKZ4b
G6+pLXHwRzVIyWbygQVB7wG+Ba9Qt2cdOS+zdfyZyxe++navG/FGIwbtHPPkrslbNkqbuSyEwFIg
AWCorr55nfMdTXH5hNPvcym/9eorOyXvR0vS4fB7V70s/NJA9rouL37l3lw5vRgmIa+EgjpPQdZ9
+IlG2koF0tlX9kfoDvUKyEiqmQczr4sb8XUWojuSODXpJ/txJqNxeaemESgch+G0EYpz2gfO1sks
5mxu+8srPqPQBoBOj+ASQSf6PsFRoyZgBM9xwX0LT8s8D0ZFt9zN9j7ZrRvdqSC1XyO76N9Bw5L/
XSNhLR2KEgtCAVf8R5RAPosrQkmByYnXLgs+nNxoN5XC7LgAAIRm+RcAnuXDREgnDBp7eOva4RIM
0c1BrERQ52i/pOHwOSXMewfR9w9lhsCyN2bAP0hUCLiLN50IKcIV0fioV+gOfh9NBKfxueH5sEaX
ER0H6dBnioqbO8gLRw3BiR180egZvmgY1DSgzCfZoC8IkMMwd5bOSxlkX4mcSLcS+/YjrXg0Bx2V
L+oCNLZCm3gYH+xXgfR2Md92c0u1GAP5wY5Ec52reXqAlPtQtaE8IZz8RGHdPEnbY7xbRu8BvgDo
uulgDXl+68jHu8dJaK9kes0JVd5P3RRDEIirN78v6zWqPuCFyOCN2pPn5UU4AWhY/Y2JZWdRVG5Q
2K9NO0hOZW/uGUCOi9E1UeZXOTKmuqUtd53TjY9pFYCaTgEjgFWk9tphaRinQKwxKjovuaxe7bzt
T9WYka2olOvL1octEa1oVS1q5MjJ8LEN9dEd6ft4ur72EI2BK5fRY+uDWO2t8rpcfF6xJSrjmcG1
eU+77i2sRXWyfBZ4sIDluZhlw20dsYaGtYKovH1m4fUADdhkZGRoRJVV5uDbCyX6sD7pw+C1+Zm7
mip10gmqGhegvFQ1Dwt0Kkk12q5WmqjKA0A2ePoaTL68tabB+Iqd6SvrmXsAQYm2TDeAoovHQ4pl
fWNy81qucPFqy+Zqm+l01Izw21gB1TQ6vAOc17HHU2gHjtwXgcsRwKn1lGDKWemuLC+TerFnLaN2
NyEMas0vYxT/MKq5/qpb/UPlQo82tTE5pZVr4I6nH+iNaYLBt55ehkiHBz3NKl59kh+6OOlRqe8i
kQsyh21aZHNyaqbt4JrRm+2VCdCQaKSHAvBd65v+7GXkt7sDtCg0uMUhcHLsDKg9zojkfpZxlf/4
23/CMMR+0wq59xduykQzTgb9zo9K0sHVOB+pF3IrQAyIcJdOkMScKHD2iRkhmRsTkywlMfyInO9d
WT7AYiOdZ9SYConGfEZd7+zjbEgw9fbWpnCJr2XiConVHml3pXgtbDREa3RNVDwC7bgI+gzAY5jW
puOkSZwheGyflxf1rQTyzlGr5BOV63lnhc5XrytvFZrkyIz7e5f3/R0yzf9l6kyW2waSLfpFiMCM
wpYEZ1KkJkvyBiHbEuZ5KABf/05RHa97w7Bkm7YIoCor895z2TFDjCOw/dYtiYfHEnc9o6X+2YYe
ep0KK10tSZscvRgRnE527Q1XzmpEWfFklvYnz5bvHqOl6g4Vg5k99alPzWPrexuwyCajpNh2IV3H
sQjtIJaeh75qtE/SqV8w8AIIUutd3GI/QVq5u6/M4BXYsxlMDpc0Lso3Tc+G9TKby6NvggyhpWaL
LDvEvum9Jn13gpDREuNehuvR0s3zEi7yHJrdZooqLM+e1wbTYi23RNd+L/QbQPOH7r+2QWZgCbrY
cioumVO6l6pnzkFxU78JI/0YbR4IRxI1PimHbjrpp0TUzgkxAgFKRf3VKHt5MhTOziCKeGO6DWhY
i4CUMpT5qXOcTYVJYKNHsfGkic54qkmxkZbIblYSjbtkIKdxmiXVMh2oILF1ZdIdDBLKssOQ1kgJ
U+eXqAiFagjLYIYc9k9u2WVrOzOJrbetQx3re9l53ec0NVvIr3HEwt9ubQSPU58b/0a+TSp1DM4c
skK4tNlxLMEeA5roHpOwCXd9hKxXAphOfA7a/EKHi3wh7lw1d0/O/bujdrxvJ95gFuRyLRDQGMWt
jRL4X4RX+Nx4Qp658TFwlt3CIbccL1PXVohDO2s3EW61bcT0kXtgV1fYVpNjGSGjVFuFNrruuQCv
tAtNjcoJf+SVbaEJOrgJOHUb85CTkbCmOzjvC/r4qssw3SZlttMoMB/sebBxJsSSMbVTMpcycCz4
YrggYeaHx8L56LEjBPk0VK9YY5xVE7XDqQd0hx3Vdo7x4gLkpGi+v8x95kH9Q4o5kSSW94S9DBCl
2Ax8fev0pf2AMqje9oZg4akiVPgIR88Lu8E/9YsJhsm762jPrW39CkHjAOkFP2GlxJ4krd5B6GC8
DOpcIc2sY2b06b+l67+J8O1fXPY2utXMUdNici80Kopd/v+/UhcWukJMc4zv//dPGGBT4WbR/jCG
p5imAxUl7hyKvjqQOjHoLJY4UWcIWAbNVZC2w/6+P5GlXq58IHMKTkICdR3XnJJmQotHeHWBQSwL
TJ/u7ECz/6kTmjGqflNn4Atq5r8dro6fstJZSCQnu/VVS0d2bXUKhar/jdkX1WhsUSl4nb9tiBJ5
4Swzvpj6vNPd3LzZqb3ukVBDNuRSliIVxFIgBGXdl0kfn+8v/WjG51a9/M/3evTQSVa8xzVGd5tb
8UiT5+BB5brQuJ9vie2eR5Bz53zGUUPWXL91FRj2/iIieMU6aVlxjoT1vn/9bGJqz0qKiOSQlE0s
YAFcz3Syjym87EvY6dalWSr7cv8y5gHbgN1AKOQzeq9t6pPYj16S0P9bxhhWXP7VbdLGvyswPS9t
3asiCJJKrgMk922O2VFj/NFFh1xK0pOGK34dfQJoSWT3kLqX4/Ocp8vVMds9ZSgWR+MF/hdBLVG5
/Skc1VdeVm1FF3u7qu6dtTMM/W2YogRr0nzG4eo2m7wyN3NcH9p8rE/pqBG8M7b7apwqyAxjsscv
iPvetLoHBVf8qbzUNSwhRty/de8mFAA5d5rq9PZRbgRIDKIn8tt+j1P/mwsnz2SHtM8hUYt7bHb4
eaehfV4Mt30WSKBTaELIPpLqSddr9K5do20nn7kIHqfqsfdyzl6e8VJ7g8GRQA+KiSyY0eUvuZPs
dg3uuac4BdY+U4KuF3+qP7w8m6/QeUgTAxOwGzztlI9luIWA1HwUlnVAlek+/yBaHdw5N61SEAEv
ipiSLsRh5Bbm1950/oYEARGG6fWvZVmytmvfqe/P7yPpGhDH6Isk8XQQYfmrWmCPDUA54qDraTv6
IwF5cVKU77ZWPdi6GZSW5QV2OXtktVNBW3AJyIww5PZec5NuTXTS0NHUD8dmt2iufpxN7QuzX77D
GlFuZ3gvb2LA4ebJ9JqOPbLlKWQ+tJhz0FkLgcjTxCguVRj0Lvb7Y0M47W6wmoGRGVNXuC9EhY9X
MnRYDAEzF1oW1PMT+cCfrpk+EpVDaJ5BoeoTRq7XebkWxrPQoDdExqvODI5ufQLh+9uLoHXH0Rvy
KPBQ6WvthH8iAMtMEfJgWZozicn5Oik47tvdE4FiTkeuk2l7pzQmp1boGbt3+4QHHwmVnAE9blIt
e+iThVbzSAitTeRP3Ryhdu0A3NBeQvOXWK27LxbxOyWd1U8FEc7Ok2h1ktopycOwfanGxDxp4XIO
PUx0rRww8TVqtuu3NIDmLkA5RODrlKKNmdiL+WROPilr/ViFH7nLplISeDfN2P18MhJbY/6DMsoM
io7U3izxPVB7nGZ7i/i5PgYQEY3JJW/+GgmKXTQmrAjzb0+TFoQxspwkyeQx4JGlfvBN5jroTgIg
feYuNBYmBxl4NzmZj9bkoRli0hDn4RzUw7ZUprkS95ymbHS+MtQhw8dap0x2Vd88uKlDKLYQ9t5s
5nyfDBCR0tAAAJZxd+DXi5Vxz1EWPk+Z+TpcfSRBKYDW8ovJtRJhZttQWQAHZQbUy3WjzIH43Y3r
iF+wU8ZBHwfhoKyETBzYJZS9UOAzBPO2y5TxENd7fIZydiQ7rz5AdgfDiIgHYjXsZTRMhGhpldim
HUgDl91OGRwt96VThscB52OFx+t1cjtS6vxHv+j8f111zRkYexCCryVSiJWjjJSa6axtc9hNyA4P
eUkjBUyBCs8T6xQfZq4MmSnOTA6t+qoj1FZZNlHvxShZsHEO+Dlth9MlRWARWHg9R2X6DJX9M1NG
0ARHaK6soUKZRGfcosRmPVXKPlooI2lDdqiHosRUFlMUP2++Mp1myn6KMQeqpbKktsqc2syFf+nh
BuBcjRq3Oi41yiqCUwt+EmVuVTbXDL+rhu+VM8Z3mk7JBj0D3owaLAi4K7EKWYMMOZBt1tSnOIpO
TWqvauJurQh9vmWg+vObmpPIXD14pXOELLZJ85Azbc1EXM+Sx5y8aXKVDrpOFCd4q4pRFapVmTER
bXpp79p6pMIhteIyG2d95Hqg4lqOAiEiBAIDFquZ73NP7lvT4VvDxBjT1+R6TmcyuUhK1oX3jfJn
WCdEAe6QTNvER8XvDMO+zddwqW5EP1VPmAGYzFKQSIHAK6PdkdLo86xfg2yjDSBY0kfHAU1ri1lq
wclHrtfK1K19Z9gnMidOPsSpXG/mtRVS5bMu0E/GcD3hvA6VBbvEi42rIz/4yp7tKaN2i2Pbx7lt
Kgs348YrQrybh7dbxy+v4fWeZ0zflrJ/Q91DUYeZYED0eVwiTOKkR0H8lXDYiT5BroOV3MNTTmTg
ObNChxxNgSbRlEc/indkH1EGifEvWxSzYzzqDl51ITGtl7jXbWVjL73fibK185kY66cEr7uuTO8F
jqJc2eCnGEO8qazxdwfKiFuejj3Jo4IkVd0jWshB6+PneO8ABjfKbM/hMOPNjx0u/Ao3vp/3r2GW
fKvPIPC97G025+9Gx8DfKCv/jKc/mrVvqxBk7jDYxuCF8X+EAOBw9KAPoikwgKEQAbWCBWRQA2h2
5ge6sQerwnjaKbTAoiADETqFJ/s2d0wWSC6Jd3UP18OfnatQiAJZCW1n1228EkZVr90FHcC0XLHz
+ceJtJ9WwQ5i/1cM+6BdOCcUHjEjDLkz6AhkaON6TBFtKXBCqxAKOSwFHthSYVw8KOvcmp5CLjQQ
8N3YfMNO9Nb2QBk86AyRBaahhdewDIAbWoVw6BXMwTYXuSFVYqG3BuqhU9AHYDjasZI1Nsdw2GRy
/q4gRNAPTMAjlcA1tYd0Do3dNMn0JJKNTuF6RCuw0RRwgmiteisVhMKERmHdsRTwKXIFqjBDFCRZ
zulUigqtRjO/z2jSY9siylWhLiYS7wEEtbciT+fdAg9jhIsxKECG4RxMBcwwFTrDUxCNvkFeq8HV
oF8P0EmhNmoF3UgVfiOBw0Gt+6eAy0GFBhbSv2aqlkq03Fg33RiddEdO2yUc6621oHTx4ZUsek6/
u/VXVgwGZIYHQlvEC1pDjit/aLQrg3up4CFWbr7ydm9lXrYHCPaU9hORa7WuW1B3wI8UCkRiKiQJ
MT1+kEApYUn5bKCWUHVhMVIgE00hTXrYJguMEwnrxFTQk0zhT2w4KKYCojSQUUIObfjjs+s1V9iU
En4KlKsRjUH/uOSMGoq249YXv5mywSBK7K9oAsNCWg+JaC7+ZgGiZU7MD5dNjN4OymktEiADC/GW
KrRLU782CvWiw3yx6I3BUW52lt0O16oubcCLcGIXujhV+K5Lwz/wkLxiT6uOMKg5zLiNgv2VAgEh
6g63CI8NFBprAEfjKTCNoxA19gisxlHYGr/fhgpj4ymgjQXZBiVtgID5y3WMv4M50YCglQOoL3kN
oeL0LfAjSGE605rxI65gmRURKlETms7M8a+BruMrzE6jgDsz/iiWpn9CoXgGN3vqFJyHaGqF6ikj
oD0wgyyMdYB8Oog+U+0+4mjlwKNgP5EL9icco2RbrGNkLsT3tJtBAYIchQpiz6CDqfBBWoQuSgGF
kvgrrQNODmIfu0z4EwRsCwSiMaZzUE80/FiWc4o4oqaXJgTN6saHpdX0Q8nWPyqsEWe0q6FARyIx
t6KNhx1dBeJ/S3ACvgIj8b8Kb7bX7cg+7HYMuzD6g1FKFFBJWjcCl4YjadglKUioNRR8qYsn+OPe
sJ4VmMlWiCaAZX9TBW2qM/0hKbahRGeFSCncFMwUV4ZCPQ0wn1wFf1oUBspTQKhaoaEcBYmqFS4q
gxtlw49KFEgqhSglbTR+PYypmWEVOkawUz0wuQ1zXvpFIKnUCcJRkCoSIzWwS1+ZwldVcVVuxsE5
xzMbrztKSUgt8Nm6OU9FfnDVKInT9IXEiz9WSgMzj/riUU/yY4ycbFWbM89RMe7djrYM05P6EjrM
d5JafixLj8rKqHuAW3MF+Sf69BSka4TWFSps12hgWVAgL8IB402u4F6YK/pjrYBfJeSvSSHAuJpn
fLRrX8HBnMSBelY0R3cKHaA/xcHXM/8we2m2DkEARWO+RdN2tRwMfPiBAk2ByHoVjEQe5TYq03+E
zjW3ZKqhN8yCVgEgs0IhzWaHeOmKrSOEdmYq7NmgAGg5JQ/RFRAeYaNpCpLWYjRdp11L3GHrm/w9
BxuDA1atVYC1GtIac435XdVKOENrMODYWpmc3UCoVScA5WQamTDKdIdkWq4l4lp/45s05WoxA+00
7IPHmbolDQZMxJ9YweCYHoSrWfHh4MTpNiMsTaHjSgWRG9z0w1JYuQy+3MQRsbAAzgmFngs1vT3a
GHWmuUiPJpgw1DEqr6vVYOGYerrDQs+E0H1r4drl8O0yOHdjjpQ/DdOHmOBSImbW9h2Jp+B4rtM8
pyGlIijSg9HWbxoFEmxrkHqImrXvWGH2zG5kLVToPRMGnzE3uEoLODd6a28sX5/PzJFp2kyheZqs
cTpLk2QSTW2Mi2Ox5/JSwg8ipyTaY50lMl4r3u7fntLMJjxtfE1UPoLVzv3WCQVnkJK57/17ldi5
tUqniR0KBk0n+ijxSWLXZ2N9z2dj1k+9ssScW1PvUgNZDnhTDI9dXl3uL0s2fABDFSSPm/WuEg03
sAKAFq7dQWIq658vPXNabhYjriqRtyUX5ptyam7oX9DB0nGQR6Q0bzIRkw5iVgzUS6JJ04IzFVXm
MQT4GxT1SJ8OVezBTpEfkAxdED8vGfbHuohOhZrwjPWUnZcyHA53bTMAhPZcO6nBl2I7pNg/DSfu
1rLPyT5YKmsTqmF2q/Jx6ppw7fvb+T2qgozo6g2JdeObByU2Shk4G7GNrkEUNzvDUeRrlrkWUkQX
IxqJ0SFjANvMV6Em0LHqBuAZ+m0Ws4fSlIQd5n/Odgqb+oN2t8ahx8Kji7MYzk/0UcrkKSv8ESyx
W3H6AHJBe/PRbVvr7C159iSWnvXKk3Z2scd0vuXt8FGrwCB/iZsnM/xS8gy395JrLef2MdL2buoa
W/b0cOspwnE7zwen8ki9ie+Dn2GhtLO6PQEo0Y2imhjTGt/WrPknFz/DWHNeu7/EgwDLgIdZ9Ygi
3GNH3fJ6WIn9O2Ku4o+0Yxw7pv0a9vjwJxEqDccqmUr78NM2hTjOdkUmA8Wzd7lnjwhtzE9NVO+b
qfaI0CAJBVmp/awprYYkzhHocQtUkAmYHwEZNpp0ncqkCe534f0tzJzQPGPkDBRxQz7IKhq4emJa
y5GazvFbPGIh7GE4NIo37wiwUNQs4RYvr3Eknbo53V8yjCV47aYhD7omNmlM0woIbFrU58lCEREY
GTp+AykDXRcG6BWpJRCtivCh7KfwYW5MzEocvn4wqbNKP9Pc4Z+VaHIraE/0pZmfc2WwxmVlPyQT
zuCZRTxGLk609pwEqVf7wf0d7y8abc+gDlsKrcYg9oWkOf3sa0XGLZOepjlIC9O52L05bCu3IGC3
FnkQC6N9TpN+Wf+8e+9zcnVgEpPAYTxHYUhvQPcWO6DyAOZWk1dzx7r6ephsfrpLOXGL6/vnrqvP
vdsOM+yr2K5PlU4ctqsiLhb6jq6nT8fSQ0TCQYetKw+3ci6ba92lLgqAUrWmM35uU0XjOvtknuVz
UxpHkriba+gb6GYzwOT9XE4Yo0Yygwop/yIRJgRYd3lao86HEEZPGA77CK4r/xsNbb13VD93KlS7
GPjY9g6UxnS4D3tyjDqVgPTzo+cJucgx5/5Trbvv96cBsBYYOabp63uWEyaO/6Q61fE0bwcf0JeG
zvqS2X/v/4rNifoSeUQoojJqLPLAONSQ0zO2Tz+rZa/rZCeSZ3ZPK7m/RKZKDzbSkzYv/GaWUapE
oDcmFQPWtTSqf36VAmAdoCTdr8H9drlfiArNxFpP3dkI9IxzHOYZaKrqdnTpTPmjWAjDSsT2/hT2
jrOwHxu9eW3j4ttVEUH3nKCxoYhCp9kzMbMeNRKL93g+hhPTMbrbpvUmJNb7CeYCOej2l6k7044J
QbIf0sJjoJdpF+r1eGVbNJaWxAV2ovRDZVuehaXlz2NHtEWNIQ7dg7fpcmwAHcqZ3f3moJvHdP+Y
cnwB4Ohec0Ssbs9EB8iRHkCCc/cGSMltmRY7VqoSwL3oOEu2FFL0esF8zNkWaRsoaE3b/zRuKUfP
vWRGc192OdAhBr53dEU7fWVaXOycIuqDnJCfZ6Trq9hXWA42GiftoBzhDkMU5/NsQr6JqmIAVOjC
bW1SfY/k2dwIbsiV7xUuVRu3b43c7QDUIj40vSgfBjX+T0q0vh2BU33f1TvNTsQrsounO7MdMOXm
Z5Ebw+ZdogHd4G+bDj/pED+bSWc3ULlAyK5H27TZagbCmB3UZi0StX9p+Bx3Yb+XBtlLhm5UB10p
7XuoERRbqvM8q+b35NRAOW03fiQulmTViwZQ6uw3yfyjY7troepxsgMQDihpUYu5McOcu4ig9vQQ
kj3LM9PIr8iatLefR15M5SZOCcaLSK/TXZI7lpBjys+UxzcjTAdqxn1Hqo+Wdcvi8axzQQkf1d7M
u4TMjct/mldvIeHlT6YfWa/qq0hSmqejg/RGJUwRdraNXRglhg7ep+uniwP/mHiMUpwQJwajPWJ9
cr3rfbdExrK9/zUiSKYdwBGmMkrBct8xpfoVXCIdhDsQ33KCOwKr2fztu95mEQr3qQoCaVHp3ZeI
+wNjICxH79wMGMljmwKf3eX+skBoCMaBbcNNxmWAVV7vQBgar5NZPEVZPf6NnOopmujEEe3MbMyG
5dtnQL5J/r2//+IXGmdOeKgGcGCSBir5U5jNHU3wPnNniCTyj90x1dCRVhEY45B3YLe/VApMkjEs
VL19s01vLhFuX1ZHWkrYGs+0L39+5Dhy5d4c5s+ftcxwZtKgGeP9LAX5AJXcZhSLBx44SZ1/VMn4
SGiG/MuxeWvZw/R6VxVNm17Ux54p2t82QVUgsN2MXJFxPrCU+QfZAaiGIvxtRHn/y/E0CpWCobPT
zkgPR04BwofImqK3h3DsoOHsNQp44stnlpxxPhLrjt+j0ZKXxJK7noMz5q1jycD6PPTlgq2ufdZM
GLKrWefjSkbW3t4mnVAul5RNKSWL0+ut9qgZKUfuiSMbiz8LsCMROkXN9o41TyakRKnnHwzMIGvs
lv6xJ9RrF2YoYppo0TaR5aCidER5zSQgnKoIly2UAh2b6YFOe/XnPk4aZDgGTqRtpqTibNWFjvKV
pfVejJn33FqY/bW2ec5yGM1Ta22l0ls5sibJwrXOljE+m3nCjFgf28dsjvM1csB2W2j9e9Pnck/0
ac1k6r2Q/URp1Wf7Un2Zx/J5pvtyuf8fMtd9z0iJP5XC/bgPum38pJBbiGAcq+Szsu35XR9K3EVp
+Hmf1LnU6AGOC04R9JFuspUegh+aDEnjwWARYQvL1mLeEBEpMCI1QKwj6JmvDA8lhFM5/9HQGQwi
aWWZe62Y/9yjjwfupINlSdbJdrqIcRlREQLOWhxXcn2GPy7Jg3vNod/VNpbY1JYNHepOCgojMo7v
JUEiciC/qcxgKMUdwpCaYEX/4WexjJH4yvyFjgRdNFWlVuXSMb1nfROyiGHVjdVD+If/NbS9Lh6v
d8VjmtqonJj07FKVueinBUI9O5w2mgcLxq3svwadjzd6JvahlQJMs/CPZGYTdmnqv6QtnowFR7FW
RK916Oa/irIctp4AgqsbXn62TH+vp6Avfp5D2+zbmz6/AchI3h3mRPegc5PAnJWczYM32qoBJm0I
GZTDrCZ+4HlFvZHSwIyW5A/3wd/9JVGfI29/bMMkDIwqv7n9kBztPmTNT+bXeCmWTx3tzQqcI6lA
iBwAw9TlkzvIF7Ip6g+jzh+6lMJeSLrx91RxCM3MzDNnRdRZ8gwejPll3Ec7epHLKRWEPQvPq2+t
/LgfNRA/w78BN3kT0VJgFI2Nc2Y0eFE1/a+8S+38otr1cyQuoAm8i9mbKteMQtIdTG89D4TvkGIC
d3i6lkQg0LZnwE6lPNF1UbrIKMXILIxriGvRm8NvMA6oGjRh3oYwR5FARmlb9UxGkN6EOi7g2It/
dbZh7jle0xP2h0dLjas8ZvRdS9aJm49fjNk1vSlJSKs5ioSOjtvsYEVefnOiJyCDNGaZ7YRC3ghW
Wp4n4gc1XGEWBszK07xrl7O0IqLZShp2m6Kr6GXQfkmTqtt1JN6vBKNMaTscspmWI/XMgQC7Ddnb
of+JMhoyuO+eiiIXe5eRqFZfypi2QO8dZl+a9LOyS5nogNOmd+oPfZsJ/8KdZu0iD3NugUQYExF2
rMmt9nZJ/8WPbwTZ6+tJIODijPrZR24YxLb51Q3td0OKwU5Pw3NEghuxac46DtEVMTn44y7abhw9
b49Djx5tLD4GytcDzOeTaY2rEr3oCrFsvS+tcQPPjI5kD5q0rwf83C46DwZnQRImz00eH6mer7Nn
Hke0iDrBeDT0PrsisY9Ip0kyE92OzBQEyXSeMX4WZ+zPK8R/X3bYCBTyC2G3fg0WcMPP9iUME3uj
Ydx6H7KH5Ozv2LBSZYLvK0IrZzeX7tk2zenAtfpoHIUtGdsUiCn80tHRnmoSztBnvxVOqp2d2tj7
ZR9dkT5rJDuvmekcvHD4LCZa7SPEOSpNCQEEtT2tbqGWabog9fKFSRv0ogmpgnbVntlLG7QNves6
TrZzphuH3GvgsFjPmJKUCKzMu/CgWd3fdkyjfdrmGENT+g+jkT1UUuK9VTN9iDhSWvoWtSdVATaF
7eRpeLpjPd8itea5dtcRwS6EJpvBoLhjNgKTkX7NaRymz6XR1wm8QtUf6DBjeWgQxHxqAYJsUsEF
TnGZrlhH6TYia0753Al7BYAfWvVtBAPHpcEMoaubduEjwsMLLq05z7H/7JZ2Q4wXye0cOzd5vPzu
3eIySWNYE1fwTLjbzqLwnbzmNus7+lizHq7qnkFjlKPF9JliPHDmiPcFcdw0G18l5od10fFvgT1A
qWwxUgAIcXmvR26gNBt+I1oJ1x2mhJUPiEzXXKEi/45ybYgm3Dt1wgSNSACO6Ru7NJELZuW8iUEI
sd4TEkMii+6ifV8S51cyY+EJlVqBMWvfdf/yyD0zqAhRnme0qmHvHUmQuBFpspnS6B3EEXprb/xG
Ef1IxsKMEZaUMAa3N7Z41p4y/dM4zTtxIu5Hyu/EIgGG56X+xiTj+zR0j7az6XFx7+u23KaWs5tH
FxVxyNxIDkDV9SYAsbQ1FtY7v8kWOpaEGQ+28yWpmDDE5E/4t6Kd9MxmLYvhrXfs1wFE77pX20ZW
ILWN3GaPynSdE8j5OAiCL6zBocFkIXt23E+REp9e+ExbDMLIra5ZA+B24Vl8ynbZZTmdXQK7DULY
CU4rxQzVaMn2oTEHXP96JPYEqtBqFnlLDIoGO9/Y9W2rgHTO17IsWxjh9YlFZ4lx59vLPHPCSKxN
hTqBEXn+4tMb3Nh19gt8XLVp0Ip7Tm4F3NG/bHzLCPcKjJylzvNgezuEYw9ZnzUbzQkn4g0Q0re6
E9y/Qo59bRom7GbVoZPKbAaYZDF7zrCn1DiUc/ep68z6ygWKhW7ha1lVEEKW7sWNGGBhbt3Sme6V
srZaz4t7mFzb37b5Ovsjo/4SImIgLK+/+LJ9qka9PD72GD1vjLGf6zikpmriM+VMS4Rx+Ae+dpAa
frueZTuCtmQKh1eeBF5hn62SE7Swi2kjXfNXPDvBsEwSHZpgNqDCA+Or1mW/GU1zsxekq8MW2vpF
/hvhK0tnFzerdB4A5LbtKjP9m90aX3UbZVtA4Tfu72zj1dV7HHM8Qqp1FMDJSSZqqw9Co9ZNUnxz
78zrvqXPmOKeccA/BkuZH3leb6QkutuluVZ5N24YcEwrpqIYzpf+pBEYykmFERSjLL5pY0yfSTcN
DfcAM/dsJymCBY43azERBJ3Qy5urUNsw8PvgxyqCPGSSU/nl8xzqFSI4XNvS9zbECJKVyz1zcksI
Mpa3aQoeS/heRANoS1CmPYFv8WnkfboBAacGlHTMnqY60YAi0MjpzHJbhzr9atvD0xAy3eofsAzX
K+z6FsgSMt4by9nXBSE/nBRdUl5D6BBxrQ7FPY33Nn9FiZBSCkVPOfsSe6QOop8lwjXLddVAEicX
Vlt7NNU9mMa1T7sOEdhAAA46lE4LCh8BH4PMRy/KP6dR/7QAowShfXaaSAt0JMcH+DXHXt9Ujt9v
NKHTTCXwjPYOctdERWWFRU+AbJWgjJs/mAxCAWmKXTeyC4tkW0/NeGqFZEr63TvMQieD0X86QhCY
BNivKTtyyOzWWbL88+oou3ZVy1YKttOYk+ZEDBMOuvChMqMXeJkZA3XxoJv7Hrd5J2M8trbc+NVS
oAUzyc/xzkrQtsd+zPgXHUkZCWCt41yjM7ICq2XSISrOO1ZGartAN1IvlEL2bRnHctOnCkdZxdwv
PZaGUNNW+FcsbpNB6bJsFjLL6Mjmpktj3KCj9dh89G3ZtYfSnspDJ8e/dhQWO9ve2IW5tcz0KwOy
jLEKaTVr/wOJlR8lHO9l8osAMn+zJcdFroktO3AMIB+OTn3QP82x8RLq8q0vcAfqPMGBjV5h1Uv+
hL3QtkhfSquThwILbzaYz8x7sK531IPo0FauHJADVSkIz+IdM9y/oo37tYc4bNAQbNFOwknAKWXd
hSmai7fcIBtpUVqvwmKmY3hiV5DN2NeZt9USLOZM8AxSTqexOPboMvoh7gKmmjyMPs2eqF2SwDSN
z8opfrUlmnVYpOuWiEvhTN4BXlsT+H2+1qt4XiGixgx9QNtMdEJzcSdnz3VGQFKHZ7TCCzWscVs6
qEp1MgayK5d/BD/yfNuvGZTAXd+diXWG61G5Ep0dt4nbGOFWU/ru8lcXojdLs7eota8iLJyALvre
tZxXYBraGlfc79Gvg06LPwwBQiwmFad26vUwxAEZHjDhjGRkH+a/ITxsj0JL9qTuAWSNkGxTPsWp
/snC3tIFevWJDwMgJp/gFheIgfjh3AxDoGT0SIh3YT3RNclm7dGYQsbJ4aPnbeKM5AGj6YsNUZNM
fKbXzu2im3Ct69DtARXFv7DVrHMoiLCvBboepv7bGbgtEPt/gwnu1ljou/LbSTNIYrdBM9mLdsEM
J1iRnC2LUnIiVvTcQdMsdD2C8Tx9esA7Wk8Qw90AsHIrslbmj9wn9dL0yYswdcACyAJ3XtL8ZrVj
Kkp0MHHU+m8mF0NQtcY6jRq6ITN2/SrON13ZvBYYYcFW9ed8YEWjs2sH6A1dPk2aMqJwH/PRP0/M
qE3d/rD0WuyiZWF+BTfEQXLPohQDN/HBDCemu6mr7hIK9BmuJj+JfD7RkiZCB7y0EoJu4N+MBDYx
WI00uKvz+Ch1pqvoqylFaW+sAFtzTrC1ZtMwhdebW52b/EOZAdoiGRldRGS8TQ1Z5oSJBrPh6etK
sx/qspDnlokvm9ISpxnJptU/TXC9y9zptllE0znr3CPgs3SDQnAKjM6DqVRXn7YTdnxsTBKj2nqa
9PgvGFU4e1m/7BPNhhlYHWobSd3iJFxT7LbEW1nM5sbqt280AxYVxR1unB1LFp5bG5ehDd5cmBEx
UHbNlF/pohftoeRIs58b1J/m21RP3NpSrkDTJBzJLJLOisQEmxsyN/X3cTiek6V5C7PUICDX25JZ
Sk2tejxM7m7WLE62MfjIX6yrmOp0644zIlTvewLKgHqI1WpRSKsYZ9cqjY3tuCB3LvWGWsuvcKE6
qdz7j11TI3bkb1apxQNCpkY+ZYw0UDWZONC3DePOKObxtzmw+ZMbnzT1IqmTeipVh+Stf8kCbW0g
vCLodPeEXMTezv7Mmk3uKDQOJIJtKndwOqx1XID8WkRAbUnpOTdT0LPyNQPORxvBB3xMdmhAFfUQ
5LTnEA0dOK8lhER1626woS0tR6mL9uCbA0siu0PBghOX8q/hp2rROaZ9SbDjwqScGOIzURDME0Ya
xmDTRoO4RQvYJihoUi0i/3ua/I2ceFLFDNfat151y5yCuU9eoCi+hB1BvBGB0B0eypIasowOzeCf
JumkiFVgYmtM/y2UEMn/UXZezXEr2Zb+KxP3HT1wmQAipl/KexY9xReELLy3iV8/H4qnb0vqCZ07
JzqqWSWKIotAZu691/rW4N8FMluMdfA+UTF3ZUaAB58QFbPRpUK55L+xESTLtKxpNmhkfRT2cpR+
f1UtIYto6RD2sAVyPW9pXaUE6rhyV7901DhurumMhnx/leY94lVkyevcN1iN6LQw9u0IzOsHGD8M
+81JyYVFtJc5C+j93IIppT06Bj5iNRLROWpXjRpzMZHHdpAtJ+u2qQNkB1zs0uA863w2KM8WmNIl
uPiDaxUs9rF8A6pC67HCmo1KgenMwlJeCdoTKzyVQ7COc1bCICIyRgbxwnTb97xtn53Mmft7Q73p
rf7NL9s3Bx7WAlvKhNUPZLD2uTdlhzKMgRm0UMVcMFYmK3iP67ukN7nJe2hNji3cjQ90UodCgnDy
h8nBYVGkhI/Oa/FxzEKOmOVjOBfnLUb0ygymq2ERbj/o2s5UnX7sELF+PJSjeURwhKwiM4GkZZ/9
Bm8n1eMxlwDRfYz06z7M3V0yyStejy+BJd1lGtR39UAYRwaGcR2yAyT1uO1r+nYgPT17OtNuDfei
DRJoRTYOXSieS9Vn6syZZp0v+5Bdsu8Tb6ViDjFFnvgLJyTMI8pgEYU0GFOYnuBbXY4IDZquumno
djZfvQStAOFMatGY/Y4pz9d+PkvXWvnme6CeIqfAqOrRXbI7a2kSCM+8hljBip4n886l0TREzvrK
XwOU5wDYTGdYLSi0qEpF0bxEJFovPesxVvZ9E+fPjnKdRQYpwUlMsZnU+NzHGD/7VlcrW4AtLylL
jJbAA7MOv1t5lK1piQ0X1Ar3jKpSuqkefVLHOjN4UTQCJv6JvHtq/GCdBnlzl3vjl6RPna1bNOOq
qPqvzEVH1803XRfpa9sQ9BCMAoVPlIErHPFxkxe5D6Nvhhau2jDStwR0OmtJzA07w7po0NVYALLO
BDRHitaG8tL7qEcApsP2ARD+1LSVe+dZI7sQFY1X98DUjAfYhUQCepuMgS7YFXqE3Ge0BBCNt+Z4
FH7Atcldge0/QmkQIXk0oF2V5VMy1sxbU7iyLfNCzxlJY5RjcJeiouQIV2PCTdLvnTk12yKOp30v
+o1s7RPJ0o91ScRCVRpPYbshp+5eiy8MyysOqtWDl6TPcXMtMVNey47fKVfJmoy85E1otJZsh9N1
hhPDg3aYhwFgySglFdxnbWHrNpieEwRtq+FVU81ELkfK7wDbExOeCaH6TGMPRbCBy/RDhI9tdNa1
7LttihWiVGA3oSvo69XPIOzI4XFxTnWxTJccBjecttu937hvWLLZUZCGkuW66YyhPsT6to01wmVb
o0NplH+2JjKpDeV159IstuSl0WFxAGH4U3dPnRJVJFA2FV8mNzj++SL/MaU4uOPIPZl98Qb6AgFq
QPpXwydPNEO9zt55LcnriyEwXkoK142vxLSE/7avM/9dsyZu0ITeZU7v3H/sh9w8DBajb2tZCag7
YxjKpaxYL71ujnudtrXIYYTGVbVhR8Cd9D0iGKE2MGIDJVsA9TDXnY3cq8drP4Rjse72KVE38hqV
6YtjiWqXePl72oXTQrPweyZBRJJ9F7Bg9Ue9o3qgPf8lCrsdaviZz8/Y1WcUp7IKpyvr3bpIQhvJ
SPJtqgNEoAPOXbPjfmAiWj/gAw0A8MW7aczVc1aM+O/08YcEpk/Ogt1vNN8NGNMUNucdSrgxHryV
SCZjZyTe55HZHEcTOqq6nxBmSvSnZtb6XXrwi96572F/LVIIh3FHB7Ibv2ulcQgHqitda7pV4HyK
xu5rY70XjH77aADMRpufTXQ7lN6n1isxVzwPhqsOY4vvPPPuRjbGRdTYCBdeYrKUZWvsRoZvBvuX
MykQh9bnFIpJO1XpsmHIRbjNNhvx2BWjdwVPc2YUupBIfjsvoVSe6A6oDFViG8EWlVvEkF/G/NFo
TP+K9nBu+CL1KHNrFUW6AL1v7Rlih3el6R59Yf/geqyewqJtt8Ki9iI04MxYtfAGkk/F51okL3EN
p2oa11ZupbshTtcp3w2mhi7flUPrIBAyazqr9A71mpqSt/aF4s3Aak2GSIUO2G4QxiU2Zxemy9fW
xCtkWtZB5vm070agsQK7nwuFte/5Qs626vSnaUwfWIMrnDoy3HhWoB8ZM/4YEYySAatta0bgmsla
G0706oZGk+vYiqie8+DU2WiBM3/e0Kd+26PGrzjLGh1A7Ey0aOeC8GD32onid2tKk0xCdr6iIvul
jIJh5QmnnaHIFCQaAiSbMwwhUuvMHNeNbzrPeAF8RJSr0Mdp3fEHPnftLAa9mLjnNsE1nDMmzZLA
C5UW8aYiuzweGxcfy4JW05emoQp2mWctat/a5VXB3pKBqY56c1PZ2P1qOK1CuctGYIUQaZPu9CBW
O0cqyKiRr2jX8OvUqvQVySZJURl5pyTVkC4y47G0oWCURCK2RyPQs0ju1Ogxaqq8j3LvnM7h3l36
rCt+7n56rOJ+a08bAH/sC9n4bKoCwlowYuUHjTKEdBR6yZWIeBdDTveKin9WLlfvEaMPvJ+OvRey
eqy0J9gMb5rtv4CGwAkiWAeL5DGtKoMllTxxUq0WTN4jeACTXKD2ubd97XNOnBREGfdiWpmBrGMC
plyRnYazDTM7rHBErNa2KaPPBE7vNKdBBZ1ew9xfk1xzcVsy2glJeHf25eDelWk94JbiZnaLgKaW
tEl+SJulZpLYQ392W3GQAoLcf+6CdmLvHbDUWIBwByt8DhL1PiAy5hrllZZSjID1H+33OqO2Hy3v
jTkouFk6Bpz980m+oxFeux4tiJrddpcnFy3gXUGct9Cj6pv0oL6IonzCTPvCNIjWBS1bLspxSTGz
9RtFGFHpzkm1yCVu9lCHJlQeEzt8c4yyDWl0w7ox3CWx89LQKqAN6MfJLhzkwWid5hjUfnb4QBJp
7MFZESbrDLcwzgzFBO72UDON8LC17dgSqM4HJY8VuRgvtM/PrPLxPbI4KgMU42hJdOzCEYLxmbJg
gSI7zLmcGlXjoxAx28WYXCxhCTaNQV/30re40OifFgPHi1tqeNvPsLlZr3F7ajMQoi+SaI9BTKie
qWGZaLTsbBT6eGwyO9k4wgxYs7mUavTeeyaS3HqoyjOrtN/Jb+qAKhr9mRlwsCVM8OhNZvMwtazl
EiTtXri+uRI4wum8AMEjbDueh0ybvO7U/diAb6vL6NrFbb308sw5jb7OxJ5YesBhBxekw93H6Ngu
44vPGeoYWWwr8TSo985sL42VbxLSyDBJ4zaZ163qNqxuBf9iUhJtr9UKZ+M8fg6i/gUsEzJvkpas
EJsK61G5Zi2DBxPA9czFpkHHV6W9ei/s0l5ZUcwcPoIgWk0ZT63kB7297Ol2Ni2AvAOxCl1KCdHv
dJXHKzDbNoJA2kYy+2r6jAMg4YW+l5+rzhX7+U3i6gbyNwOSwoMRZ8lCzfZyYr1X7H+47eePtGI6
OWNDszeLPuFYHQ6MnBAMk0Xou7569xF4reTwQ8hMnAQq1H3Yjdm+GgPn7EChX9OD6FdmhaZ1cmPW
pMJouv0HdIXzrE4kL8MgI/Siu2o2YPUxle2k+cWD6rkpaoRon1Od86Adu2TRB4d+nrTTLBd93J0N
V2PKN8tNO4NL2SkRv358bY1qkl7iKTLM965XkojzXhLp0pJunvMD/AR9+3/g+Mxfw+Y+SGrCFkJI
WzcNRwKN+5mkVhXQsE3L+24QUsU8RB7Ibmdsm4sjsG25h0T5KQbWVZqh9RQj2VkL5FTARQKOJR+q
m5vaKMMLj/VwPMUu4zOnseJ9VRXhPXf6QkFKWbn+PX6HYe3K3CG6SmT7v/lBAM/9nEooHWouz7Qk
6RwS9hyIuV9+EFf2bM7FhFaukgAJan1rZtVD2GrrEmTdmhZWtZ/l+noRPLlVF8wYsB+j4NisIqAv
HAgpMhE85ILjsd9zyIdQwLYmzTst0o5jGGiLP3/Lzq+RdLz30rEtoYPst9EaOPpvFLsBO3MQVsBq
RTpLb+3MzrZJleXbJqWfn8xB93Vr7l2lWTjKyVfLSSc7FwPkVOaWJh5b2jXbQpYjksnUPwQO/Y5c
GI+NEx+yWRKD5A81pGsevVl9fXsoy3Al/aBaZa7vH9j6+guuAbqihksryKEnAFuiXkXTJFeukzyG
+mSuPRsg9k1VZcfMXnQP1FBr66dmfrh9JFvr3QJyAXvHpukEOuxMK7oDR1yMW+UDt8o5OE/0p69M
VHFFuI69DcSEfsF23Le8G/hII73N0erXeQ0Km7J4bBvt6KeRfelljKlIJ2F3wgh+gVU97kZiGxcl
QS5XNLbcieYLXW3tiGAnfuil2V4LjkGJZdV/c894/3HPuI5rcbHZFv9HDOZv9wwnxpCuFzHmA1t8
VFT7tpyCR9XK+hyV6g6jxcIMNZltTa0ElF1T4pQ6Q7YbQA5MhHgMXKCfid3gO4HWP8zUplbkaIEY
Ce5vTztZ4g4sZ5iD3j5UXZrstVDDGEM/9IH45WQZO6a7td2arcE2hnXv0fetGux1cw5mU0+PUjnJ
uY4EytaJ+nWWaGYjZmXLY4gXebk4SZkzvEMcdFuulTP2K0nW1dEGgUMeQhcdhQ1mXPkeHV+3yY6I
MnZJqjsvLuS8Xe2mXLZZjy+IKC+6uikMJBgnffjxXFQWAa0dEwFsb4+1jKrd1LuvY+bd33SotweE
xvfg11Dt2L6z9jOOmr4Ku+dCQ+tuSX18bmvj6lcWZfuYodqwTXoyyidfVuQMOxLcFCdif8QqzEX5
zjRnVeae+OrOKr2+g0Eme2xovdTYEnCmY5pIvfMU5XCdi2T312tFIM9/vrvlfyxI3kzCFJ7rcpQm
MPW3u1sLJQWRAaQGb6q3adBYn1QqG5Ln6fL2dqjv2gnRTuDotBmGxjt7VtI9WorFSHGFEd5huCAa
+xL3rYvgz4mMlaFZz30XtfedpsK7Sbw5UjQPVUxTLvAjTl81ZU9s3OsNKZORraU/yiH94ZXTGWWm
dhQdpexYMxEpp0HblzEp9ERep+sbjGVqUHIOhrWNoz5dD0Gq7lysRFHtFo+3h6LrQIagfnoyS84s
ahxdVKQ6uQ/prOCc14KRQJdTMsXZfhDG9yiNmk9aEaLQLtrXAMAfDIZM0EDU0xewkGoJydPe/vmN
t39NKGVZ9Vj+PV1YnseWxnv/605gWaoTOKvSheN6uE1kWSZgiUiUc6y1ng3vZPZMsPRCfRnnhTz5
pQ9CI28+E/9bX2odRVeMwA4BV8HYBq0FPU4nODfCuQbEnT7EsUE4QEZda9eYPWdqIIurc3D88dNN
fH178Dua6pERfHGViWtI9p75DAmIXPFaX+pNNy596JA0MrIaNRJis8EeCKqhyuUcTD8mLC6BpWcf
sWe/pJ79jE419N/fHDClgvmCK1Ad2SR5/cbfbSDTlX6VwMhwwnCrqUDfAaLhuB2WuxtxysUvKCm5
afU5S5Hr1jO/22amdX+cT0qjWvr03h8zKxqQKIj6OHUjqSnO8CpkwHAFBJRxvBECu1Z+p4AyoJY2
BzMzmmct19vDiEkJ0lmwjxtfrY2ksIBJDNmmQMpI9zh6w/kUQnoyuxUtxuxsDi79c7vIzlHn0+ec
6Id7ygv3TZgHNMHdbK1xPnmh7vBWEIdWo54M5z61WmpiT94zd0RNwzvKKmqe3GpYdOj/Odf1/gSJ
uohWN0JZKqBTYhVAtp2DJUpKg85nb+jL+ZBgge8iOQxjd5KSkmjMT2+vucx9dloVgXjEdhFUMSxY
Iad113oLpLD2F/i6a6rVIiC1WayZPIH8rkZDHSup4bRzw+GgYspC4l7tJ1jNl6hsoGh2c+Jm8IPA
svJe16hqCpKdoxukVMMAzzSbNricrjgpk4dy9kGhffwGnDE63p4Bv4/+5s4yrHln+yn6WXLRsJAJ
jlmm0G1T13+9tWCBTqkXVgns9Z6MndkRVs2OMDSb0OHLxmWiRGpXITrGGnbR5p+T3v4aFOF7L0R9
z7gHxXnSQjgjS2dltWgl2TjGbV3r3XFse+cwAd/clS2GA6O17wdJ3lVRV8EprKyMCcyspu7cgqna
p9srDqv8UWTQqG5PVRTXd1rh61+8pFsNSVxuGrscTtFoGAeXK3FrKdHMZxfmMAamaldKD0RDu+/C
MP/aDPLBLp0LO/Z0vJGEeiLx0H54UBirYdp5fg+6V4PEmBCoSG/swBCq/BLZNLpCumgvOKGLRaRP
d/gs/JPde08fPhgNzeLHRTcYSOg8oARA+PJErQZa3Ac9r/JHXRpf4MQTOAC1J1LjloGhemNUk6+t
xpA7ZnyrtHGYvIb6YK5T/mAZdq3OCF4BWBybGLxLhWE1hWrGWFBzLx87dFSg5qwco7rzUIrOtrwB
RdhSVeBWblf+bfkfmq45UjDN2JbxypyiWU5pZ29uTwmYHK8INe4tNzvdlL4WEoqLvipgBJ6tvPR4
B21sapHX3oFmVSssrcWLJwwmeZA6cRJT18tGW9/KzqaSS8JqFdirdNXHI++oqaE7YJt/jWlqr9Al
+ltomSydXaw3W+Zv03JqhulTmo530hrsHzC3lgZ73N+cyg17voh/vchth73ZJsiIs6oUvx3vpmA0
MqcyqALiJIE1WKWrmFvqZQTkufAdFXwDWoPBuXOIvgIVySy9wattVvemNO5G04ifO3XXAvG7K3Uy
2qcQCAlDWlrPgSRDtECnQdorJu4ZQsJAF3GkgM7KxGIK1w4JfseWKK5q0rEHOqTzbOIo4qTJsCI2
G3HthdM9l2TENjORLzU8cW4HLjsLdVCcP5WMZh+ckdDw+ZZpw7G9flQLtactg2jAMa1b9qGrrPBR
Gkg/x7w+GEPbt2R8xNkp/+S0YXi+Pdw4nKLllMQtpdM1w8tA7kaYd+Wroqe+yRyuIdsJyteklU9E
bEPCtOH19QgzFlokw5k+h8BtNgnxfZUrYWnYT2al/O1hCITDESgh5X1+LTDGBKk80jsBv+7A1CZd
6ZXlnRskq6h0XOIOxzJc3MwEhIqgrKp7ODyCmeuMAXZafOYq752LFinmReDDmMfef7QnDNWfM+3z
aAu1E3rioug3/bs6k84ydasQAgZ6iMIw0q0LohLOQTwDTxGdOvlj1A06+CWLlFVO25xlGWg088ib
Bbk+cFi3H4CUrBCmmc+m5QSXWiKAS+oP5yfSuTd3HNOj78NG05X+KQIlR2ICwrJIGVBP88Hrdm6W
UJtJdiz01Mz2REVYoDkZW5PmfY/CHY3dBUG4tvvzicn8HcqvS5OZpLTnpV23Adb8uqyHg6GUnfgo
i3CApKbYOQmqg2J6CNlzSlCtu5LeMN1NLLKjuzfsIt61wdWymH764csc/BTDU1NGfnSGznry0/zi
Be76Y6s00FsZDXSGEYspmALweCVnzo4e7l62+ebPP4z3KxveMXXuWqJGhW55UvBmzT/sT2z4iakq
bSSCHLxIQzKK9uTVLhmM3WwgZslyGcwwsMiqJkgV3dYeCK24FU16WSFqbIaDwcgXhwEVdpB5aBJu
UEN8utF+Am6LxFC99g7sBIKOysKS33ArMH2Oq/ePz5R9qzHg00pAit0mNfwaAkllQjbsp/XNbaBG
7pyOrSSa5U5RZJysioy0D1ujg9rxWAtjK3QvPjXkM+xLHxWXGcGQDJh2PtFRcdbtmNgnd3xMFcOc
OOfK0VrxiJ1lOBtdikiJuD9cm/i5BrJ9l2OFA4NbnaODmg6oaIqLNmz7sAVuW8CuMIJVY3rJWTVo
A6g3yZwYBAkaNm3x1v8WJj6D4XLod5on9hPob8JKS+vVA0W3RM2dH4YsX97OJ/FzIPxhN7pMVm+Q
9CrVv4Jd846YhyIop8n1ZpSrTTrmcR2I3e1pCT/tby5s99dK3cEjZVmG6xoMiC10UNZ8Gv7pWhCh
hI0v22/FzMZU02x4M2/vTWnNpGmWl0WpB9o1nulQvmueHWzWDzYy42Xc9xyS59tfU3RxZ+pa7ozI
wDuMGqOl+UST4G6wQmDaQ9duK/qBmzjnKIFJwSf9cs5Urm21gNnRX1U3i1SZShkcrvYc98Dr+J11
KBI0hbdLAvHYv214dZ4G217hWzBdu/w0C/UEa5xJPvOaG2w6mF5GR5sXIfkDdNUdiVDCNKvZhHRC
TJ1T6lurvBybbTpmzX08AVNOpgrO8c0wLcs7yWgZfmkFFDoaAO3EfkOKwL2v1LLwLX1x69Wg1Ven
yMyeBtwvB60vmHnOHwWDtFeSNLg5IeWpzE+mJEhcNwLIL8F0bIl0diNYH6nxI2xEx7EuphmPysvz
P0dp/fTne94ikOKnLfv2e3Z1DqUOYGVDuO5v51JQa04qivTbaL4MltN/VDIU3yWBKlO/i9Kwvssm
CosuCV8cM9yBfFTvRg9XoY2vH5fEEOEtidues6OiLWUTxwsAu/pUES24y9Iaj4xyyk9II2HL39cZ
WZ/ob75O0k0etbRPDiUxkWsYGcuAReoLOdmEyVtURlR25bLPV9pkBefbgztvsEDH//wuUID9x9vg
gsY3LITFBsw857ceKC2/iNKY/uVQEx6XGZwc496cPosUGrsfvOe5Tn4ZWVWq5neDGczeOCYOWDjR
5Q61ZAG7gKOLbqEKi5iFf64Ir8mMs+U29ScRsjulqQ2UNCzfypANWWWRut4eXJSgBzucAHP5b0ZW
YArkA73h/N3K4G1+Mv3rVU57DZbp1yGvE3Q1YK5wT1bL24Ekms8n0taeGM4VF1AlpMVNE6It+oWb
KQi23FEuIzw4yDlyStQ+wLRCYtXcmSpcfFYZAhM8kPU5kN7Cnsc4bR+9daNIMH6UX4cq7+4cS3tg
WJ+c8tF/6ydiQVJ+v2c70rpt2rKzYxolBXG2SkeZVxybxPpmmROQE4lxGzUlvfi42GG/tV8rnxjA
TOJYqusayr3fieeekCQ2IKjoOEx3pnyl4fCtnm1wpdWW7CFkCg1RDVMJdeGhtzCHcJN75fLWJ+tb
y97ebntbteaOjPRyz+D/45MEfvBD0M2mMKKiW/UXHpl4CYRLcDt3xoh4ZBz872Ob7ZoUR2pdg9vA
Fd0crfmB6rw54sARg54cab2au48KxfQLZ5vlUj1HMlv5cb/58PkFdTI83Dyd0yjuvNG6+FGSn/s6
8M+kiNCHTBlSf3yNZHTu9CyuYeK/lmjdX9HLnJELahsEpuUaikb4BeJF6TU0mVWFIirIOYB1Tyb9
2ucsDLHWd+6utPEqe1beX8tCKiBuqX0opez2pj0wZ6F+KfQp3eZdGCy12nnKC1XcW1babgrm87us
MB8zVWj3onUQG1XteZ5RQf9NvINm6UxuRqu9FA6SxGkifxQUqb0SCj4rlJ901dadg/Y7Kg4Ey3Ag
lA5BTLOBVxOafi7zSn8BTzHsRO+kX2WOhPw2GfP1rx1wTRiJSbvLqmlnWkKd/Un5l2CA/2mLwNrm
jT0dbPIep6AvvrYsWxgT1IvN+fjSwDbbIXfZ5oHCfFR51msKy3xdNRVzTXlU/HfXGuOrUj5JehXn
D6vXYpCEdKAqq/6Rm7wdWg4cJLBseI7FBn3pl2CKL2Bw21Mj9Hab4Nnd+IQ/7hoRk1endHQ/VbMP
ZDKehwg2TWukDxaEP/BczkNtOwMBxSBaYpGpwwft2HZ1FgZ3OOe+/hDEkfcX7dgU6RI7afFU+PAm
kyFdB4M3vTR09mlHwzU0KJhwtJAaCjMMAOGj3tvt/W0R/P+KezpHX+uiKX60/2f+a1+LUtUR3s5b
5NC/nz0VGf/746f8z77Q9ntx+Zx9b37/Ur/84wQc/fUzzFFMvzxZ5zDh1X33vSbGqeFk9a9spPkz
/6d/+L++377K059DoQyDnfF///z1//p78w/wz//af/2efs6//RwjdfsbH7FQmmH9g8Rwk7aP5Vnz
9Ir9ZfjetP/8L820/8HBxWT38Vxv7rtyKs+Lug3/+V9S/kMwWzSpppnRIXGnUf5XLpTkC+qGpXsw
B+a6g6Hdv76360dF/qdcKPO3wt22kYZLnUmlLui3o///9bRHgALTWNHQUC1L9z603bNHWXNy6+nQ
s1yuPdE90Az+lsrEOfqgJmFCmfqmdUHRhtF0GnIIpG2aOsyD50NeguLDrbHnZGW9mvRU/E2pYsx1
1U+dBts2DI+5q8HMUrimY85//tPx1AMaLSOintZJaw0HUfYE4MnoSAX9YjDTh6mFV4tRq0NcymrA
H7dxPHlJMJHTmxD2zjG0v5ltzb+n374lPM6SZC/6fAzEnd+aH+NUesnQN+Fa6w17GU6tjdZyj+Xu
Tkww4GTcf9J6Zz9XfgDB+2dN1sbFUO5L17jbMXavk8JibXafPNkdS4QD636Ae5mGgP8BXa1MOOfL
vrY+/3Sd/nUt/NzYNn/ra/NWMku1HNuU/Gd6xnxC/PmthObcTSXOJ2cE1ynr/K5T9MNACVSfkBvg
bUufcN3SrXGKeBnYnHQNtPy5UeRbOUz4V1wEwH3aPdmenj115o9eeic5ygUM4ek41M2bigZ1/PO3
bbv/+YabBmNg3mimFpL3/veLtsMpnKWwkdo5N7dOhXX69wOK7naPCxNE+b9eV05kn/T5QZq+DyJi
/rCyJkzSMsWw9d+fqI0N9SHzcmRolbVKPeKTMpjBM75LfXx0e+32tC1jBXSQ/ej2Kbc/APQ02NF0
V2lWxE5c13dGc9D8KL5688PtZSulImEv+4LH7FPr69M95E39vsXhs3YwuoKGoB9p9a3YeeCvrLpu
aNdKFLZc7PcImZulNxXRe85UAX3p1g0r401NkGo8czQudpRFh4gE8i1IjTcjmsxT4hLoPgBsWwKp
Y0oT/ffzG/bBHo0fGHGMnXC0bu6YEJA8+Sjig5IYrpGmvNQT5zAilj41oPkXNsEGawCacAnn1+i5
o4+r5EEZMFzIie5Pt49Y7PpTAXH8YPZ8c3puYWggQw/FI9o61zPGFTc4DdQ4Y8fsW5NDoWkekvnB
LEYAn3WQYgm4vdrXeb6xU/cV4CUQySwu1rQc6ejFY4zfbn7Apm+va58hMw5L82gnkJj+/UBzITgG
6u5GraCfPm/82asVVUxC9Lh+180ngha1N2giw86C8L25vWxgPwDtVb0q3dJ3sfU9bgEOdfg1Xiac
BpsgJYZ6hG/zosHapCU3Q1rnpx6JLsjGe2zlJPxdKSFPaQBuoYYRtk0irXkMWN/PkK0eUDK0j7eX
sgzzlo+b43h7ijI43g+kYxtU05Qc0/iAiXV8GGJcYRIV3P7jNfjSd8Fgo/vnM2B2M3EL+QFI21Kr
21/AiC7ptkzoIZLouSY253QL/hurCVrTCBFET9uHlvHPwVL+a+0SzkJNMBWQvMriWM4WVyCcKxnw
D2M3ba965tlnDYtlMtni4tM5X2aUQ+vb00BvWXPnP9A0vji++ZUGT4jULXK9nVFVx/RGRrt9GAza
1vQV9uBUa/CEReZ0SMyBRmExRv3SCAC1OhiVj9784Psab04NjKFzwLBxANYOPXyaQy2q8JBG7y2C
WxShEYFitRHcmV2Ae0hVEByCVMxzpNpamQVFlkcLqWmTGbfeJsdp8Ba55tqYWjrxQDzd6dbyMtx6
aQxFfog9zTrzS4HQ6A3+obQZSZQoR8jKeoH/7FwgJ8hLUPf63s04pxLzuu3jPGAoHAfPImd0KkJ9
Tjtt3aO2y2PfPmZCQMSW5DFJG3+vik1vruT40FD4QEkjzTYBMORz1qcPtobrH33thc4UkSZAwLaV
gfWBdJ8JwmuloY1y1L6fM1iE8awxVcTOoj4pbOa9TLFduVpzQpEqTnU55/OZ3AKJFceXmh1/GZJf
fckFAoIWWOKxhPaZ5bZzih13HRt2c23JfdrRUACmOIf6AXs376rcWVPR5RcSTMa1TlduPQ6cclUQ
0a8kkI/8iwcEmMbDaIZE92kQ73QLpjFph0j37FMivAf6B8VL4kCRDvr+EmhBdo1ZUVfNeEimKy1d
khoNvJoDkgSc90TPON7SD2nOpIbMlgleEbNp0kVbtgCnqPKiMlqNRdivlUkyk2aUq2jIUmyd5bhN
jeyrBQy4iFP9QIlzsuAj3UBUtVPZ64zIlA3pSeiBldldCwxDegunyO+hourCKdc6Coi9N41fvawy
rtVAEVrQhDMbvJBItnskcdGwCwJCvBGMMtgTXY7LII7A8EYmkkhN5vdO1G8U2qUnfX7gfiA6gDuD
DtWwMrzOf/VDe9Ug0HiqWZGqlBiXMdTvBiJtX3SVvFaaA1lPzeb0cL48MNkckp5wITyUmBWy5uwm
sKXzmKhCzTa/VASXLEq39nZ+ih/Ci/svtjZ0FymtK7cG3dH5IQ9MgHeoQn110jaOX0ZnszRTxhpN
SljJYA002Cnf1Tg94W48kJ+1JjNgeMSwcU4DlNT0TsWSI2N19CcxXrMoggGktAdtqrcGOJF7OWw1
NzNO/swdtLUOPjAFKg3Flt93CNu2YN6MjxcST2VcfFOQJWOP7jnDQrF2vIaem98LJKuNdjYYL4Dp
+UJdOK79GRmKbWHPNHP46teIGGa0npH7n2pp2RudZN0jts6SuPXrjQ/UQ0mr2t4/hBJPpDNMgDOA
G5Cp0hHBYKfDeYgxEkjMkJMvjmbggblDGbzsGj28NPODKiHZWSVGUM1Wd6pwJCvleJkIh9pXztAD
hLCBxnh6hUosVcSCoTVK7TB8AqMNt7/G/dY59x6YTbXCG4utroVJh9d2gZ0XUyw/U48FhNFX4a/1
slantGi/psL8RGBDyME3RyvTaNPa93t7Z/9fps5rx3ElXbpPlAB9krdylC/ftbtviLZJb5KeT38W
VQf/+S9G2DMY7KqSqDTxRayoPXoBbIpC6H6ondo9VRCmdkK38avv9jRM1gsnGXu+zGHZ1MmVc6u+
VP6bUefeLW3lz5ErPKNbpKzKsvHKdURxC4xGpN/zMYxl/9z1KwXGztI9LqAUayp+FrjRV7NZvkVA
CNnbaxkuY5Tty2E0XyMOE32X/cliMyExRReiA7OR/GQ2XqTJpMQT8gL17MU1u3IbZIIs3DA712rx
/yWV6J6j6eqSrl+H+DGDPSA3sU+bfa8PGENyJjtrzoTthXHMJcPUTZ48roj70rRTsAQvXjkzqUgW
WmsGKK9NTqNe0/3GhF0cYv2J/nZv1tyHaXveysgDt/zbsNCOYgplgeh0ikm9Jh9p8c2qtdwHgSr3
Boh+lGQYwDZ1ZB3FWteOL0RJNjNOecyCBtdD7MQMMBwXR0wuLnQGfDQU0+C0BQDSTFtLRaBWTMK4
Ys0fRa63WWyZEP8CFx23LBV+nW+9jrojv22fRiPW5zHHDyOn/D1jsn3u45VzYSonXLkBt2CCkNRA
25la2V/62PwsvUQe3Ll/TWrOFbVj3rmclJd4IgCgfBUdYuwnm1wOUb6pAD3u+hJuDk7Wdm9L4ioU
qNr7xgQaHDW/xgy471D/mFXrXuy0CjD5O84mLnBSRRYJQz+V5TsFcOc5niDYEzTZWnL5p8SQXbRw
cMQiIG2SbID9vgQ2uzhZAhTZk4rlGJotZdyP72zsH8xppfQOvQFsKACru34JBgVTkcfbNev6gr+U
LXxufnsadJ7yCDJjvsw5MEAGEda5XA+R/XAp4TueaZwpt9iT8OItRLmLgPNjzfNXkbDruvMyDuTQ
WBR3GTabqxbylE1ednwcK7r1bJHgrs5z14A630NsGwEox1ZC8ykEholrNQM/4T+pZS9hof7EF/vL
DwtAu/By2z6UAf5eENTluY77dg+yEdyv4Q5At+f2aCf9+6ypmeqK6JoHA21KKz+2Jcizbag4hY7O
Wml62UhDFGslHarmRfrRhMmDyagv+uL2fy9mSnatnFKxnWbj5CpI/oYZkWHu1q7jyKxXzwyi7MAX
KAvshaxZgdVSxzPH4fFnO4/eNY7ddzuwkqNttNVpkvPzJErxott9IOX4WqKgGqUFPnQcwYWsTVwk
oshwqPiHT/HC1lxTAsSdDPwWDDUmCd1xlA4RCP/YSMLvD1fs2E90D8VBnkBGmW+Kaf81yW5uza3N
8DOSzBmkBPC47N02A6Xm4sxSvevM3eEWVd/IJv9uKxMGuSqpKpglOTOn/a+mBmWfrlSiEpK14dT8
KVxOvYK0uTDG3YCl6o2e5t2UmvFL5fQX3+LBT0iLhr3Q32vdJSFrhpn3+m7GosDyl34+tqOiH+zb
1BQYQ6fGPtu2+2ToBDhXMwK3bFOPfA6bSlKkhL2Wj7Vv4LlnkmrZ3cf/fsccT76QiaZ2EnjYAVZO
cs/boNi3OEJmvbR7sJXnhfnUuSi+Y9pUYWw7P23lXgJKlM8PGrEMVMq1A4dstihGbVL96BkohEaQ
NZeYnYKP3u52EEFKQdqdR6aze7TXiq4fINPqYBhF9dqY9X/Qmf2LEb0ufT1x+nTK65CRZ4Up3m/j
dqye3Pkqx7+e0y4/3DQ4p5a6Lr1rfI/8LDl0ONyOTQc5wCNFucH2Gj8nIFZ3S120n63X/a5EUP2W
fjZdVOr015ZSlmuFS2FnTRxdgoeL4wGuBW/bNCSq4ZhGeshPjzOC7JpP4VLwbCvtXyOQUJU3DafM
iN4amcyMqV1SYUZNtCkQHS0D6x3wEa13fe+f77f1eaLKYjMufssXZtRbtUYO5dIGp8SS1Ij6O7uF
Nhv7Aht0X0NaYsFtSMOT2pyeqdDyN3E1iLBiJkq+fSj5SLywkxCqMGq9cedN0G8ILxfJtpG6YEHO
fDJU0NKsasmvfpRfOIxplN3EvyWyk7d2gT1CmhtUedvEeO1aGygCazK+JZSIMobhoBGQZr93vwnX
qbeL9J6VplFSuQ34lKjnzunn82HIS3OfWwPSEM06lzmufyqCvO/K1XdQb8Bvq2S6toY/7ZxchEvm
2M85wUDyGUSw0rw9DIMHraXLK9qVimBbNU6594qC1DMAp2PSnVmWzNfWDThT53Q44n4hHD9GL6OQ
OB5LoA7VADIp7jHOtiPZrmAEuYP6v8frSW3ASji2f3w9+soqvOeCOc2egkDK3lsdP2k7MWmuM+3T
1AfQT7KPtsCt1lf5v14TS318FzuKZtiH12IY3Z6DlBDxugJWWZfsoGuqjWctJEbMpTnoThd7FdM/
rQyTYAlJKMYlR1vYFHHRDEHv7roeamve4wD4UVnD/9fGZwvmSqJU94CB9MbGp1ZbQXdreyN6EjwW
jXJBxcTe89DVxrmp/5RT6VMOnW9Gr/+nY12/WgoHrYZgsG00/PEkm9zQFlUPJY3+9SghmJhm02km
fXCw17m00TbZvlnPg4Js8Txk/uXxYsb05WQRsUS7QgFPI7rZzQZCc+Ewf0w6OFMGM5NLjtn7gOMq
AzcJk5hAbBk55dnK8ve8VExkhbeMeDELvXMYad2MNC9utiFuPBZvSU4NsqfM7G1cEXyIMPqgV2di
ldGy6GQsz7h3cF/YI8/jSujHmHhIlJVcSlmKm2rph/zCYnskpUlHihIHxVx+G5o3QY3poVPcBBbH
ghRR1Wv4LIpCqsHePMLvp7pcbrml1EvRmuIZYyFj1sb6uZjdb0u4xi9z6UI6UsqXIrNfqklGR1MJ
wppQhN8Ij56od/a2UuBR9u0yfqfsmUP2UlweB4JIBjTEkZJrcPmpscxv7vr3z3qNFKSxE3IJCc4Z
beuPzcpBFjsTi3t+DNUi+88UYS15JMDspjgns62vBnFanxK9i+7m/FrV3udctz/HKpf8u4FWRS6Y
OSpyhrCWwbiPhOOAtOpfx7wo4JsYsML8DErf0rxrmhQB5szQEO2ONcbo/fPz49uypNibomiC1JwN
x7a26FGj/3E/Rn78RfuWsvrbVu69zgnHbTPnvZqb4t2VJgSihupeTpJf38xaXxolmlv0npkuobiC
7mm3wzDjeF2YO5P1MsZBaApWYo7Tybn2K/tlqm2GyoTCq9x46tz4bCkL1SyrtmzCgH9KCBaBqFlg
JOcHp2QRKQZvH1kdB/G5/NkjdbH/O9VR1YQDc1GPZ81SM7v9s5FcRWOlN09QA2yB4QiDWFoH8L1M
5TIkaNq2jcv80TVGEg673F7o8bLi+ZImebB1YrQS2uUifjfBzUS2Tyrwyr1PlRXpNYs3MwiIiPhR
Yv6XucUunRhm9V16HwydXyixgM9NHCBZW/mqugkTihXJ0XXxJchrHEcpSRTK9y7QHndIFhgHaQR7
lvrbY+/vIGgvCYA9C2pt2QQRWDnx9+E+GSKIqGgpS8uxWRj1Ahtz5LstWs1RncOSVXTGnbsp99ns
7XG48+iY3QoXaN00sHYFctfRk3PvpPbII1BdpiTRgzFIQWyOBUXTeTkfDPTmgcM6Xd0JpcMvY21a
25IMA73XtN1a2e9M98GzNweXquqnQ2Omy0GmfIuMWmwqeARbmWniBwUwWSl/RELW58IQzFlFNB0x
Bv0mXAnhGe0r0Lo7Q9jY+FUNEFRG6lCP0/wuS8YRbgmQOIZYkDbt2a9H95K1K2trKYb3gNI1uBfD
dQRT9F6xuyUuMMAlt+xds47zY2BOt0wNh94vuALAvkLBG8gQgEuKEnfZ0bs5cbblzn0iRH21O7Cu
ZVw1ITfW+enx4jIbfLKDT94vEAt9Fe2woc9Xa70gP27JYJfQXnufirFSDXzpBh60MVpOS5CpPa2f
xsXGyXjyiF5ChpNH6mDsUMTZm5OST48aHF4OPoltWy0BtkLbKw4NQemd5yhjW8QAyNTsO0+AhXIi
PIt1jnpRnSMjek7XXR6/E9ZLYnEhygwZOXBnhR7Mu3KG8Tgzt6pro6IrTfsnZXI+ICzRhF+HO9/7
kJYNULEHR+FbILEM2R4SgDY3gfIZQ9t4DbIBEFWZvFZT8a2tAMg91q05nu+1tdDwytPOUy3VxY7z
b2bqJCGqnLr2nPMJZeY07HpkF0Vrf/7foYmy5nJX02AKfAXXfAH/wiARZQ/3vOytl96hR22KaLlT
ptmflN1jn3Y9yChmhFDn4GZrKo2SCWZ0vbCQTgBzqYbnLO3lpUl+E7J75l4NfU8WENuZOW2nzuKL
wXOpXZpDCvqA8g4ebvTimxN4+blJWaeli4BATKYYubzYLclssUrAniT9QHBB0ddGnUbhuG1IOkZv
cPpuOqc1XnNP/1ugQJ7F0kBXT4+CrHeP0ZgDKcrXGrtocGGQLH6zixYqXjCKHaAN94ysumfUQFWx
sfaalo6/G+s2v6QGXtIIm35Lu/c5S4aIcoK52JDsyULSGM2OhwQzLSOYczxRpSoHt2Sn36K3i9vi
VPDfLSCaEXKDOfovBpHLo+GojpRiF/ZG92ZLcKflGmFoXwW3mAP/FnPadjEUsN40D3DIl3B2Uvui
DgnpcJn6bwsw5T0lbQTU8lbfZH7uVpMzRMtf/J7+0aP3wsdGelj8zLwnBuwMJqxP6aSNbzT5uBd3
RGOEzrSbxiLYO16ahpHKxk1uq59FHrlnKhF/4MDxb8AcT+TuoJq21wC0nkxIpvfCIrCVEg1uBRpZ
NhkvxeJW90UUHCyn6GhJgvLlMrMTk/09gBeOwPM/P84a/axx1XvR8ix7WGHjCI48rwxAaSQSxwHO
gJOhcDnlX+KcPnGGCqSJ6Nc5WDfvEz/5OffxEJae+CYX2zvVlHGwjGMbzkoYuLSlhBMXq9DL/V86
gQcjkoOyG+NE8QLIHcLu26EyGw7XHqgJZmvo/8vMxMfD8WNXw05zRaQ1w5Fbs8alsjDbTgD+gw40
zBA0GTzCrgejjKsGqPkMfNCokdZyq9/ba+OyvWBDHYSfnr2KNiJ/oO1JJUV873oIbjP1jKZ2Xkw1
ErrDgFsZ9r5tIQuNsGTjxucxsyDfW00JBndsKmqfI0y0s0vXdDoZO3rQjT3BB3ZfFqQjOY9xw6H8
5M06Ow1j9y3oh+W1kdNOzbl/beefvdW/T1A2aPWaCWdnBgiiPNHHuKBdU5MvI+m+Y/yT/GeQrgNr
7eUh0xpq3emx2Y8Z6pcp8M/WUcbtT+WXMXPDRUKAiS1uWxyu3PCvrhQOFs7pO/zkVDgOSJoj7iRE
HI6ESa2XfV30ZI2oEQCyANhYOfrVwah2Ip9l8DZnPz0P/BaolWyPdkizXOmZNw8ZZoePEO0zDV4z
3PFbZ4yqTe1CuMtT2GcjLL8riDdKQayxffKoIdk0PoVoqaAclLh1+kRVNF4aV+WHCRhlmDLBTbFI
vfipSa0LlfOd/qCVKgEuH2dhsQ7AErMc91/JkKFr710D+V6lZrT10jHliQW6OTW0oGVLYYUDRQ/c
wZfoeaq+TpT48swl9SncM/VFB8nJMCxoSdo0X2raYkUzw0idc4zhiXstINwFTnKl9/a6FIqgg1zJ
a7P6FIkydvXaq5ZK1NMkO7nkEvNhpcx7w/fR5IKWldFLx7H4zbFpnkx8/92avlWirq9FU0AOmYY/
Vpnro47aakc7TbtDC5rOQf3Ri0HtNQ/EwfPGJMzwdzylLdao1P1r2Ll7Xii+iitl801T8jDVCpka
6/Se22ywywBSHWTFOShfU1Q5h1DwrOV4SrzWPJm2++eryaYbNrakAC2Nm7/GZP8dSLxbdZKfq9J/
7bgkhpT1LlcwHTuzd6lSDbR9aTsNz3iuL5TK0s5dO8/FEhrEAQJAQs1afIhTdTwbU0mStdHjmTSb
cRJ3p2v/xAb9QMMA9C8WNJKWRFzdlZ6qPdMkrJd0x8SPQomW+1AdzJ4ZnIMvHEGWVFaijZO2JF1C
ToDpoZw2VFnnIV4OzC5aq4PQzskSHuTGppEHR9sS6d84WgzBCM771PlGcH/1REEvSYKJAFdGmiQf
AUDYs3rRvW3BHesg3k9t99rTrmOnHZkR25yuk8NJSBSEPVzjp2hAIWaVfqlRgzct0v3e6vLiWDBH
P5s5EROartLj4HcGiJthfhYLvCjPxctbl7FEksaZp3VBsV9B38oBFM6PSpbRRQ3iJZIKmXwGXMOt
ZNyCcAXmUOfZrbP4vFYPZNohxnqNNaw61c5WThcu0aSPjDORLQwUvmF4KpkkngWeX7o0861wAsX0
D+qKsjKL841quKRk8iXxz6PTyyf8RBS5x8q5uKTW9x65Fs+oCcA4Nb9qXn4fqPO5NURit4RQmYUu
1dUY5+TJskocqbX1OmbBv9oFLNlATmXNzxVrOqO2rLaGiwVNmRNcVaGCgLFSSg63yuv+m9o4uDpa
fAaT0+w80mEn2h/0UUTtuazq6Z7qZKfSIoJZWf0FFcgsvOhWCbh1To+zCBhwlvLHzSOdPIT41jin
H0YwPyG6md89PYptb0UT70xw1WU60qYTy71EhaKoxW1W7f/TzU0OngvEpGVwm/NSEOgm8cdBRJvF
HiPy+dECRRusEYpxfOOHNLuun8VetpZxXhipbjxBQ3Db0mkjufYXMSd7BQj2cQPUKrW30PvjsC7x
crJo0jKVb4OBPm6arog9GwlADRPyJlGJgSQFzGfl+z22ixHwcPz28NjGXqXDBU1r56eVjdnX43Kb
9e1rEt3YuuRV5fVbkqQCcmKdvtp4wc6J34jjMrZUvuVp/JIxynVac3nB/Xh43Jk0xdDbSo3szpbl
bsZxcO9A576VRVV+LCQ7nRnBlhn7gHtveNGysI/aJZieccN8fpxa8sk9jFMCLRMG/ZbORuOYGJh0
F6BS19yGY7dGVnBWkCm1YO+6dvSWFX04Zy+pcj57rUdA5IG/fST54iV9qrsCqOdgxXfIcT47vLs+
nQFEj0jW14icNiMd8eoAySCYWFkHlTgvedsYe3wWATRnOOHYN9PQ7pXNBxFfR8hcT7GZW0x21Bgy
PXWekuz7oFxqZnT/C0J2ulusrj0Xlld9z5Idsf7XR1Ir606eW9fnLE+WHWQEeBSUdnNFkv+5SHLP
W7fW7mVQnGIkMzlGNVX3HDT7vqjfu/Xn+LFrn9ssYM+NFuonfRAqjgM5aKz9HJdamdO9VFnsOYzT
595fiImlKS3TGikjYplBItcyoTN7QByYaqjsnC/hA1jRxuir4ilPcAO3NScjfGwp1NraPWqAIk/K
R5CLan2CyTH/QJi8iurTs4fiFKXq2ZmH5WjQJg8w9CTS+MejIKrt2C5s849VJeKgRGyBe7HNG979
8xAN3C3iWdxGtP1NEPcVioXvfguawVxDgtDOPR2CX8o+BsFls1H9FPLGpEw5seT0fEx7ZygN+HsG
AkPWYj/u8MN0Xjc9FVOxZ5QQsyqW+Ea85Qb4jecpGtHnEWo2Ux3FFLWk6WXRqObcdgsjs3a1pjSr
qOerbqz+btCUM7WRc6NaDql4gTnniPRVdDDyNR7OQ0as8Uqsozy3yfhvIGz92tvBMaEF/pT11gr3
C377uKneFNUtAOSnvRMD3sKA/S4WRg6E/pazdHq6eYx5/B0+BLkmUlAQO2GhuWCkwkjc75shAVW1
jpdaQw4XNRqojqY4lSaUR1V788kZUHEyIOwHV7fFgdZFarIXI2Ifg0Tl9GDCIVZVJ2a04BHKwdmO
kmZaLsT1Jljn+t3w4ifvNfiTsyH7P3M0m28lRWc0Eg+vDPqCJ+F4jDXpoWB644lLZqvpKovh7k14
B020KCjR83Dxcwt3yhRId58vALxNplT3yTDQA+zmpeLTjrQWT5L9jxM1fRHR5OnvpcmTT3foqe5h
sbKNPjfkgshe5Tjr10Mfi0u2GfsCcxITovuct92XTWx86ScdnG2vN3eNrMyNQQvlJQXkuk2G3gpz
H7mJuGW9yQMeEGHKMsSFqw8+wtNBA/bdACv17o+RTtuV4tDD9QKh2J2LKG+ecKZgm+oXkHqW/yeW
+FlaLtuP6sW6hG7ypYVj2INXh9hLZ7R/wciYHdOxuj0eruXLuUR1ayAs+9pomGNmzCjaWXfhpqKn
0pOi/t4siX3y1vy8PQ4fUHjF4cEiatERy03GqADH/m1IQJltGZxXp0531m52mD16a9uiGrLiHvQo
FHLByjlZrn/2YSptZU7q9tFfJh0nv1RwqGfZDgw5BJ0irotYgSuLgaG4VVED2XxMagav4/CWtS1m
GE4pEIwYHZnIs5aEx7GWFLol/5O2i2NOT8DuIX+IkSYunhHFST1372SkBnjcMYoOO+Q9d8fd3OEu
bBgpXpPaQXgSAtBJRU264CLbCsPfZhaRICsfvRu3kFOXJsaF+p9f5Bp2gGu5KUZVeSoowQPNCHrK
751zILL0EEdLfpwC/zo2QDeV004np0xsytLxKE6GGaOhxDTxSvW2uH1xoC9oDqnk4qw6y0MVuB9j
KWAx08xHINL6oxA2RjpioKxKhp/aVuCRMtC7oy/pHLChUiyjPd8Lb6i2faK6fZo2z347OSeEDHjn
LKa0Io/BuS3aK1D75da41XuNkJKrxrkgyKzj9IKbDWXuIote6sUcrgjil5zFBJh0kF0ID0pwfO5y
o4ZoLa7OXiLbv5R4JUkw9YcxtSGw+58jzo3P2IT07GHfYNzvsYj4cbDRqaUp2JoK9DBb8bFjuSy6
8tUqjXLLRyM4WfT5M6OLLgzyCfoVT/8FqwK/Re+cHEnjLMSvNByrNY6cBcbWCZqO90r913tclGTn
wk8uqgN19KHpuF9Vn+6EuYRhf3Uy5Uznh4eNpf4UU5lyJgBBkTakHqbsdZTTcUEoPWBMc/aRzNXB
YjkKTQbqfAoXsFzBsZslzIGGAa/bWePu8SwGRNgoLSnZqdYDtheNhNyyBIxaN4ajMOMvyZwJWbFv
At5nkx9+iMmu70oBsMTymL8TYBls87mvvOwaLZy+CVTR0xF4FIbxl8QTe0Lj3eS6ZygK33bTQgCS
FrCLs7rqLGvoQ1E21mGO+QyFYwd3L9PfcHlDpl6vn3bfGwys+QJpnB9fvxK5QffYWCOzsiMPfnyt
2iFMlcRjPbCFMTBv9zTG5kz4EYcTWquptTbIjX4dAV0X3QimJ/rM0m4r07w/NFibUrMdYx0P+wot
Kcv6tKU5Rgi4GTTLU6nx3+MK2IKwuoICGq9mBMwq0IwS19z6FE3PlR3Hz3O7GsAZWHKCIzVWcvZQ
yJ9WmuPJGxGVJ2G8Zms/bWLug1UpdtL44ubE7bzEM7kp0aRoi958Af2BYr9oCoyyalc61cwOWzbb
R0Gt5phA/zvbz9yh62YdHbZG80/zOG1F3TM6r5UFmjQ78mjPVyLbGE7S7LlGyn4aYtFtKs6CZHj+
cKZQ98cLcw1/7wreoG3TRjKcISfcsEs1V91vS9ujwZssGwevg9vOwfNYESknUU5ZHjaih02C0qHk
0pZEYStlzFsXd14IURMX8zpSTXmeL3QYw0Kv8UDN63HAg09K9mvgu1Gvdj88i14Wv0wBhWhrnbCZ
5xjY2Gd/ICtj45u3BWUQz01l/XFbzuqdT0tDg9S68duouRfpyBvkDGQVB6BShu2esRJGl4A+dEpf
Ip635PqouSvd6BM6tnXj5Cs3k9/8jvDqHsAtxLvZ6NFFWP63rlHjV2qaAVHaZJ7h2njLoY6OPtcG
l7f/nBcSHMiCSLYofeH/DndNlr8Xg7nbtL40Vv6j7SoygWYW5npNsY5GcHLNItkwhoiJf6fR8YHH
sKq1rysbs8308ujJRmiatqWwBO2b0iH7JIx7n/BtfGhOVobqDMQ5OKSN/W8S9R+F0rj3sVzs4970
rvmUOpuvpLhfd2c3qd5aS5rE2ezpT1+acYhvB+1s7pg7FKDUYI44YHktBlzL+pKsXi/R1K8mV0wM
+LShYPJRnwU6gT+Ud/x5444rE1cMv6ddEtn15Ofj8iLT/RIQ7VSO43/Ozhwz2Kraw3+AR9xbHf0x
S0hZjmZxsNaX3naqBft7/J6qwQcKENFFadEbZ5t8zx8vIpMYsQ3jSdUyfoorkIhClePxYVxMkEY3
jkNTOc4RYvKDgfyxViYn2kRUahik5IOP39k1lpQDCu+gTwjQSjQG7LWcnZ8PkwSFrI7fYpejeSL2
2Gydu+v18bHry2GXIDaYQk3fPNSLbdDZ8cXRPbBG0w5Ce9Yr3iLRYVWPWCcmyBiLLEJFUfqR2nC0
Hb/6YHoGxc4kqT4TIanzxvqRQ6aBihUdJ68GLSXYY9TQyM9+/sRo9wsikIsjx3JeAntN9ute7o14
mG95h3N5nkjcJymXZLb5j9bGoVEyktkzgabsyrFCC2MXlj7XeSlGBAinnEK3EEU4EP3dFyCgz0uD
9m3WFPIyK2U034zoaqyOUFo4fGYlrtGJ/sNwQj8/LqgNLERBeSURgFwSLLQDuR6QJNN96VX+li/K
PHWit7YsxVUIW05gbInpYehG88kY4cRGTHMW6T55bmEzo+qmk6ioYtBaYwgbfOuwOLY6J1SL2NWJ
2HGwyZt3TplmiJcnC/sETLnb4WXoFy1PBPYWvrPmsiEsHd37ZsSmA2P24s7Od4fH8wNJF3Jc1m0M
OMSXmEah6+Jm+X6C/LTvp3T8Xbu+vA6s7tt1LrMncfqXEPePsXGDHWOuibsfqcYVQ5CmHSJH7+4f
9+4mENGNboHpnLfuzzobYmqjHO/7AqoF7bLBZeVGz1ZQhtrNf8qSI6XpVeI0JtYT0875NV9WqmVZ
HduefThykvGtU+6/RUj7DSi0wkng/CuyjyhYumuVjdG+sry3jilROqzqUupbT9Azcy/eK65wh0fU
OI+9iEzPXx+qSWIYex6g4ClKueRS1u5vq8yb8Pt4KjS0YZ+giiV71kroEcJ79xcY0i4PB15ygtgk
aYYDUo88WIIaOqaGvxgeLBgqBMvKhGPDDCb/uNJiHgNhGA/HgZODtTJ9APeAaBdI73oqTyl0hW02
TQkoEqaHemKewR4+HZh4GlgFI0p/qFaYLAcsD/alLZZgGXL3mfZ1k5mvAiMb/RFDzHXDwrz7vW9W
92YgnacuEOIlqfp3u3DXtkspqNcoZVjlYcVFm9ZASOex21BiRAb8DLgMgRWOKLmuj2zJzJ1tVcUu
ELn3Stkac3MqUydOE5fYAujRUm8QxJFx93zX2j4sODk+qjucJ+eDSaF7KRNOomk33/kPdx5//IhG
YP2gjobTw7g+d/oC8MpHTOySfcCNvfu6jA5eO1699wEk2TXm0n4dOoaHakqX3RfMYxqavUqG6vRY
+E1CtBOjbMhKWHImn6psP1hCu/L9HeImlgM/93YB7+Emezyo7UJ2hOnsWXmOtXmUaxujER1o0ByY
qkh5+bp7+SwZFGwBpbD7iP5BwWc6mc5TMGJD4GekXHYd75iUw1NE4+u1MLMW5pv26DTOx71jKG7n
bjY/P27CCa2CaCoffELVpSB6rh1IixiPjcPcswvTdgW6J1vF2awPgDCJYzErPBFrFjhPEdxzuJgb
nXFXCnzz9njBsicPpMPRiaPKnDZ2R5ERpjNoJdN4po/wvjjBkark5gl/Qbxt8+BH4yTitczUewmy
4yyGtj0KCIjz2OFFW7HL+Mi7reU1Pw10kn1q+eKdcbxxCoqeP6EbdmnuAIUraBSeAXKdKNX65YJC
eXVaCjGCvqQncJEDK4YUZ72+0CdGG3i81KeiBojRKPX2tf0WTw8Dcu7zLHyJpCaDK6H64c0iIQuu
CTS02XOwVgIKWdtiCB5dAyLmenk3FnW3tRGdS78xL7jJT0kHk9sQSu9xP7nnLh/gT/cZyW+1j1UA
gxdPWodD7HGtHKssTBIs6Qru1vHxT4DDyyPlAP6+ry2MMlODnrLymCAOIs1kXYN+yrl2GU4BvRZX
AC3fZkP4oZhQH3F9AX900VJ003e3bn2xecguq+xWq+7vrHBnQFDEVPD/XhRV7ZdM2clBJjUmnlVn
0NlSN1//+PjvWCWAlNvJyyzqfOdgWniGfqifMsIstV/Od6+jPKIALFiM7Q/P+DVkZvJz9LRzserK
AICOrmF7DTf/aPysVYNNqK+ZpDNPrpbs8nVjy4amvBQ1f1Y9sZqy+mCr0biirUF6oPaBI4BPYDYL
9Xo36J4Ia+CufOgKk4ZwueuzasmdHOvp6OfxcFMBZL2x6TImJBkDPxtnSwI4Pjfb8jlPTQBPjCT+
N/PCMSH6nIN3/Che41HnOcxhbA32JV1fSOK0RAJHd18WGuzXqs8GHE9O82pGTSi9PWDG+2MKxImA
5hP4QlyC4/Z7nSKbx4w2NzYhCqOsr0nKeebhqljlMSDS9mUIzEOwclE5XOwgHEz/rTz+tNDvAMmm
a7xm9OekoGTRwcw2wr6T2b0uIuN5bGvzeUhpVpwxMLf/w9yZLcdtbNv2i7Aj0Sde7kP1PcliI1Iv
CEuW0beJ/uvPAOh9jqV9jx337UY4EKQlSqUqIHPlWnOOKQnvlBaUCDOQkAHmr7SEzCKnN+VRtlfX
dKun0E/Gq+X4+2QMeHTp1Lh81uhkNfvUmi6jCFmw42oe8xk8lhelaTpeTy520LP/CANlA8tMadnJ
aXB1+8hDOmczViuNAxPx2xT/hmPTfEq9PTPoYA1Mqr6Sgf4Kcmk1kiTAg08bXEMQogVN8q2Bwcl0
bwf2DYAfDmYo5u13Quj4wigZzvv6Qze5SJY73dtx/4XgHqHnG4N7Scvg3rVwlFJ6Fs99GkTnHiTj
aohBXVQGmnc1e2JVirCvFE6wNedV1IRSENResmklisBwrl6tyclOGWC9koica5LR3/3UrokcJ5Xj
gYpgmyi/uQwvZFYGB2Dl8TqalwLTC7/V5jjtowy1ftLl9ywWLbJ5SO9BFx6J7K5WhW2iJRj2Kins
p4gp2VHGjAEgB3kHdLfDAROx95haJCKNCG42Y10cycnj04vt/ILMez+L2Z8jGT9prpTQVrFcLz3W
xo/FaUizcZXmCccHrfa3BOV168XcNEGhfERdzCNBolpdM+PU1L3JwwyskwDfWrVqp2uETCzHE72T
FAsWegOajDZ52BqARpObgmrjSh4R+8tAiUDVBdDCMV5tGiYrp4J8OSAn+8J8d7r2WfBjxB7DkRug
B/Nnbfu5qdkeAx6VkmGQ0Ft9DsoHCx3QyjPMFmqo5IlGYhbprv2IMXg7zGavtGpNkMerth3xTjhO
Z14aEx0vmUyodF8TnCh7wLPyYslOYg89mx35nsxA9IuoWOHxfB1cl1N5F1/00ehxYmrWTmO8i99k
vNrSSR4SpqEHDkzfFnSW7vUjVvPZ0hXpmDAtSYlq2f2LihVT/zMHhpLjPJ2Vxd5VSnnwA2K7XBp2
m9jvi/2AuZEf4/xb0QJmPDRrarpnbFUoqaPhOtUlpsgk2MVMZc8xooRzB8eMtd8jg1jUgFATx2jO
Lec+7JT6KcCMyFC+Um9BmgVnpXRsJigJLPhtiikqYgy0oz1kkbK5ynIiQ3a+1CXqZjvpmZ33cSc3
ITgceJFlsh0tf2PZhXtaLsb8VaJPmN4GpkykPkSvbuegLG4tDz9tuhntoIEjO/4oaGTCYCDkYPIi
XsTMXsDDOK6Zg71Hme0C7CYyiyLP42wd0gKFyW4pozhx7OWIguCNcPP5VnUz/yazdJdP5HyFNJUI
e5oLP7LTV6kE9ewrnVDxrtSuTezYW3My9gQRElWpu6921WeYYsUzTemB6HKUPNw5vibJt5baUWU1
yUh6FiLGQ8DmBa5OmALLjUdA1aGJyEKzRr1bizkfuILJatVqTnjlxDfrRjw/f23ipN2SQCie6Cde
AgOCzPyo4w2dVglD9nU/MSThDuC3wwP+CtoRB50xYQVgVYvTVYWL6DEtdlPYlY/kIBwmkD3ncC5K
nXotKIxJIiTtQbPzV2Gr5khrsjrgVh/PQ4XSFP/m3Q7ru9Yz41u0pnndOEfED/29NvsDOUhnHZMK
OkRtNaAS3H2uReH3wrKbR+wJ39VUhmeacsFaWB05KyGW8xnb7Jfak8F89C0R7m9sPO6NE+eDQly8
zktx7CJX3OkPZKtowvHS4t3rETWxSDTjLqWAu0YTvmb2j+mYJfFc3NBUpKP+faiNXaipI9gZbY8C
iOCjSCYHggjuLuuajt1qiXYwB7Ei14boJJzQDfa8WU629N2a2CyIwihaBmb2e97EGXIE0NQJJvct
jREMpmhYD0FfsKPb2BGX6n/51JKkqzeJpywSqsbxPg4Bt6eHicPRUhoX3Us6FFg82+QRKTLWuIKc
edvIzYPPkkfyjz99ODaLnaNrb7wVBCLO986MxJ+kT8s3sTaSIcBQ53+g2S13jemiL61o5k1OdyEK
9gAveDrT2fsemWlxKO2REjtR/m3s4O61PXITkaroSDG55013VygSm12gMvnUovEeqDF7WtActusJ
DB1c9TZ0cEujnSHHkVFSV9f3oi9+j3003s2A1CozNo6edy/OmPQo2mjC2brTIp/gzGi1jr1q6rh5
HOcV+FMVhND8+5LqoBVElAfCpccdun/orUq3jTnU667v+12IkXchHzFYyI+6nxVby0jCXT6E+X7E
8Ls2W2s8kXL4TdPSDHNd2CBi8/rHFvuqtDgGWajZV00CUsyscf9ZObhZrfeM9eTDwlBtgWysznRY
UGijnIT+V5ZiQiUwJ7yRcgMaluAklwe7JtHGsMhkLMO0ubgjT7Y2YDhKGGTtg67XDmoWB9ZlrFFE
5OFJlAyl8D1KWjgEEAfGjanIe4ION0XxBuKrRDw4MxcW+gJI2OGABvEWTHr7yNl5tWzgdZGgqNQy
gZG6xP9JcrqPTeJq6smwUohMNgPoDEK5wM2d8t7I7xif7W3kqvBUzStuK/tznMkBywhjJQ8++nV8
lH7NCEKL4rPnxNFhiPqzLDvMs0lVbyPoDutRcXpMkVKsDRItbozQXCbfST23xahKm6zdijjv1ssM
brkYAo4EhO55Pvqj6qGVws8277lKXi1tRz3vMMpvursR9g9CZ0OI8iQ5fJqabJXwLGnWi20LSWI3
HbBVQcLPxqZVbtWG9pL5kXoh6ceain7XZ1bE6NyNdyZl2yXRkXyXYgwgGsMjUal4E1LZ+97tsJ7R
Fb9prkdvrdCeZRmp09I9FYYGLs8cinWk/2gjsrh6p3/XEPtuTJ/c53oembBIbAP8jTRnGmHsE13c
xDyv0hUVCSfHq4csFtlR99SlGsYhFB9i7/vit7x76jEcPeSOkz30Gckoq47BJtvFNm5R3rZZb51s
Aqty/p3MisvEalYaLbPrcikc78+vdJuHFUv/JW0agb+ez1ClOqoSvtPtptsNGeKb2GqbMz0pesOx
6J7JUo9ubV18YBFhW/vdaHJEoRY/EVMymaGBC84ZjQtC4N0SSiQlZXsLZ30jlIt5spfqXmpKrPT6
97FSwTVnd7rGJfJ0DigrQ/nN3WbcRXYAFBIeYTyU8wJj4mYcAwqWfqyfxCQMuLbgY2q6BE0SV5ui
c4ovGXvqVOAOwohIue84KHEz5PyX5UIT+M+v6JJhJOJBInqCpu5cG0fM0NdG4qKZ5kB+RB/yapfF
cIKl+vsyqbGN5vfMJA12mc9285CWhGBkQzHzMxqDTyEwnqNJQv2qmo8SU6qcde0nxb6dkyvrkSOq
dNNvpVO9J5rRnKyZ3RERqqkXPIWH2b7/YGgsClaIGKf3rsu/e1GCLRdZuzq7FK9tanQAteZbkBnZ
Np2bVXaDIdcuaVAIP9yJoXe/eHF98C26xWbRWOfexgDR1CsE5ayJg9vdirE3dwXgkvXnsunyckCG
BOpB9YwYA2A1zch77jXuI9iv7yEDmm2q2wiJnJI6oCyZAQ3lLfWNeKPwyVL3zZPXzLovmkz0iP9e
kTtvwnqJNNw2jPKAaYtBVOZc2sB1D6Uof5u8dKOqwX8ShiRSkuDMuBExOeLAjzwl9naCJAwfGRsm
7QXPwh3F8JaRTRvdXUkMna5/YHFnhA2fIGmrdl9bwXdfxeHWQf9DHrNRPdfUdduAwS6AhxgVm6aB
FOyYRX3+85XV7hEdoahomu8Zo4GSStb0p/4ZqhIiBB1qJm7+5BTIst79KR6Yh/miO9pj+rpYF6VF
oRLIsd05TW5hTae2HB2v2pVBQenbjUSgcfsCoziMvUfkTcziq8bw7KTa05gQKa5FZYvKEfWukzLv
aYOw24H2SBgQ5JDBkECxgPgFZ60Y+rpLGc5ihwDHEOdl3L1Maefpup1wOHOZUs+XbtygvSxPEa4A
JC7+E2bL7mJ66RXlHl4s9JuryuqT3QTicWP2mcvuF+2knjovU5Hme24bfCuzGRrjkn7I0IjNR+aB
AquOZwV1H17L6tvyOySTrzO60pUQtBDreiAIVrKc85KOJoOlU+cVKINURy/cch9Gqd2Wh7qA1kR+
hG0e4oksNMIFp33efLU1MzkljRHsK5IJAal0GogI2T/45vDnhZsl3/bNiFQQ+IMrKrAmqTcC0Bzt
LZwW77K4yZPEFR0iIr5nA1wXkcWZsSz9Lxj7Prqsqt6EgbiMjsSemCj6GTNGpp2BMv18aeWzb9TQ
G+ePsEGiMJ81Q7T/7nZJeltUIaZ4Axi2TgtknDQlXrXSfuMFyQNrD+1Y/oDz8pXronsxisSDy4uy
YLm4i7s8Ra0uZH6STTprt2ZER8+6VcWRsadd55yWiwhN56TM8Q64job37BWHU/db3yq6HhqF80rX
rZ6wPgx0s2VSV+k6G0WzqRHVIV1gAt6N/kuDrvEyelVM1H2/+fyOruYuLi3aGCA9Xu2uxfRfoG51
FcT0HMMbARrCvIrennO09ZOh0S7oHe93x5twNiRETsaW+ZWBMgRNzajWiQKIhbjxxzISrfLmVkk1
Hhs9C7ZunuYItBmVJs4TJjYMTLSAnJapQKqBTLJN+WB7jbd1QFHu6t5qdki6CdDQvYDA3PgjLIHl
4Uhj/OwH3o7Emtswh3y1/tGqsadFHtRgjXzKrc2asY/Q3K/ph2NTj32dAQPJDypygo2W5c/xjPk3
wvSbO6uufQEunTDym7KIs+JeXTGLeYkEA5tlNSiqhttbNO2qTbSZc2YROYuy+r78Kn+eflvGpe0o
IaBZBRmHUTdhlUO8y5KycZnnbbtS0t9j+HvtQz3b2TrGFHKl+qfOLF5sBD9lbJXXBAz8VqoIUYJy
jYciufTyG95uLJ6u/Y4P7UEMKCSTzhu/tgeeSOweJsoGwxyOXcIDI0Oz2gjiKtABX50EcFgpRAp1
p3ZOi4IK4Qf1doA6HoiESweH8sFJQxxatkNE07xVSbG3bCwng9vy6+UxiLwRi9zoH2pnoj9gwa4t
RCfgpKTiKnUmmwpLASkRNOAJ/gt85z2lMbNSElc19sVZ4u7EMBz09MFGHXIKlLw3Di0N3yPE0TJF
e1gkqmoYv7qt8k6yH9SuSUzjoCly3lQ2HpM+IxYxr+1dbNMcbm35tWIa3De2ehszDg8+1KVD6RMG
K6dwTZs0OLoG1N6FXoUELdqVCZ9BtqROuBnY2dJoL9NM3WrkEG7aIengjjC2TTs0A15Q9Dw/yKeY
ucFfM/XvwrbqM00lYOkaA1CtKH/Qk/U2ruChiyM/2QN9+kr/yFy5il0TwUm/ndBVAodY9/HI8brA
EEWOtdP5IIGqYdoMrvWmvC907BrEzOpQ94WLJHJwz+N8Wb41E+q+waJLLPFxHT0IGnCGyE8Ck6A/
1bXVbl3kdLFmCzoNgffs0WKhirMvbW8/uGHkPSVG4z0VnPQ8n2OS5xFYEU6a+ZTJEj2yieQimqSx
JQIlWCtO+eityJFd7iI7wCMzjom7T5H+YwTKiEAdaV6OE7ymvUsQ7Z7MkHorJhMexGx6G3M+oTyb
8sMAo55nCk4xYfPmFWXel2FkoFWhOViJcTi7rdet7brdEc7un+tsknhN0F4anH5XIiPVUpVaevEv
cT4OSArdKtiZs7Z6kcs1OtmyU5KdFr186VoIGBH+RJYTMTMeedPaP4PfhoAiMwS2bMZhuluOkoiK
4zU9JHpejXXHsZtukgjgFlOt+CKG+oIRZuOU5fguivhFCNs8465ZixIBMhJHpBUQ9XyPuQY0410+
mw01NWY7r2Ts3Zrlfoxdfdv4Xv3k+xnLEqa6qLkzfV3jMvXukIK2UYV5KXxc7PWlEuMO/eNHgAYf
iwAXurbzojyXjVlPglUdPQStJe6agc/AtIgDH4XAhI2AZy99xoY6ndYSpRd7eG+ccxpQ5BBxpAwc
TMLuqBu3z4qGXtl72IrZFWPhfIj3TUC8naEl2yFh3Qa/c039H4wYmAKROk0dH77kgrD7euzPBnIO
2jASLtMAbcutcA+xApBSb/YP6FgSGquFz0TITS+dFw5E3cTH2mbkuUhFeX/vwRQG+zLpb0QRGKsq
w3m9FN+eDR/FzUvIcbODPNRGcNm1TkJw4HI0zI0nYlpOZW9WME56g3G9hiOIEcrOdk3r4EesiKxz
2rYlWMmOjyVJQ9glQ+dlSB6cqcDXZ2TqVWiiOQ4MQtGgTupVohI+2agVV45n1696mX91BbueWdr1
In9fm1IHKzayZScqvCQZMSbAsJGBq3oTEM+ytTCabwaPxqVt99UW16++bjtF0ruNucVHXETnhXGh
BxkvEOJC0sjaVHivstnnZZUCSWaSumzg0aNH3uI+TT3GXUNjoziN70ir51zg0GT+SoA9xzRmjCo7
dF5pnzPqM2QQhoP2IyxvsPJx0aZJ/Dia+bEODHPWIGt7agS6rNg/QR+tYz3NoE1aYp02PI6iIeiz
MgpcPimBx9wIjwMPw9PggCGFH9lulw4DBka0hEaFHaCIDrFi3qLceT1M/HDt0m4dmUQgMXZ+Y8qE
2SRD31wdClc/Y9nIj56e0JeQkbV2UGhvhnmtWC68vuBCwUojvAw16q3pMjIfXQIXckYxHPS2al6V
MxkrXHiypOM49dzmjeVv81bDrsewNsiwITSls3IwAp9DO/JOvfelYFB8Wy6hEh8QFDCJ8iCfzT4i
uhpEaDLazrWbaQtGzPm3iji1GtDNaCLQfRQZG1uaF7OsQB/rR/rxtyKrq5uae78yBCxLtN68wDFd
nXoEfzT9u5v/dbJl8WQJuz2y2a8AxHw1fKnvpIG6wQRkfYk5v110LwZ/FxYAncxYfzDLpyGzKKUh
1r7RINqQsvEOGYy2Oh7ggFyIHC1KNfOP/OgVcUjLaKRtV0Ng/gjGsqUEygqsL1wAISYxhdZS7S0X
UxPDoR46DsxIlWY8wQLIhl3GE1upjL5lnj0NfUpmX11cdL56Wv5X5PrfDWOWHxjBW5knzX6hf1bA
y86BRqnbZcHxf0YX3BKn0kOBlY7xF1ARwOdo3d8iFe+X4lnMII3BQ8BpguuRBqpAJEUbVI8un70+
3D2T0Oc0+Qa7/OCHpf5BPubvflP+kSf5rS314KoGhHiIWMf3FBwIzkJqFq2/IvlLNynpVFt7RCWj
VQPjliAr1jacqvdMJYxlG7EPKf43VA3xgz6IfWDW5j0lo+OOCcrbaBSktHIGDywfvUBFn0vkzowh
moF9c6fUrqb6aFQi2ROQNGyECNtDH2Fh4AbxnrFw909Q1dfl53eZ95xYeKjNDFe2qOdvk9JEGsxT
u/zAlHvyRoz9dfnFUGfyk4nqtzitCLLxUc96WYhqvCnkjAwbZrLRlIHJSY2HKWl+G0q96xA7MDj6
80tfQjnz6Egu/zP2x2zOS/7wE1+e4gILgRvmM2SeP7ryErHXcRDtq4xScEQt1Lscm6XAjtYzVSPd
fooAGITmgV6/1ffJTUOjemuUS6ZnKKgmNLeGNhQLQYP337/sC/2dZE79YE2yYpwQpuktjzhLFQIB
3fInLP8viJxRrJIZn5dJkvTY1Kq1pgPNwLk1oIQlpoSZbjZelu+XS5yWhDpb7SER5bdxAdJFpL2v
sOGjTrPuLeUcrSjYfstd388n43a+1FK+Q6wIkM016QFl/XU5kdilx7GESO7Py+cpJdWbT472n7z0
n0jg3/8Nc/8Eg//3t//nf4Ow/wSAh/fOf79y2n/6Lf8r8v3/S5o72UZ/Q3NvfkvHn1nu/P5Plrsu
/2ULApMlWSlUIlLCAf9EuTv/cnTGjp5j2qZueRS//01yt9x/Cc8mYMnQkR3blgNkWxXtDHk37X8h
YPCE5wjHAxbmWf8vJHd9zmj6HzC6i4nIpO1qC8ui+iPVZc5W/QvNu7AJUMDOhtWsMEkltj844JHr
HpBTI4IJvXjOPeeaL5bYubkLvDZDZpI6zt5trS9SIBBt++famtg2gh+qisP1X97I/wtu/NcXaNDp
NixmFBBSDMdyrF/I7XEfGB6DQbYppyPYzjJiiiuOSbHQafXL0lgXBgDeFebybeerU1jE31Wets9R
xZGrQGrFAhQGm8wfLaKaJ38NVcw4FqX64+9fqf0z0B3xpCdcz0BLoZvEzPOZ//xWpmDv2oZ19XNW
UwTuB4DOAe8ojLiwbrGLBvXTWGrArgAFfJl8xJYU24yGepnukOAbBx3OCbGL1pGPJX+y0/RAVmm6
Ldpy/Iq98mCwAioYPEsYbWOimy9NBODtjCyJMxXtG2/8VnF0ClOaCqDCKKhwh+cbzrLtg1TvwnKo
Iysinl2RXF2c82e/dbTdZw59VjPZcDUGJzmeY9GlxUkN7h/40drHT7V4LhGpaPQ2n7WYVmOVTrvl
dNC0cfsPgPz59v/rrTm/n55EEjU/OQbcl18++UkzSr3pWRTLUnvoW4zwbDqw0wtt2CUSbWPke8e4
8o/NyPZMv/BlDPP4EJMrt/ZjZ3xiD3//+89Y/8/PWDdNtlHpWMKcH52fP+OKmhin1UjDrbKGx77W
hks+TW/lMDW3vgGRlYNMSCfn3iXlH1OVAJSd3YxZIb4UrS7+IUHxP+PkWDVIC8fIJhyTNLlfkPbA
XFTbZbFaDY2glJ/DjkjIYTSkV9lKNMVHM1jTIzAcmolR7yA8s7JmHw05dB6/Kj8M2VFEwqM5oRc7
FjD6ZN9771ZcYAZsi+9+aTnnBmfTWgZZusmm2FjpjB6PLYrMrZ6NLl1JECc5vph/imz4z7eaBF3J
YwWvnwXI/eWtzqsakewg2pWqyrclfZtiZNY4BN+KSeBTG7pDnrXjq/R/s3oNNxNY+F1uNi6TfGY4
f//J/xr4xK1IfiUhPaY0iAT6Nc3XG32Hc/Ys9PAyeGVhp28x9KIES0T2aOmQ+ofAOv793/kfa59u
uGwBrm7MT4DHB/3z3Yblle6I6aLoxN+szRLrwqxoU3UWxo1mbCc+RWILwgiXR+fn3TOCb4D/BvrB
KH230yAjFoxhQGXp7wZ4mmMIT2KVOUh7/v6VGvMr+cs2YvBKDR4Iw2RvslzT+yXMIh/1KMeZVaxG
2/wSJHN7ZNDNq653HypHcLUSDNL2zEPNV6tINgPpZHenb/xT3LYfiAmmda6s/txOxpdP7aedJtM2
kTN0LjNPLWPZG1XXXc7UCWwSpxokwAP66jdvEOpmZwGtSVopGCkQ6//9P86xfv3wdZ4t23ENCxql
mDftnz+HqDeiISFQapXWiXekc7HvG7N+TMEPnJvIx4M8ui9+ZuTPCoENJGY/gHVa/hBjZjzNvzaU
+EoA0WrnwsU8g8BT2/ZhGW9V3VSPguZxCybxOSmcHy0W3QtwdncT6jBQAECd6MWiSbBrufW04t33
mM9oTvy193v10km4yaAy/ZT8dk/ozKMuNQny28wdvYPVQkKFdAjAHnvkiQl+/kxD6sak0D0o30Bu
QOTztrOZQYei+lhUBomD/ShLrlrmFxA1IDJVVqIfaa6bL5l9pZttvqa9AkZrhteCGHmyNFjjah9J
YD5l00rpfXIoVd+dpNOzM5XUv54RlkeOMvYzHYMXfCbeLkX/RwfRM78IUW27xI1WZVU0d1bN6SH2
y+NA9NqhLGJvs8jly1YUN9fAqZVwwB+6TuymUREpwZH+ENuDATomDK5IdNHs1YD5BX85SVbEhjXR
Q8vOfdR6GVxL4+7pjXltBQtiVCZ0CusU9LXpW0eJ62DbOhb8ty6qtzLicNDNNx82kgJiWk92RqJe
GsPluEJmxWUMMpLmdUsrT02tGQcLpjc+cb8/l6Pxrjmmf14AC14Oc7Ga5VyGTaD1cqmmwdtqPgXN
gG90ExOAOZS5+EFRdsptnEoBsMmmeMo8Ic+Zwzy+Sqo51glhaVfJ/M2o2wfVBmQHGKwAhm2Y15C5
Ow9bs0kacPWdWX20EmEkpKjgUqAvjEWhnWF0THzefFWMCvFfWzw18YfqvexFGX0Lg3teYLBfhWsv
cusnmHfVwS4UyAXbgA5T6e+BDAfwgPWEhJoWuYIzSY53bpyayDOPbmf0O7eBUK8xk14C2WS55hye
7mce6HNaWNmDpzH19c2jMVXdh2VRtZhew0xSqOrM6AwPbzR+K+fUzyyvCAzQrsuDIG0Z3FUANLFI
zkoweRu4hRvEVxuxFEKWG7kPGvQTRiY91PdOf40D0H7GEOSEjCFXtxHah4H/CKIdgyLLVX9KCp95
DufGlSQKYqtwZC8qLyeXxsUVzHJyK0+ORi3B7Mw6AYpVVrW5hlt+tELN+6RJ34Q3GTrHKobqrjnl
W+ShdGxLAoWKynf2xKm9B+HMk0bzuB8Y8yM0iQI8RjaNOS+w+W3uByoO++xQpAZ9csnmyxiayW6o
Y+cS+LjnkK0/L383iRnOJTO6insYArGWqn4VFTT7WwSwOzQyP/Q58S6RUC+RpUDTlDndwfkrVG4o
Axdu8eyMR+nl0GpqfuBB7zdIKItt1McFCkXElLJoEOPNFYNpGOAbJtd67jjAZ3o/0bVwkuuEp2Bd
G1O5s5wiWuPcY0WZzcddHZ4gCWcvSWdmzwPdXyughZ10Ngxh3r2gbZ891e4WbwOGEFrfjnAf0eDG
q8km8zb3od5z5B+2ptF+R56JXqmr1R5V+zzInc5tbteXycgRdQERWAdBKo++NaptqcPV1cKnRc9W
5Nm3AIzwF3rbH1UQHS1Vj4+tijE7aXjEurBehQrDU1VghZAA3j1fpLepgAAR+6jiIhRB96Ch9oT1
c1Aa0kUzG/BNNgQK+9+DdHCOZVS6D7Ny2S8rcU5j7WvcdT2MD0QiHd2SB6Leol0vTJAEg9y5QR9+
Umb6wcZ+H+j9x/KVysL+zR7nIJ5jKlyMtkusM6QdSJUzuVLmysEDqPRt6OaoRyYgim5AsKFpJq+l
iLo7T9+Ha48jtLoG0xoWAfBPxJZatPQOgrzWVTlTWxecmgsCb1NH8KfAyWe7rqHoNlw2JnP4FtkW
WIwZyxkiArbQWh6XZAPa/vDcSXddNcsGnwQnOknaiaMRorTcrrYahg3CTgbvagKsIOEVhRx2JRx3
ZX8UUfJHlU0luoKxIb1Fj24C+eYGuOo90bo3QWF0DOLeOMFpYn2RQ3C3KvBJfWvWb76bfGNMdC3x
Ha8Lu8x3nZmXhGigcvPBFT7rZF+LYYBkAgvGIeBiZ5+WKYKXMUoNLXP8GmkPQ9vf/KJ9rFXGQ24o
EictAawB+tq5IHrEWhyyoaary3LiQufUrqBprekr948qtbZ6rKubIaI5iSiR6EXkwavb5CPJtBtz
5gPMvRydV0eEhGbeFkRLyI46g8eLXZviVLLsM5oGf4vdt9yQeo8nfXY8Y5DK1o5uDhsv88ZdfOKB
aB8jjFqPCLubnRRA3bA57x2a0ZuKpJgToi7GQhKphtuY95Jz0iYNdOYrcdHvW+gtbVMeQneYB4vJ
ZbmAi8Ny0fjWik5WCGYwGw6mV4YX3SwT4nOKM464+JoK4jVQtnjbzIYoecrjUF3K+WILF96kO+Bz
m9VSduDBOYCNFe8yrQ43yu/M1ywu5SEz/YdPb6BX6fvEQqvWtV7wCoRr8vrgxmxsxW3oPfSx6h6W
8ETVlNMzTOOHWusOXRGs9MLwvvUUT2s5v0WMDExCxqbkEtICvNQJkSxmOMGvzdDq4viMLBE+2z2e
1qnyoE7HaDGzXmt2pcyuvV229Dum/kVWPpyjOoWPppfa5hPbGzoxzHDjuAzoEUXUF+KTvyNsyZj3
kCqJ4vJZ9UUA9HWsnyYteEX6otYlLct72bj9NsECdsicPIHE31qwbN1ax6c5UOXZDAHNpDgb8x/r
uDYZp23T7BkYk9dq8xO4SUD5DxEzEFbZ9RD67TmJZfGFB3oHrSW7+5F4gZGQPdR+qa+I+5xXmzh4
yiKT+yA2X7FIw/ku78PgJE+TcJ+R52Sb5TSASMgGJRVQrPdlj2uFv4IqZtq0JWEsLeFOb5lu7GNU
5dEDnv/pdyaiZHu4J2obCt5gnNYZ861PfZuZB/cFedxZgL+YEFH+VM5Nxl7+4E/dC+FeSNTjMDjY
nqceDfMhKNKdRpsJmqZiv7PHbFv6YLknKL0AWQdSQfyeUA0L2ek8bZyUr/H8IXOIreldxtXv0DHy
ncE8nND7griObjY35ea06Qi92dYJj64+uyGmdFA0UCNAJ+27OXgwwPP8Rc27kQrR5zU44r3xXosQ
H3ckZ0xvmq1syzeObcDH9ffniF9SE+nlOZyQhEVwg3RtppVzst5fem2EENI017H661F0QsZs7DOm
Y3dOecT9asNXUw1wMTR5qqow3nRSJduFMrVcgpQgctsKnhRRo8sbHkaGCVHcsY8GFPU4nf6h2fEf
ZzrHZc4oCDg2DVbtX/tZRl+J1JeYnashBTMyyzEMeOgHlbnqikHrZnVOd0tQYW8LRpqPf/9uLTmC
Px0pPZseJ3Mnz9QdV7q/HCklSkePGXGzSkpgcX0ZoV/ygg6halujcxX1wQoBp7uFDGA9e+rmMlSU
+xCFAIFY3qVz9enQSvTKnE5o889MkEW26seR3P/9izV/DsTko/Ucd+7FeBihdWH8+mIDP7O6Jp4p
NsTLrTscxKuY+mUoujNRJd15CpN7ZfgQfpoA7g5aKvC/5pe5yrkkOblXLvOB1VJEsmSGm6nH4mZk
YN+9BoSgxMawtlQ/nvqy+72PVPacKTXbD/wIebiwP2rXY5OsNWqYSduBZbH+qR33az9G94gkcejD
wBihH7O0xv5y907eiFaYZWJV0wq6EPx3KZjkEbkL/SkIoudCT7+3usGJJo+SDSneM/UOp182QwaE
axb/kOg4B6r+3HPgBQmHkEiLVrmhy19a1702wJxJJPKxucSdBrbu9ajR6ZJeXxAHkDeIIlNF1IWq
tqgdvbUt/PifXsWvXcr5bSEEFW8zfw1giPlt+8vbErYBhljLnVZMUXHca7DeV6IOMcfF8ulTr7ns
VksuvEarfeObdfVfhJ3XbuTIlkW/iAC9eU1vlCllSiVTL4RKVUUfdEET/PpZpHqmgTvAzItQ6r64
XVKSEcfsvfbJgZMf+279GwVKzimWiP/nkWSI/x+/H1PHT8ei1kd9xC/J+o8XKIpL4bbhDB9PMbqX
s7h3njEEa7ag1cYZQ1zBOA32EdjjD+kTYBR4/XPbFd1RBLmACLAqYJSwu6rSkzTz/KTFLYEDgdOh
eNQw3+biBqXQuIBUWxN00zW4yUwg3HrwGov8lHUQKyKtnZ7csPyTtChS69F/bgGkPcoiKh6XEbj7
c0kgT0tUkN+mbEezD7UvsUskhntN4yw9LG/G0miBwm1pQ3k9pij+9T1c+q6J8RElKDa05ubJ4INH
755LxrKlEQ70mmdfIH/Tk8R+ydzgcZk0NJPMb6b/rs/+fjreSbAsrbTKeIF/RtqDhGS2NCmj4fxq
RjjqloPLDcn+U1lN7XFBVod+n4Px3KHmt6/m/KU06ar/6UX72DpStDnIqdJsW4GY3QRgPdM1wn1s
CYkbrirXG79s8belK/sz9GTi6Gw+aYaL5FxGmXzsfY4TN9CPqCxnk6tTvPFLt+m/kkyX9+VH0fEt
9n5onlyT88JwIFcmKA03ieVUZ18G1d3qw7952ErSm0KM2mj8V0Og13c91xnz947LZePFOIoM7O9j
CipMq/5g8V2T4klkgyrsNZjzcovaobjgd767ea0+bQKKVpSmwRvumXwdNcX4MgRNSzCZkDdVbKyR
nthifL8lkEW9RzgRV1jns50+uaw452cIbxCl21yTG754UQWjD2uqD3GmMy3idTIp/KkYumYLwK98
67zBW5fe8GAh+L7YrX+28hgZb3TvZlG0J/PxAfO6ZMcTNA9SEkTGiTSuLaPEM0oBgLi2eGER9P3Y
eJq+Mxph/Zjn4A+1i7gQ8Romhjj4mZUJFZnxFVREwy8Mz7EciH4sgLE3yYjkkQ/vaOP9E7NNVXeB
E9pNSiJi29wShj1N0KNPVo49g+MeiGOwdsGSelD6DbD4uvmqdR+bvcC+/j/fSfI6VlMKXFwjAfqp
VT0p9gixX/2248XA35soA9/z/B/RNRMQ1FBKHlQFMpN4kCEv/7iEl6yzMInOzmjdl859oOk9xTND
AUAFMLWp03aNnts7kK6fWOUEVs9U24cWuXhZrA/YxiZ/NXXO9IgzKNp8n2VT6SdbT7fe0L6SPenH
4KLxpBZUPqsmHnJeQKzcvJ/GOncmZ9uLsH9zZj5fZjdPYSpmGaH5m5gn/znO6ZwraUc4+/AnzuSk
og+5vQLjd506LzT+9nXh2+tl8obHhFA36BPKUPo91Pr22BtdAWWxibaJBj17yvILTImRYIUs2HkB
YJuD4cYvviXbsyekIhGVLu+chO66DLPptGjrJtv7+OdJqL3uOjkGoTYxlUSSoFE0Qe0tFmSsvw1i
qocSgvkR8RU2SNy0i6VWkSC3NlDk7iBeR/vUhJrV6SSjxlEL4dtFGDXZw22xHi1f2qYuL/CKeZKC
3DzqbpE8g7UoCjzTI5I7GtT0n0AstLnMxdrK2Ysu+ov8YrywQjSPho8ANzXWS2fuT6xfllvQlRwT
A+l6bq/1O11DmLP87YtJf0lrUk+W74R/zXC1pvMVFfbHFLjO3ja98dU3w1M12eZmOWpxMLRbNl7R
EZ+odeq9Id9NLrNX373m1oh9UtONXeMQsLO0xwWKPtnBrvw+rWNlrmxh1U+xLNxV15r75T/e+r4G
Bw6Gb21Z0wOQu/1UpufFDVDH4O2d1D65Nt7gJpDpoVL11tVYQOqZPXFsgcsWVgNrJmnWUhb1HjCc
vgmUq8CZqK0e2dnVbnte98j5dCZp/khlWFzV5H1OnhefQbqg8VqUUnPAj2UgHDVJuEEfinoznyUU
DjiDbTp2RDlD8T7GdiMO0snIHWNGQmpoVD3EmdNupOjUIYcou2l0Ld5pLQhhnuv0LkqPNsTPuVKW
Sn2e5iToiZ9SaU171kvVR+Vxpk1N566CcRRnHy1h5oy8CYuHWFJTsx+wnnXDOoXUufvaw99qG9ZZ
daX6KWxmNQinCCeAZqWVCIC1PvvUmW9vx1Zo+7zKXp0hNLc+cW3kyKQ4nCM33wi2qmdG7o9LTRIP
qXFIzNo8tENLIsI0PdiDne1t7thdVKFWt7oKQlU9fFl067cyMuS2cWm07Ty31qEf6jeTESCpUsBt
gzzNv+XmFqzTDcjmNXlJ+RcYFPRG+DsPy2SjtUgE/nYSVN27SST4yoNKu8Fr2r/1+ntUj1dYyy1+
0eKXn+FyzscX1fcviL3kp5ZO1078FhUrQIyEzVZbDgmrZgFuJ6L9kEpRjMxQicZr945wM5i3Oouw
aXTxFFvBO5CHuzqkmHjuJol+a4jk5nRQtfu4/K06fu6zkWarOMrhfaMNe6CWBM1mknITDvoXlmof
P8MQnHHtbMrWZBrT9R05oXp09noSHEOIDa3bRM9KQtznDpg+RBq9RPHKqFGn2crq9+wc+rUfkCbm
+UCeg/7QOUnyiwCNg867cvsWBSFTqHf5fI+ZeS/3RQ2jgGD4MHOSN91qj0pnESlQ7J01O/IOAx3V
OiPWZFWkdn9CCo7ZuB4+J45CBqvQzEzh6ITaspVplWLEbbS3ZaFji/iY+8kJr0t/0KGhqBUWInct
m5JyIsCblg3237yf2d4T9zzrxl1RhZGxMscJfP5QQlQCK9q6aUFOmh51R14HVM1zBd7EWDRKGoUd
VZZLVoLmrpdWLNJJoow7lpsUq2Q/jvEjeQPNo8AGxie8JyqwfEvKmYnMi7lqI+DVFu7aO4iktzHP
+g9VZDFeKy9+MT3kdFY5/nB05mN2HcTPZRXWtxqZu/Y3MvScW5qClGWpBxbVAjKnl8PBkIBIl5FJ
mr96LqaoXnnVR161IPmEIU6y9T1rWxQlUzYVP4kwYwnUlIBqOe+OPZzEgzDOQ26OTLJYjRWQR1ce
NkKiuDhMEPK9mF0gGdTlbxj681PnDOMlTqJLA3D/xXRm/sZQfxQMoJf9m2GpaONObnnxDCxvUdAP
x+8o4MyLrD0IXiLN9WyGaEU7qjSylxsv26dzVVN1PFl6Vz/83/2tDazof3cTdBI2WzJ6Hc//z+GF
aRdZY2MeXH3DYUnYG+culQIrg28OgJoZV990CK3nTFXXINPFV9aRk0ydkTo63S+Nofjr1E3javCw
7aGRt69DPOp4ht711NZw2xbRp9TFNrYxpxvTw9g3pBGIyl95qL93kSoksA8k34zGkbL6rtws35Jn
98+/oEc2qMTla1dPEQ2IURzdODQfbJKudzIo7EevoBRNpJmxdShqROb5SzV6/mEgduBlqIP0oMdr
Tbc8CJPcD8b8hbGu2o4emRKBy4aKnqe+qjLon8wCoMxgky1GUuTPxOv+oBKdpR5UqHZu1TdLkeCN
vmc3abK8/PuFtEdUVkqv91Dg5N0KpmEnO7BXRxLIPHG0O+V9BYORrkccelYms2NIN7xGqmz/qME5
e1mu8FvPcNK5q3M0P8DSMJGCTN4UuLoRSg5ZHsvURvATJRHn94TraY4T9tcVnq4XZJTAikL1BBnC
4gLhIQwGHdJ/zxRNuMXnYpdfvmhW3F4SUGUD2ZUrPWd29e+vhy3Wp18PUP3nE8Ah26+mPD8WKv22
+Th+6h5JTvNuLlJ2KwZkKav2hZiM8clO19qX0+AA8MywvJW9M55NSMCYNAAglehVDssoj60Uk/7x
UmD0PVfS+oNQeHpScfqVDVxRHXibR+zN8fdaiHn4lU3fPJcgxqIoAX3A8Fla8mnU3Wucdjdg7YSr
BVWx4S1r8NI1zclrxgNBon1uaz/b3rOBTmWgOdSAB6eWL17qBa/CSd6d0a+OeslymJUmc9QA/omZ
Qu530xpG/Ohd4sHjuSkCMvYYbR21IpkOaQC1bfm48t9LCtky2CsysJB6DFixNVKwL8xkL6BFCbPq
VLSLS91+DtLKZKgQZFe/0/fLpoyOeuPaWrwOOzVDA3TzB/wt/PwpcRusEn6No8yImwWSAWczxLo3
7Utba7cQRrMb0/dJMd/VelO9VQ34pLSstwauxSt/WAujcL56jsiVE/xTG6tA774bqniwoRI6tk6n
n3uEfcz/jSTvtRMH4sUK3D+Bm8/omQSeVHb83iVnwzQ8V777PiUjYq7Y+AsvWn9w0dofNb04aDqs
GVifnr6XYzDAwNI1ZN78iSXX7GdJwjVz3Wgd6YV/7kll3nFmZ9eg8Q+dQRyiqU3tGXy52mGtcp6p
ZglTyRQVGfFSN5WM1psjmx+5TBTXm+HsHQ2wP5lQb/oYvnuZ9hzExfSzwSFD0lACoC4zTklCB93A
RqpZtbyAB2GTQJXxiKkQ+6tyNjBTyR3InD866+1eKEIokJCvNZgmfwwX8FIVXszSTZ7GsQ1etGYD
7nyjk0iJMJmYw90AovZUMbJjaZvG5Hjo/sFJSUtTU3BcEmhbFHsY2yJnizwYB6YVGCc3gGeRzXTO
wQ9hZrkKIywDRMwGWMQAb7hM/gt/16aANdALMiHLa2+Vd72FgOiwqDAI86BmFFp0sO3WPZXEk+4d
O+l5DXmHc2zD4ldeOFs+B/WeFSB/BAbaNJvVoc0AMISSEt174m6XcXrn1cZhKlgkhdX8sv036Y6x
BNBntMlQFj6rsZF3VxeEdAnn3mRAlNqs81Yd0DQ6zcnsdt+XbTsjyuTcJLW8Y5flT4lpXmrbNr4r
CsK7zWtpkQE96uspi4KtBHnz1E1e9JSPE2sFEwLp8m2CHptdpwA1mJUdugjFkHiQL/b8nOggm1dR
AX8H/SixTfBVDxSt9RP43XCd6eoYN558KS3nl6o70EogdG96K7e1Q2CwLi1BF0BmQSOQypaYLhDS
E2MP2MIJxgNzHGDUXYdqs8neCREhqT4aEnYewPGqtjBe5bC17KR6M+N6Z2adv21I7cTXmBAMwOL1
JWQfXlXpj+VyX774ZEZEtXfhLxFfeq/tX+KoAPSaFKyMzOCNhiY/qqWAcy1bkoyL8sGOkr3qkPdl
JGXh8Y9fRyOut5IkLmZQifHgMFbbePZANJRlWAD0NU5DsydjLQjEOnEMxAra2N5wU5W4V1m4Lmqc
qHw2W6262GQKDha8TiLk0lNMWJUEe3nKqdxWyo6JIgyi6G6otyY0bbQPQ7QxfUQ5bho9IKBSW6H7
+dYfMzLeYU0d/GzKH4lR3hhtb53oOOwNSVu86n4FPWlyvF0Lt4oAaqg8nmZ42zKqST5n8UfigdKu
fZSLlQcPfZ1icbsyN5MPNlRNwDWsd305fVK/r5o+aD8aAqPoav2/Y+lk28jRq3OK1CVEcuD+NkzL
4dqDtKBbsnxB5IbQ/7LEXHEJ42ujNzu1Ikvfbcfcgel6LiDXnJcB0xgtUmAFuATC7aaz4+KpHnpA
7DSg2tgR6ewW9QdpPLxl9R1gfYEXIcUhnUnn1GfiO2KkK5S1TVKCEVIceEoz/B9ZladbkWnwn4v2
Fwkp6D3A6oAjZFS0Gma3np3pf+GW1icJ+zGYnSvcSvLRR3RSz64WzexeU8GvRiZtucbyYz6C5wDU
gv+rXOtjoTZDTijaqOMlbhEu777785y1HU11u7GBx2x6B/S8MuPnfnmDB+qZFYIwvO3RjPktsumy
/AmFzcwSkRiaYnl26djexoIcvS5WO68NyaUOi+AST24oj9LB0z16lvWEjmdPlGl/mbcv12DCqj7j
Y1SQvZtzoU1RNh09Eb+BEsRHarqEZoABMxI7vSVzMexpMqN8dn70AyFeBKun9+VLS/yfZevG0/Kd
rF2bM799r/XY25RGE28HlUoacxZFazU4xu77e5GW02Nrdj/LgTS+IWjfuAxCfJ66DKCbIZCnb35E
r0T0xPynug61zSjigcVqE++hvxPp51jO8+BTFhCaN51J/XWeVQ4aWwzae9mLaF2AmQ2JowEL6I7E
QiTwH+af1oxEiYcu/r7reY/YwYxw8zzf3VQVyNF/V4XLjeyqCFoHNxQLzqU8qENkTeOo7kbeFk8m
abRsxJ4GK7Rm21p488LQezLq5054ySEa4X6q+XRpDJZVcHSKU861ddAj4hckD8nJDDtM3fMvVQxk
VBiVqxBswgMrwz8Sqs4q5W0elabuHljJK1zo3bdYTjruasJW9dy6WMspSfUNUeH+wRD4IC3IK7uo
AensBdK5jSbjWG8MbDogIzhmfRXtEGusijIErUd41mFCoHK1i2rX5mmwHfR6ZmJq2cWSoG6DKX1n
I9Pe5EggpONSkeqecJ6trjzpIfCOauorenP1M53DepcvsQAzKTsmX5MVM0+KXBJ4yLYIoDUOtj6t
GETal/7NMMrq1fDDTS0FntE237tzQsYwN4SOSlJunyl4rO3AfwSDjIkCpA/IGDK/Zy2PM1+zGaNX
yjxJuGDQGefli1mVzcEy1cnNJ3Xqxus3yiKacGPXIbFE33OlzmRkkvxAywq03NfTlUuMADbameXR
8O9WNPpX29PU4XtsPbuIewmcIf47tl6HLROruFtrPtIH51eH8vTcGI4N9p+MPrPQb72RwyK6m4kC
G0nqcW0Mznn50qbmpzP4cOsis1CnksTK5YlbHkCrQFZhKi09xq7PSVLyMCHvjkl4cOxD2nGHVppT
3ws/MQ9eXztbKyMbceawTUairsuf/EoHn1a6TMPGerUcBssXgwSWLXuTcmN4/Wfqx/Vl6Prh2rfd
RyCn/Jk8yjXljbx7sJ7r2ssec+A+XpWFJxUlv791lni5CTaanPEJvUuxzUYSX6DPsz9tPZzeZsVQ
o4Gd3ggTyFlPKnPaRv0Lu3vSNE0y13TxidHAfp9Lq3WHCWBtsanaDCnzH9MnB1M1ISe4GN8tqfub
3K2mR08rhn1sFQOSRf5lokJn3cc0ZmHj0fBOVQ+AwtDXpU8s7PItkqdzRN454x8mkSLvxjsfJXxC
9sZTlGlMWaZsY9VI3aPe7s51Lt9EnKuXHoL3YYhxb3sAxF8xajxIPR8IbxfUH+saqx0wceJMEJjG
f9wh/QFmxPsZwFpm42ZBw0oi0k24R88Eb4yYSdGT/PMtGonl26yLvYMFbLy2qHftpPM+goYA2MJL
jOuYA36ahv5XKN1kW9Dr7VIzE09VU8S7oLOt9fKtb1nPie1Ul1pH+AUDtyZXOo1f+jTiqeqB/8hM
oCckMoLUDIQzZopV084mWkyGOxXB8/uMLVafdi0JV8q+j8DP7izg3zU1ioflH7VT5Gx6tJurpCvI
dJx/lgZ78zkX9T/flr5To8vWtioQpIclDm2wLdEnTRpK7AkFU6yPW2CpTG2bgt4MnVhpOj4+/JFo
USndG5frevkuwcr/wgA8ADDReaTdxURoPNpMkx4jkXwFKBOQU/CAtgQtnIbJvE5qOnut6f5OC3fr
yuQPaQX93fXZDxdETJzx6Z7UTJ+r9RSL+nQoRvVHZQ0JYEuRR7q0uw4oOzgXJWkTOufCcnBHE9eP
4LBZKcZaq+XKTGrHeaCoEd+LzHzq4XalaHTm47pL1Hud19W2JD71wEhPvcOU3iunaq4QB1+csQDI
QQO+pl3XPmZO1QpoZ/8Ik6ahkSc8pk1pWUsWQoekjkEwKW4MkGHJexQB9FBadjAG2EcUdMGDgTkJ
wmjWfrqkTtUFCPKu7TD1xj6bHbNZL4UMg77mRuUtHoue32srSO30cfEuZy1GBrpWJ5fbDlTvjLD8
94vFUgP76qfTSY0LnJEe7+9+MvTiR5N3cDECr1mPTqLdXI//U+KOd4vWOKIc42bbJXMk38R8ahO7
HiGRsnVf7GFO0ja2DY9WTM4noT/2VP2Fp/uip277bGbtE2EIyCj7Kr4ltd0fqqIGEoSB7alOxnvD
hnkLsG9OnOKFyOcvbdTVF5sFTmdFe1lb/WVyXevJjQt7BjvH6LOBzqm4ONrcse/4/+tgIrN9EZ4n
+N+yUJWXbqAVWoFiJyXQar/k6EeoymJCHkqD4QRpNeMxjN6SWSnnyjp7GGPfB0wA21K5ufFQKNY8
tRW+j7TJqyYR+ZOTDCXx1/JxYa24SU6iQosavXLrDY61W4wPee+Bzj07NVy8ZdSUqz7aKA7ldF0z
zwQVGp6FgaCFEso6LvIzD40EQHmMKJOo1NELph0eMOCszhj8uchWAXbsm3rnpp73oOuPMBKIRCMk
r+iM/oXaW7/HDUnxkU8wyXwwKy8k2l2A/SGha41/SX9YilUY+d4hJDCZ4SMkMDMpSLKj1+L3xea1
hI1vSILPs6DbuIXKzt+TCr31s9swnz4j99GxJL18bhRxeDaHZmD+rNLiHBXeg22r+kLrHt7MyBDE
Gw0rgS6NqYWWrJedvOXhUwwreStKMkz4dTafeZocy46dd9Kl1VrY/Q+VVd3NmlBsL5kQLlwKpoH2
U56NByDr2SXtA+vJMtud00/jFTHvu5hphto4YewJhXcTxCCQvdceXIE/KZj/ee8yeGCBdFz+V8s/
SlUGKjVi58611SFJHul+gS/fZfAYhQGbdpuJdZTXxFBx5aNMjsihtJvbUj8lbnmtjFSg8YfdYM7r
8kGn3ioVeOnvpn0evy/LGFt19nU+FlcUnxxT3lRtJoBOb57pfExpyULGyJqrE3UxvoSmvBToF7cT
YnMigpm2dileg5DpN6/ZmngAdxdiJWpnkx8oVnbAgieu11PFIrCGpcToYzP02abIqUoXyXzcy/hA
xO7PsLWao1JuspaxFR5r5l3rMGfw4kgSgW03+VoSdkKhAStOxJNEpHkam3q4NANySabAO36znyJH
2pO2OcS+YKw+ZFU9LmQtTW/c1WDYJdpGimEcZOqqI33mNiqiE2UPRgi3u9Ed/Y0z9ighIs69aVZf
ZCoQeAi9CTKot/IqI/5lC8V+jbuR3furoPZci9DDB5LhKBQ574fhNFwnCSNeJnfBtFqyDZlqhy6D
l8+yIzVOIJhbF310AkXAzNz51bsK2FBm3O0hYbIXs9+RLrs/FUPqLnahCvtDEMSMf6DQCAzzYHDQ
iItoSjfkRr0jhswCiE3A4tYB+srJ0lOcBlmzY4L/RNAzNbXcuJzaVUuwbDl4h4Luft07lbOdtIks
hwCPjc1NEQ6Beu7VEFP/YRVwzEpgya/I3Q4l/98kIRM5gtkhYSIV58Shk3W8A5xBk5Z8Qs4iLTp0
bo1LjKyZee5KEfHMbcf+v4zND0pShDMTB3rcnEl6QAjv3/2jLODNS6m9s89A5+CbhwQv5DEKM7Y3
AGDNLJAbndbdDbQ5rhs4ugZRuKamHIeeHa4lT6Epyu2QpKc2J2V1FPlvo6K+mrIfjc5w2GIAvEV4
M7K++oqHGvmraR6c0ZkfyjrcZhXBkS7xqN3gb2poqE+Mm9bmJH+wan0n+ONnMq4LLQXKbYkWn6XB
+LD/asM/RCPfwqT7iqwBdroUNc1ksuHJKaBPPbp6WO7CXCuZAAfiKKfZZxBqwY4G+g+ZxVDI0k2t
4gOpMSfmJOJaJP4qz9/lMIY7mTAgAYII/GTM4GtEuIwnTf3NNLs6A1iCo0VckJlmtDGNPp5d7T6l
pN30Bp4eQYQZ56xfrxoN/lA7I2NkkkUEaXR33/S6C6Gx/hbdULkeG5YsoyoSrvoiPLegZPbsKgYA
IMmPec7+4BYZeQXqpxMxBvIt9yy0mOWLj9KjCpjz9oEOFyFpGPIPBGabPGd5Ara6DpgR9pwy+mAG
e8zIhpWZJDHcR7+AXmrFtz6xm/2of5W2/0UiG8GbFrVSH5fJFoIvA0fgSGS67Dy9KVahh5PYGokU
0FzWvy1/g3sDY3yjNdpnqpP6XgA+LkLvs3QLe8O8jYAkUGd6R8E1tOp30ILFxnVFJgJ6BvxpzKvi
NpVgSdGAe1G2jxKo1LHyvRMBM5MTnBsZoCqZvOxINtuPPBeSjCOqWBi8Ai1FFWAiEWYYIHVL9lEx
PGiTAfU0V3/gYBCSy7wRD8U6Mh2Gm9qEhyAk9K/jMnYde7iIY6SNhLhpIt7x2BBQ7fTdUwjNxY9n
1XiBn6/HrubFUbVijxhs9JTVcaShnmH69YyjJX8IUrGXWgcXhp2SaWIy6iZyMpNA6GuDUmYj0cCT
ebt2M+BvZOcpKRCaqzY71sLh6ERaYdTasyJLfCDDPKnbUxtxPFW1U61wt98lPzCCXk4Gs26iFfPI
g2Z3j3oZdCerOKJHYYiObTXFR99KAOOOU+3836URFczmRs4gvai3U81vbHBttTOYTE2689uBiUSQ
C8oGxTiTk8pixOj2cJ+gym01qD5Z6D1TAdarWK++StdFtjogZjHd5snoXuF/xOs4Q3AitfyKaPCn
rw+zlSZ56gojRdcf8nFqbFKM/GlCZxjYK3IJcvZJaoUj5zc4v2ln+3dRxdnKnuLiAMxsM3bcrCxK
2q4+d0CActdbKxHXx2IkSNAp6Mh7W0fTnzorJsbPGo4vhJHpq2qRRPaRnR8bt052DSuObdd4byjj
vUeHz3xCwDLMNE0+cbF3q/RvNfb51nMTxMP1uKMqC0CvYZVNa2JzUJVgIYVnk+qc3xCuz1bnPbiZ
9RyHJaMqgykFyokNG/2OcI8Wem2XWBvkGxYW8l8MfS5TXpY7LyZzwIy66KxTYnAxVAfNRz3vhNSg
Im73goAgdwruEOunoz6cVKI3Fwy+9Yrh5yNnFrQ+PiDTnIyVPg2/TUwX9GxttrFH80/OUprEHZSZ
pSYupoOwj6E0NKIYvElUJgXJjKO7lfUv8pbLufdhikeK6woOnr+yfVWvgNjk6yFmYUNrWrAXEQUq
5gH+N1Oukm0Q5F1copVHVKXZs/gPo75fBQYhEzUBZtswHGAs+nXErI9pbESy18ar5DWXvAShLThK
y52/6Sa2B65WEIqd0dSroTV2OZFoVZQeGl94mz502EfD+0/KfhMWiJdQ0PjrIkncCya3OvqrtWgD
QkXZHnEgbeqBaE2rYh8eh/6uyKetXQcERabvOvnOU2Mae25A2MLo1J6TRs72PCLO3XfHiV5RLVeP
gV8AmeDBoV7eGDHkC3dENBh/6Cx+V+wCf1mktazbiPLVhnoaR65zS/vPnsNq05TNZ2HkpGzFEbA9
hjVV0n+JgcQFZY3csd289jCml4ToynUaJFvHF/dCdRot3tAzsU5W8JWIXEDmOiaNCX+nffVmDJoF
wWMMH6fcVhs3Z6dM9C/0dIG+mBE8LGcpxTa1f1s9BQY1criJYb8bVsKWK+OS5SLJV1aHoqWLtD9O
4+PoDI0r6kRBEPS1oQ0+YFaCqxS98mNDVNPHXZXSupDPhoGTD4sWbhCN4CNKzA1juwDK2ofLK4oe
DL4ydkkOJFYm1BwYPUcHcEjf8dGyRsA07AC7iot1XXO/qZZJSDTKYwEQYy3T9BeSLNS+BCmOYfCJ
nAfVHizONAgaeOTtQ9FzoLZ5hHLl00ko4nyXAG1Rf/le88aT/8x2P9+SAI6jOoxxowy6/dQQT2sm
1GmALFcoBHGTKvlzoMLak4icMZfkGkUWZfVDiL4xeXJ9IgTCqiJqOCrEFuKmtSLJj48yLIwrgnQk
QfVLNUUMhTSCIyznycgG4ojM/EVATwWQyu9B+Z9InLZx628sXf6OZcxTTRejNQUncfCMLdZbI7HT
TmMF4DsTCbGnuUklnoHbRr+Fnqlz13ELON9vYe1qKeW+Qy4G6NlpkxbEzWmCJSXxV+aPBg4/YPij
r7zfPexufRj7bUjun9Z0w9YkLXI1+J15GJgs4jyUD1i8Q8WQDw7nm+y4yG1VDBs/gJ6XDmiYau3N
6V9Nu2yB2+s3ROukTfDao6neVbAAN3FJDYHb8RWgAjSrBHBfX+P3hE1Cnxr3w27M4neDCzdJy5NS
1FrQKgXVOylu6b3qc7nKHZ1VPca0KtR4IrWGqaqeV1dNHZPWQFpX5ljLQ85Far84Iea2M0nHdKX/
MMFgOSSsTOcXweY2LxKbZ7wNbnY0O31zc8+W+Oc8E8pDkvg8f0XAyGbszYip8cTC1Umx3A/U4nCi
aaND8sP8ob40RRTQ7OTwEPP0K9fRYJaGZuBP9HfDoLsb9l3mKnXjm22N0UNnXllJJLtJMPKTQCuV
UbQnOqaAuqvH9V15nyHQW4YZHKYOPPSNpvOXFc2tgaiWC7eGlPcVV1ut39R9bkCLJhstHuUGS8lB
9v1bVTfpnjE4pVeueGkwVSM5qGCpNM8qMPNdghEmabi+7SAWK82aHxaftKlhrqjzoD1TA2vQeXlv
udXTiLaeT4q8U73GRB9WGzuVL0r04MA8sF2Wru2QGM/RpQGNMa35NI57BxMVZg1rx7KNJCG5d6bk
t4TjfqgNb2/XvUGyNPhQ1JBUOJnuHmopjzhOu41KOQrKyQX1YpClEVAhpWdi5tPQC3ntoQxxB19b
5OxMLxzChU1rR4JkuZHkfrFJYPCZJZvCYRDV6N26Exlx0riZplD+1uPgrpNWQSCtiQ22GY5WWL8D
EmAQZmEV8EzPWAeKHFUM4F7annzNczYGSL+UYUSGzgqJfiOfpcNhagkLuqAlf+aB0O4jO7QEbobr
/RJFG3zoHiImmRCu2jmS3oVg4bBonL2dR97adBq4By4IHY+ZWsL6JQpDlyVB2NAFGUBqsTWvRjEO
q/a/qDuT3bixdsu+yx1f/iB5eNgMahIMRh/qJVuaEJIts+/Jw+bpazGchXvxA4VCzaomQtpOpZUR
wdPsb++1S/BxmXa2+zQ8ZSLx6GHFriVRxfse7oS9BCK0+00yGRFA4jAOcjx45lyiMGNRsgq1H3mL
BYysoGzpnbMHGIzk3k5DleQbt4VDDLTmoXKwmTSjfUo8oPlYDYttRQxNTT+i2KJguIhVULCyxuBG
gqKePj0g6psm9dp94n1z0Ir3xeQ8IPlvaIFjbAJPfpMmBawM13joWJT3LpN0xGEtqKU68XJf48wZ
fTmEj+6EAzFvwdJa9PXEfbDgPgGaOsbQpxYMQs2W3AnYgEH8rl20i9nF+87Iy5+wMCGupeiJ1JMT
tXEhA7a45EzivksrbU4druJdOWaZ/tbmlDlA5tmkZbaiA+EPqBqf44bmTIolPQSOxMj8xMJrPpL+
3fZZ+yFi8kQMRCluMlwarcsGjzDuDeR70+V5xEEbNd2PkqDnjosKDpsUwY8gftDRVKQBlz5Y4UAT
KRfVwaU1iuhlQO5v+ozltjdQcFqMrHnBgKM6WiF0LwjId7yDy0HNDT4F71Vy8ju2dECNTvjldMOx
hsUTMDGW/ogXevVsMvLJK4ybuSZxQ/FLFz3h3DMVxJfxWwlhbVHAqeUe9uZYmvsWjDPEmcivlonL
PuEZcvwz0u8Vdv+5oSMy0ClqfWjmC/UFnt9ZMbfNPotY0gAQRHopLn1XloFo6++qLx8rwkCsDwxP
nPIdb1+6r5PlvWJt4TUDtZnaq5mZt83s2DOiiI8sTT/SXLYJ1zm2QtZAS5+RPinpdST3fUitAfG8
naByeMAefO3VFO9WBJefFMaZNkWW9DP+Q/cAIHwmruIukBLj3O+mFh37MzMNilZ6pFkWiB7VxL5L
ln70+7oczxFw8lQfYbi73iVO5jexyDlotUdDiz9mRzw6JdU2URFnO5oDWh/guNwkYqUlWiZWaxY1
08Xz1Vi/MlOOj7Vmv2LvE2dtUc96+zOxCFw7GK4YeGLxaBUjdC3cuZzDtk0Ss8UO3gaTFmBrHU4s
5kzJkmAxsJ/vpkEr7mSpo4jOzWkwUsfHpBMHniXQyNIfLWbfgJMv+NeJW1uDLWTXWhwECWMfgLDd
5VM8Esrl9usANB6nG14gkXvD5K0ccsag9MVphd494InD8FVU1Uaa2SmMlRN4Rbcw054+2rJ69vjJ
N2OC00lhhW6llJv4Z54UcxAdKr/rEpO5QP+iQxe4I1d8YFqZYO+LX5MaC4a0enoCDR3wCp7RxhLB
ANKygdFDtdfk47t6qlCjg2b8WrDEBnFBQrMoy3PXgMochuXeTHmiPclZ2GqfGP+QfnO7jcR0vFGt
m/CRGl+TtrYDR5v6YDLI1IGb2epGwcbi0F4wZ7geiIVuUc3xitMwnfefaZ05F4Mi5TJsd0s4HTsc
/T7W9CZAC7hbYrCztYxO9mDitCq7rW7XtAFbCQavZd6MafNeD92b1ea7OTd5Oop02Llde+9Elcbx
YD6yptb7Lhl+hio2DpWWfTHIjU5ozGIjImyWarSwzZlasMC/fB4c+4TNFsaYp8ebxTknQGWGsj8N
lvol8/R7yAVPjDdwYZioAcjJrSfdi1dWMsgxPAdern/no/mEzFtuuc1N3KUcPN7pl62KYVc0Ue/v
6RFt0DmaadsDHwMfvPjNiJKxWKk6ySF7rShvwHFYNVvozLhoWi2kUHzgEcBWpSf5vraTHpLzfJhX
yiwHJ3noS+8hjYE8r7KV7ahpZ0ZSku3opU8YBCkhxblgjc4+loLyec6EFo2aV70YDsKVgk5KtPBQ
ITVxAWXcow/ptq2dah9Oc8vkEaGnqenwUEt1NHvzJ7a6Af2n0QND/EoULVQieZ6djGlROr1h7/td
WzHfI/EsWegkSU/g3DafACVda8cga70Uhj/3C/bP2Zvv5pbYzp3oeGMHnCx+nPMeycREpYYkvRHj
17R0dz2TtU02kkaAgZxtSky1xM0gNBGr39j5fOgZ7m5ao38MsUdwfHa3EgKpjyhckwc46075abb5
xalzCxOvcR2U/NPFeYbrIbu3h8ZD1NyUMWpcGcJdB0+DXMckDjrDx1Rcmg4XIndK1XK/jTuEL4dL
R5w1JWpQuEN66/fRwkQTdP5FOvl1VC91mRAhHTVKVkLma7KQ+NgrSr/aNL7KAsOHMeQcKHg+YQmQ
VQxqNxUsHBjIhlb7noX5pmLN3HH/JuVFQtGtGfAaxBE2gr8de82VO2SIkZjPCB/rjzikmSXnyS9w
mlfH1ETcaxptOKX1KsxumAuhDdFlcdGN+XPQa/00uOUnYowOuAG1uDTm9jEu77DUvUpPF4eqTT9M
UcGGGaYvBY3YR//lKeiGt6HU7Iub7gWPYQo/JiinwUU9Xs5e15v4TuIfKI2UMeegUcIE1kGLPL8H
ePcnnpuHhTFsY0zZOdRxIwyZU/M+amdHb9QPLW8Pem2F/qipMrCthMeF/B2L5BM+K83Xhuhz1Efr
YJYRCUX2V78EocF0T0fQprqryfXHTKpw12Vg/r05/0igbJhQIdTMzUUJIj8hAMHU4bPYlMZDOpR5
0DXlEMyiu2p9fD9o1S8LUz73OE6RrsQjWMy/x1AnWFiwhc6MtH7ETp/eN5uSYUxktuY+lMRa6yml
RZxI7HaQatd29AC1Sh0LgXest6gQdAoQ8qP4AblzBllCVVPDUTnjlstFB5FkGH+0WvdOJ1K2EYtQ
K9jfl2NePEe0RmfKmK6lcao7ODuLJAiiTLx8tvjdLWDQyJs+uiGuoZa6MBoVQEYIM9tK8vmQ/Tid
YrawSRRS7NWW1DzAl/+hRHKes1wdpJlw4Es1gzVuVbszlTy4CXVrDo6knun4OWzlXe8MOq/aoLjP
txmaT7PG+duIy68x+EsVfsZpqHxgVMTjQi050dT5NFaptissB/hOTYgmNZYns0oe2kLf8oFPHzN3
fO4ddLhhfpvVUD+TO91V8/BOkqG64Cl9s0lQUVVwncrwWrS0eVZ4i+wmfGa8wcXP/Ewm9PdMct5W
n00Xo0+FRnkZfipD5zJPijSPE24DfaQHnTtPGyfpMvoDGryciipNEDBsr9x2Wa/n7yYE+m+m4jLg
zpZT+2F4M9o5XRzbIgXkpozwd9km3XlMeaW8BRpL1jI1SPQypz01zP5+4SXe9Ix8KGcH0T8U0a/K
TdczX/xbkEHf06y+otw9aMuuQ36JM3JJSQuOda5zjDJH2R6WuuOdz4p9JrjzYwUECvvVCrx7rWST
NzCC0s1rm3rpl5X5kQ7fEyIA7VS6ce2Gmc3UieUGs/HXJNSfpODCI2ZMp+XvOeowBowIn7ll/0w9
LtyZ0WxGwfVB5eKjjIULn442wrXWWJYRqiI6bD1zCszSfbUWf5BTNHma4OZh2QiS0YoPJmYLEktp
gK118N3FfqHoBhe0y3U8ojBbUdu0iRS1bsPUoQOP+oEmVMblhHB1XAGbZURC5CEdLfY5/DTalki8
6XIvxpTtHjLsQvSNWkHXiu+eaYNniK+Jq+Vm0bvgVmEyoJEyrlCc8ZfoqGodqQszEFcuEfsoVaj0
ExtGK6DWT/IFu/ubENGbpbGopc0P+KDEn0x1w1q/htrChk+PTyAGE7+9a3C5r4eTo6fffRzmp6Iq
P7nZvbmLk1BfSJURXo6nznObfYuQnejUgoiJinbDQhhSn7OliE2wost8eh1nPErmdyz737zmxpYu
HO5ISdR81HiZzSkMuWxRYUBSbu9NqXzMLRrt4mWXDMBClnrPSAlqZ+dGAT/oh3QYXgjp/fBYrtpk
vW5j0TI1SiTx4PT1ieTOwDqwjhTsrj2ivr27NSKzNLkXD80cqIkPns4lTEcNjCVFio7NGYmlMofy
lTXWVUiOBfSu5iBt8n7HHfcjnHs4cf1HUkYTXHdUvEUCHQsn7tcc7wDrRam7Y/7LTgMECNJHAN+0
2nayYutQIcNEzbpk6chL25jJNunireUikqiZm5UXW8+Lp/KTa0w/BjdOgiirTuhp+bYpMHE0CvXc
sXddONtXKsV4LBmRKcxagWEYOOW6va6P9RUSF9OxYbvEuKmdHAdZ0y2UUBqsNTLOXxOFcgIu6YTZ
YmPrObO3qQQRJAlkhVSqcomnW8TmXaGqnYa1buMpSiKyBTYbsYyj1vKp7yo2JC1BJPCEjRDGINd3
RtoEBVIBZ6K13yK+ZuR8AqG+TOFZq4OuIPFkZNuoQoS365mbkBE/Nba5Z7Ib7lRDcqHnyJjohcGt
noaKikbXzMyY/MsfdTwC08PnLQTGZiKTR+Ye5CaWNYlqP5etBV3fzY9wrYhE+pD9aJeI5PeAJ94b
30NuF57uFEejsJ/NuPKwYhiIqhw+upB4NsOC+qvhij8nP3u9HYPGnVumuHwQI5YTXXE4VS52Dm2c
fTCXQRFbbABQEmjVwN8fEqkPJfq843IuHSqU9XGhbgP/zczli8MnDBX+OlYDJmlqkzGX88EaIQv0
dP1mLje2bhaPKCM47eyIi/Pwo8A+Wckwe2qr/DDKfggooubkU7vHCQGAi7zHUQ0YFktath/yj3rh
U5mG5nskRXHyVm1wlVHsdibZMTYV5i5XMCElflXTltIrejRxRm2woIqt62QbLrvN1oEDtuV1P7ql
lhCzVIkfL7S6ddL0mYRvhhZyaM9Vyq8KlDZ0wHjKckrgKPqdK/5LjsNrQIBEst7JJ42sr9eyx7rT
XWlHWIN0hPIeZ0uSLiRJ++lXEea0dRdD7VsV0/zO+oHxAs+mM2RXxBtIG6LiISuait5ebnA9OvlI
u8bWk+WvlAS63ri07I4zeCk8rQPt4L67To1wCJRXfOTbRswN/3ZWotqR5eciHfGH8nHwkh/j6k+2
3MfF1CpCcHvcUY9eZIWPdi6YZOcUJWXupZs0v9JldbaltgLBmj+5Ny4+6WQeKGcpzgUAmSIqkYQ9
7TMCdEqDnM0IilgwqUikZ5UsZxmFT7oJms8AWDbNjcb530lQg8IVlWhwgKhDyKcehwjdOTHXrDY4
xzeLlw3HEZqLjNHQ2sjFzLyUFOEUXxO8gCCE9s5FSO+g6yabQgvRNYmcFFjd9zNnYMk5Gd5ES9YS
nE+vKD4cwprZhcOnSLYvGHDOhh3Z22UBEwbw0DlUIML43LineehWUMu88dLqsW5ie6uVHLWj3vyw
TSLk6ZM7aNqOI47cscptWgUBdxD6dprqZbda4NzZfWU/phOIo0ArGsGYzmvPCyuCoDnFNyI5HZOE
4qp5/uYqR0uNzaeW2wmtiRNtdfOZGK8dNGoOrJY7iFKyCwr24J5U1Gmm8sjr6oZq6/JFNPZVCHe5
a9dawcgbMx8N8likMUh0bS58DibQfdA9ol48DXEDKaOW2Q5nQO9L59xY8bzBYRjYpbBOZBd5FKYs
DNxxOlhq/NKHAiNmXVV4mOx7JEfOm2gG22IytgHz7OVCp9BagyFobeTFbSGq9HYqDstrXuofI4mg
53CNiEzZV+zlxT3gs7s2+0WJyANShbrUNhISkHtCUlNOxAZRB/PNqQKcvWukY6GZxz9TsDdMDN9H
kJhYbCkXJsKEvmHafxioSQSP+N6SU7i3exFBqzFetdS7ZmlxNURY4+DUtS2+5seI4E+SJu3ZKtBK
c914U6PuuzOolbJX30PSUSSVj5Rk0f28dO9wZ3CkCPzUqv0oMyY9HWv0YvMRTnIu6R745ohn6dCs
rkZ7ERgWEKuHrgrMZn7pXN3mLsG5JCu5B4R17seEGMxC4sZRHVIiAa4okhWsweUljGLgvCAV4c/G
vQ7utkaRdInsWBHyDI693UgQnh0o4fockSDIv63Sc3ycXB9aVfXbcDF2EmoUF+LoheQszvI8t9jx
SYvrKiDl1QLJH6UtdxH2VDdm0GA4awVoQmCAmhIGb7t87aGcGXT08fhoVBr5QF1gHIk85ySqpxZE
jNPvM0dLn/BefHi3Arylscgu6ttS4UzXhbE6gdNLyonKtcVOTH/yDP3XHJ71qGUgzMd5alouVbqI
HjNbR3+4z7V03iPFXXSMLxvD0+ptgiF2V3RPtVvOqH9JQuG1fSLKHO4ITWzCwSgPlSF3ZFLsg7VE
AQMaaysKHQFAzIFc9257KNTF1bntT7YWVCl4bgc+P37CEZrMXGhFYGo0gMaTszYX08TFjHVRXzAO
14BsXwXeTK6FA+eeFNwYwaOfk1OS92BqmCC7asl3zgkiT3dupP5mIDNCtoyw+HAaVGTHLiTZ3mjc
q9j6TErgyPO3Bnpzq6rHqVfXsTWxs3N8qBGhsADH1yKMvW3ErR1+AzLGdN+XAFO1NUSCoN9srIm+
NE0ZH2rxjeR5RHyP+GaUbzT9isK+Dlim0XHKyidN3UVojqdJr59EVFCZPqJ5Kvqipqp/MIye66mo
qTBWzjvH6Qb3yaXJyGxQBAQfAUTxtcHaumlndafVgzxFlkUy2+6vNdm3nZM+mNqDIWNojzo6m+jc
g+DstFlqLeLC6OpE3IABy6me+W+43u7Guah0mnnMNo4eCPnKDZYMXH4eBIo12AcpiLcDVxzWJPg6
Ex84MS2gemNIbZWM+vsbjqvMFHtXzuwTBc9ryOxDQbbPjiY0hBiNCxD0P9E49sEVRbQppaP2XJ5w
WVITdlcw7Ed0ebn5Qo2SpQuSkLUHf44vJfbOMU56P8IhzgAfSe/2r3E6zM64gN3NLd+9aleNToFF
OvIxXDoSdQnWZ7xqr9iTANCCd+0ITyEKwpDnVeRklqQBoSrKd7mavVStu55c1NcEYsjS3L3OOfeR
fat7xINtIrLF7JeFQRva+kIIOSK5LlgBsb7CicSwnmFrtofpmiUulYe1cWxxvL52JTG7pbY2k4Ra
UYXELKMYukGMlfcVgAr3gUV/Uqp88mhpujc15d/+ZkNSEd22nbqEVeqyc2TEMlVcvijvEzczB8+p
6vY36gDn5mQL8EQGMd9CcR0kL+oGtcYTP9oqAiKjTCLXKS0nt3fMTih7hsj/IKdxvtwsqbBKLP9G
2huxQFDiIaIdWccCWFKP8I3P9x6YhHVPnL1dayZzokIzHbaNgZ+S3jDTNxv56y9+rbB668XmyLxK
uZx0OM2TLAbjgVg6gFbxHLJiDZYyULVriub2pVwQeeJe7I2hfViYpTxP3r6bGDqPaakdoG4fdUpI
niqGwD5FFcwwNWLBdulcb98/5FgEPOG8yYnMYoQPSWiUnHHGUUjswY0c48wwjcZqgtUOsOj2f6vk
EsI0qfhrzInw4azSV8KckMLiDJPpjeqmK4KYoDjI47JRcybN5TZF/jpwnvouK84QMD3Yyio17yON
XovIlemF4vKXsatHQqxeR8KOIE7mEPLj4RFsYB2hubZ5YY18tzpdP8oJExU2EO+lo7BujdkNwLNv
3SgF1S5BNkQhByRQ7Ig09aYGz495OrsaejdtLcIPZ6tywNPOU+gnPevjiB9OU5X8PeWCpBv67gDK
ai7YlXKCwlvDKL9XAsi5XiN4BHDgRixzikc0nq6AxfdxVyd3uBRxn8bw+O0lz55Gy93NqQHnaHGe
jVuIsiua+5JfdS2u3CosIfqYi+/osv0aQjRi3ArxY2lMApsVb11qM26Zkn75OaWc+IrxoYxV/TpD
p+JFmqJrVv5EFh6v4wrMz80yxAY7PEyj864LixvMMNWFPyQVCDzZGcWlDuf5IW04ZrdLROimmM/E
3bvH1uKweKMnUX1IT1ZY4azNi2hnlZitWHrsc7H81vj9YCYtSUCXTxcWjmcHEsCW9unqzayqbRiq
6sE0swqufMGG1CsHsky6RtzJqeKxY4xt1e5B0yIss+uk25S9IDE6zg+w+BlnkKu/4WESigrv7Ti9
GnmqDL+IU+AC7L7JGbtaezGZLFDFWGjbttc/UZuK0xyLifKV+rVcAevOnEDEzIV114bNwt7lPGiy
ZB0QRn6eu9YPS8SbeY6xP3apRTBsNJBMKamVxXs7TNwf0wEuDSygEWfiJgE7tstzQMzk4E6ZQ61D
RSvqzjIAQkdWTNNZ5KUnWXIk7lmAHwTz4jUDfXtRsSYEdZ2utc0Olk9yDbdYYhvDOBDozX7FA3hw
51EdcOIWXJNXp6BFiVmHVhWvMNUIUpYhnPtxDeuCJo93oSDtPDqaGeh5zEV7fUvCuCOwnqHK8++R
DWFwe6dpsbcrV3ooURBjsutrSVJ8N7Qhk+R5PFWWNDY3Vi8HO29TjmP5pKWtsys7fHn/9d2Rrn+B
O3Du24GxB5fn/JCL+BOr+TEj9p5MVbu3UCGDqTLAwQMDv+M3dpnXnG+46matmygTBJuiPCa6fKvi
fnfDc7UWDvsbkW4qCpwR/bKuG/HzVNIp60HBuS2IBCpBX5T5zu5yrAM11x9qKbgkVy6aFQHPcYr+
otSqImgKpV9um22VWL/kECtIHul46dcvg04GChq3QSPlPaORC5v0ur7/ry+F++6YlX5fj9XTiJbA
eYk/suzwVz2CFLr9ahFUizfjOOyGw61WUIRuS9q6x45Q8yGQsyWetLILmr5VH2XPGRczobhGVZFc
8DDwBwpBQ2Ja49zz1hu3VuH5pzTPtoq9Y+kMob9ERfqTdkJGtbbGzaK1DUSJtaIlV79U6Ir3xGku
Sv85NWHyDdEGH4eBRP2XGtRVEp5a+B3pMWELmwQA7TZvmgZDHCvKOxqvchpSNc0U7YwMF4CF1fBW
Fd1jENgYKOvCboYV72i+ytl4y4pCXNvk7Z+KWi+HpNb9dNqULuHG8e6nOuSHKKMHaIryyQRjMWZW
AGGXTX9syiumskeY9NrWEhH/cyu9kzbWj5EIyIkAZHgoQfoFN3SCisaHaQ25pelcH2+F4+XsPc1A
2O9mOk9fqQpEZXNSgO4abeRizcNJdvR+ajiqLyzcvdTSs4vb/FpNWY32Rqp/6YA3awrcaB0aOGod
alP6vJ32YzpmjxQ8U/ptoejO7HTHdJZPf9lo6QgBIIpWvEq+xyICjTtEIkgadZ+0ROU1A7/BGt9Z
Sv38d8NvXOXhbGdYRdBP6/lRJkEhL/n2v28OeamKSzHvtZ8BmchLh9Q2aMiuHF5TREdcbpN2nmIS
K3h/u0tkwZJMsuttPdGicoJG51gkVkAQapxCNgUPyuEGaF9mbzmiU3BxGBgxOlmTfIEzeHRYsaiL
nznh96171PWsobHRgY5C7Jwq53a6Nvmf2wmnYF/j+gr3yRx7Z5flRnb+u79XmTM/VG79pizpod+y
GsUWwUAMH01AIelTTfvOnWum1lPK7HWxa6pIdGvmWBqZiDXD0fZapjW9CMkyzA7a4xwe+VC2/uCF
uZ8QMNkyPD7pOKru+7BiLr7GgJgluY9/fwRMhRp+H1UfhBPVP2bMgavZDqxLV9cnLV07VXC5nuzY
egu1MN8bCXNHvAEw8eAK1TjtDx4tnQe2WIQnYEa8lus3UbXyQHPMWrJQPdoaQbQiCzGWsPyTI8ZL
1Ra/LGgEfTdUL1GrX7EA2mhANr/iAO9rJONfypG7lZZaxNzq7pLaZXNP6o07A48Da8n8k4w3HLb1
/8khVTUojcsacfcdaoFxqSt7O5p6e7lxYwZZ/4P0+YskE2a6dmZGhZ+PuJiZ8DO+kVRCU3CJ8cr6
1TES4LEKbpDfjImQ6IX1qKIabEEhj9h87tI8rv0bRsZQqfUQqRjXK04/vO5/AIrwdPAPo4z3pKbB
VLTy/vajGIjs9V6RW2NZDbUgHgjmIifhPqOG+n2Imd0WXXdPCkc+e+MrpIP9kqfxZ5RXys8sA30y
sb1dpjNPgV+zv2FSB5UUO2qgH6qB0j1nrR0wyEc2BLCBoaZrXP6fKwvxGUUAtGJu7kzO8QYwvq36
Muas3ETO0cCJRJYyAcXTwDwGFwjgseM4ebu31co0fcwSGMfXmxpmqijo8qTar8URhB+SPzpIvwr/
/24qONLi8RMHUsg429fOARWO1jEdFXkox8Z+2PRToOg63qobd8BI8+OYQVHEc5YEneWl3Es4Ittr
1hjSAAONZvrqdEwtZWb6lCZRhVOGUE7+/qNGMgT9paW7u5FvwqUUxksTecDhIN+UGzN3NcuPsnOy
SwnCitVoqDZDaYutsSIwJYGlc5g0vyaL7NONNjm3+Fh0SpE3ZuU6z3NH73zb/qGXkUiqmfOlNhkT
gqj1kR5HhjgKLy1Bv51bWOlRC8MXCXHovmXtuZX+YkflX1XoLtWoe39bqHh9OKJjBkkIeqeOtHYz
J0TsWpx0xhAn0e1KULuOfqRyRFt6LKbjZDyVoYWSmjVfdTNrjOHhckhwmpuWLee2Vt5WTVbPuhxM
RsJnMGqVz0WQ9reRg6BbIRz8rSI24jOm3mjb14CypQMradSEB+vKPOhG9EchG+/yuWC4emv2GS8Y
UYqDh51nP3v2Jan75KXoL5zo65+9VXD+ae3kBSCI83fdsfgArN/Zr1GPZIm6nVt5ls9j6+xatytP
tVbyONni2QKH0vT0Yjlx+4tU5sXQmZUnBLnvx9D9Q+jMRIizqSQOl4fOVj+WxBp2UBiRBkIrfKmo
+VSxvV8wsvg4o4f7qtcOtApbAMCZhDI7IumZJ3CvIy5kRRxi1R5Aya0HeK2njuS2qES6y24h+y2P
7nIXmQuDRFay0eHTreJ5XzYcqmab0LOMUXzL0j4qDDIXy5s+Igrvzo5c3DNrZAYBhplXzhr7XLOe
hRRov3Qml1Q3t95YttLfST48WkXh4g2JTkzW5m2Nqn+Ya6O9c/nYbrKW0dlUDc72ttuvQ25ktvly
+5nn/rl0p/rBaBu0aYNzwa3lRICaPy69frxtZnKNT7eWzmNMa5lJTcvaQXL73bmJ3mmLUeAdvZEX
xHGDJGqfKmM0eZdd7yTz8dHKzUOz1lo1tfnYjRohAFudEpMsuLtcQJYMAe7T4mUO5wVQBCeonOuf
XOEiEI4oQL99hCEuPhnQWU88MPiiloEzuqB3ReqqffyvP8jyUB5oVEOWbOKHcJUU5jz8g11M7ghc
/0JeFbt2rGROrwlMSklS13cK1z1xpfxU2G0YjbN2aSKjqqoOcfutp4q4dE92AnaBZuJHUabP5OF6
eDORu4bFWE46O96WA6wAzvszArJq/VLPj/HU0SlHsfF18LAXNW5WP/QRI1mTTaP3p7oTW9KfP/FW
gpgmsu1L0fxZMCAcc7yB7FuRy00u3t7qUApPY/pLV9VxSYlGsj9GewmN/1qXimMO0wwiCZDS6zDG
Ljft9GqaD1pDxdvKaruP2+L+L5JYWt5uiDNK1gDBrhforEUahPODk8mWXGLMPF7TClysQV0xVUnp
UGqaVzubU0Q4FBHNSE+8MNAoBrKst9+aw+FVQqfxZWHQz+VwQ+685KNR5T4v8h8DI847rZMfmY0u
WKes+6XxjDdwfJUKQFw1rETR20KCZH1X9KjCeiXtlyzVr0kM178vJRTwYiyO/8kR1ozGCQumbTy7
4VM8MXO6s+XX4iLW+BmWu4YU2d5sWjafhyy889xXQ3t1zLdWvHXWCw6VTWvaG4fkvSUwVXPmMYW2
Zb2lRcY/lcaBkmABYqXf9+XB7bdD15BZ/5i7x254XIXe/9TNuHSQmiQnC+u+kqTctfxk0OGAzhu9
TZFE91i2DSeuiRxjQtsD5u3mD5ShZEmOGGsOiN0furcaZls6ALoZ2GbjbmKBzDFSstSI7o2uSeag
MeFBzOkPXW8949sMSGex86TmM6XnX7VpB2UFV2ipas3PIvnQ1f3FBCSChs9PYaWHnKxoVCnQeI4s
Nkwuf+FQeqWbkHd37UNyS3kUTkos37Tw62bjUzzQYq6z5adh+8ylEvYRU2PS0b1XvXQkLsCRZeRH
ekSXOdCIamN3HsOMVHtMTxGkVMNlstkIJlgLvQhWYQSRgakd56YmdFrGXN4+WkQPZft/6FI1/727
w9SlMHSD4ahl2Ibx77W1ZdvUXj+lDap2tR2Ru+7m9UvmPmQdx/3GmmuGV3xxjJovtvPPL2+/F/U0
X+oeNpgWH/wV9fYkIorkfa3MaXQQOtEjKcXj3y81p9tq5NrzH2uh9v9bzeP/3/aTm+s7/r/vJ38e
EeS+2/yz/P3fW8pv3/VPS7n+L8szLBrFXYGlwrHA/47fXf8//kP+y2MwSDeTads6PSvrn5TUAlJF
Tku5ywdLUI3LN3EXp9Bo7bhe/0j+yzWlTeu5NCWgStv8v2kpN61/L3vRDVvYus6PwSfY5b+3lsH8
t5oVkTBIM2BAbtgLfBmt8ZCeJlWyO2yPA9h+7avvW2x4XDJPuUtjQoGASLKGebnS72j9iKJquWtC
InVklgwf/gWPOrZbx3xKVxcu9s1tu/pymeICrsWqixXtjXD2ygR6nhXxran6RQpSx5CDy1dg96We
q2JMMHBZx/ID14AGlNUdnOuE72Eulbi6qIwzW9vbW6uf2MBYLFeH8RAtO0O6WA9zy9nTP7EnT4f8
Wc0Ed8q1gnsycStrZuMrkoN1qT3UCVv5snqbXUzOzep27poC60ZybSIKNZSWaVuMOINfNT2zDDKI
2GGL11J1Cq43k5YS1Bzo33W0oODaxIwWiHRn/crfGnZIO18m1ShjFNL4Z0/ldlosuiPM77oJc65X
gwxm62WwSb7T34gNR4eGj4WA8Vb6rTCDwwjvWc/eNSZmdo9G2Tk6GV/3pGyb0ZrhIpKt3nILk7nT
j2ITr77zGgP60NRsMGr8yVyx3reY1BHNNQAiLU0x+NeX1clOnBMvaPfGQvYeY9LbcNtBc5+j05hh
ph/xZfV1ctJjHPIVVvkpS9tAt2BNq56qZAj+O64tIiLlLJ3PxOQUPy/J8/+k7Mx2I0eybPsrjXpu
NoyjkcCt++D02V3zrBdCCkmc55lff5cpL6oyIxKZXUAiEJEhhdydpJmdc/ZeO1QKfCKZVEgRQOk4
Fr7TJutR6fXpcWF9VBp+NCUPvVL1c5qoGUgiuVtMYlmosW55sHwFhOIYtVylBih3p8SeQWnFgR4k
XvRuNewJKbSVGk0baJzglCfML3PQjpgPcuVCyMICT5pyJkC8eggIVN1n+cgFx73QYWNolJ8BKOTW
DiElhM+gnOxVjzSJgtXduswlVzWmCBdzhPvtklB+CQvjhMZEEEUuXopAuSoYKiCO109C+S20EufF
oDwYtXJjtNgyqqkYNxlGDRPDBom1CJSUhyNVbg6GbNHOHGHMDeNT1Uv82oEdbTrlArHRzBxxXt3p
ZlVc1pW4bCNnC1fJ3pQOmOxwRPhnKRtllhJOno7x2lCukxr7CZl79FmUIyXCmtLazxKlw2IB44XL
9pDm2XRjh/JHvuBb6yNkKdhcIoZ5YDEMThtm0fjhUiDz7q3lBCpOOZxfa+3GWPDN0A14xAkVnGMs
NdpMj1N5bLATI1rAdjMq/43d4cTho8OT8ywyOBzD6KVAGHDt2Mq/4w6dux8Pk/L1RBh8YuX0wYEW
bTvl/jGktdexA0kKTcxBOIQChpYBfKObXLmHImxEgfITRfiKuHMAJ4yrfPJ03yGpB0Q/ygblRiqx
JeHuTHZaVb8Mi3Oy2J/3Vlfd4Pj7nHI80TgkzHOlfE6MmykylfepUS6oZj7rHLbRDOOP6jBKLcox
lYEpUw6qCitVbzgY8m3CR/GO7AJ9h9YlJHgVhZ2Oea3CQ4xJrzy1LYZ+eBAOSnHWkE45uCbl5UqV
qwtXRrohieYwYfgyETl6gwW23HUeEqu8zG2Qg6hKLxF7AObHNtaiWeUz29gch5CsTcpdVvXaxsBP
70tjDDY2S1a44EXrMKU1VrFpmq5Gzt/h/ohNCHA6crakeo/4FrrHaGLDq0gbah57z905NkFSAngF
PIDXMnTgYne6icQffYhyzdluYNNhQSzS3NqcWUlvolJXTjttAPbeG491esxpmB+J73XWSegGqBSm
dutMUCp6hNGT8vDpOfExplobRi6b3hk4TrH8SeX9czAB5soMqFyB3GFoBYoN0yd7PVuZWEsshBZW
wlB5Cg3MhXo9HSEEMVDkzQAzwKeIETFWjsRIeRNb5VJkLIrkQF432MZ2kfdZJXzdpFOXGHJ5Q484
bDJMj0xnho0GFg/t1PRUBPsII9G6pq5Zz7F7LJR3csBEKZWbEtEM+qiux1ILV1QacbxVhPMNvbBV
BHZmZ7M9MvVjsBNz2MWxyYAzXCUNMXxS2Tn53yXDBr/E6JkpxycS/+CIMwESQkrsK65QTflDS4Fl
OJBWsyGQmptb+Ug1DKWgwX1TOUwJp5cweHCdinZm7ikpetFdrMia0sBTON6LU/+YtRlu43CRKxdr
UIyvDZ5XvzJ7jOuN2ZGXTn+r8NyzvYDGVn5YF2OspRyywbxzDRyzYxB2pGoz9k/a7tlFK8ayiGcq
YP9laHM76OOHet6xvWb7ocMvb0IWTbHpasR5wACz7nNXNTLC+EJq6bi2Zs/aghRVnJTywOGdRlir
Q2grzUfGpzxCc4sHUUcZ4CxFtm5Nl9bgupvNC7qR2TpTRL4+p7nWlTPqEp2nuZwFAgFkyEnV+lCp
hmezWXbw6RjEPRnNIvwpQVvSVI1fN6Z7CattRVgMb6wVng9vqzhoi51y19lEfYxbcIcLjGvxmWLd
lKnDHJr2XZlmmyJgqmO7rrEjdVpJnIZVbIyPUekagHwnhmhG82nXctyPOHOD2P5Kmu7GlvN+4M8E
eBdr9RelzUBMJ/XO7ya0pBQcie+xSflRCNKVL31PEmvflIu2NxozAMsAHITRHIyeOlyHU3EzKUGh
KW1vpRN9Sseqv0cmtcD/gGMs5wx1IfcrpuWOMNQLgxOZq1vAOkdwrL2XI6Ifhy1rTUvBax/yUsNL
HC93czi9DHxcNdmZ5gz4m534zE9Gwj/CprECgGET49OdEXEmArSMyeVtZO2BKtFu0arJTDvm7ths
Flc8EAHQ+91IbBYNyY2WlDR8RryiTjJiKaaOXuwLMpbUxl6f8XQR6FIZF27uXnszngLdUxIedzcy
VeDnlDAsdGyG5Ivs+yVyacWyQeYoMGNWpgQ0qEJdMTUofd5vtJaY3nPxnrnkCjQL+3DWlJwQ5JvN
2H81Vil2p968jCcxHQ13pofKjNidq72I5voANIqnOfYHaW4No2qZeEbNOg8n3Sem2U+KabpwtBIH
7X4ZEI0FFd72aUGqNxLerjStNNNzmrWekheFYUWvG9nigshIY4mtVEwdBKurpZt2kCfXtPahghjQ
SbK8zFeZIemWdfFtk4n7YdAQE1jjgTn04s856G67yNBeDe11tZiQVzOHD7/+Snrp3spKQ6XAbGbN
fI2vibIbzngoY8y53RIq3M1RegHGMNJJH4vLkqO4OX5ARruGzfgxS9K35sl9Qr1Q7ETRb9NqvGvj
qj0odn0QZk9WtRRPsTaArthhxdfVU5pF2lEgAHEChG2p3v3QbSp8AGzIK15q11WYUROAlHFJE9z1
W5feMNCYYZPS4ofDoBPkW29mnoZVYhTNmnwG+KvOsSwZ1Fnhgz0WVN4O32U6A3llhYmpIwY0y1Zp
Ba+OJdiEDbQglD6bWRCxk051vKojI1lrHbj40eL/DYvlp+TfnFwr7zm32QeoAuRSVVzROcG8buGj
taAxE1g0YDsB3UE2FFwTgeee5FlEphacSyBcqyomVceKMXIAlnKQh2CWUDgMW8F6F1bW25qJaVtl
PUxgPiFncMWGtjgysHE5AZR1b7TLDr8fHKf0ZM06R6ayh+I23kT6vCauVp6mby1cLjaBucz7NDF/
CA6KgyyeXUf79GS2s/OmYikq3/ShBlPWFletyNDCBFi7o+Jd1k6/Azhx3YRtTs+5fnN7Z9jSYup2
Uz/fM1AF+94TmrGITYcn94iHn5aYe1zyMLyu69oAIlPe6J54XdIBU2U1sy/Rqwmq5LLK9LshK9cW
BiCfKCMqr9GejwtHcDfR0fxP5C5WfRju2dFiaX2ocrFvSlola3cu6ORK/FkT5qa1pQca3f35Qqs6
NC6m+VEj/r50IEiRJnytd8j5kgyqP5V6t47HkSORob/k3OYrScbHBv4+6D66T7XusQqrhM1sH2mV
PIc0msn9UVhNXvsYp/i0MRv0Y3rdlIJBETaCqGwKn+nqsq6y5QFTHUhg1LKDEI+RDukwKELcBGxO
PUXzCraat1lAPZD3eWSszbgXkHadBa+N3RiblsjFwh7e5yZ2thooaWcsBsq/aFmnpsGJgDDwfgi4
7S3Pj/sRzdewRGvka3ZL3l1fJF+opE03OZlIJxnol5xjXAVrKxj9uNhvHaS9UUhZh1YAINrcIlUd
jz0nuSMJkcrnO8VIhTKJmwVelFxujIxlr7HW8Om9FY8o+aUZPIQQUBy6adC35VXu4NAITKSkUvAq
+NTtvg+2vRHjnyic5hzN8rHkTo7HFkIh+wwYn7FeIQWbVsYSvNS0WRmq4JMaWCj6usGtB/wLecCV
OYnogEJ1axrOrSuipxiTY0flvsWK5q7LqTsKF+EMxWQW6TvbRe+fZcnRcUckDZr7Y9IEnMwxW4Ce
cidU2YemEFOQhxMitroDE1tcxJm7Rzl3Yud+QAjN62BHRWqmLELgqZAkMZlXWDxMh76LeHWd8MgC
cWWZrLWQzRMtOMRoEI3JYbY/dVSXidFdQZVPIcPQClH0kzFaAzlEQI0jl+0uOfUNzdrapucZi+cm
7+9pbqYkcZMoDHzzS3NZSrzMqTeZEz2TvwcWtBRbB6HemIXXM5E2ROpcOIUXrXuM89agY6cD7A7i
fV+NwuSWPmG7bU9eKV/T/Lb1PsFGRU07Hpy2Z8UDf7WquoVMg3L5ALNZkkQGEwLeZQR3wXYp+odD
Lx68ARena37lLOzGQsYuAMYv5mLmLjHZnqM+91uORqwGE73Y8aww4gUD0q0HplNoE7xLx/PHzrvn
44bj7hDkTue3XQ8yuyDEc2LqlXSrcDLlWl+SK3Lt92UV3o7TLvHs7sKoUTcM2sds6S+m5t4TjYnc
v9Ep/On3KPguoaDhtsq7HxC8yNSs/IZHKUGAk7vVa2Zb16WexDvSIGrbIEKW8VKE+aFtSPVzeUGa
oDnlfVFJoxrpQgdhYgz8j4B0q6/ueC6/OuYqKxEPw1pzu22Rq4Bd6eQKOPrZCufHGKN+LdKnrOEK
D7N5KSkzihCmp4b9EpXFtDPJb8AaG3zpwfwDOMBrPfaML5178kQDKlDjkDrRgXNitR1GSFNNwmmJ
8Q9hSoG+WS5b5HOr1GE36PvsCgn+npl178dOy0lYi7K9MUbn1PKHbKLoLeIHDyYXblKSN8w8Yy7n
RZgQhw8H5iS8iqDnHPRqtua4zoz6POVYx+YQGXpLyhV9Qm2TaOe6d5wz/TDGHx5/qz8MWv3aWO51
2BUXngZKN6FZ7xsd4MokaJlR8dBkjgHR1vqRYQjd5mZ/Jk36elCBMnPBmhB6sNXgVQGhvKqNj2yu
7ifNSLcp+VRON1vnuZoZILQ0WoiXcVgSilzH5xz19+1G5MuxyaiKzFDbjKG1m2f6L1aGBS1sksOo
vAWGS6CbW9+jWmxXyNRUYF52De7vlW33E4lPSJ+J4cJoh1cVqXqrMtKl76BlW9kI8nHSxyA965SS
W9MwsmgCcg3+sNBEJE/66RSWa9JvNCfQfax+j72FeVvrIYoF+FNzUz/Tj9ppmK5MLDO70h6MY+YN
x1kE1TG1tWwDmI7Zat0du9Fi0rLkm1J2r+RdzjsZL8DCTK6/NFNKYCN4X6Lgup93EK/7uyYnG8ac
rJx+QgkvKs2cfRpj7BvAPQ6ETvtLLJEOY6yLwvAL0ew+zrOjTOPbqO0xsFg4HV3KA6tZsKFhVIxS
5fIitB3GXnNLOON1oPfBRiJOXtV2+WWyW++S9zozliNtv7IzQbH1ATzUGU9NXXrnkGUKv8ZVvgxk
UfYvEmHBNtZwVi1S3zkFJIVuOXos9rLA2JXALSpSRq0B7idhPi9TgTpsyjJmT8SqzeP41WnydSmc
20i4NPj6u4J+65q+jh4vT/gKSKZXUZh1vhWQE3hJ7q0X1Dvy08dr1RtaNSDVcOFMO6Z6A8pYNp9R
YL1FW+FHEwrN2Vh4aHjcKtvV/SmbvXUx1YRBmlAD0c6tzSy8zzAr+LTgw2Mxijuw3XQtOaHjGgzW
AblRFJs4nbXE0PedZt3E4xPs/3XZVWhBI2fwX6j6S9+V5fh9X+ktQndsP+ZKmI4fZqBZ5Rxd6pmT
nIsavBh6RHaXvvRBUHJTuuWp96LpKlRiEqThDLUifAIkyjLZSgrFXQXAbAeVwACLcmhB17nvhGFs
UGZwNa1x04wQsXJ096u+2kC+z7aVsIOtN2HYJyDCB159u1TRve7FJwPhCD0ajQhAhInrBBZgyGRc
N4eWhRPVsJc0u3ZMOeqE1SNe/h955DwtOpg2slpWbUSNPhN0yyjhQtY0743Y4mEfrIsSqHvjPtP+
YWRQ3/b4iPEqeCD8sFO4bfTi0FCD/7jcxnpD5agOO+4VZxUIB6a1jUb91dFpVS2FASxixOu4LBOn
Z4wjeWQ+p/UNFe4FbMj0XtqAaYicopYy2S7l1zR5lW+E7nOvByhf8Dlm2hSvFpHjk3G3TSORj05i
rQGJqnqxXbyWketF2DrG1QJhA84lV28AMZC39mVAU7QC2bzvEvmVYmEXNQua43agOSyNdIgWbLUO
9oA5HGih53xxX622eKuIBxoGRsBCG17q3tsaXp5sp9FlO9ZrcF+hPE6F81l2dr+qmgHcqIjGbRw/
yGrhfNZfUraXtDqiIx3P3K/ALqyUhgZle3tc9BqMN/vxykLHsTUFne1xxKaVlaQIWKw8g+5OeLDA
QcGTDiPP8LUsu22nbDgh7LtNS7ydGIkKnO0Ba83Ea7MWweWs7vTQOOoVHL5Ons3amlZeeTSLU10i
CCxG96TN5vwsnG4zZMlH3aAvElLrESSNaHjoHhER5qy5trS/MDvYcTe+00DrodNI9gyYZohWLZxG
kGLpBRTk5cpRPsYDM+4iZO9zWdKK5TWZGkigM3kviDf8VO8fHeGSiTlPBK/xSLMfOI1fJnSUhNaj
FY2ZCAzVY51V4w56/GObYAGMZZve2mmIuaR5n77IHdo2VRbuRfxQgcI+FxKG26LjsZxzt9zOLIi6
MrI0nhMpgQcGSq87eX3/1HRmfETk12+w0mzx4WhPZN2dYFHaGwsEBARtht5ma40XFSm85JhhOrfH
fC8JSdukg0H/RaOFDrl5eiYBilFX/FZi2EBV/LkozS13BxI6oiSWuH7NS31N6wvVPmjTGLljJVBH
13rQXWSXOtUn/vd2uAkwnW+yMNAuMoyRZslHkqSB66fwl/HEUFJUzNH2Q2Y+NvAVZ7u+aFG3Rnn5
mXpTQGHGfTWqbNy80QWVSwv4xRvig0wuwdLhSVE0uAKhvY8zAq9HHdCmz6xDWwBQLN6kmCyk0hjI
57epDMat4+rvdgLNYCTmTE/AkLS12ftpDeCyaYhQThzw+WNL+st6tOjWVEzTyYKav+jdaMSZl0cc
L5hkEvrCQgAmkRk95lgHTu8YGpB/pwaa091lEW0+ycGB4M8J5UHzaJXNj7Qi0q8vS9A9CQ2W2lXO
m5RzSjpVl2hqXFrM6WOQzXfmgO7ATmgxOiNrUBxUkqnNTWUNV7Iq7hseR3KpACQxdaiOiBTjK0sU
87YyYIvAAnmAKNgMA0QpjCK+XcGcbdmDIVVEa68KXgaNTrxGeC+QJwgHcFusgodp4pQWI6tohfUR
qyfYTMyRVQ+TtAviuc9rRTc4RH2Q7+rEvIek5fj5tDyZCvRTf6VmdRvZ9WVBTC5Low1ILpXvY/WR
qMYflvU2iiEKiOIWID79/uJSYISpjTMUzNtqyj8Hp92iSGf+0wcvegmKLZaMPk2Q5cIZ9dVsVvco
hsYVxCeFi3fPxMfpCHGGRzgWm1oWF84LBQjG9CZwP3udrgKF8lzcDviaauSwPRuO8KaD55A54aR7
yBQTyjrrBzC82HRAA25MZL2r1srf4t565paeSdaskKaZpn3ZCb3fxEP5FriYzJvSvdSrjQU1nuf9
su+Wd32O1pVILku4Ras8H78InLbZ26+npUBbh/yw8lh+zQJrvBbql6OkXGY606YDET9DFe9Tu9Gu
g2+YutvvwPKydbiezWpULY8yOE6EXzFAHmxa2Ey9p0rMxzDtXoYKqG0yJMcuoLlGq/Ki54XuRI5m
Kh8Pcy6jC8ttX4TXZEeibICFzhBVHHyRHbMhKvuYnI8I86yFCMgqw3Y/eAHH+NamNcKnJOiXnRoI
xqc2DS1a/gEZgGblHM2hrNaybVEdabI9wtErfQsB1rqta43u110UYorXoWDXZn2fSGjpzmJd2rNo
4WzFijFTcTQmNmUnLIcbP+hPZYp8S9JGTBJT2y0bUJGgqm2cOKGbHpt5IiHavLEEZ2PBWfxQe/31
6Awvi+tHeKUxubeATquJE5DJgwGwdFgYqWQ4SrqujME9wwkvXZjskPEY1GP9nVD4l+DTI1Nn0oeH
cNsISs8GA0chLP1cJkAnwlD2x1lrC44KnLboH4B+EeRYR2zzrYPGr0jBqQAGDUOG3l7SHROzexBR
cOQwJbZCA3/TTq62DhqsPIPUkDFkqOumCMzW3J8QPmDLbHieZraGE4fBEjNmYawzYCPJyB2eVsw/
gyiQK5kYD/1UMjlIMfIFxCl65OOu6mlax66RnkNjYL6QTnwvQ9d67JjYuOkmp66miimJqRyXxB/C
Mrz0elb9ydC2pZvfxQJjYONQ41eNHm50B1BybIv3ySYDwcSPjFuZjAduir1JxBsWw+AiQHl2RHEK
0gbm6gx/Q4kLJA7KDdJhQrv7+jGb5R10ofuFKMW1bUfv8VOdd0xZTXegWTu161BQc2fpu2UwHJIK
uIIC7cWGwLKwTgWA5xj5ttURWQSxjNpXqrAtgwK4uPOHAc+FeQGqNQgvvUK9SAV9matdpCAwATSY
iCw8Ox3sG7IodmY/NWujS4AywJCJFUzGUVgZ3Fk648zxY86/yjr9dODPoIaFQQeQpgvesNfTGmXU
6JAZ6A99suW42eyyob0VCmtDgC804iJ9zJ3qDSUl8edt/umg7ix7G26DwuNECpQTCN6NMMuHQEF0
TIXTiesn2jJUuXB2Gng7qS3vtVSyhKS6swqm6SAVnMcIYZQkdJ5WSFXCg0ig7QaNu+4yzKcFnGbd
YfsKdPO9h/yTpqTxWguq6o7IAhDOe8NjUsjU0VXYIEu1+2c+t2LKNsLG5ErVsvYUJAouoyCjQDBs
XVLSADRKS5qdnYIU1QpXJOEW2QpgZCqUkQ5PYSbrcU8LakPgJ3ORGulooRBIBKKVCokEgAC+C5Ak
oXBJJdwkjs3ung/9dVBIJS1BUhxDWUqhLQmFXcIyVa5M42NkpH9MQKl00/ylefV7+Y1sUvCmIRT6
xaiATnH/mcN3quHB0Teh5+oR+lXQGVMoKPov7z1sKBpFFyDy8t1cQY3KGPyjDYUT0ytxP4pfAFNS
IDHF+LENKZJW3FX5LnCSjxGw7Bpizo9QZoI5bBHSWU5IDgBo9f0L567s3A5NChRDWLSS8EnLvmlP
SRd9GhHzm6WpEgola9p0cf9q2CHuBxBaMcBjI9Y/PUPPtiIABmSj611bAyM/bdRT4L5MZcVIH505
WbcZF8Y1C/rF4DXmsKyisxiZB2+cZlaE2AansLTfBDJsCf0rUhiwAh5YFoWXlcnzGitoQfqYKHBY
BUGshiS2KKTYMD/2Msfh6453BUSOm5YLTvVz3Skc2QiXLAD3vLUgFG0z0jGsoWTPMWpjlc2sxjhf
3l3H7qmcgZ31nJfWSz2mMOyXgdADhpgkS17awxCevJFvIvxwVaZOfE2yZYjLV3nurXLZxC6Sh6bG
HK6lT6iKkuNUt/2mcuC9MERjLr0AFk8sMAOwTgAkKJQbdfd+sLObTkHeUmhvYw9yfsyJ+unGZMuM
mgb7dAExbcVsn4WuhnsaS4AjOZ/a0FMOOfMTljMeDuKE987sG7EJek7vWZQ9+wlBNpuJ4tMpUJ3B
GetQw67rYNglCmaXMU/yc8NRUVuNQfsk3L9lRZJcNfmTNt2U9IsHRceLwOQRLFH4GfCPUufs0tf5
j4TM2lqrL0QT9ZsBTOyGwcz1UMS6H0ooHQsz136mvaMD6YuA9fGQZ68N+L7WLYNtBdCvVmS/CsQf
ATzDoRzoxXCP8kSL0doHIAETxQa0jFvMerACFTVwUPxArO0BmHDC2wVsQVuN8hVt0FPcwUoRCGdQ
hCFIQsrTr1oxCj1FK6TPTYtKEQxLUIZuC41hBG6YK8phrHiH8CQBGqAVZk3j+j0OiozYK0Zi1E/v
OKlQWMnsFQ2cuQ+W8qGbLnPFV0wVaRHarlgRk/nWdxBoFnCMi+IyJorQWMGPiat1pciNsWI4Iik/
ZL6mynown3s5jK+MVNJtr+iPBRhIgz1VKC6kxHEE/L6PVkGX75PKMrZxJx772f2EtWIdddMzNiOI
MXiTuSJP5opBaQGjtBWVsgVPaSlOZa+IlcMIu7JUFMthuLdUBxm4JcGDqCwU73ICfBkqAqbDTwck
x0Kn6JgBbQZJfzrzTqWiZ1Kk0eC1X5MwDlBmEK6lzauaYAoIDclV61F7dsA4baCcWtahMgLTuYDr
LBW3c4gvLcXxFDSF1h5ozxrEZ6tYnzbQz17RP1Ejtv5/l3ZeL53HeKmrkeVolvdRMOw0+/GO8S46
J+eJxJ4dvii6dyOZQqbY1tK8T7zivIQL3fOBm31SA9S0edFq5Bb/3ctkgcFEPyh0UHFMGWUw9Sy3
eez3HP/I34KEIcKXnhaOPTJUcrT4vRXJXe5m14YLOMRzuZZmnB9lFiLUoULsmaqvEldS9UBTJ//g
xhBZd0yLF5FOmf+fa4rvy5z/vnXIPxj+0Z+Puv/7f/53QuA/fNXus7x8o8n+8z+lFM7/+pfbfyme
12/d2x/+sCm6uJtv+s9mvv1s++y3VxF+luor/7d/+V+f3//K/Vx9/vMfP8q+6NS/FsZl8Xvdr2f9
lVh499nkb8X88zf8f52w/T8CvS9KPKS9rqf/TibM2u4w3pdI1S2dHe5fMmGb72GWwtfruDhs1/b+
LROW/2NIW7rSBN2BSsSw/yOZMD8dj8AclsXh45//kEIXBpW8hZLZkfwck9fwe5HwIoO8MruF+w/i
DtZNI9oODtQjWCvDmohhzO8mC0bWz9XF4vXLLslgaiw0Zq9DKJgm3KU6MSCHMu6CdhJAR9eTCFkd
BxPhVQY6Kf5IaDrAtGb8SGm0XS21Va27kZOhtpiH333w17+98v/CBUOZXnTtP/9hIqD++Q1JwdFd
oOXE/2Spv/+d6lmOADW1MIr9gvQFjWHJicQHbPeVpxIunl2D0dwCXvg0Gxr5Fl0AbSQsxzN7GE+j
TIaNy4mGuLhzopISBaPCq6Buz/A3MvKjAmtX6Xa8JjyMaXAZuWczbNwzYgT3TF+12gPsKrewvcaL
PC4Zmhv5LhrQgPz125S/vk1yaUyTnjD2BEieP4m7kXB0FmEfpf+N+ahZ2hss+/kH9JRkF8eosjIL
FFfYaggvTQsrEwFv3/gKVmIUwkN2NgEHXnRTtNcps5F7i+gu7PNzQvsNTY6+73Ntuk5kjjKjIkgD
6lyRHzKoICc7CFQPuDn0Ll0uEYvovbJ3hXVwjCC8GhA07tMysE/eTJe9LsVnNYT6C8mWUFGqodgr
jz/R6cVlC1UJcRDKUXAkAJj2vSRPbDC64dRmxakam3RPtUhR3VvOiWCYmGU6DBGROw6gqATclPoj
PPgMJmBmX0Zx4Z7cEeInAfa+YVbaITWdpz4WlYGsOjBpZkgyRmLs3l2m+d9OSooczGjqFxo6u7++
UIb7y/3IgBvZLfugdDxh/nShOqut2spJiHUzu3zbYP04ZygOfC0esr2LAqLHm0dSl3HROJIAmyRZ
aP/Qf0+xY6JMnN7IgZSIzMrysp77cOsOs6B2qumatc4FhkQqk4qg6VgpWvHpxgcwEfFmdhERuHGr
n2RqLluZudn6b96a/utbUyIb6h+y0UxHeRl+/6hVY8U5FfAGIDOzITskrMitc/JLwrWCXVTr9klO
jWRwRcws8Q+zC9sxnzAimc5Ra7vKr5Bc+nQ1asyTHpM5g4fFcUGCg8a4FKNtniejJU9Nm89//dL1
P3np0tBdxxBcGsc11VX73SoxiDKrca0mfuXlaw1y62HgWPA4qoaj6o1XHQIBT0k6UYeFoCNCvyI7
4LfdlO2LTehPFivW6p8XK1OywFueYQndxDTyx5fRTuNEoyMhGrCpvR1JG6RvzaC99NF6SLqQQGbP
yM+R+t0sCvKPiuopIlaGSy7vPPsGSa93pDPjHb9/R5Rj8NvvQoeugT44LifWHhtVE9frgWPVqm/H
ZZezCf7dW/mzT9TC76ILBsoe/b2f3krhyNmoiNvotQoBucpK78xbzNk6cCL+0KuH+vt3SwmuCWkt
8011j/z7lwXtyGlOPBUrggH8e6/ImnCjjc2pgDizApb8N+von90IPPHsezoGHs+zf7oRqr4zwe8h
yJQDieFa2GJWB/81JBMwBTjPeAySD1rq3iEPNGvnWF9CS/9mz/rVqcMBQVKrspBzD1g/L+bQsHon
M2vwhRWCmaUOf2Bz0dH602NlnRdnDznCCjMDp/A6vpZRPfzN5dN/XaaoD2zT4IzCKmX98kDMcU6+
PfOONMvsE7pwc60hK4FWSImQieDklu07XEUUy54WnmJU4YOJnKtGyzfFFZQXLKAo832jDoeTGEs6
4rkHT/RvHly1XP7xvGLhKYGlJB2OPo5Ut+HvHtzCbA3XqDjXRkDq19/ht43OfFspQgqrR1MqB29t
dTi3o/yuoWA4/vUr+P4k/vgKuE/40baN+EF3f17QpaanuK+N0l+aPWTE+G5CLhhZ4jHN0vrFSQqa
bjUiqbJvH5hTGxtn1oyDzXiQKCv9zByrgAO2MBMsiF3u3JZn3jTo8wYTrD9W2dViI6RMOudWtAw5
LelZB8Nuu61tb53KK58ZCMAgmqtp872h56hj11paPhkpPvfvdrHRSOR3E4re72UYw1F7+uuPwfj1
QkgOH64wUEKarqH/tHSlrgjLjhht302O8E0IOxDeKC4j/EuXpuwukPMOByZMx35o283siHscW+aD
rs+nJaOrLge9XOFlGrbffmLRmcc0hgnRdZnw4zjy/mYj5sT8040j4T6yCwsOuzSGf3q9yyzosbE9
/nZg+gbnOaMRnhuzhiieeM9jR7Y6HyOYq+Hrrz8s+Wc/mx8pXNZ5y1Sn+d/ftE4eWIi7kQeMce/t
zGSk9beYAApbs8/veck8TLh7/u6Z/pO3rHPwcDwdBysH4p/ecoe6kVM0UXVjrJl++1b0ALNxDMj1
5MX9ihmjODdFXiuB/iaDWMk4w0lOMWWp24D0NfM2R/VCbCJiur2qR+7a05A1zd/sxsave4fUeaQt
qgl2Y8v+ae/oijbsporPJ5KGYAaGeJok9NroMciQGIiGKbpNp7y9SdD1+qMpWp+ODaALODgo+FD4
GDm5BVm8vDNVTC+mHpt6n7baqg2CDpAQjYyJIKH/+KpKg+wVJivS/XUpqnU3dIoAJRnAz2wbxsi7
VeJ729X2ujFy4N4ZYOe//pm/nhgcwWnf48zFcm3w2z/eSv/uIKS1zmKtv/R1T7FP1e9R/ceqDZDL
kukSnQFXtQgsegXBd9NAtQ8K+ggd/YS5Dd+9tO3YXug55sGzmRLh1NGD6OlFNMn3jCQSYCnsv3kO
Geb/Urs4hi4glTPctlg95E+PQ8Ll6bwGNX9icW4k/Oumge20c2Nt2y8J+70b0V+LiEMyY+MCjyae
IGivw9aaQsYeS23g4YJeR0CjZaOIc5RgawlgwQxVRGL0HJyjyAaOqOcw7YvsuupwM9gOrO3RRVOm
hzCeAC6iDvG2iGG9C87VhwFRO+1KkjGxYxR6vNEcFDUE955IvL4tMCvethbWMNdwV42LKKA4kEBx
TPXYPrRB1K+6mVmCgcLNX4bHBq5rXZC/+f9YOo/lyJFsiX4RzKDFNpFaMJlJzQ2MqiADKhBQX/8O
et5iaFPV1tUsJhDCr/tx5ZgF4Hc4O2wcK0vLHkSUEi2gRcKN+I4r22RISifZgK0/RHnHyUGoA77P
SkLgYdwKQ6BO/iRNS5Vkrlty5l6DuWk2nab+YV+wd15WXonj2oQmNnRbnoZaw5f04kdSPt24ytWb
aqhpqwzSLhwIDqypzMYXPIuDZZYYebiZr4vgK9bx13DccNc4oZ2jHuX7xB6sNeYGaikH991MYbbJ
xc+UeRv6fMtDwX+2zePxZM/G40gT9hMy7WWwrAyGAsb12LIoPTTlm6X3KNyTKym10LbQW7YU1j1W
mUcPgkHY0iBmAsVJAwRs1Me+ItibqRupOhXWho0zsY0U6UCD+itTB52T9doqrmvFFkhHsNcR6ArG
t0xM32MyYiIS+Nw0bFl8tKyy3lcLgrIdCxO+LuCvqZ+PVAGQDxkda4sPJ8gbYr3awwjkIIxxN7sW
bWAT7RebqdR+gKqe4fzg6DKK6eJXWCCa6VuW1ApouFySomC6oxCcydPiWKSYUxCHUplWh1351UUc
3CZtjtY1rhN8gQkFVelVLXRmP+dkzpkQsYVjzUq2EgqyOsytDnSP0vDVnCQnWN1Z6LXvOXTErdSC
X+U2AlBbB9Bb1PliWFTrzC/rUJnQyo0jbD8QEIH1FxT+XVDluyry8qROfgfVccinW9X2WKUC/oCu
RDDsHMKmffOd0NEKVng4zvqf60zlGsQKZqSc1rR45BEXhf3WxIxbcFxi0y8Dsnk8BYNDcYAAQE7d
qo4ndssgr10Jy1kuq3LvEJyLbSTWxOIqL8r6J4Y9ghNhZixQFH1Y+i7Daz3ItzgTtWPKGL9TC6gZ
GgrZV2pmp1EbQkJQPwK5GpYIur0hzB129WNt8pZTP6tvtZkyZa3o513UkfpoymWC1gKv6zpSwam6
DW1KUpP1JJgMsVG4CRK4MrLbNbMx72ovf6IEWd8kicBsdhAmMpWW16SnRnFoc2o5J9Pv9+lIYFIH
K7jGukJvxBDQKaF66tOYG+Gq+xVeZqwYvmfYYg0u/6tp9sDe8KSN2JkKFfkrz63aNec8cWSxZxSi
OyMaANPEbJAqbHttAyWQQWOgP1klxDkf0kc4QwVciwRTpyaG58T+iboAMrL7i1ZI0aWvPzesSAB/
FmaPyAEPEx3WUiPCWMwnE1XtU84Cs8tg2xz8+UOHI7mFgPjt8lcz4Y1snMBmYteZIfFF5vq2XNyk
7nNSTskpp5fdTfEWyQU0R9zcqpLonJE9C5ByVqNlTfDBiZAyB6s3qd00K0Ecch0Z3W+AAlELAc2l
xMvmkrgN8qNKi2eTPGASfwgL/23ZexWPmQZIhJQ8AV1Y/PU6Se0CS6MnNxkzMJDcE2UIdvEa5d0q
I/v9TqpxxYvmcN3ozzrO6T0o8p9uWSkqXs857g45FjRQA8Pip3HgBEz111SDJUnrAYtz5346Ugnc
ihReJf+SLKcvJ0+nsJHMpnJBZdEktUfRDj5jhgaoeUC4hdDlhx80e7+q7Ue3VtRfFGwgZqBPZ0jR
ByiEjPoU3pHOAU9kFuldGvo5Kn2c0a3zTgmrd+XzZR0kZzwmyJKekzPELWnjGD4KbOs3TKj4WQEj
bbXKxvaQWivlgyodev1tNiew0AZ2GBs3ZeTgGMIYiEUl2mUJesus5U8QAsnX6cUnQ0im/siZTXJN
njmN/sFZkrdROueOii/ppAb+aJI/piLtWrUYoYICPwdNgiKsSmxVRKTIIo9BDCwb959L1gzXP4ZG
Hxv2WtrFG0YBKxh3wqH/3MZYNiQeDYNEzRiUUueLH3ad5j4nNyd/GivYxd7SQJJFubmBMfyTWC3z
7J6MFpEHB3MEVEo8su5ZKCwciWm2R1CY0SbOrrpTXm0X35mtil87qK0b+h6iogb9dkq/6uXRaJS5
YkeHXgYndEEfMNQ200NgqLPKMhrCHXwcgXZoAdfUnR1ThxW/J0abrQvqg8ifJVfHLi/YA51z4Plf
XFeIRKu8XTfjcKQu1D1LR39gmSKdMUQcVvm+2roMDbM9ky17S/zomcs2Wa8IXL7ytlZg4SEO7H0+
Ghi/W+oebMor80FbW9ZInCPlzFv1sGyALx5QDKHmOmLr4rxe50wEcW5XUC/QUOfK21mx/lO2wsPa
liItkh4SqQcdosreOmousEHx+6wVXwYIVNMIxk2CGzhxqBVoy6/SnvpDV2lMrpsZT+9qaOtujTN5
k1Oks8FG3m6FMPyNPafZ2tS9reGN8honVcJjPpk7m1KVje2aINJaMLUjvlQxASczkYp5kSGNip4U
Pq/SOYUGvfKWZ1SfzH2lqi+qg4qup8RdSjamqbc2g0alw9gWEu3Xv3NAvcwGHvOEMA9WI9p6lu+y
UI64aSrZWOR/U9P6YMcjnttnHCMa2n48cB22yyWGoyCNiELDh8q/i9K3qa3hGBcaDlvX9k7PA47S
b/j3TyW3GfpVySPBZ0Vlbhp6tY5VXbyXlvFEx+ywqqpdHG85jsSzhU/QPThm9pfaS7sytSPyZdSd
pccaXBr8OmBIxloENrah2AfvwDphOqTUI/pXWoc9QDhriPABwW2WeT0/ubqpEwCoWO5oVoy96G7o
Om7gjIo2t9s3I0/wREzo0Wzy5zLj+W8MkmUlPqxO+gGexvEaJHkVKsOcCA7bLafe+KezXANSs9jH
MajqQocV50dnzmmf2QBAw5X1xYoHygeVgbZUHOK2UWu8CQ+ky8Hm93ymshu2eupy7sTk3Mxvyp72
Q42Nwhi7fzAjvoMsoY6C06YD62I1fEUiz2nZAAw52jgupHI3yoJ1rdHCpNUEWGrvGjQ6eLIheWqV
vvfxObuZHtHuXGv/Q7dzS3w2IVjlarROtUXtzKS7u2Gmmqb4EAG+XFFaUAiG7GKN5k7onrp4Mvpw
lleiMI0HFtNyl6dgROn7NLkXdY89HWn0ern3Moj9e+5XL3ZqNoeSc4dp6o9DNvsM2X24irj1/vPt
qRXdELwTGAxZZCltyK3pDnWz306pvljlH8m3B7Qh4hCdbSc6ejanzyrZZQZ514mUvTaCE0w1SXki
JT7KzgKoqtpHno/6tTLot6XONMZZfXZxjq1yFhOBCkkkRfxT3NfHQvB2JPuqeSDb1VNGgDeNK3T1
ZMhyR0xh2z4i+jKaTjVKJwzCSfxv1AE4g/J+Hmz7ezS0q5VRgWi0p6ZTpPwaIrgDw3yHZd6Q3b+Y
1ibqxiSrtS4fyhwYS8t50FT2rqATvjL1c24Me24ljzbtanXz7AA3pbsIZ6Ck2RGWqptN1GIZn2hi
ywntC1ySWuWvVu/dpgXi1ZcH00TOUV3NCd7S7lOaXCyXaYbeFuvJpc++IsxbO2awC0rCfXaeYwZz
b5x00lvDuUrpFBPKqHvjUpL3OBQ0rlKrIlYcOIbo2FvBfOqFcSyDjPsaMVAO9FDhEvnZZvTe5GqC
e2tVIVL48+AcC6ewNlbhLm3xmQZ3fjhFAIdDETHnp0/PWi3faVXR8BbwTvdmsh5UTkOLE/H9RtRa
t9HWncw7SdRzmZGVTh8L28T2wXSt6vTfpLJulaR1Lvf9PLSpituXhrFWKHbs0R8MW0kjKzwBvZO8
DD31qWmNk7yOyAF6WETtPz13vnV9bLFJRcCPMmuEHAFhIigv3HywUjZLq22X3nBVnDNybeQHfGzI
5RtUihfejGIF/RaktP9tK8zlpvlu85Mle4ORRsM/HWUvbhw9DFqXbvT0kbq0Ffp3tU9Ke9hh4onj
tyWW3TafdON+pHV96zqXGEpLm1Fng033oShwMUoPkKShjcyvRWC/idy8NLWHf80kDWATANvY1tFr
G+MyRR41tbYB23XJVak8FDp34tKQkt3ymqYem1+h0WVep+1uxmBO/IBwkDDVioOCftTMyMQjBCpa
aa+SSYyzTec2PgA6fY5Km66eIQhdup1X4PT+lWk0rbVqfiVZT1xUZFAtgnttYWAzcNL5SX0mhe4f
2XO3tinNB5NOeYwWtDGVHPpcjIV6HwTohMVXI7UPY46yjejsv0yzNhiBxJp1LqrstzxIfjyNnyv7
9cPkNRx8iS8gMnL1iLgKaDlE6JEiLaVpKKBBuhPWk+mZcs8V/MmCz6jwfoduAjRDwX0PvTgdQ72A
tVzOHHSE1MmzpXeor19pf2HrdsmLE46O4kNdjZ9mRmo0zzJqY6sAa792pi9yPYPx0TTR7CknomnD
ivDi5x2xDnyhle3iZTK5xnHUr/eBDWyTWyc/vHzYe3RxUoAQ1mDlq6nzyLYbWNjL9O7nCEqxCX+W
mfLeBZgdTh5s30amgMVYZMREqCvKx+TNtlswDxADt4sUQzsA7haHRi+8k3XYTNC2WDV1bkoOGG+S
yCr1d1MmxJr6PF68qKeNxxz2VH944VASgkxMwH/Sp70Ii68PrmNpgogWzVzrH+1+T08LeXIBxzs6
kDeXGKxhTckeOyvbI13vBGbM/iB7+0iBnse8GJyk2f1FLaclO9KvarB5TJO3dmw5xUlK5JmQYOay
o5LAtPdXwdfW7jOq7q6OlmAdqgbtrfoKdChNbj71XgGZfVLLeI8hqeZVf0wqoskNIJ9hUuvcmSqO
SjQW4O+kSqXmMdLK2MW8aUVQLap/hdGOx8R117HPdWGSibcZE0oyMqbAM9Z4YuavDRJ86Cl2miEn
y5fgnSJuylNPYx5nONJjrk3EvKC3uuy8YwT3wRNA/fErXXIlf8YBR3SdkSUZwWBacI12TSofbbzq
seYZ24gPZ5VqJh2ygw5LCXKDGrRp4/76LcnKZrCTpftW47aRdYdWUF0EsR3+cPOuUQq71m0MZr4T
3/3G9p+buiQzw1BNtN+Tw9paEroLoywVG0mhddB7bG4jBRmqBZKea4dm0ZDKbrgkQqBn+ARZHVSW
oaWAMOvPBZTW3tbukq7PhpX9WBC24dlkFwja3yBG7FNe9GmBpugLE5N04f6WEs8CpCqS91l8a7L4
lUh9upSUs5iNbFTCy+ltHdWnRkLNMI3D5E67edRYBqJXWFcXVRU74pX461GV7C4OqSJ/rcvm1ImC
T0fxEVoY+egoWpHkOA+fDJS5/mL83iVatalbonSJSxdVsSSfaA8MvaAq19IDb4O5Fs3gQBgXHcUT
4xqfCZuoFhgcPpZ2psaPwP7wA4loJ0gdJgQFQTdVsShOZgZopkImx/PARa8mxY3jrNsU+YskkWrl
3ISdujxMzXJ3aJFIzRT4lYCXkA7zcXQdGc4Dhek5eaVtw50DNhJdzSxYyViDBbdrDr7RDLUb/omF
+lc4mtjrk0UMiRMptkwGGDHPPgEMkhQKr62lbTxgrEVg0KxuulC3etWGus6Bb+zn18FL/nWuvaQO
d51jfgbmoLgUusSBe16f3sBoiQ2K/UT8FnG/812EO2+YhnDp+0F9RA41E/xb9h9raoOUyIeGW8e8
6txYiwmYteXAbhHNqxqqW1kyr+XxCMCPkrtUNP2Uzt1M+ZskUh7KqN81iX1Py+hPm4YKEHaJPdwE
7UWcMEzM7lhOPgedmFOOjm5RkMPG+DriK2m9eJPAi+JlRw+wFXNSz92Mo7oPRpPsAqN5trS0PHLV
i0/9VGza2lkSBx1Fg7bCgFiS/WvomDEKmpjTVLu64yUlYMsnLMQmi9LNoMiIZh35CmfiADNMcAWo
lVrzgkiKh5EnB/gxK+L8uRbcacheN1N113yvPozpR0vr+DmmtMLtmp1JhTELBM04WEKPItfegvzN
bZ7VhNupmO2bZwyILLijl54JMYxvGHwAY7RTdagamllG65BaBb8Tt+/cKbOQsgNoeE37AleJnBkV
UTT8XeZI+7ZkXK5aKE5zh0MSBk67yiQA8TT22m05VvvCg2Ihkz2aeMN9vHtpuI2RiJRHj2wVy0K/
9YCic5nW0U8aMwz6t8AO9GMLSAkY5br2UP4ypR9AAHGpDCLSKC4pURs/A5WOF8YxeVglvFOFZz50
dfdmtQlZB7MP6WYBVtJY7iGlzIgaKApDsDbPRvKgCflURZD/A/xN2fxCGe0lMElOFUBYHsiz40at
4NYNpDN98N3SM8aNJaIZtc4NVo6HYwFe309JE83eX8G0ixycJW5BEmFlUAe9dvDvE6C1KY8eOerp
6Lol4H6kOoYFZQ/cXJ8lTBB1ds2P0W70cDJmOAh8QNuinClgWxTJQPvpOCs0AkPeLCp/JVQB57Jf
DkwNtv0iABkmmv5dv1A5z8ZLPwe3MlQBPViS13TOcZY5aW1+7eZigT6wEHEpZ8AfUM+S2fTgSXXX
cqQe4vS0axRcvUFrLtD/kHERrzknhVWSFOOqsPsXtCxC1a0z0YULz6ufxQ81NfTilN1Nsxm/VSad
k5UoQE7lNrl7guYIZSYYSovn1x86WHRuBqtBGnBRvkng/VZ8AmFjTFh6fZRaaGHByoZBZs4DkNz5
2as05KC+OwCJgfZGIGcNST1ez1B/2pZ7QddFpCfoE4pKCkIDI+J1IrPfu5yRSjZgGsrW2gTgQ1lL
RVnd3+N62uoD2eA+H0FPVuSOkcdpF0oGXllZ7GjOMFfeACM/czu8wEzcMeDIC7JFtfP04VsLZLxL
E0okTZ6pybObcKxsbUkD/XKxYrW26VyB8gYVY/xlTC3AbtFFm7BXSXjpiwkKWFnumK/Um9JdBnKj
6OgAiqg+9hP/MBn1XZEBYaEqjmRan5zO+2ETQUkAB3/yzPg3GNqXHrjsITW1I85AeAYAzof6z/U9
ZEl4ej7n4iR6lW32KzXtkwCJDKkIqLauPE2jp3Yxfw1+kLie7M4hAORjh2Gfa1iauXrXJcJf5dDk
CumCMDKFpSAVs54hI1W0+bbSKczpbXEy5iQExepuMIB8lQ23BDO+UMAbU3mYwt2o7Gdaj3h/J/Gg
DGxAfg1rzL673EXCmie1J/aU9dskyQMIg95OS5N/8ZDci2aZoZdcA/3INJh4yL9Wo5I8ipsthQEv
KVyGZtbPsMwncFoNoXxsUGSZQFU8eOQWeNIVW5+A4RbTORq79RsvEueB4i9eLmyj2XAuiNn4EmyH
a0gn7F7bwqmByniMLNpgWqrubaz3ilMmfCrqb9uujy5lQLeYzLowUu4vrbw7aEmLGGpdZpU/1lZb
b61E25UzWCwjQ3QkmdTCs3PO9QhlvY2Ds92XwdqgdJVs0VvfNQwQuyQGooA/TPCqhJYiSQuhFK/8
b6HVr4JqUUpJ4md3jI/WVTcPY/DrNTV/j+gZaeeJgX+1hTd/j0hnKgqcNzU/A9TG48Rz6/B5ZZOl
r7JSN4mgWA/6+Ol5FbA2qJgrwsTY9DdBAcInGb9KBsVGS5lQoFHbrLpdakw/9oRl30W7r337tTOd
BzOa3SODjEPE2xBCf5updd+PXhafU0ooaOLmqNqS7BQuqEroftc8Gf75FotURQsAnKnu7libQiOH
ILL+rWt5v12MMUOSPCdUHq8mvoal0fnreTIQaYjH65A+w3RmVRRjnq9ZW4I1o1JC5aIl5ieBcLlI
nX5yDdzGCflUM6YSA0ysgqZVR9rrJvOfapeoiUPVauKBMSLXBPYI+D/13p6+HmLrTg+HeV4KMeqE
/bIZSn3jCPlGmZ5MPqWhDTs7pX3WzMlnZykt0zIST6BH6cFC7goH7nqEQ6LQdepXqgFEGLiCLWDJ
iTWaN6zyb7MNOBTVLDbahP+iUHDiCndapY1oDk3GMB/nE88nkQcnGI1NhHbFgaZ9LE1ZbjpLj8LW
FW8orvbO9GLEUcfLNwYX8DCqfgs04z1xA7EauKCtTGg1c8eQhcy/mSKJZ7T5rTqtv3pEU9eTh3gp
MD1zbdB5/Evzy+NIt7bBj4VgsFCNGagjhvTvzsCaTzrTAZKQ/brzfzFqIAKyFie0oCXF5bMhczme
gTxSdIC83ZmnWjCnKjqqKMyhJ1mpmpOtWzbjxjxmVg1TzWjAUlm+TS2c/wNE64CTm2gW2I5QZWtw
WPHKsTrAmBF0kxmxuBuwXhTlI9NoGqmFw/RJ0oMDhntTFASylbs3q+CgRmiFbYJqla0nyXVWcadd
mUdBa1o49eCeoqFgiAFVxtY8anIJU5ly2ja5dowjGguYh9GSmx19AzEL2suV5WCdQwWnbmAW/Ox4
KiXWAA9SD1LAPrPRgeNg1zramy07qsyAcjZRMDPi1N5jriXUR7wqLbr6ZaTwQOlbUVHiiw2SE5UZ
GBvqvdywWDgXKsDtAHTmTEn4T6rVS62COKWl/YCYSECEE37Iz3R2CcSlk/oZmSaXaFjD9Gt0rCKt
ycVhHB0GblxtW0JPzLIvZhEPKxA8Imzm5p1ujNcos05+m/7LAvPNmyDGKLN6dYNmODQVDACNnM4w
GnBTZ3pJorYKvYRGOSf1QiJPB73XghXTSM4oHhiw4DLaJOdNVz/y0tEw32e8LlUht3Em35Cgb1Zr
Xke0cVJ7r5Edj+uIxTgkG8lBYOScIKJggwwa7Hw5MCWsflwnO2II4FX3vHOGuwfhadopv3vqOXiW
Bbs44PNgg/Dx8aX70P649e38nLi9XhPamfTsOa2i2+Q2X2lLEow4K4TuhagcA+5eKqVujO5IRic+
9ybgj/y/nDbjZH53JsFVqfJ/+pLLuBP3FMQHv01PX4sh31oJ9YmKl/eaVWRjdqxJURNdAamvM67R
sXErCvKnPRfxzCBrVPR7zsVxWrxFUtRHv/rXcvcP5+YZZhLWwax80XtqPVPfOUN9h/mivWOTO9YL
i6J1WJhhN1HQMbocP8V4mypJ5YAOXoiS7TVQqYvgkemb577gdMKMF+98TliBHyd4Czou7Bsil3uM
YrFEUmHW+MB0YZ9RczDNq9xXf900YGXIgruZoZpZhTgYioDvILrdHPOGD5p4yuCg+iS5qSfsNq1n
75IS0UFKnVLfnMetQu7F70Zrl9vu4tFxESQXbg4Yp2Ceb97U89TSrbMxhy8nN8VG16oTRVJyFdCP
tqqm7KPKO0qc6KiUfFZbLbL3dLcWIMz+u9rERC+jiWWHwL3VQsMxqXiOp/bJ0O9NXnw6ZbvvZPki
Rb7m1kHab4xOE87pMGj5+fkpZ492ocYsM6mVMrzgUIv+FZBLiVQk6FKjGBIoLoe7CAhh5vcHcjDp
c6XroAMmbJDlLZKMnAyj+YLfjbpdYlBznBZ6itXCajOm1WDOP2by2zPq2IOYA4YD2Igoaeb2mzrD
5iG4CETcADSDrmtvn6H1ctJwOfaNjAt9HTxgfaBob9EV09+8NGE4wehb4ThBHJyKx1ne6pEbkOtd
nFI84oPD1UMEGUbVijsAAW9vFyR6s1Gdu591ZiUTBy64ae+wdLkxolsFdoH+5nnlprAOEI4+lcH9
DPDml+NtRdT+0DcA59EgkSjz6Yw9Zlxz64RhkaFnF9r0EreTvs0ZHDZ9cCZWV7NT43m1NfGQj/Q0
x9VTJpnnB4gO5MTzi4NcsgfkexRLztKtIXZVTG0zi/KuogVXx7dW9X0XyhxnD/+9uoxPdh/vcht9
DUr1a5+6sJM1tjM9zOkdWzteRm157x1lDaJjWlecsJhdOK+cCpNN6ekThGvnMKoCgaHWga1gIslz
IPzgNpaGEzms4cbh5JDtLsfGv62i9ubaI7CCyNzCbwCY5l1l1SLNKlQ7WX1NJH+Z+rCOUZv2otxe
O7IHU3JCOMZASOtRvlsprAtcBHYvlJG68PH1+89m+iNz424MFUzgCqKTbSJ/VqO1Y3r8lyRRBrds
eKeLmz+FvV1yn9y6ZfZ1p7uJo5pn3etJC93IalHG5Huvq5d5yLBBvOIvrUTAJaInb6NtQaWmm0oS
gVY112EVnc1oAQswPWp9e18EYBRqSwvTRkIX8Sd3kwYUwwj1KSwwVhPTmVXTdd/xgB0JWxiP66/X
Iwm1nWc/zFx3Upmd3WQ4chDX2b8g6yRF+koLz1ccQLJ3NONvoJB95QxLYY8fgw2rZ7IvGOLsgKoc
wXaaTVO0hQP+TiH1n65wxXidvYqBhO5U0f5D63H74t7o1DmNnP9sn3080F2gDJgU5gB0hMH0c6Wr
8kN55c02+q3bZynhYcYHecHr6NgRyeGXmSSoC9vm5NbQVXscFQZlbyS3sOApbuqmGAoSFOafHk3d
e0639bSRkS0RTu2ndGL9Sat43TvqVWXFO703yZq5wXOdzxoeJBzSIzE49BgUW44XievRuJR9WN5U
bH03//RGLCUpih4aw6vu1wx9WLxpqGPZJJgcyqyERuMYLX8GskLFJJ7DFk1QtQm4xkp/nPLxr8K9
qbIGSpmDFU5Z2VtvFdOj2mBmHk9RZ0B/SjyK7oLmrZ2J/iNvF2vNpay9xEhgCso/stpa11yjllfk
X53W70ZOaIpuLeoFUem9fN7lTf80NoOxHi14iviI5MIr4HOUN32sabNfFjAtL4Ajqr8oIBTtYug5
QKCEWCtZIbGSrc1p+ghmHbq1d/b5Zi4jlcvrOPM+lGXWOzoEIYMC5R1//cp2TriMvpvZVrsyqJq1
PlsPsbD8zdB7/kqTnOv7VtxpdeT0N/0ExH3Q1PngekTJ0bc4W/fd1uMMH1LDaYdDTZt35QYUZ6ml
aFUfv42lh7eapq9Bd6k/wV4J+zPYsm9OsEA5XxF3gWQt+8epv1V6C/UmAohCCuPH6JpXvfhOXSLM
QIoBJ1NK2ptDh37DXEpUeOwyLAMwoNxU0W25TPAQ4tKT4VH6QyIHG3Zj7SaHDzVzqnIZoFOcYdUH
WIvfGn0FR6n7M4WWpf5IB+utMoxXX/eT80RVytPozM9KOAUjMGDI5NaPQrbawQjIJlC0fjUCR6IE
49CJM8Y8Qshj06LYjpF1VcnwlOvZzipn7UNPultVJLvZmeu1NedMukg7UVTRPMw5laWAXxhZBh/g
/hMCf+CoUi41Wzj7B71tEpRxaysaRx1M9Cd0XZzFDv3Uo+8oJlN9s4v1skQCF+51tC1vlRo3Q0Mb
teNp4XI38rXigyV2KM9zNj3gV6bItYq3DKxPOmPlUxJQ95zqGefX+Y0ulnQLsjvmI8eiFbnostE4
/wHlW4+Z9kSU/dx3Ced16nEdP7WOurO0v3oerLkBhAkdlpvcce7FmAXhAoSZFGp+P8WwUzw4mFo6
ixDhhlS4Qwrbt8fr6E2fhTIuwFQsbh/zmxyC5uwzyg+HODt0qfndehD22sjcu752qgjvo6kVVkiE
6QsqCG8Gxja6IOK7QhRutWHDg48dsDw3cwV1HDYP5RU/fc8C33jF1SOnwxpMWShHMQBKCL7mI85P
ugca/QAzLwnb68iR+Gj4aXd06p6KTt+/EjVYNNfUorIdjdPhb5ixkg7RFbot4fEGsLBRJOtqLtSl
HLtLHiX4XWyxAu23qxIQThSREeWz95CWLlB686uCPeYM3q1TNae+3MqPettuYTRfW63VT+kk1MpD
kedcGR3BfnhgFpmr17TJInshKLgsEo4InrLoc5zy7iiA7LUHiPrPTRfcLbYkYJAB+ipjj1bN+2aO
cQtMzmNpiVNtdgcD/9WUTVff7rdRJKcdmbzmEGjoZl3uvAnEfxCrC15DK/J9EyxjB/Y+QZWmqFPr
xTAbXCpemfzLqcdw1TuyJcx1IgmnYeSo1g/i3xBA+NczgpMmvpOVLbRkVXbNYwt3aw+vZUu/r039
DED+iaPVWtjc+BI02lpzYuZlGJMDJ/oZZ8h/k0geq2TMeS0Sd6/Ag/KT/fNb4+63NpSyWd6Npexb
gXXgATMtUAr80mKPD0eBVdyhNfdkxjpmb5q+wzYnHQrYX3+0PVdeaj0Bkl8bj2r58r/ft7zH2lPT
qbV8Yjl2T/dQUKszPUv7eK7gTzZj8uQ0QfIUdBqZU9dMd43nOSCI4KiuvKV+u664+hgJtCtn+aU3
6vFW61H/WIAgV0TcMEc/yC+s29bDf186D7HIt2NkbwZB51q9UJ7LsTdO5HVMQae4s1Xf8aDXNghv
awRvpkX+/EoU7aui7P7hv18VmPd6+C+3AUJdt8RiYDRd2cDthxSt5NkH3s+6rdzdf/8wtePykDkX
s7QDDrWt89S5c/UEVpw5rvMU12zNYEoe8iwFD2qad8uKjLteFyc7dqoHyuCLQySrMUyEtHcl/gzM
qs742D6Jlmko9aSrpIN1Qoqp/EAGf+6HxlurOqL0UGNuybQVsBDLP7WbCnn7v5Q7drVsS31OSgNf
PS7kr///kg8T082mdg6ZNMP/EpkgRtrztHz575f/fRHKplBpZuSlK7TBrAxdQT1z0JFlXv0XHmsa
jTG0t1SYT+3N/HBdJ7+pKGhvjh8E8COIfZkfk6nTMYCUip//faxtjfWqUccBXuw7uKqN9Lsen4ZM
HmElRhv+3jS3wKU8ORbzQiupv6kryh8akh0v0mi/1fIrb5qD9egGPdSqgVuzl7wK5gqnvvIj7OS+
e8OvvfyT/740UtqnooC2aHW/Oi6250kh0hi+awF2TMt1x+jvEcKj3LlSfwGsDanfx25Huqja2ogC
i2jxSgkGHjNCdOE4QkNZtZB85uBaIihcUQ/sq331jCq4EpbrNlyCSrQMnQak5YubtNZpdNWvn1hI
yA7ChWc2z+mUVA8G1S4PUsF9DlRwEu2B8h/cmVOSbD2Go/f/vsi8OpZjjUYNT+M+yv/j6rx241bW
rftEBTCH2+5m56QcbgjJsplzkUXy6f9BLfw4B+diC5Lt5S2rm1VfmHPMEFePlwRFKG08XML6gKmN
E3D6xCQotiVe1v9+OaO+c1GM2UJ7aPXcuCcTwygfqN16QBG9mQHFbNFngXlsLN4wGDHWgqHji1e5
JVAWW77WWYx4AWYPV/Ea9XhEem+RvfsweXCSHbSqyV/TumwPA8aZRzEnJ0yCAIQLwULFHetD7qht
49vpo3BDdxv35siKsKZ6ZEnKnYCUBk0oFPu4e9Pt0oe8t24VBialFVwBujuclrIAtGUxMyZy1C1r
nL8MK6yNb3XdSumlQEnAk0a9ZT8xPCHks39yAU7dAMltqZ/1EyR+1ny/n/5+MMmPPlH1YnpIM5/o
6DcRe8YTXX78YoweNm8tvFVA4Qj4UCT1eLiXlWrNg1Xe4lj9WI0Rnbxh7AO3k8WxruQfTWPXk3VU
h2AGTOM89c+F7/SLR4VS3pXN1mir6WgpO4WFLXeFa907btR7Njrmjr+v21u96p9QBq5EbGxzy48u
vx8yMk3/+6ys1E+lYTtwYJWt3CWHHW8WulLO1sfCTPXjIMeO4tyM7sADF2jRl0I/86P5JUcpY50n
B1niztG1YYcjNt3/nsOG6xVH8F/wlLQc6Cjm70Ak0TVqB/sRt2d0R8H/F7z2cFUxgSeRH28FAr6T
23FCaxBr6CfcHZVqsRMT/VsyDiheKy3c/R4OajkVZsWLyOp9q6PIsTUG7Lgz2gfXBrk1jABzwQWg
L03bV6O0ETH5FPRVlSTv0OOSbRM3aiecIXl3E+/DzqEB251B+1ZPHVltdXcyl8/iJtmGeALuAOmW
XXX94boxNB+VWVvfRXvYTVBEMo89Yi8VUR2svx5/P5iu9SZQx55+v8JHxOMcxZuUo++/P4CLYd55
4k8XEl2HBL2/EnVHln13s8K8uzmJ8PZhZpG2Vx5FUf0pavCGFe7xFxmPCwNheGxFBL6a/+QksOBv
vDYdqQ4YDKlaM781oprQMuk/doSAvkwyROyNNd4twIFXELWQS/3q0yYICzj/OARNav0jVw/29sBC
cW2PqDtCohA3o9s6a7xg8aWtQybsLO22HRc6s1zzWmuDdimXD3Ab2Wz+fm2pMiaXghnH75c+kSFk
7UkHUQaMlGGuY1baZX4c7MV05daPmNKg51Fg7QRIzHXZeih2FmrHiBPjyUAIvfJMn/XbYkoeJiM5
/f6RoXfzc+KgUuHtUDlvzE7fyC7qvsFUP1f6KWUJcHGWqGTTaoiTdUW+9t3QIQStYpVvM9X5PeXQ
TKCnaLd+jY65jh8NWeZ7EznNPmn9BddgZiu3u6uYMBIG5QqCdKe683+fqnHYZvpo4omM0Z/1mf5a
uJO+n2OCN/SKmlwPdRGUBZriGvDkay48TlrOzcykxFqSsvzOfWQxkeICY3dYFoxLO99lVwT4KUns
NKDec54mxjRX1H8XPyQmhfPaWkdG1t/tMT0quGenQap9PhA3l1UiDkztQ0vb/nqXPBhX0qeyjVe3
35DexE7MHbmDntefY4VnzrY1wuhocVx/fDX9ptxnOQZr3chfEIQIJe6pmKxVWU4zo1iIXAUNJwRI
bNo+j9+97/VX0dnMdyUb7Mntkch0cXMsWOmDrJPHShl/LczLQeyY2gk1vHbKWXd0ulVcIbGRkjNT
mRDQeCB1Klk5wtF3VdQnhKLzwRDlaYgTchc4YljuhN12GtJ3PW+55dDCMb1l7k/9qJ/KmsG6xq5S
xFaQY31aczT9bXHW7Ajru6V2xgVi27fZBHfrGeJUD5q36vI8DFoNdboBkeRh8kgC0tSFepWABEcF
KdrkS+ZavHSccybqXNXr6Uubyb1CFv9BirBaC81Fh8ea1x3RIqpEhgEW8PqCR0A7VGNt77257q7N
oGrWOlP2HKtllJbr9pUQeX0lBIFtjEa+S8v475PlV0TFEDSJsGpg7NO3MxrAPeou/zmPx8ce+xli
dbSSclY5cBScee7gRauuMIwX3+HfAFj4CZH8dnpv7bp+r5NSP3V002unrqf30dIOA3bRGBXSjKnT
U5c2dd/6iNEAXcB4ob4dd3PS9qu0yQBF6MtDLHP7aSQx9cnSj5bdgdPu3FcL2xgdpPtkOuA6+5Rd
RKE39R2b3keXMvtMhuhZOoYk3QAfHO/Cp98PuFUeVCasE7wmD31hhCD7/xSPvxXk768hmXQRHPxt
Br1+wM2JGzHJij/Z4O2djCwc2Sq5NUf6VsdOXuNFWezr/JS5RAh8lDrpV7EBdMJZGoCB4+KaafLb
0Cte1gVZ8PuBoHXtTFT92hxMdRtJB9mmFk2QPzX2XUDgCfzKOOm6G5/ayR32kZMSZ85cj/1SIffT
cmTpRJhdOP9sDAxQduVZ9QN9CHu0axzF+sVHoxPCjflM524ft7wsATuXbp930AMTBOifja4fnDzz
X4ounQ9ln3yTrXAxUm5hbRj0m+EJltcxA4xUTlc8sP5uGsniGEtDI5sFUCGRANyAbhMdfivLWoDt
T4Ee8LAp/o97ZoAO+vg7kAd59VQHxk+nEiyQHR2kxqjV6CdJI4TJB9jgkuEADCnj/QeS0NoXAuVs
t+RnyLapLnbTbDWrmY6/X+lZf/S1PLtMzRMjGvee9kb4IFzxNCLeNhKftD8dXH5np/q9LeIo8LPe
2TTLl7+/5g9cGWpYTMnTwtvKa2JjerJTEAuq5qs2pnJnsdA6/36oHKc6Kr6DOPaacydvIm4o7lBj
EKUidVRPNrxf3xtPfs0CtoGdtfHC3jygGeK9X4fEC9X9VL7x42EfXk2fSRoTYJTn5SEcFMtQstFW
ylncYU5lI4KV7nPqKLLra36SnWGgpxiYreRIhQB/RZdEy8j09GQcX1wIZEWnko+yxV0B7BGxplbs
pK68fWs43VOtAVbH5mps7BqBkAC9e05qC/Z+vmUn6Z3l7GTuivFgvE26ETNNqQi57E4hzslXs8Ha
nQ/TZ0fuWRDVAK1je7QenNp/SbCtQh6YfczMvXN9K3wf0YRus3icbdKrmBlfJ5lgV+8dle+z0P2L
IrHc9mZknDC0vSNEQrKRD2QIDQXt6kCwgN3N2moiO+/Q9VjFWy/HyaqbBuF19tUnyfivldtsv8co
ufJTkazHG22PBfZeulZ00Zuw3M6hXgZkW/I4Orl7Ijs9ZlTjz0z/+eGbkm29P5n9LWMjdXOH9NFS
ff9V1eFVn7L609bJG8GBZj2OFrG8WT5N5zJkNBF6trGLJgQssay1XQS3ZFspvyeugs+g8wy32J+f
saGpY9Uw7nQdcLDtcu51pGicSUcIk8y6NowA97Yz/ItSvvqdBfz++qA0exfHpO6wNW7YySFn0ir2
0ryH5uiCyqfsMOr9/98SavADDWQKznbXOFoI8X7JKGI5YX4/MxNz2EFieO3qaDr9z4d5qP/3l11m
00T20Hv++yMJ6qjab4gLXWYVv9/a73fqLGuSOEZs8/sbfUIxqOtTelJNSDrCPHzqJudUhsGKZU+W
EOw8x6ewldO5d1pW/Lh5UEBND3Mejg/F3Gyqpo9voRzqZD1/VY1sHiKD3yfKhB+lKNa/f9COFVkb
OJK2tmtkRw8I3dqM7w2L+nO1fEhKF1Hc/3xdoAD0nfwmMMN/6Z6Ld6FpuwfpM90ch65GmYsCa45n
AMvlj0bsZpxgvx24RreJoQ6eZX2gk8Gsb6FN8TTNXacW1ngz3fJ25pT2yb9slkBThgcH4ZhP6ZIZ
HD30Rjw8d2L8TFhRSODwh7TZRlxoF8In31m3i10MkLd2rYvvpNEOqJG3toxNz7p6XVuZ2JM+rD9P
BlB9yQK5KSyUceMSWFhXZ/qbpRRLacuycj7oip+8Z1WfqhzhRtF37CMpEZQ7rb4isPO7CnP1WKZQ
XPG2HDQj94J1IRBUo9xJ8PGI/qRVVIu+hxhaS+bwbMIVO/tjS7tdZJD/+Aoh1R7D7WvoIjWBH2KT
CkfhStbGMWuje91hFa/1WGwM5n5x08+nGmNdoSXbnhyKlTZCYWjduAus2rs1zgztpiJr253fPJt1
oG2yH0zbI2O2f6bGQtvK5biyZfRaQ+fkzB83k+zRULoy25jRSIQamn9aCmcrrdHHgEO8CQiltWQe
t8b4aqxztDjtluoGKXqMt1yw0E7zYx4nFSMwzFxxWd17vTjFHVPKwii6oDaaPckb327f3Qtc0iL1
b5HZvCU4hB+0rrhIf7h4dkOeoMPMiisMPwSJrA3DB0ACaJXIUWrJluMVKAdUW5p66ZcVitUhAzKo
ozZdrupzOttHtqfkaCEQXJr1NfEO6pnG8R5B1lumZ0zUNfVkVexRWj3BzCN8Te5JnkC6cSbRAQmN
NXmnZObGsgWjtDaHE96Su6D63LxkyVtbFa/N7DGX0FCnNZoddIl2Lp0oemwaFrtkBS7jpBNz6Fsf
4heodE8R7ct1jksGuuNE4naaLO9OEwK8hPntQLCli9GCptL/NvbOsZGSjZ00z1VRHuamZKUN7ypw
tfreFUiiRSQvYdf+qbrkS2BvJEhKlXs7JvhNY2SAYHkk0rp1vscU7LAa4LAPk2rxn6UG6Z5bFMAN
jU3xJ5r9E0xXFP3oIlFDkl9jxsgCiox342x4e8/75wzTXy54RgaG/bf+agrvfWRKhheK2Xs7OZdc
I/87C5FRYX7lNrJmzFpNSkvs8F1qH1EEPQOnwL1nYYJ2vvgE/Tmh8FTBqM8U+VE7rhEUhQcEK4Fo
+p+m1+oHlqf8hdN0QvmxpkzyMAM07Ika8mmWd1Ap0qNoWvfQ56g3y8E+tTz+qG0jG9yCmoqBbAAy
NhDOOyu9gaRJvhSacUQhi1P5xVPGw5hp5W5KCOgup3Rt6kBHLBn2GzS61Sbst6XheVfYieweewdP
l0HOTq398SUjDVbD9Fcqh6qZDXus98V2jrKgb/VrzAsZiCJO1x5QEdwW8BR6uwPrDY4QGTual/mt
NaodaVCMTl6H0s736Ax9REa1Ffh9+WQruzsUaXTNhgaiygCxvLNYkbsZq0DmqaRDWpyLw5NuhOZa
KGdTheO7JfuTPxQ71VaHoSu4/mWhowEZyINNMaaGaAhSH/WX5qkJHoEQD9HBknGxS0TKoTuMM7C0
+F+IXeqIZKrc9B2GYU+VwRBr5iHTkHfQtAUM6MxtpCQ8CYmtNzef43EmdtVztkbVoqCJSdl1xgHz
q0aTn9jb2vIvwyB2zliwqZOErycEgzU12Ua4fmxkb2xM6Favk/csQqriJ0gbONb9Duef/zqpvlhF
JV4vTzlrx+8/fY32rPNPlmPJfdRhAK7YgfNkc4knQqITddYk8cxHPYoPpNAkga7DnRhdyo+xLTWA
ATEKpQmFt+3bJy9UX4hmMtS71kNt1utIRT67JokLwWBnh6uEyFnp3fJWJEFedHSu2AJ65FfTaCCT
Mpt0nxtmjvOMAxGVFwJAfMspsgGOMU4MqksnAVlb8IZw6Ul4SCb8A1MkT1LaRJTkpCP3QMgngieM
/nXwTeaBgn+tVYOJaIC2Z4poWdcet0ZplPCdEhyPy0h/qJZkzo5k0U6xyXVySYfM4m7NcYHHg3oC
bSVeuR6FkhNlx3iomzPLu3c5DaepDMVWyPrLYxfTlJx1y524yRhxC9ym7LGBwDMSp3n+KLL0IYvx
ofWzJ6gJvqXlsMCpvWrj1v13qFBeF1N5Ymu+m1T3ZHrJ0RJRsRlsq9lO8ojTFEXpxOQZRoh/8tv+
OSvc92qKQYkOz3XXxEhdbJREucuaSNYP3jwbwSzYRg1F/S8P8yBNRRhkOrHk/rBpxITbsMVowUho
X5QQB1gWU9NNy3KENqdK3JtU7oB7stG2XrboKFIHqIOh63cbeSxJBjORSIRMOum4dW0DF4OV7vxK
xwfLsUxzL7iVcHpGEc1A2QRGE+YnPfmZTJQ4AkfHUArvUXcNNvDYPqpZ4yvnXnDyElGqm+Q7LcFl
DaZ+fJmEJE0I4SiYS58ehyB00CasVInHRJ9etWZQO9Eb+YMeF9lLIqhKR2ZnPCbheICvz2RVrrol
hrWKxWebU06mPs5gKzP/JjZzp2sdj+ElPVHqLqEmMeJvqLdcf49d09LRJngmCjsAHoYIDFarxkCG
RQB688RrGgTBkOsTvTlklYp4Fsms8CCT90K9VXbTvnVG+Zz31lPcC9bZA4DfUph4RqNbXOgzN9l0
ImVYEJDEDt2b5KW0ivpCPWrjY/S7g8BOJbAtotVdlqXfpkopOZbsv4iLnpK/+q61uX5odAx6Mh1g
fkQJK4CSQWZeFsGw9MdmKOErOF4gdfTxZN1/k3r0mEl5HexOP0Tm+NnCOu4z39y7MXFvTwZYtLs7
+qgeHFhG9KTcPPoDwRj5xm3sB0EcxljMNmtZEBUMruo5OzYR76muTQKT0dk6D+3FUY+9Mu61O2yW
ff0lnVbcuIxxX9qwAOJ5xUaPtqBunR2qc5Rvd5CuBiR63NJT+FpLBYfftY5wopt1oXd/eJR+huw9
82Qb5ALAcaQAKMC8vuaIOLHKrdNw6HkYOhzABsPeomrZWmfBTOzyhlhNAia8XuMpHG1ca0SuKf+f
UYq3osP731rdtB6tcME+sQ4a7CW7pqPJ6I0eO03XnZM+6Tet0w+Y5YZ/A6fBKUfLVJsDAAFS7UoV
oWdf4nKm3jxW0tjNpfZEvLKOjzb0FhiQGySY4vHzLwlLXov3Rl+bGbIylNnmTiDM850RRTKEMRRp
5bbKSutUW+mXLrg+wfbMEy2Kpb1LAmiq1LqFafyKIzrd2gucR7O6Tdxle45+hGQOSyELs5qwMXpN
W6vwwUlW3pEhpo4xUK2tPGq3yeQkKKHi4+Rzr0qMEWua3z/17CG9aNkwk67zhVxQXw1lf9Om2MWA
BevQgQCeq8BL2UUKDW3wODyqnCfTKSZ9RXVE2Lue+C++veamqimOEQXGX0NuI2VOh1cV5qRWV+MB
Av+n18l1C803YqWzpr1q+EbQnIfEECD9KVaMYiFO5+FH3X+AtFyMk/yb3TlkIjIYp7KDT9QSUWgL
xJ1g02bO4crckVMYHoZkfkL/gugu8d9TT/yT5Vxt08QDPwP1OkwRfNSp9zE5xFRZxaMTxouKNlli
aPJDa+a3we/+Mdx9iTk9MSOG4bY5tXVFRqsDeiKvP4Bl7wd73vuDD7/D7gm/JYaM9e3jUJM8S1Tz
MU+KCdNjsoMlrW+xABTY9xCKZOiB3Nj5SlAZbvIwZvAxvPQzeNI6Mls0Ccw2+ii2zzMi1qhuscC0
OYzjqfoikIRuELs/EVZaTTZF/TIjyy8nhImTOHrlQTSevrPcysAnUr1Nrv5AzAI2L/xUcs7eYe/p
dB4sMv1pbkkUtXkp9QqPHN45pvTzxvicIfdxFyJK9jJeo9i7dEN5awThZfQfL9Qw21CQhJG7Ho8t
r1xQji+QswgYdTySw2bj0UqG70jg4CXvqLUSkwOcE/KQD2TkCSvsNtpSExt2bT64pffhdQXKxO6W
FJLxfSEJ6BUuO4xc+3TGH425cqo7b6mO/dX0ve+WPC6wu79sq2dFkgZa2ejZ05U84DZkeaCwhM3O
8ih05HzToorCPHja9ARAYQXs9h5y167TRXWoJAF3TvRk4yBGzgVIUM8QUdOp1BKJ4hQWJHiYyt5W
FM25C/XEitC5tkO763MewHnC74D0FE9hipNEYlwaohjptnT/6bN3nPr8qa8NrCydfe1RF+hMFbFA
R2DigHwD3nHOzomf17Zn27RKueRAYNAdCpsa30fpa1Q91nlCDgedJqbPqiaIbFLZ9PpJeDjssJex
fUfR1zKbpXLT4BOQ2ke9BbWkSpBgMTt00kFtvALJP4bfwoc6IkKsrGo8YV3Z8Op/JD78mbFPv0Tf
7MIIuqCLIY3FwgtLwcAtaOiGBAV1PX/T4cpVGM78921+JFMw7jcRL8jaQ6cvcN/ayZeS+E6y5Bh3
7SdpHEQMiQ5Rap79gfBD+ifEubqJr74883Dv3L76MIiI4RyS98TLv/xcp1eUqGX7eTu3iNzZVXwX
Y0MWXH/urF6SFk7YLJbOlWk0T7OwAktUaMf14S3CjbKa0vBfMo/7LOZs8gzeLPiMoYuvXLd+U751
CQ0K9li3OCjHcz9Y0dZS3XI2/3HjJBjq8yyetJZRkWGUFPWIysfssVb+OTfD4zwA67T76rmz3dei
Q+wzk6DFVhIdWC5fHIAIBeOk5A/jcQdpkgH1SVSv9Uhb01gvopd4DivGJYamdro/dGw6hh3oEFZG
kawQwJACxf7DM8pHouPVhvvhCDk8aKyDT50U8epuNEQM+0nOr3rRlluNexLvnlk8TOzrePKDuhkK
4sE4QCDDEClLTo7ZauRGoUjY1jjrYdrBYNNyrHWl/SJinJ+M0Fa+NOB5c2Kfifwjyw+uoatRpU0N
k8li8YTlWDsvlpCSsBks4zKqGTy79X300aI2Tf9F4vcbU4FmG1aEN9uj+eO4zyj2AQ70vEoYL/Rg
OS1K2GOgw6N23eOdW2xUJSrd2Or2jFNv6Il+Fr1NBFFiW5o2aDyBxNEdooB6w0A8gZGxHZ3Xue+f
0XcATHPLZ1cvznkcEl7KfeRq32b8z426dNO3DM/jIr5mrIGBkLyzvVbrIr0qoz/DsXgxNbGa1UgI
ssvjhOFomc/4f0SLiTNt8buRhW3CrTVYUHrQ59jJubrD215PHkw8QMwW1M6btG/Lkc8jboeZ3iRl
Ziys6jGOYKdkcYxqt4SwobXFtyc6f69Km5gDW/8WCauZjI3zxp74l/rK+mEMU69CExdRmBLVW9A4
uuxpeCv5/BgqxX1DBUrua1xyCaLRIb6OdmCl6zMo7wQzImlNUiRohMN3Q8OhELUYZmrXDkLk1jfq
xmNeDpehsfaiIPUi9w+ey+y8Vh9Fq90MZJIb5JJXcBZ3s582TJaeLR9nXAJHhHa5DGp7wOroCGpD
HQ6g4RWcfaBD1p3DktIpkWpJ09j+GLAYA8+ECtPkKJf7yW52lJnGjPzE1dtr4oAUc6N+P+VU79SQ
E17m2l/r0+eCmDEdZtPOiJKR4vF5jsofjCoMR1Myplk1UuCw35cAuixYXxRj+V97tr/0XD7T1MFi
UCmpWsY5bDsMxgInj0Pzh1e3hRDCu14wpl3iLDcuSa/gPEL7mtMUVewvAKzVuslP3xXMzNwd7jwf
b8c918S/uXzMIFjuFAGSWKMT5qmSLq8WKRFs13ryJEMCh2hCe7I2XWne3br8w7Kg3thD/BQhXyT0
mZk+5Fo5E8vre5F56OCspJ371vbZZ41+b2KhuSlc46JPLJt7VDbqkmDZVQqQEHwlP2gr0DceMiVt
RA+cYMcGMQcRcqrJlrXi5863rbVW8iBWg0s14zwahh0HbQ+lIfaS14Qwv5Os7HrrJ/BBNeUyTWxu
iR+S5BkVU5DNvCFz4jxUiKNjWiJFG/GHDWjNX78Xsb0vfRlfGrvgJQm5j5NQbaDpsbGZSJZSYTDO
PHMUDIfZj9gnCY+dYda/aUUVnVFTgbCieoE0qC+8H3s0rFXDqrx1xd1BeXBEZr2gKTtO8T7x16b/
mjCRCsCZlKtq4fU0/kfcIrulcWCUPdp/UfGThMXtuuFp36IwWmuzVm9FXXdrZ2bYOfsYywe2SQAn
dP5o639ZGuqIpLrDXm8wi6OYBm4L0RL7XsAZDy8H0WlOPBwcNO56fFh7Qx/2BN3W68wNMVlr59kz
HkugCcRF+bsYTQXftqvQFJnDEkewhNSBYEgomhH7cPQ5nnWxO/VWmBTyfYHmHTMIpuyMWcCUMNpq
PP8H0RNYmKY90Y2Wx6Kanhn81cxEjTPo3Y+6nFhvt4dan4Z71Yqj0i8Nz07eefZazhpsu+Vx7Xp/
PGq9Gdh6z33Tx6+Rdgwt+aJG3v1t3izv3mtsFK92DCZNduRUp7YGuzJLvAsen2Gl40wKKL5eK6mI
LoNQaTvze2QZTBaccDv09qOrR2j7SL8YClCgnjYcZ6GdhNdeSzHYJK6xP04nWi6NKXWisGRMlNgT
1mYCeuJ74Wjf4UBPzXF15BFAC2r1F72vHg3NqM7FEO3pzYsVI4Cb3qRfttmwGRNyweI8YE+ol+9W
Mug8ZkgVAukTU4obalOxkCN6Dd8+WUPfbUlt43sBYiSfCzdZja0OGAuWqT29KNeTB/wIISq1dQoN
ZtMZFHl9HnFQO6lFCLN9cXAXANesmCM7z+2LSMvFz+ONwKuLs9ajBBL9wFstGgOC9djujiDPCVVc
TF/5Ps3ldvlf22XXtPGMS4ZJf0PiH9pjZCqY240HxGEeQvfxk5gEm/3jFgRYUMbWSCnJs23YLCpH
hpaMTDhPMzsPlGwZuQjIXU1HcxJmW3q3HXrauz2Lf2VaBZUB0pPLJsV/5y5LhPhUeB+yFMmh7UB+
gfJZGSKCDuqisDdj/4IaPmaxzCvNSHRrOPgkNKfE8llo/OQ8rXyYrSFeax7xt32Jn7uOGUa4UUPT
3aNnx1BhbgfylcJZXid8Unap1aDFurcKtnwQJou0SByldE/GOAZRyz9S07AgpLqYj01noi81dh5x
2A+eR7vYJJRYKXf9l2Wbt5HkQ6sYHsBRtwdiNk9iqXoBo8/bAYv5Skh198ckD+bO2uNF6q8Jb620
YbI+SEjekRYfdEv/N83Ia3R7WI9Ck9yq9TnSJEMiB5qwz6TBkOusin6cziFz2gGZYvG8byrZfiMH
YTiXssCaT5bl2cceK7UXlQRzmm8LUJqAJ0vn1jEtd1zLa0zE1Nrmw26W+n7osleCXLV3KsAID0Z4
bx2jv9LGq3PpU5nnbfbKUle7ZN7oHf0FIGSpJ9OuvwqF/XNsfyDV2EgDuhsMYbYdGthL0t+is9W/
G7kuzlbcXABGO7u0i9kq1DWHt5EFWsYRTEikRcQplrEsQTqTwl2f3quB5U3cEc+Uouzd6DVb9tKs
LuWjJmV2KLNhI9np0NmCHUI1O+/GyagCjaAuzpV1HBG8041AGaB4nqq8/WuWQ4mtRMULSwnHJES/
wNP85wTWSUesJ+WeaPeah3MCVUngKyq7wbKe6sTaJZbrb5uROEbGjvVU2bccUscTzxbg2O69FSiZ
cwamemCglPSrvyPHvqExurB1nU2goj/oRY8wsiR+tw9ZIzeRzSYU1ADI3e+sb17rwb+Yw7dba9cO
szMpkMW7A7qNdkzRv1rVwJ67mb/MiMmClWxBKpGbKYn/RfN6NGAInzL7dYllPtpR5awbsCtrib9s
TJmIgHfNcYgC8phgRE1YYySjJq/Wg6Rrg3HiGNGmiFjgOH6w0/QJDLmzax2EniOGiFwy0HQjvNVN
2745qosJyh6oO7P6JJpF21qfujS2nlQEF2Fx1lhaGhBy9k9Qyzk0dYExnzu2Q7vKcG9V619VxEBY
HybzlAzWfABownwYtA3UhQhUmWyfR0n0pS+zdKdu/myWh6GqPlSuBbqujCsWZmOj/aIubWq7ATwL
RqUNxxUoWDxNu7rDWRIVzT3z++oVSuVntNFNwJm0QQhgGTJH9czN0L/Ero/NkHcUffa3E8Gdkktz
HXNUxjppOo4RX3QA52vpqrVxJA+L5mICEeZg4pDs+FHhJbfEpnCwWz0iSL36mznuZ9ik90yvyu3E
MgKOavOsM3lD5JCv4R4cIo0dGzUAbY9pgHfxA0HFzlxmPLIgcdpnN1ygAhM2BQgA0GU6JPnTxpaT
hWsdsIUwsu1otc9O/tdrlHVjrtYjs0zmnHsQAeBFad4d4ezZNpNm25U/tebb265fpDQcJQVlHkY+
TjO7qtim5DVz4PCeKvk5RvpLaTuMIGl988w9C/xoEUDTpmNfOkaMqqmHQESyo+Bs3NjdJ5IVHOKo
8TdKDT89MJ/AKPJXhLYj2B8eL2PIXgjTpQtmvJbj8hzrfN9UasDLSsUcTfle9vktdTwtaOtFaoWs
BMRzn3GgmB0/oQTdCtVxvdXK9KDASxV2F+KOcZ5r1W/Y73/SiPyJekrYuXPkVjOmXdsROduO8CZM
9hautK9jl4CTGN+sRd/YNf6f0Kn+WovYwrWg17bMQLRWI0W3hk1B/fOvmtunYSb112W8Uufwp+Hh
JBAC/6HTxyrYEwauczu6GrnebBwdy7oTmVZpTbKzLUp0r/4s0FatITnVPDRTUX+hk/+DZHXbTqBI
Nf6xWqt7K6NUaCSF9zxa+kcxiB+9sY6Jb8vLMO7KOnp03XHPn74Juo5NGaYw0IxkDNDpXmr477xr
bAE3gsVFpItnkDP+ehbj1msxqaiBLLda22LROaNBwejMgguNe8EoDCLzgBLBlOW/Qi1jH4lUwDP/
hYP5M2gvLby5geXH1mlBe8edb21Khdm7FfrPEmAdaB7a/MacyUCfNXVIEQP4f9PiEV/CJ1GxHeOd
U6VY0nr5lO4bjIJMkUCBjTQHFjXeqDmX/8fYefVGzp3Z+q8Mvnv6kNyMwHy+qGLlIFWpSi3phlBk
jpv518/DHp8Dh4HnGEbDbam7JRVr7zes9SzAtx1i16qe9pAsVNY85HDkyYufWoyaOLIXAHJ+BgUJ
r8j6ZImk/WZH6ovB6gXBg/FgpTGXN1vyOARlii0lJD9iHDYgYRYFQcVoI0ORLKvyp7C3cLGjtVYn
n+Q1slKuWqQUk12v3MasWADSYDtQ9BmOh8tRCqDoCT1wCyhEsQz0Ffl4VxMyYdEwTwzmN6GLJU0H
yhIg70ZUF32x9DpgD8Uir6jKslecz4p8KgCa+MyChv+HUhPsy5MGp6McoA/V7TzSNex1THyxq4a/
asu5Eg+xnkYn3OlN+ZCjMOn4vKXtsyUNABZYRcU7MA7fuPcHHsIJeQg9OjTAnsMgBozmuM9AhOXR
DznBtVrz175rPGoVRQa5ygfdJYTBiaqHCavIOuoRwrlY6y2l9NQu5PglkUak9rtqXlC17jN7+EX0
NlJ/rBeLiNUKe/OqBpGN9mMT2pUXBDHQQQsqBXJqYJQJpL95EdbaszeOoETdiQ9Yjps8/uE47VgH
r8yGZyBue7EJDaymeQRcS6Y09gL3cxtOntlDrvZphKDxzzq47kMCrs1xyHCN+29JjsfCRiOsE4W0
7wKP9t9dNQ1fotVhhfHFT6oGZAFU47PS8kOskI4DGLq72oC/tahzdkAFf6Ezbps+ebRTysYOxcnQ
j0gSA5a2KLq9AFvKcRzSrd1uS81N2A0QCV0m4JWSVl3R6QXIIbRXNKRYCKOm8ZKUxKSQKJ5D4RuP
FkqhqMcV1Ajx5ZdMuPDznoTmK9t+wn8mbCLA7THvL4yxmro4OGgIrVj/StjjtkGwZWozLGwmkLuR
+OWU/c7eDTSTMPDQpC8o+J60Jz9Oz22JYrbka8+1ETFRK96EUV3GttdXOZ7Sx4nYP5gZuzAX0z6d
THVljFDncF83mnor/aClXA/79ThU71Ugs22EvNCqeM4pqz+ET06BOmv1Zf7AyrbaT1Hx7gIyxp2e
b5zQ/cY2/zKBO41j8TmqYtzaIywljeeg7xKHFcDkadZ4qfUOdBgjgqIyk4OcE5vPUk2di95Ph742
g5OJtWuF0TX16jJtD2VpXuFDy6sxQ35Gu+Y6nDrG5L01t8yICyg6j4XpwvrRDGPtaLm+UjU1P9QF
WWsKxsE85yTBe5BtCtMwNwNlSpkpyylAwzKBg1uX4eyVp3jaDBWOb9fpJ6+XnemVuuLST8uDqef2
psPFvFJ43BdCmSsmYz8j7ch10A+AfIFNYHZcNhGa/EYtN0D13QXC4/zcS3yAcs/PzV0qis7HmYUt
KeqQ2Itum2XmE6c+G3h2HKZRq7sc9fLCsTToeeC8Ep89FUHY+0rQgqkIvhYGDNA21N9qvshVpzLE
VbRIO2gKOit9SsxziZbZj8rOm6gbeU3OYSL9gxWRSy+HfZwlDJwykLCAHYjWiG6pw+JwiLMPSGbr
oes2yZhdIyTrTqhs3ZRZRGsOxYNTQVdyw2Vv8daGMYWT2u3HNZA1sMADM+zcgO9iDT8yNU5xDWe7
QzZY+3m08f300hcg7FTeB54WOd9aUB57IxQwqdOdKYr3Ajz40mFSjTuP5beN+kFvtE/b13uQWQnj
kGYdaaWNNLzTV0Nrg28sgx8nyZ/SiS1ZPS/VBaWOObjPbhh9+CZROEJDXecOvCtyNSbfp41QunDe
EN8AsCzm1YS4zk6cozFRNAyU9CoK+hqMhFsCC4BNdbHJQaGepOBoo9gG6VKrDKUtQp1wYB77YHzq
jQiXUPjuBmh2pySDqRmuQgKTNjYFPClpluejum0sDTH+6Fj7PsE1LrXhpBbVAVIi6hz0qS0r438f
Amb8S7AbEY227VhiDiIkBGwOdf67EESmMp3ye1GeU03dXJ7j0XCn9xGl9QJb/KEg6eisxpZ7YFdV
r7TJeqdM6LYjb/4LbchTU2rFS6OgVEp0h6X0LLMi+eZgwJfhNsGMojSM75VS5V0ePZm1ol7B0lqc
yXVxEqoBkIooEcz+OTLSjLHxmBiPecC8Ni8gBkFveTZjUbDJQZpdImBchPnwoBhtvixUrdqy0ZIP
pb3672zYqMEUFeg56ypjTC69jyKuckf75OONXP37H574lzA+W6XmtUF8C92wxD8HRAsebNQ4Cto5
o7LmYB175Retu5cOy3pQP+D+VYg5U+2NpUTyUAp3nSOlpcAc93UCokSw0EMLF6wTJaQTI9RvqVfR
tq4TAjMCiEZqZOziknCOeGBoKiRCtWVblKVXAUy6mG2FYVobNm5mGAdRpIQA9zZ71Sxwb86oeGh6
nUvVDtXaAZD9v+Svae6/RH7bDFBUVej6HGRpGf/09KBZBNEikOqS5oWjprC0x8IPD3GjhL9M1t7M
CwP2ehk7+RLLzEudht+9HBAHRbTrahpVjK5y2iQFMPIKNfXI2ZSP5wR0Cy6gAFdVa6JNZXb4O0J6
gi+GUnUfEjmzxSgvL6HFL7oE/2YUIEYS0m2OVBbvos4/ZN2/AGWewYBS94a6r/Dusslp9fjeuxqa
voYct6yxPFeV7WYaC+3WKJq1nuWJqwAN+8IQXK6i1IunNA6e6Npp/hjyHEWoApTi6FtEdhnsYVul
9DDA+BWIimerX9gVIR3a/AfbHpZZGafqDtH/nGCDiadMJMw78DRZA+Ro9Bv1gXnytBs6k2KkyPtl
RZ88RzN3bB8gB05twIy6pPjLHP0D7q/7YCJzdclEOPnhuM8If9hWGtnNphhclMDBW2GEP3rXOevB
gZYlU0R2wUx4z3Xyy38HsqaJkUBc7kC9KIqG7U7TzrVKLVZDaIKvMvuVtr9zJisBIHW0iSDw2zYC
+O88Dj4wH5AHxTk0WeAAc/0YiQQb19bMoA9h4OA30I6/fxlySztmrnodUzt85YsDUd5yqor+7svS
8voUFtDvgPWq6PxD0bwTyXPWUUBtCf2KNqxx3Hdgq5TkI3LVskaOMMm1XvLmXAW2rn60oEuWRmWf
BDGtZ7ZA6OF1+cCG3PH60NwjpzMPWjmhyLZk/hh2Ohqf1viwi96msGcXM84LPcbqX2IctE3TqYPX
QSe7TPUnxNQjz2dGaEE+nXQ9KFduhVgAnCCot6IKL1mn/oqKKIHtAt4onEUL9Vw6s9+Dbgkp8+RY
6N7UgQWmFPUtmaoZOllK5pDQx8GGVK8qR0gSD+dq9kJPI1LoRCFEkZHLQg9V/W5JmPMjmmtvCmEu
mmKSO4hm+aPsgEaXOIq92o5VmtzORLmPYdA3elYrQZ/gB6iS9e/D7//8Q+K0/Ot/8vvPohxr6qTm
n37711uR8d//nP/M//ucf/wTfz1FnzV4wZ/m337W5rs4v2ff8p8/6R/+Zv71v3113nvz/g+/mVMq
mvHSftfj9Vu2afP7qyA5e/7M/98P/sf377/lNpbff/7xWbR5M/9tQVTkf/ztQ7uvP/9g7Pp3t8T8
9//tg/M38OcfuNpCttnR+7/8me932fz5h279xcH+ZDuu5himrQr+tv7790fUv7hU/haVG7Ii3TI5
TLmmmvDPP0zrL4ZhgV2Yg1/JKv7jP2TR/v6A+Ivj2gZHMCmYXOJExv/f7/xvmeH//ZL9zxnigv9w
3f99IrFhaMIyVQpdg2wCvHr/WA44mtagnCUtS08s4kWe41C+WxmRCT6zPN3GRVNA+a9wRxXJ++g7
myFhXEST3S4otxeFNGuoa1v69psxo2NEudaViWmRux6iPMD/8+2QbkCI5rouiXYrh8dCZPu+sZ8d
sGp+k61Ggz6rtj+n3NkVhY3FCXZof87IFeva6mQM9jKN7UsntKVUHU/rMZ5WxtWcHltyCd3hOhGb
RbQPfk9nW/QSD49BDGQ5HgO721ekXCwa1qKVeKWz2uhzyQU+/aUamrseX4gY2hSR/1718lzXchOn
/n62xMOz8wrihCAUgr11HjpNMv91ySpUkMV+2Q86w9wghjHFt68yNAuvXeFem7LdY3HdJWS72nOE
WBWcgbnT7QZLpyueybJj8e2DyLMmiR0qgffFjq4m0IPIxL4DrobzRTHwpsthZeGNVeEvBmn2WBF0
kwd7+AuXvEkweft71r+IyfoP0am3UKIUdJNdhQgDgSjNNJt5sLFI5ZlJiaPTVSvy6C+jawBgKrPH
Oh7XSc6KVk/ZBqSbjBV7mxGbZNAFkk6IAFBeSx1Gr2a+6mGzJo4tmDpAuWm0KzuUPaSOLZJ0YjGG
eM83buQsJTw1JWyMIgIp7jN7aszWAyHEhsYClI3dkGAyYkh0ILTpJel4AtKa9JK+Opkk3iJuQkbT
21+FaSPOj+6C72JSZ78AWHPlqY1/+cZ0tJx4V3XOE6JPIEfFEvvsrUFnGuIGwcDyUbCcWoR2fk5C
xNSwIVYuABLfSQ9DXOy7sHqsYbiIOl6N5PNgxIlM/4wkFdESw1f3wa7LFdXqpWMObfrNSpYkmrKx
G/vey1z/EIv32sw2FQR1lC5Uem/xQJa53mX7WlO2isDOHiF/qqiN9aBmE46lMb6aPT02AFOZKgdV
BGebTL+Cy9MgB4q7Zz3RvWUS3OFEEtPCjZsTmvOnuI+Qzfi3riY2tiZ4CSVukSHFTKqNMUSeWY1P
Y3Uk62HtMCNgVKzhiZhY5LPHL4ODVXy0bNxzOXn+hJ5RUWKmYHdXOncjHffVTKDPu+yKG+AOifix
jw5VsK0BTQD+s3Zs4leyLSDppIe2ctgW1u8UALQ6kjD5Yi3HT5XEjJndOpRTRg6If66k/5JZqFwN
13VuMdjAvmItFpmQafRZ4Uj/TMNb3wdOw2Xri53bMkEc7wW5QsLujkI2/kLyyqomLN1R7rUGVqI5
XPwECRQhCnrtzoGn5ktBWo3TBztkeuzALXbB0ZtessuKlzUZNlnWPFcWCKKSeMEYq7WiPluTcmjc
h0THIzs9RrXyHWbjsRLiVOgqClxsIcJa9PHWScMru6+GHaNYKyL4UNvptWG8Tw36HVqo3fuOjMM5
HZqZ8cn0rXtj4UWkLdYMUJ4dmzOPDFEyY9uvqPQvVR3Qm/ifuWXCbiektDBU8l3QDLqipitEFKhU
1pnC9rOKkRDiUEJnhIrGWCUxxue5amK1/Tq1chMRy54KFXQrTsFlPLZbPQu5vL0McvbB7Ym3S53g
qfFz7Dhfwk928CNOqKfYm+5ZUvySSXLB4Xi1+9D1cru7GmxQzASCDsjsCSlWXKhrhp5PSVzeEbJc
x3wiiQzyXA83tw6viRh442ZbXWfj07jwBFesQN9Rv61jWyOVRyxtHUFSazPsHaEGjM+2Hx5pWjyL
JB6HXOUBE/QQoTSKnhsKeMy/kQIpXHzlDm8DiiYVn8jIBqzqIJgw8wyAiWvQ+txi32Lkh1zfoSUq
diF2PnO85f2twXTpd8NKwZQBOmWtC/1A7h0Ut4yIbUorPbz0QDwgWjEkj9UDyAxSDPKaQAALyjAj
tbR+ASK4zOO3jpMNDTWhHhTtAt0VAsOsajftEC/qoF30+JyGaXaDlUdG2K96PMJzKs0X20ahC6DA
lvV+aPSnGuEr6wveHpP7gYX4JzHFWRZcDJOaOwDEkB4CvvIMHmUkuSbXL86YYQ2EDu2nbE965u/z
sPiVYR1Bf7PtOdlcfSRBlg3NHI+kbUJG3Fqv04oYV4EeBSLvOSCFIZlwjPnYU+yhfgXv9aOUIOvt
7CXu828fhm/Pzh4QWvWkjuyHlTB90+pyX6f8HMXVj1Lc4UayMmpMp0WCqzNs3oug+nB1Agvhem+N
iA13xM+4dKLd1IcDyrJXAZlIL0jFAzHcxMoGhLnnugSX2dpmYIKlm+JaM0XxS/lDOgGNb3aR/i2J
0N2wLcKH4EO/UMvhB/H8CVTmjrr7s5XjnOe8ycLxI+tfS1q50eyQneprQw7L3kcjMDgGZ0d8Q2+D
sS9/RnKlQ2/sEExzDCFdf5jscWlFNZEUkvU9A+8G6Wg64Vb3N32ePAWajSpWfrIACxeBWa0LRzki
wuLf6Vc6sCSb4FmvKGv4rMGElm1rDxMY0S58R8SI3HG8QkxapZIBlQX7vNGOutERu5qclQ4xOk3r
M1b2g8okfDSNo0GIldQigidRT6aWubYFmrJM+xAW1itGo1DPUCOZZuY1Fftc2eD0JAZqaxnDnuE0
MWIWJlOymjd9ZT5FESznHACVWdzcLn2oVbHt9OzBt+vew8lzDLLJ6xBr4VJsDobv/HKa1lg5F8+y
p+9AcfY5WVrxDtjEhsC6U1rVByuDo0s6Gi7HdFh2iiSsT01v80Fu9096a4BSNHWvZDaGtgWWs9zl
IaaN3t4Z/bXw/edoYFvrd2dItqum4jEGNThLXdCTIS5zM/cY69mr0pb3yhc3BupvoZuwis+naDUf
k6ES3S2FMoBHmqeeepY6oltWiCB9DXOhe0f9toxYeQ8pUU3uzs2+LafEQxAtjeZbI7rQME75+G7T
5qM55+YieTvxx02mTg8y1R6Msj7qob91FXQ9fh4/D3M8p2PCGpt2hCWm7r0ak7s5/J4GHmqtWred
z1OubFweJphxHguNpym5VZZ+brP4bggTp5OOGqS5ACJcSIXtS+qeAHLto/0YoAPftIx/DMu9VoZ+
VFK0AWAt4bmYSwRgtGivGPCpXxhLW5RSdp09qCJ8Rei7IFjjixZO7lwyk53WdtlKKggK1q6CATWa
sOiw3FkSOkZqMiE2XMNmJte9LzepsFeFWb7x1rDr5E4G9Ecmh3QpHLxSE2NpY7rRPNNRWhUOrqz9
/WVxi7J7V2eFXDTc3bK6W42Fz2Bq9mEiPEMguPE7I14JDOa5Ru06EZPDWAutewuuGvAm6J0AqW61
VdVqOdkThxxAz9Q6Z7zgsGnIn8imjU3Dy3g2wFEiImXL9u2XMdt0tNZjZGMuUarcUlZttWMfVb+A
iYlp1cd0AW3vlIsBMA0g2xxUPNoHhRJX6lbJVraFgimh+KZU3UP8ic3gI5kFWnNiTCSRq5H/fRhG
zNJO98Wo3QkBwZJA+NSmZBJKgVmPNGTGtNoGsexu0FBplxE7cmXO2rAJlNdHQmC5fJdl4j9qW8ZW
94IIP2ZONra29rtCV4caqxrGk1JSnSBbJBABOWNwGc0WdjpXkvipuG58Rk2QFVYSez8BmvbO5MxZ
WL3+aeKzxL7MzqrA8mBXw0aDhMTC7IU010PzAh3oCkp6n2bmFQn7Qa/Dm+3ERxPNeTgBjbM/O6Lc
bR/1N+aQXvExMiu7BHn5fKEJz4eivWS7uDdUZ3hpYFRO4KLKUewz3Wo2UGY3I5mWTmOtK9G9+EJj
+o+a7SD4FCq6FRiLgwL81KtKilINDGtTbZssJy6gYzxcMh9Wp+YdUD1F+bjPI7kJbBoLM+eOIpUI
i7NO4AnjDMTn2HndF23WqrjQMcNjMqymyuI+cprnBMe2Msz6gidoVrAMaqSYXGYhYYEyC+6hOm0n
FJujf1VHpnKY89OLDu1xTfd2zPzupQ1J8i30NQ611+QShAWobz+5lB1A+ViLERljEmBoNBNY45td
24cwgIEf6TzL6HyaluUnfj/V98092ukpN7chGJwNIQm7eHzWp2IXxw0REK51rchv6njBLZpcXVQ/
BjLv1NmGnEdmA2l8G80oE6u5I/DbNehDjOSpcdhdU+LdEPGt6kFCMMPcQWqEg/UBs+UmjXGkAVbi
cZVqs4a+ASW4NI+JFVzSbNpJTT9Zg7VTNXJyOaztFXdZQ46dOYOHbO1s1M9MzzT3ezR5AyyS4geY
315UCZGOlCfEmCK9XdbGsepOBWxeZHkrnZxEW4bgH38RmbGwKWdbFHsutmFT2O9z1dFJl5VIvzbH
HHf7DXCAbX2ktrpHl4msOniak4oUTABGO7JMpThIseqyZINVA5FmQVDKU2GqCGtQxybjORDN1Xfq
J5/voMXMTtyr5+gHm4eKGB40Mc800Yu0rFdJ9CVMd+Pb5bEazEs4hEcLNDdNNNoiPzAPFAapV1UU
YCizfDJyGRSfcqXd8NHkK7KHZhsngRcmH33yhMqJZNcOE7YKX0ifdqWpQpz3ieLK2S31+Zdtkp7n
9oessh4GId6y0n3oh2xvN/ktM8tDPcF4MYvqVZP20QxzlozaARmm+jAK0o6srOcaHCuet2RY5lHN
iziRwRerXtf5M4LgUU98g5hA8aA6zYNKBKxnT19lOh6tyr4xJ5rVrNEb4PSdjPBTukQT6sOVyIr0
kHWw1p1ZyAtXYwHKgssgdfZ8L54aWKvZ6Gc1CGD55a5oVLaN8RnDfAZetEtRFtUWETTmpFLxZ6ts
rH51pfpqEexdNdicWWa4cXJwFLFlBEsDW61Td9po1rSFsPlkacOuARRKVonqNw9xK8hkoKgFsdN0
zUvGtMMEbQnEmX9UmJ5ei1c5i5knYuoqBL9ZWV2xYVFK1Kc0nJl1A6zpHITGUDQH340OJrgmiI1L
1x8fUQWi+e+VR5uCAJ+6j6k/SF76UL8FI0qvDmb5xsBDD6zjZOYaYpQw2jMfwDMi/bvbIRkb+m0Q
kvtH5bUMm/00kKllOSI41KidiRVTHzvHsrcR9t9jmzKZJRWjbJMH0a2zId0AXC/pEiovh7ehYh6i
RDvIIv7Qe/tppNYgnRT6vrudNBr/KM1OBO0qCzsiVNXJHtXN7zVwNIkzQNxtF4UKhc13oiVrY0rL
NUzDTW+Le1B8WXiI2fEtHFkiC/D54+WbJkevjMxnEYNG7bmxyDuifERHMX4FquqVhUO62bFu3lkH
sLVVrm4NFz+1ngkD4jlmGhYa7bI1jGaZC+0jJl0zkqTmBli/VZSOdcjsbjA/5YDCd6A/g+fW3lyk
T6nQd63ghGC/d0pU5V2jZ6IYaeptXl90jEBEM4WNcZoXrlr4XLK4j2MOI+OlkSUJ9PQ50ByPGJCj
LNwU/TEGWkn5v7LAmTrpS+m/leqvIkG6nUTQyxN9XfcIHvCqtMjMlqGhUnqq2rjktDbXHbhTUrK8
IoiZSmb4eYz2Xnd5gudeXgOTBrAy2xVanxMikqMpq0s3yHob69Zei3CqkFiHEpcYVj95EdJ9qEGO
UuHQjCt3cqfcdVTKY+r7P8OuYmKhtAQl2arO/C6ZroK4SXSF306JYQzuI5IwEpj8iHOrlHBaGdsf
Cxj0Y4mIEArPDyAZBn3i2JaPnMvbZnxEm+exDvAQGzNlpZ1mujo5wkt61jV29dhGKAX18Z35LXJI
3hA8kVSz9h1H90dawJTXUUlFc+TykoA10IwPTRt62MBOwMlvBiKRjIWFE6tfcUTz61DVHFPW4l2M
ILdVu8NgRoznYhAoQdVsSxobJBT7CEl32KA+AVb8gBSUl/ikMH1Iu86LHHeNOONATecU/aqKBcF2
OtYrZ6lbVP3YmlsCEEwTKWGGKDp/nIj3TTrKiMobQ2rL6DPh/I/D+iHKG461Hi5kwL4qbWO4KdoT
0xp7MXFuGIG6AvR3ztxhXZXXwYZUx3qVbICR5wMWCEMNUO0AXcr8SBoYM5yHTBn2emp86/mwdwdq
XytJkMUlyclnpoxQbC8kw94SqCDcIRxLSMnJ0PjGvhXifBucFyfxN1MMK0jRdzb/ZBJm87puSefx
1DS7Hl+I65DfZmD3DJptco4mngegjKeKPqxJykeb1BoF99CUxbtCCra3Oau/ZemYnlIeu/be9QLl
UbZqWX5VLb6a1UgAdFLvXHuNvrKbttRgy6Inc6YtV3myjRCHDBO0pKFHOasvSxgYPV78Fg20xhhN
qThxwpgwBhbJU7gdYNADcF71oEqQrW8mRLgBTCNzJI+Fe4LBlSiftKJF4LKqCP901E2nIn7sn8FY
oL0qNyKyaLJQpg7V0leVlRreCTPkgdyaGNMD1VpqA1k6qlzXWb8Z1cdBvbT8s5n/kjTlcmCYS9nu
KabKa4fr2P3wYx3VN06o3nkou4PvPKbkO42RpMT4aCKyNS2ftI8oO1VoNweJIRoKEZyHE9X5VGL/
6giSRCUSu/i1OqT7UItzwrZTS+fZ423kDiutBWMvfiRmXCW6ydjZAitZ0WJ480Y6CO+qZj+52aKE
RWe09bUXsK1tUkE4TLLQ3abJS9XuBhtPSNFAiFgaEYD0D2M6K829apMTo65tlD5C0toQJbgEK35r
UIY03FG9tRCkxJgGJ3Oy1Tv2lWr6mjvFXh/eMhA9Gy1ISJpk7p3D/e9q41TkzHSm/MZ6ENmneOyV
BLqIOPq97/m1MqzEHLprsazfg/I4azr+vKKSr5oVnY0K0N7QchyVY/Jp2Fz5ICdJ1Jp42PPgVjC6
xgzGuJql7Bice/RAKO2Cci+BF7Oapd43CI0m8pGw3Pcu7LGtokP2a8KEstk61M3NHnii3orofSyK
b9i2JL2O2y6LKa+Qnh5p04Ep+wtEzevGGXAIkwzO1mgaCWAs8cOY0zUviAAcfJSCnxkp7C7shCl+
K+KJ1C6cjRwfAe7OnO3v0L0qzcnp63XpJBtzpNJjVSLsrWh+4apZT+XezbaKy6SHAJ6ISQGgK4X4
w5KD/GQ1V+ctMl8oI3YhnVAnh3Ux2xptRMDzJEBVgs00kQjKZClOL2qQbcjj9Sz3l4bMPkEnH6BU
MtmSdZq9Vns4RVbMVDN7yAME3Hp6dPIV22eNjX6Q4EDOEWJ6AJqYJNohumUk2KtaqU5RJJtj3IE9
MBXx7Fjy2vU9TUat3SawM5LZ4X5CR3GgZO+xhrC/0pKUOpJHXNMkw7x6kux6bFpHFuWb1C+dA14t
fMGWxihBIfQhYwlQA1ZE+0SJqVSqRoyY1i6RM5VeY82ZtkHZ4U0GBuLEj2aeL80JE1HRtp4T1cVR
xiajP4VRl4/Jxq2T8VbcW5NUJzQg4yVL9Fuv5x8wxMkzYFG9ddrQ2nQjL31U9Y8jQtInAXCKxMFs
7ygBO7KhTy+h2ALiMY5QGz5wN9o3Py7koy+eHF/Z4dqDXiWiU+ym9avdp8+hYX46xKZ1UjvHpQj4
iREL147FTbRT/FiXvNoaYpA1zqZ3pKZoRJzm6MY4Rf3OV5ZDzPmW6g2T24bKQvEvbiE4FvWsWUWh
+gZ9o/G6Hn+Twyh/H6Jrtar65KYmUJhmGuGYYBIWBQXxdB3x9W1bjXZcRN2HqXbgQ5mXBAF0ycYC
hNQGLJcFGkjhvvqEMDGNQHAd6r9aOa2o9SViKWSxRAuzmUuBduAQjURNk+t0BN82rbuskDQbau0v
k50r7XwdxSxfUJ7Zbbp181jdQy0lS7p1dlmHEFeL9toUoAuMXO0og31yImWnXcJNlqup+zR0xHm1
xMg8NV++kx+kGkOfy3Mkl1AEoA5WkK/ukaWanp0zIx3UmYwGvWOl96S81CrBxaPJu7h+Ct2yPgmL
ibWpog2csNQTubTpbPdLFSWFWEkyWpLUyOms7poZucmYEtK7NZVvIeEqG73issUrf5uUGF0D4hJ+
av2wwFhDaWQDcqoj0ozM+KY01F6iEoSeARSyIL/XUFD5+YwcJ4G2LNqBsraB36WDxPJ6Db2V20T+
PublbrKdnCJl4xjMCisdN90QME1qffmlTVwKFbHLq7iO14NlkVtB3KaemeAQ/W+/4wvUZCGPwjxl
tLOyJORBtnhzif64R+w9OcUuE88acFPa435KZrXuuGYr5cKTwhI+EMNN6+om6zxUERGOKmN5lh1+
8N3FWXMqWk1fO93rOIXDTzgdI/xX+lhkhwwQFzoXDhI8iQBzsItkfd3jvQiuejh2uzLflCoGKcG0
jKqbLmZ0a8ZYYGOd/CuaiyXyx2FLUTFMlM0Kxu4t6IhDbjZIyxpZLVqDUoWjl07wPcjwWfU6/tLS
KKu9mrjHwRrLLelG7FRt26c++FQmGuRsctdSLNXRxrhhFlCbwpbKXBgIlxKHKQrFLWqSHXPxD7fK
3hAmHQO3OWRSyIe40q+YJ5mZdsMRFJKziONoWBZELkANGxaCJTF1PPrfEYNI4qYpSKrsGb3PAMhM
ReemY8Ex+4vmCO2kD2vzzYxa3vkddL8owY3v5uB8WyZRlsp36Pi3CV3C0QqUDYAoOquxhjxNSLct
yoyrkwthRF+8bks4xvngoGc2nmYEH7OtY8SEcWlkPPDdgKhohnuNGqRvxpLVqud/ojmz3S206IQw
CSCkPqL6Q4WVIu17Yjqlsa5rtAN9bA+rRNCLQCenKTcZZAUkSkuGYws14fZsJ/QBYirOlPHY/Aej
5xZ7svk+hN4pPwhG2Ar/AmURPneuzYFVyZ2aaSo+fw0DA4eAmxbFTvU/U4vXGezAGnXZsIsaUANt
de4G1VMiDc7wYOUe0T0Bu7hs2aluzJAFD27GhBAIQ4QYs05XGCRxCojSYrL/KydAnR8tAVAt/u3m
jiLzK3FIE9Nr9b2KexYw5DCvhfGduAxq2hEYltG+Wmm7Yt6mHg3yOvAfOqXKkifXdo5v7AApOJtg
mvB1KcTHYEZXtlPSn00O72XcleQEp4p9IReanCC/+xkxRXuNSzieXuk0HFp56ONcP5WQ04WN9EC6
sGVjTP2yR887deP44Fe8XUc1ucaGD5TIzVZN8qJq+nRq20o/D1nZrpidAppAx7vpRQERUtyqAHdw
UppbJOkJ96MM4Ar1w9rqcdshafe35n8xd2bLdSNZlv2V/gFkA+4YX3nnibMoUi8wipLgmAHHjK+v
BWWYtUQppap6asu0nCIjAvdeh7ufc/Zeuw+3uutG4mn4F9dNx3MPhKlymw/hKF0Mnka8zwNhoZZ3
CBkr6ntYH9fIGsnutvJkX5gACRwPv6UmO/0K7tIInBlMkAf1oaSPl5lpczJjBjJuYWfbFPnqVRqB
TLbQPMDMogBm+rhpCEPhel87BCvoNYVdtSqU/6HjrkoHARtspUjOpITZdOTXroOObrKKO4Yrwrsm
JgGWJZnxow20RfTjV3/0bpQPkhPUCxPhItkYGnt9WOfl2R8V+hV/ZC4V++UJHHIHTPyQJl6yiUaG
PzIRDoMh62sp4glxxCfCCdtTaeSvY3zwASqvaYExz+zvwqg/VmaRH2YzqnYqovXoD0FPPN65zkS5
VHC7op0OU9aaXLNj7tOTv41GrDjd5EVXvQnvJ6uM1xmf+3Vivbqllmf4c1sWywm1vb/BkINVtWWC
lIHS5KMcyjhHk+JSFtlYyuh1hukuHK87GkM3kxPhFAJCWZO+S4eoq1YWnAcsT7W3qekGbayY+2/R
cegE6jGFH7AOCybVyrepv9GVbIjZGoARGDBt6sbaSSXvA+ZbFwtAZm3AiAkCzipZLpvgTHpuTucb
zuUmHZiPkbkmz2NCiwsBMc1yu41OKSSordmCsGjGj+biOzOT84BmDP6LpKJZHJY0ykzwqZhlV1bl
k0rsxMkqxkp0QPGFSV8k3sWugu3QRvl+Eg/9OKpb/HMRH8XVx7Y4TUZPaYF6t146HMhESe/0u4dM
uufUr1npVftkjZ+Ujp07c/gYKBMsFaLalau76zxzDlaghl1GYhelM7gV4A1rIzLQoDLsrb3y7PRB
u+Nzs9N2Nq3/DmcVM8ZknWEC37WWBjkb4PcLTJiiTo9B1ycjBFdVtlF1DjavAZI51fgvG0Jl11lz
Vgi8rpCl2DvPpyxnCPthglSQzLxFWY90qAjFo1HQACFpceFIti968W5FPXeXHF0HffLqYPclvUR4
dz2hm+uJeHmUM8GdFfr1cgMDjVYOuBDG2P5Uo/vSIEU/wHO6ZqNPOd0AVJVIW6VGXwKVkR59Mjx5
3fRihQiPLe8jsSf2TaGnm46OQ+onZIjEw7OTq3A7doyhZcV3nZAqtB7h9TA09yjdqxR2ZTB/BAl3
W2j6Gx5y+tpZMD1NkWzJlLnPTIdNFoalP8g1wjWmRnA7S3VvxZ5ap4toj8XtI5EXjputog7yaBfx
Lxkt3TbxKsbL9aqBQYnpzScEy471sU+s556W/cEJLf6c8A21bsV3jfyv+5gp69uSqDF1HqbQrMJQ
mN/PEwbyMqapNE499QJHPhN1sivdg+g8oiYyDVHG8C90C6LUe6bJjVCoR9EfyhITqsVlxvG5J2hc
/1E5k/ucbfFSTLTbrHsy6pEBxDw1KDQksTRVTsoI5gV7bKNBKtwTl311Ss0HV1XVtQst76JqCH3U
V34k2o0xluKO7Dlxx7ZAzZe+BnBoTt9DqFBvXwdWyC6MmQehkwhvBotWrjaG/DV16SkXyshwYwC2
Cghz2POM3q4sQly8jsx3GfAS5DFgp0IQ++tsycsIUDWfI67A//5P/+9/o0AaT5jEQ76wM2bRMz9k
s5dTbZlsipRjqVdPp9HirDAdHFu9YuFHYtj2ckAOH4/WwUKJA0nuUALggXduFysz1taeiX0+jvam
sy19DpzptSA3YFOSXXJAIYMcG0KzmST3JoNo0lmfjblPuQiPUBhrZzw0brxKoxL9mWOBzWDKx1X2
QzBKfgru13lztvtuOAglsVMBPalSFMdhD8zGKkk5TSayfVPv01LjY1lEAgkDQu6iJuLB5tUURP0l
9zV37a6fLnWIpLzEWFbVo3VsveJiqxbih1WfA9wJGsH6dTcUNUhICgc7iKuj5ZJ0IpLurnL7cwP8
hcOOqfagYn/XElmyUL7GsyScDJNWB7Xl0qfSuPQt2c4OVwsmYjtd2PpO98Sq5UzHCa0z1hWU5110
Mwt6GjBKF6mdj78r7w+zBuEiSsQatF6vKpQrRM5gxnBL/P21nzPskM5izu76Y2Lro5steDKHDxt5
C41mpqtuxKG/wWCKOStM262B5+VKOp69j+cCGEv2KTW4UZP/Q3L8tPf1cJ7j0D6NeRIwZ/HOVWvu
x5IUqsw4SKfmLt6Yr6L7QkaQQd/WHOjDYFk2VXiXziWOa0TeV9Wgol0BD56xePVkmGaEUBJJLlFq
1i7lEnHVY8i7C+lNcN18CkdvOGiln0bp8af08EDQlde0Xrrv5EOKo+vCbPZm3cAPy8zi0pm8xQGo
t6mI4vtivKsL3N5+EhnkxASoOzE9JJODAc9hU+he88lmJdP2IkfDp5lNDkA0Yc/Kk/niCGPr5ign
u8y9c6y5IwkGGYLRZ+FqDqtnImO+uglxktZiFw0YniaSulLLN+mx19ZD/NGSNqYM4zPUtqeBnl+t
Q1IvUqg/hrydiZvYKycCM146D6DKF2jyxmm7kekW0zS6MqugHizGmca3uiUnR+f+wlPRUPUIMl9Q
Oa1Y8s0Rt4opwawG/slgy10ZRJVm3ZFJJ5ADO9+qVnG6RvugHONtMCN9VVH0ig9oawcg0GydyzVp
g+ma+8pjkFVnMyDsLEGOTLAWG2ZjcBMmmYVmutjEM77X6bmC/DMjueobkrLNQ7JQF+2xgCBH874p
UATZcUXkaNG8OpB0w64J1nmBALFAlYnPd6g3pV7GO1QrRVhla4efQdvevOFrPBmEUW17wzzIwhpQ
Z3h3CZE2qLRhriPqhr8RToSAosmVyw8DptBrbDLGPcZcnL11ERJhywrKzBtNn7tJutvJVvR051Kh
iMufqZHfGjlyDI3DRwKbeN/m8otKIF/3PaWHKm6suMPp8jCO/joBrLxKJPJst/DDnZYNcqMryqtp
q7DdrwQJW7Quhy0XuXFHjADODcvcGzWY/XDxL9rU0b3orauy7/wtTJQnP4SKanf4NBTBSeT3AOiF
8VTSWTprbFWLzOdmyAf/IWinY9qY5Q7G5GuRWDdeFtC4yk3zMDD2W/Kr3SK1zwAubu0oYK5lJUcP
KmeR6hd+JrxxNVKnSrmbCcwDr8+wr7PioZBwzL0YLhMycLQ1GoSp1oNB4xJFBR7mFcZll51i6ZLR
rPI1MX2qVgB1ApLvlNrrovXW5Cvj24baKgZ8N5XAiplh3rtSRnl0oD6x6plrGJFamFTJNusUQE+K
77WMb4vYGeiIWk8NKxBeLInvdsxpVQJKN9ERd2n2VacEIIYAvXY+0Ab67+NRJ59hCqNWUemnnudn
OIE90yYuIDDiG+yrbWk8+gE0vYb+dp8dfD+zdr4QghWcfg5IrNlXYUnfz68uJS8mGnVyFQoxrhX4
Yib/WT0ggc55oLB1b4qBzwNCCbxBQRGEuAcyV9Z6JM5F94F9PSFNvfdkR47MnJ35cLCqOq02XtWX
l3SKnlJ8ZFsuwyvLT9ItbRcWwhTW10ijENQl5x7G5+1Aavm6EbWzKVvobj5kNwvSzKFYOA2zh5c9
JeMaT6z7wEtxNfoGWYm9xxIs0OYRNHCmsRITjLcz2LW9Wfs7m0TsBUo13DQGAuzpI5Hh1c4o8BfF
LgAH4OrYQAfSMWKzPkhbTLf4722dpWeslITs+STE0WrCsA4WvksJnSOI3buJtWRrrz+05b1O5k3h
vhAgxMiv2S9wGNm/uPrBSrgesZfifIMfv6mhSrmQdKPpVYevFk89i+3Q+LAMu60RfAszhFXjxgv6
28Sfud4e0xxWLum2A7+H9L6F+h5y3moATwM7KM27XRB+LZnqKb4M6NKHMcAv1jTHJkq2KrdPboNb
qk+PudVtfIR0tWoOd13J+Y8zreGD9yETlBKl6BZ5AfHkm2x6bEsob+4lJ2AtQOE/CHFjo/uIX4QN
8pzqEpXRJozEJ0+oVb2ovIHCD3b1oYGiSE107TvmrTuKp8hl7NCSBpAXzhvwaZym6WdDkpXh988u
KoKZbnzSqy9F0h398LZvyxv46bt4JOMYMW+elg8unuzW0V97vc/1U5q9meU5ZhIS2E9YfHtYuXUg
nyrPra8GputZEd1aqdwGijl4BZ0R9UmNZTNB9owiWTIk8z+WXbRPwWCjgThoMz2bU7qeQH2Otb/i
IQ25Vp1x1fQdwWLPHkIYkvdoNWJhh+4c+F+HuL6Nso6iK74CWIJxvTnSBzjiubm0ipGnscuH8rKY
KLCpI3pwlvcFL3eAtQHVkWts0CVckyVFCPVd0TwX3ufZbDeiQ5OsafjPsQivFC1DqJAPKXjpq9ZE
zuZj+C/D2yarjjZRyOohG7n0184ytHboGPYpQu54TyrVbrYcen6J+6n129OS23YccuO6UPhDQp9L
REeUAuKv/Rigtmpmn2GpdRcK5he1aSCdcP0vMhN8caR+Dv2Wy4PJILpllDmH21nKm1ZYn92aLWMK
5I4rCzbL/lRpE+dk/hoi/DbaZ4crVLVA59XFtcvLWFlYV5aZSb7N0F3kvNMwgJ2O/+ran0Z4rlvR
9DVqKqA5Ci2/WTxHRvY6FNOtxBpHVB74DajyTfbZ6EidmrJzAvoyt3ixejSvsXvXc0ON9LQn4nZc
BTECpBhPpOH5DErZcRa7IvIhghM4wyFedtg+kASsQ4cjIgru2roic25Ghd3KYaWd4dCEnNJ+dMSX
umun8oYuLVmhCvbWdNuE6pMZTB98r1vT8MBQAHJq1Pqi7JqFxnVP0AeLkZFoptNijA7VUK8q2/hI
hMI38KJGJvdIJ+l+IpZc1C263ge1vXFRYIm4OSVdsoEIg26VGUdKKDeBL2gAoC4rgdXbOCxIrDak
vsWaYJQfcvdI//bU+kQ8d9GBYE8uw4xsuxQcLjfgvPeeZME9NwgBnjrOGezKczq9LdS5OsO3Lxgv
ynUQWo+hHk4mtIFiMl7SMacp6F0M9npq0GfpKOAhoSL3QiVn5I6rHHhFPPV47Y1TgdLa9bOtNYWM
pQtMku7Rltwi+7a/NjkdV36xT6rytR2ZGrTVtJzkoAKa+PkHJ98/frn/U3T5bYmaoFmsfr+448BI
ONigHV9K7CPLH//RLJ8lYqoKm2h2GY/7LPkQEQ26rkPEWiWpfGmMt5Ufn9ZvAGQdJv9FVmAIdMCK
N2ELfn+cfzyO/zzPO8vlu//633Fg/idv5U+mzf9o0/z/0YFp+j/8br84MEEUvbbv/JfLn/Fv/6UV
/MvGrO4E0DNtcjY9/si//ZeW/BeeR1METJigktouqIR//Je2+y9HLowEE3emKR0La+Y/Dkxb/Ev6
HtQc07YtP7Ad+T9xYC5/IbpxU1QWi7fUExZlkrA9/ma2Bc9ImD+vsD7COdB7IzPyJsf6F2SrxC+r
bbmMyZOCKiGoqvxAiCqKCycpicIldmpmVLVP2vg5IP51pYWq9hJoTKmYAv7wTf7uDeDb+fn5HCkx
lXumFwj4TmLBSfzwBhSzU3DuEi4ydExiSkR/YlQXi0bk1pm9Q9llHqGmdLP5IJ/nuYOtSwbHVUn/
YwjbCHppjEiuTD9lTb1rWqCH9INv/vKQv3yJPKQLoJQHdE2XyffPD9mXXUq/jyM3nDbamabd3FQo
Ys3oLQ1dGB/sTmSRcGIwlY2Qf6vPGVpnV9Iq4HqwtnOxL5P4rndXf3kw8x1tQ3BK2gz8pYORF0eC
I35+slAQ/GoukELbBgVJGpu/mlVI2xYoFwndZkCr2jY+NB1aZSfj1umOatPaCacELp4O8sihDkhQ
bJv0yzjMJUjx8NpNzOcEXgaiV+YAvocz3ctseE0dDgG1dGdkXKjjGFuEC41U80g59J4GAZWakZT7
pgMsHzeOeTeuv84j3pksxh2YJ0AQRllEB3LR9AqKSHNxTWDgWemtObKz22EswOXmzjavvfECiPiW
F8U9SC/1906HliJcfIuOQbY5Uc6MPznrpylX+AriU0jg8Yk1tgepldKKjtCQcBHntt24OyKUw203
VuKGoUltZPM2qcZFeYweq7bKdpM2HSiCvDhJo4RhX5WQqIgMUESbXHPBV8dOlqtkFgDlBpvOVzQP
W6vupm3bAi80yPd20aN7oU5OOkjybWzThjbSSiNX0ccgNZ+szESS5GcIf1uSglEF6kPhTgiDhuBI
XlWwA36QHIVffe5ymV0se/rqZ164y9J53EY2pehUtxtUxsWTcspzGs7hibm9s/3LolrWzE9bBmtK
0IcwHRRDwsUC/tMrSYmZqBzowoorqih6fc6c1t4x3D3i6p8ZcxBnVA+ZWJPmF2+McPxSDrS+0n6w
nv/8KPJ3jxK4nrBl4Jn8E2/7j7uD7wsvj2AC4StooZ/R6c7zABUNlmPYEqcFPxwWo9x2A1EULPwn
Iy7s9UAaJaU+QU8E7Ig1DmbQV1M1gmV98XsvOuZZ426tzvtmDIIKtW83CnTCJi+Tx5rOyWYYyEug
mNsQrY5Le1D9GmLMA3ocsTMGffrzp3x/C1heYscMzIDjQPBv9rsvnA1S01b1YaFFQcYwMa9Pxv3g
ziSCYzTeRJK0hYPbnlLP2/eiznZKEJlOomzOe+v/BeDz3ZH/7ud30LEKzivHRJmxOPp/2JFRt5IU
Y8TMouvPlmV9kcqTdx1RIezj2ToSbrMLSwj7RoYGqUeluiIKIQYogqubEqum2oPhhcK76hdW/l8e
jw3s1+XpgMuUcAVcdj7//YlRqs6nE2rg4/64jOp2sgPh4frzxRux4syJPJHd8OLKTu09jyPCqmS4
nvtcMWL3qhfSlt+6MG9ubHwdE+y8IxO8eD+jS7thbROM0+n9kNNBHIkheuL9eAMX02A+TC5MV2iT
kEW8ShvnVlGBrYzYI2LmRC+sfPlSlXTczD46zRh6nuhK3eFbxvJQZs++p+5igfwFVTE6RJV9I3Vk
WuJ0toZg8IKk3dFzeybsxCIJHoyV1ovyPN17MREHy5gqhGYY1UZ4rJNObJK5einbNtj4YRmATYh9
zvcx2ldj/5lJU7DL5gf+VumxnHDElRNd+jF2cKHqhDDoqVLYb2a4DBHaRNG656qPxMWc9HRIKvc2
6fu3xIIHwHqj2cFWTw4WYMzSgaRryng/MDc/+V39CD5cP4akN0ZIFyqdX8xCeXvYPj4esXGgRKXD
rbKPNO0RQTT03aZIzyzmW5tgJ15mVKgJpoenQcCyczP7tjIGZ93mQnxIuXasPQkVwfW7TfXdo2Jj
rrTlhAhtCRPNY23i8e+oPmoy6ushfMkYtTm93pUBckkCc9ExBoehWHpQXtUepnE4tMaDURGA2ur5
c8a3vs3M4AZ1EEQxEe/DuXrzu8H44HrwHtGoQGGrPg4spivGkiPa+mrvsLwe2AU/tIV145st4cah
fUmrlr+vgJ2Lc2eTRL27qzwO4hytKq4DCuYUQsG80YkMN+ytGEjr0D1wCq6DOXm16W+CEq3y9dDl
1lXs1B7ny2IWV18CN28+jKWkvvHhg4V+dBrNGm0tRvpbHSEhDca777Hhfu18tC3SQZwm3fb8FYX2
vmah2RwQGNZILJv2YpXN7WjRP/Pp/BNUhflN1mwnAgkIHx2NwjBG+J0MvlfcNivLSuj2mcNXmQcH
lRomfnVqV4EcA94z2ZExPZ4O7t40oTBhttPTvSZnb/gWmQJfB51RkXs4pKP4q6wJRwg9UlUMqKkQ
MI3oiC73qgxpE4MVzhg5QXhdJcR7H+0e5TK2/Yl0MOGsZ9xyDFkxtqWGpw9ejQiLGCITz4tGQ8YH
5qu17ntdLzAL5SIYNp2VT1sld0JvV+v6W9qoA42z9ZCU/b2FQQG5vH9IjW68JffKxnCStQdhMEwL
3bj/6tjXTqhuyFJvQbT833e0lJ+qv9/cfV12UBuLOBdLYb+r/nodWCXvvnE1NCY4jDHhFqzoxWhL
vegixjdU0dyUMO84o4oSB2C1g+nZ74q8uc0B2MLMH3baStoFToTmWX7C493/Zce1fnMIO2CqTYf6
YYHCLH/8hwMhRBldTGKZLLh0LPqQ7BmI91cBkaoiiCQmTXOlPfcRhEBIjQ1oPkLbiLmx+qdA/YkQ
9OM3Jpbz/t3ZRB0jPd8PqGV+uZo4vtbxIPOFCAdOdeadYASDttElP25DkKMrLxaH7A10TgPx0sQQ
pPog6P4/55F4nFvg6YVuv5YZrbe4sAjcyrklZLFNuIETPKA9mg5//pG/35Z+eWTbEp7rLSeq9+7b
w4JutW0MqCPPdXeIuwXfNtPERvFDPq0sm7Vt17RkTYQ+QfRKoihGL+4iNnnwZlS+EnDe0vFrADea
3s33gsxlLW4KudgtIUpdwTHZCl6HtdcYes3X8SF14YP2fnFp7ZpQGft/9Tu45vKZHMsTvvvuxpK7
pTPHjDoB5qFQrcZw3EPyv+BcmMGae2ipTeoMTyCQw+LeQIpwCam0vmJOWRsZdy6Dv/ZVMTTeDmkY
nTavfo0wja7q0JJMYrDU2W73+c8/xe8WMtdaCYUIcsDyj58XsusozWhSUixVQLqAq4l9QDShXdMh
8qa1mrB8p85i7YwQyFhKomCAc1D7UXb750fxfnOJoeQ1TdoGDle+91gkzA3G5GUdyvYuM3fpqP0r
w6dNOdXrfq5nonopcjtYbqfBHy3GHkMFSYT8EepdiebXWRdB1j6Yjf/Gsdk+Eqnzcc6IcSmETh7g
p9w3ICMqayBhLGaPcFAxiDZpDm1V7vHZzxvfGwEF4Ou7GrBilnkLdDAN9ghIi7X2bQLsWLNVMLTo
nkGux3VkE2yRisPgz98yKHzbycbbZ5Fn2UXjwXQDjUYKd0HQ3pKGjNC0o403ll147MYe+W5HW33m
/8kkg0j5MReMPDPSxTOSe7LyFOXV21CzpzdERNw14zmtzY4pVoV9PILML8dHTfPlPAZILC05vdKn
+9vdVwK+er+/+PiFKYAo95ndv1shSPlLKZqZ3vpyoEqsp91oNZgcU+D0NdYiNuwzGVAtqO4GcVYx
fLNn0iYCGEtERW3yiN78DGHwNEAWbjjgOXcI0nHyDa5geAL2i9eNN52YqDjdmdgO9CvI1dplkMW9
oC2Y/aH3rLYk/81YV6yB6V2fVozNU8aTMjT+3fP7j1uqXA6Zd/uTD0kD+SAtKp8V+fNLEZKqFsUm
Hguvh2sRJTYm1Mi8ZR5wpynMbtQIaAghN47bJeNxtBnw4YZACc7NtuRYwhSWFJtRMA1KBDfF/lOU
Jv1DqmhoktkHdFNeG3kdbYjahWI6ERiIIpBbIDohxP4gdWnboNt0CnVo6kmQpWR+BGNhvdTDUxOJ
+vLnd28Bor37xI67nCKuG0gKL/vdJ25d06NbzSd26BbF9YC8wvEPgRt32zYoTDpiMB6mRhEvMsMz
NIo8uynUfN91JTVHVR3KNH1sJ4dszggOFKPI/FCn8cTIBwtUP0f5oXM+Wcpe935rP3GRDFHBMzNI
LQV/urPp39KJzhj9X+T43JvC/8uhY/26jh2Xo8a1yRDGQeS/+4jES9RFk9BVczhhVsPQXJLGeYmw
3azTPn2k/j8aEcVsbziX0InvcCssxoBuRFLSlJvcCqb9n7916x0IjiKXR6K/x8vlUba/L9tUr3Ce
9W0Ek0c96al/UhVlm4Yi7qexsYqITMOdleZoDwYUCwaDYj9gfjxmFQ+GvenPzyN/7emxCqyl1coF
zKfg/Xnd495wIphTHGEWt28euFmVdjE8RVxk0+ciBJFuMCba8Gk60rbVGrdeedUkPHRaFPWeEN+3
rOGFaP0UnuRUMoSf70eun3facg8z4rtMMCyu4bFvooWUVmuf9W9IbvEzpOYY/3XRWFuE+YeEAO+N
8g1iiIq7Vui774tjmIaHP39q69crJ5/apVvoc1HkhvDuU1N5FcRm1WD5Q++T6VEATO5wM86aht1y
q59m54K6eYArJ8aVnquvAUQfThVrYnwTEB9dg/zQQYdz0AVakmzIBoz/0tYUv1krnvBwswqaIpJW
xM+/TaMZNwU9p2O2BIaKaafgdAGQmBEZQBCIGIGYccxliGVKPLuJRnx8jLLkCTF2Cok/2hllz8aE
znpFqCMB2cQLk2Fwl5Set8t80R2GwHjuyuD4l+/31yf3eOmWhpX/fXN515wwIw/JkMsqn1CDHTyE
WldJrIJdM8XZytVDcZMr5+LPOa5oGta8EszSpEvTuDxiJ5Z/WeXOO6Awb50tibPwveW3prX07nkC
rzLSBJMAKlnFyDCVDeQ1fT/H5hFydXyr86+FX7EA+yJGwYbnrqfsOtjGlD1FSJg1RLLaUsEt6RXm
KTYEuutUkBcTS3WCef0In3zegjUJj0OD0yCcnfEWoUyHMSKC4IzYa+dkJfHNKKQ3DgxRCHzm7UTp
cxHYKMGweyjKkSMNbpuuRKWtm8WDczUgBvDz7kPZCHiJwbbS8UMkYW6VWIMHTexaQY990+bY9JE7
ooEimHs2/YOhs3NgZgAqhhBzUBEQjAkGXHu9+be+3XJ1//noRNRkWsQ32ZwneCZ+Xqa+gqxRx2jv
6aPE69ji/Ym+C/0ct2Ow3uwMA98vfQwEFrJHYeHDDxFD8yAnjvn/8crjYQQ/Ml1bj8Pt3TuTT9oU
uuaXnsoovqt9okg8gQcA9sZgRLQ7m2FvCXHdOvQV8X2sFaUxysCveRB1f5nqLADRX78ZFp3PbQqa
s7Nsvj+UjB3q0BYREfXsUohPDRbDglsFY3TuPIVqyBVFtaAyBaJOkEMZ90hC+4LQLLeYH0xraRsZ
IXHmBrTLkT4n89xmaya4rUxktseqxvY6uc1r0eARM5B+AcoFPJ/SCfvz9yp+8wYtczga0N7yQ38v
Kn74KIEZQrHpIKkEak3A9b5tO+scuUBfGAjeOkNVvzjhymzNfO8qHLiG5S02geKpdLkHh9uqhKzX
GwyuAr2IQKVjHGuACghRpruI1JmnniuX0RZia1gFvTVDfxszX77I6C9HsPj1yLOXaSBWpsBmjSwz
zB9/FUGOCURMPkqm0bRNZjDAf4Mwmsn0hTonjYPoRkf1U1AN+P0l4XJd1z8ObsHhQMHs2IUBzUs9
FVoHx8oyEDmrZKdhg4H4J5MwbRFy0tEItiCl1jIohpvUw4fYhsr7y7X1N7Uct3OXxgkXuYCu+bu5
pmrcomg62AXFCPjbNQhmnugF1ziDNujHl0xBqv9wLnKs+k64K7zqHrsTbNWCAvDPa+TXK7TvMlkV
DFmdwGFM+PP36iJVn4Iqx2yQkroVNFsHjuKf/xbWr6WJh/rYp+ux7DjSDpbN6Id1iNw3LdMOT64/
m+TnaMo/Aint8VzHiC2t2sKVQ64JzHYnWsedW+68vP9ikhWDo33q1laYfQv6OjynIEDOOuUem4sM
nU6dkQ5cVGLfSmsXcC4S+aPa9oz30nT6szuNX6qYiqSNOkIPGBcvZciCJxqmtxhn24nZCVv7UCMv
rmo0K9kQnExcL1eGW/U7s6VaihN2586cuydSXJBlWvIo+ocmJOJ4Gtt46xUNFvZBfhpsbkQWhg6z
iMkkDLJX9PVAYDQPgJGFMMl0iw8D/3zWWAd3Stat6T5BAp6vqrw6ipm5ZF2HazVE3WGqQdfW6J+I
e5M0VQDNJPZlBHMu6YlsY4wcG4ebjxxzdURzH52kelRzQwuZlvk6C8QT8YD9WoW5t44d/EkdWQNO
RjBnriPC5rgjJqpNd8Ek8lvANAA47Qt9ueiMju8ykatB0iREQ8iCwNzxPmEMI54r9S99gZrVh0y8
0Sm1Zdmn1gFttbqP3CMVaEWyO9qxIL7uc84Sow8fjBHXij0mNz0d70MZNsbFS7mQ1WaoN3aKyB7f
N40VCDbxKsL6vIXnHpx5Kdy9MReQOX3r5A2zdRrgILgiq49qyVAQpDJe2RIr/eDDNZfI+Y/AT5HA
2cZuFIv2GSfD21+Ws7VcPH46O1nO0KIhHlgMGgP/3V6EXbMYOo84aUq1VwgB8Y09988aDsGBmwwE
5bfWxfjVJynUNerTVeYVBvyQplzX6czPlSwjZJN7R5YY0zLZof4S3kjvJiUFEZMt7YFkj9zVhzoF
PHFo8X7YfvHWVIyEqMZ8oEskGLk+eCDtwWWGUpxWzbXuk5M7PwdGj+KuJDbZ/GS1uTp4mZfv7VZc
x3jh9mLU1wPJpndGgOoVb3chHCiMsoUAuAImEgIELaOjyr9yGKDhJYuMNj726C0xbxZewoPnKwho
Q9qdVBoW29py4dkWhriBqU/gY5DYNEiuE404Lp5UeW15uryeRfU5KogYmxermDHWh9Sp7zI5v5rN
OO0iO8EAm/FqO3DwMstpdo09o3Ov4y0yJjJdA+Zb0SFxiC0sRlygBN8bbepDM1OHsPfEInADiVtD
OlqQGOs0mPt9bEUIjZHJIlcifCJdS6fC6x9N+XZC+HdFax0+g7YH2jwVmGjX6a+Hyru3/JK5vByL
bW461pWswCpW8I1HNGCHgUaCqoG34TXrTjntJ4ZuJ3J2chqAEaq/Oir+UhdL8OK/rrtlh6YSlQDT
Tf/dXu3VUTulCeupqjt8Bvpgdc5al9bHRuRE0yNHdefpDcUh1h+zwj3uRukmji0udLn3xMR/XgFx
cRGzdgc54AMxBoLfZvVZlFSxVUx+jETmmBnRK5w3zvuKNV4uzJnGmDdpSUNEKwO0ammukrZGCxo+
YMn6UpDqqsLoQ1Wgp5i7Ww6ynQHCGr/1SEA0WTd6XmT36iM8DHaTFwrk9NDCTqXkpogMWPrcm4ir
Bw6CLcQBZYuldrLLbZVZLUFTxpemSc2NO7NpuMwcMmBspomcdEqIlbObZp95KXJj1WNecJ07IcBx
xPhKmvxh8AqS7xUPj+eRWx1O9Hx4LMPgq5gaQjKasFnmFIsHzXnDjH81kVtzheYF9YVNMJoE8J7P
8rOs1rAUHTyXfD00jOqafhnXOqBMDYqjqnwY835jED18ZcHy3TLHXL5L87VqMZl3DV5DQ7Un/zFm
SLAtHIYd3Ywhd1icR7Mk1rRSa9CI6Ji0j3KJtoGS9kuTV+vGqscDDG4iNHHpj/9F0nlst45kWfSL
sBa8mRIkQSPKUo4TLJknmIANuAC+vjayJtWV3dl6eiQQcc05+9QdsUxKv82EU0UJeel6q9U74KZA
GLJt3Mxnv5I+4tGVNqixFVqz6ingd7lTY9IrnAjz6H3r5Sco9EjWpVjdk8mNjdbdiv8iaJtLquHD
YXIKFZgJJ5XdaSAwMRxnZhtFQlYQ8hr0++DZuPK3RqN9cAJ9wjMD8isLO+zxPtQu/yRmbwzx22Fy
cB9oie5hmw472BYS3HZxn2cQJ6ESSbLO0ofU1L4o485xRUx3yo8hagWeBxHLvVbHYUDqBo4QQs+0
Eg/OcCw7uAQNzAdYIMVnMnoAb8TJbrNvLIKPxexYHKoZPsE/uxNPPCSfARlIWI/3MsDARboTmnqg
YXE3wa8sS/hTSfs7dXhwO4476NjbfERaxmCe1W7xDl/0kJc1rgV9LGAwNGY4uI9+n38ZuXZpJ/6q
WBJMWtYR8854EIpRHPpTKMrFxcoDeOwg0TdYIwKWy+JvWkmzpl295gD8veRi5qsnZkYrHVhuTtBR
8pAY+Vew1C9ZjGfYGxVWeb52q+Nx4JMfQ8d7wpvJn0LJEiqf90Wo+BQr6kXD8VEXLNaviYncV/I8
9GaDpsTEzjIB2DDq/Jx2sC10eYOmc7f0tF0eMfLCcp4To4y3ro+1sK33egLHUuscAWmaNN3FPoDV
qTeGybixLcEiOa62hEGxHLzJ+V7o9qhfh22WektYBkO1bR4WzsStTy24XQLmMFX8ubRIvnTMaJt2
BVrJkm68zm7kJZ/SObv+97ryDYIt9nxwOzkaNdchq2917frrq5yNfwEYlcGTfOK9z0KZkMqNGz+b
bX/l5bnnISRmoWuY5Nq4AJKVK2fzZWiFfEja/guIBXMC9Q8ZFasAg2oNAdrPMjGuZnXePNa9/+tY
VcmkKfV2sALZ1pUrtB9Eb89BJB3xqbWKr6V8dtnZMScLvsDOwHjgKqFSg8/ANy2enHnAjVdh7071
P9EAm4QV/Fmm/LHEBu1T0bOeJEy1SoIsGkW+I+39ydIzIokbBgfsSskXWP51w5Js1YEBQ0k3hiVB
2PxlYvVldnyKulm/e26JiU5+QbJa7bvvhtZ9DZ1vhVTlFIzjb9JwYnXmfE8y2K6o2VvFgi8anWDk
j/Y/CFbK0cawwrGy6RPxohPRA+LjJSiSl9a37LDoOOV9hV8pD/B9a82vnqtnGHVvFWTZ0deYFi7U
tGy170w9u2sr/ra6x6eeL/lCChp/vKHBy4L/W3qMEwlgezIb70DoTBKWs1duL+CYeHB1OBakQLtm
a2yzOOcRZx61ASt8sll38ZW63EPENED5IKWIQYqxprsRoR2yfIYj05MFUGOCKjnh917AdhrxD4EK
wwodAS5ii+TJFY9aPaEs1SqPeM7ipem0x8WBANMgZQbD9aANDnJuPcUN4FffaY6lEQt0sJ2xRte+
+sEkCUukRY8zpgQyDDxsRt4+Eqb+J0EMxrpV7gx7ZEqUnCq7zLfazJOae9MLxsir5MDHKNLQnDY+
ScJMLt3a+skC74zcEBAL2vTF0Yoo89+bAaYh6eSEMQ8EiA9gdGAfvFSV+YEaEjYtYpuwaqdzY5O+
NtT7OchBWqY8M9Ktw8RPMPk2BNKOI1MlXwU7yIyNmWAKmPjrpV7ibma6ezHyZSVtQhqD/a5JrBTS
FL9YbJFRZBym4IYnHc8dP8VngZZMp//+gz8L8wAZdQslyrqPRPhNdhzPAN/SlUr6x/VbEboUzGFi
zDuFsmZDlf4zNuSJi6m4W1LCJNkGQ2qETq+QDW6Yox2DHocNyBrwQHXw1zXdadLja0qwbNzTujsa
Z0FBVt6m6v17oxzw0GAmdzqED+mDF+ufUtdszknSAEm3/xQDgVMEJ289D3qELZt3Imo+jBnxHFKh
mCkGhnTdjIZ8+KqrFBK/SwEYzJiyuLrCdk3OXODjC93FkxQo8lOD4sHBWLUpjaTCSoIVqkJ8DzVj
A/L52SaDLM7eixIOdIxBQ79JELgbEr0mfoj5GfN2+3O3YiuaL9thzYwVMxyR7GA++6hjRor6bJwK
W8HeW/D/l5yqTY8eamit976cb0EaAwSdk49JJtd55vK3K4isAy+2Hpsd9xyAcajm+8nQm4N08cpp
eRLVcoXse1q5o5eIPNAIcTWjjyQfc1j+XCHJ5Tax1jQ0jS78p9zN7bB10Z0uZntWYiJSwkGrijn4
QWtaF7Ml80LKIXaQvN35AlVgpkSYreBXNu2nHqh+H2Oy8VGDFUtK8wxvIh9qqrnAt3d98VyOMGlo
JX4L3A8bJDMj0BluubY8e2PnRBR8L2KwdtKWX8vEPVkU9YdmS56NDsilmfmvTY8EktcPodr0RaJ5
uR0dp9pbbDIJGRGCCJfMhdmRvHQ9iy3oOpt0Ig43sVkfsV7amz01XO0S8z11c1gO/xrDHe/HIP01
57uy4/2LDTvSTU4zHoF3N24529agCY1HWMD3NlJdgm0yQPFzhHUFadpzyUCQ5xRgyXsSwOlysD7q
M98h7eybIuq0KoKvIcAkVJYk+SyYWECsSFjHaLBaE6NOwKDQ4G8MQ46qihEX8zDYlDOXBPnmwSbg
d6NFb+J817sCsokE8uoRFVwMcZguWD4NBbkV4CfXVEaoziJBcOGLN7ri07O4QwnJu1alDm+iwllD
VQkBxEtYA81TlDS/CTY7Bqfi2RhNLOnLj922f1ad6Xur7EIxA910ncrhVU5ElA6gFPVm2iwVVM9J
wbOgVgSjtA3sGaRin672Qy85qsmS+4oBzt7LONE40NH7G0CuavtWMnAk7stGWQzOIs7ItOnBIpdV
MoBhCJgAGE+ibQzYWcS0uo5z6ix8VMlUWJumHqPRLvWjs7GdrD1YXvpq6mmUCAv6J6kU+079GToG
tqRx9xLRGNEbiFPK6dY0cFHcmY5Sm2HXjkj4kRflmIN+2iRNH9qm9dGFTAujeYbRSlTb1sXp3aMm
alOorlU7nmsTX9jgT5dZfbOWJSChMtF/yWAPkjQ/aApra+zVR2h2l5EuFY+1wyCpRbzl2vIjXopi
g0SlBvcxH8Bzpf/fXsTmE3u498ClmyMovNwwnro3cv2NqdrJNQhHHJKFQY5Hlomffsx5edIlwwiT
hy4rAlhjmfgpWx76CixTwCcN0PRniqFuzFZl783auVYq++1zkmHkEtzZGhnkWXfXKJeKvdKJk3ar
aFoasq+Th0aQ4jaUEo2BApyuyf6Df7FayaH2ZiiucZHomw45Y+i2PBE1skaMqR+qjDX6d+fJTVIo
i1IjWtRrLn3S+UdEfqFXSngQwYs2YFFUBgdE656J/aTYmzrqkfmM44pJ4kCKPdTXjoa+R4oD0ArK
AIPshFN00btfpLUQP6kqdxUTQ06zVLD869kK8rJfS9uTJKR4N5UjIcl6YkH6neFgqYsXY1e3xA47
FbAce3SPfkkQ2Jr2yVvSHLV2mg+NnQES6b5GPFIsVsF76YKKaG3hUqVIoSnJXwnKsHSMv3xNvi4E
/CENgKk9zkeGWvvYmAwGaO1f16fAUXQsnlQTOs+bURj7JfD5IMvyvZqmLWrffk92KbdcPHd0ZkeQ
PNQxsNi9oPkoZGrSAuI1Rjv1mGDewSIWlPvRtm99iWdfThQui2F8Dx4jKm+OMeflvYAVvmAyzdL3
xVC/usIgsUbtyMFANNGuYlEOo2Q1FDOD+dcnM5Ck0V/JFoC6yvwTtv3BdUQLFJSkJfmsHEtyO8bh
4MxtyFQLNTqIp7scuPYs/DXOCx1xmspXmkkc7aiwDHacrioPuqmOSZvRT9f9xasMsc28+CIJr28G
7l9BYggN2Xa0mmLTKZHvk6FH1rMxZudPenBoUuyRW2eyzsIBx1kYvhONjYrmcZIrghuKo3wSBr/H
iC260HhKRYzUq5UNwE9MJ1F+KZacEAIjqECeJfZbE5DWzKOFe5eEqVFa/L3KKj3w3WWR2U0Mohb4
ZdJyooZFFQtdhCW44TeEGCCxsQpWa/691hjBBVPpppKlzuT4HT0z37YFmNQxQNgv/40raoBnxFGr
Qe0VgbKbVA/KKEU/r2G77gGs7XCwtlvLJPar1rRX1CVo7c3giulIhbEzg6TuHrHCvpljXkQ96xmI
Eyzr4lSWmxLMlUf5xYi7l0i0Fl44J74MJWDSEsI3oqCAE6F8CTp9S1keuuv/kdj0opLRaLnP2kR1
m+UPbO9qIsw649wS7hlcDTT2LAZZgDIIP0x2SxRcO0DhdvdxYnnnbF5Iru+Jx5GMOVNe2rbB4pAi
pCWVqccNTMCynZXIuJaXku3ZdjbmL1Fw7oGp2ODbEmHRlt8gBDOw8+ZRM5hGAms6+eAgKFyy57bh
J482Z4gSUW4NE4Hz452y8r/BJpTIheKGbRj88ESoymA3l6mlEbdnjaCjmGsfTZcx+/m2SZKfJQ0A
0k8EIskmmc8A+0evgxStxbeO7vMIbWFja5yyqgZ9PMnhiQvzFq8jCeHUQClKhybRhqHW0sFW/ndT
fS0dxXIVLLeJnCsqe3K+++Qk2XPth+yaZlbkwliCNDGimy5cri9KLZ85cfxVWe3ZdsSEV7jGOzl0
1DlDZFcZE0nPDaVmXWiqXit9nrhfarS2KZ8ZpY+Zjev/VGn/kHoB+HmTjpS4Jw+61T5x2MUQlX7p
euOJwdmbm5Dex2OysqG9Ewck/oGEaSAJ1cjDfm3waOOaBp9WKMGWzL1vdO1oN+VDExvfJekLfU/c
VM3qw+6fbB0GtA89JqW96gFAu127oRMClHurMeQBWWlnZgVy3XPt/JELUdiPlrY8MfMc9mUNOmTy
58gEGFZV2oMqvcfGkC3VtV+wo8QjX2fQyMsQyetaZm+Xiq96UTs/8fwdPKPvCQb9tsuTi/RACbJe
4p5+7JV9LiFaXNjMXRa6i1Bk4tgEQpzI9WGvnFwqRVLMsGwdCdjS0uP7KtCWbecvW9+Kn/S0NjfU
QwW/Z5QP66nTESBUjQduSSt/gQn3XuX5kfDGLCqSD56vwtqrxaCLb3FStV37WhkQDpGUwaB2il8/
aH8zJ+PpNTjzg1QBuKtQI3ddvvF975kz7Jskvc2ornHF9KAUOoPfESrPUg2/eTFdvNI7EKl6Y1Jl
3tu2+I7F+M38WgeJynLGleBZiwp2NWTT0FD0/o6kfGxinRxEBbYj4KNfyk+EQrQg2t5fhh8az2lv
2uPNlEQBIQprzqC+6zPELRoZzTyJxlnAMq0uNf1Prv+23pPfMrj5vgNN6o/S3bZ6A1aR+pbr5DYU
rXdxhpnq1CImZFpZ8X2p7spRu8EcnbYWUTsskvsWyQEoiLzO3xw0Ol4J28m1eHc1irYqsWEbw44/
O5LIK/GuiYSUBCJZdkW/VUojPL5pv0xdFtt+8c19C1fb4mwzsH0zbLR4KYn6kmZLSmd2Z7TMwZQ7
vEK5YSCGnZNdvqdjSLin08KDrcDPxj0sFCLppp2VgWiPh4IEnQz8YaPMpxGb35lIOQhDiuvMih0c
58ksNrB1D0IyMc7ToIKezW7Vg9PICa5oo4L+Ys4F12pKrasB7rRbkuxo6pj/6i/MwVttlaPILns2
82Zru96rrSXE2Yfp5I871/NcVqImpvDGQ6439VHCFEwrK//O6bu7jMyhpeQwAMyO9SAfaVhWFsJc
FdlOR+UZZqyaZHkLYtXyS+B6H4l+Bj706WGJBNqbf1Nlk4Q3SVXS0+s9wELeNMMx7j27vYeE1Ee5
npMX5uJiWxC85gVzChpD+DidfeEv7ZPgpHkn02x/lZsTjKaVKGfRzoSsXBmlpPAo3Qamp+uY304B
nabbsDWHK23qz1wVd3DVir0V2a3vPg129pSl6At8mB5Vb69zvi0igYpJB7vVvllO0gjI4ApmcCnN
0TM4iS01l7vWYFI24x8BE098Iuawe484JiNPHuYBnCSs5XafyoI5JEDdG2TePGy84hUuBJFjovvQ
wlgDW2tpBrncKNm3DukGvnPJKhTWyvsZ3HhfB2UZmkv+Ddf2WfX2QGyrv14iEixejB4tezbqdiNV
cja5ObLerv/1I1k+7U4U4w1fTrmTKyODVaMFnAd8vSOJbkD1rN1M8iw0DyhIbjUw/H1hM6EljMEX
+bkDUhoOk2vvUoI4gfpwNhM3A/phLBl1EvXJrqRHm+3BLnCX9KEAZ7tQjbABKSfiE+TJ6sf1Q2ZC
5tTqvnCMf8RSfQYZlVpb2C4pNPOB0ftbxsNzb8rsvSncGxeEu2WB+FBaXBWy4xVzl5HPh7mu75CS
gZaMyVdH2IqGfCJtoV7Mi/uWFePFnBLCekYbaD647y6NYuS5Ri04CwihqwbtEabWa+H9xLa+CTxI
hymi/I1X2s8gH6kg0G8zLwbi38bBnT49+HkMyMeptCiHQW2DF6fOAp8rPe2pGbs6HDv+BH9Of+pZ
3o/QriJfZ4FRdQj7rcWAU26tWPeh/CPH0tnrWv6V6Ey4KwywvAaPRB+WaEzticgO/V3YQJnc0v/u
8B9Sy9DpLxl/isL/G1Jg/WNje3VNzTwH5N4vleh2nWdjlps/2xky1SK4ZVvu8TEQLf7M3qTQYXhb
e8xri3MsgxenH+96/9TYIyUwf7aplcCqyLhIEQRvK6Pc+RWqsMF7XZKEZ8IGjSheW7d/IZgb4UgM
erIy8GlMU+Zzcgq5YYPHKjSwb0m+6tgmb897epLOoL0h58X9hEodSYxse9ymBpsBtEmbBAbbNCMI
1IHEHp0GswqE1YJf08tpjDIk4JScG6hwzKvRB3W2WW1TC2JgY2rEYqK4BFuGERSU3FSRVaQ33Gti
aSBMMi7h9Db5gaAt55LQdCS/BNQQjIbCPzI4ZPDFsQmV+9nH0qf0ZGu47MKc1fViEeEFOi7Z5qsQ
CHrIOSiqfdwlKCWnEXYUr4JMp/jIXPzBTo2LbpkfoJAb4IkJeC/He9Zk+wjXcUT040FrbAgLz6eF
q80r95PeaDvO4ONoXPI1QdBIZpxj3JhIIS/gF99JJWBqP90cLcjvstmJdDh/+9Zmm5NP+rdkLHgw
lA9jXvPM05AOJ464ryQhgLPLnDvDIzJj3VXE9aoaVurm2+Pj0M5fcZW12Hux6Xs5hWRpx/cJoci1
221k3ef7cQjelc4FQJjS0GkAdYJCP7OlP7hl4hxqlOteuxxgIgSnufd/+qy4mv6l5H/v0q5mNeOT
1KOTMpsj4aJRU3tHFKbtDrHFue/Nkq6cuAUegcRlxszUCNwsqCk71omSM3fJEFyX5WAvVJ4gos+u
O6egS5ZrMLV3fQmdZ7Iyh1uajM02++f0Ro2Q2/1uc4Bmlrfcw5X7VJLwGToanHS8ssj8oAxa/l+b
liyCbX47lnfMzUyuE18EjG6KWo9k6kLuS2EpadOeQRcbBvAUCIdyGvD5gfYA+x2j6203a2LfTRMX
dTdEBjZfpILBso+bnCQtZ3gLEuB9XqHdBWo+dlJ37hmLQq9nRuM4y7vpFzMVoQulhvu5m6me0Wid
Mkiau6ApXptaeJEojNd+aQmrYjqr1eDscCv+2sI6ZzVw5yVlLyPUbdGtbyICKRvxuOHL/UwLRSgo
YyciELqjO+QOO6/mS8x4SSi0wO3axxL7ISu0g9nQTdqJyx6D8FZBNplGoFmg/GsVsDT2e43RFrMH
IAM80wFlEBppdOltesf7xZGTs8RXvkmEeECCleYBPnNvaCQYQoziRaW0KgUPCx9MWEiKJqP+55vl
G97Tnkurto69GB65PFkqp2zT29i/d4cG2whO4zXpXMv9cBgcjgV/ONalGMLCYqRqCtanbupuHVVA
j/3z0XhEqXQS2tjhh7SfluR0zF8wMDBs5OtKh55zeVWitw95srN8Ftx2YeuhZa0ZT/6+t5kwEBH+
PCCyCe0e/n7T34BjPqKBQe9HlF1VzYpVGG2yTP1fHSyK4d0Kj4lvUhFIUne/rMfY5uLdMaT1EegN
4VRe8off6C7AAnGgBmLyaOIJd0yf/JTi6CnL2TWrc1yxGHbx44ejDQe8mpkFsG7lIm73+MReE6EH
ey6QS5qUxR6DM/eecB8puM4Kz/mm980xQnHLl96zB+xn6ATVOrf18Ncx1uP6yfwFgl+RHFidYYtO
7fyKYwVlZ/9APhdToP9MeO5TVa0raTaVO4JK5x3otdecgiGz8SYvWfXRwIM8EVCjQuLJ6U+Dg04R
DQQ8ZkSjGEZ1ZbsrjMY+FrhHPdb+IRP8LfoV0PvWb5ZrJk+bSW5c/JKx87tTxGov9XrVwaf1tQwc
kZpNmBfacwYeyvBPGVc/1jVB4g87Rzq/A4TtTxgyf1hhoWEhJvaZLWk14zN2QZZ/wzmU4gjHagsr
gnHWJ//fsCyk9tctxBpkaXUIoCbXvO2z4UTemBDqSOZjnMaQPEAOMT0od9AVEYlIpCADLF5IIq+8
ddGgqwYKlMAgooh2sj66tLvqA4PoHGoNLEzWRmXhfcZtl2MG+qvqVn3K2T6i0r727WyfoK999QRG
9IIlTVGrr9aCKeKJo2ovC+OaVTAExLpmKMSmKk+qW5ErvMlGbYVpZx+t+bnUuncEar8QyViYllHH
durg5jjzbIs4TqdGBUm2E0Yid2Y6ksAKa5rPAiHA0cqa+j961/oz7CwQUZJokWuOdx48SEYL34Y9
RTljv046PRISMm/jnpIvzcVva8M7HGJSTUT3IoOzwX/rJZrp2rsW+gTaqjt3hh7lS/boKChgms6k
nAgKsqA8q8AAZIEvN4onqSXbgSlnCP6BYMSFriX1LSRFY/fLJfaNcsxe87Eo+tk2OLeVzFzm2g5S
otxBNo3IM+/30/ROcAJ+e4POjHjJSPbf1sR7bTTdOVsT2hCZr+Gh/QsrfLIS/a0ux+4O/3idQQNX
OiwwVuLHLFiuAClJJV0OGmMAUhgm/TkotTNHFfVelr/hfPvI/e7H9s0q6uoLbu330Q+exMC4SE8c
dyNM4hA7gppTi0/CXl844JWAEAfwyi2jLhYRMkL63W1164f9E5n3drxuRWiT2xy8gluAba7Zc+LB
y7fsB450sbQ8ElJHFrtBOM1YPdK02qWL5D2abPgKkrCGglk4m02303cD6sWNOzYi0i0yOJiE2AG8
QX2xPvJ0OesFS8FaEywwXf/Jm6ijHVNnZjmxPQyskqaJYfPQpjt+Djtui6+4sdUQpmN7sKFsRYs2
/yD36B2B3i0WDXw5fOH+cLA7csVANjP29BlIJSoOkJrQ63K+kMa3A/UIfbVm9JitM0J23CfMZgQj
OgR/+nJuT3MprgRFEjK7EJprx+5TooytMwwM0HyYpcqzosV373x3QjFLtpA1Kb7AdPlxy3qP2pmR
AAqgrWX0DmjBhX8LEFylM+WcbAuldjcSDqX0fZcHqMH64hN4hc/zBcylx1NsVQ6vDBCRIe+4TonP
DvuuwBTq44D10LnRQlNFmwS+6uIVivLEHMu40R9pfcZ95fICTkNxCpAW7ZRkb5RV+luZxYQVg7+D
fb7SRFnFYFIm5bgUD3psvXH+Rr2Bn19U862xSGTpjMWDMJ42PJ6c55ODFtbUGfYWlf9MjM0cxShG
6Ey7maEvVPViqHMWiQzpynpxnofUo89deLQa/57SrGdfUJAkEqiLcluIEZKKbQpeIQhhGMna7dJL
jti3thtRPmU1v2pBT4Re1jt3zeSf2umjdJQV8lzxJjMdAZ3oXrR40XeJpxPSoRnrH8ZwvPu0Ckfb
NVUd1YXToGkot2AYKiRJCApHg3i41J/DblqY3ndsrl3Jv9y8s1xNIinZbMxsx4v2zQjqek8hh6dp
qZgbSuRU0hUH9Kg89CZ6ysrlLuk1BlA2SjjZzlXU1uN9oAAh0WQZW4WxEkk2Ga4mwa2JIg4AwuC+
j3HNlcwJ4TQPbBTpkuLe523iu02G6p+lJe+T5f8rY1oio2c91eb1tUMss0Xx++myX1A6A5UMMK6b
Wx92Ubs7QSTWpOMPppCNAUKjHytxH+8IyVmXxRYxteiaCjwhYVrw+SV2jSU2NVc1Hox5pxpRJboV
bbKaiLXm8U815LcaAdWZyTsI+NHdjLOgqqkfinQgIULBW2+Q7hPkwLyHtzbFWII+g7WqHOP7vmo/
gN0bWJfBCusNCjbawBzBB4/mkc0bkZoIZPcmW8mNYQEuhLDBb01Yxq6ZrIOcmCSa7H1jFsLb/45K
P5t47wOCgRqIaWnq/JtArI+WYLPedVurXt4ZtRjhUH15hFJuprFab1lS49xGELksvP0oDXCrhHwu
uWudFMdjbbG6wfuPITojhxSjCOui6cGk/droHolROh0/RzeVv+MBeUWfQZM2hFk8MLj8DwbNzXvm
MafQYzi/cRFaoeYlDNTp68cyE3d96sxnqY0YFRM0DhaarKrWiGPnWhWSzRh6F+3Qj4RIx06NGsVc
IgZuSM+yvjhWRr3Wsyix+wjFfBoGEm0cnQfJABAU0UaXgTgjZogPedW9uENA7F2BQGaCw1CNKdOS
LpMP3PLGJi9hHCBQwcNT0Eo7BPnB12U/bYE0NSEH6e4ktoFv0oxb7buGdpXPn+lFbXa/qWHeYr8c
oYXN+jZBW+dI91gNHAJq42Ysh4E+EZCQ1JdU5Qah6AgVerNDYYKYYGcM5sMcXyaiscIsJVlX6jAI
TKzzew9NB0qF7oBzottWKvkqEGGVGg48Y6CHZVz1YZIwvSsqqrRiHaT47KRyX7L0b+U28YjtUzaD
1t4w2XogVdsJZj4YKuGxIJPe+p0i6ETTn2Qn5MUOQO+kCU2gyc4fafqHCWGl9gu5M3xS1TEX8y47
t8UjhJKg4vUBUtc2o+kAnMDH6IGKHhXgTqROQHh62hDrgJ7+2VyB9RkXaeR2hFtWijIc7x4eKzWI
9eh5B5aKasToX4Ip2fYy+F5ZF4PY6ROCQ6Vb0x4FKzbOBSxpXOz1jElFSkbEhsPlBKZ4pEYeegBr
AdWVwZRVAQOYtQOyCJtq4Tqp4K7g/DcH7bqwe3QGMjy6yooELiy/Hg964NbQ8nQi3/G7kuiNopBS
VQgUaCjdX0Un3nsCHUNMFvpWVAmSIL+61yAtJA4Riz5zaArdNNK8uGAJfzSS4deZG2RW68DXKVbp
kUFKbbk8JbHCWbgmKIGuChd7CcigoXpay5uYwE5AMmNP+mN75XEkKVhnlFNDqOO6chFVyG+vmz/9
+KF36bskKYTbaiFsIwmYBLLXrQvQSOQb9Vl6xd9hRJDLK7RScIlTg4FKpvUYD/lYwXrQWPJPBT6O
Yu7nCNBovSsCnUl3ptK98AZqmJhFdBmTybkM5VnTms8kRbjv0rYyLKcC5CJlNVXwd2BcU02vWpcd
bCrQ3aKQO8SF3Z8aN403kjW2NkoUCYFFRtURPaUdzlbyMndMgrTl1XMLWNXIatuUmVlmmnunbxyw
SLALAeITKq24V1wBRgER0FPnIecoNVKSlzKj0iWaYmzLbQvH4WDJmnfHKv8htAZBLLIf5nBXH4H+
gFjv4mnNQ6u8D9q8P2hTKHlY/IXmsBDZrRp9lwmScJEIbmutfS1T49qnCD8HG0YSIfJPfpazZs27
C2qxjLBQt6XZYeRrKoZPDsNa0+qiAJn4ypIaQj7AMcrd4TljLXSA5/ZVBM6vRxBnWjnnVkzfVZF3
W5MVNQ0C9hyDOTTi6C9+eXlS6NA3tPYoIkwHV6TxJ5shvSuy8ubGjB89lG3oxtTySLzyTp6ZffgP
TZE9pqShb/0M4JDui494Rkk8liWoSu3LiiGd9QF3WV6s61pRPaa541zdtLrHJPFHmjuxdsbMlMXn
CnQAWwAMhzOnTadFa4IocVAi9TK7b7PyVS1wvgeK28nVftPOKMP/eBGenTMRyJrb1FrWmWk041fd
f6hM4Zwr4SFGU+7Bto/AekY0j6wqR3Mcz0lXRfqSAtBg3FvnVqiNmCRtIZ8zR6Biqsc8Qh3DCWLB
3Gxy9wEHOf5lT7CeAq30YA39A2Fk3RYnEjBxUu5FjMJKXxFjaCV2nFr5vpfu9b8fYDrDPbP5YOv1
9nxOJb8Gy8G9F1vTUbcQyCw9bLgU19lOo7hd/Ni9X33dEN4RyoEA35rEK0RlpiFv6pnyVsOInYlf
rW65bTtl3wvRmU9BbJLDMYjIZAm5V+Ys9ov7LjwbmoqhZTCdtFXlj5bDZ8oWo9JygRNlcIL1YZ0B
eV00O7W3Q62xHcl5vYsbUKcJPVLl692xtDhJS1m5sO4YE3nWezKbDlDmGQ0dPRtbRLlD65/jl1jA
92YEDjgwVhqtzEOPH0UZzd2uZkaTsS7srcyom00jSw/Mm5mIiRen1O1dgX80nEcLOUNf3wEAuust
pV3rLw1R8A4VUHz6Dy4i2nuRFv5hTqeXlClKZC6et3clFIss080jKtFLrsc6Zdgyh31L+BoEZTSI
rDHZ7nILBS05S6pTCBkrReUFtjHRcbIJchLdHI1Yk+lHc4VSLhmk7LrnkIsr8lo6FQRAfVow0ez8
8C9AS2eW4ODtOcaG0nfe0HMnahTxAPCXXWNS/KdLTkpNXDArsQ1I3rUcd00+3tW6NrBlYZjXdC6b
hEY7OBPhruzul51t5tU1DbQwMB5lP/Fud8EtEwYUsDx5CyppPXmZ8TnOo7732+ZtgMV4H2fQ0oTv
PQrG88gVL1M2q5dAJ+4vmRm8UmK82Z7/8h/KsXX8P4IPqtBky4u7tb0bTBNTIwSOUfmcCQlfK2nF
Bg80A6U8+RX0v/dLTVlgDjwuPW7XXTwhzZ+NmNuccvYDHOCxMOT9rCBiITClhF7oOYRhsz5MZX77
H2Nnthw3kmXbX2nLd9QFHHDAYdbVDzHPnMcXmKikMM8zvr4XWNl9i1Sa1GZlqlKRIiMCgPvxc/Ze
OySGPdPminwq1VH5yEVcs9glpmE/9XWwpGXnvVvx8KxFnCRt88YykZXoNeC3sTLElSuy93TmtNE1
Rf4/pO2lwp4Qip4AxIqOtZPK2yYEnUtkxMagMjg4s/SRPcy4Qs9EVFsfuOuimU4Q99JHXpl+ode3
FQJP+KTUc8WIlkp9wbyPuRYynGOeUwR2sfmYtY61JA3d5yHjIlLsNBenxrsgrgG+1tcw8MG+En+5
DlLVrO2USGg6hvkx8/0NItWCzmAvmOdb93ZvdUuoSySxN+1JM3tMEkRZZCqg69eqaG3mtzgUukcq
SPzFToXbwM6IKWMwXSIItwqaQu0DzAjrSu9SULScFv3BIjWZyWkBk2BRpA653KWdPk61XDrSy29D
JHB1UOjbUoTkJked9hikYuWCASWyGsqbzswRPwxTPho42s7tbXU3xZzq22augRySAFHHWEcDkcLI
SfC7NlsHHCJLXKvWL42bhldBjt6ky9kc+j4ntAiGzXXSWtnKYyyz9ift1vC17qzh39v6Q5is3OwU
O4jAPfbYUyy4tYKSk3DvyW6d+xkKd02kK2GWt84knqY6vhhZmWy6oZQU3jylJFC110aEDq7/kdDE
9t3WOPrGu4JJcKxR800tukenJzsmkTjwWLqqfTgyS8qzF9PNzQME2HXSNeo5RZVdGEw0SdErN15q
vReEWV07TYfrz7EIA+jJErE6OZClRSXdHXuXvmmR6NE1TRgQKvHCqLzoQDdq2EkYuZ5uR7cIQU4G
gcBE9NKOkFF3P5rWMQ4ifTtUTEztHvCkrxmPOL3Idw+TtWX3+haR9I4MS+OkgVa2GKug6UintTeO
30oE7GfAuvlO70K5DiIG+V2lv4RWsevmbqKUXXwT545YiEBPT84ch+h1YbNRsR/vRTVyChNetuUA
1q1JCu0I4AMgqLnalhEQh1OCePqabPpOoSxtOPkYQtv1PAs7gUi+qu2VKmS0BQgq1uasZOfR22Bu
QEjnE3X4wTeoZNRuFPERq8pPEKQbHrkpUxGcQM7si6l4ybrHvhvDaz/tLq0BPQgtDDpVyue6Nrsn
Hoa4giuUMpkhHAAx53xzRWGN8Cr3jLtYCzaQRA5RUxZHnr4d6XlgsyxmA9JzteuBCSCI2NG/cltW
kMwaXsy4uwLGdOBcBPCyAdGnNVLxEJ3RSdW7nJbkkQb8axRH3AVhaiFNmK1n8WvlaSbjbu4nfCv0
f938zdGNh7CveFzT5Lkaa3kA1EgLzj7bRtmfUY0Ma8+Zu28NinCWFvNai7MXXbCTj2DrThN79k6O
ob+NAO7T/YtPmRrzTeiKw2iVzinLEYA79BbbIKyOWg/2AflmvsxSqg/TDu/iKBn35C6hNh2y7Ep/
syfwyPTwxpM/MCGiJcWYTcPBUYguuKsqJsxm2N9YlhYfnFIMh1Qy5TJr+o1WlmgIAzBORV5JI7Hr
qDDaUzchYwiG3j+3ReRu3RbHK8U32QuLFpBlFvXuJvBo27v6a0kMCk2JeLiOPLXPsNk/ZjE2ShwA
87aHq6YroofUbMb1B6y2Tpj3mAL+LIhJnE5j15xpOQTLNChOAbOABfmR6GuxcsY1gQxjbme7yZyK
Y5Sq7wNF08ovMIdMbuRCOwZPDAyF3O2+Bolpc4yD+/K96XA1ehyLar2Nv/XRY0SJhe0qNJbAXt5q
EwJHGxCMTlQy0K2QlCzNjG7AfWNT5GzHo2TjQaibR1zni3Zw6NtF1rUkVvfSzlipIshR4lGsO5xr
22mMGP6qAQUK3Vc10qKH7d4d0oc2ybX3XAsPYRX9cF3RUpBoiEzTpn/RSDbJvYQ0smA5tvVTXSbk
+3DfIJqw3nVsFUxJHMqOMfVXGr49ngqCWccRaXp+52iavAntgR6J4BNiRooXiZwcoV5FA3bNiAnI
thRqcLeiMxdG99IauiuLd2CX3RVX796vaBQZTYvs0dSXtSEvFav6gmjfN5RwqxFD5qvFhl379htT
buNBG+u3gL0Wb9hTgH3haRji+64s3INEgIa7oGWO7qhnhvWkRqApgnI4Pffz/xoLg6OH57UHn0z1
rWNPOlY//hGSVpZTciyxkLZIVTjfdBPu3axX8cWvu7cwmSiMR81dk4akjlYOSS2qMLk4oXhFhLNP
CHIakn58BjK1poE70Qoixajx7wLhosyXcb3PXca3ebHzPZKKdUFX3nAgPYU+gJKik+ecxuXNxPjt
pFtbmPKcVWkk+hkTw7nRaLPjtlBsKmtWm0vqwGn4TiY1kUekEi4gMtOUkO6h0MKA9HAsK+EBZAi7
ZA3Ga6K4WwQGaEjRtM8cxgNUsYSykV1Y7A3LePayJD7g68m3ZV3nhHSFJ075vOs0NTYClOfCcQr6
7wxptOwxlESlQYzEPzvrz6EwPEX+ZJwMWHMhlU2e5CknSYvjflHGZJVXJ53WBMl++6js3aMJzA5T
CVDlgMSQWtr3LbImxFrZRhPZCEDAnY48q99SzXYOJGty+gk1PsL8nHrdXeN5+oZ4SHrnbQ+U1spe
JyNTa/yxFdmMa4ngdqxS7aDBT0dt6jh8CnVxScatRcFykxpcDsfyoNaAD8xoy+zCjAarH+lnos/H
BZfSWZlxhbbNkG+ZaJGojHTjAN4udCPHTh4qTLtOfK+V9Mw5e6IPLJ5dmNzbgM1aD6XB3ZGqTaoY
cuHQRS8YHLLY/M59wTyXtn8kLEJk62wtyZxd1u2TsnCXJgRsrjxeyQJODxzgNvihKCTIjJcXu/tT
AJlYRkac7mA8pke24Q12ZSTIpkL2MuT3LfSzbWqPDxzXtI3EtLXqmaAs4f7h8wV3uBn7WfBSl3Mx
ZRBqH5DDiN4dngvqcOtijvW4m3LxCoEG+4twr9leaMOoqiVWntttMAYHeXxcHp36xcFxd1FipDGb
jocQOeJcBUfLUmpIGqiTIO9tdF0PUZfAaHOC8UXrwzs1zmqLZmBGRiM1tZB1pL69Nu00OTRsdno1
NQu3h1D1saUnDgPRVgeH0ni7Sf84MlEWohR4JGt4WPgO6cYT4bT0NumUBQa3a097ZDum9VtPKBuE
CO5uI783PRj/ejcQ+UvDa0WP58lWHKdgw6f3igqFTt7Md6lH4e3C1KyPbVGLWz1HvdE2OJwD9A4c
qVmjcqYo4Vhbp1FGtEoxCAycFlZDBAcHOMDHZatancmJlt+VOY8Jj27MyRiIlx1pPNLIp455RHIX
mMXbUeezIwE6vCZHr8L7tjSjNlsSOE6nUOnTnRaO+AmDDW0okpSsy6CP1ikq0EcgTQ0u6O4YVegg
efsp0NaBoa7gf88yOqd6KKW5cGLvIaiqC+uQayHerkMO+QGnmGVhawhapWfTLCYuAY8Hsmss7y7H
Jtc8FglIUuSr0YB6yozy9dhIEpEQcm3lVNunOon3HYxmrezMmwqi+7IYD6MdOd871GCyemU6OP6Z
4q6eSRXaFf4xjshFA2/Vgx8SBOnJiLVuU1ZPYZk2JAzZJnxzj43GZsCfmKiw8riyb3NCOMhBbqqD
wEg2YmK8dWIMoaCdwxMMC9d47pomu9aLIN4lg1HNcszrFkToXe8AeZsGNEslXcpzFR6VOa1L8KJv
6VzHCCKIit54Uz3DJ41fiNZPu2nm5SMi2PRCLnr95CCOAhE4yusu4EbRmh0pEvVtHPqMlnWBXzxI
/WvNTw9alDxnfZK9hZ44VATI7vXBvzEymiaFdNesw1tvPqj8GuvyM+wYObvh6ACBBWdm4yPP4d8g
RWhLQ8fBwLlkkkfzh3m/n7kUS8E6r0KiBhMZbyF7shAgcJjjzrwcU0I19rvGsHcB0P915z6Nk04V
ie6yEGpbtaD7/HA0mL1ZF8eThFjNrFH2r1VD5X0qEGGsm7pmpy3T/jfvSP0E6nUQEtmmEnBoXFd3
vjDe0OO4RpTTlhz16m4QzpXm4iRh0GkB/FjGg0PzlO17T0Q7Ts1sw1IdbnlrpSuj23bUyQ+EAetl
azFE1tmI0IQSRVytw5Yefl0P+T6bzAc0LOYBsR2UEW3Qtn4q5JXfzQm7fv4EgbnGRMEfmsX43UxZ
BcbIyk6khBzUvpFmflOnfnFITe4D8MHpkTncK3GAyI9BsS5lCU6la1wat3C5/NG+qlL8wyaSs1Xq
WP450Abwkzo4mDLV3zorGdCrIhFNZJ/vQl7lQYzi+PGttvlaJ6re1yWeXYajN1U8Dhekzkytc9e+
nvCbSET8p9RHfWWQUwIFd91wGjmmMjfODllua9VA9wP9ql9J5lMbZWUkEiixL8ljpwxESfzr+9L4
O/TZTOhSjiIGydS/gn3tQovSviXBJ6StzgGaDcVzvEfKCW/lROm1SOgVZTnZsXno4GlQI6oZxINN
MCg2XBbFePgTxeZktOWrgEiZR76xnv1BS0NPEUHYObqN2yy+zzg2M2PgWJZ1XI3RaK/fbdNgZOHV
z0kxa9p6K525Mum+i3WJIpdughuZ/mVoKlSKg2x244jWiSIbi7WwH6RGn86IrpI0se88jRpskqio
4T3mK7Rk6pSV00sXayfOWsV5qsUrMq/qDrX8HUFR66p3yzvHg0UK+7nSrexiTwPensqRHLJoKw0W
k7FRQOYnpUdN9QkNdr6lsTmXSPqL5vTuouvCk3Aqqh5JZaEIFNbqeJ3rjAnKrXcXRMW162J6tjWd
HkheOEsLMJADDaLC+bZ1FdIEZCZYdbNWbKa5u1xrJJjFCDAsCwmTxBO+Qo1WL61yUpewFgMWxBEW
0YDGWDAseUV9hzpgPhA3ebRvwj+JgnJXSZP3Vzwjm3lx9kRpvdpOinAvTvtNVs+qkqBCS2ap8jrz
AOBkfiVXXcDyP4OGx1bqL3U85Ei1y4dWb0jdxEaSOl50Qub1oCQJIoPkOf31Lan+BpEIKVRXCmwj
rF77C6KX0oz+xwgi0cEUtFB1G660qpVH2vzmqqWfH7k44RaGumnqaRcUIrkvJk0dWADHZVyiJimV
TkeRGzjxzBC6iL63HL94csC+gfKqFn0aFnvEvxWZIk2LiWHZ9O74iup+Gxi6uOXATyJEPq5pz1hb
n50X92TqHkNyiFAMEvVTJi7kzWH4gfwvuoExRwOgVc0x1XaYgby9NXBn6Cni967HRd5liz4eyhOB
Pgfa/9o5IWfhCsMJkqux3cS+nr3ZZkWCkEEMo9cV140KaGcFTncK56pL6xhR4x+mNVU+QWetztJG
sG84LCFF6COatcxb9kw+L5oZZAVrL0OJ60rSjthWvYZYJy4wOofke0ehEz+PwcvkBesq6cZX20C+
hxYeV2BTRSvPc1EWyumGabNxMlmofn2B/3bJkbpB74bji4Gc+DOwD8glk3IhyKkpRmxjJjkWaGZd
FhhystoZsjXUzkuJQ793gmPYJdrVWBcm+lLPXqeJLNncpbOpxnyfdCQv0COU1yDlp0VkolDrQw2L
b0KjxAR9SXvtGPfvYpCcKVq9/Q0FU/60DUrLVg6YcNMEKUsK7+c3w1Fm6FJCxdiyMMBETXRmeItR
K3+md+0Ci4ywd4e9XHrY4olB4WGbanQKdeK9jqYW3MgajZmjxWs3TuujcB2CKsFbKU3s6/nqdOD3
1ppMvvkGZraxmVADDUW/ReWHWmcA119lL11jvgnImx844o+MbK91njXE3ftMsbYMc0cFKeit2aXL
JpVqy4A+h1kwyfsABULJsGyZNYO5I3boRNpKemO7La0hpfb0Bod1Xif9+tf3gfEzddOxAavbc1SZ
A3f5awURMnDg5AD/0K2gYHFXb+LewuZHrT599DkDAth6DXXhUDG76cVr6BBf8wE6/cgFcydCfRxs
bTM99Tevbr5wnzh80uHlCZ3zhbB0YX/haBqa1eN5ssie6j3jFKCBpHtRLkndevEgC2/hIwC2ScuK
9ZH83nZjlv7DqMv7X78O+TevY4ZbKgj0UGhZFT/fYPaoRxQb3GBmW754ExSkRR30l7GvZrWim21F
jTaNS5quwi6INrYVgXAp4Zj2E/7vUDfMdS2b295wAARgC90WHkSbqaCRFVOqTJp0t+jg24VPSM5W
p+vMIuBM2XHgNsPHS11plrJaAUFI123ZP2mY3TaEypnbKjFPhfIheNUOQuS0njZT6rr7LLXuOhHf
fMxKjd6/ZDGdOWWqYql5LcKmrLhXntRhwDrNOvJqjpSexNan4YxLa0TGnYcZ69efpDF/Ul+uqCJT
wrQdpQtUNF/IinorvTBghsNOm2V79eg5tDsl/JnaqfYM8/OVVWFfM7OD3uvEG/f5NV1CZhx14B09
BsOLX7+gD/zplxcEINkFoAucmDvt6wOQh7bqdSq7IeooVKEH5nRxJrcF5TJbxBwRo6n0Y+QMukXf
Ox7zXZdUKcYUk8qKgvoVmPJtEdp/+mXW76ln/BtMR+tKs+JjVCX2yqFWIQIsAS1Ijxgd51DtYs2+
riZ5BlVzMJpR7GACIY+FbcHA75aAdXUz4u4DAamdTAV/fdSgW4RakS3xSnyzOJCvLIRYN6mtrKUp
On+LQjddoS4dV7/+iNyf736ulXBN4UDF/BneHIXAS9BM0APNpLPXJouIXMMIj7o06nGRFqwZsPDn
rTm9m0abBKDeAiM/tHsErBUGscHem8hza6Ryfla7UGkYp5QTDjgTm5MrvqkuoanHbGvVjOoHqGp4
o4l6MzMlDmR66Tc6pqYFPmp9VcVohRjqn7vYic4uch1cQXONGg7irCeOOAPuCSqrOQ9OfSQiMt0F
Mb0gJrE0hPQR5Y8CCRZWqbjtbH5jNA8qm2h6nAA0g8hB5YhI6U/IlNtWtNcMPeyNXxkr0xrJpY9I
5bWNxl4GTfMSM1JPSBVpbFw1BTFSR0M0jwVkioLuNHuvtoiWGIUOZmkXTIeLlVD+4wQ2+FACUcYv
SFhiiI/TteNwEwVy2CawyDEaCyyQHmznIwjnXSdUuStwCx1E/OxPb/RWwcfnwH7cjMz2f/3hmr+5
7H9TIiidbFibtFfWPetjUfy343JuMVkoRO8vO/9WD1BMquxPM6dB0RmoxsEfAWnUjlMORAQB5T4K
M6LFx/DA+QnhON2MsB2PzMPoZuTQEYc7eLzo/IR3g0R2ayK63X8AuFU6U6BEDW9Mxb87W/1EcpXK
kFClwYkTKYD+//PKHcH6IOLbYwoYuPmW80i3r5J66wwiO4c7fVIHx1MchbU1pKnh4nbATnsBwlee
/RB+MS/TXcWIy5fDlL+QYJqeskj9Bjhr/rQLc47n6bIEa5A5R+J+fpUFm3CESCVc8jauG7NSO3+O
hgQicNJ8fPEegVInobItEOVm0wQ0fzLDnNdJCGKWDueVrmHe4b5OIGhvDCYddNLiXQv57eKBzPdD
MhmRTpBGNwWsNf1Ln1n3UDy6TdhWwWqw2ruSrlFlEgJgmw3e75ont8afZU1pc6WLfsvKon6TdmL8
VLnxxpVD4pFOMSqhcH1+43Y9WhGVyXzch5JGczvfTsW8DUajSQ+XRtsUoK5xEosRRO+ifZIMSH+9
vpnuvOl82gMcCb6ajGTLsAWZR1+KYcA5em/7PZ6nKqb95FOqe/hPiEzRH2ZHC97HU0VivTNU+lPT
TY947vEoDcM73LBH2GDuS+oE3wdR2NuZs0KNV3La7Hm09/jNykUzCQAl6JuwBqdLgMFwgjVGMJPW
PoYi/2ZP0JUci5CsnrrZIocKug8AogLXE1AxlFFz6792j3Q+kc175DxGPcC5rPvRM8VdM/QgwIHp
fWaBfsELRgu+rS94RBa1HcEH6EPA1cO6HMd+b3ogC1p8OhNAnpUsyWWSLjAYo2TqLNBoMIqzl/DI
HpLwZfRxU1pAf8ghh83QuNaTCohJivm/PX2mqLGgNhNSBJlr3+aLmJPFtGiZ0CxwGBWIUIChjUDF
JkAxMX0gondufQYIC5u+Xz/pV0g4kAwHKJLBgEE7kruqZudrDYZjCIa9XGcWxEEV7c6Djptm5A2s
05Aw3jYNsIZ4ILMz2113nVavAILO4b3fML9G67piPh+4/XMrCXninIliq3DXemjfw/vCNALrM5yD
Sus6Xcb16G+aeZ7j+8UJa+PJwZ6fGmSL1D5BuADCn6WCATH3lpi3NLCK8Y01zAMUHb9WYeXDFFIt
1XRwYohr9oASK1LACkX6Vgj9eh6pxqJVAFxxmHiWM3ArdGDNNPswiew6qtSI8K/fycn+pld0HPyu
uOodgoyr7NHSy5dQY7cbeqI5THzeftuHSyH5vQKOA8bN4krAZ5yYhdZ0YOCXZksqx7t6MHBPCSya
g3Ep03TA2xekG2aRQ+vw0drjFkJ+sYFOgZGN2mywYMJ1skRC3KLU6UmMwLEPqzVPg2qLxBY/Lb0M
uoyNusqjB1kV6TZtiYhCfLJOG7yq1Khobd18umUYN90qCyLTmETRgbwT3HHBfSbpwBUFPp1C071j
KbieA/qDDcr7nIxvb2BlFmweYbyd/M49QhrSLkLA5rL6fF/Ybnr2vSk9d9FNVAjnwE2vH5vcBAFo
mEwq7JjbsxmYamch4/ckiNHdSSH20hD+xQ247WOreI4M6oU+RwzTyuW8jLq0Kdnmba4qA9gkx3RT
WLP7h9Jrhq3Q6O/BpETuVcFA8SronLu8RgXujTbG21lPr8c2osukvnItpOIhtoh1ZlrZMfSte9Po
gysRpD+6MVV7ldCa95vsqiG2EA1KsJSjuMRtUGwjzQbPKYNsaxjI4kOweHtASjOfC5OvS7lne3Re
MjT3KC7PY6JzckOcukGcaq+V2f0JyA3jRUZ9TcNLEJz53qUddofW4lBp1bbaKGTmRkZHj+R4u1uI
YeyOGQg7GHQYzltmSEbIUJ2T9W2tGFYPgX0SYsZt4MVZ2ql47VtpnsFOPmh9og5ZmGD28YErp4FV
7XHfNcWwJwV+vhVoKzfd2OwU3aQF1gmfcOTsdbArAjPwbEHJY+SfTl54nVXoL73QNE42MwrZ2qhP
LWKM0vRH3ZrhPky0Yqm85joymcihyWdEZ0/3wNCqY4YPFLzO0L1E+cbBeZJ43XhdeDaG3kiCikma
6Bj2zbiI23K40ZW/bpDO34FJbKsoObM7PMDYr6/rcrqdoNKyIjZ7LZ/oXIAZmLljfILKS89hV7zQ
WaYwCGWycnT/rmqi1ynPIfmbr+YskESxg689KFZZZHPB+ghMXliR0tEZCTIBhEAfsQBFPJyLgq51
TNLagOZ17dQKDHyZPzWlUd9A6T6OFbdvZgfRKhrQ7tAHzpbtkMX7MEe9i3eNo7Em0SPkbCs6TMrt
NJJf2NkwSfBgB08gt9aOJOdHH0x3Vxeop7oC5G9mR0+ZnZprrXS4o6EJhhGKfU7DwToTKJ60Hl9c
Vqr0vpyzLGexza/333mP/2n3NS0qTJcuBGH2n2uAvlEjadhdhI0XkGVNGClH0qSHClAZO8AVN3ZI
CfTxO//fp2S5+iPu9HtejChNg+bLX//rPk/5z3/O/+Z/v+fzv/iv7Xt++Za+17/8pnP4vcrr/Efz
9bs+/WR++1+vbvWt+fbpL+usCZvxpn2vxlsAv0nzPzGt83f+X7/4H+8fP+V+LN7/+cf3vM2a+af5
YZ798deX9n/+8485C/N/U2DnH//X1+Z3+c8/9tV78i378+s/eP9WN//8Q7P/wSR6zlilEBHSpHD7
4z/6948vGfo/LIe6yrWUbbvAoqigsrxqgn/+IeU/TDXnvNG9cShw5yyFOm8/vmT8g281XEdnCZg7
zfKP/3nn1/+6Qf51yfz3/K+//3v86pfQBlqAtIrwwn/8DsOR1pdmkZt6zP3qplhmSsvu/FFdDwGO
1GmI250Pi/j4oVWeCFJeGqIsmH4W4YWq8B1Lt9xMhjz0QPO2vgYa0re7elmbOTQ7N+23YfWbmtP9
TPqfXyw+dlJ1534lYOavHSWVpHoWczQB0RRfwUCC2BYkBxIzJYdUUuTxyoyEAA/XfZDASPBGRUud
s6SbXA9eWdBsvPEchD5NY71+vK9WayF7M9pZ4QRExm1f+wXslZz/lpQcMoLWiHme+PGB7D83TW26
DaIFzgICZaCzb5vrEuctRnEU+C3bX1Rne+TSV66Z4NMfwmJD8PqPmlYDGqYGPFnUa+FC9AbGfU/f
qVxi8ozSd9Ao8b6y+3ZnzplhpX0WAxMR0F7+MQywLltG9USvpFsajZ6z4gr3Vlaau5v0uF/WjXh1
43HcmoF502m2uff5IWnp5JfSW5exj9qtxM9KiWifaA0wB0S3vBpBNyWew2Cs5WBNAoQ80l6RR7tM
zwLgzhwWwP7vq3TfQ0LOC0qMYafFlvNYj9mrPsQHZpCk87STcyhjFhwi9H53op5Xsv+/0n1cdGXp
5Owac0C88fW0Uw0ByueYiw7GGtxiB/myLXNvVTIiP378IYqRpkWuHzw6Bse2a6/6DCQhoiByogM7
2iHtGRZZXD3rgS+PDW8lncpg3+vTVYhr/zQlTBAcxzvJaPhNq+xLPN9fL982KLQMTqus158X6nKO
FJsEJTX5BiiEkmy6ODIKLzbG7iaSy4wbEnwvULKRVhoO322gcCc7mn3JU+qiCHFdwshwgTGL/k8O
0ou66ze7yd++SofuIi1GXdo0jj+/SpDV1Shyv2Qnna61Mjv7cclY2+7F0mSMuB/0bxyEQZxhYCzp
UYGtkUevsJNLU8aXoB4bVEbNveX0lySx0iP2mWb3b6vq/2mpUgzt55k9B1+d/vqX1+jokSoTDQKi
GgNMjHX7TUJy3lSmjlUSfx1hnHxeiO3XWk7qRYyMivPhKQHnSUQdXxpj9MBEtMBrTICDlTfCBAWX
mdVvOvDyp1uW1Cg68Mqd+xPK/JrK5SShT1TJAPPacn6UfUGQQnCWRnsxEgxTfrvCz/NMuZE8NkbB
Y1jHeKwGPHk9ZFSko5vQYApddMirMmW/G1P1Q5odLWo8ZJzAzKa9skS5/LgIPQMiGNCQZIMaiyuB
3ZzMUJUAVcvDS5jBrg2Uf68neIY8TFfSzpGPQcFYTQk2sY+SOw3IOkIev8ms/mEalHXjxr28Tqtj
KHNzZxD4a6gfQI/b2zrA1SgtIsYCEVAoLgcNtdBvrvTnzg7PzPz58bQTt+bOe+aXBkeecxgyyy5b
WmNWEu5o2EdFQAHyKEJ59Z6ljdnxQ+tai7BIyl1aIQ+KbXXILVjdusS/Ohm9u7Y2daWNl9+8uM/N
sY8XR8eDHVPQctL1jxzof+vwua5GqyEJkS4XerMzM1TkLTv1gsX2pLKOLWcYvtuB4rxT3QVFesC8
t5wQtaMTDax95/dbILvgojBJr3wIiEBTYu0KOGm++fVLFZ8bRX+9VNJQeWgM1+Qlf36qB8bxkTl4
bN21/2df85llnYUYSwBN5PkYnps6RbCGW3qWbetvtTfVGJxI97LmTQgEiLapYJKYpAm5EQzfNDMP
GWQgzO3Jk9+6yW92+C8ZcP+68o4hdbZ6FFa69SXM1NQqzZMWWJkcB/KWPTjZ06ZpFrVxhciIDtss
2EMVslEEIsy9GHUQdtycx5iz+28+vXll/rTx4Gq3LGU6uksHH+nF50/PdgbL93wiutxWm2U0VXg1
iXjca6P7+PE3oDXiqA2QfotxvDSz312T+qOMG1II5qcvlcmPfoy8FSnq5i6xmLNiBGS+PlY0DuZO
ta962oyVWrW24Wz6UttZWRH85lNlyfn5iaLtxg7KRIKViZHv5/cifResW5TEy7bIadhUQXZSiUSa
j0EsMJtlCLFrE06z3bER28nT5VHIIkGLkpJFwApjNtNz4vvNOsjbamH2Ml4S5k2otZcLokKWJObl
B0CGxwwL1iHy42OtG8V1X6T7QpJDWrji2OUAowu3LDYfdVcCFWUTFvG4QZjU7Ou58jDD8EHi8GRH
tL77aXSKeqA0fdLNxVS2Lu1vdeUh/PQwNQWD/yZGnOOG7+wR+d+606SurGYyYEdF36BQfO8mnCu0
gKlwgvZklRAZ+tw092HchJc6YsmtvRb/OfbTpXRJ8tIAj4S0as5ICDYflZiNE/Yld7OXqMuBIitQ
J3Ed3uGNrUHYyJawE86KegCVvpfHUWvDi3KwWYXirMHcsxLv7PNsghtpilUfpsPa6MmaqPL47qNA
7bHVXxgkXjmsilsIjU8BAtCdGxpPul8gtx0gMYDG1//1AYVTuq3QAp0JitsJgqxJTLNOeh2AwgOz
QUMgzS99Fn8jK7HYoOC+smgPomWlQaaRWuumzo2pIM07bvmd9xBgWh9w4g5+QeJJ8JA22XNq9DAf
rBgd0HyJlZ1rVLpkzSiWuSDP3j4uVd/bZ9O1jymXuB8Lb90m7oiWKHuzULxd5xpZpE1Pr+xjeuXa
DjZFhva1J9qjh8fQlv3a9rjmgEZOH+sNls9mFXvlvQkiHJ+HC2GiyQ1BapaTrPIJabhigkLKdbVz
cLksHAk/RBkMx4JgIrGo7+rNx0YaleOd3hgdSqKUXnGILDMkLQW+HvablvhSzzHv2mk4OUm/RzA2
bnizbQu1I0XHsHY7HG9j07kgJ1x7F/NJ+rLaOCoMGQz0xSZGnEfo16idfUYpS9g34RKNO4Slody7
o6dtihSEmcFMojVN1LRq4GKAXRvgIy+1ovaf+x+lg6Na58nY9vPhpaOXi2wARb6Wk07Qe0ertJpF
BaASjIYEGANhfZtWkbW3aE0TYWjy2Zbfnc4yW/K7DvrMDa+l8f2jisQVSEPLAXJUtxGocqxw/aZM
82wzagUvZlJvRm3D7JlXes+r8juCZTZBSXrbVFDNz1d+jO1D4cltrfrzRA+H3qX4b5bOrLtNLI2i
v4i1mOG+SgIJDZaHxHb8wnLFMTOXefr1vcH90l1VSaosAZdvOGcf7cRWhAeapvJiOTxQKBhi35VG
cdpaSFyuJz0qrCOs4je9HtQgW7R7k09OUITiCxMBU0bZw/2MU+TxrEcOAPbJabPRnRS/ZdUAtGnd
Zy2dnTuhT0miXdOlKY/bt1+ZTGsqjKCLBZQI0Gf4QirXZ7YMD3K1N1SO0xwEg4c1JEL33IYtvTNa
bIYc45xWoHl7gwe+bJSDXha/jEp71dIk+XnfVUuJghwLbziTSFxK0hvysm3ZuoV+2poQXZP6PLry
YmtadZ8ir0j7tzpzvukdrqnGEgBetEekmNdKjkR0ArDeKpYMWRvb559vB8+FX6Fd3suZg4+colc4
5RBIAytOmS7HycP2mPqGRY651QABD1Gw7uJMjPthtJaL+FsnsNImkioIrDLJIR9nAmDwpFHhugYd
e7+GN/SxlGxX5QtCGK8uC+N5bt0HDIsTeMeCNQTmzJ0eci/HTU3cZQeuPS/+277+7SRbQtsfZK09
O0CRedLCxx63uD+FQH7z0Jb8DGGOTtpOR3IaJHugrTBL8x7bIzeRLcKrqNrK/3mYNbkUDy3pmQlh
KYEVqX4ZH0dZWKftTsOvK57Rom2nc81zD0jLJWAv/WjrBkssr9Zu7Y3aqHjoEamzrsGrDibSDNCx
mKoY9kbrKIf1jetY0AoQdAYW/e3BQYjOzjiGxOeAy8lgsTkaYA5SM5iJxiWBdXO/z8wh9C12UHu6
m7vgJbhn15z7gM2Uw/aIJKmYT40FgbhO9NPmuN8eJIK4TrFhIjAx46PTIGuqHOUMJKVlq8LQVEtY
fTcsCbNmZhrKmIDmg4SJQTrHVgNegVXAl60/RywTsj43AzfJv+dU88xszI70Utv7d3tj2tCVWeZF
eLEESoZlKs/IWg8jimWQFR2Ucg08BJ8unNLQH12gMLXLcJ6cwf9fhn56Fmk1XKYwn5ENwzajo4Li
Gg2/3K4pXor5LxI3L5RziiFnAblNWQ2voWfiBh8majXzQi4II1LlSs6BQ15HQVeauHRWm2BgjFuP
7HLwGCZSjXwIFldeZzYi9zR51aNR3IapZ7FlEdjhvLMLyfdbVa8NpOZoEaY7uJcSALF2cBpM/xra
uTPtANvnkk2QcGquX95Nj20CODTOVYomRuciXaZbMpVmoEmGNMIQfxO1Gn0g2ntQMT5pT6FnGDhw
trOWrFgUt0jxd/x4IcbF6NTk4eR3szr+37CwXaqBXEHgFtLP6jLkwtUHF8LIORpK81QIDvYJhhvr
sRHPLomEQb4+Qk6hnyZExn4NYX6XgKR+sifzMFVKCCFsoZzJKsqg/qhg4n+zHC4yVPw9u4gIw3+M
aNQNEZUd4ah8KqlqvdhN/m3AUp7XMIwSm2u5drNbh77dERYPMMSp/Mo3RDEj2iC1VbwphC6lEldf
aTMn7goHLKbRz0GPZmtfJs3fRA6l3w/O4i19ghahmt/zgsZzcZf7nGT2cfu3b0MAidFGY4+KgiKk
NKwmeVRH7Zi5LjBU8N2eqsyOlzDv8pxF/SMdZziZYXYylknfFf3UPWMsV7lvmSpUwmbjnkvP5HQ+
Wm4wJmm612LO6+09WcG1uGDjeMknK6gRXF5NCyu6m45BlaXxy0KoWN6SqoJYywiyJvpQRyIi9Cx7
63PeWmCgeZLsctzDqYLb1S1PVqjFfpdbAqpgflBqiaWmksA1rQXHt4TN6YKDC/Hcjl1qAJtPSPDS
y+xuafsxenGI2wv49knmtO3X7ZWtaJ86ycpw4l0f/tT6Qq3LAw4T0B7RkpAyUjowyqg1tsc3cyNg
CMBCdZYOwKK0558W38Cnzaovh70r4geLhacHC2kFcSdHo+gwfJVr9WzzlA8lsjMYGItPt1IHElIC
8vGIYNtobzDJkgsvNgz78iClxVG0FitxOJJwCOpnFxoC8e52btdL/C2hFbDyQ1hXdmRJiRmH23YQ
q8IMiYwGR9ByWtJQGATP5t9be2jF4tuIB+UG2p1BJlbtnxGrwM4R5kBNbFERimMnT10POJ6ucivG
bM19E9DH8I0gzbFymgajvE6y9NqB4Lo0JEAmD8fHrQY02hY9RmFk++3lRByop7u9dlxaJzAqfEad
7pEj0VwAM4QQbW7bjzjk2ZX2aid4N9zXgWsm5UUP2bji0YPl0bU1gUr+9uy3aYhbKQXAOwGVpVTu
fo3zk8489AH9NqbRCkcBB8k2mtlud4mI+0DEoEfPyiRpjK9Y6PGdUUZBXW4eyiW5hesro+uje1G1
zk39vRU2JF9kZ4j0XyrMIgaQyaPDvDGw4BTuBhCQ3PSz8KOC/WIuI6C9bXMD0PIKLLQOQPYA0xrO
UQjyKwXKXnI/7DvTmm+VCzmu1Epq83XGXacw0YCZYx8A4l5oA4Nem3xaLa1O2y24KYbwyh3bUO1Z
w9YMqhk+d4PJLFojI2HHHJqHwMKmMXBRAhAWy3ndkDqMf4iflTetjv9Wi6upexklpT8wMmIfmZfv
5mLdmcL+mofmYkZ1+HsKk5s2m7/MKfxQIif2JaMpbV9IUKzRMJjPDX7sk972aMoEJm5GdCGqQCIb
mnsHDwpCBJeM5KVkZ44COpXbIRYDCebYH3pNxdpXZXS33F91zfabxuOo2zOzVEK3cD3CV2IfA2Zw
OakGyGtL0prFLWTZUHcwdjR/ZVtYMJKrgO6HNf0CWq9k7TEXi+Mb/dD4TcKGr0VV0B8aa9S9VJ1I
OtX+9J3NoJ/E9sMGZlDKZm+lleHhUIwQcJfVIWrQ29M57rc/kmvqYULg+4LxdU/aRRKoOO9RuE1v
E4lOBzTZ75KY2P1oILsgwVXoEaXj0B8MdfiH7oduEvEXwrYSIPdOW0PhVes/q171pizO8QWJfaIP
pZfZNVpJ28byjMo+hvFyHqoeXmNIOmcFfZJqL99bcO3dFnhpml5xhkjjkpczTEOdPwwlGnnayclT
Fty0iVFShzT+GXxbgV5lBvMHUiL2VBl9oBn7xnMNqrRnyZlJy+eZIPgx0XGGaOv72bB4A4bJCXkC
fF4gj77p2Beb+2sPWwB2YlF5hGjCDIquha4Y1zm3mY3SpldaSIyPNbMUqRuTzEQ0Q7g5R4w4DC6+
UykT/MUtbENGv55iJwd2wBExV+ycbXBAotA+XXfuMfdTWZmDAuhA/CGdknouSWZEd9ZpNOBsZ03i
VxkBLtlIwWqM/cWGDQejGQ4fjXrprniMtP2TqSDJp1JZcyEJRBbJH3tQX511tUNrFVK0MPMPurJw
jrrJZEfGxqkKM8GLkp6/A13SLGhNmyV+Iy/uqOJKOi1QP6J8/C9JHk2oGRSZtbZzyORhbNBPJxAG
u/WXyzINT7VULzbCgUPRxvWj0SQT7M5vut3sElKhNynKs7yzvE5N/hEosCO0k6iWrAItp8L2nAoB
nS1nvEGkfK5bXA5t/lAGkVPoIqyx4nFPom50cC1+L2ZcB9mAeym1+JYPzHddck+jtAwYx9LMA5jk
s8wpCwBpoqjogZABOaIvfF6svWX2My7I6pyM32RxHe2meRpwaBcUDvD8pHkwwuwSI0CBwaEp6pXZ
8ostyudZBPHCKUGw0reDKp6BG2zHwrZeHBGeLWJagt7lwtRZj9W78zIn/upq1T5ZDIl0DeQ5Dwtx
ZJKhQaOK/wCP/q5bklycgXRQTTmSa+BZ+R/LqhjmleQJ5uFrZACDtt0wCAuyI/PMCaiVftsdx3C3
TOgi9EfBSyks0icKzFsio/9mAWIYc/C57rN9p1bzAftM7YN+IOrWUf3FjVE8haW5kz04ZTL/SDDE
sk+BPzi0TVOW38O4+ubVfc8KTKbMj8hs0lqiU53kn9lzrYqMcfayQqPlU7zAhJOqUHzo6NS4Ayra
TLXeGr197YQEAcBnlMB4D0WR4NHtcojVkKjyZKz3lUVxT7Tep27B+WRlYB94bbwUZYUqDWONZ1Kj
cphTlcWm+zqMIcBz8K04MwKbOwfsxdEFmd6E2bcpyNpaUo0k7djnDA662h5ucOO+etsQJMrSmblD
+R1lBIzPkEkO0mqbfaf3uKBbOyQ+WGfGqCovbNvOab40l8gMMUZAjNrr+IdHQw+WKLdP+Ug1Ax3U
8qxSG49Ke8mXwjl0Zkt4UvZu1DocZQkooCHgAIcdoeVyfpuxu13MnoCFxbRPVVmSHaCRCGcyWfxu
1qPMHWE/xaS9iq6XD1xtRrI0r5QoGqaD0AJPngO63VrFinR4uKXnYjynTCIA7rrqAZjIASrUbzby
k9eB/88K2MCyyyv4pfOlDJEp4tzhAi7Vu92b0G+E/q3rL7oOUYyeRPfU9Ihj+0OO+lkkNqC0rA7U
FkAJOrxwjwZnBug+HctsHHwykheSn6N7hkgLcm+67wFQYJOAsd0noGeJRWq0oDWMR+oNKGBNmewo
JM/CidHVzMaNObNn6KVKUTKPHpvx9lDl7Lhl/ej2nPhdAYPSIf5lr0+88BuiyMyWKQD6p29z6O6l
63cVs5qwRYDTa4fG4yIekgJ0YI7PlTN6fMkdDIECzsuhYmoI6CagB4d5JvHe9av5LB4qjreuiWig
CNpULaLnyDs6Ug8FkQgJBBiG/1J1HLHbD+dhZHNTdM/MsR8qA4FVm2Xc8bTcma37ZjSY+yRp3nWe
VTIyJIa0pITjbp+U6qkkKOukleW3M2iEKFSfc1r9arrkOxWFRd6Q3p11xUIyS1TMrtZV+LJoa4Gy
WJXXmP+YbCZPuLGcPUQ+x2ZWBqGxSs8YDZj1sYszSH3IUvuzcDnRRol9P1EKsga+URd8dCME+UFD
76mCLCxNYmkKAcyPsPHuMvb1fJ7K34Ks5guWdlWEoBMU3k9TG3utkn8sHSQUqzMgN4YTiZBTdwTu
OZElojlUEHq/R7bG8aHrvInnS0Zc3YwKYFU90mxb4xPvSjI/TOu1tWxjN9gDhVRhnWtXeBTDnC4m
+/I56rC8QPmNHX5qi6Q+vnffjpZL5s7/xuVdUWs3sFT3ZQ7PZKDyCI6WwjNK6d4V0Jb1OL/0DAdG
hAJ+RurVvro4OBeumBmoIKP+ppiUNXapm7tUMdmsWq+sPPApRzUHKKgy0w3PSHi7w5zheFywEXoh
rB5KtgVffk5Oe4j5VmlAW4wVp+jcAUgmomIy7KfBvNvDqSmH/7K4+xfp5tNcDjqwQ/etX2ghAJF9
SvtSorUihw9Kkgoa/KTPHlIvCAoNEyc4Ky09is3mUAX35+6yu5RG9SDAESHdzWPPbsNyZ1Mz73XI
ALC8TLYYcLswh+NDxiWnoVqz7jFvf/bHOD2ZjYlbTCDWbMWxT9JS62UloW5TjVO7ipuvflhzzGfl
sair6YKj5smJk+I4NoQpjcpzhhxyV9Xmd482CbRPdCG4G3CUs3xSNt1DhHQrk/AN9Sb5rin5QvMg
/xGwNlGyq6q3JmCWJjTDfqR4UXLgtoNDKmQ62gGZdfphbNTPtCc6RnHqG6m7im4dmpzDLpWMR4qs
/qww32r9iJQfnDpy0AP5gtigP6OKENHOJfVyAc3FZBj9dNa57Ynl5Ukzxr9Lrb+YcUc5E1IPIXn2
2sjisOK8xhDyOrSM+eKXdKqxddKhuDg56P/Jo6wRPANaNbFRJpxaEmxTA2aYqAD6BEw6h4xtAqmY
6GWLbDj3dnGfiHQFF763ijn9E8dJUNXwZeM4wu33yE7mt4aI9IwtCSxTTgKFviCC7DEhGWQKHYiH
mw5pbTdHzR2NQz00zq+lIhZXgv3ZtevfsihVHmK3ftp+kdWyeOnSq9HW7YBAqAycPF4et9/ZSItu
IzfbfaEv076msHls1/9pMji/Qppk8A3CeDTEYj6OKeu2Wmu9aRonWIy586sc4/EADmdMEkrFFGGV
nIG4//Sx0HUTohBvwjH8WtRQOtL+zOFMIOhAnLudrToRpOwndNfpHqewNy5AgwcXAWJkBvpcvcdO
KXyOqp4mMKq9NHcACIcq4ncyOrauvp9xURbVeA97y9nB+GV+v6aHpjitAi17b7rJA2dTPophBLmT
w2c3V2VuaWC/21QFbOiPunpBa6zz1lyaoEjx7GIFqo+ZomIBb2vL48xxYY+wK0Z+NNc45KUuTG9o
amx7CzpZlX/0o3YqPhNYpkdKXELijGUgkQ6gsbZQERusYzK+xHzNTORLjNn6do7Pvg9Zr52Zp6X4
1zVd85sX06Y9W9v/YjIoZUJySESFgskF3nccNRz1KZ969f9n4SdtFIkBjM2YPoxs7eV0yYbJ8o05
mo5uNHoDvoezINihSXRqJ6d7WKaICj6eg4U0s1XeuSCkx0V/Il/bCuwREkA6hP8W3eCN0TdoajsK
cdlzPJqZVl7BHKHiVcLi3Nr8+GYBgz6BYvmoEyyxU2O7JQ/ruclxuYItzY951/2meEuGWvGMERV2
CTKghGvwSqQiDQEbMDNZWGSlt1LKryan6Rd58664/fhkgI/8GStV9PZZFL1miQ3DetaNg5ro52jR
f1dZJx6qOq6Ptkj/dXM2HZQc349weue8TG9uyLx6m5q4rQUzMo5URuVsaOJQRF4Z97dtDj/bkcbg
NXaCbR6xTX3KBDUKlvvpaJp1fUAkh/tPUR9ka6xw3CSIYqLDtgmjVrTcwnqo3dsMQjq9A8AArThV
WjTxU4zVz20bxfQOo5mdtFFJ/bIimVmHO4UH91eXOQ/0kc5t4SVOMZpQT/siOxFibhxyxOlHpWbZ
thgVr4TwWzBav5SsDiP23GHkxU0034aahHpXGSAyQo32sedr11yn/4/G+UpJHp+rCIj4ejOzmJse
M717h2T6K7Rdop6XeTklpvvN6Ntfmim7bIu6ymCtkKMZQKmf+lRIvCfXEag78HgaM+UNOr0vVE1G
0FCZo9RhJZ52ksVBxhs9FE6QJ0yp8x7PNBZL7uL4xc2A1XUGEa5aj5nCUhljbJ+aunlXu2wFx3nO
PVmtGSRiIXKvIhid+dahstyebw+r3/rfsdJ04TdktIJJPjN1YJqxMrWJmE2G649QUTJ6PTqx2NVm
6J62O6Eao9eQEOFzw6a0S/pnikgBXAQlpeD7gI9FbBV8Pz8Dj7I3rFb3mcUSrbhQCgCC0jyCMB1g
+w1JjdLO92mRUc/3TC8Vq+QSYMgKcyjEagXeOJnZ8xoqlAp33a8jLkA5UdGyp03qh5nzr9PUx9hR
h2sOfZcqAmK2aNdbvOc1tMpxTJEQ3pgJH4zX1cqWyXfV7q0tJfEeoKYOXaw+meyagxwm896sarxk
7K9UVPIgjcASjIK0eQXWxWqTWIakbHZDZj+vY1EdFiwJaAy7e111jklrfDed6wK87OdT0vFB4jD1
K2ygV+Sqf5xldh40MTMPe08WHa69Hqa7trdIrln1N8yh6p2EU0u3zww7jCAJCllZ5FKbybGU2ske
ZhD0aNZ3tEuncJaVXyu8RFP6/kcrsYeHKj2wSeb0FRAsUxOUDcctG91qhze+3y05SrTQfHKwOODg
YcbrfBCfOZPLLuOzdJ1rU6M0y5BUdaNtcpyXZ2vVVzrtmj/AGj4n+a6bx/TSJYHiusWF1p7bQ7j3
EB5QksbFvSfLDt9A7w1GYXlza7/oI8NSt26+WkjUu9pW7q7RfG03DYJ8uW+i+jez+7cIlq0YB8IR
tyehEe4xrBSCapvIgE5YnWHVP0CQREJXP5TxC7w3Y9VYvJmNVZ2xSWp3gPPA7BDcniaGAPvaMN8M
nN47S5mJkCu7yu+M/jC7Eyom+D0/M3HRUpAmFbHXMQzDvb3Swyyswr50C/fQWf/p7LUvwo5Oali0
Qc5yMs9M8Ds2PTfNN9iqIYfYWpDnOpOV0FThfzLjkduG2rC8gZf3bXQ3quUptvVPOHbZg6Ml/bmE
lPpzkRiaakdjHLS9xioE6Ax/ekl/ad1Q3uyy+TKgxidu/meUrL5Nob3YSU+wxEzobAH5fE9cp3No
TT16TDr55WokNrHeJUENEQFCn+sKEGmGZTw5U2eS5qD8S7Ua9pmrP6EzmV2D+SRJGUpVKLtoZDgQ
NdXk5x2vyTnpndv2USLTlRCYeaLUjJ4MF6yn17VOHERqn2qGwSer6d5znrUnzXK9uS4bj6gHumRY
e67BMn+YzdsE2fniKO6nLO2n7S5Av2Vd0qx416X1a6Ser80MsUVW/BcNY+ZlHZZmuHx1WP8tGgI4
hxTmeCtYYk+oJ1VD/dVxhfg2IZbEjonUpo+9PkSAMYaonJNYBa2IZl4OuwynouG42e9uCK+lgQio
hnKs6Wp20cV5O4O6JCFNMVzmg+VIIqxjGlM9mf4tY/YNqZ+EIjSMFN2snWOkGR5LqoUcWJYl2wut
qHBwsx0K8qK+b0WJbJUmsKoU6qZ0x50eIa4udLScblF2J4HHrnI5N8B9I8FOIEWL+TsayQRUeZQ2
nedWKG3H/Pa6qPr6W3Pd4XGcWZUIcz9IF4+wqfWMJnlqlHQ4tITQEfAB/B7uDNKWFpazy1xBwy90
sMKU8j6PLHiAGLHzSr5P7VxQVBPE5ZjCq6z4T08Y/Pr9pt3I+TtMh+1aFXDhTnEfBWblYsFqi6ft
uFpWKUtMcEHZKRoUvqxn+MFWv7SKIGJ1sprj5G7U07ftPfIjoEcZpXxoYOPOSrb8WRAoUNApnKDr
qtux4C5Y6WjeS6H/ETMzNVX0p7EgbmxoEsAyjbgy24/OKeAhXF4Q9cIh/koAlzdJr185ZB7CCuJm
b4t/rq0EQ2r+UvQR9YIJNHifVRgxIUgonhr1gi2giUlgPTCdLmQN1XDijmbPjpnKzMQT9ZpknLib
cndT7Vmq8hwLMnAnpjLHMZ+ne5+uylvG9X3LjTWUlKD0zinjCPg0H7kS/tv2k/26tK/G5gsjFIBp
COyd0lyjqk/8xLEfB43v4Ec1REEhtaa8EMbBaF3Xpn03NMARS2UMpIopL4pbP1eUYU93j6B31fPw
jomOTiXucnzT59ZAO6bjB2jqAydyRfHM9r/scgkcAq3idn8BxmbjMaj0NhnG7u0i9AbzplGYv8cI
AWQ6khVUQVqPiK7bfn19Bcq/7ZoIX/amDkkeHZNNaeI3Tph4qD9Gclbz+EEfL+TyppG+2iZAQRRw
++jYYm9b5ec9ZU6a2Hdzcs5dhOrZWPDpG0t63/6NEWKoY0mIatmHTGcSljz4ZXtvwXlywg0d+4VC
J45+YiI3lL4pBkKoVSb1Jm8ChmCsRbkjmTflD8o0HwlxUs6oOB7Qmf82olycIqk8mj0I8Q3OYqKK
M8c8Pm4XGkdqh4mZ1YyxHnQ40056Pcu9phsOgyxwlBIDKc5ihSITDSQ3wtZlbRtdrk3GYSo/LZes
DNFNQOTjGoWlRQFZYzGhEu6Qf4h3KYuXHs/FQ+kgQ6vbKb9kDta2bmKoT1Ab/4WQjHWrJogRHqRf
WfKhCw3zUPM1btaNpab0jFVGHMSKA5ZbrIc85U6kLav8sRDnJALs3TD4O2xXTxodv1gQE8x0H1Pu
qk42l5eZ6cZjyQ/aE5MThK1CzOVUM0wHPHfYyshozy4I5PA8Kw/ZEJ+TAfJE0rGmWR+dUoFzBDCb
KnBhlyOXr018P6L09CTOzZYjk+rTxTCkmsQHbd+qluc42QH5OqhLM4XcaQeFnbtAdmugCxEwY85n
y6wwJoXaCSkF2SZactar6i0dTD/p6o84mW7amg28vad4vGMc3K7lIQQr9opZ4Lydt3XVR93Y8XH7
XYJeUamJFt+UM2nOENeaWeRSeO0ye3wByqn8tDjFKoxIFQP/dDTety6Y0K1jbWXkZdbiutla3fTJ
yrA6Oh3RoZiAxaFlNro9kTNOwlE4e7nmAGxvzCJYlNQGyEXxH6UNuLxKtOeicUlZmIqLWcdMAkX5
snWnEy8wJowhOqHRDTeayajwoP8IaTEvGll32U6u7T0yV7Z1VMHRomKY+Q8vTmCrNa1VTIpmXn4y
NzYC3MYz7whm7EYSnXQ9ShAJ9RDWVm/HJs7l+DqqwO5NzcIGP1h/3Yg8LqUPalBc+6kLu1NvziwW
iPQjPVIjcNttR9iQ4/sCK4oXTenSNB8nchQCAysbnhwW4XGB9imNKEJK6c5eAmYdum2E9jOK3ixh
aEfFpTNubMS43OvGcRzih9Son7Y7WQV5p0t+KsZYzwngg59WKyLKSXUaxK/N5WexrTCDB0Zy2/xQ
20Uw15BJpuECnPwFDVWI63iNtuERQ0WoeHpTiF3j5vZRMZi0OWEVDEP87NQDcXTgx8OWXaSbTB+a
Fhv+poJFiq0/R6HrOZ3FQsEAlJ3n4oIM9qHqnPDnbM1VhQzISn/ajhcyM7v97DqkdILqJaAy55kv
kZI28kNt+/KktKpxK0j6qVaBi5XLL2dV9ZrJwO3Z6y68u1ieVYO9UGmMNzEHxsCoep3M5GvF7Kxd
+/ak2hnxST0UUt9x2gh3NzgBy0SbWK/dplzFbA1RbegjSItNplcRIb3PewrNtCMmdOuP53L8wtCN
YBLS6r7RGMZFmN/zbCq+mctzq6x/Vc7ikT0kh6Sg/A3b8h+oZwjF7PZYhs0gD/6T66dp3ep3nHYz
wEJCnyQdD6Wjc+i79nN7xOy16F7fKwti9WQ0PitOoFtDRg3D4br64/KkXtRHamKEwzXoa8Ai42FI
yUVrnAW8ipvNlzkk9Iez4Mzg+L0hBKO1on/oc9n9TvxbzUIC2hSERZNGGUuaM8zvkOqi5paQqltJ
7W+kqCi74S/DLuL0XJgn7CaoctB5GYgqI0BaRSlvU+g0F2NaKd8a+Dejsp6Q2/7KRnI+QBzPQAdL
HAw5Ap+uyR+XLP3LEiZ/kHUT+rLIdyxXODFF9bvhifXHRoLxT7RDRsic2eGGzlwtPRHoiLzO0P6m
dsrACB00FZ+THfLCzemBcSbaSkpacygQX5lYOTP7u0SN1EZj7rU2LPxFhsycV/n3qsj8OTQsdTgV
xJvt7VAjDJCVDeM8sIzYqGlJY+0wMhynX2Q2Fk/spQoVxm60dOwYuf2R+YSrLG4CdQdkeGjAMOI7
YLKz6rKQp22DIXdq/Ja4FS/OsvEElyKrbXnIVw1z1IHoILzAPQzm34LQzbuidwxjaFm6Hro+OQGH
aircI3NbSPw9/dlPuyib/xcalUi+rFoxH2X6gQQELHGcVSer/Krj3qFui/N9KyNGKQWkxKXtnkDQ
/VEMhZe1YCKlY++3jD5+6cyDKaV72OoyRW99I2eNmawKAmFjDJda8ZzHxNT1Rmf6tZl/iBHHxqKG
L6Zu7bumlre+h9aTFXysnuDmERUok3TyMQtyIsmDuJLC4p6Xen5vpYxvlCTZHqWerOMX4uZVNHCF
BtCbchUd25j6LRLySzHbe7mMMLh1pq0G76Z6or9qlupYzxmkK+xPufM0a1aIPH8Yjos+PuscyA9t
wYfQkmC7eCQ5TnSUCGeYPrZQTju6ZqSpeljTSbNXnbOl2xtUi+f0XPXE/wrsgBxCHKycrteq9Xq7
D/rYih7xetrWrayWOqhRokEsUsROM1AVWE581wCynX/kvpvmHzkVwsNhUkVg1WFyliwlFBP5YmJ8
MXnUvYZXKB0rKxZ2VsgBoQZxyFCpTVmPhsnpkBTp81nlazymkkzlEHXN2SbRXMEDea4dt7zqIOyU
dQ7SGdOLSuTvna8T0kGnkxGJjAMezYivY3A/CFXLg5iciPX2g8eZuLdeirvrTtEZwM+ta+EaK20X
eYldBmssOtj9cMRzsPqj1mOgKZv2bNGL7+1OwRG1dsux9Tkx1LjVDKP9VrO9WYyoskvCJ7c/I5ha
BE2EQHi7a6YefhISyrpwPn4GZG345RIdkCBUumzlcOcOQCFQqLsNuoqFnAG0PTVSphXGEVbRlwgf
EQoWwSYhLN1ovOQESl7rKXzK1Hk6Vqo9nXItfM91HAIpAiGhh/9paoWLbtZgtFvfqZsYl63bnBb9
3kCzeyyU2m9UKBduioA6EtG9ezVLA+rjegQQLYGyUpXU7ZDpOSrK9Jw7sL3WYWVJNkbzgVTCeRky
JieAJQNGKC2gYaYKU/VPkZexHBI08FkRSMaMposs3jFN5Jno0vwmIfnWXIR14Oo35dyfJ+TMEoYx
GiHp/dyvTcFG2EhvYxsyQY30r341OjeDfC8Goz4g+NAPfQ/DAWbQRWb6E+YfuggET9tZlHThAWSd
6RuCgK5BN90j2UGQLfYhekKiEJlQbZVqjxP4lKfR79assXDp2cP2Rcd9H+IVGf4IGGrc8El9HfsV
nM9hRxyfuFSUKFACYUrV9t1mSuqarFMIj8R+wxwymazmyMboZbP2JjiHREczi27/uI2uVc0m2RS8
n+yY59rKtN/quRIEG7xytKc/8ySBVIFl0jGB3sAcOV8ukcW+ViOodKsAunohxsUiTiOEK382iEtz
VFJH8rziVFWRhCtmiolDm4N1UwISJ9xZuLgDYor6n/5++7hZpxKsR9YIrE/1JFRr41sfMBhMp0gM
xY2x32utiD0Xabyh/hxRJBAFsBRG+lC21e8lZy8f9ieTH/eMUugtntaSnh7K68IInovxZYNWOScy
/zvmS4YuizVFqP2Hmo2Ek/WIKpw0JReHDHVGyeWVUAXQQNAGFaZxXt9/6gVy+a28y+DokDEWdz4a
SrIWwMPfrEie51GUVxuvLhHX8RV7IVHaSYVYZVHvYftsSb47fZ0JIsT7SDTMcIyxB9kZ5N43UAPX
jg+vIlEFlnKJV8FV1rCQWkfRIbrIfY6w7TQk3KqGsscE8Wc7XLr1h2f02/PPI4TQa0sus/d4juUD
/4+N41cxQmnWDR4W8Imxv9nx9cSxgiyDYES23rlKf9wYLTrBndqUArA+wB01t2ZPGKg7bMVghR9e
ty8AQUHysP1VM6hodjP6nQHVPSm27iM6+RfRO9m5n+Mr2GjzYoMMv2x1AB2BBP3P9MNx/sfceexY
jiTb9l/unA066VTTo7UIXTEhUlI6tf76u3gS6K5sUY0HvMFFAQeVOoLC3dxs77U5s/V5pw4odo9J
Qozc+rHllp25elSgSB5XwmhHDvrttAoiOz9NMr8YeL22Gp4Y5s68I54zPVct6AGRHYA40zqOy2Tz
mJk8tlhf17sLmSk6w5SYIIKh+c4r2fHyqZ5sBxLlXKREIVeVMxwq+oaSxivQ/BQOsRhze8BLWUVq
CxaChQ3aQOuNrblKWKl5z7LQIh16LgORPpy8qPa3w6SfzCZhoji36GqUP9b0mQ8kGuIB/CPvCceO
9XHJ+Cze9Z5PVkS2jxsxn8siRie0AZZDK9K9aw0/3CBAHclzBEUQsu8wOfdilrYL9si4L8NjlrON
+P00HgdpbomZJLdrmoaV78nqhOR99SjvISOFO9NhVhc5sGBn9XdXWeKK/e3G1N9bPK585xuMTiHI
tDqs526mAnchQpoSCPkG/Fx+RJUQXSaObUhGUJQNMJP2fm/+eNRYWqlDvxv8alno1QxLa5JNFGa3
RxsRxFe0tKZivPJyLwI6dL9ONGXTvjFErHeMGj4RlBRMbiz6iPjp4a4yQoj9Ab1rznJitI2+CUPr
GMDh2xUEijoG0syO78dutw9fh50H3+hzGq9JR7ZsWTMTnNDTmF3ESUufRvrvoFqNqT6UZEVg0qNe
0+Lbo0HRtVpzG4LuWgwNYN1Gi9aCyO6lq8n26EwU4g/v3+i1Ge7rclFD6D+iaIxWU9j88dhLFX2x
XU8q2MofmTtEWb/OjTBC2kTfKknlxaWKsqbGePXUVijSGxw2rPmgwRJmrh+/4qifZA2BLk1rePIY
0KI61g4udO8grJZBr7u0g+9m3ARotmnb5UPJTzAPMbxgV/sJwyEBA3W29GdR4BxJd4yfZNC7m3qe
v9SqeoNClK/auv8aCA0fXcNqHyAkR1CtOuQzGmTpnkjFcJ7xV7WgIUmptdGG9CWss++MJK1Fo487
x9L3Tc+NyYl3o9RC8R7n7xjEk+VE7AYQ+K9FAFbb4a1h39Wf80rpzwFnP0VDSy/m+CgvoOiq9eHi
294LdMj+kDQUZ7mOUIGpClAUj3Zxb2KTm6O8TkNGGq3eFpui5g7MfJHSCImxn38qwJqNbL3Uj5UO
Piyklc4wlSV4rii6MnhqsHsjZsNCPBL5HnoOB7tZk95hljvEFkzDqh4/SV1/ifz03Njep02xukCs
NacOph8EPAJY1Tro73b72Qd5sw+6sN9YYQ0CjoqbC7GwFTkd2sTJzxgINDc1Qs5r3U63cLbgq87+
sp4styU5J/raCCr3REpas7GUSQi4uxoykMlTH3N2Al0P9aY/Ro0g3M+M7+FMNFNfTZew4EQwrZTM
NkxZb9rW9o/Ri6rGdk96Ei9GgixCpgbj4F59hLIgG22IfvpeBaI61RFKcYukezTiTl/ZXpD9xPli
7egXuydMQ6s+KJ4rEtO2JdmNtuE4z6auyj2Dd0Kz2VfLunCOqe7emEoFBE3SXbOcquHt9xia2cau
nvRDLSLr6fHQZT18Ne7Cu2Jme6qc0DiAMyxWdlGLFSiWiEMccDdGnhiEfEKeEb2HKf2FNPW3qTNe
EPbyHSv9YJLKshJUcmsZwLKrmM7crbOcbKDAQ/KOcPMbApD62qHRLwJ3PDiqyEkyJF2DjHGYAtoa
ZRqmHFHUi2J+aoZ+hvLM61qd8neDlUNjP5ffokTla2bTl2n2yj2Op5bNiI9M2ABkYkusIBF2UsYF
uTza1sp081Wm4jMdi+cY98QWb0+0pm3lLXwYydvATAViYQMjaZ2+icE4Catk6FQa3/RQxrvGaAb+
lmIDa7C9MZc27lVnMKMU2Vr2zmcAu//Bz4gLecwqWiETKywKa/SMEvrkQnTErk6TfchrpFfBmGUs
qljdNZ1IWTHqDgT4Ef4Dfa7Hm4OFjKlNzEQKbMUUmsE1nsQ30fQoGRPEDdXIgxxYrEc2bauQKfej
EskqJMdOu8t1DjggO78l1oiQV/ZkIi1NiVr7UYBWYf3ulg5RcLD9yc6lF5zJ6p6YeX+SzHABgm0I
w00pnwwfSErL/iYaeMAckO7dWPekKyhF260cdsoMaQBilNg5E6Jygdl7jUk/Ab1L4rYgq3hdZ6o6
Qf59ivagMF3aM6o8cFdxlYdJjmcB6h3Y8LvTfkGBlG/xrZjrWBNH22VWmTSQPOZp2APElKXFKzi6
dhOzucKkBHnmdSxNfuzQ7UkWvsP3zZBxJjy/pJ477KcWzgIhGAuH+J31GFu4rggFXsuu4St1+2qn
BQkKxkhC/TRrjA4Fnfq0kN1V6wp/1VvOl8co0DTjHw5iz0Nida+PgYDW8xq2oi5OrJozrc856ni7
V6ZGwBKZ1fvUUT7PLog5ryYbV5Tcex8nLx69nPcw+CqdOt9NZtXhFaNpRzY4TUir+9mnfFlMEwh+
1oINwYoCH/DGgIh18EiA2xbWBAfBZOkvS3XNpOFszSJ7erjoBTbxx4HTLv2rTffsKWaWP29nlVls
+3k6aEYMTtWYmhu8JCeas3iKZuoXKyV6B6asgo1kVyQKHmlCGmWDcpuBNerVJv7w4jQlohtHdtZ8
e/wxZYzvvuj1Q055q5Lav2QmhKYuMMSGLL7ujP5Q/wo0IiQdkPlzmfGk4LMHiMhxXlbtW4/zYRml
2bM/Mq1Fw8zCkbobmeoppkC8c49vaDCoz21floBUnZVemIhlW2zZyVg/p6YlL3abGOu+mewlStBj
job/7Ie0n/tBDJxeV1ufmf4Zeys3pCysY127JwKWknMle7kMW+Zzyq+tbUgA9uKxO2Nya+9Cbd2s
PdQRN9jKe/PI2PA4mnn4XGrayTfp4VSKhpxs2+Y2Wnzrle+A87Ce/BpuSWVU5opwXqYz5J/SSEOm
WZkjryRig6+/9jkU1pj+y57ccA95BcS3X/tRNtXddpj/Svbulnl+C2OAsVeP9Gc9wNK/TqMA/4vi
SfLWmklQMRpV8U6D+LKCiDStHyAIV78/yBvAUuw9glW6VmMjIVDE8coeUGxmaZAiRlw4JUa0VEcg
z0Qr2esJ9i7Yz+3S6+Jyh+WCNJz3AmlQ5vj6E7ftl+KjG+KDkHpxEFrzUnUudg42LTzJ5iF1GVeN
H5XbjFdXr54elbJP337Z+R5mQC0oiHLonU0Llm8dTqiWkvAnALcOmbiZr3McExs5LuSgfUoD2HWK
rYkRJ9Or//kHre/fcaVmCs7vnBfUnAaGDrh6PJEPdsqfgD4ALfqhYoNfGjWWjlpJ6vGyMs8qA5ma
S6oXz3Hpbhv0KvvGRtwxkj3n9JM45r8YV/+/CYv/EZ74G5XxP3EY/w8SFme49H8mLG6rHz++/fgz
YHH+/b8Ai4b3NxvKD8R1AwSJZUlYUb/4isL72+N26gYIDscFv/Z3vKIUf3PQMMwxLtx3j6Dqv+MV
Tfk3x7MsRweNYZk4Dez/F7yi8TuxkGk81lyLNd+k962Lf4kEkmYnlAxsBDUl22pkT6vJMqsnSf3r
e0xkMsYsGCuwUIlRxfQlpKAUyF4qiyXD86GdDAOk5sCE4Cts4oe1MQRKMRQ79Imshe8PSdmfLu5/
fyF+fdEzbUZ60qbCd/4JFpSlel2JEb2kMk2Meqq/UnQp6hcyroIfMLWgSgeWScZKfwtceHz5YOd0
Odr/Rnz7d1cP2YunuxbXD97W79QiUy8DL7N8AgESwlKTYBywNYHsnRpA3JaUO6e0f3p9M8J4BE2U
ZYPO8WT6+dfX43d20q/LARHPBvclZy7VPxH86OP0deADDEiLEWxJCTjXZyRl4b6UKpD/DcXn8PD9
aT1yDIMSzeQ/UIc8OSx2v3/XnQ9vJDHQt9fCbJkirsPOl1+0rrpWGig7YSRyCXDYfol1TPBtMH41
9Ng/MeFQx1HwAGA9UH3/jrYRCsjsOTHOPfhIuAl9sbaFQLIF8X6X9AW+4bj+nuO2o+5HwgvqeWeD
E2aONALNiJ46WCL7Kmma41B4b3o7ILEqy2CXxIm7bIjbftZL9JmGso9RIUDL1BeCcDd9V7abln71
RtRICjO2WvpKR46by+IZJeT40mPqdRGUr2uAfMTCem/0MOSKPiIyxmxBDjXiugh7JREUsG5sG4+A
QAVR+91P8I/E19VPMc/erewbJlsGW34ci62R9dsRvyaJ16hyaofpTkyE36jhTxShnxw0lSyLqT/H
jG7O1djt/dRo9j1NTQ2E6bJ3yBtMUxq5fYWD0R+ni5IUlnhuvG2qm5emx0fO+ejc6/PEiwH8EB5h
Ui2HjKQ3YWXBxkUKuhrs4CXp8hciOvBMhltLlp9TZaht4ljvvjGsvLROP5FUMUsAo7/ixJet0ORR
ogQt6j+EUBsku5iO2pL92CjlWVLrNqaXHZwgmObWVXa1huKmEQWxbXJZH9DF7gYXhxAem2lvOs3r
YGv+0av8i59r4UaM9HQrS/YLs7PUxUb4tEzYFw/1uyjG9q0g4KYNjXFjFt743DizZS7vBIUACcTg
QV7y3tIvQ1cYx1wzjk41xpyhsOklNQY2KIFUIroW7CzHQl8RBwr0htZvuqxAjxYEHwjeRv59i1Ov
6g6u52hU5zn9GcJRO99lCsRx+M7xrLrLXvtAy/Y2Crdk0m0U2IKYzetOV6yZ9nj/hTho/A71+/XO
uZ4hYA66hiUfXLo/1QB5Rn8zKuJgKSPAK2m8b42mO0rpL0cGa45lyyMiUgYkzmdU5AT2qty/dKlx
70nGbCfVv1Cv7vF9QCV4KSJm9CNt/4CPvNI7JH0pvaUXlNocE1xM4BpAAKBExRk2WXQklPmvlywx
rxH/qGnm70fo5FOZNr1tl13on7C+OoicsK+R+3QlamIZZt5ZQ6iNG6MtsS40NRJbI7L25FIvMrcD
aEA7WvN8H9l4cvjrL0b+6xdjgM9zwPpZLv/Z84L3p4ubYhiKxDDHHFspViVH5ouhgSk7tkFxRaGv
L3FHyJMxf+BFxWZk6yQxalYrFwFDZuiOjPBsoTjXZ1V4Jn4ddQjHLRA3pzBuxTd09ukyaCOChVFX
a0gHaXI767zL6VDHurmJKnnsNfzJHYjY5wrQ3qlRsUIlGJuvZAVOG03oPx0THURr9v47BCu55jxn
b9PC99+zov5DTXl1ky6X8K8vjzD/9eHjdtGFY96FIJJm0e/Xh+d5cKcwZJsTU72JdWMPuaI+aQ2j
o2BmdDS+DDZOkeuvlWt9iwY3+eHF1ipHU8a+ABVCNZZz9csSZwp1Q6q6aFuUWXqVtvKBibjGSzQ6
75oYs0vVaMNT4Wbg7fzpOeBAiVyAU18Dr0R3huwJNxdsYqthPEaMA5C6Wzuum/EHMGj7ytnXuVdp
1l/MkAbk/KPEb75YnsL6DR9hMYY26898Ve2IWZ4IzGsWxt3JakWLPIbDtx502NJcMAmrMrSf035Q
9DzGtdGjhc/cyv1ihvg5pTn9CCrmaz1ad+QX96FX5Mvh79Vpbm4JLxhJzumjfawHPTIWV+5Kuy14
1aBDTXpbrvSeABoaxsUZ6QIfbh2tWZr1DaT3nznqV6KGHJoEhpFtooTurNf32SJqEWtEpG7fGTYz
Pe694qvQduHAIa9Icx9CtIPzCtGNl4HrsIuoOsNeOuLqEXuvkuWZcYixqgWJXNKenF2p6ZumxPxU
OO5aGX67wddgvooh9NZTJNtNrQzjtWnlXcuk/exNcQkAol2UGqtz2aIKcUvx8qzNUr5UadbTI7fY
aYgz8lwBb6Vp60VWx09aE1XPDB5cZlcZxvF+rO62a46X1AfxxPgeEU5RnRl8undDsoabgXgNo6P+
mNHMIVrG/H9RD2rlrx9x9/cj1rwcSWFThc8cZJJaJeX7byuATS5mqTHIji1i+8pwV5eZOgE1K3ZA
h3HBhPI2gDZaiMIiaU0PuFPI586TZ/wAyFasOSPCAoytU4z8ASBCwWapsGXptsX4tWuT6lDJ4Bkj
6ITan+ANcnrvFoX3XUX1DeiO+jB1G7dwjzyy96dDFDXpxknmeN4OwEqFd2I9qmF8enyoBPFTpYAy
pkyP66I5Wm7nntI2I1hKuYQ9IPkttem7OWIjIJI6e+pCq17RZAwQb/xRtwby4QaEKYGQ4YbGNF3s
HCdhEhVvY0zgYw+KQMaGuy8HrT8i+O+PXuy+OQiZMCWDcMpcoc6JLdVG9oqH0VUWRsHUIqylRww6
9Ok+CHy5hl7WfnYu9nJdmW90Jcy90N3q18/TJ2EGL+zXQNnFIWy69r9Vq/9cHHNnCQHneOOZEknV
IwbtT2t70rUKiL1AHl+bWBrz9t1u7bOPwB/EuArXfthnT4owdeQcgXHj6IwmtPfl3gHbBo1jK2HR
Lo2RZhmIUOP5rx88zn/zo/XbTmhK3ZhTnknj+DeLqwnBMfQdFtfeiMjSkETrakZ6yBJ9U1EmUbPB
CgbBouB7Qf+Iahm8N3EWsfxOr6VT74IsNw+PjyocwN+yUzLdGJnU0WwaxtI/zglcOOWerDov1wOG
jlfGYNE28nIFWjxQZztNMR1B5XNd6mLkB8krQ0skVQqyX34dW1UcowecIzDKt9HBwxTk+ZbGd3Xy
cWhtkTpZG5lN9CiqzHwt433gI47x8ewQaNyzuRmqwuVegyKZf/T4qKxAbayWAg4kBbOMwBW7uEj1
Fz+kRJcJ3AhMQs6mhO7P5G1Qp9iy1an1nWaFJUA9Zc6wCoyhpcXDhMbKWNUwBLxrSfnZjIPN6KvA
cyOIekV13G8GqzPvWFxZ9zzde88G91sE7+h7ZKNkReX6HqIdOBYIHpYpk5h3GwAbZWVNjWXUd2AW
GhIZWuF9r6evmfOVsc7OwW/eOMX0VMY864nn+Xu79WHJaEZ8iMr8uyWKZKvliIJl5GcE1qTkg/j8
gbZWYisiymhbFeU6JGBppZdiGeP8WUFrsq5jIbeRberHDjPy8fF/ev6uh211LAo7wvpTyq00TI2r
0bo74hlASpi1j5QvmDF8Vb60Z/0YfelzzuEpyAgbUU28V0Hd7T13ThNKcYJqYRSdyz4kLclpBDsJ
OTa4uUWBKZ0zvnGg5TuhpnWSoz6a0wYxhLFzkrg8o5/HONM7zjlVIjxiXkIWrA9XNk905EP8pc61
GuSr170TkvuNhMp7rhVvoadQo6mqIlWZoWofu+KI/NA4Pv6vQI5IyhQeOO3iMcq9cgt6xgout6Gp
38N4sE4jBQuC3tJ4ko6Dqn7wrmMeXcG8Z8c4hfWTJ8URS4s5LEZvaM6myoF1ZNWPCZssAh2A4XVG
TiduoYkE4eAbKBkEqeb3KCg/g6PZBN12bAcCjb1BooYMjS04hY7x0wS0ZBPp7nCjyuF0t5QAWWhL
W8/U/9mVKgLnw3g3EVZ/ReeKMqKeqlsBN+8UEkSOTolfMOybdPI5ece8i4pAaa3Jk2UYFQizVNDs
qr2bQSwCQVZdtTyg8wnjA75KIpY+XpRDmkX4Fatp3JRW6uyCauqWJTkQz8IHwTeWk7kWODuhAU/6
tle52mgaFgUtS4FLjFUmtvhq4k1XZf5KWkToIm0LrhqHu2bsph9Y94An9/6L3+n6EZVSsLRbrVrb
OcZGr3f7a2NeaCeJy+MHKVolxl5RsQwt4Vy6KLGIY4hPCGizW0+RfEmGKl8Y+DGXtZSwfAyl7/Su
GJlLOOMBbhXzztzeqYKUptAfIG1UIUljzSj2mkHPlxF2vitCrO7aEKSXgcE1ZhWeTBk7BBcbzT0L
zGQXekBvKwsFW1GiBKbRwDkdg0uRY9TsbQG2cscJx10Plif3wEM+woGxFaeiRa8T5ROpeluQEvHH
hm83OSWZ8dqhAj0Of/9Ie7pJDQLkla6n14jmz5MZZ81Vmtlb4Hbqi836stDS1l84NXLSCsnVsXZ5
5TxXO/OUkEkkGC9SpLPQ0usf1yUSCvoLjXdKcudTjywACPkIaoXcoD2Cm+uEM3tZBl12Tm0FDcVM
prNtoKVwSLeDhVhbxyJkl0fqqekOyjSnPIalGe3w4f583APUDsyjuMcrrAbBvfXVLuHYMkBs0Qtt
xEdXBuuhN366OaqUOgiQgBhvHX3LwzB/NCliiCRtURH3gbeLstHa4urAEAFnDliN+g4fy7m4bhLv
eU/FuuAuYL5C9MENGp5cDNOZmQ1vZIEDdhbMhXvQOh8eW3I0uk9xRUUP8NB8d7P8Oa1b1gVpvpsx
t9nUGw3RDdygbkIU1+tvWelcbNcbr7XlRFTcw62pNeslIM0+KAjy7GpRvoYeqBk3pE1fA2OfZt29
mD8ewbxV8a77DEr9qTpz7FnDz5iOSLWKba7beEsR/MJczL7oeXt12JGvKJc58scm2jTbY+boER6e
xuVaa3G/N7CrTyYWesMtkjt7Qbkwhb2sDX/YOp7C6lN3L7nd6+ukEM3eiWx6SXW3FrimSKgS51hL
iEMyq3Ax0jXbOKIojmwbxXFIayJsvEZtwz7cj5bl3UY7PCfCDVdTOU0nNaHz7jjGb6si/ZGhIEtl
TmZcSPMTuEBzbPvk3dBQECxsCBWnYByjPelpH3Y0fTOR639EqNWE1+Ybq9KhEpVWePcD6BZgoKDC
c+0AokH5aissEKYRBDtl5eLcjK29MVsb9Tn9O1chbAw8UIkic9JzlLgHqq6eoS7JLWUxRy660Rcf
48rBcO3sKYubq17FOOJ1GNDdMBI9lnYkYFol21LxhlWl+CR94D5UTbPLvFGDpIPlBmzP2mRgefTA
LLA6ePY2F5F5T/HNpTVD+KIKZ4FjQ9e6LJ/HeZu2kcXFw3sYOO6XxGxejagsOB/WdLV4Xwg7r49j
W9Vnkwkn3cpxU0eNu/GqSj/RZ+wXYe3oF6zldLfQYHbjMN4mCdnNKgH5wTNn0JkyiFQCnTVhpIs8
DNtbkzv4NGE3cyeMbVvJ6s0svkRubD5Dz4s3Wu7Zdz3yyoXttOsWHf1S4Pg/RaDYLqHlNcuB9/Jr
1RVLG/4Vh4Kpp5+Q0bTJ4vAVPfwNKGaAywYpNrSFmCtSwBy1J43mYilPxKi9QJNjSeEMgqHUyseV
qJNpNajoYLJyfyskFkXHIk3BrvuDHmKXtutxA4WpJCUxDm5dJbVrLe88g8YHzZpilTrUE76n3Txz
hNpePEFiOhSozLY25lKnY0pWkI1tTOiN8ixUnxwO96JB2mSMCBMDTNcHbwi+p+YUHs16ULsKRt4C
jVVM3CAKIck6cA5hKjwzEz+X7oykymH8c3KJsbtb/rJCi7mhQzIRvNy4Fzlyh3TDjXdDFg7Mw773
I2yaBqXwAlckxGcx2YtGNBpbnRMdOuQ210ZLzGUskRJZaDg5CXBOtUKFx4WK993+g0jL4t2l5XKZ
EiL3fPAmQmNIqtVmt60HgnpwZvywSVm7pLnH41A9PXCL//ggYdLfNSxQsRuyvgs6aYXevgahnZ2g
r6DDVL2380X2PRGDT+mUpafELT9VR2BoFGrdBePbH7ZFN7iUGvGcOQSV3gGl9fhwUXVIVJOcxxLj
Wg6f1agZl4fSJ27nvFJBtGqf+NSOYteExBKbPFfLomgvmshqbL1BgA7bcfeR337VFEo6q9Z++jIZ
ockl34UEKa3QBB1yjNy7NoPv5FUg1b2xUC96VSHI9eAZlIUtF+nQ2ltF6sDJjQJ51jBNLsLBmy4N
dvZFzrzo3GgwMwzsEZ4169Ny+0QEenxXOlm41Q8XxCjsRsNHLk7f+EaHH3Qv+OYt2y+5Vp0uZ3Tb
Zyg4hmu0vub+BpjjyvV3pIEFO0cmxSruk9uoVXw9RtKekd41T50g0Wq+mH0P3NxytJto3ODKfgZ0
h2EquVDqW4iCK46mfI3AjJfXrapbW5EmEVb2meQGeENSfLiDaFDliO6QdI25iY3A6hea2aqNM9Ha
iBg/3IY8NmiA68Agv0/TGG0yj1QVvYUgg1IEM1Qx4VY+VkE8XeALZaBx8o4+FJfB+WmMpXeV3pQD
q4T5bznucDLzDMkmseS22dhPuPLsndF9b2bTpKjVhgALKJ6G1+DJwN0pnND+Ahls9GrU4tL+I8qB
e5pgLlZ1ihkmD+zq9viYhy++UM2JjBfvSMjNqR7a+lpImV87eAm5v+GU9gzGYnqzpv2YGuW6JyNw
VVqBcRAYDA+YlWjJF9in9MoZ1tNINAHo6VsR2sWvj7DETNsQqwmsCDVdEbfrStjaZupUgwznhq4t
wfRUtHtzsL9EtZN8eP3bFKCzWdgW/n2bFkKbYuZDouofAjziu9LjH2xtWuuR7ZNZLa9ozoPXquxG
UPlle4/izFjkddmtsg4XoSPoNMSNC4t0EClnE9QkdamrzVCL52TuwUy6/CPM02TVoNfbOA34Fo90
EMbs1bKMB/NUlnGzbuXUvVGIf2qSwyC0zMx+VyMupWbQwVrPPwRDhmzU8q1LA6TlmOfBS+BU7AgB
EN+2NFq+5Ko/5Wn6BVrGsrZVBdlmzkbkiAchtqk2uYYkG0R0Vh8iFTzFRl9fPZBj1/E6dIl7xEjj
HMdQ/XDi1t3WGpSBlNi20OeckiThsfOcdjkX/qsSePYw5P05p7Ngo2GlPpS5PPBWGxQyukmAaVli
5uS8yvmNHOwoNJ96eiGrqcisF2FoX3SbrcZ24erpiGp8RwVrI2ELeJRQbhN+N8I42zkqrmG0ywww
vfKeS1pX6BSrtxKozo0be3WEUb0p5k7ncuBA+PhFhjueE+PRGiz9XY7lc1ra0buKA2LbYvcQ+7p7
qBNPrfsRip9tW90FxjJd75q0lDrRL30acEiOFR0Lz4B7o4krE7TwEHdNs8LlPn6YgkPQFPXWAelT
Rtd6GrcqSQ/8k9WpiKfupcpslv8KO9iDGwU6q94BpFJLn9b0MYKwtI6UnhA/BDBLhk8N4ckEKBCy
7cH//F5aUbxOcmskZjt+kYSLnLspizY1siNoMZZzQ1fn3qwcD4pd8Pu1sdPQjFblVUJ16dyOAJYw
8PcOz9VZK3/GsX8kB87YOF5j3SE2kbCsYy3AMGYeHh9143c7xw33D6EUKG/wQPwZhvoH7vBHyDRx
Nw00ACzgKvjkh2kJyGBYxGNXMoovqZ7waV572oWPIRZtFoArVZycjBY8p6bRt0g1sivIs9knIO5B
LIXdcxC23XNFtjDpW/uMudObUbUmlFpoJ8LCjYc1nghRzUaTWdXvRey3p1IHts8hoOsr60ecrN2k
jX7QTUZ4HaT2szaF5HiBcNMC7N2e3hzLXGH6SdR9KPwfBLeTNSUt9TQGNC7VsME5wtm3hUxjSzxy
WHyhVfG83htIZVju+YtHLAVgx+hR6vOHa/YcajrPRn4KoNgw/PojCwRFgfvJUCG8Djipt2TBFus6
yogfbxEd9ihwIcAY0V1PxVPfRtO7ahT1d1VOp0DPKWpsPd1WFlmUtl/Z1zrUgNg2KtwBd3glA01u
O8aCwUqZETtIa8mjZyGNRyqHvXTyvJWfgehL5xo77JpnzfDP5pgVJ2IgitOQFBmlYCpfRemMHy4v
Hg2OKbsNGQeKvDTGzyiOv1vkFZv8FQvg/u2pCrXqDIDpJPBsHcpxxhfq+U9dVPnW9NgVoRTItinP
DRx5GnwgGOpQ4L9FL293YbwuovG7oh1FUoXe3/HbcCpJi72B3fuCNKS92I7W4sIrppXVyxSrOcHX
WdAML6OXP2mdfKnGXt5sT7QvdYI5E3DCO7Zta5tXAEQbMzqxq5OS1KDvX2RwZsPhEtWdflQhOzL1
2Gevdc7J0tCNEdIAwzoVz/gTwtbDtNPwIkvRh9ewcEJM7YTYZCDVS0/toN/3bxIvdUWD+WcyN+RD
1w0XmvE6DN/pdH51tIG8Im0KxMKa7ckPhwg9e66Vx3GLxlhPzAoobPS1sYMDJBZE+eiWhs+bFeBQ
hub4gf5ygfnIfwmRFOOYvcRV2p0D80vdl+qbP0IrafQpuuninsDvf0YHhHZMt/elCyvH7wIEkEyu
K3QxuBGYtvQqc6514DnXxsAU7XI8nh/oitf/o7HUtCGmmGOSlV4qu2eeWCZfdBHX9zJAXap8PeF9
+IQRa70OQQL0ED+C5tA74sKCEKaJiULkpUh75xaj91lqNtfEoQt8RPbQLWiwoZUb+mkdZam9hrNo
7YvRoM8auHQkS7a3nNjW+UcAm77VpMusZk3TGoiP+x7yWxcYv0ga6mVJ5ksO4q7WxNnTnOGdvyqB
9OTqoA39EhJAGNF9QkYZL0CERrh9A7Hl6lrPA6yMI17FYtHiS0VZBEUh1LRpT5RDfAJxyaMjoD8T
jG2Nlfpmd5q2FJlEfanSj9BgKoNfFgdmVEpSJ3AH8lw47dlQiDpzQmUO0Yy36uCTEN4ObrMeIYMw
0UUFmptrNJnBfr56hZfZtEq4hM3oftG0IXnR+qx59x15b/KYLu7jRZk/iPplKwh6Mt07+qRDnv8w
XOhbZpWrV8Md0k1InJfHRHKXGVO+G3r3m4JJv+jD1v3AvA9JR9OSA5SqmrgEUnTSTFzA5VULnGMW
ZE1oRc4gUcUAhaLVFwZn8jSHd9MEQ98wTg4+/bbHOoseZ/G/JJ3XVuPKFkW/SGNUKetVzgkbAya8
aAANyjmV9PVnmvNwuU2f7gZsqbTDWnMhiDEPgi9I5sT4YLHiWMG+ZY/QR8BP3HCPaj47ufgr7lJ4
2cb0xsOrI1kDskzqDn+/gqaYHPp8JTnNuYCMu8tiSC8YMbTHEUT4qZ6iBxScVLiq0agQocvT4Ncn
BWHsyHhjnRfSuHV58+yKWFxtFdsnltABkp84X9mMWjdIcIEhCN59LNn2M4L7ltXqfBHWZD07WU+R
P9KxIUF74g28ycEUtwHHOK52HJ6l9a9oSLiNm8h4mDNvD8jtzol1yxuAU4aVYdbfH7DtQqtThLWE
sPWB+4+STnu2UCGtQ7ct9uWdxEQSFBML3cjXOr0iV4SD0IMknVR3tWegCZPGPShGiv08d9eNbXCJ
jVb7Kua3zqNB7obshI8+eKxF2F1iOPqFk2qPXkjEWx5FezuagjOMmVsOCXUvEuZhfoWWFgO9dxJY
nygTIm1heE6w6aYoevYSNrsghpcREMvdNPf81ji8anp/GzB7HSPGM89xmq4Ix8AexQn81gDOfAiC
WDxnGbwfr68VJj8+lXFuI97O003sFI+RHouTBe5u3YTRtOH4JD2PuezfB2DcWzs27BVvTOKHE2pS
vw3jaJVxNWzhmUwUrM1HxsRsY2JbeAEdwW2K3tWFkLzBj9jSqdxnzl5L0gE+Rd8OSyhPeVscWcBR
IAvX3UrsC+vA9bZtYk3XUY+2qGZMwOV5+g5SmR3cJJfBYEIvjodxA2KCfJnaxAkohLUjgacEDYdP
hO+DTAgi7dq5zK+j41WLVBPeNusYQrHYWYUDfI2OGiUow6UOTuaIHVHcpbr6hgXsdGmZifq6nJ5T
4N9PVDcri1J0HvG6ZQ15ZU7KVn8yteRaZ253bDn4jXHe2U6iPeRxnx6VpYOOdrpjOkKZm8aPv0+8
enydFSyowZCHvw+a2SEeq0W9ZzV1KglJejcj8xakxQWc+6HSShTbiiGomlZV4rovQR6B0xwBdTR2
E1U+JtBhm3jYh3hksMHVNI/AQlAXATUMHLL8Fo4GEN17cMJIjXAabe2tCMQ5Lo34XxiRiaPaD4uE
5WWZWCSo9PJIpwRucA6DmwH6cdK4bDTVE5dro52SGQnYljTtK3InyepIV3tbIWXq+nre1SZ0kFo1
1hO9kL1shwmgefniuWV2FbNonubGwmTYzzVpc279JFJTIIUpHdZuxRonEIjGO5Q11mllwvuHmN8P
wzs+5i5FaO063IwKcLt1lyi4JUNV27mmdtKep3Ag/aTmz4N4wPOVEDg0dTgsuy6w9mpq5gMcL49B
igconBeeQgbJAn4ilpJlu49mBtE6LmhaivJ1nlNvFWMkPvyFtf1p/RvhWNuiqtFHdH5HPUEZ3OwD
m46rzbPswag/hmTOj3bvfMBSi57+SAyN7VKy9nq6t8bUW+YVM8TaDe393werS7NlVwfN8u9vkDx5
bInuGZW+RMDjbPEthEcCwrwlD563Wk5EFqiMFi/zLOgo92o7fWWmmD04GYIfWkULvCSW3B4czElz
/h9jZ+QqalD9ToHRaY+6EDVXQ2LvcnZtySK3QESadrWgzKge49TYsRaav7QipQ9yTBtGrhUfQ3Ir
ljWLep8mXTGaM8UVOV3JWMUz1k7/w9R+2idjhXstrSY8RsWux3mPais5Sc1JDpE2XTBTzKu+F/DN
c7d/78UpaMGSg7UOl3HjZbC0KI8SJDwXtv7zsc7FyYjicJMHSIZboM6XyM23fxvogbw4zLhMzGuc
Y/kgNk0+sZ2mLz5qoeQY0xGIgsHgBISo6acTZVBDVLqX6s85QUGfnu0c8DVwXVf9kuqsfgcFf+wK
7sqGC2OPWSrPthS13WLOnXlvO5O3EmNRL0gPDJnzN9S5mjraDCDXJZ3Hvhqqlt1CDdlFVjjVinle
tMzSz11Kn6eljDbaXl5QgcbkgXXBdkitF+dvkexhfxJT7e55jX66MtwaSprnUFTb3rLeyO0YQQQh
YeVO4NjEGbQIgmLgIV6WD3YwnERS9n4+OU9/jw6X3ntBMvhS0kvtSfRl3FeTGKKhv94mcLGWOSPY
B/CMzzLs+t3fZ0GjvyYc9UeQtEzi6jB9+/9Xk/0sVUN6hItWceq6dDPj5766Y70ZIpi4vVFF//rU
5Kt1ikxCgHlsbIoLZza444m9t9Hi2r3vqKLiOEonR6rGe9XHwbBz3P7Ysze/SWlERy+Fmq3d6Wh1
brDNd5AXmh2bPqJMlxi421VrpHI1MsFnFFV9Nf007qF/lpda7v/GmzCZymPUmWy8S+sWeMYtlYa1
bXU0QDWv61wcndGzHwZVinNBfXyuUqJcMiveOwl3Yt8V4pBlMOwAwGQ38GSCoIg4eNfHGKVkPFEN
k92GOkJsFD/m2rPnGecSjt1kkNdiNPVLBgznJamu1ETWqqoihBgGAemU9N2mHQGR/X1ahgibOuGa
GznN8onj6RdctbnC9D8ve9fU4Bgmw3vAuzUF2fxVz/YMVjQtHoB4mwszaMkL1qW269OQlrK3ikvA
02FJek/00IbduekHhplJzQbN7i6OA0hD72CWg3cLV40iMHsMA+P498HSC/MYi7DZFFP9mao+2KrK
oHGlY9oMSiavVkhgZB8zCPz7tFbp1oPfl2jDUxen+bcr5OvokTaXhs5EhinleFzP3cdYFRRaWHAG
SAcXJ8CerghBAXVUnFxkCvbcTo9dak6PJoPYyqZw97z2QWVIMaCL55gzSanjkOx8x5nTI2b89AhC
QqyCRuvQeszBqatOZAE/qDHsd7bn8Nnfh+pOKWhIqm87p754jGcyAXGE3KbxIciclSmdcYO1p1/r
k1Wvulrq1ymbMcE79Ipl4UHHLYT8EGH5Us9ef5Z68I1lUJ0S9B5LCXRRh/H6bP4lPnX1+e+zvioQ
U2iggkcTd+isAxchOISVuEkIJ1m8xdqcJ3v/94GM+bcmHIk3IjPuqunTvCFhCj2r1bZocPIeR12n
1Ka09fhq5n1yDbr5MBoEFYz5C3l/zGuZoZ+HmM2blhXQ59hi7kdBiwBOf2zodu5W2umpAJz8NLMc
9U167h0yBveJzZ4B1ZeIhiastknkGpjo9OHJmFEXmIX9M3eDhAahaWyXM06uVJKM0XTZTSPcDylh
3X+xZdqVsE0mCHtsE6nB0qkgbOevGrt/KIM5PNGpvAx4ItaFNazFiIEuzUIet+LqApSI/CIsMbNG
4U+fpk9GT4nhSlASwT1S2rvnOxYIRyAq5tzlfPb3+1ngiGWZDu4CVF9xjegxt1pTO/5gFadQB006
aoW4qgmylNZb1XPmkCcbJGa/KQqABJ7jjNeAVyXOIWOH0TheB24/OF4nYFPajk0YTxgid52h+nFI
IxOJppYUde6R+RwiPRGaj8Rh3YmzDALmjuV3Pz6Q7j1uBgO+Dbmu4bmMkfaR2TageXePI2/hSbft
eN92BGRN86QdC3SX68omDCAMqorAFZYWa5Zi/4Ia7xh+6Qj2TVYfGOmzU+m0ktFcota902EFr+b+
aN4/tCFRe4ZCPhk05jofynhnly65HxqzLdkQtQYVsWw4GUzlM5kjRo+olgeoOs/oEKqzMXLSQUIf
T2OkIOa7w/7vymI/v8sjvuEp4jYrbCNDInP/Je1ag7/Z8QqyZA0u7yomJ6ZT24kMuVPuaDqAZ97j
v3+FYXm/sZ7qA8BEJiCSYdLCKJWx/ft8Jt7hOJoKZY0ALOea1XRLO/PZxVJCNuXESovkjJOlM15t
B8TQNdVBXtibqHItX5KedY+hgpBGRIe7Hy1vC/J5kfbhimC+ya+s4erxREQMvNC6DUsIRgjpLi2i
K6S3c4jhwg3vXA7uWxB6OUq1epIbMYPpnZ2HFDdDSRjk0Ly2ikHCkbX8RQntK0ddkeSC1m6wjrJ9
S1nITLjCI9XtkHCQmbC3B7Iz0KrgwiwXVTmtcmd4Q5uzb7rVkEGYGhBjTR8mA96issAwk8s1HEi4
He03qAw4rsWvK+UqTfdV7z10c78dZcb73v3wIy6x5z+4wSGcd1H3VsoPo9MvrAA5cKKVZH45FeHB
K9/NIsXgxMzEuwO866Uz7vN43PdJymTiK8CHvU2reS0lpw1MCErBEyZ13J83CzUtm0jCFNNIrurw
qdw41Ggz7QfIUECDVJwpQb7M/4fZeWrrr9ZAY9wEjAVcn3zETTt8Ww0meeBO2E8lx28ernGBE+kq
fOFFsG8IvPg3WnDzZqZkL3P8IuQ77oVtm+0lGB8SXkSubZDJwc97pGd3+nnvmt/FZz4RX1idepz9
KcEO+bR3u4/U6I6e3S1a3n4e06smab9FcxRoAewrgP2lY3bLuO+wmj/N+rSMNHpVRKoG6+rOqk4h
MTiFNm+6UaNihR9M1aAADzngjECQLxQasRm4StSx2c4YAfeo3kRVgoZ2trOs1zw4FjHHf5fiHo8h
SZOFVjVronkXXYDBWGcThHqzpYk/RAnnHj+6UQLzj+Jd5s0bVI/4cHMWdYw1gzSBPM5otnqOJXzB
HBh9mgQ7NrmwQk4zc2ay/zDdJiSHJwQvA+OGh53tUDBpnv3Bpvpo4JgwBjL9mIt9ioH45JnAWpdw
OY3xXGIvbPoUMH3WEZDZTxhgK8aYJ9W64C7VjC3pTxN7AvdFh3o5VSlkLZKokxifH3fYyCM//Um5
WZBCQezR1nqs05ZpfmPphLHt+ulripEuAuCai/Ak6/ZzJDoKw/LLJNi0hKdw7jZEoukNJ75FXliW
yEVNXxkO7S4FfUcc4zrkFSXE993mmabmH1RiRJpFh6w3rk2vluh7PouBB0up8MuH+gPvxmrWv8BX
skbhB3J0nzgm8K4m4Crz4nZZjjY2XVlqfU9b7FPtgedDuW55sBdauasabVVOiFSRBYxYmesiXSNl
GbFEZY/uEOzJsNvoQJXpwBnpYhKaoj2kxaUHKDghTaDv2sUUlE+KZMaY/PkcvU4SEITGgC4NT2S9
LGq0bXaUIiZN9i2RWMOAI9ErvT3qwlxxYiES3+OO2AgWEEw85xt5lD7rlUNeRMDqxvqXGDeLb8H4
KCqN90OdwGgdE23et5G3dQSjaWt+NFGTO/bIVc8RWXjhhk3mtsqjXckDxhy3bPX2+EzWUJkRYE03
lsaYAztra1cuzGFg1HvN/qyy58EDy1PrF5LnC9uPyYZVIRnAmLU1iwzWNkB2ZV1U7iChy3jJek5q
C+963PgIHZ+YV4B+WTUxtT10inXTteTQO/vMyJ+rGclHhGyUWwu9sJ9puERr2IMh/yr12Gsc2qRS
ICZvKTZ0zQckx2bDZAXDgLPFPzmL7InU1rcBoFHMKktoUFjn4UBI8j+ApWS3vCvrs2yKLyJmdgQr
+oAeOVsG+zcMJhJAx2WvaQduwTMrTuD5PwyLUKXJDSZ7bHuv06yRcx0R7d6U36nxkd6JTmR4DX11
jmNXo9DyDihQ1yDrP5huLELD5mSyumGRgrTGeF4uuz5g2cW8ruYk5rIlelR6jL4H2E1EwVVF8+Ux
pN0OcwONzd44PfzSUmfKy/KlRYNTT7BddeKDo+JklKhzSGd3gmZbWMVqbPWloedfIycQ2u9NG0aL
wcBfa2prqAA7zuJU1m9TQOdGp0Ae2FFzmq3Hmlqr5ktY1kfS417IpLoQ7XG//Y+xtC5As5eNToa1
ksu5UMy0nIfcET+wwjZp8hQO1M7kgMWj7s9gTa3AI3hm2vaGfkvTZmM7CKLVGRWiW7u/owBGrlif
tu5GAfWVQ96QbifgyLNVSlWFLlFeTG6iWla7uSx+G75j5P5+YYVPYT7+VspccQrh3e2TL9zK5RKj
DmPFQt8boXedJcLVKM7Z1y4Do+YmdvzZDHYNI0DdtJelYSDy69hGa++9A2jFZj3QWxTC0MLcZthP
P2GeM4H5gs8bZDc7jimnOL9kvJFGtw+qnEqUAUBOKGYeIZG2Oac1tFtOuaur+NuMjOMM1TqKHvLQ
Xrjge0o3e/ZI8LH6dFek9SYR2rHUA9bSDUPVFHRqw/lkkMTN4fvoEGaZ0uKFegpKZvihF9xPMJIq
zb0NovlEK5iW7C2CNfmrv6lsj1VFiqATrq2J9IExWVozvERDrYVJWkVUPbSuxhTDFXuPzKFi+mfp
3dIMfiey4yHubeLcO6VxtwFauB6d+mxH3hO0yHWJXrKzmPMH+VJzr7LStwHqXp8kPJQLDaZB3a9r
54UQN0bkD7nN0CPHljsn3L5ksmIggfHtExJyVfA/6kqtSBigiO3zgYXA9ARy4H00TRdvj0norhHx
3yMqiWCV5MUuK4mldCtdbXV2PBvZHsK+slcDsacyZ9O2lCCYmFC22sy3e09rnpZBNW7KlPVG4hBR
dIfjIL2tvjr0kEzSVhZeAyxWOhEThAjpftDUa2sUOwuINU1dCsSGCiCBY5N92XTvfRoQyOrtK/0l
NkY/wHTahMUK2OVrRP1ZcAc1PFGq/lbolDah2DVavAZMsfYsAQ6rwcdAXlw8nO0ivCoUNCCItqnm
PCIYRiQdo+Rt11Y9QtKQB12EhEIWH53lIX/Wkt/GDHjQetuxwiuVnoTVADJhohWV+264Zm58bZ3+
EKZof0IeeHjrkVhF+CGHLj6JPnwyTXQtPM/7Fji1nbk/WUIZIpmS+bmXMsVEs2Em4lc51Us4W/Gq
b6pp1yJXWc7N+DkOvMsz+y/2aw66sh6XxTV2i/3U6wyzIOdHVEhBV8GeCiuQk9ZSsFxAQAhCleDG
DJANLPLRiU6OU4JfhT8Z1P9SbAALW5XnVIsfK1WSB5MZtxA1Ql8QmFXryK0mxr6FhNQEv3ThCvrl
kV+g7PlXmuVTjmrbH9nohYoUjkhVsOwr2pEWZq7HNzJl9BIxa2/INHdH96/duA9OL37RXpXYRyXw
ApVxek2LQOgH2SFiKMUbsLCXoCnehHKf4LcXkpBTjetFaRxQHXb8pZqQaZXWmRQysmfKROHJLo4u
ssVFWdUQsSzm9F3ph036Dy15uLi1jL/umq9/Elo1iKG9RyW0jCVOnall85hPzH8bI14IC8Qh0Q27
ONKjBXetNWUdia5wwN0W607mbAqMRmz5JeNMIg2QSJu+lCNepbxZkU7r66Ux4tkq+Xcafrdpvpwc
jbsWpUt4u/NSQF/TstBeWZ63C+3ut0LdwIyEAsgkFnfPKk7p45rQYgtN8kChOzZvdvbiDBoqqQlV
d87zaIyIJHRGaEra0LNxdV+9MCWwoAJUKZvjVMlkGRtGu+iovpBwAGtzA/Zwgn1WMqkVHs7EX9VC
33hFTjk/eTYBQopHJal2Rpbe7qtkY4aiy0b4XTEF3yCOf8v4YoSf8XOF88Ua6ZStMfkhPOFuxRj6
TXxkoa4R/5Z8FIxfgJSSiE2lO83Wp5ianSGa898iLkZkV82WRIzMDj/+aA0wlEiZ6SBGeZua6ZQ3
hPrEdkylAaF6qUAdDTG3ZGEZi1nrvkq0+YH5z1YH4gRf0iA8//0NNsaZr7Q75W5f2vknZP1rPU3H
MjHpDBnVxfDCWNTcpQ4SzU7cuG9aAFGa7ZnPNOFcC+u36tN3jrltn6kdwg1KrIAgGbyIzGSHTWOM
b0oPJ2a28tnB7MN/nlwWVuZLr+DRd3oGglaalG6avS1LtQgokhYmQ7uFSOV3oYfP93mdb0tJzADL
2r5r/tWjVfkKAfguQzEVW8bBldOjXjwL1c2g7MGXlu43+CpyVbyLronXzFGYjbFdLDQGbEOX7x3A
+9RcYe5L1qI2GoNRDJ0PbOg8DVjdh/5ak2W4GL17anYPb9M6JaDcV3HDjV0xL6mZ83ZJviPck9Jg
etWK0VlkilynRkSEPJX3SiSDqBswKkH5l4viZ5igWya5+i3tr0qXlT9aFjHnRvfPMdc2s7eK9Ueb
Ji9ZzH6Xpc5HitgZpQCiXoDziMgingKO8TVlDnPZ7iEp0SR4Wh7us7NDwCIpvAl3WgK6PATtigAE
gYjnZ+aMxwJxlhjSh9IoHlk+Qd00zI+QLEp1zwEeFItFSzOtBZr5IaVQDjgAcub4C22k1iOj+zMp
f0RWjT5PYAyudyh7jfeO9Qnu+mlf5lYNDUx/dg1tXGiyVQstLJeTlBiR+5vD/mB5j5odOAfSysjW
TF1oxC0e6wVJ4Ilev1YexZsREK6KuWgTZNNnblkv7M1xDw3f1CFqMX817ILpemrgdYX3JcSPiAa2
5WI21sE9mkvUpA5lEeEFBdab2qRVr8tPt7BvHd5l2B3D1pioLJB9Jr45G+feRK2VPzskBmaPsYX9
rjY5YiQQprB5hvz0PsRAOc3HoeWJaedvaRqiDxkGLMBWQjlV5BA+WgRJMDFZT18c8l0pb+tNPiev
dUcoW8ycnbkynnHW840jjl0NHBpbz7m6/28gSVlXueUXOOP7iI2wKD4tm/49MaJ25SWcyaQD+ky2
kFxG5aUPrLt/6iwZ6KYJHU1lpo+4lqNofBjJoaq77DArBK6IADRLfZAl749ef+oiKN6i3llEsWqO
ebHAbUuizGKtePUE+UA2CC2pcHwAJEjGT73DCzOUd8/2KeoZeTW2xW1rdMtZut59suDXOWZbWJEf
cR6fCp1lSDN8cEqOq7xPr0UAs8w2ESlBjQUz8Q5lUmdAhom3cyyuXT3xq8jd2rV5SYuJG1wz3xrO
vm76Hl3t3eqn3Tg8Eop1UhXujsR+Ik3mK0VTplkvg84AwpDfASaB0R7WTsA6PkB9rRQTz7phM9vg
b6CGMNRLLMVz4s5HPZiv+KmOEcZEXwmuETfhra7mbtt6pMoLFMVQ23kzKnM7OorPuN1bHuqKtnuE
MzLiIeqnSvA0Zqpux+YVV8tXmlnX1EVhix1/JFMs2xWZSWYzikUi/r5twsP8cCZFq1LdzS7bs/BK
BEV2+SbL+XWAgJ7b15wqEd+FZnCtOLniPpiudWHg0Y/Df6YEelZGEhvZaG8AAt2DD7QnCeyLm5i3
w2jfaHtQlUGpo+AIlyLIdh15vCioCC3lxRC5fInb/u3+/1S4N63umSkxPbNs6GHluu/lDbvWKrCi
L2UMH0WRIKsz0rWjoSEZR3IoSOweYBZ6efar8dxv8pIjL+ghddJi/P0MwFPJFukeQ8SUALB1U53G
gWdUcH+daZKewkbbmd1wdkdx6oxkN8HId6P8q6FgEMq4EGx6bLpu1URUKqkcQ8acpH2imV8aNc9O
hmRlPD5reflt8M7irbcC4oJhDPc+D60nM+7OhkHCBQwj6hHC4Wi4+n0nIEDGJSkkOg2OIbZu/Rh3
GoEuufhhAbH3GuI/kN64YXK14/qbeoMx0vx7v8lbCq9MvBkNBdI04JouYrqr7GscwtPoym+QnCk4
whr9VE+fiFCgbjeKlovCaVxBoWFgnXfniustrosv2VNyBdkjnJh13zHMkvOxJNaT/vlQNm/xTJQY
Bih0Nkn0XJtchK35ff8eRaH/I8z6k8zzHUShb0c3sD/RjChiTP0pB3abzTFzeQIqI3fR5yHRDFWE
+JXalYM4/ec6q9iCCcHbZQbqrTXtPW/oA65bkkzCAvQkiOZ+VOvBEOQsTBsU3ft5BugR3sdyZiv9
qiBYnDmXKUCTqiijIQ7Nj9YkyaDCLjPovcUQyztZ90va8VIqdR2FeHpSLihORuBh3hVkFWFCIFmV
0CvLonezziptfiVuMly1+puu2J3BEIOYS9yLVrE6MQ21gBjxhnqBQWDRvxlO9qssTA8Sf/Cia4Yl
Ju9pjZxKkTXjHgbEs+zojrqtjnoS4Oc1rEcjYnY8iNFGz8D7A28T5q3dnTNm7APumqpH+6YVEE7q
gFe+gogpUqLKOFWApVTuMRjA5aTw0GU1YnPoKGVLJD6O8EAc8i6AtFtUDQkWsU6wL1wDjeBoWg41
Bl+NqfIVs4BY2sWqLEy1UBYxjbPH5sOs556BKTo3kx57IUOw0WHphLt0R4PjQT73xrVRHgqrBdGh
n8I2vVhR86mHQ7DIUPEtww9c5KYfmJbfaBYCghHdw2jg18zvoWyUKK6TfYW59lj2HEUFU2YkbSTm
mYytz04MAbVrzWLRzMQt8RrjxX3I3eQy9pCbQAIz6jKf08wVmz6+I5TFfEdr0F5NanjpHVMHYS7r
lcOK+WDcXRCWZu8I1wr2fS7I1c2Hh2iugD3WPEwcCXuAaNN1xbxv4eU7rA00SJlg6M86EPlhF28s
hMRCwNpu648pvTsTBuoDr+Irabm2U218CFWfUNmFI6OTj7kUX4NnDjxJ+DNy2oJL0Vd1R1FnRs6j
K8m9FzOpZGkiIa8roA2El7CLQl3OsFPpdrwAWfyTsGD13RLHdchcT3jqwfJYZhtsOTz+bGq3n4Gi
casR2lJi5YHzI903Vvx8czf4MNoC0Hq80HJzkxtFi7cyjwkMzj/sNrihw8XCG86bmAZ9M2XjfZQA
pLWpGtR70dnw0B/0HZ1V5aKZYHtXXZlc6au+nX66AmBYxO5ZMO3lZc0WA0mAfibro1Vrim8t+UXr
tq8B3sZpbfgZng2/sHnutmo1qREFPaAQX6/iX6iVHFTFCzmWe6ptenGzLlfB/JAEurbptGnflgLh
VjrdQqgrvkr3Q0/hU0Q0XVpbXdGVImvDZVZzIYIYGl8anFA8IQbKljtggboab6O9SfV0F+o0XrCz
eblpRQs8ORE0l4hVKuJwSqqiECuAlPz1Ith6xAYwvn4dEezjHZGvNvtjE76BF8ba0pgAzZSwA1gP
onIxFV2K2ZPtGNAUtePSwgvgKHtXVMGRqdBJotOuZidcXOwBqnyXp59dMO11Yj9sEvNywT7faB9L
PG2B4R7ru/WHLy6H+xSBuZvV3+Wudkfqg8VQSTTd2uaJaKQclbXak+OiDedoaFsfSvulRIHGmmSv
RqdBC4atJ0rlMpH2G7b6LzfufikP3704+cJPsLAwKcYxa4uY9dgAUHcoxD+Hn20RhNm+7xH7FXOF
uZ5Rm9DxGOWoFp0eqo2F6XNE/gEZ4FKjOl108+IuOFv+/ddYym+GarWP8TLs2IA1IQv2vOGHaEMb
Ii+hNWLc22GMGwtB5nx/OBVOyLEkX9COfolSTwgaMHZ2k3wSR5UwgHvPwOTKujgG2rwSWvOMoGxj
UicOqj3VhrGc0/k1SftXk7zDmO4RLyu9Oe02Omb1REwqtgZF8oBM9jlDRG6D8cMJI6IjuyfdZKjU
j/cEEcjwLlv6xZCT0ErUqu7TNoB07xv7KS9iG8D2Ek+oANmKOxmsPFSY5kknI5TBO3Ail5z4TI2X
tt0AmiS70sl25ZA+pUX+YuqIE7X7CzgaKNp5/sIoIBw8jT+zGZB4i6YTp2XyCKT3sev0WwCV1LXq
yywrjVC3Y5UKLmD9ztMv8UGwvbdH/kkputtkf+tD7/lN5zy3VYQgJ2PfYnoalArjEHDPBcAFA2aq
fdsfhyI+VyVEfyIhTp1aijZ7gtxHeJ6dXdux39ddcGBYhHLh5qUR5QFeGyt2btb4Uc3x2bDLg2bW
z1VRHPUQC3fVr7URGLEcoTc5zvBpGv0HbB96v4RRTKN5q8m9p/25MbjwpLu0QrEop6iF6+Hct2la
7V6oIrjHuwgfb7aMhvo8m3q3CBNxa9DRepZcYnHrII1QHZPV6trqNFP7+sBiMwq9Em8JI3Jy/RTS
fu5suyKYylXBe+ICLJSPxpjxyJ098k0BFfjue2Eyi09iKFjhwN0WT8zBubjvKzYCFyz0sez2mM61
wTUpOaYLdaxhZexrz3nEqvMr6+rUudM3OBp83s5z0rKeY52DOrY3tk6Ezpr8QbIUC+cTwtZLMgwc
h/d305JQ6Zs6vQFsY6fCAeC7nHAMuUEya071jDv7o+/hhlcxSpwASh9guXmVBCvIqO4Kg2fgwwja
tlVysijB1wTDbsopOvzF0c0kA/g5KtX6mHH7JyCqfCB4ijhcxlcOIW/Bg9K0/eikzJ4d+daUeKB1
VpPRR9q2Z8rglGAPaqQsdvf6yAqPJzePRnujW/mLnaALHJMLUJklwojLa1GQtWnKCm9c5aGdcOjD
QhyKXje8pcJsVnpHoEvS1Pk6nIjhsNrnvMhbFvn6d+6yQgSJyrsueWHGkqLCtTdDBayJQK9VGTQ3
QDDo2nDtHQosIah3tR333WYuau6BMOn8gUcXJjDmw7PybcP+xqYKnJ4Txiu2Hpaj0hBIA6bP2mVI
axeJP9wttJ1RXYx4XtbEidDG6i+JGVO2pOEbw6pPbtiNpkySqGc0qnzN0nDqnSmH195Okq26J0HY
dr1EZXMIR7dhH4hIvyPfxpAJqbcp40Qs64RtGfi4C/19DtzX2jzaERtp2WdMPWrtiVBMjHYJ5UO1
b6fp4lZZ5HseaL4hesSwd58gB89zs/Zm+WtVoNFyi3eNnK5NozUHp3df9eIctlxCwKqZOAnuDZQu
+3JwTxmJs/lQGCAN0ZnkNUeEZg2ccTFLXyM7aVm8nspiNUNKonf9j7Mz6Y0bibrsf+k9AQYZHGLR
m5xnKTXLG0KeOM8zf/13mIXuLssFG+hFJZSuQjnFJCNevHfvufXVGQX4dbYhZzUieF/oBJ727nPi
xzA0XWQVTaF/GAiawrigsvD7nyWh6+6MUfL1/tk12nPf10un42+xlJ8shKPHC8M+sarS9qrMbmGT
drSoRPmG84S63+iuXQqjPEeIUHj+69AmD8oIj4ixjlNE1RW08UIYGX5XqFyEBPAM1SVNRv88FgaH
yIgWSmok37rOxAaNB4DRtk1umQsMwGjGR2cizEeVFxLZrz3Z5cxDXkq8XktMU9zXebyYEEPg822+
wK75oo3rEvnzAi+V3RPRqVcsjI2j4/tz0Hu/RCJZKVudqMJPfhTvpiYgyzzBz5IAljI0OuX4i7wD
yFx2bI+64va/EcnrGIsnXAnU7HZ+nnzjZ8vMglCO9Au9DUBM/WWsTBI0Czw2YV++eK55RJVnZ7h0
jUFwFVLx4PgC0SsNjz4+woeDGUczm4qzOQU0BBew7eEnhgfHIoumparsYkwFidCQ50VQffzXICfs
r0sPfdLjdypfGQjejZX2Fc0bpxJUSeq1w5keKPWAzOqjr51vcy7zpOR3/z00OExrI323Usd9ahoQ
84at3cVvAu0pOEbuA8cAIzzUX0M2eATj4dEmdGKNTtxbwmsydqmWR1RSyFb8VRS9xiV3ZmioJ98m
o0s2W6tmfy0MRk9Ctt+7zH0pbZOCJzTIp6/tTdKhB42xZ7R1/VUxptdaSaJceW274QcDkbMOIAaQ
z454CUYckPCJ/ttZxvAQxVXGTsMhQI7OkXSTnDLKx7bKv2OgpnEKwyWGZqdE4JJYcbK083dCYTaD
KtlbR9zg2jYLcKq4ds11iEo2Ga3YJgMn5oA+kmzcc53oW8y20QJwYbLORRseKobZPSeqne4Xj3ZJ
fDxq8xRJEHyqPmS3diG4G51B5q1OexCB4RyN8ZBlOUrBqngwk/zi+R5jZEA7UefkCy/RVrRh65WI
SabzvioHZVZUAEQGTBpQBOfnIlbAKXxrFrbYRFCxqnAXE7HnZ3hMxyrYTPnJUsWXoeixFOpU65PI
9/RHmde60HAVk2FCvo01YYHU943/3W7RZ3uw+RYqvW9Lm/Omj7YQ7z1jacvFFFdTxhNDoGsuwI3S
nK3y2mJ44B5jsTA4wfDchcs6ab50HVtsHrMxGZJylvitnPGQ87V05Dm0rUtV8mv6ml1ujU7/hnF6
XmW6mGoSAgmw3WwgGKqjowjYjAJRyIMehi8W2Eemyga/ZsL9pqHHXnimTZaU2qV6/4OVH6KGfxVC
gRpKmVlwXPRJTjj4GjNtn44XLppomgMdJx5+AERogFtxZiqzY5HIMX4sTJ/pNTqbglLYK++GrNY2
tu+ki5k5uNFruz43sIMXLVKqjYhIRQpdfzU0bbxKBwhmfnnpU/XWhIJwTG7d0FJrYeUNzEB3WlXA
4xIsg/vaXJIshgxEBE+hkvE6yvRVZnHVPU1HhROXKK1dAjq1fvBQH0w1qTLNWmWwFyi2NAgeDv1E
ul6ofqqnhBP/kc1lQ1bWowYBeSv02bZDLMu1tjzYdSKk24RVSxZPJg2tY1jqmL6JkV/HZY0LLrL7
XetwL4ROXnHqk1/jjhgD15QFh8GYVISA0bTuRScGf0TeXyng1dr0re9VNmXrrPPxhwTiwQjkuGtq
HgOMKVCNWxIhhSxQ2CUT5xvXhyhX3WWiYDpMXLHvUdwxmjsUbqpd2NyL5ahGmGnz2c4b72TGeDli
qHOgHijWVgNe2ECE5qThUydpYCCDt1aAbMTKbwg1J3SE0aoAVWZoe0qrxQCFZ+HUTfaKVLGltQol
qgskwr+GhKBunNZ98D4gNT/EAuAv9fYycgp/7alpOqK/posRkxo7KfMjMHOxtOT4HiZ5SnqsO6wD
fcTaMuZHW1s1ogq2WdJyC5PgtwbRF8HFCpJnHHJMOMh02KKIb0+DC6ICaaIXrZsChhJAD84RDcYe
BrTVvZ1a06IQhrktsTjvtRria8mw8Nktp03nGBdtStKfrEwbuDryIxoqSLlZ2Z+9LP4WVi2tI6KN
nw0jp6FtEIXNuNX85y1ynxRfEIRB4FTnVGjxAxgK6Vfjm1+6b8p8r4efJRBS0q9nomlcvuHX1/D5
PkmhoxVnNz51ZZDu4b7SUo5zd104TXiUtFuRHBAFE3t5+WI46dUPOrGs+H8tRVFqd7cXdPQEdsbQ
x7DfLpCH28+Mjoo1fKzqzPibJl1pcSvk0yGD13vqJmndG/iQgU3Fb3o0fdHqyT45UYKcMBHDEsev
ebq9TJETIZXNN5knH0eC/BzoK+jMyum1njgn9iQyP2m0G+zSbT/UPcrs6ls9F4yW12D7dacRMFQM
pqv3fvSOuPPwTVzbXu1B646XygN7ldVvFGQI9Of4M60iVPL2NjaNcgu6l/WwneReF2wyhgmgnWNq
42wiqy53o50I2qPWWR/jcp/bxXDuvCRaZk1bnLKxB88m1R7VELpV7C3vTXxUMB2d+VjArDpaWFIn
xsoF/+mwHdAypArvhZntCNBBnFiSS4T22GJ1y97rEnQNQJL2IiZ5VdIiijrDBJcPQ3wWdT/DGH3B
zMHVzyr3vOtkem+BBwUljhN9VURdsUpDzsh14PpPhTc8llOdfYw6QvnOxZRkVPl00aFRH+iadsy/
AveIWwLBayQpFTF2fJiacy+jtLwmxfQkbBtqQctujYdBsHFVQ7S2IHNucgPZzUDm6s4eYIfkBm2I
1kyo9yJng6gqv4tU1G2VFkE+I7eVUi9Vd+3ML2Rkgn01R9mkGkdtQYg95JKkTR97EiasoVzFlYnO
DPn6GudAzkB8iCH8+/Jbq+XpxTS85NL/35/8tFZ7io5//tw0k2mf2SyRTj4kxyTF0m2SF/fa09OM
RRN9V0yHu2aJrMA9xiBh1izrM1ymaneTjbwEDG7ykCN+WPdlA5vbI9C1mgK5VXa7He2KZiFYmjEK
hj1HH55GGgPs/IjYZt5oD0znWQRsawNj8jQwXl0PQWnI9JrTZ7is6rS5x7RS7HnqdcQwT6XX5Pey
Lmg4zZxgP3oafMfhbwqBG+f8MoXKr6ROkqBlDWhN84L/pkYXAZJ2rXGKOqcNXVo10GuVpsc8u/cO
yWyTGsJLFNf8+zwAFt+GCSGJw7hxas6UPQgZX4sOERvN0VIfZTAA6G6s8MmjSyiRoDCt6rOV104I
jIdXS+Ss6fbgbRS0JfpFIruDAL4OKr3dDHrinPEAh0tTTPjc4hS2KwyIkgYQP8a2/SPwkyMOxHHn
mGn/4g5QqYpRjiCPp/7FsrR30LAw7sYu3EMpI/qW88DzmI8zYa55Vb3Q1iWi5q0be+krAko7lsgZ
9UEuTauyFmUEm4XANRwmhtoVyrxas92F2Nls63ecPmrVEfrDMAJLwggjoydsij86djWIw4g8sPuo
00YiOZniCG9cMRPyD0bJeL1Pmn1jltHm9vXEw7fUHIJ7I0zv69yrL0aiEW/g2/qjyaKx0qo4vw/6
s+8gSQOBVuL7gOc0UpTumNz702mURbbtNQOp+PCiMD49EgYtePjCYDdIOimOFg8rGviYBnvvrh7i
buORGYj+zgXd0CekQPsWuqtWS69G1R8HFM8cRzJmgh4pRGxHQ/jsw497GNEqgVU2PqiLtGcR8vkc
Ue0jXde2A/lOfD0cZ7zxS1mswGQKJuT/xwCq29xmluse62D2ZhbGo+4gZ5nqegfgCe9oS3TUQJN+
byqUh2jHxOj1+H7RGykg0rvRn54VnvMtEcjOkb5Bt6li6m+S5/aJa6qlRe7EJOvwbMvszeti89Ea
YyxmGk5Xj2TDU+kW2WkYNiQCrq0OAG9zR3jlYqqT02Sbw9bXOkWOsVS40LMGEkM/3FtegafCtmH1
cURGFLmqvHpO8Z319Aiyrj3mDeQfY8aEKlsZfomAFClQMLCvkae4tnRaDR5TaiQ1Y36JS+MRfX28
vZmeigy1jlT0rGa/b9c49V0Aiis3DJppmJkCc6y2HcEYGG3F7CpllNlMDkp8yS2QJ4Q6KMKWLPzM
TFXt+5nsubFFx8Vt6AEoRQ9KM4OIrac4GPZkneCqOByuS2bRsxvJbuO7LI+c3TDSEZ9ayk+ZVHso
fBUQ0ooGBkpkfefYczctRS3UlZ3FTJuUt35mLBgcxpa2I9Th9hYVE4HYfne1rGI4OWnZnTM9D040
IJeIPD1fb17HzhrPfkG8fNV5+gl7TrIpjRz1A3FuK6NBAqNlDG/kGPQ4ivmGcfp22yRouyMuiTVQ
n+AlzyHIpD7MnDY0/Rdj0H5yI/JBZ5mE7yf9CSyXvhnp7V09JI/gjUbxUuftvhz1rTeg4K4SJ34c
wrtez0F+Jw7yTLqY5Sm1u2wLCZRTQw0GDsQ+BE+wiA/CS/wzs+vH2ue2MuJhPNFT6fcJhQ5iRZM+
xsyb4sCzcS2TlagH8zpJ09+oNomXDUpecM1t+qK3FjLovtmYlUVbSVTDAWu4tmFifefNpi5adeaG
cenPG2OpLetdRSNKJyX81SXVQRum8eyQKio0H1/IEGxY3E5hYYOdLgc+H6ekvPWewcw7D/CKrcJX
j73OFpYahfHQ2eNdAYyOLYpudptDJXPVRid1ZNXp2C7LmnsiygHnVc2HUTn5nWY2uyngcnXTV18H
KWi7+PK70bT3Yetvq/khD0Y3pMFWOzsJMfg+dfcAX48jc6pLCTeXo6gmD+DEHgjiE0gJOVpaHe3w
JG76p0yZoJPCj6nW61cEleg8WwBsqYPTh6DOcRkOhL85I4KXpNl2hEyv5LDh9zLPNzYNPmKPbRcl
fuZIfHciDM63n0LJl0ebw46K8LmRYXbUaYaskJSkX6j/X2konUYmfc0o4fBZJYK3jk4tS60fQzZY
uNoUHwYoHo9tVjvc6QlNWfTWTQa9lcbNpUyqiu1hVLBuID/7g2wubeEal0GC9PbUbFQjp+AxYFGf
2ooJhAWOqqFJu7CJFHmw6xHHStaCEKrTFqa4wAgReekHGRan1Pvo6XTnqoFe4vgZKT6zOiYMUOL2
x0iz+As45brzC9LfBEpEZ2MA4S1YEeJUpkluUb9AAU3yj3/W03lRJWl52GesyMTmwnuzcEeuW8e1
H3FvQIkww5fU0iyGE+ZOMsRb2aP0D6OKIuCH7qU14/yU5w1iE4QodGlLwDqzlEXlP7xYWVtzIkvW
7WogqoIYmTAtnzK69ZD+TUpfqAbIg/v4dHsR0sO8PboMku2sOxXeSKuMoef7VDCzqlphXkSBPApX
zfvYWvr7iIxu6aDhTaoCrm902xAja9sj7LtPAodsIbev38ALvoRjFH1IN9jaVbydFU8PLjwDknOQ
hUN9fby9m2Z35BDmT7d3MKiBxtfPRVX1i6qqS47SWcqcsmDaGGTlUxtlLMYOfrGAnszVaWyGhDNi
SlNzzeQn4pzKOYUYpxlqutRFm1UcO9kZzxXdZUnn9KQCezr3Uayfy8R2l6gpmhVtJeJFhyR+sgL9
vg1d+YOAnxUHWcyfV2Vr40fU0l6lrbNBdIMftxyIV+bu4yLMLxmSiOOAcB9LVYU83KiOt5/AXVIk
hAPwWv6cOJDcfLeh2v1EuadJ4yfmnW8MQL17ti3vQCq3d85E8wpAT59JUd556IOGwW5urcGiRXfA
DJz91NdP4/zORQiwUJJIQ31GLenx9J02YP5iGePslAjsXeSE8WtSgDICdFJeZBM8A7nk8KlBbB80
6by5Y/xMWY2dC1lKKHXtOgqdoUGEZjFVko/BPMCDsJZqtXd0g6R9CPruqzWLmkNZWWgZY/14e4nn
nzQ5S4SQTq9N1cBcnhhVOAbhhdacGlslWrgaJ93a3Xj7WlREqxSB+y6JiGUah3LvQdxkcqh4gNLU
2uETEafbAUI0zJdiohLh/0+VzTbtJItm1KOT2VnDwwg+RG9wNJL1ylA/bK5x0sS7yI2ire4JJIdD
/pFZiERHiB1XN7Ree4aBCzFY8n0ggDhuQqgnXi4OpWF2KzKNrPdBZAjS+vYqRmFdOu4DRhouUbKJ
1m4wc/h3qh79c2R3S51Z4N3tJXU5/9uRouXZaT9iRxELlon2CrWuXDWuuOMOPFGojhe9jOnukSDz
VWfQrSf06eIY+uOtNM0aB/gDkSvaBMtK040DOpJ0pv/T6U/Hd6et/pImYhHp90ukA+Ixx9YFiQ6W
xasz5w39K3PC7rMuaeOKmtUTzW4s0u5ezbdBOzQPnZ40D1rrtVstdPd+YnyBz75z6qTbh1kWHxmn
X5P5oBf6gWAgxtf2/97met5xgC++Z8XBKZX8KPpSrSx7tI+yitVd6jL7hFts7YeM6X6jihgjiB+f
bz/praL4Di0eUbPsDtoUcbzIopPi7PdAgfmtYlPdhnmrVhAugBiK9slDXw/8KnPvPQemWABlcZlq
zzF6ypTVW8vq3lu6BDo0ofncoUFbk3NLL9w1zllUmKtkiNy/5GF+TvSQpjSFIyTVpoT6oc+hfP+6
un01eUFkATOANujuLNkelBI/aQho2D5wNP45ocP4HA7FX+cQFs4jSlaV6+qfwqFarMMcIIhBy/CT
fINfv7AI//2Wl1iYQsj3D2Ovgm0gmy9FgwDZMmFejt26Kgv/lamE795PjHUPRSnMfSiTb0WcoFHw
E7WPLBJ2DFVa12Ia4rnS+Euwlf05n1CaDtG4jg0FxjAd3f4U3NRHae8wGuiWqhGnnotz4OQcEMV2
T1EMeCdRJqd7vi9T23DtTKiuxeuY5+15ZIY3RWxy6SCrZQq5AEdBpW2kbYk1p3IPkcv9mOjWu2eX
5aog0GhdJgEuONnFewmSzw8GQkiD8qdeMwuxEAkv+0Yzlqmn0UGt2XtyW040Ekgki8r6qE2FIt6u
ViiyTPKeHe/FNqt1ktubMKX3a9KgWVNFblTv9TRc8Vm25VwnF1CcCyyvnBF0a5PWusfYJDpLQTJx
EOjn0BgJ447gvFY5fk1dJYQllB3GfIF1/s93C8rs3559WshMxF1Lmrou7E9hjLEAdSRMjB6mLS4m
L7SefEWrpA03Ay49nKmUqC0svDsDSNxOb0bqE6xJaebWKAGzFZ2n8sEhTWvrFSWzxoTRYFdyJq1L
Fr5iGLv7BrQ5ahAEl34yvVZONC0yYgRWbcaABWyufaC0bc502twnX0R0mFGT2gCHMU/nd23TZHur
qsItykL1XNfFI7iq9luCftKgORZf6ikSb6igQwyXZfLVQERngFbprLmL4NXaeRxpM7iBcay7lFn1
HJCncJqtyW0W91gA74zGNxe0XThW1wTyRsISdwOai6JaBW4Na5CoYsDLkFwNXzu4U6EdOnP0oeLQ
Tux7l9GX5qqDrbX6Pu3DHjdBOg/IyOtah7U5rSA+VA9476rVhEHC9HQByjxtLkljoIIJBaoGTK1J
fm/o9Slww+JZtJ54aCp7SbvP3XcmeiFMF3fM7MJns9TKvWEECR080ughdJCZQ/0TmP0OUohc9z7j
CaXpBfs+JkCfNeMxNAekFCSxkz3AT8iT2jt2YnfBIWKnuW52BKfWHP98h8nPUVXSNk0phM3CpytL
3pIC/7X8FaYpWgTnEKRT/Qk2sbgd+NY1XC8OGDh2277amYBwMQYSeBiDtF00HNHWUVt6y9b0nUuu
WecQZh1h6m/+hBDcnT5AaYxzVlDopLsB+/ppbLQVzBzmEATDZI3u3Q0kk6S6bE9a+GoKT93jsDfb
UnHB9NkqD0krkKHxpY4AVjgHqDhvmgXNu3MVzRdI8YyP/WD95+thzWtYnox+nu2//+//5Rhcjzkk
l4hDHfC6q3964HTyeqAPo1ZUJRBQX6rxoPUdHiXpaMve79+UQKbiBW2PZRW8nYmW8IJU9mjDbj45
XOpdKdqevnn3GiT+iMZOlxckvNFKJ8AKDKHxo8E/AIkSMMawsgK+Zqsei6fOPuim/YKhQ8Myz84T
6uI5IqC5ERswYBqo13tvAqsUJcU10nnYNYFbrQyc5AOTIlSpmHiFMnYe/PAdo5y995QKseSK6BLL
4DDoMvsZidZdaYy8Ln++bre1//N1M02DtUonHlq3PhUpHFQj4XlxjgWFmTzrU42D2c+/lPWcgDUf
Aaw+9faJ0I8G6/yZg9Yh/+gBvMeoZyJ3aUMtoQ/pZs88sD/y6D2iiDUC6wU5hbHsu03WZlAUGuEu
6JniiXU8tSwc11i5pAUd7B4nTa2PExfM8hCPYGtW7btV1eiwc3Kbxo4sM8EHpJD+EtpzFAXGsSTk
KFE1LHMgj9aj6LDxd4CpPDoHTOfMdKtCZWw94c5DKPtrHpntSRjJypRMBHXdzl44ctxrsSjuPVPA
VstOGIfqh7YLLwVH9+Wfr7P4nO9FncIybwilo6wCcDIXi/96XmOEjrrs/WIp9bA7DZ0T7qsYv3QT
q2NWhtjnZJAyuwYtCoj3mPtjf2ob5yPJI1juoVNdRVKFSy+PmTdil4Dc3ds71MN/zXn8r09KQNpc
sAKJpbj69ZMyI2DcgVUUl0AwAL8JaEsFy1RF4slzio+e2cipLSNnTW/DXOPGJULe9+7UpD/amd2u
875LaOdEXzCeMs1pUybFpWf+pfz7rbjmeroGkW26a1q6tOewyn9dTy/FquY1db4MJ5BKukUoUExG
8sqvydIMcEIsixQf11++xbnK+/VpodNmGS71Jv8I49MqU2SNrEZ4Gfxd5dab8oBzKc0PSCitJDwH
hqzcGF1SwGIBBJdNo7GXg/UOzQrca60Z9C4wbf7lQ/2+9EmYVkpZfCKpO/JTeddFeVUZI2CNyG72
rVO25xho/t6nObQeiRXZBaId9kUSNchf5b4f2+e/fILfimOb5VfZwrIM03WJdP31y2gaHUYm/cll
EmF5VJCvsbV5ED34qySSqm0uLVqfcbengcK2GQyvnDd3nU3cC+li5l8eNmv+Gj59TYr7Qndtx1HC
dT49bG6LIsZIQvJUgvYc2F25zeI2wqeVOO9JBRgfKcxez8L0TBv0CXaheAUDC708ktY51ibnAMj1
1U67ZM8ZRtCKiIONTaqMzbD8CJshYJ6nIABbtWjXjQi9+6F7EVbQx5y1TXNPwQfrjkGo5T00Vqb9
dMtzU8vghfi2t8kYwFfMCTYcwDSYylFyGvr2rZhbnLcX5YB9SW2LlGt4hg+VW6t1NAX3CZ2Di0mM
1iLTh/BtMpE8anXbH28t99uLFjY/pJt6u96s/dNfvuffHzpbUNKwz3Ic4hT06fa3YjPE2YRQwc/6
bM6aXJuDWb+4iIL2AN2nFQ7sbmGUhTrlpJ1745A+GvNY2Q0ymiRvnCEC6ZWA3Fxxdtv4658/n/n7
42kL2zVcmFum67Ct/XofalkByWriSFDiLji7Tn6d9LpdB0MJP3ZoGUg0mb+qQvc7Xat2487B3n1d
IRGZg4eGwurWdktt4qadd5f7s+me8v32Ao0axe+o57vb2yZ/CUEmmgbyfaK7/Qfffa9Sk/1ogD4H
e03tw4JOXSqn8OLozpHixL3QPfzLrS5+OwbbtmkIl4BUwTHP/VwH2hyXdPoQIcOs9MACEd3ZXqnO
PSTn6H7El7Xz/Jxk89q7QMPaE6NUH835PxvE9IGB9w1LC2faIbn+5bv4vUClItMd20YtKXHyf8pS
BcEAtQD3+bJlmnDWtFoBTUeHbJJuw9NprLVADiceyWmvAFqtSlqeTfaup7CCCC8pTsE0Tqe2180L
apoMKGYol5XtyjMoI+s8j+3phDneJqPST7MOqNE0fInablrbWEBpo4TWw1A7WFeBEq/AgcCOccj+
api4/fl3/Y/N3bYskwrKtEwy4z6ni5aVlDVTlnDpGPaSCDwa1Y2BLs1wtDtk3puhrdRDUEL7ROd4
HAItACjzFqfmqg2L+kTMmnnphwZvRIrQBQEL6awidO/+/DGN378Sx6AHQDHm8Gmp9n59PNIAwRJ3
5Rwfj5GE2oF6vBqbl8ljTpWSp+GPuXFlwCKuSZRy8M/jlcOitKhi75HiiB5RnkPxd2OLnhaMGzlO
+xYSLWhjXiwOZDRxJeoNRfzKnz/8Ldr81zWdB5rTjsm6TrUvP609WqgRBF6PiN/pWoOaRRLetsNT
oxx5wuD0HcMReBcEjUlFdB4nfnHOwpKQ7ghX558/i/n7Q8eBgPkuu53U2dM/X8hYxkrIBnhTdU6R
Si/yRI0vvY/+QVlWD+Qbi6OWJ4faFcld57vOEW7ri+4peqxRaJzi0rWuqhVARBz/O8AcbW9n1Zw3
HUxrQyTA5Mr2dMub0yeeodyw32HYntKOA13gdOFb0upk3JlQROLSGk5par8DkXXObVHBnEUnuNHJ
Qdz4Sc2I6P/j12dn5Z53ZwuD/qn2wncWJ2WVJsvKcH9Mk+WciSr2dhyYBXQXqcFDVMWmAgBxVbkh
SRYduldhM1XxWivc5kXARL8q5iRw9JRd4D5q1shA3nonzik5x7RGlrUWgpSa3/Zh7hzC2GwfbIG8
cdJT55S6VrWrEtSQfm0Uzhr2+pqjfSDFh0PmRT/qJ4mWPEesK//SCXR+r48pjefT5q2cp+z59Ska
+TgBTPhs6bWAI6fiLi4d/w0bVXIyUxD6Lrvb1rMgZfHVDUujyN/AMDVnfcrRmNQJCVcBeQrNEIVv
qqvRA1nJOZjbZcmo8BCA6rY0bIoxQZBYQcIdv+xwlI03wUQM2+c+RyxWF0ScGUsW2TUpJAD8PdNA
HesTrZUKdc1wIqwsp3AuteYXB8IzfLBRrf4oU1y5wFuHjd9bLLqNm1182dDjABWgk76h1b75gr/p
najxp870SIzBp7Yo87pGGymqa+gUxc5Fbde39ex+q59MPXb2MWSzjdHG1mGEmODkgflemJ69teOW
7JYxTTmLBQwjmQyuoyCu91Y6Y3DXRNZPay5gAOZDdbhYevtFhW4H/UFMj0Ir5Aovv7398y38X0uh
7bB50zk2abrLuZL41/GhHWMCGA0d1i4RlVbh2desq77rGYa+DMHNNrbu08kotnU0xNhCiTCQg3GF
pGY+uwzo2qw6YFn1HgbY+RCa1X1CUNExd5Hr9Tiwbu9oOE6LP3/u/6hwHLyhysUhaxrOb5UtmE3M
+C1URBPwcYUPwRzKZTvW/jrWC7CMfBW7DHDlXuTWPgigPNQ105waGO1S12x1nN868/cYd94Pz+2R
cjQjiV6VQcY5Zr9lNLYImgzyGDq9cbaeiU+MUQY1H3d7g5n1KHw3vmcG3M8RswP2AOOLGSYTU4ra
OlQS58qff2nrt2bqXMbrUmd3NTjy3frb//qyGB2NqQzBfCqdcOwedsMxJBF40Y1+u66JCtwzPovO
rkfrxO2D69BJLLqV88BkR1/dImaKOfEUUk8IOx6eOnGp0dLtSW0OObMdM4VGIW+wNS/BPYdrW8/j
82Rh4WzwKTprI66ifT+IrzIwavpHfk2E0hIKAHnvwa4eUkYg4PAO3Mvlvuy6EqWpU2/H0SNvodIN
KhIIOiqgorT1gKgut7sqa1mQivhmdjtkMvqrRi+Jbhv+LUSd7V/u99vu+Gn3dA1Ylq60DOpj89OJ
yOpqiDVuli3tKDTZQUhW0EUKNzeog/swo2nY0woA2t7D39Hi9hHRT0QOfJc9TO1kLEa/GHdK68Jr
b2BbEqiDOZvEWOeqyKEJRP7CZiR3eSPzPj8aRoxUoOuiZ7eqoo3uqunYdUBJVClyAb9MBJvcZ/h8
O8Zg5FTr3ssMWMHKXQkPg/etvVyVMt+hlvy4vesjQxFw6pXL1JkzNypd7Ah4wL81N458qFx/e9j+
o15SDv1VqWwTKK3xaZGIFDpHZuIQDAjeQZP73OYNzgwDccLtbZYXOyv02/tS9azqmmutNfC5e7tI
7bVNK36XdeDaEjj7X7Apy0rHm50D/0j2idPbF9+K+zt/OtIxhkzABJ5ebn7fh6OPl6Ra5xGgNAT+
w96fyG2JdAeJj/mXX1L8fnanODdcpkOWI135+UzXebadFbGJvqOQ0zaIk35vh/bbaOXv3Bz/PB+O
HB/CvBtWEljQ0be94eA5EGjwc09/qaV/H7TZMKAVZgYqVWyBnxuSg5aXIesTZwAt2VJN5Y8iCsI7
OWGPrwOEVpFZ7eQw6scgLd8Lyzx3rApvWjucvKl9a9vxVNmDZFdWcmV1JZGthkTwQOOQseVIfi6B
53X/A6KQ++UvC9V8Q/z6lLnCpjDgQlo2x55PNapNkB2eyRGPfQuzG2WWuwEM/zCWPWDcIAkuI8nJ
l4zE5n9eLL/qwZ4W5XIAC4UzgWjTAKSCc2eYZvXKb9odSkRhMI14G5oWZsNJAYo8Nr4Evk9M98aO
MudpAg9bAMd71BNSbgZPKy+2Jt4rr7EeGgJlFqWqkjt1tZAiv1LJ5xvbMAQOlqlZ1Q2PO6Jm0lr9
FC+LeiKDoL+EeTZuE+21TLp870N5X8ZmbVNbFe2yyNwGpKhmX2NSdf2wIZyecftfFi379zKbIZoz
X03uBwc36K+b9GDZVTEgG0MXDHIYBMeMNtUO9D+0ewnGYq0HjlxGmQTKXuGQYlmrj7eskhpS6NYb
8eS2jsQJqpfB7n8IO68lt7Fki34RIuDNKwkQoCfLqaQXhEwL3nt8/V2AdGdGVR2q6BwEi9J0FwkS
OCdz77WnGNT70owQ5ja6KfMtFcBJC1IfcS3Sf+diRqmenTKtP5KJ1fyKykQ2zFJLIGmwYC19/O9h
UvKBGNB7xyhgo2TZ8LmNmdRVBp6UdojM5zZmL4qF57MRQWkiY+4roxb6D0qfPlQDmGnyNzC2IxqK
QfIdYYpX2xQZkisoFkCsPrDoA5vnEd1+nBitI9ad4iSyieW6DPMd20j5DOmbqwKrtyZiqjhVjzP4
WSJvgTl8cKVQ/uVKwSBZ1hFPKXT63o5YTCH30XJwOTQXU+WkxDjUOrm/KNHYO70xyXe0R5AInE7H
NQcKpuyG6iiUhDwInC5QTdLs+RNukzkBjtwORKcZkiOrIyhO8mXxHFviif9uZod12eyKSQ7vBpQQ
rZ7jayNzKUTZHDwS9ABFElV0UxgwI2aoqGBSP+p1ve8hLj0kjX9MjQvk2xVi0hKGmOFrQHFspXfd
bL7FmWl8rhb9SJhYxiEro8Xtmez5mEG2ROp9qM2uORjKZmw6NNZKF5KO0xnO368y+vvbEndxi1+O
uxLUVO3NBoS+PRwjcqe21RC7YY/Tq2mF8UEjQvko9DD2IP89rE8FRglVNNLJN0obVhZRcBZKXSLb
O1WuYiBfR3AIxKxEN8lUf5ZIq2Afp/ouYYC3kZhtb2puXoeqNCDRxv65Slppo8yCde1FqTiPGPW3
4ZzNX2mqHkisS1/kQRC9lkC/jW9mXwnrHe/KcjAS/Qu0z5CIjeElEcPvaFLzq0YaAJGHjIZS3ybB
i1SkskFLmZvPNSkOB/IPaifUpcLLh75GU2oSPBC1/iZtRDcti2X/3HVfmIRGFyhj+zLWkbAFV0EK
Ptjy02Z4d223JN3QVN4JRD36208/X8KBezTgnmaqew8HFPuxOpyEcw1PKojks5lY+SnDCGASQuKo
szDtjbEAq65Gg7YR2czK6q3rB4DOVaV442xjEoNKl/f6TiLK74dSSV+5YI+s4jGHzGWARtOsZRhJ
Xfk4JLY1gxkaxU55znUcT2FniT+UgexuIP9bqxNpGOiInCQmAFt9MRJkINVcs1UzJ5VxB5R9JblN
lWE9H8fyoeHtox+IuymAI0L+hifNPuPiZCaiMVchRLXQ5U+M3ZfcmOHeIHPF/2Dg3BD9xlY663tl
sZqLy1q9Dz4z4Uo5iQEYv03XL9+ICKJQEgJFmSNxYjeK7MnvC/9ckDWEcPabniU6yGtNe7CwKDI5
nmF9T16hdSKdVyKIGePCq+nQl5zTxc8BONDYkO1Na7eLLbdgTovoU1tMM/I2MmMVG60Izwu2FC7D
OnIaOI83xkDDLiNm6pDA0M1Qy0Es5aCHIuhfkXm01LTMqLC4v5hd/jq1vnTGsBsxvGw6N+MqvtXp
I17Je0WjWcj8y2r5oMHS5+LVxsDK43SxKSFvAdQDx3FO7CiV8kM3J9AyG7Ha9eWkuSMWCFfNpOgi
55XHh806KcshWiLaR5WPgpLm0yGqtf4pFzxdxFcwgsh8YkLyzejoeamd13WseIb/HBpRev375eVf
FmCWzD/actcVUfW/WfWKSS3HTa+zrcyUM+njsELa1CCGZSQ5tSEMS4u78QWx3RNZskCTJzQ8QlX9
LFhn3VWCZuy5gbKlaflzFCgHRBnlNwAuRPFiodX8l1aG377sutRS/WDFsM7f/lyAMQ9hGEhzTmV/
bLz53WN/XGwCZbPNmMHuTIEPTVkvIhlWCnYXc+mWWEosQcX9Q9yPE4v2JsTWllvooXScJNyAOvIP
7ZxAFmb+RorhEdl9tDwSgkHgyiOlnlzK6bnKR1jmvYHMaZwYYWcPfz8R0r8szS2DljJLc7a/78dq
qG41iW4sZyKMprOpTNLeDxkC4y0It6Nl5vs6V+s7zRYRGggcQsyx+x7FyiWbpENnJcZd6av4MjI3
3BITMjNrSkKTtQrBqwsrqLa+dkn7EIb9fEETPj/pKdsrUycOmn/zVYxD5Uj2inJMYEBtWkR+WHj4
UffLf8Ca5Ec9q3QnFKLOncPip4EF+1aLl1qEuFiVOeaoMTj5k5zd4rnmCo8oCikspgBTkr+xYd7N
gqB/1saXoctHT6sac6cIegwZondzMW68SE5I8hsap1UB4TDVzK7EQSqY3gxoorjx4FANtFihN1Ue
kJvOkc0GJTjCxX0TyngQ0R4UyEFJiIr6Wz6bCmz7QGDlKGW2UlnSo2GLXT89Ssvjqs9bFCDFqczm
lLskMhACOpMD0Sf541gBByDuCj2ZkC0BFqpDPEn/KV8MTQwgjgk6cseqoQAVgspetvgRMoi+ELI1
nVI8+9ssyhdAuVU7M7F8Nq1F+Ujj7zbjQXeREY0YISRSkZR5/AotftMPGuKAKRTIwBiYaAhhBybQ
iJ/VBqjn3z9t79WqBtoE9oCGKLPlNc23X52oKtJKhg6lynW/H3L4FKPyqYKJbqdJHlQu9sTBnawq
9SQjmRjf9OmrtKCuWhnzZDHSAU5AJGwKDUD0kA/Z1wTto4h66XtQa8cU4eFPwYTcE5egr3BLcVE8
NmUwEQI8IovlOmsDFui8poieNQzsnxF3jRtGc9qFPG/5riXlzcgu8EXmg8joGCXI8jCs2vmgpr4O
10WkRaXFJHc1NOUt+q8uKKjSzTOd4G29GrnypuK1qZqZkB7f+qJoizNz1kDckwUy86E/mIOvHAps
XPlGJK3pg8Wb9a6XxdtMU4GpHSKTZZD6554mBH8WdwY37KIrnukXZzvB6BtHo+tFkyUfTlJLAmJR
9K+dWPdMqsf5tB7CIsSSFd57+TbKt6Zejl1964ObKF0pi6Aq6TpcKvXQBFdDuljSJcB0eWt0mBFc
xEKIBBoctWrBBxwsVw+/CqEAvwkIjqO1df0Tg+HRzyxsPGGi014X1Bt/+2tfdUin83Kw44op1lK6
9KCEj2q7lLyWoT0m2RPVT09R9hQIv2uun33/qVGfx/q5Up/z9IUq1OdseqHi9KUW8DZAIvuUCy8U
RI2NUGf9QEQSDEML0sPdCguXKCvrS5ahbsTY9qqrabjDmtM+dR+2fWTx3b7TYJOBYBa1rCyjq3jT
LJM0mSZEgrZd0hFIHkgFx0sHUXLIjqN1UHiT1CPHFjR1dPIxl5Ez1Zwa4UQ6l3YkbrAuz8281Gid
9fxCj51SzYufX/ocqeHVNDESXakZo6h1La1rVdxqltXzbVxrnm+mv1RZ3X2f0wCP797yWLoHzCWc
lPfkSYfjAtUte2raTN3LSXAS8FZBXtarfVAa4TUoEjTwmuQW8l6gIXcQF9jdQegPBqnzPqxEPvNL
hYSTWAc/PVJmekxQchMSoR71inDxU+CfSnEphXCK/CzlZ1BYEyQrDJXphQKmK6eXTr807qAcreRa
6ZepvxrJtdSvQ3/NCZzUr0l6o6L0Fg+3wlgqHG6ZcUuMW5vdKX2819ldHZci366VHXm8p9ZdHO96
8RBb91bq5aNFXEfSKfRYFwkqVxvC8Uyw+4kQ98QiaVyQDDFwIbokd1lAkRF09eDisCCv9EHLH5S1
pPyB8g3IZQ+mcedThtIPM6lq3NXkng5LicnvyrXbr0q1mxWRMnMz1mPYXpXoJjRXVSER7IrjMYuu
SXtJomvUXqigZXd86dRz2505lt25SZbCkIOASh9O6lopTDLrSHuQSupjVB/D6MiQOB8OQ35Ih4NF
NFD8gSz8vUoGPRSqAYnmH1tJ660/IQtgh9WhiqxTDovHsEhMp2/FwRkxcTxOU1df/Mbi5aTaIxN0
YsgWzV89dB3BEyrB8PRUJBQXx/Wp9UAAkHJWlWM0aRYp8AZycagXJNj18z20zOYidN2ukhBphxNs
xBRyDACRYvoSNvVWlxLzU1wzwOCbGe1WI9LyvJGBop9aU/fY9Ea//r7IwjrUm0OA8nKXAC7eqEbZ
X9dDjk3vGvVq4LZyo2+m4nVmpXmplSq9YQDDA5N819Uq/dSNTb1vsg+ED+/Xz8uQHY2YrqBmVpjT
vLnCN2T+IvYuttqsPcVJbCEYmnfqgkOLBrau4gQWZq4r/E/5Jcz7hj08OScTKVxjNj7KuvZsalpy
x+4WaWxwlaRz1LLTYB3D9RoBFF/R5ZFaXHxwb5KW69ofq2d+c8TgEioSBh7vtrgmneCiy0YoP13Y
ue1cc5es5ecU+4qjqtg4kqzUb2S0AE+2ghcNNToYDnqbRp+1NHp6An+XWG1DxsfVJvWhWpIE/r5O
kd/fQBkB0ZYB8IDLwHw7DIqNeWJHAeyonUAIFzoGFy0wA68T4ebApTEuU0cXjjWyM4h5DLqkmLbJ
wpaGTSKQVPiqVVntDlKnQpvpyVsYslNsoU6XJ/8z4JprW8wfzV/ey3R4a2mcoRtkkoAO+o1igNlS
MDe1km1jsfbxooEPNDVyERolJX4P3uaWweuw19pj3kBz06vJ1SoVHWhmTKfcFLwaET+Wm46Y5YH7
4t/f1PcCFn49FiYqEmoU1O+GADN2aAIm4baFnV8+A/8mWmuoY1oG/uCojYIcma3f2deJNMQkdpF7
JotxIzNeNKcvYtQBe/Tp6RWqzngXVIZnaSbdzlH+YIf3vgnJb2otqgtu26sI8823KyP1aqzhe4bT
comtUCBbDco8I9FqnGlqnW5MY852tdTKyNEIkMJThYe/h0U6y8v1G5nCMnyS7Lbs8b2FRLLW1mSc
JVVexjAmCJGuR6EQZpLoZMhyLkFG4HYiahP0HWHDJst8oYXDiFrypUddjRW7nxhzyUJkEYWh5Tsj
ZIvywSn6l8+9guQfuSEDa5Vd4Z8vXMxKOqfo6Lb0sftjV8QmUZctjVdxk0XK9xix8A5bMv6e3tF8
Xq2Zgs/6+y+h/8sVQuGixgoIFdF7oVOKjMtMpWwBaoQ7USa0BkK912r1kppSBgfYnrSk2WLSNyTb
D0voDiVN/EwWxPeQuOEfkCYODfEjp0aEOzmww6UjDPVUbtVvBZkrd0R91XVpnGz4IonHMUCuNNXZ
8AhWG4V3a3P9LJ1Spe0VNtMJN3N5sYKOIMUMb/u0tEvasiNTAkpykuJ8CCt8G/Ca96bZijclVawn
oSrjjYLwHZd07D8ZBoOXRrGK/fqnqtjGTudv4jZHtGX4pCdiDPe4NsZeQJ6I7Y+KcZ1D4RSIZfVi
YJeRslBcEmbo0UXSA9qY8yBCWpzErPIQklgPeqVPyHNJrPv7CcHw8f6arTGrgQlB58NQ37apodF2
HQ2nEvQZYpQ5sM6miv5vfVSq3V1XWLYulfbIA/dkDFJju1SX7ud231veaHl8dtqdTKR4u9SguJbv
TspSrJ1gppLXwLYFO01J2p6EigPugnSfaDiT9fZ5LI+/SgyOinLQ1koIuesPqBKpyN8r0lKatCeU
Z2qxuXmLulbyKL/1gs4zfZrDhMK7o+LOCiFMrt64auMS2lgYLgmKM1IYNvKRh99VG73oe94DfCRF
aU+14d7X9vO4r6ODqYEgPejVQa0O/Xxge5iZSyVUdwzTY0S6UnccglOqHCmEsr+qmk9KuVQxn7L5
ZEBnIRcUKkl2psCTxNDwPjiF63rgzV3XRKHJnZcL2zI//POLnTdxWU5QaFFsNuPVAv5yqaRDiOoM
axiOqphRyp1OOea1wvzZ9Mou6cCdh36UnPCdFodYT8npCtroMfZ/qGGVnemnZuf1kZCm0zGQDW7k
fnLQi+izgHfnUScHzA6NVnyYJ02xKzJZvIoVxb084V7MN8gXP+GVq25FYVS3qbEqL4zoCBvpUN2C
QL2LEyhv1VoSQ81OJ7it+R7H5XxtI0G8IYAIN4ZVqp8xsqV2maeohTL2U3M0j6ZN70PdtLxYUFsQ
ChPVM/L2WQZbe8aHbZxjozVAxKj6LqstOA4IEOHtaV9jHZOpjMXAVkgj36zKDQlb74Yte3snkvwn
gdrWLc5qFItLs7rAcof1NNcQmQOLbno599R7KpJ3jfUyF1yicput3iYGTEKrAdEAb6GJZGWHCRJu
WY93N1H64iZlwks769n3yCy/o/aFHib7vCUfLR3Fd0MGPKaMvbnVaCa2hlUE+T9KFwBagpplEtE7
ZPCJbhATX+dJXEQqD8FFE+1bEoSAAEV7c1rKn/alscfEbsYHrNZjc5ibQ+4fGukAkL3Kj/1wbHJ2
rXgh7TQ+zcMRpy9VknAWn3r5ZDZLVcF5lk9UWZ27YKkawfpafcXFbKlpLWWBzJ8N/yyvR8snMumc
lRegW4K1kcCflJdYOFNNeYkk9IiXobyUwpmq12qFM9WzddMJFnIa/s5ag3SmJuL8wjPiTTU86+FZ
qZdjqp789ciMg7IkuDJ1qd8Ncro/T0YsbiurKe4ZwV+ET0/xIxGf8gYQn3ybtfJTqcDxOub0MstT
F5ys8mTwYD5piIytE196wTxZa8nZWVxrHJZvfD8s1Q7s15Zq9POYXPh+LeFA+jnTz21yiQewlaQJ
n/PkEunnQAerstQd6aKpnfW1hPiy5F0OW6k/y9p57s/jWpN2Vgxu2ecu/V2jcaKq9EwOQ2uckEjL
qKSLpcLiNPlHavCPqbSUXx/N+mhEBNJCQzgobBrZK66VFYcZ6L+wT/AbK3ut2xN4FH1Cp0KtS1Bv
5pqLy6/zSgih3K0VV1VcZEsf3aKWDc+fFzhFlLjNGbgeWLO/laiP4txrsdyxk9MNwca2vaexKZ5i
YqnWCuEaENSGUWvx4C1FwkyQLTX67uwTC+AWihsOS2GyFvBZR24CSU1cSm93db6bqp1C8q2tKztV
2UHi+lVNCnKIzGf4ZC4p7IbuVpGnIdspPaKIc+COGvotLwoRZS4Vlr8LCR2FjrzV9np4wIeXq7G1
G2YBiKxcwabIpT1VSnuI10m7j9p9YHkhEb28HFS5YF9ar5S8iTtq6g2+S02+m3JnU9yAF1Is5Ycu
SDiqEXdauyPjBApeRDD0jtJ4IbwsZYdt7ld1jUvN3At5RbPETMIcrCcY1KH54Z6FBd2/nDjWmprK
bstAJflGf1FJeq8KBNARA0MHejvBKiFLGyxoYEN4oJTKDtB0SnY0MMy0iR0IuJQG8DOdLnMGwNKN
M2UO/U1KUp2xcRR1KW0tg4WZ6iSCk61VEM0LyGwtUq86rg2CY0DUFuAzOSTjUbXmtBrLcKfXlhr5
sSV/gMaFMzDeQDwNGJrdau6EyPjAzpF0S6KxYlOs06mx+V19ZFNQ3Cx1K1vbSmSGAwR6K8GOWiuA
6B4sxTxIKG0zsVtxqXqtUiAV0PYTJyeDNsHittRcOQMNFLbpJFAMDnk2NLGoyXSA0pY8CVXYdJq1
JOYfEQISZ9E/mA5FB4aK1gpMB489paxFWjjqwRbilAO/lGRESo6dHhFM7EyxY5E0a9kFkqfJzlQb
CosyIe2x08KOyO2L7dhnyUAO7zaDtLOkumwB1acT9uAtNmvfMwmRIMiQ8xrYc2qrlQ0mHMVuDOtd
sgEYAZmV4cIZtho4JLNQ81pMZ6bGyV8SdOcNfQKHGFvmbsrksGFKOYMTb5ETaGTpLIXHfbG5c8o4
3dpS1Vr57DQa2HKn05ymXaqdyQx1oLBKa01M23D2Rk5r2lHkgOUJlKUk0gVHe2gYWdltbvc5pgob
UQiUWVNFmbitxeW46L+m5Zgb6CBINLYtlusJ0aJ23C/ViHZFqJq2VCHwR3wsbSNxqIkTOizHgZKd
enC69ThyHmV+EwiP/FZL1WvRvoo46TSxTAfIEhXzN0FpEbYe7XTJUSXHMhypdwwwb70jSqygcLE6
Q7lUt9YcO6Zlg5REAp2rdqra6mSTbN62dk0ANOs3zitn18dltpX2dD8wE3fi1uo/6A6sEsA3F3DV
Qvqja3ir6WjJf65Qy6lMM/C5qNR8GRevKoaPeMPDR79WnH4YMo+MgxDBmSk6GE9YnjSS8ioY9wAZ
hu+z+kqV+c5wsHBNMd0PSOfcpA9YpkISQ5oeXv97SPFDbA3j1TJek+416/jXvM7Ba9W9SsGrshYZ
YOBPVwLqJyH9pKsv3fxJqV9MdSlffTF47D9T4fRsHdLwHk/PTfqcTs9AbA31iWoaBgdPYfAUB0/m
/IgJUMsfjbVM4yEcloqHB0W9N8mDpt4LhXQcQMdlkZG5HOnmYzIJRGUU/j+xHuXP5B56Nfq9GxIV
pFFdG29TfMwPf7+V/kvHFuEVY3QL86tK7+tNF0nsG8Ca/tLxyo2rWmLlWg9TSt5MkSL1KQYEzuMk
v4ilTqJmq0nHqoo/1xYXaEJeFHtghSRKoCUbUptIlkni1wnwi22SULZPI3Qq0MxrWZF2mg/jPC6W
9MAiE+9dOrMUs5Jjpo3ifX2q4ceNAXOSVNfQYphgkmsioOgyzMh8nMZR27TsglM/fiFhXTsSGva/
h0iy8yXMfa6kTS8PrENJuMUoERzqVjCfzI7c1LSvuYZATbPBynpaU2bPNeruDz7gxvu2BjMT3LyM
4FENMJb78wM+6rKfiPXMB7wyuc8tIs3CaKY9gZ/UaO0zaT9brE+WYt3yqwKovxZep6VYulCsW/x0
ObJuoVTT7i4sXoT+98oFFWBk7Fi5UCq5OOvKhcVLnCzrF9Yt4fh73dL7O9Yt7Vq/1i0sXQo2wJHX
jZ5SLosWKtW8mCr3wbp08YPfi5bF/waBNcqnHaxBaE1GeFoPhYAA1neqDnmdOQnXDhDY+e+fUuN9
S0Khl7iIBDFIWdhk/nw3E6K1W9CQJZlYIEhSWqqnBunuaTJvPYpAUHfl9BrVM8Jdo3cDwlggN5vz
cT10dcoYJE6GbQWfzavNaMAnhM6sSWX1aytL2xLop63ORecajHgYemJm5PvwI0wXLNZ/nlqfr+va
3xaAk531Dwgq/DnKE2EicbRrrBzmfke+h0lg9THntOFNnlDqv1oAmbdZPL5YQfy9aLTYmePJf+wG
mQSNaGbaoA3mIYDywghav/UyEpgkFvNnORfUY9cvebx1nj+LSEHP5ne9oT9WVFbyhczir343Zd/H
1j/19OGfa5QFK3GjzNF0CdZseFYkI/Nt5Wepkau71eT1T02sxE2iohBINFjlCOwap2yz8unvpw56
0vslH5ITNLciZ5At6JtzJ9JkFAizL7eDJJe0o1UaZYZcXDFFdIUzMwKw7Epn7eewlK9Jtl8rG8lS
dTApUzVj+XNU4R7czcNuRHqlLNUPO8vamQmGINewdiR6qQkKXVepXXNaKtXdeK0h9Lq1BI0Vskcx
aCJeexg8rfCUtZrBQxSIoXIuvGLwxsLryd8elmM0eG3hBYOnBl6JcLDAdOmlBV8VF7DMsFaoufLo
SuUEwxKaE5x0dO5NetX49WpXAWhau9bkyrWb6a42uYnuRmv1odeuVYeeWSxVhl4/eLhA2oF+AJ48
ufAwFJeDNxVL0VhJ8RcXS8X8FV5E4Am9pwSe1XtS4IH9GhG/BV4fLA8CzaV8dakZKWDlQqHRgMbb
BS722E1jF9w9lZgEOi81EWSU74ZuN4S7LmQv8cFY6D0ihLaizr1f1C1Dkq23pK00NdK8r2RAzS0y
bDFLCBGIs/ZRYn6VQ6X1SAcwH3UjFhDezNEjMwaSJIYo8zSkpYe4Qn6TyETX1PRvv0AIPDY6IJOw
JfVsMmbpGgafLTKFwEJOl3Lq2xPtneAcztyOysIKX8Vh4ASFhFJWrdRufQnMXS9CfIB6qV9NpNeH
qmnpi1l98hyY6fflfz2dtC1TJOOK2Ji4p5wdcydaoGJ79SBrJdG5NJbKTGyOov5VWoDXaWsSkxFw
IZjDidiYKVA+B5rwA7NB+41J6W3IhO9hrM0PRcL/V+3K5AZ4VfjIp/u+1Q9HweJ2xHwWSc46A/mf
LpBBPEpqdiJvZ6L3XqdN4aFFZwUKMHrUoM+K4bSramv+VARRSZcHsANRyj3S8CghvwhpUaXoiodK
aHopwgYGrwYhq9d8VvJhf9YSgXS5VvE/aF+9t+iCzlVUnFrs96Hcr3q2//m9Q05miUMEgZpqgNab
AnU7Zkw7BaWqDmACYbuM8T6O9P4BKZflSsUz/UD1Tgqk8AHX5r3BD9m2hXhbxkzEbf0tgEtKxllN
hkSAcYgfIw3L4qyX0Xf0AOZOS5WckGwotZHVVl6ckmQKADxzowk/RgqAeplJx8qS5d0lBK4Y8wZi
qwwTrdH3sa5FbL1m63ObqneztsoPLDAs595dhSHMcRUWVeC48ruWcBvkaZOPSrAdZl+stgF8TYSj
wmSbYiXh0+yAbxaLFGJQZVo+HDqFfWeoE7e8/kGhodyLMnASRAvupN7QD3OvVOC0CsuO8yyH3BrQ
YFjsbMpyQFDWXLto/kGOibarGqM9KgPN8vVRJw2vxdC0rt6S+VTo8SckstO+KwgcL0uEqbAbj1XR
+8dW7QGA+PGw08mdptWfWqBd6ddt1oe5mDUH0dghmc7Mx6KwxsINSkF0mGFoZCCV2onA4pzRaEIv
pAHxvD43TXFpYxcK7XnBEI+FjsuCWZhjhrV0iU0fMOukk3YUKuGtArm9DeqeJA7U1bf1uU4urCv2
XKH5/ydiegZIEAwCMcyWHFn2ur7JlVbiddod7XrIsBz0MtmwpCXVZR6dODbKu5iRyCyKBCjGRcOd
rWsuNY7uY6hI1Q1uOdF3I0HmqSXs2lbqPNUv2idJIQ2wL0zcNdo/UU4vJZ1BvtdRMnqDJRobHJyK
nU89LSxN6uF/wtBXlAXB27qB0hZkP8CPN1ISTrmIHUbEOlowq4+Zr7AfjxlzpToi/kQg6m+hRpJ2
R1JeJ8uwNS3WJnoTv+rDYNijTBO5Y6oPNpTbZGKIT41ZB7dcEeQX1fqqanr2nMGjDiJf8RK1CQ8D
yKvD+ohO/O9HZVZZXH376pcnxsiAOlRtae7Lch6cvMEi2Mptf4S/0B07wC/HDCg52TCz5RIlsoH7
F39J8ZLsequd9nPC6goC3CfcducsjPHU+r3CJLHxwQypU3IgJUSEtgz9mDDm+ptoMfhsJvMyRTEi
nSxvLyYLkvWnaspm26zASump0DKkk1S8J1oroWhU+01YI+QW4JK0wfRkiCgp8JfdWgsnq67PBALp
TcFUm+1TwfazV4rhAKZvOLDj/f1I7sbhkFt8iNm7csPl1d77tpzvZid9F9RGPSCtnu6/nk8bzPGF
dVp/Wp+f6DeZUUuMiTqjw2K/21rpdIuwwxwkmfv4pGOE4M52twwD5LnE0D1QKv+QBD1RjbM4k2CQ
QujdRMuz0fpsSFBPKqHYWh3dBqkI7oTulSkMpJVfh6afd7kQgDArtAZhFkM47GqoahXBB1VEw1jk
0sZcdCQKuuyN0YWSd636rDlbItugYhA9qx14PfKn2Vd543S5XTDhxqGq9usPnfgTeIW2F6dOlbxA
XZb/g0T0eDp9rqYwexbyYMeN3HytscVVZTTsM4GZNTvKOKisI6aouN+sT82AA07roYu+VIMJoblS
+9BeKeLDApdvmAHmS5LXQFCN1ZW/D+byo2mRcFMl6uB241wd26r40S3EVT6ZudMQSunoiztnqE3i
aLLqWqtQv5nryG4fVSrSErK2AwFqtY78etPqpYQWB6i6GSrBvkVgsGEOVd5EIqOjtO4vrKT/MYAH
PlQK8eJALptTQibYAcLBI0OKBrCXgRk2B9kVNwJAXoWNcRbquWvxH/Rmmdw1lTS3s5XHEY05afmc
i8q0QZoVMLiS6FIqAZbHqpuPCUFjh5n0P2AkE/rDmEnG8mg9ILFmVTspM50y45MpRLlHkKh2NoVa
O6u5rBzyon82pXY+CpqB0ZZN3Baf0Xw01gBKcy7IENfllzLLPlU64vOwlRPapz5bsFJFTjqGR6Vo
6oPY9sVWBXBjw5AjhLT16Xm1JskppEOwdilEUFCRmONAUSqkWVXldG1KinqHpavUAkwdwOZagPjo
vWEY0a0w7GKcDkpGWJtPDM+lL/viIqhJcDEYOEtbQs67WSidkK7TzrcapKZDX+5jg3ko7hnDC4FJ
bnpVsghdrX8fOnK+Nsg1ANxr83Y0g3q5U4StV2TZd3X5LsQE0W/aosw9EoGba6Bl5EqzsmCCEqLv
COJvxqj+g49D/dyrekdKwxS+VNHeLzkbk2lMDNXS+ddByPxa2GqZuTX4DuyDoIyJlS2X9OcEHt5c
1EdIlf6spRd04Z1mq0rOh2KrbeJk/GpFYUhEZRPeAhroViRoh1Ib/AcEGSepAasrCb22g7Q0XsYF
RD9N82ibHZnL5izufaOCs26Ow1ZI1HwHZqqyJ6OY6OH6yjmJs72UdRPNzf4fS2AzppYx+NxFYYF4
5EFSAuaOseofigAzEtAdZ4zx9yQdQWiSGkSPMN8ZJi1uhzxs/EdkN9/EJDa+aUEONDgguri3yPVb
Uk1UszdPMuRPuxqJWxtD8UvZWsWPplZJbzfC19TvO8fXcUqmmrKVUXhwggm+yDIBU9B/DiUZdMe4
1EQa9bHuaIHyfdbV8lEdVWUvKaRwFYSKuDhazWMXCQYfavlhlJDDFpGBwhZnj8d6M9gkTTx5H+yW
309rCSAVDTAMMvvld9oLUqh0s+1IZQqRal3C+v8YO7PluJEs2/5KW72jGvPQ1lUPMSFmzpNeYBLF
dMzz5Pj6uwBmVaWktsxrdiwsKEoUGUQ43M/Ze219z0uqblTYk25UMBjpTgbkvjX/luRUD/sAUJ6c
OFdABpq8VHH8hVDUbl313kPR6F9U/OB/sQ9e1AM/9m49NsJw8mzDoCfzs1xuApwSOMjP1uySafAr
6dW2ci62AGE2Z7en0YzD0wCLa29z1fcnXScGEhGNZ43NDRC8raRdsDZ6zvITBtxtSC93k6Qk50Wk
BwFyDLNNqd2L0ScyRYVFz6Y/ywrij6LR5J0Sf4eBBlvBGFbAJKOt2prfXS8A09rPffwqZoyh6wi9
B7gfqX0OEw1Djod3u3JCGvWlXKP8nvYTDgiaDFHhw7WJfdfG4yUb3cdoILda6esRAzAnzF9DL2V2
bHEFAt2Gm7W1m+pJC8b3tJTqHqmAcTQDmOaDzKHYDkAOMKo9/PmVof+6gec7tFlwDRtRHXv4H1tg
hTa1LneNjHMZFLjASb9AtY1wBopNzojAMmpU/Eb10vV5ycIwNVfec54fGjlTojQVr9noaavdtrZj
9NFwaw+hHTq+CgzyNvPkk2ZikrWERlY9/rLw2qVVeC3TyvkLcYr9y+zWpRGE+Ro3u02L1PxpBKjl
KXz3xMnX5aiZj6RvTsZvkWdlD7FBbJWTR8mljJTbrnhn25mclwdd4xhNnLi2twe3v63a35Ixx4XU
WJdx1MhPwhMa0KqvpZUevEHfOHNeEpgfrG/4FZwiUjep0RKVNIFsBum6OIiErr0Ro6Y+0mfmOIHV
+JvsbkOXZURLyUSaoMs/xBmJLnT+UEak7W84QYZd05fatpShfs0a4ncM9ZMtYVQuG+qBu3vmRNEj
pFO/KORDkyXnVumLY6hH4zPB31tcL85TNiRviqXcRo3oHxdPXh/8RtZl8xe9Fk2zfj76uSqmA8cx
gVqic/5l1uIKUyhEIa61egv32jHm8paKYHEzF67nyuqdNHe9slPN3ajsZOZPys4giLQlE3Euh4ND
ss8g9aNo2E6unyR7mElZssfLS+lINOs93UYCu8MGS8/ecPbuhPZ6b8cHx9kLdnvOPogPirOnQncf
JYfY3XNDHzepy65in7v70t03Kl3afafu2R/yDqOcBsLq3mv2eIWUZu94fpfuPc9XltJ1Pwz8vp8L
31O3VB/6lDftdHuHWppq2h0QKyl2LYNcwG/bvpLkhY6qBwm1fQpFkp2nptwUvV8tlRc+BS+74mvZ
u2Z5tKGlTrsy6cZVGFlEy7pm813uHSLj/uItb/1yN0CZCbHC5pZA51szf6JiFYaQipAe0MnqYqoX
A8yhOpdTXRDHeNUlUGdZDMgwoV1QxiRLlf2qaXYZsLKa3PNLWV8qRDDpEVFbeGnrS19fJHqY8DLW
szBGgYkeXkLz3HXnGLEnnt/uLHmezpUCkmQzQgSUPMEck+XvpZZAe05IAam4n6WAlMyOn2pAtik2
841FEDgwn0sPCAE1UtJnQWCTzdVlewSBSjCrAdsBgpdfOoTe+rnDwrtXo31a7d1xb4/7yZprCA9j
yUjyoI8HdSmvOjrWweGxOlrVsXRxx6IEPSao8ZaKuxPF4CJFX3BW2lMvzq042+VctThDBCync76U
657hDdnzNmOuMbvo7rlHl5Nd2uxSZ5cKUU52KYZLnl2SYRuRBDNcouGSZqRLXEK0fARL9he3vyjp
xWN3DCyYN0Nknhu2I+ciHR5d46yFODbOdXcW5vzYkkLP83QuzeHbPhvOaZAni1dannBnIRrt/6WE
RAZJoYdEDIkMkvBi9JAiOKCE/BRDDhy/yE77lxhy+pcS8o9iyH8rIZvBN9LfxZAoITN4VIsSMqGz
Wv1bCfkphkQJqRGFV/4uhrT/LzFkPR3xLKOEpBQSSYxZD4kSEnVUvOghkUZV4gcx5IRqyj1bS0UT
iLeL5p6pjpdd+uq3hledlxzCUraYx/UQN+efv8cWStEPmxneYg6dRY8+I4LXn8FzYM6zFiZcua6y
MCFKyNEf8swLV+FYOiciXOIr6utq2yRhydozkrCoY1ru5pB34FfmDVJwg4DIkiAjg14e+WkjrKcx
vck9hASQTsSODqnFFVeku8ayvRsZkofVFqLG7sKKLDzyrXE9mydHGRFUkHF58ei4l0mAEG4S/U5V
gAKpfVFs7EwJnyfHg0iIF/Qv9nVM1H65UZAqMPPLCAXHwOPOn/9DsxWBYl3FbUPQSb/5LMlcxt7k
YjtxRHkVnB/qbTBulXrbYKWXaJrncpKdtxRN5AGWueQcsAvMHaNCR9nRtqICmABEA+b0avwo9/PO
hy1GSc2vmQBovr5U7Plj56dYCTU/93yXm81StedbnS84THs+KKtE9zPd56w76+e3bo7fxQdwQInC
D0OfPV0c+tiv09Cv7N3E2g8RYdpF7Vxo+bWlKrHjBCDUbYrlmHmAui3w9i4VMB92oSHOlRFP2MzF
mYEic9tS6IJxcpofAW1TxLpShbeFTQ17qo93LUXTkvTZclfGu0eQAaTPGRyS9J3m7WQCtMsfEr9L
/LH2+6Xamg6JX9f+IOfqpN8sj3g3NMuPa3+y/Ez6o+Uncn4S/auExNxBcJtvVHNplS9jf6p8cB4U
oOLe3VGtS9jaTmq7gWl8tyuKndHtjHAu+FmVs6VibRtS5TbotkoxV/xCQmzrIYSbqyaLuN0QqA2x
oak2Wr9h7E5N9lwQx6mg3saA/4j9lVsi06g+2I5LtTUEyR3ojbHeeeaONBDF3IXWXHhphGB664e5
Hwk/5mJZqur8PPcBJ3RL1bmP/3Bgb675svM9zR9zX9H8ictA983OJzfUXUrqDE1XTu5T3lIKGd38
F1whS+U28rtdaZOEt0N2fo3FbmCHkO3idkdfqYR2aW8je5twlXRzRUthBHLcDY8K43gkYByHJdHD
c439xlTnSokXtzc1xMmlyPeK6m1kbJVhS9JE6m27eEc1McPruaphp+hkXu48fad7O0ffqd5u5CLx
dj3XCZdE7XdcG1wtZKyxPPhA8kkfYqUsat+0/Fr+XqX0KVBLg+WnXD5cOHKucCmFY1Xle6Ovkyle
+SrTwNiXld9zjcRYzP3OJYBjx0rrYqxzd3aH0WyXF5AYST2ZSw138DEppdsitxDl1uPczWUSz0XM
CvJvSmnmolXwFyv2LxJCBO0Y4UyHRcrgCPGTsiKW2ajUEhcfSNijA2TkXIaCnHV1JCzB3thtlZyX
P44Yj38+Q0o6Niv8LveTXnRrt2FHbw3iuWqq4NLr5EempMq+mrMJvbUjRgmWYq5DxUFc4ub1YeRX
LQ0Hwmgq7+PaPE2jCK9LqpUVdoLuxiaHxXRsREhzuWndlWUrb26id7edF+cPRjrT3Ke/Gq3/CpBx
NWeGZzPYY7LDLvHHBdurA5HGikOOtx5GAOQ1brFGMPi2ZT9F80fLH+mwLqFMUYl5DMNT3x8L8+hm
cxFfG+mHfo4GPjjtwU7ncrx93u2FvmcQk8Dos+ZySB4ODw4T/PJQ2oedwU4sIm1+Lnc62tNxco+0
n4f0RHXpqe9OqjGXJ85VdXbEuajm6rxzVp0bb640v0TjJc4vDSTlcifGSzBcFHuuJL1GSwnaWv01
SK5uUoeEmzsK7LFRBwlLc2cD604pT4E4iXCu1Dx2/XHoj0529DKOXIcOTzJ80mhjpAe3PXA+tD3i
MuYqYJ9Uc9HHca25bH688KCMcxX2QYuOmX3ImFAsNaYnQrd7fkD3OHQnjc1NR+ttrhLvcEVr92xO
Z7U6xsB6zlkOyOdMheOFivKLMufU/sUp4f8QWLhwzCAnccdmYvULFluT+RCUKenz9LhQIfZKwiYl
M2/CYFA2fVEaD2OjFJhboSuwBXq20U1PbjTdBiA57wsiRAxBsHmql41P57AFQQmXc4C0vx1xlt50
Qj/mltM80r9sHxuFpcto2qs95axYEYJirKT7wpmKF7dKd3FnfrR19FzYnniEzViTPTL3ioKWtkn0
UWR9/y1HryhtyB0jFqkZzkBvV1TatyRtDpbJotYOenVbAuFbT32t4OOpslWkjPkmscz6kbepzb57
eC6c9okACcZrOj1iWp/4HMPKBs5mtNfJyst1lE/WVzcorqHxDDrDmxM9u2OVijvdHRzf0TkTdrlh
3cpMGTa1Fr0kee1c8FAiva5x+JYKegunOEnoDZgbBvW5DvUj6G+bfMAMKJMsMPaVof1FV3ALCWnc
SLXXTl2ojrfLQ1wRVFjS6dq6ZkCgRQJ6sKvzUyil+tBU2guvz3CUfcbAM7LQ0jfaGfXEw2hLFWpE
AzbWds2VxtKFnK6epbRddjQGQBaii+qH+rdeAv91wQDdLg+KFMHRWMdDNa27wJxONMjMl9I+sQM2
X4s2KI/SGl2EnSL6wkjnRS2z9NqG4w1IzpIldVC3Oi0RUuChSKh9fefScrwTAR20IKkAkoRBF665
S+pkPulDkV+zwC5wcGBlLM3CfqV/9aEpRv4+FvJIaI8A02xdPBdXxZ/fDP6PEzKtl5nhqoKP07EP
/rgCtk6v2JnVEJsgpH4XtehkggljuQvA8zVXtfdpgutVKrGF0UhRH2I2jykY5C3hFgr+CM+P3FAA
LLujtAxVJiHoPY2U038e2vlDTNJM7XG++0YQPaSF5nzREkzBhUKKdTt03h3jkI+hdC/CevLS50A+
O+lzLF7Cpar2xbABVs/VDERn+1nxmhSvavwm4zdDe+3Ht3apenzjbpaySA5NcXX6on5oLO/2z183
IOe/7PXZ5iP5xPMMEBHq9o8v3FARl2tJbJe9qtzUdtjvpDrZfm9pw5sLu5VMbPjKSa/BGB1TAA0O
PVCtP3bxbV268HhqIsQ1s9hCUoZK1mrwgiQQ9zAKvxluI27LWOhrgcjspukcUhxzGM+1CkPRspyz
rRvjmzUYNtQdfVVWvB6hg1ac8Mj2XjjKFw90DDsOTq6xnrWEq1ofAS7Z9WTDNlUIT0q05mraLbcp
o2RfWdTG3goy7b7OgoepjY2XTpf7TMnVd8395qoOmGJ3kmRc89AWlTxnqe2Qra5nh1gjr0sm0RN6
4vDJE3dtlKWcsMjx1pN4bY91fuN1iKFzAlbXvd2BqbDs4aJGY3Zmyr429eyDaM/xscmiyrcSbo3M
i4q96SriVuN9uIKyiC7MxKINXvZkdOX0XpjFl76FOElbv2WXF9Jp65rGr2dv8Sbsy3WnoFddx2lO
vBs8+K6UX+xoKDAv0EgbUXUjpF32IMuDrenxKhnQSP7VpfLzlQLGAfMYXhvmEqRPzu3FP5wK+eJd
OXh1tzbtsdrLQHk2++G3cAKCSah9d0ERURCx5yeePazLDmHGn38Dv9IPGImw1+Nb4GLlXvfTsVSQ
M9loYB7WRhTgTRDWsXUqjINtEwDiwHKQWzTz45JtacXK5TrDJuo4I0NEqjaDLjY9YdpoTNyt271l
LT7HFLWJyTZ7EO9wMTO4mLK876Zs/+ff+S/tO75pliSH7RmKK+dnlVuIIrPXcP6v2aQiVbOBCEVZ
sOpc1eKIbXxHrSAvSoexevl///t9/B/xUdx+ti+af/4vH78XpawjEbY/ffjPxwIzYva/87/599/5
8V/88xK910VT/Nb+6d/yP4rr1+yj+fkv/fCV+d9//+42X9uvP3ywzduolXfdB4TIj6ZL2+W74OeY
/+b/7yf/62P5Ko+y/PjH395BYLfzVxMAY//2+6fmyDZ9Jjv89x+//u+fnH+Af/ztYfj4/vHrP/j4
2rT8W/Pvmq16BCtqgERg5CHoHj7mz2ja3wmBIwaJ+B8DseK8VOZF3Yb/+Jvt/R3iEm+Ipujmjy3r
74ZhwXPkdz3TZR3rb//6bn74rf3nt/hfBJrfFkC6mn/87edAPlWFSgE4AaUZulkbN/aP7zwN1QSR
OXq4bYWa0xVTxltvTLtzXrnkxrO7CPP3rMRJNersd/gTjYSyTVfBURKpALMtT5NFL0tzC92fmKWd
3bgOVkSbMYwO0uYGvUtwIFTiHkg96sjGmnZsHyOoauyOReuZ+6jEDKIQ404sIrKwwTjoTl/6pp3g
jIcnFsdtBPvJcXxDEujd8MnnAkVMElsb/BjWPgyrvxqFLaOuP/Ts2OIye0RQTLOKhLlfViQQWgj2
NQ6Xak2s7BBhVwq1HGhS0xg0uHnX117u0NRQik0bh86BebdDkJRrPQsHqjg7SbnDcZERoBoEB6CP
3YQ8JRFovZ1rkkTHRSut13V6JxIFSyynTYSmwdXSA4s0yLx5GMwi32HxrVZ5pI9HM86VIx7qCWLY
6P3FEgyAdT7J/fFH1kjjsWYBJ8s4wb8/x4NwI+wc2Lza2ulNo1sD0zLO+kBXTK2CdFMRoPaYTnZ1
cVaK7J9AwchbVyV7YCXw2QejRUOmbV/ViphpyAa/eUbGybxim9f3lynJ89syLR9ENBbJTh1aNNmk
b5zGObaxBUdzigtYi5Z5VaLEvGoEGkJK4hccePWdNmBvNUrzyN3f2BfECSDZVaxTaeYwGhpyIISe
rlurbm+m4eXzW0lovBHnrqzRajoPaVWSp9izeag1D5X3GA8Y71PgAXBMX6chxYen999CaHuV136H
o2ieoQ6W93qrfHFpq43kjV+5z+aPZkBcuUi65NwTmwaVWWx0+rBPulHQjNX0a2NjFRT1IF+bCbYL
AfR0FDNep4B0i3zg7y8qngwBzEjY2Y6Q6PaA6indh9mgEm0eq+7Rk0pxIIw6XJEnRNdH8bztsnPJ
qszeESIdb8x0Bm9n0X3iEtgWkXK7VdPuxoatcF5e74Cb7SqfRpQ4TfpdOh7G5Dbjf3Akk9EMO3nM
luKL1WfxyqvLcEt0oblT64ruJCyRO9FHATmzM4wXijpyXNEiiNGdoxHHz7oYsxtXCd4NR5QvLKcK
XBr3DteVax5ct7ij8THuK6c3XuIsf0lkkW2Gkt9hTP7upgenycnHtPc5Ts2DjaQn9hjIVLoZP0h3
fA8ZU8OAm77TwHYP6BU5X7tp33Ii8vDPLVcRcaqvi62rT5ty5TXWtWdZkgFKkuWyaedrp0XOsfr8
sUlTi7DSDdJaSTV5CXVUtIt5nnu/t1bigrzQyUb1hwdKXBigNhwZXRirbc9/XNfyS1rH5iEfzIFP
wOcJ8xgKWgTKNbbBQ+aoPEmxYOWzU2xwSYKgnPvv18JKMRWZcU24aoTVKeGLz7CqeoI4E9XgXJwK
1JM1P9QVWLsRITJraInrLqUBsrxRlgfo/A5n4fmzBTGqB8QlpKlEOn5MzmeETcG7zCN8CELtX5TY
HVd50eaveYZ/SulVdx33dbWvprjdug1YZS9rVV9P5I0mCUUUehu+2Ua9C+Mpe8+SflMPDKhmBdrn
gy6zdVeUuy7qgmuGPmo9lWN41XVTXaslvNk51F5YxrWNh/J5qphbO3UyrOzCd5zu6jBYp4vB9hvD
UnFuD4pVRAW7Tv0+ZG/4lISzb9TQNmEbtgcVNe9t0474eM0PVWvzr1X1vZkc+1JqTr8T7TfkHM0X
wWmAzn+LtWOs8nDDikX2BU0DwCV9883AC4rUONrDMAev6wTG1StksCXSist/EB73EV3bIU0i8FfC
OuP3eiW/B1Nq23ChEF2wDuCFvrlerUSrz9d+EM1Bt3i/1Zkc90kz1cxwNblL9PzZA4q+twhYTXNj
uGSOTXvb6A5Fhre6VCGLabWzyeEobJQsijZj1To4QkhpqGX0FMv6e59FWrAygwnRfxrbqyUBLgsx
agxRbm290dgwxTHuO1WOaEmsfJ27HASsiilFkiYVkl3wcE5+32X9PkRH9dwn3rG3ouibonTvYE1d
dOMJsmt3+Kb0fb3BNPatJisZt8GXMWv0AyEE2UoNo/oGzLFyyNoWj1uuIcsDpavoPB9KeVdodY8B
tL2DPV2+fb7FLASjtxb58GGepl+JhUWz07wu946poedXN+a4/ryVDLzssSOw6/ENuetB7R6WdTRL
AKRkDuOCIUggQiN41PrnSR1xhpGZfgckH1XaEBrXquMKHJPGPg68y7cTMp9lAe1UGoFKoeO5t+mn
1/RZyR2s3qQVAhLnhD55RoT9zHyM+x7fn+6YzyLIn1CMgOdmBV8SrLr+sZDFVw5ezneJBINA93RH
Zs4EeIUk7o5L5qYxKuyWrnXrmIX36hUtMwY1Sv0qsN1XKfSLjVKnzmwE54RUH0i9QdZuOdVNXxh8
F9w1AmGpJ0kgwCX0puaG3WjGDMaMkWuo5GJHqX6urE55VpAm5H3IdMa2+o2oi7WY7PrN8+jmJ54E
JxcY2xpojx8RQL/RrdZ4ylBogQ+IdCxP1j0vK8Ng/aNrhLiVMBPIw3hPWjFsldY0XorQxnDAcrEO
SwWEd5fb958v5+DMYdKjPtxnbXmj0WPWjf6hGfPyRUkIlEq8tD054USvQ+uycNNmSuW7E/nKRWZA
N29w7mUsAG7w7qYNbJJMN26yMJ32uYIz2uVuWZu98kUtmI0L/a7h6KptnNh+Jgcwv/VkbR1JR370
GnfVgjlf9UKWkK0IhVsVNN3XkaHEm9GIcryadvZsKAmzREt9GxHiwlvp7eCUaeK2imLjyRA0z4ru
1RryAgJjMzW0mmimx1g5b0wv8PYibj/q2vnSaCTjucRd3YqJ991/ng25ZW/BGn0UgE8uuim0Xa2l
/SkMo9+GKswfFZu3p7A0XKmx8qi3RnfRQoVVfr5IdLeNNuBZbLhGkfaaPDmisdDRwdNtMFELi3T6
PI3YB0pZAHMJq5PVEZRQGYLXVomJadLmoXA4g5Fd2bjrUrFiZ8X6BkNAZO/stFx0E5gCM9Ut1nlH
KzZrx+AKwDy4ptw7rtpMtWlCbFefd0PxXJgrMUpnVYBTe1meTSRNjnVBy5psr2AVTRKFbCKQOvD/
fN7R5kWzKulq3JWpYhyGSpu4Ks2cwWPceKsxde2tm4Q1YMDw+1gYHacEVooSfGXbcpbe1AHzunJQ
bJgEzVbxLBSPpcngtyIcl7Qh8xpPvHnjrCLDNBhKOFXPSBPbR7WYmMG2nreX3mhe1UD5cE0IUDhw
UVYY8tW0+5VV2eS1gh8IQjtlhCBP3WQpYLFItc9d90SHEaVDO9GWtJoHlTeqMtWbUrXgK2lGtRpi
MlSXhyK6q63eOiUi1M6WExrbz9WuyXPsK/MIyJ5nRIks9RU85Hs3yXa2ww+TOUrOMqXSG+4S+5gF
yn3G6eeSGHCco9LrvhYCu0ybBPewr4dVjbwLV3GkPLtxHm9sTF+3dqwljOTY7GVG7Fz7Khk2Iyd2
MFF1fa/Zwa0nto1U0ydsPuE1qNq9mWQt22FXHMLKyB5bpcVU2GffaG8Rv4B08jhMFVb1aq034MTk
xB+3tVmfbNUl5tKy8+eyualydyBWNhlOlY0bvrCyuymNIzrfbBp7Xc3XEcbLPeaZNzdK4gsI44Bh
NRKuMsW6xp3C2ZdWnZF0ZBJ/0ic3DVvLS4VnAZSKPI2dIIxhfqDZB/F7VbZDy2whs3nz0FfWjGZX
WxZCkdm67wQ68wBTOfEqZ6x+HUR3p5iwBuXlAZUqmIve5AYlLYaFdiklogr7Wz0CIGoNV16Lycuu
5KpWGBXr6FIUJM6kwRgTxcDQWpXyfRpMznd1XGzTWBirz10foU1oIoaKvNQBgkUL25odcm48VWVw
rrXhwqb3yQ7YB1ZlYT1X5dPAZYxmvkzvO886kLKyq2uk4MIWzV0wmCtzYlalcKtZIl+mPhRYbxkh
K+C3H0w9rC6fb3Wi4bt7Yi3yR/pipdNpj2bjaI9DhIC/VY5uQZxMlJSkebWNTsMSJ1Eh4IUIlwY1
B7PoXNDR2gS15dxEqgdZg4HnVUkxAjVVqNu+SwrqKvRa8yIBEy33PBeKZ5tMPawets7m6I3nRCBw
xC7VrnJXqugGgGTFfPULiRz4IWrrASuU+WDNP1UxAu+NHHtlDOBmll20VmDiX1l8kV6SmZp61bPp
pPFD0sxnC89u7skOD5GDwgGww0rZLVcX0r7OJVdMJ/9VNcLpoRRsefNxGg6K104PQ5uyLZ4yfRVC
vKdVHhhMXVoUBojdMKanYHiUs22/ibJRdsOcXBqzsytWy1MMOTwd7R6UX4iRtbMZxlWe8RKFaX4I
sRGNY4Vfcf41432BeJPWW40wy90onFCuyjRUwD1nuY0nGLlvaMXs+WWiZSuvdL62jpNBvAdZVEhw
/k7iwsBYtk11Z5EIG8fiqNsCz0rQcBIIqvKtb8xn22r7eG201sugjSomuXTnDfC8cIs6a7XihJIU
03jWlKrZk+/Xr5KR32EYePdugXJ1cR4EWkyuHzxWomgYI4cTLZSJK3Rv9tZ4rzqjuEsi4lM5vRCM
VGJuNekJJ1VYXYsG4oz08u6pdYxyReM8+t5h98ibAWpQmHcMWM3sFkfCF9dD/tZGKUukEVoPbJDW
zcB8+vN1KFO+dtqCGcrZDtmc5l+KMXhSGxR6NHkfVMUok03SbqoIaW3KwumPTlKvqlQn5dZKPsw+
lrefmwCjMsfbJPMuXmN/XYiYelGwMjR0KVC2JyDVOvfBU0tUcrn21oIB33aJPu65RSYM3ImCcEWS
rmqLCxaqNOerUPkmvPCmEUr5KLU8Y67LUMou6F6kGfbYDnxQuPYijnfgAh7YaJabKHGyR7v38mPl
qexoh1rsXDeJt5Vnxfcmod2r2sUsunxYecCE7Klet4rKHsCKXEJ3yJBZD8QrvjojS2M9GXCuogqU
BQgHyDS9vmUAZSMaLVeOMZi/SaW55yuqN0mMjj0OM/ZWAe0YYU7bcgywVE7BcDVorziVyaAs4G6z
6eRocmQrtp+5wstfmT9MmDPg/ImCbTBbHm03DYjett1DKPJD2yj9IXICVCm1UgDwX/VuO31VZPYI
eP+rcNyVW6bB3IBzQbV0+bOT5MmBYQZ4Aadp1iMj0Ys+EmPS1b3BCBrJDJOYr9UMz7ACyzotzzrp
pVsxqdW6HGR9t7zAbaoEuxhF/dYatGYdzDkWy0PhuPsgqqajV4VHbUgRFttDMXIS9HN7BsrPb83a
VbK9NMseoZBqPKEDL34/UOTmSFfOWY11Ii+GaxOKgYdgZRgGAB5Si590yUVGKAE4UK29VY28uR2D
htTT0VMOJiDZVRl049WLpuI+a5qnEYvK27J5kZMzvlZNtIksI3xO6nI4Z40s1o2nKq+cwbb2zB8i
4HmV5C7xQ3nKtjrIIyh16AyJiYPikNfhxWnD3x8SMkWCtBCkQfRfGCIGH9xyUdcG062ag+dFcSUI
dcEoO/RCfcd4hD/OhRwzNpzdamt+k3myXWViKk50uLiElqf6wDl7HxuS7KMwwAzktPuOzSaMXARE
rZckm0kFnD42MdqbCeBXOYH7bDW8UCshROKL8Q7aBtBRnsQ6LSe2dHfxUIRH1fIMUhGBY68dOngn
b36Qn9vApFrpTi7WCl7RW11HsNlYoIfauHOPE784nKlAwYOGQfqyfADAZVqaACmyaJEaM09RPOcv
eI0Ybk/KtnRB+IZWIm/VIfz+eSQRmvHsLVeLm7Ej03EWk/7RHFtJC64fOKHo3CAKTXt2csRXy8rh
6F+9QiivdjLloBv54ySoAW0HPZAyQ1oAr9kaR2PcfZhadgo1Z3hLBzvb1HYxknI7OutKYajCne5q
mJ15aiQnfZdm5IEQas1Phqi6T2vufpZaie+ach+57k7rwuoPDZwxhDaUVVqyDgfHueD+4Gpp1Bhk
FR9qEmIeg4mVZ5FatupTsultRTYbHXeJwLJ3GiwurLk7VZT2w2dXcZjImF6pcbovKmaj8zkG08Z6
BOlzyXUEhlnv1juHRu2lhnk9b1TzUEKNzwhqWPRLrnCYimgTpwtFZVJKg0aVIr0A532grd1hwAmL
XTtN3g2hVt5N1gMOYcGkSWyEobGy00q5ZMgmVkv/Acy6uq457A7NHY5m/M6W6D+fwUqx1saAixRF
P/t+8ylLM+PeRSmnjzn20TpXr21gv48BTWB6gNo+d6BbLg/2RPiorWEhgVgMj04viHid2wM4xPsz
AOBXTyePWWxTFS11r3O4lH0IRzGrnuL51xrz+4gGe+bccM8tW03fLndNibCmrZMHu3ff2EGxRR3r
jrwIksVLXXtkivrDs3F0V41aw+BqVONCFJOYVoSii1PPq7T8meIdo3E+VObdcGuMMQ3Our5hTpbe
6P1VIW/tDvtqd/hsY1rSOcFNKa4gPFeFBDyxzQMyXlPppJsJavjeERjxlsMHYzrtnCvqOwJdjaxl
7ktV3mGvrQfM3CpEPtOBQGeaZnuohVWu6jlqJ/t/dJ3XkqNMtKWfiAi8uZX3Urmuqr4h2uJJTEIC
T38+qH+mT0zE3BACSWUkSPZeexndFWuzy6mhfKXtmMnba4ti7VhHdkvxXGpPKrKRLMVutbcmFT6V
sUxxNJ3RmYowG6bQmJlRWm8Wxf2y0b0xPOSjS+XazNheUD6WnEK7UDc3NsJ7oab2DZH5U+aHmMLO
aMe8N3ZY036dur794rqw59MYrAHyswIm3y6L+TDQ8jpu8rQc8jABPDlZhl3zPEcIcvs5HJv85Mlr
WjhFw4qGaR42U2o1jGFyhFp31h1rLwd0iQvUmgXhtInsDAuXMHBegpHhBOO3c4LQ/VY3YfDfurfU
HmMTN+AJDWKCdoBz3WHXGFk0lFl7ouJ1/9jZ69DGrKR8E3c/t3CFmwzQpnly0Zou4uqhzNZFl8JQ
ifqb6yrtWA6Rv6n6yPgUlfisfMjrIC4fLWEnlzIge1AZQfND2salz8rhjag71MkOYUNCefCqUMok
TXWs0cW/U/RtyKot4JOn+sErqlzfh8Gwa8zmsAC1ehaL6xT2d5N+ctsrWR59F+uA0Erbi1PAU/76
/JMWou3kz8J1fwrgVS1f+NeKWAbauB/z8D91VCT9YU3vCbQyfwVejFdhNxrtBoW7769IT/+6WaWa
zYlbcWhq/DsBNu0LPkUwS2VVHPoQUGH0GeKlmRNf4GQ5q9BTzjeHALyDA4l9axZW9mJMPlhHEtzy
CITfT7Rz0RHDJiA97Tw59GiMZgFslorwqSLH6uEO0Y9EDv7emdcDYOr4DqCzcsnutUa8fHEZ3vSO
Bvqagl6OZDfeQ220gaeZXbQ+cq1CTC9T5OSnry7y65Mw/bE8LCculXu+0pTEThNlnE6Z/VSMOY67
cTTM0vBjStbPhx617cH3y3Eb43d2hjVZbbwO6wKwN6KDg2B4aDbkcPIK8iv9nr7X0K5fJgInMgc/
sdRIYrLLjP7oJQRQ5H7m8j9ISmxthExbpdQxo/yjOaX7myyDbW7DB4lB31xWZRVn9tHlH7kVNrpm
CEiEH83z3FqlfzCA9o5N18BTbzA9UxaJUj3Y8MXRh2pTBdwNWXI+cbDwILhKc7Us9P285BeQqMvK
xwugMn+EymQNg63GHK1W50zzwydlNjubgDWttKM/84OhlcZ7FIkXohXFddl4SKK/Hg2fRn1K0jQ5
QRxon0Y/eyYSo8x2vk64Nd+oeXS7HkIkCpDC6A+LNq+o0z/Ka6bdshdUuDktcFgaqWGHBbNBcX9a
Tv04FIpeSBlH0DRn57RobT3VhOewr5BNlx/OGP22YMO9hIoWLNAFUz+MHouovvx3+scwOpfeNbQQ
yWoR9PpEp/8lSdzbFXVYQ1/ne+r6pNsBRoSbrDTCq43Sd//vkZ1C2skySxFD+W3p3pdNUkh8jBX4
JxxMXDOhwMdtinGW5eYvpCLSAoT9myMmd4sfu/2cTvJvSSn4SrhryelKpSwh/S1rWjBTeogUsFEQ
n+oZjsXm+gqYZNxxJ7hGMibQdDCmYm1r/rtTMXJxfT06aopDXyMH+L5vSdEm+8g1oo3T6N9EiWBz
AVzG3EyRN9qYLMQlOGKKWH2ZHiJnYQU09J2ozfE7i5kHt+sTyxN7lTv239T0O256BXPkwm9eOvju
Yh7998ye16bhMPoX2kmZojmlVlHjhAkvcR9NAEB9NIhbM2Egm8680s5AIKnXTCKr2G52SS7bqze2
HpUD7MTYtlzE01G3aToyuOdTdTlf44wsP1njfxl4YUIud6Jfq4AontF4rnUFna71XsimwEZ4Pim1
+Rz188neY+do7AbTyE9uVuMLpsLoperrN2e+AsG367sYjJPSg62LrPe6yDsL3KQeJtRYpMlmeBid
RsCdV6RnlsVwrTTEN/VMBV+82pwhA1bE8/lPUBrzUDXowcb6AX+H2NyFyHLOSRrRDy5gAZStPyIx
83M0EAOwPJqMen4kE/zcrA97VhORbY7JwNisYpG3jG1DxPtKbzZpgBGAbNQlIjLvLEWPYVzXraLK
rj/FCH2259ow3d8uqWfkI/innjjB/yadX7BYq4B8wmK4TDUmsENaW0+5SXEb1NXdROrgMdPsUaiS
vTXqm0yPvAMNaAmI7nebyq9TBAAB0LORNtfCaiRqCucPRonNlTRxuNj1FNMozoBwHtro72epfulX
ZGIorIaXAS440wAgzAKv4sCARsgk0p4qbaepESJ+53wskGeXc1uDOdZCif8Pi9YzE9pTqjNkVQHa
ccwL3IqYwNWCKEi3aDY1TT+OlLjh+CEz7SD16+NoDPlN8yK1ivNshDA5xtSQfQML1iflyE5uNkZM
y/KP4Co8RQxRV8scR6jfyNGLV2Muc9jBIKN4NecpDDs2w3l8lWnSFhRwYJnYianiTBTBqVRMKZab
jLKmgfAkdrH9UsSRToqwQzrdjH9bxy2oVM5vHws+LPUEmrZCnGv0UpOS09s0GRZl2pRjjmtFn0SE
qbVtIani9mntmngwz16L4VoyUY3iAFVumriPrnoNEPl1Wdd9C7leT6pwzXBeHUUP8bKsQEIZrbSn
L1LIUh/lzfSRhn+rGfxwpzx7biZ7OMoy7ldhV+GIlEisa0i7QdbYB+uYtDg7CjLS8TilcG1D/xPL
fKX3kXOQBpP9wbOsB9nL9sNuVHmPJLkG5hxWCf8uvy6P9Hn361GAkzGp5P0ua6OBQU4MLznVf3Sd
TjatN3gY8iKLJnBl9sdlDNKDDBWeEZ3I9jUuhZugKBnr01f/OE76xct9UlbIbPtU2GQ0Zmij9vbT
aCsbUK1lYiL66qpqUa6w0f8b42b4RwxPRTMOv9MJ5p82jcYLNI5hlw2wVPAw/jpHIHus8QAiDRi7
9/uClprOuDbEDL/V3nAiDgaHAdsav5f4YoZu3L2TB2mv+z48xEk2now6GHEZMGCcpDkFumW+iO4e
jU56WU4NRy///len9378BBj+k8a5opxlPIhsvHmqArw8ed82K6biqS3xX4KZsVpO1D6lDhAFI+XM
+jaGefnRYZK2D6vB3WRJXVyqMSfgz9bS56Gj9jNg9myX3cp38xVktwZftrHbEFLUHW2cHveZUXXM
hzwoYY3XgnhM2H/MV3lwXprNRTvT5GX57FRxvoqn0j1RiAzXUqNh6zISDxLNrTZaFzzXTpqek0yT
j4TZ6qOZynZnphh5fO2CWleY9r11KKQh2TdvuampdTmXWUMyantjPqPUfG7FyWhgmYyp9yhBm7wk
MPBLtpyXIR6OlTmqk1ZkV5mb3I48zVgrwWmjPP8DxhalTjmMjyTpNNaMrNm7+Vg+SjT1e63i0/kP
5uabXu5wVMfENNBrQf9Gc5CNOtbPYTOdCb1AyMRHhlNQxXwzjluCB6Rg0aGa9GNZb4RfE0ak18kq
ivv6e6RUQkM4Vl+PlmNfzyrqTFHZ7SbtzPCpk4wPsPU0jn6SaE+tU4dPru/PJsyliY5FdO/Kwddb
Ewg6yw5xOuMf486QLtqVnWGQOym9DS731efXBNfEP0zO9+KiKhuaUW/YaFGnPcEBXC9eAkvYrzbl
OPv/VxTk5u/OIf7dWrgyKk2bFeQU9+Y48iXWx/qVxbtb5S4mw6vJK4yNcG3s5u03MS/vX2hvU4Vc
cwLPDb7M/OA2xnQ23BQfhuSRDF1wh5yAAKqnJ4vQzxorl2CLa5S9LHWD25ojCaUrf3CSfe4wji5t
J99ouXtIjNxAPtolWwEL59VOerzstTTYlhC9nqsOStSo9d4m7ABBavUTY75h5veyRgnrWPGPrmqz
lzvDDd4l8QzrFs+tdWLyhdrQuHVOHBbqHiZISD4TTBDGyQPzFbgteoWhrFs9VYyuNpp0pz2mnmNa
wEAJbebZhXixJ/y8s6SswZTrl2AyslUQtITGl2W0sox4U1oEf0I8n1a6m/yMM2sjVbvSPInHkpVq
V4cpFpB+uNWI3WiDGFijNp61NjBP/D9xWeMD2NBKcPOPd1HDd21ErQbQHI+bOMDzZ0gQLVV1yTi4
AuIZ3INvERQVyFWF3ew6a4W2gtP6y8xx8OxjZ1NJn0yTqkk3AQbEkKYm4HWEGUFPiREF1g7b7Z7P
/2qlOHxlbffXyJ1oRefrfPOdhX4z7mIkdvi+Of3rMALERnQusscB1fISIiwxZA675IJIrj2jUIPM
h1mbq6b+7nbJJzfJTVOV6mzFteSzH4lNS1DhTNUPOwaIgt+/j7P8d0hEMBm6Os72G0Bf7Qwxd5Xp
aYSakU+k0b3jiJHYNoXmf9WjP60jdnE/0KVCRF1H5Ts9brHzCqG2XQ0HrrN7lOJ4zbcJipvCzPQV
ePLeDqphR861xj1X/2NNzbc+hKo2+u5pcMw/TJmKB+i/s1k2mmR8ZA3kK5jYM0+DFWMllt0tIie2
YTT9ZF6Y3PzRuTfj7APiHcl9njaeiT9v2fUXQGl16mwkak2kWvyXSbNJmh+GHG61oMZwxvZPH4L9
SEv+VaVnUQMQFTXYIHnYpgzbPlPP+ExuszGgY1ZmupYpldrksB4kvfN9QDzuZehR9ZRxkta+kz0M
f0yYP6yGm0qkBwdIjcXWaUW9abX3bjAOPeLEbWxXtIKG/oilPh50HJJZwNvX0YV2qeP8XoW4WMrB
OA+Zvh5FQsI7GOqtij9VCTltCA20Ynj5pzBQmMj1FDO6/62plYZNX+dvgmKyaYj931ExEe1tbOGT
kN3ZRvZ5l1Xaa0wgLxFewcbQ+18BWuixyLb6LMz1QMtCPJ23o8peAxgN+6MHpH5sZPsCgcF7SunE
yFnvqtLcDQ4cTdarao2FfIOINnHWQsod79UJcrQlgnDq1yZ7SDl94wwZDwnkprVpeVB1Iz+8d4HG
KzszAgvmkkfiIo+h0CxCA9JuW+veS0TjT4+cWBifaz9CcFQW6nTY6uVEJEDREu1VE6nXSN/ZV14M
JyIdGVeapjgqErW2qtskfU8cyOgpojlwwmhNHLY6c5NmnkAKjaq30H8ABP6CRrwHY8zBDZvXSGeI
O9TWd93IntQg0znZRK3NWo82YqqDfVvGzyNhlBuRNdam0jBMdOr2KKLhu+lVPg6u+d9CaVigqeHU
FyJbq0IJ7jWeXHM9/DWSOesACdQQENLrS/4no6LeYBBRbMsqY7Q4WvrGA33mkk9+4+GkQznwDIwA
4cJGfrGOJ8PbmH2PiXNM6aaRStFG9bve6fZGxPXW0vqY4L7YPCRRnp2C2LvmOCKvlM1U0eHqIeuC
7zsprOrq9b+iAadRRuP8q45hrCEcm0ezvMC2PIF+hDfTw/bRb7JbVBN0QiD57JZywm30pDUwjdOc
Xg3no1XhmtNNxHOMQoBSpIfYsxBjt7Gqrq3dQj8LGH40bmjtDVgDBrRBhIf6DX6gsY5tLjHXMsG/
XZGTJ84frEUFTDxI75blPryVn3fu2TZfuReEG8chEc8IM2tdJfp6YlbF3fOweKKaYfjdkJ1xoFQ1
d9h4hxtld39GLeG6jaNk45ssA+n4nqcdOQxJCpEHeT70wR2G+QCNJCyF6lMwXAd6GTZdbNS30bsk
xU+dcNqj1bXFpnfbbEd+NSFFU/RgUmSjIurNVSPMy8Bfyi8RvzKBHrCFgCFr1DI4uiWHKpOYE2n1
sOvCoTqFRFym4XNnEnyBKiJeFfGH6Jrh1tqYB3iGeORVSSBCui7tKn5DVfVH1OHviHZmM5A37NdB
gBDW3IiqKe5ExnurGsfBg68Nn7qT+xuXemAl5SkgaHoLQU0ecT3a5Qi4Vm2FtYjedivbxGUL8+Rs
7aQ5hKl2PDpplFy9eWMn7dukJ9+lM/afOVAomsV947T6c6bnF3hiBZFzGMKKhhmu06aCkE76BbO1
3OeZT2PNnYnTZjT+ifkRe9EPP06KKzcnZ52V8j3PAv+aUEhvnODVC6ujW0HALA1dPdVvlcR41KmD
z1G0v8omfDITmulEOmuWDJRcBZyCaPIdVLIDAcQ1JJm2Mbay9NRFusE1N7rmLAw1B8QU5Wb2BI2g
6x9QcnId0ZT0MWnMrSnFfvKZN2dNqT0aICdicRMcF6EI+SonAt3DiEkWpA63crx5kk8JoLDCjAlN
ho2FpOgiZxPlgULm7UyXSVN86jAZT37W3wYmxWgaCBn0XDfCgSBgtMUUvsjt4pwPebwlWV7YBNX0
LUV+myuxlmOGRhdBiVd610k+5ERRNpj0Pjor6kY29ZtwMviuMcWsWSLibhNIqV6Mb0ARiquOpWxe
nxq8HlSv4/8RdkBhKr+4ll8feq+v111HJ0KFh2o94bSxPZYiRj/zHeGmkVBM7YwUIYHM6Ub+0cL9
85bmDuGw4A67pjK5WVnQCHQ4yI/ezuytjD1z7bjCufkplbphYObbe0a6ZWqTbDS99e7uyEo+aUm4
y1CB5eFk0FObDzQ/FEM+Tbzchhv8yeytUY9igwATOXWjKnBwZPBMyt+a3NJ3Xhqku1IRp97lzcVN
Jgy1rfA85RGOPNq+T3QvW2EiB19wwIdBWVdrqCYcZTx3ozCqN6wZr05xUJFTtJv482B06tramswO
eNR3NhmytlNmPXtKYocLzr/qLIpaB2P5wNZIPx4ze8VoAfm7ThJ7H9U/aTiOkdk5b7HwydyBmrVX
xbNoBCRqBY9k6vCBA+3y9/BnTqjs1nT9GYMbU78hdcWxoDGIH1Ko28sIrSNjnX5buNI/U7asM4sY
e/zX2nVHAbbpAG/WqR/wQVFhwmp7t5ixbHKNNKY2af56tHphm67cdItZq/OtQN6Baz2kwQKb6wJ2
baqfqsonK6ltQXBbfx/oRY5VZLsbOiJcCml4R89kKmpZ4hxXLxrd7Knx0mM1Qhv3x4OIvNl1NjsD
upuX3GRCkrkx9qB1saF36l+Zh/xW8RBDrQqNZ39mZ8NJ2kymFYFqkkZLS/LD64P8kACaxcrFbaxH
wd5WFz0rnU2CE926oU/YVEAK2zzrCUIiitsT2SGq5R8V5ne4R/Yal669HU9iGzrqU5puQrQ2lBmG
2NHakRj+twBeK9rX6KzZqlhjW1+u84ZOuXIHue00w2Fi1ADgBcOpSTWqJQMDfL18onvHujbK/RPz
rIPb5tk1GFh5+pqWaWgx9C/Jn/TJF54ktnaek3KquhBfSvdcxSY+LfB5Vugnih2j7e/oEX928/2t
9Cp9P2p/VPpok9q7WnmK6azKcDYO8Uv1ITewZqhy/FblZbqGz4hzT08yrz51FG4VZo89dKx107rD
atALmmPEN9umwR+C03OVkIx7iPjKcSnxyfDy6SW8fCLuycRCTpPFVg+cS9FlycpP+24ND8mEsSDS
q+04b1IU8g6a3wlnHdWefmzjYVi33PiggDTVadkYFjY+U1UfM5w7GCHBWgo7WjXPgHZjI+pcwaAW
u6LvXpyMpAOj6N8Z9uTr0OT+6Tt+dUq0imtqeWjlenVK5yXr3+7yqIBhR+zt/PL/tS+Wo3Te1dYP
1Z+vXeCN7CQTX38FZNdeM4ifdcZNI573irr84FrETGreS3PaG02fTTjqKnrLOsACt8W9fnm24lRj
DNwP29wa++c8rKFTYb7itozWqrolUFhiu09KcTtFYtfJHvsZP74ZUF2uEucfYWXT0RcZjr6YYiaO
fyutVwQC+vsQt+OqEML+1qHVNaP21Y0y9yYMiMt9jNjYSeSTLXLv2qfEqDUoHOIkye9WwcBE7zGw
Eb5wTkVBc1zJjfKb5OiDsG/DYkoJsY3QRgGufjTuGbZ6sbPKQe0dbCu5So2cm4e4B2NvPNJcjw5G
HH+vOvmrwc/a8VIIEUnVzSSNbzXlAkptvXvGymDjwJxo666+WH55m7Qwflo23aib9zz8A0Vn3DKo
BLlzimTfE9ANb4QYZdrzgcjWxL/VXd/fVJWGjCmcnj4xCTC5DLR3U3N/BuEjsiPzjbmZ8Qqsorni
WxeNdJyp3r+UU0Wz3wUrADGxpwXWn8IY83B0A/GqxOdrNQKcHqeygvirGBvZA3nwpQl8PcFQ5rIs
bu+yMhVhwtotBmPZqyqyrwbWA7vWDmj9tGJWLJUmtNfxOoJCYEI7OeNqsdhenmjDTj9j+LBe9v5t
vGQwv5y4tYF5F+xLtVqO/XvJ8mg5FvZorfKxIy9s/mX/ntCJeB5XJqQPCc55+n9+wLJrNAbrtW3s
v961GIDPv/vrrbKwre2Qwyr/995/f/xyrNQsNDwGZk/LT6B0Gg7mWD91kY43f+NH7imuEh5Gs8H3
sl8VmbRZgHkqtDhoxx1gRkiIxnJseeHyxKAn2CHJIF0zuyZ7G/iWqQBYjhdCedcRbTCc8P8amSrO
C9USDUQM1Ia78oBOMQiKF2I5Gv4+F4NY3b/o5ozBVk5fX78eFrZtQtXMvK1LuEO+T7Vx2zvqe0hZ
x+D0/2z6SpXXQgXhwbHbq99N9kYF+JwacTVCCqijZjtIx4YPKKYQiNPxjyJEXtB0xs2Up6qEWA+D
rP5J9C2EaSgM3D7iN83p/lS+kd9E2vzKrYSEwESkT80YmNA+2vquTBIq9aHH/DEufezUCGN1+iw7
1sLTT8p3odKbmPdlMgnOEQS3g61xfqeGhdOTSu11CXRAKCXIZCVZAgeon8EMVrqlYaGe69YmiMJp
bLS/svD7ezNvpr5H1SVoy5djLpP/e8KpfGfAna7sTLyzsjebGEoAlxSbkG7ztuzGg/bs+oOxSYHg
CYEe29tgl9g5/N9HKv6lpCqPNsBvP/vQJnmbg+bMvrRu033kORVAbNn1Gm7cAPEba/okCF9nCAy/
iOIxME3SqsjbxQpqha86Dwvs8ZZPFcSeykDaNSBDav3wJcnEiZ4A+4554wQ03aNpqN2/Y21r/1Vx
b55SUwYwZNLvuKyQhBvcNScLnjNHBc9z1JnueCFeYYzLcKEf78tm0jyGFjBu9q5oqPwK5MPFYAgG
92zqeVzndDbwrnzB26D9tE2oj04Ev0uTdfFK/UvONcfhNk87sD9M3/xcftpTvnX1LHzLk949IzbE
XYL8JGzqg1/kNfiJA0zep8VO4GPWjUnxxhW8jzyoczVa5n2BMiX2YewlREGt/DEI3zIzB7UDPVsZ
RY0kLvSKnRZmjFKr18oT0UV5OAw5YHi4LqUvPjz6Kdarg5VSLOaqD7YxTjyr0h7Tcrc496dw5qtV
rCWfOaKVHcYRkqRZNtoc7ERn/BbgS4xX8kTMbmzJg6s661AG0n3oCcFpyYRNSk37P5bRL2nFBw1m
+EfXjNgOQd05dWHuPyWNi/h0MKNfHkzkgaHuNzg/0X5wNeLLlBAvkOvir5/hF9ObniYYVIP2MwtR
2aHuPfNVetXH8ktwu/6t27V/TmOCQRLlTeeq9TUK1PlhZuF9VpABn1f4o7ReYa2NJMEfJe/Lp1bL
xVPSSsJ+GnG37XzaIV9vn+u4a5+NUN/paCHvyyGgwuqsd+r3sqd1LQ61aa/T1BNxoTHZxkur6F8z
pJ9bIyWsFDf+nvt3Tiq1k0dr7maC5sdzvlfmZ9E3Ccyl0rn7Qn8O48ggQnH4MWlM7Mssch5uYGmX
PhK0boktfhRdd4sGmvlG79wN0mEYpyZ+ObFtZD8CVazcOi8+KzTm89R/2mv4Zn8kxrCa2vSTSV7/
lvsN5FAzSJ7N1sUrlCb5kGgEfzSGR63ow8UioDH5JVr9nIze727MtAuD0b00NFzxYsM5JI48d47X
vdDWEzNIy7ere/8ZSKZ+SXTRnQQONKtlt6rN+iV0851j2tT7uXUrsjx8sUOyYQMLkg/YffAShjqd
8ECp5hrGT3ty6nUDFeqQ+uMPRqfWTXOs3xLdCaGrurUJ+WhvTTUxXpMIPPDEepu/ZavDeCrz6o9u
6H8T4AMqGfVvSGIYIxeOOuZoi0bRoC6AxPiofXIIAdU3fDsvWC2JRz33J0NqpKtu3l2OeUKIR+yK
N6w+jRNsEfFYDrmFFx342rnNz6/494YhlRd3wAtqeftyHC4+J3TE3a2TTMdWyzMRdidew4hleT9D
UpfCrs+2vVT6adnohaPjyMvm3+7yqIIUSS3//3s6qELEheawW17cLC9efszyjuXgsrEL78fUy/Jc
wDDV8yS+JEFmhnwFA1laaehstaY1HssmGHH2aqnSV66baYS51lutl/ljMhjbgk/Zp0gnpsH2uPGW
0NSePC4xZQ7WPca8Ajvz0PhsGtdbO7pmcnlG5drOUp9EGztYR5rbvVlBTZE24DRWO7VHk1vAMYtM
PTsx4J8HztgXzZshMv57tOwa7dCfBfQuxLHJGd78f5sGu1WxWvaH3I3PXmXUR4Tt36VIy5U+FOK1
sJCJMzBedrxw5IiNGqNLnO6iPuphwrm4FdYzOizrHnoNZAXffF42ftfwAVAdbyc3QHPr2ePOSll7
ZahgS/tt8/CsMb/mIwrnUVTyx1TlCNOi7q2rtfo4SA954HzcwKqiLX9kE24UDVTtY6Y6+80TDmYd
U/AttcuDGxQMZ5pMv4eRCOFlWhCVGsN8j9rxAhDi/goyfrVfWNqLD8N7r/sJwmno9s+BDWF9ecn8
g7pEBR+Nz8S8YZFm+AkSPGZ9c9V84u7RTbQfY17eqEaiP1403jUC2z4iD7JQ7FjpNXE17ezp5NT2
1tR/a3zrfXlpw4+WKoi+BwyeN/CChlvncbvl9kEmmc5tqUsl2QDIN2+lxCE34mLdFj7injTxMtTd
Xv1woVc9BrxSzgLcBLsozoZqfqIwgSMkFIjlFctro44kv7ryTpH9vc5i64L6npR1p2pQrM0Pu9Qj
OndgBAR2cNZlgN1Fict7EkHNFmkedeBOHIyFSzTw8pDPX176/fLYQSu1Kf1MWwOEbggCJQ547Jtb
G+S/G5rMnzGjFJp587dTVEc/t3M0PCj0qzixUfCV26zWwddL9aOL2yle9T3q4d7Nv/WyOIM1ahfh
lf9tpnl3OUbbtlcGkE6UpgEigc7736/7epvpvEUosQ5qJH9aMNFcd6TmQs2RkHKXTeQm0YXlO8Lv
23IOwnKYLjDqI1DgI5qSdD9IK7loOsjl0/KEUr6xsYteQ+DG60qneitZ6ffodQCzGjfbwVH0RlL9
kPREpBsSelPF+4p84966u96bYi1/ZBg8Paqk1h5FPexTRxuu/44XYvbA4EPSx4kk2TE9ocZon0w9
Lp78Fzgq0852dEZmZmNdpxr+o+UJg3S9gYakkd89zLq2pJo7J4hX9ZOvZA9bj1d4ecV1lvhvxahs
DIOHRzkSwK1Q1r71rgFJupU/016DZaGEekSxsM6Ajt6MDMqfWMhozJzNXEAyxa2s6A1/r1tdsC7r
pDkYPpw7BVXzG3coJkaFMYuh6m4ToCp/shtks7Xm7oIqMV5RSxS7sI7xH561hINdZSeNbxbJGs9a
CapRs/1Ob/9Sykp8lP3o7FUO4RC+TvmB6B+1Vxx0N+k25t2oOnMl6iF5iuljdkB6TA8qXeGNwelG
+01N3eL3LxkN7mlNYiaMRrcZ4J6+dHB81nE6NN8KF3IRAkSHplOOl2J0bpZZan996TDdTuvfUVxU
K72WxBKRnnB0BUGBSZeqh0eRsqPHgSGsEW3cFoXE5JPoTFNjYMWE2qKO4d7JmXfKfGQaLd/bbUpE
Brzhy1cNc59VQZbcj3gi9jO2AqJWgh10nyTCc6h5VVUywUvD9K/ygEpivWmRaAR3LMCKVy0R+TkM
OzVTF/XvZmZcW8KOXg2VuHymjM2W4106nBE+lmsZ6jiOTvneb13rgSOGfIUe6K/COi9PuqvkqzfJ
aoe2gwh4OgdAwn7YcKMKthqF8r7r7endB7FbYZXUzwZB+XuVrLUg19/NtnKuIupbGAzhtEdFgpFx
QBSnGXnfkRpjz0jm5CPARBO3e0wEDCvTrm0BngKjZ13qqfip425aqHD6lvXS3k9SUrnaRfeN+uGy
vGBIYdh0EJvvTt4mVwZbJFpR9P7MGGzBkSsuAJ2KG6fX4ICdSzwkUzJE67n6MbvPUABWG1Emzh7/
ghVNT7IwxicyeNxbrQebf4dQ/3AeuOK+vGA5nkYOzpV6Ql/Ie5aN1w7GyocxsyY0ugU+Ah1jHcyy
C5S+uxrJzu7mDd4bzr00vv87kgo3eiqJO/Wg2tyW466XxOfWLNJNnmBUHU1V/27AaCXj0+0vEND7
96ad0SFpvzKI9h55yyUyH5aosI+W31QYxPKmNCgUtID/Ye7Mlhs3tm37RdiRABIJ4JV9I1ISi2pf
EKoOfd/j688A5X3sqn23Hfc+3XAEoiSVbZEEMleuNeeYRba//UsMTZ/Tdqof+koVTyZxlqHKnRUa
nBHnQY7FcpgPKoBiwLaZnlz6UYEVQhmoua3ph2VTjFYYWTdsq8M7mSHloKwPZPfcwjHtWowz4yW1
/J+37/eBVaHhF8FjGKfhXYnMaVXP/0JJrBNqaPMV61e49SK92mluVz5zEx0sp7I+NFvhq6uh/scB
RQ1HQesJRFKKEyv0T03gyqfOhXhkdHl5siCVPdFZ+KlXZD/cflh0M7cqX1cjxji7BXnH0D3cNvOX
6LiuSg/rE2UdqfIWQG+8l8ParZudn0M/UaLFPz7uAFy6GLGr995Ow2WhNwhbcyLEEON+IzecFzID
mNL1AGUnSKOvaW++B3nLiKuhZWxgIZ2X3VWjj1+l19SLypzEyi+ARVuCEBJ0aFMaZEc6vj6HM/IC
OPhjJ6GnVyHWigN72crmNNaNsYPZyhwJpOlK4CL2uEdJWLC6fdfR3Zeli4lKOw7WFBxuX3Vm6a+E
GfUrD/362de5CDaCpemO0bry0ujQTZlzmTE8RkxNYYTtKpG6tuwKHbxMmr2x03KeRlN+9txrkQUu
j2aU3znp8JqOHZIEFPqwBJkoxcMXv2nWdjt+pRS2jJEJk+GdsX0Wi9KLjFVi9mvXMiHjaOnGyst3
R0XTBvIgkAzNvqtYIl/02H/0Ay3aBCNd8plt8W6pDvMIpjHd8bJDFqeHTvlqZRuR9gS54hj2CZzK
Fkus6gmwIlLuZLU++FojvdghusRaBiQ9hJDUa+NqZ8NlSOylbIInFQ0nqaVHZAd34VhftUAjYt77
OinxE1cnPn4xHb1JfMWYcbLruDi5yL8SxVvv6HG9m6fZFkKeY2UI2CxhvtcELJrRk7u+LZDmdQg0
UsFH3uTItZwoYpzd05ng5YLfSHdlzpizjxgtCcBri9ox8yU6zNWI+BQ7qZcscw0FZa6dgYi46xF3
B4O/DHJD6q8aTghVGyMLqbF9G+4INQMbLRnbwdGxPGchNFoxWT44K0dzg6U5xPS+qQRhD5lbUeE1
QRIysVn7zWJEKnXIlbXCEqgYvxbVok2tVaDn4bJum2jpgBlYxWP/o3L7ERBq/C314Aw1VgfCn0xh
tr9lGEixDq3+Gk1F9hRP0TW7eMwBCJ5jy7AF8IWhyTP0KA5JNbX/whTPAAhN0yDixWTKTrZoHqZt
ZdDtTFajj/HGjkyQaLF5zdE8LiIeyKUXTPDLHcGYz5yifQmCYxF8tLnyDvpI0WMIT19b5bc+a7WF
b4Y9ceUZ6pb0qfEcheKNp6Ix7HUl8/OogCRXmeFAEu1JPeEPIg9G/svD3k2AUdA/BcpwCTITEZVP
bDlGdVgh/ZQfjD66mC7OA+GN+yEjFKCYwwvBcq3Ya9ouYJ4gxJ0I+u4OxSuMDMR/qGEOg9tcHSMJ
FoTFTlsa4F9iYF2kkrbsWHOkne2qnxRb2SJT3Y90fsko1VdmEFcrKodgYFSoAve1LqOf0tJ2Ioie
cZ3G1JtM2giP2jDtVMjuSmedJF9sHcB7KrKrI4j9DkpsZ4ZM1oVdoLcoyGovoxezjL/S10FqDAQ/
rdcwR8/M/zitfvOL8lgjA8v02FhLMQSLZOrvun6VjNZamgZtGUEXTSUgC0I3fWavaxa1rbKlpvV7
UXh7MIWLINC2TRP+EFOPYqTrn0Q/aQu6jOPadAexcW2jOnTeQKrpkC6n2F4ycw43TgHkNIubM5Ob
1UB2oKsDv+1K8+RqPlPmRryxsbOCGQ/j2DtQvpBjFAqlYEpUmBG1/iKavLOkbS67ZZYbB/QL+Bw8
gbNPrJpQfm04qiyTtHkKw4h02HhAeZAEy5omGwv9cWqLYmH4urE0RnCpcfE4v8gxCT+UdwrHgFPQ
CJy6J2chNLJd3o7vuiEJriiru6KNChbtKMY4mGEQNJJhLS2y6DmbRDUR76j3p17R5g9R/tVZumAu
Qhq3RmgoyhlvEbSsVgfh9C9VP3332omatkhXLZY81bs/HV0AW9OhZviG1y5qyUNK5uQqnvQPFlaU
gIYM9ppPPkRX6kcjSapV0sAcCDH4n2x57q10XOzMnN9jDNxrk/d3CkM42sPsS3NOJCDBnCm74STV
3Ln4Vpo0g2IFFY5swhWHvrlc2AOC2pmobTFIrROYW36dfjg2YuKhkfCmsgTbSJB+QER2rqHZnMnH
fPHy8bG2ixMwb2ZApRYshszmLUZbiqKfh0rGu0LPGf93wbPsWVno7UcLLbQvSpTfB8296wNSJ5Pk
RRE01JHZtshKHB1oqQG/L4wiiwG+aB5mYG9RmG8mUEGAg8DD0rFGBiERupiqW06l+qFNZbDUQsZH
OIXJNYJE3iTDCsPZm4ZIwmjifRCPILfaO4UNeuj4TxU98ShlStpaSnJSej8xLiagdyub9mGkK7gE
5bKku7IKIZ4vCp8ImKzcqwDjduLfDXZ+CuLhUcmmu/DMQVZ0BSTO9Duky2jLDeSjLlmm4fglQqiB
uFaEHM4V3woyfyWVebCniXXbc/Gse8NmyuC8FSEZOyVppTpQgtr1sCzWAgVb9R0VBv1QF93lWBfb
sG/PfWo92y3nbBTBPKSgTM1Z9tB4H5TbR0eRezbwwVwgaC2DivRQY9JhVeD6HboTLXXmiOEwx1yO
SyOLrm0rkRvlnFWkVn7tjRrfqQquQdUdvQj6ixvvB8FxC9iOHz+U81io6H/YqXaqtPJDny5+Ke8t
jBBW2O/S0Nhqlv9QVR+TUZ9Ajv2wivRedMFHgoo36dxgUxPNvvB/IIJ3cWuUPN/Se9ZokSFm3vOr
9Uh7qzMovWOls/YCh/C3SPPDfCVGADqaiRyZcJnI4nNAI9LhbBm1wAZ6h5LD9RE6m16SLiYT/XrS
VyGpOR5vH9hb2j9IkKwhwyhOpyMUw4Rbpl1PVcx+0wpjUbMLLipsW0IUCzz9P8BWgGZRYlwkbiRB
FZRsz9VbF1Pau1rxs5DJyu6mYSkcUS1dsc3LEuEFfaV1kdIBoae2bydiYanJdrXNNClhlYev/bWe
OtRsbnYXpz5aado+SdStMnrBR4hvFPId0dgS0tK9Elm1crPWffFk+hzUVf0zBs1ttXn7/mksbe3x
gVFNgKc4WY5D5QH7Dna8F9qG3y3dTw5iGy2FambODjKZpsVKYfHF8coxs4Nm5DsO86PZrZL1HMpD
iSJNk4795M9/ygyNANj5p6lmvoc6CUZKmj+nrNkZCKA+qLEWQZ0zbBQe+tpRO2rRoN56A70QHdiR
TzP5Ycy+JbPEypml3Hta73zNQrOC50fL3GEcYZEyMRaG2Nc13Aojzh5ul97vloZ++QMhUVjtfaO8
8VCMk7aqBpu8PhQrz74DsKlzpo+8I2OVEU3tJysSRe2vw8/Ij9JvnuYyRgbL915I73XUHeJvTIWV
bKZpdX56+TR/GmGB0jAmYCZOAeeze9HFnd0En/Zh2A3Znatlz8Qpju+RZZ3qTgKIqrqxurP0rNvK
gWaxVNNwAi+Zb+oqd7httPRBy0PvlM6sz1SQuSS08dVhjV4kOBLAkPaRu8pA/G1VZXeLoaZ7rOut
+l5IDnlu9+yUNsVM5N7/eam6x8kEHaMSch7IYB5O3fgWMG2aZ/sY6YpB8FGOcc9ca8Qi4SDl1LTs
2GoGs8MbDaJowPqMtKwbz9qEbT2+ZRSfTqJPH34DvLVjMrki2td/bBhjY6JptROgtw93PswOUWG+
YHti8wBQhi00vE+LKiYAwDQ2deF+5mDK9PuAd1GrOe8BHh3vGAmr69BOiiXcFDtS5q0rgqR6Y2ck
VuY6wvrIDiW/rl09WgbKK0ukq9HJQqhIlLkPpgWSRmYtWeA3SFKd26eqGa4qM9Knyppeez8bH4Zy
wiVSt/vQHOtnnBBQMh0as304HYRXFUfT6rVFgmel8RVQyxmCkAj3ZGX0BhoH/GqTMPlAlbZvo+wS
4xK+u/2lCj3pAl/UKp+ZMzJ1jEMhSDuzi/ONgU85IRDGq3o7jhESVO7T0rLthzqIxGMrMwgXnYns
MEbS9TKU6Ig66TKNADQwoYzZDNAfdqKKR9wieAbNvGLrFgj2dNd9rzOMvZ+2OdBDC6cLcPPMv0cX
DtaWtgNUvb7qT2CLn2uRi0Nm1dVj4ODlvnFmvd54x2LbPuhuUUGHBTuhTqA4xR34TaZPEaHIocUp
MxzlBU6zhYGhEsvea4KvU02WJoNNy7vcuGJ1EJpfMPZRzPPg01hiEkA/zjTqlR91IY5ffkMOMxmL
SjDfej/zif5Oxa8sIe9/98VljORz1jb9V8b5z1onX/HmVRdwC2oJtSBh3Do/XVlcDJCOHLFryqJ/
NGhfRTVhp3GeIrW63QOxL5FXakhusmRo7j2G/zczmuv9yMwiuX76Kbsf9C/QAXB2L2fKWFuyuvlZ
sE8apZ18NasTU0KkAnyUunCiy+3CGDjYt7r9I8nGg+i1/stYKwOwctHQFgvzc45kjuqkOXSjXbxN
gavQWiakmTka0NWb8TaNXe0kfesDsZy3ABqir1Tz08hHBwmFVSCiEPG67bU7u7Stu9b2MtxRxA2h
PuxVaFw/3wi/TyVOp8z6kiZUE8w8w62WTsuxwTdqdMp4Qon/ZifN8CAhe68/4VkV8mp4hSnDkdEG
uBj1vKfYUP1DAc+Iwcb4ZdIZjpqcjo+RA9/D7swXt+ak20zuWvTD+MWqIF94JaMPQ32khWQOZ4KT
KquJdls+QRDtYKl5UfE4Nn3Ap96+ZkoNF+QQwYLSZXw2AyxOxQznVOTrYShIr0CCzAOxV2foU851
KMIeAq8T7xUqqLUX+i6NVQHvaKZi3Mi3XY4lpm1huTYhpp5WddouGHP97nN3GDEkenkmF3VsNuuy
GeBt13Q3F7aRyTtx++Og7J4uOolnt4cVgiVdrne91Lqt4drLzB/8Xea30VHTdgBe3IeisqclXpt0
kyXfprh0OGRGatj6LffABCQTTrT6KOrWW7pWZZxrB71OD3FzXfYEOWutdelyWK0Bd1hL5MDFYdnE
LXt2O3c216EDuL2VkPNavPdsskIPE4bEBKj0s7TNQWeuBZKU0LzWdyNV6bLFZH4uS+/lEx3sp2l8
wWMboUiFYTkmsVzxwsXSJhzy1Eyh2hl6BmmrJ+7CmXpISSJvNqm5EziR8mXnjPGaPOXXT9OuAw/M
HMrgUatHBSbCoeXe2hhMU8gRAqIj7TBmaXDNDCHt10lHuVcHX3v6kUvH6bBYJeOeobr/3IkByXey
JEVIewG5JnGjYrKmqwQ1FgrLtdApBoO0Q2EdxGz6bC8+jRdYwJL++u3hV8y+trN//4y6Aon/K06K
p8jRtw58zIM1qGFTMNfYATJkgj+27RXuor7WoohcrhvSO/LAS/shAqRKz7kvkrBeSmnm69Yf8Hc7
NdHRZCA9dwaQNugP2AFumyz5w1dz73Af7W5E7z8v4GysrYjURxChbM9MM1hybAk34AOgdTp06P4h
S0T9lqItEOE42HoEdcmc9aB+CzNha3PB15TDqs7gRCzyXCPW0y1R8/vteJaBoz1PaBLSIZGsnEa2
1efHs7DrcqOhp00rOn1RrR7HKq2WQ1dagLgw7uU5pym/mIb3KMbcMNTCIJLAMTAYc+d4PZwxaVMi
EJhTbTmQN1vCatAgjtl4J+2GPlWNRdycS7spGP74MrLIvPZsvDU4T2jYnIz5EuuiXAdtzMqqa8DQ
AK1cCDopr5awjOPAzBOWvTFdq9Jjw7J5kuevvK4TVy2110aclI8u3IVrV+cVDbFKP4JiENdg9MxV
MFHcugOKmduu2mOcxAVsTqfbl/VLIiGY/iWD44/Ui19SLv7zI+ETgY4hpEK1QprdrykXwRAhsk6s
dqWqjVFM3ztD54HsFDIl8r83aR5pL1bDzC4lIJ2sYxW9tERIG2XwnKCO0wnKlSZNGk5BxXis5/4R
72Oz8u5u1oe2LY1PE0Q3OyHMvKGO8LNZTKk5GHVr5EuoWtEKkLcaFE3z4k9nXbOL51go494zsWON
hnr2g1UAP+AkJvN+NPPgC7ktb8FQf51SbBiFsoeFSwP4KbYt/9SW279/l36PfxdC2QbgF+ValuUS
gPFb1F9UUBeZeIFX1tDHq8hKzDvbTGZiD8Rt4K7lnhDapzAYnXfOR/u4cxw0J9SFbhxekj7O5k8U
vknQNHd1h8ikCitaV7evb5dQKIZbmXJeSlf/keFPuYRhbRw0RuVrAzXmP4Ra3H7jv0Za8IokxlRp
KNM2HN00f/3cCa0fBmlJKCJhgq+0cc9jQxZhlBf2lh0ImU4bRMs0SzxWmXTccWvfd12+0mZO4p+X
onPe8SRqR7D1cgtCo11YGh6uGi4MVm3rqEdjQP5e3QFtDFdk/nCunnSfuoajdFDL8ZQ34USlF57Z
oqpdMrUXGYwISOcMDM0jelR1xWs8c2VurDNQk5/7ZN705rkoxkWpIufdtXGdOrTXdn2eH0xC2E6p
BaffhWS5x96XP9ccU7KGXbdFcUIPwQrvkCbSbKT/w9DQOE2aWX+nHfiie8M/PGaG+i03kzvIsbGz
mKZNgWsTGfjr+63R3bSzALZxqbXjEpE3Mvyhb4q5G9kt69ChWUm7/BIOzrGcKxdGANq+xDdIv810
r+1cSDZ5kpO+2yR3n4y5AWHB3k/bl3HqxN2NE1JQ8eybCff9DVXjaMZVWv3TfJg/UoJxyJtLRgA/
a1n566hzGbu6Qb9gFtfv9DD2NfrCEGT1ulnICojxjaWAtCjDpKpz0kS3sOjmjAY9ICmkFoO/pGX3
ibhClRXRQw7CtTsfe3IajipS7j60Ensv3Ho2CDvlQ89gT0EsOcZNYn3J+npY1zm4iDre+640Do4W
mfvBSr51NzDuDPXTLZUuUbchCom05Q3B9CeHiZu4KjYjh6n3XCeQJW9nJErvf9Ws1P1S9i5KC4GW
3YkLAI50bBfYouBwYcJ6NeeY6xl/3nsYp1VUuFsNncC6DomZx3lVopwDmHMj3qYmJ2rf1eN10+je
smDMhcdtqH5qdf0luAH2b/w8RBYBqHrrCSlLs+9dONzE33yvmwCEplalZ7fsNkjYXxGX4nZns15q
IG4On4VLkSXdiQ4XDVyv3jjpFxAAxYsh3ZwOBJ76tu3GezGCZVpMlnqLPVDmxWDgrM/puKRBX29N
aRJt3RTqgR1IOTEP3g1x1+KePyTx9Ji0dO5yOg0rlLs0sFXxyqgmfZ9nJ0wHu/qIM0FeqwLC9fx9
piMFHbWx36CFnTMMqjhehoLMuIpD+cEx++JZSp/dT1iVhaAeA0DvDOMrVt5BFQBXatXuNLOsL3Fg
rEyahDSvoSiU6t98uVwngsSCyOPRHn+fQiD5oWn6lypHAzRR9XTl9GIFwaOO0Gr5iayh2F5FNxAL
4Cg8W1EODKmPuwej7OQTAOlpMc8Zr2FQwyNwZ0kr6XCh6/hngLQJWQBe/8HmCOyK3I8UUtkBLV+3
nWLpr28nkduXBmGdfkz9MBNnsv/9CyRXtveWGK+TbWtrv07Ae89PLl6vfZXMCPoxe5eAd1j8md2q
Dl0n3dAgPsZZAE4tcr5EVUxXltAAKh14eVbcn3tKFW/BSDp5RZtEGy40o/tGatuczvCa9gvLliA3
s0ZpMJKZeyxs6PR9bs6apVjS8IZuqZvjl+oWFmBmWU1kjpE+wMIUq89qdBDRt1w1PtIL0z+pDU8n
Bj57l8yP2uD65ZJhjbG5rSBDAI1n7h05gYNT0HXuaQUi99D7Ciw8IPI8rZzV7W8ERWIMSyduqx9I
3D3EpXXyCYm5UfZZ87xzG0L5VWEDdKDS93+/Td82rV83NYSohtQN05K6cOVvi+zgG5EduybsV4eg
EH0+SjbG2O0bxbHt9ggrF8jEZ5MskIwy4Ejyw7BeU+7Cp0Dl3hfmU+vaklmaXWXYYnt5T7YSkdcp
z5jRtRgmCWxoGak7rCaBW40cNZNjMSCrs9rE33lC9lshv1P96ydRp+1uGhMJqqAZToj7tH+IZDb0
32s4nYhAJlSmdOZ//mMvdznPxaNha0vLc4vDqDHIHHEw36BQApjKERnpdxovOF2HUcPpXE4YfAlk
7wKjBtgZVTtXMN9MXTZ5ZOH6KutRrUOwhNbVe9UH2b+8oGs7Z5vdLqbF1LcylLaPqij8MpJ2cVeP
49uff0PkHrF/euUfepZUKv/uLu5c4862OXrWnizeB0/4C2UUlxHV7tmV3npKY3HWMt7VJpnIsLJ+
3KipXmzIXeUV0xr8dfmm2+lzpY8eoFAzuzdqQsCG+fuOZ2eriRCQQ6nVBzOajX2XNEwSRomiPHMI
3zid3m2UGAzEUQOpEx4z3cIg1Wi+xHLQqITaTRg33aw0W/lWeCzyLrvSAnI26NyLQx/Phiw0Zcuy
Tv0PV+vWOQrc784wfSc3o3qy3AJmotWGRxWJ7Kxjn1+JIJZvseHvAVl739O+fbGGoH/2Q1hq8WT3
gA6SjZdYxkOBoKzF5HvAEh+efeFjnB/Kc+uEhCnNYe5+/gMk1HsL6ruRyt0R+YCDcCYDB2ysrU97
s6szGtajSn/gqrakle9ELaadbePsNGcoY0fkXD03y3Jp90cxvOBiaESXfni0P9aOT4SPq1jpIMTy
Irz0o3W8EJbeF/ITCZYORHyU+Pk/L7fvKTcAXwXq5IxS8/JpADWrCG2/zv+ZpdBQSfic9ljYfKnC
U+d66dFG2sKBlpWqCxL6ca3ffB/Ma2NxAMN59r0f6Mm7lvPcDkKtitpIUIHUASOaSN8S89U+kskL
m8Ml19PIQLu0xLl03ciUqhuAC7oTe4+dLmvSi77GBIEvC6J7HzXpQ6KcHLVz9TA/hvlwjFtNQ4OT
WLtBiu46GfZzFKv262Azkyq1lANnWIrDQDAz/nJuBdrC1QpcFrdzbOl3oYcyYwqaczzBEx1yU99Z
QxcCDqADBIfNupi52SzVlEvSUUqNuaFPQFprM5Wuk5ZoA+a7gOBWDL26e9z4xq6of/SkURwB3ATH
Yr5o8Oh4Z+Y/Cmnyx9vPSWgi0dTtf95W0j9SIn9JQ/yW4yD9f8yw3P6XdMpfYi//a9Dl/4cZlrrL
Oei/Z1g+EDzZ+h/JX2Mvb//KZ4qlpv5FV0E5JFhyupqP1JwCPmMsAW3+y7B1lmhERoyTBAGXf8RY
SuNfOlXA/BM151sa7Fp1fku0NMW/hClcg59wUnMVp4b/i0RLnf/HX2IMLWViuzcAV+IaMV2li99O
sURFA3OEhIz5PAr3bcHjRopsPsl7MAhgNaV7dYJaQ0VVn900Lx69vLX2bRqjlymumQ9vQlf5HoU8
3Splj/+wkcm5/fPn9s3vJzkXCeEqSxCmbui/nUmxZoZZYMIUYXGON7Qvqw3nC29RHpsWzV/WJTS1
XWfXVWhurJsNz9fl2tJAGxaNwUw62Ks0xO5BGVLppL6qslVrw22vsWNkjDfT8t7K9hOt8ONUp/el
k41nBVy4zLEfepEfQFcFYkOMUoPCP5UrwWDv4JfhBz3GgR5Z4j+XSfTom8oHEwjKhIf9w1el3LuI
Ex663jTPVWZDmekvaH/Sf3qL5rfg17fI0aWpc4vpNjXOrRT4SxxwiQDAtmi4LyM+7M3Yxc7xdklm
VkDZ5y1pm4xsVY38NEbD9SKQq60toy+3aqyGZV6EDtoTiIm+PhCCDnVAjxOfxBmOyrPrsBi019pK
RhZF+Gm21t7jOk+uudLPfgGrouYAsOiLgm5NllEfOIRTVm4w3ulhA/gk2IKvcYCqYbVvaT0co6S3
XzidLqaWY+Vo4kj3TSg3GsnRl9HS1PIvD+QfC9dfG1r2r8XQfBM5hksqJnswmcWmNT8Ef32HxpGN
OTDRfI9AH4YWjzriDD/o+0uUmFRF5GtOrRUdO8gJ+aKYOPyWolErDefmUWLJJKm9OTWdRUNfxhu9
raK1Fw/+KanUPYDk+KRm9iImnXec+8b29q0mJDTA7YZgnVuDeDRmNzyklWIDOEg8DvMltSwb6Raj
gMkFSGHJLn5ECYnUxlc/ceg8WFlXPFZQFxnEFNSTsBduF0sv/vhSYfbOCl0evZmn/dlOjnIaR021
i4MiP8W2k580rxHL2DfdTWP6gCLy+J29Df45fvol75i+G0Qx3I1hsO+csN5381e3b4WUB8iGwugQ
2Mna7OMWu+DYHBsIaEe4ZpYXjaS5+PJc2F515+XIov7+4zN+7ZPw8SmDJqSyHd2wXNu+tZD/8vFp
sVsnPL7YcrDMrwwCRM5BYNMzQr3gtma1xVPcrHLGWk89iTDIFsvkmtZig36fmEdr8De3DkfSQ6SG
aHgpJ9QoMsR+mpnRXUHCyrmOR27cc9J15XMxCppzucpJBOCAgwQ7/TxCFbKP/qGN6Mjfn14oRpxK
hClZ8HmJvy1w3URZoTcRkqO+/yppu6xp9g4nT47h3qdjFQB1vfVWgt57k2P2XOt6+Kgp71sQOuVB
zPb727emjtAOV7VIKefv3S4pM6GV6uByeoCsiB0Ln72awEsiCeTK8eLoWatzhU89XMeylcubG/t2
sbsRlN/s0k+H8dLmJLCVBuPQ2w9vcTmmHbTLhh1ga1KzK7d+IEhDPKjK01aN26vV7cvbxa5A7ee2
A/S/HLWz19chMZGm+qC5+hCPTvBkEEwCmAuYF07VteY64Rujmzfd68tHobf5g24WcxDBhlpRi9ZD
5dYrbhmX/wkq4SnLn5I8iQBfmcY+04Xa6wntrklM6XEy0RdX7FYMstsLpw55X6GVf/aVcWhxHDy2
Uek/AxNYF3pmXXpZfP/7+9f6P3zELEGKio2wdNNW88//cv86bqhCAcydcZTVLZvKfvRToPj5mM8u
zlc/s603H4YMc/QF67V9+LyYMxeWtkSM2uQw0Hg7dhn6ZG2YAvLLg0fL6Ry4tlyg2zt3ZiLzXVq5
l7Bx/HLVJcZ7B/tp6wKOuKN1lB1GuzmGFUQYPTRpMdSm/hpM90XLEaxVChol5QiFZOPtfLt99pOh
e6V7/TXNLfk9Jl+3Ar9W5BnGrDnBiSZ0ENXiQANLQyh/iBNXZkTFTt4hMMt/X+xSrf7+7aQj/R+P
jG0oy7YcCSyfZ+b3I72mGyOT33zZD+tAyfYQpT1eiR5P+CG18KbOkcvNPjAV3i3LuiTzxdGvtWGK
x6izfQ5PJTNW2zn+eSlJU2Na221KVDh0E2eHaNxv80jpL1YJwsJJ+3GfVfkiFIF1GJO827J4AnVD
L2GOoIXy6IH4q+mS6oi2NNPT1tUw2SddFpyqDPlYxS32eMsZlokpX1ydR0RDu8zQsBR3pfl9VKjn
KaGA5c0xFPV8sQxYhG3tFigtHAa/ADd0fQRDNVWPAn7aEZWbWIjZz8w7RRCPVpDFOqTPRjAcNb1W
YLCCBldXewhLonNul2nyrGOiBe/W4LpbOorMb2MTn8uEYtc0dlqTeIhXZfhY0XQf9UacLARPTj3q
O1crjQd7vpT4SpjPm/F5yKdmM8yW5zQYunXkFu2jEBio3UJLz7IiMsmD4Lds2ir5aPTknm4ySRnW
3LPuZH9k7p+gjMzy9z4cXlHwV5fBLzIyPgWZuZ7M3oukuaYGWlCU5dHj7ZJP41aEpXFIAd2ikLWt
Y49B7tRH2jcHjfS3v7/rzP94iG086C77D0Mfw2b+++tDbE+JkY30hpAergarKy5QJosdEFYkn3zg
SPyN7IiWboAHLVCNpWD5Jz/ed2ONIgcYxy5tsp+VlRKOGuQw2eAovnhzKk9fBd/j0AXBic02Iyk2
hskYw57gTKlrF5TCdANqYxuGo3t3u6RlAPUnNGpIFqp7KkxzibNzevn7l8zd//vpAEmsovJi9bIs
w6WM+vVFE+7dt44EMizmvR5D7e1CSvOCEBLj0tN3O/mD81YnVr24IfQr5aR7PaTeBHgRPlu9yO40
z+3pLA/hM1In4mc7bOm3nyq6C4QH2BiGevKhBnSyW72FaRDmGyJ2kicHY/HCrtetV/qXW+9KM8nK
85scmiLTgkvNNGRJOJTLJimsn4M05WnI2e/GxnmoCkdb1Fkt19T0W9BmwzKrYffQCtgXU/kcddW1
jHwAC2H5nYFdQUlYvufxGcARqMUYzpiG5Z9YuHfPilMY7Ivaat5G032tqWiX7Q8SNH9mYP6mIs7h
xqB4QJX7DqJ0zjfPl0nOjplOiMQyH997j84LzOfWhvGDnj+pl5OSW2KWjGWYtLQVkoq6s3funb3y
pne3yfrFmIVnNBzrJs0eoqp7Y4Swi+34wynNrVs6dDQthIl5GTfLPJpYw81U33S9c66cdJ5pax9T
Vj6G/YSqLQvCk5a60QIENhiIRseQG3/RLSKqO5cqyvKeozB6rbSrUuUXJD9y/z/Mndly40i2Zb8I
1wDH/EqC4CxS1KwXmBSSMDrm+et7QWVtlZXddcuuWT/0Cy2VEVJQBODu55y9104Qh5OK0763tUwB
IgwvSk7toECPS6o2X2mjckGyEDBMqbOVIcenxFBQ3VkINoat6OcHyyWpQ3liUhshPnAJAijvU7sl
tjvEnauVWDLJB2MzJkadWLoFwCx9WdMRqbUA40X+UumN7gk0Ems9ozepmtVEV3rOdkyP0nXH/o5V
YlXpdbxlvuprqUKMXwTLEdHUzkUjiVeKFHu9DP+oxO8otvNVWeo+nrrEF1hEfK2VwT68Ba4BH5Yu
4J3Zh0hszU4lx/BCzcPqBKLKTpynXIwb6aqbzjCxoHS5uc/IhRqVuNtqdTZ4tUlkk+hUZYeZFp9w
vDV75QQSMEKvBnqXPHCMoWpCPb3WMrvfdng3BN5McEYjMcwlLbQ5szfI1IsVGQnxqurEysCXts0m
9aKW2g9piuqxx3/kR9gvCA7Lb3UH40rB+Yhq3nHKHR1UTxCJVY39vBeleYjcrMTSYl2dEi0Fnyf0
4WoghsGtAYwKaDfp/DzX8MEaw+zWacf/Z0O0fYtVb2eKhgDIJNsg8ct2/WhiE+hRp+fPbut8yMId
vHgXFPrZ0vH2tK2KrWas60ep2j8ZYSKDaUSXkbbBhOzuOBhczsrC3x1l+qoUkYIE9aEy888mtPD8
tjFwh72GN3AVMPrbTXOCMqoCS6mdy9G9doLM0WYJsYBp3c1VhmopfVZU9QOYG3tRyJgUZVak7npi
bVMGPVqzylp0yB2t7BYt54hc8tC+dC6Iy7F03+ba2rpyUshL6r1y2aj0d/w/fyL7TVMa0LHDVAI+
0w79+J12WfEmeePDiO1DKXr7Xh5CvVYvcoqXyD/QgMj4SpJVi5tI3Q/E1qBHhwoRbMQ8xgL8QTaK
AynfMXrfjhV0yur4w5y3WKljPj3Ry9w1YRGua5eNEMjaiB5TFQe1DqM1npqvMo2Mw5DXBs1x6AxD
YAG4Bd3kFkPuAfgkATb5JD8y3+LvOupTRGRDjhgco/FuDLMZxXf+rsdTtUvK7HlmIigPAVQinsB6
QBFU8aTlDoozjY7FqgcpuqvCJZry21E2A0lLaK9bkjlzqW5N6zY5AdZlk0RSGszTbvaKHo1rXQ2o
R/PgAZRMSs4CUYzg0WTw3hkFhFBAUMVgCZ/D3zNHD+XsDppyHm1zZ/XM3tj3YxewRgNIlSCC6hXr
oQM0Zbrjgv/gPxhWaN4UOOMK48oKaojS3Q/Ys1sLL40q62055f3ZtibWdFFyEdyOxKS4XfX2tqvM
+mBl255cA4Cy/BhpB6+harV7Zga+LLG5lZB0vByZKe6p9qkJEgv+AoqWUFj4F8vvLj67yDEm6yeJ
TDjQMQSdsKbTrlUa+0kgz9BMcMEH00tbAqOdxaB5eBpSYOgDMZQ1T66miHjdx63ug5j50nT57ThM
+GSK7HgK81UWz/Ka61ezyZ8UpboxW2HUnN7VTXdPLFI16I/Yh2JI/fEDQIXTYPZ+mSTzvhdzszXT
7LttcAnIEeeBYo0hyIsRbmVjfJOTC3+2IXXLdR46B5k8zDhm32UW30ARsvSZ7bYT47FqmWy5Sbpw
yhbxmj5zV/oC9jD8S+2mOBz3CvyBI+xEtdKcS2U8akaVEyWhSI+QrPtkUrV9nHgGJqxzCTUOm7mW
b+x8l8vC3tAAUrdCge0TfwlnrvZRxoJISJ/cG1V1IqGFYO6xUDcuScM+j0JZwaou+I+sz+wtQvDP
qHTqSwsLP+Euf2Szfa6QgK7c3tbPdQzvfSA4oVSD+17Yw53BcGLTJel3GZGJ4caAMFFor23DhNkX
U4Cp0/jkUHIhIiz+6F0IWC/Jn/RB3Af6Q0I0z9oqmmdTr5LN4NheaTbzuROEyAXIxSMl79Z4H9YD
Wi+vykKgYnm7No1OX8OOZ+Mt4AxyLD42SvmKlh00QeN+Ii7Y1QnGpyDN2R+A25KWdOrpdKzq2lnE
bz1hCDENrDKWAI2iwEeVF6zmJNG9Ab+JB1cTNsQaFstmxl9x7qie1yIzhh0jXeQixhDtzZHRIxJn
Im4fU3XaatxjgVWDp8QPTWAemXuj4qynOPlMZutaJyRSg4khjt4azJWZG0e3qeajKz8yKcTiwE5W
BUkpxBTO/3jRJrB46Ch2pQSgbRFBdY30lAq0k6eqRPSJqzhMe3mE6CqP1BVI/EfnxwbqtnJ1zzJM
x7dr/HxMnlUf9UzH2Mdq12xajVd6E2veqhOoSYMP0YPZNXuaNnnvttyN/WuSTa92ptfoI+x0Fwfj
E/rr98BAnm/0ct8XS4nbKBB3iQRDEJ5W0AdrEoPxwEQcFF2tXdej89pAPF5JHbhpZh1pEnJ++Ipp
RKxQA86g23HwuQZi9b4rVWK5sH66FYFJebLpXQd+wbLxWez1dtxu6pawLN4y2T8MU5tk/qTbR4C7
wZqJBzzwqjSIlwRaYMNpQCC4E2ucB9IXAouwHKL91JAk2Oq2soxhYyko0C2lXLlBOVzLxFy7fX1A
oQsY21ThNRckSwFvI3iOTvQ8+H0pFxCQN9Xhe2Rx/w3BJSFsxBachwb+wjRwjsFMcnRV6Fx2i+ev
+4pDa6cAM6Wx/DjM6WPajrhlXf3JBVsQjEO4zjpnM1jKj4CX60WMaW0iRL1Bs5Hwlz1ezWrpwJ/y
GTFT2uYIjwhxdpN5p43tn2B0ThHnLsif3euogqqY5kOLf4DVFYt2g2sTsdfezACaYTDC2oTLliBc
A8JoVnWMBQkXdBYDLyOSDcIDTyuVjRLAzTPqZNhqhAkk8L7WFfbHVTO3hp+WlPq24JFs53xj/TiS
+0GROLSOSKHjI5LH+IgqfTdAwdpPDaM3JGN+pXbRKijJH+X4VCY6wnw0hswMoKg9ipHkcKLqlM1M
2gYmegVLBDx8V8OP08+MR9XCitduNuNVwelQaXxrE/QJCkHzQvnKKTXncDS113nkHuxD9AVOb/sE
vmobgnJe4qA/DZm7S+LgKnGgbVCVT57ZuGjj3WW8KOdLqoiXuWKi2NU7s48uiMS3loPeB8HUEj5A
q6BL+oPFLrVpVGvLowFARIIXwRX3PjhAM8eSg7xu4taqDNziY7GH94TxE8vgTgkMjJhq9Ccq9VtW
wIMcWguRcVl8UJuy4MQod4XkQIsh1TrA6fXxpzX+nFAmZFP9pUdF6mm8u1V6bC0czUECWkSzVUIN
YxiMY4XIDuprkdc2xjSNAgAvDcVcRfnm5bxJjvFFi/XN4DGGhLceokjDT0rIrpnPB31uLqMTEsBE
ckyQRO66nizOhYzpq2n+kNpgANPozhhVNo3bWGiYo3ZjNcSA2RW1TTTPB0stna2mGm8T2Tyyd08u
492+mwNaM9izYakbniQ2Dhl83546I4PZ0jyRx7NRJph4aViBna9JcDOgFTSp+q4pQwYOX8JViSuc
LYLIOHWI11K4BI67xiWY3qAWXxLQUaQhAVRQqAssvEmZyny/FoQThPMJKHh8zBK2IlHyvLXRXR2S
tG7NM2hTqPvrUNozWXxnPa6/4knCR7BcnwT4cFOOtrOuEhDsg2TKru441y+SlfAatuMTukF6Xbnc
1Dnf5dh00YL7ERVKqkbIIxC4TPqtj8thpViRsZUWRv2ppgJGSTPczFzZ9y6tdgQemgbqIOz3mikt
dj8Y/G2e7FQCs2zWFwh0cU8t27brDqWnNlbrPkCTojrmfa1Eb5zAsRQa7wFDnzUBQzAPjR0kIdNT
8F7244szUd7Pr0FnY7RNITGXVocj3Fj6CZPbryNxSlMFmX5gPXWyvIammL+ycPByi/jKVhFka/A2
8ig8l2XdH6bA2k0qENEu4kNVpj0xAjCd8bFhzSYyFBG6Ze972HiWdKlw5nLDNvfclMYHT1jsIZYj
wkitJ3z0EsbNjP0zLDiaD2sy04KY6JumTG0fLd3BzAKOmi4blIZvOwrbet1Fr2mZ7cqBH6B01N+t
0kYchHkOdFzWoTl/JWH5GupFsrKH7tQh9ceAtDCkcRE3ZFFJ3G61AjrICbLHlJlZhCDASK1p5Ygm
BeslHI9QlJep0B/HR3pWhSfYkA8EvO9j5l3rWRkQzs8xF6gf2F3VN60y75juBmsnYLmaO/kdciSt
AfyFgdy2Q/+nMMZ8XzT1kpWHEiZv78TV6TCS0kFufAYbM2MY8DgZI9O9ojCFaKHTgyQRqy4p6Hn0
FJaQDwk/3ThoSXjD45qIKuRCieWg0TC8qqfEKkKHZQJ12kqAcoz72tq1oJI41DwEBTOYSfSbZrD7
TUerRxOsiwxszCr1hyF4COa7iBx4zm9xdSwJQV+ldeUxEU0uaT189cTrMkMm/2J0ojVi7KX21Y6c
rVt2sx+8LU8VlrVj7cR+29c/UT7KbY7LqQ/Ut6aIj4psY3oeLEVhqyY0Jxx9FRKIuSpBlG5Ga9MP
YC4whe4zJVM8EZ9JZSSmI9Y/CFX9UMqcQUMv167Nc0YeeD8zi2bYEfjOiCWwNq7WaJCIQ+zb2uqQ
bw6Z3xbW7ElnFitRhDe1A7nQ19mTrbfqiryBES5ZQG0b9RanB6DFMSeGCRYTbnpuRwVf0Kq8cg5m
hmXYpoeIErafyH1DRObyF/nnevLoFMSrneYPQr7VxsG2MSVMgQlGnqif2IFG5obkxFnWkwmQ5NhN
dKjVQrf5M4O32hV+6eYPMgAOY3W99GJ+zlzQ/rZAiyCq5TIPeg/JmkBWt1OQxmgWBAa6ihXag5NS
bTEcQ/SpFih72CBtYRhS4e9d5RwGNgNTZlsx/Sger2EeH4yuG72eyBUzpUVQ1tkErED+jJylewuI
TgYXdJ0EaXxo0+qiO9krWnt4B0p4xQua+JD2viG7X5O55m6buge1wcPnRHC8A5m9N8rowybi1lkS
ecI2fY+iSzuUvaemDtVTNWzdyfB4FJ5RhMILDBEE9Yj/QQukKOc5jGpz3K9TAorXGnlO5hx8Mr2p
V1oeRaeKNGJXw6CXzfH1VgLHPpRdeSvj5qyIPD2OYXvOPsnOIFbS5WEz9302FUQao722agCLllTx
cj0WtfaogE3ohC/nYEHYAuTr8o/Yrfb4DnelIRIaF/j+tKI5AClPV72ECYCizc81g7qEavb3q3Rk
gtzYBIB11lbocO2bnh1pwEd5yDXxnNeh7i2jI4DU9OjC+Lms9ZDKLXkMbb2BP+QIihPAmWpUtxtU
X3pR0fJuJ9/qxffYkrcKLgsqS7CejKDCR4/EpHdKYBcroY9ebtbprnAmiP6ZsYoER2vwxAQpgowe
io94oC3E+6rW2UjOYyZdKtIKw4X1oUdMgEu9g00BhlVWobgn44kTOL0NZmJo6HOmg8niQx/Ek2HV
L8VIt0Bzp3Ary+QWStTRUa5+N9JlEzDCGTqSwBDW5/4wqyCShu4pnwIavL11SXVz6y6kVwrzXRj6
bXNfq+p0RK/rEnYhcaIntC56620bN8UrGZ+flpNDtlOya0fSIrc7HBcZiHs1an8yoXLyTsLXoMVf
msmr1lbDwR1wloqBPEMZWqeuab5S7aeySb6JQxYRXTw7wFPwMUdETfUsEdj0uL2njQGKj55ejHut
lfctEfGjGwc7YwVw5ADJ09mbDdKVXrdX6Sjw0c/1ewaMzDupKum3I+Zonn8UbFrOJ980BFEaT7ms
gC6hSQN8YTl38FzJhNYsKqEJzEd6qJguOsWVkNGdrnCRTOVBI3oO1392LgdqrzqhP0DC+uQu+GDH
egja4iRNpu+B4z6zkbJKRemzPSTZXtFLGoEqZ+yAFr89VhdlYhXLR7pJNA9IAsp6Y6OizZMaZ0E1
NRrWY444oG/QfjcfyaCqx2EpBpPW3FqjhmqdRpHNeMHuovM4t5k/o5aFM9WYfl6X3WocSA+p6E7g
0fB4x3QDtPROwVdH9ksWU2dV4c6Oqz/ExdIiboh540wcag/6XK9jIvcQdScALiCStAvKRIzpTmPz
WsFSJCC+mr9VB8wKupQdjYBykw5GvUeFChpWKcknQ84YR/0+oVG+JowPKUR4yYQgGrZlnTTSl0zg
ieyz8EEFmDmMwIViw4TColZvA5CNffug10Z1jryRftnaMjB7OoMot5073UWadnU1Eky4E78rz3K5
GCnWNUpfDjkotr4ZYqx4Tk4djxfbRdbzHDnNFgD7tpUxEChy0uaYf5jB/GwL2LXOZdLiQxLEDzEn
ktHhBjIDVs6h5QHE8A+5QOsYt7jFbs6JGpJpj+Y6PgrgovtqNN8W4B/k9tnekTkI4q/+ZDtQVhY6
onUB56tpnFONWWPLsPCnVebvkh4gQIPuQ9M4I8s4URmUXyf0MocmlbvM5ayUmxCjqF5bnmEH/UPs
nLPBnP2s7V/tdl6FBFnM7iC20byfEwqvBIW7cJ9pXdPiAM0qEnp0Q21/jDbVcuzC0QJYIjC7m/HB
pX1J/g5tADdstqFgN3aiAjYaI4Yq0hI/DRRCm1X7ItrGE5pJ607ZlAwsHgK3u5YzNU0wylum3WPr
yK52vMfWpJKrCbTFrsMcFdWK9tp32ph8dhmtLD7Ibe80920yO6vUBbTGoOVJKoB6Fp30Su8qOEuw
bQOoVKE5iuvgzHLVG/aPTCWMfu1ipk636uqSWBWL4zKjTXQ/VQRgiZZWSGwHe1nwwoE/2AScV7rA
JEC2jP846WRsuzSgf7MUKzhlfX6LdjEDrZVW1x4Hp9IetaTYCk7Mq1wdGS851Oghhni0K+p0hbh2
IKwovLF9tHum9dwDqIM3QTNCYBVqcAdGPLhz1HnehPk8rJOyoIyZYOHPanunBw61WVicYs2u76DD
Rdt0oMJSnnHy/4SkUD1rhdmeWLi7VVEH03bi5ObbhvttRslR4Dg6JXJcYXZgNq2V0bUEHUmfsuTY
TlN9A47wUxkWssSU70UU065Ltfoul5oJA6Zt/yQEsBWVjn05V7chs1G/dZl01iY9gTgDWlI76nAe
qk7eiBPwIKO0t7LYyhYvC4PCTU/mID0wiFeBnRQJSQMNn8XFqtt4vzAZLjGujgspHPWudTizdslH
J1vzSg5ocovJmjjOZvTqNEp8+31JeifDgkvRDhl7H1kxsmcOzDfqA2QPRtAf+iJgIh2bDT2gPPch
SozbQCun+8Ep9WuXUUpobxBUrUNUBPF9OpfJvcJBFiBS0JE5pr0NmTQOitIwjen70uurhLFpaShX
el2EbnWpBYgmaj2FgCDfdtPm5i4vdWPwDEbDnZqa9c0tJmKXiuFVgp4kZFXVDzEEs4fABtpFzcyQ
HGIN29lJI6rSq3Wjgv6wUQDNM3sI8rOwwYvMogcD8DQ5ZXWjph4eIhUh9FTO8fb3S3VGDy6MWPqT
a38VHQ/+GpD54OSPRKrXSPOLn9TN1RPZQfWjkwsbHaN0/d8/DNuKVTucHyc9uYEfc18GoUEJzCu5
c+defzQhGjLCUP3A4QiqJvq4bXRidZTYyB9EyCWkFmFVDpv8wcbXvdaJ67gjcYMtqVxbi2mq+BG4
5sAOWPIcmdBW1FmxMJKF450bxQj4m+g6h0nDAN3+0HvDeq+ZcK2r2tnVqeHc5wZDDgy3X3DqNsum
Y/DQfJAM9h4uwPdaB3LflPZ94iiah/O7Qj8FX7Wrm3y79E9PkVklB2PR6slKnMpElghkRfdT1wAH
FUu9OcpRxPQvSBB9I+jX15kSnwydTrmhDIc5cR6jENqbophohzoe67G+IxHGuWsZuq55x6SmtBs6
QPVT3YbVQ0qlpGnnLp76F/x2BUrKOxXuLNuBHA5T6OLurER4bDk3EWMWnmKUY15mPjqJvlZs0lAj
vUl2lmLfXCUt7kwlaBiYDdEmVVJxVrJ+H2Z89HwoAZ4m2T5LEhUqeza5t4hQ7C3GUrA3yAAsgxeT
4xYEw8JZx+ZPmRjhuoRZeEtB1U6DIg567aQ03aB9t3oZnWiv3A8JToEAG8gaO444I7fVPJghBmue
NtG9yAokWDlJdyTwFGZNllelmPeTleUXGtD+WLXuQ97lN4ge9rE33IPZ55lP5Eiw+o3OFl146nRZ
baBp3Orpd5AiGHs4BTE6wOwPVceyH5kZAlIJ59Fwjlhv1A0mmd7XY4II8fpAlM3nd9bfYGen9gKV
SoCTtxYRTq68kbsF83+ZYRbWq94MFim1SKTLhRaB0fYOkehrwnHhrqhBNrowdbczNf+2aaorrstm
F9bRz9Bozt3vSz5aOzALym5CIrgJnO+G3apdmPdzZX8CauIgDIjOzB1GsfD7TgRQgY7q6jsi/Ihz
BrM4WbEJmwpbBRveJm2GbutY3KilYpOqG1h7PcTnSDWN/MW6pko+7tnrXLS4yqmMUMFMoQJVtKUP
OsPk8RTo55hjMZXbip2uNSumFqgWKW8wNn7Oc7yPpb3Feq7/kTl5nEtal9aoLxme9BPzwQXtM6YP
ZmF5mp44x9+XIkYnrYQvdS/ze0CWxi0XoeI53WuIkIWU38w4xHgqdqJo3tXChrsnky9DcI5wwsm6
d1BUrgo8UjtoEFfZ2Ji6hfTGuUHq2KeetSS6uS6tmKrEkEwMQn61VHRdttlGcFMZ8FNs1R/Cbb/c
C+C+EkNksCGdjxNXocOU0YC+TGSSomHBVxdN0ib6s0PCl9cPUn7nYb6b0nm6iNQqn4JB+VIqtOpK
Mt3FI0WFA4UeM3N0Iq4PLp+ZnFUQYmWvm89Tm5sEOzXOXQL8mJA9+HdR/KS3TPiGNNTu09ZiFLek
LCs6RIUcWv82l6V7zkkzYcXr6EV3MElGpLsoI8p7pDDzfYgW+dY747EuFLGHeDVt/unWtlEmEom5
sQSQ2FQPA1jucB2KQAz4jFUwaaxQW1efpvt5NPYga2wSMprBL7BTnpLE5NyZDT6+VFJt9bxGB7Ey
mtS4ZgWDRLfRZ3rz0AlKjFDkdXTkoU4VAesUlU9QbumtJ8ZwmnLDPo610BjN9AwoGkPZORNY58xQ
oZKI+GPdmhq2yWCavTisBNwcO2FUpPBQEqGxH4osP/6+ZEFCs4GEUqcZEMC6Hcp/J/l0gqdOk3Dl
pM24nPXc2GSVHtxgorqcOGg0aW7q9zJ0HxurcR+L6k0wZbsYs3ObNZb4fO4yvx9LA80zWsbJUQGm
6+Ed1Ty1YVXF981uZp4fZrp2T18MgpU6+F2n6QelCHRG+vXzzJR7GzlcczytciPjjq5TlUsMo3IX
Ie9ZT7N8lKGWH6GNNV5AqurOMoziEqRdeTHhRV5CTe5E8whnp4bmEKCfVcOXgagQsojD+x4zyI9D
IVoRzoizdKS2NE3vn+ecYjD3TNF/9wTXKcW72nUHiDrsiAFIV4sD1qFcUqUYt2z5aeaqthSqOLI0
nuxB7Tez4i70JWmsK5ElTD3R+xlqqV7ZhwjdbvPx0R05pJD2UfqWYh3slm4jz1XqtRXAdbgDwVZm
9rTBktr4fEN4XOy/66Rt7UcMbltEDRK5jQm1dPZVq7EOemF9Zy7pPmNU3DTAyUhx89Ibft1jjVJ4
WaeCprYtyZANc3aArb2HJ8+wMQdb+wAzgFFEGH9kEd7JLMzrEww0kgzUi1Fq4W6q1QepWaT4cEBa
16+1HZt+ubDmg5y8EkoKerBz7B4Yeq5bXBNk+JHKYpCdE67TwN2EIa0jVBX1yV4C94IAIteM+8Sn
l8+kgeRqlkbc+IUTVPaanCVxcccoX5E2oO8MGfa7oBzhjvZKCke/YtZft3e/X4mA9A20lw7pxnly
wF78YZh9h/wMf6QYom43EK64RRyor+mvlrcKf+PN6L/QhuYXiBz5OQOcbzezeQpFyQtjpvWslSGK
khAjNkKjq5M67dHRTaLeuhv2e9yeQTY8DsmjiFTx9PtFrj+UrkKmXCgeTc7H59LMcSskMwGwdrmn
iIGLg5tz25gkZTXmJO//ewUkM56/SY1tACiGAIKCbktg1VqsCX+RbhNG0Td9gIAIqLOOeqZR7xd6
AWGcMeDUpGyP7mKGiDXC59UulF4+jTxE0bQn5MPx9EDtfLaUYpVW5F2yvAy00dCsRPqzTELCTxiF
radaoCwsSjj8YxHQXqz1Iw3pRbDho7u3nWy62Wl7pj4pruWYXPAs9effF2VkGJaDKF7/fqkmn2XM
oF4KG8ol2N+mb5odpn7riCgn2tdxFB8xMuv7KU+qg2zezZ7tqqsspIZql0e+kbSvEi8XTnR57ZeX
qOHenonuW8Oh4BzMTZb5uk5nUydUEs1y/pT1rXl0IhO1TNEjbA2s57GrNfJv5hXt63Q3c+RYzRb6
VYpmIIA553l+jvGm2+4OsssyglOPSPi0VeEkzpIr3b7kYy8JmiHApBzmnqZcMa6VNChuHR1iz8ng
k//eeXp8dexWIUBvfBXAwJ8ZyeDfGLPw0MKhQ1hz+32B/hQszhrhF8ciwgNcBG11SqPIa22leCjb
yv4PcKP/QzRsW6iuDdu2hCNMS1ja326fHGSB2i/9kdFmmljHBUNp+EyffTorb53VklyMDMfrVP5O
krTDQbosbkLQpSqx2XDBEt9OQZrTZ4IL6oDBZlGJr9PiQ9cjeCmpUQcXRTc+iy4bKU0QTkQBArhS
e3WxFHp5y/7VyObWZ2npB1pBa7piQq5p+jXCN/Af/PbG8iv91Y3Gr+wQN6ih1dBc0/j7r6xWDgST
qq1XRVf0dFGtwkvdydP7AvAR8Bk/hyN5bATltRYI9QTzzVObIL607M0XwqbCdaHW7QHA1ap0reZl
jAvlUFQq3mvOF29duIw8+jvZpQjip5y2YsH3hZF1F9UfvRq8z3nZ3mmiZg5ZNchIi/Gic3B8iYxO
PQSVfHFS9aBJRhl4UIKjRrb6mqkVYLSheKEikg///Sryd/sSICUhbLJ3bT4VbHp/c/iEpRBR0nMv
K3qfrmgkfVtS+Yk1zvmVsjToccSvenNhd+ha/B9uwV//0L9cD/513eFCIO/WIUb87RY0crcZ4lhl
e5uMj0yJ30fL2PcSKGc1J1ClNOUgGKkChmcIS0CTMX4YmdOu+7Zrdv/zD4IGhVDhCjg8FX/jSrEM
KkkRMnEORP41NjUn+xguUmQyaOuOVoT33zbmblcQfvr7L/+/9i7/W1vyv5iX/53D+f9D77LQ8c78
e+/yY1en39Nfncu/3/AP57Jh/JfDhufgV1J1h5E89/U/jMvC/C/L1vEGOGTVcSEXQ95fjMuquWya
LACLZZfb7X8bl83/cha4lItuy/yfeJbNf7Vz2sJgV1hIHkwmmGdrv8iPv2zKZd32na1TE9WOS94L
K4k9tfYhCyz0mnastpu4TMuPxuw5jWVuaXv/oAn3Ae0NCBOoUwiSXRBlFyFIRneeivguWo5ScZmM
AGShVjPgHdHcgmRfaWr6KUbD8CFodgcsEUfg4F+1k0lmes2QrwtJRmTPGO1BpVfS0BTHelYjhVpw
lTXBW+eoi5EDYQzy9d4dt1Fr3v/+YdBUDLTI7yqL6mdwXRILGR6vqlbuCDpIiD8T/Y7sLAderb1x
AZaSA4rGiAmF7oeq+gne5fyXO+D/YpbFybJ4vv+5ZCyfr7NYz4HxaYZrqdbfXB9ph/U7r7CqoUsr
UOgxcJAp8BB0KcGdTlduo9V1vFG64TM2w+zuF6oS9cNni4KurazsQbRMB7Ck0HpFZroVlXSO0YKP
b34hfw0Z0adZnH6/kdxXsmLC8y9UamTAVUoOVGNAVrUb6y9GRAjUXFf35RTT3x8RwPBhif3v9/5+
yZbZIE/wG8MZ7+c5DzdZMS7/pXIZAhWrE7NglqTqMS2fB0sOi9si2f2isch1ksx1XEDhZnMx/Q6k
VDPm5Ys0gvQchcyP1EDmXiO0Yk97UN25rTkw58nHZ5TVMVouIg+NqbOeCgJX0nTpvWU+GBL7zjIp
qyOzwQiQG5jS4j61fBUYnhPWyWubSN0rzOXHtm78GlfOQXQU97CB9hgzSY0ouLhgt2v8EPR4J6+S
DUaToX8x6TiuB13Eh98voapc6m4Y7/XIsFeGPuZeX6qch0yaNW4k5/febXzTqVLutYa8BQP0+Yw/
ZRvmeLf5ZedUirsEiUjOoTxk3sd1xc5hNqA1ciLi61VS9eBNpngDlTF6S4wa/xxo2Q1R3hEznQ6J
TRKjTYP6kvkoTvTzYPiDOTXHWJa+tDU+NGuEFD6baHBrM7jSel2XnWGcZee+lfrYn3RN6httNsUW
WaHZYNcE2QWerPZy2wbTvVzKmYrPs9XCwzVDXPqUPiVqtSekcPwL9mTUxgfh2MC8A9M8/r7Mal+u
iUqaPA1WOYG4KXbGqji7UWiehs43q5IermyHEz5uTy+BLjLSajfFYo4L1BrgfVHhr+ya8GNUJqh9
urOPYtc+twr7V9xSSsGsMW6G4fjjYFeX36/+F2HnteM4tmXbLyJAb15FivIKhcLHC5GRkbnp3ab/
+h6MOkDfLlx0A1U6aepkypF7mTnHZG4ZHyYAPaRNSLkDL9oE6kgF3FhWtvkBj1v92LPuAErZ5saV
Qd7H4lYtS5AcYVvvYMNRcrA9DnOKpBpBqf2GNysfKvSNbW3UFxLFzunYNpdek0ywiUPFoYbbR4we
NBtMvWeQe98Da7cTAti3ZSzUi9H3ex2k7bkxmbRrwnvKshqhQfut1zhGE41dT46V/GEWzd11s1/N
ZDs3hdXzZrLn4VM4LiHuLkVL1Vzqdfuhc+IfljWBe/7jLPLdarz4yVwwncOStM8DerHB8drXVDoJ
UTtGcmpHwACUISR1QhDS2/oF/P6d+RaCy6G6uOuDWIz5ZBKC4ehFdaUXjDc9aIMDcS35AVsvmAEi
BRHOLM5tsmyizXqBacCc9noMQpXkX+eiK/q4pQyt/bKbomud0mqiUWAqGl0huITs4YdLa0fOrddm
HY1ajUB0/QPhcIF1FIqzxjgmfh7T1KmlJp6RfBf70oLkvFRqf56q6dNVhXcbcsCxeBHdnYI66MZB
4926SqewggMV/PevCdIC9lJP0Jus/4lRkqI2jba50gcKlGAlzq6xLJ9JjG0O0QKkIluZwp7GSzWz
LPz5zXye410lFbiBSZ/yaWf5J6DS//zon1+bFIJNFkO9WmoZooiUf4kKvOSZ43woVaeRMtMY+3/u
yJ6UcPFb3E3TqPcYXCr0vS5Sl1afwx8WHnst7ZAmC9bWPANXwwbxzlaefCAkY7vOwsRWkVEQVNwu
fWG7b7ENnUlxhLpHycstZEIzzcTHU24/D/1YfrhRZx2nxDa2kNt3aLPvnXBB5BCc7JkvSueVBH00
L6DnPBvVslkv77JyH1MzuRTM0GwXe5TW4cWNyYOB70rISdy8Nlp51wZlx+LKX9bpl7R3SyzDmW40
L7EFrR5eElYcXdlRgB+bnLSB5TKp+VvlQVMvPZAiaQnMp933E4Jesk3hgG7nrD0CmEfA+UsHQ9JF
GO34o3RUWaXJjWUE8YF60xqmbWog6apt1u0ooBjzz30T6IpG8Imzsy0dB4XBiWX5S84dvpqPI8eA
Oha0e8VjZEvWGQmr7ihgl8e+TPEe2yQ7RJYXkA7cjdYDt9PQaLGyoCFx+oika/NCnXPPhRlijrkQ
HoECKFxGERRTEzIJ5bycLxjUaYBJQcG6lLEsQTwxoAoxIofVQ7zrKkBlK/3SlVsDyR65GEgWSdbJ
vdP6Jq5vxOIoNwOzY98X+z4iq9ext8lSEVy8wc6hd2g6eXnTu7UgykheAUBD2lToaCM/wXnhNNUu
1mpGvLpvxtgGuXGtGeGYQsKWWKXI8DttPJsKCVmTtu1Sc5fQFtD/B3nO7xkYmkYXzR0eGkMcCHIN
ITAFaGovzIofIqU+SAzuapO92kIL4DzgakYnp07nLl6gvZcHAU26HcxAaxAj9yrnxnRS5vy1rdzr
kDYY6uApzrafyCEUDYNbRMEwq1F5tBvnppP/Cipmq6yeHpYvBqI/FNN99J1X0WHg61KUydmrIiTj
QKW9dm8axSNxENuEu9WoB+bE2nIgrlpxN/m47CrEvprWbMGb7RrhPKpCbjuhbuoZw6TjuZ8xfxsk
ti2hzJwbZh46GPcAEfoN9E/oEOA3D1aXEGbKd7JcAgP/Jad6IBwvmMjuACt2MgQMKbckC0dsXVxo
QAPuTXuIdRIUeGG/Yt3209y9YN4NXW/2Pa/+AiZJ3iQQ7fXv9BBr9oazz+YmmCK5N2pzFyUBX7C/
bI4+EzdCNR+f6woFUc+mH0NnvFcd5TcupWAN6XAR3w/4rtS6RgCmbBNeVay7YaEot0RYr6mQl/VP
SZ7bJd0NUb+16ruG9nDhm5M7611PPPbS2vSedR3bad+JMpSpGVTKjFwBbfYwBFmqh5FQnob6u5Hu
Ph7asGnImgPa08pkt36fEzlfYIC8StWAmLLccj098szx6vjUuAAyC/LdsbxyjIKp2GEaweUvsR/B
eXarc5PqhwJHSl+p2NPbI86WEOt02KOVNglzMOz5gfZ5wwLiuP6vVN0zUZt8eGujcilK92CY8Kfb
6RhZ8basMpappBPwUa6fsbSuag1S3U62OR5FTZ7XDzlKcjr2mgNQ+sxfIT3gHreNhyaxfp4cNuxg
GqZjvYybsS5e13shgrZrRWMh32MNuCaVqusiNHCKxwz4YK+rH/OI0yQsRcXnMF9H1lqutkUBH87a
7/V+RlyL2j+ao71tFw9PWQFrAikD3y4+VxRZ1jNFm99hS0nn7KaxdlTBo04G0Zy6cbOswq8y792w
0OhP6Qk+u5zeW09smyW7rJ9Cx/5UE/yJtrVbyJaJtPnieUmQt+X7AG5g/dca+b9V5k2JWUCRJY+z
X+zGcvqQIrqWdenL3H6JGtQjmoqHbdx0CSkqBtdEoe8Q+nMxc+EIeZxcjMFzGzIXZaeBlKuE8Sl4
/+37ZLlJUEIBirFsobwjbFh5rrIdsuusxsNiAIHg1IOncsixmLRruoDFO9XPl3Qa77XjBmKCjcx8
qyYSlXNuebXU4ZBp2snQx72+GHtRWh/WYF8KvfP1LtDlGLiFDqOuYFKHyOTtB1KeN8nn0kO4XxDA
dSOS/3l+wXYjs+wxikASevhOHd7MkeA6Z2IVYpju3jb0q5sQxN31vFf2e9oSsTBl/TkR0wcK4h2z
1fdy3s+JWft1rRwd6T4hZj+PpYMv/dOQj/hs37rYCkgJfbDL5tI29inXqmNsN0gsyhNGnRVmL0jJ
KV9URQkSSb6a2g47S4EIJlDHa+LdHMxL1iNDsjOVGBNPxV7zrOgo7cthn0cZVJH9bGXLxp512E+u
82OhIOB3F2cMhVrBUlhHnIRR53GokgB6DxtG4f2h1j+zHPj27OETE+d2mJHcwq/aSp2rUFk+GZIy
/NoLRIi8/dnjH73xzo1qfyFCMrGO1L/pjM6KSTj93O1ksTyaCQwDsJKnEkyXW6IeyR/1DJFsZtSd
Pzr21zhFT3K6TmbNNlN5Nnt5i1rt3o+kBdrPAmaNF5NwXGcoCU3wx+rwbrfoq6emvpNTpBVTid1v
OYu5/MN+87Na3udFe1XrztwMbfsJVO7cxuovJuY7vF2vrOeaDcLDi5I5z53thkuMsiyp97TZu1Yu
W81S96yDf1WO+GWswc5TtTOI9xOJ3C2lckyXLRs+nEuKcRqc5l3lS7jJnIbL8Ro37dOUeB+2nXbQ
C8tj8t1U8amt0UGSQFJzwrW02ZXxmuHbaU3vTpTgVamuUnfva+555xEHFaffzK2PfRv9xeiz8RQO
V6An6GGpX+sj1OAj2P1H6Vnn1OspUggWVKHgy8eUqFEE9Q+N8O6YwS+js/rSsb4gIl/UF2rcwFQ1
hNHdN4sVcoq0V8zZ80bpXEIhr7LW3yRh8h3FA7NKpvkEolofFbZiBwVXOr0laf3euMOd78xrV9X4
tqnHx3jTVPn3MtVXUyFsqe/k3ubCLznhh5JuGh8CAnE+0RqdOsqx6FOb7c/es4/tUn2PeDSR/y/X
TJvxTK069ibZL2N8tctNUpsP7hKlfN7Kd0f9sDG/O/gE5HejYpxdhJC5+rsiXRz4P+6xsfICk08q
Zzut4Guc0Z1gWt2NGmx6gWZRbCftmM0TWuO2fEhS72KyjyEhSdkn865SRiJaM+MrcfIjthSCmFq+
rLjFRCchxPTZKdeV46Kb5jp4f6jBgm4bGrBd7dQ+MEhs+abq186UbHpXw7OGWFKhJCD1K6Nj2hN1
zuXvvS2pt1e5xSSFtWdROgSLOn3hZww7lIRdtWxxe0LAMAJLNzhcK6jgDshTeavI6bY6wVR5YhHr
HqS29QgPWob+RAbbdtDmLdq61ZIOE60jfks7D1PzZovhUSlJ9jBuWsHUP/p0BPjnKKeWvrDmKvd2
UXFwVbrCDYfYapc9j0sCvdYQI4qruyegF9zACkfi1rmsi5RaBTLeFCPjZLR9k8kvOc3MjSBlNsG9
M7RRLHGyl34jMZqMk/0byQpOv5S8w4zCZNRJe1OMHdpjgi5rldaexZeIcSbOAvkzTxoetHHR0WC1
KBfm9La0Ew4qQdme9Z9T+QQnC2209gCVbG8USGeikS3g0hO0srB9gqa0WI+dUz6yuCYnL018Z9Be
Bk1+uQUXQkRWZcoWq3VIOXYTTpm7PtdHIZTrQnZxehmA0G4cPqwG96WmpH+l5UGMyMrPiHA/g27f
bEBs5wx+uFd0SuZj533UV4tj5Z3Yo977ZHjQYIe3sj3FLMVEn4SNklARqIcCZ3rVvw69FSxRdvZG
rNaF80ZKw5YmPASlh8L5pao9PBYRRgxrq+VfJCH6KgKSJNczH5UygZjaIRqpSimLN7qihvWYHEzj
pRUFPp74sNRf+dgGRgYbHh17SbZcEQ+7mYIemIYv7ekpL+UGOVbnMT19R12GHIu2SpUnTUZo3Wqd
6J8K61FSlMTRRdvOi7fQsamsQDQPDGNwYmofNLFPbl8M587jI2xKBgKKCFHU3FcXsWZJ+pH0bANr
iTBr6pPcjeds6mFcxdaLO2kbCVgD3/LVIzBzo8JiFcadyRrHLMHuinjA8B82yNuFUj0w3A3TpNvF
hXdxhnw3Gejlo78m534xf7s4WWEtH7l0O78py6sKrRKHfugRiIRmODBRFJmOCHEdblMKQAJm/pZ1
FLZZdaHuRJJdKe7rpKnQvqNjUwGF1ciAHQwfjrUP+JZzzD7iptSxI0RhgqR0U67dl0rCp1vtSNA8
kOEVVHr67IAR6nNcxCjsppZ9onGukQArAD2Fom0LHMN5jKycjKdNkgg40Gs6UodjJd5FOfSHJAmT
KH+tH2XyNdZ5MP1xcNnFCJM7y9jDPd53Ti7WG83HitgdCWHp0YYM6nLBCnJAF0BnWG+JQGgVhvND
6+1Sz76TM4aAmKV4YjHqGx2MFEVcbLrewOja/QUMc58LAkoN960cMn5ek7KcbA1LuyksSzekKe0q
OEs6cwd/pr7MpLtzJwnk0FupOX9JTrbX0wjTm1PvIomXJ532Hi5h+B1+OmJci+IHE0pNZtzr1ReT
zH8SzboaCxYx0rKlXoVmrAZo+W+pzSYx12EodzfLyV4qAjmZSN5ct6NB4oJT4/OicmdEl08r9N4N
v5M+OcRThMsTd1wt/IGEzUq6qyn9a5B60JqriLjZt3gzF1Mc8zq/SK3d2g4khpK7tlbjGq/0N0Uv
fDOjgPbqc5y7w15bqq9hbScHN8B1FMoIjHQ6Br9kN59j24ZWJSDI4x9BDtsNKA21MsjQD5hF9BER
29lK74SxTtmMyH/Qpvprim5ufGJ8/j253DtZeDPzeLVWx4hAHs29bLa+ZSv8WMwPfbMKgJEg4jNa
BvsvnyJvMmLgYckPZVt+jdYvZ/qAx4B4xvx2le4kO9BHmBGZCodEC78PY/okiRrFn2tgSDDDGYl4
QggFA3WScKPNjCtFcbq3SnqB6GmTJ4+BBRmaHuHsCuaxarHDzCieFROWXifDqdUYYhlRwJcMDcq+
0/onL07QwBmISkA2eC2kTjxmozBuI3+qw3CZK3WT50y9CzqZGQACBiP91nu0A/lzZP8q9SP/NA0B
ncLcizXAZLSGVystSI2awmr0jsa4L5EgVkV8mFVzv5D0PqeKRojYFJiaPKbW8mirHV59qN3Kcky6
6NTlIxG00ZZ54WczuER+GeXfSMWfRNkLHMhDaA+rBxyPHzNq5Ig+5iuPH5gDWXjHflhL6QnAVk5j
22AxcilHGuFLrLIwhRRq3MgG/8TwdLQJPkjbpw60R+JaR5De26rSuAXFR6mKfYJ5VYtwkTvE4w0R
itr80azwYAGfCAeD/GfGT+VshVoZbbHHV4dMEgftlqFeedcEsVHehjOoVK8jt5TS5oaOP3A0edUK
yBYjmhlNbmb9a2qcLbHc+hUlV7GWbY4HLgubX9Yb98XF4dqbkAj+NLTKELA/SDYg1BxMSu/Q5MtD
0TDdzVPNZxG3180q2VjocyUIk/PcTjvV9p7Rbe+o5X+VY3S2YuXKcmQ3zF/mQdJI4MNUNr2y3Fty
4xEzXVVyAmGE9HgxBXYMJ6UfB62BcuGmMe0xBxcpuwmvw9gXoBCNYQw1+Ftovpda/ZNK45wMusv5
bBOdzEt1+bYvJhIWd4tM75cJvokkFWg9cXFuB+8zwYU95Qet0/ZlrlwVvOKGw/JyMJmyq15zke2D
XNzD2PJXNCl2ffcpYxyYsCnaekaxkWBBhookbrgeyKsB2fCCLPTP+DRs92SqhxhhBW6gMGYiAP4C
JUkIIRNeuT/hMqex8AU3IGNEQedZ+wVHhtOjS0Bmg43GuwGQ8TV8EUyasB8iRrR72BcCQAVQ31G5
pTpFasnyzKoR8Ve+g6Sb03CrqEvg1k/zCLjC7IJJ7wMHwVcLI+IsU/nbi1aYkxLESednsTw73Wc+
H1OcWBDPgmpZRU9b53dWfds9rYfqx+MjDby/FAx4VQJXSJpzD4Ur9mr5oWjPavqiZr8GXrrzHeHy
XDwkoRwF2Hg3Y6JsAbz7qVbsQKy185FbMY4TRo34wFt2Ujn1sPNrXJynFH+rjfKeTTejOIJHYwz6
GJ3LXS2e0ljbjlO6pQm0k5OM0HLNm7J0LgP1lq4NzP7gdKb74sy5WMiUUVJ/dMejsobzeu2mI9nQ
wJMakzGHFlFHbGt0YmvHDEo7HZfrZ6e8mc3Bi06pCdR3WAKn+4OTH4Es0bTa7CCuP3gaofLZ3yQF
Vmau6XHbzDpNIHkRtR1MFXAOkN8BwXGtXJnm6o591LvuPSflO0aI1OJdZoJECDjp9q5D0I882Ct2
aMFuqry1pnGmF6MCAAgwqsqXWy83dzkzeuvbt3JmWBXh5DcsCPeEatbgZdkoplDHkgXOtG2HYwmF
Qs0eslx5jPP04GospAqmf4Vv1RWYxO6eFjR5oPaDGZH9yMhuxqFS4iRdnZK6HGiz3HXkB9NCzGdD
FTPzbIZLVXfURThETOrGwfKQqC8ax4JKGt6IxajOjFtFjgIwpn+STQ3p7VlEd366Eqzj9QGmg0Em
A3I+YnWLBWxmCcH/3FIzUJi2IuerODsPRT91dyVvj32d7PuChPgyY5xZsXA5T20Wn3Q39Q3bovQC
6HnJWKwchhgc8U8Mp6rF5A+SJkWLpVx/jACEkQG4BT3lK0aJJW6M/gA/PDPqfCNAft4rSKevqhlr
O8WRf1lbznA8SVTDyTWffn7aGqrcZIWsqfr43Z8Homs+k956w5LYPqajVcDofBVD88UWzzqVkx40
a0zLz0MyYu81MnJeS621Tr0JzyYXGiL5rA7gMi4PhKxzfUM+ShLt7MEu3cEKJpyPBC1yBGWk3rUm
Ye5XZ83WHWb1Xrf2vZxx3QLC4kho9PlTLogoloXvhlWXRPZCTrrkeG4CbBlmaNZwwgvM21cPU/ZT
j/NZjJH4cIaXiZiYA5pAIC/0uK1vw0mwNRbrU9TRy0v5oGhqjZc/ab+87PsnXTmRU85g0bW3LmrL
48+PSsa6uPUKqimHXcCGrBZE7vXZTXXiGTsPz/yMhRTAwbhtVFd/gajd6z2WFAFPx27L9pQsXojB
LXlXxPR/UGz1/5/IArimhmib4EPX+pcYqikdeNoDGEAl6ie/NxLOXMvLX520I0fbjLlLyOkvDlb1
i6FQWRM/bNTohRccPhVieYsFo57foJBSFGVRsU07Cf1di/VniPpe+H+oQv4nCXTVhKz5ABb3fl1j
X22smpz/R3OTKQvgcHVU/X+CcrDcirFerkoHUlEQDa8qc3mzxiS6Zv262rbbGsM0q/GfzDZ76ejW
5xpCBZKJFIdAOecCt5TZfLfVEJ1sbI8nxAnBP1FH7Jy3/x0HvaTdn0J7+d9f0b8TctZXZKq6apO7
4KFy0v8FdBWl7iYVQmWfrt09S+QAD63kaZKxhmuQbYJBFOU2cypmrXadHBXLaaFWjy9ZUTCLcNYI
D0/9JwfJ6Grv/wCD/0u49/OOmzrxyYBXPWSU/8b6DwLajKITUZzxYTP7BbVWGrzb/6TcZgvzj0Rj
bu6YCjwlIkrUudn95Cn9PAhyW/73d0z/n9JOnhFvlbpyyjUDObT2b4y+Fitu763zUUtq47bXFHLz
SizhQIqXc1nvWez1zykWE/q8YwWs6iBiZJuFyEE9pGN9KM1ja+RX4oini8Vyt0UiurG8Rn21moZJ
RDo69//9OZNg8e9nba0dicGzX2XcrqH+S81UNaWk7GchB+WseGNA7ceLtpwVkYPxalhRaxpEWRx9
ljUhmNjrhrscZN0f0DYFeq7qh2oywi5Gn4mtH86yFrEOke3RY/oVg6ZhulLcwJAgxIa15bst/Byo
WiBiy71AW5I2HG5SsH7MrOW6mNrvKvaGwNWqNwmU1h/wAQRMcgBfUaUzjsvrqD4udvlYLUb0xJ3Y
R4tGQlbfsVFM14TnHrgN8cLINnHR4QJjk5ebwTh7iEyt4WMQPV8TzaTSxwQM8uA7qcVnLpZum9kt
2ypZx5uFkpjdHucrytW7TiwAaTJ+autYZbDp48c03ttiJP687HuSL5RdR8j9pu7FyWld66BTP8G8
TEMvVRK/7efz0DUnu7OgKUDxSUDEGv2ibK01/70bMn8cEDXVJfhBzXtKlFI7Mn++O0b9CUcwrN0G
e4OjPpmKpe8dd0T4gasE5KautRLojYn/WKPNxhHPfP48q5BwdPVhLonKZizzuyjnjxHnah5ja9I1
sZtcMCKmnQYgSAw/W4Z3RxgMspboNVfu1VLab4Bhz5MyYOSSiNxasJPamHn0YQwmIlKejvSgQVMx
mqiGzNjgXITYxguHvdBHKMOyl8n0Ddn3B5FhSvPGiw7o28yPXtmTNTk6gMTnj44gSuBAOxxA1sYo
HD2c4C9mHJwMlsrZL5X6aWjzP1oNype2u/ZHwL+N6Hzm+u02KiKMAcQj+cB+XgT9Vjew/l2dW6wx
tHM1Ns9FgwikKwa5bVM13+ak3MV4DbIBPQMzCuyq+GZ0er4i05jhwEFhyah/kgQFdU1o+/USjYgs
2o+j+OT47jae17/wNLNNwSW70XqposebEJTIJ7d06CoSj2WHUnZI9E9Gk59zgQ+zqYm7lwYE9Tml
Lckqb1cwK6G79Q7CyeL9rGCbg2nWQtk8ZJX+SjHzt8YVBDWXhrw0EvWpS6aQENVnnKzpriZ6BSL2
x7BiJ3epy5dCh5gPBgbL/yqTQM0Y9irbBNuRLzMtFlKbmUGvfqqq6A9hLy8GXNLVJLFLmlujJdGm
b+381R4DoGf9L0EUdlJ32OiRm5Fr/sup3/V2OhhFdhZGfnBk/JIJ8oI1hxxmJnrb1oWOKEVK0iUr
yNRJi2vLlHk7qpr0AfkgLNUeiUh071ZrQ+XrsmX/WE6lS3/Lw5iQjW6yNohkQggkcQnm4ji+ntce
1J/KObmAvzYN1tR9OcTuU22lLMMa80y17vqjqfxiyQtgQIvroAOd0o3VnYQI1uNxB39KKF+IHJ9j
zXpUXNgOZt5eB7peYJPqNXawm6ddZW3ySb0tZfJBTFZH4nO/szXrt+naGvCJ4a1VKXnRPYVRVDmc
cc5GEda9EEbhJxHXmyusU4Ym0SnlH5zI45bF998+8xK+VovuN6r5qzbsD2kwvPXACS4aNZVF8K+f
lctFkY1Fjnv1qJi5vqsrBplsYtyUKhARZw+fChB913m4/7mWJFDMvecu855h8k6dnOaYJDJs40Fc
YjmNGy32jJBsheysdlQY0lRhJtgLo+qw6y31TIg4yXxFyWZEG68tsk0yfJCSqZncGFKXF8OI45sR
t7daBT6pTTN6oizG8jgxfdTRCjqIXvEIFODAkvg58khW7VLuv46C2X6OPGsDPZyC8tUhG4GCH2H9
NDnZgUEVEjeCqPO2CqtZr/n+y3PlWNlR0PBZKgn1xKioi3FALOqdLS6dG6ibS581zWnSuwFljJn5
aq586oVwTvlgPylupj8oTyML07CC47JtHL3x5aCmu1RtYSxROTHJp3mvVVRDGeiijsoK59qVbEZ1
1xe6zi0euiItrJhe2irmMLMAr9PVuLcyhemjAAYnle0J+KI8jeXYXOayxhSEzIfkTe8sNfKOdO4k
sfO3LqHiO/pELJQ3Mt+o5E7PudW3yBGGBiKmOelDYI2iO9FJh0kzZOQhqleZN/EVM4fRoPKbq0Tf
lUl/ndwRsB1gAL8c2AERxlg2kYA4YMtLmtGye138TNYPY36lOldNeqpVd7nZdN+xjULLgt+0NFN2
H7rCV2MlwVEUeYgvCvwh7ldnmORGjNyxda4oNEHXpK6dW4T5wB/0iVAOAQK40uM9VkHbN0zRXD3F
CdxJTJC9TIVBUPQsi6y8qwiCcIBVgcbcwDcWE+a90loXIxWojKCkTW0fH6zSC2ULqy7NJew+E+XH
xGC3K/vjZJcmJ4twACIOsO0sENMJamvfXBpM9qPeHdPWIq44inZRM+559+Pzz0PsoQtHcnEtNG45
GvuYLTai8RorUXJg5PGx4IB84PgFlVpVKNF7VJPOkr1Hc/2FJ5nRfYccARglstqFGkxJVQzZRrnV
JLicfI4jwBv2EPacIhs5ud7pPw8PLhaWtAbbD7rJZ03DNhsSHsID+sGCIZGTDCQwa93eXOxi6zmx
zeoA41ftlsleDOp7u6rIMdVqfiyR6ms525eCpNa6II6vrxJGJGndn/qFM960iXyEi3oxmCWMfYqJ
LOuKYMB5y6Cb9Sw0ufFU6gt2qdZiMQcQAPJr8ZQl6Qemp27XJS9LjRTILvOXVB+qLRI5NF0a3L0u
07XQqNTXWtpEP9GlHu2MDV7jkS8WG97K+17al642706H9lyRlrUtFFM7Jbr3O+2t/szQOaAB5WQ2
jCOgXbpVw45DgD3VA5r1C/P8Hk9cRCHpgHBUC8mY24s5wkYwOCKuAULAqQFg6XDENrDPUKsylWmz
i67Vd71kQSij+WjpeX7zMsR+rh29ou7UQcrkFhEnLNZaXdzSmP2IWZDriZ1tZFmK6ao/VLGx7Kyp
rw+jifxMn6DiGXULMnpm8zOadONmgjCrTBQGJYsFZapmXyesYmCvc3MmZB8a92nAtaQvQyppHwuC
aEeS6TeVJEQ70/OT7uTWAwAVG4FYA8QrPQ8mQ32tae9ci1dNFe6RRf+v3rs6WUVSt2vCzjXt312u
RmHlyT35p+oWMDmyqRamsKlm7cUsT8NsUEh1dbcv8QpgVHjQYLVsCPi4uALKkGYkxzJG5G9lpL8w
JSXgOeuDRdGjQ5blz9JSzVOiUMv0DlipZvbiUMFIRlhRZa4e1nxjM8S9NH3Y2I8svPKzrBk8OtRR
gaExpqkL6jSzicWV6k+BU2qdu74Y98jI48FejrXe9wwCsaE23ZX49PY+61RMFI7vs8PeY1R/9zMq
MDHogWLYKkUJ90yqg73SptcFmMTW6xFVOwv62MaxTI6Xg5G75XEs6JpYf2Xklk+OCJSCTWMidCgU
svvPw89PK/YcIY7Rt9yJs/PPAzYFcD3UvOEsoQekic1I353fbACCjyQ1q8GC4TEYDAjdGTfrxVTo
yYEFT0R/JrN4TMzWRfVKto9dTIFiLvIoZ9XwZRVhzofPcXVUMFlD3uTXJZFA7TVr3nQq5DBdttlV
XR9+fsTYJruS7z35HLEp3EamOvmitIfKNr2nXkE4BL4pBxN8kLZbs7405zD1TPC7nv5oGEvQjwVj
Vo4loWTqxvC4+k1RnLqigznmFQGmn3JXzCMSriIlc3wxrFBkTJiSZiUKag+LUN7IYCO+GMjgRm20
4WiV5WWBRsJ9DtkecR6/dWd5KrKsQlbxGIHelktD24atcEIeoGQPqLXHjY0eYhcn5ptd9Cclnl4y
Kf6KymZgXd6tposIE1D+Wk2BDB1/dOIYnIHU2RmiXi2f7l6ev2fgRHy1OaLuLzYFx9s2RwuWmF2x
ayNrzUOXG2tgHYCaOPczyJGhYiVf3lKd0hS8jD6NXF9s8Uo2IcoqU3Bx3WqpDSA6JQNtZC8Iiar0
B7jkWwNIJLA8ZDJLqXJfk4LgKPFsLf028bK3ZonNgOJa30zRXzk06na0oTIOIn9KKvM3yQzjrqsX
mktgqijG8HzAmmWGGHjYojyJC8UBBl31M4MRmm9/4tnG12ywIOfNzTXJnmDwdhvXLmGY2BYqIw2V
9nrlSCvZt8xmkFlEW4uGcNO5OoV5gg54ysw4SFXWxFHEGLeZ9griO1+QNG7iLdvY3YIY9Vfa5fNh
HGuE13keWHnx1SCh2hpqtKM8UE7WQsU3MhzmWvrsi2byKZu7sBKP8D1RKhDEghmL4z9FdqAz3NXA
eDDhkL47NQJ+7VZPWf2pRCvBA/d0oHXGgh+o69joJBMmfPSCQgDAVtz8w2ia8L+IOq/lxpGu2T4R
IuDNLUnQG3l3g2g52IIpmALw9P+C5sT5bhitiekZSSSqtslc6bYowqD9IRqJqrvBt4KNLsFye4xD
BbOVPYbjbdzaj6maTg20m8pkxdUgPyx0JEV9O3yWaTsfgDXuUjX+ZlV+p/q42unqi07vAWaEG3qi
fY5b9/Z3LOWjl6xwEnCNsbmy0wYRSp7fFfCZQj6y14AbM4laYj0ao9rqfAx23AT8xwj6TTLYw32t
HQp41ZlBlJhEKyWldqo0qH+Q0EimbkmBjBtsAA19L/lL1MHHsbeilZV2EjlxIsNalwDMTJQhfvuJ
1ffWU69sA/DHXPDutcsZhluqLylC+zckoxzHOkwDOIvtvg5e1HKtCS7GjW22GON5UKRTy5MY0ksl
04/aVjoxpAPiNoIRG/6hzR2tx81T5IN5113UZwV4lJYflbCSGcdQ/M9EDB6Wjtth2GnfSibpe2Id
up2rIcaY/MA4xUEHj1XgBE8dZ+1iJViXkRkGbN/50PTjXje8eG1P6lGrowoVX856tUS0y0EBMhIy
bu1g1iio9P0kxhlhxu8OAakh0A5EDhEZODpITq7qcT+axgU0PrJsL/O2uTIOnVO/TSkC16ls5rUD
R6VljaSSvRDfkXTLpxIUrOl3N28QuADcER5oM/6INH8umwS4urUScXRP9HOMXjs6A9r0TmWQWCt0
987Wzd9U7StWFTs9T43naA7WfuU/5+OUngYZKfwM9Q94kMeRe4bPpzwnPW0GI71nDBYnXTZtWHlF
i36O2DqPaMxVZVQvNhlE4/CcQ1bjmu1i5PsMkkQjjbU2oWi2deDoDmj7NBgw97Qvk07WS8CMtUoJ
Gp3bHmRGpaD2GeUTsSBfzP5JbRW2fY/hjS3OGoD3N2yFI7MRskaS7LMoVbzHFkBCqJzJaO7uSxK1
NlNGnsvkuAlaqmnddF69ifDAYVZEglZKlyabxwplBG1bgklmKgmdSNz+Ij0D7qJe+7vApSX1Sre6
axDF/f0BfgVegsTciRl28Ux814bovufeHay9brr/fM7ic9SJr4pzzElH/TC6EPWmmrYoWQCttq02
WRafuKwwLRTNo9eh0ovr6qwm51qB3F6hexE7W7fznW+9CCnvTD4M6zzrf7WGX5+oykOdmHIlFn1y
YXUMRpL+PgA0Bf+0y3fw1/jWHOeheWpsy9jGVlSROsLcvYk1VA9WvIu5OgKANtfGIIUc+A+an6MQ
7r8KC3Yo7fQfP2dwlDaqDFqT0DRZzhUoLxQmIGjAZzcvuhfJztKzWZkhxglMcXUnPFeNJi5Ib7Yt
KRfac2aUNd8V+etLPU0OFIl29rKZZIaYx2Z/nVBsOlB7jqqYL0Zl/wbowk4lu0kN7PRdXVmkKGFw
3Dgt+yDa+0favGjdqOwwg51iKc6yUkQhJdC+LpHxE1Lms8Nt1nkrPmozz+7SdP6y+pGWM/sml8Q9
pjUJAVM/38RQA+ueEuKkAFCvgOCcq6iHayOqS000By5mGCkwotZWLI/EMIM0FN6DnXmXmo/JrsiG
vWcxZHCd7mHk6aI6HinKjMDbMLpha+b2EhYUGStQNs6m4HnhcVtV8/yoSzTq0r9H2O7vbSZ+vpg+
UZTRxLlBtJsZ3DK2SLapk9zFfr6tmTdskHQzC3Kyn65GWJqlQ3fSOg+ciO6E4CoBQfUU/lHiP2FI
5H/PmeW0HoM7IxGwwKJN7VkkvQoHjMqOYLP6CORggoEWGS+EEmzsuiNbxfTks4rjJ9xWsvavXqMN
nMMzZtfe2o24CYXjH3S9mZH5zS9EpWT4MTH2qhFBQ4N7wyagN0qxsHjp/M68Or9Mbn6CuK4O9V9j
Mu7xMzxH9aJ0n/J8XfvgxgtpQskNvH+6xeZ/tr5KrQjOOb8WA9EaOixSWGqnjQ/8OggXmQRgovbi
ozUIsVHntCwlpclyUhnTsK+qkaw1ixIeqDWKcie+VKMrt3Z5zqUudqLSxNYsycEE2iOB6mHf7A+T
1z91lnav1yevxA7RKaJaqLfzQ8UgCERfMahDkHjDRUzAgxQpOBYTJILJAupgdCkF0M9VQ2yq1auc
jIwuAEbXfLoR4bSpBiraHeElVlEYOLw3Ew/ZQqMEqjDvSKdBQtrWkrweG3WP+ZIWhr/LfsmF2Toj
sRMoqk4z197eyCS9u4FdKZ4fLdKYe2+Xwi5n5jqnazN9k4F2H8/YJYzivhiMPGzZoNiCedTgfXQW
8OqEAc7KdCaqlAk5iU/TI9GrjOaI6ta6jwamTzF26Lod8R4ggPRa5DPKLduwdg2Km7GHiTUaiDog
Td5xhG3aqHmxTbpirtVPECzqYOnHMWjaY0emCtW/vBPWI354Jmgd8MPZCLDckfFUJFdtRocgidgj
Kcm6WByxLLydq+zcb+E2RchC4hplALL4z9brrgKZpLdwfzHsHmy7gZEhklsqDHFgSZNQVWfmQ5aQ
YqczhMBnM659une/QzrsNQQtFV6DGFneGa4aQnpqfKkM4EqoViTc/MxZXR6xjr8b9b2wl73IeXSI
QO/a/KOoEZIySE6N1Ln5AT9MWRB5MKOSmxPOKA/r39rS+8UxTsWZXNrUeBuXqSgkE/mAR/Ok2s5b
1YwGrwit6RphsTTIXPFOVGEzEEGhkaoNv6Z+Hig51umUGTus0k/6kB24dPm4aqS0YBGEg5dbO1OS
CpBK40FPMSRN6D+ghYUM3pD5Eq1CPRHnjPN4i3O/BgdaBvHOShtIzcqFKoSw1sg6YpNtw0Vp4z0u
4dZuc1DGy6xVh1ZjbwUCINu4I2kM9oKhQpRHPHIZvQeSmxEr6gbNr+rEtixAqE62+arq5KsHnLTy
e42C3GJA3dvqpS7s5Ci78aPj48+S10dMGldDv0q4cMhNesyAebPwS4ewacp9Fei/vuW/x6RqWD2/
CnA+xor6KDvIhZwLCbznkbOorqYcEUAMEZ1snIkIKU7uNk8vaTLqUHe3lmmJUzyy9AmWvUDMUVXm
VQ35yEPVBv9QFKSWsL56TmODMcxLFaG7b4f+1W+BjOGoJ5eJ+M19reLgqPe3pE2TDbu9aifzdeck
/bukWESnWTyq0rpgC0aCT4opJjwj2nDZ9ETEknceaMzt8NGjojjVUYS4xkY0ZWKV2NpOjdeQvb5i
tIXigkGLno00YC3I76KhqQgUFkcqPua9WhAds8BbAzGXa7g9QypfrRSBMiqeNCTVls2rP20dLncG
McxKx+HObIytQe7edipDW3yhntynfcxDOZAmkOS7xmKqZvUV8/8Ovh6dlDEtsfBFvG1xb+MInrm/
UI9LoW8Dh6ZqRjY9RumpDsipCnzmsQ3Awsl7B2BTnip6IuIG3fKM0wQ9I5hkTnK1NtzkPmhrIp/m
Ud9UtENJjU3agbU+TtO0KyAMbhjsxa7u7NojI3fi4shoCOcltME3j4HdlXeNV53iYSbBl/NdayTJ
Ih3wdK1cYwWu93nrETZc6n5ouAIDrpgQteoP+tyTwBSX1RHWMUERrn8wfZxa9eTAi+amwa5sYD4q
GqZo4Mv7nKzWsk+YTCOWnax0Txci1hrhQJtaT17N2Ao9W516AKSj6Tw1df0yO5HH+w4Qt82Z79Q3
nV3mugiMRYbUbijtrhVB9Iz3ID3FBhLfjqiyPvL7jYtWLc6i/gwxa0QVtk4K1Pyeg2MraZDBLtkX
E/uoODRdg9Zd14loH/MXSOlU4G6OIz5+rWTwNXXIoets3uAPtFZTNFDnTlMeljkLSzjcuGY8Mg2H
i9SJthnhdOpw5lF2+i9u8lRbGkMD5VwT4U5bnWSGdT+PYNv5BWZBs4pGoqv4Tf66rSl2ZC2OQNKZ
jsiyPbOhqO+8RU8NaX5V10iCUewwPCb02ChltG39e2ZEVyNmbCGZMwWUuuOQXQh7zYBSVuOGhVUX
qsZDs5JzszcgMVBqEEvC2ij0Fjaqbo/ujnI9wPM9vTuoBHLXUZdByafKydgGm+BK0zl+M0rtvdKd
7Kjixgq7sxr6p6YvsJTE73W7Y1h2maaKwiRn3uiM0zEW/lPfeAlKDsPg5mKyMU6e9QSHumcW476a
ZlBDaZFgKzM8I3YOWtybZnubsTRk4Fq+sj+5uSN2K3O+TQwxjngz1YpgpXt41ySdCrwUGRNSpdvt
oS3UzusG5xpglIGMaE7IEJ2CopZtX2USVG5me9VpBB0nkkYwaPZ14T5ZcNJWgADXHU/SZtTYow7C
zfDuYDx2i8hbEXuXhUbs/joO6+tGNetoMstdWXnNXaFBqa379oV1XwTnr4huqqy9NZbe5n2M4T17
O6uIjDcEcNOucQ5OrjX7gBhCFnrTz9jJ9NhfDGemExqACIjKvp9Rz8WOfG8rae5ATcDjH9K32msP
DQuVwXoPAiCbBHCFfC419JI8nxHtfdLCKrELhmLppG9qn7GKH+lrJ8puJEMhPfDDEfnmehEMZZE4
aIpGfsQ7iXrzHBBlvvZzjJtalrxMhQc6yqYNfaKi2vg2zPlyZPRI8i3rvDx+SzJgXxl5JpQE5poM
gWwHp+fej7IQdd+05kDTHOqquYNj7/RHYF8Ur86BccF7a2YvI6I6Ixny0KehWYnJfnPRxMGuNPAX
JzMnTMHmGzOlNwA9QDmHGo4nc24Z6rnd8ESlG3omG9NUk/dxpt9TIUabjv12SErDlzd5A8aSvwUq
v3y+rU1MQ14dbT9jx66yjDdL/416o4AraI6kJLPrHC2CRAo03Ssj9+yTmeqH1ready11VpzZ/dlz
7i3k4ytXQX70+AQFZB6lHVUyDqbiBcI3/MGYEMZGercS8s867ZRLPBlmPIMQOaVRLTheZ5LG6qQb
2AuHbGREw9ZjW6GZZa92H9nOe2t3j1VBWGrf8VZ66kc6lrGyS2ApptnfTRj1C2ZQAGr1a5WxFCXB
GHekY6yozMpQW7qUkeVsjTZ7bYkIc1kEMSLQtGU/iwJztJN+07DnWRsdLIeu6J/yylY7SkRQPrRX
o4Uk3b3h2xnmcuN42CdxpVN7FMbavI1t7h1F89aO9YDyYxz4T7cnzrqE6XvaYxf79XPe14RExyOk
8kdzTP7RIzybjulQlhtH5Wus1QLejyRk06JvpyH4SYi2mCoQtp6oGdXZ9VYv6lvJ3mxLTO+mIOYS
0Um5hQe06/LhGzzyosBg+mP64zdJ5qwsCGMkyyU0RwZUNT+eBK7dBioAIRLfZpNns0rZtaBz3LVI
GfzZx4BdUsVAmEDAG/2KOf9ncpaANPG28yhJ4E5jOi9zvuod3JVeTS8M50IjKPZM56G78TstMLe6
esLOtioypsEunTDndTBon4i/NSSGkqw0YPEh4NiDy9qD5Ulo9AbNSJ68B9GEu/Rk6P628+ROA/e9
SKBIzMSG0b3XksExMpi5118VUTArcSUF1YvHo9W91WZzwHAze+piUZmiZltJZ1D71nABJhiEmHUf
Xm79Tkq+w7l+bWr1FogPrzP+scSqbaIIXUNm6yoKHgY7Y6jjXuYWW5XdC7ExNGom0B/pa5AiPtbM
rbKcMLCWYI2S9qV8t1EbhYJVNTonPK8uxuzCNzv6AB0Dj0WNqJjcomphDNBv6560NPL7ukg7m4o8
iCGiY1S0kGgWVikUCXfJsIoySq1qN9nzh1cQxWfxcJduhHtC+0KM2SAW1fyNTjSzNMo7XPxXonuW
c8aBc9QYPYYfQyGt6RpuQ6qexMZQmOr1ngu6WycTBTrIaaxgNmse7V6T3W9ZNCKsup7Q+DR77Kzo
aAOnDW5VzPTGSM1zlGj5Vm8pPh3ggfTAKwAPcOsLZwHQs60lfZeRps7noSbnnHtv2s0evW8Q4zUw
TqittoGMdqwaHtA+n5uC7qXEwr1xa9zEjv3do57B1EbNao/2bsiTH+FnP6bSCAVnKZR4FdRTxBD6
iF+KjJLPshi4/UxY2aLa6MV8RGb3XczI6+zI/kZ9v49s46OtrCevRkfWVqeFmJDNP7PWPibzS6Kc
19qaiOkzBCvzX5x05MEHwS2Z2x+6B1oviwVdbu58j/dJpEbxUlnpT98KccXqYtS2tZaeq2M86p50
1iTruenbjZ+4HhrmjO0DgKVgSdqZjHDIbPgfrBym2ka61xFNaEvjjr4Fux1ksCangXGV+KhMDx23
iX6KbuYmLUnp4ABkSQul8SDkRxJDKIaspN7FgyRKImvuIoEzKe5oseIU+n23ciTfSCaH70RHuEtE
CpnCkXqokvitcXAc1a3zqUOUZ6ngoWzpoSrYFSL8YvjuSl1uo7F/S0YOP79ov5yovlMzRmCv6wmf
AY/T9d0x4V2yJ66sWFY/i4l+Q33PkgMoTMyPX93ryr029Nluxee3ReG4wkvyZmkKjwK/PgS8uG9l
xtORYFRGs3SahLoXks5Dqu7S1w0HEzF/vssaqI2o+wUdJs6MCUdVdpsJGZVV0G8lgfQr4lZeK1Hz
BpslSculu88F4XLofHi2kRGD3EKPMEHU5cahDTo2qGE5K3q1TWL05WaQgzqBw3ezXVGEKTECa8eN
jJ3jl++WNNf6nB+4l8Va6B8RYVlbA5Q+5hc+GaNZi0OW9XmopIzfqQlwBgGRczH5MS4iPUzPYNJl
ZMcom6mwLg4jZopYCv/s90+xyyen7xACzWgK4W1bbI26zyiuf8oUqVLjvPV6ofDAcmvxsT7MpX8p
8emuPN3fmzxH5H6zyIf6bFt7Kyj+Zc2rtcRJjdpymWEngcvPQhiRihhY/GcF0IDSBCPlUWIa9gdW
Z3crQWo0vujXGRtmOFSSPkoq5jduhYAz1e+aKDkxVRx2ZTEXj/6mVI6x9zPjhGiK+AFWl6z+mjDX
9JuY8c54sCtCcHqLVpTY5GFL4VitS9ibCJW0N2YeTatb5J0NA09sRiDT+CoS7wN3QhcA01/+Rfb2
pI4C0qKMZIvNxbbKk+kTC/VXVEUf2eS2Z1cgg03rGRhbOElFD5KmPEGB3rGGHG/GROZzjrAC5QNz
tBhrpkktiQStJZUx9JbTMVPdu2MEn9Ho3mXVPm9y1kejDeTL56moVf3dO2uannUTWyRNquLVnHiT
m5ZrHj4Tqth7ptL9Ku7VXdD2bGwqoiQnsAn2Esvjk/hVdZ2z4SdJtpEX33nIz/p8uqmMUWHHoNfh
W65xx627jr48HtKNdLByATy4uq0+HkVO8ofvYRHCg/lgYT6KGfBya1UGdZHtsvZxIEwaZsXFG1MU
UOGtzegriJOD7nQp4B/tm9byW/lwsOwYm31M4hsGVLJBrQV5VtZfURsQUMwRvQq04N8YdE8Dugqg
DRb8X8ouGGJuGIBwygzroOYW+o9k11BX/jFSxVc3ekxUuze8gW8mqT8xRfRzI4KfgikEZhPvZrTB
W+qVeGdmmxlxPmyZa2yn2r94kZx2zPGztavqfVZF32wnPsqmuKBG37BZIDMN1YLLMEhv6pKJNiLW
tHwjWu2S2lZFF5Pwd93xSIt1n/bHavR2qnb2kpGOTtu2yZcfV5DrUdupTZC0sWvAL0FhmbAVeY9I
po7RsOZmYz8s9BF8HNxzCbfTYAYvY86RIkBLuclR6R2T36g0CcG2SRpvUtSrpfNgRg41cnYzvPQM
byhm7nGIwH2t0g6kNHbabu075LohRFx7WryJUv+rD1iLL80Zuyax8IuC9heoPtzpcoG5wVuibqi3
ftUwJvYR3veYNPb6pOP01+N8N5vPid2c2Z7+yxLtMtjxv5bbeMM8nWmd27xZ0pHLufYRTOWmtobf
ZnHJx2e95Pyoi59+PAiN4kMamJxMi4lPJoqtbXg8pO58P8bAHVVH9iHRWKNpyltalwhcs4+cgoKy
TZGxpk/OIaeoJoZoXN3Z6WL0rTZd/02FvA9y+U8pruLsJUXIcrAJ5WaD1TL4iFk4zL7aJDq9WC7q
JOybdFfE07OBwpQr6m0IYgzNjOo3CNY2KUs4pow++KTk0emibh84TbFpnbB2dHA2Ebqt0rDC0RmJ
o+oM5rZtQnGtHevJ+E0xNbtGB/Y0c6/UHPNas+OzlzINnpi591Ulsb3Z75XfQ1XTjLWB3muVkBUu
y+RVJ/MJxQ1zRc0BiibyGqKBVaxnu3jj3dmSdzSRo+iFja6es2x+L5r5wVfq18A2LRQC2QS/1TLo
tVFLbGKjeGeNC9UmKgAy055uTFKoVUOEljk+Z0KDEdpw7NnMy9GTO2yHOMIDHiBuuIgFcR9se9v8
KicTzpbwR/gCDcUqR+VI17XRdXyxIxKWoEyLa06W0ePylR2ACeUTOB7b0pb3YEEefbRsBJxzPXtW
IS81eUNkvrnfSQLLBvXOGhO12sVBv2yzeUm0c5Up6xYz+KiWJAGlZHHr9e5xSJ3R2Ks4aW9/di3f
AC5UBLgpA/QRwObGd6fNX/qY5KLU+ZYNfl/BR2pAOnlfctIio4MeoiHAnjojuGSa8AcQJsivUaiR
HPn/X1wYQHXOUW4G4op7HO2h7RSfQ1DG24SS87P1l0SXG4arihkjRn6RRItxusn+Da1/bMZkekXn
cDFadGlu0/ahp+uYCqvaYJmSps9NMNysOalO6FD8GwOnMeRZrjaA6PhoGihp4y7P4eVWTZiMFgPk
HOp7nQoENOralTkDccuM72PdZbG8GOjaxVlHBXg3As9cnCDyGAeyuHeFYOU3QzN0yuHTBPPQ1kH0
XGN13zBOdJfsBLx/lZoJPg3ExUiYHy/fAGFPxtPkVhEu1+csCKa3ul23DMk42+aHNOcKdnw13qWT
oetYv0iZzzD9pZ05H/7zRTkObIE5GsozNSW9svlMcLj3UKTeTyS9dN+5A9feAJQt6wb9s3Dd6EFL
sh5oEH5bmwoMghLvnZYVd8AjLNpM72fCz0gwurAuUd45/M3R3M2CuxxdeXBz0qeqLbFOj7kumPaQ
N2fgitgK14T5IpjWFFEEh5HZuA0puR6ndlcGAePsztBeZg4ogjlkefas6mKZKQl8i/xSbxvSkyQ5
qVpN4o1C8tJwile8VRpsDH/BrjZwr7juoids5exliCOh4aOil/m4iWebJMpEE3RSTzxR3iXzOqCr
BbLUQomjhLi4+fMW/r14+jLEQPy3JTquulLHEUbJsflno4M2icfBjY9BnRpPqd5wTeDC3bpTti1b
vz1OypZn3XogBLF/lCAcy1G3ARGtQaPIRysKFS3Cw98XnR/NG2bQ37nZE2Y6xS8FumV4pi+qUNOb
C6i19Q2HUASSatek/OKK4II/tp758/f2sN8zMcNhK9lPmb8MxipxLqYPwH4m3vLuxWqtUOgJKqnA
2ll90jxgnW1I8+kShF6ACyLwM24AQCk2Tn9o09LhI+XI8thqOrC7ngLJH0iRxedI+1Rlzmlq+XXr
rDw1N7uZUmU3WoRu999nzhrbKjSUOAk7IJKqh0xq9w9uUP0WU8oVGQmkeg3a+FeR63eMd6Z74g3Q
LWqB/1xW1WoYcWqOrnb9e1dTA0Yrle3TQCTUue8HH1k/Q6q2ydVZTlGz6soDpce/eirn57lj35qX
LRiDMXirgk/K1+G5L8eTclBJJtC12auhJ5ekrtuBLp6mkYTivw9KYlBCTgbrmaTEfNZie6pR3MjE
DPGeBLuIzvMOvYi3GTzUIUk9fHaqEV9e4rzGgRnKZsz2cWebu6puqW5Ue5twe22ckTjHofbm/aCL
AM1GRogLd6M8j3bxGoztBDwVeACtjLsdGDM/ZIqkh6J78k27fmzMmcMv8eFq/SGU9YYxHF4Rf2UU
wczRYxkbi30xudKEp2VJd7EM29x4Wl/szQJ8i6Us7yQz419V2OZZjtJ5RKYJMEGO8baxkadGwIn/
XtgDJvvW0V4Nz2yJVekYey1/iszp2ubI0SM4zRAzR8XMuQhgZfos83ndND6dvpJJcy6onnyOnL0q
/XpPXgEl7ORtisChFpnGpxiJGxxEwDOZphs02xwhsa3fDwV7cSh5l7+XzsFYPViM3HACBzeXJf+l
UQExychULJXUzyyyawRMkoxShxgm3ThOGbwKzy3nxzFP54NkS8LAwsMakbQoZ6zyR0Ec4yR8YIxV
ELK94EstD72dJf9NxGgHwnEwdyTWFZdIe84K+dT4Nc4Ct9XeiyBm7OWNd8Mk/xFsTzik21XkFcUx
IguHAVjizLAkqxRtalJXlxxM89qZvXKvmQOdFVFrABqlA51Va8I5QnrRyDq74xbU7/n+X8x+IuKn
JAqrpgW+p7tYHP9gfCELgrU1NTiEjj3tiwAbQNEVzqOfpgACC1BwLgGpgZuhUzWyFjYjVTtjrWbv
y8BcWxmrvF5EMQRxfbjgVItOslF0cAa7FKJuMS7UKHg1yvjVMDeCcO5EnCZ9FqecGeM2ajutWpM7
yAzfE9H17yXv8fpZPQszIQkL/XsWitpYjzPlqQNz4O/f0uw2uQjGGI0ZAd820BMYltY+/L2kM50x
JG4ee2S4CYE9WbMMWNnE7EVDe9tXL46keIu9pDpkLqgkN82bY6FTuZn2pG/tuDdwlcNbxagY3E9I
EEqVpDvNnWtY5XxzAxymI6Osx6z2p7Njlke9bNR9LvEYLcjpqAQ4YiQlZKYu4DrvoxfkjIiF0xaN
VpocYqswPpEagSNKXyzX28dO4ISKXKu9O2TjIXb7u6bzy2tP+JqxACXcHkhBHR2scSazMP3RfDM+
1Hqtjqhex7skAGOSzvycwvPfJiJ4IGUf+8Sx/3vxx/LeKrrqJvTU3tESvisPgZOL3vC9VQANDG36
nCeXKRCaQ+kN1qslZmrjqlZnIcFjD9q51ezzoIMhdYBDXr3lJVbiOUn9ZMf+Kzh6TRAc//6kd3pw
rA2C5yZCPLu4b046U63/XkhsBJqVF8mvHzAk9hl7Km9vBPqHNfZz2Ero5wXC/5NJvwxf2j3/vchJ
uWcmV7f/bMaimOf9/w4VSmBv4xaY2phRDeQya+rqwaI6/neZAEgVqJz3Ipo7Wibin09enCf0vZOW
EUNHY4YHwwK0Z1snVpjW6e/LuMjSHSs9ZiNlfXaWF4y0BengKdLLRMBcZPNxAXnG3nhp+BBE+WeT
8BqQpIN/znCCobvU4QK7o99uk1Ibd8puNnrvbYtqHjll6vHsev54Lqeg6FcemOkGwSAmF3MKB47r
UJvQ/LpO+0At66GsDP++YL7TPSTD0O6bmJCHmhTmOiAx6a/4bPQZ467F9oLHueXJFmX4VwpXA7/c
unsgwNZ7DBg/eVGbvSIKLwDYiYGWxs1eK0K8ebjIWjYKVkRWe2VU313ruO2uf19qUQRRuBW3uuOb
zC3WIn/vGj1ldfnfy3//rESFj/2WbZi+a1jtnnqQCPt5Tm+FrTrW6EvZNNMfXDjcqF6b0O4Hm9WE
7VhrYSHJJ7jcfEYJh1pBZKyzCVVwuJafq1F9/4EiKq2/Ayrc7DpRuy+egMVcLFiC2HNZKfTYZ4uA
HxlV9ixyuWVsmh594npkWCnmrFlabn2Cfr7566BV/SWxHVH0pliiJcTiOMpb6kKtaNgIWkCaGtne
cn/iZrKTawaiDnRIrB8rJEAsBh+aGY2YFpnyrvIXGWVT2DfD3v59EXESUBRpH01ZsYTQez6D7Kze
Ky8/z029zbpIXA1ZWs9YLDhzTP+ebaI4ZgmM8MEhxjrpfEGv7404dudgXxNDvG3NMtrqVjE+6i57
Y8/NkkMSo31wMmhzxMaiSOpuYNi4w/wCS4eVsYTJ3f4pdfudRlAmcm6WOsYg691/Jw+BaMj+Nn6X
JJc81hHUN126xxFub/ArlFunkeQPKEO7aJ6CsVzIr66lSwmoI576ieB52/CLs+mwAilTh3NIp97I
k/hIbu5XFR29fMru/yrOyiqKHZMduO+kgiYj79zfje1ZFiywAT1dyZ4SpDU/0gKxeWASFPoN7mOm
AmotHDDrG5M5YDg3UVAc9DaO94bjnFIU3mw8imo/Av3OCs84l4txPSvseFsqnDr18iX3Hoq12XqO
pDypvg/2QWH6gFxJ5FghFAs2CYi9E85q0n0D3VzYwkKEJgGIc5hFLsKSGQ4dG+OOVUOAHD+2xk+3
XZTl04Amdqn4rW7WD5FdfJslUeqo77ldlzc+07uvUndupt1qJz1NqLHdjYean0F5wiKlA0meIx61
3YpfwTj5MEj/fmCnQwTwd7Riqv9/R6sZWW8ETdngwSnx2TyQSxG3JE34PgzrBH+YEV+JpZnPf/WA
hyUEfR0Nwx9PhTS3OiRYJ1i5WDanVSql2mpkeul1vzcsF9xnu9Dg6UUQSf2yAIz3yNYxtxm5vYtj
IXj3EqM6E7UYTlXv7ohH+f1fLYhmTLt0Xf+SEQaxL5kMniMAQ31B5NbG7sx+WyFwIxaLYiKa7ehk
Aq4OA+C1wIcG5PlJnfNNxbTUdFi7lo/zcbR9f+PY5cbLYXysAIL7TsfimzgnllgDC0vVRqsBm9Uu
hR9Dj9nfGUUNJ0fwNiRzEl88zHNOCqM0mZIPJRU7Y5HCqsFDFIzV/zF2ZruRK1mW/ZXEfWcWZ9Ia
lQm0z6MG1xQRL0RMlzONNJLG4et70XWrs7IeGg0ULkqpCIUkd5LH9tl77f6a8gDe9GP4JSgDGGft
+OBaXHxjVXTfHKPZUIF9Ysa2XjWK5nNW91uk4C4S6pnFGhG2WM3HbJ62FLf4X43Jok238wAZZf6x
R3N5xssI5rzhqdQocjkdKNiCvH6YsyezKC0E/6JwuYlU7OXCe/WQY1dYEn+2aGNeirVlJXGwQJq0
uSKkO41PBgN3Vnpc6CkTycqxCAMjefpHdoHn8C5bsElFqbauJXGSAG5Id3TDoccJn9hnNydK2Hck
wsq6IWmN1LM8/TkzJN3bDH/QI+v4199ClfgyLsWxbcPnyPxiMqaV2K8OTSLN9f3btkLW6nHvucTM
YU1YKZxdpMv15/EObkN6uF/wszPGi8H+mLbcQT039Tefb3vS2htn0t4pd0XMwQJiT160HD6z8nh/
pnT8YraSSoLYxWNHkq4mZPKkUixedqq/ZGXr8cCKKK1MrPlZ289tEeJ3RRnkKD5iKFgKkcgj6bW/
HPyBg9ATyiaJg1cWUQU/BUconUA4XPwyS0l24IRw2aLiAY+OfLDIoLsHtxU1rZjJePVJZAJvXEZc
ao8/0li9fV7O8ZAOR6pGMOzV7iGK7OBN11BpiHJ9PuN7CuTXY2bqvWEb3raCmLLVUeDuLDQzejFU
e0I2ufheKA9tz6B7P5YTfZhpGYe1/swTTT2nnEYIdrCSbev2eSrdr0YmkkvlDlwjqvWuBUEoID89
kq3LNR6n6hgMM3sZiwxfTL3IvfMotPUL0CfWBJq3Uijz08D1ts6DyHngSIh1N2ntU5zO7odXIRqL
6VhXRXm1JalNq4cNgO/w7PEcpVAJcWvq+MtoCojOyCiaGpvz/XBhlNHl87nkR4z0lN1sx0b3t6k2
22XHXry37vgx6QzBwh/C50EUWGB4Lt//I7RPAGqiQUIUAfWO/zWD2JPL/oe++nULYfgSR9w9IlyD
28+7O2XwlMlXCSvkgDtR4ltfkqTXL36RP32+dPZAXoup9V/z6+wS18QSLdXFq5FN6e279MsXv/9H
UUyyCuoq2/pwZC6q75nqwEWwpKvJYC3/W+S2ziFJi6ec+/Ijygco1U7V67sU4fRLGymiA0/wiG9O
mOQ3XUw5pHnplSoD5g+jDsy9m6bDDkTNo6pI8Nkyzm8xxtiWs3JY6Ord9Bkvk7LrSEVphmm/DY4I
RGeo3h8VkL5TANYqpPUv7I7BxMIGeO1wTatLOYGWcMc4Pn8O2RnWtXjiLas849UAXnkyZVO8c9OH
TLbkzo2GmmJTwUWJYnas7ex+jbRZFZC2IlOthzI/+nnP4rXprlnDgqGYlHMp68DaClZHCwjthr3/
Bz023eNgWxFsXav81gJcAxjW8irn86ukSCnzhHFtXfGtWvhmYc9Z6C4wMiTS1hQ11hng7OV+su9p
VrwPOWxVhm3q+vHewgF0mNF21rxNuV+WuYFgEzN5+56mW1ZUe08aivwtH9Ja+ERB2/QQe73GmELD
hkpb52H0PRq5qlbsRynZrDmOd+6M7NFIUU6aWNI8HVr2zTebl9om46Q8hnfkH8ynnjk8tNr6CR1i
onS2uqWpmd0SQ1zVDNpWmhooTNSSUV82BW1jw1cnaJFA26Jel46jVe8w5Ku5QwHayGaAtAJihMkg
a09JTaPc8iZkcqVfYPCogS6gs0AsZqfBhZPo33FtuOTF4oH9ZUpbdiBGIu2sACl94nE++z0gtGxB
wi2ouZSpmsx25G/v70vbE8Rj/PyEwy46KFhga1mOjCyRf/ahhOwNoTDphBDFAxe6ts0B+GJMtMy6
jWDr51LYJl3Gosqb4+P9enYnJcHpRYxWRVEcvUztZ+AEp2wYzAshbgV1hzlIeio/9j0xH7dOSAAv
qrQVYLqTVgvToBhZxbvJt6x2inc7BmNNUtBmMQ+37P6QiEIKSaZYYzoJzYtIMkxhWSFOLCvmXe+w
X2fk86nfsPs1GvT4xWN+XFd2sB3AFGydqXcfjFj+tJup4VHAr8bCsThXXrPHdaP2Fufx80PuktZE
jOF+FD85pjfdXC9hi64gUGlW1KRHMsbe+02UKut8awxw/ZGoxyev/ZkYTnXoJqsnGkEkVWnDO0mg
C0bXTI/UcpBv0C57eMukwAtDUX7NdPmNw3x5Cw3za56Pxs4rA3WaFceHIImufucdMZ2WryCqSUb3
L2xVb5XjNGuuVLFxhrC90V4ARSQx9DVRenhgG3zTEIH23f3fKiOz27BRD/cwDhwC1ON4GAoAUOUQ
MRjOWQlefnETzYug0y/6zv3/C+2M0cT2n+IxJ3BXpPRlaug4GD5sCMkjSZo5pMaBYzhLB/Rpnrvc
4gKnPMDtFxuqDfSmXY5XXTZ+v8sk9oSNk4HQWAbCueNHKuzLONhkTxddCq2CatBFT/GKoHgqKB6Z
KuNboBXXzIA0FGcYUD8fYKrmghgaVA5XJksdkS9NJP+yXqd989Y5HpqlS8xf1jY1ME3yiIhKS02Z
Tk9kxxyirJSkBejMm9oFIG+E7iaqhMkp3za32mk8/FucOmxJbQP8pOVFqyREhQlTT2IK+5JOxHuV
9eouPWme50R7Oy70pjGuCaPMn0Uof0QdgwUDZ7gf6TGqHCLNHeSLQ0R85ShMP195fHvk9iUbR8TR
7eAKtSf7yI3ajE+WmTTnGubBUTgwTAaXqybj1oO/zCho6bYNh8M2uSIS5oKeZM/xXiIbPjE2rikM
foWYAZmviAZXXMR7M0i6ExsxTNtxU8IrDVjgLQNGFk3lxan++sWaXWT+Bs1HlK2yzpr7CicZisHZ
NPZHQ7fvxlDOP4ysVLdGOrgtlgMRVi3z1Iqd1N6yRvayZ2exjRhuJdYTRVx7RpbvzTQAomjGo0Y+
2JUj5vIQeWbDJC6pr+u9d7qDsX8LzoGBW4MKQcXf+hHmPzYseh/WCA6Bihb0QdbcpjR60WPJWWBk
XxFGmOQKDSslIW0lmvJAsdj4VAi/fuijSr8MnrP3ycgerOWph/+6P7YBTfeUgF4Q0JyneuhZBNlM
/cSuNl5Kl4yVvmnViH01BCup3IXEXkyrEnzI0eFpx3rWvrihLdeyStPHgGLbWlIt5y0CjwrIdPCA
jI5h/J1bL4Cp5Uu12J1OQUqyG1N3tlRBgQKU3+wZdJmZ8w9XPLFPqe2ET21aa3BFwReU3uJNsVkx
vAy/VDJwWqCoh9F1BrxMjPu+ChkDnCyJTPqDQTbUMBW4wWXJS+p4a8SGd24KWz5MfvnLqvzp4OiS
zPzyKyW/37AR9/8kYUtGiJsQLwlw9VT1tDx7VXsVHYkDtkOa0EZWn4Vsv1oGynfYmCNtpj73U4ez
cT2nx6r20cs8++hU5cglWJxwhjpHq8LLS6xtfusnDP1w888RbcKPli9AegKWNrIWMLPfgMhdvidZ
dT6eCU4AnDyca0ACejMvTzdHsX0ZZeBsMCxbF6eszoRI5nMo4npL0cKlwZdNqIvAL9PuRyfbn0M8
eKfCoX7CAG0JKEWN14kw7MI2pLW1L+Fzwk7riLXYMI/zMj5kLtaqZCCXdN+Zxp2T77uYg6LdLsZ3
atyWyfSuiQWRNxzM4SX39W3qE3D+Gun0vHxotbdslg5+33HErdX3WMNVDSxHt8XRr3mseEP/3iBn
LwYSgTW24LlsWaC0Sw9jOO/pU9NKATnfjI6Ngc6yHG0GEL1XPVOaajRUPnBJ2+S1O3b+GgirR59W
nNvG0bUTGHw2azzgAnyiiLmZcLk7jvlQG6la37cUNcM+bAXZnkCsPzOPlWtcCNGVFtuQdLDnXuUM
dpp84cWXjkuaiifdKNEo2CydtRPbZw8k2jauy+KQd3Qbyn6G9BbL/rFluni3A25snZe3a79PKDXB
6kv5IYBWM0xeYIVzn9lB8sl+1Q0xaumN2Z7Zh/hQ2BZ7orY8u9qwWs0Ot1FLzQgEydiv6U0tqR8w
Tnopj9eLTaUy3J8gvThSmvNHaBsFQJcIWmIRQawIx/wwhjkV7Rb2w5A/ZC1Byawrn2i/PQx5XXxp
em+PnzOmsMp4w/m9NsIwOCfY+C/cN1DSkx8tR14IWeOF8QE7X9Sf5kxi2QaplMVmd56MZNjErnJX
U+fcAhmF+6qc95gwiyt8MRrMjMcIhQzBLHuprDD5EYTryjXBElDVfrVZGGIp/7XYU/aA6vMLgcwX
qP7mCYDhTZSkY0z5BkZAPlG82R4CW+ebsVoyXzE0RnCvK3KMIwKqDdAVPwYA6KhBB2MmNmA75Ql2
0qyWrIyXq6yRY3Lwl1VGV46nqhQmY4Y5bZPG45ziEfETiTRIuh8s7ehz5XLm7lDg1Mj1E93aZb/Z
SotnqGlfgIKFm2l5mbLM/PNfXNXG7g6uxseQq+YriUEi0UNgrWfLRcuyR5dX33b2TdVzXmdEo2Sc
p0HPgnkarW9FiBscuXj64k1Jv+3CAAbZ8raq68p8wC2BGsqPOjXB6x1pjNXqNHtYgsKyidgLlfXZ
WZajXpANJ4Zi1nbBg4apQLnzgA6nT1qHycXU9Vd/TsoT7rMAuAfCaNc1/jbr6/Z6H+50YXdPPSA+
N4yjF5nTbToyeezSqXHJnPNIcXP4I3EQ4Zuo7e/8irYNNoG+Ga0Xi2j/ceAMS4zBEGtAEc22nSFS
wOLKLsofwWdH+YxSius8NLGLcyAp1qrQE626XYZ5lNNHawSHXgK07Ez/KUebuDoD9rL7L4B4XvAC
Aqdfh/G4i9DfvsCVWNqGg0Bah/tJz8VidBGF6ticMt/Yw7sbQf/zyxTO9Rgi+zJXG+YUbkpsA+vO
6NpT1LYfmUdNpy3ab7HHLpObDJVKhRNe43Lo9x4hcM+Ar6buk96UkJRFhiIQjfKLLu5/bs+LVBUn
noLL0P174BtTXNHk7u6/lGEYuLUqOQ2n3k6ezTnZD6ZtPsxBpK9ZKs+fIsWcbQjcGPt6UcVgV7df
BxG/m9NPpbKv1gjP4n524FYencqinw+IU9hF5snbO8avARzlw5htzDlk+KnQ/jkckzdwuoyNS1E/
DwXctxDDAdsV8pPd4iDIxjk+J/OIgrsYA420zV/dav5IDJqp8U8oiiwGjv2DzfnmfnPtaZebsQR7
tI1GjfMhgI0s71BTcWpk3Xsm12/i/TwYRVR+x8SHKVQjpvvyOwifLcpssBJN86iWxuTFHWIFtE7e
Xz9FwD9wbDqnKcveu/MNjg93Rx7QHA+5hfR034QAoZ5aQmA3FEC+LCG4vfTImuAKm88Dauk+nwdA
uRRfbcmaeau2SOGZz5hnoUEz8C/HL9Nifkd6RtQsogYtdHyJOxgTYrlpGG4uaALBTeAEgJsIyjko
AbOzJE7FUxCXrIak4ax0Z59YhsntFET1sQDzgydQsYJb5uo8hO6fTTQeGE5Unfz5Z2w4ZPjvamDT
bIj/Gq8JbMC1rcmvN4G+lUAOHpPUP0lqePJV9kNV4XAlDpauZoVnDMGHKQ1f9Dqup3IHJ5Q4TB/C
KquZyYg1jk8NVjJtWsmrbTPRYRq6Jh6QLgxcAOkLU6yahvtL6JYANnFtAvcT46WN9Y+6xYHhssE/
Zzozzo557Cnd27HMMrf3O+miAhpjVzwl1JXEKTAVt9+kiw1A9xzHZTIU+3TxfAx0ncx9Nv4IfWKF
U/g6AXPE3u49phG7J9M01KEeNK8rOsJGj1WyI2xHXnm53jFnHDA3FpS05gsVCN+B14d7f4Yh2A/m
tIvC0sIN+mr3BfJxbgOzIlqYIgKEPsxpDt2rOx4e+Ycs1v0QG4f0svmWFI9VQPx8cNCtYt7dcSlY
WSzO9YTk5XlQSGGotqigVhzonRerd2of5oMxaED77PMBAEfnNOn3mStPGuuQe1gsjK3Ne1zPs3g0
R9A+fU4ZUArw3YtB+8QWjnhBxOYgjXypHQa3sFwtbq2fBmsYzzBi9c4k47hS9Ar6STbuWqTocv0R
l4RBvK4Yn2O/6LDKAY4vGvME2/SHNcTFY+rxkhmsipZ3dN/IlD4qdryqrr5IXByHQC6/tXYQy8EV
g8xIeTgwjCMgtuGVkEe8Ua3+FnAH2FT5+F6ls7GfbBK7RQer06h80KXLW/n+IIvhqu40J4j7wyJH
BSRyizjVNT0Y4PDrPA+8IA4usfeCVfAytJgaty37BOfTwyLDbL449nS26lm819FHgHVspyaz3yyb
zLtAhrr4cRcbZ0GPYklLAzWplHqxDaq3CELccTW1t8R3TarS4aXmOQjfOuFGe18KVTnmpnCktXLM
REaXBfnyLEGyJrEvd/49Pge+11yVZHliOX0TC4NPqN396GJMS59Cw9x5l304sQSPbhDcugDSBvTj
dWaqhwD/y5HcpLqQF9uMy6KjGYCyVqbzxnkRI9/9FNTxphRDP57vL3fr2MWm4d39YvzKCg/LbpUh
SvtoDW6a7AKzjQ62b5CMpFvqg9GX85los2Nn04BXpMLbB15Hq54B8GAs/E1k9+JsOt8c8NYo7gCL
wP5VJwHSJ3Ltibm7BVTmsO7YBFOcYxlb9AiTshKR4YyfqJFEgGv2TRFEu6ZMQWqxpTCE4HAdpOIa
O5SjTAiBrDR0daaNQa16EJTVVInPY6oXBvYTcgahxJjhexwBZ/GINjAkHlj8GlclsCyjH4+m2uMo
z5/qVPHdwIE/cl1ONJvFLzz+mmWISM+dN38fHJm8zOAon6cRVqBDW9DxU/aoeuUDix4aClBktaOh
qX53llpxIkordr7pxSUZ/bmgyV26OIxq4MUKR8DicAXqOUQ19pwG4F7TvLTKWlasNX4tzqsWPIhH
LESwdOgAvOho+lMOVb8FJ9HcIDW/eeVsfsy0oucaMzqoa+6/RfTdY7DTo6+vNcjca5o7oF0sHDCG
Zz0U9OgO+rXH3fll1hAMR8xaq7v5hVfiVYzYdAbloSONDpOHZb2FPZIDKzcCXwJ3X5Z6wPmWrRwK
xAORYMyHJkrb8gRmw7cXRTY8Di2xrnYao1fEAxzsA8F0ThvlXfnzrPg0pL34HCbYK4orREEMRS8D
18Omiuovnx0B92EjsJdR2FHdDfb1igZPsc7oaF/1reFdLFtkm3R2vLVGbd/lLnC9Ygq6k6wLRdsX
j0wchiDNAQoclWnCAZPIFSdfpc4HJ6meh0V+5IfGwpDG9XwYurF+8ELxnhrDF4zMW1wBxTOU0PAc
3f9UIxuXhxwDzpw3L0k4vMWxok6KSxn2RbEulpPt2Bc+EIN2PI6k1x2t2ZczgGAuYXoaccUdqtbC
/9R7JCHI56cUWx7lTBk8Wo55DImerynx3ePizh/rNkuuBYU1IIO2ahyn22Q1F0ik8dnrcW/V3UDz
7TIFV4TiaqyhO77UcJrl9yROaFGhIs9MS3BxfahPzDAFB9ijgWd6Wt7VHegl7e4oeuxubWY/0KXr
HxsX5csnAs2ih6daV/ggZuKHlBXtI/IThunlSaHihD3L4GyXjcZjRTZvgx2ZYJvxZ+FbBoywuX3U
XKlN50cnXeDXcUz3h2w8isI6HNNOZsZf6rJHoqBvwfDEe+Mm8ykCLkPdAminu3EyYMbccKj8VYQY
PlvU4NfKMf4cWPJCL/B/ieAii+fWnuWH7Gl7T9r2TQn40vlsOx99HeLbHzuSelTZUPjLE+k+Ntzv
j4ZgoTzLpNx6SWi8562Dkm8ndFosmqYjm/0dQk2mBJ52tHDXl81O4zD8iZh4Ps/b/BC6WPzuR53W
qglnlaGFnZ6fr7AjBSaTlFZK3IweqW3VB/lmikzu+MvRz7LL74qf4VjhEKq4PK08nzb0kTRfBX7Z
1RXBRt4wlWNK8uSw/RwbZGEIFgYDhByrOypFe2Y8aMDJkdjNISyUislsd3+zKRU8i1jjEwPo/TpY
Tbki1vzYAbDGVMNzyCYlu5uX7bhM/V/3346vkJcLLDM3dwCP2HkMgXd/LNIOVLhFCfIXOBu2x2Bz
v1+3WWNzqluEWilSFhde57zhYgdETkEhkov10MZGcMSOpxEYyU2RyVvOLLjs6DOQKRpUOIidSV3i
yrcLinfGip6GNqkesQNPWxPr5Tmvn5SReLc8YYsedOGDZXcwCYOfamk/hBOTrEtFfHfwaaJKxVJH
QhLWLrvnlLXD4b6JxbB2VM2zMMandjnhqbR5t8bqwsRVf7Vr2g8JjWDbbkpOagB3lZdHb2QOWe+P
0Qn9kCTWEPSndoKZk04Sdj/JnQM8ExqGvPJLRGbMpFmoE7hwGh0QkyBLSfq4nr4FDk1gGKip8BxX
GfnA/TBrME8Z8qVcyD0eyHcnCtl66mQ3l7Gx7i3lPg1Kk9erG1ZRTFHxc/0q7Ah0ioKapH0oOrpZ
EjH1iwNT66ez1OVhbEEMGkqmsKDMTve3wtyn9dl3WM1b81g8jsgFq1Gml6Zt3b/e78OcGCcUSag/
EYBgn8P+X49qnJ7leuZlbcDuEOi7jw48v0vsMA4eoJqVMlRDrgo3YPMgJtTxIRtPZtxjq05r4J4e
CKn7WwTxUR4TcNRdoms44f4Xfy7yWy287NaL8XnR0KmdkJdCNdGxCxN+D5X1ok1Hf8TmqpvK5CnK
no24TB/7mURfkc/BJXW7w1zXDuBD7DRQqfULCZGWBRQJtQKIwur+Lv+8vbEAxsGMZYaHyOtMczD9
4+NxyN2Mnku1dawhebz/J8VR2QXQy6HouaChx2TX4cfdjXNH31dQy+NAOelGkD7CNDld7ucM2USH
ShrNlW0ZZy4T/pxXxu7RVewNdauTNwuoE1UqfBO0ftwnNs82BASzDuViquQmdaNiT97RsVX3JWso
8komFwOBNvReG3jPqaiGRRdAdK2GJXhSJnn5kVTySfRJ/hFW7S61cM3Xaea85XUOdoI28XVr4S8i
qvpBiqDcNC4bnFKEz6lgwXNXlFwh2NnGOI5wZnEwgD7txJF5nHgy8xUpra40kU+GRPCrxCwlsPyK
Wls3mNtDlWKJWWMmLac3pWMb7p33RCbEvFv3MSE9GBHYaqt1biOWiwOr1+ywBN4pkbHotjfnLYeA
Dr6/Ed7iort24OaxeBGqhO0HqmByUXB6J6EVvvTFe+vH237yzUMb1G++CK2rJx1nwa8EwWnIx2er
L9IH1asfnUF3oxcm8jbayHxCACJXbJNRaH5M6UiEJphv9zsbyaiEsm26wye3A7I/oBQlqQA9nzr1
9a9jWxDYp6kN34UY4g/68Ebi8SGP1RZ+6bQUYlldy1GTRNWx5ObNcQIDsRKs34DTZs2hxex1tnLr
Kh1o6Q3d2HGk9QFewZ9IcOY5JY2wVSR3NmrZImScpvKALJdnhwiec+wg7OtX7pjGglr19MUUtVpj
o0FhF1MKvHc8ctExWY5J0W/c0p4un9fe3UZ06Ao2AqKvE9hyGDIrzoNr5Pn5kkPRQIYwzduYRcmp
6qsP2hySY9RkP/hpkhesRN1KZ5Z9bvygfg/Qm7ejMeJr18wCZt8VW9PO6KMOJ+/Fb5+KZeKrR9Gf
jDDZeYNKb2E5wxzxf3napPBCtu1zkJRqa5Tpr5DE6o0nP9tBxyz2kEl4rlaSyswUQkFlDuxpvAkE
hi7py5vaYJO1zXzGXghrY06Aw8zlT1fIH3FK5RlgT5zck6nH1diW6tw3uXvJOvNsDTTLEupTP0JW
vWVS/OnkTfABepizUub/Dibzfdk47MYAcGCZ1s+UC4Giu2JE0pyr+EVVOM03luJJQNIaQAb4jbW1
7ASJ1uRX+MeLN1QrRNkOZ6pZOOI1akr7AJs9wBuW+2eMW/AzVBF+gBPDsOzGyTezN8qTsKAD6d4q
t7nuF7+SC3pGpvKKjp5tSpMFPtdBdhuFeg0XsIpWpbV1R1tfFCGRne9Gt0D5JfohVIu+NOLLUPw2
dcqROBmQGT7fxGEA/RaPCNmgWL85bM/PTk0OYk4qMsBdc011pB+LNoVIVhnzX6OHMrCI3ld25J5Q
Sfuk2pNnhVyK0nQs+DYPvY0ftDft9Is9hEhRRZlfKWWeP+AVIHMyOXM83+gl/THE/cXvao+1OdGQ
PGdbhmnnxQyIh0iMpK+hMCsopuhdnY5dDCwyeKhiEinLR7osq0uVk0bgaOq9S1ykG99lywgOKj0E
M54gsNM/3DCgouiut/iJe7n3+tkpZk7QqmaRc2Cp0hcz7cMXNybomnAmqlT+xfDy8ZoscH+bTIeT
sGmOHXR+p+/loUzCeauqyAAywwVxPz5lbRUTgpHUwZQ0KY+mPV41my9ASCXOkLsIERXf87udsPNg
agyiOLt96RxkpvqzE+7NqafmYVEfuT877IpBNC2DPfWlg6qBorQj463uD6nTm4+eK95nVqgwoOhS
ssgekGEGW2H0/WuO24hG+mb+iHMBgoE/C/6Gs+MYGzg+W8w3Iq6wbLbOjm2+9TVPkWP70rxMcfd1
XnyIgwOfLPYM5zQGrX4lwfK9w565BRpMGN/rjfdxCE4xC/eb7us1NnviVaqzn3nSw9CWBdv1sk0B
delTRAqL93lP84CS9jbii2q/H3HtlMf8PmpbIg02Usn8ZgciexSlIvOSFV/aX+ht47XAkPGpw0AE
JdZSSu+KOACVsZPG0WIht4GSSO0lfuOdWNJ/SeBJeCCaJ1Ku7G2cxPGNB8MPxjGC/C3tzVRJHIq8
uPZomWdvUeEyO/8TvqvLnWewNmMx3e6LyrlLxUNRyK+sXoaLMQQsy+ct7IP5yAzpwgLX/pEe8/FI
Dn1cVfMBkYClRM32XOlS7+8SMiT+re5NNoEFwNWuG/U+KIJxLWWerNOxkj+HtMZHk5TvUd9+qVnY
rjxt509ZaKRXwm/+emFhuT9iKkUqHm+SXSO1JY3TAPIq2vdMtU+J2eLLXT4qTAi+zlic3MluttwU
Cx7SFDYa0nyJRmm9YQeiPIN9Hly7csdePTgqK4nXCJfVW1Cc8oLqepqS8cc5z0ubAd5KdpCx+g4V
8HEySGT0s8mviThLjS+Fn4HAo/A8iUEK/UAhZGUW1Ku+KaCGaO/mot1sEUcW8C0MhqXptivDbk8U
Djwz/vgswR0TPXvGUGxYrykSGj3VJUr6D3Npa9pz+xeLth2iH5BxDRV8NAIKgKqoMZo5RJPX5VkV
gG8MIbYAFMjP6dhtzvfGuf/4Of6v+Ld8kgWElKr953/y8U9ZTyqNk+5/fPjPV1nyf/+5/J3/+2f+
/W/885r+5OQl/+z+n39q/1s+fC9/t//zD/3bV+Zf/+u723zvvv/bB9uKYpLpuf+tptvvti+6+3fB
z7H8yf/fT/7t9/2rvE7173/88VP2Vbd8tTiV1R9/fer46x9/WPQn/sd///J/fW75/v/xx//uKVBM
v//Pv/Abyxx/Nfi75duBLWyfFbfn+3yp4ffyGfF3rDHCFL5nB6YQvin++FvFbSL5xx+u+LtpMRoJ
x/atwAoD74+/tRIaC5/y/+4EoemajkXK0QxM54//+sb+7fX71+v5t6ovnyQp1vYff2AoXLo4P1/o
5ScLsCKagn/DcWzy8K4TOHz+v5Vfkh/ruKUvqb44p/PIrEpui+NqNsoWU3g5oiJSBux92OTsumia
juSdOGaN50hTBuz7/kESR98HDRClTjibKW6/AcEF01MDM1r6PkJwf0HQ9ms8m8naSuuU2Il3dOPo
MTb9W9enLAk8+733ilfTl2iHeKaShCUHmlQJo7VnrZLjxUrTtXDSZxKnz+NMpCm2bdzAVFpM8fA9
CmFo2kPlr0adfyNgQhx3oCMcs7rlPZX0EK6CEAphL+RqLOuce2Pl7cf8zYg6YBUxQBXZfxTlrLhz
AVOzrW6T+XF3JPNWLYdcv7IeQgGOLKYj0Usj4hrO0khVZ0Q8XFGDC+gSlFVi5oTYEqt3AHi8wRy2
wvQ2uJDZgTzBk9/Vwoc3lSQNW3Nqkhk42nq+FeZ09f3kYfTKdwakaG/F+Rd4ffyyui+uPzRbAz3R
wy25yb2lF8BikrcMf5cqShQ982WMCQ0Hk6owIzabMop+sAAWm1ANOI1Z+OPVpbrCxLBpJOZKxhJa
hlqKDpyEzP5ARsUfQOpUFSICS9tLTdXv0e7gkOCvXOHFrg7pgLwrgpndQGGudTjErPAjgEzFAK0Y
EBzRuGKlw+kZ1cTapKRE0sSwNmX3qyIZsvY6409njuFpYE0DcotFXk0CZK8jbaAYOUvQLgs3c1zh
c6VffCKbv4kSa+Mtfkw8WPlaKYgrhbEUgIynBvD0SmvQAiI133Dl9Js8pRUyYvlstcRNSaLY67Cj
lk8z5O9BmRsHMxQHZfOVPLm2Z0Pv3AmDtZ0AiXVxxGlY9wEPnk1VYdf3OZY/AHl5HSNxK7vghp0t
WGMUYWLj59G5PrDyxR25Eppyqdrw6QCfiKDoOHgObfqx6NU4cTaLDwDeIEEZzKJmJwTykYJ6UiVr
6dyBfPlvoJDT0QJjuW0TACGGRfq1QiCiLC5ed3nl7gx+euId2ts5rnqCD03REZx4tm1oGxRZfSsL
j87NvrPexJx9JAGtXH2ELCUuIIGCpcUCq5ozNpsRyt4ustziOLXDegxiDfS+c05NSjYptzXbjIK3
58q2lw6QZcQoxNckNXiyZi62EWnchFtyLkXAWGOxlTsunHVVNxlrfpTABpL0GGrSycSZVmyzaB8h
Jxf3kFcaD8heM9LSF3K6zbDhVkELU4KWELt77vsQyw3zfre0Z6FW/wSu5fEP6YPjZ/lh5uCfYbj0
LQFt2h+59w2UVA3RMK4AOLb0rMxbaUYaGMsA1KHuiHLaBVRpDjm1wYYBFCg0/NwB/EpLKHv51RTV
t3FWyYdvArXg5dtgT8jRL9JnX7F5osAcOhGOmBULvXXo5w8xA8EYU81U9x7zGro1xsX/Q9KZbEdq
tFv0iVgLIminmZC9+lJXE5ZUsiDoewKe/m7+O/DEdtkpJUR8zTn7sHWOJ8mqexR7UDjIVTkGwbeL
cPEQhba+h1hGSTwZcf7RF9AAA6hfZEn+FAr/UTWQXa3BSPNVGCKUAZRko0cLHVtEl3aX1HeTg56I
Be3aZ8LnIHal2JCRKdy1GVt7luzAw8+NSH8k4RFTizVybXhcSxaijjM1MF2yPwL7ICwRdyLWj/WI
8t17q7QRBwwzVj2NFDDI1clV2Ztdy5hbgdfI9+E1LXn2FWdDcRGb2zc/jGDW7pVw9h4C7ms9LQd+
yBnknfXAvjSQE0+ZgVLM6gLEBcPUHLkW3oscrSiJU/s4IGKmkvoLeHCwx8aCBq9O3lum4NYkSIs1
U2YlqORzaLuQAPcxlOMcHWBlCnc/KQOCOOkEhIyiZWyJeUmbuSKPdxQXHXdXE9A3XGDwsT57eLCt
jw4bwSNofDBjShLMNKQXAi6ck1eBdHWldRd7jUTt7r0DOjeOQY1wvhsgssEKPK+OsVd1NEIsOhUt
5Vs3YHxiyQurbtpq1IfOZf1h+OgEF8uFzCovvmHbRzPu/T1S/b3YSlPlvjsdwviCFoEpXHWeSL1Q
RTAchiW5tcugQpHZAIS36FvpPGO2/TXbtAvVoNjGFyb5YxXOFTYEqza+aydYwgTjdp8NR6txkLM4
8LEqJqPZ+L8nCyGkdC7CrEli7ZYHg5Y3FOCi3Ba4xQIhyVjvUQ85LzNOD4I6LkOGmG4RGLccT0fD
kKFlaQrEgBXzWw4G+BPkRHhFtxxaCcDdoQ3vTY+kXHituNkSFEgr6oJzQCrwrpblA68DUuRY/gIU
bRjVWJ9prsgnJauQyIAn1a2RBYcwDGT2vyAkJPHeMSchNhwSiSpo5eYm8In97/ShkFiG+dTNZPQ4
5BcZKfwnBOMqg7/KGC0NOTgoRYZ9G4N3qkYTHcYnG98zDk00uAaRrdgm+9FncTWy8RhXCvAhwytc
1K8mrtmDqngKUqWe07rKLhT77cGx0pFUCLzBSR+uqkEoDF+88yOo/f0TbDuG6mtk18lj0mbgFUhN
LMdXu4mNg4RNDtP7W7L7DWOUSfscq+UunUjSstmTsgfWl8WG4RV4r1RZuZG942nQu5lvIKWOaEwL
SK3lUZk5X9IpNAPq8cvrkWBV/k37Xo8izDjNLT2M8s+EqkSxar8mUgj6yqgfvT69gfh9X7osiEjf
4o/l/rmZBi9C9s+ep7on9ZrMrAHSCujccI4ZEDrsofIFA2tnwwMHCYLbTODRXvSDFlDfyoGGZ8rC
nHMwXOoiYbBWH6YZhVg7+ftBweaUi3dsUyw9fBOkAtsOyJkx7LRFJEJSEPY6CnU2Jg/jdIffJmEi
Gnv+m/nuE3t0mubZPwVuue7yNopXZSLdSNl4zslbF1sET5cFzJqYAOJuU6oRSoP7RL2v1EB9sqBP
i4E4GhYfXJEeuYP3LabphUTF+SDk8mr2fUemLUP1fHpU2YDhUGi+HHP+YFzh06sxBw3aBsT2vCy7
osTLYVvpckM/x+sxrHjWGK7AdoLEkfFezpuRq9SZe5JWmUBKzK5dAT3EZajSAt865AjXqDcKb7+k
FSpPw56OBRTVBGHEiRzCNCyzHt0axwNNhHHXMtsG5jzuAezg9USruheJDJ5j+I72uM2vq+QNbObr
YL6ZJept7Z1hEmeHDJsFGnEsz5LoOW2hqdYWav3KdS5Wn8BYqZs/dU8Fj0KJvGLLiA9QHBANcgaT
EnKEpm3iGw/egmT+MXRyA/M/HXC3HScdlOfULbhAGBRfM4NFZOv66z2QAWuHcu/BIJ+kKvtDeYz5
ch76mNmRsRR73ZbQf0OVoEHuxw43kX/r6gb4qGnTFbtf5WDGJ4zELyKdEX8seVib7mlBPrfLOufd
NJTkrq0eHUswV2rYIUvGzbjv8MnCAnCK95qhFNUpRDmzs+sQfwWDHn1A5j89EDqK3WzI71DsSgXn
zWeyEWKTsveGlfaHXGNXGgPik+Ky1Kw1Feh4ea243CFYbnJcTo6YdR0yJPyKhWkf/VwRU20fpGVW
YW5rTsesS/ci43icAzZMQ0oGlu91/3IiyXYGY7CHilZBsVzeZ/yjEj7gqejRxmXMNU0SpXuG0GHs
Ss4SlvX2zLohay5jNyfnOUBgLxh1d57NuTfwS0u1H/UUyBFvCri8Kf2ozbNb+tVh6OuJjIvuFw1l
DwhQbyG/FXZ6LX6dLSuYHFsyDZFKuglHXz6anMvEzhUJb3aFQF/m5IhO3vJhTvjXYx8oC1ZBA2Tq
UWUrPPneJ9BhCw1assuw/RaCVF1In/auuV0fE7zCcyv/DayYSgb3YVzyeT0jeLez4TtvuQ1n60T4
3XyClP271dldO/wWlZFy1uAncAD5oFAEXO0Fp1HGemfYAmCAnz0Tp4gqZ8aeu6XApLb/JtqZ1Vzs
XljKEVbZTHRs1guWwwq/NAO7JZCPufFL6/+X7LtzRn/gopc9ykbee+W1XfRyJEu62HBVOgWzP/v1
1a9IXuwA2g/S/jLokHG1+2f8CTasK/sBNfazxIEIC5fpdz9/+cH6SxjHMVdotQlEdklHq6wdCncu
XhAotFrFvpXUg8rkzmIqT+I6xgouYVxB6fq3mKBz20YRLaN1GSVF+Jy15yn342PW8JZ18avR23k0
zFm3g7mYjwRDgADYs6Mj2c0ixEK2zz2lT5gMzUOaSv80k/Rbux5XcDdWO/NTkojAv8awmBTGbZPp
/Kfnhf9vSf6SQyrjAYHiEkJYh2G9AfAwxw7nqWyIoGvM59EKmBbS1ib9OB0qDzF2Wa1QZbOfzhTE
x8xiQlIB+xlN1IfvpA9FNnKUdjZXEdlR5dTSFg1PHblDp9i3bznTrSTwxodCbk5qCBENB8be/8Np
GIRIybhwWC3v/LwzojxBbeY5fjhP82ussyrs+wq3htvRvHV4tdaFrjibzPyKwNRG86F/lrQDaT+J
ewsrwLVshoOY2Hj2VPgP7fSHmJ6dsjLjz8wDFdmK8AVbasJffLK5rcceQb1zv44D0G8j5mtNausm
tt3+AtUY9PqrP9T/ZAeDloALpn0cZ/F0MsxVRZ3TvXQFLw+UxH+111EVFK+Y8zhv+vGNMgYxLHLQ
HdqLNHQ97e9kABoAbfB2wfvnOasgcQKSHWsDBSW5j74tvwzaDBSgJ4eQkMxm6h2bJXAKvtRyhXjr
kU/ooEywlpkr0Sku0qwbdhijTfp1nF1FQjiXTWeFeY6RBb2r4fQX7CcN0NGqwS9GQIrlVVS3UoxH
6rYXXFTQ0Xrs8LU0os7KP9EKN2cWaARcqD/GbMsTPpUXAZAtscjz81Abgn3FUcIpcWI/dknNxrpL
9c3TpXGfwLhr+DgVxHGzCW5K48KZSSQ7KNKaB8mLPjy1arXuhsXFwUnjmKig56DL74gOHmBtEly9
Ou3Z/EnSWJFGcV2wnER4HPAUGFkoLQj1NgLxCHcKKbjgbXeMobbDmhrez0vwuAWrCkXiaDo3d+jv
rnJwH7KajF0z997zpYXs7JGkAj5jOSSBieXTy6xo1qhYqLhg8GBgbOSNtdlNZuItWKik0KEeOwSw
u6kF8TxkwY1e5NzzDRxcIzn5/LUyat/FK2JfVbMvFdL+y+4xsowiucAM2acthnin2+Tj3Hc7QYc3
mRQlBUp96NH23py7j1XDpWi0AlENcMtMYkxsBxBcJ2J17hK3/+2N4Y6wQvLvyKuJExh4KCHuC5BO
4H4Z2+v7ct5OfRthQDE09FJZ/JEovmIVxwsRP8tZemZFLpFxLdzgayxG6PTkF7ZaX8aCj2zQtjPu
3Amrey/PdbzFJBE9ldc4gNGSRTaN3r5G2DyxEzyC34LmC8mscYKJ7GREaVkNMcnK171XqWTf9uJE
e/86rvf0i6feB5Zhr0QGmJP3BL/z0nNcIcIk9Wzt2oeZAni/mFTCHtapyEl02KGMP7Tsfhmr8aPF
XOYGplR2mtYz5g0GckX1neckkqYqJ4cnt14qDHc8ThCT/wbzcEgN86mufAc9C5KTKvY/J5ANh5E7
Ll6I76FJBOIFb3DtuuI6pyAtAo/vKXC/HOc8y/Gvj7i3qsZXlzaESk1dsto6g8VApEecUlCilO95
Y2euePKkm70la7pD+VPSSNGbqHX4YF4EWwEnDNlJFz7eITM3ZI/t0xUj3V7mgNvDjRw4dPuUZ4lG
axcb6F2qiZM3dUF1Gt4dgi2MA07+wPMahKV/rN0RUJgximNvZB9Ln/6yuSthTxQ/ZazeR7MF4u87
v4btXQzGbzqzPvIAf3uxxhjyDTzOOoCmrhvfo/WMnQM5VNeNnrUrFZaeAUvT1N5PKcqo1q7mg09Y
7BFMkreDPXE1gXMwycufSU9AGLomF5kzLwwafIYm1fFKsm5iFOSAIAYNbU19koG39wbLfh695AH+
AYOb1pl2k4WfK0tNdkt+TD0OjA+81r7xza9Mgy/mkWEwAQCgWyj/xB/PaDNWgRwAnQ3AaKiot3wB
hXkErrT4Lmj4FA4UEu0pYNGtrYsdzP/yR1FU1YekqHLTZ4gK+PU6Mw7btHwZhwCJDEgCVt9v9szJ
IHwbVTa5XYkP8z4wWyYXiCSjitBDrrP3xMqeUCpN4exDhXUc9zynzJu56MrrxHqVKR+uM0LfoesG
f8FoHZx1/Ge2/Rs5DfHF2Fcjs73W2l5PN/3xvOplMtZveyTh2kV8N5UpYKS31gXuGZvHBb/eTiK2
Xajw78zgVxfQsxNDfDQTWTIFZlFCdMjiHnj2/HkvxYTGSBuRzUN18xi1GhnHnOeR4ehn8K/ThqXe
MFr7mHDOXdmhxsOEFiAu5+N0R778UFi4PWIKdZkEkWdbuFSRJqJuS9E7m+hPdsaoNo06YSnePF/x
xbNMJpTXsrMyNFueZvLM/q2bO0CRGLpXyLeoIX7yZCU2u5XPRAFhYmrG37akmpyFQOLgOce5Wi6m
XtujNZkGmscKcovv8F/Mqkg7ODlWeZd4+XVoMGr4ZfCzJDKafNis7Qz+vY31SeUcAh4+lqei68SF
txxiTW1/+IwX7tFy3YAD6x0TnTEiJwyHSw/5meCacmzDfoDKS3jKU5nPn7pr/7rM6I031nKBMc/H
PjMqIJqsXNXjBFSbkyq+z+LsNSkZoxZxGko+BDPwj2R0sev43167fG6uW+AS8WvugjdxKN9NEuUK
sllhaT71o2yjSZhMI4PqDhQcVglSAgef05gij7d1Ft9d8x/ic6YrA7uC0sTKNk3AD9PXbKzBBc/g
WOLuc0whFqwCf2zZM5yWROQmkKYZXVhPzWD+tMzrSzQFO6tSjzVrW2O9LZP5nBKDpeP6vYd9jI43
N/erm4Q4HE9J3UEURHPWVjOXQ+UInhc2PkM1X21+G3/swsV37RQbLPvCjPlPwacsxsU7IKOUO532
f/FD0D94kAXqgM6mJLaGWJzrMmOuSihis1n3u1ypHBUZaW3dO6gQC4ER5a0lto27+7TlxmG95vt1
AKSSLwxet1iBv5dFKPA5adhBYKSeBbZ9ZhMp4iKGR5oddTY6T/4LG2IUc9ogEZfUSGv562TLteTQ
ITbm6NicXKQQ8vt/mREftqt8LKz51Ai6fypROdrHnNFNnTub+6e974GFBsl/2/mztr9FbUXdXMKZ
2fgnzF3OjtVdkQ3BnyT3JBffrrH+mdkgh5NF3gZ/YStMsBa7YBDu55rjIYeVu0z1CyCDBUFSMmHJ
uS+2/XHJ5CVh4GGWgACWnPwm9wZ4Gfl60hY36F3AlIaT35Sov1YfzEoA1RzPG4Gzsj9l3B+CacoL
jHmycgDuyyUyyF26GKT/hPGQB+cleMBiBDw9c8eDXbNLHWvmUwnFTcvgdzft8JFUSAb96jpRqyPn
9hlkLo8Z6z+Ynu05N0v4T6b37Ff2c+ck5ACL4bFlSH4ptpynsewJovfW+wAaG4N171OYerzragtr
anpXVZimSmzX+6nPPmdiVFrnyMGSkMVSyyvm5Z1jLn9gOsj32GEQ4k4jOSD8MvrRPLlz+hK3+HiC
znnwGkQrtbBvoz0+6n4kZED00bC5/+MyyI7JJxP/dMNfMENk1zDm+hvs/W9tCZgPvYYEOb/7HdEr
jfzPx4UZ+BWfv0Vvt47pfZKhP2tWRLcit26rHj69vrnL51JGRaL/rn58I0CIQsVoHkRWnphpWEw8
2dp1RLUwX1tOfppjfSH1C5hNsCud+Yh/eIrKzIm3kekfTW7vY4N+Yqe50U8MtU2TtBGbge5za2hW
NTWGZ8Ebml+xbW0LWDeIRnQ4YZ92TpSqOGQ3SkAXd32R+Ogh7KhbfJQNzbZelafZdBK2Tq92YQCj
tU/WWP5nxN7ZWOQJUowNMSvFPTYTESepqbAzG2cUfkmUj54Trv7I/HZCA4F952Vi2/X9Ilzbuxo5
tVwt5wsJQNGAzG7XNGqrjdDqYFsPZ4OScuZ6C7mMHifcBfzOavmZjTdvTBCsj+VTs0nfgKewj2Xx
Kwt33mSOd97iPhcjguF6SLi4hwZHZEt0aD4wl7SM32qsvwJzESd3WkkorBFzZ3l7s4lRpqWyX8GW
kLNETtvJLslEaTcXk3TFP9kaU6QKlD7QXNK96en+wSLBUK5kjxWltSU3I/LJ+h5gUNWAXWiwwO90
wadsXDa069wianXyr4D63ULkY1mBjjRD+XFSX5OD6RDm4bZlyN6h2WFslGD1/VjtOVc8cijMf0vt
HZsMzEvfyfpIuX1rHdKHzcIhZTer73BsqbOt5GlwCDrsAn4S7iojNIiY4MHjDMzNU1pbcMZY1I8Q
nto2Vvex75+VH/+xHP/dSdqbhVkNjmL2wP5sN45J+Tw45n3ZcZp0er5w5nehP1mkinn+V+XOzs21
K6Lr04eS75QUG0wL7kzmz0CGXBuDrA7gAjgJrC2fYbrR32gv1VkljEDQcH6izIO/MQouZLB3bV58
8e54oRi5UmZLPqEv+LFrdPaWUz2kfKya518J0aHSXHnDXbA8/RS6xGc2BLnMG5xDsiKIVfavUiig
CKLhYJoTpgWWekGn0e+dIOUxw2fN+03UEZtSDFD2uXJIFLIDfcyKZ9YV71gRcNJqRm5oTwVLNMbe
rQXOITWAhTUVw9q0JFkjZptEh0yZxC1d7GSXi4hNNCCLtT1ZlryJHqVomab/BU9d+hAk059K0V+Y
ZGTwLkz7yVMvcBLRU/YudCjnCf4e/QvPqLRAIpgCvD2rv/fJJ/q91wxDE7YHNvpcuoe6YMPeu0+U
IdZMaq7v5B9LSrAkzbvGHL8eKKo94J3ig10iSdWWeZOFeh6dDL3iaDJeEmsGTMk8M2JcbvAVCprW
BtpPGstHnE4nXxufXcA50bG12osKHi2NxJPJBPtRzRR7uYXvSfEq7VX6q+b17xCjJEEG+dcVJVpH
0N87lVRfAOPI3wDQGbLSwUM72P155pLU/HqTtf234hgBJj3BIGgcJPjDTqWN/Ah4Mnq7eEs7GlEV
zG2omo3/oAipg29k2EjbNqFwOOPW6gxcJmWl8BqkySck5dFnVNFnF9d/6JXDyLhJYaUvy6E02p/K
pBTLbCCU0sbwXqML3lu4Tw+xiyeD8EguujS+Ce4uzIeRp5gMmKymixo9qk8VE9h9HOUdvXO8kJW6
rpqqa0kiDwGWndF4eq178As4Sx7BLq3MSGZtXrrYYL1dAbw2iQLNgVWdSHFPifeJsXSI5Y/MLGvP
5yPet90F9b8uwf2TUslS6dQInalObLCf+zUwX0CeAeqajGhSNTPcjrSTJhN6l5fM80zHKS++W3dh
o9mBF4PxCshMovB2I70UhAODho3QpzDk2Ml4+OnLejePJOumZIjTemkVkWtVY2Zi7E5yIHMjHz+/
yLAE5417FJqtunNkhcmpgswYSYl6WdpxPbpZf6QZFCeuQmcqI7Nz89C2k+viPI1DiS+2y7lyqh5N
20DyEIXcelzTlNwdvBCHIknWgxX0l6IzrKO2jJ75fIP5t/qntTHT7i4BZs2GundMuigF92vCbrrk
QPeA5SKzgXqBMsJm8phmNNcVeUNBqZww3dgQ7iYompaeeTJqYyQLu95a+sOw7R6JrCfQjQrYK3k+
fcoNl34uQYkQ29b7nJO30KBHOCiM0XsPrnNo5P8NrjVfrC3AZWq/45VnUtfrU82KhyQJx7rT+fIU
DOA0pmuqiyslMAIC5T6rQP43xfD0iMi7iOFSrVmzzwpjCNdNhzCUmJeYzpcPQHt/EPToQxW/K8Pg
tzYaF3yc5PwuA1a28Tx0JI0MgpExoIOJBR3B13EK/q23kodFxOm5LfFRdlRFOqW8GXklM4P5f5mz
e/aYN4xa7ZttQZ403m5lyNSXHmdOu3wH6JhTq1juyNDWD8Wsb2tl/FsrdK2epPICKYCLlYR7/FH3
/0/rPjc2T1qQ8rvHc3lZcqeisuVMriw76tv4S2GVrof5bmZRFgYTy9m8XL4TUrkmb5gieM0n6HRj
VGcTph0BPFFosoTSQo7HYECnyyZv3Pf1U2cDgTDzGhCHrY662DQj2GB4Dzyxn2qOKV0eeI5IMyBi
nO1QAmO3f0+5DUJY7Ww5pcyeyrsaiwcuE2dlAJwnmjkH82XNU4DRZRjYYkpVGIzh3Y+kZMsJJRoN
wJqdMoempqlQziRiJGlk/ArY3IQdfAeezq484+UIdY9PeAkUpoO5qaJWMNN+BmPYv9Ttq26MGzjZ
mz2Sv4v5ukqah8UvneNojL/MrDY+f8M0WFJo55k4kMP7U3ZkU3XB/JqnDZMiFB8ta5EJKPEegYgf
ZvnClwMHNkrTD+E63dXDGEIyKWUyQ5rBIeaaDn+4tjg+l+kNOB1hjSaFNZjLARWrcs7oIy4eIF5g
0FkC0r1XPgPiwX/u3e5ZWuqa5Z69GZVUhEsOB8t/HufUoU2NU5d1wV0Awcxw0ValCbyLAfLzYDHp
oVNgwlJnj0FsEGzHum+vPLaCki2kUQMpbw1wm+xVi9BEsR01S5Sgm8Cj63UhptWNf5gBoXZM27oT
WIE99uWkEGdJFCi+ZoR+R+WJp0nNHRMMrFUqxefOAYSy/JqP613SETS0jIV3cVKnYdtRPLfCcREW
r19KVMsxrdLIzMtbqsmTRmNoV1iY58J8mbHn3NijntFVYkTBFLgH1sQaK1vvVgHnlqtu2nscfItB
XR2DI+0HE/bscE1qygcUFduaMpsi34KO19NfeQB0N9M842mLiRoifCSZqfoOSu8tnnvoJ7FP3WLU
V1x2L02T/C44KsEoToDnLUJW4xEVCV+sH4v5Lyqtf4bRfZFOmcGzl1yVecdWR9ZfJqIvbadkFScN
ykDnv17mOPq3LB5otE99XOHc4iHKue+Z5Nt3nv6tEVDvKHmJhRoMNql1u5CAmJNC6AIHXtMgZU5z
mRxdP8SFqncu1jW8FCc8o8/LNB3zoDgUc/atbeCOk1J/mh5dKPUqdhl4fRIiTuukbwpc+jXP7s3J
pux1syksSGoTmWsD3SEqPRHKus4mbui+n5wIkcNfBxgIG9wJwFag97NksEwMzn4A4x9wGkPiUxgr
/xep5javoqV/r0rnZezGk5cQl4c4k3WsJMUjJ7pkP44dMdoHN2iq+yl20XjSQhxTw4t6IYO9lfMd
+BaA45zQrKJx5SUznzrFt8kKmhlRk3hke/fXdjO1aT5kGPvzGrIc4PYN8h5FBFtdpvbJIVP2mWUu
5Ap3ySEg2ji5EdPFw4iXORUZvQ/ZQdrk761oYU1KSDDVph3WwxcW/3sAZMzhKwmjAEH65DLas2cM
dKWdEFkz46W8OHHdHKdZoR8azRINHVEA/mrdskry0Oop6nz+lFIOrZ8U92MmyeoBeGkN8tNti4uD
Bhjp178FQEhklhrDix1fYOyEYPHt5AgI8YXRbfUuLObIqCx7P+nPfT6+IHY8CKyUiJtcsLskCKT5
+hMo/egl40/r4S4pIFeftXdtOHfvaM4MmwhqTIeoZEzqg/kuazye+pQuUbCos+wVeGRZvmNhwlIF
wIIVooP6ki30AM91S47UmJTYmjwYgv2aZatbv5GbMOJHaVHBl82+s3XaMxq1yRKHBgjNE/R4Lqll
sPc2XnBWM4NPHXDfV2mAcpQ+Y98xEQp7u9VRsTULY5ZRqrJLcjvdR3WHPNnzLWbkWLEFErM1XVqY
uM0Jbok+Wf7C8WHqyyDvp4bWG93GttTyvvKupgZb0Suw5N34Rea3S6FkVGloGmu9bwL1xYB0vqbd
c8Hc2elT9zCsKdTohbwPy8Z9PnKN2zFBj6ubBUczuPrYFXde6T96jbhbWs2zbdntbTXAqDh3cbE+
tkWDzc+1SJEFbh0hZ4Bhj1u+ByC5N9bllbCnLpqo0bhwgQ4cpk0qocgyyge+hXS6zMy9jzJuHZpK
MYd9w552cOubWGxAG22fRxj2dKI/sT69FDW+TcdC7m0s/c6C23IYuNMzurGjZ9llhLh21zdlfLet
WaGj7F3kIutK2a2366w2qvFPs20jnSDYzVbWhZR/T87GqTEZQbN6UNc4SI17gDUGfEEEfYSyDflW
krp62OsgxsdIGbcXWDVZQg2EiG1pwqyPw446J6jMk9FNT2Xg/W7/oMgyfcqn8T8tNPDP2heXVMxv
wYo6ZFVJSMyaPK4FF0aTI2Xi/Q79nEvDL/dWLf9DSrsSTa4RzHhfmUWJwLy6OrN9RERnw4xxN1WQ
nwb3zMf3RQ4WKY4l2npWj263F916lK6aPqwMGz3nDaDGxdybsXXra0A6Q2kvu5yAhW1SRgzhIu9U
zc/hs8ioitAwWXySEwRcCbU0yWPmm9La27Ut/Veiq7NcGjpVR8DJELwtqknuCph3h9my/8QKheua
JAQf2+LKdB0b0SAkswXnkFM2U1/2900CowalR8yNf8l1drV99yXpcOOu7v0ysBwg+Aa2jzeeyXVx
T2g/+OFK0RxqG89MC6mNwtlDRVn8KOtYCPi8A9gO28G42K5aH/3qNPvBuMuDEeK3NI2D6QEHqSbz
KLPhjxs3HBRtdmrQKu4V6ae7CSfwVpdzQLRhgBPoulijOHktpE3glezWySVMSR0KU3ZRGhfPAT/6
i4Orabeg/z9IZ+E7wRlQt1127KfpHQ3WKaGBW/uKI2LpmNtaIbtNy/iXA4w8tyJ5KzAWPsX8dM7U
hwZT5M1BxCrPD77IFRJhY0xcAlbZX/pYRkvFfnJCanEYxH2de8mNx/epcvItSct1Q2eBZDpX4tTA
vt+xW/gXB8wi6cUDDOZue0c5ixQiwyAxA61CPMJ2JqDZGFw/OZB2EA5IrVs2Mv8yQFwQfoehEEcn
qdjkG08j32CI7HPd07wsIe+6cP2TKuhsvR7AtD/VURKUNtdmjHKkPCuJhqzzzmTZN/eg6xvsIEZ6
TKTiLPeSQ+DWZM6VxTOXWBE17hQtSXMm4ugConA36OyjE9aMaMfnKmsXNvOMdnc6M91QFMPboGhK
UEYs3CX6AJBkX4+IyBpHPFl2jQVheiN13Hgf0Ux5wXgnF1aoWyHN6N19Hzd5wNqd8deCmekBEEoh
TuwrABf05hzFJruXWXLDue0nfcYPsfbNGc5nn5niNd7IKKrU8HbqFTvwyCY6RWXAJUJFYJNXjlXX
3fdBvZzmBPmgNpEV00De5oZNFLs740K6nscANHipjI64yvZMX2fxkeYfBM8IwkbA3T5DU0ZCVV8f
8Ajibsnn6yydx8aoosJjuLuIPxL9zA57o3XvDVSGm2GHqqojkH0dEC9tEp/Zzx87lMd7UfAuuUw8
SuhJyYDsMsnmv0MOgNqTKLjQ+UKLG8NYGvZj1kB8BwnHFAD4YzRW/QswiffO+ZenKeOLBOpzjSvT
T7a5RQunGfo5oYcXZcIAH5LlztLJt2Xmt7gG602n8F36DY+PMZ5d7JhHNkQtIybSqeucWQ0BJsTV
dpCjyELiboC7sytd8TlOqGVjJPGQPB3Okr91urJKw2mAeg/B7bAuKSrtGB1pWGcupBQm/gdygWAh
v45yi82J045R9P08+OUBp8e9ZZLUhnnxv2we06MvaKPXFRlMKgLihozu6s6svljAD6GsfwyIFTR8
jQqBSGzT3FXgBCZqaynshYzX+GGRG5HQQ3vRv1EtCUCiEo6jj7ie61l2/bSPrcbglivo1VWUJkgy
R2uFeLb5jaRmVTaLZk/M2j+GWE5UQMsorGLzC3Rf7L9N1PxfBFi7T3NVnv1pnblKGO2OY/69Gvj7
2bd8OvrJTG1xZviNLYbLlivlyhPWPDA8fXOl+yGEeFA+PEsoZKBfg2G38I4de8gps/WezFiwYkWb
FIOMblJ7rxQUrTlDPx4sbD0gQAPHTX5T2lalXOKPTX8flGV71IQ1hg4XdwygvmXKEOLWJ5G62+m5
56nOvSpymFOGwxrAMAuN6hDQDDFVr3ggm+HeKCnILHNBi+a3ya6MpTq2Uo/0N5itmXcygJ16wQtv
FLvC5bdLeA4bAqTvuEb0sd9GHME6QNBbpBPSn/BUkeqyI3Bi03GjA9Yernda4ZpR0rdb2G5kkF2w
m4lIRPuB/8pyzOFcGRXcJybnuU3g4Nw6NKM6D5EtMAhr15+4kxZNJexdIzCPRP4+2EVOqpsyO7gd
8BiWlZsUr88Swzfsj3a8vR9+Z+3cuWpOKyvx0hCkG2h8S9X/sXdmy40jaZZ+lXkBpGF1B24J7hRF
apfiBhaSQth3OLan7w/KtOmMqp7s6fu2MpOFVJEhiSDg/3LOdwxVboepRJr0bkbK2rUqZhrgtDA2
E0LN7YpxMtEptwQEsp5I0UkpkD2jVZKOwBKXuBf2TJDgc5r7yEtSxl6NdxiGactek7tp7LONUyVf
roYesVdOeuMQUHSyeavi6L10jXypTQmCWNTxVmGPPYwtb5wkSZ6DEG+UGOMHzhS+gnq/U4DXstHK
N/D9mGYK6XeV45st2T/WxWDABPZQrIccD2uzzJTs8sGt3RlFQv7p8CZ13AxWj+HR9l2myciucFq8
IgCAkxvJmgDbq9QHh37G+9FqRN94wMl4FLAtUc+GaK4jztxjKHEMhHr1YZM4uEoC+UAY+H4WabLR
B93yvdnLNmOgYdMIOdVtF3nupDuf0M/Xw8CkYKo5Xmw95xUjbpGRPigW+Wk71bbpxOhnrGB2lOMl
dLUzx9hcgmAIbESG2VQvXguEvDok/5pVLE1czUODdAaRNsfKi46p8Z0cwmqCbo2xuoIiVzvjm+Vm
eImI4YJ1jYq9gxK7zxwNCm7hHQvtU9eQrYY9u2iZ9sU9yMuVq2rK+RQ0OUicq7I80MATucsojnKW
ro/6fGgyeZcDIFgHqfATjVwXLN83pldu4hGVHF4Ytv1IHfddMpCRnvTUimNJ/kPPPrCAg4ZVUWeZ
r2CnQFDgAF7oGlqyZbHKedUSVKewmO29AD5bmu8ZiXQ3GdvZvTkFH2EifPRSLFWt8TOsLUhykGvo
oVGLi3FRtzeo6nUZFtu0bG9LuAIsxfr+3DhZuM4ytjZGj5ULHvfZNMYzBfhT2MTXqkJ1qzOlAtsn
Fx9JxPhYldc6zs9256IKEFAde1PuzPIhT/RpPQntJJCKYeKihhqRNYzNEjZTTlSoYe0wsLelr/Ry
zyFV+/9rav7/MTWbxj+Zmle/sjBW+d9Nzct/8KepWfyB/9gVnjDBUAgTd/KflmbzD8e2gaeTYLa4
ajHq/F9Ls2P84cB6QcXquJYOx4J/jG75L7cz+0bpSUs3TVvonv0/sTTjmv7Nz6x7LLGBOkCEcQQW
afzWf/cz65gVsjoHMRtkduEjIiB6j2TMJnsMrPLoJfaDA4XDb0fn8LfX5y9v9W9ean6Df//OwiAA
d/Fn06/8/p1jLLXsjZkQxwOoL8YVj4mWPJLjsTPmr8pi95N3Nw4UkaS0GelZL3o//VT2fBlDqgzv
mB/x4weoGvujZw1XaQ2XU3slZfDstrfKZGtbDweoUtQmOKshhOGpLK6s9t7++Rfhgf2vL6JhejbK
NWCXDiMly+E6/v1FVKTQCp1sqRUR1ZNvGIRIMwL3lZhfkr4xEAB6730B4aOVvYcdcz60otB2LTt6
mqb3wXRXNrewLxBY+ERjhdhi8DwmPVPqlnli36kGOkhl8O8iA/XAPGikgvlYR/fR4tmtAvkzDCK2
hAvhxcpOsSV+haDtWH4Ch1UYkZ3GIx6gTuOtO2bUzJ3nIAsdQFdD3oxIUCIBgaMPCXCTypWWmzea
7Cn9v6xXp7gb9OLDli4z4cbjZHTQQaEip2rgB+46UsztJqadlKte874onij+Iu2kguFa8rCalZ08
s2ROL3aiLqp9HztkNFNmYKhss8ynHAKXJh9cilTkzWT3Vd4Xt9uhzuZwVxAdvU5r78Xrmzf47wnz
rPg63KOb9fM2L+CVsIeZ3frY6ooMZiBsmNX8jqJo5VT6SYc2gGyL+inNh+wCfgWhQE/ICnQDX8er
yts+2NM+cP0SKMxxMwy31lgwXwlx3jI7aCq2Gh5y022mGKHYhO8pMHmA/npk5/iseDEOTqowwtbx
jcJetffYLN6GBJP6WhxMO5twdeidzBkqjqGaPcMmZUpTmHOwhcu81SKG97UA7lcm2St0F3DtJC3h
FZ5Y9NfzYxW/OzUEU88KH7w6ILCKYT4WffOaRoCzWjbyTRj4TW4nK6erV2EY3ZqNtYPiwQiQ2Ujp
YVlvhP4Qq46cg6Z3D3PF7GO7xRed3Bi5hrbUxaEfRh5pE3LmNSK1JGHNgim62lNCqJUrArmZPGer
26glSpaAPmYY2JLtMD8WI9Yyljx3BDLesItEQuy+TaH2I3CYyPRkM4Ghxs/lTPvK+QIBTEzA0n71
wjgAdLmzm/boyGqnjWqvaymJZxYDFlac/ABddlXjeECWl2xtK7ptq/CYW/HBIVFEzSOeGUEIFDxF
pNYOuCE5fdXdslM2jNWks0yRlywoX0cmeSvwKwjrUN5NKy8MKDR7SeGuaLSNkXAA1qNF1ZH8SAjy
PmnRH4S1OE9w/1ZyKmHT4e33Z9s8ktJ302uaWMVFbGwb3cT9MvV7KGjbrhh7+J0rQWyP65Bm0Ki3
1E1YK7QjS78keomNGLD6mP10WnBtNhFaQ57f2IaX+ZPUX+Eur/G9IbEf2oNd9nR3i6TfLMwNiNnX
0pCXUYrWHx233mRLaZNnEbKd0fkoUlUQqoeNWpfFW6aT9CjI8ZELUQGhHGYfmDn00h28zcStb2RJ
zEQ0asaeEwppKRL6oiWBYMixctdZBq96HhAGNg8I9DZ9WtYo/yhqgXIT0KPcFbbreVXgjVgtdwe4
GWZahtWvynLYSpzO4saiiVwZS8GuNyxAlD6dWgBNykLoI6biIcpJzSiCr5kgvNVoG58Zrlk/z1BI
9xFZVipuwnXdAx4ieGg7ik5Dsd3z8tEhzwHQA7orpM6MGHOTp6LHyIs+O0ChHz+EJSYSC3NtUAB8
rrXhSiI0c4PpodVy69D008YCzs47Y/bLAMK6gfpNd+3uUCGDGEriRURlQUQhoaItK+Qu7ntqIJmH
cyReFpPN+Flm+o9Ko3Nr8g4DUt4xn26J1gird8sK3oIGWY6+2CxDJ2jXowga3yaean6xuoLBckL0
baTdOXH/zqSeQDPh/qTQBP8bPMU2Fxj6JSsurTO3VSO2yOGfGk2wee8LLMrijMuzo9mmH7ZxdOSv
prTntetF5DRRrBMj0CMYQzsXlLIDBgExXM3p6wDh/NRgjJ2lcZdO5QukKSb1DUxSrzhM5akBpcVC
wT7VT0bFmwvlNXTg59xyubZT+XOMF+tv1WBTYnGc833QBi706dzFnyTJCDTcp0rlo4+pP1uLSDDg
NZ5VhiU7IJEUrEVtbAMn2VVzPfmpVR0b16E71cd7TJWUzFhMxpTqo+mmPWS1fZ9Vbw2M9LYqtZvm
RHRIsDUi2m7ivZ5kUn+1VnapJ7qYEFeIZB+4ArtwX5f5AXH+GxJ+a++oysF3hs6yQD2euvBhY+81
4akBDnB+KEAdH/KqtHbsmWckExTQrckwr110QdyH7hyUxzqosHADsFvV6g1ezJvCQA/hm/pdy+2D
6hq0pSlCFLtmu2aBz/BamChl/6PMyxGOcHRnomHZzW58M2Hm3+hAsElOPTb5WYskiEyVjH5cxy+j
zjgiWpJjqiHYJnhUZAp4pmeQqA9EHqB9ZXOEsRQu23sMeYQc1hO4OUTOnMXuI0clFGJmG1l/IAx4
bbc4uI08cX23AtaeT5hASE7ahcDT2EdZzMFK365dcWe3uB6EssEBtMBPWMxHWyTo5N60CTdnOx0h
HthIO3kLlXLKNlZ5dcZ+xCNmFFtL1P0qqYN7oGrvXeQR1z2NrHZd+dqO8gEMYgScC9nriDi7f6Ze
43epJlZ2EW8XTATmkAGprdt17va3Abx+UsnGu7LLWQDl5VO0bFK76SM1JXCthvOes42k3X46xyME
nWZIsXJEBxU7rySG/yTCo+z17lzD2wl149qMPFdSGd3OZRuQ3TOPiwToI4yr9Mhr7g81JiUgv8Gt
mSc3WgupgTEh4XdGtrWK7osxODr9Ff5pyHohplIOC3cA5tczl/UhMXdnIgZNc6em4bZ2VfMQj0xS
dbQ6ubEULmZa7wes63j27HFH7OhFOBU1bjSdQVwQmQ5m32KEw0DlkV3qg9ZULtOb6rkq4WjwLFsR
Ef4slYukKXDeB4lOtGq36MgveS/9Yew+DFC0m9Bkeh1GSFGYnftWWvxwRggTKvaggACWY4yETEnv
q/sav6xgdb5pyEKkv/7pKkRqiBXS1XzQQ5xASMoKP1l0x+6Q3jvOsIEOzqTFjG+XH4YN5i4iiXh0
9OfeMS/AYF6azp32NSYKsmEtSpnZdTegn3EjuZa5HQakk1MVnmANqV0rOMd06yEu3fnUFkG/m6L2
qbVYB6IH3HtpH++yKUr3OpY/CwT8WKltMMAC2WH/IdnQ5clSNV6ImiF9HYdUPDTMMPBmrx1QYdtq
bJwH28BQHI+JeeZJ8pCwgUWNjxtGVcMB4I7YUmy/tJmuts3ccS4Y9SNTxmqvqjE5i7wMoTLP0cn0
PsEiWzhuFfSngT1fjNQbf4WyNg0/zapdR8jGqBrtvd4OSCBdFM9z6EvDYvVqFfba6sxPE/PG0xR8
tb2AXlOy182UYvIBO1ODZj+BzzvO7E21ThRrsLAJARbtYeiyav1IxWs8clwfzD7mrcZ65gY8rr0i
9PFR2Zb2IoXYxNJuX22baEiIBoyGhGr2vGTBKklFs2aMf4qSgFbK8bXUs/1qJFoz01AOesVbAXR+
pY8vXZR4tziurI3Bdwu88N1TeKmmoP5gX0SwtEUKcTgEiAfz6hdIgw7SrlejWxZnLTXvOO/m17pl
4DszVnWWvNYeTL9PvAj0c9Y7eamPuxFuAsErE/eVHrUbZij7IhgH/P8GpijDpe4rF6NS/VMfrIkO
T8FvQN2DEml4MEZ5rswS/6GDbiNULkpQcsnwoAv6MXYVmgU/D/fvsCMVYI7ZgpEjzuQ6th5m1c5n
Rw3HxDB/sL/cQgNdErtCucIWXGMp8ex9zVh8kSdjCwf1o83AHmCnfEzLbLRKcIKXqftqIYJGANgp
6vkEeW90osnLtPCcdwlJl+RQFLAazEWRFOmLdFajqPv+ICZSgQcHoUEwYD8bdHHtU73cdanDjhgL
WcvYVIxvdtdOGxlOdM3x3tPLp2wivygXnXtCEp3ShIBtmoxXncZhmwZs59kNPzbsNraNvawlJ2L+
8GNWKlkkqaDBMOuExzAca9/g+5RNyjGXcBYMOmWSm+g4hcqmvnX04AkrpbgHZf2Ek3hJzERVGJkH
qd2EBeFuwyw+tIxjJ9Sw0et9hmYBMBZP+Sbkqdhf4nz61BZXE5EF1HRz7B37ofGO4SxfLSRL2wqg
FlLo5mWs4gtOHOowaswRog5Wk/yEyY7dJEVeMTOwJ7iULytvo6XlrqoDcN4QEf3BxKUYeNeyicyV
AaxzrcwKeCYInaqN9V2rz28qiL7KiSoZ/Ocv+jhwPzOlQtmQj4vh86YCx7yCLln7fTs4fo2mzc9G
xOaWXd2ita6AtQY9CKARdLc2q1PqSuKjdbM6MNUGgQBY8OSE1SmNC+1VHyN4b1pvbHvLag5EPcx+
H6dsDBEUII+gYbMFDsFEJdGmmhvh1wvREDoXBfX3MtGodiFPY8ElVQKJQa17LLV7S256OpOmY+hK
6i1bo7C8dVjGtlj4Te5J5o3YAcI42WKjANYherJ12R7RXNxqnvto1QTFSJZWIVtpxD0ZQ/ze9l6M
Kf6wZz3do33fQqd5RqXKNvCjrmoObA3dM8cgtzDLHEzIVw32z97Nl1hSt8C6ClYAvgp4qnqVd4bY
IORHvMJzE7XfDj+8E5jxliz3D2jcr6aKqPj6R7an8kKJh3NHndTEPLsjstHLcEOkk3UVbvGz8yS5
fQ6rT9s1zIe0Pww6AggtRuggGbc7822nR69OxyKwNY1lZk1MQ6TvcpXd2LX8tLDeraycysOpWWI0
hjMhwdOPSBAOY486TIt6/ZY0FmvxkGfAhyfiKFsPqX8anpy4QtGEHs8H/YvPxMMBXhGUxjoX1WNC
iE9BxRDHFXaqQr3lCJs4iHq3eDA4skQdXdNxeOijYWMrzuyokUcMJvq5DHEfYHy1yG70TQnCejBe
cd0xEalZV9Pg2fveQTbGm2GFnCDZkUr1WshCYwOjUHwk8W2VdCmzGfAPhtEeZ6mJUxCz2tMjZGXZ
rzCiw7OhMhhNbSGSplV1iyRGgmzzClXNXklKSQroZu92BV1hcUlJelmTsMs4ANRTG6yy0nyoDQiC
pZl8OYH2aIyo9r/vOSyOGrdqiwr9gExSX/GbSxI/CWev6+S2+Qb4d85en1OIDAYrT2X04ROi1OGY
1yapC1HpovJiL4uK0rzvK2Mf1eTf1cgUwWbZ9wmSt4OT46TOrYTSP1OPLA/Dx2rsdvydph7U1W00
58CLlSLORf83E4d5+v5LJT09vlx4PIFlKB+WfH7bFu2uN9DdljNGPmNo12Gfq22lwaOTrncFP0MM
TZK6m6qTj7IhLFJ1cq23BbdWbngH4BI7O2yeFTrZ658fAvsZ5DuyZxsDAn4i17JRDKRwUWBkXGaT
XJPRzPpt1hu70kO6i2QACmlf/8JjiCwecLThOe0ucOv7JAZjq0PO8iN3fGR3xjhpIi7BkJvai8+U
L9aG1L3XyuLmR9QHGqlsm8vIwmLC9jN7I423Xftza76JoTs7Ec5DT7Cvmg2O8TQGtEq9U54YiEBf
rRyaZLmu9ay5BW4JLALNVVpfu0Z8EcP05Iwt+eeCgHm4mZSD1lXNNemHoX7fFqekUqUfSJtUiNwB
n4ZXNj6HOjM90uJwWWljvg7aaV+Ec7pubIoYDFl6+ROsiI2TinmL1PfOhAZxajN6yw5m3QSQgYZ1
3qLcIjGtrQi7inmF8sHYGpph7fAed34oEF3nbIRm5oQZ6yffzmICrkrOrn5J5AI70/pDz3am6ACM
2AQqOI6+91SV+HmfHnOiA1Yo4sGCA0eq4I36MMbxuJrorPTpnf+HsOKhzYiPjDYmeyy4uNwica7e
tYkyQRXgVOb80YzRxBDyaK5kjXl/aC1jA4qoXWmG42w8fHvT+JM5PzcetUnVYIn3zObe6esP23CW
marNFqsQh2aqP1pK38as+lMz6vtM08yVKCFaxuQqozfdgwgBTqdF+SkGkZ6iqcVla34W1c+Cb3sr
BT4dcqxZuErUIOlM88XM45qFCUmYqb4N0J/zcEYR4fn10JabkzF2RAkwSTIxzI+K29jmzdPAGEF3
yezBMvSfDciFLEsFD//gfs4Kplx6DFzSYb9ZqYtnBfMK0g/fS8XXaJ7OTpK1vMsmZ2cmEkVgtxJO
bj27I7hQr38vfEsTb4lVU5ap4McwGpi4KjINo4mnIfLaJO8dFJvjtML3weM6x7OG9M2Pq17dlQzg
uq60j1WOl6hOXPfMMnJfjTV0nYqJZCGtGAoCYcNlRa+QJdW+swrMCWm+ganqrYRApSES8D16gpYn
RsKF/70MDAyVnEUzDUXl5RZGKeIQ8LvcYJCgpsdBMJZPU0QOpZx5oZnDr2tMeCExC1xJ7d7tAjzl
hfTF6GpMlLtFIQVAebbVTYTEJkkIjKmI8AFuPLK1D8iCsF1fDqthjnFUJs95Se83trBPRTzscnwD
DsGPhFVYcRjfIU297yV2JfrOoyfc/iSqXTeO7wMCHl8k07kvSTeyMAbsLdvY64P9QzAbyyKHB1iY
3qNEoI7C5cUDCKtzBgMdQ72kPjJmmpLwEeMwdqL3CIa0DyXiIsMh9F3QE2k2m74dE/24XMgZk6dI
obCk0RMKpxLtt7ytQTT5FJJJ7tyQD8yavt0lZlTs8MO9VLm3nu2WktIC/5FlN9Y2jkt9i8dMBwOU
nocUzBg+uUNZxq9ZZsiDIEsyy3Hv4586CYXoxeChk9QX2WUPddzaRzI670CLZHdlPt5qjY6R2/kw
anWbJMW17dKjBsqzjbxtHOaUsDYwnXQ+V9GkncviEwM9PCPiaoGNJcdGRxuTaVBlUmPBvVWQUiQ0
O4dIr02BnmjVMoL2p9BLCXtYyQ5FXM5LNbRtuI0D9aHg5LuayVPA87YezQ8nOqvuSPTXYW69lbSQ
QaWkgC3zurU38t4qgYn7KAOXsSsqT1GzCeghQXCtWEhrOfhg0NOn0sDpr7gxyLMhWv4jJu8EBfrQ
MoqBQOOIal8t2D8pqblLIdCeY0RhHo9TMjEpBqEOGmQcYrMuAOl4MDWsIEe11ahtHyhC4e2zqGkB
oZxR7iIShsQUsW8IcO71ZAiiDrVvPArBJIvPVYFkpyzz93iI6y0H3YtXlgB2hqbZFABf/L5HBxaC
DK7hmayMlMvj6e8OYqtmEFjXbvPaJRpLL270mJdVi9R9YyG+9ziZGvtFj2lkWYrzFCjsr0bMOy1O
4x3vfYZNIUeDm7B5gvUB0p0GNR/KlWMkmP5IdGxrpunSVsXaDacHKSd0OjWPuza+n2asUyz4FlX7
bG10u9xLxgGFV468LimSU8nCHm7hC3G9R4pILt/ib3MMIgnqfaMhiQUfz4rFEYxIDHjoegFSo1GX
qWpuq2qMMFjNb5j4vqzWewZAu65QV20MSXNggt2ciUQk4qZ/8QbjWUXVhp0PaIa4ubS0ZkXXvUwp
i8RpbkIfNMpDHI6PjJD2QsmDwZLDNwP8zrkdcDP2JoIE80E45VOqHA1U7Schg+16mqJhlzr6NVma
i7JVw9bSn405n44jAQ2e06+LhDe1g+61i2iTQ2R3DDi1Y6g1PwwJ8yfGmOSD2ttQ8VBj2mDYOzkZ
Z9cPt3ROIJxlHG0mu4S33r3OlTEdFIFkwewMYF30t4AQlBvFF0zJZZjoucE71qsa8zrgEDTog5Fu
bJN80A5LriEtb401UUzmOXXkdLQgo84JGfGubIls65lviniK/bLWfpDjAvoH21ccbCa9yzg9oguI
HuysqRQ7Rw7vQg79aYRE0dmWYh4SKsqL6ElLjWgTFBtMOF9NZXgXm+wovAyU8GN4q6U965bSZE67
WLel/pgmPBVtBuE57gTOwnar3PESduxFgkA1qMcx8MQlN5g18ELHzO1WqkrXnKnMhxbstxbjCTOw
CNTIoqfSdU8dcx6OF3LN0k1UJc/9ON9WM1L1Kg1ftbryLgiw8DY4rBfDJDmrBXLGyJrKRzc3Ihof
k6m6Txpz9mNZ3hdxdE/+Bl40XcPkiMRuRHsVp2CTKfbeAyJBNOYi/BDlU5kgIbV40Rcf5Vch5HUK
aOFC1Nerjs6ekI3IjwLR4T9xET2JeEfOPHKker6rkKoFHu3GWIruMDcJc9/yBrqa5pMoS1GVVel2
AhnhASjbxAK5ke2Co5ioLpKQGyZaWLlNY72bdf00GMtsoYixeQvS+KZcHOe8WqM9P85TYu1ZLFwj
KMVpWNDbJSND4DBb5Ky9uXe8EgxsfCKficRkxOHAHON1Vd/gcCeQSTKOG6xNPE/urmmqk9F1IE5G
5phNh1kizh4YaKWSmBIdvRIJYetSw/lZwPuSXQCczol2Qo5XbyievLSIUFNaI4SDCXSIu+2yNKLA
3ufjdM8qTwFtVnd9ySKui58cV7zrJbWGGA0EcyJhEIrCqiKocj1bCfb6c5Bb2r6Gcc02B2VDr3Dp
aG1xz/v4PXbDL6VuvZLfIIlmxH84DEiIwpJMQ7cq6vJUoag6o4wtdwhdYQU4zafMkPh2iBpUZ3Fh
3fJ+pnB1u6upSJGbi+FFn8dq3fSAh610WBGlkQ8VGqvhua+dgOm1vAPDVTEKbD5L03zMNAhyGbOX
dBKv0P4ilqnZZnamfDdVwAC9jJohT9nwQ51+zuY+OhSe7iBBKnH8huY2YNWOz7M+MppnUsLZDreq
y3ZhgsoLwSBno2Md5Ih6H9oMPNOEsElDu3iv29Rk45MFKtiMMZtTmXLf01FNfu0h3u/a9tnN1S89
4QcCSgTktRt/NNr0kDOAAlyoghcsQYxuCDtHOH+PETm+HXX7iK6PaMeRvTfTwXTbWDiV4qp4vSOD
lYqrN9ilTeOzXg4WYUzNziGWA1UB7vuGkPkWLbeNHxc7rmzwJVb33dhdMPD9rJdT+1tN8r+ZEWxI
/ykzwrRJWvh/h0Y8AdP99fl/TnERfpa/y6yW//Cv8Ig/iNl2LM9btDiCAR3hDH8qrTT3D2HpFuw5
IU1LWOaip/orPULof7iMt6Ru2IZAhiX49/5TauUZJgIpy5DCRCf1P0qPMBYZ0H9mRzi24yy4Dsdd
Ei5c2xT67zIhvbdiISr2upkqvxx6gQ4Zzp1tkbhJ2J/TyRuT7E7G/t8fRp2WhU4mvy3MbmBsgbWr
qkrnmYHPO82W2v3tBb3++XP8XZCFNfPffj7huijLsIwapmVZS/bF37ItllilrAgYqUUAjw+CEs7P
LXTk0rKu06LkD6w22H1/+v2hRHuf1Yw46wEGUBw32rUx2IPWFZZxZoULabKwnhYRG0Tzige8ic0o
0dP5R+6ldxWFT671zQ3XLX9sJjrtKGP13PXyEjrjB3pW/cCzFVeKoLaIcgsMdrcAqS0NGRNc/J1y
4vi9DRLDJ8iu3NoZoaFklF1cFmAYdm7NkBYyNzl6OruIiDzWaMaQTT9zPF9Fg8I661r443JiD0rU
HLQkpLzTocrTUzkP2sFNFSzKKEovkOgXSYzxI01E/J5ULsTgWlonic4ZxbbzbNhh/JC7mIoMuz/F
gnT2jOnSc+4hIQDTK8Gr6AbreKiUpRxw2wGCeBwmVi9QQvH6/Pm7NYurwRk8dBWZ+mHV9ngV4nWK
4/Boq2baVUp4d16PoGHsaTHqWCN0F9ZG3ahftjC+UOaoJ9eogs08dIeILhgupHEFEkXmb1pj7Kmt
/DGnEXycIKEGTJhA1awcS+M8EmV8mAUrZTq++xIwFRchvI889u+4OKO96MRjhh7/rganvGiJsxuz
xKGMaNrdtV7HUDiMdirSx2tHBuJ11Fhb6XV5yS3ETN4St2RpTXbMzErDK8qnqcCnDwvZuyCmNp+w
BgcX0Wh/fqZ0DTugTqc9hUfqnhzZSukNfjgqbVevyUJ3uLIxYIkUzxjTxTV05fkpaedmZ9sL6X44
eSnA5e887u8PxdzjSUZAN7bhwKyOJ8mx6spqnzMDPTPhsvA5DNNrNnfmGkd1TJnMVl0a8tFG3M/c
gWTeNNGYNyc1qunRPbMQai/TsuMjh845aGH1qzPcuV91Gf5nmbITctsg/jQA4wed7r4yrM03TbDY
0Tz5YJj2Q5rY5PcemTc3N5NetzdcnvmoDdZe4+TPl5aQPwyF5A8xc2o4l+D9FNHYPUh5UpatR+Um
8x6GYMFWtRZ3hZ1MHxN/0JJhfmNUtbbZEq7yttPv8f4PxxgFzaatJkCk8Vim20Tq7XZMY3lX9Zhh
0/outjt5h4IpO1dOcQ5rjaIimFlYAfqEXYWxxgjNe2dkzvp97ZgvfYr4iR1fcKMvF7PgCwlF1MHD
COdWlTxZqFXaztZv1PLBK+ixlQxYhSI/OwWYCXYxmK51KRHpo3nMfiY9vNO+qR91rHMsa2uEMrr+
NHZMhVwtSX6WZX0Nszx6/28ehv/+LJTecmRYYBSRxZr/8qwOUrgHE8Ap0FJBT8k3lDchGyVrie6z
x0sq4+QSoNZ/Cvt7rbHg2LnVSxUT7WPcqXn2LjVCoUvIlHJl54W5SxKMhJM2Zx/Q/h9SoDxPaORr
YKPg10YiTeoSt4lEZ/jPv4jxuzaVQ0fqOhJiV4IrQEns/MtDHWJsGtmCsZmTkxjrzq79lFrhYZyG
j74Bg8uR2Ty5kfUhh/HHoEdoHGP4YNU3EgxXPm6idbn0H/Bi+ocpqZHQSJoYM+7+jMsi+eq/Tldy
flcEf/+ouB8NDlpeekcayzX52/lDdztXBb5yeDLN1SBiAHsn50c4G9Xx+1Mbz+FuUFwV9izGjS29
T+Rz3Rb1wnT6/tBFgOj1Qj6RJaUduyquT8RvGzvhtO1lrkMflzFLL2blyXXoITOMWMS+dykJHDB4
v+nX92fA7DwS2Kduay+BfubQerfSyoy7ITQOA9MgjqpVqEfDxUkAXIuyVMcY1PsqZQJybkZ61dQY
empnyGpVaWqLAcDg/uTTQdhPscPmhzK9w75kbv75kpv/9t6VumPYHBkkmfI/718uOTkGUT6wtYSg
HfKIGDrtRPLZBu83pxpPID8tsj7xZZkeyKeDFT0P0w9eGD/L76I4A8dMxhEH4Yxtb9SdN6eE8K2T
t+pIxRB8ubUjB/9Mhja8R/LSOLcEH8wv7Wz/N9rq/+pXsV3XYTO3pHgh1P39LWFSe0NHAQeI+YxF
RTbb4bcKr52h26nSzPdaKOBBNQGtzTDSGcvAZDFeAcMr2sdSBRqpb+5wZpu7b3NbO6S2F54T52R/
/+hsLFcWI7r7hLHjIUm6mI4vlPa1KOtlAAa47Z8vjqEL9P6/lYHCtYXNZdE9h9+J0LLffyfdGAXb
KHRO/CQ/QG7kOFem5K5dPrgIyFlrjui40B3dMUNK7popTm9Cw7h8/43vL1U9WiqVgNnLBNS+0SLc
qhgTguALo7i6aEwO3iA/vj+bjOBmKvJ8R39U8Q5vrNvaflDzIexYrFrNK0Lc4K7xCu1ugj1ydC5O
cwFLeE61mKaYIOwTqfd//en7U54Nsd+wItjauts8xiHg+aI5hKaG2Eb1J6mm9FlLkV/nMaFnSTrO
ewuYD/ZoTT57pvxMBgluH9trHMDSSzzly1E625b1wnNix7dFDwmdv9NCayisnQOcaJ2pazOgN6is
+Sd3pnWNe/bceVubm9yd40NRzx3nTlfTLyvmMn3i3oVFdcvAo3j0DCIWec57/0HYee1GjgTb9osI
MMlkknxVeS+VfL8Q7UTvPb/+Lpbm4pxRH0wPMERVO0glMjMyYu+1d5MAxFtQSi3RHZT3Wtg5DxE2
tDC20ycm1NqB34wRt/isfa30cB2FO0pI8zWOyyeCKhCmh/d+5Xo/gdbeZ228jW+3jT/Sba1j72rS
BACyqK9I7g7WWkJguMdh1w6y9hAIxBBO7/inaQqalYYoeyOtGmcXZKUfBV25nHX8LXJQq+PgXgCP
Q/5Vaf6dbBmBpbEld6Sdx9DAZbw0W5qXHF/eLSfu7/uxuWh9G6+qpjrCka1hAW9SbsVDwuz/MI2T
eAx0+zdS7AcKDsY7TniNlUo2IfaGxTBBkAuIXtphc4t3pUZb0i69tdsylUAd6772NrRc2c26iM5q
9qKJ0ktEcshCH/z0SqEeLXzCVfddovKTFtVEmGh2+2wUNcyWBEBwg4O7GPuBKQx2v17q8bNyI/9o
oBi9a+e3jve7McAfCENEqA8Hr983CkrU7WLqdBSLnP7GHDtax53Oggqy/fZ2nH/NMxjlkABpcv6P
Qd9XFXkaptjYXTIsPbDfx67o5ZEpih7Cx3AzWYHURw7hjGH9+SrTXdjKQdytbr9rz3+EwHKMty1i
/1JXp9iT8i3Ku2HZ6SbZVqMpoImP4aFrrHxd66l8QHOmCGkK4teK1OA7gwHryyTce0fDlM6QUN/I
tvVOXrcLmfW82IxsXbMtaFzCWSpDt710baSObN0pbsEh/0HRBGqeJYq0a2hmVjAdjHCWSgaO9pIV
3kM0VL/A26+YyPhPvhbE11o6B6Pvq0PqI20e4WOcOdFc26LcKNKE12AU6GpiU1v1Ma28rrKfiFGP
nlThBFfC7cFo8Flvh4qq+/bWA8hyFRHS76mzyy0GyGXhT9fWgQ9+u0RV8kI9XZxu77DIQyPTFFG5
ZfnYehPhSj5i4FDHvSmboj9HgdZ9XsaSSmOCW7F3sa5tg7CeNmkky6eOPlII6Scr6PEse7Noj58v
kX/lB5vJhw3vakdfeBeZzmFkvXnWK0vfoRY3eBD6D0vPh2Ws4QPBTKcfmnTSD0BAx5L60eKKEhlj
yEQaHYG+67yotXNAHYXFPkVahlAYDBkXbzgPUZlsKyf57hLWV7bIjc2ovdez0n/H4Y46SMdvGA5b
DZfVMi16cZ5UIs60R6fzDMnUo7VoII93ZZA9IQzOjxXqFzIQQrumm4/wsBgf5XwWVr1iPt/K4pBD
PoLXiOSsSigiKkl3FgjF+GxmFaK2pIUuHDXj8zRzAiOpd2uzsD/KyQZlVHOjtEimsgbt9zTAc5Q8
kkbAExprwfM43pem0O7FpN2Jyd81ZRy9W5xlI04mqRdf2p7U6iF2koWeuKtcm5aIRqmWjAmtSw7D
wShAiIsc8YFfejnyXbrOdlgszSAa7+YOoOt4V3gVaCxf2M6YAbcAgHzVkwtg2ax0FYNH/bEIIXi7
IMEaB5GnqcY7EwzRunZoEms5rpPa/I4zYFViSgHXg0lWwOtxp106Zt8BivZrLcKoY5tyifPcjopT
lpjThhbCd2uEQBlw6thx/qTHMnmgbCwSk0NjGnHfE0fWsk6X8N+GLv+dRI1ayiLOYAiUr25kUDTV
wUXmjO4TxFpMXA8dySh3SS8+ErocvNCuZHM/m4TbbWDcP2T8W4dw1O47cC5Q8vJfjGb1PV4/BhEx
YKmxBQbRYI9wZelyqnI5CJtluHFP5kRL2onNcMXxEqKz1oplIUjSMK+0C9gimf0j9EqYYWi9WBS5
WZwT1vi7ztX1O6XLZ91FDkkzdlojIBTM0KE0UQ75OYSMqUnQS5BPKrvvKZYAkCPWqxoJbKNf8YBe
+TfP4A+LgEZ56U310JnjWg7ljBRjPqdrjBV6DyoBcUaLVGeKRLLacsQLtRpiwCIwGqAHON4+aKZj
S7AXw1XOzeNov4QAvqyMzEcywW888FOb+rgqRtUd8wNpUEx4TPzIEJrB2yTkLHFyrwuc77KHG6QN
CCjG7NAo79EOJ2fXTeyP42+gCoe46jAQOCiZgupDIEFlSlcdvRicgWfTyFYSAY/nyv3k0hQKwMR2
jfnSk0y21GX7wAfP1iYaYq3IltG9/kCXgxwrZvHCoLvvis5e2vxEl2VRI2hqkJ41JkPynv5w3EXf
mhrumpsTyYbnBPnYxQsZJIzZM1ky4z5RRnNoLYMZr5z43pQBIBuFSUvjZ0Es6je3+XBsONL4R65w
+0Pc2Op706I51c3AQFKzM4to35EvqJApICwMhb1wmiF8MPPfIaellTYJsJ9M0/BuAbnwHBGSXNc0
e9KHqCB07fcQEV8FSTQb9GXRxh+Va07bybt3WguxV5htE0wiZAwwatfzN9PvJOmJBtxsdjBJjggA
vWbbKPPcBtdowpEDWJ4/3jAC7Ga/CkCXiWextdoR6BB29hJhwdhU/tqndmdi0jEUy8mgrmwNW1ht
drs8e3McJvmxzYqZWWP/GIMOCtJWwzwF5gKU6NKbSP1C7TEywV7TKb0AfPzo3QJ6DYOchRjCHRww
0gMoHRZ2W87xIyVdUGNLBcRdxsx0ZQBeXfAlrxTYH8cOkqXUp31fQVfMa7tfVPQ1QRXsEkjf7Lcr
NWT6qrGdt8AYyJIy7H2Z+heDgS52gqLD/oEaY0RknCoXs1yN5nSMy91gCZoUnr6XZfFtigj0UsZK
GCXLPSpFlxCpFtFBMhVvhT5XegKVL3rBg6/PtUsBKwfDwho+xbBya+/ZSGGssFWRB0tuVNLvS2zw
+64Apjo2qHbxkbdeukYlg0bV3piZdwcqldq6zc8+phsakgHZAtS7tv4RaetJSuwrfJpY/PGVwgdE
aT0eknx8dSLIOKXbg2wt/K1RGtVqjtqUNefYifXaqw8yE5i/7MJaxT3qddOt1bYzjZ2oKkx4tcJb
Bck1TKbq0I+gn3TtMamwGU0VKpghGhkex8McGFx2S7g9MM+K8sOzS3eDpJsUptH5NRAvcBKl2pVR
sB4j8eh7KXl4ZvYR+xGudm8TqpnKV+H/Iyu17b2tT5AVwiX2oYB2YByU2sx/wQTFmdT2Jpx8Vq5W
qVF+zy0zIfQYwYXEaZI7pbnEMwqBJpGAzi29JD2Uos0gbFIE6tXqgBT0pM34Y4yibEgQygf5A+Gd
wCacjZ/i6RE2quGhQM1XCXUXpT50Dq2/uEHx0eQR/tKahKN2PYooXieu8ZKhRid2jbiFLKem0AJj
HfeM9UosU+tBa8dl1WIQ6t09tRss5dz/wfj9lGbJQ+CN97EjUdsNTzb5jiutt54t1kCmfcSX1P6+
zybI5b3/6mXudzGhVHbNN+GjOAAy3znea1HzPUK/eNZy/yfJupBFmKDwSELqZhjy08qgTkV28Css
mxW62HZnkAPUlCTPOcxjicF7hAJFt22wk0XrGyyzLINhuudHeoVR82gITT8GXnQM6YRC5jNyCfWC
MKieBW2sm4fWbjZR/1GHxR6LxHhivbeuqsFOlgL16A2TvQCfww7eDdG64atulpvRj2gbFpu0C8hf
q6NThawPsOxSNBtKNUNFcx+AiMAyGWnOIvwmsvobQBs0KMMq1Oekr85HAW2mCP16QopRcLk4qmg4
6uFv6ktrZWr5xaAQbia+7EZ+2AgfQMzU5f3YzSG0jmDyX3GzWeMPo56J9u2wVRI50KiVoH+rzlwH
HAX57bFM1pORYGxNx005Ba/4XObsKtvFvY6q3kMmNeWBSWYZT0CW2hu2ayoudh4DOvWyWJbKeKnq
5N0e3BpjY6YtIvyZZlS/E1GHQB3T7nLGkGakHPlm3x5g+bBcTARZZAEbdVotTc9E/4ajyCeUdC74
323Zwbttp5XtjPQGUvFdgxCJLAYVb1EDalFMztvUQ9hYz0hICNN57n+QsnoldG6cEBl0ZSVXrNHY
JwRRinoChntI1Jlq1Dz60j9y9FyWGa4hEDl3o4N/FbXrwVAsaS0RUhQNbF/krG9LgQhnCCGoZima
i/lzCVrWWXPo6gMwmo8p97/xyAar2qrwN+BwEsxV7mSEk5Ox1aYjEXgtmeGjgqkMVvw4G+eAtoMI
f5vWoQ6BFyqn2rstJavvTebGwwDTotG+A+4SEI1RvlpKteTl8JcDg0ytFrRS4Y20UcBgLvX8J54d
rEkcw+7s7jHUdLT5uDYMvftdde3SMXwHashd3nnRyi8Vxt3SenMnyhobWcHkaSRyEXm2K6CRMpjX
Zy7usnNEjpXTwQoOtSc0s2KJfgVRVN6Zq8mvF/jJxcHvi3aZ2sR/Qzy5/RWM/caqBfNCNHuIcl22
XbWe0smeUbb3fgcntrdR+sGp3GU1qMRBy3/iuyQnlntUEFSOZmFCdZmK7VRbGGEC6p4gbj5aTQC7
mTR8E7Mo1nlC1e5fWIJJplLf5kmG6ZB4Ch6A3lScNI+NXuk7ZwACfXubz7/mlSxh2Q6lfPCQMlV9
wpdb0NtQl//umNlf28LKtSFd2KYlHfzPuv2lLQxs0E083yaSrJMaut6CFHvToKpo+owwWC26Jl0V
X9sU5lKOhaJuoiPSHQIhSKVHk5nvqlCF+1sbULPVUnPF2aBJt2YNzB+TusEPqzEv8wbXXDuBVe8r
VNULw/VNGuO8RYNxF9mziqV3j14Si0OoDU94UN1zMM2iOhcOokX094wJbVNYTbbg2bjLC4z7GPiX
ien44PPQ7zc6/sJA6sHjiHIknyp7oSV6tNOKRt3HbD547gCoViXC6CGtH84M5/QVvqPxbazke9UW
3FBRURSbqg3kDse9tZFxZWwLS3svRTuc27Z4D0rLOsJufbNR7qHeT/652BnuyMZUf+tpSudLS9Oy
HNeyJRN2R9jSEF9amlOo4rYnX4Zt303xW0T7wdSQn4aCI6Gnm5vSyqdjZUXi3owsxX1bEpDW6bTB
VO6e/QDldqA6wn4wXSMojYxVUHv3sTn66FU41HhNIyiyUVn1TRLtosZ1tkSNO4s6JuChDzPzensl
InbZyF02LQmkYBTpVDP2R6/ii7XNMYV6dfyW3QIb9PCxvn2clfMtYcprV6J6uF10HIMHFKruXVCn
7Gpd6z6AUvrJjmy8kTe30PXoPQtC8S4KtiSzKDSk9Cp6G0JU0iGcqDLqLx2TDALWMvelzVu6A4IW
DlxV/W5iVruAtNC+IHdmPA2e7KjbyQ8alum9nenprpasxFK8VLbBfqqs16Svp6XujM6Jc6CirDc4
r1LrGSkHuQh8XNA3OaW6F+yJprC3nT/Mo2weYgj1OE4S2QMH7VqtPnnxeoqimXdBqhi0FCjpDtnt
hSF3kCqMY5Mm49odiQyZzB7XLl3WRWcjFJV6O+5x5gqUpChqMy3BhRZ0K00cyqw1foxh1S4iGy5t
lrfGahSUK1kYpvf9/EqbNcRB4SenUtJH8x3H3+ZRVF/KnkZmIPCfSKXF9wG6HlgArPQ+0vuzXgte
UfKapbvtUkyDHRHhFzMp6kucXPCIVS8NINpRhdrVtBGQ9tKenf+pXGuNKZ4iM8Dq7Pn9liO9eEKM
5a4N0iJojeQHslnkvWPJYttnLfBKNFr/vXbJr2uXZaGmMC0dqDZjROer5KPFwVKYNQVwwwEyABcH
vFpzjlPVVbs2nLl2vayOskjwZ+bOTsc4spRO3W057AdoXznvMeyN3wLTeme+x7jOq94x+snXiO5D
1PrDs/SImVa1JAW4xfFm7G2soN+MrHGXyq0Jpk3lo9XF1aYvlFprNXtRrNofreDpccYm3SFveDAM
fzr6poF/q1PvXqEuVucE26wgme8vH8kfKhjlCmGybUrpWPz3ZTnvtT7AqEwt0Q/T91E2pBTEmBu6
2U+gqX0AvWxJ6JSzjGPPe4CBQTUa9NlWhgnD1RArEnlI4Zbub7O2cdOdxrp8op6zDuyxFoHkvb5P
fEvf314ZmQRM7pIJubsN2YexGy8uYEJZjxyjKwYVPRLVClrwq+MTzFFU90HtFi8j55d/5kFUv/pU
4sTsMDNsMU5/GPWUXrLhbUTPszJsoz7YZlMf9PmV0cT9+r8/M/OPiR6fmSlgclrCsHSSR/49Muok
FOfRiJMFWgA/ZtLoTXtT6uSfzypIFallXqXew+0V2J9Zfm+ARkjGlWf31gsBxfEZfjdChK7/cET/
njWDd055Us5j0Rgrt2BikhD6/pho+lrWtXpSJrk04dg1ay2dUcTkKwqIEb/KGi9aYQZybQRKsSO2
zGpVWp2KnBhjOqIusxMzPv73J2Ag3frX0MziE2BkhpCfIY2yvs6Ge9IVUE13ENwVJQvRX4uoo8eB
mkWQiMC0iITteD20lnni8C5PwnWTjQuq984dIvc4htHbbdHoAluemrwixqOP240Vxucv063b2Esj
sPC/vwP1xx7JIN40LJRfTP5d9+t9Hzmyg0bcJ4t/hqah8zYEtHIGYb07Qnwze51FimMvlqouv0YF
LpF8aO6rLsqv2F04vaZhjaUjW6kmS49Orc9qZ0pVOsjxFTGNQkDdSXS6urYdCWta3FQWfVzEm0h4
9GpSceQwlu8BeR4iy40eByIlLEYSAz2JazCY9ZEsgg0YiBR4YC0gOav6Orr6U01sh6JZZLi1/a4c
jnBei98s7Rr0WrK4Doaub3AjUZk7CSPhGqSJD933Ec8NTTkULMvPKVmDS7iiU05wARc74cA21FWz
qjHjbW9P8egOxTtWqDctanuaKWlwQDiH/j5xdPLkh78+XF/XaMWna3JLMbB0bYnz4d8PV6aibEj7
Ablx0l60ri/f/SBA6Qxy9GwbL/gXhn0lanuLQE4cpG/dY82SNKnUtIYDbz/bvvcyRrWzUwZNGo/V
+axXhjoAf8cevv4cmCc4b+Z3CUl3QZcV7xP+HgmW4BTHGt5+q0W9jAVhJRpK3f++94SYYWr/W3rI
92gaaLspzpRUtjPfnP9LWkF5MXppCBt/yAta3KYO2tliemI1Kd9Wl/5QOpPwz3pIa7NVP6b7aZ6o
Ydl3nDs8gMBtjCDdAIP7/8WwTog6GydnJPwV5qsDpmrd6VdYZICthGOjv9WYwkdrq3SDx7Qcgker
5mAbJLLauAaH2ZvsLUjoflccqQ5Amb3DJLEQyEa8elFBw0H03rEShf7kmhQAcmxX5cCxSJZ9z3ps
HZTtc6+jdLvN9Yc5mpu9uNneLJkiaoM1XgJODQU0aWOa2lPakvAXATF9pyUPubjArK51+fcwIJje
R2x+R+RQfFaN/SMZ+vCMZLM6gyj91UD0GWk5XGNUjCu2IGsPg2S6NERl0CN/cLTpEfpWvOvn+U7O
x7bJEhFieIo3A3qVR2seIJoB7VThZE92G5YXkiDIuq9V+uBJsoMSgx4BiSlTuQZEEt55kP/XIREI
bwUDmiivnO+J0I21D8Js4S4HkXu/O2w3uBizb85YPnvy+bbKuVi4RBvwLc9ijbC1gx0DY3fRqxEh
kK0V7yRyXpn5r3on6eDiBqSY/vc953zds+ZbTgEwFPBv/o8zgZ9zwsntkn6Amzy1Vv5eet6wq4eW
8o3z+AIEW8gnCBnbkPIDE8JeN9MGaig4EmOKIQbjNb3knZ/tKWedtV3H9ZOV+qfenKf4onjNKxcj
dhWLB63GnJEEjuLUw2YIQvm7gmRBVKSebYQMg/sq7sUyqC37yQtymgoVHjVMJOE2lyKlN1EdvMEf
D7e7SJthSVXmjvu2wTiQivQpYJt7FBmtWqe1XgYxqk1lMAMq8V0nQPtfcM0inbTg9PSN0F7kMJBs
Muf2TkF/KKIouII6ANyciOl7qmPt1/r4ubJCjgNONO+v7Vjt5vYkxIwCqw89ZRysCDMiLfYe2oqY
KF2Ic1WHMeZTvcPNwQ3iVkN5ui2YXOp9f7uIHB464NEnMqCD++Ge1GDrUDmSlgS0JtQRvI08Oe7+
+wduzEXIlzWGWlkBuUThbP4h33IrID3gEWHGaRWgHSOsN36tR6sY49gDfbVfjYLPCwjcfXLjErBh
SvohsdowKnKavDobICcYqH8QG3mwY+NbCs9kQ/u9IpEh+54WpX1PsRUvhOdlf1E/m39sz2i/uVsp
sfB3O1Ts/14hB10BYC59hltJsyXdJXjHdLoei55NZ/LMTdiQDJkLpAORiDFNJuZBp921bMtJ0evN
oqPelljhINrboeEQSU//MCa9dUdHw33gx804yiKKC1HopgzyYq7lymOSAHSFcLkdBqsCxUzKiNfV
BKAxz1nGbJJHI0OhajXewXdBidsgYwHvxWQaFZq5bwJC1f/yc1R/SAaVbtKItJhTS4yCzpePoutc
q2dTzBdoQzWTsCNiQJ7KFLMaiudu3ZPWem6r/N2JGzBX5CpcUCC2m8od7wdYZMubai/roBHc3jpG
OQKk1PA7omKiQ5QVu6LMGwan/snwa4xm8yOjSAW8q3ItP93eekWxltJ4USOqjT4PsUdOhbv0PMqo
u4ApL71EElxzVQVrFpn/0c2jyvuekh5kG7a3JrwZU5NK5dWPNXk2rcZ8loig8XivcRGgzBHj71ao
DjWWDfC4Mu27YlLjYoCZdBxH0gb0xpNnRwNtjcy3qbRfQKHG7a1RAGrMXw+9yyir836XRUmQplCk
Smoguw+3C6HD7IrooO+mrB3WTtardRzk+StoAeLFHtPUlx+zcoCYLfGrKNQDfr1VlEXJOwa2kp13
JA41YH42OBlB2jRBUd+EGRG75NlkppteUwympdO710nsbzFPBY2vVYPrHTA43bEoahEXQH2480WA
SqWkRYiyOmBaPvfTRr/1j4iy0ru+D+QLGUTBMrGH5AGioLGWqY2xbkKeENomubR+9zTadffUYm8L
x7S+6F279SGCbRNCUlZ2o2Ndx6K4DGnDXAx21Y2r0yO7vSXMfhUXurjoMBk2wAXWwuzLo6vGnW1r
/sPQfICz0FefvbQ0EByXb1+jTUYfWu2uuM8diAJja+nvswWbDduIDjp5osRQ978+V29AGcfPLoBC
Ii790+1C0+ynFzTtnWa6Db3MtDsLFL6o0x2kTBlcy7lXc0/+7ZsZjy+6FVUvuk9IJ3SfdyvWzp3V
HbWmuFRlkz+FJIke0M2QTVXXPzXL6t8gLwP5S9Qj0QHfRDAj4OEaLpvbzXV739XOhRZBc2fceoWO
RZC4mG9CAeIiLdhKVJXbD/ZYL2OkCodwvtxe0aLpFunEDL52NSxTjl3uXJzEAlLoChQg8L5h5oVV
xBBYXe6vwdV02FJDg+hyh8CWWYSmFTjFfJAEZRlXRJduyQrxf0eTvTdK78EdC/2CGyy+VDlt03Zg
fHdrpbTcxzuCGUhU9jW5yAllW2HGlQyEQ2KTklnDPVrE8NT5VEPx4MglmyaGfEH5x4hzR7D0BUsl
EYNurt9//mTiEGqfOc+LIh88O7FwDCoa30WMgAdLM8riPiDDajuF4ctol1ctR6zvO3r/ktUlyEJu
LrUXWDQOlZfZDyGo0VU2Aq2/vVUzv66L2xI4DLM+JlThUuTksjXkwh3ryGQknEHp1TnfrmCIDycy
xFietWdBzPNkM2TNmGJHfynD/+wGKZ1dBkgHu6SyQLD/e4+Bydrxf1Aspk4MV43VU2qtcyaSkggD
OoCRBfZYidxFR8CB3MDcsQIXlq7smv2ftC+0+6XMr9Kr7iSCml8W3dA7UaXnfEjLU82/bKN0vnom
TL7BK4t3mgm7ECwuYafW9rMYLCFINFpT4vFW30hKD0ig0qV5Zyc94UXMuZK9mluh0YAVW8O0t7Jk
bp9q4t1PI1F4f/tQvtaJKJ0VBxYax46ybVt94UDXcdl4RkUzsy4YZXL6qWdaaX0IJ3QbDDpuHf7B
C7qdcPMetW5GOjW+551QVvCQ1MO+jBr5WOkDoY9J+CBVt7cy3Xy+/T6f4bZP0UM0prNRcRcfR3Zj
26rv+7j0T2EK5FBsYk11G4ktF4O/XWnndhk3NUFLnknlqOveqZjyVYlC6i7yo/Rn6Kl7K9LTF1MA
E4pM89ykVnHA95keSJKYNrXuxH8pr8z/Y1e2qU0sDnEGVcpX2bDQA90w588psA39xxgYhPHA8cRA
MYTXRCczTPm0lN1BkhwsCvZeWEtjnwz3RVisXEChd65IiVLg33kOFR2Q3jKdXWkEALmq+tJ14mNw
IrVNWGhWfVS7azZify2zIjokWqvOsqRl2EoeVd9Jgy15Nr2Z1s/TPCgBseNQIqywksJsCdruMYmH
+eCI2hONw91fapQ/20GwUkyw6UCnlfjjpukyK4oxqufAe5W5zpshP3oNSDoEd/yAudCAXE4tgTid
U/zSHQ+TjOmgehBotD5bFA7JBg5Ofih0KyB+JrmQHuIAZTUnQntOQV94u16lNYxfgo3+++sXNyT4
/y6Wuetdl6nmLADHYmh/WQpEYkh+BvMgokJMFXF6ONwueMf/efU/v2Z1VbZATGPJbeDSdG+sYQn6
DNU94tQHkkol+Uwc7NJIS8FSsFTAH8jPBj/VfQcEYxCD9Wiav5Qqq+vtTcdQeCE9r97e3iLFqvZm
xVkUJ1+++7QN4Is5+GE1bJkfiYuT9ORmGQUgI0rGYxEMZ9up/SMBzrMomKgj8sTfO4TY21uRkAWQ
cLUpTJDfacF1iFmS9zFH8bvCbl8SrS/8u4E00oAmBJG9UB5j+621UaoSdj0+MJt3133j6iv4suE6
LVy65IO/6H3D3HejeJumfh4LD8a209rq2AyXsuX8lrHdbTRXfr9VPhwztQeis+fsS7Mkd02YGkFD
vVNfZZ8ytY9Gsm/Qj8/wcmjX4+F28ak9EYYaw0M5kH3BtLoFjIfpuDbb9EkY/rkf8BcgwHVJrMiR
rxWghRGagutIXNh+KDLPEQ5vtZzt/oB7F58eK4eQmcBA3aZDV9M3acCWn6HPgT/XGM/418Odr4PZ
ubmnIAOEu8oCOnZbt1FnEQ7sklo0n3U1qWsPOXfDwgvL+q1U4zcTU+HWwMs9S1bCcU/ISHW6Xfq+
QSaaImCsy7weOO0TBJeTscKpk9J8SuRPM++ndMFgCBhGpFq66JAqp4Sw1q4LFHdRuqPyHHaphf5w
Ke1iOKZWuWS2oB+o++1TaJbB2p+SDs4kkng3QbuUE3MLvpWxv25q9dVIm5XXDy1gRF/9ZUEwv5oq
GNzPNl3LkrZNr/zrLjJxV7a2zmZ/6yEWBSYQ2WqA3mg9WUXChSjxwVlJDdvLqsO0eIDAmp8p2eOZ
sFlfbis7Occmlp9+ltqW/rIrC31ZNk52ZlcHYy+enWFyrl2pXuLOHb8VtHlgZ4NCgHC3KQpy0HOd
CM4mXH0aVoTs7xIhYErmU3gQnTX+xTRlzAvFvxcShZ2DTcE2TMv6YzruaVkc18QkLT77qzW5sizo
tyas/xuKAd4HJPeXHEwhSugBTaDHI+BxNk1V/gqZIzv4U47iIBruiZI0ri12DtLJ7Ts3NIrNbe8P
Qtc+tcr4+O9V8M+v3cYeI+V88DZ1ojG+HDSDanK90OAAaDTRuxw4YAIXcA6+Qm2tW6m9ACaIaAnC
bNeTJA+x9M53WwHo1ibrKEYf2Q8H4oOtl8w3wdWNuX1hdtUuDQ1Fr9YDGPLdDO+SiP7ysYuv95tN
yUJtzmhPOQb28C/r9+g3Fc+/TnA420XhmRQhUHUbHdZ231iE9lkZ/WwT0KKhJcueZus8l+BWmwiC
nDotQXWotpw4/nJ6F193Rnx+eNuQqBhkh1jqq98vVkXkJjSpUBuH7bbFupVhDnm1bOIaOn3M9/4A
YAlRSLuXRNd+DiMiGMhWpyPbjqUq/rbZfb1F+ZIctmqExzygOMu/NNhpDis7oADF0wQonB6uPHdk
L6wywBiJPfVPQO5/6sLex0l1P9BWPJl6CIkh6f86jzX0r30eW7IZS5fGhhSKvuSXTnjneYE/DiW6
KTbLWK+Gc8fPoSeZqmlmY2o1dfvK989+N+ciVrE8+CJRazcJ5IOT4PnV0e8kuD2Xaah7q7B161OZ
2dtbY9NIVb0zpPhmNX2yNEayfKzcqi+fXU/QhDWH6zjzdazCbK9w3sxne0IeeHubaOLFsft0Xpt9
UhwVB+VprsC8wgEeql7/WbFG9lrFMM+cOxJlBwhby/J4WzPwBHg3s2gdTuF6EnBrClLua2Cctz+L
dLZHf5g5q7rv4DyDHlnJlEx4GsQwfTscyVR0pHW66Tq3SN2LrHaez6TjqiglUI0RB8inTZ26wTmN
cete9PmSzoDVJOUcapUPgBofDKJYg0Xj8bmKiWqRiAznUaE0mx2dnKAjrD6kwUL8/jxlhkbM/JRT
wmF0kmCr1+HJ7iesSxy2rclsjpxExJOj2quUlTiPYy6eUPvhcRzTA6IOZ8nQ1lsGuqOvLY+We+ox
CvB6EJ+aDkcLlCBn19m8PQkiKqFbWo8hBVWTVBLWLJlpfvUscjoO6IfdYxRHYlvoFYkaMPqfbEsj
VSYILhXGpfWnDmlyzGDdAwu7J0h7CWbLPFSBNAkQbleZ3fxOqkjCPxLOPbCKcM8UjXsOfdkCCC/m
8LrBdyHNvj5NPl5/YkiI3y2yo1lN/7wKjo0WHCcThz2UuRQWl+77R08V02nIGX2GZohVr7V2PD6c
CX2RXUkZ5opJMr+6MV50+Dw1OSdRv7WDId0UbvNt5DRwkd2oLdvAknusx9a+JOCMJoC5kz531jSc
apNBN9ELGSsaaR/CCA2SEjnza15RrR03g78NwR2lmUw22tgTqBISmh4ZDt0f3TGeq+b/cXVmy20r
y7b9IkSgb17Z9yJFiZL9grAsr0Lfd4WvvwOgz/GJ+7AZBOWlLYlEVWXmnGOOAo9amW6Z7cXTtKWP
2lfkH+MrQ5MKsx6d0xAP7/Omm54pprzJktCq+SVNaVZK4/SPwYvgS8EBLrwOwzq863NDiMTZI1gW
gTrNiCTEAmiVasac0YcmqnDwWYbBSF0greZaTg996h6eqAffB1oo+rg/D27a3JLEeoTl3YqlQG1Z
0nP1wgL+Vg9iGvTtsLIhtS/jwjvSNdFgIvBA4j2EWLuMkZiYKnU8Dy0R3EwR5XW+Ui0Ej36Jej0A
JTCN2XE++pf5GTuHvc999e7WNsZh33uLaeWvBqsNdqNl/9Dn+qy6yxrJK8obwgHI0zmpcWkQMmsn
R9ow/lkxiBMCTqZ9cfST8aqTPYBrI77CDW5eayNTEIUSluTWbQtOjpOlf6Y3Xx9pD5Fk0jQd7IAU
nLuJxGmPU21bTsc43bURCpHmRxgGEu+VWTYMJ6JIdJtR02vGGdZwtXSyZeuR/Y5DuHjxu5+OGCUM
cchdaOgROc7XHDRIjJDt91yQkZ+itlAJrXOVGxyKzM66sL/SEiVac2s7lb2uTfVKxSEPM8OjUzbP
eaRV+g6yn6R5lRbS5iq5ZYb5/vyaiMOfAnf2S5YO48qugN0nnNcXfGKtTU92wfzfVYOZ3gZ5TSbv
r4OMaxNS5vEzcBnLLDhDBUpWVSzJuEvV5pxg+KEboL11ZLfdy+yPtFIWpsnZ1wzfFaGRATMLcGB1
rfz2M3TfsvNeCizFF2qqcuMP8AuiyVBahYM8GYX5R3NbXF7c8oq/Y5ZcXvNeVjdQ/sULsVRLKV//
vaq4enAuWIrLLxTz5sLOaJRGtbbP5jIohoXkm0GxLTjw7ox8IPDW7394vPOfaD8WzqBaPxlXBYjy
7rGVhitIMsOrKodwHWrAyX1VRkD+R4qc2TRfN/laz1JlS3rkktBrZpBjO7g0XzoyJ2zfa5/3nT8w
ezCKAbvNdAdCq6e9mGMJEakHEaJBCHvAj3hKS4eDdekiIvDzDJEo/muzlxwxXAV3GG/VGW3XkG81
qGyLQbY/M0oNshG9iQnBg/O/zzzTMFllOmAfItPPJAcIEhXijPQZw6DebyoT7GoY6ydZ3EngErtB
ia4p9/cpnx5inVOt7habqCLSx2Mnfys8BcQIx0zoLLgOmSHYEVZaLHH/UdYth851r1Kx//NgfJ9A
avcnTM/tmkm/OhG2exiIfKH2mzcX0cIucbBoEVOjEarOyKSauJLEfgJcTjniWDMro+/dYEu0C1FP
4OLHImjfa98FHK8Z9ctz/0OmBAP3//xSEKoDkprB/NjM284Di45czE/19oGGeJ2MkXFSE7JOw9z7
djth7J8iVaCUrMc0MwUJwV/TEzU2khfft/JV5mLsF3b73lQto2ur2LYKATgT1QLM/BT3ivFnqfQ2
JzNwvWgIIa+R8ZR/Ub8QSqGq2E2iqCpe8v8q8zvoUUs0Yaftooqbpxs9JOiIWtf0Ps9d5o1vjhmY
2CYi8HAmaV6ELuRABRtdrOu2pL+nVij1p4NXQOLJaiBvacnQexe2fvJBKnSyiqXlHlOzdZETyHdf
L1etUmYHm7uc3te/p9LDBFKqzuezOJjrhD41rYNgWMhKXddAAOfVrFa9APeO662FYlVbyUSTOAww
zrMAs1YM+WIWv8oo1R5YFMe9bNjRhyOpXvXV0hgeIKaL1nBvkeJqud6zdKsE7mSNWERqh1U7uUze
GjvYgI2tTtp0PprHHzH6mE0Xh+E6sWXbLFSLpnMZWMhSAQLfmdXAZQ0M72TPR3EO8toR/OfSLjz/
qNfqwi1Ef0imqUDQD+Av1ZLTJPXec8Lxb9bROD9890N2sYtchRCvUmUpny8Tu2EqHhMTSpisBogV
hdTW9nEMolVwVlFiZQehxX/mPogZtn87IrnuDEdAnVS9gNU1B7m16TFBmw5zZKrHr4TrbmpvyjlF
0+vYHa2TuvX3IPcxZk6XYeUMN08bu10BdUNLkvSz1NT/wiG0N8+PB1YNBOlWMlh4XTEGa+6FJuUd
Z6DjH8sYQufIQV0LK+tQFXhAOlc5+6FClgRSg59NorDheuAOg97dzK3yPKkhy6SQlufL3uyrXaib
aPVHUdxl3n15Q+V+aAgtyYVTDvNDPD2TYffRVoFxRigZXT1f/CkDQ34KNlA+xS0p4UUhP52QLo8a
6njo+VeMML5y/RxEeXgugVs+OyVQUKOfVA101X02LpTi5t5DkrdRNdd9F7J5D0bcUvA2sM3bonyJ
CC3MQbUwh07jBzPypakjP27ouu5GvRu38PDCNx9dJouBfaqQlF2E5gVnEQc30rqKfSUJDzAj7VzY
jXZO0BOe50vyuIk4Sspf6ISyF+CLGUyrgtOygdJxvpy/oNS35yBTut1O9mBODSHT32O7rLVU/yJx
/k9Fv2OWP1d5+HApnV6jdCgvHNCMBZ7gCJbQJJZHfluuy9o2aBnm1a6wzSmxx1aZftcGP7kc12Xc
G3j9UbFCYs/sbMMpDituBQYpA4AOz1Y/cKM+6ydOBTXIVqktfTIfLgg3zK3vEGfk13m3Fz1IZCFE
fyaAp9nmQu3PnKuabaAMzgac7++Ru+zMsRiEa6NXv3IveNG4o967MNEw8ek4gsibLSEnvQWFkq5S
QGW758Q4JTCuzVQup8PZ/FWrqWHiggbdtKBL1qjoyBPyJGAly9ceSmh/Z/jIL5pf6Q/coTBGq+Fe
kYa7q2J8FNNA5OhOFQ5yFuBOdXyYr+bXnSE2SsZj/BPmev/z1AVZIFbzv2rUX8L21IMtG3fVAfIA
y+iI4/zgTM/yKM3s5fw0BM74/33/+XvAVPyj9D1ihKm/hZI4vxSx4q+GnCDQYer4lTEdxynJdxZm
SRw9te3aL6kTu1eNyffsVW9GjHAKWXtu6FQ3f3qAR58tKb0WaZqDsg8ifGd18OXnFhRq8nEkncWN
Os14RFr8fZgvOTr2JCvoA20B37hUenJryAHZowyvllFTKOTDOGJtaWW3ZRM23uOcjcRM87WjeOmZ
Y1l+iUww4Uz40nU2wvMOotYi29IUa2Ea8mfs2HvuHflupcUOKE4L20gzcLilxSKIffvbbWBVOE3z
YTF7EynQ38F01eXcJrfU9D1WS++IneuGlzY4zQ147oItxlQ++5omL1UE3Bj0oLyYaYNRr/Su0/+y
xL7asTEccuErj1arH2boKS8ufeVzJdJfPrwQHN32t2lG/1VgV99jYfebhkzIg9FtPMcZ3p3uapph
8ZEhArkEXfjGn3atIhL7U9SUC1MrfXT1F9uaGO+FIvaORVgGneYaDUrvvVlt0q/TJAYSMIlwDMIG
d1IbyFxyBpxjVMRBWVAwCWxGcZFiUpi8vL1efJpA67bN1P1O6popf0yWxNxbHGnGHiXpoJMHNX0z
UliyIpOoIlKcCuFgpb8bYqkj5mTvjWL9LoLqIyBK7DPxpEkh2Qs6UGl5FyjfX9kQkMqVvbp1XTf8
iUVkbrLOL7ujQYPVYyLpW927ASy3H3rlBTeV+f5srmv0mfY4Os29m4evGfPKF0/ZogZBxBixUyd+
fcXHYB6w2WBKEYyosAX5r3bg5Q+Ufh17LVGMepgFP7gtQLSOTs563ngLO8fIV/VDTJu3yDAQxfWv
ACiz25fqQ21oFegcP8hZK/4TlqK+INrA/jw9Q3UiiChU1ReKbV4rVKrwGA0+g1RWVsTcv2rFA3iW
ON94EcG8eKW+Lcq42UW5ctaMPHgxogEkhNNRCMh62XktB8w6aQ8xNGxMfULBWl2KnTVpSaMGEULF
ipwII9jSNe53LWDsbVxhxrcmlFWjrdrOjE5NkiRbfL+/+KwCONOCjlZDsomG5jAhwx5xGiMjG8bu
yPIcPHQHc1dooDaav1o06lefW9lJYGF0p+O6Pz2IQYMkq2JnjT3qIy8gnwPockdXIdTWM2JHka+4
WsO7BEe9imyi+RCVTr30LARPFBhFtyVcjD9y1sB3LmS0la7V7jKa6O8D3TqNku8LTwTsvkymL6oq
zwMEInJqxhFsfG8fRMGhbcpxyiRKVH00i3PhDOZ6YCu8+17gLjBLfUZxUFzc6fOQTJ8HZfo8IPvt
7miWFgOjCs81qQQnBp4eO8q1GU6ZDJuIGq4e4C7y39heuvt3upuPeBlhQ90M5qtjmDZlxAwUSVSY
LfU2JtpcIFcJu8581X0FsWIevxH9zDAm9KotGEdq7SQDbF5VVr4rh+ZXVXvVm+cRCWayphHt1O8C
DKFEqwHpppNV/Al4y6L2D9nj3UJPfbE1izrbDHmA8U+Jku/UWrlA06PQTH/VoEYgNHvpCdyydyGB
kHfGi9OPvxu26p6h/SgvZHJS3Jcl9X4Y2/dsNPy78LS3lO363AqlO+c5EVGue8J/MXwoWZWebBv1
QelXgMYTDdVL+5g5irWf9is7w05rpNpdBs1rW1vumxMRFpM6ycOvNVaAWnsNyvZmTdOaJB0aklrI
aG/C5q0jypC0iPzYUd8CjKqQ+ueNgjgGHP9RmAgBFSuyzpodECYcq83rLC1TFW+XV/22x8ZY0iqi
z4X7p7FCuc6irNjMl8bsA+p6c/WV28Vw9nTyVtigbABBhIW5OHL4rI7eGmNGeR7Kpl2xtjIjnCSz
vCf9VqkIEhszOmEEc+D3n8Q8XRz/dnDsWBGiskga3JkYaxYqnC53bOUTF5kmxjfBhqRGyVE9FVrT
7QEPvw2kFhSgZQgKvdDErfdiUMsDF8H86kikcFzY7zQEIvR/Dhlknhmc4SMWj5HlV0lYN+yiDVFZ
CRzKsrY+NFKgObS6HZ6rAUFmNJ7KLlVXrR5rq8SMvU2G0d/CMNsBLB114wMV7rDsMofsD7vCDd7x
22o9hKhID78hfsDzic+ipek1P3AXqCtWznzjt7J79S4gW/yrFtnreUvo7CK71cQyQEFQVqHJTk4Q
ZEwEmcN378v6dyWZ9daV3ex0zRkeg9btawbJv9TQXCmdgcuBkyGyQc5K80PeGTEHydZez5e+Fh6G
muFua/RyLSnB7sOgi2ua6JsWYt1ds/5qnmsVI/ksz8/VqLowYkgyoz+PFQNaWQbeCnLCcA7t1Do0
M8DT6rv4zICwRDQW+PvSs6JX0WfJ4fljgWwwucVzhqRuFZKwhFC14GO5cqsCJt3swaNii2ltTnd2
KtOYvsFuVHuAJCMUQo6mhJg5bXx+Pp2j4BIN/5Dfs9yWIY5xEab6U4rPUtuuClm45v6m0dcj6Xas
6KfolbJufK+6qVbdnrHB7NuJvTo/eJGmrC1++OW/1xqmyOekCIgspoVKc50hQIfKbWWFg7nSU1lt
LPbVFQt6w8EmKo/poFcrOuVfRWMEpxl025l1cWDqAPd3crNmWtuvEJGX25xkPFTs8tOIDCABYVSS
bBVkJyKUKAmmSn8wKgQEZvAfcxCfU4WPm3HU/DezVvQW7DhE4Nl6MOpuvVYCka/my0YjYhPkq7+w
A7/aGG3frQunBSFbFdUBOALruuyyW9FH/oFQDYmjU3RfVNXrMdbtT3wJYL6nMVgWECBhTcVtP838
/z3UendNNYztY63+ThrThzX+uw+H15od6tBW8apgUT6GGicYNGsk55oYYTRcBxsyqNmfhzzcqSqy
pJpc69lP5UJsuzc15ooERtMeaAwHMkWFZ2CDrKCZOj8gAr2p9WTxSeR7XPMjP9ubdmyG1/mQ2Vqf
VuIk18aqmpce9zO7nzi601nfIWACS9Z0/fdpgWw1Rjh7Fm5+rkdJMGqutQSp1d4hbFVGB22j4gUR
6OJaSjIwXRMtrqy3Gs6oQ11T9c0lbimJ9+57JT4x7LoHlfS4sU9tzrgcxCQk5rEz/2P8AAwma4PT
0BJ/Hlf+l5tVVKQtWYWVo5mLeAf7Vv9Teu7dUdTxHcfQNlfbP/PbV3M8enXBA9lTx3X6XN+8glU2
WBkkUQWLgjAzh/jcLw0346IWUfKBzEvng+LEhx4m8CpyGL1MU4cYqO1VT/VjV+sUB6Bfll4n8Ya5
TQdGh7xdP6Wuqt38OPd+4fAyiFH4bRNQc6c6w3lD1FvwY8SXsUxLwyRGTZT3xqO+tEV9Uws/OKWd
+ND4PR4c1xnqYv2Yr9RxOQx5+kh8tUU4gzTNTX4Hrhd9+wkqbhkrH6ERjWtzsIkoVKzygl/Wtuvw
bdZX96X5FToDCZYVaI8Y5OpxLJGSuVrjXzLf7damtLrXLCks/Kxj94hUOpoNWT5LkRjJGjBNeXQc
IJ3TOXDezyrrvWy0/l1T1d9K6k2nhhD5c3cu3BucZvmNfXxgaS/1OxAzOvFln21rk6yeBsucmTTM
wRxvAhkPCJW6scc5NL04f1lolnvKaX0szLGBMf2/3PL5WQ6UwnFb9EWlpSTfUIyIyVEOvc6GTUUx
PeKvoOcyvWr3hKOOdfuIdb88Z6aKp2FgU7GrGr7DdDl/Qap6OSxqu0TpWFreIXeT9fzVf/8k7hnm
VoPy3iNuuhKSMOwVYm9pb5QKylNec42hPfM2bkHDggBXifCKVFFsnWJsT/3El5ufpc0Ppj+EMuJ7
591y3fZUJzhvFFlgHoGLAK0EDJFgGP+eIP7f1wFt+GJQvpmvAKwJC2eKYBLgjezgqHh6evr3gL+o
2vIvvueGo0jVScOLqaDsjzI39GPv2MaSPLQ2/tADo30hqVuuGhc5+7yaWHmNfS4H80ba7L6rSThL
BB+SIIi+Zy9KVkfGPoxR4qMSQiWItWw770NoxuJTn+igpdozNNBkbRttcKdHts/wJ5xmHWAgmwEz
hj4lh7EqeHAx6o8mGNxdpx8aM9WXFov6j0Exr/mQjfwSH6wpB+EAvJPUK/fQY6HuSXtcDmr7S+RW
s4tJVt87bbfvLd1ZVlQOhzpGihV4jChUSYiLUTfVD1ckHxztCamzCzyLyljc3NZezYYqzFigRHuE
5g5BvL3mVb/APXAvlJo4R+y9V0vhb570hr83gMGvZ97DSPWzIO6hZUA4TbKoD2EkGsz5wJWQmFkP
hLH5ZX2MPGRzrd9jsyDgLiJX70WT0OI8B8HdvHfODXC9dwFMGvlvpVO8Y2G7xxYl3oIOqnVkuvyV
1KVkYsJVAQ4ePqJZvmjhLx8d3VXGnrfEEHNQp7ZpJf1iDdeUsWHLUEBDaPOl5PyKZZ//obv9Xxu0
5TtrY7QpLTxEtP/bs2KuS0E6l45m8OnpH22avKgBOP1M+6hsAubBwe9CvgxetX/aH2o1xxKNJslI
+ks/iQHnramHQdISMf1DWFm76gAeniqF4kOT5rC08vB9GPp2+xx2t0lHBJVxaNPKfjQyhNYD6gG+
v34MqL72QJSYgdMdO7Ky0V1P0WPXOlaO6f/Nz9mgZUoDO54sxvNrkfWbfXJYIvMJLjW6lGUvO2SA
RE6h6ynXFd92IyLLepu6zXtoFxKuDZeh9GOi5TjzGcQZN4geMJgViNUnVA8dT/O114PuZfqq6yTi
aNScUZi9a/fc6XZe44WfXl3q+2gA6MIIQidHCBiThQs3tp343ev7dGuWabFnOGnf4LiPpMPg8LSF
uYNETEBJ17vrsHKVeG243UvfKda6b40PZbIvetPD/KxzDSJVCfc6McR7IN0Yb7Vjx9fSMgSOQ9KS
FZKy1llinXwaR+dM81Eco2r94WEGXPZAHo5N54XvKh59HE/aYZY5PO2MqqPLHduawdEtktcuUK5M
e5SHXskfQxr775UfMY4Q7UK3Act6NjdPUmR/C73QA+D770A99xyVLBy2ICDfa1dOePda6feZPdxk
eHErNVww7u3xVwsOFNPwb37W2eXP1mVwNbfrRkcTF1s9DrZymcXnTFYW0UjiOccC61TEwx6cYbVq
p9CGoMMG62jZrdFUbd9Ms2f6wyjMx+y9tQE9IhP42ZeEIVS+Nm6lHjnnyGkQGmpkmblZhq92UIH9
mhEpvJii8gnycW21auQmYL0USpkjEBVjeQoz9eiWPsJIC+Hiroo81uWiik8ZOUJ50eg7u0v9Q00h
Xk6u5PlrKZKlU1HWl8KvCOLpMn9kRVBRSCFqObg1PpzGbYNtopgAMPrszdV8XCizPjJ0jXHpPGdl
TkOSj5OKteJ2n1GgsSK6X4pMXsFrIvY3rD0BAcCTa9xHqS7+GKGkJCtJSLcKKS9q2SBHiOIiAmwl
zL1REgghdd4gJQ0OXhYfNPxYRCQqmr6PVbzSc3XquGO/fX5Ung4azEchvQXKHZkM9cYYDbFqooJ8
K2ZDjEl17tCWwTmIxs1MvhEQm1+nKwP17PX5e7X0L262UG/1gInHCpAiz3USTfhhO/ujelsQbaCr
wSqYpvIGfb2Tb1TOyhxksvR9zicM8sMTfkpw49PcxC/elFxmH7FX14gcwpTtoTDWwSiUvd9Gb0nP
x9oiflQ0mnGch+quoA0jsDPviyJ+y5LqpxSu+aKR9sj8Qc2vCuNCSseaBHE69+Qj2nDcKuOmZHrw
WdsKpT3VwpgwVJzQebMMy6+8cFk0DZzHoPwqdNqnJpXgG/Oje6IF+d7jTLU1UvLDeDfS7SzZVYkr
ff6Vmx1Jl9WtGEf1hZ9jZfLh+OzD/vX55dG3+aS4kE8Lh1zB0an3SkQK4XRqahzlAaHO3wYwvkyR
7e1at79hiqLU2QvPT7alhiNNFJBxEfsTN2rV41pxGu/RDxjziFRwGx1GnFZfc/VkTgIeI58XUuDu
T6E0sgTvWY/bPQlXJX+J1QhcekUeqNhpWfxIglC50O4hCD4f/bViguDqCY8G4zbND6DXdToyLBex
04U+xkNN6vRauMrVzXp5oKmDWKQvyh86LoHF/BDkrbN+2p+88CJpiz1FD2iygJVw9lkEExKJjHtt
P9tWeo8Jkc9sEu6IT/+CNCvtbCpbdoD8Utv63qIBuH9GR8RQ50W+VfzWBK6qHubpg6V21Y3xaiw8
buVprNGl3QDt25XbGGHGOmzKclUNA+TyHEWQQYZdL3zclgzUn62YEgnRPqicS4P459N3ZLIugu6v
Va4TOyL1ApC7hfER5HRkC8XFz2fp8o49Y2tWI5bMBGjmPIpQ6wS+swhg+9G8VFLro1fS6DtIUKJ0
hIE4BXPC2YbiIzclio/EXHfiiAAqr4+1VVgrUXKKsGq7Oc0Pgar+1BmJcCTHH8viGjf70EB6F/rQ
y/L+7CQdQ3yZEsUyyyfVyJYAoyqWPo0CpWxVIsJlsWH6lnC3peaL56lX9k77Nt9afm2yM2b9S+2v
HEsNXp3Wnyqz6QP5x22j/ltkEFgsTelvkNNHyIEAf56fMaEq0SI1OmPD7mks26klIfQ02dUJkLOS
5XrRwN46jkZBxFvl1WsIMICsqMn2CJvrmwLlhuWeS62AGTu7XwPyp09hg0EeSfOirnr7gTZgTzOe
LnApV7P5uaYOWSuMB2/0r/Tl/LcpKn6nOG23/GnqyntxtJQh+qxKTOzutS097/9c8gYo2/l79Wme
0CTirNsnU3piZ0fHsSr/mz+hOdIrpho9rbEswsZViR4znotpO7+VlctMvzcafx9JdZ1MWp3Zu0zP
q92l4SsbAOkorMNMrA0afS6eflfH7uYNgXeFifObpsy2F+haHC9wpljlL932MbZPp6ZesH8lCawa
slLyU0RA+CvD1Y1SGt+NBbYxMo3/Ea7FsXlqQwaaWaUzak4GafNTYzEJSwOWUhRiTDfTlISZSosW
XZe8FRkNWWBF1n6wM2Lifa396AaScgnVeQvqLLmTJUBuBOqHgDbfUzoVxa04PreXdEKdtT1RA4aL
MzSYduq/B9ScfkOZKMbe6ElQ0ibRfaWRHiqKIaJXn9x7vwm+FDEhzzpj4nS63SE0LFjgo/5wKg5n
meeRJeQYA/EdHHf/Pcxyhvky6813ZYKPaaIE9T3REwAcibcWzM82LDt2fLO1N4HONutEUPfnCAFC
uRdEt6YvUK6Mq9egCalcVgzcyqCvkky/yAqOeI8GsaHDsIvaPNx0OpbwaUnyAuKuszAK1gGgJNB/
VYFrgiQDdJ9FOaGzRkqDaajMWnEsYj/f1kWS/ojLt8rP802eDwnDlvCuObnyx4DqX1NpL7TMRFiB
0Ipe/tSkIoEwUphARogITOCCSidcyMsGd80kQwiwObiFxrZRgKQXJJXsQsKut3piEl7XebeoMTW0
E1lOgR94WKZrQSqKk5lbyogXHMXIvjuTxA/cpOQiBl2+9ezAfCv9H0XdqX+ErXwPvOkXBekwJ9e6
XGYEcr3PzwgjI2FZQXC9t/SyJ+CPEUprswZVprwlqd3dnYYlwkriKx9VBUEkQ1ox2J9V4em7Zho7
B3p6Q+Qg908dWYnKgjteHMmqsBZ5qcufY4zEVB0UD0hh61xaO7PoAi712nXYDwJ1j39ZWcV59CPo
WoKufLf8dJ3KPTlwPStbgqS2C5IoOY9s5qaT6YzOrleBB9mCG9K0aLwgYC+u2OfQW1M3OF1FFHWh
JZtsUmkJrL6ii5r1rNlScl6fnwnDSTY9w9OlKMefnd0O59JNwq0fxMQIRAEj0a66+wV6M1lDA6Eb
4hwwSOtbmRhAiDIGFYqfa6QXR9ot1h9KzGJn+I2+reE6L2t2i33oEU82L0Dh4PxqK7taMw2xX1PP
PDtj/lsFd/YS4ZpF8Btzu2SIvmPT8XdNa96bMVKOSdClQM35hmri5Z8gA3/nJuNu7FLLIHYIEYUM
umVAj3+RMHYMpiUVXnjVE6sjDCz5rkbLuHS2+UuNams3UMYiAoQUp3AuJsYjTn/HnbsDNRl/ko2K
5IY8yENB6BsltyWY/tAYaKzxV6v6IZq7SK7iYQBRVAbmQo/hUs6Lr3TxtGZRdcXhc+7MTn8niTJa
EU3r7Bmep3iVUnM5kK0A+a8tGIUjACFc07MIyK3knQ70Jo5RVekQJU69lTRXch6VJWZCe40yxXhX
QpLj0uATNB5ZYn1xmWt7FniKqP6uZH/6SU2UatOP5qT0aVuHlrKhkOos7iKp47ckUbkxJ2rkc+mz
W/19bomXSYSh10dRMbfEyUtbAqrfamrZ7tuwcR92LNcoxOVPWyCxRNym7JXWwD2euUyAVfNqC7da
6RDhjhyigjeTPwRIvqsq9PgjTcJHkUbDj7GpIoIJovFuukm97mS48bv24HSkdSNC/2mhTKEJ3QQX
Vszg0vpaQwFr59tMzcMlMv4WFXfavQUxAgeSXD6HFtGXyma3Ur3xwj7xWg4lrQQch7dUuKiDHafb
toYV3hNg+VQOZx2PHoGbuL1EpvyYZfXPPoEsChXKboc0uE3TjSuHCw3FdIMCnOSy1sVOENU4F8eh
XA5e41xtbD/LROJ2LlO4winq/zMRceYtqcbv+b3I//f1nlEdFNiQCYAgfm82bKFHPIZRX350Wn8y
bP+X2WTmJfFd46LqoDRVrS6pyhAxZnZHh49Px4pTJ7pWTGgd7V30KkQXGcwKQzS6nxFBe1PyfH4H
RTblkHqsDoH+oQQa7aOwsoMTIRLuID8t3O5dl/e7riHivdB1gGoIzS4tnaCoSC/lEDbr3qzZtKbN
wkhplaLLxtYY6vp+6PRfQUIUlV5ye6IMzD49bTUC3frQLIK2HYThGHSb7CG8EVsq7SucO1n+qiFf
XsSJPhw68tWXRpHVp8hPb5FfV1dZgxRx2rReKQhxV0qZuOvYG6yDQeG9HEIfpxTN823lmM668Gr0
Dbb9oZVudaJZUp8GvUg2TOdJrfP+zM4VY7KvpPCLFnx8/CMEQh+u7RbIRbLOLUNey8h4oIEtbmqC
pV/Xvd8WEZM7X6A7nPsg/9oina5sClUhzr6gPzkY20QrNfqRNIyULuteIHRPc4wEpbojig8PcG9E
owsztfFO1QqAyzWp1qSDOC5Px93ckhdEsFZR98gF5UA4nRaTvDL30h/6pZvbwyYfO5ZRvLAvemC3
S93Nce2EyVUJnOAHGTxmH+P+VOq/T+JsrWqxeERK074EjVqBwW2p/hC9EaO30Ggg3SLZ/PDcqb3l
IdkUfuSenqdy1K4TstDJF2FpGstKtfqNzRhjMwR5cq85pXqGICY8tx5waIpTNZLzO19qWJh3I9Pt
lbMHiFlm+cOcIJeDryOIJEKu3cI+q96Y4zP8TM38j6G8Sjb75dOP81yLzJB1LjJ89dQlaboqxkh9
M/z8zYkZNSAt+em4AYe6mC5NWSKa6OLiPv9pkMCtEeTtWTvrW0dPDgN18mB6Z7yPxkQn71o+cEo4
6WiadstiheYZSuNbzbuzdhTb3YBsA2lNNNopJH7ThKZxnS0TlCQ+Se8QsGMjRFscZd1EELXuSmPt
k7obXkB+WHcbOADzZxWRdA00tsG8cM3J53ZBHCxV5vl7mYbyyrHeWTWd5WFVaohZYb/bOo7LpN8G
YV/1rbw9R2c+KOqVyKvh3CQ0v1A9VFvOHvaGc7dczyYLElL+XrbN2L6P15lxoCUo56KR+cNse4wE
Sd3Mx/AKpegg8LDR1yBt9OTaZgriDQuWKAR1JF9YprOuF2lTuXTDkMPo1OlFbGUsQox2x8iATkuW
ILB/yKc17cBLPzM2VL3n9/ZB2RCYjhqHNG30xg5JbWb003ADoB7S+GbTPUPBxH6bG6cZD+yX4Hiq
0b0YFZ7DLJPkBICzktBUNgBO3VdFpXwr/h9jZ7YbN7Ju6Vc5qHvu5hxk49S+yHlWarAG3xCyrOI8
k8Hh6fsjs7rL9gaOGzASmSlZSuVARqx/rW9ZHB1bf5/edtU+ziPHsC1+YX4wuyC6V8nfYLBX5Tqj
WX6hMHx6vl2LsC/Nh3dNr+JF4eeYJ5PKfohZ8K/m7fb8OBJq8VZoXCNkGlwvWmcdma1V+8Yvn/Jc
XXd4Vcl52+OKo134vRglYO1SdgdBsSKip8sBQ+avek7xeNow2J1ValaQq9vz0zomOerpzKNFPrYh
ziaHXvM2lVbWzyNG0L1T9TXLcEtfhh09YJFerm3L9z6rUn8oVPHkF0P5ZLrJd5LW8TuRqO9dX26A
gnVvip0eOLuZL9EAwIlRIzP5PoiWgYhWlA0k99IIELEHl5BO06vbLLctCo9gMEykQi/ukzuJGxDA
NJUMGuesDaTFv7qJU+sGlblza5e6mii96v2IkZ8d9k01U/2s5c0emguhevLFZzeOPfLhxnh22mth
UBwf2GPyzHaaZy7LqrsWUtlOjxpqRdpqpbDwfixdrzr4VEsuysnCN9/ny0+RE/OFd/asUhoOySF6
9omckcgrjRdXpz9U1ZXopM158TJOsYGG1HWE2PZW1jQUAgg47G7HFoDD0ZnO9ebBYf+9BVh/9HOn
X0wn64+ue/Nan4XdMBLRXbJDGaH9F3hfUl2i1Gqx/tgL1Ps4oQI3bhDhQzqxNnAY45VKrAUAJlL1
OD2XtGvdOXhVjrKogzV13PpXGYlF29J4zm4Yp/1k0BA2lSm9Z8idMZ8miJMZuW88DGmuLg1Pxnsf
VtsEpfD80GKKJc0VESSxrfyIXX04xCfT4W/VMtHem1XHDMkszmOSKXR+d6SXNCcZDrerHsPiNXId
oEAIUVVYfceNRmNPmW0bOIZg1pnVTsdMVR9aYiMX0RbqpWSUv+0ofDzdnsBOYOoXEcbLHJ/wLRlk
0fJa2Ya5LqaLKpHD147KFtXYuSgx+18M+LGuZuubz3EMhkuqxNjmXX1Y/zNLaph4kI9nkjNFpdK2
B7DFIhWzP4O7tn5IjYidU0GFewIX9Xh7ZFAVF95kQZpzN3UwQqIMVLlyZvE6USmrAWGx64JELPyq
N06mmfi7mFnm7dq8ESLtUrMiLur7wAm0o87iklJKCJrzsc3NsGgFwTDJlsWBM5J89FQamXyf4qhI
S3FblBIp16agagw8/wXsUbpgx2R98zDyuZxNv8iie6VBrsah44v1P8cd6en1quzFt9EiKiKt1now
8iRZOnHOuc40LmGkqkvVZoKUG4QWNGxCNSkM6Ilj8WCkBl1w2tTG4A0Kfcau8Z2e2eaQ+nGzitI6
3CZGVaMfxvUpgZPFPhv2Qqhr3pIfrlxqosGsrdnlIy4cldxOP6crWW0RGYubI+ekbL7n5y8pXXX7
nvmb0bsY+0KkzjUqtqMxs69+kKBoMhVfY+OsOTxAeTdypT+RbcGahQj1xluK2C+9Y3euE4k7NLGC
mYZQ3gBEsBj7h/k+XxMFHPhIrJ38zlGAG0TIjHfWxIHEqV+fDICUX3ADBhB0ZHAmK+Udmyz/6rFf
Ps4XUagDUMYPBAHI3MugILxVeuaeJAxaZMPKvcKy8CUWtCY1Nsd6Bebyeb4ZC/XV64Hsriub5Ruc
qezNjDz8WdgnB1Xx9slkGyGh2S4GyBlfzK4zToWO2SOqzG6btLS/uJPjv07lc9Km7kPVhdUqVWtn
J2T7Eo1Ff4g1J0IuUdUHyulALiCa6/16BhmhwCYH3pAxNWVV8KhY+C8QatdtE9nHWU0WAuB8S2ac
9yM9gDaWJdjIBm/gYgkiimG8Ls0UPdr7OhgSiASeZWNZIm5sZVX85ZKQ+zooHZFt4Fy3mGlraz7D
XgQ13GpiRV9R+Ybv6i8v4bF0SfegVuBNg46QBzHMZJkTHyvD9Es/3VAkd8/f4HdWdLv2z7eqRdvf
GXXWr4hblS+EiVfR1ODqNrq9Tqo+2bdFUiHfdStfQ8clKdBROgIqRjOYrIY2VRdpBtcDHMovt1uz
WD/WKdj8Nr5TWrddCaMxrpUYYBYE40c+qBwvCkW9ijivDwolRJtIw6QDtrHa9WqXLNp6ophULcBe
DVm6Lc6JGowTUspf5y2LXPo3oxe1FCUkEzmcwzKNXoIQfJjBKMjRmxJvbH4oXT9+KeC30PFFZ8r8
XV6ZfWs9J9sWHeVEpgsVR5tOIPNF4/lPBe+cox/Lv+8qjOahCRjpJ+7ILjMw/XuSGPFp/v5YMB64
ZcOagLcjSIz2ERzWEl/NSvd06gqyuLvYtiUx6kh5SR2mkqx74pU53ceC8GtXJbR3VBS6Z0R7mY8j
28WIPow48R12ZdUtpU3qiPIf+ZjXeHh0q+aj0leb2foxXzQT9t8xSAxGaTxssvb9NnHsAkljdNE4
3ylfMlGSP8sInxdPVfdU4sFddKoe7pQef4k7XSidAfLI8pFjSE7FGUuGYtDuwtQQex1NEig6Xo6u
leJrPMKRpg3kudL7HkFXauuUNPZBLT1CN2E7eeREJPD92fYRthqqUdO5y/km0b264tSv0xzkVps8
SsZjnyAK4j7OGWLYNaC5duRliFasge9zJ+qubpQx5Q5RYmhdAqbHkajSM0KZNDLPy8va1IN1FPj9
yWz07jRfC+abNqcGXab3qOfWg2YrX00/2TbuQ12qBpsYLqRRjEe7PDgMe5alkbO3mXuPSUzfx+Rd
t1Xgd1i/cu1tkFd9tJ2vkTUyebHvGzp8zoLpPgEagj+LroqDzXynElTBdlAw9cZFCQgQ03lZReNC
dZNsoxtJD+ajzg+pORBJTlx2++Y5LKS2wr/PVMc0pi6dKSnW9YyK6oWOCewtVhyxy8E+LsPCjrde
0prjWhLlL00OmU2a2g85PL1NUJXGofa84WzrFWnByBifKdR6101F+axNXiOB8AuU+ENHBR3yjGgx
ifsXNwc40aXuXd/aU//DNMz2Xdgfvdg3xHUX2oQD7oU27IsJhRA1FtNWJilDVbBbZsx/UQyb84oE
fa0L0ENGF9WHQdAriVQ0LG3ZJIewFkCLu2QdI1Q8Gmadbf0CEi+7tW9aGJNHaBHYmnQwDmNh1teb
MlTo9kJOxegp5THE3yjxbqab1AG4K5HkxrbxARTquiyPpJt59mhT3REhVXd0cqqbOtfgUoZo1Z5t
ZlfaR0OqXigwMmNZvYeZtbc68n4tE6xtTsPHduj8fo83y76qQx0upWaX32kHsaoMZ5mbuCfqjuAx
92G+J7vnbNVssI5a8zAF5N+rQfVWI56BY69iphr0cV8LrFlqzHiuiq5hWxC2EH3zqPv+nZEZ/Rtn
qaFy8DVPm2aMhdWBLCFZesenDN7Q+cOna40wP1IJGXq0T1MQ8Bnk8zFoA4e6Dd36gkTl5ySWSJJV
aHKevkzgXN1nrcw2vmaH51jTh70Ol2NBHHbYaq3Mb/Qo/FHGiQ4Whq/Ti+yzl+x6P7/rl0keAuDC
B/vAnIzVtydXihWCFg2l/zRfqBhmSV4+zjcESTgyPJq58ctpuphSmSZyqW38WB8W5hxoRvpmpICL
dP1j2lZnv9ayqV5UkfFmV6HxUhVavlOYa3Mm5qaBCL+MLVc9RqV3AqMtcNZineXcCCy63PvKgCxj
fptPylTeqqdSHbLFoAztzWDYyilSSFx5YU+Z2DkKOwyld8w4BKiukx1oMn2OS9e86+VY7qRogFX6
wlvO03slFtZRRDhS5um9bsfh0ayDlWv2YMsZxZNSL0/VcDcTw8jvGOe8L4/zLTZGdJLONNLbulYY
lUmdOv9rALdHoC/ON3Nw3ZaYcil5f0sV/es8lQwm72iiEL6gqJSgZGGY2zZrUWOns3JCrNBO0seK
sq56VIHf0zy88VL30g6mexpkFO0Gx6n3maaUq1KXjKpRkcqy8F+krdJGZNLMJzLFeYBCtZ4TT6Hh
b1rZFOc6Ca/K2ItdpKgg+ry6WZkzfTTQbE4Cdv7X7SaMl2ngDm09o5CHbkPsra2BLTNore1tSZNr
8nEWuqkGdJaRW8ub0A17iz9kDFHZUXU6Axwlk6AtPd73BTkZ9sX8kciEFGtkpwiH10mhCAv9drrq
oP+evOmCybqzNZL6WboekwsRkRx2TZ9iMTiWtdax78ziu0av2WsklX9EZiOPZYzKCjrDMnHodu+n
bUaamDrkj9RATULTdmgZvqN5qNwNjdJua5FT/hpn17Axs0UhBnNHcOiL7UyDaaUJwINTJ6thRK4I
o2Uh49mhTQpzYTQQJXAHTBPqdvRWkIyKiqlXWjsvNzPYEAbJOih7e+F3/n6eAWgNrkKSWxiItDHX
1rfSnM48T1sAJVeLj9BRHny78d4175mNzBlbT/Td0pt38sHRl0SE/pbBUri6ndLckd5sWbPMqtmo
fvChugakNJ/5uYdm7PKlLEX1JRk6OA1qZX+aJCYFebqR+eYq41xIhqsZquN8ISlYv10Tnv6IxDhu
c/YJ1tkJwvrk5hbCuRtOhQRTAqTo5HPLG2Q3b3etuDDhGNNoytPyF5kD7WrmbUT2yxHHwTZeIt23
TqYOcsAcdbDYY/d3x3wEZyETLEFvTwsuB+R8DeTpfIHRx9sSFuwWae/9fd/8hUEkhGYxZizboPvK
kQf/uiizY5z1/mXe7OYCB6tmEbKltmieHfV6bN2HCYHjyRxeJt1zHWgmPmoXWdG1jeN8TW2tpwEO
S7UGDO8c45wCJ3K12oueBJ8NrYmf7F6XJEpWmTX2pBeJJkUWjkac+x0dplPU2QuteDn/TqOltKBO
wADx29etZHySZaHAW0BR703aaQdAi0GSfs2nVCx7AeI1Wa0fy7SHbRGkgEbG9Ei+iKKV+SpHMiZf
6oEKV+MsYcWgxdSn2R5WOtnAvsjs1+lUMOeK2KY1MBimmlhBuKvu1z1bGZM2qS64my9qPTjWZPmP
DBjp99g2TbYhBoQ+2BoKr1RCfw2RxyEVm05V5UUEbXOgehldvZSXYbormIq7fY6aq2Y0QBBWgESU
6lSGcjjV04Vsk+nCgjWcq/a6t4aKsx0Dhsy03k1NyRe5ytnWD6ksVGmiOOb1yElH4UM1Y+lCNXui
MLW/6qkpj4zgmPVOgk4Yt95SrfBmxcgZjzBzFuF0FCEQ5p+wSbz7dABs5lv/3K9o/RXlWiyw6JCG
K5xpuzUYdMcWsYPfl6GDgm7+0UPAo/5HfEiuBBH3kCi3OJWlQu2vjZ6mD4rw72djUAWknVIVVjJ4
E1KaAapXFesRsvFHD6hk6aCSX9RsBGrDp92QZq4vsPgV6971seFMr1oTDe4Cuj8c5jy17ihWZmg6
jUR1XJLLWoJ7nIvilAjcOrAfGm0pmsg6dpSlETwGwhhwbGgvOR6hRWEXhHzJf1GtXToMqbEX+C0b
DntEjSmZ1x07l22gq2WrPjXy8wzBjDQGm7z/98i2U8eyxvh/IlHmLsc6LyxwmbUc8CC+KJdMyDNj
BO+5Z++7UVOvx7IfbmaPuDNUD36CyDIbDO0u22c0pRdu/0rtoLeijPW77yjlIZ6AO00ZI+kNGfAq
x6GiXFPSs60op4IBxWMpgvdS05zbLU3FkOEQTUck44txEPZnrF3P8635QmKRs8bOvJtviVSjIzeb
QPshXK0k6e+LvvxLQ7qOIhDryCAvs2ir0uA+AerPgYIhrGTF/5X18LLQnPAhVTouaGzAjqBoi9LD
i76kswqqYIZuacYeg98k3JvUIR1CYbUbHdqZPm5ZlSW8ry3zWIq3ziAMs4pcflFjdTa6JIMCGTF/
4IDFZC/NcHSp1v04OureNN0XoqUJ8TiK71l6dufGSV/xrTsH8lfpZmKiLvpe+lt7as6CtFtdx6av
rq1U9d/1Lf4H2tB0dNi0pjBNVXc5z0Cc/KErJuw1HSGDNwvcfrLTQUEfHb7RCt/mNRFfwmmmAhC+
OuoyoaIsfg2p2j5STmefs9QzFqnm7rqpumI+6Bc0XO8I6xmL+b5WSba+VV1yj2Yp30Ixna/lZs98
BR/sLYzVG3l5S2hhIhpB9WHvbXuREqIioGh2SrTVFXm96eiJ160KE3JzqRffZJ4ymR565r3U0KHh
Y0SKpothchALJxYHAFk/+Ik9GxXHioBQEslhlOVEEedu7E8tzAfk2oIV4pRLa3zGWKhuxjVtAFfV
Al9/ZF6pqY7XbCTMG74o7j17QUV6ti7wgNXQI950uyyo2/WGJ9wRq6ZLjXUdFOq2gRTzG56mOQEz
f4KB4hOEKmzonFlVS9d/AWpSstj5olImd6zTbphDxaeZeW0/Q4hKXiQ16m1f7pQmDbZp71IHG5qX
TGboAkQhlnKy7HUieqQSYBGiTrBoTZIriPt84SJqHpmG25t5ElBkps8GFnaNl2nZ1Uu0fqUFpr2c
Jf1BDIciNrKzHe2MMs2g3mKApYiLNtRGhns43PWyNlqIAW3TXXtWbBNNe6jTk6TBfdvjotUrnK18
sKxzr2O8dNPGAwI41me2r5R9AyjFtGMfiX+mTwg0KzwNFww+xLTha5DyHcflnOcEKnHqQs244JiJ
71vf28hasZ6a6cIl2smQ81mJqm/0Ndf3tZ3gtK2CfOvkMHLSiEc2TFsnKyCk0TuEOxMc8WaJNZK3
d7JN8X5y5DzOunY/idvWVCeesrJejp0Yd7MPeh4aZrrnrAJ0AmdaRc5jV1apyibD/7PsDEILEdzC
6rvEcMX8P2N7IAzY9rLcebkSn/nk6+uiy/KntMtHKqZD5ZsDlzzqKKcem/KkEOE9eEH29wVWM2Wn
DOnJyOx81ZRmdS2Krt4KM8wpgFFVqmCG4m4cDFCVXuHuAznuzNJM7sLIf27cjL3ozrCoQq2h2LwO
wDZWoUVQL4gTzkR5tCr9IHtTcXbDPxA+I502eysr8yF0xjsqwUNiwWAR4sr5nJWufABBWkl6PbSq
3BFqwp8/3mahVh65j/MMyPF0+7llFgp1asgv3aaZwqxNNmCgdjp+ua7puzleEJQmFfZmdJ/EbXDs
xnzVyzImE8qISbMTiyhR86zaJLx61EbkXvaTjsUe1fHiEJqi4ifrarI1+XQGHcNKLgLXyPdaOLlh
6BpzdWeVlfZFneDF8wWxyy4i8YHb/IH5lbw0yCiLMOxfk6hJTg1UhmNka095wolNiRxsWoR4dllv
o89ME558qhbxYVnsEZRI/lR+szet5huSZX6Xp7gic8Z8FDTX4Dwny0KbdYQT8wXVrtlm3lIoftjd
G9bURdvdZzlrmHVDdKjPPDYFxhA9KS0cEIlQNi8TWo6ksIHqB4tnY11jmDPWoRNmt+EtQMnyUORU
1E/OaUdohNbU3lpibwM9Q3PEcXRR+5zANw/UBtLtHuAudN3hNUd5+Z+PXtYE+v/54AWPghOOIWyq
/kxz+voP553M1ZXM1ljX+9LqFq2SdSs52uEp75pPnzjQjt4Z/TRf86nHWlVly0DIxlyoAFx7w462
EcwmWeslzKDHEZCpVw2rmVPSWsFjm7NXxlG5nwoaTj4l32fpJtuZfDObxfXSKVeaHuHC1wYd7vdY
LCwF2qoLVPcgjerNIPpKOVUFf71x7QsIi2aF0cbfA5t+hMNjvQYpfaOqVe+F62Dh0JZtEQ5fzUqL
t5Z9ve3iChy5m7RJ+BRKWkjna/i26SMN/N88qfqv5XawbnWXFlLWTC7x+V9bA2g1oo5PzRP2nw4U
1plQoHqqdfTE1B1gm99KobqnoDTSp6xSXgxrgGWreOhIjNSNgwVfkwLSI8t4h0KR3jibLWSXYZD5
dYbpZ9AEFmHh/24ZMp+rfn47CNedzNPC5VSm/koNLpTOTY2C1EicMUssJue69LYGksmlNQictnSO
F6if03ldnwB2QM9dJIypfjCrG7mrXeuNzLexp/wbv6FbE63Ac7eZBZI+TX9z9tW0/2g2BfRk8iQL
leG4Dfz55zdw1RgUhtcpuwspzC+uDq7aJI18P1/TfbpnyKxcmrJSmXF26nrk5pG6r/pSC4T3KkKO
qgujvpTTxWCQHOoboS8f8MdgcNL89AHf7Q4o8YVFIe0vjuOiOWJdLNUE1V0vDr6a0P/NjibTKovh
FshNEmjZ1erTDCMr942NJhn8OM7KHFCEw4CKs66Jn3gI1em2Iwym5pUiWJd95302dgl9gsSw46lL
x+/HBzgtB8UMGpbSlb/CspEdimlA4ofwL3Wjol0j5QA33Zrvl8KItomoILYk5I1xVzmH+UMpZLcz
1LLS9qG0qG7JQ2x8VbXs0JbWbVEGrBhAYBWWWaLJ5MkKF06+5HPjXj29iFa3etbQfzCwjIDMQKw3
addduWnSnerevut9ym1ovqDsfJp1Jvj+Fm4aXWlfsR5rBoWrpoeBPW8J9MvMqYwVzcKfD0Z2tiaz
NYgv3cFhpL64fYIsmzrquV/h5la2267aDND5dqqMJuMQkziRJa/MzadO34jenHQCwYY+DjeL0WJM
ddKDGubBQxINt3Ld//XR/2//M7/ePh71v/+b2x95MVT42Zpfbv77KU/599/T//l/3/Pz//j3Ofyo
8jr/q/kfv2v7mV/e08/612/66Sfz2/9+dKv35v2nG2vic81wD3tmePis26SZHwV/x/Sd/79f/K/P
+ac8DcXnn3985C1ccH4a/JXsj7+/tP/+5x80gPxwspl+/t9fnP6AP/+4fDbBZ5W8Z9/r//hfn+91
8+cf4l80zGN2sFVLaDTYqfy87nP6ivEvw9YtC/6UykebuDfbJZBITfDnH5bxL/qLVZX/aFqCCCng
8zrHb86X1H8Jy3Cns5mjOQDZzT/+71//06v4z6v6X1mbXnOc+TX/++cjC0lBToe2wylDR891DHXq
hvnh1EjIru6HmMBtKyHmaipakpZAHm7jaF0yaAe/4e6yAd7tGMNjs3OM6rk9BvsO6wCbgU+Ztjnn
1doBMs32uyQIsrSBhJPmcbd+Qk1mDsUeMpviLOkljeJa3iWk5LVIsierSndbm41FkCa5aoRnNc07
x9MZCz9OuWjpit5EebRQNFI0SqR82kodXk1VY7uewIWhBnIZQ809gENqaH4FGWtXrC0woG2FT6Mh
okP1ZFvAyW23WrCPFgfUGOZxoUXPjE9crFCJRlsuob1Rrn94L/z9bP/47P5y3J6fXYvXCGq+Yxuw
fH7ZNanm4JSGUzlUoRXXBADIOss5HvV5qT0U7bKnwoUBdLluqPhcmk30qlttuxrqxoPqA9mQuP27
qyVnPQdXLbL+N4/P/nlD/vfjc1TdhhoNZfbX8wpuwjytusFhyfdiYWE4BBbU5Uoz2cz5kE9IhDtu
qOwskh6LpmxgAyHPbkfbx6ZWnFynq1cUt3m47er8aL0qIUFF09dPECrAtbXqKXbL1yH0kxWiIa83
UPst0cqviEr0Y8X23fwOSOWIVWfMNm3Ty+2oF28IavteFC2iS0lfbHtlXQbjjIFG3wXjRhG0i8hK
2zU0qi2wFXB6iAxjkaeME6WdPMJG0JYBUZ3CGpr70RxB0RXhX6ZskAUspudBZJw9IegP69RqkdQL
y3dZ3Hs6lfEjLQYgQMaNRb3JYX6DZOkof1NPNRc5/LMMmZ98+rbpeBAWrGHdnF6cHz56+I1UKeKS
SnkowYXlPSIaJnvb167MGHpgX64LUcR2d+TrNpzGWV+Uw1MaiWfDooTeLdJiXUcUkxAko27BnEwL
KfNYI8peXDHa1KaF2gbrbZCP/aWDF2IvDAfediZYqhuYEeOKWsFKxnKtKpqxssfmuy/IROckPkH9
dxryJZr1KIDeN94ymIh3quXs7XCo9m6Y5ZfGJFxDLMOnMSommpOgLcIDi1cDdgA+1OS5K18vt27V
flJJHZ1z2onOSHtvJg32WyVvPujRqLfzjAy/k39moDU5OEFBz5JfxWyS3kTWwa2u7yoqiTZ1ihhH
Xu0LDkZ3Z7u9vvWwzSxazW8WXqb+ruOYF4RX4udXCvqkq9mu5WCe1n4t2O4MUyZak8FvzAPiwnTt
iDqnfbiJrm1g0OhKxMuU8sX184s6oAcbdN4sROSc0cPEekinpHpd1Ru1G4aN2XzT3RLcql1cvJ5p
Oi6Eag31YLIwszjyp2ZMXuZoMdSw9UbisPuCo9OycpUK04+uAR3Ny23tqspropbHLuqNo2uwKBSW
V+wdUgvbEN0dmqTy5DBF50p9wC5Cp0FZNQvFTeDVas06aulFM0YgxhhsdFK8fbVyqCBU9Z3Jih//
xrou6D5iHIF/N8YfOnBkbqO1rbnZNs3jC6OR19jt8a+pbQVkvtk1pvMXNo0OS6+mseUF2+ildrjJ
M+0DJjOLQyG/YUoLmXaN3UJ1coHRjUkDy66ioC/IavHVVRirkc78tTv4916uO6dIHY6p8ODM0lHV
4jOktc6q1j5JtxUecm1NuKFbBN3grkNfabAEJ/2urqGY4qxTlrVOTFm2UQq6tKGqATAWf/zGqvyd
o0DNGxvjAcr9Nz9QnuhS6DdIJS/CtMWG34BbZiBtGtdBtGJxXuK5BcwiVeS3oI/fwtoIjlZBlUdt
xmskRbrKsdwtQ5/fmel0ZVme/gZpxluWYf/J7htfgpLwwfWwEkfjan6YDDSdU5y+jbrXbaGvfqoF
M/W2EtsWjshBL0fsvGQzF1J71cQUYtZLrLDBCndOSXNXp54HplgHg/z7CAGFsf2jXSt3gRHumBZl
j4QaNjTXZ1n7VoGRgWWiEPuM1IWRJseuaH0OGG6xTVlrqg1YnsZtXKxNjX8sVeUJ04SxBYKYbBJp
Gys/lCrJaxGDd1P3ndAOJcz1tQlcnA7sIFwJh8h1HnrfkzY5SZJ0W6fMd3FjnOyGisAiiF9dVbuY
QDC80IWmn9fLSO5Z9OiPrQVdtHYF8Dsne48G48pkhep3nTX6AOaN6SBeSG+nT2JpIZ8opAYSHXiv
oy0/TE8PN7BW+0wiDPZExAq5T0iLr5tywRST2ayBIbDtAJE5Y3z03DzYDV5zbV2K7HxTWwMuV/cU
daFK/oXzqNhL1302hbUxEyfe9Vny0SKrx4O3ZlJFz5txyIb3KGT+67nOk1JXFyZ5wW82gdNq8KeD
kKayihCTdK7x4dPn/fgPpwtVs31daak5w8Ozb/qY3CcUmdwd6mOqWcFF5PdeHH/JqHTbHm9H+5I3
xMoq/Pguc/yBVwOeyIyQUXQciQ3WqZWszBZzEsuwwc7GnWb4dzBJasD7yENxnLtYXlxvUTCYO2TT
xXzNdLR6a4FLYeylAmDhQjadeij6kSWgVCkGkOyncbvfyXBUDjqm99IUYBtYASx0p2zWtGLMQxu7
EHdJm0UHqw7XiuvYpDFDl7CyvLNL6CmTY3xsCoZUivObZub5DPvjcV2j11BggnZMHjAmzF+WZxiD
w571mL8MyiQ8WhUFuK4xHgoRpMu2dt191rhP7TQjbeJcXVSkYtYxsx0Fg8C+LWyWKjQ9ll6oHXjZ
7pMM5jD+IjoLSFo04ZIT2pYlpzzGLeRFzSv0TT/FjBPD/2q5dX+JWM6inBja2YjYdusYr4mNmlAC
E2kdipJhf5XqDyJdk2hLNjl8KLALmGPk9Io1CO4uJ8JF4ABIaz5bq2s3v1nB/twNKVSeItuwTUsj
JYPwMJ8af3jXZXSpCzw6wdILOIm5fISMoqkWmsbpI2j8ZmlNCnkb6T06+oKaX7nDrUdRI0fITR2e
or791ujWO4z/i644ZNxNDMki1c+/eaA/y1G3B2pSKwkn37U1+9elbE+vHws3kpHqvVchysZ6ptCo
x0mbNgafyveoOxEdWtRKhraHzr1mBvubx+Co//Eh1VjtTyVZ6ErwDabN449ruqrD+xkqNGA2o/0t
bQh8j1W6GSEKL9DdH4yMESIa5BJBZ9O0slkldlqtoLq/wObseZJJ5pQpBUVgHEFTlinLBwU6sIaH
euv0wX3vJbueUBpFVOpSFMw0SS4sRucJ0KbQQveLGVjOQkyemz4hWdCIh5FWHZh2CBnYO7q1tQoS
fJcUZog93fV3MSmXhd1a73als+giAk7qVv8ohNYyJmBjlMvoMHR0HhkJ/GZOzUuvhn3V2IDSUETX
9jbq4bP7wCnsuhxhUsBBCdGZGxUkvk0Ct25lhM4SPJs+0kkaHmRqvBpFtCz0ZK0r+aY0o/cizsyj
QIx2vLDGiteTC1CqD2LXxtaMqeYFKbA02U0tbL1nK+fS7s4rsKavisfoctw2aswmurEdfLoZ4g7m
IeGhhWOqPOeFIUHCEU9UlaPj1n/VdisXEYIjj7k+pW7J3MTCLwi2IKapBA5DY1nhqjYBxemlDLbA
DV8p5GYLAWCuIDlnOa260CFTEG4VycpmQJ5XRI50Q67RtokzEZ6FFcaICk09TQlu5oAWAtvTdrFF
EWobvzaj8z3R6g/TskitlsI85E137EFCRcpEF5H6yveuusnYR2dMUSUucVkN61+ev/EgxdIydXz6
H0zQdiTXMU+z3Api3+IR8PJ5lCCsbXpqWwHR0D6TO8DwTmx6jRUPEJO4V2yLHs3QuE9ov1vCuXEP
RqDs9bi2r+GzMhhfWz+Z6FT9OTD6r51FV0zSNBcOeQ+8DN84hCYk8tz16JnRVVTjsEySLF33JN3I
yEQLBick4UmlI4/lxb3pJN9ykrWboud5HFMGrJrnvnsCp6dpbTGUL1gdYUgbeUFyMy3O7gArWVF9
TMAFPOpBPYapNu4k9UAg2PaiJqncOHly6kf7UXUKRiRmRcfC+BJTdTBalr1ggOyDQqz3eZK16zCV
5RJTCVlXfYyWSeqc8aPTp1TV1ppFmeOO+SFvGdRTzhYjPkHRSBmzn0qgMuc0udAG8n/YO5PmuJX0
iv4ho4152AKouYrFmRQ3CIoSMQOJMRP49T7FjnY47IXDey/6xVO8lkiWgMxvuPdcGTh/58BLKVeQ
Mdmz/zEyfwhX0Y3oAcLVqpcDtlK6IgRucSpeHRrBcKyKt3FU1sZxeDMbXg84H5rHoNM+WcGKjWUZ
LqmWbbmO4IhPNn+YBE3UyBnztnsvVt0nodkVxDOBjrjJ8lLfvFtp5WIAulaXVLg/mm6TIh2NKBD7
gkRwPDigEdwZG161s7A3x/7cKRKq5dlpoGEBXAktw7g3YfIyxCyrm5i307dQpAj6zr2rlK0BH6J4
bmDXhU2T3fJFsj0BOH3ksi4OhREPTCPjstAS1EIVQmHxrWtMCwJcqDyKo3jAJbWpSkccOibB28Cc
nwUlUlV772qRz6rVg9Pgmx3POX1pB5e2QzHkaGkd235+xL38lBVUwpVAjb6KrRXI341gFzbZHJP9
+ntefS3UqV/DqawesvojW9A89X0a9SuOiiL1QlMRm8p2uY04ivF4D5+kWqQ7Qa9NrM+7oaHQ9HtR
HrOJhV9nhITbYPJCdhjalDSRU43Q436I9AOMq6kFR1R3Qp3MOh9jozEbdIqO2mol3OcUYzazW8hY
SnPhyFmkjk+vlk4krC5BimNFnkbnkhD3SO0NK4VJXxqBRsfx4OZD3NiWF3oeo4m+aPb2ndpSCIEw
KaISjXgEkQHpZr+2nNy88sO8LWscuzT0OaWCf9W8GaQ1Dfs28BcRA/YguYrnnjnlA0dSGQ9q/bQD
58RFwW9rM9oI5Mshf+d4YiHIhw7RtRti6nlp0vU4o8JGq4PfXwsGgEDlGmk9nYNrg2AcAoIwxYUl
7YfyUaTIIXgCFVWHWRq8Ggv47Dntz890ZSSf+c/ekF1n7qDQnADJ5K3DBESlD+so+YwVDY1Hgnyg
tIu7CmeLP+3sMBVK+fw2N4gsz5pPD+JrsJmBaOXFV1opjnlnsbZ9qm18DwVyMfrWwVftZhxSPwoq
UL+10LMj1Jlvl+X5pdNqXDtoOnbyKIMuffQNG1dip9EZ1Dc0FVMFBE74Ecba2E2IWFkwtwecADtr
hMI66O9c9gCUCptkefVkdO7TbBB0o6+C/kkjfcCZFBMQ2W0SP6MjyEa6ePFUmrNN38C9WkA025du
+6p3dIKCYtJ4c1b4pdjd92Y/f4KWrdgm9wx+2DMBP0DnydDrDs/AJiGReWveRNeSOeikiXSTjDMA
MAGRtTGDbT25z4ZFMiDNs3+nTVsradq4rbDx9SVDM4ldOFrRR+NSa3aBNB8sFbxI4uu5rG7IFBSv
EEt5b9oeqI9MO3whPeqAXJlwM3Y3F0cCtz7q7dU7rHN19JDDupAyqVvX4Tj3rr/vnCGCvLGcENf+
bEoeSAv8Y+R8mU4mh0zNCnWLvUZFtmwmTIJRk4mPWncBTljDvdSqYjf55q+eUUpaVncJW3EklMzn
ynTBwrrCPbF6/zL7brcf28xD1pi8B19q9v9yAEwh7ua/nv9tQnzeTwGD3hE3jOnDJl9zV2FhbBhr
rfCakvrLq7iEqxxHfWHGcpGIRdgZEc9VGxHJer8TbOkRD4Afj65vhwl4a8Kp2lsHXH4i4v6ak268
+K6OG6G/D9y22ugdoTOibg6MdK2zR8kQ9c6O4cBftEkQL9yxvonY5zhwUDEVSHJXc7E3nLinoM6Z
Xhq+PM5QT0Ii866oSE/IzuGa0XUWlaE9+D1KPQIIZm3+aRzIuE6KV19/VVNlXfSes85CXbVxyXoq
1s64kUT9k1soPjt1XvJy2zfjuLcG1SIwG2w+Fl0+KcZ7XBn5uhVtzlSeA7oh3jNDPLCFJgK1kim6
bjjiXBP0yjvQVBFMSniwni5fiP6c992yDLAP0WF4y1PXJ/2tdTisNHvbyWXa6jM6QLqjLsZQXwqG
AA8ZhrNJK4JrM0T+NNyzZf9tZMPeXIdhkw+gn2ajhs3f3k8WhERAaS1v4k07gEDKRdzYk5iRLVsq
0yDVzWjoPO8m04mGOrNhBhrBjZi7zQ1W7OROdKHvjRSsuCUin2y/tq4MJnPpKypViDgNnCFtab8L
s+iPtrXjXCeNwlvfoBAgiYStYBFYjqaQhpBACDTFRGlmaAq2lX8NwFGdpo43x8gwXw54RIo+vSfS
jCim3N0X1eLEZse2VPODV6fP9ka+JiQnzOVJkU2y3n4FWCY5Ky2rQ2zg1FcK0NNgqzxuWMdGWz3p
iStQNZ/pwh7GUfKRq+S3gRsubNM1oMgX+b4VSIoH0X8otFendsINK4dhOVqsRijeBaJ5QF+5lupH
h6jSpTOSGNCG8RxYg7bHeUdYox8D8guixC1SJlEeZiREk54Ht8YJ3jMAYpey2yqnDoCTVdtRUx+z
mc3Pbpo+lOoh9awnY9BIShf5ttD8Msy6wbm3vXJrUW6U+NkilOlqZ46+E7Ks+gXL5oAHVmzzfEBc
YNjPetn80aF9cvhVnxZxDPv0tlKhb89xdd61aR5NnqUep0bB0CI2/aFZgsjJqchIW2l2LBtobFQH
rQeEzUFid47MJ4PGK89o5FXDWtxfAOWa1iEohdpkRAGRMQf4nwUxD99cHBKdqNcfsVWrmHJyj/61
iztQre4FOp2ktlPDpU6X7To6b3qAHTzX/QeRus29D+kuMitx/PkWnMV5HZvMPdiMqdjJ+HElNj/y
6bLhkVEWEqoR78AYMAef7NaOjOk1nZCCjS1SW7JtlGF8a0H7EjREQhsNbl13LNKzUw5QoWuz+v0D
GC0H1Ap5YrtbR5ShMvrhwr1Mkqpjsd8e2WFrGUNkgkfY7AyPtnDNOyRBj64913szI07tn38gBsc0
JAVhYiXEzKnx6u00dQEgJ7M/uYhEd53VPYy+2R9at3/GE6+Hddp5qJ85N4FKarufvQGMYUEwDCkU
dUzeLdjzahG7H3zbUrRvmNicSOjTV65nn071txvIbUlI1guCcg/4PT0mtxgYgF8E7HC3L0Z6HXjQ
zotOrGBLpEXU1Jp7+vlHaUJGW/S82xLBqS7OqL1UwvXirKmeu1uMYoOn5cLynKKogAn2o5rOqtso
cmCWqhS0NeeWd5tN4i1Z6uZkqJu0uCP2p9KW304rm+PgFMa9nmkb7iMLf39Hoxi4030y4lgcoeru
Euwpd5M+2zuZLTg5C84aj1Jrx7yS7RgeOgCGJaH3ajxQxnXPJooJSvGrHdBy3wigP5QPJcS21RZG
z3Y7bvKM1g1ls3HKMAJWBA2Gfs3GzHQfmzJ7Lokp2jQ5l1TvMO/HNOZMwYb8Cma95MvsOCm/9XU5
j6YBpNgc1VUCI5cT8y6TWx6VImydXO6Gsj2PMNifSTqIV3fIT1onphMS/wj0SR6TDZjvkwKgVJ+6
Cx4WyKpNqhH2WtvGa4vlNQJmjXu6KPKwzIfpzqz618CS1T0k6+FVrft1tmpYl/B/THR4s6HH49x7
z2CR88NCrGh32w9Ujsgjy1m5lj1nYejgm+c+G0kaYXiCFQS+A/O5sC4yokRTDq1Ur//q1qvMPHVO
kZDenGPg+hGosQowh5H1QIsLwXfJE5IZv1zHOlbreFfY8H6Q7zHGH7M+sojV3a1LQ/9STcPGr0mw
NCCmevPqxYRK7EVpE4ptO4J5sYe6V/hxPrlIc00CnaZH3jPJujzTqjBdBIjUkeZfNsZlYHwVkyDA
i29doMUS3LXywAjdBb0ujzR7zYV2VuRoUxTe8o0YG/VMCNff3tVv8PzBi7Ta5wWySsApTSAPk9dd
PEcjC8zWhyjwnWFbUKHAPtYvhY+kMkgR7Y5eN12ywKSfnmbK3HGkSpTaW2cHxaFIKpZzjPiWsaiv
FjCGa8LhxbAq2dIH2ce6ZTA027PEL7kM25XNgzWT753fpcX6LbOsitwRyJBMsm8AZe4egsKdUQUc
4WkCR9nDye80HU1aD0xwrm0BFB+QPG8GATUCmM04nq0bJ6Vb+fPbKtDfA/qDwiFfwp5zcqc9kho9
y2SMZhr1FsrS3rZzePt9nT4tBYffzdei2/YChcWgB0x5ql29vrMyZkHlmDWvTEynGKjSO+pMyvEM
fpoRgGwkR1GPO/K/9/pabMWIG6fqETuOEjGitoh63wgwg8EMaVzOavuDDxuEf8nLRT1b2OswjEBQ
7wr/ICBHnAfTFFxFR7s3tWe9s2jbFv2XvthoJPvyqIMW3s9Cp/NO5QOaiVc2WMZG8vFymHu/tVwe
O5f0t0Qw16s9ig/Rj/kumMdfaZrISFi84ULHGj97HXdhIIftzCFPSmzLLntpXjy7GA+6zpfwUrZx
uklcNvuoc9ISebTqLwL1aurIhWbOeKtT/bHkBwgyw2IoCNw7d7xDXrTQIRVseQ8bLdJFe6thgD3U
qkeNQDYeCM+t6hmWAy4NNi2l9O0+7gO1a1TmRiPZ3/o4HX+e+BHcMIubRUSN6dzGs/MbWQ3zubwZ
9tB5MDLVfAgpHhvWvvaKba+Yc+XLBEWkob2bpbMZGQGMzpzvJHoQPESt2I4tDrof/9BYdVfZ+fLU
2d2XD0MvK4ODuXIL6kSz7H9eQmTd8El7MwP5w7el1i0KDDdcSu9d3n4OV2/0w3rU1/5xcPk1R9t8
D0Pz97QEL1iRYa9kZnX7E86ZUWkMYG/Dz07udfBlP9xPOsZVT/xzJmMdlhUDJEsP1dR+zR5d1NTk
2QmyByHh+Q6TlsRE6MQ2IdyiXKn0QelGnDRkyEzjg0mQM8EzfGw/HL+5JgoRPBOuArI62TSdfXjA
RPCkZDeNsA9/1o0EIPGz9uaO6Vd7skjrggQJgjKp1ZEAIZYTYhB7ormBdK8uKvP69okl8mRayAmS
uef/CuMyZuZDip4GwZlBEYPHm7PB/W7aDBpnY0BRMbP+bHv87YjmHQmlcR2C7GFuYRgv7nDQWgAr
qUIyN03MSjq1zLDyLpohvAsO319M4hKudgQdUSf0MmqnLL2gNh9CFpFdhLY0AkmgIT14b1yrx9yc
dhureWnM3AqbNrlzF96gsR2Q4xPZhdrPIPRNOnRKy21/KuUHkQftqdeau7xuiB20XBV1XnCfWiac
PovLIHcC9UhtWSJfTJZznV64kelvVyKJnMZUh1pfL8WqZvbk1bzXu9neti5qExiCmlWe2fb3e9+a
8t2kDGIg/GXd2TpLy4nJRx+greQbyOG1625rHAFLYWzu5zSazbw4+lN+GSWwTi+Dslsb3iEZx+PS
0wevecNIBrUla1904jbDBUu7MHhqeVexPeaZ9tHddtrKbl5zoLmh0fUUTyopt/A5nHgsHSzmQ9Ns
29tOdNRJGJJ9wOOVMbsP6JCyevkztQix6j4NS3y6MQ38BPWFwyOpRvRAIviyR2ALlsAwJMyDmLWv
sXFREYwvC4DDR1dPXpAodXdBoWshwPwcxgrRbYL4763ZOVsYC120VAVDF6doHkZEkGGBi508Lhi5
oLHnTJGk52UvAyRNRlhII6bFgCC67gK/Kw9Jafkn0SoT9Xz3QrnhpiRmtIxiNo76ZQ1Le5n5OkPp
MPPT212r+/e1oMaSsrc4A225tbSyBPrIP1Jdr7n+pcEOveDBQZePQuB9YGt06Q+M3PAtlFcjWKdt
b6IbIlT83ZA3uB3+aMZuzteK0DNsZR2Ok0kRwX4pXBAj7AM8x+w8qQ/ROlDMEA+YG+aHPUm498N6
gT39lCeuuSfbQoY5P6knd7c87zVyLGvYBCB8mAPT/3s8K7wYSG/MFmgsnl1uyKeSc4JnZvIPhrSW
O0fvSJBHdbxOhs+swjhhmCOXtB32iU476ghzDMeb2TOZPbVzRvPOS12+wprbUZWNBemleh1xCkSQ
c9Z3rB8PfeJdRFP3J310x3vkun/tfsh+ARnsN5bVB3uUQV9kzWGBVsVvU28PBXoJSPojUX/IJCqY
90HfQaGoXulJ/ZAYU2yFXhTAlDwKPwD14fbo5UHAKXCq+w4d7lYiaI+ZdA/vlsXZblvaW+2sz0tV
2iFu2+VszAxEgEMeUNEZz09SpCJO1HCwwG1FhdIIEltvBXE+H3ump5d6pJ+cqn0NkCLqZ3fYqeQ7
6Yv6ZTXXP8AKbKbdjCl8+Nh4JXAZSrDopk3U4sxzibAUCQ1qTXJkQaQcGwTox3kCkNv4gRUbwZ8l
8BF6UAnFI4jpS2qbYi+N7rlbRypE2+XZceSb0WJwxTh7IEc9i+f8xszUEmIpR/NiGQzV2xtNzXbA
+mSoEuOu47gq3ac1y98JG0u3qQ+IM+dzj098ZNgqlcAKSKWb+Idyycq9X3IHgqXbw+FQR5UNL32T
zLus9VcY6E+9S73g+v206xYBMIDEQU443jUTEcBtXbbpcnIDBeLJ+24ExjYG6m1yzCtGElhuamP4
lL7Z+DqZ+d24OowHPbXxZPmY58DgertqopVxXAi22gMa6QdA2Gb52QhKhc7gHnElssyxeQSb08az
DCpWigGB04rwR2ZuH2NusGUbaNpsi3GMpxICa7ovBn+R0TjXRFDNeNi9E+d3w8MBvWt8LSjugsrm
9rVqvkvhh5YVPNUESPajS5h7H1oKio0/WYCSpwasrXdVq018xOgovN2B2JvTWhPDCpMF8/DLYuf9
kwkvfUJzCMy8tIbL1E4iKl3RIxAlLD7BRLshgZ1gEA/hVDF131U3V9s6g6WCW/8wgRegh0vu0n7U
QtBwHD4pyRnj+iVqyZMzMmAcsvRuzhn3ZLpx36fDRysZFAoX5of3OebOe5MdOln6u0whExg72EWd
q9+V/cTiwvQAhCxfKaklYVG3L6Sy5ERJzw+BTNND5c93CJtjk5pjmzcWEnUs5asg1cm8tSfza89n
MjmUfBJRTq+8J9Js3sHugznO4A7qMv/SxvTJYzgUdqXfbMd8pcwGkanbLGcnqwqtFrpkxdhIDUUV
OTr3MhNkQuiHto2pe32wBJyLbdJ4D8xvo97HKtNxF1BNelQYvFurLyIYj37EjpYahKZ3MZnE8AMm
PtMbzX8e/LDzCPZt01OG6u3f+JdW0sU4If33L0SC9/A0mjB1WWG2xk466jDz6gZYHOr8MjzufIKV
MrCxTaOOsP1B2h/VudLw0Ju01Ou8fJql8Za3NvjTLBbkbo21edDXbzsbdqVWPFtrCf5Il9G/6US/
VEC4aK1Tj0UeM2Mh3Cc8XKD7i+eCRSH4agDIa/NPUej/y+z/F5m9h5Di3/+lY/8fKvto/fuV5Z//
VWF/+w3/FNgb/j+YqaO28ALTxibjImH5p8DeMP+h00wDYOV8xrJi4zf+l8De+AdCVd/3EP5A4EA4
8p8Ce9v/B1vz4OZ25bc5ju39XwT2FjL//ybcYrSMugjxFmJPROAOWv7/qglZW8W3VvhN1AHADz1g
rmhJm5Mc2J+OwmciW4itW8NGxOTz0A5v9VAiY4HxvxFUl8zdV/RYRPFEFgGdKfMV7vfklR64PNDD
Y1Wqn0btVvKBlY2XkcKTw9XRm/fy0Qnkl0NE49FQ2gO/4aTXxcEb2eo43QJg0jdP6dh0e7yZ0dwy
gXU1os1ZUz73GNyMW5R0zgEwcZExYvtEDFBEFra4vHK5ePUE0S1+27ZjEtnbFHj4p65znzmPjU7P
b1LXZRrdhJZUt3DWZruuEGKFmK/A5QlDJmwL1YIdqrJ8XCfGskR9n6qyZ/XpDhmW9EmifCYnW2Jl
8gSTeXRaNfXqrUE6cTaBZKiYSyxBQExJAvtVBCCxqqDU4Pxa72npx6njHV3f+UZAOR2pj98So/0D
uK4O1yH7Hob6fRSmuZMLlaNZ7EmIDmLCRa7ejFGdNMBLQOZ8MUM8SMbejBszrHSv3VQOp0JneShU
ZbDrjPV3UWFyqwfWIz68zEIdB33ZBGZDYcx6uadUTOgHm79ZAWy8MFjjL6kVZ0PA1i4gy9hPRTgX
TZy3xiGRxTEPLHQfzfTCXHffterDdg5L4H7yqDnhnJVbEiQqSGpBxM5uAH/Yy82IwmlKm4WcDf+X
b8N5a8vS3VNWPCRy3Mq+/igtbrIWa6vxlOdc4hWL/DipAOCxOQ3dxngs0G7DuR9CQicF4masVQ0q
5G2QkADgWubGZUiORruYI2yi1/q2isR7Xcdezg+tggfGdXk4V4sGQL/YJwGwzOWlH8y91tQpRSHb
YxIVjqNBi88nPJ/Idonm2k0RZtlo/9DEpw7i1i4H0lO1PJW29rd1Cz80j/0o31I0a7ecHzM01w83
p2EfyC9PgvkixvQ3CoXzqvnNYZJsMWGdRVrW6aGn0l8C5GNU2CsaRIrJsJzVnZ2TdtFhJzGJ3Ujb
kVWPjKQQjBysGYj58A0c+C4B0iz9LZsQMgDNCO1+vl8UyQ28u+/0HHZUVCohSrHBoG1HwCdzpgQw
YgNDZx6+4tzUqvTYuunGsOwPJhoM9xONhbyGTJY8hn3H//QSC3OVTgecFsEZgXzYTQjbXV3bqcXQ
QrswX9MlOc8QcNjlUI37UCGXYoMeVd+0CydDuQImb2ZHD2EOIx4vvTfNQ9pjju51Ff0plYIYCUGm
BFwCuDZoBxpHYz3BNczGxEHRwIYRb3axwbRUEdqBwAkj6l6ZmbnRGAOnSb6lmnYy4LgDbWfO48RG
+QKtBmsQpXU4kPsqcojEiT0+oKy1wox1sGdsM0V1sIrgTI5Es8k9we787KpaI7bjnOrCuBQF4yJz
Gm6D8aNLLsNGAwgSU1LDUbeeEmkT8JM/j5x5Gx3o1wHp3C9JqpSN2SRcWM0AVfKfEOxOO91r0lBO
KCq0WwiTNBtxLHrIGnJgueFktz1tUMDe2DWA1k9GM6HH8XqeeKc66oukcOgrPyap6UqiDUUXBv5A
r7ezrSj1zGZvmnKfgGhkW/XZ5CQOTy37FbVeeYvX2KNat5RHLaWBwh1sw2daTw2W18ygspy6mfXG
6xqw4amc54b6MvJq/2vWhUShP4KyXdFyzPtRTOBF+UthITgzcK6+Cmt5UYl8NDyEcmXaGmdTS1Z+
8FEd7bu+Z0ViG/fCCe4sS31ZeTGQsIUrNDMKhpEpgp35uV9Q4xpzOt9XAmgeOT8nZzbvVNa3O9ua
/tR1jVtxDsrTsjA1mhB0IanvQZUOSLsC8nPjeZYvruNDHjPExkN6Aj+NCR7HYBHZXo3G/bkdEubR
hk7BaAGVZhN2LVr3LgFRx8Bz2vfZ/MAgKQSImfNp2+eyIIXdc7Krvmio4yroWJKTF44E4lOz+jNJ
VphM/KM0NeZtUNghDCJ1op7l1mPCbNpiPHRQZsAgYZE2pLcwt5TeVlQUgoxztX2w+n+LSdyEWvMa
m4DVo/UXzwWyPterr+yU9mlm+XttENdekSpYW92jjxsngtO3KdiPRUW5AqS6svREpnXT/Is+eck5
EyewPzCqCwTanGhqMo5Kw+ec5cneYySVDyaappvDfqh5KfQMY0GOnyq72RIUFGoGWuTS5sw7y55R
U5ETIuolcOiD9Vsf5Kc2sdMxPcwOdQqr1r4yMrWhI/hMj2D6is77rAPWJD5JOzas95NhTeeynUvE
D6cgT9edBiue0rXzUFbkyOADKztAQvootG+FSKmyyeBRuWw2Q2s8ue4IbyfA6Ts4R4JGOuTx/mur
tSVx0gQFTlmyN1yivGBHbCfG1Pj09k1mMtJs4VlIxvOhUxblOV+XvWum8skTznPbMxtGWtHGXpHY
eyCnJg2Ch/hp6ff2wuqFQO7tivIYi8honziZd0Yjx9jvhvpUohO6Jg6vAqhNcMOl85l7qECLyftc
XLbSBpbgEdapOWrHai2JByv952KhrbUh3rDLYoxji4Z8TItEVdifbZyujb5BHBnXqjb3TFlItJBF
s2GwUoDd/FCj1UcTaVtcfzA150JWB6HnB9aAw3li12hgi4wmuyy2kkHjz4Ay0bl9Zh3hBWIbNl7p
ZlDSOKxZ81k7RnvQKvZ4djtc5nxokAgifLVytfdWiXbc8FBaFTmnqyTgLBP9ZVIFosnEuUla/E9h
5RVTC4TYKzu6WFb0yMuU0AX7BDDxCrCxD4DNLEckssthMIfNkvPlOhKLzZasCubcNGQZEq+cMD24
dbTQTokVR8PfvrUL9hx+ZjnMl/THoBq/bZVWdyKwPnxixnazYn2vehKvuVT1vTmepZbiSMO2yti2
HLaMMbWLSJ3dsHbFWz+jKcpaVunaWuPyWG9+FerDOXGXa9Po2Ldq45J6wZUKf0OgQ3WQxg3yWikC
HVjzGFmh2MoQwourCelLgFDl50vUkw1BEv5yrly5t0cyWlmmbVa7y/ZuIjdL71UUHR46SLue43p5
KdjnOB2htQyF4VnK6tHu0XshsJqOxTIHkFjsYR9I5ACESpBOISX+JRls3XV9cpdkYNhalXuBEyPW
yH0TgHH2nt+lDHj/uG0XRIhc0qPTLGdmtc4O2fmhNdb5qFv+AKaqvWMweMYF3FzIiCjvUTgCWJy8
82qtW0bMYlskBUwgAjEjAvzU3mBLFVWr+qS7WC/k/V26rDki2m72LY720QP9ZVv6QZ/Fo55gLvAx
iVUu2XK1w9KGCMpuOjm5kW25b1mIsn29annK5qoe2bLlwwk+GPkWKxSayYYfjL+pDjEtI72bUz4T
YkpmEcQJ2gu+UVQhvXdw6qE5rrr5tzIKfxM0y+2VWsg6tjNYepYLpMjJtR1b4K9BIo5MDK2M58rf
N7LSYvC5Bggbuz+z9Tyy5iDnS29wInbatSAC/G5d2thKnRgJ6hEPyl99hdtTv8mABaDfjOd6YDfH
tmsKddeK1EKd1RbaqxhqQCTrrY1Q/m7OmJ6rqphC6Mknx10Oykz2BM+OzGj0jzYfiTmcCaGyFhmp
WjlI1VsEgykTIwx9UapxDM8u1RLuh1TkZ5Kb8s2IrjKocpS9C6eHsewdaNHbxEhDbzC5HR3Khx5J
zeo7m7oF479oLW4ONk1WvwPwJhhC53gVteFaMJUk4Ax8GAfD3wm7jDZ3f6lHsVjx82VznoXSLlkE
ViXJQjBHNRxuODLhOcPxAqVOj8DAlSjZ0A6a37kRZHHXTzRJ5jruWwhrUTFYzLOmrozsXrdiEzTc
Z3XFSxd2QiDkBLEUT5xOoSZAepu3vDddEQHHi1cQ6Ro2EkDTkPi/EVWDEnKWhwS/jkiBsU+afMUq
jNACsnowCHuT1Isfa6qGcg1ictOWiFwW7T5AA1dqFpNWtsDIsBZ2T3M/chCI/slr7hf6MktDYDoI
rIVC4sfO1/W6OH63Uy4OOkuWZ+KkwsTL5ifSFCJs3og5ereI3VF9AWvMDiP71gUe6HGa9rMP20Ff
Eryy8sY1Q7rCBhqnlBUH4tvWzH3rUCX3qEmhsDSRqDMQehCWjYWiujPaD2HCkfZtIC2OMW7LJDnB
U3oaUcDcadUISK/4tl9sasRYihYzudScXYYBUCdHJCkZzit92BhY6bB72E3xgt4D4X3m2WHXU3sO
WHVv34FaHUzxDeFZFfqmyFqCnarYBAz8BWw8dmBTx8CyVO6nxgmWonmNPKxvfD37b/ILF4hUyGgH
yc8wsUeNnNmOmmJiwpws3QHTM4RPQp9nDVVJrfGXmbyybPtdOdRN6631z/7mFf/O+I7N4owEl5vd
S3txYmN+Te02OHhqOOrcrEgwQgBBVmS69cPichTnbEOslqSUsft0NPujr8qt05FQj+rWGjs03mhA
sgxh1TIvX8NifWuYR0XG71vUzE1DGrvpDozjcdeyFOEVqlHD7lKNb+o3Y5YqGkaUftlkvvroxtYO
FdqQrg8z2MKoTOV1bgsEW+RLRrmOlbKSIhZeh+LOC45lEuCEVd4OXNZ9V2pJaM04DubE+hKGuKlK
Qe+5GHUKr8TSOwGfqnwkcDCEfUDC2BdJBrFaxPRBUlyVbu/KvIoqrWv2M6qRkGC853QVV8H2ya6D
T9ybv3qvVJxG5Z/ZQfNdd/kl829dBHqApBTPiebvLUe/G0aBr9NLyL2VIwFA/c7Ip50zpJ+e3fUH
3y7f1Rog2LXVry5J6eT8meBv8TmI5rY9JEy6JWHl1HPv1VX7MmbGnzSgnLdSYwS70i0YZ25kQad9
zsiGDL2E8UynMR1BLBwZJh0n2quO9w8NjeonYmVqbBJaqW9ss4G2VTFDyVu8GFOPj2VtzDfV21en
yPSN34n7xZtpKPrPhtQjxEct9JkKp1OOfyBG9D8b/mfpVuZtN0rMp7HTnclliz9VG2gX4G1TQi7G
e+UHE2VrSvARB+xYFITspMQ7DeQJ5tLj6K1f25xEsNkpktj1um/kLv3AAKqsC33bi6emMS1eTBcc
G+70wsAdbFBZ7zwGTVoadDh65j/KEMNxoGaNnDL7KMu0IL+hObB88PbuVLGtJZVxlRuyMBdA41QB
q9DCBA4ivtTml2lUV88ZwEOk9kZjbkeEAv8ZyVNtNQgmcjaK638wd2bLcSNpln4itMEdju02AAQY
wUXcxKB4A5NIEfu+4+n7g6rHWqlacu5mbtKs0iolMgJw/5dzvpNZxhmMET7miHiiaTqh3rdOq459
B38MfgOZMvxXWPU5cEk3G8+O9kAG8+Rbcn3qegx07TFL+GG2YnlacutHp+NoNjPk1o5Etlj03+It
9pVRXE9V/GHsoj2kBDfbBnKfKQ1juE+pmwbcQ51Uj9mtAiLYkB473TUAsBezTXNvQYfNKOlxdhje
VODObZMvjF0i8il3Tz5DkRo2WxJ0cUouwP7/kNjc8U4AbIxF67NCPWisEsdfmqwoCpK5G46FiCD0
L7xATWR9dUYmLBN3PtV235wp+m/brV5Pq+oft54srGLUomNeY6UoWbWMtT08GyLYZIZ2uW/RQNQj
MMCO+1en2xz1nrxA6XxB4oi4RcVvnTKPc9a92Hn+nm/yDtuv10zfyZ7L/bHIh0NhNNPBrWCk0iv1
1rQEOJ6/DhVr79XM6VXUW5KbQPqrDNriUB7xzOOgq80frSZ/RBvvf2HPfs+/8QrxrW/fCJY9TTEQ
za5ffMiZBA1wQPtVYW5sN+J7EkztO5wLYSWS0K5x7JhW+xyDWL6y2vh+UBnGJdaQ/Ja/Qr2PE0tP
7nh4HixrQzrrwSKWI55J+V2n9LEGFkoqEArtRG0Zg9XE9oc0DqyNtd/qoDhf2v0KVQmcejY9eRxd
WeKuB8N1cDI9PaSSECJNZRcOWlw5Zny7Ce0euAEwu7Fna1xB1lq35RNLx/WqxfOpzJdjMSMplhNn
Ww9rU2N4A+ts5qPZE3p4Lu4X4L+YCPoDXPXokGfNkzXiDU5pck7UHYxT9Pe8JVZGCmQgdtswiGDP
qE3wDlmO6iDeZw9nOz1I75DtDACiLZryjDzYgfTp4yMjOSRheo32itSydvC1xhi8AWQKBMcZn0+6
hMLpWG6x7mu04jKK5Iob7CrTFZXVcjGcGv9IPOteNqJzJfYb625xlbRUdZZpiGOxZ7Tk7L/nKbuv
s4WDlT+Yv5kLohvgvDHuUuOw3kymc8HZ0PsjsV9hHlMHjRZjTe5RK4ED0On17Fmqv2R5V95WWNMj
M2tCu6tuCM3Ir+l2QaFoC1kE1VvVrsmN0OOXeRp+ItgdSBBG4pGAIBmqO82NbueMBqzIb5jBi6CV
NpEGjvYdA6Pui5FCLCuPjYrKoGj7y5hPn0jBGbAP8LqY+hxxNbyZNRIM8Ook0zd2kC8NMClGyZ7E
gEpxniPPm11/IyuYRRu/N8Idr+iZKzkMFLBbECo48G1l6/I5azmA5Fw/cW6duSTuZIWYAlumjwIW
OYZWoJ0UjLcQgZ1RYWEkybJjglyAdTeQv3xr7plvP4lx4RprCJPMTU16tot8PdIXJmdFfbbXcvpK
N3IVG87mp5KdPiL1z4FnP87Xx7GfKWv17JNHBMNbj1xCRPOR82f1EhoWViDpwdEzDmRDHzA9ojfj
erty1pbhDyMyrF4F4QxRuwNeE+RRrrivQAUxy+J/LYl600m7TpzmIR/JPnLSEUpErn3gu70vEYkc
YsHkw9kmZqblkfzKWzRo7IFr88qsquelkJ2nZFYEK5DplnjOAih1QUaUXz1p1ciA3YE1zuVoTOmL
RFUKZNjXy0E7EsaCqt+OhxAkpR8nc3qlNsAziCkVHrYEieRa3MbTd7t1cr9KF8Kls2vevjrQbUPz
umyavPIhr/PB09rluxwp2/AwhXY06leLkWDu29DkLNjDUt7LMrYKhLiMzNOGONse+db+eNCxlM2X
wWWxDNn4VpdlfpuhwDmIse5Ckku8SHPd48p8sO4mqhTEfQzhSgStY05SAOg/wk7EUaQssw1jQpEg
v6QiejY5o7wKU4Gv4ncjyZiP6Fp+mOoIuZNWPIPJnRmgUjKQifU4RAXHylwRiLSgnC75S680C2Zm
6Tij3w7qnAAkCcY+5tVnoDSQ3HFok5o0wcT6YFIuvdYk5Ic4lwrYALOqTZ7QGT9aYn1regSr6K3K
EKszw/b5hnoAZL5gBjvWMAgyET3yCXfH0pDoajP7lhtABLWoH+cWGj5d2FssU1zJ2eylRLwOkSbO
tvlCb4HjzfrChUeN2FnXcQxHyYldEXJym4fFKS5QFwI5G2UwyPQd3jC6lhysgr4ZX4AUJ/7oAAmY
JobqgtlrcXAjZjF9gWYBUfI1cwlMZ0UO9MJYtgdZGE+FMaBuOaKlnUFZNOUpd+c3acUXt2mxLXQX
4eYTXoTY4ojlv5bNwxpblxR//qFoxOBjnbrrU+pQC2dYTy3vTT3CJcX2UC8K12uG/qnocT7UkkKg
HVAkSXCwgT67j6a0rzBMEkhBfMUBaoxHphqnrcM7kC90K4lDm5U5GcwUhy6t0rrNF0P7mPzQFfI9
FEhY0FUM8GaExaVD+NW5cXElZXNlB1POMzKj/3UqdPltljRXbC8JWa2+whMkwXyZjo0sLgJs7fVp
KswOGBU3UzlWkIs6++jciEb/6AemS1vPktIaebg0racYgLOicYlsMxKdaYyDke+ea4789oqVxyKN
l3L4AkYF3n5ziLP1MtVFxGxNj71C2o/zMFm0x27usQcAB5y592jkCr18dgdWWIRTjdciVuUxalfD
09LqTZeTF23OcE4Fq6e6d/jL0Sn7ht59dZbhGQoo0RYtZLOk6WPKQm1lLiVDDhJ87rNxt01MBenE
kyVYAeIYjGcw8LJwKmk2mFNVeAMuDfCxQ1WeHEq0c0OFvtQSos60Hued6WWVUEnUe2u1FWN3XrfE
tt6cRvS4OJFbIO/3ppZHpWvYTw1WZfgzFjV6pBzRjuaOAYGqJoV784Rrrw2WeL5nPn9jx/JWCGpJ
k3TFOoqYgyZmEnaYS6omfUu05javf2xjmLdky5SdfUkAW+vb2IVS5W9bYnzymwuvXeQT6MKCImF6
XFlqXuFS/SRmDDceI6vKfjXYX0YROSbLeOMaTPjycX7Et3ijiZWbFkF5MXbXuVWdSsgJp8qcaYRd
DDxxb1x0UMjK7Bqv3q+rfW5b1bo8VHaLBkkt+AhbtB5lIu8SsQeKjYJVu7KaUPS6DZJx8RA7WT6x
Q/RbXRIAb88OlguOrpLXFiyCFd+zUyIeqhwBL8SYsJNpyy1Omu3Q9AjfZz269Gqkg9KNS0oorkKx
7RGd+6UwgHnDf43v+AOg4DcAn6hHyMn9qLGseIZkacai8LLqIPg7HG9e3prA2JrifcBcOeMfxsI7
fhaDBhdnpihx7fyrbkPQq6InEBQGV+7P0nTJYZXpBUVxOV1Bjeo9cknRRrLXmrn4KNM6riCtjb4Y
A/yGNhNFUKbqFSGvgPLUM7vl0Jjcj2GaTwCiMzpH870bOtdLk+0Vio/yswoHcpMQzTuaIMY2Q3+I
9XbEvYzaK0fjfchwGR42q/2e1RHDg+J5v+AYijfcT5ZSIYeCD+zPHr5VCquGvTudM4n3NpmfjC5d
wxx3AZ6zG0ZyKBya9MwB847P8EhuhxtKy2H+Xzphj0L0IKu19TRFgS7ml67QkHeX1pcmqR7UOF6U
Rend7Ckyqs4wePWS9LKISkhptw57lG7mbRyy6NDVCZwz0i6SiAFdxPQLz8DTsogSb3cFfzOnaMLJ
epJ9+bKnKDGblpe8KD61zLhutvElLevXeURFDjeDmLx2ve0psuocE3mCtEBC9QRStOJlXD/0KteZ
4GOhG9+BywDA/jCJ34WuQqdpdTgp2vI605r6KiUIorGHG/xhe+5ArB9X0zY9UnxFkLokz1Cg1wF8
1iPH3niatAj4j/OSUFaZo/baRe6GpVWaJHgM71WZvhqQ70Iklwwk6iu9Agekn6xWLZ5ejiX6dGF7
w9L4hp1+sYWFQ63Izh2ZJTXQhUOTa2fRr8ehKcfABV+EPcI9uHPhL9Oc+OiJWYifRr2c8JC1DGr8
NtGw0y5zh5nbJb3+FA+bQMosccZX9qddcpcbm+ArLOHDL8qfywYEQ2Hz6LHGYMuMLSPzy0zyBiqK
2aUviOdx3u3RwoXBdm5GpQnLDOWeobOLH+OxvRbzhCCRsW1dkkW5mvo12WynNRY0JOR6MomxvW6h
uuhlfj1YtASWtgMxNNJ8bc30xWaRpVYMrwvPzlEqPmfllg1amIYkQ337njckmlYYzFgh0+5ZGKEx
l/asE7u94nTaIxrCqnJqtLH1cWrheGGxKtGrqO1Kmu+NiRGSkzUPIL/lAQnDKgTCeekNHQ5TmlQE
xjf3YwVYt+DwCSS99FFVI0LRKvPTAu4bdQ9+gWIOHY10SaOBD4uGlFDWH51mI7aJHeaZbIOZHkuW
DmbzIhf0PfNYeYqTid+fYL/cyp+qxVk8CDnop1MisvEPzKF0om/yWNjNZQUrAGOAImzh0xfrIG+W
2HjcQAkx7aiw2ergHuP9eI65wKGFdn6TOU85fGV/QU/AkpCazGkzP7Jak7HolwF7IXJQPUB1zIOV
9IAlcmAsFbogEigRtxCvukPyeShXgcFVIN/fEtzUbsykXNnRE9EgAYJWJMHZdCm1ilEQyTVj9zgr
GJV5klDuVMOn3bRfKhw2TLa2kZHihoMb/8lqY6DU7RCFLMamhZllKaqTYE99tjRxJxb5kuJWRRYU
HVdteuebDZWrwX/p9s8t9rtp/E5mwZGA6dHV/ClXCrtwbXh99tYKcVetGLQ1IucQrWK+Xrkuy/lc
s0EbkPoE7qheWe08ohmoju0onubomUlb7q3uh5An+9YCyqKvBpj0qCEkt3mpmvkDzHAgx/44SrpJ
2bJ2bwfERMi/ysDOLonJo6ccPkeeDIqjbj4ui3EDrI7NF5vXQ70RA60SDQdn1xz1Mb+vTONWazLq
z9rm8bM+9J7FZu1WAG2n6BYGPuGttFNjS4+ivrbuavlk6MDB7+GkDBjXU4Z3YCJ9iWLqIJpq374o
5GjiQ+NsRI5RXeqtCHA1TIwRUO2UgIgOJk1wspFPMPhmWSKQE/zo3abfZO3ACt34SgZne+w1cZs7
/c+WUxiwKx6hBCYCHjTtIUqTT+yVYUH45rmKhmM2Dc90UmYP19lEHWBljTewrtH6+g7KtnuQyO2f
yUag8ElYi8kb7KDYWtr+uwBdgJsjJpOQHHaQ6gf4LxnICVK79eaYrLAv+M08NDcxjmXAJ8pG+KtM
RqouWlF+45VdnhT0oaDB/W2xx5B9XDIVzdFmd0WCkvuWi/gjM+yXGVGVcOuLiZQntj62HH/shLcA
VPY5awrrZJJ+a8TRO0IRoKBb5gZAg981Qz0hFyRMumX7uVWPAMPsk0rJa4oTiBs8dBwnnDGmfDFV
mmMwzAgqTST2cjZrShjlE+DGD+apgHWVcVuYDqNqy/lYa6UFG6NolDrYBNdpOWdxGYdaPP5YyFFC
DN7fdvsXxOGXMA7ti9AZcWlYRlGEskYUBkeS4olDqHMIPtGdgag+HA1zMz2S0sK+YWOQ3YrMrzEd
gFSAJIXy+VpuTPERP1I+ITVkvRX2uyxDhzdRMsRCKsf7XRfkOYm4Pzm1httk3tDtzmHczaeUt4c3
mfDvNZv2k5CRolDDx/wNahE48wQyjSYiKDI8Vei5sUK11Bl367Lp2AGYeVeSnEgyhTiiiuaBxCsW
cFy3QheUjBmhiF1P32hOw1d3xsG7WTkS67zHy8usMCqJ+SZGMoHfkQddBxinbvpHmSn4O1BdEfWM
Eva3DQaEJ46F1pdIxddFwy7NJW3zUM6xQe+G1d7Gh7DdojR/XSTrkgo12AERBxSesSD4FZn2oSs5
FRs8j4RyvJsKIWFebV9Kgulo2GeQ4kWpe1b9TSf3Mde3PjTsOj02ANt0UGjeQMHB0Nb1y1ZVN5bO
ByL5c306a6tA9swsyyuOOigCK7lqrObdIr3+oA3Rji1BOTXYHK/gLu9YXR4TCJlH+I3QeyJju0tK
FEwYv2/zbPtqA01pM2BQZf80TdldRiVgLTNgOIxKpTtapzSmfDFMGibVJR8Icy6lLe/IYU5YY1m5
p0v4x6yhPdwBDXSmKITKxy3jipPNgXGgCa9gwqB5cvXzkl5EUjIRqJgGYHw8RNN0dOppD9yZIZMo
+zqduq/RjOUW7kJuM4yD3XCVcF8dlzVpDgbuN76qCWL0lAZ27WLmat0fJN8BPmBK2EqcE2nz1ZwS
zAY2vju51a+Jsa8lY/NUt7T8FQNjZac1EZvLhQTu+sQWxxLsp0a+IHK+9ENrPDfrJZqTVwQQaAeY
s4oFpZs5tKFW9gE7zYRwmW+RYzcn4koeZyRlmeY+tuwqsVke1Mhzl1HsneKa0amOxkytq31MBw1Q
wliRxxelAfLBMkgk0EtzuYX5fo/NeILzIHP0LBQOiyJXJGJ70jb00/aSB6ho42tJDwtao30mFTMJ
jbFHXZXYQaN2rcmI3h/PNCpdKqwI9W4OQBSWF0DHGEUwS+D9phzOsHQcJmTxsS0qmzZyJmK4in5a
ufVIy0BN3/fwYfNDUZmPxYb4DgESRV4EVB9iyjDXD6X7lUEe6/w9HJrQLYbSuFSYFFLMwdD2UOz9
xMz53s0oZ5FFHKyZCXM+jKC1DQbrffYRa2ycweKi2SrBQfCvmXfOI6sh+baKmZZBXZSef5Lo9VLa
qvS0cQQwKpEw5K6Iz+hhnzZDownn0zY7pMyLQuscrwyiBA1ZDT06KVV5FQnm2gu4qmTGDFWXWNex
Jga2BfecVXVopQaPW0Ec0Sy6w2pBxslmWJODRdxCiuyj20jpAuPuI04CwOZON/paBAuXlK4PgWGP
2yPF7/bo9kylup0yJvlHaa9YuffvJGHugTUYp5A53y6jEXlWVvAHaK6gJ6DDZVq7+NBZWHmN0yl1
mh9YQXhLkPLNMx7faJAe8wzk3GQVs0KsA6Ke6nDRMH2kr+7Y39gC101kJJe5QZtKHsU3eCPX7Bhf
CoW2pMrXH/ZkXw81SVzbgLkdVDWq2HVZQq7DnRNNsTS+FTabxijCPApMEwzbQm+SWu5XKBYPU7Wy
1eyZvoyF9TFS8nvSSNhjO2/tPKE8LBtWegwwZxTrTZe1hIDqUMC0xzzNgG8MNyq3j4rxQuRgBo3L
cmdXz7cclQsN1AkJN3psdjQcqH1yhZrRd7O0DDKNbjDNTAYEW/1DI/eTyCjfbhW8KjN+3BSxMNGC
JYtb/nXR7OQGEtaxxVWNX9rYL6J95dEhuTU/hllbg6jJEHfnRGQmmry4Lb+WFqGBNSKa5bS/B35l
heQpwkBp6JoLiXRq7N/lON9a6I0Q5SE8yKV9lsATjj1IpENOuUpfUPmGYCQeF7cz+N6DNdoq6Bza
oXaOL7heD0bG6gYU57el56XVbJ0LysIiBfqGLM/6M8qM6CqqmPxkjWYEG7tOz7BEcZ2Zax1M6+g3
A0cWOrGQsRGWl/FBtiyNyVNnJcR2LWk0poyOiSs9szmlJahqZZgho1S6W1XYPx283UwGrYZJCP9o
l44szi65DLM6c2Z8GXXDOLD8+qmK9A1MoX3sJnWOJFQDogrwiSsks3Q5jO+ZWqn+7J7mPdMkRrbr
GxPiruXeTXgaATihJ4BvgMubsKqCd+owoaBk0prbXmYh0cUa9xC3eYPdoMQDOqZOuNps1czNmxos
aFaJZqBXiKJFpN+aEcKwkXEGq5YiZgnfJaGbL8mlWNGoqmz/jX4tU/HLknWMyrNQ+ZUmMFbN3NBN
kz+uNsVXtQ58NHFyxJDADGrCBTsi5kKt7yjbYTu6z1KDdREsOdTj0Hen1UDp6xgS60KkZ0GklSTL
askb0xO/7DTim91zlmWtJzJBbYEhwIhoYs2JdFa164Vul374Hqfpo1b0+qlEFb3tu5M66RbIcCR5
2wkVK/NqZhlrfqI2e2rqcqfpPC1uSmyc1geJ2gXQbOjXnF41XmKF4oOOZbFbr27SO0uLEsIHk3fp
CFZfYWEQZse4KSgG9VNuEakRTsKQsfiu64oh0UQrla4eJD8LRB52A0P28k4u1jGCdntGR3YDzQrz
mFGG5WY/9mMeLtKdDlG9vdgDcGxnyj9TGM2HSnBKubvER0oslzDhofcB+Bu0l0igfIhkJAkPK/Rz
lLJ1KbiU1t10zba6C+ti5yqm7NWINSwFRXhBYcGAfKTC0JmkKHFaIrvlKW3RIk5nRHtxsBll6jeN
zfQ8l7eYWi9QsV6wykNYZXThIBcUFuARym6QVvaNnZrlXVGrV6ozziiKwDPV0vyQ5Ijkm2i5Yu04
HUZnKkJ65gCR9EffFCLUWBjGG0V4kn5FMVnx0po0vuTG60hIaZS2NuRkPCe2GU4SK2hTMlHmefnU
Yw4GQiYeM9QodMcfyczVY1RIZPSaFreom/de07nSyIn0t8i6AZqG09thYr1yM0Q7AnXTdv2agNyD
fnsYjA+tAgMBenYm1voghyqsh4UVndWCP9G+DRm18ridXI0VXb+PSfAqXfWy2nCXFtUhypYkIIDB
jzXSZIdFC6REg6TD4vFqPbRErliwpAtHMFKVwXydi9QCE/m51L15K9G46h1ajjyBvNdYN0PyQuz7
ueXejRen9Edt+2HZ1VNiJR/NPl4vsed7kSemKDpvsGXwdzAlrY9A9t4axyn/X0bh/NvAnP8Ps3As
mMv/3qTn/6zK713+u0lv/w/+x6Qn/8thAIQ1iUwNKSyceP/w6Dn/pdugknWhHGguNnT3//Xo2STd
yN3WZzsmY2Dzfz16piIfhysNxLILmNrF8/d/zIP/FyE4zl8h1xb+QFMQpGNadHJqNwv+1aHHgCJS
Si066KNtPbf18DJnhXHV73WjW03iqtW271NVbLAxxBn1d+xJ8VzFvX3VDZo/FFZ0HvT6Sz8Mjrcy
SqzmcgTPESGltvPrsXIHr+jK7cjg5NZMyXiw2qyEGueWx9io16uxpWYmJqOafiR4Ej06vDM7Hvxc
tV4GUXwxgLMfexpXZBtpMBHgFE5r+m5UL1BHrbXq94HaEEgXZeHk1td5ifKw7y1mE7DefNBW0Rmd
Qu+lHcMthanYB6Md6ksbnU0yhk9ysSkTjf6M5WE94sSdfo4R5Tj3GZfe8Jo7o3Ot1js3NcQNPpI7
V8jlQL9JG7ztQPJMva9kCt7n233lvsg8fWbJoeOmojgy0gZ8yJYTh5xFP9mInlKSD33JCv1kLn0Z
oFQ17SG6p9KFzJRrh36Q9789jP8ii0ftNsvfYe+6YhumLINkX912pL3bNH8jmYPlX7t1kzq5ec51
3KXJaWTyNyiblCIr8fANZHfoH5mdg4bgGjxZSOdWF++dqTOBXlAqecbCKHlts4BSlNsxcnAjwUjO
qui1NUruC2RGrGwJ7qz66HFs4HVlzvAgNnbsbrkMwZBndNvVpzMN6sZttLchGeuDisx7a+stb7V6
C2ITeXi9e4zgBta1fZfaxQXCYfcPq/FfAr1+Dyeyd7r97x+I4ALWbddUlm2jO1R/hMoN9ARaoRct
+nO8MURvMnzT0NUAv/4BIoEvy5h+OhGTczcp8ResLK/WdJ08OAR+y+raX3Jz8I2hQaK1oe+AmLwP
PTHwYdVHeCWDoeByGRJkAxWbmRL2KDRPagAx6gdtNFFsucWNqco2cJ7BFOxJvvxDlbTzKJ95QfKJ
K9C+bHPtBtDtYyyTrB6kInvUbBZ/3t/JX2k0M9s8D70OizJF/IBjhznQCmLS99FHwpealfebTTmc
0kMR5IBkbSvmI6GkN7Wr52G/GDQqdfsx4lR6SjqWKzN1izZ3y02rDagp9S5kVvfQMymAbFNE36yJ
EYXVdu3fxBLI/bj584sBO7WHMDsGsWB/QOQVXoqiTRh2bHsI0WynWjC0z0k/b1dNqaX+UPYEDixF
ck2a3wkDvpfZFDTYpkjcYjhvkxzux+48UvVA1dGNcyu06F7VS44y26S2QgV0MGKFzQUnQvCfXzTx
19N0J/ErV0pI/LZFQAopZn990aTVRGKbCUH5dWJK7Dv4nRSzBlAOKEFI4IPsRrm7P0qWthFNJFiq
Gu7VkDScb1F5D0eL8KApP0H1CodMKXS/A4w8fTr955/V/NObLXRTNyXcNMFmm33kH95s5PHsZsap
2ZHvvP06rs9RFJ5R1wRGFUxnTbANcd9DQrAws9rOlS3bb2jgl3uR1c8RhCuAh9sRZQ1C7U0zsEZz
UhMA60MVZd9vUipBvsk800TcYiaQDzaRlX7LRIp4ZzyawbI1BAg2U5hatL6gZU/YbhHg0cqxygn1
lTiFWed4nqt9iZW74TT9GNbyLW4t6wjX4lHsB6kwqicItbB0cxQORjHfQukebjDdvVhWB35QWgNj
2OpDi5NbbdLHkIlF5be4Jg7/+VMV+wP61wfYtFkh7k+vIxz5K3fjt6N2mnt81imjSmbreyOdf86s
sFhjLdSbD7lRGIEFURezsc4IZZsRjiOQJsQxikND+wnHZg1sVkW+hID1Nz/bnjH+x89m2Hs+g0FM
osJ9+9en09lMjOZRik904UOLmj39DUg50tAc687YnfuEpGO2bMDJ2ykwckSPubG9FVAvfn2OjsEB
AgqWAFsKWyJU/uYH/BePpOHoNrF8lEqsD/4oRlJl0XThzvR+/WxtRGL0bLJOijREygyiNSVHf2rU
dESFzER/hHVEbvcZDALHb1Sy6OrcZ3IofhZliuPZ+LsXXP55k/LS8AHyyhhKGa77Kyv8t6/XctKo
Jx4GGVXdAvVMB4538pj0qQ0K3jOqpTlosSvS1OmvqcLQwGBvZVY4GCjoRUsXxGRWltmdLnnA1wJ+
Zp8grbCyr3EyXk+QOA7S3F7+5pP954gQakYTkDpZXjwC+p8XHlECfUTeDSaKRvMw3s/4VOXt7Lot
FRhj76aRk99EWnNluOMneCboCv/5Z5D/4tt1FN+qMAlyNYxfiXy/fXZtsdXNNHbcqfXzYrqI1UfO
i2YUBHjgQ7NGeR7GO20S3U1bG2HjsFPk5wZ3BIZeymVip9IUPhFLr7+CrGx7js77F86gmgwmu78W
amypUa+L/f4bjL5E1WJ4Sf43v4n7z58m5TJMDYOC1JWE6f71RdqEPQ9VwUuORODEFoJh2x75qEb7
boZ3R7V5siL+RTvYVDjVEObrxk9vSnDU+7+fsNUcVGzeo5GAe2QCBoTYF9aj+aFxJB66vaqWDQYK
EVE5OXuSQobHFicSPquWIb+YXByn7MmX5n2gf8AriDfZimwySoFX9zWHYuGoG/TJhIYMtP0LlIW9
QCni9l2NMXp7Ytxs0uO9SS/dcG2352jt44ckEqw6l16h82h+jgppf9r3aIFyvE2V/vzrNbMimKr9
nJ9sh9Gzvrb8fCsHd4q84kBoC5RG2WxHwp5foPUdOz2X6AUQNq/7tV408XFPkT5MWv2ARImIP3MA
akkMkKZJyHeR+VZNhnhMxRZ96+MoxEAJcyrlkkdpWrLFx4gwEpUVahA99y+7WzAUs1wCtm10D83q
sldRnfybE1T9iy9ecgQY0tgJKsL444Dio88Q54DTM3JzQiWCila07rVGe3VT/oyn+JFQdHVXVs4P
k6noWS4RUAr0qGhEj9Cwh8DEmhBNu2BTZ32Xu0S126s37fLjVEYPRPy8ZvvDUqJjPeb8BpREs9+u
+oeYGMJVmXu7qo7TG3Ox147gUSbJrGPBnxlEM8K9/cqcGqY5wBSPNWkT6IAd4Tcw4f7m0/gX1Y6l
HFtIThZpK8P+49NwhyGu3boevA4U6N3Yk9VkGi0WdwRB++/wK68SVdF36TAxLAw0htZipx7y5x9O
aWJ4W8xXs+iphfb6LS1ZvCs2UHVq/93Nsp9vf736rL3DdgQJReAG3P1c/+3syYtosB0Qoh44Fvnc
WOKVgoh6mWd2RGAAEwKz8RyDkojLAfB9ln0jtIexuMM+YN61HHas/d2h/M9diEVfRg8vuBr2H++v
P1TSGxFgfkFGBCX6PxjcBg/1kTB6RsD0Dr67iZd5x1r2dhowq1+O//lM5tn9pw+GM1mn2iYEjCN5
5wT9/sG0fd0sjt4PdDAwenUkPavJreUIMuvaju8Cksx+tvW0ft5sqO943Hihi+xx3nO42CHBka2G
t9lAkZ3CpWuaYiXbA7xcuTPsiBAIUxDtGD23+pIbtMT8Bd8KENA+HR/K9Q0JPIab45zX1qVL6+yO
Yw7xLNWnkwGQ28zuc+QF82I6oTCLu8eyWC+YWw1GmByRE1QJH2w/lgdS3GiuH0tNnhs2Mp4FoABv
zy1xMU44tF3v1+3XGr5DaK6cq7/ysKRGWLVSF2EaX1v6whv8DPT9Ogayzv65CWaVA1QY5BHCpEkc
Ju9XyBde1clby+3GMQih4JJnQJL3N0os9bF2GGmXkCmB8G9fi5+/3uWF2IrQELHnGOl9W+OyVNbs
3Nj2coVJl40rvxwjAnxMovmWQoGruhrxj4K9DsQ783NNc86Z07wyv350+qX84hDy6iem8b3lyj5S
HX+0+OzCNkHMQybMcchBRVbl/3C6/m3zzJP5T88ML5MlGEHZJnJxZ3+mfnuZkAUrFS0AIrdhxO/J
o+H9OoR/ZeLyjH1PFAlFGoAEp8tRODfB7LLxqpqNeyYbvxRx9f0f1aeC4lFoJVIMfBHUpIYxkpS7
3VpT3oVVTuT6AHHBV/b6vuy0mB1qF2z6SBKqQjYdtbYv8q+1OXDUYapETho//brOtrJJwlnfPmKT
cUbt9rRfpHjhksUBPqAjskyEsVtg9cMVvwCYQnf5bjlDE644PNERJWdVaeE/HjkSdDjrocMW+2IQ
OyZmNrtCek1+udw3IqapocJ35gcd78W8vz+iquYTrPM2+HWa6zFQnV+2/ThXP+yRbYcmJfFCi7hZ
66MRr1jUivSGzrcLtRnhiCpOA8fZjVW6V91aznfwpAB32bicqx+ZLGC55JY/OUBGagurE+GvGNGp
hNi3ROa56OunXGtNH9Atm95YEqHirEB8MMiKjn2EzH8kGa2R2BPrJvY4oFu1t7LK1PV/E3YeTXIj
aRL9RTCDFtfUqqqyFNUFRhZJaBUAAuLX74vgHHq7x6YPO7Y9wxlmVQIh/HN/bjik8QzJTQULzcIs
uMQjUv+2etpHoR8tu8XpX9KeJ37K8+9GWXzYvKsm1EkyTRk1AGVE3FIFPON0+MyF9h24LWgN20Jw
y6gVWSbrXdoLk90G2qMb1iMWS2YxXh9fUtCQXWbB2RpEcvUH4PG0bL6ZLgpa4g5k+tny9BkEdDr+
Y4wpqoRZazXzmvYws7aRBzfdkPOnjOSYtElNpm3DaR26V8VJhRRjThQTp69aweyIw5W+3TRFaO6H
AX0fwjPzeuyuC76zDdc1iMxspMXQApJecNUDAjjoR16/2kat7Dhg+lZ1EMJM+owZTTE2M4JTKfEo
mnq6w5jHeDG50XSlvdNLjzRQDyN1uFuUFgEVA5+WcElrsRsKAusbK2SzxNI2swVvQ/9Hk/IJHPWJ
UWn2g5/9TIBmwGtAwKWH6ISvXG5713+BoA9tB+c6iShHEVV+jPBNgM1UfBqfc0HEELFnCaVIgR/f
DDFskX3AWU+EGmAsvkHyjXlHokvm5hnGK7+DEXObfpXC1XnnKlswOp3IAc/9x+gH36zWqjaZwaR5
EXLvprwGIzs/QTb/utQj9Yne4LwTl7zl1HHuRMWHzvg6X2o0rqeuco7dFD4VflK9eMbU3fP5o1yS
G3oKAo5rdjuq4/p9HhE+WzyolT6zzWV16N9tSzgQxRcqWaJjuHaPBYSd0+xCrxUeuSVslMexThOG
YDQh6FPJbPVgCSxvO9gDCeMUa2Q/L2i0LU+3Dx1rQUdYnrRIHMwlGNAY92icTNYtFrG/C3vrx5Ih
2BlQgTELtIki1qA7q4pFg4DLzWCt5kHl2wliIotunhFMKYjSqaLPbdcYzsOQpG9BZhvHnJoDa+ai
Ow+Jv2VR5O8DnM/JPAHhD2tnR06sQYskjKuflypVr0qbnb2YlEQZ0yuZtHzZpvdBJQdeU9UUPrZ5
dFzjz1kfhfsR7kUR23cI5NYtGgEgxCOvv9dMNgWR63Owrj/HxSZEr/4A6q6xp1aEGs7oyKQVJlpv
8gWmvOi5KvQUDiGHyB2w2uxGJKGDrkKfrLHfScc80UH+EwhPc2R2zyMs+x9cqHgyG/6ka1yDAqCL
JeKLEYrLuLYBTeMdCqiSNGU101BmT/1TRS4yd6vkOWgVrADbYV4EFEJF6cEb+vVkLmilet+kdtCk
KXjbkQM9EXBxCFyxW8umvy1j5O4Z8UZH2lBZ70tT3KzZeXUAFPEHt+zSr1pFDdQHNAwOs9Uy7FoZ
iUcH52huYtVQumnFKmiYGWNuEuhQ8pZva8VuO+AwPw5Z/BLNzTX1ZHAiL0qHe7peBkFO0Tdx40cd
Jb2W0f8K6+CFTOUeQxTnXXJ3jOkH6xCP1efMz76RfyKBzHJGaubBteGF6N2DIPk5ofp6cXH7a4FM
LwF/VET3qcYOfIUS3m6J5wNoU290zTrAiJLGglT9kzVi1TGrD62q6oPFHLCShdkuP0YWG4Nhl9aP
ntI8aCPMQdgu9WKnF8dW+m90cAbbqZBP+qhvV152LEvnS5lS2NBZL80YsjeoylzLY6Bdxo/Y0clU
KLFTrxiq1oPVZxJnyrf/yDRJbWxLtJJDb+V0jjThR66ueyZNHpVEBSFo8WaqU6BeSbqMWx48KJSV
Knb3bke7aVehTXftSCNYcOR1H5VXYOvReUO/BIenMZCfZl82f1bbP1+wel31mok7/QB2DaOCWiEH
04G3M7sHWn1wsPNm6MU5JUhFGPIlFlG29YNh2HeIEeeC8JhZAR0W8oIhIN9QKVfvFqO/En1Ld7VZ
fNO/ZH0xNtUVfs6pJWys+dsw0nvKj6KPrvPiPPXmhE1nKiv+6rlF5zBPYGyY1cPo2thpx2Sk5a3K
W7ZQw+e23fasck5I3Vqyyfq8vhgszlSq5OMhKBnyzyh5MAWgc5XNQxlRBAPd4VaGzY21Objbg3Vy
JNMwzz2VE78z/atEEVxY1JYKfnFwmuyqBAKT4erhPBZy4CIB0Gd/BjVy6MDjj5ih//dd5L9oa75v
2hFhfb4K19Gjyr8cKx2gSV6O92cbS4SdvIyvxPZ/u6X7PC3LvlwnbLlq3qafe96HmRqVT0PL94F5
tmJWb/weQ/rYYuOcuOMneJAYJ9Y5vHRLdRGTn78E6/jlf39oNaP9+8USNQ2xMvL53FSn/P+z8Eic
f+mo96MahsoW+HZ7O4Qb5HDkOGL2h+/khzdA3j9RAhK2eLSDkdFYkVTG9l8+yj/lXT+0GJxYAdou
KuXfruM95sOFmDmEKzlziFl4kohLA5EJaTf0CZdAmTE7qO71PTbiCqbOKG7CpMoMIH8WjMVDmA0h
LuQFgxVdR5XysUPZfvnfn1MPFv52F6d12rI9zNo8p/bfrg/Qh9xszFI01GDOjqtgqxUNCJe+7P+I
OXbcX3lQXgEYo/75wP8nCT4Wknh/MEU7Hqeg5RrJOIYBFkvVnCKsBTOnorGD0gKn69CXKEo+WFP9
dvcdDQmxN70MZGbBNalg4LUVnC2zJBz2epXpQg/nWGH9UdtaP9s7dpnu55hNph7TrTsu5IoaXreC
pKFTh29tRXB5lSFY+z4ej07mXSjDDRqklzX5shqDIn+kzgUu2tVVua5+ZX+LZLXvcUf6hfikd7Cs
LcZdipF4E1LqaYjkMll1epIeBZxqpWhpK7JakljWXB6lujHofxuDTI0+dPzfX471X4SS0HNxJTDD
8CwnUvONv7yE8ThldRrx5eg5cFMh4+ilypkwXfucwdakpzfpPFc/Bg8jzYhkMnWc5Yui/2bn2f1f
Ps8/9QkUa8viSmm7tun+/a7JfLYqEOKZvEIM2kHBwmjuFueVAzlBhxj+pl3jTxiHE+a2je+JX/0i
OFoF4z5tELhdMn8dSfd/W6zUy/S3hzii8NphgAYr2fz7e98FfjevI3kNjlLQUfDEJklDrmQ05wPq
aL0VjbPTdy7wDN0xiYrvYYOzPOnL6hgnZLWcxHlvRAg8j6T2IfyMC4DbgECnzRaak/qooEhMrlcy
YM6/KXf+P6/wYcDcm5XLiv7LWpvb84LRzh+2rZJfaXtgukyMjUiqgQBk4ldtHgV/6t4XzkPQNO3W
jeMXI3Ozfe2twRlqaLhxy4lnWabIKhJyDUIhFo+gfrMECiCIGPHiYDs7r2VR06Gn7oM4HQ/r3L56
ytPh5+Z3IO5f65m2tMw1w5NlKSZS2hn0+GF5qug13IVF+VvElrtlTR8utaUghCqgT9mdBFLCEpVJ
6rgoqnoyxi88SuzRa8wmHiqCjHSMY9HQ1Fim1lcqUuWlIAhP51EC14MsVCuopKksqzzrq5O+gg7T
zpa+/c75X/bWN4AeCVlAlCgmUzgpa++OVwuiGkeTImid56/ALJAT4ktLaYfTAr3MOrenLY2Rblhl
5A/LWgVIN0CLVSVwyk+r6KssFyOOElp2KaoJWBakjcETbOUxs+VXwQUcNBSt9z4aPBPUlYtd8gr8
woUoUrpPQU3FbiXKC2dRzNDKYxN3Hkc50j7L3p3TCLwdB5k+tKFKLV/0P0TUXjiN+0uLd3Uev43q
Hq62TfZY5D4Dz7K+68bqB+bsy/stMIdyhEkKcXb9EVhUzlfpEbDwuuhO+UB6mlrjZM3Be5ORUGOA
keOLh4CcpmIv3bW++lQx1e2oImGMedXRLCvqr561QLBQz0XId3kpGjLFDtmK2RppPOYQBwGq2U9V
+lnm1su0wGoOYvsjydGIW3WylEH7BRzLwS2AXqml0jDY8hPyieY0PxZeTchp2OrzDRQP44SZ9qeH
if30L2tUYP3zdQocCgsd9TrZPOdqVf3Lqum3OadZ1eFMzvoTwM5zxCFvl0yqdRmUw41b7ryVIR16
ZjT8yMy+2HlLPjx+MqU1PgbZN/CF2b4AyIlJYzhB7c9VMnCnz/KOSSKVoXnkc92ZMcTrOXtu5t/M
VYEklgTcs89X0g3njOD5XvutEGC9oW33epsU4sFaecv85qrVLuLbmY/pvrZj7m/5Sf86/1wOjNUA
FcdIU2kZ2LLp8K6Mc++SMZ6G4pKTkt06vYm4n/BUC+t3Q1UPsA/qvXxP/tIXOUdCnEzGAPywTO51
gpyjD73tNBYHAvsvMlqf9FSrdu3rGhJlScf5hvmDW4u6lmaIpDu7T14G+12bAERgPmYZtJVKDaP0
rwXXsosm0uW32S7OUz5O+zEZaOCm70+0GG2z5jRwVY8y6AT5YH2NGvsrhb9wH4Kk+8/emnMZ7Ql+
j2MPiwv9Jwxq2AyoJjv9C9BH0RVfBtAQ2AoTUx9hAHerI/G5F9YJ2tODnwM2oTfzIeDGdQPfRYFz
9JynQIQVrx5ALq1aAO1bMi5aISp9TDWrOuM76RNndutmYh8ikhUfmL7127bgEtIo+XeKMnqb7Rv3
t4qxmYGCtxyyeSG5A7rxhO+r/6w/Jwm86+xwuKTHrj0YavOJEicF0tWzchI6orUBfZWkpNiPE3Qi
4Mtglb22xdU/fPM6MmaWV86kxuZu589iPSTERHfUsSCbWsE36SLZNDSD7egc3ZtetBz4NUISoVyF
SESxy6gbvRZZwpEIyxbM+uw58XJxpoaLcL6IryXH3qaSl6Rg4iF6rEQ45rm3zMmzzXVzm1R45uyV
+2MoCTprz1hozIhCi7PvrNk8DJhgfBPOVZ1ajylmS5IcsqY8pt23zsmeXPPFdpL+daKbrRtQiFYL
dVdJIVYq2w1r2VoehINqm7mUWWfGuGxKEV49d4luSUQto53jGY9BERHz36cKqkxocQdAc9xx68Li
yxbtkSvfQCoAnmiKYkvMAXKbuo4aIyGTEVhjJdm/56i3zr7g0gKQZgbfNkOXJTeOM1sdXEEX4TC0
mWcXHWReh/NdaHivxKPY8wVEeNY31Aj8Vi2U4ha4tzlNxUk/A/pCqAbfdUROlhsQMfWO/SGi5BRw
ANKQsYyHYSnafVbBvwwih9pF9M+9/mUkM8fqhBqT/1jawinb8ryXIvuqH08zpD4hgPlFWtbZBL13
kOsKCIJJReHmXMDVmdumWKyUZsQp+T6VZrQbbEg1mXCOhdNgTG/dA13dG1nRmsOsmlIZNWUelMOS
ocDJEtFydAc++eQa54box2NAwKRve4rULvzaaENLAkz0YCAPax4/I5pZGArpI6eYeavYVx4VQ8QM
2b/1HgLQJb50st6mXcZtIIxRzuCgbnPDI7hnkk0lOsbZcTXOaOUHfYmM75ygqYhXe1DTkDJLPLJx
ZrrjYFxv6QS4auWooSL3mokf/QJ8wKtJdqm7hkeQdxsJDAqoZe4xwmtGEK106/quRXUt1FFb023T
eahOK/N7O5/pf4TsoX0XqF1MhkkqAccg82GSBxur3+MMUX8MTDTieolPOSMOInJSNStY2z4D/q5/
/9R+YRSs7LfIM/qbkbXrnlxsyRwg/Oy3BU9jb9UHmY4xyVYTrQuGnt489ELcKZPAtKJV1nX/Dv+S
XlVB7tnMyEb26kqdUre1uPUlmYM3Tksf3kowUwxKLLaHBq1nkzucONgUiRzRap1wAGH8MnOrDN8K
M0Dh8JG/ImaImN178httYf4oK5gdBdGcyzoyf43JKO30UaSNx5eijPzDhJa+S3PAMF6Fq8EhNsG4
HPAFbZRgRqHqkUayCsrUohoMhT08WRUBCOga675OxYlrGseUaShfm4pBgRLXW8v2t7UD50MN/Vzs
1ns/Sx/jkCYz3ucitL/2SO5/djxoL9kZlnPfUrc+FwaE7Am8ngdw21/j5g63Iw7ugC4HUpoE/vz5
Pgb9C+mz92IEWV4RDtnls1//OTQVc3yRldVSs/w18U1JExrWPxmjLjfyZ13O6Sm1pXP1o57cq1I3
WlZyUnr1blDKXU7Km5HPxjSpZ38cbYowZwDzfKlq9Blpy5M1fZocm4J79V7qpXtgxgW/mQr0CC1E
TWoAs0x7AKhn6TLsakkF8zUDHSLFxV9CAU1cq28qg4mghiIGEM+enNI5yIq7WL7kZRLxhSYkzv31
5uTOJWgH1sOl/qldLaS+3pKufc8rjid6d/ao+tj2PjE9EqHdzov65OTDafEJm3FLgmFu4uZ5IKP/
wNEYYpI0L+5UddR8lO0Z2TXYOyCPEATYNB34ypH4z4vuy/r34tshYzj0V4uCp32V4v+yY2fBQrdr
JwfxqozF8xj9lrXJM0GEDvBq9KWjl7VfWFnziNwNbYiUJBC2OYiQNkDKtRC7GOw9u2X0pSDmCJ/5
XV8L9B6uf6x2DlAYPM6z3urUYI5RhSujJ7FCx8VOn6DkPLdnyq8A3vq9cbAIh2ypmbrHmJmIIif+
KV7CUuCVhsGbuhQEBBGjagM+sm+X3/iO5XUNjpbTTPsQlMghQ5RYKQe45kTHfabPj7K0PhuRE19K
ToqHnBPERn9taTZVFJ4gpRBqzpR2GXsOxRRcdAJBFo3G7F1fDEehxNSpWXZdJuOTfm6CiG9Or3ZM
8oNdprq0BF2AUAH+mNX1bFyvaTT/ZfvYSVry0JZ/FCf9lkVPAoPtsSFsugGl8zUI3o259z/mCbzi
AhscXlbpI+JrDUYLC3qcAiKvg0HCoiloNlkT85dHFH8zY57FhmxM2z8zmOXHEkDMoPN03C8uX8Is
wK6ZfNhNYKIZehamAaeKz3nNPrQCiRI+cwA9ZjZbhj0elRlIb9HV9KC2cNiL39Iap25NgTYnDvlF
jpC2ggAnhgsA5Emfl2iXAStZ+2euy1+xr6V7VxsHtEbvsck7NjdRYXxK9YPfwO0K7O8pL5ZSr8Eo
gxNfmlMZ4nHR7yEW7u8UI39kdQe1pEL4btV0Zawyaw815lQ4VAfGy3Cw56fOJ4Oh33ND8AqjUFe0
BYmXzhynPwP3ZiFzuH5x/eYHPI1o69YsN3qBT93+qSPytUskbBLuLkfqUxgr3pSXLs9M8MS0e6DX
A858Zurbkpain6aR5R2xBQQKjDn9v6ZnalkT3R3bJgGu5otVb5CFcuCYZy5Bp7j+NTC3GJrQgr/I
bdKc/LdpsS52WXg4K5o3Hw54pi50q83vLFWWGurfzj5LSZqBWuGSfJJdTC0MltODfjQi0fwMMgkr
5M+3yHTInN7ztSIRreZPhAOUf6N9K5rffTFxIVQ6xmwtv8d0sc+zx0bO3fknFUvZJmJnObYMaLf1
AJlxzh/h4bDwGvBwzJVfWZgwYPEb89AXp7obeK7U5acoxycgRfOJCyl3YTWK+HOLCYxq403dY96l
+16daCbL+9EMtsqRHfQTp09OhTI8qZW0LULVM8J/P1rH6xAiPvgqEZEE8kfnW9/10DBQ3E80GyoW
JPABlz7NtSoEeZSUCmY108mL6KdX9V9z2yShERTWTtjjL/1KOkb7I/AnxfakhEaMoOFb2ePOoSU7
XgFzU4GLYMXOw6pxHMJpL63iUA1t/9kB6b7xRptOwBnvlQw/9IABo3ax8e364DKZpjZgPWhziV4h
nDG8deibF9ZkuVvWHPwYn69IIQqEsJZ3tNQ2ON2hu+qDxjIUhELW4ZgG8Zs+Ymbq7KAPoy0z3Sse
QKTzbznmo9AoTo06ZvQUeiVt0l+WjWcNCwW2DtHx5bPZNs0BqsenaQzCsxTTT30l9IP2KQaei1IS
xpcolfgXex9nRVIDF+VhR2nbN1lEJa1UxgYemVD5R8WUv5QVV5rcx3KzMqAa4+5LbsJktDtYFZ5f
phufkb6OC2QVihktUPAEw50euWW0NJGs3/dTz7mjp2pgpbcMkYnBlxosCWXJKVfVNTsM4DRD/C31
MG9zYsYisA9jGGawMJ0BxIfEUWODo2nHcZdLu3/KyuajDxG8ncnYzVnWn8dh3CdEJreAkBz0nukV
mFPPtR9nzew/0BcIEAJwGd1B8atttfJMcPs9GxGpPbc98spN16b+bSCZ4DMBDEuM5ZrZx9wm/dMy
J+jYrk4un3lMMdV4VgZyMZjw0dJwpv+HrYobUZLN4c7CwkwgGUOnPgMAi10grnK67cfkPVwwjZFD
Xw91TrdW5kxIpdJst7mTf9HvyFpQywFR8l2rS7RKfGS5I8+hPNkLIwhjUHeSOs9PXVG96mPT6oHk
FsZA/yPriFYUvaV6pDb+aRq5H9rATT1MMy/ukG/9NfxeZk19pCfGuiVHGDLg44ETEn+ngdPsDIgH
UeOXBDAMallj49aAIT46AN0how/Bg9nyii1+E4v9yiO0bxw2IAtn1U76BDvXFYGuGzk+LEbLRTJs
n3tJJ1ABeI/yBbCl3sAXLYo3KnA5TnUYYo20Iaw74zQYUIztcGDtGatxS0Q+AxWnWHXKw5CTMrsl
Hti6UcxnuMKURKTLXf+aJX0l21r4Hwt0KZ4xJr4AYjmh8uMR2pVv+tzYtNUrxo2EiVmPvyiGuC/p
ZC8n941mmvZzE0bDriortNJFHgDdyItheMkGOqF30NeX1l74Olm2d4JqTIJScAm4k1v8RXhICJsR
EGAKdZRJaOz8BhLj2GHtbGYcAGGRHQHiDiV58k4NkyfldFlj2MFWBWgE1JN1pVzN2Y/ImUqziDYh
ms8nT2QXsknpC7yJW9ma44O/uPjVWZlKmXVk8rvwaem9756qAkWYchGc+c+rPL0HqwXXNWM3LSa7
v5UcH5IwPDfNChgzh1QYu0ATeZ5VB8eOZ5dOryD3r2k7A3UzmDqW8rJW9q1BUYOxu1pcebNffhcU
29ykh0LBvI/pWt9yk3v5cF4WtwPjj33QKLp751DWS/z9MBHl3zgh2XzbmKN9IpensPbo/KUMvCmL
H5MKTwCUdc8R09xlWd4KC9yzR2LgUs0Y9CeqckVxmMLJI8AfcROoeJ7dvkZTq5vpyegldVPVunHF
RLnpCkN9IAUZeLa3d1aDXjxUhNmJCBb6JpCntXnlxj/tJECTvZXyEBthm3O9HJ4nV6D2CTHxbUQL
4IB6PFSZz5bXT+dgicSnVtDWjkV2b8P0PFH0jXxRekBCCah9pmxw+LJ2FO/pjdGOzUO3BDX9B+nG
HQwguDmVOYODaY8WFFb3fDhRGV0cgrb+xrQA5bmlwU01NlsUoXLUQ4ZySfIczby5DU36JcYT8AyC
itR2Jd4D69krXSgz64QPJB7WV5P+bvIrt4Jj/UMaD9X70GG1CzyDLkUzOVXj6r6hQCcrtORQiOxc
DqX3yu6bQo6by60vg++zMaTPMmQpwNsRbnGtZffJAg9PvIN2iuTkwo56KgoW9hyRh2mljK915HzU
9locEip+rtJkwEjHJZbP+TGJRutaBCq6pV7mHHXQn9NjKFLjrbQGnFwOf/06lPelqeOzXTe3RPbi
SDE8MBmnAkWPcgu1zuO9s5fulDPG38C/CrdhUa0YIgaMgelLY+NnlsUEutjEZm6Ww8uEySzIz46Z
ZrfKYshg+lgqWPVvXKTq/dIYJ7se0qcyXk3FRK52lnSNw9RnkMCLfD6ZzVCd56I6usEEo8aZTEZ9
7jYKcfVg/fVvrdPG+2Kxl9fFm4F3VJRPUQxyQq3oDwOUlIvXDF+DvgzfKsYXx5aZxCmsbIpkgnW5
St+nmdZ3nhZEI2r54tsgOS5X/mg9cC2h10OmtyQrwzuwljRDmFvaJrrJKTdALGUgKxCCjk3BOU6J
5ERp6Fwa02jA3FkEF/0vdBEdbJHLE+SCgPC8nVLwxMQ4o3TzapgUY8m8L3f8DuLrSvMRp+pJ4bsK
FpM+ufEEOSf9Za1OWJ7KBHZiQf/W2TGC6Va36Uu/kn2aeB4OdVMCEyvJXhpzIE/VynEzWez17Bv4
JZgaqQ2gnDi52M/x6sZX/exIt/sm7BmnY+JZBzGA7o0M0hMmzgqm9f6hChikGIk3PYZDPj+WY0pf
Ah7ns5+M8jDzDIyubdzDnm6H1YzWxzxPiRXF8WuVh+aXlulnVOBVyuPKelxFep86PzmD/LgyCVeO
Gz566o4wN8bBO4XZ6qtH49zTl3dHPHobFr4TkDv2izNhgrS/r/hLqITj9D+KNjt1As5VGAfxp4JY
0TavXnNCTAynwMqWEzVkqz+wNq4clWowTDdMxOm15IaCSgesxQztdwqrvX3SzadERgtJALGbm7g9
NAk05QLn7BOqM/g9s7igi++njEP5aMeHMKOXMxmM+GEOzPMQQXYQnjDu0swwvIkPNGKHPJEFDyLI
HvwGbGDj0zuaNw+LrP1nDNVIiONDIOP1oYKajdLTTXtvJBuwhrwPnQsgsy7sC3KAd2i4790TsExT
H5e3munBTf9/Tc3FU5RpQYWB8sloi8xkYhQOu9568JiEPdjV28jQDbSMX92kcDAG1jN/wOlWd5Om
ybobFou1m/vAjSv1Aa8EFgS/NY8REsbV6ASXATxBJyk4i+dUIiVAte6M0PrBheDZDrCd1w+POfTj
WBj01SX2ezNSJWjhsDlQwLKJkvF7ayrqrgxs8iEVXRyeFTxakQdsSXRwN8c4Bs3s0SboB/MNM/8U
9i8cA4aXtS12gbE313IE/ooLykiWM5EJ3PYdFuqervcHcpApJS1hcXLbdtq72dQcKERTDsA52wu6
6o5cMAo4rEADAyCjU+zVpwod+BGLSfzoyBrKTdHM524ddoPflXdrHlbC0GBBXAMfgoRednCC9GlS
AYK2yH5UCtc3kfFh9j9yu4uJqat58jSTr84mHk6TpjC4qMwJaC0aoOkyLIYbJxvYn1yZN/T8iLM+
TU1JC84H5HK6i7gS5C0NThCSlH0fJTQDr1bOPuWGCydikohQXH2PmwXD2/pWqzyPLzkO69OpTiww
CHzrptx7cJfhcY1QzbCsGQR1zB9z3jqfJ1LzRsGA2LRfUoghNB6G495Akt+j+dGbNs6PUVfcA24y
/WiBYL0KNIm9KYigdMoxqxW7tl2+u6EMb2W3hn9GOzCj4q2IntzYhHdQozwo9x2xAAOqnmi/wm11
r3mVMaFTJvAlPg92VX9nTKmJQ6KvwgsQh201RNhqppn9ifzLCIv7BO0TptvUcX9DPdB328VUwTG0
E4KD3RfGVITa8uoMhB7W02oSXKigT7bpaZwxOdbAdM5IvyBWEZ5Ww38D4MwMITL7U9Eu9wYWw7YO
7zT1DpbxNNq/vPDVad7zJqQ1c5g5VEFBA3kbv8kwAI00nUfPqS5pyTSPSx1OixZpa1jcEFejj9FU
Gp8x4XY7K6Zkx/WyFwYq6VMC40VnWFuDn630mohlgseWPL3F1WCwiL+OYGD8mcwpSzDdIG8Yc44h
cWhntuuHIJz33Dvmo21OD3NYHy3OWs+dSamYKMt430hTEdCS5Ga4Yk9q6smhHuzs9MVTJ5b+aJry
V7FaK2cMlxwDcximftsyNq3rjJdvIyA1btNW5lskwi9VWAyHbCwQRlLV/mHU15qihJv+F3qWrKM1
c2+QBWM2PKKHkQKyjbDc6lE1XUyiNK+J75hXsqycQ1vvF2Ot4aJbYQXpbdic9T4Y8K7HvddehtH6
FFplcrdrMOIo091+nMfsWNXLus+MBXalMRl3Ouzs8r0YqmJvR1RC/e9ZuvOPTJTvO6FNOhQfmxk4
kZq0/3WSnvpDmropjTi5uFjUQlIZATDcqgPQmAFJkzBfPztWXLNpJ682jB4tgiOOxbShmNCOHPeg
rQ44IPaVFD9TidXOYz8HoIhn2UzOE+BmHEMMfVEItRealRPVorJ30nNRmtz1TQ/g/uVn+4dX0Gds
44SobZGP9ebvBr0uRTLOnIQyhYC65jZdOOLN2XNW5D9j2xhPpvNNq45akNUXWb2wZFxwaYmQtywL
IByvPpZ368PBgJoH4vccxz/mIAiPbYNGlXhPtmoMpmEWmb/9XtbgnFZLoMzh5CoFK6SI6PFjJtL+
i3XM/kc4kh/PCfjuiNg5fqijZn/56hokYyvtB2T/dvlUdH6zs8WU7Yp5TY5uKyXSDCVhA82Y6iqs
RS8dwwoqgYknEcm5UNf9IileYXpNhG+POq8xBNjMCbVTBZl+/O+v5J92Nz6zG5CbweVMNjn4m92t
p1KAtw8bV2p4pyJez+PavOE1p505KsWpXWP85gxLFgfBx8jGaD+5S3MtjZH3JeUmJY1/jVX+w1rm
wyQBgqGgDEQWI/UY/eX32NnlnAvk9q1pVvQjmY+0xp+RNeZ7lvTRvsQPfQJdTwx2WdtTC1tKEa7e
DBCqvBzi+i+/InAK/IX/z+vGB/JtG6aFFfHsOn/7QFYw9H2OUKqcajaZgMHblzhrLobtX3h9EqYM
Q3ZlUl5vOw8mMKN584cmYGizSYpJgwSvjA6Jx/xzSnETi1p+0o8BN4MHarSenD740ljUJa4EbHYe
w2BwO+k+n4BPWB1Qv55z6VnMBpU1OECc+EdismGPWXstxMwduV6ZRYer+WRCILWt+ldOl9dRj3YZ
78YXLWoEFVMLxUXRmUbqDIqdCuovQ/fUOjQBzBWVj1QsHmuDk0XMBryBqepCAp5CQLwJ0BTivn1T
fC+g8V0n0ECbwq6NNzoc3hGYCbqssTx1+dR/rtPpKyzMAU4xG+5oV+beQqmBF8PSk3vtMfdewAuN
73OX/PRoRUWVzJurjwGMA3pw0b87Qvr1ZpQWzEO/dS/9rygpna3jTPKLPfafUGLwfZWvXShgKKX+
AwfE3zNbgXCD4dpEDt3EBgdmMyq6q2AWVJXOepsrCXouWs/EaIxDsEBHlmuQ3F3OeNS4Uqc+ooOr
cwAwDwDVs7OvhWDQ0VBruzSMY1HbP9z+Q4RR+SCoB9tUZpJfQ1JFABmGCj6ngb94cBEaTW5Vk330
oGNT0B5xilowzJLFfKoEU1BLpo+A/u8pbuQN/4CRIEnCHSXh0a7r7Oyipfi1pmLbAzPZDRyQCETb
Q7j8mXSYwsHQHp49etNSMR5nOwQHm7ChwwgFwY4Cj1qjMQE2t7GJycbFJ19bKcmav5kT8QpVzvey
B8pCOXkqM+usoj1jTtfQH+U9zc8YU9hrKuNNOtXXtCeIoKd92iY79aQHkqV5mAb3h0Vz39FF553Z
zbnvGjfXliyDA9OMyL45Pd3iyYapl4tjEkm+RrzfSPfPIFUZELQTYTRpBiwwwJGocnZy8vvPHRvG
iA9p69GRfrU/FbTW/TFjZDFKs37U9eFMx125uhIiq42HQtQfwiIK5PN/ImKQ3Q8wQr3MfpZrKvet
0YGJBQWzWRImyUy7t0HZPepNyFgjd9dk04X16JBPqX0LbXksIi8+6DEeEU1+GmfcCLGu98S8RDYR
EpT5r17j+8TRxm4DBnuYpfnRTQTKSvtOPiN/BCV6T8bRvFjp/1F3Xj2WI+l2/SvCvHNAE3SAdB+O
9+krzQuRWSboyaAnf70WmQ1B01eaCz0KmAamUF1dWVmHjC++vffaxEAizd7prKLXSjNYIU3TdUpw
UOaDY9NjbD0rarATFj/3VlVcqho9uWwSc0dUTOzaSh16Ww1rh+DlkWnt0LWwbKS0qKsMSMmhey4W
ssgU0ZrOl42fUkmVtuI9FrT92Oiwe6UVqLdt+yMsuWlYIviZWbdWjdO+6mq1sxOWBKWfatx+ua+4
Fb3S89XWJCrFAl9jth12dEQ+QppmHxUMeza+EcxV+TIzyirRH0WBhabq259BlGXndsqvAopi0WvR
MU6v2GT3QonhPktEu80m+YTk0sMhXUVjLS6OpayjgaPdzij4Zn8FoODVmsLwDmA5Bb2zaZd4Puvf
cHpSBp5Si3CIV+diB4OblJeLRxAu6WuF94aB+gKPlKrBIkBSCQhI0PjZrDpD21POl1ykys+pKeVD
Z1nqlBG5EmAWstAgyGmMNDgb4Q99Im5mBFuWN0C0yhl9mtGL07Vfyzy15Ga6WVq3yJ4+MobNS23S
PcvLuyn7r661GOSRcb79KKX6PU3lh5VRPNzmuTzGtA4vY5wK7J+6VjsYqm1vf8gnDE1swT6Xq4Ti
nstd2N6M1EufetILEQVKRjGdRkMvv3M/QTRrxFmiNgv/avB4ViLDewaLxz2nZKkZRis9azUSnTrV
HBTMK6C9Ci9X27VHIZtjOPtEMjq5V47qCMd1AxhPVMZOvrQN2YPWah3oASWFEfG0TcqJl/t8Sv0v
YX85ArzefYh79uYdnS9Fy9PgA9hZlip/yaHGodIwyNTzWwnZyuqhizlsfZZZadFe24Zdqh6gSXk+
QfkYI+Fyn1sGRTYd+wkxlzbRmr9P9VvLhvrQzQk1Krs4dEwK01vegMfcKj4CRd2x4ahb68fGCdPu
xvZ4suDGcoWb9aG2HC6zpVPFSXMo41+tqjZBMNBTKOUV1HV9aqByNE3eHUK0057paK+ZXoXUkZ6D
GekifYyGsNNWlPRt4maukbT5di3WvihELprrG1UATi3u2vdF6qZX4eqQn6AIgPcwZctPicn4F1Lr
uq7nSOwS747NMLvrfOZiHQT+Kp3gaMSRxt/j/O1aNmU0cO1wtrE+9Kbjt0MMztHJEYV7BdO4ytM2
ujOwZOQzDyDnasQ5O88QIM++c8JmM3PuY525NX/PBIbFVMM0B+wOrWMmXcWFWEcFm7DJi35NrXC2
zVTCey89cajy+GvUEx+eNnaOaJgeEy8+aDzlvPKBi7Br9tkQ9w2oZTOzzgRl/b2ed/e6ZkXnNK58
NDPcMHoHJShIjTWpItpWh4CguAtCdXY1ijTAGCxigOEGAeRmrlUTnTrMFg+LyAMLvj+zzwEQAGnQ
2l6XQgabvvWRVrCSLp8ZeyyR9Sf5u3G4vrvPlBaV8GmKX1kiW74ZrE1hAWMD1MOae3L7Qrxfp8N4
204hpk/06XnWyTLCLv4wqnNu/azUkN2LB/9p0jXjoua4GovyZyMOSFvPtqXl4KQpwADXrBnnMYr3
Za0Doe+nczkbkgrclZvMy14tZWZkXspT5t3ZbEqutjfcMZT0J8MQJpQiJ9sbYyV3uRmz5KUOMsVl
s6LlOD2VJt0joCI2ZVgf5oFjs2RUA8rp6tKYS2Uc9MCpOagcZm6pWIrolnrQ++KnFufH+Z/5Yo8B
3fJOmVV/JfyjdOohabK9pRxr1SRN3Dm8G4hOv8+tkrtF14+JAoBOOGQ9WIChP+IJpN16RO6MWdcj
CefBaZFG7Vi/63Nv4pu5jVzekQiGv/NyvCyx8qZgkxFSgLdxKWw69jJ+7gfZHrEfPXc1o1Rfgksa
xa82M8y9hLm2VtSnsurYYrcabmOJ5A6w6uyYFHl8r489mvFK7MFLinahViDPOuye3N1iJJgLtWkf
ZCiTdnTqxul5+XUtn7wT2rx1BPR2jQLPPMCzPyxjZSjh8jczP35K2TqlIflpliEAmHQNt3TGM4W0
R9tWSdzUdYGZFCJ+CGhJ7zpVbQWEyF1MN/aVmjNvH/japxxpOlY0ka46O/V2iR1zulMQ9FdYHYct
6xfE20BzDt7WiGJxn2UT9VCzz3bxai3XaJE5GDaQkmFVp1tdsx/CMSxuFn182TDGOyKtnOVFzFjW
hGB+mQcHG5NGy2fW8ja8hFgczsKlHDAEkrUutL8okElXbrvB0L6do34JRHQK1D6i6Plsc5wbXRt+
xxRNcF8fAyUgy1mGpXoPgBn/AXIyCDvqwQQ7xIVDMHpsha1ao1WDyF12LBSDaqOktbE73HLL306O
ISgKh/r70W1a3iJxHF2Xp5lXGlpBwQp24hhCaJiNB0VF3+s8bvYwEbZdihTr1s5x8mKb0hZt921R
CHOIyS1FboPzQbxLrvnwNnss/9fv9FzDrWUqcbpNYgb198VMbpF73Kf5BmQ6k5Hvn0Cx4/q1rf3i
14pE/hDCpLrHh9TYfkNOmqqcxBYfdWhWJyKaTALcAymwXbsR4+YySyGOqx6/edKFT0RNVg1f+lU6
cju0LGjFaNEDJ93BnJvc9m0xNwDWbnIhZABiXaQUmARZwT2h2OG7DH/EPqu7rmHYDtNgH4jgujxX
S5an06sJdxW/JneFvEI0lAcq2V/VPJYtx8Xi6YZwPnFtqw9Q9Wa8QoWaqR0p5fMPOu1xy+1gGPnY
dZk/XNxKX9uqFDenlxhbFTvbTKhPcv7RSQvZ4aNgPCTgOIdW8l6NjF9iyux700bgL9z61Uh4q7s+
CqHw019NgsQWiPNy+kvRj5u8VY9R57SXatIQDmYn4/IVKI6LvVFwDtGTuiSPHc+/V8K9LKwoI6Ny
S9C0S+Xh42JU8Ub7tUrtkaodvET4eeCwgrSzrNMC6BqIAZ1AMDz1OHqPUTncKELw0RJDWhUbGodH
6mAG/ZaAql5C+xPFUisMbukh9hGMZo/rspMSLEzqOrmF6Dj8XcdPYNzSc2IMO6J12dpprQekh9c6
MEPmU9xK0h/VNjAgaddR/rgY3Z3ZdB/ZI+gT3eaKEPB3Zk0dVWkJ8AedOPm6LPPZmeqpExuJHKRq
zqm46whm7Cq2NY2phhva4vPgRPLc2lzoh6I7GlrZ7rTEHo5LwjwRAQyuJHxZLLSDMMp90LguRcc0
/jUTAHa0PpoQ+sLaTX7Y00RhswiZN9psNIrD5FsPOFQKLgNhz1dgp2utJKxVB+O2sUYE3LigXBEE
84b467TKOHpESW7ch4TxbR0NTYllqccflmtIsPjqvzpYmIeqowqeKzy8eLxFGB3JzRPmsOAhG27O
wqWdkbxhR4sURIE5hr+8V3QprrkuzjJJNW6jPOC1aK0Nu4HzGAAoIHROaULoAewfrwuPYZkxc49b
d2RHs5edtb473aczXAZaujVzf59H0aXM/sF5gRMkFcbwofihZp5DO7ZPUUvvuNdFxSajT+uQRNYv
rnwvWcX3qDF4ldtAgjc9fZhX7ncGIXT1WAY1F9Xe/H4NOIMP9IjR85YFuOaTmGM28TJnb5Q86A/z
3LcPpUmDZZMW5zbCyuXwcKNp8RqIkXIHt79LMT+ta91wwMlJcXCCeYs8+6oN9P3dFN0nHedRlHBR
N8kQRJDuaV7TyCfWw7Mfm9Y+5x7Utnb17cFsWivdhfNTnrdcwfvT8ugsObU8pvtiin4WAZfHsYjP
5F2KG9er/wLZuiza/r6IA1PhEDMzdbLyfwN4pmnV+kOjcxrmNVWRCWNJ+NMwiDwm4B1PxXqYURzL
4b9g9RAf5oMfx/FMbbUi/z2byTcZQOE8/qG5Gp5szmPcIfqKSukQj775HmWcjbrsnG0IH5VoS8od
a0rMVW0GRAvt6j4ds+Qi9P8ylbrg8/7+5wOpCMzFMygS/PufTzSpY/S2OcAKct/IwWCPTqej3nvP
scGtDWCouTN01rHeBLvZ0qnLSnVxXQS72EeIIzl+0nKn2ubU0J00j7nHrTTyynFyHES9G7DSPNT4
+kingaCtwnSnIR427snp8PaMjX0cQziHKpLHZYbwnOEh44Cafw/IH5l30atzZJtopuyINvNlR3Ix
MFX2yO7RODZZfubQLLahN29JufHo6HebNnE04NrObRItEi0ZYXvWxfQuY5y7T92AbcM4dx/Qa7bG
XrRKs7rdq04wWUk6HJPcOsCnwZ5ekAorQAhBteyyM4yHSz4g9rHA4wxy2uRhqDWKNikHTmawHEzB
k6qdZ230DyYG4IMvqcCordZfLXd0D/uVHeCU89sPa2YaJiHfflGN6GFdHVwGYKDRHam2zO8fe6Jc
2KjoNPQxvcqkuJhhn2ytedqxGHtK08xWIzSPVUeBHbGxoCNAFtF87I3XsI8cDEmFfSOvhLKP6n9o
PfuLlCD+03leTeOS3CQ4HAOxfJ3TgLEZjRbqazxw6om9aZUFVpw82HVgViHBOfiIMnerdwzcUgSo
Bmm9LXrrezEYzbjIZiRNT1GrKoY3RORk/e+X4+b/QdJxsaOjeQiLj5/3tycSOo3ZR+xNvyElrJ5p
2/apjx4osKRnJQh3NM9gR+JLSWYQPQ1JcN/nP62BhF/Pq9MCN9lKd2ugTK1xiYdun9L0yNWKQina
z36lXBU2AEbU9t9/7dZ/ZhUzBTiQo2YsPK0yzt9Sq5z/Obd9gE8LDip0W2cbjB0ztT/eauIMae2p
p0ww3bQa90AOkGHNbXo3FfiPYErx2YdVwwdNO1dVQ1/0IH9pUwrByCbm5qG0EaIhH5NiGwEfT8mf
qR6DOHYPNBYv+oBXg+RuPSowauT9rSUGqk5qHqXpFJWokCqC4aSXRD++nbNO+qFN3G65Pczthfod
1X4+k+oydpEqTOOBs1Y7jCoqLkJ8mFp578nszewT2nGVfIlN78OrMb4sgMq24U2QMgxt+Kzvk9I3
1mUN9qsBj/LHYVAlt2I8Ed+6zjwq5RPlyvmLmrLvcbzMHQE0Rd5LJnxyQmBYBBW/rMh/FA5B6LHu
8R07v7Fgs8EdP4l75ezLgFMnr7HqufYcl9jFshSR8PSKBNfivIXeNaVP7bL74PjDYQlMxzODyCpf
U57krV3lLjnMk+kzBc00MLalJJtmxs6Uk0HAZPV9RRhUcmLLh9t/lt7iBu8ibWvfA2VkYB+lAnTV
U3VOkml+wc4ryHL2IMxEutrn9ZPTKoSxhk61qdF+Wb3lngsrdDcy/F1I9z2WAX3kKNQMiMNt4tpg
ENv7Xq4nJoDZEfeXsKvXMIEOuszV9mxQcBWrKjqetgtctsctthJl9Lik0WNzRjYU+troKdUlJw1k
oGc/iwTK1WTBpeUvLKeiU+p5G3br0Rb1IkSXtsZzM5EFYDm1s0LnoQV/f1gusLW1M82CPNT8y/My
yHd4FauwG+7ppyFHy6Sho13M4Y6Eft25PQidyPzw4r7aw0nguC3C0/KrlavYOFXdc1ie8ob/Aozd
1djoztHPcSngc57wuO6RoFishAHN6ExdqyaKDO4HEP/t7gJ9AxKe2x/xpnHyzpnusiIsgHz7YCGq
gIFIH+XEemtpryASba0dKyNQW+Lsri+Gm/g7HqDr0lgRs+th/JhAEFYwM3ndfxcAxHPQ3jVwD38/
hoT8ZYNXZio9piviGEmMq1Vvh43yQUws+ZSqsUL4ZcG7nKBp43rDU6K75C2CilxKZYQ3NbUUPvjP
ZNX/AtlT/zZystraWkgiTcv074jwPHJE7bS8wwfIMgBkwfdFdfkQLCtOHWzspkxbuVq0Lp0FdyGi
2V40/wcDtja2pNlg3pgJPQA/GjS3oOFVGjiUaieafz/IiMyw23eH2soe1YQ3b8qDF11yNaxTTM+1
E1yp2SlPaDmkQLviTG3glzaM2H48l9hLPLLQ9wg/rju2QvdTyL7PUrr27Hb1r7AaknONk3mZBXwa
olctZJFbKOv3yB+j76m9jJyjPhjmY27nL/AJKW8kjLNxZqdRZZH3shs+vWFaYTTp2HVKnVhLjbNl
ypxiH8ZFQ9ka/OOsa64yD4/FUNlPkEh3ZTwvH0uB6w31cPXvX//o2/9J1vUtuhGFbVvCpgzgb+ii
qTR7mLx8Xhui/GStWN8mo6DyV8/UpiOgzL3Cr3fZrHKU8fQRYjp+dli0wabqT73iUiUjFlc2p74k
DPFsQBjUaoB0U5YZ3G9i/ZzQ1+pqw5b7e3Gq8fXxlGJSy8UBChAJ54TLgy8iyh+xdm+8Hh+rRpfG
QXNa/DO5/aJpH9R62RuWCS681TDe5axZ9qUrcWJmt44OhrvGZFxJJvfUFNxa3NEzDlECjmA2TCah
EOTh3WpdylZs4wwVZt6MLD8pZveZ7JLqVLbZY99jGQvnz71lvZS9ln7nF8gsnWjQqrd1SM0wDL50
38fFq5i4pi07AjfDSa+lfLmWRh+U87FE97EV5BuahuvafkRtnraLT6VM7WBbEbV0Cznul/dJP0e9
lyV+SzVlbvp3NVfhdRzNdTYDKkHt0ibNeK9A6WHFrtfWmFSbZc3Sj27AxTPdZMBQgim6mTa7zOX9
buV1drapPF+ZRfvix2VH7/fP1nhRCYdHZHcWuNlVRx4ZHgh00Lt8HurE7HFbvCIFcLXSZO3SsKmr
6ul1kB39a1WJVV+TO/pMlgFy4cFBWW/PowgfFvlxUVC1suu3ppYcIWd9lSSl1rmSmAxTqqZFkF7t
ka1+i1r+bcAZ24S2w3qJ1DW41tAnpU2UFEtOnmTtXoqKZ2/26ywrOtmTFvPa/mjyqr8FTjmtCjpu
95Ve7KbQvkf/ZfUYsfhlsY+5JOppFJkzXdBkWMVa1kXpFk2tcwKuHrpfQxXh5ZDGdwBqMgdnbU3V
7M4L+WKiudgrUb+YdlAiAow0vdUWIDl2E62ah8B05TpTOaDW0kkuy2M6V1zJ38X99+2nXhqcfhbl
WFFE2vzth//xXGT877//Sy3Wv/6K/9j/Lm6f2e/63/5L/z8Vbpk6o/T/vXHrscg+8+jzf2/cWn7F
d+WW6f/TpVvL8g3b0HWd5q1//NW5Zer/NCm9onEL+hgvPQ/Dz6zthP/jH8Ljp2yb6om5GMhgM/CP
/1Yjw80/Zf3TMV1zRr57uJss1/5/6dwybIKv//ruhWUFlJ94DCUxgq/x700Xs3/ADDodBDn74E3d
og01lrzr9MA+KpVdMjK/PhPlOljieUF/9pRzpbyGgpaxU3uPbbjNQ7yuPYRNwLdsKjKusmb2bsY2
XliNdk1lq3pXBcIhq0GjpJLTq8oC90eEUeOYD6+1anmiPXDDGf5dWjm2ofnDcg2eVXKT20n+HE27
poKPAiacY4w/Ogi+wkdYBcTq6MR0VVJTKG+EV6nojvHdrtgS9n02e//IZrMCn2ZGIB7su8xMHzPY
+FfNKMiBdvpmoHUUgbLadBnV8Y2DLsrfzTkjtxKRhBsTFoRVVTe7PCkg1xbRiXKUhAnafIKqZuEj
cgXEFyBIU32AQcttsGqGbVfrj5jV93EoWRY6YDFal0CzCp78wXhN56ADZabe3KeH2Jd0lMNWAdSN
2XHbMqE7k9Wf/HkqsmJ772b8C7R3gRvw0i/ZD81DyUIuV0QrQjd+NPLo2BZcXXrHkJvBEFtK7ldd
yAoCRnN+nXZRPrdaI6sbEZXbfYTBQYODXHbGpq2911J35C6DNpdmPtETJ3BY3o8XnQjVad4xiRZA
NKZoJBTqSWcdJ78NYfVlRHx4UtuV83j5hOlbh/rkJlt77N4b8w/W1uIYWjTOFN05iMR4iOyz2XAa
VA0sLfbTMGmgBBruiBVPfQ0J97fRSDmm/N9JRZDThuqyLdz3oaRO1zVTi0Kf9oJnnPpIj7r4sdTf
1OA3h4jFfj7OjefYLXaN6RVnfbDI0/bImzpzuZl1W2NAO6J/mX2G5Ut0h2MsRMgxPV3jQffIxpSf
UngOtZVkcJmX1kmdfI5SYhDGwMFaP9yQNyC31/4y24S8vWhwm2HScimlv4DR0krDv3pixgKwIUA1
E5sgwjxVK5DWMmne+4CJElzfY5+lVxkMMBRwxW/qRn9rIzfcdRE6iWa6kHNsHRdus5EDdTOt7o4r
T/Qcd7axoYmZ71PJgkY4aj122Ul2jD8WYF7GEuSQ0kRHDsGUuCyB+jHnEG8G+F60Zm2MMNlNCjqn
VXMtYH6aA1Fo1qOHDhXQNseYQX2JSSVPO/u72nEdkPNY9+rL0GS+j3WP2KOdwrvT4cFzV/Fr2C1m
K/beYDg7P5nevBZMSOXiXKor61WvLd4j7ksyheaxL5qXku9sqFHXNpRouEEa3Q+9+gjKN80Y3nsd
TrAs7vJgTNbGCAsixZzDftVeOWlkbB5wgkUbMkwxhUDpmzJJWfW1s2qTUhwk/PKDzB6Uvxur3PoR
pAOCBHtKjQ5CGofikgtqf6uyhosX82ZXIA5X3mfN7WpP5iwEytMe64V61qcvdemf24R781ROaEXG
TjOsYFek5kcJz+LCHOA0xYmTeuMP5K+i+Agw1Vt3dHxh5AHdkcOswxv23GtliAyI+Gor8WbY4m7q
5f3Im/kQa0O3K3FcxRl9KPnQiXWFkcgvcJWoTpMri2UIpYMr1+L+W7v2TzlhLotymC627B/6TmNf
wY6njEYMemTFCREa4cqf6d+D1T0ayUQIqeMu2aT6j8jk2aGEMVxbkXKpVR2veqM+SxENB4w1zxnC
36ZvwNaF4Sg2vREhJgbxAw6oVWtP/Sbx6mZDSTeIiyDaaaOWERKEVSxR4kuGnXUnRkzZfKRoYEfF
1H/m1JSxJJ5zpcSp6dpjo5HaySHLnqeps+7zNn1LLRbx7WRsDC/85VQlisfMfwykDTAJgJkRGrQR
5266DTyNrSAaSGNG7QPXJfMWEv6saoDJHhtCtEc1PBSjRSiu53YksprXPMbLbUzpdlh7O7b2rJlH
9geeRTv7iG9qxeKWiKEL6Row0hNOqNcYu8ylLqV+aViB6C4igW8O2l5T9ZddFc4t8TA+lF37RhMu
SEUc+evAAkKjJuPNahKxd8PiNTBkdenaZ5k2MZde2nQbnZ72VtDOFvE1NbaFu7MPx5PoWgQ+h55w
T/Pra6KNfO7yEmoJNvF7yfVUcADrlXxZrkAq16iW1pCH8O7SrExiO8EsASfNJNPJp7rJOHosmXgX
CiKedc8qoK8ZLEUDKD+YkG+WqqjCGOV1srEH9MX0xIawO/iCqoSuftXzWJ5Sg92OO4Q3x4ssCjce
yIQGqxTR78BSDeXCid+h0uCvQzu5N0n6ap51RR2EYTyJ9z6SH3oxcvGd16ByWzgZsvOU1C+WV11w
MUCTsfVNqt+Uk5efwnouRnJqzQhnOrR529fl5KwHRdeB1YP4Y/tkKuXtBBSKF1TLi74u4g5nlQ6Q
IRXHPE3S0+D8hEdOUIkR5UDqv+LmNTRQ4nQXEgf+uIbn/KBBQaybdjw2U2zvKlflj7oZFusCYtCH
64CuHSTq+NR9ovWynlZRcjVbopGWofq9X3t4ifCvvRWV/YAD1z4XuoCQUvi3jjZHfLfb0QtgWUZR
zg7Qiq8h6tvGGF791Jg+veRUyUm91QjXUTsFhzIE8tNYVniv9PBaOiq/G0o8rHVjp4flh3Wm851C
LgFgrhfXBjPk1eR1A2Ac10kPBxZCgFVuPYeXlt9J/9z3o9xz6r/7TdBdQn3oL8v/E4UFOw3pAFkA
91wb8L3yAlPssbwl19D9GozBfkoacvKanm7Ry6vnyKTDOtdC+Gc4/wsrVh0iPieFb/mYNix+SOAK
hq7yPk0ZniC6jxiXND4aQdGLHcXK4uoCrI5M+skkAoOWZe/MlcGDMk91HVGWUNZ3E6Gy4zDPXZq8
gQ4qDnZWQelpMxv5B6GoYM2FblAAYSUPR4cCzdAtTkzNrVdo4REJLvw9ftqfHct/VeQtwsZFiAyg
MUMD0QqDj2rx1GDWzkZzl2vpS8ZbC5sTUDkF9xqYE+hGg5ZxROQV0Y43j8sw4h0eZNG9K+fN8Jx7
E/2ib7FoBdE6oEdrI+oZrmA7z60cnH2NkzFn7N/G8Z1vfwyaulBks82N/JJ1KOgsJqyJTALGtIph
VnPnJre1y2hW4ntjZcaLD2UooHaFJjJy1AbbGaug1coq+HajAhJUUq9hznY+tY3foBx1ehKmg5+Z
zS6z6HtyomRnuM99/hliqu09eW3JtK1wAV869rEke04McpeAsGDpsHktEwKe/SFT3l6p+mDzbm/g
yCsv2FfaWxs6h9r3YVOEe3hUu7q0IQ4R4p4pAgDfr67W0ESToAAPVIYnTnfPowgvN1UDXnO6obIC
GbdlGCY+4agihxsMJgF5Ahfw2KQbI2JrqdWQ42LgaV8KDkzkUAbn3/fAzUb0G/Yka2cgX+LRKtFb
m+mUIR0aWruBIrydX5wiN7dYAfjmNGIjfQRz1DHq/FjkTHSM8HVZKEoQh1yqdMoR6aBCFUPwd1oP
ghLWW3TrdBfNK2ezsQ5FVxNs/BmD9rKp7uyY2icmDX0G3LUIStG9k32CcWXLJ9dVzCcQ0B6LMxBk
/IEhAXeYd3yzgx/VwXsYiKlNLO+zj8F8QMrqOMvwyvQ6TZC0ozW9I/Z18eLq7CPGMiEF/TLmlzps
Vu4EsAGvb2dTAaSZuLzvqSBdReAZCCFSShIqvpM9S25M5HrlY2VybyrvVrPhLHD9H84QfySx9RCn
dJnqjSMh++LwbKc9wVg0cpUwn6tmXdszxLQwdh1qkGAGxDHNbwGN7iZadWzNX43FNlC85ajnCfAt
22yP0KB5R0P9gkijVRFWYJYqBNZqHkzcIQQdu80wd70BPFLGnsLdvWMT0BnMENqsva4aj6bZ4RyK
ODjAEGMDzcQtOSi5Mg4ng0sDXnO2Wqxn2N1wK4jr7hAUIR22IYtufxzgpzFbqWS8uCieWviKRv1k
CholKsrWoaOj0jNJKO8aPas4vCNiDWXEyeSG9+uxc4yXyZ4zeuPE96w2n0Iuij7l66vYHh/Tqfzy
A+rUA3R6LqJg3gEBxHcROnBZZZtwIhHJaTnXbZZY98YP7CiCfXf6AD/kUauh7xB1++GMDFwt03EH
qrST0RpDCg7ZWoC8lXeO9Lqtm1BMpFu4HghxtOYnBIqrO0xvMc4SzpO1lRJHaZX5hp7nvaHlzm+E
aQWaLNkYADS4OqQfpdLfiD5AkiF6q/FHbBKeStJM5BXoKCnQfPmd7zIH2xHr13UHXG4tYrxrbTRu
VUHILc/+cNnjw8ZjGA+NuU8D62dQoZcUufwF02aPS9nnrjsgsfkcXw3fHr+BqSSr4EVCuDmD3/xq
WLofhzD7A035cxqNYZ2WyuBmpm9jw8qOQrMdmklSXiYOOm6TMaGN+Q/UY4syDsocjPIQstN/GBM/
PJiQdWEfODoMN75GxwzxfIy2eYiY8+4d3vBmh6mpXg1pOQeLg4SwKg2rqYO5UOX2bnBBt8SUcaUe
ho6BiiVGSLYfTvLoyGrjYrWti0A8JFGC3s5rRrnFLs9dbxfkJheOVOJG8LG5uzdh0IqTpwAtIMtt
AkfcGf2YITllGm64HhxjlgoClhQVZWwBm9Fmm62IOxb5HeXGmyZ+8xSNiy570tWEjweeDnt6HWbx
q8/SM8AOBpAH2ygRkqOJQjuMRIF5GozPsLm10dkjhedsJ37eL58G7uS9D74U+Ewp7gglFuXj4J4q
J8dcxNU1+l2rz2H8JYcHX9xV7f04nJLxrcNe+lIMGCEvhr+rZ9qS81SDGhjkRzX9MfEmigaDaubC
jZYbJsGVr53nfEjpYEmh2bzguIz699g56dWd1nymI7xq+FpsZIriOW5HbsEH9pSzVSl5tLOPwuEg
bA+edtuZ8q2bXsP2SIe7n75p0TPrCe78dNL6M1Ri5Kx+HHlnJ4J1A7dyGq+4yP8O7QCAF3Isz1Ne
PMvkNQueWvi+FVBUq68/pf8We+TfgQr8SII/gfYTjMCqN197djcunr6B04dHZaXkser3CtF33KXg
G+rhK+C3zWdFXL3aA/6zB+AgJTlZsfWbk+0d+vBN5K+p+3gd5FljaS3OuX2kRI+yJh9Dt7Eq+x/z
mIJKYF9ah/0uSvPBBbNie5RaBzeSrLY8g1PhvHhMIdXJ+C1CguusgGsdNSD9Tjd2KFUgzuqWM/0A
T2OKn8kpxBmw216sdjrLZg0VtbM+M4nHqw7Xfv+n0y+g2wlXHgfn0WDTrGAC+cGnsk6tteN4H9S+
s0+1DeeVqkGtjLZVuZfGzqbjUQdRqrX3dErBbWCIMjFSfRDdr2AOF/j6euPB82+J+jFaPMcebFRq
3KOrGD5hS9fNr8i8a6gpBxu0ysydX60BuyPs5jmBDAq2Bm4SJX1U/WdDzr/3v7oeXCIQpB5qNFuc
+GVgqTQ/zO+h8Vh7xB2NeO1FYJvGB1scciYj9iLrMf1hJ1T3XYL0K4juM2YkyJ5Yp7/cYZvn+8C6
eHQDm2+4MjCjYEA+5t7ZKHg1QaCsv/Ts4lB7l9yg1hrBQ4AmD8NjNYkjIHDSP7wdWRdZ2r2Er16i
poMxG8yTZp/1fFf3vLgg5kJuOg/dW5DseX86pPVp9boSB/azPdoI3vI3J/mIGXvFvpC/bdY8uvZH
G0f4BvetdcajncqzL34Z4leM05/77MrFL4dXZtqk3S7SDkF/cjv87zezbI+y9R5UT3ChekracYY+
re3wjldFrz2W/R8H2FjQe4zJd7V84mqukohIR7Ti4kq59iqAbisQUR310VlHaKWac7JqDoveu2X0
nZb2px6dBpOWGU1fpYO3LmHyxUcA2rj92VLSGlUX94FLUKmlGbIw9qIjabjP5B2BULs9tdqWk903
JAf/D7yrHNlBzyqSk8yOup3Fn9FXJSIbn1j91stnP3vR3Ed+D92/uS6Zhg+3tFcaYx7p3bWX/zTV
EwSPKHsoGNkH794tHmvrxWoQYBi3PdDMinhgQsyxfMX4y0MmCy7wOzd7NoMftfYnHH4TUNPMjYZo
1rMBwKp6H4SvmvWYi8flGthunPRP7d+PzJnRvd09VCVeo0vh3vnaDx0DPLETF1jHffM/WTqP5dat
bA0/EaqQwxQAwZxFidIEJepIyDnj6fuDqwddt6/b9pFIYO+1/tiRqrQZFcdCLmU6XXhNG8ZU/5FS
64jYC9x6b+iPZDonsIYNav2VhGTa39TwOymBpb6+K+dnkFxn+eRnpyHegaAO+V5ehMtZA4vDEXYQ
h08dAbCwEQliyL57udxPcmVjVkbjjPdzTD0+ZQ7AiGoD/mhTY9weacQiQjAncAP1ITKCeKtNpy7f
CyQcqbdaFjzyAnTCvMvou6suGaUjfHyqdEUmpBHPfrTCQ24drfKYlZekOhHuxi8odre02RB1zG+k
Tw8iR/rhIkSf7fDbxD8x5GHWX1XlMpXXDw1sKOAcluDL4Q6/y+Cz668cNFN2Ts1THz+zaD9PtwqR
bXkQii0mPOLLh3kbI3TFy8Ul1gNNZb9GcJusO2dMlu3w5ErhvvWvavldaIrTa5z2HK+BxZBnWzGw
E7lT91II7jmfdlP9qwJvOZAtN1zMeeKH2b0kHQNQ+UvVLfF7SpTbwnRPc4eJ1NdOGFdL9JyiC7aB
Us9HpBuswSgc1LTcDFN8kpNXTjRiS2T6zarvwarSTmqC0P996hOPT0ov6c06ZyNZoVG6IiPKzaff
IfjogrOa3zNpKxfYOtl/VJluFpd4VRY/PsYsRJ8G1JHP0J/8UnH0aZIoyOmwJi9NLNboUJToICk3
S25sRfiK+kfN0CzEIN/jx6K6DI569VONj7l5SyN6Ks9NzNaTLOCSPdDbEuDUzIj6KKd/lDSK+Y8a
vEXZRxt2dsCD01qj61cn3hFgeHTnPgkio2eNtDQTpoLcSkqOXMrK4PH8uMC8Q0DAabDnUyfqinCS
MnpI7Pi59d0R00KbQolub2fMN+4vPpmWXPzszrcyL4l8Epq5ndkfJTKrylUW/SCet5fQNmt6tchr
C+5n7s2pepjjNRnOJtM4vxJfwVyspv6eZvTitculmAU7ddr56XYaXhlXDs9v8eTui4minnUq8tjG
NpPwoSm/UrC2hN1IIGW9MgjjkTyj/dPYWKX21CZvo0Jkc/6c93Vz76x3ujzJdeWnaGjMWfvSmZcu
yHD1bnxxW0zfvblJ5YMW2onpdfPLZ84UflLzbFhHVd/zhwo1wQ5YxA/a9EMqFJ8sHm/yrkLhHJRc
YzrOG/6ld2wAIGpM7HJ64nlVgP2wHYGGTCntXDuxf3CcptZrTh6xdoiXl5syVX3daseBwYQcJvgn
b8xtZqohItCb6zXJaavwFPE1jLu0Wg88EOLaJAEtCUVy3FtCdh/UMBBsNmuMkhv+X7lcxHKs/qyR
hKTzogYGrzo5c3ApPA0M1sRQTP2xVreDchcwsuhAsnWqr6RJdYjVWzGBO1V5sGIKE02Hv4/vy6Bq
0ugvjYqsRXDkfptAcWMXNL91Yt6UmKzIA6t5QjwTgzNJTcZXMtqVwY8lYy3OfnrhMTQ8fuU1C71c
ou4I/AKDmoY4YlzV0kEF5ZHWg0i8TsbS+TEN3z1fS8C2VlK8h43v0pVwQ4QxGtWuRdZH7t3wQN+u
Nz9iumnbbSeu9AAfrQOcNk3XofREkWsn+tUM3OtLfdsacpCnmEiDtNhQ9sh+m4rriAwLmQtRyL2x
+ZtDLyBZjgcKw6Edcq7h+whXdC4ozbOPHxzFWJMnuMTaP3aGyysrD64qrUFGctyXATGf46ZjfgNE
644iIx2BcPKaBAhyoUzzBLdoNJuaR1y8NRky4j7cwbqgRABwJkVmzb8rr45WC7WoP6t8FcjHEAOt
TqHDNRiQdm6SZJVVS3HwQ8iP3Xgck88aQVuobsgBJ8MP2N6O4kusPGIvrdx62os7cx2jqko56O+l
9sqiD72+FcVFnDc9AZTiCisaWUn8ICiHJmNvaLeZSYHikf5eshQWu6JLXbN/6wTEUyfoB7tlB5kB
q2i0HpJL3NwLipOUB5sZzvh9T51S5FI5o/IeqAzHWJi/EY5I2SEhyxReUs4Is8Z5so0V4IXYxmBn
K2z0w3wex48svcvdt6b8hOVXCyuY4ADr8o1Wwstdav3QLEGMrvynzPdYfxeJ7pdF4Jv4r0LYBYCn
vunVZYxuafrwS8LOaF7ArmyTCaUcyLex4oPZ3qL53Ku/ceSiuAmr3dTTn3hXpX/4SaLuaG7rjR+v
JRuGEIGfTRSb7E7hsT34Ovqjz1LYzfHBF48pqdUYuofLPPw1gwjfxElNmpYlYtt1RlpWmbuKfRF9
r2RIXDKT03eCF0YD8Z5Xju+sbrK473MCycAYI5BpgX9tYKe2GL6P/J9B+ZipnmVpQq/2RAbG3+EC
9kAPbvV4G86nyDoVrGeRtAugY62PNj7gjI0MJ9bOJiH/kCNuJj2tcjtYzzE70BrThZs0vWY0iRjj
j8EJGQnvbfFU6FUwrK+KvoV8Jeb7Oj9X8TMQDjhVIOT+FOtYipeRlo5uB1bh079rbRT9HCzofEBc
KbqvMCJXhd8rOEQK+9QmXeyTa5m6GnDh+asz+Iw4PXProYgXU6IjzhbK7TJ/NQr5gHtWFXD9+dzR
zDxxr9MM6NLM1GUu7YSR7umt14xHRnd6LeBCsNaNFA3ULFKyyhC5qtXFEvXRCe+RRNyhSBgHXYqT
/5uxCdTxGx94NrzJAa/hvhRc2SHysjqVxH6o5e9IY4aecIhJF1l+k8Njob7RrhtQR6CiBt8nO398
oyOCaIonr2STnkKYvEA/idm7RYBuhXy0vZvBXwbBk8eaLQ+fE+BxPFwS7dQhYM5wzLZy6owpOSMx
+FFxS0Isa+k5yXfQ7cEeaJegWruTP1tym7606DGxGuPFtCh4XQntviKhiyjyiF9L4e6oUQT6TMSo
F+X5yfkPgr1+0cjLRbuiyDlZHhOubKeDblb/+broxFghB3k3V0eB4yi4hMWRL0sNNvPkzuGbkEO0
Euuc/XYCuXkOUSX1maB1mxqgaCWsCvod8S0xE+OA5HJ2Xg2AaO9B+scfpbEhQ15fJtpmk1qPrCl4
EKE9+Y9f/erZO/NIUdxK7ShG+1Z4IgNtId2PC3C9i8WbgdkeLNplzmFRdSaiOgdG8PBP5BIYi5qY
mKVAGNxWvxTmgVt0ND/n9jI3p1x8WMpWWFlOBqUqJhey6IBjENJ6kieuxOonAGOC2CCNHXi//+6J
kqBwmzkONnX8yP2jNt618hOVWNiBHrF9xZes+wz6aZUJ/6jltidCnYzpAJG3PDp15A7GPiWMmBCK
ZQPKRohWnD/Ws8QOWQwGEc1eQvBMtVPiTzG9EJMtDy/Nf0UmKl2F8mN2+kYV1rSD4Wa7GYSYVqfe
fcnQWNpqCaWnYmClEY+uH6bxIBUPGWCl+ZymrfkQhQOy39BfM0IziZYqNsy3WaJ45LvW1mLxHQ8n
QT9bfAg0x3TpJgquATNGWZMkq3lI+XY8V0LF57tp9Z3cX8v2L27+FOMuAikTS+KYsKsGYvky38/h
RxG9S8O/ia+i4QYWnYECyqT+buRtCbMw8lFsJCK/5s8ZAIwpwpU0EOPsUzC2VnUN0o+S56CQBXB0
ag4dCtP5saEHgcKsfKcJzwUXU6nJKKjpCtGrkgFC/Nobb4dEyHiS27PCW88rsjBR/wjBBhDZSeUb
wdK8PJSDycYl1QssrffJoNBgW9gvv/Yy8kKNNy16x3aT6LtCPXK+pcp72FyN7Kus2fb3Gi6Fip1n
Y5qfkw6e27k156fkA2oA08l3cshtX7yKmocub5ZfU5oAbw0OjjsbhwvnKEOkf6asCe/yhiMr5x6N
soZgloGj6AKzK3MHSIRbuKX8MNQvbUo3fKTiuCtLMk63Q+8Os81LFWG+z82NQhhg+gG4Nmlv0nyo
y10p7DWsDS3kRV8tM5cueyCSvK/SD9jJSEul26CI6uhi2AVi6mSYf1JPh8RnrOSk196U+jjQZJOU
/LSyywGhCF71J8a7utsiEZOrtZG+euF3wlavjrcgCbgmkDQhHJb7B6UUAOtfiDizEkn/ui43jK9A
QXG1RouIChkIGqLOIP2NMFL57MtrQ/ttlE8xu+f1MY0fxbTCR0Rwsz781Mmr9Wm3I4uRgFNehdrR
ZHc8ABCKj7jaMJYK1qaZrrl/pYiiCZ/pRAKdF8bfFnrrMlxLg3c2x6Ofniz/LdIgmmxZfi7vvQXp
yFF1ZNFu/nTdJWjB0leBv+8yOhryw1ivesWJgzWVF24KoQNzLce4bbqd1K/B5UQwSJ86mw27ymx4
Rbf1i6upPwpC8HCIuMKNQJWh+VJiAy226kkcS4LN78UzaO0KY1+FR+Tmm8wgykf5zNOHSMytm6l7
dXpbpFLkhdvkkuJtBzif3NrcicMRwAmKaI/BmD3ggwcbcxm/KHp/a9OnD+JYrOTL6MgN2TfK+e9d
ND9jrhZlwUTbC1keI1leLMpZBTQP9IV/XX2vJsUTUt8RfFDJ+Ss1XppBRK6EG+TSVoCM/X3wVzGb
7Jans6HUYXwPY/gF1LL+eFWD3w4R2FIApyj8yPwhvKhDAh2hnA0+zsi+hBpDNRHkXIEyc0pt3sb5
jrPHVasfKjccI/H0Ve8NljvYTEhLeV6oujLGranhCodWkSUTsTcAkfKvUAAgKKlaK+qh0j1UiWb5
SJnCfGIdW0MAh9FXow3GC6kQrUy3YUduYiQsDGsJjnGH4G6+99XoxtXVkP8Rf+hgukkdAvF5UXDu
psvLDbVAaxaVgYduYijyWulSTveAAtIVwQwbn7QRqwTZX6TjE7u/7CkYbuPNoOg2hKhT55eOvV98
CcN7nx3TBQTQiYAe3iTC70OeUweu2FWRgVPFxy3dMX1ljjZ+RSN6wxLaIf6wHGKj5PPy6yRsINie
UXVk+klq6HRz8fsZewJgm+VCb5l2/Q/NOlMHuTKL+FBku+a7r49l9+Sj0ntwfHUnzwXiwltaPi11
Aydm9x1vhxO1rad0vy3uiGx6YqdAtCWwBvHH0w9BI7o+7Af13yzcu/pskohOquj0G+DmHeZ/5P7Y
c3fLrFcmfBs14veaXcPhG5u2Vbdp9+pW71NX5hO1wK/Ztleavx1WhA77wNY9yJf6J433ZHgEwLeW
uWXGmuQrHwNRCtikKtb0fqMtWL70LfBI5BgyKddQIGIoe3Cr9URe41bxYjaQejOPXhQ7RXPo4i1f
mRHdgurUyEcxeEICDNEGtLXFTiM5bb0P2A36eq/mXuYQCMC2uiEkW+UFdLgYSUDF27gdYx8PIdIF
FTnVdB+DV0BKglrB3wonDMp8fo8QU7pFbV2Xdk4DJF1lxAR7qDfshLofQSDLHJA5CgSnZUzX+wcp
Rusu3hEGsSFOqFwPyF7Wg3VVpjfVwopU4xuTbiLgRRr9kzPgv2GdNAfQPfoGkcWCgMxUBSvRp/qd
Zg6lK7tQcUx6SAs3tPmBRzjTeK/G7OAbCgdM7Wl1GK2q9/hNLS/h9LGcPn3ykIu9uh5WRDxGxhNv
gT0mS0lNwhNQIYp9Gz3Q8OpKxAto1dpwuaNAbD1/NU872mdtgdwS2fjUx7NirPuGsVwz7ZgZFbXa
djDY0+0YT568qs8WHqxymyRg7LdifFOFP1+5+/67Mh0U6rY6pJJ/U3uUih8K6hWJmPMBGOUjTf98
Hcrw9EsjuXUBcgCAs7QjOyUzRjCCUX1G+StXOOz6X2SgduhEyIGXmAJ+8mIlr6OYVjf+ekafRkdr
eohZIv8DOWLWF9TzIKK5s0cWzd3swrhHR4JyUUtcRPg5aU0uogAspFVOB66TU5NKp13I1T0Tmv8T
NL/i+KjE86Rcx0ygpZbsL253zS5gtsggeyX8t0zbA3A4w3Co4TeX8g7ULS7wKNCds9SPbLLPQjhO
04eaeqlEp5AJy1L+1eRD9oHX5c86v2njc67PfuuZyBAU6Z+M2EmoNkDCOQd73G4b9a2itTYsroTN
klFXriVB3gtGveZkxGvoTk6IphQg4KAWF25k+lNYh84mI/I2XJdEnXSiStsOUa9UBxT5kWbLjnZ0
6t0XgUaDdiLA5FDeze498ML1EnDiRt7wz/odV1RWtJyXQLAxVEL3zOmIQy01EDZ06RWitai1bIkk
yC8ybRDipvs2ucJ6oP+awh9cnquioYsOgGwWXlL3bI0bE2/NMhISDb2QJyAat6W0TfIk811nq1fw
WkXaWuELbEvaqteKI8Jry3bn8oJI+rZqqAB5S/N1cdEZVMiGkIqcCWMBjBOnHpqN4P9G2jGItgjj
eSIkZKfdHs2vnRkUFOH2GN/6O0ftyJUlWWeTl5b8V0cDab/E+a0bLdJeHWqJ8poyP0dM7yUsfAMZ
p35CASG9GYMD51ih4sShNYF/blsKhwRBR2+zr7THXNnqwppYaIf0AYFyH5NSZ+h5n7OEsWHEPDOK
99Ft6ElCbL7CPr7NiA1y03WjH7tmH7IyKT/qUhsIjYtqqcPLjFmfloOOL7K1TY6d4EMn83L5wSXQ
k2HBfuH8QmxM5TI/Z51r4P1r2XUDrhoS4YEIaZeo612VzyuZgt4meMukL6xVHkgjOoyNZLxS9dcf
bkl5KNW1WnyVhuip4wn7kx+R+3gcBjRBtwUwoZMRyzqrNaVscvWos2eWLwCOV9fUe+7Jh+iMf53x
U/YvCgl7+YjK0SmEHUYabmyXTxEUxxVWhsMxHbsmRvelRN3gMKW+Genwjxq+Z931RoXvVcWRkKxx
Nq8YdeizogJ9lypcb5Qe4f5FI+sU5r1VGtqQsdLY2ZVbwQTey7ntWjIaFCVyRgiLTPhJYHlRZ3Hg
WuTn8CVoHd82lWX45CyqocB6cEuhi14jbIU2Qo7A+ds50fINGcSYEehzrnBTTtApEjx3Kd3zCGx9
RwOFUW9U6RhkFDkcAKt7lgX+UAfDHyWNOxmAR2XkN9pndDNMElCAP+jLpbaLdBpARxLgoqvBcOH3
BFViYCB3jn+QlCFP5ipEBzEcMtUCzr0EgJ0zsdo2Ct2+OPmeAglykD8rZsQQ7aOBjj59dfGKjzeK
Xa6DtWR9ghRAnL/56Y84RocxQBaR34T2AvLlEFzQ3ieob4ZbrknzSmqAjZbUId7RkaR/evserzl9
21ONOxEpOhuCBWDklWTKBdqrCm78zUxb/qsS9nNLRNo7fjDGdA4Nce+rbKflvcLYluFvQzYXgj6I
Xkl7BcKQeGAgIWhI7Lyyre1CeabGr9GABooXYhWcSPOywQUxzl4Aznb8ReoW4gvb4NWoieYYNj5p
Awi2rZkqOYT1NW7KjHOVZGEH96mjg6NPFPwGqspl71jKo/D/VPLJIn8zWMduWlgxDpasI6wTlbG5
Dv8Gg0A8/IFrVa9Q4yjOsAZaW3Ce8Pf/F4z8jiYo3urrdLj/d6FCNi655z8EhXPW/Cgl6dfSzsz3
pbUNeIi7v1D9CmyojjMr+tISt+aHro6ZfbaQSdXBt2Q8kEKiWQsCjht7LjbkKvIBURHZ0Q7PHi8L
X1q8MyyH34cNrL9bFsd2ygUQ3aLwmMxnxe4hnp9Z+guO7ZKGv4Unh9YXQCHOSn+VLiJzBOgX+kQL
FUmgEPQXopilba74Y4sdIRqWC2UA03aalYSkgbch7Y9ZbNll8GOIOvfrNtukCFx9RDcroULj9msG
G5jRNROXNu1H9m6epoIHl6GrX+yO9tf0H1eHsiaBq3VjbTuDlNEDshLoh07xArUvAxqc1o+VRbA8
Es0UYdZowLl5oxuAtBLL2b9LbXmOEssuSNgai++h/EDdQsQ8gUOoXLkGNZe+PzYxEXaIxjaqhkpQ
U1w2iNNdwWD9BY2cZ6a4Zydfo+mrKv7J2Fe68UsX32psSiD6hqvXJ6Y2P79F8KQ9ooAFfKPDCNU/
2sH8OxA2bYPymNDJ0Wuzv176JHXPzgJikUrGdPGv4RHIHKpnq6+AFQY4SxafdCuvtHmPghV5IvXm
bDADoB0R4o6oAdyByaT9h/Zvqj7wqdt0iAxOOZ2G8l1XkKk1JhzOPyxKxDdpIcz+cUB9wndddR6U
RyC5avZZmqdorZKc9jZuzK2v3oX8SS7u3OpIepeKUyg8DYnUbeRcZhUq8MAAwzsR7313LcbzggjL
EXJV7hwteJdJCRDCnz77NiAgxoD+WxKV0uKNT4oTeUHcJtobd9F0lLW32X8p5Tmd7su/2hK+TBCG
HDnQaFJDwcEnhDeL6MiJpU7aIqmyU/3GlkA1ruC7srJHHalLTxV6HYo0Cf7G6PMFU6tvJQ9pHstG
Ju+4ALYtEhANhCjtdlazGUUXiXCt+CuFIwqFQdF+1T4AHdRREd6jYTXLGxKJrQXvmKCDx8TLQbAE
NcKJ9TDyd3YBO4tpDPZoLV5nyRpRO7wUIzG1yk6FJQVJM7LVtbijxhw63iKh62aFhpdBcuThd4eq
8auBoZ7F1kmVfx0KMSP8IrsQYm5miPyYn5CHTfIh8f1iNEKgnYYsOHsSm+DkPQwCc5vZdLidCwIl
6ubUj6+JdZrISfYjhZ90xWUYHmk+QQYKE5XDWUItTNMKiCiT9/xT/fjTIzlZFiFS3kBywZf1y3J1
k470hTyO4Ac3GV5J/R4Ul0Y8s3yryb+QMGUxfg/nG7u+FH6O9Z1Wrf/gC4zOcJICbiNsQHbrN7Bw
lpeitd8YqwG2bscOB5cthF7CJd5wJHC3Vr2IyvVHq3t3+VkAWNGvScCW3XmZ67Gv49BZOKEuOBaI
eUskuCq1uPK1gdKUOJn7BwxbPR8w+6GAFTYv4EqNiYA3cSAfQR5qVkn6CGBeQhHN2cqkA4CgAnUt
NCeyuJgiVLNF34sYvv2mg82RFZufcc2bKAE+h9oDLl4091PJoJmdauGtmqipjz79cZc3zqwc2+ns
Mys2T1EktOGcs/zl6s5Id52Lgtk6E/0HlX6Vu40/K05RbVsgHthcmtnWJIIQ0UhCNWvZ7EawpBlu
I9xNI+px+U/O7rXo+Z+VcEMZZQATjdMtaZeu+TfF8HTky1AOwB2Rua+qk06hBrRToeYuknvZ4MgQ
mUPmez/dl/NRzdbLbhdatuVi2Yn2ZXwxVDed1kbRrbCCgr1RELOtsrWcbPCsMAhV5S0hiCNHbcF7
J9Ftq30Y+jnS7gaSVbI2HD96V8zPLiIEEEjyEpir1IVGDBwIomWGQnc2Jl8JKhV39KhBTpcX6ylF
p8A1KYpzO5xlTuT1imeZh0B6CeG/Vr5HBuvNJY6/BIxyGfkGODSQEflgvqgZAqC96jNEwMMREei2
+VXAmgNhEK3iFeuuhM/ymvxsaHsp34NxLxwGdonlKUOLBeaxSkvekm0BUlLuhfRQ92sj82jGc5L6
H1sgT3xs8bhHP7jEwtDrrLOkIYKLGUKJLL9RSlvb5G/T/2WLjNku1llL3bX5ZrJCb1A/Bggm8y2M
3+Lx0I63Qt9k+gHkCJ6JqEGeqNnaYsaJbmS+UuMU89dncuJ16sCihEp0Nvb40DabbnZGb1rxs6C3
b1Z823ye5na0tsKrBMoed23/zhSP4samoGgZhBPiQFXODmtKwYAZ4CdCyEyS0pdeIs4H+FjBg5XG
VsJXMGJJozsDtSMLUM/oQi0cAt6gJqNib3GAaLimvvGVYcTdLbWCgQCsYdLUVKNPpB0VdHv+89FE
UUFh3Wper7olD5sRLC7vQ3TiRyQ2bxOPv81VkjSGdNVh26ZjlZQd9BzJuJJlbzImIERe5mo3w66w
jUExobO6zzpU6HA0gPSl7MjEgNVwHeVUHiG2XQiugfVyBRcTHySB/OHXpH9S7M2q060MwvfIwnU0
RDTvCRMfqa3YMqCCDbbIGXQIE6ZNT8rE40vz2EatVLvv/xmk1etkgp+w3vDi9ht922vrivnE1tdL
r9TdIkzJzE96RLX0qZA+U+YzaGuFzWNmSuwAWIVzKCtcg+S7HTCNKfIjYRmab0r/L+aEIT5kWfn0
dE9gMizvCMKDtL1iu2+AmPn+EdmFyVetgLpZx2kJg9cJysSvNfYfgbSumQjvwbi4zewi+mkGWLlK
9FguV3q8bxgioOiWvaKcmX8YSMhlIS7eNcVPqdllxcWqn8vAVf7jiGujTxo1ORvZ/XJe+QWGJ6rD
iaA1xkGzayrKG5jyIEZYVmGE4NVjvUNNJDZfzfKlGOtXlJD1AWfO+KJtkfC0+NzGXeMT7swwW/uX
WIC0sHN0n+v4pfq/CCRwURrQmCeU4MsFvkDWzsuAJRGX6JoFQWsOtf6iE5Yn/1NJIMe30F1Df+Mx
6IhF+sq7e5OdRKSpQ3GL0V6laPgbDk6IKUcJwXsc3w3DA5WWQK23hTgyTRwNiM2VS2EgPmT9MFrU
Vy+ZWNeUOrFFiUMqW9VV64au+GU0i0oP+YuIEMLyFXRLIN3LMdc8KhlaDZRz8T+7vMyStrHMf5G4
C3OKh74m2PYcIf/ynlgmyiBWpMoe0h8CiiF/kRvfGyf2Jr5HD7RistEPKArFOistuuQOdtmZWMPH
2KOZgFlbjtMZBKhtFmEIG/vUfkUwHqMTkW4F4V347yUPhDChnirhVfndeW1Q0a0oC1w4hLDbDeVf
Rfb95IrhVjUuI+oejZ9peOvQj1jvvLBN/s3uUym3qHwDpcIGZAgcYClW1Es+vhFp6Ybtw1S/vyeg
6tBR1Xfs2E6g/HUe3eIxEfPKKbB/KpbUJoSIHhoHBqnQ3OaahosWWZRA/1TI0QdZti1SEn3kA0V8
bvHrpB0xIf4PNP7cX+rs2NKH2/zl+b+Ous2KkKG2e5nWVma6ZX6TGkJiv3PO4K3CW/ERIbnHHPor
QUJRhL0yTNAVXgceL+HJmVPRq9RtYuUUF1Q//C6xMwT4Ylk9MCtwt/5TdCjQa73cfvu+Oo/ifWH/
o41YBbAMoIbDFQJTJLlLJ+BQ0LPVUCMy1HYJJ4nK/77ioeIdWsQagEzlNth0+lMLvon4AsgAXogA
FHD/QqE4QvJVGbmr6CA2ykrod5x5qn4iDByM+7xoG8aGR3V4tyQij1es4j1EHrfK3GNK4s/njfCy
tYFWyItYJsBKo8oTosVQAciogOdQj8l+6Er1XrOQOfhfpvQ35+xjazQcdKMcUaGBuGTOT6uux027
GaZdOx8SvNZDeurDZQDJI1SRz6baJsI64UjSXYzirP3VnZjHMbsurItAvzHPeNfB+3ygCqjKU4VH
sOq/Adw0Y9tEHwBqA6WZieohpuJtNku4r4FmP34li/MH2b3SybYCUJ5v84lyu0s+b9tkV/Edyr9p
6/OXKLoFTmvzSyTuU9Ra+idMNK12e6a26FoXkhvWCTsV9DwS/iA1WVWvfGhjfKhW3KbTZkFt/O5d
DFFoSAth4iFWCGmACbEzQSYE2AVROHELBcbBKiDUOJ0/EiS6w51eEWJrWQMasl8hEaaFsFucficu
5RkZl1C/Ld0JrGI+e5nbT+S272v5qkhrvUM2xfTB1LXMfqjLh5UQHKBDl1MfvWudmQihnlF/K+c9
KcSNyHLHcDid+vKIfsUFVhZhd4GbhPRFwgSurQ+jX3WmhyNL10okgHe0wwD/MjahtHvqf3LOnrxt
zbUI3zi7OtdAyUvDobyJkYAbeJzFMXeU9kYnsTOUR5OS73g18ohx9WFu0oy/xSUhnBLKjme2jQYe
PI/Q54RQduYllV+heeWRHOUtmQ1rE2pMJeNDtU1QjA9jRWTHcIhYDEXI0eS6nKdcXD1iheEvLLcy
xxSLXu8KPEmifSR7lC+bz0/5J1jfZv1uWRt2v4J/JCftlT7m9rtHYg98HLLxasVv5xH0QYMo0CHQ
Byp9HxgRW0DvmxzvJla1H/yXa9hF1pNpxb3WHRZdXJetFeQNfVQfm+KHTLOaGFCa4GXla4Hsu/hN
50/1e9TjN47+pU+Swm/w6QHsE6PCwkCIt7BOCbTqvURGNRss4MtsOCBw+Um0UGyCr2n5VtPOBMfh
DULaYy7qun9wjJzBhrbV+TfmQIbiWKIU4JI1HhZirnAdM6in+zj6DayrLE32N+kUyqWzNvpMSufR
/2G/6H4CErEKxl6TPwMwb+asWyKFif5TQffBiJl10W3WDHlMjEMiukvUAqY9QO7/YD+wFHatttux
wtkEEizLKtmQtlW+NcXv9F7LF8pPB8hLngWJCCxXmo8aWv/mWaPalN8Nhx0vvYFi1D66o+/sOBXf
uRt6mgKhn7hYM8fkqiEg938sqyNlxbThxHB5cGr/UnXCqCzzNZEHjcfYZDuGEBVY65nPkn2MvJ2B
mbnA/G+s0sQLYrVzzRMmCDsZeW/PU/EwlfpitsfpkqxRdarbZl2sgVG49rG6UOOLBBhrfEhP8aav
er63d3IQCJP44ncT+6NP7rfp0WAJbeszzQXhd9i9WunrP3TaerSI1kgXsX00c5hFeLir6BJ6liMP
1oFcC86vq847nZN1JhxHl1FjLM8VgldmJoYELT2PPrBkjdIxfeMuSoCGMsl3QhBgwnPsWkkXwFvA
5rZIugZUJ5J2zL4ii1Ue3wUABtIZgihc9KStp6/LYIWBg/17wzLgmc0+cQM3mnET/LPKb3J5p3jH
rpxGt0HaVMJpAZT4b1ZNNy0jZ3uAUqaUiXXViQFy6iPTDWblw9Te2vyzIHN2IyJyWIe/cgT1y5nz
bSrU36C4iX8iWgLyBxhHpXnT9xQ9NcbU6rMYH0ti5cJUL7rOaPhGqsFxoyBOA8yvPiQywYND58+O
SfIXSZfWv/92fxD5RPiLVkSm6FBYPHwo1BmqwL6b1exRHmFjI4eoeEy8/BR2iVehPE7JhgFPR6B2
8vtPQfta2pgWRXho+u4U/Iu1LyEr7tbwr+igCD2BWPyFYx6Ev2UyzKJ/Yntufhl2odRoOudbe/QA
UcJw77inZ+2GZlglSEXf+dFJkc9iv4+yT+JNUNOMazU8yfpKxP08042oRxfYA+4Bioun+Twonwt5
0uScEYzduuGSqsFglG0xKdM2cyRl8A+VdPtJ8BlafWQZ6jHhcqugdgJevxrRUGfxCgCSZv8j6TyW
Wze2KPpFqEIOU5JgzlHSBKWInDO+3quvqzx4wfaVSKD7nB1Z8YTAjv75Wr6zzVgGURyrHsQJTWCx
ICfDxzGkdc8x+FEVoQnHX/Mq9aOTbcTwM2QXIQJDbtR12zG4mKiTG+nTGWnQlWdUXIcGEUaY0x7d
9KT1ba7X40IHqymtfd29amlrRlcnOSaTATTKm9dfgRdxCEAJryl7FkcAI6MDa1OVq+Erj7FwbWti
0J19GfxJ/XmoXxrqPv1EE6k/cfOti24Z5Ywl+2R04YZSBzlBN87pquD33jSuNlcB75R6H/bIbSjN
a06TzIS7t+xra97C4C+Mnj1UAv3iI/Alj0hlwIKx4ur8fXDLR1LZw8HlFeIX98ufrnFh7DkwPmlb
BtDhdC7PkzTnfZOii6mdJflBIu/cQhwvFLdJfSM0DwDgKDg5sQw58aNG0RhrF19ZN/baGpely0UC
S36jS06AGk2B68A8J9qtGRki4q+w+4lb1OVnWAC0TqxtA+Y3o1Jgh/9Mad3VOwXRMzhvOVcJt8vf
xZou11fPuv28kWe+8FzgCuOjCoGb21+0bCM6iws2xkHdp1zvkfQZD5/5EZY/1Bi351+F+S0oJAsM
Z4L2sjLkAVWIOm2cCdtiS9hB6Ow0IbVwSTqhwtuqdlnyVhWvFpNl/iBYfqEpj3MRvFu57fZg7Cqz
dvvXGpZ4zhXSpYKVxd4ptqdVzSzT7IGYKgJoQ8TaaFo5nHyfp9t2Hf+X4Ikl9HaFLhplMoZCzC3N
Hy29M50BpHEe7E5DwAj+hWvGaoG0FYQWwihffDiECdhJOyux2I7qUQovTglzz1kgwOYeQfi2qemY
PtQZ5dnbYMl0ygUwrMA2zNgdsc8VXC0CI9H7NV4HQZCj2xTIisYXosT4+VEmNf2WfvuFkGnM+bxq
muDjxVR9yqbbUrSMfPZcZijLHzRM8APhck8Bwbf+cB9zjjyMOoL6aUsGOrBBdSFGDKhCFMkVWjFm
Nj1fS8Ea/MioPuxqYJT4UVhurS9qBeAxvjWq7LG8FhswvAgqyicc0sARNgVHbi8HjDlASQPyFmqo
Ytal+TVaXxpggRoXc1U6dbwzRvEEduVyRE5Ls+miLx9iue7gRobsw+9J5OVQkfgbTJOvEVa40vcw
uzW5jedGZ1CfYX+0dGoJNzS8zTsMEmGIWaH+Y0NAijJTynRhBQGfzACUSiiqOZeql03IIzH10xe/
v4AdHC4Udm057HkOOEIr1ooZTaLOmQiTtv3J5UdXvWXStmjWAckVwJjI++BHTZIZlk5rzjTm7yE7
mP4d+mCuQPO0HA1VwUsFiSNXYO+IMypcipL8HL2zmf36FeNOvDekbVtiXUFSg7eQGjiWEWraeBxv
PvdEx01Zd6uRyyJaEMBCHHv0I3Zgi1PQJm1DgRj2+J2T9mcANooVopY/JKZLGGdF2yDY9rVlkMzt
FaZwkHXv9E9hMZ1DxlKCZggox818lLX3GnzHu0OlZmREjSz4sgj9ndsc0VHWuF4DMSOqVBCnWzbA
Cflmk21sKZ+al2S7mqrCsfzWNe2SnXJBJk7Fb1wTAfdvDHCqTeStWohj37xF8l5ICou4h8WkcKc+
edo1GE9++mE482jaxpLEsMzhNIesRkY6D9yKJLwZ5gh1SzHOKEiOhSn3s9/vykSxUpNCIk9M52CL
LaGeOBbiSzNeQcZyENXAIgz5Fs5+O6Z/XNTIhsCNluU62Az6OSkepbeLnSNKTT568nAw/sZDJ4AG
IeWePGkWJG9WcA/170a9T8j29DlgAWUgZrJUvxM2uwVClhS7y8IkAKQSO+a8QBnaXy1tr1HYECfo
xI1FSYxXpe1R+6ORx77TWNBlXLdauEpYmkKA1xpJLZYTCKPMb1Yqdcl+h+aVY3xbFk++isDh1uZ8
qQZyN5HFjsA5w7NEAcQXDf3gQjQxwLAKAvn3AH1Ke3W4Rfvq1C8QnASL2ILsW/TQeHiz2KUgB9b+
qut+++IRsn7Y5rxI75GFPNy4IE7G+7uI2Hh9cT4xVVfyTM/ZlV3WbNImALFA2hAZMrj38LLax6C/
xRBHXaO5fXm3x5dJsKMcksjymwa7jEnLHRda/kP1KMI8ntYMRIERmyY415+9CFuh9HDZBNVaPF90
C7hhkW9susx41hatelTzC5QIhD+D1sZ+R1khDjSv5JO99axN6nQqCPkIBDcTFLiJi7e4O4nz1UP5
R5zj/JemsbmefHrKbxxxJgUoP+oDnx4oLyo+SgLXBowQLYOIoJr5oBVQwR1q+85NLIu+wKtW4ecc
rla+0ewLxoQKq4Ovk7V4zQZ4P0gQ64YEl3Qxjv5oS2QSkWxvY8PVhYd7kTgkPQr833H/fXKUHPCO
uzYTtjgG7eqIDxD2masPmAO+QOCCOrdueVBXFOWMZ2kp4+hyU+tdTf5g583oRZyAj1xf1i92tyYF
XkpQULUzx/FBC12P66NIFXek1TEYmRGQUxbyw/N+gjFbdngIEVfq0o/u/IX5wycSgZufz1WLlgS/
UQO8jdHcKC1nZn+L2VAxE0/KU0yNWviRzBlZ6vMP2rK8YgWhrGW4VjDZQtBFPjrgBZXbY/OTTyvU
OeKLaEqcerpKiA7pMKXjpgCH35KHIZuHwkHP1R1GnNdxhmOf6KYM1XKCaXra5ZyBAScLXGvlEv0i
ZrAsXvcnThhMTd70fA9mOnqv2WeAco1LlKht5MroyqPCpu2e6dV2Fp2UcgIk880grN3V3C/B4v13
BdVuPJAKmGN8YKNR77q35S2XPnnaAoZzZ/ihr2HmAHgFALl2UX97E7B2TbwQb31AzpKwjRCqVbGH
IBl9l2LO+GQ9FMcJJKBrLDL9Xyi4pTmXEdSjMKxAGfdrQRw04VdjCYepnT5rX+QTOUAZWGN41WtK
qGohJkIYhx1yZXoZLTUXPSPdEH+a5c2/CXpDbSMIS/MyxG+DIEs4awV8W+GPSfYj32I+fPKs8+oC
dpg7mBoTVq/iCk8CcblqFHpln9kX/R5M/n9cVjxEoVtHI6O9OtdQqVBVDacM1sGEqtZv5nicVrQ6
qC/JDVeTcRBARkmM9IpbF35PiIQUMn1aFBkxV6IjIWzh6rLtWyh+CO76jCg4MFNv6VWUF8CyaGgu
SdypMG6dWx+di/0XN6KP+s8HcoyfVnTmS1sQ6EepN/gdJNej8o6kQXMPfOrGF7D9TAV7hFxbIFkm
W580qYWiENzd8+Pw/ZF/iL9vLQ6NAGkpRBbDRqP98p/w3OEFg/fUrK0d7gYDqLIHFVM/Ru2cUlme
U27Sm/WqV0ukcbuaPoXxDGy4YC+eU0bn5gHqxEU8N6dkoxUo53k4OjubmUzeevnQPzuTur16boav
DLMfn4wMp09V1Fzm9XxSuoo0AZEQqxkYBymu/KQOQG996dAT5flOnASVRRKSmyB1sccvteeTiLHF
Wx9ZRWtFjWJJ/5Lis2OcI/0opftC/rPyuybijKA7/TeinYfKJ1OGZzfY1emZ1tiK5ZOEknJrxPcs
xf1Lq8OekRmAOpRZR/kcU7ToMa8wUA7v+6MsDmV5aY1vm3/xcZo2EwqCRBGgV8Uu0iBcYAKeOfNW
Y8jiduSPEK4phaMlwRK8yzbeyk9uU3AlyCdCqNzsvO6SaAJcJU82mMgngD0sCXhA1uNvpq3VYgji
BqgDMsuRKBZTvOjhx0o4gego0ZYmY+nx68S1rJKDclzZsrQWeV8GinyT44JfwZPIS+hpt+JpbEi5
GuD4G4Z5meEqn3/bAiXnbgtJEBPvDyzYiNYWQRelRy0UIjfeXEFiQkQSQ9i75eVkByLaSyxXKLkm
J3OR1VYeaF6osIs8SYUzqjdPeW+1bV6dIer14opjxnLe48Tiz5eWY8Ti0QUzTZ47cJ/N0me79LIO
89k4tyGYvP6FmxDgGETug02WNCsQRibGE/7hEpszP7OPuTmEBlbVu2FK/zTexgQkd6xQ3OaQdLFK
r95ea6lzYmNhDTLLndiEvAmr0LZIUHvOiS41DibSNjieWl0X0T6WNzTnkfQrPydjTV4v9TBY9rji
6os+fVhIQZN1tsHNoe4JHhTLESbjkagUxJ1NsLS6ZuOEV71GNNbApK8TfsSeixPXLFy324ufRebI
Z7izOxBQVPFdkWDuXXT2O+uesB7kfMtiHlYpzxmkd6lYx2nA2HyvpRvxU/3T9o44NPuQiMxx3jvo
vZ1o5pho/dXC1RJy+KfUtUCCgPg9g/ELy8OCxhbq6lrpr4juwOFZfu7QcvgA5QZSQQUmFsjA7ZuD
ZyEsP/bJp2ozcRL/WYPZYNcUqiqLwbYaf5lN+RrZdyF2zc+C6oRaO0gGv0TN1U4htkBcwK88vo/k
I4hQyoDEdsvW2ifdX1HeVNQe5GPxbJH1ORSLM5c3IU2o1wl2ZNSChTXppl7J0srBC4nKh28fbxBz
GuEla1FWlfLtE0Gh28VszHGMfg74BWdfffaH6R0k4afi3zR2D2u8ia+jMp99eCjgYeKVU610FZvZ
Nhv3MaCvJvSncI2mbFPLzSJG2G/UcSHmr4rkJIk7CmMkcsAsXGov8ibEcapIWzhnhxwXorPBkZ+Z
gQ/k2HownT6eeHKtS8xyxYZM00L5CjXGCmcnyZ9V991qoI9ZhUSJxN7a4jYt5oWFhBRFpB982+SJ
cU0iTbnRYQW/s1Pp1lEPZXbzEBJ4BH4JStbnqu3ZKzKXkEC0dob5C9DqF1eADJ2bPnE150gKLLIt
kfVozOTv0f5kk6Ts45R6AH7f5vgWqZ+G3CyM6qXBHBCQAyw57jsnJKkAIAjxqoA9/eJPfKeh9CJ7
cj5g8yB4CBP1huOZL6IZtjLwJ46KlGXeWOvhkqY+L3mzpbfC+TP1HadCLr08dBVWIc/G7MUnIzUN
JhwQiu6cR0ez4Jtv2GhiMklWsRstI4IYoGRI9BeGidA/aNbGMr7y5lNndhF9IBKAA3E4VChtwMUl
RIkt6arTVWHT0EbAzQjtY3S3sz1/xcBAEXrEjonB1l5qRDMjI422IFHKCsBhFpa9VupNzP4LLmNN
x7zTWGJilPI/YYpyHEUH80NiHxIEZ0mzg2Ug+ScDdKT8FcFING9k/ifmNbW7CRkTB3yoc6AdtOZu
GX8hjENASZmy8XxiwZAS2uew3wfexa8fWNEAvF2PNccsJP5cNjvvncw7oUgBWYSY4CqI80+vOwTm
QWvPFUBQ+hOTaTqu64qxsrEXWh3OU+XXXhBZ6v0g0JwnrJtRWKDMIeQnEpAAcmfjhF5SbLxdrWKj
wtyXIc1sEDyfVaKzSulDq7VZZb0Nxvs0VRvDFC01k5vZ6EOSOxHeGAIog8Tchn8dJR8bBZrwzLjS
AYrhoN4nFVh1gtadiJyAlyGeHMi13yL8c4y7Wt1l7+H8UVS8gGNhiGxmMEu9gP8cb8esXuEg49iY
XTsiYb8AOMptRGV66xjwAwcRgxHiaYBYE/Fhxk+nLkxti0uCPgviOM09RLXkvQn1utU9temqGi/h
55s4sdTmG2uWWNjZh6P0Qwq+gvHZj1i1dhKibV4OHkoVdXBtZ0wEOMmw3ju3sMaZdBiGizVG87Tv
5w/YuvCvRiNaP5PwklUhuRmfekrY06xgxL4RF44YBFPfmnhr7w81I+mkxCuakGbjPWtucvUBsMAc
tqTusmHUQmKfy28hl/P4MHaNfSm5ojVUe3gQUa5zMUun5qrKr6D+seN9kLlodPd9vwo7gRz6rrmQ
qlvgXPi3yERblDpFq/wyCADwNRrhhezthY2zxOuhzSuupo2ibnsSy9HokoqFXYP7bK5wV3+SsR0c
5Z4KjhWLPM8J5R1k2dj9W41nk4tK3MugBUi0lnK2TxJydznPCPj0f1RrADzHmMe7MZgXggT92VlH
ACvttBdJQZWH2etL9o5ycSwoc8QRN5O+reZtch6gpw1ci80GNkxHqr4J7rTMZ5JeeoDEvsLWMT3G
ciON6069p5jZompmUFhQLyYSXq/MTIv6HZ0XgZuEeeUrh75eKCblOmKqBGZXG2euqN3CgezPDGjh
g63uMDfr8XehflksEyXSR/7UjOwxbP4qETaRSwShHO3TeoOSqSt2kXQkHHtWYaZV1nmCVp3T0qCO
ATGg+N610Jlr+tIIN172XrfObHT8tQWKJQS/jcdXJbl8cGLsyokcEF5zxAzSS2BWuB1mNtSD7h3F
J+Gr7ynVXBMBk7D+4yEPq0Xdv9cm+ZuMXpaz88w9X+8YnPE+oFWuUKpFaL0beAlbIsKOIj/kFlJx
lGK3HZ4W6hYy2mex9/6Aus4uFGnPlXhTFqdMZdk6iV8gCl+ajCBtAdFLs0y0IjwYZoMjA2GLNXwP
6xD4iGUeaewZOHkek9RYSucazwbqeIXQ8amgKxF+YZZpi3i6JLA5ZzA4zefOdnhA0k+Kmx29nsvp
e6pfUzJjDdKjfP07q49acZv0jwAJm4omrn0wUKEFkd6Iewv7BYNQ2Cx1XvDy0CzkuTQBkFCUQIP7
3CG+2eBFl5HoTspvoV0bfP2Rm4EmexiR4uSuAODWxdZuzzBXD6J2Z4bxVcuHDD9xsx8zziv/bSyf
KlpHcdeqPIyZFpDVjnQdqLqDW0ebgDKOw7RE6k2/oZWfDDTh4YpiCoYGSGZiAWFvgl1E7VxyS2Ww
2vmnY0eEE3GSj1RQo8KqvQ8nOki8ucC2aO2oMr8F5VbXb0K4Iodv4rN1esxH1b0JP50UfyCQXUXs
zIJEV272j7H4UqxtS/BN8lWp62HchOFj7F9p/SZlv1HzlRncQvANY7WxuJ0iD7nDCTUV7qNdU75y
8Gn6GP5ti3RdyeqhL8ktZj7mbs/LM8mHfvVj42nNmvsElsTyPuoU53RfvnLKy52hj6CzH7H+3qFt
ktsvOd8BOHCBZ+F7RU9Xh1Qk2Mrg8ZG+5+RGs/pLy/oUYiJdWoQjUjoutv9znZ+k/mEbbk51up9f
knRtz1hWilOs/7WyObexEn6byPselmu45PkJ8tcLfvrhgthzEh+pte2ce4mxhcYH0JVPnrOyRJJs
rbyQvZGPod4KcMhAJ0FjB0sWFeboKUbxtKMaKF8RyvIxOdbZ1iwE492NL/EiYv0YwTExMCukUbGB
6IC31lfEAyEpzxKmtdN/+GYm+diiqPFt0XaKR2KplOIG26n5QUtX0XSStWch3TS8DTHzMXIM2KWl
Qjii4aZ7w3jLs/dkOljaAUNhFb+lHGGFfUF1Q/bqiolBV1emhcDo3DXrgVo/C+WCs4yLBxUIGUoI
1vKazO3/rVgQJBz2abIV+D9tr3PdWIrGl5j2EbdtPuyc4EnrQ8ggUZK25hKxVE9xCZFO0gnvwYjV
mYnJ2UfKreoJHnqvKx47oRMVXCTHlzsZrCusEXXUrNX8ZzC/CrTNMeCbm7tpex5yKlJ2g7kWTr7o
Q8N9jNuXKF1vJcTJcXCgGlPqVk4H0UiKBsriwj83SKCYfr6tt3jnazvh6Fca7g2hu9vY8tpX170+
y6qVJn9Rj+E0Z5qeSlQ7BOwuZZsGkocoDUNYPqvQvwCVR+r6l1m/waQkDml4PKuj6/BG7j6QWyjD
4HA3hPnNthCkwlbUy/pp1ZsIiM1fZurVMk44NZKvnAgSGUQcAKr0/yGbjv2/7gAcUj6RcYtO8zmq
K0NlSGFnWLbVR4r8llju4QhR26lbGghgODYIdJEywDvNqSXEp7zAd1euNY1BZDe0v4xwCElBdvlh
w+yaRGgxewCLR5Rz0XBXmX64BGsiI+MYpt9cD0F6t0j+kf5lrsT9HrYVTVUE3qusqC8N7r58KHiI
TchhqoNN+X0EzbDIuFaqC+KpVF5nsohTleK9s2SJaayDRURj1Nms4hNNgH9VdxTiABIhkGvzOf27
nk4CA4uyd4vuBeFpmgjnNbC9pe9GDxKF5RrL53RIm2tW3D2DgKvvphIBVscCkboJalfrZO982cVZ
Q1otbS36g4IjoGYab3DYBCHpYqdG3zMrpTWHEMYkXLzFSv6UKQhCvuGIxAfCf6iFAAG8kwaQDD+F
t7OZxClkqECRZK6dBtJnINcDdprJLkOlcqhCEokEJsLrj1YRHy2f53IyTwPxQihPC3OTd3uLovrp
4TAVkDJQMMU5KlcBZL92zHmw6ZzvtwD8Bfq9FmxMBzgT60wy6Kswv7ZxjjsyWUz1iygxL/0SD3RJ
o0eiAWy5pCXaybmtSYkLMiD+lUgbdIDTRBZrNWISqfd+CQxx1sw3p/7ipZ8HmJXgujkgG8ShmvJR
tZgCVm3752OyZlhyFlODYhmlA65bwaZm/k3j0wmc86Bs6IRbOj52+RztUOP61vP3W+bvZzNM+h9d
aDUq2636Hw8ODJXkghbiWS/vemdL+nREk1OKqNr56a0/8TPQww1J4c/r+lLnwIyux4h4LxdoHvNv
sXe2hIZ19wisUlI/yVGWC4r+NmQRUfLn5g6vnLYa9csgPSbCnC3tOSZb37+gUbTlg6YJJzWQiL8L
RcvFSve34HaD8mjaZ+K8agfx6S2Xj9SWFuHBAjycV0TIbVCwzZr8J+b6nuprqbu69mtlf5lGPAOd
Pcum+YjKh5N8qc5dngWu315obJiPS20e5+8yrILQOZroGqwhY9rKMa2+2vagEV4T7qyItXSJu87L
Hh3YgFKZ/x4jjUeDyIW5b501AyPGpg8I1VwgWl4Q/MIpi5Vl8t0WTArMP2i2OjOB1qyMbyhXMmvQ
GJIGJAzjpsuLYH0DAYHmosqhL8A8WPa9Tq9J/x2O51z96UN109TXptKglIkDooRHtz6Tfj9lxxqm
NuHWm6AICuUu30z0D+nm39UJM+bfRPJVar4M9IbDmiBpHukjIWdadbPzfcf6UDnFksAbQrKAkcWe
orbfOoaN8SWyX5p+VXenJrnIBIHlexkIFDDLXhhYPyIfTI+zklJWciINhi9eynTFfR11x27cU8gO
cUDCMa8UuJlMDNaRI8BkBkNYEV4D449DgcwUS19TYeP5v5wGCOp+J0QaA6Aug4qHHVL/FX3aE+hh
D/FI0zlpAwY0ZF0z2fW7ON620wZzAd2/SY2I6NV5UFrfQ72hYJ1rMO/dAnme/kr4F+vnMfyS0p3K
YdETMTjcOhCUUmaaJWpBR3brZD+Sdy6MZT0hR4L82guvq4ppp9x0Eve1xZl9/Cejku6gRxQkkr25
bJOd6m9s6aka9MSssGpsYlxfBmqOlhcouRDyp7Uo5kUo7WUKTzkQMEuCyPDAZyqcAL1MWN+eHq1s
H46Eiq6QR7okTmTdq8fqXmc7S9kTFVcVB6u4tDMyCdEiEA9T3NX6CutfYDm30JsvonTJHYpOqumP
Q3QauV/kloIcZkeIatLu3lomxry81/XbyDxfX63q6nCJaiq9u24KSBej0RFAVSldDfVBPxD9qbQq
ztPhvdM5sKZvaH4R2t2glkGeb3cUXGZb0tvNDfB3373TsDDHpZAB9QFM4A5kJdTKi3PzRvwF6wiB
8NBdLO/P1g8T+uiiR9zHiSUHwywoTmq9LDTECcxdaz3aOe3ZGfZka44Q7+S3g2bG3Sv2Oe/qo80i
r9Ix0YUnE7S+yBrkQy9N20j5NtWPwoE9VSvVTV1sz0Kz4B8ltA6REBWwX8TLNFuRji58M9rwsoBZ
YyIo5khiclBnso773WSuHXNtZmelPERItaSzyQZXIDZ/GsaHMl5TaZM5O4P8rhqAVKmXUlCSBmUT
sIHmD0tgc2QknGfmh8IpYHnvgi8jrhd1qpW9hf2JkI6Zlh6mchtjKknQ7rB6u712sT//fYDjDUut
S/9f5B1k59Z3nyS9cMVI3gFpdaYg70PKnK3EyqTHN+FnjnhxZKyctfdSnM8QqUtNLDKvBCdjv7QM
PHo7P/gRiXMVyQD5NsMD6Whvfi2v0HM727pBGUX2uWPNC7dNT0F9LWrhFjK3dD6jFHrp3ndt/yKb
oXAUSTByb3Gq6M0JGsSOWGsXzMikVxFjqw2g6TiWFQIRaWHyUBxvBw2i/Nrwwpj71H4Wr4F2ZN3C
McR+IROxx7cdkKUT0EfSImDxeCwHnbQMDCcZ/9Xa28M2GH56uwSdxkHDzorFDFKlIpNTWKjTXW0f
pwF5+IKpNOap8lZof3Al8WdrTAiwG6F685WdzsJtG2eTciuh50MoQzouP28eEGtAsdO8M7eKuU0B
HDLgsRbcrOjpJyOO0Fz66SbH7WbvxTFaO66yhJ55a8ZX1G5s1qPhTlZkIhFpb0AradAA08jxeGB+
ScHf0PonFZH1F4iGOeeLbO0L2h4WKI87690TizoJUNBPrkMaskyu7E67quEzwx9kYbuDZQzPpPaN
4bFol7X9REOD7J7XEUurM16VkObnrQNuqgbesVA/RVkLJ1DLqEKWQAtYSvhTOlyk9ijHT/SqiwCc
mZipeIesNDTP9TxYYhk3MJgb89Fb+80CpC5YNmtbPwas3WvddqP4xMyeErnRIjaWUcKIW6IjXdPB
Q8cVobeEJ+JwRRxt2AESYWIf3yHNtJBIB6Yx+4UMnTuqTc668UpyXiULOXB8SpI7QgoyfVUiQD1C
Cax9IIiLGBqeVCqGZMKE/+mFAl7p+Ng2SxArtrw0wUyw9L3noBHKexzbNTFQMYqmvlpbBz0/WIsH
+6E9m9ycAEa4Eswy1OesuhgseEuohsawnm+74G4jeZecRe/RqvSByDCaA0iGF7HLoylTAWbVY2UA
lT8bpA/+GtKuGPZiyseJKvG28cbzcE7dVhp3xNTyMGpk6pGfZljr5wdVgeQ6yj3i7HPSrXKRsEUq
kfNIKCMHPSiuPe21/oZb4+uXT2Jy7iBDvDpEZpNr+y+wD7kuobYQkRbymVwmUtsNhjN5C1hZfcOe
Z1j8c4LtZVt3TW5GQ2uoMpgxR89YJZfk5rE880x2DrVz6y6+QJm8NPLBWZ4RMZIX4RuvnDckmL7j
iGI94XMg5RM3nLfIh8MYbJOK7VlAsiQpdSdakLNupQ0EI5EdQlUN0fN463FXK+2KX5tEmj59jdHB
TnZI0D1iDuy1jdDJvOIcmdcNjNveRyNPIniqbUMCiA1KKo8QGeDxsnqMapBeOJGcSI+sIEmZXwCE
OEHl3zPcj4sGOYyAJ5Go9PFqSt8yAu+ceheOW2FAVkpXmJlVe1fUl1DbcsgUVB+bRNjwuFaPGn+u
vksZ0mXqK0vWha1jsaehHhjZrKD2OarU7kIXRzFe8zaaTz5cpAimgIyQDM4LRPP/S6MVRiK+vYGE
UYLUC1d64lLuqtV0JynSR2WaDbdKJ67EP4TN1+CsOuGYhX/0v7J0qRQnM91SDoNFEr8pEvX7VCwE
8OKlC4kZXz3EyauH1CSoQFVWCr2ZLHvsigZRVELMPyr31ngTXqzoI0f1bU8Xsc1Z4VFaRHOlO/jI
rHxKQZ5+uZmUte09hmcG6CqdJO9WlTvL2cvGKoqwOROO2YwILq6JUHMHYDDR60mwAMz/oH2HztmE
aI6t92gVrEg6nMKfUuJoy835IP0lZPrl67IlzhFhcF3g3nOumbzTe7oD2eKI2z3K48aRFzKhEKPQ
+imHtvk68DE0zKV1dSb2MB8vJV0+g36KkoOMxFY/I35JymYGEiCu30jb8PKW5Qf9NHzVMYSBTwmV
iBcLeFp7V/gq8/ozpXZQZejn1CQOLUdgANpbMhj6+aphgRX6SelUI/SQbuIXbEkSSOXVaL98qkxD
rJdqioSFVMR4jQC9rdA2jmsjXkrqUwcKoARFAC/l3kJKxiJk4XMMNvTJzRqWQJRnXchd1r30gER4
7xTlK40c18HBAoFtT0HuRsAgeGKXcEPZJ3NBUl7+kuJ4bnOIAkyK4AKBJHGfp9gpw3EFNcZVCoKz
asM1vcFadcHePLDR29UXOXxCCW/fJjGrdNCkxlXomAfnW6zY/aYkv6P+0NvezbBrfvGWeJeu3XXp
QdEewjYMYuvHO3PYqjrxzwt6V6bmVy/fWvPLR+2QI7ZVahKYgT6McjnqrmG+jZCpRN8F6kqsbaFx
Fe4lvVxI/qFyjtDbqxrlMbQOMQViTlbsS6+8Ad5baAN80vgggTlCy2duLPvst+wfDETJjUk3asg9
FbreMPxrlGvoPdPfKTp90UTcL9FtZtNv3rHWCDnrLqK8IdtEfF4ydVTAblq7LdJ57eACkyGrtwRT
kQgJEpHb54lLGxqQqs3uyXYMZmemJ7JGYgI00ezI2YmOkmXCQzrUV9k7kO4nNF1krDFH84+FiFeW
ILB0cfCo8VWIUU5TecUOIh0KGLrALGOgaIdSfmXSe+PccTAbAA/qLQvea0JbzTs6g1bcwCHOcvTR
W92m5eEhx5tWQAMmatrmkpTbDOkMscU6U/X4ldeIUJ0F/JL/29O3YhHliJ5HSMOJiGPosfi/qBkd
Io4cOGpStODHydPyw6OYN+T4C8Kf7A9Uq/0GkN+l42EE02r3qbYqQZhVhs7vOtjqBVJZtF3JGvbH
MQ6ES86aciv8irDXAtFmxTcvFREcSkRosfbUqk3TitxkI1l2KT8QHSN/1cImfVbdJP6nKeJH/APD
On+R2G609EduCoI5e1jZR6aIWE2IAOveqITq3i1fhUODjOM+9gGRozyfq2zkJhnCvSMCuFBxLeMN
q4KHapGFPjzL2lFteN0yUj73NiEQQBeBcRCG6bj+EI957PKPl73L8kM2sppDYhC5CH5cnYhxF+Cm
Fl4pKGCLbbSzQwhuzhSgIXAgyUowC5H2qzbXtGfRgcJGtBRsFsU+zI6GdcK4SFXsw4eVY56ZdyUr
l4Tn12JZIf26Cp+Sdmw8tIk9tPqHnqwyH3IqxAhF4TURDZKOFAlETtmPJpwLoFeZ/XTkIKl7IDkt
fATGNY/XprotpVudo63YGihdSI60t3aK0EdzwZVxK3Jm1NGu6H5H5t80OiYdSvCMddT6rGIO6XIz
UBNEW5nYsDTls0ozYmTeE64+ixKtDsKUtC09HLGXeM/KLD9VBa6TOuwNejBolx5nZLSrTCKliooP
cZH3/r0y7GMtRX9tVX7QXMJd5Wf6wpCU8zQJ1xGzYprJf5runIN0eqYyAVSVQkgDeL4aoR8LpF3D
RVwVG+qej4q1HvX8q58+etokbb5cbaCXy5eOJlnyU26+6pR4tKBb2eA5QenvcjLuozQ9VEySodxC
qSoP9OLzFhc/MTH91UZJSuwq0kL8b1lM7wYmy5L0C2/a94HKZYoNpNTXDmRK2/HAVTGH5rhktV6i
/5+roXY4BEN77OT2aDnKyi/sa6+mMoRLy/nrFmgDtUBCN4MhtIuvwTCtJEUnbtRZyTHjpjScVLhI
JBl27vzH0XksOW5sQfSLEIGCLWyHJOhN07TbINgO3nt8vQ60mPckRUjNJomqazJPQiay3a6x3IE+
a2Zt9pw1ldr8SCNi1WC/2M6826GXSMg/R/jmoBsb03xrh/hFgfwhMw+YOlnFtdQgxY6w6KwB+OKw
inJoMva4zid0LmTPehLpFWhJz6/WxcQGmFVUo31xGCtdvxEpmYP6uOtV5ZgE2aHoQoLDpk2CTLBF
+CB87k22CGPak73m8FAh/dFSty30dUvPWQJ4DQ164zy+TKl8dA5Wj84yL8XUH4OoWJs+YF/0yHYi
lkM5x+YUNHQTWsME4aNytMKdkfKNoMJK8b3Rgjnpe4L7ZPCHk48pCNrmwYQhoMblqrFhisJ9nNcY
eSReagcMGxllxBO7MY9RGJSHnq8GhQkAPY1My3Id5TbGM7BEoO3hFrudBKTF+mISJNfPIqCKLBrB
TSnwfMvuIIynon5NAFWK+ez5ETYAG5sIghqeVs3Sk4mpR0VhcAHGVEosbUE6fng/c1mSIFsx2esP
lyhgWs5qKUJtGJi0SSgDY8mi3GTtB7WRvYXB3NiITk7yXtBXjQ6dM0Ebw0lp0D8QDDlZ0GlAazUY
nU0GqhZr4nFCJ9bAfE7jZdTS4QzgXVmrF6mx0MimkODCRu5sjXLDeTpol0rSwQRSwh6BwvxzDDqs
wvnwKPbbol0FsfhnYrjiBPZVemM6zXByvWk/Jh/lVLu80BUxm6vERF43Ueh2P0bDTIkxSXSW9sEL
9xmuD4apVMpLpEl6zW6d88PGrzDM3WhwD8yNLcgAY3NJbD0V4Wc3XSm60/i1wOPbkkEW2ojsmE0g
QwuVfukH6bom3UHyjiR4PRIyAP55DMo8VUZ47GyECOPWAODmp6sabafBIERJ1QcTxZZjcX57p5lr
QxSCAgPfRl1tG7xtaOfnFxfS0CY554P+1pFh1M/yS/6DhUWpEtGHzpKWhLRBFmMkmow+knfsHiM1
VQtvb8R+zXXd5Uu/V1ZaiN7WG9wMCd6EV8DONkXA+rFmvEZTiTC7QKIQjlQloIE09OyZAJiKiTIF
AtXNlRpfpQq5FnoBCAJoHjrecyPb6EC9Ci8+GJVYpdVIt0EDx2BwVVq3qmAPFv7mgI8tZhga3/CZ
7mU26XJinZvPEZAOfXTNG8jhDr6wGq9hQ2dMJyJsxm7ITHOSMxykDgXadRuKnQ3BOKBeRn/V/Bnp
U2IlnukUtcY8mGXlXLGyvxfJW9WBnNX3MLzukOtrOmGAQJSI2bcSMilmRC56LjEm2kVNaWijAxvG
euWD22ueTbq3AaANzLtqdnMqt3bOa9UBkeiqvek79Z+MGpQV0QIzFq6mnCelqVDRfnbiK/Bhiaa8
zS+9JMWUVrJeaQO2kIlwgF7bJ9V7Y+EKY43QN1+999YNJyd4JM650F9z7ViH76L8AFohq4eSHPny
67SXYqBKMWlYGPMjTSg06sEazAD9R0NLMPD3+eC2tcGVgYRi8HZO57Ge+jF6MMD9b4tobZ6gzjMR
NXpNuGcKmy8QfsqXjA8ljS9DyUZfe2aS2UMiHkUE3hXmCFaLZQRJwcswG+SEEiDbyKGID+r3TLVg
mWlaRwFRarSBHY/coo+sQNQX8tl9Tf3Ftj5T1NDJ5K1m84djhOhKvkyIKn+Bdm9bAdmCmVvAMBZi
UoPLMQyfYc3Unkgoog2yv75FPGmhdhAfNUaDAnCI+BXxn2QqVXxmyEAjmrm7mn7hUuAKIB3yRYnP
ooLp9RGiqp5NeNo1jMCuY94TVb6MNcBs6b/thCO0fHbGwxruvBM9XhBWxqDlYoVArnCRmbtBffGL
e0qQLvCjaE8ErLDIEeIJZOtN4lG+HRkPqcE6ZTMbX0R87iBq/Wu1d1XQ/ituwEIw4TMCfmHTx+k4
1Mp6baJnG/VFGnoLySagoQoNSvjRKiEiSgFHDAOpynuBo7JhW2DKd/4RQj+sT9Yz5ZQZcqoWudb5
0v8vxU7Q+mEy17mxWxm4um/tM/pd0y6WAaM4D5JtnNTslSBGDp9eN6MBk38Ne2CNoQJNIYJhQhFZ
aPPHH0ki8PLNkJebuFrO+SE0IjYbd2QVZ0ZVSkyYyskgho02I92Q9wY1GsTyPzulf+iP5NyMSCh7
N9/hc5xSFzbzXLFrD/5NJV+V48WKDn54VcDroWlv9yruRVw9Rr7NHbh9j6T6mcC9KmA/W8YUprjP
X/K0+Kywpfi85NwZ+KOQrAtBhH04EbIhU6eELjdKp02EOghdhUb3lKig9EMU6sZDj8ql3l0ML3d1
cVWMh0K6pK59Ce9upV/C/2BVPlnZ/0dPHeAEtyjbkUIV6J6a4VmYH1l1am0f/pFJ0Abt4a/OCZK/
hBlRb39acDJIJJ0fyyz9Ve2HZn/Vw17zzgXwGXufIYQROtPF36Qq3FF7jeODEm1L3t/aX+mhdC0d
TYT46xh+e2+wzoDCVt6e9zKUB6YJrO1YxjR71TkQxYPvvpb7CrtleivnazZ8GvR9o34XxUeaIrL9
43d2xkNu3HhCxuk955rNxu8eIV9afgL6TeIbCsMJLqZ6MmRNQDdpydrWHh41dUBK+mGtG0fJIoWZ
fyM4ET9Urp8IZ3vlXNSWGdXRK69W+52Vm3KQGHzpW0JMfITGZxPXPpupsnhogc0T88jyt3EEB9Xf
zOY6VwhCRYvr5tg3xSWL06UVHDRx7cxbwwwlgVt87SzSzXbS1fxT1F01ivdxH5X0cicS0vl3S7nt
QVtMl4D5iKfddPlRFWJhcqcm8RlDG/tER2UXeK44varbGHyn6VOkG3aarXFN0XfTrJvTWWu2OPB0
ba+SFiKivaeOmGrXZfsWqogdD0l8kfnO9q4Bgzeodr23r1hVdqeidI0a+MKuNa96i8hSfUzWvUe/
ILITFPSKllEKhjf1Ocewwxvvibcm29XFMREf4XRSh5vBQdCGD74ygmMA/3Pp/GqOeRATYjZuzPnX
0elF6+yrY61rx3eGJmDYQ/9P6V4Zy4vxGEYsTv8VYBEoyXz9YLGsw7zIEsXHcMjsss/vhbgTL4QA
9mxFWJDwHU4XBSzkvLS4W3LbMAwyDgle38gtHNYV5oHd9ti+p2zkexw/dLaz3pW6MV575pm/qOKL
6twtRrHSZESZcaIjTUguZvWwrVNQwRx6Ccp9GqDi3w4TksgNcD0ZXALki0RGOPo5MuXSU6nC11xy
rMVtVL8DtPy+f7GSL8AOCZ9o3qLLI8tlKKi1OD27G0HYRfabwNcsf2Kuv/QY+OGqRbEgA3spvFfP
2HQVGhS3xLLkPJXqa/SfU/RmSbypysFJL3QHyzUVSADbuOIszfWfgrtG4sEaUNPUOVqePlqFbLdy
/2kO5ENT6pGGg7YzT05jQE49HWjM+iEQzzh4zbs3y3oUIwuYVZWtMAN5477pDlryabCdz85+cDX5
b5CyzUBBa49Gd1e5V6JvDsfaXGo+noRFyFoKjF5zLowjA5aaSTEGQmSmCBKeKQpK6V0dFmi1d40E
9RPcDe2meT8qH0D+4BtRplej5QP9K5iVIWLko9cR6YK5bXcGwnKfb+1FDnvfexr1rhDMx/LP0f9u
1LXZM/4ujv1wioiL6bZRdIZnTAMv+w0ZdZirOeDj3/lpai91e/S1g1a902OrED2j6E2Bv0kZZejf
XfsaqesS1SRrDWef5GyIt6H2ync1Kb7raossb5Bkjqb/ciRIBEvgJCHVmOHJa4jZRoC1Ey8lzsmU
s7iDDQnOFlL7woLznEIPYxS6pCwspL+IpGRW9Ts/YPPwoGiYFR4jc5+JNUdba7wWZACgXzTTv4o1
fkjGJB3gAiUKaB1eWSF2hCH7yla1mHahSOU0kf2u7j7wQTQTM66dJw4MDx1c1ZH/rjHjpgL+V/dY
hfkzDcayjdIFHTWZqlvZEjiq/xpzoAI1TY+2L4Zfq8pZZc+JatsvMruaDBaKXRDd5zaNF9tVX3Sp
Pjx3yRh2Low6FKN2RV6Gh/rqkCW/Oo6kjvFviLHQDO/9+E57l1P+RJcofSGoLfPcspxND6nPVvsg
45uR/LaC9b76MRjfhfld5n8lgv5sIXpSBXdB/2PFwwKD69wftsrPnHmY0od11c3Q3uCC1VQhCsP8
4IphlTH6p64i3MRLSpZUsvXkLm22Xg3KbC0I9LGBV62HiWz4axPfpGTY/R44p+S1IncBqqIK4w6J
HZV89pc4txalb/HNLcov3/vXHA4OoJqZMQvJ+FIwFQlZJh54uZblAjUghNLiiaOw+8dDE5RvPAOJ
flYwZuWvI3O9ZKOZmzEjHPUe+gcbJjQ1SrWr+IuSLN3Vw8AaWx+5jqk/KnDjiHDJRodMxqdT4khg
Q8M+6h8bPOgbGilB4Zq/iOx7xICIc2K0Ua5sTfIlUac1BbAPZauPuCg4GBO/YI1ScyHwyIxI4UP7
fWMU48oYI/QgzmeXTm+Opb0WasWQiWWlNj2l182swxfJJaChcG7T7DTyJzk1rzFTt9A2jp2ObbSX
YIOiXa3rPLI5Yo5vrzKpIMatGcOIc4Z0m8pybw3UBkV+8FDRp5ItsQSmpyD6RgowgKrMk+pi2d7l
ULTpoTXt2Y21CtTMRL9jXSLbQDlHvhV/BP1eBCmgCTVtk8QbPa33Q68feiXGQ/dvkp47jYWrMKR0
7AiEISrKAEJI8D54tCg2ZkC0BTha16bZrNOOEIqqIL7aFMuiu0Ig20x2cBKe/1LL9qUZIHA4Iy33
oUlvPlDp7tk406mjOGoCQAKxumopTdti2JXhp4piIB2pa+E7tdo6C5NjSiR7maFNMREOE+pmdWeP
s17QrKvdDYNAYZ9Hf9ikjPaaAIgIUquRpY4OAyhqnmr+Mst3Q1wwMalxWaz9K1kiKto9rkY4YONb
HGU4d6ZDi4ZDDJgmm4MzPcLEX04Z0Ug5iTzkecXGuFCLBlXyuK3jrw5XGCObmEwJrH4bPko3TzCq
eLM1Lv/2gSHTjhbYV+I/k2EImaBQrTTkdf465gelOSG1NLojEHWMxEtDQ9gFuF7pRtchv8wi8suk
NTQpxgqEjraGaxlZRU3eTFcC5bdXZDNzHvFBM4vVqBu9AfSEV07scAkgavrupirY/9qEc6e2+ism
ty69KtW0zkOSylr/oItxJ+v2hj9xyocD8syDmow8UOKcZc0LDfDaIKUOZw2uUUgRAzn18BPy6KqS
7VdK5S0Z+5vS/A4y3PS2+QCva8rxqvnJviv8jUGOVoOxt0n0Q2lUd6WMfpWEuCtrlvfW/cF52EPx
LHtieq3+K6qzWyH47lCXYvPvZXvpleHUC3HKrOkUxEiMOSWbgJg9NmGONduE9fG7hu/Ukmw0a/DV
FcKHjBSkpEyedVVwiLC2GIhkoKCRNwcy2ECLjmSuc64CmlhpsiSHtWxn4XtTsjo6Ajp7MiFYCSX9
JOkVc/+yD+P7GKh/ia4D/oq7U+38DaK/ddJ4yQ0TEm23tIxp05P8nZn90lGHMw4zVBEqtDHdQIhH
edHxotPOZKeACjpHAmqG8dLjO91bCvhZ+wPFA06e9Kl7B+AybLfMWQJjQMasHaKbBLwS5U0Lyxuh
NjCh9UPql7fWwXyWGtp7PsbdXjtD3ec2LfN3v58qbNTfgzL+DD3BKAgUtyXYuQNXpsNU3mF8mLTt
v6qcyw1EOklOOFsZy/DgedPDDlOyG8bwhQBEhE2K8S8n1TdocMT1nKBZScCuzr5VYMshkmYNh+Zm
VJuI6mUxFaxqDLPaFdG7TkiVg7Ae8AB5LeFGasHGmLydLqttNULuhbaC5LMpor1GS9smqL7Qn6SS
dbtMd1Ngkm7UQ+szNhZ0Ckc9dqRNeTruOxgkBesR1FW8Q2tZh9u8j5ZTgdO+qV7UEeN4FAA+8Rc4
S7a23h8sH1a+qiy9wPoIgXIlXroIe54zsm/Vvl5XVktkJg7huqMLiw4hDdsY5juwOldBgDtf/tVk
Y0k2BDLUe2m0m7HF+tSqOxG9DR1fblGJ69QOH2pQk/NBqx0FZ1WI7xKRbraXnoeyEIhwOazKpN3O
UgDG8i1vGnNHstcAyA/x0/JZrhvsO6Lq4hfVrgun74mEBJ7xi2NY26HlrpwRbBY3tFEss67DroQ3
HjWMSKdjrfB5m9PBCNS96Wv71obuEULXp0Cw2e4b0WcP7SqBsZQiUwlGamwL0k9/aIvoVEbhrgc5
OQgkt6ARsA56xXgcGDYGZrPRx9ZVfGhNZr6OIASkjXOiq8GftfWV8jT/bQcotSsiUoR7VhzhyWy9
c8NOvhqmVSIVhnzDto5qNELNbmIFKJl6lqDwiYx3gSoRRSqsRQNqP/HFRasA65yDfJcErqefiE/m
fwNjC/+hay9aThvNnKU5kQVagT0Kw+9iQJ8H7nx0fmr9rZrbyPSZK2vbey/Uh22+4K0RwX0IBUNg
gBbeoWL+XZVfIeMoP+4YsjPYsj6aylomDA/GS8A5FsCaLIWysCF1OIGAs8oCE1IWNmBV4KBwLvhn
W2fXc7D74WerX2Z4vekxQ1F3Bi6vLnudJ5u+c3XoF3TQGkN96Zr5BRlMRkuSV+sK/Jn99DlsG2bn
bNhpsIOWnENYJnr40uAeoypqRvTtR9Kz8ORTBx0Cgid8wNlGCYI4dmvlkx9C9kLwKrN7wcVT4Le1
idltFg6XpFE7iMkP6fhil6tW3Uy0s1S+DQnbRvUaiw0fR53sFO8s/Gdl/Gk68vK7bTxL42bp9K7Q
e1WUu/pNC3/4vqc+xOvPFKylb7/BdMN3NNVoxg5uOJPkjjlQwjIIlyD624FpGbN5y0U2jglGZUUc
x6cBlZcZQB9nUJBhYFBs0ljagtw/HnBH+We1cAnxozRQOBob2jrW7J5U3Sl5jywmSH/8IoyAHIVx
7E57dKAjNa4xeVSSe87sWHYYQkJ8cT3I5nr2R7/XhI1qFEhc1uU8a2MqbE5fOiDMgokakT0GMT6K
/LRjxGjsi1IfiZNXLb6iYOBYjpdBbq0Sgngq1nOWkpBR7ay8y6CzkIudTTi2mPHQhPPmoislcYGn
iH3O0GRr00vcqJmds5VrMb+WHf3CuEX6QSIaC2KyOWIcvLr3DmqZ1AeQsBmQYn8HNnlgwu5FOlqk
ZuFbBGhge3euvfwNUi5FlW0Y5B2DUbLpDyydHrz9kRsibmuJz8o3InlRtIcXpewonmn0q2rvoqWh
uHjDlmxdx404KqR1iuRnYQIH8r+N8SLTM74TVogU8lMBlTj8mtFuGpa29ji0l4wdzMj66v9+m05O
ph9++K8Xrxmwv4luqYODkJSvmY/r+50yKpU/vvpmafBEHjFHtbi1HVuYBk+/ldIiITXvXy37YPMx
BF69t5SfpCFO+DWIXybaZoIyJv3B0yHlPlBewunuw6ZmgJJoz5ilgz+9+zn2VzjVbPU5aRaRZS64
UJmZs3lW3gmDQox+C1LcTQqUkPeBpaxE2Mfj6DzbXHWnWODhulfoZKrkdyCdpRMcuuGfmZos/lh9
jwpGzoViEFTFjLRI7ujgGxQvpvUZJby0yQeiSZ4VQ9n2N7Yh3CPtYJ2J3QUx/TJskiU7PDe3nOvY
JOv5q9QG5WpmkDVi5VNrzKO3WhYb00fDOED4Eh15sJBQY9SnCGO11aQFK6ZKmGUCbDzY/7Rs5RTa
1lFIHUTPO1hcqaJdjqa3C5g2eb2xH+JiZbFPLRSAZuSgWg4jSaN3I67gHiKuEQ0kgfDP6tmGvxOl
euz9/mVgG5eYPCyYn1MSPIcg3tIzk15EllMnWVnf/IjzcjJOoVFsBPINxUM1T4lhi8CVauryqskc
z9y8olbuy3UWWatJJghfxEcRwjopB4LDId/J9dibJ7/Cq5UHbEBmAQQrGf/hQ7WQMUI9xr496g/K
g2XhR6umvJlBTCojqXYBmpvQDSa2fNiVPROFHQLfhAZaVRVog7Gr8StEA0+47u3L7BzK7IAFGuRI
qbjW5Lzyr/bQPQkVxXNqLSYVVYAGF0SDiFXGsK+JuYIUYhpQ4QAhpACZJg098MABjDwyYWGU96za
sOAUyQpu0aKGC2bOo+emXOaUONRmQXMYSICJsv7UhNMqReWRRZDvfLb/nVj2zbjqe2+nMAFCmyuA
S1X8vKG3NyEITzNp13K0gXqyYtfVc8ssbfLSlbOoyC8xPGOlyHE1OuSr02VbQCppcFZm0W/GHtsL
iozGCd0OdKSK1DW0NcRLEy6co2WhXGf3nYN68xu5LpkEMbIY5SMS0S4t5Ya+pFXzpd0S/abY73Xt
LFUGk9Tp/CGogq9JtBmmehdI8j8Xk3KwaOgsyqqY5ePIDMQB/KNSS/oEp//2TIIMFCf9bFH+U+I3
tWDqFA/LHl9sbLMfwqjohNjhuq8SJk1xhkwr2cHp1iKfV9Rxi7CY/S4RbUH8bpcEFH+GLPdHnKJ2
ezbaN4stUe5ta+sam9+G8tnR88cq1Yx4qeJbhHcXc/7eFLGrvwT+0c9jtoRTx2uqT4Wp3MOo2jKf
yVcxSdRZHR7n1rAopqWDX2cgJCW/6gBlOjeJzh1IhST80IZ7Jb7s5Kh3v2a2GcI3VXEj/S5J8MzW
sXqpqu9Ubuex+5j3W5VOTlcOUb8EYe6JVw9icPlitvEqJVlFlN8xO7OwQXAnn604zKYjH1w6ClBV
fmU9ivCrw0bDRGXoGbPkxF80bb5ybELXPwLdXPSM8mJ2c735rc7eTAxMrpG2u1DBNxdSUL466qNW
xIL/A3gPK8JcGw6aJWwJ5kuZ4UFM95YgewF1HG2gBX2SksQSOATVmvAiksIrIozZgs0/Jk0xT9gj
60mHBmOeeG/CEP253pGzftOdyxjB2Ke4bIB940BkA4EUS7XSn5bduNDrbcMRqsQmq/nQTdhGdniN
lFMt0Pj1zc6vSGGJYBv4PgNcuPuwInPIGJXWLCv8e8bAOsx6ZNyHtdOyf6/XIpvWg6Ov+kFFmzq4
RVHfFP3T45i2GbyCKQ+dfqE7Eeqveu2UuttZ3lL3Qlc0xrKLpdsVJZrsT32kLYGL4zinOnx4WvBv
ci5JbiPVt6F8Dm6F90CVHoeqju8h+W5aDG8xL59V3lBTB4JWN3rCfIilTs55bFwYDatjwhs+lxrY
PcjY6x2CU1ARl8hI2eSCm4RVTzYJjXWGziUNxnXqMbT3PzLkThGyCt9409AKo7IqST+bynwzNg54
FHM1xPCZUFuEE/mO40BgO+J7zK5FSbYZiRrk9KYaoq0Mwzqbq5w1vMPx2KlMphtUKH8DFWhP6tF8
nkRwqwd2v/jf5jV71Y3cwq8NG6JMsmYxp1U9eouhqIn9w0jJi2swW7RkTCZsnUMULdpeS3iUKa+V
RaDxD7jqaEXXcfhaRKjfMHJQ3jXKvuvACf0UbMhyDeNN+qc1lN7iY2pbwpP8JUqzeaBauF1l/zPo
wKeB6Dol3BT2tOLOIhfo0MDttkgaLfz2UPVyL2ssFlq7DgnOGFPQoUYhWG6wh0kOXRyQBNV2XALT
GeTcB1KQlKmzOWq7XGRHza7PIS+cjriK6PVss74khvEc0/JYAAWbxNkQsGFsHo1/WokvYr7ozURx
p5ZrpmZUUg2npG/XRUuuUiJOvhPcyk68zs4jPUTkqEXhXiY8FGqBLYSIeu00PwEi0jbdqP6Q3330
ch+cmdxU6siD1sD4ssCshSdLQL3Ly10/WZfJOHpO8DXF+c1jMJUq9RvzOibPOST+BqSE1/6AbAya
+pbkBgoKgHP8VEWM3/NgsG3aU+zAV4pmXkB18omvTh5OC2TLQbecPFInWtnYouJoeG3zGswJ1Ur/
ngBtqRVjm4zsyFFEIavCXBiPbu7XZy0oEKkn9Z4H6NAJC52JwZmGJNkUHwIhxmwzUKoP1WZ3ZfaQ
bqe9KOItg1QUWIjWneoSWvSaJjfYWFXHikY0jMiys5L3zqgQZ/j6Ty1L1/T9N8M3Xz3RXz12cY56
JwDgmvAmjQqoLYd52r9wrVmcK5LmkYDX7x5NQ2MwJUusvTniA4vitVrxqvPqZIr5e0DZmYl77iCG
EePDUYhzGTTapiJM3uwpWkuDytgy/no/36pJ6Yo+dKveuw65/cqPvcWGf9JRRPklYsEe7aaSwKpL
KfYtqz87Dja9llKejddLFdacOqh+fQyHVQF5ESl3oH8HNclhFblBtnIoEunK4gWG/1KSBxHzsEXs
OeuyPthQsejU561ZcfVRj49s0fS2xEt81afhMkVYxbDzKRUq8hlvGhAmj4CIYXyUADthRdlxwwkt
PObd9I4Ujvp8PPLNR5v4rmJ3ThhvsrZcjaTItybN3GTfYgQUqhaBc42P+KhdCVDRym6pn65xliv+
+N4gUogCw0XjyqKXXHmvuk+M8Vuf6EtNO4yxczQbJnEtU+J8700EhvcwTKErWmBFrQHhj86xWOpf
E82cwJzl9epfpSYr0ZubqNP3Y6w/El91zdbcFgVbTzJaAf2jPHDT0L+Lpjmhg/jzc2OpB822gRtv
927H160jQh1Ge9IE2xKlSIA2KyJdLNYSdzKbr6CRbm9fkfgtuzI5VdQ2YX4YnYwFEQsPprIwy7c2
Vq7R9BmHppe8I5ug9B7jkClLCpJzbx2EI4iMDwH/CJo2pleq1VIykyWNLlof0pOM6pch3xAjC0dy
8JRTmgEJ1RGkfEk5bHSe3ynFaQh8I2RrLInGjbnsswmJyyQOZY8trlUR8pp7fNhvZmv/DX82waaa
ZB5lHNmMCugXTPgWhjxXvXUdZ/tmY/7O0zUt9vYa+4UyKC/lZB9UTz3l6ogVc1w3AyAui2TsvLvM
4oGSrqpXJpjQ2UVm0PUykFSGVFzdqjeiqC9+D5QBc7ZwksalGflXAwwQvgek0IbKqLsNaAIxdntw
wq09LTtDvuUVVlCP/U0e1wtmEijfppU8ZRmya0m96mNOwLcSG+iimuLmoFQLU9QGaAv1d7Or3IHM
A24r1n2RtYhlu+vYQcOwF2MMtsYh9BwXR+ywEW+9a1vSRURtvyzT8TCwEiLx/Vk25MTVe5mlG9Op
D/rQbRMdOjMzy86MDlWANLMlzF0eywGP3kEE6JMy9le9SUBOsW0UqL5cOkqI6sdijt9oC/LUU3x9
OZcgmQcF64KmbU7ea4JgMRq/2yJ1i9FZgJLTh2aTTrkbo50aQ4OoKwlbQAczoS26ynJVtXML8Ou5
yQefsuvy6rVqIH7Jh2UKgT8d1jST25rU3YYZv0XMd01Hjg/zUBJMpdKVlRgW8vjDBp1YYwACYyo/
SwnF/V2JcjoptBECRbIfLPmI3TCxmP6lS282TqL4K+sG3MLHQDaDtyR63sGv10CpHcGMz1V3wWCT
5KieRtRkqmDOxAVcdSFzEn2WrCHCLp9NhSoL+VZIU6uTzpqFODYK2I4TYzA28yEGW0FzlJJfPQU4
qLvIfbN1uDoqF3bjwLwpsQ4iX0UkSc1AZMp3Vx0yFt0y+Byjr3p67+YRUQrG0MLoA8+PX/OZKe0y
p8jl6sKll7NvzF2pY+u09iprqLCSzGcYuKsm6uy7FgYbRbxoFkl9VdhA06ZADHRByk6rkfuczmGD
RDTk7YQPwaEDEwasr0Ipum1W4+hzQmRAZgvE2oK1P+TvdiWDpaFTrwdv6WR96VHzkYCEWQo1XNoT
ht9GK/n5kf+paxGlVybOYUXGjy1jFKUS/kmv8GoBH2kxYo7a0F6sEshZKhnW5IDmSn6FPDYpA20E
2ZkaQ6JJi5Mom0sNCdIvQ0S7bWa7TXNQPK4wzRjkwk5ReSoEqnbTvFVJ+JIFBryUKZSFmxE/oidC
24TgTpyy4FQTiL5ljA4zMrKIfTFl52CKYGNx+ZCGSjEJ4dfzY+IWkVYNVm8z2o6Xte3VhxxzoWYb
JHdiZVZs46vsbVCtA0GOXnIXNpkVStx+A+1bdonlxkJbSQ2zMgOmhaRByEJkA9aP1c1wkDA88CTN
FGQLoG3hbbQAHhf1L9ZmMumlgxg2/Gzs7BwXyj02TEA7Pj1/fgj65hCZ5SbpC6poCyFBPY0HiX8r
SLotb6xwo5SaxxgusrFvUeZB6NC8DhRddHOC4MUW6SpO8epPlk6r3qisSxAH4PkHNIkQsFeQMwhJ
WNwwo0cJHggt+CF+aG99PM2awLFRNvKYxuCwGlD2KoEbvcbYWjMDVIHz/2RZxMrUBlDgD9whKqJe
M5K7qmWtGhQ3bTD/dOuFRA7gjIpJ9I9/mVS445H11hFjq1nQ/Xnl0a3RUnhMw3NIiUxgk5yvMwMy
mh7wJfHLux4V2FDMYW0kPFx63e8Vu9PXTrYPmyjdp623ljZj5NSmx/ITtd8MqX8oC9ArYeghG19K
7s3F4MP5jFSg+FlCINiUJK4YA0AfoQ743etWTYVPUTKpXuij0a4rnqJyTjwyqy+/teOVH0yzBj3d
xOZMr4H+OGjTtBwnPJrWrHIil0u0Ye82mTKsZDH89GX63WhEcliipkVniq8xplejR0Xq9zaZJIFc
if7rgaUsLZbVrcfOVq/TnVoiErOZH5ayPIq4ZKneQsMNYwBdsd1AC8NJIVkILPRXSugfv8lxsMQT
8gbxzHok2n2xjDJmb5VvftdF0a8qkJCqydvUwtfqIZX8x9h59VaOZFv6rxTyediXjKCLwa1+0PFH
XikpJb0QcknvIuh//Xys29d0DzAYoApVmXJHPGRE7L3X+pazkLlYEk9hykLAvcnRjirm7372ijv5
cQl6gVG9pH4iCM1eGHPPTvTqIQSol/hTlyhac0lSXYZ4W5XlSzNk/lGm0VVVM0jzgWe1M+BFHfjH
iBHLdqgo6KTr/rQhzDHrOzhkizYBYH3aaMux6exvlBtL8dguCIfmGPzilC6S8/ByE470dMww4q51
OAsRKVSm714Bo3WMHgcBMzdhvOnUiCwHJ95NCaEeFs+92/kfmRguM00SQbV4RClinBDt7zGKfs8O
/YCJc0HaIJ5rc8pSlANVnMJKDm4MpdY2sJHjK/stotszTUh6MiG27ryqqQXG5VSqcyvBnTtW8Krg
5g0QaYz7Mw8pJqQXfbPWlGxYNCrMg4fXxBnmL0e2FmgT4gWhZokAVAQbWBHZCxORgjOJehoNT0Y1
vWU+NuNsIRfWcYPrunnMaU/52eAg+ebtcAPaf9ah5lR8EQb+RtYxIH6baGFLE7LmWFV0FWNTkxDl
wpXFttQlI59ifBlUu/OAWUWlRcGGdrqPBSebusN7OzRoKkzLaeFB5fVl4AK6NsRwZ3kKymZAPRvV
AVqkcT9VLgPNOQM8scirKYRuIZrk1nNfUwkOIIpAjkarrjskNgJCQgaK2nG5Gi0EjCCYHjrZXElX
2Nt2IcyU6ZYJoNgIRsAhRX9RtL8Y096WYQ0UOLJOAqS26t3LmivOyknPyRTRz4GbB+YnVFZL4uDw
TLtdgu0UcYL3LeZnVXotLHchUuW+/etKtG62E1qe856+kdGEpfUdIg/PumuR1RUcu+if4lnoS+xd
E7VNEHo9etCHlh5DgXgGC1tP0IuH93Bs8b6vJ6G8856VQdyphpMTN/hOkb/rmK6Xo7uHwsHsYwSH
lVIvMJnA9SC6ctz61U1ipmhTjKkuTymjNNQvQofmpTvJ1MhtZbGyt7jqvDkiEZvWi1UhvRnDt8wg
UpzsilG957ZoQK6HhUAQESra8hbEOSTI8YAL0YbWvV5HQui3Piow4+sHg94HzhKTJVfVL1WkmYJJ
GnTJnQ7sb4YDP0OtCVhUe6J9Ee+rsUQPiovO91ndAwflYBTEx5RJTm3IIctLoh1S3Z95LjErJhjS
zErUmQQUDLiAc1ahbh5UuEUB8FTY3ZXTeWCLiARhrT67iH8p1l4qHlOmY/kmScn6aIytd7ZNzHCX
fnkDqQWzaKn5wPEyfWs3mn5xa3lHnjgmZRO3ejSBIR+Y+xdZzNgBQ5OorV2dB3zcddDwoXtrZ+KM
lP5EVktn1cBxzCHlJnX+PAi6tJaPx9CjfgriCEkvvaGBx4cezYNbVMV2wPzKAbzejCPGIpX1MdMI
5ycY0TpI7Y2nVUFAMX3FimxaFIsoqTMa9a1oiLd0FACJZdjhMZyj0t52/ZdXRRwC3eHFY5VqDRyb
njmPp92fFSL/QVaAyufB381dDQshvI+nYA0YX6ANDEyrCyQbibFfMsnJyHXGHCE0yrweRS3n7mUn
qu4F41zuZlAf/PheNsZlIUO+lCfBpd8z/Y0YjfVLrjfcpJiyh5vMpqUtPA/ftvDAbBVnYhgwGzLQ
GixzPQnvK1qYPwzetzUbm3nrRPe/oE3m+t6xKU7lCEG+M5+NhUBlUStjn0qlt18Qvy7MAT1VHCw/
/MWBAWpcyp3oloTlWumTk8+K5h5yprlRN6m+L+x2zQABDJX0+IbGYXpsYA+4OZNuXOTEDols2Tws
XV7g+YywEbrIaL00efJCGR99Sc8yHZR/yEzBUGvAA6Fa9xSxpV5ZUOOKMnuVlXc3a5u46/YrMWyZ
Vi74Ht1HWjced9oCdSR9aipnvtLVXVxHvBs2fZp+gq0WhBClKFmHuMZcJWIiMrFJ2CkDkaVK6QeC
wpzqmFhfuALO3LIcEJsZLjTYcnM5CvfJRCUgHhdvb1rZ1XpW5L5hAp/1psG/OOFJn+u3IFtDGEvm
DAIPBcRd2ul2/CBF84u5y+xznLMyODyD9mgoRvdFKCNcA86jiOh3tvl0kwwhsTKRdHfDmF/nuqNt
Faa3Ip/wYnHuilPmDoU2wDP6niAY+tON/UYWRbqpfdHwXE64qkb9hXkRdeyC1ciO5C4Pku4cFf59
03Xv9ZDTaUO9dzDIGobepyqb/LsgQEI81jW2KMoQVYTOIeo5wdl02xoWdbcmw7fL4rW3YRG+2oXr
Ngr4blLps9cnX4Hs5r2tr5Yci1DPQfnCZ8BMhQNoqvN4ImkGlD3FpO6uraW5nawAd6vMw63ICGSL
oIsYKsQsKukRjZiapKHDkCs0uPPZlx2JPY6i3xLat7nNAV7G8FYrCmhdoI7EHBilFaO9uD+ShrPN
pQXJxaHu7QWxymO2aZBpb5xJfkyyZ0yK0UAtlJlWJneNGc7g2t9FojBaa0ZQeaXoD7OhYB1yJeVn
t0rhNNkDbtzYwAP9x8hF350m4UVoQiyBzVJuhbWrgvllSD6stnytrPa1y2gWRAonS52alzCJMbd1
vP2xcZ8c7zGroHtDeyUuMGA9Grudk4vfC0dXHmN2hMzSm4S0026CYZh3UiGlKQ9FWh9LYyAd4jLA
+llbeOBs5exnsqSxPF6YBPpGdN2MGm4rbM7142PNMRGZIaEdV+MajNe5dMpzhHlb0NKRguZrGuuU
rUqLZNUmJxFuHW89Xy90lZvV4N4b80bk+meAhslewktnKLZj72n0ahxGaK9s+4EIy7DmhDyPzs8p
ZkBOiju9g0/XCx3gWry6Un345UQs4UwoZZIiAaIhCReDaNt0PfLSR2TIRO5A4NyaUL6hpPxolvan
b/f7jP7SphjvLTms6kgDGrD+VU0gDBLmWiZekA0Uax04YZCWDnndHcyUtDv0gBtQl5gR3GSZ4STx
x72KYXnMqUVseM8ANgC11IsrktxGEJVtRumXDJTQImFcbLIO2pqD1MQ9iawJcKJU5a6yuLxBhq85
D92jY7GLjKOYSJ+Nj2EfIri2JT6pMNwvDc44RF8vU1l9JDX9pkUzJEEy+SusDZYz92BNGWGfoWLk
Qc8xraLjX5/XpfGOmOeHurQfZSwemWB8YlC/7D1O1kJSFpbVX1XSMUkqLjOzyGHNdxcwKu3sd9z7
t6b9mdEoAFDDTTYvw0trLd+VRBVjY1GM8qdppPZxdfdUSxzdFccyszALyu9F65IOWLzVJDuGbb1V
C0yAig5BX3poSpR36CDKlnz3C3/9ydKCDmWzm8xMQwjHWGgWraSVPN82jkV9K8ZDaBEzICUWvEyh
ObBtViu+in7Vh0nczxI1a5omL0mpINf+9EZ8nK5f+FvlIburU9yTDTJDNi6Gvww7WQp0H8bbNjFv
PvayKsE/3EpkmYk/fI6N9WRUlhzqX32UTWSvXeEFePeThRLTAGlpGRskNS2oOBlhKqr8mxQPsapm
RErtQw/9mZr1mCOAROKUuxz/Nn2PtROAxqU7DPEOwCtYoMAlIN6uSe69wk74PXTJfera5y7vMXdz
gKk9aAWiNy5OZERD+aTiXemztSS7zif1MsCM0ETq2CoKl2YMy53nsXEH6y3VeY/4dm9FNJptOfCe
qbB7kgMCsiX4tC1PMN2COM5a5c1vXYyX1MOut4k7fiS7TwEKqryROcXl3DvlZTt2L6V6KmP3nFfV
pkCnNvsZu91U0AbEFF4zAy2qet4tLZV4MTW/ex28OPFRR/KOV3SZxxgUJx9hG4Ri+tfpvp4njh49
LZoxd74laaRRx3xvUfU5VfPahQSHZg3BUQaIo/IRavrCYbCX8bQNIg7JcuCwncQR86hp28I1dQP/
RY8uNFXp1lt2pInxvmCOydbFXI811wzzRvKS6A/H8Y4o+kfPponJrPMphuZDFMrMnGNV8nnFSxfS
HNFTPTKf1mpTDil3fDdb25aafWmcCPnC+CUs1jodUwxNy3z0G5CPOuBu6xsqf9dnxNknl17B2WNK
w/YitouG3349gTn7JrGebcU5sEoaShlHHjtvXCkdqDoi4mkYzWQbOss4l53696IRc5SlQzHvmUc/
R06EYOBYT/JasajjmOTKtBFXzpcFVr9ytxDfAkJ0hNDZhDTOCzA+JR3Rtk3DQwMDc2pwThXefoLm
IBP7rnIRijeRBS9pIqyy7+CkNLBkG5vZS+fNu0mTFstZ0EmrXZA0EcLCt8I8LR7H/jyXOOYE0AOJ
ZRU3KM+axwy1KoHqGygala4RLPBMN259diZCnrsY7ZFlghOl9TYuuR0Ll17ImMErSmI6RmPHtIhW
HJ6IFfkWhwgYq3l8DkUQnBuK/SCjP02LPFtQuvpY6U1fZddmsB461rFDPrXvsmXc5gR8X8/v68uJ
cb7JJO+XXXNideafcVDXJzUFl21frwLr26q2g3PKAHPj1c7lnLBWNUmsj5wPj5YmEzquaPLakUWp
QApUEUOn9WY32C+G5UsW06uy0bb6QZtcqDoMaeBjQ0P4u/MyHo9UQDuue9gdI3cmIy/7Ft5Btp0q
DGdaEWFRj19Lw1Gvi9q73sLUlDPWrEOyHmviZqocPV7ad+bs9t59OA/1zwoxGkP8nhHWDbUOZH0b
HHKU4PLoDqz4886uCBVbmld6WxyzZEjPhiP6vGDztAv8jGz4RBfqCxQ3vKPNT9pQIfVs+OpFzo03
81WJ51Ao62BTI1LYYJ850pLE0bofEkIzJrvtkZXQLFqaCR2XR6plToE+JclReD6APsd+NYm0UBb0
5yXS39WqXchOQUalWRWgfoN0BXWOnJLkRVQLTjNzBJWgGXYRT6XMT7nPn0MBSxwmh96h52f9Iku0
zd1fDkrN3uIxs1NvZl7b/6afs6DhAvvIUlshilblVUe2bjg6+7Kpj10pv5Z6IRawZIVX1i7Ogwe7
JMXFnVZUY2J/jh2gpHqU16OD3NepvqO4GTfTBB9ZYjoUgB49J2XwMyOGTaiIW6cuyLptDo0XIo3N
DUPPKr0swICAUcZR0wTBo+fV7SF3py2ckvhoOCEjGFG/c5603RK/ykxXx3jI15dMmUypdd/EktHo
6GaHupPkgxPwgLTLEluTlOTUSqs8Sh+xW9tNxaYBwBbSNibZl6PyHH5irKoGB2pOWHxyV4EIWwbW
/mrZzLELfN7DBBdT7TnjiOLelDz0hsVFGxT8PNlEAQ34PSYKZsubUNpSrMCwRuMWlaA7cropF6Hm
DCOrmUCAJDfYvpt9lHdvdk9tlA7J85IM+pgSy+XROzEBTdo0aq5LfHRJi0w2XpAVzPM8bsaWxJzc
eiwmujehaeWRvYd5oFPtYqLDdZkt16nr4JqPlzO8lx1uCnJRK/WZhc9TC4Hat9FuNHF+F6fDYzmH
UKxqwfgFNW8VsC4t1SrPLMr3xtHXQ8pExim5bVqRgUOp7pMCTbtQq5U+kU+dnx0mOT/3lf9ZOtRL
UY4i052Y2cNi6gmrGTNuTGYg5QK2zmOYmyAZQP30244gpZeSBJYASYdS02q169NtxqDuEKtXlsxu
41B6YaWhOdVX+UaF+tWb2L+lx1JvHP8l6Wznsg3Q4wmDYj4V7+xV+8kF4Om5MATypEFLhWSusJLX
NubklQ97GZp6W6vt6CGf9Clja81Bm3DckJ1MjcTfJNC3YuCKlmZekITA29e9BUfM3mWMTxLqZVr0
83GhCtvw2SevQoRZsp7A9vB+I0MsBkAsY4USfOrQL89PrR/1h4xn9SLs21PuRfQCFdUvbsm7KvCf
nMLvdt6SM3NM3F0Sw43pLcJXA4TrXbxkOwWfY0oi8I++y3Qv7h/yAhUqFoypnqFiBl+TpAVrVL3X
HqaNOY4ep8Qjaalgo3H75LsRxqNfaZ3HOCKGPsMgQ6xhoiN265nmRz4RvSk4WUOrp5TTPW1H9SBK
ytKoK7j6CUqfwZ/bQztdRSoY2dFtEPhuSBBbGe76dp3i6SI6zAuNs7nCUxHmZXuM7N1Qz9ezwtNX
V+7JF/14AnRyO9jP3VKRgj5UCPFrNhDMWLQAgnoPKshreKI0QZ2GcCqQB58TANu2aH8zYMx2MraO
3ihgACt6q9RD7pHaAWc2zeI09e4DA3mhwQSAvx495XybuK1/RkU5nJZZf2eoPmCZFtZ2HqntEueJ
DqxGYdmxInAWHjqPLEN7G80piRd+smvGDv06OcTSCiI+p7hb6m7Ypyi7A8BNneJ6Ih4j0mKsdjJx
fpVJU+2YOlqBrwjyMw8TEWsGwgypGCRjB6hQl6L7Tjn1nJ1guLdI6djqQr3kUfQRG51dyY6siDhI
olNqNRBQEMoVLoFo+OlQ8dWs8Img9+k78X4palpDAwW6KT7RLoAnFQJ8gzu1Rz9UX/nonzIeR9Yl
czuSVdPbBThPCx09I45g26vL0uVniNC7TEKoJt6cSiaMAdAjywb/tmhrl5T5YzgLYPUzSOo6+dQD
sr4qH8CO8bQXtqeAiE8nX18m7hjfTQvu7IXTLEK8gn2KnKA4Z94c44Qp6+rWHe1yOyU0LiP8AGc9
dfgH2cEEnSysfDPQBNRrI4yEQzAA9e4a9xiEQ7n1UHAVLvwHISKgQxVNanoTfgCl1W80plIGojii
8lff4RDh9mLc+oGZ9rKsX/RnuqhDLPGwGFy6w9DsyvlhUWm6CxGWbwVXM8xhKsQpeXFxlW6XBvkS
G/I7z/07wWE5p+rpe3Zd8pss/EEL82XlWM1VYnFItSBC5AyAcrHcVDrYdp+68OTe882jm1VXC/7O
pWe0jp2J+SDJYu6Hg010F5ocKrc1PczLdWioF+t2AX5XIGaa0Fs7ABjr2JE/FVW9mxDq4GXeVd5T
YKbueN1ZEHHlKsmePWTUlJUdGc+cFXskbbQwA7FZuSGW+CrXzjZGPTA7xUeGGxyxAzg6Nv5VeYxS
NEGbqTq6MFWG/Mr40j9SaSQKd5cy7XJmlT9mASNV+qN0xLzq3gh53S6S4+eIEmOtYQoUmFjkKOXr
VizbBJaq60x3eK9eXS+oWQMTvOVeA/lOoxkcYbsrLkxthlMZOTPP9F3RI3lfLAw0XeTCTY2QqXfA
TFeZmJ3pCFjgtG9zv0NAmpzRuIJzjmoa6k6Ia2DU4N5RcKuYsB4XyXsfcd1KJ69wymuYoZkDehGS
YO6xPKCYI4wmrc0+0ywf42LoTIQly0XE/BOf3V5q9FNtS8ezSziIwqZF+EkZ3Uwj+YGoxAJHx4e5
6Z7yFkITds9hW2r+bzTiSTM3SYypdkNQ3VgA47Y627VI1LbIqlPEFmxHqSrNlZ3syR+Orwbo0qxc
GkVjDyVN09qx0kMTs/oovxyPWdLdukPAMlX5KCf98DGKS0TsHa2RvgXbMuvpKhfBcvRthrs4ka2L
H3/829///d8+p/8df9d3dcGgsTJ//3f+/ImZUKcxssN//uPfH+uSf/76mv/6nH/5lOv0U9em/t39
Pz/r8F3fvJff5l8/aX01//Wd+en/eHXb9+79n/6wYyfp5vv+G3zVt+mL7q9Xwe+xfub/7wf/+P7r
uzzOzfefPz7X6mL9bnFaVz/+8aHT158/pPfXdfqPy7R++398bH39f/5g1o33Kn3/16/4fjfdnz9E
+DdSKW0nDAPPEcIOfvwxfv/1AfE3GTgOJ16Ump70HP/HH+x2XfLnD9f9m3AC3w08T7jKFtL98Yep
+78+5PxNMCX0lXBdGVK7+z/+8/f+p/fvv9/PP6oehVtadebPH/wezX+8y+uvFfCdaJlKwsSULQUj
VIePf74/pFXMJzv/q0T3Vomh9+DZy7fQVg95KsFvIQr8HxfkHz/3f/4cRg3/14+S/EahlLbr0Uzz
ffXPP6qdvRm11DjS0WKiau2rfvyKU1RAjgJAXjefCMd/92tpU9jV9wgruERWvsnoOdAfa+8snV0n
Kd2ZLHGCjVM6v+LFOiSTLk9teup4qLn9443VRM3OuZ3RDZPWxVRrtkEdaf/BNy3AtFKxj7HCekG+
sSEhmhQeReWnRHlG1TnKgLMPrGZ5gF0+0vLXVN8vEQ1fXYefS4rfewLRRwMxl/b9jBO+sZybwszg
bSQxp2Xef1GBXrSUy/uGxuYFrsxHFtNPOUwI+mUB2YGKzGss/xg77pExqQQIEvsbtrSnIgDDVPWh
vSl853EU8Xxq5fhStcMhDSm1RiJ58taDI1VMp67xjzWbXWN7v3NoMUbRcM5ynDNe9FKFRYOOfmwY
HMVUmw6pBpnLsbe2UQXBtzbNu4zL8wjxOySEMCo5geV+ij82f0qDy0YEX2NzMyzjBzWgpIXPGUs5
29atoZEVTNb/+opJQxvBXFauL0pLTjKpk74l9R4EJYLo1KUGRDkhbH3L6evkx/J9DNhk/epUWuAi
bVm8NcVqKrzOvVUJXuBWdurym8Q5ZiuWfdcNJcpl9E+DP72MZR0f4nR51YkPTRlLtR4IKA9JqJRk
1Q+aDFsOCWD1lTxc+yVKboptVHAjg8sxt7ZW7hM4AjGAprRBGA/6sHGulN/P1CccpTor+qWZlMoS
2RDPI2MXwu74IYw4vXwElv1kqe5Flws67QEjTFmqcS+Y6zXZuSGUFuLogm1rGX87nQUCraQWgT/d
ZzhUdJQTOUhVywn/Q2s6FyVcfFnLcRvQBpUlJY8z8teStN5iJpEesABlNq0rXQSQc5enNsuQRlvM
hbrlxk9RkbUMF+yEQintg3TDEF1vW9WcM2chYot2HgGgZ+HndBR0/mVs21zc0eAgA5I/itUU6XlP
DeYDMj47iMdBhUYBGh0gUqpF73aemUf0VTVtZ2tiG57SU1Cg/kFomRv/J10f5BXxk+HNEWgdLVtc
FtkM/rA4eAlNfvg91Ku9/Ru5Hco38xsgxs8pZXun9qDp2SAIcJhMt5wJVDI1yI4AEfOXeP95AW79
0/W7r3riwc6r8Gwb/keUHkU8GyPwoE1U0YytLTwxo/fctYYMASu/b/v21sz2KlLsvkRnbqoB3kBb
pNfl0F8MWc3E0ZMUvWuXArnW1sSYSLqGxldMdqSukN2G4TYLq/M4Pngc+OVIXagCj1ADCKKzpuae
QUCQjjWTcslUbgwaCGj2bwdDW6EIqLVraO15lsBWiaJvJo/EsowoZTia2HP6s+/S65hpJpxbZmcT
Z4woAuJWYjdzzEc4OE81hfKcjfrQAzxkzbuvh+YkXftSqk9Kc8ILcyK3ajJYGl/ejiRvO8vPyB7f
1GpWYeh3P47F3dAfeq3upXKv52Y8tI2i27rG8M4psx3h0xrXNbD7xjvEsXswU7qLSubQxkfTMdJA
8BPUG329+luBHDjjGoKcFXu/pRldMLdF+VdtmhIwVOFoqAsWYvm++sul0lx2lhoOJJMdowr1rN8n
cju35J4412XtQ4mcGFEJJarjQohPVOzCmDZu9ObB8k4LmNvDwU+m+35CHNPLq8Ydnqpk3oqmO4yc
Fxta/zY88wiRJD5NE4QnvUw7v+NsSTq1F/V3eR29pwGxHwiWZuFuGxtVV2vvJsZrFdZn254+2q4a
tlnpHZ0pu7Qzxfxa/VpN0qjmQ3ppWWiRQRz3FxTF1g4pB1P9WMHeDSZ0ZYS0Ko6jKuDFuG17W7H2
s/Qml31SXo4hG142BHvpE++UMFxNAtzcmfyorNHe4hxKlHWUPbKjJFPXs65uTY2Rq4vOptx1sTyg
8Lr21sTKCBgED2Uul0cOEYe6jrbCrtk5aW5dtIX9SY2/7VatAIImscF+Yc3IbiFphAsL4Vz6t9DJ
h5ZkejvDerhAucSNxkJNHwnPiNXoLzGE5yRXbyW4lrm4BGMvAFPJfLrFNMQ7VWGx9Kr3rjNHaTF1
gBeGhh9o5Mjc1FJ3pm5efS2eqcse2lG/iGH5FTcNEDkMnsHr0CkUMutG0hxMstGN+CVuog6OVxPg
vutTmBpMPzwzfo302YcFDU/AQZqWK/LYISAqYcyu09xCA1HfVo3z4Tj9fZE8TSicUtXfaqhuFcIR
mk3nLuFfPP5k7N7RBLg2TGCjApdSJuxz5RZfiQ8wta2uaZ8+6OVGYCUwrnoo1jSv2XtO9HLXolFG
C82cbJ8G6aX/Ox2bs+dnMHVT9er03c+B5IqgBUHs0qituxexQJqaNHUXkl8/vkxSc1iopLXXHOAH
XjVB/I4o9V14Nm87zWA5EWfaHuck23OiR0mkHiuEP0seo8xxx+c+JHZxEe8GCXkWEgWZsJBMC4Zu
iIOVeLOmiimRgyRgWnefdSr+4GmIJ1k6v5QaQHPW5HuaDzs3y58S4z92gCC08yB7c2cl1uPoNvdh
cIMWmNmY+iDsh/5bjks8J+yqsrflKiGplkvXAitlV8492+WhgIYau8EVMe+fXhUzzKvVh9Oqqy/l
lve0s6Ek2xIEyT61lrdO2Nc++XkLR0D2zWzn6fktCuevBPSB7VnfwL3Jgc0BjsFxERyChjkOt/Ea
V1vO7qFOit0cBk9p5UNVNWRFxNkpacpjUQ3HGBZFbR7rBnFObrtbexK0Txr/unLiFxW7767V3C8a
CuIIfWCxSGm1qqe4jF/xI6Wg8Cr60M1+yqtz2/oEhhvmQsmtwc7c2/4vndyXwGcZvgOvuBogmaCj
vkzxgiMePXp289LQ30ri6XUE6JLqCEGaL1/crj8E63FEips6DY/+VGT0c83BZ43J1Xrq0/0lnYf7
UD7F7fgEf2rnO5gQJOSlHAITtznq7Mr+5ZTwrYOSCtUBs4CClD1sUzThtQupBmHGkZbPMXMIPrKH
0+guz7VGHys0M67RJTAgRKnQP0w9qcSes6O1e/bUimxalWgh5JjxkDXpFXbVKj90mfUYi/A6jvQ2
W2J2FSpV9u4HEcQ7q3x3e1Jq3OnWQ6k/hnK/xOa8Pp6V322qUnAcnxkoD7cBXajCIXC+rXe68J/K
hkBp/CZDNb0GdnxgmvwZrS54TdiHOzaHniHX+m/OiSIk2V45dA6ZkyPXP9gxWanEECdmvsYQdd2y
0urpZW4OgospvOVc5erFmarNIOTdKBtI585+IoI4n/O73h137oRsUwkk7RalB8V1iDja1FdVZp1i
CE61gxLicqFnsTifC1425ewmmiepmG9qzMbRoaVTGhXytSjZy4L6PkTx6+IGVAhjwjd39d2q+UZL
gV64fu4bfv1oOI9Sbovc7FLjH2zp3eqJrwZmU2BfD9CZibGE2VfuGnHldfa5Rm+3NBQb3s0yBjtp
57ssJhcWCoeCA9Kr+axZACOhTr19bXIyxbFH2Dq6cgMU5BMMRP6LSeIWZswWDjtaAgEyDUQsCyK9
6etyQT81y1NGbCAzKxClBjp0wOXvDpVD3BP5JxaS7PXv52Yz1+l2KotzmTrwOb1LLYfn9V0IOTGg
hTmokh21HaHAGsoOdQzcL1Emj6YhKHMYEBlEm1ow9sKskjASH+V8jNzgBubPRTKlIG2KvS2QcSIW
hmevQQJZPvCz59TEZ+Lprv02eC4sQndFuG85mcS+xU5ATClAIwWMJsRdwaBkG+KBYXk64kbpyeyC
xesnIIP4LqYwb/MY/+aWEo17KKB/mQEJmkSsgLTUD8t9gba5iEEvhar5CIhWb/GjSu1fFxz3dPue
72MxYqs72Uv0EDKjbJB/cswD9Djcjsl4Odp6Y9Fa01x0wd1lMOwZF0lRl94IckjAx6xvssRyV3He
XH/mEiCxWt9jRbjRYHyWSAowE9sXZuJ2SdW9KZZDIvWuEryD43IwWPFnbhs5lftqkFs0trNrdjV8
3JZcG2vxLyaCcYsqvdIarxwm+y76Cqb65MnksmqhpFFMcA0lDoDwruPrI4m5CTZKQtTUPGHRJUM+
Yofv1yq4xtA3F88JDlDsNEhi5iv6BNs6LfajaU59slCnT1cd5y1qw+sgJoIlSZ+Z3e0sqznZgN96
4V+DnNs6WMSqIj05vt6tvr5eTpeWJM1+IYYc7Q4DhoO2xc6zkgM7A1Y3iXdyDyxnn3SK0yYAWMXO
xoickCJoH80hScudw51TWhzipXXy0mcXQImDik2RBtO94lJD3sF2vRVRsCunFJlPdXQRINmBdecx
S1EOt32hLrtkxGuCBBYPpc0rVEATDSJGWaeHLFW7RWOnLojbifcMVy4kikSB7kTgwlRTeCqF3g8Y
mXEWx0Bd8gh+Z+xiBw0ewtm/hpZzWj1ZQgcH2xtxHQS3jEeVpxCv5ifoUPdVhTS7SEndg/Tfe8zu
0hJcYXEaHJLS6vk8F/AOjbdxiLChYbTHN4GkUNJw11tKia3pxQbhKfcRs9VhQlIGiYR7a13PHErc
kWGeiYiOyPQ+0h9Zg2fXMec8CHbrhaBbsxdFdxS05Zmq7Mmega1mF7+amjCy5c0fynPFuHodiK3f
Kglmhk/LxZwY1sngIHP70MB3waaJBrV5IBimSOzDuha2bnqpnf/D3nksx45sWfZfeo5ncLjDAUxD
BzWD8nICI3lJaK3x9bU8y6xe9aDLrOY9yCcy81JEINyP2Hvt/moxSxQ33CYquWWSgjJ3ffe1Ryvc
XbMQfQl7dNxT4b3MsLm7yL9zOpQKFglDWDGr3N9XXXrT+xSKjpLjOc7Z4qEbYTda42ttIQ2pj7oM
LmGtX/FIlRssZD9tgBjUTcSNO2j8pKiN6ua5UmaZjgUZLb+paEOQul0anJdy/Pjnn3nGqLFYiEuq
CS3VzPYT12C1ymE7ciPgkUkOGg0E9iH/DX8IU+1JvkbWb+2gFch9xXhI2DSwkjkxGrUJ4qF1Kaf1
NbdNCMBMz9cRkuXnv8QSWoKQ0CplyO+zGBerh3mRVgpHnCDNjJ+0PbrB+lpiQtlWoj+SVgGqi/Yk
dS0UZ7F1LTNtbYuAqV3TD84+W/g68zjet5a/nxSjaM9mb66n8WgH8mPN7PaAbQYTgf0kGOEqPFSb
aiUyqFqGEpGG8yN62nP2QHiglUOODh/NLQZ6uo3oEsWcTJ34rRfYE8zpyFizWOZUM9eKJ88NrM/W
7NbEayL4s0mZO1yk5Jr50Rht22lkVlLGaNxg6CEnPiK2HTlLkPnI9abICXUQHGRhteT3btFfm/fU
c2LuMpn/xA7vv4vxV+j8p0phnzgrM6NcF7+IGAmF4TdZW16onATHdpx/GzjCI2IL5gOahPGYP855
QZrGGLwMI9jHAlS34uWNoijAbZm8e82KftjiR0Xi8Kpi9Bse/dskP4JlvLc9fhqV/QzBfN9ItNPD
UAKEXMh+jZEg2D1WaV5Ii/kKg6HwOVIOlkvO+GgYt7ZkZ4cq4q7IoAfaNewfJzpY1WcZwiPHmcqs
AESwXttDaxcX3Gaaggn4pr2i4meMbvUn286+g4BLQIOFY6ILzERD51omY31a/AS7bU/qPMrO1OLK
SX20M84HywoWFfxyTAkRldsQiobXhIEZLxQ6YcESceMOdbK3JrOIQEzqTu/tyLsudIlXs4ZK8xgu
DDLaOu/Qc0b46pXc2ZznW68pH0frZcms4Nz12WtrueWVhXGBTxDRhwuThbFEpxYiOsN7+W5FxMlV
BfjHdSCsLv5cZGLCOvgN6gIYP0kf19bQHOe+/fJB7UlI8bsAys4URXKf4h+Ol8OUFbe95seOIhCl
VBjPlX5QkW6uER/tk1wKYorwt2d9ST4HtBK5JL8LZmVWq49WQY3TBXA/vIDPgrsS8jcQbutP5Rao
4N8moW0eI/elCEd+5ZnxG4q4PaPhr8W1Pvzu4Av+1TUOERubl9QurQsUKpQhOaV9z0vWUyftWCDH
SZ/sPTYOjE48lsphgmPd9L+tgNdix8OOTWDjXXqX/49PBIjUwB8nGtqhdl9OMDVQ1muBOq9A6YTv
7x1xOtkS9+VMqko8T1C6ciztS22yFWTKneq7I+YzCqmGuRo06/M/b20XTuxPbe+sY/qapql/LOje
NY6rugr7jah5GdCk42UaBBlzMGBGGwN610BFWxd7o6FZ0HQh6GzTbwLLvII6Z444S82pVDgGMRKl
P3iVOPR99Z65wrsrsFmZk3l2xr3Vxqx5O6LsejagtX815u2K1T71rpxhvlRu+gnSoTmuC3dp5Pfk
zIyOjRhNODgNVqqmxzhWH67L0LX1s2vJ5zhSkE6yvKk4JtXH0HMiVAvEr7Y+ZU19Z038jCjgofUN
AGaT8lYH9U0doxQqGqT/4W+Y1hgUFSgv/I0Q12jb6x5dcxKM93mhy1Pz3YNTNMu16yKnlEj4YqnL
0TexbijNVRK03rjDQEn6WNl+1BPvri04iJyIh0sJ83hUWMWw55FLXHKw9MQSM8wuj4XPLDPvodGO
+XfUckKJbDyO43w9+vYVwn5oMEO766H8DHb9E6qJV2IYQPdjhYE2tC6qPaBSId25suHbkxpT9dC8
cjMV1OETYw4usp6uaB6y4xT496C33TuvyyUJGfKxWkGE+X5/AQHGhcM4ZiIBcsWQv/MqXmXPJA8H
XXWVDsFdOFI7yHL+iX1PEagE+SEYObJk1B0WiNku+nwuf30aA4LT/jk8NPTSpXF/MNpwNwnogU2f
HhH6Po25z4nHx0et9t2cZ7d9NN17lX9xM+KBE5uPndb8RyHnR96P7LAmHlQ7Fb3S21N3lLz34ZIi
jZqj+s4pz0hM4uPQI2cKm/GNBX53bjumdGjgvJj8qMJFU5h5P0HoUKst2QGgPhGw2fxl1l4gUnnB
UptoDBdZdzAn5Q5L7j5EibyxJL1KxD2/8Zf2YLOV6pJU/QnG6RmBwvtEJsihixaKVwUppoqfg8iu
sTWMCdocmwLHRRU7Lt1nFiKESNtnofjy3qQpQPR86zfrd+9weYe6/OkI4+Gsl8dF8aDoihiDZvHe
1oL9D0BTQgM8SpaK8ZenYBJkFpCGSB9S4Z6HiUPaPCZqXu5dR+N7KniQHfTD2763MYrV8d1gZc96
YQ+vbQvOrIO+gxXwfpy7Y5Q59zNbzFORFpfV+nJh2+2FmoOdq4h3RpRlYj6Kap8PqmFxNhJXLlAi
rvDFpuHZEhEGurh6U32mju1KwpiENhOHZM3aa4QObBzecROi1mgrDU2u+wqd2ToKVqYnyGWPfR3Z
BBfW9k2SeABj5NM0MV3NgiI5rgU5tYFkYZ8sKEGTiKFeGnf+IRvPC8ORvVt0jFInKuF6kdnBTUj6
w8MX7DsWc7vEjEVr4dwNTjI8ihHzggX3VJaUmk4smIgEaOKtCHtHWwzbaGVZYi3Z3zweBNMRwliG
/B1FsXwoi2cPJCwTJ6vdlUmwKyXdUqVJX2ztbxc9240MUD9NaqGGj0lYjmLImn6/Y1OJCnECYBVB
Isn9juDjEdgFc0tk2mX6qJL4up+xq0VehhzHHWa0W9NzgGgVfF/zWWTLrUpYEiB5Z+kDdhgi4vxK
UI3BR7XjSdj9JV5ok7EEM0ueoYBwkaGpDmNkzLyA8HYf07Ii62BFgN977rcv6TvWNaFn0Kd2ZNqE
11VwIcHvmgkPzIqIb+WS8GbN42HVSp9s5D2Oq+5xWbzPmUVIElrXrWjl81RWNVGD07ZdbaC/2P4h
2Z3qhZCwUbE40311xTHQpSu0HOcjcmR4yGG6TGu9nsds5S2iFZvyl35kNoai4lzAqKIlXxDq9p/p
KgSuOlaJyiKjLBmJAk/ZFmG32eIB3lv5zD6kLeVri4uTCaSXJydAX8jkOi4MhzAA6zVm3LONXlCG
J7sLmVFiB+2DapkbdOvQK1Thkm3xtplPwj5y5j/UQcvUfCCle1jqkUIOufNezIi4q/7FDSZxjscX
v5rFPrPsN9m14GoprlFDru/BLPRBDupIJEhC7zqDCGaaarn5p3DYDMWhWyDN/wzd1dkOARyrJO7f
ZTs5hNsz/QiLjCMeabzOG7K/Gh4IzHMH5MQtpAsGTxliGG8C7jS1KU1clFX7Qq1Huh6zy6YoXZmj
Ti1XZ2JlVxSYMMMcziJG4PjNgHfgWt+Ntsfqc3aGXdITODaGW6905K4tSTQJHYQptjW/Exjn7XCA
hjDk0luLXXpVyY79dQNaWcvrgu/GWoCn16qj8ODTmGGxDG7T7mbsqxXCOQYz1dNdDFDkxPA30zLb
FlBHdj6PIA9Te4KI8enyysIHRBAEWJnAk+IT15DBHs63XD3xCaA43A8qVg13lONDnmWBv9QGjzKl
+EG6xDnX9lpdWwYk4lXs/xaQcIsW/Ul783ttjD5RxGdnTXv2BBHLKIS/LB9gXhEJnbfImsPgZxU5
V2xW8zo1X7iK14NfmT0XARbSmdR20FRLGsR3TY3W2f117nSPbF6q81z8CjgibKehBXK7bZ3SeQIw
RopfT+sT9NXXEty2ExubORBy3zTpgwAOdBOds454eULrQChTus4RdGFkCRDY7OgQWu4btguxS52r
qR2IWVd4daMhzW40FiKC7eqsvG3p7fYeoTFikfuKumcXZ9QKTpmcAxVfWqzgDOqoEuKif5zr9Ktc
8ftbSyOYZMtjRYTkDm/7RG4kfces8blK5u3exL8QVU7Adrr0cUfjCXfz9S1ZnkJkDLumKtYtDHK1
ncbkyD70YjUl3nUM4AcrOzkJUw3l2Qrv1SxJ3rbZUcIELlV05bkA9fldemTP8DQSOhsHbofOa+8a
jvye2M5xz1FPFQT42qrh4aSQ4kMZwVRb00vkyfvAg+Y7dH27l1NwdhvvGcF5RUQ4ku8wsG6SGgN/
ovgs+HO7R3RQE7llNzhg8it7hkywOi6xUNF3mq32PtVYFIPqlWtU7x3/iHzfZyCBE91L35ZeBGgy
J++1sac3JyrEXqZwGBucB4doGnGp9eThaKf4A5DLOi0rhzrS013AmbjNsI+nIxL30GSAMB+7DZrx
eogoPmYkiPzm9l7b2Q0fQPdMz3zn++zpOmvsdrVRckGOYsVq1F0oIG5CPfPtfG+EhhY1ux4xWGNU
YUAZWJUjFAuNYgxiIYI7RGSeUZN1yMrEP/oyjx0iCwWASQfk/92NMlo0YVRprdGnwTCLJHq1CeEa
uRflvmTGqlL7xekAFyU9LYbd8r+amBw9mUVHj2FBYzRxrFh4/fzYwg3OV8uMdk4hoouNmi5AVtca
fR1E0oBJv9HcGfVdbnR4uVHk9TaQIj+y961R67lsco6OYDy7dC6Uz4AbfQal6rcNayXlbNYqjfet
jgQ1TgSbnruCz7mZc4Uk8KIYpHve1GOprpvWQUxICEfMgG4Xzg+s1RYyPqZz6SWn0OrP6dxEu3As
2o3fQ9Nse5NbmNUgQOaH3I2emUYiKDLaxsKoHD3kjrHRPbZGAUkJdzshiQyMNjIzKkkHuWRodJOJ
UVDOhFqZ6hgoPPZao7LMjd5yMspL12gwM8SYmVFlMsX4Cpkll0av6SPcrDCfL0gP6L+o2A2CGxxB
htQzcypYokbvOTNeNWpQN6hego4AEaJb71yi6SdVyScXKanICK0yfS/klx57lI2ttL5NsF5cxsB6
dowSNVtYp6rD7ALliyp/R37uyUW6qpGwUjSjZf3wgLCnCFx9iL5bgEbAGtEW5U59owSReatGfFSu
Gh7r8JMAj8cgOn+OSI1GJZpD5NLZFZZHuhUSIMmhGBjlrW00uOVyaY0mVyLOjRHppoh1qcyxm3ke
Cl7XaHk9o+qll/kzG52vZxS/RITAhEYEzGcDeziq4EKhD9YIhQNUW9jfYlb4iIhnoybOja6YC+/J
CSh2hNEcjxgKQ1GUV3lSY1QwyuQSiXJttMqBUS27VO2F0TGD0CnJYGW8YDTOnrHuzefCRvscAUfH
XxAcOqOLDvz0Ww2dR86wc58gnR6MhnoxampldNWaydomMVpriei6NOrrMbi2jRpbGl32gGxgq3yf
OKfmfkwtqu3IJcXO+1uhRCVagK1OPGbtcZXJd+NM27GmqvF4NTk+mTAZfbhjlOKF0YzXAUMToyKP
jZ5cGWU5xykLKMTmHaLzaEWz5SBDT40e3UaYHvko1LEodLse0TrTk7sBEXvk80yioYdZUu5XsbzZ
ZDC1QiLPhqq1g5p4rd1lI+2CShGRvDJqecnhg02FODyE9H5fewdhI9VC2HHWOR8xUACVUd9Thb+s
yPGZO4T4FsgeHHX10wXxiEk91lekEDIzN8TaZj+2wD6XSD7mBaZfl3E0JaA8hRXEi76jeFrX4ISc
L93rtvydsA5UfvPdzen72LMyMMoWTq8ytKGN5RoxwIKBDQ3gKbaAlLbla41BgaNjOtdYFlbjXZgw
MVigulzW9AqpFDUzPgffOB5G433QxgWxKP+8GF+EZRwS6HAn45gIjXcCkTLZkcZPIRfrUhMFSmQy
e14sF7nxXqC0cBgS48egWf2YjUND1dFrPsbXhN+6xBpnPx6KzV2+QN9OquhF4o/DKJ3Wh8DXT07z
g/KyvOLwPHUTXNx0unSk69LTG99IiopbQYEpjKeEpnCXcz4TzlOqfc6iq86iYd9mwYur9IMUOaK8
lgs5C9pzWeA+W6JiPLa9/dL7X7NxtkTCtvc4ZUPt/Q5pTOtsXDA5dhjb+GJS45CRWGVctmMS68xg
PDShT8Xn4QJh9ILDhn8bRxGQUWHcN1ODuDqCsTUbZ04d7JRx6rBpw2ca/Smw8NiUgbnx9GiFu4fX
Gswlhh8iVZkPLvvWOIH6vMWUmAbv9YQhKaBd57u2f0YMRNI4ibDxtHtt3EVx8CczbiNtfEehcSD5
WJFKbryNMO6kBJsSC9MHbXxLaP2sTbYFYZWdGYLssSNsXYxOlnE8lajimSzh4PI6jG89iKWVyYWZ
YczUftzjiY/wv0J14npIF5iWbzMQmfbguxgUygfJcqrRzt8g4pHqAGXSRj0y/01AQ9q46RoaD+tP
mAPbUkmabcpgftZoAGlXCWFNv2Xkv6ZRcu924Y/mQgS/NVsog+yofrI0fopmNcGkgw9HyAIEQxFK
5cEEIKoOtrdeOJFgKjrV0U3Gs+SLhDnkV8DBrb1wG9B7AYfyAswFtCGoQOln7aHahUMnSVHKzMrO
uoY1HuxLxeffWojsVfkAJXe02NJigwRRvNjNnR3AeUY/hUvDZ7ceB/98t2X0votWz3A3jbyCOjLq
v+HRoIbs5WalLOhD51b1IFHsoAgxB3MNOlyJMgD1EAyI+SKWl4VL5KAuPXpiwte8kG/Jk7q3iRwi
TZOoWL0crGa5jCVUp9aqK7YNKygv3pakmyUqQeQdrBig4M+oTavEAq4DS1+2/Rs9EXHZDPMJmWdB
mwF3run6ydM+lXOwjwLx6YNrA7Q+Xi/LwA0eNXhZsvaS96Qutg2/bZYCjg/RjyUhqXgIlE7KShAl
iGC3WriAfSv8YusOEJs+9wAJ6JD5lBYi+S4sV+1Cx7swo7ih72DUKdCATeUbx9UJLdgvhSbIZkff
dTG4QcAX88jbbsfsgMt901nlzg8lu+31RkaIqAJcQFuvDgWfl+M8w2IbfKKKXRN5BxCPEbhcOeBR
HfJoXfcNHZNMGtI1Qk4yDzA2+XhbmgSmjqkBr5X4tm0OBbRLZLwwbWLIcbLH/IVC8ykLvI+4Q0BF
RsA7nsEFrxJmUMA9ax+7kBm4wkPqq7GhbJYDdmc2FXjoCEpQKIiijkAlkYY7vRLVU8wvdm99pyxd
sG90vMZDfooyiEKly2/Z0Ar2S/nIdKjf2TX0Sg/Nc/S31cxf6l7hY4qSP53L1GdZ+ejSLB5nApdp
+P2HLhfe3qswYQap9eqit4TKMLI07Vw2BMt9peVrPSyUYo9LwVi0CG3e6KnSW7rp/dDL334N3oc0
2C32xNHoMyfs4TYEUuBoB7xAzSUdOlHvNE4+R2Y93Dh1y80YEgtYpuVfBaqWXZH/rLqITNvd1Mkc
ARRA7UkGqNAzhieaWS/TBwuwP+9KrB5HtRB+lC2fmuQnBEakFWT7um1uSygoO7df350MpR3ArY2r
/c/YojYKV0ho4B4lA75Ce7cZQD1XEM7ypovgw4qR2+E0Rlf3d8nZeTIkekPHFKNIRz+X8ght++LN
Gxk30jfNNAMAN5vgazJJpvinCUUL9IawIXZQvzUS071dh38WEhWaGF32kF6ctmIfJITaT8TpNchU
o5UkPLbIdz4CkEJ0pAbL6hha4oasMFDP2r+hJcT21Yi3bKre69F+n2yCJET/5dZYvV1In5oaYzF/
s6azXdv+NcIOuWe/fh02qM4cnP6VXxNXsDIY5mPMbWuT32HL9q+vxRlnKwnz4jauCYGpzM9gp/H1
UuZX4xwi6wK/qhKW2jbjeqAyq8/krm/QbbRipChlpY74I9oKe+DSoyfE6PbGtuk5tpdrLFu0AJY8
0aZSUcbxxbYowzEkIGDRD/64psjpszt8WreDKolmjL5xoi9L9FcPOBOGOHsuOij9C7uvIpFf3tIg
h7Sj18mGNNap5Q5661sZ8QR0LjOeJXDOyiHasxNy2UwP2ghsspFfqikwQEeN8wRhY9eNAHo0oGpo
dG+t1bx7a6k3WP6zr8IZ1HaJ0LKHDeD/cvzjTFDiAsmiw1pBRpRBsS3a5LWcXDAY48oCwsMp0d0s
C0VDnF+JMnA2LuyH3LXPIb9mDEmWkT5NCY2wqPs/rV6+66r+BGfjgWfl0lzP3TI8lJ08O830WQ7U
j1237sIyoeG8Dns0o+xfUbKMIXQOtoVNd13ZbKiZIjl+ggTd+iY0jdo+RUWldf0l/rgUxXVL9mXu
vEcRFV9m082DsiO0annubX3rg6HYAYxkuJgLoGD5DXbUc5JXEKaz64muBGi5QmXI7ut28lq66vCo
Rf1tqe6iEHPMDMjj6ZHJ7Fs1suwjIvJI4wMA6x5Yz03rOy+6nO7jPv1iQNQID0mO99SI/q4U47Fh
tB5l3WVNoTh33RhssDDiWYupQMdfHY7nyJtRFoQlB3/rPC3IsS1R3KMooYgs9Ttr0zs0mI9eMt10
gXWXwF6YOj+lkXYRMCEV1Y3+HAcQgsiWoXRxKwlAY25467i3fGbIWDL/MMWbwHaL1uFEefSKiDUi
WJ2TPp0wAXRRvk/66LTmyc9qqY820Tdj8juU4m4URGYkKY/04q5/rCw9DsosebkwWU/fNW6PbJxw
2paqEW4QnCfSvmUGiMP8ypMJiqPbH7rkXPSQgr3ceiEh7VSNv5Zabm1CLovSPvbkooYUc9gokf9X
WBeSOn8qVnz43mdCW8I7bRzPxFGaDUFe1URs+DyMwm8JuL9qZscw/YuvmHhwp4kh+9WIHuc+OMk6
VtSHDKoiuhlKBr6s/EBQi2yZc8N3eGJNS7b0XILoEpiHhLxeyvlllcUcwE6vKm6jTU3KNl06SRYM
D4FIxJ8+/JhN7Pd/7T6+DhNx58+vXk74fFizT19GdS4H90LsLRHIhQkcMyPIYK4uI6hseShi/8NN
o73XDkzM4vVH9gqdtFqvuqR4W2L9t8P03yQrO2qPofIaRzyOOTdl3e7TgsWtL5l+VTDCa2v+YjPi
bzpUlROjAroR+g4VBc95ojE9mzVVDftePC9O/ZW0EIxZgW7sPvoNVQqYUv3p2QNtcGx15YBFBOMO
h5B7Gw/Rg4yeugG2dZu0kJIhXJWDFeK7Ke9lmL0vaVMz4Bz3ubDGPSAGEgSc5lI4zU0fCZ5IiiyU
6iliSeUTOEbDQLFbb3yd/4YuVGyI3ZvGvXVweBs28Ljh97sf5njedR3oPkyjvwoUo5e8Tk32t0aU
W6iUQMb1m7XcYbJrpjZ6povt/9bcJiWQ76C06ZhXpOeot/aVxMDkgJh+Bylz9sV6rIv27Pf6rILx
Sqwxkk27gO7BEDtrnKPVVm9B0d5Gc8C4Uvcb1GL0hF6DpMihck37+xS2867DU7fxZj5JEnZKh5Br
1C1IdbOvL30278lbGHsv9EqPki+bK2jJlRc/lwjzw35ndkRAQq68eH0eY/kKEuAk1pcJTTTy+1vf
Ly5FS03pF85PP86v+FnwT1mYqKrZe4R0FPvrrdtEN/hFABPyVSJ3Wxfrte/OH4NHOIruGBijEr23
237fVEB7lB33m5UuzsRUkt/eodQDXzZtFXUZObDXaGgF8xMr8P8GbGzPc1Dz7LAiJ1VjW2vymvuF
5cWQk8Qs/XxL4ER2mJS6CwTHDvjHg6j650RB3InwNAWO+xn7EJMD3nH2eTzfeqpx15d3mF097GCk
3S4eQPIK8ZDkZ3YrMMUMgQBXdH+HLmPxGg+nuJtf/dacOcg1CbPJX6a4OquMpJ5U4XLRVnZjxTME
geamIGhVBowDRVtzxaUez2CZ/vVV+Zw06a5nO9wSTrul6eCl7GLqxvW16/4EaXpdVsMzU6i3mqCP
bVVVH6pIKflgE5CR84Cn7L2M7qWd/DC2SZ3uu/PmT6D5BA3HNx1AQgeq26Zoshs5hndZk1mbVocv
EESA3Aw55Tr3ewDgNqTg3GT+es9g+spj8LCpxvyJchhCaYjinu7cREMQ4NeTTRcavDlDldp6mKr4
jweeZgd693kYeEXmkNjz2Q2r/RAcpI4RhgTTVcF8qG8ngsnKCY3FYxNxd/UzvCvacGyW3fyieuj8
CFAOntO9xhqRgMs+iVe5YrBDOyqWDnyVn5z1Ov41P95cRy/EcP6IGrT4Ug93iSnchoHSA11RK2P4
QllXH9rmAxVSda0cLqG2x95i23x+Gcyjbl+ts1+cK/gKW8QD4UGLHFo69obIuJSsfLwrbLRjKh/D
K5vh3Dll5TlqScR4bsIHZ6zgiZ5fIh/tuy+xAzCy9Q/2kIqjm72UoKM281Cg69BYQ+LsbpSGLSy3
se3z+W4H9CDzPfFB0ChhTGn/EuHo2zFLv3Rj9TV6jE91x7SAfBlUQxXkK7q0QBFGx4d1Y/3J8C3v
GMKGxrL/abXZQ8u4P9XDI2paF3raAXVVsLev0BvF57kjaEHFk7eFvwxoogE2uRBCuBVWBxJc+WQc
osTaUz40ai72RJF9zSOGNaZH1i4GS7YRvU3AFjtEv2FTwACa9OWKnx1gH0fldJ3y4gajL5iykBuT
YTBdMw3Cx7dv6hDIf1haRMENxJSk5qqo0wsKpvvMQc3WYYQiZGzSu3Vyx61Q3qNMaYmlnsEDATaw
Ye2X4fXoUB/ay7wcWIMyJGBMgnkAIYyX/7rlwByXkDCVue+64heiCfe3jScPsVDOsSgLgsnc9xm1
DoVO/xtL7978tQpO/zVg1RBVdknKGt0hbURpNCOtc5N7QYZuz79wr9zSk9Ch+qzmOtSIzqw/ckFx
qHwo+WMBSqFXB90DvS0jU9g42C1kdyWDFWwii35nOaDWQk3scMY3tT636XLH9udq6mC50qXFriGg
MrrJ/i4122ayAopdXxDtaNN50yuR+sEqpxDzZnJ4F9xZxnvNZZBN9XcRYlhxoi8/VH+jwrmipfrW
jMzhPDwXI8SJJEYgE7nv9XxdWezUK0EOdubdpDF8+jB/NN8WnfZX1dO6Ff09JjPUUd20nwren4nN
h9v4204cp3Ugiy+FRlkt6huQxa1V519VcoUODxpHS6nm5PZ7H6lrUzW3zq+1xi9e0nwHERs1E/iK
XtT8jK3l/CR1Bs7SeawZYJ/69MVT7FmZMJ0Sd2R9R9SzY6O/cmSGQy7p7y2m6/gSho36J9YkYhpi
v6RMYKN6eY7T7ttp4OGUzi4H6wtUC9dgE2M8bfqejaFzs87ywbDaOlF98RGG2Zmfg8m+ZX16H3nR
lQWCyylMldWilx/m9XZmolSB0arHx7CgDYt5HCb8IFyv4046LdYrv7kDovA7VWTqQnOdkNxD/WLE
5pEnI8oRAdXygcHii03kvh/EK9XRwVrVk8lxa3vGBzVXayFwTw3v5r9bhxymMTx1QBS5p1FqQ0au
wpXnb11wVsrufarByKN42azCeorYtiL5BoPTqW4TYQUEWJzwGPkFTKjlUnrFjBq/JTsCAk50Z34H
QpVcm363at87D13Qkg/3vTe+Kp+jyE1YHNXJN5UnZttc4ZVrc0oVwi8pOwaGsO6FDuWrKfTFqbj8
KO2g+QN3jGCl91F8bxf+VUr9UXHdQ7FwT56fIp+zOUnbQO6qFbWpeZ2DYdYGMocivCsIvXcuchE3
ie88o9h5kVhWLdHeDU1rUjFpJML00fxGox4PxRRfj/H6PTjrMXRf0rK+Yf3z1aX6CdX/uQLHPo6P
aljOo2/96Zbvxm7ve0u9E1ffbdxGPVSxT0g1ak0G/ZvOAHoi8qK2QwjYlqwmV+ExDzV5pkN20RyZ
zD5GUOHBcRmi21yjx0Odv1mY1YAHCTad7HeNpieKBi4Tv9K3JtprkPoow0/Pw1VQLTcuO0HfPNOx
Vb7NbXECikLQtH4QAjd42p3dNbgag+F2op0IKaO03d2zbznXPVnrPnsfb75jry7wwWUdk8xYtM8T
O6We4X0fVw8RiYFoc7hhTaueyLjbK02xveKrBLVDaWDdiBldSjUyM0ekcF/wV9cArIJ4dVP6bFgz
+sxdmDgPdS+u8jV9G7vmCAAen2RiPyTw8zZstujbi1vXpwAI0MNzbaeQJcv6nRPtPGeXtZvYc6d/
JtQ7ird6bBQTHhd/2aOPPBKxEDzlfTW79/WIZNvzIcKn1oTiYZ6QiejXtKk+awr2POEZmZyc818G
J4eN8qZm3XkgJQlPS/aL6+oLdDtg8LYtdstXgqgEzs74baMyyjGgBzkjLABsTgjqpQpie5c4zVvB
2HJwIW3nHlr2lPnswRqwxrNnZ97lcse8zkIIxpYMpEXHlFEStYqs+rks3Oa6Xq5UCVq2xrZQOtTV
IJ8tcuBxr0v5k9Kgh5zTe4bf6zZA8zVkER6TbKcs5W6H2bc3U02QjgVPKpbYCyZcEaUsCb3NzHFS
I2kxpDjBzVCRnpdGV4VEkiSHnN2TJo/t3regvScVJw1QDYSObD49+RVmMYN6aZ3sPpPb1DQBsWT7
m2TqQNP1UgXi9H/+P7XFsF+e/2dqiyOcf16o/we2hTi98af8v7Et//yR/+S2CP0vACwapjCLWNsO
vP8Ctwj5L+lLWwdo7W3iaOS/uS36X77nBcLWQtlCYk7+N7fF/ZdyhPbBn9gKt70r/zfcFuF6hpfy
39AttiMR8JIgwQ/nBlg++Cn+O7olmF2RdqUh0XmCIBkmV6ktwoNZaB6g93N1Lhi0R/Y5VooieGFS
sGnTvsUZknHb9MDnC0DDCcQXJvHdE6KJ8AS5AAk7OWzY51QvDhwEAl0OmsPWw9Aal5+tQ5ZWLriW
YQeByqN+mhOLSIlx2CeDZZ3yloIkL/Bxd2VlIRvZldx/YBmYRw6xu1yXCbKlvnooQgoQbxDwbCVs
/jJmypWktrqeVjYYacjf0wgyVVd3u9n1mnNZxicoEARLldA7hpIKgJPkXns2fhkoWIkYscMvGT1j
SDJzmNA4uxJqLb6YsPEPXk3csoKyuBlpnOjbGcn35WfgSgB23LV0kN0uVfmeVIVTErs/HAAFpAAY
XCa5dLH/g73zWpIbybbsF6ENDjiEv2ZomVqQLzAyyYLWcKivvwvBMutidd+amfcxawtjVhWzMyMc
7sfP2XttJL5Gnydrm85HO3Dc1YO9p1UVb2rSRqiCaiClLliFJoUoXnBhQlRP3ddixQG8RNdzE8Fn
ojHnMeIo6o+WK+BcaSCySJFQMSEXr3R9Uap5MhYePzJO2hLzfVPRM89taj934THPItkrj2txEA5I
XwCFDmnToimhAknJXNhalVuuSlfPmw4S/t04RMz9GPvNkgao6zA6z0kI3ZQhnYLBxZgFLqFYm3O7
sbPS3bij81GDelaCza+GhCP65ktnxsT/VPUL9z0I5ilN4GEwflpG+G50xc9iiNgfMfOvCVNYWwXd
SuYjXBjT9qUp1XZI/HkhJoCO70DWihpJAKEeWDcX60LZX3GvFbsFmtyi90eCntkEMCPWQZ3pETBB
EFHTEtNdL433bmm2dX25rew34Sz0j4Qx1BTyI0/NuztuUGtmd6Zr16sYKNsg0FyUNtHBUUM4Odd8
+oSqgo9Zcot0YIUN3O0rTMd0KMuRSUISu+ZGdP7FE7x/E/Kzu0BbPCjBR1cN/jFM4OLOmdfySAF2
qCWBNnH2DiRhBd1k7SvqM+0Yr5goLgR6qoULt1gfFKti7Faqwl2Je+muj7wd5i7nqWC6tM01PkT0
xHiT6XHNLjm1fDLltBsTl25ZiBnXkekGC09csRbhIgnSX7AipbxL01ctxvIY4Y5k+b8ZeXrPtY12
SC5DRqkuPRr81kv4xXYaLVpJnWBmUbDajfyIpA5RNdqDFdHAwkGGgGN01fn5a0wNDECCeOCS1mjv
osMif2lvCYRyXdKaxHBnO0bd9Fm7Qu3on2KgYsET7P3F74FmVPNobqMWa4MkgXCuGAEEA2T3jsy4
JJ8hVVqjtU5c9MMTnVnPEp/NRE4e5Cpgnyb8VFDjWYYNHFXnWngTaD9i1oZQPfp821Uqeh4UhDap
ZdXHMdWE8ybwedreOMbxzMR+STcTivCyscRX4zAFDXzqd9rIbS2s9WixHmVDiV4RPLGnCT7Rv90i
oOK6GWKLFp9DW+pd5zZ7nIPcLR2eQT1p1Ip1vJkSnloHu0JtNDatL8nzPQDqmFz/sTLSZi0ygEOF
ME+IZT/IxQYvXADcbv1VPAzpTgfMtFNF1LxmebcElJTzIWx9j+eZNyb10N/1U3ZATK+YZMDFMLsc
rYRn4cRfotYSVOEZhWOVIDPzJnxdqYRT65TQg/z8x2jmoHu9qdnVMDb8HKZ81lRQHn1oJKE9dKjr
aK8lrG4AKu5du1wxm8B49ML4vSspIC1Ssv32s5uNjzJO3nqvY+fJjRNdQfMpLAQt24LA39z8TBTC
whA35bJVVjE3CuyVOEoQAmM8RiFHQ6t/nvMg3MQiChCTdqckBaVS+N917xK7jIQM5Uy8D4N3t5m6
bYbxtIKSC5Qm3HY2P55DRxyZq+kj7yQqzkji73bf/gh9AP52YLbwkUgCRYodHGsjXFuCVIvZJsHE
IwkyRC16F5hIzOW4lJlz/NAIc+e3C+Qc7kWvXjx/sAkKZqiJNbV97gJ+E4lzN0zSH4p9GigmON2m
QakYk0lhymHnFp8FKhAK+v5sGAG7mEp3GUG/OUuogZR3l1rM9Yaq+gJKrse1R3M1RZYGxwv9tgYD
HTOdxpMZVESD4XpFZYwZ4sfyPazpiZCLgxKlvarwiG2Hzqiu4LOoG8k0q+0CJ5hbPTo5w9UonOIT
7gH6tko8QCdEmgn3eBYhRNuGkYuewpeczHgedsmvIshGbAOFpMoqX1IUCAREW6sZgQP+sHSX5sau
DumBcqiRe205/jo1BS1kAphqBEEmRetDtE6ETo+ZxoYk++we/Te34Sivz3XwRpGw6zyVbHHT0l1i
1pUPFp6OeGnLzsYjT2l/BwlBixZIB0p5Y1gyMrtzJXJ4VD3248XEXXNPMYiGRLUak7fXgBovT3WK
ccEZubJmM9FAMPaeJbvBenSNJx9jwh35CldyU2h7rskRQl65smT5Dbkp0+iAYIzZdc0VXYORvnZ4
j4mzJdkhvE7ZsHeF3dCqnJ6jLPnIuZbICFg5YtgrjA5SVlw7WWl/ZkafIZAxfR4/HXFrLV3A02np
kK83WaxHRAACXOfaTE/dhLoQr+amFaEL6oyteSKwL8ABryVap3qaLkVFcg8TS+bd/SkY+lXRo81P
LCb45uSd2ll3pyXKyR9RiuscA5mnAbvIdJdk7PW1Tw8QMS7g0xbDWQyblYe9Xmbow5fOZl5iuvT9
hgxgbR5OXDwxsI5sx9x1PIIz3Tx/iD2HMEiCPTiXuHX5yd7Veg9yn9FLTO5xH1KOwYWwQuHveqt7
nJkSlV77IojFQuZEmVmNd5UDOMno/GHdOK3YDOgxwAUs7qoq3FYQabVd+WtouAnRiDUnjSq2ozvj
s5dMAOy0xP8NNSJcQkWSIVNfAgTK1hzS1CafBjZN7ZJFCNajV519nIhZXnGfpRkhs8M0NtHWGBmv
jzNcMWdeImvPPeO3Tey1E4yD5H3QHezfzGH389VXJyVrnfkgSlkbEIKUDdDS0tnOPegVpsfIYlvC
C7jwYgiNWrZDz0bWk9YbCxvUQbnpz8r2I0IouZwHVr3G4aDWYKNIt+Aeg7aIfCZJbC2oK7X1AvmI
/A4eqyX0upIWWjAa+laz76CeYbKRFdU78anwGIrOe0KE+eR44csUzeO1QanFDM4y1mlKa12aprxj
VozTljJtNlhGTrkymAmZvb/32tTYJ5AXd+2Atc2Jye52Ku76lj/jJkboAQyOH4FmObbEmZ4n3nn8
XvjbyY5Hi7zq6QBSYuIJIvlrPadUv0nMLMkMi8+yw2HcExHDEYtYAx4ec5eUm7lFd53AUoScbmf8
waUGAaD6rEFNkXQ4nVHZinXjgVxpqMXNGaEwkV0DrlB/lwxFeNZWiPWeKMR1glbI0nGxz/kvkT3S
LuyZ6pR8lyYULQYYBiDugDgVXptCiFE0Gy7nJQIjqsqW1u882QhFegufkEB0g/cb9WfwPUM0DxKw
YKwMKFKUz7EiWRxw9pZyPEclzHaeFQFQD2tE01TXkFg+nIQ60JmjD0vGwU716RvbNsOI6dJV81Ps
dTXDtk2AAeGuVi5FB8TabTPdh1l/lxlD/NSu6/A1FJrQWcFawDhZel20n8nyZiKc8BZkgBVU6iqC
EPyDH9KbtxplXhseA0dd7Vm2h7Yf6GP1kPHzuaGUad5rd96iLCeZ0n5pDYOYoxjJqW6Ink1KbPIN
/RnmYM7DLu0o8dQiCJ769Ks9oPfIB3CCczh8IwX2HPpE0E7zFHIPSh8dO3zUmgPQMJCOx922rPlg
FXYGiDVjszKhH+g5eZHafNML3XgYJC1kwqwJ94myRcXoUCYi5FjEenjtmZYfcaStZu5luzlsv2p6
jcWAXobttd6RNLjPIx5qgYdnhD/XBtN0ECOoNec9g10C0GA4TcbiggTV3+ZRTupyyL5HXtuqJzRG
V5JSJgRgUJYTxtxGRcRGY39jk8sRj9AazIJTgCF4bfl0wNxdEMcJ41/cBE2cX8D7lA+AKTa69nie
bG6/dcX3jhoKhVG9aj1j2zAvVs/2lhPtctf7IV3VIusvQ9A4NHXqq9+6BGHXnAlTQarGaBM0Xs4L
TbmmgCF/9kcQJdEl4jGyp+Az0om/Z2LQnjMn3Vf8XZwK3HRbIj3ZdayjhfXTVSFiqbo0cFLradP2
tHPVSKhgT2PTGGlc4sClvE8G424Yk2LfRDNrdqxQ2qtyg089PafGcICAidIVf4adOI8tsVZBYb3Y
4ktTg4DrCdZbjL0PtNeAW+va2o8IMvy0L56ivhBHgasfmsKPqSjUMSdGSE+j2NPLBCIzo6FoRl+d
YsLpgxqIe+cbKd4XpnG+iSM9w6NBtmZzJOhjm9UDWRJ1KTaYic9JpkgLBO7Cyo33okYOUpow5cZF
xlyOyZOKLbIiw4kcgbql/RofxgrydqaePWjutHitb9GQpoexK3KOy+X8Ky7CZHDIKDeKgmmdMPBf
samnd7bFvNEUTOK8ot5FPjrIeMzOdiyfwyTwt34+RXd2q9jbPC65lpoJDTZAvgKbvtNNdwitFLBg
T0vVMaNoGypuo95uckiUcSYm1lkt5KlS06YkNe9AdY0iiEmUtezAbf8TBZ5gijmcpxC/lORZz/D+
nMAzIFXhHiv0k6ONdj9M/asxzOmhGIgFmBx1csY9b4F3NCLTos8cprtYkmXXkro9QPHeGwSNoPgw
udjhTNjg2vgx66pZp7h8Z5vCTlaY9PIx+BbkCPgMs9iQp/MNV+aykz5xEVpEjd6Jw015dXBwzYYi
JfO3PfpIvgtPe1TGm8weyPY0mgmbtP85mJ9obpqdZUe4a1scw/aTaacWeh8IR5baYaHAI2VzFQx0
SWTJuOmGOd9NiOruNJ1p2iKehiQGPqVJsXA0k3ZPIkAKmFL80VpKWm2A6gpfk44TxrSQK4+TWuyi
cbzCbM/1ybc49GiTbVp71Au97MkBnnDXElDMIIh8VVk4FJw5FPem0TghE67uDjVGY44nK8ShrPhp
xoHAW9Pvq5OdDX+MRYfHYUydkxFxxyJYAK3dMAbbNENegvisTItr3dRHshv2DqGu5Khuqsn/mREx
s42Yua4gKJFkqflQHTNgptTc+0RgHvmZ1zVkVa6+YBmsrvnM1fjYoL7u+k8/506N3nClhQo20bhi
8s1OLT9007wOiL+IpR0eggEntNdtfLwEqzJPA/KAMd4WtdirgE58KD5TzS046QxyCbCzrMlDx7Pa
75Hs/mi4AXK0J0s9Um5quwNz2kP8MvXVMujHzKkMOW8I0QU3JFLVrYMcRoahUsTx2jyUSCf3nrC2
bWd8tHmXbrwDC0gxZmLqGzUnzRWcvuG3IrK+CDMnT7j3yEBO8fHXbkMfKXAew4ppfqXib7mRPYym
hQQ4ygZQXHG4H6jIzr6d76KACi0HTiKtqqCGhy9Hp4RQnkFRm8sRu5gy7iZjjjcaLSgeTmYAohw8
qPLNxkErzJVyPYYYe6eM2YuqUYLrZDs60zoVAGwUY9L799QP3mcMlQDje6j/ZjfuymJ5wNmzjCno
9/kiGeKDPjede5+WERC9Ib6mqXjiuurwPb9Dp/EBbgQ4ycLDaFXHVIzvTbl2qmi1YCEo5L9RR5GB
EEqu+rI8xWq4UOA8kNZAUavbtbbMkxGbb5WLVhRr0MIAkDjHgi2WNBJ8iq+eYFxHHURgIySxyP+o
avKVazmxHzTBfgxZglHf86AOTNAN08WXSwfWoc00V6FL+Z0ci3EEpJBcIC5ccbAxvq/epAfs0uAA
CRJoR0aLIr+l8DE5ie6w0zOV8gYSta3xaSablJTsx1AO95OX7yf/NSLU2JkPMy2jA+8Ghgj8vCI7
54mRrDHyfaQVT1V69DSdDuEv362ZERqRwEycMzZT3F0MwPndaadCbdyMksrfHp7cxv7wp+Rq5fYf
vkXMgQ0TGWFJ68RXWYfPFvqCMY0emywUSHLTDy82TDJxsfiXeLbNPvbvAc2obKO9cX5wdUoVBfFp
hcjlKz7n6Ozk8g8u/c4261BIKKb1g3KbIwazb0xo0VZ3S3I36jQifSjeJKYIzz25LvYb5fzQwDwj
WJz72NVPikcIDiRsRnybKFztdieIJ1lJawwOnmDjAlCz49nkjut1F1Pm9GgK71Hbs95UUWCgGWYS
V3SvEZx0vLt644+VSUwFApa+IQa9LLV1Vw3lH9ArPnyjuu/Z3S8qLA7NFL+Uafw5xOiG0776OVtt
w0KbjH3a1zmX9hw4cB6/ZLCOG8+ptn3tPzopTLkUpMa6EDaiRtY3SW48lBHMOQLlC4bfyTfX5Y4W
zK+Toemze/FzX6MBmI5EQ2DFxY/FWUl3UGYB8J5QH8fa9HDw0Hib7WSfqFe6quHaK2ipZEFNRCr6
N8OpqpURToi8qy+Tzk/8G+jbwTCsEw91ThmPERYkVCsQv6lepm7aVXXyVBk4IId5tjZ2zqh/4CvG
quF6BEFZjQu2WRhiV5XJi+h5w6Q+G7VdruYMgXkS3NsOt7KqoIPoVw+Fb34pM/0dpQp1WGWhNV4u
w6aYN33XvnADYt47SljsS5tLxRFR7FKh0aAlqVRV0z2fN3EpHvu2+ZEh5FirDDW2cnk3Rnv4kWbI
9pIcr1MV7dJMb0MvwVdj5A8YhMurj8k0Zb60xu/drZIWQZlwX1s+1jsnyHDGpoPLROGVxmC2QgJT
gpftAarGK6ctbFiygPRFh7XHeCFJfdOPxMJrr3tRyWY09sbQsy106J+WoG3ueAj/QTE/0mg/hgVH
nZ+T+pi46daQulp7teRWMAxbkITgizCvC/0FLemnA42ndvvnwHPImS7Fe470DZVDQR9nxIXptDQu
IjdjeVk815FhP2XVkotMd2zwSWzqKQ1jb+R35pmICeRZHJUvGG7oDrigu6vS+TrNkuZu2x6AojUb
gUVPV2hurGzccDJz89D5sYd7cMkim54vz2fD5Ip13DDu4ATILWzuWiyjfu4Ha2ZXrI2SsB1HEyKA
O2eXurwRdN7X6OExRDbyw9ToEDMDPV7KaUKe9jda2Ex/ynYPAqvBe0MPAWn2bXOlW2iwi7vl1dTk
4JhWsmmtlrSvGv1KOPKbOWF5GeXMhxN35oplq2ngh07jHgxizpLJXCs/79ehsNh32h+qL1Ms3Mqj
AVu/+1Qv/z+o4+f/TVCH8JjSkmjyv4x8ryVg9umvOR23v/Br4GuLf5kEVLg+OlRP2sIldONXUof8
l2c55HBAyLNsjHfLXLn4ldThiX8hHRGm8qk7pWuqfyd1ON6/gH4zD5ae4OTwLf//ZeIr/d/mva4i
PISJsvDIW3B8JIakhfx13ttBxScEu8S+1AVPBmKuS22q9KKWP8Wt/olwiIiu5R/d/iU0K3ubDDQQ
6JGI079fWlW7SxLZKhy6Ml2aIcCSGNvpKKC3abRPt5dF5e6bhFZq05dHt0CsYzexvcNRsqqEU17Y
wrdtECwa8KIBeF4Ap00Hwzn4mnkkqATjTQehgwUNZhz6Sh7uyHzMpiVXu0vUY4q/FgNPAepOGzOo
ga5/GgiahahuiF9Pw68P+b+kjyxj97/MyhnU267J/6T0hS1MYk9+f+9mBYgcfx3gLz7Ao9lX08nA
VXy6/cmPCKJGAo1XopDNo5+tLQDwDxllFCdw1NACsoKrPTLCmiNabtXyZSnqgaYUFzNXlOrecMdp
N8vY+vUlqW34tSomQoBV2SuNaTbPhp+L84hpINb4VoysaA6InOVikc6pYIXaFZ4ML9bMMRzCNO0F
6dKYqCmb6/I6GPapGZuZJoL76ojlhEgG7zEyFMHalH0Ipp326faSht9K5kBLut67xRiITHXIW55p
MikY6vhdiLHeh+53MZugO2vQrBej/IzgX+wax6i3Jm8jU/rJqpm0CxcaOKbZNtQ1tApeZpXWp9uX
tz9N7cNfHsn/8mn9x0rn3TUdTFcQQFHF3562v670eI5mWQ95t7bT2biEUTaiTQ5fqRmmD5r8xnbm
dhUh0a9E+m5KRdfH7h/dIntq3KqiYZiTJxxvm07Pz5VhxafcrpnnWMyw8XNfXFl6PDaVf1JI7nSg
mscsli+FP2j8hMWuN3Rz5k4dH20crrbZAKS5vZ2DgfM06zLnmVHseCEN/LmU0/jANLCnF/reYVL3
6AS+U4pf6iyCj9JEz2NAS6+vbEfuhyoXHLiIGv75HRNsJb8vcAc1Cr5rx/WWXcpTf9scPG3beVBW
FgDX/ittdCaR1s6S5p1dtbBAl3U9Nk1yP4f+HUUt3hcvzKHCx+0ZsWFxoPWOA6CwX93JRdQMOfMk
ehff0vLlnMEkLkB+HgHeNI9tnaYAK8ZsPUvnAc3D+KAWsT7deQJK3WCNlpWc7rLEfdjK48zAV2OR
PkfUZMxZu/nBbxl2oafSh9vfZp8BdkOF/QbhadVLNF5p0PLfxjFzuc5MDlzJ5S7Omxf0NYpZVYsY
tcdDC2aT2gfgXvvoB+KY4HS5C2N73JIYHT2b2mOKzFxX13b0HNPXQY2QBmshkYdEyZx/NobeBX2l
3zP7WzU3+cVvRHIuzXFcu8l3cGPltWC4xTCbGYWzlG14Sp7GJgRNlcvzUDnms8yNM4aRbRXM4eX2
YujwaNOIQ3SzlYWrX4HvbTrhz3SBi7Lb3hbgbSnOjiNP6CtwzlZf5EIM6/zi2oSYSsOo2rN19Hg6
+RykN3rYUhatKvDRphyaqwqUPpnl/EcxG0wuPVzf9fI5o3ah7GrSzW31YY+++Bkg+qrXBUj8ct5l
+okNztvPNJw3Tcvmy35MG8KyjIe6jExOjdo662XArEM/OpQGpfT/YcGKRZ30b/USp5nJVdVk2iSk
bfGYm7/vyCBI1NhPsCgro3AuuqbPBxelPSW5W75nvjpGdGSFL6svvz5oakxzi2RivKB9rdcylfDu
l5e5jayTYPa/aagu9+g/3sjYhnCRx0iY2F9f0elM3U+ofvTX+xYVn2VBLUxEHF0gHbkrrCIweaGi
eSfVG2QPYKC66ypaAnShMn8HBLO97z9hnzLjMFz74EXNo4hm9dBaQ73h3UHO0vT14fZlmXXjIYzI
TwiJ4Vvj6goOCzAiuIvDRBHOzCrBPQx11M3rLx50AYBoRLtrUk73Ff4vOMMlLTu64/ek2wtKVsZ5
aqG+aI+MALE8pZwzkV9xPKUVi6pJCyQoy2dfqs7aOzSKqInLyMb1aidbj5/oYcFq6k6a53Z5MWZg
N1WfmbtR2HQxxhC7n+HtGCkhUqb0fStdgURCcS9uUViQn7qGUAxC3j4LY+a2XdGfWMmJdl84IZJk
OniN+KlCW9vkH4cpIRaQUdI23lTLFtnentaqK8KTaKbgJWDPrPPkieftroYQtYkCUV+ZWGDGA+3d
T6ODDdZ8/udlZy3b4G+rzhZyySBzF7mHtG7b6F/izrzE8KK09pxfPxRRVA7PWDReQFmfeOS9oP45
x088n/IPR+ZvY2U/cpnYOUjQHt3EHs6OPz7Y9kE4kDwkmW7PEyAEt06H+wTy0BF87/cpw1XRZCnP
VlPzRoXwgf751/CpaX/7NUiGU7YJIMRXDoel/7eHR0JEbgQ31q0ldblrlQlnv5GRy0Y3T2uPTgXs
qPQU41WnLuCudKF9yeBsp+gswexOsuOt5LP0zCQvs9WLgg6Bda56ojRQL0ngfbgk5Vxu/47EnWuQ
TrvMxCYdz93XNoG6SzhDfho9boNVZ6WrRBM3oj0D4QYAgZJQdjDYbfEAphsOF1bbrQyy9j4xMO4H
uOKYnta+eyxr6T5rKz8T1x0dU5nqP8ueyA0iZNToVCy6v7t2Wd10+UluDJNHvzD16deSwjbFoyX7
3joms2aeGSXWxSP1C8EEczxagqdAwLYokmTYDQFGXsc9DnP1QwxSnWxiEEIzKh5oKNnBA8L4eG+V
5kk6s0l2p0y+sMU6I5Pv3LJe82ejlN3GMKL+YXLwBSQ2g76xcZ6FiIodaVUtnZbwj3/+tIX4Xel5
q17FUhMpxO0KLf7fDvdaVspMdQI+fZyG0zzI5iwsbzi1BNvlSfXWG4H7o5P20TMSej1qYk9IBkxK
fTiW11u3wa2weds1rVLyPh5/lUnkDXlosmBqx1/tqYxQC5WL4wRpM9T6p4p9cJ8PiMlxqidgDME8
3WrdIpMIJkBbbv2ib0HBoyn029hE8iSYaM5uYO6tCa21mTF4TiDCkuPEy8AJuwlCJtDoxta3UsJu
lkzYrIbuQqyRO3r5vc1s45U2+0vspVQoNgYOzxwIrrJRrTbLVnzbGs0wEJuCI3vLZ01aOr29datH
IKJqKHfKjoNjLIOXXzuvkfYvbNC3lOB0P3ReS44mEtncmbKI+SP8W/hN9sPIQPtO9xBY4+VLOYbO
+VfpB573R0F8H4zJiBJ9OZKz5ctU2PeeUbhMO90WX4iJAAzSIAqP7uBAg/l16pdYUdzCNGj49f50
rNLsgdGueSCyEdPbUrf3tlOux6CuvgiPOXxEwwZcjqgeKkFuRtTjsp2Lt3Ipv9CLweLyaJz9WvvC
7e1DL8ujCiQFVhvglRZB9D32snc9T93xtsAT+/2fl6W/REP+dS9lRVqOTQal7SuIBu5Skv5lLw1p
SRtDVeGVo4o5WanX74NeWHuG9J+tnl4QnarLrYjM3yRXFdAVvfM4e9ber1zzASEs4v/RPNpGHb2h
nwwP0vBpTKqy3UGXGzbaB2zVeUlMthbDhTAahqfaW2Dhvf9w+yqZ8An2UA+RtrwlQ2CTR1titFv+
RFgZc5SUQe8Q+fV5mC809bF3zYm1dZDk3reigdsZTUDSCc1B85KIDnGD13nEnzf5SfkASZg/PhVh
dSqr0XpgfX1zEL9uBtu2LrZvoNMTJdabWu3GDINmWw6HKS0KFpK7zqtenCYr8S7e5Lu08Lpvirbs
k9d97c0pQJvSGtewlJ8FTMOTMmEZrwg8mg9+Gh+H3kK+WZlvt2/n2Bne+jomH12Vh6m36gezrLO3
f/5E5d+PFYerMdNBn9MFOTkf7++fqLT0FDVyhLeS01nUdlluvclMYPmw3I0i/vNLa6lAPIvjesnu
hZ1+NsaBtOyx/hb4XsVsfvlnY1zxx7Gz43M0p/G5zfPpqLEiYbrHpoUytD51DeqN2YCsTbB5fXKX
GXnW1caay+ntWiqwtfYQ9E0vRN46zqc8bez7qY6OdHu7Jx/OTF+l3dn2wKc17aAQuYG43AaTKu4M
L7e2U4VTP/ajbGd6TXkNZi02//y22fZ/XL4oJQhrFmTvcWV1/L8lm7Z0EoD8Rj5J2eQ7LbcER8A2
c8wSrBV07Yshe1ogqED7CQBSI/vHmtvmJarBPJsF8z7GTHCY26B7LNM83qTex6xR9pfQQHbgmubt
0ENCaNX19t73Uc3GEBdXy01c1gT241uLwIqLnxBF00NacxI6uv+zdr6d9aijs7UkJw4fkMgP9Ejk
tkonLoeN84QZW6x/Fdp2Mv75gFjBPFwRl+/0xCzcknWOjSuQxwaITeMhVExL5oJj9dm1WNR/Hccw
FDay7iawntHc71MH7BDSbW5czUF0PftTgii+HMLqvuhwSMnHeBEwhzQ6hnxBu1T09aeytdcSGTi4
yjAnGjW06XiF7h/tUOefJj5TI4iWVCpk/6X9WiWCvB5pR+s8o6OM26F9TOPcgs9kbdo8dM+j8s8m
dvszosZL0iTxs1eM6Ya5RrRc8SZnUhuGCWROL8Xx7bJamPmjB1hhLSZq85JwqOWKVhXc3Zn9omZk
JzZTaoAeiziD+8m55FC7N/gtpo/IMjaaYekFLFK8Crsquix5gVUPMbSslbkpXXJIy9gptkLg8fXy
brhAzQK9wXu957gojiO+41WNdnptUns83F7sEI4BVeH13/8oWvrqPk6xfddF9q//zE/gNcs6MRH0
uQ6TvP5n6KYjsHEpmL8UIwyUfr5KtKyej4BBLo0V3RWnprSDF8eZ2z2zdM23mNYGEtlnQS9oFetM
H6S3ud1V8XFwSjEZvuu4s790Xek8xpfbTePWErHome7lragILTRchhlehxpzdLe0W/Bk075vaMWP
GbceNVqo31qgkDU9vE0NjY4kXj59Qww7wurDLbU3QDh76M8QpUnzHVLxksYebvvM3ddmkezroamh
AMY/sVKOF3OiMT+PDMUL1IFBocxz3Cf9tvXy8NSO3h9FCDSFlh6LIJgRBJVuu+8lkVGZG59m+TVa
isKAydsDo6dvfsApMUSR3jVlH/A28WJP9IW4Mz8IZ3g0h2Q86A6kPbJcFP0x7C+GCkS0JHkLXG2x
/hrJ+DoTRPFdQZVTpjl98b3hYhQQBMNyJvRk+X+7/f/eXiyTXxal8e5XCQFYlY5gmSD00/JaxVV+
xcItr0FWlXdGP9Rf3Cxq4b7VzB1geR89K5Rwq1DBpq9157YXt8cseudZc3GyLWN3q1MAHf50+Nvo
YpV90GNwJLQUG7WDr2eV6gI9Q1sfQ2usIMsE4SEy0I8o1wAXZ2Wvy2/UBx7TIRV+M8M0/t4k/cWI
quHIO/udc9fdVuEAdkEtkRrEYO9udwKT2JZtjdSKNBexLfEgXvKc/Jcii6w1D210nNwyWE71zD3e
eqLQE2ll3VoqhdO121s/1eOyesSuywcno/fUBU4cprkEO5C/jG7ugFd3ou3kZNFGmM10hBEc7Ev8
eDice33IVeLJvRiqjVd4S4nf0QaOwJ8xVysYAEkT+74dcqzfusSVg2+RJyetlng5a9FWlflLk/vD
2Z6DbVEVw1uiSF8y56e8IEnhdvRbhu1dfhUBvTokcBiPtEU+BD00ZLu2f04s92nMm+m5L3ApGHnT
7mlWFad/PqPc38O3lyuEZbv40ZDAuDatxr/dGD3V1U5K+4CcMrLfvP6oxI+iiTJjVfe9t6rNNsS0
SCE6NilI7VwWG1xdfzbZpIPZtI+hvLjjT9kn00NvOdURSqOiPZpwFwz0cy6KgizHorzvBhSxjAJW
PV64XVgZ8jlPu/tBZ8EBq+RI+Vxtfn3Cg57tXaOr8M8yu2JQdutS3F6sLlWrYfJg1ZXYVMXoPNPO
Ks9Cyvc+yR1QDXXBaHz0oAHw0jalv5uK8Qc9u2YTWd1J6LrjcCzAgQYemvoyK+ZrBlfwGtv2zu2W
2XBcPzV+56/E7HMKZdrSl9QL7KsTLuiJpZfyz5+FMP+j98UIh5LVXmosUxEM/3ud1U3UbtVoog+j
FXvCN45ZWarwkk5FdDHbeMaBY/wPZee14zgSbNsvIkCf5KtK3qtMuxeizTS99/z6s5jsc2em5qAb
94VQaQbVJYpMRkbsvba6SmwsJiDkPGC2Ea6OpSMvBzl+Gue70NO9M9nC/i5A7RZvq9Bh0hma4my3
8MSDyd9VmRUd6ok8DdFWKyDBr0maqie591JcC/RB1SERQT6whvZvr5P5g8dhUG7kXsTJJ+ekq1Nx
sr0ajQx7jMg6yxokGZsXOFjXUevAVCJ/ZC7RmvdBGMa97d32PJFVLoAxtHPHrNZ4uLZl62/NufQ2
Rqwe4MYrupyWwV1LpF/BMPbA3qlbtzgS9x7y0a1OHtOhYA7xJOaqqqb3KluCqjjzRnQrNCd59Hb5
+Hv2UQ2lhs4ASaxB6Ml8ydAYyeEGnJ3ZjNFOgf2m5YT21QKxR+CjUZ10HiZixpqP6qCclUYoZzyF
7lrDBKBvhKcTT2mXz4iqB1h/SfwaWtApdcr6r3YSAwFusB3hlxeT+RrmUJzI1Bqe+xYVjXyVOfr2
99eQ8/5+tmj/2LptuMAZLdgo7wZawqn8KlUoJ5YyqQ5Lj0cNrVNPexSjGX0IY4NUkIlJdRAq1QMp
Jiopl+e16QQgX4xKO8tiB9dOzl+JxFG+B4UDbOp87q2kjy8OJSorYU4KWUEDsajK+JRHhvtNVyuH
qlxDbm5Xypp0jnaPJQULV5+mZ4UEqgDZ/5ruQvDCeKu+2YO6Q8fYnbXcvFphOxKNHP/zoEwQvZq2
EAelZGOlUidqiMs/WXnLBbMs/aH5HYfCX7ILQIBhfVMqpokQXG4jfRl13qbMbrylFHV01pY0bvsX
Ot9YTJoTHz88adSIuzGqNk4YKnOz3HuI0RwO2YSSQBd1eyHI+TTNuzi2MaA/AT7sK1SfDVXqLa6N
6g6BajvFWrjuzKlZVblAe5hMzQMYn7Nrmjr+Q7dcf98A4ttmskP8Chtux3TnwfQ/t9qub3tTY9ra
BqgtnjTUX2ZhtRua2y+o2lDbJV58CYfMPFha696cJvqJEM04R5XVvcLhI4kTDxUxVj4SCQKgsynI
mX2C7FvR1WkujUokjVORexwm7bNRfIU+p3wKtPGi6UpPHEljvKE/NRG06l9+fyWb7z8bsyoNC7Mh
BCNtGDDvPpvWgyX2tEjd4hghnsqjl4BuC+PEMGFYrQs26fJNHjsWonRg8B70YFr6ypmM2PIEp8M7
6TOGFnS7mrr68g4hwerJjw/YqO0X3Gj+OgNN3ZoueAtmgHL6EqNoOvlowXAnQbC4Bg3yFOSfMwNe
LaMDl8Ue4HxP6YFR75oXpCpTlxY7SELWhkyFOSbRND4iyqzOgW21F7nYMTJeaanmrzXPbL8RNoAJ
ro2/DMZkbRg/9Lv/zzPosu/UBKMUZqaMud+3B51OG1AelTYkveZ7ShH3Ypq1C3MRKfIYluBHGqN5
SQV9DpXENloLA48CVPgsLAYZwB4oJQdHGEa1+gEasHrYQVptBl0cKiB+z1UealvQswSqhxPOPxhD
ey8U1QN2OYz8uWmVJCrAeNj3SAPqjxqy+hH494sDZY+saXA88TAk3CWZc7SKjAiKvA2enASOnRP5
wOdGE8cuIl3ZZx9o1LlKxhTFijrGBDT0VmnkAThqjB9ImY0/zJvt930Puh0aNxWDZt2gpyU7Xf/o
ZBngIoiaIox02YgivwvpUU/wNtmqP8uDMmhwuvxW38sf26ie7pn+oZ8OctKomX74UiBA3xhec2lj
/HdZ7ayaWg2u8tC7lblrAwxgJv2ucz6o7MNT4eILN+3LckCcu+qmKVtTD3oAaOfeZNF5PAHnCkHg
8Xyq2NlvtbrBQ6abINdRfq14WoJxKYmRSNSx+gLe8oJ8DkyZWV8rEIYftRyD2pR+sKd7Omb9vc3m
z6d65m4qe/OmaHC4ssKtzkPemyfdJuxFqXQm4+GQ3mtGWStCCYt9SdfoFlrKNqgi8zzGdX1GP8L0
u62JKMoPf7iq3z/hqIsMljvklDRWaK+8WxcswkZitizT01S1cJTxQR3lwfp/r+SPZtbj6G5yFNfe
YN4BCfY7OVSmaUCWGK2ZLZNGBk5q8koTHJFijmFiqu38EERKwu0fFodJzWgHwsmS49dlBjtdwp5x
w/LkAaSuPnd4kJ5MxjGkfszD3Vw3CiDYDMkIbhL4fEDumqSYDJ6AsqiZb9mMBEGCMXe0g4RB21SK
j4aXpOvfn6u5//+vTiwLgA7viceEqkMwf1fc6yWrHyhfeoyaQaS9hytozPDaluloEQ36/ff/2n+0
BvN6g/naZU/Ius0t8++nEV06RON6QFYwSLkKKXP+naQpkHCxaW09w5xu/XjLRsV+Bev6YJdKrkZU
JTtGisQdrp3SY2JTh94pwrV/jvP0L8c1I5INaImJ2nmd+npcftL99mARNgH41hju6FfHO1BSorZL
8ScJhf7fhyzUDkfH3KjafDrTmFeJf6wCULkBDeSEKbax+V0qJmwepLCng2zrF6q176nKsWy20T3S
YvCrdEFHrcJI3aQqps8mIz571jkYonT2/CtLgSXfisPc3BHSStpHphpvk3vLKOwQqVKxoIvlChaQ
AURpPTr8gs+NQ5LOMnhglmk8ufNqayShtYlci/tZGy4G7pwddO5TRjzUPmTlfCrKvHm2m3B2eDjB
OZ/5rekYTWQz26uGELV7nYWoRp1y3LIUMRNWpmfMv2AORxcVK2LTJK2g6nKtFZ9FodvMg0nrVF3f
eGsId76gNKNCn3C6m815YgLz7E32NZpLeGw03wOlf5lgaj8tf3puVT3bN2IGLHPC+Tc30IYabKM/
/PSjwP0wDeRhLMUaNHPgTl1bHUFFB0dGbGDQwyfIaCxBNs1UirJig3Dlw3LvjUlt7mUfBkWrdxJ0
Xba1Veh7s9BJ8QmjmwYJ6eGD2AcXZnyskoK82UEQ6QDq/CBHSGOSdCcjwriH/+fZqII9XrzgIg9l
2u+X2dH8u+SvUEKcFKlNm4mM+mvnFD9sx3I3jDvFVekM1d5Fw6DtVHMqdn4n1Iuaje2qsdlcxEDH
HQfbg2MpNAtVkRF1AEkVVMk67TWUOvOF0AakKWVaemziCT2MldCUyKlFS70ftmPVJRQUenBTxi4/
aeEHOXikCIYaL2egwTg5T+7c6vJG1GaJQ0wMasKjFDpAyNIxIKWzL7nMkUCVYK6nsSdAfOjDNXD7
Hck49g9t6r9BMEeH0rW0MccIi9MIZipy7S1K4mK3TBdjAnGW0SDXUIcuwylp+Or1TYRnD2bltaK3
SZvXHPeykjaxXW4St/xgFeIm97pokIc5S+mx3Ec9btgw6quz3xPp4w1CbI2pwgcd9oK9hzEdl+60
vIhQ3Ia7FuMf+O6y/5FkhrMdFStdkcVpfDQw6u8mNtcJahmGEOyhhY20Rpmz9Ey8ZVudDJW9EWWE
Y3C3EaZp9HjFCCtg/ElTQSQ0x7APrWtYIl0h8CzMd4Axah9a9nxXWQ5b/BRrRcvfOi+CGUrGp781
llJB51dj/odaD5HCu7Xe0jSbdV6gnzHN/07dlABGfNa1wSataWlR7TXPycBQKLD1e9sWf8HwSrmp
i3SfGlDH2b9NyLTS6lRrxLbS+alOqh+KHTO4Swgac96ndcaceeBcp/lwUrVQLC/NFKPnUhOBMP8w
BJheSfHG7juf5yAb9nqRf1ZTnzHB4Jf3Od+WSkQfv6T6Y8JF+hRHWr4vo6l71XvD3CHaL9ZtRPfR
sGokN/Mmy25L6B+EceMQ1ZUV27A5+Z2VLPdi44BRtFiVdv49rwzzYFaOdhuQ6Lleoa/kdYSBINkv
W5+ooAdttT9jG6f+Ii8YDaqcnjy6yraaOzfB8Oj7k1NbPHya5BmOTv2o9Sm9xnl+FA6tAx/l4TXq
EY0llDmHbmy9rTvNXc9cS97ke7iAGN0QF2SaRraRxRno8rWpRdjWpDim9rtxKYwNLDYd4b4RcOqt
rKDkwdEc8mdVeIt2DNABE/8xInZlP0QNmd9R5aJ5L5h4jXz63AfwqbZB+OLXe+gM45egs3dWr2v7
1LWp/xgfHv0EZCGOT0hB7vCpm7t3bvE5ZyL0Qcka/9mL36puUyvErdciucm1o2aA84felvV+KIxI
GZE0UkRrLtxQ2/77IWoqiUjK2opZgsPjAP2Eqh316pEpj+zc1JWbQSONv02qM5zI8QkuWAw+ZbHJ
bKsTaFfKmzyj8tAbUIe71Dk7hevvnKEFw631wU0egkIEjAIROKEYRGE5lemJAWZ6KiboRwxSeJl7
Opv9iSD51h8gXNsMHvDnN91mZGWUU8Ui6DGPC689unxRmyqn6wdmLsc+jQa2J+pmlovW86YRnUp3
DlDFqvZkXtH4hhs9Bp0yhU71h4at+Z/7XLc13cVZQiVioyx/V/7CuyHfx3P6zSLRqJw5DAmlAyxd
10VLbX9DOmadnHbUDk1LjVBhF6lcEBwJNxMCAsyaqmX2COLC8NQb419WgXhM4IiqchCINkvBxo0j
sokHH+hAX9gvPWbeTWJHzavd92DF4NVZOOpE351EmK7l5hbhMRjVKJvdnI3H6RDMKcoSyYephdax
aIHXMn9ydrYKbGrVDIV+S8d0l/HchqFtiT9ccZr1f5wpQzVVetsaiqv/dFNtsnltxVS5utuCMiNS
+GfT9qufALjSFNu8yYMqEuvG7u+T1jO/DNXPQUcbcD07EveqF744SV4fpnokrcVJm0fkYh3RcfoY
WZB9jhxz3FqmCA61LTY5WIFHoDUvXNnhN4x45sy63stdR+SZ9jYEIgJ/rMmeMxhHrtVNe6khrHhm
nWwlfyCJh4hgiPqhE8bEk5fMZV+dtEsJyRgH5kRTkwSxtHQQq85jazMenlp7VJ/zlO0YkIOjbMPj
ibTWXdqbR3moA8vEG6x/8axyPKRz8IpSqqQUMYXfGVzS8knnTgb+4LHP1ohvcO9W/VXvq+IOAImI
b/vHUmCFsIQSo2ufK4YkOXrgrc+s7pj3CVUn1pc2OZBa6J4xqIOFAGde09WDtCgb9wNAgLMfq/P9
CNtjROk+NiEXgesO9x6fgYfD8ulvs0GccqKXPRXyi/PQ4qZZrs2w7j82Df5BV7XbLZOL+M1BGAo0
McXQFLoXAjbTk61m8clxAeW7wkoZFFrFYRmbocOLl1MItGoVNop91sLC2KtTAD5XwVnXIA5/KTs1
3gNmJzwrcOI9mEcdoEQ/0htWrB19dtT2LWbHFPK2Bp/BwdQE/BWCxC4IjeLy9xqR1R5kfE2/8llh
r8A+3XbzyFMleTQH0OO6UYLJ2hyR6+gNFHcgexmdVsUUzqcAty2d3Tn7FHvoNFcd8sfSLH78fhNn
v2+7WTSPLUvKcAlTZdfz74V6LMexGzuQqUJtKZNF29DzzpAU2epW6mqTyoc7FaTdSv4YCACyg5FA
9imcolsZhW2f67FnuD6LWSfhw07xW+WaVWA7fWFEN4dkMTjG4IysAtpfDc7Ldqk48jFT98PcH+p5
VDPLhnHRgo4p0pBA1+yJcQTcus5LoASBh48r+0IFnb7WFRPDZQ8/WLCTZqGVgaN2T9JApvKL5eXd
IdIn4Fmf0x3N+u4WAPCnRn/r8W2W1tieOlevDhjbP3jAi6499gm/Y0+GtJiMcUVzzvFAsLZ2DDtN
vOkIwhoCZE55ldhkAKrFZ2yyKowp/GBjN90bgoz/sKSJ9w9RphW4HlQh5u0o+/p3a39sDUWT90Af
lmJbJLF6g80GnHXg26lJKEZt8b8Hr9HXeu59LbTeO1udKV612ttV1VqP1qkWiU+mS+iM1ho4QLKG
JJxMfRs6ozuqCtVAbxruSuoxu8jW9oruZvvCyUakJYB/iMjG31KM47VHRHkcq4r1C1VXPGnDfnKU
qxTGymlSCYxFyVCI6oEJiBo8iMAzTvPYD2Nx0KF9B4TBmhiYbl3c9ehy6mk3p0d9b/RqgtZjByc1
bPVjlUBZ4oeodVxceMWcZF5d/CR2z+rsTuo94CX4jmyIBci8QaGdl61B7pBeqapaxbBI/66PQ7Yd
awIfK90z2aTXBOz8/h6y/tO7RjAFtZlugYFcxobU8O+bCCvikNG1g9dHjNjGmGe99FvVjRiagEAy
q7zA4mwdjDor/EWf7SyGbxLX3tVmblGHIRP+2UvUOZDf0t4AClA5bFe8mcDW172zJjWanJqiXC8t
cd31/lrqgYhz/aKZIEbQCmsvfk5JX4xoryc1v6l67t5TMz0zE9dZbxlD9QHtoEp8GXBrHCC5FLcx
8OE1anW97jyAQM3AmMVshHX0jcJaJF+az3eiTN5d7tHmn+gru3d9OgwkUN7hLtYn7sfnvyWeWiF+
RBlcRkbrKDC0Uf0sd2xGQNvRdZzLkFO7Ll1ydt5r+fHlGZGHwOluaYj5wWlLkgTVePrS2p8wZhYn
zS7blTzD2nyaFUSnx75yqGzKTyU+k4dNSO4uTxNr7/p18zLFX3Dp3znZ6rM8pNY0PHlMjXddXtK4
oLugtlV4S9zx4eD8Pg1OS39nrEscbRGTVFA8Hh0T81sLD3/bRSg68py7xYT3c4wzCw27lb8Aeixe
DJPMv8pN/JN8T6uT8EgrAZLP/F9b1E2rMCOcScmjD9k8acA/69pHleTOVeskqKLCUnORuyifGdHM
G+fxl7po2X1pgdZu2xSsVuMQlxlX5W3ZO03FkYvrKkuPDs7hzchdovbYb4kMLbKb1Ye+9QxC7Uvl
LoU5S7OK6dp0K0UarnvDCu9tZ2R7d8pvfaFD5uqmBz37+gZRpbvJZ3YIP2xTjDmeQAHTJQiM4I4j
+tchxnpTllN4tkZGJ1YUD/t4SOtHmWNtQSq5ktdP4MU0SC0n38u21+QEXytFufRR6j7j4AEw3eTn
SiUsqW55DvpuN8NQjRYSEImRpU0Odp3TDlK0D9Lwg7k5e5qVZBvUATYTaiZHCGR+vZLvwUunXR1q
H5f/WBvHoYL9qc5Bsb7e17cxatqDMs7g2UkznxPrO1mU2avqVckx76LvSeB6+8mdc7O4awsbfj9U
oq6CFhfYs0qtr6PuaDGL3UIfg7PAIJRVx234Lttu26TIQ/0+jIlWZ2AP6yV4GY2P5Drhw/uQT524
LFWj479EUSDmdGL7h4okH4ia5lk/RNGIA5Pgb0TIDRdkjM7W6tL2mDIV5XfOZhE3Cb4WhZ+uIoIL
6O1XeNDU/i9GvzmR0sW+JRrptU7ILw0K40Gq1V1K9bE6QGh3QGxVbdddqyzur55PVWJTTTJq4q35
fRM86hYxcnQCvWLtmymjkcdGqrdq/d4MA0JCX6nWhVUTMDY/pPuyGHm6WnBMyb07LFUdaaTkBVs1
En5I+duOLL9NUlvWa+Em68SjM9k2lYtf268fgU5EqRDdQ5ZNhuhS2l7k3UcxKUsxgBwi23gMyFdY
SqEjZdzKpFTQrmzspntSnQj54TRv+qoKG9SkTsOGFVGMJM4m/pvjK9jgvxuzeQh0z6+DXujTsQVK
KHsC8m/FP6TpYz+vAdXDC8rwrIp6G9vxbTCL9Mf8IsdjtQ/Snv5vVDVY5TOvhTLapOuhgdSnWvkD
9473yMwh3GlZT/pZ7ngPNsHKoyF4CO/RugpV/eyFPaE8SUlKstJBvIkHRulzv7t1ybmIZ9XOBPzd
V2ouVXwJe2j9z1IFNYkOiZcDdMBU0+nYu719mP80j5zCpxiGGzPr/z2AN8PFrhTVVr7XxdouSHMA
WQaudxCPGzxD46fEt2Hr+3V0q7SSeFl7OHTorq+jPXjsQtrhksGMZzJDFGR8HH2rPLo4XXZ6rHl3
y/kWhZ/p5qJeJcjkw/LKxvs/xinmi8nbMIFuiH5u6kOTTdOT7MXKQyvwdGKF15M6W4ZeaJlqaJSz
e0rqQ8RsZbKmxKAZb9h3y+IszYWkG0xzIDLpKRmA+0MzOYw+Xb6VxBbxXdjdBDQyNa9mnhxx6ftb
aPX6LWbBxb4Vkc5oF4+o78xnjcuLDCJuHYU2OpAcKQ+0C9cDUYFQMJ+JjUs/u+97ntqI/68pehWX
9elUz7mPtbDGK/PNaV0SICPyDpdopIitsESwNkO0ZRRcbLQdNnarqYCTjPxUvJVGC/iOhiS+bFtu
Zt1tXlUF5mxobEEIgTQbSiqB+erHxPHSIGiKL6riG8cm03bNVJmPweDXOX4VHkKUPUcz719lv0lH
oHNazqPbKu0mCkZtlxWduUlbR8NkkCc7ZInBflQLyC5TdbZK6yI8/9WcL195SLlmR7/uzvr8Vtdh
1dQNn4heNhFBhDZ/2XEBH+XXzLJ3qX3rS8yDU8gIWNjDDc4Eg18KUmubatoVMNw3+m29tbLVgl27
HHnGCdrYxb5WCWGvPaYh3jY1VfcIHEw7az4ugaTAOVEsLXJMGoriz1M/5yRLfRDaP4OvtHqVXxLU
1seSLr07YaGx68AsIbVfltoxV/HLY+iE2ZqGcH4hKs0izdut9mSydYj4mYvWpLecNPAWrg+bsuu/
KZPhX+RBqMbr0hQMQGlLlZKpMX/Du2aR3/IldEP/c9j0IHoj8poEMyiQKHH2MMLqk6I1DGzSwD6l
k8++qA/V9e9LVO3/sIqhNWOWhHxEOHiq9XclqtE1qBEhSS9mkQid/TZQvxuFikumZDijtfbDTaCZ
ypGXP5T6VuDUWHOWa6REhWMejEogzzDgI2oVPkvpmHNKDLrxVDL2D9GeySlX6dCCW/6dEtrhJhDk
DiMeBCWneJxaXP8oYVHzzIcRFTeZPmSvuMVVrfXxUjTK3pvo4sMYVEO2OyUo7a30K/7dVZCvCq/e
10K4HFhACahCq6ybA/qkuXwuEpj3jBHsxXKmOnl1zfSvzuilWxwrA72/unuFjuVTLwDB7Sp32qYJ
JOilgqcFccmn0DyBnWKb/7yUTL6CxmbOVb2jJsjBsTH5c1NAufRSm+dBsN1QiUBZt8OstJL6VRrP
+V5uSiGClrEfXxD4DRcC4feyGZojyr4vT3FrohUhF0Em+pVJil4MhAnRrersFuM+jQ7kaz3hpXZO
Q1neCvJkhFZ60Vhz06oVD09hU8a+9mOppWRUQh+nv0B836yjgH2f0zb3+lrZAZanCdT3jJiKWvtr
eUzbn4OCzbbTp1wjvak/9a3Ns76KSJunpSI8DBshkb98hmqWqI8KgQHz8ITR7XBA8vszGasSD/RP
upW4O0Zd3dPYRbvgBMaTtCwFY11TWYNMIgYLSllmLFNSRSmIbocWyeoFIClwubAQIHC7y4OUqkmB
Wi+KbrNINclEwE/Lna864bZpARwqdXXNqbilaUZzoVOWvavvU6Clgx+Jq3ys46giiDYLnW14KPes
4pyDyaLC4MH7dXSz5qlH+PBURX0K6W8uEkvla1AOlHjzBJNnyUAAAA0+N4XGOLAIPflIBjYjMGYf
B/qZPqUObakm73n8w/0sVQ//HPUL8OcqPBhCJyz0Eca7to2TVswc2StsFqBA2TIDKofgpTPfsGkj
3Cgz+1jTOMZN3RZvcMeAbfae+JghcXCJdsOmpJ2i+dBGjUa585zqE5DnMDLe0PLaINmXgVhEZ/uE
ho/5hyBb58k/D1Slp0Ue1QXgN1kVjV2rJs2z9LH5lQh/mTdbX6/xpVBbKQVGISjqdAYHaIyUprDq
i2TU93KKVg/2zSCsiYQlt17Vzmhfx3ACERJBisob1Tuh0uZGk//FS/FX+C5eVzOcPkD/T3ZOxqZ9
X00GRgql/iud+Rly3ilfGTkQWD0R9qZ02m+/X1n/C6mwQImwpOoAJlBevTdLBY030vUNGxawKHtC
9klZNNn4beXy6BLdtrMAKAUWjCoAR+URCSZwFD3JdllHwECVF2vSQ7Ujze32iDCvEjGeKyHeUDyU
FwnldpNeeRuwI59iiMOfG4xSeaSHbASwtTGD2JIqMX4RQUfq9xghs8XASkMTh6JSwFQlnFFgYUPL
nY9gmKTAgmAGihsUeTR3+uTeJtWPwSBTBwKbEpXeKz2Y5qyPZInKH8Mk0v8ww/xP12Sealg2lkHW
ZBpd78+cMiJMM1hpSDyad8HMxcuLaNloeVN9CuKvVpMhEZ0PYdTqEAG4FFyfqHAc+kfYcuEx4KpY
JQnZH47Wk7StWcbG0Lpk30+ut2YVCLdso5GSWyYhcU2aXBWnnmhEo3f0hktsR/UNy0p6CQz3MC+0
yJ1t9Q0EJLkjKBJ3HTvNTegQUwSpFdfZNH0QMOSvXj5eER0H3zI2HLCZx89NAD7YqC3Svjwfsa0f
aGfL/1jj3LhjYIwev7/s9PfacU6epiOJmhU4DgPgWTb1D5WKiqwJEBsi3bjEYWvPAI+qrjJEKyid
cpdAMb33xXYcxHgIgXO9EP1IcJTaEn044oJLbbS1JCbs+yGr+YjGaYhHvLKjiuiRwK9HS+By2Xnd
zZ1PLUg6/Q9tM032lt8vYobB3z8DeUxNnfuf//gMRtg7uaqbHugtR1+5eRdcvc4Krs58EIZ/yzJb
P8j3AyMKr0kMcA60XEdDlOg0GEiYICctPhmWF+8lpQOf2M+A4cje9wfYeaRNreV9WI0u/UA7xqtN
aKBPreCrmzHWHt4AZsxOR+eL3FjU5pdMOl/Ym7ODSzX8jHlQHRmKWFs17X92jZqeHGqgq+GbK2Jy
krUaA9MgmsD5MLPjZqVdq43p2reIOPZj5SS39hNNGwcq7NUOUH96ab8mW9k5lNOo7BadDT1XNGmf
uqrFhax5HrV+kR9NTO8BV7TbtJ22z2ziF0H7qd2PzurHswslhKCp7iorsKXwTpvP2VS461TaBgrL
/kv+R1SJ/VbuXeQhGrL0IDWbbTrG585S641rN/NYJGY0OgNrCDFmqqwMV5Mr8QRgJUB5iTCmtFN7
64SkiI4eu6CMq3OLTBLfNcpo+DDzaET09DlQQLsbrfHqo6+RkRXUacneVqceM+IIZgFWoymF/l4X
dgtqFMVyiqr+UnfjBkiHewtGgihLPIb7PMp7wKb9tq6hqcringDUarvUK67T7d1Ci3ZBOXovWUcF
jkV311UsbEhl/SPPa7SpPNdJuURCqbh+vMp6dHqERlQrxSfud+kd15PurKdhHDap45dwLUV/jEqy
TeWIGJz5dmnEEZTxrGg9UXuEgyKTjTVSD2vle5ITaQmFEsUomo+g1CwWsqrfWr7xY2nwqXTlNn9a
C94LV4njcExBKaCrRJla76k/bZd4oDmacRt4pB7MZofUMLMngEPBIQuMT+zA7MMil06Y9StwcLNC
+dXP9VCxa6TDHaxZetuwR7t0Bjcao2b7q/6TQPo1EkDz55Rrl0rNwy8Tl+iK9LOTlbvRARETdhyN
zWTQCfOcgmG4Rinp1diMrJ38UUHstcrtXgUUgCzJbPz+uFyrYLWGPZhfqksAgFz3leUyYE0j4CNJ
spZ7+hY/zmHprdSBM+wmuAbotEFgpjUeUs/3tWeraFrKxkw9aYYwT0YQbZqSpG3AB/xqJ7Zphhrr
+XlIc+zQ1mF9h8vJ5ax2O6AGKE3mhofZ99+0JG7uqlt9jOmDbmUvTR3AcSO3fLWntHvFGhI9aQxP
GcPb7WvZ4jeN1Ky9QkSmyRTT4qfligWi3UlEi9IhZIpLZhLybuti+sp/F+1qZi1dW3jcrDKzlwGX
mX80Z5pSMYcUpTy39+ncRtWn0bkLbrsiNXMe29Q4mA+Ci3zVlEqxbQIxUsLhK1xujIYISCkpq5KK
M6yrtOkGbBkEhb3QmYX+OJk/XV8rkZFAl2zLNt9MFImMaRQsxpV+FzlNAh3EU+Bm9sULv9agz14z
3AGtGIBgxYDzkm78ArQePm9GKIc0GXc+jti2yknr7iaL00j5LLkfIUkvT8t3b3cYLcJ+pkoPriAo
FCyI6qJxWf520raKc+u1d01h7mS6Kl2jKLvTzz5H4RxbnxX5r6q9jg0HWXLGqasJKIsa4wyNnoEr
HOGFpUbsvLmGb4U1XzXZfic5dbJkeZlgLuD6N6SyTHb/cIyGGIWpjX5E7CBhhGyStlvRlfRgYY40
HTvhm/uoG8Vx2Q4mA7IUxJnRX75ZfNOLgoyUi5+6UDRSv6DqmNVDgz3z+aG+SVmerpnVuitJZZM/
MhntDkkfHhTh7UK/vUj/CsWwcmkrhAa1dZJm2SQczTNYs0vUdJjBZ9yJFVbQJdSdOQbctZHR3bWE
YXLUoeRmKf11wJkTFGBxCWHlWeptuYqBSs+KSoDfJuaQeu9JPWJtBA+VVs5JjOGBQNvoZAW9Avdz
eF6WPXPQb4AVkqM0xqVBbp5/v5T9RzfkMgYwdZdHhgN8Ed33v0uCuFQsrOVzmhRB10uHoWHV42s7
+CIobg5DyW2dGcWttwpg7lH11keqx5CTlFE6Jy54ppgBEVnka0eC7jLdUum9sxkP/e7YzzP4wqqG
dWyY0dZFvrmZuY17FVXgp1CoeytTiDuBL7CrEwvKkQjN8zQftAK8FtJUyIRGUXJ+SZGZ5ZrTQCRF
ppkvUnKVe/ZxRAu+bHOXp0rQaFjabLxxvmpQl5rqJkv6Fy0O+N/m1pO8ZX9/Jp15OPzP4gpOJCwC
1dRBT+JnMN81fOLMNhtTI9JhuU5teHVPKag6slujbpnElCYuooBI3ZUFSuBu1kRzZ36/aaYkO4K8
fYQ2jfh42tFadbmKZ4cH6pd+n1caal4nwXhPsfsUlk54w2XVXiyu4dVE2ztANvCBR0n65IMQ/4Cw
llQZHUVDkBECL7eqkNg3g4rYpg+9e+8IplOF6u50JpFscMKd1dECBjjv7pk30YhovXBbE6zpE6aw
ixtdvdnpo+Mre66Ddu9hHbj2KS53RWeo4z1jfCsuNSV67bvECQy6BSzQ3zS9m76ORWZRtcOYmy8H
Ku3xqbA7rvRZQ4winTRrhq5OXl66mQHoecq3jI4zPAUmeHIQpvRpe+r9lE4repI4yuiAzHd6Bc0O
XJmd32plLTTvS1j6zpXay/lDB2Cx8/zzCwZEyf1hM3Sm/NJlYOU/q+ecDNl8YISyWb7gXPhfOqmF
BY2xQvRdUqvMAg2z18QqilwVP1V/LtmMEtrnk2/aK+2xpQFyI8bgSQVSQ9c5AcxjJ3vDUYuPw4C4
pp+G9jgp7VaW0fIgdeeKZlW7pHFXTuii+fXH9HuThke7cOyPUT9HafTRjnklEOW5M4BJ2ngsd4Ov
KOFHa5oMsizykLzhMv+MejVl3/TZgCT5y/YFOBTHefNLHap2za4rHfccl/GbnaBssOZe/DCW3glo
Rb6B7HgwVKLoHP9k9NjzAPcd2y6zECqwN0ojnG54P1ZKQFmyYq9dbtoY6hXARHGVh8mgGd8XRJTo
zFmYuU+0NQYaOlNG2IdQv8rnbE3u0SUR/pvS/g9h57XcOLJs0S+qCHjzSu9EUhJlWi8ImW54X7Bf
fxegPmfu6YmYeeHQtYYGLFRm7r22dxFJWh/zrglucVRfPTG+fX8XI2vbk09Eew4eI5FiGcBZ/QlB
50lNIuXsFDY2fyULFmKU7ZOlG+GW1IeIPans4qXbD3wNjfz89nQiLK6W86ZuiIrx1PY68wUnfeux
TJHz7rob1ZPqycCBuzRSFQQ7FvSFNomG+ug2VF53NjvjSwdVthsr2rqugOXSK56ywJkqPsg5XKWh
SM/mYNK2tJp3HX3tvRGPI5Ga9jhJfNRdA14oAKhvjJjTEX8pntj0uf3UkRj5W4vPuWd4ZCJ5F9ng
mhdBo+6FZqrEfzbaXuLBJXOvcVaIJS6znv8baeO6dGVUj86DlpGegEKn0hR25iSWLPwkvKiGzNd0
EJItGJdryFAC5GztrYuuGw7fE5jSrVlVq1E9sQR/aVGf3hKyf9ZQ/sm2T+V45kW+ksaRHC3iqI7z
/8AL22xnpwR7WH0fH4sE6GOJ+00WdX9LDP8krSJ4j4nQAxtT60fCI55LEpjPYNJe5k93vsWX8Frg
6jjC9BkXtiCmo4GFsGRCVxzAcDFWnmqMzHCnaVj4xoYKhbwjnq1OeJtBg29emo14Zt0Apu6Xz3WK
6qmwEwd+fk02O7buWUY37xnDjLuxHjhbhNrevlQIYhsbU/nB8vGKyMW+j5HA1qYmT2rT1XfGNa3Y
cBEsqW7c+RzPvvLre+dDhM0PvJDth02KpxWGHzUxjWtplEyILBzO3/MWGsHDaXZz52oFzaRgCDXf
dAwyKtshzLbk5RxQRFhfcR+82GyennW7sAiRkD2n8Wmf4vT2aWDMdVZiR18I+Oqbb+AKITRgi5cB
0pZjXpNsI5r/XJvvs6PCX7bf/NsUHYAVFsFaw4S+KZFCPHw/Ajw/3XlTZZGOAV3eeXpkSBWqYNwS
bJRrK6Ieg9C1/58+r6bQ+b1yRqE4ouRbzlQZDcudDNVt5ZnOQZASY5YTxSYrqpjaJohP8zV4A81C
xGQP1nh111oz1lvd9osXj893Eek6rX8uicWdKBp2FgMFnz4IaZoPRW8ihkahsFB1EOFz8aO/+R55
RA2dhu8G+9AQizML/+JQMFsxc2U7+8ewHLkYOAOyCjUhr1qT8GfxQpYLFxPBzkv77WyHYfvEptN0
sk+HQ9JM23Q9T6VmUxuYGCJWZ6HlOAQsmp3uH7sme4g0Ac82bWg7agahII56tmMSYpA3s3mIxyUu
FWWvDVDbv8GY5sABWYZgXMF9wYWc1nq9k2/fLXJ2ayvfMH04/2wk8q5/nbUn/7zTmZkVf5wIdVSR
OtwQEz/EnxLpuB+aPGyHDISLlRNx75b31NvEOJSuThnX7Hs4heu+DFC5TKqOcODb0broCDauPhl3
XeG/dK3JD2D0Xm2TahBUiASX4L3SViRA2afJPSoJnKGS6J+ln1gm2bE4CKspyEIjrHVVNIUHCQRA
vaGBfFa8/jFo7OBjHJIHPeCEDF7/VbQOASv5SN+osryTTzMTs0H+L63Bv+2h2RY49tRRtfGII4T+
Q42GHabWstJv10BaGGM3BAvN52e/UNeNHZY/hBooawLjxMFgW7hxI1AfGA44m/RBt1HtMrmEmZ9c
MLAlF1ZAzkZp54GW5eZ8n1r4RFVMoAYs+sZqPjE6kCzQPVRAln/FLMagAIP4LjADdul9qK5wjbRr
Sk2M8pPBz2Nbv/72fHUhWRly1BIYSgREVnmfbL5/xGmdUpzphbtBNWqsQ4EUlSmxuU6Fv2sqNV8G
Q+6TL4PipSzy9JtJ9M+Hl/03A6oBC40j3VT4QC2Uqf9bkvh57bjt6HTwCTGxADOjKzy2TyptoweT
fDpM6vFK1xB2zHKkqBq7fWtjyGA3QvMzvSEg9u6F5RGXoC47oUJflqp751XGiiReeUgrKQ/ztfnC
qDx12zYkRjhZre59RqEEGXFRWO7va6Gl5bQdR/XmRwQ+BvsosYuTKXNjD6uVYq9Py6uaNs2eCDNw
0y0OwNENnd1QOgqBs6RfzDNGqQR3QpICrbG8baTG7IWkuWdzgmzMq4UgSQzYht9yMqNWQgSb9ZhZ
a0xx9uhtVUJ74gLj/NapKjbZ7YRibntVw7Q/RmsTOvZSs+n7KCadiKSO3PWg5WLZOPXkvx3EJW+G
e6A+7iEkanfxz9/c33hsLiZcTKr8FGgPWDR+/veba1KjRwtpULVFugGTxsUPG/xSQqPZFIVNYz+O
fJJEMZcQQ+Mt3Ixut94PKMqHWODdqySqvH54ZQeZroVLsNZ8U8PkG7DDW5uyg/9ka3eBEW5m8tos
A6HZwvRSwZRRdObRz4P8NkZJuIHedxoz11kCqWvpCw4brSrlNYgs4LhWjYHLVziSKMX+5YOYjev/
f4WkFnSY/esOpBK0qn+ukFaRujLgyCWRRuJPT71qqdVBdqFLIo6RrX5wmhIbOG8x8nZnI8Z8PBrh
EO5Ia3qtdFnQEbDzI4gIaJR6r+3KOnPPNgp2hGD11Z2+dQeM/jyjNX0Jssm5WKWTXopSR42ZCBQz
HllJPXzZHfjF9C7WpsCQLsTpV8bXYCB0N+xNigi81l3uibdcDz6Nyvd3TArZHBB0imsl+eXTADsk
NtRqXSV3qe+0m0ZozFI4VC0yL+4tL36kKUMaaiuDPTzH7k4DIpzlrfHeddkbfV95sdOCHWqadpSK
oUUtiJv32Ba5tXSoNRGaZUR9cCo/5or7MdAqwIEai7Xr4ujuSs8/F30eADLjmsYWaE2PoVk2RZuf
tdK7DkZbHcbWbVc0itbz7FhPy8d/PrrNP2mDfKnYk7Fgc+qD/PInd5NgOhtTL9lJoTYy2ZklD4OR
hGRlGmvG48qKQFXjZRiliSHcaNZlULdHU0jzMSZKnMiq8NrpgflIaUvOOjEHFIEZ+TgJY7Nq2pMG
LVsYqcN7N6YdKwLmH44z9Jf5wdo/NIGIniNjJEEuGL1dIBi0x4GOXUjEOVS1ZRIor0n6c95zNBLV
aF43xKlrbbRwXWtiFYeg97IGf6sRDFs4n8Wxy8lojmxkV4ZLvJGZqkdwtDxVty/oq0KW4nOuA31C
s6m/ZS1pkX3U/Mzt8VaMMNb++VP++3hXh7liKybzY6AazCr/dw2JnLJvLAd0/feQsiat5y9G03zt
28Y68JRINMNCk91phj3+VTDrXm0sbI8cMkIn41NnxfkKsMUFpZV/N/bIv0wRuFsJ4G72IjCz0X+D
4/VRPsxCi7LLVyl4gTtXpSbyUKXIgQSszA354Bncz2g6cpDjZwq730uP6sT3KtoZhpMct2ZC0n03
4tfPKafuG0uT6M8Rl023BktNL//80el/O3FO+gSMNsbkpVeNPz2AiSiJb8/TYeUihpt0xP6cea5h
Bp73iUoyfmkthOZUmgcz84ydG4pxi+y4Wedl3y5sw8vOoRl9fDeMcdqQQVk08O1pfiC59TCcSxe8
4vc+ok/HZZfSaE9qYg/mfAZ27O9x6zxjGh/2xOaSNjCBqeaLcHCqKyuh9W/iDH3iLPzPcssbty3O
PBblLaKrP3YM/LBoKrRKT5h99XN+q2akPaa5M57KhNDBylTk1i687mhWN0iKUo2TjaWjLMktrI1t
rIxHtgLJpioQFGtBn9ynftmto87fRLrXoYUJdlkgG2azoXWwO3LsijK2n9uwvze89N4t/K3WZfja
9Nav/uUn8fe3p+uqCp2OTRHaE/dPhpzf6uOEETOWIHTzVWA2wNMtfLuWn24TLCjXNgdgIsNyazFT
J1fhP9Bv1+g2nnTl/VyA08ZWPmKyYQ5iahooZZKdVC+v77xUM85xnZ4hwB8QHugna2jxY7eudRbZ
JpyGCY4rT/hAGaD23rj85wP375xt5urkZzDUopzAGvUHl81NI+q0EOD9XMWYdtehRVPyMx5wohxI
A36WnZmg7QNTPSp9ty4V+DZ+Xw+nKlVslBdkbVXS0Zes3uXOESUIrrpU71Q3a9eOvvvn16v97YfG
63VsEhTQPuLX/PP1VhHO67FHsJRmTBxCiZiG/WXXa+I83+i71LpUg0RDmgHZkOWwVmoHIHoY0xBz
cxpgqb7NXS/mfBl4h/nCUfTkENCjmpvcZpjSsmoHay3CzNoQXhdh3/XUf/notT8tTy5vxWWKyfYJ
0pXx52bb9fTChvBaL5NYv7fp+S7KaTKnt9q7GftEyhcHz5t6FoVXLMht7J58lWlGBLjgk6MBA3X6
McK+XDUNMoEodtV9JDluZuGQsFR8Od6/Ybl4bdrffvK2rVgIskx4IvbfzadaOlhdTCoOUW4Tdb0F
uw8N2WdL5HULtSYYVtPG8CWwol1KEArbhADtng+WvU3cp0hfOiY7szQuURk4IYVZSUkddJbYzaeX
yE365XfFXbXlD9Xxd4w283Mq3Y/CzKJ7w2AXX491cesbxkNeTgZubUY/ld6Tu5j6eNM1+WfGxOXi
ZfGnnuMvJa+CYzOI7s2qPY+hEnzYqUFGZRMf6AjfbAiQqxloJFc1PLINbyy41/JGLPtAK14gn5Hl
bjE5M6spPQPeLls3kQbLtPbtY24mR4gd7tUoCUfCWowkr32POdU+4ajprq2t3Brbv1fbvHgqjFJb
REEmD4lnoweB7t2FqfkdWGM6wL5o25NfqrVP35yIHiGZUwFjgXo6ww9QphsXUBQQTWA4WnlcnNjo
OQ9G4r9A0y4eAZdf/bKhtAxzFtWJ2pJ3WIOhWC0TSq41+9zslpqqOJYFG2EPJ8uSnNqUITLiKmGA
MXBtDirLq+qNWgbOIdM0dAQucZ/DAMNq1RAApfQ0kA3OaCtigs3H3hbBWmkxVmUT9Nfng7ti5VTX
hSDn2okhCemtra0a1zdvWAjNRRi6+ZtnOY+jZtW/9PwChVcdKvtD5Z0tE0zME4Oz3AETrOFnUaG5
M7Z00JwrU0eEt0l2nVsfmUGlzAyZJr6G9jYvgoI2K5amHeeKXRhJdV2KVCehx1YuPSIdGlLBYmY6
FGHan8yRDlJvkNfOgb8IDKTUEzZa4Vs45YyzdqNsaHHWtMmYvVmFfVbpxOEWVurDbO2Zb/IhHxOR
0DGePvL5rk56K1uK8ODaZfmYhfVttnjZtAhWRZ2BcantchmpNjGU/aDuVI2p0iyvrSKnWwSJ89Od
aG8z8m2+oIJ8x/Nx7DSCCGa0Tkx87CK3wdBmanxnh5J3bU8K5LzGWDC9FKswSA5gawTtEs3CXxex
CG6w4OqV5+Bb+rb6QlFxTq6CHOXbmVeB4/pu6WWRA3HB6Ia1kdQWNDj8Hhk6hnUhu+jBHtxjFHfF
SygsbQ0tyrkQanURAY3kaPLJOORqkyvbeRu/Ds3vLbso9GWY2frFyPGwzrtEU1bt1jCKCIC0KT6Q
elN7zeV2pFXPIx7J+1lK7Do9MV9e5p3ihBRCfkPY83LrMlN9+lS/utI74thktl26wWMgsHfrTa7B
MQwfPWnoL2rfIZe3fu+pLKXyL7NpnSQPZGB2PhDLHQm82UG5CVUzvRpZHe04KeAP7+Bq1EMdX6Bp
4cUZjUcB2/jZKpvLHLNUpjrq5mHUmcBj4KCHZp1NG8ybHEuk8JHfEn9b5M+pUqziJC5/RGUTrPJS
1JjWsBIFSKJ+85CSeAi2dIOjU9SPsAnglQKl+xJxpD96UNYZYwc07Yb96JjNp6mLL2pc+xV2j7+k
+BdHrS9SMi4isU16oKpkZcUPcVH6x8GVt3kQOB9ZM1EwAVqH6a+BMNI27Kl/QISpFt+zHoLXYAmC
Sbam/Dc5wnSar8UoRAgW1xeECAwbW+OwSNuI1GgzLkFQ+l171nIzIFmN6CB272+VHqlruhn9ovFL
ZNKyE88eD3a17R6y0QUEq5YqggJdOZVe+fg9ZYno5uwxtx+HiWEyJKA3w9aSqFoInJRO+iOP4uZQ
NjGJtrpsnjpNfuqVCzsr9PzfXXgMmliO7uj6dKfBaajNAh/FLooOv6g3mZ91N2FwTAJnIuQVV9nK
qGL/i75huZOpM9J2S/AyTjPTJvLVZW2YmOvGOtjMFEEOgWYdK0CT5+l7zE/H6NRirVfpW2cIb6mg
t7irLPazvWQEXdjpwR5r+6YU4a9+cACv9E2xnn0WmRV1m5axNHmvpf7itV62mCA7J48NWUwlB3Et
2khfPKnfnXEAup8t7dBjnJUsroVJNFqvOQBB/XNEPAcJqWQclLZZrcOK+CMn0n8accyoIWPh8nMF
XPsUXGT1pb+bG43ICApO3eLJchx6eoyE7xI9iQ4CBJamm9F9itm4wFtw/Abg47D/RIwIhWX6Ox1f
0ZEBEfYGV/pnxR/Dles5e6vWrC+nb1/6SOOXg2p0RMh2H+KcoIrHLNMAdzuQFu8f/C59+W55YguC
U0lrbdY+JqgF8aNohk8zPk4/R5JYFM+FZmq4j9/oIpGfUuaWWT12dxTS8lxp7kNLX2r+34c0K0Wp
oWWTE8mMAITzvPjE+uAzwDCW8xLTBeqvDL0fGTtKQ395+tpRcqtLiOvPntIYt8j9ZYoRXs/U6BUh
cm/Z1QNZu8Rm0xLMEQAwA5qW1gwBtGdcug6/G2SqTQmiOHD0eJnkt8ySztFx/GU6Ficl1/pN14ef
5NwAj9PGswqWfOfRc7ZBmu5VLVioUWWvDfTgq8KZFOEVuTck1NCCBQBe/2pi5P+jqH50CUHxbkS6
sKVgpXAkWbTx+HNUeMUk0FZYrBZCKhoivhgQUY2yTQF2lsQBeWN9dipdhA+1aqvrIZ12oR39kkGH
8a6B9KPzp9JFK1Wizpk1r/w2Jw0L3m5o3uHg2hZNF9HSIh8yqANY9p3vb0vVIqvcz48RvgUZIlw1
DbH3LHupG97z2JbdAveYuxBfVYzCKqbFu+nDdkGD/T1J80vWpT9Fw9Cmevct/5qF2A6afufiPhaF
cQFEXory3UrFnVJ0Pws7Y78cX1XbP7r2Fs/qviEg0KUcbazgZjiDue5G+THGiMhT0rSXmkxuaTYu
ScxOAPsiKshKwizUlI4EDBHWt0Pi8kj5YDHyc60t9sqT8FFHe3AGFBO2DH6TrIEilvc2p4Pu3KvQ
0ewK63mVGIve+vJQxSyl6zHem/yKzjgh6vMEM0YNQiYZNiROo05hvmPU5oEOJlHSPexSx9BpPhpQ
PNJMeQzSZdoY/lpj+rdFFvDV19qeZAaYt6PZPiTJeK+iMi+s4ESG0g+RlXgP/S35x+jlMTsFHDRj
LEdW3+YaEAooeuW5b/NLjz0Sy/DebV06CwVlYF6SQdCcwni46TLe+4p6sGL7x6CXaIt4/55Hjugw
lY5s3Ggfuj+Bny1Zq+i2N5ybIp24uCrjT8nkzVDE9G0KhLd1TJYGn5g3aox2l1UAdrYsjV3bZS89
b3MQ7slWyq8Ru7QLannBcF9ZF23wXKp5uTGMeDcy+l3qQ+2jyLP5WrAqKwk50dIuMMwP95ajvUS6
PJeR79zMIH2v0ESvBqK7SdghVxGhLkaX9l5n4AsWlo6gtqsheyp5tuomOrgFLLzSR3+BovpTd+h3
FwnejdSIT8VVN4pH28MA2XA6GQP3ZuRttdjT3B2Ymp2jMSzvUknlqSdJxUQO4y1ZFFupGQEA2GLS
ZqvvDrl00ujKVaB5zQKpvb8ENsVy27m/2sbCOthw9HXqfZtpX4QfviRwm8wHLQzFAjQZbiYs04Q5
Ie5G+0o0rUA5zsi2nvgMxV3XErrekilFIgA8AU0p4jVJz8Wu9uUpEGLY5kJ5a2cKhouNj2k8qxmx
EMWZ/Cl+SsUz2Zr3TRZ9aqqpMaKui0U0HGMBOoBFASlakPeLkj1L37RPRe0nS1OzPqJIwa6tHC0V
UF5Elw9OU5eSJjASLBs1fKBpkeJxLy620fD9D5D6C6ldSYR58F3tB4F68WKMzDtP9T0OBdIsa4Le
vOZcJ5hynXgIN0psLzMLvVXn9UfP1mAEub2ycYNwWKvdSBxX2z3B91Ng9IQ/w0CgU7UWauHt0czv
JVG0TDhjwr54k1Y00LszoRr4sYWjTgUNzSivGE5drwSLyiw1WgnRKWBqPx0LFUMrOzinwzoDu15U
CG60Mv6wy+ilLdKN6sDDUCG6rJM8usbJEOwaq7jpcYiJs39UebvroZlG9qHAGQyqUCg6bzggEdQU
u6qMfpmB+4qyBgArMwy01SsXuMkqMZhPW8Sb5ITsobX4JTHSLX0kIUjpSWVyo+KR/47beMyDSbV6
G4EAJCYzO1SfyzEgUYSB6Ck1kxJRw6ZE27ZK2LGwi8Ay4JHGNGpy6THNJQ8yPzi5CvdK95AZO26/
8ZNHhbSxQKuCg+S5ipkMLOi2g4tqOLV0X+lWg3rSh/JsmkTU05ZbBTqt2DIonvIxX+dp1uGCYzLt
mp+aEWtrMyR9EseaOKifZUX6hDTtaO+ppr1sKOMXusfk3ShpN+mVeROKy3acAmqXe8kqEwfFItQR
JxawJdDtudelHMChfjfq4Ys1kIHHDjTbtVbYbJtS7Vdoo4JDdYvN5AZbLnuyxHCLAlYWoHsh+Vn8
D6XZbjnx7001/qzdbrhLhu4nnIByJQEDLEOVJ7Yo8Aw8PRwqmbXuTGs14Lw4YKZHdSvbcamYVgPj
CZgSpcoyimDxOwHFgm2hvOdTzxeOFoKiUUMwMJnHOUcvl5obD/z/C+x7vJmUsdAKOD9KWxe7KkE6
axEBgzPKXzTGU/zyCd3CBsIsX9U08rIXudcah4FvZaFE+a4PhY19V1268Pmnqh39piLxnbXEzrPV
hORGMxrPAhk/aHvI81S2aPyTIzqHlavG9S4l6X7noTFw6ri4gwWOC1j5COjb4rbPl7SKfpmm/zm6
YjkYDTAE5WSKFDxpf2fK4GlIbIa7/UNaazcmNix+RrBFYIQSRksfrMZPAKBjl+wMfU91NiyjLtHe
NdjmjhaJp85iESYg6qA5XnaoNTz2lsU0bczMt3CQ6TpgMLPRYv++7g3/BdM5vRCmf66FKNrKy7eU
F7Ohe/7B7HNd8fLxPBjFIoVBY2kD7bTghLPsI5BAMeP+sfFg4bVFX6yyoeUH179SNuanMgv45N2b
i9PuzK7CXg0pRADQ34vUUMUSNXhDdHNBJZy9dmPmPLRtGx0q1YhoiQT90uDdnLXpIiYrZjUq/CpY
Hd07t3CCQ1sG2DW4NdJ1bKOw2zdBZO8UDluf8hvNGrsRKyNpzutawHx8pq7NAkS9s8ZhkO1FGCbH
Dg9USo6KY9d3mWcBSWWph7+jrHAAk0tWqB9t6JSrBtqn2sEOlQ2t7Caw3qSZfEi3I5GtwAoZ2Bu8
61qZf45R7CO26eKF4U50GjGpXfDu9LGyG/xu16VZuEKytTPcDJKCSS2kpma4KZW6vquC+jbnVw9M
2bZZJrSNXpC6NI7FGkrLMvAK84nST70zZEBdpkfWUyOHEqMtcv350cqsfVLtMEdbzB+eYgJ6qfZ0
/eA7Vg/PrzLfLc07+F5bPgsCUHZI1kmMI+D1taoI0ust851mMMsaEWMnd1SC+559z6KaHshM/1eW
pMODEUN5C40sXs/3j82VfmD/VkdEQlg2OU1l0P90MK4fO09IemSWsTQTFNIJc6WjTg4vJ0TPnWYg
uUOIF5u8yiqekFLWV6usn1HStS8yLLJ97GKGCsaifTGcCiwoZ5d9Pj2a1uVj1Qn7ipXDuNU1DOvp
7hGMw0mzOWfN/wjoQoN0gb39gM4dkkcX3LdjWp0jRaxIRQjuoScG9/P9Y/QutJEW6H/vQTh1cWQT
n1zNi+kMOCrLQJHCbWHCvwh0f7yfLyyZ/MJO0B8wd/y+S9PKi01E+en7CdP9IUp0Z0zs8193Ccj4
ocyPgowXdsHND2gY+pJM4nynjYncW4pd8fIHeMyAKqnuVZTjSvahWYTQIHQN71rHyQDUTDFwLF4f
me2fEiNtnhVJwlTSSoM8DW98Vpmdzk8QfRMvZVqsNT0Wd2mpKIijmZy2rVJfg1aMS6H59lvumlvw
us12yFOFKgCRW9ON5t0I3OwFaTQpUukLNC+8ZbXBsMNNlBebMd6WJo+LtJLxllmoSARMDxrQKIsN
VYykfkQ7bmapQ7xcLG9ubelXX0m2jad0dxzhsLH14Ri4rvLGaqjT76uwfpJ2etNchBTT/VpOh2GM
+uSYdWp6c6W48KdrinQkA6lXp8u+CMcfY1Td6twPaUK7mwgHpw+8Z+BH7sfv/tAaC6NwJD7WPF5L
rUK36XQt1K0WOxi7/G4KnNEFfZuINZI2RirvCFIRG2GDTnLMhFFbE3UYYHD1IP2q9jEN15ORFRzX
6Vh+1ZEFFVAXvzRpn0tFG05SAbPudXRaZOJV9G6AZyaqdB/NympWaok7sDAMdWu7sIfDStCWVJqC
CZbT7bvctE9J0PebXHXCe1P0GqLMSrv0gducfb0pF8xZs9c+QbeSt4O5zWWRvzZq+Whq9VvVNLvC
btTbqJBPkJRDfDDq6TOVGRSyyk4386Nh6mwMspBoT2B9DNy2WTlt4D5yiu+XPsOVZyaTxmKEDLOr
h9Fdeo4DwbOha96UxWZAmPFCdVfa8qOqS3taQvVjyF7yiqEPP9b0APNV8qpV84l6zVxl/njVmJRu
W7V1ntq4uvK4+hGLrl2IMqzuK5rUBxo6/TqrTPmWqWTRTc+gGWYvY7zXd52wDMAi47iJnz1fpvfD
YNVwM3ChGDS6iFSj9IPTG2u+f5/DXbsKrCF36UhSca2Kax1LD4ds/mz0ln6RmyFKq4CaMip2o1Hd
tC51h3Nj+smmQOuOT8YR29RkqSL25aSnrWCr4Ki8E256SgC2p5vCLAUjsG0Wj6/zAxkpO8OgAx0D
K34S04UhTXGcLyQHHRJSx5n2lmm7EoNkfsva3WEmO2V29vtCsKk5Yc6b8h/UOD7oONvnpwz/+7z5
vkamR9Fm6XMFvAN6yxggMXivYV5ElDlrVxsMut0hcq8sZzbkKuUeQKP2JfXsoc2U8sMZ8y/hmNV5
ALa7ir1hVRmFYCdBm4Ojtj11Wwo+hMTT9TC3Ws5j09UiSnwUGv4Api5DwTrfqes6fWWCgtvIxqLR
KRbSvwIV4Hy1QhVyCow3sySpLWgwkOR2ebWTrrw6csrc0apf5XTX6JrY44pYfxgcLTjOz5ifS8hf
vIW6ESyRmYpinUvKUtScZ3hszoIDSVvlGMU2jWpoh4Iz6rnP62xVqFXw1vJNa2xWfuo53gTb755p
qzD7QAN0ShREikarYdYALvUq3PEyPxU66zkrEvk6NhznVmhWd0DB7ZWuQ4dsTbqFKbyV14w/HXNC
+uwJL13UqusCpIJEGUtC1Os+8m+Fz5RsfgpUl1Nih/oLiejOmrkgbuu0VS5DUdXL6Q9h6POeGXIf
ldo2nlqMMvsYkfpGRnb2XpwcU5fviRmEG68FpFp3dHPbILuzpvv7LNOX+ugA5hd6dTVr+ncRYYuM
TfhUAJUNS9uQ/Tqu+nI91Dkf8HTR0AiOCTC+wIHRH8LS7nf+u6eELex4DpqsFvmN3nR+kzokJNd8
nG/0NVAWImLfnEIt90MCpXGMo5Ak7hwF0Hx1vsBeHx5BTCzM3mI246sJCSdcSMf7fW2+CUxwa2Ru
fEgKC/wAaRWc13TmGBE0gEVnZO0TRYS7zP0SbVoWZ0sg1zp7DIHMni30D342+cIfHP0iplonEsY9
U4V+QduOqFmaJwdFzSlhO5lc7XJNocoPRDJOReiX1Hu/rtXrfNFFnkmB2xP/68YaaZ5JGJyykr5Z
SyqmYbrvY2oqh/mCySkdn+lCN3toNfOdsOj6jSn9x7+eMl+bnzf/C9Am/3nyfPuPh+eb8wWsonhd
aOCQWsKMr5TPUCRluMlrL796XR+51LHgekqffDeodPl1fqR0sTCpZnOab833z/8eS/qwsDSEI/PN
CJjh1WpoWiVh9TTf9dc/SCJ0w6UkQHa+T+j9Y1qgZuMsyAeuVNcxp/GcBvpaIV1xDzYHhbffPqUh
zf+2b7+a2C5fjcZACEaQs+66T4WEilWw88GAO5z9UtFXWAkGAn71r6qtCZtzBryl8WQBMUscZcZH
N1YJK7unHZM48R77rtY3eTclJUzRRonRckqvSZOjlHFlWD2WpVY+Un00tMvwLM03w9F7cGGxbIpq
ouZ4WftoIYILPIagBNKrq9jAfl814kQ+8Ffna0fNy6NPlyHoIjMx+oIDzHc16GuC6MJqZ9RF9FCM
gPI76ucnuKg/woJOZV95rwaRmlvpec02zMf0Rx9mkGHi5F3i0FwTueljZlOo21ItePLy7qwwlX63
NZzWBD1S7FWVeRXZWPIyx3d0MOpjXGsPshrYr0qyGWT8pkal9RZ6ag59DmNEkReS8AjR3sw+SDeK
jrBjhuyPpekdKlhKEyhIWVUJJ8//Sq4wFBfH+VaswL00abtbU+LjfBdK3xG8YnkpWzoGdMvy+26w
snsoh+rG6Sp9GUz8p8xN90pIGzrUoTvLPJiGgdNV+mzAtI0S3pPrfDVD5n82dvFaMeO+JdRMu0G1
7S2YouQJaNLT/ARnckKFXZ4//h9bZ7bkphJl0S8ignl4ldA812y/EFW+NvOYDAlf3wvqdvhGR79g
gWRVlQRJ5jl7rz1ynRyAUIW7sVK0Nzf3LlLq4a+kscWKspH7CHUiTftmJIolKpn/GFSQ5h9ipzWn
t7XFqYO+KrPs+yh00gOJYaLDE5QP7CTZWmRJ+urUKMmxZ5+WTaQb2N/b7EchJZB9OS9mGmp8gGQy
BdcIAq+NU8+4XB0vl4jHV+5r6bOXCcjiCOq0YgTXpr+g/Rvm67Pg8h+7gxHNw37KbUnIWnkdo4Gz
IQnjfzoUlqM+IYp1kRZEmr4jHzx/HUrQVR4lshSoPvUo1o2G94tEAm5TgnxCYdongDgBU4YcEf/U
/ojsaGKYjNRt7BniR6opx4nM6ZfWrbJLaU+cu/NxVqTPHmoEOBnVLSfC/Hsjkb2u4mz0tjjVQcC1
Soe5ph1vywbPIpFr+GKQnNUHgcz6KYFm8VSXhLD0BYzN7GdfW94DIR34/Nz5k+qt91g2NMiHLbFq
if/3GFS3I2mSL6gf6QCVNm1+W3aHgIAQ6I8s8HSUCk5aOFuPTr+iSwJwW48zqlJeKEzsGtXEPGaY
9ZpV6bi3mu6jmSO1ogyg5arLmAcYeXrpW1b9ffSLW4agnDqK6/JImx/FAywJy5WaH0rlKXRaefXa
RF4DWhbXZTfuu4ZyRfmemRFLbSUfbhY9gZvIodHa2Bn9se8zvg92l2OyUf6QJ4ZGjZKWVWgG8iSi
BB0prAsq4qOwauK7jMY+0Fk115yG5EUrbncpARQCxGq8OXyyOoQT7NARhsTRg52FDXxIzmrX0cPC
tkWpOiKgu2KdquiJwUxvSh5VUVr+YLa/vDTMr80of2dJEr9SHGMNVLTol6f6SyMded0xG2o67VoF
1jMzbZd3L6eAWr9lro06BCIbkaTsY8Av1iSBmX4mO3JZM2VPimRx6arhv5umnn72eEdqTSPHSTFr
B+sT6BYxho1cZYYFr2h5OE6Be4ZAWnUqT5BS/EwIsnXilz+JXOHb6i35pKYDSQ2q+we9eZGTM4CS
r+ubaVdEZkkZD3RoS4GvrUuaQhSBIDayUbAjHnEUDiuTZru/PLEca1mI8inPTy8vbEMVM/6yHxgZ
AbGUHh6IcOS+Cgv9ooPnow9pSM57qV+WYzZizn8fzceGTHgrkZvGBkqLyfgyH/z7mpK1nNpo6vHv
G3y/y/wyPG7yqOU0Y/7+1+XZZZOOxM97Pcjw//N//74BjdthFci4wybLb/X/vU4n574JyC78/l/z
y1RjIr9GttB9inL8/lvQZA0rKPVybdXC25qiNi8tvKIds5ubFSrDMaddMuVXZTBOToDYKmTpu9eM
wN4UshuIwzPbQ6NTzKeNhSBwstOjDIX6yERJ/CxZatM0u4dKxppAcbqLkzZvLKqcqKS+OVs6q/qR
o6TvPOW9N2OkDElm9RTfkmC74GWJo4AyI+PjFGiBRppikdDGyeMdF8PIItoaN3nwux9V/aaS+f5Y
Nibwm7bu6rNdWzR3In/UQ2L6jLognMN7a1y1e/KcdiAjq4WMN/yyZPJTgeSyR2Ct3Wd6cmVCbdNy
wz45nTnsJE5DmDJnxrr4o+sq96jnZuK7Y1pvTG+KidPofILXkVJI6yhE2WwY7Yy1povsNudNNBV0
n7LtHX5e/2iaul5jEtOZhXf2NS+6lwD4dNdp5ls2zdEwTau9O8lrQgg5YkrESdiBKiOdDizsccKP
JV1WSqSmOvrtFJbQp3GPSORT2PvEykFRrptkaOcYIHJj7J8QypLKk1EnSXVXeXHwvu+yzhS+V1ch
UsnSPKKrsVkr82zVlESA1sVHPO81Kc7HzAs3y3Nd7CLPA3xCHUEiuxbG9Fs3DNCBy66+bFNG3uOy
+c8+JHsG+/mZPu7q499d20kcKK/zM4Epc98gwWTdY0x5wp4aPVUkP1FsEXfiTKKnbMrkmeXt93PL
q6LGn1x4xAF6t+9NGOidH3TgOf8eWx5hPhrORTP857jXwV5ylo0StLRv9YYWxP++UyzDnJmZBV5X
p1MYVGH9CHuUJ/FQaNitVZIR3w1s55vlzOvrOn6Afb0RWHFDoxR8RuJ9MsyeeQjl88lwLN+SNLex
xZYbaiC0MI0Rr4lRPcVURQ+jTH4bDukhQE4fAY62RyJD2Jp2tg2YZK1CMY4PWnsjdcsu2uGUTlf5
MO6EWxWk6nJNklM8Q7t7lyzH2L1UVbQ1uyY/1WVxm2AznZ24ISE7kUhpDWTaTlm2mb8cVEf136ft
LMGsqESRBTIu2CzP/t0sb0OUcEK0yYuKewP7OWH13PF2o97FO7eKph8IDliPOtQybAKlG/Lf0Hlw
PElo+ioBib+421EgmrBCEkhuU6i95mNAQVCxuYdhX2n1LF2FNd1ffRj7lVpl8JJ6GhNeUU9Hhybf
uuzunV7om1Gjkl2G2vguKcYBmhgMmlDFSAr4bobzv+kOYuYR0xtpSbzKApW0A+8BzmnejYEGrjVS
B6DZB19aqoutFyjiTZEUH1s4NG0hL+JLGqr8IKU1PFkDAca5o9kfrW1g/EB7cvZgB7wCM/WBk7V7
KibVDnGutw+8RK5KRN8RvSxX7IfSQWGS9jMLaDSYYWk0IOZNXocbiDUw4hvl30PuoOFdL86elVcq
yIUgutbT8Nyi+jh0kKSQfnleQe/fSDDVsLZGoMFr/m6yOm026UxIrKxaOzqBSs6It2xVIGaM7/Ph
ZcG5bCyNKSa4dhrpBtEEFnTmnZF2+nuog2qKY0h5pp4073S4lsNByAyyxSIfz77Q2FbsLRk26Knm
XSSa6W0xh1p0S2lDiPv/OV7kJkDH/748RXFCubQ5Fkk2ndDlTqflkTdGsLe7DK3TmJ8CYoS+jw+J
IU/EQ1Sx8kU5cjXxffwm7umL5G7UNnn6Zvekw0SVa2ySJAm4cSR73e2Sd5ENH4kAl+pWU3thHGwv
oeCDXx6pdimpK0tKCgszR7ZwR8KQxpyhHFs9JrK3gxRBwi/Oy4GB32R+RI0Pdk8du3RiQ49jURmh
W+abSyI1O2m5CrhkeTgl9pXo6JzhYj8y9aC0WRKuAeQCvCAjeV/1J9VmEGOoPwhlRsTZdnbTyUtk
Fu8+oFN/BrHWEZknXuQApkR1Tbr7lMWPuU02t+VqhzgK5blXK3leHi0bOe9+HysHEtUCXLpAbygK
lW3inVnb/7sxQHicM0B0tFKzbd3X5yzHhzEDEu3AwZtYg5xCM3/AkPMnmfeW40VOILuGqy9IuLWO
cAcItbyozuRtug4rZVmXwZ6ZL+CRnM6AmjbDETrAivvEyiB2715U3Z8FjyZNPmSjmTxI1eNLPebu
CajPD6aCGIoM1vqf0BrTQ2LpH0Mss7NltQDx9JHTyesPOer6WlXUQ5PFu7TUXzVK6MdSs91jZQbv
RCkBCnINbRMLl97zYJfAHzsa8F4L9hZwooaUfTUzwgqTZmXTFOg8YhC8Cn78Q0SIhRY+R40qD7lC
pS/Rx72jr0piPvwk0uK11elfQ588D4lLkD0JkZNQDoYAKWVW6pnzYt+U+jV3ubflV48eN5IeTsVe
bZDkEJu2nWxsqATt3SeDIAZNmXOr5FXJSfFtAk9fj7auIdn7KpkH4pt8tAUAb2JZyoTsFGghAWl5
ka+nTBAK9zCmjfBl+TJU2PgnW2BXtsLfaVO2B2IFxMoSnVi1IeBUkF6rDjT4KnGLT6+p/REV/sj1
lIROvooi+0UNpbPpwmHXQX/zM31I0dt4h2jgrq0UWbQOmRCPKbXngSaKK923zCrFWs3zO5gELPCx
sNdGnMS+YHYE+rUYN8Q9nacEIIXnJtwSA+801iMlPm0wGdb4AEry87y4uIjEsFZ6+ZZVMP90sBR5
QfE1yaFz2xWwvrSi9d4kP7rYDtdwPZ5KdMo+G/5Gi3QH2ePfHUN7QySJ9Vakr64618BRcV+gcnUP
GXYXD+p5ahD155Zufy21D1e0xXtF15GZWp7S2mcXk91Tizb+Ev2Df1o/oE0Ck2MeMDY8S+zSYIM3
ce1174nAfkPbc53niCJzR5X0i9WL5RXhoQKIZJBPZ08UDGShM1VuwnYfRmBgEsHUlVScjiDUjTcJ
ksWJvqCxgMI1ozQzFhjcPQdXbE5ac6MhjssGE+pAgdQVW9BTFndnNaH63ze539Ys611leHSteDXC
sl7XqYx9PPw43yILLSutiBN55OuxqnBCiOxYR+Y/TggBiCl5Qa0RljFa5R0gNT3tflMCP0go16FU
L0UZ/FFp0qxK2v9kLMiN0KjqBNyT0opGcUwOEnK+VFsjlobshPCdRLQaZ8BAzWJA9V2VyPBVc3xp
pdGcKF+tTKw+NpNZ7OkV5PUKiZdXDm9N5Cm+DJI9gb/KNTGovFmrGRZSO3isBGjSzuWGHCsCFWqv
JMiLw0fjesrWQD5Iqhl3pM7ocQS3tMNcQhaRNZRP/B6x91yOnr2u6n70+5j1kOOiCUvEXg+n5jba
9UopEoqDoXvQei/bY4l5pkxG79fclhFSmB4M76jQhST6KVslZvtzzrozZHK1J9s6KWTLDYj2zkUx
Z8cM6FIqFIGBRVISYSAEiiuBz0TwheXvNbBG4uWHrjt3aj0eg9hbi7JgBY7v9Ix1hXypxDtgdPsk
QxGYpZzj5xA5JjEr/UywhCiDrthmqtPvLFP7KmiuXLyBP2gChrRNzT57YWYbq8i4vK2g0UMSqFBO
kAiuE4PxLaYNGGQrr6Oa2ipZ+ciSprjRBVxjmt4UNCJuGUmeK62ZlAuQP0AorUcJpbN8t2WG17T6
RFBB8km7sL1YtRRbUyHeOI3G19amqmPkxPvIZ4PTYhZsjuc4L6ezTCIYkn/3l0f9lCo+gTrK9xOD
gn65NZKajLlWm+MxDuCkxEEz4p1oCNFF+0GwoCAhBeHtNWCoOLuwqGxKXUels7FIeeZOo4RzyBEL
oLtd5TIF5qfQDtVD7WVEp1x1bkxe2XOegd/pemK788w5BKlKe557/WbkZkTsa401isYquWfbMvbm
Bo2NWAnjgnC2bj94gDSq7eIoKBr3Vy3wDtqktKyCKsUWSfBSVgUKY0AQrNtyRIQxzPWxlMTTsgHG
GYA4aoqkgCvfNHdPzww/mPEQCiztNSTMe4nICTmFENdJm25N3FirUILALRTFPOsu0YtKSJm3iQ4i
ZgxUbWhDDO87snOx8Whc6sQj9SrXB30qhOkdnTJ03DszaveeNlaXrMddDdAGoxayLJFzJdc1MMrA
0ZpbkIjLyKv26aztyLMYbqvb+xXj/kQdHGm6IKMNbxaBRx5DZMjgizIyM92zCjVva3fWh0A7iLam
K2HuIfPp6CB812rk1PebpmaNUKttfSY1qD7ravAL0xQ6CSNkrRaZLxERDztaSShAuZvS17MZTBhD
UuTbCvOgCRFQmx8VqV1BZOu7Hj16rhS/SAdRSRC2YdWG6ECpkyP07S4p9ORj6f2saDVuqVDwkWU6
OluWS8dOqf4JgtxhTeK1dLc87zpZxe9OGy4jhf0H1XpEnIibVh30FT8PZPazba0n4rSTPYArvhqj
MZ4Y1Jp1EWjZPnIm62Gwbgs9+x5b1cOMGrDrga4A8UTGU2kZ9XaV1MxRmGCl2bObob61MnaQjHAV
NGGKxEYR6MIjB/VSjeXecUAVtyHLoSza1fp468rMuCybpumNi9JU1brTvHyDdejfJ2xabfQE5heO
ZrUNHGa5y4v//t/lkVFTSE0MUu3+v/8aQbpDuF6UmCwt44KfCXXs3x/s9Pq1tmFaLv/5Pz+Sq18n
YcP2RR3+joti2DBh2IRwqD5B56UrHYHGR+sBDRVEC8zGTnct9cF8wuAYb7TIzO96r7fbblKpr4SY
3lUIAdxmxSuSeHlSSdLOOIrP532IHZfxLqemM6qroKDXh0/iih6IyYcWNbeIy6A11ehYmznM7izL
f+QFkGILDeJJrxMKWL1DwwA0bjQ9j2pGdaYdrGNdqSdccN6tGlT9hSatilC2UY7LbmV7no8DMtot
u7WtEBXZ4GpDOyD36iz4DDGPnu0m/01/fnihCq8/WfmujJ7G1M1ehnlT2ekfVyj9eTkkDLXd4HTN
to4VPmoyKXJb5JT4+j9gbg+dY2nrrA6zVdX+Q5gTLbVq9hXEBTC7dlB9pWvvoh6cI/7htVE22kMB
+pGVHXa0ghuYXYv8nlySqSt814vlTldS9xGFQE7qQpn5XFikIhihQCG/wgEbQppU/a7smZz1zW7O
3Qpr/eegNSXrdC6boTWvWdVuM6ePjsS5wJTJq13ebwHSHFxhf7rYBVe2E745AXNKaHDIGQPa02gl
6yrfcelZPzAjr6PG3Rt61N2ysB1eZ9RO59DERN8f7TJn2k9dSpJtOeh+XWEeaAam/gGT3vfaU++m
YhGHoSNDLy+FmT/RKbrlXbOTU826ud8nXe0nOJTKlEhxLXq3RfBT05gBaaVyKEtvTe7eFeQHyYlo
mMeU+Au8IXCNt7h67wnJOnSCH7Vpv9ZeeW/Cp4niqSCOaz0R8NY5MVCHEp96mD10/QjN6wYz+g9A
4wNf31fHBDlvjGZVeowlwmZlSKYzFaBsMDA33LHtbtVKOWbNdIimJ62Y4FpWByfw8QzDIZe4z0aa
42mAUirqHyhHmA9Qqm/5Eif9rDyheEWxh/ckzSd7JYbsbIwsDdRLnMMHKt1qn+j2Zw1gmNTL53Ko
IOo6mC7c3ibYtdjCkrlK0d9rKpJeNv0MW6iYv/KhYrVg/bCMJyIP93asI3IvbS45jYWVtjYlOiKn
JV7FblZ57/1Spwty9UOd6a9Ijd+7GLI+5pZtmSOe67IfoWXetV4eaW+/mQyY8+IEkc85jue+Xb0l
PHdT46tzFXGHk2ETL1Z5T0O7CrviXCnOw3a8u6MrB2opK6vBhCksMMDeoa/GkjqypAtntzd8Hq6s
HsXofnqDfI5NShTqiDcvYCpfY2dX7gNDv6nuqEvjjXQmnAvZcYir14E5V9AEm1ORmb+JpzxykR97
okYHr7upCV2qiIRlnE80quP8o2TijLjquc9qplw9K31X41YzqAc3pRQgFOtnbdJaMAkuRSsGrbvm
9kK7cpY+R5TLnFp9cwpaxu1cDJw/L6pAYpVxWa1K1fwHwzMU/88iL9C9FIjebEYfGssbpWCBIFsU
+Uxzh1YMqywWn6PqHXIt3ljMAAGt+kSxwHOTNmotZjYJY2Jqi2OF1TZn3R5moKc8psMeeZFEp1qk
BxD5WazaFPdJGBzdn4O0DzQBFHt6mrz8S5jyTYbWARXcOiVYR47mBcPipqIFHna0vqxp/jJ9z+p2
yHe38WjTmTDp+zQ+8Yb7fMTBPKiEAsmH6lBdHyJKJgY27u6FmwgwvYAgmp90aCdYe6xaY53UnXTa
u33yhQVwQ4jT1RE861QWghUKr1ieGM4nv4zsTdNlNy7zX3nHwJXRTosjWnXJJVPjh8PpAsbDByNx
a0Lvo5fVqotZvhblfd+pK8toDtLoz11tHjRN2Zd6cnbcC6ungzW05dpJ56TY9rOwc+Ok6f9Uyk8L
peC+0hgbm17zdZ0MUO1Xq2tftZuydsJbOWVbFKJPliXqlTNiuuz7E+ntP+hWILI0QoT70UXa6gvz
7K2tkcgiiEQcNBT/sSJ/TB3eLh2tEUXjD4RHIRds8YUc/VDZXLR1g/bSoTduIIgGLzkLDTGBrhzr
zdFRaoTEfw7x9NK55RfKMA2PCjh1vvr2x2iNxwZLWOmVJ+sXNqJtWA1XjRsTzq88i3BScF1KpUV5
dC4LSUtB8WFzkqySDh9jPaEJLUmX9q74aO4WUZmcrbPkJNnBRjshZ9m65NKF4TYfpqsdmDFWspQv
IjoWrXVWa9wITshNAuxB3K1oZLxYHv+GdCsH91c0Re9GmFwnj8qr/FMwU4JUvm6bd2QV3akIw996
EGxTOQPYtZBMK3m1+m1HJEYhbbQRnG8tpY2+JoYFKY3J8tVVNIz8+Wa6Vj2qcBuVBPLgc5FxqRDX
giuQFDYWgietHz5ZsiA00VroyEHpt1FyN0vlOBjgBd1yP99t1DT40JTWd3OsMY76Npo4jhwqd3YG
Dp97yw5CyjXUU2xwSvPRCwD3zgtyrYcqNQ9a7y3trS+DfFGrB5bQcsZWUYrvo/lRZsEjsZlCqFm7
MYSKmADR/6SjYzJz8ZOEkmuFIg5ff7bR8Ugr3O0qT64oHBwKAH2T8WkSI2kPDXZK4TyVFFw0ifIO
HtiHnkkiEbm9r4uWwpVp3aU5/EAMQLWQ0lmki6fR1D6s4swi2F1h6Q5xn+R7Y+Js6imKxDS7nTK9
mrZ1RxixKYvhhHAN+3oLQoVKr15SGCSE5CvZwVbYNcxsmVdVPxU3/XgAXiLrWdFYdiE/hJtj+sLk
xuW62WeKv5Na2RV76ltTFH+mIL67JAOsWGQwEzDsV7PB5lxAzamF2awceA5FfI1VuoY968Sm9DaN
lNqe4Bh/9BJnZ2XujmVK4HutftWLmWptpdQa099FJF5VBzq6EVGpYUKFk+aqxkaMk2La2bb6qVYh
4G59g9pwHWOXsZiMh3QrgnRlK7ofMv9sf1hQ0SwUisZAISVFGg1hYezrjaZl237o1xgSDLJHwN1t
lVHdCBntRCy2XUKzFWNU6oSbJE63SIfNbJvytglvNMEkN5rIj0S26fR0mzbJAaSwn5uUxMe1iFDz
azTDieATtN1Ty6HjAcFc5KjAW6QsxY5qdTqRD2NygxWVj/pvEw2aj4V3Z5jwVLN23znGRgAKFekx
mfQdWtetVga7yPkqWDvFaKBtZNGyHA56oZ5bY9pG8Ss/+5wKfumk36rKuBll+GBkPI4lf3dJJtZg
7wLN2EFhYcTUt2IYt9JFbBs72yoptyFr34pscJ3bmXB9oxw3aSkPxDXtM5y7PWWMPNEeHT9dM8xt
hD4AJxtpobjXG2UvLOQ74qWgljty+wjQplMUPoRpT5uf4k6rnmBIbEvD2QwpC14Z7+klbNTSRDAa
b8Lq2tMFCYbk0KreVk7aIZgLDXgHQtwbLPO2GfnTyA3QW6howPkCaTeGvAPRwBpJ5YU9bGM9PlQA
dQa7QiLW7zSn9c1k3CqxvS5giUQFsVec4COFqIaqgVPfyCPfyZq8OUfdYG/ajmgvLNbKIyVgIRyK
wg74J3sjG7kHn7FtdAQVpbsrgbwqgbsBD1lZ08EjudIkgT2hxOIk1zgXmwlQSqnbqIydvdKBmk10
/sWYTFhGgUSK8jSG5mljqizAMrLKwpi5erzpxYDeQ312YU7Nz5eO4j8pMaDJYo0155ApGJ6z0a+U
7JIGzoEF3K60HbzV00vY+bOVWzNOamvsZxPurJrq/fn3caJkT1ORCMbRjzpzl1blwQRqkrYI8ydr
H3qmzwL92DsZkbkxWUTrwtD3LRzWsi9ZMYhTOGdY9+aprOL9nCxBXNyvkrWVxskbqeOus6ydnUmf
OeMcGT8SVSbcTaqofhxGV0GtFroDIGZ17xIDUiuHnKxu1fqVpqOfVvBeFetISDJVP/fA9esP6l4o
zXEONEz5dFzJtM5dpcY/cta0ZN22YNZZDrafYtTVrfJdlOKMuzmsf0qibAq+N0PVNvmkEG+r4ZhS
iGa3+E69ZjcbNqiRTxYcfOCUCq5axA/LBhflXikzGl09utkZr5oQ4nWoWHWdXdK8dvS4ftL3MOFN
VOoGUoxzsc3SQc2ho6pFkrdE3uak0e5ptl8aa3waRP+DphEOmzmZbEnp+47q06ztAuFolSk6ZzhF
CEavPoZh33RU+TPU/guZuKVTc5osdB5dlTkkFxG3FOGowh9QUFolW5O17tg8TCxqqzhotGNjFNNV
Fic9/0S3h6msjJhoj0F6tLLpC3Ph+JNivXJzI6/0NRUIghLOfhNqAIc8UljotMNXCRQjCSWZDd41
clj0JvNmiRPFa4L1dY7gIwKuZrz31LMKYOBs9uF7PVTGq0VZG6Gy62t6COnc7NTzkpC4ILSXXRMp
4zxR/NUKRVvRYZIfmTa+WObU0LbK1GJrtxdaoQIq8hxOs0Cfqb5OWyaM/ywc6FDaKecQbLuMsj8r
nj4/m3GkHok68rhddFRk8mjHZFNuCYEb/QVLA2ww2jNAbYzalPeiKMIjSAcm4GVcrBl9iLjToBcs
YSgOnBJK+/aIZg3U0Do278H8xypzkggF/rVwMv+b6iMiNUWrGqQ7luC3SmF9gxuh22FGNBkqaOIH
lOy/3yvTyULJvXrNEh/jQSsJtJ43OI7RYfc04xmqM0A2gFMJ2FTIcfzfTTF0I5biTKbv2cAinoDj
xZydPoc5DJmx27dhV59Mo8/mm52gWQ3sy1eCzl1nSsRkZQ55GVpH3AqVu/73LzT2TMWj9hho4+8o
r6xrgvGyX+LQqdlEh9Ycj0tu05IhuTxaNm3dYsGxhYQHAdBtNfRTdQLTfNC9prt9fzCycX9bzqvb
gRkcTSVhJsPGfLCq7y96Fu6hkQSnZbNkCRRO/CljImtabaYfxfOz+lWlmHe1bMQny6Y1GSbovRyX
vbrr+2tV2FcTz+l+4cUs5JgKXecuEOFnm+m14T++yRfRqP2oPYdo5zm6R5tUhWZYarJ24ic1yw/9
+yt977udmpLCJ8Pt8szyO8nAeYB1i6ln0Oa59yOzjrASLhkX7XjFUPu7J1d4Pw7G3ClVUcuTTYdC
0lOVjT3jfRd8WF1nT42M+sOyZ4fmr6iuBxx9rcQwaNR+MzOxetN8bcY62Mfx6J17u/4nhwC+W/aW
jaW1deMvD7GUE01cEh7vjlgDksp4h4Z6ngKp71wr7B+m/hgaqV89i1YrMKL+jEqfBYVe1TgtQ+Kc
KOMvx/ndD2qAVVBSttbGZLxFfYMEFX378vkunzTnJqtYHSEi7gZsvLbebMfAs0387iYKonkzmCE9
ijaxUHohg8E1HLR+VOvGKpG4FpZNPWBV0FGX+nlCaqwGmr3YBjW18HxqE98G8ALzikjgkBc+lWn4
khbRi9JGW9I59X1PLXyH/Bb/ZTUzfebBp0kRXzk9dThI21yoiiQ4iPdGodMfAq+n8ePJPSWG+LUB
XM/gIe42CqBglVpTg3WH8lDHh3OnK5psTchfq4XsHgdo6d3kK56/6UmLxyvAxPKKYXtXlVr+VEyI
Bqo+VHA3lMI3AmLj3I50p7mWq8vEvNC9MS6mKv+ZHfjUzYaXqMWIajNV33cDHIFGdygsV8tZSdpG
QGZE11PCh2c3CmPYVYRftAeDO8Xso3KPZfQWRKaL8D15gu567LRpPMYwb7nZFjn6+cQ7Bn16i1mw
H6zZ8GvMm6EOWWYnNcEJFqBQn+hdLKfzzMZTC1gFJa5vOfFDjDTCph7H2ndI7JATmJEiJiKw6LRE
MbjFGllOJHea17F4c6o1kjrn9E3IsvWMDOKmY83RFNTV1CF4ER04AzofEjFxDPvNG51LN/b2vo3z
dw+Bsjrz8AydNmxvJtkbkQ1XKkyNPcUXbNL1peAkvwhsV6e0RZoiSrW8UHMxfJOC6ir3qnMdgcsj
c0HdzTq6c9Vt07jVKa0gOXUiLlXTaFpqRLqMNvgNPOwVWc5XjvzvaNeKO6/x61/C7wz0D87CAHJT
BP9uY/6pR/ApROgmt6QNQU81k3PLOsmfnvOx7dTCLE6VqLzXzq3OtmZ4Lw5LpNAg7kx3DHXfIoD0
Bw9YFEj91G/6zEBrars7VdPadSHxqi54Trwbdz6uhNobymAlvccQDqdQ3DxTPELV6o5ItkgxTU30
cvNuwS36olMic5gBqdV9HKRzmH9jgnuisYkQo8E/0GuTuqSRPHO7QW0nWqWk5yScneuXeukcuhRJ
Wzzf8Q3FoODN3AxFtIvXPWvDYwqVZwB1cYJm6Rssj+bKFmdJ5n66Tvl7FJ7YLd9Hl2XlvoeXRWkz
iQ4gFrt9IvgKdOQtIkCZvHyLkdbQhJmLU2PypQ0t8/j57cIEGKJRRf2FsxFqvVlWR13F7YHgITt/
f1mkQxVHKNDVYQqGrRzSY5i6wcFa4nLtSu03I1AIEkbm3vVUI3fG5HtaHgmvpS1Iw1HX+2GlCkVR
V02a18eyNY7LdGXZVHObLszjd7Obz2wvJiGpb59LJGY49wsKoLVrP+I8MFZW3rX7AuFXQF8Gxl8x
HhyVLuIyXTEzDzcmLY2MyeB6YXpqvWbSUh13TuYkaMvK6Fmr7RTDJJBKImp+J7gUsbSB07LoIM5z
hMEO3KM5hGDCxqeg0t5H2SQ3tVK3ADaJPAsNz6KGOzoskfr9ArxyS0f7qVIHvRL9Vf8sFCfawhE/
y6ZOj12no65yCHfE0ouC0dVh/0RB/NSazCvpUaDfxl03pXuwvktozLJZkmNmyUILQtbT41+ZpqEl
MPpuh/VzvNYZkYHLIPw9oKqpB2ApQy+yjKcSWJ+iD8jqhmb8Pp8Hy8t3QM3xfOvDv1l1wAl/Ky2O
KUWoxsWbNwgQi7PTK/19IH9ytwwN3xy2ykZYhtrEuI95zJ9Twg2p9dK8L8fyfNQPaUjT0q3vC/aA
pNgeltE8DCqV1V80e6+KJr1qjQVrOsaylGf/w9V5LbeNtF33ilCF1AinzFGiKFmydYKyNB4AjZzD
1f8LzXl/V30nLJH2eCSRaDxh77VT5+7bLpCCWOSnWo7OPQgQB3DG3SI2bBsMpenBSDPzKcQ6hZ/W
tz7CqYvYbv+suDhee0ASmZ/UuzRF6i/Y92w7CZwjYcq6mZHx7Y0p+TXaRXdUkOmEvfRhXOeT/4Um
LHzV8yF+cWSB/DDADeoBqOkygOCrUIvMK6BA5zyRU1ItlAZ3YESJeADOvdT8q3rNBzJ4HWVqHYpI
vKnyLSKFlmacwhpQwUFyjBDLNz2pt62OU7ToDmNB2vqiPmVJEzw5sJSfsOstuNPIM39mnm4dVAkT
gujRA0lwJSOqZ52ycmfLGnG23Q/RVkCmxwLOgqLPGZX/92LNhMfcx30CAESdXGJ5pdYEtyCMHS+G
pTX3VrKkFBHSLFaCSFfSItw8Ku8JAdMYeMbZdd7UEaQeutjx12PFAiye4CavISYcW8d0TzVJG89J
UzOMcxmkuFmNdATP5lstvnH0tNt+XtQZS9YpRD/92ifJWsTU2BBjk5U1A3IXizHqqP436k8An2fI
GU+diS1rVUHH40ZbBScjZvU2luSqEu/0qoOiP5uxtG9ua/yJYlYIh8FeEmhoMW5oiHHoE/Sy8Nko
bcAxekGzF615J6Up2NsTgnqVEgunqTvSahCHNWRSZ39Y2EfmQi+q+IgFVqpe9PM2qsQpxBf3mRQa
IHx3yF8yBh67mWiWsz4HgtrOYiuxHF/tMNS7EG0Qnr+qQ7YEn2eeEPJ4fkiadZJWm4wCiNFTlb53
I85hoj3cmynQmpmjn3Of7BxgJ/BYvGADkzaC2SK+4ikqnlpWC0dsos8IgeMndTzYZfSt3ryoZvTb
Rna4oxD1b1rys04KFp8OxXCbtme28u/AbOggwuomTM2+mea/8QxIZUn5mxjJi7TnBq2+4dxMjXMF
MAREIHM4Z8iZcvXvirLnSuM8mUOKhyuuz7kevFnLbxu477qk8nbi0Lg5c/lFlFV9cXQ/3amEGD4c
EHOW+5p6AHFer9pGxo+c0SS2Xoje7Pa2ahyrfmcWxs2VOGkf789YI5DOnPqFQA59J4wI1usSXhfF
APHMFu1o7pIY2nMXoSpP34sOx9BQzfMq0fp38mjkGzhl/rpOZseAjSCHUo+bRHsJo+9o+VaJlM9O
kSzPOCD0J3tOtQ0Bb8EVlSVYSJLxFHJ9dAucVUZ4LfpGsu4Q3nuYDC8oWOZ7JMUmCwkN4dDoCv1V
NcFEO3tMeTJ9LUo0iqiNpk9HN1IGc3F+JjBgTTB5snHtIX0PbYKVi3eqW+OXhYEKkwqbMq0++E4i
mOV79WV06h+65RdPM+DFA46wD6vKPqzY33QLMVJDgEka3gz9OmSn3qABoJfmwasM7p5W8xIvZ5s6
4HBjkGTBNGFtoCG9hrlvHsZhZOitEVaTUQqD9Mx2NX1vY3AVuAlYejTkJ255YsAo0n/O6BAOpkHm
C3hXlH5BgfGIZ3lXRycL620Kg+DJky2jMuHeRr91b70kCk4rAv0ri2zcH0N2adrWfm3f+nQMgclU
+c0t5TppIdWYr2MXFqD/quLa9xzB6j9sMheu63IsZk4E0MHkraiiWX8KKhcBodej0YP8sAlN7Zem
91BLwp+RbvCGG/hyMnA8hAoQMOaUgXGMPCfnp40CuF48GDlbuXxKwxK0gItqP0hes1yIO+oZ594U
GVinEWxEvty/ULSeAo8Ubxg730UVxz88P/FupbQPiKLjH5KAJao6SjRuguz2IvEOnnNZlotf6lnu
lRY0UK8h5oI/FIYTr6uSWZtv57hfEB2FFQ6mvyetjhEeozJhjXPlbfx6/upAe6XWnzTq7kWH6mgs
v+2Ff03dAUOHZcqln6HX0LpiDcPMfSgnwMbM6ZjjUzVHEzYylck6sw7yoahX8WAiLezkRvRttwtF
pN19rlZV77Rh/elPvnVvAGNsfXZsW/U0NfMG7ilbPoBO/j72s49U925VVk1XrgvxNs7+l5yS+tol
hJxNkKf3Tu3x5uGkOE+ohQ92Kwl17kPrJPrpDUlJxtaazgjv64IRilmAh+mlicdm64Q5dpm5L/Z1
/6Me0/ICvuAMT6beJ8s4aBLfHAnce1IcT1mopU/xEmU0av1TTeKmIHbjwN2bpZ9g+C7i6C2QIntJ
UuunGIi6CmY3POqaO314EXsnj61zYE71WizjyMBuzQsiYHCrWn+wpWWu5mBCDScm/iN5qM12y04G
nX60H4aeUIe5+cM37L1goMz2VZQU25gMu0cPErqm/sWG1u0tVBo0cAXDW6mD7k7NrDpyODNknLLk
MmMTItWsRa3clAAWDbPYmczfDpmpFcynmwa1CKpZgMDxicOwAhRBZCWl0MjI4FkKmdGdYUvtUOw4
dWx9oDfGjboUir0Xg9Bv0AEvSY5F2R/Spu1vc5IBNO7Yp9BWuetaS6ujOUg2O6n11EXR2ZqpsdXn
wnDAEqsQYCC323oW4mwwzkboHN3D6I90pLkv9CDfm/zy8O+Bp4FQHa8zU/zbFFNxLue8PsxLuIeZ
T+92a6UvOZiYnQGdB/yOfR5DIlxyOD52aHJ7CMBJdkGGusWyX6zSTdBDQbeLLfs3hUV9Ueln6ivN
kT2LBt1cuxEfG5libPQXWzmiW/zQ+jP/7WzQ9REvXq6jcp6f7PZiax9Q9rbeXJpXVQg7bo8Fj7mz
uTRt1tKOemMiIQEzD9LdfP7RmJRnj6PDFvxSQ+hz7E7CD48pAtGzJru0TP+jBpZOUx06/L3Mkyv2
jS2JQgMVTjsgdFE5b43Q9sMIF6IeZgLYYkBAo9SInkitxjth4elSv/oA2mqd4HPdrBa4uQJ/Dwsk
PDPMGlX76BHsgsvTQ0L0NABS3/Z6Fqxz0YCmKTpC59uoWw/0Nc1uMEmyUl2FVbjFjtxFiZKSHDmt
yyXtNptFJqMohTl2x4RMNa6RP93kfysSvNUAGct0CsnZfbL94L3wbLj4uiv3NTa0GNT3VveJNAum
MTojNPnvgXSbmK1K+JXnBBub0N5uOX4VvAh9AjuS+iDOmGHnLIw2okJlq2pjmhjmDSUofFj0h2TA
xegbDUw02XOHa9N7HDmgg0Hsq/vtmNX/INXvib8iUDZu7GDfLTmwou7QVtewC2RnQsMjK77bDBrB
Ij7LqLWZW/VzChqERcZTmnj+BQEq9zmzlLLZegXKhdizGioYDuy6KfpD2I2XVhMXVgiU3VZ/Dyv3
rUY0Dh/Pu/Qq6ZH2WCDndA529Z3YLpBMv8ATyqlpIIcfUa9k9LK6I+AQ9OYI0uMlGkb2dHX/Qu33
oWYGDr7bgz30rx5ioIF392aV3nBPTG0/k/3xThG/5AwP9Kx+B4J0ecAo60EedLDcetbeTqXxRhqg
ebKX8q3Oi4Nj+8W2mjFvGGb8StRTdaxaXKjYlNrHNcCnh7Ndt5y1+hetxCa+aDL/PMYF5lj8TOOe
OnrMR8C+cw5QEZmN2TrDe15Ft5LF7sksEliQlHnbQOpsMsoYb+FcnFM3/d27C+CyypZNZhccY9EA
zTLru2zb+BbWmJ+WFrRMGfq1TBhW2lDDpvWwA1eaxhbVoREPtDA+MW8wXoxW57WyvvoONmZYc2tV
6PWF1x4dKP/1WItXvL0oNmNrNXb5ElnWfPk5+QE19oum14e1BFzBArUcro1FimZCNOEBWifrhqze
shsJPoFYfkVUPobBisQPiw+azT8pt9rVNM/WaYpH6ymU1s1u4+aUGNLbVjadAYw3xLlLuTtX3YVR
sfWjCjTnSaYvKI67FQnn2i2dmdfUGkJco8TKk5cTWMRu1J6cJNx4jvjRGt7cY/3IX43MTDaR28c/
E5cmG2Cgd/JanL4TCNDILYv1Y5gUZWjBhcewyqy14BAUPsTmVIZH32efHfXd4uLAlTEPxjfL1ezN
0LTi2oXC24dVPhxFjkgkmVP4M1F+A4qDVCTGNd0auKZt7qsBqj3PKD7NPIvvj/8nQrytXvhwUOH7
niNYE8/U38mPBZVoFvlVVcpEAoGLHIkb7NNNPCJe0HSsnKq7KfK63WqW7rG9YZbpxhpqPNqyjXra
dPZz0iX/OBmgTs/VnGs7N+0LUsp//WO10fq2oMJO23dTkb8hFGFvsD8AS4NCWL4ABU3gxHxpE0u7
GoXlz8gjWAu1kQN5jo4x/HKXtYK6HMKsSuEvLIM5q8ixWSS++yPP9E/ssM4/6F+gRAnvzZ0asUM2
OT09uknJPLsGgw1TkkjaRwJkBwb3Y86JUpxBVtyzdDx2IdWZCIaf6tNpRAlbptwb9+rMTtqmprSd
ysdTuKPMKUvw2MXID1Ri2OG382bJYGt3mNQTb/jg35QnybxkF3BenqJY/iabol0TdmHsoqU315PO
f6bwb1fCF8Ue3ubcPNl2TE9NOoKfR9eanvS5smImaM74jyxNcUYaGr0mfjkQpwPDVtPuMfGu37DD
7lo/1N8TXwxEA6+bGMBJXoZQPkJ85ppDIqczM7UYiV4WrfWDxS16OUfnNa0dATcNG6OjL0OSpcYV
oqXzm/Hdr71hNs6GzXxCfcWvkNSWOP+qOAWYgKAI+bszHpK8xIIFAUivyH2eRIblvyYXIwoV2i+6
TUIrWLWAlK9JUV3lCQ5Z6WU3NX2TI6qcVWPPI7aXrMdMTlwKgZXOQQPzep5aPQdzLxg+T0zOC81+
7cDobmvsqIhctYqB13APlwukFGSCdojKD3IqsViSY8gKxLXOdjBmhwm7ACR1drMO7bu6NMuyzhet
io+PTvQXmFHwyLgFD5cSMrjhOOfGMrGu6cb576dLLUrmhiKu9GJQkUXA4WSnfMxhja/xgcWbuCy7
dhXL8c/gcPKo7pla0VvRW1X7LjHynY7FZxP5rwC1rO/4DcGS+MfDLBWTYiBM6ey9RNivDnyPs1m2
cKOXDBgoxMUOFbmPxw0zN3YNpKpqBweO6WjI8g/Wz/pN1401uyTvRT3jdkOQM/RQTmr+cG4Y6wGw
0reI4Hrg2wx/gBE1L1hHxEE4jKVDIUnohrzqQITpLIBUDmEh/7u3qa/YsWMHUAfiqEP+WiZTqnOi
omwv3VA+XlKvJ4io1i1Z1qvS0dzz3wcnKVHIN9UHZXXED8wz9Yed/lvMv1ThoucheHRfkziF7OCk
OlT80fG5RgmqWlWQeHhkqdM3JhTmSx5k1S7pk/y1LHqG8XwQ7CMBj/1arbz+PsRJs0kjwP9Cp16D
wrvqdDP+SfpZv2t0TOlJa9rPY2MK/AvxN14/40CtDSrKsvaPRGsNgyGdyfJeA22OYHtE5jZy9OcE
nOOHPnjNEYDiBrn2hG6ajLi5HeubjMb2uY9vf19RL88DVqli5MbIZL/fWDF7tNqg5WAjgqjZEvbB
GTp9Z5c+8XZoszaJaEFEuAgCLHw8Gzg/UB4LCVGuG8jgM17YpTZ8L5Tb9fJV7VbZs/Oa5LZ7zZEE
DkA1NjnGYxQvKI8ZktnXSANuIx1n/iwc6uOQfPSTpZHOpW4NSiFB3kzCLSHNKuY3blsdDDpvAvfc
+gWHdL4bs1Bu+KghYpFhu59Tj7lIF1I3RAFYpeVjXReRvXEix9oxJRSvjc1nprLDL/+HulRsokiM
HYd4iE69j4hqy4oXT5TrQkBEV3fM1mPDW7jg5YgZwZc5yKs2kAdnaEX1ni4ADxzsY8MkwBaWeC0F
0zwgPUC+HF2wiC/GkvVh713MJPOAMZLJ8/dpXEKPJS7AWMNeIlRHXeItWTVHpTqo+KlPMKSeQJnV
l0aO5QWR/zzIfSFBSBbEwzA8GXjToyg1mKcSWKgaN9cf+99uoVPKt/7TaHU4w5fDplsOn85BDds3
JeuzwAG5Wjl4VUXhssIU8o6HC4JoW6BZ55lTBeA8w7M6qhr1TywPKSNAvGxwJtUfTGxOMM/q0Z/R
4nhittBu2iKX/LPAbDc5pkhOba703gswvIsc+5jXvntml7E7wbZVF9YdJjCDIDmjB6+DZDs2QGKd
ubskgqFP6rKdm5laUVqwsDR62vym6eRTwe4SdyfeYNhAlF2AJqJnM8ho+aIGCja6z79j8DSefxXt
r8rmN6gSnfWp/ESlNJ5TKdpr0AWM4RKkZAwHyNaqdQqJqX0PI0ZJYf8kxyJ7000dIUQMqZxuD+6/
MJ7jWJf3CqWIn00vnZzSA+FPrL9jE1Ubbde1cBt5MkKn2vphYz7bZv8RDRLHS9aX1y5LXh3XmtEA
kmXOIoc5YvWcPyOO9vmRmQGg8D4/NFNLmVTAvb7M7q/WRMwlWjKfInWKCqv67eJ4ryPTYTqrmz9G
iTzeMhuc5mXxYxknFm44vrEe7NdTY3yhEEEvog6qEYnQiGidcE+u3ehada/UV7AaZ/so++BPMgXx
o8MMCNMBYocqP+TmohRfIUnBC2HHvs5tD/gtYZ2gTR4mMrahuYN8wWtlvLfnKuRbsV//K7jYm2XN
guhY/hq323aX12zPQXCO18eBnxtu8jLKuTyaBQOZIC3So70wDNTMusRkTXxgEq/Va+byI08za8/B
EN5OTfC1DENZpE3U0JXBQJ8jtm4dfS/r7hFGpxpPav0M21RJWK6OOG5A7383QoYS4Fggdrig3Ssz
+0oLDUJ+x7ArQCfaB379Ms8hNMMsbrf20jXNTWSe1Vdp2s1sq3LixdmuXPq6ucRWe2gNh6vAELFx
6JFG52n5HCz7GTVj4W96bOEloVTQQAN25WbylBXlq/rcmYDZV2E4dKt0if6isTxwJQx0WDwLoo5o
jxIIqhKBhIFX7JN4ftfdunjSrQZ3T1GWiMmTFBxZwkLDYG0hwcCuAqVncbFjqq9KC79wYPl7kkMc
3KWlffBynaqxF09F5c53NAnb0pyukI3jNZyU8qPG378L7AyxfJABTnDziUA+5BrqIXYMA7rdbG3+
vhbhRHbtaaO2FMlRdzli9RmevBHo8gzHONs0s8aEI6glQWzkNqo/UE/9gCEJNZFS8PmQizkH8HD0
4oSjE/bQ8uCxSnp8pZ46VvYLhIK///t6EDnJWs5aup9aTOw4lkkGdwA+tNyGbIBSZ7jPdAGkE1yN
Pi3Xk0g+CaBsn9SVtTwTBOadXYuM8EUGNSE2Ojulz4mvAbDVxiiBCz+HV+xQ4QEa5Fs7iTzaBBGC
5Rl3Styjy3dYlF1Y0xAWvQQtNUTMrA1QhHhhljOwN4cfXFLlIWSJivSS/+N+wGa/U8LDpuJK34N6
qbZVbtcvo3FqCNklKpd/KkjYPodNggDRDZ/dkYgR3s94Srt3TAHl2cu9g+o+XO/Vln1J/B4Zy21g
nYWbhjen7aILkmd7VZZ2D00okPjXCCwrLYQHTd3BqEmSf3oJQhnAjYABC+N5WYPEIRYV4B3DsWOs
fi4N/K8RbPPVJKrhAC0zZwLJQ174xqlnnJ55410dI4Bo7hLNcwyv8+pVAZu/0EogN8RFuHN1PSeg
1IuJEDJRs5Z0Ly1TtfYtTvz4oorWcAKjIH1jPQZV+Uvz8cGUfC4mFKnX0ur3YVR6YJyvoVn7byoX
yk70f7vlQm5JSjkGdY9Y287bg3TsZC/M2Lu37mAn19mmlB3HsryaNoRFohfdz7EMP6A+P6sPsdb6
z0iGktU4XIMomX56eW4e5YwJdAhd/Rff1Tv6nX/q2MPh7ocIFPls/H1IpTPgv7CJVosYJHfx9HOK
0z/qrXSqgrlqajcHPQ6cZ03oKcy/yjuB/hZrBgfTmR0MbsQNCIriJS/qhUNk4KUcOqLQqGuI7Ki+
iErPf/fDG9NB4wuTPM1z4iTMiOT8JLIICC3t2BPZKsFBXVu6hXXAa0jCUk/FUrlDFnuZAhOIDIko
K9sYoucxI4GT/F9QeSm37Eqr3X0ES3wFIYs7Zlr+s3zRgJi4cZrEK7dLqkMzkhtAttCMA4/ovSKO
j40ean+8b8+W6F0G7c/ymkB5s3JsEb+iZT4k3CNebECaS2bsEmtASkNQcwGqt7KziGmQtv0vFV4O
ruVPCCZold+CiNn4Oo1HShLQBpvCib5HNxO/gjznHgciAHJGv3/EhzUie64cA/dyy2/aI7f5KfOS
XVwl8GAsHFVGxJk/8MkEZ4whShuuZrBIkMIBliCbmhM6vhiox8jAJotQ0muFOMnB7U6lX+FeAizj
m3yTlZAE1VbVe2C2iBTwkrILIRSa6+5ZlEHAWtz6w7nQHeLCxeK1rAFT03CxhEdcTrY80kl5T5jp
9I3Qkvze42LsFr2BurmquUYJwWhrgB/i7dfq42wPLxqZP92jm4HoVKVS/wxMS3tuNOtZMxJ/a3o1
Ozk6s7SY+t9lNuUm85A2/z1kYsn80UVx53wwH1W4CzTiYjiCDLngn7CU7yHOlFNkMSOkBGtfkCHm
y8U//yYjKV9lNqu3OA7+jTAxvwbjsqNwuCUrGQ99hRJIz/jgrro2YsFryD6bUPsx8rY+Cs+ftoMD
q04lHFMv4wHh7mOLYk2yhPMWMPW+Pdolu5fTzWPPHCKBmuwVfFJnP4esZr3IsrZkgnEIFQGCowLG
Ymtglw1LVkiaYfrP3byWPq1VxRm2Grx++ujbsNxDWsUb347mWt2GSFSV7PL/96BuUi4yMj1qrlrF
iFbromFnaLDDVqYX+ufHEQ5jKH4Ig+EJ45ubwOgnVXidxpisuJBkGTWuACDmXj0LK8kyvFBbM8Sg
n35Siv1DZexkxdHXgAAbEVgWNoDJ3onjCM2C/U8/de0pI+F05QPGK1nHkDdix2IXFBQ1DK27G9wh
rKYsyp4eH2cQBvF+TlA25dIT7/WA1s7Vo+mgmp6MU39VdNi0c1I0CtJo33FgJOsoJvE40cjJQYJL
QhC5WMZScVQtMDcHtfdE5i0dKRSnTV5JYy29pjvSNjgr39MhZuc+ls7w5dEm8C2Rr8fE/4a+JbxF
v9XJKuukPDFQQYCIwuRGGHywSReyWZ/N7gn5GgefhlLA6fGj1UrRVWXAnWdyXVe6z8jedURzx0fq
PQckblhopnqbMR9r0Jl025IdgQdgBIaStH6QgnCL6HbhR7gkm2TDgp9yQcch8WLipN4OjM72viCk
5CEF76t+q+lFu6vnRr/L5cdlr53V6JPZgybuxaw2lYfzFHvGWbRVciFK+giwNTgIw/pu56jCkjfi
7WYC0F/0iB7t7kXJrYwNMuHLCFMsSTlWWXgXOXXpNYhbnR48KT9jEjNSLyeLNBo+1Y+5GPmfSdDZ
JW01rR/vLesQu5yRWUc9o+BlfNVO9N5eSVpFEHs//dbOfko9P7g2eVFV0Ombx2/oof62/RT8mKdh
VLQ7ZH4as6hR6XLMvF6rZZK5bJTUV//nqd/ynRNY+gkgEtSPJyS2CtPKt2qHl0bkJ7k206q/Cmlt
Cckla/IY9kN1HWkbyfMzK+AdnsbHgPdUiyPxbDrEOi8Fv5MQR9b7E1aXPCi3GdCNjVhSTd3loZTd
R1NV2MMtwq3xK+QnljRrxoj4BPBxPEq0/3NDHktAFduu1euda6Tdvs9jcXz8Rh53ibGhllh+j9QK
L52o0zNe9KumjclbOMV3YNfTxzCU3xnbYD/qX4tlJVENweLOJWzGxoKn5EFg1d1bMONfhlRDWvAi
GQrtIMRImv5SAo+/7g+22Mm+Io4tl139qBbnxaE1WA7CIeumJMU68hP4PZhwBj/t1uUsbLTGd9UA
S786uAJ2BuyJ5wTM/bPdCn+dE2HAGqJ6MQMpL+TvEYsclwVxNAAbGhuLiir7DIvEWoD3AKOUN0Yz
MSSXXv1lJlUBBrVjM2f7zaaYk5lirHP5eGkeyor6OMxptu8FDi7XA0OcmsiMlwWU6SAwdSyqV1lY
Gq43IDqgiQkHK+w7lOT2aeqYDTTUbjkRcTLJMArrCZDdxUfzGNWXobcVek/9RmjfZRINmRHlb60M
sntg6+IyLGzygX3uf7OzuGYJ1JUzCJQqJgKXs2utNNp2Frh7ziXrOI68bbObi1dsHf4mS61ht9a8
kQznUWTfkmzsGnRpWzT6k4WjHKRcyMRMq6t2o+aSsAu2AXclltWIvldqMNnPVw91QHJlymjB1vPR
6Q8p7fui/GQRt2ZSvs177r9GVd6LyjKvlZP+Itam/MUeDUWPg/qvadCPJinFq+u1d9pf/dOfr2jd
F9kW4Ft1H3Vk19w55JJ0+C4CfLth3pUf2dhwVRu5f0hyIzg/Ti4Eiz/jZL45GqUX4w6wUqZ2bjuY
0sAPUKaN2X6k0HRO1kB2CH2qsvH0PWaccTKzdZ9wgu8aiw27Xegmkal4Bljc/utqsMpEO72QOEqo
3xT9iIbJOKFvT665tvg+jBrU5jJir3rHpr8Yf9n5iP/cLxjDZeiWVzNEc/RpAmS2kzTbAUvU2lku
as0Zp/3MdAXTNE+TJrsARsaFDp7mMmKYX9vsKlkss410QG3e9ACCAJHd/JtL59Et99Sfbj0Ti+p6
MG4qgjK7Of5mRwlA5P+/BKrpPMDXhHpRZ+SDBAPzq4rIVHK3jo/+I4IkJHu2wKkLZVntFOSMBoFN
W24zWi97H0EcC+AGAkkOZg/jX6nV3qWJ4n99Dvi3OSBTrcZAUaB2fyuS9ETJEJ7U1S+HhRrSEylg
1O5bg7b49LhAEPWgtKftAgN4movUfVMDEZgUBLPFr0PEWWmQ7EKkXcP0XOgw8Md42M+tHd80Vw+e
H1vr0ZbioCwSMzUfEEPbJohHZy+Z6+HO0Wr5GA94y4zg/wwKaENeHvPKyHK9IzKEZ3seghf1wN93
9xUhUGCGB+xpaq/W87lfKUsf1068ygDfnPzsX7VIbnpuzzX28Krn8zLk7QkIPNulcai31XJ8JrHx
GulFcvCkzOGOEkubt9NRlRs2ngQ4uygxA0lMTu5zDuS02SlVFHi5oX7cktVIXz3wSavIj6YoVOWG
IOWMi5JN22OyPWrDrQ+hdmFJFsNiRNBRqePQH7fKdrfuaf1Yv3RfhEO/6yQ+z3bSX9Ixa8gfHfaQ
FVcP6Y+Tcyfu8ehPJSGYUAze2dLhdVrWhnjVLIBkBZudZZ8Yzm67anQ8X7jAfuaR01+HCtmtVpA6
bDcaJQhgbYAD4zQiG4+jrb68Z+qhSag1maVDxlk+74FmxTfgtBGTMLZWAKJYOwWWXKVL52n0WnnR
giNHlHvCCOqe1FfqwTfG/54avgaTfPlT9VpZEOjrlo2/yesoxfIOw/r0mFW5PWhfW89JyVouLGRk
mLtzPM3EczonWUbnubTxewzsO2WLYMeaXGPfGJ6EnI3C6rEDElmKtN41oOxI/Rvv4aNJ0NK0esrT
9qLOttTdIIYjOcUkGTVvKf/6APpgnKBbfnzZSpqKFtbMpo+0g+gACf19gE5Dg65jTbGyvuL24uJP
pBMZLe8THj/HQWjEnwhMumPTpkT7BsLYwNUZi33uHoX55pv99MXpKEPJnYCJHC2XQUqcrye7wm3l
1SWZZEPxOn1Zw8Zpxt8ht9aDUlT8XWvNLtKQ2EfuH7SAm3Wf6xqtVv/REKkxo1u7N5Sdr3WUETAr
/cOj/nTIGcI034dXpYm1iua1CLmnJ4snLwPA8GgwCDrCdbCIaP3Q1bZVB3djMLuX2hzwx+l0NH6B
IjZgWLiae0vuS2D2aiXb27wjXUJq11xIRrPMrLezaYbn2Ma8pb4al6cT49RD5FsH9Tre/4C4Tm7+
ZJRbxh6l1MAQBPpLWZjNRZXwRcYM28mbzaO2lcVcEaqDMZ7/wsWD5//PEryMt43sqGX9tvSyBCkn
8zQ1XsttFg5yxt7Hu0PtDp0VDAkaZ1k4n4+rI/Wxk5KToC4udZlJ2yLDOY1ZlfArP1CkM9xmkrPO
k8G6UCFfs9ip2ZKOTOLI8RNXR/40kHBg3kY7HMKD9QBE/+3BTFCQaSD6YzzVfzA3TDtlssXqANhh
KR56q5BrtX8vY+E/x+R5sMw2k7VeilcI8zGOWrSmKrakhbZzIWf+iRlXFwK8AbuNOFU76LTN26RH
HmSSA45pjx6EaRE5cuCa1MzO8dIv7Fbl0WYPsifeiR2q2rQ0LsGFVjCuxnSYfnImf/geG81Um8mC
S0mx0fvM2cxuxE9tLOqox30A/fSrKjXVbQdvKEU3BYljkbyrNoxq3xhMoidcox5Yq8NCd2qjfilj
8x0jeXJs5so8DiOGtTBs8mc1kkEoVlG9T1cLnNynZaOy0nIveu3ZIu5kLXoQCIu2IxsxurpN/5b5
gOF9my6wb6pbKIiq5L1proEXkZCTVDCUErfYoghq1kLrCyLMAXMSCItAD8sJVL3OG6efknzO5Z1Z
cTyzKuw8gjObiHBPoz82aT99hmb07Us/u1h58hgb/50Mi7ZnqOYEFVGseLZouGfY328Iww7V2EdX
GFbI/tngrusxLz+AeAKuxPWzH11IvTiiUHXpNj4Q+ExeM5Omnkju94V3DLWqvCX2CB87x5Pv1+2M
2ge/1X/tL4OAnaYb/X4WaOCoPtgMevUqz2T7lmfmxpBGecLnkd2KlPb8UcNN2cybyGozt/xq70x2
uQma5HdB4C0cQC272Y7Fuxa3FIqeRr5wQzXugha4C3gSFCSMKtSFZMui2oxWTkwaBoi3NmsISGcx
A8aDEUZYDf9UFjgINQssdednJemCUAjM+Q7d4FqDXnBpDGS8odn1O+Gg9FBPi9awEUPJVRtT2qul
7JwW7suSR6/6cHQ+mCVN40nd5+cEjjNLU3QLdO4GQRHpopNto2zccOpCHEM6QnhEv2urDpJDJUik
bkJ5sRc9X2Y33cGYWeltjHCjRHVDJTr8AoV1aaYRYcAyHI/Nkiig/FPzteJQLacOjEH3qoTA0XIc
aR0MRPydv9Xr/gXeUA3jFt2gg2Vgcf3TC6Tr3BMnK0OZpH6hJIk1eJTrg40c578KewpfzRA0dpTi
56yiSbtOcYsQqSUt9Oq6owuXqaFzgLe/LUlWu6j9uVqnV8XUrl16DTCbeF4aD+g0Usb+aJY2BkSR
CjBdBkiu5VtX60F1kiZu86Hn7psTxc1Fz7qI5UaB0dwf213hOOO9mPSSXLGw/DUK67+vHq+NdrSL
TFMA2p2nc05R5UofhxmCkf/H1Xktt5F0zfaJOqK9uYUHAYKeEnnTIYlStff+6c+qas2nE//FIABI
GolAm6rcmSuZKH1y0osd0EvvMk6YZ4Quvq8Lu6ksWtn9Nu0ibhVXuhCGfRwxf2jlWMKno+WYcLHb
TpA/Udukt60McmurFAt/EAuLmkjgwgu/0ROVvQ148j07978TswHA4oBBHpvWundo/dsYdS5epB0a
mlz1A55P9MCYRH8X5IbxQppYHKf61U8TMuoVUBgExksXMKYDlL0JS8q9AgkkGKImvOP7O2qI9Pca
IgRgjA5ES4Vp8X8PVez/fSnw5xywPJg7HV2ZEjUqkQYPBp66oRh9OO0RDIttQPxsX6eQssibL97J
E3glVWDGB8TJRcADt9u4z+Rlm1x/UXOLRBC6xz2y6w3IsLJb8b4te0/foXHLMnKboJfVRy+LKYLN
GopvTTyU04y4llgAanP/BePviOoas6DKA2KNY+P191DLJy+xjlpG61pWDHIUAMPvWJMR2s7SaDbW
QbByO8qmeSFwT9laVbPJlswB9h7pcz5hNsLiECwjWE6kLfXQyvDwbLrEBWQaF722Jo3bif0qDbGG
vQNrzkJ4ShwSKxY2W/XSd9r59G7FODWVXR1L2qa2QXWsewkvGpujz7aVb2ksL3VffAa1e69uwcMQ
/MQ87pw7tkVEO9MDnyu+wikacRtQc6QWRmo9pJ55Off1cfKHjdV2m8788FH2PwOkrP2s9c6513P6
XGLQgjSuNAdOGrSeAAjbQs4Rwy7Ek3n8pm646kD2Ii/f0yETb1JKJJlpmvaPymdTmixPo2Ve2G3k
r9W8eFfHy3+5TRfdMxOP9rXvwIy0ugEAdLZldCQoiRy4KJUSZRNSRtvgkHIYJMvzvKjan5rmI1nJ
V41f44jPkv7Qg/Ikzh+ycQmE9ca1bF9Wzlk5H5iXxO8WYtVWaHC7Wx9fJTuIy0JDzKoMZbwibmvC
8jutsBAUQFcl91n50MQiZdfU9f1b1/9WGqF6KB1xn9C4hqewys+lHleXZFgaEBnDD7VoDFyrvVSj
8yvkJNyuS1CuvwypSaZsKWR2b8j/e5oRZY5UlGArOMHUs38PJnFxmpGINmnFbD120MO2dAL6h1ga
g1uDgT0J3Amx679lpbN05pu1sAue/oxhMT9pcGNOsa/TutQW3/RhgB3K/vhqOQBgltwoL13svY3N
YN5lOdXtocnuBuvvB6Ejdpm68RVFKOJxy5jCoojs7FEd/0yi6qxJOifxbVo46hgJDgjDRqQLX4ic
tggdCValdlwPxBrTAv15mMvy0Q/srXqVozRdQ8OsTuq64xbI4HYNUIlc8o0P/LjUlXlWItRkNX9p
Aeplf7ceGwYeNxUXrSlY2HUzCtQ0cyrvh6DPdsJ3CI7GUU0Hs1Z9UO5g7wLujOchp5JYBIR31vsM
bvj3f3t9Kn7KehPb9deA1ezYWATSclP8rmWyVT1EyaTfqQEkUXusSRA0k0Z7m7IhOvQmMNjOmfaj
0fpPOqZgVJEq+2tcLnVtowVu8FHZMVJPXIUfo6efjbIFh9fG1wZa/Fs//VindzomhHJxuz8t8HE9
QLbWqkq7p5IHu7Ixuw9t/K4WcpDGo5NHJ9OmHt2AxH56amwMqzXSFQwLWG55vlXKHVdPBCpZqs0e
PRi5Nvd61j0XuQClkHAXy/tsr494KOXo3pG7DEVSWSa4gYsN9qBL8RoKO8WSoM622t/bRvARp2MF
p3c09tPUTMcR79m9CPPgnqppJpXgnrzarAncNOKSYQRhU44fRZj5eFZpDS6adJxYCA8WS5BgzL83
Y2W9eXV11oTpfos97ypCy/kiznwt2p5eJtPbDSJpdlP+Der0ziZHdq/Lf1PkgVhxUp+hk3yZ6oP0
PO3UUDLoOqx8xCuvvrZ0cCey+Yz+7tRu+dZYTPjasX80aSQjN+b6qyjTpbiOYgNVDdsqFJ3/5tNK
HVdDKjThfRTpZ2q5KlDiBhgBLaiO6x7CNTnSYtrVT7VpWrjfZCybLc9GhVyptzBpXuGTzSOM8X8H
E8gW5OfS4nGwg2YfOXRtrod8WS5HnKNwfKQJLXas4uY2zKXngJpFKf9yD+bHLQktjc0DBEFQOtTB
3TK96k6edBTnF2F58JWlsdhNNe6gMUGZULpDHLrlaS2ZUbSz0Tf3wEhZcjYm/tuhZn6zWBBYowDI
HQ1L9cB2GLrBBKDYNhv3ajTdnYH8dFJ25X/u5bTW0WV8O+YmaSWCzzr0d+tHo40jJmsvoVM+GvtL
UHXGYV0GuTOYFKZS2al0ZEHSNBek6IJOe2Ep027/v1kuzdm08SGy4CsWF3My7Af1UDszjm8DZrt6
OZDtyl23us6KRMIqjz6NxPsWLhVx5w7z6KmwHyvdtI//BAn1rCIitzFmPGVK6VUzA50dUD3x9yk7
5sTeZr+u+DRXT7b/fl+WwroIvfysjpUo5Z/eGlTANGB02hDbt22l6WutubsuZo3ZcpOHdoc4rqPE
fVPP0m5oyBRSYDTKQPisGzgdPct6VA/WAKo1K8LQ+R4bmdhpmZsxPay+4QYGdWMbSXQd4i66jqn9
JwOJZez6TG8uOrmGbcB664kOS+tVjT38Gn8Ol5JL7WfloXQK85J0sqIBPQ6pxPzmRFH3lqYxW5Yp
Nl/TdnrtpQcRGWrYp2JkG0MJfbT1NWB8ZSvqi19Hgb/NUx8CuY/x1qjEs8yD3xj/5a9J8Vy0oNcL
Mxy+jxZO0Rny1vpMvYdSO2xG+d76TE93owG+GLZrQnvsdZ2iYmqlahOFjE10ErINMQeK7+Pwvhkc
e0NvGR3mmuiv7eS/tpB+zp0ZGZDG/0vaqmcORa0sKwHKmrQviagfXlrKUR+duF5fuVZRb9kpzTM2
F+51mD9S8KRKOWxaYuOziQVHbYHqjvOGEUq4U8epPZcsO+XvuZbGVGgZNnXtFiQ1OMwOhxDG8d96
5xXvLa5q9kj9zDR0/m0UNdwtGSHvQ5gc3cLKvh4IPsLzSJCClmpXpcu3JcDPjkGuetYj7BFRQk2p
h9rB1BWnNFNhcWgm3G2eJZifyUuE11qfnTo8uOuDi1sgFW/iTrQkEVi1NbQQWC0DQWUBTASGJXUf
by27uCtA90PmXcr8RPCOKC23YBtAztmyc9dbsShEvmCjWOb3bnQqZueSzg2Jkt84s5zhknQy/cm6
Wz8W0TMpYAU8H/IaNqHR1eZhEXbtbxLHdm5N9Ys8UMwkpo0fK/msDSiWcPONIwzzoEY4M5CYjfTB
XS0jtHZdguHiT90M2B+dmvpUubHF70gZjbJKGQus68QbjllOf2wbg+T/R5VrtMkjb0HSkL5Nph7i
PMie4WZO0kuBbRXhuOdf1S4/mbuiKDXR9D2lGiGakvN6BVjJDCYJcha1Q0ftNKyvuAeAyZTvjVvY
vCurTrsNk+EcU8/fc5uUvC2csuohT8iLtHDcz3bzvS3Z8dlS7PKFS3+w2iKyzmFnElWUcJfzp+Tw
NVQSbrPZz3fm/yYNURqV2yWNvGNVmwRja8eG3F1PTG76t8gyPrTEmx7d0f3iGrbhl6cXtoUM5yJK
YVqqW4QmphddLPYd5RTPFbrFZfCGJzWMrWWflHqW1kdmAySjiJsPvo7JL9IualYdz060TWgrWtUM
elhPZTI68FCAMY1Fy4JjXOCppzXUMGbG0p1lWn13r14FdAvijZYuJkKf1nYMigI2mMfyVe74is6n
vELMB+ayj+PsVR+xLVy6kyhOcmyuk8rzLIwBJhI1c2me0l6ihi2+FwRX0/KvwGDKT1e36eYRoKdr
2wS3jr55FhKO6erNN9MlRr1SFhPtUyl3LZo+WCttqxba5uwkj2WP3jD2t6KP2q/KbG86A7bvho9B
10+2alJZ6Wl1qpnqcZ9FD54SY9qF0q2feLG9MQrrvrYE0oxtJxUgWrN9sHL/NPkOWz6RfK3OEzBc
MAeS9m612wf1r572zdvUnGNNi67/WGtgccYrp1BwDJbphXVuSzUfpeqlUzJcag1ydqYQLE4h1cyG
R984b/17PzWvcxzUB8Siae+YVNxqyOY7HwvlV9Xp6ZkJ73gykuxbKRb3OaZpaG/2GdYv1g8hpxtL
29YM/Q80V7i7Q+x/kOPF/tWwPJ2TlzYdl6PRAdc1GW4DmfHP5YLjwEj0C8N8UPP91D0rJTiBA8b8
aRsz37lffFACscfiV3P5EqqMtaFnSHi8N70XEeQbiUTpjWpgngsHlICDIH3WLS8DX/JjZLh7ShuW
lyjkrUqagMRC+BwwUMPttomvguv56f88GydaBMZKksa6SGfcSKaqJ4x+SSLKijMXoa3VB+8ql+ht
7fZ/mPYekRJpgSNqeLAnj0wlKL9vuon1piYD8WsM/IOVxNqnVyQzRByO5mBGT+5LNlVzD5jFNVz7
biTKtMHpVD/0ju5s67GkfV2NlRfdJogonTqdgQIUhalzUpJBNHmvFe697WA2/Xlx3PHeAyQ3dv5P
q0DX47yzRRDuUpjZl6iBQ1tpJPDqEIe9nr/TtPC9Hb2bP0y/1P6hL+m3zotZ2glZ9GKykAzuhuEq
p98tm+GR/++y1bscXLRV1FvfoBmjS8LqpW2Gdpto+Nc17Opq8Ec+Ij+P3k+HWC2VJaZ9J2pUYM8s
HOCfrgVuBhSFGl7m3OUZuFwIkD/7LLhWSwqULAfPdjcctQjmVBVU+k6MY/1hs2ZhKPGm+1lzUZdM
PEoJtWr+sI9+BB4+biXipyBU9lWEGZacEbMSW7unDD5MtzPiwGFIunpnYeB/Nmyrw7deGm/F3GMV
x3oMP64SJu3hyWQ/2A2idTE46SYdM0IH6M8ENBCxmuyFQ8I5kw1uH+cdDTMB8AZw1hlpf+alwRFY
+MptFAKuAmfq92ZOLULaMdEkbqvY7Ib30VqsR7+3oGmUKfEd/sy66qVljpZCfjT1svfr4Q7L2UWz
45AgvPuhLp9KtrBkS1JdHxcg3wTwoHWGNfsEyzarQ0fl4Ma23XM6VxRRGAEaoJT/1ILW8dgd9ohJ
al6WG8bXFJTOoQ/9m3IQx+X8naCH9xTFZHMlXGGYO/Yf0bzO56GsYrLJu7c+FVLfjiXiFCzL0Bh/
F6HxAN9Y5NO38qqOC0DqD5XvFTuPWParqTXPkRh+p4kjIZKsxVgMdWAe8l9Iwf30ueQjSOA/+Rge
Orf3uJaXtyaiIQiFZxO0KTiG3qghwcuLah+4L6NZPjlqHQZhgRqlSF71Yb/ERXhjOhuTKbAIysRe
esxs7eS/LF6qAWaf2q+pHom0dAYz2zK1UpBR2psz9K9xZoZnv+uBgTkJzGy1zrBT9tTsNfC9s67B
FWzcqwejb0NU4Izy0FQsXxX/v3s788Zz1IuvuZ8dGuzYfltizn+BPneanLqDmAmKQSIDGKnAgOzn
xamxzN+Ymfrbv/fVS8K9b4WWAhOR1in1YKfL+1za2vpW6HbWturopxJjkdFoXWQHW3So5KPmxEdg
ALj+UTwjrwTizoJDjdiiH9Te3+Wxj5alVn6s6p2rnToIpZAZRfndogHsKPW20XU6UOa25MrxbAQH
cWbxSdia8BmFGHhkmm4g1RpDpij6n2aectiUhjiZ8/x93feqm3ZpW+VOiPlbaXr1Tzoe1aLHqGzq
I5YZBrrc1LcRcA23BehFd4h54PDr1pD+v81bknjhoW2L+3qZqotbeBcC6uehBwJpaIhE8AKYog0a
1Ysjl3kid2gcTZ2Vu6CKnnH3N/e6FN5tPFtGinAy+MLiMmPSD1C4X106fXDvIC4TwNZVJ53uxMu9
Qa8LFGY8cCoPCy0rxZPHVy+97wHgpjT40zJ+k1Od7jmAfIIjPTpZfqLJkpnkVavjRz1qJmJtLdYB
XZuvA62dG7XiGAa8t6DiUKh6Vr3kw/Iz47Zyi9ptHArT0HdugPwELifZ6rPmHBMvn69YsXYu3IQb
DpJ3dpqYZYUsymTzi3GKWMcJUlu91V2WxX3rfNj1OMrLPJUSno58rhKM+mh2t1InxN4ZtIdzYXvB
IM5YrMpRKSVWwSf6vGF7/x23KEH84WGm+4k6MjCy4PD8PQU600s5BOtgjaDCOaGg80z2PN5BtXOl
o6WELoJTdrE1AtczExEnELcB6fBs1Q331tEzTuTKxWm1+yJanfqZXj11i4oXdoEGUNZTBksXZmqa
PffF8mT1JkG/jFBfUpgPJur4hVExuRSHRrHUcH+2sRmToOPOpQZxY6ibl87OLmNj71dH01ih4Ayx
M90Ko3F3oYs7tqKeQy3w4sbf1u7UvYdZdmdGlXcMxmreqQU6+8/taBFB5/j68o3pviis5QvZt/zZ
CutPx+DtoqYYWDqsu2pyy41GNdimjcdfQS8ZN2b1VCPX3yvDYQi2GTtFNz0mBk3uagAwFYCJDAyT
O9uCrRp15SnkCFThF5/gxx1sAugdljuC506sg5DPCp1zWFnGMzy22z7wgtPkZPFT4aJkyU0Tzu5X
xUpqGF8UTpFdwMs5Gz2NbYqdnOwcN3Z1yiqP2p+GKtVVoGGZsS0NmwKcUs8P6ro/Jzi2yfDYEAKE
zgUpcXd6S/bUjzEOiBxYJuXVj9x7IvLZ+nCn8li4HPGZxVDkbd87wjGOfg6JvuB6H9vjHA5c/D2z
/8014cGrSsxiUVHscw0S57+LANZTbC/LEu5Kwjx7n2aMU2xBiieSMH/OaG+2Q+YIb4a5Tzla74ug
qTbOgOTNcZqc9cHqNiHmtpNJvIiZksTgjpjLaxbPrM0jdhUAhpR9rnRFe1mNsDOe+b6jfAzxyH5u
2YKwQ+w+l5lrwlYPsZ43EP6PHK3sabQI4QPnzjWTBYARvXFXt86YYEx0dclXVgiryvVotydM9Fha
bfRz7gZ/Q5SsuwvK5X5Npov8E9AFeVo6jf5as5vUfMgbuggnb74zU0rgLGWY0sapftESy8SN1/SP
K1pXaRcGpvKGLPPRGvIeUd/IXohzP5WFQfdSY770dsdiSEYnRiDLieTZsF/ROXNLfhb1Uj6oZz2Y
qn2s4bGLCiN90grL3/ATJF9599Ns6+jCzQNDRdWg5GRhevWaviG+IR1d1OO8O/iF97Gli/XjtQqx
XT/dOginmwhv9cB4IimrEXA4RhVjmHArlslbEengMiDeGGLAUyLHEYo4ieeQxaegi0gG9puI8XNc
Td7qhWQWXN4NRfddfZeGUcsyaIyPG4/z/yS4O5N5kHRDf3HHXYLhm8ONJDT3xe36no0fscGK8uAC
0VCA+OyMzBoehqqKXsfMyjdzmPymIy9+HXod9VnHuL+vRfS5bv+o8A33/L9Odpka5I+YEQ9iJNGj
dleaeyXaAmJzpJbHGzjTt4leH6uOtr3WMcMLMkzxCnSVavWQCGIRJ9eop8PMJLrLMKWeL9QwPOCn
WphCgcP+m6ruqWhdqsC6Q64gY2wj7/td+tdHnBrpsZWzTUFSbedQ/7VVctmqmUHnAgDCGNkkQ9hr
It90TdJRNMiDluThFRPfyZVeM/XWkixfQBEMrFnpg7qdMW1NHtWrDJLsOnbD5TOuc81KCAbPsgJD
BT3qkmlokc0lpwHRQadHTU3aUH9W4yTdFb+tSItPTVi6tywXJoEvftDcHV4CD7O5Obz7qRXclDeW
S0LwkA3jt6oibUvIN9isfjbUI+faatcwrJbVUP1Xkg+W/lLilkCjXLJfXWUcGX1l99oU9tdhcJ4n
2lV+21Bywm545QzHJlEPH5CLiuMyQuiK0uKoNRM3Bb7djTma6dNcuTNdWu5J3V7VwxgnOGoqUp9p
+WPujGajlhEYjnBdKj91wlGmTKl6Rhyevl1/3DYd3jtld+A7ZH7K0m8TxQYUMSlyqgf1JRoGGmCl
GzV9ceSph9gAOMMGKTxkPZ44BdRVD+YUEEdPyo/RTmGuSmuNh4niFhGA8jDN7jQ9J+qUxHD/tTg+
TAXqkArsQqmj50RtxT09qXdodHE6362TNiRi6mKwWZcQgVYjSNRlZIcBzbOrkuhtiSVXDx71VlDM
kQOHqvsjJOkniRKNhrZ5PgSS9FMu3a/I2jml05LswLzvADTee9wLQa750d6vUYTyDpwHzET+oU3g
XWOH7rmuKtjKizT+ubTLW30UaZv9KPv2F0OI6scSVrc++K28JWMXZxc7jyVoMDCuiSfYz2gBIeLV
4FPNxc4io3IRWu7ca2/KoqAelKWFwlPMrR7VdyV43V0yC/8JsZ6oMT3fRMK4t+OKfqGqcuFOMXO6
l8GlnLKYlmv9SreK/V5n4tfoigcr9rurjox9jpfpS9nN1X4toi5tY+JlOCvTSGuVLqGaftg1sOqV
fwnDQnhMgCptYk8kPwVFs1h6JcQGzlidYY1w+l3q0mRpact1TFLrUQz6QhAn/4VT0bmUIr9XqY4l
f1YCcspYTw+/cXGdj63c1xked8XKyotVxzRCmmpSB01c6QMBnhnsAzKlOhWgqLj2tpB+dmq1b6WV
fiyPyPnzi2l64NBi77nPh1NfBeLZqI3wbuyjHBpSGe+tYG44uKgAyUd2cWIef2D2BzOj1T+mVFyS
sQatICf25ewY1EGywleLpgK1doOLvsM8RV3U6iszK/9ZzWVsm+ANhCCGs061MXB7X0W/ZGTBpSOn
JVlRpLZ9rVBKjn5Sk1RRgxShdxezG9B4wWTQEZXFp2Ks3S2SkUFd2eTcTQt9ZIQdgA3kXLbqGeM9
DjpZBDQnTwtDNpLerXduZdFGHRBu36inQhbN5IONkpNTT7TR8+QnNxa0HmqLmpBWIS4N2rtt92zd
R7RF9TL2+YQ9qhRduRZnxYB3/Kp+QIxOX1k4J/sBt9cavbMlXW5VROmuHnajQ82Vp88PYWjLnyhK
QsqQgY6ptUVmAKeea7x9UMh8GkuE1oKANCPrgIc33av1aEdVagi6aBMgr5/U4VhOiC3r37J4jbH3
6cuVCnWipeGTsWCBdl33V06HxFOkLa2MbgQ7mvaC/dCmC5+7hd+vrh7mrCQqYy+nGPPXqQ30Eqwf
hVfCxHEWDKQI1YOPL3Z99u89T/5qOhLKqCBJ7f79AviqEz2Nl26aS7IC7vOovANxxjpAvlTXY6CY
FkW0LhdHovM3oH2lT56cS33jWz8Gq9CeDbhRm8LQGTY6+SNkKRCgOWsVzXVYq07kj0vZ+VMkOkaM
uH5b5P4Vs5Iu8aMY9eVLg81C4ycNam49oyhTugM9dCt62hTMpfrFcnw8iLxN33HKpUARU6ADpakx
2AIpPh/Gkzs39VcqPS4GPpoN/s0DpDjne2HCT1SijtfnzWHJMKlUs42jlpXFKeq65S0jTftr6Dqk
lDAg2krQKYmM9nkZYobKoNHvTJzx28hkrB7QgUAgy8URyeLqvp7ulFIInNq8lrn7ruTMsG2/ytDz
ZBsV07NqCB9Ln1vZ0LCzsKfGO+dzTokR+l3kCyAPizM9Qoas79o4zTaaBYUeKeYpzfl4wd+cjc7c
MFQbPhwdZHY4NwPOWQB36grCgtG6hniFnnp4ipum73w20oxB1aWpKxlVZWn0/G/GU43cckYtnQ7C
Tad7J8LxM5jpamiSDSoPOhRSu5t6bMvBdFx67632tf64xv7IuN8PGHgfRru6ZFUTvqgH8DrPWI+j
m3qlwRIANwkIqQsS7aUGt/LX1ekmSb8xOs97qoi+a1lQfeRkbP6eiyXY0Ja6rprblBjxPnLoaPQl
yftOwwAy8UFxGQDzdhnZvs+pBtnYUWqd997h/+AWmg4j5moeA6vwmYD3ejUpAm5tff57Vcppef3n
Z1DPUALqMrg6DjUregK5XvRx89IaMPaaGVNOU5v1SxIQRa4C7VX3bf85hyUp/XB1TYejTYhmlYUx
fLaHgdXpjgIySZTtjOMSJ6elNYNPoYFFZLtdbCqzGQF+ykRnE8fLoanxJFBXSLxarz2C3Lpxyoui
Z8cUFgy0i+gY9MF08xEocX/HrLNkVmwpZNUWPViZPXbLJuZc3FhNmx2LCMNtztoYg5CMGyHdjXgt
onkDGrp6wMrCmhK4sQIeTx5T4L4l8YXTtCy28y+7aubnLJyeKa55WY1sPW3AVT0+A3CgIm1kRE0j
87OL0PWkdWhXqzaf2h0t06HTXXRRvJuaj7LieMU2H/G7ebmw9xH7xSfYyAISmUYJq9/ldGjx910j
r/nhzE1xVK/0QEfByTMUWPV6oDhx10PL3KLRzVf1yzaxckfa4uert3jOMWa2meT5qYrt07CcqYgE
L20Epn9YwibdqWVz32q7qHAOoL3hapmz2EXgZc9pQNXTbD14A2MPdrxZfenJvKndsZp2/3tQ743Q
EUBzN8/q/VJOCtpq0e7Mln1X1jNiqf0h3bc2k4BN1LvE+gNop+vrPBl/TW36Jyxoa1tXRPwrX12v
N++i0m3uirqOrjR7sJ/pK5uEuBXvWqt/53Jnvjhu+tmQP9vkxOauypBvWTjrk/+Ig06EiuUuAGxl
JNZ0/K/SXGjoZoixi0ILwi6LxNd1cTpUHKVL6B51Nwf4TSr7zgqt9pYRDtkBJYqoZ9J7OhaFs1uw
tV7iPqN4N6ULdRU+hNawYTdTd8Ot/FcfDB9znaV7xwoDgLXdTVDl9eItsX8cdToGKAG+E4bhfqPI
45zYuXU/gmP5F2TRNbjSU/48yi6PhZEe/1U3Ro7kUNSaIkyIsvoEphwZ9Aw0UKSmgR1D+YoEZXRT
bG3trKKky/e+ccvUVqbgP38O5mNuE/2SY2OQZ43X07ZiC/iurld/QYNj+WNri7lVwKL193QgDQmT
VfuxBonNQMH6ZnkROQvhHTrfsh6y+gr1YQPDPWFxTLNatxmsqr+uT3WYlBvjLHx2XKsDwHTzkO9V
Tnp10uBq3hoOmneHHAMiFgHRs7TgEPgoOaokJYCmd2rT2F1furIzBZYtiW+iunsvTz6yDm/k0YLE
c1LQSAytaOqqx8WprRdfm7XrBK3hGf7Dz0YFH2SrOXGGszcN29WESk/CQr0vJjzGDLifKHSrDonO
fojRKquUboq2KmRmWoLMkHqaVNqup9zrNg+gx8GbAzFV5uLwcxWsmoYqEZg/D+E0ANCxRfmMta28
oRme1atFvpUIjjYRlpfSGX5H3IM7G8lP7uwqr8o2tTGZ/HNcppUVXSj5EDlQtshrUGqiHkKf6Dg1
Vs7+33to0intFGRDBt8pdz0GsVOLRrBf92G1YKo4Olg1awP0VJl+qkTfWGfutvXAdxcYhe6LfCHR
gKX4rcD8kbjR42Q8rHdRfCLH1Eyn2zL1TN3rPLulCcB5PqY7Y+78Q7Es+Z2D2+9s0fiscrTYIuhn
BDAP7URem+dEi48UZDMptQP/IbAwYEaB4MCUedYigz8SOKF9Zy8Ol2m9RQSQftdIaMvOSSmA48j4
skO6SNRRhPXnkvWtuy/DiR5amRk2StnB7WY9aecU229hBnemwQbNboKWztZU30s8KtKYgS9JPisX
+5rklbHPKqgZaNPmI+ZfsITAGjczs9mPuMgfc286qvOqjGcTJ7J01+khOwVsHtwu4cIk2vhqubn+
FAu0Jw7lxUg/KaT0dtHsgqG3vpShGhPXoa8J4VWWsOCjScLCZI+PiUfkRAG5g4CgbqJds5bk83qO
8mX0G7XSD6mhvrgzXdj1lNOcjRY7OHH8M5k6XKDpgV6KBwEE5Lja85uMUFkx3ia/Ce4Z5Jc3QLU3
wJ/lo4bgvf/3TBs7DPQ2BKvV1hKYzGmDvqYEvLL04+TSLapMXbWJj3e9QGWZ7KB3I+fq9x6cy8By
72Z2TY8OvjQmMs5zEpTdI5Jw9xgCCjlnXOs2Hos95ejwgHed8Nt4+6LspnWxh6AJRngJYmpedCp6
HecLfBx3nLEPH3urfNWS2mFDn8+nUl++AzaoDzVGLRp0C7H3Qy4pmgGEQoXCwjbHGBdATqny4iAy
EvF09t2CJfkmxlh7IticH6NKn2+WAW2YCMFPj9jrBoMzBytJDfKSXM4GIsxz9KjX6Rc3KowKzuy8
glwft4i/GQxtzXkdN9YPtyze1FDe0f3uyLUyPHZ1y5USvvgpZ4p0WBUebOjMbrLgBG9z+jBi+6V1
qyqlVxV/Sh0jDOJ/T4uFPiVj0vZQDqcL0Gq4Pkv7kItPxJjmqCYKgflCXgw6msm+Q8m7Ho0xnT0w
VWsG675hvUKPK6fnxcQOUP/d2ghP/Cn8PH8oCfq5o0HBIQEvMtP2GK8hEZ9TNGjEIe8D574DjfBU
2dAmYQC/r5eTWNBwImMU6qAea0wDDK3qU+1TUIhj1eKPR+OF2pJ8m8oOg5HtFV3K83NlacxK5ATS
YDJ+1/EZUibDbpwhRHYM3DYlDxN0l3issTcMHlL6AqOJAyA5jtAe8YFSqxzJQns2VpFGH3TfPIpY
+/Cl46ZgMHbwFlGd0iRnZz0uw0VtweqfFRiybSCvxFx3nBctxbZiNHZA70lNl/NiMq90+2ZrZgRm
2nLpCftmZI79bmzvGTW3UIoKpAPrrF6ot9kNGod6APLnSd1DjewNQ8N+S0xYvRVb9dO0EHCaaI84
dyGUCNe5FAXsSbfCOTtKB+C/BxNQ2YbRW360bWnngVpxVpJdDhbs0NajtRWUSmywhtFfFlbhA8uy
/hp1+YGxuEE3qensnJDGUF0KYKnsn+jAqWJcBSUwLJSc0oh1WN3GtoEJavY/dTceT+vdmt4ewrnh
gxPpkA7ZJ+/U305NDl4DdVYpiUhzcL0pjEFhUuxTd7MBC7R8Lft6FHy+NDarXOjfYESTiK3hLjbL
fQHENaBilD0GCa3B0t3/sDQ2GAgSMCZhdue1KLnMqoMLaUuShTE2Ups0b7lKZ0/25D+jVmivcm3J
knRTSYYNdaIVeio/uzZM1YN6Vi8Yj+zx2KVGs2Z7VMCng9wBW7v+vmJfWZQnLPqr+buZ4ilD8jiA
GDQeBYSLDX9y/hURxFx1er6UeopeqqXXDjRhboiGL5rF+ctM50WIgeX0dCX8MD11wgiJVi8c86Us
zaYOSX1kgU/nnYJxMJOm0xEuCpzPQRwnmQX1yLScuSqwXJrDfCN5E3c6i/cha7XbutqYkBcnchZD
R9GnMuOpBwM+/QEeFmmYVnfves0ABTC70UfdVJgB6uCvyTxvo+Yhz/R5B1rO2yMVn/EMw+jrgR8A
B8jYumgUnsi3vCDumTfIYZw2WcNjmXNy4MCNzyCHoI8gs1cRzcnoWPdKeY8c4Afr4RVr7ixBxcVu
mXSXFlYoBkhVYBYCpO17Wp1lgReL/ObOdYc/qxZmaHZwyK7QavQNyFM4r2Gf/HaK/8fZmS3HjWTZ
9lfK8rlRDTgGB6511UPMAxmcSUkvMI2Y5xlff5cjdKtTUl1lWz9kGENkkogIwHH8nL3XrsWqbV3r
ggvSuph+SWzbSCziYnKUVvopMdoY3efgs/UfPhmQgR9zIlKCFVacCYks/eO8IovBiGYYNwWCe6PD
j7S42Eyt/24IZoQG/8r0vvOn/J7bCxCo9dK9JRiVagxp7X5hwk2O49Geywt6sazY4IMjhGZ9vl9m
5dRbQC2XK0ajbrr+hkTFPfUVQxsXjzJ7F+HeGxr4xUW9s/BvYTy+hKp7r5ODcmWnZDXSwNElZK3u
p+fKlIqQmLikwi37BKXRnWYTVdQy1Z9o21/imfJtgABcFO7dMj9xaiSnkRMjhFAzlUj2jzmbr7PR
umJfeZZY8c/RJqZcT3YxGb/rzDOezcr2b1uzy54JVwQ87g2PPbw03CbM8BcZ18w2i9Sg+b6JW4rL
JhsPvj7FlyCxHpflULi4KuiSgLtRNU6n6WSWkre78dmg35Ia2HHNPVD7yV1YOsY5xaFzpkuAWWV5
9/AoHYSKUfLYNLBAGFBQS3F2tapcIRmsVbQdk/5i+Dg2BMJzudwvLeIGMDCuTAA0lbZNRrvAalBX
p8joqauJZyAgqQcV6Dbm4xikA9Kv/laGOH19S2CqHjIMLFeVqVeMd0QFaIEh74WPcKIj1P0UxQW0
8D696BJ+Ty3MmRn0WGw07ZuG8IsYOPvTdcVooSSpTz3ZtV0Z3LDfPEyBFRwHm0HYkqJBqnh/VXAl
SqXCO2xd45d97XPHbP+lruUtsufuIXBn/aXyXn36SMfr50/Ut7+/tnX7IT0s664BqPNMNHK4qaV0
NsvauwR89+VwXhpBDr7VVT+8L0Qa7rzIaU6zHsAhAde31mj6P0I+AoWS5XKzPPVG0tkZmVe8lzEA
a/VZLttGuCTTPqMouk3XJf7Z9+iFo2OJBmdr+2b2pM8zGB1PEOBhu5tl0IAR+IiCGrtxmcNtggy/
dpQzu56t8bgwzoxZB+ST1M/d6EDVGBniRW79NleGeTtRBSEFvdjoQPaQlMfV8nR50CzgezFiCJFO
01GCu9qHlTvtwPCC0KimbFWURvzFYTsYTO3wXif9iCnGXT4RIz2qQrVXD9KJx5Mo+7dIFbBzHvo3
Pf4N+1+GqcU/ZcmIWSWixqjM0weGFx+Xdp8xtwrc7t3QJHQOuT7IQ8SYcJcX5H7XE86SSM6P0iy5
z4AlWRxGTinvIoM97uyxDV5667o1Et253PfahB6nM8H9bCvuElA+VsF7+qyes3JCPVL5K7D+UFa+
ZSO4sgpy9k5ECPIJBQ0sx7oU9DN2DR1rpWQu11Gt3RT0x790XfE0hh6QsTKC/m8RcZMJOFQRnoPI
z8tLGwa0tEzXufGE8B8hYD6SHJV9NubiLdpcZ/mExuDILN57SOcfUO6ZFxE506pUuW+zbvdrMDkf
4mCqNsuU3tWwz7dm8Ng2nHipMX/EVFhuxtAlqHVMxeZ6SxZG5G+XyWTSk1DRRei61JzSm8zxDnrs
qiaJZ10pRx354NmxXZ4G45sZ0iWe1PqUAkDGAttp+8CKB8xj9XGx/ib4fFdV5s0XbS63ZCC/zwpc
oqQFfZhRPkdt9Kh3/R3AGoHMj8LDYWyrQqiC26xh2kjidrNbghV6MyGVPMiATXnA+5mVGOewi8uD
tIpz7wTiaFX4YBX1q0qBPJHKIk72NK8cxzK/JXH9sGhk4YTAtcyld8ylA8orFfodxmxy5rCRJqy1
hyXqJa8Bnrdhru+QFxsrk0DUlbFoB0huL/eFDMhELCtu99O8rZve2Q2RuVnq5MqiQQ2y3Ea9RKcM
HO6LB21j5WhZxXSnozIJkGABrIIrFtgTWXkJrX+bf7fpYjq1UT8MDSSdxo4h6IDP3pB11R5NKvU4
SdCGZDSDC5tWu6dlD56pkdpluox+9ZCURknWnVDa6rHviX1XTyffTwgAo9ih9VDXxzouio0dOQjk
3ec6SukiGmjyVHKr1rnoJko/ZGAiw08OgR6lDwy4a+mYL25hmyihdYH3XzlBTcsvHskBRTsfALg0
CGF7SymmD7pP/wghWPDmhFSSitEZNHBH84nMrNEBUwo3Nj4klo2fB2Kktu6LzuA+xZ65jNqjOvuL
OGHqM5nGJdVqwuoCjPFxMHg7SMrtbtLKL4NhXfye5CN4GliBfMiXK0OSDZNLTAlZP1J6dVDa6qe6
ad3NddZ4BS7isEqRc4/5CYTNtLNk+agNVsQRzTG957BdJxN5Hw4HvLEwhmz7apy5ClGNeITKbq63
G2nk5Ytb+ze5zbzISWeoFArYitk8XFlzor0Ps2IXz5Z8Bi40Hv0REVxncQ4YriBmN1ZtyPip7qR5
xL+1b5S+17V8UJaFGW4qnf0BDRzyoRD13IZ4d09BkL1bcENjzk/UMicLVclCqsmmGzCykLEM3eg1
BJGeouNKQ05lm+xyzxvvUaQh3xtefNtSs7auusNykn1IwF8sI9rQiqfdQjLUGYgBM0OW73glrXgR
4S4xym7tOfx+xcXB6raayULxcuhky3y6qer+lKWW2sCM9anoy3iXVzO9/SJDwotO2kHuBYO6SG/Y
ZX1ciEvoRq2VE9XUork5ECc5fArjbD/PsXtbA4o59wWn0KQP3aNVwTyCBugfmoi8yj4N/NVyldlh
YK5bOypXeuG84Qt0vlDKHTVt/sikHrUFAeXHujLdba4A0lqSbOx6vi1tnbAgdxTHEJHyupLZ197q
xQviE+wqNRPRPiBGzqlTikclUM9ylngM+R+uSsa+YyNFdsRd046316EnGtFu64/epsn88JRHU7dG
TLFbVs8sFZ/kHF6KobGfYarl+xZg82Z5GncDWFvwQ6vWZf7ixS7vh8KSLCNP/JsBcHOLzZwdxXsx
MkAs6sACBhO2ZxqKpAOR6PoQmNk5HzSkJOpZVLYFL5iUStB1ptBVvKDCuLj+cHEKifDLs58mM9Af
FltaorHbjeI5+6wh/e4BepD8frtE0oLbnW+ZnWMr59Jw0655Wb5qRmu+D2fWLktO3UrLW20dOZ9j
cw72jjOVpGSpmf2Uk/C+FLLM1JfoqhaEzwF4G+FvqO23ImlIU7YEjZRGDtsgaeXBM+L5CYHsoxkO
42UQKR6VzDpJhuO3pe4aFEZqljfiuD9cY5qZb0TFirMVxRupeRsxQpT3OVX2IX2cIQ4Jk1InLvLJ
khYbAbCajRFBzVnyhmC4oO+SM1oCnN7CvpG6dxdgbLkP4rliwmbC7LahiyxnaUzWxZa9/EtFnsAp
TdEIk0Pc3ErdfOaaZGzSDp9I+DMeyxCtP3JZh7hkMADwHSM+g7HW9RcQB9120S7ALwl2ZpsPm6go
3Vuf+hkCUh+fJflaccMgfLkvlJp/smegr8GAiVoSOLbOU/PehIf+rpNnPRzgTgBTOflR9SlTlMQB
taXdn5jL9VD4Lq4c2OeaQnB2z9pG0qbdXSWLdd1wY+zjY9JAxlZfBHrB2GQa7qnjLCpoiwTFTl6S
Ed52W3mXAlfhRgtHiu2SEd8Zpx0DBjYEq2ahFmluRctyHjdFSmbP4kKCPtYCvnFvAJKq2GO8SotG
sKqZMSz9P83IspPl6OFKavr8YjQpoZDard7duU5fnCq6HJdiQnoPJGMdi3x4Wb5CcYZEZgRIlBhG
dDPU48NVJ6PFenaTZyEGG92N7zQt3wet2bO+5smdmvPosyL5TNKpdikmoHWvZagqy01t58NntwgJ
/vAVC70ZueDc8SGeMS/5ZuCsadMl+6ia/CfgANvrqNJHcd73t0lldO9ZSrU9Y5wU9q97YZVF1T3k
5QHyBmPLIDguJWyj0yjyudfvo8k7g/0VTAwZU5k5jUEKR42ytsYhMBD2vvhQR+Cm1C/iygyDiv3U
i1bpn417kVDAqzw4HWImOhWvb9m2A/grO5JMOxk90ThMtlaBqapryydivM1vGr0v/suJUEsZMGuJ
da+RMr4SrlW+L0OZbl3Yxcelyc/NB5KJDQFHtpSill09OEQMb7JlMsMSMLLlDe59J3gdFR0MSnK9
rsHDDmBljo1DBpFWCWNVIqFaEGaTihAzLadBOyA2zVT7m7LPkbd38vFasRSA5TRyQhKkyLeu+76L
+ZV9PUVwKulKzh1gBm6o0SrK2F1JnINPE3UkJd38kc6QjaeIRA/VdL3xPRmtGi2bTpWy/Kua4KQ3
00e7dHDPkW6xtAaGVjZ3acOGp28sqPOqEnbjIr/AKN5ABKMXbUfirMm5RJCJGjsmgZFrcX5qHau+
yxmJbQjCnbdVTwetKN/bNtqlTBjWJmrb9N5unjFqgvWomgk3GEMJT9QvGmO3fU0STuL2SMD7/EZO
un8KSUFbCcutOTOAjC+GjdxNm+vTeH6MyTS5v6Ir8sDbdn6MsKgxtp2C36tlIewLitjJfR9NboOo
1hg2Wp8F6L3rM50J7TbNu/axkCjpnD64wX+i7/t5+kJLRU+xDKip0NU0oQq+pM2z05iY/t1Q1yfX
XDNrypIVAs+ma8XHKqpeO0XAqvrh3NiGfKr8ErWycximkmG8GtOnRrr3cRSuG7OvbhK3Ls9MTN0d
8Qb6toXGgzxhbG78bmjXvbKjGnChwXVtjCmP3wzHePUYP33uRg8JB/jAPLVvItXFCdSDO5HYqOVi
U4RoaEu3se7qkL86J8EHqETO/rraYbZv99UAuYA2RKoojPEjBUDWNfohQ5+Ap5zmrswi88Ui6GGF
YvymV/Q9WdJoXM48ab7NMn/w3bSCfK76GJgt6ahnJQQD5RALat0+RVK7JMYLbQx5v4AmBh2LSpNR
D41a3ezpJiKnW8bkegb1us/XZLQk+0RpUuKvEqf4buyxBF//hBMRqTXOOS1UlSjc51Z3SPz63QIY
62kIQ2PNx205mBUizR4omVMifVOMuioKdbhK5gF9YP2gwabdamUzoQECunvlVRUpMvUqPWOt7w5B
DZDEs+o35OhI6jDeg9zs6DRUAzcty0oOje29Bl32dbGdGcIkmcEtbBpQHi3+ABFpKB4rn2hlqaFQ
Z1LVARVFB+fapGn4ZZLfpob7JjTn06KurDN3V6H+qxDDHSsmIbSabe9uWSdQy7YbFGoZk5Wc9jGa
EdbS/Nm0SKKOK4bTavM4I864chVTJyjpt8GLajXcF+hHFivsMKjIuQxBUd22H2H1kfxH2v0Vd4Tq
hJEDFtbMHJlCqi2oejC0cO1wLb76llylt0FjyI9S4w7aJTUyQDztK4Ej1VylAQuXLuDBVqE5vatb
423m6HINI5qxw0Uz315b0dJ2g0dOkew745x5uaswOdYnHbkpmxllSBWNXAdEHN6KumKSa3Y3emTs
K5w+LdJEETHmarx1SLU4Tu8MezRXf/ztP//5X//5efw/wdcCfN8UgEz753/x/HNRTjjgwvanp/98
JmuqyJb/518/8+P/8c/b6HNdNMW39rc/tf9aXD5mX5uff0gdzb9+M3/9+9FtPrYff3iyBQQHybn7
ikLoa9Ol7XIUvA71k//Tb/7t6/Jbnqfy6z/++Izyr1W/LYiK/I/v3zp++ccfUi7v0/VtUr/++/fU
8f/jj12Upx/zLz//D18/Nu0//jCNv9vwvTzXxd1FvLZn//G34av6juH9nUmkMAnu8kw8xq7zx9/I
SGlD/p7+dx3iOK0hSxKv6ul8C3aQ+pbt/d2F/0vLRxI95tqG88f/e90/fH7//Xn+Le8gM0Z52/A3
+evl9WNeXpeO1E6anus5ALEhKjgu3//88THKA/XT/wGbyRihL4dbbCwADGz33rLncW0gvqfXML21
Ruluarh/ml69MAoit2nCKV0xBFMWuRzi+EigpFoF//QWfj/SPx+Z4C3+6cik45k6s0DDEgYxOz8e
WTeiKqxHmFOQJ5ihDeMDJf9dpt1bTVNvLA8r8GgCsTHb1872ig+oQTax38qjxovQQ08j1S/bDRUG
uTKIDkXqf5O9joHelAmr8tiuhxq/id417iZrmNAIs74BoRuvirAf73//akz1Pv74Pktmv45t8NkJ
Gm4/vRpn1Lq+RmaFRBdEdmNhakBMn9nai26XMxIfnDpOE97PjQFbj3s+/f8+1Z6yCJWDb2Qbsh79
c60eAMp8njPN3WtlK++UqoV6q34Ek12/MuUmoRbU2b3V7TPd7HcQTT5rcem8DNNNbrmQP7WxOgw9
JX/sleLoYIcAKxroqyqcwy2nkZLFEQk/JlN6XT5+WD3+/Jka4t+8C54wTYty0NB12/zxM41KFA69
48WQ7IfsECLFGyKsLTj+kMF7DRgcnUjo0azs8yAprgNHe5Dk3F+mgoCv338khvHvDobQOM+0pGPa
wvrxYNyoiLqEftK2VGa85YSi9cacA5NJPIT+eZkjdThy/JAwurAgvUzrxPr3h2H+ep67XOjCNi3B
9c6b8uNh+HY4mmOhKnBZRns/Lo1VNwOda6Iw3en9QDSoPmHOZGdJNs/OQLsPj+m5lNN9qmShyzwV
IhBCQzQu6YzXmsR0RKxYR2U6jvsUUFxB8JnDcrrybS5Xp28/MGL82MrR2dRpRyK8J+Vqcgu51+P6
sxvl8zmZ40cZ5/mmAMlLwSPu7Vh/+v2LF+q0//GyYFnEBm/p3N8ly+GPL94sdUtwPvLim47blucP
J2nBUsDi/VRzdKsut5PX2h12OjjIlS8D+zAU5tM44mLs0DisptAfVpg2vYvrWM5aiLJdyQwAdODG
F3ak9f4vDpml98dDZhHnqCxpuSzdpqVOqz+tmIGfV1M3WjQSdIx1i90ijMaPInGRaXrjNqvKt1AK
/ZM2tt7Kxne8KWsHdJGdtk+Z1O/Q9oOaEwNXfJqGH4o4uHWJYTwtLZD3QdaiOfXZVhSWlzx7RIIL
g2wGHbz271+J5f3ySnTHMC2LF8P9Cc3Uj68k0hnSuHnnbZCGo0H0a22VJvQkoCU8GjXELvww+sYs
oaqRvOCflodBtz6OXuTty6mA7aa44NZIOVkq6lwmMYunMiLeo/HefL+nczIZ4lil6ItosNwNydxv
cya6wEFiUoSVV86hgYpojni3irNglTsQAcO4OSfxeBFaQx6hbnibRC/EKpxOZlg0t8wfOCYrTl9R
ssAlB1wagRx2Bg51LiZza6X9cz2E3r1rAOLCthZtf//mCXUL/vk8wEvH/dv2EMtJW33/T+eBlnVJ
mCWOvpkYCpjsuuw47Im/6XEwDeDVkTLOH+LUfMdLnh8DttGLi8NpWEIQC0agHurt0rfSbIE8o6KB
zLs23Q3kj4YMgVRn1mC35XhpcbBz3XyJu56WfM64fgFodjO7Y9VVKcdsPrLRRKQ2zenrsqbyTkQq
j9tP3E95Pk7HXqHDWGIsHAMwU1nilZFtqI7QebJnAm8I+zLRoKFjvCwxp7WbIutsVKlbKocF7q9g
v/AGBWQh5RJUniPmYhXMaxUTGzbMb0Z57ATG5MnX5dYa5+jZIHb3NcnNRqy8tj2WmeI6hECC3ZhZ
izN8EZTj70tEGquJXe2ejnaB7y7T9wzI4bMO8xsIbuIsaDvdtK5DgpY85qUPHdqJ9qJKbmmnpBdN
Yj8aOzc5VtkmTRhTW0iACUCQHga+4JzNBpLRqi/3sJ0AI2fsfHQ7vyVdmcFpBQ5paQBo0pe7jn+P
217/lKcdPWpJqraFK8pPtDsNDUTV9y5asVaFWYszuI83URuvVxVChWx2eeNUJwHTiXoPEWjH22WE
FPRRA0PM5OYMGciLyu4IE+B93WrZRSM5/ED643DM6/nTtXVk21a1XjoQcaIhVio9hV7skxthed7B
jkwaXAr1NgfS3kCfwtf4gVlqvfcSWp1lmWKsHrMJbVuXnbpmilDtDru88fMzoYU4JnvATUuz0TQ8
NqtKy9jV8yv12N3iUXeGsCIiG+Ub3aKDG444CBry0ZYItDHyNwDQP9GHKuiv296WWQXBwNVooKlC
tNDZs34XdfNL0dAzA77LeA4C9Zrmun2SXYtTox5f3bYGFFP1xOyYyEUVT1vMGLQRfEeoKLKvpFWO
j23cMlJXN6TUf0Qph6iZdJYan88y006ZQKzswQcGkPTu2emsZI2O92Vo2TNGZjdQ/Yjrwtz45huz
drkvvNlDTM1Xbd9+u5LF/mKZ+LXi4bZmO4wM8GpY3Ol/XCVCMxsLguuDLUW+d9JdST98rqZd1OI+
k4ztz4gvcVVW0bugDoEphiPqMGQwN5qX7hMwg3dLuM+AkZfukRq3FqT7JhE8aZ3K+JyolNKG4IK/
OPBfqiP6brrteQZdw39TllgkrMl6kNYmIS/VrhjOmWaAodMBgp6WOtKMOn/MYCUf8WCMq84ir7FG
JhCq1J/UGZ4IcYPHA4n5TiAkdjPse3NSazubtk7WjPozWoGPvz9o45cqm4Nmu8Axe55uCvOnNbnt
fZ2JYWJullXWTN/lJEmdXRgq66mwh3ePE11XGkCO+ZAlvuAsxpc9xNScDFU0XIQM5nQ3MS6Rj62r
VFlELm7F3x+lq6rcH4se9naGbhq2a/Pu/lzxZQVemGw2oedC4d8Fk5cjxCvxZ+ulcyyK/iu2KSbo
WvJqWfa0n2K6+unZkXNyYxout2sJtiv1Yv0OasWbmGb3zhnFlVePxJ9ka6EZz02WvkPNmO28yRMn
3UjEmoNC6801/z0YJ/JTQAMKvJthXDvT+N2bBoWgORQQKEQAxJubPq1OrMPHoHDTA91p6mGgW0nW
+0S/IwrVzK9p09vnvuuIpR0h4Cx9npRN46oVOuDBRmIEgS+xZ4VeeRYrcGMgbExLZ9jGDdgHw24e
lnyBmU93JXgzzsZM7qum4k1Ucd4HGsJ/Pld859Y3ra8Zha0Kgf8OMS/ggMjfp9RlDHoQkvI+7dPB
srlhATsO3fEsERAQEIL6/XpXtYiyvrFAHv7F/kb8sptmv8pZZ4BPNh1p6Kri+lNNUNHMy8wZQaYZ
5eO6BsGz1VHJI7QzDvbgwhBoXxPyH89hL92d63bvWEs98C8Vg+jwdkiHu4GNz8at83lnQbtfV9xL
iSMJ79sYj6TaZlcdzqTAQIQT5l9p/tvn35+exq9loWE5ju05jGoc2/V+2qSJfhBWgwNyA7hlvBez
gWYc+VUHQvUY9fnrYn+dQXzwdrrsTIO50w9epb8j3MVcXXuUfbHqiLozRDbudAJgsaDDoP+LA/1l
bXVMy7ZMXVoG3Fgpf1pbddrzsVYTV1FlzbTq6wLIWBYbO9xHHTDdXl4ioyH2p2/T7TC58tBmJI32
pDMRdQSv9veHY/6yYgqPrYGrG6YLVOCXpZ4lsiNETydgo0egZRo5ARWtccBOSTOXlvbGHrTihkpp
NU3taTknJU4zfZrbO9pCESbtudjPFnDEvo4eW5E1L3WBO6IZP3SCOB1PVOM6dV3xUIQ51Jplcolz
VKfShQ03V98Qu6eCBqAwynPd2R/+4hX+cnrzCm3dcFi9DM4M86cmRsXiikitDbep77B7MWYJVlBJ
A0X/SU/EKrYYrXqVJADFq/ttGhMMDh0xLQrgyEaa0fZ022M2KitUiYZiKbFUt4DAlJxdb2w+LTXy
jOEb1CvwgQS64m5pdriReLAzfUNgcPYMzCu5W8oWAOnzwUYMtB8ayh8j0JhUZO3z71+59cuSzfgK
ASktPFoXTEJ/2vR5DXKUyR9A2JIcdAPJGjisH7Q3ULgeJ3M6JOHkbrxy4HY+xiMdGKSVnkY/o04e
gGdh5syMo+MT/NRqBVNs28HKxi7vEAk7fsaq8iXQ/WA/j1q27dqmPWEHAfrE1Gvf2E701Om4fSHp
bIjANTdxLYejIDtixVwppIFMfOog7PdA7L8QlGpR+faUnTKnTM3DyTqIonptc+cbMiT7RQ5/ceb/
2kR06OkA7OOs0M1fN5Jg12MLRrO5CWoCo5UQHyt0B3mW3QHcg5KZ9bqINLRQjvauaHihHirAfSMM
her1GBlp2s6cMIT+/mNbPpYf7rSOabrCJWbXVttc8dMOF2w8LCmKrM1MxVIMfncAAHkT5+RPEjrV
YUgigM2PWwECE7QWlLe9QEx+JKkE1k3L3ZKkYvJihPbYFFlwqwXtHi92eMQdcuPhb1HEo/D9/+ao
uZMLafPAQvzjXaQfBfSasueoZz3aziRwbwuMGYy3UfgGJRKW2EionJPh0jTBfnCa8iZJrcfBzSp2
o2O86tphfdWdOSccj85WGAA68u52UWtFTdr+RbloqbX2h3eapYGGtEczmf+cnyuvIkHBKPBeo2iA
NDP6dJkiMkj3NGvRHXoRfFCWYh+ay1Y/sV0sHqaWuajoImqf5gbKU3Yz65m/bdQdjQvaO/WWNa6D
mqlzpluEV7belvuBu60Hat/YdP014iQXLnQBWxE54V0TTM9uJp5at/1ExhqYQS0FqxQSYO62p6Qw
tC2XeLZzyB9f644TAjXzLdqgsTg4qkQgIrTdF+yQoVx9H538/3uf/6Y2Vf1fneqMhrtYLqI/1QbO
EAiIrym1Kcb27aJ86LXw23WwUzoQvBOQWcHob9BZTPeCsIjFpuW0+k7HUPBdbYyhf4anBe9v7Nth
lSwr8e9PQEYIP32YlNE03bmUBakN7tKy/NOh5tYYSoMzauPjH1z6iyi6DiaLSITRZZ25SLDLmUwo
1yJKVHO+WThpLk0MA4IL389MsEXRqHYN0eV/cWhIXWnZqr6L+fM93yp0Gba+YJSbmcWxrfRoX2QZ
00w9ooCNEqCQak9ShC5j5pyMhUjczl6FgiZ0PwUto38vZCzQQQpa951b/8V1IH6pSQSdUl06LrML
U3At/HjtQpzyx8woQ5oskgiukU8xCbz71mnju4C42Y2p0fDAAkfDbO0R/FOp4IM4VzZYzdpjtcpe
GuE+pqC03GS+I1fZ2Xeq7cyV8JTejiIP7n7/nv56c+M4KZ8EvUDbE2qi9EPVCpK7iqNKx0rdnESs
+BT9u5YhOY2KCaFHUAw3aU7W2dz1kH0NmEnNEfU2GIyGvGJ/TJ+den4XI9l65K71lbA+/bDweap5
pgr3vvbuENy16sHyD8VoMLnxEJwxaJzLbAO5C/ROXpakaqCKqvKG+LMophNY+MAIQH9OLgidLGBo
PBQIBjL2L6J2bqTjtKeR3RNBMvFfbNLsX9ryDmeZaxIP4XgW/d6f7vj2mAEvmSIgLqjjaNiRDm2W
4IFwHhPJ4qTQeOm8/TeOe+o1mi+D+96z68Okm+l7w360l/twY1f6wc5s7zSV5EPqJIIEzvRZ76YM
j8XQHIBkBWs9qdrnpSIKXiwLbXDdOxCmEsfdpnLCz6WPAHCUVNbDinakT0DIBlETqCqnNNyoSRr2
6czEquxzB4Ch+2nOpldSG+xnXcjy4PrjU+dgBvbaSX+fez5ZXpN4DbICO7o7nAPcLatBgW9MMeGs
scBWZSTbpl2NJkXOf1U2UDb+XFDClzbppptM+mg2cIv+8cwjdbZJap0ILGOynJ3js/R3wxTh1lW4
7gY643EJya1UNu7ykBfOk16D34+83D0lbXxKawmPQT0L1MPy1QCIyZx9gj6T6hKPQ//U6w2SEn9W
XpmLrpyTkVNcLFKozotStmvKN9lG02n5p2UipPXOh94Ezc2YTX+RydiviLcx7ns1NgytdNxbUwXE
dhQW1WuC4RvQPcaIFUGPaF4bGjc2WgtrqvfLU8PxfRztEBBavdsBnNcf6WYm2w7I0blNAjLDyDqN
GpMdRNZspUSDUkyhfjPgRFjTqQDp6wHyqmeuRWty44NbgsYqhg/0DEt/HSfdxc0DBxFptjIq19h7
+oiL2Kylj8SRzFbi6qezy+b7+4G6vosyIiOOzmr2wygwhhGrB3HMFse8k3thIAe+fhaDKAq6/dNw
AhR7WNytfoyUpUqMvRYl1kUTU7xpmowmfZJDA8g08x4XYLulW9M+m8WM1yBNntk/THhe2+iF03Q4
lArSGhrxZiQo5GEONFJS0uldwOLy3NreuBvS0MCkXOAHRl+/1235JbTM6UNP2NP3Q0P0DwSJUN91
2GClAwyCBYxQ1Ds9qPZNYuiP3EY+oaO3t5m7pg+XPbcAizYNxeHGwApRrfokerPt9qkCM/bkVfYr
XRQUcVP0KjrwzaJEawwfMyD0qNReCI1YDU34OI2WcZsoN9fo+s6m7KENyuEpsoh21eZ5fMzAn1st
cK4kO7WK8lfFkCrZEEqETZb5Jhm6Zk7zKOeWCzgZbGBuIQlkXjBhcvQ3WEsDMiihQcYYGnemA30i
GySgdcPPd2A1dGRbWvgwFebuGsqmzbkLzxDrcO0QATCOiUfPBESfTPVN7RjZnd4HORb1EiDs4EVr
CbbmTHjzW9uR1Ruhm1GCqdZJB9LQ2NOoRseW0Y5xXh6qQdsvF0c39WJvIFvaxiB86hqGWShfWkUr
kz39zRpQB9MIiJ+VNTzYuqkfka7626CioT6azjmaqmgnzeHVzcv3g5eedW9qobfll2Usn8AQcgy9
PYnKqM/oj4jB4u6u4UZ8YSgyrmFGGDd4S9Dfh+z+LWMYb3S0AJawt3HauK+l3wbrgY3Jbum4LL/V
XS4IsqnkFr1ndEyEYAbj5NpKWuyVeqf0iAom4M0wKGO0cV2g3qLRlBsHPXKCtZRDeTIVAjqsiTc1
M9R1gSwsFnzZHGZ/wIgSIhVlmHNwxvldr8bZHlwuUugfQqdwDpNWxQdJRNPOnHH6ZEY0npHhIOvB
FbqzQjZQuYVel6nHLjBCcdEKc95F6qvBYeg4yBjmmrLYLFovS+tKlHlc8OEUIh8kluVEfOjNkI8z
G5sQbK3hfMaxPt5mKI1UbW1ounO7iL9KtmXXKYde0vxECbmNguhb5hjwb0Y3OkaCjKxjkIPLyjjP
LwXawRNiQXvr0Vfb6jNbJsPeeASKHyyn7o9h3BG1qpYDblHvHBZeRjrEHGjACE6eT3TSYrFNhyRC
Hshtf4ru5jq17szJ/CCHpjw1M2t1jjeLmEx/E8AVej8Nt1MRpxfoOdpt1d8sQkmtJDQtdS+IJ5HK
o10bhyBHsM/cdRm85DFc+tGEC7+MnzpgT6cms/2HUbd1PlusteTVjGCviMwgDa9EF/fFd5kxjtFo
PWphvJ+iMto2dtb8X7bOY7lxZdu2X4QI2ATQBUDQiaIRZTuIUpUE7z2+/g5wN85rvBP7MEpeIoHM
XGvNOeYxDCud7miHYRRW7a7iaOCLaLjjfuAATpLX4yFrsxSsVdpsdSCgZHWn8ybv4Jpm9pxvFWr7
bci5h7IuEtMdfzWoWpmQEzv9yqJC/qF8+gEVjXLMtgcmVRYjtc5GLBwFcD9ZPaYsKE/p3KTuf+cK
meVuu/TbB8qeoULlPO6/Cte+Y629iP9qiyUAjF9bEoSDFlK7zOStzOPdY3Fpc6E5AFLsbSNqqpIJ
sXmWKUSJWAoUSkmC+aGixaAxJfM/DE0LzkqMQJNJlYSAfD9pefvep/sIvWvSNvG3FeSx17Rka2VS
cDE0GhFyaEOdVFeIbFkz/5Wgz9TjvO0ZFD/iQiW8pX65hILudOg8+G9S9fqYgJaxPPhTHdOA5DQm
u4NebB9T56ZrhDNPPeQQMyGaFyOVFoIUyFY+4X88xUyydgs89FGABGUYiLZjfVqCQfHJ/NSemQ03
vipp98dTlGn6bxo3ihtqSXZaFpOUXyEdH9dPLIIBTwiZX5VQN7F1n5bE56qubzAVjJeOxJIKe9l6
n5EKQPcPeta+muUdXKPgaayxljy+TwuuNtYkhtTqd9PD+EvVTMVHPjoEAGoHRFqknWNe2ek20QVC
qbhCYxwdKnpVbODAC7LWlVALHZowPkzmAL1WcH2IJOBIUB3UDmhJEKIahjcRN/BcOJoQ+OwgLnEG
6VCIPZxDjCB7tBJdfaqauwkMgHwzz6A2qsQ5Egp5sf+WIXKs4R5Nf6PvtcbiO3IzNL5Uex5ai7GK
1zGno1k/4qoVn6xRCN0cmN9OlUJOLib5FKxRSTG4WUefvgYr18kCCf+xOUZnyOmU3ZmAFIzfIsai
40sq1ENC5N+xiuauZoTfbZ18EtLxJ204ARQhfgJrqwSsLaE6H1mSCRP3iP1NFhUERIqLB97hcpmn
9rmZ5BERZgcBWqcLbRRBtR/tgCiWij1cEAyysWwsTxaNSswLCxMC9vn91DHAL+zkQ2+z5zrGH9cA
CXODYcZwHqKPiZPGmSw6bjq8dLdJM9itATF3LZVeZiznLBwuGYkzGUHs70VAGMHEZEnCKkCSCw3D
lNPd/DYpEQEJoBIr5tX8PkAItridn2bDcKF1MgNMV0enLEFNmBL5bVLzV6lV3rps8E1dOCmEqqIS
KMRtaWvE80SxxTbIqw6wjQ3qeargymWLOCaIwOY4urAgt47W0UllSDcRs6EoRPzqDOIaQ1yiXN5U
7aCsVdzJas1fQwxPo1wRLKT8yjVymga2WdLsQcld0QS+5q26eHMcE5Q9XW11rh1hTG9K1Q1+ac//
6gUKrmGPg0+2Hda7qD5Idv4M6o9XaH7CNbSJh1q+p52Wu+j0iAIuu/wM55XImMy2vKAzClfQauA4
6sdSkTqLSaZvm7wkZXAvE/P1caEwAkUc0Sb4aTtgGaxf1sGmx+pirnFDC6JmFG4BEl0kq9wlRek3
ZXBcjF/bGO/2ZF6b8JtUsmOm1D576TmIIdeTiMy4fAOXq7Kw5AcjbmEdtiUDBbkceLlzvKaL2k5n
XnbSJ2Sf5CPTxcmwOGPB06Kp/2ysqC5LFIjRxv5OY7KsxulUzv1txPppqgkyvYaaTKlR5vd7pvnK
aYxlvDLTvEuyElMkAhaDuB/zw+iQRk/lHKKwtgQeRMy0tcKMbUjgaSiocLeDquAbhyn+LkFXEkZl
w5rXNomsMYg72+Ksl78FHger+BYp2vNeoiUYgTbMqDFU/WSrk2f2OJ8Li270sNPrnxl8rTxfcfJg
bXpq7PmSjHCp1N+Osb5NMzLbakVxXFTaawW+caGx0cNj2U6t/snTFTp9D64m6DInVytzTxqNuyz1
CSOCtJtV653evrFpZiBxNgGRmdGh3lwrKTxujAkWF8z4P5vGoQUlRBvewtc2oI9A6OleyltPRSkS
mLLbEREEkG2T9zHMEhYIzuXcno5uf+DYRoauQDKW8uk1Z3h2hL+huHKej59qgGRnDGeZI8WqVhi6
ixa196RKu890MBeY6qbJJKXND0WjpS4yuScm1ykGdqM5YLHvfYrZ69QiusztDjqC+QZ6kN9Dd/NK
34IXPQLMdAeDmzVsnACFGmp8ufAMWmQagNEmANo2CcxOrJCDl40+SbjSCwnvrHxETQPWSN6FUIiM
61QbYX2R+Lhcz5B6n1qLjUnFv8PBE0+sSUBPUDcEIdcuTi/gIFlbbKdY2id0fch+wKA4h2bC/YOx
pQwGl4ys2DHDzDG63dQs167p2GBmBCIST14h7Lc4KJ/tyNI2OGj/zaNxpmVBywUNADJc3zB3QRl7
4VzsqhAHKf0DvQ551i10qxyIOpjxqo8jjcWVwJlhRG0LZMtsfUu7K9WnPOZfUfKq2CK7xTXRqX3z
BBA5ouKFnq7/GzCvk5+6+04KCUdy8ScIOp8UtwTKQaNfselvW3KOXm15bMGkio1i/4FxFHvYnUla
JR5bcihEHYODgGOEc3MYKvkoaeGyreXkp+4puZddVRr3Iq2DUx8FGX81NIZWHZxoqJ2keeGCgQbF
hWyCgJ2FjzsOc3hXDlzHU3IILaIQ9LiAJcRcLlEhyUMW2sn9wsUWUixGghT5znpVxmKjVCw3JKFH
grG5iuKnI7PrCaw2ehXOtIykgb7ZvTZuRdO4eOkBEM7k9QACvmZJ/t1VKQngZRjDpS2lq1Y2T0zi
omO/MZInE0g/RSATtMcc6JYMFueC4p70AivkCSDNokduhulB4D7WsGlHaelzCXgd16DEGkeeuhsu
oScny+oJcVPlYCGJNq3JK+zMT5IOvEY5mk6tZDXuAxbt2VqaTan1CeKiYgAZnvPSsK3nkuwbCelH
ScH5l6t2Y5/ROjRuBHt4KONX28yuyIrRHdFT8jNFa3c2rWiGQ2p6ZCLjtujTvhTa0hueWYSwgUWC
BO8v1r/cjMJTTNsqpbZpw3h+I8Sz2UtB+IOJDOnTlFZe2IW9P/bLKTRYrtmAiK3YqFL6Lv8O469i
XWPW9nD6ziAigUlxe0NBNcQZPUCLZPN9TzI60/ucsrpGhI7kb3n/t5RaUjEoPbHtRtmBChqsQe2U
RsoZcAXHmskRn7GDnw0gYQu0JtXkchN1onDMoEno4vUrTyR9M0uDFGf6I8Epk2Ve0QE53gRof5nN
P/hVnRzsTp3UE0Nsb5RPS3BKbHHUVpFm2eKvoiWkFbtB4JUG6H41pojJSBX6A4MfYhHWX8uatPdo
pu31rpGhyWikmryY1tqVo8C2ePAAZk79IyMUP9da5kqUMoUmY7efpn+iSXGcDBQW3bSbVI6QVpvi
YGod4oK4HWv+dOJFUdbA8MUQXTF7tkPDoYblvFqTX8uA9zrPWFYI2W2G145GfPKWFP+S/EOLdMJ+
MKps8mnsL4kUvdVLZ7gz/e/DUo3D+zAmJJEX274jg6IWifqSVoh/uefljtMXe36KikolCkf0lJtk
U7SWrL5jQL7o0lOrZsdimRxhhV9NiwSys6PX2HRCyntcT6PplXFOLC+DwAg/LpUP7uVoAXfZskEE
GuHMcb6fM0/NO9PXQfKNs5chjyY6CjEvYN9JOqScUPCpQtXlpYQGMOWcAoUGrzTG5IMoMK5np0ZZ
E17rVdjJ4T5qiaqXSUVV1RDUFMOtAtWkrRZgzS25eRXAbCjZevOfJP6CMVV/rVK7UxVSGavvA4g2
PT/qOkWny8Y5TnRWDmLYk96WYZ83dX6D4ceMwcVsggLVw2HSLiLf2xLu6JdOs1EjvMjZL5GTLuAK
haML3YhVp3osJJ/VdTTTzVhtlek5aT7G4DIA08EoCBt7F6pb/MVI0ef+Ff5fmHvY+cZ8k0n+PG3i
EdMq3IIZcskui3JMo4NTDEDS2r/awIgFUEjQ/JgCBDQ7j3KerY95ZQwYf9TRkXp/MrZWutE6QuuO
ffgRHhf6p+gIEZOJLdtgS+TPUVged6DZvNOYwO0eE+RefsbZy8iSixGfp9tWpPNCDJSJnd22Wfxl
MHd0OZEdEJieh+k9JU3R71cvdIj7PrcK66MyCAuKK32jmMSBlVnYbjJm531ObmjH61VScRVwmUKF
xbG9Jo2ibGfS4YbU1r0yydU3vVtgEqZUz5ANvCXMKwcuRmBL5U/Wrc8fme/USGQ6Rpm956yje9qs
j+eJSmVb166dSRtFl4G1rCnzln3Bpu1AUpi4oQYHhALsF3YD9RtxZOJ3VXfqjUb3I8ymTzkDqANe
dmOrTZF+XqYWSU5KZ7LvX5pANxhp2+bJlvFXDBK/QsSC4/YjbI5Axzej6zEsv8o64hCCODRXJ61X
9rLKMTkLjwJtT4dyuuiDzdyjxC0HrPoki2Ufk8icKqcpTd9H2yhD7y+x4TWl4gRrekVzrxjWBtm7
3FF50v+lL+xmVDvEgAO0yIdTkKOBhMdDdgoJCrLDlzvc21A2KhJMoSJE2ZHDSsby0kLxpw3nRHUj
7zpmxAezv5TTLkuY401PSbmvbzJok4U1od2aEKu5xNn3GpxAhHAQnaZyv3QGzAr9lXXdSkxguRnV
DGW2UhMIT48Pyw8Q4ZjA1D6jYK8o36fMUg6MQRMnrfA1DiRl1IDRgS/x2jvykp7Ame7JmULwxmS5
pvUwWZtaK0qaBOxfZGapg68hJ0Cu7uG+PIyDcSIIfDeqL2UQbKNeJ2JJ8tK1jE0gv7Frr88z8wjY
sKpnDFx/tKewJD/162sCX5tht8uYjl5wiMok2JjoJXLkCLGrWoziitd8dAz1pqiA9mgIyna2GTRl
AwbG7wLibikzVxZ4oFElTMwfe67PBPAsPHAkhu4ETDSEkFJSSo69VwAcxIZOSNmVnu0GnNHT5OBB
pwrsvLmpt8SdHdipIKgnLjo/GtYn/ovzr3h+KVVkFVHvKsUCoAJrfPiSowjIW46VR3uOqQ9kV8E1
bZghgj0dcHIFl77bscUypVCY8+W+GsVPHBpoHiK2IRFN2wXtl0jYoymOkDJyl7Zbq5DRVb1xdmcn
0re475/y/jz1WXhI46K55utDW5jvXXBEr6H6KdJnkomYkME5YT/pvMoK6ZL+odVhFwMrTywxNBt3
YZAsJ8lOsE0HM6DZPHXHMTjIgL3aTCMLe3aSCmm8mWNooGjnL8rIX84SGzQIwUWaTOMh5CI09zaB
rgW2e2FIMB3lTW7/awtI4WK7DCEKHVq4o+1alHWTaXnE+GDGMME2aURCwhAPP7X4nmIAajBIa/hk
8oJY+SKHoYDdnu2t61vIuWu/Xd7YgqzdAKBMd46iz7a44avdULm7AO+8XNxXJ1Ail/SQmdarGToI
w2nzbxalWFy4Dsy9CEFtAdbcGLFkebJkPBVag2gtWtLNnDcnYlAtWINwwDk++72i/pVG3iNx47ja
BDmtS1jWalOySUDKu2dwe+1RrTLWTt7K+kVhyjBYLayIkaBDOmnOjPeFH4e5G6YfYwHTkYfPVINX
lijgC1ujV/chkKIhgzeXp7DExgWQr0zPCmijdhJzGP4wnbrM5swBNpuPQdAbUHJgdTE4qrvdDLlx
Ayz9JS7TZ+76bVVvtRijV9O7AXgoQJhPRRMdLHpnfRs/wbkhXqSjBW3RcR7Se9BQzJST3Xp5rVJJ
mR05ZoxVzxAuXsXIFEZtMeTX+vzcz/2HqZTKfbDvCL9JDZFfmnejL85S2h2BrD2bYXcMpH+wcX1N
y7e2qWwzuz1KfeDI0V8tptpD3LeU1ob8lk0h264GWp5EDj/sCF/qpie6/aw3L00iNvivvYZzGT0q
Jjjnuf5HbhrSy5sU4oUoONmPV6mmrUlcsD4FB6qYzcQVEAxXejHUBvtc2pAXEXIx0wtHufkHrzk1
K8fRofXsftr2ywInMNyh7I/PbRC81T2yHI1iZmNPa04inlEMfNmh1qsPy0zavT7kiPzyhgSW1uAs
Dawy7svvHPwgCsywPItBKeDI1eU50fNwY+lK6j3eRyoPJqrGWlyDOBvsXfqhJaDtuWJGFjI+PU6k
Mckc6VpYZPDD0ME1l7ZkOttgdmNrIzi5jkJHdHZ1a+u+3yF05Sjwz6otax9UcBDsiK+T2lbs6qT5
ihgYnAeGC29qeckmU7zyQ3NSkjJiNbjbxNDGZ9tcZDhzLZ73QD9xDaMwXZ4Li5R49CbFpS+HDthn
7YW6mr1as81RKH0NaTUclxW7QOEcElzaxX6rmv1GWxTfsGT5Yyqt1zDaxZHYh5H6OdCyPwV6W9LW
CZRTMGbkfwNbNKKG3JZWumV5WfhKmNGdtRE1RTYOEMa44ggA4veBsa1UkxDylWoLHVTZEnB5ERcl
RhpKctdNr9XM6eFWeYQrUyChNAcAnRmpQefU0Glfnns5qU467e+K0d6xMCtwaYOqUxoZdMvqLaYb
Gf5A49ZkaBVJwRF8teTX6wPGpi1gT7D2CUECOnnKhI+D96EFS0FOIuFcjg3BHeAO0kmQwILW8QrA
8dJpmfKOIwDarrSDSJjfeqmRvCAV8UZflpSLMUfL1dsxovfkT2RqcN7zQduKgh55mGNUw78LXV88
RRWWZcARJByIibp3ImDItHsHBRoHL5z5FuCuvLLw1bSbuhq7nTxVlwS6oHCjqCVuQl0+zB7AWMdf
3JAsB/RwSo29FvbLuaqL8mlJ7VducNgtEa2NMX6vlPwqejhDIsIG2GqUo6CYmdq3MjEqcZKBMidh
s1I4PfYC42VN0ySGes/ztHKEkxLbKQMhPbbSd3jIFzKC5uFz7LqfqFrS5ygJba8mvOuUwQNGViql
T9ba2pmE/ibYjj3aNCcAmUcxzn9i2kOcGsvOF12WHoRa/6tLUgBCKSscK55o+M0po6/Eb3pVo/tB
AuIBPQQm6chvgd5tMN7/jglJSsOcHUtJkL1srZmNo0KXKA7yw+Nf/3sgTqZh6Uh6X3CSiQPiW2gl
DkYDIgz8mZIUMGPdWEP6Z9pX7oPEpSYIvN6cvlU5xfyUgnFA7wrGWO8pHxY9g5ncSO+hSuUudTuj
sZcdGHVX0KE7Rwp1T6tYrMi4xrAn7MZIEm+ZtaNAbO9KIL/RK1I3zTCR0RDYyvPQq9tMxk6+BHpy
MRe1e8ZC6+hMCS5z8x1GFgsfGPVdOAe3MkNQDJGBgUomV4fHv4SSgAlebHLY+7671EJLvHyqMihX
Y0YaIIleo2bv2lmxXkd5at09zmofJcfWQLSIeFSvcMeowkFy5/bzFwCaMcGo/lZJBocn24OrXfJC
trSMBJt9MiFy68iJ587w2yzpr+UaOMHtHe3ZGsOPilmAbk3NF+vh7J8U6Bh7M4v2C7lHVzP9YIDh
krBxh0dn+1pTixO9yQWmAFY4tXsSwwBKUYhyM+h2Rv3Wky+cafWTMgUrMcRe8PNY1VbYxREpynBA
Z/tjjuHosr0g760lVhOeT6uUiDUGme1ZafqmNK1+nAvz2azi/JpjF+RvprgWDOHf6SAjw6veADCn
x5T9BtcdREyBwOKWZ3Z+zxvCX+it2ttMaeiDtuJbTyzmSWAxbJI497HpLwD3j1NukW6qIvwIlzPK
yrXF9zoqyle4U9TYpJkquzngEYf2o9gPc7W81WXojzkM5li55nLUP8O+UHGSMmeLSCV9i5Xqpofy
VdWnzJu6dtkBK4JwqSHDmSqKkKwd6XvHZDONsjm/2NC2ntdzJznbB17DSxLE2SdL67aHeEi2IVav
qIyoKuadxUnCHzLsHPTi5Kx6LmsTPiZdj81gy42LfS+hEbi+k59uELmlnbvW2FVN9nceyDxi2Kc2
Gv2i9YsfD62MQqIl28QbdWQj3dPwt2jyt6LjpqU75JI6r0Thh162X5UptZs8uecs/RBhAXYhLdjo
HLQGc0z9xQLorhXmBiBUANjKQOww1O+E6b1OGX5rg5AKn128cyLTLj0VWZMLJJ00EEeLIgZ3GxqU
shMvUuPhN3+O8np0kyz8IXTUa8k5MqrghcwxdBRQ5nsIqoM4j0zV+FLK+k6NDhBtfyRCYLWUREPs
Ak6YlO6Scb8FcbXtmf2rs2MY2IcWieafKAKFjh3MJ9L0iFiaad5FihwgnQAFqJNs50k97SPDZMRn
n4D3j35rV8CL0r+owohsVeRXjQNH1Tb8wWVzjTmPN+DVlEbeVhLeF1GRGmtOAKam6a8u1npKpgtd
GxvYPoiMcGrpScwLXEgb6n43ICO6CuG9dQ32RspwsiyvuIAMl+qJxGH6vJmNGqEyk6epgEyVjD6Q
haCS3uSyZcKVDy1HRQhAqc0gnlgk6lh00x556rRuc+VNIyWDDPHoMGumPw6MjLL8ObfNCwxf9c6W
w1C2B+3MCPtJGIhbhqRksWmLD+ZkCrNxxn2ou/xqiUjzwKnH82zuIEsF52roPyeqcC3TfvMi16+2
vGwm8DJeA7fJMjeAeyW/kUL9rakB9JM2gDIA3Qmzd0qcUpVJR+6dUPkIZpkt6S+0T09oH8TdkBSi
bloNShXhcEK/mOk9opaNspOsvcs0N0KsQiaD8AS0TSQYiEvIx1UjOhgML5og/ulW7J2cSW/oy/Nj
Jyfhc3oNatqP8bgqEbqvPv+OSY/ZsQ5vRRAdk7OIsagShCkuLARnO7Oy17AYDsloRa5KKAui8M44
6IlZbu1aepoXW/ixri90HJeWppNKFdETrgKX1nSaqg7fkaDbLFWLsa8biufSQI8FRbvYj1IiQZdJ
L7SszeGnaJdPWjwuHUe+kIAdxps6TZ3AouzSuC/kS17fCoHys/qeceZKOXnRCa+9ygcKumRvIug8
Of5r8mREKbhw+TYbkCPNRyW4FDqSi682pIkfFzTXELVPzCqyqMdo0rOCc7+xC8AHQ+93i6qM3ozE
wbiS4nXcyEoF3aUo3KSW9qXRAlm8AFXweq7DHuYVPQSTG0lk7wpFZUdkePNsKxpF1J/W0ggFF26x
hFSElZvpey0rMiceZPPSJJN9yremzqZjR2H6p+GassLpFk9RfkL0hQCktDuCMLXoTxhY+0FY9itu
JVLsU4VjUGd6eRlJX4rVO4SaAZ0z0l2VomKIdEeiGolw8+Ww+VI6OmHKoPMSpO9kPQ03qd5a4QFs
pVcYXOjizORgmN+azLzrSUDuWY6avzbk35T1NdEy3alHrzHCTwR+MKV+QSAgZujdOqFhrHxzwUrz
v4VJNRC8MWdCR693iMFEsmnmTeCXQUUwrz0ppHxgaEcWgDox7HARg392F1G3Nym4Z6TGXFWaviep
q5iqJokfH/FhENliBn7eyy+dHL8ScZjRIgMaMCxD+60vuicR6JxxgIyrC3EkgTNAstj3QkFvD5uH
llE8fQ6z9RNhOr5URBCc1ZQR1uP9cYQ/emR27dfZizTWp2EdhIJWwWssj58dmpltUvcICdY3ufkP
qEb7uwJFG1fTXP/3abNARdK3LPhKZT/NaThf8mDAZWExkghsnMtSql3TaLqu/o0htscjkJL0SnhL
5PRSMnwx4oDE2M/0gZvnxk4ZclSM9N+ok52G/Y3WvI5etGPyUk4aG4vAKpQRFV94qH0EMXIaKYlm
RIqt6mAHc63wPpPcTovYnt+s+dVMAmKhWYD5f6NQBXL5YJ0Iuc0EOgpdlz1eEreQnwzzpDAohiDo
KiMzmuQd8YErW/mmtkfO+hQHhBkYJSfDEkEh8iz7qVljmBgXK5QgQ0drAgJAMQLnsb2pmXwtQr5X
eyU9OOPfaiHSe+ZmHZ1GcibDigYMQ7KQppAUxfTiLmX4q2mT16Xk8oGBtmCZIkRVGEePqPRoJIF6
cM1xceOfGdy6kktuubZleoYTGbkxsewtBsyz0K0X7g6pp/tz6sxvhFpePYeHIoAdyScdG44YDaTu
7oNVMlGeme07rfRm0PeyOG618BpCnlBYz07fvEBN4DcPnLZTaVv/ltwlSf3RlX96m0wbur8I/5U2
QYdpOa04I1DyZz13CWdzg55nkrFDpSGMVQGVif+2wNy0QWLbZBlUJGghQO1AeEZUYzpXXEL0n8ku
KYOXo2vHYI6K1Gs1gx90R8FSML9P254OPCnQylXC19N1n3R2GVmXNNtINcNcXNNRn+K1Ce/odexN
xg3+iNPr74aAJbKXyDwM4LXbIbqS8MUU9zAdnJGgJqV+4Zl0ar6XUkFwB8S+wKQILa56Vk05gC2n
f6E35yXsHXLPHTDepeWtg1PCXgaubaU/KKXmCgQIYw1eR77pmh/gQB74I9PEZjLauiVHOUHkXgfE
VxqxQtJJaZmT2P8i/nSJDIxsvZ8Y1I1/hP6lhX8zUneBoUyvfceYVXq2sr2GwpP4MI4Jvya1Nd+H
kCLH0pCkNhcU846o/tQFrO7MJ6vE4TDqgEZdCdQsZd8El7sTNOC0+kdGo4ckwymRH0jKTwVDXDDe
naLXQbLxNQgH4yM0DIlnE3f2GuqAcbuNJmQn2Lbt70B8WFbl4v6lIa9Bf9gsWuuLjCs+HlGS/TTK
bzoxwjByMlLIeK/UjUzfh0PONgl0t8QCTvU9JAw5NYlMH16sddOg69wwMDO4eLSCg0bk2dZtFjBy
ewZ4JQrdeoT6rjNQyVFf+WkBTb+wotw3CGgv5K59VRX0JD3eBd+MA+szqN6Y0mqI4W9GkKPMrgeK
IfVHXSDsM3a54zIY70vce1M97tHBT68qqUObnC7DVqkjiDWT8hVwGV7iXm/ulmZseiP5xgoTXqQ6
GA7NxHCxF/2p0dfcx0TasxgD6bfTm5ymOuPa9ijXU3pLapLISLFD1FxvyX2lo9th2EPu1FX0C8hu
HbG43BATxjcEi3sV8rFLdV5van2JbkQlys+SHG0VfEu3x8PACUx0zDBI05ZPoo2royokcAXKZN+V
ZmGrYlP+4QDMGVME39kI1oR7j1OoPPU7hcbPzpjIO4ksleSDGBJxG/IZA4xb0oeaslQORqH9Lh2g
N7NvYoZlBm4BzGonWQELrDI7IUHUeK3j6Zykc/CvE8l57LlQmdJn25DUxdP/Hio5QGZMwoCQ6//e
/XjP/z5BX61uZVFO7v8+wN6O2oXGOB1hTT+N68MyZbtwrJbD411J28dcOesHpiKmr6umH49P61f+
ZV/8DcamZJAZyieNMLGZlcj6mOa62K341dPjA/VSyyeAed91FEDEVMYc6RvOHpS8H2U6yVuhm42v
GJH0UfXxva006MxhelSg/1K9BzSdlBFpUyOST8JjDK80U9M1mN+slluIkw7RV0RgyDGLdtfWhzka
fvkVPo1aMt+L8zD95FXwEw5R5bCB6rvsLM3LclGK9lc32+6zG5YtYgf80oUaf6rs/mPT3PRe/y7n
KthMM4F6kyXx9M702dX6mmvBbdSR1tJPaw+JRJMC0Ex1TgVtTyEp20LQvkwDRf/TkjRiCkVyhoiO
80JC3E4upHSLJHD8UO3RI6Xu0BKz95YMFYMX4i1RlZtbYmOZ4/TqTbbT+k8ik68qR5wQp1Y7pVLP
0SZVLkUYkPig2Aat1G4Xle3P1PbDjZABzW0jBENhmyxPKCKWpyiko+600xDusCap403Kc9r+FjqA
gniCsBblYUxVOmeaHVeHAbfIFizKTpFIyu2rlPlwvc2KhvqKz0zWUKG2inbTiDNrdQIfFkPSnoW5
aXLM6Tqcf+2k94O0U6pA33ZVa50eD8To0tFQ65bwgXD/aAc9HqQgpjtjLU/0SoFbBEbLmtukxi7o
QOepa9soDIbOgoZf5IQcyQb6fzpLjy82Mrog0BCeFjtjrX58ryzjBw0mIZePzysBpG/HAhp0U0iC
JgLRwUjDLFaNeIIIwbQhPZl1S+R1EXGxlb3KsVc66mWjXE1FR8pGeWt2RELhkwAs3ykbZjvQyys0
C4r1b2p47tQhUFyddIu5G34LwWC86cyTZMTXlNSONWyq28QTRjxLWjf7pfgN17ce7wq7m91t6Rlq
NzXOprtIqp+SUfJTO+ZIHuEo7zDGxGSlF8UuiyPt3mTkatpdgnNlfVOkaGwbkxHv482Y6/I828qx
qgyMQxWgu4iO6ovV+FFjscePDSZ12D2qQfPfipf8c1ZqEGqlTcSl1R2Ntm3OCdRDV67GZ6lApThT
b3ZmjvIwBqiRz+Z7mC8SxhSH/ObpOIOkV9B6+ugzJepVmaTaQe0YLerQwook3szqqN8iZSAiE/H2
a2+XiCWscfhoE53GUN8vf0SJyLgoRjak8CexhDcTcnQYykw7mTrALo5Sg3ZqRDfsrUF9bte3Hh+N
Fx1hxNBz5dlrTFVMeID3/3zd45+PL+bCvpAeVewf7/rfw+N7SaYmHRAy+//fLx0UO9+EbVW5//vB
j09s1PlchVm0Lbtwa5n6V5mizAWsFZmbUWrpzDCMAi8CvZMnj8H9WJ9Xidd5aXUCNGNeovWt0uxX
fYsq7ZhBKMfEqK5hZIuLXjwRo2Ncy0BZI6JpC0Rao91EbzGar+dk13fGrcAc+jXYmuLVrGROQ0yw
t5RLfh0U8mCM4mfJCNeOartDxsXtP5DfQSXZHhQiWFbMdOvUVar5lf3V6tJ86PuTmKLIgawrGOmj
0GChR4NbZ3+b/+PqvJbj1qFt+0WsYg6vnXMrWbL8wrIcmCNAguDX38H2PbVPnZcuSZbkVjcJYK01
55guh3rPtPeBPd8GToAnS9J4ay1h7KJi6PG90LWwbXdjLU0NmpwKt62L8CmRqEgLZ+2Y8S8/LxZV
gOwuosuqVTS347bHqkeYG90XT3cJ4X5IiUNykVZ+4nxHS2ns0jS4oNH91RZevMciEuKek9/suKRf
OHrJOuJk6MTDBhGWfQwtSbpi2rcHIL7XuOj7e7aAkc25n1dNj+dd97T4p8m7T27TXhu7P8TIwvZJ
iyosSwRidRvVTtt8lyzRuyBqL1XQ7mcmp5+hg47RKfL0mHNHtf14wWngXlyxhAK0NaoSd2KzycQt
6auIs0T+lDfczcOIPL9tEhANXtJz2PGqawzdlYTKDNHiokhQMt+kgiiHIEDbygZGUkBCJhkN93WQ
hdR1QnL47cNfzoQ+xPNpfjPWPiGkikrGHZYgCKvNonM5IxqtJ8Kqu+ZL+wY8ZkzR21iJ5lCXwXEc
KTLqskOUmrx2KCNW7FJ/7dp5Q+hLjNPEeR6Z2KrG/5FW7XgMZmef43M9dF5nnUTPL7Tj8ZIOZnnz
cCV0kjcLxhjHYyfbZ9YsjiIzGSZLazM4eYfLEnECxkB9ETU7Y27EEHyWT30A65fHRzKQHPj/+xw/
sLlRr3aVz0v+urc13fEb2QXk3bid2IkZrY4x5j87ac9rVul+5SatR7xbHeH5zVCYtMa11dgle6Xc
uz242ygQtA9x503ar58nSuwbSQcr3ZJakE4A8ecb7VCyLeekW3Fos0c8yHTdWeffavCZyIKwWuVp
oa5WMX9N0hz3zci4cILouEI4TTaQph9fiGlXGl7xZBr9z5Zh/tG1/iKJhrveRvJq4yAcQkiLXVwM
l4rGxRFlGlbZmnh7jxdmYuRFAgMjl6GgqG2G+xw5e1dU5iVX5vdu2S8DJ71VeNqBFf6IW/avyUB3
oEZimWpqYihndCgysjPTV3OMyoPKEmazdX4gBgiIy9zfgVQZAX9Pz2CAp0th7Xp4Vnz16iZb20+a
FzD58N8GrGuoFA9l3BX3fmIE57BY7QozfkpcD+yeAVNShpheOiFINe4Cfcl9dvwVI5FDNhLqGM3Z
YRR4871YvmecRlc6QnXgs8WtEqppMGDLTtCfw4kaoi+9Q+WNdJRUB8K/WhuUq0r24vxJHLm17gzu
47yti20R50CgLJqz/oTpacKO0tNFD2Tw148ruOvlqmH6bhXDH2boFZOimRxVApJt+oAzMa1t6v6u
VF6emJ7s0gJgAPyrczMg5ApLApR1KbKNnTTk+1ENhfGACy6GzYDUChEJvdRsuNTaf4k7J1wR/IHR
lYIATVm69kZ8OVMNiw9KqbWbUR4PnWXvJ1LpUWOl0ba2CvRGVCUJzRnTAqIRVZpXsfOom+dsh2cD
CnOdHBH4XMvA5KKqhhyNMqCxTADd7KLhY1Rqa3Ws4mnwWmn7OMUs6zgfj/LnNGrzKrTzwom3/ijR
0KyaSnS3x6e19T1ownFhSliUTuRoQv2EwS+f00x718JHpDU7b2OjvHfV+3RessbYR6R7MWWjG4cz
c5MBsLVxSq5FlHwiIMJbHervTh7Re7WsYGOPvOOko+zs4FvYzt4q7ctrFw7c0PYEpbV3MZbQy5CI
5FrFxWwSMUXFbF4IO9ZbaXNzMsOlRZ8JnziPgn2kIvzQa8Q6msJ3IneiNYNWd6toFVRkuEvaaeuB
K92jFtyQcE4bERQkhh6cl6n/ViRBRdNBfemk/uYRylaE9c8x7xmn05xdoSFcl1kvkG0DkTKLhGsn
jX87FXxQd5lGl+ErSDexCebj4A0kDyPrRv8e01FpqJHr25SFw3kao+ckIr7L+NmxBF7q1rPJHURf
XkOU0bVvYYSd7r5w/KfaCbZhjsEqd+mCjIrGyyQte8PCMJHpUkvzZuFCauiWBvBL1qCxjlj37yoj
0EH16SvJh19ZaiGGjSBgoVvKc1sfuJ8PMhPTER3bi9X/Jsi8PAKQAQHb0w6rXGp0NSFqmlIbEBT+
x6azVkIPIShjRheaa4ge32RtBR2Lu9WHH5jkwxM7ynQSxvzNiBJkuJiOByz1sxeNeFn1zeoqPJhm
jXa6B1dGegoUpR9upZ0NiH3CpT/9OgrOYC/e7J6mgXbpF2UdvIqmHf66dj0/OVCpy4lOUNGrU1FJ
gl17ZgTtEj9FUBAHi2Dm3omcq62z4NnIWVCJx2yqbiG0kvdQ5F341HbT3zDr4mO2fPb4+owZuEIu
0ZN/EUR5iTSbhbmUNCNl/v8f2uUjH3fbiKeETnHeKBZVE1bRA1iUpwmayOXh8bXHRz4g7qNtlQyi
p+okcjNYa2XpNUEBb0ZmDdvJLn9GbRk+O5Qnke+Xd2mgqHCEPsLGGDbh2I7nwgqhbMIeHfnhAzRW
xJ4+OArubPKob0Vqlme7QjzKYIUPqxjcksfwE6n84grJwmBhTYz4VmlFpIqJrpd21bUZXDxQNi9y
zfJ78pPkpZ4AoVXj0Jz7gE6ZUNC0UmGIayMtcX18RMQ9e6vkUgwd+R3jQf7Bun+AE4fXOqefg2yg
2ZBMm79b3DUu95PD8PdPxfPnEBB/jfhu5HSew4CcvRzwoYY6WgM4nspRILddvo7heP73HWak+pOZ
U1EsOwwq++LuW6vZQohFR7a8//flJuqeyNgUp//zdVvQzO0MCBePn9ZTUEKS8pDHDPaHu4g28/4D
1+My5qQ79viyj2F5T6JQvytjy19bpM9tqfjM0+MhMlJcGrFp0oHlPaVR8Hh8fLkQNZaArqCnOMfp
7b+Hai5IRnHYk6ooqglK63VjrhAuFcd+Vq+Pb4y9irdO1IDwe+syDz2r7vLCE+4FQbczNo8vPR5y
r3P2oL3w4DQMu0I/BGTCRpvSOc8nFMATgNrWIBex9pFvIAVBeep+q/LWuAw++3EdWP53XxUx2UZz
ctb0qb7LL1y6eGgjhpWJfotjQ7xz+hQ7y4i/7IIAGYQwzbpOLP0RusHEGCjy9+3y6ewzLsAZG9xi
gCPvCruQrjUyZEVkaYgg9d93YZZDW8WMpx2eQhviKtzIGTG9w0bVYsRyyDfjZArjC+Ye+pqGwBmC
O+HcxuU+nxPrGw5UDuYcql0qhIRz1b3IOd9FaLo/BTqSNckt+I1GUGtk2+weX5/p8+yjyEdavkS0
Wo3cFgxs3oLmw8RtdQmz/n8/SAkpIUs99Bw50PbHv1ra/J9vgadXbiqH+BubYolSmR9+/Jq+qe+u
xOIgUUcO0g1oeRThkxN7WLKDhpg8zpeXqp72OJKRisd1utdBpZ/V8hDT/0NJX+xG35tRsUvvOVL4
RgJfPPse83w43Edl1i9RuLiL5nFYNXJqtmUX0Sun3bbxCi14N93xVyI+sm6If+bVdB9VeR9gQT3P
cPGe7VLE2+pD+KSD6SY2ARFbyEhDs32mEUK/2EOxkU8YDYwIHcnjgSKm35P4w0sxaN7g5eG/f21Q
NZtzrkDm/s8P/PtoSMdNGrOI/fcPcOhHQpsIOcvSF5aB9GWW5YtnBOoyLJ/R7eifZClo2/PZ47ty
k11bIoui5TJ+uAWypXIcXr14aujYYK7wLd1toyEqcCmQQ57jYNygTOyOaTTsHgKixwOtL4EvdJrW
RhuYR+baaxUQyVXJu+N538Kuya9exukpyMcBhQWMhDnyLvzVFRF9ttwTJbkBWbXI/OlCGONYb9PR
Lg++i4S766HS5WiHiFDoNmPA5GeOQi5vlRN3ZdRqp/q5IoAOZVOZ5Yywo/F9Nu1Fw/hkRMEmVYW8
2CW3LmLS4DrmT5Pxh8LS3KPSKNdRob5K6fzo6TfsDCB5xGTYmuCA2j9HSE68nGtAaupRK72TQRee
lMAK2SFeCidiST3oCOTkJAfy48OTW3CXtWb9nHMwQ4XJgZ2B6gnt+rM0QEo0/sQd0k/LMIzwp9hl
oyvsLjn3C2fSlVwOlaKbQV49iHLbz064ej+dFGwLBf0+hD6LmY2+aiv/MOUvDm52L4oR2wYl+rYL
g2aT8uauQ1PAOaUpd0mij0T55iHlPOEvJQn9k5+wOcmytZ1kAy7c5qLxtmSrWS9jyrhi6IrfmUjG
t5CRUe6nPWZ+DHOmlvbFxRt2rrFE2WmoD43+6oL8GJtRf8rH185xmrNvYwGTVsDxuSzWQy52oVkh
lhIhEWMA8Un8o7UW5ebJyqvXgJp4yxuuDtRvyvLeqWxIhlqNlVqHTfN3SgWj/NliiNLJD5NSNwuj
RYlNtLMcJ+hZbcxA1qndU7MonrHLnx0noLlRg41Qk0u+U4LCYCCigQ1omT4gYjmRGbNWU3cKhBfu
NeG5qP1Tua97umRj9cLi0O2Tht3dIHv4W+OK45B0X0BoyG1sy2gTc/plnmRwWLOLX9LxZwp7bPC+
QthW5K8FEK6TrTIUYKyQCOswoWmNo0HMyS4mKH0L1apcjUG0gzjBd02IUUk4vjbMJvbKhR/clEwN
w+ygS2RY0onPmix7QrgxlQbR9B3tRsEs3DF3raXwHxb6QN+rXVXzIozudLPhOEjtvZnQQQX5HhCf
d21MF3AFFpCcjoZG77jzNF2n2BQBYbWc+IfAyremFeJZ5QC3Rh/k3USKP2aAkrPFOdc/uY6PaBU7
+84DjIVLlqeJ08W9acU0Cm3eStrkLMaqPs2czM0p7ggiYUfLA7pxdU3sixyGLYrEbs1z6Q6OKi+U
eOV6HE1jN2qGq9nQnQRnE7pEhQMTi2A4VLZ2XaNLjZ9JzvBANnTf5kHjpLJn0tVmFLNa0voMrpVf
m09CF199qZr1INCH1MhVudf2pDnCeC3xnFEJHVInCq6+7ydbmmPehiaHfQsKajMvYLRh4EYzWg9e
eRGpfT1wrnHQDxo53BAaWegHZRmujV7qG6FwzPRngwUBeD3l12FWMULZVKB2pAv+pEMksL0tm/2Q
htTv2nptfSbLlBcx7cd8CTxBhF+AQJ1cByyQaVw9YNmXaKQUyBTuY5SXTwa8OBS+VrUaLFYepD6w
g5g4o914nhrxy+2iz0bOatt+qyzE8R4OkJUPI8KN3sgUKzdFEYXXvJYfTQ0dJkiz6poEyU+V2d9d
UTR7G+PEdWZxtaiRXgK1eJUEirW6rynyyjI60y2pjrlZXjpPgPkykz0740pwBv7UZvYDt9E3Stjs
6i4PDWdtsizCteXRS3NskC4zTYu+1R6mKAxN8HJ2dpXKI9joausVJ9gwDPbrBHuG4jfC1T4QdkBm
hJlUdxfygCmhzUcJaa6FcjauDn57nfknz6OE2V629qLiw/C65ilUsD3SlKCN+WMKURxJGw4SHfyX
KDlgwWxPnCSp7MO2WwWIrw+iow0mGqNB3To/MY39ZcEIoilkXjIN7oFMNHfbzslTqm3sZr7gmQ+C
fkQsjGNafU3BRaZWd0t8gb8YplCkPkerQ2JKzERCbnrU1zkMTuTYfZNjf/gIbC2RVSeLogwxVZMI
nI4xctnIsXfpXFmHSoY/vFn7p1YfaquZqBaXcT4tXdfzxm2+kISa7q0IC2TyKEIFsjBlnucR0cyw
6EtgXa47OC68n3gVTIOeg+B6NWHKHMyi2XQ+M7+EudeqdwVoR9VeSWKaKF0kAcMRtuA67RWWZVrP
C/MiKzmyxz2DStCUJxz90al1OAibxn6imUo8NdEb3PG3Fg+VVV8m0u2O2kMQUidpvjGUa5/98Vda
Oe21M4W1RnpabFw2sw32JXsVpsE1JVHkJOEMH+Clp8jjuy0cbncTmvVH7PdIn7X+HJSgI5Piex0B
8eCQatHtg3kLhgIlQpn9Rs807lyO3mwQRcskXldbk+qUJlU+LXiCdOVpuW+FTw5XmP6Vti3R//YN
jhNcwakBT68IxSrT2d8qycNdm0w/qAzEcel5K2vBnfoD46nSeG6wRu0HieNpHKNxTd45wDgre5ae
+cPF4Id4rH0rsYdflCKQNbd/Zeb0E17G3mgQ+up0sDc9fnYU1sdSB2qfjmNL0U23AgwlfI3mKEp6
ohbq822dWt5ezMTEGOTBrkkqFpt24m+K0KwydjR+EpLsHIzM9z5aM3htvRwvS2MAzhgteYQEPe/H
ZbYtUTbtqiSM75YTYG8WxIlIbemDkPN72xdPFtLgMXGJUVYF67yUOwg2QPJbVB10oBn309TdyJZk
nDHfZGm7nTAwPXdSvPpKqeOBChtggyLrp7RAhQW83+wIe6BRxRZpg2mOv7oS+X9CF5vi6W09isQ9
B6WA2Wdt4d4FN88If4fV7K5aCUyx65SxLszwPe7QAGStQVwKmmZFk+VlrOEZN+lnodV4m3BD054j
UL1qrDOnu3CHHm3jk15Dk6d/MzEDwVbRuBb1k1Xl/Y6kYLzb2CTD6SOq825TFWT2knF4CBj/rHp7
/qmSRK9i8THnyOL8ooBy0fC6jd4PjUNpB++ebFZl4/UvbIA+ytnO6fAyM6ZjwOYPay2WgaxynJUX
dX9zTEYry2//tA3LgCmRF/c/HYfJOXJ3sbPbcKStx2WYu/JiNPm4cvwWkVyWBken3wnLudeFnxL4
rL6QJM5byUnQKYb0Eufh0Z4INemrECuXwUHw8eASWv8UJeaf1p79U9/TsG3b98aY/sDaMNZuk0+7
kFh2m+hM1g864oNtoCol4D72WJadKmOYkY/YGbz3TAn+GA5gqIub3Zz8yXw5XCfH4BBq8gy9gvcU
Seu+RKtrV6NxLpmoQD0CIj+zeJe/XRXvl6xlbvr6pzvaPzmFZNscgzqjsVqdx4bZzJB9emoe7z0V
Brj8ZOcarjhHQ3aBaG4hjuNENSaK+IbmpvSU7oreG99ocTIpTvQu8HS8rSFivJulh+5YDH/tfCDB
173WfTdeCSd2QPtQ76Fk1aSmXzGtzxtUVDkWBUDMSEU2VklUp2l5v3K2B/pjMHxCXjuHxFvPmvzD
bLfQaPIahpg8JhEoRqSgemMm4F6NDvmn0eA7rHtekYSSHJftJhaYeKLOeumj1N4ykD8osp5JFYK5
4OTGNQ7Y3oGgMcda2OLZF5T1mYE8h8TAowEMVBOblKBMYIlfBWH3yl4AR3GmVGNU/mrFLmj+HOp0
0TDX55ZvqKXQqFKKmkxUQyBzNVgb0ViYPUVsMTscDxSMDA8q+rE2607vc6gVSpOu4UcfrT3KXWPM
JYQv55gOGCsQ/kwbnX7FGfh4X3bBJjIUZjWp5YuyI7Jf9LiPKtvfokwdrl1UoRkHGhbUkvn+8sBY
84dvlx5h5VypC32C5dt8LRqk4enMYlWAiWtI1uY7BWut6AtcB/T3i6my12RWe/Q32HIe+D83jMju
Ctpw7zl49YhUJsrRfH2A0cS4hIwWHpNbN6l3MO29va8s9HearrebFr99oPv7IFLHJmHiWy6q5ka5
1kkF3YsuHb15YBZtkis3Y6ecnYuqvHD89QizFtSon12rGuuPHi3IESi9h0jlGz+fjHtQskMWrVO+
J92vRyJ9EgqoRDHwOuCKcJkczu7YBvxVXTn+JjOj8DkpaYSMC4/Vos7dywBZn63E3fYw7ozp3m3g
6/k1Q5rJS6s7UXc4iR0ULTkjklTU6ZMTDj+g9d0Js/JOitp8EZ09CJeBNJuNg3nlTo7IH0lwLpuv
eO2SsuZeEOL18V1eOk879EXEMmL67SODcrIo8kM5tZy7jPz+wL7p0Lg9KIW+Y58s5hHINo3++njR
HzEGkS0Q8C3gxKhrDAhLZH/VKc3qJU0nHBxzH2VwXOI2fmaNVcx6ki0h7yiYAuPcF0UGuYCBT9cy
0/Xb7iZF4l9pPi9RZDjJgFfeH0EqtGrWrgEjovPiZt3ZbbcGrYb6ZEAQvpxAfdypHn/dmpWT8lim
6bX3XCTxnXs22uyeKG8+CSrPoS2xPjl5fqVaJQQIq0TuDrm1Ju6l3HaTYR5UG5AvacV4TTLh/cun
cVzv4vYG46goY/yVxe9W086XGbXSnpC6jz6X+pQRr7FLCnfc0+qd/jEq1ZI5h72QThy77uXxUZzi
/uj9tnqeZLBN7GB849sfF1Gs1eKa4xT3eBhYKOomX3VQisgjCl+KOrJOEd2H1TxSzD5SmMEoC6aS
QbuJST8dpEEyDWeWZwuzEYMa33zFDILdzEqJ46woPis68edZWqfARHU64zo9zn0E9AnbFKHH71h2
XrrIMd/dWR8nXJFyyVzODJ5awoRAY0VYkV1f7ubS0DtTogKpbHTPEuEuAuxUQ/xdMtyMfIDoWCyA
rUBbu8nFWt9FSYWRlV0lmwjDSEyk1En+6x/P03b+pZE9IsmyIrKQwmp5NNEQEVqDjcR1802ShAbb
O8fucMw+cWTfDcdAtsY9eF0+m4Y8QRDNbFfnGsAocsZu6r1XocO3qObUITgn4uL0zi3mIYbM7WYY
aJVgjp0oEDXqJwNzh1tBiTEtPLKo+DdcCcg3lvTSfObHPSfPvtoMynjr7awYpUxl5MG/dzzN0ohC
COC/yT4R5UV9S9rY/JqSkiUEod56Vik4CTf6+184qlE160xbTEhLgcizs+A96jQZd7PlEs6RNNUG
kFp4CDGLvHPioU06AbZf1a1To2/N9d4w63mfteptEOaJYBGet4Nyc1JmssuZ3V4pBvpDZnZHKQai
91T8B5TaOo5WjxifOE3AhasivCKi0lvbJJJc5bp7fsQVtqOk97okLj0eTEfD7yaYbzVFsI1KM7tx
ZuVwrZMXdhLorfHssGFG5fHf8zeS8t10XzpGI5wtEWhFRNt68F83qcQki0aAd1GQAVuleXmYwMYT
5GU9obcud7AV+m2tNMtIb6Co6+XBr+f4WQFrqvAge3Nk/WTdYCgwO3o/h96fQTrGN5r6QICW1wsq
c0nTmGvYtl+jrAmei9E7pGVytAlAXGEm65B342ePUnfrZCVCI2b2N+b6T8sOfpQJaCwyMu+OYWM+
jw2P42v7p4tc3OVcxk+PlztoRnF43O54hRk6Lq0cj528ZT60jW3GzkgjAvr9FV461KNtGH6bo9dY
D+nGUqEgqgMokpOjOlzR8YJkLoxg/29vixGwNGtc2U9U1+kBBe+MQ9UNtgW5KbvCw0nTMtiitva7
g8E/H5AdAy6BZbUeWlTNxeztoxJf5Moy8t9YnqsdIJbNRCk+I6ftw5JewiDmfYWq+K0CcnzUyu0v
IHLBdZnmZsTchCa/ejKXWMRH8u1jB/gXCPpYpLFhOScVtrsqTuzbI+Ip6vGxTYHtrcnG9TdWFx+c
XhobIxPjZsYWfY+E9Yf/Hdoqr4NJkwfgQjwl/mbWjfUG2IFucu+Mz0XTnBJlfRBUrZ6NAVFIY6mf
k0rTU0VnQQYf/yDJ7nK2mrM6uipJkBuG3AgPMPIEm87ODrhx8NRLROy5UaGpNBhMRr5BTCyGeOW7
BzaZrwJx9ces6WNj3SDsEiEVGNZl9e5tBJydrL41TErkwkqfcbMyUufojPuZhAHHazjJdVlzKfJZ
/woNYzVoO0ee/JWAQbvXAxq/YUqCSywm1NXDwgmLxaUIiFp1nQRFJjwoOLfd2UTj2IX8R/k3u4EX
wo9pc5fhHjk0KcPmhLLaGcT0/Fg78QUxZchz0IKOgZFnZhwLcOGpXrZkO8vlps687SPlasoAQqW1
t/t3rdkDruvKdX/4bhNgOnSg3VQSH4pkBjp7GoOYEanDVNs/hkzlW5gX01NTDSc8dRwyEpxc5uy4
p9RB/9FqBz+eQWcpz7LfvNDOh+lalGdEI1sQdVp6PkfD9oaDadaY6QsXrD1hoSnmxNqO7ee6TvAM
2H3zPB5qkxxIg7HEluQTlAaDu3JmSY/B8WocBqZxiEcq5UYZSFsoOy8t8Qcw9LgvJtccN8oBDxKM
/RoRw3Tzw+4sxn052fKupJGvuywLQVdzUqrwyzxercdSSEPU/CpdO99Ey8oQWxUWBN8bTsW0kI7z
atsuXAr6KiP61tn+lTjAWtXmwS7mbeeqs6MUNe+U3mRoQx4b8c8+XrYCV9k2cA6Ew7X30KT6HhJn
W+fCOgSPlaonDLRjYr3rbLw54cKUHdsADrKXkB8QRgeTiDUO6F9aZtmG1LDPx/9q2V60d62SJvyS
LovodyCZ0ibwiru2taz+SOzrvOt1+CuR7pszhMOLP3IbZHHKjBexM6fxSdzxpi7QjP5mj/pot7W/
dyev+NICkWNWF/hTVWttk6Fsn3SN4CgzB+82jPGnAVPza4JLjJbBVHuLi2Gl+qnaAbwHLrPcPBMl
E8YAvKR5l6zTRpUvRbtkn6HSqj3RP4uRCaBV+S+hpYFqLp1hoiU3bVgnlwF97w0a+ZdhRsOxBVBG
k5ug06GFbKKDlMwhsvEKUrDooHH0dkY2bcVhcWMHizWHOL2nx0vDiBIF1pxc+2US35jmcCBlujgn
BUehPHGNQ2XnDXYGDlwRpcDZ8Jpr2kFPnYS41+CvgYDxZEmYWWwNV8wMmwGu49rLne5YWSBP+xyO
fbmAmmfcvfguoGWWZJWsigqFi0s40jGxIWWMdYk7dlnuOyv4CSgyeJUei4Jdp8u8EgS7LywWFmgx
p65JfQwSnYsKr40YZ8Pu1VHtAllBOvbIJVTCn1dh2GUXWeHWs63q3dNi+vlYARhetecJx+926Lgz
tNuOG3NEAC1tln+RTwT5YcTB4+eXt5awMo7UrF2l6pGPO6Q8A1JiTbZR7BERMo1oK3xEChjUS9zH
dV1dMpnNMDY0StZEPbWLia/GnbaxwpZfERlQm1RH5kmBHylt+uma/5Uspn7xGfR6uEVZHazrwqsO
4PYxSLOtriKswy+u110jBAGEjVs3F/3XusbXs+MpWgf61ivdqW0aUNY+XvE+dRus/XjfH9m/aDH8
3VybnEpn5V/pbWLYM9EchvRntm3ft8em17/p2iTrxhp7ksx+QwdGyziSNuCB+OlDI9rGAborpvMd
RqkaK38i2C1iglNQd36XvTL305SNeDoJ1TJhdCE04IJSL3MXRy8mprNdM9rT079Xqx6nFFErd4TT
DVhlgAQgFPpXwgKOPQcsvrDED7T+J84E0E5atz7AUEjORehyFFpS500W2o3g6L597Mf4p/glOCvN
w4CclVuP2tJDli1/EtdmH9PlOG56EpOrMBCOtj4Wy2lYTZpLU5bea9Z56K60x3O30FEvax7A7968
ZTIer32HpjyCBfCIJJhdSuuZ4ONDDFRkBeaHyQvFgms3dzpk0aaPMJUafMfWsVQKXnqhdJnxJWmD
9N5IdXCl8QzmNWf6NcInyRC/4BqirQrgtjUq9zWP2hHTUW/tZFoN60fBOab5PUwHcUlEh0wPQdbx
UaQ2wkG8mmSvSt8f13od4tpVqoX7k093uqTB+VGiAqVGCuaTgLakbnGnWRuaxD0JFh3tpcBgQ1yc
Yo/MHKah7taQmBMivDT3RqUbOQVvDrfRiztm3hUzwEtvWsNxdKwLvdp2PSC4O80Q4NAvGuI8eMl7
l9Tb1tNYvOvBvYS299kEE1fEcoRyRtZ3NVtnaA39WRBzJnCcJS7dSBAjVD5mCu90nE61CJ88YCqk
42k48k7KuzUaF9CL2RW2H40ExP/o5TzMLjYe0qy33Bti+BGVaGEcCW9x9eBd0rLrNv86BAzBAjBo
t1xa75mugCKOpbjVzHevfbxkE33ST2nY0iLjns4uZgpnfrdHtOsoOEDs+gNisy6R2Eifkh7Dfogr
ISntzRjCWEDhFZ8VClXU5OXyzuYGxTJ/MbkOT7JR4RbbjIsQS2012A6vL42n0nZ5W0I/WmeTJz4e
S/ss5ftUVcc5L6z7hNBvXVm4StuZ/CzPc17aAc6UT5oh2NnSOZmJ8StszI85M9MvL2TkWw+AelDX
vKEN6CTyGx8W9t3sum8UVtPFrcZuHxPuANWPNpHOgbhY5qiOtnBXWuDC1hXEzn8HXKPJPg3u0Y+6
C+dVVgj/Sg8UdKhuPzuzVLe5JySxECnyeedbMBIvL3WVPmFUDLZ2SW9smIPkqTtXl8f2oUJIOf8W
/8Kf472zjOZCKcrr4yMx4DIdcWQe4nR0n4y++RhMO/su0JAGk7oXLvJNQlvhFwLM50kb/L9kyjWT
R+cPfr2i2t/xHTuPA+Oitc3O+AsP9IaawwBn5zylRnqm+iHgAZXLaB2nuc9eqAXy92Kmau3M96Dy
DxnYNyf0Sb606a4mDRJkXVjTRXkaecOUTOjX5JsILUgtqnvFkMIcAa8pNItEvdOCweLcq2MeA5x5
XCd2go1dThu/K2rCFEpA4CNhdkWR/HqUUm7Wf2X15+N/QrtkvdYuS6IaXtN8tiOWuCm/orPe01yy
NgQrMDEwGDjUCWQwt66mK22z6fpoIDDZBcLBxbaqCBm9EA7/t7MYxSW2zG86ax9lD4VHaEHgCyZY
j6x/ryPSpW1ZGOPOmubx5d/CnPpr28FZ/Li4DPikJYp91eHgR9/rJEdLcnpA1FS9YZ12OeAqqlEd
zfaaI0lyrYdvzNZWiYqpbUvrRypBn3tT+9tfbsMCEdOeZAIyKKHkvcLAWE1tH184YQHhGtmy0+44
ebjyqs77KJPYeNchB4uUdxPtQRHdA46i8OPs5Necv9vE8PyeJUuIKYv6JdTF/6PszJbrRrIs+ytl
8dzIAhyAw1FWkQ93HjmPeoFRJIV5nvH1vXCV3SUp0hTdmWayUIhigLiAu59z9l6bsnQK4t1lcdSJ
830mQv1J5kNyWwRSuwU4dlvnff0SlYzZsYD5GwOrxUuoBoRkmh6Ck+qpGxGRzXs4uuRzBAhrvBRo
8y85gJMRzcb+UgbqgvyiJDP7sxaMoJzc8knhBblsM1ME79qy2kpbxDkxBN/jPpSlP5cA49LIa9Zu
EqIfG5N8Y9cMhSgg15fQi6Sp7EM+1PfCv/gfdAOPF4a7riiP//NLkZJYoDPoOqIEvUaVIuhTBPFp
NHNjG8uMxXkEOAtEdKU8BpeXjbEaNXHFabzapaYrlimzvM/yAiwbK3DjNRFifgA7UTFWP+m5FTJY
Dqpt5PKR4YPpD0Kf66saVW3uhkz06XFRPln50pkiVBF0pp0jbDB3azbNoQtCDRKllWHN96Cw6Blj
qwJzQqgX8Taz6EHkOYd/b26rRr2d055qbxIlxbZz+W4SFd1CyKK5ob2VX+tVy+UNfvglmyCTaR06
RJrMrDdmcxdV1bnqp+kaWDdg3gTfeIhK6sA003pg3/FWronkuHVt+ipzPNhc+sip2fnWBI5FH+ud
hGZCQwSrSO7LYVf3WD6KpGuO7aSC1WznxFQ7QJ7OyEtAF/e1yrV22UnapDxr8WObHNxLfBFWTqA9
kQNFqLAw20Ce9Ttt2hd5X3zf4bUMKWwja5yiwvi8PEy1hAAXdbx/tt5Vt1kXvSeUqCuTJhwLgvkc
ewFcI24tO+sqMvXgZQQ2FZjjC+vZLrCraOnHun1v+tNDAobgQPuuukdD6h0uD18qwVqVRfIUC1tA
V0erZ2iuva0iZFYohVuhf8g42cGEwNA4nOdW4feJxCWmNsr9YF9XlrHyOk7CYTw1V2ZU3yozj/eG
3zns8co/Wwr8DaBbQnpnR77Ci4/JAvCGWS/SqE7PloekB/LNOexzf3/5GCoNwbc9GCcmaMyllcnp
oOqhzdC1Cw3L2+p96i0vEW1FyAGNFsIDfChniwMiWMrGxu1F5ehYjr7T8YUEQZPe1RNzqjDXb32Z
yQ9dVletCSqloQG34ty5pFITN7FC35XnHHIj6lx/iLWHgiH9IhsQV8BOPceFuinNjhZjSAvs0kuF
cRhkN1Y9BOsx6z6AWM0YzYYYpgBHFDKqHrk10Wxp0t32OVU78L8YmZkuHr3Eizb8kKSRzN9D6cve
JFDV68xHapCPOKWLjAR+ArfB06kTyLsd3dY/Xeq5752F8ktOottdZZEVNNvYtVQcL01XkwPw3Px0
env2+mTfaGy2qNBN9zz25AdcHrLLqeiyOmqWD95MoN26/LvYKem4JPJ2Kp3nYe7kW4lf7lWMXRIE
8IZi4IlhtOImms4VbTjwGBWU8MtvRaiInkl1fWYivsbwCJ9bilLclOMB6d4RA252I4mOuTHY7C//
vUmB5A0jq1x5md7fSN0m/70l0ACwOUHALSk8MhrDO0J/b6QIMBWmLp9WPaty9Xqly7BZ+2OXb1Ff
9AtCI16QyuNmGtnnL2+0Xdrn0iQ7TJuuDKOVH56X3mK+btn0yXIv5LFwOvM5n7I7LMCwbnunY0YC
DiyKG3TsUVbu7TH6Gjd5ujfgyVw1Hhondo89vlPQtjrdD+IFV77dfNPpyN0p3IaLOjYNEmroRF0+
wst/y+6ILPCoLk6Bo3enyz9ZElfd946nRM+NXaa+TuSIPkvQ/i0z4wG2infOOdqxLjFyuHyFjQQv
TuBmKJ/KPyT/DdEVTtGwmbZahx4daHl45fPibkkAQDE1L2gyid8mdFiXOKmJ+IWyjsnuQyL84qBb
mjM9qCFFVu8ul5wyANr18qBb4bT5/nr6Mwe/gr9apF28vCzvKJqKkzn65fF70jgSTOsU5p+VE6hX
HQ/xpkAoL4iUAS0Ub/pIRIcuHe7TeniyOFJeypgsGaerTkNZXm38tqQG1QfzFHT5RBnDP6eCeWn8
nIBlPiMK+tqbaE6/H1MKl6BO4Yb9Tabzvsgme4kFUnYZUjcSdp1sL8dXTL0uRwKn2zTJvakRTlHO
GK/LG5dRDuOLp00/VrcdA4HjaI3vIabtG2xMzk2aTOG+tgy4x/HwVujJGdQKcwWDOA0eVYMOJ7/Y
OMmv8nag7nUXopPicVL6zffd3lLiZMKS6Sh2r+rMqm4lT8pSKKI0Lk1zK0E73rNRhqk6kmad07mB
7eEbmfybCFnxl3x0eheObklXWuyfrvolLTVLo7wMK91eoZU398rpGWHizORfvoBIyxcdUa7Lujaa
lZpDyXMHKZDuOkxBLow3cl0UCUIhKjPRkj6GJGjJAmGfbEhWGo40xrTups7G2wDBx9+khJt/TWY2
mHoLBx3jfOnql1h7gwdF7/IR/QeUZyKhmqFEmUjTnpnfridMXlfaLmgbQg80gFS5OzzD8yu2fpAN
u8a6zmQ7blWTBK8wRHaOZtQPFY6mc9g1Ns8O/94SgYYON45oStSbLABzN1i1fQoH+aZF0uWZko9x
W4JVd8CThwObTkXbYlNNg1p4g4rvfU0cMuzay8swN4tDufl9DLD5lwhvKQxdOUrXbdthwjqHtb6/
sQb69Z9/GP9rTIGPE0QgVvCbacopuiuoZ8vTZb3WCWtf1Y6OUrNp8xs7XUR0PYqOzME4R4ZNVGTe
DwBUPS0+5LVxKLzMPmpRaZJRbwJjkD2iXXjtYUx3EHkHitrmIApkzZcBx+TE2VordbDnXR0wbWuM
bQDcDowzQDa8+WvLce5+/xPbfwlrlqZFcr0ypWVjNrHnp/qHnzgOVTHEibJWtJfUycun8o5X6N6C
XcmQbiktCyfCyPmqoM/zmDujIFwqIR+e3vBbULvMp+e/qFrgzBUEG4R/PqAjlTN3n0YaxilSHUM5
Au1W94SZR52kpauTgILJ8qZYowXSzjBsBFEDkGcv3SyenRf0FO7mMrz0/ejG86I7zy/rXRra6kTV
RlQlR3pkUdojkF9aAJSaNH+IGfPeHbMBt+2I+uglxqfiELWbRuCrou2KtQxVegJDYO1/fyuFy636
Mf9dSFgR0nAFCgYXQOcvt7LKDBM/JPYDKB+YwpSPEjGzihUt1P7drrpxVxbR4XJnqYlOdVReWRyk
HtOCe91WFpHdmX9LYl5/bVcGcs2gOM1204Rj39Y1q2GnmbdopItXhjHGwrV8jU9Fz/dJop+MIDK2
VVE6e9hY4m+WB2O+9B9/NF0atuOSb28px9bxE/38lED2SJxQi2fdDrKh0X1HbxquHbhOy7DFZu9D
CiSpBgqUK+3sPoo4jyHPPipNXrXzcvj7W238u6fWMlzTcXXLMm3xy3vKuCoq7baUuEO16G4QzrbT
43DrT8hc9NSqDkohJhonu2OtcNxdIfQXiWf84Jp0gf7mYv7NzXFZKlxh8n/Dtn5Z+PtusNH+0kL4
XpugiUMqEXiKEX5FG8gFJmoRj4wqpCo2zMKL/TTHrJgRnjAvZB3gOKFv/z8vSkiG+TYlJg+dqWPp
+fkT60Kz5GDv62t6Y2jy/a5ZI/kyVmQm0+Uo/LUMsg8aBeI4Ofmj0sTL5bkprY6un0Lu8vvrEb9u
MFwPR0zyrQ2lXOnqv9wkhiOjKPRGX4c08hY9X7EOGQRN7rXww34zcBxfhXaZ4OrOCoIpnPF7B4M9
F5uFER0RG38NhSN3CBTEXpTl7DQIg32KiGUYiaAq51ehYJLlmtlXpVpyRjp7uANf6W2ljvWDR2X4
mxfDmR/8H1+M+ccSnBiEbtm6Y1i/7JtMp1mwG6zQ/VgfhlbOhl0C9+hQDgGhfL6IV/FYIMgYam3F
ItztGQ4NN7ErwNi3a6/V3LcxgvZ16Ya3I10osPUlecTSxJKUXWUp7o1DmsfAtmkMw4VBGmtl+aNv
Y9crbIJTmND0kAIq+rWcZrW7DjOK7uaA81KIzJrOZJwyenOZVNUOLJ5xCghHnmzzSue2L+S8WCPQ
BuE26wyYR367NE2TsoZyqWG+yHpAah5SUEQca7D+0NjmmZYToDGbMSOiI6ROCZ/jJcfpjRqG5GgT
tw7uoT/Wk/VqYDVbFGFEOzNmdC+HDyMJc364jAwbojUuCqCc2RuVJ7MuPcUliL214VBf5RvBaQ2+
uV0cfv9Qmr9+ero0JSgmC9GAAyHI/OXTG/M8a2lpYOgIW3d7Kf0x7virkeCtE0Ky+0z1S6Scw0Pd
kLQOF/joogG6Qh69uNwiTyb3Xubqp6rTA9iuWMx5DcRD16drBbr2xdH9gx7IDh2c3Z4ufREVqegq
MCr/yrJI0ayJHIsDd3OJIw5q3K6eK1CjEAtyJAGAgCcEXIaReOvf//DO/Mb9+OhefnhsM6wPhkXh
Pm9nP+z8WZIxTattfvi5W8N0tGOfDks+Am8AVByU6cLT/GCTB25O156ZrG/C2qgMX9/qdvFIMdU2
C3gHMIzmYprZldrgB0I8begoKdDWr23Dew0EcsJ8jLqTKjWC/rxZXWNjBYr0ePqyidM5LRRNA4MU
sUuN4f7S77PQ/uCQ7gBLZiWayn585U0+5t4cQZGP+T4ritdoFjoSZK+v4L9GmxlMfYXM/vryqOeO
Buop8V5It0QSXJB97ulkXZEeXq3o9+srXNTWlT4OX9POutZncZTXwALejEHZH5UVK9oU6BAGtwyX
Ukn9JLJGPQUFfhrDPNlA0w6TXyEbttS08itQm6Lv/uYZNX5dOPmYlOWyxFhcAaLReff54WOaFaCj
UUzOqshGtdcgB++xXO9jOwyXKC2gOSiRrZIgrA6cwV+N0ZY31ByLKi6chatDrVrkUR5tRhdsYIr+
6WWg8RNfPoXfP1Fifl1+fKJM3RKGIFKRTVAJ05l37R8uNWMRJy8scFd8GSLdpJxtS9ls0+vSBfw8
cYXe5a7AvbynaCMExzb3jRsjm+HWN/ADUtjWVbuSaaa2tRvjrfbDkKmOsQMrNBKXEJ3/5pL/+hII
5N9crildx/jLQaIPktEwu54Df9zAwUb4ch0NkDClznGxnWVeUY5/5tIeKiLrFLuovRAiQ8LwcA3W
osn2fh2P20AjJTOew97NmHjOsCyOJavH2WnRAQXT3xUqv95qngrLMYVuC4lCRb8ckH641VhzJr8l
RmFlGeW3eijNA3ObBOQ4bejWkKc+mvXdGno9s7c7UnLCco2O8SUt03tpe9aVwJpt6JZ+JCFrRUAh
jRVJHM4QxU/aRGwMomvjCB0bCzq5U7bW6WTCMP6oYzieoRadQo8D62WYakfCPv7+czH++rmYluKN
Y7XE+Atu8+dHyR5HxD/suf8SU/dtyGZRAGfVBO3vMF/xWZp74K/9NnSyO11H0O/I6Pb3lyH+7WXg
TbRtaZkGNdLPl1G2DN/UhPUdQiILlvWk24NFvzWJ7rXhPqigLjHeMigAQctGaF7XQ0bpVuT00fXW
PBguiKTQJTCXct6FDUQ+cZf60CpzGvWXuoCo8L85+4l/czpmOk8NSx8C/b3h/HzVA8SvKIwjdHwV
z6jXY/mA7F2wrU0Qt1Kig7q4J5Y4aqfH2tDIgJ20F4NJ9hkK2ifZvZRLUeycAg0vn7AZH9WyK+im
w311WVVBrviHsPd3UHPH59/f8svF/bSIGAanDiEoCW2u3v7l4gHkS3Mc/Woten+lfJB8WQB4YU6C
n2z2X1Q+Dm7nD6si5zUFkyzNLicYUEeKAIHkUFv2K81qCkmz0dawXp/+5gJ/XZCBEuvEKqBZpsSz
rUsZ+MOrp0Fx41QS0AQb3XGpl723D+BjMkzWcKm1SM4G034AolMeSGCLr0NUhz4xE9pD2YDZZdn4
AnT7y1i3mxSfyjkW+I1/f42X+uenm8hKrHSphDJdqmn5y97uCw3y1Cz87zLiT5GZJ9u8RGlXwXbu
bPdxKFEM+EJpa9Os1c5WDeB9vdtdhGsaeiSbDtkdBmES3kH9rYqEBOooF89xNsijyHBzxNNNVHio
/GuRnyP4HjQwnfxvfhDj1xPavKUwIeDVMw3bpjn186PcmP2UVyU2akdi04wVbU+sZW/mpD81JaHs
OqOvvjOrawFk/5w76Qd9f4bykcHNlespKrUn/AHTSrlAVX5/ly+L0C93maviComhdhwp5yflhydB
akj/MHVxl+cSFxTmtmGofSQRON4xJLy9zFMCsinw7YVbZWgP7qxnSK2G+XCauvu2bj/iLHhQA/DQ
SwMJJt+0ckSaXxVDuSYQKzgjM7dOQ8BCBwBxCavT3zTu6JwbBZOzJU25nNsxtcHz5vvaGgUUuVbU
8Bui2FdWWsr7mrWSoSpK+5bSoBRgKHrp4azwA+tcWwDqDBftnDWE35fx/3wf/sv/hNmdjH6e1f/8
b37/nhewiskL+eW3/zyH70Rw59+a/57/2v/9sp//0j+3n/nVW/pZ//aLHsBu5umvX/LTt+W//q+r
W701bz/9Zp01RPbctp/VePdZt0lzuQR+jvkr/1//8D8+L9/lYSw+//zjPW8RQPDd/DDP/vjXH+0/
6BTOh+n//PH7/+sP55/xzz92bea/VeNf/sbnW938+YcQ/6BCth2d3V0qCC6sgP3n/CeG/IdhUD/z
P9pLDJH5kyyvmuDPPyz1D1vZkF50wUnelfMF1Hl7+SP7Hw5Oe8obxUqi64764/9c2U+f4P98ov+R
tekN8N+GpifIoF/fSTGve9J1dR0ljc0+/fNjT1JDFFkZArakIzprxNZ7xDP3YklxTovyOustb58E
5Aor7Ipo1Yf1UOabJGyPGo6FDWZMfxV58cFKYUVhMC7o5GFVK5VCEO5VcOtatdSvGNFsYaCAjXMA
UMBFWCakPy0miV3Z4mVb1nqJPI/YAGucLct0mdd509icZtjbiNU1rDilX+tkYMaiRd8VZFw2dObc
BPRMlDiA47syWTTpSJLYJMq9Pw1I92jXMKSC5TiSjmuOZBaSj2yo2NsP3Zquk/ZU1NYhg1uihTiO
A9f6EtZat/NMOBxdHzL8NMiTdz07WGUwPpah1t0DNvesFqcf+v3OdB91wPyAENdG7EHbZ5AzDKWg
jkI+7bjhwZpDJcaCNOM4LonCyGgDhozlw945sWD0RxOM+lh/pdNiHCSuwEWjIauuRueQlykI4LZ/
VdNtpXXeqWfml1vgxzlO4mB2UnvBgP01mfodwDZCWvsHs+ecgHv4jeRtDpCSOYBJQGk6fEIJwe3D
7YDt/wbTSmPs7H7zjPyKx7BZ+Pm4d0nRWbGJbXWQeQvHx/tR45tZ0Zt4neR7Ykbe2kuDLQSe7MBI
hDM+n/aYHXXGtovKACoD1Y6AVAi3Rb2mDMiANKKBwYPIjKpub4sk3JiuJLTDDuhxoI3Po8bZD8rZ
h4jDlmWO7yxW7cpo4RBPaUCaN0FliyFwbk3QIot+7J5NEnNQ07snXzJZmRQeHNw/sANz4nZdRURp
bBP+MfZfCbz/ZtkuTrAqeMTo+EIR21JRGVryHnGooKoiYhfLBQ1rrOD2QulaeoATLGzwpLIlT7Nz
EQIYCEmjRoc42MsnDI+PoebekGT+gM0MfttAgZ22OWoh80tCVg/R9Y6BApKTjyR7AsIDRRz6q3Wb
RCe3hbaI9LxFCj4eh6pL0BA+h5nq9lnnXg1V8KkUaT7TdZfLcON1UDU9Uw1LYcCdDiT2jNp+LEij
o1VByzHa1PGNaL9GQ/UR1IRBoLaFZQgSkjxCQoIc0yKrsjvH1qvQ0YAZaXWgv4atZ+DMkCBv8224
hgxyF0MsK2SsxnNC92mdDTXZqwriqVE5xKQ3M2CSkcHQ05NLboTq6f9ERFw0yKtTkVFLk4Zkax+u
R9cL3+y0nCqdAt0vnzIk+JuUYI7FMCMzBDmyVTngJuhCEkkGiD+GAKjtBA6InA5if0MY6ZSicy8m
9Ynualc2XoK2GUab6QJwRYXbI5+GPz36rrsk8uYrGIh7LyrURup6tE1KOsYKxXhfw/vvehfxA+Ty
g+5ifjOfrCwjxxhVJiuxWPc1R9AMyH0zZK9ITtfZRLiGqxyyS+KRB4NY7qWrgidLWsa6yLK3REte
+znBIYBAsQgG5y0u0lUbBc/FmOXrvIWKWjnWtWfDdg3aFGqvVq6CjJ6HzVSUiGTu8vx4z3pTAV6J
UDQC6WevWU2qhjlq2o5ItsmuEOxF8NMVSrlu1tX2OFAyFLZQbufVDOtOSacxmzIgNn0padb3e+Ry
XyD7kK9ajAW9IGIUhIY0vMX4U/VExsRxTSK7Jh81sznGTBmGDutD6JGDiox6hdpkp/TwZcQdgm2G
dEw7VVsP7jSfZj6HZCA4ctCON0OHgp8aGu6aQ7zeTcOp+BR3j0z02k2pzbAS9XWK7WgR1q4NgKz8
CFsDUI9zY+vJqxNoexhdJQ0lCx4IIp2wTrhPHRw0WuLAaGCdgjsKHoHrRYvU9ZzN2MTJ+rYVBMva
JJgCCDZIGKG91HXDAwhub9H2EZ4TswE/KW45U10NEed7OuTuotLCRzOF8wM/eCaRYbvLtGcjybYZ
L6nfryYlXjpG0cgglomjOTyw7x4snQ3ZOH3m7LQGpislYLUA1K1zklafLkow1CEfLWC/sEG/UDv1
FZoiDC3Eitp2Cb6ATrnWkfqJWSUlomupiQY5aYjWzVBH+hliS+g2OhUZ3sb0+7ehQtfavShJxaf5
vNWjT4CnYF0gLA8NvC1eYlTSAA2nNcwrMrlIPaddrTCPMpccO4ncBEp3SuxCMsj7sbD8RUmwkFEO
R/bJF2vOsOTQOsBuXfXqNdGmbq0M3NQCr3gQtdUSHsehMnluLm1EA5MKlLsQ8n7y4gXGvYpa4Bez
I7fOah5Hsi3nBKVVWRV3YgQrj3gNfMDsa4uXU8wdYzngiR3SJ6SjCOpJF3GdFJeP8z4SkLeEAhnP
vijIKTP3FbwCdoFFoCJ70bcQll329GTwOS5QGaIIt5nC9TvsMuXSGkYae219hufVcUAOP6j81k0h
q3XTA5jkGYbWg3SFjsmLP0FKT6l7i/hW8FHCu+xOWZ49dmHkYrAmuCoYqwOGMJAaiQNoG9kh1Eny
dYgYYncCmpJLbylZY9s03GXpPG2XkMWFASwod8F7+SA6Fqr3UDA1J2WG99pkfrpOdFN4WJO86uxX
1YulwP3qGGrwDzd3pcZ904sVcMFruHQI7zsAMgFFJ5hqUKSURwzql4l1JgK2XI96VhIwUxgY2b5U
0NQWfkKD302Cr6GJ+NPnyDQNg7kKw27fxeM6JMUmAA+wqABxrnr8NiBzq1eWA1DGcDCkvq8ZxC0H
auKFqJq72i+JlCTjSPgFHWQkP3XISwOO0ClTC5eMhLZDfrbJdG4VVEjyZAF4t75DXdPBbza8BU3g
PX2AOYAMnBHNFF4d7QYFPet/BZGqZUIkXOsA7y9aE5cC+zG8S5HILqP6XGYcMYiExQECwMkbypVD
Ay8DnbF0mBEvmsS7R7vH90WhT5qDdTT7AU4xOSYqF4v5Ptp9/exqtIphFS9q1d+CaVkUU7TiPKyv
ioYZiTfdjU6zCZoA0m9rv+ekv1Dy0zunHe56CoguXho3/QJN7hqENUwMpByaT55Mk7nRilDODdFj
LIi2ts1Y05eNjA/KwoTixbQzvDuLbRnNJ30XbeYv+gIMcR5ClUq1M2LgvYObsJnGFygNQEFGoa2s
+U6QoDSQcHxyZrFj6uNij8YEP5kgriDKoX/uc92VnJZI2JJE8C7rFHuZ8VAyFj9nXr4zx6C/nkDC
slIROeU/qTbdF4TCceBoiaAc1NIlJWrAU2G2cKe78UP64Ibd+o60qExgDAeR/Rmb2Cpt1hAXFYGt
bQaMXYCRqvVYaIdcC4ul1cFaGugZr1yjuPf6cFVEb1mak1diTmRNcayJZHRF8sO2YvIczbE9I8di
sKNEddrEGwd9880V1RpZGK/bjPMphqPdyK8cwTi1BvXs8oSUnRvcTQXLR7inwXuQSQQWy0KzZUab
QRe72oGRqSOOxUt/xSJpLsIKxHCZOChz7Owhf3MT83MkhXaHaLbBZ8yOk8Kx9OwNAbH3DraOpdfo
3irL1S6MA6IbUtgTDhEAkdROTV3JXaDnL7SGl7VJK6UreO/Rpb+7WIfw3H+Ji9pEgVZxgCaf1kS0
ykJYP5h5+poUoQdPNNlQ70AdhkZsT4h7J7Mnh1u+6CB6CCeIF3rR9etMOO/4+tkzC8QoBOp0tfFm
xdN90ORzSM30Eb3qzPKXwYDo02FtRJOQ834hk8IdEzAuR4Q+eMe6ntHOdXroPH/uGcRocJpwVXv2
J0aKAdVVRdOhZ1uEBiwlZ/7Ehi+asDRo+TvquQ+b9sE6iIoeDy8IOZ8vI6RybYQEuEGSvFLAPzd5
n+1yBnNkaQTJ2pBfpSp0biOBiJYGFtpq7WXBCHRR5jEyL86yqPfKVTPh3siTlj1SGIvRJ+rQTbDx
m6vRCI2l1ED0GE5wyl2n37XTADoGIzgfurYNQXEdg+HoIU7ciro/+thSua32sLWi4tCLBzr+9joy
PDJXa/SPSeYAnlLTmz3mnK5LzotAZ5aRTqJDr55NTr526N9gHF2nxdghp741Bvtbmlb3GhOoRLiH
URKxVhq8o3YKNbKKkuuaT2Eh5l/6hMBBsK6bQvUfnobLQabe2dPjCOQEN69F0+FFWrLCXbawIBV5
SPDWKf62ZTl4PDXNaYQ/04cgrDvljutYhAMINXQoYcT4IsGGwFpg5rOJu3HuFZZbhnuPcU8zzZj6
vSJUjrt+GiaXkHC/geWEzJ9k6VNIroIAtx5Z9jkCu1Q72XU+hV8ApLkLb1l4DlURuVkb0Iq7FAHl
qm55NxhNnexOyoX9kYa+XDgy/ag5SyyVQ9SJCV+qdjYRJWKFMIbCl3U6zh8mhbBTxt5XhMlfBzUA
A4qdx54VEYVoQ9kGvklSdQ8u/YDW8+NdcpGURUe7rDGRYCMgDhxak5VFe8bMrJfEii6DqW1Xo9+s
qE7F7jLamMKSPAa2/MKW3SYSPnNCkeA66UxyCIVaVsya8V+fgP47G5LI9XU9hOCsupvGr66qqrAx
FUJc7+d43ZFA3d7hIKKpdBHauljRvbk1ZuKEW1cT8YnbrGPj0QiiXI7ZxGOVGddYghti0vwvLUhP
kAQ9RQUcmIAQA5Kpu1dCEr76z6bZm5zbg5CgvfKFoDr2I9nfGhW8Aqdy6SKO3X4ArMsJn3QjS4dw
Ng3wZA36I92EtbmJbdJNiOhaZlF3CwAxgTV1FybsGSatCfbqSchlFb3wwJ/10H+yCJJWYXtdj90u
6SBkmtsgToC9lbiHD31wR6YHKdiU5CgeVzOUprJQ/uVL1r87c7zG6F2a5K1RYtTDmiEI8lh3Vw32
7owvGDJABgpynDw6ltoNA2GQbai40bzX8l4M07kM1Nm322+yXavQv0viKELqJP2FNMI9tItNlR+U
TkNH5sW+UHEHXa0+V8xUUvJkXaCktcm+SpDmiz7kXz0oW3kewzA3aRJo1EJxJFCZaO5XcjVMoDn7
SAzXfUY5LBa8lWtdlEvdh98yNUd3EF+aMq0XlAK3rTkcE58ZdCS/uYzIrYn8xAGYvEpv8YcdtCJh
CtftY7ZDkzPh5DY31UggHi5hR3spW/O6TepPToFXtpMdfUfdSI/eUxWnT4iTkOufXbPbQ1elwg2A
cGi3TBHx9l0xFsapGGFoLJCT+/p0bTt9tSD38t0iEnyYONgV1TGO/H3Jxk8EcY37b2Hp7bFL07tS
L4+2j8Occ/BbmjvPhhXc5qPxUHH+BRq8KywqTCvvxgWUHgQh1MjpCFepB2viH5kp1jGkSWOLdhSl
Xa62qdkiErU4HglNGYt5/6uQxS0CTZecOlJtUemEhFqZRURrKtEBsKjXMdQm/okjdXScYUW7HH19
embJr/BdjyervzOnkg4EBbiTNwdXOo+RT/Kqh0QcFTWrTR6SBoplwF9UqTbr9z96wX4qC/oGDUve
JD/a2jz5+XAKenejdWa3qlo0pZlYlbqP70YQhGCJg+2JLwM3P8cqjE2uZRceN0FCTFLZfDqd2k9J
duzIbIRFCp4TYrqbfpt0GjgO6gxd45JtIoHhLCzI+DHiiO/s3XNUOxYNiVhCM55kfNRHMwBcrAir
w18kOEGtPOlt08JFnhzeJrHzno7VlZFp2L27jSdBuXW59aob2d5u3T2TaKQwj4PVQpyLiVAAzod3
bDsG042hjF1vhYKugLaK6mffxn4Y6BDOAMnQ7ox2mjXnkhEw9KKCOxBU6044z46LXjrMupU2Ee+o
I2pcdmHIEoTqUxR0JjvzNnBt78ycYB2p9mmQ/mkEF9kBCA448ofI3Q+QuAYQNstGpU+Tp5F6kGe4
TSkKo4xsCcRvKFxywvd4l0ZIQGa58F2yYGPtCVq6jWp0LG5Uylyszk2xa2gohZb+zW3JtK9wplWJ
66zJNJrtSxk1Co2gyqMLo4aXlmrYUDVVeQIETa8QXPpABbD4UkbZWbFrDRe1+8T5kzoRxC5RxDEL
W82QA4Icz28pt0w97tD0Qegi9UDmZBpPAyEBHA4WboXRZpq3ArO80gqDG0w9R+rEsyzt3cCRYJXX
/V2RtpvcoF1U52P3Jfbectn4S+E6t7UJzV+VuCc76pM64TRGWydpIPbQj3TNHBMnko2oe4sHe1h4
wB9YQJehmbSb0CIqLKrQYnGoSZfmIB7rlKhHMmZHz/5GC+Wop/M4uW7eK8lr5kNn9i1Ok0UOONAd
0nbNPuas2qodYDjZzSpHlLDxBig7XutjyKppqzNAn2w+foFAZEHuIY7hrPgg0OFLROuWWEd73QLG
m5hcr24SrQYkl0VvkVnfSGKbUWY8FKVNFarT407dsdqXkfNMIkh/RtOzKG2qodC3r+u8yo7UelZB
ugbnlTgIr+RsdGvycNm1RX+2Femi8EVxUqYi3QUVpDo+jqt0iK9saHoQOgs6y4HHRNIZl33TVTAT
7HjVGcZ4bZS2u6v1AQY1oZBTGRHNyU5MwsxXs6eHirl6BpoW70ndmtuQHGSIS4eaw/ZN0fHyton+
RVT/m7kz2XEc2dL0E/GCM2lbURIluQafpw3hHh5unAfjzKevj1m3gS6galHoTa8SyIyI9JBIs3P+
MfmuiiEKhgkQ2EwFfiMH3TFOML8MXMWZgbbI2PjgRGMeqatmMz0XEPypyVzbpu3PrBvPFOtgQXHd
U0V3Ju6ZgcjarMs2NJPSG8oLslCKss1T7hCnpXwrd/lQHdW7u5wwjE0ZyaCrKNTNSktsmojAsLRE
u5lemNB+U6qXCb/CjihRvWM5IkYvpemNYEviB608IhFX+HxHrLUZAEXYFG6yqTO6SfUE6XYFaEIy
J0eRTm5KbKI+FdNCPqvPkGsNL1UW2w8aDzjeViw38qp5EV3Fipndy7DFAqwGpQswpIHKhKPFHdHU
Awo9JCdNV9L8UhCO1RkunKP7JXEaEXY37/O6/jI98ESd/xcCbGIqE/tv79ZYohZJ0xdJoIB79BJ0
5rJz6uQZuVB+qPp6JsSAaFqTVvVqBmpAm7K1Wp7IPu93xM//adIYM7Hb7UXDIttGHuLvFA2LP32T
t8nvlFm/K3sdJ6SNaGHIKtZzoA+XgLZdY8ubj+xCr1Nzz+vFw0mlBd9G66ONndfG5tZhGZl/6PbB
Aze4x9yMDBZxtsLMy45Ay1dcGBzzSmVsnrFiusIGKtMtYoUfVOKXrKEBpmHQHPvySHNAQ5NEfWpr
Qmy1nHAqAny440hHwVzPGwXEt+td/9xY8dlP9VsWMfgRYnil76IhMZpkH2MMxpaXGugn5AMyjYVG
+QPKUIxcLIQbreMDmDQZ7bsmv7eaEW8kEbOK/nTCzRgKHC3aDrF+BlXZqqleywlOJkkJsy71ddZG
Jm08RDc98ft7WLN+k/MFQkfVz+6a/pbXNCgwQJ7Jdf8je98/jCIskxyhrnhIGqT7lo6xPWN6SXrC
YIok8AhIxBtUnXCOn6KuaYJkcPttlxvDqXH17JBplrwZi/topnQ59YzaG8Ak49h6ZOIKG3U54sBW
lkCW8WdCZh9twvOZoFZagfyrpN1RCV79boZLAVhQgYEJwxEDCJBZXQnaoc63GmgXX0dV3yd7NiK1
A9jVopCMGcJQTdj3JR1FCeuxkqYROP3a2eVuI/xMRkLWHmqU0wRWWoOqbuLkYnRFE2Dh2lWJkV2Q
Vx4yPXPpWaSRjFxPynJAvT3Afxze/c3RlL5iZ/ctzuGWhGp+G0XU28WIslAvyXmFtcN22jYTBW4L
zjSUpLi0tQfH4l0dSiwNrkvYuSCAzcHgtYsz56vHeHEqaJ/gL/QliawLQIumQ6Grw2DqA/z/DMs3
8SNZxbvQqD6zZns7LG8kRmYknSkTxNZDmWZBFPAQb5opvxV1R/ECXarbyfxa2OTW1eBv1pEaomuY
kBL4Cp3KCszoeIhtytBJTe+DpQEhnZbsx6c8sk7Wk5whMKMDKEi5f4nLq4NJKHTbjOJOV39womhA
BlJgxRADhdLxxmtreF46dRBRjfvO9vrL0JPLSyHVlCdYR064mpuNndnvmSIkcyErd7N4pCcWMwEn
qbqJCvYhaeOfzEq0sGMDU0X6tzHL6BSpo9FktNLP1H1aq91smamzMKR2TQtFCcss63D04xfp1QCA
WGr3fa3v5tl+xHU6cB0XgjXc3Efxupylng9p6H9mRstyR15fUM3E4EZediYfpd5DSYL5qktPoisF
TXjZEjb2TVHGd8lCOBxQQuCUCIiJ+kZICv0tB5sqcSTUC4EWNViXHOp3w+U2iMkjqSyWSKxrlNqq
7k+JjIOyRx7Zpm5fkkgHkzFktVnsSW16MuC3MYMWjDE85eA2JI7CUBRtjpO2M5Dd9kRqxawCPLM0
2Ns8CzXbjQSYd9SDRa2V7TcfYsy7V6X1z34sWemjYo8+mtiWhGRYq1zZat7eQ9SjtmoQaWsF4U7E
+QdlxGnQ11AS+hrG4DJ5CXTAmEI0Iht74MlWZ1fNCE3dm0P8pDQajyrDvei1/bdO4jJoPPT+yE5O
pNQ++bJ1D43pf9KpTeK3Q9lHTein2yC1zWYM6rP0PloG2NGvnoc8uiHJZS3xX8wUktKeX4Td3+Yy
e/QgppkJC3McdnwEOx2xNVQUB79WaeSxieUaNVtRu4/S+ybxtYCAYUPWkuQxY+AsGuATqBTOi/Fe
iF2imPRirXB2s7fsvQqNsO/1f6rWO5J18pL5/qtGMDRRTAXJgQPudoqTSSociupSIMUlG5DaqPJi
mjkVN8Wf2h1+q1b9UPX6ATy9IYX3yQS1p1kHTMt2l2bbALkO0sgv0gIarPFndPjLg5TC3l1jGixu
bBnMBCQiN5zmBhRanNvghirRQ4sgjjQqHzJdvhJ+coj97G5UM2Ud7egS+ERVd5MBBBP4kc/ir8f3
atKwQg72JrYjdrOiwXjc4OTpnnpz1g+Fyww+TZrJ7WzRWddYy27o3BGiRUHHFzWLo5sdEq8/E8nr
HwORlRWYzEgFZup6x5gA8sDMLZMC5YEU/ySmYrohkwDa5WQVg9hZawpTATJ1wzpgUiJfU8Q3zd1d
G5MApccdadZMmu6s/AP5U+BdHgGwyJPeU4SPxNXZz3qVFYeCqy9Qdq3tuzkRV6m7Af+K0FbXuLrk
TxRdN55KWMmw6+fnfLGdKwdEaBHSfOxlUW4cEUX7RKwMnN9PdB3SnJlm9d4qkZ5xuqbEOxfUKSZq
CZ24W9lAOsA9/WXY+CR4he48vXkzc1LrRThSquIRlmjZ423eOKTbED9ZEz5AXaYoGC4WoiCmfrjL
Vxto5emPWcweP3rjo5fQB1eixeSpVOjaXD0g4cXd931IKLMZAt/DU43ALbNAOQ9UWPfsDhOPU9Jb
2qZW2lfqubC0VvxhMhx5vaA2xuLtwarPPulu/drFiatsaztMTKhWUSJF4M3c5sy/wYTQZWfa7ZuK
tIHdH3gvQfW6i1Se7SVWZ5ExBK7clNEl5f1c7UGQyqeehLKmtbiZdcqjJkMvsVBMtAJM9HTwUkCD
c5MEXk/onBt1W7jTgRgaNzHls5TdmyCJJExHO9tG/vBQURMLWDQ9Q8oAw0Ag+GW2L2JKF628Qpmd
J+ex0cuDX7rzndngHI2LmjYZWbxSf6a503LqSZPACt2ExkjXPH80MoJ6HFihFyBYgXEYfCBoKCBg
n80Xjhu9xM3XNwd/zo+Twq3JjX30pbn3ot7bUpwUxP7qVtXqo8Sfd4gEI6vqrcc6r/d563XnERvl
hsQqZAsIuIDTURWR2E/DVQazp6bmFqWFQXgedm2rp75BUIdw1y3cpmlvFEfpGiGtZSAEkzz7cvxJ
R/g0ehjDmKKQzCRRrORcgNMGdSHaj3txnO6mqn7WW9AoMtmdE8kIlNtJFFS4pY41/U7aGGuIZOJ0
ny/HzLK0Y12+0un0Qr7pi9XbDE8c6oa0xKNEUhw4ZkRfk9uBaHV9gGRau/TMDnnasph4abyVTMmH
zE2uwNhDOMVlGRAJRJathEuqaULZO0uEXpFhgmS8O2Ll5KXQPeeAmZTm1MFbznJAoWVbugbzmC1U
THP7J/Z0rqVrk9DUA0utVXheqcdkghT+LtfH96IHf0zTjhT/4Z5sQA7AtlVoW+eXUUFARE33ZFp/
6S5HxdpT/0kgenpoaZLZlN68JSbzNdM8aGR6Bjf03X5kBX4b3qt+n47y1f2nkYK8nnPesJPhhqe0
wD8InraD8aZ5/iuRsekBtFfj9Qehps/vOBCThxDKAMIA9ZnhnrXUN0kh5Nz1KgrbYoebpxmQGY3O
vUPWeOIILczJfAZE2UbRYG4x2/aBW9w4IFJ+GT+4FjmYuxrg6cZhgB1WW2HSjVBSxp3XlD1oan7V
3WjTDJ1HHox77HpuOChqJgt/BlCmPDfHBu81+jkayy8qLHfW7B4nWIaZxMKZ8oVDhTWXiRDxVfu1
1KveILa+pMHN3AwabQn+aaKncl4nw1RL3zyHKFUPlMo5TzKbTlaNw35oin0qmUDFKjsx11R2x4u/
qZuj8j2XoV70L/Za1Q4OblXy3temZWeMvK9G+6Ar4rg8pA71iIyGOk+REElJ5PM8ms0+d4b0hDPk
MSayGD5QlXsmhJeW+q1uIeTV7a0e1M8X2xwWX680EcJOHYZ+Oubee8rJ0NC1uwHOQYRHfP+CdytO
44LCDv44De2fmThFkA4KctongcKL30XB5WXasBIOUY1bquOBsTo3jEmUiJC4BSTx4Fwh7nhU4Fzk
9cgsGbedZnww9dOAEVm/OparUHrZLSbqeFNi4TimWjPvHHAXoLjSSPeR7WZbtzNDFDvzPiL1bKMn
wHoLKd0lTZLBpGvAXw4Q3rIAYOCFBI5J+5PMzuM8O09RNl/VPB5YvRhi0hvCG0myl36zdCQ4huWc
MnL7TwN5iSpq76GJGBZrx4GU6kItg0p3xLydJ+07h8BA+sMP0M/nma5n5ja/wXBS/naWQ4uGRMhF
6miNcAJPsCQVTnQ07mWhqTfl0cpRr9gcD7H7ZhDh8BrrYKRZxUuhTzbjhHlylRN6dsogWub+Nvbp
jc+TSw7Tux305TINcLxF20WHJtlpIsKXmh0tOzexuJAwrmPwCpXtvQmPp8CxDOK6Ug3PWExlUBef
sgTCmJQmJCl1XYQcP/c6RV2bhdlv8RGg5IwTBQ6Kk1AGpjJgVMbTtkHwpJJ9T7ASbZ5AG0N5V9TV
id+VVWznhpWxmc/aQ8xEEbjDdKJN4LVY59Y+JSCYWqgvIZiaesp3MlR8dFrEb34Hka8rAd2ntWtr
59CgYNsbrXHTYnJRRpSDFqfeXQNewuBRX/spZekgFy3LT1OWfvl5ilwhZdG1KrxJTpK+0uaZHLxu
4jHjCMD3rO9jn6xpgdbBKIBbTFtxo7vymbm4pvMYc2rdIQRoyGCz3fiuMeMfvfYSNIRVmJivxF5e
jHiMNxBbFuoHCg0G/ZZzou7hpk8WsFSQCa3defop6l1cUzotNgsGBE4hlPg8Wj9dBpHLhv9VRdm7
Sixnx7DYQywwKiWtZ2xti0FPE+YuXZCQCVhYocwKdzKXuEBkHua4ozcjezV6jWsNUoigASy3FtBr
BQhBqcsHt6CorFTmmsySvJAFLd8SHx8QbTX8pYJ+GKc1TL4KhUuHsA57vbCJ78hJ+6dFJLpbXFjP
1qK8PXfHj0zhe4yxuQd8+TkbEhG8MxNhQFJKsakyLSOJYdgVQgYZMb3nyORcsVDBsVPeMarggxzo
WBQjRR85ZbHt2g6PJK2e50tnZ8NewFjQMKIzlQNwG9INp1Hs2llHbgNNkPXd1ox412oDmpqgEGdn
V6Q451nEa7xwU4y1cy28Pt+W1pIGurVGiE3FlUG6JnVTByJP341VaNwimSJg+LAMEQ2rKZlQibyJ
op4CWuFonIhQ1WXpRFmJXX2VWjQHaQi7YFAvVCgfqonjb3S1R9sbBqQz1lO2oBizJwMDbza4B9Ll
74xYwf5x0kak/LhJ/DGTSrCdovGTRJck6Em3HojOAJun51xvHmx51UnYJ/RJPAwuo20+mqjVdKTb
ao3Aoux3r0k6lqLXMi6as5eAkFhDfsv6SiegCnINxIQMs/u687+rzL7AviMMwA29dRUa3DlDDpXS
bAw1n4Uz3SMtQSHgDxblvtWzAmNHxVQCkfIsbfKesLtuls89haa72ZBYuqweFslQYSWMe7uf4Bzk
nNzZ2FsfpVs/EI3POpZkYb42SgydRvKY3pmwC8ASiSw/sYjMOL0Eoh8P7EArN4a8DF16nOv53TH6
rxawfzP58QkI7att5rWFMHnmn8cCa85HGf+KBhlDnnsfpBUvG6v1eVQF2Ut+2T8vqB5pMK7oJQw7
faqZ2M1wKV30yXzwqDNpq6KZRzZAwZmlbwG8ePr4hgYEdyTAOmHpklS7xoTH5UEtq6BJab8meaVI
C+cPEiMFDUsbZyFuno17dnQkLdXWM6afzm15Wkc2Ucv/ZXz9iPwcAR14t2Ox/cULfBi9063A9KI9
5msObGat1RrpiIpnhItSDexMDo1URE9lyfmNjW+L/uJHWyuCJAiXnvJmrWu9UdtHVTQ7axKoh9dY
aTCVgp1AHCoTuwBBQARt0ZQ8J+V7bMckbiLxceL+hRYo5GpGmqONiOMtMfDuQw4TqU0rz+F1t8Xb
ebGdPsPBC0TVkj14waaKnp5vvuu2xUxbWYtXh62QhDJJRA2AskkWr4nNbCrzuyhz7xNS3HZSFmuZ
AFlrZSeQ2movbt7se1fjIJxJox/RgYJ+mMhayqASJlkymMJ2fESGQiZjmXWLPQLJoN9whEunOVee
/PX1mgJIob9r9G35NgM1VX0/WtHtM2+cqSPxPpfqS6udH1KuNP6acDqjvlCLKEF+Y3VfuMNnpZxb
56FB9obqsbXX75cCxnRViBBNGqi8THfAm12V24e+eOkGnWs83og15FHwyZIEgLKWnvE/khx4NIbD
Ejb233zK+JTRbvMvNvEqb7YXwD9irZkwHeb5gjUoI3RgPZ7obf9N3OgaufV8MJeJ+SDr7+2EPiCs
eUgPZP26Ij7tSIcv/cNZsxzGGN1rNGRP7aIR9GlZnxF/4iisl9E3sz3GVLTVZTtvSoNbMiN9kc6E
hEgcGjSw0xwz9gj+qgw5/uQ/R6kiST6+SLb6sUKRb9TEHVLQS/eq3Oj2kSeXDhBOiqB21ddcwfks
U3e0DPT60I3DoTDkpzbihkADANFlfUfZ9DmgEUirWg+czLpLG/UTVW276fnooH+MO+y3L4gNvNCv
85dYoxfY0aYTGoBk31qw31rkQl3m88l2lrfOyCSR5vpBKd25+tN8dHON5U4mj77Tvwp0WdtME2AF
Q0ItUNuHakSpSMBktqfHteU/Jm7Qi/nWwc1ZWNBQMQJRZ5OGDoK3vYldmoYrSuUy0RyU2XgbuvLQ
19soF+u4mLYVL3TVIipEY6ofiP1FLluR/damH55pXGuwGrpL3G+bGFbEdclf2y83g5VQK1cwfPlj
ww6xPCe4/i9oRMEaa/syeIcRq1tRQVVH+qNGgcXO6tO9TBlgaomppmVtnQDZoAjvVFs3kLxgQjiM
pVlTkDHs5wHJ+Vwj3e7mQ1RQ0lY+T53/pzZdcXJ5WCr+vVNIh2rCZV23aVBoAZVN63PEz0TIpXgj
gTzd4wfiMoN3chLtyjeAJN1aQqbzBpJk/vLs4b6Ypk9MpZTIe+hBHWfato57JtYjCePC+zLn4WRr
Hjlpk093jiamQzLq37VdMUXOQtIQ5YQ2dd/nLvo0439Ko5c3ugCB6gj8r+gWO2Kb2y7aZQEJo7xJ
21EQzrY3Lqe4TqnLw28ZZNBA+0g195Xz74in/5UJ7793zv0XP97/m0/v/0cTnsDN/T+b8PC+fZU/
/8WDt/6Gv//pwbP/hfnc83zXwfeBsw473b89ePwXk4g0jhTbsQ19daz+24Pn2P9aYwRgWi3fp1PO
xxj3fzx44l+45XQDoY7tOxa29v+NB88z/onl+k+75eov9HTb/8cXSxYTYXPcu/x8/7f11DNIl3RZ
PHBfdDdtwo5BtlDq63fKeBpqghdsDakkZWSrTy0y21NOXxVZnjvPIiZeYs5TP11KaamVHTN4GY3X
ccZ4FRHLyrzOPv2Ruhc5PeTJMfEhK2hkpGydkQ4lf3EoKZubl08PbanGKU++MSIhrHJ726WkIE+C
tAeh6L5qDEtpLzbGbH4V7wZrx9wS1wtlN9p/Gm7VtXgOjQ7+k9cY7bvMWnwgx5b/g5VsNWD2AbIy
LT4nZIU9qaVEptfNW8lU9lnIZ7YFhJ0XUzwlZcg0bs1U3AnC4wwvqP2Hsr0irXQZeM021GghhOra
uGsXh7po9YNTHTxqyLAqeOy/kfZZMgSZMz9EDZ4ClUsGUeW91/yhZn8b3EdhUy+0TeqvimHYZlnv
6YdFmue0J4hOE8Y0Ejp92pCY8UVpITiJpXzwrmOrE9p5l2ZUGKjHGmZsRNU2WGj/7dNg/AK5dCXN
lfX0l0FnT6P6Y585Jzu+xArFdM/O05575kdQ2oxc/WHBaMVGAZkdShZzMgkcgy/NMQK9czs8Yilx
qxkyrbdSeRtlfphIgT3rGMn9PEZbGK4uWRPSLgOLTGa/QULgdycu8+Rg/k6YlpdqORTaeGu048pa
Oay3sYncRlAtO9HejL6+jZnuod8kmGmJLCt3UZPplBSqHGrjobApJvKnLUCJ0klusPUjFgM+XeoV
kPBWsLEDE+PTKJi/cv+okEAoQsvt2Q3KfoEHQDsUXXz3afYwMFAoPzjDRfRwh2zgI1kUERW9DFq9
QR0vezEEawkvom2a9GgIio/o6KLU2nqBrL0f4v5hsW7CwqZSl4Ee81H1t0nBtg/3pLhs4rpDQ1vs
luZWs5M4dnYuyJVrwPQYx4+1qn4GMiZwEvlnz4ZPeUCVmZCjpI5aF1r+JxcbdeQnMpM3qpxZ3Sxw
PFb9QTwaKdWoerlHWxq26ULm8Yuf8dAg0EgnRJK0uPdTRE+9YlgEoMMVV5Yl2boQhAwySEIC1UjI
pYOq6etTfWDEC3oBxACFvtFnJij55Vkh3HobzpQsULnT+K9r8qBds3f3E9VWKliq1zVCvjmXNeLa
D19G15i6P+o4eHh5XzFaMHVDPhhhbn6p5dcyX+j1Cuf5fqTbF8Zl3zRGWAwOcQxF6LA2GdSnwWwj
lm334AUIp3alOCSWf8e9fujG8XnsfizCASQ5kUPyRqcIu2SONS0jZVm9aTYmSCRPg85lSJPrdEuo
+BTlWW+e+zb0KcBI2H4XRed3O36mtDPVf+Ll2yOiHSEqHAqPnvjOrQdQ7cdB4XNHNRDxSNV83m71
snpjFVaSZrLvxmTGXOydMvnksGH1pdrX4LMxYc15SUtwag+Ihm+zcfHJ8uArUKe8Yk8tfgdOIo+U
IUsxB5AQX5h7q2bmrL9bJu3VcoN1gzxL6EVDnOTwMtoD2gqcu+ZDykQprFvBRIZtD4B22dlOfqLG
YSORHwyLdYnQQ+uo1+xMHROaJRYKDU0JiU5H0mZK2kOklu+06Le9977EbnVWLXrhqYu/kKm5KetS
OpRU69GOses8gZrLwK8Bxtfv2TYjBNiUp7ZWzWYf2cyq7HiWoIGnqNvTYngXB/MRfSju8zjVdBBG
FihnRT+YyohZMhKsGiSOLsuPvYDpmbM7hQI05VKdNFpfQYfNd71J/gwJuD65xXspJu9kOskrEYwi
TClTELF75zkSJEsz71o3eqFnS4WlR5W5q4BmS4cZeyiOs/Y0Z2lCcR1oCya+bWmmMMVau8lrH4dL
a82IBjjIp7TZw8n8hYN3IDsc6AUnm46Ulic7VyRPGVdXk9BLU9CnRKyk+46OCFFIUZNsE394DXIT
SyeEyqmSX5nq4sDRjtysz+iGKJ3m3l4OZDssgRSrziGa+iN7fpKnzJZVALaNdaV2CHVFvbzXaoBw
m1kbhClWiLKrE7Go2dbr5sBRBZR8k/zi5ukF4n5BluJ2Yiw/Nm76t93NHZ9gU1PENfd4rmczCZo5
wS3Yha3z1kUfEwl/Gx8pWT/m9zbZohtQgOggcO7OpD1oMYLu9H5B7bGyt8Wxo3YiTkGaCID+Yybd
wzjb37Et7QesLVWgSOQlbRKYZvSm/oTS4e+EjRbemIMxmq8oCnAttuuuLENb7Ul+BIxsvF8ON/RT
hvKPfrJwvsXjI6lC3iOA2VUYHPa4BTZm3vU32qeH0GovuZ7PwIqYjFDyDXDFEWH5S79Tk3jJJjLe
c2/+TIfx25zRteDZ5Ysd3KAeUNt1xXM7AsWtT4ZaDS680V3x2kbE/+rkGDqN/xir925KeQNEyyFm
UWyjcyZ3XjwfZk4SZ4QxSu34rSlY7gkcRQCzdOGQDv4L0fYoBiXvh6BSgvyRUxyjlkbE1e7ZN18l
hYQX8vYjasFSDsDuT0OiyslEtdXy4WwKo0xPPaCrxIKIbvLVqaqcbifjbXSIXQGtZmaAuMtb1RzG
XTOjRo0kxqB4pf5oh0MzP+Vru/E1smVMWVbqXFPjqjofGrBgQELK+eU0LnZkv/pxml7fwUhyaPGM
0p2MxlGg2Y2rs2XRJr5Gf++6zBpvoMBPs8ygQlevamJxvSR4XgGckqPI3Sc7RneUKt0P9ca+kpav
TJ32YCzQ+rZrdcAaP3ZOzmwBQ3d0/NiYJaeolcd+4j7ml1FXrBIytlN4MQ++AKOi8nyuPMR4yzBu
ap/uTsUv5kb1cVd0FpzZkjIDNtWJv12KovpHLOaTDVEe2EgWANG7s4OneN+K8SzSarhgsznqZrcv
kvk5S8UXZM7VhFLUlHWfd+3W6tIK4RISzIPdnvyIfjZGwRridOQyMs2KWejOyQ+pOpdgDlDIEyml
JsZdnPYBo6X0CbwFg6Fci+Z4WSxHo4Pq2o3GnYv3AZcNBP+m4MR0RvQ4VXOz8xM+rdj441Z3lvEX
s6SICVzteLZpEGqf/OJJS7w9G8VNtSZ/yVshj7I8CxrvtewXJ1vW1VeS0HhP4l1LnmKNm8u9H4wT
UCRBrvExr041PODg44arNiONWrrEx2nYXwRc4MyZToPlHExrRCUaHbBygndQWU5bQ1d8aRbba8HD
m9EoDP+mdXsDcpH0p6A23lTyMcPTF3x7VFir5W6tbvL4foeKKqjmkREaR8FbtQKjQA6a+1k3E1zn
tTHaU4vO8b4luIDuFrLNvY1enKwGr/Dw0Q7qkS6lieLdNoJ+LzDUgWrRhGmhSu/42ukcWQbbZiS+
73t979os2GN89ig9r9qTsTxWyF9Hz9zZmn5HHplrVM+2AQ/rCHFP/swutmGejOtaHtgiTcIwrxtW
kFI6TrXCoomTjthhGOZrqiE7NM4tZYwLLzazT4XKjeZf532gvmdinKCJSlGDTcvn3VCejsza06of
6e4pKkU7yFQtlq2KLjGC12K5RWZ9GJxlJ72jGX/j1+d5XXAeoHgi5QnklyJ5c0iPvv6g0znSo2Rb
aVvl/omzvYVcZOK7yie8R8UFZxbO2p+sxcKDW4BmKBz+f3u9Jo6TJUnlu4lbzPXGrYvTXuxSdSfl
16D2U3QPQbdJGDvzy5AXgW9XFwQrmfvWhigYGW0esPT0I/WQoKCU9JXAvUP6GrkAwkz8Yul2OVdd
RCZEahrHPEnxg0bIE29NhAlpGCDesisCQRJZKUjxD60zs1eRqap78hYXfLy1HUa2Rz1burz25LBz
L29TW+L6o0sgwv5bU+K9Wsjj+2S0EZTxU9DUacQ0WtKNx+iSGMfBjQPfukrn3qju8ZxsNA1K7tG3
70nIWOUux1icmtE4i+TDnEjyTdRehx4qLNJdUqqpkTCSjt1mVLmMP25yjjzwVvXgFywA5D+k0WdG
yZ/J51l74z4hLdpBNSmWEtkftTJaFEi9fsTW/OTW18GeTpbBbhh7h5KabXpSj7of77R2otvKxNpw
6av+zdeqENE2vLmHUKKBkpy6d24vPOf4jd17QCXu8Gvsk5+AOzd1T7lunXTzwsuY0oueDWpL4USA
av+QFIQjEOa5HNl3qI5NkPM2QPFCfrqSgWCkRzj66lMRsG0O7s1SET8f7JvhvTQkzBETQNWxOEJx
2dQW3yd+xTfw7qjhxUbG0ntU1M8304C8mjVQ5vhW1jQcsl5k1klhxun1iwQGVCNz7hJitkBVQz7H
8Gx6zxOTjxWPO4HFiNB3ILuDhqJ2wdnLtn7su9Ncl88tSto8RdyOoGEpJ2RNyW5S9VOn2c/Qg4RU
fU+Nc0XLX06ryY6nm7qG6Y5E8MAyXiNOCXuVSXUYOEqvQ2V9yIAkJpJlpumu0HvEj49zt3be/lna
cUfUNW91GyFrRMMOjjkREFkCQUQJcuU6TFNvj48dLiKPbxL7G41t9xOxBVHc0g14K4uP0fdDV9bk
62ebRpq3Yky/q4Sj3ZDeDgnhuSmLuwnCugDJv0nziVouQkX60GvPy4LzIEa7o7/UILSaksfZcc7m
UbkqFPZy8jwNLjFadY5Bzg5fDGgwmuqJY2GvNe1TCRelR8a2aIs9K8qrTkG27aqHmovZ8pszUs6t
zF6p2EIJfzcb1baRdeA8Ot6z03ZQXBkqCFjNec7eRYoZK1Y36h48LLOtW4cRSi4Rc+tW5oNHCjgt
Vfoc0TUNWp549mfh89HbNxVrF4+zEaprxRtXw/h8WWMU5aR2sNZhI1JI3QC/xAvtUDysHdMkmJCU
3sYtrJ/JhGHq+YrbV5NuGvTsd8Tc/2AX202ixEXlPyTe8uCzQhZFtdP8j1R/kALGtfqZ3Od2eVep
dUr9jPn3xY1+EbiBO9ic9oJzow3qdNiTYAFZ0tPWmth3xvzbDM7elIAWbAkUKf4hf3Pnk/xadwpl
AhSk6zHIIu720aAWqt+Zs7ogQtgMhtrGWbtvnelt9lEvT3us0DeMFphdFIgEERlzcVtrjEcePTxt
BN0htb6ZjkQb6h1d4W4t+zEpDvqIqm593JerxsLUMXMMuCci+5SX+paIqfkhM8u9UX6kQiPWpb46
gPVW+3cSbzOwtNStYLB/4YAJtr9V1mqGTpEFHd0JczorG1Y0wmL4qDA2WmfgFGxql2gm6o5xNfcJ
yf7Wy2iXq/iskWxoxOIayTHIPPkQrzfZ1O4S61FvyF6ma3FxDo7H1Tkxt2A59nBJ+9i3gaaOTnnR
fxUjdoLZbWTMgMI6gJk1pH/n/SnNs0Dpe8NRhyrmU8jURsMWZLm8xWZz8qIxGLwJmkpwEyHrba+a
/+ByANoA9X+J7H2vEEOlgpRk+pNIrqfbapuyjdV4yanpLOv4P7g6r+XGkTaJPhEi4M0tPQlSdPI3
CFl4X0ABePo90Py7s7s3HLWme3pEUya/zJPXYLwYMzexZXE1zpWV+2Wh30s6r6yLMZX3SvEFqOCc
XDujsUq9wRhdEFlh+vfpRd2jSTLTkONKQFtsvd8uAjAdQCoeP/sS9AchoSDH60SoLFbzjaLr97h+
Yh9tkpfA++ycT2yjDjlRnSJUUh55oR3ybg+Jb4u8ZtcrTXmlBfMlRrVhQspeM62wQe1CoySwCkln
7q0wVnNbWxHu5jpd7+7ac9CSyjqb5x/mmRcczYvdkpKeL5oQgUPkUTC4es8Y6J6lyB2tLFautLcj
P6PmpLsKu3gZyV1uPWhc7pxO7ma25RzpN/rkRF3K2i71g7ExcX0RUECZECmLB+2xVRQ/94hVcXDB
n764TiXuCSIIVfUoMpfINkEPyh5leFd1n75LZjCvHuHxAX5E25E4N9q9E3cnPg0YnL9DjyObqW1n
E/+Ec2RiHQQzuSCMWCa8KLgaVOIlEqODtd1M7XXQTQRlzoQ2kKv0CvFlo3NUocXzK6VYywKFWhL2
GS3KutQXLaAMT45fdfRLgIYR34Fr5Vo0fkKIhqj9Jiv9Qvb+QPesDnI7/lHJ7/Bxo/0DF4Rqk+wo
F4Ak1jljuFC/DC0rT4Q5s6BGsTXJab05c/WohwbAsgrqnqhJxXX6nIbNbrRcfpKCJdXjQpdcb1MW
7eOiJT1YIpNxByJvUcAAa/rukEPsEOk5MSC3x9acUVgmfNyo77hS83mzsaGYXElpOH8I+2T5JQQE
IayMvlJg5ZUbZBDu5io0B2xDLnOgn5Klj22pHa21asCywkVArSVux02nKcueAB9TwpC7socCQDBt
H1vNoc22sWTw2m9tRsNtyCGuOFulTfbBN6j+zcFD6sXS7c6SErI2fTA9fjMAZiaLEN9mptxcDE2L
J4wPRB3zNKZYxNN+l/ADAz/wyCN5ZbPrGezJ8aECcxaRZirdbxfzwMgYvC8kCnS9NSkWbOZTVPWb
DS9tNO2SqFspvb7pUHgTaE6KF+/cblVhQAn4lHbYwxvRcVx8m3gvN+NXSv+eXbVEVDATtnw2phkN
gFVtp9srh70aynyOW51Yaf2iWFvYbRyhoErwNAzVaU64O6ShCrmRWIaTWJyG5BwzxvtjwIWLWfT1
8ML3pDw5yPMRyjl9p9zaD4U5bXAtaNZJEmAJx4MUxwlXtuu8WgOmUFuuyI942VnYe4VZhqSztIDA
KQnKds9we0ku8e4Xx5wjRl1ibz/pGR1sJVuwe1bHmpXz4HKSrrCrVeZzQf+1JXb6oCxE8VhZ7xXA
1Yz/NzV+yEB1FSGZG7IlGvHn6az21pp4QcjVqcu+zPh5kuPeMeRuBN0T4QHt2+7N8K7hpC6MMFlz
leEws80Yz2JSXOgO/nMG4A91SU1uup/UcTdg5gCSQNFXgSOcePEJqC4u+Wk12vfeOlTIs+EAd0n1
a+V9zuriHtOqg8DXDZekySkuSMJvQ/xk3mPLNaqD3C3HLcauqL5Pzaf0uq1MOQhpxtpEVnN7Y6cO
rzYUHiFiLHt+HVGkam/itsRcHC41MoyJohyB5q1b6Hs6oAWrwjmIhuCg1Lh3AbiJjU5n3Yt53+V0
uViAhZaRdTI0WHql7WfTjzbO8atxOWofToMfkBVYGRDHFtIiJ4FdIx6CJ1H2m8Kp1r0m3kvOorPc
q5ibHPVzmu4W61YHG61wvgqWcUOQM9WRAdRxS5PaiY6++cXHZpneY8c6JFq9J5CvkU2OOHeFdrwN
BGXqjNmjD3yhJ3tEwAHbkQJ8gmZpwX8Bks0MCOgMbeOLCktdDj8oT76tZFx7buEL5VTVjwMnGWPs
VgMdnlr8rlgRBGHfoJMaYWjkiNqPl9bAYapSJy28WVJhz6hfemu+ubekYAe/7asT6f9lTiTMys+j
Oz45osbzDPGRcLCD0xmBkRJI06sOVko0zlXIHb1F0cA57R6RYdPCGZv3PIdrnSBYZcW10i5F9WgO
n31d7mcWnhGPq1qhupPpTBP6BQZXRfxSyzzWMlwg8hyZfeLqvgakfGjXAcojF0rrrbXxdepfRnzy
zk57DbovBxBZP6zpidn2IXYJ857Rr3ieq0KB8Swms39KuVOnqnqpCDBqpKhoTz1I88XG0tykHY3l
7i2cPiTmHlG6PqnMY4+CmcJIaTSxRsbFtsgzDjKxyh+nCJgdKK+FOzZvgzo9ZxhEcf9tRotAMaVs
NWJQ6NEtNr5haVkFDYscW22lKztXEvMbPieui2byPMqzhylbszFm54cax1xASsirX4yEKZQN2w9h
jqwR9jzKDsI5xNreM0vDN9Qd3FpDoYJ9oePV1MHfOHiYVWdDoJcO4qMCbMINn3vO/Bbrohm8NFwJ
uqHZpjU1kgWwUqVh0w7Xg1OgcyuPFlfvBB9UAt1q8FbcKlcQOZ5MJnEl1onOMfHbSagIVN4VlyR9
dKsSBxJSnYQOge8vBRI2BAGHHfcxKiywluY2UnNfQ/bWvHQn7FcTrLobRjvpuCeppUeL+kJs50OJ
fMnlT22CTUQLUeE+2l4ALeAtq186erzGZvjq8MmTXJ95grjAW9s3SjyfpGT7/lDhnMzxfCTFMtOf
nLiCJPnk+aKKzh0pAb2+6OpsWPT7Gke4yng7uJf6Odbwe2XGUzDBC7D6iE8lBzrE4P43ddozgIlt
NEXbpO9fAv52q7Wvssk3DnMwtRN7UP+rPppWVf3dtsm6cVu/4e4zNYkvbPzH8dEpEj8yGSfPy/+Z
UtY5y75E419641H0wd6yMJQk0VI30bLBEiF0I25i4z5M46anDVEH9mai5ofaGxvhrv9iJbDbW9gd
1Wkb9+fBe4zNO6lLNlyt/2YnVqJzGj879E027maqX5Ls6iaXccyX4pKXul8TWL1VYkc5KF6z9kkz
92l/0gPCs1uQIC3o5pqwFG7BxP6os+krzQnbKZzsInPT6sZSE3iUeos7EWiQEadpXtCuQpp3Mf7k
mnmw43qnle1m7JKXpKYugrMTkzskXecq3YtA4Mjt+5R3vgLLJiTSzPoupuRUzD6CarzFGAjwLn54
RFAsUL+CmYyZ4/DTNDAXOvrjA0nS9Tz4KCesXBAbEibxdV/t5+g0c8ODysChZofVqR7Ih4zX5l7w
xiDYqJsw90yGugR0i2YA0dlipmt3RJv2RvCmTL82Br5sgrDGxbnVo1cqFNdT61CgxVBUYxnIwbLZ
x7iBGIYmJ0tGjgOdM86FxtmP0LnTs3Mz9aspIJBg7WfE3cJoqW0dNfeF/g1OBECupo1t6DenU1bp
OG4t51PXdh1qPewKsFg/6vjKaZ7eYefFgJUTau9qGS/a7oPQ4Ym1wGSYXE3c3NIHkZwLLgI6a5TD
G28KiIIX2pIQLHd2rrGVfK/SDyhPqyjrtlrFWu+JVZiJrfMp9IhLMFnr8K03YdyR+kpznVflGrtP
pYa7HnvAup8wwpcZ7A0+u7ofvztBeY5LDiwzfUU8lPlnab0V0oN+HP0oNZtlHlw8KImx/LSUgwcn
PtIhp6snUQZbwXtb0X+kR1OA9sLpG3sJ6AMl/saRTKFovUsY0lIKSVyX6TeW5NbEchdxnFCANzC+
wuSfRPZz4TyF+S+9xMsmOEN5fE0hBiXajPBigkYDjcxsEiAtd/NbaY+rQO0WBO4azMQa1V5NpqyJ
ZOFg+3Kr9sElgG4H0WNpjaDzvD19YTu1O7r905iESAdoKZztpPdi579WwXNwcGOskGjALe7Nghgu
u2uNrEaZJcSTRWPg7uCsjVtlbUbQ2jcGKwBLJC8L1zlZwX3tTiUsjgofe5fRjJg9OBXEuor4T5RF
K52IiWPKA1DFXadEdwiXbiYv+IW/dOGta4fOYHVCzRRbUWWHqSIQSb9yz6BV5M06dNcm5FziEI99
k/w49IZILvb5mBOc+sn6bVS/JXM3sdufVaLBbfWjkxoEU7Vw5xi8OZzndKDtPlvUFYVU1hP/qzBd
FHV9MjzKuvWr4pibWCt9/qBfkS0QLj/FSzc9zhcGRvJvwua5S8edo3sd768e0Qs4dMSt/pdj1C7X
q6fcMzbkW4Nb1yHlBWa1t7xvbRJLD859I1qcSId2MHayap9SAnoO5oOke8lSWl1L5QeKDW1c3r0E
CdbNqRDNPJNkPpdyR4XD3gywWCMSkP2otwLotjrmR4R3X7OUW6KP+7YpqQLOKDDg6IgmUFZU33Vb
tQV54HR7GZ2Nb0gSG6lmH4CMVjwtdvmgNpzAdY325s7HEXCsu+Z3KCBWYLyYyGO5sGTnCKAlt6Eb
+SUeWYbEYVSdot7XWc5CJcSfD9t1mJu8pb03OjzhqV+OJHIa4uGle/AIYKsOKw0QglU8lw23TGPz
CdYsq5TWiDsgui+DoKNPomIvIaBXyW0iNetlBUpefXXY1kYDSV5+BmbLbFPzJQIhs4Wbl8JZGjGi
uw1oSYxWeXfDL7Ju9HyrcpQgkLBSLOrlEakVXXsVkzwkbFrUrT/i5CfHgFtHUT8YCIDocfCNa/sK
7xDTyWUWXCUu8i6uLkJrjnM2sVe1fUeXq5G+uZLQSm6HK7cpcVzrwzobyx3FRDiSCDHGXLgzzK6p
fe27buPow0XBuRFc4HstwGlgChv6Oy1Xbw0F1hV7ei2fNIjCU4E/qyPMFH5HHacT3vylRjMcV8fa
9HPmioViHjVdvA+5ggHlqeGwGSfGnpgHS0C3UyymzMHaZjo3jT/D9N0pyp4T02rMgs1EYVpEBga6
XvFjRrPuLQ6F3oIe8wMl8jmWyKZ9LuZPHtbmse32k/PrYl8qymHbjBMlrcGywLhrE8EvMQdBhFxO
vf6MyW9lBO4KUzgfTzo6NcISxcgZdCu5mgSleBdpuaOGYmULRq3JtmrlLgFcKYs3V7A3NYjR1DXs
+kJZdiVQO1iqnAQYlEjeHMWcHKu3Y3sVIjrRib4KeN5Nk7kvl+sWtQWrRWA7GJBycn1Y9bV6Bz0C
iUB5ZtFclenF1ua5s9ykzYNlTr6F6wznhc8T8qAFvLnHVZoqC7D855DW5Zk+JR1fhwRl6eFO8/B3
tf0iRKJHDyH6gONNVBtTY/PUu2VT2gcajc9BTroMsjfsAZyB86gIpR1bUPlalM+K1M+wTtjckRVi
ea3ibC3xb3mOewMkvApSlGZuhoXdrMpr3YTMQ/uF01BaZyk879U9IYLTlgUCwptpvsW4xHkBwCut
HMlbaorhjfoMGZ4dDr8z9ajWTik28KzrHytRHBor+NJNPsXlUO1AK92U1HjTW45KBsSCFg0mV1Uc
1eJgEFurO5jPI6ciIPIA+3ZqDBaFs9JCUqPYUgprArrudW7h6Bc16d8K8nADZyV2R5Cdxl4JEXPc
aAOcM002dIVxEk/REILvOKDshUtZlobkFGA3OBPul2p1qb2CJChZHjEdkokyEBNQO4zY0ngNkn3P
fGs0X0zlp0JIGXAwesWrS6o8TJh019+jsTV0bgfRWbB/BmO7qkgoNfqjMmg7ihnQ8+MrluudQ7bK
gUNkL70y2NdhR7iRGzg+OpGftB4UbJRA58tXDd44M7wb1vtU7HO139Qd/8x7nHmf9OHpibIjLLgM
QEox5p9UgsE3ffiQBaKQuU487h0mRBmeWVLau95orx0odidHSGFn4CgrBj4kxUcZGdzyrXuUSz8C
jcbx8VTGyloC96BYGz1MLIkvHse+/YxV+aaRjtaktjCVkgEMKSQGJRonQcfbKsppKCXXAYwiLGbV
JK4EcJ8jm1XfMS2UHu0oyVB6kphW6Xo/0oneGqR1ODYsJkZ3oiTu2o0994ThfQpYFtrPMg85ShUp
+KVbajQPLKiWdVcVEnmtBi9oEDMRim45k4QAH838AXMo7wYQbFU2XrqpvtdldLIG4ESwqaNW9Wc7
o1stJEmTXv2aqa1NdZim7KMd6OWuApP0C+m0Afh9qGxMTmqllh/7VM/XNHKZL4i7F4JdsZ9Garid
ei6v9qA+S8/8DlP1SPHaGzn38sWlMqOcnOfCq8GXK1a9U6MI9VY0TK/tcRs0I9ooKevZSBXeLGXm
aeocfPkQc0ZYlOTY76pkMlph3HfkssAO2hvCeu+kSfLBzPuTxosNCaEhPEdCNWVWjKqQvRVuBg4j
uXh9F2+oi2FMzzI3VSF63IR6NzCW2mLUyACSXoMUdmRgOHOS+dvtgBO1puvdghhrkke3hJkUvP1y
k7wXdYJJ1wUrt9PalRs7v2zD9s7SQJ9hxKI9jPCzOmurtA+g7zThNs2ql4jPb9qiA1qjugbstfCI
98I/209Rula16SCCZ4XiXOQ/89vTH2jVYWD9GmbXoRx8Tj7r2X6hp9UeTOM6a1GSmZ0SwlvPHh7+
gzghzaWanOmmwki80x1YMfRyKGayLnUd71myb4MXMVAKEVV7lfNsZe8LlXcMyh+TfKbxhk9A4B70
klqgUGaPJqSuTpfqcw6A+5w/kyF6NpskeYCzUq3MhHmVcL56wRJmD6Z8ASNWzAQxgJO2B5u/wNYS
XaRecTfs9v0wrwiQFCld3UELN7Z9T/eCFQ3dRokSmulxIi5KyZCrTJtVn7QETlPGO4OR20sCcHNv
KfIjHlSD4yUzdTsDrWfcayzJtUafCW4DbcD5SBnroF2I+DYHWPGfCYLUTgKs3U4DcA4Ma8qjpuIw
1wqo6hQTwqSnpt0qjLVln1sN70IVkfHA+QJ9LGZ0O1dNiv5rQnPLE5V5P27nAiWI/c9DXwvIermw
/dXhNB+sEAuXpnbwRmB+lIZQj7HWAUoHHIQc1gWjZ/s21bVjsZORlUKMZTq+0vrfjHtoQz69N5+M
UOwkuLzGxNV3a9G6vPCzxufg8mol1oeSZ4g8ySIr8UdQHmmuUlgkJXcgMNKEbMm2zPFR/jTZ8tnM
XqYZFuph18aHwXrPC7EBZrgPrK8eTzZ1oEtoi1qCw55+C8thfAe2gS4BUaGz73RW+MSGfLFB+lwO
NRjiaaMZXL5jAp8SnYw5n4Jg7pqvhfWRmMyexAMbbFM95tWLi2jUqzOqhORreSgDk/HdtYwgS8Ak
NtwMozGHWNwucc9FkrhqvTN0fhy1PcbOkXW7YmiXUyaRqu9SHVEaX0pEWyNVESGxr4DRVhsmNq/k
wJcam2NroxpMXJdgShcm8BaetZbpeQwBsPqdc8gcDuKR1V1iOtAWjX0m9rmA27Jv5qIcyOxIz0V7
oApjPcbAriQ8mTuK08gdWBzV2EfCsIKzjVavEo6PRLAlSC656TvWe6/dKoeUXgIyagQfAqRxWkeG
AUsPEkuy95QAChh5Y7fa5q1HmslYmkjP0TeyKIG/I34HFvxmiTabxt8R4SudmUZPFCB9B2+8sspz
UEPqLGDqNeQQWQw+ypzgAdMLsDsV5Fija5dkcJl7YUcA/Tbw1Ojdkf60Gjaj4rx6SLhd/AoTiFec
38OrUmJ+Jo3U9fHKxWQ7OzGdkVPEy4QobZHBaqk+NqqF3cfYtlEQq9ek3dd5StHCgTT4EhGq0vyw
/9GDS3UJmNv2bHZSPw0q50hGSOOwVIhUWL4kKSC4o1fTTRF4t6NspTS+EzzqmEUc1vsixSeXwdGl
r4ArelTdR7k2m6+pxkavX+rou44PAIpnn1EqT6CCAvrUtbBa5LBwMGu47LD0TYJiVDcWLttxZ2Oe
BBSQ/wDHmGfA+4wPccPNHDLlxvZ+bRjeyYTIOVhLy/5RIy6GEq49PwVX+Lo4JGa70MwnddgGbGdd
1B5gakaBHydPBaRqi2toqm/i6hcn6AImHMfs0sRYkyEYbTSANkE2kMWGvn0okdyiYDtZOJRNBZIL
h1b1qtBoDFIh1s4GV5bW3Y4Y05pXItq+zL5CTrOdcIGGPg/SV+2NO27VuF3Pb52JKXvCFUit1ZVd
fZByLJuNMcxy3MFD2QxDbYG/bywAT7026S8b7UK3+k3IamnEJdcT3g0JAe2ao522rPK9kT5O9k/b
78Ls3cLwWX+XcboqQQiLLzs3V0rwZFQYSay6UXfOXB3sTMW4QS5o46G6uOXNgd++o28A03vdf42y
Clf0f9h7amGzvePG1Mozq60d2mZabkIbK8ggDbeJsmpm9xzc/GvKoA+R5cdQzTd7UrAwj3HHWMIK
7p51llySHKCWz0rsrSqJ1q7X4QBSYPyOrBwSSs9NKgjr16ZjTBmXJQOBTkWqYWpeuijITr4dBveB
0bb11Il3vUicdZHp+UoOSFMuzGO7CG9m9uUFfcYAjaVKMQVJJZv6mLTof4Gsv9gZuyf2MF7Ba0mZ
Es2/9zZo3G3U2RvqCN40BqufeR2Vi7lvxWScxcWSHLHeseArkaqtqSUON7m67CSumXOo1eexe1L5
2Jv8jxhAf53gqsV8GLBPePw9jCsQbnUm0i6RKPVzSNVdUdyK9EgEE7snAyb316V0R4V9lD6SSKcU
ZDo0+m8AyYsp0RaQp3B2jXysiXlm36aSXGOeXjzRUCHq51RidbUJPnXrbkZzY6UhurhyOrGwzVuL
kSQkphTNfT/pqRievd588Lx3hdyO0v8NFufN0aDsoXHNdRrJYwNfxYzyQzpgP8HHLS+l2tOGxkVW
xOpb1ugPlGXBCG+4M4PFWFoWMf4QprlBUYFwW0LMtrbIQDx/I7duTYtkf98vkwD8cB23+0jhyAOJ
gf3RzqNNCDjfB8pbbdn5X4SyopVHnq0ODoc78eLMOLeESCulZmzDgXqEfPoQ96x3+IjY/DQwa1Nq
3zPB0cupLbBf6rDQq2rYe6AB8X9zX9FrC/8ChByZqA5s2uQYMOasIBA88FnQFjpa46Y2xmUm22ED
Su7ZrfrypHfEUPvUlYtuyuhW6ZAuGI3fqMJlgDUD0R1ycXTbGrNja8rxlJZSN6Fq2mdw8KgftSzB
Udr4Cg9aQcGblHR/zLbjdhirUzZhP8cevYvq9NPTMShwINa2nOn2ntNOvFJ0TiuPEV5hNz03IZXw
FreydaIIJkz5uzb2IZfMT4L3A/IrlNDWmrZtWjPOTrMfJJzZj4Mtk48tAxX+h3g2CPloz2VsSd5D
F344KjQ8Or8AcEFLZn9vGswzdoeBL1bKQ87YEzoGRT25AR7SSLRtEDmMZuj6ZVq5qzyohBSAU/DR
OMVyahU6QpMQkaO3kZyQk+fklwJngNsJJ8VQBTPOjRocCJUXizjK7gQxdvglOEdg/JygLy7LnK2/
0cq3AhYCycBDaLLzAZK+jINtUFMC1V9WtBUlHrWJOT76dME91WE2i0d6CplMs/dpMXYHWgQ5uQWx
//drs1ZN5Ij0Pg5wouT8kEIq5rY+f/n3zb+HzHLGA0XhgrHk/OXfNwVBXiLZ/dmrPe/A5UNaRNn5
csRuA/tBI8Jol0lDkRcIGlEy02zVQj1088PgBNM/D3/f+/eXf//2/33v79+CZ/nff6wqpujgNofS
4C24tHn6D5AOMLNoNCuuFAVdwzHExdNAYvTgJJlFDkbpK7Wa/OdLNXfwdntqI/ZuTVH1FFY+zsMS
OPT8LzSWV5W0whw1VypJNs4C4nP456FPgkUie7zBOjGdZrSdw99X1f989c8vY6vaGzjylKSnMCP9
7wfD0NKl7oYKd0sz9S0sVwizFoUhybTFGh0UYHV0RSFeOD9YCbM+Y374f98LaiXbK3mPlp44bLXC
8f++4h6PDJWOaBLoGSb3GkBThQFqY7DKbZN0b6CUNLEoIiGOXUZLGSDEYlPqVbJDAL1EnWX67pDG
DcfXmEr3VJq+khj/59fREE5+9PLvb/j7U3+/tSv4lASaDUteHZQjGu5/HroJxP5P5zBoCtTE/3sA
T8BN6N9fGzwHzEc7hAOT/MJ2CNQPoTe6b1lgO4Xr0OkqMus+9e5LJQR+Bu4lunlVilx7CCL0DyVp
Hno6XiZq7a+mIeIDY9t3nVwQLjEc6hhb3K2kfwpc8UDGHJbWqdO9wyTAIjhkdNZywJFlwnQ42on+
gUHH2rSmCu3NEAitKJj+3wMBT7qBegXrQ1fVPjg+ly8VFtCu8MRaWQZOY/hg1D/TNKQv08Asg1ei
DUpalcPwKQzMmiFc2vsOAy4EK87xc+F50DTKOkJhXNBBvS1VaDhNhzGmVtTb1IMNzZ1pnxcSW0E7
lHvb4YzmYTSt7JEkcoocp0XtpiyMrWVTuZWpdbMewsxhdNydk4DS8Vg+2pGrPIf4vYueW4U+WdFW
17mx4TUP9o4XY/RNlG3PfHltTAA6lJl1gMPaLGLuZpD0aMfSz2FKuk9VVQl3UQHMwq13MaUMF9xR
wAegXrgR8a3wkM3aSWTHMqw5jeXtpTxNjlA4tMtoHVuo9LGGp9HNkMnqpj1H2eLvr7ZaaCwTXbx+
AS9gK+PpsRiJDY6AVRA9+kdbIc6CNeXvN441MrrGZXNfUBsG5Qm6mJWhtfYeis5IKAkKm7HugUoz
5CvFZjBpHI4bqjPpzIyuEuMWp/n8rVETanaglm6inCNoAhoCYmehXgqFw6lTT/mW/M90gYkSzrTN
ufpselMppLvaJCEdPG2p3gLuwJsWTclvmYXYqjUtvUC+OPVTZbzwWsD+zCvIhxOjSVOrwi1H2m6l
27CI+ix9TMuhxco5e02D8LeAR+zrWIUDIGs9Xp06LdtTQmEhBuzh2cqblCrDfnyPycc4VdFcQpHe
YEa5Nw2FqIoVh1lC59yEbvRbiPJDxZMdDXTtmF5tX6mApAItMPLNv9+rk1mV1i2cVN3QnbuWkqFQ
FZd+Yn5P7r3cJkgjl78HSrBqLAjpTYdVTubMic72pIN5mlOjJTfWtuBparVQ3dLd0ByH2Eg3mmiQ
tU0R+rmmhD4Seb4tjXZgGI9i47ARiuiYVdQncMJWjVOfgjCc2tibb6lIavpI8SXwshPOmepUh5wi
yopmiC5rUFU4aG9aMeiLvzboWrgFCSir2dqzpNY2dXkKgho3r0O9zWQRXwkRy1dV1w1HDvzx3kiy
k5jfjemE95kesZL3hItXUcylDDZVAEaKbhZ6HTRtzyWIOujMZwsFapHWHhWC4dROqMdOmDzoncqY
sEOaocuCLYVSkNi5RBpTU2j0467Fou4RKLymGfWUVaORy53/W3WuA+Q2zYuoeySjwmyuuiKcS2GR
TlKoi+hMdS9GZ3h1uDsxSXX4uDxZrYsptQWNaXIAtJPOuTi21d5SJ3jJMKIzmWLcw9+huiJeWkqk
+HGdEBXqXB0ldQpPSRdr2IoZ89bJw9BFqt+3txb4TY5PCnI4yVdfFU7rp8MI1dsuA6rx1P4hK+v+
YdDCqz2DSnipTbBAUQA7pHbXOifClav12krBubNzAY0RUbSvoeE9V2KkEqngWqf3NuBVCWrYdPdq
z9qMF52WJbe5GR1BUw8+bOkJfQdTqVmMdZLhLxofe6z4x8xC/EiAuEZTPn1UbvUodULgQUKDixLn
yaMHxS5GMuFlT584K+XrgFPEXlfpwdFA7+xrJT9Ryy4u0GZaJ3x0vZhaGwy0RFJza9vVuOf+FqnA
QjTPqwQrQ6Tf7Lo1d8KVXIGx/XVkCckaOoAE/T+abzc40rfMON1nqrMONJxDoGjTrUk1sLboW95c
dAlPyMHMwPpQmIcUQ4KWxP+8vxxSPIouuwPKIw5MOUQnoRxbKyz5IzE+QKip1ZucAN/T5AbUsr+r
ATNgVTD0t2vnXEejcvp7Q3kpcphaJgONqGE8F2vuZe+lPttXu64rx36N8dLPxqlq17JwnRuNFmWq
/XAOSw2iWBSFZ/selppyDlmsNlosoZRWNb+cv+dyttjpOtEHL0Au1my2z94wnAcxP0RWhkE2ntR/
PtFjb54oDZxAIGGiH8qHvw/cJBljJjn/WbcXBEGU9lgpHOzC3ouwEHhIPWakt2dN5tqu4c1J5V9M
Hkjtn4Mk1c9cYPQzgAJOAwUE4qi2t3Zmxg+CAjb8pXHyz1etoD8y6jBDIvuvAc8yLbV4WHlK+mKM
rYZTDHi8a9n6PgUVEEYNja1CJQXYE1Ifhv51oJf1JGPMbC4qWmqABCE9E88TlvRhEDAKw8rdGome
Irhaw0WM7m8bQd6z3SzwQVn0ahJsIJz9eJEGDrI1NkGgOtDU4nwVTxnCj5Oaa1WJNzVe5B0jsIvB
mBMXoUq6PYCNTpM3A1BJxH6gwid1PdevLcQVw+5ek2rTO4DRVL3G4VPFxlOfQ++WKLojOThLBMmO
vHZCGw1m5Ta1CGux9XsthoQAe+4Wvs9mzOV50M0V7Kg95l0OOqN1IRJ1q7tp10ZgsTRd2+gqt75K
eLcpDh8zmA7DVmKVPsTBu2nl3t3SwAXqTUaZVL32YnyandHgacyj4ACVdhmNZNAKM1ZZVabz1DSb
PjVSxDKKGWhcveZltZtgFZ8bvFvS3BUWZRRFBCU5Z4SVG3MuYFBe8kGcuH92J3U2k9QuQR2FM78t
g3PBM+0Ys1mkP46DC0k4MUsYF+4Z/vVMYIvFQfYjAbozTG52uFrd06LCOtxcEIMBm1BcWAMXsPH5
LSsnO3c9wEEj/QI/E/rVBGgx7QpGZfkz0AtEuGxdcTO23WIuFmsT+Gzhh54AHixqfATUafsePCzq
huZtZ/rsw2SvqiiSqjLVx86QL1qI+6zSppNWy3fX4bZFbQ2LkYl/3e3w3ar0SyTCrPe1ymjQxHKb
UrpLtpNKpdj2GDFJZZk7zknlU0NzoK0fxtJ05okSYkP6X+ydx47sSrZk/6XGzQKdmoOaRDB0ap05
IVJSO6XTSX79W7yNHjw8oIGed42q7qlzM0PQhW2zZVdhGDwaVkIp5fJLd4+zQWvA7JWqZJtTlrk3
ytfZg1SCWYGCeLN3LslsQ1s0dj1r5L1da+o3+v4qccRNIsPuRZf0trgVL31u7sNggXhr+u5tMiDn
LbJGhcc5dqbGOWK3ptyeWdgmzoADwKve91AB0BnTU+p0as+YY3XTUlyi3PA9tcC2zEV3FbppexOj
oGPMsHZSQKfkCcBk2d1TC2i8m312sILhsUyt26brKAqp+rNB6I8ktrVEZujy6+r8luNadyRdbpyU
qc9SmJBPKrAS2l2eplLLR58s4xWnthdlp/f/HP/+OfTFYqCpLLC+ArvBfqI9DrC1PDCAmHAJ2Qe1
Bg1MPy4PswCAmFp40t0MrJhTs+0FOQMsKPYTtkHGVOBzzXlneaPaM27tt0v5ZQ7ti5cCHoj9mCBI
N+ym8T7O+/EuCO1dZjX1UYEI5PMJCdVwCx1ND97LPH9S8gNfxZy+sAiQ+/dCWk+bmMLptF3FatJp
DYAhze+Nr1ZxgidiEziufeznbzHDDlRd9cAbrtD1mVY5oQ52PR9s54BCbIkRHpze//Jrx73QGLQE
Lhas+TzA4jsQ3H4XZgK3sG7ca1O5xNHni8r1+yCNJDLbHIPZbB3mqeb9thyCsbr7NWAxRHNuZNug
x/SY3i8ufq4MJyp5kXaMSkQrMDzj4+QXy8FQSMu5uiMobG1KUb2ls/UnHN+Gnw3wlvYjCt5NjPc5
lnBQoCD/mc0p3MUBKy4NMQIfOV+/CxQQmxHzYOevPZeI3QC9P5Io7z/hfCf78pvq3KPyyXNJwYdK
TUG+rVzR7bqcQRdYRGOLhXxvWrR1LQHoXAMxMYVH5E0tIHav+LD8udw7+Tsky+SgVY8lQLXXYSUw
5gDaDqXi8t8bTxQMMaTLyzflqpe0TqJ0Rq11XAuGn2C+3O9QS826HN7MzvoVlS6vBsLeocU2aHLw
hCtSsmc15cFtbXWZAScoARrEiSk5Kam3BcoH6jnb2bhTBl/eL0q+py5D9BFIIad5BtcBmjw5ShZA
6BvbrMjO85DTUbiJu/ov8Y34QBODszEFmIEw+bWL6i2bAVEEKeEoVPxjqpxk14RQeeYg+XO0NW3H
ghi8Y4jf2kuRmfX0KXzjWWqJGVwyr5k5yXhWemV3QJxC7dxAWeBYUNc/Tv/meKBnZ7f9aldwYDyz
gxui+5hjjjqi93aeqnGF4StqbE7E42jizkAEi8t+61nB1cCImD4RucPiTRZ5ifeTGG9kBXKJRoAn
gyYNphbMX2T/xoWHqM7M/unbDyA24ujeBQXYlS1JXxoMe8kCH3v6LUnX0KHy6R6c7ENCw6zISZ+Z
3CLhgYgHkX0Xifc0+N7BGZeXuVgLV/vKRllgSChahinOyfGLIhq80TgXefpsFD5jyyHnBFN/uirF
mV9je5sC93aNFonY2rvOZFJs1d3nlotUl7eHLOtZXAJU1nBFR/RyZoIizH3XEKTXav29MufkN8Rt
ghL3wZTaL86CMOa5U1R43zQl+udwHfsuDXNZrvsBMIPS7HZO377knEZ30DAONaWF8TRFHV1EmrKO
bWbjJAQ4k9kNtzsGwG5jl3vOVMyZPeRcfyaGZ5HRh25Jkky3EebRx3zyLwnGwXFtSufwhfY2hleo
zgR7Z3NPU9Rz0xKS79KS/UbzAwNvgfcw59hSuLdQFvbtrG5O63MQlDxVrf9R2Jh6fAmIuPXRaREz
Gn61Ks7epnF4mtk6Ab94xyA1212i/EPNsuWtncgk8oHXZBtHVneF51/XWGIll34zvwN0zlGz5rPO
Jbe2qkl+yo6HRPkN0Q3zqiUFAJ6jPGcSt2Yb+8dYPMClMbfgVQ9lj4uKUizRyEdNl1ZuyK0SvnkU
6U+STt8VqtPGoT0TahE1VxLLOcscHlbRfoY9ljPRlPdLNZ+laR5yKbOnDM+o5hLGO0nhk9Tl1o4r
dhd2JVA948sAJu+Uoi7xGDOcNSs8HLDFUhp3wJ2AT7mgfcHObvMI+PWzI7sjRtUP03zQQ/PYSMp3
PbujTVbBqLa89Y3BmdhR0zTWrD9x7BzNNh33Kq5rpgTdPSTV96AIzY3LJrXpe3kpO13tquyTchiP
mgDgLO483ZsZiQWL5lTHALTGebQ7+Hl55FSFDsz+3dHAvB8m3qTWdw7mNOxME86SEZLu84tHmTnE
lqrhYKqx4OYalqcqdIgCeg9Ng3skyPvfLKYgZ00TEhnDo9igFebETV1beNjk7jWPQCw7shlF+13m
s7fvHAUdIn5kykI2bLou0MUjpZiktLq9RnK6z4k8QPfk/Rt9GDdi4iKahvnZDImzCu8pDdyrYjDw
OUzqr626OPKo3wpi+V2sqT/b8Vuo8jzxpu28WtZA4SyNgRAdrB81lHdY5waERdh2c5rcFDbCXr3k
t3ZjUrmYuHCbvVd+SaoXVP5WzmkFMgnPzews14D90MsCgWrIA3BYGhH5HQFWUr8XP2QOCptLdzRK
JgBogR94dKtjWVpPeEB8WhwssKcyMQtYufbN7EH2sh3ODrWPD6euTbQRLAm0M+KM0Xg9C7KnUERe
x5A2KUYHfJG71j+xqZ/Kxu4uRsHsCu4BJXNXDV+nwPb0sZjUFbj2e/qIeLj8NxGrC0vzRSXh3+wx
kAOJiMsNetRsOY8obYAOU5udu/hYFtUdkmq4KTv/tfBr0C3ykNdfidFc86x+tP8getAmJSkbAk0V
X7PGvNAcAuReXc2JvpMxLZsp5z0mmy7HRcI8vHKyxz5DFBcHFWkZBfKnhQbWF7To+Ro0UMPuCkDh
gxgc8sgo5C2FNt+6bz7HOaB3ppnpp8FAXTu3fp7oc1WdajcgBNO9zoxX+QA9ymD4yK3F6aNJUQBD
Ea/YGuwYnAlK+0ZDk1m0OBRIE1wCaWXklSOIeBNJJ2d8WvrmGY9PRasrx/9UtOYmXILh3LOrczD7
wHsGtCNxgB4gG12CYQJMa8J04rev8vCustOo1qTYNK0zUWH5DxiGMZLgtKDgZn4NiTq7LPTlcKst
mwYOXr/gaBwbDOYWBXCw4AnnnjLjYjawW2HBYJz2MPc2qQnDAM3SmD/+FTxrVuCSetucPkhVwtGJ
ltJpLxySXruJYTw8mF3tN8+Su2KTp82xKNuQ+tRu75cZQq5N6KzoL4thfS0ExgYngaKfFSRqUg7/
i5OwUK+n3ofK6FgL/JKJidVixpYebWZTW269ACY1IJYU113B7QgYInUg9QZs2HHR4QO9FvinDX/Z
6t5N+WEouvXQwzBrcYr2GOM6VOsC7XRrefzlfgyPrR0DbIFrTPWNBQokeK3EvfZjzoggSDZmWODd
7V6DleJjjfFL36sP1WIx8AbU17LeF/ZwFKX92NvTcq/o3+a0yN+ehwpzvDMdpn6teNnkpWfddFlx
iWMasOOBqjrmMLcNBdPbSZuYSbryW2ib1TRIdjooX9kz+CInIXWJxsSXsfMuSJTtzgm9W6tV13b/
AjxZQNYbozDX+OKDap+M2QdRL479on6gTgOIZO5fq9XtW2dTt4d2+jisTRZhaWP1jFHF59686gEo
rpUIhzCx8KZV4iNfGMnbvnWqRhZz1YgTDyHLSm5t49T7adI6ZhdIgCYGLNZDnxwSGnl2DYpVGRBe
jr2OhFls8A67IwkHl96ExmavDpbygbkdMaCQaJRR1k+qjrkRUHPBdRTalZ18V8iCnCkhnTD/eGon
67a2katNgsrOUoj9go6OykcdroVGbOYDMOtupPGpocfSCKkrxoFoKkL8hsN8Op50cd3L6roPmXx6
fdXc5hNnK7fHhB1kjXvMUaho3CzPaacIF6z1WhnJH0qH98COaWhrkeUVE9XFUZ95XQCrum9Jx60t
l4SsbRKMiZVfKpoouPsVkU4+pRljeq3TDbR1EgMLGLtag3YIY4tWaAaSskCdERXjj6mCUREv+65K
XkrcCsU6Xaey5L5ik07KqKnwwMEbY8B+qSDw7/oRD6pIyycZcGvDkIpNiVg3oEZ/GemXJoAS+3AY
TU/eDYXxY1Yg7RF/p20SNPeLUV8NWnwoZLRtHWfzJofV/8//ghRYR7KER5owU4h8RimUiunymLBk
xrY50M+GcaufCTsmgN/paeWNjvXeosxnS0sT+VYz/xt6DYIWrl2Po77N0j/Qk1jdrGBZyY9H/Dbj
s7KaM4c7efRCDD+5S7zNavA00Y2n9qaHc9aUdyrDzpSY+NXmPN/Ts5xvLR8q4CiCU7JuV1Qf2GDD
yUhJR+/rcbgR2XjGE3kajWK6y+bpr+VmyrkAjrvls2f2ZAdi2g1QbqbLXBAZcwcdRjZ0WkyRWIIy
Nqb16wG7pQFrs3J2ao57djl8ZGqY9gZ0gI4ah+1QjH/ZIl/H2Kl2trEbuCHwmFIpq4jDNRbnejqx
xM4pMXvkmHnC+JpREeOHIFs92iQgWBbH4dekTq6C+HTVL/KjbIqZc9NwH0z0XnudvIqDFqsdxMGs
6KprpmSvrVlT50PfVFQaG0o+gKOW3IGqDiY3De8rJst45ag5X60duou7cAsNUkqOcx652p4vpfby
Ow6VtJqR0Z1iwWlMTodmrI4coy/GAPGBUixzu3gDxcTGq425j3SoexxEeqyRg3oYMTz7IJmWjMLN
jH8xRPAot31yt1JFFO0SAaqcYmvT0odRt0p2aCx8RarzaPpIMzSCemulkjvzWjwACZ0COhiTxqp8
7eDlm7HGtzZU+MX8bnguU9NIWXZ5HdR9PtKCyg4na65IGPzSZqGVpiSZQrM9zDb4Cn1B5WlDdKDS
lCDJYtovRqJPcwZnaJn+Ziaem0n1wd5j/nAxhXFX5m5yjc8WSE7+qsPM3lN9kwF+ID/eJtCCyHe0
/RzpzuGM3UILZLiGc2zMDoq4R08yJsocPOhUf1C0Jfjy82cPqcZ5BIujgHXLr66xTUqOVTamj462
GkmKB4Z+xd9fW3fa5I4rYXZ0vPbJq4XNTCw9OBNLs5r9m7JK7qoSQ4vDuA+MB1fVFsyWSvIShaQ+
de1Hk3+YLbWFDVe9cAkD7AXW11y7X07M6+glRBedrsREt6DbUXxMbvHQS5d8p1TPnUeifJFQYhsg
FviHWLlRRIoS+1wYfga0H+SLdUM18Df++xc4/Puxzj9m7hbbyQpudUzBZDKRDJ2l5JEzcS/0rT7P
FuxEMWLIooOjVDQG1AODQszq+7lfFJVXPTjnej6RmbnGso+hX9XDrpAUHg8Sey/K86YQtFjE4Ab3
Vgy7hO89hWje1sU0r/21ByghVt+v1Qnr5WoktLArlwTHuhoP1KCzNvV5xRW4W81J6/8jIGNZJA9i
NNlacYL6q2QbdBfGVdOG4CCreoFt0hqgPQ3ir+kyfK5l/FFl6dXSkjEAwPlNXAFjKfxWU70zg4iw
KUA7NpXY6cL7msvpEUMP2ch23/ZYWq35sWSOH/nGfWicexuJtIwRe2Up8VzXTb31MtpDuxJWXj+O
pyqO3UvCOV3GmXNOWVBwZg2kBrBiLxX3ZdGB+E/gPrg9bEgmM2Em3ysT0XScB4MlaDxTh8ph36Ds
yjpkukm3cVsExxZDvpnL/BCa+Qd6MV0oAo7t4I4/fgNWwyPUZ+q+OkABjzcjBI2pgsNW0aR7aYkU
YSfnJaHk439vs/rPL+MQhne8HHxdvLSYkHXVsVFT/bzFj7PLxhRrNVAhHYQIvcNdURMZXKjgrLwa
kcVAuvYako0WH7wRiqMWAQw3LHF8YJbJR1J4BTHWggsG7sPPjLgId9C7MvXRnDrn1pTW69hh5mxb
i7fCD7sNVusEBXnZdb3wyEvJGosroYMZZyXnLkEHL0tUhi698WKXo15DkHB00Ydi0sJpimvMSjDJ
GLS53fap+CnpR2thiUnLyC/KAi1A0odPoepxiEwXDzfjxnGm91JSVuQ7xZvntN3J6ZNPMyNZaXAT
Vv2uNmHhdEMzHi3XvIln/1h33ZOwkKQZHQJQSK4V111CRvKnoT0cIFbwblfhZ11Qfzc3t2aQP6kU
F3RhtBKEUrnlDHnobdBbGloHYyWm8i7bKs8/j4ZJiohwJQNPvR+9jvQQ7cX4OHMMDKhBJnaYpjAI
7gLsDXyQiKCQT85AfnnUBqc+rtghU2KCaiPrXWfDTZhuF692V/73vVGQxCpwCgvHeemGlsJmlyqG
tPwy4t+y8HAb+YIAASolkEDSv53pg3AcSaykeLKSsb4Ms03Ryfg9jBgO02ZSW79eG4Alrui1dK7Y
e4bzwQTwM6Fzlq8dpHNgxpWPLTYhHkPtO9T19svI1Nmw6/CEn+fWS7rmMg8c26Q93hsjMb7BQKZN
fjGBXPIJylyYZF9EmF5ouzPIIRnY2akNYiwp47k9VawcaKsO1lymLB2pEMrtS8hY40v4Pmrn1/Ms
9qUx4HSFIFJO3id14wBN8PcUCyhe0hU2/sX4UNChsm0koyGNbZrY17R3eh7cphvRqHxnM6TTP+vW
c1WtBHZ60oddPBI0X+zkGk/Png/CPWA+IHJnzixgJB7+oGbALVQTM8bKfsxjBkkV0r4fIKwLl+a/
svuYSvLy2jVFJCCzeLyEXtRkH3NgbqED5sz9k+FsR0NMZXevLiXXx8Myx08qCMRlUMcJ3uG5t5o9
KKj05A4TfTZezlAt9BFe5Db00/ERVz0uMV1clazMc5h3h1YLWqdCIngN7swOb+7WK/TZAF02DI+q
G3qWkyRyHDdkTLKFAr7JMRDhZLlDSzpRCgFIr4X8rcx+zYfCrMtK/UzFHEhnQ7+UqD/w2MJbxzPv
CwfuThcHX6zKaMH2gjFmZvPqDYVhKZmMKG6ioedrs8RQBhpkJI6OBOhuAaTOnzZc/ShXdPdmPVx7
aah4y9x+OHLsQBewnDSyQ/klG/4FafnSMi9loIlFK8u6rTIGkDm0lUJPLECXF+dsJORZoIXZWYtx
Ymx/B0RircWvNuCqSVZRXgJz6579pJ9x3Fgd3/FpgTZBxMRbuJS5mbdrOyT5jqikZoq+inuiBcY3
oVjV07wPSjCZ/ciRArb6jindVROwwirv2uA1buwuJDKXTAe3quudppM4sjhpZSPGeZkN4Pe0+VF5
E7B+EBgOpjGJsqPRUwDAtVQgT8GhW8Dp1FwwdhQCvuiZRWvx4GAQv4H8gOYWYLWoBxBfeqlel+WQ
F/XvoP2zlfDTStc+0Nhz5Achv9INBmyEUZaxMCkb4pM0wovICH+VmLPDxPROZjLfywneiMC0s/EB
l9amfOXsYe7o+4JascsrrPbDuKTM5gNGii7T9/55yNrHDjsR8ApATsOMQqbsR+5XB2ULIPBttfIj
6Ms1WVeoXNxRR/SBrEESasJ0BWPlKl6WJ1aaflPMdAfkrOh9RslbWa0X44IkguWV+9lgFXA79zRy
CN86cQC/Fg7OxrHq+1Jf/BmstpfdmjlhjnF5q9P3ybBOzohLzjK5JUupePoc+zpDNeWABcJfEmdx
qV4wbEYwU8b0nTn9PmTWw3NTBLv1y9GQlWGSRSlwOE3Xaf1uskNuHSZO7Pvtm4W603jkBOt8fslK
NWwnxcqinRpO/zZLQenn0w+/xVWZ+bdrCFhP/RUQ7ud2SGA7dbuC9vjjIg2SoGjapQOweUn0u9+F
9N17x1n65LIQa5vYr8HamnddeDumIdCgrH9JA7ii4aNM9Rcde5z535ac00ozAOT1G+/GKtM3Dp3N
trY6sVPOGyuowBOp75bBuDNAh2J2QXZub3gIL/7kHrGwK4yAHiGbkMm8lvlPI0g747NIVhnBaKd9
KrhqLzaWIxGiI1kW9FQfkJ8w7U9GZpFBiyjLsDzaK5u1+JrQXA+9rDlnaRJwY4piKsNVYtLHTLU2
cK0DlyYoWZYXHFrXBec7gCheLLlE3jppHIwXUTYh6RmUoKSv05PRPJflBJocaq/FkYlDFJQRm6EM
Uxw6KmE85wsriek7aIBiuAjmi/NIdsrWSbmd2+kqTMqHpHL/quXSkEkJ+ZJnKJPbLg0DYECQ1T2N
Qpsi73DCJtvXev2xrMKrXgzqQrR0vagDXETFvwSB82ouPOKFbMdd7n0bDii/0G1vtBAkNBL1lNro
Bc0oXzDAE22KWWMW1NZNV8WR6aGZ+MiRDAA0MyifKY2GTQ0f7dMpmC/hP/iiVIsKk2B6KpGOolSP
OewCFHlXoOpzzCoi5cO15cPu2juGEhgJAuen8sRVMFGehsZDxqIj8dwDXUgXJ1pa99NLyCYSwbUI
sHJZYgg1F4gSNlGoTAJHmlr6n6CMsfYu/HODJXujj4Yx/6Z295qnLmWF6cNEc0hjUQw5OXc82SPe
KhTSNADelrrI4MQHg1hFDHSoXbN58oR1TFweJB+xRAI1T7LK25QyNg7UlQSwT+1oqsY7u7DaO0OR
c3TS7lQx4/QqKsTKZLwR7ZDt2pqLsNbxKXCb74kRgTEzsspTH1OwIvRYjrc1wSwu7xP4AGlEnF94
paIQJ9NB74FMc+L0GFkhirPfW9+46TzeJNYDKgx2/cI0HZiiEdUy/04n417W5WPujK9LjG0ATfib
Wrx6N3Awawb3iO/iO+/C4oSVfVeStbPsbogIE/XULHs7awLi1aSftAL58GbklQtGlQxdHGCFJLku
iDlCzZ831UB6pW8BTYdY+RlkXSfmYpyVYzxjyvlKoVXuEj2+zdnEDCB9NgHfblVFOkM8LjNCgYvJ
YynoRmsGJAGN3LZMPhJfWQL7wz5bNMVrXHBE7zDX0r4k3q1uRhGSH+zvvv8jp+7Z7jiqGzGVJXl/
1xjqPBRcQOpJfuQBvMVKvAdTXvBIMuAvutTetW72MNqvtVkelzajPRPImop3ggj0tiDQNfSg8w39
OdriXXbDrVM4L73gIDlm9hmrNaTQOpqIoHJv/yQy/Sg63D79aIERdfOdXeOZFcwSfE9xkRTmDWOC
MbLQXHYZb6ypnBpjhbzt2HKNSb7Mg9ucfc1/QRs6C0/fZi3+b5XAxV/c+C53iY8nAJWI8kHIFFPx
qMyAWSrS5jQ8xyHSqefjPQ7L4q2t6a7Im5aD2D4k95eS/272qoONQ7yFZNm8MiUgA4+Ut1Njn+3I
ALFAdhNUCDgke/c2kCOT9jWUYbVUvmJ8egsdhI95fk1cUJxWnV4Awkh+ntPuLHXn+TQcKYYILjHr
KI8BxQRCcJOfE2K5at1BEb90SrK9t3bh7L3QmgI3N0M0qt6wPLb70eQnoYrgXsc5yvPjePyx109/
ci5uwipsN1Y134xYwKKsyxFxxReGxupihQRdOmR3vp6wOmx3nxbE3mPp3ZpZ+eI/ogmGR7CmEJBz
zItURwW1vm2m4W4pvWYfcCS32e84Xi5E/w33ZFeMddv8Vnfr4Ybe0tEuDsM42jcunCbPIoQdKPZ4
M8Un52bdSbT5n6iLY9+/lEXz4adDCmVL3dUxv1KlIyf03xub5abFqhmV6bAKxw0fsB0eY0v8xZoR
kNV2kdA52lYFBSnBK46xbu8p9xEA/Uuj4DCBiY6kx+VKtsZuzNSHV1QIKnq6GoZS7qUarGgZMCT7
O5GDwAgCCltDYb81wogUR7UIk+FzbqLSWtQ/RUaD2VWNMwQ4jXsL+yexG1+Srq5+cqb0URb41t7B
wVSsVjxRzT9UoXDwGKYnlS28d4gIlCuLS2m5ywp0JbG8osF8kGKzSYc2tHlPPGcBPjikbTOyfdRn
a2ZgCTZh7Q4yTgMcdGwIO4J1XwlVUlnsv7sONMUxQEsYgxcTqf7QeIwea+hZZ3LPsvYaip957V3d
vzR1WOFoBRmRqCzyV7pDicOZVCzu5DmE0Gq0z24LtYQop3JgoKg8Plcp+7aZG+xKnutTDOojkeJa
jTMmv0OvjrltfSV6Rtmy4Q62hG4Bcfhgz9ENpvss00edDwhgK8VrzpyWhHjz0TY+H4hsKcUo3N9E
ex9LQFdO7WWM97g+p6Jii3CLq+uagfyWJuEJpdX9nsP3HOyFRZgmAqu1BsisJ3C9+XbCIRTZePij
yTBxx/hrYMuCHFfReDQwEZzAo0UUOhD6S4ljBWn6qhxKGdkuT+x6c2QnxmnpwgfDRuMlgBF2zgHO
hLFJ8uKqWXvNmG0QpS+DZzR9PI4DLZ1KGKjguqWghLNCT33rbgJoysCO42Tr/04g4enroatHEK1j
JM6c6nkqaXxccrj/PdBOlMDBvR/sH7dWfy4fxH6svCASxXcTIOjTWrQtcVJkMV5HLoaUm44wuyjc
ckavZFGSxM9qKrZ9O+Zci6cyEBOXJccLSLkxUOgl1U8Jbgl82PZ+wAe2NRJp7Geb4aVtmQez7gWU
Cf9uGVvrIBLoCvVibwcqbR27unOTN1/316BRLh5Avbx9NuI/hMU726oeucBmMCfQlr3S3eVu/qxc
ZnwdpZxkSt4sapPgJSrqFoRwQaoAQKC5dT+nzIOyrLGOpmE/U01We9XFr8mxNGnD+krhZss7cSiG
lXfafsi1y3TGnzV6uOd8AdwKR/qSfLYJFsp+9iQDt/RZqv6o1gUlqC5Gp34Sa4Z/zZte5/Bo8O5s
3J+gMT5FY/v7Mcv/3NxqDqNlYhxzCvAYC3duto7rqlPeDSLnySUXeMY4Sgg5pnqYaQqcYo9AKxLJ
NYMzFukQy3gZA89O3x3XeJu4Qey9sX7B7vnYhyYtudNDKPpuv1jqz5rIgrYFrRyOxIrS8GUrVzAH
fhDsP94p8P3hxABl4XPih08PE86fStAnAK+RwVViTyc0mB+sTTuZfLF8gRFfMThrevJzWbv+tL9u
zA9r2iXN59dFlBh53gdHMxSFlGU2pwxyklN5hzTB1NWEF4wRmBeT5sw5n1+nPivCluRawJACJXa2
dAgsqrgLWUgUPsYKprS9LvDEPpf42KniOIbVe8upIJuSy7wU72JhSTKmfR28dxbXch1DwbDTr8Jg
H/pupXdpsvv23W2SOyFeE/uDJ+6s2QVLGEDwGZkMhmcsNTccjKK86b48YBI9zY76lcAsBX5qfA7H
6ZoxfdQEq6GCXxFustLyrW15FxTXAbfvLqAcCqfcVrgO2GQ4nZqHacA9LHa2DPfhLbORnbv2BJfi
noPHRzc6uyC+i5Eyw8S5dyGVSJsDw+pK8CZGECq+xCU446x6JME9+eovsRmDjqE9Uw6fRToUJy/P
j8pKX90GjAMHVcU7w430vcZ1zTF+YyvrkPrTU9IXZ1ng42zvlDX+WOJZUHfEarKRWbHLCx5PqKOO
9zCbCXeUeZMawY2SN/PMFeifktH/38b6BOb/P//6hic9dPPDb5LV8r+Vqzr+/62NlfbKX5iTqkv+
x1/6/eyH//zL+7drBWhiEGX8wLdd2/0/jazuv33bcZ2Q/1hs157Jn8i6G9L//Ms1/y0APzp+6Pmu
FVohv0Nfq/WPnPDfDic2Pwj90AktdLn/l0ZW1+XfxGGE/iH5vwtZ0YhdzMYgQAOc1cI0+fPvz4dM
Jv1//iX+F7G+NLFV4mysfmBsViAOsRtumR9KMOztJbPgweW13pECY+QpCBzV4esEQYGSqrjfVU1G
ahPVw+lYsZfYkVg0wm8j7l7Zo2mnQJjdgTjIIOWDAKhC2rX1Wg5kEpNnsrkxFjwOoVV+gWO/17CV
FgM5ZRFaRy7TSCJArBDNocUWkzScOTsG8yR1Oz3s05ZVOnAzYnrdxSMWERQDabEUh3trT1ejE3wJ
ZNbMEtYp1vF9UzqRl+KSdBMNGSjrn/t1ux/htxqYibduzKpLGA2u1h0DqhtADvTmwe/1nBlTcQam
JiSUh1eKOqtKjteT9Fj7Q3nLLHqXuO24QbE3tyJO3hVlSREZDrTn3SR59p3FANuWAbDIJKPg2qAD
1GVGUusIBQbTc8KpBLVC7VjWEIxnHytbjypQ+z+CACIHPQE/bknB9A3OVxJzKDNjclmFUX8p3dIo
a8NFoxauB7hQPzBw5BBJYYna12b3FM7mV2o7mmioXvOq9/bE8QJNV7eC01zoraCdjC6CtLZBl2oO
Rz1+TEVPh0oxaJgaB1XHzQme/rPT66sStlNBo0conbfSC7dZld6MXbseSPs8ctI/3+ccmuDpM4zb
sauviqx94ti37KXQT/3kveArYztfYgvEDBCBBJEmt3ihuvfgh6rhqhDLT0dxQOb0xw49IlsQLSwU
ARvrX125hDm84BOZK/4JFSP6nrNB5PtPdNb/GPUEI8PUAO7N4DVz6EoPGUYwlrxTSeNEQBg7Enh8
5ytr0deyY++k6Np5CKArMBsfnH2Fd5XaZEA4g8W0YVivjqA4Eu0/S7OEzuPBf2PJB85GqW5XEJxy
2aQbCzTo0iAkty0z78UXO68XG5/33IRYX7xZVSf3y7C8iMA2jqlliyjmMtA5TFFCNpfsjNOb6Kbb
PACnoiaSSVwy1FEjEW7Uwp04HLlqmfqw1HDYk5HOm855bqceubTpXuwZ4sgIz2STf8tmvvctRLew
fbbz1QwI/KXs6WQiLfCCp/sJfSTgaBBTYBUiGxUPZTq+0Be4C7TTAtp50s1VkFJYX3y7GtzLOAI8
X6arTDj2xorpVnQs7xpsyWsw2hsfKExoDf/F3pnsRq5lWfZXEjVnFHnZA1U1oJG03mSm1uUTQpK7
2Pc9v74W7WVkvogAIjIHNSsgXkBydTQaeXnuOXuvzd6MMgZKyC4OQvJBwS1Ssg9vusTbJEuap4n6
qVWQFMztcO7WoilK+xPw+kOqtHT+UQybPd3NQvUhz6MQtrIPpRmuMCLx39j1OybL7aSe6jq6oKPG
LjlYiL7SLzVfCHirwdNgSf4ZKsmB07PW6x+pWBOcIf1WwSbu3ZngeCs/9J3KGDKcMebbymcz0OS3
aBlO2L8ogl90Wo+rUxQTHFjLPmEiSFM5m/QvSnxgUTZS8UzArp1Ng/tuYT6SNj8aUZAVkKZnvRzE
ke76HsKUwmirBqs5/whH0jrCKT2VZJwarQa3bMo+EjRQFP3RW9QCI85Q3Xp207+npXxYG9WkF1Xs
Va4hiRBsxIbdgKLeGEzZ7yWJdWReTkDXDhGNGE4Q+ohY0itHG7UzIrToQZGadJeYFRtyrr81s6kj
gxhdGpUCyjfu4yzjco/cZtqPC/SUaMp/SOeY24GxAwUXszwg5KBgcCNuMA9Q8xj1U7dMs6ut7H1i
PZoqPGAKOuedGaNwmRCzJdepwXVBoADDk3HV5OXo95ZyqzbtoWjKW28oe40x4qrWsmCIfc/dtLPr
YlWuzZUXSAszFOsnCY/vaRh+8twhPS2+lUj4nW5cnludJDGQbzxq2qCC3KNqfrpopqfKaH+7oNoB
G5PwgDF3XjQVnlpL2AlCcKQfxF8laZGcNvRI+VtI6Kx91KOXrw35qbAB0w3I3KGiym9KgxNUCi8d
fVo1V0CYpfZGac12T48Hp7t8paYDalYHq3AmeOwiFmRl+ZiT6VlRYCZ2MeF/U4/xpMB4AvoE60RE
uZfOC5gl7BKEQW4NsCmMlrimNLXykb4CjEN5vZWUlPg8fOoXFmVpp9fxSUt72u5Ksw+QJVVzvQAx
YwcqYY7eplgz8T5hXsR4w2jAcoRJTIeYCgR343hRAdQeVLozGHesHWZ1tv0W2yTLQJIJVcXBBJo9
ECeiuwvViaso81FXSC2mt7SR1eTcyP24YZ5y6FX4ZwIEnhuiEcQwZcXX2B4TUkkrnPkG7WL2r3WB
XrEOs72o7G8eBRc2lBaSlGdg92yaiwhQXIbRRdEGVGn2R0gKiRFH6YPaN8lriWWzl/qrHgS/lsS6
YfH17KXHlAEATUG8HdZokESItAq/1wuyCNzJeMQ0YL8ULU5o8SQlA281T3wRt6O4cVp45Ewypdf7
x0U2cj/oFsCJEi3O6YEQ4G3NqoWGoYAhkBLAkDXAX2PGVVIT61thBl+JKekueTTlxpw/yh7ugdJN
IdEy33oY/qgIKEkG4zWUVFKG1eEc2Dn72u6E6WVyyKoGTG2373bQo6SUATMmBqG0vTj9/5odq0c3
/6uaXbf+Wc0OWfHjq/yben39gT/qdfMvmkppDcpXNxRNhtLw13qdr8i2bNvU3pZuakKx/6Ne19S/
mLpi8VMKtbwlLOU/63W+JHDD2YydTNmUVeW/U6/bKgf253pdyJbQVU3oQhX4XYX4u3rdjGSdoHTG
SbW4UUaCHj7edHfeLD5JTwTTn0ksgefjhE/WRj6MXuEiKNqaD8Q8LAlJhLNzfA25zWg2bdVt5xGd
Mv+YGueAFZKOsz/+mHf6AXfeYQx3OuYOQl4YVlxeWw/9x47UI88iNg5ik0q6wk7kr4T28Eim5qYQ
Yubs5OdBf+T5PXBU82byB9AD3gSl2Ql/6m6/ufUcwg1gp2e72RaJoRdtY5eMqmN0U7HIzKf+yEC/
d15ZSk/yRdyyvcxrwWDvi0N1MrZiizjy/Si5mGY8Jjxv2q450Dj6jP3A63ev40Z6Uh3VWf9C4Gjm
AxJ69RT4KpYNQmAfh3dx7je9c6O/5ikPjCF05/Vwe321nfNx/WTegDTYt95POIcOIscTY3dnhtPE
UR1p+js//Ofn0Plk2nJCMeHlj2yNHERY5JdAoGpN5yhvsaDxXrA7IqIFmyEqANfkd5vOz9h55lw5
yb5zO/6NYL8v25EcY4MT/rN5V930EZ6nU5woNi+oOzbxiyKKR3Au8TahYu2hbTK3dtRb/bVs5X21
647Qi1NUnCqRmxiBnfCk3+Ir7octDS9HeVg4o/H4tNRgsiHYeNQqDiJoNz0xfNjjBumAZKEWegmz
YwtK7SCe6KttY9t7M4Sn3Abp2HrG+7R7fpZ4frvtlj3WpnPjAyEiruWqLvZhzOfaUQjvVaMp8Vt5
y3xllx4qH47sWep5QB3GTR4ffE3Hb7CNPEKhUvfVEh4ZLuv/TSXQNkrqHQpIpK/I/fZvL1ngtVQS
8QGyLsnb0V57Gl8Igq9/klQJzpwdB7uCFnYJHZl6F2ls6Ag8xNU/bgEcmqdW9shVIUtUJ+/7xpPb
ZdrzBh3/JM7qU3Mat/2LYV6lT/uzXGQXQzrPc0feqHwgH9JL5EoP7H9w4ECA8GSMhydax7Luoy3B
/sfHDQ9SdCvVdjyZ+2Ki2kQtjnEA34QnFJwD+57CxHD6b4IcBXUBPg3dr577j/WpdOoIgOHo9+N8
gIlSRjvVDQ7RlRN7gvvafwc3fqX7uTiDc72eDhw/ROYnanNuePYGZI5GPyR6vM8F8Rqws8HsfBs/
jTP0q629DyyffbfkqYfUl7ii2InDq9a/mJfyvilbN8K5s8mpcvzwRlmEjAdQKVDFiToV3I8TvynX
tN3o765EE/9J/kp8h2rZGbb9TsMrtRlcOsn6Fy+MwAY/8nv/CoTHdjZkDMi8LwKOIatBeFEfghfJ
BxHHLSurL/MbobdMpttPjgtfKfKsHzoLhbkZfgS35Boep190c+vf0mdPgFzJEM2B1MD1oW+L8K0G
Ujo/Q4oAGX4ufG3jz97MNMfp9ov7UPn68VNy2jP3SXxMfqUXtuqxY3wUruKkvwOkCJ48bkj++SSO
qdmJ92t4tj/UeEPrNrmKR5VChi3TfhDvy7ynOLmpZ/Funaqmc4h3GXvnS97DCLAePHCWW+sH8ugz
3OsNKuhPcd2rj1uckpfoW71Y12GjevOTerjU+2QH3xObT/gIDgXMp/aqNbygBmKqE+2YsrqJ9/ER
0V3Z2HvZeUL/fT0wC928eZUTOZfZ9fQbYSpfwiXaYdP+Eic+cjBw/Cg+3lWWbiTBhTP7nQeT348+
iJ11yCNwlA25zl620zeLN54uwlc2F7QIr23kag8Ewm4thHYb1BT8FDerZz2UezAjG9zqDn31DVF3
sHL4rlVC5GQXCOUuh8T/3k7KJlv5wmwGbRVY1SY9G+8pgRiH7lvXHT7Mvt/N7f04Lh2hsZv2mG0r
h6mi17MUYv5EPHaqT/xllFKIvpzhOxEHeqsUVoxCNqBxHWau66vCC+TUJ3uLulHFbNZ2B0l3ggfm
pRmZ49seCq3Lz5AauM2w+WXuAqeFC1Q+a1+hzC5K91UvvOrbd+kM3NO1MV45dJbhibqsF1vFK90P
9eMFJezhabP7lvbo68XROFr+y4XERmJmGd/rH/oGchjPSfOsXJAtzVfQe27v49l31e36HzCyGypo
6SfPVA7fxFTghM/FB7V8i8jyxEFZPxj8XMYTfmPYEqMTne0ay/VG+jVortmheAfU9BB4N9tli0a0
7XaOH4aQ6G8ebfp7xiFLbEiYYVh+Je3UYYcgoIN7UR4MBEP/T8rJ7e/y8pH/bv/X2lv+Kit46WHU
/Z+//bT94/PwN+ey+/ibT7x7iXfrf6/tWAZi/Ci/6N+/87/6xX/7/V8pFE2qp//551//7z+2Hv//
/h/EdpRF/PHnQnH9gT/qRGH9Rci2hcpHpyJTbF39a50olL9Ysm6Ztm4Ly9Z1mRLur31d+y+GQU1n
Wop5LxPFf9SJuvkXWCzUkDqVJL9NEf+dOlH8XZlIago9ZY2/o5PDowlzbfv+qa27wD+TUiNEe4nV
8poPDZPfATKNzJx0AesAhM0mpoPSLqut360xvWiN9Qa9iRZZ22OlHfSHGXPmJjbt0ssgdACbQhwu
GSPZ1/Boc6vztVqbrpoB1amPob/BJyX5RSFMSGK9D8rF/9PZv/7RlP63os+vJYZuus+myun5c/HL
q1JlXdMUU+HO5mRRZv/5VY1mV49Tz1M9meRXUeFvBnFLa5XW0iaoZEzYUjvgirUPWm+5sboQcam8
o45OtsDNJTai33g80C/xrXD9cAQrMfaAfIF6Y7J/HXXdExWK8CRMyN3MBdX0hNHKVjxrikp4zLUE
wKVCcETQrqMNCL1M0bMvjACkWpkOf7pFvRmaw+b+a/W6gOTddQtPLcESOsrVrmTh6mraF2bJ8Egv
cD0RBYMoCIMjg1DYnTwMBzm3t0IdsDnVo7yTRfWM+pVEctpGJLhkn3GMU41ZfojQxm63ekJ9gfLh
KVMj5ESEfi7Mdc1Hu7K1fT3pv2NUKLCDZ+Z469+WZc0lfY+OpaZxrBBNyEAKt40G1bCrKzLDDCAR
kyh+p0MKuyK1YWS2zLal3ssKqntFTJiSk5NVkLqMQfNNBB2pNi0ql6pnjErXT43ohhb60LpMHyt3
rrJLudgtca9Qk1Abz9Lz0rwOH8VokN7QroGIovaR/79aI4IALLw2xSCnbW5P9mxKbrxegSGdDYqo
HNN1gxQzKpFiKVJGDy2ZQd/XKnSwYHhCPfUTuBEapcL8fX8bSGJAudkW9jZC4zBZAB4x198atnM4
iAjEkzvU8fc/mARp6AUprOl5afaZJj0WxfAZDBZgqLhe/PspTEJC1RekZJJN99SIEL9n9Nj0UaG3
yBOysIevzFg6zyz411a8lQxaHLnN5aNec/IsiotwWb7UFh+w3aqUv0G0mcelozWFRjUZ7eqACA52
MOJGshLzl7gWDUJf0ewTOdddTVG/7u+fJZJPg/9mnRvB7g/wICLv/n2IChZfNBog8bF0M4G6nwiY
ar+ow0tuZqjzB3Kv2zIFPjPZh7RPD8pSf8VG+Bxbtmczlz0NHeL4+y8CDwE7oPezFCduVkmzL7fR
q0At7PSj0XnRgBgJBCz5hOiAFDo8RtLhP+NaRpk9JsXFhvREB52/GU1jS9eQt/B++8bQN1CNc2OC
kQgV0W+tYOTFVGQgJivjW6U57xYFf90mryBWg5OZWL/ulwRhmvtRoR92//lELNaWIJQKCl9O1IqM
hx+aE1/tCXG0e/5OFPDFsv9oERR5jTFTnq3nuW3RcFn99T+/5371EqbMlihtUCuH3PD3N9+KAyRn
4Oscg5BYvo6bn3a1mtzyjBq873rNjYPsGhesqFjedXfsmTo34cClovAq42jBEA6L6v7W3w/8/hGG
f05BU/XEnNjn+2IUrOdgjjnK+5++v7L7tzUoYTYp0yvmypjrRmLXZPRytxj5O0D14FCi8GQwj7eS
oANDxnCekBaBvRiv1/3b77/aTBmCZ9nqgG/s50XfluyXJxrV8B4DkpbC/JcUNs+9irRnitMnI56b
vbm+CBU1Ed/JRun+qczSTAEoCEqYxgGKGdUKRx1J8iUkyokJD8SamkvQzno4Ga31GSjJG4yrjnDD
l7Cbsbys97QBQm4Ox2LbR2Dp4UeXJjHDn0Um+XgFDG8uyHiIG4ME4dr2edbp3OUEtBhyvy9zNlLa
XUrEyD83VBSVA34yHkyOoRqeHFc0n9d3u5Q7lKRAwunFUSkWxjkNjy052O4EjG6YjJ5GKksGlMtT
n1jXel06VHv4WHmbGQQKcumMgHdWW+/mDK6huszPcEMGYhmq9i2v5WbPZCHg2pm30K4Z+tBAOuUV
cE2av9iK0pIVJWmPxXonivVWtZRWOd0PT2mYGoQhNh321qpQAFpiSdCi8dWIX5K6ApAGc4zoos6/
n+V6NemP6tIwzahrDx/KJkqNzcByMijtxPMOK1tnyf7Q03wFXMjCtT7Mg6FbnIT8zkKyrK2JDHtj
ZoaXZtyeeq6g15cgMd5fvFRtK8lcZSK8SVU2JrtFgTzyx+XJ2LC3E5riUck6xPkFFPY8xfyzUaMD
N8pDy9XFbJABYMxjQlsfja2mE1BYT9dKjkLMnNq5WRf8ycQU1YrlmkMRQCNoXIqGKw1aW+cZxSwe
izE+a9pybddHVaOuzW1Sb+93xv3BNQ6I53qdwAUebOvfnQDvOOO6EFl1xJYTgxWkHxi+KIG5a/3A
UM7L0vPrQ2LiQyh9Cs2YAYXapaqhGMhzu1osSfEBlex/6LLauG3Eoy1I889FzNA87Xa6KDZD8IAH
3AaUioE9FApOnwNBsWI2dDFtGwOp4yzxtncgujelkcZOJbfiGsGXZHbDrdERj5wbJF8Y0b6vYO5Q
dCCM40aqDJJ5QC4jUa9LUjRstfMyDVLK+lwsyQ7eCYW7Y/1WsyW0IanzR3QGbHLSFQZmvslVvRzu
V1dGuHyZ0M6o32Y1ILC7lzC1WNMO4pZXT/NOTRhONwPj2AZd5bouS5qtECaJVGB0TIUlaYCpR/hu
Q/OiXefpFajZyZb1TQ6QBsB6d2swUDEP5T1a3wPpeUQr78nqvtUWyyVNA/jK+jgdmOdSdv4EHTn7
SqKP+ylGhMZ9xmNCTgBblflzvz4EmZXR+bHIFmlZ8wl3VE4KvnIlJzV8Sitm/Vb+KGvJYzoZb/cT
URpQ5stZebk/+yQTcXoORcIayInuWFYzTnCg9dETSRA8wNYzCdvEI9ot8vOA9d22ZHpjmOJ9CBE/
KjH4Sl/vUhm77/qiuNTbrVKhQhubRePtUzZ1xvuCuh3okdX0XpFzDZotV4Og8Fp/hiW+wwlAFb5+
FiZUWn044zAP1XsVZjDDhi2z+GndLm4EI3hzLyRy5iEkRetMvvi5ocJFuiZvrovZ/Sa8fxRFqxME
VtkfL2YcuVcFSIHSXlhqyW7siAyD6aMSals3QL5GtfcL4n/dKpGvZtkMR5SAJCPfn4KmyeIYm+pL
2D7Fxhmzir0119KwJOFjU8T1JUqBFhSNSQVuzS+5iuk2SLG+3f/M/fmJWat17fUSKssDCR3vg26q
mzyMhduhWm+nYPbvVxjCQArGYAASA4ptnC+Ygz9rq4fDxPWlw3Zk1IOUXXuUSUbaxa3R+QSZ7KZo
orQf8X0qtQCPFH/HbbrOVJEEcKIEcNCNmsTncGFtvl8V/XoOxt74HlN7du//dF9KsNK/1Wrz2C48
zacEkyJuomut/ZqjSf3jNdSR+tGpsd8aLG331Sogt3GFSquOspZmJQVetC7q1VeoZYT+ro8H9V6J
8CTuNZkG3PqQuC/6jZwdqwEZb9KzJt7XLpLPFjI5IWpZQE3StUIazeXdiiP4HaXWeYg5MZ/TyTV7
7TAv1nO7VhVFzKX7zzdc4u/3W+y2hCkMxheKYqAsZI/75/3WULNqomW0/qih7hcygoencHV2TJL2
FkGC2sxCJpwmBxluKQm+FoqDJI72dhnmrqxF7/hiWKtk/XupxRsGOCLdWrChXYh0VW4eGhPc9T8/
blX7u32iKhOqYnPUQlMZl1h/NySJChut9ajACOi1Y0UUIsBK8Joontc3HlwJmQupzNhYhSHC2a6i
/gY7DgNf12PNJU51a2Gy3Y4KhYZOCmZLWJ8wqfUDHeHTqhWB9OxECf2nUWKq30Mp9fCWY6ZetE0a
K0/cutjs7F8Dz5vtHPXv97J4iVrvn79WYfzjayXRxlJUSxcCbyQqsj+/RzZ7Fb2JChxFM7dZlFOh
SyF7umK9ICFe29spYohercfLHuGPra1uNETAYkW41zup3Glk8gLkKdp1rAOoGy9vs8frzCNgKnf3
d15Wuj3V42boLDCiKDQNqK//4tWsari/2eHzznHRKczX4OpoBl2Qv3k1RkHVuywxgwlSuWL9u9c6
wu1wTAIDDzfhiBwUN/9Gbs2cJWiI9/eFo5ItWuxrdPacPRC7+JJL9IHvd9n93s4kewR8AgQtE+8z
iFpLzmfKPTLB1cjcJCCJCcbFeKCQoU38tr3FIF26CNjvJ7WXMXPXGlz+r3/+5qnrDfRn9R0vVzeF
ogpDMSCBa2sb509tmhFbTTIwzvdGeDNY6AdXyh/UVZPc5P2xbGkmNITMl0lwyZESUB5TXwhlAM66
Pg7vBdy6xN3fitwafdPECa7H8HdngDQB83OcuXy6FgZLHRBEueMtbvZWhjcisW3VuS8wNJJmtOPt
kyCAbLTE9z9/nf+4kCiqss5UBe0w3bDlv2vcWJEdLgOh8G64VrK6kfxY0p9IUt4S9DqkVbMo3Hc/
98ry3lqo7HXjv5Yy93olXKLfGFNwv7bWqwWia73Yi4AhCOASB5glrWkrefsXh22If3iDeHN0TeV5
uV6ShrauNH96g4DuzADVelaSOTPOASJsNyrHPao1mgbK/E1I+rAzKR5l2xXMnrZdbN6Q9FSE1B7C
pkAEPDFdKl+szraPZT91j41odvJAol6vy9rx/n84u0x2/vhBgZSUSfQTeGHwoNSuUjUEPmu+LFcn
TAH6QT504BUvJsZypzbQWWbwAqPAeESP1rXKtLWNdPa080z16M8m4vpi5twojGpjpEx+kKsIv0eD
Y0YvQQdIR9AlkbAphcu+TW2MkwMR82qa+QlCwpQKhpjyMztn9jmTsWYFYSCdFeVZTs82IEg8382y
I2LxwdbWZ5nc2SeDvXEQBcGp7DkAW0q4HGvpl6IPN42QLAxk8bGRm3BXEqHiBoPbCHJ9JAvTyiyl
53iA9aJkJe4CCXLZCJnfrXufitrVGB6lksuFewgm0BWydGikDIoggrfxNbfmbcc6F9uPCP4OcYLr
Ex+WIi0PaZueOy55pHY0ylLiUOOw+KWGk29p/ffSdZ429W5u81BAujIiJxk3ifxtSdJzEloPUe+Z
oyK26qD5bOHCRJNcFWtMjy816WRgXJuMDiFjyO5WSCZuAai3EZonikqy26RTMasPbZwxISH63V2Y
iRHKgdor2c1k3eTSV5fvaySlhBdnPy30R0Tn4M+y9B9sk7FuFG+0OGxIbC+waxxDlnVgbvlTi1Rt
jaHP5LepI8AltiIPerVXVfo2Ks1zcxTfva5e5IleWltdibn3yF4iaXLHoTqyck6Z8a0kTeMXgK2z
iqQSJKKv5Gw7mCef5+RsVz9G1hE0c+olIPqAHHLMQf56HrPwdehIQDPKfQFLarEQ8hNOaY5AwxWy
uCE5LHAIVsKCLXZYnugix/F+0XCzaQpnc/jkLzalzeVbvAA6xZVR2szlAKax1WpW08nJmmEoMvWO
+sGnFnfsVNpxihlb0gENyB0t+JWKMV+W1QOtZFguiLlwatM+h3V+UuL+SInJjtc4tuqIep5ouVr7
1GtiBHvzI8MoEZS/hhZYppbuZ4ZRQ2pfFyzUUyjYDOnj04S42UkrjTbHsK9E5BJIfTahV4GReDBE
t8ts/RVoGd2F7Mhhvc9p/0hEHUQ2AitTSEczVjP9ddaZ1LYkbSbWrhwtRj5CbMNyOOK+JPanAtaS
Y9RIAyKJFYTUrbabjIjv6i5kKG0nazlE+ejj1RbsigXGHBxLerGTcxJ9sWVSPI8Hdm+eiMi10FOF
0zAwQEQE3Tf4iET9CLmddt1JzyaCS+xbKKCtW1fcvQ+YaqEj/6Cfu4Hy95iW6NVE+i5r0impwmNB
exoNh2HaDLuji5CwiC7VQyAV78jLgfZhG52obbW8OEwwSIICOErGTonAlA5KYxje4iC4FMxOK0vZ
1rVfxvIpstSHOEtvSxm9TUZwtQu86DK5hEyv1u22Zh1ZSLCSyN4MvAgNMSMIpAaEESDG0rywu85i
J6U3u4l/sgH8tGPUD5rcPY74Vib7JBGQIgvDFeVTqfiZmnjIUNXotxK9HAvcKzF4GKHQHkEbLj/F
lnEj9vFBDB8cOl64XaWWfvTSay/kQzmZ+V1qo1vYwofGtnQw9vqSlgD5iJ3qIU3BfwsF37HOWPUR
tT8RfmeWAGceRfMlV1cZe6UkLqHELd/Ne2orSk+6mvoKXM5uKTa1pFzXz3AzRpvaJvRtnXyTMG8v
IEC65qkHklj06UM9mU64QvXHbdcVx8A+CiIzMaUE0Mkm+thzhVMnRJG4ugK76oFUm4YbuiJF1WQ6
qjHWSIfPLtQfzaU74hP13QgrEe4Vi3cIJ4NHGsQO2DSZk7dF/Zok0CRD8wiKdodqfjNzcKNWHSUS
7MO1DKaLLinDyZJKhvPftT17Uwy1iXnkAOuq6Vw7bnzLfNca7I6YtUC5eLaOKRyOZW9dWqwxg45q
l+puESaxsXQyyN9GhAfx7hoF56xVdzVIDhyBJ9I/CEJmx4maWyN/EhZzC+W3huZfidNUNHtVYgRr
gIwiWMFqUsAVYAZIyIwwKo5mhp1zfALTj2ZB0bZJMJU+Dok9YXHbmh2lhMQlsWChRd3JoLAEOgO9
Rpf2ZiE/Cv0toUyS2MSMw16OQ+Tb32V9tNeVJOARquJyt35NmN3FQRHjpsZaHyA9nqCbdR37B934
6lVj31rlkXapIzevSkTeLS8/A5Eyor1iKmIs22h+w/IOWs9TSZuIY3lvTt86lWgkFk9fuk2goG23
GbfoAQyB9rnnEPHnhYTsybRhpnWu8qixPZbowUwqY/UAdpNSvITy/NTIzEFsidJfbw76gDpHmjy6
/dxjy5wCRJebnVQTOmSpFTmN8gPaZ/iM9VZpUMbAB9esdptLu14Z3jtk/KhMoYYWhOwEcvYgq+LL
SI2TrFa7ZtZ4ODOJt3m8qCEukGOA7wHgZYLF/VpF6deEXJrOTEfjrTBfCcyJwG9AE5lA1sAnlyNU
2kBeNcHr6U1wceWLmfYHBVeCJNKnBfcwUXk4GhTEG695kruG9IiH1wUHeYHaorlV3DxpSnhtZMwN
a/p4qQCPjwAbFzoX89KCDZTNnVomj/147pHrRurLAHtzIAlYqhnLKdAQU2xrNOLX2GKAtEp1aIu3
vgi5EpJtVCCqyP2WecOclh/qoPjBbLw3lgEhMFW5XKWdSNNbODwQ5nQERLQReUr+dn6NNI29WOaX
NHxy1cb05gfWu2nqXsp6ZsOjj470vs/kN20NTn0a1NdQZh7LYLdeypfUQlwKbYAySP8kdOkTIfLB
IBvjaLTDYQghd9SRdRQZlQ5V03IVpQ7EK1Qe2SpjWMnk94VZN8Mbyrah6Ptbou0UnkGjnerUjzGS
OCGztiTKJwAadighJlYgGdQBkUp7380bQ/6gh08rtQ8Ok50Fh9Dko2QGPFV0BUKrzhpYO8biWBl2
hEQ4JzmtUCCpwFXZCWIJntCJLziC+ulQ1U34bBg5hI8MD9/9qzCoxgerg5edzyEm1U7cGvzaPIv4
0UC3A3cpoPrcP4VqL8NDnldPzfrNyfybcOXBHWjOkc6+pM+GiTh4saYMMnso6AUoqkdlXJ5aCJBO
ahxxrEMSAFty4OZlHzLmiB3HvttZcATdEZcfodidtJkGHd511ene/Vsape29qGuL1fJevE6ZKFgg
FnM3Tgve6YQFrZUIgrp/VV03Z8QzKaf7V20kmrNElFjnCSOlsx282aXwcPyxc9OQQJGbjsBoHnFV
U1EE73Mwf7aossNCwAaQ8XCToNU+ZUb+mMSL4HaQ3GKmyd6bMygSsgcqtEEDBf8Qe8qYfSUnRalv
EUiMTYKCzRiyjEfW4IP0PZRK5xcwJ7VBfbLMRXVQDdDVDIX+I6E/TIc/fhvbX3RXD5BFnyILXmDS
s5JO4zrz+p6T0XRpTaBrgV6tSctvnMeb9T+lqSFSoFwbLWjIMhSMrDLRXcKhmXcNnVm6qQ0Hm+2i
EUIuia+eXoCvIn3FsWbloYXunJFXEBM+RNBG+GKrLdKhltAYaxebwWPdChSbyQJa/SHop3Er0dQo
pASCQhhuu6UHkZj/jGQ/6BfDX/vIUdtuMhlUIhjcYJEp9YD1mhXzFEzZzKcUclUgxSTFmThfO4kO
g0B6Yxrhuwl8xA0bpvNaG7vFiIKutpYLzuZ31pyDPRY3YunRqquQOenc0mhljSqUnbU0TBOFF2us
tmUZXZH7CXkcGN+TjFRWxjnkVfAETPGtWmispB48evRmNBZP/laz6HlPX73cqRs1tdETPQijPJpS
fSWni8uiJNQR0pbWMqtooEJMmOq3YAX8OgRWRwnfoajrSvjfzWz9LigPyChgz7lvo+wxya2zrOUb
KdVfU3QR9cgQrhz9URinRlfdmehRBYuZKXdPWn2NzF8VvxRr1W/6Ks4UBNi3zR0b3peiyH2R6AGC
SWk7AYlj6raGV8c7IXCRd4wPYfMiZCyXVx1MaSPXvwU2tU1jQvAsqO3GBk3YzPMWcDjaVp3JXhIV
+4wHmtanl3F11RHomXulWv0oeRB6TM2uMLaZSHmBlXmj0aMxM6hsAkK3nKlhY9I+LnN4UiWGR1Md
vZh6uZnhMWoJKTxFkijb6lXFen0IB+iDRXkhOhAUXeTlqbDPksEaUdPxP9PXufb1TTUIMdNnLGMd
Oo0Tmwx5qpn1CmOhD0AqSiWMoyJVMEpzydp2ZN1ulcLwpSqP9qCUCqyDGbnj5YtgJ+kyZXosOwlC
p92ZuB3nEfhyhDuqnM/3SdNSrf4PY3kL4jw/kj8NOjRUNe+eZRmOwWEmSM/JBrD5ZirkC8MrA7xA
G7zD30/29+Q/mUwknYoq3mYly0Ku6vV57HEHNRZxKw7CCPS6UiUdVLqkbsTeFXxa8LQCGLahUtU7
qPzHea6DYz2YRwUHKXu2SHpmkIj6rYYvJUjuc0LsWL7AGbmLFITrxkJHcbA0iAil+ZbrZXIlEpqb
Xe6ulmr/TiPl2MPLZ/pKfT7EsXqSch6LcardRmVN3RrQud1HjEM2qNuG1Iz7Oe2Fn5BOVeVkPvSa
Jrb1tMwMMrVyI6el7VTdIjzWsVtpeVNll6Syr+Ple/fJAlQhEZixYdsA+VeVPgDE34o5+AUzDROm
zYxiCeXfS0hCEYQj934qK8ao3kynpbRe7704dS4Fa9r4cheO3NtXY46ExLRdmQwaB2+DstPMeHv/
biuFIQC02wsMNogqvYQ/fqLkZqgxMXqGBlGDIQKa0NR+Hwcs+svSIkml2zz0eut95XftAVxydyGi
4nBv58oxfYQwmplqD0twiLOc2zAd/i9z57EkuZIk2y9CC4iDbYPT5JGkNpBiCc45vn6Oe/a0TN2W
11ferGbTpKoyMgIBuLuZqR49Y0E/ZBYTIL1EsABBaAtrDn8Kc3SlvmjB/2xbK+kuzCN82dwVkX9o
4vo1d7Vj6Gvtttaacafl3k21H9W4Io9wyM2kV2/UQA3aO6PfPN37BV1yIvoOrNUMD+Wo2e2C32aR
FmcZw6TaerYcwDra9NtNRupCVNxpzMupX14gu7vQEeuQQDE4W0Ybo5X85GWOOSxqMN7J2Yh6ZXOB
0GAVAG9lWzQxC+1FD6er3dnceHI67/kwECiv1AWmp4wEs0Yig3hvH5vNI/sTKYh6S634oP5JZCDD
WKSj0ZMDWU02UpGAyGC5iZBjRAUAW9gNDZg0MH6IQio2lZO9dThyJdHpcegZD5UzGeGlRQQlGafg
NY92H8b7afop8/Y2BqObLx0H0TxyCUsN+6hUL3L8Vhm0aU20aCnUpC0j80dNjJyf5fAtNMMPM2/3
QJMZx6Ep01PcrilIlsYveAin9AQro9n0GQbixNUfgtxTQytSCLINfsiJZUpL0mMqD7UuB5SxfVeT
57Y3Xpd2OSd+ne/Un6Q8OvsYQdTKdNo3JUhZlifHSYhHA0GhPmIvvyCzAQkI6J9sUCbhqn8bTvUz
nQiMqGgBxpxpSMLqr65YaPkNybI1xC1GbWrWOEuxQIhKwRpwfKpZmlInqenD7AMlb8Ax4rTZKkGU
mihq0uFV1LQHXUlb0eCS87BqG2+0XzXND3k9Rm3qcqvpf+AuhzBfjuBNHeBNusO0w9+px4Y4Yb5S
xkIbx44Az2XgK9pBo/br88vUm9PKAAz0pVDpPLQ2Xwoabfl0Ash3i6G9DH77pVsomgS2tIY0DTed
HEoklTA3Wu3z3BJJJLeoTaWTGhOG8abEfQY8mEZPy8x9isBqu3JMNpZcD85f9Ma9YtzB+1wH4Whc
lEAzkDqmAkLoIA0LlZdzgpCv2tnWDZQSK6D8TuhED7Dc3KMaB1ATry2rnO/hCjRqhjzLXWSiWKpt
SliM89umr8TKoD2NIZT3AGWLJMSUIfRg0MLR9hCnFxpQZrWOwnozvLUxCLvaQFD0pb4g4nJT5PtR
Q1NCXq8Xpoe4yU1uGO7bhhpjr76HqRfeuolf1OLg+PJY19OnbjTuOr04zFHzq+2oiUkmJFGDMFip
xGkGIgDkrKeacqDiRAlndXiOxhllG9qbtQkGSk0QMnp0yHOYwH1twpYJs9Ab/a/H34bOP01uu7NC
2qf+hFkqDTX8yfCs7bZ6bCrWIrMNzaelmVllWKa/5kBqyUon1I+RxDaiY5raX/2SY0FlBlP6/ove
2y9e7O7ClmSFxKU4S90Bhl6Kwwol0F5JTIKxxIglZ0tcyoaCBN43YptiZtKt53CMBQvKv5Y2pbnT
2Im9rmy2CcBJeqwxXoGyWCcdi61a5AWRe/i63XavbvimZt9fonv16kGM2NMe0mFFxEa8nQc6yGYy
/ApL8TGGjkZIkH9VyockmZ8aQWg8cLIfxLLeVXn1AdBsG/kNfE3muLEJSNk2EuLJrWdryKODLiCf
tGG10fQKKA9o7a9RvwwVpDu7U8/3P/el3jyaHDnVPaSHlPTyOANkod81nP168mXcwmLaYIpvfeiA
h+1zhgPVWIF4lFs1KNJpjdZgpVZJNXxXy4S6zRMCFfUAgSuYiztnYFgbMfjf9G6lr7sMZrWXgg2I
62uQB8WhsyIOcXJTciaYtsNWyRmHzEGUxBByZRFksyMJoFqrJS8tcrFpXQcBGrcwk7LlUDeEVUYi
2jEwIE9vwJNQoYrBtmfszU58VPIgn3roR6XcaRqMz9G91UNDi6GxfxI5QCDt2H9rvHhXADbeCZ7o
lXAmFIZSWBR5KU4hCS4CA1KSmOpsDccKMTdTSjBkpOVGosneMzJGJ/KDqMdfPYS6hryPLNZFDsm0
ed+k88EPYeSplTQfxLKqQhskJDG2nVS4kniO2EdwW05SjBdY3/N+gRSRAo6Tz61lwKMP8x18O/Sf
A646zNlrrucPNWNVozu1XKglT30vJnqMLTTdk/r+8zT8pRkm1hN5+I3lkNpygIOaH4UDukydGjt4
Uncmui3+1r1TH6SU0hm5GTq2eax0nSSgKIYCbV8KEZEUsAS3nvxLmsmYx2QmbNvWK1uunUkQIQYq
aOEhRVLLv9qQILYdqhDcldwVItOuNw2KJ642mnIPWq5fMLMB8MiiKffv1EFJpz0yUXmKy/it1/QA
81rCbs2RJk1tdq9II4XRIl2dafvXImURBzLOOhxhje0CrjY3fM6hJjRIj1BXSd2cLufgTYYzeqXT
lTn1zUEdKUsp4xiLEIt4/6m2GbXqJJ3/qCM0UMtbt50jUm7ilGg9tqmd+p4942eShLS5xKpYfGeX
LNS5UuZCpsI7QFhA/Oxq6hvMJgRKThb9KKAQrtTeq082izz42GKAS8LWojbjLvA2cxsP+6Sh2+o2
40HJbCyptydvETXh2gWht1t6n1a8VFVLDaodi8tMyUSVD5CkLZZkJ0pxlWuk24ZI4UHLg7TiZ+W9
pZUQNIowOaW0HwIn+xiQx+1znuPamIkrkQ9ygtQfSlZwVA/6QA+NdRM0Jfo6/DORcDdakTLknpjN
KaVUM1G3T2Ef/FNSXA6ATub+ptQChRyrZyXdN6ex743IDk648OmNxL2/1xOUfuEc74wKThZWgg2Q
jvOYmE8zGny1tCk1udIBqt0lszsavfep1Fb37sBsveKLtsbul5sQbqa7+VUpZqPcWJEEAdWO9DG1
O4M2pFOsT+sY/TVkgQq4ikm8qDwHjQvHbUdoR/WERUlXbc2ffZWg3w7iV0tLjsYAfS/J4IYWsFtB
m3MYVqJKJc6LLJ91Sl5gJ+Oq6ACAkzaCPcOOgUjghWB1eK9t8tSm0U1A4VzI+lQCMgsyOkeCYE98
B6TQObivYx57KTlTxwUPKdtie9+n1idjILvxSYOTLZyjbU8v7ZJ0HAd4m07Qvs1U3WYvBUGc/3JT
2/KKe9Af5n5oJo2v/qdFqvujOwZSS8YqGXpOTeg1VsEg2/oGWobRjDtugl9KSab0DOqCuENwoVlD
nyl9X8Z+PJiAhnaVLDUIKrnEkkBqSOG3UtepG00ZMpRuANqQsc7dcCE6Iws+wgXdSLPsscQw22r6
30qaB1QYpWuAsdLSi2hfWzp0TrqniU1Ikdk4lzl1r3XAvUqg276tANzMerxNSJ5p5elQfmSrq9DU
DMQXyYUTtuSyI1rixcbcsncDoNJSuif8/nUgF0/tafIhUSIvdUoqwhexlKxhBlkumfim7gx1NFAX
QR20O1m1qSeN0JEnj4ggpTFUWwJdPTrT/kqtTqYdfTpV+a7+JoBBmM+w9aOhNg7sUGDk5aLWyE7n
4smdQKdsaaYNFIdT7XbPOrkoieHZ24HjZFPoBQfI/lMr5Vphey9hGPT7cYSgB+G23TEI4BEmW0Ye
k75WMHmC83qxKyFwnjXdvNT9XOxqeaYbGsbiprxY8PS/zg/aOIFjJsiP2nR+UHWAnwp7Pda4XNUT
qNbwxM3jbS3J8dz9bdxftTZo90GDeBIH0oUC7+IkkJykIkpVkMJMXkmeYP7kSCV8D7NP6fFHw3kk
j/KdsKkLfYC92tMYN77XAcBjsI6Zp5cbtTp0ffNDfXNmDrVhMg6WQVqferKUHUEKpfylxDveWb/V
uUotO+ockXRQRZyiuytbBg8zA3KpfVEOiGVuMb6AslDSz0RePRvdbl5QWqobmGoOLwGIWr/Va3zW
1LXqhlcbWFGGD14IMMXWXyFwVOvlVf3QuEhBeziBtMnE14IwBoz5umJ7q+Glrxp5/6QV5S4d2H1q
5ftgsMgfTTzjErf62xh4n2rXQDymAQBjjuFp+VZV7spHEej5Q+AX35YCiXXcdf4DY5DQunmygxAD
eVoF1XKNnY6QY9gqmfbZSNW2LvmFUgM+p063BZToDfOZkwoccVnkB4PLiZoPrK5djDG07B/dlKWm
7zWEhQUtLKPYqhtDLk2V0QQnM0VUEM3vSzizlqAGPcgQaTAzqLwznMYAgs7qo46a92JlCYnPLSSk
iumZ+l1lkumn3nYweUt159TyMuqbHjr9s9F8Smd61mrpV39MRhsn18RdOSW+H96bpmkkOQ3inbQS
bdTrk1oxbZjNBk2fZNHNXSBoOPYlcgmlOBYsnHKpUF+W/B+JrAUmWdhX+ZpEjmLTECKXT4vErLFc
6Kb45TPr+BLYqoWln7OSPkT6SUPyipqnOOqOcVIXTh0l5x6vSaBXDD9MsZbTKvVpQ404qGLpGM/K
tTeYLOJYayZ2uTAuqZmsYbRx/UO2bBvNhMd6GcgkBG14Hiif6OIWybazB20nhuolHKr6HHjGk7fo
8GfU0YOKkrqlJ04tVoMYjppqHVc3vXp/CYRHjokUKF4q6EVF7TsQttyfaYaT7kqFI36H8CLrjOzX
eNyHk0/cgBTq2075CKKW+DvHY9VGRjaiUqLMQ6II7adlYyXizubg4CCcYiwfEH/ag/iGTgw6DtRS
1H0sXYaqwYHAG4puo0f2WptCBhte9aQcA5QK4xkaOPR2KQ93NOQyBpgxtcQq61WfyPXL9+5T4V7V
fovGkLJfSdMQbo/AJZvFeqlFfIta8xN+x1kt46pmdufYxAGNtEAtH6Vr5rjxF5kKwkPpydiDFjHA
nGoPjU2fR0urR1vwhWSFzjygYp90hMyqxTNRM2Nn5xXrYHKHVZmwx1jbrkCU6lavUWHY29yI99HA
K4c9LZ+cuaY6j7necPLg0O1sNBwT5/KDRvbNWhvap6Rzn2lTcWmoV7OgD+47Kfmq0+rgWwN6ZAZU
OXifY0JrDCQp0QNBvrFIimBKj3CxsBY80aCSAoucB5vEyL2BF3UH783bAIQ92egKiLfss12TcwIb
GZla3lDhXaTJZ7oO2By3fciqOtgxOP6uTQQTtyad/sI9FB6rRz4mPwIJ6EI2/eHaWOkLk8gzNDDk
i4QEG6UFzO5zpulnSi6WOy8JwMdO92Fp3kYtSvcRoL4kh0LdJPUqghcN3o/HS3NsfOQCIkMNXSWB
G5x4rgxyqeH29vW5RirmFOkJAHS9zfqBmTUYBxLWQpq7yL4tLzx7s4z7xlzz5IWOe4RL/3scZ4io
Nk6jsSWmPiQgc27xGvYwGVxvS7obQyyLuHaTOxF44LIOO0w4Jg4kcAdUM2l1GUrpNk2rhzYHgdSb
lbdNwm0/6t0V9PKKTCjA2pX9aPlmTuFPd2kqOnPdUWBsjJllMpruvGiKDqRMNnW+mSHNE4XF8Diy
nnkewvazi4ufUcNTMhiTOFujeAC0+74EOjCNEbOF+g9sZAysK1ZhUyt3RFI80GGiYd1bnwQjOIe0
WjaWNtXHAEpZ3hro7GQsTe/2DKP5atsc0StXpkDtO+KvCc3+OJFjl0cED2ae/eAI77m1KxeVLwZ9
+K27bhjf6ja/FDbNIdOFSdaa2nvlhvhqbdJzGxwNkev13zyfmOewrXaNWyBvyjjrAWrkNJpiIEn6
7ND6Zs+EECq83dNysNCdjGV0g6nOe0IZQovZfIAOtsDUiO4rEZChWuNQc8mJ8ibyuBNZzzF++k6c
+yMjcdSAc+evizZ/TorolxUYmwyU8aFJm3MjCXq+ro3rrhyzldeSajMRk9a7ybQKujORrPQLe59x
sx1Cs94nVxIC2TGos7dWItID4C5+ro4tOSOB9kvuED8MZxyc/ib27R58efZBsWGTxtK8avRZF9hv
TVO+C0Y6O3R6O2R3NLr8Zyv85SKmuFSJhXzQm87u2Pqvvfndr4FMT761i8hpivXJvMb5sodOFt29
EjC4nIOIEVAfXzHOUktabrnpPGrvcIoQGVC4pIzbURsdo4n6bXFNf1+40XPPFADrW70hNo6rb5gw
bEvLx+Y0v/ZG42479I4FNsqjqBJMXWiRx8YYVnNtDFcDE8co0m2aGCsviSIuqigubiXeJ3o452KQ
faGWEQnWeljWQfLTz7T4KEhUOLnWeN8vo7uLOUUxZ6DkGMvveWWCDqlp4+kpg+Wo/EzhrO+KvD/S
G0vOUw22cYhnYtZmIiM1ubZRbeK08aA0mGi1ZFVQ5rApeH7BzaT6pSTqAzmnzSG/N7et3b8GU23v
WwcTJPJv6bsMLh49IkIL6+PoVjdacXtLIL117GBa54Hp4JQiNaX3YGkn9Oi11ppPjpt3aMKY3Ot0
O06NVwCz4S5kcUNjkZ7bGMLKzL28y/0BFY/Nhaj8sEKWS1RrKSsjtxZ/468w/k0VbSBYN9BFe6Bp
dXBYf6qix05Hq2SmztfhyJtr8nwHmmYzJivKJaBz5oBDOBp2k3Ga/fR51EJU2jMzDh6a1/+s0rZc
qR7/Q0XP2zFdNK+An31k2n8RaY+x7vrIyCC+O8av3g/hSS0at0UlLZHB2GZ7qmmS4qeZsFdWnrWo
5nlXF6HD1Nh5oGGXnXhc75aQ2Kq500OyS8ihCNLpGAjRHCPBDw7tVTmJgzT+1iYy2Ub3L7iOMcPJ
KhsjsdfAbVRuNxLgPMRoWH/26hxfVR77UU90kfQCKfOeFmDMd4P+Ufik+CgfLoLrvW6TP2LqTCyX
TPYmZYNE1i4eZnmY5bpMGwglpYEJfr3m5cgMpRZPBcUMsUI72ocIB2UZrM6SSaohNP5si+mJ8u78
ZV1Gqoi/7oeyZal2E3AprEyBd2gnFOAhIRYeaYeM8d9UudzI8h+6KC4zw5t344zeoF1GqqwYTpF8
MzpCur3wLuoCKc+4SRBnULIYTwVgrCy0tknNQ9MNc01Jz4zG8l/Yk7dI4kjG66SRsmKORlwYppWJ
9qA804djMl61pqbBhSROsI/VbfuqfLXKpl8M4m5JMIaqGesE/547Pv4dojrrhP1h2dDKU9mEb5Pw
mCFBJiE1QNjOlrhPyf1aI6/YhV10C539KPgmlaMRChX7ufih5o+5PhuXJo8fSAVEXuuRvDunT0jS
faIs5+mO5DZ8+4tg7edwazrJpzD6jZ6iSmnsU5QRZWZ62MNQq3PsquZTQrtkrfqduXBeBmN5QU6D
K4eTP/7J4ZDyTW++GoRZNz20sr05a0eyxaNLCfs8GzQyBVu6JwJ7J0d0NbO0Z2otw/GlyK/kxBGv
DZaMRlp6MuZiRBrBsYT7SX605bwqa5AzxSH3aPJLncNTdwYRgGZSdQHU1PV3TqD2mnkwKtQYH1Tr
Jlj79Pox1OIXNx4kCDOtVxM5RHSU5qdwnt2TwUZUF4hUrUDHUmOjypOlTKdRGw6cj1oDMJSaBozE
UO8WEArqw3btACttSnbu7E8n2xu8C2WO9AzGhAQOkO5UV1K2RwDOgI3CKmOBjGCnfRIKQyJLyUxf
6iMLjSByUZtmRCFawp+yhxkdDHY5CFOfz4m6+wqXJVmmVN+qlGVVYUrdJjI4LuK3lZ65LzrIkbKj
mU7xkbbScOzL+tmPUrELrJDeUpP0W+onqQfU7hIEOV9zbs3TgLLVRP3mRXAao+aU2C7fmpH+zutF
26kpXrCYZNek87niRKm831qO08oV4dUhxlPNVVW3WPV2VKdRfnodw97GNRAbSoZBWJI50vuMR+id
V/EZIgEg5RFSktsyCc0rLK5/WmVUL0YVYU1IG5TG4hu5SmjMCYFaidmyyW+pWgoM2bFK8L+te2hu
leHfsCIfM1mclon/WJX2AoMuSHdt5X+owlS1J/LYR5NH9pRN0ApspiQ/dmx0Wt60B6dh1Db6Gi9n
oz/s0q2B9U9V8KKByt242DIw2Z9Ug1ajcwSWO/rqbqdeD1ogQvBTwVM/ffUWJvAHU0jBurj3ftI9
CLv4VF00XaoGenSyoddAdHOmaGsNR/XRR7lKxDUTIC+x94YelseS/VfdXaPVGOe2f2h/DMGDlzQ/
1KDCG+O3Ke0O6q7tVW9C3pfhzMKj4XdFyTyJ3aih57JJ3lLNQ1HF75ZIODvV9g+Qzdn+P+95hoQI
/XXPw/PnY/nzPMeHXPDnFmwVwkdYGJEJ6eoG45C9kXuMkuXApCsZLKunWsgtx8yCC6emcITDJhsI
RYStusQatBI4ay5AEldNCTWlFDDEZGff4zyxL1mkF056Dplzgylzl9s7sreMi1y5G40DGWkbwNBo
u0FdD04IKaH4GRj1cJNoyJjUg1ZEz2nKoVjOcBRkmYeeL4bJdC875QZdkCDxmq36VlytpZKf8HDU
RvAlZXFlD0nzsr0xoWVWrt2C4y/b/bZM62orFQjmWERrYb6hgTAuqgE+TTZbJ+MVwyivk4HQO29v
fuzdvoZZcoqv2o7qhlDd1olWKoStZD16HpFpwqJKieKra0YHt8qPPbkxGPa1PRKnnn4M6nrm5qrt
xNUgfOc9jMmQV8a1f/3V2QChsVMdQT9jUBMTh676Llkf0oOPtaP6OuJaSKsLZMBkr0tvI0PLcVPa
Vvf0N/fMv3krDcn4l4Zem4OQ78Ev/Z9eNoPY0awl53hj6YCHvnrCWfzsdl/TZnXvZN7wbdDnn1ov
EMT0yXnk82B0pcsby2A3BsrHv3lb/356s5jcoXPXheG5hviLN5AsuGmkY+FsauhAaz8ikWkQL8Ke
AEqoO0UOsTiOrrPR6XfIdkjwMc1+9zdvw5FIrD9PkZYuh7PCQfXjAUD68/L4EXLMbIHn0cjxRZ5e
zYTyUh+j9zLGnCMb2erUEUK1hvGAtqTokSQx7QPmDI4uTKP1SK63DtRRnYrUv14m44iz4FXzMM+J
6Jem1eluttNvORG1q4z7w7gFqbttsQmY4weRj/5em+nnNIQ1p0v15PT0KTDy9OE1dGjTdS7xoxIj
jBDmTg0IjSQ8D7lR3YXDIU66+Q5E+EMcN8W5g1QVAzofepgskzaSJ2rHNslr8603dFbcwnc3iavx
E3Qs1BOrelNJzahx5KiqmlSx9Gj644/Z7ZydYc+vpN/evPCjsLXwy505SPkggXlPk1aETA28lXpj
9HBeO9o2pLxZHxNG+i/bsVvss5aN6UtKojHRnwTQGdnsnYDXYdQGnZrF81M9AlmQwypyThHkyFW3
h18vN1/0gh4NItk8n63U3lg1qEJd/82J4xKnya4AYTNyNtrzB5zxiMHZqXZdEnBe4qz2tT46nmXv
3YuaG6q1oYrDFztqiZMWj2pY/vWIVsOPuTS+S6895JHfWnhQS4c6ASqKF3J2nyJ4oyarWuDSR3S/
KCjqqQqjQ1hdSp1nSj12UsPSSgmYOuArB64u17yxPFdMZtSIRQ2g1W9LnEsiyMRImgPzp7Ib4zv1
QCqglXrbrTNuk8ama88wFWWbuFPvr3fDH/YsMKtzcJDUrZYJx9/Ugv9GmkMW78K5M0ESG8LCiPXn
YxMUbkxfY2AEXrr/lOqZrY2QyKnOPh5PEnCoxBT1x+6f5k4at+UuhSAUsUQnnsy+WraRG7yoW69a
hrNvB83uCzXBrNGldl/Z8nGTg/rOJ3JOFLeAlFwFsIJb9XcudOPfV0ohl0jswFBehLD/4kLvfK3o
HTtnrCzRXmnGWTcynAeNHsjOHulhEYCsbRSupC3s/ThxauoM8UAiKzgbqRDRZvPWMpff/OdVypJX
889FiiwZ5FmsU54wMSb/ebXdrCyGKB1JJQvKm4A3tEgREZHXkhxW7fDOT3ddJ6s/DHKqcEsSADWp
5Mix66oRGLGsRApaxjEPsbRmn7IQUSut6iOrWXUls1iiBGippJSoM5UaZBk2XlcPJHoLnO9/QSv/
f7Ej/yBJvkB7KfM/eZIK4vjzX7DJa/yToU752f31X/3BpPy/AaGkc/E/bgKJw/yDQgmtvPtd/A6b
P4jl6of+SaLU/2F5UB51w2EDRRH83yBKw/sHty67mc4REFg4XZx/cijhldtCx6rpW/wQsAwegP/O
FzL+4QmXlcjlDrCE6zj/PxxKwzX/0isiociyIAORVsQ74ezxl1NHQMc2Az6IhSFNnrW2vFQTWOAC
3Iz+NnBmpMl/NTT34AQUpqI/eFH16GcsoPkuNqFsDU51rcnq4Zit31e2L9ZJTX8kFjPkw+KmV/Xe
diw0fEl5CL2IjI/+5qWajTaBYo5W4JtHOhFBqhLbm9yYS7nrsSMpzpqLu0Wrgcku4rk3BoBetUHG
OWarlaGNZ1bqGyifY+7U1M+uuYry5L3LKw8Buo7tNn1wiulxaPPfvo+iagzQn470hNKlxMYbl/vY
Kb9nITN2dpOVR9aIO/URnKhK+rTLj6L9gKb2lGTkLJqs2WR6BScvzMlST72PIOi/i6Y9p0Pz7gzF
c5sdkjj/QNb9UrLtUZcO9TkLEjwxeTJ8RKENyL2eN2E9xJfEgUrdErF4zuL8LeyK4FWnfEV60k8I
XiYbB1SHLTdwq0NQFc+zAU6sal+iOP3G+PBW+zrCiuYj9EMCXTUY8AJ43wo5yn6pX8QMF6dnAV35
y4D2LzEeBcvdTJLoaiKrnUK/Te4pONAOWMeg9/ETGgE8onzirKQNBNeWBHGYg/dBw1zWr8GTUSH8
WqxXy/nhOgm7vsgsRKl4sEvMQH4t0zsigumN+EnjXxmkvcSTjecnJRs9XnSXM2w5rxqQ45MH920O
nuzF/R53pKfZ7TWS5vxQpNiZGO0gL8c6ZGPLmh1n0wXZz2h5cyj21mH9EKcVveTRqNZdOv2yxuDc
dgtBsJns5tr9zoxjDNyt4R+t8j7B9LbJxO9FM/ItDJy3qe0gTuOtzns0pFG6JXLkHafgifkiNILs
Lafhz4tSdSI6pbP4aRsp9WxaoiA2cWh05jbUM9nc978z/rrOTrYpwuAVf2Sz1p2ObG7rnmOPpJkB
SPCDX4ODVwOHdobLoWOmT88No9tqyKpwU1vF+9KSHhNNLyW56q7j36VT/Yan6AAD5RDNy9Wfgu8W
ualkiNwcUV39xKhPVlLSlBL6IRH9uS+0lAxFk2BB61zREDWX8N7KwK+CTfs5QEKdjOJDc6B4ZdVC
gNU4ooANr01nn6s6e/dMkuzzMv8unGvtDzJtj2lr2LpihRVRGpwOQ7Y8V1FyEnxBVFdA0orCnUiG
/KYzhmlSrmYsKuvQVd6Pkft/S5v9LSHZpGmzbeWPZyOlMRn8mgx/F4splj4CTgzl9NsTCM2iG9lO
F7LEDQoM9xyV/RmxvNEsjyYxKT7PzpSbb1ZKklIafDSm9hnKF4lrTLtRth/a8ZbQty/1YGMzmsWL
UhskyDoPhoPyeTG5sdvU+ZXOP1tRIDLt2mctH+68eXimSwgiafluDFyqeXoWjGRhT3YnkaF6it+4
eB37MRpFfV1mw9GY3B++nkBZLb7nmIB3WmN+h/MKurIaDAYjeJdG96WK8LqO3NWpzz2OtuxkZyWf
rr1nNv+GDUz3SansL74BLN7UTrYO6mJAW+oWJxe9A/6AlTGW8AX8veeHdyK9K+d6X1njIcvEtg7D
nViajQc6lxxQQmWJQZQ6SR8VMarKdpEEJ5rE/iY058NYPdAY3dBnvcUjTvh4uLRM/AURY8wxj0NQ
HAco8+Zr4GEDm7oLj/UhsvTTtNgb+ZPGSKyijfFxsDfgjLbkctK0x71qPCYLEtghXnfavZHeHOtD
iPmQFs3epQbn94sCe231PunFaY70hzrW9pzJzL5sKMziux5NZESqfBH7p5Ie96Cb9/pwFLDugmQ+
kWB5Jqplp2eUZxXrWyGIQI228pr0lL5hBPeceqSaurseIgoz8HVjNHv5cq4PSLzndGp0xWmhk80T
c98TKtlr9iVDc1GDCx/y/OoPn0Fyrp0EFORDFZINMIdPPOYbWHeH3iyhTmDxt1w0XjNcSvT/wymy
C+4B/dBA6Wuw5mHkB3WZqasVeCQi1ICM+e9BA/FejndauO3adyYP5xAPrR6GNz0lmdMbtxqDxMkJ
nqcKdXjv7L3kbST1KK1HhBsx9CP+GsqSvM64+rcT2cxGa2+k+sBvAtKZG3gS9+XkHhDlHKqyunfg
cqxSw2QITmrqXP2MSmbCblo+JG54h9bgTMjKnnn61tB+LdMewO+1BrAE+TC7huk7EDgGms21ZiUy
2SDJcieYqexvpZW9W+N4s7Lum/z/TVoSLof+Syc7wLHeqlJ75ltZ2421abqcIWn+IKb0IQWn37X5
Q5Nhw2/X7JCX0nPuwj56WchUb30YGdV8cwv/rjItkkZJe6+yh2bQTzk65CgqHqZpuM1e+EK/6pZZ
06bsur2Pw9aM+XfLcNNc88FYoksIFxL2G9muCasM/c2erkhsvOlGcDWnH43DLdbpey9uv3Vz9sMP
OtoV0wZy7CNZKGbyXhTaI7NH1x2eesdACcfR3ZqeLF5DG4Jni65+m2p39s+YSnDpoQtOILAM/ZRQ
/RMzjBpbcJ55LHzsAAg/+1asRYpRsNIP9TLiaoAgkY3XOT8JL6Fl1T8NFqEQJY90Y211ke1pf+yB
OD8mlX9akuFpCQWLaPjqh8XW6catH0LENHQy38pz3ozbGb7NgMuNr15fit/6h1eBQE28O+DVR6ee
vwuBEq67i6vuu5ZGb6bA9d5iM2A095Dr78TydWl3rjXMs3W3xi1eXuUwhK36KXent9lLHuUz4xi4
wUrxO+C2y0MCYXTjgSTHw9Is53TtxNazhNy0jnH1XPNHVk+f4MA3QbJcqgq9WxO9pbi1c9F/y4Tx
MGGcD7XLaBVXBLZI+mUAdQxLuuxWBjc3xpG9284HYsu2otY2zdDeIdF6L8dz7H83O2zC1wAjSYp9
HMP6ivlwWY/bmovSzdrTXM0EYS0nUXv7TDIXbFoZYV6ea7e49i63tRuH95PoX92U1lA2TJ9pFnyr
sx8kQu0aAyP0eYrmtR4yOBX9c6slj6G+vMOWOo5mwvhkcY+am2EeI/1wXveN9UNM4T5NzJcuIppN
PnPYWTkZMzlkonZYRP8UR4z0a4bRUwj1LaSTKRpOA1YedSvNTX/U1W1EDGGUxclxxnuW8cXBdWxz
7HBxIgfpe4jpD+HEve9Z27ZqscM/ify7NUJ2j8z+BvzhKSbsd24c8uRw48L/xid41FvjvKTWOfWb
O83w7kj5fRhL56h1z2xjlzyeblHt3XmCrxu2S2s/swHesla70a6+iYmHokDHWX4iqX8eDSDamXZo
IvfiJ+6NBeQ5Czltu9PRgWjimMFzsnjPkT+/mV7y0JvZTkTLMTA5siX5wzSydkgS3xzeZaOkYLVF
AxXpJ8WKfgSj/X0kVW5ld5WzXuqMI0e6N9oXM3CTVZ4jZC+Tkg5cJNXk/J332IiZDI3eveRJem37
x7EHbBP9iua62DKqcdaWU3m4NJG3BmzDbW3vuskEoDwxdbWCI1Fx12acuFLL0ZYkMdga6MAfmVSA
giqdbF0Hy27x0J3Z/8Xcee3Gjq3X+oloMIcbXxRD5SqpSipp6YZQWGKYzJl8en/c9sHZNmADB+fG
huHd2+heLVWRc/5hjG80gJdjbDK8gUCkFHdOqxzLgUSeZcOo20nQlBS1ymKdWkeaEkQCDQ+pBcZ9
XfzElthEiDQ8qbExHHTA6qX6NGGzAVlBkBnnuYXhO9wMRg1bTIynYkQUE1YTap0KJ6nMo9SwOUch
fgpD46SUyUA8Hx7dxbhWUf2nN6Jbm8/oU9MuxPf3Os0kdtCCOmhXNd+KnJC4jWynGxhhzeIMNh/H
c5FfitImpWoxWQ/F5KAQmFflzQoumT2ZxNhTN9BlackFUAKQGHyvga40x0IhU4nGyx8sLmRM0aiW
E6AUoMo+Q7MOYIEfW9mkzumwIikOa+YYK1UlTL+EGyQX7XdrGCu7a7uEMMg7wcsaD/2fZgEQs6hI
vx2+5lS2551d2tlmkdEOjRllhZOdp94G/2u4cd6yN+dSz+oC15MFR8kabCxKNcpi3rbsS9UQ8y2z
rARDDwCLQFW1fqSh9guv7y9RrSnjPuh9NoD2iWs5zg0S1S0hb2B9ZoGEWOskoGKe0oZI09HmlEqX
BW36VLHT6X4THVF1E9fLdcQihxCNVHS4cfjUQYUFlkUsu8McUEfMs08nMD2s28SGpiTZjXUeBqoy
l9TnMddtSJ+b17oJNAe4qsYZ2kyVetXnDCG1gQQxzKlnrNE3EfV6ejnAmYaGeqw19SUbMGZp/K5e
U2KXrYeRKNCbWdXitWxT6mdzGnbG0upQC5UmMPKZebekwQyrE5wzIRuOvJhl9j7wa3LnS6p4FDXN
/Bu2PT72tj1gMMjXzZrNo4732tR5FiVCAnyDcgAGE0SaNJqfS5L+4Akybc+iBJ362EEkEnu+hDCQ
x3b0E14bxRLZqUrC0ddK8RNBM/EMzK+2snR7QYLhrhf2vlZJMTSUZwdijmfYq9cJL18pFBo9Eb0u
A9MEDYFWPuYa8wGH5lGFT2V3TN0g4m9lE80pHaH2hD4Jagxkg87Q233Y7IW60FVxAOXOVUxRzoHL
9oBdQLvVCcTJwZf1wNk37Vh89kN5sBaBoITrlO8eKU89VGfqyl/HhNGikMJjJ8Nb01sPs9L+DkMa
fyIwyOzQ2cdhMxHh1bfXNKRBrRVue2sqjdMoknkL7fEvZ+p85dsoaH2coO73sI5tKCSmdWia9j/+
qrLtfo+wmgrQTvj6ZSR3YTHc1yly148qZIQSQIzENMBJpfmYz8UT+jggE+UEZHedq4QY+x4GZBgn
rlQekkgJ4lYM9zR7MnNb3fMcEwunlV+EUxp3y7kYcgjrKuceM8U3dqDyEbUTHufmGvNsouXUOdBm
2cCDhcnRziP5KhyCI2tHw+3vGOmNiRbhzzMhW7PWnNoYD+rcy98IZUxPSik+SpXoupJY5TxOneOM
9JcRrh5AHdPOpiLGGx3XYW7ycC+p8GCdon6fHJ2I66h+JZy0erZVXCGL9MwfjaWJM2PXTePqZKSz
MTUkoaK4xfHbqFbmNrPib6gxzh/DUB5aN01/a5U0jmF5mEQ+zAuOAxPI2uBkwGUhNRS12EFLIvTO
sakE0PSV7YfJ5VAmElX6FqXpR1zlf6l1UKzlH22ePSo9OfB6r7wgVrUdpEZHeR51fds1WL3a7CyG
4YyLFu9eY+ysQvItZrob/WCbCPKdln2ANDtunUdBblXUB4Y9u9KIfQ4w0K5s+AMAzhndIaJj2Jgh
xAdss9+hJR0Ss7rBqfmrLJnpyqtpUPSZV+XoZ6YIr3fYMGgGNIWZX1sSillKzt5H63cyHN6ahSMF
8oIdjIuzMz/qkXyyMvmVnPLDnrS3FqvA4tXZ8ONkyU9TNe9cHL5eGPtIt5CrZvds2qGAIyWJ1TMe
KFfJmTtIc7QqYaOXcJmuUlicYtJoorQnKLAcXyTGC+7UIZXLMPQOynzOp/wrN9Staix+AhuCU2Vr
BlpyZhjlh6g2ZENGaLrNpPS3sbWLbjUAgJQDi4GfXk/PclrsLeJXN2R93zhNdlKafUTpJLMZtHl4
mYk4Tfw7ZugDuFSfYdK8rP+pheqm76Jblj3rZfJlapRv1D3nJsSe29UArwrecQjC5iW0slNrYKKi
KTU2GsL7nN7TkJl1Vl8oyghdKJr3PMG42LyOcnHqeuuFQczdkaxghGqGDuNsG9d85K1xUoP4xib6
DW265jT9LkedGC9wGfoCdWVGHlwkPD1l9pGVHbGOLSB/g2Fqiuw9auIvdTH2SUsjHIXiI5rYUNvq
RVn4KUpA1i4YLb+J830u47Vw5NesZrCzFDb2fj6TIocT3RTDiySjl5RVlCtWgpRzaEnEmmbwZgtm
2qSutw2inFBGAEqbcsdWiL09uceJ9TrDvK0bVJENX8aYmJsxzb40wgHX39RyiieRNPcmb97HDGpZ
5Pxgnf0DXGR0RSEdemSYRcKgU7VfpkY6DHxUfc3bYZdmYJWM9srhS4kl9qj6LlWG54GwBpVnDmyl
WUu+OTKRavP8xIjg21kDeucq/hpHw4cS8Gvxdwwjn00BCCpp432pYKzgr23syrlNoMJ1xtZbzyQe
m8+ynXPwoJaMuzWbzjB2IBPp5OxPz27H88LyNJEhuFVUin16G2PMNo7wW7M/F732HBrmBZoWUS0r
Ql/fJDK8tomftVCjSypZCePjZ2FrO6UzfSd/0XifbXvZ9GBQbH7QQg8Pg8a/GWvJU2fwU4fMOzZV
NeykLHqB4YNE+VzbFsrB3MAajCCjVuJdXADhsZgHOznkuoInNeOU1CA8yeINqt091DPG3dN1aer3
SOYpK6T8DsLgWZQ6xWy3zvpt596j1KS0lTK3k62XJqU5mYDwM+M1d7OC2IMImWni56smolVMerCy
OpBM8GUl1A8doddVxT+TVMRQDyS6mVZQgXBinLupZztANnTSFHyBIYipTuGzMoEEJ7hDeUzhCqhM
hSbj0lTd+9yKX1MieV7TwHSBrGOeBgoQ7s1hVMSvapGEJw3nmg8eINKv1rGw1LBvySHJncjKN3PP
OSMZu1pudE9x/moYUFaD2pNlx1/tV17KbDYkGkbnEEvJVzTZl0TLfISMD0Wt0Mlvhkb9I6dWUHI5
sHU8oM4+4Gn9SCL1WbPxSzKpqw2e09kUX23L6arFw/mIsQwlVaIdMlICK9JSUkgQm9GYb4wbCGrI
TsNgXvqwuDeq/sx9eHciCNk9yT02AdQLZ5pcftorcIFnelpYs6Rd/U64erKVe/H1W0JT6dAnhLp0
mIX6nPMwZzLMYaPgs49a9dnGqQ7+Dk/fAtvcftRvSuHs85KWY8yJGqJcIeZKJD9ZP20HA+KCbeyz
MAJlVL2ny/jQG+syoaBvQ/r0yQamS87Ok0YnaSbjw2KgUCegVPgwOgahk0SQJL4AnKlNRS1n+E23
3Je2uOu9tktKi0uEV7zAyFVK30PH0zvjutJqUvNWHYOVnNGiHZIB4YSRJF9MeXONfgWF+AOst9k3
IrBaDmNtNImlBmGowNlBFcXgDMeXVOMr17jXDBCX0ss86xfyyu9DbAY18U1ZYm4/UQO6CD53mNse
tlgeZZmBbTT36yNbqtHXDNkkdVZnpbFqrEa3qq1LBQayiuyXpNGRoOqAVrqznhi7sVCfOeOpB2xO
TGnY507vGVH5RA5Tjd5WodMqnuZY2852dzbHNRpmRUBM0fxGOcw7ucpi+/Z9QtJfyBHrNNgEGkLt
gVSwhGiVQQKyMkBlZCtkBMUKvgdkOfEEQKrdGRI/qGGvB7WeJL5gjrjRme8wyaLBUnwe/asUycIb
BnFqUpOgJ+gZ/RJaFE+AHdqscPFtORt9avNdm4qtUYbtEwLXBAw17DeMYdJSyJiDNK91mOoMvJvg
LQhIH9VC9anK/v5jbbpudAkHfPr3LTkr3X/eFf+X//qv/z+r43/+c//1v1tU/y/cL6PK+J/2y/es
JLLoP8cc/uMf+Y/tsvovhgmynex3zTQsVf2/62Vz3RRbuqxYmoabfJXd/5/9MjmHMmNIRydC+z9t
ly3SsFlWWyymES/iaPp/2S5rJP/9Fz0Ek0QY+oqj45m2FfUf4Pl/4rNXS2QtQ0ODrAokSE2I9zEK
6+2EDftSKfILayxc+UIFi1w1rpVn6iUn3jaCtx4jTLxwVUgciozBl1LkOzPTX5APmaexH96bGTA/
MnH8+RyRu15iml8jmoVVa7NQmzuInGyD5YIgE1yI5VXlz98sg+KwCjTkg71oW7nrkhdFsNzMazKO
MySXbjUl9l6D2rmJq6HcB1a90INO4ymD1GWCejuyJEXq1JkjjEdt8YGHQyzFrOtnZq8TjoKkKxfj
3ZIvC2r4baKHjVdxqW+0GURieMhn52+Xc+GKuoYsoNyydoQs1MyQvmxB/1PtMjl6iLB41nHBRrhI
tkmms6zpDKAKERqsvNsgXaPEYGzALhFZsYHME6Ezs9sOD0xjh9k5qepTFEHRGKOZDOEZjeYkKXfD
ChmadX+ov38yef6NtBLebc5FWJ1DJ94VJTnjeXlWs+7Wr/S6eDrWK9B1gJqT2faDXf5r1Vp7x+q/
tY6bfY5hN2cQNucGV1wlAjSKT+qMkzYJG3rl6Z10xFuTsStGacRQsv6eOvuGkLLSlUtTYwxNgIIz
IUqIWQgHP1TUwaekNhHy00fRQfZXVUcWV0TBWD06CX5En4XXwS5fGOkjM7b+pFzCrlE3nVuGhK8Y
Q+H3Gbw3s5A+RLiYuyGv7lWSHBLNsrC8xoW7gEM0SoW1pyQdGAPdRZyBm5rZLToMuRgESAo5k1xu
vYkZXPTdlq5E97ApzKBpca8wO9029cQOnO91BAy/U4ua2iGBQB/3sAybPswDi/SsWupfDJwS3KwY
W2XNs4zmOYkUBqdVi3lOx+EI23MAT0nRCmyTJTfdytpccYnjij2KYpLgujpEbwwTA1gdalEDThhn
iUHge9VS1iPKTo0uCYZo/A4T0hyjGq8IDA68UA6VVg+AUaBKHm1ftSEcwCqCfJJXnpbEOR/VusyP
ZXdmjRkayXG2gfKXITFReYv1v1bOiYQlVxFZHfQT9XaWyWy68e6CwMKKV9ofdmrZXijNawaGFsCd
dwKznKgIVfMWMjnDCG4H0YTXk433K/DXCuBME1GARFeuOX7+CB6qFiU5wylQULm8N5e1DQ+zv7Fl
PqcaG0R84T92WSJmTJtrkdM1zhZGq4XobjIgqq0m9Pe2mmg8R77XOsGxjTa28GM9G85aNQXszRXX
5G/xVze0gTdnY5gRczQZF5reVX/qFIc1E1vgC2gNgOoHxPigeM/WWNIEsmg8vY6L+BnY66zhYiy9
7Jk3wR4xhQx8JyL8tK2S9URIaMmsmn/ndmVDqZ9FbNcer4LKSQOHWW2ajSZprG9Ua5dFjbrlKBdu
mr81ZQcYinGzmr9P5KoisFZZZmXUJ+Dddwqr611kYWE126/eQgXSp/l4cFTrUxnbCaMyYUxJEm/h
dWvoUvl9+jS+EZQBZ0RaYhfbxrRVKi32BGZhaD8ZqydGBUnQ6dnod7E4aWrBVm2gKZeGq7ZMNruw
DnCJleFnimFQOh3YfqHvUDqIs2WZOIZq7BnsDgkq4AshhXWeD2oCkpFZ1B0fbGcxhYToy8efMOil
sGHOAXB2a1JljC2PUqLnQDJs0sdDZn02gaxgM52OjqO+OGhuMY45XqLA4kWPmjNnQpcucYSkdsHK
S+HYH+dTHBbEPn8waSSDXsPRhDLRlS3xjMta3RNBCms01kl30+ybmJP4Wre22FWACEFzSmyttJ4G
RZYPZSGqw8C/rIYh6+Io20QMNomJ+pOSIUSU1zOos5n/525sBYAzQ3xri06MIO9kQuaIVwiUOy2k
P61smBCRIvEUPjvRTU1T5PgypzlDUq9mpyzZzVvbNF6KwX9Cz+61fZGwky5hcSaju2TzxSiLJ8IN
wyDqmXRZS0UnW4ow0KBcYHMiAg7K7zbiq/JQpY0u52dmyLXbNOKShiMQpFi9kj2DqDaks5B1v9EH
YNzl0lyqChoht6pnVwqVo1Qfav7nxKh7X6JHCESeXmPZPqf6+CMlXp6S1xmKuEGoQchctJbDcRRf
7TLfgwBgcAK/DY4KHAm5sLbGpIAing3iIzQWphnPUrGY6H+smIM/rtWg7VOGack1SUNEKjbDD3tg
ohyzJMt7ENtKJHquOUGrQb+J/JGCwlqgZ4wah8awukhlfzSS7y7rfbVtZq8xaadmbFJ4Wn28RIwA
eljpxVKw/aiSlxZOO7r7Fm0Xk1FUcMumM6s1BUP/i3ljoO3SUVgBxgLN+7msKERJT7YiMkFpK4wm
8pwHC3Jr2NEw06NvB01ixpTJYpubRckSvCIdb5DYiEc4ia2Qo4Sdl9na9bEZ33S1hd5vv3LUwj9l
4s8a0skoQ3hX0esRFiIzul7MoqGsH2E6cRq3yYgpvuA40B0bbgbBXnHVpF6So5xzwnEho4htqqA0
88SwYjC75VedM9ArPhctiFVBRoSBMdhLldidEpD9ekNsJy0JsYcNmK2qiubjUIel1ybw+CtEfYaA
ym4r2LyjEpXD6t61ZZWGRlYYErQ/TPVbtqsMGUOUO0MWNhdrmF5CE1swv7vmluQWMFj1MlZvCPh/
+skuvSInHZWNJcxy+aMckKQ0omqfkqU+xKHmibanRGur754xDHyrciWVj1/FKKWuNEOtRXK2aeTp
R64NB879OkA3AGVxhxKhEFmAAWIQU1klb1lW2W42CV6g5RI1hFVJGUPnRZQAL9kqeT20Iny9JUmR
pJO0RXSRCBTRKhjdHVNy1Ppo+BA4sp0AxcT+Yx7PVWq9ZQ78pEU2mPPXjE/j1niZtcKTlP4pLtJP
IfGhPmYnT/loZw8NmT8karqrlO7DcpqfYYA3HlokDwwRR0RCcAHLGWWbJ+mXmgC1HJ0uDgCm4ndV
eKkXR7Y8YwRh3qlh77K44QCM1mk7uysjHr/lDCsfd8BxCol061NfJNKFRdrrBPSQNjNiptUu8qau
W6602XUcRtgi4Y7SWKqXVuGpjlb6pvVcZ2SNxtw3DsSNQjDiYr7RaInMDs96Xkl4rt1+tbx+H5xA
OKDjR+jcZokUH+1jst8yc/1or5S5qawjtvuo+5dOP8fzd5WfDeNaZk9fqf6VZp92/D42TwsCP41j
IyGlSXELbqSuoqBLDWy5nwNlTknKS6p+V9GjQqxEYtaY/dQq0cJX2fYgYmh5oKjsRVHjgK+YgF8X
C2TQ8SiD7CxShO0NnnJGZFPDZi9GBa6RchIB3RS3Bl0ktul9WWnnLGsuLctGazT2sRjAuL5LzOAb
5ZISUMufIUYMwOwoyL1klSz45tlpgqWGGgHnfZhVIHzsUEnL7moWa+lnN68aSxz1agr6ekJTUG9M
5UMbtlO4xQWQ9hxcysc6HXTaZ8fIXGSM7J2/bHlV5JGrca1vo1ZR209PPXOOob7KhJqCwfEgHwQd
pC0rfy0GsmFQG2a0Jw5TTBS87GYaAJimFN/4poJuBP8ZiXOfSQDyOpfI212jXsamhQy/TwU383o9
kFGSv1q9ja4F3Zf1Xozs7oipgBReV7/yslCuw9xzRKCZjc9EYWdx0VPeZAVDOWSxBLwBfID+0qr7
olv2yUJRQZEXm4tnY2dc8SgphCVTekpS6p/5Xt9YwuAR/C3p4jCy9l76XaWQMIXfjRjGGcedoMRl
ZHgQVBHBVnXRpalMFy2/A6UNQqbfVwyDhpGT6TV0fPK5qPo04Gqm1zgb/i9XFwZ/N/wwIYXfspKX
gGDgbStYmkA39mF7lFXppifQ0u/q7IOyGiXfCa+RcjbFbk4o5IptuRDRsBukT6XxYvmClZyJZKq7
dRuk+9E8CmPFu+wHzuzWt3NmntaeRKFN+RgyisgzqTLcnIxKt7Qf7ImFK0+3Mr6O81lbxk0CWCk9
5ONptX3qxQGrT6MQ6MeH7xrSmYKgNTfddEzM4zC95Z88LAS3DK9G9cLRisI2zogR27K00ppdxRCf
m8Ezn0NxyNAkUipGHZ1sQAp2IU59S6fHxJFR+FXODjAJU8hM6rbhmoYSVv+gLLL0vym7QwIM8EnP
OOi9WLoSMyb1biT2yY36kViQfIHZwEzJh8bfmLdF3VSGzx6dm+PUnOpP9WBjJr1nT8OVBJ7mDwcr
qtOWC7dzsXqjlOSQIGU1tI9m5DJ1rxs3sgJk4Q7xxrKLO53Ad05eTNQc1+A2w22q8ml5+jOpACN2
3n529cmfHERMO7hRlrU1051ZHIGBFtS4RjCn8JD9WRxACqYDBrrMG1HpEY9gcVTRv9TLLq+/x/KH
aIBrmeyK2ltBkU+zvtFfDRWfJF6n3pea3dD6BthnYm+IxFVP1njMnbucOTjvd5EceUI98FjV7ZdQ
wK55c/lTcWNzdtjPSXbXCHcTxe/I9zWvP9XSvmNF3+TqgacOwpmOdjhcdiK7q8o2Wxl1mw7aCq/X
pv9oW+YG9EYBzx+vaNy985wx/Cd8mMwA5qeRp+fHsHjKMS3OeiDx0xTHcdlb9rbPvWRhk+Om0z2/
tM2mpGsingV9bPjUjp5tHNHLRcqWlLqc/y22BCk7V8RuLL3MjX2IgM9S4DBuBULiYcCjhEe6YymY
4r1Gu5FT22gc8H+i0IcyZAM/5e7/DKOzoSCF90t5b3c36VvknpP/AaFK8YfyGoSH9pRNl+gBH6H5
xkJc227KA2Z5FkgSxsaoBEMf/RsXdGbvJube6A9A/PSfvOck+thQcNuDVlyJFV2anQU8JkGL5JoT
vB6ceudk3lj2dRABbkECkorvLr/ZxqFJV/Vko5zmgZBaOAJehdzI2NTUPe+MTpJfzo7ykVPhN4G8
Kv1oZPwo3dcQh1BnqLjSPUnzeo4Xvv1kH7UnExFL4s2fMwtMdpps3BgSQxiDWPZsAGbpAhEFiSOj
/ggoMhwDxpRbXvjV+G7NNkDPoKhebQbjRF1yMvvTWG7L6ggTwK147KVX5JsM1ShcgYoQQSQ7/myw
xAxiAdpv22lPOb/2Cqc7sLOeoPt88sWJ6gjCj23GZvTFLUJDaXskOhcQu9pdSHm0BCY7DSLPpHvF
TzyHBLsJWr+zFfssZ6EVWS0Y1MAutqZ6ENphAX7QPBx7z+tudicV4R+IBALqfaeESQ0Q5jhKN4Wz
Ok5uPD815IFeIm+NqnS6O9pDVV9sy5uS2QfVsm8f+AUl1dPEiXgAmfsg3rbIbMFE5LhdT9wQvKTM
IQQEOLgrzgH0dfNHNi/io9aCbH6IDOOxN0B1AjS3kdkXyJ4k3/OaxN5tz7Uy+wvi0oaBHit3VJ5v
JUKyhSOVs4zALDIrPWOntUf+W3a34isLbLNAY+G23DFJ6uVKkENwIEV8PAiKK8TLYAeLlSPOboFX
Y0Z1azDF581jaIRJgVXpZvxQfwE/wttQO68cznl3ja+O4jYMtSh5XUVyeaWoJCrZo08w6GwtiDE/
HTEq6Z3FhVP6hMIwThIIxKAMvsHN2OjQ7wtKwB1pWEjtQTWDHhDY7Um3Xn93SbrivaMqapU9N/fc
Agb/ISokHbZtG/Dx5mwL7E3ArRs/p/FTIwdyuc217cjaSC+3HLxztu+ehLq3yYTZ6OZlNjwHeVHt
5+y0XCy3HWWK9FYvfhVeVXlH2Dewqjg6pvrv0GLMPuRs9YzAUbxWeS5in5wWKnSKXa+Kvtlo85qB
gkE/dOWLhk3WhnfunpZ7GZzb6NGDM7uJPaIVre4A8lIuj1y+EtefdXTCM0FcdctHv09jlCSn9i0V
p5JtP1LeZr9S395C+RksIC+h3y/7Yo8kvCwva1tpLmfD3Dkd4RqbYTryaxMiLCt7qUd0w/G51dLX
mcN7pmV2p29exQqiWukQNBWY6QXygVb505tpH/XaVV74LKZm34LhTV8VUgXaAJ4qv5DCfn74KslG
4e2CaU9omdhxWmuQXDRETPuQ+VaDBXarhpD2dtze4/CqSEESnfWccjMA4Mev1DfBZG8paEhlt4gZ
13kDwEMEuEqd/EwYJwOUKlCJlDH2BpIavD7WuYfEwSBHf1Va94uRn7bQ97vZN3cu4XSIA/kSOXqy
VamxQd4/nbIXpjCcTrw3XLS8IVQIivLNXtUtxks0nyv1RhVLWMtdik4Gf8Usos+Q9O+UNJj6NzPa
fzU2zaY7XGMUlRB1EE4IxvnXrNwPxtW0TxVbuA85uiMjwihj1q8gLJT2HvMvF9dFe1WNC9G/gsOL
yak/a6hijoxjKNe+lfqM0B2bDOXVmuoJTpxSetzx4iTDteIe+BtxEpNQw4mq7PtzFegflCc4ZEAn
6P2JrxdOE3tO45QuR63bRdq5oHlU9zBCcrryVURwLPVDrGOpYJ7DSCs6gfNW+JQzkBt3qfIYbNZk
qCK6md+GVVd1mCU/N4MVgpDRj9G1Icb0V8OEs5toI0OO+rWEamaH8D4vB+ZGNAUTuF2OuZako47F
P92PqwFdRyxnbJJP9OtsdNlOKsrDcM4alCvN5TkegjUWr+PiP/QFRvgdpoTkoctnChLq2BVR2L5T
2fJ38cPkN27oZnAVjFB4utFmVoTKMcxav+9K2aj8EwilLupDZwZ7Ggjg9Hjcmm+KzokE3Rp5FRUk
vB3eGRQ2lI4OY7OMmfjSysTIIfrIyVXTr0AiQwZOcAqzl+IfFYnd3pLPmeiUju/uFu77m154CWkW
D0z7IJRdfMg8HuanVXlUgqwrc7GZX+UHg+eDXR6Z0XEnphCOL9b3kvC7hAlxXq5qoB/zMtJWc9Yt
HLUXSkaajBKtJXxPlSQlknqOCGw5Ryc6wZvCGbJgtSmEE0QwEgAcYvIZPba1vq2XCBkqF+35Hs0s
Lum+Q6JHqNV+kmyfTwzuZNs7zxrzrkLpMPIh4CqyiuP+SU3bfZSHzYYGsXfWuXC77CvD9CVJf6X+
ihZX2be0wESDnGERVEgy7uGyFwugzy1Y7hteN+Uney9gG0NTPCMtSR6zclhEQPFU2FuVqhby9BqE
s8klnwKfNhyZxPCeJrf0TwgCnBqdSphitlifTPLJqLD5RGLQOTpS3myv9dDveBdDOhOVADJonp7m
cNa4BevdOpia61Cfnftirz+SHSKb8ebqacTHn6qEPmorAeluDW8l80ZjUXeW+gs2cqvqyXECAlCj
Ox/S4KFp385EXt0KU7rgxt6t2BWU6Mikj3Plj/rVnm8LlEspfF5aPAiHSD6nPFGxN4VXiUEK+Fw0
yDqgmJw5FNOrupMOpR26BT1bakFwNNhlRFm+92T0dmvuSysNp5ow2pDMOh2YUmRFLg7U2vb76U8q
gz/elK41K1+9cxlH66XGwo7BC+IqZeS1yU41hQZplhSqiaY8y0NMWhSvj5x49+QSYmfpbHHo6+Vl
ghloKeHRWI5O0vtMpvf9nJ6iOr0qQBUGoz8ZU3PTUIv3pE1xWE85otAwh5nvIhOiFoiC8kL+Fnzj
aLrJHXyUyfEcy+r23bwfWyQsEBZTgnw0zygY6zRCoKeYZgVZVv+L6gHn/XTrkLUSrhHeCJd6zCqT
MMOQ3p34T5eFq23SkU4yyF72YOfGZL/AtgO1cghMGSUKGu1sMA5TZ65ALFw4Un6ullGsYvPUH1Wi
esxUrUh/SX+RgqEYqKRPE70fg/dU7TbtkNA2KSkasemngno2NP1T2bdo7OLXbk1EmBV0L8X8Eelc
6qKQj6lm0RdWvHIRJ079ATqLZgiB/BYe275mfsmYfy1/zPxYoluRtNcUMcNuiRdQ7VAaEdJnPgM+
44gdwvQ1wttc2ErseJK/g4E2Txjpq4BYCo0x5i5RE6Io87upRk8RQOO0fiVcqIq1Y1H1565/N7T8
qe9x/pULkmEmk8D71W3vWE9K2SoXXZW31InE5saFhInVAvS6pCt3kW1rBwKpyk2Gi8R74vnso40e
0n4mhDNu6pIiShCMZQxm5tfxUzh0jm8NCaxc0EbojKmFHW5reyoIm/wecxPS6moVMMv+Ny5/4iYx
kAQpiacVJgtdOEd4F7E8UTF1SYkRcSTX0hC7pbbI4qo0d4YV3vVZxL50BMIC73FQJMUVgMVwLMbl
Zsns17RigloXNsp6SiRE6BJTPEQtspFsceDJjXOzRjyzyjLTW+f7Aes5VVf85sQt+h+WR/SJ80yn
1eRU48OhV9M3xULrP0tyTqJUNa54P+GpuUYWtS6/GC2aZK03dLZLzWVx/lSa8Z13eCb0jI4M01x6
cjTm3hKLuY1TMQIt0tHVQ+1DEcZf/JWMrhi7s7SpPpYEjVrtAPXCv8HrpfboeIZnTUfQ3Yc6w1yW
rhIGIkxDG6GpX0bU7fJUB2QEfBkvHCJZ5BMbJWWeXcRQQ4sePP/ArNpu8yCLxUPRytfEtP0RsMOG
WTq0Y/jFPAFYNeaQAWvpMO0rW8RDeUMcIDcGw9Kqy+NDbbbc5xKP82g/RnTnLMB4zere+DPa8T7U
5C85oZqYJdpK2LECKTx+KhSYLHiCIpMWL7ZTGVKh8ho9mVKmbIpJUGsM7AxUJrZxqnI9pvLRNggI
HhKAyAj2XgwRMhvO55+swT1idOIAA1cNhGJhNLfyH5GREGpN5HurbRwMAzAyEnSpCXCIeIUtQU3P
utcQIAz1Ykgno7xbtmGDUQ/7QLH8uZtOed+pXkuMZzCO08lYf3draj7wLfhWk3IXIyjtYE8TV0x6
Zm/coc8EOExgsaGhJCAr8fqu9tTYUi+hPf/2Nd27Q6DiZP0be+exXDlzbtlXuaE51EgkgEQONOHx
PDRFbyYI2oT3/ul7Qbrq1m1FdEfP71B/qVjkIZD5mb3XZqvsjwVYSEWqh+HDAsrMhYE4gQMFBhxm
/AU5tfXklKSw1smvH8OkipB62iUuPDKMPepWOjCDPVoR8NrOBvkoZXKT3BLVgBLO+CfB6nzntiXP
2NRe2Eyl99k4/Amy+XYaGDKlikEvF3ecqeAo70ScPVuFf5tlOjqEpCiSEcu3RCDCTurkREZhfu7E
/DknMfCaPOIns2+8wTBKmdMb1U6/4BvibeeaXdu3uNyTM6JZMDgirvdILl99FMGalT7m9mfc5G6M
SiKdKPWrlJMkYqF/kSLkl7yFF8R95ri6mBYrFexl/yfM3HoXRescSMVnd91i5vP8gg7wj1Xnr2EC
OapZIvJ/SyprfV2GRKJ4Wdtsh4lHyG8AbMN7uCqClPmOwCSc4kkaGjRfWHqMH0FQ3kJAYue5R31M
7UMkuqfWU1sgPrer5gmiyaGz8dxM6YMl55LWnsGu7AlQll7AqYqWO6m5A53Vvxb6jGPH4nnpvOrS
zMVzi5V2ChjTIHjdJ+RXSdc3u3FmcKSEfRP4LDTIs1kdC0zevQQLy0Lb3AD8jCPnwdLW+2ojInLH
DikJQB9epnXQwuJ3nwnHuR2leIu6/sNT+WVit0cI1gwn3d0gvY0M3OSqwvk0ypfGYwLcRHJn1R7k
3gkrZl68SQW8sJqK9x6mPsDF/nJM2j9NwYQqRZyXVNVTlHrfH4FdvItmZksl3ooIUqPGV4fLP11R
dIRlkDgE/ZL4Swo16Jq0WynNtl/WB3sevON0F84AdkWt0cfbj7FdZFdj3L1yhSx4ucvPfNBPxqlR
RjfXEQQEfp8Og2sE0xc+qfIXrgeZOtDRSax4dZ3ji9NDAeY2Vjs9v/eOAq4oGeJ6ILf7Me/wzeSw
dq2tRPx8mnz9CXncO7K8LeOp3JVj8zWHoC9jd6CHTh7YQ96Ns/lSEIm37E/EtnYY7I4uvq5Okekm
l688wqPHUnubRxmuFNc8NyIVBJ8goscVZOG3g3oIVXuTDySEOck2jbhJzcIdMAfelfaqr2kMSfVG
+OTUzLFyM9yovO0PBa+PC9zppFw2fHFT/4FF92dxgK86/KOedKyDKel2+j5UPL9oXmeyWkpxjOmT
8iYYLoIFQHivcCOsYLQwjwLsIKhdeL9m90/thDadvP8eYvcdJHmYTfUCSv8HSYXDgoWFBbqqIAN7
Xaf1ppbYdxbWPL5A+ZN1bD3q7AH1DCOSFEHToBUiWNfdEsrCWG/eN15p40Ci3WDpfpXZ6nv0QlQI
/CT1ZlCsA21Y4VtfeGihFXkQXSQTso5CZ+sH06M2rKUI3PgcI0GGa1981IiLdm3JoLqdx12wEOvW
tsxy2zxkhc7pNoWxv6uKmXTboXjOlC2Pjtc8ujVUgckqb5aYyAur/rKLdNhxzY8bNIMvbuOeowQN
9iSgkoIy7895rq9qrjRQ7dgRx7EYUT1gel9718KO9TZZFFF3EVeiRcBTcC5N8Bua7H6ppyvVBIhO
FC7XqSNzLGrPQrnYHxe8EQJNMD5ldXCZNGcsXqRn3rPiO/c3eTblJ1M/EVYZnVDzTjsnq1AGWphz
mVnaDoSAquPabjyvg9fgB4c05/5K2kPSM/oz07HUaFrHCBF6OaKc7sAoURpBbM4+3d7Pt6TQHk0M
rtTGxezY8iOg73UsEeMa5N2V6aqTMsHICgU8xogLRkev4BnQ2U/mu5KCX76REFoNdpmCYZ9l0dRc
eYEw2yWlWpKd/oN944/ShiTy+tWdM7FjMUpn6YYvQeXf1B3mHzuBwa6fgoJxa9N1n96dRvnNQdY+
L6ulY5hvAzUzI3XK3TI57MzthLSoo/QIrx2m7i11C76LkJwyODJ0b2I4KqKu5op5k2yehqm9asri
LY3V7ehHaxzhd03iGLEiZQZzrmAaW7tMSow3gH8r4z3qA4TJmAXQE2+W1FnzcF4rb0DPw9K0ZnyL
/qxiDBcqIBNc3eQ0AxN36G5dBVcgqn2SmGFb8OolzZijQpRgk/piI21GBd6Q8L5bJIRFb+PyKpKh
2pGacMshSe7BGe/XHfYxFnzKY//f2S1FrzzV3nrFlxjcLMAoOXrKTRf79magck2LFsqGQQ5uLcvj
0kxX6aQ7kpFpnpPYfZ98zIgx+dB2VJ2LEjf/IDFElOmMfF4+ACw85IuvcIww6+/j+mGe2qcqV5cR
9Nupw7OX5k67d3eZJFczKEqs9lb1EmChc5BW8UDkWLTxOIbGRh8eIP22Wa40dXCuScJg0TLvrJJh
UDWtJLyRZkLHR8ef5EHi3RuSJLkZWs1dBbsht1jDeLDEySNrroKR7COlLOIBXf+YCwQyAOW6bdtM
X12twgMy4IK9k2ZLk1ft2TPAz9A2qZ2llh8/b4tL8HaQOx3raDXZBzlSeivHmqSFkNiRwdvbAuRz
mDcN2jw+a5IILYKlvOY8T1YL8Te86oeovvX9jLZC9hFjiKg/YwkxJf3ZlJxh3Z5SW6lz2hX3bokN
xmqrnQs52rZGEsHGbO3Dr1uxMGE1wwfCw2qDhnU6Rj3ecDlauDH9siKHnOXDmKorEzGgQ2Hwx+2T
4npkShfo/CaN7fZSFzGCLH9kpoINCFPflVVHBhMGq7bA/yq62FxmI8lnyRychaALiTydHL05pCRY
lgedj3o/GQruiCN9U0lcmPnUHgdZ642Z3O6y7Bm0OUR830eaXiuJYvsSSVqfPZmqJ6VmSmjtvCU7
+sGwG8okOhpGGeVYufe+S9I7suOUXCS5LbDxXUsz632gGUtkMf2P13KgBLaHgRBdZ+kgm0qWNENO
7OxKrW5DyYafRfhBpeMM85jnu+ZYasq4JXWMWq8dKBVxtNBsORJaP/9EMWl8uzHrSJpHSWr3FfSX
hfEr+RhJCminhScOwlG8j5WT3lRt/duF0z0CTY9zjWsp8fKB/DQQjHFW+sRLsMcSdRbzVnJYOT7u
Y5e/yUYHNZnd7Aa7nU9zPhHDZutTobDNDkt99gEbm372NkWA9rBSFaVOptKjPwQfpDLhnpnAOsYV
WsARREOZxOQLCnCmwTIOV8oZjkRL0J9YORPBsb5GmQ273+7KkxzSjyBnfJuK3OzgfY22FW0se5xP
ZRneGG9hFZk2pFaXCSoM6K1uxKmniOoGSZ6dyrUfG1YJLkQkhKz1uzUhfJiBZKFPnKlHnFAcc7wM
5RjZu7QlOipu8Q17VUFaxhwg4M1gzRcTazQ/dtWjx/ggV/rSU273gXn/UI/hwe8t/8OXjCMKx/2Q
yBHyBs1Yi0HmNqiS/FwZMl8g0BwG6PfnYc2HamTP/prxUpbPbJE1RSk+xYuBr3DM2rzcjkvAf4vl
4zzZw0NcTEd0+lStuFZ5depfBeu+adWvgyL96HZHm4SVjUy6T9/SLzpnTpg5wYyuWj4OtfwakdGm
Y3GoXFudvclccka6yKrjSz5E9AV1GVzUwfjYFH53QIB12yMSsA1QcdWNr009FyS8xB18VQULuOdj
p1ZBawRisEmvhjCdL8TEOg+O1q8fFHoXdRMm757CqezL3yikRZw59PamPbmx9eK2bkItnSc77Fa7
peP7rZULKN1B/z/o/tg1oznF1aWk9ofaUF5qn5q4SRmIxROThsK9rCqWedlo6mNM6R75Css633C4
LONtQiItzVLz1Ub82aAlc45kosCPQDOkSb82MnaxbcEIqZSdts0IBL/UpbaYNJvR0gfwoGca5Abc
2Vm58bzXeT4dO82GJJkE/ZGI2O0AhNuohS0v+Xes0JEKdynyDbbWvi6H28BMrFBYrDZk98U6ZLZR
hDyOXvbShtkRM09i98k2W61YGak5G7BbfxaSKi/ixnvxmVVQapE5N6dbEXFz++zFwq4Nj7H/4dnr
h1bCWigJrbDz/scnZeLU7sAIpHz7M81K2N7C+Z9vswNs5T0RYAdXMTedsxizJMNDhCuO2pTUaQz7
A8QvJNxcZXWN71zea41i0iJ/4Fhb1ckEpHS7luLpQ3qWFmi6Wz86dYz2FOvBJejro1dDPMAHvexW
CzkxAYGD4E+jMwZV7pkGDcoIg88ei3rX1UvN2hBfoz8tl4X56VuTP3OZHUQ9BReq8FftISHDHn2q
k2GPzCL2kQo3NeB6nlk13pF681jEi7nTwXDHl0YlLByCfaz2hXvfPPZMyUNFk9FvC23CA36BYgO2
jb3FxG40iEAwUdMWZ9sOs0PVckh0dnxqZkh+U7nHhoBJsAIhkCLwtFT/qpssZbkOGmpw2eKRKzis
jJqXMWJeniJypI2r3O2SdEB/RuYFYeOi8K+QwGEcoDZ0EPlY8OddwzgdCckgo7dY+Si6Gusj6nlM
7aEKoeS5TxwHc7V0tBq23NUOxWRA5OkBJYiXtz5yEW6JMKZw8BoejDjut4Ma75PIgChU9n1V06h3
8XS24EkhG0fcmk0tIGOy3bALHVvSh7pyXjg88/tGhS7jR8SrRBS8qFzMB1YH9pM12P61G/GBASpe
Dr7EHr6wBcAwjt3DQgwMtb89ZQFbhUhjekH/Hf4D+fzfhrDHufr521++yr5A8nn/Y+Ky+Mt/MkVP
33/7iyNwav2PvxvlMM79G3D04aP4j+uPhsD5f/tLPx9t97e/CCxhIhCBdqVNNRgI2PPjz3/+iWu7
AEdBjvrIODVc0X9awuRfwWASEBI40nGhggK0/ydyVP410HypwPHQjSqJkeyf39x/cfX9b5fffxR9
/qeMi67921/USr7/F0QuP12gtQe91/VcJZX+PxC5XUICmD+60OjL4pyJOTonqXdS/ufi6ctRtYLI
dxsxE/oEnQ5XyfxjuR2vP8DcyY+QsnRmbw3ewbDLFEW2dZOu2j8iMb4d4vxYTslV3vyo2t71unqp
tf6qmVce2beVbnGUeexdKC+h/W70dirKr9x8jH79FenabJv0YW4DtKqONgi5AN6kpE1xTqFkEdtx
EpiFPcaSBSLBvIeA6eTOTlm4ieTCohgAyGSrX0W/EQ86PwoSH8oa/Y0/71MP1ELYIEkmSO09Zi2m
H32TX1Oa/vpgExAo2Idax6g0bvTYn53G33u+s8tzOWx9r7rzmQyAcv4HsPi/37H/1zumwNj/X96x
H8IjPv7L+7X+hX+8X47864rs1Vp4whcCOvz/er+Cv/LeifVPlOI5/1fLpf9XoYWDJN9VrqDGgLP7
z/fL+SuvqWPj4dRMIP8/kb5S6397w3BwBtg4yWqxbb6X9c//xXTZY6lZKmCaiA+ue5d23u0RkuPP
PDds2bYd3FlS1xmq5mnFVOVSMsc/emj9hqVftk6JJsxaeOZzUgj9fGKVVzXfBrflxo6ld5GJHOwv
WqSl5KaJYv/l7zl6S2Jo/gJxm45k1DbxvZ/iiNS0cv6hdoaJou5YdAbCkpYprAj2EFbjP+hk7eTw
YxRkOW6WbrE2bcdIkTCviyh9X6as3IjFIORDg2SZ8MfrkifPHvpdFAKNUQ2iRTFhJQiD65w8NthG
9sFGShhOpN80Yv4ee5ZIbIugQNnNPbPSfNN3IXJV3qi/x9haQ/oIypHixWCftMaKyp96ge4F4RPA
Ad/XFJAeYokC1dHqeN2UNNc1JaTtAiNWPhP8guGIFaKFXf3yWWpQiUbTkecHzao+xK2lkYMIWo/i
h8jx24ZT4zg7tHmL38S7oIjeQy/Jd3Hv43XtJ4R/FZOAYpQQMlxz1fpskY0/9mBUrXgXLvVPQxjr
QVAyxx0BJuA1/Rb3V5W86OnZisVNa5KznsfvlP/jRZ2lH6HVoExJ/XdsgojhXcriLkX0C/cPeqvz
ixmDTgpw+9R1OI7c8CZoRkErpDe531ToA+X7CPzNCxhXuYjE3YqaUvjh0a90ddF3qPT0UO9zBtg1
GQoXzVVk6E7WVK2LSLcoyPLkolFol/yOoKx4KHdOHn6E8I674qHrcYtJ5pkUNW26mcLrfhQY0vq9
8dAdwegU9jEboud+nazzaZ0k0ye3XUftBTwUyt9day0fNl9hJk1qLWpPcThAFRlvqpxKbv17Jkvg
tSxva0QfNSD8l6EQN2P828b+lW2571ZnfTOYOXYm2/Eoo2kGJYAhkui0DLbxiZOcFWOMThU4GkvJ
lrpLetckTV93A3SgcIuPkI+vR7Ckav/DKpfn2aXRm1o0lQnFPCSJmyAekYmau8ILbpQIXr0R+6Vx
8lukNmug3kPUYBbjhqfeDYcTqcq/hYhOU59ugmphELv+yG7e3zc2A08xHBrR3fhSPTRCnTrntzP5
p5/Ot0XmPRmsXtXQ3krW+P58GM2IJMeLXvxovJtJc2LtRND8vRLVF6kWBwPnr0+yawxS+4nwcYZH
fHjnuajvuzo+9cNVTuzaRb6wVwyLhu0gtSKIzUfjQwQJkexFxjcXVea81o2551e9cd4odT+dFZSX
BTGBE531JYP41bTQWSubhvbcG4+d0hC+ByDvLqwOATfwTaY/264FstYjAIYW8VG2EqVEj2uA3A6u
UtBvWLaaD2sQX547vI0dTywrgbBCV08Z8qdC8KItrufQSECwl+guEN/Z/VWUW3fNOKCmS9XZsdPn
RBQYKuhso4we24nyGVDp9JbXPhazNQzE6V1kxunnEewapI+WfU2SvQD3p49MWXlMVPOD+xBnFA1t
D0csjliKjXeNkPOFdCDkTNo5NR6KmpzHcBNN0wvgwpvBZsLaY/j2Z7bYWSw/4U7us5aNMB7Mx9rH
bOmXyffCsrFLvvq8Olmue61z9o0DK2qbtVtcN5Q0a9cQRfdkKvJ1Wu+o04AVGQe/06nHoixe4lFj
NJ/GWyxx7G0FlqPKx08KCeBdLgOOwpZpWBFAmBSHpCEpXJXmGkPmJZKK82jzQ2Vexla6k9chIBtW
/qe2779lQx6zGZh4pTOL/DLnKahISLHqmYWFbZ2NTpydFMOzCLLPmD0jSGGDcBlIFKyWuyn4NOt/
zLTz2mpQJ458YSjbXXj887ak65s670pZ1aFfv4cgxt5q8dp2TPHmTtwN+Ok8E3s7TlR66Cm7r5W9
8QcfKZ15Fwlydos3qRQ4IBhSocuRwXZ0G/AgX/Mi2RDW44R1hORJb3kZKsjmkGMw7KcMntqkfpkX
RYRnO/GTslaOnafatd6b5UVb2IWm79DQLqUsE6FxWYs4qRrBjS78jzhnSk2oCe7W5bUMYNZkC+Dn
gWRmhJdxGQPDnz9Gd0YOGLl3MQezM1nWBaZ2Dh3Szi8mqV+ilO0sCX/ZluhvrzXnSgWP3gxksUyK
7zSK8DIwx7xQFVLxMeBk7vxjWqMKMyuqJ5TMLXryMKH3xOATR0xKCalki34dOvmbgwhtYYGSimzj
bssRTJR3dT+PPBvyefDm2y5sYZCsOhtfFXdhYj0Pfod7R/dqN5rgz1yNEeN5h+hn0V10nsp2sYnf
anLXACORT1ya78A6QZFnw83EZEu0/B1v7y5xSJeNUu42RkbHzGtXWhnTEcEB4eTTkwK26pAIHLUD
omHXQkA7wO/MAnTgLoYlHvm9JaY/yUo/sjuEes2YbtVQX/Z+Mm+CpH6NMXlvMq3eHVE/iCF7YlFG
3OlUbMrBYYnaAGoDf9UnzChtyVHPfhz+C5OTkFvQjVm79TV7ENcEZ1sQpDitO1oTFxsVQ8gc7B5D
3OBEW1SwQRVy+nBzblxDN6CXqxbvNcebVWyZE2CB3c9DDDtphJAeBcwh/Zsht2oEAM4v2gG4ldXL
BMKH5Qb+5My/shx1X1iIaJz4KyOXEJeRvZ+SRexNl8udtsJP28IKwJfWW4/KQAHxPMo4TLhA8UCk
uGSDpqap6mx09c19a2pqjrmfabGGs72Gq0VafJSTBio+H6MKBV1nUoHmZL0xQ+BsIeaYpnuxpgzp
I9A7RrlI21jxHyyMvZw4jsR7x6YkYbg8FH0JrCMHAtnb94mx95YtX6mHmCfXkcBTlV0KgZM+aCa1
YUm7iWC0RsE61mz6fiPLkXuwxC+nucf1WmtO0r3Gd4/eDINzBiWwNN1XYche9hgYC2vazln4RRL3
D9f+aQoESjHmMyl+6X0MNLheSJxmeRb55uhOdryHVMSdg37kAqIsRrGmsc5Jk+2cmqWp3VRbZeeY
zzsOMVJrN80AljpCNG/PnxFAupWAsP5rbCNwnFUHCoLhBLTzfs7AopK6iwXHdthzmy015LlZcICA
EwEFkDUPHZvQ7ZA1b6ivVRb9piYGyUWAgMm/TOTdKjxvpUbbsz5cVpa1m9mL3pX4Mw0Kbee0oqnL
5o6q+lQVNivOyftOYk3u0Jo3HUG6FdDKKiS+601YJPxahJ1kxxyS0ZziKyosMAVeiBU6yPE7SMRG
Q+F/6Ug8R3F20JX3xJNPb+01LB+r6q4Osscq90g0wJ3KOrC57rL8wy4aOPnsIy4gmuCExM9fzJxZ
UTw81mDUaaB4/OoS8xH0qcn/arwIfIJhncBtil9OkC+dLNdRPH5U7KTQFnQ3uq3lEf58uXVS63Gq
l/tlZlEdLegf43pgwOXlv0lYXXcKHbLj1TMxzxBzh+aYUBiKHp+lleKsDTkuuXyBz8/5Xjer6B3Q
I65drt3csHNfVrxDM4MQDe2RM9cVEsOM2g8F8++0RcFAUDSyrAr3hpsA1B8TbzMrLD4CPEa0EmMy
P6sO7VR+JUtI/SKQ8X/PYYp8as2o7iwe+BkIGhq2fA91rDi2AyLhrmJuYErYIQXg4Y09usmhxK+/
nXV1pxM74A5JMeEmTXGczVtSwdALJJLR1uLgaMeF9FtnJmdpqA8iDh9D6vh9Llr22kV89tI2v649
lMNJUVETltlJT81lPDNM9wWjT7mqFYESgDjhaTJgnnxR/ExCcSbJayKbywsrsr+8iZgEQQgJh7O6
pwddvQxXdkk6Zp9DrKrKox7FvvfZMiY6vwoUym4/Rau8yIge0ut/RexR2lgIBx3cCX6dui8AcwC/
Yt/3HVyjDrAqSqWWDYhMT+SrVwMSOf63Va4/IFAOWAtBzPAnkXxwRTmGG3lYEmCrkFx+Oq9lITVY
B5nNb2HsuJtMWqwwloV+dbF30oyYkxS+hFXymrglESo7b8ToDLHtOBJ5sqmSYrXM2xtt0R2KxL4p
lYedCKeEVxQPoNLfqwYZ/ZzhZWKDxHRIPC6wJZnHYz/rLco69WqPMuYia+Yd7MbD4Ijo0mmPKm7S
nZMsyH2jsd0k9+mYlA+Q4e58N20vlY2sgqE322FCWJoCbYUDKQeu1x/4zhwNU/fdMluewRBs6w5/
v0O+zsQdu62YKyLLRnqJTBebx0oAaEG4h2UQXCmFPI5H2ie/YnqzW5K8GEBjJjJEdIRr9yFCXOoF
ZzvFd7AXGUrKyDRIbRnv+qU4JyykkTfa6hIl5G3Tlw/hRCSHKsuTceaH2S4xmCWSl5txmO/35dmB
bcwmKSbkZao/+jXDoBuse8YQCVZM+telLs6CJVYdaVq98HcdM16WMzYAVHgXXsUswlY8mOPQo8/R
pjy4I17v3OXrgmFmOBZwJlsQh3pT7xyw9KfaLS99nq5NVTSod4k3y7kFtQf6aIwxQELxv/AdeH9Z
KsUGGRQjxfYp0u9BxJidIqJg+USjlB97b97VNqqCnFdtM3TQTacF911o8WK64KZdUisIHr8PM29P
je9ua7EHWRQcRC6Z+FlYqYOgwojZj9dWEkBJw+cY+zK7bFD8DCNGO/R5NmIAeR0U/VGlnC6p1z4W
udBAfxCSBqL8nfsVnOCgCLMaa++y+bvoMfpf2EIeyQfGR6AHH0Wx9WwISo49rJN4/TdzHDDuzzie
+/o8BqQp9FkKCz1ghFkr4DGC5oeetgf8y5EUqvm7WBTvgoVeD07+Nhvidl3zQmGZwHG2QTWQtV6+
5orOkrXKvCuVYJAwPGVWh9Q/z6g8WcuqCM9zyvelBD0TPLFzSku9YfLrbPalZO9FGwuTQPmvzQT7
j79LfjpXetRACwrFZpB8MvaCpjcb8ZupCnuKNahjzMgg0TPhM7q8tDqKTncq7qZU/IwAlbbVjHac
1jQN0fsQEESIlMFZE/TNGXjMH8cch0a9klP6a9e8HnmB5bdyuq0bk7nENGm/rOuaXPtvSIyBYnmX
ef3s64EYpzA/I/5Z8y7KmwQ4z7EcSLTNKqfcVBbBRFn0QVlWFphsU4cBQ1qFXwmU2iobn0JXrn4b
B/t0H/1h2/r496FEhxwsq+NiV6+rq66xjhBIHqYeIVFa7PJEPZEPFe2yhY0fIijUIop/MhaApzkP
937lXC5dcuc05Y9arpRdHjlqwXHAudp4A3DMPkzPQ4/GnyGXrkAfZGPAeEABie3aZxnPSEkzfGDo
MCOd/kTRaNF2WLS6tjqWbcSQIloEInvzYQcsdJNpU710Oom4lfSTSLuvWYAJWXj/MTYRjBC1720f
mK0e0cdHYK0YwtilAKhBWDljGQvXCWx2lL3Y5u64e3nlRfjS4x61G/Flz9lnQLT4ZrLt75QVoSst
HgqKeM608VAL3ummT/F1lkc/4vgCIgm8niAA1+JvKc/jKkg4q3o0Tr32DkMO8SMv8PqES/iua1bo
vnMfQMqVtfsm07tucV8o0okVM803vKgnJHxsp534qS3ZxyO5Ysj5E+fdq6ImRD2e0MLUD1Hv3+Z2
8ts59ueYYntZ/2WgYV/ODCKtWB30cmJVYIhoSEecZN6XaxwqJftxmeV9HxvIxZTySREeSwzsVemv
0gvLZSrkHgBNPgQyebEbJPl///8RRv3ZuOLV5nzHqRzsC1uu8aWQHZOenMaRIsZBIkTz4x6DhIar
tDKmsRn8ZZlUxAu4J8adF13SQT2IUjLYBtQRTcLjMM3LrnW3VdQ7VwHDFNgqS8wxHxouVqKvC8An
1Iu65+rcDmX9XMcdnIOu3i3E0BEtOzHnzcSeSKG3eA7oFgYifMuXOkRoYdxhZa/fpU4absBQ7Vnw
QhM3n3bnv1eevB3REVeIoWnmiae2Oe/AlmSEL1Ql2ElnHbBCKm9RJjq8XYNxUPKnXzGtxWyCh2UU
D7okPmEY6HctUpRDm6ncxIp+6wzZ1raX4BwkuJacr6Ft3+uUe7QB3A+gjQ4+6+NLlkwIB+aIMs4z
lw50b/xjn63P6HByqm7n1vjxlLxCOb01rUSFxtUPVQ8X+NicqtzctCV2ZJwU0HUY8++r9c89y/4M
ScJ05v6x6shLsotDUMPW6SckK6InM3XFRikNkcdhqoL+83fk9+Bx1+ux47N28DtUOaJH9ynvGg/B
oeE/xO2rxWD/oiqJyGrG8q0Jkjc1fywIMnqs4izftvaqBIbtBfiKCfQY+Y8l9oDtEIjLyfKZCDqs
qaTh6nTtfZyiZ0Kny1se6d+MoK+6HS4N44pwKbmhIn4ZMwkAziQ/6wgIHSK3hKvoOIpF4hokN4Ug
5602/TEca5rTDjqu1xR3WTG9uoalOlAVxkz2bSV0d1ISx0BZzJceYN1FYon1NNG2NPlvqOLXtMoS
wYokup5aebaggxu7uu2a7lrkPUZ6RcyCF+8KrneIkOh7UpaFloRWksZXAXfWnvDn71nHz33LNzt0
gSILBIMnLXx0QncbMpjGeSras9UP8hBmAWPknhOnLBs0Arxw3eT+WRLMWAxhmDUyuKgGtgV1Rz5O
5t+htelI4ZW7EY7VRYCLAu5H/51MDI0q30Gs26AdKSv73S39J1X2WCCbdscrwhHvYK1LUQoylYtv
M2zq45heQ8jDnDkQpd2giZbhjKE8FI95sJZ6ZYjpjF//EvY385R6Gyy+Tdy++KQmISenSwU8vuEz
5w0QF2VdlJuS2ADKJXxGATUU3QJGnibau8nWnS3rGLRE/1bFja2QEYdxUu95oLbTEiwbNq5k6aH8
jxFogu+yQBz0OcgB7uBWubdVjxoU2Q+G8yR6yQjby0L3I9OgK1wOrA1l8Fsn0g8joUFPi/XUeexD
KomlOAwUrIdlpIaLEsx3xVuZ23dTi+0dQQvB4tCaqKuRB0n5zLiihup4uWDo25jErTZpBDld2cMm
Fl1yQJhKderFD0XlfoLw0qAdhwoSM65NNVgcSksBLKHxsm2ElbHzvR9pEMqnLQhPJ6dXDCISiJ25
OCYTsPMK7NIW4B1TEBz7s6KTKcQAy8+b8v1g6me7sRuIU3z2YVgvZ9/6jmtzKJyCurRjCuAkBUi1
EVdUkP3pdPcZs1mrWWpFGfPDOSpIbclLeM+9nyOZm1/mFF931rUXkTeS+5EVrFKwCWew3jeeqC6d
PHe2af2GguM6HeG9h2EeUJWv3sCOj93LUAP65XdofTTpn3hfDzUpXAgVr0QinzLlbHsTOiyUXCjm
frwyP6HsyOs2YASml/B7WdQNnPcBiNFLhzCVEmhi0q1prWQjObKjq4IpPe2ljQLSMupCzfVO+BJk
V19PnB/iPWctCEyY4zOOyk1fpY+JhczZGp/G0X9OO3vdsYFVZTazidGQ0bgn6OhykFIyv+RcgcO6
0a76n+ydx3LjzLZmnwgn4M1UoneiESkzQchUwXtkAomn74WKGzfi9qA7et6j859SqUSRQCJz72+v
tRxNAYvAIlTjNOlPCJxJDz86egR6G98tJ6AY1lp/x7D/NkI951qqGFWYQohyrPi6z3Mmdh39WW+C
g+2WgEyVfLPZ6rJ1sC9Dwy+lzZe3Q7YMlknPvoTDlRvDyAo6SiVp723rhjEDhxqhHcBgIvDIoKC4
+BadrFDBC28aYvQmHCBGughZpjhDOED4qeOCwtiVCUHvqK2fyBuXO1PTVvA9A7AMP0GtPvxxnjyu
PSQ8KdXYlAFC3w4SRPHDVlZuj0e1OLE0M1GZMVARfiqCSc8A+3moCPGH/ZtR986Ch5TxHEXd11ST
6x0L8Zo18Z9sGjZjVn4EXoEiPJLxsraprowYoNDXhYdMXJQYPuqmiJm2VR7avhnkHKVPdWwYOxdV
JXgeP7blPh28Qxoln1kJr8r3M94oFxKRk7PJgvW5I7pP9dUrTM4NxbjioLisbAlGwN8ZVn8QhceY
/r5k0W513q1yAGPJrrxZ1GymVFZYwBln5pz6aD3m0hXwQ5qbAc9b02ReaXjNpvhPECRokxKGjuqa
m651aeI4hQ8NjL5HN+hvPBFBlLj8cBjU56JGGTBN9mbS0i/k4oxkieLvNEPyzcmgoNP5SAAJLT4L
q8EuqGDPqfhH4KJnO8FPkU5w8YCQPtkZYzMaQkTRRNqaUzIjeMNLHQaHupzp9ZyEqVaY5OxT8xpk
tDPGxnGBYOuA3X5IWL62Ijij2KHIU2UHkzaXm0VrGR01naSkoJe7jCGMjpP7iBqGMENO79g89CUg
ZEHwxBbPIWNkNBmAnncQbURGGtp0e2qAk7swTP8zNLO3RsgEHGP7SGN9M8Ofn/0EZxg7jY/MMf4g
czlZ7L14EvN88yhh50DdmdjmPJnVDdHO+EV4hbvj2bguY05hoiAaT81KmkS+M72AnECwswH/2FtQ
LYMs3TPr0kKBQUqYWRjXIkZMlkWT/xa+/ykWel1SOjTBDBeTdUApAz8gE1BAcvnJDH0HrS3u7eoP
to+nZowoLIMKti4QQaHFarI9cE596oUSy5Qssojib2aVaMRPwSrw7J+4tLax7xxt5mWsTi6Yy2B3
mswdRmx73Xva2txLXn63SipZXSPTz6jN2fLrDtPrws5Xehq9uMDKTTvUTmPGVAfbxGU917zMURVL
F00WzsR6mySBujZGsI5ROOwq0BME7UgCemB9e25ffzJXDVgWIuGXCn36BSeMyvJVpTsHZ1JXhjSL
NefVfJqPYea3w4K/SmNqXOTCefMUJ+lOY98yuEy2i77/TYKSu8cZ/B3s1aOTMP+R5LipVDce7ASK
i9RcgIcyIoEbVqcxhFCoC6b9c9kvgtChPjl6ISa7Lvr2S9wehacxWNpA2NGY8Xe6ZpF56adLB7Bx
GWIftXhZjCl9GsmgYKIGxX6RBzpGp53bd4eoLH34qAS0naFfc3TYEoWoFh4f1iIfAC/rsElI6pPT
uhvoeYK2S6615rqImZ/y6gbrHgp8TWuxHRmVwUr4JCKIe7DxZTQyZOnHRr2Mcuyi0sGAOBN5F0Mq
oNuqjJK7Y23KUcfNVVGNFcLTmPk2L1kCXiUQOaM/CUYpfi1Eh30QLeKRDf1ggNAvTZDWg36Wg4DI
gBWK91jcOeZPrAEHCx0HhStW86l21nrQ8Blyh9HDIsvlm7BRinwhrPIr1+yOGNnCBVWJwREcbmQ9
IIRvcziYe0+Dr5nOaLGBx5lfUAV2XYANVfoozZkTxDgrFi+Ip0PuDdAS/c/a9QdQyBw2+jkgIhhn
6/PGO2Z98umajkOLm2Fh2QLkDJrPskiZOtXZ6EDCWedIPNqYEcfJH9JdlKLkdUwyObn7lgB/iTxr
PU6xt5U54IkKODq8CvC3E0nmzHTU2oqYVPJy63nkOLMOsAkzPUCCO3o2+0au4wk0E7/v34yO2SSq
bi0Sdqi9UdyNAHytanqO8n3JXy9IocUBH4IxEv4hX473qxXvROIXZaxPN8+vUmR32SNoBpZJvT7h
jT2z7r0Tk+IJ6dMQdIeaYhrgWMO51cynEYwjsm6aoOtKbzPow1dfqk05NUg1YWICE1V/HP7NRchR
e2Foc6PX02vGJfIHMFHEW67xYzaU3N1Gf7Hb5pGx/11YubfRxKRT0PEPZsLlWDqdh9+A36ij/LYq
/HbTtqhAmwIEpubkPkVUHmfSezD3jIMjxGuogxKRjMo/gSFPs+4wZm0OEyvIt2G/6/rRYgcSprfC
mxGC2gsewj++KtRWBkySWE77nuRAtl3grkmYE6wHMM6xJdTXBJbJx4/DLnR7lFTdrjY5No14u7b9
4K4LD9Ob7jPir1qawE3TbNNKTMtR48npwSV9VnV5kSNjpewGB+4TIF5G1n14fucypc0gpWId6fP6
yLbr13kYTG7uQvxLft2+9S69HSAZFCuy4KQgPy7B87Ob8ir4puEXs3MsFIO2EeQMGXFIvus++M38
4m/ioKRsm+lWacC0nPFNFCMtcO4q3MW0pFluFoOOpo3+l5ZMGOGSaYsqCtyVLekA2udKd+19Zg1n
spJzIMih1JpP3zHnVL+i0DJF3bkZUp5DGfA6radlrfx5mL4DkIP67tn0+aNshPKes+960u0pOUir
+IGvgADUABvltj6OEv8rLI2vYh4otAQIV/2NJBdswnUYNfV2bHmL5m6liLIN9/PczIx3YUsTfQPo
YjU1Fr3hJKfkNCBKnQ0lXY59u3BPBdOBz2bZh+tAX8kG0ZuH24s6qPHF1ojm+6QoS2xGU9F8VfT2
PS/+aFkBG86itG1TSdsWLgDMKLLlOtDX4N2o/inOQJqmFDTBKeAeBtQlN53OmYQBWyhLdC0JWI8W
1eb2takcwBL0yJ/NMWVotB5Ai4VXQaguauHZCL0iCyamo1lVi9EfGW0TJxnZRHjcm1fpGwai3qsB
VKRvBsABsg2P6c0UTgT0oFKPobqJ0oDjKTd+mL5Ii+Zv1CSXvK3uTQJD02o51SeZgK9l9BsWJoRa
B56SksLu6Dz7aMU4YycPJ2box8jGJb18evynNBK/iiFpmln8jToIRyjRVvWca93wRHmmoXViZFAN
EqFmoYzZ7LSHjnl461X9LnWyikZtAc+UA2LaGn+8DkU7fJOLW3sau6OQSQU5LtOxB5A5l3K1HjZ0
aHlIZjM2WZN3sFw8CwrKhi44HWMIZmqdSuwqjzTsClORLT2bY8WcSoqVqI8NAunMwvtNozKNflwz
/ax1xZhaDgouCrEERhSiJLKeXZJxSiRQvzRl0lydFGlxmf+xgrL4tovp6pVC/3UqsfXy8qPjGX3J
2Uuycx7KQ6AxYTnqy76LmOF3KsaUO9YQ4XEA7WqEBom1tXX/YRZcvkpzx5U+lGCqVPrVaPllLDmw
u7XwOK521aoZIV1QsaOnP537/FwGerQXTfNNVA0iNFRD2hA831T8Jxnxghlee5rjZaA1wmxiDm3i
ODUK+eXX41vpMRDOLe0/Zaym687NdDCz9j1yFYeNmspOBysXoZOvb1mR3xxZa6sgFWgzQLVKFu9t
yB04hl32ktChT3vKa6gsKLxMoQLYyi0ijWUUZCa1QzTpVQSzMeQ8S6/XD8a1LppjWTAp7Nlazz1X
IKAXQtuFXdfAgEPBW9On3T5XrYWyXcI/d5l7pdyk9lNCxU4zs6/Okzy87PA3wecpzOYxr2RptVGz
7tOYxZ9DlH8TAZh1oMMsBqWgvcpmVegwKUYpkYcSRRhmmWgS5EfGMBmMwzPqVXSAEh0asM9hQc0y
0mbWkkb4SbtZVKpmZakp0bnhMKUk8VOCGq9wm3az5JQWBvPy8Ap8igqoJ8N9gBFVYUYlrDT3dOni
CVI78yjqsphFqkR1eCNgzA3TTGTAttphXZ1m/Wozi1grjKx09Vkn0k0yq1pxOhFRwt6azxrX1i2P
ljPcbSgH5BC5yDG+6gE7uuGfBLa9k5cPYQIrKIJ4YsEffyjnpRzQx+qzSJb95kHU5aFhDzbVzJAz
+YzaHvlsMWtoa9J5BzGbadGCTjGqWt+dp8RnfW2iNQe/JxzW+hrZXrgpbkwZNpu1tykFXMejZzUL
cUdwN82syPVx5fazNHdM5o7AnA9k3CUwAATACecE0Ur1VGrttckIvAjKO77OkCAO3YsA8JJr3tEe
dFCcaBw679hh8uXpovbdyC4IGm45y34TrL+mW/scrj22b7MSOMUNLMWmFZccX3BByVFj/uFpxCQM
94E+B5URDMOiobcRhlBkasAi2VrNKuIgB+sYMST45Po25p7I2Pb2T1oz+QMjndYVfPeGs8EwiLuJ
6zgwx9/5RYYu3EAvO+e18WbZ4U350asiRcoDl8no6VJF8WvcB3dp+wdXRdtK59lQxq+5/TdQYmNP
8ZVptPtoxA+8eveic26j9uTZ41uEtznH35zjcQ77G+WG7YjdGTrRKcX2rLA+gxTfU/zdahFdCY/z
ROtuYpGdoVlfI5MXOnTGwiq+2vDa4pT2qSxobY1CCkgYzmmNSQSDCp5yaftCgIXswel/h7aRh9M9
9LJvcxZYkwKUVGotOi3cf0nDkTWGBIA9+1pZGyelmxnMQux/OvoORzbb7FcLZ3bfUnnOFXCADVpF
flf2uybxRwpAW07+7y3u7dEWt4nH0rwg0JBsGJPG013nAMTDT54pf91Z483w8MPF601AhKYDpm8t
r/Y2Fews4ma1uEManOBjrY4djvAaV3g5O8PV1sEg7tvoXknIgRBmF+e234Oz1yIL+rc42U20lHW8
1Bi1zZ2JySoIfD4hP4zl5gwemhXmEpe5PzvNga3axjnHdI6jeOdiPq/QjgWY0OUoKPqNfz3P/G5d
49jBW3Qwp7O1xqJeY1OPdL4Tu3qAZd3Btu7MSU3s6yBKqEyPbwNWdq1CVnjUmN3C117jbe/wt0f1
ItffZaKfmy5DZ4DlHT3DW4z1PetPFso2AjNfBee9DDe8hyN++kD3+YcJecY+mZKmKoBN3uJN4RZc
+ljmHWzz/kzdDaKHwkKvsNEndbArsNN7WOonbPXNnJzBZtuHkA7q7loZCZ60bdOL41R7B7eXKydQ
YDWGbThCnY5IznnNMuwuHpuofmR6RkDSzibGxqkxFO06mdvSX3oVnHgSLnXAvDkDDLUZf+EE5PIB
/a47zNC1xhst/nMV9lTSp5tjQevLjU2jsNka5rlrtLvmUnaj88HX33xojT6HMI2PcRzlPVDnQDWn
SllvBjfkfAOSVXsRZrd0zWyVh/JqeuqtzMozmrl/Xw8IS4U70WPlM5sP50XYzCCW5blU6VWmw6PL
khkuujUDceM08jyYBHB879CCtySPd43L6Z734UXRrujsk8Z850jwt9TFXcv0Nz1d2q6AAaifdfC9
VAlo07gHhhavKubFK3kix3VK6GRByl/JVrsJK77GbXDSc/9jXkZ86dLMMJ7mVz/CS6+TezLE13kl
CXx4rwjnvYXvvg/1OWqzx+AUu6hbwZHuxv7e/Z0CQibqOeLWYB+cDydVnTtDHsnW+93ZKe8cYo4D
loKWqhMu6YnIDiUH4KSJOuj4nfosPY94MRsNhKMi1JcmDxzD59gQp0b4Hy01M7/uwMVwT9GCjM/a
CyQMz7AWvlDXeZmb/yq9rVc6QHdLyntDNCQfnCPTI9emK840bq6unlxdEmORxAbQvg/JcDJcVsY+
eaODfBbSO+V58kgD+2g3SA7FKY7LswSsUVrav1+s6+KrBaRx5noU2ml+PcH8fkrqlOzKyuGGJG9n
SdpMQ37GJpiH8cFKv2IFclkFp7hLHlYanYqONZof5fAbMJ+6rOrTNKXH0LXenFGc+li7zR/A/O8X
VnfUJNOU0ZUk0Z4c2n2wxrcmSfC/K0LV6bulosfokjXmqfeZuO6H4wy3+YoypA/59EfV+ZlD87Uv
bHzg0dUnYc+AMrtAeeXwz+GD1BEXXwJpJKVO7YXjxfLFVff5WcI9zV/DJLZp2q9WlGSXgU0m01te
TZf5l5rs5MzxrTObtaWmCy3H11SIGwndj38PHd37MM2BLSyN4fhBNPSWeN5Hk8RXpwU4JM5KVN9l
O+48E5DvYK5joAkGlWuqfyoYlrrWfMaTIJv8a6USxDEGmTR+nV9CkeUbvz9II/yY7yjeq5MhjDcp
h1dQMalMT6ah9nVz6Sx5G1r722NIl53Ujd7AjNnaiFBfKfJT/y4bXd7nqzdyRsSrxBeo4Pq2tg/q
/kam532a5DXV9DciNR8VuqnRK85Nbn8Q10BON887dzwgIE6qEPpYcS64Qefn5GAzSc18QsYdWafD
JezlK7TQqxP9kSzJthU9bM1BQMB4Ed9G4/Pf47XMoleh93gWiqNR2c9FEq3HJvu2reyzffOn9hKu
wjS8t8VfFcoXNro3e8RmHXanZOCnO+JO8/A0h/tobHW1Ip5dHj1f3nQzfRfccprtHlr1IgJ519qR
aeDZW7SNx3/bkPll/fsYA9KgHSNJFskykrX8fL4QhI9/rxOktyZfo0n/jZvoSgGBfd7n/Fu4ffnO
CnyxXWjiEWZN1rIIFa2dvZux/lZwUbSjS9pb3HsRMjAy7QciM8Ei77q77ZkvzFWfmrnBmKngNvr6
vohXBNw3fst3eOyxLJfUSLnS+bJX3e0ovs8PL9OcT1lAkcvvvu5+YEFgJIaPx4mK5lH0sApnJVhB
I0u7dmO56siaoYjh3WJ/262Lajp6AdZoDYkGzB4niDZpmaxniqjHiT0F15l52ivBim3hVXvaHwfH
wC7ONDQyNHaV2WV+sreMcgZp9wO9BFiWtx7c6GFohKY0oLehg6YAn4nlzZMsfXUeyvchNX4RbLBP
MlkW69fRLr+ddnwUlvenG+RLkb+MWnDFXLrWXQthjnxNTVbbDDKy5a/tymA2lspUdHWUjpPNWoSu
t/Ga/F2oCu7juMUytktIVhbIqAicM39mBPXG1xfeSMlLIFsnXESOZR329kEWfANRJ69UiwZqyEIR
r0xCxdpgg/AWhykvz1Y0l77cg5cax6jqD0gJWk+syWeD+C12I1qJMw+J5EQBdZPDYmfY5zB6ctlT
qO71faIDVIWz1Q2/NSApPZHX3Hnjrk9emmRlsx/uyKb4bnSwo2bfR5Ig9LBsdYBoptpCUFvqlCWV
y9lPPaIogXhfPFOpO83xP3AC9ObDVyOkgQzfmG2nSS23hfJc0HplaG+I2MKQ9dT1atcAcBnJW9Qk
PKtsXM3v87yjJJaoB9GBXPuuYmrGlAHLgdpBNEIItE585zsNuqsrkqtI1YVhAyKv9TpwWNNohMv6
JS+zs08IkfkwmjkTqc6YVxLRSiAnga+JIJH8ibiKTDRrjpD3qpc3SyMWiVSjDro50IxFw0ovUc5y
w4/L3guloWRgZ9BqyboeYbjH5WaySYi9eB8J+oPMr/cNpa3RDf7Y0H0cahOuY6wVBbSKgaQg+PUO
88Y1AsrUFvCCWc6k/ift/MOcruy9dRocTYdozkxtgLWe06Qkp0EpAU4ld6LZVUttfpX8eSNgeeZA
n2DJmPW4kPIiChSV3rihE4wKicuLFxMxJ5KZ9xIpfU/hoCCjC3eCAhqVsWiAmBE/u6tMmqtZsJuo
hBK2v7O0chMb01FSvA07f8uQ1KieO2w5pmevesVIUEZlJoxBGJr5onupU7n0EyxeocK3Vu7DcL5x
ted6xEPhhO0zoE6wXduq0F8YENtNQ4G3E2UACjPDUZsB8nFvVKCJVmjjn0iYLrPGpK9I7LBbAnRd
IdtzqSDVbEkH/dfnDO5wA0l+pbDnyf1rEXElKcB1OmMzrCX0Yt8+zu8A/zXvl+dPoYhsiv/told4
BLrw6nvjQ8u6tRfoxwBdPbxDPdglk7OiqpBQEE2ucog3mlWuOfWDD5yPavGlyOyPNLymRJkk+HFP
mG8jmpXxTLIfMiY+k+y7xsQn/JWn7x1ufbRzx7YDFldxYouKsyRdULc6LcC3vAGJP8PRuAoQQx9Z
byBOVj+DS6nGMcnl2OpCQJ4mNUeeuTPqzqMjCsU5Wk+2nFkV7OYHXk8GM1KYN0ZvC7H1KcLHOoTt
GuQj81pXPwMIzSn3GBk8+QbzRe+SkwcCLm3Gn1APaCwrBIyc5JhWtDxazAUndGfRMtpicFwNZLZh
woOZ25cmHG40TM5GBo8KNbdTD4RUbcb2SbOyOllM7Mxb0yaiwDGtmDY+Do6zmr/ME33hpP7WEzzW
GH8pPFbTIlopJjAUUoe+46DA/08KbC8tH2M5rGRvL9HD1DZApflhcBjCJTJKqhzxaXSnNTnqZYso
MlQBIh1WU6nhqFjOU0JMDy/zLsezphbzH0+82RpoLm7NE710yWIwR85d9T1nKhRBRuaC1/ODcEyy
i5LFWXX2Yayc1RjEe416H8RptO/KfokkYcGKCH/nn0Du4Lqv0eFZL6bfrvUwWKfxraaDa0UrJ1ox
QbfsKVhp3XUIXybFadCp10qD1zE14HajS81jD2ZqFjsHAp5U0BTnYH9batG65UtdfTR5V11wfprL
0powcwlXn8mpBQiwJyttF53WrsNRLq3CPbg0xgdQmlU2LE0t2wLBpM8YH1LegmBgZlpt3MFZMLb3
qFM+ODZ4CRH5+TTHiWWRBt6Nlv4b3MOdsEmKfM8Xld/geiEQbTpIJoqjipM1bkU2Xu6fNN8OOs05
WFl6WW+MEfTMfDq0+1vEUSbLrfem1vc9ikvN+AjDeGsP5bJ2qOOZB8WlUnJI9JlwduRX4WjHTtAB
avNj7pabZqtn1tmBsWfaCD80VhghV3xjsRl6htZYdrywmNNMW68I1kXjb+e3qf+bnnIN1hpvnomr
y3r695bzszp7QlplPFFbxMPJTsFczC8StArLf7Cm4vDEtfIp+DMri9cAX6H3V6uwNRmJYhPA/6ZJ
uDSHceVXH7kVAoT2AdBHF9O2XjrdXvkxrBtNHNDMHamQIRVw6SDYq8QG6BTetYkkRqzA9FUbUjJP
Yh7JEzqlhBpPodpIITdxAlKIRTVr9v/WajCuTqCvC6p75YiXDzKkiMnQ1v/eDZUKIpuAf6EIOjVX
sEzWmudu+2jY+D4JpUSsbKnv8947ZWW+y0x5r2nDZVO59UwBJSwEkDo/rs19DGcmGAJkS4RtjI5x
gXGlSueU0xonq3joEonNb/rt0V8GAy5ilbzNV3LWJfOMzctU58eh1i4usgvLJkhLcqVr48Mkuejw
kdO73pAYg8pX783u3RxoVcluXRo1dNJvj3Md5IFcDxepDwO8XJGfXlNJQnDIpsgjupEUeErKXX6Z
2JNk+WtUGzQV7Rdds2ab+g6w5bqu5Kn0clS0/qZV+jpMmFUDwA8bAPAfIlpRv6BdbqvqnCTlNk2K
XRGNtzrj0FODH0iCbWvnW/Kyh2ImwVn8JEI2E3OdOdEKnY9hJJNqYrNWs+2LLbc/HXpVbdXE4HeX
k9qyG/s3N1NrTcKoSmvsVNTJSufcpqUkyx/eQaOS26+tbrUPRz/G+VHTIC44CYRk6v9RMf4/PuT/
gg8xbP3/hA85fPXyf+JD/n3Df+FD/P8A2PEc3XA933bd/6aHmPp/AtfTzcDxDMeyQJD+N53H8f8D
0cPSA1rlJDWtABjJf9FDHOc//Bu+4znk/l3T50v/D3Qei3vlf/J5dNs2ncCjVmZAVuOl/G/0ED1L
e2W4gUtTd5o9o/W+1RDEEFUbQRP3RHucLNprgAlUUe+m4KK4fOM5WcpEDA+YsN+2Yhuq+tqH7Oaw
+TglvrKy8/EKSLi8FStnyuwRks3kKQskCXJCGEtDkPwXOb0CI9DcnR6/FnVxzvPceBSu+WLjhpuM
7J1xAHNhMzuyygQnykQc2PXAesPBKvRur4T1licTbN8o3nR11C+YfAFGEayZ9jjPjWiVW/2+Sa2j
l2k3Y3TfcnPiLmp9craEq45KHw4y6xjYDcK9SzxW6DFbBJK2UHIhjdjME1rvngss01FMnbk6Lk6m
Dzqsn0UFVzmpvqbiC13Ab2T3K8jjzxapQdtKVr0m74A0eEyh7DBjiNSDlq30KL+QAjoxyrKow/xP
YXyMOUnbOqBVlxNXVOTIn7o8/IrAmcJRiNHBCS08UVy8VMyKM3G37dmPdPUb3egVEa8nLaJ5ADK8
sYFG0jL2AXu5Pc+MSTtWdrWMEvAqQ2EdOmMk7h45y7LSQG5HG6Og9e3eNahJLMKg4dj1LeCOrYlB
0gyR3x29+awgeYMOLYGI3MieXnnxaMr+gTkx1f8kXnWe3+SWOUM3UN+kZxd9rHaCqczSGPeS9TpT
DNyhdtMs91vq8aah7J8Oe09Sr0tYu72of4pH7y3Xgq1j6QDjADnTWehtk4OpdZGpx6Ai8XSfYeuq
8NYaV509k+c2YRIx5+hO5i7nL/lgSdjw9bCN0YQoWnfe5Fyzt6C8N+gKJub04/Sc4wyJUFnQlUPS
yT+Uu9qW3PyW2hrTciOTYO+ElFFT0C5cSuU+z1UE8hpfuUfxMsaBkiqITkhjqOFrq8L0/AVcFmZ5
W2MvbfsuZbLjdJPVpwJWhOj6H4BAC88jI9l+kQbaZqP8be90KfY9e/qaOAzsqHSnSCtrNdNs0sLI
6E7pi6MjAtE41mQxbOKwejKJNtJZRs3R5snain3KUnPyP8L3EUdQpssYXRBO4vd45PzXGvZn5xjO
UpshPtR76ElwarIBh6FkTOrnwvfqVQ+dqwO9XA5rWbPzJgVUFTt9Vi2C85MOHiv5ZTmfdMll+J10
w7piuHYrYy856U5xIEhhbQdYiBQppLqUTdBu9bIH/StIIod5GACpLVb6iPKmozqHlTxYdIYgu5kn
d90u7Nci6u2bqE69J/p9wO6nZ1JIx0wvoQcOhM6Na7DE6buIG74fVpABJqfax1q2H8VIBiZ7FYIW
lIx/ZHWN9WOfYgBSPFiDbJ/Z7sb2nnXUMlM5YYgY79HMm4gxWnh4E/u/ECSedLR3bsr0i1BLqtFO
wOg0FOrByA+dVgMbME89n71rWE8QgyLzfTBQ8Zk75Al9pEj66DcpGXMlheA4XyGBLkbEqPT8lGXF
1pf2mZjp1rik7HDBnuqJPiQyDdxKbniW3dHlEAQMlrkS8ZS5ZIha7VkUN6OhAVUybIoJLPdS9qJE
BN4JX3EFfFoVo19My0/NIpSvPU0l5nJyLhjmWwEWn6fy0l26kMpLHu8cTvS2cdccMpfoTtqT5Rgr
QGrPzNWvvZi9oaHtk4GMjvUSWEBYmXKzuo94NLjX1IWP6TnpwTnx+pLI6teltZmoqCf1JdZ98kDE
pQ1mwqmFTSgUYxrtLAXlW9mMr8xD0RIeV2OWrdreAp3ermpMeA5gaTbkCJMD+6HIUOrsEUf0eyWS
a6ahw0g9CmMjG2zI7t/OljuNSf4JdESTkv3pY/IhiMXK94oJXNW+Je7RJzxILmE5YmDg1E+bWSX5
yfdJifrJGs79IxqSMxDp7eyJs0h6/KAP6j1UkqmzxilNVUrDJkxbhV11lwSzMuGZ5+LzPH3pdcx2
0HGO0ARAr837XRZmy7piALOgW5fcesVoLSWNyYw+CvFFqpaxVnPrugW9EAMupqwXln2IgveG2VfJ
VrgovKVufEbx3war96T+doBfGs7fanTXQ3Ih0gGyleWQpJ4MzEtLx2csENkxhs8HTza3emI96eZG
pIeIkNXEniPTxKUmZ62VwJqNVpzMrjvGqVj4Oj7LrrqkbJsxZUWKICjGdnaeT5MZ/E2d/OPfnwUT
AXx8wyJtzq40VvapnRAVpzqaVl3R/+Mkh5HC9lOI+RjdM1wtnGh4p+IHx+JdG7QE1IlatZm/6ZkM
0KPs5uThGmU5biZmwgDyc5QzXsaCwBB1X9QhxAoW00SkkiCRz9hW8ih78htkEOdpX2Zk57XjySS0
AKBpLhTCdYJtmt5AUWArdA6teSU3uSjyh5u+cwct3Vmh2k9HvV4l49bg4BihjRFG9Y1QZ+2UPY0J
sWD79kT3J6TZhyNhOTBhMQ5MQ/jhQTof8466AA4gkvZJF3Lhc4wjNtuWLwktSrojT+HIbFFBnACv
/EZ5xa4dLZKAwJYiHqQIfCzCmLALC9LfOod3T41L39132m/A6hrT2O2dPyVLXpVQOuosLF09Wwn1
XqA8a038jwwCBdzTBohppN8RsGI7oiqoA8ZF0SnSaq3GGqywu6qqjC0bya2q3iJGOZK/QYXdZt+h
tZaN/HD6gPO71zxXsLEjGVyr0Tg0Ls+gggfjHFbn6ZlWsJaK4G9kq00Y3lKkupWjg4gzr0dtIFNe
2+6tCwNaZMOrW6bfg+ACj40GB40i/GIGxwJp2OBpzbNd3nKfC7Wo8F1OJTXGotA/2cewkQyZ44K1
A3zUkuJsQZTA2cgSTW//2dPQ1lVRtPMaiDDl75SOv3nAWJkjnXsT2ecwwGXAFUA8CLdeYlGYdHa5
HA+iZC6OkZ9rhDXB6NYxY3h2hNrPg7+W1z5dforGvu9umKPBwkn7laFwYSQ34ZfMqMVodmg/MJE5
7+YgLAQB+Y7mhd3jJirJhesxZUD6GwajzePw3AbDKkvSPbO3zUT/g0KFZf6NLP+3L+XS64Zn0apd
O2i/bcQqieoccivrx5xXE/uKIudT4r/byIN99jX+rp9ODjJCN2bsgpj4ukt/nNRaBEyieopxDb95
c7NfIa2NBY8f4vez2WnEKx12y/wDgFqFQwko/1/cncly3kiWpV+lrPZgAw4H3FHW1Qv+88RBHDRs
YNSEeZ7x9P1BispWKDKjKkIbWm9omSGGgvQfcL9+7znfOUkUHGZHPiPRUJ0FGD27HWlVRSXUtPt0
QkOZlyck9TDDxm1nlLfYdyBPZBzlPggtkucszGQ6I6/H+1p4BWxqeAoo7luCcMz2kE30ekKeDYXh
Ka9PxvxMcstp4B/NaLHbstyzSfMWgMHSQHLIdFa+fRkg3WX8AjQPR9LHqhjJbvEALHBfGOOzoj70
FTjxHFmWXkhOK5xol9B2V91zBUqn9z5DM9/FJJUTkMGUxCRb7gOBsxsJfp4xj9DJfqRT5y/pnO20
T/kYM834oAfeUqWPLvvGtABvnZcilw9hcZglu6vlu2tqbyC66RrqxwkDTFrswS/NCTpDTRKjINEL
9ZQzETKDubqOisdIxvgH3S149XsSQ7Ddg5oagH+WdOxL8MsEMLwbsEr7wSde06ORQz2cEcMPZJtS
xod2SyoE9YMvD7QwnEOVlcSrosSNRfIlGZg06/FNBowxGDhMoqyEE0AVA8R3bcd4/wwDa1vXqOS+
A04D/BdxSjGzXcaOlEc3Nd71pXyvVZihOjPuqgkBCjBif8G2L1bsskqfNAlCfkMp8qmFm5fNt0GS
Xpfo7PBXb2WLawRVY9gqxhfPdkcpSm2NrgpNAB7FbilyvBGADsbLZe3YOgGB3zuyWAXEG4XG5zxh
+Nfie2I8S4LdnIQHUx8kD2/C6SUcArHN4KVtFZWG5ExiKpbtGQkm47HtEbVpidxEEcE7XRx5/ob2
zk9eoW/c6q4yIYpMsCUAeUVzQX8U+JWC7NJSupB/M+DzNjvCuyH5Y2zhur5qcOAXsViDTMRJDjFt
4s5GP2z0n+AXbpcOZxJDLOKKK3C7I9m/VU2HydrczlF7yS4aEw/5EaQiIL6I9qYbnEYTOfZS/KIy
RIQzpVjTOgYi45vAseipfQ2g/fjkkFFtFBxqLZtFn38ltoF3M+IXnGNCB4M9tL4dcysswdm6zvVN
U/qXwFsnYKXYzfcpIl2IARCdnFNDmJ2FJj2nSMnmoxrsUyqeIzfaJ2qRuaxS/2OGLhCuwt4qnCfT
5FHF1iyKrzGMazwZN2EO3SF/Y+kXOmzXusKmZX+qUcEK7yUn88TXO+yjKXX/dt4m9iP5BndxZl2T
eWhGCfdN5BfPJTWY45wTvN8RSbW+866Hnj27nNioF+eWVaW/2tG9X8KxiYDRxgjk7bGnbDbjBn0z
tg3jwYFmPgzcg0syRqdk1cOqTBuPHK+3c5VwKOu1lXKkju8NOq3MzvG/cTcLtrOpdtL3ti3kgAIr
CdYv2AX9roSFXutLZnof+5nSJVXrKZ9JKdwTe4TD6lImjDYsGBfLxOLS5WAUYcFbn23H3RJSsbIb
dJf1TkURU9VhO8M6Y7J8qcWw0q1NSP2bCH5vSgJJgbvVIe8VKe40tzteDJLuXxQlvADt2YzZzqXA
UnlGX3akksRX3HLraZqz61EYsu1MZ52/cSJjnyBqdkvQPd4dtoZ1Jewby6GoNtIbL/TedyaSPj/h
SNbXiIVIW4E7PoobMdXbhM+wQ5WMzXCLq0LIr3U6XyaSU8GB7chEXEeyoNhCaN9B2Bm6AjZZESNh
qm/RSeawTvxlzPHRiaP71Ch3eDRR4RnO2ndkSyPC8DdRpqFswqgJDXQN/VvlsBdUrGCq2DLimTTN
Eg6iCpAnx55Y02K/nei3m2b1KVNPWP2NfauBWFnZfRL4J22QEteaT346MdNwdhBGNmOXHRH3Yoi/
pjDdNqq7j732rqbg9GK9nWPY9zVDv5H8saa4Hd1zC6Vx1u22ZPOTutkFEfc7etBVbOwrt1vaBvcT
p0+N97ZNqL+B0i295elT0x5QA082t6umRcIOFInYgq6wPmmn45RKjzb6zz6Hjs8KESz3fmBvFXig
Cu4InnOyGDDP8yc7JeMAhZUEcOfbLyPPhsm6lcTwcK0PkMdjq7uubfvGNLK37AnX9XQQof6CI2I3
yGrtYPOsmKNY+LDnvluVTXaC1sOL0q2MMtm0gh69mDGWhTf+BMKkiK/7GR9p/s5sU+48iBKQ3vcy
xknk4HOaHudMH0K73kg/pXH9CMKdSSXUnOG9J79M6efJjMm9S/aN49w3UNtG4oecrlnnYtXDagE8
tFJDdafoBgU58QSFvjCVeEFpwSgF9mM/kTX0hsSrW7ACYkA6iGxgALLd4xR+oy2F5r919kkZY7g0
0TkPXgocAxAnOkOMxV/zQgXrtAW7SQQCJimrYzJmmacLs9P4a0+0rGEeHt3qKVafTQzLxUDZWQtW
xXAZzBVcXEO8XgewdkigGUAVdnIOiYS25Rc7BoIgk7Piqj1iCCrsCVKhz+2Be787z1Qj6s4lIaSi
RidU4kNUGM+MFjkZiOXj9R45HWpwQ66164ZDkTbHcRkpV7gIh0PZ31Bh0McvKYqnndGZRyyr15Hb
fyWjkHpbHjpxLGpC3oFMmDRDEfdElXyobFRb8mHOiz0R7fDQUZPvHcDJhvbXNGY2un/vkoBpoC/2
vPsUP57LezBKDnmm9AEIjuvJLW468lRcrlGOaz6SqIHpgZI2xaE2QTf3/KPZC+R/xZEkrc9c16/H
mcTgwXtEaQpXkBThtUtCdvW25Nj3ja9u3sB6fSfIOueK/e2kBNj51mhihnBcONGYO7nNCUwF4XzE
hwUddNqqAddBTMWoqBIJ4l0yIDr5dewvrqGQpQ54921rR22PMnNpyHJFU/M7n9tzT5lvAYrJGxwh
OESK5o1ImVoIDPWY2tz+ri1Rthbh+OIl1VNg9BBYIv5b2lBPdVIjyGte6mT4UgGnszFVm2Sg0sG2
c71ysg9i3gzGjvbgWvgBoYAlYUgS2vC+4l3xG1oZRgauOTsOznTKO0gXFB60YVelU7/NS+8ip/LE
v34yccENXBlNsRejt3c99DLtWRF1PbeXMXNQZwgK2gjMdbEa5+geeWnmgGejBg7bt8kGQg/ldKWW
YDoGRgOz85VsPld1Q7D5YwZvxeFOm0nKZUW05igfsgERxwIv8E8CFB70oAp/uyBdZZEgeWW4FwHy
aW0lTw34kSBz7sI6O4mETzzNYLo6H/ErnYyUuOGqeOzH9HNJx8cQxUOOGIQYyk1zwZnfDcHOonvm
hWprwXOk+hL5IWzMTd+rnZc1IGJAh4rpJDEpCc7GBpWnJShglzAi4C5xfC+TZzJ1roE1r0X1XIQI
PvLqcSwQAI6fMudDI4qbMn3Pcpxad0cqpCOfEgiNRSxpPLwsqdwTZoMuJuk6rADImhsR9pcAngsA
twO3ZH/oHoaEfYL5/3rQYL4qF0KvR1Kad6N9xc75IXbvMzyCuobQ5+zieXGbtjtlVV+cDNxqepz8
cT8I59ptvG1Ta9RfEXg/fmbvTVMzOYdyYPc7A+iUmQbrluIkwcsZuJtUcbOKsDlhQ06eZ+4cofPB
A5wBgOWebBCQsV8Qx1BdzBjp8i1MtIOvwwevND9HQ3Rw264+dB6Zornl1OvExQxM9HndqF0DbER3
yXOYjsepFBdqdOSYuE3TgPmzAp5ybZfukQAbLrkCikWaYmzybZbKakD05IkWRyxT3NLsS6yNmyrQ
j+HMFIKLOG8futEa5GOHZhxvfEczD3lyBwnwELveWwsQ0A2CA2aV+btMRc9AuQf2l/xOJttxiuAL
QKIhZQ8KQn7k0Jzum5ENXsfRW9VacjOrmHIUpF2WKsCn07izBVUz7gBr0/If0EAWKCcr2kIpZYl1
Z6B2W1LGoukwhM0RC9p1Xke7PELER0PErAtIMJw1Y9DvmFvtAo3MclH5mcExo+Nk5Na6UTYXUPWW
bmuDjf46a4ft2Plweu8wRr+bhHGQC7PGyFPaFfX8tsyM1Yh5+vTtC91U2F6xeY597z5aYBhSnJ0a
21xgY4hxmXpTjAYq3Vo+njsf+WofbpdwJU58xjR44WvAxCG6UWI0bj23fCRuOKqPpaoATeX6o1uD
rixxRnMPWSHx/Rr3vPnJqczyd3VkfALysikDah86uIKWaGAwwsjCjNM7Hp/GUb/VWEpXoqcEnESO
OxtEvUfTqW32nSbTbbOwDsb84FQdFSkHKyD6ZjzW3WL1iE+hyxZUjjBnhjMLf56SahNF73ImbguN
JCwq8mYF8Hk4ZTSfUYStKrPbJexDPfCHutuOaWjCl3W4/KRY3TFyYcWE71cDwT0YunMwDK9lyWXZ
TpJgP43hyYFvjhqtv7cqA4gJVK0SperKCH3/rPwCn3DrnX2MSqQRDLetUc9732oLDIIXommtx2l5
i0e0GrT7nXXpXFKp60eQ7LSS8OObFhkAbeJRBAfzYegNetQjnBbt+rwZ6eDujcwGQItfTmSIAyYa
hrPiB4hCM9wG59HxRyLZu3EHSi9Db/JmDmBXJeqTbTEcG5kw3SSHtvLlUfv5eYJqYoXTeUzXWVX5
t1hT3o9N3WwBbwd2pbi7E6X57YuJw20JscTvnLZvzMj0Tu6cPcmERDmVPpjqUBVzuXYC594OZbwD
haNxgthDj0JD919bLLqYs7pDZsEKbdA1XjRm9nLohn0LwvS68ugYuQ7ZwDwE9XFuPLFtyYBCYg0M
rkqOQ49kq9H5xjJn/5gUoBHVglIKWns6Jm0HKGpgtxekY+Y+p4BiLVZSsoQJT/uoyicnVNUBxug5
gapzFrbg7VVyZ8DD2PGjPXdthyondjYoVu3rGIs0KGJ8UhkckS7lVgsI29EU4DA29CZI6gpPIGjh
IUJVPVU90LQe6ASg8AOelnTr2V81FIANDnUEIqVL13EsXhTTzThbmGTzgNPMHm6drNVHPzWiQ+vH
nwiamVZdw0IU/cjfy2N/0qV8l3kSz+XShEop+NpBUl4RLkET8xK41Erk10F/7ua7uTCKQ0jz3Nej
2qjBfE4LgnlrS4BLUoymc8lz3YdiT1YWn5zwAOQy1VNDWh7c5S2tN4MLxgiUKCw2PNZ0nMkBhyt1
MRYOTD7Ppzt79sObOJt38TLugoz90R09e+tX9udevPBReM+JHpehtFjhtsnRyH7Gr+o9YBEc2ozy
OyOt0U/f9ba4KMhfdlI+694AIxfG76Pe6lZN5zawL/iBFgojy8kPWkX2XVSzz0qk2vtEM7kEyhTt
kkvI1TOjieHF6jnKwLcZ7alXzLlg//Q7r0mfu4J/zzeNBQgZRpsmqU9jXMx76VuLK+1z0WQPVPre
in15vA6Ufxd44YthMZL0RrQu2qAxh0dwU0mEodIOUc8yOPNCcedl8wCvGnHAWIRPvd2BKO2cC5MW
/671xGIZgQVOoDTIn5mBWxCQttmo/M4PmnLreRVObN19aMBKlU7JlFoF5b4VxjtbYRIvHEpK7Dvn
Me7wtiZb0fWU7k3IWze7D4l27tKwjFdDPuN4QqUU59jSFFGEa7DQRHaSu71xOgS+hglplnRtcidm
DAFjdUjLeW1O7CxhZ3+VjMipRIc75OfFtmxK9s6i5TpDO+LbFztUhBCNFT1ceTdYozy1S6+zi/JP
RtB8HXGy2RBlGU1FoX+s64qy9MDdIdzb4cjVHZ8R5zbdCRA7LlxSdq8xWzeFfT8Y9Kp80EH87TA3
ANR0sd5o6CarJsvvYq1Jj4xVcSYfIbNIQ2A75BrbTavMaINVXATGwUgglrWAmXw3NzbmUG8gVlwn
CKdPdmYci7Hy94ZbfGlmRHoSt+Yb3Rn0H8mknknM46rvG1vTRf4ZJu2zXfsVPaPkWMNumquuOhnM
WhON49NwMCW7Le1a4jTniajIXMIFSKMs2Ok4oFDp0hUxn2t+K4irxvxUOP0t5AWP86QS15lhnvr6
lBpJjjk4ISt8nDZ0vGB6kzwX18V7IDDD2tfBRyZL1BxYSpGFb4IFe4tO5CUrK9wVurrzQyvbmB1Y
MMZJRJI6BeUSF2lh00MHmopkkxmVjUgHVBrJzZwhKOibhtAW8K5x1rHQpS42dbPg7FInW9tB9M4g
5zhLjPpQ1xp2O7ftROhi33GSZX7n38LS44YOAz9p1UMwNG8CmdGaK4dDgHh9VujpXS9BkjG47tYr
gKnBBQMcVsfcFkcsjTWj9L0SxM+10Q3EpoMZTtUpihpn435z2ra29eja/qb2B3GQAQkshlQPhpF/
IdkG66VyEDPCZtogLhCsi/LgYxj5g4hgljtcYFZYNxhwic7dV4XYebkDhaTyDqygsZv8DO2M19+E
unmCb9vuc9zDAxcKe09cQ7Yf2W2R62TOUc0u0sk8RMSfK+8+Bk9aOfTQaTlYjzWqKO6ByW0lwA4Z
zey8y51tDID+vfDIqshslDp9WXzyez94P8fZB6P4rPoivExzNT2iaAYA2PEJJpHz3Pa1erQn9my/
DxHWLP+3nDxswxOYMUNGD1Fms8MQI4aWsyn3veUgzx8Zz5VNSOoBHbx6KvU2Nt38Mar8HUUxIzQC
MY74SPnV8fJeW2ZV3ZUjaV+JA7k4sK3qjgp5HSnO2ULI6BKOUXxxMgTqvhHC0iYkhd4LDQ3PCC1C
Jfmili8RFrODDm8cp1BHs87pEVvAfSY/tLdWZn7MRBGCv82XnBZGAAQX3sh5jFcJsmAOlehOxQLo
hBUcg4ydoGaytYmArJyI/esB766hHw4qv8w6qC7W8iVrJpgcsRnt/ZjTFkuDceM2Ufs4hP42lN70
OEjkNY77Yhs4sEh0YbDtG2oTlXaxgafqrEmKpz0PE/qIIgHi0eSMu8HBpZoX1R3gFHXjMDYZ262f
CnEsa9oCAE1GKAtpcm+FYle1+WfDq+pLksTHEqr/g1rYM64Rn6M2DpHMpHiw+/5Gcrvb2VXyfqa9
5k8Cy5PVINcy8ezN5fg1K8NyHaSCczrK8+c5gHuRBAOmGMYEhwCn/SbDbNDPdPoUNlWsC/VjDv51
sAHQt7kDeIVj5NlxY5wJcQurHbuyaWbFG6zFxCS1dIe0m6Nn7/M3DGVBEkPpqqUJWN4Z1aPmXNra
ndNviOCl+egvKbORuy5rAU4yDiswmXG3TaPa3rt0YbdFCUfOdl3rSE7C11nGxNyR1GTK/BZzHWb6
fr5E4wTL0pPVkXLtPhsG7EINpw+0IEZtRR/e6OWL29vEYMFhDhlLNbWB1LusjFtr+ZKgIl8llnwi
VDtYjZRQd01ojneCkEjqwvKttL3h7ts/J1Scy2uPdD6fOowCDfm/taPoeZl4lXHJe5orvoOUX7Yn
Povx3nX78d7RwXAShnyem9jbEJyDhLz02ovMx+5SWgJNVJZhqnJxoHjGRMq1ohtSFt7ZTDqQr9Qu
G6GdxiYPArJxT6G9rWfHvvFcEARUCGLr5iZz+3YSz7Xte/THsn1exurOnowvioEpp1Yqbp2R6Jqe
YOXC7osPEy3oqgOFgFj9HJL+fbaqnPsAXU+GbBkSaOIfNq7ZdDcWpMtNnwZvmTA020FMBhzShEZB
c1NKStlhAF1H54XJPfqAyie6q1QGnqcmDh672kFENEFspHq9mJBUMf7gQk8h6q/B2F4nuhFLsIl/
dLvSR3xnv2thhNwWmj5XkCUuFVI+nMGWNddI8rNwjQBSrXhk5pvK7vadlODAmni4bcpIrNC9Rbc2
ERFJqYDvz9n8Es7Fho3bfzsHJnqcBM0h7+/HIGwp04biNvHd4VktbBdOoH1se1AWMkfdTV6r7jyf
RnUQg+KqYoxBEqXeYwDD5UGkmKMQYvuWnE+O5+nHPJb7RKxRvWG+aFqqMgRiK7fpuft2KcVEIfGH
mGPApVtXGi1aTyZq7Ap6wm0FIn2oDobfo2kKLYZDNICO9lCX7+rlUuYx7h4RUs5ZNN0Rdk3tkhbD
btSTfcmicdc0TXAEeGXtarv+EPq2fcEQ3W0SVdPg9uLsyY9UfU9J/hhERomDbDa3hNwlKyuv092I
huzaxwy4n3z/NiLLJwB7cz1WebRx7RhRfz4+JMK/D3Qd75yOiJxIJvJdBPo1zunBTw4mcVmmtHqE
XzMQ7T9juFPvAm+4NL57q93RuQ6BEqAMiJJ9O05wGokC26ZVzMURw/g8XXQv1wmxzduw1V/qVL7J
CKsDh5ySFuX2MGJjJqSjczd489us5OrqBqrcDD0SctvIACGOzG1aFBRAnAt26WF6Z45D9MS/CNQL
vC58lVtpqbfCL14ATb2PuumZBYrAa/gm7Xj7PGmEIUHBaKzA/pqbpffkgjoLvUF+mID5cORwaAJY
4ruyzrt3TbWZ8aitoSgZpJqU/P5WeRDozqlHwm2vAXs6ff9eQKhagPaANVLnMVQ9OQ3ZYDEqcy8x
P6MRz+U1CFdnlxoBg1frrBOgwWNFRonfLNjUhOZFxm5gdj4xGAPXjzKXMyxdE12bMLOT46TpjngS
TrMw5K7QyWHb2EV2lr3X7krqWckIDYw98xUH8F0CDLtM7Gw9JuWAHp6Ak2y4aTQswpLgK7LI3npe
69yHwQtS2udGTf6+7PSZCIP+wesq9A6cnHVgom4xAagNpxrP1DFO0Oh0MNDuRoHpv8j2ckB4oFp1
QYI0XE9z0R5KsO1sNJFNoPgqIaL72qYeR4tHig2t8sCjS5i0Z52xV2j/reJ6ujJVYm8nIYITkB00
JyYd7qzv7XNScnnscSVRoQHHJ5QGkGlVnewintcleCgz9w8aidkF0fCbsGrI5pq5rBPpNGziEPtC
oIkb9nJyjOOQkYEOH+vaLy4jcgHmRxm5WOaAoizsTDQvaDhLIjeuHXwE68mKbvE9xbedvmkrPgBJ
axg4kONTkJceWTS4OWB/wwCjXePI6aactYb8q5bc1q3DD3yOrJepsPObpDReOtNtMPMpUN2DqnEf
THqbhtHHMW3NY9ZOhxTkD9RZZJ35WQ0eaVoB/tXJDMpdYebZwQt6XPfgz3BXJdia11Z1KMbyZXZR
gerxQ7HIZpLK+iJi4aA7oocZx2gg26gVfOOtmaTlyfCZImg7zWBr9sVZVQu9P25BwaVjfSQS5Wz2
3m1WmF9a4pM2/sQgv6VhOeKBTyVaPgdwHn2wBqtaxIgppPdByjYvpuzoFoX6Kdbsgz7MxaKnJZK0
bc74d8RbFlksmjUZD7SerskxUDCP4VPOUNzQHCTNif5Ziw6Ybu5gWDPPHuU3nRGpIiZrswVLPe/i
fZNTj3Jnv2mauWLa44I9hzyOVzfeG6Ptbiu3earH6WvVdePZA51xNpYvnjC2ZUkmYxXMXEUo77cl
SJpNKG2iAy13H6VRtc5c4uHt4ky5XO/kxH1myEqOz64SN7MlZngi76RHjIX04+1oJm+YGYxIZabp
th5a+gRxI3dF47WbmPSWVUGTLobOGFjlyQeatQfWEvDgNTVB9NNXCajnfnYqfW8UAzajYUSvY4w3
XRMFh0GRa8OMC+teasKf6txDlgxEqJUQgWhuHu3HwJzNs5N2m0J270W/2MG0dR2XX9jI822lSbHL
nPEl1ozW49L+7LgkfYwMo3Q33876ELfvQuAHTCtwLUUNBQlxhZt0apFl9hEEJtOLqe7IREi4Ho8m
sgqVe3TEOcKrsrlhO8cnlY+HiRk6VOcMltonnZKIUlrQmi0LVFIGotsUVUNbn/t26cOikG9NB9GE
6JmkwQgVLXYDSQsPrAPFUHWTkekJmWDkzlojiDJoc9QOxLl8MOJDbFvwcOJFhU+aO1IO3IIFesMo
Zgs0quw0SLiflbSSjcxjXIMTFxyLCHcy19OI3PBCIhWIb9i7hnWUMe72jbOnK+toZe6DyEF9tWXL
Z5vqrTeEeDPsMjtXWfPA+NPfTDI2iLHi+mdHxbnV/mPpmqS95vwiGg2WSx1phHAZifmJ79pPndzS
Txd466Z7mrYrrdQIa30eD5VbPGtaSrtBoNC0K5zSiL9ZjeWQpnDPZ5SUhR/xbsEcPOcie+pb+QZi
fnsrh/5kj8GFvf+DaOaPkTlHB+AT7pjGZyJ4lpkHzdxkmXEnhQESk2LR9TGHakzn+We2WSKbA9wW
MHvLPZf6M8BX6m0KFmTPDN2EPdNOWuMZwMcvegSJKKLR4sQnxNpYwugvNcQoYeFN+vUUuXAb8881
8r7ZqwEmLSAu8h65zA3quu12Xen2BycN3qRDzeFlZfT/wWBuPCpFn6vOtTUVTPCjYhfMZ7iecID6
93lncTOOs/biBV+IhqK9uLjLlpAybwZEM6SYECIaIHB6IflzyZz4yND1K0YIk+dUMObuQ3zFVNLh
U90t9tyS13X519gizQZ/MEZb5mO2/yUSmbN2B0x9LpladbwtB9fbmLAH16T8fR6CEMWGADcHjc1c
Ie81cCkfohgWQBuhVLJmfNqREa/ztrA2g2LWGDJ3woUP1LBvKpJAI3GKyaOZcdj6eBlWMn6soipf
eSrwrm3uzuvG5cMfgbCjVInVdmj6R6viBwzgNu+cufxQtzgeUKI4a9Mb32hmZuuhrBM8LV2xjmdo
GzgdUhoiR2laG+FKxAheWV+a+mEgYGBNUzvcZp1za7puuhlMtEEu98FV6KK/0O2T76NKpfgiNLAv
dnDg6DMNHBv6c28r3IkyxNvdf4LV3WziCuEFkw7u3pEHCnQOBlie0SIqfVtlnf62Ceg8NrkBLPdZ
msXg70sdFlvzWAxoaqJ5eoyKGS6wpqWM+GIgWxnRU4IuvimhyLMVXxMr2DBamDa2Nb/1ezLDwbIi
QfPeG6Fd7trgS+MG9dkwLITPBCBiie8PIuo/tpYLwKSOzf30BuDgvO5ccnzClnavTpkuOlzAA2ZP
auiLYzfAvkubgpIwND+YgrRfXdiwlv37qq0cCrGgoxHBx+31PsFGcZfd+GBZBszie+1UL6ZosBUR
h7MS3cybPxWP0mCvoG3AAvWNdQNIOZDOJ3QIz6D06veAni8yU84X5RsHz37w4qK5GxtfPdK4+wgp
RJ4DXAPjkN4rI5BQgrMjUSLwzaMheQir4a7DBbBWXejuxmZUe7pikEBQh6eJeOzGaLpvHWqg/EnX
yfTo+kwdPGa3AACdN8RwFeecgAbaKcVHYqFWCj5RbJETHfDpN8sEXbcD0keugqtZOgyGeS/5SGjb
eRlmCNgkQDhG19qLOn1O/FKfLNdwdtJTBA3U85LQxJL8/2Ws/M0hun5pXzY5ldV0D6N+evOl6Qg0
+C//4fKnd0WUt4/MaP/ON/35X/RvX779pf+NVVPLn5ya336ibz/un/0F6Qs/cPf5y3/+u3SvXGEr
V5q2NrVDRPu//1ta5IjFvv2xuJIOchpBd53IJ/6H8+Mn/WdL8Oe/3fe1/PPv+bNf4PviHD7/579b
8ues+7+6BHhMbdtVroO91GbHXP7CH5fAvvJM6dlKSc5ME6L1a1uCxWT7v/6wln/hIXDsK0spbdsO
jlhWwcQV+8MKGPrKklorR9iwVyycuq9uCSzrV9dA2leOcBxpi+8rsHzMP6yBJa4s1zS5KdtKY2L2
XttDQDDTrz4F/IpC8ph7tmAiz5ffr4B3JU2TPUJKT1g8Da9tBbxffQTsb885n7Alhak9Ldlcf3gE
BBsBewQ+dAsHOW519dpWwPrl00BdOVqZypSuY2q12O1/XAFLshFg3NW29DyLk+H7I/fDcfmvDsQ/
7E7/5ND88+/5n50G3q+ugGNdmZ5tQS9YDjv7563QMq84J4WFwps8KFcKdkq23le0AsL6/lh+Gv8j
+FL844T+C6eB5Hf02OlcYVqW+v6m//AaGGyUbJOaV8TR7IjKfH17ofmrW4F0liddCC0URx/spp9O
A/dKCm3xGlj623nx6l6E3zanv/8UuPLKsTztWHCeHWXalvjdViDcKxaHUsHmm5htW6/uIRACwsgv
lUXUxgtw2zFZAOVSIv5+CSCd2JYp2Cg4MDxqw1f3EKBE/cUlsL0rlyec806ZvOxK//5AMBRQF8oh
/syhu8qh8X3/fU37of29UPn7bwJlgceDzg2A39JiJX5fF9nOlYRnI4XyFK+L4/KUvLYj4RefAse8
4oJIjoq0/9leIGH0WJyZvAVolNkwXt0CyO+fyd9/Brgh8fmbtnRNSIgE9v2+NDQEm6XymCNrJblB
2uarqw1/u7H8/SXgOTfBOv2jUfDTkWjbV4IGgaN5BjyXt+XVPQWW+l6s/f0lcMSVcDnyPMuRpiOU
/funAFYV74CrlQdcit3Qe3Vn4m+Xtr+/AtK7UrYnbLJOKRH/cCRaSyvF4qDgPdEs0vfj5xWdBu73
M/rvL4DjXrELaIaRFAY0RX66JHtX1EMmFYHgHKCdoF/h/eBXr0h0Sni7Lc48m/BCXvXfvwV0SqRr
2zQRLB4QyXe8uuPA/Jlv91dbhlwPNL+8s1RGwuWj/v31QEgqBum4XJKUw44gX91eyKXlF2sCimPL
go2BZl5zHv7hhiSvtBBsBPwx/eVX2DL85bpQiitF1StBCS4Vwc8rIBzuB47pOrwigpNzKRtfV11o
ub98PeA90Jrmq6Ih4PGc/7QVyCvJLdpCP+rwpBAy+tqWgOv9r74Hko+ZG+LSCxDW97rnh26JMK+U
twwOHGGK3+6Qr+wp+PVWAY1jaUHTpA3wrS/8w+/P/REUqE1BzFPwOi/Jv/Wv/n5NIBWzATrDimYY
m55wOfF+WAKLxjmPhnYgmXKH+tZJeV2PgFC/fCCyF2oqXxdsGBcgrsI/L4Ggk8SJyXagv8NfX9kS
iF/dCFxBTaB5zHnZ/8kY0XKv2CRNITW3JOnRSnhte6Fl/epTQM/QW+qif9E1NSx9RffE8xii2C79
kld3PbDkLzfPuSApWmK0Qv5Z85zbA7cn8sWWOcpyYHx/6l7RDclyvtcpv7Ad2twRlyuiQ09MLBeE
3+0Fit1wORJpGv42Z3ttL8Iv74YArV2mQ65Yzv2l8uNT/uFAoDLUyAmWVhlFA22CV9cxZAf71bJI
XzFHZJrsuN4yJvqpabqciXq5Ri9PyXKLfn3vwR8g6H/1kkirgGE5MzQHeBYSX/unp4DNkoOXogAo
+tI5/gv35P/BfvEPnRL82fTzN4VS9KX5Z0Kmf/UN/zWP/eOf/zaLXeQ3tIF4XX73rYtk6ft//f9J
mP7PpwI5E2GL7bdZ6Q9/8L/ZaH74v8WnLy/5f/M9n/4vd1ez3DZyhF8Ftafk4FqTWtnaQ1IlUhQl
S1S0AqVUchsSY3JMEOAOAGmpVKryGjnnlENueQO/SZ4kXwOamD2kBUnTtUr54irZrkarp7unf77u
yausJDzWzORZsfWfH4RTs/3Ay+ZfDQhX5UTBGHf/4v7yxGi8Ezedr+t/WD/81hdqCdzU4Udrpuq7
DUkg+nU/OtDWw6+8YUqPksxKfK30yJJ/CKRb8G39yP0DKQ4qm6+046pGYb3dp/aXZpi15/36Fzlg
4NHhUvuCRRZN7iGE9mFVlFalnhzQ0goURJxXu3ne62CQOoxnCFl5J/ceHXlUFpFkInw6ABxpD26a
y6XasIzNe5UZ8f8AC+xvN3yDs4Dn//uGQcC5HXSf5Bo2mH4da+5pvJrAFLqLUsVXJftEg8bmxVJF
V55B7wtQHqRRrNJbleTWsUlWSA3qUKaHlSr1UqXMt227oI0je6I0TvIsIZV2LDZuY8tInk/4AgK2
Cs+qM8pQvWBZXKpMLTlZitUeF/Guu+bXMTiU2JBPMNv9yl28IeRXMjg1t8pkTpa1LiD1elyyTUry
2BXaX69sxTSM2p6hVIfqXkVxac3K0Wp0t1UV2hk+tYoLgaLAUH5PC6t06ujUvBIoLJisVT87KjVR
KpmEEsW8e+KJgDB1oWSxikqZ0tGpud0TIHuuJyrL+YntCWjYH5aeDN4JXBI/YUDBMhFQVS5UsrGq
EhMdWjXxoikqaAUTX1uPalfAyK4zU+qk5jkaLI3FBcd8RFfisv+jLsqop7KFkwIpHTrA7keXE1Rf
ArQnXpx/0kvNVK5LXexQUQ/zVGXRiTbYpMCkAeyzhNMcY3d0dFrgIwkjD1wpCmMELA79DQ4nVTSq
CuUo1VbeUBdQmr9cDeLB1c3g6K8RHa22WRT72oneL9AgmBx5j9rpHood1Ep5/Nd6veiA8tPQ2IDn
6v8XeXg6Q8LIdEDAdR7ixTMvAm472Pa7vpeXxR0iSkep1leBy6OnMx5JESblcS18ArOVrbLEOELE
KyG6Qsn25ypxVIjmdtGgerZ/vNKrapKaaZR/jMq5jjCPP8vZR/bcTy93wjXR6DdHV/3fOmI1/wLK
1kdBCY9mMhf/g4Be9PNlbnPmfPfR4Qk+QhBALSVqKmBZ5MTvKJNYJK69vlrp6EbbhOXl+60etl23
jz6ZCQo3TLkJtRsqGSyXW5WODInhnQCzg5+RkOdwcWk0xPJEzdzHOwE1GVhTWk6WQBHBwigx57/i
nvm9gCGOYeFDtfSiT8LZhXI8VBNuhAcCxzecex5/u+RYPdvjbSsC3iQKF0D/879LHSX/+dvfT29z
Y5ndAesV/oEzna2Z/u6oRD9fGudm4ocAaCyGc3uusShgzm4SYPkE6JqJJwXCB4Zq70glaqYKlMIc
LfJAgOS7H19+942w36gsuTrsC5jyCFXGO+aFMT0hwW7qERWw4xGu0umUK4NEmjRSFfyvyrij7Ehc
R6P8nvzkzxU/ORrPCFW2C4Oo25Gp9UzCtddUPUEQYj2U28ZdYklHUajKkau53u7RPN/9XCGmT5hX
w4ZX95WXG91Da2mrzdglOEWoRGKd6ZliJUJgFwXoomNqVXSu84wpXbcj4C7iHG0Jrh5diXJpXHkV
yHqYMVTEY+zOcwIlXcMSefdjgFJ8/kcejfPl539GULro0n7+VzY1vBXbfbQp+MSaE6o3xms+dmna
JVgqKrv3nR3wUOGEr2dbVkgAjlB+e5Vd4Jnr6FgV/DR/EPBLQBIYL44FTjqc6QHKDABbsEsQoMNw
wn/eirsBaRYga5YTNbnjHkOiAt740G37pkGwYM0wNhojfGFOdL+9yfB6BcAaSfINVgB3wmYweNF2
xq93EjUC5xs8iY8zZLsGoAdWyxLwEIf32k6U+cQJC7jgQ4veCo8pBJIFtIFmqUp0MXc62EQA7qeX
BwCjtcqWPMXrSjA8r/xDE7iHeigha3YL7QnwinLpJE/4mUlc9bE10Tn6dyyUl6gjAETFi/4SsQPQ
NLPojP6ID6+cXtU5jUTycZoliOC9ABAD/u5DL1dgUOZHhyHRcKof1Iq7ho5E3/hsbWfre9+ddfYE
IqkG7HiWe4VXbFEIF0YT9eygLWDSZ4DCLObbIhGw63PFexUdiX7TSE1VvmUitLcqNP4bUZfJS0cx
8S5AWKWJueUIBYyXiRBWa9+mJVoUF3rFawkYgwtn9xKgvqlOd2IIDkToL7ZCFczuCzAOwL1ZrdCr
KRyx+vp/K6B1sclmagW3wSh3BLRjPFeGwBqMsERsMVafzLaksVrLfenll8lY4WllFmti1FyALJJ+
Cgt9N4eZpnDi1/cTvUMcNHgW6pJujC4BWHWEaqWTcHWnJcAAqwdD3KTewVCzAN9nVaaKOfLpBi7E
voD1EQLxQbwC6Ctd7/Ilex0CzQbLfmSSJNXRQBWlI0bybyC5X6cOD4E52PaWdTw3ixwh+g4RYT7k
PbaxuK++3JqoHbNW0RkaEil6gMWCfroyyYw5G4D632ENUvjnxgbwhDdosvHOEh6ZxBZeiTPXiOUX
lTvz74+MyvE8mjLRT0C2KFbOo/1mWOcT/ksd5Yskj75HZWiB7M9w8PiPWLO8L9E0OlOVsYYhDTFR
+hZj1wLxx6V6k+JR3rlRb4qiciJpUov6GwJnHyNB3kFZwJecq1U596KRRjStvvv16kGdenrK+YE+
DeyRGe8Yoqu+YAW2gPvwIl9uEAzcbfzf1xqSSwGX5umegPIcIjlFl2lTf1rPtt3D1iNinFdap/tF
or/7jon0iY4bk0UzU/E7WeC6wbsaEGzdBDrR9h7vZtx6RQZaSSTAvPLmKbZHBzfU7KkyqdKZ8kCb
tI0nlN0jTbUx5hYlkNKnVvuBsUQPfVCUuWccNHgeKoT+vSbf7QiR35booR+bzBdCO9i53eqOlc21
u6I3ed6e+Hy+nh1blU1Z8EL7iUIFPDQTwB+90QqJvHGIRyayQq8di3R07eNm7TIeaovxEk5WQg5W
ay5dWsAeKt2+zdG7ZOrboW3OoXRPKiTOlgkBy5rC6Z6iROFlzfUelVB+T0uVcm7phYNQqh+09RQM
rzkIkEViApAYn1LBfsRwyueqvPW0QaLWjwd455UfmtQLnEMlHKf5rVr4LAvI+NzAr5c6Q7rE0f5Y
MSIg5+oXjbZKZXlYLlGVGOVpApk4HutEYl8AC4MCrPIBeQImgiy45MxKFCAuNCYTLHmKgglCAomA
XsKd4r5C4mq+pAGxhHErMbV1iTUPlYc9q/eUh1reFeBhXjyF/ZOO/5eXRcii/R5xvT4zlGEkwfCa
1mSsFNGVyDrilTdcXb8KEczwrUJCZ5lOYMengIjvdMIvj67EbHF8Z0oAB3w1rh8GCJXF9YLm11lw
iW1P4aK4bmZVz1DnT3KeNkr0om8QXE2hd3jvlXkMPHUSzjs8Mi4oPbNcoSWymhj4D36p1ps7Q08R
BWdNY2Mj3kXo7HckhtCbJi9akBrddM49LQgXuKzO8iK/ZdKmd3mwZrLtMF+z1oX96QcHT9sZVT1S
7tr8FR6qZZt/NZBZ82SrCY8G2iTbno8dgjNsK6mLNz1lJ4AfO6IUHAmERhhfrUzKB1gleoTELXbO
8BBGQI1ppqun5ti1wkhLYDgu1K0C7H9H30QCatFXawQdu+oXEpFz39M9ieGYo3wJZDDfXCYR4Dq6
u+dBJeALQ6szzDhtmopEPHoMstP5G6w9SnSaVxxLLzEfcoJFJGaTa6wKcD++PCr9AGPxjhGP94XT
fRAH4lJCkPuzQxLzwxQlFDQmUjpum5RQIIu9RAWtzGnjFrsTsXnbferlAo/L6MyUZVG77Qt9a7ir
kuiDx4goy+i8mvJYAaujw9kfI88wiUpq9sf5RHnTKRLFmjFwE418+tDNvNjlF7sSDQScxY1BaRfS
QopaD/033mELcyMxWdnDgJ4p5viknZmdzh4r+cJP6Dp+9AsCKtxDxcQb68WC3nDO+1jrBpidI1QH
MRLN9Fjx2KtL7weEhvyNkQ0qgHtKU3EjlmiUNPQRKaHgk+oly7L2ZWbsoPYjhQ/wlHnv7Y8SYD7Y
VuP8najpOPfwymNr53ZX9P3rLL5rNoR+e/3zPnYH8IhHAucDV6m3mnm0iz3UtEb6F+/mxSNY4WQb
i7qk0VJd+/sRxSXYp+1I1w6nXT/bM7OH4ksM1+BhN+kp4FDx9EGgXpyyY8VtvSr161+Am3oSTKyP
cuJkgg3Kjts6tMKe2DrjbqP/igZcr+L99gx4595henrpcV16vYNo9hZ/gwdhZyRyPocjgfvsYQbA
61BKlA57Vt3z0VKJ8XFClrGStQSOs5+nub+ORwJ1PJgiJef7jSVukybBpV1K3mIeiVbcsUoX1G7Y
lfm8by3Ktl9Qwwrzf6wEAtxnmzdpJxsD8gvgOFONjgQCh2Y4UOpkQTAeQgrn+FLbylGp7ziJXU3X
tvKZxfMl7jMvLx3coClyj4iFHRxeiGmj/HrXwK5F86GXwuZv016v3/zfg81S/pUuqrRszSuAnSUS
01Qr+/v/AgAA//8=</cx:binary>
              </cx:geoCache>
            </cx:geography>
          </cx:layoutPr>
          <cx:valueColors>
            <cx:minColor>
              <a:srgbClr val="A1EAF7"/>
            </cx:minColor>
            <cx:maxColor>
              <a:srgbClr val="0A0936"/>
            </cx:maxColor>
          </cx:valueColors>
        </cx:series>
      </cx:plotAreaRegion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49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31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3175"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0.15424</cdr:x>
      <cdr:y>0.4149</cdr:y>
    </cdr:from>
    <cdr:to>
      <cdr:x>0.29758</cdr:x>
      <cdr:y>0.4569</cdr:y>
    </cdr:to>
    <cdr:cxnSp macro="">
      <cdr:nvCxnSpPr>
        <cdr:cNvPr id="2" name="Connector: Elbow 1">
          <a:extLst xmlns:a="http://schemas.openxmlformats.org/drawingml/2006/main">
            <a:ext uri="{FF2B5EF4-FFF2-40B4-BE49-F238E27FC236}">
              <a16:creationId xmlns:a16="http://schemas.microsoft.com/office/drawing/2014/main" id="{F48C1004-1693-CAD5-35F7-B9508500DD7A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 rot="10800000">
          <a:off x="690665" y="1155989"/>
          <a:ext cx="641876" cy="117009"/>
        </a:xfrm>
        <a:prstGeom xmlns:a="http://schemas.openxmlformats.org/drawingml/2006/main" prst="bentConnector3">
          <a:avLst>
            <a:gd name="adj1" fmla="val 29649"/>
          </a:avLst>
        </a:prstGeom>
        <a:ln xmlns:a="http://schemas.openxmlformats.org/drawingml/2006/main">
          <a:solidFill>
            <a:srgbClr val="0A0936"/>
          </a:solidFill>
        </a:ln>
        <a:effectLst xmlns:a="http://schemas.openxmlformats.org/drawingml/2006/main">
          <a:outerShdw blurRad="50800" dist="38100" algn="l" rotWithShape="0">
            <a:prstClr val="black">
              <a:alpha val="40000"/>
            </a:prstClr>
          </a:outerShdw>
        </a:effectLst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72170A2-6E30-40C1-97F4-FA7352196EC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8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0D2F50-A152-4D8B-AA0A-8531F258891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258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A6688D-B681-4082-8BE4-60E2A7A18E3E}" type="datetimeFigureOut">
              <a:rPr lang="bg-BG" smtClean="0"/>
              <a:t>14.6.2022 г.</a:t>
            </a:fld>
            <a:endParaRPr lang="bg-BG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951543-B8AA-47C8-922D-9411BD238A2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891088"/>
            <a:ext cx="3962400" cy="258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8AA72F-D0E5-4A37-A125-EC67C781FEB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80013" y="4891088"/>
            <a:ext cx="3962400" cy="258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6F6F40-2A20-4B31-B861-12946CBB3C8A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4680628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8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8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6E2017-3D20-441B-AA86-0A68421774FE}" type="datetimeFigureOut">
              <a:rPr lang="en-US" smtClean="0"/>
              <a:t>6/14/2022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30538" y="644525"/>
            <a:ext cx="3082925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78088"/>
            <a:ext cx="7315200" cy="20288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91088"/>
            <a:ext cx="3962400" cy="258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91088"/>
            <a:ext cx="3962400" cy="258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BFCAEF-9C79-4978-911A-E27124BA1F0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687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FCAEF-9C79-4978-911A-E27124BA1F0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621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FCAEF-9C79-4978-911A-E27124BA1F0B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9855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FCAEF-9C79-4978-911A-E27124BA1F0B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1418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FCAEF-9C79-4978-911A-E27124BA1F0B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5743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FCAEF-9C79-4978-911A-E27124BA1F0B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944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BFCAEF-9C79-4978-911A-E27124BA1F0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16055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FCAEF-9C79-4978-911A-E27124BA1F0B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4572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FCAEF-9C79-4978-911A-E27124BA1F0B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3176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FCAEF-9C79-4978-911A-E27124BA1F0B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4306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FCAEF-9C79-4978-911A-E27124BA1F0B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8190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FCAEF-9C79-4978-911A-E27124BA1F0B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4557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FCAEF-9C79-4978-911A-E27124BA1F0B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0063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FCAEF-9C79-4978-911A-E27124BA1F0B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9672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FCAEF-9C79-4978-911A-E27124BA1F0B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997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FCAEF-9C79-4978-911A-E27124BA1F0B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4722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FCAEF-9C79-4978-911A-E27124BA1F0B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5435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FCAEF-9C79-4978-911A-E27124BA1F0B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0551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FCAEF-9C79-4978-911A-E27124BA1F0B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7706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FCAEF-9C79-4978-911A-E27124BA1F0B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450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6454"/>
            <a:ext cx="777240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latin typeface="DINPro-Regular" panose="02000503030000020004" pitchFamily="2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3916"/>
            <a:ext cx="6400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6/14/2022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56391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13252" y="1743010"/>
            <a:ext cx="2917494" cy="615591"/>
          </a:xfrm>
        </p:spPr>
        <p:txBody>
          <a:bodyPr lIns="0" tIns="0" rIns="0" bIns="0"/>
          <a:lstStyle>
            <a:lvl1pPr>
              <a:defRPr sz="3990" b="0" i="0">
                <a:solidFill>
                  <a:srgbClr val="090835"/>
                </a:solidFill>
                <a:latin typeface="DINPro-Regular" panose="02000503030000020004" pitchFamily="2" charset="0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6/14/2022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50561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13252" y="1743010"/>
            <a:ext cx="2917494" cy="615591"/>
          </a:xfrm>
        </p:spPr>
        <p:txBody>
          <a:bodyPr lIns="0" tIns="0" rIns="0" bIns="0"/>
          <a:lstStyle>
            <a:lvl1pPr>
              <a:defRPr sz="3990" b="0" i="0">
                <a:solidFill>
                  <a:srgbClr val="090835"/>
                </a:solidFill>
                <a:latin typeface="DINPro-Regular" panose="02000503030000020004" pitchFamily="2" charset="0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4466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4466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6/14/2022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9340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13252" y="1743010"/>
            <a:ext cx="2917494" cy="615591"/>
          </a:xfrm>
        </p:spPr>
        <p:txBody>
          <a:bodyPr lIns="0" tIns="0" rIns="0" bIns="0"/>
          <a:lstStyle>
            <a:lvl1pPr>
              <a:defRPr sz="3990" b="0" i="0">
                <a:solidFill>
                  <a:srgbClr val="090835"/>
                </a:solidFill>
                <a:latin typeface="DINPro-Regular" panose="02000503030000020004" pitchFamily="2" charset="0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6/14/2022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93505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 userDrawn="1"/>
        </p:nvSpPr>
        <p:spPr>
          <a:xfrm>
            <a:off x="0" y="2"/>
            <a:ext cx="9144000" cy="38880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795" dirty="0"/>
          </a:p>
        </p:txBody>
      </p:sp>
      <p:sp>
        <p:nvSpPr>
          <p:cNvPr id="17" name="bg object 17"/>
          <p:cNvSpPr/>
          <p:nvPr/>
        </p:nvSpPr>
        <p:spPr>
          <a:xfrm>
            <a:off x="594004" y="3888003"/>
            <a:ext cx="3013710" cy="111760"/>
          </a:xfrm>
          <a:custGeom>
            <a:avLst/>
            <a:gdLst/>
            <a:ahLst/>
            <a:cxnLst/>
            <a:rect l="l" t="t" r="r" b="b"/>
            <a:pathLst>
              <a:path w="3013710" h="111760">
                <a:moveTo>
                  <a:pt x="3013202" y="0"/>
                </a:moveTo>
                <a:lnTo>
                  <a:pt x="0" y="0"/>
                </a:lnTo>
                <a:lnTo>
                  <a:pt x="0" y="111594"/>
                </a:lnTo>
                <a:lnTo>
                  <a:pt x="3013202" y="111594"/>
                </a:lnTo>
                <a:lnTo>
                  <a:pt x="3013202" y="0"/>
                </a:lnTo>
                <a:close/>
              </a:path>
            </a:pathLst>
          </a:custGeom>
          <a:solidFill>
            <a:srgbClr val="00A7DA"/>
          </a:solidFill>
        </p:spPr>
        <p:txBody>
          <a:bodyPr wrap="square" lIns="0" tIns="0" rIns="0" bIns="0" rtlCol="0"/>
          <a:lstStyle/>
          <a:p>
            <a:endParaRPr sz="1795" dirty="0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6/14/2022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6961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3178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8907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883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13252" y="1743011"/>
            <a:ext cx="2917494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090835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00597" y="2128392"/>
            <a:ext cx="713105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9361"/>
            <a:ext cx="29260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9361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6/14/2022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9361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45677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717" r:id="rId7"/>
    <p:sldLayoutId id="2147483666" r:id="rId8"/>
  </p:sldLayoutIdLst>
  <p:txStyles>
    <p:titleStyle>
      <a:lvl1pPr>
        <a:defRPr b="0" i="0">
          <a:latin typeface="DINPro-Regular" panose="02000503030000020004" pitchFamily="2" charset="0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6080">
        <a:defRPr>
          <a:latin typeface="+mn-lt"/>
          <a:ea typeface="+mn-ea"/>
          <a:cs typeface="+mn-cs"/>
        </a:defRPr>
      </a:lvl2pPr>
      <a:lvl3pPr marL="912161">
        <a:defRPr>
          <a:latin typeface="+mn-lt"/>
          <a:ea typeface="+mn-ea"/>
          <a:cs typeface="+mn-cs"/>
        </a:defRPr>
      </a:lvl3pPr>
      <a:lvl4pPr marL="1368242">
        <a:defRPr>
          <a:latin typeface="+mn-lt"/>
          <a:ea typeface="+mn-ea"/>
          <a:cs typeface="+mn-cs"/>
        </a:defRPr>
      </a:lvl4pPr>
      <a:lvl5pPr marL="1824323">
        <a:defRPr>
          <a:latin typeface="+mn-lt"/>
          <a:ea typeface="+mn-ea"/>
          <a:cs typeface="+mn-cs"/>
        </a:defRPr>
      </a:lvl5pPr>
      <a:lvl6pPr marL="2280403">
        <a:defRPr>
          <a:latin typeface="+mn-lt"/>
          <a:ea typeface="+mn-ea"/>
          <a:cs typeface="+mn-cs"/>
        </a:defRPr>
      </a:lvl6pPr>
      <a:lvl7pPr marL="2736483">
        <a:defRPr>
          <a:latin typeface="+mn-lt"/>
          <a:ea typeface="+mn-ea"/>
          <a:cs typeface="+mn-cs"/>
        </a:defRPr>
      </a:lvl7pPr>
      <a:lvl8pPr marL="3192564">
        <a:defRPr>
          <a:latin typeface="+mn-lt"/>
          <a:ea typeface="+mn-ea"/>
          <a:cs typeface="+mn-cs"/>
        </a:defRPr>
      </a:lvl8pPr>
      <a:lvl9pPr marL="364864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6080">
        <a:defRPr>
          <a:latin typeface="+mn-lt"/>
          <a:ea typeface="+mn-ea"/>
          <a:cs typeface="+mn-cs"/>
        </a:defRPr>
      </a:lvl2pPr>
      <a:lvl3pPr marL="912161">
        <a:defRPr>
          <a:latin typeface="+mn-lt"/>
          <a:ea typeface="+mn-ea"/>
          <a:cs typeface="+mn-cs"/>
        </a:defRPr>
      </a:lvl3pPr>
      <a:lvl4pPr marL="1368242">
        <a:defRPr>
          <a:latin typeface="+mn-lt"/>
          <a:ea typeface="+mn-ea"/>
          <a:cs typeface="+mn-cs"/>
        </a:defRPr>
      </a:lvl4pPr>
      <a:lvl5pPr marL="1824323">
        <a:defRPr>
          <a:latin typeface="+mn-lt"/>
          <a:ea typeface="+mn-ea"/>
          <a:cs typeface="+mn-cs"/>
        </a:defRPr>
      </a:lvl5pPr>
      <a:lvl6pPr marL="2280403">
        <a:defRPr>
          <a:latin typeface="+mn-lt"/>
          <a:ea typeface="+mn-ea"/>
          <a:cs typeface="+mn-cs"/>
        </a:defRPr>
      </a:lvl6pPr>
      <a:lvl7pPr marL="2736483">
        <a:defRPr>
          <a:latin typeface="+mn-lt"/>
          <a:ea typeface="+mn-ea"/>
          <a:cs typeface="+mn-cs"/>
        </a:defRPr>
      </a:lvl7pPr>
      <a:lvl8pPr marL="3192564">
        <a:defRPr>
          <a:latin typeface="+mn-lt"/>
          <a:ea typeface="+mn-ea"/>
          <a:cs typeface="+mn-cs"/>
        </a:defRPr>
      </a:lvl8pPr>
      <a:lvl9pPr marL="3648645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tc-corporate.org/reports/monitoring-sentiment-for-domestic-and-intra-european-travel-wave-9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5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22.png"/><Relationship Id="rId7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10" Type="http://schemas.openxmlformats.org/officeDocument/2006/relationships/image" Target="../media/image10.png"/><Relationship Id="rId4" Type="http://schemas.openxmlformats.org/officeDocument/2006/relationships/chart" Target="../charts/chart5.xml"/><Relationship Id="rId9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image" Target="../media/image15.png"/><Relationship Id="rId7" Type="http://schemas.openxmlformats.org/officeDocument/2006/relationships/chart" Target="../charts/chart8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7.xml"/><Relationship Id="rId11" Type="http://schemas.openxmlformats.org/officeDocument/2006/relationships/image" Target="../media/image19.jpeg"/><Relationship Id="rId5" Type="http://schemas.openxmlformats.org/officeDocument/2006/relationships/image" Target="../media/image17.png"/><Relationship Id="rId10" Type="http://schemas.openxmlformats.org/officeDocument/2006/relationships/image" Target="../media/image18.jpeg"/><Relationship Id="rId4" Type="http://schemas.openxmlformats.org/officeDocument/2006/relationships/image" Target="../media/image16.png"/><Relationship Id="rId9" Type="http://schemas.openxmlformats.org/officeDocument/2006/relationships/chart" Target="../charts/chart1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5.jpeg"/><Relationship Id="rId3" Type="http://schemas.openxmlformats.org/officeDocument/2006/relationships/chart" Target="../charts/chart11.xml"/><Relationship Id="rId7" Type="http://schemas.openxmlformats.org/officeDocument/2006/relationships/image" Target="../media/image30.png"/><Relationship Id="rId12" Type="http://schemas.openxmlformats.org/officeDocument/2006/relationships/image" Target="../media/image3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microsoft.com/office/2007/relationships/hdphoto" Target="../media/hdphoto2.wdp"/><Relationship Id="rId11" Type="http://schemas.microsoft.com/office/2007/relationships/hdphoto" Target="../media/hdphoto3.wdp"/><Relationship Id="rId5" Type="http://schemas.openxmlformats.org/officeDocument/2006/relationships/image" Target="../media/image29.png"/><Relationship Id="rId15" Type="http://schemas.microsoft.com/office/2007/relationships/hdphoto" Target="../media/hdphoto4.wdp"/><Relationship Id="rId10" Type="http://schemas.openxmlformats.org/officeDocument/2006/relationships/image" Target="../media/image33.png"/><Relationship Id="rId4" Type="http://schemas.openxmlformats.org/officeDocument/2006/relationships/image" Target="../media/image28.jpeg"/><Relationship Id="rId9" Type="http://schemas.openxmlformats.org/officeDocument/2006/relationships/image" Target="../media/image32.svg"/><Relationship Id="rId1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13" Type="http://schemas.openxmlformats.org/officeDocument/2006/relationships/chart" Target="../charts/chart13.xml"/><Relationship Id="rId18" Type="http://schemas.openxmlformats.org/officeDocument/2006/relationships/image" Target="../media/image49.png"/><Relationship Id="rId3" Type="http://schemas.openxmlformats.org/officeDocument/2006/relationships/image" Target="../media/image38.svg"/><Relationship Id="rId21" Type="http://schemas.openxmlformats.org/officeDocument/2006/relationships/image" Target="../media/image52.svg"/><Relationship Id="rId7" Type="http://schemas.openxmlformats.org/officeDocument/2006/relationships/image" Target="../media/image41.png"/><Relationship Id="rId12" Type="http://schemas.openxmlformats.org/officeDocument/2006/relationships/image" Target="../media/image46.svg"/><Relationship Id="rId17" Type="http://schemas.openxmlformats.org/officeDocument/2006/relationships/image" Target="../media/image48.png"/><Relationship Id="rId2" Type="http://schemas.openxmlformats.org/officeDocument/2006/relationships/image" Target="../media/image37.png"/><Relationship Id="rId16" Type="http://schemas.openxmlformats.org/officeDocument/2006/relationships/image" Target="../media/image47.jpeg"/><Relationship Id="rId20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2.xml"/><Relationship Id="rId11" Type="http://schemas.openxmlformats.org/officeDocument/2006/relationships/image" Target="../media/image45.png"/><Relationship Id="rId5" Type="http://schemas.openxmlformats.org/officeDocument/2006/relationships/image" Target="../media/image40.svg"/><Relationship Id="rId15" Type="http://schemas.openxmlformats.org/officeDocument/2006/relationships/chart" Target="../charts/chart15.xml"/><Relationship Id="rId10" Type="http://schemas.openxmlformats.org/officeDocument/2006/relationships/image" Target="../media/image44.svg"/><Relationship Id="rId19" Type="http://schemas.openxmlformats.org/officeDocument/2006/relationships/image" Target="../media/image50.jpeg"/><Relationship Id="rId4" Type="http://schemas.openxmlformats.org/officeDocument/2006/relationships/image" Target="../media/image39.png"/><Relationship Id="rId9" Type="http://schemas.openxmlformats.org/officeDocument/2006/relationships/image" Target="../media/image43.png"/><Relationship Id="rId14" Type="http://schemas.openxmlformats.org/officeDocument/2006/relationships/chart" Target="../charts/chart1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13" Type="http://schemas.openxmlformats.org/officeDocument/2006/relationships/image" Target="../media/image53.png"/><Relationship Id="rId18" Type="http://schemas.openxmlformats.org/officeDocument/2006/relationships/image" Target="../media/image49.png"/><Relationship Id="rId3" Type="http://schemas.openxmlformats.org/officeDocument/2006/relationships/image" Target="../media/image38.svg"/><Relationship Id="rId21" Type="http://schemas.openxmlformats.org/officeDocument/2006/relationships/image" Target="../media/image52.svg"/><Relationship Id="rId7" Type="http://schemas.openxmlformats.org/officeDocument/2006/relationships/image" Target="../media/image43.png"/><Relationship Id="rId12" Type="http://schemas.openxmlformats.org/officeDocument/2006/relationships/chart" Target="../charts/chart18.xml"/><Relationship Id="rId17" Type="http://schemas.openxmlformats.org/officeDocument/2006/relationships/image" Target="../media/image48.png"/><Relationship Id="rId2" Type="http://schemas.openxmlformats.org/officeDocument/2006/relationships/image" Target="../media/image37.png"/><Relationship Id="rId16" Type="http://schemas.openxmlformats.org/officeDocument/2006/relationships/image" Target="../media/image55.jpeg"/><Relationship Id="rId20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svg"/><Relationship Id="rId11" Type="http://schemas.openxmlformats.org/officeDocument/2006/relationships/chart" Target="../charts/chart17.xml"/><Relationship Id="rId5" Type="http://schemas.openxmlformats.org/officeDocument/2006/relationships/image" Target="../media/image41.png"/><Relationship Id="rId15" Type="http://schemas.openxmlformats.org/officeDocument/2006/relationships/chart" Target="../charts/chart19.xml"/><Relationship Id="rId10" Type="http://schemas.openxmlformats.org/officeDocument/2006/relationships/image" Target="../media/image46.svg"/><Relationship Id="rId19" Type="http://schemas.openxmlformats.org/officeDocument/2006/relationships/image" Target="../media/image50.jpeg"/><Relationship Id="rId4" Type="http://schemas.openxmlformats.org/officeDocument/2006/relationships/chart" Target="../charts/chart16.xml"/><Relationship Id="rId9" Type="http://schemas.openxmlformats.org/officeDocument/2006/relationships/image" Target="../media/image45.png"/><Relationship Id="rId14" Type="http://schemas.openxmlformats.org/officeDocument/2006/relationships/image" Target="../media/image54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13" Type="http://schemas.openxmlformats.org/officeDocument/2006/relationships/chart" Target="../charts/chart21.xml"/><Relationship Id="rId18" Type="http://schemas.openxmlformats.org/officeDocument/2006/relationships/image" Target="../media/image48.png"/><Relationship Id="rId3" Type="http://schemas.openxmlformats.org/officeDocument/2006/relationships/image" Target="../media/image56.jpeg"/><Relationship Id="rId21" Type="http://schemas.openxmlformats.org/officeDocument/2006/relationships/image" Target="../media/image51.png"/><Relationship Id="rId7" Type="http://schemas.openxmlformats.org/officeDocument/2006/relationships/image" Target="../media/image41.png"/><Relationship Id="rId12" Type="http://schemas.openxmlformats.org/officeDocument/2006/relationships/image" Target="../media/image46.svg"/><Relationship Id="rId17" Type="http://schemas.openxmlformats.org/officeDocument/2006/relationships/image" Target="../media/image58.sv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57.png"/><Relationship Id="rId20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0.xml"/><Relationship Id="rId11" Type="http://schemas.openxmlformats.org/officeDocument/2006/relationships/image" Target="../media/image45.png"/><Relationship Id="rId5" Type="http://schemas.openxmlformats.org/officeDocument/2006/relationships/image" Target="../media/image38.svg"/><Relationship Id="rId15" Type="http://schemas.openxmlformats.org/officeDocument/2006/relationships/chart" Target="../charts/chart23.xml"/><Relationship Id="rId10" Type="http://schemas.openxmlformats.org/officeDocument/2006/relationships/image" Target="../media/image44.svg"/><Relationship Id="rId19" Type="http://schemas.openxmlformats.org/officeDocument/2006/relationships/image" Target="../media/image49.png"/><Relationship Id="rId4" Type="http://schemas.openxmlformats.org/officeDocument/2006/relationships/image" Target="../media/image37.png"/><Relationship Id="rId9" Type="http://schemas.openxmlformats.org/officeDocument/2006/relationships/image" Target="../media/image43.png"/><Relationship Id="rId14" Type="http://schemas.openxmlformats.org/officeDocument/2006/relationships/chart" Target="../charts/chart22.xml"/><Relationship Id="rId22" Type="http://schemas.openxmlformats.org/officeDocument/2006/relationships/image" Target="../media/image52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svg"/><Relationship Id="rId18" Type="http://schemas.openxmlformats.org/officeDocument/2006/relationships/image" Target="../media/image53.png"/><Relationship Id="rId3" Type="http://schemas.openxmlformats.org/officeDocument/2006/relationships/image" Target="../media/image37.png"/><Relationship Id="rId21" Type="http://schemas.openxmlformats.org/officeDocument/2006/relationships/image" Target="../media/image49.png"/><Relationship Id="rId7" Type="http://schemas.openxmlformats.org/officeDocument/2006/relationships/chart" Target="../charts/chart24.xml"/><Relationship Id="rId12" Type="http://schemas.openxmlformats.org/officeDocument/2006/relationships/image" Target="../media/image45.png"/><Relationship Id="rId17" Type="http://schemas.openxmlformats.org/officeDocument/2006/relationships/image" Target="../media/image59.png"/><Relationship Id="rId2" Type="http://schemas.openxmlformats.org/officeDocument/2006/relationships/notesSlide" Target="../notesSlides/notesSlide9.xml"/><Relationship Id="rId16" Type="http://schemas.openxmlformats.org/officeDocument/2006/relationships/chart" Target="../charts/chart27.xml"/><Relationship Id="rId20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svg"/><Relationship Id="rId11" Type="http://schemas.openxmlformats.org/officeDocument/2006/relationships/image" Target="../media/image44.svg"/><Relationship Id="rId5" Type="http://schemas.openxmlformats.org/officeDocument/2006/relationships/image" Target="../media/image39.png"/><Relationship Id="rId15" Type="http://schemas.openxmlformats.org/officeDocument/2006/relationships/chart" Target="../charts/chart26.xml"/><Relationship Id="rId10" Type="http://schemas.openxmlformats.org/officeDocument/2006/relationships/image" Target="../media/image43.png"/><Relationship Id="rId19" Type="http://schemas.openxmlformats.org/officeDocument/2006/relationships/image" Target="../media/image54.svg"/><Relationship Id="rId4" Type="http://schemas.openxmlformats.org/officeDocument/2006/relationships/image" Target="../media/image38.svg"/><Relationship Id="rId9" Type="http://schemas.openxmlformats.org/officeDocument/2006/relationships/image" Target="../media/image42.svg"/><Relationship Id="rId14" Type="http://schemas.openxmlformats.org/officeDocument/2006/relationships/chart" Target="../charts/chart25.xml"/><Relationship Id="rId22" Type="http://schemas.openxmlformats.org/officeDocument/2006/relationships/image" Target="../media/image50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7.png"/><Relationship Id="rId18" Type="http://schemas.openxmlformats.org/officeDocument/2006/relationships/image" Target="../media/image52.svg"/><Relationship Id="rId3" Type="http://schemas.openxmlformats.org/officeDocument/2006/relationships/chart" Target="../charts/chart28.xml"/><Relationship Id="rId21" Type="http://schemas.openxmlformats.org/officeDocument/2006/relationships/image" Target="../media/image49.png"/><Relationship Id="rId7" Type="http://schemas.openxmlformats.org/officeDocument/2006/relationships/image" Target="../media/image44.svg"/><Relationship Id="rId12" Type="http://schemas.openxmlformats.org/officeDocument/2006/relationships/chart" Target="../charts/chart31.xml"/><Relationship Id="rId17" Type="http://schemas.openxmlformats.org/officeDocument/2006/relationships/image" Target="../media/image51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38.svg"/><Relationship Id="rId20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chart" Target="../charts/chart30.xml"/><Relationship Id="rId5" Type="http://schemas.openxmlformats.org/officeDocument/2006/relationships/image" Target="../media/image42.svg"/><Relationship Id="rId15" Type="http://schemas.openxmlformats.org/officeDocument/2006/relationships/image" Target="../media/image37.png"/><Relationship Id="rId10" Type="http://schemas.openxmlformats.org/officeDocument/2006/relationships/chart" Target="../charts/chart29.xml"/><Relationship Id="rId19" Type="http://schemas.openxmlformats.org/officeDocument/2006/relationships/image" Target="../media/image60.jpeg"/><Relationship Id="rId4" Type="http://schemas.openxmlformats.org/officeDocument/2006/relationships/image" Target="../media/image41.png"/><Relationship Id="rId9" Type="http://schemas.openxmlformats.org/officeDocument/2006/relationships/image" Target="../media/image46.svg"/><Relationship Id="rId14" Type="http://schemas.openxmlformats.org/officeDocument/2006/relationships/image" Target="../media/image58.svg"/><Relationship Id="rId22" Type="http://schemas.openxmlformats.org/officeDocument/2006/relationships/image" Target="../media/image61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37.png"/><Relationship Id="rId18" Type="http://schemas.openxmlformats.org/officeDocument/2006/relationships/image" Target="../media/image48.png"/><Relationship Id="rId3" Type="http://schemas.openxmlformats.org/officeDocument/2006/relationships/chart" Target="../charts/chart32.xml"/><Relationship Id="rId21" Type="http://schemas.openxmlformats.org/officeDocument/2006/relationships/image" Target="../media/image51.png"/><Relationship Id="rId7" Type="http://schemas.openxmlformats.org/officeDocument/2006/relationships/image" Target="../media/image44.svg"/><Relationship Id="rId12" Type="http://schemas.openxmlformats.org/officeDocument/2006/relationships/chart" Target="../charts/chart35.xml"/><Relationship Id="rId17" Type="http://schemas.openxmlformats.org/officeDocument/2006/relationships/image" Target="../media/image62.jpe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40.svg"/><Relationship Id="rId20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chart" Target="../charts/chart34.xml"/><Relationship Id="rId5" Type="http://schemas.openxmlformats.org/officeDocument/2006/relationships/image" Target="../media/image42.svg"/><Relationship Id="rId15" Type="http://schemas.openxmlformats.org/officeDocument/2006/relationships/image" Target="../media/image39.png"/><Relationship Id="rId10" Type="http://schemas.openxmlformats.org/officeDocument/2006/relationships/chart" Target="../charts/chart33.xml"/><Relationship Id="rId19" Type="http://schemas.openxmlformats.org/officeDocument/2006/relationships/image" Target="../media/image49.png"/><Relationship Id="rId4" Type="http://schemas.openxmlformats.org/officeDocument/2006/relationships/image" Target="../media/image41.png"/><Relationship Id="rId9" Type="http://schemas.openxmlformats.org/officeDocument/2006/relationships/image" Target="../media/image46.svg"/><Relationship Id="rId14" Type="http://schemas.openxmlformats.org/officeDocument/2006/relationships/image" Target="../media/image38.svg"/><Relationship Id="rId22" Type="http://schemas.openxmlformats.org/officeDocument/2006/relationships/image" Target="../media/image52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37.png"/><Relationship Id="rId18" Type="http://schemas.openxmlformats.org/officeDocument/2006/relationships/image" Target="../media/image48.png"/><Relationship Id="rId3" Type="http://schemas.openxmlformats.org/officeDocument/2006/relationships/chart" Target="../charts/chart36.xml"/><Relationship Id="rId21" Type="http://schemas.openxmlformats.org/officeDocument/2006/relationships/image" Target="../media/image51.png"/><Relationship Id="rId7" Type="http://schemas.openxmlformats.org/officeDocument/2006/relationships/image" Target="../media/image44.svg"/><Relationship Id="rId12" Type="http://schemas.openxmlformats.org/officeDocument/2006/relationships/chart" Target="../charts/chart39.xml"/><Relationship Id="rId17" Type="http://schemas.openxmlformats.org/officeDocument/2006/relationships/image" Target="../media/image63.jpe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40.svg"/><Relationship Id="rId20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chart" Target="../charts/chart38.xml"/><Relationship Id="rId5" Type="http://schemas.openxmlformats.org/officeDocument/2006/relationships/image" Target="../media/image42.svg"/><Relationship Id="rId15" Type="http://schemas.openxmlformats.org/officeDocument/2006/relationships/image" Target="../media/image39.png"/><Relationship Id="rId10" Type="http://schemas.openxmlformats.org/officeDocument/2006/relationships/chart" Target="../charts/chart37.xml"/><Relationship Id="rId19" Type="http://schemas.openxmlformats.org/officeDocument/2006/relationships/image" Target="../media/image49.png"/><Relationship Id="rId4" Type="http://schemas.openxmlformats.org/officeDocument/2006/relationships/image" Target="../media/image41.png"/><Relationship Id="rId9" Type="http://schemas.openxmlformats.org/officeDocument/2006/relationships/image" Target="../media/image46.svg"/><Relationship Id="rId14" Type="http://schemas.openxmlformats.org/officeDocument/2006/relationships/image" Target="../media/image38.svg"/><Relationship Id="rId22" Type="http://schemas.openxmlformats.org/officeDocument/2006/relationships/image" Target="../media/image52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7.png"/><Relationship Id="rId18" Type="http://schemas.openxmlformats.org/officeDocument/2006/relationships/image" Target="../media/image48.png"/><Relationship Id="rId3" Type="http://schemas.openxmlformats.org/officeDocument/2006/relationships/chart" Target="../charts/chart40.xml"/><Relationship Id="rId21" Type="http://schemas.openxmlformats.org/officeDocument/2006/relationships/image" Target="../media/image37.png"/><Relationship Id="rId7" Type="http://schemas.openxmlformats.org/officeDocument/2006/relationships/image" Target="../media/image44.svg"/><Relationship Id="rId12" Type="http://schemas.openxmlformats.org/officeDocument/2006/relationships/chart" Target="../charts/chart43.xml"/><Relationship Id="rId17" Type="http://schemas.openxmlformats.org/officeDocument/2006/relationships/image" Target="../media/image64.jpe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54.svg"/><Relationship Id="rId20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chart" Target="../charts/chart42.xml"/><Relationship Id="rId5" Type="http://schemas.openxmlformats.org/officeDocument/2006/relationships/image" Target="../media/image42.svg"/><Relationship Id="rId15" Type="http://schemas.openxmlformats.org/officeDocument/2006/relationships/image" Target="../media/image53.png"/><Relationship Id="rId10" Type="http://schemas.openxmlformats.org/officeDocument/2006/relationships/chart" Target="../charts/chart41.xml"/><Relationship Id="rId19" Type="http://schemas.openxmlformats.org/officeDocument/2006/relationships/image" Target="../media/image49.png"/><Relationship Id="rId4" Type="http://schemas.openxmlformats.org/officeDocument/2006/relationships/image" Target="../media/image41.png"/><Relationship Id="rId9" Type="http://schemas.openxmlformats.org/officeDocument/2006/relationships/image" Target="../media/image46.svg"/><Relationship Id="rId14" Type="http://schemas.openxmlformats.org/officeDocument/2006/relationships/image" Target="../media/image58.svg"/><Relationship Id="rId22" Type="http://schemas.openxmlformats.org/officeDocument/2006/relationships/image" Target="../media/image38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7.png"/><Relationship Id="rId18" Type="http://schemas.openxmlformats.org/officeDocument/2006/relationships/image" Target="../media/image52.svg"/><Relationship Id="rId3" Type="http://schemas.openxmlformats.org/officeDocument/2006/relationships/chart" Target="../charts/chart44.xml"/><Relationship Id="rId21" Type="http://schemas.openxmlformats.org/officeDocument/2006/relationships/image" Target="../media/image49.png"/><Relationship Id="rId7" Type="http://schemas.openxmlformats.org/officeDocument/2006/relationships/image" Target="../media/image44.svg"/><Relationship Id="rId12" Type="http://schemas.openxmlformats.org/officeDocument/2006/relationships/chart" Target="../charts/chart47.xml"/><Relationship Id="rId17" Type="http://schemas.openxmlformats.org/officeDocument/2006/relationships/image" Target="../media/image51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54.svg"/><Relationship Id="rId20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chart" Target="../charts/chart46.xml"/><Relationship Id="rId5" Type="http://schemas.openxmlformats.org/officeDocument/2006/relationships/image" Target="../media/image42.svg"/><Relationship Id="rId15" Type="http://schemas.openxmlformats.org/officeDocument/2006/relationships/image" Target="../media/image53.png"/><Relationship Id="rId10" Type="http://schemas.openxmlformats.org/officeDocument/2006/relationships/chart" Target="../charts/chart45.xml"/><Relationship Id="rId19" Type="http://schemas.openxmlformats.org/officeDocument/2006/relationships/image" Target="../media/image65.jpeg"/><Relationship Id="rId4" Type="http://schemas.openxmlformats.org/officeDocument/2006/relationships/image" Target="../media/image41.png"/><Relationship Id="rId9" Type="http://schemas.openxmlformats.org/officeDocument/2006/relationships/image" Target="../media/image46.svg"/><Relationship Id="rId14" Type="http://schemas.openxmlformats.org/officeDocument/2006/relationships/image" Target="../media/image58.svg"/><Relationship Id="rId22" Type="http://schemas.openxmlformats.org/officeDocument/2006/relationships/image" Target="../media/image61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37.png"/><Relationship Id="rId18" Type="http://schemas.openxmlformats.org/officeDocument/2006/relationships/image" Target="../media/image48.png"/><Relationship Id="rId3" Type="http://schemas.openxmlformats.org/officeDocument/2006/relationships/chart" Target="../charts/chart48.xml"/><Relationship Id="rId21" Type="http://schemas.openxmlformats.org/officeDocument/2006/relationships/image" Target="../media/image39.png"/><Relationship Id="rId7" Type="http://schemas.openxmlformats.org/officeDocument/2006/relationships/image" Target="../media/image44.svg"/><Relationship Id="rId12" Type="http://schemas.openxmlformats.org/officeDocument/2006/relationships/chart" Target="../charts/chart51.xml"/><Relationship Id="rId17" Type="http://schemas.openxmlformats.org/officeDocument/2006/relationships/image" Target="../media/image66.jpe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54.svg"/><Relationship Id="rId20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chart" Target="../charts/chart50.xml"/><Relationship Id="rId5" Type="http://schemas.openxmlformats.org/officeDocument/2006/relationships/image" Target="../media/image42.svg"/><Relationship Id="rId15" Type="http://schemas.openxmlformats.org/officeDocument/2006/relationships/image" Target="../media/image53.png"/><Relationship Id="rId10" Type="http://schemas.openxmlformats.org/officeDocument/2006/relationships/chart" Target="../charts/chart49.xml"/><Relationship Id="rId19" Type="http://schemas.openxmlformats.org/officeDocument/2006/relationships/image" Target="../media/image49.png"/><Relationship Id="rId4" Type="http://schemas.openxmlformats.org/officeDocument/2006/relationships/image" Target="../media/image41.png"/><Relationship Id="rId9" Type="http://schemas.openxmlformats.org/officeDocument/2006/relationships/image" Target="../media/image46.svg"/><Relationship Id="rId14" Type="http://schemas.openxmlformats.org/officeDocument/2006/relationships/image" Target="../media/image38.svg"/><Relationship Id="rId22" Type="http://schemas.openxmlformats.org/officeDocument/2006/relationships/image" Target="../media/image40.sv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chart" Target="../charts/chart5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67.jpeg"/><Relationship Id="rId4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svg"/><Relationship Id="rId13" Type="http://schemas.openxmlformats.org/officeDocument/2006/relationships/image" Target="../media/image76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12" Type="http://schemas.openxmlformats.org/officeDocument/2006/relationships/image" Target="../media/image7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svg"/><Relationship Id="rId11" Type="http://schemas.openxmlformats.org/officeDocument/2006/relationships/chart" Target="../charts/chart54.xml"/><Relationship Id="rId5" Type="http://schemas.openxmlformats.org/officeDocument/2006/relationships/image" Target="../media/image70.png"/><Relationship Id="rId10" Type="http://schemas.openxmlformats.org/officeDocument/2006/relationships/chart" Target="../charts/chart53.xml"/><Relationship Id="rId4" Type="http://schemas.openxmlformats.org/officeDocument/2006/relationships/image" Target="../media/image69.svg"/><Relationship Id="rId9" Type="http://schemas.openxmlformats.org/officeDocument/2006/relationships/image" Target="../media/image74.png"/><Relationship Id="rId14" Type="http://schemas.microsoft.com/office/2007/relationships/hdphoto" Target="../media/hdphoto5.wdp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8.png"/><Relationship Id="rId7" Type="http://schemas.openxmlformats.org/officeDocument/2006/relationships/image" Target="../media/image11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5.xml"/><Relationship Id="rId5" Type="http://schemas.openxmlformats.org/officeDocument/2006/relationships/image" Target="../media/image12.png"/><Relationship Id="rId4" Type="http://schemas.openxmlformats.org/officeDocument/2006/relationships/image" Target="../media/image7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6.xml"/><Relationship Id="rId7" Type="http://schemas.openxmlformats.org/officeDocument/2006/relationships/image" Target="../media/image83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1.svg"/><Relationship Id="rId4" Type="http://schemas.openxmlformats.org/officeDocument/2006/relationships/image" Target="../media/image8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95.svg"/><Relationship Id="rId18" Type="http://schemas.openxmlformats.org/officeDocument/2006/relationships/chart" Target="../charts/chart57.xml"/><Relationship Id="rId3" Type="http://schemas.openxmlformats.org/officeDocument/2006/relationships/image" Target="../media/image85.svg"/><Relationship Id="rId7" Type="http://schemas.openxmlformats.org/officeDocument/2006/relationships/image" Target="../media/image89.svg"/><Relationship Id="rId12" Type="http://schemas.openxmlformats.org/officeDocument/2006/relationships/image" Target="../media/image94.png"/><Relationship Id="rId17" Type="http://schemas.openxmlformats.org/officeDocument/2006/relationships/image" Target="../media/image99.svg"/><Relationship Id="rId2" Type="http://schemas.openxmlformats.org/officeDocument/2006/relationships/image" Target="../media/image84.png"/><Relationship Id="rId16" Type="http://schemas.openxmlformats.org/officeDocument/2006/relationships/image" Target="../media/image98.png"/><Relationship Id="rId20" Type="http://schemas.openxmlformats.org/officeDocument/2006/relationships/image" Target="../media/image101.sv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8.png"/><Relationship Id="rId11" Type="http://schemas.openxmlformats.org/officeDocument/2006/relationships/image" Target="../media/image93.svg"/><Relationship Id="rId5" Type="http://schemas.openxmlformats.org/officeDocument/2006/relationships/image" Target="../media/image87.svg"/><Relationship Id="rId15" Type="http://schemas.openxmlformats.org/officeDocument/2006/relationships/image" Target="../media/image97.svg"/><Relationship Id="rId10" Type="http://schemas.openxmlformats.org/officeDocument/2006/relationships/image" Target="../media/image92.png"/><Relationship Id="rId19" Type="http://schemas.openxmlformats.org/officeDocument/2006/relationships/image" Target="../media/image100.png"/><Relationship Id="rId4" Type="http://schemas.openxmlformats.org/officeDocument/2006/relationships/image" Target="../media/image86.png"/><Relationship Id="rId9" Type="http://schemas.openxmlformats.org/officeDocument/2006/relationships/image" Target="../media/image91.svg"/><Relationship Id="rId14" Type="http://schemas.openxmlformats.org/officeDocument/2006/relationships/image" Target="../media/image9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sv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12" Type="http://schemas.openxmlformats.org/officeDocument/2006/relationships/image" Target="../media/image111.svg"/><Relationship Id="rId2" Type="http://schemas.openxmlformats.org/officeDocument/2006/relationships/chart" Target="../charts/chart5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svg"/><Relationship Id="rId11" Type="http://schemas.openxmlformats.org/officeDocument/2006/relationships/image" Target="../media/image110.png"/><Relationship Id="rId5" Type="http://schemas.openxmlformats.org/officeDocument/2006/relationships/image" Target="../media/image104.png"/><Relationship Id="rId10" Type="http://schemas.openxmlformats.org/officeDocument/2006/relationships/image" Target="../media/image109.svg"/><Relationship Id="rId4" Type="http://schemas.openxmlformats.org/officeDocument/2006/relationships/image" Target="../media/image103.svg"/><Relationship Id="rId9" Type="http://schemas.openxmlformats.org/officeDocument/2006/relationships/image" Target="../media/image10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0.xml"/><Relationship Id="rId2" Type="http://schemas.openxmlformats.org/officeDocument/2006/relationships/chart" Target="../charts/chart5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13" Type="http://schemas.microsoft.com/office/2007/relationships/hdphoto" Target="../media/hdphoto7.wdp"/><Relationship Id="rId18" Type="http://schemas.openxmlformats.org/officeDocument/2006/relationships/image" Target="../media/image119.png"/><Relationship Id="rId3" Type="http://schemas.openxmlformats.org/officeDocument/2006/relationships/chart" Target="../charts/chart62.xml"/><Relationship Id="rId7" Type="http://schemas.openxmlformats.org/officeDocument/2006/relationships/chart" Target="../charts/chart66.xml"/><Relationship Id="rId12" Type="http://schemas.openxmlformats.org/officeDocument/2006/relationships/image" Target="../media/image115.png"/><Relationship Id="rId17" Type="http://schemas.microsoft.com/office/2007/relationships/hdphoto" Target="../media/hdphoto8.wdp"/><Relationship Id="rId2" Type="http://schemas.openxmlformats.org/officeDocument/2006/relationships/chart" Target="../charts/chart61.xml"/><Relationship Id="rId16" Type="http://schemas.openxmlformats.org/officeDocument/2006/relationships/image" Target="../media/image118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65.xml"/><Relationship Id="rId11" Type="http://schemas.microsoft.com/office/2007/relationships/hdphoto" Target="../media/hdphoto6.wdp"/><Relationship Id="rId5" Type="http://schemas.openxmlformats.org/officeDocument/2006/relationships/chart" Target="../charts/chart64.xml"/><Relationship Id="rId15" Type="http://schemas.openxmlformats.org/officeDocument/2006/relationships/image" Target="../media/image117.svg"/><Relationship Id="rId10" Type="http://schemas.openxmlformats.org/officeDocument/2006/relationships/image" Target="../media/image114.png"/><Relationship Id="rId19" Type="http://schemas.microsoft.com/office/2007/relationships/hdphoto" Target="../media/hdphoto9.wdp"/><Relationship Id="rId4" Type="http://schemas.openxmlformats.org/officeDocument/2006/relationships/chart" Target="../charts/chart63.xml"/><Relationship Id="rId9" Type="http://schemas.openxmlformats.org/officeDocument/2006/relationships/image" Target="../media/image113.svg"/><Relationship Id="rId14" Type="http://schemas.openxmlformats.org/officeDocument/2006/relationships/image" Target="../media/image11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svg"/><Relationship Id="rId13" Type="http://schemas.openxmlformats.org/officeDocument/2006/relationships/image" Target="../media/image130.jpeg"/><Relationship Id="rId3" Type="http://schemas.openxmlformats.org/officeDocument/2006/relationships/image" Target="../media/image120.png"/><Relationship Id="rId7" Type="http://schemas.openxmlformats.org/officeDocument/2006/relationships/image" Target="../media/image124.png"/><Relationship Id="rId12" Type="http://schemas.openxmlformats.org/officeDocument/2006/relationships/image" Target="../media/image129.jpeg"/><Relationship Id="rId2" Type="http://schemas.openxmlformats.org/officeDocument/2006/relationships/chart" Target="../charts/chart6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.svg"/><Relationship Id="rId11" Type="http://schemas.openxmlformats.org/officeDocument/2006/relationships/image" Target="../media/image128.jpeg"/><Relationship Id="rId5" Type="http://schemas.openxmlformats.org/officeDocument/2006/relationships/image" Target="../media/image122.png"/><Relationship Id="rId15" Type="http://schemas.openxmlformats.org/officeDocument/2006/relationships/image" Target="../media/image132.svg"/><Relationship Id="rId10" Type="http://schemas.openxmlformats.org/officeDocument/2006/relationships/image" Target="../media/image127.svg"/><Relationship Id="rId4" Type="http://schemas.openxmlformats.org/officeDocument/2006/relationships/image" Target="../media/image121.svg"/><Relationship Id="rId9" Type="http://schemas.openxmlformats.org/officeDocument/2006/relationships/image" Target="../media/image126.png"/><Relationship Id="rId14" Type="http://schemas.openxmlformats.org/officeDocument/2006/relationships/image" Target="../media/image131.png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jpeg"/><Relationship Id="rId3" Type="http://schemas.openxmlformats.org/officeDocument/2006/relationships/image" Target="../media/image133.png"/><Relationship Id="rId7" Type="http://schemas.openxmlformats.org/officeDocument/2006/relationships/image" Target="../media/image1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68.xml"/><Relationship Id="rId5" Type="http://schemas.openxmlformats.org/officeDocument/2006/relationships/image" Target="../media/image135.png"/><Relationship Id="rId4" Type="http://schemas.openxmlformats.org/officeDocument/2006/relationships/image" Target="../media/image134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3" Type="http://schemas.openxmlformats.org/officeDocument/2006/relationships/image" Target="../media/image133.png"/><Relationship Id="rId7" Type="http://schemas.openxmlformats.org/officeDocument/2006/relationships/chart" Target="../charts/chart69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7.jpeg"/><Relationship Id="rId5" Type="http://schemas.openxmlformats.org/officeDocument/2006/relationships/image" Target="../media/image135.png"/><Relationship Id="rId4" Type="http://schemas.openxmlformats.org/officeDocument/2006/relationships/image" Target="../media/image134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svg"/><Relationship Id="rId13" Type="http://schemas.openxmlformats.org/officeDocument/2006/relationships/image" Target="../media/image150.png"/><Relationship Id="rId3" Type="http://schemas.openxmlformats.org/officeDocument/2006/relationships/image" Target="../media/image140.png"/><Relationship Id="rId7" Type="http://schemas.openxmlformats.org/officeDocument/2006/relationships/image" Target="../media/image144.png"/><Relationship Id="rId12" Type="http://schemas.openxmlformats.org/officeDocument/2006/relationships/image" Target="../media/image149.svg"/><Relationship Id="rId2" Type="http://schemas.openxmlformats.org/officeDocument/2006/relationships/chart" Target="../charts/chart7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3.svg"/><Relationship Id="rId11" Type="http://schemas.openxmlformats.org/officeDocument/2006/relationships/image" Target="../media/image148.png"/><Relationship Id="rId5" Type="http://schemas.openxmlformats.org/officeDocument/2006/relationships/image" Target="../media/image142.png"/><Relationship Id="rId10" Type="http://schemas.openxmlformats.org/officeDocument/2006/relationships/image" Target="../media/image147.svg"/><Relationship Id="rId4" Type="http://schemas.openxmlformats.org/officeDocument/2006/relationships/image" Target="../media/image141.svg"/><Relationship Id="rId9" Type="http://schemas.openxmlformats.org/officeDocument/2006/relationships/image" Target="../media/image146.png"/><Relationship Id="rId14" Type="http://schemas.openxmlformats.org/officeDocument/2006/relationships/image" Target="../media/image151.svg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ndhaus.gr/" TargetMode="External"/><Relationship Id="rId7" Type="http://schemas.openxmlformats.org/officeDocument/2006/relationships/image" Target="../media/image153.png"/><Relationship Id="rId2" Type="http://schemas.openxmlformats.org/officeDocument/2006/relationships/hyperlink" Target="http://www.etc-corporate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2.jpeg"/><Relationship Id="rId5" Type="http://schemas.openxmlformats.org/officeDocument/2006/relationships/hyperlink" Target="https://www.shutterstock.com/g/Halfpoint" TargetMode="External"/><Relationship Id="rId4" Type="http://schemas.openxmlformats.org/officeDocument/2006/relationships/hyperlink" Target="mailto:info@visiteurope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4AF169-549E-468F-8548-ACB51E410E62}"/>
              </a:ext>
            </a:extLst>
          </p:cNvPr>
          <p:cNvSpPr txBox="1"/>
          <p:nvPr/>
        </p:nvSpPr>
        <p:spPr>
          <a:xfrm>
            <a:off x="110373" y="4679144"/>
            <a:ext cx="4572000" cy="470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ts val="3350"/>
              </a:lnSpc>
              <a:spcBef>
                <a:spcPts val="100"/>
              </a:spcBef>
            </a:pPr>
            <a:r>
              <a:rPr lang="en-US" sz="1400" dirty="0">
                <a:solidFill>
                  <a:srgbClr val="00AD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WAVE 12 | 06/22</a:t>
            </a:r>
          </a:p>
        </p:txBody>
      </p:sp>
      <p:sp>
        <p:nvSpPr>
          <p:cNvPr id="18" name="object 2">
            <a:extLst>
              <a:ext uri="{FF2B5EF4-FFF2-40B4-BE49-F238E27FC236}">
                <a16:creationId xmlns:a16="http://schemas.microsoft.com/office/drawing/2014/main" id="{43499AF0-ABA4-4957-91E5-68D66210C364}"/>
              </a:ext>
            </a:extLst>
          </p:cNvPr>
          <p:cNvSpPr txBox="1"/>
          <p:nvPr/>
        </p:nvSpPr>
        <p:spPr>
          <a:xfrm>
            <a:off x="150287" y="4180696"/>
            <a:ext cx="4772501" cy="6168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400"/>
              </a:lnSpc>
              <a:spcBef>
                <a:spcPts val="100"/>
              </a:spcBef>
            </a:pPr>
            <a:r>
              <a:rPr lang="en-US" spc="-100" dirty="0">
                <a:solidFill>
                  <a:srgbClr val="2D8CB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MONITORING SENTIMENT FOR DOMESTIC </a:t>
            </a:r>
          </a:p>
          <a:p>
            <a:pPr marL="12700">
              <a:lnSpc>
                <a:spcPts val="2400"/>
              </a:lnSpc>
              <a:spcBef>
                <a:spcPts val="100"/>
              </a:spcBef>
            </a:pPr>
            <a:r>
              <a:rPr lang="en-US" spc="-100" dirty="0">
                <a:solidFill>
                  <a:srgbClr val="2D8CB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AND INTRA-EUROPEAN TRAVEL</a:t>
            </a:r>
          </a:p>
        </p:txBody>
      </p:sp>
      <p:pic>
        <p:nvPicPr>
          <p:cNvPr id="11" name="Picture 10" descr="Text&#10;&#10;Description automatically generated with low confidence">
            <a:extLst>
              <a:ext uri="{FF2B5EF4-FFF2-40B4-BE49-F238E27FC236}">
                <a16:creationId xmlns:a16="http://schemas.microsoft.com/office/drawing/2014/main" id="{99E6FB80-ACDF-6FDE-801E-97A4202FC2C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82042" y="4410903"/>
            <a:ext cx="2433383" cy="536482"/>
          </a:xfrm>
          <a:prstGeom prst="rect">
            <a:avLst/>
          </a:prstGeom>
        </p:spPr>
      </p:pic>
      <p:pic>
        <p:nvPicPr>
          <p:cNvPr id="12" name="Picture 11" descr="Text&#10;&#10;Description automatically generated">
            <a:extLst>
              <a:ext uri="{FF2B5EF4-FFF2-40B4-BE49-F238E27FC236}">
                <a16:creationId xmlns:a16="http://schemas.microsoft.com/office/drawing/2014/main" id="{6B8BD8E2-866E-0AE4-60AD-E653FB8BF1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4111" y="4410903"/>
            <a:ext cx="1099875" cy="535312"/>
          </a:xfrm>
          <a:prstGeom prst="rect">
            <a:avLst/>
          </a:prstGeom>
        </p:spPr>
      </p:pic>
      <p:pic>
        <p:nvPicPr>
          <p:cNvPr id="3" name="Picture 2" descr="A picture containing mountain, nature, water, shore&#10;&#10;Description automatically generated">
            <a:extLst>
              <a:ext uri="{FF2B5EF4-FFF2-40B4-BE49-F238E27FC236}">
                <a16:creationId xmlns:a16="http://schemas.microsoft.com/office/drawing/2014/main" id="{8FE58E46-2181-15CA-3353-92683DC3754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4022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086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>
            <a:extLst>
              <a:ext uri="{FF2B5EF4-FFF2-40B4-BE49-F238E27FC236}">
                <a16:creationId xmlns:a16="http://schemas.microsoft.com/office/drawing/2014/main" id="{04A6D46F-84F5-4AEB-AFED-7D80A7290817}"/>
              </a:ext>
            </a:extLst>
          </p:cNvPr>
          <p:cNvSpPr/>
          <p:nvPr/>
        </p:nvSpPr>
        <p:spPr>
          <a:xfrm>
            <a:off x="-9331" y="1521690"/>
            <a:ext cx="9152359" cy="3629651"/>
          </a:xfrm>
          <a:custGeom>
            <a:avLst/>
            <a:gdLst/>
            <a:ahLst/>
            <a:cxnLst/>
            <a:rect l="l" t="t" r="r" b="b"/>
            <a:pathLst>
              <a:path w="9144000" h="3637915">
                <a:moveTo>
                  <a:pt x="9144000" y="0"/>
                </a:moveTo>
                <a:lnTo>
                  <a:pt x="0" y="0"/>
                </a:lnTo>
                <a:lnTo>
                  <a:pt x="0" y="3637800"/>
                </a:lnTo>
                <a:lnTo>
                  <a:pt x="9144000" y="3637800"/>
                </a:lnTo>
                <a:lnTo>
                  <a:pt x="9144000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pPr defTabSz="911044"/>
            <a:endParaRPr lang="en-US" sz="1793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6699" y="1585547"/>
            <a:ext cx="8196380" cy="33773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</a:pPr>
            <a:r>
              <a:rPr lang="en-GB" sz="1598" dirty="0">
                <a:solidFill>
                  <a:srgbClr val="3FADDD"/>
                </a:solidFill>
                <a:latin typeface="DINPro-Light" panose="02000504040000020003" pitchFamily="50" charset="0"/>
                <a:cs typeface="Arial"/>
              </a:rPr>
              <a:t>This report monitors sentiment and short-term intentions for domestic and intra-regional travel within Europe and is the </a:t>
            </a:r>
            <a:r>
              <a:rPr lang="en-GB" sz="1598" b="1" dirty="0">
                <a:solidFill>
                  <a:srgbClr val="3FADDD"/>
                </a:solidFill>
                <a:latin typeface="DINPro-Light" panose="02000504040000020003" pitchFamily="50" charset="0"/>
                <a:cs typeface="Arial"/>
              </a:rPr>
              <a:t>12</a:t>
            </a:r>
            <a:r>
              <a:rPr lang="en-GB" sz="1598" b="1" baseline="30000" dirty="0">
                <a:solidFill>
                  <a:srgbClr val="3FADDD"/>
                </a:solidFill>
                <a:latin typeface="DINPro-Light" panose="02000504040000020003" pitchFamily="50" charset="0"/>
                <a:cs typeface="Arial"/>
              </a:rPr>
              <a:t>th</a:t>
            </a:r>
            <a:r>
              <a:rPr lang="en-GB" sz="1598" b="1" dirty="0">
                <a:solidFill>
                  <a:srgbClr val="3FADDD"/>
                </a:solidFill>
                <a:latin typeface="DINPro-Light" panose="02000504040000020003" pitchFamily="50" charset="0"/>
                <a:cs typeface="Arial"/>
              </a:rPr>
              <a:t> wave of market research</a:t>
            </a:r>
            <a:r>
              <a:rPr lang="en-GB" sz="1598" baseline="50000" dirty="0">
                <a:solidFill>
                  <a:srgbClr val="3FADDD"/>
                </a:solidFill>
                <a:latin typeface="DINPro-Light" panose="02000504040000020003" pitchFamily="50" charset="0"/>
                <a:cs typeface="Arial"/>
              </a:rPr>
              <a:t>1</a:t>
            </a:r>
            <a:r>
              <a:rPr lang="en-GB" sz="1598" dirty="0">
                <a:solidFill>
                  <a:srgbClr val="3FADDD"/>
                </a:solidFill>
                <a:latin typeface="DINPro-Light" panose="02000504040000020003" pitchFamily="50" charset="0"/>
                <a:cs typeface="Arial"/>
              </a:rPr>
              <a:t> initiated in September 2020. Responses are collected from Europeans in 10 high-volume source markets. </a:t>
            </a:r>
          </a:p>
          <a:p>
            <a:pPr marL="342480" indent="-342480" algn="just"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  <a:buFont typeface="Symbol" panose="05050102010706020507" pitchFamily="18" charset="2"/>
              <a:buChar char=""/>
            </a:pPr>
            <a:r>
              <a:rPr lang="en-GB" sz="1499" dirty="0">
                <a:latin typeface="DINPro-Light" panose="02000504040000020003"/>
                <a:ea typeface="Calibri" panose="020F0502020204030204" pitchFamily="34" charset="0"/>
                <a:cs typeface="Arial" panose="020B0604020202020204" pitchFamily="34" charset="0"/>
              </a:rPr>
              <a:t>Travel </a:t>
            </a:r>
            <a:r>
              <a:rPr lang="en-GB" sz="1499" dirty="0">
                <a:latin typeface="DINPro-Light" panose="02000504040000020003"/>
                <a:cs typeface="Arial" panose="020B0604020202020204" pitchFamily="34" charset="0"/>
              </a:rPr>
              <a:t>sentiment remains strong, </a:t>
            </a:r>
            <a:r>
              <a:rPr lang="en-GB" sz="1499" dirty="0">
                <a:latin typeface="DINPro-Light" panose="02000504040000020003"/>
                <a:ea typeface="Calibri" panose="020F0502020204030204" pitchFamily="34" charset="0"/>
                <a:cs typeface="Arial" panose="020B0604020202020204" pitchFamily="34" charset="0"/>
              </a:rPr>
              <a:t>with </a:t>
            </a:r>
            <a:r>
              <a:rPr lang="en-GB" sz="1499" b="1" dirty="0">
                <a:latin typeface="DINPro-Light" panose="02000504040000020003"/>
                <a:ea typeface="Calibri" panose="020F0502020204030204" pitchFamily="34" charset="0"/>
                <a:cs typeface="Arial" panose="020B0604020202020204" pitchFamily="34" charset="0"/>
              </a:rPr>
              <a:t>73% of surveyed Europeans planning </a:t>
            </a:r>
            <a:r>
              <a:rPr lang="en-GB" sz="1499" b="1" dirty="0">
                <a:latin typeface="DINPro-Light" panose="02000504040000020003"/>
                <a:cs typeface="Arial" panose="020B0604020202020204" pitchFamily="34" charset="0"/>
              </a:rPr>
              <a:t>to travel in the next 6 month</a:t>
            </a:r>
            <a:r>
              <a:rPr lang="en-GB" sz="1499" b="1" dirty="0">
                <a:latin typeface="DINPro-Light" panose="02000504040000020003"/>
                <a:ea typeface="Calibri" panose="020F0502020204030204" pitchFamily="34" charset="0"/>
                <a:cs typeface="Arial" panose="020B0604020202020204" pitchFamily="34" charset="0"/>
              </a:rPr>
              <a:t>s</a:t>
            </a:r>
            <a:r>
              <a:rPr lang="en-GB" sz="1499" dirty="0">
                <a:latin typeface="DINPro-Light" panose="02000504040000020003"/>
                <a:ea typeface="Calibri" panose="020F0502020204030204" pitchFamily="34" charset="0"/>
                <a:cs typeface="Arial" panose="020B0604020202020204" pitchFamily="34" charset="0"/>
              </a:rPr>
              <a:t>, out of which 60% intend to travel more than once.  </a:t>
            </a:r>
          </a:p>
          <a:p>
            <a:pPr marL="342480" indent="-342480" algn="just"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  <a:buFont typeface="Symbol" panose="05050102010706020507" pitchFamily="18" charset="2"/>
              <a:buChar char=""/>
            </a:pPr>
            <a:r>
              <a:rPr lang="en-GB" sz="1499" b="1" dirty="0">
                <a:latin typeface="DINPro-Light" panose="02000504040000020003"/>
                <a:cs typeface="Arial" panose="020B0604020202020204" pitchFamily="34" charset="0"/>
              </a:rPr>
              <a:t>84% of travellers intend to take a trip </a:t>
            </a:r>
            <a:r>
              <a:rPr lang="en-GB" sz="1499" b="1" dirty="0">
                <a:latin typeface="DINPro-Light" panose="02000504040000020003"/>
                <a:ea typeface="Calibri" panose="020F0502020204030204" pitchFamily="34" charset="0"/>
                <a:cs typeface="Arial" panose="020B0604020202020204" pitchFamily="34" charset="0"/>
              </a:rPr>
              <a:t>during June-September</a:t>
            </a:r>
            <a:r>
              <a:rPr lang="en-GB" sz="1499" dirty="0">
                <a:latin typeface="DINPro-Light" panose="02000504040000020003"/>
                <a:ea typeface="Calibri" panose="020F0502020204030204" pitchFamily="34" charset="0"/>
                <a:cs typeface="Arial" panose="020B0604020202020204" pitchFamily="34" charset="0"/>
              </a:rPr>
              <a:t>, with peak interest in visiting Mediterranean </a:t>
            </a:r>
            <a:r>
              <a:rPr lang="en-GB" sz="1499" dirty="0">
                <a:latin typeface="DINPro-Light" panose="02000504040000020003"/>
                <a:cs typeface="Arial" panose="020B0604020202020204" pitchFamily="34" charset="0"/>
              </a:rPr>
              <a:t>destinations.</a:t>
            </a:r>
          </a:p>
          <a:p>
            <a:pPr marL="342480" indent="-342480" algn="just"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  <a:buFont typeface="Symbol" panose="05050102010706020507" pitchFamily="18" charset="2"/>
              <a:buChar char=""/>
            </a:pPr>
            <a:r>
              <a:rPr lang="en-GB" sz="1500" b="1" dirty="0">
                <a:latin typeface="DINPro-Light" panose="02000504040000020003"/>
                <a:cs typeface="Arial" panose="020B0604020202020204" pitchFamily="34" charset="0"/>
              </a:rPr>
              <a:t>The war in Ukraine did not affect the holiday plans of 44% of Europeans</a:t>
            </a:r>
            <a:r>
              <a:rPr lang="en-GB" sz="1500" dirty="0">
                <a:latin typeface="DINPro-Light" panose="02000504040000020003"/>
                <a:cs typeface="Arial" panose="020B0604020202020204" pitchFamily="34" charset="0"/>
              </a:rPr>
              <a:t>, while it caused 31% to make some changes to their original plans, and 4% cancelled their trip completely.</a:t>
            </a:r>
          </a:p>
          <a:p>
            <a:pPr marL="342480" indent="-342480" algn="just">
              <a:lnSpc>
                <a:spcPct val="107000"/>
              </a:lnSpc>
              <a:spcBef>
                <a:spcPts val="599"/>
              </a:spcBef>
              <a:buFont typeface="Symbol" panose="05050102010706020507" pitchFamily="18" charset="2"/>
              <a:buChar char=""/>
            </a:pPr>
            <a:r>
              <a:rPr lang="en-GB" sz="1500" b="1" dirty="0">
                <a:latin typeface="DINPro-Light" panose="02000504040000020003"/>
                <a:cs typeface="Arial" panose="020B0604020202020204" pitchFamily="34" charset="0"/>
              </a:rPr>
              <a:t>Over one-third of Europeans state that their travel plans are unaffected by COVID-19 </a:t>
            </a:r>
            <a:r>
              <a:rPr lang="en-GB" sz="1500" dirty="0">
                <a:latin typeface="DINPro-Light" panose="02000504040000020003"/>
                <a:cs typeface="Arial" panose="020B0604020202020204" pitchFamily="34" charset="0"/>
              </a:rPr>
              <a:t>— the largest share since August 2020. </a:t>
            </a:r>
            <a:endParaRPr lang="en-GB" sz="1499" b="1" dirty="0">
              <a:latin typeface="DINPro-Light" panose="02000504040000020003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480" indent="-342480" algn="just"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  <a:buFont typeface="Symbol" panose="05050102010706020507" pitchFamily="18" charset="2"/>
              <a:buChar char=""/>
            </a:pPr>
            <a:endParaRPr lang="en-GB" sz="1499" b="1" dirty="0">
              <a:solidFill>
                <a:srgbClr val="000000"/>
              </a:solidFill>
              <a:latin typeface="DINPro-Light" panose="02000504040000020003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52475" y="389173"/>
            <a:ext cx="3890216" cy="833514"/>
          </a:xfrm>
          <a:prstGeom prst="rect">
            <a:avLst/>
          </a:prstGeom>
        </p:spPr>
        <p:txBody>
          <a:bodyPr vert="horz" wrap="square" lIns="0" tIns="12653" rIns="0" bIns="0" rtlCol="0" anchor="ctr">
            <a:spAutoFit/>
          </a:bodyPr>
          <a:lstStyle/>
          <a:p>
            <a:pPr marL="12655">
              <a:lnSpc>
                <a:spcPts val="3168"/>
              </a:lnSpc>
              <a:spcBef>
                <a:spcPts val="100"/>
              </a:spcBef>
            </a:pPr>
            <a:r>
              <a:rPr lang="en-US" sz="2691" spc="-75" dirty="0">
                <a:solidFill>
                  <a:srgbClr val="0A0A35"/>
                </a:solidFill>
                <a:latin typeface="DINPro-Regular" panose="02000503030000020004"/>
              </a:rPr>
              <a:t>WAVE 12</a:t>
            </a:r>
            <a:endParaRPr sz="2691" dirty="0">
              <a:latin typeface="DINPro-Regular" panose="02000503030000020004"/>
            </a:endParaRPr>
          </a:p>
          <a:p>
            <a:pPr marL="12655">
              <a:lnSpc>
                <a:spcPts val="3168"/>
              </a:lnSpc>
            </a:pPr>
            <a:r>
              <a:rPr lang="en-US" sz="2691" spc="-100" dirty="0">
                <a:solidFill>
                  <a:srgbClr val="3FADDD"/>
                </a:solidFill>
                <a:latin typeface="DINPro-Regular" panose="02000503030000020004"/>
              </a:rPr>
              <a:t>RESEARCH HIGHLIGHTS</a:t>
            </a:r>
            <a:endParaRPr sz="2691" dirty="0">
              <a:latin typeface="DINPro-Regular" panose="02000503030000020004"/>
            </a:endParaRPr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A398CA4F-9AFE-411B-839D-806388C101C0}"/>
              </a:ext>
            </a:extLst>
          </p:cNvPr>
          <p:cNvSpPr txBox="1"/>
          <p:nvPr/>
        </p:nvSpPr>
        <p:spPr>
          <a:xfrm>
            <a:off x="92812" y="4776563"/>
            <a:ext cx="210674" cy="217832"/>
          </a:xfrm>
          <a:prstGeom prst="rect">
            <a:avLst/>
          </a:prstGeom>
        </p:spPr>
        <p:txBody>
          <a:bodyPr vert="horz" wrap="square" lIns="0" tIns="30368" rIns="0" bIns="0" rtlCol="0">
            <a:spAutoFit/>
          </a:bodyPr>
          <a:lstStyle/>
          <a:p>
            <a:pPr marL="12655" marR="5062" algn="ctr" defTabSz="911044">
              <a:lnSpc>
                <a:spcPts val="1694"/>
              </a:lnSpc>
              <a:spcBef>
                <a:spcPts val="240"/>
              </a:spcBef>
            </a:pPr>
            <a:fld id="{F5F5B174-96DE-465C-9D05-ADB2A3335046}" type="slidenum">
              <a:rPr lang="en-US" sz="698">
                <a:solidFill>
                  <a:prstClr val="black"/>
                </a:solidFill>
                <a:latin typeface="DINPro-Light" panose="02000504040000020003" pitchFamily="50" charset="0"/>
                <a:cs typeface="Arial"/>
              </a:rPr>
              <a:pPr marL="12655" marR="5062" algn="ctr" defTabSz="911044">
                <a:lnSpc>
                  <a:spcPts val="1694"/>
                </a:lnSpc>
                <a:spcBef>
                  <a:spcPts val="240"/>
                </a:spcBef>
              </a:pPr>
              <a:t>2</a:t>
            </a:fld>
            <a:endParaRPr sz="698" dirty="0">
              <a:solidFill>
                <a:prstClr val="black"/>
              </a:solidFill>
              <a:latin typeface="DINPro-Light" panose="02000504040000020003" pitchFamily="50" charset="0"/>
              <a:cs typeface="Arial"/>
            </a:endParaRPr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1756EEBD-0C6A-4C08-9D3D-7C484B0CB042}"/>
              </a:ext>
            </a:extLst>
          </p:cNvPr>
          <p:cNvSpPr/>
          <p:nvPr/>
        </p:nvSpPr>
        <p:spPr>
          <a:xfrm>
            <a:off x="765129" y="1354698"/>
            <a:ext cx="1712595" cy="165123"/>
          </a:xfrm>
          <a:custGeom>
            <a:avLst/>
            <a:gdLst/>
            <a:ahLst/>
            <a:cxnLst/>
            <a:rect l="l" t="t" r="r" b="b"/>
            <a:pathLst>
              <a:path w="1718945" h="165734">
                <a:moveTo>
                  <a:pt x="1718322" y="0"/>
                </a:moveTo>
                <a:lnTo>
                  <a:pt x="0" y="0"/>
                </a:lnTo>
                <a:lnTo>
                  <a:pt x="0" y="165595"/>
                </a:lnTo>
                <a:lnTo>
                  <a:pt x="1718322" y="165595"/>
                </a:lnTo>
                <a:lnTo>
                  <a:pt x="1718322" y="0"/>
                </a:lnTo>
                <a:close/>
              </a:path>
            </a:pathLst>
          </a:custGeom>
          <a:solidFill>
            <a:srgbClr val="007BA3"/>
          </a:solidFill>
        </p:spPr>
        <p:txBody>
          <a:bodyPr wrap="square" lIns="0" tIns="0" rIns="0" bIns="0" rtlCol="0"/>
          <a:lstStyle/>
          <a:p>
            <a:pPr defTabSz="911044"/>
            <a:endParaRPr sz="1793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4F0C9B-FA09-3A7A-041B-A4A3E7A96048}"/>
              </a:ext>
            </a:extLst>
          </p:cNvPr>
          <p:cNvSpPr txBox="1"/>
          <p:nvPr/>
        </p:nvSpPr>
        <p:spPr>
          <a:xfrm>
            <a:off x="333133" y="4944248"/>
            <a:ext cx="8805230" cy="21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911044"/>
            <a:r>
              <a:rPr lang="en-US" sz="797" baseline="50000" dirty="0">
                <a:solidFill>
                  <a:prstClr val="black"/>
                </a:solidFill>
                <a:latin typeface="DINPro-Light" panose="0200050404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n-US" sz="797" dirty="0">
                <a:solidFill>
                  <a:prstClr val="black"/>
                </a:solidFill>
                <a:latin typeface="DINPro-Light" panose="02000504040000020003" pitchFamily="50" charset="0"/>
              </a:rPr>
              <a:t>The data collection and research methodology are detailed in the methodological annex (slide 45) </a:t>
            </a:r>
            <a:endParaRPr lang="el-GR" sz="797" dirty="0">
              <a:solidFill>
                <a:prstClr val="black"/>
              </a:solidFill>
              <a:latin typeface="DINPro-Light" panose="0200050404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6030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2">
            <a:extLst>
              <a:ext uri="{FF2B5EF4-FFF2-40B4-BE49-F238E27FC236}">
                <a16:creationId xmlns:a16="http://schemas.microsoft.com/office/drawing/2014/main" id="{73292702-B88D-C196-E410-F091058603B7}"/>
              </a:ext>
            </a:extLst>
          </p:cNvPr>
          <p:cNvSpPr/>
          <p:nvPr/>
        </p:nvSpPr>
        <p:spPr>
          <a:xfrm>
            <a:off x="-9331" y="1521690"/>
            <a:ext cx="9152359" cy="3629651"/>
          </a:xfrm>
          <a:custGeom>
            <a:avLst/>
            <a:gdLst/>
            <a:ahLst/>
            <a:cxnLst/>
            <a:rect l="l" t="t" r="r" b="b"/>
            <a:pathLst>
              <a:path w="9144000" h="3637915">
                <a:moveTo>
                  <a:pt x="9144000" y="0"/>
                </a:moveTo>
                <a:lnTo>
                  <a:pt x="0" y="0"/>
                </a:lnTo>
                <a:lnTo>
                  <a:pt x="0" y="3637800"/>
                </a:lnTo>
                <a:lnTo>
                  <a:pt x="9144000" y="3637800"/>
                </a:lnTo>
                <a:lnTo>
                  <a:pt x="9144000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pPr defTabSz="911044"/>
            <a:endParaRPr lang="en-US" sz="1793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object 5">
            <a:extLst>
              <a:ext uri="{FF2B5EF4-FFF2-40B4-BE49-F238E27FC236}">
                <a16:creationId xmlns:a16="http://schemas.microsoft.com/office/drawing/2014/main" id="{2C4E9273-2C95-5A5B-BA72-5171AE926F0C}"/>
              </a:ext>
            </a:extLst>
          </p:cNvPr>
          <p:cNvSpPr/>
          <p:nvPr/>
        </p:nvSpPr>
        <p:spPr>
          <a:xfrm>
            <a:off x="765129" y="1354698"/>
            <a:ext cx="1712595" cy="165123"/>
          </a:xfrm>
          <a:custGeom>
            <a:avLst/>
            <a:gdLst/>
            <a:ahLst/>
            <a:cxnLst/>
            <a:rect l="l" t="t" r="r" b="b"/>
            <a:pathLst>
              <a:path w="1718945" h="165734">
                <a:moveTo>
                  <a:pt x="1718322" y="0"/>
                </a:moveTo>
                <a:lnTo>
                  <a:pt x="0" y="0"/>
                </a:lnTo>
                <a:lnTo>
                  <a:pt x="0" y="165595"/>
                </a:lnTo>
                <a:lnTo>
                  <a:pt x="1718322" y="165595"/>
                </a:lnTo>
                <a:lnTo>
                  <a:pt x="1718322" y="0"/>
                </a:lnTo>
                <a:close/>
              </a:path>
            </a:pathLst>
          </a:custGeom>
          <a:solidFill>
            <a:srgbClr val="007BA3"/>
          </a:solidFill>
        </p:spPr>
        <p:txBody>
          <a:bodyPr wrap="square" lIns="0" tIns="0" rIns="0" bIns="0" rtlCol="0"/>
          <a:lstStyle/>
          <a:p>
            <a:pPr defTabSz="911044"/>
            <a:endParaRPr sz="1793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A398CA4F-9AFE-411B-839D-806388C101C0}"/>
              </a:ext>
            </a:extLst>
          </p:cNvPr>
          <p:cNvSpPr txBox="1"/>
          <p:nvPr/>
        </p:nvSpPr>
        <p:spPr>
          <a:xfrm>
            <a:off x="92812" y="4776563"/>
            <a:ext cx="210674" cy="217832"/>
          </a:xfrm>
          <a:prstGeom prst="rect">
            <a:avLst/>
          </a:prstGeom>
        </p:spPr>
        <p:txBody>
          <a:bodyPr vert="horz" wrap="square" lIns="0" tIns="30368" rIns="0" bIns="0" rtlCol="0">
            <a:spAutoFit/>
          </a:bodyPr>
          <a:lstStyle/>
          <a:p>
            <a:pPr marL="12655" marR="5062" algn="ctr" defTabSz="911044">
              <a:lnSpc>
                <a:spcPts val="1694"/>
              </a:lnSpc>
              <a:spcBef>
                <a:spcPts val="240"/>
              </a:spcBef>
            </a:pPr>
            <a:fld id="{854642B4-A7CB-415C-B721-115391ECC4D7}" type="slidenum">
              <a:rPr lang="en-US" sz="698">
                <a:solidFill>
                  <a:prstClr val="black"/>
                </a:solidFill>
                <a:latin typeface="DINPro-Light" panose="02000504040000020003" pitchFamily="50" charset="0"/>
                <a:cs typeface="Arial"/>
              </a:rPr>
              <a:pPr marL="12655" marR="5062" algn="ctr" defTabSz="911044">
                <a:lnSpc>
                  <a:spcPts val="1694"/>
                </a:lnSpc>
                <a:spcBef>
                  <a:spcPts val="240"/>
                </a:spcBef>
              </a:pPr>
              <a:t>3</a:t>
            </a:fld>
            <a:endParaRPr sz="698" dirty="0">
              <a:solidFill>
                <a:prstClr val="black"/>
              </a:solidFill>
              <a:latin typeface="DINPro-Light" panose="02000504040000020003" pitchFamily="50" charset="0"/>
              <a:cs typeface="Arial"/>
            </a:endParaRP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EAE0361C-7E83-1710-9AE2-D4F2F5C415F0}"/>
              </a:ext>
            </a:extLst>
          </p:cNvPr>
          <p:cNvSpPr txBox="1"/>
          <p:nvPr/>
        </p:nvSpPr>
        <p:spPr>
          <a:xfrm>
            <a:off x="767699" y="1584325"/>
            <a:ext cx="8151777" cy="3539702"/>
          </a:xfrm>
          <a:prstGeom prst="rect">
            <a:avLst/>
          </a:prstGeom>
        </p:spPr>
        <p:txBody>
          <a:bodyPr vert="horz" wrap="square" lIns="0" tIns="30368" rIns="0" bIns="0" rtlCol="0">
            <a:spAutoFit/>
          </a:bodyPr>
          <a:lstStyle/>
          <a:p>
            <a:pPr marL="342480" indent="-342480" algn="just"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  <a:buFont typeface="Symbol" panose="05050102010706020507" pitchFamily="18" charset="2"/>
              <a:buChar char=""/>
            </a:pPr>
            <a:r>
              <a:rPr lang="en-GB" sz="1450" b="1" dirty="0">
                <a:latin typeface="DINPro-Light" panose="02000504040000020003"/>
                <a:cs typeface="Arial" panose="020B0604020202020204" pitchFamily="34" charset="0"/>
              </a:rPr>
              <a:t>Sun &amp; Beach (22%), Nature &amp; Outdoors (15%) and City Break (15%) </a:t>
            </a:r>
            <a:r>
              <a:rPr lang="en-GB" sz="1450" dirty="0">
                <a:latin typeface="DINPro-Light" panose="02000504040000020003"/>
                <a:cs typeface="Arial" panose="020B0604020202020204" pitchFamily="34" charset="0"/>
              </a:rPr>
              <a:t>are the most preferred types of leisure trips for Europeans for summer 2022.</a:t>
            </a:r>
          </a:p>
          <a:p>
            <a:pPr marL="342480" indent="-342480" algn="just"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  <a:buFont typeface="Symbol" panose="05050102010706020507" pitchFamily="18" charset="2"/>
              <a:buChar char=""/>
            </a:pPr>
            <a:r>
              <a:rPr lang="en-GB" sz="1450" b="1" dirty="0">
                <a:latin typeface="DINPro-Light" panose="02000504040000020003"/>
                <a:cs typeface="Arial" panose="020B0604020202020204" pitchFamily="34" charset="0"/>
              </a:rPr>
              <a:t>Spending time in the great outdoors, seeing scenic European landscapes (19%), immersion in the local lifestyle (16%), </a:t>
            </a:r>
            <a:r>
              <a:rPr lang="en-GB" sz="1450" dirty="0">
                <a:latin typeface="DINPro-Light" panose="02000504040000020003"/>
                <a:cs typeface="Arial" panose="020B0604020202020204" pitchFamily="34" charset="0"/>
              </a:rPr>
              <a:t>and</a:t>
            </a:r>
            <a:r>
              <a:rPr lang="en-GB" sz="1450" b="1" dirty="0">
                <a:latin typeface="DINPro-Light" panose="02000504040000020003"/>
                <a:cs typeface="Arial" panose="020B0604020202020204" pitchFamily="34" charset="0"/>
              </a:rPr>
              <a:t> learning more about local gastronomy and delicacies  (16%) </a:t>
            </a:r>
            <a:r>
              <a:rPr lang="en-GB" sz="1450" dirty="0">
                <a:latin typeface="DINPro-Light" panose="02000504040000020003"/>
                <a:cs typeface="Arial" panose="020B0604020202020204" pitchFamily="34" charset="0"/>
              </a:rPr>
              <a:t>are travellers’ most coveted experiences for their upcoming summer trip. </a:t>
            </a:r>
          </a:p>
          <a:p>
            <a:pPr marL="342480" indent="-342480" algn="just"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  <a:buFont typeface="Symbol" panose="05050102010706020507" pitchFamily="18" charset="2"/>
              <a:buChar char=""/>
            </a:pPr>
            <a:r>
              <a:rPr lang="en-GB" sz="1450" b="1" dirty="0">
                <a:latin typeface="DINPro-Light" panose="02000504040000020003"/>
                <a:cs typeface="Arial" panose="020B0604020202020204" pitchFamily="34" charset="0"/>
              </a:rPr>
              <a:t>39% of Europeans will embark on a family vacation </a:t>
            </a:r>
            <a:r>
              <a:rPr lang="en-GB" sz="1450" dirty="0">
                <a:latin typeface="DINPro-Light" panose="02000504040000020003"/>
                <a:cs typeface="Arial" panose="020B0604020202020204" pitchFamily="34" charset="0"/>
              </a:rPr>
              <a:t>in the next six months, and </a:t>
            </a:r>
            <a:r>
              <a:rPr lang="en-GB" sz="1450" b="1" dirty="0">
                <a:latin typeface="DINPro-Light" panose="02000504040000020003"/>
                <a:cs typeface="Arial" panose="020B0604020202020204" pitchFamily="34" charset="0"/>
              </a:rPr>
              <a:t>37% will travel with their partner.</a:t>
            </a:r>
            <a:endParaRPr lang="en-GB" sz="1450" dirty="0">
              <a:latin typeface="DINPro-Light" panose="02000504040000020003"/>
              <a:cs typeface="Arial" panose="020B0604020202020204" pitchFamily="34" charset="0"/>
            </a:endParaRPr>
          </a:p>
          <a:p>
            <a:pPr marL="342480" indent="-342480" algn="just">
              <a:lnSpc>
                <a:spcPct val="107000"/>
              </a:lnSpc>
              <a:spcBef>
                <a:spcPts val="599"/>
              </a:spcBef>
              <a:buFont typeface="Symbol" panose="05050102010706020507" pitchFamily="18" charset="2"/>
              <a:buChar char=""/>
            </a:pPr>
            <a:r>
              <a:rPr lang="en-GB" sz="1450" b="1" dirty="0">
                <a:latin typeface="DINPro-Light" panose="02000504040000020003"/>
                <a:cs typeface="Arial" panose="020B0604020202020204" pitchFamily="34" charset="0"/>
              </a:rPr>
              <a:t>47% of European travellers will take a plane to their next holiday destination</a:t>
            </a:r>
            <a:r>
              <a:rPr lang="el-GR" sz="1450" b="1" dirty="0">
                <a:latin typeface="DINPro-Light" panose="02000504040000020003"/>
                <a:cs typeface="Arial" panose="020B0604020202020204" pitchFamily="34" charset="0"/>
              </a:rPr>
              <a:t>, </a:t>
            </a:r>
            <a:r>
              <a:rPr lang="en-GB" sz="1450" dirty="0">
                <a:latin typeface="DINPro-Light" panose="02000504040000020003"/>
                <a:cs typeface="Arial" panose="020B0604020202020204" pitchFamily="34" charset="0"/>
              </a:rPr>
              <a:t>while 38% will drive. </a:t>
            </a:r>
          </a:p>
          <a:p>
            <a:pPr marL="342480" indent="-342480" algn="just">
              <a:lnSpc>
                <a:spcPct val="107000"/>
              </a:lnSpc>
              <a:spcBef>
                <a:spcPts val="599"/>
              </a:spcBef>
              <a:buFont typeface="Symbol" panose="05050102010706020507" pitchFamily="18" charset="2"/>
              <a:buChar char=""/>
            </a:pPr>
            <a:r>
              <a:rPr lang="en-GB" sz="1450" b="1" dirty="0">
                <a:latin typeface="DINPro-Light" panose="02000504040000020003"/>
                <a:cs typeface="Arial" panose="020B0604020202020204" pitchFamily="34" charset="0"/>
              </a:rPr>
              <a:t>The 4-6 nights holidays are the most popular </a:t>
            </a:r>
            <a:r>
              <a:rPr lang="en-GB" sz="1450" dirty="0">
                <a:latin typeface="DINPro-Light" panose="02000504040000020003"/>
                <a:cs typeface="Arial" panose="020B0604020202020204" pitchFamily="34" charset="0"/>
              </a:rPr>
              <a:t>(34%), followed by 7-9 nights (27%); </a:t>
            </a:r>
            <a:r>
              <a:rPr lang="en-GB" sz="1450" b="1" dirty="0">
                <a:latin typeface="DINPro-Light" panose="02000504040000020003"/>
                <a:cs typeface="Arial" panose="020B0604020202020204" pitchFamily="34" charset="0"/>
              </a:rPr>
              <a:t>31% of survey respondents plan to invest 500-1,000 euros per person </a:t>
            </a:r>
            <a:r>
              <a:rPr lang="en-GB" sz="1450" dirty="0">
                <a:latin typeface="DINPro-Light" panose="02000504040000020003"/>
                <a:cs typeface="Arial" panose="020B0604020202020204" pitchFamily="34" charset="0"/>
              </a:rPr>
              <a:t>on their upcoming trip. </a:t>
            </a:r>
          </a:p>
          <a:p>
            <a:pPr marL="342480" indent="-342480" algn="just">
              <a:lnSpc>
                <a:spcPct val="107000"/>
              </a:lnSpc>
              <a:spcBef>
                <a:spcPts val="599"/>
              </a:spcBef>
              <a:buFont typeface="Symbol" panose="05050102010706020507" pitchFamily="18" charset="2"/>
              <a:buChar char=""/>
            </a:pPr>
            <a:r>
              <a:rPr lang="en-GB" sz="1450" b="1" dirty="0">
                <a:latin typeface="DINPro-Light" panose="02000504040000020003"/>
                <a:cs typeface="Arial" panose="020B0604020202020204" pitchFamily="34" charset="0"/>
              </a:rPr>
              <a:t>Over half of European travellers (52%) favour hotel stays</a:t>
            </a:r>
            <a:r>
              <a:rPr lang="en-GB" sz="1450" dirty="0">
                <a:latin typeface="DINPro-Light" panose="02000504040000020003"/>
                <a:cs typeface="Arial" panose="020B0604020202020204" pitchFamily="34" charset="0"/>
              </a:rPr>
              <a:t>, while interest in short-term rentals (15%) increases slightly compared to last summer (13%)</a:t>
            </a:r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E1A41F6F-E45D-A1DB-C446-E85C385CD2C9}"/>
              </a:ext>
            </a:extLst>
          </p:cNvPr>
          <p:cNvSpPr txBox="1">
            <a:spLocks/>
          </p:cNvSpPr>
          <p:nvPr/>
        </p:nvSpPr>
        <p:spPr>
          <a:xfrm>
            <a:off x="752475" y="389173"/>
            <a:ext cx="3890216" cy="833514"/>
          </a:xfrm>
          <a:prstGeom prst="rect">
            <a:avLst/>
          </a:prstGeom>
        </p:spPr>
        <p:txBody>
          <a:bodyPr vert="horz" wrap="square" lIns="0" tIns="12653" rIns="0" bIns="0" rtlCol="0" anchor="ctr">
            <a:spAutoFit/>
          </a:bodyPr>
          <a:lstStyle>
            <a:lvl1pPr>
              <a:defRPr sz="3990" b="0" i="0">
                <a:solidFill>
                  <a:srgbClr val="090835"/>
                </a:solidFill>
                <a:latin typeface="DINPro-Regular" panose="02000503030000020004" pitchFamily="2" charset="0"/>
                <a:ea typeface="+mj-ea"/>
                <a:cs typeface="Arial"/>
              </a:defRPr>
            </a:lvl1pPr>
          </a:lstStyle>
          <a:p>
            <a:pPr marL="12655">
              <a:lnSpc>
                <a:spcPts val="3168"/>
              </a:lnSpc>
              <a:spcBef>
                <a:spcPts val="100"/>
              </a:spcBef>
            </a:pPr>
            <a:r>
              <a:rPr lang="en-US" sz="2691" kern="0" spc="-75" dirty="0">
                <a:solidFill>
                  <a:srgbClr val="0A0A35"/>
                </a:solidFill>
                <a:latin typeface="DINPro-Regular" panose="02000503030000020004"/>
              </a:rPr>
              <a:t>WAVE 12</a:t>
            </a:r>
            <a:endParaRPr lang="en-US" sz="2691" kern="0" dirty="0">
              <a:latin typeface="DINPro-Regular" panose="02000503030000020004"/>
            </a:endParaRPr>
          </a:p>
          <a:p>
            <a:pPr marL="12655">
              <a:lnSpc>
                <a:spcPts val="3168"/>
              </a:lnSpc>
            </a:pPr>
            <a:r>
              <a:rPr lang="en-US" sz="2691" kern="0" spc="-100" dirty="0">
                <a:solidFill>
                  <a:srgbClr val="3FADDD"/>
                </a:solidFill>
                <a:latin typeface="DINPro-Regular" panose="02000503030000020004"/>
              </a:rPr>
              <a:t>RESEARCH HIGHLIGHTS</a:t>
            </a:r>
            <a:endParaRPr lang="en-US" sz="2691" kern="0" dirty="0">
              <a:latin typeface="DINPro-Regular" panose="02000503030000020004"/>
            </a:endParaRPr>
          </a:p>
        </p:txBody>
      </p:sp>
    </p:spTree>
    <p:extLst>
      <p:ext uri="{BB962C8B-B14F-4D97-AF65-F5344CB8AC3E}">
        <p14:creationId xmlns:p14="http://schemas.microsoft.com/office/powerpoint/2010/main" val="3793019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couple of people walk down a beach carrying surfboards&#10;&#10;Description automatically generated with medium confidence">
            <a:extLst>
              <a:ext uri="{FF2B5EF4-FFF2-40B4-BE49-F238E27FC236}">
                <a16:creationId xmlns:a16="http://schemas.microsoft.com/office/drawing/2014/main" id="{9530EF14-DED3-122F-187D-6816674E953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65093" y="0"/>
            <a:ext cx="3190319" cy="514985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5799971" y="656274"/>
            <a:ext cx="165123" cy="852183"/>
          </a:xfrm>
          <a:custGeom>
            <a:avLst/>
            <a:gdLst/>
            <a:ahLst/>
            <a:cxnLst/>
            <a:rect l="l" t="t" r="r" b="b"/>
            <a:pathLst>
              <a:path w="165735" h="855344">
                <a:moveTo>
                  <a:pt x="165595" y="0"/>
                </a:moveTo>
                <a:lnTo>
                  <a:pt x="0" y="0"/>
                </a:lnTo>
                <a:lnTo>
                  <a:pt x="0" y="855002"/>
                </a:lnTo>
                <a:lnTo>
                  <a:pt x="165595" y="855002"/>
                </a:lnTo>
                <a:lnTo>
                  <a:pt x="165595" y="0"/>
                </a:lnTo>
                <a:close/>
              </a:path>
            </a:pathLst>
          </a:custGeom>
          <a:solidFill>
            <a:srgbClr val="2D8CB5"/>
          </a:solidFill>
        </p:spPr>
        <p:txBody>
          <a:bodyPr wrap="square" lIns="0" tIns="0" rIns="0" bIns="0" rtlCol="0"/>
          <a:lstStyle/>
          <a:p>
            <a:pPr defTabSz="911044"/>
            <a:endParaRPr sz="1793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9600" y="1585547"/>
            <a:ext cx="5039556" cy="3471030"/>
          </a:xfrm>
          <a:prstGeom prst="rect">
            <a:avLst/>
          </a:prstGeom>
        </p:spPr>
        <p:txBody>
          <a:bodyPr vert="horz" wrap="square" lIns="0" tIns="30368" rIns="0" bIns="0" rtlCol="0">
            <a:spAutoFit/>
          </a:bodyPr>
          <a:lstStyle/>
          <a:p>
            <a:pPr marL="342480" indent="-342480" algn="just">
              <a:lnSpc>
                <a:spcPct val="107000"/>
              </a:lnSpc>
              <a:spcBef>
                <a:spcPts val="599"/>
              </a:spcBef>
              <a:buFont typeface="Symbol" panose="05050102010706020507" pitchFamily="18" charset="2"/>
              <a:buChar char=""/>
            </a:pPr>
            <a:r>
              <a:rPr lang="en-GB" sz="1400" b="1" dirty="0">
                <a:latin typeface="DINPro-Light" panose="02000504040000020003"/>
                <a:cs typeface="Arial" panose="020B0604020202020204" pitchFamily="34" charset="0"/>
              </a:rPr>
              <a:t>Pleasant weather, attractive deals and fewer crowds </a:t>
            </a:r>
            <a:r>
              <a:rPr lang="en-GB" sz="1400" dirty="0">
                <a:latin typeface="DINPro-Light" panose="02000504040000020003"/>
                <a:cs typeface="Arial" panose="020B0604020202020204" pitchFamily="34" charset="0"/>
              </a:rPr>
              <a:t>are the key criteria for the selection of a  travel destination.</a:t>
            </a:r>
          </a:p>
          <a:p>
            <a:pPr marL="342480" indent="-342480" algn="just">
              <a:lnSpc>
                <a:spcPct val="107000"/>
              </a:lnSpc>
              <a:spcBef>
                <a:spcPts val="599"/>
              </a:spcBef>
              <a:buFont typeface="Symbol" panose="05050102010706020507" pitchFamily="18" charset="2"/>
              <a:buChar char=""/>
            </a:pPr>
            <a:r>
              <a:rPr lang="en-GB" sz="1400" b="1" dirty="0">
                <a:latin typeface="DINPro-Light" panose="02000504040000020003"/>
                <a:cs typeface="Arial" panose="020B0604020202020204" pitchFamily="34" charset="0"/>
              </a:rPr>
              <a:t>Europeans’ travel confidence rises</a:t>
            </a:r>
            <a:r>
              <a:rPr lang="en-GB" sz="1400" dirty="0">
                <a:latin typeface="DINPro-Light" panose="02000504040000020003"/>
                <a:cs typeface="Arial" panose="020B0604020202020204" pitchFamily="34" charset="0"/>
              </a:rPr>
              <a:t>, as indicated by the increase in the share of Europeans who have fully booked their upcoming trip (+6%) and the decrease in the level of uncertainty regarding the destination of their next trip (-4%).</a:t>
            </a:r>
          </a:p>
          <a:p>
            <a:pPr marL="342480" indent="-342480" algn="just">
              <a:lnSpc>
                <a:spcPct val="107000"/>
              </a:lnSpc>
              <a:spcBef>
                <a:spcPts val="599"/>
              </a:spcBef>
              <a:buFont typeface="Symbol" panose="05050102010706020507" pitchFamily="18" charset="2"/>
              <a:buChar char=""/>
            </a:pPr>
            <a:r>
              <a:rPr lang="en-GB" sz="1400" b="1" dirty="0">
                <a:latin typeface="DINPro-Light" panose="02000504040000020003"/>
                <a:cs typeface="Arial" panose="020B0604020202020204" pitchFamily="34" charset="0"/>
              </a:rPr>
              <a:t>Economic concerns regarding price inflation and personal finances are travellers’ key source of distress (31%), </a:t>
            </a:r>
            <a:r>
              <a:rPr lang="en-GB" sz="1400" dirty="0">
                <a:latin typeface="DINPro-Light" panose="02000504040000020003"/>
                <a:cs typeface="Arial" panose="020B0604020202020204" pitchFamily="34" charset="0"/>
              </a:rPr>
              <a:t>while the war in Ukraine (14%) emerges as an additional concern. </a:t>
            </a:r>
          </a:p>
          <a:p>
            <a:pPr marL="342480" indent="-342480" algn="just">
              <a:lnSpc>
                <a:spcPct val="107000"/>
              </a:lnSpc>
              <a:spcBef>
                <a:spcPts val="599"/>
              </a:spcBef>
              <a:buFont typeface="Symbol" panose="05050102010706020507" pitchFamily="18" charset="2"/>
              <a:buChar char=""/>
            </a:pPr>
            <a:r>
              <a:rPr lang="en-GB" sz="1400" dirty="0">
                <a:latin typeface="DINPro-Light" panose="02000504040000020003"/>
                <a:cs typeface="Arial" panose="020B0604020202020204" pitchFamily="34" charset="0"/>
              </a:rPr>
              <a:t>Although sentiment towards </a:t>
            </a:r>
            <a:r>
              <a:rPr lang="en-GB" sz="1400" b="1" dirty="0">
                <a:latin typeface="DINPro-Light" panose="02000504040000020003"/>
                <a:cs typeface="Arial" panose="020B0604020202020204" pitchFamily="34" charset="0"/>
              </a:rPr>
              <a:t>strict health &amp; safety protocols </a:t>
            </a:r>
            <a:r>
              <a:rPr lang="en-GB" sz="1400" dirty="0">
                <a:latin typeface="DINPro-Light" panose="02000504040000020003"/>
                <a:cs typeface="Arial" panose="020B0604020202020204" pitchFamily="34" charset="0"/>
              </a:rPr>
              <a:t>drops (-12%) to its lowest point, the protocols remain essential for the comfort of 55% of European travellers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984396" y="676459"/>
            <a:ext cx="3664760" cy="833514"/>
          </a:xfrm>
          <a:prstGeom prst="rect">
            <a:avLst/>
          </a:prstGeom>
        </p:spPr>
        <p:txBody>
          <a:bodyPr vert="horz" wrap="square" lIns="0" tIns="12653" rIns="0" bIns="0" rtlCol="0" anchor="ctr">
            <a:spAutoFit/>
          </a:bodyPr>
          <a:lstStyle/>
          <a:p>
            <a:pPr marL="12655" algn="r">
              <a:lnSpc>
                <a:spcPts val="3168"/>
              </a:lnSpc>
              <a:spcBef>
                <a:spcPts val="100"/>
              </a:spcBef>
            </a:pPr>
            <a:r>
              <a:rPr lang="en-US" sz="2691" spc="-75" dirty="0">
                <a:solidFill>
                  <a:srgbClr val="0A0A35"/>
                </a:solidFill>
                <a:latin typeface="DINPro-Regular" panose="02000503030000020004"/>
              </a:rPr>
              <a:t>WAVE 12</a:t>
            </a:r>
            <a:br>
              <a:rPr lang="en-US" sz="2691" spc="-75" dirty="0">
                <a:solidFill>
                  <a:srgbClr val="0A0A35"/>
                </a:solidFill>
                <a:latin typeface="DINPro-Regular" panose="02000503030000020004"/>
              </a:rPr>
            </a:br>
            <a:r>
              <a:rPr lang="en-US" sz="2691" spc="-100" dirty="0">
                <a:solidFill>
                  <a:srgbClr val="3FADDD"/>
                </a:solidFill>
                <a:latin typeface="DINPro-Regular" panose="02000503030000020004"/>
              </a:rPr>
              <a:t>RESEARCH HIGHLIGHTS</a:t>
            </a:r>
            <a:endParaRPr sz="2691" dirty="0">
              <a:latin typeface="DINPro-Regular" panose="02000503030000020004"/>
            </a:endParaRPr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522F36AE-030F-4396-BCEF-FDE8BD9F8D4B}"/>
              </a:ext>
            </a:extLst>
          </p:cNvPr>
          <p:cNvSpPr txBox="1"/>
          <p:nvPr/>
        </p:nvSpPr>
        <p:spPr>
          <a:xfrm>
            <a:off x="92812" y="4776563"/>
            <a:ext cx="210674" cy="217832"/>
          </a:xfrm>
          <a:prstGeom prst="rect">
            <a:avLst/>
          </a:prstGeom>
        </p:spPr>
        <p:txBody>
          <a:bodyPr vert="horz" wrap="square" lIns="0" tIns="30368" rIns="0" bIns="0" rtlCol="0">
            <a:spAutoFit/>
          </a:bodyPr>
          <a:lstStyle/>
          <a:p>
            <a:pPr marL="12655" marR="5062" algn="ctr" defTabSz="911044">
              <a:lnSpc>
                <a:spcPts val="1694"/>
              </a:lnSpc>
              <a:spcBef>
                <a:spcPts val="240"/>
              </a:spcBef>
            </a:pPr>
            <a:fld id="{B3A306C6-79FE-4C70-9F06-2CBCC1EC917F}" type="slidenum">
              <a:rPr lang="en-US" sz="698">
                <a:solidFill>
                  <a:prstClr val="black"/>
                </a:solidFill>
                <a:latin typeface="DINPro-Light" panose="02000504040000020003" pitchFamily="50" charset="0"/>
                <a:cs typeface="Arial"/>
              </a:rPr>
              <a:pPr marL="12655" marR="5062" algn="ctr" defTabSz="911044">
                <a:lnSpc>
                  <a:spcPts val="1694"/>
                </a:lnSpc>
                <a:spcBef>
                  <a:spcPts val="240"/>
                </a:spcBef>
              </a:pPr>
              <a:t>4</a:t>
            </a:fld>
            <a:endParaRPr sz="698" dirty="0">
              <a:solidFill>
                <a:prstClr val="black"/>
              </a:solidFill>
              <a:latin typeface="DINPro-Light" panose="02000504040000020003" pitchFamily="50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35300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150" y="1510689"/>
            <a:ext cx="9121464" cy="3629651"/>
          </a:xfrm>
          <a:custGeom>
            <a:avLst/>
            <a:gdLst/>
            <a:ahLst/>
            <a:cxnLst/>
            <a:rect l="l" t="t" r="r" b="b"/>
            <a:pathLst>
              <a:path w="9144000" h="3637915">
                <a:moveTo>
                  <a:pt x="9144000" y="0"/>
                </a:moveTo>
                <a:lnTo>
                  <a:pt x="0" y="0"/>
                </a:lnTo>
                <a:lnTo>
                  <a:pt x="0" y="3637800"/>
                </a:lnTo>
                <a:lnTo>
                  <a:pt x="9144000" y="3637800"/>
                </a:lnTo>
                <a:lnTo>
                  <a:pt x="9144000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pPr defTabSz="911044"/>
            <a:endParaRPr lang="en-US" sz="1793" dirty="0">
              <a:latin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62000" y="389173"/>
            <a:ext cx="6719229" cy="833514"/>
          </a:xfrm>
          <a:prstGeom prst="rect">
            <a:avLst/>
          </a:prstGeom>
        </p:spPr>
        <p:txBody>
          <a:bodyPr vert="horz" wrap="square" lIns="0" tIns="12653" rIns="0" bIns="0" rtlCol="0" anchor="ctr">
            <a:spAutoFit/>
          </a:bodyPr>
          <a:lstStyle/>
          <a:p>
            <a:pPr marL="12655">
              <a:lnSpc>
                <a:spcPts val="3168"/>
              </a:lnSpc>
              <a:spcBef>
                <a:spcPts val="100"/>
              </a:spcBef>
            </a:pPr>
            <a:r>
              <a:rPr lang="en-US" sz="2691" spc="-75" dirty="0">
                <a:solidFill>
                  <a:srgbClr val="0A0A35"/>
                </a:solidFill>
                <a:latin typeface="DINPro-Regular" panose="02000503030000020004"/>
              </a:rPr>
              <a:t>WAVE 12</a:t>
            </a:r>
            <a:endParaRPr sz="2691" dirty="0">
              <a:latin typeface="DINPro-Regular" panose="02000503030000020004"/>
            </a:endParaRPr>
          </a:p>
          <a:p>
            <a:pPr marL="12655">
              <a:lnSpc>
                <a:spcPts val="3168"/>
              </a:lnSpc>
            </a:pPr>
            <a:r>
              <a:rPr lang="en-US" sz="2700" spc="-100" dirty="0">
                <a:solidFill>
                  <a:srgbClr val="3FADDD"/>
                </a:solidFill>
              </a:rPr>
              <a:t>RECOMMENDATIONS FOR DESTINATIONS</a:t>
            </a:r>
            <a:endParaRPr sz="2691" dirty="0">
              <a:latin typeface="DINPro-Regular" panose="02000503030000020004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74654" y="1345761"/>
            <a:ext cx="1712595" cy="165123"/>
          </a:xfrm>
          <a:custGeom>
            <a:avLst/>
            <a:gdLst/>
            <a:ahLst/>
            <a:cxnLst/>
            <a:rect l="l" t="t" r="r" b="b"/>
            <a:pathLst>
              <a:path w="1718945" h="165734">
                <a:moveTo>
                  <a:pt x="1718322" y="0"/>
                </a:moveTo>
                <a:lnTo>
                  <a:pt x="0" y="0"/>
                </a:lnTo>
                <a:lnTo>
                  <a:pt x="0" y="165595"/>
                </a:lnTo>
                <a:lnTo>
                  <a:pt x="1718322" y="165595"/>
                </a:lnTo>
                <a:lnTo>
                  <a:pt x="1718322" y="0"/>
                </a:lnTo>
                <a:close/>
              </a:path>
            </a:pathLst>
          </a:custGeom>
          <a:solidFill>
            <a:srgbClr val="007BA3"/>
          </a:solidFill>
        </p:spPr>
        <p:txBody>
          <a:bodyPr wrap="square" lIns="0" tIns="0" rIns="0" bIns="0" rtlCol="0"/>
          <a:lstStyle/>
          <a:p>
            <a:pPr defTabSz="911044"/>
            <a:endParaRPr sz="1793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A398CA4F-9AFE-411B-839D-806388C101C0}"/>
              </a:ext>
            </a:extLst>
          </p:cNvPr>
          <p:cNvSpPr txBox="1"/>
          <p:nvPr/>
        </p:nvSpPr>
        <p:spPr>
          <a:xfrm>
            <a:off x="92812" y="4776563"/>
            <a:ext cx="210674" cy="217832"/>
          </a:xfrm>
          <a:prstGeom prst="rect">
            <a:avLst/>
          </a:prstGeom>
        </p:spPr>
        <p:txBody>
          <a:bodyPr vert="horz" wrap="square" lIns="0" tIns="30368" rIns="0" bIns="0" rtlCol="0">
            <a:spAutoFit/>
          </a:bodyPr>
          <a:lstStyle/>
          <a:p>
            <a:pPr marL="12655" marR="5062" algn="ctr" defTabSz="911044">
              <a:lnSpc>
                <a:spcPts val="1694"/>
              </a:lnSpc>
              <a:spcBef>
                <a:spcPts val="240"/>
              </a:spcBef>
            </a:pPr>
            <a:fld id="{854642B4-A7CB-415C-B721-115391ECC4D7}" type="slidenum">
              <a:rPr lang="en-US" sz="698">
                <a:solidFill>
                  <a:prstClr val="black"/>
                </a:solidFill>
                <a:latin typeface="DINPro-Light" panose="02000504040000020003" pitchFamily="50" charset="0"/>
                <a:cs typeface="Arial"/>
              </a:rPr>
              <a:pPr marL="12655" marR="5062" algn="ctr" defTabSz="911044">
                <a:lnSpc>
                  <a:spcPts val="1694"/>
                </a:lnSpc>
                <a:spcBef>
                  <a:spcPts val="240"/>
                </a:spcBef>
              </a:pPr>
              <a:t>5</a:t>
            </a:fld>
            <a:endParaRPr sz="698" dirty="0">
              <a:solidFill>
                <a:prstClr val="black"/>
              </a:solidFill>
              <a:latin typeface="DINPro-Light" panose="02000504040000020003" pitchFamily="50" charset="0"/>
              <a:cs typeface="Arial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3CAE5D2-B7F9-AC5E-4F96-5A179CC2682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34200" y="586302"/>
            <a:ext cx="667450" cy="567519"/>
          </a:xfrm>
          <a:prstGeom prst="rect">
            <a:avLst/>
          </a:prstGeom>
        </p:spPr>
      </p:pic>
      <p:sp>
        <p:nvSpPr>
          <p:cNvPr id="12" name="object 3">
            <a:extLst>
              <a:ext uri="{FF2B5EF4-FFF2-40B4-BE49-F238E27FC236}">
                <a16:creationId xmlns:a16="http://schemas.microsoft.com/office/drawing/2014/main" id="{7C5F7FE3-164A-99FA-70A3-EE733CD86CF8}"/>
              </a:ext>
            </a:extLst>
          </p:cNvPr>
          <p:cNvSpPr txBox="1"/>
          <p:nvPr/>
        </p:nvSpPr>
        <p:spPr>
          <a:xfrm>
            <a:off x="762000" y="1613525"/>
            <a:ext cx="8081025" cy="3204995"/>
          </a:xfrm>
          <a:prstGeom prst="rect">
            <a:avLst/>
          </a:prstGeom>
        </p:spPr>
        <p:txBody>
          <a:bodyPr vert="horz" wrap="square" lIns="0" tIns="30368" rIns="0" bIns="0" rtlCol="0">
            <a:spAutoFit/>
          </a:bodyPr>
          <a:lstStyle/>
          <a:p>
            <a:pPr marL="342480" indent="-342480" algn="just">
              <a:lnSpc>
                <a:spcPct val="107000"/>
              </a:lnSpc>
              <a:spcBef>
                <a:spcPts val="599"/>
              </a:spcBef>
              <a:buFont typeface="Symbol" panose="05050102010706020507" pitchFamily="18" charset="2"/>
              <a:buChar char=""/>
            </a:pPr>
            <a:r>
              <a:rPr lang="en-GB" sz="1499" dirty="0">
                <a:latin typeface="DINPro-Light" panose="02000504040000020003"/>
                <a:cs typeface="Arial" panose="020B0604020202020204" pitchFamily="34" charset="0"/>
              </a:rPr>
              <a:t>The expected travel peak from June to September, together with travellers’ preference for less crowded destinations, is an opportunity to </a:t>
            </a:r>
            <a:r>
              <a:rPr lang="en-GB" sz="1499" b="1" dirty="0">
                <a:latin typeface="DINPro-Light" panose="02000504040000020003"/>
                <a:cs typeface="Arial" panose="020B0604020202020204" pitchFamily="34" charset="0"/>
              </a:rPr>
              <a:t>promote lesser-known sites and attractions with better value for money deals. </a:t>
            </a:r>
          </a:p>
          <a:p>
            <a:pPr marL="342480" indent="-342480" algn="just">
              <a:lnSpc>
                <a:spcPct val="107000"/>
              </a:lnSpc>
              <a:spcBef>
                <a:spcPts val="599"/>
              </a:spcBef>
              <a:buFont typeface="Symbol" panose="05050102010706020507" pitchFamily="18" charset="2"/>
              <a:buChar char=""/>
            </a:pPr>
            <a:r>
              <a:rPr lang="en-GB" sz="1499" b="1" dirty="0">
                <a:latin typeface="DINPro-Light" panose="02000504040000020003"/>
                <a:cs typeface="Arial" panose="020B0604020202020204" pitchFamily="34" charset="0"/>
              </a:rPr>
              <a:t>Considering the popularity of nature and outdoors trips, destinations could target</a:t>
            </a:r>
            <a:r>
              <a:rPr lang="en-GB" sz="1499" dirty="0">
                <a:latin typeface="DINPro-Light" panose="02000504040000020003"/>
                <a:cs typeface="Arial" panose="020B0604020202020204" pitchFamily="34" charset="0"/>
              </a:rPr>
              <a:t>, both domestic visitors and travellers from neighbouring countries: </a:t>
            </a:r>
            <a:r>
              <a:rPr lang="en-GB" sz="1499" b="1" dirty="0">
                <a:latin typeface="DINPro-Light" panose="02000504040000020003"/>
                <a:cs typeface="Arial" panose="020B0604020202020204" pitchFamily="34" charset="0"/>
              </a:rPr>
              <a:t>35-54-year-old travellers on family trips</a:t>
            </a:r>
            <a:r>
              <a:rPr lang="en-GB" sz="1499" dirty="0">
                <a:latin typeface="DINPro-Light" panose="02000504040000020003"/>
                <a:cs typeface="Arial" panose="020B0604020202020204" pitchFamily="34" charset="0"/>
              </a:rPr>
              <a:t> and </a:t>
            </a:r>
            <a:r>
              <a:rPr lang="en-GB" sz="1499" b="1" dirty="0">
                <a:latin typeface="DINPro-Light" panose="02000504040000020003"/>
                <a:cs typeface="Arial" panose="020B0604020202020204" pitchFamily="34" charset="0"/>
              </a:rPr>
              <a:t>couples aged 54+ who want to enjoy nature </a:t>
            </a:r>
            <a:r>
              <a:rPr lang="en-GB" sz="1499" dirty="0">
                <a:latin typeface="DINPro-Light" panose="02000504040000020003"/>
                <a:cs typeface="Arial" panose="020B0604020202020204" pitchFamily="34" charset="0"/>
              </a:rPr>
              <a:t>and the landscape.</a:t>
            </a:r>
            <a:endParaRPr lang="el-GR" sz="1499" dirty="0">
              <a:latin typeface="DINPro-Light" panose="02000504040000020003"/>
              <a:cs typeface="Arial" panose="020B0604020202020204" pitchFamily="34" charset="0"/>
            </a:endParaRPr>
          </a:p>
          <a:p>
            <a:pPr marL="342480" indent="-342480" algn="just">
              <a:lnSpc>
                <a:spcPct val="107000"/>
              </a:lnSpc>
              <a:spcBef>
                <a:spcPts val="599"/>
              </a:spcBef>
              <a:buFont typeface="Symbol" panose="05050102010706020507" pitchFamily="18" charset="2"/>
              <a:buChar char=""/>
            </a:pPr>
            <a:r>
              <a:rPr lang="el-GR" sz="1499" dirty="0">
                <a:latin typeface="DINPro-Light" panose="02000504040000020003"/>
                <a:cs typeface="Arial" panose="020B0604020202020204" pitchFamily="34" charset="0"/>
              </a:rPr>
              <a:t>Ι</a:t>
            </a:r>
            <a:r>
              <a:rPr lang="en-GB" sz="1499" dirty="0">
                <a:latin typeface="DINPro-Light" panose="02000504040000020003"/>
                <a:cs typeface="Arial" panose="020B0604020202020204" pitchFamily="34" charset="0"/>
              </a:rPr>
              <a:t>n response to the high intentions to travel more than once in the warmer months, destinations are advised to </a:t>
            </a:r>
            <a:r>
              <a:rPr lang="en-GB" sz="1499" b="1" dirty="0">
                <a:latin typeface="DINPro-Light" panose="02000504040000020003"/>
                <a:cs typeface="Arial" panose="020B0604020202020204" pitchFamily="34" charset="0"/>
              </a:rPr>
              <a:t>plan campaigns aimed at attracting the first and subsequent waves of summer trips, with special offerings for return visits</a:t>
            </a:r>
            <a:r>
              <a:rPr lang="en-GB" sz="1499" dirty="0">
                <a:latin typeface="DINPro-Light" panose="02000504040000020003"/>
                <a:cs typeface="Arial" panose="020B0604020202020204" pitchFamily="34" charset="0"/>
              </a:rPr>
              <a:t>. </a:t>
            </a:r>
          </a:p>
          <a:p>
            <a:pPr marL="342480" indent="-342480" algn="just">
              <a:lnSpc>
                <a:spcPct val="107000"/>
              </a:lnSpc>
              <a:spcBef>
                <a:spcPts val="599"/>
              </a:spcBef>
              <a:buFont typeface="Symbol" panose="05050102010706020507" pitchFamily="18" charset="2"/>
              <a:buChar char=""/>
            </a:pPr>
            <a:r>
              <a:rPr lang="en-GB" sz="1499" dirty="0">
                <a:latin typeface="DINPro-Light" panose="02000504040000020003"/>
                <a:cs typeface="Arial" panose="020B0604020202020204" pitchFamily="34" charset="0"/>
              </a:rPr>
              <a:t>‘</a:t>
            </a:r>
            <a:r>
              <a:rPr lang="en-GB" sz="1499" dirty="0" err="1">
                <a:latin typeface="DINPro-Light" panose="02000504040000020003"/>
                <a:cs typeface="Arial" panose="020B0604020202020204" pitchFamily="34" charset="0"/>
              </a:rPr>
              <a:t>Localhood</a:t>
            </a:r>
            <a:r>
              <a:rPr lang="en-GB" sz="1499" dirty="0">
                <a:latin typeface="DINPro-Light" panose="02000504040000020003"/>
                <a:cs typeface="Arial" panose="020B0604020202020204" pitchFamily="34" charset="0"/>
              </a:rPr>
              <a:t>’ is of prime interest to Europeans; destinations are urged to promote </a:t>
            </a:r>
            <a:r>
              <a:rPr lang="en-GB" sz="1499" b="1" dirty="0">
                <a:latin typeface="DINPro-Light" panose="02000504040000020003"/>
                <a:cs typeface="Arial" panose="020B0604020202020204" pitchFamily="34" charset="0"/>
              </a:rPr>
              <a:t>local </a:t>
            </a:r>
            <a:r>
              <a:rPr lang="en-GB" sz="1499" dirty="0">
                <a:latin typeface="DINPro-Light" panose="02000504040000020003"/>
                <a:cs typeface="Arial" panose="020B0604020202020204" pitchFamily="34" charset="0"/>
              </a:rPr>
              <a:t>experiences that enable visitors’ </a:t>
            </a:r>
            <a:r>
              <a:rPr lang="en-GB" sz="1499" b="1" dirty="0">
                <a:latin typeface="DINPro-Light" panose="02000504040000020003"/>
                <a:cs typeface="Arial" panose="020B0604020202020204" pitchFamily="34" charset="0"/>
              </a:rPr>
              <a:t>immersion in the local culture </a:t>
            </a:r>
            <a:r>
              <a:rPr lang="en-GB" sz="1499" dirty="0">
                <a:latin typeface="DINPro-Light" panose="02000504040000020003"/>
                <a:cs typeface="Arial" panose="020B0604020202020204" pitchFamily="34" charset="0"/>
              </a:rPr>
              <a:t>and</a:t>
            </a:r>
            <a:r>
              <a:rPr lang="en-GB" sz="1499" b="1" dirty="0">
                <a:latin typeface="DINPro-Light" panose="02000504040000020003"/>
                <a:cs typeface="Arial" panose="020B0604020202020204" pitchFamily="34" charset="0"/>
              </a:rPr>
              <a:t> foster a positive interaction between local communities and visitors</a:t>
            </a:r>
            <a:r>
              <a:rPr lang="en-GB" sz="1499" dirty="0">
                <a:latin typeface="DINPro-Light" panose="02000504040000020003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15340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>
            <a:extLst>
              <a:ext uri="{FF2B5EF4-FFF2-40B4-BE49-F238E27FC236}">
                <a16:creationId xmlns:a16="http://schemas.microsoft.com/office/drawing/2014/main" id="{B72767CE-5671-27D9-ED12-5E4D7F723928}"/>
              </a:ext>
            </a:extLst>
          </p:cNvPr>
          <p:cNvSpPr/>
          <p:nvPr/>
        </p:nvSpPr>
        <p:spPr>
          <a:xfrm>
            <a:off x="14150" y="1531949"/>
            <a:ext cx="9142207" cy="3626969"/>
          </a:xfrm>
          <a:custGeom>
            <a:avLst/>
            <a:gdLst/>
            <a:ahLst/>
            <a:cxnLst/>
            <a:rect l="l" t="t" r="r" b="b"/>
            <a:pathLst>
              <a:path w="9144000" h="3637915">
                <a:moveTo>
                  <a:pt x="9144000" y="0"/>
                </a:moveTo>
                <a:lnTo>
                  <a:pt x="0" y="0"/>
                </a:lnTo>
                <a:lnTo>
                  <a:pt x="0" y="3637800"/>
                </a:lnTo>
                <a:lnTo>
                  <a:pt x="9144000" y="3637800"/>
                </a:lnTo>
                <a:lnTo>
                  <a:pt x="9144000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pPr defTabSz="911044"/>
            <a:endParaRPr lang="en-US" sz="1793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5">
            <a:extLst>
              <a:ext uri="{FF2B5EF4-FFF2-40B4-BE49-F238E27FC236}">
                <a16:creationId xmlns:a16="http://schemas.microsoft.com/office/drawing/2014/main" id="{72A4EB15-B640-29BD-AEF6-89C0D6E6C7ED}"/>
              </a:ext>
            </a:extLst>
          </p:cNvPr>
          <p:cNvSpPr/>
          <p:nvPr/>
        </p:nvSpPr>
        <p:spPr>
          <a:xfrm>
            <a:off x="774654" y="1357953"/>
            <a:ext cx="1712595" cy="165123"/>
          </a:xfrm>
          <a:custGeom>
            <a:avLst/>
            <a:gdLst/>
            <a:ahLst/>
            <a:cxnLst/>
            <a:rect l="l" t="t" r="r" b="b"/>
            <a:pathLst>
              <a:path w="1718945" h="165734">
                <a:moveTo>
                  <a:pt x="1718322" y="0"/>
                </a:moveTo>
                <a:lnTo>
                  <a:pt x="0" y="0"/>
                </a:lnTo>
                <a:lnTo>
                  <a:pt x="0" y="165595"/>
                </a:lnTo>
                <a:lnTo>
                  <a:pt x="1718322" y="165595"/>
                </a:lnTo>
                <a:lnTo>
                  <a:pt x="1718322" y="0"/>
                </a:lnTo>
                <a:close/>
              </a:path>
            </a:pathLst>
          </a:custGeom>
          <a:solidFill>
            <a:srgbClr val="007BA3"/>
          </a:solidFill>
        </p:spPr>
        <p:txBody>
          <a:bodyPr wrap="square" lIns="0" tIns="0" rIns="0" bIns="0" rtlCol="0"/>
          <a:lstStyle/>
          <a:p>
            <a:pPr defTabSz="911044"/>
            <a:endParaRPr sz="1793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A398CA4F-9AFE-411B-839D-806388C101C0}"/>
              </a:ext>
            </a:extLst>
          </p:cNvPr>
          <p:cNvSpPr txBox="1"/>
          <p:nvPr/>
        </p:nvSpPr>
        <p:spPr>
          <a:xfrm>
            <a:off x="92812" y="4776563"/>
            <a:ext cx="210674" cy="217832"/>
          </a:xfrm>
          <a:prstGeom prst="rect">
            <a:avLst/>
          </a:prstGeom>
        </p:spPr>
        <p:txBody>
          <a:bodyPr vert="horz" wrap="square" lIns="0" tIns="30368" rIns="0" bIns="0" rtlCol="0">
            <a:spAutoFit/>
          </a:bodyPr>
          <a:lstStyle/>
          <a:p>
            <a:pPr marL="12655" marR="5062" algn="ctr" defTabSz="911044">
              <a:lnSpc>
                <a:spcPts val="1694"/>
              </a:lnSpc>
              <a:spcBef>
                <a:spcPts val="240"/>
              </a:spcBef>
            </a:pPr>
            <a:fld id="{854642B4-A7CB-415C-B721-115391ECC4D7}" type="slidenum">
              <a:rPr lang="en-US" sz="698">
                <a:solidFill>
                  <a:prstClr val="black"/>
                </a:solidFill>
                <a:latin typeface="DINPro-Light" panose="02000504040000020003" pitchFamily="50" charset="0"/>
                <a:cs typeface="Arial"/>
              </a:rPr>
              <a:pPr marL="12655" marR="5062" algn="ctr" defTabSz="911044">
                <a:lnSpc>
                  <a:spcPts val="1694"/>
                </a:lnSpc>
                <a:spcBef>
                  <a:spcPts val="240"/>
                </a:spcBef>
              </a:pPr>
              <a:t>6</a:t>
            </a:fld>
            <a:endParaRPr sz="698" dirty="0">
              <a:solidFill>
                <a:prstClr val="black"/>
              </a:solidFill>
              <a:latin typeface="DINPro-Light" panose="02000504040000020003" pitchFamily="50" charset="0"/>
              <a:cs typeface="Arial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4021628-DE89-55BC-F038-BB9A17DD69B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29400" y="490635"/>
            <a:ext cx="1118474" cy="783559"/>
          </a:xfrm>
          <a:prstGeom prst="rect">
            <a:avLst/>
          </a:prstGeom>
        </p:spPr>
      </p:pic>
      <p:sp>
        <p:nvSpPr>
          <p:cNvPr id="10" name="object 3">
            <a:extLst>
              <a:ext uri="{FF2B5EF4-FFF2-40B4-BE49-F238E27FC236}">
                <a16:creationId xmlns:a16="http://schemas.microsoft.com/office/drawing/2014/main" id="{25911EA9-AFFB-D0CF-D08F-52AC4793F319}"/>
              </a:ext>
            </a:extLst>
          </p:cNvPr>
          <p:cNvSpPr txBox="1"/>
          <p:nvPr/>
        </p:nvSpPr>
        <p:spPr>
          <a:xfrm>
            <a:off x="762000" y="1752367"/>
            <a:ext cx="8153400" cy="3108558"/>
          </a:xfrm>
          <a:prstGeom prst="rect">
            <a:avLst/>
          </a:prstGeom>
        </p:spPr>
        <p:txBody>
          <a:bodyPr vert="horz" wrap="square" lIns="0" tIns="30368" rIns="0" bIns="0" rtlCol="0">
            <a:spAutoFit/>
          </a:bodyPr>
          <a:lstStyle/>
          <a:p>
            <a:pPr marL="342480" indent="-342480" algn="just">
              <a:lnSpc>
                <a:spcPct val="107000"/>
              </a:lnSpc>
              <a:spcBef>
                <a:spcPts val="599"/>
              </a:spcBef>
              <a:buFont typeface="Symbol" panose="05050102010706020507" pitchFamily="18" charset="2"/>
              <a:buChar char=""/>
            </a:pPr>
            <a:r>
              <a:rPr lang="en-US" sz="1450" dirty="0">
                <a:latin typeface="DINPro-Light" panose="02000504040000020003"/>
                <a:cs typeface="Arial" panose="020B0604020202020204" pitchFamily="34" charset="0"/>
              </a:rPr>
              <a:t>Coastal hotels/resorts targeting families may consider promoting </a:t>
            </a:r>
            <a:r>
              <a:rPr lang="en-US" sz="1450" b="1" dirty="0">
                <a:latin typeface="DINPro-Light" panose="02000504040000020003"/>
                <a:cs typeface="Arial" panose="020B0604020202020204" pitchFamily="34" charset="0"/>
              </a:rPr>
              <a:t>packages of 4-9 nights complemented by travel experiences revolving around nature and the local cuisine</a:t>
            </a:r>
            <a:r>
              <a:rPr lang="en-US" sz="1450" dirty="0">
                <a:latin typeface="DINPro-Light" panose="02000504040000020003"/>
                <a:cs typeface="Arial" panose="020B0604020202020204" pitchFamily="34" charset="0"/>
              </a:rPr>
              <a:t>, based on this segment’s high level of interest in such activities.  </a:t>
            </a:r>
            <a:endParaRPr lang="en-GB" sz="1450" dirty="0">
              <a:latin typeface="DINPro-Light" panose="02000504040000020003"/>
              <a:cs typeface="Arial" panose="020B0604020202020204" pitchFamily="34" charset="0"/>
            </a:endParaRPr>
          </a:p>
          <a:p>
            <a:pPr marL="342480" indent="-342480" algn="just">
              <a:lnSpc>
                <a:spcPct val="107000"/>
              </a:lnSpc>
              <a:spcBef>
                <a:spcPts val="599"/>
              </a:spcBef>
              <a:buFont typeface="Symbol" panose="05050102010706020507" pitchFamily="18" charset="2"/>
              <a:buChar char=""/>
            </a:pPr>
            <a:r>
              <a:rPr lang="en-GB" sz="1450" dirty="0">
                <a:latin typeface="DINPro-Light" panose="02000504040000020003"/>
                <a:cs typeface="Arial" panose="020B0604020202020204" pitchFamily="34" charset="0"/>
              </a:rPr>
              <a:t>Bargains and attractive deals are now the second-</a:t>
            </a:r>
            <a:r>
              <a:rPr lang="en-US" sz="1450" dirty="0">
                <a:latin typeface="DINPro-Light" panose="02000504040000020003"/>
                <a:cs typeface="Arial" panose="020B0604020202020204" pitchFamily="34" charset="0"/>
              </a:rPr>
              <a:t>most important criteria for Europeans when choosing a holiday destination.</a:t>
            </a:r>
            <a:r>
              <a:rPr lang="en-GB" sz="1450" dirty="0">
                <a:latin typeface="DINPro-Light" panose="02000504040000020003"/>
                <a:cs typeface="Arial" panose="020B0604020202020204" pitchFamily="34" charset="0"/>
              </a:rPr>
              <a:t> Businesses are encouraged to </a:t>
            </a:r>
            <a:r>
              <a:rPr lang="en-GB" sz="1450" b="1" dirty="0">
                <a:latin typeface="DINPro-Light" panose="02000504040000020003"/>
                <a:cs typeface="Arial" panose="020B0604020202020204" pitchFamily="34" charset="0"/>
              </a:rPr>
              <a:t>bundle tour packages at a reduced price or enhance their value with added experiences at no extra cost</a:t>
            </a:r>
            <a:r>
              <a:rPr lang="en-GB" sz="1450" dirty="0">
                <a:latin typeface="DINPro-Light" panose="02000504040000020003"/>
                <a:cs typeface="Arial" panose="020B0604020202020204" pitchFamily="34" charset="0"/>
              </a:rPr>
              <a:t>.</a:t>
            </a:r>
          </a:p>
          <a:p>
            <a:pPr marL="342480" indent="-342480" algn="just">
              <a:lnSpc>
                <a:spcPct val="107000"/>
              </a:lnSpc>
              <a:spcBef>
                <a:spcPts val="599"/>
              </a:spcBef>
              <a:buFont typeface="Symbol" panose="05050102010706020507" pitchFamily="18" charset="2"/>
              <a:buChar char=""/>
            </a:pPr>
            <a:r>
              <a:rPr lang="en-GB" sz="1450" dirty="0">
                <a:latin typeface="DINPro-Light" panose="02000504040000020003"/>
                <a:cs typeface="Arial" panose="020B0604020202020204" pitchFamily="34" charset="0"/>
              </a:rPr>
              <a:t>As Europeans’ travel confidence grows and the booking window elongates, </a:t>
            </a:r>
            <a:r>
              <a:rPr lang="en-GB" sz="1450" b="1" dirty="0">
                <a:latin typeface="DINPro-Light" panose="02000504040000020003"/>
                <a:cs typeface="Arial" panose="020B0604020202020204" pitchFamily="34" charset="0"/>
              </a:rPr>
              <a:t>businesses can already launch campaigns for the shoulder months</a:t>
            </a:r>
            <a:r>
              <a:rPr lang="en-GB" sz="1450" dirty="0">
                <a:latin typeface="DINPro-Light" panose="02000504040000020003"/>
                <a:cs typeface="Arial" panose="020B0604020202020204" pitchFamily="34" charset="0"/>
              </a:rPr>
              <a:t> since 75% of trips planned for the next 3-4 months are not yet fully booked. </a:t>
            </a:r>
          </a:p>
          <a:p>
            <a:pPr marL="342480" indent="-342480" algn="just">
              <a:lnSpc>
                <a:spcPct val="107000"/>
              </a:lnSpc>
              <a:spcBef>
                <a:spcPts val="599"/>
              </a:spcBef>
              <a:buFont typeface="Symbol" panose="05050102010706020507" pitchFamily="18" charset="2"/>
              <a:buChar char=""/>
            </a:pPr>
            <a:r>
              <a:rPr lang="en-GB" sz="1450" b="1" dirty="0">
                <a:latin typeface="DINPro-Light" panose="02000504040000020003"/>
                <a:cs typeface="Arial" panose="020B0604020202020204" pitchFamily="34" charset="0"/>
              </a:rPr>
              <a:t>Tourism businesses should maintain strict health &amp; safety protocols, </a:t>
            </a:r>
            <a:r>
              <a:rPr lang="en-GB" sz="1450" dirty="0">
                <a:latin typeface="DINPro-Light" panose="02000504040000020003"/>
                <a:cs typeface="Arial" panose="020B0604020202020204" pitchFamily="34" charset="0"/>
              </a:rPr>
              <a:t>which remain highly important for over half of Europeans, even though travel concerns, specifically related to COVID-19, drop.</a:t>
            </a:r>
            <a:endParaRPr lang="en-US" sz="1450" dirty="0">
              <a:latin typeface="DINPro-Light" panose="02000504040000020003"/>
              <a:cs typeface="Arial" panose="020B0604020202020204" pitchFamily="34" charset="0"/>
            </a:endParaRPr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478185F8-4F82-302A-65DD-640487534062}"/>
              </a:ext>
            </a:extLst>
          </p:cNvPr>
          <p:cNvSpPr txBox="1">
            <a:spLocks/>
          </p:cNvSpPr>
          <p:nvPr/>
        </p:nvSpPr>
        <p:spPr>
          <a:xfrm>
            <a:off x="762000" y="389173"/>
            <a:ext cx="6719229" cy="833514"/>
          </a:xfrm>
          <a:prstGeom prst="rect">
            <a:avLst/>
          </a:prstGeom>
        </p:spPr>
        <p:txBody>
          <a:bodyPr vert="horz" wrap="square" lIns="0" tIns="12653" rIns="0" bIns="0" rtlCol="0" anchor="ctr">
            <a:spAutoFit/>
          </a:bodyPr>
          <a:lstStyle>
            <a:lvl1pPr>
              <a:defRPr sz="3990" b="0" i="0">
                <a:solidFill>
                  <a:srgbClr val="090835"/>
                </a:solidFill>
                <a:latin typeface="DINPro-Regular" panose="02000503030000020004" pitchFamily="2" charset="0"/>
                <a:ea typeface="+mj-ea"/>
                <a:cs typeface="Arial"/>
              </a:defRPr>
            </a:lvl1pPr>
          </a:lstStyle>
          <a:p>
            <a:pPr marL="12655">
              <a:lnSpc>
                <a:spcPts val="3168"/>
              </a:lnSpc>
              <a:spcBef>
                <a:spcPts val="100"/>
              </a:spcBef>
            </a:pPr>
            <a:r>
              <a:rPr lang="en-US" sz="2691" kern="0" spc="-75" dirty="0">
                <a:solidFill>
                  <a:srgbClr val="0A0A35"/>
                </a:solidFill>
                <a:latin typeface="DINPro-Regular" panose="02000503030000020004"/>
              </a:rPr>
              <a:t>WAVE 12</a:t>
            </a:r>
            <a:endParaRPr lang="en-US" sz="2691" kern="0" dirty="0">
              <a:latin typeface="DINPro-Regular" panose="02000503030000020004"/>
            </a:endParaRPr>
          </a:p>
          <a:p>
            <a:pPr marL="12655">
              <a:lnSpc>
                <a:spcPts val="3168"/>
              </a:lnSpc>
            </a:pPr>
            <a:r>
              <a:rPr lang="en-US" sz="2700" kern="0" spc="-100" dirty="0">
                <a:solidFill>
                  <a:srgbClr val="3FADDD"/>
                </a:solidFill>
              </a:rPr>
              <a:t>RECOMMENDATIONS FOR </a:t>
            </a:r>
            <a:r>
              <a:rPr lang="en-US" sz="2700" spc="-100" dirty="0">
                <a:solidFill>
                  <a:srgbClr val="3FADDD"/>
                </a:solidFill>
              </a:rPr>
              <a:t>BUSINESSES</a:t>
            </a:r>
            <a:endParaRPr lang="en-US" sz="2691" kern="0" dirty="0">
              <a:latin typeface="DINPro-Regular" panose="02000503030000020004"/>
            </a:endParaRPr>
          </a:p>
        </p:txBody>
      </p:sp>
    </p:spTree>
    <p:extLst>
      <p:ext uri="{BB962C8B-B14F-4D97-AF65-F5344CB8AC3E}">
        <p14:creationId xmlns:p14="http://schemas.microsoft.com/office/powerpoint/2010/main" val="727637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71385" y="0"/>
            <a:ext cx="8172615" cy="5149850"/>
          </a:xfrm>
          <a:custGeom>
            <a:avLst/>
            <a:gdLst/>
            <a:ahLst/>
            <a:cxnLst/>
            <a:rect l="l" t="t" r="r" b="b"/>
            <a:pathLst>
              <a:path w="8177530" h="5144770">
                <a:moveTo>
                  <a:pt x="8177060" y="0"/>
                </a:moveTo>
                <a:lnTo>
                  <a:pt x="0" y="0"/>
                </a:lnTo>
                <a:lnTo>
                  <a:pt x="0" y="5144401"/>
                </a:lnTo>
                <a:lnTo>
                  <a:pt x="8177060" y="5144401"/>
                </a:lnTo>
                <a:lnTo>
                  <a:pt x="8177060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1798"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23656" y="754846"/>
            <a:ext cx="1749804" cy="427858"/>
          </a:xfrm>
          <a:prstGeom prst="rect">
            <a:avLst/>
          </a:prstGeom>
        </p:spPr>
        <p:txBody>
          <a:bodyPr vert="horz" wrap="square" lIns="0" tIns="12684" rIns="0" bIns="0" rtlCol="0" anchor="ctr">
            <a:spAutoFit/>
          </a:bodyPr>
          <a:lstStyle/>
          <a:p>
            <a:pPr marL="12685">
              <a:spcBef>
                <a:spcPts val="100"/>
              </a:spcBef>
            </a:pPr>
            <a:r>
              <a:rPr sz="2697" spc="-160" dirty="0"/>
              <a:t>CONTENTS</a:t>
            </a:r>
            <a:endParaRPr sz="2697" dirty="0"/>
          </a:p>
        </p:txBody>
      </p:sp>
      <p:sp>
        <p:nvSpPr>
          <p:cNvPr id="4" name="object 4"/>
          <p:cNvSpPr/>
          <p:nvPr/>
        </p:nvSpPr>
        <p:spPr>
          <a:xfrm>
            <a:off x="869452" y="729481"/>
            <a:ext cx="111623" cy="527034"/>
          </a:xfrm>
          <a:custGeom>
            <a:avLst/>
            <a:gdLst/>
            <a:ahLst/>
            <a:cxnLst/>
            <a:rect l="l" t="t" r="r" b="b"/>
            <a:pathLst>
              <a:path w="111759" h="527685">
                <a:moveTo>
                  <a:pt x="111594" y="0"/>
                </a:moveTo>
                <a:lnTo>
                  <a:pt x="0" y="0"/>
                </a:lnTo>
                <a:lnTo>
                  <a:pt x="0" y="527240"/>
                </a:lnTo>
                <a:lnTo>
                  <a:pt x="111594" y="527240"/>
                </a:lnTo>
                <a:lnTo>
                  <a:pt x="111594" y="0"/>
                </a:lnTo>
                <a:close/>
              </a:path>
            </a:pathLst>
          </a:custGeom>
          <a:solidFill>
            <a:srgbClr val="007BA3"/>
          </a:solidFill>
        </p:spPr>
        <p:txBody>
          <a:bodyPr wrap="square" lIns="0" tIns="0" rIns="0" bIns="0" rtlCol="0"/>
          <a:lstStyle/>
          <a:p>
            <a:endParaRPr sz="1798" dirty="0"/>
          </a:p>
        </p:txBody>
      </p:sp>
      <p:sp>
        <p:nvSpPr>
          <p:cNvPr id="5" name="object 5"/>
          <p:cNvSpPr/>
          <p:nvPr/>
        </p:nvSpPr>
        <p:spPr>
          <a:xfrm>
            <a:off x="2313138" y="26009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90835"/>
            </a:solidFill>
          </a:ln>
        </p:spPr>
        <p:txBody>
          <a:bodyPr wrap="square" lIns="0" tIns="0" rIns="0" bIns="0" rtlCol="0"/>
          <a:lstStyle/>
          <a:p>
            <a:endParaRPr sz="1798" dirty="0"/>
          </a:p>
        </p:txBody>
      </p:sp>
      <p:sp>
        <p:nvSpPr>
          <p:cNvPr id="6" name="object 6"/>
          <p:cNvSpPr/>
          <p:nvPr/>
        </p:nvSpPr>
        <p:spPr>
          <a:xfrm>
            <a:off x="2313138" y="350165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90835"/>
            </a:solidFill>
          </a:ln>
        </p:spPr>
        <p:txBody>
          <a:bodyPr wrap="square" lIns="0" tIns="0" rIns="0" bIns="0" rtlCol="0"/>
          <a:lstStyle/>
          <a:p>
            <a:endParaRPr sz="1798" dirty="0"/>
          </a:p>
        </p:txBody>
      </p:sp>
      <p:sp>
        <p:nvSpPr>
          <p:cNvPr id="7" name="object 7"/>
          <p:cNvSpPr/>
          <p:nvPr/>
        </p:nvSpPr>
        <p:spPr>
          <a:xfrm>
            <a:off x="3355852" y="26009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90835"/>
            </a:solidFill>
          </a:ln>
        </p:spPr>
        <p:txBody>
          <a:bodyPr wrap="square" lIns="0" tIns="0" rIns="0" bIns="0" rtlCol="0"/>
          <a:lstStyle/>
          <a:p>
            <a:endParaRPr sz="1798" dirty="0"/>
          </a:p>
        </p:txBody>
      </p:sp>
      <p:sp>
        <p:nvSpPr>
          <p:cNvPr id="8" name="object 8"/>
          <p:cNvSpPr/>
          <p:nvPr/>
        </p:nvSpPr>
        <p:spPr>
          <a:xfrm>
            <a:off x="3355852" y="350165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90835"/>
            </a:solidFill>
          </a:ln>
        </p:spPr>
        <p:txBody>
          <a:bodyPr wrap="square" lIns="0" tIns="0" rIns="0" bIns="0" rtlCol="0"/>
          <a:lstStyle/>
          <a:p>
            <a:endParaRPr sz="1798" dirty="0"/>
          </a:p>
        </p:txBody>
      </p:sp>
      <p:sp>
        <p:nvSpPr>
          <p:cNvPr id="9" name="object 9"/>
          <p:cNvSpPr/>
          <p:nvPr/>
        </p:nvSpPr>
        <p:spPr>
          <a:xfrm>
            <a:off x="4398564" y="26009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90835"/>
            </a:solidFill>
          </a:ln>
        </p:spPr>
        <p:txBody>
          <a:bodyPr wrap="square" lIns="0" tIns="0" rIns="0" bIns="0" rtlCol="0"/>
          <a:lstStyle/>
          <a:p>
            <a:endParaRPr sz="1798" dirty="0"/>
          </a:p>
        </p:txBody>
      </p:sp>
      <p:sp>
        <p:nvSpPr>
          <p:cNvPr id="10" name="object 10"/>
          <p:cNvSpPr/>
          <p:nvPr/>
        </p:nvSpPr>
        <p:spPr>
          <a:xfrm>
            <a:off x="4398564" y="350165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90835"/>
            </a:solidFill>
          </a:ln>
        </p:spPr>
        <p:txBody>
          <a:bodyPr wrap="square" lIns="0" tIns="0" rIns="0" bIns="0" rtlCol="0"/>
          <a:lstStyle/>
          <a:p>
            <a:endParaRPr sz="1798" dirty="0"/>
          </a:p>
        </p:txBody>
      </p:sp>
      <p:sp>
        <p:nvSpPr>
          <p:cNvPr id="11" name="object 11"/>
          <p:cNvSpPr/>
          <p:nvPr/>
        </p:nvSpPr>
        <p:spPr>
          <a:xfrm>
            <a:off x="5441276" y="26009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90835"/>
            </a:solidFill>
          </a:ln>
        </p:spPr>
        <p:txBody>
          <a:bodyPr wrap="square" lIns="0" tIns="0" rIns="0" bIns="0" rtlCol="0"/>
          <a:lstStyle/>
          <a:p>
            <a:endParaRPr sz="1798" dirty="0"/>
          </a:p>
        </p:txBody>
      </p:sp>
      <p:sp>
        <p:nvSpPr>
          <p:cNvPr id="12" name="object 12"/>
          <p:cNvSpPr/>
          <p:nvPr/>
        </p:nvSpPr>
        <p:spPr>
          <a:xfrm>
            <a:off x="5441276" y="350165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90835"/>
            </a:solidFill>
          </a:ln>
        </p:spPr>
        <p:txBody>
          <a:bodyPr wrap="square" lIns="0" tIns="0" rIns="0" bIns="0" rtlCol="0"/>
          <a:lstStyle/>
          <a:p>
            <a:endParaRPr sz="1798" dirty="0"/>
          </a:p>
        </p:txBody>
      </p:sp>
      <p:sp>
        <p:nvSpPr>
          <p:cNvPr id="13" name="object 13"/>
          <p:cNvSpPr/>
          <p:nvPr/>
        </p:nvSpPr>
        <p:spPr>
          <a:xfrm>
            <a:off x="6483989" y="26009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90835"/>
            </a:solidFill>
          </a:ln>
        </p:spPr>
        <p:txBody>
          <a:bodyPr wrap="square" lIns="0" tIns="0" rIns="0" bIns="0" rtlCol="0"/>
          <a:lstStyle/>
          <a:p>
            <a:endParaRPr sz="1798" dirty="0"/>
          </a:p>
        </p:txBody>
      </p:sp>
      <p:sp>
        <p:nvSpPr>
          <p:cNvPr id="14" name="object 14"/>
          <p:cNvSpPr/>
          <p:nvPr/>
        </p:nvSpPr>
        <p:spPr>
          <a:xfrm>
            <a:off x="6483989" y="350165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90835"/>
            </a:solidFill>
          </a:ln>
        </p:spPr>
        <p:txBody>
          <a:bodyPr wrap="square" lIns="0" tIns="0" rIns="0" bIns="0" rtlCol="0"/>
          <a:lstStyle/>
          <a:p>
            <a:endParaRPr sz="1798" dirty="0"/>
          </a:p>
        </p:txBody>
      </p:sp>
      <p:graphicFrame>
        <p:nvGraphicFramePr>
          <p:cNvPr id="15" name="object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6382571"/>
              </p:ext>
            </p:extLst>
          </p:nvPr>
        </p:nvGraphicFramePr>
        <p:xfrm>
          <a:off x="1301912" y="2194394"/>
          <a:ext cx="6699088" cy="142867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47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47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47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47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7045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2300" b="0" i="0" spc="-130" dirty="0">
                          <a:solidFill>
                            <a:srgbClr val="2D8AB4"/>
                          </a:solidFill>
                          <a:latin typeface="DINPro-Light" panose="02000504040000020003" pitchFamily="2" charset="0"/>
                          <a:cs typeface="Arial"/>
                        </a:rPr>
                        <a:t>0</a:t>
                      </a:r>
                      <a:r>
                        <a:rPr lang="en-US" sz="2300" b="0" i="0" spc="-130" dirty="0">
                          <a:solidFill>
                            <a:srgbClr val="2D8AB4"/>
                          </a:solidFill>
                          <a:latin typeface="DINPro-Light" panose="02000504040000020003" pitchFamily="2" charset="0"/>
                          <a:cs typeface="Arial"/>
                        </a:rPr>
                        <a:t>1</a:t>
                      </a:r>
                      <a:r>
                        <a:rPr sz="2300" b="0" i="0" spc="-130" dirty="0">
                          <a:solidFill>
                            <a:srgbClr val="2D8AB4"/>
                          </a:solidFill>
                          <a:latin typeface="DINPro-Light" panose="02000504040000020003" pitchFamily="2" charset="0"/>
                          <a:cs typeface="Arial"/>
                        </a:rPr>
                        <a:t>.</a:t>
                      </a:r>
                      <a:endParaRPr sz="2300" b="0" i="0" dirty="0">
                        <a:latin typeface="DINPro-Light" panose="02000504040000020003" pitchFamily="2" charset="0"/>
                        <a:cs typeface="Arial"/>
                      </a:endParaRPr>
                    </a:p>
                  </a:txBody>
                  <a:tcPr marL="0" marR="0" marT="13953" marB="0"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8605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2300" b="0" i="0" spc="-130" dirty="0">
                          <a:solidFill>
                            <a:srgbClr val="2D8AB4"/>
                          </a:solidFill>
                          <a:latin typeface="DINPro-Light" panose="02000504040000020003" pitchFamily="2" charset="0"/>
                          <a:cs typeface="Arial"/>
                        </a:rPr>
                        <a:t>0</a:t>
                      </a:r>
                      <a:r>
                        <a:rPr lang="en-US" sz="2300" b="0" i="0" spc="-130" dirty="0">
                          <a:solidFill>
                            <a:srgbClr val="2D8AB4"/>
                          </a:solidFill>
                          <a:latin typeface="DINPro-Light" panose="02000504040000020003" pitchFamily="2" charset="0"/>
                          <a:cs typeface="Arial"/>
                        </a:rPr>
                        <a:t>2</a:t>
                      </a:r>
                      <a:r>
                        <a:rPr sz="2300" b="0" i="0" spc="-130" dirty="0">
                          <a:solidFill>
                            <a:srgbClr val="2D8AB4"/>
                          </a:solidFill>
                          <a:latin typeface="DINPro-Light" panose="02000504040000020003" pitchFamily="2" charset="0"/>
                          <a:cs typeface="Arial"/>
                        </a:rPr>
                        <a:t>.</a:t>
                      </a:r>
                      <a:endParaRPr sz="2300" b="0" i="0" dirty="0">
                        <a:latin typeface="DINPro-Light" panose="02000504040000020003" pitchFamily="2" charset="0"/>
                        <a:cs typeface="Arial"/>
                      </a:endParaRPr>
                    </a:p>
                  </a:txBody>
                  <a:tcPr marL="0" marR="0" marT="13953" marB="0"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7335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2300" b="0" i="0" spc="-130" dirty="0">
                          <a:solidFill>
                            <a:srgbClr val="2D8AB4"/>
                          </a:solidFill>
                          <a:latin typeface="DINPro-Light" panose="02000504040000020003" pitchFamily="2" charset="0"/>
                          <a:cs typeface="Arial"/>
                        </a:rPr>
                        <a:t>0</a:t>
                      </a:r>
                      <a:r>
                        <a:rPr lang="en-US" sz="2300" b="0" i="0" spc="-130" dirty="0">
                          <a:solidFill>
                            <a:srgbClr val="2D8AB4"/>
                          </a:solidFill>
                          <a:latin typeface="DINPro-Light" panose="02000504040000020003" pitchFamily="2" charset="0"/>
                          <a:cs typeface="Arial"/>
                        </a:rPr>
                        <a:t>3</a:t>
                      </a:r>
                      <a:r>
                        <a:rPr sz="2300" b="0" i="0" spc="-130" dirty="0">
                          <a:solidFill>
                            <a:srgbClr val="2D8AB4"/>
                          </a:solidFill>
                          <a:latin typeface="DINPro-Light" panose="02000504040000020003" pitchFamily="2" charset="0"/>
                          <a:cs typeface="Arial"/>
                        </a:rPr>
                        <a:t>.</a:t>
                      </a:r>
                      <a:endParaRPr sz="2300" b="0" i="0" dirty="0">
                        <a:latin typeface="DINPro-Light" panose="02000504040000020003" pitchFamily="2" charset="0"/>
                        <a:cs typeface="Arial"/>
                      </a:endParaRPr>
                    </a:p>
                  </a:txBody>
                  <a:tcPr marL="0" marR="0" marT="13953" marB="0"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4795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2300" b="0" i="0" spc="-130" dirty="0">
                          <a:solidFill>
                            <a:srgbClr val="2D8AB4"/>
                          </a:solidFill>
                          <a:latin typeface="DINPro-Light" panose="02000504040000020003" pitchFamily="2" charset="0"/>
                          <a:cs typeface="Arial"/>
                        </a:rPr>
                        <a:t>0</a:t>
                      </a:r>
                      <a:r>
                        <a:rPr lang="en-US" sz="2300" b="0" i="0" spc="-130" dirty="0">
                          <a:solidFill>
                            <a:srgbClr val="2D8AB4"/>
                          </a:solidFill>
                          <a:latin typeface="DINPro-Light" panose="02000504040000020003" pitchFamily="2" charset="0"/>
                          <a:cs typeface="Arial"/>
                        </a:rPr>
                        <a:t>4</a:t>
                      </a:r>
                      <a:r>
                        <a:rPr sz="2300" b="0" i="0" spc="-130" dirty="0">
                          <a:solidFill>
                            <a:srgbClr val="2D8AB4"/>
                          </a:solidFill>
                          <a:latin typeface="DINPro-Light" panose="02000504040000020003" pitchFamily="2" charset="0"/>
                          <a:cs typeface="Arial"/>
                        </a:rPr>
                        <a:t>.</a:t>
                      </a:r>
                      <a:endParaRPr sz="2300" b="0" i="0" dirty="0">
                        <a:latin typeface="DINPro-Light" panose="02000504040000020003" pitchFamily="2" charset="0"/>
                        <a:cs typeface="Arial"/>
                      </a:endParaRPr>
                    </a:p>
                  </a:txBody>
                  <a:tcPr marL="0" marR="0" marT="13953" marB="0">
                    <a:solidFill>
                      <a:srgbClr val="E6E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526">
                <a:tc>
                  <a:txBody>
                    <a:bodyPr/>
                    <a:lstStyle/>
                    <a:p>
                      <a:pPr marL="127000">
                        <a:lnSpc>
                          <a:spcPts val="1225"/>
                        </a:lnSpc>
                        <a:spcBef>
                          <a:spcPts val="925"/>
                        </a:spcBef>
                      </a:pPr>
                      <a:r>
                        <a:rPr lang="en-US" sz="1100" b="0" i="0" spc="-25" dirty="0">
                          <a:solidFill>
                            <a:srgbClr val="0A0936"/>
                          </a:solidFill>
                          <a:latin typeface="DINPro-Regular" panose="02000503030000020004" pitchFamily="2" charset="0"/>
                          <a:cs typeface="Arial"/>
                        </a:rPr>
                        <a:t>TRAVEL</a:t>
                      </a:r>
                      <a:endParaRPr lang="en-US" sz="1100" b="0" i="0" dirty="0">
                        <a:solidFill>
                          <a:srgbClr val="0A0936"/>
                        </a:solidFill>
                        <a:latin typeface="DINPro-Regular" panose="02000503030000020004" pitchFamily="2" charset="0"/>
                        <a:cs typeface="Arial"/>
                      </a:endParaRPr>
                    </a:p>
                  </a:txBody>
                  <a:tcPr marL="0" marR="0" marT="117330" marB="0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86690">
                        <a:lnSpc>
                          <a:spcPts val="1225"/>
                        </a:lnSpc>
                        <a:spcBef>
                          <a:spcPts val="925"/>
                        </a:spcBef>
                      </a:pPr>
                      <a:r>
                        <a:rPr lang="en-US" sz="1100" b="0" i="0" spc="-25" dirty="0">
                          <a:solidFill>
                            <a:srgbClr val="0A0936"/>
                          </a:solidFill>
                          <a:latin typeface="DINPro-Regular" panose="02000503030000020004" pitchFamily="2" charset="0"/>
                          <a:cs typeface="Arial"/>
                        </a:rPr>
                        <a:t>TRIP</a:t>
                      </a:r>
                      <a:endParaRPr lang="en-US" sz="1100" b="0" i="0" dirty="0">
                        <a:solidFill>
                          <a:srgbClr val="0A0936"/>
                        </a:solidFill>
                        <a:latin typeface="DINPro-Regular" panose="02000503030000020004" pitchFamily="2" charset="0"/>
                        <a:cs typeface="Arial"/>
                      </a:endParaRPr>
                    </a:p>
                  </a:txBody>
                  <a:tcPr marL="0" marR="0" marT="117330" marB="0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ts val="1225"/>
                        </a:lnSpc>
                        <a:spcBef>
                          <a:spcPts val="925"/>
                        </a:spcBef>
                      </a:pPr>
                      <a:r>
                        <a:rPr lang="en-US" sz="1100" b="0" i="0" spc="-25" dirty="0">
                          <a:solidFill>
                            <a:srgbClr val="0A0936"/>
                          </a:solidFill>
                          <a:latin typeface="DINPro-Regular" panose="02000503030000020004" pitchFamily="2" charset="0"/>
                          <a:cs typeface="Arial"/>
                        </a:rPr>
                        <a:t>TRAVEL</a:t>
                      </a:r>
                      <a:endParaRPr lang="en-US" sz="1100" b="0" i="0" dirty="0">
                        <a:solidFill>
                          <a:srgbClr val="0A0936"/>
                        </a:solidFill>
                        <a:latin typeface="DINPro-Regular" panose="02000503030000020004" pitchFamily="2" charset="0"/>
                        <a:cs typeface="Arial"/>
                      </a:endParaRPr>
                    </a:p>
                  </a:txBody>
                  <a:tcPr marL="0" marR="0" marT="117330" marB="0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48590">
                        <a:lnSpc>
                          <a:spcPts val="1225"/>
                        </a:lnSpc>
                        <a:spcBef>
                          <a:spcPts val="925"/>
                        </a:spcBef>
                      </a:pPr>
                      <a:r>
                        <a:rPr lang="en-US" sz="1100" b="0" i="0" spc="-25" dirty="0">
                          <a:solidFill>
                            <a:srgbClr val="0A0936"/>
                          </a:solidFill>
                          <a:latin typeface="DINPro-Regular" panose="02000503030000020004" pitchFamily="2" charset="0"/>
                          <a:cs typeface="Arial"/>
                        </a:rPr>
                        <a:t>METHODOLOGICAL</a:t>
                      </a:r>
                      <a:endParaRPr lang="en-US" sz="1100" b="0" i="0" dirty="0">
                        <a:solidFill>
                          <a:srgbClr val="0A0936"/>
                        </a:solidFill>
                        <a:latin typeface="DINPro-Regular" panose="02000503030000020004" pitchFamily="2" charset="0"/>
                        <a:cs typeface="Arial"/>
                      </a:endParaRPr>
                    </a:p>
                  </a:txBody>
                  <a:tcPr marL="0" marR="0" marT="117330" marB="0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solidFill>
                      <a:srgbClr val="E6E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078">
                <a:tc>
                  <a:txBody>
                    <a:bodyPr/>
                    <a:lstStyle/>
                    <a:p>
                      <a:pPr marL="127000">
                        <a:lnSpc>
                          <a:spcPts val="1225"/>
                        </a:lnSpc>
                        <a:spcBef>
                          <a:spcPts val="35"/>
                        </a:spcBef>
                      </a:pPr>
                      <a:r>
                        <a:rPr lang="en-US" sz="1100" b="0" i="0" spc="-45" dirty="0">
                          <a:solidFill>
                            <a:srgbClr val="0A0936"/>
                          </a:solidFill>
                          <a:latin typeface="DINPro-Regular" panose="02000503030000020004" pitchFamily="2" charset="0"/>
                          <a:cs typeface="Arial"/>
                        </a:rPr>
                        <a:t>INTENTIONS</a:t>
                      </a:r>
                      <a:endParaRPr lang="en-US" sz="1100" b="0" i="0" dirty="0">
                        <a:solidFill>
                          <a:srgbClr val="0A0936"/>
                        </a:solidFill>
                        <a:latin typeface="DINPro-Regular" panose="02000503030000020004" pitchFamily="2" charset="0"/>
                        <a:cs typeface="Arial"/>
                      </a:endParaRPr>
                    </a:p>
                  </a:txBody>
                  <a:tcPr marL="0" marR="0" marT="4439" marB="0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86690">
                        <a:lnSpc>
                          <a:spcPts val="1225"/>
                        </a:lnSpc>
                        <a:spcBef>
                          <a:spcPts val="35"/>
                        </a:spcBef>
                      </a:pPr>
                      <a:r>
                        <a:rPr lang="en-US" sz="1100" b="0" i="0" spc="-45" dirty="0">
                          <a:solidFill>
                            <a:srgbClr val="0A0936"/>
                          </a:solidFill>
                          <a:latin typeface="DINPro-Regular" panose="02000503030000020004" pitchFamily="2" charset="0"/>
                          <a:cs typeface="Arial"/>
                        </a:rPr>
                        <a:t>PLANNING</a:t>
                      </a:r>
                      <a:endParaRPr lang="en-US" sz="1100" b="0" i="0" dirty="0">
                        <a:solidFill>
                          <a:srgbClr val="0A0936"/>
                        </a:solidFill>
                        <a:latin typeface="DINPro-Regular" panose="02000503030000020004" pitchFamily="2" charset="0"/>
                        <a:cs typeface="Arial"/>
                      </a:endParaRPr>
                    </a:p>
                  </a:txBody>
                  <a:tcPr marL="0" marR="0" marT="4439" marB="0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ts val="1225"/>
                        </a:lnSpc>
                        <a:spcBef>
                          <a:spcPts val="35"/>
                        </a:spcBef>
                      </a:pPr>
                      <a:r>
                        <a:rPr lang="en-US" sz="1100" b="0" i="0" spc="-45" dirty="0">
                          <a:solidFill>
                            <a:srgbClr val="0A0936"/>
                          </a:solidFill>
                          <a:latin typeface="DINPro-Regular" panose="02000503030000020004" pitchFamily="2" charset="0"/>
                          <a:cs typeface="Arial"/>
                        </a:rPr>
                        <a:t>CONCERNS</a:t>
                      </a:r>
                      <a:endParaRPr lang="en-US" sz="1100" b="0" i="0" dirty="0">
                        <a:solidFill>
                          <a:srgbClr val="0A0936"/>
                        </a:solidFill>
                        <a:latin typeface="DINPro-Regular" panose="02000503030000020004" pitchFamily="2" charset="0"/>
                        <a:cs typeface="Arial"/>
                      </a:endParaRPr>
                    </a:p>
                  </a:txBody>
                  <a:tcPr marL="0" marR="0" marT="4439" marB="0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48590">
                        <a:lnSpc>
                          <a:spcPts val="1225"/>
                        </a:lnSpc>
                        <a:spcBef>
                          <a:spcPts val="35"/>
                        </a:spcBef>
                      </a:pPr>
                      <a:r>
                        <a:rPr lang="en-US" sz="1100" b="0" i="0" spc="-25" dirty="0">
                          <a:solidFill>
                            <a:srgbClr val="0A0936"/>
                          </a:solidFill>
                          <a:latin typeface="DINPro-Regular" panose="02000503030000020004" pitchFamily="2" charset="0"/>
                          <a:cs typeface="Arial"/>
                        </a:rPr>
                        <a:t>ANNEX</a:t>
                      </a:r>
                      <a:endParaRPr lang="en-US" sz="1100" b="0" i="0" dirty="0">
                        <a:solidFill>
                          <a:srgbClr val="0A0936"/>
                        </a:solidFill>
                        <a:latin typeface="DINPro-Regular" panose="02000503030000020004" pitchFamily="2" charset="0"/>
                        <a:cs typeface="Arial"/>
                      </a:endParaRPr>
                    </a:p>
                  </a:txBody>
                  <a:tcPr marL="0" marR="0" marT="4439" marB="0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solidFill>
                      <a:srgbClr val="E6E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5022">
                <a:tc>
                  <a:txBody>
                    <a:bodyPr/>
                    <a:lstStyle/>
                    <a:p>
                      <a:pPr marL="127000">
                        <a:lnSpc>
                          <a:spcPts val="1225"/>
                        </a:lnSpc>
                        <a:spcBef>
                          <a:spcPts val="35"/>
                        </a:spcBef>
                      </a:pPr>
                      <a:r>
                        <a:rPr lang="en-US" sz="1100" b="0" i="0" spc="-45" dirty="0">
                          <a:solidFill>
                            <a:srgbClr val="0A0936"/>
                          </a:solidFill>
                          <a:latin typeface="DINPro-Regular" panose="02000503030000020004" pitchFamily="2" charset="0"/>
                          <a:cs typeface="Arial"/>
                        </a:rPr>
                        <a:t>P. 9</a:t>
                      </a:r>
                      <a:endParaRPr lang="en-US" sz="1100" b="0" i="0" dirty="0">
                        <a:solidFill>
                          <a:srgbClr val="0A0936"/>
                        </a:solidFill>
                        <a:latin typeface="DINPro-Regular" panose="02000503030000020004" pitchFamily="2" charset="0"/>
                        <a:cs typeface="Arial"/>
                      </a:endParaRPr>
                    </a:p>
                  </a:txBody>
                  <a:tcPr marL="0" marR="0" marT="4439" marB="0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ts val="1225"/>
                        </a:lnSpc>
                        <a:spcBef>
                          <a:spcPts val="35"/>
                        </a:spcBef>
                      </a:pPr>
                      <a:r>
                        <a:rPr lang="en-US" sz="1100" b="0" i="0" spc="-45" dirty="0">
                          <a:solidFill>
                            <a:srgbClr val="0A0936"/>
                          </a:solidFill>
                          <a:latin typeface="DINPro-Regular" panose="02000503030000020004" pitchFamily="2" charset="0"/>
                          <a:cs typeface="Arial"/>
                        </a:rPr>
                        <a:t>  P. 28</a:t>
                      </a:r>
                      <a:endParaRPr lang="en-US" sz="1100" b="0" i="0" dirty="0">
                        <a:solidFill>
                          <a:srgbClr val="0A0936"/>
                        </a:solidFill>
                        <a:latin typeface="DINPro-Regular" panose="02000503030000020004" pitchFamily="2" charset="0"/>
                        <a:cs typeface="Arial"/>
                      </a:endParaRPr>
                    </a:p>
                    <a:p>
                      <a:pPr marL="18669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lang="x-none" sz="1100" b="0" i="0" dirty="0">
                        <a:solidFill>
                          <a:srgbClr val="FF0000"/>
                        </a:solidFill>
                        <a:latin typeface="DINPro-Regular" panose="02000503030000020004" pitchFamily="2" charset="0"/>
                        <a:cs typeface="Arial"/>
                      </a:endParaRPr>
                    </a:p>
                  </a:txBody>
                  <a:tcPr marL="0" marR="0" marT="4439" marB="0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ts val="1225"/>
                        </a:lnSpc>
                        <a:spcBef>
                          <a:spcPts val="35"/>
                        </a:spcBef>
                      </a:pPr>
                      <a:r>
                        <a:rPr lang="en-US" sz="1100" b="0" i="0" spc="-45" dirty="0">
                          <a:solidFill>
                            <a:srgbClr val="0A0936"/>
                          </a:solidFill>
                          <a:latin typeface="DINPro-Regular" panose="02000503030000020004" pitchFamily="2" charset="0"/>
                          <a:cs typeface="Arial"/>
                        </a:rPr>
                        <a:t>  P. 39</a:t>
                      </a:r>
                      <a:endParaRPr lang="en-US" sz="1100" b="0" i="0" dirty="0">
                        <a:solidFill>
                          <a:srgbClr val="0A0936"/>
                        </a:solidFill>
                        <a:latin typeface="DINPro-Regular" panose="02000503030000020004" pitchFamily="2" charset="0"/>
                        <a:cs typeface="Arial"/>
                      </a:endParaRPr>
                    </a:p>
                    <a:p>
                      <a:pPr marL="17399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lang="x-none" sz="1100" b="0" i="0" dirty="0">
                        <a:solidFill>
                          <a:srgbClr val="FF0000"/>
                        </a:solidFill>
                        <a:latin typeface="DINPro-Regular" panose="02000503030000020004" pitchFamily="2" charset="0"/>
                        <a:cs typeface="Arial"/>
                      </a:endParaRPr>
                    </a:p>
                  </a:txBody>
                  <a:tcPr marL="0" marR="0" marT="4439" marB="0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ts val="1225"/>
                        </a:lnSpc>
                        <a:spcBef>
                          <a:spcPts val="35"/>
                        </a:spcBef>
                      </a:pPr>
                      <a:r>
                        <a:rPr lang="en-US" sz="1100" b="0" i="0" spc="-45" dirty="0">
                          <a:solidFill>
                            <a:srgbClr val="0A0936"/>
                          </a:solidFill>
                          <a:latin typeface="DINPro-Regular" panose="02000503030000020004" pitchFamily="2" charset="0"/>
                          <a:cs typeface="Arial"/>
                        </a:rPr>
                        <a:t>P. 44</a:t>
                      </a:r>
                      <a:endParaRPr lang="en-US" sz="1100" b="0" i="0" dirty="0">
                        <a:solidFill>
                          <a:srgbClr val="0A0936"/>
                        </a:solidFill>
                        <a:latin typeface="DINPro-Regular" panose="02000503030000020004" pitchFamily="2" charset="0"/>
                        <a:cs typeface="Arial"/>
                      </a:endParaRPr>
                    </a:p>
                    <a:p>
                      <a:pPr marL="14859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lang="x-none" sz="1100" b="1" i="0" dirty="0">
                        <a:solidFill>
                          <a:srgbClr val="FF0000"/>
                        </a:solidFill>
                        <a:latin typeface="DINPro-Bold" panose="02000503030000020004" pitchFamily="2" charset="0"/>
                        <a:cs typeface="Arial"/>
                      </a:endParaRPr>
                    </a:p>
                  </a:txBody>
                  <a:tcPr marL="0" marR="0" marT="4439" marB="0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solidFill>
                      <a:srgbClr val="E6E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6" name="object 16"/>
          <p:cNvSpPr/>
          <p:nvPr/>
        </p:nvSpPr>
        <p:spPr>
          <a:xfrm>
            <a:off x="7529153" y="26009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90835"/>
            </a:solidFill>
          </a:ln>
        </p:spPr>
        <p:txBody>
          <a:bodyPr wrap="square" lIns="0" tIns="0" rIns="0" bIns="0" rtlCol="0"/>
          <a:lstStyle/>
          <a:p>
            <a:endParaRPr sz="1798" dirty="0"/>
          </a:p>
        </p:txBody>
      </p:sp>
      <p:sp>
        <p:nvSpPr>
          <p:cNvPr id="17" name="object 17"/>
          <p:cNvSpPr/>
          <p:nvPr/>
        </p:nvSpPr>
        <p:spPr>
          <a:xfrm>
            <a:off x="7529153" y="350165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90835"/>
            </a:solidFill>
          </a:ln>
        </p:spPr>
        <p:txBody>
          <a:bodyPr wrap="square" lIns="0" tIns="0" rIns="0" bIns="0" rtlCol="0"/>
          <a:lstStyle/>
          <a:p>
            <a:endParaRPr sz="179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3">
            <a:extLst>
              <a:ext uri="{FF2B5EF4-FFF2-40B4-BE49-F238E27FC236}">
                <a16:creationId xmlns:a16="http://schemas.microsoft.com/office/drawing/2014/main" id="{4D0749BD-4533-4F65-9D8B-94C298F27D92}"/>
              </a:ext>
            </a:extLst>
          </p:cNvPr>
          <p:cNvSpPr/>
          <p:nvPr/>
        </p:nvSpPr>
        <p:spPr>
          <a:xfrm rot="5400000">
            <a:off x="2007235" y="948690"/>
            <a:ext cx="1180465" cy="165735"/>
          </a:xfrm>
          <a:custGeom>
            <a:avLst/>
            <a:gdLst/>
            <a:ahLst/>
            <a:cxnLst/>
            <a:rect l="l" t="t" r="r" b="b"/>
            <a:pathLst>
              <a:path w="1180464" h="165734">
                <a:moveTo>
                  <a:pt x="1179906" y="0"/>
                </a:moveTo>
                <a:lnTo>
                  <a:pt x="0" y="0"/>
                </a:lnTo>
                <a:lnTo>
                  <a:pt x="0" y="165595"/>
                </a:lnTo>
                <a:lnTo>
                  <a:pt x="1179906" y="165595"/>
                </a:lnTo>
                <a:lnTo>
                  <a:pt x="1179906" y="0"/>
                </a:lnTo>
                <a:close/>
              </a:path>
            </a:pathLst>
          </a:custGeom>
          <a:solidFill>
            <a:srgbClr val="2D8CB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2A8D05FF-8FB2-4F2F-9998-FE5B72EA593B}"/>
              </a:ext>
            </a:extLst>
          </p:cNvPr>
          <p:cNvSpPr/>
          <p:nvPr/>
        </p:nvSpPr>
        <p:spPr>
          <a:xfrm>
            <a:off x="0" y="0"/>
            <a:ext cx="2514600" cy="5155489"/>
          </a:xfrm>
          <a:custGeom>
            <a:avLst/>
            <a:gdLst/>
            <a:ahLst/>
            <a:cxnLst/>
            <a:rect l="l" t="t" r="r" b="b"/>
            <a:pathLst>
              <a:path w="6002655" h="5144770">
                <a:moveTo>
                  <a:pt x="0" y="0"/>
                </a:moveTo>
                <a:lnTo>
                  <a:pt x="0" y="5144401"/>
                </a:lnTo>
                <a:lnTo>
                  <a:pt x="6002553" y="5144401"/>
                </a:lnTo>
                <a:lnTo>
                  <a:pt x="6002553" y="0"/>
                </a:lnTo>
                <a:lnTo>
                  <a:pt x="0" y="0"/>
                </a:lnTo>
                <a:close/>
              </a:path>
            </a:pathLst>
          </a:custGeom>
          <a:solidFill>
            <a:srgbClr val="185073"/>
          </a:solidFill>
        </p:spPr>
        <p:txBody>
          <a:bodyPr wrap="square" lIns="0" tIns="0" rIns="0" bIns="0" rtlCol="0"/>
          <a:lstStyle/>
          <a:p>
            <a:endParaRPr lang="en-US" dirty="0"/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6CF50006-4E17-49E5-AD9D-110B24E068C9}"/>
              </a:ext>
            </a:extLst>
          </p:cNvPr>
          <p:cNvSpPr txBox="1"/>
          <p:nvPr/>
        </p:nvSpPr>
        <p:spPr>
          <a:xfrm>
            <a:off x="2778809" y="928003"/>
            <a:ext cx="6031373" cy="3908762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241300" marR="5080" indent="-228600">
              <a:lnSpc>
                <a:spcPts val="1000"/>
              </a:lnSpc>
              <a:spcBef>
                <a:spcPts val="240"/>
              </a:spcBef>
              <a:spcAft>
                <a:spcPts val="400"/>
              </a:spcAft>
              <a:buClr>
                <a:srgbClr val="2D8CB5"/>
              </a:buClr>
              <a:buFont typeface="+mj-lt"/>
              <a:buAutoNum type="arabicPeriod"/>
              <a:tabLst>
                <a:tab pos="241300" algn="l"/>
              </a:tabLst>
            </a:pPr>
            <a:r>
              <a:rPr lang="en-US" sz="900" b="1" spc="-5" dirty="0">
                <a:solidFill>
                  <a:srgbClr val="3FADDD"/>
                </a:solidFill>
                <a:latin typeface="DINPro-Light" panose="02000504040000020003" pitchFamily="50" charset="0"/>
                <a:cs typeface="Arial"/>
              </a:rPr>
              <a:t>Dates on the graphs refer to the following data collection periods for each research wave:</a:t>
            </a:r>
          </a:p>
          <a:p>
            <a:pPr marL="263525" marR="5080">
              <a:lnSpc>
                <a:spcPts val="1000"/>
              </a:lnSpc>
              <a:spcBef>
                <a:spcPts val="240"/>
              </a:spcBef>
              <a:spcAft>
                <a:spcPts val="400"/>
              </a:spcAft>
              <a:buClr>
                <a:srgbClr val="2D8CB5"/>
              </a:buClr>
              <a:tabLst>
                <a:tab pos="241300" algn="l"/>
              </a:tabLst>
            </a:pPr>
            <a:endParaRPr lang="en-GB" sz="900" spc="-5" dirty="0">
              <a:highlight>
                <a:srgbClr val="FFFF00"/>
              </a:highlight>
              <a:latin typeface="DINPro-Light" panose="02000504040000020003" pitchFamily="50" charset="0"/>
              <a:cs typeface="Arial"/>
            </a:endParaRPr>
          </a:p>
          <a:p>
            <a:pPr marL="263525" marR="5080">
              <a:lnSpc>
                <a:spcPts val="1000"/>
              </a:lnSpc>
              <a:spcBef>
                <a:spcPts val="240"/>
              </a:spcBef>
              <a:spcAft>
                <a:spcPts val="400"/>
              </a:spcAft>
              <a:buClr>
                <a:srgbClr val="2D8CB5"/>
              </a:buClr>
              <a:tabLst>
                <a:tab pos="241300" algn="l"/>
              </a:tabLst>
            </a:pPr>
            <a:endParaRPr lang="en-GB" sz="900" spc="-5" dirty="0">
              <a:highlight>
                <a:srgbClr val="FFFF00"/>
              </a:highlight>
              <a:latin typeface="DINPro-Light" panose="02000504040000020003" pitchFamily="50" charset="0"/>
              <a:cs typeface="Arial"/>
            </a:endParaRPr>
          </a:p>
          <a:p>
            <a:pPr marL="263525" marR="5080">
              <a:lnSpc>
                <a:spcPts val="1000"/>
              </a:lnSpc>
              <a:spcBef>
                <a:spcPts val="240"/>
              </a:spcBef>
              <a:spcAft>
                <a:spcPts val="400"/>
              </a:spcAft>
              <a:buClr>
                <a:srgbClr val="2D8CB5"/>
              </a:buClr>
              <a:tabLst>
                <a:tab pos="241300" algn="l"/>
              </a:tabLst>
            </a:pPr>
            <a:endParaRPr lang="en-GB" sz="900" spc="-5" dirty="0">
              <a:highlight>
                <a:srgbClr val="FFFF00"/>
              </a:highlight>
              <a:latin typeface="DINPro-Light" panose="02000504040000020003" pitchFamily="50" charset="0"/>
              <a:cs typeface="Arial"/>
            </a:endParaRPr>
          </a:p>
          <a:p>
            <a:pPr marL="241300" marR="5080" indent="-228600">
              <a:lnSpc>
                <a:spcPts val="1000"/>
              </a:lnSpc>
              <a:spcBef>
                <a:spcPts val="240"/>
              </a:spcBef>
              <a:spcAft>
                <a:spcPts val="400"/>
              </a:spcAft>
              <a:buClr>
                <a:srgbClr val="2D8CB5"/>
              </a:buClr>
              <a:buFont typeface="+mj-lt"/>
              <a:buAutoNum type="arabicPeriod" startAt="2"/>
              <a:tabLst>
                <a:tab pos="241300" algn="l"/>
              </a:tabLst>
            </a:pPr>
            <a:r>
              <a:rPr lang="en-US" sz="900" b="1" spc="-5" dirty="0">
                <a:solidFill>
                  <a:srgbClr val="3FADDD"/>
                </a:solidFill>
                <a:latin typeface="DINPro-Light" panose="02000504040000020003" pitchFamily="50" charset="0"/>
                <a:cs typeface="Arial"/>
              </a:rPr>
              <a:t>To present Wave 12 ‘timings in which respondents are most likely to take their next trip’, the following time periods should be used as a reference: </a:t>
            </a:r>
          </a:p>
          <a:p>
            <a:pPr marL="641350" marR="5080" lvl="1" indent="-171450">
              <a:spcBef>
                <a:spcPts val="240"/>
              </a:spcBef>
              <a:spcAft>
                <a:spcPts val="400"/>
              </a:spcAft>
              <a:buClr>
                <a:srgbClr val="2D8CB5"/>
              </a:buClr>
              <a:buFont typeface="Arial" panose="020B0604020202020204" pitchFamily="34" charset="0"/>
              <a:buChar char="•"/>
              <a:tabLst>
                <a:tab pos="241300" algn="l"/>
              </a:tabLst>
            </a:pPr>
            <a:r>
              <a:rPr lang="en-US" sz="900" spc="-5" dirty="0">
                <a:latin typeface="DINPro-Light" panose="02000504040000020003" pitchFamily="50" charset="0"/>
                <a:cs typeface="Arial"/>
              </a:rPr>
              <a:t>In 1-2 months; 	June-July 2022</a:t>
            </a:r>
          </a:p>
          <a:p>
            <a:pPr marL="641350" marR="5080" lvl="1" indent="-171450">
              <a:spcBef>
                <a:spcPts val="240"/>
              </a:spcBef>
              <a:spcAft>
                <a:spcPts val="400"/>
              </a:spcAft>
              <a:buClr>
                <a:srgbClr val="2D8CB5"/>
              </a:buClr>
              <a:buFont typeface="Arial" panose="020B0604020202020204" pitchFamily="34" charset="0"/>
              <a:buChar char="•"/>
              <a:tabLst>
                <a:tab pos="241300" algn="l"/>
              </a:tabLst>
            </a:pPr>
            <a:r>
              <a:rPr lang="en-US" sz="900" spc="-5" dirty="0">
                <a:latin typeface="DINPro-Light" panose="02000504040000020003" pitchFamily="50" charset="0"/>
                <a:cs typeface="Arial"/>
              </a:rPr>
              <a:t>In 3-4 months; 	August-September 2022</a:t>
            </a:r>
          </a:p>
          <a:p>
            <a:pPr marL="641350" marR="5080" lvl="1" indent="-171450">
              <a:spcBef>
                <a:spcPts val="240"/>
              </a:spcBef>
              <a:spcAft>
                <a:spcPts val="400"/>
              </a:spcAft>
              <a:buClr>
                <a:srgbClr val="2D8CB5"/>
              </a:buClr>
              <a:buFont typeface="Arial" panose="020B0604020202020204" pitchFamily="34" charset="0"/>
              <a:buChar char="•"/>
              <a:tabLst>
                <a:tab pos="241300" algn="l"/>
              </a:tabLst>
            </a:pPr>
            <a:r>
              <a:rPr lang="en-US" sz="900" spc="-5" dirty="0">
                <a:latin typeface="DINPro-Light" panose="02000504040000020003" pitchFamily="50" charset="0"/>
                <a:cs typeface="Arial"/>
              </a:rPr>
              <a:t>In 5-6 months; 	October-November 2022</a:t>
            </a:r>
          </a:p>
          <a:p>
            <a:pPr marL="241300" marR="5080" indent="-228600">
              <a:lnSpc>
                <a:spcPts val="1000"/>
              </a:lnSpc>
              <a:spcBef>
                <a:spcPts val="240"/>
              </a:spcBef>
              <a:spcAft>
                <a:spcPts val="400"/>
              </a:spcAft>
              <a:buClr>
                <a:srgbClr val="2D8CB5"/>
              </a:buClr>
              <a:buFont typeface="+mj-lt"/>
              <a:buAutoNum type="arabicPeriod" startAt="2"/>
              <a:tabLst>
                <a:tab pos="241300" algn="l"/>
              </a:tabLst>
            </a:pPr>
            <a:r>
              <a:rPr lang="en-US" sz="900" b="1" spc="-5" dirty="0">
                <a:solidFill>
                  <a:srgbClr val="3FADDD"/>
                </a:solidFill>
                <a:latin typeface="DINPro-Light" panose="02000504040000020003" pitchFamily="50" charset="0"/>
                <a:cs typeface="Arial"/>
              </a:rPr>
              <a:t>To present data and insights, the following distinct groups have been </a:t>
            </a:r>
            <a:r>
              <a:rPr lang="en-GB" sz="900" b="1" spc="-5" dirty="0">
                <a:solidFill>
                  <a:srgbClr val="3FADDD"/>
                </a:solidFill>
                <a:latin typeface="DINPro-Light" panose="02000504040000020003" pitchFamily="50" charset="0"/>
                <a:cs typeface="Arial"/>
              </a:rPr>
              <a:t>analysed</a:t>
            </a:r>
            <a:r>
              <a:rPr lang="en-US" sz="900" b="1" spc="-5" dirty="0">
                <a:solidFill>
                  <a:srgbClr val="3FADDD"/>
                </a:solidFill>
                <a:latin typeface="DINPro-Light" panose="02000504040000020003" pitchFamily="50" charset="0"/>
                <a:cs typeface="Arial"/>
              </a:rPr>
              <a:t>:  </a:t>
            </a:r>
          </a:p>
          <a:p>
            <a:pPr marL="641350" marR="5080" lvl="1" indent="-171450">
              <a:lnSpc>
                <a:spcPts val="1000"/>
              </a:lnSpc>
              <a:spcBef>
                <a:spcPts val="240"/>
              </a:spcBef>
              <a:spcAft>
                <a:spcPts val="400"/>
              </a:spcAft>
              <a:buClr>
                <a:srgbClr val="2D8CB5"/>
              </a:buClr>
              <a:buFont typeface="Arial" panose="020B0604020202020204" pitchFamily="34" charset="0"/>
              <a:buChar char="•"/>
              <a:tabLst>
                <a:tab pos="241300" algn="l"/>
              </a:tabLst>
            </a:pPr>
            <a:r>
              <a:rPr lang="en-US" sz="900" spc="-5" dirty="0">
                <a:solidFill>
                  <a:srgbClr val="231F20"/>
                </a:solidFill>
                <a:latin typeface="DINPro-Light" panose="02000504040000020003" pitchFamily="50" charset="0"/>
                <a:cs typeface="Arial"/>
              </a:rPr>
              <a:t>Total respondents; 6,005</a:t>
            </a:r>
          </a:p>
          <a:p>
            <a:pPr marL="641350" marR="5080" lvl="1" indent="-171450">
              <a:lnSpc>
                <a:spcPts val="1000"/>
              </a:lnSpc>
              <a:spcBef>
                <a:spcPts val="240"/>
              </a:spcBef>
              <a:spcAft>
                <a:spcPts val="400"/>
              </a:spcAft>
              <a:buClr>
                <a:srgbClr val="2D8CB5"/>
              </a:buClr>
              <a:buFont typeface="Arial" panose="020B0604020202020204" pitchFamily="34" charset="0"/>
              <a:buChar char="•"/>
              <a:tabLst>
                <a:tab pos="241300" algn="l"/>
              </a:tabLst>
            </a:pPr>
            <a:r>
              <a:rPr lang="en-GB" sz="900" spc="-5" dirty="0">
                <a:solidFill>
                  <a:srgbClr val="231F20"/>
                </a:solidFill>
                <a:latin typeface="DINPro-Light" panose="02000504040000020003" pitchFamily="50" charset="0"/>
                <a:cs typeface="Arial"/>
              </a:rPr>
              <a:t>Respondents</a:t>
            </a:r>
            <a:r>
              <a:rPr lang="en-US" sz="900" spc="-5" dirty="0">
                <a:solidFill>
                  <a:srgbClr val="231F20"/>
                </a:solidFill>
                <a:latin typeface="DINPro-Light" panose="02000504040000020003" pitchFamily="50" charset="0"/>
                <a:cs typeface="Arial"/>
              </a:rPr>
              <a:t> with short-term travel plans/most likely to travel in the next 6 months </a:t>
            </a:r>
            <a:br>
              <a:rPr lang="en-US" sz="900" spc="-5" dirty="0">
                <a:solidFill>
                  <a:srgbClr val="231F20"/>
                </a:solidFill>
                <a:latin typeface="DINPro-Light" panose="02000504040000020003" pitchFamily="50" charset="0"/>
                <a:cs typeface="Arial"/>
              </a:rPr>
            </a:br>
            <a:r>
              <a:rPr lang="en-US" sz="900" spc="-5" dirty="0">
                <a:solidFill>
                  <a:srgbClr val="231F20"/>
                </a:solidFill>
                <a:latin typeface="DINPro-Light" panose="02000504040000020003" pitchFamily="50" charset="0"/>
                <a:cs typeface="Arial"/>
              </a:rPr>
              <a:t>(‘early-bird’ </a:t>
            </a:r>
            <a:r>
              <a:rPr lang="en-GB" sz="900" spc="-5" dirty="0">
                <a:solidFill>
                  <a:srgbClr val="231F20"/>
                </a:solidFill>
                <a:latin typeface="DINPro-Light" panose="02000504040000020003" pitchFamily="50" charset="0"/>
                <a:cs typeface="Arial"/>
              </a:rPr>
              <a:t>travellers/ ’travel-ready’ Europeans</a:t>
            </a:r>
            <a:r>
              <a:rPr lang="en-US" sz="900" spc="-5" dirty="0">
                <a:solidFill>
                  <a:srgbClr val="231F20"/>
                </a:solidFill>
                <a:latin typeface="DINPro-Light" panose="02000504040000020003" pitchFamily="50" charset="0"/>
                <a:cs typeface="Arial"/>
              </a:rPr>
              <a:t>); 4,391</a:t>
            </a:r>
          </a:p>
          <a:p>
            <a:pPr marL="641350" marR="5080" lvl="1" indent="-171450">
              <a:lnSpc>
                <a:spcPts val="1000"/>
              </a:lnSpc>
              <a:spcBef>
                <a:spcPts val="240"/>
              </a:spcBef>
              <a:spcAft>
                <a:spcPts val="400"/>
              </a:spcAft>
              <a:buClr>
                <a:srgbClr val="2D8CB5"/>
              </a:buClr>
              <a:buFont typeface="Arial" panose="020B0604020202020204" pitchFamily="34" charset="0"/>
              <a:buChar char="•"/>
              <a:tabLst>
                <a:tab pos="241300" algn="l"/>
              </a:tabLst>
            </a:pPr>
            <a:r>
              <a:rPr lang="en-US" sz="900" spc="-5" dirty="0">
                <a:solidFill>
                  <a:srgbClr val="231F20"/>
                </a:solidFill>
                <a:latin typeface="DINPro-Light" panose="02000504040000020003" pitchFamily="50" charset="0"/>
                <a:cs typeface="Arial"/>
              </a:rPr>
              <a:t>Respondents selecting outbound European destinations; 4,463</a:t>
            </a:r>
          </a:p>
          <a:p>
            <a:pPr marL="241300" marR="5080" indent="-228600">
              <a:lnSpc>
                <a:spcPts val="1000"/>
              </a:lnSpc>
              <a:spcBef>
                <a:spcPts val="240"/>
              </a:spcBef>
              <a:spcAft>
                <a:spcPts val="400"/>
              </a:spcAft>
              <a:buClr>
                <a:srgbClr val="2D8CB5"/>
              </a:buClr>
              <a:buFont typeface="+mj-lt"/>
              <a:buAutoNum type="arabicPeriod" startAt="2"/>
              <a:tabLst>
                <a:tab pos="241300" algn="l"/>
              </a:tabLst>
            </a:pPr>
            <a:r>
              <a:rPr lang="en-US" sz="900" b="1" spc="-5" dirty="0">
                <a:solidFill>
                  <a:srgbClr val="3FADDD"/>
                </a:solidFill>
                <a:latin typeface="DINPro-Light" panose="02000504040000020003" pitchFamily="50" charset="0"/>
                <a:cs typeface="Arial"/>
              </a:rPr>
              <a:t>Significant changes between current and previous waves are calculated on a 2.5% significance level. </a:t>
            </a:r>
            <a:br>
              <a:rPr lang="en-US" sz="900" b="1" spc="-5" dirty="0">
                <a:solidFill>
                  <a:srgbClr val="3FADDD"/>
                </a:solidFill>
                <a:latin typeface="DINPro-Light" panose="02000504040000020003" pitchFamily="50" charset="0"/>
                <a:cs typeface="Arial"/>
              </a:rPr>
            </a:br>
            <a:r>
              <a:rPr lang="en-US" sz="900" b="1" spc="-5" dirty="0">
                <a:solidFill>
                  <a:srgbClr val="3FADDD"/>
                </a:solidFill>
                <a:latin typeface="DINPro-Light" panose="02000504040000020003" pitchFamily="50" charset="0"/>
                <a:cs typeface="Arial"/>
              </a:rPr>
              <a:t>Statistically significant differences are marked using the following symbols: </a:t>
            </a:r>
          </a:p>
          <a:p>
            <a:pPr marL="641350" marR="5080" lvl="1" indent="-171450">
              <a:lnSpc>
                <a:spcPts val="1000"/>
              </a:lnSpc>
              <a:spcBef>
                <a:spcPts val="240"/>
              </a:spcBef>
              <a:spcAft>
                <a:spcPts val="400"/>
              </a:spcAft>
              <a:buClr>
                <a:srgbClr val="2D8CB5"/>
              </a:buClr>
              <a:buFont typeface="Arial" panose="020B0604020202020204" pitchFamily="34" charset="0"/>
              <a:buChar char="•"/>
              <a:tabLst>
                <a:tab pos="241300" algn="l"/>
              </a:tabLst>
            </a:pPr>
            <a:r>
              <a:rPr lang="en-US" sz="900" spc="-5" dirty="0">
                <a:latin typeface="DINPro-Light" panose="02000504040000020003" pitchFamily="50" charset="0"/>
                <a:cs typeface="Arial"/>
              </a:rPr>
              <a:t>Increasing        ,   decreasing </a:t>
            </a:r>
            <a:endParaRPr lang="en-US" sz="900" b="1" spc="-5" dirty="0">
              <a:solidFill>
                <a:srgbClr val="3FADDD"/>
              </a:solidFill>
              <a:latin typeface="DINPro-Light" panose="02000504040000020003" pitchFamily="50" charset="0"/>
              <a:cs typeface="Arial"/>
            </a:endParaRPr>
          </a:p>
          <a:p>
            <a:pPr marL="641350" marR="5080" lvl="1" indent="-171450">
              <a:lnSpc>
                <a:spcPts val="1000"/>
              </a:lnSpc>
              <a:spcBef>
                <a:spcPts val="240"/>
              </a:spcBef>
              <a:spcAft>
                <a:spcPts val="400"/>
              </a:spcAft>
              <a:buClr>
                <a:srgbClr val="2D8CB5"/>
              </a:buClr>
              <a:buFont typeface="Arial" panose="020B0604020202020204" pitchFamily="34" charset="0"/>
              <a:buChar char="•"/>
              <a:tabLst>
                <a:tab pos="241300" algn="l"/>
              </a:tabLst>
            </a:pPr>
            <a:r>
              <a:rPr lang="en-US" sz="900" dirty="0">
                <a:solidFill>
                  <a:srgbClr val="0A0935"/>
                </a:solidFill>
                <a:latin typeface="DINPro-Light" panose="02000504040000020003" pitchFamily="50" charset="0"/>
              </a:rPr>
              <a:t>Numbers next to the arrows reflect </a:t>
            </a:r>
            <a:r>
              <a:rPr lang="en-GB" sz="900" dirty="0">
                <a:solidFill>
                  <a:srgbClr val="0A0935"/>
                </a:solidFill>
                <a:latin typeface="DINPro-Light" panose="02000504040000020003" pitchFamily="50" charset="0"/>
              </a:rPr>
              <a:t>the actual </a:t>
            </a:r>
            <a:r>
              <a:rPr lang="en-GB" sz="900" u="sng" dirty="0">
                <a:solidFill>
                  <a:srgbClr val="0A0935"/>
                </a:solidFill>
                <a:latin typeface="DINPro-Light" panose="02000504040000020003" pitchFamily="50" charset="0"/>
              </a:rPr>
              <a:t>change in the share of respondents </a:t>
            </a:r>
            <a:r>
              <a:rPr lang="en-GB" sz="900" dirty="0">
                <a:solidFill>
                  <a:srgbClr val="0A0935"/>
                </a:solidFill>
                <a:latin typeface="DINPro-Light" panose="02000504040000020003" pitchFamily="50" charset="0"/>
              </a:rPr>
              <a:t>selecting a specific response between current and previous waves</a:t>
            </a:r>
            <a:endParaRPr lang="en-US" sz="900" spc="-5" dirty="0">
              <a:solidFill>
                <a:srgbClr val="3FADDD"/>
              </a:solidFill>
              <a:latin typeface="DINPro-Light" panose="02000504040000020003" pitchFamily="50" charset="0"/>
              <a:cs typeface="Arial"/>
            </a:endParaRPr>
          </a:p>
          <a:p>
            <a:pPr marL="241300" marR="5080" indent="-228600">
              <a:lnSpc>
                <a:spcPts val="1000"/>
              </a:lnSpc>
              <a:spcBef>
                <a:spcPts val="240"/>
              </a:spcBef>
              <a:spcAft>
                <a:spcPts val="400"/>
              </a:spcAft>
              <a:buClr>
                <a:srgbClr val="2D8CB5"/>
              </a:buClr>
              <a:buFontTx/>
              <a:buAutoNum type="arabicPeriod" startAt="6"/>
              <a:tabLst>
                <a:tab pos="241300" algn="l"/>
              </a:tabLst>
            </a:pPr>
            <a:r>
              <a:rPr lang="en-US" sz="900" b="1" spc="-5" dirty="0">
                <a:solidFill>
                  <a:srgbClr val="3FADDD"/>
                </a:solidFill>
                <a:latin typeface="DINPro-Light" panose="02000504040000020003" pitchFamily="50" charset="0"/>
                <a:cs typeface="Arial"/>
              </a:rPr>
              <a:t>All data and insights refer to domestic and intra-European travel, unless otherwise stated.</a:t>
            </a:r>
          </a:p>
        </p:txBody>
      </p:sp>
      <p:sp>
        <p:nvSpPr>
          <p:cNvPr id="22" name="object 4">
            <a:extLst>
              <a:ext uri="{FF2B5EF4-FFF2-40B4-BE49-F238E27FC236}">
                <a16:creationId xmlns:a16="http://schemas.microsoft.com/office/drawing/2014/main" id="{2984412E-C205-4803-9659-494D9BAFA5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3818" y="548000"/>
            <a:ext cx="2015047" cy="843821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 marR="5080" algn="r">
              <a:lnSpc>
                <a:spcPts val="3000"/>
              </a:lnSpc>
              <a:spcBef>
                <a:spcPts val="580"/>
              </a:spcBef>
            </a:pPr>
            <a:r>
              <a:rPr lang="en-US" sz="2800" spc="-85" dirty="0">
                <a:solidFill>
                  <a:srgbClr val="FFFFFF"/>
                </a:solidFill>
                <a:latin typeface="DINPro-Light" panose="02000504040000020003" pitchFamily="50" charset="0"/>
              </a:rPr>
              <a:t>How to </a:t>
            </a:r>
            <a:br>
              <a:rPr lang="en-US" sz="2800" spc="-85" dirty="0">
                <a:solidFill>
                  <a:srgbClr val="FFFFFF"/>
                </a:solidFill>
                <a:latin typeface="DINPro-Light" panose="02000504040000020003" pitchFamily="50" charset="0"/>
              </a:rPr>
            </a:br>
            <a:r>
              <a:rPr lang="en-US" sz="2800" spc="-85" dirty="0">
                <a:solidFill>
                  <a:srgbClr val="FFFFFF"/>
                </a:solidFill>
                <a:latin typeface="DINPro-Light" panose="02000504040000020003" pitchFamily="50" charset="0"/>
              </a:rPr>
              <a:t>read</a:t>
            </a:r>
            <a:endParaRPr sz="2800" spc="-210" dirty="0">
              <a:solidFill>
                <a:srgbClr val="FFFFFF"/>
              </a:solidFill>
              <a:latin typeface="DINPro-Light" panose="02000504040000020003" pitchFamily="50" charset="0"/>
            </a:endParaRPr>
          </a:p>
        </p:txBody>
      </p:sp>
      <p:sp>
        <p:nvSpPr>
          <p:cNvPr id="2" name="object 5">
            <a:extLst>
              <a:ext uri="{FF2B5EF4-FFF2-40B4-BE49-F238E27FC236}">
                <a16:creationId xmlns:a16="http://schemas.microsoft.com/office/drawing/2014/main" id="{D58AD995-D1C5-4B64-A0A7-52DCEB5DB738}"/>
              </a:ext>
            </a:extLst>
          </p:cNvPr>
          <p:cNvSpPr txBox="1"/>
          <p:nvPr/>
        </p:nvSpPr>
        <p:spPr>
          <a:xfrm>
            <a:off x="76200" y="4784725"/>
            <a:ext cx="211455" cy="214289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algn="ctr">
              <a:lnSpc>
                <a:spcPts val="1700"/>
              </a:lnSpc>
              <a:spcBef>
                <a:spcPts val="240"/>
              </a:spcBef>
            </a:pPr>
            <a:fld id="{7A052216-CC2C-4A47-AA64-1C6BCACC6831}" type="slidenum">
              <a:rPr lang="en-US" sz="700" smtClean="0">
                <a:solidFill>
                  <a:schemeClr val="bg1"/>
                </a:solidFill>
                <a:latin typeface="DINPro-Light" panose="02000504040000020003" pitchFamily="50" charset="0"/>
                <a:cs typeface="Arial"/>
              </a:rPr>
              <a:t>8</a:t>
            </a:fld>
            <a:endParaRPr sz="700" dirty="0">
              <a:solidFill>
                <a:schemeClr val="bg1"/>
              </a:solidFill>
              <a:latin typeface="DINPro-Light" panose="02000504040000020003" pitchFamily="50" charset="0"/>
              <a:cs typeface="Arial"/>
            </a:endParaRPr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0F9401FC-02BD-4755-B301-0ED210F5CCD3}"/>
              </a:ext>
            </a:extLst>
          </p:cNvPr>
          <p:cNvSpPr/>
          <p:nvPr/>
        </p:nvSpPr>
        <p:spPr>
          <a:xfrm>
            <a:off x="4023025" y="4022725"/>
            <a:ext cx="131102" cy="92233"/>
          </a:xfrm>
          <a:prstGeom prst="triangle">
            <a:avLst/>
          </a:prstGeom>
          <a:solidFill>
            <a:srgbClr val="5482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84985BD4-FC4A-4A84-9CB6-787827801C18}"/>
              </a:ext>
            </a:extLst>
          </p:cNvPr>
          <p:cNvSpPr/>
          <p:nvPr/>
        </p:nvSpPr>
        <p:spPr>
          <a:xfrm rot="10800000">
            <a:off x="4876832" y="4032350"/>
            <a:ext cx="131102" cy="92233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924F3CB5-9088-4EED-99BC-01E0FF8851A1}"/>
              </a:ext>
            </a:extLst>
          </p:cNvPr>
          <p:cNvSpPr txBox="1">
            <a:spLocks/>
          </p:cNvSpPr>
          <p:nvPr/>
        </p:nvSpPr>
        <p:spPr>
          <a:xfrm>
            <a:off x="2743200" y="363225"/>
            <a:ext cx="2015047" cy="45910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>
            <a:lvl1pPr>
              <a:defRPr sz="4000" b="0" i="0">
                <a:solidFill>
                  <a:srgbClr val="090835"/>
                </a:solidFill>
                <a:latin typeface="DINPro-Regular" panose="02000503030000020004" pitchFamily="2" charset="0"/>
                <a:ea typeface="+mj-ea"/>
                <a:cs typeface="Arial"/>
              </a:defRPr>
            </a:lvl1pPr>
          </a:lstStyle>
          <a:p>
            <a:pPr marL="12700" marR="5080">
              <a:lnSpc>
                <a:spcPts val="3000"/>
              </a:lnSpc>
              <a:spcBef>
                <a:spcPts val="580"/>
              </a:spcBef>
            </a:pPr>
            <a:r>
              <a:rPr lang="en-US" sz="2800" kern="0" spc="-85" dirty="0">
                <a:solidFill>
                  <a:srgbClr val="2D8CB5"/>
                </a:solidFill>
                <a:latin typeface="DINPro-Light" panose="02000504040000020003" pitchFamily="50" charset="0"/>
              </a:rPr>
              <a:t>Wave 12</a:t>
            </a:r>
            <a:endParaRPr lang="en-US" sz="2800" kern="0" spc="-210" dirty="0">
              <a:solidFill>
                <a:srgbClr val="2D8CB5"/>
              </a:solidFill>
              <a:latin typeface="DINPro-Light" panose="02000504040000020003" pitchFamily="50" charset="0"/>
            </a:endParaRP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C840781F-A2B8-4957-8239-E0F71487AE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4689486"/>
              </p:ext>
            </p:extLst>
          </p:nvPr>
        </p:nvGraphicFramePr>
        <p:xfrm>
          <a:off x="3023936" y="1162788"/>
          <a:ext cx="5562599" cy="463012"/>
        </p:xfrm>
        <a:graphic>
          <a:graphicData uri="http://schemas.openxmlformats.org/drawingml/2006/table">
            <a:tbl>
              <a:tblPr/>
              <a:tblGrid>
                <a:gridCol w="1282035">
                  <a:extLst>
                    <a:ext uri="{9D8B030D-6E8A-4147-A177-3AD203B41FA5}">
                      <a16:colId xmlns:a16="http://schemas.microsoft.com/office/drawing/2014/main" val="3895950420"/>
                    </a:ext>
                  </a:extLst>
                </a:gridCol>
                <a:gridCol w="1070141">
                  <a:extLst>
                    <a:ext uri="{9D8B030D-6E8A-4147-A177-3AD203B41FA5}">
                      <a16:colId xmlns:a16="http://schemas.microsoft.com/office/drawing/2014/main" val="2597436097"/>
                    </a:ext>
                  </a:extLst>
                </a:gridCol>
                <a:gridCol w="1070141">
                  <a:extLst>
                    <a:ext uri="{9D8B030D-6E8A-4147-A177-3AD203B41FA5}">
                      <a16:colId xmlns:a16="http://schemas.microsoft.com/office/drawing/2014/main" val="2984583990"/>
                    </a:ext>
                  </a:extLst>
                </a:gridCol>
                <a:gridCol w="1070141">
                  <a:extLst>
                    <a:ext uri="{9D8B030D-6E8A-4147-A177-3AD203B41FA5}">
                      <a16:colId xmlns:a16="http://schemas.microsoft.com/office/drawing/2014/main" val="2282773078"/>
                    </a:ext>
                  </a:extLst>
                </a:gridCol>
                <a:gridCol w="1070141">
                  <a:extLst>
                    <a:ext uri="{9D8B030D-6E8A-4147-A177-3AD203B41FA5}">
                      <a16:colId xmlns:a16="http://schemas.microsoft.com/office/drawing/2014/main" val="1187086897"/>
                    </a:ext>
                  </a:extLst>
                </a:gridCol>
              </a:tblGrid>
              <a:tr h="181196">
                <a:tc>
                  <a:txBody>
                    <a:bodyPr/>
                    <a:lstStyle/>
                    <a:p>
                      <a:endParaRPr lang="x-none" sz="70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sng" strike="noStrike" dirty="0">
                          <a:solidFill>
                            <a:srgbClr val="0432FF"/>
                          </a:solidFill>
                          <a:effectLst/>
                          <a:latin typeface="DINPro-Light" panose="02000504040000020003" pitchFamily="50" charset="0"/>
                          <a:ea typeface="+mn-ea"/>
                          <a:cs typeface="+mn-cs"/>
                          <a:hlinkClick r:id="rId3"/>
                        </a:rPr>
                        <a:t>Wave 9</a:t>
                      </a:r>
                      <a:endParaRPr lang="en-US" sz="800" b="1" i="0" u="sng" strike="noStrike" dirty="0">
                        <a:solidFill>
                          <a:srgbClr val="0432FF"/>
                        </a:solidFill>
                        <a:effectLst/>
                        <a:latin typeface="DINPro-Light" panose="02000504040000020003" pitchFamily="50" charset="0"/>
                        <a:ea typeface="+mn-ea"/>
                        <a:cs typeface="+mn-cs"/>
                      </a:endParaRPr>
                    </a:p>
                  </a:txBody>
                  <a:tcPr marL="9247" marR="9247" marT="924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B7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i="0" u="sng" strike="noStrike" dirty="0">
                          <a:solidFill>
                            <a:srgbClr val="0432FF"/>
                          </a:solidFill>
                          <a:effectLst/>
                          <a:latin typeface="DINPro-Light" panose="02000504040000020003" pitchFamily="50" charset="0"/>
                          <a:ea typeface="+mn-ea"/>
                          <a:cs typeface="+mn-cs"/>
                        </a:rPr>
                        <a:t>Wave 10</a:t>
                      </a:r>
                    </a:p>
                  </a:txBody>
                  <a:tcPr marL="9247" marR="9247" marT="924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B7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i="0" u="sng" strike="noStrike" dirty="0">
                          <a:solidFill>
                            <a:srgbClr val="0432FF"/>
                          </a:solidFill>
                          <a:effectLst/>
                          <a:latin typeface="DINPro-Light" panose="02000504040000020003" pitchFamily="50" charset="0"/>
                          <a:ea typeface="+mn-ea"/>
                          <a:cs typeface="+mn-cs"/>
                        </a:rPr>
                        <a:t>Wave 11</a:t>
                      </a:r>
                    </a:p>
                  </a:txBody>
                  <a:tcPr marL="9247" marR="9247" marT="924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B7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i="0" u="sng" strike="noStrike" dirty="0">
                          <a:solidFill>
                            <a:schemeClr val="bg1"/>
                          </a:solidFill>
                          <a:effectLst/>
                          <a:latin typeface="DINPro-Light" panose="02000504040000020003" pitchFamily="50" charset="0"/>
                          <a:ea typeface="+mn-ea"/>
                          <a:cs typeface="+mn-cs"/>
                        </a:rPr>
                        <a:t>Wave 12</a:t>
                      </a:r>
                    </a:p>
                  </a:txBody>
                  <a:tcPr marL="9247" marR="9247" marT="924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B7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5245090"/>
                  </a:ext>
                </a:extLst>
              </a:tr>
              <a:tr h="264892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800" b="1" dirty="0">
                          <a:solidFill>
                            <a:schemeClr val="bg1"/>
                          </a:solidFill>
                          <a:latin typeface="DINPro-Light" panose="02000504040000020003" pitchFamily="50" charset="0"/>
                        </a:rPr>
                        <a:t>Survey dates</a:t>
                      </a:r>
                      <a:endParaRPr lang="x-none" sz="800" b="1" dirty="0">
                        <a:solidFill>
                          <a:schemeClr val="bg1"/>
                        </a:solidFill>
                        <a:latin typeface="DINPro-Light" panose="02000504040000020003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B7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DINPro-Light" panose="02000504040000020003" pitchFamily="50" charset="0"/>
                        </a:rPr>
                        <a:t>10-18 Sep ‘21</a:t>
                      </a:r>
                      <a:endParaRPr lang="x-none" sz="800" b="0" i="0" u="none" strike="noStrike" dirty="0">
                        <a:solidFill>
                          <a:schemeClr val="tx1"/>
                        </a:solidFill>
                        <a:effectLst/>
                        <a:latin typeface="DINPro-Light" panose="02000504040000020003" pitchFamily="50" charset="0"/>
                      </a:endParaRPr>
                    </a:p>
                  </a:txBody>
                  <a:tcPr marL="9247" marR="9247" marT="924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DINPro-Light" panose="02000504040000020003" pitchFamily="50" charset="0"/>
                        </a:rPr>
                        <a:t>23-31 Dec ‘21</a:t>
                      </a:r>
                      <a:endParaRPr lang="x-none" sz="800" b="0" i="0" u="none" strike="noStrike" dirty="0">
                        <a:solidFill>
                          <a:schemeClr val="tx1"/>
                        </a:solidFill>
                        <a:effectLst/>
                        <a:latin typeface="DINPro-Light" panose="02000504040000020003" pitchFamily="50" charset="0"/>
                      </a:endParaRPr>
                    </a:p>
                  </a:txBody>
                  <a:tcPr marL="9247" marR="9247" marT="924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DINPro-Light" panose="02000504040000020003" pitchFamily="50" charset="0"/>
                          <a:ea typeface="+mn-ea"/>
                          <a:cs typeface="+mn-cs"/>
                        </a:rPr>
                        <a:t>1-9 March ‘22</a:t>
                      </a:r>
                      <a:endParaRPr lang="x-none" sz="800" b="0" i="0" u="none" strike="noStrike" dirty="0">
                        <a:solidFill>
                          <a:schemeClr val="tx1"/>
                        </a:solidFill>
                        <a:effectLst/>
                        <a:latin typeface="DINPro-Light" panose="02000504040000020003" pitchFamily="50" charset="0"/>
                        <a:ea typeface="+mn-ea"/>
                        <a:cs typeface="+mn-cs"/>
                      </a:endParaRPr>
                    </a:p>
                  </a:txBody>
                  <a:tcPr marL="9247" marR="9247" marT="924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DINPro-Light" panose="02000504040000020003" pitchFamily="50" charset="0"/>
                          <a:ea typeface="+mn-ea"/>
                          <a:cs typeface="+mn-cs"/>
                        </a:rPr>
                        <a:t>9-12 May 2022</a:t>
                      </a:r>
                      <a:endParaRPr lang="x-none" sz="800" b="0" i="0" u="none" strike="noStrike" dirty="0">
                        <a:solidFill>
                          <a:schemeClr val="tx1"/>
                        </a:solidFill>
                        <a:effectLst/>
                        <a:latin typeface="DINPro-Light" panose="02000504040000020003" pitchFamily="50" charset="0"/>
                        <a:ea typeface="+mn-ea"/>
                        <a:cs typeface="+mn-cs"/>
                      </a:endParaRPr>
                    </a:p>
                  </a:txBody>
                  <a:tcPr marL="9247" marR="9247" marT="924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08287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4559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mountain, nature, water, shore&#10;&#10;Description automatically generated">
            <a:extLst>
              <a:ext uri="{FF2B5EF4-FFF2-40B4-BE49-F238E27FC236}">
                <a16:creationId xmlns:a16="http://schemas.microsoft.com/office/drawing/2014/main" id="{7441F852-45C1-4758-214F-FC8D9C64FC5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9000" contras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426"/>
            <a:ext cx="9144000" cy="514984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55834" y="871809"/>
            <a:ext cx="4601966" cy="1202893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 marR="5080" algn="l">
              <a:lnSpc>
                <a:spcPts val="4400"/>
              </a:lnSpc>
              <a:spcBef>
                <a:spcPts val="580"/>
              </a:spcBef>
            </a:pPr>
            <a:r>
              <a:rPr lang="en-US" sz="4400" spc="-85" dirty="0">
                <a:solidFill>
                  <a:srgbClr val="FFFFFF"/>
                </a:solidFill>
                <a:latin typeface="DINPro-Regular" panose="02000503030000020004"/>
              </a:rPr>
              <a:t>TRAVEL </a:t>
            </a:r>
            <a:br>
              <a:rPr lang="en-US" sz="4400" spc="-85" dirty="0">
                <a:solidFill>
                  <a:srgbClr val="FFFFFF"/>
                </a:solidFill>
                <a:latin typeface="DINPro-Regular" panose="02000503030000020004"/>
              </a:rPr>
            </a:br>
            <a:r>
              <a:rPr lang="en-US" sz="4400" spc="-85" dirty="0">
                <a:solidFill>
                  <a:srgbClr val="FFFFFF"/>
                </a:solidFill>
                <a:latin typeface="DINPro-Regular" panose="02000503030000020004"/>
              </a:rPr>
              <a:t>INTENTIONS</a:t>
            </a:r>
            <a:endParaRPr sz="4400" spc="-210" dirty="0">
              <a:solidFill>
                <a:srgbClr val="FFFFFF"/>
              </a:solidFill>
              <a:latin typeface="DINPro-Regular" panose="02000503030000020004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923404"/>
            <a:ext cx="156845" cy="1649095"/>
          </a:xfrm>
          <a:custGeom>
            <a:avLst/>
            <a:gdLst/>
            <a:ahLst/>
            <a:cxnLst/>
            <a:rect l="l" t="t" r="r" b="b"/>
            <a:pathLst>
              <a:path w="156845" h="1649095">
                <a:moveTo>
                  <a:pt x="156603" y="0"/>
                </a:moveTo>
                <a:lnTo>
                  <a:pt x="0" y="0"/>
                </a:lnTo>
                <a:lnTo>
                  <a:pt x="0" y="1648802"/>
                </a:lnTo>
                <a:lnTo>
                  <a:pt x="156603" y="1648802"/>
                </a:lnTo>
                <a:lnTo>
                  <a:pt x="156603" y="0"/>
                </a:lnTo>
                <a:close/>
              </a:path>
            </a:pathLst>
          </a:custGeom>
          <a:solidFill>
            <a:srgbClr val="A1EAF7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B0C2B800-EC78-43A0-A300-DCBD25D7B039}"/>
              </a:ext>
            </a:extLst>
          </p:cNvPr>
          <p:cNvSpPr txBox="1"/>
          <p:nvPr/>
        </p:nvSpPr>
        <p:spPr>
          <a:xfrm>
            <a:off x="5913634" y="1965325"/>
            <a:ext cx="3575685" cy="46780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x-none" sz="30500" spc="-4850">
                <a:solidFill>
                  <a:srgbClr val="FFFFFF"/>
                </a:solidFill>
                <a:latin typeface="DINPro-Regular" panose="02000503030000020004" pitchFamily="2" charset="0"/>
                <a:cs typeface="Arial"/>
              </a:rPr>
              <a:t>0</a:t>
            </a:r>
            <a:r>
              <a:rPr lang="en-US" sz="30500" spc="-4850" dirty="0">
                <a:solidFill>
                  <a:srgbClr val="FFFFFF"/>
                </a:solidFill>
                <a:latin typeface="DINPro-Regular" panose="02000503030000020004" pitchFamily="2" charset="0"/>
                <a:cs typeface="Arial"/>
              </a:rPr>
              <a:t>1</a:t>
            </a:r>
            <a:endParaRPr sz="30500" dirty="0">
              <a:latin typeface="DINPro-Regular" panose="02000503030000020004" pitchFamily="2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144413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8433D82-A098-4C44-A9BB-6EE482E97CE8}"/>
              </a:ext>
            </a:extLst>
          </p:cNvPr>
          <p:cNvSpPr/>
          <p:nvPr/>
        </p:nvSpPr>
        <p:spPr>
          <a:xfrm>
            <a:off x="4260054" y="903192"/>
            <a:ext cx="4883946" cy="4246658"/>
          </a:xfrm>
          <a:prstGeom prst="rect">
            <a:avLst/>
          </a:prstGeom>
          <a:solidFill>
            <a:srgbClr val="1850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35F1C2-9060-4B22-B490-E341A5BF08A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172" b="14489"/>
          <a:stretch/>
        </p:blipFill>
        <p:spPr>
          <a:xfrm>
            <a:off x="7836364" y="1127125"/>
            <a:ext cx="583765" cy="505104"/>
          </a:xfrm>
          <a:prstGeom prst="rect">
            <a:avLst/>
          </a:prstGeom>
        </p:spPr>
      </p:pic>
      <p:sp>
        <p:nvSpPr>
          <p:cNvPr id="15" name="object 5">
            <a:extLst>
              <a:ext uri="{FF2B5EF4-FFF2-40B4-BE49-F238E27FC236}">
                <a16:creationId xmlns:a16="http://schemas.microsoft.com/office/drawing/2014/main" id="{B3EB83B3-6C86-438D-B470-9F22C01E87B0}"/>
              </a:ext>
            </a:extLst>
          </p:cNvPr>
          <p:cNvSpPr txBox="1"/>
          <p:nvPr/>
        </p:nvSpPr>
        <p:spPr>
          <a:xfrm>
            <a:off x="76200" y="4784725"/>
            <a:ext cx="211455" cy="214289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algn="ctr">
              <a:lnSpc>
                <a:spcPts val="1700"/>
              </a:lnSpc>
              <a:spcBef>
                <a:spcPts val="240"/>
              </a:spcBef>
            </a:pPr>
            <a:fld id="{466F313E-AE2E-46DD-A83A-63206DCB126C}" type="slidenum">
              <a:rPr lang="en-US" sz="700" smtClean="0">
                <a:latin typeface="DINPro-Light" panose="02000504040000020003" pitchFamily="50" charset="0"/>
                <a:cs typeface="Arial"/>
              </a:rPr>
              <a:t>10</a:t>
            </a:fld>
            <a:endParaRPr sz="700" dirty="0">
              <a:latin typeface="DINPro-Light" panose="02000504040000020003" pitchFamily="50" charset="0"/>
              <a:cs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E30966E-757F-4853-9A9E-9910F663C138}"/>
              </a:ext>
            </a:extLst>
          </p:cNvPr>
          <p:cNvSpPr/>
          <p:nvPr/>
        </p:nvSpPr>
        <p:spPr>
          <a:xfrm>
            <a:off x="4843526" y="2011894"/>
            <a:ext cx="381000" cy="201441"/>
          </a:xfrm>
          <a:prstGeom prst="rect">
            <a:avLst/>
          </a:prstGeom>
          <a:solidFill>
            <a:srgbClr val="1850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F5C13E6-B376-4D64-B926-7A239F342642}"/>
              </a:ext>
            </a:extLst>
          </p:cNvPr>
          <p:cNvSpPr txBox="1"/>
          <p:nvPr/>
        </p:nvSpPr>
        <p:spPr>
          <a:xfrm>
            <a:off x="1070610" y="2137105"/>
            <a:ext cx="678455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1200" b="1" dirty="0">
                <a:solidFill>
                  <a:srgbClr val="0A0936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Poland</a:t>
            </a:r>
          </a:p>
        </p:txBody>
      </p:sp>
      <p:sp>
        <p:nvSpPr>
          <p:cNvPr id="55" name="Subtitle 2">
            <a:extLst>
              <a:ext uri="{FF2B5EF4-FFF2-40B4-BE49-F238E27FC236}">
                <a16:creationId xmlns:a16="http://schemas.microsoft.com/office/drawing/2014/main" id="{FA71CF40-500F-451D-89D5-F595E7ED73FD}"/>
              </a:ext>
            </a:extLst>
          </p:cNvPr>
          <p:cNvSpPr txBox="1">
            <a:spLocks/>
          </p:cNvSpPr>
          <p:nvPr/>
        </p:nvSpPr>
        <p:spPr>
          <a:xfrm>
            <a:off x="1124801" y="2453896"/>
            <a:ext cx="679732" cy="247568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538"/>
              </a:lnSpc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  <a:ea typeface="Open Sans Light" panose="020B0306030504020204" pitchFamily="34" charset="0"/>
                <a:cs typeface="Open Sans Light" panose="020B0306030504020204" pitchFamily="34" charset="0"/>
              </a:rPr>
              <a:t>86.9%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D198A1-1C45-4D61-882E-0D5B96D026D4}"/>
              </a:ext>
            </a:extLst>
          </p:cNvPr>
          <p:cNvSpPr txBox="1"/>
          <p:nvPr/>
        </p:nvSpPr>
        <p:spPr>
          <a:xfrm>
            <a:off x="228600" y="4857948"/>
            <a:ext cx="318593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b="1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</a:rPr>
              <a:t>Q9. Do you plan to take an overnight trip domestically or within Europe in the next 6 months, either for personal or professional purposes?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543BD1C-9714-4264-8429-C1E2C8F9169C}"/>
              </a:ext>
            </a:extLst>
          </p:cNvPr>
          <p:cNvSpPr txBox="1"/>
          <p:nvPr/>
        </p:nvSpPr>
        <p:spPr>
          <a:xfrm>
            <a:off x="7772400" y="4857948"/>
            <a:ext cx="1336534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700" b="1" dirty="0">
                <a:solidFill>
                  <a:schemeClr val="bg1"/>
                </a:solidFill>
                <a:latin typeface="DINPro-Light" panose="02000504040000020003" pitchFamily="50" charset="0"/>
              </a:rPr>
              <a:t>No. of respondents: 6,005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076A557-CFD7-40F8-A79F-6EBFBFB93691}"/>
              </a:ext>
            </a:extLst>
          </p:cNvPr>
          <p:cNvSpPr/>
          <p:nvPr/>
        </p:nvSpPr>
        <p:spPr>
          <a:xfrm>
            <a:off x="5181600" y="1666539"/>
            <a:ext cx="381000" cy="201441"/>
          </a:xfrm>
          <a:prstGeom prst="rect">
            <a:avLst/>
          </a:prstGeom>
          <a:solidFill>
            <a:srgbClr val="1850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8E6B42D-DF62-45E4-9AAC-CAE9E7ADBCE3}"/>
              </a:ext>
            </a:extLst>
          </p:cNvPr>
          <p:cNvSpPr txBox="1"/>
          <p:nvPr/>
        </p:nvSpPr>
        <p:spPr>
          <a:xfrm>
            <a:off x="5300013" y="1342370"/>
            <a:ext cx="258663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DINPro-Light" panose="02000504040000020003" pitchFamily="50" charset="0"/>
              </a:rPr>
              <a:t>Intention to travel in the next 6 months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24F102A-2B7A-4D12-8BBC-2BBF80F19BE0}"/>
              </a:ext>
            </a:extLst>
          </p:cNvPr>
          <p:cNvSpPr/>
          <p:nvPr/>
        </p:nvSpPr>
        <p:spPr>
          <a:xfrm>
            <a:off x="4428676" y="1727326"/>
            <a:ext cx="381000" cy="201441"/>
          </a:xfrm>
          <a:prstGeom prst="rect">
            <a:avLst/>
          </a:prstGeom>
          <a:solidFill>
            <a:srgbClr val="1850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D8AE72-2BE1-4E26-BB91-6FC9C5D12308}"/>
              </a:ext>
            </a:extLst>
          </p:cNvPr>
          <p:cNvSpPr txBox="1"/>
          <p:nvPr/>
        </p:nvSpPr>
        <p:spPr>
          <a:xfrm>
            <a:off x="228600" y="1245027"/>
            <a:ext cx="3911906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/>
            <a:r>
              <a:rPr lang="en-US" sz="1050" dirty="0">
                <a:solidFill>
                  <a:srgbClr val="0A0936"/>
                </a:solidFill>
                <a:latin typeface="DINPro-Light" panose="02000504040000020003" pitchFamily="50" charset="0"/>
              </a:rPr>
              <a:t>Top 5 markets that are most likely </a:t>
            </a:r>
          </a:p>
          <a:p>
            <a:pPr algn="ctr"/>
            <a:r>
              <a:rPr lang="en-US" sz="1050" dirty="0">
                <a:solidFill>
                  <a:srgbClr val="0A0936"/>
                </a:solidFill>
                <a:latin typeface="DINPro-Light" panose="02000504040000020003" pitchFamily="50" charset="0"/>
              </a:rPr>
              <a:t>to travel in the next 6 months</a:t>
            </a: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780A7425-CA41-4A25-BF91-8181796950C3}"/>
              </a:ext>
            </a:extLst>
          </p:cNvPr>
          <p:cNvSpPr/>
          <p:nvPr/>
        </p:nvSpPr>
        <p:spPr>
          <a:xfrm>
            <a:off x="295905" y="580390"/>
            <a:ext cx="1718945" cy="165735"/>
          </a:xfrm>
          <a:custGeom>
            <a:avLst/>
            <a:gdLst/>
            <a:ahLst/>
            <a:cxnLst/>
            <a:rect l="l" t="t" r="r" b="b"/>
            <a:pathLst>
              <a:path w="1718945" h="165734">
                <a:moveTo>
                  <a:pt x="1718322" y="0"/>
                </a:moveTo>
                <a:lnTo>
                  <a:pt x="0" y="0"/>
                </a:lnTo>
                <a:lnTo>
                  <a:pt x="0" y="165595"/>
                </a:lnTo>
                <a:lnTo>
                  <a:pt x="1718322" y="165595"/>
                </a:lnTo>
                <a:lnTo>
                  <a:pt x="1718322" y="0"/>
                </a:lnTo>
                <a:close/>
              </a:path>
            </a:pathLst>
          </a:custGeom>
          <a:solidFill>
            <a:srgbClr val="2D8CB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777E0E-6133-4717-B4F5-A02E4CE182A4}"/>
              </a:ext>
            </a:extLst>
          </p:cNvPr>
          <p:cNvSpPr txBox="1"/>
          <p:nvPr/>
        </p:nvSpPr>
        <p:spPr>
          <a:xfrm>
            <a:off x="2901798" y="2511390"/>
            <a:ext cx="825867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1200" b="1" dirty="0">
                <a:solidFill>
                  <a:srgbClr val="0A0936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Germany</a:t>
            </a: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31A05105-BE5E-41B2-80C3-42B6DFD85EE2}"/>
              </a:ext>
            </a:extLst>
          </p:cNvPr>
          <p:cNvSpPr txBox="1">
            <a:spLocks/>
          </p:cNvSpPr>
          <p:nvPr/>
        </p:nvSpPr>
        <p:spPr>
          <a:xfrm>
            <a:off x="2954759" y="2831118"/>
            <a:ext cx="678004" cy="247568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538"/>
              </a:lnSpc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  <a:ea typeface="Open Sans Light" panose="020B0306030504020204" pitchFamily="34" charset="0"/>
                <a:cs typeface="Open Sans Light" panose="020B0306030504020204" pitchFamily="34" charset="0"/>
              </a:rPr>
              <a:t>77.2%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85A7EBC-9E65-4529-8499-42CFB2995A0B}"/>
              </a:ext>
            </a:extLst>
          </p:cNvPr>
          <p:cNvSpPr txBox="1"/>
          <p:nvPr/>
        </p:nvSpPr>
        <p:spPr>
          <a:xfrm>
            <a:off x="1088376" y="2786200"/>
            <a:ext cx="582211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1200" b="1" dirty="0">
                <a:solidFill>
                  <a:srgbClr val="0A0936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Spain</a:t>
            </a:r>
          </a:p>
        </p:txBody>
      </p:sp>
      <p:sp>
        <p:nvSpPr>
          <p:cNvPr id="45" name="Subtitle 2">
            <a:extLst>
              <a:ext uri="{FF2B5EF4-FFF2-40B4-BE49-F238E27FC236}">
                <a16:creationId xmlns:a16="http://schemas.microsoft.com/office/drawing/2014/main" id="{CBA9E0D2-0513-49F0-8C60-B7BB0E54F347}"/>
              </a:ext>
            </a:extLst>
          </p:cNvPr>
          <p:cNvSpPr txBox="1">
            <a:spLocks/>
          </p:cNvSpPr>
          <p:nvPr/>
        </p:nvSpPr>
        <p:spPr>
          <a:xfrm>
            <a:off x="1124933" y="3106120"/>
            <a:ext cx="678004" cy="247568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538"/>
              </a:lnSpc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  <a:ea typeface="Open Sans Light" panose="020B0306030504020204" pitchFamily="34" charset="0"/>
                <a:cs typeface="Open Sans Light" panose="020B0306030504020204" pitchFamily="34" charset="0"/>
              </a:rPr>
              <a:t>78.8%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42CAE5FC-2694-49E5-A43D-52300247A72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7950" y="2159715"/>
            <a:ext cx="610823" cy="508967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AA50E972-CF49-4068-B6E7-32CCFED6C18A}"/>
              </a:ext>
            </a:extLst>
          </p:cNvPr>
          <p:cNvSpPr txBox="1"/>
          <p:nvPr/>
        </p:nvSpPr>
        <p:spPr>
          <a:xfrm>
            <a:off x="2942319" y="3226204"/>
            <a:ext cx="483722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1200" b="1" dirty="0">
                <a:solidFill>
                  <a:srgbClr val="0A0936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Italy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D9129F6D-C7CA-47A9-AD70-93E5B9CB3B2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53560" y="3231328"/>
            <a:ext cx="738843" cy="604454"/>
          </a:xfrm>
          <a:prstGeom prst="rect">
            <a:avLst/>
          </a:prstGeom>
        </p:spPr>
      </p:pic>
      <p:sp>
        <p:nvSpPr>
          <p:cNvPr id="48" name="Subtitle 2">
            <a:extLst>
              <a:ext uri="{FF2B5EF4-FFF2-40B4-BE49-F238E27FC236}">
                <a16:creationId xmlns:a16="http://schemas.microsoft.com/office/drawing/2014/main" id="{79FA638B-0C19-4570-A26E-53E917DE0E48}"/>
              </a:ext>
            </a:extLst>
          </p:cNvPr>
          <p:cNvSpPr txBox="1">
            <a:spLocks/>
          </p:cNvSpPr>
          <p:nvPr/>
        </p:nvSpPr>
        <p:spPr>
          <a:xfrm>
            <a:off x="2978876" y="3546124"/>
            <a:ext cx="678004" cy="247568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538"/>
              </a:lnSpc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  <a:ea typeface="Open Sans Light" panose="020B0306030504020204" pitchFamily="34" charset="0"/>
                <a:cs typeface="Open Sans Light" panose="020B0306030504020204" pitchFamily="34" charset="0"/>
              </a:rPr>
              <a:t>77.1%</a:t>
            </a: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42C7BFBD-35DF-4DBD-B32F-BFF25BDDA45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8600" y="2808115"/>
            <a:ext cx="699112" cy="596010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1F8D7977-AEBB-4C89-A800-9C44903258A2}"/>
              </a:ext>
            </a:extLst>
          </p:cNvPr>
          <p:cNvSpPr txBox="1"/>
          <p:nvPr/>
        </p:nvSpPr>
        <p:spPr>
          <a:xfrm>
            <a:off x="4260054" y="4857948"/>
            <a:ext cx="178555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700" b="1" dirty="0">
                <a:solidFill>
                  <a:schemeClr val="bg1"/>
                </a:solidFill>
                <a:latin typeface="DINPro-Light" panose="02000504040000020003" pitchFamily="50" charset="0"/>
              </a:rPr>
              <a:t>* Statistically significant difference vs previous survey period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9F32E8B5-A9D9-4AEE-9F09-AB9C8D486C98}"/>
              </a:ext>
            </a:extLst>
          </p:cNvPr>
          <p:cNvSpPr/>
          <p:nvPr/>
        </p:nvSpPr>
        <p:spPr>
          <a:xfrm>
            <a:off x="4920522" y="2011894"/>
            <a:ext cx="381000" cy="201441"/>
          </a:xfrm>
          <a:prstGeom prst="rect">
            <a:avLst/>
          </a:prstGeom>
          <a:solidFill>
            <a:srgbClr val="1850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EC16678B-B0E7-451D-A3BC-34F751C2363F}"/>
              </a:ext>
            </a:extLst>
          </p:cNvPr>
          <p:cNvSpPr/>
          <p:nvPr/>
        </p:nvSpPr>
        <p:spPr>
          <a:xfrm>
            <a:off x="5181600" y="1666539"/>
            <a:ext cx="381000" cy="201441"/>
          </a:xfrm>
          <a:prstGeom prst="rect">
            <a:avLst/>
          </a:prstGeom>
          <a:solidFill>
            <a:srgbClr val="1850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69" name="Chart 68">
            <a:extLst>
              <a:ext uri="{FF2B5EF4-FFF2-40B4-BE49-F238E27FC236}">
                <a16:creationId xmlns:a16="http://schemas.microsoft.com/office/drawing/2014/main" id="{EECFEC3A-A9B8-4610-A7D9-88D37B92BB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0685071"/>
              </p:ext>
            </p:extLst>
          </p:nvPr>
        </p:nvGraphicFramePr>
        <p:xfrm>
          <a:off x="4496596" y="1615900"/>
          <a:ext cx="4403850" cy="2984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70" name="Rectangle 69">
            <a:extLst>
              <a:ext uri="{FF2B5EF4-FFF2-40B4-BE49-F238E27FC236}">
                <a16:creationId xmlns:a16="http://schemas.microsoft.com/office/drawing/2014/main" id="{83BAC9BE-65DC-4237-AF7B-BCA92AA6B720}"/>
              </a:ext>
            </a:extLst>
          </p:cNvPr>
          <p:cNvSpPr/>
          <p:nvPr/>
        </p:nvSpPr>
        <p:spPr>
          <a:xfrm>
            <a:off x="4479270" y="1513457"/>
            <a:ext cx="381000" cy="201441"/>
          </a:xfrm>
          <a:prstGeom prst="rect">
            <a:avLst/>
          </a:prstGeom>
          <a:solidFill>
            <a:srgbClr val="1850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9" name="Picture 78">
            <a:extLst>
              <a:ext uri="{FF2B5EF4-FFF2-40B4-BE49-F238E27FC236}">
                <a16:creationId xmlns:a16="http://schemas.microsoft.com/office/drawing/2014/main" id="{83FC7CE8-3B25-4562-82FD-1471F211F10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5636" y="2450894"/>
            <a:ext cx="726297" cy="636619"/>
          </a:xfrm>
          <a:prstGeom prst="rect">
            <a:avLst/>
          </a:prstGeom>
        </p:spPr>
      </p:pic>
      <p:pic>
        <p:nvPicPr>
          <p:cNvPr id="51" name="Picture 4" descr="Map netherlands isolated Royalty Free Vector Image">
            <a:extLst>
              <a:ext uri="{FF2B5EF4-FFF2-40B4-BE49-F238E27FC236}">
                <a16:creationId xmlns:a16="http://schemas.microsoft.com/office/drawing/2014/main" id="{45CF61AC-8B7E-CA46-8EEC-1CBB136373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20840" y="3512047"/>
            <a:ext cx="491058" cy="54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A7E6B2FC-3894-3F4B-A594-7734461C7B5D}"/>
              </a:ext>
            </a:extLst>
          </p:cNvPr>
          <p:cNvSpPr txBox="1"/>
          <p:nvPr/>
        </p:nvSpPr>
        <p:spPr>
          <a:xfrm>
            <a:off x="1030477" y="3531437"/>
            <a:ext cx="1061509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1200" b="1" dirty="0">
                <a:solidFill>
                  <a:srgbClr val="0A0936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Netherlands</a:t>
            </a:r>
          </a:p>
        </p:txBody>
      </p:sp>
      <p:sp>
        <p:nvSpPr>
          <p:cNvPr id="57" name="Subtitle 2">
            <a:extLst>
              <a:ext uri="{FF2B5EF4-FFF2-40B4-BE49-F238E27FC236}">
                <a16:creationId xmlns:a16="http://schemas.microsoft.com/office/drawing/2014/main" id="{F3510925-D016-9248-B552-D67CAFBA2640}"/>
              </a:ext>
            </a:extLst>
          </p:cNvPr>
          <p:cNvSpPr txBox="1">
            <a:spLocks/>
          </p:cNvSpPr>
          <p:nvPr/>
        </p:nvSpPr>
        <p:spPr>
          <a:xfrm>
            <a:off x="1067034" y="3851357"/>
            <a:ext cx="678004" cy="247568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538"/>
              </a:lnSpc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  <a:ea typeface="Open Sans Light" panose="020B0306030504020204" pitchFamily="34" charset="0"/>
                <a:cs typeface="Open Sans Light" panose="020B0306030504020204" pitchFamily="34" charset="0"/>
              </a:rPr>
              <a:t>77.8%</a:t>
            </a:r>
          </a:p>
        </p:txBody>
      </p:sp>
      <p:sp>
        <p:nvSpPr>
          <p:cNvPr id="34" name="Isosceles Triangle 46">
            <a:extLst>
              <a:ext uri="{FF2B5EF4-FFF2-40B4-BE49-F238E27FC236}">
                <a16:creationId xmlns:a16="http://schemas.microsoft.com/office/drawing/2014/main" id="{1D336748-7B77-8C4A-B73D-5C49AEB9FE18}"/>
              </a:ext>
            </a:extLst>
          </p:cNvPr>
          <p:cNvSpPr/>
          <p:nvPr/>
        </p:nvSpPr>
        <p:spPr>
          <a:xfrm rot="10800000">
            <a:off x="8698386" y="3173478"/>
            <a:ext cx="93679" cy="66442"/>
          </a:xfrm>
          <a:prstGeom prst="triangl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4960">
              <a:defRPr/>
            </a:pPr>
            <a:endParaRPr lang="en-US" sz="824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3F7978D-92DD-8543-BF45-62F3F12FA57B}"/>
              </a:ext>
            </a:extLst>
          </p:cNvPr>
          <p:cNvSpPr txBox="1"/>
          <p:nvPr/>
        </p:nvSpPr>
        <p:spPr>
          <a:xfrm>
            <a:off x="8491088" y="2981853"/>
            <a:ext cx="53113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1" dirty="0">
                <a:solidFill>
                  <a:srgbClr val="FF0000"/>
                </a:solidFill>
                <a:latin typeface="DINPro-Light" panose="02000504040000020003" pitchFamily="50" charset="0"/>
              </a:rPr>
              <a:t>3.7</a:t>
            </a:r>
            <a:r>
              <a:rPr lang="el-GR" sz="700" b="1" dirty="0">
                <a:solidFill>
                  <a:srgbClr val="FF0000"/>
                </a:solidFill>
                <a:latin typeface="DINPro-Light" panose="02000504040000020003" pitchFamily="50" charset="0"/>
              </a:rPr>
              <a:t>%</a:t>
            </a:r>
            <a:r>
              <a:rPr lang="en-US" sz="700" b="1" dirty="0">
                <a:solidFill>
                  <a:srgbClr val="FF0000"/>
                </a:solidFill>
                <a:latin typeface="DINPro-Light" panose="02000504040000020003" pitchFamily="50" charset="0"/>
              </a:rPr>
              <a:t>*</a:t>
            </a:r>
          </a:p>
        </p:txBody>
      </p:sp>
      <p:sp>
        <p:nvSpPr>
          <p:cNvPr id="36" name="Isosceles Triangle 46">
            <a:extLst>
              <a:ext uri="{FF2B5EF4-FFF2-40B4-BE49-F238E27FC236}">
                <a16:creationId xmlns:a16="http://schemas.microsoft.com/office/drawing/2014/main" id="{7BAC59DD-821D-6D4A-899F-A872BEC55607}"/>
              </a:ext>
            </a:extLst>
          </p:cNvPr>
          <p:cNvSpPr/>
          <p:nvPr/>
        </p:nvSpPr>
        <p:spPr>
          <a:xfrm rot="10800000">
            <a:off x="3790963" y="3587255"/>
            <a:ext cx="93679" cy="66442"/>
          </a:xfrm>
          <a:prstGeom prst="triangl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4960">
              <a:defRPr/>
            </a:pPr>
            <a:endParaRPr lang="en-US" sz="824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3E77E2E-DC2A-394E-933F-C8AE04ABAEA1}"/>
              </a:ext>
            </a:extLst>
          </p:cNvPr>
          <p:cNvSpPr txBox="1"/>
          <p:nvPr/>
        </p:nvSpPr>
        <p:spPr>
          <a:xfrm>
            <a:off x="3583665" y="3395630"/>
            <a:ext cx="53113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1" dirty="0">
                <a:solidFill>
                  <a:srgbClr val="FF0000"/>
                </a:solidFill>
                <a:latin typeface="DINPro-Light" panose="02000504040000020003" pitchFamily="50" charset="0"/>
              </a:rPr>
              <a:t>7.5</a:t>
            </a:r>
            <a:r>
              <a:rPr lang="el-GR" sz="700" b="1" dirty="0">
                <a:solidFill>
                  <a:srgbClr val="FF0000"/>
                </a:solidFill>
                <a:latin typeface="DINPro-Light" panose="02000504040000020003" pitchFamily="50" charset="0"/>
              </a:rPr>
              <a:t>%</a:t>
            </a:r>
            <a:r>
              <a:rPr lang="en-US" sz="700" b="1" dirty="0">
                <a:solidFill>
                  <a:srgbClr val="FF0000"/>
                </a:solidFill>
                <a:latin typeface="DINPro-Light" panose="02000504040000020003" pitchFamily="50" charset="0"/>
              </a:rPr>
              <a:t>*</a:t>
            </a:r>
          </a:p>
        </p:txBody>
      </p:sp>
      <p:sp>
        <p:nvSpPr>
          <p:cNvPr id="39" name="Isosceles Triangle 17">
            <a:extLst>
              <a:ext uri="{FF2B5EF4-FFF2-40B4-BE49-F238E27FC236}">
                <a16:creationId xmlns:a16="http://schemas.microsoft.com/office/drawing/2014/main" id="{B821BC3C-6B23-0042-A060-22101E104076}"/>
              </a:ext>
            </a:extLst>
          </p:cNvPr>
          <p:cNvSpPr/>
          <p:nvPr/>
        </p:nvSpPr>
        <p:spPr>
          <a:xfrm>
            <a:off x="2064506" y="3847397"/>
            <a:ext cx="101558" cy="82160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85751E8-0DD2-F748-A226-B1611B3A13C8}"/>
              </a:ext>
            </a:extLst>
          </p:cNvPr>
          <p:cNvSpPr txBox="1"/>
          <p:nvPr/>
        </p:nvSpPr>
        <p:spPr>
          <a:xfrm>
            <a:off x="1885975" y="3670482"/>
            <a:ext cx="53113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1" dirty="0">
                <a:solidFill>
                  <a:srgbClr val="00B050"/>
                </a:solidFill>
                <a:latin typeface="DINPro-Light" panose="02000504040000020003" pitchFamily="50" charset="0"/>
              </a:rPr>
              <a:t>7</a:t>
            </a:r>
            <a:r>
              <a:rPr lang="el-GR" sz="700" b="1" dirty="0">
                <a:solidFill>
                  <a:srgbClr val="00B050"/>
                </a:solidFill>
                <a:latin typeface="DINPro-Light" panose="02000504040000020003" pitchFamily="50" charset="0"/>
              </a:rPr>
              <a:t>%</a:t>
            </a:r>
            <a:r>
              <a:rPr lang="en-US" sz="700" b="1" dirty="0">
                <a:solidFill>
                  <a:srgbClr val="00B050"/>
                </a:solidFill>
                <a:latin typeface="DINPro-Light" panose="02000504040000020003" pitchFamily="50" charset="0"/>
              </a:rPr>
              <a:t>*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6C74431-C40D-DF48-9D8F-81A33C24CFC4}"/>
              </a:ext>
            </a:extLst>
          </p:cNvPr>
          <p:cNvSpPr txBox="1"/>
          <p:nvPr/>
        </p:nvSpPr>
        <p:spPr>
          <a:xfrm>
            <a:off x="223271" y="226235"/>
            <a:ext cx="89644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3FADDD"/>
                </a:solidFill>
                <a:latin typeface="DINPro-Bold" panose="02000503030000020004" pitchFamily="50" charset="0"/>
              </a:rPr>
              <a:t>With summer coming, Europeans’ travel sentiment remains strong despite a minor drop (-4%)</a:t>
            </a:r>
          </a:p>
        </p:txBody>
      </p:sp>
    </p:spTree>
    <p:extLst>
      <p:ext uri="{BB962C8B-B14F-4D97-AF65-F5344CB8AC3E}">
        <p14:creationId xmlns:p14="http://schemas.microsoft.com/office/powerpoint/2010/main" val="1337749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A21A642F-930D-427F-A9E8-D50084C59002}"/>
              </a:ext>
            </a:extLst>
          </p:cNvPr>
          <p:cNvSpPr/>
          <p:nvPr/>
        </p:nvSpPr>
        <p:spPr>
          <a:xfrm>
            <a:off x="8044002" y="746125"/>
            <a:ext cx="592693" cy="592693"/>
          </a:xfrm>
          <a:prstGeom prst="ellipse">
            <a:avLst/>
          </a:prstGeom>
          <a:solidFill>
            <a:srgbClr val="0A09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D4B575D-4956-4AF8-B797-5071F76E1C19}"/>
              </a:ext>
            </a:extLst>
          </p:cNvPr>
          <p:cNvSpPr/>
          <p:nvPr/>
        </p:nvSpPr>
        <p:spPr>
          <a:xfrm>
            <a:off x="8044487" y="1592173"/>
            <a:ext cx="592693" cy="592693"/>
          </a:xfrm>
          <a:prstGeom prst="ellipse">
            <a:avLst/>
          </a:prstGeom>
          <a:solidFill>
            <a:srgbClr val="1850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9A423E0-2F27-45E0-8697-ECD4AF0FD362}"/>
              </a:ext>
            </a:extLst>
          </p:cNvPr>
          <p:cNvSpPr/>
          <p:nvPr/>
        </p:nvSpPr>
        <p:spPr>
          <a:xfrm>
            <a:off x="8044487" y="2438221"/>
            <a:ext cx="592693" cy="592693"/>
          </a:xfrm>
          <a:prstGeom prst="ellipse">
            <a:avLst/>
          </a:prstGeom>
          <a:solidFill>
            <a:srgbClr val="2D8B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31732A4-5CE7-4491-87E2-61041D263196}"/>
              </a:ext>
            </a:extLst>
          </p:cNvPr>
          <p:cNvSpPr/>
          <p:nvPr/>
        </p:nvSpPr>
        <p:spPr>
          <a:xfrm>
            <a:off x="8044003" y="3304842"/>
            <a:ext cx="592693" cy="592693"/>
          </a:xfrm>
          <a:prstGeom prst="ellipse">
            <a:avLst/>
          </a:prstGeom>
          <a:solidFill>
            <a:srgbClr val="40A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939FA2-7D77-40FC-9F40-AF476A512188}"/>
              </a:ext>
            </a:extLst>
          </p:cNvPr>
          <p:cNvSpPr txBox="1"/>
          <p:nvPr/>
        </p:nvSpPr>
        <p:spPr>
          <a:xfrm>
            <a:off x="7471057" y="910896"/>
            <a:ext cx="534121" cy="253916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1050" b="1" dirty="0">
                <a:solidFill>
                  <a:schemeClr val="tx2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18-24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D445F0-1AFB-4EBD-94DA-4EA6EC65E7ED}"/>
              </a:ext>
            </a:extLst>
          </p:cNvPr>
          <p:cNvSpPr txBox="1"/>
          <p:nvPr/>
        </p:nvSpPr>
        <p:spPr>
          <a:xfrm>
            <a:off x="7457438" y="1750926"/>
            <a:ext cx="534121" cy="253916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1050" b="1" dirty="0">
                <a:solidFill>
                  <a:schemeClr val="tx2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25-34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292E747-F4C7-4B64-90F3-5BF91EB50BC4}"/>
              </a:ext>
            </a:extLst>
          </p:cNvPr>
          <p:cNvSpPr txBox="1"/>
          <p:nvPr/>
        </p:nvSpPr>
        <p:spPr>
          <a:xfrm>
            <a:off x="7457438" y="2573005"/>
            <a:ext cx="534121" cy="253916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1050" b="1" dirty="0">
                <a:solidFill>
                  <a:schemeClr val="tx2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35-44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894EC64-35CF-49DE-8F92-516FE5AC5742}"/>
              </a:ext>
            </a:extLst>
          </p:cNvPr>
          <p:cNvSpPr txBox="1"/>
          <p:nvPr/>
        </p:nvSpPr>
        <p:spPr>
          <a:xfrm>
            <a:off x="7457438" y="3462689"/>
            <a:ext cx="534121" cy="253916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1050" b="1" dirty="0">
                <a:solidFill>
                  <a:schemeClr val="tx2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45-54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CC71E1B2-421F-437D-90A5-19D9796F7E22}"/>
              </a:ext>
            </a:extLst>
          </p:cNvPr>
          <p:cNvSpPr/>
          <p:nvPr/>
        </p:nvSpPr>
        <p:spPr>
          <a:xfrm>
            <a:off x="8044002" y="4138988"/>
            <a:ext cx="592693" cy="592693"/>
          </a:xfrm>
          <a:prstGeom prst="ellipse">
            <a:avLst/>
          </a:prstGeom>
          <a:solidFill>
            <a:srgbClr val="A1E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E91E80F-FE9B-4C8F-81CD-668638DA70B6}"/>
              </a:ext>
            </a:extLst>
          </p:cNvPr>
          <p:cNvSpPr txBox="1"/>
          <p:nvPr/>
        </p:nvSpPr>
        <p:spPr>
          <a:xfrm>
            <a:off x="7555950" y="4288381"/>
            <a:ext cx="401072" cy="253916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1050" b="1" dirty="0">
                <a:solidFill>
                  <a:schemeClr val="tx2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≥55</a:t>
            </a:r>
          </a:p>
        </p:txBody>
      </p:sp>
      <p:sp>
        <p:nvSpPr>
          <p:cNvPr id="3" name="object 5">
            <a:extLst>
              <a:ext uri="{FF2B5EF4-FFF2-40B4-BE49-F238E27FC236}">
                <a16:creationId xmlns:a16="http://schemas.microsoft.com/office/drawing/2014/main" id="{F3C44435-335E-4FC7-BB65-EFE99916FF50}"/>
              </a:ext>
            </a:extLst>
          </p:cNvPr>
          <p:cNvSpPr txBox="1"/>
          <p:nvPr/>
        </p:nvSpPr>
        <p:spPr>
          <a:xfrm>
            <a:off x="76200" y="4784725"/>
            <a:ext cx="211455" cy="214289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algn="ctr">
              <a:lnSpc>
                <a:spcPts val="1700"/>
              </a:lnSpc>
              <a:spcBef>
                <a:spcPts val="240"/>
              </a:spcBef>
            </a:pPr>
            <a:fld id="{22B77E08-AE8B-425F-A7EE-7C95C69235CE}" type="slidenum">
              <a:rPr lang="en-US" sz="700" smtClean="0">
                <a:latin typeface="DINPro-Light" panose="02000504040000020003" pitchFamily="50" charset="0"/>
                <a:cs typeface="Arial"/>
              </a:rPr>
              <a:t>11</a:t>
            </a:fld>
            <a:endParaRPr sz="700" dirty="0">
              <a:latin typeface="DINPro-Light" panose="02000504040000020003" pitchFamily="50" charset="0"/>
              <a:cs typeface="Arial"/>
            </a:endParaRPr>
          </a:p>
        </p:txBody>
      </p:sp>
      <p:pic>
        <p:nvPicPr>
          <p:cNvPr id="18" name="Picture 17" descr="A close up of a logo&#10;&#10;Description automatically generated">
            <a:extLst>
              <a:ext uri="{FF2B5EF4-FFF2-40B4-BE49-F238E27FC236}">
                <a16:creationId xmlns:a16="http://schemas.microsoft.com/office/drawing/2014/main" id="{52395F72-6715-4BAA-AC79-1882F05E60A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alphaModFix/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77200" y="812699"/>
            <a:ext cx="521010" cy="438972"/>
          </a:xfrm>
          <a:prstGeom prst="rect">
            <a:avLst/>
          </a:prstGeom>
        </p:spPr>
      </p:pic>
      <p:pic>
        <p:nvPicPr>
          <p:cNvPr id="27" name="Picture 26" descr="A close up of a logo&#10;&#10;Description automatically generated">
            <a:extLst>
              <a:ext uri="{FF2B5EF4-FFF2-40B4-BE49-F238E27FC236}">
                <a16:creationId xmlns:a16="http://schemas.microsoft.com/office/drawing/2014/main" id="{EB2E1117-0598-4AE9-BE08-1DB5356FCC5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80873" y="1644527"/>
            <a:ext cx="517525" cy="436036"/>
          </a:xfrm>
          <a:prstGeom prst="rect">
            <a:avLst/>
          </a:prstGeom>
        </p:spPr>
      </p:pic>
      <p:pic>
        <p:nvPicPr>
          <p:cNvPr id="37" name="Picture 36" descr="A close up of a logo&#10;&#10;Description automatically generated">
            <a:extLst>
              <a:ext uri="{FF2B5EF4-FFF2-40B4-BE49-F238E27FC236}">
                <a16:creationId xmlns:a16="http://schemas.microsoft.com/office/drawing/2014/main" id="{A1514F3B-DD24-424C-AD36-B3490121C9C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172" b="12462"/>
          <a:stretch/>
        </p:blipFill>
        <p:spPr>
          <a:xfrm>
            <a:off x="8155142" y="2541326"/>
            <a:ext cx="365125" cy="323412"/>
          </a:xfrm>
          <a:prstGeom prst="rect">
            <a:avLst/>
          </a:prstGeom>
        </p:spPr>
      </p:pic>
      <p:sp>
        <p:nvSpPr>
          <p:cNvPr id="11" name="object 3">
            <a:extLst>
              <a:ext uri="{FF2B5EF4-FFF2-40B4-BE49-F238E27FC236}">
                <a16:creationId xmlns:a16="http://schemas.microsoft.com/office/drawing/2014/main" id="{05C3B832-5D8F-4125-9565-3DEC1370B3C0}"/>
              </a:ext>
            </a:extLst>
          </p:cNvPr>
          <p:cNvSpPr/>
          <p:nvPr/>
        </p:nvSpPr>
        <p:spPr>
          <a:xfrm>
            <a:off x="305430" y="584200"/>
            <a:ext cx="1718945" cy="165735"/>
          </a:xfrm>
          <a:custGeom>
            <a:avLst/>
            <a:gdLst/>
            <a:ahLst/>
            <a:cxnLst/>
            <a:rect l="l" t="t" r="r" b="b"/>
            <a:pathLst>
              <a:path w="1718945" h="165734">
                <a:moveTo>
                  <a:pt x="1718322" y="0"/>
                </a:moveTo>
                <a:lnTo>
                  <a:pt x="0" y="0"/>
                </a:lnTo>
                <a:lnTo>
                  <a:pt x="0" y="165595"/>
                </a:lnTo>
                <a:lnTo>
                  <a:pt x="1718322" y="165595"/>
                </a:lnTo>
                <a:lnTo>
                  <a:pt x="1718322" y="0"/>
                </a:lnTo>
                <a:close/>
              </a:path>
            </a:pathLst>
          </a:custGeom>
          <a:solidFill>
            <a:srgbClr val="2D8CB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aphicFrame>
        <p:nvGraphicFramePr>
          <p:cNvPr id="36" name="Chart 35">
            <a:extLst>
              <a:ext uri="{FF2B5EF4-FFF2-40B4-BE49-F238E27FC236}">
                <a16:creationId xmlns:a16="http://schemas.microsoft.com/office/drawing/2014/main" id="{65913CBF-7C6B-496A-8056-9E76E2B3F918}"/>
              </a:ext>
            </a:extLst>
          </p:cNvPr>
          <p:cNvGraphicFramePr/>
          <p:nvPr/>
        </p:nvGraphicFramePr>
        <p:xfrm>
          <a:off x="286379" y="1584325"/>
          <a:ext cx="7054146" cy="29776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EADCB39-B4AA-4A49-ABD8-F7B2BEF3F5C8}"/>
              </a:ext>
            </a:extLst>
          </p:cNvPr>
          <p:cNvSpPr txBox="1"/>
          <p:nvPr/>
        </p:nvSpPr>
        <p:spPr>
          <a:xfrm>
            <a:off x="3352800" y="4479925"/>
            <a:ext cx="20333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INPro-Light" panose="02000504040000020003" pitchFamily="50" charset="0"/>
              </a:rPr>
              <a:t>May ‘22 survey</a:t>
            </a:r>
            <a:endParaRPr lang="en-US" sz="900" b="1" strike="sngStrike" dirty="0">
              <a:solidFill>
                <a:schemeClr val="tx1">
                  <a:lumMod val="75000"/>
                  <a:lumOff val="25000"/>
                </a:schemeClr>
              </a:solidFill>
              <a:latin typeface="DINPro-Light" panose="02000504040000020003" pitchFamily="50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89EE69-2448-4940-8CEC-AE70F727F3E7}"/>
              </a:ext>
            </a:extLst>
          </p:cNvPr>
          <p:cNvSpPr/>
          <p:nvPr/>
        </p:nvSpPr>
        <p:spPr>
          <a:xfrm>
            <a:off x="326193" y="1660525"/>
            <a:ext cx="2873210" cy="880801"/>
          </a:xfrm>
          <a:prstGeom prst="rect">
            <a:avLst/>
          </a:prstGeom>
          <a:noFill/>
          <a:ln w="12700">
            <a:solidFill>
              <a:srgbClr val="40AEDD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247F7FB-E171-40F9-8722-CB4CD80ECE19}"/>
              </a:ext>
            </a:extLst>
          </p:cNvPr>
          <p:cNvSpPr txBox="1"/>
          <p:nvPr/>
        </p:nvSpPr>
        <p:spPr>
          <a:xfrm>
            <a:off x="199843" y="82449"/>
            <a:ext cx="856315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3FADDD"/>
                </a:solidFill>
                <a:latin typeface="DINPro-Bold" panose="02000503030000020004" pitchFamily="50" charset="0"/>
              </a:rPr>
              <a:t>Europeans aged 45+ remain the most eager to travel (78%),  while sentiment among the youngest </a:t>
            </a:r>
            <a:r>
              <a:rPr lang="en-US" sz="1400" dirty="0" err="1">
                <a:solidFill>
                  <a:srgbClr val="3FADDD"/>
                </a:solidFill>
                <a:latin typeface="DINPro-Bold" panose="02000503030000020004" pitchFamily="50" charset="0"/>
              </a:rPr>
              <a:t>travellers</a:t>
            </a:r>
            <a:r>
              <a:rPr lang="en-US" sz="1400" dirty="0">
                <a:solidFill>
                  <a:srgbClr val="3FADDD"/>
                </a:solidFill>
                <a:latin typeface="DINPro-Bold" panose="02000503030000020004" pitchFamily="50" charset="0"/>
              </a:rPr>
              <a:t> (18–24 years old) is slightly weaker (62%)</a:t>
            </a:r>
          </a:p>
          <a:p>
            <a:endParaRPr lang="en-US" sz="1400" dirty="0">
              <a:solidFill>
                <a:srgbClr val="3FADDD"/>
              </a:solidFill>
              <a:latin typeface="DINPro-Bold" panose="02000503030000020004" pitchFamily="50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2CE7915-7911-4C38-9D9B-6BBB1E0C7C86}"/>
              </a:ext>
            </a:extLst>
          </p:cNvPr>
          <p:cNvSpPr txBox="1"/>
          <p:nvPr/>
        </p:nvSpPr>
        <p:spPr>
          <a:xfrm>
            <a:off x="364292" y="1709442"/>
            <a:ext cx="283610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latin typeface="DINPro-Light" panose="02000504040000020003" pitchFamily="50" charset="0"/>
              </a:rPr>
              <a:t>Concerns regarding the economic situation, COVID-19 and the war in Ukraine are similar among all age groups, regardless of their travel sentiment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2BD4BF0-7A1F-4076-ADFB-1529CBBBA1C3}"/>
              </a:ext>
            </a:extLst>
          </p:cNvPr>
          <p:cNvSpPr txBox="1"/>
          <p:nvPr/>
        </p:nvSpPr>
        <p:spPr>
          <a:xfrm>
            <a:off x="2362200" y="1147408"/>
            <a:ext cx="3911906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/>
            <a:r>
              <a:rPr lang="en-US" sz="1050" dirty="0">
                <a:solidFill>
                  <a:srgbClr val="0A0936"/>
                </a:solidFill>
                <a:latin typeface="DINPro-Light" panose="02000504040000020003" pitchFamily="50" charset="0"/>
              </a:rPr>
              <a:t>Intention to travel in the next 6 months by age group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019BA2B-3B9D-984B-BD98-4580064BC784}"/>
              </a:ext>
            </a:extLst>
          </p:cNvPr>
          <p:cNvSpPr txBox="1"/>
          <p:nvPr/>
        </p:nvSpPr>
        <p:spPr>
          <a:xfrm>
            <a:off x="228600" y="4822844"/>
            <a:ext cx="318593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b="1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</a:rPr>
              <a:t>Q9. Do you plan to take an overnight trip domestically or within Europe in the next 6 months, either for personal or professional purposes?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CDFEB49-14BC-0A4E-8D6A-10AEF050BEAF}"/>
              </a:ext>
            </a:extLst>
          </p:cNvPr>
          <p:cNvSpPr txBox="1"/>
          <p:nvPr/>
        </p:nvSpPr>
        <p:spPr>
          <a:xfrm>
            <a:off x="7572854" y="4891869"/>
            <a:ext cx="1336534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700" b="1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</a:rPr>
              <a:t>No. of respondents: 6,005</a:t>
            </a:r>
          </a:p>
        </p:txBody>
      </p:sp>
      <p:pic>
        <p:nvPicPr>
          <p:cNvPr id="1026" name="Picture 2" descr="Stock Photo and Image Portfolio by Dreamcreation | Shutterstock">
            <a:extLst>
              <a:ext uri="{FF2B5EF4-FFF2-40B4-BE49-F238E27FC236}">
                <a16:creationId xmlns:a16="http://schemas.microsoft.com/office/drawing/2014/main" id="{43ABE3B1-CB46-6241-AA47-C5EB104C64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86303" y="3423563"/>
            <a:ext cx="325238" cy="33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Stock Photo and Image Portfolio by Dreamcreation | Shutterstock">
            <a:extLst>
              <a:ext uri="{FF2B5EF4-FFF2-40B4-BE49-F238E27FC236}">
                <a16:creationId xmlns:a16="http://schemas.microsoft.com/office/drawing/2014/main" id="{46CC5F42-E552-EF49-928F-F3ACD8C78B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13688" y="4212431"/>
            <a:ext cx="281941" cy="382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83582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5849AF1-B2E2-417A-A15D-E569485832A0}"/>
              </a:ext>
            </a:extLst>
          </p:cNvPr>
          <p:cNvSpPr/>
          <p:nvPr/>
        </p:nvSpPr>
        <p:spPr>
          <a:xfrm>
            <a:off x="1" y="933234"/>
            <a:ext cx="9144000" cy="4216616"/>
          </a:xfrm>
          <a:prstGeom prst="rect">
            <a:avLst/>
          </a:prstGeom>
          <a:solidFill>
            <a:srgbClr val="E6E7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8" dirty="0"/>
          </a:p>
        </p:txBody>
      </p:sp>
      <p:sp>
        <p:nvSpPr>
          <p:cNvPr id="3" name="object 23">
            <a:extLst>
              <a:ext uri="{FF2B5EF4-FFF2-40B4-BE49-F238E27FC236}">
                <a16:creationId xmlns:a16="http://schemas.microsoft.com/office/drawing/2014/main" id="{F0B63962-D551-4457-B8E2-6743C338FFEB}"/>
              </a:ext>
            </a:extLst>
          </p:cNvPr>
          <p:cNvSpPr/>
          <p:nvPr/>
        </p:nvSpPr>
        <p:spPr>
          <a:xfrm>
            <a:off x="3991815" y="767703"/>
            <a:ext cx="1179010" cy="165531"/>
          </a:xfrm>
          <a:custGeom>
            <a:avLst/>
            <a:gdLst/>
            <a:ahLst/>
            <a:cxnLst/>
            <a:rect l="l" t="t" r="r" b="b"/>
            <a:pathLst>
              <a:path w="1180464" h="165734">
                <a:moveTo>
                  <a:pt x="1179906" y="0"/>
                </a:moveTo>
                <a:lnTo>
                  <a:pt x="0" y="0"/>
                </a:lnTo>
                <a:lnTo>
                  <a:pt x="0" y="165595"/>
                </a:lnTo>
                <a:lnTo>
                  <a:pt x="1179906" y="165595"/>
                </a:lnTo>
                <a:lnTo>
                  <a:pt x="1179906" y="0"/>
                </a:lnTo>
                <a:close/>
              </a:path>
            </a:pathLst>
          </a:custGeom>
          <a:solidFill>
            <a:srgbClr val="2D8CB5"/>
          </a:solidFill>
        </p:spPr>
        <p:txBody>
          <a:bodyPr wrap="square" lIns="0" tIns="0" rIns="0" bIns="0" rtlCol="0"/>
          <a:lstStyle/>
          <a:p>
            <a:endParaRPr sz="1798" dirty="0"/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12236653-7E15-4A20-931D-81FEE4D58CC4}"/>
              </a:ext>
            </a:extLst>
          </p:cNvPr>
          <p:cNvSpPr txBox="1"/>
          <p:nvPr/>
        </p:nvSpPr>
        <p:spPr>
          <a:xfrm>
            <a:off x="81744" y="4782001"/>
            <a:ext cx="211194" cy="214188"/>
          </a:xfrm>
          <a:prstGeom prst="rect">
            <a:avLst/>
          </a:prstGeom>
        </p:spPr>
        <p:txBody>
          <a:bodyPr vert="horz" wrap="square" lIns="0" tIns="30443" rIns="0" bIns="0" rtlCol="0">
            <a:spAutoFit/>
          </a:bodyPr>
          <a:lstStyle/>
          <a:p>
            <a:pPr marL="12685" marR="5074" algn="ctr">
              <a:lnSpc>
                <a:spcPts val="1698"/>
              </a:lnSpc>
              <a:spcBef>
                <a:spcPts val="240"/>
              </a:spcBef>
            </a:pPr>
            <a:fld id="{9CBBB073-86F2-4C52-91DA-FB910989052E}" type="slidenum">
              <a:rPr lang="en-US" sz="699">
                <a:latin typeface="DINPro-Light" panose="02000504040000020003" pitchFamily="50" charset="0"/>
                <a:cs typeface="Arial"/>
              </a:rPr>
              <a:pPr marL="12685" marR="5074" algn="ctr">
                <a:lnSpc>
                  <a:spcPts val="1698"/>
                </a:lnSpc>
                <a:spcBef>
                  <a:spcPts val="240"/>
                </a:spcBef>
              </a:pPr>
              <a:t>12</a:t>
            </a:fld>
            <a:endParaRPr sz="699" dirty="0">
              <a:latin typeface="DINPro-Light" panose="02000504040000020003" pitchFamily="50" charset="0"/>
              <a:cs typeface="Arial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25CD7EF-AAC9-4310-A8E8-001EAF2E271E}"/>
              </a:ext>
            </a:extLst>
          </p:cNvPr>
          <p:cNvSpPr txBox="1"/>
          <p:nvPr/>
        </p:nvSpPr>
        <p:spPr>
          <a:xfrm>
            <a:off x="708864" y="4531710"/>
            <a:ext cx="2369435" cy="30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99" b="1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</a:rPr>
              <a:t>Q12. When are you most likely to go on your next trip either in your country or within Europe?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AA70930-95DC-4BDC-B978-D2F071A0348E}"/>
              </a:ext>
            </a:extLst>
          </p:cNvPr>
          <p:cNvSpPr txBox="1"/>
          <p:nvPr/>
        </p:nvSpPr>
        <p:spPr>
          <a:xfrm>
            <a:off x="768977" y="1088488"/>
            <a:ext cx="276879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rgbClr val="0A0936"/>
                </a:solidFill>
                <a:latin typeface="DINPro-Light" panose="02000504040000020003" pitchFamily="50" charset="0"/>
              </a:rPr>
              <a:t>When will Europeans travel next?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7DE71CA-DDA8-4A81-BA33-0A4C198D477F}"/>
              </a:ext>
            </a:extLst>
          </p:cNvPr>
          <p:cNvSpPr txBox="1"/>
          <p:nvPr/>
        </p:nvSpPr>
        <p:spPr>
          <a:xfrm>
            <a:off x="7809113" y="4958798"/>
            <a:ext cx="1334886" cy="199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99" b="1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</a:rPr>
              <a:t>No. of respondents: 4,391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0F6FBD2-9A24-4839-A8B1-406F459AA489}"/>
              </a:ext>
            </a:extLst>
          </p:cNvPr>
          <p:cNvSpPr txBox="1"/>
          <p:nvPr/>
        </p:nvSpPr>
        <p:spPr>
          <a:xfrm>
            <a:off x="4859524" y="1105374"/>
            <a:ext cx="359773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rgbClr val="0A0936"/>
                </a:solidFill>
                <a:latin typeface="DINPro-Light" panose="02000504040000020003" pitchFamily="50" charset="0"/>
              </a:rPr>
              <a:t>Where will Europeans travel within the next 6 months?</a:t>
            </a:r>
          </a:p>
        </p:txBody>
      </p:sp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DAAA822E-C44E-4B2A-BA51-E4839E6933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5687236"/>
              </p:ext>
            </p:extLst>
          </p:nvPr>
        </p:nvGraphicFramePr>
        <p:xfrm>
          <a:off x="-260753" y="1514869"/>
          <a:ext cx="4396978" cy="294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8" name="TextBox 47">
            <a:extLst>
              <a:ext uri="{FF2B5EF4-FFF2-40B4-BE49-F238E27FC236}">
                <a16:creationId xmlns:a16="http://schemas.microsoft.com/office/drawing/2014/main" id="{6094AFC0-295E-4573-AD9F-3255D3AB425F}"/>
              </a:ext>
            </a:extLst>
          </p:cNvPr>
          <p:cNvSpPr txBox="1"/>
          <p:nvPr/>
        </p:nvSpPr>
        <p:spPr>
          <a:xfrm>
            <a:off x="5410200" y="4572618"/>
            <a:ext cx="2514600" cy="199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99" b="1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</a:rPr>
              <a:t>Q13. Where do you plan to travel in the next 6 months?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44FD159-393F-49EA-A717-B75A1074D3AE}"/>
              </a:ext>
            </a:extLst>
          </p:cNvPr>
          <p:cNvSpPr txBox="1"/>
          <p:nvPr/>
        </p:nvSpPr>
        <p:spPr>
          <a:xfrm>
            <a:off x="3174317" y="4958734"/>
            <a:ext cx="42932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DINPro-Light" panose="02000504040000020003" pitchFamily="50" charset="0"/>
              </a:rPr>
              <a:t>** No statistically significant differences between waves were recorded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8CFF58B-565E-6849-9D65-C14280CF5298}"/>
              </a:ext>
            </a:extLst>
          </p:cNvPr>
          <p:cNvSpPr txBox="1"/>
          <p:nvPr/>
        </p:nvSpPr>
        <p:spPr>
          <a:xfrm>
            <a:off x="202518" y="4958734"/>
            <a:ext cx="333525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DINPro-Light" panose="02000504040000020003" pitchFamily="50" charset="0"/>
              </a:rPr>
              <a:t>* NOTE: ‘This month’ is excluded from answering options from Wave 10 onwards </a:t>
            </a:r>
          </a:p>
        </p:txBody>
      </p:sp>
      <p:sp>
        <p:nvSpPr>
          <p:cNvPr id="23" name="Δεξιό άγκιστρο 22">
            <a:extLst>
              <a:ext uri="{FF2B5EF4-FFF2-40B4-BE49-F238E27FC236}">
                <a16:creationId xmlns:a16="http://schemas.microsoft.com/office/drawing/2014/main" id="{F8EF7CB6-D0F4-B44F-8A37-4B787BBEF04E}"/>
              </a:ext>
            </a:extLst>
          </p:cNvPr>
          <p:cNvSpPr/>
          <p:nvPr/>
        </p:nvSpPr>
        <p:spPr>
          <a:xfrm>
            <a:off x="2709362" y="1892189"/>
            <a:ext cx="76200" cy="898280"/>
          </a:xfrm>
          <a:prstGeom prst="rightBrac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D7E3BD1-C3F0-7248-8828-7C4C07E66A39}"/>
              </a:ext>
            </a:extLst>
          </p:cNvPr>
          <p:cNvSpPr txBox="1"/>
          <p:nvPr/>
        </p:nvSpPr>
        <p:spPr>
          <a:xfrm>
            <a:off x="2684095" y="2120765"/>
            <a:ext cx="769975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3FADDD"/>
                </a:solidFill>
                <a:latin typeface="DINPro-Regular" panose="02000503030000020004" pitchFamily="2" charset="0"/>
              </a:rPr>
              <a:t>69.7%</a:t>
            </a:r>
            <a:br>
              <a:rPr lang="en-US" sz="1100" dirty="0">
                <a:solidFill>
                  <a:srgbClr val="3FADDD"/>
                </a:solidFill>
                <a:latin typeface="DINPro-Regular" panose="02000503030000020004" pitchFamily="2" charset="0"/>
              </a:rPr>
            </a:br>
            <a:r>
              <a:rPr lang="en-US" sz="500" dirty="0">
                <a:solidFill>
                  <a:srgbClr val="3FADDD"/>
                </a:solidFill>
                <a:latin typeface="DINPro-Regular" panose="02000503030000020004" pitchFamily="2" charset="0"/>
              </a:rPr>
              <a:t>June-Septembe</a:t>
            </a:r>
            <a:r>
              <a:rPr lang="en-US" sz="600" dirty="0">
                <a:solidFill>
                  <a:srgbClr val="3FADDD"/>
                </a:solidFill>
                <a:latin typeface="DINPro-Regular" panose="02000503030000020004" pitchFamily="2" charset="0"/>
              </a:rPr>
              <a:t>r</a:t>
            </a:r>
            <a:endParaRPr lang="el-GR" sz="600" dirty="0">
              <a:latin typeface="DINPro-Regular" panose="02000503030000020004" pitchFamily="2" charset="0"/>
            </a:endParaRPr>
          </a:p>
        </p:txBody>
      </p:sp>
      <p:sp>
        <p:nvSpPr>
          <p:cNvPr id="27" name="Δεξιό άγκιστρο 26">
            <a:extLst>
              <a:ext uri="{FF2B5EF4-FFF2-40B4-BE49-F238E27FC236}">
                <a16:creationId xmlns:a16="http://schemas.microsoft.com/office/drawing/2014/main" id="{B98BA798-1B55-1549-9C21-B029AC6DEDA7}"/>
              </a:ext>
            </a:extLst>
          </p:cNvPr>
          <p:cNvSpPr/>
          <p:nvPr/>
        </p:nvSpPr>
        <p:spPr>
          <a:xfrm>
            <a:off x="3670144" y="2268436"/>
            <a:ext cx="76200" cy="898280"/>
          </a:xfrm>
          <a:prstGeom prst="rightBrac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DBDD0ED-D812-0246-B12F-043A384E3AA1}"/>
              </a:ext>
            </a:extLst>
          </p:cNvPr>
          <p:cNvSpPr txBox="1"/>
          <p:nvPr/>
        </p:nvSpPr>
        <p:spPr>
          <a:xfrm>
            <a:off x="3665170" y="2525587"/>
            <a:ext cx="769975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3FADDD"/>
                </a:solidFill>
                <a:latin typeface="DINPro-Regular" panose="02000503030000020004" pitchFamily="2" charset="0"/>
              </a:rPr>
              <a:t>83.7%</a:t>
            </a:r>
          </a:p>
          <a:p>
            <a:r>
              <a:rPr lang="en-US" sz="500" dirty="0">
                <a:solidFill>
                  <a:srgbClr val="3FADDD"/>
                </a:solidFill>
                <a:latin typeface="DINPro-Regular" panose="02000503030000020004" pitchFamily="2" charset="0"/>
              </a:rPr>
              <a:t>June-Septembe</a:t>
            </a:r>
            <a:r>
              <a:rPr lang="en-US" sz="600" dirty="0">
                <a:solidFill>
                  <a:srgbClr val="3FADDD"/>
                </a:solidFill>
                <a:latin typeface="DINPro-Regular" panose="02000503030000020004" pitchFamily="2" charset="0"/>
              </a:rPr>
              <a:t>r</a:t>
            </a:r>
            <a:endParaRPr lang="el-GR" sz="1100" dirty="0">
              <a:latin typeface="DINPro-Regular" panose="02000503030000020004" pitchFamily="2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3191980-9049-474E-904E-B91DDB635574}"/>
              </a:ext>
            </a:extLst>
          </p:cNvPr>
          <p:cNvSpPr txBox="1"/>
          <p:nvPr/>
        </p:nvSpPr>
        <p:spPr>
          <a:xfrm>
            <a:off x="166254" y="136525"/>
            <a:ext cx="88253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3FADDD"/>
                </a:solidFill>
                <a:latin typeface="DINPro-Bold" panose="02000503030000020004" pitchFamily="50" charset="0"/>
              </a:rPr>
              <a:t>Desire to travel is equally distributed between June-July (41%) and August-September (42%),</a:t>
            </a:r>
            <a:br>
              <a:rPr lang="en-US" sz="1400" dirty="0">
                <a:solidFill>
                  <a:srgbClr val="3FADDD"/>
                </a:solidFill>
                <a:latin typeface="DINPro-Bold" panose="02000503030000020004" pitchFamily="50" charset="0"/>
              </a:rPr>
            </a:br>
            <a:r>
              <a:rPr lang="en-US" sz="1400" dirty="0">
                <a:solidFill>
                  <a:srgbClr val="3FADDD"/>
                </a:solidFill>
                <a:latin typeface="DINPro-Bold" panose="02000503030000020004" pitchFamily="50" charset="0"/>
              </a:rPr>
              <a:t>with strong interest in intra-European travel</a:t>
            </a:r>
          </a:p>
        </p:txBody>
      </p:sp>
      <p:sp>
        <p:nvSpPr>
          <p:cNvPr id="28" name="Δεξιό άγκιστρο 27">
            <a:extLst>
              <a:ext uri="{FF2B5EF4-FFF2-40B4-BE49-F238E27FC236}">
                <a16:creationId xmlns:a16="http://schemas.microsoft.com/office/drawing/2014/main" id="{2FBCC05B-A354-284D-903E-32981D1FC780}"/>
              </a:ext>
            </a:extLst>
          </p:cNvPr>
          <p:cNvSpPr/>
          <p:nvPr/>
        </p:nvSpPr>
        <p:spPr>
          <a:xfrm>
            <a:off x="5420835" y="1962662"/>
            <a:ext cx="76200" cy="898280"/>
          </a:xfrm>
          <a:prstGeom prst="rightBrac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A9C1FA0-42B7-3D4A-ACF2-CF5054BC4881}"/>
              </a:ext>
            </a:extLst>
          </p:cNvPr>
          <p:cNvSpPr txBox="1"/>
          <p:nvPr/>
        </p:nvSpPr>
        <p:spPr>
          <a:xfrm>
            <a:off x="5423491" y="2242525"/>
            <a:ext cx="7699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3FADDD"/>
                </a:solidFill>
                <a:latin typeface="DINPro-Regular" panose="02000503030000020004" pitchFamily="2" charset="0"/>
              </a:rPr>
              <a:t>55.3%</a:t>
            </a:r>
            <a:br>
              <a:rPr lang="en-US" sz="1100" dirty="0">
                <a:solidFill>
                  <a:srgbClr val="3FADDD"/>
                </a:solidFill>
                <a:latin typeface="DINPro-Regular" panose="02000503030000020004" pitchFamily="2" charset="0"/>
              </a:rPr>
            </a:br>
            <a:r>
              <a:rPr lang="en-US" sz="500" dirty="0">
                <a:solidFill>
                  <a:srgbClr val="3FADDD"/>
                </a:solidFill>
                <a:latin typeface="DINPro-Regular" panose="02000503030000020004" pitchFamily="2" charset="0"/>
              </a:rPr>
              <a:t>within Europe</a:t>
            </a:r>
            <a:endParaRPr lang="el-GR" sz="500" dirty="0">
              <a:latin typeface="DINPro-Regular" panose="02000503030000020004" pitchFamily="2" charset="0"/>
            </a:endParaRPr>
          </a:p>
        </p:txBody>
      </p:sp>
      <p:sp>
        <p:nvSpPr>
          <p:cNvPr id="32" name="Δεξιό άγκιστρο 31">
            <a:extLst>
              <a:ext uri="{FF2B5EF4-FFF2-40B4-BE49-F238E27FC236}">
                <a16:creationId xmlns:a16="http://schemas.microsoft.com/office/drawing/2014/main" id="{08C4DDFB-74F6-E248-A682-76CCB68E2617}"/>
              </a:ext>
            </a:extLst>
          </p:cNvPr>
          <p:cNvSpPr/>
          <p:nvPr/>
        </p:nvSpPr>
        <p:spPr>
          <a:xfrm>
            <a:off x="6388398" y="1962662"/>
            <a:ext cx="76200" cy="898280"/>
          </a:xfrm>
          <a:prstGeom prst="rightBrac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D86C8D9-D5D5-AA43-A234-5B0981789087}"/>
              </a:ext>
            </a:extLst>
          </p:cNvPr>
          <p:cNvSpPr txBox="1"/>
          <p:nvPr/>
        </p:nvSpPr>
        <p:spPr>
          <a:xfrm>
            <a:off x="6391054" y="2242525"/>
            <a:ext cx="7699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3FADDD"/>
                </a:solidFill>
                <a:latin typeface="DINPro-Regular" panose="02000503030000020004" pitchFamily="2" charset="0"/>
              </a:rPr>
              <a:t>50.3%</a:t>
            </a:r>
            <a:br>
              <a:rPr lang="en-US" sz="1100" dirty="0">
                <a:solidFill>
                  <a:srgbClr val="3FADDD"/>
                </a:solidFill>
                <a:latin typeface="DINPro-Regular" panose="02000503030000020004" pitchFamily="2" charset="0"/>
              </a:rPr>
            </a:br>
            <a:r>
              <a:rPr lang="en-US" sz="500" dirty="0">
                <a:solidFill>
                  <a:srgbClr val="3FADDD"/>
                </a:solidFill>
                <a:latin typeface="DINPro-Regular" panose="02000503030000020004" pitchFamily="2" charset="0"/>
              </a:rPr>
              <a:t>within Europe</a:t>
            </a:r>
            <a:endParaRPr lang="el-GR" sz="1100" dirty="0">
              <a:latin typeface="DINPro-Regular" panose="02000503030000020004" pitchFamily="2" charset="0"/>
            </a:endParaRPr>
          </a:p>
        </p:txBody>
      </p:sp>
      <p:sp>
        <p:nvSpPr>
          <p:cNvPr id="36" name="Δεξιό άγκιστρο 35">
            <a:extLst>
              <a:ext uri="{FF2B5EF4-FFF2-40B4-BE49-F238E27FC236}">
                <a16:creationId xmlns:a16="http://schemas.microsoft.com/office/drawing/2014/main" id="{FE5320CB-3B07-8C43-BFBE-B1059276BD4F}"/>
              </a:ext>
            </a:extLst>
          </p:cNvPr>
          <p:cNvSpPr/>
          <p:nvPr/>
        </p:nvSpPr>
        <p:spPr>
          <a:xfrm>
            <a:off x="7370136" y="1962662"/>
            <a:ext cx="76200" cy="898280"/>
          </a:xfrm>
          <a:prstGeom prst="rightBrac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146FA0C-8BA8-AF4B-A19A-53BC2218B02A}"/>
              </a:ext>
            </a:extLst>
          </p:cNvPr>
          <p:cNvSpPr txBox="1"/>
          <p:nvPr/>
        </p:nvSpPr>
        <p:spPr>
          <a:xfrm>
            <a:off x="7372792" y="2242525"/>
            <a:ext cx="7699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3FADDD"/>
                </a:solidFill>
                <a:latin typeface="DINPro-Regular" panose="02000503030000020004" pitchFamily="2" charset="0"/>
              </a:rPr>
              <a:t>55.8%</a:t>
            </a:r>
            <a:br>
              <a:rPr lang="en-US" sz="1100" dirty="0">
                <a:solidFill>
                  <a:srgbClr val="3FADDD"/>
                </a:solidFill>
                <a:latin typeface="DINPro-Regular" panose="02000503030000020004" pitchFamily="2" charset="0"/>
              </a:rPr>
            </a:br>
            <a:r>
              <a:rPr lang="en-US" sz="500" dirty="0">
                <a:solidFill>
                  <a:srgbClr val="3FADDD"/>
                </a:solidFill>
                <a:latin typeface="DINPro-Regular" panose="02000503030000020004" pitchFamily="2" charset="0"/>
              </a:rPr>
              <a:t>within Europe</a:t>
            </a:r>
            <a:endParaRPr lang="el-GR" sz="1100" dirty="0">
              <a:latin typeface="DINPro-Regular" panose="02000503030000020004" pitchFamily="2" charset="0"/>
            </a:endParaRPr>
          </a:p>
        </p:txBody>
      </p:sp>
      <p:sp>
        <p:nvSpPr>
          <p:cNvPr id="33" name="Δεξιό άγκιστρο 32">
            <a:extLst>
              <a:ext uri="{FF2B5EF4-FFF2-40B4-BE49-F238E27FC236}">
                <a16:creationId xmlns:a16="http://schemas.microsoft.com/office/drawing/2014/main" id="{5D81399B-4EDD-7945-A07C-0BD252C818DB}"/>
              </a:ext>
            </a:extLst>
          </p:cNvPr>
          <p:cNvSpPr/>
          <p:nvPr/>
        </p:nvSpPr>
        <p:spPr>
          <a:xfrm>
            <a:off x="8327068" y="1962662"/>
            <a:ext cx="76200" cy="898280"/>
          </a:xfrm>
          <a:prstGeom prst="rightBrac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B079217-8E0A-794A-BA33-A1E8DA3FF6F2}"/>
              </a:ext>
            </a:extLst>
          </p:cNvPr>
          <p:cNvSpPr txBox="1"/>
          <p:nvPr/>
        </p:nvSpPr>
        <p:spPr>
          <a:xfrm>
            <a:off x="8352759" y="2242525"/>
            <a:ext cx="7699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3FADDD"/>
                </a:solidFill>
                <a:latin typeface="DINPro-Regular" panose="02000503030000020004" pitchFamily="2" charset="0"/>
              </a:rPr>
              <a:t>57.5%</a:t>
            </a:r>
            <a:br>
              <a:rPr lang="en-US" sz="1100" dirty="0">
                <a:solidFill>
                  <a:srgbClr val="3FADDD"/>
                </a:solidFill>
                <a:latin typeface="DINPro-Regular" panose="02000503030000020004" pitchFamily="2" charset="0"/>
              </a:rPr>
            </a:br>
            <a:r>
              <a:rPr lang="en-US" sz="500" dirty="0">
                <a:solidFill>
                  <a:srgbClr val="3FADDD"/>
                </a:solidFill>
                <a:latin typeface="DINPro-Regular" panose="02000503030000020004" pitchFamily="2" charset="0"/>
              </a:rPr>
              <a:t>within Europe</a:t>
            </a:r>
            <a:endParaRPr lang="el-GR" sz="1100" dirty="0">
              <a:latin typeface="DINPro-Regular" panose="02000503030000020004" pitchFamily="2" charset="0"/>
            </a:endParaRPr>
          </a:p>
        </p:txBody>
      </p:sp>
      <p:graphicFrame>
        <p:nvGraphicFramePr>
          <p:cNvPr id="43" name="Γράφημα 42">
            <a:extLst>
              <a:ext uri="{FF2B5EF4-FFF2-40B4-BE49-F238E27FC236}">
                <a16:creationId xmlns:a16="http://schemas.microsoft.com/office/drawing/2014/main" id="{371E1C91-FD87-4D47-BA57-DDE16C1DBA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18943985"/>
              </p:ext>
            </p:extLst>
          </p:nvPr>
        </p:nvGraphicFramePr>
        <p:xfrm>
          <a:off x="4267200" y="1440297"/>
          <a:ext cx="4976034" cy="3100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7469147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4="http://schemas.microsoft.com/office/drawing/2016/5/10/chartex">
        <mc:Choice Requires="cx4">
          <p:graphicFrame>
            <p:nvGraphicFramePr>
              <p:cNvPr id="23" name="Chart 42">
                <a:extLst>
                  <a:ext uri="{FF2B5EF4-FFF2-40B4-BE49-F238E27FC236}">
                    <a16:creationId xmlns:a16="http://schemas.microsoft.com/office/drawing/2014/main" id="{F3B67877-4C46-6A4D-A5FC-1A351CCB4ECA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257173415"/>
                  </p:ext>
                </p:extLst>
              </p:nvPr>
            </p:nvGraphicFramePr>
            <p:xfrm>
              <a:off x="1219200" y="0"/>
              <a:ext cx="8610600" cy="559211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23" name="Chart 42">
                <a:extLst>
                  <a:ext uri="{FF2B5EF4-FFF2-40B4-BE49-F238E27FC236}">
                    <a16:creationId xmlns:a16="http://schemas.microsoft.com/office/drawing/2014/main" id="{F3B67877-4C46-6A4D-A5FC-1A351CCB4EC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19200" y="0"/>
                <a:ext cx="8610600" cy="5592118"/>
              </a:xfrm>
              <a:prstGeom prst="rect">
                <a:avLst/>
              </a:prstGeom>
            </p:spPr>
          </p:pic>
        </mc:Fallback>
      </mc:AlternateContent>
      <p:cxnSp>
        <p:nvCxnSpPr>
          <p:cNvPr id="8" name="Straight Connector 2">
            <a:extLst>
              <a:ext uri="{FF2B5EF4-FFF2-40B4-BE49-F238E27FC236}">
                <a16:creationId xmlns:a16="http://schemas.microsoft.com/office/drawing/2014/main" id="{1C27B3AF-75D0-1941-9E7E-F0BB5E2B9AB2}"/>
              </a:ext>
            </a:extLst>
          </p:cNvPr>
          <p:cNvCxnSpPr>
            <a:cxnSpLocks/>
          </p:cNvCxnSpPr>
          <p:nvPr/>
        </p:nvCxnSpPr>
        <p:spPr>
          <a:xfrm>
            <a:off x="0" y="4899475"/>
            <a:ext cx="2039601" cy="0"/>
          </a:xfrm>
          <a:prstGeom prst="line">
            <a:avLst/>
          </a:prstGeom>
          <a:ln>
            <a:solidFill>
              <a:srgbClr val="0A09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bject 5">
            <a:extLst>
              <a:ext uri="{FF2B5EF4-FFF2-40B4-BE49-F238E27FC236}">
                <a16:creationId xmlns:a16="http://schemas.microsoft.com/office/drawing/2014/main" id="{40A1704B-87BC-164C-848C-90C79C2F64F9}"/>
              </a:ext>
            </a:extLst>
          </p:cNvPr>
          <p:cNvSpPr txBox="1"/>
          <p:nvPr/>
        </p:nvSpPr>
        <p:spPr>
          <a:xfrm>
            <a:off x="76200" y="4864501"/>
            <a:ext cx="211455" cy="214289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ts val="17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ABB4B5-4D17-46E0-99C1-0E0EA4F4E1D5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rgbClr val="0A0935"/>
                </a:solidFill>
                <a:effectLst/>
                <a:uLnTx/>
                <a:uFillTx/>
                <a:latin typeface="DINPro-Light" panose="02000504040000020003" pitchFamily="50" charset="0"/>
                <a:ea typeface="+mn-ea"/>
                <a:cs typeface="Arial"/>
              </a:rPr>
              <a:pPr marL="12700" marR="5080" lvl="0" indent="0" algn="ctr" defTabSz="914400" rtl="0" eaLnBrk="1" fontAlgn="auto" latinLnBrk="0" hangingPunct="1">
                <a:lnSpc>
                  <a:spcPts val="1700"/>
                </a:lnSpc>
                <a:spcBef>
                  <a:spcPts val="2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srgbClr val="0A0935"/>
              </a:solidFill>
              <a:effectLst/>
              <a:uLnTx/>
              <a:uFillTx/>
              <a:latin typeface="DINPro-Light" panose="02000504040000020003" pitchFamily="50" charset="0"/>
              <a:ea typeface="+mn-ea"/>
              <a:cs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B03FE-019D-1049-A447-8CC94A4D8157}"/>
              </a:ext>
            </a:extLst>
          </p:cNvPr>
          <p:cNvSpPr txBox="1"/>
          <p:nvPr/>
        </p:nvSpPr>
        <p:spPr>
          <a:xfrm>
            <a:off x="228600" y="4918988"/>
            <a:ext cx="3963512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A0935"/>
                </a:solidFill>
                <a:effectLst/>
                <a:uLnTx/>
                <a:uFillTx/>
                <a:latin typeface="DINPro-Light" panose="02000504040000020003" pitchFamily="50" charset="0"/>
                <a:ea typeface="+mn-ea"/>
                <a:cs typeface="+mn-cs"/>
              </a:rPr>
              <a:t>Q14. To which country(ies) do you plan to travel next?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1E83BA-735D-9A41-B1F8-56EB671B89DE}"/>
              </a:ext>
            </a:extLst>
          </p:cNvPr>
          <p:cNvSpPr txBox="1"/>
          <p:nvPr/>
        </p:nvSpPr>
        <p:spPr>
          <a:xfrm>
            <a:off x="196158" y="541561"/>
            <a:ext cx="2775642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-75" normalizeH="0" baseline="0" noProof="0" dirty="0">
                <a:ln>
                  <a:noFill/>
                </a:ln>
                <a:solidFill>
                  <a:srgbClr val="0A0935"/>
                </a:solidFill>
                <a:effectLst/>
                <a:uLnTx/>
                <a:uFillTx/>
                <a:latin typeface="DINPro-Bold" panose="02000503030000020004" pitchFamily="50" charset="0"/>
                <a:ea typeface="+mn-ea"/>
                <a:cs typeface="+mn-cs"/>
              </a:rPr>
              <a:t>PREFERRED COUNTRIES </a:t>
            </a:r>
            <a:br>
              <a:rPr kumimoji="0" lang="en-US" sz="1600" b="0" i="0" u="none" strike="noStrike" kern="1200" cap="none" spc="-75" normalizeH="0" baseline="0" noProof="0" dirty="0">
                <a:ln>
                  <a:noFill/>
                </a:ln>
                <a:solidFill>
                  <a:srgbClr val="0A0935"/>
                </a:solidFill>
                <a:effectLst/>
                <a:uLnTx/>
                <a:uFillTx/>
                <a:latin typeface="DINPro-Bold" panose="02000503030000020004" pitchFamily="50" charset="0"/>
                <a:ea typeface="+mn-ea"/>
                <a:cs typeface="+mn-cs"/>
              </a:rPr>
            </a:br>
            <a:r>
              <a:rPr kumimoji="0" lang="en-US" sz="1600" b="0" i="0" u="none" strike="noStrike" kern="1200" cap="none" spc="-75" normalizeH="0" baseline="0" noProof="0" dirty="0">
                <a:ln>
                  <a:noFill/>
                </a:ln>
                <a:solidFill>
                  <a:srgbClr val="0A0935"/>
                </a:solidFill>
                <a:effectLst/>
                <a:uLnTx/>
                <a:uFillTx/>
                <a:latin typeface="DINPro-Bold" panose="02000503030000020004" pitchFamily="50" charset="0"/>
                <a:ea typeface="+mn-ea"/>
                <a:cs typeface="+mn-cs"/>
              </a:rPr>
              <a:t>FOR EUROPEANS’ NEXT </a:t>
            </a:r>
            <a:br>
              <a:rPr kumimoji="0" lang="en-US" sz="1600" b="0" i="0" u="none" strike="noStrike" kern="1200" cap="none" spc="-75" normalizeH="0" baseline="0" noProof="0" dirty="0">
                <a:ln>
                  <a:noFill/>
                </a:ln>
                <a:solidFill>
                  <a:srgbClr val="0A0935"/>
                </a:solidFill>
                <a:effectLst/>
                <a:uLnTx/>
                <a:uFillTx/>
                <a:latin typeface="DINPro-Bold" panose="02000503030000020004" pitchFamily="50" charset="0"/>
                <a:ea typeface="+mn-ea"/>
                <a:cs typeface="+mn-cs"/>
              </a:rPr>
            </a:br>
            <a:r>
              <a:rPr kumimoji="0" lang="en-US" sz="1600" b="0" i="0" u="none" strike="noStrike" kern="1200" cap="none" spc="-75" normalizeH="0" baseline="0" noProof="0" dirty="0">
                <a:ln>
                  <a:noFill/>
                </a:ln>
                <a:solidFill>
                  <a:srgbClr val="0A0935"/>
                </a:solidFill>
                <a:effectLst/>
                <a:uLnTx/>
                <a:uFillTx/>
                <a:latin typeface="DINPro-Bold" panose="02000503030000020004" pitchFamily="50" charset="0"/>
                <a:ea typeface="+mn-ea"/>
                <a:cs typeface="+mn-cs"/>
              </a:rPr>
              <a:t>INTERNATIONAL TRIP</a:t>
            </a:r>
            <a:endParaRPr kumimoji="0" lang="en-US" sz="1600" b="0" i="0" u="none" strike="sngStrike" kern="1200" cap="none" spc="-75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INPro-Bold" panose="02000503030000020004" pitchFamily="50" charset="0"/>
              <a:ea typeface="+mn-ea"/>
              <a:cs typeface="+mn-cs"/>
            </a:endParaRPr>
          </a:p>
          <a:p>
            <a:pPr lvl="0">
              <a:defRPr/>
            </a:pPr>
            <a:r>
              <a:rPr lang="en-GB" sz="1400" dirty="0">
                <a:solidFill>
                  <a:srgbClr val="3FADDD"/>
                </a:solidFill>
                <a:latin typeface="DINPro-Bold" panose="02000503030000020004" pitchFamily="50" charset="0"/>
              </a:rPr>
              <a:t>Croatia reaches the top 5 list, while Belgium enters the </a:t>
            </a:r>
            <a:br>
              <a:rPr lang="en-GB" sz="1400" dirty="0">
                <a:solidFill>
                  <a:srgbClr val="3FADDD"/>
                </a:solidFill>
                <a:latin typeface="DINPro-Bold" panose="02000503030000020004" pitchFamily="50" charset="0"/>
              </a:rPr>
            </a:br>
            <a:r>
              <a:rPr lang="en-GB" sz="1400" dirty="0">
                <a:solidFill>
                  <a:srgbClr val="3FADDD"/>
                </a:solidFill>
                <a:latin typeface="DINPro-Bold" panose="02000503030000020004" pitchFamily="50" charset="0"/>
              </a:rPr>
              <a:t>top 10 for the first time</a:t>
            </a:r>
          </a:p>
        </p:txBody>
      </p:sp>
      <p:cxnSp>
        <p:nvCxnSpPr>
          <p:cNvPr id="12" name="Straight Connector 13">
            <a:extLst>
              <a:ext uri="{FF2B5EF4-FFF2-40B4-BE49-F238E27FC236}">
                <a16:creationId xmlns:a16="http://schemas.microsoft.com/office/drawing/2014/main" id="{7E8A0795-EA5A-D444-B437-131A75CA054C}"/>
              </a:ext>
            </a:extLst>
          </p:cNvPr>
          <p:cNvCxnSpPr/>
          <p:nvPr/>
        </p:nvCxnSpPr>
        <p:spPr>
          <a:xfrm>
            <a:off x="317201" y="2095833"/>
            <a:ext cx="1371600" cy="0"/>
          </a:xfrm>
          <a:prstGeom prst="line">
            <a:avLst/>
          </a:prstGeom>
          <a:ln>
            <a:solidFill>
              <a:srgbClr val="0C0B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37A447C-0B73-3247-AD33-64E4F5AA2C2A}"/>
              </a:ext>
            </a:extLst>
          </p:cNvPr>
          <p:cNvSpPr txBox="1"/>
          <p:nvPr/>
        </p:nvSpPr>
        <p:spPr>
          <a:xfrm>
            <a:off x="84527" y="2150213"/>
            <a:ext cx="18508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-75" normalizeH="0" baseline="0" noProof="0" dirty="0">
                <a:ln>
                  <a:noFill/>
                </a:ln>
                <a:solidFill>
                  <a:srgbClr val="0A0A35"/>
                </a:solidFill>
                <a:effectLst/>
                <a:uLnTx/>
                <a:uFillTx/>
                <a:latin typeface="DINPro-Light" panose="02000504040000020003" pitchFamily="50" charset="0"/>
                <a:ea typeface="+mn-ea"/>
                <a:cs typeface="+mn-cs"/>
              </a:rPr>
              <a:t>TOP 10 COUNTRIES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1B8D887-F9DD-4042-BC45-198A1E0E726A}"/>
              </a:ext>
            </a:extLst>
          </p:cNvPr>
          <p:cNvSpPr txBox="1"/>
          <p:nvPr/>
        </p:nvSpPr>
        <p:spPr>
          <a:xfrm>
            <a:off x="217254" y="4679780"/>
            <a:ext cx="1344699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A0935"/>
                </a:solidFill>
                <a:effectLst/>
                <a:uLnTx/>
                <a:uFillTx/>
                <a:latin typeface="DINPro-Light" panose="02000504040000020003" pitchFamily="50" charset="0"/>
                <a:ea typeface="+mn-ea"/>
                <a:cs typeface="+mn-cs"/>
              </a:rPr>
              <a:t>No. of respondents: 4,463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A0935"/>
              </a:solidFill>
              <a:effectLst/>
              <a:uLnTx/>
              <a:uFillTx/>
              <a:latin typeface="DINPro-Light" panose="02000504040000020003" pitchFamily="50" charset="0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9E11EF-C3D1-4E40-A077-58C8731B930B}"/>
              </a:ext>
            </a:extLst>
          </p:cNvPr>
          <p:cNvSpPr txBox="1"/>
          <p:nvPr/>
        </p:nvSpPr>
        <p:spPr>
          <a:xfrm>
            <a:off x="217254" y="4437429"/>
            <a:ext cx="214494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800" b="0" i="0" u="none" strike="noStrike" kern="1200" cap="none" spc="0" normalizeH="0" baseline="0" noProof="0" dirty="0">
                <a:ln>
                  <a:noFill/>
                </a:ln>
                <a:solidFill>
                  <a:srgbClr val="0A0936"/>
                </a:solidFill>
                <a:effectLst/>
                <a:uLnTx/>
                <a:uFillTx/>
                <a:latin typeface="DINPro-Light" panose="02000504040000020003" pitchFamily="50" charset="0"/>
                <a:ea typeface="+mn-ea"/>
                <a:cs typeface="+mn-cs"/>
              </a:rPr>
              <a:t>*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A0936"/>
                </a:solidFill>
                <a:effectLst/>
                <a:uLnTx/>
                <a:uFillTx/>
                <a:latin typeface="DINPro-Light" panose="02000504040000020003" pitchFamily="50" charset="0"/>
                <a:ea typeface="+mn-ea"/>
                <a:cs typeface="+mn-cs"/>
              </a:rPr>
              <a:t>Please use this map as a reference only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3978BE6-8E7B-FD42-B6AC-504A4035E31C}"/>
              </a:ext>
            </a:extLst>
          </p:cNvPr>
          <p:cNvSpPr txBox="1"/>
          <p:nvPr/>
        </p:nvSpPr>
        <p:spPr>
          <a:xfrm>
            <a:off x="251425" y="267726"/>
            <a:ext cx="154204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A0936"/>
                </a:solidFill>
                <a:effectLst/>
                <a:uLnTx/>
                <a:uFillTx/>
                <a:latin typeface="DINPro-Light" panose="02000504040000020003" pitchFamily="50" charset="0"/>
                <a:ea typeface="+mn-ea"/>
                <a:cs typeface="+mn-cs"/>
              </a:rPr>
              <a:t>May ‘22 survey</a:t>
            </a:r>
          </a:p>
        </p:txBody>
      </p:sp>
      <p:cxnSp>
        <p:nvCxnSpPr>
          <p:cNvPr id="19" name="Straight Connector 8">
            <a:extLst>
              <a:ext uri="{FF2B5EF4-FFF2-40B4-BE49-F238E27FC236}">
                <a16:creationId xmlns:a16="http://schemas.microsoft.com/office/drawing/2014/main" id="{9AAB9516-C53E-DD47-B105-EB60B78C5DA2}"/>
              </a:ext>
            </a:extLst>
          </p:cNvPr>
          <p:cNvCxnSpPr/>
          <p:nvPr/>
        </p:nvCxnSpPr>
        <p:spPr>
          <a:xfrm>
            <a:off x="317201" y="508378"/>
            <a:ext cx="1334366" cy="0"/>
          </a:xfrm>
          <a:prstGeom prst="line">
            <a:avLst/>
          </a:prstGeom>
          <a:ln>
            <a:solidFill>
              <a:srgbClr val="3FAD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Πίνακας 2">
            <a:extLst>
              <a:ext uri="{FF2B5EF4-FFF2-40B4-BE49-F238E27FC236}">
                <a16:creationId xmlns:a16="http://schemas.microsoft.com/office/drawing/2014/main" id="{B85193DF-A41B-E244-8A73-A661A9B0D3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8520506"/>
              </p:ext>
            </p:extLst>
          </p:nvPr>
        </p:nvGraphicFramePr>
        <p:xfrm>
          <a:off x="287394" y="2480916"/>
          <a:ext cx="2277828" cy="18876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38914">
                  <a:extLst>
                    <a:ext uri="{9D8B030D-6E8A-4147-A177-3AD203B41FA5}">
                      <a16:colId xmlns:a16="http://schemas.microsoft.com/office/drawing/2014/main" val="288372526"/>
                    </a:ext>
                  </a:extLst>
                </a:gridCol>
                <a:gridCol w="1138914">
                  <a:extLst>
                    <a:ext uri="{9D8B030D-6E8A-4147-A177-3AD203B41FA5}">
                      <a16:colId xmlns:a16="http://schemas.microsoft.com/office/drawing/2014/main" val="2028312410"/>
                    </a:ext>
                  </a:extLst>
                </a:gridCol>
              </a:tblGrid>
              <a:tr h="18797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200" u="none" strike="noStrike" dirty="0">
                          <a:effectLst/>
                          <a:latin typeface="DINPro-Regular" panose="02000503030000020004" pitchFamily="2" charset="0"/>
                        </a:rPr>
                        <a:t>Spain</a:t>
                      </a:r>
                      <a:endParaRPr lang="en-GB" sz="1200" b="1" i="0" u="none" strike="noStrike" dirty="0">
                        <a:solidFill>
                          <a:srgbClr val="0A0A35"/>
                        </a:solidFill>
                        <a:effectLst/>
                        <a:latin typeface="DINPro-Regular" panose="02000503030000020004" pitchFamily="2" charset="0"/>
                      </a:endParaRPr>
                    </a:p>
                  </a:txBody>
                  <a:tcPr marL="5886" marR="5886" marT="588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l-GR" sz="1200" u="none" strike="noStrike" dirty="0">
                          <a:effectLst/>
                          <a:latin typeface="DINPro-Regular" panose="02000503030000020004" pitchFamily="2" charset="0"/>
                        </a:rPr>
                        <a:t>10</a:t>
                      </a:r>
                      <a:r>
                        <a:rPr lang="en-US" sz="1200" u="none" strike="noStrike" dirty="0">
                          <a:effectLst/>
                          <a:latin typeface="DINPro-Regular" panose="02000503030000020004" pitchFamily="2" charset="0"/>
                        </a:rPr>
                        <a:t>.2</a:t>
                      </a:r>
                      <a:r>
                        <a:rPr lang="el-GR" sz="1200" u="none" strike="noStrike" dirty="0">
                          <a:effectLst/>
                          <a:latin typeface="DINPro-Regular" panose="02000503030000020004" pitchFamily="2" charset="0"/>
                        </a:rPr>
                        <a:t>%</a:t>
                      </a:r>
                      <a:endParaRPr lang="el-GR" sz="1200" b="1" i="0" u="none" strike="noStrike" dirty="0">
                        <a:solidFill>
                          <a:srgbClr val="0A0A35"/>
                        </a:solidFill>
                        <a:effectLst/>
                        <a:latin typeface="DINPro-Regular" panose="02000503030000020004" pitchFamily="2" charset="0"/>
                      </a:endParaRPr>
                    </a:p>
                  </a:txBody>
                  <a:tcPr marL="5886" marR="5886" marT="588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2470678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200" u="none" strike="noStrike" dirty="0">
                          <a:effectLst/>
                          <a:latin typeface="DINPro-Regular" panose="02000503030000020004" pitchFamily="2" charset="0"/>
                        </a:rPr>
                        <a:t>France</a:t>
                      </a:r>
                      <a:endParaRPr lang="en-GB" sz="1200" b="1" i="0" u="none" strike="noStrike" dirty="0">
                        <a:solidFill>
                          <a:srgbClr val="0A0A35"/>
                        </a:solidFill>
                        <a:effectLst/>
                        <a:latin typeface="DINPro-Regular" panose="02000503030000020004" pitchFamily="2" charset="0"/>
                      </a:endParaRPr>
                    </a:p>
                  </a:txBody>
                  <a:tcPr marL="5886" marR="5886" marT="588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effectLst/>
                          <a:latin typeface="DINPro-Regular" panose="02000503030000020004" pitchFamily="2" charset="0"/>
                        </a:rPr>
                        <a:t>10.1</a:t>
                      </a:r>
                      <a:r>
                        <a:rPr lang="el-GR" sz="1200" u="none" strike="noStrike" dirty="0">
                          <a:effectLst/>
                          <a:latin typeface="DINPro-Regular" panose="02000503030000020004" pitchFamily="2" charset="0"/>
                        </a:rPr>
                        <a:t>%</a:t>
                      </a:r>
                      <a:endParaRPr lang="el-GR" sz="1200" b="1" i="0" u="none" strike="noStrike" dirty="0">
                        <a:solidFill>
                          <a:srgbClr val="0A0A35"/>
                        </a:solidFill>
                        <a:effectLst/>
                        <a:latin typeface="DINPro-Regular" panose="02000503030000020004" pitchFamily="2" charset="0"/>
                      </a:endParaRPr>
                    </a:p>
                  </a:txBody>
                  <a:tcPr marL="5886" marR="5886" marT="588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052109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200" u="none" strike="noStrike" dirty="0">
                          <a:effectLst/>
                          <a:latin typeface="DINPro-Regular" panose="02000503030000020004" pitchFamily="2" charset="0"/>
                        </a:rPr>
                        <a:t>Italy</a:t>
                      </a:r>
                      <a:endParaRPr lang="en-GB" sz="1200" b="1" i="0" u="none" strike="noStrike" dirty="0">
                        <a:solidFill>
                          <a:srgbClr val="0A0A35"/>
                        </a:solidFill>
                        <a:effectLst/>
                        <a:latin typeface="DINPro-Regular" panose="02000503030000020004" pitchFamily="2" charset="0"/>
                      </a:endParaRPr>
                    </a:p>
                  </a:txBody>
                  <a:tcPr marL="5886" marR="5886" marT="588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effectLst/>
                          <a:latin typeface="DINPro-Regular" panose="02000503030000020004" pitchFamily="2" charset="0"/>
                        </a:rPr>
                        <a:t>9.6</a:t>
                      </a:r>
                      <a:r>
                        <a:rPr lang="el-GR" sz="1200" u="none" strike="noStrike" dirty="0">
                          <a:effectLst/>
                          <a:latin typeface="DINPro-Regular" panose="02000503030000020004" pitchFamily="2" charset="0"/>
                        </a:rPr>
                        <a:t>%</a:t>
                      </a:r>
                      <a:endParaRPr lang="el-GR" sz="1200" b="1" i="0" u="none" strike="noStrike" dirty="0">
                        <a:solidFill>
                          <a:srgbClr val="0A0A35"/>
                        </a:solidFill>
                        <a:effectLst/>
                        <a:latin typeface="DINPro-Regular" panose="02000503030000020004" pitchFamily="2" charset="0"/>
                      </a:endParaRPr>
                    </a:p>
                  </a:txBody>
                  <a:tcPr marL="5886" marR="5886" marT="588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4226051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200" u="none" strike="noStrike" dirty="0">
                          <a:effectLst/>
                          <a:latin typeface="DINPro-Regular" panose="02000503030000020004" pitchFamily="2" charset="0"/>
                        </a:rPr>
                        <a:t>Greece</a:t>
                      </a:r>
                      <a:endParaRPr lang="en-GB" sz="1200" b="1" i="0" u="none" strike="noStrike" dirty="0">
                        <a:solidFill>
                          <a:srgbClr val="0A0A35"/>
                        </a:solidFill>
                        <a:effectLst/>
                        <a:latin typeface="DINPro-Regular" panose="02000503030000020004" pitchFamily="2" charset="0"/>
                      </a:endParaRPr>
                    </a:p>
                  </a:txBody>
                  <a:tcPr marL="5886" marR="5886" marT="588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effectLst/>
                          <a:latin typeface="DINPro-Regular" panose="02000503030000020004" pitchFamily="2" charset="0"/>
                        </a:rPr>
                        <a:t>6.6</a:t>
                      </a:r>
                      <a:r>
                        <a:rPr lang="el-GR" sz="1200" u="none" strike="noStrike" dirty="0">
                          <a:effectLst/>
                          <a:latin typeface="DINPro-Regular" panose="02000503030000020004" pitchFamily="2" charset="0"/>
                        </a:rPr>
                        <a:t>%</a:t>
                      </a:r>
                      <a:endParaRPr lang="el-GR" sz="1200" b="1" i="0" u="none" strike="noStrike" dirty="0">
                        <a:solidFill>
                          <a:srgbClr val="0A0A35"/>
                        </a:solidFill>
                        <a:effectLst/>
                        <a:latin typeface="DINPro-Regular" panose="02000503030000020004" pitchFamily="2" charset="0"/>
                      </a:endParaRPr>
                    </a:p>
                  </a:txBody>
                  <a:tcPr marL="5886" marR="5886" marT="588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9465012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200" u="none" strike="noStrike" dirty="0">
                          <a:effectLst/>
                          <a:latin typeface="DINPro-Regular" panose="02000503030000020004" pitchFamily="2" charset="0"/>
                        </a:rPr>
                        <a:t>Croatia</a:t>
                      </a:r>
                      <a:endParaRPr lang="en-GB" sz="1200" b="1" i="0" u="none" strike="noStrike" dirty="0">
                        <a:solidFill>
                          <a:srgbClr val="0A0A35"/>
                        </a:solidFill>
                        <a:effectLst/>
                        <a:latin typeface="DINPro-Regular" panose="02000503030000020004" pitchFamily="2" charset="0"/>
                      </a:endParaRPr>
                    </a:p>
                  </a:txBody>
                  <a:tcPr marL="5886" marR="5886" marT="588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l-GR" sz="1200" u="none" strike="noStrike" dirty="0">
                          <a:effectLst/>
                          <a:latin typeface="DINPro-Regular" panose="02000503030000020004" pitchFamily="2" charset="0"/>
                        </a:rPr>
                        <a:t>5</a:t>
                      </a:r>
                      <a:r>
                        <a:rPr lang="en-US" sz="1200" u="none" strike="noStrike" dirty="0">
                          <a:effectLst/>
                          <a:latin typeface="DINPro-Regular" panose="02000503030000020004" pitchFamily="2" charset="0"/>
                        </a:rPr>
                        <a:t>.6</a:t>
                      </a:r>
                      <a:r>
                        <a:rPr lang="el-GR" sz="1200" u="none" strike="noStrike" dirty="0">
                          <a:effectLst/>
                          <a:latin typeface="DINPro-Regular" panose="02000503030000020004" pitchFamily="2" charset="0"/>
                        </a:rPr>
                        <a:t>%</a:t>
                      </a:r>
                      <a:endParaRPr lang="el-GR" sz="1200" b="1" i="0" u="none" strike="noStrike" dirty="0">
                        <a:solidFill>
                          <a:srgbClr val="0A0A35"/>
                        </a:solidFill>
                        <a:effectLst/>
                        <a:latin typeface="DINPro-Regular" panose="02000503030000020004" pitchFamily="2" charset="0"/>
                      </a:endParaRPr>
                    </a:p>
                  </a:txBody>
                  <a:tcPr marL="5886" marR="5886" marT="588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2841407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200" u="none" strike="noStrike" dirty="0">
                          <a:effectLst/>
                          <a:latin typeface="DINPro-Regular" panose="02000503030000020004" pitchFamily="2" charset="0"/>
                        </a:rPr>
                        <a:t>Germany</a:t>
                      </a:r>
                      <a:endParaRPr lang="en-GB" sz="1200" b="1" i="0" u="none" strike="noStrike" dirty="0">
                        <a:solidFill>
                          <a:srgbClr val="0A0A35"/>
                        </a:solidFill>
                        <a:effectLst/>
                        <a:latin typeface="DINPro-Regular" panose="02000503030000020004" pitchFamily="2" charset="0"/>
                      </a:endParaRPr>
                    </a:p>
                  </a:txBody>
                  <a:tcPr marL="5886" marR="5886" marT="588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effectLst/>
                          <a:latin typeface="DINPro-Regular" panose="02000503030000020004" pitchFamily="2" charset="0"/>
                        </a:rPr>
                        <a:t>5.2</a:t>
                      </a:r>
                      <a:r>
                        <a:rPr lang="el-GR" sz="1200" u="none" strike="noStrike" dirty="0">
                          <a:effectLst/>
                          <a:latin typeface="DINPro-Regular" panose="02000503030000020004" pitchFamily="2" charset="0"/>
                        </a:rPr>
                        <a:t>%</a:t>
                      </a:r>
                      <a:endParaRPr lang="el-GR" sz="1200" b="1" i="0" u="none" strike="noStrike" dirty="0">
                        <a:solidFill>
                          <a:srgbClr val="0A0A35"/>
                        </a:solidFill>
                        <a:effectLst/>
                        <a:latin typeface="DINPro-Regular" panose="02000503030000020004" pitchFamily="2" charset="0"/>
                      </a:endParaRPr>
                    </a:p>
                  </a:txBody>
                  <a:tcPr marL="5886" marR="5886" marT="588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1090047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200" u="none" strike="noStrike" dirty="0">
                          <a:effectLst/>
                          <a:latin typeface="DINPro-Regular" panose="02000503030000020004" pitchFamily="2" charset="0"/>
                        </a:rPr>
                        <a:t>Portugal</a:t>
                      </a:r>
                      <a:endParaRPr lang="en-GB" sz="1200" b="1" i="0" u="none" strike="noStrike" dirty="0">
                        <a:solidFill>
                          <a:srgbClr val="0A0A35"/>
                        </a:solidFill>
                        <a:effectLst/>
                        <a:latin typeface="DINPro-Regular" panose="02000503030000020004" pitchFamily="2" charset="0"/>
                      </a:endParaRPr>
                    </a:p>
                  </a:txBody>
                  <a:tcPr marL="5886" marR="5886" marT="588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l-GR" sz="1200" u="none" strike="noStrike" dirty="0">
                          <a:effectLst/>
                          <a:latin typeface="DINPro-Regular" panose="02000503030000020004" pitchFamily="2" charset="0"/>
                        </a:rPr>
                        <a:t>4</a:t>
                      </a:r>
                      <a:r>
                        <a:rPr lang="en-US" sz="1200" u="none" strike="noStrike" dirty="0">
                          <a:effectLst/>
                          <a:latin typeface="DINPro-Regular" panose="02000503030000020004" pitchFamily="2" charset="0"/>
                        </a:rPr>
                        <a:t>.</a:t>
                      </a:r>
                      <a:r>
                        <a:rPr lang="el-GR" sz="1200" u="none" strike="noStrike" dirty="0">
                          <a:effectLst/>
                          <a:latin typeface="DINPro-Regular" panose="02000503030000020004" pitchFamily="2" charset="0"/>
                        </a:rPr>
                        <a:t>9%</a:t>
                      </a:r>
                      <a:endParaRPr lang="el-GR" sz="1200" b="1" i="0" u="none" strike="noStrike" dirty="0">
                        <a:solidFill>
                          <a:srgbClr val="0A0A35"/>
                        </a:solidFill>
                        <a:effectLst/>
                        <a:latin typeface="DINPro-Regular" panose="02000503030000020004" pitchFamily="2" charset="0"/>
                      </a:endParaRPr>
                    </a:p>
                  </a:txBody>
                  <a:tcPr marL="5886" marR="5886" marT="588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4980283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200" u="none" strike="noStrike" dirty="0">
                          <a:effectLst/>
                          <a:latin typeface="DINPro-Regular" panose="02000503030000020004" pitchFamily="2" charset="0"/>
                        </a:rPr>
                        <a:t>Turkey</a:t>
                      </a:r>
                      <a:endParaRPr lang="en-GB" sz="1200" b="1" i="0" u="none" strike="noStrike" dirty="0">
                        <a:solidFill>
                          <a:srgbClr val="0A0A35"/>
                        </a:solidFill>
                        <a:effectLst/>
                        <a:latin typeface="DINPro-Regular" panose="02000503030000020004" pitchFamily="2" charset="0"/>
                      </a:endParaRPr>
                    </a:p>
                  </a:txBody>
                  <a:tcPr marL="5886" marR="5886" marT="588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l-GR" sz="1200" u="none" strike="noStrike" dirty="0">
                          <a:effectLst/>
                          <a:latin typeface="DINPro-Regular" panose="02000503030000020004" pitchFamily="2" charset="0"/>
                        </a:rPr>
                        <a:t>4</a:t>
                      </a:r>
                      <a:r>
                        <a:rPr lang="en-US" sz="1200" u="none" strike="noStrike" dirty="0">
                          <a:effectLst/>
                          <a:latin typeface="DINPro-Regular" panose="02000503030000020004" pitchFamily="2" charset="0"/>
                        </a:rPr>
                        <a:t>.</a:t>
                      </a:r>
                      <a:r>
                        <a:rPr lang="el-GR" sz="1200" u="none" strike="noStrike" dirty="0">
                          <a:effectLst/>
                          <a:latin typeface="DINPro-Regular" panose="02000503030000020004" pitchFamily="2" charset="0"/>
                        </a:rPr>
                        <a:t>0%</a:t>
                      </a:r>
                      <a:endParaRPr lang="el-GR" sz="1200" b="1" i="0" u="none" strike="noStrike" dirty="0">
                        <a:solidFill>
                          <a:srgbClr val="0A0A35"/>
                        </a:solidFill>
                        <a:effectLst/>
                        <a:latin typeface="DINPro-Regular" panose="02000503030000020004" pitchFamily="2" charset="0"/>
                      </a:endParaRPr>
                    </a:p>
                  </a:txBody>
                  <a:tcPr marL="5886" marR="5886" marT="588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3895929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200" u="none" strike="noStrike" dirty="0">
                          <a:effectLst/>
                          <a:latin typeface="DINPro-Regular" panose="02000503030000020004" pitchFamily="2" charset="0"/>
                        </a:rPr>
                        <a:t>Austria</a:t>
                      </a:r>
                      <a:endParaRPr lang="en-GB" sz="1200" b="1" i="0" u="none" strike="noStrike" dirty="0">
                        <a:solidFill>
                          <a:srgbClr val="0A0A35"/>
                        </a:solidFill>
                        <a:effectLst/>
                        <a:latin typeface="DINPro-Regular" panose="02000503030000020004" pitchFamily="2" charset="0"/>
                      </a:endParaRPr>
                    </a:p>
                  </a:txBody>
                  <a:tcPr marL="5886" marR="5886" marT="588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l-GR" sz="1200" u="none" strike="noStrike" dirty="0">
                          <a:effectLst/>
                          <a:latin typeface="DINPro-Regular" panose="02000503030000020004" pitchFamily="2" charset="0"/>
                        </a:rPr>
                        <a:t>3</a:t>
                      </a:r>
                      <a:r>
                        <a:rPr lang="en-US" sz="1200" u="none" strike="noStrike" dirty="0">
                          <a:effectLst/>
                          <a:latin typeface="DINPro-Regular" panose="02000503030000020004" pitchFamily="2" charset="0"/>
                        </a:rPr>
                        <a:t>.2</a:t>
                      </a:r>
                      <a:r>
                        <a:rPr lang="el-GR" sz="1200" u="none" strike="noStrike" dirty="0">
                          <a:effectLst/>
                          <a:latin typeface="DINPro-Regular" panose="02000503030000020004" pitchFamily="2" charset="0"/>
                        </a:rPr>
                        <a:t>%</a:t>
                      </a:r>
                      <a:endParaRPr lang="el-GR" sz="1200" b="1" i="0" u="none" strike="noStrike" dirty="0">
                        <a:solidFill>
                          <a:srgbClr val="0A0A35"/>
                        </a:solidFill>
                        <a:effectLst/>
                        <a:latin typeface="DINPro-Regular" panose="02000503030000020004" pitchFamily="2" charset="0"/>
                      </a:endParaRPr>
                    </a:p>
                  </a:txBody>
                  <a:tcPr marL="5886" marR="5886" marT="588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9371703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dirty="0">
                          <a:effectLst/>
                          <a:latin typeface="DINPro-Regular" panose="02000503030000020004" pitchFamily="2" charset="0"/>
                        </a:rPr>
                        <a:t>Belgium</a:t>
                      </a:r>
                      <a:endParaRPr lang="en-GB" sz="1200" b="1" i="0" u="none" strike="noStrike" dirty="0">
                        <a:solidFill>
                          <a:srgbClr val="0A0A35"/>
                        </a:solidFill>
                        <a:effectLst/>
                        <a:latin typeface="DINPro-Regular" panose="02000503030000020004" pitchFamily="2" charset="0"/>
                      </a:endParaRPr>
                    </a:p>
                  </a:txBody>
                  <a:tcPr marL="5886" marR="5886" marT="588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1200" u="none" strike="noStrike" dirty="0">
                          <a:effectLst/>
                          <a:latin typeface="DINPro-Regular" panose="02000503030000020004" pitchFamily="2" charset="0"/>
                        </a:rPr>
                        <a:t>2</a:t>
                      </a:r>
                      <a:r>
                        <a:rPr lang="en-US" sz="1200" u="none" strike="noStrike" dirty="0">
                          <a:effectLst/>
                          <a:latin typeface="DINPro-Regular" panose="02000503030000020004" pitchFamily="2" charset="0"/>
                        </a:rPr>
                        <a:t>.7</a:t>
                      </a:r>
                      <a:r>
                        <a:rPr lang="el-GR" sz="1200" u="none" strike="noStrike" dirty="0">
                          <a:effectLst/>
                          <a:latin typeface="DINPro-Regular" panose="02000503030000020004" pitchFamily="2" charset="0"/>
                        </a:rPr>
                        <a:t>%</a:t>
                      </a:r>
                      <a:endParaRPr lang="el-GR" sz="1200" b="1" i="0" u="none" strike="noStrike" dirty="0">
                        <a:solidFill>
                          <a:srgbClr val="0A0A35"/>
                        </a:solidFill>
                        <a:effectLst/>
                        <a:latin typeface="DINPro-Regular" panose="02000503030000020004" pitchFamily="2" charset="0"/>
                      </a:endParaRPr>
                    </a:p>
                  </a:txBody>
                  <a:tcPr marL="5886" marR="5886" marT="588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9590985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3D4B418F-733F-7741-9C63-CC2CCC5A1D27}"/>
              </a:ext>
            </a:extLst>
          </p:cNvPr>
          <p:cNvSpPr txBox="1"/>
          <p:nvPr/>
        </p:nvSpPr>
        <p:spPr>
          <a:xfrm>
            <a:off x="5867400" y="4889470"/>
            <a:ext cx="320040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DINPro-Light" panose="02000504040000020003" pitchFamily="50" charset="0"/>
              </a:rPr>
              <a:t>* No statistically significant differences between waves were recorded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C50E35-D6A3-D34E-B034-1682EC2A14A6}"/>
              </a:ext>
            </a:extLst>
          </p:cNvPr>
          <p:cNvSpPr txBox="1"/>
          <p:nvPr/>
        </p:nvSpPr>
        <p:spPr>
          <a:xfrm>
            <a:off x="6172200" y="3443356"/>
            <a:ext cx="4572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DINPro-Medium" panose="02000503030000020004" pitchFamily="2" charset="0"/>
              </a:rPr>
              <a:t>1%</a:t>
            </a:r>
            <a:endParaRPr lang="el-GR" sz="600" dirty="0">
              <a:solidFill>
                <a:schemeClr val="tx1">
                  <a:lumMod val="50000"/>
                  <a:lumOff val="50000"/>
                </a:schemeClr>
              </a:solidFill>
              <a:latin typeface="DINPro-Medium" panose="02000503030000020004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BBA88F-BA42-44F4-BF60-A01D5AA55A8B}"/>
              </a:ext>
            </a:extLst>
          </p:cNvPr>
          <p:cNvSpPr txBox="1"/>
          <p:nvPr/>
        </p:nvSpPr>
        <p:spPr>
          <a:xfrm>
            <a:off x="7086600" y="2104046"/>
            <a:ext cx="381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DINPro-Light" panose="02000504040000020003" pitchFamily="50" charset="0"/>
              </a:rPr>
              <a:t>&lt;1%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F51689D-F668-0B85-FC88-1CABB2A21240}"/>
              </a:ext>
            </a:extLst>
          </p:cNvPr>
          <p:cNvSpPr txBox="1"/>
          <p:nvPr/>
        </p:nvSpPr>
        <p:spPr>
          <a:xfrm>
            <a:off x="6934200" y="2288037"/>
            <a:ext cx="381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DINPro-Light" panose="02000504040000020003" pitchFamily="50" charset="0"/>
              </a:rPr>
              <a:t>&lt;1%</a:t>
            </a:r>
          </a:p>
        </p:txBody>
      </p:sp>
    </p:spTree>
    <p:extLst>
      <p:ext uri="{BB962C8B-B14F-4D97-AF65-F5344CB8AC3E}">
        <p14:creationId xmlns:p14="http://schemas.microsoft.com/office/powerpoint/2010/main" val="40509621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8433D82-A098-4C44-A9BB-6EE482E97CE8}"/>
              </a:ext>
            </a:extLst>
          </p:cNvPr>
          <p:cNvSpPr/>
          <p:nvPr/>
        </p:nvSpPr>
        <p:spPr>
          <a:xfrm>
            <a:off x="4495800" y="0"/>
            <a:ext cx="4648200" cy="5149850"/>
          </a:xfrm>
          <a:prstGeom prst="rect">
            <a:avLst/>
          </a:prstGeom>
          <a:solidFill>
            <a:srgbClr val="1850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CBBD158-C654-48F7-A8C0-1B1EBE08F391}"/>
              </a:ext>
            </a:extLst>
          </p:cNvPr>
          <p:cNvSpPr txBox="1"/>
          <p:nvPr/>
        </p:nvSpPr>
        <p:spPr>
          <a:xfrm>
            <a:off x="4572000" y="4644936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700" b="1" dirty="0">
                <a:solidFill>
                  <a:schemeClr val="bg1"/>
                </a:solidFill>
                <a:latin typeface="DINPro-Light" panose="02000504040000020003" pitchFamily="50" charset="0"/>
              </a:rPr>
              <a:t>* Statistically significant change vs previous survey period</a:t>
            </a:r>
          </a:p>
          <a:p>
            <a:pPr algn="r"/>
            <a:r>
              <a:rPr lang="en-US" sz="700" b="1" dirty="0">
                <a:solidFill>
                  <a:schemeClr val="bg1"/>
                </a:solidFill>
                <a:latin typeface="DINPro-Light" panose="02000504040000020003" pitchFamily="50" charset="0"/>
              </a:rPr>
              <a:t>**In May ‘22, ‘For an event for personal reasons’ replaced ‘For a conference or event’ 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A7FC4157-95EB-477D-8464-A48FEE934827}"/>
              </a:ext>
            </a:extLst>
          </p:cNvPr>
          <p:cNvSpPr txBox="1"/>
          <p:nvPr/>
        </p:nvSpPr>
        <p:spPr>
          <a:xfrm>
            <a:off x="3123709" y="3888004"/>
            <a:ext cx="551754" cy="2308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900" b="1" dirty="0">
                <a:solidFill>
                  <a:srgbClr val="0A0936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Poland</a:t>
            </a:r>
          </a:p>
        </p:txBody>
      </p:sp>
      <p:sp>
        <p:nvSpPr>
          <p:cNvPr id="76" name="Subtitle 2">
            <a:extLst>
              <a:ext uri="{FF2B5EF4-FFF2-40B4-BE49-F238E27FC236}">
                <a16:creationId xmlns:a16="http://schemas.microsoft.com/office/drawing/2014/main" id="{F59940AE-3FA1-4F3E-B6A9-25315797E27E}"/>
              </a:ext>
            </a:extLst>
          </p:cNvPr>
          <p:cNvSpPr txBox="1">
            <a:spLocks/>
          </p:cNvSpPr>
          <p:nvPr/>
        </p:nvSpPr>
        <p:spPr>
          <a:xfrm>
            <a:off x="3172035" y="4095458"/>
            <a:ext cx="679732" cy="230448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538"/>
              </a:lnSpc>
            </a:pP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  <a:ea typeface="Open Sans Light" panose="020B0306030504020204" pitchFamily="34" charset="0"/>
                <a:cs typeface="Open Sans Light" panose="020B0306030504020204" pitchFamily="34" charset="0"/>
              </a:rPr>
              <a:t>4,6%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B21FAFBE-DF49-436C-B9C2-29DA5773BEA2}"/>
              </a:ext>
            </a:extLst>
          </p:cNvPr>
          <p:cNvSpPr txBox="1"/>
          <p:nvPr/>
        </p:nvSpPr>
        <p:spPr>
          <a:xfrm>
            <a:off x="3123709" y="3094966"/>
            <a:ext cx="598241" cy="2308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900" b="1" dirty="0">
                <a:solidFill>
                  <a:srgbClr val="0A0936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Austria 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09C33CFA-4D48-4E6C-94B4-7DEFF57E25F6}"/>
              </a:ext>
            </a:extLst>
          </p:cNvPr>
          <p:cNvSpPr txBox="1"/>
          <p:nvPr/>
        </p:nvSpPr>
        <p:spPr>
          <a:xfrm>
            <a:off x="3123709" y="2270125"/>
            <a:ext cx="838691" cy="2308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900" b="1" dirty="0">
                <a:solidFill>
                  <a:srgbClr val="0A0936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Switzerland 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8624F642-56B4-4D7E-B7CC-D14D700D21F7}"/>
              </a:ext>
            </a:extLst>
          </p:cNvPr>
          <p:cNvSpPr txBox="1"/>
          <p:nvPr/>
        </p:nvSpPr>
        <p:spPr>
          <a:xfrm>
            <a:off x="2399699" y="1640706"/>
            <a:ext cx="17151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/>
            <a:r>
              <a:rPr lang="en-US" sz="900" dirty="0">
                <a:solidFill>
                  <a:srgbClr val="0A0936"/>
                </a:solidFill>
                <a:latin typeface="DINPro-Light" panose="02000504040000020003" pitchFamily="50" charset="0"/>
              </a:rPr>
              <a:t>Top 3 markets to take a business trip</a:t>
            </a:r>
          </a:p>
        </p:txBody>
      </p:sp>
      <p:sp>
        <p:nvSpPr>
          <p:cNvPr id="94" name="Subtitle 2">
            <a:extLst>
              <a:ext uri="{FF2B5EF4-FFF2-40B4-BE49-F238E27FC236}">
                <a16:creationId xmlns:a16="http://schemas.microsoft.com/office/drawing/2014/main" id="{79FC2148-21A8-43DA-9F3A-B22A0651054B}"/>
              </a:ext>
            </a:extLst>
          </p:cNvPr>
          <p:cNvSpPr txBox="1">
            <a:spLocks/>
          </p:cNvSpPr>
          <p:nvPr/>
        </p:nvSpPr>
        <p:spPr>
          <a:xfrm>
            <a:off x="3172035" y="3308017"/>
            <a:ext cx="678004" cy="230448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538"/>
              </a:lnSpc>
            </a:pPr>
            <a:r>
              <a:rPr lang="en-GB" sz="1100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  <a:ea typeface="Open Sans Light" panose="020B0306030504020204" pitchFamily="34" charset="0"/>
                <a:cs typeface="Open Sans Light" panose="020B0306030504020204" pitchFamily="34" charset="0"/>
              </a:rPr>
              <a:t>6,7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  <a:ea typeface="Open Sans Light" panose="020B0306030504020204" pitchFamily="34" charset="0"/>
                <a:cs typeface="Open Sans Light" panose="020B0306030504020204" pitchFamily="34" charset="0"/>
              </a:rPr>
              <a:t>%</a:t>
            </a:r>
          </a:p>
        </p:txBody>
      </p:sp>
      <p:sp>
        <p:nvSpPr>
          <p:cNvPr id="96" name="Subtitle 2">
            <a:extLst>
              <a:ext uri="{FF2B5EF4-FFF2-40B4-BE49-F238E27FC236}">
                <a16:creationId xmlns:a16="http://schemas.microsoft.com/office/drawing/2014/main" id="{A06DEC9E-9886-460E-B829-53EBF9F60324}"/>
              </a:ext>
            </a:extLst>
          </p:cNvPr>
          <p:cNvSpPr txBox="1">
            <a:spLocks/>
          </p:cNvSpPr>
          <p:nvPr/>
        </p:nvSpPr>
        <p:spPr>
          <a:xfrm>
            <a:off x="3172035" y="2496877"/>
            <a:ext cx="678004" cy="230448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538"/>
              </a:lnSpc>
            </a:pP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  <a:ea typeface="Open Sans Light" panose="020B0306030504020204" pitchFamily="34" charset="0"/>
                <a:cs typeface="Open Sans Light" panose="020B0306030504020204" pitchFamily="34" charset="0"/>
              </a:rPr>
              <a:t>12,6%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EDF7C4-D363-470C-942E-1161006A4E5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616"/>
          <a:stretch/>
        </p:blipFill>
        <p:spPr>
          <a:xfrm>
            <a:off x="2998486" y="1192431"/>
            <a:ext cx="517526" cy="4393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80E0441-ED77-4ADD-932D-4027FF41AEB7}"/>
              </a:ext>
            </a:extLst>
          </p:cNvPr>
          <p:cNvSpPr txBox="1"/>
          <p:nvPr/>
        </p:nvSpPr>
        <p:spPr>
          <a:xfrm>
            <a:off x="1132802" y="2270125"/>
            <a:ext cx="407484" cy="2308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900" b="1" dirty="0">
                <a:solidFill>
                  <a:srgbClr val="0A0936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Italy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B71711E-570A-42C5-A3AF-602F239E3B77}"/>
              </a:ext>
            </a:extLst>
          </p:cNvPr>
          <p:cNvSpPr txBox="1"/>
          <p:nvPr/>
        </p:nvSpPr>
        <p:spPr>
          <a:xfrm>
            <a:off x="446439" y="1640706"/>
            <a:ext cx="17151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/>
            <a:r>
              <a:rPr lang="en-US" sz="900" dirty="0">
                <a:solidFill>
                  <a:srgbClr val="0A0936"/>
                </a:solidFill>
                <a:latin typeface="DINPro-Light" panose="02000504040000020003" pitchFamily="50" charset="0"/>
              </a:rPr>
              <a:t>Top 3 markets to take a leisure trip</a:t>
            </a:r>
            <a:endParaRPr lang="en-US" sz="900" dirty="0">
              <a:solidFill>
                <a:srgbClr val="00B050"/>
              </a:solidFill>
              <a:highlight>
                <a:srgbClr val="00FFFF"/>
              </a:highlight>
              <a:latin typeface="DINPro-Light" panose="02000504040000020003" pitchFamily="50" charset="0"/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D4E1F07B-B3C5-4504-BB6C-14D8000A02E9}"/>
              </a:ext>
            </a:extLst>
          </p:cNvPr>
          <p:cNvSpPr txBox="1">
            <a:spLocks/>
          </p:cNvSpPr>
          <p:nvPr/>
        </p:nvSpPr>
        <p:spPr>
          <a:xfrm>
            <a:off x="1181128" y="2496877"/>
            <a:ext cx="678004" cy="230448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538"/>
              </a:lnSpc>
            </a:pP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  <a:ea typeface="Open Sans Light" panose="020B0306030504020204" pitchFamily="34" charset="0"/>
                <a:cs typeface="Open Sans Light" panose="020B0306030504020204" pitchFamily="34" charset="0"/>
              </a:rPr>
              <a:t>80,3%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FB111137-D890-4120-9DA8-7BECC21983F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4785" y="1127125"/>
            <a:ext cx="570706" cy="504670"/>
          </a:xfrm>
          <a:prstGeom prst="rect">
            <a:avLst/>
          </a:prstGeom>
        </p:spPr>
      </p:pic>
      <p:sp>
        <p:nvSpPr>
          <p:cNvPr id="15" name="object 5">
            <a:extLst>
              <a:ext uri="{FF2B5EF4-FFF2-40B4-BE49-F238E27FC236}">
                <a16:creationId xmlns:a16="http://schemas.microsoft.com/office/drawing/2014/main" id="{6AF844C4-043F-43B8-A36D-A467DFB365E4}"/>
              </a:ext>
            </a:extLst>
          </p:cNvPr>
          <p:cNvSpPr txBox="1"/>
          <p:nvPr/>
        </p:nvSpPr>
        <p:spPr>
          <a:xfrm>
            <a:off x="76200" y="4784725"/>
            <a:ext cx="211455" cy="214289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algn="ctr">
              <a:lnSpc>
                <a:spcPts val="1700"/>
              </a:lnSpc>
              <a:spcBef>
                <a:spcPts val="240"/>
              </a:spcBef>
            </a:pPr>
            <a:fld id="{4218C873-68F9-4AEC-96C4-9D9172932831}" type="slidenum">
              <a:rPr lang="en-US" sz="700" smtClean="0">
                <a:latin typeface="DINPro-Light" panose="02000504040000020003" pitchFamily="50" charset="0"/>
                <a:cs typeface="Arial"/>
              </a:rPr>
              <a:t>14</a:t>
            </a:fld>
            <a:endParaRPr sz="700" dirty="0">
              <a:latin typeface="DINPro-Light" panose="02000504040000020003" pitchFamily="50" charset="0"/>
              <a:cs typeface="Arial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CE72950-96AB-43EA-925B-8BCF28BC800F}"/>
              </a:ext>
            </a:extLst>
          </p:cNvPr>
          <p:cNvSpPr txBox="1"/>
          <p:nvPr/>
        </p:nvSpPr>
        <p:spPr>
          <a:xfrm>
            <a:off x="219075" y="4842624"/>
            <a:ext cx="3657654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b="1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</a:rPr>
              <a:t>Q11. For what reason are you most likely to travel within Europe next?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F8AB702-6706-4DFD-B64F-2AAF5EFCFDF0}"/>
              </a:ext>
            </a:extLst>
          </p:cNvPr>
          <p:cNvSpPr txBox="1"/>
          <p:nvPr/>
        </p:nvSpPr>
        <p:spPr>
          <a:xfrm>
            <a:off x="5637757" y="688915"/>
            <a:ext cx="27246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DINPro-Light" panose="02000504040000020003" pitchFamily="50" charset="0"/>
              </a:rPr>
              <a:t>Purpose of travel for respondents </a:t>
            </a:r>
          </a:p>
          <a:p>
            <a:pPr algn="ctr"/>
            <a:r>
              <a:rPr lang="en-US" sz="1000" b="1" dirty="0">
                <a:solidFill>
                  <a:schemeClr val="bg1"/>
                </a:solidFill>
                <a:latin typeface="DINPro-Light" panose="02000504040000020003" pitchFamily="50" charset="0"/>
              </a:rPr>
              <a:t>most likely to travel</a:t>
            </a:r>
            <a:r>
              <a:rPr lang="en-GB" sz="1000" b="1" dirty="0">
                <a:solidFill>
                  <a:schemeClr val="bg1"/>
                </a:solidFill>
                <a:latin typeface="DINPro-Light" panose="02000504040000020003" pitchFamily="50" charset="0"/>
              </a:rPr>
              <a:t> </a:t>
            </a:r>
            <a:r>
              <a:rPr lang="en-US" sz="1000" b="1" dirty="0">
                <a:solidFill>
                  <a:schemeClr val="bg1"/>
                </a:solidFill>
                <a:latin typeface="DINPro-Light" panose="02000504040000020003" pitchFamily="50" charset="0"/>
              </a:rPr>
              <a:t>in the next 6 months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CA4FDCC-0741-466F-99DC-96E38D72F0B5}"/>
              </a:ext>
            </a:extLst>
          </p:cNvPr>
          <p:cNvSpPr/>
          <p:nvPr/>
        </p:nvSpPr>
        <p:spPr>
          <a:xfrm>
            <a:off x="5105459" y="1675407"/>
            <a:ext cx="381000" cy="201441"/>
          </a:xfrm>
          <a:prstGeom prst="rect">
            <a:avLst/>
          </a:prstGeom>
          <a:solidFill>
            <a:srgbClr val="1850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C56C467-95F0-46E0-87B2-065AE5C8C367}"/>
              </a:ext>
            </a:extLst>
          </p:cNvPr>
          <p:cNvSpPr txBox="1"/>
          <p:nvPr/>
        </p:nvSpPr>
        <p:spPr>
          <a:xfrm>
            <a:off x="7772400" y="4889470"/>
            <a:ext cx="1336534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700" b="1" dirty="0">
                <a:solidFill>
                  <a:schemeClr val="bg1"/>
                </a:solidFill>
                <a:latin typeface="DINPro-Light" panose="02000504040000020003" pitchFamily="50" charset="0"/>
              </a:rPr>
              <a:t>No. of respondents: 4,391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35BAF37-A34A-4E16-9053-F98721030878}"/>
              </a:ext>
            </a:extLst>
          </p:cNvPr>
          <p:cNvSpPr txBox="1"/>
          <p:nvPr/>
        </p:nvSpPr>
        <p:spPr>
          <a:xfrm>
            <a:off x="1132802" y="3098493"/>
            <a:ext cx="843501" cy="2308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900" b="1" dirty="0">
                <a:solidFill>
                  <a:srgbClr val="0A0936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Netherlands</a:t>
            </a:r>
          </a:p>
        </p:txBody>
      </p:sp>
      <p:sp>
        <p:nvSpPr>
          <p:cNvPr id="34" name="Subtitle 2">
            <a:extLst>
              <a:ext uri="{FF2B5EF4-FFF2-40B4-BE49-F238E27FC236}">
                <a16:creationId xmlns:a16="http://schemas.microsoft.com/office/drawing/2014/main" id="{97209ED1-1CEC-4CB5-BDFD-A50B47990937}"/>
              </a:ext>
            </a:extLst>
          </p:cNvPr>
          <p:cNvSpPr txBox="1">
            <a:spLocks/>
          </p:cNvSpPr>
          <p:nvPr/>
        </p:nvSpPr>
        <p:spPr>
          <a:xfrm>
            <a:off x="1181128" y="3310382"/>
            <a:ext cx="678004" cy="230448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538"/>
              </a:lnSpc>
            </a:pP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  <a:ea typeface="Open Sans Light" panose="020B0306030504020204" pitchFamily="34" charset="0"/>
                <a:cs typeface="Open Sans Light" panose="020B0306030504020204" pitchFamily="34" charset="0"/>
              </a:rPr>
              <a:t>80,0%</a:t>
            </a:r>
          </a:p>
        </p:txBody>
      </p:sp>
      <p:graphicFrame>
        <p:nvGraphicFramePr>
          <p:cNvPr id="58" name="Chart 57">
            <a:extLst>
              <a:ext uri="{FF2B5EF4-FFF2-40B4-BE49-F238E27FC236}">
                <a16:creationId xmlns:a16="http://schemas.microsoft.com/office/drawing/2014/main" id="{EB13461D-68EB-4E38-8F8A-53AA7A2E35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6129580"/>
              </p:ext>
            </p:extLst>
          </p:nvPr>
        </p:nvGraphicFramePr>
        <p:xfrm>
          <a:off x="4552217" y="1114537"/>
          <a:ext cx="4441910" cy="3425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53F3C130-7012-3B41-A5D9-E2F82FB1E6A2}"/>
              </a:ext>
            </a:extLst>
          </p:cNvPr>
          <p:cNvSpPr txBox="1"/>
          <p:nvPr/>
        </p:nvSpPr>
        <p:spPr>
          <a:xfrm>
            <a:off x="225998" y="4976886"/>
            <a:ext cx="423218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b="1" dirty="0">
                <a:latin typeface="DINPro-Light" panose="02000504040000020003" pitchFamily="50" charset="0"/>
              </a:rPr>
              <a:t>Results for business trip per country are indicative due to small sample bases</a:t>
            </a:r>
          </a:p>
        </p:txBody>
      </p:sp>
      <p:pic>
        <p:nvPicPr>
          <p:cNvPr id="46" name="Picture 5">
            <a:extLst>
              <a:ext uri="{FF2B5EF4-FFF2-40B4-BE49-F238E27FC236}">
                <a16:creationId xmlns:a16="http://schemas.microsoft.com/office/drawing/2014/main" id="{09173141-6CFE-FE4D-ACA6-ACB681DE9CB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70577" y="2261480"/>
            <a:ext cx="595985" cy="485603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7454328A-8B0E-4434-AADE-E14159B63137}"/>
              </a:ext>
            </a:extLst>
          </p:cNvPr>
          <p:cNvSpPr txBox="1"/>
          <p:nvPr/>
        </p:nvSpPr>
        <p:spPr>
          <a:xfrm>
            <a:off x="219075" y="60325"/>
            <a:ext cx="4441910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dirty="0">
                <a:solidFill>
                  <a:srgbClr val="3FADDD"/>
                </a:solidFill>
                <a:latin typeface="DINPro-Bold" panose="02000503030000020004" pitchFamily="50" charset="0"/>
              </a:rPr>
              <a:t>Despite a minor decline, the vast majority of Europeans (73%) will still travel for leisure purposes in the following months</a:t>
            </a:r>
          </a:p>
        </p:txBody>
      </p:sp>
      <p:sp>
        <p:nvSpPr>
          <p:cNvPr id="54" name="object 3">
            <a:extLst>
              <a:ext uri="{FF2B5EF4-FFF2-40B4-BE49-F238E27FC236}">
                <a16:creationId xmlns:a16="http://schemas.microsoft.com/office/drawing/2014/main" id="{84CAEE4F-E29C-48AD-8791-CC67F2076D23}"/>
              </a:ext>
            </a:extLst>
          </p:cNvPr>
          <p:cNvSpPr/>
          <p:nvPr/>
        </p:nvSpPr>
        <p:spPr>
          <a:xfrm>
            <a:off x="304800" y="746125"/>
            <a:ext cx="1718945" cy="165735"/>
          </a:xfrm>
          <a:custGeom>
            <a:avLst/>
            <a:gdLst/>
            <a:ahLst/>
            <a:cxnLst/>
            <a:rect l="l" t="t" r="r" b="b"/>
            <a:pathLst>
              <a:path w="1718945" h="165734">
                <a:moveTo>
                  <a:pt x="1718322" y="0"/>
                </a:moveTo>
                <a:lnTo>
                  <a:pt x="0" y="0"/>
                </a:lnTo>
                <a:lnTo>
                  <a:pt x="0" y="165595"/>
                </a:lnTo>
                <a:lnTo>
                  <a:pt x="1718322" y="165595"/>
                </a:lnTo>
                <a:lnTo>
                  <a:pt x="1718322" y="0"/>
                </a:lnTo>
                <a:close/>
              </a:path>
            </a:pathLst>
          </a:custGeom>
          <a:solidFill>
            <a:srgbClr val="2D8CB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8BAE502-96BB-4240-B293-08F2888D7D3D}"/>
              </a:ext>
            </a:extLst>
          </p:cNvPr>
          <p:cNvSpPr txBox="1"/>
          <p:nvPr/>
        </p:nvSpPr>
        <p:spPr>
          <a:xfrm>
            <a:off x="1131425" y="3885188"/>
            <a:ext cx="479618" cy="2308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900" b="1" dirty="0">
                <a:solidFill>
                  <a:srgbClr val="0A0936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Spain</a:t>
            </a:r>
          </a:p>
        </p:txBody>
      </p:sp>
      <p:sp>
        <p:nvSpPr>
          <p:cNvPr id="61" name="Subtitle 2">
            <a:extLst>
              <a:ext uri="{FF2B5EF4-FFF2-40B4-BE49-F238E27FC236}">
                <a16:creationId xmlns:a16="http://schemas.microsoft.com/office/drawing/2014/main" id="{49393086-7E5F-8444-8889-3F60AAF97E39}"/>
              </a:ext>
            </a:extLst>
          </p:cNvPr>
          <p:cNvSpPr txBox="1">
            <a:spLocks/>
          </p:cNvSpPr>
          <p:nvPr/>
        </p:nvSpPr>
        <p:spPr>
          <a:xfrm>
            <a:off x="1179751" y="4097077"/>
            <a:ext cx="678004" cy="230448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538"/>
              </a:lnSpc>
            </a:pP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  <a:ea typeface="Open Sans Light" panose="020B0306030504020204" pitchFamily="34" charset="0"/>
                <a:cs typeface="Open Sans Light" panose="020B0306030504020204" pitchFamily="34" charset="0"/>
              </a:rPr>
              <a:t>77,7%</a:t>
            </a:r>
          </a:p>
        </p:txBody>
      </p:sp>
      <p:pic>
        <p:nvPicPr>
          <p:cNvPr id="17410" name="Picture 2" descr="Map austria isolated black Royalty Free Vector Image">
            <a:extLst>
              <a:ext uri="{FF2B5EF4-FFF2-40B4-BE49-F238E27FC236}">
                <a16:creationId xmlns:a16="http://schemas.microsoft.com/office/drawing/2014/main" id="{F7CA1C02-7C85-4946-994E-D1C7634FC7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47285" y="3161265"/>
            <a:ext cx="552261" cy="294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6">
            <a:extLst>
              <a:ext uri="{FF2B5EF4-FFF2-40B4-BE49-F238E27FC236}">
                <a16:creationId xmlns:a16="http://schemas.microsoft.com/office/drawing/2014/main" id="{48F04031-71C8-D641-A25E-B90FE1E2EB2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1851" y="2190425"/>
            <a:ext cx="738843" cy="604454"/>
          </a:xfrm>
          <a:prstGeom prst="rect">
            <a:avLst/>
          </a:prstGeom>
        </p:spPr>
      </p:pic>
      <p:pic>
        <p:nvPicPr>
          <p:cNvPr id="47" name="Picture 4" descr="Map netherlands isolated Royalty Free Vector Image">
            <a:extLst>
              <a:ext uri="{FF2B5EF4-FFF2-40B4-BE49-F238E27FC236}">
                <a16:creationId xmlns:a16="http://schemas.microsoft.com/office/drawing/2014/main" id="{10D8E323-F5A4-CC4C-B661-0434298292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0857" y="3057755"/>
            <a:ext cx="491058" cy="54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57">
            <a:extLst>
              <a:ext uri="{FF2B5EF4-FFF2-40B4-BE49-F238E27FC236}">
                <a16:creationId xmlns:a16="http://schemas.microsoft.com/office/drawing/2014/main" id="{70872F98-BF94-B44C-8748-F6C097D84067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8879" y="3797453"/>
            <a:ext cx="699112" cy="596010"/>
          </a:xfrm>
          <a:prstGeom prst="rect">
            <a:avLst/>
          </a:prstGeom>
        </p:spPr>
      </p:pic>
      <p:pic>
        <p:nvPicPr>
          <p:cNvPr id="49" name="Picture 37">
            <a:extLst>
              <a:ext uri="{FF2B5EF4-FFF2-40B4-BE49-F238E27FC236}">
                <a16:creationId xmlns:a16="http://schemas.microsoft.com/office/drawing/2014/main" id="{01779B37-A874-6749-BD65-F2C71FD8D557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30403" y="3794393"/>
            <a:ext cx="610823" cy="508967"/>
          </a:xfrm>
          <a:prstGeom prst="rect">
            <a:avLst/>
          </a:prstGeom>
        </p:spPr>
      </p:pic>
      <p:sp>
        <p:nvSpPr>
          <p:cNvPr id="35" name="Isosceles Triangle 17">
            <a:extLst>
              <a:ext uri="{FF2B5EF4-FFF2-40B4-BE49-F238E27FC236}">
                <a16:creationId xmlns:a16="http://schemas.microsoft.com/office/drawing/2014/main" id="{6481C7CB-D66B-C447-BAF9-5007F9CE60B6}"/>
              </a:ext>
            </a:extLst>
          </p:cNvPr>
          <p:cNvSpPr/>
          <p:nvPr/>
        </p:nvSpPr>
        <p:spPr>
          <a:xfrm>
            <a:off x="1985414" y="3338180"/>
            <a:ext cx="101558" cy="82160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4C8DB2F-9F4A-2C4E-8AAD-9C9AA95A3823}"/>
              </a:ext>
            </a:extLst>
          </p:cNvPr>
          <p:cNvSpPr txBox="1"/>
          <p:nvPr/>
        </p:nvSpPr>
        <p:spPr>
          <a:xfrm>
            <a:off x="1806883" y="3161265"/>
            <a:ext cx="53113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1" dirty="0">
                <a:solidFill>
                  <a:srgbClr val="00B050"/>
                </a:solidFill>
                <a:latin typeface="DINPro-Light" panose="02000504040000020003" pitchFamily="50" charset="0"/>
              </a:rPr>
              <a:t>10.5</a:t>
            </a:r>
            <a:r>
              <a:rPr lang="el-GR" sz="700" b="1" dirty="0">
                <a:solidFill>
                  <a:srgbClr val="00B050"/>
                </a:solidFill>
                <a:latin typeface="DINPro-Light" panose="02000504040000020003" pitchFamily="50" charset="0"/>
              </a:rPr>
              <a:t>%</a:t>
            </a:r>
            <a:r>
              <a:rPr lang="en-US" sz="700" b="1" dirty="0">
                <a:solidFill>
                  <a:srgbClr val="00B050"/>
                </a:solidFill>
                <a:latin typeface="DINPro-Light" panose="02000504040000020003" pitchFamily="50" charset="0"/>
              </a:rPr>
              <a:t>*</a:t>
            </a:r>
          </a:p>
        </p:txBody>
      </p:sp>
      <p:sp>
        <p:nvSpPr>
          <p:cNvPr id="37" name="Isosceles Triangle 46">
            <a:extLst>
              <a:ext uri="{FF2B5EF4-FFF2-40B4-BE49-F238E27FC236}">
                <a16:creationId xmlns:a16="http://schemas.microsoft.com/office/drawing/2014/main" id="{A0C1FE26-F3E8-6FD2-6918-66BD50323F2E}"/>
              </a:ext>
            </a:extLst>
          </p:cNvPr>
          <p:cNvSpPr/>
          <p:nvPr/>
        </p:nvSpPr>
        <p:spPr>
          <a:xfrm rot="10800000">
            <a:off x="8857780" y="2766550"/>
            <a:ext cx="93679" cy="66442"/>
          </a:xfrm>
          <a:prstGeom prst="triangl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4960">
              <a:defRPr/>
            </a:pPr>
            <a:endParaRPr lang="en-US" sz="824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8278CB6-80B8-B00F-5236-8765EC110AFA}"/>
              </a:ext>
            </a:extLst>
          </p:cNvPr>
          <p:cNvSpPr txBox="1"/>
          <p:nvPr/>
        </p:nvSpPr>
        <p:spPr>
          <a:xfrm>
            <a:off x="8650482" y="2574925"/>
            <a:ext cx="53113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1" dirty="0">
                <a:solidFill>
                  <a:srgbClr val="FF0000"/>
                </a:solidFill>
                <a:latin typeface="DINPro-Light" panose="02000504040000020003" pitchFamily="50" charset="0"/>
              </a:rPr>
              <a:t>2.7</a:t>
            </a:r>
            <a:r>
              <a:rPr lang="el-GR" sz="700" b="1" dirty="0">
                <a:solidFill>
                  <a:srgbClr val="FF0000"/>
                </a:solidFill>
                <a:latin typeface="DINPro-Light" panose="02000504040000020003" pitchFamily="50" charset="0"/>
              </a:rPr>
              <a:t>%</a:t>
            </a:r>
            <a:r>
              <a:rPr lang="en-US" sz="700" b="1" dirty="0">
                <a:solidFill>
                  <a:srgbClr val="FF0000"/>
                </a:solidFill>
                <a:latin typeface="DINPro-Light" panose="02000504040000020003" pitchFamily="50" charset="0"/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37761963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Εικόνα 17">
            <a:extLst>
              <a:ext uri="{FF2B5EF4-FFF2-40B4-BE49-F238E27FC236}">
                <a16:creationId xmlns:a16="http://schemas.microsoft.com/office/drawing/2014/main" id="{6E41CA44-7501-6E49-B59E-87649BD7EB9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4412" y="1375341"/>
            <a:ext cx="5989177" cy="2973950"/>
          </a:xfrm>
          <a:prstGeom prst="rect">
            <a:avLst/>
          </a:prstGeom>
        </p:spPr>
      </p:pic>
      <p:sp>
        <p:nvSpPr>
          <p:cNvPr id="43" name="object 3">
            <a:extLst>
              <a:ext uri="{FF2B5EF4-FFF2-40B4-BE49-F238E27FC236}">
                <a16:creationId xmlns:a16="http://schemas.microsoft.com/office/drawing/2014/main" id="{46AE4541-65F9-EC48-A0F5-FE371C67A0E9}"/>
              </a:ext>
            </a:extLst>
          </p:cNvPr>
          <p:cNvSpPr/>
          <p:nvPr/>
        </p:nvSpPr>
        <p:spPr>
          <a:xfrm>
            <a:off x="6526634" y="-15875"/>
            <a:ext cx="2617365" cy="5191882"/>
          </a:xfrm>
          <a:custGeom>
            <a:avLst/>
            <a:gdLst/>
            <a:ahLst/>
            <a:cxnLst/>
            <a:rect l="l" t="t" r="r" b="b"/>
            <a:pathLst>
              <a:path w="6002655" h="5144770">
                <a:moveTo>
                  <a:pt x="0" y="0"/>
                </a:moveTo>
                <a:lnTo>
                  <a:pt x="0" y="5144401"/>
                </a:lnTo>
                <a:lnTo>
                  <a:pt x="6002553" y="5144401"/>
                </a:lnTo>
                <a:lnTo>
                  <a:pt x="6002553" y="0"/>
                </a:lnTo>
                <a:lnTo>
                  <a:pt x="0" y="0"/>
                </a:lnTo>
                <a:close/>
              </a:path>
            </a:pathLst>
          </a:custGeom>
          <a:solidFill>
            <a:srgbClr val="185073"/>
          </a:solidFill>
        </p:spPr>
        <p:txBody>
          <a:bodyPr wrap="square" lIns="0" tIns="0" rIns="0" bIns="0" rtlCol="0"/>
          <a:lstStyle/>
          <a:p>
            <a:endParaRPr lang="en-US" dirty="0"/>
          </a:p>
        </p:txBody>
      </p:sp>
      <p:sp>
        <p:nvSpPr>
          <p:cNvPr id="45" name="object 23">
            <a:extLst>
              <a:ext uri="{FF2B5EF4-FFF2-40B4-BE49-F238E27FC236}">
                <a16:creationId xmlns:a16="http://schemas.microsoft.com/office/drawing/2014/main" id="{0A40B18C-2267-624D-8AF0-E41681B2BD3A}"/>
              </a:ext>
            </a:extLst>
          </p:cNvPr>
          <p:cNvSpPr/>
          <p:nvPr/>
        </p:nvSpPr>
        <p:spPr>
          <a:xfrm>
            <a:off x="6781800" y="2908271"/>
            <a:ext cx="2362200" cy="200054"/>
          </a:xfrm>
          <a:custGeom>
            <a:avLst/>
            <a:gdLst/>
            <a:ahLst/>
            <a:cxnLst/>
            <a:rect l="l" t="t" r="r" b="b"/>
            <a:pathLst>
              <a:path w="1180464" h="165734">
                <a:moveTo>
                  <a:pt x="1179906" y="0"/>
                </a:moveTo>
                <a:lnTo>
                  <a:pt x="0" y="0"/>
                </a:lnTo>
                <a:lnTo>
                  <a:pt x="0" y="165595"/>
                </a:lnTo>
                <a:lnTo>
                  <a:pt x="1179906" y="165595"/>
                </a:lnTo>
                <a:lnTo>
                  <a:pt x="1179906" y="0"/>
                </a:lnTo>
                <a:close/>
              </a:path>
            </a:pathLst>
          </a:custGeom>
          <a:solidFill>
            <a:srgbClr val="73B7CC"/>
          </a:solidFill>
        </p:spPr>
        <p:txBody>
          <a:bodyPr wrap="square" lIns="0" tIns="0" rIns="0" bIns="0" rtlCol="0"/>
          <a:lstStyle/>
          <a:p>
            <a:endParaRPr lang="en-US" sz="1798" dirty="0"/>
          </a:p>
        </p:txBody>
      </p:sp>
      <p:sp>
        <p:nvSpPr>
          <p:cNvPr id="2" name="object 5">
            <a:extLst>
              <a:ext uri="{FF2B5EF4-FFF2-40B4-BE49-F238E27FC236}">
                <a16:creationId xmlns:a16="http://schemas.microsoft.com/office/drawing/2014/main" id="{9141909C-4B80-42A7-8099-73153B7F19EF}"/>
              </a:ext>
            </a:extLst>
          </p:cNvPr>
          <p:cNvSpPr txBox="1"/>
          <p:nvPr/>
        </p:nvSpPr>
        <p:spPr>
          <a:xfrm>
            <a:off x="76200" y="4784725"/>
            <a:ext cx="211455" cy="214289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algn="ctr">
              <a:lnSpc>
                <a:spcPts val="1700"/>
              </a:lnSpc>
              <a:spcBef>
                <a:spcPts val="240"/>
              </a:spcBef>
            </a:pPr>
            <a:fld id="{BD1A7C53-D618-4332-AD4C-CBB60D9724B2}" type="slidenum">
              <a:rPr lang="en-US" sz="700" smtClean="0">
                <a:latin typeface="DINPro-Light" panose="02000504040000020003" pitchFamily="50" charset="0"/>
                <a:cs typeface="Arial"/>
              </a:rPr>
              <a:t>15</a:t>
            </a:fld>
            <a:endParaRPr sz="700" dirty="0">
              <a:latin typeface="DINPro-Light" panose="02000504040000020003" pitchFamily="50" charset="0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B0C650-7E2C-4C55-AA24-DB7CAE3AE090}"/>
              </a:ext>
            </a:extLst>
          </p:cNvPr>
          <p:cNvSpPr txBox="1"/>
          <p:nvPr/>
        </p:nvSpPr>
        <p:spPr>
          <a:xfrm>
            <a:off x="222551" y="4923390"/>
            <a:ext cx="4417818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b="1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</a:rPr>
              <a:t>Q18. What type of leisure trip within Europe are you most likely to undertake next?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4420A8-260A-4D61-A284-3F28F3070916}"/>
              </a:ext>
            </a:extLst>
          </p:cNvPr>
          <p:cNvSpPr txBox="1"/>
          <p:nvPr/>
        </p:nvSpPr>
        <p:spPr>
          <a:xfrm>
            <a:off x="7807466" y="4926269"/>
            <a:ext cx="1336534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700" b="1" dirty="0">
                <a:solidFill>
                  <a:schemeClr val="bg1"/>
                </a:solidFill>
                <a:latin typeface="DINPro-Light" panose="02000504040000020003" pitchFamily="50" charset="0"/>
              </a:rPr>
              <a:t>No. of respondents: 4,391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4B86371-802E-45E7-B6DE-A7BEE894B2D7}"/>
              </a:ext>
            </a:extLst>
          </p:cNvPr>
          <p:cNvSpPr txBox="1"/>
          <p:nvPr/>
        </p:nvSpPr>
        <p:spPr>
          <a:xfrm>
            <a:off x="1738826" y="974725"/>
            <a:ext cx="316156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/>
            <a:r>
              <a:rPr lang="en-US" sz="1000" dirty="0">
                <a:solidFill>
                  <a:srgbClr val="0A0936"/>
                </a:solidFill>
                <a:latin typeface="DINPro-Light" panose="02000504040000020003" pitchFamily="50" charset="0"/>
              </a:rPr>
              <a:t>Preferred type of leisure trip for respondents most likely to travel in the next 6 months</a:t>
            </a:r>
          </a:p>
        </p:txBody>
      </p:sp>
      <p:sp>
        <p:nvSpPr>
          <p:cNvPr id="15" name="object 3">
            <a:extLst>
              <a:ext uri="{FF2B5EF4-FFF2-40B4-BE49-F238E27FC236}">
                <a16:creationId xmlns:a16="http://schemas.microsoft.com/office/drawing/2014/main" id="{C683F7E8-EB3A-421A-9BB0-D28ECD6A2994}"/>
              </a:ext>
            </a:extLst>
          </p:cNvPr>
          <p:cNvSpPr/>
          <p:nvPr/>
        </p:nvSpPr>
        <p:spPr>
          <a:xfrm>
            <a:off x="310979" y="598426"/>
            <a:ext cx="1718945" cy="165735"/>
          </a:xfrm>
          <a:custGeom>
            <a:avLst/>
            <a:gdLst/>
            <a:ahLst/>
            <a:cxnLst/>
            <a:rect l="l" t="t" r="r" b="b"/>
            <a:pathLst>
              <a:path w="1718945" h="165734">
                <a:moveTo>
                  <a:pt x="1718322" y="0"/>
                </a:moveTo>
                <a:lnTo>
                  <a:pt x="0" y="0"/>
                </a:lnTo>
                <a:lnTo>
                  <a:pt x="0" y="165595"/>
                </a:lnTo>
                <a:lnTo>
                  <a:pt x="1718322" y="165595"/>
                </a:lnTo>
                <a:lnTo>
                  <a:pt x="1718322" y="0"/>
                </a:lnTo>
                <a:close/>
              </a:path>
            </a:pathLst>
          </a:custGeom>
          <a:solidFill>
            <a:srgbClr val="2D8CB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A22AC57-6183-4FD5-9682-019513ED7F84}"/>
              </a:ext>
            </a:extLst>
          </p:cNvPr>
          <p:cNvSpPr txBox="1"/>
          <p:nvPr/>
        </p:nvSpPr>
        <p:spPr>
          <a:xfrm>
            <a:off x="6267112" y="4784725"/>
            <a:ext cx="2876888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700" b="1" dirty="0">
                <a:solidFill>
                  <a:schemeClr val="bg1"/>
                </a:solidFill>
                <a:latin typeface="DINPro-Light" panose="02000504040000020003" pitchFamily="50" charset="0"/>
              </a:rPr>
              <a:t>* Statistically significant difference vs previous survey period</a:t>
            </a:r>
          </a:p>
        </p:txBody>
      </p:sp>
      <p:cxnSp>
        <p:nvCxnSpPr>
          <p:cNvPr id="26" name="Straight Connector 19">
            <a:extLst>
              <a:ext uri="{FF2B5EF4-FFF2-40B4-BE49-F238E27FC236}">
                <a16:creationId xmlns:a16="http://schemas.microsoft.com/office/drawing/2014/main" id="{AE0B21C9-466A-4249-8F5A-F12F0D564CF9}"/>
              </a:ext>
            </a:extLst>
          </p:cNvPr>
          <p:cNvCxnSpPr/>
          <p:nvPr/>
        </p:nvCxnSpPr>
        <p:spPr>
          <a:xfrm>
            <a:off x="2696183" y="4434140"/>
            <a:ext cx="1305223" cy="0"/>
          </a:xfrm>
          <a:prstGeom prst="line">
            <a:avLst/>
          </a:prstGeom>
          <a:ln>
            <a:solidFill>
              <a:srgbClr val="0A09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60D8F83-838B-5441-853A-35BBD7B4F620}"/>
              </a:ext>
            </a:extLst>
          </p:cNvPr>
          <p:cNvSpPr txBox="1"/>
          <p:nvPr/>
        </p:nvSpPr>
        <p:spPr>
          <a:xfrm>
            <a:off x="226591" y="51455"/>
            <a:ext cx="62980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3FADDD"/>
                </a:solidFill>
                <a:latin typeface="DINPro-Bold" panose="02000503030000020004" pitchFamily="50" charset="0"/>
              </a:rPr>
              <a:t>Sun &amp; Beach holidays are the most popular type of holidays; Nature &amp; Outdoors and City Breaks climb to second place for the next 6 months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495F7CF-6F0A-6B48-8539-36DECF280ED2}"/>
              </a:ext>
            </a:extLst>
          </p:cNvPr>
          <p:cNvSpPr txBox="1"/>
          <p:nvPr/>
        </p:nvSpPr>
        <p:spPr>
          <a:xfrm>
            <a:off x="6624510" y="1929293"/>
            <a:ext cx="2521076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100" dirty="0">
                <a:solidFill>
                  <a:schemeClr val="bg1"/>
                </a:solidFill>
                <a:latin typeface="DINPro-Light" panose="02000504040000020003" pitchFamily="50" charset="0"/>
              </a:rPr>
              <a:t>Compared to Sun &amp; Beach holidaymakers, Nature &amp; Outdoors travellers are more likely to travel domestically (48% vs. 35%) or to a neighbouring country (41% vs. 35%)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E1C3654-8FE3-4D4B-BB4F-494F2FD95151}"/>
              </a:ext>
            </a:extLst>
          </p:cNvPr>
          <p:cNvSpPr txBox="1"/>
          <p:nvPr/>
        </p:nvSpPr>
        <p:spPr>
          <a:xfrm>
            <a:off x="349530" y="4418474"/>
            <a:ext cx="5915199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DINPro-Light" panose="02000504040000020003" pitchFamily="2" charset="0"/>
              </a:rPr>
              <a:t>“Coast &amp; Sea” and “Sun &amp; Beach“ holidays are separated in this survey because some destinations like the Netherlands, Denmark, the Baltic countries, etc., offer coast &amp; sea experiences and sports (e.g. sailing) but they are not necessarily associated with sun &amp; beach vacations and experiences like Spain, Italy, Greece, etc.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E5900F8-E65F-7141-9AAD-0A4678E08702}"/>
              </a:ext>
            </a:extLst>
          </p:cNvPr>
          <p:cNvSpPr txBox="1"/>
          <p:nvPr/>
        </p:nvSpPr>
        <p:spPr>
          <a:xfrm>
            <a:off x="2591803" y="4203308"/>
            <a:ext cx="154204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solidFill>
                  <a:srgbClr val="0A0936"/>
                </a:solidFill>
                <a:latin typeface="DINPro-Light" panose="02000504040000020003" pitchFamily="50" charset="0"/>
              </a:rPr>
              <a:t>May ‘22 survey</a:t>
            </a:r>
          </a:p>
        </p:txBody>
      </p:sp>
      <p:pic>
        <p:nvPicPr>
          <p:cNvPr id="9" name="Graphic 8" descr="Mountains with solid fill">
            <a:extLst>
              <a:ext uri="{FF2B5EF4-FFF2-40B4-BE49-F238E27FC236}">
                <a16:creationId xmlns:a16="http://schemas.microsoft.com/office/drawing/2014/main" id="{E2C93066-996E-ABCB-1B90-DCEAF6656C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41034" y="107035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0908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75187A7-A2AC-41C1-86E7-55F24A9AE1FE}"/>
              </a:ext>
            </a:extLst>
          </p:cNvPr>
          <p:cNvSpPr/>
          <p:nvPr/>
        </p:nvSpPr>
        <p:spPr>
          <a:xfrm>
            <a:off x="0" y="904394"/>
            <a:ext cx="9144000" cy="4237990"/>
          </a:xfrm>
          <a:prstGeom prst="rect">
            <a:avLst/>
          </a:prstGeom>
          <a:solidFill>
            <a:srgbClr val="E6E7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AAC0A73-126F-4E44-B848-7F36A1F5AB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0082140"/>
              </p:ext>
            </p:extLst>
          </p:nvPr>
        </p:nvGraphicFramePr>
        <p:xfrm>
          <a:off x="112242" y="2158868"/>
          <a:ext cx="1884069" cy="2928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D58197CC-3BD3-4CD9-BC45-3FB7A113C7D1}"/>
              </a:ext>
            </a:extLst>
          </p:cNvPr>
          <p:cNvSpPr txBox="1"/>
          <p:nvPr/>
        </p:nvSpPr>
        <p:spPr>
          <a:xfrm>
            <a:off x="3578161" y="1131713"/>
            <a:ext cx="21426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latin typeface="DINPro-Light" panose="02000504040000020003" pitchFamily="50" charset="0"/>
              </a:rPr>
              <a:t>Top 5 types of trip by age group</a:t>
            </a:r>
          </a:p>
        </p:txBody>
      </p:sp>
      <p:sp>
        <p:nvSpPr>
          <p:cNvPr id="29" name="object 23">
            <a:extLst>
              <a:ext uri="{FF2B5EF4-FFF2-40B4-BE49-F238E27FC236}">
                <a16:creationId xmlns:a16="http://schemas.microsoft.com/office/drawing/2014/main" id="{A4D6A499-5C2C-4AAC-B5E3-A83344AEB7BC}"/>
              </a:ext>
            </a:extLst>
          </p:cNvPr>
          <p:cNvSpPr/>
          <p:nvPr/>
        </p:nvSpPr>
        <p:spPr>
          <a:xfrm>
            <a:off x="3973812" y="746125"/>
            <a:ext cx="1180465" cy="165735"/>
          </a:xfrm>
          <a:custGeom>
            <a:avLst/>
            <a:gdLst/>
            <a:ahLst/>
            <a:cxnLst/>
            <a:rect l="l" t="t" r="r" b="b"/>
            <a:pathLst>
              <a:path w="1180464" h="165734">
                <a:moveTo>
                  <a:pt x="1179906" y="0"/>
                </a:moveTo>
                <a:lnTo>
                  <a:pt x="0" y="0"/>
                </a:lnTo>
                <a:lnTo>
                  <a:pt x="0" y="165595"/>
                </a:lnTo>
                <a:lnTo>
                  <a:pt x="1179906" y="165595"/>
                </a:lnTo>
                <a:lnTo>
                  <a:pt x="1179906" y="0"/>
                </a:lnTo>
                <a:close/>
              </a:path>
            </a:pathLst>
          </a:custGeom>
          <a:solidFill>
            <a:srgbClr val="2D8CB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1" name="Oval 4">
            <a:extLst>
              <a:ext uri="{FF2B5EF4-FFF2-40B4-BE49-F238E27FC236}">
                <a16:creationId xmlns:a16="http://schemas.microsoft.com/office/drawing/2014/main" id="{E95DD3EA-D3F8-8241-9E40-9FF71FAEE511}"/>
              </a:ext>
            </a:extLst>
          </p:cNvPr>
          <p:cNvSpPr/>
          <p:nvPr/>
        </p:nvSpPr>
        <p:spPr>
          <a:xfrm>
            <a:off x="828316" y="1531814"/>
            <a:ext cx="592693" cy="592693"/>
          </a:xfrm>
          <a:prstGeom prst="ellipse">
            <a:avLst/>
          </a:prstGeom>
          <a:solidFill>
            <a:srgbClr val="0A0936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" dirty="0" err="1"/>
              <a:t>prefe</a:t>
            </a:r>
            <a:endParaRPr lang="en-US" sz="300" dirty="0"/>
          </a:p>
        </p:txBody>
      </p:sp>
      <p:sp>
        <p:nvSpPr>
          <p:cNvPr id="22" name="Oval 5">
            <a:extLst>
              <a:ext uri="{FF2B5EF4-FFF2-40B4-BE49-F238E27FC236}">
                <a16:creationId xmlns:a16="http://schemas.microsoft.com/office/drawing/2014/main" id="{DABF0622-7A88-F845-B915-DF93048FDB69}"/>
              </a:ext>
            </a:extLst>
          </p:cNvPr>
          <p:cNvSpPr/>
          <p:nvPr/>
        </p:nvSpPr>
        <p:spPr>
          <a:xfrm>
            <a:off x="2650216" y="1531814"/>
            <a:ext cx="592693" cy="592693"/>
          </a:xfrm>
          <a:prstGeom prst="ellipse">
            <a:avLst/>
          </a:prstGeom>
          <a:solidFill>
            <a:srgbClr val="1850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" dirty="0"/>
          </a:p>
        </p:txBody>
      </p:sp>
      <p:sp>
        <p:nvSpPr>
          <p:cNvPr id="23" name="Oval 6">
            <a:extLst>
              <a:ext uri="{FF2B5EF4-FFF2-40B4-BE49-F238E27FC236}">
                <a16:creationId xmlns:a16="http://schemas.microsoft.com/office/drawing/2014/main" id="{D31D9EE7-A254-CE43-ACC5-D8CA02471C83}"/>
              </a:ext>
            </a:extLst>
          </p:cNvPr>
          <p:cNvSpPr/>
          <p:nvPr/>
        </p:nvSpPr>
        <p:spPr>
          <a:xfrm>
            <a:off x="4398792" y="1531814"/>
            <a:ext cx="592693" cy="592693"/>
          </a:xfrm>
          <a:prstGeom prst="ellipse">
            <a:avLst/>
          </a:prstGeom>
          <a:solidFill>
            <a:srgbClr val="2D8BB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" dirty="0"/>
          </a:p>
        </p:txBody>
      </p:sp>
      <p:sp>
        <p:nvSpPr>
          <p:cNvPr id="24" name="Oval 7">
            <a:extLst>
              <a:ext uri="{FF2B5EF4-FFF2-40B4-BE49-F238E27FC236}">
                <a16:creationId xmlns:a16="http://schemas.microsoft.com/office/drawing/2014/main" id="{8A99A11F-D204-EA49-85E6-DC547A13B8C6}"/>
              </a:ext>
            </a:extLst>
          </p:cNvPr>
          <p:cNvSpPr/>
          <p:nvPr/>
        </p:nvSpPr>
        <p:spPr>
          <a:xfrm>
            <a:off x="6243524" y="1561974"/>
            <a:ext cx="592693" cy="592693"/>
          </a:xfrm>
          <a:prstGeom prst="ellipse">
            <a:avLst/>
          </a:prstGeom>
          <a:solidFill>
            <a:srgbClr val="40AEDD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955D990-B008-5E4C-BBF3-2F46966AF1F2}"/>
              </a:ext>
            </a:extLst>
          </p:cNvPr>
          <p:cNvSpPr txBox="1"/>
          <p:nvPr/>
        </p:nvSpPr>
        <p:spPr>
          <a:xfrm>
            <a:off x="925918" y="2110977"/>
            <a:ext cx="519824" cy="215444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18-24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EC2F604-F48F-A743-882F-834AF03764B9}"/>
              </a:ext>
            </a:extLst>
          </p:cNvPr>
          <p:cNvSpPr txBox="1"/>
          <p:nvPr/>
        </p:nvSpPr>
        <p:spPr>
          <a:xfrm>
            <a:off x="2740557" y="2118851"/>
            <a:ext cx="449162" cy="215444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25-34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BEF89A2-DE47-C148-BA7F-1BFCDD202021}"/>
              </a:ext>
            </a:extLst>
          </p:cNvPr>
          <p:cNvSpPr txBox="1"/>
          <p:nvPr/>
        </p:nvSpPr>
        <p:spPr>
          <a:xfrm>
            <a:off x="4495518" y="2118851"/>
            <a:ext cx="449162" cy="215444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35-44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2C84A24-3A63-A54B-BBD8-2439F014A7C1}"/>
              </a:ext>
            </a:extLst>
          </p:cNvPr>
          <p:cNvSpPr txBox="1"/>
          <p:nvPr/>
        </p:nvSpPr>
        <p:spPr>
          <a:xfrm>
            <a:off x="6315289" y="2118851"/>
            <a:ext cx="449162" cy="215444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45-54</a:t>
            </a:r>
          </a:p>
        </p:txBody>
      </p:sp>
      <p:sp>
        <p:nvSpPr>
          <p:cNvPr id="32" name="Oval 43">
            <a:extLst>
              <a:ext uri="{FF2B5EF4-FFF2-40B4-BE49-F238E27FC236}">
                <a16:creationId xmlns:a16="http://schemas.microsoft.com/office/drawing/2014/main" id="{F8336348-6F4E-3843-AA95-C12000E7544E}"/>
              </a:ext>
            </a:extLst>
          </p:cNvPr>
          <p:cNvSpPr/>
          <p:nvPr/>
        </p:nvSpPr>
        <p:spPr>
          <a:xfrm>
            <a:off x="8056392" y="1531814"/>
            <a:ext cx="592693" cy="592693"/>
          </a:xfrm>
          <a:prstGeom prst="ellipse">
            <a:avLst/>
          </a:prstGeom>
          <a:solidFill>
            <a:srgbClr val="A1EAF7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9606770-A952-8E47-8702-2170D12308D9}"/>
              </a:ext>
            </a:extLst>
          </p:cNvPr>
          <p:cNvSpPr txBox="1"/>
          <p:nvPr/>
        </p:nvSpPr>
        <p:spPr>
          <a:xfrm>
            <a:off x="8223187" y="2118851"/>
            <a:ext cx="348172" cy="215444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≥55</a:t>
            </a:r>
          </a:p>
        </p:txBody>
      </p:sp>
      <p:pic>
        <p:nvPicPr>
          <p:cNvPr id="35" name="Picture 17" descr="A close up of a logo&#10;&#10;Description automatically generated">
            <a:extLst>
              <a:ext uri="{FF2B5EF4-FFF2-40B4-BE49-F238E27FC236}">
                <a16:creationId xmlns:a16="http://schemas.microsoft.com/office/drawing/2014/main" id="{BCF9CBA8-AC31-0E47-A613-538FAFE7B85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alphaModFix/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4109" y="1592831"/>
            <a:ext cx="521010" cy="438972"/>
          </a:xfrm>
          <a:prstGeom prst="rect">
            <a:avLst/>
          </a:prstGeom>
        </p:spPr>
      </p:pic>
      <p:pic>
        <p:nvPicPr>
          <p:cNvPr id="37" name="Picture 26" descr="A close up of a logo&#10;&#10;Description automatically generated">
            <a:extLst>
              <a:ext uri="{FF2B5EF4-FFF2-40B4-BE49-F238E27FC236}">
                <a16:creationId xmlns:a16="http://schemas.microsoft.com/office/drawing/2014/main" id="{6199DE6E-093C-7541-A699-73013CB8CA0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87799" y="1594299"/>
            <a:ext cx="517525" cy="436036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39" name="Picture 36" descr="A close up of a logo&#10;&#10;Description automatically generated">
            <a:extLst>
              <a:ext uri="{FF2B5EF4-FFF2-40B4-BE49-F238E27FC236}">
                <a16:creationId xmlns:a16="http://schemas.microsoft.com/office/drawing/2014/main" id="{16C87E94-91D3-1A4C-880D-F8D97CB4845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172" b="12462"/>
          <a:stretch/>
        </p:blipFill>
        <p:spPr>
          <a:xfrm>
            <a:off x="4511598" y="1650611"/>
            <a:ext cx="365125" cy="323412"/>
          </a:xfrm>
          <a:prstGeom prst="rect">
            <a:avLst/>
          </a:prstGeom>
        </p:spPr>
      </p:pic>
      <p:graphicFrame>
        <p:nvGraphicFramePr>
          <p:cNvPr id="40" name="Chart 4">
            <a:extLst>
              <a:ext uri="{FF2B5EF4-FFF2-40B4-BE49-F238E27FC236}">
                <a16:creationId xmlns:a16="http://schemas.microsoft.com/office/drawing/2014/main" id="{542FE394-2559-2F42-9A87-9ED02A5B51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65272814"/>
              </p:ext>
            </p:extLst>
          </p:nvPr>
        </p:nvGraphicFramePr>
        <p:xfrm>
          <a:off x="1872329" y="2158868"/>
          <a:ext cx="1884069" cy="2928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41" name="Chart 4">
            <a:extLst>
              <a:ext uri="{FF2B5EF4-FFF2-40B4-BE49-F238E27FC236}">
                <a16:creationId xmlns:a16="http://schemas.microsoft.com/office/drawing/2014/main" id="{78C90A63-0312-C143-B3A9-9DEED5EC0A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6250601"/>
              </p:ext>
            </p:extLst>
          </p:nvPr>
        </p:nvGraphicFramePr>
        <p:xfrm>
          <a:off x="3680198" y="2158868"/>
          <a:ext cx="1884069" cy="2928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42" name="Chart 4">
            <a:extLst>
              <a:ext uri="{FF2B5EF4-FFF2-40B4-BE49-F238E27FC236}">
                <a16:creationId xmlns:a16="http://schemas.microsoft.com/office/drawing/2014/main" id="{0C2384A2-14D1-4646-8DF3-E2FEADEC73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1460469"/>
              </p:ext>
            </p:extLst>
          </p:nvPr>
        </p:nvGraphicFramePr>
        <p:xfrm>
          <a:off x="5549593" y="2158868"/>
          <a:ext cx="1884069" cy="2928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43" name="Chart 4">
            <a:extLst>
              <a:ext uri="{FF2B5EF4-FFF2-40B4-BE49-F238E27FC236}">
                <a16:creationId xmlns:a16="http://schemas.microsoft.com/office/drawing/2014/main" id="{4119D62C-BD3D-AA4E-8391-517BB4E87B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29140173"/>
              </p:ext>
            </p:extLst>
          </p:nvPr>
        </p:nvGraphicFramePr>
        <p:xfrm>
          <a:off x="7358729" y="2158868"/>
          <a:ext cx="1884069" cy="2928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pic>
        <p:nvPicPr>
          <p:cNvPr id="34" name="Picture 2" descr="Stock Photo and Image Portfolio by Dreamcreation | Shutterstock">
            <a:extLst>
              <a:ext uri="{FF2B5EF4-FFF2-40B4-BE49-F238E27FC236}">
                <a16:creationId xmlns:a16="http://schemas.microsoft.com/office/drawing/2014/main" id="{0ECCDAF0-48EB-1248-AA09-9C7D58EA2E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90640" y="1676689"/>
            <a:ext cx="325238" cy="33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Stock Photo and Image Portfolio by Dreamcreation | Shutterstock">
            <a:extLst>
              <a:ext uri="{FF2B5EF4-FFF2-40B4-BE49-F238E27FC236}">
                <a16:creationId xmlns:a16="http://schemas.microsoft.com/office/drawing/2014/main" id="{4942BFAA-B471-BF41-981E-F40BA83FC5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15596" y="1640964"/>
            <a:ext cx="281941" cy="382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ject 5">
            <a:extLst>
              <a:ext uri="{FF2B5EF4-FFF2-40B4-BE49-F238E27FC236}">
                <a16:creationId xmlns:a16="http://schemas.microsoft.com/office/drawing/2014/main" id="{64484AE4-380A-48F3-BCFE-3BCCAB485620}"/>
              </a:ext>
            </a:extLst>
          </p:cNvPr>
          <p:cNvSpPr txBox="1"/>
          <p:nvPr/>
        </p:nvSpPr>
        <p:spPr>
          <a:xfrm>
            <a:off x="76200" y="4784725"/>
            <a:ext cx="211455" cy="214289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algn="ctr">
              <a:lnSpc>
                <a:spcPts val="1700"/>
              </a:lnSpc>
              <a:spcBef>
                <a:spcPts val="240"/>
              </a:spcBef>
            </a:pPr>
            <a:fld id="{719736C1-1E9B-4F3C-9981-EFAD43A55553}" type="slidenum">
              <a:rPr lang="en-US" sz="700" smtClean="0">
                <a:latin typeface="DINPro-Light" panose="02000504040000020003" pitchFamily="50" charset="0"/>
                <a:cs typeface="Arial"/>
              </a:rPr>
              <a:t>16</a:t>
            </a:fld>
            <a:endParaRPr sz="700" dirty="0">
              <a:latin typeface="DINPro-Light" panose="02000504040000020003" pitchFamily="50" charset="0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07A52B-54C6-47BF-BD8F-FDE42E33ECEA}"/>
              </a:ext>
            </a:extLst>
          </p:cNvPr>
          <p:cNvSpPr txBox="1"/>
          <p:nvPr/>
        </p:nvSpPr>
        <p:spPr>
          <a:xfrm>
            <a:off x="228600" y="4887760"/>
            <a:ext cx="436182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b="1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</a:rPr>
              <a:t>Q18. What type of leisure trip within Europe are you most likely to undertake next?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43AE90-5F0B-44D6-BB80-6E2C45F4EEB2}"/>
              </a:ext>
            </a:extLst>
          </p:cNvPr>
          <p:cNvSpPr txBox="1"/>
          <p:nvPr/>
        </p:nvSpPr>
        <p:spPr>
          <a:xfrm>
            <a:off x="7731266" y="4887760"/>
            <a:ext cx="1336534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700" b="1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</a:rPr>
              <a:t>No. of respondents: 6,005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49D40CE-5131-474E-833A-FE6C32528621}"/>
              </a:ext>
            </a:extLst>
          </p:cNvPr>
          <p:cNvSpPr txBox="1"/>
          <p:nvPr/>
        </p:nvSpPr>
        <p:spPr>
          <a:xfrm>
            <a:off x="166254" y="136525"/>
            <a:ext cx="88253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dirty="0">
                <a:solidFill>
                  <a:srgbClr val="3FADDD"/>
                </a:solidFill>
                <a:latin typeface="DINPro-Bold" panose="02000503030000020004" pitchFamily="50" charset="0"/>
              </a:rPr>
              <a:t>Sun and Beach holidays are more alluring to younger and middle-aged travellers (18-44 years old),</a:t>
            </a:r>
            <a:br>
              <a:rPr lang="en-GB" sz="1400" dirty="0">
                <a:solidFill>
                  <a:srgbClr val="3FADDD"/>
                </a:solidFill>
                <a:latin typeface="DINPro-Bold" panose="02000503030000020004" pitchFamily="50" charset="0"/>
              </a:rPr>
            </a:br>
            <a:r>
              <a:rPr lang="en-GB" sz="1400" dirty="0">
                <a:solidFill>
                  <a:srgbClr val="3FADDD"/>
                </a:solidFill>
                <a:latin typeface="DINPro-Bold" panose="02000503030000020004" pitchFamily="50" charset="0"/>
              </a:rPr>
              <a:t>while those 55+ demonstrate a stronger preference for Culture and Heritage trips</a:t>
            </a:r>
          </a:p>
        </p:txBody>
      </p:sp>
    </p:spTree>
    <p:extLst>
      <p:ext uri="{BB962C8B-B14F-4D97-AF65-F5344CB8AC3E}">
        <p14:creationId xmlns:p14="http://schemas.microsoft.com/office/powerpoint/2010/main" val="4923635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8B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91735EA9-4E1F-4D0F-8EFF-FF9E1DE9A1BF}"/>
              </a:ext>
            </a:extLst>
          </p:cNvPr>
          <p:cNvSpPr txBox="1"/>
          <p:nvPr/>
        </p:nvSpPr>
        <p:spPr>
          <a:xfrm>
            <a:off x="76200" y="4784725"/>
            <a:ext cx="211455" cy="214289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ts val="17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3FCECA-E59B-4FC0-B836-FCEB518BB80E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INPro-Light" panose="02000504040000020003" pitchFamily="50" charset="0"/>
                <a:ea typeface="+mn-ea"/>
                <a:cs typeface="Arial"/>
              </a:rPr>
              <a:pPr marL="12700" marR="5080" lvl="0" indent="0" algn="ctr" defTabSz="914400" rtl="0" eaLnBrk="1" fontAlgn="auto" latinLnBrk="0" hangingPunct="1">
                <a:lnSpc>
                  <a:spcPts val="1700"/>
                </a:lnSpc>
                <a:spcBef>
                  <a:spcPts val="2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INPro-Light" panose="02000504040000020003" pitchFamily="50" charset="0"/>
              <a:ea typeface="+mn-ea"/>
              <a:cs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DC9154-9E65-4C0E-B5F5-78FBF1946175}"/>
              </a:ext>
            </a:extLst>
          </p:cNvPr>
          <p:cNvSpPr txBox="1"/>
          <p:nvPr/>
        </p:nvSpPr>
        <p:spPr>
          <a:xfrm>
            <a:off x="7731266" y="4839957"/>
            <a:ext cx="1336534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INPro-Light" panose="02000504040000020003" pitchFamily="50" charset="0"/>
                <a:ea typeface="+mn-ea"/>
                <a:cs typeface="+mn-cs"/>
              </a:rPr>
              <a:t>No. of respondents: 4,391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5F9D22-08A0-44C1-8C7B-268E0375A29C}"/>
              </a:ext>
            </a:extLst>
          </p:cNvPr>
          <p:cNvSpPr txBox="1"/>
          <p:nvPr/>
        </p:nvSpPr>
        <p:spPr>
          <a:xfrm>
            <a:off x="287655" y="4855491"/>
            <a:ext cx="420942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 b="1" dirty="0">
                <a:solidFill>
                  <a:prstClr val="white"/>
                </a:solidFill>
                <a:latin typeface="DINPro-Light" panose="02000504040000020003" pitchFamily="50" charset="0"/>
              </a:rPr>
              <a:t>Q1. </a:t>
            </a:r>
            <a:r>
              <a:rPr lang="en-GB" sz="700" b="1" dirty="0">
                <a:solidFill>
                  <a:prstClr val="white"/>
                </a:solidFill>
                <a:latin typeface="DINPro-Light" panose="02000504040000020003" pitchFamily="50" charset="0"/>
              </a:rPr>
              <a:t>Which of the following statements best describes your travel preferences?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EE7B258-448B-45D3-BA77-37DA8E30E9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6852839"/>
              </p:ext>
            </p:extLst>
          </p:nvPr>
        </p:nvGraphicFramePr>
        <p:xfrm>
          <a:off x="517593" y="1431925"/>
          <a:ext cx="4209420" cy="34235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1266" name="Picture 2" descr="City Sea Urban Landscape Line Icon. Element of Landscapes Icon Stock  Illustration - Illustration of city, street: 154365793">
            <a:extLst>
              <a:ext uri="{FF2B5EF4-FFF2-40B4-BE49-F238E27FC236}">
                <a16:creationId xmlns:a16="http://schemas.microsoft.com/office/drawing/2014/main" id="{EE68609D-6569-4847-AC61-500B1C6196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85694" y="1509072"/>
            <a:ext cx="343100" cy="32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Pin on Why didn't I think of that">
            <a:extLst>
              <a:ext uri="{FF2B5EF4-FFF2-40B4-BE49-F238E27FC236}">
                <a16:creationId xmlns:a16="http://schemas.microsoft.com/office/drawing/2014/main" id="{87F723FB-4E20-B34F-A6F7-59E0FD10D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9774"/>
                    </a14:imgEffect>
                    <a14:imgEffect>
                      <a14:saturation sat="2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88" y="2881527"/>
            <a:ext cx="609512" cy="60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Road trip - Free transportation icons">
            <a:extLst>
              <a:ext uri="{FF2B5EF4-FFF2-40B4-BE49-F238E27FC236}">
                <a16:creationId xmlns:a16="http://schemas.microsoft.com/office/drawing/2014/main" id="{B94E8253-18BA-DD4C-9F59-543DBE49B5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078" b="-1"/>
          <a:stretch/>
        </p:blipFill>
        <p:spPr bwMode="auto">
          <a:xfrm>
            <a:off x="263284" y="2521401"/>
            <a:ext cx="387921" cy="34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Graphic 10" descr="Sunset scene">
            <a:extLst>
              <a:ext uri="{FF2B5EF4-FFF2-40B4-BE49-F238E27FC236}">
                <a16:creationId xmlns:a16="http://schemas.microsoft.com/office/drawing/2014/main" id="{90A6DC98-3BDF-A34F-B204-5C8606F03AE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37874" y="1940154"/>
            <a:ext cx="438741" cy="438741"/>
          </a:xfrm>
          <a:prstGeom prst="rect">
            <a:avLst/>
          </a:prstGeom>
        </p:spPr>
      </p:pic>
      <p:pic>
        <p:nvPicPr>
          <p:cNvPr id="1028" name="Picture 4" descr="Business trip, company, global, international, overseas, travel icon -  Download on Iconfinder">
            <a:extLst>
              <a:ext uri="{FF2B5EF4-FFF2-40B4-BE49-F238E27FC236}">
                <a16:creationId xmlns:a16="http://schemas.microsoft.com/office/drawing/2014/main" id="{FA507A08-6F57-2A47-9D40-F3FFED3E42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7200"/>
                    </a14:imgEffect>
                    <a14:imgEffect>
                      <a14:saturation sat="28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150" y="4388726"/>
            <a:ext cx="318188" cy="318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71C95C1-5983-D2D1-ED77-3E72D936C529}"/>
              </a:ext>
            </a:extLst>
          </p:cNvPr>
          <p:cNvSpPr txBox="1"/>
          <p:nvPr/>
        </p:nvSpPr>
        <p:spPr>
          <a:xfrm>
            <a:off x="190588" y="252537"/>
            <a:ext cx="66782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white"/>
                </a:solidFill>
                <a:latin typeface="DINPro-Bold" panose="02000503030000020004" pitchFamily="50" charset="0"/>
              </a:rPr>
              <a:t>WHAT ARE THE TRAVEL STYLES OF EUROPEANS </a:t>
            </a:r>
            <a:br>
              <a:rPr lang="en-GB" dirty="0">
                <a:solidFill>
                  <a:prstClr val="white"/>
                </a:solidFill>
                <a:latin typeface="DINPro-Bold" panose="02000503030000020004" pitchFamily="50" charset="0"/>
              </a:rPr>
            </a:br>
            <a:r>
              <a:rPr lang="en-GB" dirty="0">
                <a:solidFill>
                  <a:prstClr val="white"/>
                </a:solidFill>
                <a:latin typeface="DINPro-Bold" panose="02000503030000020004" pitchFamily="50" charset="0"/>
              </a:rPr>
              <a:t>MOST WILLING TO TRAVEL IN THE NEXT MONTHS?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D9EBFB3-64F0-69DD-41F3-6E4CC444451B}"/>
              </a:ext>
            </a:extLst>
          </p:cNvPr>
          <p:cNvSpPr txBox="1"/>
          <p:nvPr/>
        </p:nvSpPr>
        <p:spPr>
          <a:xfrm>
            <a:off x="4967815" y="1588919"/>
            <a:ext cx="387138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prstClr val="white"/>
                </a:solidFill>
                <a:latin typeface="DINPro-Medium" panose="02000503030000020004" pitchFamily="2" charset="0"/>
              </a:rPr>
              <a:t>1 in 3 Europeans who intend to travel in the next 6 months describe themselves as City Life Enthusiasts </a:t>
            </a:r>
            <a:r>
              <a:rPr lang="en-GB" sz="1000" dirty="0">
                <a:solidFill>
                  <a:prstClr val="white"/>
                </a:solidFill>
                <a:latin typeface="DINPro-Light" panose="02000504040000020003" pitchFamily="50" charset="0"/>
              </a:rPr>
              <a:t>who love visiting metropolitan areas and enjoying the variety of experiences they offer.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GB" sz="1000" dirty="0">
              <a:solidFill>
                <a:prstClr val="white"/>
              </a:solidFill>
              <a:latin typeface="DINPro-Light" panose="02000504040000020003" pitchFamily="50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prstClr val="white"/>
                </a:solidFill>
                <a:latin typeface="DINPro-Light" panose="02000504040000020003" pitchFamily="50" charset="0"/>
              </a:rPr>
              <a:t>The </a:t>
            </a:r>
            <a:r>
              <a:rPr lang="en-GB" sz="1000" dirty="0">
                <a:solidFill>
                  <a:prstClr val="white"/>
                </a:solidFill>
                <a:latin typeface="DINPro-Medium" panose="02000503030000020004" pitchFamily="2" charset="0"/>
              </a:rPr>
              <a:t>Sun &amp; Beach Lovers and the Immersive Explorers </a:t>
            </a:r>
            <a:r>
              <a:rPr lang="en-GB" sz="1000" dirty="0">
                <a:solidFill>
                  <a:prstClr val="white"/>
                </a:solidFill>
                <a:latin typeface="DINPro-Light" panose="02000504040000020003" pitchFamily="50" charset="0"/>
              </a:rPr>
              <a:t>are the other two big travel segments among Europeans planning to travel in the coming months.</a:t>
            </a:r>
          </a:p>
        </p:txBody>
      </p:sp>
      <p:grpSp>
        <p:nvGrpSpPr>
          <p:cNvPr id="3" name="Ομάδα 2">
            <a:extLst>
              <a:ext uri="{FF2B5EF4-FFF2-40B4-BE49-F238E27FC236}">
                <a16:creationId xmlns:a16="http://schemas.microsoft.com/office/drawing/2014/main" id="{E50CDEFD-0603-5444-BEE1-577C5C19FFB4}"/>
              </a:ext>
            </a:extLst>
          </p:cNvPr>
          <p:cNvGrpSpPr/>
          <p:nvPr/>
        </p:nvGrpSpPr>
        <p:grpSpPr>
          <a:xfrm>
            <a:off x="284505" y="3953282"/>
            <a:ext cx="434642" cy="288253"/>
            <a:chOff x="284505" y="3953282"/>
            <a:chExt cx="434642" cy="288253"/>
          </a:xfrm>
        </p:grpSpPr>
        <p:pic>
          <p:nvPicPr>
            <p:cNvPr id="23" name="Picture 18" descr="Briefcase icon in outline style Stock Vector Image &amp; Art - Alamy">
              <a:extLst>
                <a:ext uri="{FF2B5EF4-FFF2-40B4-BE49-F238E27FC236}">
                  <a16:creationId xmlns:a16="http://schemas.microsoft.com/office/drawing/2014/main" id="{DFBEE193-0D05-39F6-4D28-21012F82D47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84505" y="3953282"/>
              <a:ext cx="318188" cy="2707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20" descr="Cocktail thin line icon Royalty Free Vector Image">
              <a:extLst>
                <a:ext uri="{FF2B5EF4-FFF2-40B4-BE49-F238E27FC236}">
                  <a16:creationId xmlns:a16="http://schemas.microsoft.com/office/drawing/2014/main" id="{A6FAE93A-6400-EF6D-340B-1D91C4FF691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36163" y="4041479"/>
              <a:ext cx="182984" cy="2000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B454BF87-4DE1-CA2E-0A91-50A164D4B6B1}"/>
              </a:ext>
            </a:extLst>
          </p:cNvPr>
          <p:cNvSpPr txBox="1"/>
          <p:nvPr/>
        </p:nvSpPr>
        <p:spPr>
          <a:xfrm>
            <a:off x="4526159" y="4278643"/>
            <a:ext cx="4537058" cy="5383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1200"/>
              </a:lnSpc>
            </a:pPr>
            <a:r>
              <a:rPr lang="en-GB" sz="800" dirty="0">
                <a:solidFill>
                  <a:schemeClr val="bg1"/>
                </a:solidFill>
                <a:latin typeface="DINPro-Light" panose="02000504040000020003" pitchFamily="2" charset="0"/>
              </a:rPr>
              <a:t>The travel style reveals the true interest of travellers, regardless of the season or destination. </a:t>
            </a:r>
            <a:br>
              <a:rPr lang="el-GR" sz="800" dirty="0">
                <a:solidFill>
                  <a:schemeClr val="bg1"/>
                </a:solidFill>
                <a:latin typeface="DINPro-Light" panose="02000504040000020003" pitchFamily="2" charset="0"/>
              </a:rPr>
            </a:br>
            <a:r>
              <a:rPr lang="en-GB" sz="800" dirty="0">
                <a:solidFill>
                  <a:schemeClr val="bg1"/>
                </a:solidFill>
                <a:latin typeface="DINPro-Light" panose="02000504040000020003" pitchFamily="2" charset="0"/>
              </a:rPr>
              <a:t> It should be considered by destinations and tourism products and service developers as it can help optimise </a:t>
            </a:r>
            <a:r>
              <a:rPr lang="el-GR" sz="800" dirty="0">
                <a:solidFill>
                  <a:schemeClr val="bg1"/>
                </a:solidFill>
                <a:latin typeface="DINPro-Light" panose="02000504040000020003" pitchFamily="2" charset="0"/>
              </a:rPr>
              <a:t> </a:t>
            </a:r>
            <a:r>
              <a:rPr lang="en-GB" sz="800" dirty="0">
                <a:solidFill>
                  <a:schemeClr val="bg1"/>
                </a:solidFill>
                <a:latin typeface="DINPro-Light" panose="02000504040000020003" pitchFamily="2" charset="0"/>
              </a:rPr>
              <a:t>the travel experience.</a:t>
            </a:r>
          </a:p>
        </p:txBody>
      </p:sp>
      <p:pic>
        <p:nvPicPr>
          <p:cNvPr id="2" name="Picture 2" descr="Manager's Toolkit - People, Talent and Culture - Intranet - University of  South Australia">
            <a:extLst>
              <a:ext uri="{FF2B5EF4-FFF2-40B4-BE49-F238E27FC236}">
                <a16:creationId xmlns:a16="http://schemas.microsoft.com/office/drawing/2014/main" id="{16CF14C8-A27F-6C4D-885B-539177AA3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88" y="3425259"/>
            <a:ext cx="558093" cy="408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47">
            <a:extLst>
              <a:ext uri="{FF2B5EF4-FFF2-40B4-BE49-F238E27FC236}">
                <a16:creationId xmlns:a16="http://schemas.microsoft.com/office/drawing/2014/main" id="{941EF530-C2C8-0A40-8BA4-AD2491C49E51}"/>
              </a:ext>
            </a:extLst>
          </p:cNvPr>
          <p:cNvSpPr/>
          <p:nvPr/>
        </p:nvSpPr>
        <p:spPr>
          <a:xfrm>
            <a:off x="4938174" y="1546087"/>
            <a:ext cx="3977226" cy="1409838"/>
          </a:xfrm>
          <a:prstGeom prst="rect">
            <a:avLst/>
          </a:prstGeom>
          <a:noFill/>
          <a:ln w="12700">
            <a:solidFill>
              <a:srgbClr val="A5F0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90722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object 3">
            <a:extLst>
              <a:ext uri="{FF2B5EF4-FFF2-40B4-BE49-F238E27FC236}">
                <a16:creationId xmlns:a16="http://schemas.microsoft.com/office/drawing/2014/main" id="{75C180F0-9E72-B54B-AA0F-DD648223600E}"/>
              </a:ext>
            </a:extLst>
          </p:cNvPr>
          <p:cNvSpPr/>
          <p:nvPr/>
        </p:nvSpPr>
        <p:spPr>
          <a:xfrm>
            <a:off x="215203" y="616149"/>
            <a:ext cx="1388745" cy="134736"/>
          </a:xfrm>
          <a:custGeom>
            <a:avLst/>
            <a:gdLst/>
            <a:ahLst/>
            <a:cxnLst/>
            <a:rect l="l" t="t" r="r" b="b"/>
            <a:pathLst>
              <a:path w="1718945" h="165734">
                <a:moveTo>
                  <a:pt x="1718322" y="0"/>
                </a:moveTo>
                <a:lnTo>
                  <a:pt x="0" y="0"/>
                </a:lnTo>
                <a:lnTo>
                  <a:pt x="0" y="165595"/>
                </a:lnTo>
                <a:lnTo>
                  <a:pt x="1718322" y="165595"/>
                </a:lnTo>
                <a:lnTo>
                  <a:pt x="1718322" y="0"/>
                </a:lnTo>
                <a:close/>
              </a:path>
            </a:pathLst>
          </a:custGeom>
          <a:solidFill>
            <a:srgbClr val="2D8CB5"/>
          </a:solidFill>
        </p:spPr>
        <p:txBody>
          <a:bodyPr wrap="square" lIns="0" tIns="0" rIns="0" bIns="0" rtlCol="0"/>
          <a:lstStyle/>
          <a:p>
            <a:pPr defTabSz="684960"/>
            <a:endParaRPr sz="1346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C7B9B04-19A7-5243-811C-8FC60B2735BE}"/>
              </a:ext>
            </a:extLst>
          </p:cNvPr>
          <p:cNvSpPr txBox="1"/>
          <p:nvPr/>
        </p:nvSpPr>
        <p:spPr>
          <a:xfrm>
            <a:off x="136887" y="110015"/>
            <a:ext cx="5079305" cy="4847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4960"/>
            <a:r>
              <a:rPr lang="en-US" sz="1500" dirty="0">
                <a:solidFill>
                  <a:srgbClr val="62BCE3"/>
                </a:solidFill>
                <a:latin typeface="DINPro-Bold" panose="02000503030000020004" pitchFamily="50" charset="0"/>
              </a:rPr>
              <a:t>A SNAPSHOT OF GERMAN TRAVEL PLANS</a:t>
            </a:r>
            <a:br>
              <a:rPr lang="en-US" sz="1500" dirty="0">
                <a:solidFill>
                  <a:srgbClr val="62BCE3"/>
                </a:solidFill>
                <a:latin typeface="DINPro-Bold" panose="02000503030000020004" pitchFamily="50" charset="0"/>
              </a:rPr>
            </a:br>
            <a:r>
              <a:rPr lang="en-US" sz="1050" dirty="0">
                <a:solidFill>
                  <a:srgbClr val="228FC0"/>
                </a:solidFill>
                <a:latin typeface="DINPro-Bold" panose="02000503030000020004" pitchFamily="50" charset="0"/>
              </a:rPr>
              <a:t>Travel horizon: June-November 2022</a:t>
            </a:r>
            <a:endParaRPr lang="en-US" sz="1500" dirty="0">
              <a:solidFill>
                <a:srgbClr val="228FC0"/>
              </a:solidFill>
              <a:latin typeface="DINPro-Bold" panose="02000503030000020004" pitchFamily="50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D4294235-6C38-2F48-8D52-4373E80EF6BA}"/>
              </a:ext>
            </a:extLst>
          </p:cNvPr>
          <p:cNvSpPr txBox="1"/>
          <p:nvPr/>
        </p:nvSpPr>
        <p:spPr>
          <a:xfrm>
            <a:off x="5985913" y="4995217"/>
            <a:ext cx="3005687" cy="172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4960"/>
            <a:r>
              <a:rPr lang="en-US" sz="524" b="1" dirty="0">
                <a:solidFill>
                  <a:prstClr val="white">
                    <a:lumMod val="50000"/>
                  </a:prstClr>
                </a:solidFill>
                <a:latin typeface="DINPro-Light" panose="02000504040000020003" pitchFamily="50" charset="0"/>
              </a:rPr>
              <a:t>No. of respondents: 751 </a:t>
            </a:r>
            <a:r>
              <a:rPr lang="en-US" sz="524" dirty="0">
                <a:solidFill>
                  <a:prstClr val="white">
                    <a:lumMod val="50000"/>
                  </a:prstClr>
                </a:solidFill>
                <a:latin typeface="DINPro-Light" panose="02000504040000020003" pitchFamily="50" charset="0"/>
              </a:rPr>
              <a:t>(total sample of respondents per country)</a:t>
            </a:r>
          </a:p>
        </p:txBody>
      </p:sp>
      <p:graphicFrame>
        <p:nvGraphicFramePr>
          <p:cNvPr id="2" name="Πίνακας 2">
            <a:extLst>
              <a:ext uri="{FF2B5EF4-FFF2-40B4-BE49-F238E27FC236}">
                <a16:creationId xmlns:a16="http://schemas.microsoft.com/office/drawing/2014/main" id="{2767DAA9-7F19-4D44-B0C5-5BEE3E6E140F}"/>
              </a:ext>
            </a:extLst>
          </p:cNvPr>
          <p:cNvGraphicFramePr>
            <a:graphicFrameLocks noGrp="1"/>
          </p:cNvGraphicFramePr>
          <p:nvPr/>
        </p:nvGraphicFramePr>
        <p:xfrm>
          <a:off x="205028" y="753687"/>
          <a:ext cx="8733944" cy="41842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0890">
                  <a:extLst>
                    <a:ext uri="{9D8B030D-6E8A-4147-A177-3AD203B41FA5}">
                      <a16:colId xmlns:a16="http://schemas.microsoft.com/office/drawing/2014/main" val="618354113"/>
                    </a:ext>
                  </a:extLst>
                </a:gridCol>
                <a:gridCol w="2253600">
                  <a:extLst>
                    <a:ext uri="{9D8B030D-6E8A-4147-A177-3AD203B41FA5}">
                      <a16:colId xmlns:a16="http://schemas.microsoft.com/office/drawing/2014/main" val="531008765"/>
                    </a:ext>
                  </a:extLst>
                </a:gridCol>
                <a:gridCol w="2065968">
                  <a:extLst>
                    <a:ext uri="{9D8B030D-6E8A-4147-A177-3AD203B41FA5}">
                      <a16:colId xmlns:a16="http://schemas.microsoft.com/office/drawing/2014/main" val="752358883"/>
                    </a:ext>
                  </a:extLst>
                </a:gridCol>
                <a:gridCol w="2183486">
                  <a:extLst>
                    <a:ext uri="{9D8B030D-6E8A-4147-A177-3AD203B41FA5}">
                      <a16:colId xmlns:a16="http://schemas.microsoft.com/office/drawing/2014/main" val="621346691"/>
                    </a:ext>
                  </a:extLst>
                </a:gridCol>
              </a:tblGrid>
              <a:tr h="601056">
                <a:tc>
                  <a:txBody>
                    <a:bodyPr/>
                    <a:lstStyle/>
                    <a:p>
                      <a:pPr algn="ctr"/>
                      <a:r>
                        <a:rPr lang="en-US" sz="900" kern="1200" dirty="0">
                          <a:solidFill>
                            <a:srgbClr val="185878"/>
                          </a:solidFill>
                          <a:latin typeface="DINPro-Black" panose="02000503030000020004" pitchFamily="50" charset="0"/>
                          <a:ea typeface="+mn-ea"/>
                          <a:cs typeface="+mn-cs"/>
                        </a:rPr>
                        <a:t>TRAVEL SENTIMENT</a:t>
                      </a:r>
                      <a:endParaRPr lang="el-GR" sz="900" kern="1200" dirty="0">
                        <a:solidFill>
                          <a:srgbClr val="185878"/>
                        </a:solidFill>
                        <a:latin typeface="DINPro-Black" panose="02000503030000020004" pitchFamily="50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 kern="1200" dirty="0">
                          <a:solidFill>
                            <a:srgbClr val="2D8CB5"/>
                          </a:solidFill>
                          <a:latin typeface="DINPro-Black" panose="02000503030000020004" pitchFamily="50" charset="0"/>
                          <a:ea typeface="+mn-ea"/>
                          <a:cs typeface="+mn-cs"/>
                        </a:rPr>
                        <a:t>TRAVEL PLANNING</a:t>
                      </a:r>
                      <a:endParaRPr lang="el-GR" sz="900" kern="1200" dirty="0">
                        <a:solidFill>
                          <a:srgbClr val="2D8CB5"/>
                        </a:solidFill>
                        <a:latin typeface="DINPro-Black" panose="02000503030000020004" pitchFamily="50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l-GR" sz="1200" kern="1200" dirty="0">
                        <a:solidFill>
                          <a:srgbClr val="185878"/>
                        </a:solidFill>
                        <a:latin typeface="DINPro-Black" panose="02000503030000020004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1200" dirty="0">
                          <a:solidFill>
                            <a:srgbClr val="4CC1E6"/>
                          </a:solidFill>
                          <a:latin typeface="DINPro-Black" panose="02000503030000020004" pitchFamily="50" charset="0"/>
                          <a:ea typeface="+mn-ea"/>
                          <a:cs typeface="+mn-cs"/>
                        </a:rPr>
                        <a:t>PREFERRED TYPES OF TRIPS &amp; DESTINATIONS</a:t>
                      </a:r>
                      <a:endParaRPr lang="el-GR" sz="900" kern="1200" dirty="0">
                        <a:solidFill>
                          <a:srgbClr val="4CC1E6"/>
                        </a:solidFill>
                        <a:latin typeface="DINPro-Black" panose="02000503030000020004" pitchFamily="50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039506"/>
                  </a:ext>
                </a:extLst>
              </a:tr>
              <a:tr h="1178862">
                <a:tc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85878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2982AA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2982AA"/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CC1E6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34865"/>
                  </a:ext>
                </a:extLst>
              </a:tr>
              <a:tr h="622220">
                <a:tc rowSpan="2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18587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165321"/>
                  </a:ext>
                </a:extLst>
              </a:tr>
              <a:tr h="657350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185878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2982A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l-GR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2D8CB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42825705"/>
                  </a:ext>
                </a:extLst>
              </a:tr>
              <a:tr h="1124735">
                <a:tc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185878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el-GR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2D8CB5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C1E6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395209"/>
                  </a:ext>
                </a:extLst>
              </a:tr>
            </a:tbl>
          </a:graphicData>
        </a:graphic>
      </p:graphicFrame>
      <p:sp>
        <p:nvSpPr>
          <p:cNvPr id="154" name="TextBox 153">
            <a:extLst>
              <a:ext uri="{FF2B5EF4-FFF2-40B4-BE49-F238E27FC236}">
                <a16:creationId xmlns:a16="http://schemas.microsoft.com/office/drawing/2014/main" id="{E40573F0-DD6E-E74C-8146-58BC6E08FFC7}"/>
              </a:ext>
            </a:extLst>
          </p:cNvPr>
          <p:cNvSpPr txBox="1"/>
          <p:nvPr/>
        </p:nvSpPr>
        <p:spPr>
          <a:xfrm>
            <a:off x="7815390" y="1725680"/>
            <a:ext cx="697627" cy="196208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defTabSz="685800"/>
            <a:r>
              <a:rPr lang="en-US" sz="675" b="1" dirty="0">
                <a:solidFill>
                  <a:srgbClr val="1F698B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Sun &amp; Beach</a:t>
            </a:r>
          </a:p>
        </p:txBody>
      </p:sp>
      <p:pic>
        <p:nvPicPr>
          <p:cNvPr id="155" name="Graphic 10" descr="Sunset scene">
            <a:extLst>
              <a:ext uri="{FF2B5EF4-FFF2-40B4-BE49-F238E27FC236}">
                <a16:creationId xmlns:a16="http://schemas.microsoft.com/office/drawing/2014/main" id="{948A54B8-894F-7741-9F4A-D744B2F4C8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15364" y="1581060"/>
            <a:ext cx="689065" cy="689065"/>
          </a:xfrm>
          <a:prstGeom prst="rect">
            <a:avLst/>
          </a:prstGeom>
        </p:spPr>
      </p:pic>
      <p:sp>
        <p:nvSpPr>
          <p:cNvPr id="158" name="TextBox 157">
            <a:extLst>
              <a:ext uri="{FF2B5EF4-FFF2-40B4-BE49-F238E27FC236}">
                <a16:creationId xmlns:a16="http://schemas.microsoft.com/office/drawing/2014/main" id="{5C24604B-322A-5C48-BEC9-E17FDF4BBD9A}"/>
              </a:ext>
            </a:extLst>
          </p:cNvPr>
          <p:cNvSpPr txBox="1"/>
          <p:nvPr/>
        </p:nvSpPr>
        <p:spPr>
          <a:xfrm>
            <a:off x="7841958" y="1914591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srgbClr val="1F698B"/>
                </a:solidFill>
                <a:latin typeface="DINPro-Black" panose="02000503030000020004" pitchFamily="50" charset="0"/>
              </a:rPr>
              <a:t>31%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B7CB49B1-194E-8945-9E0F-DD95E228DD70}"/>
              </a:ext>
            </a:extLst>
          </p:cNvPr>
          <p:cNvSpPr txBox="1"/>
          <p:nvPr/>
        </p:nvSpPr>
        <p:spPr>
          <a:xfrm>
            <a:off x="7696768" y="2416441"/>
            <a:ext cx="934871" cy="196208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defTabSz="685800"/>
            <a:r>
              <a:rPr lang="en-US" sz="675" b="1" dirty="0">
                <a:solidFill>
                  <a:srgbClr val="1F698B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Nature &amp; Outdoors</a:t>
            </a:r>
          </a:p>
        </p:txBody>
      </p:sp>
      <p:pic>
        <p:nvPicPr>
          <p:cNvPr id="165" name="Graphic 48" descr="Road">
            <a:extLst>
              <a:ext uri="{FF2B5EF4-FFF2-40B4-BE49-F238E27FC236}">
                <a16:creationId xmlns:a16="http://schemas.microsoft.com/office/drawing/2014/main" id="{B04E0F4A-E688-1F40-8BD0-DC2962DBF0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61780" y="2346325"/>
            <a:ext cx="590753" cy="590753"/>
          </a:xfrm>
          <a:prstGeom prst="rect">
            <a:avLst/>
          </a:prstGeom>
        </p:spPr>
      </p:pic>
      <p:sp>
        <p:nvSpPr>
          <p:cNvPr id="166" name="TextBox 165">
            <a:extLst>
              <a:ext uri="{FF2B5EF4-FFF2-40B4-BE49-F238E27FC236}">
                <a16:creationId xmlns:a16="http://schemas.microsoft.com/office/drawing/2014/main" id="{71164D46-846F-3D42-B1E5-004F27DB0382}"/>
              </a:ext>
            </a:extLst>
          </p:cNvPr>
          <p:cNvSpPr txBox="1"/>
          <p:nvPr/>
        </p:nvSpPr>
        <p:spPr>
          <a:xfrm>
            <a:off x="7841958" y="2605353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srgbClr val="1F698B"/>
                </a:solidFill>
                <a:latin typeface="DINPro-Black" panose="02000503030000020004" pitchFamily="50" charset="0"/>
              </a:rPr>
              <a:t>19%</a:t>
            </a:r>
          </a:p>
        </p:txBody>
      </p:sp>
      <p:graphicFrame>
        <p:nvGraphicFramePr>
          <p:cNvPr id="48" name="Chart 59">
            <a:extLst>
              <a:ext uri="{FF2B5EF4-FFF2-40B4-BE49-F238E27FC236}">
                <a16:creationId xmlns:a16="http://schemas.microsoft.com/office/drawing/2014/main" id="{29E5531F-8EF4-2040-8809-16D1F3779DDD}"/>
              </a:ext>
            </a:extLst>
          </p:cNvPr>
          <p:cNvGraphicFramePr/>
          <p:nvPr/>
        </p:nvGraphicFramePr>
        <p:xfrm>
          <a:off x="152400" y="1614254"/>
          <a:ext cx="2261541" cy="941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2" name="TextBox 51">
            <a:extLst>
              <a:ext uri="{FF2B5EF4-FFF2-40B4-BE49-F238E27FC236}">
                <a16:creationId xmlns:a16="http://schemas.microsoft.com/office/drawing/2014/main" id="{B8B42D43-A6DC-5F40-A60D-66A2ECD069F8}"/>
              </a:ext>
            </a:extLst>
          </p:cNvPr>
          <p:cNvSpPr txBox="1"/>
          <p:nvPr/>
        </p:nvSpPr>
        <p:spPr>
          <a:xfrm>
            <a:off x="339551" y="1420820"/>
            <a:ext cx="200378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dirty="0">
                <a:solidFill>
                  <a:prstClr val="white"/>
                </a:solidFill>
                <a:latin typeface="DINPro-Black" panose="02000503030000020004" pitchFamily="50" charset="0"/>
              </a:rPr>
              <a:t>INTENTION  TO TRAVEL</a:t>
            </a:r>
            <a:endParaRPr lang="el-GR" sz="750" dirty="0">
              <a:solidFill>
                <a:prstClr val="white"/>
              </a:solidFill>
              <a:latin typeface="DINPro-Black" panose="02000503030000020004" pitchFamily="50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C71E93C-0320-0F45-BA3E-1EEF00B3296A}"/>
              </a:ext>
            </a:extLst>
          </p:cNvPr>
          <p:cNvSpPr txBox="1"/>
          <p:nvPr/>
        </p:nvSpPr>
        <p:spPr>
          <a:xfrm>
            <a:off x="5344287" y="2488359"/>
            <a:ext cx="8095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125" b="1" dirty="0">
                <a:solidFill>
                  <a:prstClr val="white"/>
                </a:solidFill>
                <a:latin typeface="DINPro-Black" panose="02000503030000020004" pitchFamily="50" charset="0"/>
              </a:rPr>
              <a:t>33%</a:t>
            </a:r>
          </a:p>
          <a:p>
            <a:pPr algn="ctr" defTabSz="685800"/>
            <a:r>
              <a:rPr lang="en-US" sz="675" b="1" dirty="0">
                <a:solidFill>
                  <a:prstClr val="white"/>
                </a:solidFill>
                <a:latin typeface="DINPro-Light" panose="02000504040000020003" pitchFamily="50" charset="0"/>
              </a:rPr>
              <a:t>with partner</a:t>
            </a:r>
            <a:endParaRPr lang="en-GB" sz="675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3C8E918-47AC-6740-A08F-3BA51E6A8082}"/>
              </a:ext>
            </a:extLst>
          </p:cNvPr>
          <p:cNvSpPr txBox="1"/>
          <p:nvPr/>
        </p:nvSpPr>
        <p:spPr>
          <a:xfrm>
            <a:off x="6072502" y="2488359"/>
            <a:ext cx="6444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125" b="1" dirty="0">
                <a:solidFill>
                  <a:prstClr val="white"/>
                </a:solidFill>
                <a:latin typeface="DINPro-Black" panose="02000503030000020004" pitchFamily="50" charset="0"/>
              </a:rPr>
              <a:t>10%</a:t>
            </a:r>
          </a:p>
          <a:p>
            <a:pPr algn="ctr" defTabSz="685800"/>
            <a:r>
              <a:rPr lang="en-US" sz="675" b="1" dirty="0">
                <a:solidFill>
                  <a:prstClr val="white"/>
                </a:solidFill>
                <a:latin typeface="DINPro-Light" panose="02000504040000020003" pitchFamily="50" charset="0"/>
              </a:rPr>
              <a:t>solo</a:t>
            </a:r>
            <a:endParaRPr lang="en-GB" sz="675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C46D9F6-CAA3-C44B-BCCF-BF7CC2D2D04A}"/>
              </a:ext>
            </a:extLst>
          </p:cNvPr>
          <p:cNvSpPr txBox="1"/>
          <p:nvPr/>
        </p:nvSpPr>
        <p:spPr>
          <a:xfrm>
            <a:off x="4736377" y="2457113"/>
            <a:ext cx="644490" cy="4039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350" b="1" dirty="0">
                <a:solidFill>
                  <a:prstClr val="white"/>
                </a:solidFill>
                <a:latin typeface="DINPro-Black" panose="02000503030000020004" pitchFamily="50" charset="0"/>
              </a:rPr>
              <a:t>45%</a:t>
            </a:r>
          </a:p>
          <a:p>
            <a:pPr algn="ctr" defTabSz="685800"/>
            <a:r>
              <a:rPr lang="en-US" sz="675" b="1" dirty="0">
                <a:solidFill>
                  <a:prstClr val="white"/>
                </a:solidFill>
                <a:latin typeface="DINPro-Light" panose="02000504040000020003" pitchFamily="50" charset="0"/>
              </a:rPr>
              <a:t>with family</a:t>
            </a:r>
            <a:endParaRPr lang="en-GB" sz="675" b="1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6" name="Graphic 147" descr="Family with boy with solid fill">
            <a:extLst>
              <a:ext uri="{FF2B5EF4-FFF2-40B4-BE49-F238E27FC236}">
                <a16:creationId xmlns:a16="http://schemas.microsoft.com/office/drawing/2014/main" id="{0C596F84-C318-AF4D-8717-6B103137677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18899" y="2034559"/>
            <a:ext cx="338377" cy="338377"/>
          </a:xfrm>
          <a:prstGeom prst="rect">
            <a:avLst/>
          </a:prstGeom>
        </p:spPr>
      </p:pic>
      <p:pic>
        <p:nvPicPr>
          <p:cNvPr id="67" name="Graphic 148" descr="Hike with solid fill">
            <a:extLst>
              <a:ext uri="{FF2B5EF4-FFF2-40B4-BE49-F238E27FC236}">
                <a16:creationId xmlns:a16="http://schemas.microsoft.com/office/drawing/2014/main" id="{33647F22-3CD6-A04A-88A5-5F8EDEB602F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198844" y="2038500"/>
            <a:ext cx="374976" cy="334194"/>
          </a:xfrm>
          <a:prstGeom prst="rect">
            <a:avLst/>
          </a:prstGeom>
        </p:spPr>
      </p:pic>
      <p:pic>
        <p:nvPicPr>
          <p:cNvPr id="68" name="Graphic 149" descr="Man and woman with solid fill">
            <a:extLst>
              <a:ext uri="{FF2B5EF4-FFF2-40B4-BE49-F238E27FC236}">
                <a16:creationId xmlns:a16="http://schemas.microsoft.com/office/drawing/2014/main" id="{36F8B17F-2B4F-034F-A3B0-47055DE5624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584052" y="2045500"/>
            <a:ext cx="334193" cy="334193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DF5B4817-94B3-444C-AFB6-5D7A86D35095}"/>
              </a:ext>
            </a:extLst>
          </p:cNvPr>
          <p:cNvSpPr txBox="1"/>
          <p:nvPr/>
        </p:nvSpPr>
        <p:spPr>
          <a:xfrm>
            <a:off x="296235" y="3811193"/>
            <a:ext cx="200378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dirty="0">
                <a:solidFill>
                  <a:prstClr val="white"/>
                </a:solidFill>
                <a:latin typeface="DINPro-Black" panose="02000503030000020004" pitchFamily="50" charset="0"/>
              </a:rPr>
              <a:t>POPULAR TRAVEL PERIODS</a:t>
            </a:r>
            <a:endParaRPr lang="el-GR" sz="750" dirty="0">
              <a:solidFill>
                <a:prstClr val="white"/>
              </a:solidFill>
              <a:latin typeface="DINPro-Black" panose="02000503030000020004" pitchFamily="50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A1C42BC0-C364-4C85-B661-FFA09219BF68}"/>
              </a:ext>
            </a:extLst>
          </p:cNvPr>
          <p:cNvSpPr txBox="1"/>
          <p:nvPr/>
        </p:nvSpPr>
        <p:spPr>
          <a:xfrm>
            <a:off x="2819400" y="1417069"/>
            <a:ext cx="1577471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prstClr val="white"/>
                </a:solidFill>
                <a:latin typeface="DINPro-Black" panose="02000503030000020004" pitchFamily="50" charset="0"/>
              </a:rPr>
              <a:t>WHERE TO?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E2799FF-19F3-427A-A94A-489BD2D64870}"/>
              </a:ext>
            </a:extLst>
          </p:cNvPr>
          <p:cNvSpPr txBox="1"/>
          <p:nvPr/>
        </p:nvSpPr>
        <p:spPr>
          <a:xfrm>
            <a:off x="2397304" y="2419504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prstClr val="white"/>
                </a:solidFill>
                <a:latin typeface="DINPro-Black" panose="02000503030000020004" pitchFamily="50" charset="0"/>
              </a:rPr>
              <a:t>32%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32E52CE-0456-4E20-93E3-3D15050F3B51}"/>
              </a:ext>
            </a:extLst>
          </p:cNvPr>
          <p:cNvSpPr txBox="1"/>
          <p:nvPr/>
        </p:nvSpPr>
        <p:spPr>
          <a:xfrm>
            <a:off x="4953000" y="1417069"/>
            <a:ext cx="1577471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prstClr val="white"/>
                </a:solidFill>
                <a:latin typeface="DINPro-Black" panose="02000503030000020004" pitchFamily="50" charset="0"/>
              </a:rPr>
              <a:t>AND WITH WHOM?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6AB2D18E-6782-474E-95DE-AE03B57F5690}"/>
              </a:ext>
            </a:extLst>
          </p:cNvPr>
          <p:cNvSpPr txBox="1"/>
          <p:nvPr/>
        </p:nvSpPr>
        <p:spPr>
          <a:xfrm>
            <a:off x="3150339" y="3248497"/>
            <a:ext cx="3065911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prstClr val="white"/>
                </a:solidFill>
                <a:latin typeface="DINPro-Black" panose="02000503030000020004" pitchFamily="50" charset="0"/>
              </a:rPr>
              <a:t>INTENDED LENGTH OF STAY AND BUDGET</a:t>
            </a:r>
          </a:p>
        </p:txBody>
      </p:sp>
      <p:graphicFrame>
        <p:nvGraphicFramePr>
          <p:cNvPr id="92" name="Chart 171">
            <a:extLst>
              <a:ext uri="{FF2B5EF4-FFF2-40B4-BE49-F238E27FC236}">
                <a16:creationId xmlns:a16="http://schemas.microsoft.com/office/drawing/2014/main" id="{4F8C9F55-DF8A-4173-81AE-DD9829C06F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2692078"/>
              </p:ext>
            </p:extLst>
          </p:nvPr>
        </p:nvGraphicFramePr>
        <p:xfrm>
          <a:off x="2453013" y="3491929"/>
          <a:ext cx="1755071" cy="1277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graphicFrame>
        <p:nvGraphicFramePr>
          <p:cNvPr id="94" name="Chart 171">
            <a:extLst>
              <a:ext uri="{FF2B5EF4-FFF2-40B4-BE49-F238E27FC236}">
                <a16:creationId xmlns:a16="http://schemas.microsoft.com/office/drawing/2014/main" id="{B65772CE-EE90-4DA1-97DE-E1B8310CBC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4486612"/>
              </p:ext>
            </p:extLst>
          </p:nvPr>
        </p:nvGraphicFramePr>
        <p:xfrm>
          <a:off x="4336800" y="3473530"/>
          <a:ext cx="2485084" cy="1277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graphicFrame>
        <p:nvGraphicFramePr>
          <p:cNvPr id="95" name="Πίνακας 13">
            <a:extLst>
              <a:ext uri="{FF2B5EF4-FFF2-40B4-BE49-F238E27FC236}">
                <a16:creationId xmlns:a16="http://schemas.microsoft.com/office/drawing/2014/main" id="{BEAE5725-960C-48E0-983C-B351AB3A6CB1}"/>
              </a:ext>
            </a:extLst>
          </p:cNvPr>
          <p:cNvGraphicFramePr>
            <a:graphicFrameLocks noGrp="1"/>
          </p:cNvGraphicFramePr>
          <p:nvPr/>
        </p:nvGraphicFramePr>
        <p:xfrm>
          <a:off x="6758510" y="4000099"/>
          <a:ext cx="2183302" cy="934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1651">
                  <a:extLst>
                    <a:ext uri="{9D8B030D-6E8A-4147-A177-3AD203B41FA5}">
                      <a16:colId xmlns:a16="http://schemas.microsoft.com/office/drawing/2014/main" val="3003151601"/>
                    </a:ext>
                  </a:extLst>
                </a:gridCol>
                <a:gridCol w="1091651">
                  <a:extLst>
                    <a:ext uri="{9D8B030D-6E8A-4147-A177-3AD203B41FA5}">
                      <a16:colId xmlns:a16="http://schemas.microsoft.com/office/drawing/2014/main" val="267183535"/>
                    </a:ext>
                  </a:extLst>
                </a:gridCol>
              </a:tblGrid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Italy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11%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948925"/>
                  </a:ext>
                </a:extLst>
              </a:tr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Spain 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10%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5317399"/>
                  </a:ext>
                </a:extLst>
              </a:tr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Austria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9%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147554"/>
                  </a:ext>
                </a:extLst>
              </a:tr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Greece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8%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2273054"/>
                  </a:ext>
                </a:extLst>
              </a:tr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Turkey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8%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7740919"/>
                  </a:ext>
                </a:extLst>
              </a:tr>
            </a:tbl>
          </a:graphicData>
        </a:graphic>
      </p:graphicFrame>
      <p:sp>
        <p:nvSpPr>
          <p:cNvPr id="58" name="TextBox 57">
            <a:extLst>
              <a:ext uri="{FF2B5EF4-FFF2-40B4-BE49-F238E27FC236}">
                <a16:creationId xmlns:a16="http://schemas.microsoft.com/office/drawing/2014/main" id="{E58904F1-D393-1543-B7CD-687568029696}"/>
              </a:ext>
            </a:extLst>
          </p:cNvPr>
          <p:cNvSpPr txBox="1"/>
          <p:nvPr/>
        </p:nvSpPr>
        <p:spPr>
          <a:xfrm>
            <a:off x="228600" y="4575060"/>
            <a:ext cx="7766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June-</a:t>
            </a:r>
            <a:b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</a:br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July ‘22</a:t>
            </a:r>
            <a:endParaRPr lang="en-GB" sz="75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BBFB637-D6D8-B945-8FE5-7FB99C5D6F90}"/>
              </a:ext>
            </a:extLst>
          </p:cNvPr>
          <p:cNvSpPr txBox="1"/>
          <p:nvPr/>
        </p:nvSpPr>
        <p:spPr>
          <a:xfrm>
            <a:off x="870316" y="4575060"/>
            <a:ext cx="79447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August-September‘22</a:t>
            </a:r>
            <a:endParaRPr lang="en-GB" sz="750" b="1" dirty="0">
              <a:solidFill>
                <a:prstClr val="white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C437A82-5BE4-124C-8790-DD99CE29868A}"/>
              </a:ext>
            </a:extLst>
          </p:cNvPr>
          <p:cNvSpPr txBox="1"/>
          <p:nvPr/>
        </p:nvSpPr>
        <p:spPr>
          <a:xfrm>
            <a:off x="1511697" y="4575060"/>
            <a:ext cx="910673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October- November ‘22</a:t>
            </a:r>
            <a:endParaRPr lang="en-GB" sz="75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2E6AD877-3F74-1D49-946A-D1F5422D25D3}"/>
              </a:ext>
            </a:extLst>
          </p:cNvPr>
          <p:cNvSpPr txBox="1"/>
          <p:nvPr/>
        </p:nvSpPr>
        <p:spPr>
          <a:xfrm>
            <a:off x="6937697" y="3807409"/>
            <a:ext cx="1916454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srgbClr val="1F698B"/>
                </a:solidFill>
                <a:latin typeface="DINPro-Black" panose="02000503030000020004" pitchFamily="50" charset="0"/>
              </a:rPr>
              <a:t>TOP 5 EUROPEAN DESTINATIONS**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A943DDE-A553-F042-8CB4-48F8D498F940}"/>
              </a:ext>
            </a:extLst>
          </p:cNvPr>
          <p:cNvSpPr txBox="1"/>
          <p:nvPr/>
        </p:nvSpPr>
        <p:spPr>
          <a:xfrm>
            <a:off x="326888" y="2584351"/>
            <a:ext cx="200378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dirty="0">
                <a:solidFill>
                  <a:prstClr val="white"/>
                </a:solidFill>
                <a:latin typeface="DINPro-Black" panose="02000503030000020004" pitchFamily="50" charset="0"/>
              </a:rPr>
              <a:t>TRAVEL READINESS</a:t>
            </a:r>
            <a:endParaRPr lang="el-GR" sz="750" dirty="0">
              <a:solidFill>
                <a:prstClr val="white"/>
              </a:solidFill>
              <a:latin typeface="DINPro-Black" panose="02000503030000020004" pitchFamily="50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BF73613-08FD-4A4F-878C-073958DFEA20}"/>
              </a:ext>
            </a:extLst>
          </p:cNvPr>
          <p:cNvSpPr txBox="1"/>
          <p:nvPr/>
        </p:nvSpPr>
        <p:spPr>
          <a:xfrm>
            <a:off x="7077664" y="1417069"/>
            <a:ext cx="1577471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srgbClr val="1F698B"/>
                </a:solidFill>
                <a:latin typeface="DINPro-Black" panose="02000503030000020004" pitchFamily="50" charset="0"/>
              </a:rPr>
              <a:t>TOP 3 TYPES OF TRIPS</a:t>
            </a:r>
          </a:p>
        </p:txBody>
      </p:sp>
      <p:graphicFrame>
        <p:nvGraphicFramePr>
          <p:cNvPr id="79" name="Γράφημα 78">
            <a:extLst>
              <a:ext uri="{FF2B5EF4-FFF2-40B4-BE49-F238E27FC236}">
                <a16:creationId xmlns:a16="http://schemas.microsoft.com/office/drawing/2014/main" id="{0E290A43-B8AC-2B42-843C-C8DC67C18CF7}"/>
              </a:ext>
            </a:extLst>
          </p:cNvPr>
          <p:cNvGraphicFramePr/>
          <p:nvPr/>
        </p:nvGraphicFramePr>
        <p:xfrm>
          <a:off x="226333" y="2534192"/>
          <a:ext cx="2189950" cy="1277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sp>
        <p:nvSpPr>
          <p:cNvPr id="87" name="TextBox 86">
            <a:extLst>
              <a:ext uri="{FF2B5EF4-FFF2-40B4-BE49-F238E27FC236}">
                <a16:creationId xmlns:a16="http://schemas.microsoft.com/office/drawing/2014/main" id="{CFFA70A0-27AC-AD49-8771-7303377CBC4D}"/>
              </a:ext>
            </a:extLst>
          </p:cNvPr>
          <p:cNvSpPr txBox="1"/>
          <p:nvPr/>
        </p:nvSpPr>
        <p:spPr>
          <a:xfrm>
            <a:off x="1676400" y="2861360"/>
            <a:ext cx="7766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Medium" panose="02000503030000020004" pitchFamily="2" charset="0"/>
              </a:rPr>
              <a:t>Trip fully booked</a:t>
            </a:r>
            <a:endParaRPr lang="en-GB" sz="750" b="1" dirty="0">
              <a:solidFill>
                <a:prstClr val="white"/>
              </a:solidFill>
              <a:latin typeface="DINPro-Medium" panose="02000503030000020004" pitchFamily="2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9BDFEC78-D5A7-E04A-9EA2-C0596F340AED}"/>
              </a:ext>
            </a:extLst>
          </p:cNvPr>
          <p:cNvSpPr txBox="1"/>
          <p:nvPr/>
        </p:nvSpPr>
        <p:spPr>
          <a:xfrm>
            <a:off x="1676400" y="3394760"/>
            <a:ext cx="7766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Trip partially booked</a:t>
            </a:r>
            <a:endParaRPr lang="en-GB" sz="75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C676D90B-1E47-A040-AE78-93C9988CEAA9}"/>
              </a:ext>
            </a:extLst>
          </p:cNvPr>
          <p:cNvSpPr txBox="1"/>
          <p:nvPr/>
        </p:nvSpPr>
        <p:spPr>
          <a:xfrm>
            <a:off x="204143" y="2861360"/>
            <a:ext cx="7766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Destination not chosen</a:t>
            </a:r>
            <a:endParaRPr lang="en-GB" sz="75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045CE05E-A5B1-DC4F-9AA8-914703D8EE9C}"/>
              </a:ext>
            </a:extLst>
          </p:cNvPr>
          <p:cNvSpPr txBox="1"/>
          <p:nvPr/>
        </p:nvSpPr>
        <p:spPr>
          <a:xfrm>
            <a:off x="152400" y="3326674"/>
            <a:ext cx="868286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Destination chosen but trip not booked yet</a:t>
            </a:r>
            <a:endParaRPr lang="en-GB" sz="750" b="1" dirty="0">
              <a:solidFill>
                <a:prstClr val="white"/>
              </a:solidFill>
              <a:latin typeface="DINPro-Light" panose="02000504040000020003" pitchFamily="50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12118B1-2A2D-BA4A-AE1E-51C5079FFD7C}"/>
              </a:ext>
            </a:extLst>
          </p:cNvPr>
          <p:cNvSpPr txBox="1"/>
          <p:nvPr/>
        </p:nvSpPr>
        <p:spPr>
          <a:xfrm>
            <a:off x="2397304" y="2734578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prstClr val="white"/>
                </a:solidFill>
                <a:latin typeface="DINPro-Black" panose="02000503030000020004" pitchFamily="50" charset="0"/>
              </a:rPr>
              <a:t>9%</a:t>
            </a:r>
          </a:p>
        </p:txBody>
      </p:sp>
      <p:pic>
        <p:nvPicPr>
          <p:cNvPr id="6146" name="Picture 2" descr="Germany Map. Cities, Regions. Vector Stock Illustration - Illustration of  frankfurt, vector: 176382031">
            <a:extLst>
              <a:ext uri="{FF2B5EF4-FFF2-40B4-BE49-F238E27FC236}">
                <a16:creationId xmlns:a16="http://schemas.microsoft.com/office/drawing/2014/main" id="{26AE1A2E-D6B8-9B4C-93AC-BA9D8AE7C8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90209" y="19607"/>
            <a:ext cx="628414" cy="703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Calendar Clip Art Png Vector Library - Blank Calendar Icon Blue,  Transparent Png , Transparent Png Image - PNGitem">
            <a:extLst>
              <a:ext uri="{FF2B5EF4-FFF2-40B4-BE49-F238E27FC236}">
                <a16:creationId xmlns:a16="http://schemas.microsoft.com/office/drawing/2014/main" id="{B2D47C83-B715-5249-932C-F836321C30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72" y="4018942"/>
            <a:ext cx="601152" cy="59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26" descr="Calendar Clip Art Png Vector Library - Blank Calendar Icon Blue,  Transparent Png , Transparent Png Image - PNGitem">
            <a:extLst>
              <a:ext uri="{FF2B5EF4-FFF2-40B4-BE49-F238E27FC236}">
                <a16:creationId xmlns:a16="http://schemas.microsoft.com/office/drawing/2014/main" id="{4E7B264B-034B-6A47-A09A-FE26280009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6336" y="4018942"/>
            <a:ext cx="601152" cy="59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26" descr="Calendar Clip Art Png Vector Library - Blank Calendar Icon Blue,  Transparent Png , Transparent Png Image - PNGitem">
            <a:extLst>
              <a:ext uri="{FF2B5EF4-FFF2-40B4-BE49-F238E27FC236}">
                <a16:creationId xmlns:a16="http://schemas.microsoft.com/office/drawing/2014/main" id="{521C028F-1020-EB4A-BB53-60D1BC8C2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66549" y="4018942"/>
            <a:ext cx="601152" cy="59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Trenchless Sewer Lines | Renowned Plumbing">
            <a:extLst>
              <a:ext uri="{FF2B5EF4-FFF2-40B4-BE49-F238E27FC236}">
                <a16:creationId xmlns:a16="http://schemas.microsoft.com/office/drawing/2014/main" id="{052E82FA-2773-6E49-96C4-441F0F302C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 cstate="print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586" r="16048"/>
          <a:stretch/>
        </p:blipFill>
        <p:spPr bwMode="auto">
          <a:xfrm>
            <a:off x="2499508" y="3219867"/>
            <a:ext cx="407709" cy="331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8" name="Picture 44" descr="Euro symbol icon simple Royalty Free Vector Image">
            <a:extLst>
              <a:ext uri="{FF2B5EF4-FFF2-40B4-BE49-F238E27FC236}">
                <a16:creationId xmlns:a16="http://schemas.microsoft.com/office/drawing/2014/main" id="{E3358D26-67F8-BB42-A7F5-9126844E42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15022" y="3256107"/>
            <a:ext cx="307712" cy="30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Ομάδα 2">
            <a:extLst>
              <a:ext uri="{FF2B5EF4-FFF2-40B4-BE49-F238E27FC236}">
                <a16:creationId xmlns:a16="http://schemas.microsoft.com/office/drawing/2014/main" id="{EE90905C-677D-5044-8355-9AC68CB34467}"/>
              </a:ext>
            </a:extLst>
          </p:cNvPr>
          <p:cNvGrpSpPr/>
          <p:nvPr/>
        </p:nvGrpSpPr>
        <p:grpSpPr>
          <a:xfrm>
            <a:off x="11385" y="4995217"/>
            <a:ext cx="4103415" cy="172996"/>
            <a:chOff x="11385" y="4995217"/>
            <a:chExt cx="4103415" cy="172996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F9BC827-BB90-482B-8282-3B9BF1AFF3D1}"/>
                </a:ext>
              </a:extLst>
            </p:cNvPr>
            <p:cNvSpPr txBox="1"/>
            <p:nvPr/>
          </p:nvSpPr>
          <p:spPr>
            <a:xfrm>
              <a:off x="11385" y="4995217"/>
              <a:ext cx="4103415" cy="172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4960"/>
              <a:r>
                <a:rPr lang="en-US" sz="524" b="1" dirty="0">
                  <a:solidFill>
                    <a:prstClr val="white">
                      <a:lumMod val="50000"/>
                    </a:prstClr>
                  </a:solidFill>
                  <a:latin typeface="DINPro-Light" panose="02000504040000020003" pitchFamily="50" charset="0"/>
                </a:rPr>
                <a:t>* Significant increase      or decrease      vs previous survey period</a:t>
              </a:r>
            </a:p>
          </p:txBody>
        </p:sp>
        <p:sp>
          <p:nvSpPr>
            <p:cNvPr id="73" name="Isosceles Triangle 46">
              <a:extLst>
                <a:ext uri="{FF2B5EF4-FFF2-40B4-BE49-F238E27FC236}">
                  <a16:creationId xmlns:a16="http://schemas.microsoft.com/office/drawing/2014/main" id="{FE0F4E4B-B016-46E7-A4C8-76B72947D0E4}"/>
                </a:ext>
              </a:extLst>
            </p:cNvPr>
            <p:cNvSpPr/>
            <p:nvPr/>
          </p:nvSpPr>
          <p:spPr>
            <a:xfrm rot="10800000">
              <a:off x="1238592" y="5050576"/>
              <a:ext cx="93679" cy="66442"/>
            </a:xfrm>
            <a:prstGeom prst="triangl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4960">
                <a:defRPr/>
              </a:pPr>
              <a:endParaRPr lang="en-US" sz="824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4" name="Isosceles Triangle 46">
              <a:extLst>
                <a:ext uri="{FF2B5EF4-FFF2-40B4-BE49-F238E27FC236}">
                  <a16:creationId xmlns:a16="http://schemas.microsoft.com/office/drawing/2014/main" id="{EC54246A-F252-403C-99A6-DF8B52793035}"/>
                </a:ext>
              </a:extLst>
            </p:cNvPr>
            <p:cNvSpPr/>
            <p:nvPr/>
          </p:nvSpPr>
          <p:spPr>
            <a:xfrm>
              <a:off x="760000" y="5046006"/>
              <a:ext cx="93679" cy="66442"/>
            </a:xfrm>
            <a:prstGeom prst="triangle">
              <a:avLst/>
            </a:prstGeom>
            <a:solidFill>
              <a:srgbClr val="92D05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4960">
                <a:defRPr/>
              </a:pPr>
              <a:endParaRPr lang="en-US" sz="824" kern="0" dirty="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A387C52A-F664-D24F-A66C-FAD2186F6957}"/>
              </a:ext>
            </a:extLst>
          </p:cNvPr>
          <p:cNvSpPr txBox="1"/>
          <p:nvPr/>
        </p:nvSpPr>
        <p:spPr>
          <a:xfrm>
            <a:off x="295201" y="4258806"/>
            <a:ext cx="644490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350" dirty="0">
                <a:solidFill>
                  <a:prstClr val="white"/>
                </a:solidFill>
                <a:latin typeface="DINPro-Black" panose="02000503030000020004" pitchFamily="50" charset="0"/>
              </a:rPr>
              <a:t>48%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2716FCE-047A-924B-9B29-E4F70FD5978A}"/>
              </a:ext>
            </a:extLst>
          </p:cNvPr>
          <p:cNvSpPr txBox="1"/>
          <p:nvPr/>
        </p:nvSpPr>
        <p:spPr>
          <a:xfrm>
            <a:off x="977136" y="4271324"/>
            <a:ext cx="644490" cy="265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125" dirty="0">
                <a:solidFill>
                  <a:prstClr val="white"/>
                </a:solidFill>
                <a:latin typeface="DINPro-Black" panose="02000503030000020004" pitchFamily="50" charset="0"/>
              </a:rPr>
              <a:t>35%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C7A1289-E6B1-B046-B4B3-1B2D2613FAF9}"/>
              </a:ext>
            </a:extLst>
          </p:cNvPr>
          <p:cNvSpPr txBox="1"/>
          <p:nvPr/>
        </p:nvSpPr>
        <p:spPr>
          <a:xfrm>
            <a:off x="1665194" y="4268638"/>
            <a:ext cx="644490" cy="265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125" dirty="0">
                <a:solidFill>
                  <a:prstClr val="white"/>
                </a:solidFill>
                <a:latin typeface="DINPro-Black" panose="02000503030000020004" pitchFamily="50" charset="0"/>
              </a:rPr>
              <a:t>11%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ADC6C89E-BBF7-EF4E-9510-7CA6819E9A03}"/>
              </a:ext>
            </a:extLst>
          </p:cNvPr>
          <p:cNvSpPr txBox="1"/>
          <p:nvPr/>
        </p:nvSpPr>
        <p:spPr>
          <a:xfrm>
            <a:off x="7833023" y="3071438"/>
            <a:ext cx="670376" cy="196208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defTabSz="685800"/>
            <a:r>
              <a:rPr lang="en-US" sz="675" b="1" dirty="0">
                <a:solidFill>
                  <a:srgbClr val="1F698B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Coast &amp; Sea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F4B5323C-D2A9-1448-AF4F-35559096C290}"/>
              </a:ext>
            </a:extLst>
          </p:cNvPr>
          <p:cNvSpPr txBox="1"/>
          <p:nvPr/>
        </p:nvSpPr>
        <p:spPr>
          <a:xfrm>
            <a:off x="7841958" y="3260350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srgbClr val="1F698B"/>
                </a:solidFill>
                <a:latin typeface="DINPro-Black" panose="02000503030000020004" pitchFamily="50" charset="0"/>
              </a:rPr>
              <a:t>18%</a:t>
            </a:r>
          </a:p>
        </p:txBody>
      </p:sp>
      <p:pic>
        <p:nvPicPr>
          <p:cNvPr id="121" name="Graphic 12" descr="Wave">
            <a:extLst>
              <a:ext uri="{FF2B5EF4-FFF2-40B4-BE49-F238E27FC236}">
                <a16:creationId xmlns:a16="http://schemas.microsoft.com/office/drawing/2014/main" id="{B1410EED-66A7-174D-9F2F-4053507A1ACA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7018570" y="2967355"/>
            <a:ext cx="644490" cy="644490"/>
          </a:xfrm>
          <a:prstGeom prst="rect">
            <a:avLst/>
          </a:prstGeom>
        </p:spPr>
      </p:pic>
      <p:sp>
        <p:nvSpPr>
          <p:cNvPr id="122" name="Isosceles Triangle 17">
            <a:extLst>
              <a:ext uri="{FF2B5EF4-FFF2-40B4-BE49-F238E27FC236}">
                <a16:creationId xmlns:a16="http://schemas.microsoft.com/office/drawing/2014/main" id="{96624B82-A6B8-2B45-B9A4-AA7D5AA58B8C}"/>
              </a:ext>
            </a:extLst>
          </p:cNvPr>
          <p:cNvSpPr/>
          <p:nvPr/>
        </p:nvSpPr>
        <p:spPr>
          <a:xfrm>
            <a:off x="8562796" y="1989840"/>
            <a:ext cx="101558" cy="82160"/>
          </a:xfrm>
          <a:prstGeom prst="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A89717DD-CCFE-434D-9E6E-BAF3B8DF8740}"/>
              </a:ext>
            </a:extLst>
          </p:cNvPr>
          <p:cNvSpPr txBox="1"/>
          <p:nvPr/>
        </p:nvSpPr>
        <p:spPr>
          <a:xfrm>
            <a:off x="8384265" y="1812925"/>
            <a:ext cx="53113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1" dirty="0">
                <a:solidFill>
                  <a:schemeClr val="accent3">
                    <a:lumMod val="75000"/>
                  </a:schemeClr>
                </a:solidFill>
                <a:latin typeface="DINPro-Light" panose="02000504040000020003" pitchFamily="50" charset="0"/>
              </a:rPr>
              <a:t>6</a:t>
            </a:r>
            <a:r>
              <a:rPr lang="el-GR" sz="700" b="1" dirty="0">
                <a:solidFill>
                  <a:schemeClr val="accent3">
                    <a:lumMod val="75000"/>
                  </a:schemeClr>
                </a:solidFill>
                <a:latin typeface="DINPro-Light" panose="02000504040000020003" pitchFamily="50" charset="0"/>
              </a:rPr>
              <a:t>%</a:t>
            </a:r>
            <a:r>
              <a:rPr lang="en-US" sz="700" b="1" dirty="0">
                <a:solidFill>
                  <a:schemeClr val="accent3">
                    <a:lumMod val="75000"/>
                  </a:schemeClr>
                </a:solidFill>
                <a:latin typeface="DINPro-Light" panose="02000504040000020003" pitchFamily="50" charset="0"/>
              </a:rPr>
              <a:t>*</a:t>
            </a:r>
          </a:p>
        </p:txBody>
      </p:sp>
      <p:grpSp>
        <p:nvGrpSpPr>
          <p:cNvPr id="4" name="Ομάδα 3">
            <a:extLst>
              <a:ext uri="{FF2B5EF4-FFF2-40B4-BE49-F238E27FC236}">
                <a16:creationId xmlns:a16="http://schemas.microsoft.com/office/drawing/2014/main" id="{878C12BC-60FA-8843-ADA4-FC4878BB5A35}"/>
              </a:ext>
            </a:extLst>
          </p:cNvPr>
          <p:cNvGrpSpPr/>
          <p:nvPr/>
        </p:nvGrpSpPr>
        <p:grpSpPr>
          <a:xfrm>
            <a:off x="2991055" y="1701394"/>
            <a:ext cx="1199945" cy="1365835"/>
            <a:chOff x="2991055" y="1742490"/>
            <a:chExt cx="1199945" cy="1365835"/>
          </a:xfrm>
        </p:grpSpPr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F0E3993B-2044-4975-9AEC-BD03D702F54D}"/>
                </a:ext>
              </a:extLst>
            </p:cNvPr>
            <p:cNvSpPr/>
            <p:nvPr/>
          </p:nvSpPr>
          <p:spPr>
            <a:xfrm>
              <a:off x="3526824" y="1742490"/>
              <a:ext cx="130838" cy="1365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968" y="21600"/>
                  </a:moveTo>
                  <a:lnTo>
                    <a:pt x="9632" y="21600"/>
                  </a:lnTo>
                  <a:cubicBezTo>
                    <a:pt x="4378" y="21600"/>
                    <a:pt x="0" y="21013"/>
                    <a:pt x="0" y="20309"/>
                  </a:cubicBezTo>
                  <a:lnTo>
                    <a:pt x="0" y="1291"/>
                  </a:lnTo>
                  <a:cubicBezTo>
                    <a:pt x="0" y="587"/>
                    <a:pt x="4378" y="0"/>
                    <a:pt x="9632" y="0"/>
                  </a:cubicBezTo>
                  <a:lnTo>
                    <a:pt x="11968" y="0"/>
                  </a:lnTo>
                  <a:cubicBezTo>
                    <a:pt x="17222" y="0"/>
                    <a:pt x="21600" y="587"/>
                    <a:pt x="21600" y="1291"/>
                  </a:cubicBezTo>
                  <a:lnTo>
                    <a:pt x="21600" y="20309"/>
                  </a:lnTo>
                  <a:cubicBezTo>
                    <a:pt x="21599" y="21052"/>
                    <a:pt x="17221" y="21600"/>
                    <a:pt x="11968" y="21600"/>
                  </a:cubicBezTo>
                  <a:close/>
                </a:path>
              </a:pathLst>
            </a:custGeom>
            <a:solidFill>
              <a:srgbClr val="2D8CB5"/>
            </a:solidFill>
            <a:ln w="19050">
              <a:solidFill>
                <a:schemeClr val="bg1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 defTabSz="6858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>
                <a:solidFill>
                  <a:prstClr val="white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Calibri" panose="020F0502020204030204"/>
              </a:endParaRPr>
            </a:p>
          </p:txBody>
        </p:sp>
        <p:sp>
          <p:nvSpPr>
            <p:cNvPr id="85" name="Διάσημα 6">
              <a:extLst>
                <a:ext uri="{FF2B5EF4-FFF2-40B4-BE49-F238E27FC236}">
                  <a16:creationId xmlns:a16="http://schemas.microsoft.com/office/drawing/2014/main" id="{47130452-9E66-480F-9EBA-349914991317}"/>
                </a:ext>
              </a:extLst>
            </p:cNvPr>
            <p:cNvSpPr/>
            <p:nvPr/>
          </p:nvSpPr>
          <p:spPr>
            <a:xfrm>
              <a:off x="2991055" y="1812925"/>
              <a:ext cx="1199945" cy="248889"/>
            </a:xfrm>
            <a:prstGeom prst="chevron">
              <a:avLst/>
            </a:prstGeom>
            <a:solidFill>
              <a:srgbClr val="2982AA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  <a:t>NEIGHBOURING COUNTRY</a:t>
              </a:r>
              <a:endParaRPr lang="el-GR" sz="600" b="1" dirty="0">
                <a:solidFill>
                  <a:prstClr val="white"/>
                </a:solidFill>
                <a:latin typeface="DINPro-Black" panose="02000503030000020004" pitchFamily="50" charset="0"/>
              </a:endParaRPr>
            </a:p>
          </p:txBody>
        </p:sp>
        <p:sp>
          <p:nvSpPr>
            <p:cNvPr id="86" name="Διάσημα 75">
              <a:extLst>
                <a:ext uri="{FF2B5EF4-FFF2-40B4-BE49-F238E27FC236}">
                  <a16:creationId xmlns:a16="http://schemas.microsoft.com/office/drawing/2014/main" id="{99E28F47-9D6E-42C5-80BF-645E4BC4391F}"/>
                </a:ext>
              </a:extLst>
            </p:cNvPr>
            <p:cNvSpPr/>
            <p:nvPr/>
          </p:nvSpPr>
          <p:spPr>
            <a:xfrm rot="10800000">
              <a:off x="2991055" y="2467627"/>
              <a:ext cx="1199945" cy="248889"/>
            </a:xfrm>
            <a:prstGeom prst="chevron">
              <a:avLst/>
            </a:prstGeom>
            <a:solidFill>
              <a:srgbClr val="2982AA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l-GR" sz="450" b="1" spc="-56" dirty="0">
                <a:solidFill>
                  <a:prstClr val="white"/>
                </a:solidFill>
                <a:latin typeface="DINPro-Light" panose="02000504040000020003" pitchFamily="50" charset="0"/>
              </a:endParaRP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056CF8B5-6498-4DCB-B886-9FAA64781CE8}"/>
                </a:ext>
              </a:extLst>
            </p:cNvPr>
            <p:cNvSpPr txBox="1"/>
            <p:nvPr/>
          </p:nvSpPr>
          <p:spPr>
            <a:xfrm>
              <a:off x="3169130" y="2453573"/>
              <a:ext cx="869470" cy="27699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 defTabSz="685800"/>
              <a: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  <a:t>WITHIN MY COUNTRY</a:t>
              </a:r>
              <a:endParaRPr lang="el-GR" sz="6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75" name="Διάσημα 75">
              <a:extLst>
                <a:ext uri="{FF2B5EF4-FFF2-40B4-BE49-F238E27FC236}">
                  <a16:creationId xmlns:a16="http://schemas.microsoft.com/office/drawing/2014/main" id="{451D2903-0C18-584E-AD79-2FDAE5AF5D75}"/>
                </a:ext>
              </a:extLst>
            </p:cNvPr>
            <p:cNvSpPr/>
            <p:nvPr/>
          </p:nvSpPr>
          <p:spPr>
            <a:xfrm rot="10800000">
              <a:off x="2991055" y="2794010"/>
              <a:ext cx="1199945" cy="248889"/>
            </a:xfrm>
            <a:prstGeom prst="chevron">
              <a:avLst/>
            </a:prstGeom>
            <a:solidFill>
              <a:srgbClr val="2982AA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l-GR" sz="450" b="1" spc="-56" dirty="0">
                <a:solidFill>
                  <a:prstClr val="white"/>
                </a:solidFill>
                <a:latin typeface="DINPro-Light" panose="02000504040000020003" pitchFamily="50" charset="0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19E08F46-4942-4F46-8D1F-D3C5939557D9}"/>
                </a:ext>
              </a:extLst>
            </p:cNvPr>
            <p:cNvSpPr txBox="1"/>
            <p:nvPr/>
          </p:nvSpPr>
          <p:spPr>
            <a:xfrm>
              <a:off x="3170423" y="2779956"/>
              <a:ext cx="869470" cy="27699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 defTabSz="685800"/>
              <a: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  <a:t>OUTSIDE </a:t>
              </a:r>
              <a:b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</a:br>
              <a: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  <a:t>EUROPE</a:t>
              </a:r>
              <a:endParaRPr lang="el-GR" sz="6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77" name="Διάσημα 6">
              <a:extLst>
                <a:ext uri="{FF2B5EF4-FFF2-40B4-BE49-F238E27FC236}">
                  <a16:creationId xmlns:a16="http://schemas.microsoft.com/office/drawing/2014/main" id="{0F17AA3D-0BD5-3F41-A2B0-B870AAAD9D64}"/>
                </a:ext>
              </a:extLst>
            </p:cNvPr>
            <p:cNvSpPr/>
            <p:nvPr/>
          </p:nvSpPr>
          <p:spPr>
            <a:xfrm>
              <a:off x="2991055" y="2127999"/>
              <a:ext cx="1199945" cy="248889"/>
            </a:xfrm>
            <a:prstGeom prst="chevron">
              <a:avLst/>
            </a:prstGeom>
            <a:solidFill>
              <a:srgbClr val="2982AA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  <a:t>NON-NEIGHBOURING COUNTRY</a:t>
              </a:r>
              <a:endParaRPr lang="el-GR" sz="600" b="1" dirty="0">
                <a:solidFill>
                  <a:prstClr val="white"/>
                </a:solidFill>
                <a:latin typeface="DINPro-Black" panose="02000503030000020004" pitchFamily="50" charset="0"/>
              </a:endParaRPr>
            </a:p>
          </p:txBody>
        </p: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DEB379D0-AA0E-7A48-A6C5-84169542405F}"/>
              </a:ext>
            </a:extLst>
          </p:cNvPr>
          <p:cNvSpPr txBox="1"/>
          <p:nvPr/>
        </p:nvSpPr>
        <p:spPr>
          <a:xfrm>
            <a:off x="4115014" y="1758534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prstClr val="white"/>
                </a:solidFill>
                <a:latin typeface="DINPro-Black" panose="02000503030000020004" pitchFamily="50" charset="0"/>
              </a:rPr>
              <a:t>31%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6D7E5C74-6728-7741-85C8-8336428FE5BF}"/>
              </a:ext>
            </a:extLst>
          </p:cNvPr>
          <p:cNvSpPr txBox="1"/>
          <p:nvPr/>
        </p:nvSpPr>
        <p:spPr>
          <a:xfrm>
            <a:off x="4115014" y="2073608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prstClr val="white"/>
                </a:solidFill>
                <a:latin typeface="DINPro-Black" panose="02000503030000020004" pitchFamily="50" charset="0"/>
              </a:rPr>
              <a:t>26%</a:t>
            </a:r>
          </a:p>
        </p:txBody>
      </p:sp>
      <p:sp>
        <p:nvSpPr>
          <p:cNvPr id="89" name="Isosceles Triangle 17">
            <a:extLst>
              <a:ext uri="{FF2B5EF4-FFF2-40B4-BE49-F238E27FC236}">
                <a16:creationId xmlns:a16="http://schemas.microsoft.com/office/drawing/2014/main" id="{BEE9A30F-9975-1642-A0CC-D40A84E437E7}"/>
              </a:ext>
            </a:extLst>
          </p:cNvPr>
          <p:cNvSpPr/>
          <p:nvPr/>
        </p:nvSpPr>
        <p:spPr>
          <a:xfrm>
            <a:off x="1270042" y="2925110"/>
            <a:ext cx="101558" cy="82160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0177C4EB-5B5E-1741-9E8E-1BA73D0267A0}"/>
              </a:ext>
            </a:extLst>
          </p:cNvPr>
          <p:cNvSpPr txBox="1"/>
          <p:nvPr/>
        </p:nvSpPr>
        <p:spPr>
          <a:xfrm>
            <a:off x="1086464" y="2776897"/>
            <a:ext cx="53113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1" dirty="0">
                <a:solidFill>
                  <a:srgbClr val="92D050"/>
                </a:solidFill>
                <a:latin typeface="DINPro-Light" panose="02000504040000020003" pitchFamily="50" charset="0"/>
              </a:rPr>
              <a:t>7</a:t>
            </a:r>
            <a:r>
              <a:rPr lang="el-GR" sz="700" b="1" dirty="0">
                <a:solidFill>
                  <a:srgbClr val="92D050"/>
                </a:solidFill>
                <a:latin typeface="DINPro-Light" panose="02000504040000020003" pitchFamily="50" charset="0"/>
              </a:rPr>
              <a:t>%</a:t>
            </a:r>
            <a:r>
              <a:rPr lang="en-US" sz="700" b="1" dirty="0">
                <a:solidFill>
                  <a:srgbClr val="92D050"/>
                </a:solidFill>
                <a:latin typeface="DINPro-Light" panose="02000504040000020003" pitchFamily="50" charset="0"/>
              </a:rPr>
              <a:t>*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DC7F74D0-BD22-074D-8728-4E8070531C6F}"/>
              </a:ext>
            </a:extLst>
          </p:cNvPr>
          <p:cNvSpPr txBox="1"/>
          <p:nvPr/>
        </p:nvSpPr>
        <p:spPr>
          <a:xfrm>
            <a:off x="4736377" y="5010282"/>
            <a:ext cx="2198415" cy="172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4960"/>
            <a:r>
              <a:rPr lang="en-US" sz="524" b="1" dirty="0">
                <a:solidFill>
                  <a:prstClr val="white">
                    <a:lumMod val="50000"/>
                  </a:prstClr>
                </a:solidFill>
                <a:latin typeface="DINPro-Light" panose="02000504040000020003" pitchFamily="50" charset="0"/>
              </a:rPr>
              <a:t>** Based on total sample, without reference to domestic trips</a:t>
            </a:r>
          </a:p>
        </p:txBody>
      </p:sp>
      <p:sp>
        <p:nvSpPr>
          <p:cNvPr id="107" name="Isosceles Triangle 17">
            <a:extLst>
              <a:ext uri="{FF2B5EF4-FFF2-40B4-BE49-F238E27FC236}">
                <a16:creationId xmlns:a16="http://schemas.microsoft.com/office/drawing/2014/main" id="{D7D5647F-A124-C646-9149-EF3AA28496A7}"/>
              </a:ext>
            </a:extLst>
          </p:cNvPr>
          <p:cNvSpPr/>
          <p:nvPr/>
        </p:nvSpPr>
        <p:spPr>
          <a:xfrm>
            <a:off x="4738835" y="2587355"/>
            <a:ext cx="101558" cy="82160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5F27A4E8-DD4E-914B-9BC0-CA2F106D0124}"/>
              </a:ext>
            </a:extLst>
          </p:cNvPr>
          <p:cNvSpPr txBox="1"/>
          <p:nvPr/>
        </p:nvSpPr>
        <p:spPr>
          <a:xfrm>
            <a:off x="4560304" y="2410440"/>
            <a:ext cx="53113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1" dirty="0">
                <a:solidFill>
                  <a:srgbClr val="92D050"/>
                </a:solidFill>
                <a:latin typeface="DINPro-Light" panose="02000504040000020003" pitchFamily="50" charset="0"/>
              </a:rPr>
              <a:t>5</a:t>
            </a:r>
            <a:r>
              <a:rPr lang="el-GR" sz="700" b="1" dirty="0">
                <a:solidFill>
                  <a:srgbClr val="92D050"/>
                </a:solidFill>
                <a:latin typeface="DINPro-Light" panose="02000504040000020003" pitchFamily="50" charset="0"/>
              </a:rPr>
              <a:t>%</a:t>
            </a:r>
            <a:r>
              <a:rPr lang="en-US" sz="700" b="1" dirty="0">
                <a:solidFill>
                  <a:srgbClr val="92D050"/>
                </a:solidFill>
                <a:latin typeface="DINPro-Light" panose="02000504040000020003" pitchFamily="50" charset="0"/>
              </a:rPr>
              <a:t>*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708CF631-8269-0639-AD6D-9AD9F644DFEB}"/>
              </a:ext>
            </a:extLst>
          </p:cNvPr>
          <p:cNvSpPr txBox="1"/>
          <p:nvPr/>
        </p:nvSpPr>
        <p:spPr>
          <a:xfrm>
            <a:off x="4343330" y="4647699"/>
            <a:ext cx="241234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00" dirty="0">
                <a:solidFill>
                  <a:prstClr val="white"/>
                </a:solidFill>
                <a:latin typeface="DINPro-Light" panose="02000504040000020003" pitchFamily="2" charset="0"/>
              </a:rPr>
              <a:t>The intended budget is per person, including accommodation, transportation and travel activities</a:t>
            </a:r>
          </a:p>
        </p:txBody>
      </p:sp>
    </p:spTree>
    <p:extLst>
      <p:ext uri="{BB962C8B-B14F-4D97-AF65-F5344CB8AC3E}">
        <p14:creationId xmlns:p14="http://schemas.microsoft.com/office/powerpoint/2010/main" val="17883741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>
            <a:extLst>
              <a:ext uri="{FF2B5EF4-FFF2-40B4-BE49-F238E27FC236}">
                <a16:creationId xmlns:a16="http://schemas.microsoft.com/office/drawing/2014/main" id="{0C7B9B04-19A7-5243-811C-8FC60B2735BE}"/>
              </a:ext>
            </a:extLst>
          </p:cNvPr>
          <p:cNvSpPr txBox="1"/>
          <p:nvPr/>
        </p:nvSpPr>
        <p:spPr>
          <a:xfrm>
            <a:off x="136887" y="97696"/>
            <a:ext cx="5079305" cy="4847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4960"/>
            <a:r>
              <a:rPr lang="en-US" sz="1500" dirty="0">
                <a:solidFill>
                  <a:srgbClr val="62BCE3"/>
                </a:solidFill>
                <a:latin typeface="DINPro-Bold" panose="02000503030000020004" pitchFamily="50" charset="0"/>
              </a:rPr>
              <a:t>A SNAPSHOT OF BRITISH TRAVEL PLANS</a:t>
            </a:r>
            <a:br>
              <a:rPr lang="en-US" sz="1500" dirty="0">
                <a:solidFill>
                  <a:srgbClr val="62BCE3"/>
                </a:solidFill>
                <a:latin typeface="DINPro-Bold" panose="02000503030000020004" pitchFamily="50" charset="0"/>
              </a:rPr>
            </a:br>
            <a:r>
              <a:rPr lang="en-US" sz="1050" dirty="0">
                <a:solidFill>
                  <a:srgbClr val="228FC0"/>
                </a:solidFill>
                <a:latin typeface="DINPro-Bold" panose="02000503030000020004" pitchFamily="50" charset="0"/>
              </a:rPr>
              <a:t>Travel horizon: June-November 2022</a:t>
            </a:r>
            <a:endParaRPr lang="en-US" sz="1500" dirty="0">
              <a:solidFill>
                <a:srgbClr val="228FC0"/>
              </a:solidFill>
              <a:latin typeface="DINPro-Bold" panose="02000503030000020004" pitchFamily="50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D4294235-6C38-2F48-8D52-4373E80EF6BA}"/>
              </a:ext>
            </a:extLst>
          </p:cNvPr>
          <p:cNvSpPr txBox="1"/>
          <p:nvPr/>
        </p:nvSpPr>
        <p:spPr>
          <a:xfrm>
            <a:off x="5974219" y="4995217"/>
            <a:ext cx="3005687" cy="172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4960"/>
            <a:r>
              <a:rPr lang="en-US" sz="524" b="1" dirty="0">
                <a:solidFill>
                  <a:prstClr val="white">
                    <a:lumMod val="50000"/>
                  </a:prstClr>
                </a:solidFill>
                <a:latin typeface="DINPro-Light" panose="02000504040000020003" pitchFamily="50" charset="0"/>
              </a:rPr>
              <a:t>No. of respondents: 751 </a:t>
            </a:r>
            <a:r>
              <a:rPr lang="en-US" sz="524" dirty="0">
                <a:solidFill>
                  <a:prstClr val="white">
                    <a:lumMod val="50000"/>
                  </a:prstClr>
                </a:solidFill>
                <a:latin typeface="DINPro-Light" panose="02000504040000020003" pitchFamily="50" charset="0"/>
              </a:rPr>
              <a:t>(total sample of respondents per country)</a:t>
            </a:r>
          </a:p>
        </p:txBody>
      </p:sp>
      <p:graphicFrame>
        <p:nvGraphicFramePr>
          <p:cNvPr id="2" name="Πίνακας 2">
            <a:extLst>
              <a:ext uri="{FF2B5EF4-FFF2-40B4-BE49-F238E27FC236}">
                <a16:creationId xmlns:a16="http://schemas.microsoft.com/office/drawing/2014/main" id="{2767DAA9-7F19-4D44-B0C5-5BEE3E6E140F}"/>
              </a:ext>
            </a:extLst>
          </p:cNvPr>
          <p:cNvGraphicFramePr>
            <a:graphicFrameLocks noGrp="1"/>
          </p:cNvGraphicFramePr>
          <p:nvPr/>
        </p:nvGraphicFramePr>
        <p:xfrm>
          <a:off x="205028" y="753687"/>
          <a:ext cx="8733944" cy="41842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0890">
                  <a:extLst>
                    <a:ext uri="{9D8B030D-6E8A-4147-A177-3AD203B41FA5}">
                      <a16:colId xmlns:a16="http://schemas.microsoft.com/office/drawing/2014/main" val="618354113"/>
                    </a:ext>
                  </a:extLst>
                </a:gridCol>
                <a:gridCol w="2253600">
                  <a:extLst>
                    <a:ext uri="{9D8B030D-6E8A-4147-A177-3AD203B41FA5}">
                      <a16:colId xmlns:a16="http://schemas.microsoft.com/office/drawing/2014/main" val="531008765"/>
                    </a:ext>
                  </a:extLst>
                </a:gridCol>
                <a:gridCol w="2065968">
                  <a:extLst>
                    <a:ext uri="{9D8B030D-6E8A-4147-A177-3AD203B41FA5}">
                      <a16:colId xmlns:a16="http://schemas.microsoft.com/office/drawing/2014/main" val="752358883"/>
                    </a:ext>
                  </a:extLst>
                </a:gridCol>
                <a:gridCol w="2183486">
                  <a:extLst>
                    <a:ext uri="{9D8B030D-6E8A-4147-A177-3AD203B41FA5}">
                      <a16:colId xmlns:a16="http://schemas.microsoft.com/office/drawing/2014/main" val="621346691"/>
                    </a:ext>
                  </a:extLst>
                </a:gridCol>
              </a:tblGrid>
              <a:tr h="601056">
                <a:tc>
                  <a:txBody>
                    <a:bodyPr/>
                    <a:lstStyle/>
                    <a:p>
                      <a:pPr algn="ctr"/>
                      <a:r>
                        <a:rPr lang="en-US" sz="900" kern="1200" dirty="0">
                          <a:solidFill>
                            <a:srgbClr val="185878"/>
                          </a:solidFill>
                          <a:latin typeface="DINPro-Black" panose="02000503030000020004" pitchFamily="50" charset="0"/>
                          <a:ea typeface="+mn-ea"/>
                          <a:cs typeface="+mn-cs"/>
                        </a:rPr>
                        <a:t>TRAVEL SENTIMENT</a:t>
                      </a:r>
                      <a:endParaRPr lang="el-GR" sz="900" kern="1200" dirty="0">
                        <a:solidFill>
                          <a:srgbClr val="185878"/>
                        </a:solidFill>
                        <a:latin typeface="DINPro-Black" panose="02000503030000020004" pitchFamily="50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 kern="1200" dirty="0">
                          <a:solidFill>
                            <a:srgbClr val="2D8CB5"/>
                          </a:solidFill>
                          <a:latin typeface="DINPro-Black" panose="02000503030000020004" pitchFamily="50" charset="0"/>
                          <a:ea typeface="+mn-ea"/>
                          <a:cs typeface="+mn-cs"/>
                        </a:rPr>
                        <a:t>TRAVEL PLANNING</a:t>
                      </a:r>
                      <a:endParaRPr lang="el-GR" sz="900" kern="1200" dirty="0">
                        <a:solidFill>
                          <a:srgbClr val="2D8CB5"/>
                        </a:solidFill>
                        <a:latin typeface="DINPro-Black" panose="02000503030000020004" pitchFamily="50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l-GR" sz="1200" kern="1200" dirty="0">
                        <a:solidFill>
                          <a:srgbClr val="185878"/>
                        </a:solidFill>
                        <a:latin typeface="DINPro-Black" panose="02000503030000020004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1200" dirty="0">
                          <a:solidFill>
                            <a:srgbClr val="4CC1E6"/>
                          </a:solidFill>
                          <a:latin typeface="DINPro-Black" panose="02000503030000020004" pitchFamily="50" charset="0"/>
                          <a:ea typeface="+mn-ea"/>
                          <a:cs typeface="+mn-cs"/>
                        </a:rPr>
                        <a:t>PREFERRED TYPES OF TRIPS &amp; DESTINATIONS</a:t>
                      </a:r>
                      <a:endParaRPr lang="el-GR" sz="900" kern="1200" dirty="0">
                        <a:solidFill>
                          <a:srgbClr val="4CC1E6"/>
                        </a:solidFill>
                        <a:latin typeface="DINPro-Black" panose="02000503030000020004" pitchFamily="50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039506"/>
                  </a:ext>
                </a:extLst>
              </a:tr>
              <a:tr h="1178862">
                <a:tc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85878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2982AA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2982AA"/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CC1E6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34865"/>
                  </a:ext>
                </a:extLst>
              </a:tr>
              <a:tr h="622220">
                <a:tc rowSpan="2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18587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165321"/>
                  </a:ext>
                </a:extLst>
              </a:tr>
              <a:tr h="657350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185878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2982A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l-GR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2D8CB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42825705"/>
                  </a:ext>
                </a:extLst>
              </a:tr>
              <a:tr h="1124735">
                <a:tc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185878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el-GR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2D8CB5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C1E6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395209"/>
                  </a:ext>
                </a:extLst>
              </a:tr>
            </a:tbl>
          </a:graphicData>
        </a:graphic>
      </p:graphicFrame>
      <p:sp>
        <p:nvSpPr>
          <p:cNvPr id="154" name="TextBox 153">
            <a:extLst>
              <a:ext uri="{FF2B5EF4-FFF2-40B4-BE49-F238E27FC236}">
                <a16:creationId xmlns:a16="http://schemas.microsoft.com/office/drawing/2014/main" id="{E40573F0-DD6E-E74C-8146-58BC6E08FFC7}"/>
              </a:ext>
            </a:extLst>
          </p:cNvPr>
          <p:cNvSpPr txBox="1"/>
          <p:nvPr/>
        </p:nvSpPr>
        <p:spPr>
          <a:xfrm>
            <a:off x="7816054" y="1727209"/>
            <a:ext cx="697627" cy="196208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defTabSz="685800"/>
            <a:r>
              <a:rPr lang="en-US" sz="675" b="1" dirty="0">
                <a:solidFill>
                  <a:srgbClr val="1F698B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Sun &amp; Beach</a:t>
            </a:r>
          </a:p>
        </p:txBody>
      </p:sp>
      <p:pic>
        <p:nvPicPr>
          <p:cNvPr id="155" name="Graphic 10" descr="Sunset scene">
            <a:extLst>
              <a:ext uri="{FF2B5EF4-FFF2-40B4-BE49-F238E27FC236}">
                <a16:creationId xmlns:a16="http://schemas.microsoft.com/office/drawing/2014/main" id="{948A54B8-894F-7741-9F4A-D744B2F4C8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15364" y="1582589"/>
            <a:ext cx="689065" cy="689065"/>
          </a:xfrm>
          <a:prstGeom prst="rect">
            <a:avLst/>
          </a:prstGeom>
        </p:spPr>
      </p:pic>
      <p:sp>
        <p:nvSpPr>
          <p:cNvPr id="158" name="TextBox 157">
            <a:extLst>
              <a:ext uri="{FF2B5EF4-FFF2-40B4-BE49-F238E27FC236}">
                <a16:creationId xmlns:a16="http://schemas.microsoft.com/office/drawing/2014/main" id="{5C24604B-322A-5C48-BEC9-E17FDF4BBD9A}"/>
              </a:ext>
            </a:extLst>
          </p:cNvPr>
          <p:cNvSpPr txBox="1"/>
          <p:nvPr/>
        </p:nvSpPr>
        <p:spPr>
          <a:xfrm>
            <a:off x="7842622" y="1916120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srgbClr val="1F698B"/>
                </a:solidFill>
                <a:latin typeface="DINPro-Black" panose="02000503030000020004" pitchFamily="50" charset="0"/>
              </a:rPr>
              <a:t>30%</a:t>
            </a:r>
          </a:p>
        </p:txBody>
      </p:sp>
      <p:graphicFrame>
        <p:nvGraphicFramePr>
          <p:cNvPr id="48" name="Chart 59">
            <a:extLst>
              <a:ext uri="{FF2B5EF4-FFF2-40B4-BE49-F238E27FC236}">
                <a16:creationId xmlns:a16="http://schemas.microsoft.com/office/drawing/2014/main" id="{29E5531F-8EF4-2040-8809-16D1F3779DDD}"/>
              </a:ext>
            </a:extLst>
          </p:cNvPr>
          <p:cNvGraphicFramePr/>
          <p:nvPr/>
        </p:nvGraphicFramePr>
        <p:xfrm>
          <a:off x="152400" y="1614254"/>
          <a:ext cx="2261541" cy="941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2" name="TextBox 51">
            <a:extLst>
              <a:ext uri="{FF2B5EF4-FFF2-40B4-BE49-F238E27FC236}">
                <a16:creationId xmlns:a16="http://schemas.microsoft.com/office/drawing/2014/main" id="{B8B42D43-A6DC-5F40-A60D-66A2ECD069F8}"/>
              </a:ext>
            </a:extLst>
          </p:cNvPr>
          <p:cNvSpPr txBox="1"/>
          <p:nvPr/>
        </p:nvSpPr>
        <p:spPr>
          <a:xfrm>
            <a:off x="339551" y="1420820"/>
            <a:ext cx="200378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dirty="0">
                <a:solidFill>
                  <a:prstClr val="white"/>
                </a:solidFill>
                <a:latin typeface="DINPro-Black" panose="02000503030000020004" pitchFamily="50" charset="0"/>
              </a:rPr>
              <a:t>INTENTION  TO TRAVEL</a:t>
            </a:r>
            <a:endParaRPr lang="el-GR" sz="750" dirty="0">
              <a:solidFill>
                <a:prstClr val="white"/>
              </a:solidFill>
              <a:latin typeface="DINPro-Black" panose="02000503030000020004" pitchFamily="50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C71E93C-0320-0F45-BA3E-1EEF00B3296A}"/>
              </a:ext>
            </a:extLst>
          </p:cNvPr>
          <p:cNvSpPr txBox="1"/>
          <p:nvPr/>
        </p:nvSpPr>
        <p:spPr>
          <a:xfrm>
            <a:off x="5344287" y="2452392"/>
            <a:ext cx="8095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125" b="1" dirty="0">
                <a:solidFill>
                  <a:prstClr val="white"/>
                </a:solidFill>
                <a:latin typeface="DINPro-Black" panose="02000503030000020004" pitchFamily="50" charset="0"/>
              </a:rPr>
              <a:t>35%</a:t>
            </a:r>
          </a:p>
          <a:p>
            <a:pPr algn="ctr" defTabSz="685800"/>
            <a:r>
              <a:rPr lang="en-US" sz="675" b="1" dirty="0">
                <a:solidFill>
                  <a:prstClr val="white"/>
                </a:solidFill>
                <a:latin typeface="DINPro-Light" panose="02000504040000020003" pitchFamily="50" charset="0"/>
              </a:rPr>
              <a:t>with partner</a:t>
            </a:r>
            <a:endParaRPr lang="en-GB" sz="675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3C8E918-47AC-6740-A08F-3BA51E6A8082}"/>
              </a:ext>
            </a:extLst>
          </p:cNvPr>
          <p:cNvSpPr txBox="1"/>
          <p:nvPr/>
        </p:nvSpPr>
        <p:spPr>
          <a:xfrm>
            <a:off x="6072502" y="2452392"/>
            <a:ext cx="6444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125" b="1" dirty="0">
                <a:solidFill>
                  <a:prstClr val="white"/>
                </a:solidFill>
                <a:latin typeface="DINPro-Black" panose="02000503030000020004" pitchFamily="50" charset="0"/>
              </a:rPr>
              <a:t>9%</a:t>
            </a:r>
          </a:p>
          <a:p>
            <a:pPr algn="ctr" defTabSz="685800"/>
            <a:r>
              <a:rPr lang="en-US" sz="675" b="1" dirty="0">
                <a:solidFill>
                  <a:prstClr val="white"/>
                </a:solidFill>
                <a:latin typeface="DINPro-Light" panose="02000504040000020003" pitchFamily="50" charset="0"/>
              </a:rPr>
              <a:t>solo</a:t>
            </a:r>
            <a:endParaRPr lang="en-GB" sz="675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C46D9F6-CAA3-C44B-BCCF-BF7CC2D2D04A}"/>
              </a:ext>
            </a:extLst>
          </p:cNvPr>
          <p:cNvSpPr txBox="1"/>
          <p:nvPr/>
        </p:nvSpPr>
        <p:spPr>
          <a:xfrm>
            <a:off x="4736377" y="2417767"/>
            <a:ext cx="644490" cy="4039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350" b="1" dirty="0">
                <a:solidFill>
                  <a:prstClr val="white"/>
                </a:solidFill>
                <a:latin typeface="DINPro-Black" panose="02000503030000020004" pitchFamily="50" charset="0"/>
              </a:rPr>
              <a:t>43%</a:t>
            </a:r>
          </a:p>
          <a:p>
            <a:pPr algn="ctr" defTabSz="685800"/>
            <a:r>
              <a:rPr lang="en-US" sz="675" b="1" dirty="0">
                <a:solidFill>
                  <a:prstClr val="white"/>
                </a:solidFill>
                <a:latin typeface="DINPro-Light" panose="02000504040000020003" pitchFamily="50" charset="0"/>
              </a:rPr>
              <a:t>with family</a:t>
            </a:r>
            <a:endParaRPr lang="en-GB" sz="675" b="1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6" name="Graphic 147" descr="Family with boy with solid fill">
            <a:extLst>
              <a:ext uri="{FF2B5EF4-FFF2-40B4-BE49-F238E27FC236}">
                <a16:creationId xmlns:a16="http://schemas.microsoft.com/office/drawing/2014/main" id="{0C596F84-C318-AF4D-8717-6B103137677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18899" y="2034559"/>
            <a:ext cx="338377" cy="338377"/>
          </a:xfrm>
          <a:prstGeom prst="rect">
            <a:avLst/>
          </a:prstGeom>
        </p:spPr>
      </p:pic>
      <p:pic>
        <p:nvPicPr>
          <p:cNvPr id="67" name="Graphic 148" descr="Hike with solid fill">
            <a:extLst>
              <a:ext uri="{FF2B5EF4-FFF2-40B4-BE49-F238E27FC236}">
                <a16:creationId xmlns:a16="http://schemas.microsoft.com/office/drawing/2014/main" id="{33647F22-3CD6-A04A-88A5-5F8EDEB602F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98844" y="2038500"/>
            <a:ext cx="374976" cy="334194"/>
          </a:xfrm>
          <a:prstGeom prst="rect">
            <a:avLst/>
          </a:prstGeom>
        </p:spPr>
      </p:pic>
      <p:pic>
        <p:nvPicPr>
          <p:cNvPr id="68" name="Graphic 149" descr="Man and woman with solid fill">
            <a:extLst>
              <a:ext uri="{FF2B5EF4-FFF2-40B4-BE49-F238E27FC236}">
                <a16:creationId xmlns:a16="http://schemas.microsoft.com/office/drawing/2014/main" id="{36F8B17F-2B4F-034F-A3B0-47055DE5624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84052" y="2045500"/>
            <a:ext cx="334193" cy="334193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DF5B4817-94B3-444C-AFB6-5D7A86D35095}"/>
              </a:ext>
            </a:extLst>
          </p:cNvPr>
          <p:cNvSpPr txBox="1"/>
          <p:nvPr/>
        </p:nvSpPr>
        <p:spPr>
          <a:xfrm>
            <a:off x="296235" y="3811193"/>
            <a:ext cx="200378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dirty="0">
                <a:solidFill>
                  <a:prstClr val="white"/>
                </a:solidFill>
                <a:latin typeface="DINPro-Black" panose="02000503030000020004" pitchFamily="50" charset="0"/>
              </a:rPr>
              <a:t>POPULAR TRAVEL PERIODS</a:t>
            </a:r>
            <a:endParaRPr lang="el-GR" sz="750" dirty="0">
              <a:solidFill>
                <a:prstClr val="white"/>
              </a:solidFill>
              <a:latin typeface="DINPro-Black" panose="02000503030000020004" pitchFamily="50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A1C42BC0-C364-4C85-B661-FFA09219BF68}"/>
              </a:ext>
            </a:extLst>
          </p:cNvPr>
          <p:cNvSpPr txBox="1"/>
          <p:nvPr/>
        </p:nvSpPr>
        <p:spPr>
          <a:xfrm>
            <a:off x="2819400" y="1417069"/>
            <a:ext cx="1577471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prstClr val="white"/>
                </a:solidFill>
                <a:latin typeface="DINPro-Black" panose="02000503030000020004" pitchFamily="50" charset="0"/>
              </a:rPr>
              <a:t>WHERE TO?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E2799FF-19F3-427A-A94A-489BD2D64870}"/>
              </a:ext>
            </a:extLst>
          </p:cNvPr>
          <p:cNvSpPr txBox="1"/>
          <p:nvPr/>
        </p:nvSpPr>
        <p:spPr>
          <a:xfrm>
            <a:off x="2468766" y="2302912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prstClr val="white"/>
                </a:solidFill>
                <a:latin typeface="DINPro-Black" panose="02000503030000020004" pitchFamily="50" charset="0"/>
              </a:rPr>
              <a:t>33%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32E52CE-0456-4E20-93E3-3D15050F3B51}"/>
              </a:ext>
            </a:extLst>
          </p:cNvPr>
          <p:cNvSpPr txBox="1"/>
          <p:nvPr/>
        </p:nvSpPr>
        <p:spPr>
          <a:xfrm>
            <a:off x="4953000" y="1417069"/>
            <a:ext cx="1577471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prstClr val="white"/>
                </a:solidFill>
                <a:latin typeface="DINPro-Black" panose="02000503030000020004" pitchFamily="50" charset="0"/>
              </a:rPr>
              <a:t>AND WITH WHOM?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6AB2D18E-6782-474E-95DE-AE03B57F5690}"/>
              </a:ext>
            </a:extLst>
          </p:cNvPr>
          <p:cNvSpPr txBox="1"/>
          <p:nvPr/>
        </p:nvSpPr>
        <p:spPr>
          <a:xfrm>
            <a:off x="3150339" y="3248497"/>
            <a:ext cx="3065911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prstClr val="white"/>
                </a:solidFill>
                <a:latin typeface="DINPro-Black" panose="02000503030000020004" pitchFamily="50" charset="0"/>
              </a:rPr>
              <a:t>INTENDED LENGTH OF STAY AND BUDGET</a:t>
            </a:r>
          </a:p>
        </p:txBody>
      </p:sp>
      <p:graphicFrame>
        <p:nvGraphicFramePr>
          <p:cNvPr id="92" name="Chart 171">
            <a:extLst>
              <a:ext uri="{FF2B5EF4-FFF2-40B4-BE49-F238E27FC236}">
                <a16:creationId xmlns:a16="http://schemas.microsoft.com/office/drawing/2014/main" id="{4F8C9F55-DF8A-4173-81AE-DD9829C06F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1617582"/>
              </p:ext>
            </p:extLst>
          </p:nvPr>
        </p:nvGraphicFramePr>
        <p:xfrm>
          <a:off x="2438400" y="3363965"/>
          <a:ext cx="1755071" cy="1443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94" name="Chart 171">
            <a:extLst>
              <a:ext uri="{FF2B5EF4-FFF2-40B4-BE49-F238E27FC236}">
                <a16:creationId xmlns:a16="http://schemas.microsoft.com/office/drawing/2014/main" id="{B65772CE-EE90-4DA1-97DE-E1B8310CBC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4310165"/>
              </p:ext>
            </p:extLst>
          </p:nvPr>
        </p:nvGraphicFramePr>
        <p:xfrm>
          <a:off x="4322187" y="3363965"/>
          <a:ext cx="2485084" cy="1443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95" name="Πίνακας 13">
            <a:extLst>
              <a:ext uri="{FF2B5EF4-FFF2-40B4-BE49-F238E27FC236}">
                <a16:creationId xmlns:a16="http://schemas.microsoft.com/office/drawing/2014/main" id="{BEAE5725-960C-48E0-983C-B351AB3A6CB1}"/>
              </a:ext>
            </a:extLst>
          </p:cNvPr>
          <p:cNvGraphicFramePr>
            <a:graphicFrameLocks noGrp="1"/>
          </p:cNvGraphicFramePr>
          <p:nvPr/>
        </p:nvGraphicFramePr>
        <p:xfrm>
          <a:off x="6758510" y="4000099"/>
          <a:ext cx="2183302" cy="934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1651">
                  <a:extLst>
                    <a:ext uri="{9D8B030D-6E8A-4147-A177-3AD203B41FA5}">
                      <a16:colId xmlns:a16="http://schemas.microsoft.com/office/drawing/2014/main" val="3003151601"/>
                    </a:ext>
                  </a:extLst>
                </a:gridCol>
                <a:gridCol w="1091651">
                  <a:extLst>
                    <a:ext uri="{9D8B030D-6E8A-4147-A177-3AD203B41FA5}">
                      <a16:colId xmlns:a16="http://schemas.microsoft.com/office/drawing/2014/main" val="267183535"/>
                    </a:ext>
                  </a:extLst>
                </a:gridCol>
              </a:tblGrid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Spain 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17%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948925"/>
                  </a:ext>
                </a:extLst>
              </a:tr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Italy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9%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5317399"/>
                  </a:ext>
                </a:extLst>
              </a:tr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France 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8%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147554"/>
                  </a:ext>
                </a:extLst>
              </a:tr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Greece 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7%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2273054"/>
                  </a:ext>
                </a:extLst>
              </a:tr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Portugal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5%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7740919"/>
                  </a:ext>
                </a:extLst>
              </a:tr>
            </a:tbl>
          </a:graphicData>
        </a:graphic>
      </p:graphicFrame>
      <p:sp>
        <p:nvSpPr>
          <p:cNvPr id="72" name="TextBox 71">
            <a:extLst>
              <a:ext uri="{FF2B5EF4-FFF2-40B4-BE49-F238E27FC236}">
                <a16:creationId xmlns:a16="http://schemas.microsoft.com/office/drawing/2014/main" id="{6A943DDE-A553-F042-8CB4-48F8D498F940}"/>
              </a:ext>
            </a:extLst>
          </p:cNvPr>
          <p:cNvSpPr txBox="1"/>
          <p:nvPr/>
        </p:nvSpPr>
        <p:spPr>
          <a:xfrm>
            <a:off x="326888" y="2584351"/>
            <a:ext cx="200378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dirty="0">
                <a:solidFill>
                  <a:prstClr val="white"/>
                </a:solidFill>
                <a:latin typeface="DINPro-Black" panose="02000503030000020004" pitchFamily="50" charset="0"/>
              </a:rPr>
              <a:t>TRAVEL READINESS</a:t>
            </a:r>
            <a:endParaRPr lang="el-GR" sz="750" dirty="0">
              <a:solidFill>
                <a:prstClr val="white"/>
              </a:solidFill>
              <a:latin typeface="DINPro-Black" panose="02000503030000020004" pitchFamily="50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BF73613-08FD-4A4F-878C-073958DFEA20}"/>
              </a:ext>
            </a:extLst>
          </p:cNvPr>
          <p:cNvSpPr txBox="1"/>
          <p:nvPr/>
        </p:nvSpPr>
        <p:spPr>
          <a:xfrm>
            <a:off x="7077664" y="1417069"/>
            <a:ext cx="1577471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srgbClr val="1F698B"/>
                </a:solidFill>
                <a:latin typeface="DINPro-Black" panose="02000503030000020004" pitchFamily="50" charset="0"/>
              </a:rPr>
              <a:t>TOP 3 TYPES OF TRIPS</a:t>
            </a:r>
          </a:p>
        </p:txBody>
      </p:sp>
      <p:pic>
        <p:nvPicPr>
          <p:cNvPr id="75" name="Graphic 54" descr="City">
            <a:extLst>
              <a:ext uri="{FF2B5EF4-FFF2-40B4-BE49-F238E27FC236}">
                <a16:creationId xmlns:a16="http://schemas.microsoft.com/office/drawing/2014/main" id="{5E226549-82B0-D040-8C6C-636B44792D1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077665" y="2458441"/>
            <a:ext cx="497484" cy="497484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D234F47C-E0A7-D347-AC12-3D0B3C90E1B3}"/>
              </a:ext>
            </a:extLst>
          </p:cNvPr>
          <p:cNvSpPr txBox="1"/>
          <p:nvPr/>
        </p:nvSpPr>
        <p:spPr>
          <a:xfrm>
            <a:off x="7872960" y="2477849"/>
            <a:ext cx="595035" cy="196208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defTabSz="685800"/>
            <a:r>
              <a:rPr lang="en-US" sz="675" b="1" dirty="0">
                <a:solidFill>
                  <a:srgbClr val="1F698B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City Break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B14F260F-5CF5-3D43-919D-DC53D48B35F8}"/>
              </a:ext>
            </a:extLst>
          </p:cNvPr>
          <p:cNvSpPr txBox="1"/>
          <p:nvPr/>
        </p:nvSpPr>
        <p:spPr>
          <a:xfrm>
            <a:off x="7842622" y="2666761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srgbClr val="1F698B"/>
                </a:solidFill>
                <a:latin typeface="DINPro-Black" panose="02000503030000020004" pitchFamily="50" charset="0"/>
              </a:rPr>
              <a:t>20%</a:t>
            </a:r>
          </a:p>
        </p:txBody>
      </p:sp>
      <p:graphicFrame>
        <p:nvGraphicFramePr>
          <p:cNvPr id="79" name="Γράφημα 78">
            <a:extLst>
              <a:ext uri="{FF2B5EF4-FFF2-40B4-BE49-F238E27FC236}">
                <a16:creationId xmlns:a16="http://schemas.microsoft.com/office/drawing/2014/main" id="{0E290A43-B8AC-2B42-843C-C8DC67C18C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8349331"/>
              </p:ext>
            </p:extLst>
          </p:nvPr>
        </p:nvGraphicFramePr>
        <p:xfrm>
          <a:off x="226333" y="2534192"/>
          <a:ext cx="2189950" cy="1277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sp>
        <p:nvSpPr>
          <p:cNvPr id="87" name="TextBox 86">
            <a:extLst>
              <a:ext uri="{FF2B5EF4-FFF2-40B4-BE49-F238E27FC236}">
                <a16:creationId xmlns:a16="http://schemas.microsoft.com/office/drawing/2014/main" id="{CFFA70A0-27AC-AD49-8771-7303377CBC4D}"/>
              </a:ext>
            </a:extLst>
          </p:cNvPr>
          <p:cNvSpPr txBox="1"/>
          <p:nvPr/>
        </p:nvSpPr>
        <p:spPr>
          <a:xfrm>
            <a:off x="1663700" y="2861360"/>
            <a:ext cx="7766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Medium" panose="02000503030000020004" pitchFamily="2" charset="0"/>
              </a:rPr>
              <a:t>Trip fully booked</a:t>
            </a:r>
            <a:endParaRPr lang="en-GB" sz="750" b="1" dirty="0">
              <a:solidFill>
                <a:prstClr val="white"/>
              </a:solidFill>
              <a:latin typeface="DINPro-Medium" panose="02000503030000020004" pitchFamily="2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9BDFEC78-D5A7-E04A-9EA2-C0596F340AED}"/>
              </a:ext>
            </a:extLst>
          </p:cNvPr>
          <p:cNvSpPr txBox="1"/>
          <p:nvPr/>
        </p:nvSpPr>
        <p:spPr>
          <a:xfrm>
            <a:off x="1708273" y="3361267"/>
            <a:ext cx="7766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Regular" panose="02000503030000020004" pitchFamily="2" charset="0"/>
              </a:rPr>
              <a:t>Trip partially booked</a:t>
            </a:r>
            <a:endParaRPr lang="en-GB" sz="750" b="1" dirty="0">
              <a:solidFill>
                <a:prstClr val="white"/>
              </a:solidFill>
              <a:latin typeface="DINPro-Regular" panose="02000503030000020004" pitchFamily="2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C676D90B-1E47-A040-AE78-93C9988CEAA9}"/>
              </a:ext>
            </a:extLst>
          </p:cNvPr>
          <p:cNvSpPr txBox="1"/>
          <p:nvPr/>
        </p:nvSpPr>
        <p:spPr>
          <a:xfrm>
            <a:off x="201275" y="2861360"/>
            <a:ext cx="7766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Destination not chosen</a:t>
            </a:r>
            <a:endParaRPr lang="en-GB" sz="75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045CE05E-A5B1-DC4F-9AA8-914703D8EE9C}"/>
              </a:ext>
            </a:extLst>
          </p:cNvPr>
          <p:cNvSpPr txBox="1"/>
          <p:nvPr/>
        </p:nvSpPr>
        <p:spPr>
          <a:xfrm>
            <a:off x="152400" y="3326674"/>
            <a:ext cx="868286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Destination chosen but trip not booked yet</a:t>
            </a:r>
            <a:endParaRPr lang="en-GB" sz="750" b="1" dirty="0">
              <a:solidFill>
                <a:prstClr val="white"/>
              </a:solidFill>
              <a:latin typeface="DINPro-Light" panose="02000504040000020003" pitchFamily="50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12118B1-2A2D-BA4A-AE1E-51C5079FFD7C}"/>
              </a:ext>
            </a:extLst>
          </p:cNvPr>
          <p:cNvSpPr txBox="1"/>
          <p:nvPr/>
        </p:nvSpPr>
        <p:spPr>
          <a:xfrm>
            <a:off x="2449084" y="2687819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prstClr val="white"/>
                </a:solidFill>
                <a:latin typeface="DINPro-Black" panose="02000503030000020004" pitchFamily="50" charset="0"/>
              </a:rPr>
              <a:t>11%</a:t>
            </a:r>
          </a:p>
        </p:txBody>
      </p:sp>
      <p:grpSp>
        <p:nvGrpSpPr>
          <p:cNvPr id="6" name="Ομάδα 5">
            <a:extLst>
              <a:ext uri="{FF2B5EF4-FFF2-40B4-BE49-F238E27FC236}">
                <a16:creationId xmlns:a16="http://schemas.microsoft.com/office/drawing/2014/main" id="{299494B4-0CCA-8741-BED7-024FE6A2EEB3}"/>
              </a:ext>
            </a:extLst>
          </p:cNvPr>
          <p:cNvGrpSpPr/>
          <p:nvPr/>
        </p:nvGrpSpPr>
        <p:grpSpPr>
          <a:xfrm>
            <a:off x="8380654" y="10109"/>
            <a:ext cx="548962" cy="713372"/>
            <a:chOff x="8380654" y="10109"/>
            <a:chExt cx="548962" cy="713372"/>
          </a:xfrm>
        </p:grpSpPr>
        <p:pic>
          <p:nvPicPr>
            <p:cNvPr id="1028" name="Picture 4" descr="UK universities provide a £95bn economic boost – Chief-Exec.com">
              <a:extLst>
                <a:ext uri="{FF2B5EF4-FFF2-40B4-BE49-F238E27FC236}">
                  <a16:creationId xmlns:a16="http://schemas.microsoft.com/office/drawing/2014/main" id="{AAFC2062-9C4F-624A-907F-9F5A991A6A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0654" y="10109"/>
              <a:ext cx="548962" cy="7133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Ορθογώνιο 3">
              <a:extLst>
                <a:ext uri="{FF2B5EF4-FFF2-40B4-BE49-F238E27FC236}">
                  <a16:creationId xmlns:a16="http://schemas.microsoft.com/office/drawing/2014/main" id="{379F76CE-9DC8-244C-9F15-C9BDCE2A1416}"/>
                </a:ext>
              </a:extLst>
            </p:cNvPr>
            <p:cNvSpPr/>
            <p:nvPr/>
          </p:nvSpPr>
          <p:spPr>
            <a:xfrm>
              <a:off x="8686800" y="136525"/>
              <a:ext cx="216906" cy="147922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</p:grpSp>
      <p:pic>
        <p:nvPicPr>
          <p:cNvPr id="73" name="Picture 26" descr="Calendar Clip Art Png Vector Library - Blank Calendar Icon Blue,  Transparent Png , Transparent Png Image - PNGitem">
            <a:extLst>
              <a:ext uri="{FF2B5EF4-FFF2-40B4-BE49-F238E27FC236}">
                <a16:creationId xmlns:a16="http://schemas.microsoft.com/office/drawing/2014/main" id="{74BBB216-B54B-FC4C-A34F-3F800EBA3F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72" y="4018942"/>
            <a:ext cx="601152" cy="59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26" descr="Calendar Clip Art Png Vector Library - Blank Calendar Icon Blue,  Transparent Png , Transparent Png Image - PNGitem">
            <a:extLst>
              <a:ext uri="{FF2B5EF4-FFF2-40B4-BE49-F238E27FC236}">
                <a16:creationId xmlns:a16="http://schemas.microsoft.com/office/drawing/2014/main" id="{F429B24C-F780-644F-92E1-1085C258D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6336" y="4018942"/>
            <a:ext cx="601152" cy="59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26" descr="Calendar Clip Art Png Vector Library - Blank Calendar Icon Blue,  Transparent Png , Transparent Png Image - PNGitem">
            <a:extLst>
              <a:ext uri="{FF2B5EF4-FFF2-40B4-BE49-F238E27FC236}">
                <a16:creationId xmlns:a16="http://schemas.microsoft.com/office/drawing/2014/main" id="{7C893DA0-B650-1647-AC8E-90545B5ACE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66549" y="4018942"/>
            <a:ext cx="601152" cy="59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34" descr="Trenchless Sewer Lines | Renowned Plumbing">
            <a:extLst>
              <a:ext uri="{FF2B5EF4-FFF2-40B4-BE49-F238E27FC236}">
                <a16:creationId xmlns:a16="http://schemas.microsoft.com/office/drawing/2014/main" id="{66DCBDFC-DE9A-4A4E-9AD2-40CBB61778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 cstate="print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586" r="16048"/>
          <a:stretch/>
        </p:blipFill>
        <p:spPr bwMode="auto">
          <a:xfrm>
            <a:off x="2499508" y="3219867"/>
            <a:ext cx="407709" cy="331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44" descr="Euro symbol icon simple Royalty Free Vector Image">
            <a:extLst>
              <a:ext uri="{FF2B5EF4-FFF2-40B4-BE49-F238E27FC236}">
                <a16:creationId xmlns:a16="http://schemas.microsoft.com/office/drawing/2014/main" id="{DE58544D-AD59-472A-B3B9-E840DD005E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15022" y="3256107"/>
            <a:ext cx="307712" cy="30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A387C52A-F664-D24F-A66C-FAD2186F6957}"/>
              </a:ext>
            </a:extLst>
          </p:cNvPr>
          <p:cNvSpPr txBox="1"/>
          <p:nvPr/>
        </p:nvSpPr>
        <p:spPr>
          <a:xfrm>
            <a:off x="294667" y="4285107"/>
            <a:ext cx="644490" cy="265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125" dirty="0">
                <a:solidFill>
                  <a:prstClr val="white"/>
                </a:solidFill>
                <a:latin typeface="DINPro-Black" panose="02000503030000020004" pitchFamily="50" charset="0"/>
              </a:rPr>
              <a:t>31%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2716FCE-047A-924B-9B29-E4F70FD5978A}"/>
              </a:ext>
            </a:extLst>
          </p:cNvPr>
          <p:cNvSpPr txBox="1"/>
          <p:nvPr/>
        </p:nvSpPr>
        <p:spPr>
          <a:xfrm>
            <a:off x="986823" y="4262247"/>
            <a:ext cx="644490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350" dirty="0">
                <a:solidFill>
                  <a:prstClr val="white"/>
                </a:solidFill>
                <a:latin typeface="DINPro-Black" panose="02000503030000020004" pitchFamily="50" charset="0"/>
              </a:rPr>
              <a:t>33%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C7A1289-E6B1-B046-B4B3-1B2D2613FAF9}"/>
              </a:ext>
            </a:extLst>
          </p:cNvPr>
          <p:cNvSpPr txBox="1"/>
          <p:nvPr/>
        </p:nvSpPr>
        <p:spPr>
          <a:xfrm>
            <a:off x="1665194" y="4290654"/>
            <a:ext cx="644490" cy="2662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130" dirty="0">
                <a:solidFill>
                  <a:prstClr val="white"/>
                </a:solidFill>
                <a:latin typeface="DINPro-Black" panose="02000503030000020004" pitchFamily="50" charset="0"/>
              </a:rPr>
              <a:t>16%</a:t>
            </a:r>
          </a:p>
        </p:txBody>
      </p:sp>
      <p:sp>
        <p:nvSpPr>
          <p:cNvPr id="123" name="Isosceles Triangle 46">
            <a:extLst>
              <a:ext uri="{FF2B5EF4-FFF2-40B4-BE49-F238E27FC236}">
                <a16:creationId xmlns:a16="http://schemas.microsoft.com/office/drawing/2014/main" id="{020BDCF8-717C-704F-A3CE-85FA7B96A97D}"/>
              </a:ext>
            </a:extLst>
          </p:cNvPr>
          <p:cNvSpPr/>
          <p:nvPr/>
        </p:nvSpPr>
        <p:spPr>
          <a:xfrm rot="10800000">
            <a:off x="5139853" y="3772331"/>
            <a:ext cx="93679" cy="66442"/>
          </a:xfrm>
          <a:prstGeom prst="triangl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4960">
              <a:defRPr/>
            </a:pPr>
            <a:endParaRPr lang="en-US" sz="824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9A438F15-0E49-8A4F-B8D8-1FDC175533F7}"/>
              </a:ext>
            </a:extLst>
          </p:cNvPr>
          <p:cNvSpPr txBox="1"/>
          <p:nvPr/>
        </p:nvSpPr>
        <p:spPr>
          <a:xfrm>
            <a:off x="4932555" y="3580706"/>
            <a:ext cx="53113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1" dirty="0">
                <a:solidFill>
                  <a:srgbClr val="FF0000"/>
                </a:solidFill>
                <a:latin typeface="DINPro-Light" panose="02000504040000020003" pitchFamily="50" charset="0"/>
              </a:rPr>
              <a:t>5</a:t>
            </a:r>
            <a:r>
              <a:rPr lang="el-GR" sz="700" b="1" dirty="0">
                <a:solidFill>
                  <a:srgbClr val="FF0000"/>
                </a:solidFill>
                <a:latin typeface="DINPro-Light" panose="02000504040000020003" pitchFamily="50" charset="0"/>
              </a:rPr>
              <a:t>%</a:t>
            </a:r>
            <a:r>
              <a:rPr lang="en-US" sz="700" b="1" dirty="0">
                <a:solidFill>
                  <a:srgbClr val="FF0000"/>
                </a:solidFill>
                <a:latin typeface="DINPro-Light" panose="02000504040000020003" pitchFamily="50" charset="0"/>
              </a:rPr>
              <a:t>*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6F79A71E-D1B6-6A44-AF25-B3C954DEDBF9}"/>
              </a:ext>
            </a:extLst>
          </p:cNvPr>
          <p:cNvSpPr txBox="1"/>
          <p:nvPr/>
        </p:nvSpPr>
        <p:spPr>
          <a:xfrm>
            <a:off x="7833687" y="3212408"/>
            <a:ext cx="670376" cy="196208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defTabSz="685800"/>
            <a:r>
              <a:rPr lang="en-US" sz="675" b="1" dirty="0">
                <a:solidFill>
                  <a:srgbClr val="1F698B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Coast &amp; Sea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23CCF7F5-0DBC-D346-B28F-42FD54C62B70}"/>
              </a:ext>
            </a:extLst>
          </p:cNvPr>
          <p:cNvSpPr txBox="1"/>
          <p:nvPr/>
        </p:nvSpPr>
        <p:spPr>
          <a:xfrm>
            <a:off x="7842622" y="3401320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srgbClr val="1F698B"/>
                </a:solidFill>
                <a:latin typeface="DINPro-Black" panose="02000503030000020004" pitchFamily="50" charset="0"/>
              </a:rPr>
              <a:t>13%</a:t>
            </a:r>
          </a:p>
        </p:txBody>
      </p:sp>
      <p:pic>
        <p:nvPicPr>
          <p:cNvPr id="131" name="Graphic 12" descr="Wave">
            <a:extLst>
              <a:ext uri="{FF2B5EF4-FFF2-40B4-BE49-F238E27FC236}">
                <a16:creationId xmlns:a16="http://schemas.microsoft.com/office/drawing/2014/main" id="{77F64BC7-0182-BF4E-9371-6486C1675404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7018570" y="3108325"/>
            <a:ext cx="644490" cy="644490"/>
          </a:xfrm>
          <a:prstGeom prst="rect">
            <a:avLst/>
          </a:prstGeom>
        </p:spPr>
      </p:pic>
      <p:grpSp>
        <p:nvGrpSpPr>
          <p:cNvPr id="3" name="Ομάδα 2">
            <a:extLst>
              <a:ext uri="{FF2B5EF4-FFF2-40B4-BE49-F238E27FC236}">
                <a16:creationId xmlns:a16="http://schemas.microsoft.com/office/drawing/2014/main" id="{F8977CFC-4A22-1D4F-935D-038511856776}"/>
              </a:ext>
            </a:extLst>
          </p:cNvPr>
          <p:cNvGrpSpPr/>
          <p:nvPr/>
        </p:nvGrpSpPr>
        <p:grpSpPr>
          <a:xfrm>
            <a:off x="2978289" y="1701394"/>
            <a:ext cx="1212711" cy="1365835"/>
            <a:chOff x="2978289" y="1742490"/>
            <a:chExt cx="1212711" cy="1365835"/>
          </a:xfrm>
        </p:grpSpPr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F8ECB895-B359-E748-9FFE-6CB8968ABF7D}"/>
                </a:ext>
              </a:extLst>
            </p:cNvPr>
            <p:cNvSpPr/>
            <p:nvPr/>
          </p:nvSpPr>
          <p:spPr>
            <a:xfrm>
              <a:off x="3526824" y="1742490"/>
              <a:ext cx="130838" cy="1365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968" y="21600"/>
                  </a:moveTo>
                  <a:lnTo>
                    <a:pt x="9632" y="21600"/>
                  </a:lnTo>
                  <a:cubicBezTo>
                    <a:pt x="4378" y="21600"/>
                    <a:pt x="0" y="21013"/>
                    <a:pt x="0" y="20309"/>
                  </a:cubicBezTo>
                  <a:lnTo>
                    <a:pt x="0" y="1291"/>
                  </a:lnTo>
                  <a:cubicBezTo>
                    <a:pt x="0" y="587"/>
                    <a:pt x="4378" y="0"/>
                    <a:pt x="9632" y="0"/>
                  </a:cubicBezTo>
                  <a:lnTo>
                    <a:pt x="11968" y="0"/>
                  </a:lnTo>
                  <a:cubicBezTo>
                    <a:pt x="17222" y="0"/>
                    <a:pt x="21600" y="587"/>
                    <a:pt x="21600" y="1291"/>
                  </a:cubicBezTo>
                  <a:lnTo>
                    <a:pt x="21600" y="20309"/>
                  </a:lnTo>
                  <a:cubicBezTo>
                    <a:pt x="21599" y="21052"/>
                    <a:pt x="17221" y="21600"/>
                    <a:pt x="11968" y="21600"/>
                  </a:cubicBezTo>
                  <a:close/>
                </a:path>
              </a:pathLst>
            </a:custGeom>
            <a:solidFill>
              <a:srgbClr val="2D8CB5"/>
            </a:solidFill>
            <a:ln w="19050">
              <a:solidFill>
                <a:schemeClr val="bg1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 defTabSz="6858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>
                <a:solidFill>
                  <a:prstClr val="white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Calibri" panose="020F0502020204030204"/>
              </a:endParaRPr>
            </a:p>
          </p:txBody>
        </p:sp>
        <p:sp>
          <p:nvSpPr>
            <p:cNvPr id="102" name="Διάσημα 6">
              <a:extLst>
                <a:ext uri="{FF2B5EF4-FFF2-40B4-BE49-F238E27FC236}">
                  <a16:creationId xmlns:a16="http://schemas.microsoft.com/office/drawing/2014/main" id="{A701607F-7F45-954E-9AB7-036234DAB193}"/>
                </a:ext>
              </a:extLst>
            </p:cNvPr>
            <p:cNvSpPr/>
            <p:nvPr/>
          </p:nvSpPr>
          <p:spPr>
            <a:xfrm>
              <a:off x="2991055" y="1976300"/>
              <a:ext cx="1199945" cy="248889"/>
            </a:xfrm>
            <a:prstGeom prst="chevron">
              <a:avLst/>
            </a:prstGeom>
            <a:solidFill>
              <a:srgbClr val="2982AA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  <a:t>ANOTHER  EUROPEAN COUNTRY</a:t>
              </a:r>
              <a:endParaRPr lang="el-GR" sz="600" b="1" dirty="0">
                <a:solidFill>
                  <a:prstClr val="white"/>
                </a:solidFill>
                <a:latin typeface="DINPro-Black" panose="02000503030000020004" pitchFamily="50" charset="0"/>
              </a:endParaRPr>
            </a:p>
          </p:txBody>
        </p:sp>
        <p:sp>
          <p:nvSpPr>
            <p:cNvPr id="103" name="Διάσημα 75">
              <a:extLst>
                <a:ext uri="{FF2B5EF4-FFF2-40B4-BE49-F238E27FC236}">
                  <a16:creationId xmlns:a16="http://schemas.microsoft.com/office/drawing/2014/main" id="{D1C307FD-A18C-7642-9C9C-6459337A65E9}"/>
                </a:ext>
              </a:extLst>
            </p:cNvPr>
            <p:cNvSpPr/>
            <p:nvPr/>
          </p:nvSpPr>
          <p:spPr>
            <a:xfrm rot="10800000">
              <a:off x="2978289" y="2358063"/>
              <a:ext cx="1199945" cy="248889"/>
            </a:xfrm>
            <a:prstGeom prst="chevron">
              <a:avLst/>
            </a:prstGeom>
            <a:solidFill>
              <a:srgbClr val="2982AA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l-GR" sz="450" b="1" spc="-56" dirty="0">
                <a:solidFill>
                  <a:prstClr val="white"/>
                </a:solidFill>
                <a:latin typeface="DINPro-Light" panose="02000504040000020003" pitchFamily="50" charset="0"/>
              </a:endParaRP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18C2DA98-B29F-2B4F-8708-C5BA6E6B835E}"/>
                </a:ext>
              </a:extLst>
            </p:cNvPr>
            <p:cNvSpPr txBox="1"/>
            <p:nvPr/>
          </p:nvSpPr>
          <p:spPr>
            <a:xfrm>
              <a:off x="3156364" y="2344009"/>
              <a:ext cx="869470" cy="27699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 defTabSz="685800"/>
              <a: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  <a:t>WITHIN MY COUNTRY</a:t>
              </a:r>
              <a:endParaRPr lang="el-GR" sz="6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05" name="Διάσημα 75">
              <a:extLst>
                <a:ext uri="{FF2B5EF4-FFF2-40B4-BE49-F238E27FC236}">
                  <a16:creationId xmlns:a16="http://schemas.microsoft.com/office/drawing/2014/main" id="{C6FEC3CB-6225-FF4C-AE32-4421ECCDEFCB}"/>
                </a:ext>
              </a:extLst>
            </p:cNvPr>
            <p:cNvSpPr/>
            <p:nvPr/>
          </p:nvSpPr>
          <p:spPr>
            <a:xfrm rot="10800000">
              <a:off x="2991055" y="2738557"/>
              <a:ext cx="1199945" cy="248889"/>
            </a:xfrm>
            <a:prstGeom prst="chevron">
              <a:avLst/>
            </a:prstGeom>
            <a:solidFill>
              <a:srgbClr val="2982AA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l-GR" sz="450" b="1" spc="-56" dirty="0">
                <a:solidFill>
                  <a:prstClr val="white"/>
                </a:solidFill>
                <a:latin typeface="DINPro-Light" panose="02000504040000020003" pitchFamily="50" charset="0"/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E949C6E2-CE4D-5148-BE4F-BD7910103742}"/>
                </a:ext>
              </a:extLst>
            </p:cNvPr>
            <p:cNvSpPr txBox="1"/>
            <p:nvPr/>
          </p:nvSpPr>
          <p:spPr>
            <a:xfrm>
              <a:off x="3170423" y="2724503"/>
              <a:ext cx="869470" cy="27699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 defTabSz="685800"/>
              <a: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  <a:t>OUTSIDE </a:t>
              </a:r>
              <a:b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</a:br>
              <a: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  <a:t>EUROPE</a:t>
              </a:r>
              <a:endParaRPr lang="el-GR" sz="6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id="{6EADB560-ADFF-E84D-9E0E-1964E74E1095}"/>
              </a:ext>
            </a:extLst>
          </p:cNvPr>
          <p:cNvSpPr txBox="1"/>
          <p:nvPr/>
        </p:nvSpPr>
        <p:spPr>
          <a:xfrm>
            <a:off x="6937697" y="3807409"/>
            <a:ext cx="1916454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srgbClr val="1F698B"/>
                </a:solidFill>
                <a:latin typeface="DINPro-Black" panose="02000503030000020004" pitchFamily="50" charset="0"/>
              </a:rPr>
              <a:t>TOP 5 EUROPEAN DESTINATIONS**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E65378F4-0489-DE49-8FA2-C7919246BDA5}"/>
              </a:ext>
            </a:extLst>
          </p:cNvPr>
          <p:cNvSpPr txBox="1"/>
          <p:nvPr/>
        </p:nvSpPr>
        <p:spPr>
          <a:xfrm>
            <a:off x="4430985" y="4992729"/>
            <a:ext cx="4103415" cy="172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4960"/>
            <a:r>
              <a:rPr lang="en-US" sz="524" b="1" dirty="0">
                <a:solidFill>
                  <a:prstClr val="white">
                    <a:lumMod val="50000"/>
                  </a:prstClr>
                </a:solidFill>
                <a:latin typeface="DINPro-Light" panose="02000504040000020003" pitchFamily="50" charset="0"/>
              </a:rPr>
              <a:t>** Based on total sample, without reference to domestic trips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41B2867C-D2E8-524C-A2C1-971E04545E3A}"/>
              </a:ext>
            </a:extLst>
          </p:cNvPr>
          <p:cNvSpPr txBox="1"/>
          <p:nvPr/>
        </p:nvSpPr>
        <p:spPr>
          <a:xfrm>
            <a:off x="4097118" y="1925997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prstClr val="white"/>
                </a:solidFill>
                <a:latin typeface="DINPro-Black" panose="02000503030000020004" pitchFamily="50" charset="0"/>
              </a:rPr>
              <a:t>51%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D5C4A0E6-3861-034C-A7FA-190A39FC9CA2}"/>
              </a:ext>
            </a:extLst>
          </p:cNvPr>
          <p:cNvSpPr txBox="1"/>
          <p:nvPr/>
        </p:nvSpPr>
        <p:spPr>
          <a:xfrm>
            <a:off x="228600" y="4575060"/>
            <a:ext cx="7766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June-</a:t>
            </a:r>
            <a:b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</a:br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July ‘22</a:t>
            </a:r>
            <a:endParaRPr lang="en-GB" sz="75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9B7A6C32-211F-704C-8A5E-9AD88EDA5011}"/>
              </a:ext>
            </a:extLst>
          </p:cNvPr>
          <p:cNvSpPr txBox="1"/>
          <p:nvPr/>
        </p:nvSpPr>
        <p:spPr>
          <a:xfrm>
            <a:off x="894700" y="4575060"/>
            <a:ext cx="79447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August-September‘22</a:t>
            </a:r>
            <a:endParaRPr lang="en-GB" sz="750" b="1" dirty="0">
              <a:solidFill>
                <a:prstClr val="white"/>
              </a:solidFill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DA6B7A7D-61B8-A34B-9758-98A93DDE32F6}"/>
              </a:ext>
            </a:extLst>
          </p:cNvPr>
          <p:cNvSpPr txBox="1"/>
          <p:nvPr/>
        </p:nvSpPr>
        <p:spPr>
          <a:xfrm>
            <a:off x="1511697" y="4575060"/>
            <a:ext cx="910673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October- November ‘22</a:t>
            </a:r>
            <a:endParaRPr lang="en-GB" sz="75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8" name="Isosceles Triangle 46">
            <a:extLst>
              <a:ext uri="{FF2B5EF4-FFF2-40B4-BE49-F238E27FC236}">
                <a16:creationId xmlns:a16="http://schemas.microsoft.com/office/drawing/2014/main" id="{43C7EBF3-7F82-9F40-BFA4-83EA2FB4E7A3}"/>
              </a:ext>
            </a:extLst>
          </p:cNvPr>
          <p:cNvSpPr/>
          <p:nvPr/>
        </p:nvSpPr>
        <p:spPr>
          <a:xfrm rot="10800000">
            <a:off x="1416022" y="1711438"/>
            <a:ext cx="93679" cy="66442"/>
          </a:xfrm>
          <a:prstGeom prst="triangl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4960">
              <a:defRPr/>
            </a:pPr>
            <a:endParaRPr lang="en-US" sz="824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7E2DCB63-EB02-2046-B345-C57636FEEBF0}"/>
              </a:ext>
            </a:extLst>
          </p:cNvPr>
          <p:cNvSpPr txBox="1"/>
          <p:nvPr/>
        </p:nvSpPr>
        <p:spPr>
          <a:xfrm>
            <a:off x="1356058" y="1639593"/>
            <a:ext cx="53113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1" dirty="0">
                <a:solidFill>
                  <a:srgbClr val="FF0000"/>
                </a:solidFill>
                <a:latin typeface="DINPro-Light" panose="02000504040000020003" pitchFamily="50" charset="0"/>
              </a:rPr>
              <a:t>14</a:t>
            </a:r>
            <a:r>
              <a:rPr lang="el-GR" sz="700" b="1" dirty="0">
                <a:solidFill>
                  <a:srgbClr val="FF0000"/>
                </a:solidFill>
                <a:latin typeface="DINPro-Light" panose="02000504040000020003" pitchFamily="50" charset="0"/>
              </a:rPr>
              <a:t>%</a:t>
            </a:r>
            <a:r>
              <a:rPr lang="en-US" sz="700" b="1" dirty="0">
                <a:solidFill>
                  <a:srgbClr val="FF0000"/>
                </a:solidFill>
                <a:latin typeface="DINPro-Light" panose="02000504040000020003" pitchFamily="50" charset="0"/>
              </a:rPr>
              <a:t>*</a:t>
            </a:r>
          </a:p>
        </p:txBody>
      </p:sp>
      <p:sp>
        <p:nvSpPr>
          <p:cNvPr id="71" name="object 3">
            <a:extLst>
              <a:ext uri="{FF2B5EF4-FFF2-40B4-BE49-F238E27FC236}">
                <a16:creationId xmlns:a16="http://schemas.microsoft.com/office/drawing/2014/main" id="{F0058259-3B75-D341-B8E2-DE7F4DEEA861}"/>
              </a:ext>
            </a:extLst>
          </p:cNvPr>
          <p:cNvSpPr/>
          <p:nvPr/>
        </p:nvSpPr>
        <p:spPr>
          <a:xfrm>
            <a:off x="215203" y="616149"/>
            <a:ext cx="1388745" cy="134736"/>
          </a:xfrm>
          <a:custGeom>
            <a:avLst/>
            <a:gdLst/>
            <a:ahLst/>
            <a:cxnLst/>
            <a:rect l="l" t="t" r="r" b="b"/>
            <a:pathLst>
              <a:path w="1718945" h="165734">
                <a:moveTo>
                  <a:pt x="1718322" y="0"/>
                </a:moveTo>
                <a:lnTo>
                  <a:pt x="0" y="0"/>
                </a:lnTo>
                <a:lnTo>
                  <a:pt x="0" y="165595"/>
                </a:lnTo>
                <a:lnTo>
                  <a:pt x="1718322" y="165595"/>
                </a:lnTo>
                <a:lnTo>
                  <a:pt x="1718322" y="0"/>
                </a:lnTo>
                <a:close/>
              </a:path>
            </a:pathLst>
          </a:custGeom>
          <a:solidFill>
            <a:srgbClr val="2D8CB5"/>
          </a:solidFill>
        </p:spPr>
        <p:txBody>
          <a:bodyPr wrap="square" lIns="0" tIns="0" rIns="0" bIns="0" rtlCol="0"/>
          <a:lstStyle/>
          <a:p>
            <a:pPr defTabSz="684960"/>
            <a:endParaRPr sz="1346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84" name="Ομάδα 83">
            <a:extLst>
              <a:ext uri="{FF2B5EF4-FFF2-40B4-BE49-F238E27FC236}">
                <a16:creationId xmlns:a16="http://schemas.microsoft.com/office/drawing/2014/main" id="{0CBC89C4-A965-754D-9799-00B67D7E5C6D}"/>
              </a:ext>
            </a:extLst>
          </p:cNvPr>
          <p:cNvGrpSpPr/>
          <p:nvPr/>
        </p:nvGrpSpPr>
        <p:grpSpPr>
          <a:xfrm>
            <a:off x="11385" y="4995217"/>
            <a:ext cx="4103415" cy="172996"/>
            <a:chOff x="11385" y="4995217"/>
            <a:chExt cx="4103415" cy="172996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6CCB840-189C-CC4B-8512-8325FE24B322}"/>
                </a:ext>
              </a:extLst>
            </p:cNvPr>
            <p:cNvSpPr txBox="1"/>
            <p:nvPr/>
          </p:nvSpPr>
          <p:spPr>
            <a:xfrm>
              <a:off x="11385" y="4995217"/>
              <a:ext cx="4103415" cy="172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4960"/>
              <a:r>
                <a:rPr lang="en-US" sz="524" b="1" dirty="0">
                  <a:solidFill>
                    <a:prstClr val="white">
                      <a:lumMod val="50000"/>
                    </a:prstClr>
                  </a:solidFill>
                  <a:latin typeface="DINPro-Light" panose="02000504040000020003" pitchFamily="50" charset="0"/>
                </a:rPr>
                <a:t>* Significant increase      or decrease      vs previous survey period</a:t>
              </a:r>
            </a:p>
          </p:txBody>
        </p:sp>
        <p:sp>
          <p:nvSpPr>
            <p:cNvPr id="86" name="Isosceles Triangle 46">
              <a:extLst>
                <a:ext uri="{FF2B5EF4-FFF2-40B4-BE49-F238E27FC236}">
                  <a16:creationId xmlns:a16="http://schemas.microsoft.com/office/drawing/2014/main" id="{30B1F83C-0191-A049-B247-9E4FAF9E29EC}"/>
                </a:ext>
              </a:extLst>
            </p:cNvPr>
            <p:cNvSpPr/>
            <p:nvPr/>
          </p:nvSpPr>
          <p:spPr>
            <a:xfrm rot="10800000">
              <a:off x="1238592" y="5050576"/>
              <a:ext cx="93679" cy="66442"/>
            </a:xfrm>
            <a:prstGeom prst="triangl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4960">
                <a:defRPr/>
              </a:pPr>
              <a:endParaRPr lang="en-US" sz="824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9" name="Isosceles Triangle 46">
              <a:extLst>
                <a:ext uri="{FF2B5EF4-FFF2-40B4-BE49-F238E27FC236}">
                  <a16:creationId xmlns:a16="http://schemas.microsoft.com/office/drawing/2014/main" id="{798D74F2-105B-D64E-A9E7-6183B49CEE92}"/>
                </a:ext>
              </a:extLst>
            </p:cNvPr>
            <p:cNvSpPr/>
            <p:nvPr/>
          </p:nvSpPr>
          <p:spPr>
            <a:xfrm>
              <a:off x="760000" y="5046006"/>
              <a:ext cx="93679" cy="66442"/>
            </a:xfrm>
            <a:prstGeom prst="triangle">
              <a:avLst/>
            </a:prstGeom>
            <a:solidFill>
              <a:srgbClr val="92D05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4960">
                <a:defRPr/>
              </a:pPr>
              <a:endParaRPr lang="en-US" sz="824" kern="0" dirty="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96" name="TextBox 95">
            <a:extLst>
              <a:ext uri="{FF2B5EF4-FFF2-40B4-BE49-F238E27FC236}">
                <a16:creationId xmlns:a16="http://schemas.microsoft.com/office/drawing/2014/main" id="{E7651E1E-142C-5749-B6CE-D6679928420F}"/>
              </a:ext>
            </a:extLst>
          </p:cNvPr>
          <p:cNvSpPr txBox="1"/>
          <p:nvPr/>
        </p:nvSpPr>
        <p:spPr>
          <a:xfrm>
            <a:off x="4343330" y="4647699"/>
            <a:ext cx="241234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00" dirty="0">
                <a:solidFill>
                  <a:prstClr val="white"/>
                </a:solidFill>
                <a:latin typeface="DINPro-Light" panose="02000504040000020003" pitchFamily="2" charset="0"/>
              </a:rPr>
              <a:t>The intended budget is per person, including accommodation, transportation and travel activities</a:t>
            </a:r>
          </a:p>
        </p:txBody>
      </p:sp>
    </p:spTree>
    <p:extLst>
      <p:ext uri="{BB962C8B-B14F-4D97-AF65-F5344CB8AC3E}">
        <p14:creationId xmlns:p14="http://schemas.microsoft.com/office/powerpoint/2010/main" val="9622201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Picture 2" descr="France - map metropolitan regions Royalty Free Vector Image">
            <a:extLst>
              <a:ext uri="{FF2B5EF4-FFF2-40B4-BE49-F238E27FC236}">
                <a16:creationId xmlns:a16="http://schemas.microsoft.com/office/drawing/2014/main" id="{CA293E6B-AF30-6D4B-AE15-111A43B883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81938" y="10343"/>
            <a:ext cx="772666" cy="709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0C7B9B04-19A7-5243-811C-8FC60B2735BE}"/>
              </a:ext>
            </a:extLst>
          </p:cNvPr>
          <p:cNvSpPr txBox="1"/>
          <p:nvPr/>
        </p:nvSpPr>
        <p:spPr>
          <a:xfrm>
            <a:off x="136887" y="96078"/>
            <a:ext cx="5079305" cy="4847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4960"/>
            <a:r>
              <a:rPr lang="en-US" sz="1500" dirty="0">
                <a:solidFill>
                  <a:srgbClr val="62BCE3"/>
                </a:solidFill>
                <a:latin typeface="DINPro-Bold" panose="02000503030000020004" pitchFamily="50" charset="0"/>
              </a:rPr>
              <a:t>A SNAPSHOT OF FRENCH TRAVEL PLANS</a:t>
            </a:r>
            <a:br>
              <a:rPr lang="en-US" sz="1500" dirty="0">
                <a:solidFill>
                  <a:srgbClr val="62BCE3"/>
                </a:solidFill>
                <a:latin typeface="DINPro-Bold" panose="02000503030000020004" pitchFamily="50" charset="0"/>
              </a:rPr>
            </a:br>
            <a:r>
              <a:rPr lang="en-US" sz="1050" dirty="0">
                <a:solidFill>
                  <a:srgbClr val="228FC0"/>
                </a:solidFill>
                <a:latin typeface="DINPro-Bold" panose="02000503030000020004" pitchFamily="50" charset="0"/>
              </a:rPr>
              <a:t>Travel horizon: June-November 2022</a:t>
            </a:r>
            <a:endParaRPr lang="en-US" sz="1500" dirty="0">
              <a:solidFill>
                <a:srgbClr val="228FC0"/>
              </a:solidFill>
              <a:latin typeface="DINPro-Bold" panose="02000503030000020004" pitchFamily="50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D4294235-6C38-2F48-8D52-4373E80EF6BA}"/>
              </a:ext>
            </a:extLst>
          </p:cNvPr>
          <p:cNvSpPr txBox="1"/>
          <p:nvPr/>
        </p:nvSpPr>
        <p:spPr>
          <a:xfrm>
            <a:off x="5974219" y="4995217"/>
            <a:ext cx="3005687" cy="172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4960"/>
            <a:r>
              <a:rPr lang="en-US" sz="524" b="1" dirty="0">
                <a:solidFill>
                  <a:prstClr val="white">
                    <a:lumMod val="50000"/>
                  </a:prstClr>
                </a:solidFill>
                <a:latin typeface="DINPro-Light" panose="02000504040000020003" pitchFamily="50" charset="0"/>
              </a:rPr>
              <a:t>No. of respondents: 750 </a:t>
            </a:r>
            <a:r>
              <a:rPr lang="en-US" sz="524" dirty="0">
                <a:solidFill>
                  <a:prstClr val="white">
                    <a:lumMod val="50000"/>
                  </a:prstClr>
                </a:solidFill>
                <a:latin typeface="DINPro-Light" panose="02000504040000020003" pitchFamily="50" charset="0"/>
              </a:rPr>
              <a:t>(total sample of respondents per country)</a:t>
            </a:r>
          </a:p>
        </p:txBody>
      </p:sp>
      <p:graphicFrame>
        <p:nvGraphicFramePr>
          <p:cNvPr id="2" name="Πίνακας 2">
            <a:extLst>
              <a:ext uri="{FF2B5EF4-FFF2-40B4-BE49-F238E27FC236}">
                <a16:creationId xmlns:a16="http://schemas.microsoft.com/office/drawing/2014/main" id="{2767DAA9-7F19-4D44-B0C5-5BEE3E6E140F}"/>
              </a:ext>
            </a:extLst>
          </p:cNvPr>
          <p:cNvGraphicFramePr>
            <a:graphicFrameLocks noGrp="1"/>
          </p:cNvGraphicFramePr>
          <p:nvPr/>
        </p:nvGraphicFramePr>
        <p:xfrm>
          <a:off x="205028" y="753687"/>
          <a:ext cx="8733944" cy="41842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0890">
                  <a:extLst>
                    <a:ext uri="{9D8B030D-6E8A-4147-A177-3AD203B41FA5}">
                      <a16:colId xmlns:a16="http://schemas.microsoft.com/office/drawing/2014/main" val="618354113"/>
                    </a:ext>
                  </a:extLst>
                </a:gridCol>
                <a:gridCol w="2253600">
                  <a:extLst>
                    <a:ext uri="{9D8B030D-6E8A-4147-A177-3AD203B41FA5}">
                      <a16:colId xmlns:a16="http://schemas.microsoft.com/office/drawing/2014/main" val="531008765"/>
                    </a:ext>
                  </a:extLst>
                </a:gridCol>
                <a:gridCol w="2065968">
                  <a:extLst>
                    <a:ext uri="{9D8B030D-6E8A-4147-A177-3AD203B41FA5}">
                      <a16:colId xmlns:a16="http://schemas.microsoft.com/office/drawing/2014/main" val="752358883"/>
                    </a:ext>
                  </a:extLst>
                </a:gridCol>
                <a:gridCol w="2183486">
                  <a:extLst>
                    <a:ext uri="{9D8B030D-6E8A-4147-A177-3AD203B41FA5}">
                      <a16:colId xmlns:a16="http://schemas.microsoft.com/office/drawing/2014/main" val="621346691"/>
                    </a:ext>
                  </a:extLst>
                </a:gridCol>
              </a:tblGrid>
              <a:tr h="601056">
                <a:tc>
                  <a:txBody>
                    <a:bodyPr/>
                    <a:lstStyle/>
                    <a:p>
                      <a:pPr algn="ctr"/>
                      <a:r>
                        <a:rPr lang="en-US" sz="900" kern="1200" dirty="0">
                          <a:solidFill>
                            <a:srgbClr val="185878"/>
                          </a:solidFill>
                          <a:latin typeface="DINPro-Black" panose="02000503030000020004" pitchFamily="50" charset="0"/>
                          <a:ea typeface="+mn-ea"/>
                          <a:cs typeface="+mn-cs"/>
                        </a:rPr>
                        <a:t>TRAVEL SENTIMENT</a:t>
                      </a:r>
                      <a:endParaRPr lang="el-GR" sz="900" kern="1200" dirty="0">
                        <a:solidFill>
                          <a:srgbClr val="185878"/>
                        </a:solidFill>
                        <a:latin typeface="DINPro-Black" panose="02000503030000020004" pitchFamily="50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 kern="1200" dirty="0">
                          <a:solidFill>
                            <a:srgbClr val="2D8CB5"/>
                          </a:solidFill>
                          <a:latin typeface="DINPro-Black" panose="02000503030000020004" pitchFamily="50" charset="0"/>
                          <a:ea typeface="+mn-ea"/>
                          <a:cs typeface="+mn-cs"/>
                        </a:rPr>
                        <a:t>TRAVEL PLANNING</a:t>
                      </a:r>
                      <a:endParaRPr lang="el-GR" sz="900" kern="1200" dirty="0">
                        <a:solidFill>
                          <a:srgbClr val="2D8CB5"/>
                        </a:solidFill>
                        <a:latin typeface="DINPro-Black" panose="02000503030000020004" pitchFamily="50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l-GR" sz="1200" kern="1200" dirty="0">
                        <a:solidFill>
                          <a:srgbClr val="185878"/>
                        </a:solidFill>
                        <a:latin typeface="DINPro-Black" panose="02000503030000020004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1200" dirty="0">
                          <a:solidFill>
                            <a:srgbClr val="4CC1E6"/>
                          </a:solidFill>
                          <a:latin typeface="DINPro-Black" panose="02000503030000020004" pitchFamily="50" charset="0"/>
                          <a:ea typeface="+mn-ea"/>
                          <a:cs typeface="+mn-cs"/>
                        </a:rPr>
                        <a:t>PREFERRED TYPES OF TRIPS &amp; DESTINATIONS</a:t>
                      </a:r>
                      <a:endParaRPr lang="el-GR" sz="900" kern="1200" dirty="0">
                        <a:solidFill>
                          <a:srgbClr val="4CC1E6"/>
                        </a:solidFill>
                        <a:latin typeface="DINPro-Black" panose="02000503030000020004" pitchFamily="50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039506"/>
                  </a:ext>
                </a:extLst>
              </a:tr>
              <a:tr h="1178862">
                <a:tc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85878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2982AA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2982AA"/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CC1E6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34865"/>
                  </a:ext>
                </a:extLst>
              </a:tr>
              <a:tr h="622220">
                <a:tc rowSpan="2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18587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165321"/>
                  </a:ext>
                </a:extLst>
              </a:tr>
              <a:tr h="657350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185878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2982A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l-GR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2D8CB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42825705"/>
                  </a:ext>
                </a:extLst>
              </a:tr>
              <a:tr h="1124735">
                <a:tc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185878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el-GR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2D8CB5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C1E6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395209"/>
                  </a:ext>
                </a:extLst>
              </a:tr>
            </a:tbl>
          </a:graphicData>
        </a:graphic>
      </p:graphicFrame>
      <p:sp>
        <p:nvSpPr>
          <p:cNvPr id="154" name="TextBox 153">
            <a:extLst>
              <a:ext uri="{FF2B5EF4-FFF2-40B4-BE49-F238E27FC236}">
                <a16:creationId xmlns:a16="http://schemas.microsoft.com/office/drawing/2014/main" id="{E40573F0-DD6E-E74C-8146-58BC6E08FFC7}"/>
              </a:ext>
            </a:extLst>
          </p:cNvPr>
          <p:cNvSpPr txBox="1"/>
          <p:nvPr/>
        </p:nvSpPr>
        <p:spPr>
          <a:xfrm>
            <a:off x="7814822" y="2533400"/>
            <a:ext cx="697627" cy="196208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defTabSz="685800"/>
            <a:r>
              <a:rPr lang="en-US" sz="675" b="1" dirty="0">
                <a:solidFill>
                  <a:srgbClr val="1F698B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Sun &amp; Beach</a:t>
            </a:r>
          </a:p>
        </p:txBody>
      </p:sp>
      <p:pic>
        <p:nvPicPr>
          <p:cNvPr id="155" name="Graphic 10" descr="Sunset scene">
            <a:extLst>
              <a:ext uri="{FF2B5EF4-FFF2-40B4-BE49-F238E27FC236}">
                <a16:creationId xmlns:a16="http://schemas.microsoft.com/office/drawing/2014/main" id="{948A54B8-894F-7741-9F4A-D744B2F4C8B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15364" y="2388780"/>
            <a:ext cx="689065" cy="689065"/>
          </a:xfrm>
          <a:prstGeom prst="rect">
            <a:avLst/>
          </a:prstGeom>
        </p:spPr>
      </p:pic>
      <p:sp>
        <p:nvSpPr>
          <p:cNvPr id="158" name="TextBox 157">
            <a:extLst>
              <a:ext uri="{FF2B5EF4-FFF2-40B4-BE49-F238E27FC236}">
                <a16:creationId xmlns:a16="http://schemas.microsoft.com/office/drawing/2014/main" id="{5C24604B-322A-5C48-BEC9-E17FDF4BBD9A}"/>
              </a:ext>
            </a:extLst>
          </p:cNvPr>
          <p:cNvSpPr txBox="1"/>
          <p:nvPr/>
        </p:nvSpPr>
        <p:spPr>
          <a:xfrm>
            <a:off x="7841390" y="2722311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srgbClr val="1F698B"/>
                </a:solidFill>
                <a:latin typeface="DINPro-Black" panose="02000503030000020004" pitchFamily="50" charset="0"/>
              </a:rPr>
              <a:t>18%</a:t>
            </a:r>
          </a:p>
        </p:txBody>
      </p:sp>
      <p:graphicFrame>
        <p:nvGraphicFramePr>
          <p:cNvPr id="48" name="Chart 59">
            <a:extLst>
              <a:ext uri="{FF2B5EF4-FFF2-40B4-BE49-F238E27FC236}">
                <a16:creationId xmlns:a16="http://schemas.microsoft.com/office/drawing/2014/main" id="{29E5531F-8EF4-2040-8809-16D1F3779DDD}"/>
              </a:ext>
            </a:extLst>
          </p:cNvPr>
          <p:cNvGraphicFramePr/>
          <p:nvPr/>
        </p:nvGraphicFramePr>
        <p:xfrm>
          <a:off x="152400" y="1614254"/>
          <a:ext cx="2261541" cy="941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2" name="TextBox 51">
            <a:extLst>
              <a:ext uri="{FF2B5EF4-FFF2-40B4-BE49-F238E27FC236}">
                <a16:creationId xmlns:a16="http://schemas.microsoft.com/office/drawing/2014/main" id="{B8B42D43-A6DC-5F40-A60D-66A2ECD069F8}"/>
              </a:ext>
            </a:extLst>
          </p:cNvPr>
          <p:cNvSpPr txBox="1"/>
          <p:nvPr/>
        </p:nvSpPr>
        <p:spPr>
          <a:xfrm>
            <a:off x="339551" y="1420820"/>
            <a:ext cx="200378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dirty="0">
                <a:solidFill>
                  <a:prstClr val="white"/>
                </a:solidFill>
                <a:latin typeface="DINPro-Black" panose="02000503030000020004" pitchFamily="50" charset="0"/>
              </a:rPr>
              <a:t>INTENTION  TO TRAVEL</a:t>
            </a:r>
            <a:endParaRPr lang="el-GR" sz="750" dirty="0">
              <a:solidFill>
                <a:prstClr val="white"/>
              </a:solidFill>
              <a:latin typeface="DINPro-Black" panose="02000503030000020004" pitchFamily="50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C71E93C-0320-0F45-BA3E-1EEF00B3296A}"/>
              </a:ext>
            </a:extLst>
          </p:cNvPr>
          <p:cNvSpPr txBox="1"/>
          <p:nvPr/>
        </p:nvSpPr>
        <p:spPr>
          <a:xfrm>
            <a:off x="5345113" y="2474761"/>
            <a:ext cx="8095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125" b="1" dirty="0">
                <a:solidFill>
                  <a:prstClr val="white"/>
                </a:solidFill>
                <a:latin typeface="DINPro-Black" panose="02000503030000020004" pitchFamily="50" charset="0"/>
              </a:rPr>
              <a:t>36%</a:t>
            </a:r>
          </a:p>
          <a:p>
            <a:pPr algn="ctr" defTabSz="685800"/>
            <a:r>
              <a:rPr lang="en-US" sz="675" b="1" dirty="0">
                <a:solidFill>
                  <a:prstClr val="white"/>
                </a:solidFill>
                <a:latin typeface="DINPro-Light" panose="02000504040000020003" pitchFamily="50" charset="0"/>
              </a:rPr>
              <a:t>with partner</a:t>
            </a:r>
            <a:endParaRPr lang="en-GB" sz="675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3C8E918-47AC-6740-A08F-3BA51E6A8082}"/>
              </a:ext>
            </a:extLst>
          </p:cNvPr>
          <p:cNvSpPr txBox="1"/>
          <p:nvPr/>
        </p:nvSpPr>
        <p:spPr>
          <a:xfrm>
            <a:off x="6073328" y="2474761"/>
            <a:ext cx="6444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125" b="1" dirty="0">
                <a:solidFill>
                  <a:prstClr val="white"/>
                </a:solidFill>
                <a:latin typeface="DINPro-Black" panose="02000503030000020004" pitchFamily="50" charset="0"/>
              </a:rPr>
              <a:t>11%</a:t>
            </a:r>
          </a:p>
          <a:p>
            <a:pPr algn="ctr" defTabSz="685800"/>
            <a:r>
              <a:rPr lang="en-US" sz="675" b="1" dirty="0">
                <a:solidFill>
                  <a:prstClr val="white"/>
                </a:solidFill>
                <a:latin typeface="DINPro-Light" panose="02000504040000020003" pitchFamily="50" charset="0"/>
              </a:rPr>
              <a:t>solo</a:t>
            </a:r>
            <a:endParaRPr lang="en-GB" sz="675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C46D9F6-CAA3-C44B-BCCF-BF7CC2D2D04A}"/>
              </a:ext>
            </a:extLst>
          </p:cNvPr>
          <p:cNvSpPr txBox="1"/>
          <p:nvPr/>
        </p:nvSpPr>
        <p:spPr>
          <a:xfrm>
            <a:off x="4747035" y="2469632"/>
            <a:ext cx="6444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125" b="1" dirty="0">
                <a:solidFill>
                  <a:prstClr val="white"/>
                </a:solidFill>
                <a:latin typeface="DINPro-Black" panose="02000503030000020004" pitchFamily="50" charset="0"/>
              </a:rPr>
              <a:t>37%</a:t>
            </a:r>
          </a:p>
          <a:p>
            <a:pPr algn="ctr" defTabSz="685800"/>
            <a:r>
              <a:rPr lang="en-US" sz="675" b="1" dirty="0">
                <a:solidFill>
                  <a:prstClr val="white"/>
                </a:solidFill>
                <a:latin typeface="DINPro-Light" panose="02000504040000020003" pitchFamily="50" charset="0"/>
              </a:rPr>
              <a:t>with family</a:t>
            </a:r>
            <a:endParaRPr lang="en-GB" sz="675" b="1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6" name="Graphic 147" descr="Family with boy with solid fill">
            <a:extLst>
              <a:ext uri="{FF2B5EF4-FFF2-40B4-BE49-F238E27FC236}">
                <a16:creationId xmlns:a16="http://schemas.microsoft.com/office/drawing/2014/main" id="{0C596F84-C318-AF4D-8717-6B103137677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19725" y="2034559"/>
            <a:ext cx="338377" cy="338377"/>
          </a:xfrm>
          <a:prstGeom prst="rect">
            <a:avLst/>
          </a:prstGeom>
        </p:spPr>
      </p:pic>
      <p:pic>
        <p:nvPicPr>
          <p:cNvPr id="67" name="Graphic 148" descr="Hike with solid fill">
            <a:extLst>
              <a:ext uri="{FF2B5EF4-FFF2-40B4-BE49-F238E27FC236}">
                <a16:creationId xmlns:a16="http://schemas.microsoft.com/office/drawing/2014/main" id="{33647F22-3CD6-A04A-88A5-5F8EDEB602F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199670" y="2038500"/>
            <a:ext cx="374976" cy="334194"/>
          </a:xfrm>
          <a:prstGeom prst="rect">
            <a:avLst/>
          </a:prstGeom>
        </p:spPr>
      </p:pic>
      <p:pic>
        <p:nvPicPr>
          <p:cNvPr id="68" name="Graphic 149" descr="Man and woman with solid fill">
            <a:extLst>
              <a:ext uri="{FF2B5EF4-FFF2-40B4-BE49-F238E27FC236}">
                <a16:creationId xmlns:a16="http://schemas.microsoft.com/office/drawing/2014/main" id="{36F8B17F-2B4F-034F-A3B0-47055DE5624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584878" y="2045500"/>
            <a:ext cx="334193" cy="334193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DF5B4817-94B3-444C-AFB6-5D7A86D35095}"/>
              </a:ext>
            </a:extLst>
          </p:cNvPr>
          <p:cNvSpPr txBox="1"/>
          <p:nvPr/>
        </p:nvSpPr>
        <p:spPr>
          <a:xfrm>
            <a:off x="296235" y="3811193"/>
            <a:ext cx="200378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dirty="0">
                <a:solidFill>
                  <a:prstClr val="white"/>
                </a:solidFill>
                <a:latin typeface="DINPro-Black" panose="02000503030000020004" pitchFamily="50" charset="0"/>
              </a:rPr>
              <a:t>POPULAR TRAVEL PERIODS</a:t>
            </a:r>
            <a:endParaRPr lang="el-GR" sz="750" dirty="0">
              <a:solidFill>
                <a:prstClr val="white"/>
              </a:solidFill>
              <a:latin typeface="DINPro-Black" panose="02000503030000020004" pitchFamily="50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A1C42BC0-C364-4C85-B661-FFA09219BF68}"/>
              </a:ext>
            </a:extLst>
          </p:cNvPr>
          <p:cNvSpPr txBox="1"/>
          <p:nvPr/>
        </p:nvSpPr>
        <p:spPr>
          <a:xfrm>
            <a:off x="2819400" y="1417069"/>
            <a:ext cx="1577471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prstClr val="white"/>
                </a:solidFill>
                <a:latin typeface="DINPro-Black" panose="02000503030000020004" pitchFamily="50" charset="0"/>
              </a:rPr>
              <a:t>WHERE TO?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E2799FF-19F3-427A-A94A-489BD2D64870}"/>
              </a:ext>
            </a:extLst>
          </p:cNvPr>
          <p:cNvSpPr txBox="1"/>
          <p:nvPr/>
        </p:nvSpPr>
        <p:spPr>
          <a:xfrm>
            <a:off x="2438400" y="2409230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prstClr val="white"/>
                </a:solidFill>
                <a:latin typeface="DINPro-Black" panose="02000503030000020004" pitchFamily="50" charset="0"/>
              </a:rPr>
              <a:t>37%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32E52CE-0456-4E20-93E3-3D15050F3B51}"/>
              </a:ext>
            </a:extLst>
          </p:cNvPr>
          <p:cNvSpPr txBox="1"/>
          <p:nvPr/>
        </p:nvSpPr>
        <p:spPr>
          <a:xfrm>
            <a:off x="4953000" y="1417069"/>
            <a:ext cx="1577471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prstClr val="white"/>
                </a:solidFill>
                <a:latin typeface="DINPro-Black" panose="02000503030000020004" pitchFamily="50" charset="0"/>
              </a:rPr>
              <a:t>AND WITH WHOM?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6AB2D18E-6782-474E-95DE-AE03B57F5690}"/>
              </a:ext>
            </a:extLst>
          </p:cNvPr>
          <p:cNvSpPr txBox="1"/>
          <p:nvPr/>
        </p:nvSpPr>
        <p:spPr>
          <a:xfrm>
            <a:off x="3150339" y="3248497"/>
            <a:ext cx="3065911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prstClr val="white"/>
                </a:solidFill>
                <a:latin typeface="DINPro-Black" panose="02000503030000020004" pitchFamily="50" charset="0"/>
              </a:rPr>
              <a:t>INTENDED LENGTH OF STAY AND BUDGET</a:t>
            </a:r>
          </a:p>
        </p:txBody>
      </p:sp>
      <p:graphicFrame>
        <p:nvGraphicFramePr>
          <p:cNvPr id="92" name="Chart 171">
            <a:extLst>
              <a:ext uri="{FF2B5EF4-FFF2-40B4-BE49-F238E27FC236}">
                <a16:creationId xmlns:a16="http://schemas.microsoft.com/office/drawing/2014/main" id="{4F8C9F55-DF8A-4173-81AE-DD9829C06F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5652589"/>
              </p:ext>
            </p:extLst>
          </p:nvPr>
        </p:nvGraphicFramePr>
        <p:xfrm>
          <a:off x="2438400" y="3579261"/>
          <a:ext cx="1755071" cy="11611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graphicFrame>
        <p:nvGraphicFramePr>
          <p:cNvPr id="94" name="Chart 171">
            <a:extLst>
              <a:ext uri="{FF2B5EF4-FFF2-40B4-BE49-F238E27FC236}">
                <a16:creationId xmlns:a16="http://schemas.microsoft.com/office/drawing/2014/main" id="{B65772CE-EE90-4DA1-97DE-E1B8310CBC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1786772"/>
              </p:ext>
            </p:extLst>
          </p:nvPr>
        </p:nvGraphicFramePr>
        <p:xfrm>
          <a:off x="4322187" y="3561312"/>
          <a:ext cx="2485084" cy="1204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graphicFrame>
        <p:nvGraphicFramePr>
          <p:cNvPr id="95" name="Πίνακας 13">
            <a:extLst>
              <a:ext uri="{FF2B5EF4-FFF2-40B4-BE49-F238E27FC236}">
                <a16:creationId xmlns:a16="http://schemas.microsoft.com/office/drawing/2014/main" id="{BEAE5725-960C-48E0-983C-B351AB3A6CB1}"/>
              </a:ext>
            </a:extLst>
          </p:cNvPr>
          <p:cNvGraphicFramePr>
            <a:graphicFrameLocks noGrp="1"/>
          </p:cNvGraphicFramePr>
          <p:nvPr/>
        </p:nvGraphicFramePr>
        <p:xfrm>
          <a:off x="6758510" y="4000099"/>
          <a:ext cx="2183302" cy="934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1651">
                  <a:extLst>
                    <a:ext uri="{9D8B030D-6E8A-4147-A177-3AD203B41FA5}">
                      <a16:colId xmlns:a16="http://schemas.microsoft.com/office/drawing/2014/main" val="3003151601"/>
                    </a:ext>
                  </a:extLst>
                </a:gridCol>
                <a:gridCol w="1091651">
                  <a:extLst>
                    <a:ext uri="{9D8B030D-6E8A-4147-A177-3AD203B41FA5}">
                      <a16:colId xmlns:a16="http://schemas.microsoft.com/office/drawing/2014/main" val="267183535"/>
                    </a:ext>
                  </a:extLst>
                </a:gridCol>
              </a:tblGrid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Italy 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12%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948925"/>
                  </a:ext>
                </a:extLst>
              </a:tr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Spain 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11%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5317399"/>
                  </a:ext>
                </a:extLst>
              </a:tr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Greece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9%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147554"/>
                  </a:ext>
                </a:extLst>
              </a:tr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Portugal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8%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2273054"/>
                  </a:ext>
                </a:extLst>
              </a:tr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Croatia 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6%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7740919"/>
                  </a:ext>
                </a:extLst>
              </a:tr>
            </a:tbl>
          </a:graphicData>
        </a:graphic>
      </p:graphicFrame>
      <p:sp>
        <p:nvSpPr>
          <p:cNvPr id="72" name="TextBox 71">
            <a:extLst>
              <a:ext uri="{FF2B5EF4-FFF2-40B4-BE49-F238E27FC236}">
                <a16:creationId xmlns:a16="http://schemas.microsoft.com/office/drawing/2014/main" id="{6A943DDE-A553-F042-8CB4-48F8D498F940}"/>
              </a:ext>
            </a:extLst>
          </p:cNvPr>
          <p:cNvSpPr txBox="1"/>
          <p:nvPr/>
        </p:nvSpPr>
        <p:spPr>
          <a:xfrm>
            <a:off x="326888" y="2584351"/>
            <a:ext cx="200378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dirty="0">
                <a:solidFill>
                  <a:prstClr val="white"/>
                </a:solidFill>
                <a:latin typeface="DINPro-Black" panose="02000503030000020004" pitchFamily="50" charset="0"/>
              </a:rPr>
              <a:t>TRAVEL READINESS</a:t>
            </a:r>
            <a:endParaRPr lang="el-GR" sz="750" dirty="0">
              <a:solidFill>
                <a:prstClr val="white"/>
              </a:solidFill>
              <a:latin typeface="DINPro-Black" panose="02000503030000020004" pitchFamily="50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BF73613-08FD-4A4F-878C-073958DFEA20}"/>
              </a:ext>
            </a:extLst>
          </p:cNvPr>
          <p:cNvSpPr txBox="1"/>
          <p:nvPr/>
        </p:nvSpPr>
        <p:spPr>
          <a:xfrm>
            <a:off x="7077664" y="1417069"/>
            <a:ext cx="1577471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srgbClr val="1F698B"/>
                </a:solidFill>
                <a:latin typeface="DINPro-Black" panose="02000503030000020004" pitchFamily="50" charset="0"/>
              </a:rPr>
              <a:t>TOP 3 TYPES OF TRIPS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D234F47C-E0A7-D347-AC12-3D0B3C90E1B3}"/>
              </a:ext>
            </a:extLst>
          </p:cNvPr>
          <p:cNvSpPr txBox="1"/>
          <p:nvPr/>
        </p:nvSpPr>
        <p:spPr>
          <a:xfrm>
            <a:off x="7701810" y="1812925"/>
            <a:ext cx="936475" cy="196208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defTabSz="685800"/>
            <a:r>
              <a:rPr lang="en-US" sz="675" b="1" dirty="0">
                <a:solidFill>
                  <a:srgbClr val="1F698B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Culture &amp; Heritage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B14F260F-5CF5-3D43-919D-DC53D48B35F8}"/>
              </a:ext>
            </a:extLst>
          </p:cNvPr>
          <p:cNvSpPr txBox="1"/>
          <p:nvPr/>
        </p:nvSpPr>
        <p:spPr>
          <a:xfrm>
            <a:off x="7841390" y="2001837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srgbClr val="1F698B"/>
                </a:solidFill>
                <a:latin typeface="DINPro-Black" panose="02000503030000020004" pitchFamily="50" charset="0"/>
              </a:rPr>
              <a:t>19%</a:t>
            </a:r>
          </a:p>
        </p:txBody>
      </p:sp>
      <p:graphicFrame>
        <p:nvGraphicFramePr>
          <p:cNvPr id="79" name="Γράφημα 78">
            <a:extLst>
              <a:ext uri="{FF2B5EF4-FFF2-40B4-BE49-F238E27FC236}">
                <a16:creationId xmlns:a16="http://schemas.microsoft.com/office/drawing/2014/main" id="{0E290A43-B8AC-2B42-843C-C8DC67C18CF7}"/>
              </a:ext>
            </a:extLst>
          </p:cNvPr>
          <p:cNvGraphicFramePr/>
          <p:nvPr/>
        </p:nvGraphicFramePr>
        <p:xfrm>
          <a:off x="226333" y="2534192"/>
          <a:ext cx="2189950" cy="1277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sp>
        <p:nvSpPr>
          <p:cNvPr id="87" name="TextBox 86">
            <a:extLst>
              <a:ext uri="{FF2B5EF4-FFF2-40B4-BE49-F238E27FC236}">
                <a16:creationId xmlns:a16="http://schemas.microsoft.com/office/drawing/2014/main" id="{CFFA70A0-27AC-AD49-8771-7303377CBC4D}"/>
              </a:ext>
            </a:extLst>
          </p:cNvPr>
          <p:cNvSpPr txBox="1"/>
          <p:nvPr/>
        </p:nvSpPr>
        <p:spPr>
          <a:xfrm>
            <a:off x="1676400" y="2776305"/>
            <a:ext cx="7766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Trip fully booked</a:t>
            </a:r>
            <a:endParaRPr lang="en-GB" sz="75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9BDFEC78-D5A7-E04A-9EA2-C0596F340AED}"/>
              </a:ext>
            </a:extLst>
          </p:cNvPr>
          <p:cNvSpPr txBox="1"/>
          <p:nvPr/>
        </p:nvSpPr>
        <p:spPr>
          <a:xfrm>
            <a:off x="1676400" y="3344602"/>
            <a:ext cx="7766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Trip partially booked</a:t>
            </a:r>
            <a:endParaRPr lang="en-GB" sz="75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C676D90B-1E47-A040-AE78-93C9988CEAA9}"/>
              </a:ext>
            </a:extLst>
          </p:cNvPr>
          <p:cNvSpPr txBox="1"/>
          <p:nvPr/>
        </p:nvSpPr>
        <p:spPr>
          <a:xfrm>
            <a:off x="213975" y="2776305"/>
            <a:ext cx="7766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Destination not chosen</a:t>
            </a:r>
            <a:endParaRPr lang="en-GB" sz="75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045CE05E-A5B1-DC4F-9AA8-914703D8EE9C}"/>
              </a:ext>
            </a:extLst>
          </p:cNvPr>
          <p:cNvSpPr txBox="1"/>
          <p:nvPr/>
        </p:nvSpPr>
        <p:spPr>
          <a:xfrm>
            <a:off x="152400" y="3326674"/>
            <a:ext cx="868286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Destination chosen but trip not booked yet</a:t>
            </a:r>
            <a:endParaRPr lang="en-GB" sz="750" b="1" dirty="0">
              <a:solidFill>
                <a:prstClr val="white"/>
              </a:solidFill>
              <a:latin typeface="DINPro-Light" panose="02000504040000020003" pitchFamily="50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12118B1-2A2D-BA4A-AE1E-51C5079FFD7C}"/>
              </a:ext>
            </a:extLst>
          </p:cNvPr>
          <p:cNvSpPr txBox="1"/>
          <p:nvPr/>
        </p:nvSpPr>
        <p:spPr>
          <a:xfrm>
            <a:off x="2438400" y="2744852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prstClr val="white"/>
                </a:solidFill>
                <a:latin typeface="DINPro-Black" panose="02000503030000020004" pitchFamily="50" charset="0"/>
              </a:rPr>
              <a:t>11%</a:t>
            </a:r>
          </a:p>
        </p:txBody>
      </p:sp>
      <p:pic>
        <p:nvPicPr>
          <p:cNvPr id="73" name="Graphic 51" descr="Greek Temple">
            <a:extLst>
              <a:ext uri="{FF2B5EF4-FFF2-40B4-BE49-F238E27FC236}">
                <a16:creationId xmlns:a16="http://schemas.microsoft.com/office/drawing/2014/main" id="{DB17783A-7CC3-4345-AE26-1AD1A8D30DDA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091918" y="1736725"/>
            <a:ext cx="535957" cy="535957"/>
          </a:xfrm>
          <a:prstGeom prst="rect">
            <a:avLst/>
          </a:prstGeom>
        </p:spPr>
      </p:pic>
      <p:pic>
        <p:nvPicPr>
          <p:cNvPr id="74" name="Picture 26" descr="Calendar Clip Art Png Vector Library - Blank Calendar Icon Blue,  Transparent Png , Transparent Png Image - PNGitem">
            <a:extLst>
              <a:ext uri="{FF2B5EF4-FFF2-40B4-BE49-F238E27FC236}">
                <a16:creationId xmlns:a16="http://schemas.microsoft.com/office/drawing/2014/main" id="{3F32C33A-2DD1-1B44-9203-693017D13F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72" y="4018942"/>
            <a:ext cx="601152" cy="59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26" descr="Calendar Clip Art Png Vector Library - Blank Calendar Icon Blue,  Transparent Png , Transparent Png Image - PNGitem">
            <a:extLst>
              <a:ext uri="{FF2B5EF4-FFF2-40B4-BE49-F238E27FC236}">
                <a16:creationId xmlns:a16="http://schemas.microsoft.com/office/drawing/2014/main" id="{42E3F026-4418-E14A-8D2F-7353A11B03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6336" y="4018942"/>
            <a:ext cx="601152" cy="59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6" descr="Calendar Clip Art Png Vector Library - Blank Calendar Icon Blue,  Transparent Png , Transparent Png Image - PNGitem">
            <a:extLst>
              <a:ext uri="{FF2B5EF4-FFF2-40B4-BE49-F238E27FC236}">
                <a16:creationId xmlns:a16="http://schemas.microsoft.com/office/drawing/2014/main" id="{B804F805-5E36-0147-A189-1C6B156673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66549" y="4018942"/>
            <a:ext cx="601152" cy="59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" name="Picture 34" descr="Trenchless Sewer Lines | Renowned Plumbing">
            <a:extLst>
              <a:ext uri="{FF2B5EF4-FFF2-40B4-BE49-F238E27FC236}">
                <a16:creationId xmlns:a16="http://schemas.microsoft.com/office/drawing/2014/main" id="{23972A5B-5B97-A949-BD89-998A6601EE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 cstate="print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586" r="16048"/>
          <a:stretch/>
        </p:blipFill>
        <p:spPr bwMode="auto">
          <a:xfrm>
            <a:off x="2499508" y="3219867"/>
            <a:ext cx="407709" cy="331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44" descr="Euro symbol icon simple Royalty Free Vector Image">
            <a:extLst>
              <a:ext uri="{FF2B5EF4-FFF2-40B4-BE49-F238E27FC236}">
                <a16:creationId xmlns:a16="http://schemas.microsoft.com/office/drawing/2014/main" id="{1BEF0755-42E5-4E38-967E-2A4C36C4A8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0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15022" y="3256107"/>
            <a:ext cx="307712" cy="30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A387C52A-F664-D24F-A66C-FAD2186F6957}"/>
              </a:ext>
            </a:extLst>
          </p:cNvPr>
          <p:cNvSpPr txBox="1"/>
          <p:nvPr/>
        </p:nvSpPr>
        <p:spPr>
          <a:xfrm>
            <a:off x="294667" y="4279418"/>
            <a:ext cx="644490" cy="265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125" dirty="0">
                <a:solidFill>
                  <a:prstClr val="white"/>
                </a:solidFill>
                <a:latin typeface="DINPro-Black" panose="02000503030000020004" pitchFamily="50" charset="0"/>
              </a:rPr>
              <a:t>33%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2716FCE-047A-924B-9B29-E4F70FD5978A}"/>
              </a:ext>
            </a:extLst>
          </p:cNvPr>
          <p:cNvSpPr txBox="1"/>
          <p:nvPr/>
        </p:nvSpPr>
        <p:spPr>
          <a:xfrm>
            <a:off x="976991" y="4249922"/>
            <a:ext cx="644490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350" b="1" dirty="0">
                <a:solidFill>
                  <a:prstClr val="white"/>
                </a:solidFill>
                <a:latin typeface="DINPro-Black" panose="02000503030000020004" pitchFamily="50" charset="0"/>
              </a:rPr>
              <a:t>42%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C7A1289-E6B1-B046-B4B3-1B2D2613FAF9}"/>
              </a:ext>
            </a:extLst>
          </p:cNvPr>
          <p:cNvSpPr txBox="1"/>
          <p:nvPr/>
        </p:nvSpPr>
        <p:spPr>
          <a:xfrm>
            <a:off x="1653764" y="4279418"/>
            <a:ext cx="644490" cy="265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125" dirty="0">
                <a:solidFill>
                  <a:prstClr val="white"/>
                </a:solidFill>
                <a:latin typeface="DINPro-Black" panose="02000503030000020004" pitchFamily="50" charset="0"/>
              </a:rPr>
              <a:t>13%</a:t>
            </a:r>
          </a:p>
        </p:txBody>
      </p:sp>
      <p:grpSp>
        <p:nvGrpSpPr>
          <p:cNvPr id="69" name="Ομάδα 68">
            <a:extLst>
              <a:ext uri="{FF2B5EF4-FFF2-40B4-BE49-F238E27FC236}">
                <a16:creationId xmlns:a16="http://schemas.microsoft.com/office/drawing/2014/main" id="{E585E7D9-B09D-2441-93E0-96EFEF6E143A}"/>
              </a:ext>
            </a:extLst>
          </p:cNvPr>
          <p:cNvGrpSpPr/>
          <p:nvPr/>
        </p:nvGrpSpPr>
        <p:grpSpPr>
          <a:xfrm>
            <a:off x="2991055" y="1701394"/>
            <a:ext cx="1199945" cy="1365835"/>
            <a:chOff x="2991055" y="1742490"/>
            <a:chExt cx="1199945" cy="1365835"/>
          </a:xfrm>
        </p:grpSpPr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82A7B942-28DD-E54B-ADA3-09ACB66384FB}"/>
                </a:ext>
              </a:extLst>
            </p:cNvPr>
            <p:cNvSpPr/>
            <p:nvPr/>
          </p:nvSpPr>
          <p:spPr>
            <a:xfrm>
              <a:off x="3526824" y="1742490"/>
              <a:ext cx="130838" cy="1365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968" y="21600"/>
                  </a:moveTo>
                  <a:lnTo>
                    <a:pt x="9632" y="21600"/>
                  </a:lnTo>
                  <a:cubicBezTo>
                    <a:pt x="4378" y="21600"/>
                    <a:pt x="0" y="21013"/>
                    <a:pt x="0" y="20309"/>
                  </a:cubicBezTo>
                  <a:lnTo>
                    <a:pt x="0" y="1291"/>
                  </a:lnTo>
                  <a:cubicBezTo>
                    <a:pt x="0" y="587"/>
                    <a:pt x="4378" y="0"/>
                    <a:pt x="9632" y="0"/>
                  </a:cubicBezTo>
                  <a:lnTo>
                    <a:pt x="11968" y="0"/>
                  </a:lnTo>
                  <a:cubicBezTo>
                    <a:pt x="17222" y="0"/>
                    <a:pt x="21600" y="587"/>
                    <a:pt x="21600" y="1291"/>
                  </a:cubicBezTo>
                  <a:lnTo>
                    <a:pt x="21600" y="20309"/>
                  </a:lnTo>
                  <a:cubicBezTo>
                    <a:pt x="21599" y="21052"/>
                    <a:pt x="17221" y="21600"/>
                    <a:pt x="11968" y="21600"/>
                  </a:cubicBezTo>
                  <a:close/>
                </a:path>
              </a:pathLst>
            </a:custGeom>
            <a:solidFill>
              <a:srgbClr val="2D8CB5"/>
            </a:solidFill>
            <a:ln w="19050">
              <a:solidFill>
                <a:schemeClr val="bg1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 defTabSz="6858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>
                <a:solidFill>
                  <a:prstClr val="white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Calibri" panose="020F0502020204030204"/>
              </a:endParaRPr>
            </a:p>
          </p:txBody>
        </p:sp>
        <p:sp>
          <p:nvSpPr>
            <p:cNvPr id="102" name="Διάσημα 6">
              <a:extLst>
                <a:ext uri="{FF2B5EF4-FFF2-40B4-BE49-F238E27FC236}">
                  <a16:creationId xmlns:a16="http://schemas.microsoft.com/office/drawing/2014/main" id="{449DA7DC-B423-BC4F-8277-1A49DBCE86DF}"/>
                </a:ext>
              </a:extLst>
            </p:cNvPr>
            <p:cNvSpPr/>
            <p:nvPr/>
          </p:nvSpPr>
          <p:spPr>
            <a:xfrm>
              <a:off x="2991055" y="1812925"/>
              <a:ext cx="1199945" cy="248889"/>
            </a:xfrm>
            <a:prstGeom prst="chevron">
              <a:avLst/>
            </a:prstGeom>
            <a:solidFill>
              <a:srgbClr val="2982AA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  <a:t>NEIGHBOURING COUNTRY</a:t>
              </a:r>
              <a:endParaRPr lang="el-GR" sz="600" b="1" dirty="0">
                <a:solidFill>
                  <a:prstClr val="white"/>
                </a:solidFill>
                <a:latin typeface="DINPro-Black" panose="02000503030000020004" pitchFamily="50" charset="0"/>
              </a:endParaRPr>
            </a:p>
          </p:txBody>
        </p:sp>
        <p:sp>
          <p:nvSpPr>
            <p:cNvPr id="107" name="Διάσημα 75">
              <a:extLst>
                <a:ext uri="{FF2B5EF4-FFF2-40B4-BE49-F238E27FC236}">
                  <a16:creationId xmlns:a16="http://schemas.microsoft.com/office/drawing/2014/main" id="{51F33E83-DD60-5845-B426-F1F0034EC263}"/>
                </a:ext>
              </a:extLst>
            </p:cNvPr>
            <p:cNvSpPr/>
            <p:nvPr/>
          </p:nvSpPr>
          <p:spPr>
            <a:xfrm rot="10800000">
              <a:off x="2991055" y="2467627"/>
              <a:ext cx="1199945" cy="248889"/>
            </a:xfrm>
            <a:prstGeom prst="chevron">
              <a:avLst/>
            </a:prstGeom>
            <a:solidFill>
              <a:srgbClr val="2982AA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l-GR" sz="450" b="1" spc="-56" dirty="0">
                <a:solidFill>
                  <a:prstClr val="white"/>
                </a:solidFill>
                <a:latin typeface="DINPro-Light" panose="02000504040000020003" pitchFamily="50" charset="0"/>
              </a:endParaRP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11D32E46-8351-274B-BF7F-C474ABD35D43}"/>
                </a:ext>
              </a:extLst>
            </p:cNvPr>
            <p:cNvSpPr txBox="1"/>
            <p:nvPr/>
          </p:nvSpPr>
          <p:spPr>
            <a:xfrm>
              <a:off x="3169130" y="2453573"/>
              <a:ext cx="869470" cy="27699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 defTabSz="685800"/>
              <a: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  <a:t>WITHIN MY COUNTRY</a:t>
              </a:r>
              <a:endParaRPr lang="el-GR" sz="6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12" name="Διάσημα 75">
              <a:extLst>
                <a:ext uri="{FF2B5EF4-FFF2-40B4-BE49-F238E27FC236}">
                  <a16:creationId xmlns:a16="http://schemas.microsoft.com/office/drawing/2014/main" id="{AEEF714D-3D53-1C4D-8A1C-D7EC1F370085}"/>
                </a:ext>
              </a:extLst>
            </p:cNvPr>
            <p:cNvSpPr/>
            <p:nvPr/>
          </p:nvSpPr>
          <p:spPr>
            <a:xfrm rot="10800000">
              <a:off x="2991055" y="2794010"/>
              <a:ext cx="1199945" cy="248889"/>
            </a:xfrm>
            <a:prstGeom prst="chevron">
              <a:avLst/>
            </a:prstGeom>
            <a:solidFill>
              <a:srgbClr val="2982AA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l-GR" sz="450" b="1" spc="-56" dirty="0">
                <a:solidFill>
                  <a:prstClr val="white"/>
                </a:solidFill>
                <a:latin typeface="DINPro-Light" panose="02000504040000020003" pitchFamily="50" charset="0"/>
              </a:endParaRP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F1EE451C-DCBB-B140-A72E-CAEFF00D71A2}"/>
                </a:ext>
              </a:extLst>
            </p:cNvPr>
            <p:cNvSpPr txBox="1"/>
            <p:nvPr/>
          </p:nvSpPr>
          <p:spPr>
            <a:xfrm>
              <a:off x="3170423" y="2779956"/>
              <a:ext cx="869470" cy="27699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 defTabSz="685800"/>
              <a: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  <a:t>OUTSIDE </a:t>
              </a:r>
              <a:b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</a:br>
              <a: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  <a:t>EUROPE</a:t>
              </a:r>
              <a:endParaRPr lang="el-GR" sz="6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14" name="Διάσημα 6">
              <a:extLst>
                <a:ext uri="{FF2B5EF4-FFF2-40B4-BE49-F238E27FC236}">
                  <a16:creationId xmlns:a16="http://schemas.microsoft.com/office/drawing/2014/main" id="{867B8A00-ACD2-D544-81B3-27042B1B05E9}"/>
                </a:ext>
              </a:extLst>
            </p:cNvPr>
            <p:cNvSpPr/>
            <p:nvPr/>
          </p:nvSpPr>
          <p:spPr>
            <a:xfrm>
              <a:off x="2991055" y="2127999"/>
              <a:ext cx="1199945" cy="248889"/>
            </a:xfrm>
            <a:prstGeom prst="chevron">
              <a:avLst/>
            </a:prstGeom>
            <a:solidFill>
              <a:srgbClr val="2982AA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  <a:t>NON-NEIGHBOURING COUNTRY</a:t>
              </a:r>
              <a:endParaRPr lang="el-GR" sz="600" b="1" dirty="0">
                <a:solidFill>
                  <a:prstClr val="white"/>
                </a:solidFill>
                <a:latin typeface="DINPro-Black" panose="02000503030000020004" pitchFamily="50" charset="0"/>
              </a:endParaRPr>
            </a:p>
          </p:txBody>
        </p:sp>
      </p:grpSp>
      <p:sp>
        <p:nvSpPr>
          <p:cNvPr id="115" name="TextBox 114">
            <a:extLst>
              <a:ext uri="{FF2B5EF4-FFF2-40B4-BE49-F238E27FC236}">
                <a16:creationId xmlns:a16="http://schemas.microsoft.com/office/drawing/2014/main" id="{FBE9448C-E952-DD41-917D-DAE305C21C15}"/>
              </a:ext>
            </a:extLst>
          </p:cNvPr>
          <p:cNvSpPr txBox="1"/>
          <p:nvPr/>
        </p:nvSpPr>
        <p:spPr>
          <a:xfrm>
            <a:off x="4114800" y="1741007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prstClr val="white"/>
                </a:solidFill>
                <a:latin typeface="DINPro-Black" panose="02000503030000020004" pitchFamily="50" charset="0"/>
              </a:rPr>
              <a:t>34%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AD384DA2-5B0C-394B-AAA6-29EA094CE1FA}"/>
              </a:ext>
            </a:extLst>
          </p:cNvPr>
          <p:cNvSpPr txBox="1"/>
          <p:nvPr/>
        </p:nvSpPr>
        <p:spPr>
          <a:xfrm>
            <a:off x="4114800" y="2076629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prstClr val="white"/>
                </a:solidFill>
                <a:latin typeface="DINPro-Black" panose="02000503030000020004" pitchFamily="50" charset="0"/>
              </a:rPr>
              <a:t>14%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3A43968-4A65-A24C-9A51-AA049F11952E}"/>
              </a:ext>
            </a:extLst>
          </p:cNvPr>
          <p:cNvSpPr txBox="1"/>
          <p:nvPr/>
        </p:nvSpPr>
        <p:spPr>
          <a:xfrm>
            <a:off x="6937697" y="3807409"/>
            <a:ext cx="1916454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srgbClr val="1F698B"/>
                </a:solidFill>
                <a:latin typeface="DINPro-Black" panose="02000503030000020004" pitchFamily="50" charset="0"/>
              </a:rPr>
              <a:t>TOP 5 EUROPEAN DESTINATIONS**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8DFD624B-34F7-1D4A-B1D9-FFC544B8B760}"/>
              </a:ext>
            </a:extLst>
          </p:cNvPr>
          <p:cNvSpPr txBox="1"/>
          <p:nvPr/>
        </p:nvSpPr>
        <p:spPr>
          <a:xfrm>
            <a:off x="4430985" y="4992729"/>
            <a:ext cx="4103415" cy="172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4960"/>
            <a:r>
              <a:rPr lang="en-US" sz="524" b="1" dirty="0">
                <a:solidFill>
                  <a:prstClr val="white">
                    <a:lumMod val="50000"/>
                  </a:prstClr>
                </a:solidFill>
                <a:latin typeface="DINPro-Light" panose="02000504040000020003" pitchFamily="50" charset="0"/>
              </a:rPr>
              <a:t>** Based on total sample, without reference to domestic trips</a:t>
            </a:r>
          </a:p>
        </p:txBody>
      </p:sp>
      <p:sp>
        <p:nvSpPr>
          <p:cNvPr id="84" name="Isosceles Triangle 17">
            <a:extLst>
              <a:ext uri="{FF2B5EF4-FFF2-40B4-BE49-F238E27FC236}">
                <a16:creationId xmlns:a16="http://schemas.microsoft.com/office/drawing/2014/main" id="{E7AB2A67-4C0D-5F47-9FE0-19828CDB2C1B}"/>
              </a:ext>
            </a:extLst>
          </p:cNvPr>
          <p:cNvSpPr/>
          <p:nvPr/>
        </p:nvSpPr>
        <p:spPr>
          <a:xfrm>
            <a:off x="1353271" y="3462836"/>
            <a:ext cx="101558" cy="82160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28BD8C52-D189-D641-8870-81B1BED36117}"/>
              </a:ext>
            </a:extLst>
          </p:cNvPr>
          <p:cNvSpPr txBox="1"/>
          <p:nvPr/>
        </p:nvSpPr>
        <p:spPr>
          <a:xfrm>
            <a:off x="1196898" y="3260725"/>
            <a:ext cx="53113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1" dirty="0">
                <a:solidFill>
                  <a:srgbClr val="92D050"/>
                </a:solidFill>
                <a:latin typeface="DINPro-Light" panose="02000504040000020003" pitchFamily="50" charset="0"/>
              </a:rPr>
              <a:t>9</a:t>
            </a:r>
            <a:r>
              <a:rPr lang="el-GR" sz="700" b="1" dirty="0">
                <a:solidFill>
                  <a:srgbClr val="92D050"/>
                </a:solidFill>
                <a:latin typeface="DINPro-Light" panose="02000504040000020003" pitchFamily="50" charset="0"/>
              </a:rPr>
              <a:t>%</a:t>
            </a:r>
            <a:r>
              <a:rPr lang="en-US" sz="700" b="1" dirty="0">
                <a:solidFill>
                  <a:srgbClr val="92D050"/>
                </a:solidFill>
                <a:latin typeface="DINPro-Light" panose="02000504040000020003" pitchFamily="50" charset="0"/>
              </a:rPr>
              <a:t>*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3CC3174C-F9A1-5843-A30C-7F70D5797C51}"/>
              </a:ext>
            </a:extLst>
          </p:cNvPr>
          <p:cNvSpPr txBox="1"/>
          <p:nvPr/>
        </p:nvSpPr>
        <p:spPr>
          <a:xfrm>
            <a:off x="228600" y="4575060"/>
            <a:ext cx="7766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June-</a:t>
            </a:r>
            <a:b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</a:br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July ‘22</a:t>
            </a:r>
            <a:endParaRPr lang="en-GB" sz="75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A9B0651C-FD1E-D84A-A60D-815120D1A4FC}"/>
              </a:ext>
            </a:extLst>
          </p:cNvPr>
          <p:cNvSpPr txBox="1"/>
          <p:nvPr/>
        </p:nvSpPr>
        <p:spPr>
          <a:xfrm>
            <a:off x="894700" y="4575060"/>
            <a:ext cx="79447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August-September‘22</a:t>
            </a:r>
            <a:endParaRPr lang="en-GB" sz="750" b="1" dirty="0">
              <a:solidFill>
                <a:prstClr val="white"/>
              </a:solidFill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F2C9AF65-A59E-2443-8598-57AE7136650F}"/>
              </a:ext>
            </a:extLst>
          </p:cNvPr>
          <p:cNvSpPr txBox="1"/>
          <p:nvPr/>
        </p:nvSpPr>
        <p:spPr>
          <a:xfrm>
            <a:off x="1511697" y="4575060"/>
            <a:ext cx="910673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October- November ‘22</a:t>
            </a:r>
            <a:endParaRPr lang="en-GB" sz="75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4" name="Isosceles Triangle 46">
            <a:extLst>
              <a:ext uri="{FF2B5EF4-FFF2-40B4-BE49-F238E27FC236}">
                <a16:creationId xmlns:a16="http://schemas.microsoft.com/office/drawing/2014/main" id="{20AF9CA0-C301-6A46-BBC1-2F17F378102F}"/>
              </a:ext>
            </a:extLst>
          </p:cNvPr>
          <p:cNvSpPr/>
          <p:nvPr/>
        </p:nvSpPr>
        <p:spPr>
          <a:xfrm rot="10800000">
            <a:off x="4751124" y="2663733"/>
            <a:ext cx="93679" cy="66442"/>
          </a:xfrm>
          <a:prstGeom prst="triangl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4960">
              <a:defRPr/>
            </a:pPr>
            <a:endParaRPr lang="en-US" sz="824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1891E307-2C76-AF49-BBD3-FFAEE7570D5C}"/>
              </a:ext>
            </a:extLst>
          </p:cNvPr>
          <p:cNvSpPr txBox="1"/>
          <p:nvPr/>
        </p:nvSpPr>
        <p:spPr>
          <a:xfrm>
            <a:off x="4532131" y="2481564"/>
            <a:ext cx="53113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1" dirty="0">
                <a:solidFill>
                  <a:srgbClr val="FF0000"/>
                </a:solidFill>
                <a:latin typeface="DINPro-Light" panose="02000504040000020003" pitchFamily="50" charset="0"/>
              </a:rPr>
              <a:t>8</a:t>
            </a:r>
            <a:r>
              <a:rPr lang="el-GR" sz="700" b="1" dirty="0">
                <a:solidFill>
                  <a:srgbClr val="FF0000"/>
                </a:solidFill>
                <a:latin typeface="DINPro-Light" panose="02000504040000020003" pitchFamily="50" charset="0"/>
              </a:rPr>
              <a:t>%</a:t>
            </a:r>
            <a:r>
              <a:rPr lang="en-US" sz="700" b="1" dirty="0">
                <a:solidFill>
                  <a:srgbClr val="FF0000"/>
                </a:solidFill>
                <a:latin typeface="DINPro-Light" panose="02000504040000020003" pitchFamily="50" charset="0"/>
              </a:rPr>
              <a:t>*</a:t>
            </a:r>
          </a:p>
        </p:txBody>
      </p:sp>
      <p:sp>
        <p:nvSpPr>
          <p:cNvPr id="96" name="Isosceles Triangle 46">
            <a:extLst>
              <a:ext uri="{FF2B5EF4-FFF2-40B4-BE49-F238E27FC236}">
                <a16:creationId xmlns:a16="http://schemas.microsoft.com/office/drawing/2014/main" id="{42DD99FC-C089-9044-8492-BE6C9711CB60}"/>
              </a:ext>
            </a:extLst>
          </p:cNvPr>
          <p:cNvSpPr/>
          <p:nvPr/>
        </p:nvSpPr>
        <p:spPr>
          <a:xfrm rot="10800000">
            <a:off x="3270797" y="3661662"/>
            <a:ext cx="93679" cy="66442"/>
          </a:xfrm>
          <a:prstGeom prst="triangl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4960">
              <a:defRPr/>
            </a:pPr>
            <a:endParaRPr lang="en-US" sz="824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FBB549ED-2D4A-6842-BD91-3749A845AF76}"/>
              </a:ext>
            </a:extLst>
          </p:cNvPr>
          <p:cNvSpPr txBox="1"/>
          <p:nvPr/>
        </p:nvSpPr>
        <p:spPr>
          <a:xfrm>
            <a:off x="3051804" y="3479493"/>
            <a:ext cx="53113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1" dirty="0">
                <a:solidFill>
                  <a:srgbClr val="FF0000"/>
                </a:solidFill>
                <a:latin typeface="DINPro-Light" panose="02000504040000020003" pitchFamily="50" charset="0"/>
              </a:rPr>
              <a:t>5</a:t>
            </a:r>
            <a:r>
              <a:rPr lang="el-GR" sz="700" b="1" dirty="0">
                <a:solidFill>
                  <a:srgbClr val="FF0000"/>
                </a:solidFill>
                <a:latin typeface="DINPro-Light" panose="02000504040000020003" pitchFamily="50" charset="0"/>
              </a:rPr>
              <a:t>%</a:t>
            </a:r>
            <a:r>
              <a:rPr lang="en-US" sz="700" b="1" dirty="0">
                <a:solidFill>
                  <a:srgbClr val="FF0000"/>
                </a:solidFill>
                <a:latin typeface="DINPro-Light" panose="02000504040000020003" pitchFamily="50" charset="0"/>
              </a:rPr>
              <a:t>*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77A3848F-7B81-D843-B4ED-D534CEDC1D8C}"/>
              </a:ext>
            </a:extLst>
          </p:cNvPr>
          <p:cNvSpPr txBox="1"/>
          <p:nvPr/>
        </p:nvSpPr>
        <p:spPr>
          <a:xfrm>
            <a:off x="7833687" y="3212408"/>
            <a:ext cx="670376" cy="196208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defTabSz="685800"/>
            <a:r>
              <a:rPr lang="en-US" sz="675" b="1" dirty="0">
                <a:solidFill>
                  <a:srgbClr val="1F698B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Coast &amp; Sea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243F63A3-6E43-BC46-9875-4A2CB6BE6E3D}"/>
              </a:ext>
            </a:extLst>
          </p:cNvPr>
          <p:cNvSpPr txBox="1"/>
          <p:nvPr/>
        </p:nvSpPr>
        <p:spPr>
          <a:xfrm>
            <a:off x="7842622" y="3401320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srgbClr val="1F698B"/>
                </a:solidFill>
                <a:latin typeface="DINPro-Black" panose="02000503030000020004" pitchFamily="50" charset="0"/>
              </a:rPr>
              <a:t>17%</a:t>
            </a:r>
          </a:p>
        </p:txBody>
      </p:sp>
      <p:pic>
        <p:nvPicPr>
          <p:cNvPr id="130" name="Graphic 12" descr="Wave">
            <a:extLst>
              <a:ext uri="{FF2B5EF4-FFF2-40B4-BE49-F238E27FC236}">
                <a16:creationId xmlns:a16="http://schemas.microsoft.com/office/drawing/2014/main" id="{4A5B2EF4-D846-AD44-A3C9-016DFEE1C8B5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7049050" y="3108325"/>
            <a:ext cx="644490" cy="644490"/>
          </a:xfrm>
          <a:prstGeom prst="rect">
            <a:avLst/>
          </a:prstGeom>
        </p:spPr>
      </p:pic>
      <p:sp>
        <p:nvSpPr>
          <p:cNvPr id="131" name="Isosceles Triangle 46">
            <a:extLst>
              <a:ext uri="{FF2B5EF4-FFF2-40B4-BE49-F238E27FC236}">
                <a16:creationId xmlns:a16="http://schemas.microsoft.com/office/drawing/2014/main" id="{D6F12502-5E9E-CD40-AA9C-A73C5700E7D5}"/>
              </a:ext>
            </a:extLst>
          </p:cNvPr>
          <p:cNvSpPr/>
          <p:nvPr/>
        </p:nvSpPr>
        <p:spPr>
          <a:xfrm rot="10800000">
            <a:off x="8574524" y="2808539"/>
            <a:ext cx="93679" cy="66442"/>
          </a:xfrm>
          <a:prstGeom prst="triangl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4960">
              <a:defRPr/>
            </a:pPr>
            <a:endParaRPr lang="en-US" sz="824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DCC8CE4C-8A99-9D4E-BB58-581399206135}"/>
              </a:ext>
            </a:extLst>
          </p:cNvPr>
          <p:cNvSpPr txBox="1"/>
          <p:nvPr/>
        </p:nvSpPr>
        <p:spPr>
          <a:xfrm>
            <a:off x="8355531" y="2626370"/>
            <a:ext cx="53113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1" dirty="0">
                <a:solidFill>
                  <a:srgbClr val="FF0000"/>
                </a:solidFill>
                <a:latin typeface="DINPro-Light" panose="02000504040000020003" pitchFamily="50" charset="0"/>
              </a:rPr>
              <a:t>5</a:t>
            </a:r>
            <a:r>
              <a:rPr lang="el-GR" sz="700" b="1" dirty="0">
                <a:solidFill>
                  <a:srgbClr val="FF0000"/>
                </a:solidFill>
                <a:latin typeface="DINPro-Light" panose="02000504040000020003" pitchFamily="50" charset="0"/>
              </a:rPr>
              <a:t>%</a:t>
            </a:r>
            <a:r>
              <a:rPr lang="en-US" sz="700" b="1" dirty="0">
                <a:solidFill>
                  <a:srgbClr val="FF0000"/>
                </a:solidFill>
                <a:latin typeface="DINPro-Light" panose="02000504040000020003" pitchFamily="50" charset="0"/>
              </a:rPr>
              <a:t>*</a:t>
            </a:r>
          </a:p>
        </p:txBody>
      </p:sp>
      <p:sp>
        <p:nvSpPr>
          <p:cNvPr id="89" name="object 3">
            <a:extLst>
              <a:ext uri="{FF2B5EF4-FFF2-40B4-BE49-F238E27FC236}">
                <a16:creationId xmlns:a16="http://schemas.microsoft.com/office/drawing/2014/main" id="{7DF6DCA5-01FF-1C4D-8B1B-5684AB410F65}"/>
              </a:ext>
            </a:extLst>
          </p:cNvPr>
          <p:cNvSpPr/>
          <p:nvPr/>
        </p:nvSpPr>
        <p:spPr>
          <a:xfrm>
            <a:off x="215203" y="616149"/>
            <a:ext cx="1388745" cy="134736"/>
          </a:xfrm>
          <a:custGeom>
            <a:avLst/>
            <a:gdLst/>
            <a:ahLst/>
            <a:cxnLst/>
            <a:rect l="l" t="t" r="r" b="b"/>
            <a:pathLst>
              <a:path w="1718945" h="165734">
                <a:moveTo>
                  <a:pt x="1718322" y="0"/>
                </a:moveTo>
                <a:lnTo>
                  <a:pt x="0" y="0"/>
                </a:lnTo>
                <a:lnTo>
                  <a:pt x="0" y="165595"/>
                </a:lnTo>
                <a:lnTo>
                  <a:pt x="1718322" y="165595"/>
                </a:lnTo>
                <a:lnTo>
                  <a:pt x="1718322" y="0"/>
                </a:lnTo>
                <a:close/>
              </a:path>
            </a:pathLst>
          </a:custGeom>
          <a:solidFill>
            <a:srgbClr val="2D8CB5"/>
          </a:solidFill>
        </p:spPr>
        <p:txBody>
          <a:bodyPr wrap="square" lIns="0" tIns="0" rIns="0" bIns="0" rtlCol="0"/>
          <a:lstStyle/>
          <a:p>
            <a:pPr defTabSz="684960"/>
            <a:endParaRPr sz="1346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09" name="Ομάδα 108">
            <a:extLst>
              <a:ext uri="{FF2B5EF4-FFF2-40B4-BE49-F238E27FC236}">
                <a16:creationId xmlns:a16="http://schemas.microsoft.com/office/drawing/2014/main" id="{BFF686AB-5750-1048-97A8-ED9A1A3AE4CE}"/>
              </a:ext>
            </a:extLst>
          </p:cNvPr>
          <p:cNvGrpSpPr/>
          <p:nvPr/>
        </p:nvGrpSpPr>
        <p:grpSpPr>
          <a:xfrm>
            <a:off x="11385" y="4995217"/>
            <a:ext cx="4103415" cy="172996"/>
            <a:chOff x="11385" y="4995217"/>
            <a:chExt cx="4103415" cy="172996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15289359-3158-414B-9A7B-7D18D80B3167}"/>
                </a:ext>
              </a:extLst>
            </p:cNvPr>
            <p:cNvSpPr txBox="1"/>
            <p:nvPr/>
          </p:nvSpPr>
          <p:spPr>
            <a:xfrm>
              <a:off x="11385" y="4995217"/>
              <a:ext cx="4103415" cy="172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4960"/>
              <a:r>
                <a:rPr lang="en-US" sz="524" b="1" dirty="0">
                  <a:solidFill>
                    <a:prstClr val="white">
                      <a:lumMod val="50000"/>
                    </a:prstClr>
                  </a:solidFill>
                  <a:latin typeface="DINPro-Light" panose="02000504040000020003" pitchFamily="50" charset="0"/>
                </a:rPr>
                <a:t>* Significant increase      or decrease      vs previous survey period</a:t>
              </a:r>
            </a:p>
          </p:txBody>
        </p:sp>
        <p:sp>
          <p:nvSpPr>
            <p:cNvPr id="118" name="Isosceles Triangle 46">
              <a:extLst>
                <a:ext uri="{FF2B5EF4-FFF2-40B4-BE49-F238E27FC236}">
                  <a16:creationId xmlns:a16="http://schemas.microsoft.com/office/drawing/2014/main" id="{5B7EF60B-C33E-9645-B45E-4BBE72738CC4}"/>
                </a:ext>
              </a:extLst>
            </p:cNvPr>
            <p:cNvSpPr/>
            <p:nvPr/>
          </p:nvSpPr>
          <p:spPr>
            <a:xfrm rot="10800000">
              <a:off x="1238592" y="5050576"/>
              <a:ext cx="93679" cy="66442"/>
            </a:xfrm>
            <a:prstGeom prst="triangl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4960">
                <a:defRPr/>
              </a:pPr>
              <a:endParaRPr lang="en-US" sz="824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9" name="Isosceles Triangle 46">
              <a:extLst>
                <a:ext uri="{FF2B5EF4-FFF2-40B4-BE49-F238E27FC236}">
                  <a16:creationId xmlns:a16="http://schemas.microsoft.com/office/drawing/2014/main" id="{4D069FFC-EF1D-6C4C-A79C-B1EC5F52780B}"/>
                </a:ext>
              </a:extLst>
            </p:cNvPr>
            <p:cNvSpPr/>
            <p:nvPr/>
          </p:nvSpPr>
          <p:spPr>
            <a:xfrm>
              <a:off x="760000" y="5046006"/>
              <a:ext cx="93679" cy="66442"/>
            </a:xfrm>
            <a:prstGeom prst="triangle">
              <a:avLst/>
            </a:prstGeom>
            <a:solidFill>
              <a:srgbClr val="92D05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4960">
                <a:defRPr/>
              </a:pPr>
              <a:endParaRPr lang="en-US" sz="824" kern="0" dirty="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120" name="TextBox 119">
            <a:extLst>
              <a:ext uri="{FF2B5EF4-FFF2-40B4-BE49-F238E27FC236}">
                <a16:creationId xmlns:a16="http://schemas.microsoft.com/office/drawing/2014/main" id="{618EDC7C-C1E3-CC48-9604-6FDDFBE55960}"/>
              </a:ext>
            </a:extLst>
          </p:cNvPr>
          <p:cNvSpPr txBox="1"/>
          <p:nvPr/>
        </p:nvSpPr>
        <p:spPr>
          <a:xfrm>
            <a:off x="4343330" y="4647699"/>
            <a:ext cx="241234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00" dirty="0">
                <a:solidFill>
                  <a:prstClr val="white"/>
                </a:solidFill>
                <a:latin typeface="DINPro-Light" panose="02000504040000020003" pitchFamily="2" charset="0"/>
              </a:rPr>
              <a:t>The intended budget is per person, including accommodation, transportation and travel activities</a:t>
            </a:r>
          </a:p>
        </p:txBody>
      </p:sp>
    </p:spTree>
    <p:extLst>
      <p:ext uri="{BB962C8B-B14F-4D97-AF65-F5344CB8AC3E}">
        <p14:creationId xmlns:p14="http://schemas.microsoft.com/office/powerpoint/2010/main" val="23594647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>
            <a:extLst>
              <a:ext uri="{FF2B5EF4-FFF2-40B4-BE49-F238E27FC236}">
                <a16:creationId xmlns:a16="http://schemas.microsoft.com/office/drawing/2014/main" id="{0C7B9B04-19A7-5243-811C-8FC60B2735BE}"/>
              </a:ext>
            </a:extLst>
          </p:cNvPr>
          <p:cNvSpPr txBox="1"/>
          <p:nvPr/>
        </p:nvSpPr>
        <p:spPr>
          <a:xfrm>
            <a:off x="136887" y="97696"/>
            <a:ext cx="5079305" cy="4847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4960"/>
            <a:r>
              <a:rPr lang="en-US" sz="1500" dirty="0">
                <a:solidFill>
                  <a:srgbClr val="62BCE3"/>
                </a:solidFill>
                <a:latin typeface="DINPro-Bold" panose="02000503030000020004" pitchFamily="50" charset="0"/>
              </a:rPr>
              <a:t>A SNAPSHOT OF DUTCH TRAVEL PLANS</a:t>
            </a:r>
            <a:br>
              <a:rPr lang="en-US" sz="1500" dirty="0">
                <a:solidFill>
                  <a:srgbClr val="62BCE3"/>
                </a:solidFill>
                <a:latin typeface="DINPro-Bold" panose="02000503030000020004" pitchFamily="50" charset="0"/>
              </a:rPr>
            </a:br>
            <a:r>
              <a:rPr lang="en-US" sz="1050" dirty="0">
                <a:solidFill>
                  <a:srgbClr val="228FC0"/>
                </a:solidFill>
                <a:latin typeface="DINPro-Bold" panose="02000503030000020004" pitchFamily="50" charset="0"/>
              </a:rPr>
              <a:t>Travel horizon: June-November 2022</a:t>
            </a:r>
            <a:endParaRPr lang="en-US" sz="1500" dirty="0">
              <a:solidFill>
                <a:srgbClr val="228FC0"/>
              </a:solidFill>
              <a:latin typeface="DINPro-Bold" panose="02000503030000020004" pitchFamily="50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D4294235-6C38-2F48-8D52-4373E80EF6BA}"/>
              </a:ext>
            </a:extLst>
          </p:cNvPr>
          <p:cNvSpPr txBox="1"/>
          <p:nvPr/>
        </p:nvSpPr>
        <p:spPr>
          <a:xfrm>
            <a:off x="5974219" y="4995217"/>
            <a:ext cx="3005687" cy="172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4960"/>
            <a:r>
              <a:rPr lang="en-US" sz="524" b="1" dirty="0">
                <a:solidFill>
                  <a:prstClr val="white">
                    <a:lumMod val="50000"/>
                  </a:prstClr>
                </a:solidFill>
                <a:latin typeface="DINPro-Light" panose="02000504040000020003" pitchFamily="50" charset="0"/>
              </a:rPr>
              <a:t>No. of respondents: 501 </a:t>
            </a:r>
            <a:r>
              <a:rPr lang="en-US" sz="524" dirty="0">
                <a:solidFill>
                  <a:prstClr val="white">
                    <a:lumMod val="50000"/>
                  </a:prstClr>
                </a:solidFill>
                <a:latin typeface="DINPro-Light" panose="02000504040000020003" pitchFamily="50" charset="0"/>
              </a:rPr>
              <a:t>(total sample of respondents per country)</a:t>
            </a:r>
          </a:p>
        </p:txBody>
      </p:sp>
      <p:graphicFrame>
        <p:nvGraphicFramePr>
          <p:cNvPr id="2" name="Πίνακας 2">
            <a:extLst>
              <a:ext uri="{FF2B5EF4-FFF2-40B4-BE49-F238E27FC236}">
                <a16:creationId xmlns:a16="http://schemas.microsoft.com/office/drawing/2014/main" id="{2767DAA9-7F19-4D44-B0C5-5BEE3E6E1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9061514"/>
              </p:ext>
            </p:extLst>
          </p:nvPr>
        </p:nvGraphicFramePr>
        <p:xfrm>
          <a:off x="205028" y="753687"/>
          <a:ext cx="8733944" cy="41842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0890">
                  <a:extLst>
                    <a:ext uri="{9D8B030D-6E8A-4147-A177-3AD203B41FA5}">
                      <a16:colId xmlns:a16="http://schemas.microsoft.com/office/drawing/2014/main" val="618354113"/>
                    </a:ext>
                  </a:extLst>
                </a:gridCol>
                <a:gridCol w="2253600">
                  <a:extLst>
                    <a:ext uri="{9D8B030D-6E8A-4147-A177-3AD203B41FA5}">
                      <a16:colId xmlns:a16="http://schemas.microsoft.com/office/drawing/2014/main" val="531008765"/>
                    </a:ext>
                  </a:extLst>
                </a:gridCol>
                <a:gridCol w="2065968">
                  <a:extLst>
                    <a:ext uri="{9D8B030D-6E8A-4147-A177-3AD203B41FA5}">
                      <a16:colId xmlns:a16="http://schemas.microsoft.com/office/drawing/2014/main" val="752358883"/>
                    </a:ext>
                  </a:extLst>
                </a:gridCol>
                <a:gridCol w="2183486">
                  <a:extLst>
                    <a:ext uri="{9D8B030D-6E8A-4147-A177-3AD203B41FA5}">
                      <a16:colId xmlns:a16="http://schemas.microsoft.com/office/drawing/2014/main" val="621346691"/>
                    </a:ext>
                  </a:extLst>
                </a:gridCol>
              </a:tblGrid>
              <a:tr h="601056">
                <a:tc>
                  <a:txBody>
                    <a:bodyPr/>
                    <a:lstStyle/>
                    <a:p>
                      <a:pPr algn="ctr"/>
                      <a:r>
                        <a:rPr lang="en-US" sz="900" kern="1200" dirty="0">
                          <a:solidFill>
                            <a:srgbClr val="185878"/>
                          </a:solidFill>
                          <a:latin typeface="DINPro-Black" panose="02000503030000020004" pitchFamily="50" charset="0"/>
                          <a:ea typeface="+mn-ea"/>
                          <a:cs typeface="+mn-cs"/>
                        </a:rPr>
                        <a:t>TRAVEL SENTIMENT</a:t>
                      </a:r>
                      <a:endParaRPr lang="el-GR" sz="900" kern="1200" dirty="0">
                        <a:solidFill>
                          <a:srgbClr val="185878"/>
                        </a:solidFill>
                        <a:latin typeface="DINPro-Black" panose="02000503030000020004" pitchFamily="50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 kern="1200" dirty="0">
                          <a:solidFill>
                            <a:srgbClr val="2D8CB5"/>
                          </a:solidFill>
                          <a:latin typeface="DINPro-Black" panose="02000503030000020004" pitchFamily="50" charset="0"/>
                          <a:ea typeface="+mn-ea"/>
                          <a:cs typeface="+mn-cs"/>
                        </a:rPr>
                        <a:t>TRAVEL PLANNING</a:t>
                      </a:r>
                      <a:endParaRPr lang="el-GR" sz="900" kern="1200" dirty="0">
                        <a:solidFill>
                          <a:srgbClr val="2D8CB5"/>
                        </a:solidFill>
                        <a:latin typeface="DINPro-Black" panose="02000503030000020004" pitchFamily="50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l-GR" sz="1200" kern="1200" dirty="0">
                        <a:solidFill>
                          <a:srgbClr val="185878"/>
                        </a:solidFill>
                        <a:latin typeface="DINPro-Black" panose="02000503030000020004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1200" dirty="0">
                          <a:solidFill>
                            <a:srgbClr val="4CC1E6"/>
                          </a:solidFill>
                          <a:latin typeface="DINPro-Black" panose="02000503030000020004" pitchFamily="50" charset="0"/>
                          <a:ea typeface="+mn-ea"/>
                          <a:cs typeface="+mn-cs"/>
                        </a:rPr>
                        <a:t>PREFERRED TYPES OF TRIPS &amp; DESTINATIONS</a:t>
                      </a:r>
                      <a:endParaRPr lang="el-GR" sz="900" kern="1200" dirty="0">
                        <a:solidFill>
                          <a:srgbClr val="4CC1E6"/>
                        </a:solidFill>
                        <a:latin typeface="DINPro-Black" panose="02000503030000020004" pitchFamily="50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039506"/>
                  </a:ext>
                </a:extLst>
              </a:tr>
              <a:tr h="1178862">
                <a:tc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85878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2982AA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2982AA"/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CC1E6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34865"/>
                  </a:ext>
                </a:extLst>
              </a:tr>
              <a:tr h="622220">
                <a:tc rowSpan="2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18587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165321"/>
                  </a:ext>
                </a:extLst>
              </a:tr>
              <a:tr h="657350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185878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2982A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l-GR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2D8CB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42825705"/>
                  </a:ext>
                </a:extLst>
              </a:tr>
              <a:tr h="1124735">
                <a:tc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185878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el-GR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2D8CB5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C1E6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395209"/>
                  </a:ext>
                </a:extLst>
              </a:tr>
            </a:tbl>
          </a:graphicData>
        </a:graphic>
      </p:graphicFrame>
      <p:sp>
        <p:nvSpPr>
          <p:cNvPr id="154" name="TextBox 153">
            <a:extLst>
              <a:ext uri="{FF2B5EF4-FFF2-40B4-BE49-F238E27FC236}">
                <a16:creationId xmlns:a16="http://schemas.microsoft.com/office/drawing/2014/main" id="{E40573F0-DD6E-E74C-8146-58BC6E08FFC7}"/>
              </a:ext>
            </a:extLst>
          </p:cNvPr>
          <p:cNvSpPr txBox="1"/>
          <p:nvPr/>
        </p:nvSpPr>
        <p:spPr>
          <a:xfrm>
            <a:off x="7814822" y="1727209"/>
            <a:ext cx="697627" cy="196208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defTabSz="685800"/>
            <a:r>
              <a:rPr lang="en-US" sz="675" b="1" dirty="0">
                <a:solidFill>
                  <a:srgbClr val="1F698B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Sun &amp; Beach</a:t>
            </a:r>
          </a:p>
        </p:txBody>
      </p:sp>
      <p:pic>
        <p:nvPicPr>
          <p:cNvPr id="155" name="Graphic 10" descr="Sunset scene">
            <a:extLst>
              <a:ext uri="{FF2B5EF4-FFF2-40B4-BE49-F238E27FC236}">
                <a16:creationId xmlns:a16="http://schemas.microsoft.com/office/drawing/2014/main" id="{948A54B8-894F-7741-9F4A-D744B2F4C8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15364" y="1582589"/>
            <a:ext cx="689065" cy="689065"/>
          </a:xfrm>
          <a:prstGeom prst="rect">
            <a:avLst/>
          </a:prstGeom>
        </p:spPr>
      </p:pic>
      <p:sp>
        <p:nvSpPr>
          <p:cNvPr id="158" name="TextBox 157">
            <a:extLst>
              <a:ext uri="{FF2B5EF4-FFF2-40B4-BE49-F238E27FC236}">
                <a16:creationId xmlns:a16="http://schemas.microsoft.com/office/drawing/2014/main" id="{5C24604B-322A-5C48-BEC9-E17FDF4BBD9A}"/>
              </a:ext>
            </a:extLst>
          </p:cNvPr>
          <p:cNvSpPr txBox="1"/>
          <p:nvPr/>
        </p:nvSpPr>
        <p:spPr>
          <a:xfrm>
            <a:off x="7841390" y="1916120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srgbClr val="1F698B"/>
                </a:solidFill>
                <a:latin typeface="DINPro-Black" panose="02000503030000020004" pitchFamily="50" charset="0"/>
              </a:rPr>
              <a:t>27%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B7CB49B1-194E-8945-9E0F-DD95E228DD70}"/>
              </a:ext>
            </a:extLst>
          </p:cNvPr>
          <p:cNvSpPr txBox="1"/>
          <p:nvPr/>
        </p:nvSpPr>
        <p:spPr>
          <a:xfrm>
            <a:off x="7696200" y="2449894"/>
            <a:ext cx="934871" cy="196208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defTabSz="685800"/>
            <a:r>
              <a:rPr lang="en-US" sz="675" b="1" dirty="0">
                <a:solidFill>
                  <a:srgbClr val="1F698B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Nature &amp; Outdoors</a:t>
            </a:r>
          </a:p>
        </p:txBody>
      </p:sp>
      <p:pic>
        <p:nvPicPr>
          <p:cNvPr id="165" name="Graphic 48" descr="Road">
            <a:extLst>
              <a:ext uri="{FF2B5EF4-FFF2-40B4-BE49-F238E27FC236}">
                <a16:creationId xmlns:a16="http://schemas.microsoft.com/office/drawing/2014/main" id="{B04E0F4A-E688-1F40-8BD0-DC2962DBF04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64520" y="2379778"/>
            <a:ext cx="590753" cy="590753"/>
          </a:xfrm>
          <a:prstGeom prst="rect">
            <a:avLst/>
          </a:prstGeom>
        </p:spPr>
      </p:pic>
      <p:sp>
        <p:nvSpPr>
          <p:cNvPr id="166" name="TextBox 165">
            <a:extLst>
              <a:ext uri="{FF2B5EF4-FFF2-40B4-BE49-F238E27FC236}">
                <a16:creationId xmlns:a16="http://schemas.microsoft.com/office/drawing/2014/main" id="{71164D46-846F-3D42-B1E5-004F27DB0382}"/>
              </a:ext>
            </a:extLst>
          </p:cNvPr>
          <p:cNvSpPr txBox="1"/>
          <p:nvPr/>
        </p:nvSpPr>
        <p:spPr>
          <a:xfrm>
            <a:off x="7841390" y="2638806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srgbClr val="1F698B"/>
                </a:solidFill>
                <a:latin typeface="DINPro-Black" panose="02000503030000020004" pitchFamily="50" charset="0"/>
              </a:rPr>
              <a:t>19%</a:t>
            </a:r>
          </a:p>
        </p:txBody>
      </p:sp>
      <p:graphicFrame>
        <p:nvGraphicFramePr>
          <p:cNvPr id="48" name="Chart 59">
            <a:extLst>
              <a:ext uri="{FF2B5EF4-FFF2-40B4-BE49-F238E27FC236}">
                <a16:creationId xmlns:a16="http://schemas.microsoft.com/office/drawing/2014/main" id="{29E5531F-8EF4-2040-8809-16D1F3779DDD}"/>
              </a:ext>
            </a:extLst>
          </p:cNvPr>
          <p:cNvGraphicFramePr/>
          <p:nvPr/>
        </p:nvGraphicFramePr>
        <p:xfrm>
          <a:off x="152400" y="1614254"/>
          <a:ext cx="2261541" cy="941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52" name="TextBox 51">
            <a:extLst>
              <a:ext uri="{FF2B5EF4-FFF2-40B4-BE49-F238E27FC236}">
                <a16:creationId xmlns:a16="http://schemas.microsoft.com/office/drawing/2014/main" id="{B8B42D43-A6DC-5F40-A60D-66A2ECD069F8}"/>
              </a:ext>
            </a:extLst>
          </p:cNvPr>
          <p:cNvSpPr txBox="1"/>
          <p:nvPr/>
        </p:nvSpPr>
        <p:spPr>
          <a:xfrm>
            <a:off x="339551" y="1420820"/>
            <a:ext cx="200378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dirty="0">
                <a:solidFill>
                  <a:prstClr val="white"/>
                </a:solidFill>
                <a:latin typeface="DINPro-Black" panose="02000503030000020004" pitchFamily="50" charset="0"/>
              </a:rPr>
              <a:t>INTENTION  TO TRAVEL</a:t>
            </a:r>
            <a:endParaRPr lang="el-GR" sz="750" dirty="0">
              <a:solidFill>
                <a:prstClr val="white"/>
              </a:solidFill>
              <a:latin typeface="DINPro-Black" panose="02000503030000020004" pitchFamily="50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C71E93C-0320-0F45-BA3E-1EEF00B3296A}"/>
              </a:ext>
            </a:extLst>
          </p:cNvPr>
          <p:cNvSpPr txBox="1"/>
          <p:nvPr/>
        </p:nvSpPr>
        <p:spPr>
          <a:xfrm>
            <a:off x="5345113" y="2459891"/>
            <a:ext cx="8095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125" b="1" dirty="0">
                <a:solidFill>
                  <a:prstClr val="white"/>
                </a:solidFill>
                <a:latin typeface="DINPro-Black" panose="02000503030000020004" pitchFamily="50" charset="0"/>
              </a:rPr>
              <a:t>36%</a:t>
            </a:r>
          </a:p>
          <a:p>
            <a:pPr algn="ctr" defTabSz="685800"/>
            <a:r>
              <a:rPr lang="en-US" sz="675" b="1" dirty="0">
                <a:solidFill>
                  <a:prstClr val="white"/>
                </a:solidFill>
                <a:latin typeface="DINPro-Light" panose="02000504040000020003" pitchFamily="50" charset="0"/>
              </a:rPr>
              <a:t>with partner</a:t>
            </a:r>
            <a:endParaRPr lang="en-GB" sz="675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3C8E918-47AC-6740-A08F-3BA51E6A8082}"/>
              </a:ext>
            </a:extLst>
          </p:cNvPr>
          <p:cNvSpPr txBox="1"/>
          <p:nvPr/>
        </p:nvSpPr>
        <p:spPr>
          <a:xfrm>
            <a:off x="6073328" y="2459891"/>
            <a:ext cx="6444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125" b="1" dirty="0">
                <a:solidFill>
                  <a:prstClr val="white"/>
                </a:solidFill>
                <a:latin typeface="DINPro-Black" panose="02000503030000020004" pitchFamily="50" charset="0"/>
              </a:rPr>
              <a:t>11%</a:t>
            </a:r>
          </a:p>
          <a:p>
            <a:pPr algn="ctr" defTabSz="685800"/>
            <a:r>
              <a:rPr lang="en-US" sz="675" b="1" dirty="0">
                <a:solidFill>
                  <a:prstClr val="white"/>
                </a:solidFill>
                <a:latin typeface="DINPro-Light" panose="02000504040000020003" pitchFamily="50" charset="0"/>
              </a:rPr>
              <a:t>solo</a:t>
            </a:r>
            <a:endParaRPr lang="en-GB" sz="675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C46D9F6-CAA3-C44B-BCCF-BF7CC2D2D04A}"/>
              </a:ext>
            </a:extLst>
          </p:cNvPr>
          <p:cNvSpPr txBox="1"/>
          <p:nvPr/>
        </p:nvSpPr>
        <p:spPr>
          <a:xfrm>
            <a:off x="4737203" y="2425266"/>
            <a:ext cx="644490" cy="4039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350" b="1" dirty="0">
                <a:solidFill>
                  <a:prstClr val="white"/>
                </a:solidFill>
                <a:latin typeface="DINPro-Black" panose="02000503030000020004" pitchFamily="50" charset="0"/>
              </a:rPr>
              <a:t>40%</a:t>
            </a:r>
          </a:p>
          <a:p>
            <a:pPr algn="ctr" defTabSz="685800"/>
            <a:r>
              <a:rPr lang="en-US" sz="675" b="1" dirty="0">
                <a:solidFill>
                  <a:prstClr val="white"/>
                </a:solidFill>
                <a:latin typeface="DINPro-Light" panose="02000504040000020003" pitchFamily="50" charset="0"/>
              </a:rPr>
              <a:t>with family</a:t>
            </a:r>
            <a:endParaRPr lang="en-GB" sz="675" b="1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6" name="Graphic 147" descr="Family with boy with solid fill">
            <a:extLst>
              <a:ext uri="{FF2B5EF4-FFF2-40B4-BE49-F238E27FC236}">
                <a16:creationId xmlns:a16="http://schemas.microsoft.com/office/drawing/2014/main" id="{0C596F84-C318-AF4D-8717-6B103137677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919725" y="2034559"/>
            <a:ext cx="338377" cy="338377"/>
          </a:xfrm>
          <a:prstGeom prst="rect">
            <a:avLst/>
          </a:prstGeom>
        </p:spPr>
      </p:pic>
      <p:pic>
        <p:nvPicPr>
          <p:cNvPr id="67" name="Graphic 148" descr="Hike with solid fill">
            <a:extLst>
              <a:ext uri="{FF2B5EF4-FFF2-40B4-BE49-F238E27FC236}">
                <a16:creationId xmlns:a16="http://schemas.microsoft.com/office/drawing/2014/main" id="{33647F22-3CD6-A04A-88A5-5F8EDEB602F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199670" y="2038500"/>
            <a:ext cx="374976" cy="334194"/>
          </a:xfrm>
          <a:prstGeom prst="rect">
            <a:avLst/>
          </a:prstGeom>
        </p:spPr>
      </p:pic>
      <p:pic>
        <p:nvPicPr>
          <p:cNvPr id="68" name="Graphic 149" descr="Man and woman with solid fill">
            <a:extLst>
              <a:ext uri="{FF2B5EF4-FFF2-40B4-BE49-F238E27FC236}">
                <a16:creationId xmlns:a16="http://schemas.microsoft.com/office/drawing/2014/main" id="{36F8B17F-2B4F-034F-A3B0-47055DE5624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584878" y="2045500"/>
            <a:ext cx="334193" cy="334193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DF5B4817-94B3-444C-AFB6-5D7A86D35095}"/>
              </a:ext>
            </a:extLst>
          </p:cNvPr>
          <p:cNvSpPr txBox="1"/>
          <p:nvPr/>
        </p:nvSpPr>
        <p:spPr>
          <a:xfrm>
            <a:off x="296235" y="3811193"/>
            <a:ext cx="200378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dirty="0">
                <a:solidFill>
                  <a:prstClr val="white"/>
                </a:solidFill>
                <a:latin typeface="DINPro-Black" panose="02000503030000020004" pitchFamily="50" charset="0"/>
              </a:rPr>
              <a:t>POPULAR TRAVEL PERIODS</a:t>
            </a:r>
            <a:endParaRPr lang="el-GR" sz="750" dirty="0">
              <a:solidFill>
                <a:prstClr val="white"/>
              </a:solidFill>
              <a:latin typeface="DINPro-Black" panose="02000503030000020004" pitchFamily="50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A1C42BC0-C364-4C85-B661-FFA09219BF68}"/>
              </a:ext>
            </a:extLst>
          </p:cNvPr>
          <p:cNvSpPr txBox="1"/>
          <p:nvPr/>
        </p:nvSpPr>
        <p:spPr>
          <a:xfrm>
            <a:off x="2819400" y="1417069"/>
            <a:ext cx="1577471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prstClr val="white"/>
                </a:solidFill>
                <a:latin typeface="DINPro-Black" panose="02000503030000020004" pitchFamily="50" charset="0"/>
              </a:rPr>
              <a:t>WHERE TO?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E2799FF-19F3-427A-A94A-489BD2D64870}"/>
              </a:ext>
            </a:extLst>
          </p:cNvPr>
          <p:cNvSpPr txBox="1"/>
          <p:nvPr/>
        </p:nvSpPr>
        <p:spPr>
          <a:xfrm>
            <a:off x="2438400" y="2409230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prstClr val="white"/>
                </a:solidFill>
                <a:latin typeface="DINPro-Black" panose="02000503030000020004" pitchFamily="50" charset="0"/>
              </a:rPr>
              <a:t>18%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21917499-694E-476B-9971-0E18A74559F3}"/>
              </a:ext>
            </a:extLst>
          </p:cNvPr>
          <p:cNvSpPr txBox="1"/>
          <p:nvPr/>
        </p:nvSpPr>
        <p:spPr>
          <a:xfrm>
            <a:off x="4114800" y="1730733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prstClr val="white"/>
                </a:solidFill>
                <a:latin typeface="DINPro-Black" panose="02000503030000020004" pitchFamily="50" charset="0"/>
              </a:rPr>
              <a:t>19%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32E52CE-0456-4E20-93E3-3D15050F3B51}"/>
              </a:ext>
            </a:extLst>
          </p:cNvPr>
          <p:cNvSpPr txBox="1"/>
          <p:nvPr/>
        </p:nvSpPr>
        <p:spPr>
          <a:xfrm>
            <a:off x="4953000" y="1417069"/>
            <a:ext cx="1577471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prstClr val="white"/>
                </a:solidFill>
                <a:latin typeface="DINPro-Black" panose="02000503030000020004" pitchFamily="50" charset="0"/>
              </a:rPr>
              <a:t>AND WITH WHOM?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6AB2D18E-6782-474E-95DE-AE03B57F5690}"/>
              </a:ext>
            </a:extLst>
          </p:cNvPr>
          <p:cNvSpPr txBox="1"/>
          <p:nvPr/>
        </p:nvSpPr>
        <p:spPr>
          <a:xfrm>
            <a:off x="3150339" y="3248497"/>
            <a:ext cx="3065911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prstClr val="white"/>
                </a:solidFill>
                <a:latin typeface="DINPro-Black" panose="02000503030000020004" pitchFamily="50" charset="0"/>
              </a:rPr>
              <a:t>INTENDED LENGTH OF STAY AND BUDGET</a:t>
            </a:r>
          </a:p>
        </p:txBody>
      </p:sp>
      <p:graphicFrame>
        <p:nvGraphicFramePr>
          <p:cNvPr id="92" name="Chart 171">
            <a:extLst>
              <a:ext uri="{FF2B5EF4-FFF2-40B4-BE49-F238E27FC236}">
                <a16:creationId xmlns:a16="http://schemas.microsoft.com/office/drawing/2014/main" id="{4F8C9F55-DF8A-4173-81AE-DD9829C06F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289941"/>
              </p:ext>
            </p:extLst>
          </p:nvPr>
        </p:nvGraphicFramePr>
        <p:xfrm>
          <a:off x="2438400" y="3463929"/>
          <a:ext cx="1755071" cy="1282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graphicFrame>
        <p:nvGraphicFramePr>
          <p:cNvPr id="94" name="Chart 171">
            <a:extLst>
              <a:ext uri="{FF2B5EF4-FFF2-40B4-BE49-F238E27FC236}">
                <a16:creationId xmlns:a16="http://schemas.microsoft.com/office/drawing/2014/main" id="{B65772CE-EE90-4DA1-97DE-E1B8310CBC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5499188"/>
              </p:ext>
            </p:extLst>
          </p:nvPr>
        </p:nvGraphicFramePr>
        <p:xfrm>
          <a:off x="4322187" y="3450453"/>
          <a:ext cx="2485084" cy="13111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graphicFrame>
        <p:nvGraphicFramePr>
          <p:cNvPr id="95" name="Πίνακας 13">
            <a:extLst>
              <a:ext uri="{FF2B5EF4-FFF2-40B4-BE49-F238E27FC236}">
                <a16:creationId xmlns:a16="http://schemas.microsoft.com/office/drawing/2014/main" id="{BEAE5725-960C-48E0-983C-B351AB3A6CB1}"/>
              </a:ext>
            </a:extLst>
          </p:cNvPr>
          <p:cNvGraphicFramePr>
            <a:graphicFrameLocks noGrp="1"/>
          </p:cNvGraphicFramePr>
          <p:nvPr/>
        </p:nvGraphicFramePr>
        <p:xfrm>
          <a:off x="6758510" y="4000099"/>
          <a:ext cx="2183302" cy="934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1651">
                  <a:extLst>
                    <a:ext uri="{9D8B030D-6E8A-4147-A177-3AD203B41FA5}">
                      <a16:colId xmlns:a16="http://schemas.microsoft.com/office/drawing/2014/main" val="3003151601"/>
                    </a:ext>
                  </a:extLst>
                </a:gridCol>
                <a:gridCol w="1091651">
                  <a:extLst>
                    <a:ext uri="{9D8B030D-6E8A-4147-A177-3AD203B41FA5}">
                      <a16:colId xmlns:a16="http://schemas.microsoft.com/office/drawing/2014/main" val="267183535"/>
                    </a:ext>
                  </a:extLst>
                </a:gridCol>
              </a:tblGrid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Spain 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13%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948925"/>
                  </a:ext>
                </a:extLst>
              </a:tr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France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12%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5317399"/>
                  </a:ext>
                </a:extLst>
              </a:tr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Germany 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8%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147554"/>
                  </a:ext>
                </a:extLst>
              </a:tr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Italy 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8%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2273054"/>
                  </a:ext>
                </a:extLst>
              </a:tr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Belgium 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8%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7740919"/>
                  </a:ext>
                </a:extLst>
              </a:tr>
            </a:tbl>
          </a:graphicData>
        </a:graphic>
      </p:graphicFrame>
      <p:sp>
        <p:nvSpPr>
          <p:cNvPr id="72" name="TextBox 71">
            <a:extLst>
              <a:ext uri="{FF2B5EF4-FFF2-40B4-BE49-F238E27FC236}">
                <a16:creationId xmlns:a16="http://schemas.microsoft.com/office/drawing/2014/main" id="{6A943DDE-A553-F042-8CB4-48F8D498F940}"/>
              </a:ext>
            </a:extLst>
          </p:cNvPr>
          <p:cNvSpPr txBox="1"/>
          <p:nvPr/>
        </p:nvSpPr>
        <p:spPr>
          <a:xfrm>
            <a:off x="326888" y="2584351"/>
            <a:ext cx="200378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dirty="0">
                <a:solidFill>
                  <a:prstClr val="white"/>
                </a:solidFill>
                <a:latin typeface="DINPro-Black" panose="02000503030000020004" pitchFamily="50" charset="0"/>
              </a:rPr>
              <a:t>TRAVEL READINESS</a:t>
            </a:r>
            <a:endParaRPr lang="el-GR" sz="750" dirty="0">
              <a:solidFill>
                <a:prstClr val="white"/>
              </a:solidFill>
              <a:latin typeface="DINPro-Black" panose="02000503030000020004" pitchFamily="50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BF73613-08FD-4A4F-878C-073958DFEA20}"/>
              </a:ext>
            </a:extLst>
          </p:cNvPr>
          <p:cNvSpPr txBox="1"/>
          <p:nvPr/>
        </p:nvSpPr>
        <p:spPr>
          <a:xfrm>
            <a:off x="7077664" y="1417069"/>
            <a:ext cx="1577471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srgbClr val="1F698B"/>
                </a:solidFill>
                <a:latin typeface="DINPro-Black" panose="02000503030000020004" pitchFamily="50" charset="0"/>
              </a:rPr>
              <a:t>TOP 3 TYPES OF TRIPS</a:t>
            </a:r>
          </a:p>
        </p:txBody>
      </p:sp>
      <p:graphicFrame>
        <p:nvGraphicFramePr>
          <p:cNvPr id="79" name="Γράφημα 78">
            <a:extLst>
              <a:ext uri="{FF2B5EF4-FFF2-40B4-BE49-F238E27FC236}">
                <a16:creationId xmlns:a16="http://schemas.microsoft.com/office/drawing/2014/main" id="{0E290A43-B8AC-2B42-843C-C8DC67C18CF7}"/>
              </a:ext>
            </a:extLst>
          </p:cNvPr>
          <p:cNvGraphicFramePr/>
          <p:nvPr/>
        </p:nvGraphicFramePr>
        <p:xfrm>
          <a:off x="226333" y="2534192"/>
          <a:ext cx="2189950" cy="1277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  <p:sp>
        <p:nvSpPr>
          <p:cNvPr id="87" name="TextBox 86">
            <a:extLst>
              <a:ext uri="{FF2B5EF4-FFF2-40B4-BE49-F238E27FC236}">
                <a16:creationId xmlns:a16="http://schemas.microsoft.com/office/drawing/2014/main" id="{CFFA70A0-27AC-AD49-8771-7303377CBC4D}"/>
              </a:ext>
            </a:extLst>
          </p:cNvPr>
          <p:cNvSpPr txBox="1"/>
          <p:nvPr/>
        </p:nvSpPr>
        <p:spPr>
          <a:xfrm>
            <a:off x="1676400" y="2814405"/>
            <a:ext cx="7766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Medium" panose="02000503030000020004" pitchFamily="2" charset="0"/>
              </a:rPr>
              <a:t>Trip fully booked</a:t>
            </a:r>
            <a:endParaRPr lang="en-GB" sz="750" b="1" dirty="0">
              <a:solidFill>
                <a:prstClr val="white"/>
              </a:solidFill>
              <a:latin typeface="DINPro-Medium" panose="02000503030000020004" pitchFamily="2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9BDFEC78-D5A7-E04A-9EA2-C0596F340AED}"/>
              </a:ext>
            </a:extLst>
          </p:cNvPr>
          <p:cNvSpPr txBox="1"/>
          <p:nvPr/>
        </p:nvSpPr>
        <p:spPr>
          <a:xfrm>
            <a:off x="1676400" y="3344602"/>
            <a:ext cx="7766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2" charset="0"/>
              </a:rPr>
              <a:t>Trip partially booked</a:t>
            </a:r>
            <a:endParaRPr lang="en-GB" sz="750" b="1" dirty="0">
              <a:solidFill>
                <a:prstClr val="white"/>
              </a:solidFill>
              <a:latin typeface="DINPro-Light" panose="02000504040000020003" pitchFamily="2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C676D90B-1E47-A040-AE78-93C9988CEAA9}"/>
              </a:ext>
            </a:extLst>
          </p:cNvPr>
          <p:cNvSpPr txBox="1"/>
          <p:nvPr/>
        </p:nvSpPr>
        <p:spPr>
          <a:xfrm>
            <a:off x="213975" y="2814405"/>
            <a:ext cx="7766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Destination not chosen</a:t>
            </a:r>
            <a:endParaRPr lang="en-GB" sz="75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045CE05E-A5B1-DC4F-9AA8-914703D8EE9C}"/>
              </a:ext>
            </a:extLst>
          </p:cNvPr>
          <p:cNvSpPr txBox="1"/>
          <p:nvPr/>
        </p:nvSpPr>
        <p:spPr>
          <a:xfrm>
            <a:off x="152400" y="3326674"/>
            <a:ext cx="868286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Destination chosen but trip not booked yet</a:t>
            </a:r>
            <a:endParaRPr lang="en-GB" sz="750" b="1" dirty="0">
              <a:solidFill>
                <a:prstClr val="white"/>
              </a:solidFill>
              <a:latin typeface="DINPro-Light" panose="02000504040000020003" pitchFamily="50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12118B1-2A2D-BA4A-AE1E-51C5079FFD7C}"/>
              </a:ext>
            </a:extLst>
          </p:cNvPr>
          <p:cNvSpPr txBox="1"/>
          <p:nvPr/>
        </p:nvSpPr>
        <p:spPr>
          <a:xfrm>
            <a:off x="2438400" y="2734578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prstClr val="white"/>
                </a:solidFill>
                <a:latin typeface="DINPro-Black" panose="02000503030000020004" pitchFamily="50" charset="0"/>
              </a:rPr>
              <a:t>14%</a:t>
            </a:r>
          </a:p>
        </p:txBody>
      </p:sp>
      <p:pic>
        <p:nvPicPr>
          <p:cNvPr id="75" name="Picture 4" descr="Netherlands Map PowerPoint | SketchBubble">
            <a:extLst>
              <a:ext uri="{FF2B5EF4-FFF2-40B4-BE49-F238E27FC236}">
                <a16:creationId xmlns:a16="http://schemas.microsoft.com/office/drawing/2014/main" id="{70E06379-2C3B-414E-B337-A5FDCA9D7D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 cstate="print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497" b="2249"/>
          <a:stretch/>
        </p:blipFill>
        <p:spPr bwMode="auto">
          <a:xfrm>
            <a:off x="7979048" y="63957"/>
            <a:ext cx="1066801" cy="68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Graphic 54" descr="City">
            <a:extLst>
              <a:ext uri="{FF2B5EF4-FFF2-40B4-BE49-F238E27FC236}">
                <a16:creationId xmlns:a16="http://schemas.microsoft.com/office/drawing/2014/main" id="{F8B70DA7-D1E7-E546-B4AB-0FFDB4650A37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111154" y="3144241"/>
            <a:ext cx="497484" cy="497484"/>
          </a:xfrm>
          <a:prstGeom prst="rect">
            <a:avLst/>
          </a:prstGeom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6E45BB60-096F-F749-9C9B-2A7753AE7A54}"/>
              </a:ext>
            </a:extLst>
          </p:cNvPr>
          <p:cNvSpPr txBox="1"/>
          <p:nvPr/>
        </p:nvSpPr>
        <p:spPr>
          <a:xfrm>
            <a:off x="7871728" y="3163649"/>
            <a:ext cx="595035" cy="196208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defTabSz="685800"/>
            <a:r>
              <a:rPr lang="en-US" sz="675" b="1" dirty="0">
                <a:solidFill>
                  <a:srgbClr val="1F698B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City Break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FB5782B1-B680-3941-82C0-BB2D5232F708}"/>
              </a:ext>
            </a:extLst>
          </p:cNvPr>
          <p:cNvSpPr txBox="1"/>
          <p:nvPr/>
        </p:nvSpPr>
        <p:spPr>
          <a:xfrm>
            <a:off x="7841390" y="3352561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srgbClr val="1F698B"/>
                </a:solidFill>
                <a:latin typeface="DINPro-Black" panose="02000503030000020004" pitchFamily="50" charset="0"/>
              </a:rPr>
              <a:t>17%</a:t>
            </a:r>
          </a:p>
        </p:txBody>
      </p:sp>
      <p:pic>
        <p:nvPicPr>
          <p:cNvPr id="73" name="Picture 26" descr="Calendar Clip Art Png Vector Library - Blank Calendar Icon Blue,  Transparent Png , Transparent Png Image - PNGitem">
            <a:extLst>
              <a:ext uri="{FF2B5EF4-FFF2-40B4-BE49-F238E27FC236}">
                <a16:creationId xmlns:a16="http://schemas.microsoft.com/office/drawing/2014/main" id="{73DE3CA3-B744-FA4A-A6FB-C766EEE4FC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72" y="4018942"/>
            <a:ext cx="601152" cy="59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26" descr="Calendar Clip Art Png Vector Library - Blank Calendar Icon Blue,  Transparent Png , Transparent Png Image - PNGitem">
            <a:extLst>
              <a:ext uri="{FF2B5EF4-FFF2-40B4-BE49-F238E27FC236}">
                <a16:creationId xmlns:a16="http://schemas.microsoft.com/office/drawing/2014/main" id="{02ECAB1A-1234-264C-8A7B-0BEE507DBA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6336" y="4018942"/>
            <a:ext cx="601152" cy="59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26" descr="Calendar Clip Art Png Vector Library - Blank Calendar Icon Blue,  Transparent Png , Transparent Png Image - PNGitem">
            <a:extLst>
              <a:ext uri="{FF2B5EF4-FFF2-40B4-BE49-F238E27FC236}">
                <a16:creationId xmlns:a16="http://schemas.microsoft.com/office/drawing/2014/main" id="{757D8F1F-D96A-E54F-85D1-3E2D7957E0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66549" y="4018942"/>
            <a:ext cx="601152" cy="59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34" descr="Trenchless Sewer Lines | Renowned Plumbing">
            <a:extLst>
              <a:ext uri="{FF2B5EF4-FFF2-40B4-BE49-F238E27FC236}">
                <a16:creationId xmlns:a16="http://schemas.microsoft.com/office/drawing/2014/main" id="{6507D902-B2BA-8940-AD36-97D3254D3A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1" cstate="print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586" r="16048"/>
          <a:stretch/>
        </p:blipFill>
        <p:spPr bwMode="auto">
          <a:xfrm>
            <a:off x="2499508" y="3219867"/>
            <a:ext cx="407709" cy="331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4" descr="Euro symbol icon simple Royalty Free Vector Image">
            <a:extLst>
              <a:ext uri="{FF2B5EF4-FFF2-40B4-BE49-F238E27FC236}">
                <a16:creationId xmlns:a16="http://schemas.microsoft.com/office/drawing/2014/main" id="{D156E51A-DCA9-4D4E-B747-86BCE6C4B3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15022" y="3256107"/>
            <a:ext cx="307712" cy="30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A387C52A-F664-D24F-A66C-FAD2186F6957}"/>
              </a:ext>
            </a:extLst>
          </p:cNvPr>
          <p:cNvSpPr txBox="1"/>
          <p:nvPr/>
        </p:nvSpPr>
        <p:spPr>
          <a:xfrm>
            <a:off x="294667" y="4291042"/>
            <a:ext cx="644490" cy="265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125" dirty="0">
                <a:solidFill>
                  <a:prstClr val="white"/>
                </a:solidFill>
                <a:latin typeface="DINPro-Black" panose="02000503030000020004" pitchFamily="50" charset="0"/>
              </a:rPr>
              <a:t>35%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2716FCE-047A-924B-9B29-E4F70FD5978A}"/>
              </a:ext>
            </a:extLst>
          </p:cNvPr>
          <p:cNvSpPr txBox="1"/>
          <p:nvPr/>
        </p:nvSpPr>
        <p:spPr>
          <a:xfrm>
            <a:off x="975248" y="4256752"/>
            <a:ext cx="644490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350" dirty="0">
                <a:solidFill>
                  <a:prstClr val="white"/>
                </a:solidFill>
                <a:latin typeface="DINPro-Black" panose="02000503030000020004" pitchFamily="50" charset="0"/>
              </a:rPr>
              <a:t>43%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C7A1289-E6B1-B046-B4B3-1B2D2613FAF9}"/>
              </a:ext>
            </a:extLst>
          </p:cNvPr>
          <p:cNvSpPr txBox="1"/>
          <p:nvPr/>
        </p:nvSpPr>
        <p:spPr>
          <a:xfrm>
            <a:off x="1653764" y="4279224"/>
            <a:ext cx="644490" cy="265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125" dirty="0">
                <a:solidFill>
                  <a:prstClr val="white"/>
                </a:solidFill>
                <a:latin typeface="DINPro-Black" panose="02000503030000020004" pitchFamily="50" charset="0"/>
              </a:rPr>
              <a:t>12%</a:t>
            </a:r>
          </a:p>
        </p:txBody>
      </p:sp>
      <p:grpSp>
        <p:nvGrpSpPr>
          <p:cNvPr id="96" name="Ομάδα 95">
            <a:extLst>
              <a:ext uri="{FF2B5EF4-FFF2-40B4-BE49-F238E27FC236}">
                <a16:creationId xmlns:a16="http://schemas.microsoft.com/office/drawing/2014/main" id="{ED5A462D-08F7-4549-92E0-72D76CED46BA}"/>
              </a:ext>
            </a:extLst>
          </p:cNvPr>
          <p:cNvGrpSpPr/>
          <p:nvPr/>
        </p:nvGrpSpPr>
        <p:grpSpPr>
          <a:xfrm>
            <a:off x="2991055" y="1701394"/>
            <a:ext cx="1199945" cy="1365835"/>
            <a:chOff x="2991055" y="1742490"/>
            <a:chExt cx="1199945" cy="1365835"/>
          </a:xfrm>
        </p:grpSpPr>
        <p:sp>
          <p:nvSpPr>
            <p:cNvPr id="98" name="Shape">
              <a:extLst>
                <a:ext uri="{FF2B5EF4-FFF2-40B4-BE49-F238E27FC236}">
                  <a16:creationId xmlns:a16="http://schemas.microsoft.com/office/drawing/2014/main" id="{CA4D7640-9BCE-B14E-8AB4-39CD83F57B9C}"/>
                </a:ext>
              </a:extLst>
            </p:cNvPr>
            <p:cNvSpPr/>
            <p:nvPr/>
          </p:nvSpPr>
          <p:spPr>
            <a:xfrm>
              <a:off x="3526824" y="1742490"/>
              <a:ext cx="130838" cy="1365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968" y="21600"/>
                  </a:moveTo>
                  <a:lnTo>
                    <a:pt x="9632" y="21600"/>
                  </a:lnTo>
                  <a:cubicBezTo>
                    <a:pt x="4378" y="21600"/>
                    <a:pt x="0" y="21013"/>
                    <a:pt x="0" y="20309"/>
                  </a:cubicBezTo>
                  <a:lnTo>
                    <a:pt x="0" y="1291"/>
                  </a:lnTo>
                  <a:cubicBezTo>
                    <a:pt x="0" y="587"/>
                    <a:pt x="4378" y="0"/>
                    <a:pt x="9632" y="0"/>
                  </a:cubicBezTo>
                  <a:lnTo>
                    <a:pt x="11968" y="0"/>
                  </a:lnTo>
                  <a:cubicBezTo>
                    <a:pt x="17222" y="0"/>
                    <a:pt x="21600" y="587"/>
                    <a:pt x="21600" y="1291"/>
                  </a:cubicBezTo>
                  <a:lnTo>
                    <a:pt x="21600" y="20309"/>
                  </a:lnTo>
                  <a:cubicBezTo>
                    <a:pt x="21599" y="21052"/>
                    <a:pt x="17221" y="21600"/>
                    <a:pt x="11968" y="21600"/>
                  </a:cubicBezTo>
                  <a:close/>
                </a:path>
              </a:pathLst>
            </a:custGeom>
            <a:solidFill>
              <a:srgbClr val="2D8CB5"/>
            </a:solidFill>
            <a:ln w="19050">
              <a:solidFill>
                <a:schemeClr val="bg1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 defTabSz="6858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>
                <a:solidFill>
                  <a:prstClr val="white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Calibri" panose="020F0502020204030204"/>
              </a:endParaRPr>
            </a:p>
          </p:txBody>
        </p:sp>
        <p:sp>
          <p:nvSpPr>
            <p:cNvPr id="105" name="Διάσημα 6">
              <a:extLst>
                <a:ext uri="{FF2B5EF4-FFF2-40B4-BE49-F238E27FC236}">
                  <a16:creationId xmlns:a16="http://schemas.microsoft.com/office/drawing/2014/main" id="{6245A1C2-E10B-C245-8823-57C570A8F60C}"/>
                </a:ext>
              </a:extLst>
            </p:cNvPr>
            <p:cNvSpPr/>
            <p:nvPr/>
          </p:nvSpPr>
          <p:spPr>
            <a:xfrm>
              <a:off x="2991055" y="1812925"/>
              <a:ext cx="1199945" cy="248889"/>
            </a:xfrm>
            <a:prstGeom prst="chevron">
              <a:avLst/>
            </a:prstGeom>
            <a:solidFill>
              <a:srgbClr val="2982AA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  <a:t>NEIGHBOURING COUNTRY</a:t>
              </a:r>
              <a:endParaRPr lang="el-GR" sz="600" b="1" dirty="0">
                <a:solidFill>
                  <a:prstClr val="white"/>
                </a:solidFill>
                <a:latin typeface="DINPro-Black" panose="02000503030000020004" pitchFamily="50" charset="0"/>
              </a:endParaRPr>
            </a:p>
          </p:txBody>
        </p:sp>
        <p:sp>
          <p:nvSpPr>
            <p:cNvPr id="106" name="Διάσημα 75">
              <a:extLst>
                <a:ext uri="{FF2B5EF4-FFF2-40B4-BE49-F238E27FC236}">
                  <a16:creationId xmlns:a16="http://schemas.microsoft.com/office/drawing/2014/main" id="{9B4ACF1E-FD8B-6941-AD0C-DB49E7A2229A}"/>
                </a:ext>
              </a:extLst>
            </p:cNvPr>
            <p:cNvSpPr/>
            <p:nvPr/>
          </p:nvSpPr>
          <p:spPr>
            <a:xfrm rot="10800000">
              <a:off x="2991055" y="2467627"/>
              <a:ext cx="1199945" cy="248889"/>
            </a:xfrm>
            <a:prstGeom prst="chevron">
              <a:avLst/>
            </a:prstGeom>
            <a:solidFill>
              <a:srgbClr val="2982AA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l-GR" sz="450" b="1" spc="-56" dirty="0">
                <a:solidFill>
                  <a:prstClr val="white"/>
                </a:solidFill>
                <a:latin typeface="DINPro-Light" panose="02000504040000020003" pitchFamily="50" charset="0"/>
              </a:endParaRP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9927B4F5-F260-B844-8906-FF0975FA0C0D}"/>
                </a:ext>
              </a:extLst>
            </p:cNvPr>
            <p:cNvSpPr txBox="1"/>
            <p:nvPr/>
          </p:nvSpPr>
          <p:spPr>
            <a:xfrm>
              <a:off x="3169130" y="2453573"/>
              <a:ext cx="869470" cy="27699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 defTabSz="685800"/>
              <a: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  <a:t>WITHIN MY COUNTRY</a:t>
              </a:r>
              <a:endParaRPr lang="el-GR" sz="6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08" name="Διάσημα 75">
              <a:extLst>
                <a:ext uri="{FF2B5EF4-FFF2-40B4-BE49-F238E27FC236}">
                  <a16:creationId xmlns:a16="http://schemas.microsoft.com/office/drawing/2014/main" id="{4E65820E-1FD9-B743-8525-847668AF5C10}"/>
                </a:ext>
              </a:extLst>
            </p:cNvPr>
            <p:cNvSpPr/>
            <p:nvPr/>
          </p:nvSpPr>
          <p:spPr>
            <a:xfrm rot="10800000">
              <a:off x="2991055" y="2794010"/>
              <a:ext cx="1199945" cy="248889"/>
            </a:xfrm>
            <a:prstGeom prst="chevron">
              <a:avLst/>
            </a:prstGeom>
            <a:solidFill>
              <a:srgbClr val="2982AA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l-GR" sz="450" b="1" spc="-56" dirty="0">
                <a:solidFill>
                  <a:prstClr val="white"/>
                </a:solidFill>
                <a:latin typeface="DINPro-Light" panose="02000504040000020003" pitchFamily="50" charset="0"/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BBEF3D2F-645D-8E44-A639-1F8036579424}"/>
                </a:ext>
              </a:extLst>
            </p:cNvPr>
            <p:cNvSpPr txBox="1"/>
            <p:nvPr/>
          </p:nvSpPr>
          <p:spPr>
            <a:xfrm>
              <a:off x="3170423" y="2779956"/>
              <a:ext cx="869470" cy="27699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 defTabSz="685800"/>
              <a: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  <a:t>OUTSIDE </a:t>
              </a:r>
              <a:b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</a:br>
              <a: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  <a:t>EUROPE</a:t>
              </a:r>
              <a:endParaRPr lang="el-GR" sz="6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10" name="Διάσημα 6">
              <a:extLst>
                <a:ext uri="{FF2B5EF4-FFF2-40B4-BE49-F238E27FC236}">
                  <a16:creationId xmlns:a16="http://schemas.microsoft.com/office/drawing/2014/main" id="{FA127EBC-35F2-A243-8473-7279AC347D44}"/>
                </a:ext>
              </a:extLst>
            </p:cNvPr>
            <p:cNvSpPr/>
            <p:nvPr/>
          </p:nvSpPr>
          <p:spPr>
            <a:xfrm>
              <a:off x="2991055" y="2127999"/>
              <a:ext cx="1199945" cy="248889"/>
            </a:xfrm>
            <a:prstGeom prst="chevron">
              <a:avLst/>
            </a:prstGeom>
            <a:solidFill>
              <a:srgbClr val="2982AA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  <a:t>NON-NEIGHBOURING COUNTRY</a:t>
              </a:r>
              <a:endParaRPr lang="el-GR" sz="600" b="1" dirty="0">
                <a:solidFill>
                  <a:prstClr val="white"/>
                </a:solidFill>
                <a:latin typeface="DINPro-Black" panose="02000503030000020004" pitchFamily="50" charset="0"/>
              </a:endParaRPr>
            </a:p>
          </p:txBody>
        </p:sp>
      </p:grpSp>
      <p:sp>
        <p:nvSpPr>
          <p:cNvPr id="111" name="TextBox 110">
            <a:extLst>
              <a:ext uri="{FF2B5EF4-FFF2-40B4-BE49-F238E27FC236}">
                <a16:creationId xmlns:a16="http://schemas.microsoft.com/office/drawing/2014/main" id="{6E519EDD-286F-0F46-9D34-2EB35D6F6C5D}"/>
              </a:ext>
            </a:extLst>
          </p:cNvPr>
          <p:cNvSpPr txBox="1"/>
          <p:nvPr/>
        </p:nvSpPr>
        <p:spPr>
          <a:xfrm>
            <a:off x="4114800" y="2053060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prstClr val="white"/>
                </a:solidFill>
                <a:latin typeface="DINPro-Black" panose="02000503030000020004" pitchFamily="50" charset="0"/>
              </a:rPr>
              <a:t>44%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53CC1CCE-683F-2B44-AC1E-271ADFE3A6D9}"/>
              </a:ext>
            </a:extLst>
          </p:cNvPr>
          <p:cNvSpPr txBox="1"/>
          <p:nvPr/>
        </p:nvSpPr>
        <p:spPr>
          <a:xfrm>
            <a:off x="6937697" y="3807409"/>
            <a:ext cx="1916454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srgbClr val="1F698B"/>
                </a:solidFill>
                <a:latin typeface="DINPro-Black" panose="02000503030000020004" pitchFamily="50" charset="0"/>
              </a:rPr>
              <a:t>TOP 5 EUROPEAN DESTINATIONS**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D0176B77-C1FE-6D46-8F0F-1220D6F27434}"/>
              </a:ext>
            </a:extLst>
          </p:cNvPr>
          <p:cNvSpPr txBox="1"/>
          <p:nvPr/>
        </p:nvSpPr>
        <p:spPr>
          <a:xfrm>
            <a:off x="4430985" y="4992729"/>
            <a:ext cx="4103415" cy="172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4960"/>
            <a:r>
              <a:rPr lang="en-US" sz="524" b="1" dirty="0">
                <a:solidFill>
                  <a:prstClr val="white">
                    <a:lumMod val="50000"/>
                  </a:prstClr>
                </a:solidFill>
                <a:latin typeface="DINPro-Light" panose="02000504040000020003" pitchFamily="50" charset="0"/>
              </a:rPr>
              <a:t>** Based on total sample, without reference to domestic trips</a:t>
            </a:r>
          </a:p>
        </p:txBody>
      </p:sp>
      <p:sp>
        <p:nvSpPr>
          <p:cNvPr id="88" name="Isosceles Triangle 17">
            <a:extLst>
              <a:ext uri="{FF2B5EF4-FFF2-40B4-BE49-F238E27FC236}">
                <a16:creationId xmlns:a16="http://schemas.microsoft.com/office/drawing/2014/main" id="{1ED851D3-85CE-7248-81AA-63988536F922}"/>
              </a:ext>
            </a:extLst>
          </p:cNvPr>
          <p:cNvSpPr/>
          <p:nvPr/>
        </p:nvSpPr>
        <p:spPr>
          <a:xfrm>
            <a:off x="1316746" y="2936519"/>
            <a:ext cx="101558" cy="82160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FB93EE37-CB8F-C349-AC47-7FE88ACB00FA}"/>
              </a:ext>
            </a:extLst>
          </p:cNvPr>
          <p:cNvSpPr txBox="1"/>
          <p:nvPr/>
        </p:nvSpPr>
        <p:spPr>
          <a:xfrm>
            <a:off x="1133168" y="2777155"/>
            <a:ext cx="53113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1" dirty="0">
                <a:solidFill>
                  <a:srgbClr val="92D050"/>
                </a:solidFill>
                <a:latin typeface="DINPro-Light" panose="02000504040000020003" pitchFamily="50" charset="0"/>
              </a:rPr>
              <a:t>9</a:t>
            </a:r>
            <a:r>
              <a:rPr lang="el-GR" sz="700" b="1" dirty="0">
                <a:solidFill>
                  <a:srgbClr val="92D050"/>
                </a:solidFill>
                <a:latin typeface="DINPro-Light" panose="02000504040000020003" pitchFamily="50" charset="0"/>
              </a:rPr>
              <a:t>%</a:t>
            </a:r>
            <a:r>
              <a:rPr lang="en-US" sz="700" b="1" dirty="0">
                <a:solidFill>
                  <a:srgbClr val="92D050"/>
                </a:solidFill>
                <a:latin typeface="DINPro-Light" panose="02000504040000020003" pitchFamily="50" charset="0"/>
              </a:rPr>
              <a:t>*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0FC0C287-24F6-154F-B641-9BDEFFFE3D03}"/>
              </a:ext>
            </a:extLst>
          </p:cNvPr>
          <p:cNvSpPr txBox="1"/>
          <p:nvPr/>
        </p:nvSpPr>
        <p:spPr>
          <a:xfrm>
            <a:off x="218768" y="4575060"/>
            <a:ext cx="7766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June-</a:t>
            </a:r>
            <a:b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</a:br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July ‘22</a:t>
            </a:r>
            <a:endParaRPr lang="en-GB" sz="75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0E2A8715-6CCA-1A4A-876A-B329CF6D23BC}"/>
              </a:ext>
            </a:extLst>
          </p:cNvPr>
          <p:cNvSpPr txBox="1"/>
          <p:nvPr/>
        </p:nvSpPr>
        <p:spPr>
          <a:xfrm>
            <a:off x="884868" y="4575060"/>
            <a:ext cx="79447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August-September‘22</a:t>
            </a:r>
            <a:endParaRPr lang="en-GB" sz="750" b="1" dirty="0">
              <a:solidFill>
                <a:prstClr val="white"/>
              </a:solidFill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CAA727A1-72A9-0741-9D13-828109E67BF1}"/>
              </a:ext>
            </a:extLst>
          </p:cNvPr>
          <p:cNvSpPr txBox="1"/>
          <p:nvPr/>
        </p:nvSpPr>
        <p:spPr>
          <a:xfrm>
            <a:off x="1501865" y="4575060"/>
            <a:ext cx="910673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October- November ‘22</a:t>
            </a:r>
            <a:endParaRPr lang="en-GB" sz="75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4" name="Isosceles Triangle 17">
            <a:extLst>
              <a:ext uri="{FF2B5EF4-FFF2-40B4-BE49-F238E27FC236}">
                <a16:creationId xmlns:a16="http://schemas.microsoft.com/office/drawing/2014/main" id="{4D162363-8860-0D45-A580-431BC5EC4DEE}"/>
              </a:ext>
            </a:extLst>
          </p:cNvPr>
          <p:cNvSpPr/>
          <p:nvPr/>
        </p:nvSpPr>
        <p:spPr>
          <a:xfrm>
            <a:off x="4795543" y="3694132"/>
            <a:ext cx="101558" cy="82160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23784564-0337-594A-B0D2-D7F2A73614C1}"/>
              </a:ext>
            </a:extLst>
          </p:cNvPr>
          <p:cNvSpPr txBox="1"/>
          <p:nvPr/>
        </p:nvSpPr>
        <p:spPr>
          <a:xfrm>
            <a:off x="4617012" y="3517217"/>
            <a:ext cx="53113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1" dirty="0">
                <a:solidFill>
                  <a:srgbClr val="92D050"/>
                </a:solidFill>
                <a:latin typeface="DINPro-Light" panose="02000504040000020003" pitchFamily="50" charset="0"/>
              </a:rPr>
              <a:t>8</a:t>
            </a:r>
            <a:r>
              <a:rPr lang="el-GR" sz="700" b="1" dirty="0">
                <a:solidFill>
                  <a:srgbClr val="92D050"/>
                </a:solidFill>
                <a:latin typeface="DINPro-Light" panose="02000504040000020003" pitchFamily="50" charset="0"/>
              </a:rPr>
              <a:t>%</a:t>
            </a:r>
            <a:r>
              <a:rPr lang="en-US" sz="700" b="1" dirty="0">
                <a:solidFill>
                  <a:srgbClr val="92D050"/>
                </a:solidFill>
                <a:latin typeface="DINPro-Light" panose="02000504040000020003" pitchFamily="50" charset="0"/>
              </a:rPr>
              <a:t>*</a:t>
            </a:r>
          </a:p>
        </p:txBody>
      </p:sp>
      <p:sp>
        <p:nvSpPr>
          <p:cNvPr id="122" name="Isosceles Triangle 17">
            <a:extLst>
              <a:ext uri="{FF2B5EF4-FFF2-40B4-BE49-F238E27FC236}">
                <a16:creationId xmlns:a16="http://schemas.microsoft.com/office/drawing/2014/main" id="{E1136DDE-9E43-BD47-AEAD-BC64336AABA6}"/>
              </a:ext>
            </a:extLst>
          </p:cNvPr>
          <p:cNvSpPr/>
          <p:nvPr/>
        </p:nvSpPr>
        <p:spPr>
          <a:xfrm>
            <a:off x="1446702" y="1693008"/>
            <a:ext cx="101558" cy="82160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F862F01A-9B48-AC4E-B79F-948AD3DA2188}"/>
              </a:ext>
            </a:extLst>
          </p:cNvPr>
          <p:cNvSpPr txBox="1"/>
          <p:nvPr/>
        </p:nvSpPr>
        <p:spPr>
          <a:xfrm>
            <a:off x="1421254" y="1639716"/>
            <a:ext cx="53113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1" dirty="0">
                <a:solidFill>
                  <a:srgbClr val="92D050"/>
                </a:solidFill>
                <a:latin typeface="DINPro-Light" panose="02000504040000020003" pitchFamily="50" charset="0"/>
              </a:rPr>
              <a:t>7</a:t>
            </a:r>
            <a:r>
              <a:rPr lang="el-GR" sz="700" b="1" dirty="0">
                <a:solidFill>
                  <a:srgbClr val="92D050"/>
                </a:solidFill>
                <a:latin typeface="DINPro-Light" panose="02000504040000020003" pitchFamily="50" charset="0"/>
              </a:rPr>
              <a:t>%</a:t>
            </a:r>
            <a:r>
              <a:rPr lang="en-US" sz="700" b="1" dirty="0">
                <a:solidFill>
                  <a:srgbClr val="92D050"/>
                </a:solidFill>
                <a:latin typeface="DINPro-Light" panose="02000504040000020003" pitchFamily="50" charset="0"/>
              </a:rPr>
              <a:t>*</a:t>
            </a:r>
          </a:p>
        </p:txBody>
      </p:sp>
      <p:sp>
        <p:nvSpPr>
          <p:cNvPr id="86" name="object 3">
            <a:extLst>
              <a:ext uri="{FF2B5EF4-FFF2-40B4-BE49-F238E27FC236}">
                <a16:creationId xmlns:a16="http://schemas.microsoft.com/office/drawing/2014/main" id="{B68200A6-734F-F94F-BE4A-E1050EBA5F11}"/>
              </a:ext>
            </a:extLst>
          </p:cNvPr>
          <p:cNvSpPr/>
          <p:nvPr/>
        </p:nvSpPr>
        <p:spPr>
          <a:xfrm>
            <a:off x="215203" y="616149"/>
            <a:ext cx="1388745" cy="134736"/>
          </a:xfrm>
          <a:custGeom>
            <a:avLst/>
            <a:gdLst/>
            <a:ahLst/>
            <a:cxnLst/>
            <a:rect l="l" t="t" r="r" b="b"/>
            <a:pathLst>
              <a:path w="1718945" h="165734">
                <a:moveTo>
                  <a:pt x="1718322" y="0"/>
                </a:moveTo>
                <a:lnTo>
                  <a:pt x="0" y="0"/>
                </a:lnTo>
                <a:lnTo>
                  <a:pt x="0" y="165595"/>
                </a:lnTo>
                <a:lnTo>
                  <a:pt x="1718322" y="165595"/>
                </a:lnTo>
                <a:lnTo>
                  <a:pt x="1718322" y="0"/>
                </a:lnTo>
                <a:close/>
              </a:path>
            </a:pathLst>
          </a:custGeom>
          <a:solidFill>
            <a:srgbClr val="2D8CB5"/>
          </a:solidFill>
        </p:spPr>
        <p:txBody>
          <a:bodyPr wrap="square" lIns="0" tIns="0" rIns="0" bIns="0" rtlCol="0"/>
          <a:lstStyle/>
          <a:p>
            <a:pPr defTabSz="684960"/>
            <a:endParaRPr sz="1346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03" name="Ομάδα 102">
            <a:extLst>
              <a:ext uri="{FF2B5EF4-FFF2-40B4-BE49-F238E27FC236}">
                <a16:creationId xmlns:a16="http://schemas.microsoft.com/office/drawing/2014/main" id="{DEAEC11E-9761-6E47-8E08-C4A52308CB39}"/>
              </a:ext>
            </a:extLst>
          </p:cNvPr>
          <p:cNvGrpSpPr/>
          <p:nvPr/>
        </p:nvGrpSpPr>
        <p:grpSpPr>
          <a:xfrm>
            <a:off x="11385" y="4995217"/>
            <a:ext cx="4103415" cy="172996"/>
            <a:chOff x="11385" y="4995217"/>
            <a:chExt cx="4103415" cy="172996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041F1B2C-B9B5-1C43-A237-9D2DF25AFC99}"/>
                </a:ext>
              </a:extLst>
            </p:cNvPr>
            <p:cNvSpPr txBox="1"/>
            <p:nvPr/>
          </p:nvSpPr>
          <p:spPr>
            <a:xfrm>
              <a:off x="11385" y="4995217"/>
              <a:ext cx="4103415" cy="172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4960"/>
              <a:r>
                <a:rPr lang="en-US" sz="524" b="1" dirty="0">
                  <a:solidFill>
                    <a:prstClr val="white">
                      <a:lumMod val="50000"/>
                    </a:prstClr>
                  </a:solidFill>
                  <a:latin typeface="DINPro-Light" panose="02000504040000020003" pitchFamily="50" charset="0"/>
                </a:rPr>
                <a:t>* Significant increase      or decrease      vs previous survey period</a:t>
              </a:r>
            </a:p>
          </p:txBody>
        </p:sp>
        <p:sp>
          <p:nvSpPr>
            <p:cNvPr id="114" name="Isosceles Triangle 46">
              <a:extLst>
                <a:ext uri="{FF2B5EF4-FFF2-40B4-BE49-F238E27FC236}">
                  <a16:creationId xmlns:a16="http://schemas.microsoft.com/office/drawing/2014/main" id="{2F438633-7CF5-134B-ABA4-6F0B1F25B7E4}"/>
                </a:ext>
              </a:extLst>
            </p:cNvPr>
            <p:cNvSpPr/>
            <p:nvPr/>
          </p:nvSpPr>
          <p:spPr>
            <a:xfrm rot="10800000">
              <a:off x="1238592" y="5050576"/>
              <a:ext cx="93679" cy="66442"/>
            </a:xfrm>
            <a:prstGeom prst="triangl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4960">
                <a:defRPr/>
              </a:pPr>
              <a:endParaRPr lang="en-US" sz="824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5" name="Isosceles Triangle 46">
              <a:extLst>
                <a:ext uri="{FF2B5EF4-FFF2-40B4-BE49-F238E27FC236}">
                  <a16:creationId xmlns:a16="http://schemas.microsoft.com/office/drawing/2014/main" id="{062BFDF4-ED8F-A647-8FA9-AB168F60AD8B}"/>
                </a:ext>
              </a:extLst>
            </p:cNvPr>
            <p:cNvSpPr/>
            <p:nvPr/>
          </p:nvSpPr>
          <p:spPr>
            <a:xfrm>
              <a:off x="760000" y="5046006"/>
              <a:ext cx="93679" cy="66442"/>
            </a:xfrm>
            <a:prstGeom prst="triangle">
              <a:avLst/>
            </a:prstGeom>
            <a:solidFill>
              <a:srgbClr val="92D05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4960">
                <a:defRPr/>
              </a:pPr>
              <a:endParaRPr lang="en-US" sz="824" kern="0" dirty="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116" name="TextBox 115">
            <a:extLst>
              <a:ext uri="{FF2B5EF4-FFF2-40B4-BE49-F238E27FC236}">
                <a16:creationId xmlns:a16="http://schemas.microsoft.com/office/drawing/2014/main" id="{B59B6061-92A5-1D4F-B13E-5A3067DCF616}"/>
              </a:ext>
            </a:extLst>
          </p:cNvPr>
          <p:cNvSpPr txBox="1"/>
          <p:nvPr/>
        </p:nvSpPr>
        <p:spPr>
          <a:xfrm>
            <a:off x="4343330" y="4647699"/>
            <a:ext cx="241234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00" dirty="0">
                <a:solidFill>
                  <a:prstClr val="white"/>
                </a:solidFill>
                <a:latin typeface="DINPro-Light" panose="02000504040000020003" pitchFamily="2" charset="0"/>
              </a:rPr>
              <a:t>The intended budget is per person, including accommodation, transportation and travel activities</a:t>
            </a:r>
          </a:p>
        </p:txBody>
      </p:sp>
    </p:spTree>
    <p:extLst>
      <p:ext uri="{BB962C8B-B14F-4D97-AF65-F5344CB8AC3E}">
        <p14:creationId xmlns:p14="http://schemas.microsoft.com/office/powerpoint/2010/main" val="42518052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>
            <a:extLst>
              <a:ext uri="{FF2B5EF4-FFF2-40B4-BE49-F238E27FC236}">
                <a16:creationId xmlns:a16="http://schemas.microsoft.com/office/drawing/2014/main" id="{0C7B9B04-19A7-5243-811C-8FC60B2735BE}"/>
              </a:ext>
            </a:extLst>
          </p:cNvPr>
          <p:cNvSpPr txBox="1"/>
          <p:nvPr/>
        </p:nvSpPr>
        <p:spPr>
          <a:xfrm>
            <a:off x="152400" y="100056"/>
            <a:ext cx="5079305" cy="4847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4960"/>
            <a:r>
              <a:rPr lang="en-US" sz="1500" dirty="0">
                <a:solidFill>
                  <a:srgbClr val="62BCE3"/>
                </a:solidFill>
                <a:latin typeface="DINPro-Bold" panose="02000503030000020004" pitchFamily="50" charset="0"/>
              </a:rPr>
              <a:t>A SNAPSHOT OF ITALIAN TRAVEL PLANS</a:t>
            </a:r>
            <a:br>
              <a:rPr lang="en-US" sz="1500" dirty="0">
                <a:solidFill>
                  <a:srgbClr val="62BCE3"/>
                </a:solidFill>
                <a:latin typeface="DINPro-Bold" panose="02000503030000020004" pitchFamily="50" charset="0"/>
              </a:rPr>
            </a:br>
            <a:r>
              <a:rPr lang="en-US" sz="1050" dirty="0">
                <a:solidFill>
                  <a:srgbClr val="228FC0"/>
                </a:solidFill>
                <a:latin typeface="DINPro-Bold" panose="02000503030000020004" pitchFamily="50" charset="0"/>
              </a:rPr>
              <a:t>Travel horizon: June-November 2022</a:t>
            </a:r>
            <a:endParaRPr lang="en-US" sz="1500" dirty="0">
              <a:solidFill>
                <a:srgbClr val="228FC0"/>
              </a:solidFill>
              <a:latin typeface="DINPro-Bold" panose="02000503030000020004" pitchFamily="50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D4294235-6C38-2F48-8D52-4373E80EF6BA}"/>
              </a:ext>
            </a:extLst>
          </p:cNvPr>
          <p:cNvSpPr txBox="1"/>
          <p:nvPr/>
        </p:nvSpPr>
        <p:spPr>
          <a:xfrm>
            <a:off x="5974219" y="4995217"/>
            <a:ext cx="3005687" cy="172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4960"/>
            <a:r>
              <a:rPr lang="en-US" sz="524" b="1" dirty="0">
                <a:solidFill>
                  <a:prstClr val="white">
                    <a:lumMod val="50000"/>
                  </a:prstClr>
                </a:solidFill>
                <a:latin typeface="DINPro-Light" panose="02000504040000020003" pitchFamily="50" charset="0"/>
              </a:rPr>
              <a:t>No. of respondents: 750 </a:t>
            </a:r>
            <a:r>
              <a:rPr lang="en-US" sz="524" dirty="0">
                <a:solidFill>
                  <a:prstClr val="white">
                    <a:lumMod val="50000"/>
                  </a:prstClr>
                </a:solidFill>
                <a:latin typeface="DINPro-Light" panose="02000504040000020003" pitchFamily="50" charset="0"/>
              </a:rPr>
              <a:t>(total sample of respondents per country)</a:t>
            </a:r>
          </a:p>
        </p:txBody>
      </p:sp>
      <p:graphicFrame>
        <p:nvGraphicFramePr>
          <p:cNvPr id="2" name="Πίνακας 2">
            <a:extLst>
              <a:ext uri="{FF2B5EF4-FFF2-40B4-BE49-F238E27FC236}">
                <a16:creationId xmlns:a16="http://schemas.microsoft.com/office/drawing/2014/main" id="{2767DAA9-7F19-4D44-B0C5-5BEE3E6E140F}"/>
              </a:ext>
            </a:extLst>
          </p:cNvPr>
          <p:cNvGraphicFramePr>
            <a:graphicFrameLocks noGrp="1"/>
          </p:cNvGraphicFramePr>
          <p:nvPr/>
        </p:nvGraphicFramePr>
        <p:xfrm>
          <a:off x="205028" y="753687"/>
          <a:ext cx="8733944" cy="41842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0890">
                  <a:extLst>
                    <a:ext uri="{9D8B030D-6E8A-4147-A177-3AD203B41FA5}">
                      <a16:colId xmlns:a16="http://schemas.microsoft.com/office/drawing/2014/main" val="618354113"/>
                    </a:ext>
                  </a:extLst>
                </a:gridCol>
                <a:gridCol w="2253600">
                  <a:extLst>
                    <a:ext uri="{9D8B030D-6E8A-4147-A177-3AD203B41FA5}">
                      <a16:colId xmlns:a16="http://schemas.microsoft.com/office/drawing/2014/main" val="531008765"/>
                    </a:ext>
                  </a:extLst>
                </a:gridCol>
                <a:gridCol w="2065968">
                  <a:extLst>
                    <a:ext uri="{9D8B030D-6E8A-4147-A177-3AD203B41FA5}">
                      <a16:colId xmlns:a16="http://schemas.microsoft.com/office/drawing/2014/main" val="752358883"/>
                    </a:ext>
                  </a:extLst>
                </a:gridCol>
                <a:gridCol w="2183486">
                  <a:extLst>
                    <a:ext uri="{9D8B030D-6E8A-4147-A177-3AD203B41FA5}">
                      <a16:colId xmlns:a16="http://schemas.microsoft.com/office/drawing/2014/main" val="621346691"/>
                    </a:ext>
                  </a:extLst>
                </a:gridCol>
              </a:tblGrid>
              <a:tr h="601056">
                <a:tc>
                  <a:txBody>
                    <a:bodyPr/>
                    <a:lstStyle/>
                    <a:p>
                      <a:pPr algn="ctr"/>
                      <a:r>
                        <a:rPr lang="en-US" sz="900" kern="1200" dirty="0">
                          <a:solidFill>
                            <a:srgbClr val="185878"/>
                          </a:solidFill>
                          <a:latin typeface="DINPro-Black" panose="02000503030000020004" pitchFamily="50" charset="0"/>
                          <a:ea typeface="+mn-ea"/>
                          <a:cs typeface="+mn-cs"/>
                        </a:rPr>
                        <a:t>TRAVEL SENTIMENT</a:t>
                      </a:r>
                      <a:endParaRPr lang="el-GR" sz="900" kern="1200" dirty="0">
                        <a:solidFill>
                          <a:srgbClr val="185878"/>
                        </a:solidFill>
                        <a:latin typeface="DINPro-Black" panose="02000503030000020004" pitchFamily="50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 kern="1200" dirty="0">
                          <a:solidFill>
                            <a:srgbClr val="2D8CB5"/>
                          </a:solidFill>
                          <a:latin typeface="DINPro-Black" panose="02000503030000020004" pitchFamily="50" charset="0"/>
                          <a:ea typeface="+mn-ea"/>
                          <a:cs typeface="+mn-cs"/>
                        </a:rPr>
                        <a:t>TRAVEL PLANNING</a:t>
                      </a:r>
                      <a:endParaRPr lang="el-GR" sz="900" kern="1200" dirty="0">
                        <a:solidFill>
                          <a:srgbClr val="2D8CB5"/>
                        </a:solidFill>
                        <a:latin typeface="DINPro-Black" panose="02000503030000020004" pitchFamily="50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l-GR" sz="1200" kern="1200" dirty="0">
                        <a:solidFill>
                          <a:srgbClr val="185878"/>
                        </a:solidFill>
                        <a:latin typeface="DINPro-Black" panose="02000503030000020004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1200" dirty="0">
                          <a:solidFill>
                            <a:srgbClr val="4CC1E6"/>
                          </a:solidFill>
                          <a:latin typeface="DINPro-Black" panose="02000503030000020004" pitchFamily="50" charset="0"/>
                          <a:ea typeface="+mn-ea"/>
                          <a:cs typeface="+mn-cs"/>
                        </a:rPr>
                        <a:t>PREFERRED TYPES OF TRIPS &amp; DESTINATIONS</a:t>
                      </a:r>
                      <a:endParaRPr lang="el-GR" sz="900" kern="1200" dirty="0">
                        <a:solidFill>
                          <a:srgbClr val="4CC1E6"/>
                        </a:solidFill>
                        <a:latin typeface="DINPro-Black" panose="02000503030000020004" pitchFamily="50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039506"/>
                  </a:ext>
                </a:extLst>
              </a:tr>
              <a:tr h="1178862">
                <a:tc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85878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2982AA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2982AA"/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CC1E6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34865"/>
                  </a:ext>
                </a:extLst>
              </a:tr>
              <a:tr h="622220">
                <a:tc rowSpan="2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18587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165321"/>
                  </a:ext>
                </a:extLst>
              </a:tr>
              <a:tr h="657350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185878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2982A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l-GR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2D8CB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42825705"/>
                  </a:ext>
                </a:extLst>
              </a:tr>
              <a:tr h="1124735">
                <a:tc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185878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el-GR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2D8CB5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C1E6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395209"/>
                  </a:ext>
                </a:extLst>
              </a:tr>
            </a:tbl>
          </a:graphicData>
        </a:graphic>
      </p:graphicFrame>
      <p:sp>
        <p:nvSpPr>
          <p:cNvPr id="154" name="TextBox 153">
            <a:extLst>
              <a:ext uri="{FF2B5EF4-FFF2-40B4-BE49-F238E27FC236}">
                <a16:creationId xmlns:a16="http://schemas.microsoft.com/office/drawing/2014/main" id="{E40573F0-DD6E-E74C-8146-58BC6E08FFC7}"/>
              </a:ext>
            </a:extLst>
          </p:cNvPr>
          <p:cNvSpPr txBox="1"/>
          <p:nvPr/>
        </p:nvSpPr>
        <p:spPr>
          <a:xfrm>
            <a:off x="7755511" y="1727209"/>
            <a:ext cx="936475" cy="196208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defTabSz="685800"/>
            <a:r>
              <a:rPr lang="en-US" sz="675" b="1" dirty="0">
                <a:solidFill>
                  <a:srgbClr val="1F698B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Culture &amp; Heritage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5C24604B-322A-5C48-BEC9-E17FDF4BBD9A}"/>
              </a:ext>
            </a:extLst>
          </p:cNvPr>
          <p:cNvSpPr txBox="1"/>
          <p:nvPr/>
        </p:nvSpPr>
        <p:spPr>
          <a:xfrm>
            <a:off x="7895091" y="1916120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srgbClr val="1F698B"/>
                </a:solidFill>
                <a:latin typeface="DINPro-Black" panose="02000503030000020004" pitchFamily="50" charset="0"/>
              </a:rPr>
              <a:t>28%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B7CB49B1-194E-8945-9E0F-DD95E228DD70}"/>
              </a:ext>
            </a:extLst>
          </p:cNvPr>
          <p:cNvSpPr txBox="1"/>
          <p:nvPr/>
        </p:nvSpPr>
        <p:spPr>
          <a:xfrm>
            <a:off x="7886156" y="3108325"/>
            <a:ext cx="670376" cy="196208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defTabSz="685800"/>
            <a:r>
              <a:rPr lang="en-US" sz="675" b="1" dirty="0">
                <a:solidFill>
                  <a:srgbClr val="1F698B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Coast &amp; Sea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71164D46-846F-3D42-B1E5-004F27DB0382}"/>
              </a:ext>
            </a:extLst>
          </p:cNvPr>
          <p:cNvSpPr txBox="1"/>
          <p:nvPr/>
        </p:nvSpPr>
        <p:spPr>
          <a:xfrm>
            <a:off x="7895091" y="3297237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srgbClr val="1F698B"/>
                </a:solidFill>
                <a:latin typeface="DINPro-Black" panose="02000503030000020004" pitchFamily="50" charset="0"/>
              </a:rPr>
              <a:t>13%</a:t>
            </a:r>
          </a:p>
        </p:txBody>
      </p:sp>
      <p:graphicFrame>
        <p:nvGraphicFramePr>
          <p:cNvPr id="48" name="Chart 59">
            <a:extLst>
              <a:ext uri="{FF2B5EF4-FFF2-40B4-BE49-F238E27FC236}">
                <a16:creationId xmlns:a16="http://schemas.microsoft.com/office/drawing/2014/main" id="{29E5531F-8EF4-2040-8809-16D1F3779DDD}"/>
              </a:ext>
            </a:extLst>
          </p:cNvPr>
          <p:cNvGraphicFramePr/>
          <p:nvPr/>
        </p:nvGraphicFramePr>
        <p:xfrm>
          <a:off x="152400" y="1614254"/>
          <a:ext cx="2261541" cy="941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2" name="TextBox 51">
            <a:extLst>
              <a:ext uri="{FF2B5EF4-FFF2-40B4-BE49-F238E27FC236}">
                <a16:creationId xmlns:a16="http://schemas.microsoft.com/office/drawing/2014/main" id="{B8B42D43-A6DC-5F40-A60D-66A2ECD069F8}"/>
              </a:ext>
            </a:extLst>
          </p:cNvPr>
          <p:cNvSpPr txBox="1"/>
          <p:nvPr/>
        </p:nvSpPr>
        <p:spPr>
          <a:xfrm>
            <a:off x="339551" y="1420820"/>
            <a:ext cx="200378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dirty="0">
                <a:solidFill>
                  <a:prstClr val="white"/>
                </a:solidFill>
                <a:latin typeface="DINPro-Black" panose="02000503030000020004" pitchFamily="50" charset="0"/>
              </a:rPr>
              <a:t>INTENTION  TO TRAVEL</a:t>
            </a:r>
            <a:endParaRPr lang="el-GR" sz="750" dirty="0">
              <a:solidFill>
                <a:prstClr val="white"/>
              </a:solidFill>
              <a:latin typeface="DINPro-Black" panose="02000503030000020004" pitchFamily="50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C71E93C-0320-0F45-BA3E-1EEF00B3296A}"/>
              </a:ext>
            </a:extLst>
          </p:cNvPr>
          <p:cNvSpPr txBox="1"/>
          <p:nvPr/>
        </p:nvSpPr>
        <p:spPr>
          <a:xfrm>
            <a:off x="5345113" y="2475768"/>
            <a:ext cx="809516" cy="4039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350" b="1" dirty="0">
                <a:solidFill>
                  <a:prstClr val="white"/>
                </a:solidFill>
                <a:latin typeface="DINPro-Black" panose="02000503030000020004" pitchFamily="50" charset="0"/>
              </a:rPr>
              <a:t>38%</a:t>
            </a:r>
          </a:p>
          <a:p>
            <a:pPr algn="ctr" defTabSz="685800"/>
            <a:r>
              <a:rPr lang="en-US" sz="675" b="1" dirty="0">
                <a:solidFill>
                  <a:prstClr val="white"/>
                </a:solidFill>
                <a:latin typeface="DINPro-Light" panose="02000504040000020003" pitchFamily="50" charset="0"/>
              </a:rPr>
              <a:t>with partner</a:t>
            </a:r>
            <a:endParaRPr lang="en-GB" sz="675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3C8E918-47AC-6740-A08F-3BA51E6A8082}"/>
              </a:ext>
            </a:extLst>
          </p:cNvPr>
          <p:cNvSpPr txBox="1"/>
          <p:nvPr/>
        </p:nvSpPr>
        <p:spPr>
          <a:xfrm>
            <a:off x="6073328" y="2510393"/>
            <a:ext cx="6444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125" b="1" dirty="0">
                <a:solidFill>
                  <a:prstClr val="white"/>
                </a:solidFill>
                <a:latin typeface="DINPro-Black" panose="02000503030000020004" pitchFamily="50" charset="0"/>
              </a:rPr>
              <a:t>13%</a:t>
            </a:r>
          </a:p>
          <a:p>
            <a:pPr algn="ctr" defTabSz="685800"/>
            <a:r>
              <a:rPr lang="en-US" sz="675" b="1" dirty="0">
                <a:solidFill>
                  <a:prstClr val="white"/>
                </a:solidFill>
                <a:latin typeface="DINPro-Light" panose="02000504040000020003" pitchFamily="50" charset="0"/>
              </a:rPr>
              <a:t>solo</a:t>
            </a:r>
            <a:endParaRPr lang="en-GB" sz="675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C46D9F6-CAA3-C44B-BCCF-BF7CC2D2D04A}"/>
              </a:ext>
            </a:extLst>
          </p:cNvPr>
          <p:cNvSpPr txBox="1"/>
          <p:nvPr/>
        </p:nvSpPr>
        <p:spPr>
          <a:xfrm>
            <a:off x="4737203" y="2475768"/>
            <a:ext cx="644490" cy="4039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350" b="1" dirty="0">
                <a:solidFill>
                  <a:prstClr val="white"/>
                </a:solidFill>
                <a:latin typeface="DINPro-Black" panose="02000503030000020004" pitchFamily="50" charset="0"/>
              </a:rPr>
              <a:t>38%</a:t>
            </a:r>
          </a:p>
          <a:p>
            <a:pPr algn="ctr" defTabSz="685800"/>
            <a:r>
              <a:rPr lang="en-US" sz="675" b="1" dirty="0">
                <a:solidFill>
                  <a:prstClr val="white"/>
                </a:solidFill>
                <a:latin typeface="DINPro-Light" panose="02000504040000020003" pitchFamily="50" charset="0"/>
              </a:rPr>
              <a:t>with family</a:t>
            </a:r>
            <a:endParaRPr lang="en-GB" sz="675" b="1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6" name="Graphic 147" descr="Family with boy with solid fill">
            <a:extLst>
              <a:ext uri="{FF2B5EF4-FFF2-40B4-BE49-F238E27FC236}">
                <a16:creationId xmlns:a16="http://schemas.microsoft.com/office/drawing/2014/main" id="{0C596F84-C318-AF4D-8717-6B1031376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19725" y="2034559"/>
            <a:ext cx="338377" cy="338377"/>
          </a:xfrm>
          <a:prstGeom prst="rect">
            <a:avLst/>
          </a:prstGeom>
        </p:spPr>
      </p:pic>
      <p:pic>
        <p:nvPicPr>
          <p:cNvPr id="67" name="Graphic 148" descr="Hike with solid fill">
            <a:extLst>
              <a:ext uri="{FF2B5EF4-FFF2-40B4-BE49-F238E27FC236}">
                <a16:creationId xmlns:a16="http://schemas.microsoft.com/office/drawing/2014/main" id="{33647F22-3CD6-A04A-88A5-5F8EDEB602F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99670" y="2038500"/>
            <a:ext cx="374976" cy="334194"/>
          </a:xfrm>
          <a:prstGeom prst="rect">
            <a:avLst/>
          </a:prstGeom>
        </p:spPr>
      </p:pic>
      <p:pic>
        <p:nvPicPr>
          <p:cNvPr id="68" name="Graphic 149" descr="Man and woman with solid fill">
            <a:extLst>
              <a:ext uri="{FF2B5EF4-FFF2-40B4-BE49-F238E27FC236}">
                <a16:creationId xmlns:a16="http://schemas.microsoft.com/office/drawing/2014/main" id="{36F8B17F-2B4F-034F-A3B0-47055DE5624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84878" y="2045500"/>
            <a:ext cx="334193" cy="334193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DF5B4817-94B3-444C-AFB6-5D7A86D35095}"/>
              </a:ext>
            </a:extLst>
          </p:cNvPr>
          <p:cNvSpPr txBox="1"/>
          <p:nvPr/>
        </p:nvSpPr>
        <p:spPr>
          <a:xfrm>
            <a:off x="296235" y="3811193"/>
            <a:ext cx="200378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dirty="0">
                <a:solidFill>
                  <a:prstClr val="white"/>
                </a:solidFill>
                <a:latin typeface="DINPro-Black" panose="02000503030000020004" pitchFamily="50" charset="0"/>
              </a:rPr>
              <a:t>POPULAR TRAVEL PERIODS</a:t>
            </a:r>
            <a:endParaRPr lang="el-GR" sz="750" dirty="0">
              <a:solidFill>
                <a:prstClr val="white"/>
              </a:solidFill>
              <a:latin typeface="DINPro-Black" panose="02000503030000020004" pitchFamily="50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A1C42BC0-C364-4C85-B661-FFA09219BF68}"/>
              </a:ext>
            </a:extLst>
          </p:cNvPr>
          <p:cNvSpPr txBox="1"/>
          <p:nvPr/>
        </p:nvSpPr>
        <p:spPr>
          <a:xfrm>
            <a:off x="2819400" y="1417069"/>
            <a:ext cx="1577471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prstClr val="white"/>
                </a:solidFill>
                <a:latin typeface="DINPro-Black" panose="02000503030000020004" pitchFamily="50" charset="0"/>
              </a:rPr>
              <a:t>WHERE TO?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E2799FF-19F3-427A-A94A-489BD2D64870}"/>
              </a:ext>
            </a:extLst>
          </p:cNvPr>
          <p:cNvSpPr txBox="1"/>
          <p:nvPr/>
        </p:nvSpPr>
        <p:spPr>
          <a:xfrm>
            <a:off x="2453019" y="2439052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prstClr val="white"/>
                </a:solidFill>
                <a:latin typeface="DINPro-Black" panose="02000503030000020004" pitchFamily="50" charset="0"/>
              </a:rPr>
              <a:t>45%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32E52CE-0456-4E20-93E3-3D15050F3B51}"/>
              </a:ext>
            </a:extLst>
          </p:cNvPr>
          <p:cNvSpPr txBox="1"/>
          <p:nvPr/>
        </p:nvSpPr>
        <p:spPr>
          <a:xfrm>
            <a:off x="4953000" y="1417069"/>
            <a:ext cx="1577471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prstClr val="white"/>
                </a:solidFill>
                <a:latin typeface="DINPro-Black" panose="02000503030000020004" pitchFamily="50" charset="0"/>
              </a:rPr>
              <a:t>AND WITH WHOM?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6AB2D18E-6782-474E-95DE-AE03B57F5690}"/>
              </a:ext>
            </a:extLst>
          </p:cNvPr>
          <p:cNvSpPr txBox="1"/>
          <p:nvPr/>
        </p:nvSpPr>
        <p:spPr>
          <a:xfrm>
            <a:off x="3150339" y="3248497"/>
            <a:ext cx="3065911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prstClr val="white"/>
                </a:solidFill>
                <a:latin typeface="DINPro-Black" panose="02000503030000020004" pitchFamily="50" charset="0"/>
              </a:rPr>
              <a:t>INTENDED LENGTH OF STAY AND BUDGET</a:t>
            </a:r>
          </a:p>
        </p:txBody>
      </p:sp>
      <p:graphicFrame>
        <p:nvGraphicFramePr>
          <p:cNvPr id="92" name="Chart 171">
            <a:extLst>
              <a:ext uri="{FF2B5EF4-FFF2-40B4-BE49-F238E27FC236}">
                <a16:creationId xmlns:a16="http://schemas.microsoft.com/office/drawing/2014/main" id="{4F8C9F55-DF8A-4173-81AE-DD9829C06F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9980242"/>
              </p:ext>
            </p:extLst>
          </p:nvPr>
        </p:nvGraphicFramePr>
        <p:xfrm>
          <a:off x="2438400" y="3413125"/>
          <a:ext cx="1755071" cy="12813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94" name="Chart 171">
            <a:extLst>
              <a:ext uri="{FF2B5EF4-FFF2-40B4-BE49-F238E27FC236}">
                <a16:creationId xmlns:a16="http://schemas.microsoft.com/office/drawing/2014/main" id="{B65772CE-EE90-4DA1-97DE-E1B8310CBC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55700454"/>
              </p:ext>
            </p:extLst>
          </p:nvPr>
        </p:nvGraphicFramePr>
        <p:xfrm>
          <a:off x="4322187" y="3545321"/>
          <a:ext cx="2485084" cy="1197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95" name="Πίνακας 13">
            <a:extLst>
              <a:ext uri="{FF2B5EF4-FFF2-40B4-BE49-F238E27FC236}">
                <a16:creationId xmlns:a16="http://schemas.microsoft.com/office/drawing/2014/main" id="{BEAE5725-960C-48E0-983C-B351AB3A6CB1}"/>
              </a:ext>
            </a:extLst>
          </p:cNvPr>
          <p:cNvGraphicFramePr>
            <a:graphicFrameLocks noGrp="1"/>
          </p:cNvGraphicFramePr>
          <p:nvPr/>
        </p:nvGraphicFramePr>
        <p:xfrm>
          <a:off x="6758510" y="4000099"/>
          <a:ext cx="2183302" cy="934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1651">
                  <a:extLst>
                    <a:ext uri="{9D8B030D-6E8A-4147-A177-3AD203B41FA5}">
                      <a16:colId xmlns:a16="http://schemas.microsoft.com/office/drawing/2014/main" val="3003151601"/>
                    </a:ext>
                  </a:extLst>
                </a:gridCol>
                <a:gridCol w="1091651">
                  <a:extLst>
                    <a:ext uri="{9D8B030D-6E8A-4147-A177-3AD203B41FA5}">
                      <a16:colId xmlns:a16="http://schemas.microsoft.com/office/drawing/2014/main" val="267183535"/>
                    </a:ext>
                  </a:extLst>
                </a:gridCol>
              </a:tblGrid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France   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16%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948925"/>
                  </a:ext>
                </a:extLst>
              </a:tr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Spain 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15%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5317399"/>
                  </a:ext>
                </a:extLst>
              </a:tr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Greece   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9%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147554"/>
                  </a:ext>
                </a:extLst>
              </a:tr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Germany 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7%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2273054"/>
                  </a:ext>
                </a:extLst>
              </a:tr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Croatia  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5%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7740919"/>
                  </a:ext>
                </a:extLst>
              </a:tr>
            </a:tbl>
          </a:graphicData>
        </a:graphic>
      </p:graphicFrame>
      <p:sp>
        <p:nvSpPr>
          <p:cNvPr id="72" name="TextBox 71">
            <a:extLst>
              <a:ext uri="{FF2B5EF4-FFF2-40B4-BE49-F238E27FC236}">
                <a16:creationId xmlns:a16="http://schemas.microsoft.com/office/drawing/2014/main" id="{6A943DDE-A553-F042-8CB4-48F8D498F940}"/>
              </a:ext>
            </a:extLst>
          </p:cNvPr>
          <p:cNvSpPr txBox="1"/>
          <p:nvPr/>
        </p:nvSpPr>
        <p:spPr>
          <a:xfrm>
            <a:off x="326888" y="2584351"/>
            <a:ext cx="200378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dirty="0">
                <a:solidFill>
                  <a:prstClr val="white"/>
                </a:solidFill>
                <a:latin typeface="DINPro-Black" panose="02000503030000020004" pitchFamily="50" charset="0"/>
              </a:rPr>
              <a:t>TRAVEL READINESS</a:t>
            </a:r>
            <a:endParaRPr lang="el-GR" sz="750" dirty="0">
              <a:solidFill>
                <a:prstClr val="white"/>
              </a:solidFill>
              <a:latin typeface="DINPro-Black" panose="02000503030000020004" pitchFamily="50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BF73613-08FD-4A4F-878C-073958DFEA20}"/>
              </a:ext>
            </a:extLst>
          </p:cNvPr>
          <p:cNvSpPr txBox="1"/>
          <p:nvPr/>
        </p:nvSpPr>
        <p:spPr>
          <a:xfrm>
            <a:off x="7077664" y="1417069"/>
            <a:ext cx="1577471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srgbClr val="1F698B"/>
                </a:solidFill>
                <a:latin typeface="DINPro-Black" panose="02000503030000020004" pitchFamily="50" charset="0"/>
              </a:rPr>
              <a:t>TOP 3 TYPES OF TRIPS</a:t>
            </a:r>
          </a:p>
        </p:txBody>
      </p:sp>
      <p:graphicFrame>
        <p:nvGraphicFramePr>
          <p:cNvPr id="79" name="Γράφημα 78">
            <a:extLst>
              <a:ext uri="{FF2B5EF4-FFF2-40B4-BE49-F238E27FC236}">
                <a16:creationId xmlns:a16="http://schemas.microsoft.com/office/drawing/2014/main" id="{0E290A43-B8AC-2B42-843C-C8DC67C18CF7}"/>
              </a:ext>
            </a:extLst>
          </p:cNvPr>
          <p:cNvGraphicFramePr/>
          <p:nvPr/>
        </p:nvGraphicFramePr>
        <p:xfrm>
          <a:off x="226333" y="2534192"/>
          <a:ext cx="2189950" cy="1277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87" name="TextBox 86">
            <a:extLst>
              <a:ext uri="{FF2B5EF4-FFF2-40B4-BE49-F238E27FC236}">
                <a16:creationId xmlns:a16="http://schemas.microsoft.com/office/drawing/2014/main" id="{CFFA70A0-27AC-AD49-8771-7303377CBC4D}"/>
              </a:ext>
            </a:extLst>
          </p:cNvPr>
          <p:cNvSpPr txBox="1"/>
          <p:nvPr/>
        </p:nvSpPr>
        <p:spPr>
          <a:xfrm>
            <a:off x="1676400" y="2801705"/>
            <a:ext cx="7766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Trip fully booked</a:t>
            </a:r>
            <a:endParaRPr lang="en-GB" sz="75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9BDFEC78-D5A7-E04A-9EA2-C0596F340AED}"/>
              </a:ext>
            </a:extLst>
          </p:cNvPr>
          <p:cNvSpPr txBox="1"/>
          <p:nvPr/>
        </p:nvSpPr>
        <p:spPr>
          <a:xfrm>
            <a:off x="1676400" y="3336925"/>
            <a:ext cx="7766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2" charset="0"/>
              </a:rPr>
              <a:t>Trip partially booked</a:t>
            </a:r>
            <a:endParaRPr lang="en-GB" sz="750" b="1" dirty="0">
              <a:solidFill>
                <a:prstClr val="white"/>
              </a:solidFill>
              <a:latin typeface="DINPro-Light" panose="02000504040000020003" pitchFamily="2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C676D90B-1E47-A040-AE78-93C9988CEAA9}"/>
              </a:ext>
            </a:extLst>
          </p:cNvPr>
          <p:cNvSpPr txBox="1"/>
          <p:nvPr/>
        </p:nvSpPr>
        <p:spPr>
          <a:xfrm>
            <a:off x="213975" y="2801705"/>
            <a:ext cx="7766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Destination not chosen</a:t>
            </a:r>
            <a:endParaRPr lang="en-GB" sz="75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045CE05E-A5B1-DC4F-9AA8-914703D8EE9C}"/>
              </a:ext>
            </a:extLst>
          </p:cNvPr>
          <p:cNvSpPr txBox="1"/>
          <p:nvPr/>
        </p:nvSpPr>
        <p:spPr>
          <a:xfrm>
            <a:off x="152400" y="3326674"/>
            <a:ext cx="868286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Medium" panose="02000503030000020004" pitchFamily="2" charset="0"/>
              </a:rPr>
              <a:t>Destination chosen but trip not booked yet</a:t>
            </a:r>
            <a:endParaRPr lang="en-GB" sz="750" b="1" dirty="0">
              <a:solidFill>
                <a:prstClr val="white"/>
              </a:solidFill>
              <a:latin typeface="DINPro-Medium" panose="02000503030000020004" pitchFamily="2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12118B1-2A2D-BA4A-AE1E-51C5079FFD7C}"/>
              </a:ext>
            </a:extLst>
          </p:cNvPr>
          <p:cNvSpPr txBox="1"/>
          <p:nvPr/>
        </p:nvSpPr>
        <p:spPr>
          <a:xfrm>
            <a:off x="2453019" y="2765400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prstClr val="white"/>
                </a:solidFill>
                <a:latin typeface="DINPro-Black" panose="02000503030000020004" pitchFamily="50" charset="0"/>
              </a:rPr>
              <a:t>6%</a:t>
            </a:r>
          </a:p>
        </p:txBody>
      </p:sp>
      <p:pic>
        <p:nvPicPr>
          <p:cNvPr id="73" name="Graphic 51" descr="Greek Temple">
            <a:extLst>
              <a:ext uri="{FF2B5EF4-FFF2-40B4-BE49-F238E27FC236}">
                <a16:creationId xmlns:a16="http://schemas.microsoft.com/office/drawing/2014/main" id="{C007F542-B5A2-5443-8D88-EA502CB5F9D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086954" y="1689691"/>
            <a:ext cx="535957" cy="535957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0D5D6CC5-F8E3-B644-9A17-6793E2692D70}"/>
              </a:ext>
            </a:extLst>
          </p:cNvPr>
          <p:cNvSpPr txBox="1"/>
          <p:nvPr/>
        </p:nvSpPr>
        <p:spPr>
          <a:xfrm>
            <a:off x="7868523" y="2414745"/>
            <a:ext cx="697627" cy="196208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defTabSz="685800"/>
            <a:r>
              <a:rPr lang="en-US" sz="675" b="1" dirty="0">
                <a:solidFill>
                  <a:srgbClr val="1F698B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Sun &amp; Beach</a:t>
            </a:r>
          </a:p>
        </p:txBody>
      </p:sp>
      <p:pic>
        <p:nvPicPr>
          <p:cNvPr id="77" name="Graphic 10" descr="Sunset scene">
            <a:extLst>
              <a:ext uri="{FF2B5EF4-FFF2-40B4-BE49-F238E27FC236}">
                <a16:creationId xmlns:a16="http://schemas.microsoft.com/office/drawing/2014/main" id="{EE8E3957-FF32-374B-8E81-B2D086E948F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010400" y="2270125"/>
            <a:ext cx="689065" cy="689065"/>
          </a:xfrm>
          <a:prstGeom prst="rect">
            <a:avLst/>
          </a:prstGeom>
        </p:spPr>
      </p:pic>
      <p:sp>
        <p:nvSpPr>
          <p:cNvPr id="103" name="TextBox 102">
            <a:extLst>
              <a:ext uri="{FF2B5EF4-FFF2-40B4-BE49-F238E27FC236}">
                <a16:creationId xmlns:a16="http://schemas.microsoft.com/office/drawing/2014/main" id="{BF9206A6-4FF5-4E48-81F2-82A1C137EE40}"/>
              </a:ext>
            </a:extLst>
          </p:cNvPr>
          <p:cNvSpPr txBox="1"/>
          <p:nvPr/>
        </p:nvSpPr>
        <p:spPr>
          <a:xfrm>
            <a:off x="7895091" y="2603656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srgbClr val="1F698B"/>
                </a:solidFill>
                <a:latin typeface="DINPro-Black" panose="02000503030000020004" pitchFamily="50" charset="0"/>
              </a:rPr>
              <a:t>18%</a:t>
            </a:r>
          </a:p>
        </p:txBody>
      </p:sp>
      <p:pic>
        <p:nvPicPr>
          <p:cNvPr id="104" name="Graphic 12" descr="Wave">
            <a:extLst>
              <a:ext uri="{FF2B5EF4-FFF2-40B4-BE49-F238E27FC236}">
                <a16:creationId xmlns:a16="http://schemas.microsoft.com/office/drawing/2014/main" id="{4678F7DD-C866-6442-9F3F-B030B9DC3D00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032687" y="3004242"/>
            <a:ext cx="644490" cy="644490"/>
          </a:xfrm>
          <a:prstGeom prst="rect">
            <a:avLst/>
          </a:prstGeom>
        </p:spPr>
      </p:pic>
      <p:pic>
        <p:nvPicPr>
          <p:cNvPr id="8198" name="Picture 6" descr="Italy Map. Cities, Regions. Vector Stock Illustration - Illustration of  cities, politics: 176381920">
            <a:extLst>
              <a:ext uri="{FF2B5EF4-FFF2-40B4-BE49-F238E27FC236}">
                <a16:creationId xmlns:a16="http://schemas.microsoft.com/office/drawing/2014/main" id="{5CA56591-8A26-8941-AF4F-B647356361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46768" y="0"/>
            <a:ext cx="708109" cy="755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26" descr="Calendar Clip Art Png Vector Library - Blank Calendar Icon Blue,  Transparent Png , Transparent Png Image - PNGitem">
            <a:extLst>
              <a:ext uri="{FF2B5EF4-FFF2-40B4-BE49-F238E27FC236}">
                <a16:creationId xmlns:a16="http://schemas.microsoft.com/office/drawing/2014/main" id="{2313A2F3-99EC-A34A-83B0-A0AB49364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72" y="4018942"/>
            <a:ext cx="601152" cy="59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26" descr="Calendar Clip Art Png Vector Library - Blank Calendar Icon Blue,  Transparent Png , Transparent Png Image - PNGitem">
            <a:extLst>
              <a:ext uri="{FF2B5EF4-FFF2-40B4-BE49-F238E27FC236}">
                <a16:creationId xmlns:a16="http://schemas.microsoft.com/office/drawing/2014/main" id="{B0B2E790-978F-C04C-97F0-383E10801D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6336" y="4018942"/>
            <a:ext cx="601152" cy="59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26" descr="Calendar Clip Art Png Vector Library - Blank Calendar Icon Blue,  Transparent Png , Transparent Png Image - PNGitem">
            <a:extLst>
              <a:ext uri="{FF2B5EF4-FFF2-40B4-BE49-F238E27FC236}">
                <a16:creationId xmlns:a16="http://schemas.microsoft.com/office/drawing/2014/main" id="{72D8C5F6-D3F0-4942-AC06-18171782D8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66549" y="4018942"/>
            <a:ext cx="601152" cy="59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34" descr="Trenchless Sewer Lines | Renowned Plumbing">
            <a:extLst>
              <a:ext uri="{FF2B5EF4-FFF2-40B4-BE49-F238E27FC236}">
                <a16:creationId xmlns:a16="http://schemas.microsoft.com/office/drawing/2014/main" id="{59BEE05A-8A6A-DE41-BB73-421876D138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1" cstate="print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586" r="16048"/>
          <a:stretch/>
        </p:blipFill>
        <p:spPr bwMode="auto">
          <a:xfrm>
            <a:off x="2499508" y="3219867"/>
            <a:ext cx="407709" cy="331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" name="Picture 44" descr="Euro symbol icon simple Royalty Free Vector Image">
            <a:extLst>
              <a:ext uri="{FF2B5EF4-FFF2-40B4-BE49-F238E27FC236}">
                <a16:creationId xmlns:a16="http://schemas.microsoft.com/office/drawing/2014/main" id="{2C00F486-5510-544E-9813-8DEDA134C7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46273" y="3231581"/>
            <a:ext cx="307712" cy="30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A387C52A-F664-D24F-A66C-FAD2186F6957}"/>
              </a:ext>
            </a:extLst>
          </p:cNvPr>
          <p:cNvSpPr txBox="1"/>
          <p:nvPr/>
        </p:nvSpPr>
        <p:spPr>
          <a:xfrm>
            <a:off x="294667" y="4279418"/>
            <a:ext cx="644490" cy="265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125" dirty="0">
                <a:solidFill>
                  <a:prstClr val="white"/>
                </a:solidFill>
                <a:latin typeface="DINPro-Black" panose="02000503030000020004" pitchFamily="50" charset="0"/>
              </a:rPr>
              <a:t>35%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2716FCE-047A-924B-9B29-E4F70FD5978A}"/>
              </a:ext>
            </a:extLst>
          </p:cNvPr>
          <p:cNvSpPr txBox="1"/>
          <p:nvPr/>
        </p:nvSpPr>
        <p:spPr>
          <a:xfrm>
            <a:off x="977136" y="4259754"/>
            <a:ext cx="644490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350" b="1" dirty="0">
                <a:solidFill>
                  <a:prstClr val="white"/>
                </a:solidFill>
                <a:latin typeface="DINPro-Black" panose="02000503030000020004" pitchFamily="50" charset="0"/>
              </a:rPr>
              <a:t>44%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C7A1289-E6B1-B046-B4B3-1B2D2613FAF9}"/>
              </a:ext>
            </a:extLst>
          </p:cNvPr>
          <p:cNvSpPr txBox="1"/>
          <p:nvPr/>
        </p:nvSpPr>
        <p:spPr>
          <a:xfrm>
            <a:off x="1665194" y="4279418"/>
            <a:ext cx="644490" cy="265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125" dirty="0">
                <a:solidFill>
                  <a:prstClr val="white"/>
                </a:solidFill>
                <a:latin typeface="DINPro-Black" panose="02000503030000020004" pitchFamily="50" charset="0"/>
              </a:rPr>
              <a:t>11%</a:t>
            </a:r>
          </a:p>
        </p:txBody>
      </p:sp>
      <p:sp>
        <p:nvSpPr>
          <p:cNvPr id="116" name="Isosceles Triangle 46">
            <a:extLst>
              <a:ext uri="{FF2B5EF4-FFF2-40B4-BE49-F238E27FC236}">
                <a16:creationId xmlns:a16="http://schemas.microsoft.com/office/drawing/2014/main" id="{78A2DBFC-25C1-5C4F-AB23-A389DE7447D1}"/>
              </a:ext>
            </a:extLst>
          </p:cNvPr>
          <p:cNvSpPr/>
          <p:nvPr/>
        </p:nvSpPr>
        <p:spPr>
          <a:xfrm rot="10800000">
            <a:off x="2620171" y="3880082"/>
            <a:ext cx="93679" cy="66442"/>
          </a:xfrm>
          <a:prstGeom prst="triangl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4960">
              <a:defRPr/>
            </a:pPr>
            <a:endParaRPr lang="en-US" sz="824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0AF703D9-5552-8F44-9BD7-9EB11F5BAB52}"/>
              </a:ext>
            </a:extLst>
          </p:cNvPr>
          <p:cNvSpPr txBox="1"/>
          <p:nvPr/>
        </p:nvSpPr>
        <p:spPr>
          <a:xfrm>
            <a:off x="2412873" y="3688457"/>
            <a:ext cx="53113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1" dirty="0">
                <a:solidFill>
                  <a:srgbClr val="FF0000"/>
                </a:solidFill>
                <a:latin typeface="DINPro-Light" panose="02000504040000020003" pitchFamily="50" charset="0"/>
              </a:rPr>
              <a:t>5</a:t>
            </a:r>
            <a:r>
              <a:rPr lang="el-GR" sz="700" b="1" dirty="0">
                <a:solidFill>
                  <a:srgbClr val="FF0000"/>
                </a:solidFill>
                <a:latin typeface="DINPro-Light" panose="02000504040000020003" pitchFamily="50" charset="0"/>
              </a:rPr>
              <a:t>%</a:t>
            </a:r>
            <a:r>
              <a:rPr lang="en-US" sz="700" b="1" dirty="0">
                <a:solidFill>
                  <a:srgbClr val="FF0000"/>
                </a:solidFill>
                <a:latin typeface="DINPro-Light" panose="02000504040000020003" pitchFamily="50" charset="0"/>
              </a:rPr>
              <a:t>*</a:t>
            </a:r>
          </a:p>
        </p:txBody>
      </p:sp>
      <p:grpSp>
        <p:nvGrpSpPr>
          <p:cNvPr id="69" name="Ομάδα 68">
            <a:extLst>
              <a:ext uri="{FF2B5EF4-FFF2-40B4-BE49-F238E27FC236}">
                <a16:creationId xmlns:a16="http://schemas.microsoft.com/office/drawing/2014/main" id="{77C1529A-D9B7-E64F-9A19-4D50683FCC66}"/>
              </a:ext>
            </a:extLst>
          </p:cNvPr>
          <p:cNvGrpSpPr/>
          <p:nvPr/>
        </p:nvGrpSpPr>
        <p:grpSpPr>
          <a:xfrm>
            <a:off x="2991055" y="1711668"/>
            <a:ext cx="1199945" cy="1365835"/>
            <a:chOff x="2991055" y="1742490"/>
            <a:chExt cx="1199945" cy="1365835"/>
          </a:xfrm>
        </p:grpSpPr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A9956E0E-DB1E-194F-B12D-93F1B9408CA8}"/>
                </a:ext>
              </a:extLst>
            </p:cNvPr>
            <p:cNvSpPr/>
            <p:nvPr/>
          </p:nvSpPr>
          <p:spPr>
            <a:xfrm>
              <a:off x="3526824" y="1742490"/>
              <a:ext cx="130838" cy="1365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968" y="21600"/>
                  </a:moveTo>
                  <a:lnTo>
                    <a:pt x="9632" y="21600"/>
                  </a:lnTo>
                  <a:cubicBezTo>
                    <a:pt x="4378" y="21600"/>
                    <a:pt x="0" y="21013"/>
                    <a:pt x="0" y="20309"/>
                  </a:cubicBezTo>
                  <a:lnTo>
                    <a:pt x="0" y="1291"/>
                  </a:lnTo>
                  <a:cubicBezTo>
                    <a:pt x="0" y="587"/>
                    <a:pt x="4378" y="0"/>
                    <a:pt x="9632" y="0"/>
                  </a:cubicBezTo>
                  <a:lnTo>
                    <a:pt x="11968" y="0"/>
                  </a:lnTo>
                  <a:cubicBezTo>
                    <a:pt x="17222" y="0"/>
                    <a:pt x="21600" y="587"/>
                    <a:pt x="21600" y="1291"/>
                  </a:cubicBezTo>
                  <a:lnTo>
                    <a:pt x="21600" y="20309"/>
                  </a:lnTo>
                  <a:cubicBezTo>
                    <a:pt x="21599" y="21052"/>
                    <a:pt x="17221" y="21600"/>
                    <a:pt x="11968" y="21600"/>
                  </a:cubicBezTo>
                  <a:close/>
                </a:path>
              </a:pathLst>
            </a:custGeom>
            <a:solidFill>
              <a:srgbClr val="2D8CB5"/>
            </a:solidFill>
            <a:ln w="19050">
              <a:solidFill>
                <a:schemeClr val="bg1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 defTabSz="6858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>
                <a:solidFill>
                  <a:prstClr val="white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Calibri" panose="020F0502020204030204"/>
              </a:endParaRPr>
            </a:p>
          </p:txBody>
        </p:sp>
        <p:sp>
          <p:nvSpPr>
            <p:cNvPr id="83" name="Διάσημα 6">
              <a:extLst>
                <a:ext uri="{FF2B5EF4-FFF2-40B4-BE49-F238E27FC236}">
                  <a16:creationId xmlns:a16="http://schemas.microsoft.com/office/drawing/2014/main" id="{8B15B34C-E14C-964E-B924-0E6123BF0313}"/>
                </a:ext>
              </a:extLst>
            </p:cNvPr>
            <p:cNvSpPr/>
            <p:nvPr/>
          </p:nvSpPr>
          <p:spPr>
            <a:xfrm>
              <a:off x="2991055" y="1812925"/>
              <a:ext cx="1199945" cy="248889"/>
            </a:xfrm>
            <a:prstGeom prst="chevron">
              <a:avLst/>
            </a:prstGeom>
            <a:solidFill>
              <a:srgbClr val="2982AA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  <a:t>NEIGHBOURING COUNTRY</a:t>
              </a:r>
              <a:endParaRPr lang="el-GR" sz="600" b="1" dirty="0">
                <a:solidFill>
                  <a:prstClr val="white"/>
                </a:solidFill>
                <a:latin typeface="DINPro-Black" panose="02000503030000020004" pitchFamily="50" charset="0"/>
              </a:endParaRPr>
            </a:p>
          </p:txBody>
        </p:sp>
        <p:sp>
          <p:nvSpPr>
            <p:cNvPr id="108" name="Διάσημα 75">
              <a:extLst>
                <a:ext uri="{FF2B5EF4-FFF2-40B4-BE49-F238E27FC236}">
                  <a16:creationId xmlns:a16="http://schemas.microsoft.com/office/drawing/2014/main" id="{49BFF881-1E21-B94B-994B-E915052543AE}"/>
                </a:ext>
              </a:extLst>
            </p:cNvPr>
            <p:cNvSpPr/>
            <p:nvPr/>
          </p:nvSpPr>
          <p:spPr>
            <a:xfrm rot="10800000">
              <a:off x="2991055" y="2467627"/>
              <a:ext cx="1199945" cy="248889"/>
            </a:xfrm>
            <a:prstGeom prst="chevron">
              <a:avLst/>
            </a:prstGeom>
            <a:solidFill>
              <a:srgbClr val="2982AA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l-GR" sz="450" b="1" spc="-56" dirty="0">
                <a:solidFill>
                  <a:prstClr val="white"/>
                </a:solidFill>
                <a:latin typeface="DINPro-Light" panose="02000504040000020003" pitchFamily="50" charset="0"/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C0C2F9FF-A7DD-364A-A251-E5BEA48B3E4D}"/>
                </a:ext>
              </a:extLst>
            </p:cNvPr>
            <p:cNvSpPr txBox="1"/>
            <p:nvPr/>
          </p:nvSpPr>
          <p:spPr>
            <a:xfrm>
              <a:off x="3169130" y="2453573"/>
              <a:ext cx="869470" cy="27699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 defTabSz="685800"/>
              <a: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  <a:t>WITHIN MY COUNTRY</a:t>
              </a:r>
              <a:endParaRPr lang="el-GR" sz="6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13" name="Διάσημα 75">
              <a:extLst>
                <a:ext uri="{FF2B5EF4-FFF2-40B4-BE49-F238E27FC236}">
                  <a16:creationId xmlns:a16="http://schemas.microsoft.com/office/drawing/2014/main" id="{12F4E226-4763-444A-96BB-7F09E28F7D5E}"/>
                </a:ext>
              </a:extLst>
            </p:cNvPr>
            <p:cNvSpPr/>
            <p:nvPr/>
          </p:nvSpPr>
          <p:spPr>
            <a:xfrm rot="10800000">
              <a:off x="2991055" y="2794010"/>
              <a:ext cx="1199945" cy="248889"/>
            </a:xfrm>
            <a:prstGeom prst="chevron">
              <a:avLst/>
            </a:prstGeom>
            <a:solidFill>
              <a:srgbClr val="2982AA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l-GR" sz="450" b="1" spc="-56" dirty="0">
                <a:solidFill>
                  <a:prstClr val="white"/>
                </a:solidFill>
                <a:latin typeface="DINPro-Light" panose="02000504040000020003" pitchFamily="50" charset="0"/>
              </a:endParaRP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1D2E30DD-26F6-1C4E-B933-F881FD599412}"/>
                </a:ext>
              </a:extLst>
            </p:cNvPr>
            <p:cNvSpPr txBox="1"/>
            <p:nvPr/>
          </p:nvSpPr>
          <p:spPr>
            <a:xfrm>
              <a:off x="3170423" y="2779956"/>
              <a:ext cx="869470" cy="27699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 defTabSz="685800"/>
              <a: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  <a:t>OUTSIDE </a:t>
              </a:r>
              <a:b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</a:br>
              <a: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  <a:t>EUROPE</a:t>
              </a:r>
              <a:endParaRPr lang="el-GR" sz="6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15" name="Διάσημα 6">
              <a:extLst>
                <a:ext uri="{FF2B5EF4-FFF2-40B4-BE49-F238E27FC236}">
                  <a16:creationId xmlns:a16="http://schemas.microsoft.com/office/drawing/2014/main" id="{D20BB4AA-AF1C-D840-BA07-F9B4E44AB84E}"/>
                </a:ext>
              </a:extLst>
            </p:cNvPr>
            <p:cNvSpPr/>
            <p:nvPr/>
          </p:nvSpPr>
          <p:spPr>
            <a:xfrm>
              <a:off x="2991055" y="2127999"/>
              <a:ext cx="1199945" cy="248889"/>
            </a:xfrm>
            <a:prstGeom prst="chevron">
              <a:avLst/>
            </a:prstGeom>
            <a:solidFill>
              <a:srgbClr val="2982AA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  <a:t>NON-NEIGHBOURING COUNTRY</a:t>
              </a:r>
              <a:endParaRPr lang="el-GR" sz="600" b="1" dirty="0">
                <a:solidFill>
                  <a:prstClr val="white"/>
                </a:solidFill>
                <a:latin typeface="DINPro-Black" panose="02000503030000020004" pitchFamily="50" charset="0"/>
              </a:endParaRPr>
            </a:p>
          </p:txBody>
        </p:sp>
      </p:grpSp>
      <p:sp>
        <p:nvSpPr>
          <p:cNvPr id="118" name="TextBox 117">
            <a:extLst>
              <a:ext uri="{FF2B5EF4-FFF2-40B4-BE49-F238E27FC236}">
                <a16:creationId xmlns:a16="http://schemas.microsoft.com/office/drawing/2014/main" id="{597554C1-08BA-A545-A38C-441C88882770}"/>
              </a:ext>
            </a:extLst>
          </p:cNvPr>
          <p:cNvSpPr txBox="1"/>
          <p:nvPr/>
        </p:nvSpPr>
        <p:spPr>
          <a:xfrm>
            <a:off x="4115014" y="1751281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prstClr val="white"/>
                </a:solidFill>
                <a:latin typeface="DINPro-Black" panose="02000503030000020004" pitchFamily="50" charset="0"/>
              </a:rPr>
              <a:t>24%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5E1C0BE5-9606-3743-95DB-A77266FAAE45}"/>
              </a:ext>
            </a:extLst>
          </p:cNvPr>
          <p:cNvSpPr txBox="1"/>
          <p:nvPr/>
        </p:nvSpPr>
        <p:spPr>
          <a:xfrm>
            <a:off x="4115014" y="2077629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prstClr val="white"/>
                </a:solidFill>
                <a:latin typeface="DINPro-Black" panose="02000503030000020004" pitchFamily="50" charset="0"/>
              </a:rPr>
              <a:t>23%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0C26B041-E06C-F04C-B12C-17C63E5FBF29}"/>
              </a:ext>
            </a:extLst>
          </p:cNvPr>
          <p:cNvSpPr txBox="1"/>
          <p:nvPr/>
        </p:nvSpPr>
        <p:spPr>
          <a:xfrm>
            <a:off x="6937697" y="3807409"/>
            <a:ext cx="1916454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srgbClr val="1F698B"/>
                </a:solidFill>
                <a:latin typeface="DINPro-Black" panose="02000503030000020004" pitchFamily="50" charset="0"/>
              </a:rPr>
              <a:t>TOP 5 EUROPEAN DESTINATIONS**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BE587392-CCBD-834A-B1AF-A9E332A280CC}"/>
              </a:ext>
            </a:extLst>
          </p:cNvPr>
          <p:cNvSpPr txBox="1"/>
          <p:nvPr/>
        </p:nvSpPr>
        <p:spPr>
          <a:xfrm>
            <a:off x="4430985" y="4992729"/>
            <a:ext cx="4103415" cy="172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4960"/>
            <a:r>
              <a:rPr lang="en-US" sz="524" b="1" dirty="0">
                <a:solidFill>
                  <a:prstClr val="white">
                    <a:lumMod val="50000"/>
                  </a:prstClr>
                </a:solidFill>
                <a:latin typeface="DINPro-Light" panose="02000504040000020003" pitchFamily="50" charset="0"/>
              </a:rPr>
              <a:t>** Based on total sample, without reference to domestic trips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CF8A70BA-9F95-2249-A006-7E688BCDB1F9}"/>
              </a:ext>
            </a:extLst>
          </p:cNvPr>
          <p:cNvSpPr txBox="1"/>
          <p:nvPr/>
        </p:nvSpPr>
        <p:spPr>
          <a:xfrm>
            <a:off x="218768" y="4575060"/>
            <a:ext cx="7766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June-</a:t>
            </a:r>
            <a:b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</a:br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July ‘22</a:t>
            </a:r>
            <a:endParaRPr lang="en-GB" sz="75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82258C3B-0395-744A-B38C-11CCA5221FFA}"/>
              </a:ext>
            </a:extLst>
          </p:cNvPr>
          <p:cNvSpPr txBox="1"/>
          <p:nvPr/>
        </p:nvSpPr>
        <p:spPr>
          <a:xfrm>
            <a:off x="884868" y="4575060"/>
            <a:ext cx="79447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August-September‘22</a:t>
            </a:r>
            <a:endParaRPr lang="en-GB" sz="750" b="1" dirty="0">
              <a:solidFill>
                <a:prstClr val="white"/>
              </a:solidFill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731B3D1E-FD82-5745-B471-0B5C30B71B83}"/>
              </a:ext>
            </a:extLst>
          </p:cNvPr>
          <p:cNvSpPr txBox="1"/>
          <p:nvPr/>
        </p:nvSpPr>
        <p:spPr>
          <a:xfrm>
            <a:off x="1501865" y="4575060"/>
            <a:ext cx="910673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October- November ‘22</a:t>
            </a:r>
            <a:endParaRPr lang="en-GB" sz="75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6" name="Isosceles Triangle 17">
            <a:extLst>
              <a:ext uri="{FF2B5EF4-FFF2-40B4-BE49-F238E27FC236}">
                <a16:creationId xmlns:a16="http://schemas.microsoft.com/office/drawing/2014/main" id="{164A8CEE-B3B3-A14B-A5ED-0AC97ACA191A}"/>
              </a:ext>
            </a:extLst>
          </p:cNvPr>
          <p:cNvSpPr/>
          <p:nvPr/>
        </p:nvSpPr>
        <p:spPr>
          <a:xfrm>
            <a:off x="2932882" y="3406044"/>
            <a:ext cx="101558" cy="82160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9E08CA2F-3FE8-034B-989B-A8B56AA160CA}"/>
              </a:ext>
            </a:extLst>
          </p:cNvPr>
          <p:cNvSpPr txBox="1"/>
          <p:nvPr/>
        </p:nvSpPr>
        <p:spPr>
          <a:xfrm>
            <a:off x="2754351" y="3229129"/>
            <a:ext cx="53113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1" dirty="0">
                <a:solidFill>
                  <a:srgbClr val="92D050"/>
                </a:solidFill>
                <a:latin typeface="DINPro-Light" panose="02000504040000020003" pitchFamily="50" charset="0"/>
              </a:rPr>
              <a:t>9</a:t>
            </a:r>
            <a:r>
              <a:rPr lang="el-GR" sz="700" b="1" dirty="0">
                <a:solidFill>
                  <a:srgbClr val="92D050"/>
                </a:solidFill>
                <a:latin typeface="DINPro-Light" panose="02000504040000020003" pitchFamily="50" charset="0"/>
              </a:rPr>
              <a:t>%</a:t>
            </a:r>
            <a:r>
              <a:rPr lang="en-US" sz="700" b="1" dirty="0">
                <a:solidFill>
                  <a:srgbClr val="92D050"/>
                </a:solidFill>
                <a:latin typeface="DINPro-Light" panose="02000504040000020003" pitchFamily="50" charset="0"/>
              </a:rPr>
              <a:t>*</a:t>
            </a:r>
          </a:p>
        </p:txBody>
      </p:sp>
      <p:sp>
        <p:nvSpPr>
          <p:cNvPr id="124" name="Isosceles Triangle 46">
            <a:extLst>
              <a:ext uri="{FF2B5EF4-FFF2-40B4-BE49-F238E27FC236}">
                <a16:creationId xmlns:a16="http://schemas.microsoft.com/office/drawing/2014/main" id="{1B9FFB48-4BB6-0C45-BFC3-23F9B5BB97CB}"/>
              </a:ext>
            </a:extLst>
          </p:cNvPr>
          <p:cNvSpPr/>
          <p:nvPr/>
        </p:nvSpPr>
        <p:spPr>
          <a:xfrm rot="10800000">
            <a:off x="1416022" y="1711438"/>
            <a:ext cx="93679" cy="66442"/>
          </a:xfrm>
          <a:prstGeom prst="triangl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4960">
              <a:defRPr/>
            </a:pPr>
            <a:endParaRPr lang="en-US" sz="824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28FC2C79-D529-9D4C-95E3-B063E4974AA4}"/>
              </a:ext>
            </a:extLst>
          </p:cNvPr>
          <p:cNvSpPr txBox="1"/>
          <p:nvPr/>
        </p:nvSpPr>
        <p:spPr>
          <a:xfrm>
            <a:off x="1356058" y="1639593"/>
            <a:ext cx="53113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1" dirty="0">
                <a:solidFill>
                  <a:srgbClr val="FF0000"/>
                </a:solidFill>
                <a:latin typeface="DINPro-Light" panose="02000504040000020003" pitchFamily="50" charset="0"/>
              </a:rPr>
              <a:t>8</a:t>
            </a:r>
            <a:r>
              <a:rPr lang="el-GR" sz="700" b="1" dirty="0">
                <a:solidFill>
                  <a:srgbClr val="FF0000"/>
                </a:solidFill>
                <a:latin typeface="DINPro-Light" panose="02000504040000020003" pitchFamily="50" charset="0"/>
              </a:rPr>
              <a:t>%</a:t>
            </a:r>
            <a:r>
              <a:rPr lang="en-US" sz="700" b="1" dirty="0">
                <a:solidFill>
                  <a:srgbClr val="FF0000"/>
                </a:solidFill>
                <a:latin typeface="DINPro-Light" panose="02000504040000020003" pitchFamily="50" charset="0"/>
              </a:rPr>
              <a:t>*</a:t>
            </a:r>
          </a:p>
        </p:txBody>
      </p:sp>
      <p:sp>
        <p:nvSpPr>
          <p:cNvPr id="86" name="object 3">
            <a:extLst>
              <a:ext uri="{FF2B5EF4-FFF2-40B4-BE49-F238E27FC236}">
                <a16:creationId xmlns:a16="http://schemas.microsoft.com/office/drawing/2014/main" id="{5884535B-1C49-054D-AD21-CFCD02358163}"/>
              </a:ext>
            </a:extLst>
          </p:cNvPr>
          <p:cNvSpPr/>
          <p:nvPr/>
        </p:nvSpPr>
        <p:spPr>
          <a:xfrm>
            <a:off x="215203" y="616149"/>
            <a:ext cx="1388745" cy="134736"/>
          </a:xfrm>
          <a:custGeom>
            <a:avLst/>
            <a:gdLst/>
            <a:ahLst/>
            <a:cxnLst/>
            <a:rect l="l" t="t" r="r" b="b"/>
            <a:pathLst>
              <a:path w="1718945" h="165734">
                <a:moveTo>
                  <a:pt x="1718322" y="0"/>
                </a:moveTo>
                <a:lnTo>
                  <a:pt x="0" y="0"/>
                </a:lnTo>
                <a:lnTo>
                  <a:pt x="0" y="165595"/>
                </a:lnTo>
                <a:lnTo>
                  <a:pt x="1718322" y="165595"/>
                </a:lnTo>
                <a:lnTo>
                  <a:pt x="1718322" y="0"/>
                </a:lnTo>
                <a:close/>
              </a:path>
            </a:pathLst>
          </a:custGeom>
          <a:solidFill>
            <a:srgbClr val="2D8CB5"/>
          </a:solidFill>
        </p:spPr>
        <p:txBody>
          <a:bodyPr wrap="square" lIns="0" tIns="0" rIns="0" bIns="0" rtlCol="0"/>
          <a:lstStyle/>
          <a:p>
            <a:pPr defTabSz="684960"/>
            <a:endParaRPr sz="1346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0" name="Ομάδα 109">
            <a:extLst>
              <a:ext uri="{FF2B5EF4-FFF2-40B4-BE49-F238E27FC236}">
                <a16:creationId xmlns:a16="http://schemas.microsoft.com/office/drawing/2014/main" id="{D59C4181-6248-FE4E-8328-D60CA08D696C}"/>
              </a:ext>
            </a:extLst>
          </p:cNvPr>
          <p:cNvGrpSpPr/>
          <p:nvPr/>
        </p:nvGrpSpPr>
        <p:grpSpPr>
          <a:xfrm>
            <a:off x="11385" y="4995217"/>
            <a:ext cx="4103415" cy="172996"/>
            <a:chOff x="11385" y="4995217"/>
            <a:chExt cx="4103415" cy="172996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8448FDC8-F8FB-B34D-A78B-549FD8FBB634}"/>
                </a:ext>
              </a:extLst>
            </p:cNvPr>
            <p:cNvSpPr txBox="1"/>
            <p:nvPr/>
          </p:nvSpPr>
          <p:spPr>
            <a:xfrm>
              <a:off x="11385" y="4995217"/>
              <a:ext cx="4103415" cy="172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4960"/>
              <a:r>
                <a:rPr lang="en-US" sz="524" b="1" dirty="0">
                  <a:solidFill>
                    <a:prstClr val="white">
                      <a:lumMod val="50000"/>
                    </a:prstClr>
                  </a:solidFill>
                  <a:latin typeface="DINPro-Light" panose="02000504040000020003" pitchFamily="50" charset="0"/>
                </a:rPr>
                <a:t>* Significant increase      or decrease      vs previous survey period</a:t>
              </a:r>
            </a:p>
          </p:txBody>
        </p:sp>
        <p:sp>
          <p:nvSpPr>
            <p:cNvPr id="112" name="Isosceles Triangle 46">
              <a:extLst>
                <a:ext uri="{FF2B5EF4-FFF2-40B4-BE49-F238E27FC236}">
                  <a16:creationId xmlns:a16="http://schemas.microsoft.com/office/drawing/2014/main" id="{5BFB60C2-BD18-5A4F-A4CF-DE7F67A0F90F}"/>
                </a:ext>
              </a:extLst>
            </p:cNvPr>
            <p:cNvSpPr/>
            <p:nvPr/>
          </p:nvSpPr>
          <p:spPr>
            <a:xfrm rot="10800000">
              <a:off x="1238592" y="5050576"/>
              <a:ext cx="93679" cy="66442"/>
            </a:xfrm>
            <a:prstGeom prst="triangl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4960">
                <a:defRPr/>
              </a:pPr>
              <a:endParaRPr lang="en-US" sz="824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20" name="Isosceles Triangle 46">
              <a:extLst>
                <a:ext uri="{FF2B5EF4-FFF2-40B4-BE49-F238E27FC236}">
                  <a16:creationId xmlns:a16="http://schemas.microsoft.com/office/drawing/2014/main" id="{73E02046-936A-AF40-AD6B-B83665CE9CBF}"/>
                </a:ext>
              </a:extLst>
            </p:cNvPr>
            <p:cNvSpPr/>
            <p:nvPr/>
          </p:nvSpPr>
          <p:spPr>
            <a:xfrm>
              <a:off x="760000" y="5046006"/>
              <a:ext cx="93679" cy="66442"/>
            </a:xfrm>
            <a:prstGeom prst="triangle">
              <a:avLst/>
            </a:prstGeom>
            <a:solidFill>
              <a:srgbClr val="92D05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4960">
                <a:defRPr/>
              </a:pPr>
              <a:endParaRPr lang="en-US" sz="824" kern="0" dirty="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121" name="TextBox 120">
            <a:extLst>
              <a:ext uri="{FF2B5EF4-FFF2-40B4-BE49-F238E27FC236}">
                <a16:creationId xmlns:a16="http://schemas.microsoft.com/office/drawing/2014/main" id="{1C91DE94-3217-634C-A296-69392F8DF0B5}"/>
              </a:ext>
            </a:extLst>
          </p:cNvPr>
          <p:cNvSpPr txBox="1"/>
          <p:nvPr/>
        </p:nvSpPr>
        <p:spPr>
          <a:xfrm>
            <a:off x="4343330" y="4647699"/>
            <a:ext cx="241234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00" dirty="0">
                <a:solidFill>
                  <a:prstClr val="white"/>
                </a:solidFill>
                <a:latin typeface="DINPro-Light" panose="02000504040000020003" pitchFamily="2" charset="0"/>
              </a:rPr>
              <a:t>The intended budget is per person, including accommodation, transportation and travel activities</a:t>
            </a:r>
          </a:p>
        </p:txBody>
      </p:sp>
    </p:spTree>
    <p:extLst>
      <p:ext uri="{BB962C8B-B14F-4D97-AF65-F5344CB8AC3E}">
        <p14:creationId xmlns:p14="http://schemas.microsoft.com/office/powerpoint/2010/main" val="23741527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>
            <a:extLst>
              <a:ext uri="{FF2B5EF4-FFF2-40B4-BE49-F238E27FC236}">
                <a16:creationId xmlns:a16="http://schemas.microsoft.com/office/drawing/2014/main" id="{0C7B9B04-19A7-5243-811C-8FC60B2735BE}"/>
              </a:ext>
            </a:extLst>
          </p:cNvPr>
          <p:cNvSpPr txBox="1"/>
          <p:nvPr/>
        </p:nvSpPr>
        <p:spPr>
          <a:xfrm>
            <a:off x="136887" y="97696"/>
            <a:ext cx="5079305" cy="4847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4960"/>
            <a:r>
              <a:rPr lang="en-US" sz="1500" dirty="0">
                <a:solidFill>
                  <a:srgbClr val="62BCE3"/>
                </a:solidFill>
                <a:latin typeface="DINPro-Bold" panose="02000503030000020004" pitchFamily="50" charset="0"/>
              </a:rPr>
              <a:t>A SNAPSHOT OF BELGIAN TRAVEL PLANS</a:t>
            </a:r>
            <a:br>
              <a:rPr lang="en-US" sz="1500" dirty="0">
                <a:solidFill>
                  <a:srgbClr val="62BCE3"/>
                </a:solidFill>
                <a:latin typeface="DINPro-Bold" panose="02000503030000020004" pitchFamily="50" charset="0"/>
              </a:rPr>
            </a:br>
            <a:r>
              <a:rPr lang="en-US" sz="1050" dirty="0">
                <a:solidFill>
                  <a:srgbClr val="228FC0"/>
                </a:solidFill>
                <a:latin typeface="DINPro-Bold" panose="02000503030000020004" pitchFamily="50" charset="0"/>
              </a:rPr>
              <a:t>Travel horizon: June-November 2022</a:t>
            </a:r>
            <a:endParaRPr lang="en-US" sz="1500" dirty="0">
              <a:solidFill>
                <a:srgbClr val="228FC0"/>
              </a:solidFill>
              <a:latin typeface="DINPro-Bold" panose="02000503030000020004" pitchFamily="50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D4294235-6C38-2F48-8D52-4373E80EF6BA}"/>
              </a:ext>
            </a:extLst>
          </p:cNvPr>
          <p:cNvSpPr txBox="1"/>
          <p:nvPr/>
        </p:nvSpPr>
        <p:spPr>
          <a:xfrm>
            <a:off x="5974219" y="4995217"/>
            <a:ext cx="3005687" cy="172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4960"/>
            <a:r>
              <a:rPr lang="en-US" sz="524" b="1" dirty="0">
                <a:solidFill>
                  <a:prstClr val="white">
                    <a:lumMod val="50000"/>
                  </a:prstClr>
                </a:solidFill>
                <a:latin typeface="DINPro-Light" panose="02000504040000020003" pitchFamily="50" charset="0"/>
              </a:rPr>
              <a:t>No. of respondents: 500 </a:t>
            </a:r>
            <a:r>
              <a:rPr lang="en-US" sz="524" dirty="0">
                <a:solidFill>
                  <a:prstClr val="white">
                    <a:lumMod val="50000"/>
                  </a:prstClr>
                </a:solidFill>
                <a:latin typeface="DINPro-Light" panose="02000504040000020003" pitchFamily="50" charset="0"/>
              </a:rPr>
              <a:t>(total sample of respondents per country)</a:t>
            </a:r>
          </a:p>
        </p:txBody>
      </p:sp>
      <p:graphicFrame>
        <p:nvGraphicFramePr>
          <p:cNvPr id="2" name="Πίνακας 2">
            <a:extLst>
              <a:ext uri="{FF2B5EF4-FFF2-40B4-BE49-F238E27FC236}">
                <a16:creationId xmlns:a16="http://schemas.microsoft.com/office/drawing/2014/main" id="{2767DAA9-7F19-4D44-B0C5-5BEE3E6E140F}"/>
              </a:ext>
            </a:extLst>
          </p:cNvPr>
          <p:cNvGraphicFramePr>
            <a:graphicFrameLocks noGrp="1"/>
          </p:cNvGraphicFramePr>
          <p:nvPr/>
        </p:nvGraphicFramePr>
        <p:xfrm>
          <a:off x="205028" y="753687"/>
          <a:ext cx="8733944" cy="41842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0890">
                  <a:extLst>
                    <a:ext uri="{9D8B030D-6E8A-4147-A177-3AD203B41FA5}">
                      <a16:colId xmlns:a16="http://schemas.microsoft.com/office/drawing/2014/main" val="618354113"/>
                    </a:ext>
                  </a:extLst>
                </a:gridCol>
                <a:gridCol w="2253600">
                  <a:extLst>
                    <a:ext uri="{9D8B030D-6E8A-4147-A177-3AD203B41FA5}">
                      <a16:colId xmlns:a16="http://schemas.microsoft.com/office/drawing/2014/main" val="531008765"/>
                    </a:ext>
                  </a:extLst>
                </a:gridCol>
                <a:gridCol w="2065968">
                  <a:extLst>
                    <a:ext uri="{9D8B030D-6E8A-4147-A177-3AD203B41FA5}">
                      <a16:colId xmlns:a16="http://schemas.microsoft.com/office/drawing/2014/main" val="752358883"/>
                    </a:ext>
                  </a:extLst>
                </a:gridCol>
                <a:gridCol w="2183486">
                  <a:extLst>
                    <a:ext uri="{9D8B030D-6E8A-4147-A177-3AD203B41FA5}">
                      <a16:colId xmlns:a16="http://schemas.microsoft.com/office/drawing/2014/main" val="621346691"/>
                    </a:ext>
                  </a:extLst>
                </a:gridCol>
              </a:tblGrid>
              <a:tr h="601056">
                <a:tc>
                  <a:txBody>
                    <a:bodyPr/>
                    <a:lstStyle/>
                    <a:p>
                      <a:pPr algn="ctr"/>
                      <a:r>
                        <a:rPr lang="en-US" sz="900" kern="1200" dirty="0">
                          <a:solidFill>
                            <a:srgbClr val="185878"/>
                          </a:solidFill>
                          <a:latin typeface="DINPro-Black" panose="02000503030000020004" pitchFamily="50" charset="0"/>
                          <a:ea typeface="+mn-ea"/>
                          <a:cs typeface="+mn-cs"/>
                        </a:rPr>
                        <a:t>TRAVEL SENTIMENT</a:t>
                      </a:r>
                      <a:endParaRPr lang="el-GR" sz="900" kern="1200" dirty="0">
                        <a:solidFill>
                          <a:srgbClr val="185878"/>
                        </a:solidFill>
                        <a:latin typeface="DINPro-Black" panose="02000503030000020004" pitchFamily="50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 kern="1200" dirty="0">
                          <a:solidFill>
                            <a:srgbClr val="2D8CB5"/>
                          </a:solidFill>
                          <a:latin typeface="DINPro-Black" panose="02000503030000020004" pitchFamily="50" charset="0"/>
                          <a:ea typeface="+mn-ea"/>
                          <a:cs typeface="+mn-cs"/>
                        </a:rPr>
                        <a:t>TRAVEL PLANNING</a:t>
                      </a:r>
                      <a:endParaRPr lang="el-GR" sz="900" kern="1200" dirty="0">
                        <a:solidFill>
                          <a:srgbClr val="2D8CB5"/>
                        </a:solidFill>
                        <a:latin typeface="DINPro-Black" panose="02000503030000020004" pitchFamily="50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l-GR" sz="1200" kern="1200" dirty="0">
                        <a:solidFill>
                          <a:srgbClr val="185878"/>
                        </a:solidFill>
                        <a:latin typeface="DINPro-Black" panose="02000503030000020004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1200" dirty="0">
                          <a:solidFill>
                            <a:srgbClr val="4CC1E6"/>
                          </a:solidFill>
                          <a:latin typeface="DINPro-Black" panose="02000503030000020004" pitchFamily="50" charset="0"/>
                          <a:ea typeface="+mn-ea"/>
                          <a:cs typeface="+mn-cs"/>
                        </a:rPr>
                        <a:t>PREFERRED TYPES OF TRIPS &amp; DESTINATIONS</a:t>
                      </a:r>
                      <a:endParaRPr lang="el-GR" sz="900" kern="1200" dirty="0">
                        <a:solidFill>
                          <a:srgbClr val="4CC1E6"/>
                        </a:solidFill>
                        <a:latin typeface="DINPro-Black" panose="02000503030000020004" pitchFamily="50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039506"/>
                  </a:ext>
                </a:extLst>
              </a:tr>
              <a:tr h="1178862">
                <a:tc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85878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2982AA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2982AA"/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CC1E6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34865"/>
                  </a:ext>
                </a:extLst>
              </a:tr>
              <a:tr h="622220">
                <a:tc rowSpan="2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18587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165321"/>
                  </a:ext>
                </a:extLst>
              </a:tr>
              <a:tr h="657350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185878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2982A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l-GR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2D8CB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42825705"/>
                  </a:ext>
                </a:extLst>
              </a:tr>
              <a:tr h="1124735">
                <a:tc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185878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el-GR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2D8CB5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C1E6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395209"/>
                  </a:ext>
                </a:extLst>
              </a:tr>
            </a:tbl>
          </a:graphicData>
        </a:graphic>
      </p:graphicFrame>
      <p:graphicFrame>
        <p:nvGraphicFramePr>
          <p:cNvPr id="48" name="Chart 59">
            <a:extLst>
              <a:ext uri="{FF2B5EF4-FFF2-40B4-BE49-F238E27FC236}">
                <a16:creationId xmlns:a16="http://schemas.microsoft.com/office/drawing/2014/main" id="{29E5531F-8EF4-2040-8809-16D1F3779DDD}"/>
              </a:ext>
            </a:extLst>
          </p:cNvPr>
          <p:cNvGraphicFramePr/>
          <p:nvPr/>
        </p:nvGraphicFramePr>
        <p:xfrm>
          <a:off x="152400" y="1614254"/>
          <a:ext cx="2261541" cy="941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2" name="TextBox 51">
            <a:extLst>
              <a:ext uri="{FF2B5EF4-FFF2-40B4-BE49-F238E27FC236}">
                <a16:creationId xmlns:a16="http://schemas.microsoft.com/office/drawing/2014/main" id="{B8B42D43-A6DC-5F40-A60D-66A2ECD069F8}"/>
              </a:ext>
            </a:extLst>
          </p:cNvPr>
          <p:cNvSpPr txBox="1"/>
          <p:nvPr/>
        </p:nvSpPr>
        <p:spPr>
          <a:xfrm>
            <a:off x="339551" y="1420820"/>
            <a:ext cx="200378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dirty="0">
                <a:solidFill>
                  <a:prstClr val="white"/>
                </a:solidFill>
                <a:latin typeface="DINPro-Black" panose="02000503030000020004" pitchFamily="50" charset="0"/>
              </a:rPr>
              <a:t>INTENTION  TO TRAVEL</a:t>
            </a:r>
            <a:endParaRPr lang="el-GR" sz="750" dirty="0">
              <a:solidFill>
                <a:prstClr val="white"/>
              </a:solidFill>
              <a:latin typeface="DINPro-Black" panose="02000503030000020004" pitchFamily="50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C71E93C-0320-0F45-BA3E-1EEF00B3296A}"/>
              </a:ext>
            </a:extLst>
          </p:cNvPr>
          <p:cNvSpPr txBox="1"/>
          <p:nvPr/>
        </p:nvSpPr>
        <p:spPr>
          <a:xfrm>
            <a:off x="5345113" y="2487630"/>
            <a:ext cx="8095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125" b="1" dirty="0">
                <a:solidFill>
                  <a:prstClr val="white"/>
                </a:solidFill>
                <a:latin typeface="DINPro-Black" panose="02000503030000020004" pitchFamily="50" charset="0"/>
              </a:rPr>
              <a:t>32%</a:t>
            </a:r>
          </a:p>
          <a:p>
            <a:pPr algn="ctr" defTabSz="685800"/>
            <a:r>
              <a:rPr lang="en-US" sz="675" b="1" dirty="0">
                <a:solidFill>
                  <a:prstClr val="white"/>
                </a:solidFill>
                <a:latin typeface="DINPro-Light" panose="02000504040000020003" pitchFamily="50" charset="0"/>
              </a:rPr>
              <a:t>with partner</a:t>
            </a:r>
            <a:endParaRPr lang="en-GB" sz="675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3C8E918-47AC-6740-A08F-3BA51E6A8082}"/>
              </a:ext>
            </a:extLst>
          </p:cNvPr>
          <p:cNvSpPr txBox="1"/>
          <p:nvPr/>
        </p:nvSpPr>
        <p:spPr>
          <a:xfrm>
            <a:off x="6073328" y="2487630"/>
            <a:ext cx="6444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125" b="1" dirty="0">
                <a:solidFill>
                  <a:prstClr val="white"/>
                </a:solidFill>
                <a:latin typeface="DINPro-Black" panose="02000503030000020004" pitchFamily="50" charset="0"/>
              </a:rPr>
              <a:t>13%</a:t>
            </a:r>
          </a:p>
          <a:p>
            <a:pPr algn="ctr" defTabSz="685800"/>
            <a:r>
              <a:rPr lang="en-US" sz="675" b="1" dirty="0">
                <a:solidFill>
                  <a:prstClr val="white"/>
                </a:solidFill>
                <a:latin typeface="DINPro-Light" panose="02000504040000020003" pitchFamily="50" charset="0"/>
              </a:rPr>
              <a:t>solo</a:t>
            </a:r>
            <a:endParaRPr lang="en-GB" sz="675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C46D9F6-CAA3-C44B-BCCF-BF7CC2D2D04A}"/>
              </a:ext>
            </a:extLst>
          </p:cNvPr>
          <p:cNvSpPr txBox="1"/>
          <p:nvPr/>
        </p:nvSpPr>
        <p:spPr>
          <a:xfrm>
            <a:off x="4737203" y="2453005"/>
            <a:ext cx="644490" cy="4039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350" b="1" dirty="0">
                <a:solidFill>
                  <a:prstClr val="white"/>
                </a:solidFill>
                <a:latin typeface="DINPro-Black" panose="02000503030000020004" pitchFamily="50" charset="0"/>
              </a:rPr>
              <a:t>43%</a:t>
            </a:r>
          </a:p>
          <a:p>
            <a:pPr algn="ctr" defTabSz="685800"/>
            <a:r>
              <a:rPr lang="en-US" sz="675" b="1" dirty="0">
                <a:solidFill>
                  <a:prstClr val="white"/>
                </a:solidFill>
                <a:latin typeface="DINPro-Light" panose="02000504040000020003" pitchFamily="50" charset="0"/>
              </a:rPr>
              <a:t>with family</a:t>
            </a:r>
            <a:endParaRPr lang="en-GB" sz="675" b="1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6" name="Graphic 147" descr="Family with boy with solid fill">
            <a:extLst>
              <a:ext uri="{FF2B5EF4-FFF2-40B4-BE49-F238E27FC236}">
                <a16:creationId xmlns:a16="http://schemas.microsoft.com/office/drawing/2014/main" id="{0C596F84-C318-AF4D-8717-6B1031376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19725" y="2034559"/>
            <a:ext cx="338377" cy="338377"/>
          </a:xfrm>
          <a:prstGeom prst="rect">
            <a:avLst/>
          </a:prstGeom>
        </p:spPr>
      </p:pic>
      <p:pic>
        <p:nvPicPr>
          <p:cNvPr id="67" name="Graphic 148" descr="Hike with solid fill">
            <a:extLst>
              <a:ext uri="{FF2B5EF4-FFF2-40B4-BE49-F238E27FC236}">
                <a16:creationId xmlns:a16="http://schemas.microsoft.com/office/drawing/2014/main" id="{33647F22-3CD6-A04A-88A5-5F8EDEB602F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99670" y="2038500"/>
            <a:ext cx="374976" cy="334194"/>
          </a:xfrm>
          <a:prstGeom prst="rect">
            <a:avLst/>
          </a:prstGeom>
        </p:spPr>
      </p:pic>
      <p:pic>
        <p:nvPicPr>
          <p:cNvPr id="68" name="Graphic 149" descr="Man and woman with solid fill">
            <a:extLst>
              <a:ext uri="{FF2B5EF4-FFF2-40B4-BE49-F238E27FC236}">
                <a16:creationId xmlns:a16="http://schemas.microsoft.com/office/drawing/2014/main" id="{36F8B17F-2B4F-034F-A3B0-47055DE5624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84878" y="2045500"/>
            <a:ext cx="334193" cy="334193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DF5B4817-94B3-444C-AFB6-5D7A86D35095}"/>
              </a:ext>
            </a:extLst>
          </p:cNvPr>
          <p:cNvSpPr txBox="1"/>
          <p:nvPr/>
        </p:nvSpPr>
        <p:spPr>
          <a:xfrm>
            <a:off x="296235" y="3811193"/>
            <a:ext cx="200378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dirty="0">
                <a:solidFill>
                  <a:prstClr val="white"/>
                </a:solidFill>
                <a:latin typeface="DINPro-Black" panose="02000503030000020004" pitchFamily="50" charset="0"/>
              </a:rPr>
              <a:t>POPULAR TRAVEL PERIODS</a:t>
            </a:r>
            <a:endParaRPr lang="el-GR" sz="750" dirty="0">
              <a:solidFill>
                <a:prstClr val="white"/>
              </a:solidFill>
              <a:latin typeface="DINPro-Black" panose="02000503030000020004" pitchFamily="50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A1C42BC0-C364-4C85-B661-FFA09219BF68}"/>
              </a:ext>
            </a:extLst>
          </p:cNvPr>
          <p:cNvSpPr txBox="1"/>
          <p:nvPr/>
        </p:nvSpPr>
        <p:spPr>
          <a:xfrm>
            <a:off x="2819400" y="1417069"/>
            <a:ext cx="1577471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prstClr val="white"/>
                </a:solidFill>
                <a:latin typeface="DINPro-Black" panose="02000503030000020004" pitchFamily="50" charset="0"/>
              </a:rPr>
              <a:t>WHERE TO?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E2799FF-19F3-427A-A94A-489BD2D64870}"/>
              </a:ext>
            </a:extLst>
          </p:cNvPr>
          <p:cNvSpPr txBox="1"/>
          <p:nvPr/>
        </p:nvSpPr>
        <p:spPr>
          <a:xfrm>
            <a:off x="2423106" y="2417339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prstClr val="white"/>
                </a:solidFill>
                <a:latin typeface="DINPro-Black" panose="02000503030000020004" pitchFamily="50" charset="0"/>
              </a:rPr>
              <a:t>16%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32E52CE-0456-4E20-93E3-3D15050F3B51}"/>
              </a:ext>
            </a:extLst>
          </p:cNvPr>
          <p:cNvSpPr txBox="1"/>
          <p:nvPr/>
        </p:nvSpPr>
        <p:spPr>
          <a:xfrm>
            <a:off x="4953000" y="1417069"/>
            <a:ext cx="1577471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prstClr val="white"/>
                </a:solidFill>
                <a:latin typeface="DINPro-Black" panose="02000503030000020004" pitchFamily="50" charset="0"/>
              </a:rPr>
              <a:t>AND WITH WHOM?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6AB2D18E-6782-474E-95DE-AE03B57F5690}"/>
              </a:ext>
            </a:extLst>
          </p:cNvPr>
          <p:cNvSpPr txBox="1"/>
          <p:nvPr/>
        </p:nvSpPr>
        <p:spPr>
          <a:xfrm>
            <a:off x="3150339" y="3238665"/>
            <a:ext cx="3065911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prstClr val="white"/>
                </a:solidFill>
                <a:latin typeface="DINPro-Black" panose="02000503030000020004" pitchFamily="50" charset="0"/>
              </a:rPr>
              <a:t>INTENDED LENGTH OF STAY AND BUDGET</a:t>
            </a:r>
          </a:p>
        </p:txBody>
      </p:sp>
      <p:graphicFrame>
        <p:nvGraphicFramePr>
          <p:cNvPr id="92" name="Chart 171">
            <a:extLst>
              <a:ext uri="{FF2B5EF4-FFF2-40B4-BE49-F238E27FC236}">
                <a16:creationId xmlns:a16="http://schemas.microsoft.com/office/drawing/2014/main" id="{4F8C9F55-DF8A-4173-81AE-DD9829C06F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62580486"/>
              </p:ext>
            </p:extLst>
          </p:nvPr>
        </p:nvGraphicFramePr>
        <p:xfrm>
          <a:off x="2438400" y="3354133"/>
          <a:ext cx="1755071" cy="13668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94" name="Chart 171">
            <a:extLst>
              <a:ext uri="{FF2B5EF4-FFF2-40B4-BE49-F238E27FC236}">
                <a16:creationId xmlns:a16="http://schemas.microsoft.com/office/drawing/2014/main" id="{B65772CE-EE90-4DA1-97DE-E1B8310CBC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913456"/>
              </p:ext>
            </p:extLst>
          </p:nvPr>
        </p:nvGraphicFramePr>
        <p:xfrm>
          <a:off x="4322187" y="3501780"/>
          <a:ext cx="2485084" cy="1277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95" name="Πίνακας 13">
            <a:extLst>
              <a:ext uri="{FF2B5EF4-FFF2-40B4-BE49-F238E27FC236}">
                <a16:creationId xmlns:a16="http://schemas.microsoft.com/office/drawing/2014/main" id="{BEAE5725-960C-48E0-983C-B351AB3A6CB1}"/>
              </a:ext>
            </a:extLst>
          </p:cNvPr>
          <p:cNvGraphicFramePr>
            <a:graphicFrameLocks noGrp="1"/>
          </p:cNvGraphicFramePr>
          <p:nvPr/>
        </p:nvGraphicFramePr>
        <p:xfrm>
          <a:off x="6758510" y="4000099"/>
          <a:ext cx="2183302" cy="934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1651">
                  <a:extLst>
                    <a:ext uri="{9D8B030D-6E8A-4147-A177-3AD203B41FA5}">
                      <a16:colId xmlns:a16="http://schemas.microsoft.com/office/drawing/2014/main" val="3003151601"/>
                    </a:ext>
                  </a:extLst>
                </a:gridCol>
                <a:gridCol w="1091651">
                  <a:extLst>
                    <a:ext uri="{9D8B030D-6E8A-4147-A177-3AD203B41FA5}">
                      <a16:colId xmlns:a16="http://schemas.microsoft.com/office/drawing/2014/main" val="267183535"/>
                    </a:ext>
                  </a:extLst>
                </a:gridCol>
              </a:tblGrid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France  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24%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948925"/>
                  </a:ext>
                </a:extLst>
              </a:tr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Spain 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13%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5317399"/>
                  </a:ext>
                </a:extLst>
              </a:tr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Italy  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11%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147554"/>
                  </a:ext>
                </a:extLst>
              </a:tr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Portugal 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5%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2273054"/>
                  </a:ext>
                </a:extLst>
              </a:tr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Turkey 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5%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7740919"/>
                  </a:ext>
                </a:extLst>
              </a:tr>
            </a:tbl>
          </a:graphicData>
        </a:graphic>
      </p:graphicFrame>
      <p:sp>
        <p:nvSpPr>
          <p:cNvPr id="72" name="TextBox 71">
            <a:extLst>
              <a:ext uri="{FF2B5EF4-FFF2-40B4-BE49-F238E27FC236}">
                <a16:creationId xmlns:a16="http://schemas.microsoft.com/office/drawing/2014/main" id="{6A943DDE-A553-F042-8CB4-48F8D498F940}"/>
              </a:ext>
            </a:extLst>
          </p:cNvPr>
          <p:cNvSpPr txBox="1"/>
          <p:nvPr/>
        </p:nvSpPr>
        <p:spPr>
          <a:xfrm>
            <a:off x="326888" y="2584351"/>
            <a:ext cx="200378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dirty="0">
                <a:solidFill>
                  <a:prstClr val="white"/>
                </a:solidFill>
                <a:latin typeface="DINPro-Black" panose="02000503030000020004" pitchFamily="50" charset="0"/>
              </a:rPr>
              <a:t>TRAVEL READINESS</a:t>
            </a:r>
            <a:endParaRPr lang="el-GR" sz="750" dirty="0">
              <a:solidFill>
                <a:prstClr val="white"/>
              </a:solidFill>
              <a:latin typeface="DINPro-Black" panose="02000503030000020004" pitchFamily="50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BF73613-08FD-4A4F-878C-073958DFEA20}"/>
              </a:ext>
            </a:extLst>
          </p:cNvPr>
          <p:cNvSpPr txBox="1"/>
          <p:nvPr/>
        </p:nvSpPr>
        <p:spPr>
          <a:xfrm>
            <a:off x="7077664" y="1417069"/>
            <a:ext cx="1577471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srgbClr val="1F698B"/>
                </a:solidFill>
                <a:latin typeface="DINPro-Black" panose="02000503030000020004" pitchFamily="50" charset="0"/>
              </a:rPr>
              <a:t>TOP 3 TYPES OF TRIPS</a:t>
            </a:r>
          </a:p>
        </p:txBody>
      </p:sp>
      <p:graphicFrame>
        <p:nvGraphicFramePr>
          <p:cNvPr id="79" name="Γράφημα 78">
            <a:extLst>
              <a:ext uri="{FF2B5EF4-FFF2-40B4-BE49-F238E27FC236}">
                <a16:creationId xmlns:a16="http://schemas.microsoft.com/office/drawing/2014/main" id="{0E290A43-B8AC-2B42-843C-C8DC67C18CF7}"/>
              </a:ext>
            </a:extLst>
          </p:cNvPr>
          <p:cNvGraphicFramePr/>
          <p:nvPr/>
        </p:nvGraphicFramePr>
        <p:xfrm>
          <a:off x="226333" y="2534192"/>
          <a:ext cx="2189950" cy="1277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87" name="TextBox 86">
            <a:extLst>
              <a:ext uri="{FF2B5EF4-FFF2-40B4-BE49-F238E27FC236}">
                <a16:creationId xmlns:a16="http://schemas.microsoft.com/office/drawing/2014/main" id="{CFFA70A0-27AC-AD49-8771-7303377CBC4D}"/>
              </a:ext>
            </a:extLst>
          </p:cNvPr>
          <p:cNvSpPr txBox="1"/>
          <p:nvPr/>
        </p:nvSpPr>
        <p:spPr>
          <a:xfrm>
            <a:off x="1676400" y="2801705"/>
            <a:ext cx="7766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Medium" panose="02000503030000020004" pitchFamily="2" charset="0"/>
              </a:rPr>
              <a:t>Trip fully booked</a:t>
            </a:r>
            <a:endParaRPr lang="en-GB" sz="750" b="1" dirty="0">
              <a:solidFill>
                <a:prstClr val="white"/>
              </a:solidFill>
              <a:latin typeface="DINPro-Medium" panose="02000503030000020004" pitchFamily="2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9BDFEC78-D5A7-E04A-9EA2-C0596F340AED}"/>
              </a:ext>
            </a:extLst>
          </p:cNvPr>
          <p:cNvSpPr txBox="1"/>
          <p:nvPr/>
        </p:nvSpPr>
        <p:spPr>
          <a:xfrm>
            <a:off x="1676400" y="3336925"/>
            <a:ext cx="7766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2" charset="0"/>
              </a:rPr>
              <a:t>Trip partially booked</a:t>
            </a:r>
            <a:endParaRPr lang="en-GB" sz="750" b="1" dirty="0">
              <a:solidFill>
                <a:prstClr val="white"/>
              </a:solidFill>
              <a:latin typeface="DINPro-Light" panose="02000504040000020003" pitchFamily="2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C676D90B-1E47-A040-AE78-93C9988CEAA9}"/>
              </a:ext>
            </a:extLst>
          </p:cNvPr>
          <p:cNvSpPr txBox="1"/>
          <p:nvPr/>
        </p:nvSpPr>
        <p:spPr>
          <a:xfrm>
            <a:off x="213975" y="2801705"/>
            <a:ext cx="7766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Destination not chosen</a:t>
            </a:r>
            <a:endParaRPr lang="en-GB" sz="75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045CE05E-A5B1-DC4F-9AA8-914703D8EE9C}"/>
              </a:ext>
            </a:extLst>
          </p:cNvPr>
          <p:cNvSpPr txBox="1"/>
          <p:nvPr/>
        </p:nvSpPr>
        <p:spPr>
          <a:xfrm>
            <a:off x="152400" y="3326674"/>
            <a:ext cx="868286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Destination chosen but trip not booked yet</a:t>
            </a:r>
            <a:endParaRPr lang="en-GB" sz="750" b="1" dirty="0">
              <a:solidFill>
                <a:prstClr val="white"/>
              </a:solidFill>
              <a:latin typeface="DINPro-Light" panose="02000504040000020003" pitchFamily="50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12118B1-2A2D-BA4A-AE1E-51C5079FFD7C}"/>
              </a:ext>
            </a:extLst>
          </p:cNvPr>
          <p:cNvSpPr txBox="1"/>
          <p:nvPr/>
        </p:nvSpPr>
        <p:spPr>
          <a:xfrm>
            <a:off x="2423106" y="2745564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prstClr val="white"/>
                </a:solidFill>
                <a:latin typeface="DINPro-Black" panose="02000503030000020004" pitchFamily="50" charset="0"/>
              </a:rPr>
              <a:t>12%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C2267C8-C163-CD43-A374-9A2880AA96FC}"/>
              </a:ext>
            </a:extLst>
          </p:cNvPr>
          <p:cNvSpPr txBox="1"/>
          <p:nvPr/>
        </p:nvSpPr>
        <p:spPr>
          <a:xfrm>
            <a:off x="7837682" y="1727209"/>
            <a:ext cx="697627" cy="196208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defTabSz="685800"/>
            <a:r>
              <a:rPr lang="en-US" sz="675" b="1" dirty="0">
                <a:solidFill>
                  <a:srgbClr val="1F698B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Sun &amp; Beach</a:t>
            </a:r>
          </a:p>
        </p:txBody>
      </p:sp>
      <p:pic>
        <p:nvPicPr>
          <p:cNvPr id="102" name="Graphic 10" descr="Sunset scene">
            <a:extLst>
              <a:ext uri="{FF2B5EF4-FFF2-40B4-BE49-F238E27FC236}">
                <a16:creationId xmlns:a16="http://schemas.microsoft.com/office/drawing/2014/main" id="{FD128F80-7E37-F94F-A6C9-FB1FB036199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015364" y="1582589"/>
            <a:ext cx="689065" cy="689065"/>
          </a:xfrm>
          <a:prstGeom prst="rect">
            <a:avLst/>
          </a:prstGeom>
        </p:spPr>
      </p:pic>
      <p:sp>
        <p:nvSpPr>
          <p:cNvPr id="105" name="TextBox 104">
            <a:extLst>
              <a:ext uri="{FF2B5EF4-FFF2-40B4-BE49-F238E27FC236}">
                <a16:creationId xmlns:a16="http://schemas.microsoft.com/office/drawing/2014/main" id="{D8182111-2DCD-434D-87C1-F18A3E178EF7}"/>
              </a:ext>
            </a:extLst>
          </p:cNvPr>
          <p:cNvSpPr txBox="1"/>
          <p:nvPr/>
        </p:nvSpPr>
        <p:spPr>
          <a:xfrm>
            <a:off x="7864250" y="1916120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srgbClr val="1F698B"/>
                </a:solidFill>
                <a:latin typeface="DINPro-Black" panose="02000503030000020004" pitchFamily="50" charset="0"/>
              </a:rPr>
              <a:t>22%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83F7B8E6-B64D-DC4B-BC93-9D0325D8E80E}"/>
              </a:ext>
            </a:extLst>
          </p:cNvPr>
          <p:cNvSpPr txBox="1"/>
          <p:nvPr/>
        </p:nvSpPr>
        <p:spPr>
          <a:xfrm>
            <a:off x="7719060" y="2355481"/>
            <a:ext cx="934871" cy="196208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defTabSz="685800"/>
            <a:r>
              <a:rPr lang="en-US" sz="675" b="1" dirty="0">
                <a:solidFill>
                  <a:srgbClr val="1F698B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Nature &amp; Outdoors</a:t>
            </a:r>
          </a:p>
        </p:txBody>
      </p:sp>
      <p:pic>
        <p:nvPicPr>
          <p:cNvPr id="107" name="Graphic 48" descr="Road">
            <a:extLst>
              <a:ext uri="{FF2B5EF4-FFF2-40B4-BE49-F238E27FC236}">
                <a16:creationId xmlns:a16="http://schemas.microsoft.com/office/drawing/2014/main" id="{523C81F8-4B47-3241-AE91-6871B668AED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064520" y="2285365"/>
            <a:ext cx="590753" cy="590753"/>
          </a:xfrm>
          <a:prstGeom prst="rect">
            <a:avLst/>
          </a:prstGeom>
        </p:spPr>
      </p:pic>
      <p:sp>
        <p:nvSpPr>
          <p:cNvPr id="108" name="TextBox 107">
            <a:extLst>
              <a:ext uri="{FF2B5EF4-FFF2-40B4-BE49-F238E27FC236}">
                <a16:creationId xmlns:a16="http://schemas.microsoft.com/office/drawing/2014/main" id="{0CAF5272-AF23-8143-B91A-4BF58FEFEECC}"/>
              </a:ext>
            </a:extLst>
          </p:cNvPr>
          <p:cNvSpPr txBox="1"/>
          <p:nvPr/>
        </p:nvSpPr>
        <p:spPr>
          <a:xfrm>
            <a:off x="7864250" y="2544393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srgbClr val="1F698B"/>
                </a:solidFill>
                <a:latin typeface="DINPro-Black" panose="02000503030000020004" pitchFamily="50" charset="0"/>
              </a:rPr>
              <a:t>18%</a:t>
            </a:r>
          </a:p>
        </p:txBody>
      </p:sp>
      <p:grpSp>
        <p:nvGrpSpPr>
          <p:cNvPr id="4" name="Ομάδα 3">
            <a:extLst>
              <a:ext uri="{FF2B5EF4-FFF2-40B4-BE49-F238E27FC236}">
                <a16:creationId xmlns:a16="http://schemas.microsoft.com/office/drawing/2014/main" id="{7687F1FC-DCA6-654D-9D61-82CD8AE7EFE0}"/>
              </a:ext>
            </a:extLst>
          </p:cNvPr>
          <p:cNvGrpSpPr/>
          <p:nvPr/>
        </p:nvGrpSpPr>
        <p:grpSpPr>
          <a:xfrm>
            <a:off x="8145601" y="107932"/>
            <a:ext cx="733696" cy="638193"/>
            <a:chOff x="8145601" y="107932"/>
            <a:chExt cx="733696" cy="638193"/>
          </a:xfrm>
        </p:grpSpPr>
        <p:pic>
          <p:nvPicPr>
            <p:cNvPr id="10242" name="Picture 2" descr="silhouette map of the city of Gent in Belgium 3210934 Vector Art at Vecteezy">
              <a:extLst>
                <a:ext uri="{FF2B5EF4-FFF2-40B4-BE49-F238E27FC236}">
                  <a16:creationId xmlns:a16="http://schemas.microsoft.com/office/drawing/2014/main" id="{C7D38751-E836-AE40-A2FE-FD99016FE8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5601" y="107932"/>
              <a:ext cx="733696" cy="6030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Ορθογώνιο 2">
              <a:extLst>
                <a:ext uri="{FF2B5EF4-FFF2-40B4-BE49-F238E27FC236}">
                  <a16:creationId xmlns:a16="http://schemas.microsoft.com/office/drawing/2014/main" id="{619C0AEB-1BCA-814B-BDDD-F7C8E16152C5}"/>
                </a:ext>
              </a:extLst>
            </p:cNvPr>
            <p:cNvSpPr/>
            <p:nvPr/>
          </p:nvSpPr>
          <p:spPr>
            <a:xfrm>
              <a:off x="8145601" y="444616"/>
              <a:ext cx="236399" cy="301509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</p:grpSp>
      <p:pic>
        <p:nvPicPr>
          <p:cNvPr id="76" name="Picture 26" descr="Calendar Clip Art Png Vector Library - Blank Calendar Icon Blue,  Transparent Png , Transparent Png Image - PNGitem">
            <a:extLst>
              <a:ext uri="{FF2B5EF4-FFF2-40B4-BE49-F238E27FC236}">
                <a16:creationId xmlns:a16="http://schemas.microsoft.com/office/drawing/2014/main" id="{29D8CEDB-DDB8-F64E-9940-08622F14F6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72" y="4018942"/>
            <a:ext cx="601152" cy="59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26" descr="Calendar Clip Art Png Vector Library - Blank Calendar Icon Blue,  Transparent Png , Transparent Png Image - PNGitem">
            <a:extLst>
              <a:ext uri="{FF2B5EF4-FFF2-40B4-BE49-F238E27FC236}">
                <a16:creationId xmlns:a16="http://schemas.microsoft.com/office/drawing/2014/main" id="{7DFB9A05-546F-0C4D-8906-CD1A4AC19F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6336" y="4018942"/>
            <a:ext cx="601152" cy="59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26" descr="Calendar Clip Art Png Vector Library - Blank Calendar Icon Blue,  Transparent Png , Transparent Png Image - PNGitem">
            <a:extLst>
              <a:ext uri="{FF2B5EF4-FFF2-40B4-BE49-F238E27FC236}">
                <a16:creationId xmlns:a16="http://schemas.microsoft.com/office/drawing/2014/main" id="{63926EEA-A3D8-9648-86AF-79BCC9804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66549" y="4018942"/>
            <a:ext cx="601152" cy="59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34" descr="Trenchless Sewer Lines | Renowned Plumbing">
            <a:extLst>
              <a:ext uri="{FF2B5EF4-FFF2-40B4-BE49-F238E27FC236}">
                <a16:creationId xmlns:a16="http://schemas.microsoft.com/office/drawing/2014/main" id="{122FBF0D-C9FA-D34C-A682-30511CC8CF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 cstate="print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586" r="16048"/>
          <a:stretch/>
        </p:blipFill>
        <p:spPr bwMode="auto">
          <a:xfrm>
            <a:off x="2499508" y="3219867"/>
            <a:ext cx="407709" cy="331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" name="Picture 44" descr="Euro symbol icon simple Royalty Free Vector Image">
            <a:extLst>
              <a:ext uri="{FF2B5EF4-FFF2-40B4-BE49-F238E27FC236}">
                <a16:creationId xmlns:a16="http://schemas.microsoft.com/office/drawing/2014/main" id="{15C62468-DE53-2E46-9792-FFB54AF9D2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0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46273" y="3231581"/>
            <a:ext cx="307712" cy="30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A387C52A-F664-D24F-A66C-FAD2186F6957}"/>
              </a:ext>
            </a:extLst>
          </p:cNvPr>
          <p:cNvSpPr txBox="1"/>
          <p:nvPr/>
        </p:nvSpPr>
        <p:spPr>
          <a:xfrm>
            <a:off x="294667" y="4279612"/>
            <a:ext cx="644490" cy="265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125" dirty="0">
                <a:solidFill>
                  <a:prstClr val="white"/>
                </a:solidFill>
                <a:latin typeface="DINPro-Black" panose="02000503030000020004" pitchFamily="50" charset="0"/>
              </a:rPr>
              <a:t>42%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2716FCE-047A-924B-9B29-E4F70FD5978A}"/>
              </a:ext>
            </a:extLst>
          </p:cNvPr>
          <p:cNvSpPr txBox="1"/>
          <p:nvPr/>
        </p:nvSpPr>
        <p:spPr>
          <a:xfrm>
            <a:off x="975393" y="4278014"/>
            <a:ext cx="644490" cy="265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125" dirty="0">
                <a:solidFill>
                  <a:prstClr val="white"/>
                </a:solidFill>
                <a:latin typeface="DINPro-Black" panose="02000503030000020004" pitchFamily="50" charset="0"/>
              </a:rPr>
              <a:t>40%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C7A1289-E6B1-B046-B4B3-1B2D2613FAF9}"/>
              </a:ext>
            </a:extLst>
          </p:cNvPr>
          <p:cNvSpPr txBox="1"/>
          <p:nvPr/>
        </p:nvSpPr>
        <p:spPr>
          <a:xfrm>
            <a:off x="1653764" y="4279224"/>
            <a:ext cx="644490" cy="265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125" dirty="0">
                <a:solidFill>
                  <a:prstClr val="white"/>
                </a:solidFill>
                <a:latin typeface="DINPro-Black" panose="02000503030000020004" pitchFamily="50" charset="0"/>
              </a:rPr>
              <a:t>9%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FB696172-73A2-2440-9299-DA3CF0C8569C}"/>
              </a:ext>
            </a:extLst>
          </p:cNvPr>
          <p:cNvSpPr txBox="1"/>
          <p:nvPr/>
        </p:nvSpPr>
        <p:spPr>
          <a:xfrm>
            <a:off x="7855315" y="3044768"/>
            <a:ext cx="670376" cy="196208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defTabSz="685800"/>
            <a:r>
              <a:rPr lang="en-US" sz="675" b="1" dirty="0">
                <a:solidFill>
                  <a:srgbClr val="1F698B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Coast &amp; Sea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3C707201-EEE6-194F-9805-53B8C3746B8E}"/>
              </a:ext>
            </a:extLst>
          </p:cNvPr>
          <p:cNvSpPr txBox="1"/>
          <p:nvPr/>
        </p:nvSpPr>
        <p:spPr>
          <a:xfrm>
            <a:off x="7864250" y="3233680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srgbClr val="1F698B"/>
                </a:solidFill>
                <a:latin typeface="DINPro-Black" panose="02000503030000020004" pitchFamily="50" charset="0"/>
              </a:rPr>
              <a:t>16%</a:t>
            </a:r>
          </a:p>
        </p:txBody>
      </p:sp>
      <p:pic>
        <p:nvPicPr>
          <p:cNvPr id="132" name="Graphic 12" descr="Wave">
            <a:extLst>
              <a:ext uri="{FF2B5EF4-FFF2-40B4-BE49-F238E27FC236}">
                <a16:creationId xmlns:a16="http://schemas.microsoft.com/office/drawing/2014/main" id="{0095A505-CF27-9441-A163-92EEF1ED5304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7032687" y="2940685"/>
            <a:ext cx="644490" cy="644490"/>
          </a:xfrm>
          <a:prstGeom prst="rect">
            <a:avLst/>
          </a:prstGeom>
        </p:spPr>
      </p:pic>
      <p:grpSp>
        <p:nvGrpSpPr>
          <p:cNvPr id="69" name="Ομάδα 68">
            <a:extLst>
              <a:ext uri="{FF2B5EF4-FFF2-40B4-BE49-F238E27FC236}">
                <a16:creationId xmlns:a16="http://schemas.microsoft.com/office/drawing/2014/main" id="{6C03B56A-0031-1146-B41B-892F8CC12A98}"/>
              </a:ext>
            </a:extLst>
          </p:cNvPr>
          <p:cNvGrpSpPr/>
          <p:nvPr/>
        </p:nvGrpSpPr>
        <p:grpSpPr>
          <a:xfrm>
            <a:off x="3001329" y="1711668"/>
            <a:ext cx="1199945" cy="1365835"/>
            <a:chOff x="2991055" y="1742490"/>
            <a:chExt cx="1199945" cy="1365835"/>
          </a:xfrm>
        </p:grpSpPr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7ACE66BC-901F-9449-A4B4-615D7A8168A7}"/>
                </a:ext>
              </a:extLst>
            </p:cNvPr>
            <p:cNvSpPr/>
            <p:nvPr/>
          </p:nvSpPr>
          <p:spPr>
            <a:xfrm>
              <a:off x="3526824" y="1742490"/>
              <a:ext cx="130838" cy="1365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968" y="21600"/>
                  </a:moveTo>
                  <a:lnTo>
                    <a:pt x="9632" y="21600"/>
                  </a:lnTo>
                  <a:cubicBezTo>
                    <a:pt x="4378" y="21600"/>
                    <a:pt x="0" y="21013"/>
                    <a:pt x="0" y="20309"/>
                  </a:cubicBezTo>
                  <a:lnTo>
                    <a:pt x="0" y="1291"/>
                  </a:lnTo>
                  <a:cubicBezTo>
                    <a:pt x="0" y="587"/>
                    <a:pt x="4378" y="0"/>
                    <a:pt x="9632" y="0"/>
                  </a:cubicBezTo>
                  <a:lnTo>
                    <a:pt x="11968" y="0"/>
                  </a:lnTo>
                  <a:cubicBezTo>
                    <a:pt x="17222" y="0"/>
                    <a:pt x="21600" y="587"/>
                    <a:pt x="21600" y="1291"/>
                  </a:cubicBezTo>
                  <a:lnTo>
                    <a:pt x="21600" y="20309"/>
                  </a:lnTo>
                  <a:cubicBezTo>
                    <a:pt x="21599" y="21052"/>
                    <a:pt x="17221" y="21600"/>
                    <a:pt x="11968" y="21600"/>
                  </a:cubicBezTo>
                  <a:close/>
                </a:path>
              </a:pathLst>
            </a:custGeom>
            <a:solidFill>
              <a:srgbClr val="2D8CB5"/>
            </a:solidFill>
            <a:ln w="19050">
              <a:solidFill>
                <a:schemeClr val="bg1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 defTabSz="6858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>
                <a:solidFill>
                  <a:prstClr val="white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Calibri" panose="020F0502020204030204"/>
              </a:endParaRPr>
            </a:p>
          </p:txBody>
        </p:sp>
        <p:sp>
          <p:nvSpPr>
            <p:cNvPr id="74" name="Διάσημα 6">
              <a:extLst>
                <a:ext uri="{FF2B5EF4-FFF2-40B4-BE49-F238E27FC236}">
                  <a16:creationId xmlns:a16="http://schemas.microsoft.com/office/drawing/2014/main" id="{3B9F5FB7-FD1B-6A43-86B8-03A829CDFAF0}"/>
                </a:ext>
              </a:extLst>
            </p:cNvPr>
            <p:cNvSpPr/>
            <p:nvPr/>
          </p:nvSpPr>
          <p:spPr>
            <a:xfrm>
              <a:off x="2991055" y="1812925"/>
              <a:ext cx="1199945" cy="248889"/>
            </a:xfrm>
            <a:prstGeom prst="chevron">
              <a:avLst/>
            </a:prstGeom>
            <a:solidFill>
              <a:srgbClr val="2982AA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  <a:t>NEIGHBOURING COUNTRY</a:t>
              </a:r>
              <a:endParaRPr lang="el-GR" sz="600" b="1" dirty="0">
                <a:solidFill>
                  <a:prstClr val="white"/>
                </a:solidFill>
                <a:latin typeface="DINPro-Black" panose="02000503030000020004" pitchFamily="50" charset="0"/>
              </a:endParaRPr>
            </a:p>
          </p:txBody>
        </p:sp>
        <p:sp>
          <p:nvSpPr>
            <p:cNvPr id="75" name="Διάσημα 75">
              <a:extLst>
                <a:ext uri="{FF2B5EF4-FFF2-40B4-BE49-F238E27FC236}">
                  <a16:creationId xmlns:a16="http://schemas.microsoft.com/office/drawing/2014/main" id="{B86D05BA-AEB4-BB42-A9CC-A68D24D7ECDB}"/>
                </a:ext>
              </a:extLst>
            </p:cNvPr>
            <p:cNvSpPr/>
            <p:nvPr/>
          </p:nvSpPr>
          <p:spPr>
            <a:xfrm rot="10800000">
              <a:off x="2991055" y="2467627"/>
              <a:ext cx="1199945" cy="248889"/>
            </a:xfrm>
            <a:prstGeom prst="chevron">
              <a:avLst/>
            </a:prstGeom>
            <a:solidFill>
              <a:srgbClr val="2982AA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l-GR" sz="450" b="1" spc="-56" dirty="0">
                <a:solidFill>
                  <a:prstClr val="white"/>
                </a:solidFill>
                <a:latin typeface="DINPro-Light" panose="02000504040000020003" pitchFamily="50" charset="0"/>
              </a:endParaRP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34A08EEA-CCB6-4241-A941-566AD711AC2C}"/>
                </a:ext>
              </a:extLst>
            </p:cNvPr>
            <p:cNvSpPr txBox="1"/>
            <p:nvPr/>
          </p:nvSpPr>
          <p:spPr>
            <a:xfrm>
              <a:off x="3169130" y="2453573"/>
              <a:ext cx="869470" cy="27699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 defTabSz="685800"/>
              <a: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  <a:t>WITHIN MY COUNTRY</a:t>
              </a:r>
              <a:endParaRPr lang="el-GR" sz="6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8" name="Διάσημα 75">
              <a:extLst>
                <a:ext uri="{FF2B5EF4-FFF2-40B4-BE49-F238E27FC236}">
                  <a16:creationId xmlns:a16="http://schemas.microsoft.com/office/drawing/2014/main" id="{96A5028A-8192-614D-9A85-43F9868BBDC5}"/>
                </a:ext>
              </a:extLst>
            </p:cNvPr>
            <p:cNvSpPr/>
            <p:nvPr/>
          </p:nvSpPr>
          <p:spPr>
            <a:xfrm rot="10800000">
              <a:off x="2991055" y="2794010"/>
              <a:ext cx="1199945" cy="248889"/>
            </a:xfrm>
            <a:prstGeom prst="chevron">
              <a:avLst/>
            </a:prstGeom>
            <a:solidFill>
              <a:srgbClr val="2982AA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l-GR" sz="450" b="1" spc="-56" dirty="0">
                <a:solidFill>
                  <a:prstClr val="white"/>
                </a:solidFill>
                <a:latin typeface="DINPro-Light" panose="02000504040000020003" pitchFamily="50" charset="0"/>
              </a:endParaRP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71E710BD-A5C2-364E-A7E2-0CA8C5340B51}"/>
                </a:ext>
              </a:extLst>
            </p:cNvPr>
            <p:cNvSpPr txBox="1"/>
            <p:nvPr/>
          </p:nvSpPr>
          <p:spPr>
            <a:xfrm>
              <a:off x="3170423" y="2779956"/>
              <a:ext cx="869470" cy="27699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 defTabSz="685800"/>
              <a: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  <a:t>OUTSIDE </a:t>
              </a:r>
              <a:b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</a:br>
              <a: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  <a:t>EUROPE</a:t>
              </a:r>
              <a:endParaRPr lang="el-GR" sz="6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09" name="Διάσημα 6">
              <a:extLst>
                <a:ext uri="{FF2B5EF4-FFF2-40B4-BE49-F238E27FC236}">
                  <a16:creationId xmlns:a16="http://schemas.microsoft.com/office/drawing/2014/main" id="{65053C0A-0E43-A34A-96B9-9E2C02C5558A}"/>
                </a:ext>
              </a:extLst>
            </p:cNvPr>
            <p:cNvSpPr/>
            <p:nvPr/>
          </p:nvSpPr>
          <p:spPr>
            <a:xfrm>
              <a:off x="2991055" y="2127999"/>
              <a:ext cx="1199945" cy="248889"/>
            </a:xfrm>
            <a:prstGeom prst="chevron">
              <a:avLst/>
            </a:prstGeom>
            <a:solidFill>
              <a:srgbClr val="2982AA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  <a:t>NON-NEIGHBOURING COUNTRY</a:t>
              </a:r>
              <a:endParaRPr lang="el-GR" sz="600" b="1" dirty="0">
                <a:solidFill>
                  <a:prstClr val="white"/>
                </a:solidFill>
                <a:latin typeface="DINPro-Black" panose="02000503030000020004" pitchFamily="50" charset="0"/>
              </a:endParaRPr>
            </a:p>
          </p:txBody>
        </p:sp>
      </p:grpSp>
      <p:sp>
        <p:nvSpPr>
          <p:cNvPr id="110" name="TextBox 109">
            <a:extLst>
              <a:ext uri="{FF2B5EF4-FFF2-40B4-BE49-F238E27FC236}">
                <a16:creationId xmlns:a16="http://schemas.microsoft.com/office/drawing/2014/main" id="{21DF41DC-1655-1040-82B1-39C095425272}"/>
              </a:ext>
            </a:extLst>
          </p:cNvPr>
          <p:cNvSpPr txBox="1"/>
          <p:nvPr/>
        </p:nvSpPr>
        <p:spPr>
          <a:xfrm>
            <a:off x="4135562" y="1757273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prstClr val="white"/>
                </a:solidFill>
                <a:latin typeface="DINPro-Black" panose="02000503030000020004" pitchFamily="50" charset="0"/>
              </a:rPr>
              <a:t>37%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7B0985F6-4754-E14F-805B-09D392C72ECF}"/>
              </a:ext>
            </a:extLst>
          </p:cNvPr>
          <p:cNvSpPr txBox="1"/>
          <p:nvPr/>
        </p:nvSpPr>
        <p:spPr>
          <a:xfrm>
            <a:off x="4135562" y="2085498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prstClr val="white"/>
                </a:solidFill>
                <a:latin typeface="DINPro-Black" panose="02000503030000020004" pitchFamily="50" charset="0"/>
              </a:rPr>
              <a:t>30%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99FDBC68-56D1-694E-A1DF-C68E3C2F1465}"/>
              </a:ext>
            </a:extLst>
          </p:cNvPr>
          <p:cNvSpPr txBox="1"/>
          <p:nvPr/>
        </p:nvSpPr>
        <p:spPr>
          <a:xfrm>
            <a:off x="6937697" y="3807409"/>
            <a:ext cx="1916454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srgbClr val="1F698B"/>
                </a:solidFill>
                <a:latin typeface="DINPro-Black" panose="02000503030000020004" pitchFamily="50" charset="0"/>
              </a:rPr>
              <a:t>TOP 5 EUROPEAN DESTINATIONS**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FD7D55C8-4540-4745-94DC-2FC39A642B24}"/>
              </a:ext>
            </a:extLst>
          </p:cNvPr>
          <p:cNvSpPr txBox="1"/>
          <p:nvPr/>
        </p:nvSpPr>
        <p:spPr>
          <a:xfrm>
            <a:off x="4430985" y="4992729"/>
            <a:ext cx="4103415" cy="172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4960"/>
            <a:r>
              <a:rPr lang="en-US" sz="524" b="1" dirty="0">
                <a:solidFill>
                  <a:prstClr val="white">
                    <a:lumMod val="50000"/>
                  </a:prstClr>
                </a:solidFill>
                <a:latin typeface="DINPro-Light" panose="02000504040000020003" pitchFamily="50" charset="0"/>
              </a:rPr>
              <a:t>** Based on total sample, without reference to domestic trips</a:t>
            </a:r>
          </a:p>
        </p:txBody>
      </p:sp>
      <p:sp>
        <p:nvSpPr>
          <p:cNvPr id="88" name="Isosceles Triangle 17">
            <a:extLst>
              <a:ext uri="{FF2B5EF4-FFF2-40B4-BE49-F238E27FC236}">
                <a16:creationId xmlns:a16="http://schemas.microsoft.com/office/drawing/2014/main" id="{74DBF364-8192-6D41-9A50-771BAD4DDF15}"/>
              </a:ext>
            </a:extLst>
          </p:cNvPr>
          <p:cNvSpPr/>
          <p:nvPr/>
        </p:nvSpPr>
        <p:spPr>
          <a:xfrm>
            <a:off x="1270042" y="2928063"/>
            <a:ext cx="101558" cy="82160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F1C2197-0D35-B341-A5F2-EEAEC2167E20}"/>
              </a:ext>
            </a:extLst>
          </p:cNvPr>
          <p:cNvSpPr txBox="1"/>
          <p:nvPr/>
        </p:nvSpPr>
        <p:spPr>
          <a:xfrm>
            <a:off x="1086464" y="2768699"/>
            <a:ext cx="53113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1" dirty="0">
                <a:solidFill>
                  <a:srgbClr val="92D050"/>
                </a:solidFill>
                <a:latin typeface="DINPro-Light" panose="02000504040000020003" pitchFamily="50" charset="0"/>
              </a:rPr>
              <a:t>10</a:t>
            </a:r>
            <a:r>
              <a:rPr lang="el-GR" sz="700" b="1" dirty="0">
                <a:solidFill>
                  <a:srgbClr val="92D050"/>
                </a:solidFill>
                <a:latin typeface="DINPro-Light" panose="02000504040000020003" pitchFamily="50" charset="0"/>
              </a:rPr>
              <a:t>%</a:t>
            </a:r>
            <a:r>
              <a:rPr lang="en-US" sz="700" b="1" dirty="0">
                <a:solidFill>
                  <a:srgbClr val="92D050"/>
                </a:solidFill>
                <a:latin typeface="DINPro-Light" panose="02000504040000020003" pitchFamily="50" charset="0"/>
              </a:rPr>
              <a:t>*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DAF031A9-EA6D-2249-985A-A516D93A7A92}"/>
              </a:ext>
            </a:extLst>
          </p:cNvPr>
          <p:cNvSpPr txBox="1"/>
          <p:nvPr/>
        </p:nvSpPr>
        <p:spPr>
          <a:xfrm>
            <a:off x="218768" y="4575060"/>
            <a:ext cx="7766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June-</a:t>
            </a:r>
            <a:b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</a:br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July ‘22</a:t>
            </a:r>
            <a:endParaRPr lang="en-GB" sz="75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F5351228-1E60-4B4F-B78E-997097F30D67}"/>
              </a:ext>
            </a:extLst>
          </p:cNvPr>
          <p:cNvSpPr txBox="1"/>
          <p:nvPr/>
        </p:nvSpPr>
        <p:spPr>
          <a:xfrm>
            <a:off x="884868" y="4575060"/>
            <a:ext cx="79447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August-September‘22</a:t>
            </a:r>
            <a:endParaRPr lang="en-GB" sz="750" b="1" dirty="0">
              <a:solidFill>
                <a:prstClr val="white"/>
              </a:solidFill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7B583AFB-D541-E749-8486-49C08164277D}"/>
              </a:ext>
            </a:extLst>
          </p:cNvPr>
          <p:cNvSpPr txBox="1"/>
          <p:nvPr/>
        </p:nvSpPr>
        <p:spPr>
          <a:xfrm>
            <a:off x="1501865" y="4575060"/>
            <a:ext cx="910673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October- November ‘22</a:t>
            </a:r>
            <a:endParaRPr lang="en-GB" sz="75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3" name="Isosceles Triangle 17">
            <a:extLst>
              <a:ext uri="{FF2B5EF4-FFF2-40B4-BE49-F238E27FC236}">
                <a16:creationId xmlns:a16="http://schemas.microsoft.com/office/drawing/2014/main" id="{C3A52BAB-35AE-8F4B-94C9-F21A94524BD1}"/>
              </a:ext>
            </a:extLst>
          </p:cNvPr>
          <p:cNvSpPr/>
          <p:nvPr/>
        </p:nvSpPr>
        <p:spPr>
          <a:xfrm>
            <a:off x="5144947" y="3581852"/>
            <a:ext cx="101558" cy="82160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87C53A1D-03B6-7641-9BC6-A66A5A7F7929}"/>
              </a:ext>
            </a:extLst>
          </p:cNvPr>
          <p:cNvSpPr txBox="1"/>
          <p:nvPr/>
        </p:nvSpPr>
        <p:spPr>
          <a:xfrm>
            <a:off x="4966416" y="3404937"/>
            <a:ext cx="53113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1" dirty="0">
                <a:solidFill>
                  <a:srgbClr val="92D050"/>
                </a:solidFill>
                <a:latin typeface="DINPro-Light" panose="02000504040000020003" pitchFamily="50" charset="0"/>
              </a:rPr>
              <a:t>6</a:t>
            </a:r>
            <a:r>
              <a:rPr lang="el-GR" sz="700" b="1" dirty="0">
                <a:solidFill>
                  <a:srgbClr val="92D050"/>
                </a:solidFill>
                <a:latin typeface="DINPro-Light" panose="02000504040000020003" pitchFamily="50" charset="0"/>
              </a:rPr>
              <a:t>%</a:t>
            </a:r>
            <a:r>
              <a:rPr lang="en-US" sz="700" b="1" dirty="0">
                <a:solidFill>
                  <a:srgbClr val="92D050"/>
                </a:solidFill>
                <a:latin typeface="DINPro-Light" panose="02000504040000020003" pitchFamily="50" charset="0"/>
              </a:rPr>
              <a:t>*</a:t>
            </a:r>
          </a:p>
        </p:txBody>
      </p:sp>
      <p:sp>
        <p:nvSpPr>
          <p:cNvPr id="86" name="object 3">
            <a:extLst>
              <a:ext uri="{FF2B5EF4-FFF2-40B4-BE49-F238E27FC236}">
                <a16:creationId xmlns:a16="http://schemas.microsoft.com/office/drawing/2014/main" id="{CEDCD6C1-F0E0-554A-885C-72711BA7A195}"/>
              </a:ext>
            </a:extLst>
          </p:cNvPr>
          <p:cNvSpPr/>
          <p:nvPr/>
        </p:nvSpPr>
        <p:spPr>
          <a:xfrm>
            <a:off x="215203" y="616149"/>
            <a:ext cx="1388745" cy="134736"/>
          </a:xfrm>
          <a:custGeom>
            <a:avLst/>
            <a:gdLst/>
            <a:ahLst/>
            <a:cxnLst/>
            <a:rect l="l" t="t" r="r" b="b"/>
            <a:pathLst>
              <a:path w="1718945" h="165734">
                <a:moveTo>
                  <a:pt x="1718322" y="0"/>
                </a:moveTo>
                <a:lnTo>
                  <a:pt x="0" y="0"/>
                </a:lnTo>
                <a:lnTo>
                  <a:pt x="0" y="165595"/>
                </a:lnTo>
                <a:lnTo>
                  <a:pt x="1718322" y="165595"/>
                </a:lnTo>
                <a:lnTo>
                  <a:pt x="1718322" y="0"/>
                </a:lnTo>
                <a:close/>
              </a:path>
            </a:pathLst>
          </a:custGeom>
          <a:solidFill>
            <a:srgbClr val="2D8CB5"/>
          </a:solidFill>
        </p:spPr>
        <p:txBody>
          <a:bodyPr wrap="square" lIns="0" tIns="0" rIns="0" bIns="0" rtlCol="0"/>
          <a:lstStyle/>
          <a:p>
            <a:pPr defTabSz="684960"/>
            <a:endParaRPr sz="1346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00" name="Ομάδα 99">
            <a:extLst>
              <a:ext uri="{FF2B5EF4-FFF2-40B4-BE49-F238E27FC236}">
                <a16:creationId xmlns:a16="http://schemas.microsoft.com/office/drawing/2014/main" id="{0AA29464-B09F-0F41-94B2-8B6292F06AFB}"/>
              </a:ext>
            </a:extLst>
          </p:cNvPr>
          <p:cNvGrpSpPr/>
          <p:nvPr/>
        </p:nvGrpSpPr>
        <p:grpSpPr>
          <a:xfrm>
            <a:off x="11385" y="4995217"/>
            <a:ext cx="4103415" cy="172996"/>
            <a:chOff x="11385" y="4995217"/>
            <a:chExt cx="4103415" cy="172996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D6074006-E43B-CA41-A962-C4151B17129B}"/>
                </a:ext>
              </a:extLst>
            </p:cNvPr>
            <p:cNvSpPr txBox="1"/>
            <p:nvPr/>
          </p:nvSpPr>
          <p:spPr>
            <a:xfrm>
              <a:off x="11385" y="4995217"/>
              <a:ext cx="4103415" cy="172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4960"/>
              <a:r>
                <a:rPr lang="en-US" sz="524" b="1" dirty="0">
                  <a:solidFill>
                    <a:prstClr val="white">
                      <a:lumMod val="50000"/>
                    </a:prstClr>
                  </a:solidFill>
                  <a:latin typeface="DINPro-Light" panose="02000504040000020003" pitchFamily="50" charset="0"/>
                </a:rPr>
                <a:t>* Significant increase      or decrease      vs previous survey period</a:t>
              </a:r>
            </a:p>
          </p:txBody>
        </p:sp>
        <p:sp>
          <p:nvSpPr>
            <p:cNvPr id="120" name="Isosceles Triangle 46">
              <a:extLst>
                <a:ext uri="{FF2B5EF4-FFF2-40B4-BE49-F238E27FC236}">
                  <a16:creationId xmlns:a16="http://schemas.microsoft.com/office/drawing/2014/main" id="{573343A4-04F7-3340-8528-6CF39D1B8C4F}"/>
                </a:ext>
              </a:extLst>
            </p:cNvPr>
            <p:cNvSpPr/>
            <p:nvPr/>
          </p:nvSpPr>
          <p:spPr>
            <a:xfrm rot="10800000">
              <a:off x="1238592" y="5050576"/>
              <a:ext cx="93679" cy="66442"/>
            </a:xfrm>
            <a:prstGeom prst="triangl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4960">
                <a:defRPr/>
              </a:pPr>
              <a:endParaRPr lang="en-US" sz="824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21" name="Isosceles Triangle 46">
              <a:extLst>
                <a:ext uri="{FF2B5EF4-FFF2-40B4-BE49-F238E27FC236}">
                  <a16:creationId xmlns:a16="http://schemas.microsoft.com/office/drawing/2014/main" id="{80C82588-3FA3-0940-A690-C2F45F97986D}"/>
                </a:ext>
              </a:extLst>
            </p:cNvPr>
            <p:cNvSpPr/>
            <p:nvPr/>
          </p:nvSpPr>
          <p:spPr>
            <a:xfrm>
              <a:off x="760000" y="5046006"/>
              <a:ext cx="93679" cy="66442"/>
            </a:xfrm>
            <a:prstGeom prst="triangle">
              <a:avLst/>
            </a:prstGeom>
            <a:solidFill>
              <a:srgbClr val="92D05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4960">
                <a:defRPr/>
              </a:pPr>
              <a:endParaRPr lang="en-US" sz="824" kern="0" dirty="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123" name="TextBox 122">
            <a:extLst>
              <a:ext uri="{FF2B5EF4-FFF2-40B4-BE49-F238E27FC236}">
                <a16:creationId xmlns:a16="http://schemas.microsoft.com/office/drawing/2014/main" id="{0753BF1F-6562-7E45-BFBD-1A44A813E9DB}"/>
              </a:ext>
            </a:extLst>
          </p:cNvPr>
          <p:cNvSpPr txBox="1"/>
          <p:nvPr/>
        </p:nvSpPr>
        <p:spPr>
          <a:xfrm>
            <a:off x="4343330" y="4647699"/>
            <a:ext cx="241234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00" dirty="0">
                <a:solidFill>
                  <a:prstClr val="white"/>
                </a:solidFill>
                <a:latin typeface="DINPro-Light" panose="02000504040000020003" pitchFamily="2" charset="0"/>
              </a:rPr>
              <a:t>The intended budget is per person, including accommodation, transportation and travel activities</a:t>
            </a:r>
          </a:p>
        </p:txBody>
      </p:sp>
    </p:spTree>
    <p:extLst>
      <p:ext uri="{BB962C8B-B14F-4D97-AF65-F5344CB8AC3E}">
        <p14:creationId xmlns:p14="http://schemas.microsoft.com/office/powerpoint/2010/main" val="9491757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>
            <a:extLst>
              <a:ext uri="{FF2B5EF4-FFF2-40B4-BE49-F238E27FC236}">
                <a16:creationId xmlns:a16="http://schemas.microsoft.com/office/drawing/2014/main" id="{0C7B9B04-19A7-5243-811C-8FC60B2735BE}"/>
              </a:ext>
            </a:extLst>
          </p:cNvPr>
          <p:cNvSpPr txBox="1"/>
          <p:nvPr/>
        </p:nvSpPr>
        <p:spPr>
          <a:xfrm>
            <a:off x="136887" y="104427"/>
            <a:ext cx="5079305" cy="4847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4960"/>
            <a:r>
              <a:rPr lang="en-US" sz="1500" dirty="0">
                <a:solidFill>
                  <a:srgbClr val="62BCE3"/>
                </a:solidFill>
                <a:latin typeface="DINPro-Bold" panose="02000503030000020004" pitchFamily="50" charset="0"/>
              </a:rPr>
              <a:t>A SNAPSHOT OF SWISS TRAVEL PLANS</a:t>
            </a:r>
            <a:br>
              <a:rPr lang="en-US" sz="1500" dirty="0">
                <a:solidFill>
                  <a:srgbClr val="62BCE3"/>
                </a:solidFill>
                <a:latin typeface="DINPro-Bold" panose="02000503030000020004" pitchFamily="50" charset="0"/>
              </a:rPr>
            </a:br>
            <a:r>
              <a:rPr lang="en-US" sz="1050" dirty="0">
                <a:solidFill>
                  <a:srgbClr val="228FC0"/>
                </a:solidFill>
                <a:latin typeface="DINPro-Bold" panose="02000503030000020004" pitchFamily="50" charset="0"/>
              </a:rPr>
              <a:t>Travel horizon: June-November 2022</a:t>
            </a:r>
            <a:endParaRPr lang="en-US" sz="1500" dirty="0">
              <a:solidFill>
                <a:srgbClr val="228FC0"/>
              </a:solidFill>
              <a:latin typeface="DINPro-Bold" panose="02000503030000020004" pitchFamily="50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D4294235-6C38-2F48-8D52-4373E80EF6BA}"/>
              </a:ext>
            </a:extLst>
          </p:cNvPr>
          <p:cNvSpPr txBox="1"/>
          <p:nvPr/>
        </p:nvSpPr>
        <p:spPr>
          <a:xfrm>
            <a:off x="5974219" y="4995217"/>
            <a:ext cx="3005687" cy="172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4960"/>
            <a:r>
              <a:rPr lang="en-US" sz="524" b="1" dirty="0">
                <a:solidFill>
                  <a:prstClr val="white">
                    <a:lumMod val="50000"/>
                  </a:prstClr>
                </a:solidFill>
                <a:latin typeface="DINPro-Light" panose="02000504040000020003" pitchFamily="50" charset="0"/>
              </a:rPr>
              <a:t>No. of respondents: 500 </a:t>
            </a:r>
            <a:r>
              <a:rPr lang="en-US" sz="524" dirty="0">
                <a:solidFill>
                  <a:prstClr val="white">
                    <a:lumMod val="50000"/>
                  </a:prstClr>
                </a:solidFill>
                <a:latin typeface="DINPro-Light" panose="02000504040000020003" pitchFamily="50" charset="0"/>
              </a:rPr>
              <a:t>(total sample of respondents per country)</a:t>
            </a:r>
          </a:p>
        </p:txBody>
      </p:sp>
      <p:graphicFrame>
        <p:nvGraphicFramePr>
          <p:cNvPr id="2" name="Πίνακας 2">
            <a:extLst>
              <a:ext uri="{FF2B5EF4-FFF2-40B4-BE49-F238E27FC236}">
                <a16:creationId xmlns:a16="http://schemas.microsoft.com/office/drawing/2014/main" id="{2767DAA9-7F19-4D44-B0C5-5BEE3E6E140F}"/>
              </a:ext>
            </a:extLst>
          </p:cNvPr>
          <p:cNvGraphicFramePr>
            <a:graphicFrameLocks noGrp="1"/>
          </p:cNvGraphicFramePr>
          <p:nvPr/>
        </p:nvGraphicFramePr>
        <p:xfrm>
          <a:off x="205028" y="753687"/>
          <a:ext cx="8733944" cy="41842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0890">
                  <a:extLst>
                    <a:ext uri="{9D8B030D-6E8A-4147-A177-3AD203B41FA5}">
                      <a16:colId xmlns:a16="http://schemas.microsoft.com/office/drawing/2014/main" val="618354113"/>
                    </a:ext>
                  </a:extLst>
                </a:gridCol>
                <a:gridCol w="2253600">
                  <a:extLst>
                    <a:ext uri="{9D8B030D-6E8A-4147-A177-3AD203B41FA5}">
                      <a16:colId xmlns:a16="http://schemas.microsoft.com/office/drawing/2014/main" val="531008765"/>
                    </a:ext>
                  </a:extLst>
                </a:gridCol>
                <a:gridCol w="2065968">
                  <a:extLst>
                    <a:ext uri="{9D8B030D-6E8A-4147-A177-3AD203B41FA5}">
                      <a16:colId xmlns:a16="http://schemas.microsoft.com/office/drawing/2014/main" val="752358883"/>
                    </a:ext>
                  </a:extLst>
                </a:gridCol>
                <a:gridCol w="2183486">
                  <a:extLst>
                    <a:ext uri="{9D8B030D-6E8A-4147-A177-3AD203B41FA5}">
                      <a16:colId xmlns:a16="http://schemas.microsoft.com/office/drawing/2014/main" val="621346691"/>
                    </a:ext>
                  </a:extLst>
                </a:gridCol>
              </a:tblGrid>
              <a:tr h="601056">
                <a:tc>
                  <a:txBody>
                    <a:bodyPr/>
                    <a:lstStyle/>
                    <a:p>
                      <a:pPr algn="ctr"/>
                      <a:r>
                        <a:rPr lang="en-US" sz="900" kern="1200" dirty="0">
                          <a:solidFill>
                            <a:srgbClr val="185878"/>
                          </a:solidFill>
                          <a:latin typeface="DINPro-Black" panose="02000503030000020004" pitchFamily="50" charset="0"/>
                          <a:ea typeface="+mn-ea"/>
                          <a:cs typeface="+mn-cs"/>
                        </a:rPr>
                        <a:t>TRAVEL SENTIMENT</a:t>
                      </a:r>
                      <a:endParaRPr lang="el-GR" sz="900" kern="1200" dirty="0">
                        <a:solidFill>
                          <a:srgbClr val="185878"/>
                        </a:solidFill>
                        <a:latin typeface="DINPro-Black" panose="02000503030000020004" pitchFamily="50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 kern="1200" dirty="0">
                          <a:solidFill>
                            <a:srgbClr val="2D8CB5"/>
                          </a:solidFill>
                          <a:latin typeface="DINPro-Black" panose="02000503030000020004" pitchFamily="50" charset="0"/>
                          <a:ea typeface="+mn-ea"/>
                          <a:cs typeface="+mn-cs"/>
                        </a:rPr>
                        <a:t>TRAVEL PLANNING</a:t>
                      </a:r>
                      <a:endParaRPr lang="el-GR" sz="900" kern="1200" dirty="0">
                        <a:solidFill>
                          <a:srgbClr val="2D8CB5"/>
                        </a:solidFill>
                        <a:latin typeface="DINPro-Black" panose="02000503030000020004" pitchFamily="50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l-GR" sz="1200" kern="1200" dirty="0">
                        <a:solidFill>
                          <a:srgbClr val="185878"/>
                        </a:solidFill>
                        <a:latin typeface="DINPro-Black" panose="02000503030000020004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1200" dirty="0">
                          <a:solidFill>
                            <a:srgbClr val="4CC1E6"/>
                          </a:solidFill>
                          <a:latin typeface="DINPro-Black" panose="02000503030000020004" pitchFamily="50" charset="0"/>
                          <a:ea typeface="+mn-ea"/>
                          <a:cs typeface="+mn-cs"/>
                        </a:rPr>
                        <a:t>PREFERRED TYPES OF TRIPS &amp; DESTINATIONS</a:t>
                      </a:r>
                      <a:endParaRPr lang="el-GR" sz="900" kern="1200" dirty="0">
                        <a:solidFill>
                          <a:srgbClr val="4CC1E6"/>
                        </a:solidFill>
                        <a:latin typeface="DINPro-Black" panose="02000503030000020004" pitchFamily="50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039506"/>
                  </a:ext>
                </a:extLst>
              </a:tr>
              <a:tr h="1178862">
                <a:tc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85878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2982AA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2982AA"/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CC1E6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34865"/>
                  </a:ext>
                </a:extLst>
              </a:tr>
              <a:tr h="622220">
                <a:tc rowSpan="2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18587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165321"/>
                  </a:ext>
                </a:extLst>
              </a:tr>
              <a:tr h="657350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185878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2982A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l-GR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2D8CB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42825705"/>
                  </a:ext>
                </a:extLst>
              </a:tr>
              <a:tr h="1124735">
                <a:tc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185878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el-GR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2D8CB5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C1E6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395209"/>
                  </a:ext>
                </a:extLst>
              </a:tr>
            </a:tbl>
          </a:graphicData>
        </a:graphic>
      </p:graphicFrame>
      <p:graphicFrame>
        <p:nvGraphicFramePr>
          <p:cNvPr id="48" name="Chart 59">
            <a:extLst>
              <a:ext uri="{FF2B5EF4-FFF2-40B4-BE49-F238E27FC236}">
                <a16:creationId xmlns:a16="http://schemas.microsoft.com/office/drawing/2014/main" id="{29E5531F-8EF4-2040-8809-16D1F3779DDD}"/>
              </a:ext>
            </a:extLst>
          </p:cNvPr>
          <p:cNvGraphicFramePr/>
          <p:nvPr/>
        </p:nvGraphicFramePr>
        <p:xfrm>
          <a:off x="176859" y="1614254"/>
          <a:ext cx="2261541" cy="941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2" name="TextBox 51">
            <a:extLst>
              <a:ext uri="{FF2B5EF4-FFF2-40B4-BE49-F238E27FC236}">
                <a16:creationId xmlns:a16="http://schemas.microsoft.com/office/drawing/2014/main" id="{B8B42D43-A6DC-5F40-A60D-66A2ECD069F8}"/>
              </a:ext>
            </a:extLst>
          </p:cNvPr>
          <p:cNvSpPr txBox="1"/>
          <p:nvPr/>
        </p:nvSpPr>
        <p:spPr>
          <a:xfrm>
            <a:off x="339551" y="1420820"/>
            <a:ext cx="200378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dirty="0">
                <a:solidFill>
                  <a:prstClr val="white"/>
                </a:solidFill>
                <a:latin typeface="DINPro-Black" panose="02000503030000020004" pitchFamily="50" charset="0"/>
              </a:rPr>
              <a:t>INTENTION  TO TRAVEL</a:t>
            </a:r>
            <a:endParaRPr lang="el-GR" sz="750" dirty="0">
              <a:solidFill>
                <a:prstClr val="white"/>
              </a:solidFill>
              <a:latin typeface="DINPro-Black" panose="02000503030000020004" pitchFamily="50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C71E93C-0320-0F45-BA3E-1EEF00B3296A}"/>
              </a:ext>
            </a:extLst>
          </p:cNvPr>
          <p:cNvSpPr txBox="1"/>
          <p:nvPr/>
        </p:nvSpPr>
        <p:spPr>
          <a:xfrm>
            <a:off x="5322253" y="2498725"/>
            <a:ext cx="8095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125" b="1" dirty="0">
                <a:solidFill>
                  <a:prstClr val="white"/>
                </a:solidFill>
                <a:latin typeface="DINPro-Black" panose="02000503030000020004" pitchFamily="50" charset="0"/>
              </a:rPr>
              <a:t>22%</a:t>
            </a:r>
          </a:p>
          <a:p>
            <a:pPr algn="ctr" defTabSz="685800"/>
            <a:r>
              <a:rPr lang="en-US" sz="675" b="1" dirty="0">
                <a:solidFill>
                  <a:prstClr val="white"/>
                </a:solidFill>
                <a:latin typeface="DINPro-Light" panose="02000504040000020003" pitchFamily="50" charset="0"/>
              </a:rPr>
              <a:t>with partner</a:t>
            </a:r>
            <a:endParaRPr lang="en-GB" sz="675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3C8E918-47AC-6740-A08F-3BA51E6A8082}"/>
              </a:ext>
            </a:extLst>
          </p:cNvPr>
          <p:cNvSpPr txBox="1"/>
          <p:nvPr/>
        </p:nvSpPr>
        <p:spPr>
          <a:xfrm>
            <a:off x="6050468" y="2498725"/>
            <a:ext cx="6444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125" b="1" dirty="0">
                <a:solidFill>
                  <a:prstClr val="white"/>
                </a:solidFill>
                <a:latin typeface="DINPro-Black" panose="02000503030000020004" pitchFamily="50" charset="0"/>
              </a:rPr>
              <a:t>17%</a:t>
            </a:r>
          </a:p>
          <a:p>
            <a:pPr algn="ctr" defTabSz="685800"/>
            <a:r>
              <a:rPr lang="en-US" sz="675" b="1" dirty="0">
                <a:solidFill>
                  <a:prstClr val="white"/>
                </a:solidFill>
                <a:latin typeface="DINPro-Light" panose="02000504040000020003" pitchFamily="50" charset="0"/>
              </a:rPr>
              <a:t>solo</a:t>
            </a:r>
            <a:endParaRPr lang="en-GB" sz="675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C46D9F6-CAA3-C44B-BCCF-BF7CC2D2D04A}"/>
              </a:ext>
            </a:extLst>
          </p:cNvPr>
          <p:cNvSpPr txBox="1"/>
          <p:nvPr/>
        </p:nvSpPr>
        <p:spPr>
          <a:xfrm>
            <a:off x="4714343" y="2498725"/>
            <a:ext cx="6444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125" b="1" dirty="0">
                <a:solidFill>
                  <a:prstClr val="white"/>
                </a:solidFill>
                <a:latin typeface="DINPro-Black" panose="02000503030000020004" pitchFamily="50" charset="0"/>
              </a:rPr>
              <a:t>26%</a:t>
            </a:r>
          </a:p>
          <a:p>
            <a:pPr algn="ctr" defTabSz="685800"/>
            <a:r>
              <a:rPr lang="en-US" sz="675" b="1" dirty="0">
                <a:solidFill>
                  <a:prstClr val="white"/>
                </a:solidFill>
                <a:latin typeface="DINPro-Light" panose="02000504040000020003" pitchFamily="50" charset="0"/>
              </a:rPr>
              <a:t>with family</a:t>
            </a:r>
            <a:endParaRPr lang="en-GB" sz="675" b="1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6" name="Graphic 147" descr="Family with boy with solid fill">
            <a:extLst>
              <a:ext uri="{FF2B5EF4-FFF2-40B4-BE49-F238E27FC236}">
                <a16:creationId xmlns:a16="http://schemas.microsoft.com/office/drawing/2014/main" id="{0C596F84-C318-AF4D-8717-6B1031376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96865" y="2034559"/>
            <a:ext cx="338377" cy="338377"/>
          </a:xfrm>
          <a:prstGeom prst="rect">
            <a:avLst/>
          </a:prstGeom>
        </p:spPr>
      </p:pic>
      <p:pic>
        <p:nvPicPr>
          <p:cNvPr id="67" name="Graphic 148" descr="Hike with solid fill">
            <a:extLst>
              <a:ext uri="{FF2B5EF4-FFF2-40B4-BE49-F238E27FC236}">
                <a16:creationId xmlns:a16="http://schemas.microsoft.com/office/drawing/2014/main" id="{33647F22-3CD6-A04A-88A5-5F8EDEB602F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76810" y="2038500"/>
            <a:ext cx="374976" cy="334194"/>
          </a:xfrm>
          <a:prstGeom prst="rect">
            <a:avLst/>
          </a:prstGeom>
        </p:spPr>
      </p:pic>
      <p:pic>
        <p:nvPicPr>
          <p:cNvPr id="68" name="Graphic 149" descr="Man and woman with solid fill">
            <a:extLst>
              <a:ext uri="{FF2B5EF4-FFF2-40B4-BE49-F238E27FC236}">
                <a16:creationId xmlns:a16="http://schemas.microsoft.com/office/drawing/2014/main" id="{36F8B17F-2B4F-034F-A3B0-47055DE5624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62018" y="2045500"/>
            <a:ext cx="334193" cy="334193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DF5B4817-94B3-444C-AFB6-5D7A86D35095}"/>
              </a:ext>
            </a:extLst>
          </p:cNvPr>
          <p:cNvSpPr txBox="1"/>
          <p:nvPr/>
        </p:nvSpPr>
        <p:spPr>
          <a:xfrm>
            <a:off x="296235" y="3811193"/>
            <a:ext cx="200378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dirty="0">
                <a:solidFill>
                  <a:prstClr val="white"/>
                </a:solidFill>
                <a:latin typeface="DINPro-Black" panose="02000503030000020004" pitchFamily="50" charset="0"/>
              </a:rPr>
              <a:t>POPULAR TRAVEL PERIODS</a:t>
            </a:r>
            <a:endParaRPr lang="el-GR" sz="750" dirty="0">
              <a:solidFill>
                <a:prstClr val="white"/>
              </a:solidFill>
              <a:latin typeface="DINPro-Black" panose="02000503030000020004" pitchFamily="50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A1C42BC0-C364-4C85-B661-FFA09219BF68}"/>
              </a:ext>
            </a:extLst>
          </p:cNvPr>
          <p:cNvSpPr txBox="1"/>
          <p:nvPr/>
        </p:nvSpPr>
        <p:spPr>
          <a:xfrm>
            <a:off x="2819400" y="1417069"/>
            <a:ext cx="1577471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prstClr val="white"/>
                </a:solidFill>
                <a:latin typeface="DINPro-Black" panose="02000503030000020004" pitchFamily="50" charset="0"/>
              </a:rPr>
              <a:t>WHERE TO?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E2799FF-19F3-427A-A94A-489BD2D64870}"/>
              </a:ext>
            </a:extLst>
          </p:cNvPr>
          <p:cNvSpPr txBox="1"/>
          <p:nvPr/>
        </p:nvSpPr>
        <p:spPr>
          <a:xfrm>
            <a:off x="2438400" y="2435770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prstClr val="white"/>
                </a:solidFill>
                <a:latin typeface="DINPro-Black" panose="02000503030000020004" pitchFamily="50" charset="0"/>
              </a:rPr>
              <a:t>23%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32E52CE-0456-4E20-93E3-3D15050F3B51}"/>
              </a:ext>
            </a:extLst>
          </p:cNvPr>
          <p:cNvSpPr txBox="1"/>
          <p:nvPr/>
        </p:nvSpPr>
        <p:spPr>
          <a:xfrm>
            <a:off x="4953000" y="1417069"/>
            <a:ext cx="1577471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prstClr val="white"/>
                </a:solidFill>
                <a:latin typeface="DINPro-Black" panose="02000503030000020004" pitchFamily="50" charset="0"/>
              </a:rPr>
              <a:t>AND WITH WHOM?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6AB2D18E-6782-474E-95DE-AE03B57F5690}"/>
              </a:ext>
            </a:extLst>
          </p:cNvPr>
          <p:cNvSpPr txBox="1"/>
          <p:nvPr/>
        </p:nvSpPr>
        <p:spPr>
          <a:xfrm>
            <a:off x="3150339" y="3248497"/>
            <a:ext cx="3065911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prstClr val="white"/>
                </a:solidFill>
                <a:latin typeface="DINPro-Black" panose="02000503030000020004" pitchFamily="50" charset="0"/>
              </a:rPr>
              <a:t>INTENDED LENGTH OF STAY AND BUDGET</a:t>
            </a:r>
          </a:p>
        </p:txBody>
      </p:sp>
      <p:graphicFrame>
        <p:nvGraphicFramePr>
          <p:cNvPr id="92" name="Chart 171">
            <a:extLst>
              <a:ext uri="{FF2B5EF4-FFF2-40B4-BE49-F238E27FC236}">
                <a16:creationId xmlns:a16="http://schemas.microsoft.com/office/drawing/2014/main" id="{4F8C9F55-DF8A-4173-81AE-DD9829C06F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55938566"/>
              </p:ext>
            </p:extLst>
          </p:nvPr>
        </p:nvGraphicFramePr>
        <p:xfrm>
          <a:off x="2438400" y="3366421"/>
          <a:ext cx="1755071" cy="13668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94" name="Chart 171">
            <a:extLst>
              <a:ext uri="{FF2B5EF4-FFF2-40B4-BE49-F238E27FC236}">
                <a16:creationId xmlns:a16="http://schemas.microsoft.com/office/drawing/2014/main" id="{B65772CE-EE90-4DA1-97DE-E1B8310CBC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9081499"/>
              </p:ext>
            </p:extLst>
          </p:nvPr>
        </p:nvGraphicFramePr>
        <p:xfrm>
          <a:off x="4322187" y="3514068"/>
          <a:ext cx="2485084" cy="1277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95" name="Πίνακας 13">
            <a:extLst>
              <a:ext uri="{FF2B5EF4-FFF2-40B4-BE49-F238E27FC236}">
                <a16:creationId xmlns:a16="http://schemas.microsoft.com/office/drawing/2014/main" id="{BEAE5725-960C-48E0-983C-B351AB3A6CB1}"/>
              </a:ext>
            </a:extLst>
          </p:cNvPr>
          <p:cNvGraphicFramePr>
            <a:graphicFrameLocks noGrp="1"/>
          </p:cNvGraphicFramePr>
          <p:nvPr/>
        </p:nvGraphicFramePr>
        <p:xfrm>
          <a:off x="6758510" y="4000099"/>
          <a:ext cx="2183302" cy="934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1651">
                  <a:extLst>
                    <a:ext uri="{9D8B030D-6E8A-4147-A177-3AD203B41FA5}">
                      <a16:colId xmlns:a16="http://schemas.microsoft.com/office/drawing/2014/main" val="3003151601"/>
                    </a:ext>
                  </a:extLst>
                </a:gridCol>
                <a:gridCol w="1091651">
                  <a:extLst>
                    <a:ext uri="{9D8B030D-6E8A-4147-A177-3AD203B41FA5}">
                      <a16:colId xmlns:a16="http://schemas.microsoft.com/office/drawing/2014/main" val="267183535"/>
                    </a:ext>
                  </a:extLst>
                </a:gridCol>
              </a:tblGrid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Italy  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10%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948925"/>
                  </a:ext>
                </a:extLst>
              </a:tr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France  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7%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5317399"/>
                  </a:ext>
                </a:extLst>
              </a:tr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Germany   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7%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147554"/>
                  </a:ext>
                </a:extLst>
              </a:tr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Spain 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6%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2273054"/>
                  </a:ext>
                </a:extLst>
              </a:tr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Portugal 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6%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7740919"/>
                  </a:ext>
                </a:extLst>
              </a:tr>
            </a:tbl>
          </a:graphicData>
        </a:graphic>
      </p:graphicFrame>
      <p:sp>
        <p:nvSpPr>
          <p:cNvPr id="72" name="TextBox 71">
            <a:extLst>
              <a:ext uri="{FF2B5EF4-FFF2-40B4-BE49-F238E27FC236}">
                <a16:creationId xmlns:a16="http://schemas.microsoft.com/office/drawing/2014/main" id="{6A943DDE-A553-F042-8CB4-48F8D498F940}"/>
              </a:ext>
            </a:extLst>
          </p:cNvPr>
          <p:cNvSpPr txBox="1"/>
          <p:nvPr/>
        </p:nvSpPr>
        <p:spPr>
          <a:xfrm>
            <a:off x="326888" y="2584351"/>
            <a:ext cx="200378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dirty="0">
                <a:solidFill>
                  <a:prstClr val="white"/>
                </a:solidFill>
                <a:latin typeface="DINPro-Black" panose="02000503030000020004" pitchFamily="50" charset="0"/>
              </a:rPr>
              <a:t>TRAVEL READINESS</a:t>
            </a:r>
            <a:endParaRPr lang="el-GR" sz="750" dirty="0">
              <a:solidFill>
                <a:prstClr val="white"/>
              </a:solidFill>
              <a:latin typeface="DINPro-Black" panose="02000503030000020004" pitchFamily="50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BF73613-08FD-4A4F-878C-073958DFEA20}"/>
              </a:ext>
            </a:extLst>
          </p:cNvPr>
          <p:cNvSpPr txBox="1"/>
          <p:nvPr/>
        </p:nvSpPr>
        <p:spPr>
          <a:xfrm>
            <a:off x="7077664" y="1417069"/>
            <a:ext cx="1577471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srgbClr val="1F698B"/>
                </a:solidFill>
                <a:latin typeface="DINPro-Black" panose="02000503030000020004" pitchFamily="50" charset="0"/>
              </a:rPr>
              <a:t>TOP 3 TYPES OF TRIPS</a:t>
            </a:r>
          </a:p>
        </p:txBody>
      </p:sp>
      <p:graphicFrame>
        <p:nvGraphicFramePr>
          <p:cNvPr id="79" name="Γράφημα 78">
            <a:extLst>
              <a:ext uri="{FF2B5EF4-FFF2-40B4-BE49-F238E27FC236}">
                <a16:creationId xmlns:a16="http://schemas.microsoft.com/office/drawing/2014/main" id="{0E290A43-B8AC-2B42-843C-C8DC67C18CF7}"/>
              </a:ext>
            </a:extLst>
          </p:cNvPr>
          <p:cNvGraphicFramePr/>
          <p:nvPr/>
        </p:nvGraphicFramePr>
        <p:xfrm>
          <a:off x="226333" y="2534192"/>
          <a:ext cx="2189950" cy="1277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87" name="TextBox 86">
            <a:extLst>
              <a:ext uri="{FF2B5EF4-FFF2-40B4-BE49-F238E27FC236}">
                <a16:creationId xmlns:a16="http://schemas.microsoft.com/office/drawing/2014/main" id="{CFFA70A0-27AC-AD49-8771-7303377CBC4D}"/>
              </a:ext>
            </a:extLst>
          </p:cNvPr>
          <p:cNvSpPr txBox="1"/>
          <p:nvPr/>
        </p:nvSpPr>
        <p:spPr>
          <a:xfrm>
            <a:off x="1676400" y="2776305"/>
            <a:ext cx="7766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Trip fully booked</a:t>
            </a:r>
            <a:endParaRPr lang="en-GB" sz="75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9BDFEC78-D5A7-E04A-9EA2-C0596F340AED}"/>
              </a:ext>
            </a:extLst>
          </p:cNvPr>
          <p:cNvSpPr txBox="1"/>
          <p:nvPr/>
        </p:nvSpPr>
        <p:spPr>
          <a:xfrm>
            <a:off x="1676400" y="3336925"/>
            <a:ext cx="7766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Medium" panose="02000503030000020004" pitchFamily="2" charset="0"/>
              </a:rPr>
              <a:t>Trip partially booked</a:t>
            </a:r>
            <a:endParaRPr lang="en-GB" sz="750" b="1" dirty="0">
              <a:solidFill>
                <a:prstClr val="white"/>
              </a:solidFill>
              <a:latin typeface="DINPro-Medium" panose="02000503030000020004" pitchFamily="2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C676D90B-1E47-A040-AE78-93C9988CEAA9}"/>
              </a:ext>
            </a:extLst>
          </p:cNvPr>
          <p:cNvSpPr txBox="1"/>
          <p:nvPr/>
        </p:nvSpPr>
        <p:spPr>
          <a:xfrm>
            <a:off x="213975" y="2776305"/>
            <a:ext cx="7766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Destination not chosen</a:t>
            </a:r>
            <a:endParaRPr lang="en-GB" sz="75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045CE05E-A5B1-DC4F-9AA8-914703D8EE9C}"/>
              </a:ext>
            </a:extLst>
          </p:cNvPr>
          <p:cNvSpPr txBox="1"/>
          <p:nvPr/>
        </p:nvSpPr>
        <p:spPr>
          <a:xfrm>
            <a:off x="152400" y="3326674"/>
            <a:ext cx="868286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Destination</a:t>
            </a:r>
            <a:r>
              <a:rPr lang="en-US" sz="750" b="1" dirty="0">
                <a:solidFill>
                  <a:prstClr val="white"/>
                </a:solidFill>
                <a:latin typeface="DINPro-Medium" panose="02000503030000020004" pitchFamily="2" charset="0"/>
              </a:rPr>
              <a:t> </a:t>
            </a:r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chosen but trip not booked yet</a:t>
            </a:r>
            <a:endParaRPr lang="en-GB" sz="750" b="1" dirty="0">
              <a:solidFill>
                <a:prstClr val="white"/>
              </a:solidFill>
              <a:latin typeface="DINPro-Light" panose="02000504040000020003" pitchFamily="50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12118B1-2A2D-BA4A-AE1E-51C5079FFD7C}"/>
              </a:ext>
            </a:extLst>
          </p:cNvPr>
          <p:cNvSpPr txBox="1"/>
          <p:nvPr/>
        </p:nvSpPr>
        <p:spPr>
          <a:xfrm>
            <a:off x="2448674" y="2744852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prstClr val="white"/>
                </a:solidFill>
                <a:latin typeface="DINPro-Black" panose="02000503030000020004" pitchFamily="50" charset="0"/>
              </a:rPr>
              <a:t>16%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C2267C8-C163-CD43-A374-9A2880AA96FC}"/>
              </a:ext>
            </a:extLst>
          </p:cNvPr>
          <p:cNvSpPr txBox="1"/>
          <p:nvPr/>
        </p:nvSpPr>
        <p:spPr>
          <a:xfrm>
            <a:off x="7797759" y="1801880"/>
            <a:ext cx="697627" cy="196208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defTabSz="685800"/>
            <a:r>
              <a:rPr lang="en-US" sz="675" b="1" dirty="0">
                <a:solidFill>
                  <a:srgbClr val="1F698B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Sun &amp; Beach</a:t>
            </a:r>
          </a:p>
        </p:txBody>
      </p:sp>
      <p:pic>
        <p:nvPicPr>
          <p:cNvPr id="102" name="Graphic 10" descr="Sunset scene">
            <a:extLst>
              <a:ext uri="{FF2B5EF4-FFF2-40B4-BE49-F238E27FC236}">
                <a16:creationId xmlns:a16="http://schemas.microsoft.com/office/drawing/2014/main" id="{FD128F80-7E37-F94F-A6C9-FB1FB036199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015364" y="1657260"/>
            <a:ext cx="689065" cy="689065"/>
          </a:xfrm>
          <a:prstGeom prst="rect">
            <a:avLst/>
          </a:prstGeom>
        </p:spPr>
      </p:pic>
      <p:sp>
        <p:nvSpPr>
          <p:cNvPr id="105" name="TextBox 104">
            <a:extLst>
              <a:ext uri="{FF2B5EF4-FFF2-40B4-BE49-F238E27FC236}">
                <a16:creationId xmlns:a16="http://schemas.microsoft.com/office/drawing/2014/main" id="{D8182111-2DCD-434D-87C1-F18A3E178EF7}"/>
              </a:ext>
            </a:extLst>
          </p:cNvPr>
          <p:cNvSpPr txBox="1"/>
          <p:nvPr/>
        </p:nvSpPr>
        <p:spPr>
          <a:xfrm>
            <a:off x="7824327" y="1990791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srgbClr val="1F698B"/>
                </a:solidFill>
                <a:latin typeface="DINPro-Black" panose="02000503030000020004" pitchFamily="50" charset="0"/>
              </a:rPr>
              <a:t>17%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83F7B8E6-B64D-DC4B-BC93-9D0325D8E80E}"/>
              </a:ext>
            </a:extLst>
          </p:cNvPr>
          <p:cNvSpPr txBox="1"/>
          <p:nvPr/>
        </p:nvSpPr>
        <p:spPr>
          <a:xfrm>
            <a:off x="7679137" y="3208718"/>
            <a:ext cx="934871" cy="196208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defTabSz="685800"/>
            <a:r>
              <a:rPr lang="en-US" sz="675" b="1" dirty="0">
                <a:solidFill>
                  <a:srgbClr val="1F698B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Nature &amp; Outdoors</a:t>
            </a:r>
          </a:p>
        </p:txBody>
      </p:sp>
      <p:pic>
        <p:nvPicPr>
          <p:cNvPr id="107" name="Graphic 48" descr="Road">
            <a:extLst>
              <a:ext uri="{FF2B5EF4-FFF2-40B4-BE49-F238E27FC236}">
                <a16:creationId xmlns:a16="http://schemas.microsoft.com/office/drawing/2014/main" id="{523C81F8-4B47-3241-AE91-6871B668AED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036027" y="3138602"/>
            <a:ext cx="590753" cy="590753"/>
          </a:xfrm>
          <a:prstGeom prst="rect">
            <a:avLst/>
          </a:prstGeom>
        </p:spPr>
      </p:pic>
      <p:sp>
        <p:nvSpPr>
          <p:cNvPr id="108" name="TextBox 107">
            <a:extLst>
              <a:ext uri="{FF2B5EF4-FFF2-40B4-BE49-F238E27FC236}">
                <a16:creationId xmlns:a16="http://schemas.microsoft.com/office/drawing/2014/main" id="{0CAF5272-AF23-8143-B91A-4BF58FEFEECC}"/>
              </a:ext>
            </a:extLst>
          </p:cNvPr>
          <p:cNvSpPr txBox="1"/>
          <p:nvPr/>
        </p:nvSpPr>
        <p:spPr>
          <a:xfrm>
            <a:off x="7824327" y="3397630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srgbClr val="1F698B"/>
                </a:solidFill>
                <a:latin typeface="DINPro-Black" panose="02000503030000020004" pitchFamily="50" charset="0"/>
              </a:rPr>
              <a:t>11%</a:t>
            </a:r>
          </a:p>
        </p:txBody>
      </p:sp>
      <p:pic>
        <p:nvPicPr>
          <p:cNvPr id="1036" name="Picture 12" descr="Blue political map of Switzerland. Administrative divisions - cantons.  Simple flat vector map with labels Stock Vector Image &amp;amp; Art - Alamy">
            <a:extLst>
              <a:ext uri="{FF2B5EF4-FFF2-40B4-BE49-F238E27FC236}">
                <a16:creationId xmlns:a16="http://schemas.microsoft.com/office/drawing/2014/main" id="{FE484EC1-F544-D043-B5A4-D3E4752571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901503" y="60325"/>
            <a:ext cx="972520" cy="612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" name="Picture 26" descr="Calendar Clip Art Png Vector Library - Blank Calendar Icon Blue,  Transparent Png , Transparent Png Image - PNGitem">
            <a:extLst>
              <a:ext uri="{FF2B5EF4-FFF2-40B4-BE49-F238E27FC236}">
                <a16:creationId xmlns:a16="http://schemas.microsoft.com/office/drawing/2014/main" id="{FC39E2AB-E7A4-AF4E-B8CC-D23CE8D73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72" y="4018942"/>
            <a:ext cx="601152" cy="59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" name="Picture 26" descr="Calendar Clip Art Png Vector Library - Blank Calendar Icon Blue,  Transparent Png , Transparent Png Image - PNGitem">
            <a:extLst>
              <a:ext uri="{FF2B5EF4-FFF2-40B4-BE49-F238E27FC236}">
                <a16:creationId xmlns:a16="http://schemas.microsoft.com/office/drawing/2014/main" id="{5D5793D3-07C5-3149-9008-1DEB4D6139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6336" y="4018942"/>
            <a:ext cx="601152" cy="59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" name="Picture 26" descr="Calendar Clip Art Png Vector Library - Blank Calendar Icon Blue,  Transparent Png , Transparent Png Image - PNGitem">
            <a:extLst>
              <a:ext uri="{FF2B5EF4-FFF2-40B4-BE49-F238E27FC236}">
                <a16:creationId xmlns:a16="http://schemas.microsoft.com/office/drawing/2014/main" id="{66362F5A-0096-0B40-8D0E-AEF6E62C8B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66549" y="4018942"/>
            <a:ext cx="601152" cy="59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" name="Picture 34" descr="Trenchless Sewer Lines | Renowned Plumbing">
            <a:extLst>
              <a:ext uri="{FF2B5EF4-FFF2-40B4-BE49-F238E27FC236}">
                <a16:creationId xmlns:a16="http://schemas.microsoft.com/office/drawing/2014/main" id="{4A4143E8-4B57-EC49-B765-824EC3D289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 cstate="print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586" r="16048"/>
          <a:stretch/>
        </p:blipFill>
        <p:spPr bwMode="auto">
          <a:xfrm>
            <a:off x="2499508" y="3219867"/>
            <a:ext cx="407709" cy="331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" name="Picture 44" descr="Euro symbol icon simple Royalty Free Vector Image">
            <a:extLst>
              <a:ext uri="{FF2B5EF4-FFF2-40B4-BE49-F238E27FC236}">
                <a16:creationId xmlns:a16="http://schemas.microsoft.com/office/drawing/2014/main" id="{6E0F5D47-982E-2A42-9E84-0ADA95D09B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0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46273" y="3231581"/>
            <a:ext cx="307712" cy="30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A387C52A-F664-D24F-A66C-FAD2186F6957}"/>
              </a:ext>
            </a:extLst>
          </p:cNvPr>
          <p:cNvSpPr txBox="1"/>
          <p:nvPr/>
        </p:nvSpPr>
        <p:spPr>
          <a:xfrm>
            <a:off x="294667" y="4279418"/>
            <a:ext cx="644490" cy="265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125" dirty="0">
                <a:solidFill>
                  <a:prstClr val="white"/>
                </a:solidFill>
                <a:latin typeface="DINPro-Black" panose="02000503030000020004" pitchFamily="50" charset="0"/>
              </a:rPr>
              <a:t>30%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2716FCE-047A-924B-9B29-E4F70FD5978A}"/>
              </a:ext>
            </a:extLst>
          </p:cNvPr>
          <p:cNvSpPr txBox="1"/>
          <p:nvPr/>
        </p:nvSpPr>
        <p:spPr>
          <a:xfrm>
            <a:off x="986823" y="4279418"/>
            <a:ext cx="644490" cy="265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125" dirty="0">
                <a:solidFill>
                  <a:prstClr val="white"/>
                </a:solidFill>
                <a:latin typeface="DINPro-Black" panose="02000503030000020004" pitchFamily="50" charset="0"/>
              </a:rPr>
              <a:t>33%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C7A1289-E6B1-B046-B4B3-1B2D2613FAF9}"/>
              </a:ext>
            </a:extLst>
          </p:cNvPr>
          <p:cNvSpPr txBox="1"/>
          <p:nvPr/>
        </p:nvSpPr>
        <p:spPr>
          <a:xfrm>
            <a:off x="1653619" y="4279418"/>
            <a:ext cx="644490" cy="265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125" dirty="0">
                <a:solidFill>
                  <a:prstClr val="white"/>
                </a:solidFill>
                <a:latin typeface="DINPro-Black" panose="02000503030000020004" pitchFamily="50" charset="0"/>
              </a:rPr>
              <a:t>17%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8D603A00-DC83-CF48-94DF-44E3EE6671FB}"/>
              </a:ext>
            </a:extLst>
          </p:cNvPr>
          <p:cNvSpPr txBox="1"/>
          <p:nvPr/>
        </p:nvSpPr>
        <p:spPr>
          <a:xfrm>
            <a:off x="7815392" y="2479797"/>
            <a:ext cx="670376" cy="196208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defTabSz="685800"/>
            <a:r>
              <a:rPr lang="en-US" sz="675" b="1" dirty="0">
                <a:solidFill>
                  <a:srgbClr val="1F698B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Coast &amp; Sea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2D8B80B9-5E4E-8343-83DB-BCEE5AF4334C}"/>
              </a:ext>
            </a:extLst>
          </p:cNvPr>
          <p:cNvSpPr txBox="1"/>
          <p:nvPr/>
        </p:nvSpPr>
        <p:spPr>
          <a:xfrm>
            <a:off x="7824327" y="2668709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srgbClr val="1F698B"/>
                </a:solidFill>
                <a:latin typeface="DINPro-Black" panose="02000503030000020004" pitchFamily="50" charset="0"/>
              </a:rPr>
              <a:t>12%</a:t>
            </a:r>
          </a:p>
        </p:txBody>
      </p:sp>
      <p:pic>
        <p:nvPicPr>
          <p:cNvPr id="134" name="Graphic 12" descr="Wave">
            <a:extLst>
              <a:ext uri="{FF2B5EF4-FFF2-40B4-BE49-F238E27FC236}">
                <a16:creationId xmlns:a16="http://schemas.microsoft.com/office/drawing/2014/main" id="{0D3F58B2-584D-4548-8A5F-AD32904B5E9C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7018570" y="2375714"/>
            <a:ext cx="644490" cy="644490"/>
          </a:xfrm>
          <a:prstGeom prst="rect">
            <a:avLst/>
          </a:prstGeom>
        </p:spPr>
      </p:pic>
      <p:grpSp>
        <p:nvGrpSpPr>
          <p:cNvPr id="69" name="Ομάδα 68">
            <a:extLst>
              <a:ext uri="{FF2B5EF4-FFF2-40B4-BE49-F238E27FC236}">
                <a16:creationId xmlns:a16="http://schemas.microsoft.com/office/drawing/2014/main" id="{70F5A70D-CC3F-E84D-A8A9-B77A9637C24A}"/>
              </a:ext>
            </a:extLst>
          </p:cNvPr>
          <p:cNvGrpSpPr/>
          <p:nvPr/>
        </p:nvGrpSpPr>
        <p:grpSpPr>
          <a:xfrm>
            <a:off x="3001329" y="1711668"/>
            <a:ext cx="1199945" cy="1365835"/>
            <a:chOff x="2991055" y="1742490"/>
            <a:chExt cx="1199945" cy="1365835"/>
          </a:xfrm>
        </p:grpSpPr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EF36127C-FCE8-754B-85BF-ACF10B67521D}"/>
                </a:ext>
              </a:extLst>
            </p:cNvPr>
            <p:cNvSpPr/>
            <p:nvPr/>
          </p:nvSpPr>
          <p:spPr>
            <a:xfrm>
              <a:off x="3526824" y="1742490"/>
              <a:ext cx="130838" cy="1365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968" y="21600"/>
                  </a:moveTo>
                  <a:lnTo>
                    <a:pt x="9632" y="21600"/>
                  </a:lnTo>
                  <a:cubicBezTo>
                    <a:pt x="4378" y="21600"/>
                    <a:pt x="0" y="21013"/>
                    <a:pt x="0" y="20309"/>
                  </a:cubicBezTo>
                  <a:lnTo>
                    <a:pt x="0" y="1291"/>
                  </a:lnTo>
                  <a:cubicBezTo>
                    <a:pt x="0" y="587"/>
                    <a:pt x="4378" y="0"/>
                    <a:pt x="9632" y="0"/>
                  </a:cubicBezTo>
                  <a:lnTo>
                    <a:pt x="11968" y="0"/>
                  </a:lnTo>
                  <a:cubicBezTo>
                    <a:pt x="17222" y="0"/>
                    <a:pt x="21600" y="587"/>
                    <a:pt x="21600" y="1291"/>
                  </a:cubicBezTo>
                  <a:lnTo>
                    <a:pt x="21600" y="20309"/>
                  </a:lnTo>
                  <a:cubicBezTo>
                    <a:pt x="21599" y="21052"/>
                    <a:pt x="17221" y="21600"/>
                    <a:pt x="11968" y="21600"/>
                  </a:cubicBezTo>
                  <a:close/>
                </a:path>
              </a:pathLst>
            </a:custGeom>
            <a:solidFill>
              <a:srgbClr val="2D8CB5"/>
            </a:solidFill>
            <a:ln w="19050">
              <a:solidFill>
                <a:schemeClr val="bg1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 defTabSz="6858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>
                <a:solidFill>
                  <a:prstClr val="white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Calibri" panose="020F0502020204030204"/>
              </a:endParaRPr>
            </a:p>
          </p:txBody>
        </p:sp>
        <p:sp>
          <p:nvSpPr>
            <p:cNvPr id="74" name="Διάσημα 6">
              <a:extLst>
                <a:ext uri="{FF2B5EF4-FFF2-40B4-BE49-F238E27FC236}">
                  <a16:creationId xmlns:a16="http://schemas.microsoft.com/office/drawing/2014/main" id="{0DE1E9C7-4474-3B46-B189-2E1279858876}"/>
                </a:ext>
              </a:extLst>
            </p:cNvPr>
            <p:cNvSpPr/>
            <p:nvPr/>
          </p:nvSpPr>
          <p:spPr>
            <a:xfrm>
              <a:off x="2991055" y="1812925"/>
              <a:ext cx="1199945" cy="248889"/>
            </a:xfrm>
            <a:prstGeom prst="chevron">
              <a:avLst/>
            </a:prstGeom>
            <a:solidFill>
              <a:srgbClr val="2982AA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  <a:t>NEIGHBOURING COUNTRY</a:t>
              </a:r>
              <a:endParaRPr lang="el-GR" sz="600" b="1" dirty="0">
                <a:solidFill>
                  <a:prstClr val="white"/>
                </a:solidFill>
                <a:latin typeface="DINPro-Black" panose="02000503030000020004" pitchFamily="50" charset="0"/>
              </a:endParaRPr>
            </a:p>
          </p:txBody>
        </p:sp>
        <p:sp>
          <p:nvSpPr>
            <p:cNvPr id="75" name="Διάσημα 75">
              <a:extLst>
                <a:ext uri="{FF2B5EF4-FFF2-40B4-BE49-F238E27FC236}">
                  <a16:creationId xmlns:a16="http://schemas.microsoft.com/office/drawing/2014/main" id="{EB3CDB63-0126-4A4E-9ED7-55F043828F10}"/>
                </a:ext>
              </a:extLst>
            </p:cNvPr>
            <p:cNvSpPr/>
            <p:nvPr/>
          </p:nvSpPr>
          <p:spPr>
            <a:xfrm rot="10800000">
              <a:off x="2991055" y="2467627"/>
              <a:ext cx="1199945" cy="248889"/>
            </a:xfrm>
            <a:prstGeom prst="chevron">
              <a:avLst/>
            </a:prstGeom>
            <a:solidFill>
              <a:srgbClr val="2982AA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l-GR" sz="450" b="1" spc="-56" dirty="0">
                <a:solidFill>
                  <a:prstClr val="white"/>
                </a:solidFill>
                <a:latin typeface="DINPro-Light" panose="02000504040000020003" pitchFamily="50" charset="0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2315E635-F045-9046-9E80-412D92380957}"/>
                </a:ext>
              </a:extLst>
            </p:cNvPr>
            <p:cNvSpPr txBox="1"/>
            <p:nvPr/>
          </p:nvSpPr>
          <p:spPr>
            <a:xfrm>
              <a:off x="3169130" y="2453573"/>
              <a:ext cx="869470" cy="27699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 defTabSz="685800"/>
              <a: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  <a:t>WITHIN MY COUNTRY</a:t>
              </a:r>
              <a:endParaRPr lang="el-GR" sz="6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77" name="Διάσημα 75">
              <a:extLst>
                <a:ext uri="{FF2B5EF4-FFF2-40B4-BE49-F238E27FC236}">
                  <a16:creationId xmlns:a16="http://schemas.microsoft.com/office/drawing/2014/main" id="{1044C580-1A4F-BB47-ABBF-7E363B5754F0}"/>
                </a:ext>
              </a:extLst>
            </p:cNvPr>
            <p:cNvSpPr/>
            <p:nvPr/>
          </p:nvSpPr>
          <p:spPr>
            <a:xfrm rot="10800000">
              <a:off x="2991055" y="2794010"/>
              <a:ext cx="1199945" cy="248889"/>
            </a:xfrm>
            <a:prstGeom prst="chevron">
              <a:avLst/>
            </a:prstGeom>
            <a:solidFill>
              <a:srgbClr val="2982AA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l-GR" sz="450" b="1" spc="-56" dirty="0">
                <a:solidFill>
                  <a:prstClr val="white"/>
                </a:solidFill>
                <a:latin typeface="DINPro-Light" panose="02000504040000020003" pitchFamily="50" charset="0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D2E37B9A-A2A0-1B49-99C7-B7BC831CE98E}"/>
                </a:ext>
              </a:extLst>
            </p:cNvPr>
            <p:cNvSpPr txBox="1"/>
            <p:nvPr/>
          </p:nvSpPr>
          <p:spPr>
            <a:xfrm>
              <a:off x="3170423" y="2779956"/>
              <a:ext cx="869470" cy="27699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 defTabSz="685800"/>
              <a: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  <a:t>OUTSIDE </a:t>
              </a:r>
              <a:b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</a:br>
              <a: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  <a:t>EUROPE</a:t>
              </a:r>
              <a:endParaRPr lang="el-GR" sz="6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0" name="Διάσημα 6">
              <a:extLst>
                <a:ext uri="{FF2B5EF4-FFF2-40B4-BE49-F238E27FC236}">
                  <a16:creationId xmlns:a16="http://schemas.microsoft.com/office/drawing/2014/main" id="{3616C9BE-3045-A945-A348-874132F2569C}"/>
                </a:ext>
              </a:extLst>
            </p:cNvPr>
            <p:cNvSpPr/>
            <p:nvPr/>
          </p:nvSpPr>
          <p:spPr>
            <a:xfrm>
              <a:off x="2991055" y="2127999"/>
              <a:ext cx="1199945" cy="248889"/>
            </a:xfrm>
            <a:prstGeom prst="chevron">
              <a:avLst/>
            </a:prstGeom>
            <a:solidFill>
              <a:srgbClr val="2982AA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  <a:t>NON-NEIGHBOURING COUNTRY</a:t>
              </a:r>
              <a:endParaRPr lang="el-GR" sz="600" b="1" dirty="0">
                <a:solidFill>
                  <a:prstClr val="white"/>
                </a:solidFill>
                <a:latin typeface="DINPro-Black" panose="02000503030000020004" pitchFamily="50" charset="0"/>
              </a:endParaRPr>
            </a:p>
          </p:txBody>
        </p:sp>
      </p:grpSp>
      <p:sp>
        <p:nvSpPr>
          <p:cNvPr id="96" name="TextBox 95">
            <a:extLst>
              <a:ext uri="{FF2B5EF4-FFF2-40B4-BE49-F238E27FC236}">
                <a16:creationId xmlns:a16="http://schemas.microsoft.com/office/drawing/2014/main" id="{868D6F63-B163-CA49-8872-9BB24CFC4622}"/>
              </a:ext>
            </a:extLst>
          </p:cNvPr>
          <p:cNvSpPr txBox="1"/>
          <p:nvPr/>
        </p:nvSpPr>
        <p:spPr>
          <a:xfrm>
            <a:off x="4125288" y="1760244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prstClr val="white"/>
                </a:solidFill>
                <a:latin typeface="DINPro-Black" panose="02000503030000020004" pitchFamily="50" charset="0"/>
              </a:rPr>
              <a:t>29%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9CEFAD18-9760-704C-ABA5-58BD96764EC4}"/>
              </a:ext>
            </a:extLst>
          </p:cNvPr>
          <p:cNvSpPr txBox="1"/>
          <p:nvPr/>
        </p:nvSpPr>
        <p:spPr>
          <a:xfrm>
            <a:off x="4135562" y="2069326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prstClr val="white"/>
                </a:solidFill>
                <a:latin typeface="DINPro-Black" panose="02000503030000020004" pitchFamily="50" charset="0"/>
              </a:rPr>
              <a:t>23%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5FD73F01-FFEB-9840-9A0C-8ACFA415B483}"/>
              </a:ext>
            </a:extLst>
          </p:cNvPr>
          <p:cNvSpPr txBox="1"/>
          <p:nvPr/>
        </p:nvSpPr>
        <p:spPr>
          <a:xfrm>
            <a:off x="6937697" y="3807409"/>
            <a:ext cx="1916454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srgbClr val="1F698B"/>
                </a:solidFill>
                <a:latin typeface="DINPro-Black" panose="02000503030000020004" pitchFamily="50" charset="0"/>
              </a:rPr>
              <a:t>TOP 5 EUROPEAN DESTINATIONS**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8D50FC5-2524-8A42-B58C-21C4AAB95A92}"/>
              </a:ext>
            </a:extLst>
          </p:cNvPr>
          <p:cNvSpPr txBox="1"/>
          <p:nvPr/>
        </p:nvSpPr>
        <p:spPr>
          <a:xfrm>
            <a:off x="4430985" y="4992729"/>
            <a:ext cx="4103415" cy="172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4960"/>
            <a:r>
              <a:rPr lang="en-US" sz="524" b="1" dirty="0">
                <a:solidFill>
                  <a:prstClr val="white">
                    <a:lumMod val="50000"/>
                  </a:prstClr>
                </a:solidFill>
                <a:latin typeface="DINPro-Light" panose="02000504040000020003" pitchFamily="50" charset="0"/>
              </a:rPr>
              <a:t>** Based on total sample, without reference to domestic trips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1F4E87BD-2D58-384D-B279-28D6D81DDBB3}"/>
              </a:ext>
            </a:extLst>
          </p:cNvPr>
          <p:cNvSpPr txBox="1"/>
          <p:nvPr/>
        </p:nvSpPr>
        <p:spPr>
          <a:xfrm>
            <a:off x="218768" y="4575060"/>
            <a:ext cx="7766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June-</a:t>
            </a:r>
            <a:b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</a:br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July ‘22</a:t>
            </a:r>
            <a:endParaRPr lang="en-GB" sz="75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85BCB254-7693-E244-93FE-73C28CAA4AEA}"/>
              </a:ext>
            </a:extLst>
          </p:cNvPr>
          <p:cNvSpPr txBox="1"/>
          <p:nvPr/>
        </p:nvSpPr>
        <p:spPr>
          <a:xfrm>
            <a:off x="884868" y="4575060"/>
            <a:ext cx="79447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August-September‘22</a:t>
            </a:r>
            <a:endParaRPr lang="en-GB" sz="750" b="1" dirty="0">
              <a:solidFill>
                <a:prstClr val="white"/>
              </a:solidFill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BAF415CF-ABAB-704E-92FF-74D22AA8C9F0}"/>
              </a:ext>
            </a:extLst>
          </p:cNvPr>
          <p:cNvSpPr txBox="1"/>
          <p:nvPr/>
        </p:nvSpPr>
        <p:spPr>
          <a:xfrm>
            <a:off x="1501865" y="4575060"/>
            <a:ext cx="910673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October- November ‘22</a:t>
            </a:r>
            <a:endParaRPr lang="en-GB" sz="75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1" name="object 3">
            <a:extLst>
              <a:ext uri="{FF2B5EF4-FFF2-40B4-BE49-F238E27FC236}">
                <a16:creationId xmlns:a16="http://schemas.microsoft.com/office/drawing/2014/main" id="{3F408C24-B8CB-4B4B-9F28-BD42E8E739ED}"/>
              </a:ext>
            </a:extLst>
          </p:cNvPr>
          <p:cNvSpPr/>
          <p:nvPr/>
        </p:nvSpPr>
        <p:spPr>
          <a:xfrm>
            <a:off x="215203" y="616149"/>
            <a:ext cx="1388745" cy="134736"/>
          </a:xfrm>
          <a:custGeom>
            <a:avLst/>
            <a:gdLst/>
            <a:ahLst/>
            <a:cxnLst/>
            <a:rect l="l" t="t" r="r" b="b"/>
            <a:pathLst>
              <a:path w="1718945" h="165734">
                <a:moveTo>
                  <a:pt x="1718322" y="0"/>
                </a:moveTo>
                <a:lnTo>
                  <a:pt x="0" y="0"/>
                </a:lnTo>
                <a:lnTo>
                  <a:pt x="0" y="165595"/>
                </a:lnTo>
                <a:lnTo>
                  <a:pt x="1718322" y="165595"/>
                </a:lnTo>
                <a:lnTo>
                  <a:pt x="1718322" y="0"/>
                </a:lnTo>
                <a:close/>
              </a:path>
            </a:pathLst>
          </a:custGeom>
          <a:solidFill>
            <a:srgbClr val="2D8CB5"/>
          </a:solidFill>
        </p:spPr>
        <p:txBody>
          <a:bodyPr wrap="square" lIns="0" tIns="0" rIns="0" bIns="0" rtlCol="0"/>
          <a:lstStyle/>
          <a:p>
            <a:pPr defTabSz="684960"/>
            <a:endParaRPr sz="1346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86" name="Ομάδα 85">
            <a:extLst>
              <a:ext uri="{FF2B5EF4-FFF2-40B4-BE49-F238E27FC236}">
                <a16:creationId xmlns:a16="http://schemas.microsoft.com/office/drawing/2014/main" id="{E5CE17AB-3E15-0744-BDA1-ADD9AFFECBC6}"/>
              </a:ext>
            </a:extLst>
          </p:cNvPr>
          <p:cNvGrpSpPr/>
          <p:nvPr/>
        </p:nvGrpSpPr>
        <p:grpSpPr>
          <a:xfrm>
            <a:off x="11385" y="4995217"/>
            <a:ext cx="4103415" cy="172996"/>
            <a:chOff x="11385" y="4995217"/>
            <a:chExt cx="4103415" cy="172996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6F4AA8C3-3499-F44D-948A-85950C2BEFA3}"/>
                </a:ext>
              </a:extLst>
            </p:cNvPr>
            <p:cNvSpPr txBox="1"/>
            <p:nvPr/>
          </p:nvSpPr>
          <p:spPr>
            <a:xfrm>
              <a:off x="11385" y="4995217"/>
              <a:ext cx="4103415" cy="172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4960"/>
              <a:r>
                <a:rPr lang="en-US" sz="524" b="1" dirty="0">
                  <a:solidFill>
                    <a:prstClr val="white">
                      <a:lumMod val="50000"/>
                    </a:prstClr>
                  </a:solidFill>
                  <a:latin typeface="DINPro-Light" panose="02000504040000020003" pitchFamily="50" charset="0"/>
                </a:rPr>
                <a:t>* Significant increase      or decrease      vs previous survey period</a:t>
              </a:r>
            </a:p>
          </p:txBody>
        </p:sp>
        <p:sp>
          <p:nvSpPr>
            <p:cNvPr id="89" name="Isosceles Triangle 46">
              <a:extLst>
                <a:ext uri="{FF2B5EF4-FFF2-40B4-BE49-F238E27FC236}">
                  <a16:creationId xmlns:a16="http://schemas.microsoft.com/office/drawing/2014/main" id="{245C0166-F9E5-0A41-AD21-AA655C1D3A24}"/>
                </a:ext>
              </a:extLst>
            </p:cNvPr>
            <p:cNvSpPr/>
            <p:nvPr/>
          </p:nvSpPr>
          <p:spPr>
            <a:xfrm rot="10800000">
              <a:off x="1238592" y="5050576"/>
              <a:ext cx="93679" cy="66442"/>
            </a:xfrm>
            <a:prstGeom prst="triangl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4960">
                <a:defRPr/>
              </a:pPr>
              <a:endParaRPr lang="en-US" sz="824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0" name="Isosceles Triangle 46">
              <a:extLst>
                <a:ext uri="{FF2B5EF4-FFF2-40B4-BE49-F238E27FC236}">
                  <a16:creationId xmlns:a16="http://schemas.microsoft.com/office/drawing/2014/main" id="{1A785FBB-30B3-1242-B170-AF352DB76C3F}"/>
                </a:ext>
              </a:extLst>
            </p:cNvPr>
            <p:cNvSpPr/>
            <p:nvPr/>
          </p:nvSpPr>
          <p:spPr>
            <a:xfrm>
              <a:off x="760000" y="5046006"/>
              <a:ext cx="93679" cy="66442"/>
            </a:xfrm>
            <a:prstGeom prst="triangle">
              <a:avLst/>
            </a:prstGeom>
            <a:solidFill>
              <a:srgbClr val="92D05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4960">
                <a:defRPr/>
              </a:pPr>
              <a:endParaRPr lang="en-US" sz="824" kern="0" dirty="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111" name="TextBox 110">
            <a:extLst>
              <a:ext uri="{FF2B5EF4-FFF2-40B4-BE49-F238E27FC236}">
                <a16:creationId xmlns:a16="http://schemas.microsoft.com/office/drawing/2014/main" id="{D2E03917-4058-A844-91DF-DF4BFDBEA934}"/>
              </a:ext>
            </a:extLst>
          </p:cNvPr>
          <p:cNvSpPr txBox="1"/>
          <p:nvPr/>
        </p:nvSpPr>
        <p:spPr>
          <a:xfrm>
            <a:off x="4343330" y="4647699"/>
            <a:ext cx="241234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00" dirty="0">
                <a:solidFill>
                  <a:prstClr val="white"/>
                </a:solidFill>
                <a:latin typeface="DINPro-Light" panose="02000504040000020003" pitchFamily="2" charset="0"/>
              </a:rPr>
              <a:t>The intended budget is per person, including accommodation, transportation and travel activities</a:t>
            </a:r>
          </a:p>
        </p:txBody>
      </p:sp>
    </p:spTree>
    <p:extLst>
      <p:ext uri="{BB962C8B-B14F-4D97-AF65-F5344CB8AC3E}">
        <p14:creationId xmlns:p14="http://schemas.microsoft.com/office/powerpoint/2010/main" val="29359263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>
            <a:extLst>
              <a:ext uri="{FF2B5EF4-FFF2-40B4-BE49-F238E27FC236}">
                <a16:creationId xmlns:a16="http://schemas.microsoft.com/office/drawing/2014/main" id="{0C7B9B04-19A7-5243-811C-8FC60B2735BE}"/>
              </a:ext>
            </a:extLst>
          </p:cNvPr>
          <p:cNvSpPr txBox="1"/>
          <p:nvPr/>
        </p:nvSpPr>
        <p:spPr>
          <a:xfrm>
            <a:off x="136887" y="96901"/>
            <a:ext cx="5079305" cy="4847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4960"/>
            <a:r>
              <a:rPr lang="en-US" sz="1500" dirty="0">
                <a:solidFill>
                  <a:srgbClr val="62BCE3"/>
                </a:solidFill>
                <a:latin typeface="DINPro-Bold" panose="02000503030000020004" pitchFamily="50" charset="0"/>
              </a:rPr>
              <a:t>A SNAPSHOT OF SPANISH TRAVEL PLANS</a:t>
            </a:r>
            <a:br>
              <a:rPr lang="en-US" sz="1500" dirty="0">
                <a:solidFill>
                  <a:srgbClr val="62BCE3"/>
                </a:solidFill>
                <a:latin typeface="DINPro-Bold" panose="02000503030000020004" pitchFamily="50" charset="0"/>
              </a:rPr>
            </a:br>
            <a:r>
              <a:rPr lang="en-US" sz="1050" dirty="0">
                <a:solidFill>
                  <a:srgbClr val="228FC0"/>
                </a:solidFill>
                <a:latin typeface="DINPro-Bold" panose="02000503030000020004" pitchFamily="50" charset="0"/>
              </a:rPr>
              <a:t>Travel horizon: June-November 2022</a:t>
            </a:r>
            <a:endParaRPr lang="en-US" sz="1500" dirty="0">
              <a:solidFill>
                <a:srgbClr val="228FC0"/>
              </a:solidFill>
              <a:latin typeface="DINPro-Bold" panose="02000503030000020004" pitchFamily="50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D4294235-6C38-2F48-8D52-4373E80EF6BA}"/>
              </a:ext>
            </a:extLst>
          </p:cNvPr>
          <p:cNvSpPr txBox="1"/>
          <p:nvPr/>
        </p:nvSpPr>
        <p:spPr>
          <a:xfrm>
            <a:off x="5974219" y="4995217"/>
            <a:ext cx="3005687" cy="172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4960"/>
            <a:r>
              <a:rPr lang="en-US" sz="524" b="1" dirty="0">
                <a:solidFill>
                  <a:prstClr val="white">
                    <a:lumMod val="50000"/>
                  </a:prstClr>
                </a:solidFill>
                <a:latin typeface="DINPro-Light" panose="02000504040000020003" pitchFamily="50" charset="0"/>
              </a:rPr>
              <a:t>No. of respondents: 500 </a:t>
            </a:r>
            <a:r>
              <a:rPr lang="en-US" sz="524" dirty="0">
                <a:solidFill>
                  <a:prstClr val="white">
                    <a:lumMod val="50000"/>
                  </a:prstClr>
                </a:solidFill>
                <a:latin typeface="DINPro-Light" panose="02000504040000020003" pitchFamily="50" charset="0"/>
              </a:rPr>
              <a:t>(total sample of respondents per country)</a:t>
            </a:r>
          </a:p>
        </p:txBody>
      </p:sp>
      <p:graphicFrame>
        <p:nvGraphicFramePr>
          <p:cNvPr id="2" name="Πίνακας 2">
            <a:extLst>
              <a:ext uri="{FF2B5EF4-FFF2-40B4-BE49-F238E27FC236}">
                <a16:creationId xmlns:a16="http://schemas.microsoft.com/office/drawing/2014/main" id="{2767DAA9-7F19-4D44-B0C5-5BEE3E6E140F}"/>
              </a:ext>
            </a:extLst>
          </p:cNvPr>
          <p:cNvGraphicFramePr>
            <a:graphicFrameLocks noGrp="1"/>
          </p:cNvGraphicFramePr>
          <p:nvPr/>
        </p:nvGraphicFramePr>
        <p:xfrm>
          <a:off x="205028" y="753687"/>
          <a:ext cx="8733944" cy="41842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0890">
                  <a:extLst>
                    <a:ext uri="{9D8B030D-6E8A-4147-A177-3AD203B41FA5}">
                      <a16:colId xmlns:a16="http://schemas.microsoft.com/office/drawing/2014/main" val="618354113"/>
                    </a:ext>
                  </a:extLst>
                </a:gridCol>
                <a:gridCol w="2253600">
                  <a:extLst>
                    <a:ext uri="{9D8B030D-6E8A-4147-A177-3AD203B41FA5}">
                      <a16:colId xmlns:a16="http://schemas.microsoft.com/office/drawing/2014/main" val="531008765"/>
                    </a:ext>
                  </a:extLst>
                </a:gridCol>
                <a:gridCol w="2065968">
                  <a:extLst>
                    <a:ext uri="{9D8B030D-6E8A-4147-A177-3AD203B41FA5}">
                      <a16:colId xmlns:a16="http://schemas.microsoft.com/office/drawing/2014/main" val="752358883"/>
                    </a:ext>
                  </a:extLst>
                </a:gridCol>
                <a:gridCol w="2183486">
                  <a:extLst>
                    <a:ext uri="{9D8B030D-6E8A-4147-A177-3AD203B41FA5}">
                      <a16:colId xmlns:a16="http://schemas.microsoft.com/office/drawing/2014/main" val="621346691"/>
                    </a:ext>
                  </a:extLst>
                </a:gridCol>
              </a:tblGrid>
              <a:tr h="601056">
                <a:tc>
                  <a:txBody>
                    <a:bodyPr/>
                    <a:lstStyle/>
                    <a:p>
                      <a:pPr algn="ctr"/>
                      <a:r>
                        <a:rPr lang="en-US" sz="900" kern="1200" dirty="0">
                          <a:solidFill>
                            <a:srgbClr val="185878"/>
                          </a:solidFill>
                          <a:latin typeface="DINPro-Black" panose="02000503030000020004" pitchFamily="50" charset="0"/>
                          <a:ea typeface="+mn-ea"/>
                          <a:cs typeface="+mn-cs"/>
                        </a:rPr>
                        <a:t>TRAVEL SENTIMENT</a:t>
                      </a:r>
                      <a:endParaRPr lang="el-GR" sz="900" kern="1200" dirty="0">
                        <a:solidFill>
                          <a:srgbClr val="185878"/>
                        </a:solidFill>
                        <a:latin typeface="DINPro-Black" panose="02000503030000020004" pitchFamily="50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 kern="1200" dirty="0">
                          <a:solidFill>
                            <a:srgbClr val="2D8CB5"/>
                          </a:solidFill>
                          <a:latin typeface="DINPro-Black" panose="02000503030000020004" pitchFamily="50" charset="0"/>
                          <a:ea typeface="+mn-ea"/>
                          <a:cs typeface="+mn-cs"/>
                        </a:rPr>
                        <a:t>TRAVEL PLANNING</a:t>
                      </a:r>
                      <a:endParaRPr lang="el-GR" sz="900" kern="1200" dirty="0">
                        <a:solidFill>
                          <a:srgbClr val="2D8CB5"/>
                        </a:solidFill>
                        <a:latin typeface="DINPro-Black" panose="02000503030000020004" pitchFamily="50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l-GR" sz="1200" kern="1200" dirty="0">
                        <a:solidFill>
                          <a:srgbClr val="185878"/>
                        </a:solidFill>
                        <a:latin typeface="DINPro-Black" panose="02000503030000020004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1200" dirty="0">
                          <a:solidFill>
                            <a:srgbClr val="4CC1E6"/>
                          </a:solidFill>
                          <a:latin typeface="DINPro-Black" panose="02000503030000020004" pitchFamily="50" charset="0"/>
                          <a:ea typeface="+mn-ea"/>
                          <a:cs typeface="+mn-cs"/>
                        </a:rPr>
                        <a:t>PREFERRED TYPES OF TRIPS &amp; DESTINATIONS</a:t>
                      </a:r>
                      <a:endParaRPr lang="el-GR" sz="900" kern="1200" dirty="0">
                        <a:solidFill>
                          <a:srgbClr val="4CC1E6"/>
                        </a:solidFill>
                        <a:latin typeface="DINPro-Black" panose="02000503030000020004" pitchFamily="50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039506"/>
                  </a:ext>
                </a:extLst>
              </a:tr>
              <a:tr h="1178862">
                <a:tc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85878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2982AA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2982AA"/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CC1E6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34865"/>
                  </a:ext>
                </a:extLst>
              </a:tr>
              <a:tr h="622220">
                <a:tc rowSpan="2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18587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165321"/>
                  </a:ext>
                </a:extLst>
              </a:tr>
              <a:tr h="657350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185878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2982A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l-GR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2D8CB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42825705"/>
                  </a:ext>
                </a:extLst>
              </a:tr>
              <a:tr h="1124735">
                <a:tc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185878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el-GR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2D8CB5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C1E6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395209"/>
                  </a:ext>
                </a:extLst>
              </a:tr>
            </a:tbl>
          </a:graphicData>
        </a:graphic>
      </p:graphicFrame>
      <p:graphicFrame>
        <p:nvGraphicFramePr>
          <p:cNvPr id="48" name="Chart 59">
            <a:extLst>
              <a:ext uri="{FF2B5EF4-FFF2-40B4-BE49-F238E27FC236}">
                <a16:creationId xmlns:a16="http://schemas.microsoft.com/office/drawing/2014/main" id="{29E5531F-8EF4-2040-8809-16D1F3779DDD}"/>
              </a:ext>
            </a:extLst>
          </p:cNvPr>
          <p:cNvGraphicFramePr/>
          <p:nvPr/>
        </p:nvGraphicFramePr>
        <p:xfrm>
          <a:off x="176859" y="1614254"/>
          <a:ext cx="2261541" cy="941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2" name="TextBox 51">
            <a:extLst>
              <a:ext uri="{FF2B5EF4-FFF2-40B4-BE49-F238E27FC236}">
                <a16:creationId xmlns:a16="http://schemas.microsoft.com/office/drawing/2014/main" id="{B8B42D43-A6DC-5F40-A60D-66A2ECD069F8}"/>
              </a:ext>
            </a:extLst>
          </p:cNvPr>
          <p:cNvSpPr txBox="1"/>
          <p:nvPr/>
        </p:nvSpPr>
        <p:spPr>
          <a:xfrm>
            <a:off x="339551" y="1420820"/>
            <a:ext cx="200378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dirty="0">
                <a:solidFill>
                  <a:prstClr val="white"/>
                </a:solidFill>
                <a:latin typeface="DINPro-Black" panose="02000503030000020004" pitchFamily="50" charset="0"/>
              </a:rPr>
              <a:t>INTENTION  TO TRAVEL</a:t>
            </a:r>
            <a:endParaRPr lang="el-GR" sz="750" dirty="0">
              <a:solidFill>
                <a:prstClr val="white"/>
              </a:solidFill>
              <a:latin typeface="DINPro-Black" panose="02000503030000020004" pitchFamily="50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C71E93C-0320-0F45-BA3E-1EEF00B3296A}"/>
              </a:ext>
            </a:extLst>
          </p:cNvPr>
          <p:cNvSpPr txBox="1"/>
          <p:nvPr/>
        </p:nvSpPr>
        <p:spPr>
          <a:xfrm>
            <a:off x="5345113" y="2430048"/>
            <a:ext cx="809516" cy="4039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350" b="1" dirty="0">
                <a:solidFill>
                  <a:prstClr val="white"/>
                </a:solidFill>
                <a:latin typeface="DINPro-Black" panose="02000503030000020004" pitchFamily="50" charset="0"/>
              </a:rPr>
              <a:t>43%</a:t>
            </a:r>
          </a:p>
          <a:p>
            <a:pPr algn="ctr" defTabSz="685800"/>
            <a:r>
              <a:rPr lang="en-US" sz="675" b="1" dirty="0">
                <a:solidFill>
                  <a:prstClr val="white"/>
                </a:solidFill>
                <a:latin typeface="DINPro-Light" panose="02000504040000020003" pitchFamily="50" charset="0"/>
              </a:rPr>
              <a:t>with partner</a:t>
            </a:r>
            <a:endParaRPr lang="en-GB" sz="675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3C8E918-47AC-6740-A08F-3BA51E6A8082}"/>
              </a:ext>
            </a:extLst>
          </p:cNvPr>
          <p:cNvSpPr txBox="1"/>
          <p:nvPr/>
        </p:nvSpPr>
        <p:spPr>
          <a:xfrm>
            <a:off x="6073328" y="2464673"/>
            <a:ext cx="6444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125" b="1" dirty="0">
                <a:solidFill>
                  <a:prstClr val="white"/>
                </a:solidFill>
                <a:latin typeface="DINPro-Black" panose="02000503030000020004" pitchFamily="50" charset="0"/>
              </a:rPr>
              <a:t>11%</a:t>
            </a:r>
          </a:p>
          <a:p>
            <a:pPr algn="ctr" defTabSz="685800"/>
            <a:r>
              <a:rPr lang="en-US" sz="675" b="1" dirty="0">
                <a:solidFill>
                  <a:prstClr val="white"/>
                </a:solidFill>
                <a:latin typeface="DINPro-Light" panose="02000504040000020003" pitchFamily="50" charset="0"/>
              </a:rPr>
              <a:t>solo</a:t>
            </a:r>
            <a:endParaRPr lang="en-GB" sz="675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C46D9F6-CAA3-C44B-BCCF-BF7CC2D2D04A}"/>
              </a:ext>
            </a:extLst>
          </p:cNvPr>
          <p:cNvSpPr txBox="1"/>
          <p:nvPr/>
        </p:nvSpPr>
        <p:spPr>
          <a:xfrm>
            <a:off x="4737203" y="2464673"/>
            <a:ext cx="6444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125" b="1" dirty="0">
                <a:solidFill>
                  <a:prstClr val="white"/>
                </a:solidFill>
                <a:latin typeface="DINPro-Black" panose="02000503030000020004" pitchFamily="50" charset="0"/>
              </a:rPr>
              <a:t>37%</a:t>
            </a:r>
          </a:p>
          <a:p>
            <a:pPr algn="ctr" defTabSz="685800"/>
            <a:r>
              <a:rPr lang="en-US" sz="675" b="1" dirty="0">
                <a:solidFill>
                  <a:prstClr val="white"/>
                </a:solidFill>
                <a:latin typeface="DINPro-Light" panose="02000504040000020003" pitchFamily="50" charset="0"/>
              </a:rPr>
              <a:t>with family</a:t>
            </a:r>
            <a:endParaRPr lang="en-GB" sz="675" b="1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6" name="Graphic 147" descr="Family with boy with solid fill">
            <a:extLst>
              <a:ext uri="{FF2B5EF4-FFF2-40B4-BE49-F238E27FC236}">
                <a16:creationId xmlns:a16="http://schemas.microsoft.com/office/drawing/2014/main" id="{0C596F84-C318-AF4D-8717-6B1031376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19725" y="2034559"/>
            <a:ext cx="338377" cy="338377"/>
          </a:xfrm>
          <a:prstGeom prst="rect">
            <a:avLst/>
          </a:prstGeom>
        </p:spPr>
      </p:pic>
      <p:pic>
        <p:nvPicPr>
          <p:cNvPr id="67" name="Graphic 148" descr="Hike with solid fill">
            <a:extLst>
              <a:ext uri="{FF2B5EF4-FFF2-40B4-BE49-F238E27FC236}">
                <a16:creationId xmlns:a16="http://schemas.microsoft.com/office/drawing/2014/main" id="{33647F22-3CD6-A04A-88A5-5F8EDEB602F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99670" y="2038500"/>
            <a:ext cx="374976" cy="334194"/>
          </a:xfrm>
          <a:prstGeom prst="rect">
            <a:avLst/>
          </a:prstGeom>
        </p:spPr>
      </p:pic>
      <p:pic>
        <p:nvPicPr>
          <p:cNvPr id="68" name="Graphic 149" descr="Man and woman with solid fill">
            <a:extLst>
              <a:ext uri="{FF2B5EF4-FFF2-40B4-BE49-F238E27FC236}">
                <a16:creationId xmlns:a16="http://schemas.microsoft.com/office/drawing/2014/main" id="{36F8B17F-2B4F-034F-A3B0-47055DE5624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84878" y="2045500"/>
            <a:ext cx="334193" cy="334193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DF5B4817-94B3-444C-AFB6-5D7A86D35095}"/>
              </a:ext>
            </a:extLst>
          </p:cNvPr>
          <p:cNvSpPr txBox="1"/>
          <p:nvPr/>
        </p:nvSpPr>
        <p:spPr>
          <a:xfrm>
            <a:off x="296235" y="3811193"/>
            <a:ext cx="200378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dirty="0">
                <a:solidFill>
                  <a:prstClr val="white"/>
                </a:solidFill>
                <a:latin typeface="DINPro-Black" panose="02000503030000020004" pitchFamily="50" charset="0"/>
              </a:rPr>
              <a:t>POPULAR TRAVEL PERIODS</a:t>
            </a:r>
            <a:endParaRPr lang="el-GR" sz="750" dirty="0">
              <a:solidFill>
                <a:prstClr val="white"/>
              </a:solidFill>
              <a:latin typeface="DINPro-Black" panose="02000503030000020004" pitchFamily="50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A1C42BC0-C364-4C85-B661-FFA09219BF68}"/>
              </a:ext>
            </a:extLst>
          </p:cNvPr>
          <p:cNvSpPr txBox="1"/>
          <p:nvPr/>
        </p:nvSpPr>
        <p:spPr>
          <a:xfrm>
            <a:off x="2819400" y="1417069"/>
            <a:ext cx="1577471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prstClr val="white"/>
                </a:solidFill>
                <a:latin typeface="DINPro-Black" panose="02000503030000020004" pitchFamily="50" charset="0"/>
              </a:rPr>
              <a:t>WHERE TO?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E2799FF-19F3-427A-A94A-489BD2D64870}"/>
              </a:ext>
            </a:extLst>
          </p:cNvPr>
          <p:cNvSpPr txBox="1"/>
          <p:nvPr/>
        </p:nvSpPr>
        <p:spPr>
          <a:xfrm>
            <a:off x="2438400" y="2429778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prstClr val="white"/>
                </a:solidFill>
                <a:latin typeface="DINPro-Black" panose="02000503030000020004" pitchFamily="50" charset="0"/>
              </a:rPr>
              <a:t>41%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21917499-694E-476B-9971-0E18A74559F3}"/>
              </a:ext>
            </a:extLst>
          </p:cNvPr>
          <p:cNvSpPr txBox="1"/>
          <p:nvPr/>
        </p:nvSpPr>
        <p:spPr>
          <a:xfrm>
            <a:off x="4114800" y="1764526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prstClr val="white"/>
                </a:solidFill>
                <a:latin typeface="DINPro-Black" panose="02000503030000020004" pitchFamily="50" charset="0"/>
              </a:rPr>
              <a:t>35%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32E52CE-0456-4E20-93E3-3D15050F3B51}"/>
              </a:ext>
            </a:extLst>
          </p:cNvPr>
          <p:cNvSpPr txBox="1"/>
          <p:nvPr/>
        </p:nvSpPr>
        <p:spPr>
          <a:xfrm>
            <a:off x="4953000" y="1417069"/>
            <a:ext cx="1577471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prstClr val="white"/>
                </a:solidFill>
                <a:latin typeface="DINPro-Black" panose="02000503030000020004" pitchFamily="50" charset="0"/>
              </a:rPr>
              <a:t>AND WITH WHOM?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6AB2D18E-6782-474E-95DE-AE03B57F5690}"/>
              </a:ext>
            </a:extLst>
          </p:cNvPr>
          <p:cNvSpPr txBox="1"/>
          <p:nvPr/>
        </p:nvSpPr>
        <p:spPr>
          <a:xfrm>
            <a:off x="3150339" y="3248497"/>
            <a:ext cx="3065911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prstClr val="white"/>
                </a:solidFill>
                <a:latin typeface="DINPro-Black" panose="02000503030000020004" pitchFamily="50" charset="0"/>
              </a:rPr>
              <a:t>INTENDED LENGTH OF STAY AND BUDGET</a:t>
            </a:r>
          </a:p>
        </p:txBody>
      </p:sp>
      <p:graphicFrame>
        <p:nvGraphicFramePr>
          <p:cNvPr id="92" name="Chart 171">
            <a:extLst>
              <a:ext uri="{FF2B5EF4-FFF2-40B4-BE49-F238E27FC236}">
                <a16:creationId xmlns:a16="http://schemas.microsoft.com/office/drawing/2014/main" id="{4F8C9F55-DF8A-4173-81AE-DD9829C06F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77644557"/>
              </p:ext>
            </p:extLst>
          </p:nvPr>
        </p:nvGraphicFramePr>
        <p:xfrm>
          <a:off x="2438400" y="3413125"/>
          <a:ext cx="1755071" cy="1292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94" name="Chart 171">
            <a:extLst>
              <a:ext uri="{FF2B5EF4-FFF2-40B4-BE49-F238E27FC236}">
                <a16:creationId xmlns:a16="http://schemas.microsoft.com/office/drawing/2014/main" id="{B65772CE-EE90-4DA1-97DE-E1B8310CBC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33384737"/>
              </p:ext>
            </p:extLst>
          </p:nvPr>
        </p:nvGraphicFramePr>
        <p:xfrm>
          <a:off x="4322187" y="3555860"/>
          <a:ext cx="2485084" cy="12071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95" name="Πίνακας 13">
            <a:extLst>
              <a:ext uri="{FF2B5EF4-FFF2-40B4-BE49-F238E27FC236}">
                <a16:creationId xmlns:a16="http://schemas.microsoft.com/office/drawing/2014/main" id="{BEAE5725-960C-48E0-983C-B351AB3A6CB1}"/>
              </a:ext>
            </a:extLst>
          </p:cNvPr>
          <p:cNvGraphicFramePr>
            <a:graphicFrameLocks noGrp="1"/>
          </p:cNvGraphicFramePr>
          <p:nvPr/>
        </p:nvGraphicFramePr>
        <p:xfrm>
          <a:off x="6758510" y="4000099"/>
          <a:ext cx="2183302" cy="934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1651">
                  <a:extLst>
                    <a:ext uri="{9D8B030D-6E8A-4147-A177-3AD203B41FA5}">
                      <a16:colId xmlns:a16="http://schemas.microsoft.com/office/drawing/2014/main" val="3003151601"/>
                    </a:ext>
                  </a:extLst>
                </a:gridCol>
                <a:gridCol w="1091651">
                  <a:extLst>
                    <a:ext uri="{9D8B030D-6E8A-4147-A177-3AD203B41FA5}">
                      <a16:colId xmlns:a16="http://schemas.microsoft.com/office/drawing/2014/main" val="267183535"/>
                    </a:ext>
                  </a:extLst>
                </a:gridCol>
              </a:tblGrid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France  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20%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948925"/>
                  </a:ext>
                </a:extLst>
              </a:tr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Italy 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13%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5317399"/>
                  </a:ext>
                </a:extLst>
              </a:tr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Portugal  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10%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147554"/>
                  </a:ext>
                </a:extLst>
              </a:tr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Germany 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7%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2273054"/>
                  </a:ext>
                </a:extLst>
              </a:tr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UK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4%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7740919"/>
                  </a:ext>
                </a:extLst>
              </a:tr>
            </a:tbl>
          </a:graphicData>
        </a:graphic>
      </p:graphicFrame>
      <p:sp>
        <p:nvSpPr>
          <p:cNvPr id="72" name="TextBox 71">
            <a:extLst>
              <a:ext uri="{FF2B5EF4-FFF2-40B4-BE49-F238E27FC236}">
                <a16:creationId xmlns:a16="http://schemas.microsoft.com/office/drawing/2014/main" id="{6A943DDE-A553-F042-8CB4-48F8D498F940}"/>
              </a:ext>
            </a:extLst>
          </p:cNvPr>
          <p:cNvSpPr txBox="1"/>
          <p:nvPr/>
        </p:nvSpPr>
        <p:spPr>
          <a:xfrm>
            <a:off x="326888" y="2584351"/>
            <a:ext cx="200378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dirty="0">
                <a:solidFill>
                  <a:prstClr val="white"/>
                </a:solidFill>
                <a:latin typeface="DINPro-Black" panose="02000503030000020004" pitchFamily="50" charset="0"/>
              </a:rPr>
              <a:t>TRAVEL READINESS</a:t>
            </a:r>
            <a:endParaRPr lang="el-GR" sz="750" dirty="0">
              <a:solidFill>
                <a:prstClr val="white"/>
              </a:solidFill>
              <a:latin typeface="DINPro-Black" panose="02000503030000020004" pitchFamily="50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BF73613-08FD-4A4F-878C-073958DFEA20}"/>
              </a:ext>
            </a:extLst>
          </p:cNvPr>
          <p:cNvSpPr txBox="1"/>
          <p:nvPr/>
        </p:nvSpPr>
        <p:spPr>
          <a:xfrm>
            <a:off x="7077664" y="1417069"/>
            <a:ext cx="1577471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srgbClr val="1F698B"/>
                </a:solidFill>
                <a:latin typeface="DINPro-Black" panose="02000503030000020004" pitchFamily="50" charset="0"/>
              </a:rPr>
              <a:t>TOP 3 TYPES OF TRIPS</a:t>
            </a:r>
          </a:p>
        </p:txBody>
      </p:sp>
      <p:graphicFrame>
        <p:nvGraphicFramePr>
          <p:cNvPr id="79" name="Γράφημα 78">
            <a:extLst>
              <a:ext uri="{FF2B5EF4-FFF2-40B4-BE49-F238E27FC236}">
                <a16:creationId xmlns:a16="http://schemas.microsoft.com/office/drawing/2014/main" id="{0E290A43-B8AC-2B42-843C-C8DC67C18CF7}"/>
              </a:ext>
            </a:extLst>
          </p:cNvPr>
          <p:cNvGraphicFramePr/>
          <p:nvPr/>
        </p:nvGraphicFramePr>
        <p:xfrm>
          <a:off x="226333" y="2534192"/>
          <a:ext cx="2189950" cy="1277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87" name="TextBox 86">
            <a:extLst>
              <a:ext uri="{FF2B5EF4-FFF2-40B4-BE49-F238E27FC236}">
                <a16:creationId xmlns:a16="http://schemas.microsoft.com/office/drawing/2014/main" id="{CFFA70A0-27AC-AD49-8771-7303377CBC4D}"/>
              </a:ext>
            </a:extLst>
          </p:cNvPr>
          <p:cNvSpPr txBox="1"/>
          <p:nvPr/>
        </p:nvSpPr>
        <p:spPr>
          <a:xfrm>
            <a:off x="1676400" y="2776305"/>
            <a:ext cx="7766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Trip fully booked</a:t>
            </a:r>
            <a:endParaRPr lang="en-GB" sz="75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9BDFEC78-D5A7-E04A-9EA2-C0596F340AED}"/>
              </a:ext>
            </a:extLst>
          </p:cNvPr>
          <p:cNvSpPr txBox="1"/>
          <p:nvPr/>
        </p:nvSpPr>
        <p:spPr>
          <a:xfrm>
            <a:off x="1676400" y="3307429"/>
            <a:ext cx="7766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Trip partially booked</a:t>
            </a:r>
            <a:endParaRPr lang="en-GB" sz="750" b="1" dirty="0">
              <a:solidFill>
                <a:prstClr val="white"/>
              </a:solidFill>
              <a:latin typeface="DINPro-Light" panose="02000504040000020003" pitchFamily="50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C676D90B-1E47-A040-AE78-93C9988CEAA9}"/>
              </a:ext>
            </a:extLst>
          </p:cNvPr>
          <p:cNvSpPr txBox="1"/>
          <p:nvPr/>
        </p:nvSpPr>
        <p:spPr>
          <a:xfrm>
            <a:off x="213975" y="2776305"/>
            <a:ext cx="7766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Destination not chosen</a:t>
            </a:r>
            <a:endParaRPr lang="en-GB" sz="75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045CE05E-A5B1-DC4F-9AA8-914703D8EE9C}"/>
              </a:ext>
            </a:extLst>
          </p:cNvPr>
          <p:cNvSpPr txBox="1"/>
          <p:nvPr/>
        </p:nvSpPr>
        <p:spPr>
          <a:xfrm>
            <a:off x="152400" y="3297178"/>
            <a:ext cx="868286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Medium" panose="02000503030000020004" pitchFamily="2" charset="0"/>
              </a:rPr>
              <a:t>Destination chosen but trip not booked yet</a:t>
            </a:r>
            <a:endParaRPr lang="en-GB" sz="750" b="1" dirty="0">
              <a:solidFill>
                <a:prstClr val="white"/>
              </a:solidFill>
              <a:latin typeface="DINPro-Medium" panose="02000503030000020004" pitchFamily="2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12118B1-2A2D-BA4A-AE1E-51C5079FFD7C}"/>
              </a:ext>
            </a:extLst>
          </p:cNvPr>
          <p:cNvSpPr txBox="1"/>
          <p:nvPr/>
        </p:nvSpPr>
        <p:spPr>
          <a:xfrm>
            <a:off x="2479710" y="2755126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prstClr val="white"/>
                </a:solidFill>
                <a:latin typeface="DINPro-Black" panose="02000503030000020004" pitchFamily="50" charset="0"/>
              </a:rPr>
              <a:t>4%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D8F7A56F-1596-0840-AAEF-B1866675BE5D}"/>
              </a:ext>
            </a:extLst>
          </p:cNvPr>
          <p:cNvSpPr txBox="1"/>
          <p:nvPr/>
        </p:nvSpPr>
        <p:spPr>
          <a:xfrm>
            <a:off x="7761923" y="3069643"/>
            <a:ext cx="936475" cy="196208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defTabSz="685800"/>
            <a:r>
              <a:rPr lang="en-US" sz="675" b="1" dirty="0">
                <a:solidFill>
                  <a:srgbClr val="1F698B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Culture &amp; Heritage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D5DC47E-3334-4844-BB28-EFC6FF6C562A}"/>
              </a:ext>
            </a:extLst>
          </p:cNvPr>
          <p:cNvSpPr txBox="1"/>
          <p:nvPr/>
        </p:nvSpPr>
        <p:spPr>
          <a:xfrm>
            <a:off x="7901503" y="3258554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srgbClr val="1F698B"/>
                </a:solidFill>
                <a:latin typeface="DINPro-Black" panose="02000503030000020004" pitchFamily="50" charset="0"/>
              </a:rPr>
              <a:t>15%</a:t>
            </a:r>
          </a:p>
        </p:txBody>
      </p:sp>
      <p:pic>
        <p:nvPicPr>
          <p:cNvPr id="103" name="Graphic 51" descr="Greek Temple">
            <a:extLst>
              <a:ext uri="{FF2B5EF4-FFF2-40B4-BE49-F238E27FC236}">
                <a16:creationId xmlns:a16="http://schemas.microsoft.com/office/drawing/2014/main" id="{BE8F1258-7932-304E-900E-7E0DC7FB42A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086954" y="3032125"/>
            <a:ext cx="535957" cy="535957"/>
          </a:xfrm>
          <a:prstGeom prst="rect">
            <a:avLst/>
          </a:prstGeom>
        </p:spPr>
      </p:pic>
      <p:pic>
        <p:nvPicPr>
          <p:cNvPr id="104" name="Graphic 54" descr="City">
            <a:extLst>
              <a:ext uri="{FF2B5EF4-FFF2-40B4-BE49-F238E27FC236}">
                <a16:creationId xmlns:a16="http://schemas.microsoft.com/office/drawing/2014/main" id="{35752348-AA51-C048-A0B3-5FAD2D0500C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111154" y="1772641"/>
            <a:ext cx="497484" cy="497484"/>
          </a:xfrm>
          <a:prstGeom prst="rect">
            <a:avLst/>
          </a:prstGeom>
        </p:spPr>
      </p:pic>
      <p:sp>
        <p:nvSpPr>
          <p:cNvPr id="109" name="TextBox 108">
            <a:extLst>
              <a:ext uri="{FF2B5EF4-FFF2-40B4-BE49-F238E27FC236}">
                <a16:creationId xmlns:a16="http://schemas.microsoft.com/office/drawing/2014/main" id="{B5D4A27B-4F17-5641-97A3-F6448998FA28}"/>
              </a:ext>
            </a:extLst>
          </p:cNvPr>
          <p:cNvSpPr txBox="1"/>
          <p:nvPr/>
        </p:nvSpPr>
        <p:spPr>
          <a:xfrm>
            <a:off x="7931841" y="1792049"/>
            <a:ext cx="595035" cy="196208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defTabSz="685800"/>
            <a:r>
              <a:rPr lang="en-US" sz="675" b="1" dirty="0">
                <a:solidFill>
                  <a:srgbClr val="1F698B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City Break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616F005C-7977-DF47-B926-5ABB003D3797}"/>
              </a:ext>
            </a:extLst>
          </p:cNvPr>
          <p:cNvSpPr txBox="1"/>
          <p:nvPr/>
        </p:nvSpPr>
        <p:spPr>
          <a:xfrm>
            <a:off x="7901503" y="1980961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srgbClr val="1F698B"/>
                </a:solidFill>
                <a:latin typeface="DINPro-Black" panose="02000503030000020004" pitchFamily="50" charset="0"/>
              </a:rPr>
              <a:t>33%</a:t>
            </a:r>
          </a:p>
        </p:txBody>
      </p:sp>
      <p:pic>
        <p:nvPicPr>
          <p:cNvPr id="3074" name="Picture 2" descr="Spain Map. Cities, Regions. Vector Stock Illustration - Illustration of  icon, locations: 176381647">
            <a:extLst>
              <a:ext uri="{FF2B5EF4-FFF2-40B4-BE49-F238E27FC236}">
                <a16:creationId xmlns:a16="http://schemas.microsoft.com/office/drawing/2014/main" id="{37F2A5BB-27EF-8845-9191-9BB9D7539C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980459" y="60325"/>
            <a:ext cx="934941" cy="671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26" descr="Calendar Clip Art Png Vector Library - Blank Calendar Icon Blue,  Transparent Png , Transparent Png Image - PNGitem">
            <a:extLst>
              <a:ext uri="{FF2B5EF4-FFF2-40B4-BE49-F238E27FC236}">
                <a16:creationId xmlns:a16="http://schemas.microsoft.com/office/drawing/2014/main" id="{67FE040B-5294-5348-A421-2C28CF2853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72" y="4018942"/>
            <a:ext cx="601152" cy="59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26" descr="Calendar Clip Art Png Vector Library - Blank Calendar Icon Blue,  Transparent Png , Transparent Png Image - PNGitem">
            <a:extLst>
              <a:ext uri="{FF2B5EF4-FFF2-40B4-BE49-F238E27FC236}">
                <a16:creationId xmlns:a16="http://schemas.microsoft.com/office/drawing/2014/main" id="{BB5E2EBC-32FB-704B-9700-C69CE86377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6336" y="4018942"/>
            <a:ext cx="601152" cy="59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26" descr="Calendar Clip Art Png Vector Library - Blank Calendar Icon Blue,  Transparent Png , Transparent Png Image - PNGitem">
            <a:extLst>
              <a:ext uri="{FF2B5EF4-FFF2-40B4-BE49-F238E27FC236}">
                <a16:creationId xmlns:a16="http://schemas.microsoft.com/office/drawing/2014/main" id="{97761296-BFAF-1E4F-BE45-C5318144AA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66549" y="4018942"/>
            <a:ext cx="601152" cy="59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34" descr="Trenchless Sewer Lines | Renowned Plumbing">
            <a:extLst>
              <a:ext uri="{FF2B5EF4-FFF2-40B4-BE49-F238E27FC236}">
                <a16:creationId xmlns:a16="http://schemas.microsoft.com/office/drawing/2014/main" id="{BF3C5C17-0761-474D-9DC4-72C4BD90D1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 cstate="print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586" r="16048"/>
          <a:stretch/>
        </p:blipFill>
        <p:spPr bwMode="auto">
          <a:xfrm>
            <a:off x="2499508" y="3219867"/>
            <a:ext cx="407709" cy="331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44" descr="Euro symbol icon simple Royalty Free Vector Image">
            <a:extLst>
              <a:ext uri="{FF2B5EF4-FFF2-40B4-BE49-F238E27FC236}">
                <a16:creationId xmlns:a16="http://schemas.microsoft.com/office/drawing/2014/main" id="{FA2FAF95-5C45-034F-A1F4-7659AC0547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0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46273" y="3231581"/>
            <a:ext cx="307712" cy="30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A387C52A-F664-D24F-A66C-FAD2186F6957}"/>
              </a:ext>
            </a:extLst>
          </p:cNvPr>
          <p:cNvSpPr txBox="1"/>
          <p:nvPr/>
        </p:nvSpPr>
        <p:spPr>
          <a:xfrm>
            <a:off x="294667" y="4282684"/>
            <a:ext cx="644490" cy="265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125" dirty="0">
                <a:solidFill>
                  <a:prstClr val="white"/>
                </a:solidFill>
                <a:latin typeface="DINPro-Black" panose="02000503030000020004" pitchFamily="50" charset="0"/>
              </a:rPr>
              <a:t>25%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2716FCE-047A-924B-9B29-E4F70FD5978A}"/>
              </a:ext>
            </a:extLst>
          </p:cNvPr>
          <p:cNvSpPr txBox="1"/>
          <p:nvPr/>
        </p:nvSpPr>
        <p:spPr>
          <a:xfrm>
            <a:off x="986823" y="4265371"/>
            <a:ext cx="644490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350" dirty="0">
                <a:solidFill>
                  <a:prstClr val="white"/>
                </a:solidFill>
                <a:latin typeface="DINPro-Black" panose="02000503030000020004" pitchFamily="50" charset="0"/>
              </a:rPr>
              <a:t>51%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C7A1289-E6B1-B046-B4B3-1B2D2613FAF9}"/>
              </a:ext>
            </a:extLst>
          </p:cNvPr>
          <p:cNvSpPr txBox="1"/>
          <p:nvPr/>
        </p:nvSpPr>
        <p:spPr>
          <a:xfrm>
            <a:off x="1665194" y="4282684"/>
            <a:ext cx="644490" cy="265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125" dirty="0">
                <a:solidFill>
                  <a:prstClr val="white"/>
                </a:solidFill>
                <a:latin typeface="DINPro-Black" panose="02000503030000020004" pitchFamily="50" charset="0"/>
              </a:rPr>
              <a:t>13%</a:t>
            </a:r>
          </a:p>
        </p:txBody>
      </p:sp>
      <p:grpSp>
        <p:nvGrpSpPr>
          <p:cNvPr id="78" name="Ομάδα 77">
            <a:extLst>
              <a:ext uri="{FF2B5EF4-FFF2-40B4-BE49-F238E27FC236}">
                <a16:creationId xmlns:a16="http://schemas.microsoft.com/office/drawing/2014/main" id="{386AA3EC-DAD4-8948-A8CE-BA54E28CB1FD}"/>
              </a:ext>
            </a:extLst>
          </p:cNvPr>
          <p:cNvGrpSpPr/>
          <p:nvPr/>
        </p:nvGrpSpPr>
        <p:grpSpPr>
          <a:xfrm>
            <a:off x="3001329" y="1711668"/>
            <a:ext cx="1199945" cy="1365835"/>
            <a:chOff x="2991055" y="1742490"/>
            <a:chExt cx="1199945" cy="1365835"/>
          </a:xfrm>
        </p:grpSpPr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237FB4C7-E217-8546-B60F-5D726A168CA6}"/>
                </a:ext>
              </a:extLst>
            </p:cNvPr>
            <p:cNvSpPr/>
            <p:nvPr/>
          </p:nvSpPr>
          <p:spPr>
            <a:xfrm>
              <a:off x="3526824" y="1742490"/>
              <a:ext cx="130838" cy="1365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968" y="21600"/>
                  </a:moveTo>
                  <a:lnTo>
                    <a:pt x="9632" y="21600"/>
                  </a:lnTo>
                  <a:cubicBezTo>
                    <a:pt x="4378" y="21600"/>
                    <a:pt x="0" y="21013"/>
                    <a:pt x="0" y="20309"/>
                  </a:cubicBezTo>
                  <a:lnTo>
                    <a:pt x="0" y="1291"/>
                  </a:lnTo>
                  <a:cubicBezTo>
                    <a:pt x="0" y="587"/>
                    <a:pt x="4378" y="0"/>
                    <a:pt x="9632" y="0"/>
                  </a:cubicBezTo>
                  <a:lnTo>
                    <a:pt x="11968" y="0"/>
                  </a:lnTo>
                  <a:cubicBezTo>
                    <a:pt x="17222" y="0"/>
                    <a:pt x="21600" y="587"/>
                    <a:pt x="21600" y="1291"/>
                  </a:cubicBezTo>
                  <a:lnTo>
                    <a:pt x="21600" y="20309"/>
                  </a:lnTo>
                  <a:cubicBezTo>
                    <a:pt x="21599" y="21052"/>
                    <a:pt x="17221" y="21600"/>
                    <a:pt x="11968" y="21600"/>
                  </a:cubicBezTo>
                  <a:close/>
                </a:path>
              </a:pathLst>
            </a:custGeom>
            <a:solidFill>
              <a:srgbClr val="2D8CB5"/>
            </a:solidFill>
            <a:ln w="19050">
              <a:solidFill>
                <a:schemeClr val="bg1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 defTabSz="6858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>
                <a:solidFill>
                  <a:prstClr val="white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Calibri" panose="020F0502020204030204"/>
              </a:endParaRPr>
            </a:p>
          </p:txBody>
        </p:sp>
        <p:sp>
          <p:nvSpPr>
            <p:cNvPr id="83" name="Διάσημα 6">
              <a:extLst>
                <a:ext uri="{FF2B5EF4-FFF2-40B4-BE49-F238E27FC236}">
                  <a16:creationId xmlns:a16="http://schemas.microsoft.com/office/drawing/2014/main" id="{2E0E0E96-4597-764F-A6A4-F713B84138DB}"/>
                </a:ext>
              </a:extLst>
            </p:cNvPr>
            <p:cNvSpPr/>
            <p:nvPr/>
          </p:nvSpPr>
          <p:spPr>
            <a:xfrm>
              <a:off x="2991055" y="1812925"/>
              <a:ext cx="1199945" cy="248889"/>
            </a:xfrm>
            <a:prstGeom prst="chevron">
              <a:avLst/>
            </a:prstGeom>
            <a:solidFill>
              <a:srgbClr val="2982AA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  <a:t>NEIGHBOURING COUNTRY</a:t>
              </a:r>
              <a:endParaRPr lang="el-GR" sz="600" b="1" dirty="0">
                <a:solidFill>
                  <a:prstClr val="white"/>
                </a:solidFill>
                <a:latin typeface="DINPro-Black" panose="02000503030000020004" pitchFamily="50" charset="0"/>
              </a:endParaRPr>
            </a:p>
          </p:txBody>
        </p:sp>
        <p:sp>
          <p:nvSpPr>
            <p:cNvPr id="102" name="Διάσημα 75">
              <a:extLst>
                <a:ext uri="{FF2B5EF4-FFF2-40B4-BE49-F238E27FC236}">
                  <a16:creationId xmlns:a16="http://schemas.microsoft.com/office/drawing/2014/main" id="{33AF5108-2878-B54C-B692-F9D9EE180DB2}"/>
                </a:ext>
              </a:extLst>
            </p:cNvPr>
            <p:cNvSpPr/>
            <p:nvPr/>
          </p:nvSpPr>
          <p:spPr>
            <a:xfrm rot="10800000">
              <a:off x="2991055" y="2467627"/>
              <a:ext cx="1199945" cy="248889"/>
            </a:xfrm>
            <a:prstGeom prst="chevron">
              <a:avLst/>
            </a:prstGeom>
            <a:solidFill>
              <a:srgbClr val="2982AA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l-GR" sz="450" b="1" spc="-56" dirty="0">
                <a:solidFill>
                  <a:prstClr val="white"/>
                </a:solidFill>
                <a:latin typeface="DINPro-Light" panose="02000504040000020003" pitchFamily="50" charset="0"/>
              </a:endParaRP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9716B64A-2AB9-FD44-ACF8-8338EF1E6C09}"/>
                </a:ext>
              </a:extLst>
            </p:cNvPr>
            <p:cNvSpPr txBox="1"/>
            <p:nvPr/>
          </p:nvSpPr>
          <p:spPr>
            <a:xfrm>
              <a:off x="3169130" y="2453573"/>
              <a:ext cx="869470" cy="27699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 defTabSz="685800"/>
              <a: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  <a:t>WITHIN MY COUNTRY</a:t>
              </a:r>
              <a:endParaRPr lang="el-GR" sz="6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06" name="Διάσημα 75">
              <a:extLst>
                <a:ext uri="{FF2B5EF4-FFF2-40B4-BE49-F238E27FC236}">
                  <a16:creationId xmlns:a16="http://schemas.microsoft.com/office/drawing/2014/main" id="{47BCDA65-B3A2-D14A-9268-BEBD3BCD8392}"/>
                </a:ext>
              </a:extLst>
            </p:cNvPr>
            <p:cNvSpPr/>
            <p:nvPr/>
          </p:nvSpPr>
          <p:spPr>
            <a:xfrm rot="10800000">
              <a:off x="2991055" y="2794010"/>
              <a:ext cx="1199945" cy="248889"/>
            </a:xfrm>
            <a:prstGeom prst="chevron">
              <a:avLst/>
            </a:prstGeom>
            <a:solidFill>
              <a:srgbClr val="2982AA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l-GR" sz="450" b="1" spc="-56" dirty="0">
                <a:solidFill>
                  <a:prstClr val="white"/>
                </a:solidFill>
                <a:latin typeface="DINPro-Light" panose="02000504040000020003" pitchFamily="50" charset="0"/>
              </a:endParaRP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A2A3622-EFA4-464F-8CE8-632734FB729C}"/>
                </a:ext>
              </a:extLst>
            </p:cNvPr>
            <p:cNvSpPr txBox="1"/>
            <p:nvPr/>
          </p:nvSpPr>
          <p:spPr>
            <a:xfrm>
              <a:off x="3170423" y="2779956"/>
              <a:ext cx="869470" cy="27699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 defTabSz="685800"/>
              <a: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  <a:t>OUTSIDE </a:t>
              </a:r>
              <a:b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</a:br>
              <a: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  <a:t>EUROPE</a:t>
              </a:r>
              <a:endParaRPr lang="el-GR" sz="6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10" name="Διάσημα 6">
              <a:extLst>
                <a:ext uri="{FF2B5EF4-FFF2-40B4-BE49-F238E27FC236}">
                  <a16:creationId xmlns:a16="http://schemas.microsoft.com/office/drawing/2014/main" id="{F1555FF9-C149-E943-919E-A26C0F8A8606}"/>
                </a:ext>
              </a:extLst>
            </p:cNvPr>
            <p:cNvSpPr/>
            <p:nvPr/>
          </p:nvSpPr>
          <p:spPr>
            <a:xfrm>
              <a:off x="2991055" y="2127999"/>
              <a:ext cx="1199945" cy="248889"/>
            </a:xfrm>
            <a:prstGeom prst="chevron">
              <a:avLst/>
            </a:prstGeom>
            <a:solidFill>
              <a:srgbClr val="2982AA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  <a:t>NON-NEIGHBOURING COUNTRY</a:t>
              </a:r>
              <a:endParaRPr lang="el-GR" sz="600" b="1" dirty="0">
                <a:solidFill>
                  <a:prstClr val="white"/>
                </a:solidFill>
                <a:latin typeface="DINPro-Black" panose="02000503030000020004" pitchFamily="50" charset="0"/>
              </a:endParaRPr>
            </a:p>
          </p:txBody>
        </p:sp>
      </p:grpSp>
      <p:sp>
        <p:nvSpPr>
          <p:cNvPr id="111" name="TextBox 110">
            <a:extLst>
              <a:ext uri="{FF2B5EF4-FFF2-40B4-BE49-F238E27FC236}">
                <a16:creationId xmlns:a16="http://schemas.microsoft.com/office/drawing/2014/main" id="{D474C887-6998-5645-BEDC-6C8783ADCBAA}"/>
              </a:ext>
            </a:extLst>
          </p:cNvPr>
          <p:cNvSpPr txBox="1"/>
          <p:nvPr/>
        </p:nvSpPr>
        <p:spPr>
          <a:xfrm>
            <a:off x="4125074" y="2089874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prstClr val="white"/>
                </a:solidFill>
                <a:latin typeface="DINPro-Black" panose="02000503030000020004" pitchFamily="50" charset="0"/>
              </a:rPr>
              <a:t>17%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E35BFEE-36F9-E244-9B0D-1CF83A9560B9}"/>
              </a:ext>
            </a:extLst>
          </p:cNvPr>
          <p:cNvSpPr txBox="1"/>
          <p:nvPr/>
        </p:nvSpPr>
        <p:spPr>
          <a:xfrm>
            <a:off x="6937697" y="3807409"/>
            <a:ext cx="1916454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srgbClr val="1F698B"/>
                </a:solidFill>
                <a:latin typeface="DINPro-Black" panose="02000503030000020004" pitchFamily="50" charset="0"/>
              </a:rPr>
              <a:t>TOP 5 EUROPEAN DESTINATIONS**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19DB214B-8E08-804E-8362-FBA5D96AD5EB}"/>
              </a:ext>
            </a:extLst>
          </p:cNvPr>
          <p:cNvSpPr txBox="1"/>
          <p:nvPr/>
        </p:nvSpPr>
        <p:spPr>
          <a:xfrm>
            <a:off x="4430985" y="4992729"/>
            <a:ext cx="4103415" cy="172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4960"/>
            <a:r>
              <a:rPr lang="en-US" sz="524" b="1" dirty="0">
                <a:solidFill>
                  <a:prstClr val="white">
                    <a:lumMod val="50000"/>
                  </a:prstClr>
                </a:solidFill>
                <a:latin typeface="DINPro-Light" panose="02000504040000020003" pitchFamily="50" charset="0"/>
              </a:rPr>
              <a:t>** Based on total sample, without reference to domestic trips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6A8A0AC-2DED-904C-A006-E6917C0289DB}"/>
              </a:ext>
            </a:extLst>
          </p:cNvPr>
          <p:cNvSpPr txBox="1"/>
          <p:nvPr/>
        </p:nvSpPr>
        <p:spPr>
          <a:xfrm>
            <a:off x="218768" y="4575060"/>
            <a:ext cx="7766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June-</a:t>
            </a:r>
            <a:b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</a:br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July ‘22</a:t>
            </a:r>
            <a:endParaRPr lang="en-GB" sz="75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2127EA91-A07F-2440-BE3A-92EAD58C9F17}"/>
              </a:ext>
            </a:extLst>
          </p:cNvPr>
          <p:cNvSpPr txBox="1"/>
          <p:nvPr/>
        </p:nvSpPr>
        <p:spPr>
          <a:xfrm>
            <a:off x="884868" y="4575060"/>
            <a:ext cx="79447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August-September‘22</a:t>
            </a:r>
            <a:endParaRPr lang="en-GB" sz="750" b="1" dirty="0">
              <a:solidFill>
                <a:prstClr val="white"/>
              </a:solidFill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221A35E5-0C5E-9D43-80F1-4B45EAD0D5C2}"/>
              </a:ext>
            </a:extLst>
          </p:cNvPr>
          <p:cNvSpPr txBox="1"/>
          <p:nvPr/>
        </p:nvSpPr>
        <p:spPr>
          <a:xfrm>
            <a:off x="1501865" y="4575060"/>
            <a:ext cx="910673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October- November ‘22</a:t>
            </a:r>
            <a:endParaRPr lang="en-GB" sz="75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8" name="Isosceles Triangle 17">
            <a:extLst>
              <a:ext uri="{FF2B5EF4-FFF2-40B4-BE49-F238E27FC236}">
                <a16:creationId xmlns:a16="http://schemas.microsoft.com/office/drawing/2014/main" id="{8B0C8C9D-4C58-1F4D-8DE9-452500D5B98B}"/>
              </a:ext>
            </a:extLst>
          </p:cNvPr>
          <p:cNvSpPr/>
          <p:nvPr/>
        </p:nvSpPr>
        <p:spPr>
          <a:xfrm>
            <a:off x="4795543" y="3589046"/>
            <a:ext cx="101558" cy="82160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A89E9C7E-C487-B940-AB0A-8BBF1ABCE170}"/>
              </a:ext>
            </a:extLst>
          </p:cNvPr>
          <p:cNvSpPr txBox="1"/>
          <p:nvPr/>
        </p:nvSpPr>
        <p:spPr>
          <a:xfrm>
            <a:off x="4617012" y="3431795"/>
            <a:ext cx="53113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1" dirty="0">
                <a:solidFill>
                  <a:srgbClr val="92D050"/>
                </a:solidFill>
                <a:latin typeface="DINPro-Light" panose="02000504040000020003" pitchFamily="50" charset="0"/>
              </a:rPr>
              <a:t>7</a:t>
            </a:r>
            <a:r>
              <a:rPr lang="el-GR" sz="700" b="1" dirty="0">
                <a:solidFill>
                  <a:srgbClr val="92D050"/>
                </a:solidFill>
                <a:latin typeface="DINPro-Light" panose="02000504040000020003" pitchFamily="50" charset="0"/>
              </a:rPr>
              <a:t>%</a:t>
            </a:r>
            <a:r>
              <a:rPr lang="en-US" sz="700" b="1" dirty="0">
                <a:solidFill>
                  <a:srgbClr val="92D050"/>
                </a:solidFill>
                <a:latin typeface="DINPro-Light" panose="02000504040000020003" pitchFamily="50" charset="0"/>
              </a:rPr>
              <a:t>*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27D05E48-09F0-724B-9D24-30A52EF80634}"/>
              </a:ext>
            </a:extLst>
          </p:cNvPr>
          <p:cNvSpPr txBox="1"/>
          <p:nvPr/>
        </p:nvSpPr>
        <p:spPr>
          <a:xfrm>
            <a:off x="7877413" y="2414745"/>
            <a:ext cx="697627" cy="196208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defTabSz="685800"/>
            <a:r>
              <a:rPr lang="en-US" sz="675" b="1" dirty="0">
                <a:solidFill>
                  <a:srgbClr val="1F698B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Sun &amp; Beach</a:t>
            </a:r>
          </a:p>
        </p:txBody>
      </p:sp>
      <p:pic>
        <p:nvPicPr>
          <p:cNvPr id="125" name="Graphic 10" descr="Sunset scene">
            <a:extLst>
              <a:ext uri="{FF2B5EF4-FFF2-40B4-BE49-F238E27FC236}">
                <a16:creationId xmlns:a16="http://schemas.microsoft.com/office/drawing/2014/main" id="{FDD166E6-DDC5-2044-B529-CC47B357910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7015364" y="2270125"/>
            <a:ext cx="689065" cy="689065"/>
          </a:xfrm>
          <a:prstGeom prst="rect">
            <a:avLst/>
          </a:prstGeom>
        </p:spPr>
      </p:pic>
      <p:sp>
        <p:nvSpPr>
          <p:cNvPr id="126" name="TextBox 125">
            <a:extLst>
              <a:ext uri="{FF2B5EF4-FFF2-40B4-BE49-F238E27FC236}">
                <a16:creationId xmlns:a16="http://schemas.microsoft.com/office/drawing/2014/main" id="{09B959D2-CFF4-A74A-9DD0-8EC93656E4ED}"/>
              </a:ext>
            </a:extLst>
          </p:cNvPr>
          <p:cNvSpPr txBox="1"/>
          <p:nvPr/>
        </p:nvSpPr>
        <p:spPr>
          <a:xfrm>
            <a:off x="7903981" y="2603656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srgbClr val="1F698B"/>
                </a:solidFill>
                <a:latin typeface="DINPro-Black" panose="02000503030000020004" pitchFamily="50" charset="0"/>
              </a:rPr>
              <a:t>15%</a:t>
            </a:r>
          </a:p>
        </p:txBody>
      </p:sp>
      <p:sp>
        <p:nvSpPr>
          <p:cNvPr id="71" name="object 3">
            <a:extLst>
              <a:ext uri="{FF2B5EF4-FFF2-40B4-BE49-F238E27FC236}">
                <a16:creationId xmlns:a16="http://schemas.microsoft.com/office/drawing/2014/main" id="{AE17E0AD-9E13-C04C-A1B7-C6AFAADABB87}"/>
              </a:ext>
            </a:extLst>
          </p:cNvPr>
          <p:cNvSpPr/>
          <p:nvPr/>
        </p:nvSpPr>
        <p:spPr>
          <a:xfrm>
            <a:off x="215203" y="616149"/>
            <a:ext cx="1388745" cy="134736"/>
          </a:xfrm>
          <a:custGeom>
            <a:avLst/>
            <a:gdLst/>
            <a:ahLst/>
            <a:cxnLst/>
            <a:rect l="l" t="t" r="r" b="b"/>
            <a:pathLst>
              <a:path w="1718945" h="165734">
                <a:moveTo>
                  <a:pt x="1718322" y="0"/>
                </a:moveTo>
                <a:lnTo>
                  <a:pt x="0" y="0"/>
                </a:lnTo>
                <a:lnTo>
                  <a:pt x="0" y="165595"/>
                </a:lnTo>
                <a:lnTo>
                  <a:pt x="1718322" y="165595"/>
                </a:lnTo>
                <a:lnTo>
                  <a:pt x="1718322" y="0"/>
                </a:lnTo>
                <a:close/>
              </a:path>
            </a:pathLst>
          </a:custGeom>
          <a:solidFill>
            <a:srgbClr val="2D8CB5"/>
          </a:solidFill>
        </p:spPr>
        <p:txBody>
          <a:bodyPr wrap="square" lIns="0" tIns="0" rIns="0" bIns="0" rtlCol="0"/>
          <a:lstStyle/>
          <a:p>
            <a:pPr defTabSz="684960"/>
            <a:endParaRPr sz="1346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86" name="Ομάδα 85">
            <a:extLst>
              <a:ext uri="{FF2B5EF4-FFF2-40B4-BE49-F238E27FC236}">
                <a16:creationId xmlns:a16="http://schemas.microsoft.com/office/drawing/2014/main" id="{8F062524-3648-F04D-97C4-CFFB28F96AE2}"/>
              </a:ext>
            </a:extLst>
          </p:cNvPr>
          <p:cNvGrpSpPr/>
          <p:nvPr/>
        </p:nvGrpSpPr>
        <p:grpSpPr>
          <a:xfrm>
            <a:off x="11385" y="4995217"/>
            <a:ext cx="4103415" cy="172996"/>
            <a:chOff x="11385" y="4995217"/>
            <a:chExt cx="4103415" cy="172996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C2967F37-35D5-F544-885D-D7F67234D8AC}"/>
                </a:ext>
              </a:extLst>
            </p:cNvPr>
            <p:cNvSpPr txBox="1"/>
            <p:nvPr/>
          </p:nvSpPr>
          <p:spPr>
            <a:xfrm>
              <a:off x="11385" y="4995217"/>
              <a:ext cx="4103415" cy="172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4960"/>
              <a:r>
                <a:rPr lang="en-US" sz="524" b="1" dirty="0">
                  <a:solidFill>
                    <a:prstClr val="white">
                      <a:lumMod val="50000"/>
                    </a:prstClr>
                  </a:solidFill>
                  <a:latin typeface="DINPro-Light" panose="02000504040000020003" pitchFamily="50" charset="0"/>
                </a:rPr>
                <a:t>* Significant increase      or decrease      vs previous survey period</a:t>
              </a:r>
            </a:p>
          </p:txBody>
        </p:sp>
        <p:sp>
          <p:nvSpPr>
            <p:cNvPr id="117" name="Isosceles Triangle 46">
              <a:extLst>
                <a:ext uri="{FF2B5EF4-FFF2-40B4-BE49-F238E27FC236}">
                  <a16:creationId xmlns:a16="http://schemas.microsoft.com/office/drawing/2014/main" id="{F70579F1-EF63-7B43-AE82-2547A3925247}"/>
                </a:ext>
              </a:extLst>
            </p:cNvPr>
            <p:cNvSpPr/>
            <p:nvPr/>
          </p:nvSpPr>
          <p:spPr>
            <a:xfrm rot="10800000">
              <a:off x="1238592" y="5050576"/>
              <a:ext cx="93679" cy="66442"/>
            </a:xfrm>
            <a:prstGeom prst="triangl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4960">
                <a:defRPr/>
              </a:pPr>
              <a:endParaRPr lang="en-US" sz="824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9" name="Isosceles Triangle 46">
              <a:extLst>
                <a:ext uri="{FF2B5EF4-FFF2-40B4-BE49-F238E27FC236}">
                  <a16:creationId xmlns:a16="http://schemas.microsoft.com/office/drawing/2014/main" id="{710B4D55-496D-624C-BC80-C311FA8F3B82}"/>
                </a:ext>
              </a:extLst>
            </p:cNvPr>
            <p:cNvSpPr/>
            <p:nvPr/>
          </p:nvSpPr>
          <p:spPr>
            <a:xfrm>
              <a:off x="760000" y="5046006"/>
              <a:ext cx="93679" cy="66442"/>
            </a:xfrm>
            <a:prstGeom prst="triangle">
              <a:avLst/>
            </a:prstGeom>
            <a:solidFill>
              <a:srgbClr val="92D05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4960">
                <a:defRPr/>
              </a:pPr>
              <a:endParaRPr lang="en-US" sz="824" kern="0" dirty="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120" name="TextBox 119">
            <a:extLst>
              <a:ext uri="{FF2B5EF4-FFF2-40B4-BE49-F238E27FC236}">
                <a16:creationId xmlns:a16="http://schemas.microsoft.com/office/drawing/2014/main" id="{E91A4A55-29E9-374E-905C-9363197942E2}"/>
              </a:ext>
            </a:extLst>
          </p:cNvPr>
          <p:cNvSpPr txBox="1"/>
          <p:nvPr/>
        </p:nvSpPr>
        <p:spPr>
          <a:xfrm>
            <a:off x="4343330" y="4647699"/>
            <a:ext cx="241234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00" dirty="0">
                <a:solidFill>
                  <a:prstClr val="white"/>
                </a:solidFill>
                <a:latin typeface="DINPro-Light" panose="02000504040000020003" pitchFamily="2" charset="0"/>
              </a:rPr>
              <a:t>The intended budget is per person, including accommodation, transportation and travel activities</a:t>
            </a:r>
          </a:p>
        </p:txBody>
      </p:sp>
    </p:spTree>
    <p:extLst>
      <p:ext uri="{BB962C8B-B14F-4D97-AF65-F5344CB8AC3E}">
        <p14:creationId xmlns:p14="http://schemas.microsoft.com/office/powerpoint/2010/main" val="23364792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>
            <a:extLst>
              <a:ext uri="{FF2B5EF4-FFF2-40B4-BE49-F238E27FC236}">
                <a16:creationId xmlns:a16="http://schemas.microsoft.com/office/drawing/2014/main" id="{0C7B9B04-19A7-5243-811C-8FC60B2735BE}"/>
              </a:ext>
            </a:extLst>
          </p:cNvPr>
          <p:cNvSpPr txBox="1"/>
          <p:nvPr/>
        </p:nvSpPr>
        <p:spPr>
          <a:xfrm>
            <a:off x="136887" y="87757"/>
            <a:ext cx="5079305" cy="4847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4960"/>
            <a:r>
              <a:rPr lang="en-US" sz="1500" dirty="0">
                <a:solidFill>
                  <a:srgbClr val="62BCE3"/>
                </a:solidFill>
                <a:latin typeface="DINPro-Bold" panose="02000503030000020004" pitchFamily="50" charset="0"/>
              </a:rPr>
              <a:t>A SNAPSHOT OF POLISH TRAVEL PLANS</a:t>
            </a:r>
            <a:br>
              <a:rPr lang="en-US" sz="1500" dirty="0">
                <a:solidFill>
                  <a:srgbClr val="62BCE3"/>
                </a:solidFill>
                <a:latin typeface="DINPro-Bold" panose="02000503030000020004" pitchFamily="50" charset="0"/>
              </a:rPr>
            </a:br>
            <a:r>
              <a:rPr lang="en-US" sz="1050" dirty="0">
                <a:solidFill>
                  <a:srgbClr val="228FC0"/>
                </a:solidFill>
                <a:latin typeface="DINPro-Bold" panose="02000503030000020004" pitchFamily="50" charset="0"/>
              </a:rPr>
              <a:t>Travel horizon: June-November 2022</a:t>
            </a:r>
            <a:endParaRPr lang="en-US" sz="1500" dirty="0">
              <a:solidFill>
                <a:srgbClr val="228FC0"/>
              </a:solidFill>
              <a:latin typeface="DINPro-Bold" panose="02000503030000020004" pitchFamily="50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D4294235-6C38-2F48-8D52-4373E80EF6BA}"/>
              </a:ext>
            </a:extLst>
          </p:cNvPr>
          <p:cNvSpPr txBox="1"/>
          <p:nvPr/>
        </p:nvSpPr>
        <p:spPr>
          <a:xfrm>
            <a:off x="5974219" y="4995217"/>
            <a:ext cx="3005687" cy="172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4960"/>
            <a:r>
              <a:rPr lang="en-US" sz="524" b="1" dirty="0">
                <a:solidFill>
                  <a:prstClr val="white">
                    <a:lumMod val="50000"/>
                  </a:prstClr>
                </a:solidFill>
                <a:latin typeface="DINPro-Light" panose="02000504040000020003" pitchFamily="50" charset="0"/>
              </a:rPr>
              <a:t>No. of respondents: 502 </a:t>
            </a:r>
            <a:r>
              <a:rPr lang="en-US" sz="524" dirty="0">
                <a:solidFill>
                  <a:prstClr val="white">
                    <a:lumMod val="50000"/>
                  </a:prstClr>
                </a:solidFill>
                <a:latin typeface="DINPro-Light" panose="02000504040000020003" pitchFamily="50" charset="0"/>
              </a:rPr>
              <a:t>(total sample of respondents per country)</a:t>
            </a:r>
          </a:p>
        </p:txBody>
      </p:sp>
      <p:graphicFrame>
        <p:nvGraphicFramePr>
          <p:cNvPr id="2" name="Πίνακας 2">
            <a:extLst>
              <a:ext uri="{FF2B5EF4-FFF2-40B4-BE49-F238E27FC236}">
                <a16:creationId xmlns:a16="http://schemas.microsoft.com/office/drawing/2014/main" id="{2767DAA9-7F19-4D44-B0C5-5BEE3E6E140F}"/>
              </a:ext>
            </a:extLst>
          </p:cNvPr>
          <p:cNvGraphicFramePr>
            <a:graphicFrameLocks noGrp="1"/>
          </p:cNvGraphicFramePr>
          <p:nvPr/>
        </p:nvGraphicFramePr>
        <p:xfrm>
          <a:off x="205028" y="753687"/>
          <a:ext cx="8733944" cy="41842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0890">
                  <a:extLst>
                    <a:ext uri="{9D8B030D-6E8A-4147-A177-3AD203B41FA5}">
                      <a16:colId xmlns:a16="http://schemas.microsoft.com/office/drawing/2014/main" val="618354113"/>
                    </a:ext>
                  </a:extLst>
                </a:gridCol>
                <a:gridCol w="2253600">
                  <a:extLst>
                    <a:ext uri="{9D8B030D-6E8A-4147-A177-3AD203B41FA5}">
                      <a16:colId xmlns:a16="http://schemas.microsoft.com/office/drawing/2014/main" val="531008765"/>
                    </a:ext>
                  </a:extLst>
                </a:gridCol>
                <a:gridCol w="2065968">
                  <a:extLst>
                    <a:ext uri="{9D8B030D-6E8A-4147-A177-3AD203B41FA5}">
                      <a16:colId xmlns:a16="http://schemas.microsoft.com/office/drawing/2014/main" val="752358883"/>
                    </a:ext>
                  </a:extLst>
                </a:gridCol>
                <a:gridCol w="2183486">
                  <a:extLst>
                    <a:ext uri="{9D8B030D-6E8A-4147-A177-3AD203B41FA5}">
                      <a16:colId xmlns:a16="http://schemas.microsoft.com/office/drawing/2014/main" val="621346691"/>
                    </a:ext>
                  </a:extLst>
                </a:gridCol>
              </a:tblGrid>
              <a:tr h="601056">
                <a:tc>
                  <a:txBody>
                    <a:bodyPr/>
                    <a:lstStyle/>
                    <a:p>
                      <a:pPr algn="ctr"/>
                      <a:r>
                        <a:rPr lang="en-US" sz="900" kern="1200" dirty="0">
                          <a:solidFill>
                            <a:srgbClr val="185878"/>
                          </a:solidFill>
                          <a:latin typeface="DINPro-Black" panose="02000503030000020004" pitchFamily="50" charset="0"/>
                          <a:ea typeface="+mn-ea"/>
                          <a:cs typeface="+mn-cs"/>
                        </a:rPr>
                        <a:t>TRAVEL SENTIMENT</a:t>
                      </a:r>
                      <a:endParaRPr lang="el-GR" sz="900" kern="1200" dirty="0">
                        <a:solidFill>
                          <a:srgbClr val="185878"/>
                        </a:solidFill>
                        <a:latin typeface="DINPro-Black" panose="02000503030000020004" pitchFamily="50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 kern="1200" dirty="0">
                          <a:solidFill>
                            <a:srgbClr val="2D8CB5"/>
                          </a:solidFill>
                          <a:latin typeface="DINPro-Black" panose="02000503030000020004" pitchFamily="50" charset="0"/>
                          <a:ea typeface="+mn-ea"/>
                          <a:cs typeface="+mn-cs"/>
                        </a:rPr>
                        <a:t>TRAVEL PLANNING</a:t>
                      </a:r>
                      <a:endParaRPr lang="el-GR" sz="900" kern="1200" dirty="0">
                        <a:solidFill>
                          <a:srgbClr val="2D8CB5"/>
                        </a:solidFill>
                        <a:latin typeface="DINPro-Black" panose="02000503030000020004" pitchFamily="50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l-GR" sz="1200" kern="1200" dirty="0">
                        <a:solidFill>
                          <a:srgbClr val="185878"/>
                        </a:solidFill>
                        <a:latin typeface="DINPro-Black" panose="02000503030000020004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1200" dirty="0">
                          <a:solidFill>
                            <a:srgbClr val="4CC1E6"/>
                          </a:solidFill>
                          <a:latin typeface="DINPro-Black" panose="02000503030000020004" pitchFamily="50" charset="0"/>
                          <a:ea typeface="+mn-ea"/>
                          <a:cs typeface="+mn-cs"/>
                        </a:rPr>
                        <a:t>PREFERRED TYPES OF TRIPS &amp; DESTINATIONS</a:t>
                      </a:r>
                      <a:endParaRPr lang="el-GR" sz="900" kern="1200" dirty="0">
                        <a:solidFill>
                          <a:srgbClr val="4CC1E6"/>
                        </a:solidFill>
                        <a:latin typeface="DINPro-Black" panose="02000503030000020004" pitchFamily="50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039506"/>
                  </a:ext>
                </a:extLst>
              </a:tr>
              <a:tr h="1178862">
                <a:tc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85878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2982AA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2982AA"/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CC1E6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34865"/>
                  </a:ext>
                </a:extLst>
              </a:tr>
              <a:tr h="622220">
                <a:tc rowSpan="2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18587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165321"/>
                  </a:ext>
                </a:extLst>
              </a:tr>
              <a:tr h="657350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185878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2982A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l-GR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2D8CB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42825705"/>
                  </a:ext>
                </a:extLst>
              </a:tr>
              <a:tr h="1124735">
                <a:tc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185878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el-GR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2D8CB5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C1E6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395209"/>
                  </a:ext>
                </a:extLst>
              </a:tr>
            </a:tbl>
          </a:graphicData>
        </a:graphic>
      </p:graphicFrame>
      <p:graphicFrame>
        <p:nvGraphicFramePr>
          <p:cNvPr id="48" name="Chart 59">
            <a:extLst>
              <a:ext uri="{FF2B5EF4-FFF2-40B4-BE49-F238E27FC236}">
                <a16:creationId xmlns:a16="http://schemas.microsoft.com/office/drawing/2014/main" id="{29E5531F-8EF4-2040-8809-16D1F3779DDD}"/>
              </a:ext>
            </a:extLst>
          </p:cNvPr>
          <p:cNvGraphicFramePr/>
          <p:nvPr/>
        </p:nvGraphicFramePr>
        <p:xfrm>
          <a:off x="176859" y="1614254"/>
          <a:ext cx="2261541" cy="941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2" name="TextBox 51">
            <a:extLst>
              <a:ext uri="{FF2B5EF4-FFF2-40B4-BE49-F238E27FC236}">
                <a16:creationId xmlns:a16="http://schemas.microsoft.com/office/drawing/2014/main" id="{B8B42D43-A6DC-5F40-A60D-66A2ECD069F8}"/>
              </a:ext>
            </a:extLst>
          </p:cNvPr>
          <p:cNvSpPr txBox="1"/>
          <p:nvPr/>
        </p:nvSpPr>
        <p:spPr>
          <a:xfrm>
            <a:off x="339551" y="1420820"/>
            <a:ext cx="200378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dirty="0">
                <a:solidFill>
                  <a:prstClr val="white"/>
                </a:solidFill>
                <a:latin typeface="DINPro-Black" panose="02000503030000020004" pitchFamily="50" charset="0"/>
              </a:rPr>
              <a:t>INTENTION  TO TRAVEL</a:t>
            </a:r>
            <a:endParaRPr lang="el-GR" sz="750" dirty="0">
              <a:solidFill>
                <a:prstClr val="white"/>
              </a:solidFill>
              <a:latin typeface="DINPro-Black" panose="02000503030000020004" pitchFamily="50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C71E93C-0320-0F45-BA3E-1EEF00B3296A}"/>
              </a:ext>
            </a:extLst>
          </p:cNvPr>
          <p:cNvSpPr txBox="1"/>
          <p:nvPr/>
        </p:nvSpPr>
        <p:spPr>
          <a:xfrm>
            <a:off x="5322253" y="2457150"/>
            <a:ext cx="8095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125" b="1" dirty="0">
                <a:solidFill>
                  <a:prstClr val="white"/>
                </a:solidFill>
                <a:latin typeface="DINPro-Black" panose="02000503030000020004" pitchFamily="50" charset="0"/>
              </a:rPr>
              <a:t>34%</a:t>
            </a:r>
          </a:p>
          <a:p>
            <a:pPr algn="ctr" defTabSz="685800"/>
            <a:r>
              <a:rPr lang="en-US" sz="675" b="1" dirty="0">
                <a:solidFill>
                  <a:prstClr val="white"/>
                </a:solidFill>
                <a:latin typeface="DINPro-Light" panose="02000504040000020003" pitchFamily="50" charset="0"/>
              </a:rPr>
              <a:t>with partner</a:t>
            </a:r>
            <a:endParaRPr lang="en-GB" sz="675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3C8E918-47AC-6740-A08F-3BA51E6A8082}"/>
              </a:ext>
            </a:extLst>
          </p:cNvPr>
          <p:cNvSpPr txBox="1"/>
          <p:nvPr/>
        </p:nvSpPr>
        <p:spPr>
          <a:xfrm>
            <a:off x="6050468" y="2457150"/>
            <a:ext cx="6444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125" b="1" dirty="0">
                <a:solidFill>
                  <a:prstClr val="white"/>
                </a:solidFill>
                <a:latin typeface="DINPro-Black" panose="02000503030000020004" pitchFamily="50" charset="0"/>
              </a:rPr>
              <a:t>9%</a:t>
            </a:r>
          </a:p>
          <a:p>
            <a:pPr algn="ctr" defTabSz="685800"/>
            <a:r>
              <a:rPr lang="en-US" sz="675" b="1" dirty="0">
                <a:solidFill>
                  <a:prstClr val="white"/>
                </a:solidFill>
                <a:latin typeface="DINPro-Light" panose="02000504040000020003" pitchFamily="50" charset="0"/>
              </a:rPr>
              <a:t>solo</a:t>
            </a:r>
            <a:endParaRPr lang="en-GB" sz="675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C46D9F6-CAA3-C44B-BCCF-BF7CC2D2D04A}"/>
              </a:ext>
            </a:extLst>
          </p:cNvPr>
          <p:cNvSpPr txBox="1"/>
          <p:nvPr/>
        </p:nvSpPr>
        <p:spPr>
          <a:xfrm>
            <a:off x="4714343" y="2422525"/>
            <a:ext cx="644490" cy="4039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350" b="1" dirty="0">
                <a:solidFill>
                  <a:prstClr val="white"/>
                </a:solidFill>
                <a:latin typeface="DINPro-Black" panose="02000503030000020004" pitchFamily="50" charset="0"/>
              </a:rPr>
              <a:t>46%</a:t>
            </a:r>
          </a:p>
          <a:p>
            <a:pPr algn="ctr" defTabSz="685800"/>
            <a:r>
              <a:rPr lang="en-US" sz="675" b="1" dirty="0">
                <a:solidFill>
                  <a:prstClr val="white"/>
                </a:solidFill>
                <a:latin typeface="DINPro-Light" panose="02000504040000020003" pitchFamily="50" charset="0"/>
              </a:rPr>
              <a:t>with family</a:t>
            </a:r>
            <a:endParaRPr lang="en-GB" sz="675" b="1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6" name="Graphic 147" descr="Family with boy with solid fill">
            <a:extLst>
              <a:ext uri="{FF2B5EF4-FFF2-40B4-BE49-F238E27FC236}">
                <a16:creationId xmlns:a16="http://schemas.microsoft.com/office/drawing/2014/main" id="{0C596F84-C318-AF4D-8717-6B1031376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96865" y="2034559"/>
            <a:ext cx="338377" cy="338377"/>
          </a:xfrm>
          <a:prstGeom prst="rect">
            <a:avLst/>
          </a:prstGeom>
        </p:spPr>
      </p:pic>
      <p:pic>
        <p:nvPicPr>
          <p:cNvPr id="67" name="Graphic 148" descr="Hike with solid fill">
            <a:extLst>
              <a:ext uri="{FF2B5EF4-FFF2-40B4-BE49-F238E27FC236}">
                <a16:creationId xmlns:a16="http://schemas.microsoft.com/office/drawing/2014/main" id="{33647F22-3CD6-A04A-88A5-5F8EDEB602F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76810" y="2038500"/>
            <a:ext cx="374976" cy="334194"/>
          </a:xfrm>
          <a:prstGeom prst="rect">
            <a:avLst/>
          </a:prstGeom>
        </p:spPr>
      </p:pic>
      <p:pic>
        <p:nvPicPr>
          <p:cNvPr id="68" name="Graphic 149" descr="Man and woman with solid fill">
            <a:extLst>
              <a:ext uri="{FF2B5EF4-FFF2-40B4-BE49-F238E27FC236}">
                <a16:creationId xmlns:a16="http://schemas.microsoft.com/office/drawing/2014/main" id="{36F8B17F-2B4F-034F-A3B0-47055DE5624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62018" y="2045500"/>
            <a:ext cx="334193" cy="334193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DF5B4817-94B3-444C-AFB6-5D7A86D35095}"/>
              </a:ext>
            </a:extLst>
          </p:cNvPr>
          <p:cNvSpPr txBox="1"/>
          <p:nvPr/>
        </p:nvSpPr>
        <p:spPr>
          <a:xfrm>
            <a:off x="296235" y="3811193"/>
            <a:ext cx="200378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dirty="0">
                <a:solidFill>
                  <a:prstClr val="white"/>
                </a:solidFill>
                <a:latin typeface="DINPro-Black" panose="02000503030000020004" pitchFamily="50" charset="0"/>
              </a:rPr>
              <a:t>POPULAR TRAVEL PERIODS</a:t>
            </a:r>
            <a:endParaRPr lang="el-GR" sz="750" dirty="0">
              <a:solidFill>
                <a:prstClr val="white"/>
              </a:solidFill>
              <a:latin typeface="DINPro-Black" panose="02000503030000020004" pitchFamily="50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A1C42BC0-C364-4C85-B661-FFA09219BF68}"/>
              </a:ext>
            </a:extLst>
          </p:cNvPr>
          <p:cNvSpPr txBox="1"/>
          <p:nvPr/>
        </p:nvSpPr>
        <p:spPr>
          <a:xfrm>
            <a:off x="2819400" y="1417069"/>
            <a:ext cx="1577471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prstClr val="white"/>
                </a:solidFill>
                <a:latin typeface="DINPro-Black" panose="02000503030000020004" pitchFamily="50" charset="0"/>
              </a:rPr>
              <a:t>WHERE TO?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E2799FF-19F3-427A-A94A-489BD2D64870}"/>
              </a:ext>
            </a:extLst>
          </p:cNvPr>
          <p:cNvSpPr txBox="1"/>
          <p:nvPr/>
        </p:nvSpPr>
        <p:spPr>
          <a:xfrm>
            <a:off x="2447209" y="2432799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prstClr val="white"/>
                </a:solidFill>
                <a:latin typeface="DINPro-Black" panose="02000503030000020004" pitchFamily="50" charset="0"/>
              </a:rPr>
              <a:t>34%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32E52CE-0456-4E20-93E3-3D15050F3B51}"/>
              </a:ext>
            </a:extLst>
          </p:cNvPr>
          <p:cNvSpPr txBox="1"/>
          <p:nvPr/>
        </p:nvSpPr>
        <p:spPr>
          <a:xfrm>
            <a:off x="4953000" y="1417069"/>
            <a:ext cx="1577471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prstClr val="white"/>
                </a:solidFill>
                <a:latin typeface="DINPro-Black" panose="02000503030000020004" pitchFamily="50" charset="0"/>
              </a:rPr>
              <a:t>AND WITH WHOM?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6AB2D18E-6782-474E-95DE-AE03B57F5690}"/>
              </a:ext>
            </a:extLst>
          </p:cNvPr>
          <p:cNvSpPr txBox="1"/>
          <p:nvPr/>
        </p:nvSpPr>
        <p:spPr>
          <a:xfrm>
            <a:off x="3150339" y="3248497"/>
            <a:ext cx="3065911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prstClr val="white"/>
                </a:solidFill>
                <a:latin typeface="DINPro-Black" panose="02000503030000020004" pitchFamily="50" charset="0"/>
              </a:rPr>
              <a:t>INTENDED LENGTH OF STAY AND BUDGET</a:t>
            </a:r>
          </a:p>
        </p:txBody>
      </p:sp>
      <p:graphicFrame>
        <p:nvGraphicFramePr>
          <p:cNvPr id="92" name="Chart 171">
            <a:extLst>
              <a:ext uri="{FF2B5EF4-FFF2-40B4-BE49-F238E27FC236}">
                <a16:creationId xmlns:a16="http://schemas.microsoft.com/office/drawing/2014/main" id="{4F8C9F55-DF8A-4173-81AE-DD9829C06F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39150779"/>
              </p:ext>
            </p:extLst>
          </p:nvPr>
        </p:nvGraphicFramePr>
        <p:xfrm>
          <a:off x="2438400" y="3376774"/>
          <a:ext cx="1755071" cy="13245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94" name="Chart 171">
            <a:extLst>
              <a:ext uri="{FF2B5EF4-FFF2-40B4-BE49-F238E27FC236}">
                <a16:creationId xmlns:a16="http://schemas.microsoft.com/office/drawing/2014/main" id="{B65772CE-EE90-4DA1-97DE-E1B8310CBC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1471290"/>
              </p:ext>
            </p:extLst>
          </p:nvPr>
        </p:nvGraphicFramePr>
        <p:xfrm>
          <a:off x="4322187" y="3521640"/>
          <a:ext cx="2485084" cy="12374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95" name="Πίνακας 13">
            <a:extLst>
              <a:ext uri="{FF2B5EF4-FFF2-40B4-BE49-F238E27FC236}">
                <a16:creationId xmlns:a16="http://schemas.microsoft.com/office/drawing/2014/main" id="{BEAE5725-960C-48E0-983C-B351AB3A6CB1}"/>
              </a:ext>
            </a:extLst>
          </p:cNvPr>
          <p:cNvGraphicFramePr>
            <a:graphicFrameLocks noGrp="1"/>
          </p:cNvGraphicFramePr>
          <p:nvPr/>
        </p:nvGraphicFramePr>
        <p:xfrm>
          <a:off x="6758510" y="4000099"/>
          <a:ext cx="2183302" cy="934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1651">
                  <a:extLst>
                    <a:ext uri="{9D8B030D-6E8A-4147-A177-3AD203B41FA5}">
                      <a16:colId xmlns:a16="http://schemas.microsoft.com/office/drawing/2014/main" val="3003151601"/>
                    </a:ext>
                  </a:extLst>
                </a:gridCol>
                <a:gridCol w="1091651">
                  <a:extLst>
                    <a:ext uri="{9D8B030D-6E8A-4147-A177-3AD203B41FA5}">
                      <a16:colId xmlns:a16="http://schemas.microsoft.com/office/drawing/2014/main" val="267183535"/>
                    </a:ext>
                  </a:extLst>
                </a:gridCol>
              </a:tblGrid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Croatia   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12%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948925"/>
                  </a:ext>
                </a:extLst>
              </a:tr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Italy 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10%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5317399"/>
                  </a:ext>
                </a:extLst>
              </a:tr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Greece  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8%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147554"/>
                  </a:ext>
                </a:extLst>
              </a:tr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Germany  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7%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2273054"/>
                  </a:ext>
                </a:extLst>
              </a:tr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Czech Republic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7%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7740919"/>
                  </a:ext>
                </a:extLst>
              </a:tr>
            </a:tbl>
          </a:graphicData>
        </a:graphic>
      </p:graphicFrame>
      <p:sp>
        <p:nvSpPr>
          <p:cNvPr id="72" name="TextBox 71">
            <a:extLst>
              <a:ext uri="{FF2B5EF4-FFF2-40B4-BE49-F238E27FC236}">
                <a16:creationId xmlns:a16="http://schemas.microsoft.com/office/drawing/2014/main" id="{6A943DDE-A553-F042-8CB4-48F8D498F940}"/>
              </a:ext>
            </a:extLst>
          </p:cNvPr>
          <p:cNvSpPr txBox="1"/>
          <p:nvPr/>
        </p:nvSpPr>
        <p:spPr>
          <a:xfrm>
            <a:off x="326888" y="2584351"/>
            <a:ext cx="200378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dirty="0">
                <a:solidFill>
                  <a:prstClr val="white"/>
                </a:solidFill>
                <a:latin typeface="DINPro-Black" panose="02000503030000020004" pitchFamily="50" charset="0"/>
              </a:rPr>
              <a:t>TRAVEL READINESS</a:t>
            </a:r>
            <a:endParaRPr lang="el-GR" sz="750" dirty="0">
              <a:solidFill>
                <a:prstClr val="white"/>
              </a:solidFill>
              <a:latin typeface="DINPro-Black" panose="02000503030000020004" pitchFamily="50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BF73613-08FD-4A4F-878C-073958DFEA20}"/>
              </a:ext>
            </a:extLst>
          </p:cNvPr>
          <p:cNvSpPr txBox="1"/>
          <p:nvPr/>
        </p:nvSpPr>
        <p:spPr>
          <a:xfrm>
            <a:off x="7077664" y="1417069"/>
            <a:ext cx="1577471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srgbClr val="1F698B"/>
                </a:solidFill>
                <a:latin typeface="DINPro-Black" panose="02000503030000020004" pitchFamily="50" charset="0"/>
              </a:rPr>
              <a:t>TOP 3 TYPES OF TRIPS</a:t>
            </a:r>
          </a:p>
        </p:txBody>
      </p:sp>
      <p:graphicFrame>
        <p:nvGraphicFramePr>
          <p:cNvPr id="79" name="Γράφημα 78">
            <a:extLst>
              <a:ext uri="{FF2B5EF4-FFF2-40B4-BE49-F238E27FC236}">
                <a16:creationId xmlns:a16="http://schemas.microsoft.com/office/drawing/2014/main" id="{0E290A43-B8AC-2B42-843C-C8DC67C18CF7}"/>
              </a:ext>
            </a:extLst>
          </p:cNvPr>
          <p:cNvGraphicFramePr/>
          <p:nvPr/>
        </p:nvGraphicFramePr>
        <p:xfrm>
          <a:off x="226333" y="2534192"/>
          <a:ext cx="2189950" cy="1277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87" name="TextBox 86">
            <a:extLst>
              <a:ext uri="{FF2B5EF4-FFF2-40B4-BE49-F238E27FC236}">
                <a16:creationId xmlns:a16="http://schemas.microsoft.com/office/drawing/2014/main" id="{CFFA70A0-27AC-AD49-8771-7303377CBC4D}"/>
              </a:ext>
            </a:extLst>
          </p:cNvPr>
          <p:cNvSpPr txBox="1"/>
          <p:nvPr/>
        </p:nvSpPr>
        <p:spPr>
          <a:xfrm>
            <a:off x="1676400" y="2801705"/>
            <a:ext cx="7766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Trip fully booked</a:t>
            </a:r>
            <a:endParaRPr lang="en-GB" sz="75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9BDFEC78-D5A7-E04A-9EA2-C0596F340AED}"/>
              </a:ext>
            </a:extLst>
          </p:cNvPr>
          <p:cNvSpPr txBox="1"/>
          <p:nvPr/>
        </p:nvSpPr>
        <p:spPr>
          <a:xfrm>
            <a:off x="1676400" y="3336925"/>
            <a:ext cx="7766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Trip partially booked</a:t>
            </a:r>
            <a:endParaRPr lang="en-GB" sz="750" b="1" dirty="0">
              <a:solidFill>
                <a:prstClr val="white"/>
              </a:solidFill>
              <a:latin typeface="DINPro-Light" panose="02000504040000020003" pitchFamily="50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C676D90B-1E47-A040-AE78-93C9988CEAA9}"/>
              </a:ext>
            </a:extLst>
          </p:cNvPr>
          <p:cNvSpPr txBox="1"/>
          <p:nvPr/>
        </p:nvSpPr>
        <p:spPr>
          <a:xfrm>
            <a:off x="213975" y="2801705"/>
            <a:ext cx="7766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Destination not chosen</a:t>
            </a:r>
            <a:endParaRPr lang="en-GB" sz="75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045CE05E-A5B1-DC4F-9AA8-914703D8EE9C}"/>
              </a:ext>
            </a:extLst>
          </p:cNvPr>
          <p:cNvSpPr txBox="1"/>
          <p:nvPr/>
        </p:nvSpPr>
        <p:spPr>
          <a:xfrm>
            <a:off x="152400" y="3326674"/>
            <a:ext cx="868286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Medium" panose="02000503030000020004" pitchFamily="2" charset="0"/>
              </a:rPr>
              <a:t>Destination chosen but trip not booked yet</a:t>
            </a:r>
            <a:endParaRPr lang="en-GB" sz="750" b="1" dirty="0">
              <a:solidFill>
                <a:prstClr val="white"/>
              </a:solidFill>
              <a:latin typeface="DINPro-Medium" panose="02000503030000020004" pitchFamily="2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12118B1-2A2D-BA4A-AE1E-51C5079FFD7C}"/>
              </a:ext>
            </a:extLst>
          </p:cNvPr>
          <p:cNvSpPr txBox="1"/>
          <p:nvPr/>
        </p:nvSpPr>
        <p:spPr>
          <a:xfrm>
            <a:off x="2447209" y="2753274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prstClr val="white"/>
                </a:solidFill>
                <a:latin typeface="DINPro-Black" panose="02000503030000020004" pitchFamily="50" charset="0"/>
              </a:rPr>
              <a:t>6%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D8F7A56F-1596-0840-AAEF-B1866675BE5D}"/>
              </a:ext>
            </a:extLst>
          </p:cNvPr>
          <p:cNvSpPr txBox="1"/>
          <p:nvPr/>
        </p:nvSpPr>
        <p:spPr>
          <a:xfrm>
            <a:off x="7761923" y="3145843"/>
            <a:ext cx="936475" cy="196208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defTabSz="685800"/>
            <a:r>
              <a:rPr lang="en-US" sz="675" b="1" dirty="0">
                <a:solidFill>
                  <a:srgbClr val="1F698B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Culture &amp; Heritage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D5DC47E-3334-4844-BB28-EFC6FF6C562A}"/>
              </a:ext>
            </a:extLst>
          </p:cNvPr>
          <p:cNvSpPr txBox="1"/>
          <p:nvPr/>
        </p:nvSpPr>
        <p:spPr>
          <a:xfrm>
            <a:off x="7901503" y="3334754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srgbClr val="1F698B"/>
                </a:solidFill>
                <a:latin typeface="DINPro-Black" panose="02000503030000020004" pitchFamily="50" charset="0"/>
              </a:rPr>
              <a:t>14%</a:t>
            </a:r>
          </a:p>
        </p:txBody>
      </p:sp>
      <p:pic>
        <p:nvPicPr>
          <p:cNvPr id="103" name="Graphic 51" descr="Greek Temple">
            <a:extLst>
              <a:ext uri="{FF2B5EF4-FFF2-40B4-BE49-F238E27FC236}">
                <a16:creationId xmlns:a16="http://schemas.microsoft.com/office/drawing/2014/main" id="{BE8F1258-7932-304E-900E-7E0DC7FB42A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105977" y="3108325"/>
            <a:ext cx="535957" cy="535957"/>
          </a:xfrm>
          <a:prstGeom prst="rect">
            <a:avLst/>
          </a:prstGeom>
        </p:spPr>
      </p:pic>
      <p:pic>
        <p:nvPicPr>
          <p:cNvPr id="104" name="Graphic 54" descr="City">
            <a:extLst>
              <a:ext uri="{FF2B5EF4-FFF2-40B4-BE49-F238E27FC236}">
                <a16:creationId xmlns:a16="http://schemas.microsoft.com/office/drawing/2014/main" id="{35752348-AA51-C048-A0B3-5FAD2D0500C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125213" y="1772641"/>
            <a:ext cx="497484" cy="497484"/>
          </a:xfrm>
          <a:prstGeom prst="rect">
            <a:avLst/>
          </a:prstGeom>
        </p:spPr>
      </p:pic>
      <p:sp>
        <p:nvSpPr>
          <p:cNvPr id="109" name="TextBox 108">
            <a:extLst>
              <a:ext uri="{FF2B5EF4-FFF2-40B4-BE49-F238E27FC236}">
                <a16:creationId xmlns:a16="http://schemas.microsoft.com/office/drawing/2014/main" id="{B5D4A27B-4F17-5641-97A3-F6448998FA28}"/>
              </a:ext>
            </a:extLst>
          </p:cNvPr>
          <p:cNvSpPr txBox="1"/>
          <p:nvPr/>
        </p:nvSpPr>
        <p:spPr>
          <a:xfrm>
            <a:off x="7931841" y="1792049"/>
            <a:ext cx="595035" cy="196208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defTabSz="685800"/>
            <a:r>
              <a:rPr lang="en-US" sz="675" b="1" dirty="0">
                <a:solidFill>
                  <a:srgbClr val="1F698B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City Break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616F005C-7977-DF47-B926-5ABB003D3797}"/>
              </a:ext>
            </a:extLst>
          </p:cNvPr>
          <p:cNvSpPr txBox="1"/>
          <p:nvPr/>
        </p:nvSpPr>
        <p:spPr>
          <a:xfrm>
            <a:off x="7901503" y="1980961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srgbClr val="1F698B"/>
                </a:solidFill>
                <a:latin typeface="DINPro-Black" panose="02000503030000020004" pitchFamily="50" charset="0"/>
              </a:rPr>
              <a:t>19%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0CB9D48D-986A-1249-9BD9-87D112AB6528}"/>
              </a:ext>
            </a:extLst>
          </p:cNvPr>
          <p:cNvSpPr txBox="1"/>
          <p:nvPr/>
        </p:nvSpPr>
        <p:spPr>
          <a:xfrm>
            <a:off x="7892568" y="2450408"/>
            <a:ext cx="670376" cy="196208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defTabSz="685800"/>
            <a:r>
              <a:rPr lang="en-US" sz="675" b="1" dirty="0">
                <a:solidFill>
                  <a:srgbClr val="1F698B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Coast &amp; Sea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FE0DAC36-9F00-9141-A511-FB398394CA53}"/>
              </a:ext>
            </a:extLst>
          </p:cNvPr>
          <p:cNvSpPr txBox="1"/>
          <p:nvPr/>
        </p:nvSpPr>
        <p:spPr>
          <a:xfrm>
            <a:off x="7901503" y="2639320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srgbClr val="1F698B"/>
                </a:solidFill>
                <a:latin typeface="DINPro-Black" panose="02000503030000020004" pitchFamily="50" charset="0"/>
              </a:rPr>
              <a:t>17%</a:t>
            </a:r>
          </a:p>
        </p:txBody>
      </p:sp>
      <p:pic>
        <p:nvPicPr>
          <p:cNvPr id="80" name="Graphic 12" descr="Wave">
            <a:extLst>
              <a:ext uri="{FF2B5EF4-FFF2-40B4-BE49-F238E27FC236}">
                <a16:creationId xmlns:a16="http://schemas.microsoft.com/office/drawing/2014/main" id="{D4B00220-63B2-4845-88CC-E3AE382B40F1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051710" y="2346325"/>
            <a:ext cx="644490" cy="644490"/>
          </a:xfrm>
          <a:prstGeom prst="rect">
            <a:avLst/>
          </a:prstGeom>
        </p:spPr>
      </p:pic>
      <p:pic>
        <p:nvPicPr>
          <p:cNvPr id="6146" name="Picture 2" descr="Poland Map. Cities, Regions. Vector Stock Illustration - Illustration of  city, politics: 180163829">
            <a:extLst>
              <a:ext uri="{FF2B5EF4-FFF2-40B4-BE49-F238E27FC236}">
                <a16:creationId xmlns:a16="http://schemas.microsoft.com/office/drawing/2014/main" id="{C01472FA-330B-8B42-88A7-A0681AC298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55249" y="60325"/>
            <a:ext cx="720811" cy="662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26" descr="Calendar Clip Art Png Vector Library - Blank Calendar Icon Blue,  Transparent Png , Transparent Png Image - PNGitem">
            <a:extLst>
              <a:ext uri="{FF2B5EF4-FFF2-40B4-BE49-F238E27FC236}">
                <a16:creationId xmlns:a16="http://schemas.microsoft.com/office/drawing/2014/main" id="{6EAB76A0-FADD-4F4E-890E-6621469C4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72" y="4018942"/>
            <a:ext cx="601152" cy="59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26" descr="Calendar Clip Art Png Vector Library - Blank Calendar Icon Blue,  Transparent Png , Transparent Png Image - PNGitem">
            <a:extLst>
              <a:ext uri="{FF2B5EF4-FFF2-40B4-BE49-F238E27FC236}">
                <a16:creationId xmlns:a16="http://schemas.microsoft.com/office/drawing/2014/main" id="{F92C526A-D6A4-D74E-9692-094D41258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6336" y="4018942"/>
            <a:ext cx="601152" cy="59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26" descr="Calendar Clip Art Png Vector Library - Blank Calendar Icon Blue,  Transparent Png , Transparent Png Image - PNGitem">
            <a:extLst>
              <a:ext uri="{FF2B5EF4-FFF2-40B4-BE49-F238E27FC236}">
                <a16:creationId xmlns:a16="http://schemas.microsoft.com/office/drawing/2014/main" id="{2B4D431C-2BF9-7940-B20A-B847D2E72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66549" y="4018942"/>
            <a:ext cx="601152" cy="59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34" descr="Trenchless Sewer Lines | Renowned Plumbing">
            <a:extLst>
              <a:ext uri="{FF2B5EF4-FFF2-40B4-BE49-F238E27FC236}">
                <a16:creationId xmlns:a16="http://schemas.microsoft.com/office/drawing/2014/main" id="{36001B81-D4FA-E148-9643-124D123311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1" cstate="print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586" r="16048"/>
          <a:stretch/>
        </p:blipFill>
        <p:spPr bwMode="auto">
          <a:xfrm>
            <a:off x="2499508" y="3219867"/>
            <a:ext cx="407709" cy="331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44" descr="Euro symbol icon simple Royalty Free Vector Image">
            <a:extLst>
              <a:ext uri="{FF2B5EF4-FFF2-40B4-BE49-F238E27FC236}">
                <a16:creationId xmlns:a16="http://schemas.microsoft.com/office/drawing/2014/main" id="{00245564-8F44-684A-AA64-5DF912D935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46273" y="3231581"/>
            <a:ext cx="307712" cy="30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A387C52A-F664-D24F-A66C-FAD2186F6957}"/>
              </a:ext>
            </a:extLst>
          </p:cNvPr>
          <p:cNvSpPr txBox="1"/>
          <p:nvPr/>
        </p:nvSpPr>
        <p:spPr>
          <a:xfrm>
            <a:off x="294667" y="4282684"/>
            <a:ext cx="644490" cy="265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125" dirty="0">
                <a:solidFill>
                  <a:prstClr val="white"/>
                </a:solidFill>
                <a:latin typeface="DINPro-Black" panose="02000503030000020004" pitchFamily="50" charset="0"/>
              </a:rPr>
              <a:t>40%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2716FCE-047A-924B-9B29-E4F70FD5978A}"/>
              </a:ext>
            </a:extLst>
          </p:cNvPr>
          <p:cNvSpPr txBox="1"/>
          <p:nvPr/>
        </p:nvSpPr>
        <p:spPr>
          <a:xfrm>
            <a:off x="986823" y="4265371"/>
            <a:ext cx="644490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350" dirty="0">
                <a:solidFill>
                  <a:prstClr val="white"/>
                </a:solidFill>
                <a:latin typeface="DINPro-Black" panose="02000503030000020004" pitchFamily="50" charset="0"/>
              </a:rPr>
              <a:t>43%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C7A1289-E6B1-B046-B4B3-1B2D2613FAF9}"/>
              </a:ext>
            </a:extLst>
          </p:cNvPr>
          <p:cNvSpPr txBox="1"/>
          <p:nvPr/>
        </p:nvSpPr>
        <p:spPr>
          <a:xfrm>
            <a:off x="1665194" y="4282684"/>
            <a:ext cx="644490" cy="265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125" dirty="0">
                <a:solidFill>
                  <a:prstClr val="white"/>
                </a:solidFill>
                <a:latin typeface="DINPro-Black" panose="02000503030000020004" pitchFamily="50" charset="0"/>
              </a:rPr>
              <a:t>6%</a:t>
            </a:r>
          </a:p>
        </p:txBody>
      </p:sp>
      <p:grpSp>
        <p:nvGrpSpPr>
          <p:cNvPr id="96" name="Ομάδα 95">
            <a:extLst>
              <a:ext uri="{FF2B5EF4-FFF2-40B4-BE49-F238E27FC236}">
                <a16:creationId xmlns:a16="http://schemas.microsoft.com/office/drawing/2014/main" id="{CFB88791-9A10-3041-943B-6003910790E1}"/>
              </a:ext>
            </a:extLst>
          </p:cNvPr>
          <p:cNvGrpSpPr/>
          <p:nvPr/>
        </p:nvGrpSpPr>
        <p:grpSpPr>
          <a:xfrm>
            <a:off x="3001329" y="1711668"/>
            <a:ext cx="1199945" cy="1365835"/>
            <a:chOff x="2991055" y="1742490"/>
            <a:chExt cx="1199945" cy="1365835"/>
          </a:xfrm>
        </p:grpSpPr>
        <p:sp>
          <p:nvSpPr>
            <p:cNvPr id="102" name="Shape">
              <a:extLst>
                <a:ext uri="{FF2B5EF4-FFF2-40B4-BE49-F238E27FC236}">
                  <a16:creationId xmlns:a16="http://schemas.microsoft.com/office/drawing/2014/main" id="{CCC4FBBC-D04E-F04C-A73F-E8038AF99778}"/>
                </a:ext>
              </a:extLst>
            </p:cNvPr>
            <p:cNvSpPr/>
            <p:nvPr/>
          </p:nvSpPr>
          <p:spPr>
            <a:xfrm>
              <a:off x="3526824" y="1742490"/>
              <a:ext cx="130838" cy="1365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968" y="21600"/>
                  </a:moveTo>
                  <a:lnTo>
                    <a:pt x="9632" y="21600"/>
                  </a:lnTo>
                  <a:cubicBezTo>
                    <a:pt x="4378" y="21600"/>
                    <a:pt x="0" y="21013"/>
                    <a:pt x="0" y="20309"/>
                  </a:cubicBezTo>
                  <a:lnTo>
                    <a:pt x="0" y="1291"/>
                  </a:lnTo>
                  <a:cubicBezTo>
                    <a:pt x="0" y="587"/>
                    <a:pt x="4378" y="0"/>
                    <a:pt x="9632" y="0"/>
                  </a:cubicBezTo>
                  <a:lnTo>
                    <a:pt x="11968" y="0"/>
                  </a:lnTo>
                  <a:cubicBezTo>
                    <a:pt x="17222" y="0"/>
                    <a:pt x="21600" y="587"/>
                    <a:pt x="21600" y="1291"/>
                  </a:cubicBezTo>
                  <a:lnTo>
                    <a:pt x="21600" y="20309"/>
                  </a:lnTo>
                  <a:cubicBezTo>
                    <a:pt x="21599" y="21052"/>
                    <a:pt x="17221" y="21600"/>
                    <a:pt x="11968" y="21600"/>
                  </a:cubicBezTo>
                  <a:close/>
                </a:path>
              </a:pathLst>
            </a:custGeom>
            <a:solidFill>
              <a:srgbClr val="2D8CB5"/>
            </a:solidFill>
            <a:ln w="19050">
              <a:solidFill>
                <a:schemeClr val="bg1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 defTabSz="6858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>
                <a:solidFill>
                  <a:prstClr val="white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Calibri" panose="020F0502020204030204"/>
              </a:endParaRPr>
            </a:p>
          </p:txBody>
        </p:sp>
        <p:sp>
          <p:nvSpPr>
            <p:cNvPr id="105" name="Διάσημα 6">
              <a:extLst>
                <a:ext uri="{FF2B5EF4-FFF2-40B4-BE49-F238E27FC236}">
                  <a16:creationId xmlns:a16="http://schemas.microsoft.com/office/drawing/2014/main" id="{0B90A113-94BC-8242-9DD5-7232E1724B9A}"/>
                </a:ext>
              </a:extLst>
            </p:cNvPr>
            <p:cNvSpPr/>
            <p:nvPr/>
          </p:nvSpPr>
          <p:spPr>
            <a:xfrm>
              <a:off x="2991055" y="1812925"/>
              <a:ext cx="1199945" cy="248889"/>
            </a:xfrm>
            <a:prstGeom prst="chevron">
              <a:avLst/>
            </a:prstGeom>
            <a:solidFill>
              <a:srgbClr val="2982AA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  <a:t>NEIGHBOURING COUNTRY</a:t>
              </a:r>
              <a:endParaRPr lang="el-GR" sz="600" b="1" dirty="0">
                <a:solidFill>
                  <a:prstClr val="white"/>
                </a:solidFill>
                <a:latin typeface="DINPro-Black" panose="02000503030000020004" pitchFamily="50" charset="0"/>
              </a:endParaRPr>
            </a:p>
          </p:txBody>
        </p:sp>
        <p:sp>
          <p:nvSpPr>
            <p:cNvPr id="106" name="Διάσημα 75">
              <a:extLst>
                <a:ext uri="{FF2B5EF4-FFF2-40B4-BE49-F238E27FC236}">
                  <a16:creationId xmlns:a16="http://schemas.microsoft.com/office/drawing/2014/main" id="{7920E444-5A41-3F45-879F-1061BA340F68}"/>
                </a:ext>
              </a:extLst>
            </p:cNvPr>
            <p:cNvSpPr/>
            <p:nvPr/>
          </p:nvSpPr>
          <p:spPr>
            <a:xfrm rot="10800000">
              <a:off x="2991055" y="2467627"/>
              <a:ext cx="1199945" cy="248889"/>
            </a:xfrm>
            <a:prstGeom prst="chevron">
              <a:avLst/>
            </a:prstGeom>
            <a:solidFill>
              <a:srgbClr val="2982AA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l-GR" sz="450" b="1" spc="-56" dirty="0">
                <a:solidFill>
                  <a:prstClr val="white"/>
                </a:solidFill>
                <a:latin typeface="DINPro-Light" panose="02000504040000020003" pitchFamily="50" charset="0"/>
              </a:endParaRP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46D8D9DB-CD5C-534E-84A6-702570BFA4F7}"/>
                </a:ext>
              </a:extLst>
            </p:cNvPr>
            <p:cNvSpPr txBox="1"/>
            <p:nvPr/>
          </p:nvSpPr>
          <p:spPr>
            <a:xfrm>
              <a:off x="3169130" y="2453573"/>
              <a:ext cx="869470" cy="27699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 defTabSz="685800"/>
              <a: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  <a:t>WITHIN MY COUNTRY</a:t>
              </a:r>
              <a:endParaRPr lang="el-GR" sz="6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15" name="Διάσημα 75">
              <a:extLst>
                <a:ext uri="{FF2B5EF4-FFF2-40B4-BE49-F238E27FC236}">
                  <a16:creationId xmlns:a16="http://schemas.microsoft.com/office/drawing/2014/main" id="{B7AF27F6-7B26-F44D-8052-7CC2581B2FD7}"/>
                </a:ext>
              </a:extLst>
            </p:cNvPr>
            <p:cNvSpPr/>
            <p:nvPr/>
          </p:nvSpPr>
          <p:spPr>
            <a:xfrm rot="10800000">
              <a:off x="2991055" y="2794010"/>
              <a:ext cx="1199945" cy="248889"/>
            </a:xfrm>
            <a:prstGeom prst="chevron">
              <a:avLst/>
            </a:prstGeom>
            <a:solidFill>
              <a:srgbClr val="2982AA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l-GR" sz="450" b="1" spc="-56" dirty="0">
                <a:solidFill>
                  <a:prstClr val="white"/>
                </a:solidFill>
                <a:latin typeface="DINPro-Light" panose="02000504040000020003" pitchFamily="50" charset="0"/>
              </a:endParaRP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427C5540-DF5E-B34F-8537-79356DD8DA06}"/>
                </a:ext>
              </a:extLst>
            </p:cNvPr>
            <p:cNvSpPr txBox="1"/>
            <p:nvPr/>
          </p:nvSpPr>
          <p:spPr>
            <a:xfrm>
              <a:off x="3170423" y="2779956"/>
              <a:ext cx="869470" cy="27699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 defTabSz="685800"/>
              <a: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  <a:t>OUTSIDE </a:t>
              </a:r>
              <a:b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</a:br>
              <a: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  <a:t>EUROPE</a:t>
              </a:r>
              <a:endParaRPr lang="el-GR" sz="6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17" name="Διάσημα 6">
              <a:extLst>
                <a:ext uri="{FF2B5EF4-FFF2-40B4-BE49-F238E27FC236}">
                  <a16:creationId xmlns:a16="http://schemas.microsoft.com/office/drawing/2014/main" id="{F7DFDEBB-5E7E-4147-9857-C602BE596C94}"/>
                </a:ext>
              </a:extLst>
            </p:cNvPr>
            <p:cNvSpPr/>
            <p:nvPr/>
          </p:nvSpPr>
          <p:spPr>
            <a:xfrm>
              <a:off x="2991055" y="2127999"/>
              <a:ext cx="1199945" cy="248889"/>
            </a:xfrm>
            <a:prstGeom prst="chevron">
              <a:avLst/>
            </a:prstGeom>
            <a:solidFill>
              <a:srgbClr val="2982AA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  <a:t>NON-NEIGHBOURING COUNTRY</a:t>
              </a:r>
              <a:endParaRPr lang="el-GR" sz="600" b="1" dirty="0">
                <a:solidFill>
                  <a:prstClr val="white"/>
                </a:solidFill>
                <a:latin typeface="DINPro-Black" panose="02000503030000020004" pitchFamily="50" charset="0"/>
              </a:endParaRPr>
            </a:p>
          </p:txBody>
        </p:sp>
      </p:grpSp>
      <p:sp>
        <p:nvSpPr>
          <p:cNvPr id="118" name="TextBox 117">
            <a:extLst>
              <a:ext uri="{FF2B5EF4-FFF2-40B4-BE49-F238E27FC236}">
                <a16:creationId xmlns:a16="http://schemas.microsoft.com/office/drawing/2014/main" id="{47520547-46D6-4345-A2B5-DCF1356239D3}"/>
              </a:ext>
            </a:extLst>
          </p:cNvPr>
          <p:cNvSpPr txBox="1"/>
          <p:nvPr/>
        </p:nvSpPr>
        <p:spPr>
          <a:xfrm>
            <a:off x="4135562" y="1759125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prstClr val="white"/>
                </a:solidFill>
                <a:latin typeface="DINPro-Black" panose="02000503030000020004" pitchFamily="50" charset="0"/>
              </a:rPr>
              <a:t>24%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E74846DF-43E6-4A4E-A1F6-BB1C83DCE428}"/>
              </a:ext>
            </a:extLst>
          </p:cNvPr>
          <p:cNvSpPr txBox="1"/>
          <p:nvPr/>
        </p:nvSpPr>
        <p:spPr>
          <a:xfrm>
            <a:off x="4135562" y="2079600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prstClr val="white"/>
                </a:solidFill>
                <a:latin typeface="DINPro-Black" panose="02000503030000020004" pitchFamily="50" charset="0"/>
              </a:rPr>
              <a:t>31%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7FE87C64-23DA-C940-A3FC-5C2D08FD93F0}"/>
              </a:ext>
            </a:extLst>
          </p:cNvPr>
          <p:cNvSpPr txBox="1"/>
          <p:nvPr/>
        </p:nvSpPr>
        <p:spPr>
          <a:xfrm>
            <a:off x="6937697" y="3807409"/>
            <a:ext cx="1916454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srgbClr val="1F698B"/>
                </a:solidFill>
                <a:latin typeface="DINPro-Black" panose="02000503030000020004" pitchFamily="50" charset="0"/>
              </a:rPr>
              <a:t>TOP 5 EUROPEAN DESTINATIONS**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A31A12B-AC83-BB44-AC4D-343FF4793371}"/>
              </a:ext>
            </a:extLst>
          </p:cNvPr>
          <p:cNvSpPr txBox="1"/>
          <p:nvPr/>
        </p:nvSpPr>
        <p:spPr>
          <a:xfrm>
            <a:off x="4430985" y="4992729"/>
            <a:ext cx="4103415" cy="172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4960"/>
            <a:r>
              <a:rPr lang="en-US" sz="524" b="1" dirty="0">
                <a:solidFill>
                  <a:prstClr val="white">
                    <a:lumMod val="50000"/>
                  </a:prstClr>
                </a:solidFill>
                <a:latin typeface="DINPro-Light" panose="02000504040000020003" pitchFamily="50" charset="0"/>
              </a:rPr>
              <a:t>** Based on total sample, without reference to domestic trips</a:t>
            </a:r>
          </a:p>
        </p:txBody>
      </p:sp>
      <p:sp>
        <p:nvSpPr>
          <p:cNvPr id="86" name="Isosceles Triangle 17">
            <a:extLst>
              <a:ext uri="{FF2B5EF4-FFF2-40B4-BE49-F238E27FC236}">
                <a16:creationId xmlns:a16="http://schemas.microsoft.com/office/drawing/2014/main" id="{A2F74D28-043C-BD45-AD76-56BB6F9155DF}"/>
              </a:ext>
            </a:extLst>
          </p:cNvPr>
          <p:cNvSpPr/>
          <p:nvPr/>
        </p:nvSpPr>
        <p:spPr>
          <a:xfrm>
            <a:off x="1358339" y="2946351"/>
            <a:ext cx="101558" cy="82160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76571F79-1102-0B45-85A1-AF00CF3AD54A}"/>
              </a:ext>
            </a:extLst>
          </p:cNvPr>
          <p:cNvSpPr txBox="1"/>
          <p:nvPr/>
        </p:nvSpPr>
        <p:spPr>
          <a:xfrm>
            <a:off x="1174761" y="2786987"/>
            <a:ext cx="53113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1" dirty="0">
                <a:solidFill>
                  <a:srgbClr val="92D050"/>
                </a:solidFill>
                <a:latin typeface="DINPro-Light" panose="02000504040000020003" pitchFamily="50" charset="0"/>
              </a:rPr>
              <a:t>6</a:t>
            </a:r>
            <a:r>
              <a:rPr lang="el-GR" sz="700" b="1" dirty="0">
                <a:solidFill>
                  <a:srgbClr val="92D050"/>
                </a:solidFill>
                <a:latin typeface="DINPro-Light" panose="02000504040000020003" pitchFamily="50" charset="0"/>
              </a:rPr>
              <a:t>%</a:t>
            </a:r>
            <a:r>
              <a:rPr lang="en-US" sz="700" b="1" dirty="0">
                <a:solidFill>
                  <a:srgbClr val="92D050"/>
                </a:solidFill>
                <a:latin typeface="DINPro-Light" panose="02000504040000020003" pitchFamily="50" charset="0"/>
              </a:rPr>
              <a:t>*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8D7FD8A3-927C-A44F-8377-347D35AACF43}"/>
              </a:ext>
            </a:extLst>
          </p:cNvPr>
          <p:cNvSpPr txBox="1"/>
          <p:nvPr/>
        </p:nvSpPr>
        <p:spPr>
          <a:xfrm>
            <a:off x="218768" y="4575060"/>
            <a:ext cx="7766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June-</a:t>
            </a:r>
            <a:b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</a:br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July ‘22</a:t>
            </a:r>
            <a:endParaRPr lang="en-GB" sz="75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08E0E312-2878-A848-A7D9-E96C15A6ACC1}"/>
              </a:ext>
            </a:extLst>
          </p:cNvPr>
          <p:cNvSpPr txBox="1"/>
          <p:nvPr/>
        </p:nvSpPr>
        <p:spPr>
          <a:xfrm>
            <a:off x="884868" y="4575060"/>
            <a:ext cx="79447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August-September‘22</a:t>
            </a:r>
            <a:endParaRPr lang="en-GB" sz="750" b="1" dirty="0">
              <a:solidFill>
                <a:prstClr val="white"/>
              </a:solidFill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46C01729-7BB4-FA49-B207-9FFE89DF7248}"/>
              </a:ext>
            </a:extLst>
          </p:cNvPr>
          <p:cNvSpPr txBox="1"/>
          <p:nvPr/>
        </p:nvSpPr>
        <p:spPr>
          <a:xfrm>
            <a:off x="1501865" y="4575060"/>
            <a:ext cx="910673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October- November ‘22</a:t>
            </a:r>
            <a:endParaRPr lang="en-GB" sz="75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1" name="object 3">
            <a:extLst>
              <a:ext uri="{FF2B5EF4-FFF2-40B4-BE49-F238E27FC236}">
                <a16:creationId xmlns:a16="http://schemas.microsoft.com/office/drawing/2014/main" id="{112119A3-CC82-C049-9A78-ED63C424FE77}"/>
              </a:ext>
            </a:extLst>
          </p:cNvPr>
          <p:cNvSpPr/>
          <p:nvPr/>
        </p:nvSpPr>
        <p:spPr>
          <a:xfrm>
            <a:off x="215203" y="616149"/>
            <a:ext cx="1388745" cy="134736"/>
          </a:xfrm>
          <a:custGeom>
            <a:avLst/>
            <a:gdLst/>
            <a:ahLst/>
            <a:cxnLst/>
            <a:rect l="l" t="t" r="r" b="b"/>
            <a:pathLst>
              <a:path w="1718945" h="165734">
                <a:moveTo>
                  <a:pt x="1718322" y="0"/>
                </a:moveTo>
                <a:lnTo>
                  <a:pt x="0" y="0"/>
                </a:lnTo>
                <a:lnTo>
                  <a:pt x="0" y="165595"/>
                </a:lnTo>
                <a:lnTo>
                  <a:pt x="1718322" y="165595"/>
                </a:lnTo>
                <a:lnTo>
                  <a:pt x="1718322" y="0"/>
                </a:lnTo>
                <a:close/>
              </a:path>
            </a:pathLst>
          </a:custGeom>
          <a:solidFill>
            <a:srgbClr val="2D8CB5"/>
          </a:solidFill>
        </p:spPr>
        <p:txBody>
          <a:bodyPr wrap="square" lIns="0" tIns="0" rIns="0" bIns="0" rtlCol="0"/>
          <a:lstStyle/>
          <a:p>
            <a:pPr defTabSz="684960"/>
            <a:endParaRPr sz="1346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89" name="Ομάδα 88">
            <a:extLst>
              <a:ext uri="{FF2B5EF4-FFF2-40B4-BE49-F238E27FC236}">
                <a16:creationId xmlns:a16="http://schemas.microsoft.com/office/drawing/2014/main" id="{712210C3-192A-5E48-B3D6-9CADC236AB49}"/>
              </a:ext>
            </a:extLst>
          </p:cNvPr>
          <p:cNvGrpSpPr/>
          <p:nvPr/>
        </p:nvGrpSpPr>
        <p:grpSpPr>
          <a:xfrm>
            <a:off x="11385" y="4995217"/>
            <a:ext cx="4103415" cy="172996"/>
            <a:chOff x="11385" y="4995217"/>
            <a:chExt cx="4103415" cy="172996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3C05E137-14E2-1C4B-8A77-D14079A34CE0}"/>
                </a:ext>
              </a:extLst>
            </p:cNvPr>
            <p:cNvSpPr txBox="1"/>
            <p:nvPr/>
          </p:nvSpPr>
          <p:spPr>
            <a:xfrm>
              <a:off x="11385" y="4995217"/>
              <a:ext cx="4103415" cy="172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4960"/>
              <a:r>
                <a:rPr lang="en-US" sz="524" b="1" dirty="0">
                  <a:solidFill>
                    <a:prstClr val="white">
                      <a:lumMod val="50000"/>
                    </a:prstClr>
                  </a:solidFill>
                  <a:latin typeface="DINPro-Light" panose="02000504040000020003" pitchFamily="50" charset="0"/>
                </a:rPr>
                <a:t>* Significant increase      or decrease      vs previous survey period</a:t>
              </a:r>
            </a:p>
          </p:txBody>
        </p:sp>
        <p:sp>
          <p:nvSpPr>
            <p:cNvPr id="113" name="Isosceles Triangle 46">
              <a:extLst>
                <a:ext uri="{FF2B5EF4-FFF2-40B4-BE49-F238E27FC236}">
                  <a16:creationId xmlns:a16="http://schemas.microsoft.com/office/drawing/2014/main" id="{7EEE8204-546D-B542-A389-AB13C3C28F5D}"/>
                </a:ext>
              </a:extLst>
            </p:cNvPr>
            <p:cNvSpPr/>
            <p:nvPr/>
          </p:nvSpPr>
          <p:spPr>
            <a:xfrm rot="10800000">
              <a:off x="1238592" y="5050576"/>
              <a:ext cx="93679" cy="66442"/>
            </a:xfrm>
            <a:prstGeom prst="triangl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4960">
                <a:defRPr/>
              </a:pPr>
              <a:endParaRPr lang="en-US" sz="824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4" name="Isosceles Triangle 46">
              <a:extLst>
                <a:ext uri="{FF2B5EF4-FFF2-40B4-BE49-F238E27FC236}">
                  <a16:creationId xmlns:a16="http://schemas.microsoft.com/office/drawing/2014/main" id="{DCF1919A-8669-4B40-A542-C5B8BE66ED5C}"/>
                </a:ext>
              </a:extLst>
            </p:cNvPr>
            <p:cNvSpPr/>
            <p:nvPr/>
          </p:nvSpPr>
          <p:spPr>
            <a:xfrm>
              <a:off x="760000" y="5046006"/>
              <a:ext cx="93679" cy="66442"/>
            </a:xfrm>
            <a:prstGeom prst="triangle">
              <a:avLst/>
            </a:prstGeom>
            <a:solidFill>
              <a:srgbClr val="92D05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4960">
                <a:defRPr/>
              </a:pPr>
              <a:endParaRPr lang="en-US" sz="824" kern="0" dirty="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122" name="TextBox 121">
            <a:extLst>
              <a:ext uri="{FF2B5EF4-FFF2-40B4-BE49-F238E27FC236}">
                <a16:creationId xmlns:a16="http://schemas.microsoft.com/office/drawing/2014/main" id="{3236F362-D3B1-CD47-8087-C4B89574C30F}"/>
              </a:ext>
            </a:extLst>
          </p:cNvPr>
          <p:cNvSpPr txBox="1"/>
          <p:nvPr/>
        </p:nvSpPr>
        <p:spPr>
          <a:xfrm>
            <a:off x="4343330" y="4647699"/>
            <a:ext cx="241234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00" dirty="0">
                <a:solidFill>
                  <a:prstClr val="white"/>
                </a:solidFill>
                <a:latin typeface="DINPro-Light" panose="02000504040000020003" pitchFamily="2" charset="0"/>
              </a:rPr>
              <a:t>The intended budget is per person, including accommodation, transportation and travel activities</a:t>
            </a:r>
          </a:p>
        </p:txBody>
      </p:sp>
    </p:spTree>
    <p:extLst>
      <p:ext uri="{BB962C8B-B14F-4D97-AF65-F5344CB8AC3E}">
        <p14:creationId xmlns:p14="http://schemas.microsoft.com/office/powerpoint/2010/main" val="36675945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>
            <a:extLst>
              <a:ext uri="{FF2B5EF4-FFF2-40B4-BE49-F238E27FC236}">
                <a16:creationId xmlns:a16="http://schemas.microsoft.com/office/drawing/2014/main" id="{0C7B9B04-19A7-5243-811C-8FC60B2735BE}"/>
              </a:ext>
            </a:extLst>
          </p:cNvPr>
          <p:cNvSpPr txBox="1"/>
          <p:nvPr/>
        </p:nvSpPr>
        <p:spPr>
          <a:xfrm>
            <a:off x="136887" y="96901"/>
            <a:ext cx="5079305" cy="4847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4960"/>
            <a:r>
              <a:rPr lang="en-US" sz="1500" dirty="0">
                <a:solidFill>
                  <a:srgbClr val="62BCE3"/>
                </a:solidFill>
                <a:latin typeface="DINPro-Bold" panose="02000503030000020004" pitchFamily="50" charset="0"/>
              </a:rPr>
              <a:t>A SNAPSHOT OF AUSTRIAN TRAVEL PLANS</a:t>
            </a:r>
            <a:br>
              <a:rPr lang="en-US" sz="1500" dirty="0">
                <a:solidFill>
                  <a:srgbClr val="62BCE3"/>
                </a:solidFill>
                <a:latin typeface="DINPro-Bold" panose="02000503030000020004" pitchFamily="50" charset="0"/>
              </a:rPr>
            </a:br>
            <a:r>
              <a:rPr lang="en-US" sz="1050" dirty="0">
                <a:solidFill>
                  <a:srgbClr val="228FC0"/>
                </a:solidFill>
                <a:latin typeface="DINPro-Bold" panose="02000503030000020004" pitchFamily="50" charset="0"/>
              </a:rPr>
              <a:t>Travel horizon: June-November 2022</a:t>
            </a:r>
            <a:endParaRPr lang="en-US" sz="1500" dirty="0">
              <a:solidFill>
                <a:srgbClr val="228FC0"/>
              </a:solidFill>
              <a:latin typeface="DINPro-Bold" panose="02000503030000020004" pitchFamily="50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D4294235-6C38-2F48-8D52-4373E80EF6BA}"/>
              </a:ext>
            </a:extLst>
          </p:cNvPr>
          <p:cNvSpPr txBox="1"/>
          <p:nvPr/>
        </p:nvSpPr>
        <p:spPr>
          <a:xfrm>
            <a:off x="5974219" y="4995217"/>
            <a:ext cx="3005687" cy="172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4960"/>
            <a:r>
              <a:rPr lang="en-US" sz="524" b="1" dirty="0">
                <a:solidFill>
                  <a:prstClr val="white">
                    <a:lumMod val="50000"/>
                  </a:prstClr>
                </a:solidFill>
                <a:latin typeface="DINPro-Light" panose="02000504040000020003" pitchFamily="50" charset="0"/>
              </a:rPr>
              <a:t>No. of respondents: 500 </a:t>
            </a:r>
            <a:r>
              <a:rPr lang="en-US" sz="524" dirty="0">
                <a:solidFill>
                  <a:prstClr val="white">
                    <a:lumMod val="50000"/>
                  </a:prstClr>
                </a:solidFill>
                <a:latin typeface="DINPro-Light" panose="02000504040000020003" pitchFamily="50" charset="0"/>
              </a:rPr>
              <a:t>(total sample of respondents per country)</a:t>
            </a:r>
          </a:p>
        </p:txBody>
      </p:sp>
      <p:graphicFrame>
        <p:nvGraphicFramePr>
          <p:cNvPr id="2" name="Πίνακας 2">
            <a:extLst>
              <a:ext uri="{FF2B5EF4-FFF2-40B4-BE49-F238E27FC236}">
                <a16:creationId xmlns:a16="http://schemas.microsoft.com/office/drawing/2014/main" id="{2767DAA9-7F19-4D44-B0C5-5BEE3E6E140F}"/>
              </a:ext>
            </a:extLst>
          </p:cNvPr>
          <p:cNvGraphicFramePr>
            <a:graphicFrameLocks noGrp="1"/>
          </p:cNvGraphicFramePr>
          <p:nvPr/>
        </p:nvGraphicFramePr>
        <p:xfrm>
          <a:off x="205028" y="753687"/>
          <a:ext cx="8733944" cy="41842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0890">
                  <a:extLst>
                    <a:ext uri="{9D8B030D-6E8A-4147-A177-3AD203B41FA5}">
                      <a16:colId xmlns:a16="http://schemas.microsoft.com/office/drawing/2014/main" val="618354113"/>
                    </a:ext>
                  </a:extLst>
                </a:gridCol>
                <a:gridCol w="2253600">
                  <a:extLst>
                    <a:ext uri="{9D8B030D-6E8A-4147-A177-3AD203B41FA5}">
                      <a16:colId xmlns:a16="http://schemas.microsoft.com/office/drawing/2014/main" val="531008765"/>
                    </a:ext>
                  </a:extLst>
                </a:gridCol>
                <a:gridCol w="2065968">
                  <a:extLst>
                    <a:ext uri="{9D8B030D-6E8A-4147-A177-3AD203B41FA5}">
                      <a16:colId xmlns:a16="http://schemas.microsoft.com/office/drawing/2014/main" val="752358883"/>
                    </a:ext>
                  </a:extLst>
                </a:gridCol>
                <a:gridCol w="2183486">
                  <a:extLst>
                    <a:ext uri="{9D8B030D-6E8A-4147-A177-3AD203B41FA5}">
                      <a16:colId xmlns:a16="http://schemas.microsoft.com/office/drawing/2014/main" val="621346691"/>
                    </a:ext>
                  </a:extLst>
                </a:gridCol>
              </a:tblGrid>
              <a:tr h="601056">
                <a:tc>
                  <a:txBody>
                    <a:bodyPr/>
                    <a:lstStyle/>
                    <a:p>
                      <a:pPr algn="ctr"/>
                      <a:r>
                        <a:rPr lang="en-US" sz="900" kern="1200" dirty="0">
                          <a:solidFill>
                            <a:srgbClr val="185878"/>
                          </a:solidFill>
                          <a:latin typeface="DINPro-Black" panose="02000503030000020004" pitchFamily="50" charset="0"/>
                          <a:ea typeface="+mn-ea"/>
                          <a:cs typeface="+mn-cs"/>
                        </a:rPr>
                        <a:t>TRAVEL SENTIMENT</a:t>
                      </a:r>
                      <a:endParaRPr lang="el-GR" sz="900" kern="1200" dirty="0">
                        <a:solidFill>
                          <a:srgbClr val="185878"/>
                        </a:solidFill>
                        <a:latin typeface="DINPro-Black" panose="02000503030000020004" pitchFamily="50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 kern="1200" dirty="0">
                          <a:solidFill>
                            <a:srgbClr val="2D8CB5"/>
                          </a:solidFill>
                          <a:latin typeface="DINPro-Black" panose="02000503030000020004" pitchFamily="50" charset="0"/>
                          <a:ea typeface="+mn-ea"/>
                          <a:cs typeface="+mn-cs"/>
                        </a:rPr>
                        <a:t>TRAVEL PLANNING</a:t>
                      </a:r>
                      <a:endParaRPr lang="el-GR" sz="900" kern="1200" dirty="0">
                        <a:solidFill>
                          <a:srgbClr val="2D8CB5"/>
                        </a:solidFill>
                        <a:latin typeface="DINPro-Black" panose="02000503030000020004" pitchFamily="50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l-GR" sz="1200" kern="1200" dirty="0">
                        <a:solidFill>
                          <a:srgbClr val="185878"/>
                        </a:solidFill>
                        <a:latin typeface="DINPro-Black" panose="02000503030000020004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1200" dirty="0">
                          <a:solidFill>
                            <a:srgbClr val="4CC1E6"/>
                          </a:solidFill>
                          <a:latin typeface="DINPro-Black" panose="02000503030000020004" pitchFamily="50" charset="0"/>
                          <a:ea typeface="+mn-ea"/>
                          <a:cs typeface="+mn-cs"/>
                        </a:rPr>
                        <a:t>PREFERRED TYPES OF TRIPS &amp; DESTINATIONS</a:t>
                      </a:r>
                      <a:endParaRPr lang="el-GR" sz="900" kern="1200" dirty="0">
                        <a:solidFill>
                          <a:srgbClr val="4CC1E6"/>
                        </a:solidFill>
                        <a:latin typeface="DINPro-Black" panose="02000503030000020004" pitchFamily="50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039506"/>
                  </a:ext>
                </a:extLst>
              </a:tr>
              <a:tr h="1178862">
                <a:tc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85878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2982AA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2982AA"/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CC1E6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34865"/>
                  </a:ext>
                </a:extLst>
              </a:tr>
              <a:tr h="622220">
                <a:tc rowSpan="2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18587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165321"/>
                  </a:ext>
                </a:extLst>
              </a:tr>
              <a:tr h="657350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185878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2982A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l-GR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2D8CB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42825705"/>
                  </a:ext>
                </a:extLst>
              </a:tr>
              <a:tr h="1124735">
                <a:tc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185878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el-GR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2D8CB5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1000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C1E6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395209"/>
                  </a:ext>
                </a:extLst>
              </a:tr>
            </a:tbl>
          </a:graphicData>
        </a:graphic>
      </p:graphicFrame>
      <p:graphicFrame>
        <p:nvGraphicFramePr>
          <p:cNvPr id="48" name="Chart 59">
            <a:extLst>
              <a:ext uri="{FF2B5EF4-FFF2-40B4-BE49-F238E27FC236}">
                <a16:creationId xmlns:a16="http://schemas.microsoft.com/office/drawing/2014/main" id="{29E5531F-8EF4-2040-8809-16D1F3779D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2781282"/>
              </p:ext>
            </p:extLst>
          </p:nvPr>
        </p:nvGraphicFramePr>
        <p:xfrm>
          <a:off x="176859" y="1614254"/>
          <a:ext cx="2261541" cy="941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2" name="TextBox 51">
            <a:extLst>
              <a:ext uri="{FF2B5EF4-FFF2-40B4-BE49-F238E27FC236}">
                <a16:creationId xmlns:a16="http://schemas.microsoft.com/office/drawing/2014/main" id="{B8B42D43-A6DC-5F40-A60D-66A2ECD069F8}"/>
              </a:ext>
            </a:extLst>
          </p:cNvPr>
          <p:cNvSpPr txBox="1"/>
          <p:nvPr/>
        </p:nvSpPr>
        <p:spPr>
          <a:xfrm>
            <a:off x="339551" y="1420820"/>
            <a:ext cx="200378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dirty="0">
                <a:solidFill>
                  <a:prstClr val="white"/>
                </a:solidFill>
                <a:latin typeface="DINPro-Black" panose="02000503030000020004" pitchFamily="50" charset="0"/>
              </a:rPr>
              <a:t>INTENTION  TO TRAVEL</a:t>
            </a:r>
            <a:endParaRPr lang="el-GR" sz="750" dirty="0">
              <a:solidFill>
                <a:prstClr val="white"/>
              </a:solidFill>
              <a:latin typeface="DINPro-Black" panose="02000503030000020004" pitchFamily="50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C71E93C-0320-0F45-BA3E-1EEF00B3296A}"/>
              </a:ext>
            </a:extLst>
          </p:cNvPr>
          <p:cNvSpPr txBox="1"/>
          <p:nvPr/>
        </p:nvSpPr>
        <p:spPr>
          <a:xfrm>
            <a:off x="5333683" y="2445720"/>
            <a:ext cx="8095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125" b="1" dirty="0">
                <a:solidFill>
                  <a:prstClr val="white"/>
                </a:solidFill>
                <a:latin typeface="DINPro-Black" panose="02000503030000020004" pitchFamily="50" charset="0"/>
              </a:rPr>
              <a:t>32%</a:t>
            </a:r>
          </a:p>
          <a:p>
            <a:pPr algn="ctr" defTabSz="685800"/>
            <a:r>
              <a:rPr lang="en-US" sz="675" b="1" dirty="0">
                <a:solidFill>
                  <a:prstClr val="white"/>
                </a:solidFill>
                <a:latin typeface="DINPro-Light" panose="02000504040000020003" pitchFamily="50" charset="0"/>
              </a:rPr>
              <a:t>with partner</a:t>
            </a:r>
            <a:endParaRPr lang="en-GB" sz="675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3C8E918-47AC-6740-A08F-3BA51E6A8082}"/>
              </a:ext>
            </a:extLst>
          </p:cNvPr>
          <p:cNvSpPr txBox="1"/>
          <p:nvPr/>
        </p:nvSpPr>
        <p:spPr>
          <a:xfrm>
            <a:off x="6061898" y="2445720"/>
            <a:ext cx="6444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125" b="1" dirty="0">
                <a:solidFill>
                  <a:prstClr val="white"/>
                </a:solidFill>
                <a:latin typeface="DINPro-Black" panose="02000503030000020004" pitchFamily="50" charset="0"/>
              </a:rPr>
              <a:t>11%</a:t>
            </a:r>
          </a:p>
          <a:p>
            <a:pPr algn="ctr" defTabSz="685800"/>
            <a:r>
              <a:rPr lang="en-US" sz="675" b="1" dirty="0">
                <a:solidFill>
                  <a:prstClr val="white"/>
                </a:solidFill>
                <a:latin typeface="DINPro-Light" panose="02000504040000020003" pitchFamily="50" charset="0"/>
              </a:rPr>
              <a:t>solo</a:t>
            </a:r>
            <a:endParaRPr lang="en-GB" sz="675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C46D9F6-CAA3-C44B-BCCF-BF7CC2D2D04A}"/>
              </a:ext>
            </a:extLst>
          </p:cNvPr>
          <p:cNvSpPr txBox="1"/>
          <p:nvPr/>
        </p:nvSpPr>
        <p:spPr>
          <a:xfrm>
            <a:off x="4725773" y="2445720"/>
            <a:ext cx="6444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125" b="1" dirty="0">
                <a:solidFill>
                  <a:prstClr val="white"/>
                </a:solidFill>
                <a:latin typeface="DINPro-Black" panose="02000503030000020004" pitchFamily="50" charset="0"/>
              </a:rPr>
              <a:t>30%</a:t>
            </a:r>
          </a:p>
          <a:p>
            <a:pPr algn="ctr" defTabSz="685800"/>
            <a:r>
              <a:rPr lang="en-US" sz="675" b="1" dirty="0">
                <a:solidFill>
                  <a:prstClr val="white"/>
                </a:solidFill>
                <a:latin typeface="DINPro-Light" panose="02000504040000020003" pitchFamily="50" charset="0"/>
              </a:rPr>
              <a:t>with family</a:t>
            </a:r>
            <a:endParaRPr lang="en-GB" sz="675" b="1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6" name="Graphic 147" descr="Family with boy with solid fill">
            <a:extLst>
              <a:ext uri="{FF2B5EF4-FFF2-40B4-BE49-F238E27FC236}">
                <a16:creationId xmlns:a16="http://schemas.microsoft.com/office/drawing/2014/main" id="{0C596F84-C318-AF4D-8717-6B1031376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08295" y="2034559"/>
            <a:ext cx="338377" cy="338377"/>
          </a:xfrm>
          <a:prstGeom prst="rect">
            <a:avLst/>
          </a:prstGeom>
        </p:spPr>
      </p:pic>
      <p:pic>
        <p:nvPicPr>
          <p:cNvPr id="67" name="Graphic 148" descr="Hike with solid fill">
            <a:extLst>
              <a:ext uri="{FF2B5EF4-FFF2-40B4-BE49-F238E27FC236}">
                <a16:creationId xmlns:a16="http://schemas.microsoft.com/office/drawing/2014/main" id="{33647F22-3CD6-A04A-88A5-5F8EDEB602F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88240" y="2038500"/>
            <a:ext cx="374976" cy="334194"/>
          </a:xfrm>
          <a:prstGeom prst="rect">
            <a:avLst/>
          </a:prstGeom>
        </p:spPr>
      </p:pic>
      <p:pic>
        <p:nvPicPr>
          <p:cNvPr id="68" name="Graphic 149" descr="Man and woman with solid fill">
            <a:extLst>
              <a:ext uri="{FF2B5EF4-FFF2-40B4-BE49-F238E27FC236}">
                <a16:creationId xmlns:a16="http://schemas.microsoft.com/office/drawing/2014/main" id="{36F8B17F-2B4F-034F-A3B0-47055DE5624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73448" y="2045500"/>
            <a:ext cx="334193" cy="334193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DF5B4817-94B3-444C-AFB6-5D7A86D35095}"/>
              </a:ext>
            </a:extLst>
          </p:cNvPr>
          <p:cNvSpPr txBox="1"/>
          <p:nvPr/>
        </p:nvSpPr>
        <p:spPr>
          <a:xfrm>
            <a:off x="296235" y="3811193"/>
            <a:ext cx="200378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dirty="0">
                <a:solidFill>
                  <a:prstClr val="white"/>
                </a:solidFill>
                <a:latin typeface="DINPro-Black" panose="02000503030000020004" pitchFamily="50" charset="0"/>
              </a:rPr>
              <a:t>POPULAR TRAVEL PERIODS</a:t>
            </a:r>
            <a:endParaRPr lang="el-GR" sz="750" dirty="0">
              <a:solidFill>
                <a:prstClr val="white"/>
              </a:solidFill>
              <a:latin typeface="DINPro-Black" panose="02000503030000020004" pitchFamily="50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A1C42BC0-C364-4C85-B661-FFA09219BF68}"/>
              </a:ext>
            </a:extLst>
          </p:cNvPr>
          <p:cNvSpPr txBox="1"/>
          <p:nvPr/>
        </p:nvSpPr>
        <p:spPr>
          <a:xfrm>
            <a:off x="2819400" y="1417069"/>
            <a:ext cx="1577471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prstClr val="white"/>
                </a:solidFill>
                <a:latin typeface="DINPro-Black" panose="02000503030000020004" pitchFamily="50" charset="0"/>
              </a:rPr>
              <a:t>WHERE TO?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E2799FF-19F3-427A-A94A-489BD2D64870}"/>
              </a:ext>
            </a:extLst>
          </p:cNvPr>
          <p:cNvSpPr txBox="1"/>
          <p:nvPr/>
        </p:nvSpPr>
        <p:spPr>
          <a:xfrm>
            <a:off x="2438400" y="2440052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prstClr val="white"/>
                </a:solidFill>
                <a:latin typeface="DINPro-Black" panose="02000503030000020004" pitchFamily="50" charset="0"/>
              </a:rPr>
              <a:t>26%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32E52CE-0456-4E20-93E3-3D15050F3B51}"/>
              </a:ext>
            </a:extLst>
          </p:cNvPr>
          <p:cNvSpPr txBox="1"/>
          <p:nvPr/>
        </p:nvSpPr>
        <p:spPr>
          <a:xfrm>
            <a:off x="4953000" y="1417069"/>
            <a:ext cx="1577471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prstClr val="white"/>
                </a:solidFill>
                <a:latin typeface="DINPro-Black" panose="02000503030000020004" pitchFamily="50" charset="0"/>
              </a:rPr>
              <a:t>AND WITH WHOM?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6AB2D18E-6782-474E-95DE-AE03B57F5690}"/>
              </a:ext>
            </a:extLst>
          </p:cNvPr>
          <p:cNvSpPr txBox="1"/>
          <p:nvPr/>
        </p:nvSpPr>
        <p:spPr>
          <a:xfrm>
            <a:off x="3150339" y="3248497"/>
            <a:ext cx="3065911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prstClr val="white"/>
                </a:solidFill>
                <a:latin typeface="DINPro-Black" panose="02000503030000020004" pitchFamily="50" charset="0"/>
              </a:rPr>
              <a:t>INTENDED LENGTH OF STAY AND BUDGET</a:t>
            </a:r>
          </a:p>
        </p:txBody>
      </p:sp>
      <p:graphicFrame>
        <p:nvGraphicFramePr>
          <p:cNvPr id="92" name="Chart 171">
            <a:extLst>
              <a:ext uri="{FF2B5EF4-FFF2-40B4-BE49-F238E27FC236}">
                <a16:creationId xmlns:a16="http://schemas.microsoft.com/office/drawing/2014/main" id="{4F8C9F55-DF8A-4173-81AE-DD9829C06F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8337544"/>
              </p:ext>
            </p:extLst>
          </p:nvPr>
        </p:nvGraphicFramePr>
        <p:xfrm>
          <a:off x="2438400" y="3334469"/>
          <a:ext cx="1755071" cy="13668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94" name="Chart 171">
            <a:extLst>
              <a:ext uri="{FF2B5EF4-FFF2-40B4-BE49-F238E27FC236}">
                <a16:creationId xmlns:a16="http://schemas.microsoft.com/office/drawing/2014/main" id="{B65772CE-EE90-4DA1-97DE-E1B8310CBC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0136559"/>
              </p:ext>
            </p:extLst>
          </p:nvPr>
        </p:nvGraphicFramePr>
        <p:xfrm>
          <a:off x="4322187" y="3482116"/>
          <a:ext cx="2485084" cy="1277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95" name="Πίνακας 13">
            <a:extLst>
              <a:ext uri="{FF2B5EF4-FFF2-40B4-BE49-F238E27FC236}">
                <a16:creationId xmlns:a16="http://schemas.microsoft.com/office/drawing/2014/main" id="{BEAE5725-960C-48E0-983C-B351AB3A6CB1}"/>
              </a:ext>
            </a:extLst>
          </p:cNvPr>
          <p:cNvGraphicFramePr>
            <a:graphicFrameLocks noGrp="1"/>
          </p:cNvGraphicFramePr>
          <p:nvPr/>
        </p:nvGraphicFramePr>
        <p:xfrm>
          <a:off x="6758510" y="4000099"/>
          <a:ext cx="2183302" cy="934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1651">
                  <a:extLst>
                    <a:ext uri="{9D8B030D-6E8A-4147-A177-3AD203B41FA5}">
                      <a16:colId xmlns:a16="http://schemas.microsoft.com/office/drawing/2014/main" val="3003151601"/>
                    </a:ext>
                  </a:extLst>
                </a:gridCol>
                <a:gridCol w="1091651">
                  <a:extLst>
                    <a:ext uri="{9D8B030D-6E8A-4147-A177-3AD203B41FA5}">
                      <a16:colId xmlns:a16="http://schemas.microsoft.com/office/drawing/2014/main" val="267183535"/>
                    </a:ext>
                  </a:extLst>
                </a:gridCol>
              </a:tblGrid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Italy   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14%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948925"/>
                  </a:ext>
                </a:extLst>
              </a:tr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Croatia 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8%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5317399"/>
                  </a:ext>
                </a:extLst>
              </a:tr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Germany 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8%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147554"/>
                  </a:ext>
                </a:extLst>
              </a:tr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Spain  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6%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2273054"/>
                  </a:ext>
                </a:extLst>
              </a:tr>
              <a:tr h="186941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Greece 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b="0" i="0" kern="1200" spc="-30" baseline="0" dirty="0">
                          <a:solidFill>
                            <a:srgbClr val="1F698B"/>
                          </a:solidFill>
                          <a:effectLst/>
                          <a:latin typeface="DINPro-Regular" panose="02000503030000020004" pitchFamily="2" charset="0"/>
                          <a:ea typeface="+mn-ea"/>
                          <a:cs typeface="+mn-cs"/>
                        </a:rPr>
                        <a:t>4%</a:t>
                      </a:r>
                      <a:endParaRPr lang="el-GR" sz="800" b="0" i="0" kern="1200" spc="-30" baseline="0" dirty="0">
                        <a:solidFill>
                          <a:srgbClr val="1F698B"/>
                        </a:solidFill>
                        <a:effectLst/>
                        <a:latin typeface="DINPro-Regular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7740919"/>
                  </a:ext>
                </a:extLst>
              </a:tr>
            </a:tbl>
          </a:graphicData>
        </a:graphic>
      </p:graphicFrame>
      <p:sp>
        <p:nvSpPr>
          <p:cNvPr id="72" name="TextBox 71">
            <a:extLst>
              <a:ext uri="{FF2B5EF4-FFF2-40B4-BE49-F238E27FC236}">
                <a16:creationId xmlns:a16="http://schemas.microsoft.com/office/drawing/2014/main" id="{6A943DDE-A553-F042-8CB4-48F8D498F940}"/>
              </a:ext>
            </a:extLst>
          </p:cNvPr>
          <p:cNvSpPr txBox="1"/>
          <p:nvPr/>
        </p:nvSpPr>
        <p:spPr>
          <a:xfrm>
            <a:off x="326888" y="2584351"/>
            <a:ext cx="200378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dirty="0">
                <a:solidFill>
                  <a:prstClr val="white"/>
                </a:solidFill>
                <a:latin typeface="DINPro-Black" panose="02000503030000020004" pitchFamily="50" charset="0"/>
              </a:rPr>
              <a:t>TRAVEL READINESS</a:t>
            </a:r>
            <a:endParaRPr lang="el-GR" sz="750" dirty="0">
              <a:solidFill>
                <a:prstClr val="white"/>
              </a:solidFill>
              <a:latin typeface="DINPro-Black" panose="02000503030000020004" pitchFamily="50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BF73613-08FD-4A4F-878C-073958DFEA20}"/>
              </a:ext>
            </a:extLst>
          </p:cNvPr>
          <p:cNvSpPr txBox="1"/>
          <p:nvPr/>
        </p:nvSpPr>
        <p:spPr>
          <a:xfrm>
            <a:off x="7077664" y="1417069"/>
            <a:ext cx="1577471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srgbClr val="1F698B"/>
                </a:solidFill>
                <a:latin typeface="DINPro-Black" panose="02000503030000020004" pitchFamily="50" charset="0"/>
              </a:rPr>
              <a:t>TOP 3 TYPES OF TRIPS</a:t>
            </a:r>
          </a:p>
        </p:txBody>
      </p:sp>
      <p:graphicFrame>
        <p:nvGraphicFramePr>
          <p:cNvPr id="79" name="Γράφημα 78">
            <a:extLst>
              <a:ext uri="{FF2B5EF4-FFF2-40B4-BE49-F238E27FC236}">
                <a16:creationId xmlns:a16="http://schemas.microsoft.com/office/drawing/2014/main" id="{0E290A43-B8AC-2B42-843C-C8DC67C18CF7}"/>
              </a:ext>
            </a:extLst>
          </p:cNvPr>
          <p:cNvGraphicFramePr/>
          <p:nvPr/>
        </p:nvGraphicFramePr>
        <p:xfrm>
          <a:off x="226333" y="2534192"/>
          <a:ext cx="2189950" cy="1277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87" name="TextBox 86">
            <a:extLst>
              <a:ext uri="{FF2B5EF4-FFF2-40B4-BE49-F238E27FC236}">
                <a16:creationId xmlns:a16="http://schemas.microsoft.com/office/drawing/2014/main" id="{CFFA70A0-27AC-AD49-8771-7303377CBC4D}"/>
              </a:ext>
            </a:extLst>
          </p:cNvPr>
          <p:cNvSpPr txBox="1"/>
          <p:nvPr/>
        </p:nvSpPr>
        <p:spPr>
          <a:xfrm>
            <a:off x="1676400" y="2776305"/>
            <a:ext cx="7766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Medium" panose="02000503030000020004" pitchFamily="2" charset="0"/>
              </a:rPr>
              <a:t>Trip fully booked</a:t>
            </a:r>
            <a:endParaRPr lang="en-GB" sz="750" b="1" dirty="0">
              <a:solidFill>
                <a:prstClr val="white"/>
              </a:solidFill>
              <a:latin typeface="DINPro-Medium" panose="02000503030000020004" pitchFamily="2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9BDFEC78-D5A7-E04A-9EA2-C0596F340AED}"/>
              </a:ext>
            </a:extLst>
          </p:cNvPr>
          <p:cNvSpPr txBox="1"/>
          <p:nvPr/>
        </p:nvSpPr>
        <p:spPr>
          <a:xfrm>
            <a:off x="1676400" y="3336925"/>
            <a:ext cx="7766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Trip partially booked</a:t>
            </a:r>
            <a:endParaRPr lang="en-GB" sz="750" b="1" dirty="0">
              <a:solidFill>
                <a:prstClr val="white"/>
              </a:solidFill>
              <a:latin typeface="DINPro-Light" panose="02000504040000020003" pitchFamily="50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C676D90B-1E47-A040-AE78-93C9988CEAA9}"/>
              </a:ext>
            </a:extLst>
          </p:cNvPr>
          <p:cNvSpPr txBox="1"/>
          <p:nvPr/>
        </p:nvSpPr>
        <p:spPr>
          <a:xfrm>
            <a:off x="213975" y="2776305"/>
            <a:ext cx="7766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Destination not chosen</a:t>
            </a:r>
            <a:endParaRPr lang="en-GB" sz="75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045CE05E-A5B1-DC4F-9AA8-914703D8EE9C}"/>
              </a:ext>
            </a:extLst>
          </p:cNvPr>
          <p:cNvSpPr txBox="1"/>
          <p:nvPr/>
        </p:nvSpPr>
        <p:spPr>
          <a:xfrm>
            <a:off x="152400" y="3326674"/>
            <a:ext cx="868286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Destination chosen but trip not booked yet</a:t>
            </a:r>
            <a:endParaRPr lang="en-GB" sz="750" b="1" dirty="0">
              <a:solidFill>
                <a:prstClr val="white"/>
              </a:solidFill>
              <a:latin typeface="DINPro-Light" panose="02000504040000020003" pitchFamily="50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12118B1-2A2D-BA4A-AE1E-51C5079FFD7C}"/>
              </a:ext>
            </a:extLst>
          </p:cNvPr>
          <p:cNvSpPr txBox="1"/>
          <p:nvPr/>
        </p:nvSpPr>
        <p:spPr>
          <a:xfrm>
            <a:off x="2436122" y="2765680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prstClr val="white"/>
                </a:solidFill>
                <a:latin typeface="DINPro-Black" panose="02000503030000020004" pitchFamily="50" charset="0"/>
              </a:rPr>
              <a:t>10%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7FCC490-E9B8-5543-863F-DB6938A18892}"/>
              </a:ext>
            </a:extLst>
          </p:cNvPr>
          <p:cNvSpPr txBox="1"/>
          <p:nvPr/>
        </p:nvSpPr>
        <p:spPr>
          <a:xfrm>
            <a:off x="7836062" y="1727209"/>
            <a:ext cx="697627" cy="196208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defTabSz="685800"/>
            <a:r>
              <a:rPr lang="en-US" sz="675" b="1" dirty="0">
                <a:solidFill>
                  <a:srgbClr val="1F698B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Sun &amp; Beach</a:t>
            </a:r>
          </a:p>
        </p:txBody>
      </p:sp>
      <p:pic>
        <p:nvPicPr>
          <p:cNvPr id="83" name="Graphic 10" descr="Sunset scene">
            <a:extLst>
              <a:ext uri="{FF2B5EF4-FFF2-40B4-BE49-F238E27FC236}">
                <a16:creationId xmlns:a16="http://schemas.microsoft.com/office/drawing/2014/main" id="{FAACFCFE-99E0-7D42-BAD6-0651D16BADF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015364" y="1582589"/>
            <a:ext cx="689065" cy="689065"/>
          </a:xfrm>
          <a:prstGeom prst="rect">
            <a:avLst/>
          </a:prstGeom>
        </p:spPr>
      </p:pic>
      <p:sp>
        <p:nvSpPr>
          <p:cNvPr id="102" name="TextBox 101">
            <a:extLst>
              <a:ext uri="{FF2B5EF4-FFF2-40B4-BE49-F238E27FC236}">
                <a16:creationId xmlns:a16="http://schemas.microsoft.com/office/drawing/2014/main" id="{BB8694A6-8AB3-1543-B2FD-E2AAEC8A4310}"/>
              </a:ext>
            </a:extLst>
          </p:cNvPr>
          <p:cNvSpPr txBox="1"/>
          <p:nvPr/>
        </p:nvSpPr>
        <p:spPr>
          <a:xfrm>
            <a:off x="7862630" y="1916120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srgbClr val="1F698B"/>
                </a:solidFill>
                <a:latin typeface="DINPro-Black" panose="02000503030000020004" pitchFamily="50" charset="0"/>
              </a:rPr>
              <a:t>21%</a:t>
            </a:r>
          </a:p>
        </p:txBody>
      </p:sp>
      <p:pic>
        <p:nvPicPr>
          <p:cNvPr id="108" name="Graphic 54" descr="City">
            <a:extLst>
              <a:ext uri="{FF2B5EF4-FFF2-40B4-BE49-F238E27FC236}">
                <a16:creationId xmlns:a16="http://schemas.microsoft.com/office/drawing/2014/main" id="{1150806F-82CC-F941-9026-BA8677FB0A69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125213" y="3144241"/>
            <a:ext cx="497484" cy="497484"/>
          </a:xfrm>
          <a:prstGeom prst="rect">
            <a:avLst/>
          </a:prstGeom>
        </p:spPr>
      </p:pic>
      <p:sp>
        <p:nvSpPr>
          <p:cNvPr id="110" name="TextBox 109">
            <a:extLst>
              <a:ext uri="{FF2B5EF4-FFF2-40B4-BE49-F238E27FC236}">
                <a16:creationId xmlns:a16="http://schemas.microsoft.com/office/drawing/2014/main" id="{A970B857-B9EC-6F4B-A7F0-2E36B492EC10}"/>
              </a:ext>
            </a:extLst>
          </p:cNvPr>
          <p:cNvSpPr txBox="1"/>
          <p:nvPr/>
        </p:nvSpPr>
        <p:spPr>
          <a:xfrm>
            <a:off x="7892968" y="3163649"/>
            <a:ext cx="595035" cy="196208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defTabSz="685800"/>
            <a:r>
              <a:rPr lang="en-US" sz="675" b="1" dirty="0">
                <a:solidFill>
                  <a:srgbClr val="1F698B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City Break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B5A69ACA-A4D0-E34B-8C97-52B62CF3C19F}"/>
              </a:ext>
            </a:extLst>
          </p:cNvPr>
          <p:cNvSpPr txBox="1"/>
          <p:nvPr/>
        </p:nvSpPr>
        <p:spPr>
          <a:xfrm>
            <a:off x="7862630" y="3352561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srgbClr val="1F698B"/>
                </a:solidFill>
                <a:latin typeface="DINPro-Black" panose="02000503030000020004" pitchFamily="50" charset="0"/>
              </a:rPr>
              <a:t>13%</a:t>
            </a:r>
          </a:p>
        </p:txBody>
      </p:sp>
      <p:pic>
        <p:nvPicPr>
          <p:cNvPr id="8194" name="Picture 2" descr="Austria Detailed Administrative Blue Map With Country Flag And Location On  The World Map. Royalty Free Cliparts, Vectors, And Stock Illustration.  Image 167024578.">
            <a:extLst>
              <a:ext uri="{FF2B5EF4-FFF2-40B4-BE49-F238E27FC236}">
                <a16:creationId xmlns:a16="http://schemas.microsoft.com/office/drawing/2014/main" id="{B6344AE1-5AEA-C346-92F4-94945B31ED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85182" y="54761"/>
            <a:ext cx="1151317" cy="612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26" descr="Calendar Clip Art Png Vector Library - Blank Calendar Icon Blue,  Transparent Png , Transparent Png Image - PNGitem">
            <a:extLst>
              <a:ext uri="{FF2B5EF4-FFF2-40B4-BE49-F238E27FC236}">
                <a16:creationId xmlns:a16="http://schemas.microsoft.com/office/drawing/2014/main" id="{C1D4D096-318C-D547-878E-8D95FA34B4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72" y="4018942"/>
            <a:ext cx="601152" cy="59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26" descr="Calendar Clip Art Png Vector Library - Blank Calendar Icon Blue,  Transparent Png , Transparent Png Image - PNGitem">
            <a:extLst>
              <a:ext uri="{FF2B5EF4-FFF2-40B4-BE49-F238E27FC236}">
                <a16:creationId xmlns:a16="http://schemas.microsoft.com/office/drawing/2014/main" id="{3DF30849-F154-3148-92CA-341BAE02F0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6336" y="4018942"/>
            <a:ext cx="601152" cy="59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26" descr="Calendar Clip Art Png Vector Library - Blank Calendar Icon Blue,  Transparent Png , Transparent Png Image - PNGitem">
            <a:extLst>
              <a:ext uri="{FF2B5EF4-FFF2-40B4-BE49-F238E27FC236}">
                <a16:creationId xmlns:a16="http://schemas.microsoft.com/office/drawing/2014/main" id="{C1B3317B-352A-B341-AE59-C9BD1861B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66549" y="4018942"/>
            <a:ext cx="601152" cy="59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34" descr="Trenchless Sewer Lines | Renowned Plumbing">
            <a:extLst>
              <a:ext uri="{FF2B5EF4-FFF2-40B4-BE49-F238E27FC236}">
                <a16:creationId xmlns:a16="http://schemas.microsoft.com/office/drawing/2014/main" id="{D0C62D6E-0AF9-4148-994C-5F61C04E4D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 cstate="print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586" r="16048"/>
          <a:stretch/>
        </p:blipFill>
        <p:spPr bwMode="auto">
          <a:xfrm>
            <a:off x="2499508" y="3219867"/>
            <a:ext cx="407709" cy="331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44" descr="Euro symbol icon simple Royalty Free Vector Image">
            <a:extLst>
              <a:ext uri="{FF2B5EF4-FFF2-40B4-BE49-F238E27FC236}">
                <a16:creationId xmlns:a16="http://schemas.microsoft.com/office/drawing/2014/main" id="{058E2B0D-9CFB-504E-BBB5-9BA616FDA9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0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46273" y="3231581"/>
            <a:ext cx="307712" cy="30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A387C52A-F664-D24F-A66C-FAD2186F6957}"/>
              </a:ext>
            </a:extLst>
          </p:cNvPr>
          <p:cNvSpPr txBox="1"/>
          <p:nvPr/>
        </p:nvSpPr>
        <p:spPr>
          <a:xfrm>
            <a:off x="294667" y="4245708"/>
            <a:ext cx="644490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350" dirty="0">
                <a:solidFill>
                  <a:prstClr val="white"/>
                </a:solidFill>
                <a:latin typeface="DINPro-Black" panose="02000503030000020004" pitchFamily="50" charset="0"/>
              </a:rPr>
              <a:t>41%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2716FCE-047A-924B-9B29-E4F70FD5978A}"/>
              </a:ext>
            </a:extLst>
          </p:cNvPr>
          <p:cNvSpPr txBox="1"/>
          <p:nvPr/>
        </p:nvSpPr>
        <p:spPr>
          <a:xfrm>
            <a:off x="976991" y="4266390"/>
            <a:ext cx="644490" cy="265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125" dirty="0">
                <a:solidFill>
                  <a:prstClr val="white"/>
                </a:solidFill>
                <a:latin typeface="DINPro-Black" panose="02000503030000020004" pitchFamily="50" charset="0"/>
              </a:rPr>
              <a:t>37%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C7A1289-E6B1-B046-B4B3-1B2D2613FAF9}"/>
              </a:ext>
            </a:extLst>
          </p:cNvPr>
          <p:cNvSpPr txBox="1"/>
          <p:nvPr/>
        </p:nvSpPr>
        <p:spPr>
          <a:xfrm>
            <a:off x="1665194" y="4265372"/>
            <a:ext cx="644490" cy="265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125" dirty="0">
                <a:solidFill>
                  <a:prstClr val="white"/>
                </a:solidFill>
                <a:latin typeface="DINPro-Black" panose="02000503030000020004" pitchFamily="50" charset="0"/>
              </a:rPr>
              <a:t>10%</a:t>
            </a:r>
          </a:p>
        </p:txBody>
      </p:sp>
      <p:sp>
        <p:nvSpPr>
          <p:cNvPr id="132" name="Isosceles Triangle 17">
            <a:extLst>
              <a:ext uri="{FF2B5EF4-FFF2-40B4-BE49-F238E27FC236}">
                <a16:creationId xmlns:a16="http://schemas.microsoft.com/office/drawing/2014/main" id="{704E1BCF-2FD0-B04F-92C9-7FB492ED8FE2}"/>
              </a:ext>
            </a:extLst>
          </p:cNvPr>
          <p:cNvSpPr/>
          <p:nvPr/>
        </p:nvSpPr>
        <p:spPr>
          <a:xfrm>
            <a:off x="8543746" y="2022637"/>
            <a:ext cx="101558" cy="82160"/>
          </a:xfrm>
          <a:prstGeom prst="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30F6A836-1131-5E47-9A18-FED6CABBD309}"/>
              </a:ext>
            </a:extLst>
          </p:cNvPr>
          <p:cNvSpPr txBox="1"/>
          <p:nvPr/>
        </p:nvSpPr>
        <p:spPr>
          <a:xfrm>
            <a:off x="8365215" y="1866270"/>
            <a:ext cx="53113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1" dirty="0">
                <a:solidFill>
                  <a:schemeClr val="accent3">
                    <a:lumMod val="75000"/>
                  </a:schemeClr>
                </a:solidFill>
                <a:latin typeface="DINPro-Light" panose="02000504040000020003" pitchFamily="50" charset="0"/>
              </a:rPr>
              <a:t>6%*</a:t>
            </a:r>
          </a:p>
        </p:txBody>
      </p:sp>
      <p:grpSp>
        <p:nvGrpSpPr>
          <p:cNvPr id="78" name="Ομάδα 77">
            <a:extLst>
              <a:ext uri="{FF2B5EF4-FFF2-40B4-BE49-F238E27FC236}">
                <a16:creationId xmlns:a16="http://schemas.microsoft.com/office/drawing/2014/main" id="{41325C95-BAE0-8145-99F0-88D54ACC9B19}"/>
              </a:ext>
            </a:extLst>
          </p:cNvPr>
          <p:cNvGrpSpPr/>
          <p:nvPr/>
        </p:nvGrpSpPr>
        <p:grpSpPr>
          <a:xfrm>
            <a:off x="3001329" y="1711668"/>
            <a:ext cx="1199945" cy="1365835"/>
            <a:chOff x="2991055" y="1742490"/>
            <a:chExt cx="1199945" cy="1365835"/>
          </a:xfrm>
        </p:grpSpPr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2B7E9D44-CED9-614A-957B-6EF3A6665822}"/>
                </a:ext>
              </a:extLst>
            </p:cNvPr>
            <p:cNvSpPr/>
            <p:nvPr/>
          </p:nvSpPr>
          <p:spPr>
            <a:xfrm>
              <a:off x="3526824" y="1742490"/>
              <a:ext cx="130838" cy="1365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968" y="21600"/>
                  </a:moveTo>
                  <a:lnTo>
                    <a:pt x="9632" y="21600"/>
                  </a:lnTo>
                  <a:cubicBezTo>
                    <a:pt x="4378" y="21600"/>
                    <a:pt x="0" y="21013"/>
                    <a:pt x="0" y="20309"/>
                  </a:cubicBezTo>
                  <a:lnTo>
                    <a:pt x="0" y="1291"/>
                  </a:lnTo>
                  <a:cubicBezTo>
                    <a:pt x="0" y="587"/>
                    <a:pt x="4378" y="0"/>
                    <a:pt x="9632" y="0"/>
                  </a:cubicBezTo>
                  <a:lnTo>
                    <a:pt x="11968" y="0"/>
                  </a:lnTo>
                  <a:cubicBezTo>
                    <a:pt x="17222" y="0"/>
                    <a:pt x="21600" y="587"/>
                    <a:pt x="21600" y="1291"/>
                  </a:cubicBezTo>
                  <a:lnTo>
                    <a:pt x="21600" y="20309"/>
                  </a:lnTo>
                  <a:cubicBezTo>
                    <a:pt x="21599" y="21052"/>
                    <a:pt x="17221" y="21600"/>
                    <a:pt x="11968" y="21600"/>
                  </a:cubicBezTo>
                  <a:close/>
                </a:path>
              </a:pathLst>
            </a:custGeom>
            <a:solidFill>
              <a:srgbClr val="2D8CB5"/>
            </a:solidFill>
            <a:ln w="19050">
              <a:solidFill>
                <a:schemeClr val="bg1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 defTabSz="6858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>
                <a:solidFill>
                  <a:prstClr val="white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Calibri" panose="020F0502020204030204"/>
              </a:endParaRPr>
            </a:p>
          </p:txBody>
        </p:sp>
        <p:sp>
          <p:nvSpPr>
            <p:cNvPr id="96" name="Διάσημα 6">
              <a:extLst>
                <a:ext uri="{FF2B5EF4-FFF2-40B4-BE49-F238E27FC236}">
                  <a16:creationId xmlns:a16="http://schemas.microsoft.com/office/drawing/2014/main" id="{89C8648F-81DD-2D4B-92E8-D1615E081602}"/>
                </a:ext>
              </a:extLst>
            </p:cNvPr>
            <p:cNvSpPr/>
            <p:nvPr/>
          </p:nvSpPr>
          <p:spPr>
            <a:xfrm>
              <a:off x="2991055" y="1812925"/>
              <a:ext cx="1199945" cy="248889"/>
            </a:xfrm>
            <a:prstGeom prst="chevron">
              <a:avLst/>
            </a:prstGeom>
            <a:solidFill>
              <a:srgbClr val="2982AA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  <a:t>NEIGHBOURING COUNTRY</a:t>
              </a:r>
              <a:endParaRPr lang="el-GR" sz="600" b="1" dirty="0">
                <a:solidFill>
                  <a:prstClr val="white"/>
                </a:solidFill>
                <a:latin typeface="DINPro-Black" panose="02000503030000020004" pitchFamily="50" charset="0"/>
              </a:endParaRPr>
            </a:p>
          </p:txBody>
        </p:sp>
        <p:sp>
          <p:nvSpPr>
            <p:cNvPr id="98" name="Διάσημα 75">
              <a:extLst>
                <a:ext uri="{FF2B5EF4-FFF2-40B4-BE49-F238E27FC236}">
                  <a16:creationId xmlns:a16="http://schemas.microsoft.com/office/drawing/2014/main" id="{E3D99A8A-947D-3E46-A658-28C481D164AA}"/>
                </a:ext>
              </a:extLst>
            </p:cNvPr>
            <p:cNvSpPr/>
            <p:nvPr/>
          </p:nvSpPr>
          <p:spPr>
            <a:xfrm rot="10800000">
              <a:off x="2991055" y="2467627"/>
              <a:ext cx="1199945" cy="248889"/>
            </a:xfrm>
            <a:prstGeom prst="chevron">
              <a:avLst/>
            </a:prstGeom>
            <a:solidFill>
              <a:srgbClr val="2982AA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l-GR" sz="450" b="1" spc="-56" dirty="0">
                <a:solidFill>
                  <a:prstClr val="white"/>
                </a:solidFill>
                <a:latin typeface="DINPro-Light" panose="02000504040000020003" pitchFamily="50" charset="0"/>
              </a:endParaRP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FABF1B90-7B8C-6C4D-AA31-76EF98793FF7}"/>
                </a:ext>
              </a:extLst>
            </p:cNvPr>
            <p:cNvSpPr txBox="1"/>
            <p:nvPr/>
          </p:nvSpPr>
          <p:spPr>
            <a:xfrm>
              <a:off x="3169130" y="2453573"/>
              <a:ext cx="869470" cy="27699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 defTabSz="685800"/>
              <a: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  <a:t>WITHIN MY COUNTRY</a:t>
              </a:r>
              <a:endParaRPr lang="el-GR" sz="6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04" name="Διάσημα 75">
              <a:extLst>
                <a:ext uri="{FF2B5EF4-FFF2-40B4-BE49-F238E27FC236}">
                  <a16:creationId xmlns:a16="http://schemas.microsoft.com/office/drawing/2014/main" id="{267B9262-5693-5F49-85E3-52E370800A82}"/>
                </a:ext>
              </a:extLst>
            </p:cNvPr>
            <p:cNvSpPr/>
            <p:nvPr/>
          </p:nvSpPr>
          <p:spPr>
            <a:xfrm rot="10800000">
              <a:off x="2991055" y="2794010"/>
              <a:ext cx="1199945" cy="248889"/>
            </a:xfrm>
            <a:prstGeom prst="chevron">
              <a:avLst/>
            </a:prstGeom>
            <a:solidFill>
              <a:srgbClr val="2982AA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l-GR" sz="450" b="1" spc="-56" dirty="0">
                <a:solidFill>
                  <a:prstClr val="white"/>
                </a:solidFill>
                <a:latin typeface="DINPro-Light" panose="02000504040000020003" pitchFamily="50" charset="0"/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65A2E840-6455-C84F-9407-620FF3E004AB}"/>
                </a:ext>
              </a:extLst>
            </p:cNvPr>
            <p:cNvSpPr txBox="1"/>
            <p:nvPr/>
          </p:nvSpPr>
          <p:spPr>
            <a:xfrm>
              <a:off x="3170423" y="2779956"/>
              <a:ext cx="869470" cy="27699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 defTabSz="685800"/>
              <a: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  <a:t>OUTSIDE </a:t>
              </a:r>
              <a:b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</a:br>
              <a: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  <a:t>EUROPE</a:t>
              </a:r>
              <a:endParaRPr lang="el-GR" sz="6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14" name="Διάσημα 6">
              <a:extLst>
                <a:ext uri="{FF2B5EF4-FFF2-40B4-BE49-F238E27FC236}">
                  <a16:creationId xmlns:a16="http://schemas.microsoft.com/office/drawing/2014/main" id="{6B185F71-C403-734E-A801-94306E0339E4}"/>
                </a:ext>
              </a:extLst>
            </p:cNvPr>
            <p:cNvSpPr/>
            <p:nvPr/>
          </p:nvSpPr>
          <p:spPr>
            <a:xfrm>
              <a:off x="2991055" y="2127999"/>
              <a:ext cx="1199945" cy="248889"/>
            </a:xfrm>
            <a:prstGeom prst="chevron">
              <a:avLst/>
            </a:prstGeom>
            <a:solidFill>
              <a:srgbClr val="2982AA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en-US" sz="600" b="1" dirty="0">
                  <a:solidFill>
                    <a:prstClr val="white"/>
                  </a:solidFill>
                  <a:latin typeface="DINPro-Black" panose="02000503030000020004" pitchFamily="50" charset="0"/>
                </a:rPr>
                <a:t>NON-NEIGHBOURING COUNTRY</a:t>
              </a:r>
              <a:endParaRPr lang="el-GR" sz="600" b="1" dirty="0">
                <a:solidFill>
                  <a:prstClr val="white"/>
                </a:solidFill>
                <a:latin typeface="DINPro-Black" panose="02000503030000020004" pitchFamily="50" charset="0"/>
              </a:endParaRPr>
            </a:p>
          </p:txBody>
        </p:sp>
      </p:grpSp>
      <p:sp>
        <p:nvSpPr>
          <p:cNvPr id="118" name="TextBox 117">
            <a:extLst>
              <a:ext uri="{FF2B5EF4-FFF2-40B4-BE49-F238E27FC236}">
                <a16:creationId xmlns:a16="http://schemas.microsoft.com/office/drawing/2014/main" id="{6FA32CD3-C223-D94C-80C4-12768F02DB42}"/>
              </a:ext>
            </a:extLst>
          </p:cNvPr>
          <p:cNvSpPr txBox="1"/>
          <p:nvPr/>
        </p:nvSpPr>
        <p:spPr>
          <a:xfrm>
            <a:off x="4090184" y="1746999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prstClr val="white"/>
                </a:solidFill>
                <a:latin typeface="DINPro-Black" panose="02000503030000020004" pitchFamily="50" charset="0"/>
              </a:rPr>
              <a:t>31%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5611D04A-3CC2-0E41-96FD-A0F608CD4B65}"/>
              </a:ext>
            </a:extLst>
          </p:cNvPr>
          <p:cNvSpPr txBox="1"/>
          <p:nvPr/>
        </p:nvSpPr>
        <p:spPr>
          <a:xfrm>
            <a:off x="4087906" y="2072627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prstClr val="white"/>
                </a:solidFill>
                <a:latin typeface="DINPro-Black" panose="02000503030000020004" pitchFamily="50" charset="0"/>
              </a:rPr>
              <a:t>26%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09AAF519-CCA5-AB45-8A99-22748C4474A6}"/>
              </a:ext>
            </a:extLst>
          </p:cNvPr>
          <p:cNvSpPr txBox="1"/>
          <p:nvPr/>
        </p:nvSpPr>
        <p:spPr>
          <a:xfrm>
            <a:off x="6937697" y="3807409"/>
            <a:ext cx="1916454" cy="215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 defTabSz="912161"/>
            <a:r>
              <a:rPr lang="en-US" sz="799" b="0" dirty="0">
                <a:solidFill>
                  <a:srgbClr val="1F698B"/>
                </a:solidFill>
                <a:latin typeface="DINPro-Black" panose="02000503030000020004" pitchFamily="50" charset="0"/>
              </a:rPr>
              <a:t>TOP 5 EUROPEAN DESTINATIONS**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FA8BBFA8-717C-7143-9AB2-A2855ED7EF46}"/>
              </a:ext>
            </a:extLst>
          </p:cNvPr>
          <p:cNvSpPr txBox="1"/>
          <p:nvPr/>
        </p:nvSpPr>
        <p:spPr>
          <a:xfrm>
            <a:off x="4430985" y="4992729"/>
            <a:ext cx="4103415" cy="172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4960"/>
            <a:r>
              <a:rPr lang="en-US" sz="524" b="1" dirty="0">
                <a:solidFill>
                  <a:prstClr val="white">
                    <a:lumMod val="50000"/>
                  </a:prstClr>
                </a:solidFill>
                <a:latin typeface="DINPro-Light" panose="02000504040000020003" pitchFamily="50" charset="0"/>
              </a:rPr>
              <a:t>** Based on total sample, without reference to domestic trips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F56322E4-A9F9-1840-B2F5-79A6218C251E}"/>
              </a:ext>
            </a:extLst>
          </p:cNvPr>
          <p:cNvSpPr txBox="1"/>
          <p:nvPr/>
        </p:nvSpPr>
        <p:spPr>
          <a:xfrm>
            <a:off x="218768" y="4575060"/>
            <a:ext cx="7766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June-</a:t>
            </a:r>
            <a:b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</a:br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July ‘22</a:t>
            </a:r>
            <a:endParaRPr lang="en-GB" sz="75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55319927-FB56-E94E-88FA-D88FE92A2FAF}"/>
              </a:ext>
            </a:extLst>
          </p:cNvPr>
          <p:cNvSpPr txBox="1"/>
          <p:nvPr/>
        </p:nvSpPr>
        <p:spPr>
          <a:xfrm>
            <a:off x="884868" y="4575060"/>
            <a:ext cx="79447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August-September‘22</a:t>
            </a:r>
            <a:endParaRPr lang="en-GB" sz="750" b="1" dirty="0">
              <a:solidFill>
                <a:prstClr val="white"/>
              </a:solidFill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844F67F8-B358-A34C-8EF6-0987FA35E062}"/>
              </a:ext>
            </a:extLst>
          </p:cNvPr>
          <p:cNvSpPr txBox="1"/>
          <p:nvPr/>
        </p:nvSpPr>
        <p:spPr>
          <a:xfrm>
            <a:off x="1501865" y="4575060"/>
            <a:ext cx="910673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750" b="1" dirty="0">
                <a:solidFill>
                  <a:prstClr val="white"/>
                </a:solidFill>
                <a:latin typeface="DINPro-Light" panose="02000504040000020003" pitchFamily="50" charset="0"/>
              </a:rPr>
              <a:t>October- November ‘22</a:t>
            </a:r>
            <a:endParaRPr lang="en-GB" sz="75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5A06DBAE-AD4C-5B4E-BD83-9E1DA361D788}"/>
              </a:ext>
            </a:extLst>
          </p:cNvPr>
          <p:cNvSpPr txBox="1"/>
          <p:nvPr/>
        </p:nvSpPr>
        <p:spPr>
          <a:xfrm>
            <a:off x="7751929" y="2475928"/>
            <a:ext cx="934871" cy="196208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defTabSz="685800"/>
            <a:r>
              <a:rPr lang="en-US" sz="675" b="1" dirty="0">
                <a:solidFill>
                  <a:srgbClr val="1F698B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Nature &amp; Outdoors</a:t>
            </a:r>
          </a:p>
        </p:txBody>
      </p:sp>
      <p:pic>
        <p:nvPicPr>
          <p:cNvPr id="121" name="Graphic 48" descr="Road">
            <a:extLst>
              <a:ext uri="{FF2B5EF4-FFF2-40B4-BE49-F238E27FC236}">
                <a16:creationId xmlns:a16="http://schemas.microsoft.com/office/drawing/2014/main" id="{54873D17-B6AA-174D-80B4-0EB9AC03D8D6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7036027" y="2405812"/>
            <a:ext cx="590753" cy="590753"/>
          </a:xfrm>
          <a:prstGeom prst="rect">
            <a:avLst/>
          </a:prstGeom>
        </p:spPr>
      </p:pic>
      <p:sp>
        <p:nvSpPr>
          <p:cNvPr id="137" name="TextBox 136">
            <a:extLst>
              <a:ext uri="{FF2B5EF4-FFF2-40B4-BE49-F238E27FC236}">
                <a16:creationId xmlns:a16="http://schemas.microsoft.com/office/drawing/2014/main" id="{325E7D0E-FD98-0349-9F43-F797A6C44AFC}"/>
              </a:ext>
            </a:extLst>
          </p:cNvPr>
          <p:cNvSpPr txBox="1"/>
          <p:nvPr/>
        </p:nvSpPr>
        <p:spPr>
          <a:xfrm>
            <a:off x="7897119" y="2664840"/>
            <a:ext cx="6444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200" dirty="0">
                <a:solidFill>
                  <a:srgbClr val="1F698B"/>
                </a:solidFill>
                <a:latin typeface="DINPro-Black" panose="02000503030000020004" pitchFamily="50" charset="0"/>
              </a:rPr>
              <a:t>16%</a:t>
            </a:r>
          </a:p>
        </p:txBody>
      </p:sp>
      <p:sp>
        <p:nvSpPr>
          <p:cNvPr id="71" name="object 3">
            <a:extLst>
              <a:ext uri="{FF2B5EF4-FFF2-40B4-BE49-F238E27FC236}">
                <a16:creationId xmlns:a16="http://schemas.microsoft.com/office/drawing/2014/main" id="{AD602021-DF47-2149-9011-994719647641}"/>
              </a:ext>
            </a:extLst>
          </p:cNvPr>
          <p:cNvSpPr/>
          <p:nvPr/>
        </p:nvSpPr>
        <p:spPr>
          <a:xfrm>
            <a:off x="215203" y="616149"/>
            <a:ext cx="1388745" cy="134736"/>
          </a:xfrm>
          <a:custGeom>
            <a:avLst/>
            <a:gdLst/>
            <a:ahLst/>
            <a:cxnLst/>
            <a:rect l="l" t="t" r="r" b="b"/>
            <a:pathLst>
              <a:path w="1718945" h="165734">
                <a:moveTo>
                  <a:pt x="1718322" y="0"/>
                </a:moveTo>
                <a:lnTo>
                  <a:pt x="0" y="0"/>
                </a:lnTo>
                <a:lnTo>
                  <a:pt x="0" y="165595"/>
                </a:lnTo>
                <a:lnTo>
                  <a:pt x="1718322" y="165595"/>
                </a:lnTo>
                <a:lnTo>
                  <a:pt x="1718322" y="0"/>
                </a:lnTo>
                <a:close/>
              </a:path>
            </a:pathLst>
          </a:custGeom>
          <a:solidFill>
            <a:srgbClr val="2D8CB5"/>
          </a:solidFill>
        </p:spPr>
        <p:txBody>
          <a:bodyPr wrap="square" lIns="0" tIns="0" rIns="0" bIns="0" rtlCol="0"/>
          <a:lstStyle/>
          <a:p>
            <a:pPr defTabSz="684960"/>
            <a:endParaRPr sz="1346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84" name="Ομάδα 83">
            <a:extLst>
              <a:ext uri="{FF2B5EF4-FFF2-40B4-BE49-F238E27FC236}">
                <a16:creationId xmlns:a16="http://schemas.microsoft.com/office/drawing/2014/main" id="{6E7FD7C9-3339-D940-ACC9-7742A2A982E8}"/>
              </a:ext>
            </a:extLst>
          </p:cNvPr>
          <p:cNvGrpSpPr/>
          <p:nvPr/>
        </p:nvGrpSpPr>
        <p:grpSpPr>
          <a:xfrm>
            <a:off x="11385" y="4995217"/>
            <a:ext cx="4103415" cy="172996"/>
            <a:chOff x="11385" y="4995217"/>
            <a:chExt cx="4103415" cy="172996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262C5F8-3631-D44D-B664-2905DD15C535}"/>
                </a:ext>
              </a:extLst>
            </p:cNvPr>
            <p:cNvSpPr txBox="1"/>
            <p:nvPr/>
          </p:nvSpPr>
          <p:spPr>
            <a:xfrm>
              <a:off x="11385" y="4995217"/>
              <a:ext cx="4103415" cy="172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4960"/>
              <a:r>
                <a:rPr lang="en-US" sz="524" b="1" dirty="0">
                  <a:solidFill>
                    <a:prstClr val="white">
                      <a:lumMod val="50000"/>
                    </a:prstClr>
                  </a:solidFill>
                  <a:latin typeface="DINPro-Light" panose="02000504040000020003" pitchFamily="50" charset="0"/>
                </a:rPr>
                <a:t>* Significant increase      or decrease      vs previous survey period</a:t>
              </a:r>
            </a:p>
          </p:txBody>
        </p:sp>
        <p:sp>
          <p:nvSpPr>
            <p:cNvPr id="89" name="Isosceles Triangle 46">
              <a:extLst>
                <a:ext uri="{FF2B5EF4-FFF2-40B4-BE49-F238E27FC236}">
                  <a16:creationId xmlns:a16="http://schemas.microsoft.com/office/drawing/2014/main" id="{94D871F5-E5D6-E84B-8BE8-D76503E972C8}"/>
                </a:ext>
              </a:extLst>
            </p:cNvPr>
            <p:cNvSpPr/>
            <p:nvPr/>
          </p:nvSpPr>
          <p:spPr>
            <a:xfrm rot="10800000">
              <a:off x="1238592" y="5050576"/>
              <a:ext cx="93679" cy="66442"/>
            </a:xfrm>
            <a:prstGeom prst="triangl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4960">
                <a:defRPr/>
              </a:pPr>
              <a:endParaRPr lang="en-US" sz="824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0" name="Isosceles Triangle 46">
              <a:extLst>
                <a:ext uri="{FF2B5EF4-FFF2-40B4-BE49-F238E27FC236}">
                  <a16:creationId xmlns:a16="http://schemas.microsoft.com/office/drawing/2014/main" id="{F69FF56D-CCB7-FB4E-BD39-7AAD214FBEF3}"/>
                </a:ext>
              </a:extLst>
            </p:cNvPr>
            <p:cNvSpPr/>
            <p:nvPr/>
          </p:nvSpPr>
          <p:spPr>
            <a:xfrm>
              <a:off x="760000" y="5046006"/>
              <a:ext cx="93679" cy="66442"/>
            </a:xfrm>
            <a:prstGeom prst="triangle">
              <a:avLst/>
            </a:prstGeom>
            <a:solidFill>
              <a:srgbClr val="92D05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4960">
                <a:defRPr/>
              </a:pPr>
              <a:endParaRPr lang="en-US" sz="824" kern="0" dirty="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105" name="TextBox 104">
            <a:extLst>
              <a:ext uri="{FF2B5EF4-FFF2-40B4-BE49-F238E27FC236}">
                <a16:creationId xmlns:a16="http://schemas.microsoft.com/office/drawing/2014/main" id="{AFF6C5D2-2ECC-1845-853F-B1BB79B80087}"/>
              </a:ext>
            </a:extLst>
          </p:cNvPr>
          <p:cNvSpPr txBox="1"/>
          <p:nvPr/>
        </p:nvSpPr>
        <p:spPr>
          <a:xfrm>
            <a:off x="4343330" y="4647699"/>
            <a:ext cx="241234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00" dirty="0">
                <a:solidFill>
                  <a:prstClr val="white"/>
                </a:solidFill>
                <a:latin typeface="DINPro-Light" panose="02000504040000020003" pitchFamily="2" charset="0"/>
              </a:rPr>
              <a:t>The intended budget is per person, including accommodation, transportation and travel activities</a:t>
            </a:r>
          </a:p>
        </p:txBody>
      </p:sp>
      <p:sp>
        <p:nvSpPr>
          <p:cNvPr id="106" name="Isosceles Triangle 46">
            <a:extLst>
              <a:ext uri="{FF2B5EF4-FFF2-40B4-BE49-F238E27FC236}">
                <a16:creationId xmlns:a16="http://schemas.microsoft.com/office/drawing/2014/main" id="{2EB744B6-641A-B447-ABC7-A2886CC3CEA3}"/>
              </a:ext>
            </a:extLst>
          </p:cNvPr>
          <p:cNvSpPr/>
          <p:nvPr/>
        </p:nvSpPr>
        <p:spPr>
          <a:xfrm rot="10800000">
            <a:off x="1416022" y="1711438"/>
            <a:ext cx="93679" cy="66442"/>
          </a:xfrm>
          <a:prstGeom prst="triangl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4960">
              <a:defRPr/>
            </a:pPr>
            <a:endParaRPr lang="en-US" sz="824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15D8A0FC-6814-B644-8013-A690758BECCD}"/>
              </a:ext>
            </a:extLst>
          </p:cNvPr>
          <p:cNvSpPr txBox="1"/>
          <p:nvPr/>
        </p:nvSpPr>
        <p:spPr>
          <a:xfrm>
            <a:off x="1356058" y="1639593"/>
            <a:ext cx="53113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1" dirty="0">
                <a:solidFill>
                  <a:srgbClr val="FF0000"/>
                </a:solidFill>
                <a:latin typeface="DINPro-Light" panose="02000504040000020003" pitchFamily="50" charset="0"/>
              </a:rPr>
              <a:t>10</a:t>
            </a:r>
            <a:r>
              <a:rPr lang="el-GR" sz="700" b="1" dirty="0">
                <a:solidFill>
                  <a:srgbClr val="FF0000"/>
                </a:solidFill>
                <a:latin typeface="DINPro-Light" panose="02000504040000020003" pitchFamily="50" charset="0"/>
              </a:rPr>
              <a:t>%</a:t>
            </a:r>
            <a:r>
              <a:rPr lang="en-US" sz="700" b="1" dirty="0">
                <a:solidFill>
                  <a:srgbClr val="FF0000"/>
                </a:solidFill>
                <a:latin typeface="DINPro-Light" panose="02000504040000020003" pitchFamily="50" charset="0"/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27606222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mountain, nature, water, shore&#10;&#10;Description automatically generated">
            <a:extLst>
              <a:ext uri="{FF2B5EF4-FFF2-40B4-BE49-F238E27FC236}">
                <a16:creationId xmlns:a16="http://schemas.microsoft.com/office/drawing/2014/main" id="{2FBBB65D-4DC9-91BD-960C-F4AE4D21EBA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9000" contras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426"/>
            <a:ext cx="9144000" cy="514984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55834" y="871809"/>
            <a:ext cx="2696966" cy="1202893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 marR="5080" algn="l">
              <a:lnSpc>
                <a:spcPts val="4400"/>
              </a:lnSpc>
              <a:spcBef>
                <a:spcPts val="580"/>
              </a:spcBef>
            </a:pPr>
            <a:r>
              <a:rPr lang="en-US" sz="4400" spc="-85" dirty="0">
                <a:solidFill>
                  <a:srgbClr val="FFFFFF"/>
                </a:solidFill>
                <a:latin typeface="DINPro-Regular" panose="02000503030000020004"/>
              </a:rPr>
              <a:t>TRIP PLANNING</a:t>
            </a:r>
            <a:endParaRPr sz="4400" spc="-210" dirty="0">
              <a:solidFill>
                <a:srgbClr val="FFFFFF"/>
              </a:solidFill>
              <a:latin typeface="DINPro-Regular" panose="02000503030000020004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923404"/>
            <a:ext cx="156845" cy="1649095"/>
          </a:xfrm>
          <a:custGeom>
            <a:avLst/>
            <a:gdLst/>
            <a:ahLst/>
            <a:cxnLst/>
            <a:rect l="l" t="t" r="r" b="b"/>
            <a:pathLst>
              <a:path w="156845" h="1649095">
                <a:moveTo>
                  <a:pt x="156603" y="0"/>
                </a:moveTo>
                <a:lnTo>
                  <a:pt x="0" y="0"/>
                </a:lnTo>
                <a:lnTo>
                  <a:pt x="0" y="1648802"/>
                </a:lnTo>
                <a:lnTo>
                  <a:pt x="156603" y="1648802"/>
                </a:lnTo>
                <a:lnTo>
                  <a:pt x="156603" y="0"/>
                </a:lnTo>
                <a:close/>
              </a:path>
            </a:pathLst>
          </a:custGeom>
          <a:solidFill>
            <a:srgbClr val="A1EAF7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B0C2B800-EC78-43A0-A300-DCBD25D7B039}"/>
              </a:ext>
            </a:extLst>
          </p:cNvPr>
          <p:cNvSpPr txBox="1"/>
          <p:nvPr/>
        </p:nvSpPr>
        <p:spPr>
          <a:xfrm>
            <a:off x="5715000" y="1965325"/>
            <a:ext cx="3575685" cy="46780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x-none" sz="30500" spc="-4850" dirty="0">
                <a:solidFill>
                  <a:srgbClr val="FFFFFF"/>
                </a:solidFill>
                <a:latin typeface="DINPro-Regular" panose="02000503030000020004" pitchFamily="2" charset="0"/>
                <a:cs typeface="Arial"/>
              </a:rPr>
              <a:t>0</a:t>
            </a:r>
            <a:r>
              <a:rPr lang="en-US" sz="30500" spc="-4850" dirty="0">
                <a:solidFill>
                  <a:srgbClr val="FFFFFF"/>
                </a:solidFill>
                <a:latin typeface="DINPro-Regular" panose="02000503030000020004" pitchFamily="2" charset="0"/>
                <a:cs typeface="Arial"/>
              </a:rPr>
              <a:t>2</a:t>
            </a:r>
            <a:endParaRPr sz="30500" dirty="0">
              <a:latin typeface="DINPro-Regular" panose="02000503030000020004" pitchFamily="2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223635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8433D82-A098-4C44-A9BB-6EE482E97CE8}"/>
              </a:ext>
            </a:extLst>
          </p:cNvPr>
          <p:cNvSpPr/>
          <p:nvPr/>
        </p:nvSpPr>
        <p:spPr>
          <a:xfrm>
            <a:off x="4260054" y="903192"/>
            <a:ext cx="4883946" cy="4246658"/>
          </a:xfrm>
          <a:prstGeom prst="rect">
            <a:avLst/>
          </a:prstGeom>
          <a:solidFill>
            <a:srgbClr val="1850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bject 5">
            <a:extLst>
              <a:ext uri="{FF2B5EF4-FFF2-40B4-BE49-F238E27FC236}">
                <a16:creationId xmlns:a16="http://schemas.microsoft.com/office/drawing/2014/main" id="{B3EB83B3-6C86-438D-B470-9F22C01E87B0}"/>
              </a:ext>
            </a:extLst>
          </p:cNvPr>
          <p:cNvSpPr txBox="1"/>
          <p:nvPr/>
        </p:nvSpPr>
        <p:spPr>
          <a:xfrm>
            <a:off x="76200" y="4784725"/>
            <a:ext cx="211455" cy="214289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algn="ctr">
              <a:lnSpc>
                <a:spcPts val="1700"/>
              </a:lnSpc>
              <a:spcBef>
                <a:spcPts val="240"/>
              </a:spcBef>
            </a:pPr>
            <a:fld id="{466F313E-AE2E-46DD-A83A-63206DCB126C}" type="slidenum">
              <a:rPr lang="en-US" sz="700" smtClean="0">
                <a:latin typeface="DINPro-Light" panose="02000504040000020003" pitchFamily="50" charset="0"/>
                <a:cs typeface="Arial"/>
              </a:rPr>
              <a:t>29</a:t>
            </a:fld>
            <a:endParaRPr sz="700" dirty="0">
              <a:latin typeface="DINPro-Light" panose="02000504040000020003" pitchFamily="50" charset="0"/>
              <a:cs typeface="Arial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F5C13E6-B376-4D64-B926-7A239F342642}"/>
              </a:ext>
            </a:extLst>
          </p:cNvPr>
          <p:cNvSpPr txBox="1"/>
          <p:nvPr/>
        </p:nvSpPr>
        <p:spPr>
          <a:xfrm>
            <a:off x="1047187" y="2041525"/>
            <a:ext cx="691215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1200" b="1" dirty="0">
                <a:solidFill>
                  <a:srgbClr val="0A0936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Austria</a:t>
            </a:r>
          </a:p>
        </p:txBody>
      </p:sp>
      <p:sp>
        <p:nvSpPr>
          <p:cNvPr id="55" name="Subtitle 2">
            <a:extLst>
              <a:ext uri="{FF2B5EF4-FFF2-40B4-BE49-F238E27FC236}">
                <a16:creationId xmlns:a16="http://schemas.microsoft.com/office/drawing/2014/main" id="{FA71CF40-500F-451D-89D5-F595E7ED73FD}"/>
              </a:ext>
            </a:extLst>
          </p:cNvPr>
          <p:cNvSpPr txBox="1">
            <a:spLocks/>
          </p:cNvSpPr>
          <p:nvPr/>
        </p:nvSpPr>
        <p:spPr>
          <a:xfrm>
            <a:off x="1100148" y="2361253"/>
            <a:ext cx="679732" cy="247568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538"/>
              </a:lnSpc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  <a:ea typeface="Open Sans Light" panose="020B0306030504020204" pitchFamily="34" charset="0"/>
                <a:cs typeface="Open Sans Light" panose="020B0306030504020204" pitchFamily="34" charset="0"/>
              </a:rPr>
              <a:t>64.0%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D198A1-1C45-4D61-882E-0D5B96D026D4}"/>
              </a:ext>
            </a:extLst>
          </p:cNvPr>
          <p:cNvSpPr txBox="1"/>
          <p:nvPr/>
        </p:nvSpPr>
        <p:spPr>
          <a:xfrm>
            <a:off x="228600" y="4784725"/>
            <a:ext cx="266995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b="1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</a:rPr>
              <a:t>Q10. </a:t>
            </a:r>
            <a:r>
              <a:rPr lang="en-GB" sz="700" b="1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</a:rPr>
              <a:t>How many trips do you plan to take in the next 6 months, within Europe?</a:t>
            </a:r>
            <a:endParaRPr lang="el-GR" sz="700" b="1" dirty="0">
              <a:solidFill>
                <a:schemeClr val="bg1">
                  <a:lumMod val="50000"/>
                </a:schemeClr>
              </a:solidFill>
              <a:latin typeface="DINPro-Light" panose="02000504040000020003" pitchFamily="50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543BD1C-9714-4264-8429-C1E2C8F9169C}"/>
              </a:ext>
            </a:extLst>
          </p:cNvPr>
          <p:cNvSpPr txBox="1"/>
          <p:nvPr/>
        </p:nvSpPr>
        <p:spPr>
          <a:xfrm>
            <a:off x="7772400" y="4804530"/>
            <a:ext cx="1336534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700" b="1" dirty="0">
                <a:solidFill>
                  <a:schemeClr val="bg1"/>
                </a:solidFill>
                <a:latin typeface="DINPro-Light" panose="02000504040000020003" pitchFamily="50" charset="0"/>
              </a:rPr>
              <a:t>No. of respondents: 4,391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8E6B42D-DF62-45E4-9AAC-CAE9E7ADBCE3}"/>
              </a:ext>
            </a:extLst>
          </p:cNvPr>
          <p:cNvSpPr txBox="1"/>
          <p:nvPr/>
        </p:nvSpPr>
        <p:spPr>
          <a:xfrm>
            <a:off x="5476340" y="1152640"/>
            <a:ext cx="288055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DINPro-Light" panose="02000504040000020003" pitchFamily="50" charset="0"/>
              </a:rPr>
              <a:t>Intended number of trips</a:t>
            </a:r>
            <a:br>
              <a:rPr lang="en-US" sz="1000" b="1" dirty="0">
                <a:solidFill>
                  <a:schemeClr val="bg1"/>
                </a:solidFill>
                <a:latin typeface="DINPro-Light" panose="02000504040000020003" pitchFamily="50" charset="0"/>
              </a:rPr>
            </a:br>
            <a:r>
              <a:rPr lang="en-US" sz="1000" b="1" dirty="0">
                <a:solidFill>
                  <a:schemeClr val="bg1"/>
                </a:solidFill>
                <a:latin typeface="DINPro-Light" panose="02000504040000020003" pitchFamily="50" charset="0"/>
              </a:rPr>
              <a:t>to take within Europe in the next 6 months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D8AE72-2BE1-4E26-BB91-6FC9C5D12308}"/>
              </a:ext>
            </a:extLst>
          </p:cNvPr>
          <p:cNvSpPr txBox="1"/>
          <p:nvPr/>
        </p:nvSpPr>
        <p:spPr>
          <a:xfrm>
            <a:off x="152400" y="1152640"/>
            <a:ext cx="3911906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/>
            <a:r>
              <a:rPr lang="en-US" sz="1050" dirty="0">
                <a:solidFill>
                  <a:srgbClr val="0A0936"/>
                </a:solidFill>
                <a:latin typeface="DINPro-Light" panose="02000504040000020003" pitchFamily="50" charset="0"/>
              </a:rPr>
              <a:t>Top 5 markets to take 2 or more trips</a:t>
            </a:r>
            <a:br>
              <a:rPr lang="en-US" sz="1050" dirty="0">
                <a:solidFill>
                  <a:srgbClr val="0A0936"/>
                </a:solidFill>
                <a:latin typeface="DINPro-Light" panose="02000504040000020003" pitchFamily="50" charset="0"/>
              </a:rPr>
            </a:br>
            <a:r>
              <a:rPr lang="en-US" sz="1050" dirty="0">
                <a:solidFill>
                  <a:srgbClr val="0A0936"/>
                </a:solidFill>
                <a:latin typeface="DINPro-Light" panose="02000504040000020003" pitchFamily="50" charset="0"/>
              </a:rPr>
              <a:t>within Europe in the next 6 months</a:t>
            </a: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780A7425-CA41-4A25-BF91-8181796950C3}"/>
              </a:ext>
            </a:extLst>
          </p:cNvPr>
          <p:cNvSpPr/>
          <p:nvPr/>
        </p:nvSpPr>
        <p:spPr>
          <a:xfrm>
            <a:off x="305430" y="593725"/>
            <a:ext cx="1718945" cy="165735"/>
          </a:xfrm>
          <a:custGeom>
            <a:avLst/>
            <a:gdLst/>
            <a:ahLst/>
            <a:cxnLst/>
            <a:rect l="l" t="t" r="r" b="b"/>
            <a:pathLst>
              <a:path w="1718945" h="165734">
                <a:moveTo>
                  <a:pt x="1718322" y="0"/>
                </a:moveTo>
                <a:lnTo>
                  <a:pt x="0" y="0"/>
                </a:lnTo>
                <a:lnTo>
                  <a:pt x="0" y="165595"/>
                </a:lnTo>
                <a:lnTo>
                  <a:pt x="1718322" y="165595"/>
                </a:lnTo>
                <a:lnTo>
                  <a:pt x="1718322" y="0"/>
                </a:lnTo>
                <a:close/>
              </a:path>
            </a:pathLst>
          </a:custGeom>
          <a:solidFill>
            <a:srgbClr val="2D8CB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777E0E-6133-4717-B4F5-A02E4CE182A4}"/>
              </a:ext>
            </a:extLst>
          </p:cNvPr>
          <p:cNvSpPr txBox="1"/>
          <p:nvPr/>
        </p:nvSpPr>
        <p:spPr>
          <a:xfrm>
            <a:off x="1047187" y="3754166"/>
            <a:ext cx="825867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1200" b="1" dirty="0">
                <a:solidFill>
                  <a:srgbClr val="0A0936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Germany</a:t>
            </a: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31A05105-BE5E-41B2-80C3-42B6DFD85EE2}"/>
              </a:ext>
            </a:extLst>
          </p:cNvPr>
          <p:cNvSpPr txBox="1">
            <a:spLocks/>
          </p:cNvSpPr>
          <p:nvPr/>
        </p:nvSpPr>
        <p:spPr>
          <a:xfrm>
            <a:off x="1100148" y="4073894"/>
            <a:ext cx="678004" cy="247568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538"/>
              </a:lnSpc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  <a:ea typeface="Open Sans Light" panose="020B0306030504020204" pitchFamily="34" charset="0"/>
                <a:cs typeface="Open Sans Light" panose="020B0306030504020204" pitchFamily="34" charset="0"/>
              </a:rPr>
              <a:t>61.9%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EAFCD2-42A8-44F1-A2CC-EE3FB0D3F956}"/>
              </a:ext>
            </a:extLst>
          </p:cNvPr>
          <p:cNvSpPr txBox="1"/>
          <p:nvPr/>
        </p:nvSpPr>
        <p:spPr>
          <a:xfrm>
            <a:off x="181927" y="186948"/>
            <a:ext cx="89644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3FADDD"/>
                </a:solidFill>
                <a:latin typeface="DINPro-Bold" panose="02000503030000020004" pitchFamily="50" charset="0"/>
              </a:rPr>
              <a:t>58% of Europeans plan to take at least two trips by November 2022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85A7EBC-9E65-4529-8499-42CFB2995A0B}"/>
              </a:ext>
            </a:extLst>
          </p:cNvPr>
          <p:cNvSpPr txBox="1"/>
          <p:nvPr/>
        </p:nvSpPr>
        <p:spPr>
          <a:xfrm>
            <a:off x="1047187" y="2955925"/>
            <a:ext cx="1010213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1200" b="1" dirty="0">
                <a:solidFill>
                  <a:srgbClr val="0A0936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Switzerland</a:t>
            </a:r>
          </a:p>
        </p:txBody>
      </p:sp>
      <p:sp>
        <p:nvSpPr>
          <p:cNvPr id="45" name="Subtitle 2">
            <a:extLst>
              <a:ext uri="{FF2B5EF4-FFF2-40B4-BE49-F238E27FC236}">
                <a16:creationId xmlns:a16="http://schemas.microsoft.com/office/drawing/2014/main" id="{CBA9E0D2-0513-49F0-8C60-B7BB0E54F347}"/>
              </a:ext>
            </a:extLst>
          </p:cNvPr>
          <p:cNvSpPr txBox="1">
            <a:spLocks/>
          </p:cNvSpPr>
          <p:nvPr/>
        </p:nvSpPr>
        <p:spPr>
          <a:xfrm>
            <a:off x="1100148" y="3275845"/>
            <a:ext cx="678004" cy="247568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538"/>
              </a:lnSpc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  <a:ea typeface="Open Sans Light" panose="020B0306030504020204" pitchFamily="34" charset="0"/>
                <a:cs typeface="Open Sans Light" panose="020B0306030504020204" pitchFamily="34" charset="0"/>
              </a:rPr>
              <a:t>63.8%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A50E972-CF49-4068-B6E7-32CCFED6C18A}"/>
              </a:ext>
            </a:extLst>
          </p:cNvPr>
          <p:cNvSpPr txBox="1"/>
          <p:nvPr/>
        </p:nvSpPr>
        <p:spPr>
          <a:xfrm>
            <a:off x="2898559" y="2041525"/>
            <a:ext cx="774571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1200" b="1" dirty="0">
                <a:solidFill>
                  <a:srgbClr val="0A0936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Belgium</a:t>
            </a:r>
          </a:p>
        </p:txBody>
      </p:sp>
      <p:sp>
        <p:nvSpPr>
          <p:cNvPr id="48" name="Subtitle 2">
            <a:extLst>
              <a:ext uri="{FF2B5EF4-FFF2-40B4-BE49-F238E27FC236}">
                <a16:creationId xmlns:a16="http://schemas.microsoft.com/office/drawing/2014/main" id="{79FA638B-0C19-4570-A26E-53E917DE0E48}"/>
              </a:ext>
            </a:extLst>
          </p:cNvPr>
          <p:cNvSpPr txBox="1">
            <a:spLocks/>
          </p:cNvSpPr>
          <p:nvPr/>
        </p:nvSpPr>
        <p:spPr>
          <a:xfrm>
            <a:off x="2935116" y="2361445"/>
            <a:ext cx="678004" cy="247568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538"/>
              </a:lnSpc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  <a:ea typeface="Open Sans Light" panose="020B0306030504020204" pitchFamily="34" charset="0"/>
                <a:cs typeface="Open Sans Light" panose="020B0306030504020204" pitchFamily="34" charset="0"/>
              </a:rPr>
              <a:t>59.4%</a:t>
            </a:r>
          </a:p>
        </p:txBody>
      </p:sp>
      <p:pic>
        <p:nvPicPr>
          <p:cNvPr id="79" name="Picture 78">
            <a:extLst>
              <a:ext uri="{FF2B5EF4-FFF2-40B4-BE49-F238E27FC236}">
                <a16:creationId xmlns:a16="http://schemas.microsoft.com/office/drawing/2014/main" id="{83FC7CE8-3B25-4562-82FD-1471F211F10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7655" y="3684740"/>
            <a:ext cx="796857" cy="698467"/>
          </a:xfrm>
          <a:prstGeom prst="rect">
            <a:avLst/>
          </a:prstGeom>
        </p:spPr>
      </p:pic>
      <p:pic>
        <p:nvPicPr>
          <p:cNvPr id="40" name="Picture 2" descr="Map austria isolated black Royalty Free Vector Image">
            <a:extLst>
              <a:ext uri="{FF2B5EF4-FFF2-40B4-BE49-F238E27FC236}">
                <a16:creationId xmlns:a16="http://schemas.microsoft.com/office/drawing/2014/main" id="{E0D7F2BD-4CB2-CE40-B06C-0B750B7258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17050" y="2167911"/>
            <a:ext cx="589989" cy="314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5">
            <a:extLst>
              <a:ext uri="{FF2B5EF4-FFF2-40B4-BE49-F238E27FC236}">
                <a16:creationId xmlns:a16="http://schemas.microsoft.com/office/drawing/2014/main" id="{9CFD3EF2-9B9E-004B-90AE-9A53669886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2624" y="2968426"/>
            <a:ext cx="595985" cy="485603"/>
          </a:xfrm>
          <a:prstGeom prst="rect">
            <a:avLst/>
          </a:prstGeom>
        </p:spPr>
      </p:pic>
      <p:pic>
        <p:nvPicPr>
          <p:cNvPr id="1026" name="Picture 2" descr="Belgium Map Vector Art, Icons, and Graphics for Free Download">
            <a:extLst>
              <a:ext uri="{FF2B5EF4-FFF2-40B4-BE49-F238E27FC236}">
                <a16:creationId xmlns:a16="http://schemas.microsoft.com/office/drawing/2014/main" id="{3DF0B937-EBB7-F34F-8C07-EC3644D68D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90901" y="2091685"/>
            <a:ext cx="567137" cy="415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F0AE4E06-098B-2241-BEDF-BB9438A1520B}"/>
              </a:ext>
            </a:extLst>
          </p:cNvPr>
          <p:cNvSpPr txBox="1"/>
          <p:nvPr/>
        </p:nvSpPr>
        <p:spPr>
          <a:xfrm>
            <a:off x="8289502" y="4918149"/>
            <a:ext cx="1336534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b="1" dirty="0">
                <a:solidFill>
                  <a:schemeClr val="bg1"/>
                </a:solidFill>
                <a:latin typeface="DINPro-Light" panose="02000504040000020003" pitchFamily="50" charset="0"/>
              </a:rPr>
              <a:t>* New question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F140020-1B2E-6643-9D90-09D29D139DFB}"/>
              </a:ext>
            </a:extLst>
          </p:cNvPr>
          <p:cNvSpPr txBox="1"/>
          <p:nvPr/>
        </p:nvSpPr>
        <p:spPr>
          <a:xfrm>
            <a:off x="4381402" y="4038162"/>
            <a:ext cx="2009625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DINPro-Light" panose="02000504040000020003" pitchFamily="50" charset="0"/>
              </a:rPr>
              <a:t>Travellers under 34 years </a:t>
            </a:r>
            <a:br>
              <a:rPr lang="en-US" sz="1100" dirty="0">
                <a:solidFill>
                  <a:schemeClr val="bg1"/>
                </a:solidFill>
                <a:latin typeface="DINPro-Light" panose="02000504040000020003" pitchFamily="50" charset="0"/>
              </a:rPr>
            </a:br>
            <a:r>
              <a:rPr lang="en-US" sz="1100" dirty="0">
                <a:solidFill>
                  <a:schemeClr val="bg1"/>
                </a:solidFill>
                <a:latin typeface="DINPro-Light" panose="02000504040000020003" pitchFamily="50" charset="0"/>
              </a:rPr>
              <a:t>of age are more likely to embark on multiple trips compared to their older counterparts (45+ years old)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8CF2E99-3C1E-E945-848C-A969F3631ABA}"/>
              </a:ext>
            </a:extLst>
          </p:cNvPr>
          <p:cNvSpPr txBox="1"/>
          <p:nvPr/>
        </p:nvSpPr>
        <p:spPr>
          <a:xfrm>
            <a:off x="2902817" y="3003500"/>
            <a:ext cx="673582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1200" b="1" dirty="0">
                <a:solidFill>
                  <a:srgbClr val="0A0936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Poland</a:t>
            </a:r>
          </a:p>
        </p:txBody>
      </p:sp>
      <p:sp>
        <p:nvSpPr>
          <p:cNvPr id="28" name="Subtitle 2">
            <a:extLst>
              <a:ext uri="{FF2B5EF4-FFF2-40B4-BE49-F238E27FC236}">
                <a16:creationId xmlns:a16="http://schemas.microsoft.com/office/drawing/2014/main" id="{87A7D3B4-CC35-ED41-B66B-8C34D1C7BCAE}"/>
              </a:ext>
            </a:extLst>
          </p:cNvPr>
          <p:cNvSpPr txBox="1">
            <a:spLocks/>
          </p:cNvSpPr>
          <p:nvPr/>
        </p:nvSpPr>
        <p:spPr>
          <a:xfrm>
            <a:off x="2961672" y="3317957"/>
            <a:ext cx="695928" cy="247568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538"/>
              </a:lnSpc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  <a:ea typeface="Open Sans Light" panose="020B0306030504020204" pitchFamily="34" charset="0"/>
                <a:cs typeface="Open Sans Light" panose="020B0306030504020204" pitchFamily="34" charset="0"/>
              </a:rPr>
              <a:t>53.8%</a:t>
            </a:r>
          </a:p>
        </p:txBody>
      </p:sp>
      <p:pic>
        <p:nvPicPr>
          <p:cNvPr id="32" name="Picture 4">
            <a:extLst>
              <a:ext uri="{FF2B5EF4-FFF2-40B4-BE49-F238E27FC236}">
                <a16:creationId xmlns:a16="http://schemas.microsoft.com/office/drawing/2014/main" id="{B70739EB-0BA6-3D41-AF62-8D0E5E954BD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44155" y="2981072"/>
            <a:ext cx="613883" cy="511517"/>
          </a:xfrm>
          <a:prstGeom prst="rect">
            <a:avLst/>
          </a:prstGeom>
        </p:spPr>
      </p:pic>
      <p:graphicFrame>
        <p:nvGraphicFramePr>
          <p:cNvPr id="10" name="Table 11">
            <a:extLst>
              <a:ext uri="{FF2B5EF4-FFF2-40B4-BE49-F238E27FC236}">
                <a16:creationId xmlns:a16="http://schemas.microsoft.com/office/drawing/2014/main" id="{AA100C23-EF16-07E1-7065-0F9205BD28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8775414"/>
              </p:ext>
            </p:extLst>
          </p:nvPr>
        </p:nvGraphicFramePr>
        <p:xfrm>
          <a:off x="7840879" y="2633082"/>
          <a:ext cx="516020" cy="22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6020">
                  <a:extLst>
                    <a:ext uri="{9D8B030D-6E8A-4147-A177-3AD203B41FA5}">
                      <a16:colId xmlns:a16="http://schemas.microsoft.com/office/drawing/2014/main" val="1927403394"/>
                    </a:ext>
                  </a:extLst>
                </a:gridCol>
              </a:tblGrid>
              <a:tr h="165735">
                <a:tc>
                  <a:txBody>
                    <a:bodyPr/>
                    <a:lstStyle/>
                    <a:p>
                      <a:pPr marL="0" algn="ctr">
                        <a:defRPr sz="900" b="0" i="0" u="none" strike="noStrike" kern="1200" baseline="0">
                          <a:solidFill>
                            <a:schemeClr val="bg1"/>
                          </a:solidFill>
                          <a:latin typeface="DINPro-Light" panose="02000504040000020003" pitchFamily="2" charset="0"/>
                          <a:ea typeface="+mn-ea"/>
                          <a:cs typeface="+mn-cs"/>
                        </a:defRPr>
                      </a:pPr>
                      <a:r>
                        <a:rPr lang="en-GB" sz="900" b="1" i="0" u="none" strike="noStrike" kern="1200" baseline="0" dirty="0">
                          <a:solidFill>
                            <a:schemeClr val="bg1"/>
                          </a:solidFill>
                          <a:latin typeface="DINPro-Light" panose="02000504040000020003" pitchFamily="2" charset="0"/>
                          <a:ea typeface="+mn-ea"/>
                          <a:cs typeface="+mn-cs"/>
                        </a:rPr>
                        <a:t>1 trip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3816536"/>
                  </a:ext>
                </a:extLst>
              </a:tr>
            </a:tbl>
          </a:graphicData>
        </a:graphic>
      </p:graphicFrame>
      <p:graphicFrame>
        <p:nvGraphicFramePr>
          <p:cNvPr id="37" name="Table 11">
            <a:extLst>
              <a:ext uri="{FF2B5EF4-FFF2-40B4-BE49-F238E27FC236}">
                <a16:creationId xmlns:a16="http://schemas.microsoft.com/office/drawing/2014/main" id="{B863A070-393E-4B22-5EF4-392290E302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2005753"/>
              </p:ext>
            </p:extLst>
          </p:nvPr>
        </p:nvGraphicFramePr>
        <p:xfrm>
          <a:off x="6680221" y="4313639"/>
          <a:ext cx="715479" cy="22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5479">
                  <a:extLst>
                    <a:ext uri="{9D8B030D-6E8A-4147-A177-3AD203B41FA5}">
                      <a16:colId xmlns:a16="http://schemas.microsoft.com/office/drawing/2014/main" val="1927403394"/>
                    </a:ext>
                  </a:extLst>
                </a:gridCol>
              </a:tblGrid>
              <a:tr h="165735">
                <a:tc>
                  <a:txBody>
                    <a:bodyPr/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bg1"/>
                          </a:solidFill>
                          <a:latin typeface="DINPro-Light" panose="02000504040000020003" pitchFamily="2" charset="0"/>
                          <a:ea typeface="+mn-ea"/>
                          <a:cs typeface="+mn-cs"/>
                        </a:defRPr>
                      </a:pPr>
                      <a:r>
                        <a:rPr lang="en-GB" sz="900" b="1" i="0" u="none" strike="noStrike" kern="1200" baseline="0" dirty="0">
                          <a:solidFill>
                            <a:schemeClr val="bg1"/>
                          </a:solidFill>
                          <a:latin typeface="DINPro-Light" panose="02000504040000020003" pitchFamily="2" charset="0"/>
                          <a:ea typeface="+mn-ea"/>
                          <a:cs typeface="+mn-cs"/>
                        </a:rPr>
                        <a:t>2 trips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3816536"/>
                  </a:ext>
                </a:extLst>
              </a:tr>
            </a:tbl>
          </a:graphicData>
        </a:graphic>
      </p:graphicFrame>
      <p:graphicFrame>
        <p:nvGraphicFramePr>
          <p:cNvPr id="38" name="Table 11">
            <a:extLst>
              <a:ext uri="{FF2B5EF4-FFF2-40B4-BE49-F238E27FC236}">
                <a16:creationId xmlns:a16="http://schemas.microsoft.com/office/drawing/2014/main" id="{C6A8CFC0-F852-D49D-E55C-97F41D68D3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6833715"/>
              </p:ext>
            </p:extLst>
          </p:nvPr>
        </p:nvGraphicFramePr>
        <p:xfrm>
          <a:off x="5201811" y="2864592"/>
          <a:ext cx="714110" cy="22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110">
                  <a:extLst>
                    <a:ext uri="{9D8B030D-6E8A-4147-A177-3AD203B41FA5}">
                      <a16:colId xmlns:a16="http://schemas.microsoft.com/office/drawing/2014/main" val="1927403394"/>
                    </a:ext>
                  </a:extLst>
                </a:gridCol>
              </a:tblGrid>
              <a:tr h="165735">
                <a:tc>
                  <a:txBody>
                    <a:bodyPr/>
                    <a:lstStyle/>
                    <a:p>
                      <a:pPr algn="ctr">
                        <a:defRPr sz="900" b="0" i="0" u="none" strike="noStrike" kern="1200" baseline="0">
                          <a:solidFill>
                            <a:schemeClr val="bg1"/>
                          </a:solidFill>
                          <a:latin typeface="DINPro-Light" panose="02000504040000020003" pitchFamily="2" charset="0"/>
                          <a:ea typeface="+mn-ea"/>
                          <a:cs typeface="+mn-cs"/>
                        </a:defRPr>
                      </a:pPr>
                      <a:r>
                        <a:rPr lang="en-GB" sz="900" b="1" i="0" u="none" strike="noStrike" kern="1200" baseline="0" dirty="0">
                          <a:solidFill>
                            <a:schemeClr val="bg1"/>
                          </a:solidFill>
                          <a:latin typeface="DINPro-Light" panose="02000504040000020003" pitchFamily="2" charset="0"/>
                          <a:ea typeface="+mn-ea"/>
                          <a:cs typeface="+mn-cs"/>
                        </a:rPr>
                        <a:t>3 trips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3816536"/>
                  </a:ext>
                </a:extLst>
              </a:tr>
            </a:tbl>
          </a:graphicData>
        </a:graphic>
      </p:graphicFrame>
      <p:graphicFrame>
        <p:nvGraphicFramePr>
          <p:cNvPr id="39" name="Table 11">
            <a:extLst>
              <a:ext uri="{FF2B5EF4-FFF2-40B4-BE49-F238E27FC236}">
                <a16:creationId xmlns:a16="http://schemas.microsoft.com/office/drawing/2014/main" id="{5F24D80D-5167-1C19-787F-1A78FAC29E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2851110"/>
              </p:ext>
            </p:extLst>
          </p:nvPr>
        </p:nvGraphicFramePr>
        <p:xfrm>
          <a:off x="6815251" y="1799092"/>
          <a:ext cx="1031232" cy="22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1232">
                  <a:extLst>
                    <a:ext uri="{9D8B030D-6E8A-4147-A177-3AD203B41FA5}">
                      <a16:colId xmlns:a16="http://schemas.microsoft.com/office/drawing/2014/main" val="1927403394"/>
                    </a:ext>
                  </a:extLst>
                </a:gridCol>
              </a:tblGrid>
              <a:tr h="165735">
                <a:tc>
                  <a:txBody>
                    <a:bodyPr/>
                    <a:lstStyle/>
                    <a:p>
                      <a:pPr marL="0" algn="ctr">
                        <a:defRPr sz="900" b="0" i="0" u="none" strike="noStrike" kern="1200" baseline="0">
                          <a:solidFill>
                            <a:schemeClr val="bg1"/>
                          </a:solidFill>
                          <a:latin typeface="DINPro-Light" panose="02000504040000020003" pitchFamily="2" charset="0"/>
                          <a:ea typeface="+mn-ea"/>
                          <a:cs typeface="+mn-cs"/>
                        </a:defRPr>
                      </a:pPr>
                      <a:r>
                        <a:rPr lang="en-GB" sz="900" b="1" i="0" u="none" strike="noStrike" kern="1200" baseline="0" dirty="0">
                          <a:solidFill>
                            <a:schemeClr val="bg1"/>
                          </a:solidFill>
                          <a:latin typeface="DINPro-Light" panose="02000504040000020003" pitchFamily="2" charset="0"/>
                          <a:ea typeface="+mn-ea"/>
                          <a:cs typeface="+mn-cs"/>
                        </a:rPr>
                        <a:t>Don’t know yet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3816536"/>
                  </a:ext>
                </a:extLst>
              </a:tr>
            </a:tbl>
          </a:graphicData>
        </a:graphic>
      </p:graphicFrame>
      <p:graphicFrame>
        <p:nvGraphicFramePr>
          <p:cNvPr id="42" name="Table 11">
            <a:extLst>
              <a:ext uri="{FF2B5EF4-FFF2-40B4-BE49-F238E27FC236}">
                <a16:creationId xmlns:a16="http://schemas.microsoft.com/office/drawing/2014/main" id="{23708425-6B7F-FC99-0DB2-7BE0D14B98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246246"/>
              </p:ext>
            </p:extLst>
          </p:nvPr>
        </p:nvGraphicFramePr>
        <p:xfrm>
          <a:off x="5787697" y="1920072"/>
          <a:ext cx="599595" cy="22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9595">
                  <a:extLst>
                    <a:ext uri="{9D8B030D-6E8A-4147-A177-3AD203B41FA5}">
                      <a16:colId xmlns:a16="http://schemas.microsoft.com/office/drawing/2014/main" val="1927403394"/>
                    </a:ext>
                  </a:extLst>
                </a:gridCol>
              </a:tblGrid>
              <a:tr h="165735">
                <a:tc>
                  <a:txBody>
                    <a:bodyPr/>
                    <a:lstStyle/>
                    <a:p>
                      <a:pPr marL="0" algn="ctr">
                        <a:defRPr sz="900" b="0" i="0" u="none" strike="noStrike" kern="1200" baseline="0">
                          <a:solidFill>
                            <a:schemeClr val="bg1"/>
                          </a:solidFill>
                          <a:latin typeface="DINPro-Light" panose="02000504040000020003" pitchFamily="2" charset="0"/>
                          <a:ea typeface="+mn-ea"/>
                          <a:cs typeface="+mn-cs"/>
                        </a:defRPr>
                      </a:pPr>
                      <a:r>
                        <a:rPr lang="en-GB" sz="900" b="1" i="0" u="none" strike="noStrike" kern="1200" baseline="0" dirty="0">
                          <a:solidFill>
                            <a:schemeClr val="bg1"/>
                          </a:solidFill>
                          <a:latin typeface="DINPro-Light" panose="02000504040000020003" pitchFamily="2" charset="0"/>
                          <a:ea typeface="+mn-ea"/>
                          <a:cs typeface="+mn-cs"/>
                        </a:rPr>
                        <a:t>5+ trips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3816536"/>
                  </a:ext>
                </a:extLst>
              </a:tr>
            </a:tbl>
          </a:graphicData>
        </a:graphic>
      </p:graphicFrame>
      <p:graphicFrame>
        <p:nvGraphicFramePr>
          <p:cNvPr id="44" name="Table 11">
            <a:extLst>
              <a:ext uri="{FF2B5EF4-FFF2-40B4-BE49-F238E27FC236}">
                <a16:creationId xmlns:a16="http://schemas.microsoft.com/office/drawing/2014/main" id="{356CD302-91E7-4703-0216-39ED2E01CE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6993561"/>
              </p:ext>
            </p:extLst>
          </p:nvPr>
        </p:nvGraphicFramePr>
        <p:xfrm>
          <a:off x="5530243" y="2285125"/>
          <a:ext cx="599595" cy="22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9595">
                  <a:extLst>
                    <a:ext uri="{9D8B030D-6E8A-4147-A177-3AD203B41FA5}">
                      <a16:colId xmlns:a16="http://schemas.microsoft.com/office/drawing/2014/main" val="1927403394"/>
                    </a:ext>
                  </a:extLst>
                </a:gridCol>
              </a:tblGrid>
              <a:tr h="165735">
                <a:tc>
                  <a:txBody>
                    <a:bodyPr/>
                    <a:lstStyle/>
                    <a:p>
                      <a:pPr marL="0" algn="ctr">
                        <a:defRPr sz="900" b="0" i="0" u="none" strike="noStrike" kern="1200" baseline="0">
                          <a:solidFill>
                            <a:schemeClr val="bg1"/>
                          </a:solidFill>
                          <a:latin typeface="DINPro-Light" panose="02000504040000020003" pitchFamily="2" charset="0"/>
                          <a:ea typeface="+mn-ea"/>
                          <a:cs typeface="+mn-cs"/>
                        </a:defRPr>
                      </a:pPr>
                      <a:r>
                        <a:rPr lang="en-GB" sz="900" b="1" i="0" u="none" strike="noStrike" kern="1200" baseline="0" dirty="0">
                          <a:solidFill>
                            <a:schemeClr val="bg1"/>
                          </a:solidFill>
                          <a:latin typeface="DINPro-Light" panose="02000504040000020003" pitchFamily="2" charset="0"/>
                          <a:ea typeface="+mn-ea"/>
                          <a:cs typeface="+mn-cs"/>
                        </a:rPr>
                        <a:t>4 trips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3816536"/>
                  </a:ext>
                </a:extLst>
              </a:tr>
            </a:tbl>
          </a:graphicData>
        </a:graphic>
      </p:graphicFrame>
      <p:graphicFrame>
        <p:nvGraphicFramePr>
          <p:cNvPr id="47" name="Table 11">
            <a:extLst>
              <a:ext uri="{FF2B5EF4-FFF2-40B4-BE49-F238E27FC236}">
                <a16:creationId xmlns:a16="http://schemas.microsoft.com/office/drawing/2014/main" id="{019CE71F-472A-C481-8129-71E55140E0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3981481"/>
              </p:ext>
            </p:extLst>
          </p:nvPr>
        </p:nvGraphicFramePr>
        <p:xfrm>
          <a:off x="6259437" y="1655331"/>
          <a:ext cx="599595" cy="22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9595">
                  <a:extLst>
                    <a:ext uri="{9D8B030D-6E8A-4147-A177-3AD203B41FA5}">
                      <a16:colId xmlns:a16="http://schemas.microsoft.com/office/drawing/2014/main" val="1927403394"/>
                    </a:ext>
                  </a:extLst>
                </a:gridCol>
              </a:tblGrid>
              <a:tr h="165735">
                <a:tc>
                  <a:txBody>
                    <a:bodyPr/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bg1"/>
                          </a:solidFill>
                          <a:latin typeface="DINPro-Light" panose="02000504040000020003" pitchFamily="2" charset="0"/>
                          <a:ea typeface="+mn-ea"/>
                          <a:cs typeface="+mn-cs"/>
                        </a:defRPr>
                      </a:pPr>
                      <a:r>
                        <a:rPr lang="en-GB" sz="900" b="1" i="0" u="none" strike="noStrike" kern="1200" baseline="0" dirty="0">
                          <a:solidFill>
                            <a:schemeClr val="bg1"/>
                          </a:solidFill>
                          <a:latin typeface="DINPro-Light" panose="02000504040000020003" pitchFamily="2" charset="0"/>
                          <a:ea typeface="+mn-ea"/>
                          <a:cs typeface="+mn-cs"/>
                        </a:rPr>
                        <a:t>None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3816536"/>
                  </a:ext>
                </a:extLst>
              </a:tr>
            </a:tbl>
          </a:graphicData>
        </a:graphic>
      </p:graphicFrame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F48C1004-1693-CAD5-35F7-B9508500DD7A}"/>
              </a:ext>
            </a:extLst>
          </p:cNvPr>
          <p:cNvCxnSpPr>
            <a:cxnSpLocks/>
          </p:cNvCxnSpPr>
          <p:nvPr/>
        </p:nvCxnSpPr>
        <p:spPr>
          <a:xfrm rot="10800000">
            <a:off x="5630999" y="2478796"/>
            <a:ext cx="628439" cy="91995"/>
          </a:xfrm>
          <a:prstGeom prst="bentConnector3">
            <a:avLst>
              <a:gd name="adj1" fmla="val 38885"/>
            </a:avLst>
          </a:prstGeom>
          <a:ln>
            <a:solidFill>
              <a:srgbClr val="B4C7E7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or: Elbow 50">
            <a:extLst>
              <a:ext uri="{FF2B5EF4-FFF2-40B4-BE49-F238E27FC236}">
                <a16:creationId xmlns:a16="http://schemas.microsoft.com/office/drawing/2014/main" id="{66E6015A-8ED1-A362-33EE-9F6D31DCD5BA}"/>
              </a:ext>
            </a:extLst>
          </p:cNvPr>
          <p:cNvCxnSpPr>
            <a:cxnSpLocks/>
          </p:cNvCxnSpPr>
          <p:nvPr/>
        </p:nvCxnSpPr>
        <p:spPr>
          <a:xfrm rot="10800000">
            <a:off x="5849489" y="2116404"/>
            <a:ext cx="586572" cy="317075"/>
          </a:xfrm>
          <a:prstGeom prst="bentConnector3">
            <a:avLst>
              <a:gd name="adj1" fmla="val 23042"/>
            </a:avLst>
          </a:prstGeom>
          <a:ln>
            <a:solidFill>
              <a:srgbClr val="49A8C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or: Elbow 55">
            <a:extLst>
              <a:ext uri="{FF2B5EF4-FFF2-40B4-BE49-F238E27FC236}">
                <a16:creationId xmlns:a16="http://schemas.microsoft.com/office/drawing/2014/main" id="{5434A272-1D04-9D7A-77FF-E5A3B4AFC16C}"/>
              </a:ext>
            </a:extLst>
          </p:cNvPr>
          <p:cNvCxnSpPr>
            <a:cxnSpLocks/>
          </p:cNvCxnSpPr>
          <p:nvPr/>
        </p:nvCxnSpPr>
        <p:spPr>
          <a:xfrm rot="16200000" flipV="1">
            <a:off x="6153044" y="1905005"/>
            <a:ext cx="616059" cy="279499"/>
          </a:xfrm>
          <a:prstGeom prst="bentConnector3">
            <a:avLst>
              <a:gd name="adj1" fmla="val 75511"/>
            </a:avLst>
          </a:prstGeom>
          <a:ln>
            <a:solidFill>
              <a:srgbClr val="595959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or: Elbow 74">
            <a:extLst>
              <a:ext uri="{FF2B5EF4-FFF2-40B4-BE49-F238E27FC236}">
                <a16:creationId xmlns:a16="http://schemas.microsoft.com/office/drawing/2014/main" id="{F04A8DCF-3F94-D5B6-4650-2E34E86AF4DC}"/>
              </a:ext>
            </a:extLst>
          </p:cNvPr>
          <p:cNvCxnSpPr>
            <a:cxnSpLocks/>
          </p:cNvCxnSpPr>
          <p:nvPr/>
        </p:nvCxnSpPr>
        <p:spPr>
          <a:xfrm rot="10800000" flipV="1">
            <a:off x="7840879" y="2831985"/>
            <a:ext cx="394321" cy="143895"/>
          </a:xfrm>
          <a:prstGeom prst="bentConnector3">
            <a:avLst>
              <a:gd name="adj1" fmla="val 72666"/>
            </a:avLst>
          </a:prstGeom>
          <a:ln>
            <a:solidFill>
              <a:srgbClr val="A1EAF7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or: Elbow 77">
            <a:extLst>
              <a:ext uri="{FF2B5EF4-FFF2-40B4-BE49-F238E27FC236}">
                <a16:creationId xmlns:a16="http://schemas.microsoft.com/office/drawing/2014/main" id="{0EE9BF7F-1834-2E70-E4B5-520928BF8263}"/>
              </a:ext>
            </a:extLst>
          </p:cNvPr>
          <p:cNvCxnSpPr>
            <a:cxnSpLocks/>
          </p:cNvCxnSpPr>
          <p:nvPr/>
        </p:nvCxnSpPr>
        <p:spPr>
          <a:xfrm flipV="1">
            <a:off x="6915204" y="1996294"/>
            <a:ext cx="832142" cy="258336"/>
          </a:xfrm>
          <a:prstGeom prst="bentConnector3">
            <a:avLst>
              <a:gd name="adj1" fmla="val 208"/>
            </a:avLst>
          </a:prstGeom>
          <a:ln>
            <a:solidFill>
              <a:srgbClr val="BFBFBF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77C4F412-F6B3-F9BE-6902-0C9EC57DA4BB}"/>
              </a:ext>
            </a:extLst>
          </p:cNvPr>
          <p:cNvCxnSpPr/>
          <p:nvPr/>
        </p:nvCxnSpPr>
        <p:spPr>
          <a:xfrm>
            <a:off x="6923925" y="3973297"/>
            <a:ext cx="0" cy="302443"/>
          </a:xfrm>
          <a:prstGeom prst="line">
            <a:avLst/>
          </a:prstGeom>
          <a:ln w="12700">
            <a:solidFill>
              <a:srgbClr val="2D8BB4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7">
            <a:extLst>
              <a:ext uri="{FF2B5EF4-FFF2-40B4-BE49-F238E27FC236}">
                <a16:creationId xmlns:a16="http://schemas.microsoft.com/office/drawing/2014/main" id="{1DE644BC-DD26-E54B-AD25-011307B41D06}"/>
              </a:ext>
            </a:extLst>
          </p:cNvPr>
          <p:cNvSpPr/>
          <p:nvPr/>
        </p:nvSpPr>
        <p:spPr>
          <a:xfrm>
            <a:off x="4352520" y="3998406"/>
            <a:ext cx="1968802" cy="1016816"/>
          </a:xfrm>
          <a:prstGeom prst="rect">
            <a:avLst/>
          </a:prstGeom>
          <a:noFill/>
          <a:ln w="12700">
            <a:solidFill>
              <a:srgbClr val="A5F0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lowchart: Connector 2">
            <a:extLst>
              <a:ext uri="{FF2B5EF4-FFF2-40B4-BE49-F238E27FC236}">
                <a16:creationId xmlns:a16="http://schemas.microsoft.com/office/drawing/2014/main" id="{AD1A2A1F-F4C7-9739-BCBB-349AD9ED98DC}"/>
              </a:ext>
            </a:extLst>
          </p:cNvPr>
          <p:cNvSpPr/>
          <p:nvPr/>
        </p:nvSpPr>
        <p:spPr>
          <a:xfrm>
            <a:off x="5564858" y="2447063"/>
            <a:ext cx="66140" cy="63460"/>
          </a:xfrm>
          <a:prstGeom prst="flowChartConnector">
            <a:avLst/>
          </a:prstGeom>
          <a:solidFill>
            <a:srgbClr val="B4C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9" name="Flowchart: Connector 48">
            <a:extLst>
              <a:ext uri="{FF2B5EF4-FFF2-40B4-BE49-F238E27FC236}">
                <a16:creationId xmlns:a16="http://schemas.microsoft.com/office/drawing/2014/main" id="{B88C0128-B948-5CE3-2FFC-0E45A13CC7AA}"/>
              </a:ext>
            </a:extLst>
          </p:cNvPr>
          <p:cNvSpPr/>
          <p:nvPr/>
        </p:nvSpPr>
        <p:spPr>
          <a:xfrm>
            <a:off x="5796970" y="2084674"/>
            <a:ext cx="66140" cy="63460"/>
          </a:xfrm>
          <a:prstGeom prst="flowChartConnector">
            <a:avLst/>
          </a:prstGeom>
          <a:solidFill>
            <a:srgbClr val="49A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2" name="Flowchart: Connector 51">
            <a:extLst>
              <a:ext uri="{FF2B5EF4-FFF2-40B4-BE49-F238E27FC236}">
                <a16:creationId xmlns:a16="http://schemas.microsoft.com/office/drawing/2014/main" id="{713437F9-28D4-FE88-19CE-24035AA2FB2B}"/>
              </a:ext>
            </a:extLst>
          </p:cNvPr>
          <p:cNvSpPr/>
          <p:nvPr/>
        </p:nvSpPr>
        <p:spPr>
          <a:xfrm>
            <a:off x="5313550" y="3046004"/>
            <a:ext cx="66140" cy="63460"/>
          </a:xfrm>
          <a:prstGeom prst="flowChartConnector">
            <a:avLst/>
          </a:prstGeom>
          <a:solidFill>
            <a:srgbClr val="0A09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4" name="Flowchart: Connector 53">
            <a:extLst>
              <a:ext uri="{FF2B5EF4-FFF2-40B4-BE49-F238E27FC236}">
                <a16:creationId xmlns:a16="http://schemas.microsoft.com/office/drawing/2014/main" id="{6043D773-0AD3-9950-DDDD-0E7D03A529B1}"/>
              </a:ext>
            </a:extLst>
          </p:cNvPr>
          <p:cNvSpPr/>
          <p:nvPr/>
        </p:nvSpPr>
        <p:spPr>
          <a:xfrm>
            <a:off x="7743017" y="1966680"/>
            <a:ext cx="66140" cy="63460"/>
          </a:xfrm>
          <a:prstGeom prst="flowChartConnector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7" name="Flowchart: Connector 56">
            <a:extLst>
              <a:ext uri="{FF2B5EF4-FFF2-40B4-BE49-F238E27FC236}">
                <a16:creationId xmlns:a16="http://schemas.microsoft.com/office/drawing/2014/main" id="{CC47D9CD-C14F-684B-ABE2-11DD6378090D}"/>
              </a:ext>
            </a:extLst>
          </p:cNvPr>
          <p:cNvSpPr/>
          <p:nvPr/>
        </p:nvSpPr>
        <p:spPr>
          <a:xfrm>
            <a:off x="8223362" y="2800861"/>
            <a:ext cx="66140" cy="63460"/>
          </a:xfrm>
          <a:prstGeom prst="flowChartConnector">
            <a:avLst/>
          </a:prstGeom>
          <a:solidFill>
            <a:srgbClr val="A1E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8" name="Flowchart: Connector 57">
            <a:extLst>
              <a:ext uri="{FF2B5EF4-FFF2-40B4-BE49-F238E27FC236}">
                <a16:creationId xmlns:a16="http://schemas.microsoft.com/office/drawing/2014/main" id="{292BC2DD-99D0-4E35-A19A-EA8937D1AF85}"/>
              </a:ext>
            </a:extLst>
          </p:cNvPr>
          <p:cNvSpPr/>
          <p:nvPr/>
        </p:nvSpPr>
        <p:spPr>
          <a:xfrm>
            <a:off x="6890706" y="4244010"/>
            <a:ext cx="66140" cy="63460"/>
          </a:xfrm>
          <a:prstGeom prst="flowChartConnector">
            <a:avLst/>
          </a:prstGeom>
          <a:solidFill>
            <a:srgbClr val="2D8B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aphicFrame>
        <p:nvGraphicFramePr>
          <p:cNvPr id="33" name="Γράφημα 2">
            <a:extLst>
              <a:ext uri="{FF2B5EF4-FFF2-40B4-BE49-F238E27FC236}">
                <a16:creationId xmlns:a16="http://schemas.microsoft.com/office/drawing/2014/main" id="{C6140D21-6E7D-8A2A-1031-B44B90B6D5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54905646"/>
              </p:ext>
            </p:extLst>
          </p:nvPr>
        </p:nvGraphicFramePr>
        <p:xfrm>
          <a:off x="4670642" y="1922341"/>
          <a:ext cx="4477909" cy="2786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7840744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3">
            <a:extLst>
              <a:ext uri="{FF2B5EF4-FFF2-40B4-BE49-F238E27FC236}">
                <a16:creationId xmlns:a16="http://schemas.microsoft.com/office/drawing/2014/main" id="{681B4DD3-026A-4F04-9463-6F34C73A79A4}"/>
              </a:ext>
            </a:extLst>
          </p:cNvPr>
          <p:cNvSpPr/>
          <p:nvPr/>
        </p:nvSpPr>
        <p:spPr>
          <a:xfrm>
            <a:off x="0" y="-15875"/>
            <a:ext cx="9144000" cy="5165725"/>
          </a:xfrm>
          <a:custGeom>
            <a:avLst/>
            <a:gdLst/>
            <a:ahLst/>
            <a:cxnLst/>
            <a:rect l="l" t="t" r="r" b="b"/>
            <a:pathLst>
              <a:path w="6002655" h="5144770">
                <a:moveTo>
                  <a:pt x="0" y="0"/>
                </a:moveTo>
                <a:lnTo>
                  <a:pt x="0" y="5144401"/>
                </a:lnTo>
                <a:lnTo>
                  <a:pt x="6002553" y="5144401"/>
                </a:lnTo>
                <a:lnTo>
                  <a:pt x="6002553" y="0"/>
                </a:lnTo>
                <a:lnTo>
                  <a:pt x="0" y="0"/>
                </a:lnTo>
                <a:close/>
              </a:path>
            </a:pathLst>
          </a:custGeom>
          <a:solidFill>
            <a:srgbClr val="185073"/>
          </a:solidFill>
        </p:spPr>
        <p:txBody>
          <a:bodyPr wrap="square" lIns="0" tIns="0" rIns="0" bIns="0" rtlCol="0"/>
          <a:lstStyle/>
          <a:p>
            <a:endParaRPr lang="en-US" dirty="0"/>
          </a:p>
        </p:txBody>
      </p:sp>
      <p:sp>
        <p:nvSpPr>
          <p:cNvPr id="44" name="Round Same Side Corner Rectangle 59">
            <a:extLst>
              <a:ext uri="{FF2B5EF4-FFF2-40B4-BE49-F238E27FC236}">
                <a16:creationId xmlns:a16="http://schemas.microsoft.com/office/drawing/2014/main" id="{853D5F02-1D48-1C44-B9A3-73E28A207642}"/>
              </a:ext>
            </a:extLst>
          </p:cNvPr>
          <p:cNvSpPr/>
          <p:nvPr/>
        </p:nvSpPr>
        <p:spPr>
          <a:xfrm>
            <a:off x="3536489" y="3094027"/>
            <a:ext cx="218597" cy="22733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r"/>
            <a:endParaRPr lang="bg-BG" dirty="0">
              <a:latin typeface="Lato Light"/>
            </a:endParaRPr>
          </a:p>
        </p:txBody>
      </p:sp>
      <p:sp>
        <p:nvSpPr>
          <p:cNvPr id="3" name="object 5">
            <a:extLst>
              <a:ext uri="{FF2B5EF4-FFF2-40B4-BE49-F238E27FC236}">
                <a16:creationId xmlns:a16="http://schemas.microsoft.com/office/drawing/2014/main" id="{18A22369-3D39-46F4-8A37-AF8E1B57CAE2}"/>
              </a:ext>
            </a:extLst>
          </p:cNvPr>
          <p:cNvSpPr txBox="1"/>
          <p:nvPr/>
        </p:nvSpPr>
        <p:spPr>
          <a:xfrm>
            <a:off x="76200" y="4784725"/>
            <a:ext cx="211455" cy="214289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algn="ctr">
              <a:lnSpc>
                <a:spcPts val="1700"/>
              </a:lnSpc>
              <a:spcBef>
                <a:spcPts val="240"/>
              </a:spcBef>
            </a:pPr>
            <a:fld id="{190E378A-97C0-4B8B-8649-20FCC410BEFF}" type="slidenum">
              <a:rPr lang="en-US" sz="700" smtClean="0">
                <a:solidFill>
                  <a:schemeClr val="bg1"/>
                </a:solidFill>
                <a:latin typeface="DINPro-Light" panose="02000504040000020003" pitchFamily="50" charset="0"/>
                <a:cs typeface="Arial"/>
              </a:rPr>
              <a:t>30</a:t>
            </a:fld>
            <a:endParaRPr sz="700" dirty="0">
              <a:solidFill>
                <a:schemeClr val="bg1"/>
              </a:solidFill>
              <a:latin typeface="DINPro-Light" panose="02000504040000020003" pitchFamily="50" charset="0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318C2B-3CCE-4B63-B76F-8A5FC665A8A6}"/>
              </a:ext>
            </a:extLst>
          </p:cNvPr>
          <p:cNvSpPr txBox="1"/>
          <p:nvPr/>
        </p:nvSpPr>
        <p:spPr>
          <a:xfrm>
            <a:off x="287655" y="4841249"/>
            <a:ext cx="360530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b="1" dirty="0">
                <a:solidFill>
                  <a:schemeClr val="bg1"/>
                </a:solidFill>
                <a:latin typeface="DINPro-Light" panose="02000504040000020003" pitchFamily="50" charset="0"/>
              </a:rPr>
              <a:t>Q17. With whom are you most likely to travel during your next trip within Europe?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6E25EA-2606-4083-93DA-7961FEFCCC5E}"/>
              </a:ext>
            </a:extLst>
          </p:cNvPr>
          <p:cNvSpPr txBox="1"/>
          <p:nvPr/>
        </p:nvSpPr>
        <p:spPr>
          <a:xfrm>
            <a:off x="228600" y="975367"/>
            <a:ext cx="34096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/>
            <a:r>
              <a:rPr lang="en-US" sz="1000" dirty="0">
                <a:solidFill>
                  <a:schemeClr val="bg1"/>
                </a:solidFill>
                <a:latin typeface="DINPro-Light" panose="02000504040000020003" pitchFamily="50" charset="0"/>
              </a:rPr>
              <a:t>Preferred travel companion for respondents </a:t>
            </a:r>
          </a:p>
          <a:p>
            <a:pPr algn="ctr"/>
            <a:r>
              <a:rPr lang="en-US" sz="1000" dirty="0">
                <a:solidFill>
                  <a:schemeClr val="bg1"/>
                </a:solidFill>
                <a:latin typeface="DINPro-Light" panose="02000504040000020003" pitchFamily="50" charset="0"/>
              </a:rPr>
              <a:t>who are most likely to travel in the next 6 months</a:t>
            </a:r>
          </a:p>
        </p:txBody>
      </p:sp>
      <p:sp>
        <p:nvSpPr>
          <p:cNvPr id="47" name="Round Same Side Corner Rectangle 59">
            <a:extLst>
              <a:ext uri="{FF2B5EF4-FFF2-40B4-BE49-F238E27FC236}">
                <a16:creationId xmlns:a16="http://schemas.microsoft.com/office/drawing/2014/main" id="{22C46AE7-1423-4816-8CCD-37EB1817081D}"/>
              </a:ext>
            </a:extLst>
          </p:cNvPr>
          <p:cNvSpPr/>
          <p:nvPr/>
        </p:nvSpPr>
        <p:spPr>
          <a:xfrm>
            <a:off x="3527518" y="1898074"/>
            <a:ext cx="236882" cy="244513"/>
          </a:xfrm>
          <a:prstGeom prst="ellipse">
            <a:avLst/>
          </a:prstGeom>
          <a:solidFill>
            <a:srgbClr val="2D8C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r"/>
            <a:endParaRPr lang="bg-BG" dirty="0">
              <a:latin typeface="Lato Light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B4A7E2F-DC0A-49FC-9967-46030F41FB8A}"/>
              </a:ext>
            </a:extLst>
          </p:cNvPr>
          <p:cNvSpPr txBox="1"/>
          <p:nvPr/>
        </p:nvSpPr>
        <p:spPr>
          <a:xfrm>
            <a:off x="3763977" y="1915628"/>
            <a:ext cx="94038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r>
              <a:rPr lang="en-US" sz="900" b="0" dirty="0">
                <a:solidFill>
                  <a:schemeClr val="bg1"/>
                </a:solidFill>
                <a:latin typeface="DINPro-Light" panose="02000504040000020003" pitchFamily="50" charset="0"/>
              </a:rPr>
              <a:t>With my family</a:t>
            </a:r>
          </a:p>
        </p:txBody>
      </p:sp>
      <p:pic>
        <p:nvPicPr>
          <p:cNvPr id="24" name="Graphic 23" descr="Family with girl with solid fill">
            <a:extLst>
              <a:ext uri="{FF2B5EF4-FFF2-40B4-BE49-F238E27FC236}">
                <a16:creationId xmlns:a16="http://schemas.microsoft.com/office/drawing/2014/main" id="{22E424D3-F6BC-435A-B8C0-051F064E3B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63922" y="1915628"/>
            <a:ext cx="200055" cy="200055"/>
          </a:xfrm>
          <a:prstGeom prst="rect">
            <a:avLst/>
          </a:prstGeom>
        </p:spPr>
      </p:pic>
      <p:sp>
        <p:nvSpPr>
          <p:cNvPr id="51" name="Round Same Side Corner Rectangle 59">
            <a:extLst>
              <a:ext uri="{FF2B5EF4-FFF2-40B4-BE49-F238E27FC236}">
                <a16:creationId xmlns:a16="http://schemas.microsoft.com/office/drawing/2014/main" id="{2DF2AB46-E1B0-4D20-87D0-467791D5ED8A}"/>
              </a:ext>
            </a:extLst>
          </p:cNvPr>
          <p:cNvSpPr/>
          <p:nvPr/>
        </p:nvSpPr>
        <p:spPr>
          <a:xfrm>
            <a:off x="3527517" y="2226345"/>
            <a:ext cx="236883" cy="218791"/>
          </a:xfrm>
          <a:prstGeom prst="ellipse">
            <a:avLst/>
          </a:prstGeom>
          <a:solidFill>
            <a:srgbClr val="A5A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r"/>
            <a:endParaRPr lang="bg-BG" dirty="0">
              <a:latin typeface="Lato Light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F1634B6-96BE-4110-8A58-D0C46F5D5B32}"/>
              </a:ext>
            </a:extLst>
          </p:cNvPr>
          <p:cNvSpPr txBox="1"/>
          <p:nvPr/>
        </p:nvSpPr>
        <p:spPr>
          <a:xfrm>
            <a:off x="3761337" y="2243232"/>
            <a:ext cx="110484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r>
              <a:rPr lang="en-US" sz="900" b="0" dirty="0">
                <a:solidFill>
                  <a:schemeClr val="bg1"/>
                </a:solidFill>
                <a:latin typeface="DINPro-Light" panose="02000504040000020003" pitchFamily="50" charset="0"/>
              </a:rPr>
              <a:t>With my partner</a:t>
            </a:r>
          </a:p>
        </p:txBody>
      </p:sp>
      <p:pic>
        <p:nvPicPr>
          <p:cNvPr id="26" name="Graphic 25" descr="Man and woman with solid fill">
            <a:extLst>
              <a:ext uri="{FF2B5EF4-FFF2-40B4-BE49-F238E27FC236}">
                <a16:creationId xmlns:a16="http://schemas.microsoft.com/office/drawing/2014/main" id="{AB70A9C5-729C-4BAA-9235-13E757B9F19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40230" y="2229439"/>
            <a:ext cx="211455" cy="211455"/>
          </a:xfrm>
          <a:prstGeom prst="rect">
            <a:avLst/>
          </a:prstGeom>
        </p:spPr>
      </p:pic>
      <p:grpSp>
        <p:nvGrpSpPr>
          <p:cNvPr id="4" name="Ομάδα 3">
            <a:extLst>
              <a:ext uri="{FF2B5EF4-FFF2-40B4-BE49-F238E27FC236}">
                <a16:creationId xmlns:a16="http://schemas.microsoft.com/office/drawing/2014/main" id="{B6CBE4FE-4FED-504E-8CCA-E8A5F6D1A045}"/>
              </a:ext>
            </a:extLst>
          </p:cNvPr>
          <p:cNvGrpSpPr/>
          <p:nvPr/>
        </p:nvGrpSpPr>
        <p:grpSpPr>
          <a:xfrm>
            <a:off x="3540229" y="2795657"/>
            <a:ext cx="1164132" cy="244969"/>
            <a:chOff x="3589389" y="2681618"/>
            <a:chExt cx="1164132" cy="244969"/>
          </a:xfrm>
        </p:grpSpPr>
        <p:sp>
          <p:nvSpPr>
            <p:cNvPr id="56" name="Round Same Side Corner Rectangle 59">
              <a:extLst>
                <a:ext uri="{FF2B5EF4-FFF2-40B4-BE49-F238E27FC236}">
                  <a16:creationId xmlns:a16="http://schemas.microsoft.com/office/drawing/2014/main" id="{486F371D-B8D5-4D14-B709-AEF72B977D13}"/>
                </a:ext>
              </a:extLst>
            </p:cNvPr>
            <p:cNvSpPr/>
            <p:nvPr/>
          </p:nvSpPr>
          <p:spPr>
            <a:xfrm>
              <a:off x="3589389" y="2681618"/>
              <a:ext cx="211455" cy="212682"/>
            </a:xfrm>
            <a:prstGeom prst="ellipse">
              <a:avLst/>
            </a:prstGeom>
            <a:solidFill>
              <a:srgbClr val="0A09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2CD0EC3-1B58-4ABB-AD22-944F517F115E}"/>
                </a:ext>
              </a:extLst>
            </p:cNvPr>
            <p:cNvSpPr txBox="1"/>
            <p:nvPr/>
          </p:nvSpPr>
          <p:spPr>
            <a:xfrm>
              <a:off x="3813137" y="2695755"/>
              <a:ext cx="940384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b="1" i="0">
                  <a:solidFill>
                    <a:srgbClr val="323945"/>
                  </a:solidFill>
                  <a:effectLst/>
                  <a:latin typeface="inherit"/>
                </a:defRPr>
              </a:lvl1pPr>
            </a:lstStyle>
            <a:p>
              <a:r>
                <a:rPr lang="en-US" sz="900" b="0" dirty="0">
                  <a:solidFill>
                    <a:schemeClr val="bg1"/>
                  </a:solidFill>
                  <a:latin typeface="DINPro-Light" panose="02000504040000020003" pitchFamily="50" charset="0"/>
                </a:rPr>
                <a:t>By myself</a:t>
              </a:r>
            </a:p>
          </p:txBody>
        </p:sp>
        <p:pic>
          <p:nvPicPr>
            <p:cNvPr id="34" name="Graphic 33" descr="Man with solid fill">
              <a:extLst>
                <a:ext uri="{FF2B5EF4-FFF2-40B4-BE49-F238E27FC236}">
                  <a16:creationId xmlns:a16="http://schemas.microsoft.com/office/drawing/2014/main" id="{B762A891-E291-4CEC-8C1B-E616DDEA09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592339" y="2689891"/>
              <a:ext cx="205553" cy="205553"/>
            </a:xfrm>
            <a:prstGeom prst="rect">
              <a:avLst/>
            </a:prstGeom>
          </p:spPr>
        </p:pic>
      </p:grpSp>
      <p:grpSp>
        <p:nvGrpSpPr>
          <p:cNvPr id="5" name="Ομάδα 4">
            <a:extLst>
              <a:ext uri="{FF2B5EF4-FFF2-40B4-BE49-F238E27FC236}">
                <a16:creationId xmlns:a16="http://schemas.microsoft.com/office/drawing/2014/main" id="{CA768C56-FDBE-CD4A-BBC6-A4FB781026E4}"/>
              </a:ext>
            </a:extLst>
          </p:cNvPr>
          <p:cNvGrpSpPr/>
          <p:nvPr/>
        </p:nvGrpSpPr>
        <p:grpSpPr>
          <a:xfrm>
            <a:off x="3517118" y="2528383"/>
            <a:ext cx="1352564" cy="232843"/>
            <a:chOff x="3566278" y="3027882"/>
            <a:chExt cx="1352564" cy="232843"/>
          </a:xfrm>
        </p:grpSpPr>
        <p:sp>
          <p:nvSpPr>
            <p:cNvPr id="59" name="Round Same Side Corner Rectangle 59">
              <a:extLst>
                <a:ext uri="{FF2B5EF4-FFF2-40B4-BE49-F238E27FC236}">
                  <a16:creationId xmlns:a16="http://schemas.microsoft.com/office/drawing/2014/main" id="{43A92CF1-10C5-4088-9CA9-4238AB93FB10}"/>
                </a:ext>
              </a:extLst>
            </p:cNvPr>
            <p:cNvSpPr/>
            <p:nvPr/>
          </p:nvSpPr>
          <p:spPr>
            <a:xfrm>
              <a:off x="3579295" y="3033390"/>
              <a:ext cx="218597" cy="227335"/>
            </a:xfrm>
            <a:prstGeom prst="ellipse">
              <a:avLst/>
            </a:prstGeom>
            <a:solidFill>
              <a:srgbClr val="A1EA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7D75C26-DE1D-4B23-AF76-F434F26DDDA5}"/>
                </a:ext>
              </a:extLst>
            </p:cNvPr>
            <p:cNvSpPr txBox="1"/>
            <p:nvPr/>
          </p:nvSpPr>
          <p:spPr>
            <a:xfrm>
              <a:off x="3813995" y="3027882"/>
              <a:ext cx="1104847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b="1" i="0">
                  <a:solidFill>
                    <a:srgbClr val="323945"/>
                  </a:solidFill>
                  <a:effectLst/>
                  <a:latin typeface="inherit"/>
                </a:defRPr>
              </a:lvl1pPr>
            </a:lstStyle>
            <a:p>
              <a:r>
                <a:rPr lang="en-US" sz="900" b="0" dirty="0">
                  <a:solidFill>
                    <a:schemeClr val="bg1"/>
                  </a:solidFill>
                  <a:latin typeface="DINPro-Light" panose="02000504040000020003" pitchFamily="50" charset="0"/>
                </a:rPr>
                <a:t>With friends</a:t>
              </a:r>
            </a:p>
          </p:txBody>
        </p:sp>
        <p:pic>
          <p:nvPicPr>
            <p:cNvPr id="64" name="Picture 63" descr="A close up of a logo&#10;&#10;Description automatically generated">
              <a:extLst>
                <a:ext uri="{FF2B5EF4-FFF2-40B4-BE49-F238E27FC236}">
                  <a16:creationId xmlns:a16="http://schemas.microsoft.com/office/drawing/2014/main" id="{7D94A694-BA13-43BF-92C7-C3F24C0940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566278" y="3034046"/>
              <a:ext cx="236202" cy="199767"/>
            </a:xfrm>
            <a:prstGeom prst="rect">
              <a:avLst/>
            </a:prstGeom>
          </p:spPr>
        </p:pic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C7C57471-3323-4A47-BAF3-00EC20F0AF9D}"/>
              </a:ext>
            </a:extLst>
          </p:cNvPr>
          <p:cNvSpPr txBox="1"/>
          <p:nvPr/>
        </p:nvSpPr>
        <p:spPr>
          <a:xfrm>
            <a:off x="228599" y="22225"/>
            <a:ext cx="88684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4003675" algn="l"/>
              </a:tabLst>
            </a:pPr>
            <a:r>
              <a:rPr lang="en-US" sz="1400" dirty="0">
                <a:solidFill>
                  <a:schemeClr val="bg1"/>
                </a:solidFill>
                <a:latin typeface="DINPro-Bold" panose="02000503030000020004" pitchFamily="50" charset="0"/>
              </a:rPr>
              <a:t>Family trips maintain the lead for the upcoming months, especially for seaside holidays, </a:t>
            </a:r>
            <a:br>
              <a:rPr lang="en-US" sz="1400" dirty="0">
                <a:solidFill>
                  <a:schemeClr val="bg1"/>
                </a:solidFill>
                <a:latin typeface="DINPro-Bold" panose="02000503030000020004" pitchFamily="50" charset="0"/>
              </a:rPr>
            </a:br>
            <a:r>
              <a:rPr lang="en-US" sz="1400" dirty="0">
                <a:solidFill>
                  <a:schemeClr val="bg1"/>
                </a:solidFill>
                <a:latin typeface="DINPro-Bold" panose="02000503030000020004" pitchFamily="50" charset="0"/>
              </a:rPr>
              <a:t>while </a:t>
            </a:r>
            <a:r>
              <a:rPr lang="en-US" sz="1400" dirty="0" err="1">
                <a:solidFill>
                  <a:schemeClr val="bg1"/>
                </a:solidFill>
                <a:latin typeface="DINPro-Bold" panose="02000503030000020004" pitchFamily="50" charset="0"/>
              </a:rPr>
              <a:t>travellers</a:t>
            </a:r>
            <a:r>
              <a:rPr lang="en-US" sz="1400" dirty="0">
                <a:solidFill>
                  <a:schemeClr val="bg1"/>
                </a:solidFill>
                <a:latin typeface="DINPro-Bold" panose="02000503030000020004" pitchFamily="50" charset="0"/>
              </a:rPr>
              <a:t> who plan City Breaks or Culture &amp; Heritage prefer to travel with their partner</a:t>
            </a:r>
          </a:p>
        </p:txBody>
      </p:sp>
      <p:sp>
        <p:nvSpPr>
          <p:cNvPr id="49" name="object 3">
            <a:extLst>
              <a:ext uri="{FF2B5EF4-FFF2-40B4-BE49-F238E27FC236}">
                <a16:creationId xmlns:a16="http://schemas.microsoft.com/office/drawing/2014/main" id="{E82BBD14-7106-43AD-AA7A-35B123123F8D}"/>
              </a:ext>
            </a:extLst>
          </p:cNvPr>
          <p:cNvSpPr/>
          <p:nvPr/>
        </p:nvSpPr>
        <p:spPr>
          <a:xfrm>
            <a:off x="287655" y="619511"/>
            <a:ext cx="1718945" cy="165735"/>
          </a:xfrm>
          <a:custGeom>
            <a:avLst/>
            <a:gdLst/>
            <a:ahLst/>
            <a:cxnLst/>
            <a:rect l="l" t="t" r="r" b="b"/>
            <a:pathLst>
              <a:path w="1718945" h="165734">
                <a:moveTo>
                  <a:pt x="1718322" y="0"/>
                </a:moveTo>
                <a:lnTo>
                  <a:pt x="0" y="0"/>
                </a:lnTo>
                <a:lnTo>
                  <a:pt x="0" y="165595"/>
                </a:lnTo>
                <a:lnTo>
                  <a:pt x="1718322" y="165595"/>
                </a:lnTo>
                <a:lnTo>
                  <a:pt x="171832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aphicFrame>
        <p:nvGraphicFramePr>
          <p:cNvPr id="36" name="Chart 35">
            <a:extLst>
              <a:ext uri="{FF2B5EF4-FFF2-40B4-BE49-F238E27FC236}">
                <a16:creationId xmlns:a16="http://schemas.microsoft.com/office/drawing/2014/main" id="{EF166D61-FF5A-4949-9145-56ACB6EC8A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8136430"/>
              </p:ext>
            </p:extLst>
          </p:nvPr>
        </p:nvGraphicFramePr>
        <p:xfrm>
          <a:off x="324186" y="1453174"/>
          <a:ext cx="3047243" cy="23925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31" name="Chart 30">
            <a:extLst>
              <a:ext uri="{FF2B5EF4-FFF2-40B4-BE49-F238E27FC236}">
                <a16:creationId xmlns:a16="http://schemas.microsoft.com/office/drawing/2014/main" id="{C610DB9A-4A73-457E-A643-9CC60F068E54}"/>
              </a:ext>
            </a:extLst>
          </p:cNvPr>
          <p:cNvGraphicFramePr/>
          <p:nvPr/>
        </p:nvGraphicFramePr>
        <p:xfrm>
          <a:off x="5063021" y="1069222"/>
          <a:ext cx="3909239" cy="31052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0A9EF8B1-EB2D-4326-A79B-1E9486D2B440}"/>
              </a:ext>
            </a:extLst>
          </p:cNvPr>
          <p:cNvSpPr/>
          <p:nvPr/>
        </p:nvSpPr>
        <p:spPr>
          <a:xfrm>
            <a:off x="3382944" y="1736725"/>
            <a:ext cx="1562544" cy="2206793"/>
          </a:xfrm>
          <a:prstGeom prst="rect">
            <a:avLst/>
          </a:prstGeom>
          <a:noFill/>
          <a:ln w="9525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EAEA5D9-A79D-4BD6-AD23-02BD5B5D0A35}"/>
              </a:ext>
            </a:extLst>
          </p:cNvPr>
          <p:cNvSpPr txBox="1"/>
          <p:nvPr/>
        </p:nvSpPr>
        <p:spPr>
          <a:xfrm>
            <a:off x="6248400" y="4200601"/>
            <a:ext cx="20333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 b="1" dirty="0">
                <a:solidFill>
                  <a:schemeClr val="bg1"/>
                </a:solidFill>
                <a:latin typeface="DINPro-Light" panose="02000504040000020003" pitchFamily="50" charset="0"/>
              </a:rPr>
              <a:t>May ‘22 survey</a:t>
            </a:r>
            <a:endParaRPr lang="en-US" sz="900" b="1" strike="sngStrike" dirty="0">
              <a:solidFill>
                <a:schemeClr val="bg1"/>
              </a:solidFill>
              <a:latin typeface="DINPro-Light" panose="02000504040000020003" pitchFamily="50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9C07089-014A-454B-AE79-8E2D6B56AB06}"/>
              </a:ext>
            </a:extLst>
          </p:cNvPr>
          <p:cNvSpPr txBox="1"/>
          <p:nvPr/>
        </p:nvSpPr>
        <p:spPr>
          <a:xfrm>
            <a:off x="5791201" y="4891548"/>
            <a:ext cx="330584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700" b="1" dirty="0">
                <a:solidFill>
                  <a:schemeClr val="bg1"/>
                </a:solidFill>
                <a:latin typeface="DINPro-Light" panose="02000504040000020003" pitchFamily="50" charset="0"/>
              </a:rPr>
              <a:t>* Statistically significant difference vs previous survey period</a:t>
            </a:r>
          </a:p>
        </p:txBody>
      </p:sp>
      <p:pic>
        <p:nvPicPr>
          <p:cNvPr id="1028" name="Picture 4" descr="Briefcase icon Royalty Free Vector Image - VectorStock">
            <a:extLst>
              <a:ext uri="{FF2B5EF4-FFF2-40B4-BE49-F238E27FC236}">
                <a16:creationId xmlns:a16="http://schemas.microsoft.com/office/drawing/2014/main" id="{5722B141-0BBC-1142-8CD0-E791F6AFE3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56697" y="3131513"/>
            <a:ext cx="175066" cy="150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A2CC3AFB-CF5D-4648-A955-5D2879E168EA}"/>
              </a:ext>
            </a:extLst>
          </p:cNvPr>
          <p:cNvSpPr txBox="1"/>
          <p:nvPr/>
        </p:nvSpPr>
        <p:spPr>
          <a:xfrm>
            <a:off x="3761597" y="3100558"/>
            <a:ext cx="110484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r>
              <a:rPr lang="en-US" sz="900" b="0" dirty="0">
                <a:solidFill>
                  <a:schemeClr val="bg1"/>
                </a:solidFill>
                <a:latin typeface="DINPro-Light" panose="02000504040000020003" pitchFamily="50" charset="0"/>
              </a:rPr>
              <a:t>With colleagues</a:t>
            </a:r>
          </a:p>
        </p:txBody>
      </p:sp>
      <p:sp>
        <p:nvSpPr>
          <p:cNvPr id="48" name="Round Same Side Corner Rectangle 59">
            <a:extLst>
              <a:ext uri="{FF2B5EF4-FFF2-40B4-BE49-F238E27FC236}">
                <a16:creationId xmlns:a16="http://schemas.microsoft.com/office/drawing/2014/main" id="{7234CA0B-8F99-4B44-B382-9336676F55DB}"/>
              </a:ext>
            </a:extLst>
          </p:cNvPr>
          <p:cNvSpPr/>
          <p:nvPr/>
        </p:nvSpPr>
        <p:spPr>
          <a:xfrm>
            <a:off x="3532997" y="3407590"/>
            <a:ext cx="218597" cy="227335"/>
          </a:xfrm>
          <a:prstGeom prst="ellipse">
            <a:avLst/>
          </a:prstGeom>
          <a:solidFill>
            <a:srgbClr val="73B7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r"/>
            <a:endParaRPr lang="bg-BG" dirty="0">
              <a:latin typeface="Lato Light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58E05BD-2D63-4A4C-888C-097BD5C19D89}"/>
              </a:ext>
            </a:extLst>
          </p:cNvPr>
          <p:cNvSpPr txBox="1"/>
          <p:nvPr/>
        </p:nvSpPr>
        <p:spPr>
          <a:xfrm>
            <a:off x="3758105" y="3390057"/>
            <a:ext cx="11048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r>
              <a:rPr lang="en-US" sz="900" b="0" dirty="0">
                <a:solidFill>
                  <a:schemeClr val="bg1"/>
                </a:solidFill>
                <a:latin typeface="DINPro-Light" panose="02000504040000020003" pitchFamily="50" charset="0"/>
              </a:rPr>
              <a:t>With an </a:t>
            </a:r>
            <a:r>
              <a:rPr lang="en-GB" sz="900" b="0" dirty="0">
                <a:solidFill>
                  <a:schemeClr val="bg1"/>
                </a:solidFill>
                <a:latin typeface="DINPro-Light" panose="02000504040000020003" pitchFamily="50" charset="0"/>
              </a:rPr>
              <a:t>organised</a:t>
            </a:r>
            <a:r>
              <a:rPr lang="en-US" sz="900" b="0" dirty="0">
                <a:solidFill>
                  <a:schemeClr val="bg1"/>
                </a:solidFill>
                <a:latin typeface="DINPro-Light" panose="02000504040000020003" pitchFamily="50" charset="0"/>
              </a:rPr>
              <a:t> group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AB0D515-155A-4BF4-B52D-E811183D0EC5}"/>
              </a:ext>
            </a:extLst>
          </p:cNvPr>
          <p:cNvSpPr txBox="1"/>
          <p:nvPr/>
        </p:nvSpPr>
        <p:spPr>
          <a:xfrm>
            <a:off x="1295400" y="2607733"/>
            <a:ext cx="11988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/>
            <a:r>
              <a:rPr lang="en-US" sz="900" dirty="0">
                <a:solidFill>
                  <a:schemeClr val="bg1"/>
                </a:solidFill>
                <a:latin typeface="DINPro-Light" panose="02000504040000020003" pitchFamily="50" charset="0"/>
              </a:rPr>
              <a:t>May ‘22</a:t>
            </a:r>
          </a:p>
          <a:p>
            <a:pPr algn="ctr"/>
            <a:r>
              <a:rPr lang="en-US" sz="900" dirty="0">
                <a:solidFill>
                  <a:schemeClr val="bg1"/>
                </a:solidFill>
                <a:latin typeface="DINPro-Light" panose="02000504040000020003" pitchFamily="50" charset="0"/>
              </a:rPr>
              <a:t>survey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37A8130-920D-4465-A5A9-3AFAD79E4C03}"/>
              </a:ext>
            </a:extLst>
          </p:cNvPr>
          <p:cNvSpPr txBox="1"/>
          <p:nvPr/>
        </p:nvSpPr>
        <p:spPr>
          <a:xfrm>
            <a:off x="5562600" y="975367"/>
            <a:ext cx="34096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/>
            <a:r>
              <a:rPr lang="en-US" sz="1000" dirty="0">
                <a:solidFill>
                  <a:schemeClr val="bg1"/>
                </a:solidFill>
                <a:latin typeface="DINPro-Light" panose="02000504040000020003" pitchFamily="50" charset="0"/>
              </a:rPr>
              <a:t>Preferred travel companion (top 4)</a:t>
            </a:r>
          </a:p>
          <a:p>
            <a:pPr algn="ctr"/>
            <a:r>
              <a:rPr lang="en-US" sz="1000" dirty="0">
                <a:solidFill>
                  <a:schemeClr val="bg1"/>
                </a:solidFill>
                <a:latin typeface="DINPro-Light" panose="02000504040000020003" pitchFamily="50" charset="0"/>
              </a:rPr>
              <a:t>vs preferred type of holiday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C2F802D1-1CDA-7243-8F44-787EF23289BE}"/>
              </a:ext>
            </a:extLst>
          </p:cNvPr>
          <p:cNvSpPr txBox="1"/>
          <p:nvPr/>
        </p:nvSpPr>
        <p:spPr>
          <a:xfrm>
            <a:off x="1146726" y="3859686"/>
            <a:ext cx="1336534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700" b="1" dirty="0">
                <a:solidFill>
                  <a:schemeClr val="bg1"/>
                </a:solidFill>
                <a:latin typeface="DINPro-Light" panose="02000504040000020003" pitchFamily="50" charset="0"/>
              </a:rPr>
              <a:t>No. of respondents: 4,391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B539E917-83A4-F94D-9764-123F1BD6F396}"/>
              </a:ext>
            </a:extLst>
          </p:cNvPr>
          <p:cNvSpPr txBox="1"/>
          <p:nvPr/>
        </p:nvSpPr>
        <p:spPr>
          <a:xfrm>
            <a:off x="6553200" y="4450954"/>
            <a:ext cx="1336534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700" b="1" dirty="0">
                <a:solidFill>
                  <a:schemeClr val="bg1"/>
                </a:solidFill>
                <a:latin typeface="DINPro-Light" panose="02000504040000020003" pitchFamily="50" charset="0"/>
              </a:rPr>
              <a:t>No. of respondents: 6,005</a:t>
            </a:r>
          </a:p>
        </p:txBody>
      </p:sp>
      <p:pic>
        <p:nvPicPr>
          <p:cNvPr id="45" name="Picture 2" descr="Absolute Travel &amp;amp; Tours | Sports &amp;amp; School Travel Specialists">
            <a:extLst>
              <a:ext uri="{FF2B5EF4-FFF2-40B4-BE49-F238E27FC236}">
                <a16:creationId xmlns:a16="http://schemas.microsoft.com/office/drawing/2014/main" id="{2089A5DA-DDF3-3346-8D8D-901D20837E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hq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37373" y="3460814"/>
            <a:ext cx="202319" cy="110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05964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8433D82-A098-4C44-A9BB-6EE482E97CE8}"/>
              </a:ext>
            </a:extLst>
          </p:cNvPr>
          <p:cNvSpPr/>
          <p:nvPr/>
        </p:nvSpPr>
        <p:spPr>
          <a:xfrm>
            <a:off x="4113033" y="943629"/>
            <a:ext cx="5030967" cy="4206221"/>
          </a:xfrm>
          <a:prstGeom prst="rect">
            <a:avLst/>
          </a:prstGeom>
          <a:solidFill>
            <a:srgbClr val="1850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4DCD1C8-319F-410E-898E-61F1AAB8DF96}"/>
              </a:ext>
            </a:extLst>
          </p:cNvPr>
          <p:cNvSpPr txBox="1"/>
          <p:nvPr/>
        </p:nvSpPr>
        <p:spPr>
          <a:xfrm>
            <a:off x="4677864" y="1232752"/>
            <a:ext cx="39758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DINPro-Light" panose="02000504040000020003" pitchFamily="50" charset="0"/>
              </a:rPr>
              <a:t>Preferred modes of transport for respondents most likely </a:t>
            </a:r>
            <a:br>
              <a:rPr lang="en-US" sz="1000" b="1" dirty="0">
                <a:solidFill>
                  <a:schemeClr val="bg1"/>
                </a:solidFill>
                <a:latin typeface="DINPro-Light" panose="02000504040000020003" pitchFamily="50" charset="0"/>
              </a:rPr>
            </a:br>
            <a:r>
              <a:rPr lang="en-US" sz="1000" b="1" dirty="0">
                <a:solidFill>
                  <a:schemeClr val="bg1"/>
                </a:solidFill>
                <a:latin typeface="DINPro-Light" panose="02000504040000020003" pitchFamily="50" charset="0"/>
              </a:rPr>
              <a:t>to travel in the next 6 months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8624F642-56B4-4D7E-B7CC-D14D700D21F7}"/>
              </a:ext>
            </a:extLst>
          </p:cNvPr>
          <p:cNvSpPr txBox="1"/>
          <p:nvPr/>
        </p:nvSpPr>
        <p:spPr>
          <a:xfrm>
            <a:off x="304800" y="1232752"/>
            <a:ext cx="34703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/>
            <a:r>
              <a:rPr lang="en-US" sz="1000" dirty="0">
                <a:solidFill>
                  <a:srgbClr val="0A0936"/>
                </a:solidFill>
                <a:latin typeface="DINPro-Light" panose="02000504040000020003" pitchFamily="50" charset="0"/>
              </a:rPr>
              <a:t>Top 5 markets most likely to travel by plane </a:t>
            </a:r>
          </a:p>
          <a:p>
            <a:pPr algn="ctr"/>
            <a:r>
              <a:rPr lang="en-US" sz="1000" dirty="0">
                <a:solidFill>
                  <a:srgbClr val="0A0936"/>
                </a:solidFill>
                <a:latin typeface="DINPro-Light" panose="02000504040000020003" pitchFamily="50" charset="0"/>
              </a:rPr>
              <a:t>in the next 6 months</a:t>
            </a:r>
            <a:endParaRPr lang="en-US" sz="1000" dirty="0">
              <a:solidFill>
                <a:srgbClr val="FF0000"/>
              </a:solidFill>
              <a:latin typeface="DINPro-Light" panose="02000504040000020003" pitchFamily="50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BB849EA-BB5F-4094-9BBB-07D93F808FE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651" b="14580"/>
          <a:stretch/>
        </p:blipFill>
        <p:spPr>
          <a:xfrm>
            <a:off x="3473359" y="1269880"/>
            <a:ext cx="428633" cy="37611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1377E01-B6C2-4134-AB8A-B17B08D8D8E2}"/>
              </a:ext>
            </a:extLst>
          </p:cNvPr>
          <p:cNvSpPr txBox="1"/>
          <p:nvPr/>
        </p:nvSpPr>
        <p:spPr>
          <a:xfrm>
            <a:off x="2882694" y="3406410"/>
            <a:ext cx="676788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1200" b="1" dirty="0">
                <a:solidFill>
                  <a:srgbClr val="0A0936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France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99B012F-2334-4933-8C76-AD263791D7C4}"/>
              </a:ext>
            </a:extLst>
          </p:cNvPr>
          <p:cNvSpPr txBox="1"/>
          <p:nvPr/>
        </p:nvSpPr>
        <p:spPr>
          <a:xfrm>
            <a:off x="1054006" y="3836401"/>
            <a:ext cx="483722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1200" b="1" dirty="0">
                <a:solidFill>
                  <a:srgbClr val="0A0936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Italy</a:t>
            </a:r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30F449F9-58AB-44C0-8C95-F2DA685C4BDE}"/>
              </a:ext>
            </a:extLst>
          </p:cNvPr>
          <p:cNvSpPr txBox="1">
            <a:spLocks/>
          </p:cNvSpPr>
          <p:nvPr/>
        </p:nvSpPr>
        <p:spPr>
          <a:xfrm>
            <a:off x="2910082" y="3698957"/>
            <a:ext cx="678004" cy="247568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538"/>
              </a:lnSpc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  <a:ea typeface="Open Sans Light" panose="020B0306030504020204" pitchFamily="34" charset="0"/>
                <a:cs typeface="Open Sans Light" panose="020B0306030504020204" pitchFamily="34" charset="0"/>
              </a:rPr>
              <a:t>46.2%</a:t>
            </a:r>
          </a:p>
        </p:txBody>
      </p:sp>
      <p:sp>
        <p:nvSpPr>
          <p:cNvPr id="30" name="Subtitle 2">
            <a:extLst>
              <a:ext uri="{FF2B5EF4-FFF2-40B4-BE49-F238E27FC236}">
                <a16:creationId xmlns:a16="http://schemas.microsoft.com/office/drawing/2014/main" id="{184D998E-5041-4929-A1A0-5A424A8282A8}"/>
              </a:ext>
            </a:extLst>
          </p:cNvPr>
          <p:cNvSpPr txBox="1">
            <a:spLocks/>
          </p:cNvSpPr>
          <p:nvPr/>
        </p:nvSpPr>
        <p:spPr>
          <a:xfrm>
            <a:off x="1099504" y="4128776"/>
            <a:ext cx="678004" cy="247568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538"/>
              </a:lnSpc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  <a:ea typeface="Open Sans Light" panose="020B0306030504020204" pitchFamily="34" charset="0"/>
                <a:cs typeface="Open Sans Light" panose="020B0306030504020204" pitchFamily="34" charset="0"/>
              </a:rPr>
              <a:t>57.3%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07694E46-5A44-4523-81D1-4FA3B98B65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600" y="2916523"/>
            <a:ext cx="738843" cy="649002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92EC87E8-79F1-44F4-B129-FBB0742338A6}"/>
              </a:ext>
            </a:extLst>
          </p:cNvPr>
          <p:cNvSpPr txBox="1"/>
          <p:nvPr/>
        </p:nvSpPr>
        <p:spPr>
          <a:xfrm>
            <a:off x="2902817" y="2530832"/>
            <a:ext cx="673582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1200" b="1" dirty="0">
                <a:solidFill>
                  <a:srgbClr val="0A0936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Poland</a:t>
            </a:r>
          </a:p>
        </p:txBody>
      </p:sp>
      <p:sp>
        <p:nvSpPr>
          <p:cNvPr id="38" name="Subtitle 2">
            <a:extLst>
              <a:ext uri="{FF2B5EF4-FFF2-40B4-BE49-F238E27FC236}">
                <a16:creationId xmlns:a16="http://schemas.microsoft.com/office/drawing/2014/main" id="{D0C3A63B-A078-4506-A2A5-0E10C2A59572}"/>
              </a:ext>
            </a:extLst>
          </p:cNvPr>
          <p:cNvSpPr txBox="1">
            <a:spLocks/>
          </p:cNvSpPr>
          <p:nvPr/>
        </p:nvSpPr>
        <p:spPr>
          <a:xfrm>
            <a:off x="2961672" y="2845289"/>
            <a:ext cx="695928" cy="247568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538"/>
              </a:lnSpc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  <a:ea typeface="Open Sans Light" panose="020B0306030504020204" pitchFamily="34" charset="0"/>
                <a:cs typeface="Open Sans Light" panose="020B0306030504020204" pitchFamily="34" charset="0"/>
              </a:rPr>
              <a:t>49.5%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8000096-5498-4196-9EDA-E759762B6E75}"/>
              </a:ext>
            </a:extLst>
          </p:cNvPr>
          <p:cNvSpPr txBox="1"/>
          <p:nvPr/>
        </p:nvSpPr>
        <p:spPr>
          <a:xfrm>
            <a:off x="1059594" y="2968322"/>
            <a:ext cx="396262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1200" b="1" dirty="0">
                <a:solidFill>
                  <a:srgbClr val="0A0936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UK</a:t>
            </a:r>
          </a:p>
        </p:txBody>
      </p:sp>
      <p:sp>
        <p:nvSpPr>
          <p:cNvPr id="42" name="Subtitle 2">
            <a:extLst>
              <a:ext uri="{FF2B5EF4-FFF2-40B4-BE49-F238E27FC236}">
                <a16:creationId xmlns:a16="http://schemas.microsoft.com/office/drawing/2014/main" id="{3A4F7496-8876-43F5-BE37-1D970E08BB38}"/>
              </a:ext>
            </a:extLst>
          </p:cNvPr>
          <p:cNvSpPr txBox="1">
            <a:spLocks/>
          </p:cNvSpPr>
          <p:nvPr/>
        </p:nvSpPr>
        <p:spPr>
          <a:xfrm>
            <a:off x="1095463" y="3283357"/>
            <a:ext cx="679732" cy="247568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538"/>
              </a:lnSpc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  <a:ea typeface="Open Sans Light" panose="020B0306030504020204" pitchFamily="34" charset="0"/>
                <a:cs typeface="Open Sans Light" panose="020B0306030504020204" pitchFamily="34" charset="0"/>
              </a:rPr>
              <a:t>63.1%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B0AC4C79-C5A7-47EA-A78C-87CF3AEC98B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1194" y="3362361"/>
            <a:ext cx="641580" cy="564734"/>
          </a:xfrm>
          <a:prstGeom prst="rect">
            <a:avLst/>
          </a:prstGeom>
        </p:spPr>
      </p:pic>
      <p:sp>
        <p:nvSpPr>
          <p:cNvPr id="3" name="object 5">
            <a:extLst>
              <a:ext uri="{FF2B5EF4-FFF2-40B4-BE49-F238E27FC236}">
                <a16:creationId xmlns:a16="http://schemas.microsoft.com/office/drawing/2014/main" id="{83BA7EAA-8FD4-41D0-BFEA-BB6A1808B6D8}"/>
              </a:ext>
            </a:extLst>
          </p:cNvPr>
          <p:cNvSpPr txBox="1"/>
          <p:nvPr/>
        </p:nvSpPr>
        <p:spPr>
          <a:xfrm>
            <a:off x="76200" y="4784725"/>
            <a:ext cx="211455" cy="214289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algn="ctr">
              <a:lnSpc>
                <a:spcPts val="1700"/>
              </a:lnSpc>
              <a:spcBef>
                <a:spcPts val="240"/>
              </a:spcBef>
            </a:pPr>
            <a:fld id="{224CB39A-71D9-4A4C-88D7-04045F6BF89D}" type="slidenum">
              <a:rPr lang="en-US" sz="700" smtClean="0">
                <a:latin typeface="DINPro-Light" panose="02000504040000020003" pitchFamily="50" charset="0"/>
                <a:cs typeface="Arial"/>
              </a:rPr>
              <a:t>31</a:t>
            </a:fld>
            <a:endParaRPr sz="700" dirty="0">
              <a:latin typeface="DINPro-Light" panose="02000504040000020003" pitchFamily="50" charset="0"/>
              <a:cs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0AE14A-B889-458F-A3E4-3685E9F54D50}"/>
              </a:ext>
            </a:extLst>
          </p:cNvPr>
          <p:cNvSpPr/>
          <p:nvPr/>
        </p:nvSpPr>
        <p:spPr>
          <a:xfrm>
            <a:off x="4466137" y="1475805"/>
            <a:ext cx="381000" cy="201441"/>
          </a:xfrm>
          <a:prstGeom prst="rect">
            <a:avLst/>
          </a:prstGeom>
          <a:solidFill>
            <a:srgbClr val="1850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5F1F0B-8BEB-4377-9884-4BE56B628A26}"/>
              </a:ext>
            </a:extLst>
          </p:cNvPr>
          <p:cNvSpPr txBox="1"/>
          <p:nvPr/>
        </p:nvSpPr>
        <p:spPr>
          <a:xfrm>
            <a:off x="228600" y="4738880"/>
            <a:ext cx="26631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b="1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</a:rPr>
              <a:t>Q15. Which of the following modes of transport would you most consider using during your next trip within Europe?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7C0C568-E73E-439B-9AEB-4057525CB9D2}"/>
              </a:ext>
            </a:extLst>
          </p:cNvPr>
          <p:cNvSpPr txBox="1"/>
          <p:nvPr/>
        </p:nvSpPr>
        <p:spPr>
          <a:xfrm>
            <a:off x="1077156" y="2130823"/>
            <a:ext cx="582211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1200" b="1" dirty="0">
                <a:solidFill>
                  <a:srgbClr val="0A0936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Spain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2680837C-6338-4A0C-91BD-801AEC70D03A}"/>
              </a:ext>
            </a:extLst>
          </p:cNvPr>
          <p:cNvSpPr txBox="1">
            <a:spLocks/>
          </p:cNvSpPr>
          <p:nvPr/>
        </p:nvSpPr>
        <p:spPr>
          <a:xfrm>
            <a:off x="1106695" y="2424975"/>
            <a:ext cx="679732" cy="247568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538"/>
              </a:lnSpc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  <a:ea typeface="Open Sans Light" panose="020B0306030504020204" pitchFamily="34" charset="0"/>
                <a:cs typeface="Open Sans Light" panose="020B0306030504020204" pitchFamily="34" charset="0"/>
              </a:rPr>
              <a:t>63.7%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2D6FE99-280E-4AE3-B850-5B880716DBD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1518" y="2065999"/>
            <a:ext cx="714926" cy="609491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D5864A2A-98DF-4B5A-8AB9-8D5AE97267A2}"/>
              </a:ext>
            </a:extLst>
          </p:cNvPr>
          <p:cNvSpPr txBox="1"/>
          <p:nvPr/>
        </p:nvSpPr>
        <p:spPr>
          <a:xfrm>
            <a:off x="4165220" y="4888322"/>
            <a:ext cx="299758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b="1" dirty="0">
                <a:solidFill>
                  <a:schemeClr val="bg1"/>
                </a:solidFill>
                <a:latin typeface="DINPro-Light" panose="02000504040000020003" pitchFamily="50" charset="0"/>
              </a:rPr>
              <a:t>**Statistically significant difference vs previous survey period</a:t>
            </a:r>
          </a:p>
        </p:txBody>
      </p:sp>
      <p:graphicFrame>
        <p:nvGraphicFramePr>
          <p:cNvPr id="54" name="Chart 53">
            <a:extLst>
              <a:ext uri="{FF2B5EF4-FFF2-40B4-BE49-F238E27FC236}">
                <a16:creationId xmlns:a16="http://schemas.microsoft.com/office/drawing/2014/main" id="{29FB4BC9-8C8D-4713-8294-5371A22C93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23848266"/>
              </p:ext>
            </p:extLst>
          </p:nvPr>
        </p:nvGraphicFramePr>
        <p:xfrm>
          <a:off x="4360403" y="1508125"/>
          <a:ext cx="4501392" cy="30626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1" name="Rectangle 60">
            <a:extLst>
              <a:ext uri="{FF2B5EF4-FFF2-40B4-BE49-F238E27FC236}">
                <a16:creationId xmlns:a16="http://schemas.microsoft.com/office/drawing/2014/main" id="{739CF057-04FE-4DCA-9FA3-39E20C6DD13B}"/>
              </a:ext>
            </a:extLst>
          </p:cNvPr>
          <p:cNvSpPr/>
          <p:nvPr/>
        </p:nvSpPr>
        <p:spPr>
          <a:xfrm>
            <a:off x="4436731" y="1471892"/>
            <a:ext cx="381000" cy="201441"/>
          </a:xfrm>
          <a:prstGeom prst="rect">
            <a:avLst/>
          </a:prstGeom>
          <a:solidFill>
            <a:srgbClr val="1850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73273B69-F1A9-4F77-AC13-F8A10379F93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0603" y="3776359"/>
            <a:ext cx="684148" cy="578178"/>
          </a:xfrm>
          <a:prstGeom prst="rect">
            <a:avLst/>
          </a:prstGeom>
        </p:spPr>
      </p:pic>
      <p:pic>
        <p:nvPicPr>
          <p:cNvPr id="58" name="Picture 4">
            <a:extLst>
              <a:ext uri="{FF2B5EF4-FFF2-40B4-BE49-F238E27FC236}">
                <a16:creationId xmlns:a16="http://schemas.microsoft.com/office/drawing/2014/main" id="{4115CB15-64DC-964F-AEF2-24E2DA66C2E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61200" y="2429450"/>
            <a:ext cx="778883" cy="649003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F80765FD-C109-3240-8460-CA472854CA1E}"/>
              </a:ext>
            </a:extLst>
          </p:cNvPr>
          <p:cNvSpPr txBox="1"/>
          <p:nvPr/>
        </p:nvSpPr>
        <p:spPr>
          <a:xfrm>
            <a:off x="4179642" y="4760305"/>
            <a:ext cx="2871587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b="1" dirty="0">
                <a:solidFill>
                  <a:schemeClr val="bg1"/>
                </a:solidFill>
                <a:latin typeface="DINPro-Light" panose="02000504040000020003" pitchFamily="50" charset="0"/>
              </a:rPr>
              <a:t>*Up to September ‘21. ‘By ship or ferry’ were included in ‘Other’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189EF8-F703-4DD8-993A-67635BDB187C}"/>
              </a:ext>
            </a:extLst>
          </p:cNvPr>
          <p:cNvSpPr txBox="1"/>
          <p:nvPr/>
        </p:nvSpPr>
        <p:spPr>
          <a:xfrm>
            <a:off x="7794956" y="4889470"/>
            <a:ext cx="1336534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700" b="1" dirty="0">
                <a:solidFill>
                  <a:schemeClr val="bg1"/>
                </a:solidFill>
                <a:latin typeface="DINPro-Light" panose="02000504040000020003" pitchFamily="50" charset="0"/>
              </a:rPr>
              <a:t>No. of respondents: 4,391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6E27BCE-89E9-4BDE-A9B3-E6C1043F2E7B}"/>
              </a:ext>
            </a:extLst>
          </p:cNvPr>
          <p:cNvSpPr txBox="1"/>
          <p:nvPr/>
        </p:nvSpPr>
        <p:spPr>
          <a:xfrm>
            <a:off x="228600" y="180252"/>
            <a:ext cx="89916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3FADDD"/>
                </a:solidFill>
                <a:latin typeface="DINPro-Bold" panose="02000503030000020004" pitchFamily="50" charset="0"/>
              </a:rPr>
              <a:t>47% of European </a:t>
            </a:r>
            <a:r>
              <a:rPr lang="en-US" sz="1400" dirty="0" err="1">
                <a:solidFill>
                  <a:srgbClr val="3FADDD"/>
                </a:solidFill>
                <a:latin typeface="DINPro-Bold" panose="02000503030000020004" pitchFamily="50" charset="0"/>
              </a:rPr>
              <a:t>travellers</a:t>
            </a:r>
            <a:r>
              <a:rPr lang="en-US" sz="1400" dirty="0">
                <a:solidFill>
                  <a:srgbClr val="3FADDD"/>
                </a:solidFill>
                <a:latin typeface="DINPro-Bold" panose="02000503030000020004" pitchFamily="50" charset="0"/>
              </a:rPr>
              <a:t> intend to fly to their next destination, while 38% expect to drive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BA130D2-9433-E24B-88B6-FDD60CB2C346}"/>
              </a:ext>
            </a:extLst>
          </p:cNvPr>
          <p:cNvSpPr txBox="1"/>
          <p:nvPr/>
        </p:nvSpPr>
        <p:spPr>
          <a:xfrm>
            <a:off x="1670632" y="3126613"/>
            <a:ext cx="492274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700" b="1" dirty="0">
                <a:solidFill>
                  <a:srgbClr val="C00000"/>
                </a:solidFill>
                <a:latin typeface="DINPro-Light" panose="02000504040000020003" pitchFamily="50" charset="0"/>
              </a:rPr>
              <a:t>8</a:t>
            </a:r>
            <a:r>
              <a:rPr lang="en-US" sz="700" b="1" dirty="0">
                <a:solidFill>
                  <a:srgbClr val="C00000"/>
                </a:solidFill>
                <a:latin typeface="DINPro-Light" panose="02000504040000020003" pitchFamily="50" charset="0"/>
              </a:rPr>
              <a:t>.</a:t>
            </a:r>
            <a:r>
              <a:rPr lang="el-GR" sz="700" b="1" dirty="0">
                <a:solidFill>
                  <a:srgbClr val="C00000"/>
                </a:solidFill>
                <a:latin typeface="DINPro-Light" panose="02000504040000020003" pitchFamily="50" charset="0"/>
              </a:rPr>
              <a:t>7%</a:t>
            </a:r>
            <a:r>
              <a:rPr lang="en-US" sz="700" b="1" dirty="0">
                <a:solidFill>
                  <a:srgbClr val="C00000"/>
                </a:solidFill>
                <a:latin typeface="DINPro-Light" panose="02000504040000020003" pitchFamily="50" charset="0"/>
              </a:rPr>
              <a:t>*</a:t>
            </a:r>
          </a:p>
        </p:txBody>
      </p:sp>
      <p:sp>
        <p:nvSpPr>
          <p:cNvPr id="56" name="Isosceles Triangle 70">
            <a:extLst>
              <a:ext uri="{FF2B5EF4-FFF2-40B4-BE49-F238E27FC236}">
                <a16:creationId xmlns:a16="http://schemas.microsoft.com/office/drawing/2014/main" id="{6EBDD917-2936-3240-9FC1-9081D7F7581F}"/>
              </a:ext>
            </a:extLst>
          </p:cNvPr>
          <p:cNvSpPr/>
          <p:nvPr/>
        </p:nvSpPr>
        <p:spPr>
          <a:xfrm flipV="1">
            <a:off x="1831913" y="3316886"/>
            <a:ext cx="131102" cy="92233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object 3">
            <a:extLst>
              <a:ext uri="{FF2B5EF4-FFF2-40B4-BE49-F238E27FC236}">
                <a16:creationId xmlns:a16="http://schemas.microsoft.com/office/drawing/2014/main" id="{FDF29760-8B10-4489-A125-362BB65E24F9}"/>
              </a:ext>
            </a:extLst>
          </p:cNvPr>
          <p:cNvSpPr/>
          <p:nvPr/>
        </p:nvSpPr>
        <p:spPr>
          <a:xfrm>
            <a:off x="282205" y="593725"/>
            <a:ext cx="1718945" cy="165735"/>
          </a:xfrm>
          <a:custGeom>
            <a:avLst/>
            <a:gdLst/>
            <a:ahLst/>
            <a:cxnLst/>
            <a:rect l="l" t="t" r="r" b="b"/>
            <a:pathLst>
              <a:path w="1718945" h="165734">
                <a:moveTo>
                  <a:pt x="1718322" y="0"/>
                </a:moveTo>
                <a:lnTo>
                  <a:pt x="0" y="0"/>
                </a:lnTo>
                <a:lnTo>
                  <a:pt x="0" y="165595"/>
                </a:lnTo>
                <a:lnTo>
                  <a:pt x="1718322" y="165595"/>
                </a:lnTo>
                <a:lnTo>
                  <a:pt x="1718322" y="0"/>
                </a:lnTo>
                <a:close/>
              </a:path>
            </a:pathLst>
          </a:custGeom>
          <a:solidFill>
            <a:srgbClr val="2D8CB5"/>
          </a:solidFill>
        </p:spPr>
        <p:txBody>
          <a:bodyPr wrap="square" lIns="0" tIns="0" rIns="0" bIns="0" rtlCol="0"/>
          <a:lstStyle/>
          <a:p>
            <a:endParaRPr lang="en-GB" dirty="0"/>
          </a:p>
        </p:txBody>
      </p:sp>
      <p:sp>
        <p:nvSpPr>
          <p:cNvPr id="33" name="Isosceles Triangle 46">
            <a:extLst>
              <a:ext uri="{FF2B5EF4-FFF2-40B4-BE49-F238E27FC236}">
                <a16:creationId xmlns:a16="http://schemas.microsoft.com/office/drawing/2014/main" id="{F612AF60-348C-5844-95BE-8E771CC7A0BE}"/>
              </a:ext>
            </a:extLst>
          </p:cNvPr>
          <p:cNvSpPr/>
          <p:nvPr/>
        </p:nvSpPr>
        <p:spPr>
          <a:xfrm rot="10800000">
            <a:off x="8733720" y="3385693"/>
            <a:ext cx="93679" cy="66442"/>
          </a:xfrm>
          <a:prstGeom prst="triangl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4960">
              <a:defRPr/>
            </a:pPr>
            <a:endParaRPr lang="en-US" sz="824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D413E60-DAEA-F343-A535-AC606614EED1}"/>
              </a:ext>
            </a:extLst>
          </p:cNvPr>
          <p:cNvSpPr txBox="1"/>
          <p:nvPr/>
        </p:nvSpPr>
        <p:spPr>
          <a:xfrm>
            <a:off x="8534400" y="3185436"/>
            <a:ext cx="53113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700" b="1" dirty="0">
                <a:solidFill>
                  <a:srgbClr val="FF0000"/>
                </a:solidFill>
                <a:latin typeface="DINPro-Light" panose="02000504040000020003" pitchFamily="50" charset="0"/>
              </a:rPr>
              <a:t>3</a:t>
            </a:r>
            <a:r>
              <a:rPr lang="en-US" sz="700" b="1" dirty="0">
                <a:solidFill>
                  <a:srgbClr val="FF0000"/>
                </a:solidFill>
                <a:latin typeface="DINPro-Light" panose="02000504040000020003" pitchFamily="50" charset="0"/>
              </a:rPr>
              <a:t>.</a:t>
            </a:r>
            <a:r>
              <a:rPr lang="el-GR" sz="700" b="1" dirty="0">
                <a:solidFill>
                  <a:srgbClr val="FF0000"/>
                </a:solidFill>
                <a:latin typeface="DINPro-Light" panose="02000504040000020003" pitchFamily="50" charset="0"/>
              </a:rPr>
              <a:t>5%</a:t>
            </a:r>
            <a:r>
              <a:rPr lang="en-GB" sz="700" b="1" dirty="0">
                <a:solidFill>
                  <a:srgbClr val="FF0000"/>
                </a:solidFill>
                <a:latin typeface="DINPro-Light" panose="02000504040000020003" pitchFamily="50" charset="0"/>
              </a:rPr>
              <a:t>*</a:t>
            </a:r>
            <a:r>
              <a:rPr lang="en-US" sz="700" b="1" dirty="0">
                <a:solidFill>
                  <a:srgbClr val="FF0000"/>
                </a:solidFill>
                <a:latin typeface="DINPro-Light" panose="02000504040000020003" pitchFamily="50" charset="0"/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35182536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70C6BD4-D7D9-C4C7-76EE-DEB55107534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6708067"/>
              </p:ext>
            </p:extLst>
          </p:nvPr>
        </p:nvGraphicFramePr>
        <p:xfrm>
          <a:off x="-12511" y="1023517"/>
          <a:ext cx="9144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86B964B-2A1C-9C6B-104E-FF9E9510B11D}"/>
              </a:ext>
            </a:extLst>
          </p:cNvPr>
          <p:cNvSpPr txBox="1"/>
          <p:nvPr/>
        </p:nvSpPr>
        <p:spPr>
          <a:xfrm>
            <a:off x="5206476" y="861118"/>
            <a:ext cx="29469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solidFill>
                  <a:srgbClr val="0A0936"/>
                </a:solidFill>
                <a:latin typeface="DINPro-Medium" panose="02000503030000020004" pitchFamily="2" charset="0"/>
              </a:rPr>
              <a:t>Envisaged budget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1D412C-664E-EE59-8BF1-70F0E0A30EC7}"/>
              </a:ext>
            </a:extLst>
          </p:cNvPr>
          <p:cNvSpPr txBox="1"/>
          <p:nvPr/>
        </p:nvSpPr>
        <p:spPr>
          <a:xfrm>
            <a:off x="5511276" y="1056733"/>
            <a:ext cx="2438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lang="en-US"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INPro-Light" panose="02000504040000020003" pitchFamily="50" charset="0"/>
                <a:ea typeface="+mn-ea"/>
                <a:cs typeface="+mn-cs"/>
              </a:defRPr>
            </a:pPr>
            <a:r>
              <a:rPr lang="en-US" sz="700" dirty="0">
                <a:solidFill>
                  <a:schemeClr val="bg1">
                    <a:lumMod val="65000"/>
                  </a:schemeClr>
                </a:solidFill>
                <a:latin typeface="DINPro-Light" panose="02000504040000020003" pitchFamily="50" charset="0"/>
              </a:rPr>
              <a:t>The budget is per person, including accommodation, transportation and travel activities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4CF1A6-55D9-4C93-91A3-39C7897BC735}"/>
              </a:ext>
            </a:extLst>
          </p:cNvPr>
          <p:cNvSpPr txBox="1"/>
          <p:nvPr/>
        </p:nvSpPr>
        <p:spPr>
          <a:xfrm>
            <a:off x="762000" y="861118"/>
            <a:ext cx="22098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000" dirty="0">
                <a:solidFill>
                  <a:srgbClr val="0A0936"/>
                </a:solidFill>
                <a:latin typeface="DINPro-Medium" panose="02000503030000020004" pitchFamily="2" charset="0"/>
              </a:rPr>
              <a:t>Intended length of stay (nights)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BF204F-F1D9-D2BE-C583-16B13AD8A44F}"/>
              </a:ext>
            </a:extLst>
          </p:cNvPr>
          <p:cNvSpPr txBox="1"/>
          <p:nvPr/>
        </p:nvSpPr>
        <p:spPr>
          <a:xfrm>
            <a:off x="5334000" y="4147978"/>
            <a:ext cx="3517638" cy="5539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just"/>
            <a:r>
              <a:rPr lang="en-US" sz="1000" dirty="0">
                <a:solidFill>
                  <a:srgbClr val="0A0936"/>
                </a:solidFill>
                <a:latin typeface="DINPro-Light" panose="02000504040000020003" pitchFamily="50" charset="0"/>
              </a:rPr>
              <a:t>Europeans planning Cruise, Culture &amp; Heritage or Sun &amp; Beach trips are more likely to spend 1,000-2,000 euros than the average </a:t>
            </a:r>
            <a:r>
              <a:rPr lang="en-US" sz="1000" dirty="0" err="1">
                <a:solidFill>
                  <a:srgbClr val="0A0936"/>
                </a:solidFill>
                <a:latin typeface="DINPro-Light" panose="02000504040000020003" pitchFamily="50" charset="0"/>
              </a:rPr>
              <a:t>traveller</a:t>
            </a:r>
            <a:r>
              <a:rPr lang="en-US" sz="1000" dirty="0">
                <a:solidFill>
                  <a:srgbClr val="0A0936"/>
                </a:solidFill>
                <a:latin typeface="DINPro-Light" panose="02000504040000020003" pitchFamily="50" charset="0"/>
              </a:rPr>
              <a:t>, who budgets  &lt;1,000 euros</a:t>
            </a:r>
          </a:p>
        </p:txBody>
      </p:sp>
      <p:sp>
        <p:nvSpPr>
          <p:cNvPr id="13" name="object 23">
            <a:extLst>
              <a:ext uri="{FF2B5EF4-FFF2-40B4-BE49-F238E27FC236}">
                <a16:creationId xmlns:a16="http://schemas.microsoft.com/office/drawing/2014/main" id="{F3097339-3CF6-4BAC-D43B-3833A8F89697}"/>
              </a:ext>
            </a:extLst>
          </p:cNvPr>
          <p:cNvSpPr/>
          <p:nvPr/>
        </p:nvSpPr>
        <p:spPr>
          <a:xfrm>
            <a:off x="5410200" y="4051702"/>
            <a:ext cx="762000" cy="63176"/>
          </a:xfrm>
          <a:custGeom>
            <a:avLst/>
            <a:gdLst/>
            <a:ahLst/>
            <a:cxnLst/>
            <a:rect l="l" t="t" r="r" b="b"/>
            <a:pathLst>
              <a:path w="1180464" h="165734">
                <a:moveTo>
                  <a:pt x="1179906" y="0"/>
                </a:moveTo>
                <a:lnTo>
                  <a:pt x="0" y="0"/>
                </a:lnTo>
                <a:lnTo>
                  <a:pt x="0" y="165595"/>
                </a:lnTo>
                <a:lnTo>
                  <a:pt x="1179906" y="165595"/>
                </a:lnTo>
                <a:lnTo>
                  <a:pt x="1179906" y="0"/>
                </a:lnTo>
                <a:close/>
              </a:path>
            </a:pathLst>
          </a:custGeom>
          <a:solidFill>
            <a:srgbClr val="0A0936"/>
          </a:solidFill>
        </p:spPr>
        <p:txBody>
          <a:bodyPr wrap="square" lIns="0" tIns="0" rIns="0" bIns="0" rtlCol="0"/>
          <a:lstStyle/>
          <a:p>
            <a:endParaRPr lang="en-GB" sz="1798" dirty="0"/>
          </a:p>
        </p:txBody>
      </p:sp>
      <p:pic>
        <p:nvPicPr>
          <p:cNvPr id="14" name="Graphic 13" descr="Cruise ship with solid fill">
            <a:extLst>
              <a:ext uri="{FF2B5EF4-FFF2-40B4-BE49-F238E27FC236}">
                <a16:creationId xmlns:a16="http://schemas.microsoft.com/office/drawing/2014/main" id="{A657D9E0-2881-EF2C-4052-03C3878744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5410200" y="3605532"/>
            <a:ext cx="457200" cy="457200"/>
          </a:xfrm>
          <a:prstGeom prst="rect">
            <a:avLst/>
          </a:prstGeom>
        </p:spPr>
      </p:pic>
      <p:pic>
        <p:nvPicPr>
          <p:cNvPr id="17" name="Graphic 16" descr="Flip Flops with solid fill">
            <a:extLst>
              <a:ext uri="{FF2B5EF4-FFF2-40B4-BE49-F238E27FC236}">
                <a16:creationId xmlns:a16="http://schemas.microsoft.com/office/drawing/2014/main" id="{65294D77-5CDA-8F04-CCB2-D5A31A2406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28600" y="3613304"/>
            <a:ext cx="441656" cy="441656"/>
          </a:xfrm>
          <a:prstGeom prst="rect">
            <a:avLst/>
          </a:prstGeom>
        </p:spPr>
      </p:pic>
      <p:sp>
        <p:nvSpPr>
          <p:cNvPr id="18" name="object 23">
            <a:extLst>
              <a:ext uri="{FF2B5EF4-FFF2-40B4-BE49-F238E27FC236}">
                <a16:creationId xmlns:a16="http://schemas.microsoft.com/office/drawing/2014/main" id="{80660B76-3615-1125-EA43-48A258342B35}"/>
              </a:ext>
            </a:extLst>
          </p:cNvPr>
          <p:cNvSpPr/>
          <p:nvPr/>
        </p:nvSpPr>
        <p:spPr>
          <a:xfrm>
            <a:off x="292362" y="4051702"/>
            <a:ext cx="762000" cy="63176"/>
          </a:xfrm>
          <a:custGeom>
            <a:avLst/>
            <a:gdLst/>
            <a:ahLst/>
            <a:cxnLst/>
            <a:rect l="l" t="t" r="r" b="b"/>
            <a:pathLst>
              <a:path w="1180464" h="165734">
                <a:moveTo>
                  <a:pt x="1179906" y="0"/>
                </a:moveTo>
                <a:lnTo>
                  <a:pt x="0" y="0"/>
                </a:lnTo>
                <a:lnTo>
                  <a:pt x="0" y="165595"/>
                </a:lnTo>
                <a:lnTo>
                  <a:pt x="1179906" y="165595"/>
                </a:lnTo>
                <a:lnTo>
                  <a:pt x="1179906" y="0"/>
                </a:lnTo>
                <a:close/>
              </a:path>
            </a:pathLst>
          </a:custGeom>
          <a:solidFill>
            <a:srgbClr val="0A0936"/>
          </a:solidFill>
        </p:spPr>
        <p:txBody>
          <a:bodyPr wrap="square" lIns="0" tIns="0" rIns="0" bIns="0" rtlCol="0"/>
          <a:lstStyle/>
          <a:p>
            <a:endParaRPr lang="en-GB" sz="1798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69C61F-5F83-F6E3-727B-39A5140D44F6}"/>
              </a:ext>
            </a:extLst>
          </p:cNvPr>
          <p:cNvSpPr txBox="1"/>
          <p:nvPr/>
        </p:nvSpPr>
        <p:spPr>
          <a:xfrm>
            <a:off x="228600" y="4147978"/>
            <a:ext cx="3603118" cy="5539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just"/>
            <a:r>
              <a:rPr lang="en-US" sz="1000" dirty="0">
                <a:solidFill>
                  <a:srgbClr val="0A0936"/>
                </a:solidFill>
                <a:latin typeface="DINPro-Light" panose="02000504040000020003" pitchFamily="50" charset="0"/>
              </a:rPr>
              <a:t>32% of Sun &amp; Beach holiday makers will stay for 7-9 nights</a:t>
            </a:r>
            <a:r>
              <a:rPr lang="en-GB" sz="1000" dirty="0">
                <a:solidFill>
                  <a:srgbClr val="0A0936"/>
                </a:solidFill>
                <a:latin typeface="DINPro-Light" panose="02000504040000020003" pitchFamily="50" charset="0"/>
              </a:rPr>
              <a:t>, whereas Nature &amp; Outdoors and City Break travellers prefer shorter trips, up to 6 nights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CB61325-E658-2377-0557-43EF0213A5FA}"/>
              </a:ext>
            </a:extLst>
          </p:cNvPr>
          <p:cNvSpPr txBox="1"/>
          <p:nvPr/>
        </p:nvSpPr>
        <p:spPr>
          <a:xfrm>
            <a:off x="228600" y="4847546"/>
            <a:ext cx="260922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700" b="1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</a:rPr>
              <a:t>Q19. What would be the length of your next overnight trip?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4950F8B-C6A5-C05E-561C-2EE023D44F1C}"/>
              </a:ext>
            </a:extLst>
          </p:cNvPr>
          <p:cNvSpPr txBox="1"/>
          <p:nvPr/>
        </p:nvSpPr>
        <p:spPr>
          <a:xfrm>
            <a:off x="228600" y="4966656"/>
            <a:ext cx="662940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b="1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</a:rPr>
              <a:t>Q20. How much do you intend to spend on your next overnight trip (per person, including accommodation, transportation and travel activities)?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9D83B18-412E-A703-5841-44E2F725F388}"/>
              </a:ext>
            </a:extLst>
          </p:cNvPr>
          <p:cNvSpPr txBox="1"/>
          <p:nvPr/>
        </p:nvSpPr>
        <p:spPr>
          <a:xfrm>
            <a:off x="7794956" y="4955838"/>
            <a:ext cx="1336534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700" b="1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</a:rPr>
              <a:t>No. of respondents: 4,391</a:t>
            </a:r>
          </a:p>
        </p:txBody>
      </p:sp>
      <p:sp>
        <p:nvSpPr>
          <p:cNvPr id="24" name="object 3">
            <a:extLst>
              <a:ext uri="{FF2B5EF4-FFF2-40B4-BE49-F238E27FC236}">
                <a16:creationId xmlns:a16="http://schemas.microsoft.com/office/drawing/2014/main" id="{ECF5F5DB-16F5-0768-701C-5F76027A9961}"/>
              </a:ext>
            </a:extLst>
          </p:cNvPr>
          <p:cNvSpPr/>
          <p:nvPr/>
        </p:nvSpPr>
        <p:spPr>
          <a:xfrm>
            <a:off x="311214" y="492554"/>
            <a:ext cx="1718945" cy="165735"/>
          </a:xfrm>
          <a:custGeom>
            <a:avLst/>
            <a:gdLst/>
            <a:ahLst/>
            <a:cxnLst/>
            <a:rect l="l" t="t" r="r" b="b"/>
            <a:pathLst>
              <a:path w="1718945" h="165734">
                <a:moveTo>
                  <a:pt x="1718322" y="0"/>
                </a:moveTo>
                <a:lnTo>
                  <a:pt x="0" y="0"/>
                </a:lnTo>
                <a:lnTo>
                  <a:pt x="0" y="165595"/>
                </a:lnTo>
                <a:lnTo>
                  <a:pt x="1718322" y="165595"/>
                </a:lnTo>
                <a:lnTo>
                  <a:pt x="1718322" y="0"/>
                </a:lnTo>
                <a:close/>
              </a:path>
            </a:pathLst>
          </a:custGeom>
          <a:solidFill>
            <a:srgbClr val="2D8CB5"/>
          </a:solidFill>
        </p:spPr>
        <p:txBody>
          <a:bodyPr wrap="square" lIns="0" tIns="0" rIns="0" bIns="0" rtlCol="0"/>
          <a:lstStyle/>
          <a:p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253E9FA-C6E6-4046-815D-3358C0CCAA13}"/>
              </a:ext>
            </a:extLst>
          </p:cNvPr>
          <p:cNvSpPr txBox="1"/>
          <p:nvPr/>
        </p:nvSpPr>
        <p:spPr>
          <a:xfrm>
            <a:off x="215900" y="159656"/>
            <a:ext cx="862303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3FADDD"/>
                </a:solidFill>
                <a:latin typeface="DINPro-Bold" panose="02000503030000020004" pitchFamily="50" charset="0"/>
              </a:rPr>
              <a:t>The most popular length of stay for trips this summer is 4-9 nights </a:t>
            </a:r>
            <a:endParaRPr lang="en-US" sz="1400" dirty="0">
              <a:solidFill>
                <a:srgbClr val="3FADDD"/>
              </a:solidFill>
              <a:latin typeface="DINPro-Bold" panose="02000503030000020004" pitchFamily="50" charset="0"/>
            </a:endParaRPr>
          </a:p>
        </p:txBody>
      </p:sp>
      <p:sp>
        <p:nvSpPr>
          <p:cNvPr id="26" name="object 5">
            <a:extLst>
              <a:ext uri="{FF2B5EF4-FFF2-40B4-BE49-F238E27FC236}">
                <a16:creationId xmlns:a16="http://schemas.microsoft.com/office/drawing/2014/main" id="{DC938FEA-5D3F-8B46-8F0D-F03BAE2A4ADA}"/>
              </a:ext>
            </a:extLst>
          </p:cNvPr>
          <p:cNvSpPr txBox="1"/>
          <p:nvPr/>
        </p:nvSpPr>
        <p:spPr>
          <a:xfrm>
            <a:off x="76200" y="4784725"/>
            <a:ext cx="211455" cy="214289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algn="ctr">
              <a:lnSpc>
                <a:spcPts val="1700"/>
              </a:lnSpc>
              <a:spcBef>
                <a:spcPts val="240"/>
              </a:spcBef>
            </a:pPr>
            <a:fld id="{224CB39A-71D9-4A4C-88D7-04045F6BF89D}" type="slidenum">
              <a:rPr lang="en-US" sz="700" smtClean="0">
                <a:latin typeface="DINPro-Light" panose="02000504040000020003" pitchFamily="50" charset="0"/>
                <a:cs typeface="Arial"/>
              </a:rPr>
              <a:t>32</a:t>
            </a:fld>
            <a:endParaRPr sz="700" dirty="0">
              <a:latin typeface="DINPro-Light" panose="02000504040000020003" pitchFamily="50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113154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9AE7B5E7-ACE7-4835-9A24-93D15FD616AB}"/>
              </a:ext>
            </a:extLst>
          </p:cNvPr>
          <p:cNvSpPr/>
          <p:nvPr/>
        </p:nvSpPr>
        <p:spPr>
          <a:xfrm>
            <a:off x="0" y="916086"/>
            <a:ext cx="9144000" cy="423376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1B10BCB7-4514-4FEE-BCD1-BC546FA3939A}"/>
              </a:ext>
            </a:extLst>
          </p:cNvPr>
          <p:cNvSpPr txBox="1"/>
          <p:nvPr/>
        </p:nvSpPr>
        <p:spPr>
          <a:xfrm>
            <a:off x="24714" y="4784725"/>
            <a:ext cx="211455" cy="214289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algn="ctr">
              <a:lnSpc>
                <a:spcPts val="1700"/>
              </a:lnSpc>
              <a:spcBef>
                <a:spcPts val="240"/>
              </a:spcBef>
            </a:pPr>
            <a:fld id="{F43EA05B-5F4E-40D8-9F3D-F3C3341FDEBC}" type="slidenum">
              <a:rPr lang="en-US" sz="700" smtClean="0">
                <a:latin typeface="DINPro-Light" panose="02000504040000020003" pitchFamily="50" charset="0"/>
                <a:cs typeface="Arial"/>
              </a:rPr>
              <a:t>33</a:t>
            </a:fld>
            <a:endParaRPr sz="700" dirty="0">
              <a:latin typeface="DINPro-Light" panose="02000504040000020003" pitchFamily="50" charset="0"/>
              <a:cs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6E335B-270A-46DE-BE28-6FDD491895FB}"/>
              </a:ext>
            </a:extLst>
          </p:cNvPr>
          <p:cNvSpPr txBox="1"/>
          <p:nvPr/>
        </p:nvSpPr>
        <p:spPr>
          <a:xfrm>
            <a:off x="228600" y="4937110"/>
            <a:ext cx="544097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b="1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</a:rPr>
              <a:t>Q16. Which of the following types of accommodation would you most consider staying at during your next trip within Europe?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BE8AB5-6AEF-44E0-B4E5-8664F0DE4E4C}"/>
              </a:ext>
            </a:extLst>
          </p:cNvPr>
          <p:cNvSpPr txBox="1"/>
          <p:nvPr/>
        </p:nvSpPr>
        <p:spPr>
          <a:xfrm>
            <a:off x="1676400" y="1109504"/>
            <a:ext cx="59276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/>
            <a:r>
              <a:rPr lang="en-US" sz="1000" dirty="0">
                <a:solidFill>
                  <a:srgbClr val="0A0936"/>
                </a:solidFill>
                <a:latin typeface="DINPro-Light" panose="02000504040000020003" pitchFamily="50" charset="0"/>
              </a:rPr>
              <a:t>Preferred type of accommodation for respondents most likely to travel in the next 6 months</a:t>
            </a:r>
          </a:p>
        </p:txBody>
      </p:sp>
      <p:sp>
        <p:nvSpPr>
          <p:cNvPr id="4" name="object 23">
            <a:extLst>
              <a:ext uri="{FF2B5EF4-FFF2-40B4-BE49-F238E27FC236}">
                <a16:creationId xmlns:a16="http://schemas.microsoft.com/office/drawing/2014/main" id="{B6CE3225-2AB9-4240-AD5A-2DCCC4035CF0}"/>
              </a:ext>
            </a:extLst>
          </p:cNvPr>
          <p:cNvSpPr/>
          <p:nvPr/>
        </p:nvSpPr>
        <p:spPr>
          <a:xfrm>
            <a:off x="3981764" y="763842"/>
            <a:ext cx="1180465" cy="165735"/>
          </a:xfrm>
          <a:custGeom>
            <a:avLst/>
            <a:gdLst/>
            <a:ahLst/>
            <a:cxnLst/>
            <a:rect l="l" t="t" r="r" b="b"/>
            <a:pathLst>
              <a:path w="1180464" h="165734">
                <a:moveTo>
                  <a:pt x="1179906" y="0"/>
                </a:moveTo>
                <a:lnTo>
                  <a:pt x="0" y="0"/>
                </a:lnTo>
                <a:lnTo>
                  <a:pt x="0" y="165595"/>
                </a:lnTo>
                <a:lnTo>
                  <a:pt x="1179906" y="165595"/>
                </a:lnTo>
                <a:lnTo>
                  <a:pt x="1179906" y="0"/>
                </a:lnTo>
                <a:close/>
              </a:path>
            </a:pathLst>
          </a:custGeom>
          <a:solidFill>
            <a:srgbClr val="2D8CB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6D8E39-ED0F-44C8-AA2A-535CCDE2C7FC}"/>
              </a:ext>
            </a:extLst>
          </p:cNvPr>
          <p:cNvSpPr txBox="1"/>
          <p:nvPr/>
        </p:nvSpPr>
        <p:spPr>
          <a:xfrm>
            <a:off x="492685" y="232016"/>
            <a:ext cx="82950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3FADDD"/>
                </a:solidFill>
                <a:latin typeface="DINPro-Bold" panose="02000503030000020004" pitchFamily="50" charset="0"/>
              </a:rPr>
              <a:t>Over half of travel-ready Europeans </a:t>
            </a:r>
            <a:r>
              <a:rPr lang="en-GB" sz="1400" dirty="0">
                <a:solidFill>
                  <a:srgbClr val="3FADDD"/>
                </a:solidFill>
                <a:latin typeface="DINPro-Bold" panose="02000503030000020004" pitchFamily="50" charset="0"/>
              </a:rPr>
              <a:t>favour</a:t>
            </a:r>
            <a:r>
              <a:rPr lang="en-US" sz="1400" dirty="0">
                <a:solidFill>
                  <a:srgbClr val="3FADDD"/>
                </a:solidFill>
                <a:latin typeface="DINPro-Bold" panose="02000503030000020004" pitchFamily="50" charset="0"/>
              </a:rPr>
              <a:t> hotel stays</a:t>
            </a:r>
          </a:p>
        </p:txBody>
      </p:sp>
      <p:sp>
        <p:nvSpPr>
          <p:cNvPr id="38" name="Arrow: Pentagon 37">
            <a:extLst>
              <a:ext uri="{FF2B5EF4-FFF2-40B4-BE49-F238E27FC236}">
                <a16:creationId xmlns:a16="http://schemas.microsoft.com/office/drawing/2014/main" id="{54024F6A-235E-45D6-A4F1-C7238D25640E}"/>
              </a:ext>
            </a:extLst>
          </p:cNvPr>
          <p:cNvSpPr/>
          <p:nvPr/>
        </p:nvSpPr>
        <p:spPr>
          <a:xfrm>
            <a:off x="1095136" y="3825775"/>
            <a:ext cx="427595" cy="203946"/>
          </a:xfrm>
          <a:prstGeom prst="homePlate">
            <a:avLst/>
          </a:prstGeom>
          <a:solidFill>
            <a:srgbClr val="0A09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11A1E5C-DEC0-4D02-99C2-8E1E7900B1BE}"/>
              </a:ext>
            </a:extLst>
          </p:cNvPr>
          <p:cNvSpPr txBox="1"/>
          <p:nvPr/>
        </p:nvSpPr>
        <p:spPr>
          <a:xfrm>
            <a:off x="1479546" y="3812332"/>
            <a:ext cx="125769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DINPro-Light" panose="02000504040000020003" pitchFamily="50" charset="0"/>
              </a:rPr>
              <a:t>Hotel chain or resort</a:t>
            </a:r>
          </a:p>
        </p:txBody>
      </p:sp>
      <p:sp>
        <p:nvSpPr>
          <p:cNvPr id="41" name="Arrow: Pentagon 40">
            <a:extLst>
              <a:ext uri="{FF2B5EF4-FFF2-40B4-BE49-F238E27FC236}">
                <a16:creationId xmlns:a16="http://schemas.microsoft.com/office/drawing/2014/main" id="{05EB3AEF-13E6-4D0A-9159-1CB9ACD4415A}"/>
              </a:ext>
            </a:extLst>
          </p:cNvPr>
          <p:cNvSpPr/>
          <p:nvPr/>
        </p:nvSpPr>
        <p:spPr>
          <a:xfrm>
            <a:off x="1095136" y="4087121"/>
            <a:ext cx="427596" cy="197392"/>
          </a:xfrm>
          <a:prstGeom prst="homePlate">
            <a:avLst/>
          </a:prstGeom>
          <a:solidFill>
            <a:srgbClr val="2D8B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7850E7A-B6BA-4B79-993D-AB603DF7F744}"/>
              </a:ext>
            </a:extLst>
          </p:cNvPr>
          <p:cNvSpPr txBox="1"/>
          <p:nvPr/>
        </p:nvSpPr>
        <p:spPr>
          <a:xfrm>
            <a:off x="1463569" y="4081006"/>
            <a:ext cx="154926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DINPro-Light" panose="02000504040000020003" pitchFamily="50" charset="0"/>
              </a:rPr>
              <a:t>Independent hotel/resort</a:t>
            </a:r>
          </a:p>
        </p:txBody>
      </p:sp>
      <p:sp>
        <p:nvSpPr>
          <p:cNvPr id="44" name="Arrow: Pentagon 43">
            <a:extLst>
              <a:ext uri="{FF2B5EF4-FFF2-40B4-BE49-F238E27FC236}">
                <a16:creationId xmlns:a16="http://schemas.microsoft.com/office/drawing/2014/main" id="{3128FB3D-9023-4818-842C-5E4DCE5A828A}"/>
              </a:ext>
            </a:extLst>
          </p:cNvPr>
          <p:cNvSpPr/>
          <p:nvPr/>
        </p:nvSpPr>
        <p:spPr>
          <a:xfrm>
            <a:off x="1081591" y="4342467"/>
            <a:ext cx="427595" cy="201556"/>
          </a:xfrm>
          <a:prstGeom prst="homePlate">
            <a:avLst/>
          </a:prstGeom>
          <a:solidFill>
            <a:srgbClr val="A1E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D3724B0-30C4-4C28-BCFF-588BB86EC3A1}"/>
              </a:ext>
            </a:extLst>
          </p:cNvPr>
          <p:cNvSpPr txBox="1"/>
          <p:nvPr/>
        </p:nvSpPr>
        <p:spPr>
          <a:xfrm>
            <a:off x="3832638" y="3812332"/>
            <a:ext cx="142588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DINPro-Light" panose="02000504040000020003" pitchFamily="50" charset="0"/>
              </a:rPr>
              <a:t>Friends and/or family</a:t>
            </a:r>
          </a:p>
        </p:txBody>
      </p:sp>
      <p:sp>
        <p:nvSpPr>
          <p:cNvPr id="49" name="Arrow: Pentagon 48">
            <a:extLst>
              <a:ext uri="{FF2B5EF4-FFF2-40B4-BE49-F238E27FC236}">
                <a16:creationId xmlns:a16="http://schemas.microsoft.com/office/drawing/2014/main" id="{E2CFFCC1-E7A3-4777-A06A-13C44833D6AF}"/>
              </a:ext>
            </a:extLst>
          </p:cNvPr>
          <p:cNvSpPr/>
          <p:nvPr/>
        </p:nvSpPr>
        <p:spPr>
          <a:xfrm>
            <a:off x="3473473" y="3832681"/>
            <a:ext cx="427595" cy="190134"/>
          </a:xfrm>
          <a:prstGeom prst="homePlate">
            <a:avLst/>
          </a:prstGeom>
          <a:solidFill>
            <a:srgbClr val="8D8D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69B678D-D173-42B2-A73F-3C3145EC65C4}"/>
              </a:ext>
            </a:extLst>
          </p:cNvPr>
          <p:cNvSpPr txBox="1"/>
          <p:nvPr/>
        </p:nvSpPr>
        <p:spPr>
          <a:xfrm>
            <a:off x="3861630" y="4025646"/>
            <a:ext cx="2108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DINPro-Light" panose="02000504040000020003" pitchFamily="50" charset="0"/>
              </a:rPr>
              <a:t>Other paid serviced accommodation (bed and breakfast, etc.)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50282716-D8D0-44CA-BFDE-BE1310B9A824}"/>
              </a:ext>
            </a:extLst>
          </p:cNvPr>
          <p:cNvSpPr txBox="1"/>
          <p:nvPr/>
        </p:nvSpPr>
        <p:spPr>
          <a:xfrm>
            <a:off x="6208199" y="4033154"/>
            <a:ext cx="92988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DINPro-Light" panose="02000504040000020003" pitchFamily="50" charset="0"/>
              </a:rPr>
              <a:t>Hostel/motel</a:t>
            </a:r>
          </a:p>
        </p:txBody>
      </p:sp>
      <p:sp>
        <p:nvSpPr>
          <p:cNvPr id="76" name="Arrow: Pentagon 75">
            <a:extLst>
              <a:ext uri="{FF2B5EF4-FFF2-40B4-BE49-F238E27FC236}">
                <a16:creationId xmlns:a16="http://schemas.microsoft.com/office/drawing/2014/main" id="{B207A73C-44AE-4AA8-A5C4-8339962BBC9D}"/>
              </a:ext>
            </a:extLst>
          </p:cNvPr>
          <p:cNvSpPr/>
          <p:nvPr/>
        </p:nvSpPr>
        <p:spPr>
          <a:xfrm>
            <a:off x="3474971" y="4081006"/>
            <a:ext cx="442281" cy="191715"/>
          </a:xfrm>
          <a:prstGeom prst="homePlate">
            <a:avLst/>
          </a:prstGeom>
          <a:solidFill>
            <a:srgbClr val="4B72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Arrow: Pentagon 76">
            <a:extLst>
              <a:ext uri="{FF2B5EF4-FFF2-40B4-BE49-F238E27FC236}">
                <a16:creationId xmlns:a16="http://schemas.microsoft.com/office/drawing/2014/main" id="{784E56E9-8080-4B02-B961-8365E776C789}"/>
              </a:ext>
            </a:extLst>
          </p:cNvPr>
          <p:cNvSpPr/>
          <p:nvPr/>
        </p:nvSpPr>
        <p:spPr>
          <a:xfrm>
            <a:off x="3474972" y="4345048"/>
            <a:ext cx="417216" cy="196394"/>
          </a:xfrm>
          <a:prstGeom prst="homePlate">
            <a:avLst/>
          </a:prstGeom>
          <a:solidFill>
            <a:srgbClr val="1850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0" name="Arrow: Pentagon 79">
            <a:extLst>
              <a:ext uri="{FF2B5EF4-FFF2-40B4-BE49-F238E27FC236}">
                <a16:creationId xmlns:a16="http://schemas.microsoft.com/office/drawing/2014/main" id="{AE1B2D3B-F3D7-4996-8C8A-779168C928F2}"/>
              </a:ext>
            </a:extLst>
          </p:cNvPr>
          <p:cNvSpPr/>
          <p:nvPr/>
        </p:nvSpPr>
        <p:spPr>
          <a:xfrm>
            <a:off x="5817445" y="4343218"/>
            <a:ext cx="474903" cy="200054"/>
          </a:xfrm>
          <a:prstGeom prst="homePlat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Arrow: Pentagon 80">
            <a:extLst>
              <a:ext uri="{FF2B5EF4-FFF2-40B4-BE49-F238E27FC236}">
                <a16:creationId xmlns:a16="http://schemas.microsoft.com/office/drawing/2014/main" id="{DAC85125-AEB4-4FD9-901E-0072EC4BD48E}"/>
              </a:ext>
            </a:extLst>
          </p:cNvPr>
          <p:cNvSpPr/>
          <p:nvPr/>
        </p:nvSpPr>
        <p:spPr>
          <a:xfrm>
            <a:off x="5820761" y="4049809"/>
            <a:ext cx="442281" cy="190955"/>
          </a:xfrm>
          <a:prstGeom prst="homePlate">
            <a:avLst/>
          </a:prstGeom>
          <a:solidFill>
            <a:srgbClr val="8FA2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19211F30-AB60-44DC-91A6-C7D5DA84A629}"/>
              </a:ext>
            </a:extLst>
          </p:cNvPr>
          <p:cNvSpPr txBox="1"/>
          <p:nvPr/>
        </p:nvSpPr>
        <p:spPr>
          <a:xfrm>
            <a:off x="1463569" y="4327829"/>
            <a:ext cx="211809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DINPro-Light" panose="02000504040000020003" pitchFamily="50" charset="0"/>
              </a:rPr>
              <a:t>Short-term rental via online platform 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F83D4429-BB27-4D32-8436-37633F27F83F}"/>
              </a:ext>
            </a:extLst>
          </p:cNvPr>
          <p:cNvSpPr txBox="1"/>
          <p:nvPr/>
        </p:nvSpPr>
        <p:spPr>
          <a:xfrm>
            <a:off x="3836474" y="4343348"/>
            <a:ext cx="190359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DINPro-Light" panose="02000504040000020003" pitchFamily="50" charset="0"/>
              </a:rPr>
              <a:t>Camping/caravan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28AE7027-C3E3-406C-96F5-BF05103A5878}"/>
              </a:ext>
            </a:extLst>
          </p:cNvPr>
          <p:cNvSpPr txBox="1"/>
          <p:nvPr/>
        </p:nvSpPr>
        <p:spPr>
          <a:xfrm>
            <a:off x="6259726" y="4327829"/>
            <a:ext cx="50170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DINPro-Light" panose="02000504040000020003" pitchFamily="50" charset="0"/>
              </a:rPr>
              <a:t>Other</a:t>
            </a:r>
          </a:p>
        </p:txBody>
      </p:sp>
      <p:pic>
        <p:nvPicPr>
          <p:cNvPr id="85" name="Graphic 84" descr="Hotel Bell outline">
            <a:extLst>
              <a:ext uri="{FF2B5EF4-FFF2-40B4-BE49-F238E27FC236}">
                <a16:creationId xmlns:a16="http://schemas.microsoft.com/office/drawing/2014/main" id="{900F95CF-0164-4E44-A734-88E9B6D005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86187" y="4083036"/>
            <a:ext cx="189685" cy="189685"/>
          </a:xfrm>
          <a:prstGeom prst="rect">
            <a:avLst/>
          </a:prstGeom>
        </p:spPr>
      </p:pic>
      <p:pic>
        <p:nvPicPr>
          <p:cNvPr id="86" name="Graphic 85" descr="Sleep outline">
            <a:extLst>
              <a:ext uri="{FF2B5EF4-FFF2-40B4-BE49-F238E27FC236}">
                <a16:creationId xmlns:a16="http://schemas.microsoft.com/office/drawing/2014/main" id="{A6F9D106-1E2A-4BD9-A16F-B0F59D1A77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43113" y="4066350"/>
            <a:ext cx="224321" cy="224321"/>
          </a:xfrm>
          <a:prstGeom prst="rect">
            <a:avLst/>
          </a:prstGeom>
        </p:spPr>
      </p:pic>
      <p:pic>
        <p:nvPicPr>
          <p:cNvPr id="88" name="Graphic 87" descr="Teepee outline">
            <a:extLst>
              <a:ext uri="{FF2B5EF4-FFF2-40B4-BE49-F238E27FC236}">
                <a16:creationId xmlns:a16="http://schemas.microsoft.com/office/drawing/2014/main" id="{E8FBCFEB-C43B-44CD-8CEE-5B09CFE1F62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543113" y="4335145"/>
            <a:ext cx="216201" cy="216201"/>
          </a:xfrm>
          <a:prstGeom prst="rect">
            <a:avLst/>
          </a:prstGeom>
        </p:spPr>
      </p:pic>
      <p:pic>
        <p:nvPicPr>
          <p:cNvPr id="89" name="Graphic 88" descr="Home1 outline">
            <a:extLst>
              <a:ext uri="{FF2B5EF4-FFF2-40B4-BE49-F238E27FC236}">
                <a16:creationId xmlns:a16="http://schemas.microsoft.com/office/drawing/2014/main" id="{9CB6FE1B-A541-4029-92D3-78F7F0CE482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554808" y="3832682"/>
            <a:ext cx="190133" cy="190133"/>
          </a:xfrm>
          <a:prstGeom prst="rect">
            <a:avLst/>
          </a:prstGeom>
        </p:spPr>
      </p:pic>
      <p:pic>
        <p:nvPicPr>
          <p:cNvPr id="90" name="Graphic 89" descr="Luggage outline">
            <a:extLst>
              <a:ext uri="{FF2B5EF4-FFF2-40B4-BE49-F238E27FC236}">
                <a16:creationId xmlns:a16="http://schemas.microsoft.com/office/drawing/2014/main" id="{EE67234D-FDEF-4918-A340-9DA4A6FFDC5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10668" y="4058124"/>
            <a:ext cx="190956" cy="190956"/>
          </a:xfrm>
          <a:prstGeom prst="rect">
            <a:avLst/>
          </a:prstGeom>
        </p:spPr>
      </p:pic>
      <p:pic>
        <p:nvPicPr>
          <p:cNvPr id="91" name="Graphic 90" descr="Vacation outline">
            <a:extLst>
              <a:ext uri="{FF2B5EF4-FFF2-40B4-BE49-F238E27FC236}">
                <a16:creationId xmlns:a16="http://schemas.microsoft.com/office/drawing/2014/main" id="{A083F81C-5EFF-48A1-BB78-9847F6C5FB5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95182" y="3826350"/>
            <a:ext cx="202796" cy="202796"/>
          </a:xfrm>
          <a:prstGeom prst="rect">
            <a:avLst/>
          </a:prstGeom>
        </p:spPr>
      </p:pic>
      <p:pic>
        <p:nvPicPr>
          <p:cNvPr id="92" name="Graphic 91" descr="Internet outline">
            <a:extLst>
              <a:ext uri="{FF2B5EF4-FFF2-40B4-BE49-F238E27FC236}">
                <a16:creationId xmlns:a16="http://schemas.microsoft.com/office/drawing/2014/main" id="{E95604AA-D422-4C84-9D51-349E73AD9D4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158468" y="4334090"/>
            <a:ext cx="218311" cy="218311"/>
          </a:xfrm>
          <a:prstGeom prst="rect">
            <a:avLst/>
          </a:prstGeom>
        </p:spPr>
      </p:pic>
      <p:pic>
        <p:nvPicPr>
          <p:cNvPr id="3" name="Graphic 2" descr="Arrow circle outline">
            <a:extLst>
              <a:ext uri="{FF2B5EF4-FFF2-40B4-BE49-F238E27FC236}">
                <a16:creationId xmlns:a16="http://schemas.microsoft.com/office/drawing/2014/main" id="{C6DE27F3-8B99-4CA2-837B-E6E248E08562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907352" y="4308869"/>
            <a:ext cx="268752" cy="268752"/>
          </a:xfrm>
          <a:prstGeom prst="rect">
            <a:avLst/>
          </a:prstGeom>
        </p:spPr>
      </p:pic>
      <p:graphicFrame>
        <p:nvGraphicFramePr>
          <p:cNvPr id="43" name="Chart 42">
            <a:extLst>
              <a:ext uri="{FF2B5EF4-FFF2-40B4-BE49-F238E27FC236}">
                <a16:creationId xmlns:a16="http://schemas.microsoft.com/office/drawing/2014/main" id="{8004E32A-7696-41E5-B367-C0B7C85550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1519428"/>
              </p:ext>
            </p:extLst>
          </p:nvPr>
        </p:nvGraphicFramePr>
        <p:xfrm>
          <a:off x="304800" y="1466560"/>
          <a:ext cx="8153399" cy="2251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  <p:sp>
        <p:nvSpPr>
          <p:cNvPr id="47" name="TextBox 46">
            <a:extLst>
              <a:ext uri="{FF2B5EF4-FFF2-40B4-BE49-F238E27FC236}">
                <a16:creationId xmlns:a16="http://schemas.microsoft.com/office/drawing/2014/main" id="{42678EAB-0D69-48E0-85C0-CC4EF3AA04C5}"/>
              </a:ext>
            </a:extLst>
          </p:cNvPr>
          <p:cNvSpPr txBox="1"/>
          <p:nvPr/>
        </p:nvSpPr>
        <p:spPr>
          <a:xfrm>
            <a:off x="152472" y="3324861"/>
            <a:ext cx="9906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DINPro-Light" panose="02000504040000020003" pitchFamily="50" charset="0"/>
              </a:rPr>
              <a:t>Sep ‘21 survey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56C4367-A42E-2448-B54E-6E64C1BA3A86}"/>
              </a:ext>
            </a:extLst>
          </p:cNvPr>
          <p:cNvSpPr txBox="1"/>
          <p:nvPr/>
        </p:nvSpPr>
        <p:spPr>
          <a:xfrm>
            <a:off x="152472" y="2798686"/>
            <a:ext cx="9906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DINPro-Light" panose="02000504040000020003" pitchFamily="50" charset="0"/>
              </a:rPr>
              <a:t>Dec ‘21 survey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5ED5A2A-498F-4903-9EFF-BA91AE3F143D}"/>
              </a:ext>
            </a:extLst>
          </p:cNvPr>
          <p:cNvSpPr txBox="1"/>
          <p:nvPr/>
        </p:nvSpPr>
        <p:spPr>
          <a:xfrm>
            <a:off x="7391400" y="2467054"/>
            <a:ext cx="1752601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100" dirty="0">
                <a:solidFill>
                  <a:srgbClr val="0A0936"/>
                </a:solidFill>
                <a:latin typeface="DINPro-Light" panose="02000504040000020003" pitchFamily="50" charset="0"/>
              </a:rPr>
              <a:t>52% of guests in short-term rentals will spend up to 1,000 euros on their next trip,  compared to 41% among those staying at chain hotels or at resorts</a:t>
            </a:r>
          </a:p>
        </p:txBody>
      </p:sp>
      <p:sp>
        <p:nvSpPr>
          <p:cNvPr id="54" name="object 23">
            <a:extLst>
              <a:ext uri="{FF2B5EF4-FFF2-40B4-BE49-F238E27FC236}">
                <a16:creationId xmlns:a16="http://schemas.microsoft.com/office/drawing/2014/main" id="{7FA6518D-A443-4C00-A528-12E514D43FD7}"/>
              </a:ext>
            </a:extLst>
          </p:cNvPr>
          <p:cNvSpPr/>
          <p:nvPr/>
        </p:nvSpPr>
        <p:spPr>
          <a:xfrm>
            <a:off x="7543801" y="2208931"/>
            <a:ext cx="1600199" cy="200055"/>
          </a:xfrm>
          <a:custGeom>
            <a:avLst/>
            <a:gdLst/>
            <a:ahLst/>
            <a:cxnLst/>
            <a:rect l="l" t="t" r="r" b="b"/>
            <a:pathLst>
              <a:path w="1180464" h="165734">
                <a:moveTo>
                  <a:pt x="1179906" y="0"/>
                </a:moveTo>
                <a:lnTo>
                  <a:pt x="0" y="0"/>
                </a:lnTo>
                <a:lnTo>
                  <a:pt x="0" y="165595"/>
                </a:lnTo>
                <a:lnTo>
                  <a:pt x="1179906" y="165595"/>
                </a:lnTo>
                <a:lnTo>
                  <a:pt x="1179906" y="0"/>
                </a:lnTo>
                <a:close/>
              </a:path>
            </a:pathLst>
          </a:custGeom>
          <a:solidFill>
            <a:srgbClr val="0A0936"/>
          </a:solidFill>
        </p:spPr>
        <p:txBody>
          <a:bodyPr wrap="square" lIns="0" tIns="0" rIns="0" bIns="0" rtlCol="0"/>
          <a:lstStyle/>
          <a:p>
            <a:endParaRPr lang="en-GB" sz="1798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C5C8B9E-1321-ED40-8C10-6C75BEFA1DA1}"/>
              </a:ext>
            </a:extLst>
          </p:cNvPr>
          <p:cNvSpPr txBox="1"/>
          <p:nvPr/>
        </p:nvSpPr>
        <p:spPr>
          <a:xfrm>
            <a:off x="0" y="2262436"/>
            <a:ext cx="114220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DINPro-Light" panose="02000504040000020003" pitchFamily="50" charset="0"/>
              </a:rPr>
              <a:t>Mar ’22 survey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C908ACB-6DFE-6B47-B087-9B311BBCDF9C}"/>
              </a:ext>
            </a:extLst>
          </p:cNvPr>
          <p:cNvSpPr txBox="1"/>
          <p:nvPr/>
        </p:nvSpPr>
        <p:spPr>
          <a:xfrm>
            <a:off x="7794956" y="4955838"/>
            <a:ext cx="1336534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700" b="1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</a:rPr>
              <a:t>No. of respondents: 4,391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0503119-399C-D24D-A1C7-198F3324B38F}"/>
              </a:ext>
            </a:extLst>
          </p:cNvPr>
          <p:cNvSpPr txBox="1"/>
          <p:nvPr/>
        </p:nvSpPr>
        <p:spPr>
          <a:xfrm>
            <a:off x="228600" y="4760601"/>
            <a:ext cx="4186012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b="1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</a:rPr>
              <a:t>*Statistically significant difference vs previous survey period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7D2DDC4-9DD9-3945-B543-2B9E24EC8FD7}"/>
              </a:ext>
            </a:extLst>
          </p:cNvPr>
          <p:cNvSpPr txBox="1"/>
          <p:nvPr/>
        </p:nvSpPr>
        <p:spPr>
          <a:xfrm>
            <a:off x="0" y="1726893"/>
            <a:ext cx="114220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DINPro-Light" panose="02000504040000020003" pitchFamily="50" charset="0"/>
              </a:rPr>
              <a:t>May ’22 survey</a:t>
            </a:r>
          </a:p>
        </p:txBody>
      </p:sp>
      <p:pic>
        <p:nvPicPr>
          <p:cNvPr id="10" name="Graphic 9" descr="Bed with solid fill">
            <a:extLst>
              <a:ext uri="{FF2B5EF4-FFF2-40B4-BE49-F238E27FC236}">
                <a16:creationId xmlns:a16="http://schemas.microsoft.com/office/drawing/2014/main" id="{40B982FD-2126-D1FD-2657-34F22F7B6B8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 flipH="1">
            <a:off x="8054460" y="1608141"/>
            <a:ext cx="632340" cy="632340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7D8DF160-C5CB-BD4E-98A4-6A79B69C9518}"/>
              </a:ext>
            </a:extLst>
          </p:cNvPr>
          <p:cNvSpPr txBox="1"/>
          <p:nvPr/>
        </p:nvSpPr>
        <p:spPr>
          <a:xfrm>
            <a:off x="2303208" y="1348150"/>
            <a:ext cx="63234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rgbClr val="2D8BB4"/>
                </a:solidFill>
                <a:latin typeface="DINPro-Light" panose="02000504040000020003" pitchFamily="50" charset="0"/>
              </a:rPr>
              <a:t>52%</a:t>
            </a:r>
          </a:p>
        </p:txBody>
      </p:sp>
      <p:sp>
        <p:nvSpPr>
          <p:cNvPr id="57" name="Δεξιό άγκιστρο 56">
            <a:extLst>
              <a:ext uri="{FF2B5EF4-FFF2-40B4-BE49-F238E27FC236}">
                <a16:creationId xmlns:a16="http://schemas.microsoft.com/office/drawing/2014/main" id="{4CA4218D-3CD6-4442-8E0E-117CC0AD3081}"/>
              </a:ext>
            </a:extLst>
          </p:cNvPr>
          <p:cNvSpPr/>
          <p:nvPr/>
        </p:nvSpPr>
        <p:spPr>
          <a:xfrm rot="16200000">
            <a:off x="2517331" y="148649"/>
            <a:ext cx="108000" cy="2907154"/>
          </a:xfrm>
          <a:prstGeom prst="rightBrace">
            <a:avLst/>
          </a:prstGeom>
          <a:ln>
            <a:solidFill>
              <a:srgbClr val="2D8B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670799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>
            <a:extLst>
              <a:ext uri="{FF2B5EF4-FFF2-40B4-BE49-F238E27FC236}">
                <a16:creationId xmlns:a16="http://schemas.microsoft.com/office/drawing/2014/main" id="{9E6CC970-96E9-4DEC-AD23-84B329859C44}"/>
              </a:ext>
            </a:extLst>
          </p:cNvPr>
          <p:cNvSpPr/>
          <p:nvPr/>
        </p:nvSpPr>
        <p:spPr>
          <a:xfrm>
            <a:off x="304800" y="593725"/>
            <a:ext cx="1718945" cy="165735"/>
          </a:xfrm>
          <a:custGeom>
            <a:avLst/>
            <a:gdLst/>
            <a:ahLst/>
            <a:cxnLst/>
            <a:rect l="l" t="t" r="r" b="b"/>
            <a:pathLst>
              <a:path w="1718945" h="165734">
                <a:moveTo>
                  <a:pt x="1718322" y="0"/>
                </a:moveTo>
                <a:lnTo>
                  <a:pt x="0" y="0"/>
                </a:lnTo>
                <a:lnTo>
                  <a:pt x="0" y="165595"/>
                </a:lnTo>
                <a:lnTo>
                  <a:pt x="1718322" y="165595"/>
                </a:lnTo>
                <a:lnTo>
                  <a:pt x="1718322" y="0"/>
                </a:lnTo>
                <a:close/>
              </a:path>
            </a:pathLst>
          </a:custGeom>
          <a:solidFill>
            <a:srgbClr val="2D8CB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E4E40F-B119-48A0-8B7F-0550B90F4366}"/>
              </a:ext>
            </a:extLst>
          </p:cNvPr>
          <p:cNvSpPr txBox="1"/>
          <p:nvPr/>
        </p:nvSpPr>
        <p:spPr>
          <a:xfrm>
            <a:off x="228600" y="50800"/>
            <a:ext cx="84932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dirty="0">
                <a:solidFill>
                  <a:srgbClr val="3FADDD"/>
                </a:solidFill>
                <a:latin typeface="DINPro-Bold" panose="02000503030000020004" pitchFamily="50" charset="0"/>
              </a:rPr>
              <a:t>Europeans’ travel confidence rises</a:t>
            </a:r>
            <a:r>
              <a:rPr lang="en-GB" sz="1400" dirty="0">
                <a:solidFill>
                  <a:srgbClr val="3FADDD"/>
                </a:solidFill>
                <a:latin typeface="DINPro-Bold" panose="02000503030000020004" pitchFamily="50" charset="0"/>
              </a:rPr>
              <a:t>: The number of travellers who have fully booked their next trip increases (+6%), while uncertainty over which destination to visit decreases (-4%)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C15F68-B9D9-4545-9330-72CF7204B570}"/>
              </a:ext>
            </a:extLst>
          </p:cNvPr>
          <p:cNvSpPr txBox="1"/>
          <p:nvPr/>
        </p:nvSpPr>
        <p:spPr>
          <a:xfrm>
            <a:off x="228600" y="4834700"/>
            <a:ext cx="497142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b="1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</a:rPr>
              <a:t>Q21. Please select a response which best describes the planning for your next trip: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BF08C1-637F-4793-94EE-37B718423BF1}"/>
              </a:ext>
            </a:extLst>
          </p:cNvPr>
          <p:cNvSpPr txBox="1"/>
          <p:nvPr/>
        </p:nvSpPr>
        <p:spPr>
          <a:xfrm>
            <a:off x="7772400" y="4876859"/>
            <a:ext cx="1336534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700" b="1" dirty="0">
                <a:solidFill>
                  <a:schemeClr val="bg1"/>
                </a:solidFill>
                <a:latin typeface="DINPro-Light" panose="02000504040000020003" pitchFamily="50" charset="0"/>
              </a:rPr>
              <a:t>No. of respondents: 3,822</a:t>
            </a:r>
          </a:p>
        </p:txBody>
      </p:sp>
      <p:sp>
        <p:nvSpPr>
          <p:cNvPr id="23" name="object 5">
            <a:extLst>
              <a:ext uri="{FF2B5EF4-FFF2-40B4-BE49-F238E27FC236}">
                <a16:creationId xmlns:a16="http://schemas.microsoft.com/office/drawing/2014/main" id="{DEEA33AB-07AD-4A27-A21A-4E29E66F4432}"/>
              </a:ext>
            </a:extLst>
          </p:cNvPr>
          <p:cNvSpPr txBox="1"/>
          <p:nvPr/>
        </p:nvSpPr>
        <p:spPr>
          <a:xfrm>
            <a:off x="76200" y="4784725"/>
            <a:ext cx="211455" cy="214289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algn="ctr">
              <a:lnSpc>
                <a:spcPts val="1700"/>
              </a:lnSpc>
              <a:spcBef>
                <a:spcPts val="240"/>
              </a:spcBef>
            </a:pPr>
            <a:fld id="{22B77E08-AE8B-425F-A7EE-7C95C69235CE}" type="slidenum">
              <a:rPr lang="en-US" sz="700" smtClean="0">
                <a:latin typeface="DINPro-Light" panose="02000504040000020003" pitchFamily="50" charset="0"/>
                <a:cs typeface="Arial"/>
              </a:rPr>
              <a:t>34</a:t>
            </a:fld>
            <a:endParaRPr sz="700" dirty="0">
              <a:latin typeface="DINPro-Light" panose="02000504040000020003" pitchFamily="50" charset="0"/>
              <a:cs typeface="Arial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54BF05A-7C98-46A9-A24E-793E9F7E3FB5}"/>
              </a:ext>
            </a:extLst>
          </p:cNvPr>
          <p:cNvSpPr txBox="1"/>
          <p:nvPr/>
        </p:nvSpPr>
        <p:spPr>
          <a:xfrm>
            <a:off x="7308376" y="4728622"/>
            <a:ext cx="1785557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699" b="1" dirty="0">
                <a:solidFill>
                  <a:schemeClr val="bg1"/>
                </a:solidFill>
                <a:latin typeface="DINPro-Light" panose="02000504040000020003" pitchFamily="50" charset="0"/>
              </a:rPr>
              <a:t>* % change vs previous survey period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9880D68-37F5-074A-90C4-983157E07D08}"/>
              </a:ext>
            </a:extLst>
          </p:cNvPr>
          <p:cNvSpPr txBox="1"/>
          <p:nvPr/>
        </p:nvSpPr>
        <p:spPr>
          <a:xfrm>
            <a:off x="6133910" y="4821597"/>
            <a:ext cx="299758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700" b="1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</a:rPr>
              <a:t>* Statistically significant difference vs previous survey period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2B291B4-CA89-6543-80D8-1B6DBB1CE3AC}"/>
              </a:ext>
            </a:extLst>
          </p:cNvPr>
          <p:cNvSpPr txBox="1"/>
          <p:nvPr/>
        </p:nvSpPr>
        <p:spPr>
          <a:xfrm>
            <a:off x="7794956" y="4955838"/>
            <a:ext cx="1336534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700" b="1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</a:rPr>
              <a:t>No. of respondents: 4,606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2C8F63C-34B2-9C4F-80FA-4A19A25BE7F0}"/>
              </a:ext>
            </a:extLst>
          </p:cNvPr>
          <p:cNvSpPr txBox="1"/>
          <p:nvPr/>
        </p:nvSpPr>
        <p:spPr>
          <a:xfrm>
            <a:off x="2819400" y="1117369"/>
            <a:ext cx="336230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/>
            <a:r>
              <a:rPr lang="en-US" sz="1000" dirty="0">
                <a:solidFill>
                  <a:srgbClr val="0A0936"/>
                </a:solidFill>
                <a:latin typeface="DINPro-Light" panose="02000504040000020003" pitchFamily="50" charset="0"/>
              </a:rPr>
              <a:t>Status of planning for the next trip</a:t>
            </a:r>
          </a:p>
        </p:txBody>
      </p:sp>
      <p:graphicFrame>
        <p:nvGraphicFramePr>
          <p:cNvPr id="35" name="Chart 41">
            <a:extLst>
              <a:ext uri="{FF2B5EF4-FFF2-40B4-BE49-F238E27FC236}">
                <a16:creationId xmlns:a16="http://schemas.microsoft.com/office/drawing/2014/main" id="{26EF2542-00EE-BE43-A6C3-EBB9AAC603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6041479"/>
              </p:ext>
            </p:extLst>
          </p:nvPr>
        </p:nvGraphicFramePr>
        <p:xfrm>
          <a:off x="218218" y="1448802"/>
          <a:ext cx="4621128" cy="3051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6" name="TextBox 35">
            <a:extLst>
              <a:ext uri="{FF2B5EF4-FFF2-40B4-BE49-F238E27FC236}">
                <a16:creationId xmlns:a16="http://schemas.microsoft.com/office/drawing/2014/main" id="{78EBA1D4-5C1B-424A-85EE-AD472D4BFC1A}"/>
              </a:ext>
            </a:extLst>
          </p:cNvPr>
          <p:cNvSpPr txBox="1"/>
          <p:nvPr/>
        </p:nvSpPr>
        <p:spPr>
          <a:xfrm>
            <a:off x="4754137" y="1559708"/>
            <a:ext cx="41716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DINPro-Light" panose="02000504040000020003" pitchFamily="50" charset="0"/>
            </a:endParaRPr>
          </a:p>
          <a:p>
            <a:pPr algn="just">
              <a:spcAft>
                <a:spcPts val="600"/>
              </a:spcAft>
            </a:pP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DINPro-Light" panose="02000504040000020003" pitchFamily="50" charset="0"/>
              </a:rPr>
              <a:t>I have not yet chosen where I will travel next </a:t>
            </a:r>
          </a:p>
        </p:txBody>
      </p:sp>
      <p:sp>
        <p:nvSpPr>
          <p:cNvPr id="37" name="Rectangle 9">
            <a:extLst>
              <a:ext uri="{FF2B5EF4-FFF2-40B4-BE49-F238E27FC236}">
                <a16:creationId xmlns:a16="http://schemas.microsoft.com/office/drawing/2014/main" id="{1B166DD1-BE21-784D-9CB5-3AE08784FFA4}"/>
              </a:ext>
            </a:extLst>
          </p:cNvPr>
          <p:cNvSpPr/>
          <p:nvPr/>
        </p:nvSpPr>
        <p:spPr>
          <a:xfrm>
            <a:off x="4559486" y="1749645"/>
            <a:ext cx="217093" cy="140933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45">
            <a:extLst>
              <a:ext uri="{FF2B5EF4-FFF2-40B4-BE49-F238E27FC236}">
                <a16:creationId xmlns:a16="http://schemas.microsoft.com/office/drawing/2014/main" id="{7CD52CA4-9101-234D-B847-A43AF1A597E3}"/>
              </a:ext>
            </a:extLst>
          </p:cNvPr>
          <p:cNvSpPr/>
          <p:nvPr/>
        </p:nvSpPr>
        <p:spPr>
          <a:xfrm>
            <a:off x="4559486" y="2197492"/>
            <a:ext cx="217093" cy="140933"/>
          </a:xfrm>
          <a:prstGeom prst="rect">
            <a:avLst/>
          </a:prstGeom>
          <a:solidFill>
            <a:srgbClr val="4B72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46">
            <a:extLst>
              <a:ext uri="{FF2B5EF4-FFF2-40B4-BE49-F238E27FC236}">
                <a16:creationId xmlns:a16="http://schemas.microsoft.com/office/drawing/2014/main" id="{F54B8297-E69E-8C4C-84FF-E2F5B471E269}"/>
              </a:ext>
            </a:extLst>
          </p:cNvPr>
          <p:cNvSpPr/>
          <p:nvPr/>
        </p:nvSpPr>
        <p:spPr>
          <a:xfrm>
            <a:off x="4559486" y="2661255"/>
            <a:ext cx="217093" cy="140933"/>
          </a:xfrm>
          <a:prstGeom prst="rect">
            <a:avLst/>
          </a:prstGeom>
          <a:solidFill>
            <a:srgbClr val="2D8B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47">
            <a:extLst>
              <a:ext uri="{FF2B5EF4-FFF2-40B4-BE49-F238E27FC236}">
                <a16:creationId xmlns:a16="http://schemas.microsoft.com/office/drawing/2014/main" id="{E6D1BFBA-EF66-5C49-AD4A-65BDC1D8C879}"/>
              </a:ext>
            </a:extLst>
          </p:cNvPr>
          <p:cNvSpPr/>
          <p:nvPr/>
        </p:nvSpPr>
        <p:spPr>
          <a:xfrm>
            <a:off x="4559486" y="3153964"/>
            <a:ext cx="217093" cy="140933"/>
          </a:xfrm>
          <a:prstGeom prst="rect">
            <a:avLst/>
          </a:prstGeom>
          <a:solidFill>
            <a:srgbClr val="A1E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48">
            <a:extLst>
              <a:ext uri="{FF2B5EF4-FFF2-40B4-BE49-F238E27FC236}">
                <a16:creationId xmlns:a16="http://schemas.microsoft.com/office/drawing/2014/main" id="{DF4DD2CD-CF0F-824B-AD03-7BD690AB2FE7}"/>
              </a:ext>
            </a:extLst>
          </p:cNvPr>
          <p:cNvSpPr/>
          <p:nvPr/>
        </p:nvSpPr>
        <p:spPr>
          <a:xfrm>
            <a:off x="4559486" y="3599322"/>
            <a:ext cx="217093" cy="140933"/>
          </a:xfrm>
          <a:prstGeom prst="rect">
            <a:avLst/>
          </a:prstGeom>
          <a:solidFill>
            <a:srgbClr val="0A09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7" name="Graphic 49" descr="Briefcase outline">
            <a:extLst>
              <a:ext uri="{FF2B5EF4-FFF2-40B4-BE49-F238E27FC236}">
                <a16:creationId xmlns:a16="http://schemas.microsoft.com/office/drawing/2014/main" id="{C1A269E1-8703-4745-B186-78115A8B8D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04013" y="3489325"/>
            <a:ext cx="315743" cy="315743"/>
          </a:xfrm>
          <a:prstGeom prst="rect">
            <a:avLst/>
          </a:prstGeom>
        </p:spPr>
      </p:pic>
      <p:pic>
        <p:nvPicPr>
          <p:cNvPr id="58" name="Graphic 1" descr="Airplane outline">
            <a:extLst>
              <a:ext uri="{FF2B5EF4-FFF2-40B4-BE49-F238E27FC236}">
                <a16:creationId xmlns:a16="http://schemas.microsoft.com/office/drawing/2014/main" id="{ECF5F206-32C9-2C4E-8A99-DED934CD3BE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23413" y="3059933"/>
            <a:ext cx="276942" cy="276992"/>
          </a:xfrm>
          <a:prstGeom prst="rect">
            <a:avLst/>
          </a:prstGeom>
        </p:spPr>
      </p:pic>
      <p:pic>
        <p:nvPicPr>
          <p:cNvPr id="59" name="Graphic 51" descr="Sleep outline">
            <a:extLst>
              <a:ext uri="{FF2B5EF4-FFF2-40B4-BE49-F238E27FC236}">
                <a16:creationId xmlns:a16="http://schemas.microsoft.com/office/drawing/2014/main" id="{441FB53B-85BA-CF4C-9E8D-BB8339C8E57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04013" y="2574925"/>
            <a:ext cx="315743" cy="315743"/>
          </a:xfrm>
          <a:prstGeom prst="rect">
            <a:avLst/>
          </a:prstGeom>
        </p:spPr>
      </p:pic>
      <p:pic>
        <p:nvPicPr>
          <p:cNvPr id="60" name="Graphic 52" descr="Route (Two Pins With A Path) outline">
            <a:extLst>
              <a:ext uri="{FF2B5EF4-FFF2-40B4-BE49-F238E27FC236}">
                <a16:creationId xmlns:a16="http://schemas.microsoft.com/office/drawing/2014/main" id="{CA782831-F13C-054D-9948-32BC7A24591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91000" y="2140410"/>
            <a:ext cx="341768" cy="341768"/>
          </a:xfrm>
          <a:prstGeom prst="rect">
            <a:avLst/>
          </a:prstGeom>
        </p:spPr>
      </p:pic>
      <p:pic>
        <p:nvPicPr>
          <p:cNvPr id="61" name="Graphic 53" descr="Woman Shrugging outline">
            <a:extLst>
              <a:ext uri="{FF2B5EF4-FFF2-40B4-BE49-F238E27FC236}">
                <a16:creationId xmlns:a16="http://schemas.microsoft.com/office/drawing/2014/main" id="{57BB6E42-18BA-EB4F-BAF4-3DD85295025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05235" y="1652026"/>
            <a:ext cx="313299" cy="313299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ADA3D1F6-6364-A040-9CF0-62D50AA936DF}"/>
              </a:ext>
            </a:extLst>
          </p:cNvPr>
          <p:cNvSpPr txBox="1"/>
          <p:nvPr/>
        </p:nvSpPr>
        <p:spPr>
          <a:xfrm>
            <a:off x="4758602" y="1965325"/>
            <a:ext cx="4166671" cy="66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INPro-Light" panose="02000504040000020003" pitchFamily="50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INPro-Light" panose="02000504040000020003" pitchFamily="50" charset="0"/>
                <a:ea typeface="+mn-ea"/>
                <a:cs typeface="+mn-cs"/>
              </a:rPr>
              <a:t>I have chosen where I want to go but not yet booked/arranged my trip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INPro-Light" panose="02000504040000020003" pitchFamily="50" charset="0"/>
              <a:ea typeface="+mn-ea"/>
              <a:cs typeface="+mn-cs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E57A38F-7A45-9645-967D-BC101F107CB3}"/>
              </a:ext>
            </a:extLst>
          </p:cNvPr>
          <p:cNvSpPr txBox="1"/>
          <p:nvPr/>
        </p:nvSpPr>
        <p:spPr>
          <a:xfrm>
            <a:off x="4732305" y="2621128"/>
            <a:ext cx="457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INPro-Light" panose="02000504040000020003" pitchFamily="50" charset="0"/>
                <a:ea typeface="+mn-ea"/>
                <a:cs typeface="+mn-cs"/>
              </a:rPr>
              <a:t>I have booked/</a:t>
            </a:r>
            <a:r>
              <a:rPr 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DINPro-Light" panose="02000504040000020003" pitchFamily="50" charset="0"/>
              </a:rPr>
              <a:t>arranged the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INPro-Light" panose="02000504040000020003" pitchFamily="50" charset="0"/>
                <a:ea typeface="+mn-ea"/>
                <a:cs typeface="+mn-cs"/>
              </a:rPr>
              <a:t>accommodation for my next trip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96C0989-5903-E14B-9526-082C9410F837}"/>
              </a:ext>
            </a:extLst>
          </p:cNvPr>
          <p:cNvSpPr txBox="1"/>
          <p:nvPr/>
        </p:nvSpPr>
        <p:spPr>
          <a:xfrm>
            <a:off x="4762773" y="3109014"/>
            <a:ext cx="395908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DINPro-Light" panose="02000504040000020003" pitchFamily="50" charset="0"/>
              </a:rPr>
              <a:t>I have booked/arranged the transportation for my next trip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113984D-D3F8-3547-9501-AA444786A42A}"/>
              </a:ext>
            </a:extLst>
          </p:cNvPr>
          <p:cNvSpPr txBox="1"/>
          <p:nvPr/>
        </p:nvSpPr>
        <p:spPr>
          <a:xfrm>
            <a:off x="4769612" y="3558548"/>
            <a:ext cx="460298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DINPro-Light" panose="02000504040000020003" pitchFamily="50" charset="0"/>
              </a:rPr>
              <a:t>I have booked/arranged all travel and accommodation components for my next trip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7E22C5B-BF5F-664F-936C-11B908021B36}"/>
              </a:ext>
            </a:extLst>
          </p:cNvPr>
          <p:cNvSpPr txBox="1"/>
          <p:nvPr/>
        </p:nvSpPr>
        <p:spPr>
          <a:xfrm>
            <a:off x="3530605" y="1535557"/>
            <a:ext cx="492274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1" dirty="0">
                <a:solidFill>
                  <a:srgbClr val="C00000"/>
                </a:solidFill>
                <a:latin typeface="DINPro-Light" panose="02000504040000020003" pitchFamily="50" charset="0"/>
              </a:rPr>
              <a:t>4.2</a:t>
            </a:r>
            <a:r>
              <a:rPr lang="el-GR" sz="700" b="1" dirty="0">
                <a:solidFill>
                  <a:srgbClr val="C00000"/>
                </a:solidFill>
                <a:latin typeface="DINPro-Light" panose="02000504040000020003" pitchFamily="50" charset="0"/>
              </a:rPr>
              <a:t>%</a:t>
            </a:r>
            <a:r>
              <a:rPr lang="en-US" sz="700" b="1" dirty="0">
                <a:solidFill>
                  <a:srgbClr val="C00000"/>
                </a:solidFill>
                <a:latin typeface="DINPro-Light" panose="02000504040000020003" pitchFamily="50" charset="0"/>
              </a:rPr>
              <a:t>*</a:t>
            </a:r>
          </a:p>
        </p:txBody>
      </p:sp>
      <p:sp>
        <p:nvSpPr>
          <p:cNvPr id="68" name="Isosceles Triangle 70">
            <a:extLst>
              <a:ext uri="{FF2B5EF4-FFF2-40B4-BE49-F238E27FC236}">
                <a16:creationId xmlns:a16="http://schemas.microsoft.com/office/drawing/2014/main" id="{1E89D7A9-DB2E-C74C-986A-CA21F6DA2FEB}"/>
              </a:ext>
            </a:extLst>
          </p:cNvPr>
          <p:cNvSpPr/>
          <p:nvPr/>
        </p:nvSpPr>
        <p:spPr>
          <a:xfrm flipV="1">
            <a:off x="3683731" y="1719006"/>
            <a:ext cx="131102" cy="92233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9" name="Isosceles Triangle 17">
            <a:extLst>
              <a:ext uri="{FF2B5EF4-FFF2-40B4-BE49-F238E27FC236}">
                <a16:creationId xmlns:a16="http://schemas.microsoft.com/office/drawing/2014/main" id="{5417C8AD-C5FF-974E-9429-4AF3D0A880C3}"/>
              </a:ext>
            </a:extLst>
          </p:cNvPr>
          <p:cNvSpPr/>
          <p:nvPr/>
        </p:nvSpPr>
        <p:spPr>
          <a:xfrm>
            <a:off x="3683731" y="3635765"/>
            <a:ext cx="101558" cy="82160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05068C4A-B4B4-FD4D-B114-01A12C87A621}"/>
              </a:ext>
            </a:extLst>
          </p:cNvPr>
          <p:cNvSpPr txBox="1"/>
          <p:nvPr/>
        </p:nvSpPr>
        <p:spPr>
          <a:xfrm>
            <a:off x="3505200" y="3458850"/>
            <a:ext cx="53113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1" dirty="0">
                <a:solidFill>
                  <a:srgbClr val="00B050"/>
                </a:solidFill>
                <a:latin typeface="DINPro-Light" panose="02000504040000020003" pitchFamily="50" charset="0"/>
              </a:rPr>
              <a:t>6.1</a:t>
            </a:r>
            <a:r>
              <a:rPr lang="el-GR" sz="700" b="1" dirty="0">
                <a:solidFill>
                  <a:srgbClr val="00B050"/>
                </a:solidFill>
                <a:latin typeface="DINPro-Light" panose="02000504040000020003" pitchFamily="50" charset="0"/>
              </a:rPr>
              <a:t>%</a:t>
            </a:r>
            <a:r>
              <a:rPr lang="en-US" sz="700" b="1" dirty="0">
                <a:solidFill>
                  <a:srgbClr val="00B050"/>
                </a:solidFill>
                <a:latin typeface="DINPro-Light" panose="02000504040000020003" pitchFamily="50" charset="0"/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22276475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35">
            <a:extLst>
              <a:ext uri="{FF2B5EF4-FFF2-40B4-BE49-F238E27FC236}">
                <a16:creationId xmlns:a16="http://schemas.microsoft.com/office/drawing/2014/main" id="{A737388F-6804-1247-B6CB-3DD74D2CD828}"/>
              </a:ext>
            </a:extLst>
          </p:cNvPr>
          <p:cNvSpPr/>
          <p:nvPr/>
        </p:nvSpPr>
        <p:spPr>
          <a:xfrm>
            <a:off x="0" y="953853"/>
            <a:ext cx="9144000" cy="423376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bject 23">
            <a:extLst>
              <a:ext uri="{FF2B5EF4-FFF2-40B4-BE49-F238E27FC236}">
                <a16:creationId xmlns:a16="http://schemas.microsoft.com/office/drawing/2014/main" id="{76CB40F4-8ABA-5A4C-8BAB-A9BE40D303EA}"/>
              </a:ext>
            </a:extLst>
          </p:cNvPr>
          <p:cNvSpPr/>
          <p:nvPr/>
        </p:nvSpPr>
        <p:spPr>
          <a:xfrm>
            <a:off x="3981764" y="782892"/>
            <a:ext cx="1180465" cy="165735"/>
          </a:xfrm>
          <a:custGeom>
            <a:avLst/>
            <a:gdLst/>
            <a:ahLst/>
            <a:cxnLst/>
            <a:rect l="l" t="t" r="r" b="b"/>
            <a:pathLst>
              <a:path w="1180464" h="165734">
                <a:moveTo>
                  <a:pt x="1179906" y="0"/>
                </a:moveTo>
                <a:lnTo>
                  <a:pt x="0" y="0"/>
                </a:lnTo>
                <a:lnTo>
                  <a:pt x="0" y="165595"/>
                </a:lnTo>
                <a:lnTo>
                  <a:pt x="1179906" y="165595"/>
                </a:lnTo>
                <a:lnTo>
                  <a:pt x="1179906" y="0"/>
                </a:lnTo>
                <a:close/>
              </a:path>
            </a:pathLst>
          </a:custGeom>
          <a:solidFill>
            <a:srgbClr val="2D8CB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4451A04-B97F-0046-955C-C57ECC346D5B}"/>
              </a:ext>
            </a:extLst>
          </p:cNvPr>
          <p:cNvSpPr txBox="1"/>
          <p:nvPr/>
        </p:nvSpPr>
        <p:spPr>
          <a:xfrm>
            <a:off x="67617" y="-68739"/>
            <a:ext cx="901605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US" sz="1400" dirty="0">
              <a:solidFill>
                <a:srgbClr val="3FADDD"/>
              </a:solidFill>
              <a:latin typeface="DINPro-Bold" panose="02000503030000020004" pitchFamily="50" charset="0"/>
            </a:endParaRPr>
          </a:p>
          <a:p>
            <a:pPr algn="ctr"/>
            <a:r>
              <a:rPr lang="en-US" sz="1400" dirty="0">
                <a:solidFill>
                  <a:srgbClr val="3FADDD"/>
                </a:solidFill>
                <a:latin typeface="DINPro-Bold" panose="02000503030000020004" pitchFamily="50" charset="0"/>
              </a:rPr>
              <a:t>Despite the growth in travel confidence, the booking window remains relatively narrow:</a:t>
            </a:r>
            <a:br>
              <a:rPr lang="en-US" sz="1400" dirty="0">
                <a:solidFill>
                  <a:srgbClr val="3FADDD"/>
                </a:solidFill>
                <a:latin typeface="DINPro-Bold" panose="02000503030000020004" pitchFamily="50" charset="0"/>
              </a:rPr>
            </a:br>
            <a:r>
              <a:rPr lang="en-US" sz="1400" dirty="0">
                <a:solidFill>
                  <a:srgbClr val="3FADDD"/>
                </a:solidFill>
                <a:latin typeface="DINPro-Bold" panose="02000503030000020004" pitchFamily="50" charset="0"/>
              </a:rPr>
              <a:t>almost half of the trips planned for June-July are only partially booked or are not yet booked </a:t>
            </a:r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A398CA4F-9AFE-411B-839D-806388C101C0}"/>
              </a:ext>
            </a:extLst>
          </p:cNvPr>
          <p:cNvSpPr txBox="1"/>
          <p:nvPr/>
        </p:nvSpPr>
        <p:spPr>
          <a:xfrm>
            <a:off x="87281" y="4779280"/>
            <a:ext cx="210934" cy="217870"/>
          </a:xfrm>
          <a:prstGeom prst="rect">
            <a:avLst/>
          </a:prstGeom>
        </p:spPr>
        <p:txBody>
          <a:bodyPr vert="horz" wrap="square" lIns="0" tIns="30406" rIns="0" bIns="0" rtlCol="0">
            <a:spAutoFit/>
          </a:bodyPr>
          <a:lstStyle/>
          <a:p>
            <a:pPr marL="12670" marR="5068" algn="ctr" defTabSz="912161">
              <a:lnSpc>
                <a:spcPts val="1696"/>
              </a:lnSpc>
              <a:spcBef>
                <a:spcPts val="240"/>
              </a:spcBef>
            </a:pPr>
            <a:fld id="{854642B4-A7CB-415C-B721-115391ECC4D7}" type="slidenum">
              <a:rPr lang="en-US" sz="698">
                <a:solidFill>
                  <a:prstClr val="black"/>
                </a:solidFill>
                <a:latin typeface="DINPro-Light" panose="02000504040000020003" pitchFamily="50" charset="0"/>
                <a:cs typeface="Arial"/>
              </a:rPr>
              <a:pPr marL="12670" marR="5068" algn="ctr" defTabSz="912161">
                <a:lnSpc>
                  <a:spcPts val="1696"/>
                </a:lnSpc>
                <a:spcBef>
                  <a:spcPts val="240"/>
                </a:spcBef>
              </a:pPr>
              <a:t>35</a:t>
            </a:fld>
            <a:endParaRPr sz="698" dirty="0">
              <a:solidFill>
                <a:prstClr val="black"/>
              </a:solidFill>
              <a:latin typeface="DINPro-Light" panose="02000504040000020003" pitchFamily="50" charset="0"/>
              <a:cs typeface="Arial"/>
            </a:endParaRPr>
          </a:p>
        </p:txBody>
      </p:sp>
      <p:graphicFrame>
        <p:nvGraphicFramePr>
          <p:cNvPr id="11" name="Chart 30">
            <a:extLst>
              <a:ext uri="{FF2B5EF4-FFF2-40B4-BE49-F238E27FC236}">
                <a16:creationId xmlns:a16="http://schemas.microsoft.com/office/drawing/2014/main" id="{A2296400-C978-254B-AACC-DEE84360B3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2569277"/>
              </p:ext>
            </p:extLst>
          </p:nvPr>
        </p:nvGraphicFramePr>
        <p:xfrm>
          <a:off x="258416" y="1422491"/>
          <a:ext cx="3246784" cy="29178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Chart 30">
            <a:extLst>
              <a:ext uri="{FF2B5EF4-FFF2-40B4-BE49-F238E27FC236}">
                <a16:creationId xmlns:a16="http://schemas.microsoft.com/office/drawing/2014/main" id="{18985E2E-F4AE-B04E-A942-70355EB193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6067748"/>
              </p:ext>
            </p:extLst>
          </p:nvPr>
        </p:nvGraphicFramePr>
        <p:xfrm>
          <a:off x="3389335" y="1441786"/>
          <a:ext cx="5496249" cy="3286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86902658-48E5-8342-8AFE-E71DA3A90994}"/>
              </a:ext>
            </a:extLst>
          </p:cNvPr>
          <p:cNvSpPr txBox="1"/>
          <p:nvPr/>
        </p:nvSpPr>
        <p:spPr>
          <a:xfrm>
            <a:off x="5429540" y="1050925"/>
            <a:ext cx="34096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/>
            <a:r>
              <a:rPr lang="en-US" sz="1000" dirty="0">
                <a:solidFill>
                  <a:schemeClr val="tx1"/>
                </a:solidFill>
                <a:latin typeface="DINPro-Light" panose="02000504040000020003" pitchFamily="50" charset="0"/>
              </a:rPr>
              <a:t>Booking status </a:t>
            </a:r>
            <a:br>
              <a:rPr lang="en-US" sz="1000" dirty="0">
                <a:solidFill>
                  <a:schemeClr val="tx1"/>
                </a:solidFill>
                <a:latin typeface="DINPro-Light" panose="02000504040000020003" pitchFamily="50" charset="0"/>
              </a:rPr>
            </a:br>
            <a:r>
              <a:rPr lang="en-US" sz="1000" dirty="0">
                <a:solidFill>
                  <a:schemeClr val="tx1"/>
                </a:solidFill>
                <a:latin typeface="DINPro-Light" panose="02000504040000020003" pitchFamily="50" charset="0"/>
              </a:rPr>
              <a:t>and travel destination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880229F-8874-0C4E-99D6-B5B420A1A4C3}"/>
              </a:ext>
            </a:extLst>
          </p:cNvPr>
          <p:cNvSpPr txBox="1"/>
          <p:nvPr/>
        </p:nvSpPr>
        <p:spPr>
          <a:xfrm>
            <a:off x="304800" y="1070035"/>
            <a:ext cx="34096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/>
            <a:r>
              <a:rPr lang="en-US" sz="1000" dirty="0">
                <a:solidFill>
                  <a:schemeClr val="tx1"/>
                </a:solidFill>
                <a:latin typeface="DINPro-Light" panose="02000504040000020003" pitchFamily="50" charset="0"/>
              </a:rPr>
              <a:t>Booking status </a:t>
            </a:r>
            <a:br>
              <a:rPr lang="en-US" sz="1000" dirty="0">
                <a:solidFill>
                  <a:schemeClr val="tx1"/>
                </a:solidFill>
                <a:latin typeface="DINPro-Light" panose="02000504040000020003" pitchFamily="50" charset="0"/>
              </a:rPr>
            </a:br>
            <a:r>
              <a:rPr lang="en-US" sz="1000" dirty="0">
                <a:solidFill>
                  <a:schemeClr val="tx1"/>
                </a:solidFill>
                <a:latin typeface="DINPro-Light" panose="02000504040000020003" pitchFamily="50" charset="0"/>
              </a:rPr>
              <a:t>and timing of next trip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ACB9DCF-4ADE-7F4C-AA6B-BCB06C0550A8}"/>
              </a:ext>
            </a:extLst>
          </p:cNvPr>
          <p:cNvSpPr txBox="1"/>
          <p:nvPr/>
        </p:nvSpPr>
        <p:spPr>
          <a:xfrm>
            <a:off x="219075" y="4926477"/>
            <a:ext cx="497142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b="1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</a:rPr>
              <a:t>Q21. Please select a response which best describes the planning for your next trip: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A12FB4A-31C9-4043-BB1E-46A44E547FCA}"/>
              </a:ext>
            </a:extLst>
          </p:cNvPr>
          <p:cNvSpPr txBox="1"/>
          <p:nvPr/>
        </p:nvSpPr>
        <p:spPr>
          <a:xfrm>
            <a:off x="7701149" y="4965798"/>
            <a:ext cx="1334886" cy="199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699" b="1" dirty="0">
                <a:solidFill>
                  <a:schemeClr val="tx1">
                    <a:lumMod val="50000"/>
                    <a:lumOff val="50000"/>
                  </a:schemeClr>
                </a:solidFill>
                <a:latin typeface="DINPro-Light" panose="02000504040000020003" pitchFamily="50" charset="0"/>
              </a:rPr>
              <a:t>No. of respondents: 6,005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B82FE86-59F0-4F43-8464-25DE06747E0A}"/>
              </a:ext>
            </a:extLst>
          </p:cNvPr>
          <p:cNvSpPr txBox="1"/>
          <p:nvPr/>
        </p:nvSpPr>
        <p:spPr>
          <a:xfrm>
            <a:off x="3810000" y="4500894"/>
            <a:ext cx="120129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DINPro-Light" panose="02000504040000020003" pitchFamily="50" charset="0"/>
              </a:rPr>
              <a:t>May ‘22 survey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A38D4D2-00FD-EFD9-BBBB-AF8BC84DE604}"/>
              </a:ext>
            </a:extLst>
          </p:cNvPr>
          <p:cNvSpPr txBox="1"/>
          <p:nvPr/>
        </p:nvSpPr>
        <p:spPr>
          <a:xfrm>
            <a:off x="583290" y="4168758"/>
            <a:ext cx="643344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b="1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</a:rPr>
              <a:t>June-July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3203E0C-D2B0-E349-4299-1970F43DA3C9}"/>
              </a:ext>
            </a:extLst>
          </p:cNvPr>
          <p:cNvSpPr txBox="1"/>
          <p:nvPr/>
        </p:nvSpPr>
        <p:spPr>
          <a:xfrm>
            <a:off x="1362730" y="4168758"/>
            <a:ext cx="99060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b="1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</a:rPr>
              <a:t>August-September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332EA3-4515-CA0A-34FD-8C5D72C634AA}"/>
              </a:ext>
            </a:extLst>
          </p:cNvPr>
          <p:cNvSpPr txBox="1"/>
          <p:nvPr/>
        </p:nvSpPr>
        <p:spPr>
          <a:xfrm>
            <a:off x="2398735" y="4168758"/>
            <a:ext cx="99060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b="1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</a:rPr>
              <a:t>October-November</a:t>
            </a:r>
          </a:p>
        </p:txBody>
      </p:sp>
    </p:spTree>
    <p:extLst>
      <p:ext uri="{BB962C8B-B14F-4D97-AF65-F5344CB8AC3E}">
        <p14:creationId xmlns:p14="http://schemas.microsoft.com/office/powerpoint/2010/main" val="35695169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8B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AC15F68-B9D9-4545-9330-72CF7204B570}"/>
              </a:ext>
            </a:extLst>
          </p:cNvPr>
          <p:cNvSpPr txBox="1"/>
          <p:nvPr/>
        </p:nvSpPr>
        <p:spPr>
          <a:xfrm>
            <a:off x="228600" y="4862594"/>
            <a:ext cx="4582207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INPro-Light" panose="02000504040000020003" pitchFamily="50" charset="0"/>
                <a:ea typeface="+mn-ea"/>
                <a:cs typeface="+mn-cs"/>
              </a:rPr>
              <a:t>Q8</a:t>
            </a:r>
            <a:r>
              <a:rPr lang="en-US" sz="700" b="1" dirty="0">
                <a:solidFill>
                  <a:prstClr val="white"/>
                </a:solidFill>
                <a:latin typeface="DINPro-Light" panose="02000504040000020003" pitchFamily="50" charset="0"/>
              </a:rPr>
              <a:t>. Which of the following travel experiences will you look for during your next trip in Europe?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BF08C1-637F-4793-94EE-37B718423BF1}"/>
              </a:ext>
            </a:extLst>
          </p:cNvPr>
          <p:cNvSpPr txBox="1"/>
          <p:nvPr/>
        </p:nvSpPr>
        <p:spPr>
          <a:xfrm>
            <a:off x="7772400" y="4876859"/>
            <a:ext cx="1336534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INPro-Light" panose="02000504040000020003" pitchFamily="50" charset="0"/>
                <a:ea typeface="+mn-ea"/>
                <a:cs typeface="+mn-cs"/>
              </a:rPr>
              <a:t>No. of respondents: 4,391</a:t>
            </a:r>
          </a:p>
        </p:txBody>
      </p:sp>
      <p:graphicFrame>
        <p:nvGraphicFramePr>
          <p:cNvPr id="50" name="Chart 49">
            <a:extLst>
              <a:ext uri="{FF2B5EF4-FFF2-40B4-BE49-F238E27FC236}">
                <a16:creationId xmlns:a16="http://schemas.microsoft.com/office/drawing/2014/main" id="{04FD77D0-7ADE-43FF-B81B-65028AAE75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8408059"/>
              </p:ext>
            </p:extLst>
          </p:nvPr>
        </p:nvGraphicFramePr>
        <p:xfrm>
          <a:off x="1725162" y="2143451"/>
          <a:ext cx="1498520" cy="13792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1" name="TextBox 50">
            <a:extLst>
              <a:ext uri="{FF2B5EF4-FFF2-40B4-BE49-F238E27FC236}">
                <a16:creationId xmlns:a16="http://schemas.microsoft.com/office/drawing/2014/main" id="{7A606FBE-9BCE-4628-9B54-B4934FD8B1FD}"/>
              </a:ext>
            </a:extLst>
          </p:cNvPr>
          <p:cNvSpPr txBox="1"/>
          <p:nvPr/>
        </p:nvSpPr>
        <p:spPr>
          <a:xfrm>
            <a:off x="1725162" y="3362494"/>
            <a:ext cx="149852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900" b="1" dirty="0">
                <a:solidFill>
                  <a:prstClr val="white"/>
                </a:solidFill>
                <a:latin typeface="DINPro-Light" panose="02000504040000020003" pitchFamily="50" charset="0"/>
              </a:rPr>
              <a:t>Taste the local cuisine </a:t>
            </a:r>
            <a:br>
              <a:rPr lang="en-US" sz="900" b="1" dirty="0">
                <a:solidFill>
                  <a:prstClr val="white"/>
                </a:solidFill>
                <a:latin typeface="DINPro-Light" panose="02000504040000020003" pitchFamily="50" charset="0"/>
              </a:rPr>
            </a:br>
            <a:r>
              <a:rPr lang="en-US" sz="900" b="1" dirty="0">
                <a:solidFill>
                  <a:prstClr val="white"/>
                </a:solidFill>
                <a:latin typeface="DINPro-Light" panose="02000504040000020003" pitchFamily="50" charset="0"/>
              </a:rPr>
              <a:t>and gastronomic products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INPro-Light" panose="02000504040000020003" pitchFamily="50" charset="0"/>
              <a:ea typeface="+mn-ea"/>
              <a:cs typeface="+mn-cs"/>
            </a:endParaRPr>
          </a:p>
        </p:txBody>
      </p:sp>
      <p:sp>
        <p:nvSpPr>
          <p:cNvPr id="52" name="Teardrop 51">
            <a:extLst>
              <a:ext uri="{FF2B5EF4-FFF2-40B4-BE49-F238E27FC236}">
                <a16:creationId xmlns:a16="http://schemas.microsoft.com/office/drawing/2014/main" id="{E0DD88AD-A831-495B-8AF3-EC339ED36004}"/>
              </a:ext>
            </a:extLst>
          </p:cNvPr>
          <p:cNvSpPr/>
          <p:nvPr/>
        </p:nvSpPr>
        <p:spPr>
          <a:xfrm rot="8035157">
            <a:off x="2334738" y="1880837"/>
            <a:ext cx="323619" cy="322067"/>
          </a:xfrm>
          <a:prstGeom prst="teardrop">
            <a:avLst/>
          </a:prstGeom>
          <a:solidFill>
            <a:srgbClr val="0A0936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B5ECE5B-ECC8-4435-96F2-B62E2036A4D8}"/>
              </a:ext>
            </a:extLst>
          </p:cNvPr>
          <p:cNvSpPr txBox="1"/>
          <p:nvPr/>
        </p:nvSpPr>
        <p:spPr>
          <a:xfrm>
            <a:off x="2221020" y="1939145"/>
            <a:ext cx="551053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INPro-Light" panose="02000504040000020003" pitchFamily="50" charset="0"/>
                <a:ea typeface="+mn-ea"/>
                <a:cs typeface="+mn-cs"/>
              </a:rPr>
              <a:t>16.4%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89B55A4-4C61-4CBD-BA90-0E0FCE098F40}"/>
              </a:ext>
            </a:extLst>
          </p:cNvPr>
          <p:cNvSpPr txBox="1"/>
          <p:nvPr/>
        </p:nvSpPr>
        <p:spPr>
          <a:xfrm>
            <a:off x="4592166" y="3392295"/>
            <a:ext cx="1498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INPro-Light" panose="02000504040000020003" pitchFamily="50" charset="0"/>
                <a:ea typeface="+mn-ea"/>
                <a:cs typeface="+mn-cs"/>
              </a:rPr>
              <a:t>See famous 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INPro-Light" panose="02000504040000020003" pitchFamily="50" charset="0"/>
                <a:ea typeface="+mn-ea"/>
                <a:cs typeface="+mn-cs"/>
              </a:rPr>
            </a:b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INPro-Light" panose="02000504040000020003" pitchFamily="50" charset="0"/>
                <a:ea typeface="+mn-ea"/>
                <a:cs typeface="+mn-cs"/>
              </a:rPr>
              <a:t>landmarks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7C36A65-5893-46EC-8F0F-BD7A512E27F6}"/>
              </a:ext>
            </a:extLst>
          </p:cNvPr>
          <p:cNvSpPr txBox="1"/>
          <p:nvPr/>
        </p:nvSpPr>
        <p:spPr>
          <a:xfrm>
            <a:off x="6027746" y="3978189"/>
            <a:ext cx="1498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900" b="1" dirty="0">
                <a:solidFill>
                  <a:prstClr val="white"/>
                </a:solidFill>
                <a:latin typeface="DINPro-Light" panose="02000504040000020003" pitchFamily="50" charset="0"/>
              </a:rPr>
              <a:t>Learn about history </a:t>
            </a:r>
            <a:br>
              <a:rPr lang="en-US" sz="900" b="1" dirty="0">
                <a:solidFill>
                  <a:prstClr val="white"/>
                </a:solidFill>
                <a:latin typeface="DINPro-Light" panose="02000504040000020003" pitchFamily="50" charset="0"/>
              </a:rPr>
            </a:br>
            <a:r>
              <a:rPr lang="en-US" sz="900" b="1" dirty="0">
                <a:solidFill>
                  <a:prstClr val="white"/>
                </a:solidFill>
                <a:latin typeface="DINPro-Light" panose="02000504040000020003" pitchFamily="50" charset="0"/>
              </a:rPr>
              <a:t>and culture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INPro-Light" panose="02000504040000020003" pitchFamily="50" charset="0"/>
              <a:ea typeface="+mn-ea"/>
              <a:cs typeface="+mn-cs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C03420CC-BC64-4056-B9A8-EC4742375C26}"/>
              </a:ext>
            </a:extLst>
          </p:cNvPr>
          <p:cNvSpPr txBox="1"/>
          <p:nvPr/>
        </p:nvSpPr>
        <p:spPr>
          <a:xfrm>
            <a:off x="7383847" y="3386708"/>
            <a:ext cx="17943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900" b="1" dirty="0">
                <a:solidFill>
                  <a:prstClr val="white"/>
                </a:solidFill>
                <a:latin typeface="DINPro-Light" panose="02000504040000020003" pitchFamily="50" charset="0"/>
              </a:rPr>
              <a:t>Active holiday </a:t>
            </a:r>
            <a:br>
              <a:rPr lang="en-US" sz="900" b="1" dirty="0">
                <a:solidFill>
                  <a:prstClr val="white"/>
                </a:solidFill>
                <a:latin typeface="DINPro-Light" panose="02000504040000020003" pitchFamily="50" charset="0"/>
              </a:rPr>
            </a:br>
            <a:r>
              <a:rPr lang="en-US" sz="900" b="1" dirty="0">
                <a:solidFill>
                  <a:prstClr val="white"/>
                </a:solidFill>
                <a:latin typeface="DINPro-Light" panose="02000504040000020003" pitchFamily="50" charset="0"/>
              </a:rPr>
              <a:t>experiences 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INPro-Light" panose="02000504040000020003" pitchFamily="50" charset="0"/>
              <a:ea typeface="+mn-ea"/>
              <a:cs typeface="+mn-cs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CFAC9BFA-0D2D-4C1B-8F45-73483AC830C5}"/>
              </a:ext>
            </a:extLst>
          </p:cNvPr>
          <p:cNvSpPr txBox="1"/>
          <p:nvPr/>
        </p:nvSpPr>
        <p:spPr>
          <a:xfrm>
            <a:off x="3529226" y="4553893"/>
            <a:ext cx="20333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INPro-Light" panose="02000504040000020003" pitchFamily="50" charset="0"/>
                <a:ea typeface="+mn-ea"/>
                <a:cs typeface="+mn-cs"/>
              </a:rPr>
              <a:t>May ‘22 survey</a:t>
            </a:r>
            <a:endParaRPr kumimoji="0" lang="en-US" sz="900" b="1" i="0" u="none" strike="sng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INPro-Light" panose="02000504040000020003" pitchFamily="50" charset="0"/>
              <a:ea typeface="+mn-ea"/>
              <a:cs typeface="+mn-cs"/>
            </a:endParaRPr>
          </a:p>
        </p:txBody>
      </p:sp>
      <p:sp>
        <p:nvSpPr>
          <p:cNvPr id="36" name="object 5">
            <a:extLst>
              <a:ext uri="{FF2B5EF4-FFF2-40B4-BE49-F238E27FC236}">
                <a16:creationId xmlns:a16="http://schemas.microsoft.com/office/drawing/2014/main" id="{57FA08C3-3FDF-490F-B6B9-A4A9396AC65F}"/>
              </a:ext>
            </a:extLst>
          </p:cNvPr>
          <p:cNvSpPr txBox="1"/>
          <p:nvPr/>
        </p:nvSpPr>
        <p:spPr>
          <a:xfrm>
            <a:off x="76200" y="4784725"/>
            <a:ext cx="211455" cy="214289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ts val="17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B77E08-AE8B-425F-A7EE-7C95C69235CE}" type="slidenum">
              <a:rPr kumimoji="0" lang="en-US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INPro-Light" panose="02000504040000020003" pitchFamily="50" charset="0"/>
                <a:ea typeface="+mn-ea"/>
                <a:cs typeface="Arial"/>
              </a:rPr>
              <a:pPr marL="12700" marR="5080" lvl="0" indent="0" algn="ctr" defTabSz="914400" rtl="0" eaLnBrk="1" fontAlgn="auto" latinLnBrk="0" hangingPunct="1">
                <a:lnSpc>
                  <a:spcPts val="1700"/>
                </a:lnSpc>
                <a:spcBef>
                  <a:spcPts val="2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sz="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INPro-Light" panose="02000504040000020003" pitchFamily="50" charset="0"/>
              <a:ea typeface="+mn-ea"/>
              <a:cs typeface="Arial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7597223-EAF1-4A93-AE33-BF04B146D94B}"/>
              </a:ext>
            </a:extLst>
          </p:cNvPr>
          <p:cNvCxnSpPr/>
          <p:nvPr/>
        </p:nvCxnSpPr>
        <p:spPr>
          <a:xfrm>
            <a:off x="3882230" y="4518172"/>
            <a:ext cx="130522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ardrop 39">
            <a:extLst>
              <a:ext uri="{FF2B5EF4-FFF2-40B4-BE49-F238E27FC236}">
                <a16:creationId xmlns:a16="http://schemas.microsoft.com/office/drawing/2014/main" id="{853A18B3-A7CB-4F4A-9A51-E6CA5EAD05E7}"/>
              </a:ext>
            </a:extLst>
          </p:cNvPr>
          <p:cNvSpPr/>
          <p:nvPr/>
        </p:nvSpPr>
        <p:spPr>
          <a:xfrm rot="8035157">
            <a:off x="3748080" y="2408559"/>
            <a:ext cx="323619" cy="322067"/>
          </a:xfrm>
          <a:prstGeom prst="teardrop">
            <a:avLst/>
          </a:prstGeom>
          <a:solidFill>
            <a:srgbClr val="A1EAF7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9C64002-524D-401F-BCCE-80B91E30B8E6}"/>
              </a:ext>
            </a:extLst>
          </p:cNvPr>
          <p:cNvSpPr txBox="1"/>
          <p:nvPr/>
        </p:nvSpPr>
        <p:spPr>
          <a:xfrm>
            <a:off x="3645404" y="2470868"/>
            <a:ext cx="55105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INPro-Light" panose="02000504040000020003" pitchFamily="50" charset="0"/>
                <a:ea typeface="+mn-ea"/>
                <a:cs typeface="+mn-cs"/>
              </a:rPr>
              <a:t>15.8%</a:t>
            </a:r>
          </a:p>
        </p:txBody>
      </p:sp>
      <p:graphicFrame>
        <p:nvGraphicFramePr>
          <p:cNvPr id="42" name="Chart 41">
            <a:extLst>
              <a:ext uri="{FF2B5EF4-FFF2-40B4-BE49-F238E27FC236}">
                <a16:creationId xmlns:a16="http://schemas.microsoft.com/office/drawing/2014/main" id="{A58A19B6-D591-469E-BD73-7DEDC2C66E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9229297"/>
              </p:ext>
            </p:extLst>
          </p:nvPr>
        </p:nvGraphicFramePr>
        <p:xfrm>
          <a:off x="3155328" y="2755805"/>
          <a:ext cx="1498520" cy="13792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3" name="Chart 42">
            <a:extLst>
              <a:ext uri="{FF2B5EF4-FFF2-40B4-BE49-F238E27FC236}">
                <a16:creationId xmlns:a16="http://schemas.microsoft.com/office/drawing/2014/main" id="{18B8182E-8F7C-4860-96E7-4169D651C7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93403720"/>
              </p:ext>
            </p:extLst>
          </p:nvPr>
        </p:nvGraphicFramePr>
        <p:xfrm>
          <a:off x="4592166" y="2143451"/>
          <a:ext cx="1498520" cy="13792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4" name="Teardrop 43">
            <a:extLst>
              <a:ext uri="{FF2B5EF4-FFF2-40B4-BE49-F238E27FC236}">
                <a16:creationId xmlns:a16="http://schemas.microsoft.com/office/drawing/2014/main" id="{A55D05AD-F75C-48DB-B8FB-2039B37DB0DD}"/>
              </a:ext>
            </a:extLst>
          </p:cNvPr>
          <p:cNvSpPr/>
          <p:nvPr/>
        </p:nvSpPr>
        <p:spPr>
          <a:xfrm rot="8035157">
            <a:off x="5188373" y="1830763"/>
            <a:ext cx="323619" cy="322067"/>
          </a:xfrm>
          <a:prstGeom prst="teardrop">
            <a:avLst/>
          </a:prstGeom>
          <a:solidFill>
            <a:srgbClr val="953735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F990DE1-9481-44D2-A494-3CF41912D3F2}"/>
              </a:ext>
            </a:extLst>
          </p:cNvPr>
          <p:cNvSpPr txBox="1"/>
          <p:nvPr/>
        </p:nvSpPr>
        <p:spPr>
          <a:xfrm>
            <a:off x="5080936" y="1897270"/>
            <a:ext cx="55105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INPro-Light" panose="02000504040000020003" pitchFamily="50" charset="0"/>
                <a:ea typeface="+mn-ea"/>
                <a:cs typeface="+mn-cs"/>
              </a:rPr>
              <a:t>13.7%</a:t>
            </a:r>
          </a:p>
        </p:txBody>
      </p:sp>
      <p:graphicFrame>
        <p:nvGraphicFramePr>
          <p:cNvPr id="46" name="Chart 45">
            <a:extLst>
              <a:ext uri="{FF2B5EF4-FFF2-40B4-BE49-F238E27FC236}">
                <a16:creationId xmlns:a16="http://schemas.microsoft.com/office/drawing/2014/main" id="{40EEFE0A-E35D-41E3-A697-E96A4DED1F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6472051"/>
              </p:ext>
            </p:extLst>
          </p:nvPr>
        </p:nvGraphicFramePr>
        <p:xfrm>
          <a:off x="6027746" y="2742597"/>
          <a:ext cx="1498520" cy="13792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7" name="Teardrop 46">
            <a:extLst>
              <a:ext uri="{FF2B5EF4-FFF2-40B4-BE49-F238E27FC236}">
                <a16:creationId xmlns:a16="http://schemas.microsoft.com/office/drawing/2014/main" id="{B85039B8-6884-4DDE-A471-DCCF5494ABEA}"/>
              </a:ext>
            </a:extLst>
          </p:cNvPr>
          <p:cNvSpPr/>
          <p:nvPr/>
        </p:nvSpPr>
        <p:spPr>
          <a:xfrm rot="8035157">
            <a:off x="6611781" y="2416807"/>
            <a:ext cx="323619" cy="322067"/>
          </a:xfrm>
          <a:prstGeom prst="teardrop">
            <a:avLst/>
          </a:prstGeom>
          <a:solidFill>
            <a:srgbClr val="185073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06513D1-BBBF-4E6E-89D0-CC380D5703AE}"/>
              </a:ext>
            </a:extLst>
          </p:cNvPr>
          <p:cNvSpPr txBox="1"/>
          <p:nvPr/>
        </p:nvSpPr>
        <p:spPr>
          <a:xfrm>
            <a:off x="6498063" y="2467516"/>
            <a:ext cx="55105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INPro-Light" panose="02000504040000020003" pitchFamily="50" charset="0"/>
                <a:ea typeface="+mn-ea"/>
                <a:cs typeface="+mn-cs"/>
              </a:rPr>
              <a:t>12.3%</a:t>
            </a:r>
          </a:p>
        </p:txBody>
      </p:sp>
      <p:graphicFrame>
        <p:nvGraphicFramePr>
          <p:cNvPr id="58" name="Chart 57">
            <a:extLst>
              <a:ext uri="{FF2B5EF4-FFF2-40B4-BE49-F238E27FC236}">
                <a16:creationId xmlns:a16="http://schemas.microsoft.com/office/drawing/2014/main" id="{38628936-FCED-4F18-B446-0EAB28DF27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8683402"/>
              </p:ext>
            </p:extLst>
          </p:nvPr>
        </p:nvGraphicFramePr>
        <p:xfrm>
          <a:off x="7531774" y="2143451"/>
          <a:ext cx="1498520" cy="13792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3" name="Teardrop 62">
            <a:extLst>
              <a:ext uri="{FF2B5EF4-FFF2-40B4-BE49-F238E27FC236}">
                <a16:creationId xmlns:a16="http://schemas.microsoft.com/office/drawing/2014/main" id="{85C1DE0D-67D4-4CB4-A089-83EFC29AE6EF}"/>
              </a:ext>
            </a:extLst>
          </p:cNvPr>
          <p:cNvSpPr/>
          <p:nvPr/>
        </p:nvSpPr>
        <p:spPr>
          <a:xfrm rot="8035157">
            <a:off x="8120982" y="1833324"/>
            <a:ext cx="323619" cy="322067"/>
          </a:xfrm>
          <a:prstGeom prst="teardrop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470161E-4EC2-492B-B57A-E33E25082E2D}"/>
              </a:ext>
            </a:extLst>
          </p:cNvPr>
          <p:cNvSpPr txBox="1"/>
          <p:nvPr/>
        </p:nvSpPr>
        <p:spPr>
          <a:xfrm>
            <a:off x="8007264" y="1886893"/>
            <a:ext cx="551053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INPro-Light" panose="02000504040000020003" pitchFamily="50" charset="0"/>
                <a:ea typeface="+mn-ea"/>
                <a:cs typeface="+mn-cs"/>
              </a:rPr>
              <a:t>8.9%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C4088CB-96A6-4062-9763-4C31CE7244A7}"/>
              </a:ext>
            </a:extLst>
          </p:cNvPr>
          <p:cNvSpPr txBox="1"/>
          <p:nvPr/>
        </p:nvSpPr>
        <p:spPr>
          <a:xfrm>
            <a:off x="284017" y="931259"/>
            <a:ext cx="411839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INPro-Light" panose="02000504040000020003" pitchFamily="50" charset="0"/>
                <a:ea typeface="+mn-ea"/>
                <a:cs typeface="+mn-cs"/>
              </a:rPr>
              <a:t>Baby boomers (over 54 years old) demonstrate higher interest in tasting the local cuisine, experiencing the local culture and learning about history and culture, while Gen Z travellers (18-24 years old) care more about active holidays and spa &amp; wellness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0678E8A-81A3-44A0-9C2C-49B359DED303}"/>
              </a:ext>
            </a:extLst>
          </p:cNvPr>
          <p:cNvSpPr/>
          <p:nvPr/>
        </p:nvSpPr>
        <p:spPr>
          <a:xfrm>
            <a:off x="301207" y="921018"/>
            <a:ext cx="4042193" cy="791759"/>
          </a:xfrm>
          <a:prstGeom prst="rect">
            <a:avLst/>
          </a:prstGeom>
          <a:noFill/>
          <a:ln w="12700">
            <a:solidFill>
              <a:srgbClr val="A5F0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Teardrop 39">
            <a:extLst>
              <a:ext uri="{FF2B5EF4-FFF2-40B4-BE49-F238E27FC236}">
                <a16:creationId xmlns:a16="http://schemas.microsoft.com/office/drawing/2014/main" id="{1829BE22-0DD4-0B4C-88AC-89D4E2E7F3FC}"/>
              </a:ext>
            </a:extLst>
          </p:cNvPr>
          <p:cNvSpPr/>
          <p:nvPr/>
        </p:nvSpPr>
        <p:spPr>
          <a:xfrm rot="8035157">
            <a:off x="813398" y="2382343"/>
            <a:ext cx="323619" cy="322067"/>
          </a:xfrm>
          <a:prstGeom prst="teardrop">
            <a:avLst/>
          </a:prstGeom>
          <a:solidFill>
            <a:srgbClr val="8896AF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E4A1F8B-9012-AC49-A149-313E1117A698}"/>
              </a:ext>
            </a:extLst>
          </p:cNvPr>
          <p:cNvSpPr txBox="1"/>
          <p:nvPr/>
        </p:nvSpPr>
        <p:spPr>
          <a:xfrm>
            <a:off x="710722" y="2444652"/>
            <a:ext cx="55105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INPro-Light" panose="02000504040000020003" pitchFamily="50" charset="0"/>
                <a:ea typeface="+mn-ea"/>
                <a:cs typeface="+mn-cs"/>
              </a:rPr>
              <a:t>18.5%</a:t>
            </a:r>
          </a:p>
        </p:txBody>
      </p:sp>
      <p:graphicFrame>
        <p:nvGraphicFramePr>
          <p:cNvPr id="62" name="Chart 41">
            <a:extLst>
              <a:ext uri="{FF2B5EF4-FFF2-40B4-BE49-F238E27FC236}">
                <a16:creationId xmlns:a16="http://schemas.microsoft.com/office/drawing/2014/main" id="{66166BBE-9F6C-364B-8BB0-FFDE2F8364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893303"/>
              </p:ext>
            </p:extLst>
          </p:nvPr>
        </p:nvGraphicFramePr>
        <p:xfrm>
          <a:off x="228600" y="2729589"/>
          <a:ext cx="1498520" cy="13792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67" name="TextBox 66">
            <a:extLst>
              <a:ext uri="{FF2B5EF4-FFF2-40B4-BE49-F238E27FC236}">
                <a16:creationId xmlns:a16="http://schemas.microsoft.com/office/drawing/2014/main" id="{2A85F368-218A-574B-9DC0-12FB31FA0815}"/>
              </a:ext>
            </a:extLst>
          </p:cNvPr>
          <p:cNvSpPr txBox="1"/>
          <p:nvPr/>
        </p:nvSpPr>
        <p:spPr>
          <a:xfrm>
            <a:off x="197514" y="63310"/>
            <a:ext cx="89807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4003675" algn="l"/>
              </a:tabLst>
            </a:pPr>
            <a:r>
              <a:rPr lang="en-US" sz="1400" dirty="0">
                <a:solidFill>
                  <a:schemeClr val="bg1"/>
                </a:solidFill>
                <a:latin typeface="DINPro-Bold" panose="02000503030000020004" pitchFamily="50" charset="0"/>
              </a:rPr>
              <a:t>Spending time in the great European outdoors, (19%), immersion in a destination’s lifestyle (16%), and learning more about local gastronomy are </a:t>
            </a:r>
            <a:r>
              <a:rPr lang="en-GB" sz="1400" dirty="0">
                <a:solidFill>
                  <a:schemeClr val="bg1"/>
                </a:solidFill>
                <a:latin typeface="DINPro-Bold" panose="02000503030000020004" pitchFamily="50" charset="0"/>
              </a:rPr>
              <a:t>travellers</a:t>
            </a:r>
            <a:r>
              <a:rPr lang="en-US" sz="1400" dirty="0">
                <a:solidFill>
                  <a:schemeClr val="bg1"/>
                </a:solidFill>
                <a:latin typeface="DINPro-Bold" panose="02000503030000020004" pitchFamily="50" charset="0"/>
              </a:rPr>
              <a:t>’ most anticipated experiences for the next months</a:t>
            </a:r>
            <a:endParaRPr lang="en-US" sz="1400" strike="sngStrike" dirty="0">
              <a:solidFill>
                <a:schemeClr val="bg1"/>
              </a:solidFill>
              <a:latin typeface="DINPro-Bold" panose="02000503030000020004" pitchFamily="50" charset="0"/>
            </a:endParaRPr>
          </a:p>
        </p:txBody>
      </p:sp>
      <p:sp>
        <p:nvSpPr>
          <p:cNvPr id="68" name="object 3">
            <a:extLst>
              <a:ext uri="{FF2B5EF4-FFF2-40B4-BE49-F238E27FC236}">
                <a16:creationId xmlns:a16="http://schemas.microsoft.com/office/drawing/2014/main" id="{2A3103EF-EBC2-B14A-AD49-FDC1F389010E}"/>
              </a:ext>
            </a:extLst>
          </p:cNvPr>
          <p:cNvSpPr/>
          <p:nvPr/>
        </p:nvSpPr>
        <p:spPr>
          <a:xfrm>
            <a:off x="313134" y="597285"/>
            <a:ext cx="1718945" cy="165735"/>
          </a:xfrm>
          <a:custGeom>
            <a:avLst/>
            <a:gdLst/>
            <a:ahLst/>
            <a:cxnLst/>
            <a:rect l="l" t="t" r="r" b="b"/>
            <a:pathLst>
              <a:path w="1718945" h="165734">
                <a:moveTo>
                  <a:pt x="1718322" y="0"/>
                </a:moveTo>
                <a:lnTo>
                  <a:pt x="0" y="0"/>
                </a:lnTo>
                <a:lnTo>
                  <a:pt x="0" y="165595"/>
                </a:lnTo>
                <a:lnTo>
                  <a:pt x="1718322" y="165595"/>
                </a:lnTo>
                <a:lnTo>
                  <a:pt x="171832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9575775-BB3D-874B-B341-B051F2D48E98}"/>
              </a:ext>
            </a:extLst>
          </p:cNvPr>
          <p:cNvSpPr txBox="1"/>
          <p:nvPr/>
        </p:nvSpPr>
        <p:spPr>
          <a:xfrm>
            <a:off x="228600" y="3978189"/>
            <a:ext cx="1498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900" b="1" dirty="0">
                <a:solidFill>
                  <a:prstClr val="white"/>
                </a:solidFill>
                <a:latin typeface="DINPro-Light" panose="02000504040000020003" pitchFamily="50" charset="0"/>
              </a:rPr>
              <a:t>Enjoy nature, see scenic landscapes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A2EE1B9-3473-44D6-A291-0702DBAB260D}"/>
              </a:ext>
            </a:extLst>
          </p:cNvPr>
          <p:cNvSpPr txBox="1"/>
          <p:nvPr/>
        </p:nvSpPr>
        <p:spPr>
          <a:xfrm>
            <a:off x="3155328" y="3978189"/>
            <a:ext cx="1498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900" b="1" dirty="0">
                <a:solidFill>
                  <a:prstClr val="white"/>
                </a:solidFill>
                <a:latin typeface="DINPro-Light" panose="02000504040000020003" pitchFamily="50" charset="0"/>
              </a:rPr>
              <a:t>Experience the local culture and lifestyle 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INPro-Light" panose="02000504040000020003" pitchFamily="50" charset="0"/>
              <a:ea typeface="+mn-ea"/>
              <a:cs typeface="+mn-cs"/>
            </a:endParaRPr>
          </a:p>
        </p:txBody>
      </p:sp>
      <p:pic>
        <p:nvPicPr>
          <p:cNvPr id="69" name="Graphic 48" descr="Road">
            <a:extLst>
              <a:ext uri="{FF2B5EF4-FFF2-40B4-BE49-F238E27FC236}">
                <a16:creationId xmlns:a16="http://schemas.microsoft.com/office/drawing/2014/main" id="{0A4988E9-EE63-4F43-820C-64686C977DE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29083" y="3164393"/>
            <a:ext cx="497555" cy="497555"/>
          </a:xfrm>
          <a:prstGeom prst="rect">
            <a:avLst/>
          </a:prstGeom>
        </p:spPr>
      </p:pic>
      <p:pic>
        <p:nvPicPr>
          <p:cNvPr id="71" name="Picture 6" descr="Pin on Why didn't I think of that">
            <a:extLst>
              <a:ext uri="{FF2B5EF4-FFF2-40B4-BE49-F238E27FC236}">
                <a16:creationId xmlns:a16="http://schemas.microsoft.com/office/drawing/2014/main" id="{92DACF3B-E5D0-6D43-9B47-68A6965075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9774"/>
                    </a14:imgEffect>
                    <a14:imgEffect>
                      <a14:saturation sat="2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19282" y="2374871"/>
            <a:ext cx="910280" cy="91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Heart hands icon outline style Royalty Free Vector Image">
            <a:extLst>
              <a:ext uri="{FF2B5EF4-FFF2-40B4-BE49-F238E27FC236}">
                <a16:creationId xmlns:a16="http://schemas.microsoft.com/office/drawing/2014/main" id="{3AB3947F-609A-CA46-A204-C8603A07A7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5611" b="13008"/>
          <a:stretch/>
        </p:blipFill>
        <p:spPr bwMode="auto">
          <a:xfrm>
            <a:off x="3702976" y="3275794"/>
            <a:ext cx="403225" cy="354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Graphic 51" descr="Greek Temple">
            <a:extLst>
              <a:ext uri="{FF2B5EF4-FFF2-40B4-BE49-F238E27FC236}">
                <a16:creationId xmlns:a16="http://schemas.microsoft.com/office/drawing/2014/main" id="{2684685C-A187-134A-B837-65E957930F37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509028" y="3143194"/>
            <a:ext cx="535957" cy="535957"/>
          </a:xfrm>
          <a:prstGeom prst="rect">
            <a:avLst/>
          </a:prstGeom>
        </p:spPr>
      </p:pic>
      <p:pic>
        <p:nvPicPr>
          <p:cNvPr id="13324" name="Picture 12" descr="Paris eiffel icon">
            <a:extLst>
              <a:ext uri="{FF2B5EF4-FFF2-40B4-BE49-F238E27FC236}">
                <a16:creationId xmlns:a16="http://schemas.microsoft.com/office/drawing/2014/main" id="{AF8215CF-9F2F-664F-A05F-480E946C5A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3321" y="2573553"/>
            <a:ext cx="516210" cy="516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6" name="Picture 14" descr="Person practicing water sport free icon">
            <a:extLst>
              <a:ext uri="{FF2B5EF4-FFF2-40B4-BE49-F238E27FC236}">
                <a16:creationId xmlns:a16="http://schemas.microsoft.com/office/drawing/2014/main" id="{3E97206E-7376-BD41-B576-0CD880067B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duotone>
              <a:schemeClr val="accent2">
                <a:shade val="45000"/>
                <a:satMod val="135000"/>
              </a:schemeClr>
              <a:prstClr val="white"/>
            </a:duotone>
            <a:alphaModFix amt="28000"/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60372" y="2602897"/>
            <a:ext cx="441325" cy="44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94E41064-EFF2-DD4F-A2DA-82192BAC2D1E}"/>
              </a:ext>
            </a:extLst>
          </p:cNvPr>
          <p:cNvSpPr txBox="1"/>
          <p:nvPr/>
        </p:nvSpPr>
        <p:spPr>
          <a:xfrm>
            <a:off x="6588266" y="4889470"/>
            <a:ext cx="1336534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b="1" dirty="0">
                <a:solidFill>
                  <a:schemeClr val="bg1"/>
                </a:solidFill>
                <a:latin typeface="DINPro-Light" panose="02000504040000020003" pitchFamily="50" charset="0"/>
              </a:rPr>
              <a:t>* New question</a:t>
            </a:r>
          </a:p>
        </p:txBody>
      </p:sp>
    </p:spTree>
    <p:extLst>
      <p:ext uri="{BB962C8B-B14F-4D97-AF65-F5344CB8AC3E}">
        <p14:creationId xmlns:p14="http://schemas.microsoft.com/office/powerpoint/2010/main" val="8362707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AD8258D3-0D08-4609-8288-7FAE7075C58F}"/>
              </a:ext>
            </a:extLst>
          </p:cNvPr>
          <p:cNvSpPr/>
          <p:nvPr/>
        </p:nvSpPr>
        <p:spPr>
          <a:xfrm>
            <a:off x="0" y="1050924"/>
            <a:ext cx="9144000" cy="409892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2A08CD-1582-471B-B10C-986C776FB5DD}"/>
              </a:ext>
            </a:extLst>
          </p:cNvPr>
          <p:cNvSpPr txBox="1"/>
          <p:nvPr/>
        </p:nvSpPr>
        <p:spPr>
          <a:xfrm>
            <a:off x="228600" y="4910943"/>
            <a:ext cx="4897224" cy="199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99" b="1" dirty="0">
                <a:solidFill>
                  <a:schemeClr val="tx1">
                    <a:lumMod val="50000"/>
                    <a:lumOff val="50000"/>
                  </a:schemeClr>
                </a:solidFill>
                <a:latin typeface="DINPro-Light" panose="02000504040000020003" pitchFamily="50" charset="0"/>
              </a:rPr>
              <a:t>Q6. What criteria will play the most important role in choosing your next holiday destination?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1ACC8C-0975-4705-BF3B-88845A5B92B1}"/>
              </a:ext>
            </a:extLst>
          </p:cNvPr>
          <p:cNvSpPr txBox="1"/>
          <p:nvPr/>
        </p:nvSpPr>
        <p:spPr>
          <a:xfrm>
            <a:off x="7768454" y="4910943"/>
            <a:ext cx="1334886" cy="199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699" b="1" dirty="0">
                <a:solidFill>
                  <a:schemeClr val="tx1">
                    <a:lumMod val="50000"/>
                    <a:lumOff val="50000"/>
                  </a:schemeClr>
                </a:solidFill>
                <a:latin typeface="DINPro-Light" panose="02000504040000020003" pitchFamily="50" charset="0"/>
              </a:rPr>
              <a:t>No. of respondents: 6,005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348C6865-7A37-40B5-A4C5-8797486AD084}"/>
              </a:ext>
            </a:extLst>
          </p:cNvPr>
          <p:cNvSpPr/>
          <p:nvPr/>
        </p:nvSpPr>
        <p:spPr>
          <a:xfrm>
            <a:off x="3733800" y="885689"/>
            <a:ext cx="1718945" cy="165735"/>
          </a:xfrm>
          <a:custGeom>
            <a:avLst/>
            <a:gdLst/>
            <a:ahLst/>
            <a:cxnLst/>
            <a:rect l="l" t="t" r="r" b="b"/>
            <a:pathLst>
              <a:path w="1718945" h="165734">
                <a:moveTo>
                  <a:pt x="1718322" y="0"/>
                </a:moveTo>
                <a:lnTo>
                  <a:pt x="0" y="0"/>
                </a:lnTo>
                <a:lnTo>
                  <a:pt x="0" y="165595"/>
                </a:lnTo>
                <a:lnTo>
                  <a:pt x="1718322" y="165595"/>
                </a:lnTo>
                <a:lnTo>
                  <a:pt x="1718322" y="0"/>
                </a:lnTo>
                <a:close/>
              </a:path>
            </a:pathLst>
          </a:custGeom>
          <a:solidFill>
            <a:srgbClr val="2D8CB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467A262-AB3D-45C7-ABA6-2AFB7D33C616}"/>
              </a:ext>
            </a:extLst>
          </p:cNvPr>
          <p:cNvSpPr txBox="1"/>
          <p:nvPr/>
        </p:nvSpPr>
        <p:spPr>
          <a:xfrm>
            <a:off x="914400" y="185753"/>
            <a:ext cx="6969266" cy="5225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398" dirty="0">
                <a:solidFill>
                  <a:srgbClr val="3FADDD"/>
                </a:solidFill>
                <a:latin typeface="DINPro-Bold" panose="02000503030000020004" pitchFamily="50" charset="0"/>
              </a:rPr>
              <a:t>Pleasant weather, attractive deals and fewer crowds are the key elements for the selection of a holiday destination this summer</a:t>
            </a:r>
          </a:p>
        </p:txBody>
      </p:sp>
      <p:graphicFrame>
        <p:nvGraphicFramePr>
          <p:cNvPr id="63" name="Chart 62">
            <a:extLst>
              <a:ext uri="{FF2B5EF4-FFF2-40B4-BE49-F238E27FC236}">
                <a16:creationId xmlns:a16="http://schemas.microsoft.com/office/drawing/2014/main" id="{9D0B4A09-F647-4B5A-96C5-1682A6EEA6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4923476"/>
              </p:ext>
            </p:extLst>
          </p:nvPr>
        </p:nvGraphicFramePr>
        <p:xfrm>
          <a:off x="457200" y="1127125"/>
          <a:ext cx="8382000" cy="29232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4" name="Graphic 13" descr="Travel outline">
            <a:extLst>
              <a:ext uri="{FF2B5EF4-FFF2-40B4-BE49-F238E27FC236}">
                <a16:creationId xmlns:a16="http://schemas.microsoft.com/office/drawing/2014/main" id="{32B9A12C-95E5-436F-84BC-E65A367E12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04975" y="3854434"/>
            <a:ext cx="446325" cy="446325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E43F26C6-CAB7-4ED4-AFEA-87E71136B915}"/>
              </a:ext>
            </a:extLst>
          </p:cNvPr>
          <p:cNvSpPr txBox="1"/>
          <p:nvPr/>
        </p:nvSpPr>
        <p:spPr>
          <a:xfrm>
            <a:off x="2711049" y="1109504"/>
            <a:ext cx="373358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/>
            <a:r>
              <a:rPr lang="en-US" sz="1000" dirty="0">
                <a:solidFill>
                  <a:srgbClr val="0A0936"/>
                </a:solidFill>
                <a:latin typeface="DINPro-Light" panose="02000504040000020003" pitchFamily="50" charset="0"/>
              </a:rPr>
              <a:t>Top 8 criteria for choosing the next travel destination</a:t>
            </a:r>
            <a:endParaRPr lang="en-US" sz="800" strike="sngStrike" dirty="0">
              <a:solidFill>
                <a:srgbClr val="0A0936"/>
              </a:solidFill>
              <a:latin typeface="DINPro-Light" panose="02000504040000020003" pitchFamily="50" charset="0"/>
            </a:endParaRPr>
          </a:p>
        </p:txBody>
      </p:sp>
      <p:pic>
        <p:nvPicPr>
          <p:cNvPr id="5" name="Graphic 4" descr="Clapping hands outline">
            <a:extLst>
              <a:ext uri="{FF2B5EF4-FFF2-40B4-BE49-F238E27FC236}">
                <a16:creationId xmlns:a16="http://schemas.microsoft.com/office/drawing/2014/main" id="{DA92641F-71EA-452A-91CF-4D913819D2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01614" y="3885814"/>
            <a:ext cx="402137" cy="402137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sp>
        <p:nvSpPr>
          <p:cNvPr id="21" name="object 5">
            <a:extLst>
              <a:ext uri="{FF2B5EF4-FFF2-40B4-BE49-F238E27FC236}">
                <a16:creationId xmlns:a16="http://schemas.microsoft.com/office/drawing/2014/main" id="{2CF1B92B-6590-48C5-AB41-0AD5C0F6241C}"/>
              </a:ext>
            </a:extLst>
          </p:cNvPr>
          <p:cNvSpPr txBox="1"/>
          <p:nvPr/>
        </p:nvSpPr>
        <p:spPr>
          <a:xfrm>
            <a:off x="76200" y="4784725"/>
            <a:ext cx="211455" cy="214289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algn="ctr">
              <a:lnSpc>
                <a:spcPts val="1700"/>
              </a:lnSpc>
              <a:spcBef>
                <a:spcPts val="240"/>
              </a:spcBef>
            </a:pPr>
            <a:fld id="{D5B01DB2-0E61-4156-A5A4-D8B8266C827F}" type="slidenum">
              <a:rPr lang="en-US" sz="700" smtClean="0">
                <a:latin typeface="DINPro-Light" panose="02000504040000020003" pitchFamily="50" charset="0"/>
                <a:cs typeface="Arial"/>
              </a:rPr>
              <a:t>37</a:t>
            </a:fld>
            <a:endParaRPr sz="700" dirty="0">
              <a:latin typeface="DINPro-Light" panose="02000504040000020003" pitchFamily="50" charset="0"/>
              <a:cs typeface="Arial"/>
            </a:endParaRPr>
          </a:p>
        </p:txBody>
      </p:sp>
      <p:pic>
        <p:nvPicPr>
          <p:cNvPr id="4" name="Graphic 3" descr="Flag outline">
            <a:extLst>
              <a:ext uri="{FF2B5EF4-FFF2-40B4-BE49-F238E27FC236}">
                <a16:creationId xmlns:a16="http://schemas.microsoft.com/office/drawing/2014/main" id="{1CF24A0E-06F0-4574-9217-39F0CA35C7E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92585" y="3893724"/>
            <a:ext cx="367744" cy="367744"/>
          </a:xfrm>
          <a:prstGeom prst="rect">
            <a:avLst/>
          </a:prstGeom>
        </p:spPr>
      </p:pic>
      <p:pic>
        <p:nvPicPr>
          <p:cNvPr id="10" name="Graphic 9" descr="Money outline">
            <a:extLst>
              <a:ext uri="{FF2B5EF4-FFF2-40B4-BE49-F238E27FC236}">
                <a16:creationId xmlns:a16="http://schemas.microsoft.com/office/drawing/2014/main" id="{9F222D86-6A7C-4415-A2FD-EC3D8D30A03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763463" y="3876528"/>
            <a:ext cx="402137" cy="40213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AEAF8D6-D278-4C6E-B86F-C00A2CCBC8AE}"/>
              </a:ext>
            </a:extLst>
          </p:cNvPr>
          <p:cNvSpPr txBox="1"/>
          <p:nvPr/>
        </p:nvSpPr>
        <p:spPr>
          <a:xfrm>
            <a:off x="3978584" y="4452440"/>
            <a:ext cx="120129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DINPro-Light" panose="02000504040000020003" pitchFamily="50" charset="0"/>
              </a:rPr>
              <a:t>May ‘22 survey</a:t>
            </a:r>
          </a:p>
        </p:txBody>
      </p:sp>
      <p:pic>
        <p:nvPicPr>
          <p:cNvPr id="12290" name="Picture 2" descr="Road Path Like Thin Map Geolocation Icon, Symbol of Show or Check Transport  Route or Find the Right Place Concept Outline Simple Stock Vector -  Illustration of interest, globe: 134305565">
            <a:extLst>
              <a:ext uri="{FF2B5EF4-FFF2-40B4-BE49-F238E27FC236}">
                <a16:creationId xmlns:a16="http://schemas.microsoft.com/office/drawing/2014/main" id="{1FFC5B3E-66EA-8245-838B-73E6A72AD4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945034" y="3885814"/>
            <a:ext cx="313527" cy="383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Sun icon line summer symbol Royalty Free Vector Image">
            <a:extLst>
              <a:ext uri="{FF2B5EF4-FFF2-40B4-BE49-F238E27FC236}">
                <a16:creationId xmlns:a16="http://schemas.microsoft.com/office/drawing/2014/main" id="{353171FC-5612-4348-998B-BB87270E44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38199" y="3935226"/>
            <a:ext cx="329055" cy="329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Avoid crowds line style icon Royalty Free Vector Image">
            <a:extLst>
              <a:ext uri="{FF2B5EF4-FFF2-40B4-BE49-F238E27FC236}">
                <a16:creationId xmlns:a16="http://schemas.microsoft.com/office/drawing/2014/main" id="{5C259DFC-C0D1-244E-A2AF-33E0E12515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806885" y="3899066"/>
            <a:ext cx="358460" cy="357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phic 5" descr="Polaroid Pictures outline">
            <a:extLst>
              <a:ext uri="{FF2B5EF4-FFF2-40B4-BE49-F238E27FC236}">
                <a16:creationId xmlns:a16="http://schemas.microsoft.com/office/drawing/2014/main" id="{BE4E769F-BFE7-1B9D-068A-45FD6A446203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807290" y="3899726"/>
            <a:ext cx="356400" cy="3564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961C82A-EE2C-6F4C-98FD-D9AD26FEAD60}"/>
              </a:ext>
            </a:extLst>
          </p:cNvPr>
          <p:cNvSpPr txBox="1"/>
          <p:nvPr/>
        </p:nvSpPr>
        <p:spPr>
          <a:xfrm>
            <a:off x="6969266" y="4907758"/>
            <a:ext cx="1336534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99" b="1" dirty="0">
                <a:solidFill>
                  <a:schemeClr val="tx1">
                    <a:lumMod val="50000"/>
                    <a:lumOff val="50000"/>
                  </a:schemeClr>
                </a:solidFill>
                <a:latin typeface="DINPro-Light" panose="02000504040000020003" pitchFamily="50" charset="0"/>
              </a:rPr>
              <a:t>* New question</a:t>
            </a:r>
          </a:p>
        </p:txBody>
      </p:sp>
    </p:spTree>
    <p:extLst>
      <p:ext uri="{BB962C8B-B14F-4D97-AF65-F5344CB8AC3E}">
        <p14:creationId xmlns:p14="http://schemas.microsoft.com/office/powerpoint/2010/main" val="30923536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mountain, nature, water, shore&#10;&#10;Description automatically generated">
            <a:extLst>
              <a:ext uri="{FF2B5EF4-FFF2-40B4-BE49-F238E27FC236}">
                <a16:creationId xmlns:a16="http://schemas.microsoft.com/office/drawing/2014/main" id="{ED4D363E-E969-87B9-3AD5-122A9DBFC7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9000" contras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426"/>
            <a:ext cx="9144000" cy="514984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55834" y="871809"/>
            <a:ext cx="2925566" cy="1202893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 marR="5080" algn="l">
              <a:lnSpc>
                <a:spcPts val="4400"/>
              </a:lnSpc>
              <a:spcBef>
                <a:spcPts val="580"/>
              </a:spcBef>
            </a:pPr>
            <a:r>
              <a:rPr lang="en-US" sz="4400" spc="-85" dirty="0">
                <a:solidFill>
                  <a:srgbClr val="FFFFFF"/>
                </a:solidFill>
                <a:latin typeface="DINPro-Regular" panose="02000503030000020004"/>
              </a:rPr>
              <a:t>TRAVEL CONCERNS</a:t>
            </a:r>
            <a:endParaRPr sz="4400" spc="-210" dirty="0">
              <a:solidFill>
                <a:srgbClr val="FFFFFF"/>
              </a:solidFill>
              <a:latin typeface="DINPro-Regular" panose="02000503030000020004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923404"/>
            <a:ext cx="156845" cy="1649095"/>
          </a:xfrm>
          <a:custGeom>
            <a:avLst/>
            <a:gdLst/>
            <a:ahLst/>
            <a:cxnLst/>
            <a:rect l="l" t="t" r="r" b="b"/>
            <a:pathLst>
              <a:path w="156845" h="1649095">
                <a:moveTo>
                  <a:pt x="156603" y="0"/>
                </a:moveTo>
                <a:lnTo>
                  <a:pt x="0" y="0"/>
                </a:lnTo>
                <a:lnTo>
                  <a:pt x="0" y="1648802"/>
                </a:lnTo>
                <a:lnTo>
                  <a:pt x="156603" y="1648802"/>
                </a:lnTo>
                <a:lnTo>
                  <a:pt x="156603" y="0"/>
                </a:lnTo>
                <a:close/>
              </a:path>
            </a:pathLst>
          </a:custGeom>
          <a:solidFill>
            <a:srgbClr val="A1EAF7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B0C2B800-EC78-43A0-A300-DCBD25D7B039}"/>
              </a:ext>
            </a:extLst>
          </p:cNvPr>
          <p:cNvSpPr txBox="1"/>
          <p:nvPr/>
        </p:nvSpPr>
        <p:spPr>
          <a:xfrm>
            <a:off x="5715000" y="1965325"/>
            <a:ext cx="3575685" cy="46780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x-none" sz="30500" spc="-4850">
                <a:solidFill>
                  <a:srgbClr val="FFFFFF"/>
                </a:solidFill>
                <a:latin typeface="DINPro-Regular" panose="02000503030000020004" pitchFamily="2" charset="0"/>
                <a:cs typeface="Arial"/>
              </a:rPr>
              <a:t>0</a:t>
            </a:r>
            <a:r>
              <a:rPr lang="en-US" sz="30500" spc="-4850" dirty="0">
                <a:solidFill>
                  <a:srgbClr val="FFFFFF"/>
                </a:solidFill>
                <a:latin typeface="DINPro-Regular" panose="02000503030000020004" pitchFamily="2" charset="0"/>
                <a:cs typeface="Arial"/>
              </a:rPr>
              <a:t>3</a:t>
            </a:r>
            <a:endParaRPr sz="30500" dirty="0">
              <a:latin typeface="DINPro-Regular" panose="02000503030000020004" pitchFamily="2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652416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C37911A-5533-4E52-943D-8BC4560BEDFF}"/>
              </a:ext>
            </a:extLst>
          </p:cNvPr>
          <p:cNvSpPr/>
          <p:nvPr/>
        </p:nvSpPr>
        <p:spPr>
          <a:xfrm>
            <a:off x="0" y="940612"/>
            <a:ext cx="9144000" cy="4225113"/>
          </a:xfrm>
          <a:prstGeom prst="rect">
            <a:avLst/>
          </a:prstGeom>
          <a:solidFill>
            <a:srgbClr val="E6E7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9630F4E-6324-4054-809D-485C711F778F}"/>
              </a:ext>
            </a:extLst>
          </p:cNvPr>
          <p:cNvSpPr txBox="1"/>
          <p:nvPr/>
        </p:nvSpPr>
        <p:spPr>
          <a:xfrm>
            <a:off x="7961277" y="2303669"/>
            <a:ext cx="558166" cy="2308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900" b="1" dirty="0">
                <a:solidFill>
                  <a:srgbClr val="0A0936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Poland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A41A612-3B1E-4D47-A1CC-772077922FBB}"/>
              </a:ext>
            </a:extLst>
          </p:cNvPr>
          <p:cNvSpPr txBox="1"/>
          <p:nvPr/>
        </p:nvSpPr>
        <p:spPr>
          <a:xfrm>
            <a:off x="7961277" y="1736725"/>
            <a:ext cx="413896" cy="2308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900" b="1" dirty="0">
                <a:solidFill>
                  <a:srgbClr val="0A0936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Italy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F6872DB-D693-4E8F-B8A5-24C10825280D}"/>
              </a:ext>
            </a:extLst>
          </p:cNvPr>
          <p:cNvSpPr txBox="1"/>
          <p:nvPr/>
        </p:nvSpPr>
        <p:spPr>
          <a:xfrm>
            <a:off x="6805393" y="1159582"/>
            <a:ext cx="233860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/>
            <a:r>
              <a:rPr lang="en-US" sz="1000" dirty="0">
                <a:solidFill>
                  <a:srgbClr val="0A0936"/>
                </a:solidFill>
                <a:latin typeface="DINPro-Light" panose="02000504040000020003" pitchFamily="50" charset="0"/>
              </a:rPr>
              <a:t>Top 5 markets choosing domestic over international travel</a:t>
            </a:r>
          </a:p>
        </p:txBody>
      </p:sp>
      <p:sp>
        <p:nvSpPr>
          <p:cNvPr id="51" name="Subtitle 2">
            <a:extLst>
              <a:ext uri="{FF2B5EF4-FFF2-40B4-BE49-F238E27FC236}">
                <a16:creationId xmlns:a16="http://schemas.microsoft.com/office/drawing/2014/main" id="{B0786A0A-F00C-432B-BE6F-8594BCF5F9F6}"/>
              </a:ext>
            </a:extLst>
          </p:cNvPr>
          <p:cNvSpPr txBox="1">
            <a:spLocks/>
          </p:cNvSpPr>
          <p:nvPr/>
        </p:nvSpPr>
        <p:spPr>
          <a:xfrm>
            <a:off x="8007068" y="2504623"/>
            <a:ext cx="678004" cy="230448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538"/>
              </a:lnSpc>
            </a:pP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  <a:ea typeface="Open Sans Light" panose="020B0306030504020204" pitchFamily="34" charset="0"/>
                <a:cs typeface="Open Sans Light" panose="020B0306030504020204" pitchFamily="34" charset="0"/>
              </a:rPr>
              <a:t>14.7%</a:t>
            </a:r>
          </a:p>
        </p:txBody>
      </p:sp>
      <p:sp>
        <p:nvSpPr>
          <p:cNvPr id="52" name="Subtitle 2">
            <a:extLst>
              <a:ext uri="{FF2B5EF4-FFF2-40B4-BE49-F238E27FC236}">
                <a16:creationId xmlns:a16="http://schemas.microsoft.com/office/drawing/2014/main" id="{F6D2DA3E-A469-4738-8097-0D5A004A35BB}"/>
              </a:ext>
            </a:extLst>
          </p:cNvPr>
          <p:cNvSpPr txBox="1">
            <a:spLocks/>
          </p:cNvSpPr>
          <p:nvPr/>
        </p:nvSpPr>
        <p:spPr>
          <a:xfrm>
            <a:off x="8007068" y="1942075"/>
            <a:ext cx="678004" cy="230448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538"/>
              </a:lnSpc>
            </a:pP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  <a:ea typeface="Open Sans Light" panose="020B0306030504020204" pitchFamily="34" charset="0"/>
                <a:cs typeface="Open Sans Light" panose="020B0306030504020204" pitchFamily="34" charset="0"/>
              </a:rPr>
              <a:t>17.3%</a:t>
            </a: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38EC5C33-87BE-459A-BCF9-6CB03E18A4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77977" y="1763771"/>
            <a:ext cx="500289" cy="409291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960BDF57-6061-4A24-A3EF-549F076CAC5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16078" y="2281974"/>
            <a:ext cx="424087" cy="353370"/>
          </a:xfrm>
          <a:prstGeom prst="rect">
            <a:avLst/>
          </a:prstGeom>
        </p:spPr>
      </p:pic>
      <p:sp>
        <p:nvSpPr>
          <p:cNvPr id="55" name="object 5">
            <a:extLst>
              <a:ext uri="{FF2B5EF4-FFF2-40B4-BE49-F238E27FC236}">
                <a16:creationId xmlns:a16="http://schemas.microsoft.com/office/drawing/2014/main" id="{584F8A78-FE18-47D8-9F4D-E38082875425}"/>
              </a:ext>
            </a:extLst>
          </p:cNvPr>
          <p:cNvSpPr txBox="1"/>
          <p:nvPr/>
        </p:nvSpPr>
        <p:spPr>
          <a:xfrm>
            <a:off x="76200" y="4784725"/>
            <a:ext cx="211455" cy="214289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algn="ctr">
              <a:lnSpc>
                <a:spcPts val="1700"/>
              </a:lnSpc>
              <a:spcBef>
                <a:spcPts val="240"/>
              </a:spcBef>
            </a:pPr>
            <a:fld id="{D5B01DB2-0E61-4156-A5A4-D8B8266C827F}" type="slidenum">
              <a:rPr lang="en-US" sz="700" smtClean="0">
                <a:latin typeface="DINPro-Light" panose="02000504040000020003" pitchFamily="50" charset="0"/>
                <a:cs typeface="Arial"/>
              </a:rPr>
              <a:t>39</a:t>
            </a:fld>
            <a:endParaRPr sz="700" dirty="0">
              <a:latin typeface="DINPro-Light" panose="02000504040000020003" pitchFamily="50" charset="0"/>
              <a:cs typeface="Arial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40FAF66-FF66-4017-B4A2-CEB009F258B9}"/>
              </a:ext>
            </a:extLst>
          </p:cNvPr>
          <p:cNvSpPr txBox="1"/>
          <p:nvPr/>
        </p:nvSpPr>
        <p:spPr>
          <a:xfrm>
            <a:off x="228600" y="4841875"/>
            <a:ext cx="535114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b="1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</a:rPr>
              <a:t>Q2. If you were planning to take an overnight trip in the next 6 months within Europe, how has COVID-19 affected your plans?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FF243F0-20F1-4C63-9148-CF7942EA0ED3}"/>
              </a:ext>
            </a:extLst>
          </p:cNvPr>
          <p:cNvSpPr txBox="1"/>
          <p:nvPr/>
        </p:nvSpPr>
        <p:spPr>
          <a:xfrm>
            <a:off x="7961277" y="2738316"/>
            <a:ext cx="484428" cy="2308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900" b="1" dirty="0">
                <a:solidFill>
                  <a:srgbClr val="0A0936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Spain</a:t>
            </a:r>
          </a:p>
        </p:txBody>
      </p:sp>
      <p:sp>
        <p:nvSpPr>
          <p:cNvPr id="65" name="Subtitle 2">
            <a:extLst>
              <a:ext uri="{FF2B5EF4-FFF2-40B4-BE49-F238E27FC236}">
                <a16:creationId xmlns:a16="http://schemas.microsoft.com/office/drawing/2014/main" id="{1071AFFC-0D4D-4529-AF27-CF76F7D192E8}"/>
              </a:ext>
            </a:extLst>
          </p:cNvPr>
          <p:cNvSpPr txBox="1">
            <a:spLocks/>
          </p:cNvSpPr>
          <p:nvPr/>
        </p:nvSpPr>
        <p:spPr>
          <a:xfrm>
            <a:off x="8007068" y="2965068"/>
            <a:ext cx="679732" cy="230448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538"/>
              </a:lnSpc>
            </a:pP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  <a:ea typeface="Open Sans Light" panose="020B0306030504020204" pitchFamily="34" charset="0"/>
                <a:cs typeface="Open Sans Light" panose="020B0306030504020204" pitchFamily="34" charset="0"/>
              </a:rPr>
              <a:t>13.9%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2E3D0666-9AED-4769-9456-2019B75BE1B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77361" y="2767957"/>
            <a:ext cx="501521" cy="427559"/>
          </a:xfrm>
          <a:prstGeom prst="rect">
            <a:avLst/>
          </a:prstGeom>
        </p:spPr>
      </p:pic>
      <p:sp>
        <p:nvSpPr>
          <p:cNvPr id="84" name="Rectangle 83">
            <a:extLst>
              <a:ext uri="{FF2B5EF4-FFF2-40B4-BE49-F238E27FC236}">
                <a16:creationId xmlns:a16="http://schemas.microsoft.com/office/drawing/2014/main" id="{E38E64F9-2054-4477-95D1-B613A8E949A8}"/>
              </a:ext>
            </a:extLst>
          </p:cNvPr>
          <p:cNvSpPr/>
          <p:nvPr/>
        </p:nvSpPr>
        <p:spPr>
          <a:xfrm>
            <a:off x="375611" y="1610437"/>
            <a:ext cx="381000" cy="201441"/>
          </a:xfrm>
          <a:prstGeom prst="rect">
            <a:avLst/>
          </a:prstGeom>
          <a:solidFill>
            <a:srgbClr val="E6E7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5315784-0104-47A2-95B0-88DF38F9A1EB}"/>
              </a:ext>
            </a:extLst>
          </p:cNvPr>
          <p:cNvSpPr txBox="1"/>
          <p:nvPr/>
        </p:nvSpPr>
        <p:spPr>
          <a:xfrm>
            <a:off x="959782" y="1169189"/>
            <a:ext cx="300261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rgbClr val="0A0936"/>
                </a:solidFill>
                <a:latin typeface="DINPro-Light" panose="02000504040000020003" pitchFamily="50" charset="0"/>
              </a:rPr>
              <a:t>How has COVID-19 affected travel plans?</a:t>
            </a:r>
          </a:p>
        </p:txBody>
      </p:sp>
      <p:graphicFrame>
        <p:nvGraphicFramePr>
          <p:cNvPr id="86" name="Chart 85">
            <a:extLst>
              <a:ext uri="{FF2B5EF4-FFF2-40B4-BE49-F238E27FC236}">
                <a16:creationId xmlns:a16="http://schemas.microsoft.com/office/drawing/2014/main" id="{8716EF1C-9F2E-4A2D-A53F-66524C1E5E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38644918"/>
              </p:ext>
            </p:extLst>
          </p:nvPr>
        </p:nvGraphicFramePr>
        <p:xfrm>
          <a:off x="228600" y="1563872"/>
          <a:ext cx="6263362" cy="29406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87" name="TextBox 86">
            <a:extLst>
              <a:ext uri="{FF2B5EF4-FFF2-40B4-BE49-F238E27FC236}">
                <a16:creationId xmlns:a16="http://schemas.microsoft.com/office/drawing/2014/main" id="{17BBF3A4-322D-488B-9B1A-5D1254BA1074}"/>
              </a:ext>
            </a:extLst>
          </p:cNvPr>
          <p:cNvSpPr txBox="1"/>
          <p:nvPr/>
        </p:nvSpPr>
        <p:spPr>
          <a:xfrm>
            <a:off x="3694500" y="1550571"/>
            <a:ext cx="11061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rgbClr val="0A0936"/>
                </a:solidFill>
                <a:latin typeface="DINPro-Light" panose="02000504040000020003" pitchFamily="50" charset="0"/>
              </a:rPr>
              <a:t>Did not plan </a:t>
            </a:r>
            <a:br>
              <a:rPr lang="en-US" sz="800" dirty="0">
                <a:solidFill>
                  <a:srgbClr val="0A0936"/>
                </a:solidFill>
                <a:latin typeface="DINPro-Light" panose="02000504040000020003" pitchFamily="50" charset="0"/>
              </a:rPr>
            </a:br>
            <a:r>
              <a:rPr lang="en-US" sz="800" dirty="0">
                <a:solidFill>
                  <a:srgbClr val="0A0936"/>
                </a:solidFill>
                <a:latin typeface="DINPro-Light" panose="02000504040000020003" pitchFamily="50" charset="0"/>
              </a:rPr>
              <a:t>to travel 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1AE2EC31-2E72-42A7-BB96-834C1A0507F7}"/>
              </a:ext>
            </a:extLst>
          </p:cNvPr>
          <p:cNvSpPr txBox="1"/>
          <p:nvPr/>
        </p:nvSpPr>
        <p:spPr>
          <a:xfrm>
            <a:off x="3661772" y="2041525"/>
            <a:ext cx="10011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rgbClr val="0A0936"/>
                </a:solidFill>
                <a:latin typeface="DINPro-Light" panose="02000504040000020003" pitchFamily="50" charset="0"/>
              </a:rPr>
              <a:t>Did not make any change to the original plan</a:t>
            </a:r>
          </a:p>
        </p:txBody>
      </p:sp>
      <p:sp>
        <p:nvSpPr>
          <p:cNvPr id="89" name="Left Brace 88">
            <a:extLst>
              <a:ext uri="{FF2B5EF4-FFF2-40B4-BE49-F238E27FC236}">
                <a16:creationId xmlns:a16="http://schemas.microsoft.com/office/drawing/2014/main" id="{2446AEF2-F2C1-492B-AD5C-7C8F5921994D}"/>
              </a:ext>
            </a:extLst>
          </p:cNvPr>
          <p:cNvSpPr/>
          <p:nvPr/>
        </p:nvSpPr>
        <p:spPr>
          <a:xfrm flipH="1">
            <a:off x="3636926" y="2726558"/>
            <a:ext cx="54000" cy="1161505"/>
          </a:xfrm>
          <a:prstGeom prst="leftBrace">
            <a:avLst/>
          </a:prstGeom>
          <a:ln>
            <a:solidFill>
              <a:srgbClr val="0A09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90" name="Left Brace 89">
            <a:extLst>
              <a:ext uri="{FF2B5EF4-FFF2-40B4-BE49-F238E27FC236}">
                <a16:creationId xmlns:a16="http://schemas.microsoft.com/office/drawing/2014/main" id="{0E4E027E-FBF4-4F9D-83A4-7774DB40F9D4}"/>
              </a:ext>
            </a:extLst>
          </p:cNvPr>
          <p:cNvSpPr/>
          <p:nvPr/>
        </p:nvSpPr>
        <p:spPr>
          <a:xfrm flipH="1">
            <a:off x="3636926" y="3944677"/>
            <a:ext cx="54000" cy="111788"/>
          </a:xfrm>
          <a:prstGeom prst="leftBrace">
            <a:avLst/>
          </a:prstGeom>
          <a:ln>
            <a:solidFill>
              <a:srgbClr val="0A09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598B0825-6B6D-4266-88E8-457E0342DABE}"/>
              </a:ext>
            </a:extLst>
          </p:cNvPr>
          <p:cNvSpPr txBox="1"/>
          <p:nvPr/>
        </p:nvSpPr>
        <p:spPr>
          <a:xfrm>
            <a:off x="3713833" y="3892811"/>
            <a:ext cx="673749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rgbClr val="0A0936"/>
                </a:solidFill>
                <a:latin typeface="DINPro-Light" panose="02000504040000020003" pitchFamily="50" charset="0"/>
              </a:rPr>
              <a:t>Cancelled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F09ED180-B2C8-4330-AC6E-3880E9FE620D}"/>
              </a:ext>
            </a:extLst>
          </p:cNvPr>
          <p:cNvSpPr txBox="1"/>
          <p:nvPr/>
        </p:nvSpPr>
        <p:spPr>
          <a:xfrm>
            <a:off x="3696400" y="3078975"/>
            <a:ext cx="102758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rgbClr val="0A0936"/>
                </a:solidFill>
                <a:latin typeface="DINPro-Light" panose="02000504040000020003" pitchFamily="50" charset="0"/>
              </a:rPr>
              <a:t>Had to make some changes to their original plan</a:t>
            </a:r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4978BD1E-2479-46BD-8011-4074E9A69B94}"/>
              </a:ext>
            </a:extLst>
          </p:cNvPr>
          <p:cNvCxnSpPr/>
          <p:nvPr/>
        </p:nvCxnSpPr>
        <p:spPr>
          <a:xfrm>
            <a:off x="4709643" y="1649998"/>
            <a:ext cx="0" cy="2575114"/>
          </a:xfrm>
          <a:prstGeom prst="line">
            <a:avLst/>
          </a:prstGeom>
          <a:ln>
            <a:solidFill>
              <a:srgbClr val="0A09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Left Brace 93">
            <a:extLst>
              <a:ext uri="{FF2B5EF4-FFF2-40B4-BE49-F238E27FC236}">
                <a16:creationId xmlns:a16="http://schemas.microsoft.com/office/drawing/2014/main" id="{87FA69E9-75FF-469E-B88E-028135C6F5D1}"/>
              </a:ext>
            </a:extLst>
          </p:cNvPr>
          <p:cNvSpPr/>
          <p:nvPr/>
        </p:nvSpPr>
        <p:spPr>
          <a:xfrm flipH="1">
            <a:off x="3636926" y="1606050"/>
            <a:ext cx="54000" cy="216000"/>
          </a:xfrm>
          <a:prstGeom prst="leftBrace">
            <a:avLst/>
          </a:prstGeom>
          <a:ln>
            <a:solidFill>
              <a:srgbClr val="0A09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95" name="Left Brace 94">
            <a:extLst>
              <a:ext uri="{FF2B5EF4-FFF2-40B4-BE49-F238E27FC236}">
                <a16:creationId xmlns:a16="http://schemas.microsoft.com/office/drawing/2014/main" id="{85E2CCC2-4DA1-4BCC-AA25-BEEC992AE3B8}"/>
              </a:ext>
            </a:extLst>
          </p:cNvPr>
          <p:cNvSpPr/>
          <p:nvPr/>
        </p:nvSpPr>
        <p:spPr>
          <a:xfrm flipH="1">
            <a:off x="3636926" y="1874995"/>
            <a:ext cx="54000" cy="803714"/>
          </a:xfrm>
          <a:prstGeom prst="leftBrace">
            <a:avLst/>
          </a:prstGeom>
          <a:ln>
            <a:solidFill>
              <a:srgbClr val="0A09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36C2184A-86EE-4FD4-98B7-E1DAF3479FAD}"/>
              </a:ext>
            </a:extLst>
          </p:cNvPr>
          <p:cNvSpPr/>
          <p:nvPr/>
        </p:nvSpPr>
        <p:spPr>
          <a:xfrm>
            <a:off x="4855405" y="2153733"/>
            <a:ext cx="109575" cy="81805"/>
          </a:xfrm>
          <a:prstGeom prst="rect">
            <a:avLst/>
          </a:prstGeom>
          <a:solidFill>
            <a:srgbClr val="D996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36C2184A-86EE-4FD4-98B7-E1DAF3479FAD}"/>
              </a:ext>
            </a:extLst>
          </p:cNvPr>
          <p:cNvSpPr/>
          <p:nvPr/>
        </p:nvSpPr>
        <p:spPr>
          <a:xfrm>
            <a:off x="4855405" y="2583782"/>
            <a:ext cx="109575" cy="81805"/>
          </a:xfrm>
          <a:prstGeom prst="rect">
            <a:avLst/>
          </a:prstGeom>
          <a:solidFill>
            <a:srgbClr val="B4C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06" name="TextBox 67">
            <a:extLst>
              <a:ext uri="{FF2B5EF4-FFF2-40B4-BE49-F238E27FC236}">
                <a16:creationId xmlns:a16="http://schemas.microsoft.com/office/drawing/2014/main" id="{1F6CC145-EDEF-45CE-A506-BABB51CF5798}"/>
              </a:ext>
            </a:extLst>
          </p:cNvPr>
          <p:cNvSpPr txBox="1"/>
          <p:nvPr/>
        </p:nvSpPr>
        <p:spPr>
          <a:xfrm>
            <a:off x="4927505" y="1660525"/>
            <a:ext cx="1878097" cy="27238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rgbClr val="595959"/>
                </a:solidFill>
                <a:latin typeface="DINPro-Light" panose="02000504040000020003" pitchFamily="50" charset="0"/>
              </a:rPr>
              <a:t>I had not planned any overnight trips in the next 6 months</a:t>
            </a:r>
          </a:p>
          <a:p>
            <a:endParaRPr lang="en-US" sz="900" dirty="0">
              <a:solidFill>
                <a:srgbClr val="595959"/>
              </a:solidFill>
              <a:latin typeface="DINPro-Light" panose="02000504040000020003" pitchFamily="50" charset="0"/>
            </a:endParaRPr>
          </a:p>
          <a:p>
            <a:r>
              <a:rPr lang="en-GB" sz="900" dirty="0">
                <a:solidFill>
                  <a:srgbClr val="595959"/>
                </a:solidFill>
                <a:latin typeface="DINPro-Light" panose="02000504040000020003" pitchFamily="50" charset="0"/>
              </a:rPr>
              <a:t>It</a:t>
            </a:r>
            <a:r>
              <a:rPr lang="en-US" sz="900" dirty="0">
                <a:solidFill>
                  <a:srgbClr val="595959"/>
                </a:solidFill>
                <a:latin typeface="DINPro-Light" panose="02000504040000020003" pitchFamily="50" charset="0"/>
              </a:rPr>
              <a:t> did not affect me at all</a:t>
            </a:r>
          </a:p>
          <a:p>
            <a:endParaRPr lang="en-US" sz="900" dirty="0">
              <a:solidFill>
                <a:srgbClr val="595959"/>
              </a:solidFill>
              <a:latin typeface="DINPro-Light" panose="02000504040000020003" pitchFamily="50" charset="0"/>
            </a:endParaRPr>
          </a:p>
          <a:p>
            <a:r>
              <a:rPr lang="en-US" sz="900" dirty="0">
                <a:solidFill>
                  <a:srgbClr val="595959"/>
                </a:solidFill>
                <a:latin typeface="DINPro-Light" panose="02000504040000020003" pitchFamily="50" charset="0"/>
              </a:rPr>
              <a:t>I made the trip with some changes from the initial plan (accommodation/transport)</a:t>
            </a:r>
            <a:endParaRPr lang="en-US" sz="900" strike="sngStrike" dirty="0">
              <a:solidFill>
                <a:schemeClr val="accent6">
                  <a:lumMod val="75000"/>
                </a:schemeClr>
              </a:solidFill>
              <a:latin typeface="DINPro-Light" panose="02000504040000020003" pitchFamily="50" charset="0"/>
            </a:endParaRPr>
          </a:p>
          <a:p>
            <a:endParaRPr lang="en-US" sz="900" dirty="0">
              <a:solidFill>
                <a:srgbClr val="595959"/>
              </a:solidFill>
              <a:latin typeface="DINPro-Light" panose="02000504040000020003" pitchFamily="50" charset="0"/>
            </a:endParaRPr>
          </a:p>
          <a:p>
            <a:r>
              <a:rPr lang="en-US" sz="900" dirty="0">
                <a:solidFill>
                  <a:srgbClr val="595959"/>
                </a:solidFill>
                <a:latin typeface="DINPro-Light" panose="02000504040000020003" pitchFamily="50" charset="0"/>
              </a:rPr>
              <a:t>I changed my trip from international to domestic</a:t>
            </a:r>
          </a:p>
          <a:p>
            <a:endParaRPr lang="en-US" sz="900" dirty="0">
              <a:solidFill>
                <a:srgbClr val="595959"/>
              </a:solidFill>
              <a:latin typeface="DINPro-Light" panose="02000504040000020003" pitchFamily="50" charset="0"/>
            </a:endParaRPr>
          </a:p>
          <a:p>
            <a:r>
              <a:rPr lang="en-US" sz="900" dirty="0">
                <a:solidFill>
                  <a:srgbClr val="595959"/>
                </a:solidFill>
                <a:latin typeface="DINPro-Light" panose="02000504040000020003" pitchFamily="50" charset="0"/>
              </a:rPr>
              <a:t>I changed the destination so I can use my own vehicle to travel</a:t>
            </a:r>
          </a:p>
          <a:p>
            <a:endParaRPr lang="en-US" sz="900" dirty="0">
              <a:solidFill>
                <a:srgbClr val="595959"/>
              </a:solidFill>
              <a:latin typeface="DINPro-Light" panose="02000504040000020003" pitchFamily="50" charset="0"/>
            </a:endParaRPr>
          </a:p>
          <a:p>
            <a:r>
              <a:rPr lang="en-US" sz="900" dirty="0">
                <a:solidFill>
                  <a:srgbClr val="595959"/>
                </a:solidFill>
                <a:latin typeface="DINPro-Light" panose="02000504040000020003" pitchFamily="50" charset="0"/>
              </a:rPr>
              <a:t>I rescheduled it for another date</a:t>
            </a:r>
          </a:p>
          <a:p>
            <a:endParaRPr lang="en-US" sz="900" dirty="0">
              <a:solidFill>
                <a:srgbClr val="595959"/>
              </a:solidFill>
              <a:latin typeface="DINPro-Light" panose="02000504040000020003" pitchFamily="50" charset="0"/>
            </a:endParaRPr>
          </a:p>
          <a:p>
            <a:r>
              <a:rPr lang="en-US" sz="900" dirty="0">
                <a:solidFill>
                  <a:srgbClr val="595959"/>
                </a:solidFill>
                <a:latin typeface="DINPro-Light" panose="02000504040000020003" pitchFamily="50" charset="0"/>
              </a:rPr>
              <a:t>I cancelled my trip completely</a:t>
            </a:r>
          </a:p>
          <a:p>
            <a:endParaRPr lang="en-US" sz="900" dirty="0">
              <a:solidFill>
                <a:srgbClr val="595959"/>
              </a:solidFill>
              <a:latin typeface="DINPro-Light" panose="02000504040000020003" pitchFamily="50" charset="0"/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896881B7-CA5D-4FC6-ACAB-2A1DB06E219D}"/>
              </a:ext>
            </a:extLst>
          </p:cNvPr>
          <p:cNvSpPr/>
          <p:nvPr/>
        </p:nvSpPr>
        <p:spPr>
          <a:xfrm>
            <a:off x="4855405" y="3055929"/>
            <a:ext cx="109575" cy="81805"/>
          </a:xfrm>
          <a:prstGeom prst="rect">
            <a:avLst/>
          </a:prstGeom>
          <a:solidFill>
            <a:srgbClr val="A5A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EAF99ED9-02B1-4040-9182-5902A8B96BB9}"/>
              </a:ext>
            </a:extLst>
          </p:cNvPr>
          <p:cNvSpPr/>
          <p:nvPr/>
        </p:nvSpPr>
        <p:spPr>
          <a:xfrm>
            <a:off x="4855405" y="3473672"/>
            <a:ext cx="109575" cy="81805"/>
          </a:xfrm>
          <a:prstGeom prst="rect">
            <a:avLst/>
          </a:prstGeom>
          <a:solidFill>
            <a:srgbClr val="0A09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59C48717-A832-4675-A119-D3E7F8EDC5CB}"/>
              </a:ext>
            </a:extLst>
          </p:cNvPr>
          <p:cNvSpPr/>
          <p:nvPr/>
        </p:nvSpPr>
        <p:spPr>
          <a:xfrm>
            <a:off x="4855405" y="3794125"/>
            <a:ext cx="109575" cy="81805"/>
          </a:xfrm>
          <a:prstGeom prst="rect">
            <a:avLst/>
          </a:prstGeom>
          <a:solidFill>
            <a:srgbClr val="A1E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A80432E6-337D-47B7-80FB-DFF74DA33EC6}"/>
              </a:ext>
            </a:extLst>
          </p:cNvPr>
          <p:cNvSpPr/>
          <p:nvPr/>
        </p:nvSpPr>
        <p:spPr>
          <a:xfrm>
            <a:off x="4855405" y="4062464"/>
            <a:ext cx="109575" cy="81805"/>
          </a:xfrm>
          <a:prstGeom prst="rect">
            <a:avLst/>
          </a:prstGeom>
          <a:solidFill>
            <a:srgbClr val="2D8B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12" name="object 23">
            <a:extLst>
              <a:ext uri="{FF2B5EF4-FFF2-40B4-BE49-F238E27FC236}">
                <a16:creationId xmlns:a16="http://schemas.microsoft.com/office/drawing/2014/main" id="{93C7A8E4-2531-434B-A217-ABBA3BE51DC5}"/>
              </a:ext>
            </a:extLst>
          </p:cNvPr>
          <p:cNvSpPr/>
          <p:nvPr/>
        </p:nvSpPr>
        <p:spPr>
          <a:xfrm>
            <a:off x="3952268" y="782892"/>
            <a:ext cx="1180465" cy="165735"/>
          </a:xfrm>
          <a:custGeom>
            <a:avLst/>
            <a:gdLst/>
            <a:ahLst/>
            <a:cxnLst/>
            <a:rect l="l" t="t" r="r" b="b"/>
            <a:pathLst>
              <a:path w="1180464" h="165734">
                <a:moveTo>
                  <a:pt x="1179906" y="0"/>
                </a:moveTo>
                <a:lnTo>
                  <a:pt x="0" y="0"/>
                </a:lnTo>
                <a:lnTo>
                  <a:pt x="0" y="165595"/>
                </a:lnTo>
                <a:lnTo>
                  <a:pt x="1179906" y="165595"/>
                </a:lnTo>
                <a:lnTo>
                  <a:pt x="1179906" y="0"/>
                </a:lnTo>
                <a:close/>
              </a:path>
            </a:pathLst>
          </a:custGeom>
          <a:solidFill>
            <a:srgbClr val="2D8CB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BB5FEC99-5466-42D8-8A8F-EAD7C32CD4DA}"/>
              </a:ext>
            </a:extLst>
          </p:cNvPr>
          <p:cNvSpPr txBox="1"/>
          <p:nvPr/>
        </p:nvSpPr>
        <p:spPr>
          <a:xfrm>
            <a:off x="7961277" y="3740648"/>
            <a:ext cx="659155" cy="2308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900" b="1" dirty="0">
                <a:solidFill>
                  <a:srgbClr val="0A0936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Germany</a:t>
            </a:r>
          </a:p>
        </p:txBody>
      </p:sp>
      <p:sp>
        <p:nvSpPr>
          <p:cNvPr id="74" name="Subtitle 2">
            <a:extLst>
              <a:ext uri="{FF2B5EF4-FFF2-40B4-BE49-F238E27FC236}">
                <a16:creationId xmlns:a16="http://schemas.microsoft.com/office/drawing/2014/main" id="{FF630294-B8BC-4791-A9BC-F2E38720AF42}"/>
              </a:ext>
            </a:extLst>
          </p:cNvPr>
          <p:cNvSpPr txBox="1">
            <a:spLocks/>
          </p:cNvSpPr>
          <p:nvPr/>
        </p:nvSpPr>
        <p:spPr>
          <a:xfrm>
            <a:off x="8007068" y="3944677"/>
            <a:ext cx="679732" cy="230448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538"/>
              </a:lnSpc>
            </a:pP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  <a:ea typeface="Open Sans Light" panose="020B0306030504020204" pitchFamily="34" charset="0"/>
                <a:cs typeface="Open Sans Light" panose="020B0306030504020204" pitchFamily="34" charset="0"/>
              </a:rPr>
              <a:t>12.3%</a:t>
            </a:r>
          </a:p>
        </p:txBody>
      </p:sp>
      <p:pic>
        <p:nvPicPr>
          <p:cNvPr id="56" name="Picture 4">
            <a:extLst>
              <a:ext uri="{FF2B5EF4-FFF2-40B4-BE49-F238E27FC236}">
                <a16:creationId xmlns:a16="http://schemas.microsoft.com/office/drawing/2014/main" id="{9A16D48A-EC86-7D45-BAC0-B7D5D7DE768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51820" y="3675033"/>
            <a:ext cx="552602" cy="484371"/>
          </a:xfrm>
          <a:prstGeom prst="rect">
            <a:avLst/>
          </a:prstGeom>
        </p:spPr>
      </p:pic>
      <p:sp>
        <p:nvSpPr>
          <p:cNvPr id="48" name="Rectangle 9">
            <a:extLst>
              <a:ext uri="{FF2B5EF4-FFF2-40B4-BE49-F238E27FC236}">
                <a16:creationId xmlns:a16="http://schemas.microsoft.com/office/drawing/2014/main" id="{D9FD578B-7BC9-CE40-8034-26F690BD0198}"/>
              </a:ext>
            </a:extLst>
          </p:cNvPr>
          <p:cNvSpPr/>
          <p:nvPr/>
        </p:nvSpPr>
        <p:spPr>
          <a:xfrm>
            <a:off x="4855402" y="1812925"/>
            <a:ext cx="109581" cy="81809"/>
          </a:xfrm>
          <a:prstGeom prst="rect">
            <a:avLst/>
          </a:prstGeom>
          <a:solidFill>
            <a:srgbClr val="2C4D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6FB69EA-8E33-1F41-BC2C-4D73928CA853}"/>
              </a:ext>
            </a:extLst>
          </p:cNvPr>
          <p:cNvSpPr txBox="1"/>
          <p:nvPr/>
        </p:nvSpPr>
        <p:spPr>
          <a:xfrm>
            <a:off x="6133910" y="4878747"/>
            <a:ext cx="299758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700" b="1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</a:rPr>
              <a:t>* Statistically significant difference vs previous survey period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A6B1369-EEC3-6C46-BDF5-4857E7388180}"/>
              </a:ext>
            </a:extLst>
          </p:cNvPr>
          <p:cNvSpPr txBox="1"/>
          <p:nvPr/>
        </p:nvSpPr>
        <p:spPr>
          <a:xfrm>
            <a:off x="7794956" y="4984413"/>
            <a:ext cx="1336534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700" b="1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</a:rPr>
              <a:t>No. of respondents: 6,005</a:t>
            </a:r>
          </a:p>
        </p:txBody>
      </p:sp>
      <p:pic>
        <p:nvPicPr>
          <p:cNvPr id="61" name="Picture 2" descr="Map austria isolated black Royalty Free Vector Image">
            <a:extLst>
              <a:ext uri="{FF2B5EF4-FFF2-40B4-BE49-F238E27FC236}">
                <a16:creationId xmlns:a16="http://schemas.microsoft.com/office/drawing/2014/main" id="{497BFDF4-258B-0548-9B80-9AAF838984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354053" y="3340424"/>
            <a:ext cx="500289" cy="266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1CCC6144-4253-DA4B-A487-1FC0D0931B1D}"/>
              </a:ext>
            </a:extLst>
          </p:cNvPr>
          <p:cNvSpPr txBox="1"/>
          <p:nvPr/>
        </p:nvSpPr>
        <p:spPr>
          <a:xfrm>
            <a:off x="7966275" y="3249150"/>
            <a:ext cx="566181" cy="2308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900" b="1" dirty="0">
                <a:solidFill>
                  <a:srgbClr val="0A0936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Austria</a:t>
            </a:r>
          </a:p>
        </p:txBody>
      </p:sp>
      <p:sp>
        <p:nvSpPr>
          <p:cNvPr id="63" name="Subtitle 2">
            <a:extLst>
              <a:ext uri="{FF2B5EF4-FFF2-40B4-BE49-F238E27FC236}">
                <a16:creationId xmlns:a16="http://schemas.microsoft.com/office/drawing/2014/main" id="{5C9A5F85-AE43-0141-B5D0-A053033056A4}"/>
              </a:ext>
            </a:extLst>
          </p:cNvPr>
          <p:cNvSpPr txBox="1">
            <a:spLocks/>
          </p:cNvSpPr>
          <p:nvPr/>
        </p:nvSpPr>
        <p:spPr>
          <a:xfrm>
            <a:off x="8012066" y="3475902"/>
            <a:ext cx="679732" cy="230448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538"/>
              </a:lnSpc>
            </a:pP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  <a:ea typeface="Open Sans Light" panose="020B0306030504020204" pitchFamily="34" charset="0"/>
                <a:cs typeface="Open Sans Light" panose="020B0306030504020204" pitchFamily="34" charset="0"/>
              </a:rPr>
              <a:t>12.4%</a:t>
            </a:r>
          </a:p>
        </p:txBody>
      </p:sp>
      <p:sp>
        <p:nvSpPr>
          <p:cNvPr id="45" name="Isosceles Triangle 17">
            <a:extLst>
              <a:ext uri="{FF2B5EF4-FFF2-40B4-BE49-F238E27FC236}">
                <a16:creationId xmlns:a16="http://schemas.microsoft.com/office/drawing/2014/main" id="{818166B9-5F8D-C340-A5EA-3FE1A8353F0B}"/>
              </a:ext>
            </a:extLst>
          </p:cNvPr>
          <p:cNvSpPr/>
          <p:nvPr/>
        </p:nvSpPr>
        <p:spPr>
          <a:xfrm>
            <a:off x="3037558" y="2330648"/>
            <a:ext cx="101558" cy="82160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B0CC583-E1F8-6644-8F82-27EF7F990AF6}"/>
              </a:ext>
            </a:extLst>
          </p:cNvPr>
          <p:cNvSpPr txBox="1"/>
          <p:nvPr/>
        </p:nvSpPr>
        <p:spPr>
          <a:xfrm>
            <a:off x="2859027" y="2153733"/>
            <a:ext cx="53113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1" dirty="0">
                <a:solidFill>
                  <a:srgbClr val="00B050"/>
                </a:solidFill>
                <a:latin typeface="DINPro-Light" panose="02000504040000020003" pitchFamily="50" charset="0"/>
              </a:rPr>
              <a:t>7.8</a:t>
            </a:r>
            <a:r>
              <a:rPr lang="el-GR" sz="700" b="1" dirty="0">
                <a:solidFill>
                  <a:srgbClr val="00B050"/>
                </a:solidFill>
                <a:latin typeface="DINPro-Light" panose="02000504040000020003" pitchFamily="50" charset="0"/>
              </a:rPr>
              <a:t>%</a:t>
            </a:r>
            <a:r>
              <a:rPr lang="en-US" sz="700" b="1" dirty="0">
                <a:solidFill>
                  <a:srgbClr val="00B050"/>
                </a:solidFill>
                <a:latin typeface="DINPro-Light" panose="02000504040000020003" pitchFamily="50" charset="0"/>
              </a:rPr>
              <a:t>*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AE1AF03-C326-5C4E-9275-2079AB90109F}"/>
              </a:ext>
            </a:extLst>
          </p:cNvPr>
          <p:cNvSpPr txBox="1"/>
          <p:nvPr/>
        </p:nvSpPr>
        <p:spPr>
          <a:xfrm>
            <a:off x="0" y="128170"/>
            <a:ext cx="9131490" cy="5225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398" dirty="0">
                <a:solidFill>
                  <a:srgbClr val="3FADDD"/>
                </a:solidFill>
                <a:latin typeface="DINPro-Bold" panose="02000503030000020004" pitchFamily="50" charset="0"/>
              </a:rPr>
              <a:t>Over one-third of Europeans (34%)— the highest level since August 2020 — </a:t>
            </a:r>
            <a:br>
              <a:rPr lang="en-US" sz="1398" dirty="0">
                <a:solidFill>
                  <a:srgbClr val="3FADDD"/>
                </a:solidFill>
                <a:latin typeface="DINPro-Bold" panose="02000503030000020004" pitchFamily="50" charset="0"/>
              </a:rPr>
            </a:br>
            <a:r>
              <a:rPr lang="en-US" sz="1398" dirty="0">
                <a:solidFill>
                  <a:srgbClr val="3FADDD"/>
                </a:solidFill>
                <a:latin typeface="DINPro-Bold" panose="02000503030000020004" pitchFamily="50" charset="0"/>
              </a:rPr>
              <a:t>will execute their travel plans without any impact from COVID-19</a:t>
            </a:r>
          </a:p>
        </p:txBody>
      </p:sp>
    </p:spTree>
    <p:extLst>
      <p:ext uri="{BB962C8B-B14F-4D97-AF65-F5344CB8AC3E}">
        <p14:creationId xmlns:p14="http://schemas.microsoft.com/office/powerpoint/2010/main" val="40010860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C37911A-5533-4E52-943D-8BC4560BEDFF}"/>
              </a:ext>
            </a:extLst>
          </p:cNvPr>
          <p:cNvSpPr/>
          <p:nvPr/>
        </p:nvSpPr>
        <p:spPr>
          <a:xfrm>
            <a:off x="0" y="951575"/>
            <a:ext cx="9144000" cy="4225113"/>
          </a:xfrm>
          <a:prstGeom prst="rect">
            <a:avLst/>
          </a:prstGeom>
          <a:solidFill>
            <a:srgbClr val="E6E7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9630F4E-6324-4054-809D-485C711F778F}"/>
              </a:ext>
            </a:extLst>
          </p:cNvPr>
          <p:cNvSpPr txBox="1"/>
          <p:nvPr/>
        </p:nvSpPr>
        <p:spPr>
          <a:xfrm>
            <a:off x="7954261" y="3985365"/>
            <a:ext cx="558166" cy="2308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900" b="1" dirty="0">
                <a:solidFill>
                  <a:srgbClr val="0A0936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Poland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A41A612-3B1E-4D47-A1CC-772077922FBB}"/>
              </a:ext>
            </a:extLst>
          </p:cNvPr>
          <p:cNvSpPr txBox="1"/>
          <p:nvPr/>
        </p:nvSpPr>
        <p:spPr>
          <a:xfrm>
            <a:off x="7961277" y="2409668"/>
            <a:ext cx="413896" cy="2308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900" b="1" dirty="0">
                <a:solidFill>
                  <a:srgbClr val="0A0936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Italy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F6872DB-D693-4E8F-B8A5-24C10825280D}"/>
              </a:ext>
            </a:extLst>
          </p:cNvPr>
          <p:cNvSpPr txBox="1"/>
          <p:nvPr/>
        </p:nvSpPr>
        <p:spPr>
          <a:xfrm>
            <a:off x="6805393" y="1222882"/>
            <a:ext cx="233860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/>
            <a:r>
              <a:rPr lang="en-US" sz="1000" dirty="0">
                <a:solidFill>
                  <a:srgbClr val="0A0936"/>
                </a:solidFill>
                <a:latin typeface="DINPro-Light" panose="02000504040000020003" pitchFamily="50" charset="0"/>
              </a:rPr>
              <a:t>Top 5 markets to make changes </a:t>
            </a:r>
            <a:br>
              <a:rPr lang="en-US" sz="1000" dirty="0">
                <a:solidFill>
                  <a:srgbClr val="0A0936"/>
                </a:solidFill>
                <a:latin typeface="DINPro-Light" panose="02000504040000020003" pitchFamily="50" charset="0"/>
              </a:rPr>
            </a:br>
            <a:r>
              <a:rPr lang="en-US" sz="1000" dirty="0">
                <a:solidFill>
                  <a:srgbClr val="0A0936"/>
                </a:solidFill>
                <a:latin typeface="DINPro-Light" panose="02000504040000020003" pitchFamily="50" charset="0"/>
              </a:rPr>
              <a:t>in their trip planning</a:t>
            </a:r>
          </a:p>
        </p:txBody>
      </p:sp>
      <p:sp>
        <p:nvSpPr>
          <p:cNvPr id="51" name="Subtitle 2">
            <a:extLst>
              <a:ext uri="{FF2B5EF4-FFF2-40B4-BE49-F238E27FC236}">
                <a16:creationId xmlns:a16="http://schemas.microsoft.com/office/drawing/2014/main" id="{B0786A0A-F00C-432B-BE6F-8594BCF5F9F6}"/>
              </a:ext>
            </a:extLst>
          </p:cNvPr>
          <p:cNvSpPr txBox="1">
            <a:spLocks/>
          </p:cNvSpPr>
          <p:nvPr/>
        </p:nvSpPr>
        <p:spPr>
          <a:xfrm>
            <a:off x="8000052" y="4186319"/>
            <a:ext cx="678004" cy="230448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538"/>
              </a:lnSpc>
            </a:pP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  <a:ea typeface="Open Sans Light" panose="020B0306030504020204" pitchFamily="34" charset="0"/>
                <a:cs typeface="Open Sans Light" panose="020B0306030504020204" pitchFamily="34" charset="0"/>
              </a:rPr>
              <a:t>35.9%</a:t>
            </a:r>
          </a:p>
        </p:txBody>
      </p:sp>
      <p:sp>
        <p:nvSpPr>
          <p:cNvPr id="52" name="Subtitle 2">
            <a:extLst>
              <a:ext uri="{FF2B5EF4-FFF2-40B4-BE49-F238E27FC236}">
                <a16:creationId xmlns:a16="http://schemas.microsoft.com/office/drawing/2014/main" id="{F6D2DA3E-A469-4738-8097-0D5A004A35BB}"/>
              </a:ext>
            </a:extLst>
          </p:cNvPr>
          <p:cNvSpPr txBox="1">
            <a:spLocks/>
          </p:cNvSpPr>
          <p:nvPr/>
        </p:nvSpPr>
        <p:spPr>
          <a:xfrm>
            <a:off x="8007068" y="2615018"/>
            <a:ext cx="678004" cy="230448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538"/>
              </a:lnSpc>
            </a:pP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  <a:ea typeface="Open Sans Light" panose="020B0306030504020204" pitchFamily="34" charset="0"/>
                <a:cs typeface="Open Sans Light" panose="020B0306030504020204" pitchFamily="34" charset="0"/>
              </a:rPr>
              <a:t>44.3%</a:t>
            </a: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38EC5C33-87BE-459A-BCF9-6CB03E18A4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77977" y="2436714"/>
            <a:ext cx="500289" cy="409291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960BDF57-6061-4A24-A3EF-549F076CAC5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09062" y="3986820"/>
            <a:ext cx="424087" cy="353370"/>
          </a:xfrm>
          <a:prstGeom prst="rect">
            <a:avLst/>
          </a:prstGeom>
        </p:spPr>
      </p:pic>
      <p:sp>
        <p:nvSpPr>
          <p:cNvPr id="55" name="object 5">
            <a:extLst>
              <a:ext uri="{FF2B5EF4-FFF2-40B4-BE49-F238E27FC236}">
                <a16:creationId xmlns:a16="http://schemas.microsoft.com/office/drawing/2014/main" id="{584F8A78-FE18-47D8-9F4D-E38082875425}"/>
              </a:ext>
            </a:extLst>
          </p:cNvPr>
          <p:cNvSpPr txBox="1"/>
          <p:nvPr/>
        </p:nvSpPr>
        <p:spPr>
          <a:xfrm>
            <a:off x="76200" y="4784725"/>
            <a:ext cx="211455" cy="214289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algn="ctr">
              <a:lnSpc>
                <a:spcPts val="1700"/>
              </a:lnSpc>
              <a:spcBef>
                <a:spcPts val="240"/>
              </a:spcBef>
            </a:pPr>
            <a:fld id="{D5B01DB2-0E61-4156-A5A4-D8B8266C827F}" type="slidenum">
              <a:rPr lang="en-US" sz="700" smtClean="0">
                <a:latin typeface="DINPro-Light" panose="02000504040000020003" pitchFamily="50" charset="0"/>
                <a:cs typeface="Arial"/>
              </a:rPr>
              <a:t>40</a:t>
            </a:fld>
            <a:endParaRPr sz="700" dirty="0">
              <a:latin typeface="DINPro-Light" panose="02000504040000020003" pitchFamily="50" charset="0"/>
              <a:cs typeface="Arial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40FAF66-FF66-4017-B4A2-CEB009F258B9}"/>
              </a:ext>
            </a:extLst>
          </p:cNvPr>
          <p:cNvSpPr txBox="1"/>
          <p:nvPr/>
        </p:nvSpPr>
        <p:spPr>
          <a:xfrm>
            <a:off x="228600" y="4955838"/>
            <a:ext cx="535114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b="1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</a:rPr>
              <a:t>Q3. How has the ongoing war between Russia and Ukraine affected your plans to travel within Europe in the next 6 months?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FF243F0-20F1-4C63-9148-CF7942EA0ED3}"/>
              </a:ext>
            </a:extLst>
          </p:cNvPr>
          <p:cNvSpPr txBox="1"/>
          <p:nvPr/>
        </p:nvSpPr>
        <p:spPr>
          <a:xfrm>
            <a:off x="7961277" y="2903518"/>
            <a:ext cx="484428" cy="2308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900" b="1" dirty="0">
                <a:solidFill>
                  <a:srgbClr val="0A0936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Spain</a:t>
            </a:r>
          </a:p>
        </p:txBody>
      </p:sp>
      <p:sp>
        <p:nvSpPr>
          <p:cNvPr id="65" name="Subtitle 2">
            <a:extLst>
              <a:ext uri="{FF2B5EF4-FFF2-40B4-BE49-F238E27FC236}">
                <a16:creationId xmlns:a16="http://schemas.microsoft.com/office/drawing/2014/main" id="{1071AFFC-0D4D-4529-AF27-CF76F7D192E8}"/>
              </a:ext>
            </a:extLst>
          </p:cNvPr>
          <p:cNvSpPr txBox="1">
            <a:spLocks/>
          </p:cNvSpPr>
          <p:nvPr/>
        </p:nvSpPr>
        <p:spPr>
          <a:xfrm>
            <a:off x="8007068" y="3130270"/>
            <a:ext cx="679732" cy="230448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538"/>
              </a:lnSpc>
            </a:pP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  <a:ea typeface="Open Sans Light" panose="020B0306030504020204" pitchFamily="34" charset="0"/>
                <a:cs typeface="Open Sans Light" panose="020B0306030504020204" pitchFamily="34" charset="0"/>
              </a:rPr>
              <a:t>37.3%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2E3D0666-9AED-4769-9456-2019B75BE1B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77361" y="2933159"/>
            <a:ext cx="501521" cy="427559"/>
          </a:xfrm>
          <a:prstGeom prst="rect">
            <a:avLst/>
          </a:prstGeom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id="{45315784-0104-47A2-95B0-88DF38F9A1EB}"/>
              </a:ext>
            </a:extLst>
          </p:cNvPr>
          <p:cNvSpPr txBox="1"/>
          <p:nvPr/>
        </p:nvSpPr>
        <p:spPr>
          <a:xfrm>
            <a:off x="709909" y="1222882"/>
            <a:ext cx="30026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rgbClr val="0A0936"/>
                </a:solidFill>
                <a:latin typeface="DINPro-Light" panose="02000504040000020003" pitchFamily="50" charset="0"/>
              </a:rPr>
              <a:t>How has the ongoing war between Russia and Ukraine affected your travel plans?</a:t>
            </a:r>
          </a:p>
        </p:txBody>
      </p:sp>
      <p:sp>
        <p:nvSpPr>
          <p:cNvPr id="112" name="object 23">
            <a:extLst>
              <a:ext uri="{FF2B5EF4-FFF2-40B4-BE49-F238E27FC236}">
                <a16:creationId xmlns:a16="http://schemas.microsoft.com/office/drawing/2014/main" id="{93C7A8E4-2531-434B-A217-ABBA3BE51DC5}"/>
              </a:ext>
            </a:extLst>
          </p:cNvPr>
          <p:cNvSpPr/>
          <p:nvPr/>
        </p:nvSpPr>
        <p:spPr>
          <a:xfrm>
            <a:off x="3998427" y="785840"/>
            <a:ext cx="1180465" cy="165735"/>
          </a:xfrm>
          <a:custGeom>
            <a:avLst/>
            <a:gdLst/>
            <a:ahLst/>
            <a:cxnLst/>
            <a:rect l="l" t="t" r="r" b="b"/>
            <a:pathLst>
              <a:path w="1180464" h="165734">
                <a:moveTo>
                  <a:pt x="1179906" y="0"/>
                </a:moveTo>
                <a:lnTo>
                  <a:pt x="0" y="0"/>
                </a:lnTo>
                <a:lnTo>
                  <a:pt x="0" y="165595"/>
                </a:lnTo>
                <a:lnTo>
                  <a:pt x="1179906" y="165595"/>
                </a:lnTo>
                <a:lnTo>
                  <a:pt x="1179906" y="0"/>
                </a:lnTo>
                <a:close/>
              </a:path>
            </a:pathLst>
          </a:custGeom>
          <a:solidFill>
            <a:srgbClr val="2D8CB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A6B1369-EEC3-6C46-BDF5-4857E7388180}"/>
              </a:ext>
            </a:extLst>
          </p:cNvPr>
          <p:cNvSpPr txBox="1"/>
          <p:nvPr/>
        </p:nvSpPr>
        <p:spPr>
          <a:xfrm>
            <a:off x="7794956" y="4955838"/>
            <a:ext cx="1336534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700" b="1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</a:rPr>
              <a:t>No. of respondents: 6,005</a:t>
            </a:r>
          </a:p>
        </p:txBody>
      </p:sp>
      <p:pic>
        <p:nvPicPr>
          <p:cNvPr id="61" name="Picture 2" descr="Map austria isolated black Royalty Free Vector Image">
            <a:extLst>
              <a:ext uri="{FF2B5EF4-FFF2-40B4-BE49-F238E27FC236}">
                <a16:creationId xmlns:a16="http://schemas.microsoft.com/office/drawing/2014/main" id="{497BFDF4-258B-0548-9B80-9AAF838984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354053" y="3558092"/>
            <a:ext cx="500289" cy="266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1CCC6144-4253-DA4B-A487-1FC0D0931B1D}"/>
              </a:ext>
            </a:extLst>
          </p:cNvPr>
          <p:cNvSpPr txBox="1"/>
          <p:nvPr/>
        </p:nvSpPr>
        <p:spPr>
          <a:xfrm>
            <a:off x="7966275" y="3466818"/>
            <a:ext cx="566181" cy="2308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900" b="1" dirty="0">
                <a:solidFill>
                  <a:srgbClr val="0A0936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Austria</a:t>
            </a:r>
          </a:p>
        </p:txBody>
      </p:sp>
      <p:sp>
        <p:nvSpPr>
          <p:cNvPr id="63" name="Subtitle 2">
            <a:extLst>
              <a:ext uri="{FF2B5EF4-FFF2-40B4-BE49-F238E27FC236}">
                <a16:creationId xmlns:a16="http://schemas.microsoft.com/office/drawing/2014/main" id="{5C9A5F85-AE43-0141-B5D0-A053033056A4}"/>
              </a:ext>
            </a:extLst>
          </p:cNvPr>
          <p:cNvSpPr txBox="1">
            <a:spLocks/>
          </p:cNvSpPr>
          <p:nvPr/>
        </p:nvSpPr>
        <p:spPr>
          <a:xfrm>
            <a:off x="8012066" y="3693570"/>
            <a:ext cx="679732" cy="230448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538"/>
              </a:lnSpc>
            </a:pP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  <a:ea typeface="Open Sans Light" panose="020B0306030504020204" pitchFamily="34" charset="0"/>
                <a:cs typeface="Open Sans Light" panose="020B0306030504020204" pitchFamily="34" charset="0"/>
              </a:rPr>
              <a:t>37.1%</a:t>
            </a:r>
          </a:p>
        </p:txBody>
      </p:sp>
      <p:graphicFrame>
        <p:nvGraphicFramePr>
          <p:cNvPr id="45" name="Chart 35">
            <a:extLst>
              <a:ext uri="{FF2B5EF4-FFF2-40B4-BE49-F238E27FC236}">
                <a16:creationId xmlns:a16="http://schemas.microsoft.com/office/drawing/2014/main" id="{68DD4B93-CA9C-2C45-9DFF-E4E53EFC72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6326068"/>
              </p:ext>
            </p:extLst>
          </p:nvPr>
        </p:nvGraphicFramePr>
        <p:xfrm>
          <a:off x="228600" y="1807387"/>
          <a:ext cx="3832467" cy="2472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46" name="TextBox 45">
            <a:extLst>
              <a:ext uri="{FF2B5EF4-FFF2-40B4-BE49-F238E27FC236}">
                <a16:creationId xmlns:a16="http://schemas.microsoft.com/office/drawing/2014/main" id="{A60E7937-6345-3044-ABE9-7E11BDBB8D27}"/>
              </a:ext>
            </a:extLst>
          </p:cNvPr>
          <p:cNvSpPr txBox="1"/>
          <p:nvPr/>
        </p:nvSpPr>
        <p:spPr>
          <a:xfrm>
            <a:off x="1650943" y="2817552"/>
            <a:ext cx="11988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323945"/>
                </a:solidFill>
                <a:effectLst/>
                <a:latin typeface="inherit"/>
              </a:defRPr>
            </a:lvl1pPr>
          </a:lstStyle>
          <a:p>
            <a:pPr algn="ctr"/>
            <a:r>
              <a:rPr lang="en-US" sz="900" dirty="0">
                <a:solidFill>
                  <a:schemeClr val="tx1"/>
                </a:solidFill>
                <a:latin typeface="DINPro-Light" panose="02000504040000020003" pitchFamily="50" charset="0"/>
              </a:rPr>
              <a:t>May ‘22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  <a:latin typeface="DINPro-Light" panose="02000504040000020003" pitchFamily="50" charset="0"/>
              </a:rPr>
              <a:t>survey</a:t>
            </a:r>
          </a:p>
        </p:txBody>
      </p:sp>
      <p:pic>
        <p:nvPicPr>
          <p:cNvPr id="59" name="Picture 5">
            <a:extLst>
              <a:ext uri="{FF2B5EF4-FFF2-40B4-BE49-F238E27FC236}">
                <a16:creationId xmlns:a16="http://schemas.microsoft.com/office/drawing/2014/main" id="{DD4D61DF-882D-AC46-8137-10151A10A83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48311" y="1889125"/>
            <a:ext cx="500289" cy="407631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95E3F92B-27A0-674A-A611-B357F9C3209A}"/>
              </a:ext>
            </a:extLst>
          </p:cNvPr>
          <p:cNvSpPr txBox="1"/>
          <p:nvPr/>
        </p:nvSpPr>
        <p:spPr>
          <a:xfrm>
            <a:off x="7959525" y="1940893"/>
            <a:ext cx="838691" cy="2308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900" b="1" dirty="0">
                <a:solidFill>
                  <a:srgbClr val="0A0936"/>
                </a:solidFill>
                <a:latin typeface="DINPro-Light" panose="02000504040000020003" pitchFamily="50" charset="0"/>
                <a:ea typeface="League Spartan" charset="0"/>
                <a:cs typeface="Poppins SemiBold" pitchFamily="2" charset="77"/>
              </a:rPr>
              <a:t>Switzerland </a:t>
            </a:r>
          </a:p>
        </p:txBody>
      </p:sp>
      <p:sp>
        <p:nvSpPr>
          <p:cNvPr id="68" name="Subtitle 2">
            <a:extLst>
              <a:ext uri="{FF2B5EF4-FFF2-40B4-BE49-F238E27FC236}">
                <a16:creationId xmlns:a16="http://schemas.microsoft.com/office/drawing/2014/main" id="{A81F07E0-1377-DB40-A16B-3AF948B7308C}"/>
              </a:ext>
            </a:extLst>
          </p:cNvPr>
          <p:cNvSpPr txBox="1">
            <a:spLocks/>
          </p:cNvSpPr>
          <p:nvPr/>
        </p:nvSpPr>
        <p:spPr>
          <a:xfrm>
            <a:off x="8005316" y="2146243"/>
            <a:ext cx="678004" cy="230448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538"/>
              </a:lnSpc>
            </a:pP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  <a:ea typeface="Open Sans Light" panose="020B0306030504020204" pitchFamily="34" charset="0"/>
                <a:cs typeface="Open Sans Light" panose="020B0306030504020204" pitchFamily="34" charset="0"/>
              </a:rPr>
              <a:t>50.9%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E119E9B-4CF9-F54E-883B-4F9A8EB83B46}"/>
              </a:ext>
            </a:extLst>
          </p:cNvPr>
          <p:cNvSpPr txBox="1"/>
          <p:nvPr/>
        </p:nvSpPr>
        <p:spPr>
          <a:xfrm>
            <a:off x="0" y="128170"/>
            <a:ext cx="9131490" cy="5225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398" dirty="0">
                <a:solidFill>
                  <a:srgbClr val="3FADDD"/>
                </a:solidFill>
                <a:latin typeface="DINPro-Bold" panose="02000503030000020004" pitchFamily="50" charset="0"/>
              </a:rPr>
              <a:t>The war in Ukraine had no effect on the travel plans of 44% of Europeans, </a:t>
            </a:r>
            <a:br>
              <a:rPr lang="en-US" sz="1398" dirty="0">
                <a:solidFill>
                  <a:srgbClr val="3FADDD"/>
                </a:solidFill>
                <a:latin typeface="DINPro-Bold" panose="02000503030000020004" pitchFamily="50" charset="0"/>
              </a:rPr>
            </a:br>
            <a:r>
              <a:rPr lang="en-US" sz="1398" dirty="0">
                <a:solidFill>
                  <a:srgbClr val="3FADDD"/>
                </a:solidFill>
                <a:latin typeface="DINPro-Bold" panose="02000503030000020004" pitchFamily="50" charset="0"/>
              </a:rPr>
              <a:t>but it caused 31% to make some changes to their original planning and 4% to completely cancel their trip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9F2916A-2D3A-1946-AD7C-22EAA94E84BA}"/>
              </a:ext>
            </a:extLst>
          </p:cNvPr>
          <p:cNvSpPr txBox="1"/>
          <p:nvPr/>
        </p:nvSpPr>
        <p:spPr>
          <a:xfrm>
            <a:off x="7033000" y="4955413"/>
            <a:ext cx="1336534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b="1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</a:rPr>
              <a:t>* New question</a:t>
            </a:r>
          </a:p>
        </p:txBody>
      </p:sp>
      <p:grpSp>
        <p:nvGrpSpPr>
          <p:cNvPr id="2" name="Ομάδα 1">
            <a:extLst>
              <a:ext uri="{FF2B5EF4-FFF2-40B4-BE49-F238E27FC236}">
                <a16:creationId xmlns:a16="http://schemas.microsoft.com/office/drawing/2014/main" id="{9D2EF9AB-E7A4-9B47-98E5-590CD6C7D868}"/>
              </a:ext>
            </a:extLst>
          </p:cNvPr>
          <p:cNvGrpSpPr/>
          <p:nvPr/>
        </p:nvGrpSpPr>
        <p:grpSpPr>
          <a:xfrm>
            <a:off x="3721675" y="1617048"/>
            <a:ext cx="2572568" cy="3000821"/>
            <a:chOff x="4483727" y="1603093"/>
            <a:chExt cx="2607466" cy="3000821"/>
          </a:xfrm>
        </p:grpSpPr>
        <p:sp>
          <p:nvSpPr>
            <p:cNvPr id="106" name="TextBox 67">
              <a:extLst>
                <a:ext uri="{FF2B5EF4-FFF2-40B4-BE49-F238E27FC236}">
                  <a16:creationId xmlns:a16="http://schemas.microsoft.com/office/drawing/2014/main" id="{1F6CC145-EDEF-45CE-A506-BABB51CF5798}"/>
                </a:ext>
              </a:extLst>
            </p:cNvPr>
            <p:cNvSpPr txBox="1"/>
            <p:nvPr/>
          </p:nvSpPr>
          <p:spPr>
            <a:xfrm>
              <a:off x="4638223" y="1603093"/>
              <a:ext cx="2452970" cy="30008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rgbClr val="595959"/>
                  </a:solidFill>
                  <a:latin typeface="DINPro-Light" panose="02000504040000020003" pitchFamily="50" charset="0"/>
                </a:rPr>
                <a:t>I had not planned any overnight trips in </a:t>
              </a:r>
              <a:br>
                <a:rPr lang="en-US" sz="900" dirty="0">
                  <a:solidFill>
                    <a:srgbClr val="595959"/>
                  </a:solidFill>
                  <a:latin typeface="DINPro-Light" panose="02000504040000020003" pitchFamily="50" charset="0"/>
                </a:rPr>
              </a:br>
              <a:r>
                <a:rPr lang="en-US" sz="900" dirty="0">
                  <a:solidFill>
                    <a:srgbClr val="595959"/>
                  </a:solidFill>
                  <a:latin typeface="DINPro-Light" panose="02000504040000020003" pitchFamily="50" charset="0"/>
                </a:rPr>
                <a:t>the next 6 months</a:t>
              </a:r>
            </a:p>
            <a:p>
              <a:endParaRPr lang="en-US" sz="900" dirty="0">
                <a:solidFill>
                  <a:srgbClr val="595959"/>
                </a:solidFill>
                <a:latin typeface="DINPro-Light" panose="02000504040000020003" pitchFamily="50" charset="0"/>
              </a:endParaRPr>
            </a:p>
            <a:p>
              <a:r>
                <a:rPr lang="en-GB" sz="900" dirty="0">
                  <a:solidFill>
                    <a:srgbClr val="595959"/>
                  </a:solidFill>
                  <a:latin typeface="DINPro-Light" panose="02000504040000020003" pitchFamily="50" charset="0"/>
                </a:rPr>
                <a:t>It</a:t>
              </a:r>
              <a:r>
                <a:rPr lang="en-US" sz="900" dirty="0">
                  <a:solidFill>
                    <a:srgbClr val="595959"/>
                  </a:solidFill>
                  <a:latin typeface="DINPro-Light" panose="02000504040000020003" pitchFamily="50" charset="0"/>
                </a:rPr>
                <a:t> did not affect me at all</a:t>
              </a:r>
            </a:p>
            <a:p>
              <a:endParaRPr lang="en-US" sz="900" dirty="0">
                <a:solidFill>
                  <a:srgbClr val="595959"/>
                </a:solidFill>
                <a:latin typeface="DINPro-Light" panose="02000504040000020003" pitchFamily="50" charset="0"/>
              </a:endParaRPr>
            </a:p>
            <a:p>
              <a:r>
                <a:rPr lang="en-US" sz="900" dirty="0">
                  <a:solidFill>
                    <a:srgbClr val="595959"/>
                  </a:solidFill>
                  <a:latin typeface="DINPro-Light" panose="02000504040000020003" pitchFamily="50" charset="0"/>
                </a:rPr>
                <a:t>I will wait and see how the war evolves before booking a trip</a:t>
              </a:r>
            </a:p>
            <a:p>
              <a:endParaRPr lang="en-US" sz="900" dirty="0">
                <a:solidFill>
                  <a:srgbClr val="595959"/>
                </a:solidFill>
                <a:latin typeface="DINPro-Light" panose="02000504040000020003" pitchFamily="50" charset="0"/>
              </a:endParaRPr>
            </a:p>
            <a:p>
              <a:r>
                <a:rPr lang="en-US" sz="900" dirty="0">
                  <a:solidFill>
                    <a:srgbClr val="595959"/>
                  </a:solidFill>
                  <a:latin typeface="DINPro-Light" panose="02000504040000020003" pitchFamily="50" charset="0"/>
                </a:rPr>
                <a:t>I made the trip with some changes from </a:t>
              </a:r>
              <a:br>
                <a:rPr lang="en-US" sz="900" dirty="0">
                  <a:solidFill>
                    <a:srgbClr val="595959"/>
                  </a:solidFill>
                  <a:latin typeface="DINPro-Light" panose="02000504040000020003" pitchFamily="50" charset="0"/>
                </a:rPr>
              </a:br>
              <a:r>
                <a:rPr lang="en-US" sz="900" dirty="0">
                  <a:solidFill>
                    <a:srgbClr val="595959"/>
                  </a:solidFill>
                  <a:latin typeface="DINPro-Light" panose="02000504040000020003" pitchFamily="50" charset="0"/>
                </a:rPr>
                <a:t>the initial plan (accommodation/ transport)</a:t>
              </a:r>
            </a:p>
            <a:p>
              <a:endParaRPr lang="en-US" sz="900" dirty="0">
                <a:solidFill>
                  <a:srgbClr val="595959"/>
                </a:solidFill>
                <a:latin typeface="DINPro-Light" panose="02000504040000020003" pitchFamily="50" charset="0"/>
              </a:endParaRPr>
            </a:p>
            <a:p>
              <a:r>
                <a:rPr lang="en-US" sz="900" dirty="0">
                  <a:solidFill>
                    <a:srgbClr val="595959"/>
                  </a:solidFill>
                  <a:latin typeface="DINPro-Light" panose="02000504040000020003" pitchFamily="50" charset="0"/>
                </a:rPr>
                <a:t>I changed my trip from international to domestic</a:t>
              </a:r>
            </a:p>
            <a:p>
              <a:endParaRPr lang="en-US" sz="900" dirty="0">
                <a:solidFill>
                  <a:srgbClr val="595959"/>
                </a:solidFill>
                <a:latin typeface="DINPro-Light" panose="02000504040000020003" pitchFamily="50" charset="0"/>
              </a:endParaRPr>
            </a:p>
            <a:p>
              <a:r>
                <a:rPr lang="en-US" sz="900" dirty="0">
                  <a:solidFill>
                    <a:srgbClr val="595959"/>
                  </a:solidFill>
                  <a:latin typeface="DINPro-Light" panose="02000504040000020003" pitchFamily="50" charset="0"/>
                </a:rPr>
                <a:t>I changed my itinerary to avoid countries </a:t>
              </a:r>
              <a:r>
                <a:rPr lang="en-GB" sz="900" dirty="0">
                  <a:solidFill>
                    <a:srgbClr val="595959"/>
                  </a:solidFill>
                  <a:latin typeface="DINPro-Light" panose="02000504040000020003" pitchFamily="50" charset="0"/>
                </a:rPr>
                <a:t>neighbouring</a:t>
              </a:r>
              <a:r>
                <a:rPr lang="en-US" sz="900" dirty="0">
                  <a:solidFill>
                    <a:srgbClr val="595959"/>
                  </a:solidFill>
                  <a:latin typeface="DINPro-Light" panose="02000504040000020003" pitchFamily="50" charset="0"/>
                </a:rPr>
                <a:t> the conflict zone </a:t>
              </a:r>
            </a:p>
            <a:p>
              <a:endParaRPr lang="en-US" sz="900" dirty="0">
                <a:solidFill>
                  <a:srgbClr val="595959"/>
                </a:solidFill>
                <a:latin typeface="DINPro-Light" panose="02000504040000020003" pitchFamily="50" charset="0"/>
              </a:endParaRPr>
            </a:p>
            <a:p>
              <a:r>
                <a:rPr lang="en-US" sz="900" dirty="0">
                  <a:solidFill>
                    <a:srgbClr val="595959"/>
                  </a:solidFill>
                  <a:latin typeface="DINPro-Light" panose="02000504040000020003" pitchFamily="50" charset="0"/>
                </a:rPr>
                <a:t>I rescheduled it for another date</a:t>
              </a:r>
            </a:p>
            <a:p>
              <a:endParaRPr lang="en-US" sz="900" dirty="0">
                <a:solidFill>
                  <a:srgbClr val="595959"/>
                </a:solidFill>
                <a:latin typeface="DINPro-Light" panose="02000504040000020003" pitchFamily="50" charset="0"/>
              </a:endParaRPr>
            </a:p>
            <a:p>
              <a:r>
                <a:rPr lang="en-US" sz="900" dirty="0">
                  <a:solidFill>
                    <a:srgbClr val="595959"/>
                  </a:solidFill>
                  <a:latin typeface="DINPro-Light" panose="02000504040000020003" pitchFamily="50" charset="0"/>
                </a:rPr>
                <a:t>I cancelled my trip completely</a:t>
              </a:r>
            </a:p>
            <a:p>
              <a:endParaRPr lang="en-US" sz="900" dirty="0">
                <a:solidFill>
                  <a:srgbClr val="595959"/>
                </a:solidFill>
                <a:latin typeface="DINPro-Light" panose="02000504040000020003" pitchFamily="50" charset="0"/>
              </a:endParaRP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896881B7-CA5D-4FC6-ACAB-2A1DB06E219D}"/>
                </a:ext>
              </a:extLst>
            </p:cNvPr>
            <p:cNvSpPr/>
            <p:nvPr/>
          </p:nvSpPr>
          <p:spPr>
            <a:xfrm>
              <a:off x="4489162" y="3204563"/>
              <a:ext cx="109575" cy="81805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EAF99ED9-02B1-4040-9182-5902A8B96BB9}"/>
                </a:ext>
              </a:extLst>
            </p:cNvPr>
            <p:cNvSpPr/>
            <p:nvPr/>
          </p:nvSpPr>
          <p:spPr>
            <a:xfrm>
              <a:off x="4486580" y="3595653"/>
              <a:ext cx="109575" cy="81805"/>
            </a:xfrm>
            <a:prstGeom prst="rect">
              <a:avLst/>
            </a:prstGeom>
            <a:solidFill>
              <a:srgbClr val="0A09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59C48717-A832-4675-A119-D3E7F8EDC5CB}"/>
                </a:ext>
              </a:extLst>
            </p:cNvPr>
            <p:cNvSpPr/>
            <p:nvPr/>
          </p:nvSpPr>
          <p:spPr>
            <a:xfrm>
              <a:off x="4489162" y="4020457"/>
              <a:ext cx="109575" cy="81805"/>
            </a:xfrm>
            <a:prstGeom prst="rect">
              <a:avLst/>
            </a:prstGeom>
            <a:solidFill>
              <a:srgbClr val="A1EA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A80432E6-337D-47B7-80FB-DFF74DA33EC6}"/>
                </a:ext>
              </a:extLst>
            </p:cNvPr>
            <p:cNvSpPr/>
            <p:nvPr/>
          </p:nvSpPr>
          <p:spPr>
            <a:xfrm>
              <a:off x="4489162" y="4288796"/>
              <a:ext cx="109575" cy="81805"/>
            </a:xfrm>
            <a:prstGeom prst="rect">
              <a:avLst/>
            </a:prstGeom>
            <a:solidFill>
              <a:srgbClr val="2D8B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48" name="Rectangle 9">
              <a:extLst>
                <a:ext uri="{FF2B5EF4-FFF2-40B4-BE49-F238E27FC236}">
                  <a16:creationId xmlns:a16="http://schemas.microsoft.com/office/drawing/2014/main" id="{D9FD578B-7BC9-CE40-8034-26F690BD0198}"/>
                </a:ext>
              </a:extLst>
            </p:cNvPr>
            <p:cNvSpPr/>
            <p:nvPr/>
          </p:nvSpPr>
          <p:spPr>
            <a:xfrm>
              <a:off x="4489159" y="1755493"/>
              <a:ext cx="109581" cy="81809"/>
            </a:xfrm>
            <a:prstGeom prst="rect">
              <a:avLst/>
            </a:prstGeom>
            <a:solidFill>
              <a:srgbClr val="2C4D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58" name="Rectangle 103">
              <a:extLst>
                <a:ext uri="{FF2B5EF4-FFF2-40B4-BE49-F238E27FC236}">
                  <a16:creationId xmlns:a16="http://schemas.microsoft.com/office/drawing/2014/main" id="{3F56F117-EEFF-4E4E-BEA5-B7AC11BF113D}"/>
                </a:ext>
              </a:extLst>
            </p:cNvPr>
            <p:cNvSpPr/>
            <p:nvPr/>
          </p:nvSpPr>
          <p:spPr>
            <a:xfrm>
              <a:off x="4486580" y="2363564"/>
              <a:ext cx="109575" cy="81805"/>
            </a:xfrm>
            <a:prstGeom prst="rect">
              <a:avLst/>
            </a:prstGeom>
            <a:solidFill>
              <a:srgbClr val="8896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40" name="Rectangle 9">
              <a:extLst>
                <a:ext uri="{FF2B5EF4-FFF2-40B4-BE49-F238E27FC236}">
                  <a16:creationId xmlns:a16="http://schemas.microsoft.com/office/drawing/2014/main" id="{D4D8823F-B6F7-7A4C-878C-93CA8F9419E9}"/>
                </a:ext>
              </a:extLst>
            </p:cNvPr>
            <p:cNvSpPr/>
            <p:nvPr/>
          </p:nvSpPr>
          <p:spPr>
            <a:xfrm>
              <a:off x="4489596" y="2092452"/>
              <a:ext cx="109581" cy="81809"/>
            </a:xfrm>
            <a:prstGeom prst="rect">
              <a:avLst/>
            </a:prstGeom>
            <a:solidFill>
              <a:srgbClr val="0CA4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42" name="Rectangle 9">
              <a:extLst>
                <a:ext uri="{FF2B5EF4-FFF2-40B4-BE49-F238E27FC236}">
                  <a16:creationId xmlns:a16="http://schemas.microsoft.com/office/drawing/2014/main" id="{872C2975-0EFB-8F45-97AB-599676FD8F9B}"/>
                </a:ext>
              </a:extLst>
            </p:cNvPr>
            <p:cNvSpPr/>
            <p:nvPr/>
          </p:nvSpPr>
          <p:spPr>
            <a:xfrm>
              <a:off x="4483727" y="2791145"/>
              <a:ext cx="109581" cy="81809"/>
            </a:xfrm>
            <a:prstGeom prst="rect">
              <a:avLst/>
            </a:prstGeom>
            <a:solidFill>
              <a:srgbClr val="B4C7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9738568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8800319-0978-45D1-8668-34D829BC92BD}"/>
              </a:ext>
            </a:extLst>
          </p:cNvPr>
          <p:cNvSpPr/>
          <p:nvPr/>
        </p:nvSpPr>
        <p:spPr>
          <a:xfrm>
            <a:off x="0" y="-30"/>
            <a:ext cx="9144000" cy="5165725"/>
          </a:xfrm>
          <a:prstGeom prst="rect">
            <a:avLst/>
          </a:prstGeom>
          <a:solidFill>
            <a:srgbClr val="3DAE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E61C9F47-C33C-EE49-844A-BC821974DFD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clrChange>
              <a:clrFrom>
                <a:srgbClr val="40AFDD"/>
              </a:clrFrom>
              <a:clrTo>
                <a:srgbClr val="40AFD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1148073"/>
            <a:ext cx="7315200" cy="3544412"/>
          </a:xfrm>
          <a:prstGeom prst="rect">
            <a:avLst/>
          </a:prstGeom>
          <a:ln>
            <a:noFill/>
          </a:ln>
        </p:spPr>
      </p:pic>
      <p:sp>
        <p:nvSpPr>
          <p:cNvPr id="6" name="object 5">
            <a:extLst>
              <a:ext uri="{FF2B5EF4-FFF2-40B4-BE49-F238E27FC236}">
                <a16:creationId xmlns:a16="http://schemas.microsoft.com/office/drawing/2014/main" id="{7841C6D9-2937-40FB-B440-3F4F52C38BFC}"/>
              </a:ext>
            </a:extLst>
          </p:cNvPr>
          <p:cNvSpPr txBox="1"/>
          <p:nvPr/>
        </p:nvSpPr>
        <p:spPr>
          <a:xfrm>
            <a:off x="76200" y="4784725"/>
            <a:ext cx="211455" cy="214289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algn="ctr">
              <a:lnSpc>
                <a:spcPts val="1700"/>
              </a:lnSpc>
              <a:spcBef>
                <a:spcPts val="240"/>
              </a:spcBef>
            </a:pPr>
            <a:fld id="{801E5A4B-98C3-4764-AE48-BC6708A02140}" type="slidenum">
              <a:rPr lang="en-US" sz="700" smtClean="0">
                <a:solidFill>
                  <a:schemeClr val="bg1"/>
                </a:solidFill>
                <a:latin typeface="DINPro-Light" panose="02000504040000020003" pitchFamily="50" charset="0"/>
                <a:cs typeface="Arial"/>
              </a:rPr>
              <a:t>41</a:t>
            </a:fld>
            <a:endParaRPr sz="700" dirty="0">
              <a:solidFill>
                <a:schemeClr val="bg1"/>
              </a:solidFill>
              <a:latin typeface="DINPro-Light" panose="02000504040000020003" pitchFamily="50" charset="0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1F87EB-3ABF-47D3-AF74-874DAD252052}"/>
              </a:ext>
            </a:extLst>
          </p:cNvPr>
          <p:cNvSpPr txBox="1"/>
          <p:nvPr/>
        </p:nvSpPr>
        <p:spPr>
          <a:xfrm>
            <a:off x="7754126" y="4968580"/>
            <a:ext cx="1336534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b="1" dirty="0">
                <a:solidFill>
                  <a:schemeClr val="bg1"/>
                </a:solidFill>
                <a:latin typeface="DINPro-Light" panose="02000504040000020003" pitchFamily="50" charset="0"/>
              </a:rPr>
              <a:t>No. of respondents: 4,391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A8FCB4-147F-4FEE-A42F-BB1ADA299E4D}"/>
              </a:ext>
            </a:extLst>
          </p:cNvPr>
          <p:cNvSpPr txBox="1"/>
          <p:nvPr/>
        </p:nvSpPr>
        <p:spPr>
          <a:xfrm>
            <a:off x="2466975" y="996172"/>
            <a:ext cx="43434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DINPro-Light" panose="02000504040000020003" pitchFamily="50" charset="0"/>
              </a:rPr>
              <a:t>Leading concerns for those who are most likely to travel next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68B92F-D245-4D51-984F-365E6E437B8D}"/>
              </a:ext>
            </a:extLst>
          </p:cNvPr>
          <p:cNvSpPr txBox="1"/>
          <p:nvPr/>
        </p:nvSpPr>
        <p:spPr>
          <a:xfrm>
            <a:off x="287654" y="4721607"/>
            <a:ext cx="3290223" cy="4151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99" b="1" dirty="0">
                <a:solidFill>
                  <a:schemeClr val="bg1"/>
                </a:solidFill>
                <a:latin typeface="DINPro-Light" panose="02000504040000020003" pitchFamily="50" charset="0"/>
              </a:rPr>
              <a:t>Q4. What currently concerns you the most about travelling within Europe? </a:t>
            </a:r>
          </a:p>
          <a:p>
            <a:r>
              <a:rPr lang="en-US" sz="699" b="1" dirty="0">
                <a:solidFill>
                  <a:srgbClr val="000000"/>
                </a:solidFill>
                <a:latin typeface="DINPro-Light" panose="02000504040000020003" pitchFamily="50" charset="0"/>
              </a:rPr>
              <a:t>The answers to this question have been enriched in May ‘22, to include references to the war in Ukraine and cost &amp; inflation issues.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4CEF2B4-5BAF-4F34-95BF-B2418D94EBB3}"/>
              </a:ext>
            </a:extLst>
          </p:cNvPr>
          <p:cNvSpPr txBox="1"/>
          <p:nvPr/>
        </p:nvSpPr>
        <p:spPr>
          <a:xfrm>
            <a:off x="4029075" y="4690904"/>
            <a:ext cx="121920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DINPro-Light" panose="02000504040000020003" pitchFamily="50" charset="0"/>
              </a:rPr>
              <a:t>May ‘22 survey</a:t>
            </a:r>
          </a:p>
        </p:txBody>
      </p:sp>
      <p:sp>
        <p:nvSpPr>
          <p:cNvPr id="17" name="Isosceles Triangle 17">
            <a:extLst>
              <a:ext uri="{FF2B5EF4-FFF2-40B4-BE49-F238E27FC236}">
                <a16:creationId xmlns:a16="http://schemas.microsoft.com/office/drawing/2014/main" id="{6354F135-FB2B-8B4C-9830-F2C4C8E64EBF}"/>
              </a:ext>
            </a:extLst>
          </p:cNvPr>
          <p:cNvSpPr/>
          <p:nvPr/>
        </p:nvSpPr>
        <p:spPr>
          <a:xfrm>
            <a:off x="4598131" y="1471181"/>
            <a:ext cx="101558" cy="82160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278EB6-F3A7-7246-9451-5CA85BFF311D}"/>
              </a:ext>
            </a:extLst>
          </p:cNvPr>
          <p:cNvSpPr txBox="1"/>
          <p:nvPr/>
        </p:nvSpPr>
        <p:spPr>
          <a:xfrm>
            <a:off x="4419600" y="1294266"/>
            <a:ext cx="53113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1" dirty="0">
                <a:solidFill>
                  <a:srgbClr val="92D050"/>
                </a:solidFill>
                <a:latin typeface="DINPro-Light" panose="02000504040000020003" pitchFamily="50" charset="0"/>
              </a:rPr>
              <a:t>3.9</a:t>
            </a:r>
            <a:r>
              <a:rPr lang="el-GR" sz="700" b="1" dirty="0">
                <a:solidFill>
                  <a:srgbClr val="92D050"/>
                </a:solidFill>
                <a:latin typeface="DINPro-Light" panose="02000504040000020003" pitchFamily="50" charset="0"/>
              </a:rPr>
              <a:t>%</a:t>
            </a:r>
            <a:r>
              <a:rPr lang="en-US" sz="700" b="1" dirty="0">
                <a:solidFill>
                  <a:srgbClr val="92D050"/>
                </a:solidFill>
                <a:latin typeface="DINPro-Light" panose="02000504040000020003" pitchFamily="50" charset="0"/>
              </a:rPr>
              <a:t>*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2B1B2FC-26B7-EF46-89B0-86C974809E5C}"/>
              </a:ext>
            </a:extLst>
          </p:cNvPr>
          <p:cNvSpPr txBox="1"/>
          <p:nvPr/>
        </p:nvSpPr>
        <p:spPr>
          <a:xfrm>
            <a:off x="7609562" y="1319149"/>
            <a:ext cx="492274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1" dirty="0">
                <a:solidFill>
                  <a:srgbClr val="C00000"/>
                </a:solidFill>
                <a:latin typeface="DINPro-Light" panose="02000504040000020003" pitchFamily="50" charset="0"/>
              </a:rPr>
              <a:t>6.6</a:t>
            </a:r>
            <a:r>
              <a:rPr lang="el-GR" sz="700" b="1" dirty="0">
                <a:solidFill>
                  <a:srgbClr val="C00000"/>
                </a:solidFill>
                <a:latin typeface="DINPro-Light" panose="02000504040000020003" pitchFamily="50" charset="0"/>
              </a:rPr>
              <a:t>%</a:t>
            </a:r>
            <a:r>
              <a:rPr lang="en-US" sz="700" b="1" dirty="0">
                <a:solidFill>
                  <a:srgbClr val="C00000"/>
                </a:solidFill>
                <a:latin typeface="DINPro-Light" panose="02000504040000020003" pitchFamily="50" charset="0"/>
              </a:rPr>
              <a:t>*</a:t>
            </a:r>
          </a:p>
        </p:txBody>
      </p:sp>
      <p:sp>
        <p:nvSpPr>
          <p:cNvPr id="22" name="Isosceles Triangle 70">
            <a:extLst>
              <a:ext uri="{FF2B5EF4-FFF2-40B4-BE49-F238E27FC236}">
                <a16:creationId xmlns:a16="http://schemas.microsoft.com/office/drawing/2014/main" id="{1EA503EE-2374-6349-AF64-689D900353F8}"/>
              </a:ext>
            </a:extLst>
          </p:cNvPr>
          <p:cNvSpPr/>
          <p:nvPr/>
        </p:nvSpPr>
        <p:spPr>
          <a:xfrm flipV="1">
            <a:off x="7781004" y="1504179"/>
            <a:ext cx="131102" cy="92233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33C2B35-6B80-5A46-BD98-2EE628FC8E70}"/>
              </a:ext>
            </a:extLst>
          </p:cNvPr>
          <p:cNvSpPr txBox="1"/>
          <p:nvPr/>
        </p:nvSpPr>
        <p:spPr>
          <a:xfrm>
            <a:off x="6372570" y="3708781"/>
            <a:ext cx="492274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1" dirty="0">
                <a:solidFill>
                  <a:srgbClr val="C00000"/>
                </a:solidFill>
                <a:latin typeface="DINPro-Light" panose="02000504040000020003" pitchFamily="50" charset="0"/>
              </a:rPr>
              <a:t>4.4</a:t>
            </a:r>
            <a:r>
              <a:rPr lang="el-GR" sz="700" b="1" dirty="0">
                <a:solidFill>
                  <a:srgbClr val="C00000"/>
                </a:solidFill>
                <a:latin typeface="DINPro-Light" panose="02000504040000020003" pitchFamily="50" charset="0"/>
              </a:rPr>
              <a:t>%</a:t>
            </a:r>
            <a:r>
              <a:rPr lang="en-US" sz="700" b="1" dirty="0">
                <a:solidFill>
                  <a:srgbClr val="C00000"/>
                </a:solidFill>
                <a:latin typeface="DINPro-Light" panose="02000504040000020003" pitchFamily="50" charset="0"/>
              </a:rPr>
              <a:t>*</a:t>
            </a:r>
          </a:p>
        </p:txBody>
      </p:sp>
      <p:sp>
        <p:nvSpPr>
          <p:cNvPr id="24" name="Isosceles Triangle 70">
            <a:extLst>
              <a:ext uri="{FF2B5EF4-FFF2-40B4-BE49-F238E27FC236}">
                <a16:creationId xmlns:a16="http://schemas.microsoft.com/office/drawing/2014/main" id="{7E4CE44F-ACBB-234F-8470-FC8C391EAD2E}"/>
              </a:ext>
            </a:extLst>
          </p:cNvPr>
          <p:cNvSpPr/>
          <p:nvPr/>
        </p:nvSpPr>
        <p:spPr>
          <a:xfrm flipV="1">
            <a:off x="6533851" y="3887261"/>
            <a:ext cx="131102" cy="92233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1C8619-B54A-6C4A-8DB7-E2660AC0094D}"/>
              </a:ext>
            </a:extLst>
          </p:cNvPr>
          <p:cNvSpPr txBox="1"/>
          <p:nvPr/>
        </p:nvSpPr>
        <p:spPr>
          <a:xfrm>
            <a:off x="228600" y="41275"/>
            <a:ext cx="86868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spc="-75" dirty="0">
                <a:solidFill>
                  <a:schemeClr val="bg1"/>
                </a:solidFill>
                <a:latin typeface="DINPro-Light" panose="02000504040000020003" pitchFamily="50" charset="0"/>
              </a:rPr>
              <a:t>EUROPEAN TRAVELLERS’ CONCERNS</a:t>
            </a:r>
          </a:p>
          <a:p>
            <a:pPr>
              <a:tabLst>
                <a:tab pos="4343400" algn="l"/>
              </a:tabLst>
            </a:pPr>
            <a:r>
              <a:rPr lang="en-US" sz="1400" dirty="0">
                <a:solidFill>
                  <a:schemeClr val="bg1"/>
                </a:solidFill>
                <a:latin typeface="DINPro-Bold" panose="02000503030000020004" pitchFamily="50" charset="0"/>
              </a:rPr>
              <a:t>Economic concerns regarding price inflation (18%) and personal finances (13%) are </a:t>
            </a:r>
            <a:r>
              <a:rPr lang="en-US" sz="1400" dirty="0" err="1">
                <a:solidFill>
                  <a:schemeClr val="bg1"/>
                </a:solidFill>
                <a:latin typeface="DINPro-Bold" panose="02000503030000020004" pitchFamily="50" charset="0"/>
              </a:rPr>
              <a:t>travellers’</a:t>
            </a:r>
            <a:r>
              <a:rPr lang="en-US" sz="1400" dirty="0">
                <a:solidFill>
                  <a:schemeClr val="bg1"/>
                </a:solidFill>
                <a:latin typeface="DINPro-Bold" panose="02000503030000020004" pitchFamily="50" charset="0"/>
              </a:rPr>
              <a:t> </a:t>
            </a:r>
            <a:br>
              <a:rPr lang="en-US" sz="1400" dirty="0">
                <a:solidFill>
                  <a:schemeClr val="bg1"/>
                </a:solidFill>
                <a:latin typeface="DINPro-Bold" panose="02000503030000020004" pitchFamily="50" charset="0"/>
              </a:rPr>
            </a:br>
            <a:r>
              <a:rPr lang="en-US" sz="1400" dirty="0">
                <a:solidFill>
                  <a:schemeClr val="bg1"/>
                </a:solidFill>
                <a:latin typeface="DINPro-Bold" panose="02000503030000020004" pitchFamily="50" charset="0"/>
              </a:rPr>
              <a:t>key sources of distress, while the war in Ukraine (14%) is an additional major concern </a:t>
            </a:r>
          </a:p>
        </p:txBody>
      </p:sp>
    </p:spTree>
    <p:extLst>
      <p:ext uri="{BB962C8B-B14F-4D97-AF65-F5344CB8AC3E}">
        <p14:creationId xmlns:p14="http://schemas.microsoft.com/office/powerpoint/2010/main" val="28061762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C3205ED3-15A5-4D25-B47F-FDF6C42F2DF6}"/>
              </a:ext>
            </a:extLst>
          </p:cNvPr>
          <p:cNvSpPr/>
          <p:nvPr/>
        </p:nvSpPr>
        <p:spPr>
          <a:xfrm>
            <a:off x="0" y="888256"/>
            <a:ext cx="9144000" cy="4250279"/>
          </a:xfrm>
          <a:prstGeom prst="rect">
            <a:avLst/>
          </a:prstGeom>
          <a:solidFill>
            <a:srgbClr val="E6E7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9E6CC970-96E9-4DEC-AD23-84B329859C44}"/>
              </a:ext>
            </a:extLst>
          </p:cNvPr>
          <p:cNvSpPr/>
          <p:nvPr/>
        </p:nvSpPr>
        <p:spPr>
          <a:xfrm>
            <a:off x="314955" y="727931"/>
            <a:ext cx="1718945" cy="165735"/>
          </a:xfrm>
          <a:custGeom>
            <a:avLst/>
            <a:gdLst/>
            <a:ahLst/>
            <a:cxnLst/>
            <a:rect l="l" t="t" r="r" b="b"/>
            <a:pathLst>
              <a:path w="1718945" h="165734">
                <a:moveTo>
                  <a:pt x="1718322" y="0"/>
                </a:moveTo>
                <a:lnTo>
                  <a:pt x="0" y="0"/>
                </a:lnTo>
                <a:lnTo>
                  <a:pt x="0" y="165595"/>
                </a:lnTo>
                <a:lnTo>
                  <a:pt x="1718322" y="165595"/>
                </a:lnTo>
                <a:lnTo>
                  <a:pt x="1718322" y="0"/>
                </a:lnTo>
                <a:close/>
              </a:path>
            </a:pathLst>
          </a:custGeom>
          <a:solidFill>
            <a:srgbClr val="2D8CB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BF08C1-637F-4793-94EE-37B718423BF1}"/>
              </a:ext>
            </a:extLst>
          </p:cNvPr>
          <p:cNvSpPr txBox="1"/>
          <p:nvPr/>
        </p:nvSpPr>
        <p:spPr>
          <a:xfrm>
            <a:off x="7772400" y="4876859"/>
            <a:ext cx="1336534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700" b="1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</a:rPr>
              <a:t>No. of respondents: 4,391</a:t>
            </a:r>
          </a:p>
        </p:txBody>
      </p:sp>
      <p:sp>
        <p:nvSpPr>
          <p:cNvPr id="8" name="object 23">
            <a:extLst>
              <a:ext uri="{FF2B5EF4-FFF2-40B4-BE49-F238E27FC236}">
                <a16:creationId xmlns:a16="http://schemas.microsoft.com/office/drawing/2014/main" id="{FB11C08A-A0DB-45DB-9810-98FA3F575FAE}"/>
              </a:ext>
            </a:extLst>
          </p:cNvPr>
          <p:cNvSpPr/>
          <p:nvPr/>
        </p:nvSpPr>
        <p:spPr>
          <a:xfrm>
            <a:off x="6934200" y="3822671"/>
            <a:ext cx="2209800" cy="200054"/>
          </a:xfrm>
          <a:custGeom>
            <a:avLst/>
            <a:gdLst/>
            <a:ahLst/>
            <a:cxnLst/>
            <a:rect l="l" t="t" r="r" b="b"/>
            <a:pathLst>
              <a:path w="1180464" h="165734">
                <a:moveTo>
                  <a:pt x="1179906" y="0"/>
                </a:moveTo>
                <a:lnTo>
                  <a:pt x="0" y="0"/>
                </a:lnTo>
                <a:lnTo>
                  <a:pt x="0" y="165595"/>
                </a:lnTo>
                <a:lnTo>
                  <a:pt x="1179906" y="165595"/>
                </a:lnTo>
                <a:lnTo>
                  <a:pt x="1179906" y="0"/>
                </a:lnTo>
                <a:close/>
              </a:path>
            </a:pathLst>
          </a:custGeom>
          <a:solidFill>
            <a:srgbClr val="185073"/>
          </a:solidFill>
        </p:spPr>
        <p:txBody>
          <a:bodyPr wrap="square" lIns="0" tIns="0" rIns="0" bIns="0" rtlCol="0"/>
          <a:lstStyle/>
          <a:p>
            <a:endParaRPr lang="en-US" sz="1798" dirty="0">
              <a:solidFill>
                <a:srgbClr val="185073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6B3D04-A885-4729-BFDE-D25002E2DE3A}"/>
              </a:ext>
            </a:extLst>
          </p:cNvPr>
          <p:cNvSpPr txBox="1"/>
          <p:nvPr/>
        </p:nvSpPr>
        <p:spPr>
          <a:xfrm>
            <a:off x="6934200" y="2498725"/>
            <a:ext cx="22098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100" dirty="0">
                <a:solidFill>
                  <a:srgbClr val="185073"/>
                </a:solidFill>
                <a:latin typeface="DINPro-Light" panose="02000504040000020003" pitchFamily="50" charset="0"/>
              </a:rPr>
              <a:t>The sentiment towards strict health &amp; safety protocols is particularly high among travellers from Italy (77%) and Spain (71%), compared to 55% in the overall sample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8DD1348-5EB0-4A5C-BBFF-D3E965B8A661}"/>
              </a:ext>
            </a:extLst>
          </p:cNvPr>
          <p:cNvSpPr txBox="1"/>
          <p:nvPr/>
        </p:nvSpPr>
        <p:spPr>
          <a:xfrm>
            <a:off x="286380" y="4792734"/>
            <a:ext cx="37522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b="1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</a:rPr>
              <a:t>Q7. Please select a response which describes you the most: </a:t>
            </a:r>
          </a:p>
          <a:p>
            <a:r>
              <a:rPr lang="en-US" sz="700" b="1" dirty="0">
                <a:solidFill>
                  <a:schemeClr val="bg1">
                    <a:lumMod val="50000"/>
                  </a:schemeClr>
                </a:solidFill>
                <a:latin typeface="DINPro-Light" panose="02000504040000020003" pitchFamily="50" charset="0"/>
              </a:rPr>
              <a:t>“When I travel to places with strict health and safety protocols…”</a:t>
            </a:r>
          </a:p>
        </p:txBody>
      </p:sp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1948D998-3033-4496-8AF8-4A60D093A1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3046983"/>
              </p:ext>
            </p:extLst>
          </p:nvPr>
        </p:nvGraphicFramePr>
        <p:xfrm>
          <a:off x="676275" y="1129052"/>
          <a:ext cx="5773768" cy="3571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5" name="TextBox 13">
            <a:extLst>
              <a:ext uri="{FF2B5EF4-FFF2-40B4-BE49-F238E27FC236}">
                <a16:creationId xmlns:a16="http://schemas.microsoft.com/office/drawing/2014/main" id="{84B47E85-1068-4689-8570-3EFBCC44F00F}"/>
              </a:ext>
            </a:extLst>
          </p:cNvPr>
          <p:cNvSpPr txBox="1"/>
          <p:nvPr/>
        </p:nvSpPr>
        <p:spPr>
          <a:xfrm>
            <a:off x="2486483" y="1119420"/>
            <a:ext cx="417356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b="1" dirty="0">
                <a:solidFill>
                  <a:srgbClr val="0A0936"/>
                </a:solidFill>
                <a:latin typeface="DINPro-Light" panose="02000504040000020003" pitchFamily="50" charset="0"/>
              </a:rPr>
              <a:t>Sentiment towards strict health &amp; safety protocols</a:t>
            </a:r>
          </a:p>
        </p:txBody>
      </p:sp>
      <p:pic>
        <p:nvPicPr>
          <p:cNvPr id="27" name="Graphic 26" descr="Grinning face outline outline">
            <a:extLst>
              <a:ext uri="{FF2B5EF4-FFF2-40B4-BE49-F238E27FC236}">
                <a16:creationId xmlns:a16="http://schemas.microsoft.com/office/drawing/2014/main" id="{71D52972-C078-4B84-A999-12AEE4D3EC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0788" y="1522662"/>
            <a:ext cx="435591" cy="435591"/>
          </a:xfrm>
          <a:prstGeom prst="rect">
            <a:avLst/>
          </a:prstGeom>
        </p:spPr>
      </p:pic>
      <p:pic>
        <p:nvPicPr>
          <p:cNvPr id="29" name="Graphic 28" descr="Smiling face outline outline">
            <a:extLst>
              <a:ext uri="{FF2B5EF4-FFF2-40B4-BE49-F238E27FC236}">
                <a16:creationId xmlns:a16="http://schemas.microsoft.com/office/drawing/2014/main" id="{030EA5BB-9EF1-4509-8FDD-560DA34437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0788" y="2096483"/>
            <a:ext cx="435591" cy="435591"/>
          </a:xfrm>
          <a:prstGeom prst="rect">
            <a:avLst/>
          </a:prstGeom>
        </p:spPr>
      </p:pic>
      <p:pic>
        <p:nvPicPr>
          <p:cNvPr id="31" name="Graphic 30" descr="Neutral face outline outline">
            <a:extLst>
              <a:ext uri="{FF2B5EF4-FFF2-40B4-BE49-F238E27FC236}">
                <a16:creationId xmlns:a16="http://schemas.microsoft.com/office/drawing/2014/main" id="{2E89E85E-A62E-4996-9011-A9C93092A7F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5336" y="2658519"/>
            <a:ext cx="426495" cy="426495"/>
          </a:xfrm>
          <a:prstGeom prst="rect">
            <a:avLst/>
          </a:prstGeom>
        </p:spPr>
      </p:pic>
      <p:pic>
        <p:nvPicPr>
          <p:cNvPr id="33" name="Graphic 32" descr="Sad face outline outline">
            <a:extLst>
              <a:ext uri="{FF2B5EF4-FFF2-40B4-BE49-F238E27FC236}">
                <a16:creationId xmlns:a16="http://schemas.microsoft.com/office/drawing/2014/main" id="{98583362-5FFF-4B3C-9819-790069D5BFE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2119" y="3280603"/>
            <a:ext cx="432928" cy="432928"/>
          </a:xfrm>
          <a:prstGeom prst="rect">
            <a:avLst/>
          </a:prstGeom>
        </p:spPr>
      </p:pic>
      <p:pic>
        <p:nvPicPr>
          <p:cNvPr id="35" name="Graphic 34" descr="Worried face outline outline">
            <a:extLst>
              <a:ext uri="{FF2B5EF4-FFF2-40B4-BE49-F238E27FC236}">
                <a16:creationId xmlns:a16="http://schemas.microsoft.com/office/drawing/2014/main" id="{70082ED2-3FF8-49CB-8102-6A202389C30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02730" y="3877070"/>
            <a:ext cx="411706" cy="411706"/>
          </a:xfrm>
          <a:prstGeom prst="rect">
            <a:avLst/>
          </a:prstGeom>
        </p:spPr>
      </p:pic>
      <p:sp>
        <p:nvSpPr>
          <p:cNvPr id="24" name="object 5">
            <a:extLst>
              <a:ext uri="{FF2B5EF4-FFF2-40B4-BE49-F238E27FC236}">
                <a16:creationId xmlns:a16="http://schemas.microsoft.com/office/drawing/2014/main" id="{1CC0454E-2279-4E06-944D-CD62488C08D5}"/>
              </a:ext>
            </a:extLst>
          </p:cNvPr>
          <p:cNvSpPr txBox="1"/>
          <p:nvPr/>
        </p:nvSpPr>
        <p:spPr>
          <a:xfrm>
            <a:off x="76200" y="4784725"/>
            <a:ext cx="211455" cy="214289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algn="ctr">
              <a:lnSpc>
                <a:spcPts val="1700"/>
              </a:lnSpc>
              <a:spcBef>
                <a:spcPts val="240"/>
              </a:spcBef>
            </a:pPr>
            <a:fld id="{E7DCBE50-A382-4843-832B-2E7A968877C9}" type="slidenum">
              <a:rPr lang="en-US" sz="700" smtClean="0">
                <a:latin typeface="DINPro-Light" panose="02000504040000020003" pitchFamily="50" charset="0"/>
                <a:cs typeface="Arial"/>
              </a:rPr>
              <a:t>42</a:t>
            </a:fld>
            <a:endParaRPr sz="700" dirty="0">
              <a:latin typeface="DINPro-Light" panose="02000504040000020003" pitchFamily="50" charset="0"/>
              <a:cs typeface="Arial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D25893E-2CB5-40A4-A154-E939C87F90F4}"/>
              </a:ext>
            </a:extLst>
          </p:cNvPr>
          <p:cNvSpPr txBox="1"/>
          <p:nvPr/>
        </p:nvSpPr>
        <p:spPr>
          <a:xfrm>
            <a:off x="4536934" y="4746567"/>
            <a:ext cx="457200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700" b="1" dirty="0">
                <a:solidFill>
                  <a:schemeClr val="bg1">
                    <a:lumMod val="65000"/>
                  </a:schemeClr>
                </a:solidFill>
                <a:latin typeface="DINPro-Light" panose="02000504040000020003" pitchFamily="50" charset="0"/>
              </a:rPr>
              <a:t>* No significant changes between waves were recorded for this question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A64B173-2150-6547-9413-4E1B4F447D63}"/>
              </a:ext>
            </a:extLst>
          </p:cNvPr>
          <p:cNvSpPr txBox="1"/>
          <p:nvPr/>
        </p:nvSpPr>
        <p:spPr>
          <a:xfrm>
            <a:off x="7425080" y="3594070"/>
            <a:ext cx="171892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700" dirty="0">
                <a:solidFill>
                  <a:srgbClr val="185073"/>
                </a:solidFill>
                <a:latin typeface="DINPro-Light" panose="02000504040000020003" pitchFamily="50" charset="0"/>
              </a:rPr>
              <a:t>**This refers to the total sample</a:t>
            </a:r>
          </a:p>
        </p:txBody>
      </p:sp>
      <p:pic>
        <p:nvPicPr>
          <p:cNvPr id="6" name="Graphic 5" descr="Immunity with solid fill">
            <a:extLst>
              <a:ext uri="{FF2B5EF4-FFF2-40B4-BE49-F238E27FC236}">
                <a16:creationId xmlns:a16="http://schemas.microsoft.com/office/drawing/2014/main" id="{53184419-A16B-4B3E-8508-C2C844D4E65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774251" y="1812925"/>
            <a:ext cx="674619" cy="674619"/>
          </a:xfrm>
          <a:prstGeom prst="rect">
            <a:avLst/>
          </a:prstGeom>
        </p:spPr>
      </p:pic>
      <p:sp>
        <p:nvSpPr>
          <p:cNvPr id="26" name="Δεξιό άγκιστρο 25">
            <a:extLst>
              <a:ext uri="{FF2B5EF4-FFF2-40B4-BE49-F238E27FC236}">
                <a16:creationId xmlns:a16="http://schemas.microsoft.com/office/drawing/2014/main" id="{FBDE954C-5503-454A-AB56-3EDF411F7462}"/>
              </a:ext>
            </a:extLst>
          </p:cNvPr>
          <p:cNvSpPr/>
          <p:nvPr/>
        </p:nvSpPr>
        <p:spPr>
          <a:xfrm>
            <a:off x="6079943" y="2003686"/>
            <a:ext cx="76200" cy="898280"/>
          </a:xfrm>
          <a:prstGeom prst="rightBrac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645528E-3522-F240-BA58-E92C07C28226}"/>
              </a:ext>
            </a:extLst>
          </p:cNvPr>
          <p:cNvSpPr txBox="1"/>
          <p:nvPr/>
        </p:nvSpPr>
        <p:spPr>
          <a:xfrm>
            <a:off x="6082599" y="2298937"/>
            <a:ext cx="76997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3FADDD"/>
                </a:solidFill>
                <a:latin typeface="DINPro-Regular" panose="02000503030000020004" pitchFamily="2" charset="0"/>
              </a:rPr>
              <a:t>55.3%</a:t>
            </a:r>
            <a:endParaRPr lang="el-GR" sz="1100" dirty="0">
              <a:latin typeface="DINPro-Regular" panose="02000503030000020004" pitchFamily="2" charset="0"/>
            </a:endParaRPr>
          </a:p>
        </p:txBody>
      </p:sp>
      <p:sp>
        <p:nvSpPr>
          <p:cNvPr id="30" name="Δεξιό άγκιστρο 29">
            <a:extLst>
              <a:ext uri="{FF2B5EF4-FFF2-40B4-BE49-F238E27FC236}">
                <a16:creationId xmlns:a16="http://schemas.microsoft.com/office/drawing/2014/main" id="{CA420122-ECE1-9F40-B1D5-CFE16287E7AC}"/>
              </a:ext>
            </a:extLst>
          </p:cNvPr>
          <p:cNvSpPr/>
          <p:nvPr/>
        </p:nvSpPr>
        <p:spPr>
          <a:xfrm>
            <a:off x="5169068" y="2021861"/>
            <a:ext cx="76200" cy="898280"/>
          </a:xfrm>
          <a:prstGeom prst="rightBrac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990C06E-D780-C147-A4F3-F8D882C87E30}"/>
              </a:ext>
            </a:extLst>
          </p:cNvPr>
          <p:cNvSpPr txBox="1"/>
          <p:nvPr/>
        </p:nvSpPr>
        <p:spPr>
          <a:xfrm>
            <a:off x="5171724" y="2317112"/>
            <a:ext cx="76997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3FADDD"/>
                </a:solidFill>
                <a:latin typeface="DINPro-Regular" panose="02000503030000020004" pitchFamily="2" charset="0"/>
              </a:rPr>
              <a:t>66.8%</a:t>
            </a:r>
            <a:endParaRPr lang="el-GR" sz="1100" dirty="0">
              <a:latin typeface="DINPro-Regular" panose="02000503030000020004" pitchFamily="2" charset="0"/>
            </a:endParaRPr>
          </a:p>
        </p:txBody>
      </p:sp>
      <p:sp>
        <p:nvSpPr>
          <p:cNvPr id="34" name="Δεξιό άγκιστρο 33">
            <a:extLst>
              <a:ext uri="{FF2B5EF4-FFF2-40B4-BE49-F238E27FC236}">
                <a16:creationId xmlns:a16="http://schemas.microsoft.com/office/drawing/2014/main" id="{2112D1A1-2624-EC4C-937D-ABAD50289481}"/>
              </a:ext>
            </a:extLst>
          </p:cNvPr>
          <p:cNvSpPr/>
          <p:nvPr/>
        </p:nvSpPr>
        <p:spPr>
          <a:xfrm>
            <a:off x="4257923" y="2021861"/>
            <a:ext cx="76200" cy="898280"/>
          </a:xfrm>
          <a:prstGeom prst="rightBrac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373860A-AB9F-D847-B79B-5EEB1B144305}"/>
              </a:ext>
            </a:extLst>
          </p:cNvPr>
          <p:cNvSpPr txBox="1"/>
          <p:nvPr/>
        </p:nvSpPr>
        <p:spPr>
          <a:xfrm>
            <a:off x="4260579" y="2317112"/>
            <a:ext cx="76997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3FADDD"/>
                </a:solidFill>
                <a:latin typeface="DINPro-Regular" panose="02000503030000020004" pitchFamily="2" charset="0"/>
              </a:rPr>
              <a:t>58.6%</a:t>
            </a:r>
            <a:endParaRPr lang="el-GR" sz="1100" dirty="0">
              <a:latin typeface="DINPro-Regular" panose="02000503030000020004" pitchFamily="2" charset="0"/>
            </a:endParaRPr>
          </a:p>
        </p:txBody>
      </p:sp>
      <p:sp>
        <p:nvSpPr>
          <p:cNvPr id="37" name="Δεξιό άγκιστρο 36">
            <a:extLst>
              <a:ext uri="{FF2B5EF4-FFF2-40B4-BE49-F238E27FC236}">
                <a16:creationId xmlns:a16="http://schemas.microsoft.com/office/drawing/2014/main" id="{1354CE85-2435-1843-ACF9-284E4C8A8E78}"/>
              </a:ext>
            </a:extLst>
          </p:cNvPr>
          <p:cNvSpPr/>
          <p:nvPr/>
        </p:nvSpPr>
        <p:spPr>
          <a:xfrm>
            <a:off x="3343275" y="2018064"/>
            <a:ext cx="76200" cy="898280"/>
          </a:xfrm>
          <a:prstGeom prst="rightBrac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CC63F3D-FF0F-8041-B633-73623CEBA391}"/>
              </a:ext>
            </a:extLst>
          </p:cNvPr>
          <p:cNvSpPr txBox="1"/>
          <p:nvPr/>
        </p:nvSpPr>
        <p:spPr>
          <a:xfrm>
            <a:off x="3345931" y="2313315"/>
            <a:ext cx="76997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3FADDD"/>
                </a:solidFill>
                <a:latin typeface="DINPro-Regular" panose="02000503030000020004" pitchFamily="2" charset="0"/>
              </a:rPr>
              <a:t>62.8%</a:t>
            </a:r>
            <a:endParaRPr lang="el-GR" sz="1100" dirty="0">
              <a:latin typeface="DINPro-Regular" panose="02000503030000020004" pitchFamily="2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B07E845-2C9A-3848-A469-AA2C4C672F07}"/>
              </a:ext>
            </a:extLst>
          </p:cNvPr>
          <p:cNvSpPr txBox="1"/>
          <p:nvPr/>
        </p:nvSpPr>
        <p:spPr>
          <a:xfrm>
            <a:off x="6448059" y="2346460"/>
            <a:ext cx="568638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1" dirty="0">
                <a:solidFill>
                  <a:srgbClr val="C00000"/>
                </a:solidFill>
                <a:latin typeface="DINPro-Light" panose="02000504040000020003" pitchFamily="50" charset="0"/>
              </a:rPr>
              <a:t>11.5</a:t>
            </a:r>
            <a:r>
              <a:rPr lang="el-GR" sz="700" b="1" dirty="0">
                <a:solidFill>
                  <a:srgbClr val="C00000"/>
                </a:solidFill>
                <a:latin typeface="DINPro-Light" panose="02000504040000020003" pitchFamily="50" charset="0"/>
              </a:rPr>
              <a:t>%</a:t>
            </a:r>
            <a:r>
              <a:rPr lang="en-US" sz="700" b="1" dirty="0">
                <a:solidFill>
                  <a:srgbClr val="C00000"/>
                </a:solidFill>
                <a:latin typeface="DINPro-Light" panose="02000504040000020003" pitchFamily="50" charset="0"/>
              </a:rPr>
              <a:t>*</a:t>
            </a:r>
          </a:p>
        </p:txBody>
      </p:sp>
      <p:sp>
        <p:nvSpPr>
          <p:cNvPr id="40" name="Isosceles Triangle 70">
            <a:extLst>
              <a:ext uri="{FF2B5EF4-FFF2-40B4-BE49-F238E27FC236}">
                <a16:creationId xmlns:a16="http://schemas.microsoft.com/office/drawing/2014/main" id="{9DE5A520-F24E-884D-ACB2-A9D72DEF4707}"/>
              </a:ext>
            </a:extLst>
          </p:cNvPr>
          <p:cNvSpPr/>
          <p:nvPr/>
        </p:nvSpPr>
        <p:spPr>
          <a:xfrm flipV="1">
            <a:off x="6656208" y="2272886"/>
            <a:ext cx="131102" cy="92233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010583D-CEA1-C341-B691-B06281AB3152}"/>
              </a:ext>
            </a:extLst>
          </p:cNvPr>
          <p:cNvSpPr txBox="1"/>
          <p:nvPr/>
        </p:nvSpPr>
        <p:spPr>
          <a:xfrm>
            <a:off x="267330" y="145582"/>
            <a:ext cx="838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3FADDD"/>
                </a:solidFill>
                <a:latin typeface="DINPro-Bold" panose="02000503030000020004" pitchFamily="50" charset="0"/>
              </a:rPr>
              <a:t>Although sentiment towards strict health &amp; safety protocols drops (-12%), the protocols remain essential for the comfort of 55% of European travellers</a:t>
            </a:r>
          </a:p>
        </p:txBody>
      </p:sp>
      <p:sp>
        <p:nvSpPr>
          <p:cNvPr id="42" name="Isosceles Triangle 17">
            <a:extLst>
              <a:ext uri="{FF2B5EF4-FFF2-40B4-BE49-F238E27FC236}">
                <a16:creationId xmlns:a16="http://schemas.microsoft.com/office/drawing/2014/main" id="{D382633B-1C12-934C-8F9D-701647FABE2C}"/>
              </a:ext>
            </a:extLst>
          </p:cNvPr>
          <p:cNvSpPr/>
          <p:nvPr/>
        </p:nvSpPr>
        <p:spPr>
          <a:xfrm>
            <a:off x="6131586" y="3284952"/>
            <a:ext cx="101558" cy="82160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DDF5C29-0DF4-874C-BCCF-8E9761C0047B}"/>
              </a:ext>
            </a:extLst>
          </p:cNvPr>
          <p:cNvSpPr txBox="1"/>
          <p:nvPr/>
        </p:nvSpPr>
        <p:spPr>
          <a:xfrm>
            <a:off x="5953055" y="3108037"/>
            <a:ext cx="53113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1" dirty="0">
                <a:solidFill>
                  <a:srgbClr val="00B050"/>
                </a:solidFill>
                <a:latin typeface="DINPro-Light" panose="02000504040000020003" pitchFamily="50" charset="0"/>
              </a:rPr>
              <a:t>7</a:t>
            </a:r>
            <a:r>
              <a:rPr lang="el-GR" sz="700" b="1" dirty="0">
                <a:solidFill>
                  <a:srgbClr val="00B050"/>
                </a:solidFill>
                <a:latin typeface="DINPro-Light" panose="02000504040000020003" pitchFamily="50" charset="0"/>
              </a:rPr>
              <a:t>%</a:t>
            </a:r>
            <a:r>
              <a:rPr lang="en-US" sz="700" b="1" dirty="0">
                <a:solidFill>
                  <a:srgbClr val="00B050"/>
                </a:solidFill>
                <a:latin typeface="DINPro-Light" panose="02000504040000020003" pitchFamily="50" charset="0"/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15143642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mountain, nature, water, shore&#10;&#10;Description automatically generated">
            <a:extLst>
              <a:ext uri="{FF2B5EF4-FFF2-40B4-BE49-F238E27FC236}">
                <a16:creationId xmlns:a16="http://schemas.microsoft.com/office/drawing/2014/main" id="{7CAA1056-485E-5072-190B-4130A820B19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9000" contras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426"/>
            <a:ext cx="9144000" cy="514984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756789" y="1889125"/>
            <a:ext cx="3575685" cy="46780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x-none" sz="30500" spc="-4850">
                <a:solidFill>
                  <a:srgbClr val="FFFFFF"/>
                </a:solidFill>
                <a:latin typeface="DINPro-Regular" panose="02000503030000020004" pitchFamily="2" charset="0"/>
                <a:cs typeface="Arial"/>
              </a:rPr>
              <a:t>0</a:t>
            </a:r>
            <a:r>
              <a:rPr lang="en-US" sz="30500" spc="-4850" dirty="0">
                <a:solidFill>
                  <a:srgbClr val="FFFFFF"/>
                </a:solidFill>
                <a:latin typeface="DINPro-Regular" panose="02000503030000020004" pitchFamily="2" charset="0"/>
                <a:cs typeface="Arial"/>
              </a:rPr>
              <a:t>4</a:t>
            </a:r>
            <a:endParaRPr sz="30500" dirty="0">
              <a:latin typeface="DINPro-Regular" panose="02000503030000020004" pitchFamily="2" charset="0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55834" y="881395"/>
            <a:ext cx="4601966" cy="1183722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 marR="5080" algn="l">
              <a:lnSpc>
                <a:spcPts val="4400"/>
              </a:lnSpc>
              <a:spcBef>
                <a:spcPts val="580"/>
              </a:spcBef>
            </a:pPr>
            <a:r>
              <a:rPr lang="en-US" sz="3600" spc="-85" dirty="0">
                <a:solidFill>
                  <a:srgbClr val="FFFFFF"/>
                </a:solidFill>
                <a:latin typeface="DINPro-Regular" panose="02000503030000020004"/>
              </a:rPr>
              <a:t>METHODOLOGICAL ANNEX</a:t>
            </a:r>
            <a:endParaRPr sz="3600" spc="-210" dirty="0">
              <a:solidFill>
                <a:srgbClr val="FFFFFF"/>
              </a:solidFill>
              <a:latin typeface="DINPro-Regular" panose="02000503030000020004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923404"/>
            <a:ext cx="156845" cy="1649095"/>
          </a:xfrm>
          <a:custGeom>
            <a:avLst/>
            <a:gdLst/>
            <a:ahLst/>
            <a:cxnLst/>
            <a:rect l="l" t="t" r="r" b="b"/>
            <a:pathLst>
              <a:path w="156845" h="1649095">
                <a:moveTo>
                  <a:pt x="156603" y="0"/>
                </a:moveTo>
                <a:lnTo>
                  <a:pt x="0" y="0"/>
                </a:lnTo>
                <a:lnTo>
                  <a:pt x="0" y="1648802"/>
                </a:lnTo>
                <a:lnTo>
                  <a:pt x="156603" y="1648802"/>
                </a:lnTo>
                <a:lnTo>
                  <a:pt x="156603" y="0"/>
                </a:lnTo>
                <a:close/>
              </a:path>
            </a:pathLst>
          </a:custGeom>
          <a:solidFill>
            <a:srgbClr val="A1EAF7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915897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04800" y="256744"/>
            <a:ext cx="5427700" cy="8335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180"/>
              </a:lnSpc>
              <a:spcBef>
                <a:spcPts val="100"/>
              </a:spcBef>
            </a:pPr>
            <a:r>
              <a:rPr lang="en-US" sz="2700" spc="-75" dirty="0">
                <a:solidFill>
                  <a:srgbClr val="0A0A35"/>
                </a:solidFill>
                <a:latin typeface="DINPro-Regular"/>
              </a:rPr>
              <a:t>METHODOLOGICAL ANNEX</a:t>
            </a:r>
            <a:endParaRPr sz="2700" dirty="0">
              <a:latin typeface="DINPro-Regular"/>
            </a:endParaRPr>
          </a:p>
          <a:p>
            <a:pPr marL="12700">
              <a:lnSpc>
                <a:spcPts val="3180"/>
              </a:lnSpc>
            </a:pPr>
            <a:r>
              <a:rPr lang="en-US" sz="2700" spc="-100" dirty="0">
                <a:solidFill>
                  <a:srgbClr val="3FADDD"/>
                </a:solidFill>
                <a:latin typeface="DINPro-Regular"/>
              </a:rPr>
              <a:t>THE SURVEY</a:t>
            </a:r>
            <a:endParaRPr sz="2700" dirty="0">
              <a:latin typeface="DINPro-Regular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04800" y="1173953"/>
            <a:ext cx="1718945" cy="165735"/>
          </a:xfrm>
          <a:custGeom>
            <a:avLst/>
            <a:gdLst/>
            <a:ahLst/>
            <a:cxnLst/>
            <a:rect l="l" t="t" r="r" b="b"/>
            <a:pathLst>
              <a:path w="1718945" h="165734">
                <a:moveTo>
                  <a:pt x="1718322" y="0"/>
                </a:moveTo>
                <a:lnTo>
                  <a:pt x="0" y="0"/>
                </a:lnTo>
                <a:lnTo>
                  <a:pt x="0" y="165595"/>
                </a:lnTo>
                <a:lnTo>
                  <a:pt x="1718322" y="165595"/>
                </a:lnTo>
                <a:lnTo>
                  <a:pt x="1718322" y="0"/>
                </a:lnTo>
                <a:close/>
              </a:path>
            </a:pathLst>
          </a:custGeom>
          <a:solidFill>
            <a:srgbClr val="007BA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9F28157-6F2E-474F-BD04-76CDC9C220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8356937"/>
              </p:ext>
            </p:extLst>
          </p:nvPr>
        </p:nvGraphicFramePr>
        <p:xfrm>
          <a:off x="304800" y="2975381"/>
          <a:ext cx="8534398" cy="15643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5308">
                  <a:extLst>
                    <a:ext uri="{9D8B030D-6E8A-4147-A177-3AD203B41FA5}">
                      <a16:colId xmlns:a16="http://schemas.microsoft.com/office/drawing/2014/main" val="3895950420"/>
                    </a:ext>
                  </a:extLst>
                </a:gridCol>
                <a:gridCol w="922967">
                  <a:extLst>
                    <a:ext uri="{9D8B030D-6E8A-4147-A177-3AD203B41FA5}">
                      <a16:colId xmlns:a16="http://schemas.microsoft.com/office/drawing/2014/main" val="3073190892"/>
                    </a:ext>
                  </a:extLst>
                </a:gridCol>
                <a:gridCol w="692225">
                  <a:extLst>
                    <a:ext uri="{9D8B030D-6E8A-4147-A177-3AD203B41FA5}">
                      <a16:colId xmlns:a16="http://schemas.microsoft.com/office/drawing/2014/main" val="3452465981"/>
                    </a:ext>
                  </a:extLst>
                </a:gridCol>
                <a:gridCol w="615308">
                  <a:extLst>
                    <a:ext uri="{9D8B030D-6E8A-4147-A177-3AD203B41FA5}">
                      <a16:colId xmlns:a16="http://schemas.microsoft.com/office/drawing/2014/main" val="1230113304"/>
                    </a:ext>
                  </a:extLst>
                </a:gridCol>
                <a:gridCol w="692225">
                  <a:extLst>
                    <a:ext uri="{9D8B030D-6E8A-4147-A177-3AD203B41FA5}">
                      <a16:colId xmlns:a16="http://schemas.microsoft.com/office/drawing/2014/main" val="2745141377"/>
                    </a:ext>
                  </a:extLst>
                </a:gridCol>
                <a:gridCol w="615308">
                  <a:extLst>
                    <a:ext uri="{9D8B030D-6E8A-4147-A177-3AD203B41FA5}">
                      <a16:colId xmlns:a16="http://schemas.microsoft.com/office/drawing/2014/main" val="4203146766"/>
                    </a:ext>
                  </a:extLst>
                </a:gridCol>
                <a:gridCol w="692225">
                  <a:extLst>
                    <a:ext uri="{9D8B030D-6E8A-4147-A177-3AD203B41FA5}">
                      <a16:colId xmlns:a16="http://schemas.microsoft.com/office/drawing/2014/main" val="1586054057"/>
                    </a:ext>
                  </a:extLst>
                </a:gridCol>
                <a:gridCol w="615308">
                  <a:extLst>
                    <a:ext uri="{9D8B030D-6E8A-4147-A177-3AD203B41FA5}">
                      <a16:colId xmlns:a16="http://schemas.microsoft.com/office/drawing/2014/main" val="1335437585"/>
                    </a:ext>
                  </a:extLst>
                </a:gridCol>
                <a:gridCol w="538397">
                  <a:extLst>
                    <a:ext uri="{9D8B030D-6E8A-4147-A177-3AD203B41FA5}">
                      <a16:colId xmlns:a16="http://schemas.microsoft.com/office/drawing/2014/main" val="3356332616"/>
                    </a:ext>
                  </a:extLst>
                </a:gridCol>
                <a:gridCol w="538397">
                  <a:extLst>
                    <a:ext uri="{9D8B030D-6E8A-4147-A177-3AD203B41FA5}">
                      <a16:colId xmlns:a16="http://schemas.microsoft.com/office/drawing/2014/main" val="4101399399"/>
                    </a:ext>
                  </a:extLst>
                </a:gridCol>
                <a:gridCol w="692225">
                  <a:extLst>
                    <a:ext uri="{9D8B030D-6E8A-4147-A177-3AD203B41FA5}">
                      <a16:colId xmlns:a16="http://schemas.microsoft.com/office/drawing/2014/main" val="1207368569"/>
                    </a:ext>
                  </a:extLst>
                </a:gridCol>
                <a:gridCol w="579192">
                  <a:extLst>
                    <a:ext uri="{9D8B030D-6E8A-4147-A177-3AD203B41FA5}">
                      <a16:colId xmlns:a16="http://schemas.microsoft.com/office/drawing/2014/main" val="3912359118"/>
                    </a:ext>
                  </a:extLst>
                </a:gridCol>
                <a:gridCol w="725313">
                  <a:extLst>
                    <a:ext uri="{9D8B030D-6E8A-4147-A177-3AD203B41FA5}">
                      <a16:colId xmlns:a16="http://schemas.microsoft.com/office/drawing/2014/main" val="1545472135"/>
                    </a:ext>
                  </a:extLst>
                </a:gridCol>
              </a:tblGrid>
              <a:tr h="285344">
                <a:tc rowSpan="2" gridSpan="2">
                  <a:txBody>
                    <a:bodyPr/>
                    <a:lstStyle/>
                    <a:p>
                      <a:pPr algn="l" fontAlgn="b"/>
                      <a:r>
                        <a:rPr lang="x-none" sz="900" u="none" strike="noStrike" dirty="0">
                          <a:solidFill>
                            <a:schemeClr val="bg1"/>
                          </a:solidFill>
                          <a:effectLst/>
                          <a:latin typeface="DINPro-Light" panose="02000504040000020003" pitchFamily="50" charset="0"/>
                        </a:rPr>
                        <a:t> </a:t>
                      </a:r>
                      <a:endParaRPr lang="x-none" sz="900" b="0" i="0" u="none" strike="noStrike" dirty="0">
                        <a:solidFill>
                          <a:schemeClr val="bg1"/>
                        </a:solidFill>
                        <a:effectLst/>
                        <a:latin typeface="DINPro-Light" panose="02000504040000020003" pitchFamily="50" charset="0"/>
                      </a:endParaRPr>
                    </a:p>
                  </a:txBody>
                  <a:tcPr marL="9247" marR="9247" marT="9247" marB="0" anchor="ctr">
                    <a:solidFill>
                      <a:srgbClr val="73B7CC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ctr" fontAlgn="b"/>
                      <a:endParaRPr lang="en-US" sz="900" b="1" u="none" strike="noStrike" dirty="0">
                        <a:solidFill>
                          <a:schemeClr val="bg1"/>
                        </a:solidFill>
                        <a:effectLst/>
                        <a:latin typeface="DINPro-Light" panose="02000504040000020003" pitchFamily="50" charset="0"/>
                      </a:endParaRPr>
                    </a:p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bg1"/>
                          </a:solidFill>
                          <a:effectLst/>
                          <a:latin typeface="DINPro-Light" panose="02000504040000020003" pitchFamily="50" charset="0"/>
                        </a:rPr>
                        <a:t>Country</a:t>
                      </a:r>
                    </a:p>
                    <a:p>
                      <a:pPr algn="ctr" fontAlgn="b"/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DINPro-Light" panose="02000504040000020003" pitchFamily="50" charset="0"/>
                      </a:endParaRPr>
                    </a:p>
                  </a:txBody>
                  <a:tcPr marL="9247" marR="9247" marT="9247" marB="0" anchor="ctr">
                    <a:solidFill>
                      <a:srgbClr val="73B7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bg1"/>
                          </a:solidFill>
                          <a:effectLst/>
                          <a:latin typeface="DINPro-Light" panose="02000504040000020003" pitchFamily="50" charset="0"/>
                        </a:rPr>
                        <a:t>Total</a:t>
                      </a:r>
                    </a:p>
                  </a:txBody>
                  <a:tcPr marL="9247" marR="9247" marT="9247" marB="0" anchor="ctr">
                    <a:solidFill>
                      <a:srgbClr val="73B7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0574122"/>
                  </a:ext>
                </a:extLst>
              </a:tr>
              <a:tr h="162298">
                <a:tc gridSpan="2"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bg1"/>
                          </a:solidFill>
                          <a:effectLst/>
                          <a:latin typeface="DINPro-Light" panose="02000504040000020003" pitchFamily="50" charset="0"/>
                        </a:rPr>
                        <a:t>UK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DINPro-Light" panose="02000504040000020003" pitchFamily="50" charset="0"/>
                      </a:endParaRPr>
                    </a:p>
                  </a:txBody>
                  <a:tcPr marL="9247" marR="9247" marT="9247" marB="0" anchor="ctr">
                    <a:solidFill>
                      <a:srgbClr val="73B7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bg1"/>
                          </a:solidFill>
                          <a:effectLst/>
                          <a:latin typeface="DINPro-Light" panose="02000504040000020003" pitchFamily="50" charset="0"/>
                        </a:rPr>
                        <a:t>IT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DINPro-Light" panose="02000504040000020003" pitchFamily="50" charset="0"/>
                      </a:endParaRPr>
                    </a:p>
                  </a:txBody>
                  <a:tcPr marL="9247" marR="9247" marT="9247" marB="0" anchor="ctr">
                    <a:solidFill>
                      <a:srgbClr val="73B7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bg1"/>
                          </a:solidFill>
                          <a:effectLst/>
                          <a:latin typeface="DINPro-Light" panose="02000504040000020003" pitchFamily="50" charset="0"/>
                        </a:rPr>
                        <a:t>ES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DINPro-Light" panose="02000504040000020003" pitchFamily="50" charset="0"/>
                      </a:endParaRPr>
                    </a:p>
                  </a:txBody>
                  <a:tcPr marL="9247" marR="9247" marT="9247" marB="0" anchor="ctr">
                    <a:solidFill>
                      <a:srgbClr val="73B7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bg1"/>
                          </a:solidFill>
                          <a:effectLst/>
                          <a:latin typeface="DINPro-Light" panose="02000504040000020003" pitchFamily="50" charset="0"/>
                        </a:rPr>
                        <a:t>AT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DINPro-Light" panose="02000504040000020003" pitchFamily="50" charset="0"/>
                      </a:endParaRPr>
                    </a:p>
                  </a:txBody>
                  <a:tcPr marL="9247" marR="9247" marT="9247" marB="0" anchor="ctr">
                    <a:solidFill>
                      <a:srgbClr val="73B7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bg1"/>
                          </a:solidFill>
                          <a:effectLst/>
                          <a:latin typeface="DINPro-Light" panose="02000504040000020003" pitchFamily="50" charset="0"/>
                        </a:rPr>
                        <a:t>FR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DINPro-Light" panose="02000504040000020003" pitchFamily="50" charset="0"/>
                      </a:endParaRPr>
                    </a:p>
                  </a:txBody>
                  <a:tcPr marL="9247" marR="9247" marT="9247" marB="0" anchor="ctr">
                    <a:solidFill>
                      <a:srgbClr val="73B7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bg1"/>
                          </a:solidFill>
                          <a:effectLst/>
                          <a:latin typeface="DINPro-Light" panose="02000504040000020003" pitchFamily="50" charset="0"/>
                        </a:rPr>
                        <a:t>DE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DINPro-Light" panose="02000504040000020003" pitchFamily="50" charset="0"/>
                      </a:endParaRPr>
                    </a:p>
                  </a:txBody>
                  <a:tcPr marL="9247" marR="9247" marT="9247" marB="0" anchor="ctr">
                    <a:solidFill>
                      <a:srgbClr val="73B7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bg1"/>
                          </a:solidFill>
                          <a:effectLst/>
                          <a:latin typeface="DINPro-Light" panose="02000504040000020003" pitchFamily="50" charset="0"/>
                        </a:rPr>
                        <a:t>PL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DINPro-Light" panose="02000504040000020003" pitchFamily="50" charset="0"/>
                      </a:endParaRPr>
                    </a:p>
                  </a:txBody>
                  <a:tcPr marL="9247" marR="9247" marT="9247" marB="0" anchor="ctr">
                    <a:solidFill>
                      <a:srgbClr val="73B7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bg1"/>
                          </a:solidFill>
                          <a:effectLst/>
                          <a:latin typeface="DINPro-Light" panose="02000504040000020003" pitchFamily="50" charset="0"/>
                        </a:rPr>
                        <a:t>BE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DINPro-Light" panose="02000504040000020003" pitchFamily="50" charset="0"/>
                      </a:endParaRPr>
                    </a:p>
                  </a:txBody>
                  <a:tcPr marL="9247" marR="9247" marT="9247" marB="0" anchor="ctr">
                    <a:solidFill>
                      <a:srgbClr val="73B7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bg1"/>
                          </a:solidFill>
                          <a:effectLst/>
                          <a:latin typeface="DINPro-Light" panose="02000504040000020003" pitchFamily="50" charset="0"/>
                        </a:rPr>
                        <a:t>CH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DINPro-Light" panose="02000504040000020003" pitchFamily="50" charset="0"/>
                      </a:endParaRPr>
                    </a:p>
                  </a:txBody>
                  <a:tcPr marL="9247" marR="9247" marT="9247" marB="0" anchor="ctr">
                    <a:solidFill>
                      <a:srgbClr val="73B7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bg1"/>
                          </a:solidFill>
                          <a:effectLst/>
                          <a:latin typeface="DINPro-Light" panose="02000504040000020003" pitchFamily="50" charset="0"/>
                        </a:rPr>
                        <a:t>NL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DINPro-Light" panose="02000504040000020003" pitchFamily="50" charset="0"/>
                      </a:endParaRPr>
                    </a:p>
                  </a:txBody>
                  <a:tcPr marL="9247" marR="9247" marT="9247" marB="0" anchor="ctr">
                    <a:solidFill>
                      <a:srgbClr val="73B7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245090"/>
                  </a:ext>
                </a:extLst>
              </a:tr>
              <a:tr h="162606">
                <a:tc rowSpan="5">
                  <a:txBody>
                    <a:bodyPr/>
                    <a:lstStyle/>
                    <a:p>
                      <a:r>
                        <a:rPr lang="en-US" sz="900" b="1" dirty="0">
                          <a:solidFill>
                            <a:schemeClr val="bg1"/>
                          </a:solidFill>
                          <a:latin typeface="DINPro-Light" panose="02000504040000020003" pitchFamily="50" charset="0"/>
                        </a:rPr>
                        <a:t>Age</a:t>
                      </a:r>
                      <a:endParaRPr lang="x-none" sz="900" b="1">
                        <a:solidFill>
                          <a:schemeClr val="bg1"/>
                        </a:solidFill>
                        <a:latin typeface="DINPro-Light" panose="02000504040000020003" pitchFamily="50" charset="0"/>
                      </a:endParaRPr>
                    </a:p>
                  </a:txBody>
                  <a:tcPr anchor="ctr">
                    <a:solidFill>
                      <a:srgbClr val="73B7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x-none" sz="900" b="1" u="none" strike="noStrike">
                          <a:solidFill>
                            <a:schemeClr val="bg1"/>
                          </a:solidFill>
                          <a:effectLst/>
                          <a:latin typeface="DINPro-Light" panose="02000504040000020003" pitchFamily="50" charset="0"/>
                        </a:rPr>
                        <a:t>18 - 24</a:t>
                      </a:r>
                      <a:endParaRPr lang="x-none" sz="900" b="1" i="0" u="none" strike="noStrike">
                        <a:solidFill>
                          <a:schemeClr val="bg1"/>
                        </a:solidFill>
                        <a:effectLst/>
                        <a:latin typeface="DINPro-Light" panose="02000504040000020003" pitchFamily="50" charset="0"/>
                      </a:endParaRPr>
                    </a:p>
                  </a:txBody>
                  <a:tcPr marL="9247" marR="9247" marT="9247" marB="0" anchor="ctr">
                    <a:solidFill>
                      <a:srgbClr val="73B7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88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73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45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96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93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56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106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119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112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868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0828700"/>
                  </a:ext>
                </a:extLst>
              </a:tr>
              <a:tr h="162606"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x-none" sz="900" b="1" u="none" strike="noStrike">
                          <a:solidFill>
                            <a:schemeClr val="bg1"/>
                          </a:solidFill>
                          <a:effectLst/>
                          <a:latin typeface="DINPro-Light" panose="02000504040000020003" pitchFamily="50" charset="0"/>
                        </a:rPr>
                        <a:t>25 - 34</a:t>
                      </a:r>
                      <a:endParaRPr lang="x-none" sz="900" b="1" i="0" u="none" strike="noStrike">
                        <a:solidFill>
                          <a:schemeClr val="bg1"/>
                        </a:solidFill>
                        <a:effectLst/>
                        <a:latin typeface="DINPro-Light" panose="02000504040000020003" pitchFamily="50" charset="0"/>
                      </a:endParaRPr>
                    </a:p>
                  </a:txBody>
                  <a:tcPr marL="9247" marR="9247" marT="9247" marB="0" anchor="ctr">
                    <a:solidFill>
                      <a:srgbClr val="73B7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135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112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74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159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129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153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107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128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173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151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1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,</a:t>
                      </a:r>
                      <a:r>
                        <a:rPr lang="el-G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321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9461314"/>
                  </a:ext>
                </a:extLst>
              </a:tr>
              <a:tr h="162606"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x-none" sz="900" b="1" u="none" strike="noStrike">
                          <a:solidFill>
                            <a:schemeClr val="bg1"/>
                          </a:solidFill>
                          <a:effectLst/>
                          <a:latin typeface="DINPro-Light" panose="02000504040000020003" pitchFamily="50" charset="0"/>
                        </a:rPr>
                        <a:t>35 - 44</a:t>
                      </a:r>
                      <a:endParaRPr lang="x-none" sz="900" b="1" i="0" u="none" strike="noStrike">
                        <a:solidFill>
                          <a:schemeClr val="bg1"/>
                        </a:solidFill>
                        <a:effectLst/>
                        <a:latin typeface="DINPro-Light" panose="02000504040000020003" pitchFamily="50" charset="0"/>
                      </a:endParaRPr>
                    </a:p>
                  </a:txBody>
                  <a:tcPr marL="9247" marR="9247" marT="9247" marB="0" anchor="ctr">
                    <a:solidFill>
                      <a:srgbClr val="73B7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126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135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101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139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141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150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120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111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133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111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1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,</a:t>
                      </a:r>
                      <a:r>
                        <a:rPr lang="el-G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267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3231029"/>
                  </a:ext>
                </a:extLst>
              </a:tr>
              <a:tr h="162606"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x-none" sz="900" b="1" u="none" strike="noStrike">
                          <a:solidFill>
                            <a:schemeClr val="bg1"/>
                          </a:solidFill>
                          <a:effectLst/>
                          <a:latin typeface="DINPro-Light" panose="02000504040000020003" pitchFamily="50" charset="0"/>
                        </a:rPr>
                        <a:t>45 - 54</a:t>
                      </a:r>
                      <a:endParaRPr lang="x-none" sz="900" b="1" i="0" u="none" strike="noStrike">
                        <a:solidFill>
                          <a:schemeClr val="bg1"/>
                        </a:solidFill>
                        <a:effectLst/>
                        <a:latin typeface="DINPro-Light" panose="02000504040000020003" pitchFamily="50" charset="0"/>
                      </a:endParaRPr>
                    </a:p>
                  </a:txBody>
                  <a:tcPr marL="9247" marR="9247" marT="9247" marB="0" anchor="ctr">
                    <a:solidFill>
                      <a:srgbClr val="73B7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139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167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105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65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146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168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94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98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52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57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1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,</a:t>
                      </a:r>
                      <a:r>
                        <a:rPr lang="el-G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091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3555195"/>
                  </a:ext>
                </a:extLst>
              </a:tr>
              <a:tr h="162606">
                <a:tc vMerge="1">
                  <a:txBody>
                    <a:bodyPr/>
                    <a:lstStyle/>
                    <a:p>
                      <a:pPr algn="l" fontAlgn="t"/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DINPro-Light" panose="02000504040000020003" pitchFamily="50" charset="0"/>
                      </a:endParaRPr>
                    </a:p>
                  </a:txBody>
                  <a:tcPr marL="9247" marR="9247" marT="9247" marB="0">
                    <a:solidFill>
                      <a:srgbClr val="2D8CB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DINPro-Light" panose="02000504040000020003" pitchFamily="50" charset="0"/>
                        </a:rPr>
                        <a:t>≥55</a:t>
                      </a:r>
                      <a:endParaRPr lang="x-none" sz="900" b="1" i="0" u="none" strike="noStrike">
                        <a:solidFill>
                          <a:schemeClr val="bg1"/>
                        </a:solidFill>
                        <a:effectLst/>
                        <a:latin typeface="DINPro-Light" panose="02000504040000020003" pitchFamily="50" charset="0"/>
                      </a:endParaRPr>
                    </a:p>
                  </a:txBody>
                  <a:tcPr marL="9247" marR="9247" marT="9247" marB="0" anchor="ctr">
                    <a:solidFill>
                      <a:srgbClr val="73B7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263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263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175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57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238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187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125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57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70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1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,</a:t>
                      </a:r>
                      <a:r>
                        <a:rPr lang="el-G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458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3694092"/>
                  </a:ext>
                </a:extLst>
              </a:tr>
              <a:tr h="168251">
                <a:tc gridSpan="2">
                  <a:txBody>
                    <a:bodyPr/>
                    <a:lstStyle/>
                    <a:p>
                      <a:pPr algn="l" fontAlgn="t"/>
                      <a:r>
                        <a:rPr lang="en-US" sz="900" b="1" u="none" strike="noStrike" dirty="0">
                          <a:solidFill>
                            <a:schemeClr val="bg1"/>
                          </a:solidFill>
                          <a:effectLst/>
                          <a:latin typeface="DINPro-Regular" panose="02000503030000020004" pitchFamily="2" charset="0"/>
                        </a:rPr>
                        <a:t>   Total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DINPro-Regular" panose="02000503030000020004" pitchFamily="2" charset="0"/>
                      </a:endParaRPr>
                    </a:p>
                  </a:txBody>
                  <a:tcPr marL="9247" marR="9247" marT="9247" marB="0" anchor="ctr">
                    <a:solidFill>
                      <a:srgbClr val="73B7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751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1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750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1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500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1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500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1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750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1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751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1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502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1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500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1" i="0" u="none" strike="noStrike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500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DINPro-Regular" panose="02000503030000020004" pitchFamily="2" charset="0"/>
                        </a:rPr>
                        <a:t>501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DINPro-Regular" panose="02000503030000020004" pitchFamily="2" charset="0"/>
                        </a:rPr>
                        <a:t>6</a:t>
                      </a:r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DINPro-Regular" panose="02000503030000020004" pitchFamily="2" charset="0"/>
                        </a:rPr>
                        <a:t>,</a:t>
                      </a:r>
                      <a:r>
                        <a:rPr lang="el-GR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DINPro-Regular" panose="02000503030000020004" pitchFamily="2" charset="0"/>
                        </a:rPr>
                        <a:t>005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987737"/>
                  </a:ext>
                </a:extLst>
              </a:tr>
            </a:tbl>
          </a:graphicData>
        </a:graphic>
      </p:graphicFrame>
      <p:sp>
        <p:nvSpPr>
          <p:cNvPr id="2" name="object 5">
            <a:extLst>
              <a:ext uri="{FF2B5EF4-FFF2-40B4-BE49-F238E27FC236}">
                <a16:creationId xmlns:a16="http://schemas.microsoft.com/office/drawing/2014/main" id="{B2EAC0BB-6694-45E5-9F86-8F09DDE34DBE}"/>
              </a:ext>
            </a:extLst>
          </p:cNvPr>
          <p:cNvSpPr txBox="1"/>
          <p:nvPr/>
        </p:nvSpPr>
        <p:spPr>
          <a:xfrm>
            <a:off x="76200" y="4784725"/>
            <a:ext cx="211455" cy="214289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algn="ctr">
              <a:lnSpc>
                <a:spcPts val="1700"/>
              </a:lnSpc>
              <a:spcBef>
                <a:spcPts val="240"/>
              </a:spcBef>
            </a:pPr>
            <a:fld id="{63814ACF-05DF-4CA7-BF49-946FFF68D09D}" type="slidenum">
              <a:rPr lang="en-US" sz="700" smtClean="0">
                <a:latin typeface="DINPro-Light" panose="02000504040000020003" pitchFamily="50" charset="0"/>
                <a:cs typeface="Arial"/>
              </a:rPr>
              <a:t>44</a:t>
            </a:fld>
            <a:endParaRPr sz="700" dirty="0">
              <a:latin typeface="DINPro-Light" panose="02000504040000020003" pitchFamily="50" charset="0"/>
              <a:cs typeface="Arial"/>
            </a:endParaRP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E064356B-9F0D-47EC-91A3-1348847368D8}"/>
              </a:ext>
            </a:extLst>
          </p:cNvPr>
          <p:cNvSpPr txBox="1"/>
          <p:nvPr/>
        </p:nvSpPr>
        <p:spPr>
          <a:xfrm>
            <a:off x="304800" y="1423335"/>
            <a:ext cx="7924800" cy="1492716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241300" marR="5080" indent="-228600">
              <a:lnSpc>
                <a:spcPts val="1000"/>
              </a:lnSpc>
              <a:spcBef>
                <a:spcPts val="240"/>
              </a:spcBef>
              <a:spcAft>
                <a:spcPts val="240"/>
              </a:spcAft>
              <a:buClr>
                <a:srgbClr val="2D8CB5"/>
              </a:buClr>
              <a:buChar char="•"/>
              <a:tabLst>
                <a:tab pos="241300" algn="l"/>
              </a:tabLst>
            </a:pPr>
            <a:r>
              <a:rPr lang="en-US" sz="900" spc="-5" dirty="0">
                <a:latin typeface="DINPro-Light" panose="02000504040000020003" pitchFamily="50" charset="0"/>
                <a:cs typeface="Arial"/>
              </a:rPr>
              <a:t>The report is the result of online market research of Europeans who took at least 2 overnight trips during the last three years (2019-2022)</a:t>
            </a:r>
          </a:p>
          <a:p>
            <a:pPr marL="241300" marR="5080" indent="-228600">
              <a:lnSpc>
                <a:spcPts val="1000"/>
              </a:lnSpc>
              <a:spcBef>
                <a:spcPts val="240"/>
              </a:spcBef>
              <a:spcAft>
                <a:spcPts val="240"/>
              </a:spcAft>
              <a:buClr>
                <a:srgbClr val="2D8CB5"/>
              </a:buClr>
              <a:buChar char="•"/>
              <a:tabLst>
                <a:tab pos="241300" algn="l"/>
              </a:tabLst>
            </a:pPr>
            <a:r>
              <a:rPr lang="en-US" sz="900" spc="-5" dirty="0">
                <a:latin typeface="DINPro-Light" panose="02000504040000020003" pitchFamily="50" charset="0"/>
                <a:cs typeface="Arial"/>
              </a:rPr>
              <a:t>Distribution/data collection period: </a:t>
            </a:r>
          </a:p>
          <a:p>
            <a:pPr marL="723900" marR="5080" lvl="1" indent="-171450">
              <a:lnSpc>
                <a:spcPts val="1000"/>
              </a:lnSpc>
              <a:spcBef>
                <a:spcPts val="240"/>
              </a:spcBef>
              <a:spcAft>
                <a:spcPts val="240"/>
              </a:spcAft>
              <a:buClr>
                <a:srgbClr val="2D8CB5"/>
              </a:buClr>
              <a:buFont typeface="Wingdings" panose="05000000000000000000" pitchFamily="2" charset="2"/>
              <a:buChar char="§"/>
              <a:tabLst>
                <a:tab pos="358775" algn="l"/>
              </a:tabLst>
            </a:pPr>
            <a:r>
              <a:rPr lang="en-US" sz="900" b="1" spc="-5" dirty="0">
                <a:latin typeface="DINPro-Light" panose="02000504040000020003" pitchFamily="50" charset="0"/>
                <a:cs typeface="Arial"/>
              </a:rPr>
              <a:t>Wave 9: </a:t>
            </a:r>
            <a:r>
              <a:rPr lang="en-US" sz="900" spc="-5" dirty="0">
                <a:latin typeface="DINPro-Light" panose="02000504040000020003" pitchFamily="50" charset="0"/>
                <a:cs typeface="Arial"/>
              </a:rPr>
              <a:t>10-18 September 2021; sample = 5,769 / </a:t>
            </a:r>
            <a:r>
              <a:rPr lang="en-US" sz="900" b="1" spc="-5" dirty="0">
                <a:latin typeface="DINPro-Light" panose="02000504040000020003" pitchFamily="50" charset="0"/>
                <a:cs typeface="Arial"/>
              </a:rPr>
              <a:t>Wave 10</a:t>
            </a:r>
            <a:r>
              <a:rPr lang="en-US" sz="900" spc="-5" dirty="0">
                <a:latin typeface="DINPro-Light" panose="02000504040000020003" pitchFamily="50" charset="0"/>
                <a:cs typeface="Arial"/>
              </a:rPr>
              <a:t>: 23-31 December 2021; sample = 6,002 / </a:t>
            </a:r>
            <a:r>
              <a:rPr lang="en-US" sz="900" b="1" spc="-5" dirty="0">
                <a:latin typeface="DINPro-Light" panose="02000504040000020003" pitchFamily="50" charset="0"/>
                <a:cs typeface="Arial"/>
              </a:rPr>
              <a:t>Wave 11</a:t>
            </a:r>
            <a:r>
              <a:rPr lang="en-US" sz="900" spc="-5" dirty="0">
                <a:latin typeface="DINPro-Light" panose="02000504040000020003" pitchFamily="50" charset="0"/>
                <a:cs typeface="Arial"/>
              </a:rPr>
              <a:t>: 01-09 March 2022; sample = 5,998 / </a:t>
            </a:r>
            <a:br>
              <a:rPr lang="en-US" sz="900" spc="-5" dirty="0">
                <a:latin typeface="DINPro-Light" panose="02000504040000020003" pitchFamily="50" charset="0"/>
                <a:cs typeface="Arial"/>
              </a:rPr>
            </a:br>
            <a:r>
              <a:rPr lang="en-US" sz="900" b="1" spc="-5" dirty="0">
                <a:latin typeface="DINPro-Light" panose="02000504040000020003" pitchFamily="50" charset="0"/>
                <a:cs typeface="Arial"/>
              </a:rPr>
              <a:t>Wave 12</a:t>
            </a:r>
            <a:r>
              <a:rPr lang="en-US" sz="900" spc="-5" dirty="0">
                <a:latin typeface="DINPro-Light" panose="02000504040000020003" pitchFamily="50" charset="0"/>
                <a:cs typeface="Arial"/>
              </a:rPr>
              <a:t>: 09-12 May 2022; sample = 6,005</a:t>
            </a:r>
          </a:p>
          <a:p>
            <a:pPr marL="723900" marR="5080" lvl="1" indent="-171450">
              <a:lnSpc>
                <a:spcPts val="1000"/>
              </a:lnSpc>
              <a:spcBef>
                <a:spcPts val="240"/>
              </a:spcBef>
              <a:spcAft>
                <a:spcPts val="240"/>
              </a:spcAft>
              <a:buClr>
                <a:srgbClr val="2D8CB5"/>
              </a:buClr>
              <a:buFont typeface="Wingdings" panose="05000000000000000000" pitchFamily="2" charset="2"/>
              <a:buChar char="§"/>
              <a:tabLst>
                <a:tab pos="358775" algn="l"/>
              </a:tabLst>
            </a:pPr>
            <a:r>
              <a:rPr lang="en-US" sz="900" b="1" spc="-5" dirty="0">
                <a:latin typeface="DINPro-Light" panose="02000504040000020003" pitchFamily="50" charset="0"/>
                <a:cs typeface="Arial"/>
              </a:rPr>
              <a:t>Countries</a:t>
            </a:r>
            <a:r>
              <a:rPr lang="en-US" sz="900" spc="-5" dirty="0">
                <a:latin typeface="DINPro-Light" panose="02000504040000020003" pitchFamily="50" charset="0"/>
                <a:cs typeface="Arial"/>
              </a:rPr>
              <a:t>: Germany, United Kingdom, France, Netherlands, Italy, Belgium, Switzerland, Spain, Poland and Austria</a:t>
            </a:r>
          </a:p>
          <a:p>
            <a:pPr marL="723900" marR="5080" lvl="1" indent="-171450">
              <a:lnSpc>
                <a:spcPts val="1000"/>
              </a:lnSpc>
              <a:spcBef>
                <a:spcPts val="240"/>
              </a:spcBef>
              <a:spcAft>
                <a:spcPts val="240"/>
              </a:spcAft>
              <a:buClr>
                <a:srgbClr val="2D8CB5"/>
              </a:buClr>
              <a:buFont typeface="Wingdings" panose="05000000000000000000" pitchFamily="2" charset="2"/>
              <a:buChar char="§"/>
              <a:tabLst>
                <a:tab pos="358775" algn="l"/>
              </a:tabLst>
            </a:pPr>
            <a:r>
              <a:rPr lang="en-US" sz="900" b="1" spc="-5" dirty="0">
                <a:latin typeface="DINPro-Light" panose="02000504040000020003" pitchFamily="50" charset="0"/>
                <a:cs typeface="Arial"/>
              </a:rPr>
              <a:t>Languages</a:t>
            </a:r>
            <a:r>
              <a:rPr lang="en-US" sz="900" spc="-5" dirty="0">
                <a:latin typeface="DINPro-Light" panose="02000504040000020003" pitchFamily="50" charset="0"/>
                <a:cs typeface="Arial"/>
              </a:rPr>
              <a:t>: English, French, German, Italian, Spanish, Polish and Dutch</a:t>
            </a:r>
          </a:p>
          <a:p>
            <a:pPr marL="184150" marR="5080" indent="-171450">
              <a:lnSpc>
                <a:spcPts val="1000"/>
              </a:lnSpc>
              <a:spcBef>
                <a:spcPts val="240"/>
              </a:spcBef>
              <a:spcAft>
                <a:spcPts val="240"/>
              </a:spcAft>
              <a:buClr>
                <a:srgbClr val="2D8CB5"/>
              </a:buClr>
              <a:buFont typeface="Wingdings" panose="05000000000000000000" pitchFamily="2" charset="2"/>
              <a:buChar char="§"/>
              <a:tabLst>
                <a:tab pos="241300" algn="l"/>
              </a:tabLst>
            </a:pPr>
            <a:r>
              <a:rPr lang="en-US" sz="900" spc="-5" dirty="0">
                <a:latin typeface="DINPro-Light" panose="02000504040000020003" pitchFamily="50" charset="0"/>
                <a:cs typeface="Arial"/>
              </a:rPr>
              <a:t>Research themes examined:</a:t>
            </a:r>
            <a:r>
              <a:rPr lang="en-US" sz="900" b="1" spc="-5" dirty="0">
                <a:latin typeface="DINPro-Light" panose="02000504040000020003" pitchFamily="50" charset="0"/>
                <a:cs typeface="Arial"/>
              </a:rPr>
              <a:t> </a:t>
            </a:r>
            <a:r>
              <a:rPr lang="en-US" sz="900" spc="-5" dirty="0">
                <a:latin typeface="DINPro-Light" panose="02000504040000020003" pitchFamily="50" charset="0"/>
                <a:cs typeface="Arial"/>
              </a:rPr>
              <a:t>Travel personas (1 question), Travel concerns and impact of external shocks on travel (7 questions)</a:t>
            </a:r>
            <a:r>
              <a:rPr lang="el-GR" sz="900" spc="-5" dirty="0">
                <a:latin typeface="DINPro-Light" panose="02000504040000020003" pitchFamily="50" charset="0"/>
                <a:cs typeface="Arial"/>
              </a:rPr>
              <a:t> </a:t>
            </a:r>
            <a:r>
              <a:rPr lang="en-US" sz="900" spc="-5" dirty="0">
                <a:latin typeface="DINPro-Light" panose="02000504040000020003" pitchFamily="50" charset="0"/>
                <a:cs typeface="Arial"/>
              </a:rPr>
              <a:t>and Travel intentions, preferences and trip planning (13 questions)</a:t>
            </a:r>
            <a:endParaRPr lang="el-GR" sz="900" spc="-5" dirty="0">
              <a:latin typeface="DINPro-Light" panose="02000504040000020003" pitchFamily="50" charset="0"/>
              <a:cs typeface="Arial"/>
            </a:endParaRPr>
          </a:p>
          <a:p>
            <a:pPr marL="184150" marR="5080" indent="-171450">
              <a:lnSpc>
                <a:spcPts val="1000"/>
              </a:lnSpc>
              <a:spcBef>
                <a:spcPts val="240"/>
              </a:spcBef>
              <a:spcAft>
                <a:spcPts val="240"/>
              </a:spcAft>
              <a:buClr>
                <a:srgbClr val="2D8CB5"/>
              </a:buClr>
              <a:buFont typeface="Wingdings" panose="05000000000000000000" pitchFamily="2" charset="2"/>
              <a:buChar char="§"/>
              <a:tabLst>
                <a:tab pos="241300" algn="l"/>
              </a:tabLst>
            </a:pPr>
            <a:r>
              <a:rPr lang="en-US" sz="900" spc="-5" dirty="0">
                <a:latin typeface="DINPro-Light" panose="02000504040000020003" pitchFamily="50" charset="0"/>
                <a:cs typeface="Arial"/>
              </a:rPr>
              <a:t>47% of the Wave 12 survey respondents are male and 53% are female. Sample size and age groups are listed below: </a:t>
            </a:r>
          </a:p>
        </p:txBody>
      </p:sp>
    </p:spTree>
    <p:extLst>
      <p:ext uri="{BB962C8B-B14F-4D97-AF65-F5344CB8AC3E}">
        <p14:creationId xmlns:p14="http://schemas.microsoft.com/office/powerpoint/2010/main" val="695529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AB6A26D-6666-497F-A725-39F233B071F0}"/>
              </a:ext>
            </a:extLst>
          </p:cNvPr>
          <p:cNvSpPr txBox="1"/>
          <p:nvPr/>
        </p:nvSpPr>
        <p:spPr>
          <a:xfrm>
            <a:off x="0" y="1050924"/>
            <a:ext cx="38100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dirty="0">
                <a:latin typeface="DINPro-Light" panose="02000504040000020003" pitchFamily="50" charset="0"/>
              </a:rPr>
              <a:t>Copyright © 2022 European Travel Commission (ETC)</a:t>
            </a:r>
          </a:p>
          <a:p>
            <a:endParaRPr lang="en-US" sz="700" dirty="0">
              <a:latin typeface="DINPro-Light" panose="02000504040000020003"/>
            </a:endParaRPr>
          </a:p>
          <a:p>
            <a:endParaRPr lang="en-US" sz="700" dirty="0">
              <a:latin typeface="DINPro-Light" panose="02000504040000020003"/>
            </a:endParaRPr>
          </a:p>
          <a:p>
            <a:r>
              <a:rPr lang="en-US" sz="700" b="1" dirty="0">
                <a:latin typeface="DINPro-Black" panose="02000503030000020004" pitchFamily="50" charset="0"/>
              </a:rPr>
              <a:t>Study on Monitoring Sentiment for Intra-European Travel</a:t>
            </a:r>
          </a:p>
          <a:p>
            <a:endParaRPr lang="en-US" sz="700" dirty="0">
              <a:latin typeface="DINPro-Light" panose="02000504040000020003"/>
            </a:endParaRPr>
          </a:p>
          <a:p>
            <a:r>
              <a:rPr lang="en-US" sz="700" dirty="0">
                <a:latin typeface="DINPro-Light" panose="02000504040000020003" pitchFamily="50" charset="0"/>
              </a:rPr>
              <a:t>All rights reserved. The contents of this report may be</a:t>
            </a:r>
          </a:p>
          <a:p>
            <a:r>
              <a:rPr lang="en-US" sz="700" dirty="0">
                <a:latin typeface="DINPro-Light" panose="02000504040000020003" pitchFamily="50" charset="0"/>
              </a:rPr>
              <a:t>quoted, provided the source is given accurately and</a:t>
            </a:r>
          </a:p>
          <a:p>
            <a:r>
              <a:rPr lang="en-US" sz="700" dirty="0">
                <a:latin typeface="DINPro-Light" panose="02000504040000020003" pitchFamily="50" charset="0"/>
              </a:rPr>
              <a:t>clearly. Distribution or reproduction in full is permitted for</a:t>
            </a:r>
          </a:p>
          <a:p>
            <a:r>
              <a:rPr lang="en-US" sz="700" dirty="0">
                <a:latin typeface="DINPro-Light" panose="02000504040000020003" pitchFamily="50" charset="0"/>
              </a:rPr>
              <a:t>own or internal use only.</a:t>
            </a:r>
          </a:p>
          <a:p>
            <a:endParaRPr lang="en-US" sz="700" dirty="0">
              <a:latin typeface="DINPro-Light" panose="02000504040000020003" pitchFamily="50" charset="0"/>
            </a:endParaRPr>
          </a:p>
          <a:p>
            <a:r>
              <a:rPr lang="en-US" sz="700" dirty="0">
                <a:latin typeface="DINPro-Light" panose="02000504040000020003" pitchFamily="50" charset="0"/>
              </a:rPr>
              <a:t>While we encourage distribution via publicly accessible</a:t>
            </a:r>
          </a:p>
          <a:p>
            <a:r>
              <a:rPr lang="en-US" sz="700" dirty="0">
                <a:latin typeface="DINPro-Light" panose="02000504040000020003" pitchFamily="50" charset="0"/>
              </a:rPr>
              <a:t>websites, this should be done via a link to ETC’s</a:t>
            </a:r>
          </a:p>
          <a:p>
            <a:r>
              <a:rPr lang="en-US" sz="700" dirty="0">
                <a:latin typeface="DINPro-Light" panose="02000504040000020003" pitchFamily="50" charset="0"/>
              </a:rPr>
              <a:t>corporate website, </a:t>
            </a:r>
            <a:r>
              <a:rPr lang="en-US" sz="700" dirty="0">
                <a:latin typeface="DINPro-Light" panose="02000504040000020003" pitchFamily="50" charset="0"/>
                <a:hlinkClick r:id="rId2"/>
              </a:rPr>
              <a:t>www.etc-corporate.org</a:t>
            </a:r>
            <a:endParaRPr lang="en-US" sz="700" dirty="0">
              <a:latin typeface="DINPro-Light" panose="02000504040000020003" pitchFamily="50" charset="0"/>
            </a:endParaRPr>
          </a:p>
          <a:p>
            <a:endParaRPr lang="en-US" sz="700" dirty="0">
              <a:latin typeface="DINPro-Light" panose="02000504040000020003" pitchFamily="50" charset="0"/>
            </a:endParaRPr>
          </a:p>
          <a:p>
            <a:r>
              <a:rPr lang="en-US" sz="700" dirty="0">
                <a:latin typeface="DINPro-Light" panose="02000504040000020003" pitchFamily="50" charset="0"/>
              </a:rPr>
              <a:t>Data sources: This report is based on research conducted</a:t>
            </a:r>
          </a:p>
          <a:p>
            <a:r>
              <a:rPr lang="en-US" sz="700" dirty="0">
                <a:latin typeface="DINPro-Light" panose="02000504040000020003" pitchFamily="50" charset="0"/>
              </a:rPr>
              <a:t>by MINDHAUS (</a:t>
            </a:r>
            <a:r>
              <a:rPr lang="en-US" sz="700" dirty="0">
                <a:latin typeface="DINPro-Light" panose="02000504040000020003" pitchFamily="50" charset="0"/>
                <a:hlinkClick r:id="rId3"/>
              </a:rPr>
              <a:t>www.mindhaus.gr</a:t>
            </a:r>
            <a:r>
              <a:rPr lang="en-US" sz="700" dirty="0">
                <a:latin typeface="DINPro-Light" panose="02000504040000020003" pitchFamily="50" charset="0"/>
              </a:rPr>
              <a:t>) and should be interpreted by users according to their needs. </a:t>
            </a:r>
          </a:p>
          <a:p>
            <a:endParaRPr lang="en-US" sz="700" b="0" i="0" dirty="0">
              <a:solidFill>
                <a:srgbClr val="323338"/>
              </a:solidFill>
              <a:effectLst/>
              <a:latin typeface="DINPro-Light" panose="02000504040000020003" pitchFamily="50" charset="0"/>
            </a:endParaRPr>
          </a:p>
          <a:p>
            <a:r>
              <a:rPr lang="en-GB" sz="700" b="0" i="0" dirty="0">
                <a:solidFill>
                  <a:srgbClr val="323338"/>
                </a:solidFill>
                <a:effectLst/>
                <a:latin typeface="DINPro-Light" panose="02000504040000020003" pitchFamily="50" charset="0"/>
              </a:rPr>
              <a:t>Please note that while every possible effort has been made to ensure the data in this report is accurate, it is not possible to completely eliminate every margin of error.</a:t>
            </a:r>
          </a:p>
          <a:p>
            <a:endParaRPr lang="en-US" sz="700" dirty="0">
              <a:latin typeface="DINPro-Light" panose="02000504040000020003"/>
            </a:endParaRPr>
          </a:p>
          <a:p>
            <a:r>
              <a:rPr lang="en-US" sz="700" b="1" dirty="0">
                <a:latin typeface="DINPro-Black" panose="02000503030000020004" pitchFamily="50" charset="0"/>
              </a:rPr>
              <a:t>Published by the European Travel Commission</a:t>
            </a:r>
          </a:p>
          <a:p>
            <a:endParaRPr lang="en-US" sz="700" dirty="0">
              <a:latin typeface="DINPro-Light" panose="02000504040000020003"/>
            </a:endParaRPr>
          </a:p>
          <a:p>
            <a:r>
              <a:rPr lang="en-US" sz="700" dirty="0">
                <a:latin typeface="DINPro-Light" panose="02000504040000020003" pitchFamily="50" charset="0"/>
              </a:rPr>
              <a:t>Rue du Marché aux </a:t>
            </a:r>
            <a:r>
              <a:rPr lang="fr-BE" sz="700" dirty="0">
                <a:latin typeface="DINPro-Light" panose="02000504040000020003" pitchFamily="50" charset="0"/>
              </a:rPr>
              <a:t>Herbes</a:t>
            </a:r>
            <a:r>
              <a:rPr lang="en-US" sz="700" dirty="0">
                <a:latin typeface="DINPro-Light" panose="02000504040000020003" pitchFamily="50" charset="0"/>
              </a:rPr>
              <a:t>, 61,</a:t>
            </a:r>
          </a:p>
          <a:p>
            <a:r>
              <a:rPr lang="en-US" sz="700" dirty="0">
                <a:latin typeface="DINPro-Light" panose="02000504040000020003" pitchFamily="50" charset="0"/>
              </a:rPr>
              <a:t>1000 Brussels, Belgium</a:t>
            </a:r>
          </a:p>
          <a:p>
            <a:r>
              <a:rPr lang="en-US" sz="700" dirty="0">
                <a:latin typeface="DINPro-Light" panose="02000504040000020003" pitchFamily="50" charset="0"/>
              </a:rPr>
              <a:t>Website: www.etc-corporate.org</a:t>
            </a:r>
          </a:p>
          <a:p>
            <a:r>
              <a:rPr lang="en-US" sz="700" dirty="0">
                <a:latin typeface="DINPro-Light" panose="02000504040000020003" pitchFamily="50" charset="0"/>
              </a:rPr>
              <a:t>Email: </a:t>
            </a:r>
            <a:r>
              <a:rPr lang="en-US" sz="700" dirty="0">
                <a:solidFill>
                  <a:srgbClr val="2D8CB5"/>
                </a:solidFill>
                <a:latin typeface="DINPro-Light" panose="02000504040000020003" pitchFamily="50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info@visiteurope.com</a:t>
            </a:r>
            <a:endParaRPr lang="en-US" sz="700" dirty="0">
              <a:solidFill>
                <a:srgbClr val="2D8CB5"/>
              </a:solidFill>
              <a:latin typeface="DINPro-Light" panose="02000504040000020003" pitchFamily="50" charset="0"/>
            </a:endParaRPr>
          </a:p>
          <a:p>
            <a:endParaRPr lang="en-US" sz="700" dirty="0">
              <a:latin typeface="DINPro-Light" panose="02000504040000020003" pitchFamily="50" charset="0"/>
            </a:endParaRPr>
          </a:p>
          <a:p>
            <a:r>
              <a:rPr lang="en-US" sz="700" dirty="0">
                <a:solidFill>
                  <a:srgbClr val="000000"/>
                </a:solidFill>
                <a:latin typeface="DINPro-Light" panose="02000504040000020003" pitchFamily="50" charset="0"/>
              </a:rPr>
              <a:t>ISBN No: </a:t>
            </a:r>
            <a:r>
              <a:rPr lang="en-GB" sz="700" dirty="0">
                <a:solidFill>
                  <a:srgbClr val="000000"/>
                </a:solidFill>
                <a:latin typeface="DINPro-Light" panose="02000504040000020003" pitchFamily="50" charset="0"/>
              </a:rPr>
              <a:t>978-92-95107-62-5</a:t>
            </a:r>
            <a:br>
              <a:rPr lang="en-GB" sz="700" dirty="0">
                <a:solidFill>
                  <a:srgbClr val="000000"/>
                </a:solidFill>
                <a:effectLst/>
                <a:latin typeface="DINPro-Light" panose="02000504040000020003" pitchFamily="50" charset="0"/>
                <a:ea typeface="Calibri" panose="020F0502020204030204" pitchFamily="34" charset="0"/>
              </a:rPr>
            </a:br>
            <a:endParaRPr lang="en-GB" sz="700" dirty="0">
              <a:solidFill>
                <a:srgbClr val="000000"/>
              </a:solidFill>
              <a:effectLst/>
              <a:latin typeface="DINPro-Light" panose="02000504040000020003" pitchFamily="50" charset="0"/>
              <a:ea typeface="Calibri" panose="020F0502020204030204" pitchFamily="34" charset="0"/>
            </a:endParaRPr>
          </a:p>
          <a:p>
            <a:r>
              <a:rPr lang="en-GB" sz="700" dirty="0">
                <a:solidFill>
                  <a:srgbClr val="000000"/>
                </a:solidFill>
                <a:effectLst/>
                <a:latin typeface="DINPro-Light" panose="02000504040000020003" pitchFamily="50" charset="0"/>
                <a:ea typeface="Calibri" panose="020F0502020204030204" pitchFamily="34" charset="0"/>
              </a:rPr>
              <a:t>Cover </a:t>
            </a:r>
            <a:r>
              <a:rPr lang="en-GB" sz="700" dirty="0">
                <a:solidFill>
                  <a:srgbClr val="000000"/>
                </a:solidFill>
                <a:latin typeface="DINPro-Light" panose="02000504040000020003" pitchFamily="50" charset="0"/>
              </a:rPr>
              <a:t>photo</a:t>
            </a:r>
            <a:r>
              <a:rPr lang="en-US" sz="700" dirty="0">
                <a:solidFill>
                  <a:srgbClr val="000000"/>
                </a:solidFill>
                <a:latin typeface="DINPro-Light" panose="02000504040000020003" pitchFamily="50" charset="0"/>
              </a:rPr>
              <a:t>: </a:t>
            </a:r>
            <a:r>
              <a:rPr lang="en-GB" sz="700" dirty="0">
                <a:solidFill>
                  <a:srgbClr val="000000"/>
                </a:solidFill>
                <a:latin typeface="DINPro-Light" panose="02000504040000020003" pitchFamily="50" charset="0"/>
              </a:rPr>
              <a:t>@Andrey </a:t>
            </a:r>
            <a:r>
              <a:rPr lang="en-GB" sz="700" dirty="0" err="1">
                <a:solidFill>
                  <a:srgbClr val="000000"/>
                </a:solidFill>
                <a:latin typeface="DINPro-Light" panose="02000504040000020003" pitchFamily="50" charset="0"/>
              </a:rPr>
              <a:t>Armyagov</a:t>
            </a:r>
            <a:r>
              <a:rPr lang="en-GB" sz="700" dirty="0" err="1">
                <a:solidFill>
                  <a:srgbClr val="000000"/>
                </a:solidFill>
                <a:latin typeface="DINPro-Light" panose="02000504040000020003" pitchFamily="50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</a:t>
            </a:r>
            <a:r>
              <a:rPr lang="en-GB" sz="700" dirty="0">
                <a:solidFill>
                  <a:srgbClr val="000000"/>
                </a:solidFill>
                <a:latin typeface="DINPro-Light" panose="02000504040000020003" pitchFamily="50" charset="0"/>
              </a:rPr>
              <a:t> ,Family vacation travel RV, holiday trip in motorhome, Caravan car Vacation. Beautiful Nature Norway natural landscape.</a:t>
            </a:r>
          </a:p>
          <a:p>
            <a:r>
              <a:rPr lang="en-GB" sz="700" dirty="0">
                <a:solidFill>
                  <a:srgbClr val="000000"/>
                </a:solidFill>
                <a:latin typeface="DINPro-Light" panose="02000504040000020003" pitchFamily="50" charset="0"/>
              </a:rPr>
              <a:t>Photo ID: 1017257911</a:t>
            </a:r>
          </a:p>
          <a:p>
            <a:r>
              <a:rPr lang="en-US" sz="700" dirty="0">
                <a:latin typeface="DINPro-Light" panose="02000504040000020003" pitchFamily="50" charset="0"/>
              </a:rPr>
              <a:t>Design: </a:t>
            </a:r>
            <a:r>
              <a:rPr lang="en-US" sz="700" b="1" dirty="0">
                <a:latin typeface="DINPro-Light" panose="02000504040000020003" pitchFamily="50" charset="0"/>
              </a:rPr>
              <a:t>MINDHAUS</a:t>
            </a:r>
            <a:endParaRPr kumimoji="0" lang="x-none" altLang="x-none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DINPro-Light" panose="02000504040000020003" pitchFamily="50" charset="0"/>
            </a:endParaRPr>
          </a:p>
          <a:p>
            <a:endParaRPr lang="en-US" sz="700" strike="sngStrike" dirty="0">
              <a:solidFill>
                <a:srgbClr val="FF0000"/>
              </a:solidFill>
              <a:latin typeface="DINPro-Light" panose="02000504040000020003" pitchFamily="50" charset="0"/>
            </a:endParaRPr>
          </a:p>
        </p:txBody>
      </p:sp>
      <p:sp>
        <p:nvSpPr>
          <p:cNvPr id="15" name="object 5">
            <a:extLst>
              <a:ext uri="{FF2B5EF4-FFF2-40B4-BE49-F238E27FC236}">
                <a16:creationId xmlns:a16="http://schemas.microsoft.com/office/drawing/2014/main" id="{2DAD229B-8426-4CFF-AF5B-220452EDB183}"/>
              </a:ext>
            </a:extLst>
          </p:cNvPr>
          <p:cNvSpPr/>
          <p:nvPr/>
        </p:nvSpPr>
        <p:spPr>
          <a:xfrm>
            <a:off x="0" y="898525"/>
            <a:ext cx="3038202" cy="152399"/>
          </a:xfrm>
          <a:custGeom>
            <a:avLst/>
            <a:gdLst/>
            <a:ahLst/>
            <a:cxnLst/>
            <a:rect l="l" t="t" r="r" b="b"/>
            <a:pathLst>
              <a:path w="1718945" h="165734">
                <a:moveTo>
                  <a:pt x="1718322" y="0"/>
                </a:moveTo>
                <a:lnTo>
                  <a:pt x="0" y="0"/>
                </a:lnTo>
                <a:lnTo>
                  <a:pt x="0" y="165595"/>
                </a:lnTo>
                <a:lnTo>
                  <a:pt x="1718322" y="165595"/>
                </a:lnTo>
                <a:lnTo>
                  <a:pt x="1718322" y="0"/>
                </a:lnTo>
                <a:close/>
              </a:path>
            </a:pathLst>
          </a:custGeom>
          <a:solidFill>
            <a:srgbClr val="007BA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6" name="Picture 15" descr="Text&#10;&#10;Description automatically generated with low confidence">
            <a:extLst>
              <a:ext uri="{FF2B5EF4-FFF2-40B4-BE49-F238E27FC236}">
                <a16:creationId xmlns:a16="http://schemas.microsoft.com/office/drawing/2014/main" id="{C8FCF076-105F-1CFF-7CC1-8E12B53C63B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62496" y="4469968"/>
            <a:ext cx="2191179" cy="483084"/>
          </a:xfrm>
          <a:prstGeom prst="rect">
            <a:avLst/>
          </a:prstGeom>
        </p:spPr>
      </p:pic>
      <p:pic>
        <p:nvPicPr>
          <p:cNvPr id="17" name="Picture 16" descr="Text&#10;&#10;Description automatically generated">
            <a:extLst>
              <a:ext uri="{FF2B5EF4-FFF2-40B4-BE49-F238E27FC236}">
                <a16:creationId xmlns:a16="http://schemas.microsoft.com/office/drawing/2014/main" id="{E8112B0C-FC22-D4C1-9517-21519B9F436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5000" y="4473143"/>
            <a:ext cx="986042" cy="47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669615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56446</TotalTime>
  <Words>6366</Words>
  <Application>Microsoft Office PowerPoint</Application>
  <PresentationFormat>Custom</PresentationFormat>
  <Paragraphs>1226</Paragraphs>
  <Slides>45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6" baseType="lpstr">
      <vt:lpstr>Arial</vt:lpstr>
      <vt:lpstr>Calibri</vt:lpstr>
      <vt:lpstr>DINPro-Black</vt:lpstr>
      <vt:lpstr>DINPro-Bold</vt:lpstr>
      <vt:lpstr>DINPro-Light</vt:lpstr>
      <vt:lpstr>DINPro-Medium</vt:lpstr>
      <vt:lpstr>DINPro-Regular</vt:lpstr>
      <vt:lpstr>Lato Light</vt:lpstr>
      <vt:lpstr>Symbol</vt:lpstr>
      <vt:lpstr>Wingdings</vt:lpstr>
      <vt:lpstr>2_Office Theme</vt:lpstr>
      <vt:lpstr>PowerPoint Presentation</vt:lpstr>
      <vt:lpstr>WAVE 12 RESEARCH HIGHLIGHTS</vt:lpstr>
      <vt:lpstr>PowerPoint Presentation</vt:lpstr>
      <vt:lpstr>WAVE 12 RESEARCH HIGHLIGHTS</vt:lpstr>
      <vt:lpstr>WAVE 12 RECOMMENDATIONS FOR DESTINATIONS</vt:lpstr>
      <vt:lpstr>PowerPoint Presentation</vt:lpstr>
      <vt:lpstr>CONTENTS</vt:lpstr>
      <vt:lpstr>How to  read</vt:lpstr>
      <vt:lpstr>TRAVEL  INTENTIONS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TRIP PLANNING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TRAVEL CONCERNS</vt:lpstr>
      <vt:lpstr>PowerPoint Presentation</vt:lpstr>
      <vt:lpstr>PowerPoint Presentation</vt:lpstr>
      <vt:lpstr>PowerPoint Presentation</vt:lpstr>
      <vt:lpstr>PowerPoint Presentation</vt:lpstr>
      <vt:lpstr>METHODOLOGICAL ANNEX</vt:lpstr>
      <vt:lpstr>METHODOLOGICAL ANNEX THE SURVEY</vt:lpstr>
      <vt:lpstr>PowerPoint Presentation</vt:lpstr>
    </vt:vector>
  </TitlesOfParts>
  <Manager>Lyublena Dimova</Manager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ETC</dc:creator>
  <cp:lastModifiedBy>Lyublena Dimova</cp:lastModifiedBy>
  <cp:revision>4138</cp:revision>
  <dcterms:created xsi:type="dcterms:W3CDTF">2021-01-05T12:35:52Z</dcterms:created>
  <dcterms:modified xsi:type="dcterms:W3CDTF">2022-06-14T12:55:43Z</dcterms:modified>
</cp:coreProperties>
</file>