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85.xml" ContentType="application/vnd.openxmlformats-officedocument.drawingml.chart+xml"/>
  <Override PartName="/ppt/charts/chart86.xml" ContentType="application/vnd.openxmlformats-officedocument.drawingml.chart+xml"/>
  <Override PartName="/ppt/charts/chart87.xml" ContentType="application/vnd.openxmlformats-officedocument.drawingml.chart+xml"/>
  <Override PartName="/ppt/theme/themeOverride1.xml" ContentType="application/vnd.openxmlformats-officedocument.themeOverride+xml"/>
  <Override PartName="/ppt/charts/chart88.xml" ContentType="application/vnd.openxmlformats-officedocument.drawingml.chart+xml"/>
  <Override PartName="/ppt/theme/themeOverride2.xml" ContentType="application/vnd.openxmlformats-officedocument.themeOverride+xml"/>
  <Override PartName="/ppt/charts/chart89.xml" ContentType="application/vnd.openxmlformats-officedocument.drawingml.chart+xml"/>
  <Override PartName="/ppt/theme/themeOverride3.xml" ContentType="application/vnd.openxmlformats-officedocument.themeOverride+xml"/>
  <Override PartName="/ppt/charts/chart90.xml" ContentType="application/vnd.openxmlformats-officedocument.drawingml.chart+xml"/>
  <Override PartName="/ppt/theme/themeOverride4.xml" ContentType="application/vnd.openxmlformats-officedocument.themeOverride+xml"/>
  <Override PartName="/ppt/charts/chart91.xml" ContentType="application/vnd.openxmlformats-officedocument.drawingml.chart+xml"/>
  <Override PartName="/ppt/theme/themeOverride5.xml" ContentType="application/vnd.openxmlformats-officedocument.themeOverride+xml"/>
  <Override PartName="/ppt/charts/chart92.xml" ContentType="application/vnd.openxmlformats-officedocument.drawingml.chart+xml"/>
  <Override PartName="/ppt/theme/themeOverride6.xml" ContentType="application/vnd.openxmlformats-officedocument.themeOverride+xml"/>
  <Override PartName="/ppt/charts/chart93.xml" ContentType="application/vnd.openxmlformats-officedocument.drawingml.chart+xml"/>
  <Override PartName="/ppt/theme/themeOverride7.xml" ContentType="application/vnd.openxmlformats-officedocument.themeOverride+xml"/>
  <Override PartName="/ppt/charts/chart94.xml" ContentType="application/vnd.openxmlformats-officedocument.drawingml.chart+xml"/>
  <Override PartName="/ppt/theme/themeOverride8.xml" ContentType="application/vnd.openxmlformats-officedocument.themeOverride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charts/chart97.xml" ContentType="application/vnd.openxmlformats-officedocument.drawingml.chart+xml"/>
  <Override PartName="/ppt/charts/chart98.xml" ContentType="application/vnd.openxmlformats-officedocument.drawingml.chart+xml"/>
  <Override PartName="/ppt/charts/chart99.xml" ContentType="application/vnd.openxmlformats-officedocument.drawingml.chart+xml"/>
  <Override PartName="/ppt/charts/chart100.xml" ContentType="application/vnd.openxmlformats-officedocument.drawingml.chart+xml"/>
  <Override PartName="/ppt/theme/themeOverride9.xml" ContentType="application/vnd.openxmlformats-officedocument.themeOverride+xml"/>
  <Override PartName="/ppt/charts/chart101.xml" ContentType="application/vnd.openxmlformats-officedocument.drawingml.chart+xml"/>
  <Override PartName="/ppt/theme/themeOverride10.xml" ContentType="application/vnd.openxmlformats-officedocument.themeOverride+xml"/>
  <Override PartName="/ppt/charts/chart102.xml" ContentType="application/vnd.openxmlformats-officedocument.drawingml.chart+xml"/>
  <Override PartName="/ppt/theme/themeOverride11.xml" ContentType="application/vnd.openxmlformats-officedocument.themeOverride+xml"/>
  <Override PartName="/ppt/charts/chart103.xml" ContentType="application/vnd.openxmlformats-officedocument.drawingml.chart+xml"/>
  <Override PartName="/ppt/charts/chart104.xml" ContentType="application/vnd.openxmlformats-officedocument.drawingml.chart+xml"/>
  <Override PartName="/ppt/charts/chart105.xml" ContentType="application/vnd.openxmlformats-officedocument.drawingml.chart+xml"/>
  <Override PartName="/ppt/charts/chart106.xml" ContentType="application/vnd.openxmlformats-officedocument.drawingml.chart+xml"/>
  <Override PartName="/ppt/charts/chart107.xml" ContentType="application/vnd.openxmlformats-officedocument.drawingml.chart+xml"/>
  <Override PartName="/ppt/charts/chart108.xml" ContentType="application/vnd.openxmlformats-officedocument.drawingml.chart+xml"/>
  <Override PartName="/ppt/charts/chart109.xml" ContentType="application/vnd.openxmlformats-officedocument.drawingml.chart+xml"/>
  <Override PartName="/ppt/charts/chart110.xml" ContentType="application/vnd.openxmlformats-officedocument.drawingml.chart+xml"/>
  <Override PartName="/ppt/charts/chart111.xml" ContentType="application/vnd.openxmlformats-officedocument.drawingml.chart+xml"/>
  <Override PartName="/ppt/charts/chart112.xml" ContentType="application/vnd.openxmlformats-officedocument.drawingml.chart+xml"/>
  <Override PartName="/ppt/charts/chart113.xml" ContentType="application/vnd.openxmlformats-officedocument.drawingml.chart+xml"/>
  <Override PartName="/ppt/charts/chart114.xml" ContentType="application/vnd.openxmlformats-officedocument.drawingml.chart+xml"/>
  <Override PartName="/ppt/charts/chart115.xml" ContentType="application/vnd.openxmlformats-officedocument.drawingml.chart+xml"/>
  <Override PartName="/ppt/charts/chart116.xml" ContentType="application/vnd.openxmlformats-officedocument.drawingml.chart+xml"/>
  <Override PartName="/ppt/charts/chart117.xml" ContentType="application/vnd.openxmlformats-officedocument.drawingml.chart+xml"/>
  <Override PartName="/ppt/charts/chart118.xml" ContentType="application/vnd.openxmlformats-officedocument.drawingml.chart+xml"/>
  <Override PartName="/ppt/charts/chart119.xml" ContentType="application/vnd.openxmlformats-officedocument.drawingml.chart+xml"/>
  <Override PartName="/ppt/charts/chart120.xml" ContentType="application/vnd.openxmlformats-officedocument.drawingml.chart+xml"/>
  <Override PartName="/ppt/charts/chart121.xml" ContentType="application/vnd.openxmlformats-officedocument.drawingml.chart+xml"/>
  <Override PartName="/ppt/charts/chart122.xml" ContentType="application/vnd.openxmlformats-officedocument.drawingml.chart+xml"/>
  <Override PartName="/ppt/charts/chart123.xml" ContentType="application/vnd.openxmlformats-officedocument.drawingml.chart+xml"/>
  <Override PartName="/ppt/charts/chart124.xml" ContentType="application/vnd.openxmlformats-officedocument.drawingml.chart+xml"/>
  <Override PartName="/ppt/charts/chart125.xml" ContentType="application/vnd.openxmlformats-officedocument.drawingml.chart+xml"/>
  <Override PartName="/ppt/charts/chart126.xml" ContentType="application/vnd.openxmlformats-officedocument.drawingml.chart+xml"/>
  <Override PartName="/ppt/charts/chart127.xml" ContentType="application/vnd.openxmlformats-officedocument.drawingml.chart+xml"/>
  <Override PartName="/ppt/charts/chart128.xml" ContentType="application/vnd.openxmlformats-officedocument.drawingml.chart+xml"/>
  <Override PartName="/ppt/charts/chart129.xml" ContentType="application/vnd.openxmlformats-officedocument.drawingml.chart+xml"/>
  <Override PartName="/ppt/charts/chart130.xml" ContentType="application/vnd.openxmlformats-officedocument.drawingml.chart+xml"/>
  <Override PartName="/ppt/charts/chart131.xml" ContentType="application/vnd.openxmlformats-officedocument.drawingml.chart+xml"/>
  <Override PartName="/ppt/charts/chart132.xml" ContentType="application/vnd.openxmlformats-officedocument.drawingml.chart+xml"/>
  <Override PartName="/ppt/charts/chart133.xml" ContentType="application/vnd.openxmlformats-officedocument.drawingml.chart+xml"/>
  <Override PartName="/ppt/charts/chart134.xml" ContentType="application/vnd.openxmlformats-officedocument.drawingml.chart+xml"/>
  <Override PartName="/ppt/charts/chart135.xml" ContentType="application/vnd.openxmlformats-officedocument.drawingml.chart+xml"/>
  <Override PartName="/ppt/charts/chart136.xml" ContentType="application/vnd.openxmlformats-officedocument.drawingml.chart+xml"/>
  <Override PartName="/ppt/charts/chart137.xml" ContentType="application/vnd.openxmlformats-officedocument.drawingml.chart+xml"/>
  <Override PartName="/ppt/charts/chart138.xml" ContentType="application/vnd.openxmlformats-officedocument.drawingml.chart+xml"/>
  <Override PartName="/ppt/charts/chart139.xml" ContentType="application/vnd.openxmlformats-officedocument.drawingml.chart+xml"/>
  <Override PartName="/ppt/charts/chart140.xml" ContentType="application/vnd.openxmlformats-officedocument.drawingml.chart+xml"/>
  <Override PartName="/ppt/charts/chart141.xml" ContentType="application/vnd.openxmlformats-officedocument.drawingml.chart+xml"/>
  <Override PartName="/ppt/charts/chart142.xml" ContentType="application/vnd.openxmlformats-officedocument.drawingml.chart+xml"/>
  <Override PartName="/ppt/charts/chart143.xml" ContentType="application/vnd.openxmlformats-officedocument.drawingml.chart+xml"/>
  <Override PartName="/ppt/charts/chart144.xml" ContentType="application/vnd.openxmlformats-officedocument.drawingml.chart+xml"/>
  <Override PartName="/ppt/charts/chart145.xml" ContentType="application/vnd.openxmlformats-officedocument.drawingml.chart+xml"/>
  <Override PartName="/ppt/charts/chart146.xml" ContentType="application/vnd.openxmlformats-officedocument.drawingml.chart+xml"/>
  <Override PartName="/ppt/charts/chart147.xml" ContentType="application/vnd.openxmlformats-officedocument.drawingml.chart+xml"/>
  <Override PartName="/ppt/charts/chart148.xml" ContentType="application/vnd.openxmlformats-officedocument.drawingml.chart+xml"/>
  <Override PartName="/ppt/charts/chart149.xml" ContentType="application/vnd.openxmlformats-officedocument.drawingml.chart+xml"/>
  <Override PartName="/ppt/theme/themeOverride12.xml" ContentType="application/vnd.openxmlformats-officedocument.themeOverride+xml"/>
  <Override PartName="/ppt/charts/chart150.xml" ContentType="application/vnd.openxmlformats-officedocument.drawingml.chart+xml"/>
  <Override PartName="/ppt/theme/themeOverride13.xml" ContentType="application/vnd.openxmlformats-officedocument.themeOverride+xml"/>
  <Override PartName="/ppt/charts/chart151.xml" ContentType="application/vnd.openxmlformats-officedocument.drawingml.chart+xml"/>
  <Override PartName="/ppt/theme/themeOverride14.xml" ContentType="application/vnd.openxmlformats-officedocument.themeOverride+xml"/>
  <Override PartName="/ppt/charts/chart152.xml" ContentType="application/vnd.openxmlformats-officedocument.drawingml.chart+xml"/>
  <Override PartName="/ppt/theme/themeOverride15.xml" ContentType="application/vnd.openxmlformats-officedocument.themeOverride+xml"/>
  <Override PartName="/ppt/charts/chart153.xml" ContentType="application/vnd.openxmlformats-officedocument.drawingml.chart+xml"/>
  <Override PartName="/ppt/theme/themeOverride16.xml" ContentType="application/vnd.openxmlformats-officedocument.themeOverride+xml"/>
  <Override PartName="/ppt/charts/chart154.xml" ContentType="application/vnd.openxmlformats-officedocument.drawingml.chart+xml"/>
  <Override PartName="/ppt/theme/themeOverride17.xml" ContentType="application/vnd.openxmlformats-officedocument.themeOverride+xml"/>
  <Override PartName="/ppt/charts/chart155.xml" ContentType="application/vnd.openxmlformats-officedocument.drawingml.chart+xml"/>
  <Override PartName="/ppt/theme/themeOverride18.xml" ContentType="application/vnd.openxmlformats-officedocument.themeOverride+xml"/>
  <Override PartName="/ppt/charts/chart156.xml" ContentType="application/vnd.openxmlformats-officedocument.drawingml.chart+xml"/>
  <Override PartName="/ppt/theme/themeOverride19.xml" ContentType="application/vnd.openxmlformats-officedocument.themeOverride+xml"/>
  <Override PartName="/ppt/charts/chart157.xml" ContentType="application/vnd.openxmlformats-officedocument.drawingml.chart+xml"/>
  <Override PartName="/ppt/charts/chart158.xml" ContentType="application/vnd.openxmlformats-officedocument.drawingml.chart+xml"/>
  <Override PartName="/ppt/charts/chart159.xml" ContentType="application/vnd.openxmlformats-officedocument.drawingml.chart+xml"/>
  <Override PartName="/ppt/charts/chart160.xml" ContentType="application/vnd.openxmlformats-officedocument.drawingml.chart+xml"/>
  <Override PartName="/ppt/charts/chart161.xml" ContentType="application/vnd.openxmlformats-officedocument.drawingml.chart+xml"/>
  <Override PartName="/ppt/charts/chart162.xml" ContentType="application/vnd.openxmlformats-officedocument.drawingml.chart+xml"/>
  <Override PartName="/ppt/theme/themeOverride20.xml" ContentType="application/vnd.openxmlformats-officedocument.themeOverride+xml"/>
  <Override PartName="/ppt/charts/chart163.xml" ContentType="application/vnd.openxmlformats-officedocument.drawingml.chart+xml"/>
  <Override PartName="/ppt/theme/themeOverride21.xml" ContentType="application/vnd.openxmlformats-officedocument.themeOverride+xml"/>
  <Override PartName="/ppt/charts/chart164.xml" ContentType="application/vnd.openxmlformats-officedocument.drawingml.chart+xml"/>
  <Override PartName="/ppt/theme/themeOverride22.xml" ContentType="application/vnd.openxmlformats-officedocument.themeOverride+xml"/>
  <Override PartName="/ppt/charts/chart165.xml" ContentType="application/vnd.openxmlformats-officedocument.drawingml.chart+xml"/>
  <Override PartName="/ppt/charts/chart166.xml" ContentType="application/vnd.openxmlformats-officedocument.drawingml.chart+xml"/>
  <Override PartName="/ppt/charts/chart167.xml" ContentType="application/vnd.openxmlformats-officedocument.drawingml.chart+xml"/>
  <Override PartName="/ppt/charts/chart168.xml" ContentType="application/vnd.openxmlformats-officedocument.drawingml.chart+xml"/>
  <Override PartName="/ppt/charts/chart169.xml" ContentType="application/vnd.openxmlformats-officedocument.drawingml.chart+xml"/>
  <Override PartName="/ppt/charts/chart170.xml" ContentType="application/vnd.openxmlformats-officedocument.drawingml.chart+xml"/>
  <Override PartName="/ppt/charts/chart171.xml" ContentType="application/vnd.openxmlformats-officedocument.drawingml.chart+xml"/>
  <Override PartName="/ppt/charts/chart172.xml" ContentType="application/vnd.openxmlformats-officedocument.drawingml.chart+xml"/>
  <Override PartName="/ppt/charts/chart173.xml" ContentType="application/vnd.openxmlformats-officedocument.drawingml.chart+xml"/>
  <Override PartName="/ppt/charts/chart174.xml" ContentType="application/vnd.openxmlformats-officedocument.drawingml.chart+xml"/>
  <Override PartName="/ppt/charts/chart175.xml" ContentType="application/vnd.openxmlformats-officedocument.drawingml.chart+xml"/>
  <Override PartName="/ppt/charts/chart176.xml" ContentType="application/vnd.openxmlformats-officedocument.drawingml.chart+xml"/>
  <Override PartName="/ppt/charts/chart177.xml" ContentType="application/vnd.openxmlformats-officedocument.drawingml.chart+xml"/>
  <Override PartName="/ppt/charts/chart178.xml" ContentType="application/vnd.openxmlformats-officedocument.drawingml.chart+xml"/>
  <Override PartName="/ppt/charts/chart179.xml" ContentType="application/vnd.openxmlformats-officedocument.drawingml.chart+xml"/>
  <Override PartName="/ppt/charts/chart180.xml" ContentType="application/vnd.openxmlformats-officedocument.drawingml.chart+xml"/>
  <Override PartName="/ppt/charts/chart181.xml" ContentType="application/vnd.openxmlformats-officedocument.drawingml.chart+xml"/>
  <Override PartName="/ppt/charts/chart182.xml" ContentType="application/vnd.openxmlformats-officedocument.drawingml.chart+xml"/>
  <Override PartName="/ppt/charts/chart183.xml" ContentType="application/vnd.openxmlformats-officedocument.drawingml.chart+xml"/>
  <Override PartName="/ppt/charts/chart184.xml" ContentType="application/vnd.openxmlformats-officedocument.drawingml.chart+xml"/>
  <Override PartName="/ppt/charts/chart185.xml" ContentType="application/vnd.openxmlformats-officedocument.drawingml.chart+xml"/>
  <Override PartName="/ppt/charts/chart186.xml" ContentType="application/vnd.openxmlformats-officedocument.drawingml.chart+xml"/>
  <Override PartName="/ppt/charts/chart187.xml" ContentType="application/vnd.openxmlformats-officedocument.drawingml.chart+xml"/>
  <Override PartName="/ppt/charts/chart188.xml" ContentType="application/vnd.openxmlformats-officedocument.drawingml.chart+xml"/>
  <Override PartName="/ppt/charts/chart189.xml" ContentType="application/vnd.openxmlformats-officedocument.drawingml.chart+xml"/>
  <Override PartName="/ppt/charts/chart190.xml" ContentType="application/vnd.openxmlformats-officedocument.drawingml.chart+xml"/>
  <Override PartName="/ppt/charts/chart191.xml" ContentType="application/vnd.openxmlformats-officedocument.drawingml.chart+xml"/>
  <Override PartName="/ppt/charts/chart192.xml" ContentType="application/vnd.openxmlformats-officedocument.drawingml.chart+xml"/>
  <Override PartName="/ppt/charts/chart193.xml" ContentType="application/vnd.openxmlformats-officedocument.drawingml.chart+xml"/>
  <Override PartName="/ppt/charts/chart194.xml" ContentType="application/vnd.openxmlformats-officedocument.drawingml.chart+xml"/>
  <Override PartName="/ppt/charts/chart195.xml" ContentType="application/vnd.openxmlformats-officedocument.drawingml.chart+xml"/>
  <Override PartName="/ppt/charts/chart196.xml" ContentType="application/vnd.openxmlformats-officedocument.drawingml.chart+xml"/>
  <Override PartName="/ppt/charts/chart197.xml" ContentType="application/vnd.openxmlformats-officedocument.drawingml.chart+xml"/>
  <Override PartName="/ppt/charts/chart198.xml" ContentType="application/vnd.openxmlformats-officedocument.drawingml.chart+xml"/>
  <Override PartName="/ppt/charts/chart199.xml" ContentType="application/vnd.openxmlformats-officedocument.drawingml.chart+xml"/>
  <Override PartName="/ppt/charts/chart200.xml" ContentType="application/vnd.openxmlformats-officedocument.drawingml.chart+xml"/>
  <Override PartName="/ppt/charts/chart201.xml" ContentType="application/vnd.openxmlformats-officedocument.drawingml.chart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202.xml" ContentType="application/vnd.openxmlformats-officedocument.drawingml.chart+xml"/>
  <Override PartName="/ppt/charts/chart203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4"/>
    <p:sldMasterId id="2147483826" r:id="rId5"/>
  </p:sldMasterIdLst>
  <p:notesMasterIdLst>
    <p:notesMasterId r:id="rId67"/>
  </p:notesMasterIdLst>
  <p:handoutMasterIdLst>
    <p:handoutMasterId r:id="rId68"/>
  </p:handoutMasterIdLst>
  <p:sldIdLst>
    <p:sldId id="478" r:id="rId6"/>
    <p:sldId id="434" r:id="rId7"/>
    <p:sldId id="404" r:id="rId8"/>
    <p:sldId id="485" r:id="rId9"/>
    <p:sldId id="570" r:id="rId10"/>
    <p:sldId id="571" r:id="rId11"/>
    <p:sldId id="488" r:id="rId12"/>
    <p:sldId id="489" r:id="rId13"/>
    <p:sldId id="572" r:id="rId14"/>
    <p:sldId id="491" r:id="rId15"/>
    <p:sldId id="492" r:id="rId16"/>
    <p:sldId id="493" r:id="rId17"/>
    <p:sldId id="494" r:id="rId18"/>
    <p:sldId id="495" r:id="rId19"/>
    <p:sldId id="496" r:id="rId20"/>
    <p:sldId id="497" r:id="rId21"/>
    <p:sldId id="498" r:id="rId22"/>
    <p:sldId id="499" r:id="rId23"/>
    <p:sldId id="500" r:id="rId24"/>
    <p:sldId id="501" r:id="rId25"/>
    <p:sldId id="502" r:id="rId26"/>
    <p:sldId id="503" r:id="rId27"/>
    <p:sldId id="504" r:id="rId28"/>
    <p:sldId id="568" r:id="rId29"/>
    <p:sldId id="579" r:id="rId30"/>
    <p:sldId id="505" r:id="rId31"/>
    <p:sldId id="573" r:id="rId32"/>
    <p:sldId id="509" r:id="rId33"/>
    <p:sldId id="510" r:id="rId34"/>
    <p:sldId id="511" r:id="rId35"/>
    <p:sldId id="512" r:id="rId36"/>
    <p:sldId id="513" r:id="rId37"/>
    <p:sldId id="514" r:id="rId38"/>
    <p:sldId id="515" r:id="rId39"/>
    <p:sldId id="516" r:id="rId40"/>
    <p:sldId id="517" r:id="rId41"/>
    <p:sldId id="518" r:id="rId42"/>
    <p:sldId id="519" r:id="rId43"/>
    <p:sldId id="520" r:id="rId44"/>
    <p:sldId id="569" r:id="rId45"/>
    <p:sldId id="574" r:id="rId46"/>
    <p:sldId id="522" r:id="rId47"/>
    <p:sldId id="523" r:id="rId48"/>
    <p:sldId id="548" r:id="rId49"/>
    <p:sldId id="549" r:id="rId50"/>
    <p:sldId id="550" r:id="rId51"/>
    <p:sldId id="551" r:id="rId52"/>
    <p:sldId id="552" r:id="rId53"/>
    <p:sldId id="578" r:id="rId54"/>
    <p:sldId id="576" r:id="rId55"/>
    <p:sldId id="553" r:id="rId56"/>
    <p:sldId id="554" r:id="rId57"/>
    <p:sldId id="555" r:id="rId58"/>
    <p:sldId id="556" r:id="rId59"/>
    <p:sldId id="557" r:id="rId60"/>
    <p:sldId id="558" r:id="rId61"/>
    <p:sldId id="559" r:id="rId62"/>
    <p:sldId id="575" r:id="rId63"/>
    <p:sldId id="560" r:id="rId64"/>
    <p:sldId id="561" r:id="rId65"/>
    <p:sldId id="467" r:id="rId66"/>
  </p:sldIdLst>
  <p:sldSz cx="12192000" cy="6858000"/>
  <p:notesSz cx="6805613" cy="9939338"/>
  <p:custDataLst>
    <p:tags r:id="rId69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orient="horz" pos="4152">
          <p15:clr>
            <a:srgbClr val="A4A3A4"/>
          </p15:clr>
        </p15:guide>
        <p15:guide id="7" orient="horz" pos="4020" userDrawn="1">
          <p15:clr>
            <a:srgbClr val="A4A3A4"/>
          </p15:clr>
        </p15:guide>
        <p15:guide id="12" orient="horz" pos="2163" userDrawn="1">
          <p15:clr>
            <a:srgbClr val="A4A3A4"/>
          </p15:clr>
        </p15:guide>
        <p15:guide id="15" pos="3842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F7300"/>
    <a:srgbClr val="BF5959"/>
    <a:srgbClr val="000000"/>
    <a:srgbClr val="9DA600"/>
    <a:srgbClr val="EAEAEA"/>
    <a:srgbClr val="FF9900"/>
    <a:srgbClr val="808000"/>
    <a:srgbClr val="989898"/>
    <a:srgbClr val="FFFFFF"/>
    <a:srgbClr val="3333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93D81CF-94F2-401A-BA57-92F5A7B2D0C5}" styleName="Medium Style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8548" autoAdjust="0"/>
    <p:restoredTop sz="99887" autoAdjust="0"/>
  </p:normalViewPr>
  <p:slideViewPr>
    <p:cSldViewPr snapToGrid="0" showGuides="1">
      <p:cViewPr varScale="1">
        <p:scale>
          <a:sx n="107" d="100"/>
          <a:sy n="107" d="100"/>
        </p:scale>
        <p:origin x="468" y="102"/>
      </p:cViewPr>
      <p:guideLst>
        <p:guide orient="horz" pos="4152"/>
        <p:guide orient="horz" pos="4020"/>
        <p:guide orient="horz" pos="2163"/>
        <p:guide pos="3842"/>
      </p:guideLst>
    </p:cSldViewPr>
  </p:slideViewPr>
  <p:outlineViewPr>
    <p:cViewPr>
      <p:scale>
        <a:sx n="33" d="100"/>
        <a:sy n="33" d="100"/>
      </p:scale>
      <p:origin x="0" y="-2538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 showGuides="1">
      <p:cViewPr varScale="1">
        <p:scale>
          <a:sx n="110" d="100"/>
          <a:sy n="110" d="100"/>
        </p:scale>
        <p:origin x="4236" y="7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1.xml"/><Relationship Id="rId21" Type="http://schemas.openxmlformats.org/officeDocument/2006/relationships/slide" Target="slides/slide16.xml"/><Relationship Id="rId42" Type="http://schemas.openxmlformats.org/officeDocument/2006/relationships/slide" Target="slides/slide37.xml"/><Relationship Id="rId47" Type="http://schemas.openxmlformats.org/officeDocument/2006/relationships/slide" Target="slides/slide42.xml"/><Relationship Id="rId63" Type="http://schemas.openxmlformats.org/officeDocument/2006/relationships/slide" Target="slides/slide58.xml"/><Relationship Id="rId68" Type="http://schemas.openxmlformats.org/officeDocument/2006/relationships/handoutMaster" Target="handoutMasters/handout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11.xml"/><Relationship Id="rId29" Type="http://schemas.openxmlformats.org/officeDocument/2006/relationships/slide" Target="slides/slide24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40" Type="http://schemas.openxmlformats.org/officeDocument/2006/relationships/slide" Target="slides/slide35.xml"/><Relationship Id="rId45" Type="http://schemas.openxmlformats.org/officeDocument/2006/relationships/slide" Target="slides/slide40.xml"/><Relationship Id="rId53" Type="http://schemas.openxmlformats.org/officeDocument/2006/relationships/slide" Target="slides/slide48.xml"/><Relationship Id="rId58" Type="http://schemas.openxmlformats.org/officeDocument/2006/relationships/slide" Target="slides/slide53.xml"/><Relationship Id="rId66" Type="http://schemas.openxmlformats.org/officeDocument/2006/relationships/slide" Target="slides/slide61.xml"/><Relationship Id="rId5" Type="http://schemas.openxmlformats.org/officeDocument/2006/relationships/slideMaster" Target="slideMasters/slideMaster2.xml"/><Relationship Id="rId61" Type="http://schemas.openxmlformats.org/officeDocument/2006/relationships/slide" Target="slides/slide56.xml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43" Type="http://schemas.openxmlformats.org/officeDocument/2006/relationships/slide" Target="slides/slide38.xml"/><Relationship Id="rId48" Type="http://schemas.openxmlformats.org/officeDocument/2006/relationships/slide" Target="slides/slide43.xml"/><Relationship Id="rId56" Type="http://schemas.openxmlformats.org/officeDocument/2006/relationships/slide" Target="slides/slide51.xml"/><Relationship Id="rId64" Type="http://schemas.openxmlformats.org/officeDocument/2006/relationships/slide" Target="slides/slide59.xml"/><Relationship Id="rId69" Type="http://schemas.openxmlformats.org/officeDocument/2006/relationships/tags" Target="tags/tag1.xml"/><Relationship Id="rId8" Type="http://schemas.openxmlformats.org/officeDocument/2006/relationships/slide" Target="slides/slide3.xml"/><Relationship Id="rId51" Type="http://schemas.openxmlformats.org/officeDocument/2006/relationships/slide" Target="slides/slide46.xml"/><Relationship Id="rId72" Type="http://schemas.openxmlformats.org/officeDocument/2006/relationships/theme" Target="theme/theme1.xml"/><Relationship Id="rId3" Type="http://schemas.openxmlformats.org/officeDocument/2006/relationships/customXml" Target="../customXml/item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46" Type="http://schemas.openxmlformats.org/officeDocument/2006/relationships/slide" Target="slides/slide41.xml"/><Relationship Id="rId59" Type="http://schemas.openxmlformats.org/officeDocument/2006/relationships/slide" Target="slides/slide54.xml"/><Relationship Id="rId67" Type="http://schemas.openxmlformats.org/officeDocument/2006/relationships/notesMaster" Target="notesMasters/notesMaster1.xml"/><Relationship Id="rId20" Type="http://schemas.openxmlformats.org/officeDocument/2006/relationships/slide" Target="slides/slide15.xml"/><Relationship Id="rId41" Type="http://schemas.openxmlformats.org/officeDocument/2006/relationships/slide" Target="slides/slide36.xml"/><Relationship Id="rId54" Type="http://schemas.openxmlformats.org/officeDocument/2006/relationships/slide" Target="slides/slide49.xml"/><Relationship Id="rId62" Type="http://schemas.openxmlformats.org/officeDocument/2006/relationships/slide" Target="slides/slide57.xml"/><Relationship Id="rId70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slide" Target="slides/slide31.xml"/><Relationship Id="rId49" Type="http://schemas.openxmlformats.org/officeDocument/2006/relationships/slide" Target="slides/slide44.xml"/><Relationship Id="rId57" Type="http://schemas.openxmlformats.org/officeDocument/2006/relationships/slide" Target="slides/slide52.xml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44" Type="http://schemas.openxmlformats.org/officeDocument/2006/relationships/slide" Target="slides/slide39.xml"/><Relationship Id="rId52" Type="http://schemas.openxmlformats.org/officeDocument/2006/relationships/slide" Target="slides/slide47.xml"/><Relationship Id="rId60" Type="http://schemas.openxmlformats.org/officeDocument/2006/relationships/slide" Target="slides/slide55.xml"/><Relationship Id="rId65" Type="http://schemas.openxmlformats.org/officeDocument/2006/relationships/slide" Target="slides/slide60.xml"/><Relationship Id="rId7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slide" Target="slides/slide34.xml"/><Relationship Id="rId34" Type="http://schemas.openxmlformats.org/officeDocument/2006/relationships/slide" Target="slides/slide29.xml"/><Relationship Id="rId50" Type="http://schemas.openxmlformats.org/officeDocument/2006/relationships/slide" Target="slides/slide45.xml"/><Relationship Id="rId55" Type="http://schemas.openxmlformats.org/officeDocument/2006/relationships/slide" Target="slides/slide50.xml"/><Relationship Id="rId7" Type="http://schemas.openxmlformats.org/officeDocument/2006/relationships/slide" Target="slides/slide2.xml"/><Relationship Id="rId71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.xlsx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.xlsx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.xlsx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.xlsx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.xlsx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.xlsx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.xlsx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.xlsx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.xlsx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2.xlsx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3.xlsx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4.xlsx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5.xlsx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7.xlsx"/></Relationships>
</file>

<file path=ppt/charts/_rels/chart2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8.xlsx"/></Relationships>
</file>

<file path=ppt/charts/_rels/chart3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9.xlsx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0.xlsx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1.xlsx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2.xlsx"/></Relationships>
</file>

<file path=ppt/charts/_rels/chart3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3.xlsx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4.xlsx"/></Relationships>
</file>

<file path=ppt/charts/_rels/chart3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5.xlsx"/></Relationships>
</file>

<file path=ppt/charts/_rels/chart3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6.xlsx"/></Relationships>
</file>

<file path=ppt/charts/_rels/chart3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7.xlsx"/></Relationships>
</file>

<file path=ppt/charts/_rels/chart3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8.xlsx"/></Relationships>
</file>

<file path=ppt/charts/_rels/chart4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9.xlsx"/></Relationships>
</file>

<file path=ppt/charts/_rels/chart4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0.xlsx"/></Relationships>
</file>

<file path=ppt/charts/_rels/chart4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1.xlsx"/></Relationships>
</file>

<file path=ppt/charts/_rels/chart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2.xlsx"/></Relationships>
</file>

<file path=ppt/charts/_rels/chart4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3.xlsx"/></Relationships>
</file>

<file path=ppt/charts/_rels/chart4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4.xlsx"/></Relationships>
</file>

<file path=ppt/charts/_rels/chart4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5.xlsx"/></Relationships>
</file>

<file path=ppt/charts/_rels/chart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6.xlsx"/></Relationships>
</file>

<file path=ppt/charts/_rels/chart4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7.xlsx"/></Relationships>
</file>

<file path=ppt/charts/_rels/chart4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8.xlsx"/></Relationships>
</file>

<file path=ppt/charts/_rels/chart5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9.xlsx"/></Relationships>
</file>

<file path=ppt/charts/_rels/chart5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0.xlsx"/></Relationships>
</file>

<file path=ppt/charts/_rels/chart5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1.xlsx"/></Relationships>
</file>

<file path=ppt/charts/_rels/chart5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2.xlsx"/></Relationships>
</file>

<file path=ppt/charts/_rels/chart5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3.xlsx"/></Relationships>
</file>

<file path=ppt/charts/_rels/chart5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4.xlsx"/></Relationships>
</file>

<file path=ppt/charts/_rels/chart5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5.xlsx"/></Relationships>
</file>

<file path=ppt/charts/_rels/chart5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6.xlsx"/></Relationships>
</file>

<file path=ppt/charts/_rels/chart5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7.xlsx"/></Relationships>
</file>

<file path=ppt/charts/_rels/chart5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8.xlsx"/></Relationships>
</file>

<file path=ppt/charts/_rels/chart6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9.xlsx"/></Relationships>
</file>

<file path=ppt/charts/_rels/chart6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0.xlsx"/></Relationships>
</file>

<file path=ppt/charts/_rels/chart6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1.xlsx"/></Relationships>
</file>

<file path=ppt/charts/_rels/chart6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2.xlsx"/></Relationships>
</file>

<file path=ppt/charts/_rels/chart6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3.xlsx"/></Relationships>
</file>

<file path=ppt/charts/_rels/chart6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4.xlsx"/></Relationships>
</file>

<file path=ppt/charts/_rels/chart6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5.xlsx"/></Relationships>
</file>

<file path=ppt/charts/_rels/chart6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6.xlsx"/></Relationships>
</file>

<file path=ppt/charts/_rels/chart6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7.xlsx"/></Relationships>
</file>

<file path=ppt/charts/_rels/chart6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8.xlsx"/></Relationships>
</file>

<file path=ppt/charts/_rels/chart7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9.xlsx"/></Relationships>
</file>

<file path=ppt/charts/_rels/chart7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0.xlsx"/></Relationships>
</file>

<file path=ppt/charts/_rels/chart7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1.xlsx"/></Relationships>
</file>

<file path=ppt/charts/_rels/chart7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2.xlsx"/></Relationships>
</file>

<file path=ppt/charts/_rels/chart7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3.xlsx"/></Relationships>
</file>

<file path=ppt/charts/_rels/chart7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4.xlsx"/></Relationships>
</file>

<file path=ppt/charts/_rels/chart7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5.xlsx"/></Relationships>
</file>

<file path=ppt/charts/_rels/chart7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6.xlsx"/></Relationships>
</file>

<file path=ppt/charts/_rels/chart7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7.xlsx"/></Relationships>
</file>

<file path=ppt/charts/_rels/chart7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8.xlsx"/></Relationships>
</file>

<file path=ppt/charts/_rels/chart8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9.xlsx"/></Relationships>
</file>

<file path=ppt/charts/_rels/chart8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0.xlsx"/></Relationships>
</file>

<file path=ppt/charts/_rels/chart8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1.xlsx"/></Relationships>
</file>

<file path=ppt/charts/_rels/chart8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2.xlsx"/></Relationships>
</file>

<file path=ppt/charts/_rels/chart8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3.xlsx"/></Relationships>
</file>

<file path=ppt/charts/_rels/chart8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4.xlsx"/></Relationships>
</file>

<file path=ppt/charts/_rels/chart8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5.xlsx"/></Relationships>
</file>

<file path=ppt/charts/_rels/chart8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6.xlsx"/><Relationship Id="rId1" Type="http://schemas.openxmlformats.org/officeDocument/2006/relationships/themeOverride" Target="../theme/themeOverride1.xml"/></Relationships>
</file>

<file path=ppt/charts/_rels/chart8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7.xlsx"/><Relationship Id="rId1" Type="http://schemas.openxmlformats.org/officeDocument/2006/relationships/themeOverride" Target="../theme/themeOverride2.xml"/></Relationships>
</file>

<file path=ppt/charts/_rels/chart89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8.xlsx"/><Relationship Id="rId1" Type="http://schemas.openxmlformats.org/officeDocument/2006/relationships/themeOverride" Target="../theme/themeOverride3.xml"/></Relationships>
</file>

<file path=ppt/charts/_rels/chart9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9.xlsx"/><Relationship Id="rId1" Type="http://schemas.openxmlformats.org/officeDocument/2006/relationships/themeOverride" Target="../theme/themeOverride4.xml"/></Relationships>
</file>

<file path=ppt/charts/_rels/chart9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90.xlsx"/><Relationship Id="rId1" Type="http://schemas.openxmlformats.org/officeDocument/2006/relationships/themeOverride" Target="../theme/themeOverride5.xml"/></Relationships>
</file>

<file path=ppt/charts/_rels/chart9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91.xlsx"/><Relationship Id="rId1" Type="http://schemas.openxmlformats.org/officeDocument/2006/relationships/themeOverride" Target="../theme/themeOverride6.xml"/></Relationships>
</file>

<file path=ppt/charts/_rels/chart9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92.xlsx"/><Relationship Id="rId1" Type="http://schemas.openxmlformats.org/officeDocument/2006/relationships/themeOverride" Target="../theme/themeOverride7.xml"/></Relationships>
</file>

<file path=ppt/charts/_rels/chart9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93.xlsx"/><Relationship Id="rId1" Type="http://schemas.openxmlformats.org/officeDocument/2006/relationships/themeOverride" Target="../theme/themeOverride8.xml"/></Relationships>
</file>

<file path=ppt/charts/_rels/chart9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4.xlsx"/></Relationships>
</file>

<file path=ppt/charts/_rels/chart9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5.xlsx"/></Relationships>
</file>

<file path=ppt/charts/_rels/chart9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6.xlsx"/></Relationships>
</file>

<file path=ppt/charts/_rels/chart9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7.xlsx"/></Relationships>
</file>

<file path=ppt/charts/_rels/chart9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8.xlsx"/></Relationships>
</file>

<file path=ppt/charts/_rels/chart10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99.xlsx"/><Relationship Id="rId1" Type="http://schemas.openxmlformats.org/officeDocument/2006/relationships/themeOverride" Target="../theme/themeOverride9.xml"/></Relationships>
</file>

<file path=ppt/charts/_rels/chart10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00.xlsx"/><Relationship Id="rId1" Type="http://schemas.openxmlformats.org/officeDocument/2006/relationships/themeOverride" Target="../theme/themeOverride10.xml"/></Relationships>
</file>

<file path=ppt/charts/_rels/chart10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01.xlsx"/><Relationship Id="rId1" Type="http://schemas.openxmlformats.org/officeDocument/2006/relationships/themeOverride" Target="../theme/themeOverride11.xml"/></Relationships>
</file>

<file path=ppt/charts/_rels/chart10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2.xlsx"/></Relationships>
</file>

<file path=ppt/charts/_rels/chart10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3.xlsx"/></Relationships>
</file>

<file path=ppt/charts/_rels/chart10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4.xlsx"/></Relationships>
</file>

<file path=ppt/charts/_rels/chart10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5.xlsx"/></Relationships>
</file>

<file path=ppt/charts/_rels/chart10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6.xlsx"/></Relationships>
</file>

<file path=ppt/charts/_rels/chart10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7.xlsx"/></Relationships>
</file>

<file path=ppt/charts/_rels/chart10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8.xlsx"/></Relationships>
</file>

<file path=ppt/charts/_rels/chart1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9.xlsx"/></Relationships>
</file>

<file path=ppt/charts/_rels/chart1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0.xlsx"/></Relationships>
</file>

<file path=ppt/charts/_rels/chart1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1.xlsx"/></Relationships>
</file>

<file path=ppt/charts/_rels/chart1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2.xlsx"/></Relationships>
</file>

<file path=ppt/charts/_rels/chart1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3.xlsx"/></Relationships>
</file>

<file path=ppt/charts/_rels/chart1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4.xlsx"/></Relationships>
</file>

<file path=ppt/charts/_rels/chart1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5.xlsx"/></Relationships>
</file>

<file path=ppt/charts/_rels/chart1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6.xlsx"/></Relationships>
</file>

<file path=ppt/charts/_rels/chart1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7.xlsx"/></Relationships>
</file>

<file path=ppt/charts/_rels/chart1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8.xlsx"/></Relationships>
</file>

<file path=ppt/charts/_rels/chart1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9.xlsx"/></Relationships>
</file>

<file path=ppt/charts/_rels/chart12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0.xlsx"/></Relationships>
</file>

<file path=ppt/charts/_rels/chart1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1.xlsx"/></Relationships>
</file>

<file path=ppt/charts/_rels/chart1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2.xlsx"/></Relationships>
</file>

<file path=ppt/charts/_rels/chart12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3.xlsx"/></Relationships>
</file>

<file path=ppt/charts/_rels/chart12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4.xlsx"/></Relationships>
</file>

<file path=ppt/charts/_rels/chart12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5.xlsx"/></Relationships>
</file>

<file path=ppt/charts/_rels/chart1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6.xlsx"/></Relationships>
</file>

<file path=ppt/charts/_rels/chart1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7.xlsx"/></Relationships>
</file>

<file path=ppt/charts/_rels/chart12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8.xlsx"/></Relationships>
</file>

<file path=ppt/charts/_rels/chart13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9.xlsx"/></Relationships>
</file>

<file path=ppt/charts/_rels/chart1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0.xlsx"/></Relationships>
</file>

<file path=ppt/charts/_rels/chart13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1.xlsx"/></Relationships>
</file>

<file path=ppt/charts/_rels/chart13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2.xlsx"/></Relationships>
</file>

<file path=ppt/charts/_rels/chart13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3.xlsx"/></Relationships>
</file>

<file path=ppt/charts/_rels/chart1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4.xlsx"/></Relationships>
</file>

<file path=ppt/charts/_rels/chart13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5.xlsx"/></Relationships>
</file>

<file path=ppt/charts/_rels/chart13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6.xlsx"/></Relationships>
</file>

<file path=ppt/charts/_rels/chart13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7.xlsx"/></Relationships>
</file>

<file path=ppt/charts/_rels/chart13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8.xlsx"/></Relationships>
</file>

<file path=ppt/charts/_rels/chart14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9.xlsx"/></Relationships>
</file>

<file path=ppt/charts/_rels/chart14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0.xlsx"/></Relationships>
</file>

<file path=ppt/charts/_rels/chart14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1.xlsx"/></Relationships>
</file>

<file path=ppt/charts/_rels/chart1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2.xlsx"/></Relationships>
</file>

<file path=ppt/charts/_rels/chart14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3.xlsx"/></Relationships>
</file>

<file path=ppt/charts/_rels/chart14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4.xlsx"/></Relationships>
</file>

<file path=ppt/charts/_rels/chart14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5.xlsx"/></Relationships>
</file>

<file path=ppt/charts/_rels/chart1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6.xlsx"/></Relationships>
</file>

<file path=ppt/charts/_rels/chart14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7.xlsx"/></Relationships>
</file>

<file path=ppt/charts/_rels/chart149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48.xlsx"/><Relationship Id="rId1" Type="http://schemas.openxmlformats.org/officeDocument/2006/relationships/themeOverride" Target="../theme/themeOverride12.xml"/></Relationships>
</file>

<file path=ppt/charts/_rels/chart15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49.xlsx"/><Relationship Id="rId1" Type="http://schemas.openxmlformats.org/officeDocument/2006/relationships/themeOverride" Target="../theme/themeOverride13.xml"/></Relationships>
</file>

<file path=ppt/charts/_rels/chart15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0.xlsx"/><Relationship Id="rId1" Type="http://schemas.openxmlformats.org/officeDocument/2006/relationships/themeOverride" Target="../theme/themeOverride14.xml"/></Relationships>
</file>

<file path=ppt/charts/_rels/chart15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1.xlsx"/><Relationship Id="rId1" Type="http://schemas.openxmlformats.org/officeDocument/2006/relationships/themeOverride" Target="../theme/themeOverride15.xml"/></Relationships>
</file>

<file path=ppt/charts/_rels/chart15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2.xlsx"/><Relationship Id="rId1" Type="http://schemas.openxmlformats.org/officeDocument/2006/relationships/themeOverride" Target="../theme/themeOverride16.xml"/></Relationships>
</file>

<file path=ppt/charts/_rels/chart15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3.xlsx"/><Relationship Id="rId1" Type="http://schemas.openxmlformats.org/officeDocument/2006/relationships/themeOverride" Target="../theme/themeOverride17.xml"/></Relationships>
</file>

<file path=ppt/charts/_rels/chart15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4.xlsx"/><Relationship Id="rId1" Type="http://schemas.openxmlformats.org/officeDocument/2006/relationships/themeOverride" Target="../theme/themeOverride18.xml"/></Relationships>
</file>

<file path=ppt/charts/_rels/chart156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5.xlsx"/><Relationship Id="rId1" Type="http://schemas.openxmlformats.org/officeDocument/2006/relationships/themeOverride" Target="../theme/themeOverride19.xml"/></Relationships>
</file>

<file path=ppt/charts/_rels/chart15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6.xlsx"/></Relationships>
</file>

<file path=ppt/charts/_rels/chart15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7.xlsx"/></Relationships>
</file>

<file path=ppt/charts/_rels/chart15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8.xlsx"/></Relationships>
</file>

<file path=ppt/charts/_rels/chart16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9.xlsx"/></Relationships>
</file>

<file path=ppt/charts/_rels/chart16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0.xlsx"/></Relationships>
</file>

<file path=ppt/charts/_rels/chart16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61.xlsx"/><Relationship Id="rId1" Type="http://schemas.openxmlformats.org/officeDocument/2006/relationships/themeOverride" Target="../theme/themeOverride20.xml"/></Relationships>
</file>

<file path=ppt/charts/_rels/chart16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62.xlsx"/><Relationship Id="rId1" Type="http://schemas.openxmlformats.org/officeDocument/2006/relationships/themeOverride" Target="../theme/themeOverride21.xml"/></Relationships>
</file>

<file path=ppt/charts/_rels/chart16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63.xlsx"/><Relationship Id="rId1" Type="http://schemas.openxmlformats.org/officeDocument/2006/relationships/themeOverride" Target="../theme/themeOverride22.xml"/></Relationships>
</file>

<file path=ppt/charts/_rels/chart16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4.xlsx"/></Relationships>
</file>

<file path=ppt/charts/_rels/chart16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5.xlsx"/></Relationships>
</file>

<file path=ppt/charts/_rels/chart16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6.xlsx"/></Relationships>
</file>

<file path=ppt/charts/_rels/chart16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7.xlsx"/></Relationships>
</file>

<file path=ppt/charts/_rels/chart16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8.xlsx"/></Relationships>
</file>

<file path=ppt/charts/_rels/chart17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9.xlsx"/></Relationships>
</file>

<file path=ppt/charts/_rels/chart17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0.xlsx"/></Relationships>
</file>

<file path=ppt/charts/_rels/chart17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1.xlsx"/></Relationships>
</file>

<file path=ppt/charts/_rels/chart17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2.xlsx"/></Relationships>
</file>

<file path=ppt/charts/_rels/chart17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3.xlsx"/></Relationships>
</file>

<file path=ppt/charts/_rels/chart17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4.xlsx"/></Relationships>
</file>

<file path=ppt/charts/_rels/chart17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5.xlsx"/></Relationships>
</file>

<file path=ppt/charts/_rels/chart17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6.xlsx"/></Relationships>
</file>

<file path=ppt/charts/_rels/chart17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7.xlsx"/></Relationships>
</file>

<file path=ppt/charts/_rels/chart17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8.xlsx"/></Relationships>
</file>

<file path=ppt/charts/_rels/chart18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9.xlsx"/></Relationships>
</file>

<file path=ppt/charts/_rels/chart18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0.xlsx"/></Relationships>
</file>

<file path=ppt/charts/_rels/chart18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1.xlsx"/></Relationships>
</file>

<file path=ppt/charts/_rels/chart18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2.xlsx"/></Relationships>
</file>

<file path=ppt/charts/_rels/chart18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3.xlsx"/></Relationships>
</file>

<file path=ppt/charts/_rels/chart18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4.xlsx"/></Relationships>
</file>

<file path=ppt/charts/_rels/chart18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5.xlsx"/></Relationships>
</file>

<file path=ppt/charts/_rels/chart18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6.xlsx"/></Relationships>
</file>

<file path=ppt/charts/_rels/chart18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7.xlsx"/></Relationships>
</file>

<file path=ppt/charts/_rels/chart18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8.xlsx"/></Relationships>
</file>

<file path=ppt/charts/_rels/chart19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9.xlsx"/></Relationships>
</file>

<file path=ppt/charts/_rels/chart19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0.xlsx"/></Relationships>
</file>

<file path=ppt/charts/_rels/chart19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1.xlsx"/></Relationships>
</file>

<file path=ppt/charts/_rels/chart19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2.xlsx"/></Relationships>
</file>

<file path=ppt/charts/_rels/chart19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3.xlsx"/></Relationships>
</file>

<file path=ppt/charts/_rels/chart19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4.xlsx"/></Relationships>
</file>

<file path=ppt/charts/_rels/chart19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5.xlsx"/></Relationships>
</file>

<file path=ppt/charts/_rels/chart19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6.xlsx"/></Relationships>
</file>

<file path=ppt/charts/_rels/chart19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7.xlsx"/></Relationships>
</file>

<file path=ppt/charts/_rels/chart19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8.xlsx"/></Relationships>
</file>

<file path=ppt/charts/_rels/chart20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9.xlsx"/></Relationships>
</file>

<file path=ppt/charts/_rels/chart20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0.xlsx"/></Relationships>
</file>

<file path=ppt/charts/_rels/chart20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1.xlsx"/></Relationships>
</file>

<file path=ppt/charts/_rels/chart20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4253818392879052E-2"/>
          <c:y val="8.5496225599282868E-2"/>
          <c:w val="0.8996991452921459"/>
          <c:h val="0.91450138094589606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liczba turystów [mln]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A1AA-4215-9926-8CC90E54CF96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9BED-4B8D-918E-6E0B485C3721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Arkusz1!$B$1:$K$1</c:f>
              <c:strCache>
                <c:ptCount val="10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  <c:pt idx="5">
                  <c:v>2017</c:v>
                </c:pt>
                <c:pt idx="6">
                  <c:v>2018</c:v>
                </c:pt>
                <c:pt idx="7">
                  <c:v>2019</c:v>
                </c:pt>
                <c:pt idx="8">
                  <c:v>2021</c:v>
                </c:pt>
                <c:pt idx="9">
                  <c:v>2022</c:v>
                </c:pt>
              </c:strCache>
            </c:strRef>
          </c:cat>
          <c:val>
            <c:numRef>
              <c:f>Arkusz1!$B$2:$K$2</c:f>
              <c:numCache>
                <c:formatCode>General</c:formatCode>
                <c:ptCount val="10"/>
                <c:pt idx="0">
                  <c:v>1.76</c:v>
                </c:pt>
                <c:pt idx="1">
                  <c:v>1.53</c:v>
                </c:pt>
                <c:pt idx="2">
                  <c:v>1.39</c:v>
                </c:pt>
                <c:pt idx="3">
                  <c:v>1.56</c:v>
                </c:pt>
                <c:pt idx="4">
                  <c:v>1.7</c:v>
                </c:pt>
                <c:pt idx="5">
                  <c:v>1.9</c:v>
                </c:pt>
                <c:pt idx="6">
                  <c:v>2.2999999999999998</c:v>
                </c:pt>
                <c:pt idx="7">
                  <c:v>2.42</c:v>
                </c:pt>
                <c:pt idx="8">
                  <c:v>1.645</c:v>
                </c:pt>
                <c:pt idx="9">
                  <c:v>1.85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4CB-4A4C-8FE9-E5B5716274E5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średni czas [dni]</c:v>
                </c:pt>
              </c:strCache>
            </c:strRef>
          </c:tx>
          <c:spPr>
            <a:noFill/>
          </c:spPr>
          <c:invertIfNegative val="0"/>
          <c:cat>
            <c:strRef>
              <c:f>Arkusz1!$B$1:$K$1</c:f>
              <c:strCache>
                <c:ptCount val="10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  <c:pt idx="5">
                  <c:v>2017</c:v>
                </c:pt>
                <c:pt idx="6">
                  <c:v>2018</c:v>
                </c:pt>
                <c:pt idx="7">
                  <c:v>2019</c:v>
                </c:pt>
                <c:pt idx="8">
                  <c:v>2021</c:v>
                </c:pt>
                <c:pt idx="9">
                  <c:v>2022</c:v>
                </c:pt>
              </c:strCache>
            </c:strRef>
          </c:cat>
          <c:val>
            <c:numRef>
              <c:f>Arkusz1!$B$3:$K$3</c:f>
              <c:numCache>
                <c:formatCode>General</c:formatCode>
                <c:ptCount val="10"/>
                <c:pt idx="0">
                  <c:v>8</c:v>
                </c:pt>
                <c:pt idx="1">
                  <c:v>6.7700000000000005</c:v>
                </c:pt>
                <c:pt idx="2">
                  <c:v>7.2099999999999991</c:v>
                </c:pt>
                <c:pt idx="3">
                  <c:v>6.89</c:v>
                </c:pt>
                <c:pt idx="4">
                  <c:v>6.1000000000000005</c:v>
                </c:pt>
                <c:pt idx="5">
                  <c:v>5.8999999999999995</c:v>
                </c:pt>
                <c:pt idx="6">
                  <c:v>5.8000000000000007</c:v>
                </c:pt>
                <c:pt idx="7">
                  <c:v>5.45</c:v>
                </c:pt>
                <c:pt idx="8">
                  <c:v>5.9250000000000007</c:v>
                </c:pt>
                <c:pt idx="9">
                  <c:v>6.25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4CB-4A4C-8FE9-E5B5716274E5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wydatki [mld zł]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9BED-4B8D-918E-6E0B485C3721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Arkusz1!$B$1:$K$1</c:f>
              <c:strCache>
                <c:ptCount val="10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  <c:pt idx="5">
                  <c:v>2017</c:v>
                </c:pt>
                <c:pt idx="6">
                  <c:v>2018</c:v>
                </c:pt>
                <c:pt idx="7">
                  <c:v>2019</c:v>
                </c:pt>
                <c:pt idx="8">
                  <c:v>2021</c:v>
                </c:pt>
                <c:pt idx="9">
                  <c:v>2022</c:v>
                </c:pt>
              </c:strCache>
            </c:strRef>
          </c:cat>
          <c:val>
            <c:numRef>
              <c:f>Arkusz1!$B$4:$K$4</c:f>
              <c:numCache>
                <c:formatCode>General</c:formatCode>
                <c:ptCount val="10"/>
                <c:pt idx="0">
                  <c:v>1.4</c:v>
                </c:pt>
                <c:pt idx="1">
                  <c:v>1.7</c:v>
                </c:pt>
                <c:pt idx="2">
                  <c:v>1.4</c:v>
                </c:pt>
                <c:pt idx="3">
                  <c:v>1.55</c:v>
                </c:pt>
                <c:pt idx="4">
                  <c:v>2.2000000000000002</c:v>
                </c:pt>
                <c:pt idx="5">
                  <c:v>2.2000000000000002</c:v>
                </c:pt>
                <c:pt idx="6">
                  <c:v>1.9</c:v>
                </c:pt>
                <c:pt idx="7">
                  <c:v>2.13</c:v>
                </c:pt>
                <c:pt idx="8">
                  <c:v>2.4300000000000002</c:v>
                </c:pt>
                <c:pt idx="9">
                  <c:v>1.9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4CB-4A4C-8FE9-E5B5716274E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317701632"/>
        <c:axId val="328901760"/>
      </c:barChart>
      <c:catAx>
        <c:axId val="317701632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328901760"/>
        <c:crosses val="autoZero"/>
        <c:auto val="1"/>
        <c:lblAlgn val="ctr"/>
        <c:lblOffset val="100"/>
        <c:noMultiLvlLbl val="0"/>
      </c:catAx>
      <c:valAx>
        <c:axId val="328901760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1770163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4253818392879066E-2"/>
          <c:y val="8.5496225599282882E-2"/>
          <c:w val="0.89969914529214612"/>
          <c:h val="0.91450138094589606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liczba turystów [mln]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095C-463D-B1EC-816F2AF63520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A9C0-4433-B170-9F86ADAC506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Arkusz1!$B$1:$K$1</c:f>
              <c:strCache>
                <c:ptCount val="10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  <c:pt idx="5">
                  <c:v>2017</c:v>
                </c:pt>
                <c:pt idx="6">
                  <c:v>2018</c:v>
                </c:pt>
                <c:pt idx="7">
                  <c:v>2019</c:v>
                </c:pt>
                <c:pt idx="8">
                  <c:v>2021</c:v>
                </c:pt>
                <c:pt idx="9">
                  <c:v>2022</c:v>
                </c:pt>
              </c:strCache>
            </c:strRef>
          </c:cat>
          <c:val>
            <c:numRef>
              <c:f>Arkusz1!$B$2:$K$2</c:f>
              <c:numCache>
                <c:formatCode>General</c:formatCode>
                <c:ptCount val="10"/>
                <c:pt idx="0">
                  <c:v>2.4</c:v>
                </c:pt>
                <c:pt idx="1">
                  <c:v>2.6</c:v>
                </c:pt>
                <c:pt idx="2">
                  <c:v>1.9</c:v>
                </c:pt>
                <c:pt idx="3">
                  <c:v>2.5</c:v>
                </c:pt>
                <c:pt idx="4">
                  <c:v>3.6</c:v>
                </c:pt>
                <c:pt idx="5">
                  <c:v>3.5</c:v>
                </c:pt>
                <c:pt idx="6">
                  <c:v>3.3</c:v>
                </c:pt>
                <c:pt idx="7">
                  <c:v>2.98</c:v>
                </c:pt>
                <c:pt idx="8">
                  <c:v>2.85</c:v>
                </c:pt>
                <c:pt idx="9">
                  <c:v>3.5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FCC-47EB-99DE-964AD6A7BAA7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średni czas [dni]</c:v>
                </c:pt>
              </c:strCache>
            </c:strRef>
          </c:tx>
          <c:spPr>
            <a:noFill/>
          </c:spPr>
          <c:invertIfNegative val="0"/>
          <c:cat>
            <c:strRef>
              <c:f>Arkusz1!$B$1:$K$1</c:f>
              <c:strCache>
                <c:ptCount val="10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  <c:pt idx="5">
                  <c:v>2017</c:v>
                </c:pt>
                <c:pt idx="6">
                  <c:v>2018</c:v>
                </c:pt>
                <c:pt idx="7">
                  <c:v>2019</c:v>
                </c:pt>
                <c:pt idx="8">
                  <c:v>2021</c:v>
                </c:pt>
                <c:pt idx="9">
                  <c:v>2022</c:v>
                </c:pt>
              </c:strCache>
            </c:strRef>
          </c:cat>
          <c:val>
            <c:numRef>
              <c:f>Arkusz1!$B$3:$K$3</c:f>
              <c:numCache>
                <c:formatCode>General</c:formatCode>
                <c:ptCount val="10"/>
                <c:pt idx="0">
                  <c:v>4.8</c:v>
                </c:pt>
                <c:pt idx="1">
                  <c:v>4.6000000000000005</c:v>
                </c:pt>
                <c:pt idx="2">
                  <c:v>6.1</c:v>
                </c:pt>
                <c:pt idx="3">
                  <c:v>4.9000000000000004</c:v>
                </c:pt>
                <c:pt idx="4">
                  <c:v>2.7</c:v>
                </c:pt>
                <c:pt idx="5">
                  <c:v>3.1</c:v>
                </c:pt>
                <c:pt idx="6">
                  <c:v>3.1</c:v>
                </c:pt>
                <c:pt idx="7">
                  <c:v>3.1</c:v>
                </c:pt>
                <c:pt idx="8">
                  <c:v>3.1</c:v>
                </c:pt>
                <c:pt idx="9">
                  <c:v>2.9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FCC-47EB-99DE-964AD6A7BAA7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wydatki [mld zł]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9C0-4433-B170-9F86ADAC506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Arkusz1!$B$1:$K$1</c:f>
              <c:strCache>
                <c:ptCount val="10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  <c:pt idx="5">
                  <c:v>2017</c:v>
                </c:pt>
                <c:pt idx="6">
                  <c:v>2018</c:v>
                </c:pt>
                <c:pt idx="7">
                  <c:v>2019</c:v>
                </c:pt>
                <c:pt idx="8">
                  <c:v>2021</c:v>
                </c:pt>
                <c:pt idx="9">
                  <c:v>2022</c:v>
                </c:pt>
              </c:strCache>
            </c:strRef>
          </c:cat>
          <c:val>
            <c:numRef>
              <c:f>Arkusz1!$B$4:$K$4</c:f>
              <c:numCache>
                <c:formatCode>General</c:formatCode>
                <c:ptCount val="10"/>
                <c:pt idx="0">
                  <c:v>2.8</c:v>
                </c:pt>
                <c:pt idx="1">
                  <c:v>2.8</c:v>
                </c:pt>
                <c:pt idx="2">
                  <c:v>2</c:v>
                </c:pt>
                <c:pt idx="3">
                  <c:v>2.6</c:v>
                </c:pt>
                <c:pt idx="4">
                  <c:v>3.7</c:v>
                </c:pt>
                <c:pt idx="5">
                  <c:v>3.4</c:v>
                </c:pt>
                <c:pt idx="6">
                  <c:v>3.1</c:v>
                </c:pt>
                <c:pt idx="7">
                  <c:v>2.7480000000000002</c:v>
                </c:pt>
                <c:pt idx="8">
                  <c:v>2.8759999999999999</c:v>
                </c:pt>
                <c:pt idx="9">
                  <c:v>3.6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FCC-47EB-99DE-964AD6A7BA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318706176"/>
        <c:axId val="172614784"/>
      </c:barChart>
      <c:catAx>
        <c:axId val="318706176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172614784"/>
        <c:crosses val="autoZero"/>
        <c:auto val="1"/>
        <c:lblAlgn val="ctr"/>
        <c:lblOffset val="100"/>
        <c:noMultiLvlLbl val="0"/>
      </c:catAx>
      <c:valAx>
        <c:axId val="17261478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1870617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6459598663133047E-2"/>
          <c:y val="0.14908742458995042"/>
          <c:w val="0.90994499531204531"/>
          <c:h val="0.74943575062704471"/>
        </c:manualLayout>
      </c:layout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Wielkość krajowego ruchu przyjazdowego do woj. śląskiego</c:v>
                </c:pt>
              </c:strCache>
            </c:strRef>
          </c:tx>
          <c:spPr>
            <a:ln w="28575"/>
          </c:spPr>
          <c:marker>
            <c:symbol val="circle"/>
            <c:size val="5"/>
            <c:spPr>
              <a:solidFill>
                <a:srgbClr val="BBC600"/>
              </a:solidFill>
              <a:ln w="28575"/>
            </c:spPr>
          </c:marker>
          <c:dLbls>
            <c:dLbl>
              <c:idx val="9"/>
              <c:layout>
                <c:manualLayout>
                  <c:x val="-1.4728912643973798E-2"/>
                  <c:y val="-4.856374503389091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EE82-4D16-8C12-8DC985DF6E2B}"/>
                </c:ext>
              </c:extLst>
            </c:dLbl>
            <c:dLbl>
              <c:idx val="10"/>
              <c:layout>
                <c:manualLayout>
                  <c:x val="-4.9955782411562838E-3"/>
                  <c:y val="-3.70710809959072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F67-41A0-8938-87B99586415A}"/>
                </c:ext>
              </c:extLst>
            </c:dLbl>
            <c:dLbl>
              <c:idx val="11"/>
              <c:layout>
                <c:manualLayout>
                  <c:x val="-3.787736888909887E-3"/>
                  <c:y val="-4.569057902439498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32C-406F-B578-B7A91D4D1F9C}"/>
                </c:ext>
              </c:extLst>
            </c:dLbl>
            <c:dLbl>
              <c:idx val="12"/>
              <c:layout>
                <c:manualLayout>
                  <c:x val="-1.9906508866040199E-3"/>
                  <c:y val="1.751907318451534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91E-4D55-97E0-1ED91CD95702}"/>
                </c:ext>
              </c:extLst>
            </c:dLbl>
            <c:dLbl>
              <c:idx val="13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400" b="1">
                      <a:solidFill>
                        <a:schemeClr val="accent4">
                          <a:lumMod val="75000"/>
                        </a:schemeClr>
                      </a:solidFill>
                    </a:defRPr>
                  </a:pPr>
                  <a:endParaRPr lang="en-US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23FD-4934-99C2-B5F36DD290F3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b="1">
                    <a:solidFill>
                      <a:schemeClr val="accent4">
                        <a:lumMod val="75000"/>
                      </a:schemeClr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Arkusz1!$A$2:$A$15</c:f>
              <c:numCache>
                <c:formatCode>General</c:formatCode>
                <c:ptCount val="14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  <c:pt idx="10">
                  <c:v>2018</c:v>
                </c:pt>
                <c:pt idx="11">
                  <c:v>2019</c:v>
                </c:pt>
                <c:pt idx="12">
                  <c:v>2021</c:v>
                </c:pt>
                <c:pt idx="13">
                  <c:v>2022</c:v>
                </c:pt>
              </c:numCache>
            </c:numRef>
          </c:cat>
          <c:val>
            <c:numRef>
              <c:f>Arkusz1!$B$2:$B$15</c:f>
              <c:numCache>
                <c:formatCode>General</c:formatCode>
                <c:ptCount val="14"/>
                <c:pt idx="0">
                  <c:v>2140000</c:v>
                </c:pt>
                <c:pt idx="1">
                  <c:v>2400000</c:v>
                </c:pt>
                <c:pt idx="2">
                  <c:v>1745000</c:v>
                </c:pt>
                <c:pt idx="3">
                  <c:v>1960000</c:v>
                </c:pt>
                <c:pt idx="4">
                  <c:v>2400000</c:v>
                </c:pt>
                <c:pt idx="5">
                  <c:v>2600000</c:v>
                </c:pt>
                <c:pt idx="6">
                  <c:v>1900000</c:v>
                </c:pt>
                <c:pt idx="7">
                  <c:v>2500000</c:v>
                </c:pt>
                <c:pt idx="8">
                  <c:v>3550000</c:v>
                </c:pt>
                <c:pt idx="9">
                  <c:v>3505000</c:v>
                </c:pt>
                <c:pt idx="10">
                  <c:v>3350000</c:v>
                </c:pt>
                <c:pt idx="11">
                  <c:v>2980000</c:v>
                </c:pt>
                <c:pt idx="12">
                  <c:v>2850000</c:v>
                </c:pt>
                <c:pt idx="13">
                  <c:v>3485000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0689-4843-B552-9B79A8BC4CFC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Wielkość ruchu w obrębie województwa</c:v>
                </c:pt>
              </c:strCache>
            </c:strRef>
          </c:tx>
          <c:spPr>
            <a:ln w="28575">
              <a:solidFill>
                <a:schemeClr val="tx1"/>
              </a:solidFill>
            </a:ln>
          </c:spPr>
          <c:marker>
            <c:symbol val="circle"/>
            <c:size val="5"/>
            <c:spPr>
              <a:solidFill>
                <a:schemeClr val="tx1"/>
              </a:solidFill>
              <a:ln w="28575">
                <a:solidFill>
                  <a:schemeClr val="tx1"/>
                </a:solidFill>
              </a:ln>
            </c:spPr>
          </c:marker>
          <c:dLbls>
            <c:dLbl>
              <c:idx val="13"/>
              <c:layout>
                <c:manualLayout>
                  <c:x val="-6.2073860869333742E-3"/>
                  <c:y val="-4.337756726997874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400" b="1"/>
                  </a:pPr>
                  <a:endParaRPr lang="en-US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3FD-4934-99C2-B5F36DD290F3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b="1"/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Arkusz1!$A$2:$A$15</c:f>
              <c:numCache>
                <c:formatCode>General</c:formatCode>
                <c:ptCount val="14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  <c:pt idx="10">
                  <c:v>2018</c:v>
                </c:pt>
                <c:pt idx="11">
                  <c:v>2019</c:v>
                </c:pt>
                <c:pt idx="12">
                  <c:v>2021</c:v>
                </c:pt>
                <c:pt idx="13">
                  <c:v>2022</c:v>
                </c:pt>
              </c:numCache>
            </c:numRef>
          </c:cat>
          <c:val>
            <c:numRef>
              <c:f>Arkusz1!$C$2:$C$15</c:f>
              <c:numCache>
                <c:formatCode>General</c:formatCode>
                <c:ptCount val="14"/>
                <c:pt idx="0">
                  <c:v>1070000</c:v>
                </c:pt>
                <c:pt idx="1">
                  <c:v>850000</c:v>
                </c:pt>
                <c:pt idx="2">
                  <c:v>655000</c:v>
                </c:pt>
                <c:pt idx="3">
                  <c:v>1440000</c:v>
                </c:pt>
                <c:pt idx="4">
                  <c:v>1760000</c:v>
                </c:pt>
                <c:pt idx="5">
                  <c:v>1530000</c:v>
                </c:pt>
                <c:pt idx="6">
                  <c:v>1390000</c:v>
                </c:pt>
                <c:pt idx="7">
                  <c:v>1550000</c:v>
                </c:pt>
                <c:pt idx="8">
                  <c:v>1700000</c:v>
                </c:pt>
                <c:pt idx="9">
                  <c:v>1890000</c:v>
                </c:pt>
                <c:pt idx="10">
                  <c:v>2300000</c:v>
                </c:pt>
                <c:pt idx="11">
                  <c:v>2420000</c:v>
                </c:pt>
                <c:pt idx="12">
                  <c:v>1645000</c:v>
                </c:pt>
                <c:pt idx="13">
                  <c:v>1845000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0689-4843-B552-9B79A8BC4CF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68202752"/>
        <c:axId val="167924224"/>
      </c:lineChart>
      <c:catAx>
        <c:axId val="1682027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ln>
            <a:noFill/>
          </a:ln>
        </c:spPr>
        <c:crossAx val="167924224"/>
        <c:crosses val="autoZero"/>
        <c:auto val="1"/>
        <c:lblAlgn val="ctr"/>
        <c:lblOffset val="100"/>
        <c:noMultiLvlLbl val="0"/>
      </c:catAx>
      <c:valAx>
        <c:axId val="167924224"/>
        <c:scaling>
          <c:orientation val="minMax"/>
        </c:scaling>
        <c:delete val="0"/>
        <c:axPos val="l"/>
        <c:majorGridlines/>
        <c:numFmt formatCode="#,##0" sourceLinked="0"/>
        <c:majorTickMark val="out"/>
        <c:minorTickMark val="none"/>
        <c:tickLblPos val="nextTo"/>
        <c:spPr>
          <a:ln>
            <a:noFill/>
          </a:ln>
        </c:spPr>
        <c:crossAx val="16820275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14094494689201831"/>
          <c:y val="2.3902637584625021E-4"/>
          <c:w val="0.46920066252782178"/>
          <c:h val="0.1295901937712929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6312861417567684"/>
          <c:y val="8.5496225599282868E-2"/>
          <c:w val="0.72630611857849059"/>
          <c:h val="0.86525888809353402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tak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0%</c:formatCode>
                <c:ptCount val="11"/>
                <c:pt idx="0">
                  <c:v>0.09</c:v>
                </c:pt>
                <c:pt idx="1">
                  <c:v>0.11</c:v>
                </c:pt>
                <c:pt idx="2">
                  <c:v>0.12</c:v>
                </c:pt>
                <c:pt idx="3">
                  <c:v>0.09</c:v>
                </c:pt>
                <c:pt idx="4">
                  <c:v>0.11</c:v>
                </c:pt>
                <c:pt idx="5">
                  <c:v>0.14000000000000001</c:v>
                </c:pt>
                <c:pt idx="6">
                  <c:v>0.14000000000000001</c:v>
                </c:pt>
                <c:pt idx="7">
                  <c:v>0.12</c:v>
                </c:pt>
                <c:pt idx="8">
                  <c:v>0.11</c:v>
                </c:pt>
                <c:pt idx="9">
                  <c:v>0.1</c:v>
                </c:pt>
                <c:pt idx="10" formatCode="0.00%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316-4F19-9532-5E238D7928AD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nie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0.91</c:v>
                </c:pt>
                <c:pt idx="1">
                  <c:v>0.89</c:v>
                </c:pt>
                <c:pt idx="2">
                  <c:v>0.88</c:v>
                </c:pt>
                <c:pt idx="3">
                  <c:v>0.91</c:v>
                </c:pt>
                <c:pt idx="4">
                  <c:v>0.89</c:v>
                </c:pt>
                <c:pt idx="5">
                  <c:v>0.86</c:v>
                </c:pt>
                <c:pt idx="6">
                  <c:v>0.86</c:v>
                </c:pt>
                <c:pt idx="7">
                  <c:v>0.88</c:v>
                </c:pt>
                <c:pt idx="8">
                  <c:v>0.89</c:v>
                </c:pt>
                <c:pt idx="9">
                  <c:v>0.9</c:v>
                </c:pt>
                <c:pt idx="10">
                  <c:v>0.87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316-4F19-9532-5E238D7928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overlap val="100"/>
        <c:axId val="321089536"/>
        <c:axId val="90146496"/>
      </c:barChart>
      <c:catAx>
        <c:axId val="321089536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90146496"/>
        <c:crosses val="autoZero"/>
        <c:auto val="1"/>
        <c:lblAlgn val="ctr"/>
        <c:lblOffset val="100"/>
        <c:noMultiLvlLbl val="0"/>
      </c:catAx>
      <c:valAx>
        <c:axId val="90146496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21089536"/>
        <c:crosses val="autoZero"/>
        <c:crossBetween val="between"/>
      </c:valAx>
    </c:plotArea>
    <c:legend>
      <c:legendPos val="l"/>
      <c:legendEntry>
        <c:idx val="0"/>
        <c:delete val="1"/>
      </c:legendEntry>
      <c:layout>
        <c:manualLayout>
          <c:xMode val="edge"/>
          <c:yMode val="edge"/>
          <c:x val="2.5039562329242114E-2"/>
          <c:y val="7.4712479121928008E-2"/>
          <c:w val="0.33478826872307743"/>
          <c:h val="0.13087807205917437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"/>
          <c:w val="0.6896609886715106"/>
          <c:h val="0.74237268139812884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206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Lbls>
            <c:dLbl>
              <c:idx val="0"/>
              <c:layout>
                <c:manualLayout>
                  <c:x val="-8.3339422792597206E-2"/>
                  <c:y val="7.5915540638867907E-2"/>
                </c:manualLayout>
              </c:layout>
              <c:spPr/>
              <c:txPr>
                <a:bodyPr/>
                <a:lstStyle/>
                <a:p>
                  <a:pPr>
                    <a:defRPr sz="1800" b="1"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824-4B81-AA5A-86FCE3834622}"/>
                </c:ext>
              </c:extLst>
            </c:dLbl>
            <c:dLbl>
              <c:idx val="3"/>
              <c:layout>
                <c:manualLayout>
                  <c:x val="1.3116328945094579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layout>
                <c:manualLayout>
                  <c:x val="2.4142255150013964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800" b="1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tak</c:v>
                </c:pt>
                <c:pt idx="1">
                  <c:v>nie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0.13</c:v>
                </c:pt>
                <c:pt idx="1">
                  <c:v>0.87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74529271703291167"/>
          <c:y val="0.15533834086592438"/>
          <c:w val="0.13762230318802179"/>
          <c:h val="0.17925763025168456"/>
        </c:manualLayout>
      </c:layout>
      <c:overlay val="0"/>
      <c:txPr>
        <a:bodyPr/>
        <a:lstStyle/>
        <a:p>
          <a:pPr>
            <a:defRPr sz="120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660129972714585"/>
          <c:y val="8.5496225599282868E-2"/>
          <c:w val="0.72243654119940037"/>
          <c:h val="0.86525888809353402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kobieta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9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0%</c:formatCode>
                <c:ptCount val="11"/>
                <c:pt idx="0">
                  <c:v>0.36</c:v>
                </c:pt>
                <c:pt idx="1">
                  <c:v>0.4</c:v>
                </c:pt>
                <c:pt idx="2">
                  <c:v>0.51</c:v>
                </c:pt>
                <c:pt idx="3">
                  <c:v>0.53</c:v>
                </c:pt>
                <c:pt idx="4">
                  <c:v>0.4</c:v>
                </c:pt>
                <c:pt idx="5">
                  <c:v>0.47</c:v>
                </c:pt>
                <c:pt idx="6">
                  <c:v>0.47</c:v>
                </c:pt>
                <c:pt idx="7">
                  <c:v>0.52</c:v>
                </c:pt>
                <c:pt idx="8">
                  <c:v>0.43</c:v>
                </c:pt>
                <c:pt idx="9">
                  <c:v>0.34</c:v>
                </c:pt>
                <c:pt idx="1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28B-4E7E-A37D-C01F4C8C568A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mężczyna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pl-PL" sz="9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0.64</c:v>
                </c:pt>
                <c:pt idx="1">
                  <c:v>0.6</c:v>
                </c:pt>
                <c:pt idx="2">
                  <c:v>0.49</c:v>
                </c:pt>
                <c:pt idx="3">
                  <c:v>0.47</c:v>
                </c:pt>
                <c:pt idx="4">
                  <c:v>0.6</c:v>
                </c:pt>
                <c:pt idx="5">
                  <c:v>0.53</c:v>
                </c:pt>
                <c:pt idx="6">
                  <c:v>0.53</c:v>
                </c:pt>
                <c:pt idx="7">
                  <c:v>0.48</c:v>
                </c:pt>
                <c:pt idx="8">
                  <c:v>0.56999999999999995</c:v>
                </c:pt>
                <c:pt idx="9">
                  <c:v>0.66</c:v>
                </c:pt>
                <c:pt idx="1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28B-4E7E-A37D-C01F4C8C568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338378240"/>
        <c:axId val="172474944"/>
      </c:barChart>
      <c:catAx>
        <c:axId val="338378240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172474944"/>
        <c:crosses val="autoZero"/>
        <c:auto val="1"/>
        <c:lblAlgn val="ctr"/>
        <c:lblOffset val="100"/>
        <c:noMultiLvlLbl val="0"/>
      </c:catAx>
      <c:valAx>
        <c:axId val="17247494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3837824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2.3629137889973818E-2"/>
          <c:y val="0.33072359381199162"/>
          <c:w val="0.50587875585456854"/>
          <c:h val="0.54296572821230038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206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Lbls>
            <c:dLbl>
              <c:idx val="0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4-ABB8-4366-A8E0-6241DD8FE360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ABB8-4366-A8E0-6241DD8FE360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kobieta</c:v>
                </c:pt>
                <c:pt idx="1">
                  <c:v>mężczyzna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0.5</c:v>
                </c:pt>
                <c:pt idx="1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29996315932176387"/>
          <c:w val="0.25231867375830241"/>
          <c:h val="0.36846039665385555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2.3629137889973818E-2"/>
          <c:y val="0.33072359381199162"/>
          <c:w val="0.50587875585456854"/>
          <c:h val="0.54296572821230038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rgbClr val="838A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F4D2-44A3-B574-0B60D52EEB59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dLbl>
              <c:idx val="5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F4D2-44A3-B574-0B60D52EEB59}"/>
                </c:ext>
              </c:extLst>
            </c:dLbl>
            <c:spPr>
              <a:noFill/>
              <a:ln>
                <a:noFill/>
              </a:ln>
              <a:effectLst/>
            </c:sp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Arkusz1!$A$2:$A$7</c:f>
              <c:strCache>
                <c:ptCount val="6"/>
                <c:pt idx="0">
                  <c:v>18-19 lat </c:v>
                </c:pt>
                <c:pt idx="1">
                  <c:v>20-29 lat </c:v>
                </c:pt>
                <c:pt idx="2">
                  <c:v>30-39 lat </c:v>
                </c:pt>
                <c:pt idx="3">
                  <c:v>40-49 lat </c:v>
                </c:pt>
                <c:pt idx="4">
                  <c:v>50-59 lat </c:v>
                </c:pt>
                <c:pt idx="5">
                  <c:v>60 i więcej </c:v>
                </c:pt>
              </c:strCache>
            </c:strRef>
          </c:cat>
          <c:val>
            <c:numRef>
              <c:f>Arkusz1!$B$2:$B$7</c:f>
              <c:numCache>
                <c:formatCode>0%</c:formatCode>
                <c:ptCount val="6"/>
                <c:pt idx="1">
                  <c:v>0.15229999999999999</c:v>
                </c:pt>
                <c:pt idx="2">
                  <c:v>0.28399999999999997</c:v>
                </c:pt>
                <c:pt idx="3">
                  <c:v>0.2354</c:v>
                </c:pt>
                <c:pt idx="4">
                  <c:v>0.11470000000000001</c:v>
                </c:pt>
                <c:pt idx="5">
                  <c:v>0.21359999999999998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57702644148077609"/>
          <c:y val="0.22700942539264815"/>
          <c:w val="0.35996252414596086"/>
          <c:h val="0.64568458558449571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6725440034012216"/>
          <c:y val="8.5496225599282868E-2"/>
          <c:w val="0.72669846470022159"/>
          <c:h val="0.77342777105461424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18-19 lat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9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General</c:formatCode>
                <c:ptCount val="11"/>
                <c:pt idx="0" formatCode="0%">
                  <c:v>0.04</c:v>
                </c:pt>
                <c:pt idx="2" formatCode="0%">
                  <c:v>0.04</c:v>
                </c:pt>
                <c:pt idx="3" formatCode="0%">
                  <c:v>0.02</c:v>
                </c:pt>
                <c:pt idx="4" formatCode="0%">
                  <c:v>7.0000000000000007E-2</c:v>
                </c:pt>
                <c:pt idx="5" formatCode="0%">
                  <c:v>0.04</c:v>
                </c:pt>
                <c:pt idx="6" formatCode="0%">
                  <c:v>0.03</c:v>
                </c:pt>
                <c:pt idx="7" formatCode="0%">
                  <c:v>0.04</c:v>
                </c:pt>
                <c:pt idx="8" formatCode="0%">
                  <c:v>0.01</c:v>
                </c:pt>
                <c:pt idx="9" formatCode="0%">
                  <c:v>1.3500000000000002E-2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1D3-4BAD-81F7-93DB6DD3BD27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20-29 lat</c:v>
                </c:pt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pl-PL" sz="9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0.25</c:v>
                </c:pt>
                <c:pt idx="1">
                  <c:v>0.28000000000000003</c:v>
                </c:pt>
                <c:pt idx="2">
                  <c:v>0.2</c:v>
                </c:pt>
                <c:pt idx="3">
                  <c:v>0.18</c:v>
                </c:pt>
                <c:pt idx="4">
                  <c:v>0.25</c:v>
                </c:pt>
                <c:pt idx="5">
                  <c:v>0.36</c:v>
                </c:pt>
                <c:pt idx="6">
                  <c:v>0.21</c:v>
                </c:pt>
                <c:pt idx="7">
                  <c:v>0.16</c:v>
                </c:pt>
                <c:pt idx="8">
                  <c:v>0.2</c:v>
                </c:pt>
                <c:pt idx="9">
                  <c:v>0.14360000000000001</c:v>
                </c:pt>
                <c:pt idx="10">
                  <c:v>0.15229999999999999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1D3-4BAD-81F7-93DB6DD3BD27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30-39 lat</c:v>
                </c:pt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9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Arkusz1!$B$4:$L$4</c:f>
              <c:numCache>
                <c:formatCode>0%</c:formatCode>
                <c:ptCount val="11"/>
                <c:pt idx="0">
                  <c:v>0.25</c:v>
                </c:pt>
                <c:pt idx="1">
                  <c:v>0.15</c:v>
                </c:pt>
                <c:pt idx="2">
                  <c:v>0.32</c:v>
                </c:pt>
                <c:pt idx="3">
                  <c:v>0.2</c:v>
                </c:pt>
                <c:pt idx="4">
                  <c:v>0.18</c:v>
                </c:pt>
                <c:pt idx="5">
                  <c:v>0.22</c:v>
                </c:pt>
                <c:pt idx="6">
                  <c:v>0.3</c:v>
                </c:pt>
                <c:pt idx="7">
                  <c:v>0.27</c:v>
                </c:pt>
                <c:pt idx="8">
                  <c:v>0.18</c:v>
                </c:pt>
                <c:pt idx="9">
                  <c:v>0.28510000000000002</c:v>
                </c:pt>
                <c:pt idx="10">
                  <c:v>0.28399999999999997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1D3-4BAD-81F7-93DB6DD3BD27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40-49 lat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en-US" sz="9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Arkusz1!$B$5:$L$5</c:f>
              <c:numCache>
                <c:formatCode>0%</c:formatCode>
                <c:ptCount val="11"/>
                <c:pt idx="0">
                  <c:v>0.13</c:v>
                </c:pt>
                <c:pt idx="1">
                  <c:v>0.22</c:v>
                </c:pt>
                <c:pt idx="2">
                  <c:v>0.19</c:v>
                </c:pt>
                <c:pt idx="3">
                  <c:v>0.15</c:v>
                </c:pt>
                <c:pt idx="4">
                  <c:v>0.17</c:v>
                </c:pt>
                <c:pt idx="5">
                  <c:v>0.22</c:v>
                </c:pt>
                <c:pt idx="6">
                  <c:v>0.11</c:v>
                </c:pt>
                <c:pt idx="7">
                  <c:v>0.23</c:v>
                </c:pt>
                <c:pt idx="8">
                  <c:v>0.22</c:v>
                </c:pt>
                <c:pt idx="9">
                  <c:v>0.26179999999999998</c:v>
                </c:pt>
                <c:pt idx="10">
                  <c:v>0.2354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1D3-4BAD-81F7-93DB6DD3BD27}"/>
            </c:ext>
          </c:extLst>
        </c:ser>
        <c:ser>
          <c:idx val="4"/>
          <c:order val="4"/>
          <c:tx>
            <c:strRef>
              <c:f>Arkusz1!$A$6</c:f>
              <c:strCache>
                <c:ptCount val="1"/>
                <c:pt idx="0">
                  <c:v>50-59 lat</c:v>
                </c:pt>
              </c:strCache>
            </c:strRef>
          </c:tx>
          <c:spPr>
            <a:solidFill>
              <a:srgbClr val="838A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en-US" sz="9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Arkusz1!$B$6:$L$6</c:f>
              <c:numCache>
                <c:formatCode>0%</c:formatCode>
                <c:ptCount val="11"/>
                <c:pt idx="0">
                  <c:v>0.16</c:v>
                </c:pt>
                <c:pt idx="1">
                  <c:v>0.17</c:v>
                </c:pt>
                <c:pt idx="2">
                  <c:v>0.14000000000000001</c:v>
                </c:pt>
                <c:pt idx="3">
                  <c:v>0.19</c:v>
                </c:pt>
                <c:pt idx="4">
                  <c:v>0.15</c:v>
                </c:pt>
                <c:pt idx="5">
                  <c:v>0.06</c:v>
                </c:pt>
                <c:pt idx="6">
                  <c:v>0.13</c:v>
                </c:pt>
                <c:pt idx="7">
                  <c:v>0.1</c:v>
                </c:pt>
                <c:pt idx="8">
                  <c:v>0.18</c:v>
                </c:pt>
                <c:pt idx="9">
                  <c:v>0.15289999999999998</c:v>
                </c:pt>
                <c:pt idx="10">
                  <c:v>0.11470000000000001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1D3-4BAD-81F7-93DB6DD3BD27}"/>
            </c:ext>
          </c:extLst>
        </c:ser>
        <c:ser>
          <c:idx val="5"/>
          <c:order val="5"/>
          <c:tx>
            <c:strRef>
              <c:f>Arkusz1!$A$7</c:f>
              <c:strCache>
                <c:ptCount val="1"/>
                <c:pt idx="0">
                  <c:v>60 i więcej</c:v>
                </c:pt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-2.2763238481129217E-3"/>
                  <c:y val="-3.40909090909090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1D3-4BAD-81F7-93DB6DD3BD27}"/>
                </c:ext>
              </c:extLst>
            </c:dLbl>
            <c:dLbl>
              <c:idx val="1"/>
              <c:layout>
                <c:manualLayout>
                  <c:x val="0"/>
                  <c:y val="-2.65151515151515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1D3-4BAD-81F7-93DB6DD3BD27}"/>
                </c:ext>
              </c:extLst>
            </c:dLbl>
            <c:dLbl>
              <c:idx val="2"/>
              <c:layout>
                <c:manualLayout>
                  <c:x val="4.5526476962258391E-3"/>
                  <c:y val="-6.189381729402902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1D3-4BAD-81F7-93DB6DD3BD27}"/>
                </c:ext>
              </c:extLst>
            </c:dLbl>
            <c:dLbl>
              <c:idx val="3"/>
              <c:layout>
                <c:manualLayout>
                  <c:x val="0"/>
                  <c:y val="-1.89393939393939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1D3-4BAD-81F7-93DB6DD3BD27}"/>
                </c:ext>
              </c:extLst>
            </c:dLbl>
            <c:dLbl>
              <c:idx val="4"/>
              <c:layout>
                <c:manualLayout>
                  <c:x val="4.5526476962258391E-3"/>
                  <c:y val="-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11D3-4BAD-81F7-93DB6DD3BD2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9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Arkusz1!$B$7:$L$7</c:f>
              <c:numCache>
                <c:formatCode>0%</c:formatCode>
                <c:ptCount val="11"/>
                <c:pt idx="0">
                  <c:v>0.18</c:v>
                </c:pt>
                <c:pt idx="1">
                  <c:v>0.17</c:v>
                </c:pt>
                <c:pt idx="2">
                  <c:v>0.11</c:v>
                </c:pt>
                <c:pt idx="3">
                  <c:v>0.26</c:v>
                </c:pt>
                <c:pt idx="4">
                  <c:v>0.19</c:v>
                </c:pt>
                <c:pt idx="5">
                  <c:v>0.1</c:v>
                </c:pt>
                <c:pt idx="6">
                  <c:v>0.21</c:v>
                </c:pt>
                <c:pt idx="7">
                  <c:v>0.21</c:v>
                </c:pt>
                <c:pt idx="8">
                  <c:v>0.2</c:v>
                </c:pt>
                <c:pt idx="9">
                  <c:v>0.14300000000000002</c:v>
                </c:pt>
                <c:pt idx="10">
                  <c:v>0.21359999999999998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1D3-4BAD-81F7-93DB6DD3BD2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338531328"/>
        <c:axId val="172558016"/>
      </c:barChart>
      <c:catAx>
        <c:axId val="338531328"/>
        <c:scaling>
          <c:orientation val="minMax"/>
        </c:scaling>
        <c:delete val="1"/>
        <c:axPos val="t"/>
        <c:numFmt formatCode="General" sourceLinked="0"/>
        <c:majorTickMark val="out"/>
        <c:minorTickMark val="none"/>
        <c:tickLblPos val="nextTo"/>
        <c:crossAx val="172558016"/>
        <c:crosses val="autoZero"/>
        <c:auto val="1"/>
        <c:lblAlgn val="ctr"/>
        <c:lblOffset val="100"/>
        <c:noMultiLvlLbl val="0"/>
      </c:catAx>
      <c:valAx>
        <c:axId val="172558016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3853132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55996637250848247"/>
          <c:y val="0.50533316104834425"/>
          <c:w val="0.2489330141102539"/>
          <c:h val="0.25756506852536432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explosion val="63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rgbClr val="838A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FF9B-4DDC-A6B3-F850F929F77D}"/>
              </c:ext>
            </c:extLst>
          </c:dPt>
          <c:cat>
            <c:strRef>
              <c:f>Arkusz1!$A$2:$A$7</c:f>
              <c:strCache>
                <c:ptCount val="6"/>
                <c:pt idx="0">
                  <c:v>18-19 lat</c:v>
                </c:pt>
                <c:pt idx="1">
                  <c:v>20-29 lat</c:v>
                </c:pt>
                <c:pt idx="2">
                  <c:v>30-39 lat</c:v>
                </c:pt>
                <c:pt idx="3">
                  <c:v>40-49 lat</c:v>
                </c:pt>
                <c:pt idx="4">
                  <c:v>50-59 lat</c:v>
                </c:pt>
                <c:pt idx="5">
                  <c:v>60 i więcej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6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2.1914254816657562E-2"/>
          <c:y val="0.18323718503517877"/>
          <c:w val="0.78513909390717429"/>
          <c:h val="0.76241055987108053"/>
        </c:manualLayout>
      </c:layout>
      <c:overlay val="0"/>
      <c:spPr>
        <a:noFill/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22961000090239456"/>
          <c:y val="0.38422299869334314"/>
          <c:w val="0.61495353326970459"/>
          <c:h val="0.61577700130665691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206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cat>
            <c:strRef>
              <c:f>Arkusz1!$A$2:$A$3</c:f>
              <c:strCache>
                <c:ptCount val="2"/>
                <c:pt idx="0">
                  <c:v>kobieta</c:v>
                </c:pt>
                <c:pt idx="1">
                  <c:v>mężczyzna</c:v>
                </c:pt>
              </c:strCache>
            </c:strRef>
          </c:cat>
          <c:val>
            <c:numRef>
              <c:f>Arkusz1!$B$2:$B$3</c:f>
              <c:numCache>
                <c:formatCode>General</c:formatCode>
                <c:ptCount val="2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1918346320104424"/>
          <c:y val="0.18323718503517877"/>
          <c:w val="0.7924126278764384"/>
          <c:h val="0.21768934653368285"/>
        </c:manualLayout>
      </c:layout>
      <c:overlay val="0"/>
      <c:spPr>
        <a:solidFill>
          <a:schemeClr val="bg1"/>
        </a:solidFill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34113168425918472"/>
          <c:y val="8.5496225599282868E-2"/>
          <c:w val="0.64731785421167409"/>
          <c:h val="0.86525888809353402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wieś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0%</c:formatCode>
                <c:ptCount val="11"/>
                <c:pt idx="0">
                  <c:v>0.35</c:v>
                </c:pt>
                <c:pt idx="1">
                  <c:v>0.28999999999999998</c:v>
                </c:pt>
                <c:pt idx="2">
                  <c:v>0.28000000000000003</c:v>
                </c:pt>
                <c:pt idx="3">
                  <c:v>0.3</c:v>
                </c:pt>
                <c:pt idx="4">
                  <c:v>0.32</c:v>
                </c:pt>
                <c:pt idx="5">
                  <c:v>0.32</c:v>
                </c:pt>
                <c:pt idx="6">
                  <c:v>0.37</c:v>
                </c:pt>
                <c:pt idx="7">
                  <c:v>0.35</c:v>
                </c:pt>
                <c:pt idx="8">
                  <c:v>0.28999999999999998</c:v>
                </c:pt>
                <c:pt idx="9">
                  <c:v>0.33829999999999999</c:v>
                </c:pt>
                <c:pt idx="10">
                  <c:v>0.32500000000000001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F8E-47C7-9B8E-3F2F72718134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miasto do 100 tys.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0.28000000000000003</c:v>
                </c:pt>
                <c:pt idx="1">
                  <c:v>0.35</c:v>
                </c:pt>
                <c:pt idx="2">
                  <c:v>0.43</c:v>
                </c:pt>
                <c:pt idx="3">
                  <c:v>0.37</c:v>
                </c:pt>
                <c:pt idx="4">
                  <c:v>0.33</c:v>
                </c:pt>
                <c:pt idx="5">
                  <c:v>0.55000000000000004</c:v>
                </c:pt>
                <c:pt idx="6">
                  <c:v>0.22</c:v>
                </c:pt>
                <c:pt idx="7">
                  <c:v>0.28999999999999998</c:v>
                </c:pt>
                <c:pt idx="8">
                  <c:v>0.35</c:v>
                </c:pt>
                <c:pt idx="9">
                  <c:v>0.41350000000000003</c:v>
                </c:pt>
                <c:pt idx="10">
                  <c:v>0.3019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F8E-47C7-9B8E-3F2F72718134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miasto 100-499 tys.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Arkusz1!$B$4:$L$4</c:f>
              <c:numCache>
                <c:formatCode>0%</c:formatCode>
                <c:ptCount val="11"/>
                <c:pt idx="0">
                  <c:v>0.09</c:v>
                </c:pt>
                <c:pt idx="1">
                  <c:v>0.16</c:v>
                </c:pt>
                <c:pt idx="2">
                  <c:v>0.06</c:v>
                </c:pt>
                <c:pt idx="3">
                  <c:v>0.17</c:v>
                </c:pt>
                <c:pt idx="4">
                  <c:v>0.15</c:v>
                </c:pt>
                <c:pt idx="5">
                  <c:v>0.06</c:v>
                </c:pt>
                <c:pt idx="6">
                  <c:v>0.13</c:v>
                </c:pt>
                <c:pt idx="7">
                  <c:v>0.06</c:v>
                </c:pt>
                <c:pt idx="8">
                  <c:v>0.16</c:v>
                </c:pt>
                <c:pt idx="9">
                  <c:v>4.8799999999999996E-2</c:v>
                </c:pt>
                <c:pt idx="10">
                  <c:v>0.1036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F8E-47C7-9B8E-3F2F72718134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miasto ponad 500 tys.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Arkusz1!$B$5:$L$5</c:f>
              <c:numCache>
                <c:formatCode>0%</c:formatCode>
                <c:ptCount val="11"/>
                <c:pt idx="0">
                  <c:v>0.28999999999999998</c:v>
                </c:pt>
                <c:pt idx="1">
                  <c:v>0.2</c:v>
                </c:pt>
                <c:pt idx="2">
                  <c:v>0.23</c:v>
                </c:pt>
                <c:pt idx="3">
                  <c:v>0.16</c:v>
                </c:pt>
                <c:pt idx="4">
                  <c:v>0.2</c:v>
                </c:pt>
                <c:pt idx="5">
                  <c:v>0.08</c:v>
                </c:pt>
                <c:pt idx="6">
                  <c:v>0.28999999999999998</c:v>
                </c:pt>
                <c:pt idx="7">
                  <c:v>0.31</c:v>
                </c:pt>
                <c:pt idx="8">
                  <c:v>0.21</c:v>
                </c:pt>
                <c:pt idx="9">
                  <c:v>0.1993</c:v>
                </c:pt>
                <c:pt idx="10">
                  <c:v>0.26960000000000001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F8E-47C7-9B8E-3F2F727181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343711744"/>
        <c:axId val="320851904"/>
      </c:barChart>
      <c:catAx>
        <c:axId val="343711744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320851904"/>
        <c:crosses val="autoZero"/>
        <c:auto val="1"/>
        <c:lblAlgn val="ctr"/>
        <c:lblOffset val="100"/>
        <c:noMultiLvlLbl val="0"/>
      </c:catAx>
      <c:valAx>
        <c:axId val="32085190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4371174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2.3629137889973818E-2"/>
          <c:y val="0.33072359381199162"/>
          <c:w val="0.50587875585456854"/>
          <c:h val="0.54296572821230038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bg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Lbls>
            <c:dLbl>
              <c:idx val="0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6-BB49-4AC8-B7ED-BAD819904575}"/>
                </c:ext>
              </c:extLst>
            </c:dLbl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BB49-4AC8-B7ED-BAD819904575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Arkusz1!$A$2:$A$5</c:f>
              <c:strCache>
                <c:ptCount val="4"/>
                <c:pt idx="0">
                  <c:v>wieś </c:v>
                </c:pt>
                <c:pt idx="1">
                  <c:v>miasto do 100 tys.</c:v>
                </c:pt>
                <c:pt idx="2">
                  <c:v>miasto 100-499 tys.</c:v>
                </c:pt>
                <c:pt idx="3">
                  <c:v>miasta ponad 500 tys.</c:v>
                </c:pt>
              </c:strCache>
            </c:strRef>
          </c:cat>
          <c:val>
            <c:numRef>
              <c:f>Arkusz1!$B$2:$B$5</c:f>
              <c:numCache>
                <c:formatCode>0%</c:formatCode>
                <c:ptCount val="4"/>
                <c:pt idx="0">
                  <c:v>0.32500000000000001</c:v>
                </c:pt>
                <c:pt idx="1">
                  <c:v>0.3019</c:v>
                </c:pt>
                <c:pt idx="2">
                  <c:v>0.1036</c:v>
                </c:pt>
                <c:pt idx="3">
                  <c:v>0.26960000000000001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29996315932176387"/>
          <c:w val="0.35733706438040813"/>
          <c:h val="0.50464069998820482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2.3629137889973818E-2"/>
          <c:y val="0.33072359381199162"/>
          <c:w val="0.50587875585456854"/>
          <c:h val="0.54296572821230038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3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Lbls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6-E582-400B-9FB0-F7D001202D24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E582-400B-9FB0-F7D001202D24}"/>
                </c:ext>
              </c:extLst>
            </c:dLbl>
            <c:dLbl>
              <c:idx val="5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8-E582-400B-9FB0-F7D001202D24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Arkusz1!$A$2:$A$4</c:f>
              <c:strCache>
                <c:ptCount val="3"/>
                <c:pt idx="0">
                  <c:v>zła</c:v>
                </c:pt>
                <c:pt idx="1">
                  <c:v>średnia</c:v>
                </c:pt>
                <c:pt idx="2">
                  <c:v>dobra</c:v>
                </c:pt>
              </c:strCache>
            </c:strRef>
          </c:cat>
          <c:val>
            <c:numRef>
              <c:f>Arkusz1!$B$2:$B$4</c:f>
              <c:numCache>
                <c:formatCode>0%</c:formatCode>
                <c:ptCount val="3"/>
                <c:pt idx="0">
                  <c:v>0.02</c:v>
                </c:pt>
                <c:pt idx="1">
                  <c:v>0.51</c:v>
                </c:pt>
                <c:pt idx="2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165925749517148"/>
          <c:y val="0.30482674158370515"/>
          <c:w val="0.17880580032282825"/>
          <c:h val="0.37818756117773772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33554411578350979"/>
          <c:y val="8.5496225599282868E-2"/>
          <c:w val="0.6584087492568339"/>
          <c:h val="0.77342777105461424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zła</c:v>
                </c:pt>
              </c:strCache>
            </c:strRef>
          </c:tx>
          <c:spPr>
            <a:solidFill>
              <a:schemeClr val="accent3"/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0%</c:formatCode>
                <c:ptCount val="11"/>
                <c:pt idx="0">
                  <c:v>0.06</c:v>
                </c:pt>
                <c:pt idx="1">
                  <c:v>7.0000000000000007E-2</c:v>
                </c:pt>
                <c:pt idx="2">
                  <c:v>0.03</c:v>
                </c:pt>
                <c:pt idx="3">
                  <c:v>0.05</c:v>
                </c:pt>
                <c:pt idx="4">
                  <c:v>0.04</c:v>
                </c:pt>
                <c:pt idx="5">
                  <c:v>0.13</c:v>
                </c:pt>
                <c:pt idx="6">
                  <c:v>0.17</c:v>
                </c:pt>
                <c:pt idx="7">
                  <c:v>0.11</c:v>
                </c:pt>
                <c:pt idx="8">
                  <c:v>0.14000000000000001</c:v>
                </c:pt>
                <c:pt idx="9">
                  <c:v>0.11</c:v>
                </c:pt>
                <c:pt idx="1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A21-493F-B3F6-EF34A54AEDBE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średnia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9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0.4</c:v>
                </c:pt>
                <c:pt idx="1">
                  <c:v>0.43</c:v>
                </c:pt>
                <c:pt idx="2">
                  <c:v>0.36</c:v>
                </c:pt>
                <c:pt idx="3">
                  <c:v>0.38</c:v>
                </c:pt>
                <c:pt idx="4">
                  <c:v>0.25</c:v>
                </c:pt>
                <c:pt idx="5">
                  <c:v>0.28000000000000003</c:v>
                </c:pt>
                <c:pt idx="6">
                  <c:v>0.31</c:v>
                </c:pt>
                <c:pt idx="7">
                  <c:v>0.47</c:v>
                </c:pt>
                <c:pt idx="8">
                  <c:v>0.54</c:v>
                </c:pt>
                <c:pt idx="9">
                  <c:v>0.55359999999999998</c:v>
                </c:pt>
                <c:pt idx="10">
                  <c:v>0.51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A21-493F-B3F6-EF34A54AEDBE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dobra</c:v>
                </c:pt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Arkusz1!$B$4:$L$4</c:f>
              <c:numCache>
                <c:formatCode>0%</c:formatCode>
                <c:ptCount val="11"/>
                <c:pt idx="0">
                  <c:v>0.54</c:v>
                </c:pt>
                <c:pt idx="1">
                  <c:v>0.51</c:v>
                </c:pt>
                <c:pt idx="2">
                  <c:v>0.61</c:v>
                </c:pt>
                <c:pt idx="3">
                  <c:v>0.56999999999999995</c:v>
                </c:pt>
                <c:pt idx="4">
                  <c:v>0.71</c:v>
                </c:pt>
                <c:pt idx="5">
                  <c:v>0.59</c:v>
                </c:pt>
                <c:pt idx="6">
                  <c:v>0.52</c:v>
                </c:pt>
                <c:pt idx="7">
                  <c:v>0.42</c:v>
                </c:pt>
                <c:pt idx="8">
                  <c:v>0.33</c:v>
                </c:pt>
                <c:pt idx="9">
                  <c:v>0.34</c:v>
                </c:pt>
                <c:pt idx="10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A21-493F-B3F6-EF34A54AED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354731520"/>
        <c:axId val="355173504"/>
      </c:barChart>
      <c:catAx>
        <c:axId val="354731520"/>
        <c:scaling>
          <c:orientation val="minMax"/>
        </c:scaling>
        <c:delete val="1"/>
        <c:axPos val="t"/>
        <c:numFmt formatCode="General" sourceLinked="0"/>
        <c:majorTickMark val="out"/>
        <c:minorTickMark val="none"/>
        <c:tickLblPos val="nextTo"/>
        <c:crossAx val="355173504"/>
        <c:crosses val="autoZero"/>
        <c:auto val="1"/>
        <c:lblAlgn val="ctr"/>
        <c:lblOffset val="100"/>
        <c:noMultiLvlLbl val="0"/>
      </c:catAx>
      <c:valAx>
        <c:axId val="35517350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5473152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48256033182504"/>
          <c:y val="0.59335703595680811"/>
          <c:w val="9.6307032428355949E-2"/>
          <c:h val="0.1003797423756646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3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cat>
            <c:strRef>
              <c:f>Arkusz1!$A$2:$A$4</c:f>
              <c:strCache>
                <c:ptCount val="3"/>
                <c:pt idx="0">
                  <c:v>zła</c:v>
                </c:pt>
                <c:pt idx="1">
                  <c:v>średnia</c:v>
                </c:pt>
                <c:pt idx="2">
                  <c:v>dobra</c:v>
                </c:pt>
              </c:strCache>
            </c:strRef>
          </c:cat>
          <c:val>
            <c:numRef>
              <c:f>Arkusz1!$B$2:$B$4</c:f>
              <c:numCache>
                <c:formatCode>General</c:formatCode>
                <c:ptCount val="3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53421091457356384"/>
          <c:y val="0.18323718503517877"/>
          <c:w val="0.45003634531331721"/>
          <c:h val="0.51720151749410515"/>
        </c:manualLayout>
      </c:layout>
      <c:overlay val="0"/>
      <c:spPr>
        <a:solidFill>
          <a:schemeClr val="bg1"/>
        </a:solidFill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48256033182504"/>
          <c:y val="0.59335703595680811"/>
          <c:w val="9.6307032428355949E-2"/>
          <c:h val="0.1003797423756646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cat>
            <c:strRef>
              <c:f>Arkusz1!$A$2:$A$5</c:f>
              <c:strCache>
                <c:ptCount val="4"/>
                <c:pt idx="0">
                  <c:v>wieś </c:v>
                </c:pt>
                <c:pt idx="1">
                  <c:v>miasto do 100 tys.</c:v>
                </c:pt>
                <c:pt idx="2">
                  <c:v>miasto 100-499 tys.</c:v>
                </c:pt>
                <c:pt idx="3">
                  <c:v>miasta ponad 500 tys.</c:v>
                </c:pt>
              </c:strCache>
            </c:strRef>
          </c:cat>
          <c:val>
            <c:numRef>
              <c:f>Arkusz1!$B$2:$B$5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17476903175639796"/>
          <c:y val="0.14919210920159129"/>
          <c:w val="0.7924126278764384"/>
          <c:h val="0.49004995320238182"/>
        </c:manualLayout>
      </c:layout>
      <c:overlay val="0"/>
      <c:spPr>
        <a:noFill/>
      </c:spPr>
      <c:txPr>
        <a:bodyPr/>
        <a:lstStyle/>
        <a:p>
          <a:pPr>
            <a:defRPr sz="105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Arkusz1!$F$1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zachodniopomorskie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EC4-4A58-AB78-241008870225}"/>
            </c:ext>
          </c:extLst>
        </c:ser>
        <c:ser>
          <c:idx val="1"/>
          <c:order val="1"/>
          <c:tx>
            <c:strRef>
              <c:f>Arkusz1!$G$1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zachodniopomorskie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EC4-4A58-AB78-241008870225}"/>
            </c:ext>
          </c:extLst>
        </c:ser>
        <c:ser>
          <c:idx val="2"/>
          <c:order val="2"/>
          <c:tx>
            <c:strRef>
              <c:f>Arkusz1!$H$1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zachodniopomorskie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EC4-4A58-AB78-241008870225}"/>
            </c:ext>
          </c:extLst>
        </c:ser>
        <c:ser>
          <c:idx val="3"/>
          <c:order val="3"/>
          <c:tx>
            <c:strRef>
              <c:f>Arkusz1!$I$1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zachodniopomorskie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EC4-4A58-AB78-241008870225}"/>
            </c:ext>
          </c:extLst>
        </c:ser>
        <c:ser>
          <c:idx val="4"/>
          <c:order val="4"/>
          <c:tx>
            <c:strRef>
              <c:f>Arkusz1!$J$1</c:f>
              <c:strCache>
                <c:ptCount val="1"/>
                <c:pt idx="0">
                  <c:v>2022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zachodniopomorskie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EC4-4A58-AB78-24100887022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4721920"/>
        <c:axId val="340791808"/>
      </c:barChart>
      <c:catAx>
        <c:axId val="38472192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40791808"/>
        <c:crosses val="autoZero"/>
        <c:auto val="1"/>
        <c:lblAlgn val="ctr"/>
        <c:lblOffset val="100"/>
        <c:noMultiLvlLbl val="0"/>
      </c:catAx>
      <c:valAx>
        <c:axId val="340791808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472192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lubuskie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D9C-4A44-8FE4-3120C152BFB0}"/>
            </c:ext>
          </c:extLst>
        </c:ser>
        <c:ser>
          <c:idx val="1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lubuskie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D9C-4A44-8FE4-3120C152BFB0}"/>
            </c:ext>
          </c:extLst>
        </c:ser>
        <c:ser>
          <c:idx val="2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lubuskie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D9C-4A44-8FE4-3120C152BFB0}"/>
            </c:ext>
          </c:extLst>
        </c:ser>
        <c:ser>
          <c:idx val="3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lubuskie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D9C-4A44-8FE4-3120C152BFB0}"/>
            </c:ext>
          </c:extLst>
        </c:ser>
        <c:ser>
          <c:idx val="4"/>
          <c:order val="4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lubuskie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D9C-4A44-8FE4-3120C152BFB0}"/>
            </c:ext>
          </c:extLst>
        </c:ser>
        <c:ser>
          <c:idx val="5"/>
          <c:order val="5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lubuskie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FF6-4047-8CA6-240B7CA61D6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4722432"/>
        <c:axId val="320848448"/>
      </c:barChart>
      <c:catAx>
        <c:axId val="38472243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20848448"/>
        <c:crosses val="autoZero"/>
        <c:auto val="1"/>
        <c:lblAlgn val="ctr"/>
        <c:lblOffset val="100"/>
        <c:noMultiLvlLbl val="0"/>
      </c:catAx>
      <c:valAx>
        <c:axId val="320848448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472243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wielkopolskie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F07-46A0-B891-4AC1D67BB410}"/>
            </c:ext>
          </c:extLst>
        </c:ser>
        <c:ser>
          <c:idx val="1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wielkopolskie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F07-46A0-B891-4AC1D67BB410}"/>
            </c:ext>
          </c:extLst>
        </c:ser>
        <c:ser>
          <c:idx val="2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wielkopolskie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F07-46A0-B891-4AC1D67BB410}"/>
            </c:ext>
          </c:extLst>
        </c:ser>
        <c:ser>
          <c:idx val="3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wielkopolskie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F07-46A0-B891-4AC1D67BB410}"/>
            </c:ext>
          </c:extLst>
        </c:ser>
        <c:ser>
          <c:idx val="4"/>
          <c:order val="4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wielkopolskie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F07-46A0-B891-4AC1D67BB410}"/>
            </c:ext>
          </c:extLst>
        </c:ser>
        <c:ser>
          <c:idx val="5"/>
          <c:order val="5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wielkopolskie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F8-47E7-B47A-7C5049E44E5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8459520"/>
        <c:axId val="388057344"/>
      </c:barChart>
      <c:catAx>
        <c:axId val="38845952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8057344"/>
        <c:crosses val="autoZero"/>
        <c:auto val="1"/>
        <c:lblAlgn val="ctr"/>
        <c:lblOffset val="100"/>
        <c:noMultiLvlLbl val="0"/>
      </c:catAx>
      <c:valAx>
        <c:axId val="388057344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845952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dolnośląskie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975-4692-A463-3B13C49EF674}"/>
            </c:ext>
          </c:extLst>
        </c:ser>
        <c:ser>
          <c:idx val="1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dolnośląskie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975-4692-A463-3B13C49EF674}"/>
            </c:ext>
          </c:extLst>
        </c:ser>
        <c:ser>
          <c:idx val="2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dolnośląskie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0.14000000000000001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975-4692-A463-3B13C49EF674}"/>
            </c:ext>
          </c:extLst>
        </c:ser>
        <c:ser>
          <c:idx val="3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dolnośląskie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975-4692-A463-3B13C49EF674}"/>
            </c:ext>
          </c:extLst>
        </c:ser>
        <c:ser>
          <c:idx val="4"/>
          <c:order val="4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dolnośląskie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975-4692-A463-3B13C49EF674}"/>
            </c:ext>
          </c:extLst>
        </c:ser>
        <c:ser>
          <c:idx val="5"/>
          <c:order val="5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dolnośląskie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64A-44BB-8EFC-6797697857B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4722944"/>
        <c:axId val="388058496"/>
      </c:barChart>
      <c:catAx>
        <c:axId val="38472294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8058496"/>
        <c:crosses val="autoZero"/>
        <c:auto val="1"/>
        <c:lblAlgn val="ctr"/>
        <c:lblOffset val="100"/>
        <c:noMultiLvlLbl val="0"/>
      </c:catAx>
      <c:valAx>
        <c:axId val="388058496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472294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29232368985639495"/>
          <c:w val="0.7287517162862116"/>
          <c:h val="0.4673001467712846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podkarpackie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DD2-4943-A163-21B90CCC7EC7}"/>
            </c:ext>
          </c:extLst>
        </c:ser>
        <c:ser>
          <c:idx val="1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podkarpackie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DD2-4943-A163-21B90CCC7EC7}"/>
            </c:ext>
          </c:extLst>
        </c:ser>
        <c:ser>
          <c:idx val="2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podkarpackie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DD2-4943-A163-21B90CCC7EC7}"/>
            </c:ext>
          </c:extLst>
        </c:ser>
        <c:ser>
          <c:idx val="3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podkarpackie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6DD2-4943-A163-21B90CCC7EC7}"/>
            </c:ext>
          </c:extLst>
        </c:ser>
        <c:ser>
          <c:idx val="4"/>
          <c:order val="4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podkarpackie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DD2-4943-A163-21B90CCC7EC7}"/>
            </c:ext>
          </c:extLst>
        </c:ser>
        <c:ser>
          <c:idx val="5"/>
          <c:order val="5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podkarpackie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94C-4250-9A63-3764CA2823D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9100544"/>
        <c:axId val="388060224"/>
      </c:barChart>
      <c:catAx>
        <c:axId val="38910054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8060224"/>
        <c:crosses val="autoZero"/>
        <c:auto val="1"/>
        <c:lblAlgn val="ctr"/>
        <c:lblOffset val="100"/>
        <c:noMultiLvlLbl val="0"/>
      </c:catAx>
      <c:valAx>
        <c:axId val="388060224"/>
        <c:scaling>
          <c:orientation val="minMax"/>
          <c:max val="0.25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910054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36121295179878316"/>
          <c:w val="0.7287517162862116"/>
          <c:h val="0.430553900400975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podlaskie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A5B-4A48-9513-51EF7952CA35}"/>
            </c:ext>
          </c:extLst>
        </c:ser>
        <c:ser>
          <c:idx val="1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podlaskie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A5B-4A48-9513-51EF7952CA35}"/>
            </c:ext>
          </c:extLst>
        </c:ser>
        <c:ser>
          <c:idx val="2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podlaskie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A5B-4A48-9513-51EF7952CA35}"/>
            </c:ext>
          </c:extLst>
        </c:ser>
        <c:ser>
          <c:idx val="3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podlaskie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A5B-4A48-9513-51EF7952CA35}"/>
            </c:ext>
          </c:extLst>
        </c:ser>
        <c:ser>
          <c:idx val="4"/>
          <c:order val="4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podlaskie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A5B-4A48-9513-51EF7952CA35}"/>
            </c:ext>
          </c:extLst>
        </c:ser>
        <c:ser>
          <c:idx val="5"/>
          <c:order val="5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podlaskie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444-41D9-9841-1A975967E1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4723968"/>
        <c:axId val="388061952"/>
      </c:barChart>
      <c:catAx>
        <c:axId val="38472396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8061952"/>
        <c:crosses val="autoZero"/>
        <c:auto val="1"/>
        <c:lblAlgn val="ctr"/>
        <c:lblOffset val="100"/>
        <c:noMultiLvlLbl val="0"/>
      </c:catAx>
      <c:valAx>
        <c:axId val="388061952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472396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świętokrzyskie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BCA-4CB4-B9E0-A9DF930C1FED}"/>
            </c:ext>
          </c:extLst>
        </c:ser>
        <c:ser>
          <c:idx val="1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świętokrzyskie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BCA-4CB4-B9E0-A9DF930C1FED}"/>
            </c:ext>
          </c:extLst>
        </c:ser>
        <c:ser>
          <c:idx val="2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świętokrzyskie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BCA-4CB4-B9E0-A9DF930C1FED}"/>
            </c:ext>
          </c:extLst>
        </c:ser>
        <c:ser>
          <c:idx val="3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świętokrzyskie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BCA-4CB4-B9E0-A9DF930C1FED}"/>
            </c:ext>
          </c:extLst>
        </c:ser>
        <c:ser>
          <c:idx val="4"/>
          <c:order val="4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świętokrzyskie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BCA-4CB4-B9E0-A9DF930C1FED}"/>
            </c:ext>
          </c:extLst>
        </c:ser>
        <c:ser>
          <c:idx val="5"/>
          <c:order val="5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świętokrzyskie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626-479F-B4AE-201C97167BE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8547072"/>
        <c:axId val="389022272"/>
      </c:barChart>
      <c:catAx>
        <c:axId val="38854707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9022272"/>
        <c:crosses val="autoZero"/>
        <c:auto val="1"/>
        <c:lblAlgn val="ctr"/>
        <c:lblOffset val="100"/>
        <c:noMultiLvlLbl val="0"/>
      </c:catAx>
      <c:valAx>
        <c:axId val="389022272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854707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lubelskie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23C-4166-ACA2-932A6B2472FF}"/>
            </c:ext>
          </c:extLst>
        </c:ser>
        <c:ser>
          <c:idx val="1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lubelskie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23C-4166-ACA2-932A6B2472FF}"/>
            </c:ext>
          </c:extLst>
        </c:ser>
        <c:ser>
          <c:idx val="2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lubelskie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23C-4166-ACA2-932A6B2472FF}"/>
            </c:ext>
          </c:extLst>
        </c:ser>
        <c:ser>
          <c:idx val="3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lubelskie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923C-4166-ACA2-932A6B2472FF}"/>
            </c:ext>
          </c:extLst>
        </c:ser>
        <c:ser>
          <c:idx val="4"/>
          <c:order val="4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lubelskie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923C-4166-ACA2-932A6B2472FF}"/>
            </c:ext>
          </c:extLst>
        </c:ser>
        <c:ser>
          <c:idx val="5"/>
          <c:order val="5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lubelskie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63A-40F3-9347-7A4D62C57F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8456960"/>
        <c:axId val="389024000"/>
      </c:barChart>
      <c:catAx>
        <c:axId val="38845696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9024000"/>
        <c:crosses val="autoZero"/>
        <c:auto val="1"/>
        <c:lblAlgn val="ctr"/>
        <c:lblOffset val="100"/>
        <c:noMultiLvlLbl val="0"/>
      </c:catAx>
      <c:valAx>
        <c:axId val="389024000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845696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warmińsko-mazurskie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86C-494C-9569-A53192D07695}"/>
            </c:ext>
          </c:extLst>
        </c:ser>
        <c:ser>
          <c:idx val="1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warmińsko-mazurskie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86C-494C-9569-A53192D07695}"/>
            </c:ext>
          </c:extLst>
        </c:ser>
        <c:ser>
          <c:idx val="2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warmińsko-mazurskie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86C-494C-9569-A53192D07695}"/>
            </c:ext>
          </c:extLst>
        </c:ser>
        <c:ser>
          <c:idx val="3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warmińsko-mazurskie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86C-494C-9569-A53192D07695}"/>
            </c:ext>
          </c:extLst>
        </c:ser>
        <c:ser>
          <c:idx val="4"/>
          <c:order val="4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warmińsko-mazurskie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86C-494C-9569-A53192D07695}"/>
            </c:ext>
          </c:extLst>
        </c:ser>
        <c:ser>
          <c:idx val="5"/>
          <c:order val="5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warmińsko-mazurskie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DB7-4F2C-B526-DD1A141CCA1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8546560"/>
        <c:axId val="389025728"/>
      </c:barChart>
      <c:catAx>
        <c:axId val="38854656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9025728"/>
        <c:crosses val="autoZero"/>
        <c:auto val="1"/>
        <c:lblAlgn val="ctr"/>
        <c:lblOffset val="100"/>
        <c:noMultiLvlLbl val="0"/>
      </c:catAx>
      <c:valAx>
        <c:axId val="389025728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854656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Arkusz1!$D$1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pomorskie</c:v>
                </c:pt>
              </c:strCache>
            </c:strRef>
          </c:cat>
          <c:val>
            <c:numRef>
              <c:f>Arkusz1!$D$2</c:f>
              <c:numCache>
                <c:formatCode>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A0E-4334-8D3D-38BDB03E2DF5}"/>
            </c:ext>
          </c:extLst>
        </c:ser>
        <c:ser>
          <c:idx val="1"/>
          <c:order val="1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pomorskie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A0E-4334-8D3D-38BDB03E2DF5}"/>
            </c:ext>
          </c:extLst>
        </c:ser>
        <c:ser>
          <c:idx val="2"/>
          <c:order val="2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pomorskie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A0E-4334-8D3D-38BDB03E2DF5}"/>
            </c:ext>
          </c:extLst>
        </c:ser>
        <c:ser>
          <c:idx val="3"/>
          <c:order val="3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pomorskie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4A0E-4334-8D3D-38BDB03E2DF5}"/>
            </c:ext>
          </c:extLst>
        </c:ser>
        <c:ser>
          <c:idx val="4"/>
          <c:order val="4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invertIfNegative val="0"/>
          <c:dPt>
            <c:idx val="0"/>
            <c:invertIfNegative val="0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01-78BF-4A93-9584-1742873AACE5}"/>
              </c:ext>
            </c:extLst>
          </c:dPt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pomorskie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A0E-4334-8D3D-38BDB03E2DF5}"/>
            </c:ext>
          </c:extLst>
        </c:ser>
        <c:ser>
          <c:idx val="5"/>
          <c:order val="5"/>
          <c:tx>
            <c:strRef>
              <c:f>Arkusz1!$I$1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pomorskie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24-4659-B6AE-06ACD94962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8457472"/>
        <c:axId val="389027456"/>
      </c:barChart>
      <c:catAx>
        <c:axId val="38845747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9027456"/>
        <c:crosses val="autoZero"/>
        <c:auto val="1"/>
        <c:lblAlgn val="ctr"/>
        <c:lblOffset val="100"/>
        <c:noMultiLvlLbl val="0"/>
      </c:catAx>
      <c:valAx>
        <c:axId val="389027456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845747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kujawsko-pomorskie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74-4B52-BF42-673B3F1D1710}"/>
            </c:ext>
          </c:extLst>
        </c:ser>
        <c:ser>
          <c:idx val="1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kujawsko-pomorskie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974-4B52-BF42-673B3F1D1710}"/>
            </c:ext>
          </c:extLst>
        </c:ser>
        <c:ser>
          <c:idx val="2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kujawsko-pomorskie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974-4B52-BF42-673B3F1D1710}"/>
            </c:ext>
          </c:extLst>
        </c:ser>
        <c:ser>
          <c:idx val="3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kujawsko-pomorskie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974-4B52-BF42-673B3F1D1710}"/>
            </c:ext>
          </c:extLst>
        </c:ser>
        <c:ser>
          <c:idx val="4"/>
          <c:order val="4"/>
          <c:tx>
            <c:strRef>
              <c:f>Arkusz1!$I$1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rgbClr val="E100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kujawsko-pomorskie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A7B-474C-96E5-90393B486D4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8550144"/>
        <c:axId val="389029184"/>
      </c:barChart>
      <c:catAx>
        <c:axId val="38855014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9029184"/>
        <c:crosses val="autoZero"/>
        <c:auto val="1"/>
        <c:lblAlgn val="ctr"/>
        <c:lblOffset val="100"/>
        <c:noMultiLvlLbl val="0"/>
      </c:catAx>
      <c:valAx>
        <c:axId val="389029184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855014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2894186097087536"/>
          <c:w val="0.7287517162862116"/>
          <c:h val="0.5058389885627642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mazowieckie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E6B-41DA-896F-649F2BFB14C4}"/>
            </c:ext>
          </c:extLst>
        </c:ser>
        <c:ser>
          <c:idx val="1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mazowieckie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E6B-41DA-896F-649F2BFB14C4}"/>
            </c:ext>
          </c:extLst>
        </c:ser>
        <c:ser>
          <c:idx val="2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mazowieckie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E6B-41DA-896F-649F2BFB14C4}"/>
            </c:ext>
          </c:extLst>
        </c:ser>
        <c:ser>
          <c:idx val="3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mazowieckie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E6B-41DA-896F-649F2BFB14C4}"/>
            </c:ext>
          </c:extLst>
        </c:ser>
        <c:ser>
          <c:idx val="4"/>
          <c:order val="4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mazowieckie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E6B-41DA-896F-649F2BFB14C4}"/>
            </c:ext>
          </c:extLst>
        </c:ser>
        <c:ser>
          <c:idx val="5"/>
          <c:order val="5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mazowieckie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A58-4E34-9579-D5F9B82CB72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1809152"/>
        <c:axId val="381667008"/>
      </c:barChart>
      <c:catAx>
        <c:axId val="38180915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1667008"/>
        <c:crosses val="autoZero"/>
        <c:auto val="1"/>
        <c:lblAlgn val="ctr"/>
        <c:lblOffset val="100"/>
        <c:noMultiLvlLbl val="0"/>
      </c:catAx>
      <c:valAx>
        <c:axId val="381667008"/>
        <c:scaling>
          <c:orientation val="minMax"/>
          <c:max val="0.22000000000000003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180915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Arkusz1!$F$1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Arkusz1!$F$2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0-BCBA-44A7-939B-B23B0D402EB4}"/>
            </c:ext>
          </c:extLst>
        </c:ser>
        <c:ser>
          <c:idx val="1"/>
          <c:order val="1"/>
          <c:tx>
            <c:strRef>
              <c:f>Arkusz1!$G$1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Arkusz1!$G$2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1-BCBA-44A7-939B-B23B0D402EB4}"/>
            </c:ext>
          </c:extLst>
        </c:ser>
        <c:ser>
          <c:idx val="2"/>
          <c:order val="2"/>
          <c:tx>
            <c:strRef>
              <c:f>Arkusz1!$H$1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val>
            <c:numRef>
              <c:f>Arkusz1!$H$2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2-BCBA-44A7-939B-B23B0D402EB4}"/>
            </c:ext>
          </c:extLst>
        </c:ser>
        <c:ser>
          <c:idx val="3"/>
          <c:order val="3"/>
          <c:tx>
            <c:strRef>
              <c:f>Arkusz1!$I$1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val>
            <c:numRef>
              <c:f>Arkusz1!$I$2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3-BCBA-44A7-939B-B23B0D402EB4}"/>
            </c:ext>
          </c:extLst>
        </c:ser>
        <c:ser>
          <c:idx val="4"/>
          <c:order val="4"/>
          <c:tx>
            <c:strRef>
              <c:f>Arkusz1!$J$1</c:f>
              <c:strCache>
                <c:ptCount val="1"/>
                <c:pt idx="0">
                  <c:v>2022</c:v>
                </c:pt>
              </c:strCache>
            </c:strRef>
          </c:tx>
          <c:invertIfNegative val="0"/>
          <c:val>
            <c:numRef>
              <c:f>Arkusz1!$J$2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4-BCBA-44A7-939B-B23B0D402E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92569344"/>
        <c:axId val="381668736"/>
      </c:barChart>
      <c:catAx>
        <c:axId val="392569344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381668736"/>
        <c:crosses val="autoZero"/>
        <c:auto val="1"/>
        <c:lblAlgn val="ctr"/>
        <c:lblOffset val="100"/>
        <c:noMultiLvlLbl val="0"/>
      </c:catAx>
      <c:valAx>
        <c:axId val="381668736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9256934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3.1715442611401891E-2"/>
          <c:y val="0.12028917083868687"/>
          <c:w val="0.92470623437870558"/>
          <c:h val="0.60514998687510124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000"/>
      </a:pPr>
      <a:endParaRPr lang="en-US"/>
    </a:p>
  </c:txPr>
  <c:externalData r:id="rId1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3816832269047646"/>
          <c:w val="0.7287517162862116"/>
          <c:h val="0.6214555139372028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małopolskie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32D-48B7-AC17-0E418ECAA0EB}"/>
            </c:ext>
          </c:extLst>
        </c:ser>
        <c:ser>
          <c:idx val="1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małopolskie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32D-48B7-AC17-0E418ECAA0EB}"/>
            </c:ext>
          </c:extLst>
        </c:ser>
        <c:ser>
          <c:idx val="2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małopolskie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0.26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32D-48B7-AC17-0E418ECAA0EB}"/>
            </c:ext>
          </c:extLst>
        </c:ser>
        <c:ser>
          <c:idx val="3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małopolskie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32D-48B7-AC17-0E418ECAA0EB}"/>
            </c:ext>
          </c:extLst>
        </c:ser>
        <c:ser>
          <c:idx val="4"/>
          <c:order val="4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małopolskie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32D-48B7-AC17-0E418ECAA0EB}"/>
            </c:ext>
          </c:extLst>
        </c:ser>
        <c:ser>
          <c:idx val="5"/>
          <c:order val="5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małopolskie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12B-4D77-AC3F-EE32FE7B75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92569856"/>
        <c:axId val="381669312"/>
      </c:barChart>
      <c:catAx>
        <c:axId val="39256985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1669312"/>
        <c:crosses val="autoZero"/>
        <c:auto val="1"/>
        <c:lblAlgn val="ctr"/>
        <c:lblOffset val="100"/>
        <c:noMultiLvlLbl val="0"/>
      </c:catAx>
      <c:valAx>
        <c:axId val="381669312"/>
        <c:scaling>
          <c:orientation val="minMax"/>
          <c:max val="0.27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9256985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32795745150023314"/>
          <c:w val="0.7287517162862116"/>
          <c:h val="0.46730014677128462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łódzkie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6DC-4C82-9D4E-066A932DB39D}"/>
            </c:ext>
          </c:extLst>
        </c:ser>
        <c:ser>
          <c:idx val="1"/>
          <c:order val="1"/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łódzkie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6DC-4C82-9D4E-066A932DB39D}"/>
            </c:ext>
          </c:extLst>
        </c:ser>
        <c:ser>
          <c:idx val="2"/>
          <c:order val="2"/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łódzkie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6DC-4C82-9D4E-066A932DB39D}"/>
            </c:ext>
          </c:extLst>
        </c:ser>
        <c:ser>
          <c:idx val="3"/>
          <c:order val="3"/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Arkusz1!$A$2</c:f>
              <c:strCache>
                <c:ptCount val="1"/>
                <c:pt idx="0">
                  <c:v>łódzkie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6DC-4C82-9D4E-066A932DB39D}"/>
            </c:ext>
          </c:extLst>
        </c:ser>
        <c:ser>
          <c:idx val="4"/>
          <c:order val="4"/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łódzkie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6DC-4C82-9D4E-066A932DB39D}"/>
            </c:ext>
          </c:extLst>
        </c:ser>
        <c:ser>
          <c:idx val="5"/>
          <c:order val="5"/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łódzkie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043-4DFD-A697-961F7AC406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94160640"/>
        <c:axId val="355179264"/>
      </c:barChart>
      <c:catAx>
        <c:axId val="39416064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55179264"/>
        <c:crosses val="autoZero"/>
        <c:auto val="1"/>
        <c:lblAlgn val="ctr"/>
        <c:lblOffset val="100"/>
        <c:noMultiLvlLbl val="0"/>
      </c:catAx>
      <c:valAx>
        <c:axId val="355179264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9416064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opolskie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0.14000000000000001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DDE-4FA0-83B0-B58E43FDEEBB}"/>
            </c:ext>
          </c:extLst>
        </c:ser>
        <c:ser>
          <c:idx val="1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opolskie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DDE-4FA0-83B0-B58E43FDEEBB}"/>
            </c:ext>
          </c:extLst>
        </c:ser>
        <c:ser>
          <c:idx val="2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opolskie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DDE-4FA0-83B0-B58E43FDEEBB}"/>
            </c:ext>
          </c:extLst>
        </c:ser>
        <c:ser>
          <c:idx val="3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opolskie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6DDE-4FA0-83B0-B58E43FDEEBB}"/>
            </c:ext>
          </c:extLst>
        </c:ser>
        <c:ser>
          <c:idx val="4"/>
          <c:order val="4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opolskie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DDE-4FA0-83B0-B58E43FDEEBB}"/>
            </c:ext>
          </c:extLst>
        </c:ser>
        <c:ser>
          <c:idx val="5"/>
          <c:order val="5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opolskie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78-48E6-AEE1-3EE663C1497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94172928"/>
        <c:axId val="381671040"/>
      </c:barChart>
      <c:catAx>
        <c:axId val="39417292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1671040"/>
        <c:crosses val="autoZero"/>
        <c:auto val="1"/>
        <c:lblAlgn val="ctr"/>
        <c:lblOffset val="100"/>
        <c:noMultiLvlLbl val="0"/>
      </c:catAx>
      <c:valAx>
        <c:axId val="381671040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9417292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9269886153337116"/>
          <c:y val="8.5496225599282868E-2"/>
          <c:w val="0.69690945124284598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1 raz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0%</c:formatCode>
                <c:ptCount val="11"/>
                <c:pt idx="0">
                  <c:v>0.53</c:v>
                </c:pt>
                <c:pt idx="1">
                  <c:v>0.52</c:v>
                </c:pt>
                <c:pt idx="2">
                  <c:v>0.46</c:v>
                </c:pt>
                <c:pt idx="3">
                  <c:v>0.66</c:v>
                </c:pt>
                <c:pt idx="4">
                  <c:v>0.45</c:v>
                </c:pt>
                <c:pt idx="5">
                  <c:v>0.62</c:v>
                </c:pt>
                <c:pt idx="6">
                  <c:v>0.49</c:v>
                </c:pt>
                <c:pt idx="7">
                  <c:v>0.54</c:v>
                </c:pt>
                <c:pt idx="8">
                  <c:v>0.49</c:v>
                </c:pt>
                <c:pt idx="9">
                  <c:v>0.82620000000000005</c:v>
                </c:pt>
                <c:pt idx="10">
                  <c:v>0.76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F64-456D-B67A-6EE678C7E2BE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2 razy</c:v>
                </c:pt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0.16</c:v>
                </c:pt>
                <c:pt idx="1">
                  <c:v>0.17</c:v>
                </c:pt>
                <c:pt idx="2">
                  <c:v>0.23</c:v>
                </c:pt>
                <c:pt idx="3">
                  <c:v>0.18</c:v>
                </c:pt>
                <c:pt idx="4">
                  <c:v>0.24</c:v>
                </c:pt>
                <c:pt idx="5">
                  <c:v>0.17</c:v>
                </c:pt>
                <c:pt idx="6">
                  <c:v>0.21</c:v>
                </c:pt>
                <c:pt idx="7">
                  <c:v>0.18</c:v>
                </c:pt>
                <c:pt idx="8">
                  <c:v>0.14000000000000001</c:v>
                </c:pt>
                <c:pt idx="9">
                  <c:v>2.8900000000000002E-2</c:v>
                </c:pt>
                <c:pt idx="10">
                  <c:v>0.11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F64-456D-B67A-6EE678C7E2BE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3 razy</c:v>
                </c:pt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Arkusz1!$B$4:$L$4</c:f>
              <c:numCache>
                <c:formatCode>0%</c:formatCode>
                <c:ptCount val="11"/>
                <c:pt idx="0">
                  <c:v>0.1</c:v>
                </c:pt>
                <c:pt idx="1">
                  <c:v>0.05</c:v>
                </c:pt>
                <c:pt idx="2">
                  <c:v>0.11</c:v>
                </c:pt>
                <c:pt idx="3">
                  <c:v>0.04</c:v>
                </c:pt>
                <c:pt idx="4">
                  <c:v>0.1</c:v>
                </c:pt>
                <c:pt idx="5">
                  <c:v>0.08</c:v>
                </c:pt>
                <c:pt idx="6">
                  <c:v>0.06</c:v>
                </c:pt>
                <c:pt idx="7">
                  <c:v>0.08</c:v>
                </c:pt>
                <c:pt idx="8">
                  <c:v>0.08</c:v>
                </c:pt>
                <c:pt idx="9">
                  <c:v>4.6500000000000007E-2</c:v>
                </c:pt>
                <c:pt idx="1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F64-456D-B67A-6EE678C7E2BE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4-5 razy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Arkusz1!$B$5:$L$5</c:f>
              <c:numCache>
                <c:formatCode>0%</c:formatCode>
                <c:ptCount val="11"/>
                <c:pt idx="0">
                  <c:v>0.04</c:v>
                </c:pt>
                <c:pt idx="1">
                  <c:v>7.0000000000000007E-2</c:v>
                </c:pt>
                <c:pt idx="2">
                  <c:v>7.0000000000000007E-2</c:v>
                </c:pt>
                <c:pt idx="3">
                  <c:v>0.04</c:v>
                </c:pt>
                <c:pt idx="4">
                  <c:v>0.12</c:v>
                </c:pt>
                <c:pt idx="5">
                  <c:v>0.08</c:v>
                </c:pt>
                <c:pt idx="6">
                  <c:v>0.02</c:v>
                </c:pt>
                <c:pt idx="7">
                  <c:v>0.03</c:v>
                </c:pt>
                <c:pt idx="8">
                  <c:v>0.02</c:v>
                </c:pt>
                <c:pt idx="9">
                  <c:v>0.05</c:v>
                </c:pt>
                <c:pt idx="1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F64-456D-B67A-6EE678C7E2BE}"/>
            </c:ext>
          </c:extLst>
        </c:ser>
        <c:ser>
          <c:idx val="4"/>
          <c:order val="4"/>
          <c:tx>
            <c:strRef>
              <c:f>Arkusz1!$A$6</c:f>
              <c:strCache>
                <c:ptCount val="1"/>
                <c:pt idx="0">
                  <c:v>ponad 5 razy</c:v>
                </c:pt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Arkusz1!$B$6:$L$6</c:f>
              <c:numCache>
                <c:formatCode>0%</c:formatCode>
                <c:ptCount val="11"/>
                <c:pt idx="0">
                  <c:v>0.16</c:v>
                </c:pt>
                <c:pt idx="1">
                  <c:v>0.15</c:v>
                </c:pt>
                <c:pt idx="2">
                  <c:v>0.11</c:v>
                </c:pt>
                <c:pt idx="3">
                  <c:v>7.0000000000000007E-2</c:v>
                </c:pt>
                <c:pt idx="4">
                  <c:v>7.0000000000000007E-2</c:v>
                </c:pt>
                <c:pt idx="5">
                  <c:v>0.04</c:v>
                </c:pt>
                <c:pt idx="6">
                  <c:v>0.08</c:v>
                </c:pt>
                <c:pt idx="7">
                  <c:v>0.06</c:v>
                </c:pt>
                <c:pt idx="9">
                  <c:v>2.76E-2</c:v>
                </c:pt>
                <c:pt idx="10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F64-456D-B67A-6EE678C7E2BE}"/>
            </c:ext>
          </c:extLst>
        </c:ser>
        <c:ser>
          <c:idx val="5"/>
          <c:order val="5"/>
          <c:tx>
            <c:strRef>
              <c:f>Arkusz1!$A$7</c:f>
              <c:strCache>
                <c:ptCount val="1"/>
                <c:pt idx="0">
                  <c:v>nie wiem, nie pamiętam</c:v>
                </c:pt>
              </c:strCache>
            </c:strRef>
          </c:tx>
          <c:spPr>
            <a:solidFill>
              <a:schemeClr val="tx2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-2.2763238481129217E-3"/>
                  <c:y val="-3.40909090909090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F64-456D-B67A-6EE678C7E2BE}"/>
                </c:ext>
              </c:extLst>
            </c:dLbl>
            <c:dLbl>
              <c:idx val="1"/>
              <c:layout>
                <c:manualLayout>
                  <c:x val="0"/>
                  <c:y val="-2.65151515151515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F64-456D-B67A-6EE678C7E2BE}"/>
                </c:ext>
              </c:extLst>
            </c:dLbl>
            <c:dLbl>
              <c:idx val="2"/>
              <c:layout>
                <c:manualLayout>
                  <c:x val="8.346424357807646E-17"/>
                  <c:y val="-1.893909568122166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F64-456D-B67A-6EE678C7E2BE}"/>
                </c:ext>
              </c:extLst>
            </c:dLbl>
            <c:dLbl>
              <c:idx val="3"/>
              <c:layout>
                <c:manualLayout>
                  <c:x val="0"/>
                  <c:y val="-1.89393939393939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F64-456D-B67A-6EE678C7E2BE}"/>
                </c:ext>
              </c:extLst>
            </c:dLbl>
            <c:dLbl>
              <c:idx val="4"/>
              <c:layout>
                <c:manualLayout>
                  <c:x val="4.5526476962258391E-3"/>
                  <c:y val="-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F64-456D-B67A-6EE678C7E2B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Arkusz1!$B$7:$L$7</c:f>
              <c:numCache>
                <c:formatCode>0%</c:formatCode>
                <c:ptCount val="11"/>
                <c:pt idx="0">
                  <c:v>0.05</c:v>
                </c:pt>
                <c:pt idx="1">
                  <c:v>0.03</c:v>
                </c:pt>
                <c:pt idx="2">
                  <c:v>0.02</c:v>
                </c:pt>
                <c:pt idx="3">
                  <c:v>0.02</c:v>
                </c:pt>
                <c:pt idx="4">
                  <c:v>0.01</c:v>
                </c:pt>
                <c:pt idx="6">
                  <c:v>0.13</c:v>
                </c:pt>
                <c:pt idx="7">
                  <c:v>0.1</c:v>
                </c:pt>
                <c:pt idx="8">
                  <c:v>0.27</c:v>
                </c:pt>
                <c:pt idx="9">
                  <c:v>2.3700000000000002E-2</c:v>
                </c:pt>
                <c:pt idx="10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F64-456D-B67A-6EE678C7E2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overlap val="100"/>
        <c:axId val="343575040"/>
        <c:axId val="381672768"/>
      </c:barChart>
      <c:catAx>
        <c:axId val="343575040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381672768"/>
        <c:crosses val="autoZero"/>
        <c:auto val="1"/>
        <c:lblAlgn val="ctr"/>
        <c:lblOffset val="100"/>
        <c:noMultiLvlLbl val="0"/>
      </c:catAx>
      <c:valAx>
        <c:axId val="381672768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4357504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tx2">
                  <a:lumMod val="20000"/>
                  <a:lumOff val="8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8DC2-468F-9A90-45418CBEB184}"/>
              </c:ext>
            </c:extLst>
          </c:dPt>
          <c:dLbls>
            <c:dLbl>
              <c:idx val="3"/>
              <c:layout>
                <c:manualLayout>
                  <c:x val="6.2066075586779922E-2"/>
                  <c:y val="6.5233658746559106E-2"/>
                </c:manualLayout>
              </c:layout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layout>
                <c:manualLayout>
                  <c:x val="7.8472925101214522E-2"/>
                  <c:y val="8.5404313040068264E-2"/>
                </c:manualLayout>
              </c:layout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1291254862268794E-2"/>
                      <c:h val="8.173269139153598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dLbl>
              <c:idx val="5"/>
              <c:layout>
                <c:manualLayout>
                  <c:x val="-1.4585979466010474E-2"/>
                  <c:y val="9.5131669043567013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8DC2-468F-9A90-45418CBEB184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Arkusz1!$A$2:$A$7</c:f>
              <c:strCache>
                <c:ptCount val="6"/>
                <c:pt idx="0">
                  <c:v>1 raz</c:v>
                </c:pt>
                <c:pt idx="1">
                  <c:v>2 razy</c:v>
                </c:pt>
                <c:pt idx="2">
                  <c:v>3 razy</c:v>
                </c:pt>
                <c:pt idx="3">
                  <c:v>4-5 razy</c:v>
                </c:pt>
                <c:pt idx="4">
                  <c:v>ponad 5 razy</c:v>
                </c:pt>
                <c:pt idx="5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0%</c:formatCode>
                <c:ptCount val="6"/>
                <c:pt idx="0">
                  <c:v>0.76</c:v>
                </c:pt>
                <c:pt idx="1">
                  <c:v>0.11</c:v>
                </c:pt>
                <c:pt idx="2">
                  <c:v>0.1</c:v>
                </c:pt>
                <c:pt idx="3">
                  <c:v>0.02</c:v>
                </c:pt>
                <c:pt idx="4">
                  <c:v>0.01</c:v>
                </c:pt>
                <c:pt idx="5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48256033182504"/>
          <c:y val="0.59335703595680811"/>
          <c:w val="9.6307032428355949E-2"/>
          <c:h val="0.1003797423756646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tx2">
                  <a:lumMod val="20000"/>
                  <a:lumOff val="8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7CD9-4E7E-A1E8-DBC16154515D}"/>
              </c:ext>
            </c:extLst>
          </c:dPt>
          <c:cat>
            <c:strRef>
              <c:f>Arkusz1!$A$2:$A$7</c:f>
              <c:strCache>
                <c:ptCount val="6"/>
                <c:pt idx="0">
                  <c:v>1 raz</c:v>
                </c:pt>
                <c:pt idx="1">
                  <c:v>2 razy</c:v>
                </c:pt>
                <c:pt idx="2">
                  <c:v>3 razy</c:v>
                </c:pt>
                <c:pt idx="3">
                  <c:v>4-5 razy</c:v>
                </c:pt>
                <c:pt idx="4">
                  <c:v>ponad 5 razy</c:v>
                </c:pt>
                <c:pt idx="5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6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1918346320104424"/>
          <c:y val="0.18323718503517877"/>
          <c:w val="0.77828019807489013"/>
          <c:h val="0.76241055987108053"/>
        </c:manualLayout>
      </c:layout>
      <c:overlay val="0"/>
      <c:spPr>
        <a:noFill/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3118223119527973"/>
          <c:y val="8.5496225599282868E-2"/>
          <c:w val="0.67758256558187591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do 3 dni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0%</c:formatCode>
                <c:ptCount val="11"/>
                <c:pt idx="0">
                  <c:v>0.48</c:v>
                </c:pt>
                <c:pt idx="1">
                  <c:v>0.44</c:v>
                </c:pt>
                <c:pt idx="2">
                  <c:v>0.36</c:v>
                </c:pt>
                <c:pt idx="3">
                  <c:v>0.43</c:v>
                </c:pt>
                <c:pt idx="4">
                  <c:v>0.32</c:v>
                </c:pt>
                <c:pt idx="5">
                  <c:v>0.31</c:v>
                </c:pt>
                <c:pt idx="6">
                  <c:v>0.38</c:v>
                </c:pt>
                <c:pt idx="7">
                  <c:v>0.33</c:v>
                </c:pt>
                <c:pt idx="8">
                  <c:v>0.33</c:v>
                </c:pt>
                <c:pt idx="9">
                  <c:v>0.43</c:v>
                </c:pt>
                <c:pt idx="10">
                  <c:v>0.40295354914691928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7B-493C-B576-89B92D76DBFD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4-7 dni</c:v>
                </c:pt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0.33</c:v>
                </c:pt>
                <c:pt idx="1">
                  <c:v>0.25</c:v>
                </c:pt>
                <c:pt idx="2">
                  <c:v>0.3</c:v>
                </c:pt>
                <c:pt idx="3">
                  <c:v>0.31</c:v>
                </c:pt>
                <c:pt idx="4">
                  <c:v>0.32</c:v>
                </c:pt>
                <c:pt idx="5">
                  <c:v>0.35</c:v>
                </c:pt>
                <c:pt idx="6">
                  <c:v>0.27</c:v>
                </c:pt>
                <c:pt idx="7">
                  <c:v>0.28000000000000003</c:v>
                </c:pt>
                <c:pt idx="8">
                  <c:v>0.32</c:v>
                </c:pt>
                <c:pt idx="9">
                  <c:v>0.3</c:v>
                </c:pt>
                <c:pt idx="10">
                  <c:v>0.40626041574456456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7B-493C-B576-89B92D76DBFD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8-30 dni</c:v>
                </c:pt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Arkusz1!$B$4:$L$4</c:f>
              <c:numCache>
                <c:formatCode>0%</c:formatCode>
                <c:ptCount val="11"/>
                <c:pt idx="0">
                  <c:v>0.14000000000000001</c:v>
                </c:pt>
                <c:pt idx="1">
                  <c:v>0.24</c:v>
                </c:pt>
                <c:pt idx="2">
                  <c:v>0.3</c:v>
                </c:pt>
                <c:pt idx="3">
                  <c:v>0.24</c:v>
                </c:pt>
                <c:pt idx="4">
                  <c:v>0.31</c:v>
                </c:pt>
                <c:pt idx="5">
                  <c:v>0.22</c:v>
                </c:pt>
                <c:pt idx="6">
                  <c:v>0.17</c:v>
                </c:pt>
                <c:pt idx="7">
                  <c:v>0.23</c:v>
                </c:pt>
                <c:pt idx="8">
                  <c:v>7.0000000000000007E-2</c:v>
                </c:pt>
                <c:pt idx="9">
                  <c:v>0.16</c:v>
                </c:pt>
                <c:pt idx="10">
                  <c:v>9.8864226800552679E-2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C7B-493C-B576-89B92D76DBFD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powyżej 30 dni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3"/>
              <c:layout>
                <c:manualLayout>
                  <c:x val="0"/>
                  <c:y val="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C7B-493C-B576-89B92D76DBF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Arkusz1!$B$5:$L$5</c:f>
              <c:numCache>
                <c:formatCode>0%</c:formatCode>
                <c:ptCount val="11"/>
                <c:pt idx="0">
                  <c:v>0.04</c:v>
                </c:pt>
                <c:pt idx="1">
                  <c:v>0.08</c:v>
                </c:pt>
                <c:pt idx="2">
                  <c:v>0.03</c:v>
                </c:pt>
                <c:pt idx="3">
                  <c:v>0.02</c:v>
                </c:pt>
                <c:pt idx="4">
                  <c:v>0.03</c:v>
                </c:pt>
                <c:pt idx="5">
                  <c:v>0.04</c:v>
                </c:pt>
                <c:pt idx="6">
                  <c:v>0.04</c:v>
                </c:pt>
                <c:pt idx="7">
                  <c:v>0.02</c:v>
                </c:pt>
                <c:pt idx="10">
                  <c:v>1.6850702208811384E-2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C7B-493C-B576-89B92D76DBFD}"/>
            </c:ext>
          </c:extLst>
        </c:ser>
        <c:ser>
          <c:idx val="4"/>
          <c:order val="4"/>
          <c:tx>
            <c:strRef>
              <c:f>Arkusz1!$A$6</c:f>
              <c:strCache>
                <c:ptCount val="1"/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Arkusz1!$B$6:$L$6</c:f>
            </c:numRef>
          </c:val>
          <c:extLst>
            <c:ext xmlns:c16="http://schemas.microsoft.com/office/drawing/2014/chart" uri="{C3380CC4-5D6E-409C-BE32-E72D297353CC}">
              <c16:uniqueId val="{00000005-BC7B-493C-B576-89B92D76DBFD}"/>
            </c:ext>
          </c:extLst>
        </c:ser>
        <c:ser>
          <c:idx val="5"/>
          <c:order val="5"/>
          <c:tx>
            <c:strRef>
              <c:f>Arkusz1!$A$7</c:f>
              <c:strCache>
                <c:ptCount val="1"/>
                <c:pt idx="0">
                  <c:v>nie wiem, nie pamiętam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-2.2763238481129217E-3"/>
                  <c:y val="-3.40909090909090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C7B-493C-B576-89B92D76DBFD}"/>
                </c:ext>
              </c:extLst>
            </c:dLbl>
            <c:dLbl>
              <c:idx val="1"/>
              <c:layout>
                <c:manualLayout>
                  <c:x val="0"/>
                  <c:y val="-2.65151515151515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BC7B-493C-B576-89B92D76DBFD}"/>
                </c:ext>
              </c:extLst>
            </c:dLbl>
            <c:dLbl>
              <c:idx val="2"/>
              <c:layout>
                <c:manualLayout>
                  <c:x val="8.346424357807646E-17"/>
                  <c:y val="-1.893909568122166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C7B-493C-B576-89B92D76DBFD}"/>
                </c:ext>
              </c:extLst>
            </c:dLbl>
            <c:dLbl>
              <c:idx val="3"/>
              <c:layout>
                <c:manualLayout>
                  <c:x val="0"/>
                  <c:y val="-1.89393939393939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C7B-493C-B576-89B92D76DBFD}"/>
                </c:ext>
              </c:extLst>
            </c:dLbl>
            <c:dLbl>
              <c:idx val="4"/>
              <c:layout>
                <c:manualLayout>
                  <c:x val="4.5526476962258391E-3"/>
                  <c:y val="-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C7B-493C-B576-89B92D76DBF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Arkusz1!$B$7:$L$7</c:f>
              <c:numCache>
                <c:formatCode>General</c:formatCode>
                <c:ptCount val="11"/>
                <c:pt idx="0" formatCode="0%">
                  <c:v>0.03</c:v>
                </c:pt>
                <c:pt idx="2" formatCode="0%">
                  <c:v>0.01</c:v>
                </c:pt>
                <c:pt idx="4" formatCode="0%">
                  <c:v>0.02</c:v>
                </c:pt>
                <c:pt idx="5" formatCode="0%">
                  <c:v>0.09</c:v>
                </c:pt>
                <c:pt idx="6" formatCode="0%">
                  <c:v>0.12</c:v>
                </c:pt>
                <c:pt idx="7" formatCode="0%">
                  <c:v>0.14000000000000001</c:v>
                </c:pt>
                <c:pt idx="8" formatCode="0%">
                  <c:v>0.28999999999999998</c:v>
                </c:pt>
                <c:pt idx="9" formatCode="0%">
                  <c:v>0.11</c:v>
                </c:pt>
                <c:pt idx="10" formatCode="0%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BC7B-493C-B576-89B92D76DB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383507968"/>
        <c:axId val="83686464"/>
      </c:barChart>
      <c:catAx>
        <c:axId val="383507968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83686464"/>
        <c:crosses val="autoZero"/>
        <c:auto val="1"/>
        <c:lblAlgn val="ctr"/>
        <c:lblOffset val="100"/>
        <c:noMultiLvlLbl val="0"/>
      </c:catAx>
      <c:valAx>
        <c:axId val="8368646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8350796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Lbls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8824-4B81-AA5A-86FCE3834622}"/>
                </c:ext>
              </c:extLst>
            </c:dLbl>
            <c:dLbl>
              <c:idx val="3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Arkusz1!$A$2:$A$6</c:f>
              <c:strCache>
                <c:ptCount val="5"/>
                <c:pt idx="0">
                  <c:v>do 3 dni</c:v>
                </c:pt>
                <c:pt idx="1">
                  <c:v>4-7 dni</c:v>
                </c:pt>
                <c:pt idx="2">
                  <c:v>8-30 dni</c:v>
                </c:pt>
                <c:pt idx="3">
                  <c:v>powyżej 30 dni</c:v>
                </c:pt>
                <c:pt idx="4">
                  <c:v>nie wiem, 
nie pamiętam</c:v>
                </c:pt>
              </c:strCache>
            </c:strRef>
          </c:cat>
          <c:val>
            <c:numRef>
              <c:f>Arkusz1!$B$2:$B$6</c:f>
              <c:numCache>
                <c:formatCode>0%</c:formatCode>
                <c:ptCount val="5"/>
                <c:pt idx="0">
                  <c:v>0.40295354914691928</c:v>
                </c:pt>
                <c:pt idx="1">
                  <c:v>0.40626041574456456</c:v>
                </c:pt>
                <c:pt idx="2">
                  <c:v>9.8864226800552679E-2</c:v>
                </c:pt>
                <c:pt idx="3">
                  <c:v>1.6850702208811384E-2</c:v>
                </c:pt>
                <c:pt idx="4">
                  <c:v>7.5071106099152116E-2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48256033182504"/>
          <c:y val="0.59335703595680811"/>
          <c:w val="9.6307032428355949E-2"/>
          <c:h val="0.1003797423756646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cat>
            <c:strRef>
              <c:f>Arkusz1!$A$2:$A$7</c:f>
              <c:strCache>
                <c:ptCount val="5"/>
                <c:pt idx="0">
                  <c:v>do 3 dni</c:v>
                </c:pt>
                <c:pt idx="1">
                  <c:v>4-7 dni</c:v>
                </c:pt>
                <c:pt idx="2">
                  <c:v>8-30 dni</c:v>
                </c:pt>
                <c:pt idx="3">
                  <c:v>powyżej 30 dni</c:v>
                </c:pt>
                <c:pt idx="4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5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7.3558961194040789E-2"/>
          <c:y val="0.18323718503517877"/>
          <c:w val="0.9106879574355039"/>
          <c:h val="0.76241055987108053"/>
        </c:manualLayout>
      </c:layout>
      <c:overlay val="0"/>
      <c:spPr>
        <a:noFill/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30989281382484957"/>
          <c:y val="8.5496225599282868E-2"/>
          <c:w val="0.68065811211020422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Nikt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0%</c:formatCode>
                <c:ptCount val="11"/>
                <c:pt idx="0">
                  <c:v>0.25</c:v>
                </c:pt>
                <c:pt idx="1">
                  <c:v>0.23</c:v>
                </c:pt>
                <c:pt idx="2">
                  <c:v>0.23</c:v>
                </c:pt>
                <c:pt idx="3">
                  <c:v>0.15</c:v>
                </c:pt>
                <c:pt idx="4">
                  <c:v>0.15</c:v>
                </c:pt>
                <c:pt idx="5">
                  <c:v>0.2</c:v>
                </c:pt>
                <c:pt idx="6">
                  <c:v>0.25</c:v>
                </c:pt>
                <c:pt idx="7">
                  <c:v>0.2</c:v>
                </c:pt>
                <c:pt idx="8">
                  <c:v>0.19</c:v>
                </c:pt>
                <c:pt idx="9">
                  <c:v>0.38</c:v>
                </c:pt>
                <c:pt idx="10">
                  <c:v>0.33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F3-435B-B702-B399F3E7C3B6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1 osoba</c:v>
                </c:pt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0.28000000000000003</c:v>
                </c:pt>
                <c:pt idx="1">
                  <c:v>0.33</c:v>
                </c:pt>
                <c:pt idx="2">
                  <c:v>0.21</c:v>
                </c:pt>
                <c:pt idx="3">
                  <c:v>0.37</c:v>
                </c:pt>
                <c:pt idx="4">
                  <c:v>0.27</c:v>
                </c:pt>
                <c:pt idx="5">
                  <c:v>0.26</c:v>
                </c:pt>
                <c:pt idx="6">
                  <c:v>0.36</c:v>
                </c:pt>
                <c:pt idx="7">
                  <c:v>0.41</c:v>
                </c:pt>
                <c:pt idx="8">
                  <c:v>0.26</c:v>
                </c:pt>
                <c:pt idx="9">
                  <c:v>0.22</c:v>
                </c:pt>
                <c:pt idx="10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7F3-435B-B702-B399F3E7C3B6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2 osoby</c:v>
                </c:pt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Arkusz1!$B$4:$L$4</c:f>
              <c:numCache>
                <c:formatCode>0%</c:formatCode>
                <c:ptCount val="11"/>
                <c:pt idx="0">
                  <c:v>0.22</c:v>
                </c:pt>
                <c:pt idx="1">
                  <c:v>0.16</c:v>
                </c:pt>
                <c:pt idx="2">
                  <c:v>0.18</c:v>
                </c:pt>
                <c:pt idx="3">
                  <c:v>0.22</c:v>
                </c:pt>
                <c:pt idx="4">
                  <c:v>0.13</c:v>
                </c:pt>
                <c:pt idx="5">
                  <c:v>0.3</c:v>
                </c:pt>
                <c:pt idx="6">
                  <c:v>0.09</c:v>
                </c:pt>
                <c:pt idx="7">
                  <c:v>0.2</c:v>
                </c:pt>
                <c:pt idx="8">
                  <c:v>0.2</c:v>
                </c:pt>
                <c:pt idx="9">
                  <c:v>0.12</c:v>
                </c:pt>
                <c:pt idx="10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7F3-435B-B702-B399F3E7C3B6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3 osoby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Arkusz1!$B$5:$L$5</c:f>
              <c:numCache>
                <c:formatCode>0%</c:formatCode>
                <c:ptCount val="11"/>
                <c:pt idx="0">
                  <c:v>0.17</c:v>
                </c:pt>
                <c:pt idx="1">
                  <c:v>0.11</c:v>
                </c:pt>
                <c:pt idx="2">
                  <c:v>0.16</c:v>
                </c:pt>
                <c:pt idx="3">
                  <c:v>0.19</c:v>
                </c:pt>
                <c:pt idx="4">
                  <c:v>0.21</c:v>
                </c:pt>
                <c:pt idx="5">
                  <c:v>0.1</c:v>
                </c:pt>
                <c:pt idx="6">
                  <c:v>0.09</c:v>
                </c:pt>
                <c:pt idx="7">
                  <c:v>0.08</c:v>
                </c:pt>
                <c:pt idx="8">
                  <c:v>0.04</c:v>
                </c:pt>
                <c:pt idx="9">
                  <c:v>0.15</c:v>
                </c:pt>
                <c:pt idx="10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7F3-435B-B702-B399F3E7C3B6}"/>
            </c:ext>
          </c:extLst>
        </c:ser>
        <c:ser>
          <c:idx val="4"/>
          <c:order val="4"/>
          <c:tx>
            <c:strRef>
              <c:f>Arkusz1!$A$6</c:f>
              <c:strCache>
                <c:ptCount val="1"/>
                <c:pt idx="0">
                  <c:v>4 osoby i więcej</c:v>
                </c:pt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Arkusz1!$B$6:$L$6</c:f>
              <c:numCache>
                <c:formatCode>0%</c:formatCode>
                <c:ptCount val="11"/>
                <c:pt idx="0">
                  <c:v>0.09</c:v>
                </c:pt>
                <c:pt idx="1">
                  <c:v>0.16</c:v>
                </c:pt>
                <c:pt idx="2">
                  <c:v>0.05</c:v>
                </c:pt>
                <c:pt idx="3">
                  <c:v>0.06</c:v>
                </c:pt>
                <c:pt idx="4">
                  <c:v>0.24</c:v>
                </c:pt>
                <c:pt idx="5">
                  <c:v>0.09</c:v>
                </c:pt>
                <c:pt idx="6">
                  <c:v>0.1</c:v>
                </c:pt>
                <c:pt idx="7">
                  <c:v>0.03</c:v>
                </c:pt>
                <c:pt idx="8">
                  <c:v>0.02</c:v>
                </c:pt>
                <c:pt idx="9">
                  <c:v>0.1</c:v>
                </c:pt>
                <c:pt idx="1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7F3-435B-B702-B399F3E7C3B6}"/>
            </c:ext>
          </c:extLst>
        </c:ser>
        <c:ser>
          <c:idx val="5"/>
          <c:order val="5"/>
          <c:tx>
            <c:strRef>
              <c:f>Arkusz1!$A$7</c:f>
              <c:strCache>
                <c:ptCount val="1"/>
                <c:pt idx="0">
                  <c:v>nie wiem, nie pamiętam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-2.2763238481129217E-3"/>
                  <c:y val="-3.40909090909090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7F3-435B-B702-B399F3E7C3B6}"/>
                </c:ext>
              </c:extLst>
            </c:dLbl>
            <c:dLbl>
              <c:idx val="1"/>
              <c:layout>
                <c:manualLayout>
                  <c:x val="0"/>
                  <c:y val="-2.65151515151515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7F3-435B-B702-B399F3E7C3B6}"/>
                </c:ext>
              </c:extLst>
            </c:dLbl>
            <c:dLbl>
              <c:idx val="2"/>
              <c:layout>
                <c:manualLayout>
                  <c:x val="8.346424357807646E-17"/>
                  <c:y val="-1.893909568122166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77F3-435B-B702-B399F3E7C3B6}"/>
                </c:ext>
              </c:extLst>
            </c:dLbl>
            <c:dLbl>
              <c:idx val="3"/>
              <c:layout>
                <c:manualLayout>
                  <c:x val="0"/>
                  <c:y val="-1.89393939393939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7F3-435B-B702-B399F3E7C3B6}"/>
                </c:ext>
              </c:extLst>
            </c:dLbl>
            <c:dLbl>
              <c:idx val="4"/>
              <c:layout>
                <c:manualLayout>
                  <c:x val="4.5526476962258391E-3"/>
                  <c:y val="-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7F3-435B-B702-B399F3E7C3B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Arkusz1!$B$7:$L$7</c:f>
              <c:numCache>
                <c:formatCode>0%</c:formatCode>
                <c:ptCount val="11"/>
                <c:pt idx="1">
                  <c:v>0.01</c:v>
                </c:pt>
                <c:pt idx="2">
                  <c:v>0.01</c:v>
                </c:pt>
                <c:pt idx="3">
                  <c:v>0.01</c:v>
                </c:pt>
                <c:pt idx="5">
                  <c:v>0.06</c:v>
                </c:pt>
                <c:pt idx="6">
                  <c:v>0.1</c:v>
                </c:pt>
                <c:pt idx="7">
                  <c:v>0.08</c:v>
                </c:pt>
                <c:pt idx="8">
                  <c:v>0.28999999999999998</c:v>
                </c:pt>
                <c:pt idx="9">
                  <c:v>0.03</c:v>
                </c:pt>
                <c:pt idx="1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7F3-435B-B702-B399F3E7C3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388151808"/>
        <c:axId val="165686656"/>
      </c:barChart>
      <c:catAx>
        <c:axId val="388151808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165686656"/>
        <c:crosses val="autoZero"/>
        <c:auto val="1"/>
        <c:lblAlgn val="ctr"/>
        <c:lblOffset val="100"/>
        <c:noMultiLvlLbl val="0"/>
      </c:catAx>
      <c:valAx>
        <c:axId val="165686656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8815180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5768-4274-BE51-4EED3BD7F776}"/>
              </c:ext>
            </c:extLst>
          </c:dPt>
          <c:dLbls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8824-4B81-AA5A-86FCE3834622}"/>
                </c:ext>
              </c:extLst>
            </c:dLbl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dLbl>
              <c:idx val="5"/>
              <c:layout>
                <c:manualLayout>
                  <c:x val="3.1214442592151521E-2"/>
                  <c:y val="9.9995251305508029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5768-4274-BE51-4EED3BD7F776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Arkusz1!$A$2:$A$7</c:f>
              <c:strCache>
                <c:ptCount val="6"/>
                <c:pt idx="0">
                  <c:v>nikt</c:v>
                </c:pt>
                <c:pt idx="1">
                  <c:v>1 osoba</c:v>
                </c:pt>
                <c:pt idx="2">
                  <c:v>2 osoby</c:v>
                </c:pt>
                <c:pt idx="3">
                  <c:v>3 osoby</c:v>
                </c:pt>
                <c:pt idx="4">
                  <c:v>4 osoby i więcej</c:v>
                </c:pt>
                <c:pt idx="5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0%</c:formatCode>
                <c:ptCount val="6"/>
                <c:pt idx="0">
                  <c:v>0.33</c:v>
                </c:pt>
                <c:pt idx="1">
                  <c:v>0.3</c:v>
                </c:pt>
                <c:pt idx="2">
                  <c:v>0.12</c:v>
                </c:pt>
                <c:pt idx="3">
                  <c:v>0.13</c:v>
                </c:pt>
                <c:pt idx="4">
                  <c:v>0.09</c:v>
                </c:pt>
                <c:pt idx="5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48256033182504"/>
          <c:y val="0.59335703595680811"/>
          <c:w val="9.6307032428355949E-2"/>
          <c:h val="0.1003797423756646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59C6-433D-871E-EA1C114AAAB4}"/>
              </c:ext>
            </c:extLst>
          </c:dPt>
          <c:cat>
            <c:strRef>
              <c:f>Arkusz1!$A$2:$A$7</c:f>
              <c:strCache>
                <c:ptCount val="6"/>
                <c:pt idx="0">
                  <c:v>nikt</c:v>
                </c:pt>
                <c:pt idx="1">
                  <c:v>1 osoba</c:v>
                </c:pt>
                <c:pt idx="2">
                  <c:v>2 osoby</c:v>
                </c:pt>
                <c:pt idx="3">
                  <c:v>3 osoby</c:v>
                </c:pt>
                <c:pt idx="4">
                  <c:v>4 osoby i więcej</c:v>
                </c:pt>
                <c:pt idx="5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6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7.3558961194040789E-2"/>
          <c:y val="0.18323718503517877"/>
          <c:w val="0.9106879574355039"/>
          <c:h val="0.76241055987108053"/>
        </c:manualLayout>
      </c:layout>
      <c:overlay val="0"/>
      <c:spPr>
        <a:noFill/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9560520729692641"/>
          <c:y val="8.5496225599282868E-2"/>
          <c:w val="0.69156080715217372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latem</c:v>
                </c:pt>
              </c:strCache>
            </c:strRef>
          </c:tx>
          <c:spPr>
            <a:solidFill>
              <a:srgbClr val="FFFF00"/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0%</c:formatCode>
                <c:ptCount val="11"/>
                <c:pt idx="0">
                  <c:v>0.33</c:v>
                </c:pt>
                <c:pt idx="1">
                  <c:v>0.31</c:v>
                </c:pt>
                <c:pt idx="2">
                  <c:v>0.36</c:v>
                </c:pt>
                <c:pt idx="3">
                  <c:v>0.32</c:v>
                </c:pt>
                <c:pt idx="4">
                  <c:v>0.35</c:v>
                </c:pt>
                <c:pt idx="5">
                  <c:v>0.43</c:v>
                </c:pt>
                <c:pt idx="6">
                  <c:v>0.38</c:v>
                </c:pt>
                <c:pt idx="7">
                  <c:v>0.44</c:v>
                </c:pt>
                <c:pt idx="8">
                  <c:v>0.42</c:v>
                </c:pt>
                <c:pt idx="9">
                  <c:v>0.46</c:v>
                </c:pt>
                <c:pt idx="10">
                  <c:v>0.36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A8D-41D3-8382-DE647A418409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jesienią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0.17</c:v>
                </c:pt>
                <c:pt idx="1">
                  <c:v>0.27</c:v>
                </c:pt>
                <c:pt idx="2">
                  <c:v>0.24</c:v>
                </c:pt>
                <c:pt idx="3">
                  <c:v>0.27</c:v>
                </c:pt>
                <c:pt idx="4">
                  <c:v>0.21</c:v>
                </c:pt>
                <c:pt idx="5">
                  <c:v>0.19</c:v>
                </c:pt>
                <c:pt idx="6">
                  <c:v>0.2</c:v>
                </c:pt>
                <c:pt idx="7">
                  <c:v>0.18</c:v>
                </c:pt>
                <c:pt idx="8">
                  <c:v>0.15</c:v>
                </c:pt>
                <c:pt idx="9">
                  <c:v>0.15</c:v>
                </c:pt>
                <c:pt idx="10">
                  <c:v>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A8D-41D3-8382-DE647A418409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zimą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Arkusz1!$B$4:$L$4</c:f>
              <c:numCache>
                <c:formatCode>0%</c:formatCode>
                <c:ptCount val="11"/>
                <c:pt idx="0">
                  <c:v>0.26</c:v>
                </c:pt>
                <c:pt idx="1">
                  <c:v>0.21</c:v>
                </c:pt>
                <c:pt idx="2">
                  <c:v>0.21</c:v>
                </c:pt>
                <c:pt idx="3">
                  <c:v>0.1</c:v>
                </c:pt>
                <c:pt idx="4">
                  <c:v>0.18</c:v>
                </c:pt>
                <c:pt idx="5">
                  <c:v>0.15</c:v>
                </c:pt>
                <c:pt idx="6">
                  <c:v>0.18</c:v>
                </c:pt>
                <c:pt idx="7">
                  <c:v>0.19</c:v>
                </c:pt>
                <c:pt idx="8">
                  <c:v>0.14000000000000001</c:v>
                </c:pt>
                <c:pt idx="9">
                  <c:v>0.13</c:v>
                </c:pt>
                <c:pt idx="10">
                  <c:v>0.23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A8D-41D3-8382-DE647A418409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wiosną</c:v>
                </c:pt>
              </c:strCache>
            </c:strRef>
          </c:tx>
          <c:spPr>
            <a:solidFill>
              <a:srgbClr val="92D050"/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3"/>
              <c:layout>
                <c:manualLayout>
                  <c:x val="0"/>
                  <c:y val="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A8D-41D3-8382-DE647A41840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Arkusz1!$B$5:$L$5</c:f>
              <c:numCache>
                <c:formatCode>0%</c:formatCode>
                <c:ptCount val="11"/>
                <c:pt idx="0">
                  <c:v>0.23</c:v>
                </c:pt>
                <c:pt idx="1">
                  <c:v>0.2</c:v>
                </c:pt>
                <c:pt idx="2">
                  <c:v>0.18</c:v>
                </c:pt>
                <c:pt idx="3">
                  <c:v>0.31</c:v>
                </c:pt>
                <c:pt idx="4">
                  <c:v>0.25</c:v>
                </c:pt>
                <c:pt idx="5">
                  <c:v>0.23</c:v>
                </c:pt>
                <c:pt idx="6">
                  <c:v>0.24</c:v>
                </c:pt>
                <c:pt idx="7">
                  <c:v>0.18</c:v>
                </c:pt>
                <c:pt idx="8">
                  <c:v>0.28999999999999998</c:v>
                </c:pt>
                <c:pt idx="9">
                  <c:v>0.25</c:v>
                </c:pt>
                <c:pt idx="10">
                  <c:v>0.21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A8D-41D3-8382-DE647A41840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165086720"/>
        <c:axId val="167921344"/>
      </c:barChart>
      <c:catAx>
        <c:axId val="165086720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167921344"/>
        <c:crosses val="autoZero"/>
        <c:auto val="1"/>
        <c:lblAlgn val="ctr"/>
        <c:lblOffset val="100"/>
        <c:noMultiLvlLbl val="0"/>
      </c:catAx>
      <c:valAx>
        <c:axId val="16792134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16508672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146843820141072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0C57-420B-8587-9459802FD638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0C57-420B-8587-9459802FD638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 </c:v>
                </c:pt>
                <c:pt idx="1">
                  <c:v>Hotel </c:v>
                </c:pt>
                <c:pt idx="2">
                  <c:v>Pensjonat </c:v>
                </c:pt>
                <c:pt idx="3">
                  <c:v>Kwatera prywatna, gospodarstwo agroturystyczne </c:v>
                </c:pt>
                <c:pt idx="4">
                  <c:v>Schronisko </c:v>
                </c:pt>
                <c:pt idx="5">
                  <c:v>Ośrodek sanatoryjny, uzdrowiskowy </c:v>
                </c:pt>
                <c:pt idx="6">
                  <c:v>Motel </c:v>
                </c:pt>
                <c:pt idx="7">
                  <c:v>Dom wycieczkowy </c:v>
                </c:pt>
                <c:pt idx="8">
                  <c:v>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0.52469999999999994</c:v>
                </c:pt>
                <c:pt idx="1">
                  <c:v>0.19390000000000002</c:v>
                </c:pt>
                <c:pt idx="2">
                  <c:v>0.1231</c:v>
                </c:pt>
                <c:pt idx="3">
                  <c:v>6.2800000000000009E-2</c:v>
                </c:pt>
                <c:pt idx="4">
                  <c:v>5.2699999999999997E-2</c:v>
                </c:pt>
                <c:pt idx="5">
                  <c:v>3.6900000000000002E-2</c:v>
                </c:pt>
                <c:pt idx="6">
                  <c:v>1.89E-2</c:v>
                </c:pt>
                <c:pt idx="7">
                  <c:v>7.0999999999999995E-3</c:v>
                </c:pt>
                <c:pt idx="8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6077568"/>
        <c:axId val="395602752"/>
      </c:barChart>
      <c:catAx>
        <c:axId val="396077568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en-US"/>
          </a:p>
        </c:txPr>
        <c:crossAx val="395602752"/>
        <c:crosses val="autoZero"/>
        <c:auto val="1"/>
        <c:lblAlgn val="ctr"/>
        <c:lblOffset val="100"/>
        <c:noMultiLvlLbl val="0"/>
      </c:catAx>
      <c:valAx>
        <c:axId val="39560275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607756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087237195066781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</c:v>
                </c:pt>
                <c:pt idx="1">
                  <c:v>hotel</c:v>
                </c:pt>
                <c:pt idx="2">
                  <c:v>kwatera prywatna,
gospodarstwo agroturystyczne</c:v>
                </c:pt>
                <c:pt idx="3">
                  <c:v>pensjonat</c:v>
                </c:pt>
                <c:pt idx="4">
                  <c:v>ośrodek wypoczynkowo-rekreacyjny</c:v>
                </c:pt>
                <c:pt idx="5">
                  <c:v>dom wycieczkowy</c:v>
                </c:pt>
                <c:pt idx="6">
                  <c:v>schronisko</c:v>
                </c:pt>
                <c:pt idx="7">
                  <c:v>inne</c:v>
                </c:pt>
                <c:pt idx="8">
                  <c:v>nie pamiętam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0.52</c:v>
                </c:pt>
                <c:pt idx="1">
                  <c:v>0.14000000000000001</c:v>
                </c:pt>
                <c:pt idx="2">
                  <c:v>8.0000000000000029E-2</c:v>
                </c:pt>
                <c:pt idx="3">
                  <c:v>0.19</c:v>
                </c:pt>
                <c:pt idx="4">
                  <c:v>0.05</c:v>
                </c:pt>
                <c:pt idx="5">
                  <c:v>2.0000000000000007E-2</c:v>
                </c:pt>
                <c:pt idx="6">
                  <c:v>3.0000000000000002E-2</c:v>
                </c:pt>
                <c:pt idx="7">
                  <c:v>0.11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6196864"/>
        <c:axId val="395604480"/>
      </c:barChart>
      <c:catAx>
        <c:axId val="39619686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5604480"/>
        <c:crosses val="autoZero"/>
        <c:auto val="1"/>
        <c:lblAlgn val="ctr"/>
        <c:lblOffset val="100"/>
        <c:noMultiLvlLbl val="0"/>
      </c:catAx>
      <c:valAx>
        <c:axId val="39560448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619686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485769216487093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</c:v>
                </c:pt>
                <c:pt idx="1">
                  <c:v>hotel</c:v>
                </c:pt>
                <c:pt idx="2">
                  <c:v>kwatera prywatna,
gospodarstwo agroturystyczne</c:v>
                </c:pt>
                <c:pt idx="3">
                  <c:v>pensjonat</c:v>
                </c:pt>
                <c:pt idx="4">
                  <c:v>ośrodek wypoczynkowo-rekreacyjny</c:v>
                </c:pt>
                <c:pt idx="5">
                  <c:v>dom wycieczkowy</c:v>
                </c:pt>
                <c:pt idx="6">
                  <c:v>schronisko</c:v>
                </c:pt>
                <c:pt idx="7">
                  <c:v>inne</c:v>
                </c:pt>
                <c:pt idx="8">
                  <c:v>nie pamiętam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0.64000000000000024</c:v>
                </c:pt>
                <c:pt idx="1">
                  <c:v>0.15000000000000005</c:v>
                </c:pt>
                <c:pt idx="2">
                  <c:v>9.0000000000000024E-2</c:v>
                </c:pt>
                <c:pt idx="3">
                  <c:v>0.05</c:v>
                </c:pt>
                <c:pt idx="4">
                  <c:v>0</c:v>
                </c:pt>
                <c:pt idx="5">
                  <c:v>0</c:v>
                </c:pt>
                <c:pt idx="6">
                  <c:v>2.0000000000000007E-2</c:v>
                </c:pt>
                <c:pt idx="7">
                  <c:v>7.0000000000000021E-2</c:v>
                </c:pt>
                <c:pt idx="8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B33-456A-80EE-64B520BFAB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6588032"/>
        <c:axId val="395606208"/>
      </c:barChart>
      <c:catAx>
        <c:axId val="3965880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5606208"/>
        <c:crosses val="autoZero"/>
        <c:auto val="1"/>
        <c:lblAlgn val="ctr"/>
        <c:lblOffset val="100"/>
        <c:noMultiLvlLbl val="0"/>
      </c:catAx>
      <c:valAx>
        <c:axId val="39560620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65880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087237195066781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</c:v>
                </c:pt>
                <c:pt idx="1">
                  <c:v>hotel</c:v>
                </c:pt>
                <c:pt idx="2">
                  <c:v>kwatera prywatna,
gospodarstwo agroturystyczne</c:v>
                </c:pt>
                <c:pt idx="3">
                  <c:v>pensjonat</c:v>
                </c:pt>
                <c:pt idx="4">
                  <c:v>ośrodek wypoczynkowo-rekreacyjny</c:v>
                </c:pt>
                <c:pt idx="5">
                  <c:v>dom wycieczkowy</c:v>
                </c:pt>
                <c:pt idx="6">
                  <c:v>schronisko</c:v>
                </c:pt>
                <c:pt idx="7">
                  <c:v>inne</c:v>
                </c:pt>
                <c:pt idx="8">
                  <c:v>nie pamiętam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0.55000000000000004</c:v>
                </c:pt>
                <c:pt idx="1">
                  <c:v>0.15</c:v>
                </c:pt>
                <c:pt idx="2">
                  <c:v>7.0000000000000007E-2</c:v>
                </c:pt>
                <c:pt idx="3">
                  <c:v>0.15</c:v>
                </c:pt>
                <c:pt idx="4">
                  <c:v>0.03</c:v>
                </c:pt>
                <c:pt idx="5">
                  <c:v>0.02</c:v>
                </c:pt>
                <c:pt idx="6">
                  <c:v>0.01</c:v>
                </c:pt>
                <c:pt idx="7">
                  <c:v>0.08</c:v>
                </c:pt>
                <c:pt idx="8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6D7-4F31-AF77-00FFE0178B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6587520"/>
        <c:axId val="396230656"/>
      </c:barChart>
      <c:catAx>
        <c:axId val="39658752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6230656"/>
        <c:crosses val="autoZero"/>
        <c:auto val="1"/>
        <c:lblAlgn val="ctr"/>
        <c:lblOffset val="100"/>
        <c:noMultiLvlLbl val="0"/>
      </c:catAx>
      <c:valAx>
        <c:axId val="39623065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658752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485769216487093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</c:v>
                </c:pt>
                <c:pt idx="1">
                  <c:v>hotel</c:v>
                </c:pt>
                <c:pt idx="2">
                  <c:v>kwatera prywatna,
gospodarstwo agroturystyczne</c:v>
                </c:pt>
                <c:pt idx="3">
                  <c:v>pensjonat</c:v>
                </c:pt>
                <c:pt idx="4">
                  <c:v>ośrodek wypoczynkowo-rekreacyjny</c:v>
                </c:pt>
                <c:pt idx="5">
                  <c:v>dom wycieczkowy</c:v>
                </c:pt>
                <c:pt idx="6">
                  <c:v>schronisko</c:v>
                </c:pt>
                <c:pt idx="7">
                  <c:v>inne</c:v>
                </c:pt>
                <c:pt idx="8">
                  <c:v>nie pamiętam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0.56000000000000005</c:v>
                </c:pt>
                <c:pt idx="1">
                  <c:v>0.13</c:v>
                </c:pt>
                <c:pt idx="2">
                  <c:v>0.06</c:v>
                </c:pt>
                <c:pt idx="3">
                  <c:v>0.14000000000000001</c:v>
                </c:pt>
                <c:pt idx="4">
                  <c:v>0.02</c:v>
                </c:pt>
                <c:pt idx="5">
                  <c:v>0.06</c:v>
                </c:pt>
                <c:pt idx="6">
                  <c:v>0.03</c:v>
                </c:pt>
                <c:pt idx="7">
                  <c:v>0.12</c:v>
                </c:pt>
                <c:pt idx="8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B33-456A-80EE-64B520BFAB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6811776"/>
        <c:axId val="396233536"/>
      </c:barChart>
      <c:catAx>
        <c:axId val="39681177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6233536"/>
        <c:crosses val="autoZero"/>
        <c:auto val="1"/>
        <c:lblAlgn val="ctr"/>
        <c:lblOffset val="100"/>
        <c:noMultiLvlLbl val="0"/>
      </c:catAx>
      <c:valAx>
        <c:axId val="3962335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681177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485769216487093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</c:v>
                </c:pt>
                <c:pt idx="1">
                  <c:v>hotel</c:v>
                </c:pt>
                <c:pt idx="2">
                  <c:v>kwatera prywatna,
gospodarstwo agroturystyczne</c:v>
                </c:pt>
                <c:pt idx="3">
                  <c:v>pensjonat</c:v>
                </c:pt>
                <c:pt idx="4">
                  <c:v>ośrodek wypoczynkowo-rekreacyjny</c:v>
                </c:pt>
                <c:pt idx="5">
                  <c:v>dom wycieczkowy</c:v>
                </c:pt>
                <c:pt idx="6">
                  <c:v>schronisko</c:v>
                </c:pt>
                <c:pt idx="7">
                  <c:v>inne</c:v>
                </c:pt>
                <c:pt idx="8">
                  <c:v>nie pamiętam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0.53</c:v>
                </c:pt>
                <c:pt idx="1">
                  <c:v>0.11</c:v>
                </c:pt>
                <c:pt idx="2">
                  <c:v>0.15</c:v>
                </c:pt>
                <c:pt idx="3">
                  <c:v>0.14000000000000001</c:v>
                </c:pt>
                <c:pt idx="4">
                  <c:v>0.01</c:v>
                </c:pt>
                <c:pt idx="5">
                  <c:v>0.01</c:v>
                </c:pt>
                <c:pt idx="6">
                  <c:v>0.09</c:v>
                </c:pt>
                <c:pt idx="7">
                  <c:v>0.12</c:v>
                </c:pt>
                <c:pt idx="8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6FB-4AC8-890A-BFAAB9E610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6811776"/>
        <c:axId val="396233536"/>
      </c:barChart>
      <c:catAx>
        <c:axId val="39681177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6233536"/>
        <c:crosses val="autoZero"/>
        <c:auto val="1"/>
        <c:lblAlgn val="ctr"/>
        <c:lblOffset val="100"/>
        <c:noMultiLvlLbl val="0"/>
      </c:catAx>
      <c:valAx>
        <c:axId val="3962335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681177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485769216487093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</c:v>
                </c:pt>
                <c:pt idx="1">
                  <c:v>hotel</c:v>
                </c:pt>
                <c:pt idx="2">
                  <c:v>kwatera prywatna,
gospodarstwo agroturystyczne</c:v>
                </c:pt>
                <c:pt idx="3">
                  <c:v>pensjonat</c:v>
                </c:pt>
                <c:pt idx="4">
                  <c:v>ośrodek wypoczynkowo-rekreacyjny</c:v>
                </c:pt>
                <c:pt idx="5">
                  <c:v>dom wycieczkowy</c:v>
                </c:pt>
                <c:pt idx="6">
                  <c:v>schronisko</c:v>
                </c:pt>
                <c:pt idx="7">
                  <c:v>inne</c:v>
                </c:pt>
                <c:pt idx="8">
                  <c:v>nie pamiętam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0.52</c:v>
                </c:pt>
                <c:pt idx="1">
                  <c:v>0.19</c:v>
                </c:pt>
                <c:pt idx="2">
                  <c:v>0.06</c:v>
                </c:pt>
                <c:pt idx="3">
                  <c:v>0.12</c:v>
                </c:pt>
                <c:pt idx="4">
                  <c:v>0</c:v>
                </c:pt>
                <c:pt idx="5">
                  <c:v>0.01</c:v>
                </c:pt>
                <c:pt idx="6">
                  <c:v>0.05</c:v>
                </c:pt>
                <c:pt idx="7">
                  <c:v>7.0000000000000007E-2</c:v>
                </c:pt>
                <c:pt idx="8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0A9-48E8-B16D-53608482887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6811776"/>
        <c:axId val="396233536"/>
      </c:barChart>
      <c:catAx>
        <c:axId val="39681177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6233536"/>
        <c:crosses val="autoZero"/>
        <c:auto val="1"/>
        <c:lblAlgn val="ctr"/>
        <c:lblOffset val="100"/>
        <c:noMultiLvlLbl val="0"/>
      </c:catAx>
      <c:valAx>
        <c:axId val="3962335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681177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32292109347428138"/>
          <c:y val="8.5496225599282868E-2"/>
          <c:w val="0.66424492097481869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0%</c:formatCode>
                <c:ptCount val="11"/>
                <c:pt idx="0">
                  <c:v>0.13</c:v>
                </c:pt>
                <c:pt idx="1">
                  <c:v>0.14000000000000001</c:v>
                </c:pt>
                <c:pt idx="2">
                  <c:v>0.17</c:v>
                </c:pt>
                <c:pt idx="3">
                  <c:v>0.17</c:v>
                </c:pt>
                <c:pt idx="4">
                  <c:v>0.14000000000000001</c:v>
                </c:pt>
                <c:pt idx="5">
                  <c:v>0.06</c:v>
                </c:pt>
                <c:pt idx="6">
                  <c:v>0.09</c:v>
                </c:pt>
                <c:pt idx="7">
                  <c:v>1.3653715068823192E-2</c:v>
                </c:pt>
                <c:pt idx="8">
                  <c:v>0.05</c:v>
                </c:pt>
                <c:pt idx="9">
                  <c:v>0.03</c:v>
                </c:pt>
                <c:pt idx="1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84D-4CD0-B339-227F4DFF3B84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0.08</c:v>
                </c:pt>
                <c:pt idx="1">
                  <c:v>0.24</c:v>
                </c:pt>
                <c:pt idx="2">
                  <c:v>0.23</c:v>
                </c:pt>
                <c:pt idx="3">
                  <c:v>0.11</c:v>
                </c:pt>
                <c:pt idx="4">
                  <c:v>0.15</c:v>
                </c:pt>
                <c:pt idx="5">
                  <c:v>0.11</c:v>
                </c:pt>
                <c:pt idx="6">
                  <c:v>0.08</c:v>
                </c:pt>
                <c:pt idx="7">
                  <c:v>0.11311681008186265</c:v>
                </c:pt>
                <c:pt idx="8">
                  <c:v>0.03</c:v>
                </c:pt>
                <c:pt idx="9">
                  <c:v>7.0000000000000007E-2</c:v>
                </c:pt>
                <c:pt idx="1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84D-4CD0-B339-227F4DFF3B84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Arkusz1!$B$4:$L$4</c:f>
              <c:numCache>
                <c:formatCode>0%</c:formatCode>
                <c:ptCount val="11"/>
                <c:pt idx="0">
                  <c:v>0.24</c:v>
                </c:pt>
                <c:pt idx="1">
                  <c:v>0.22</c:v>
                </c:pt>
                <c:pt idx="2">
                  <c:v>0.17</c:v>
                </c:pt>
                <c:pt idx="3">
                  <c:v>0.14000000000000001</c:v>
                </c:pt>
                <c:pt idx="4">
                  <c:v>0.15</c:v>
                </c:pt>
                <c:pt idx="5">
                  <c:v>0.17</c:v>
                </c:pt>
                <c:pt idx="6">
                  <c:v>0.16</c:v>
                </c:pt>
                <c:pt idx="7">
                  <c:v>0.13075780354990629</c:v>
                </c:pt>
                <c:pt idx="8">
                  <c:v>0.12</c:v>
                </c:pt>
                <c:pt idx="9">
                  <c:v>0.16</c:v>
                </c:pt>
                <c:pt idx="1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84D-4CD0-B339-227F4DFF3B84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</c:strCache>
            </c:strRef>
          </c:tx>
          <c:spPr>
            <a:solidFill>
              <a:srgbClr val="808000"/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3"/>
              <c:layout>
                <c:manualLayout>
                  <c:x val="0"/>
                  <c:y val="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84D-4CD0-B339-227F4DFF3B8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Arkusz1!$B$5:$L$5</c:f>
              <c:numCache>
                <c:formatCode>0%</c:formatCode>
                <c:ptCount val="11"/>
                <c:pt idx="0">
                  <c:v>0.28000000000000003</c:v>
                </c:pt>
                <c:pt idx="1">
                  <c:v>0.22</c:v>
                </c:pt>
                <c:pt idx="2">
                  <c:v>0.24</c:v>
                </c:pt>
                <c:pt idx="3">
                  <c:v>0.22</c:v>
                </c:pt>
                <c:pt idx="4">
                  <c:v>0.26</c:v>
                </c:pt>
                <c:pt idx="5">
                  <c:v>0.21</c:v>
                </c:pt>
                <c:pt idx="6">
                  <c:v>0.08</c:v>
                </c:pt>
                <c:pt idx="7">
                  <c:v>0.20578793475557794</c:v>
                </c:pt>
                <c:pt idx="8">
                  <c:v>0.19</c:v>
                </c:pt>
                <c:pt idx="9">
                  <c:v>0.24</c:v>
                </c:pt>
                <c:pt idx="10">
                  <c:v>0.31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884D-4CD0-B339-227F4DFF3B84}"/>
            </c:ext>
          </c:extLst>
        </c:ser>
        <c:ser>
          <c:idx val="4"/>
          <c:order val="4"/>
          <c:tx>
            <c:strRef>
              <c:f>Arkusz1!$A$6</c:f>
              <c:strCache>
                <c:ptCount val="1"/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Arkusz1!$B$6:$L$6</c:f>
            </c:numRef>
          </c:val>
          <c:extLst>
            <c:ext xmlns:c16="http://schemas.microsoft.com/office/drawing/2014/chart" uri="{C3380CC4-5D6E-409C-BE32-E72D297353CC}">
              <c16:uniqueId val="{00000005-884D-4CD0-B339-227F4DFF3B84}"/>
            </c:ext>
          </c:extLst>
        </c:ser>
        <c:ser>
          <c:idx val="5"/>
          <c:order val="5"/>
          <c:tx>
            <c:strRef>
              <c:f>Arkusz1!$A$7</c:f>
              <c:strCache>
                <c:ptCount val="1"/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-2.2763238481129217E-3"/>
                  <c:y val="-3.40909090909090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84D-4CD0-B339-227F4DFF3B84}"/>
                </c:ext>
              </c:extLst>
            </c:dLbl>
            <c:dLbl>
              <c:idx val="1"/>
              <c:layout>
                <c:manualLayout>
                  <c:x val="0"/>
                  <c:y val="-2.65151515151515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4D-4CD0-B339-227F4DFF3B84}"/>
                </c:ext>
              </c:extLst>
            </c:dLbl>
            <c:dLbl>
              <c:idx val="2"/>
              <c:layout>
                <c:manualLayout>
                  <c:x val="8.346424357807646E-17"/>
                  <c:y val="-1.893909568122166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84D-4CD0-B339-227F4DFF3B84}"/>
                </c:ext>
              </c:extLst>
            </c:dLbl>
            <c:dLbl>
              <c:idx val="3"/>
              <c:layout>
                <c:manualLayout>
                  <c:x val="0"/>
                  <c:y val="-1.89393939393939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84D-4CD0-B339-227F4DFF3B84}"/>
                </c:ext>
              </c:extLst>
            </c:dLbl>
            <c:dLbl>
              <c:idx val="4"/>
              <c:layout>
                <c:manualLayout>
                  <c:x val="4.5526476962258391E-3"/>
                  <c:y val="-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84D-4CD0-B339-227F4DFF3B8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Arkusz1!$B$7:$L$7</c:f>
              <c:numCache>
                <c:formatCode>0%</c:formatCode>
                <c:ptCount val="11"/>
                <c:pt idx="0">
                  <c:v>0.28999999999999998</c:v>
                </c:pt>
                <c:pt idx="1">
                  <c:v>0.19</c:v>
                </c:pt>
                <c:pt idx="2">
                  <c:v>0.19</c:v>
                </c:pt>
                <c:pt idx="3">
                  <c:v>0.35</c:v>
                </c:pt>
                <c:pt idx="4">
                  <c:v>0.3</c:v>
                </c:pt>
                <c:pt idx="5">
                  <c:v>0.44</c:v>
                </c:pt>
                <c:pt idx="6">
                  <c:v>0.56999999999999995</c:v>
                </c:pt>
                <c:pt idx="7">
                  <c:v>0.54</c:v>
                </c:pt>
                <c:pt idx="8">
                  <c:v>0.61</c:v>
                </c:pt>
                <c:pt idx="9">
                  <c:v>0.5</c:v>
                </c:pt>
                <c:pt idx="10">
                  <c:v>0.53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884D-4CD0-B339-227F4DFF3B8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397364224"/>
        <c:axId val="396235264"/>
      </c:barChart>
      <c:catAx>
        <c:axId val="397364224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396235264"/>
        <c:crosses val="autoZero"/>
        <c:auto val="1"/>
        <c:lblAlgn val="ctr"/>
        <c:lblOffset val="100"/>
        <c:noMultiLvlLbl val="0"/>
      </c:catAx>
      <c:valAx>
        <c:axId val="39623526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9736422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8080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Lbls>
            <c:dLbl>
              <c:idx val="1"/>
              <c:layout>
                <c:manualLayout>
                  <c:x val="-5.0368308591992803E-2"/>
                  <c:y val="0.10138003189284495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824-4B81-AA5A-86FCE3834622}"/>
                </c:ext>
              </c:extLst>
            </c:dLbl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8824-4B81-AA5A-86FCE3834622}"/>
                </c:ext>
              </c:extLst>
            </c:dLbl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Arkusz1!$A$2:$A$6</c:f>
              <c:strCache>
                <c:ptCount val="5"/>
                <c:pt idx="0">
                  <c:v>do 40 zł</c:v>
                </c:pt>
                <c:pt idx="1">
                  <c:v>41-70 zł</c:v>
                </c:pt>
                <c:pt idx="2">
                  <c:v>71 - 100 zł</c:v>
                </c:pt>
                <c:pt idx="3">
                  <c:v>powyżej 100 zł</c:v>
                </c:pt>
                <c:pt idx="4">
                  <c:v>nie wiem, 
odmowa</c:v>
                </c:pt>
              </c:strCache>
            </c:strRef>
          </c:cat>
          <c:val>
            <c:numRef>
              <c:f>Arkusz1!$B$2:$B$6</c:f>
              <c:numCache>
                <c:formatCode>0%</c:formatCode>
                <c:ptCount val="5"/>
                <c:pt idx="0">
                  <c:v>0.02</c:v>
                </c:pt>
                <c:pt idx="1">
                  <c:v>0.05</c:v>
                </c:pt>
                <c:pt idx="2">
                  <c:v>0.09</c:v>
                </c:pt>
                <c:pt idx="3">
                  <c:v>0.31</c:v>
                </c:pt>
                <c:pt idx="4">
                  <c:v>0.53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48256033182504"/>
          <c:y val="0.59335703595680811"/>
          <c:w val="9.6307032428355949E-2"/>
          <c:h val="0.1003797423756646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cat>
            <c:strRef>
              <c:f>Arkusz1!$A$2:$A$7</c:f>
              <c:strCache>
                <c:ptCount val="5"/>
                <c:pt idx="0">
                  <c:v>do 40 zł</c:v>
                </c:pt>
                <c:pt idx="1">
                  <c:v>41-70 zł</c:v>
                </c:pt>
                <c:pt idx="2">
                  <c:v>71 - 100 zł</c:v>
                </c:pt>
                <c:pt idx="3">
                  <c:v>powyżej 100 zł</c:v>
                </c:pt>
                <c:pt idx="4">
                  <c:v>nie wiem, odmowa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5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7.3558961194040789E-2"/>
          <c:y val="0.18323718503517877"/>
          <c:w val="0.9106879574355039"/>
          <c:h val="0.76241055987108053"/>
        </c:manualLayout>
      </c:layout>
      <c:overlay val="0"/>
      <c:spPr>
        <a:noFill/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475814170562503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Katowice</c:v>
                </c:pt>
                <c:pt idx="1">
                  <c:v>Wisła</c:v>
                </c:pt>
                <c:pt idx="2">
                  <c:v>Pszczyna</c:v>
                </c:pt>
                <c:pt idx="3">
                  <c:v>Częstochowa</c:v>
                </c:pt>
                <c:pt idx="4">
                  <c:v>Rybnik</c:v>
                </c:pt>
                <c:pt idx="5">
                  <c:v>Będzin</c:v>
                </c:pt>
                <c:pt idx="6">
                  <c:v>trudno powiedzieć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0.49</c:v>
                </c:pt>
                <c:pt idx="1">
                  <c:v>0.15</c:v>
                </c:pt>
                <c:pt idx="2">
                  <c:v>0.16</c:v>
                </c:pt>
                <c:pt idx="3">
                  <c:v>0.14000000000000001</c:v>
                </c:pt>
                <c:pt idx="4">
                  <c:v>0.09</c:v>
                </c:pt>
                <c:pt idx="5">
                  <c:v>0.05</c:v>
                </c:pt>
                <c:pt idx="6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0AD-4929-8260-3D6A055C69D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6572288"/>
        <c:axId val="385488512"/>
      </c:barChart>
      <c:catAx>
        <c:axId val="38657228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5488512"/>
        <c:crosses val="autoZero"/>
        <c:auto val="1"/>
        <c:lblAlgn val="ctr"/>
        <c:lblOffset val="100"/>
        <c:noMultiLvlLbl val="0"/>
      </c:catAx>
      <c:valAx>
        <c:axId val="3854885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657228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475814170562503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rgbClr val="989898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Katowice</c:v>
                </c:pt>
                <c:pt idx="1">
                  <c:v>Wisła</c:v>
                </c:pt>
                <c:pt idx="2">
                  <c:v>Pszczyna</c:v>
                </c:pt>
                <c:pt idx="3">
                  <c:v>Częstochowa</c:v>
                </c:pt>
                <c:pt idx="4">
                  <c:v>Rybnik</c:v>
                </c:pt>
                <c:pt idx="5">
                  <c:v>Będzin</c:v>
                </c:pt>
                <c:pt idx="6">
                  <c:v>trudno powiedzieć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0.37</c:v>
                </c:pt>
                <c:pt idx="1">
                  <c:v>0.14000000000000001</c:v>
                </c:pt>
                <c:pt idx="2">
                  <c:v>0.12</c:v>
                </c:pt>
                <c:pt idx="3">
                  <c:v>0.12</c:v>
                </c:pt>
                <c:pt idx="4">
                  <c:v>0.06</c:v>
                </c:pt>
                <c:pt idx="5">
                  <c:v>0.13</c:v>
                </c:pt>
                <c:pt idx="6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0AD-4929-8260-3D6A055C69D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6679808"/>
        <c:axId val="385490240"/>
      </c:barChart>
      <c:catAx>
        <c:axId val="38667980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5490240"/>
        <c:crosses val="autoZero"/>
        <c:auto val="1"/>
        <c:lblAlgn val="ctr"/>
        <c:lblOffset val="100"/>
        <c:noMultiLvlLbl val="0"/>
      </c:catAx>
      <c:valAx>
        <c:axId val="3854902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667980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2013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Okolice Katowic, Chorzowa, Bytomia, Zabrza, Gliwic </c:v>
                </c:pt>
                <c:pt idx="1">
                  <c:v>Okolice Częstochowy, Olsztyna, Lublińca, Myszkowa, Zawiercia, Pilicy, Ogrodzieńca </c:v>
                </c:pt>
                <c:pt idx="2">
                  <c:v>Okolice Wisły, Ustronia, Istebnej, Koniakowa, Cieszyna, Skoczowa </c:v>
                </c:pt>
                <c:pt idx="3">
                  <c:v>Okolice Pszczyny, BielskaBiałej, Szczyrku, Żywca, Jeleśni, Korbielowa </c:v>
                </c:pt>
                <c:pt idx="4">
                  <c:v>Okolice Będzina, Sosnowca, Czeladzi, Dąbrowy Górniczej </c:v>
                </c:pt>
                <c:pt idx="5">
                  <c:v>Okolice Rybnika, Raciborza, Jastrzębia-Zdroju, Żor </c:v>
                </c:pt>
                <c:pt idx="6">
                  <c:v>trudno powiedzieć 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0.36</c:v>
                </c:pt>
                <c:pt idx="1">
                  <c:v>0.2</c:v>
                </c:pt>
                <c:pt idx="2">
                  <c:v>0.16</c:v>
                </c:pt>
                <c:pt idx="3">
                  <c:v>0.2</c:v>
                </c:pt>
                <c:pt idx="4">
                  <c:v>0.09</c:v>
                </c:pt>
                <c:pt idx="5">
                  <c:v>0.05</c:v>
                </c:pt>
                <c:pt idx="6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6332672"/>
        <c:axId val="397223616"/>
      </c:barChart>
      <c:catAx>
        <c:axId val="3863326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7223616"/>
        <c:crosses val="autoZero"/>
        <c:auto val="1"/>
        <c:lblAlgn val="ctr"/>
        <c:lblOffset val="100"/>
        <c:noMultiLvlLbl val="0"/>
      </c:catAx>
      <c:valAx>
        <c:axId val="39722361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63326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475814170562503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Katowice</c:v>
                </c:pt>
                <c:pt idx="1">
                  <c:v>Wisła</c:v>
                </c:pt>
                <c:pt idx="2">
                  <c:v>Pszczyna</c:v>
                </c:pt>
                <c:pt idx="3">
                  <c:v>Częstochowa</c:v>
                </c:pt>
                <c:pt idx="4">
                  <c:v>Rybnik</c:v>
                </c:pt>
                <c:pt idx="5">
                  <c:v>Będzin</c:v>
                </c:pt>
                <c:pt idx="6">
                  <c:v>trudno powiedzieć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0.37280000000000002</c:v>
                </c:pt>
                <c:pt idx="1">
                  <c:v>0.2072</c:v>
                </c:pt>
                <c:pt idx="2">
                  <c:v>0.1426</c:v>
                </c:pt>
                <c:pt idx="3">
                  <c:v>0.25459999999999999</c:v>
                </c:pt>
                <c:pt idx="4">
                  <c:v>4.9000000000000002E-2</c:v>
                </c:pt>
                <c:pt idx="5">
                  <c:v>0.1099</c:v>
                </c:pt>
                <c:pt idx="6">
                  <c:v>2.6499999999999999E-2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EF7-474B-B3C1-6FE5A67CA80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6572288"/>
        <c:axId val="385488512"/>
      </c:barChart>
      <c:catAx>
        <c:axId val="38657228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5488512"/>
        <c:crosses val="autoZero"/>
        <c:auto val="1"/>
        <c:lblAlgn val="ctr"/>
        <c:lblOffset val="100"/>
        <c:noMultiLvlLbl val="0"/>
      </c:catAx>
      <c:valAx>
        <c:axId val="3854885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657228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475814170562503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rgbClr val="989898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Katowice</c:v>
                </c:pt>
                <c:pt idx="1">
                  <c:v>Wisła</c:v>
                </c:pt>
                <c:pt idx="2">
                  <c:v>Pszczyna</c:v>
                </c:pt>
                <c:pt idx="3">
                  <c:v>Częstochowa</c:v>
                </c:pt>
                <c:pt idx="4">
                  <c:v>Rybnik</c:v>
                </c:pt>
                <c:pt idx="5">
                  <c:v>Będzin</c:v>
                </c:pt>
                <c:pt idx="6">
                  <c:v>trudno powiedzieć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0.36</c:v>
                </c:pt>
                <c:pt idx="1">
                  <c:v>0.16</c:v>
                </c:pt>
                <c:pt idx="2">
                  <c:v>0.2</c:v>
                </c:pt>
                <c:pt idx="3">
                  <c:v>0.2</c:v>
                </c:pt>
                <c:pt idx="4">
                  <c:v>0.05</c:v>
                </c:pt>
                <c:pt idx="5">
                  <c:v>0.09</c:v>
                </c:pt>
                <c:pt idx="6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CC3-415F-81EA-F50FB2499C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6679808"/>
        <c:axId val="385490240"/>
      </c:barChart>
      <c:catAx>
        <c:axId val="38667980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5490240"/>
        <c:crosses val="autoZero"/>
        <c:auto val="1"/>
        <c:lblAlgn val="ctr"/>
        <c:lblOffset val="100"/>
        <c:noMultiLvlLbl val="0"/>
      </c:catAx>
      <c:valAx>
        <c:axId val="3854902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667980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588521740153396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</c:v>
                </c:pt>
                <c:pt idx="1">
                  <c:v>hotel</c:v>
                </c:pt>
                <c:pt idx="2">
                  <c:v>kwatera prywatna,
gospodarstwo agroturystyczne</c:v>
                </c:pt>
                <c:pt idx="3">
                  <c:v>pensjonat</c:v>
                </c:pt>
                <c:pt idx="4">
                  <c:v>ośrodek wypoczynkowo-rekreacyjny</c:v>
                </c:pt>
                <c:pt idx="5">
                  <c:v>dom wycieczkowy</c:v>
                </c:pt>
                <c:pt idx="6">
                  <c:v>schronisko</c:v>
                </c:pt>
                <c:pt idx="7">
                  <c:v>inne</c:v>
                </c:pt>
                <c:pt idx="8">
                  <c:v>nie pamiętam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0.62000000000000022</c:v>
                </c:pt>
                <c:pt idx="1">
                  <c:v>0.15000000000000005</c:v>
                </c:pt>
                <c:pt idx="2">
                  <c:v>0.13</c:v>
                </c:pt>
                <c:pt idx="3">
                  <c:v>7.0000000000000021E-2</c:v>
                </c:pt>
                <c:pt idx="4">
                  <c:v>9.0000000000000024E-2</c:v>
                </c:pt>
                <c:pt idx="5">
                  <c:v>4.0000000000000015E-2</c:v>
                </c:pt>
                <c:pt idx="6">
                  <c:v>1.0000000000000004E-2</c:v>
                </c:pt>
                <c:pt idx="7">
                  <c:v>2.0000000000000007E-2</c:v>
                </c:pt>
                <c:pt idx="8">
                  <c:v>4.0000000000000015E-2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24F-47B8-B775-9083C4C7F9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5958912"/>
        <c:axId val="397228224"/>
      </c:barChart>
      <c:catAx>
        <c:axId val="38595891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7228224"/>
        <c:crosses val="autoZero"/>
        <c:auto val="1"/>
        <c:lblAlgn val="ctr"/>
        <c:lblOffset val="100"/>
        <c:noMultiLvlLbl val="0"/>
      </c:catAx>
      <c:valAx>
        <c:axId val="39722822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595891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355078817315657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</c:v>
                </c:pt>
                <c:pt idx="1">
                  <c:v>hotel</c:v>
                </c:pt>
                <c:pt idx="2">
                  <c:v>kwatera prywatna,
gospodarstwo agroturystyczne</c:v>
                </c:pt>
                <c:pt idx="3">
                  <c:v>pensjonat</c:v>
                </c:pt>
                <c:pt idx="4">
                  <c:v>ośrodek wypoczynkowo-rekreacyjny</c:v>
                </c:pt>
                <c:pt idx="5">
                  <c:v>dom wycieczkowy</c:v>
                </c:pt>
                <c:pt idx="6">
                  <c:v>schronisko</c:v>
                </c:pt>
                <c:pt idx="7">
                  <c:v>inne</c:v>
                </c:pt>
                <c:pt idx="8">
                  <c:v>nie pamiętam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0.52</c:v>
                </c:pt>
                <c:pt idx="1">
                  <c:v>0.13</c:v>
                </c:pt>
                <c:pt idx="2">
                  <c:v>0.22</c:v>
                </c:pt>
                <c:pt idx="3">
                  <c:v>0.21000000000000005</c:v>
                </c:pt>
                <c:pt idx="4">
                  <c:v>0.13</c:v>
                </c:pt>
                <c:pt idx="5">
                  <c:v>0.1</c:v>
                </c:pt>
                <c:pt idx="6">
                  <c:v>2.0000000000000007E-2</c:v>
                </c:pt>
                <c:pt idx="7">
                  <c:v>1.0000000000000004E-2</c:v>
                </c:pt>
                <c:pt idx="8">
                  <c:v>4.0000000000000015E-2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9042560"/>
        <c:axId val="386760000"/>
      </c:barChart>
      <c:catAx>
        <c:axId val="39904256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6760000"/>
        <c:crosses val="autoZero"/>
        <c:auto val="1"/>
        <c:lblAlgn val="ctr"/>
        <c:lblOffset val="100"/>
        <c:noMultiLvlLbl val="0"/>
      </c:catAx>
      <c:valAx>
        <c:axId val="38676000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904256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355078817315657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odwiedziny rodziny, bliskich, znajomych</c:v>
                </c:pt>
                <c:pt idx="1">
                  <c:v>sprawy zawodowe</c:v>
                </c:pt>
                <c:pt idx="2">
                  <c:v>wypoczynek na łonie natury</c:v>
                </c:pt>
                <c:pt idx="3">
                  <c:v>zwiedzanie i poznawanie walorów turystyczno-krajobrazowych regionu</c:v>
                </c:pt>
                <c:pt idx="4">
                  <c:v>zwiedzanie i poznawanie walorów kulturowych</c:v>
                </c:pt>
                <c:pt idx="5">
                  <c:v>sport, turystyka aktywna</c:v>
                </c:pt>
                <c:pt idx="6">
                  <c:v>pielgrzymka, odwiedzanie</c:v>
                </c:pt>
                <c:pt idx="7">
                  <c:v>zakupy, załatwianie prywatnych interesów</c:v>
                </c:pt>
                <c:pt idx="8">
                  <c:v>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0.49</c:v>
                </c:pt>
                <c:pt idx="1">
                  <c:v>0.14000000000000001</c:v>
                </c:pt>
                <c:pt idx="2">
                  <c:v>0.27</c:v>
                </c:pt>
                <c:pt idx="3">
                  <c:v>0.17</c:v>
                </c:pt>
                <c:pt idx="4">
                  <c:v>0.1</c:v>
                </c:pt>
                <c:pt idx="5">
                  <c:v>0.09</c:v>
                </c:pt>
                <c:pt idx="6">
                  <c:v>0.01</c:v>
                </c:pt>
                <c:pt idx="7">
                  <c:v>0.01</c:v>
                </c:pt>
                <c:pt idx="8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C0-4D4C-B4B1-01F9ACC37B3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6105344"/>
        <c:axId val="386752512"/>
      </c:barChart>
      <c:catAx>
        <c:axId val="38610534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6752512"/>
        <c:crosses val="autoZero"/>
        <c:auto val="1"/>
        <c:lblAlgn val="ctr"/>
        <c:lblOffset val="100"/>
        <c:noMultiLvlLbl val="0"/>
      </c:catAx>
      <c:valAx>
        <c:axId val="3867525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610534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355078817315657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odwiedziny rodziny, bliskich, znajomych</c:v>
                </c:pt>
                <c:pt idx="1">
                  <c:v>sprawy zawodowe</c:v>
                </c:pt>
                <c:pt idx="2">
                  <c:v>wypoczynek na łonie natury</c:v>
                </c:pt>
                <c:pt idx="3">
                  <c:v>zwiedzanie i poznawanie walorów turystyczno-krajobrazowych regionu</c:v>
                </c:pt>
                <c:pt idx="4">
                  <c:v>zwiedzanie i poznawanie walorów kulturowych</c:v>
                </c:pt>
                <c:pt idx="5">
                  <c:v>sport, turystyka aktywna</c:v>
                </c:pt>
                <c:pt idx="6">
                  <c:v>pielgrzymka, odwiedzanie</c:v>
                </c:pt>
                <c:pt idx="7">
                  <c:v>zakupy, załatwianie prywatnych interesów</c:v>
                </c:pt>
                <c:pt idx="8">
                  <c:v>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0.4</c:v>
                </c:pt>
                <c:pt idx="1">
                  <c:v>0.13</c:v>
                </c:pt>
                <c:pt idx="2">
                  <c:v>0.18</c:v>
                </c:pt>
                <c:pt idx="3">
                  <c:v>0.2</c:v>
                </c:pt>
                <c:pt idx="4">
                  <c:v>0.27</c:v>
                </c:pt>
                <c:pt idx="5">
                  <c:v>0.05</c:v>
                </c:pt>
                <c:pt idx="6">
                  <c:v>0</c:v>
                </c:pt>
                <c:pt idx="7">
                  <c:v>0.03</c:v>
                </c:pt>
                <c:pt idx="8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C0-4D4C-B4B1-01F9ACC37B3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5957888"/>
        <c:axId val="397226496"/>
      </c:barChart>
      <c:catAx>
        <c:axId val="38595788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7226496"/>
        <c:crosses val="autoZero"/>
        <c:auto val="1"/>
        <c:lblAlgn val="ctr"/>
        <c:lblOffset val="100"/>
        <c:noMultiLvlLbl val="0"/>
      </c:catAx>
      <c:valAx>
        <c:axId val="39722649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595788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355078817315657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0.44</c:v>
                </c:pt>
                <c:pt idx="1">
                  <c:v>0.15</c:v>
                </c:pt>
                <c:pt idx="2">
                  <c:v>0.24</c:v>
                </c:pt>
                <c:pt idx="3">
                  <c:v>0.24</c:v>
                </c:pt>
                <c:pt idx="4">
                  <c:v>0.09</c:v>
                </c:pt>
                <c:pt idx="5">
                  <c:v>0.09</c:v>
                </c:pt>
                <c:pt idx="6">
                  <c:v>0.03</c:v>
                </c:pt>
                <c:pt idx="7">
                  <c:v>0.04</c:v>
                </c:pt>
                <c:pt idx="8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2F0-46BB-9C3A-003DF003C1F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9042560"/>
        <c:axId val="386760000"/>
      </c:barChart>
      <c:catAx>
        <c:axId val="39904256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6760000"/>
        <c:crosses val="autoZero"/>
        <c:auto val="1"/>
        <c:lblAlgn val="ctr"/>
        <c:lblOffset val="100"/>
        <c:noMultiLvlLbl val="0"/>
      </c:catAx>
      <c:valAx>
        <c:axId val="38676000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904256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513000935486294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Arkusz1!$A$2:$A$11</c:f>
              <c:strCache>
                <c:ptCount val="10"/>
                <c:pt idx="0">
                  <c:v>Odwiedziny u rodziny, bliskich, znajomych </c:v>
                </c:pt>
                <c:pt idx="1">
                  <c:v>Zwiedzanie i poznawanie walorów turystyczno – krajobrazowych regionu </c:v>
                </c:pt>
                <c:pt idx="2">
                  <c:v>Wypoczynek na łonie natury (np. pobyt nad wodą, w lesie, górach) </c:v>
                </c:pt>
                <c:pt idx="3">
                  <c:v>Sprawy zawodowe, delegacja, praca, szkolenie </c:v>
                </c:pt>
                <c:pt idx="4">
                  <c:v>Sport, turystyka aktywna (wspinaczka, turystyka rowerowa) </c:v>
                </c:pt>
                <c:pt idx="5">
                  <c:v>Zwiedzanie i poznawanie walorów kulturowych (zabytki, muzea) </c:v>
                </c:pt>
                <c:pt idx="6">
                  <c:v>Zakupy, załatwianie prywatnych interesów </c:v>
                </c:pt>
                <c:pt idx="7">
                  <c:v>Pielgrzymka, odwiedzanie miejsc związanych z kultem religijnym </c:v>
                </c:pt>
                <c:pt idx="8">
                  <c:v>Konferencja\kongres\udział w targach </c:v>
                </c:pt>
                <c:pt idx="9">
                  <c:v>Inny </c:v>
                </c:pt>
              </c:strCache>
            </c:strRef>
          </c:cat>
          <c:val>
            <c:numRef>
              <c:f>Arkusz1!$B$2:$B$11</c:f>
              <c:numCache>
                <c:formatCode>0%</c:formatCode>
                <c:ptCount val="10"/>
                <c:pt idx="0">
                  <c:v>0.54</c:v>
                </c:pt>
                <c:pt idx="1">
                  <c:v>0.3</c:v>
                </c:pt>
                <c:pt idx="2">
                  <c:v>0.18</c:v>
                </c:pt>
                <c:pt idx="3">
                  <c:v>0.14000000000000001</c:v>
                </c:pt>
                <c:pt idx="4">
                  <c:v>0.12</c:v>
                </c:pt>
                <c:pt idx="5">
                  <c:v>0.1</c:v>
                </c:pt>
                <c:pt idx="6">
                  <c:v>0</c:v>
                </c:pt>
                <c:pt idx="7">
                  <c:v>0.01</c:v>
                </c:pt>
                <c:pt idx="8">
                  <c:v>0</c:v>
                </c:pt>
                <c:pt idx="9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8999040"/>
        <c:axId val="386758272"/>
      </c:barChart>
      <c:catAx>
        <c:axId val="39899904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6758272"/>
        <c:crosses val="autoZero"/>
        <c:auto val="1"/>
        <c:lblAlgn val="ctr"/>
        <c:lblOffset val="100"/>
        <c:noMultiLvlLbl val="0"/>
      </c:catAx>
      <c:valAx>
        <c:axId val="38675827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899904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355078817315657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odwiedziny rodziny, bliskich, znajomych</c:v>
                </c:pt>
                <c:pt idx="1">
                  <c:v>sprawy zawodowe</c:v>
                </c:pt>
                <c:pt idx="2">
                  <c:v>wypoczynek na łonie natury</c:v>
                </c:pt>
                <c:pt idx="3">
                  <c:v>zwiedzanie i poznawanie walorów turystyczno-krajobrazowych regionu</c:v>
                </c:pt>
                <c:pt idx="4">
                  <c:v>zwiedzanie i poznawanie walorów kulturowych</c:v>
                </c:pt>
                <c:pt idx="5">
                  <c:v>sport, turystyka aktywna</c:v>
                </c:pt>
                <c:pt idx="6">
                  <c:v>pielgrzymka, odwiedzanie</c:v>
                </c:pt>
                <c:pt idx="7">
                  <c:v>zakupy, załatwianie prywatnych interesów</c:v>
                </c:pt>
                <c:pt idx="8">
                  <c:v>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0.54</c:v>
                </c:pt>
                <c:pt idx="1">
                  <c:v>0.14000000000000001</c:v>
                </c:pt>
                <c:pt idx="2">
                  <c:v>0.18</c:v>
                </c:pt>
                <c:pt idx="3">
                  <c:v>0.3</c:v>
                </c:pt>
                <c:pt idx="4">
                  <c:v>0.1</c:v>
                </c:pt>
                <c:pt idx="5">
                  <c:v>0.12</c:v>
                </c:pt>
                <c:pt idx="6">
                  <c:v>0.01</c:v>
                </c:pt>
                <c:pt idx="7">
                  <c:v>0</c:v>
                </c:pt>
                <c:pt idx="8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70E-48DC-992C-1DF4C3822DB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5957888"/>
        <c:axId val="397226496"/>
      </c:barChart>
      <c:catAx>
        <c:axId val="38595788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7226496"/>
        <c:crosses val="autoZero"/>
        <c:auto val="1"/>
        <c:lblAlgn val="ctr"/>
        <c:lblOffset val="100"/>
        <c:noMultiLvlLbl val="0"/>
      </c:catAx>
      <c:valAx>
        <c:axId val="39722649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595788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1"/>
                <c:pt idx="0">
                  <c:v>1</c:v>
                </c:pt>
              </c:numCache>
            </c:numRef>
          </c:cat>
          <c:val>
            <c:numRef>
              <c:f>Arkusz1!$B$2:$B$10</c:f>
              <c:numCache>
                <c:formatCode>0%</c:formatCode>
                <c:ptCount val="1"/>
                <c:pt idx="0">
                  <c:v>0.54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8893568"/>
        <c:axId val="399096000"/>
      </c:barChart>
      <c:catAx>
        <c:axId val="39889356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9096000"/>
        <c:crosses val="autoZero"/>
        <c:auto val="1"/>
        <c:lblAlgn val="ctr"/>
        <c:lblOffset val="100"/>
        <c:noMultiLvlLbl val="0"/>
      </c:catAx>
      <c:valAx>
        <c:axId val="39909600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889356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8946102744244867"/>
          <c:y val="8.5496225599282868E-2"/>
          <c:w val="0.80449187637079866"/>
          <c:h val="0.86525888809353402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tak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Arkusz1!$B$1:$K$1</c:f>
              <c:strCache>
                <c:ptCount val="10"/>
                <c:pt idx="0">
                  <c:v>2011</c:v>
                </c:pt>
                <c:pt idx="1">
                  <c:v>2012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  <c:pt idx="5">
                  <c:v>2017</c:v>
                </c:pt>
                <c:pt idx="6">
                  <c:v>2018</c:v>
                </c:pt>
                <c:pt idx="7">
                  <c:v>2019</c:v>
                </c:pt>
                <c:pt idx="8">
                  <c:v>2021</c:v>
                </c:pt>
                <c:pt idx="9">
                  <c:v>2022</c:v>
                </c:pt>
              </c:strCache>
            </c:strRef>
          </c:cat>
          <c:val>
            <c:numRef>
              <c:f>Arkusz1!$B$2:$K$2</c:f>
              <c:numCache>
                <c:formatCode>General</c:formatCode>
                <c:ptCount val="10"/>
                <c:pt idx="2" formatCode="0%">
                  <c:v>0.52</c:v>
                </c:pt>
                <c:pt idx="3" formatCode="0%">
                  <c:v>0.62</c:v>
                </c:pt>
                <c:pt idx="4" formatCode="0%">
                  <c:v>0.55000000000000004</c:v>
                </c:pt>
                <c:pt idx="5" formatCode="0%">
                  <c:v>0.54</c:v>
                </c:pt>
                <c:pt idx="6" formatCode="0%">
                  <c:v>0.74</c:v>
                </c:pt>
                <c:pt idx="7" formatCode="0%">
                  <c:v>0.45</c:v>
                </c:pt>
                <c:pt idx="8" formatCode="0%">
                  <c:v>0.64</c:v>
                </c:pt>
                <c:pt idx="9" formatCode="0%">
                  <c:v>0.72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5DA-4233-B762-17B854E9F2F7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nie</c:v>
                </c:pt>
              </c:strCache>
            </c:strRef>
          </c:tx>
          <c:spPr>
            <a:solidFill>
              <a:schemeClr val="bg1">
                <a:lumMod val="95000"/>
              </a:schemeClr>
            </a:solidFill>
          </c:spPr>
          <c:invertIfNegative val="0"/>
          <c:cat>
            <c:strRef>
              <c:f>Arkusz1!$B$1:$K$1</c:f>
              <c:strCache>
                <c:ptCount val="10"/>
                <c:pt idx="0">
                  <c:v>2011</c:v>
                </c:pt>
                <c:pt idx="1">
                  <c:v>2012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  <c:pt idx="5">
                  <c:v>2017</c:v>
                </c:pt>
                <c:pt idx="6">
                  <c:v>2018</c:v>
                </c:pt>
                <c:pt idx="7">
                  <c:v>2019</c:v>
                </c:pt>
                <c:pt idx="8">
                  <c:v>2021</c:v>
                </c:pt>
                <c:pt idx="9">
                  <c:v>2022</c:v>
                </c:pt>
              </c:strCache>
            </c:strRef>
          </c:cat>
          <c:val>
            <c:numRef>
              <c:f>Arkusz1!$B$3:$K$3</c:f>
              <c:numCache>
                <c:formatCode>General</c:formatCode>
                <c:ptCount val="10"/>
                <c:pt idx="2" formatCode="0%">
                  <c:v>0.48</c:v>
                </c:pt>
                <c:pt idx="3" formatCode="0%">
                  <c:v>0.38</c:v>
                </c:pt>
                <c:pt idx="4" formatCode="0%">
                  <c:v>0.44999999999999996</c:v>
                </c:pt>
                <c:pt idx="5" formatCode="0%">
                  <c:v>0.46</c:v>
                </c:pt>
                <c:pt idx="6" formatCode="0%">
                  <c:v>0.26</c:v>
                </c:pt>
                <c:pt idx="7" formatCode="0%">
                  <c:v>0.55000000000000004</c:v>
                </c:pt>
                <c:pt idx="8" formatCode="0%">
                  <c:v>0.36</c:v>
                </c:pt>
                <c:pt idx="9" formatCode="0%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5DA-4233-B762-17B854E9F2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398788608"/>
        <c:axId val="397230080"/>
      </c:barChart>
      <c:catAx>
        <c:axId val="398788608"/>
        <c:scaling>
          <c:orientation val="minMax"/>
        </c:scaling>
        <c:delete val="1"/>
        <c:axPos val="t"/>
        <c:numFmt formatCode="General" sourceLinked="0"/>
        <c:majorTickMark val="out"/>
        <c:minorTickMark val="none"/>
        <c:tickLblPos val="nextTo"/>
        <c:crossAx val="397230080"/>
        <c:crosses val="autoZero"/>
        <c:auto val="1"/>
        <c:lblAlgn val="ctr"/>
        <c:lblOffset val="100"/>
        <c:noMultiLvlLbl val="0"/>
      </c:catAx>
      <c:valAx>
        <c:axId val="397230080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98788608"/>
        <c:crosses val="autoZero"/>
        <c:crossBetween val="between"/>
      </c:valAx>
    </c:plotArea>
    <c:legend>
      <c:legendPos val="l"/>
      <c:legendEntry>
        <c:idx val="0"/>
        <c:delete val="1"/>
      </c:legendEntry>
      <c:layout>
        <c:manualLayout>
          <c:xMode val="edge"/>
          <c:yMode val="edge"/>
          <c:x val="0.18977865087689652"/>
          <c:y val="0.11675439218746306"/>
          <c:w val="0.19979378798464603"/>
          <c:h val="0.13087807205917437"/>
        </c:manualLayout>
      </c:layout>
      <c:overlay val="0"/>
      <c:txPr>
        <a:bodyPr/>
        <a:lstStyle/>
        <a:p>
          <a:pPr>
            <a:defRPr sz="105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"/>
          <c:w val="0.6896609886715106"/>
          <c:h val="0.74237268139812884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Lbls>
            <c:dLbl>
              <c:idx val="0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824-4B81-AA5A-86FCE3834622}"/>
                </c:ext>
              </c:extLst>
            </c:dLbl>
            <c:dLbl>
              <c:idx val="3"/>
              <c:layout>
                <c:manualLayout>
                  <c:x val="1.3116328945094579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layout>
                <c:manualLayout>
                  <c:x val="2.4142255150013964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tak</c:v>
                </c:pt>
                <c:pt idx="1">
                  <c:v>nie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0.72</c:v>
                </c:pt>
                <c:pt idx="1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</c:pie3DChart>
    </c:plotArea>
    <c:legend>
      <c:legendPos val="r"/>
      <c:layout>
        <c:manualLayout>
          <c:xMode val="edge"/>
          <c:yMode val="edge"/>
          <c:x val="0.74529271703291167"/>
          <c:y val="0.15533834086592438"/>
          <c:w val="0.13762230318802179"/>
          <c:h val="0.17925763025168456"/>
        </c:manualLayout>
      </c:layout>
      <c:overlay val="0"/>
      <c:txPr>
        <a:bodyPr/>
        <a:lstStyle/>
        <a:p>
          <a:pPr rtl="0">
            <a:defRPr sz="120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76552368713124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8843904"/>
        <c:axId val="397232960"/>
      </c:barChart>
      <c:catAx>
        <c:axId val="39884390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7232960"/>
        <c:crosses val="autoZero"/>
        <c:auto val="1"/>
        <c:lblAlgn val="ctr"/>
        <c:lblOffset val="100"/>
        <c:noMultiLvlLbl val="0"/>
      </c:catAx>
      <c:valAx>
        <c:axId val="39723296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884390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12492552135054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0.62000000000000022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C6-4A51-9CEB-860AC2265D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8844928"/>
        <c:axId val="397234688"/>
      </c:barChart>
      <c:catAx>
        <c:axId val="39884492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7234688"/>
        <c:crosses val="autoZero"/>
        <c:auto val="1"/>
        <c:lblAlgn val="ctr"/>
        <c:lblOffset val="100"/>
        <c:noMultiLvlLbl val="0"/>
      </c:catAx>
      <c:valAx>
        <c:axId val="39723468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884492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76552368713124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795-4115-A3F5-C2899BCC874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0620544"/>
        <c:axId val="397236416"/>
      </c:barChart>
      <c:catAx>
        <c:axId val="40062054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7236416"/>
        <c:crosses val="autoZero"/>
        <c:auto val="1"/>
        <c:lblAlgn val="ctr"/>
        <c:lblOffset val="100"/>
        <c:noMultiLvlLbl val="0"/>
      </c:catAx>
      <c:valAx>
        <c:axId val="39723641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062054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76552368713124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795-4115-A3F5-C2899BCC874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1551872"/>
        <c:axId val="400770752"/>
      </c:barChart>
      <c:catAx>
        <c:axId val="4015518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0770752"/>
        <c:crosses val="autoZero"/>
        <c:auto val="1"/>
        <c:lblAlgn val="ctr"/>
        <c:lblOffset val="100"/>
        <c:noMultiLvlLbl val="0"/>
      </c:catAx>
      <c:valAx>
        <c:axId val="40077075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15518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76552368713124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202-4CC0-8779-1B92134522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1551872"/>
        <c:axId val="400770752"/>
      </c:barChart>
      <c:catAx>
        <c:axId val="4015518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0770752"/>
        <c:crosses val="autoZero"/>
        <c:auto val="1"/>
        <c:lblAlgn val="ctr"/>
        <c:lblOffset val="100"/>
        <c:noMultiLvlLbl val="0"/>
      </c:catAx>
      <c:valAx>
        <c:axId val="40077075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15518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76552368713124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81D-4255-86F9-3A085BC3ECC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1551872"/>
        <c:axId val="400770752"/>
      </c:barChart>
      <c:catAx>
        <c:axId val="4015518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0770752"/>
        <c:crosses val="autoZero"/>
        <c:auto val="1"/>
        <c:lblAlgn val="ctr"/>
        <c:lblOffset val="100"/>
        <c:noMultiLvlLbl val="0"/>
      </c:catAx>
      <c:valAx>
        <c:axId val="40077075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15518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Arkusz1!$A$2:$A$7</c:f>
              <c:strCache>
                <c:ptCount val="6"/>
                <c:pt idx="0">
                  <c:v>Internet </c:v>
                </c:pt>
                <c:pt idx="2">
                  <c:v>Rekomendacja znajomych, rodziny </c:v>
                </c:pt>
                <c:pt idx="3">
                  <c:v>Foldery turystyczne, przewodniki, mapy </c:v>
                </c:pt>
                <c:pt idx="4">
                  <c:v>Targi turystyczne </c:v>
                </c:pt>
                <c:pt idx="5">
                  <c:v>Punkt informacji turystycznej 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6"/>
                <c:pt idx="0" formatCode="0%">
                  <c:v>0.56999999999999995</c:v>
                </c:pt>
                <c:pt idx="2" formatCode="0%">
                  <c:v>0.53</c:v>
                </c:pt>
                <c:pt idx="3" formatCode="0%">
                  <c:v>0.13</c:v>
                </c:pt>
                <c:pt idx="4" formatCode="0%">
                  <c:v>0.05</c:v>
                </c:pt>
                <c:pt idx="5" formatCode="0%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0135680"/>
        <c:axId val="400771904"/>
      </c:barChart>
      <c:catAx>
        <c:axId val="40013568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0771904"/>
        <c:crosses val="autoZero"/>
        <c:auto val="1"/>
        <c:lblAlgn val="ctr"/>
        <c:lblOffset val="100"/>
        <c:noMultiLvlLbl val="0"/>
      </c:catAx>
      <c:valAx>
        <c:axId val="40077190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013568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1"/>
                <c:pt idx="0">
                  <c:v>1</c:v>
                </c:pt>
              </c:numCache>
            </c:numRef>
          </c:cat>
          <c:val>
            <c:numRef>
              <c:f>Arkusz1!$B$2:$B$10</c:f>
              <c:numCache>
                <c:formatCode>0%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2063872"/>
        <c:axId val="399385728"/>
      </c:barChart>
      <c:catAx>
        <c:axId val="4020638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9385728"/>
        <c:crosses val="autoZero"/>
        <c:auto val="1"/>
        <c:lblAlgn val="ctr"/>
        <c:lblOffset val="100"/>
        <c:noMultiLvlLbl val="0"/>
      </c:catAx>
      <c:valAx>
        <c:axId val="39938572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20638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99256214625383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0.47000000000000008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2176512"/>
        <c:axId val="399387456"/>
      </c:barChart>
      <c:catAx>
        <c:axId val="40217651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9387456"/>
        <c:crosses val="autoZero"/>
        <c:auto val="1"/>
        <c:lblAlgn val="ctr"/>
        <c:lblOffset val="100"/>
        <c:noMultiLvlLbl val="0"/>
      </c:catAx>
      <c:valAx>
        <c:axId val="39938745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217651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5088968694733266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0.28000000000000008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EAE-4113-B80D-97012C2D67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2341888"/>
        <c:axId val="402243584"/>
      </c:barChart>
      <c:catAx>
        <c:axId val="40234188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2243584"/>
        <c:crosses val="autoZero"/>
        <c:auto val="1"/>
        <c:lblAlgn val="ctr"/>
        <c:lblOffset val="100"/>
        <c:noMultiLvlLbl val="0"/>
      </c:catAx>
      <c:valAx>
        <c:axId val="40224358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234188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99256214625383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C31-4E10-9094-0D2F33651E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2387456"/>
        <c:axId val="402245312"/>
      </c:barChart>
      <c:catAx>
        <c:axId val="40238745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2245312"/>
        <c:crosses val="autoZero"/>
        <c:auto val="1"/>
        <c:lblAlgn val="ctr"/>
        <c:lblOffset val="100"/>
        <c:noMultiLvlLbl val="0"/>
      </c:catAx>
      <c:valAx>
        <c:axId val="4022453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238745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83191121845544524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Arkusz1!$A$2:$A$10</c:f>
              <c:strCache>
                <c:ptCount val="9"/>
                <c:pt idx="0">
                  <c:v>Internet</c:v>
                </c:pt>
                <c:pt idx="1">
                  <c:v>Rekomendacja znajomych, rodziny</c:v>
                </c:pt>
                <c:pt idx="2">
                  <c:v>Foldery turystyczne, przewodniki, mapy</c:v>
                </c:pt>
                <c:pt idx="3">
                  <c:v>Prasa</c:v>
                </c:pt>
                <c:pt idx="4">
                  <c:v>Punkty Informacji Turystycznej</c:v>
                </c:pt>
                <c:pt idx="5">
                  <c:v>Imprezy promocyjne</c:v>
                </c:pt>
                <c:pt idx="6">
                  <c:v>Targi turystyczne</c:v>
                </c:pt>
                <c:pt idx="7">
                  <c:v>TV</c:v>
                </c:pt>
                <c:pt idx="8">
                  <c:v>Radio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0.51</c:v>
                </c:pt>
                <c:pt idx="1">
                  <c:v>0.49</c:v>
                </c:pt>
                <c:pt idx="2">
                  <c:v>0.1</c:v>
                </c:pt>
                <c:pt idx="3">
                  <c:v>0</c:v>
                </c:pt>
                <c:pt idx="4">
                  <c:v>0.08</c:v>
                </c:pt>
                <c:pt idx="5">
                  <c:v>0.06</c:v>
                </c:pt>
                <c:pt idx="6">
                  <c:v>0.05</c:v>
                </c:pt>
                <c:pt idx="7">
                  <c:v>0.01</c:v>
                </c:pt>
                <c:pt idx="8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62C-4875-981D-946BF33285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2476032"/>
        <c:axId val="402247040"/>
      </c:barChart>
      <c:catAx>
        <c:axId val="4024760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2247040"/>
        <c:crosses val="autoZero"/>
        <c:auto val="1"/>
        <c:lblAlgn val="ctr"/>
        <c:lblOffset val="100"/>
        <c:noMultiLvlLbl val="0"/>
      </c:catAx>
      <c:valAx>
        <c:axId val="4022470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24760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Arkusz1!$A$2:$A$10</c:f>
              <c:strCache>
                <c:ptCount val="9"/>
                <c:pt idx="0">
                  <c:v>Internet</c:v>
                </c:pt>
                <c:pt idx="1">
                  <c:v>Rekomendacja znajomych, rodziny</c:v>
                </c:pt>
                <c:pt idx="2">
                  <c:v>Foldery turystyczne, przewodniki, mapy</c:v>
                </c:pt>
                <c:pt idx="3">
                  <c:v>Prasa</c:v>
                </c:pt>
                <c:pt idx="4">
                  <c:v>Punkty Informacji Turystycznej</c:v>
                </c:pt>
                <c:pt idx="5">
                  <c:v>Imprezy promocyjne</c:v>
                </c:pt>
                <c:pt idx="6">
                  <c:v>Targi turystyczne</c:v>
                </c:pt>
                <c:pt idx="7">
                  <c:v>TV</c:v>
                </c:pt>
                <c:pt idx="8">
                  <c:v>Radio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0.52</c:v>
                </c:pt>
                <c:pt idx="1">
                  <c:v>0.46</c:v>
                </c:pt>
                <c:pt idx="2">
                  <c:v>0.25</c:v>
                </c:pt>
                <c:pt idx="3">
                  <c:v>0</c:v>
                </c:pt>
                <c:pt idx="4">
                  <c:v>0.15</c:v>
                </c:pt>
                <c:pt idx="5">
                  <c:v>0.06</c:v>
                </c:pt>
                <c:pt idx="6">
                  <c:v>0.15</c:v>
                </c:pt>
                <c:pt idx="7">
                  <c:v>0</c:v>
                </c:pt>
                <c:pt idx="8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62C-4875-981D-946BF33285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0180736"/>
        <c:axId val="402250496"/>
      </c:barChart>
      <c:catAx>
        <c:axId val="4001807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2250496"/>
        <c:crosses val="autoZero"/>
        <c:auto val="1"/>
        <c:lblAlgn val="ctr"/>
        <c:lblOffset val="100"/>
        <c:noMultiLvlLbl val="0"/>
      </c:catAx>
      <c:valAx>
        <c:axId val="40225049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01807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99256214625383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C31-4E10-9094-0D2F33651E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3368960"/>
        <c:axId val="403726912"/>
      </c:barChart>
      <c:catAx>
        <c:axId val="40336896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3726912"/>
        <c:crosses val="autoZero"/>
        <c:auto val="1"/>
        <c:lblAlgn val="ctr"/>
        <c:lblOffset val="100"/>
        <c:noMultiLvlLbl val="0"/>
      </c:catAx>
      <c:valAx>
        <c:axId val="4037269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336896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99256214625383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72-4582-AC20-B13C8E3775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2387456"/>
        <c:axId val="402245312"/>
      </c:barChart>
      <c:catAx>
        <c:axId val="40238745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2245312"/>
        <c:crosses val="autoZero"/>
        <c:auto val="1"/>
        <c:lblAlgn val="ctr"/>
        <c:lblOffset val="100"/>
        <c:noMultiLvlLbl val="0"/>
      </c:catAx>
      <c:valAx>
        <c:axId val="4022453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238745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10328260310617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Internet</c:v>
                </c:pt>
                <c:pt idx="1">
                  <c:v>Rekomendacja znajomych, rodziny</c:v>
                </c:pt>
                <c:pt idx="2">
                  <c:v>Foldery turystyczne, przewodniki, mapy</c:v>
                </c:pt>
                <c:pt idx="3">
                  <c:v>Prasa</c:v>
                </c:pt>
                <c:pt idx="4">
                  <c:v>Punkty Informacji Turystycznej</c:v>
                </c:pt>
                <c:pt idx="8">
                  <c:v>6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0.45</c:v>
                </c:pt>
                <c:pt idx="1">
                  <c:v>0.48</c:v>
                </c:pt>
                <c:pt idx="2">
                  <c:v>0.15</c:v>
                </c:pt>
                <c:pt idx="3">
                  <c:v>0.03</c:v>
                </c:pt>
                <c:pt idx="4">
                  <c:v>0.13</c:v>
                </c:pt>
                <c:pt idx="5">
                  <c:v>0.08</c:v>
                </c:pt>
                <c:pt idx="6">
                  <c:v>0.06</c:v>
                </c:pt>
                <c:pt idx="7">
                  <c:v>0.04</c:v>
                </c:pt>
                <c:pt idx="8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191-4D92-8AAD-A34132CD63E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2476032"/>
        <c:axId val="402247040"/>
      </c:barChart>
      <c:catAx>
        <c:axId val="4024760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2247040"/>
        <c:crosses val="autoZero"/>
        <c:auto val="1"/>
        <c:lblAlgn val="ctr"/>
        <c:lblOffset val="100"/>
        <c:noMultiLvlLbl val="0"/>
      </c:catAx>
      <c:valAx>
        <c:axId val="4022470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24760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99256214625383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202-4C68-90E6-14D8F23865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3368960"/>
        <c:axId val="403726912"/>
      </c:barChart>
      <c:catAx>
        <c:axId val="40336896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3726912"/>
        <c:crosses val="autoZero"/>
        <c:auto val="1"/>
        <c:lblAlgn val="ctr"/>
        <c:lblOffset val="100"/>
        <c:noMultiLvlLbl val="0"/>
      </c:catAx>
      <c:valAx>
        <c:axId val="4037269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336896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Arkusz1!$A$2:$A$10</c:f>
              <c:strCache>
                <c:ptCount val="9"/>
                <c:pt idx="0">
                  <c:v>Internet</c:v>
                </c:pt>
                <c:pt idx="1">
                  <c:v>Rekomendacja znajomych, rodziny</c:v>
                </c:pt>
                <c:pt idx="2">
                  <c:v>Foldery turystyczne, przewodniki, mapy</c:v>
                </c:pt>
                <c:pt idx="3">
                  <c:v>Prasa</c:v>
                </c:pt>
                <c:pt idx="4">
                  <c:v>Punkty Informacji Turystycznej</c:v>
                </c:pt>
                <c:pt idx="5">
                  <c:v>Imprezy promocyjne</c:v>
                </c:pt>
                <c:pt idx="6">
                  <c:v>Targi turystyczne</c:v>
                </c:pt>
                <c:pt idx="7">
                  <c:v>TV</c:v>
                </c:pt>
                <c:pt idx="8">
                  <c:v>Radio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0.56999999999999995</c:v>
                </c:pt>
                <c:pt idx="1">
                  <c:v>0.53</c:v>
                </c:pt>
                <c:pt idx="2">
                  <c:v>0.13</c:v>
                </c:pt>
                <c:pt idx="3">
                  <c:v>0</c:v>
                </c:pt>
                <c:pt idx="4">
                  <c:v>0.02</c:v>
                </c:pt>
                <c:pt idx="5">
                  <c:v>0</c:v>
                </c:pt>
                <c:pt idx="6">
                  <c:v>0.05</c:v>
                </c:pt>
                <c:pt idx="7">
                  <c:v>0</c:v>
                </c:pt>
                <c:pt idx="8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D19-42D1-B0BB-94F09232BFE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0180736"/>
        <c:axId val="402250496"/>
      </c:barChart>
      <c:catAx>
        <c:axId val="4001807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2250496"/>
        <c:crosses val="autoZero"/>
        <c:auto val="1"/>
        <c:lblAlgn val="ctr"/>
        <c:lblOffset val="100"/>
        <c:noMultiLvlLbl val="0"/>
      </c:catAx>
      <c:valAx>
        <c:axId val="40225049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01807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"/>
          <c:y val="0.17383924095636158"/>
          <c:w val="1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5"/>
                <c:pt idx="0">
                  <c:v>0.62000000000000033</c:v>
                </c:pt>
                <c:pt idx="1">
                  <c:v>0.38000000000000006</c:v>
                </c:pt>
                <c:pt idx="2">
                  <c:v>0.4</c:v>
                </c:pt>
                <c:pt idx="3">
                  <c:v>0.13999999999999996</c:v>
                </c:pt>
                <c:pt idx="4">
                  <c:v>0.18000000000000002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5"/>
                <c:pt idx="0">
                  <c:v>0.69000000000000017</c:v>
                </c:pt>
                <c:pt idx="1">
                  <c:v>0.81</c:v>
                </c:pt>
                <c:pt idx="2">
                  <c:v>0.8</c:v>
                </c:pt>
                <c:pt idx="3">
                  <c:v>0.93</c:v>
                </c:pt>
                <c:pt idx="4">
                  <c:v>0.91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5"/>
                <c:pt idx="0">
                  <c:v>0.33000000000000013</c:v>
                </c:pt>
                <c:pt idx="1">
                  <c:v>0.41000000000000009</c:v>
                </c:pt>
                <c:pt idx="2">
                  <c:v>0.44</c:v>
                </c:pt>
                <c:pt idx="3">
                  <c:v>0.55000000000000004</c:v>
                </c:pt>
                <c:pt idx="4">
                  <c:v>0.45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5"/>
                <c:pt idx="0">
                  <c:v>0.3600000000000001</c:v>
                </c:pt>
                <c:pt idx="1">
                  <c:v>0.4</c:v>
                </c:pt>
                <c:pt idx="2">
                  <c:v>0.3600000000000001</c:v>
                </c:pt>
                <c:pt idx="3">
                  <c:v>0.38000000000000012</c:v>
                </c:pt>
                <c:pt idx="4">
                  <c:v>0.46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8D5-46C2-B7C8-7D7281EA92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5"/>
                <c:pt idx="0">
                  <c:v>0.15000000000000005</c:v>
                </c:pt>
                <c:pt idx="1">
                  <c:v>0.12000000000000002</c:v>
                </c:pt>
                <c:pt idx="2">
                  <c:v>0.1</c:v>
                </c:pt>
                <c:pt idx="3">
                  <c:v>4.0000000000000015E-2</c:v>
                </c:pt>
                <c:pt idx="4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D5-46C2-B7C8-7D7281EA920C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8D5-46C2-B7C8-7D7281EA92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5"/>
                <c:pt idx="0">
                  <c:v>7.0000000000000021E-2</c:v>
                </c:pt>
                <c:pt idx="1">
                  <c:v>4.0000000000000015E-2</c:v>
                </c:pt>
                <c:pt idx="2">
                  <c:v>0.05</c:v>
                </c:pt>
                <c:pt idx="3">
                  <c:v>1.0000000000000004E-2</c:v>
                </c:pt>
                <c:pt idx="4">
                  <c:v>3.0000000000000002E-2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8D5-46C2-B7C8-7D7281EA920C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8D5-46C2-B7C8-7D7281EA92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Arkusz1!$B$2:$F$2</c:f>
              <c:numCache>
                <c:formatCode>####%</c:formatCode>
                <c:ptCount val="5"/>
                <c:pt idx="0" formatCode="0%">
                  <c:v>9.0000000000000024E-2</c:v>
                </c:pt>
                <c:pt idx="1">
                  <c:v>4.0000000000000015E-2</c:v>
                </c:pt>
                <c:pt idx="2" formatCode="0%">
                  <c:v>6.0000000000000019E-2</c:v>
                </c:pt>
                <c:pt idx="4" formatCode="0%">
                  <c:v>1.0000000000000004E-2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5"/>
                <c:pt idx="0">
                  <c:v>0.16</c:v>
                </c:pt>
                <c:pt idx="1">
                  <c:v>8.0000000000000029E-2</c:v>
                </c:pt>
                <c:pt idx="2">
                  <c:v>0.11</c:v>
                </c:pt>
                <c:pt idx="3">
                  <c:v>1.0000000000000004E-2</c:v>
                </c:pt>
                <c:pt idx="4">
                  <c:v>4.0000000000000015E-2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65"/>
        <c:overlap val="100"/>
        <c:axId val="403590656"/>
        <c:axId val="403727488"/>
      </c:barChart>
      <c:catAx>
        <c:axId val="403590656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3727488"/>
        <c:crosses val="autoZero"/>
        <c:auto val="1"/>
        <c:lblAlgn val="ctr"/>
        <c:lblOffset val="0"/>
        <c:noMultiLvlLbl val="0"/>
      </c:catAx>
      <c:valAx>
        <c:axId val="403727488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3590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0%</c:formatCode>
                <c:ptCount val="1"/>
                <c:pt idx="0">
                  <c:v>0.8619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0%</c:formatCode>
                <c:ptCount val="1"/>
                <c:pt idx="0">
                  <c:v>0.38170000000000004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0%</c:formatCode>
                <c:ptCount val="1"/>
                <c:pt idx="0">
                  <c:v>0.4803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0%</c:formatCode>
                <c:ptCount val="1"/>
                <c:pt idx="0">
                  <c:v>6.8499999999999991E-2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767-4CCC-99C4-86C64E6BE59D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0%</c:formatCode>
                <c:ptCount val="1"/>
                <c:pt idx="0">
                  <c:v>4.36E-2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767-4CCC-99C4-86C64E6BE59D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2.5899999999999999E-2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0%</c:formatCode>
                <c:ptCount val="1"/>
                <c:pt idx="0">
                  <c:v>6.9500000000000006E-2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3854848"/>
        <c:axId val="403729216"/>
      </c:barChart>
      <c:catAx>
        <c:axId val="40385484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3729216"/>
        <c:crosses val="autoZero"/>
        <c:auto val="1"/>
        <c:lblAlgn val="ctr"/>
        <c:lblOffset val="0"/>
        <c:noMultiLvlLbl val="0"/>
      </c:catAx>
      <c:valAx>
        <c:axId val="40372921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38548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828254730138816"/>
          <c:y val="0.17383924095636147"/>
          <c:w val="0.30021582724565105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0.14000000000000018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0.92999999999999994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0.35000000000000009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0.58000000000000007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95-4D57-8C5A-A1941ABE45C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6.0000000000000019E-2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E95-4D57-8C5A-A1941ABE45CD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E95-4D57-8C5A-A1941ABE45C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1.0000000000000004E-2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E95-4D57-8C5A-A1941ABE45CD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E95-4D57-8C5A-A1941ABE45C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General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1.0000000000000004E-2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4146688"/>
        <c:axId val="403731520"/>
      </c:barChart>
      <c:catAx>
        <c:axId val="40414668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3731520"/>
        <c:crosses val="autoZero"/>
        <c:auto val="1"/>
        <c:lblAlgn val="ctr"/>
        <c:lblOffset val="0"/>
        <c:noMultiLvlLbl val="0"/>
      </c:catAx>
      <c:valAx>
        <c:axId val="403731520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414668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26573727870719854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0.32000000000000017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AD0-45DC-973A-63A49F7F8F31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0.84000000000000019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AD0-45DC-973A-63A49F7F8F31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0.24000000000000005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AD0-45DC-973A-63A49F7F8F31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0.6000000000000002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AD0-45DC-973A-63A49F7F8F31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AD0-45DC-973A-63A49F7F8F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7.0000000000000021E-2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AD0-45DC-973A-63A49F7F8F31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AD0-45DC-973A-63A49F7F8F31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AD0-45DC-973A-63A49F7F8F31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AD0-45DC-973A-63A49F7F8F31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FAD0-45DC-973A-63A49F7F8F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7.0000000000000021E-2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FAD0-45DC-973A-63A49F7F8F31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AD0-45DC-973A-63A49F7F8F31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FAD0-45DC-973A-63A49F7F8F31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FAD0-45DC-973A-63A49F7F8F31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FAD0-45DC-973A-63A49F7F8F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2.0000000000000007E-2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FAD0-45DC-973A-63A49F7F8F31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9.0000000000000024E-2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FAD0-45DC-973A-63A49F7F8F3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4406272"/>
        <c:axId val="403733248"/>
      </c:barChart>
      <c:catAx>
        <c:axId val="40440627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3733248"/>
        <c:crosses val="autoZero"/>
        <c:auto val="1"/>
        <c:lblAlgn val="ctr"/>
        <c:lblOffset val="0"/>
        <c:noMultiLvlLbl val="0"/>
      </c:catAx>
      <c:valAx>
        <c:axId val="403733248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44062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26573727870719854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7B-4B42-8E8F-60C4643F28FE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F7B-4B42-8E8F-60C4643F28FE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F7B-4B42-8E8F-60C4643F28FE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F7B-4B42-8E8F-60C4643F28FE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F7B-4B42-8E8F-60C4643F28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3F7B-4B42-8E8F-60C4643F28FE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F7B-4B42-8E8F-60C4643F28FE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3F7B-4B42-8E8F-60C4643F28FE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3F7B-4B42-8E8F-60C4643F28FE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3F7B-4B42-8E8F-60C4643F28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F7B-4B42-8E8F-60C4643F28FE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3F7B-4B42-8E8F-60C4643F28FE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3F7B-4B42-8E8F-60C4643F28FE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3F7B-4B42-8E8F-60C4643F28FE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3F7B-4B42-8E8F-60C4643F28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3F7B-4B42-8E8F-60C4643F28FE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3F7B-4B42-8E8F-60C4643F28FE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4408320"/>
        <c:axId val="404275776"/>
      </c:barChart>
      <c:catAx>
        <c:axId val="404408320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75776"/>
        <c:crosses val="autoZero"/>
        <c:auto val="1"/>
        <c:lblAlgn val="ctr"/>
        <c:lblOffset val="0"/>
        <c:noMultiLvlLbl val="0"/>
      </c:catAx>
      <c:valAx>
        <c:axId val="40427577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440832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26573727870719854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7B-4B42-8E8F-60C4643F28FE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F7B-4B42-8E8F-60C4643F28FE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F7B-4B42-8E8F-60C4643F28FE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F7B-4B42-8E8F-60C4643F28FE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F7B-4B42-8E8F-60C4643F28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3F7B-4B42-8E8F-60C4643F28FE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F7B-4B42-8E8F-60C4643F28FE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3F7B-4B42-8E8F-60C4643F28FE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3F7B-4B42-8E8F-60C4643F28FE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3F7B-4B42-8E8F-60C4643F28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F7B-4B42-8E8F-60C4643F28FE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3F7B-4B42-8E8F-60C4643F28FE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3F7B-4B42-8E8F-60C4643F28FE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3F7B-4B42-8E8F-60C4643F28FE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3F7B-4B42-8E8F-60C4643F28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3F7B-4B42-8E8F-60C4643F28FE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0.14000000000000001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3F7B-4B42-8E8F-60C4643F28FE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5425664"/>
        <c:axId val="404278656"/>
      </c:barChart>
      <c:catAx>
        <c:axId val="405425664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78656"/>
        <c:crosses val="autoZero"/>
        <c:auto val="1"/>
        <c:lblAlgn val="ctr"/>
        <c:lblOffset val="0"/>
        <c:noMultiLvlLbl val="0"/>
      </c:catAx>
      <c:valAx>
        <c:axId val="40427865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5425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26573727870719854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F06-42A1-90C2-C4FC5C45B613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0.78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F06-42A1-90C2-C4FC5C45B613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F06-42A1-90C2-C4FC5C45B613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0.56999999999999995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F06-42A1-90C2-C4FC5C45B613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F06-42A1-90C2-C4FC5C45B61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F06-42A1-90C2-C4FC5C45B613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F06-42A1-90C2-C4FC5C45B613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AF06-42A1-90C2-C4FC5C45B613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F06-42A1-90C2-C4FC5C45B613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AF06-42A1-90C2-C4FC5C45B61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AF06-42A1-90C2-C4FC5C45B613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AF06-42A1-90C2-C4FC5C45B613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F06-42A1-90C2-C4FC5C45B613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AF06-42A1-90C2-C4FC5C45B613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F06-42A1-90C2-C4FC5C45B61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AF06-42A1-90C2-C4FC5C45B613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AF06-42A1-90C2-C4FC5C45B613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5425664"/>
        <c:axId val="404278656"/>
      </c:barChart>
      <c:catAx>
        <c:axId val="405425664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78656"/>
        <c:crosses val="autoZero"/>
        <c:auto val="1"/>
        <c:lblAlgn val="ctr"/>
        <c:lblOffset val="0"/>
        <c:noMultiLvlLbl val="0"/>
      </c:catAx>
      <c:valAx>
        <c:axId val="40427865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5425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26573727870719854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352-48FA-BFC7-2BA89F6FC90C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352-48FA-BFC7-2BA89F6FC90C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352-48FA-BFC7-2BA89F6FC90C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352-48FA-BFC7-2BA89F6FC90C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352-48FA-BFC7-2BA89F6FC9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B352-48FA-BFC7-2BA89F6FC90C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352-48FA-BFC7-2BA89F6FC90C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B352-48FA-BFC7-2BA89F6FC90C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352-48FA-BFC7-2BA89F6FC90C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352-48FA-BFC7-2BA89F6FC9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352-48FA-BFC7-2BA89F6FC90C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B352-48FA-BFC7-2BA89F6FC90C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352-48FA-BFC7-2BA89F6FC90C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B352-48FA-BFC7-2BA89F6FC90C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B352-48FA-BFC7-2BA89F6FC9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B352-48FA-BFC7-2BA89F6FC90C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B352-48FA-BFC7-2BA89F6FC90C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5425664"/>
        <c:axId val="404278656"/>
      </c:barChart>
      <c:catAx>
        <c:axId val="405425664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78656"/>
        <c:crosses val="autoZero"/>
        <c:auto val="1"/>
        <c:lblAlgn val="ctr"/>
        <c:lblOffset val="0"/>
        <c:noMultiLvlLbl val="0"/>
      </c:catAx>
      <c:valAx>
        <c:axId val="40427865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5425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Gościnni i mili ludzie </c:v>
                </c:pt>
                <c:pt idx="1">
                  <c:v>Dobre jedzenie\smaczna kuchnia </c:v>
                </c:pt>
                <c:pt idx="2">
                  <c:v>Ciekawa oferta spędzania wolnego czasu </c:v>
                </c:pt>
                <c:pt idx="3">
                  <c:v>Dobry stosunek jakości do ceny całego pobytu </c:v>
                </c:pt>
                <c:pt idx="4">
                  <c:v>Różnorodna oferta atrakcji. </c:v>
                </c:pt>
                <c:pt idx="5">
                  <c:v>Dobra jakość obsługi turysty </c:v>
                </c:pt>
                <c:pt idx="6">
                  <c:v>Wysoka jakość miejsca noclegowego (relatywnie do ceny). </c:v>
                </c:pt>
                <c:pt idx="7">
                  <c:v>Jestem zaskoczony jak tu zielono, ładnie, jak tu się dużo zmieniło. </c:v>
                </c:pt>
                <c:pt idx="8">
                  <c:v>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0.50549999999999995</c:v>
                </c:pt>
                <c:pt idx="1">
                  <c:v>0.47460000000000002</c:v>
                </c:pt>
                <c:pt idx="2">
                  <c:v>0.4138</c:v>
                </c:pt>
                <c:pt idx="3">
                  <c:v>0.22399999999999998</c:v>
                </c:pt>
                <c:pt idx="4">
                  <c:v>0.19649999999999998</c:v>
                </c:pt>
                <c:pt idx="5">
                  <c:v>0.17519999999999999</c:v>
                </c:pt>
                <c:pt idx="6">
                  <c:v>0.111</c:v>
                </c:pt>
                <c:pt idx="7">
                  <c:v>5.9800000000000006E-2</c:v>
                </c:pt>
                <c:pt idx="8">
                  <c:v>9.849999999999999E-2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790528"/>
        <c:axId val="171230336"/>
      </c:barChart>
      <c:catAx>
        <c:axId val="34479052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171230336"/>
        <c:crosses val="autoZero"/>
        <c:auto val="1"/>
        <c:lblAlgn val="ctr"/>
        <c:lblOffset val="100"/>
        <c:noMultiLvlLbl val="0"/>
      </c:catAx>
      <c:valAx>
        <c:axId val="1712303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79052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761301989150089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gościnni i mili ludzie</c:v>
                </c:pt>
                <c:pt idx="1">
                  <c:v>dobre jedzenie, smaczna kuchnia</c:v>
                </c:pt>
                <c:pt idx="2">
                  <c:v>ciekawa oferta spędzania wolnego czasu</c:v>
                </c:pt>
                <c:pt idx="3">
                  <c:v>różnorodna oferta atrakcji</c:v>
                </c:pt>
                <c:pt idx="4">
                  <c:v>jestem zaskoczony jak tu zielono, ładnie, jak się dużo zmieniło</c:v>
                </c:pt>
                <c:pt idx="5">
                  <c:v>dobry stosunek jakości do ceny całego pobytu</c:v>
                </c:pt>
                <c:pt idx="6">
                  <c:v>wysoka jakość miejsca noclegowego</c:v>
                </c:pt>
                <c:pt idx="7">
                  <c:v>dobra jakość obsługi turystycznej</c:v>
                </c:pt>
                <c:pt idx="8">
                  <c:v>trudno powiedzieć / 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0.49</c:v>
                </c:pt>
                <c:pt idx="1">
                  <c:v>0.32</c:v>
                </c:pt>
                <c:pt idx="2">
                  <c:v>0.43</c:v>
                </c:pt>
                <c:pt idx="3">
                  <c:v>0.27</c:v>
                </c:pt>
                <c:pt idx="4">
                  <c:v>0.16</c:v>
                </c:pt>
                <c:pt idx="5">
                  <c:v>0.17</c:v>
                </c:pt>
                <c:pt idx="6">
                  <c:v>0.1</c:v>
                </c:pt>
                <c:pt idx="7">
                  <c:v>0.19</c:v>
                </c:pt>
                <c:pt idx="8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6AD-46AB-B37D-9480C89B80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242793472"/>
        <c:axId val="239711872"/>
      </c:barChart>
      <c:catAx>
        <c:axId val="2427934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239711872"/>
        <c:crosses val="autoZero"/>
        <c:auto val="1"/>
        <c:lblAlgn val="ctr"/>
        <c:lblOffset val="100"/>
        <c:noMultiLvlLbl val="0"/>
      </c:catAx>
      <c:valAx>
        <c:axId val="23971187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2427934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3065659108712886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7</c:v>
                </c:pt>
                <c:pt idx="6">
                  <c:v>8</c:v>
                </c:pt>
                <c:pt idx="7">
                  <c:v>9</c:v>
                </c:pt>
                <c:pt idx="8">
                  <c:v>10</c:v>
                </c:pt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0.51</c:v>
                </c:pt>
                <c:pt idx="1">
                  <c:v>0.25</c:v>
                </c:pt>
                <c:pt idx="2">
                  <c:v>0.32</c:v>
                </c:pt>
                <c:pt idx="3">
                  <c:v>0.27</c:v>
                </c:pt>
                <c:pt idx="4">
                  <c:v>0.06</c:v>
                </c:pt>
                <c:pt idx="5">
                  <c:v>0.23</c:v>
                </c:pt>
                <c:pt idx="6">
                  <c:v>7.0000000000000007E-2</c:v>
                </c:pt>
                <c:pt idx="7">
                  <c:v>0.17</c:v>
                </c:pt>
                <c:pt idx="8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577-426B-8B19-25472D95C49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242600960"/>
        <c:axId val="239710144"/>
      </c:barChart>
      <c:catAx>
        <c:axId val="24260096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239710144"/>
        <c:crosses val="autoZero"/>
        <c:auto val="1"/>
        <c:lblAlgn val="ctr"/>
        <c:lblOffset val="100"/>
        <c:noMultiLvlLbl val="0"/>
      </c:catAx>
      <c:valAx>
        <c:axId val="23971014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24260096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761301989150089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gościnni i mili ludzie</c:v>
                </c:pt>
                <c:pt idx="1">
                  <c:v>dobre jedzenie, smaczna kuchnia</c:v>
                </c:pt>
                <c:pt idx="2">
                  <c:v>ciekawa oferta spędzania wolnego czasu</c:v>
                </c:pt>
                <c:pt idx="3">
                  <c:v>różnorodna oferta atrakcji</c:v>
                </c:pt>
                <c:pt idx="4">
                  <c:v>jestem zaskoczony jak tu zielono, ładnie, jak się dużo zmieniło</c:v>
                </c:pt>
                <c:pt idx="5">
                  <c:v>dobry stosunek jakości do ceny całego pobytu</c:v>
                </c:pt>
                <c:pt idx="6">
                  <c:v>wysoka jakość miejsca noclegowego</c:v>
                </c:pt>
                <c:pt idx="7">
                  <c:v>dobra jakość obsługi turystycznej</c:v>
                </c:pt>
                <c:pt idx="8">
                  <c:v>trudno powiedzieć / 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0.56999999999999995</c:v>
                </c:pt>
                <c:pt idx="1">
                  <c:v>0.41</c:v>
                </c:pt>
                <c:pt idx="2">
                  <c:v>0.28999999999999998</c:v>
                </c:pt>
                <c:pt idx="3">
                  <c:v>0.26</c:v>
                </c:pt>
                <c:pt idx="4">
                  <c:v>0.13</c:v>
                </c:pt>
                <c:pt idx="5">
                  <c:v>0.13</c:v>
                </c:pt>
                <c:pt idx="6">
                  <c:v>0.1</c:v>
                </c:pt>
                <c:pt idx="7">
                  <c:v>0.26</c:v>
                </c:pt>
                <c:pt idx="8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00E-456F-8EBE-E6DDDF331B4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242793472"/>
        <c:axId val="239711872"/>
      </c:barChart>
      <c:catAx>
        <c:axId val="2427934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239711872"/>
        <c:crosses val="autoZero"/>
        <c:auto val="1"/>
        <c:lblAlgn val="ctr"/>
        <c:lblOffset val="100"/>
        <c:noMultiLvlLbl val="0"/>
      </c:catAx>
      <c:valAx>
        <c:axId val="23971187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2427934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3065659108712886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7</c:v>
                </c:pt>
                <c:pt idx="6">
                  <c:v>8</c:v>
                </c:pt>
                <c:pt idx="7">
                  <c:v>9</c:v>
                </c:pt>
                <c:pt idx="8">
                  <c:v>10</c:v>
                </c:pt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0.51</c:v>
                </c:pt>
                <c:pt idx="1">
                  <c:v>0.47</c:v>
                </c:pt>
                <c:pt idx="2">
                  <c:v>0.41</c:v>
                </c:pt>
                <c:pt idx="3">
                  <c:v>0.2</c:v>
                </c:pt>
                <c:pt idx="4">
                  <c:v>0.06</c:v>
                </c:pt>
                <c:pt idx="5">
                  <c:v>0.22</c:v>
                </c:pt>
                <c:pt idx="6">
                  <c:v>0.11</c:v>
                </c:pt>
                <c:pt idx="7">
                  <c:v>0.18</c:v>
                </c:pt>
                <c:pt idx="8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5F7-4406-88C8-A53E1D51FEB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242600960"/>
        <c:axId val="239710144"/>
      </c:barChart>
      <c:catAx>
        <c:axId val="24260096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239710144"/>
        <c:crosses val="autoZero"/>
        <c:auto val="1"/>
        <c:lblAlgn val="ctr"/>
        <c:lblOffset val="100"/>
        <c:noMultiLvlLbl val="0"/>
      </c:catAx>
      <c:valAx>
        <c:axId val="23971014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24260096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767-4CCC-99C4-86C64E6BE59D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767-4CCC-99C4-86C64E6BE59D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1732608"/>
        <c:axId val="404280384"/>
      </c:barChart>
      <c:catAx>
        <c:axId val="40173260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80384"/>
        <c:crosses val="autoZero"/>
        <c:auto val="1"/>
        <c:lblAlgn val="ctr"/>
        <c:lblOffset val="0"/>
        <c:noMultiLvlLbl val="0"/>
      </c:catAx>
      <c:valAx>
        <c:axId val="40428038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1732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4E-443F-8033-1EC349EF85B2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24E-443F-8033-1EC349EF85B2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24E-443F-8033-1EC349EF85B2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24E-443F-8033-1EC349EF85B2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24E-443F-8033-1EC349EF85B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24E-443F-8033-1EC349EF85B2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24E-443F-8033-1EC349EF85B2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524E-443F-8033-1EC349EF85B2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24E-443F-8033-1EC349EF85B2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524E-443F-8033-1EC349EF85B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524E-443F-8033-1EC349EF85B2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524E-443F-8033-1EC349EF85B2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24E-443F-8033-1EC349EF85B2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524E-443F-8033-1EC349EF85B2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24E-443F-8033-1EC349EF85B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524E-443F-8033-1EC349EF85B2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524E-443F-8033-1EC349EF85B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1732608"/>
        <c:axId val="404280384"/>
      </c:barChart>
      <c:catAx>
        <c:axId val="40173260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80384"/>
        <c:crosses val="autoZero"/>
        <c:auto val="1"/>
        <c:lblAlgn val="ctr"/>
        <c:lblOffset val="0"/>
        <c:noMultiLvlLbl val="0"/>
      </c:catAx>
      <c:valAx>
        <c:axId val="40428038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1732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0.28999999999999998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C4A-449C-BF84-84A09DFECA6E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C4A-449C-BF84-84A09DFECA6E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C4A-449C-BF84-84A09DFECA6E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C4A-449C-BF84-84A09DFECA6E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C4A-449C-BF84-84A09DFECA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CC4A-449C-BF84-84A09DFECA6E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C4A-449C-BF84-84A09DFECA6E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C4A-449C-BF84-84A09DFECA6E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C4A-449C-BF84-84A09DFECA6E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C4A-449C-BF84-84A09DFECA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CC4A-449C-BF84-84A09DFECA6E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CC4A-449C-BF84-84A09DFECA6E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C4A-449C-BF84-84A09DFECA6E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CC4A-449C-BF84-84A09DFECA6E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C4A-449C-BF84-84A09DFECA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CC4A-449C-BF84-84A09DFECA6E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CC4A-449C-BF84-84A09DFECA6E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1732608"/>
        <c:axId val="404280384"/>
      </c:barChart>
      <c:catAx>
        <c:axId val="40173260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80384"/>
        <c:crosses val="autoZero"/>
        <c:auto val="1"/>
        <c:lblAlgn val="ctr"/>
        <c:lblOffset val="0"/>
        <c:noMultiLvlLbl val="0"/>
      </c:catAx>
      <c:valAx>
        <c:axId val="40428038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1732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6042542879578345"/>
          <c:y val="8.5496225599282868E-2"/>
          <c:w val="0.73352743624456029"/>
          <c:h val="0.86525888809353402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tak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0%</c:formatCode>
                <c:ptCount val="11"/>
                <c:pt idx="0">
                  <c:v>0.39</c:v>
                </c:pt>
                <c:pt idx="1">
                  <c:v>0.46</c:v>
                </c:pt>
                <c:pt idx="2">
                  <c:v>0.4</c:v>
                </c:pt>
                <c:pt idx="3">
                  <c:v>0.36</c:v>
                </c:pt>
                <c:pt idx="4">
                  <c:v>0.41</c:v>
                </c:pt>
                <c:pt idx="5">
                  <c:v>0.45</c:v>
                </c:pt>
                <c:pt idx="6">
                  <c:v>0.55000000000000004</c:v>
                </c:pt>
                <c:pt idx="7">
                  <c:v>0.66</c:v>
                </c:pt>
                <c:pt idx="8">
                  <c:v>0.71</c:v>
                </c:pt>
                <c:pt idx="9">
                  <c:v>0.44</c:v>
                </c:pt>
                <c:pt idx="1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6CA-4540-9398-D4C88120F123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nie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0.61</c:v>
                </c:pt>
                <c:pt idx="1">
                  <c:v>0.54</c:v>
                </c:pt>
                <c:pt idx="2">
                  <c:v>0.6</c:v>
                </c:pt>
                <c:pt idx="3">
                  <c:v>0.64</c:v>
                </c:pt>
                <c:pt idx="4">
                  <c:v>0.59000000000000008</c:v>
                </c:pt>
                <c:pt idx="5">
                  <c:v>0.55000000000000004</c:v>
                </c:pt>
                <c:pt idx="6">
                  <c:v>0.45</c:v>
                </c:pt>
                <c:pt idx="7">
                  <c:v>0.34</c:v>
                </c:pt>
                <c:pt idx="8">
                  <c:v>0.28999999999999998</c:v>
                </c:pt>
                <c:pt idx="9">
                  <c:v>0.66</c:v>
                </c:pt>
                <c:pt idx="1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6CA-4540-9398-D4C88120F12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overlap val="100"/>
        <c:axId val="420482560"/>
        <c:axId val="421712384"/>
      </c:barChart>
      <c:catAx>
        <c:axId val="420482560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100"/>
            </a:pPr>
            <a:endParaRPr lang="en-US"/>
          </a:p>
        </c:txPr>
        <c:crossAx val="421712384"/>
        <c:crosses val="autoZero"/>
        <c:auto val="1"/>
        <c:lblAlgn val="ctr"/>
        <c:lblOffset val="100"/>
        <c:noMultiLvlLbl val="0"/>
      </c:catAx>
      <c:valAx>
        <c:axId val="42171238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420482560"/>
        <c:crosses val="autoZero"/>
        <c:crossBetween val="between"/>
      </c:valAx>
    </c:plotArea>
    <c:legend>
      <c:legendPos val="l"/>
      <c:legendEntry>
        <c:idx val="0"/>
        <c:delete val="1"/>
      </c:legendEntry>
      <c:layout>
        <c:manualLayout>
          <c:xMode val="edge"/>
          <c:yMode val="edge"/>
          <c:x val="0"/>
          <c:y val="0.12395490336435221"/>
          <c:w val="0.33478826872307743"/>
          <c:h val="0.13087807205917437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"/>
          <c:w val="0.6896609886715106"/>
          <c:h val="0.74237268139812884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n=250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4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Lbls>
            <c:dLbl>
              <c:idx val="0"/>
              <c:layout>
                <c:manualLayout>
                  <c:x val="-0.17647541050158025"/>
                  <c:y val="2.2416518716749587E-2"/>
                </c:manualLayout>
              </c:layout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824-4B81-AA5A-86FCE3834622}"/>
                </c:ext>
              </c:extLst>
            </c:dLbl>
            <c:dLbl>
              <c:idx val="3"/>
              <c:layout>
                <c:manualLayout>
                  <c:x val="1.3116328945094579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layout>
                <c:manualLayout>
                  <c:x val="2.4142255150013964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tak</c:v>
                </c:pt>
                <c:pt idx="1">
                  <c:v>nie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0.5</c:v>
                </c:pt>
                <c:pt idx="1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74529271703291167"/>
          <c:y val="0.15533834086592438"/>
          <c:w val="0.13762230318802179"/>
          <c:h val="0.17925763025168456"/>
        </c:manualLayout>
      </c:layout>
      <c:overlay val="0"/>
      <c:txPr>
        <a:bodyPr/>
        <a:lstStyle/>
        <a:p>
          <a:pPr>
            <a:defRPr sz="120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31572127830460833"/>
          <c:y val="8.5496225599282868E-2"/>
          <c:w val="0.67524637620893857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1 raz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0%</c:formatCode>
                <c:ptCount val="11"/>
                <c:pt idx="0">
                  <c:v>0.39</c:v>
                </c:pt>
                <c:pt idx="1">
                  <c:v>0.21</c:v>
                </c:pt>
                <c:pt idx="2">
                  <c:v>0.34</c:v>
                </c:pt>
                <c:pt idx="3">
                  <c:v>0.32</c:v>
                </c:pt>
                <c:pt idx="4">
                  <c:v>0.26</c:v>
                </c:pt>
                <c:pt idx="5">
                  <c:v>0.28999999999999998</c:v>
                </c:pt>
                <c:pt idx="6">
                  <c:v>0.22</c:v>
                </c:pt>
                <c:pt idx="7">
                  <c:v>0.36</c:v>
                </c:pt>
                <c:pt idx="8">
                  <c:v>0.61</c:v>
                </c:pt>
                <c:pt idx="9">
                  <c:v>0.57999999999999996</c:v>
                </c:pt>
                <c:pt idx="10">
                  <c:v>0.64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499-4971-872D-64455CDC2E68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2 razy</c:v>
                </c:pt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0.23</c:v>
                </c:pt>
                <c:pt idx="1">
                  <c:v>0.08</c:v>
                </c:pt>
                <c:pt idx="2">
                  <c:v>0.14000000000000001</c:v>
                </c:pt>
                <c:pt idx="3">
                  <c:v>0.28999999999999998</c:v>
                </c:pt>
                <c:pt idx="4">
                  <c:v>0.25</c:v>
                </c:pt>
                <c:pt idx="5">
                  <c:v>0.19</c:v>
                </c:pt>
                <c:pt idx="6">
                  <c:v>0.45</c:v>
                </c:pt>
                <c:pt idx="7">
                  <c:v>0.12</c:v>
                </c:pt>
                <c:pt idx="8">
                  <c:v>0.06</c:v>
                </c:pt>
                <c:pt idx="9">
                  <c:v>0.09</c:v>
                </c:pt>
                <c:pt idx="1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499-4971-872D-64455CDC2E68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3 razy</c:v>
                </c:pt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Arkusz1!$B$4:$L$4</c:f>
              <c:numCache>
                <c:formatCode>0%</c:formatCode>
                <c:ptCount val="11"/>
                <c:pt idx="0">
                  <c:v>0.09</c:v>
                </c:pt>
                <c:pt idx="1">
                  <c:v>0.15</c:v>
                </c:pt>
                <c:pt idx="2">
                  <c:v>0.2</c:v>
                </c:pt>
                <c:pt idx="3">
                  <c:v>0.17</c:v>
                </c:pt>
                <c:pt idx="4">
                  <c:v>0.15</c:v>
                </c:pt>
                <c:pt idx="5">
                  <c:v>0.16</c:v>
                </c:pt>
                <c:pt idx="6">
                  <c:v>0.11</c:v>
                </c:pt>
                <c:pt idx="7">
                  <c:v>0.19</c:v>
                </c:pt>
                <c:pt idx="8">
                  <c:v>0.06</c:v>
                </c:pt>
                <c:pt idx="9">
                  <c:v>0.05</c:v>
                </c:pt>
                <c:pt idx="10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499-4971-872D-64455CDC2E68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4-5 razy</c:v>
                </c:pt>
              </c:strCache>
            </c:strRef>
          </c:tx>
          <c:spPr>
            <a:solidFill>
              <a:srgbClr val="808000"/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E950-49A2-9B23-DB400CEB922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Arkusz1!$B$5:$L$5</c:f>
              <c:numCache>
                <c:formatCode>0%</c:formatCode>
                <c:ptCount val="11"/>
                <c:pt idx="0">
                  <c:v>0.09</c:v>
                </c:pt>
                <c:pt idx="1">
                  <c:v>0.13</c:v>
                </c:pt>
                <c:pt idx="2">
                  <c:v>0.08</c:v>
                </c:pt>
                <c:pt idx="3">
                  <c:v>0.09</c:v>
                </c:pt>
                <c:pt idx="4">
                  <c:v>0.17</c:v>
                </c:pt>
                <c:pt idx="5">
                  <c:v>0.1</c:v>
                </c:pt>
                <c:pt idx="6">
                  <c:v>0.11</c:v>
                </c:pt>
                <c:pt idx="7">
                  <c:v>0</c:v>
                </c:pt>
                <c:pt idx="9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499-4971-872D-64455CDC2E68}"/>
            </c:ext>
          </c:extLst>
        </c:ser>
        <c:ser>
          <c:idx val="4"/>
          <c:order val="4"/>
          <c:tx>
            <c:strRef>
              <c:f>Arkusz1!$A$6</c:f>
              <c:strCache>
                <c:ptCount val="1"/>
                <c:pt idx="0">
                  <c:v>ponad 5 razy</c:v>
                </c:pt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Arkusz1!$B$6:$L$6</c:f>
              <c:numCache>
                <c:formatCode>0%</c:formatCode>
                <c:ptCount val="11"/>
                <c:pt idx="0">
                  <c:v>0.2</c:v>
                </c:pt>
                <c:pt idx="1">
                  <c:v>0.42</c:v>
                </c:pt>
                <c:pt idx="2">
                  <c:v>0.2</c:v>
                </c:pt>
                <c:pt idx="3">
                  <c:v>0.11</c:v>
                </c:pt>
                <c:pt idx="4">
                  <c:v>0.16</c:v>
                </c:pt>
                <c:pt idx="5">
                  <c:v>0.26</c:v>
                </c:pt>
                <c:pt idx="6">
                  <c:v>0.11</c:v>
                </c:pt>
                <c:pt idx="7">
                  <c:v>0.11</c:v>
                </c:pt>
                <c:pt idx="8">
                  <c:v>0.08</c:v>
                </c:pt>
                <c:pt idx="9">
                  <c:v>0.02</c:v>
                </c:pt>
                <c:pt idx="1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8499-4971-872D-64455CDC2E68}"/>
            </c:ext>
          </c:extLst>
        </c:ser>
        <c:ser>
          <c:idx val="5"/>
          <c:order val="5"/>
          <c:tx>
            <c:strRef>
              <c:f>Arkusz1!$A$7</c:f>
              <c:strCache>
                <c:ptCount val="1"/>
                <c:pt idx="0">
                  <c:v>nie wiem, nie pamiętam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-2.2763238481129217E-3"/>
                  <c:y val="-3.40909090909090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499-4971-872D-64455CDC2E68}"/>
                </c:ext>
              </c:extLst>
            </c:dLbl>
            <c:dLbl>
              <c:idx val="1"/>
              <c:layout>
                <c:manualLayout>
                  <c:x val="0"/>
                  <c:y val="-2.65151515151515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499-4971-872D-64455CDC2E68}"/>
                </c:ext>
              </c:extLst>
            </c:dLbl>
            <c:dLbl>
              <c:idx val="2"/>
              <c:layout>
                <c:manualLayout>
                  <c:x val="8.346424357807646E-17"/>
                  <c:y val="-1.893909568122166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499-4971-872D-64455CDC2E68}"/>
                </c:ext>
              </c:extLst>
            </c:dLbl>
            <c:dLbl>
              <c:idx val="3"/>
              <c:layout>
                <c:manualLayout>
                  <c:x val="0"/>
                  <c:y val="-1.89393939393939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499-4971-872D-64455CDC2E68}"/>
                </c:ext>
              </c:extLst>
            </c:dLbl>
            <c:dLbl>
              <c:idx val="4"/>
              <c:layout>
                <c:manualLayout>
                  <c:x val="4.5526476962258391E-3"/>
                  <c:y val="-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499-4971-872D-64455CDC2E6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Arkusz1!$B$7:$L$7</c:f>
              <c:numCache>
                <c:formatCode>0%</c:formatCode>
                <c:ptCount val="11"/>
                <c:pt idx="1">
                  <c:v>0.01</c:v>
                </c:pt>
                <c:pt idx="2">
                  <c:v>0.04</c:v>
                </c:pt>
                <c:pt idx="3">
                  <c:v>0.02</c:v>
                </c:pt>
                <c:pt idx="4">
                  <c:v>0.01</c:v>
                </c:pt>
                <c:pt idx="7">
                  <c:v>0.2</c:v>
                </c:pt>
                <c:pt idx="8">
                  <c:v>0.19</c:v>
                </c:pt>
                <c:pt idx="9">
                  <c:v>0.23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499-4971-872D-64455CDC2E6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421242880"/>
        <c:axId val="422091520"/>
      </c:barChart>
      <c:catAx>
        <c:axId val="421242880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22091520"/>
        <c:crosses val="autoZero"/>
        <c:auto val="1"/>
        <c:lblAlgn val="ctr"/>
        <c:lblOffset val="100"/>
        <c:noMultiLvlLbl val="0"/>
      </c:catAx>
      <c:valAx>
        <c:axId val="422091520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42124288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0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FFC0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6821-4081-BD26-748F1AB3318B}"/>
              </c:ext>
            </c:extLst>
          </c:dPt>
          <c:dLbls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821-4081-BD26-748F1AB3318B}"/>
                </c:ext>
              </c:extLst>
            </c:dLbl>
            <c:spPr>
              <a:noFill/>
              <a:ln>
                <a:noFill/>
              </a:ln>
              <a:effectLst/>
            </c:sp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Arkusz1!$A$2:$A$7</c:f>
              <c:strCache>
                <c:ptCount val="6"/>
                <c:pt idx="0">
                  <c:v>1 raz</c:v>
                </c:pt>
                <c:pt idx="1">
                  <c:v>2 razy</c:v>
                </c:pt>
                <c:pt idx="2">
                  <c:v>3 razy</c:v>
                </c:pt>
                <c:pt idx="3">
                  <c:v>4-5 razy</c:v>
                </c:pt>
                <c:pt idx="4">
                  <c:v>ponad 5 razy</c:v>
                </c:pt>
                <c:pt idx="5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0%</c:formatCode>
                <c:ptCount val="6"/>
                <c:pt idx="0">
                  <c:v>0.64</c:v>
                </c:pt>
                <c:pt idx="1">
                  <c:v>0.15</c:v>
                </c:pt>
                <c:pt idx="2">
                  <c:v>0.12</c:v>
                </c:pt>
                <c:pt idx="3">
                  <c:v>0</c:v>
                </c:pt>
                <c:pt idx="4">
                  <c:v>0.1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0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980548099903344"/>
          <c:y val="0.63692313057816363"/>
          <c:w val="6.5182931969814839E-2"/>
          <c:h val="6.7705089037647867E-2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FFC0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31E2-4456-B1BE-07E7C9F96AE4}"/>
              </c:ext>
            </c:extLst>
          </c:dPt>
          <c:cat>
            <c:strRef>
              <c:f>Arkusz1!$A$2:$A$7</c:f>
              <c:strCache>
                <c:ptCount val="6"/>
                <c:pt idx="0">
                  <c:v>1 raz</c:v>
                </c:pt>
                <c:pt idx="1">
                  <c:v>2 razy</c:v>
                </c:pt>
                <c:pt idx="2">
                  <c:v>3 razy</c:v>
                </c:pt>
                <c:pt idx="3">
                  <c:v>4-5 razy</c:v>
                </c:pt>
                <c:pt idx="4">
                  <c:v>ponad 5 razy</c:v>
                </c:pt>
                <c:pt idx="5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0%</c:formatCode>
                <c:ptCount val="6"/>
                <c:pt idx="0">
                  <c:v>0.53</c:v>
                </c:pt>
                <c:pt idx="1">
                  <c:v>0.16</c:v>
                </c:pt>
                <c:pt idx="2">
                  <c:v>0.1</c:v>
                </c:pt>
                <c:pt idx="3">
                  <c:v>0.04</c:v>
                </c:pt>
                <c:pt idx="4">
                  <c:v>0.16</c:v>
                </c:pt>
                <c:pt idx="5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18249745614671414"/>
          <c:y val="6.7060744221121765E-2"/>
          <c:w val="0.80085602193463923"/>
          <c:h val="0.76241055987108053"/>
        </c:manualLayout>
      </c:layout>
      <c:overlay val="0"/>
      <c:spPr>
        <a:solidFill>
          <a:schemeClr val="bg1"/>
        </a:solidFill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0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36968897350520386"/>
          <c:y val="8.5496225599282868E-2"/>
          <c:w val="0.6242638915351405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do 3 dni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0%</c:formatCode>
                <c:ptCount val="11"/>
                <c:pt idx="0">
                  <c:v>0.33</c:v>
                </c:pt>
                <c:pt idx="1">
                  <c:v>0.12</c:v>
                </c:pt>
                <c:pt idx="2">
                  <c:v>0.24</c:v>
                </c:pt>
                <c:pt idx="3">
                  <c:v>0.27</c:v>
                </c:pt>
                <c:pt idx="4">
                  <c:v>0.12</c:v>
                </c:pt>
                <c:pt idx="5">
                  <c:v>0.36</c:v>
                </c:pt>
                <c:pt idx="6">
                  <c:v>0.36</c:v>
                </c:pt>
                <c:pt idx="7">
                  <c:v>0.24</c:v>
                </c:pt>
                <c:pt idx="8">
                  <c:v>0.4</c:v>
                </c:pt>
                <c:pt idx="9">
                  <c:v>0.4</c:v>
                </c:pt>
                <c:pt idx="10">
                  <c:v>0.38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10E-4FC8-B8A5-C8C86C0B096F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4-7 dni</c:v>
                </c:pt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0.27</c:v>
                </c:pt>
                <c:pt idx="1">
                  <c:v>0.33</c:v>
                </c:pt>
                <c:pt idx="2">
                  <c:v>0.27</c:v>
                </c:pt>
                <c:pt idx="3">
                  <c:v>0.42</c:v>
                </c:pt>
                <c:pt idx="4">
                  <c:v>0.27</c:v>
                </c:pt>
                <c:pt idx="5">
                  <c:v>0.37</c:v>
                </c:pt>
                <c:pt idx="6">
                  <c:v>0.36</c:v>
                </c:pt>
                <c:pt idx="7">
                  <c:v>0.43</c:v>
                </c:pt>
                <c:pt idx="8">
                  <c:v>0.45</c:v>
                </c:pt>
                <c:pt idx="9">
                  <c:v>0.18</c:v>
                </c:pt>
                <c:pt idx="10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10E-4FC8-B8A5-C8C86C0B096F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8-30 dni</c:v>
                </c:pt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Arkusz1!$B$4:$L$4</c:f>
              <c:numCache>
                <c:formatCode>0%</c:formatCode>
                <c:ptCount val="11"/>
                <c:pt idx="0">
                  <c:v>0.28999999999999998</c:v>
                </c:pt>
                <c:pt idx="1">
                  <c:v>0.46</c:v>
                </c:pt>
                <c:pt idx="2">
                  <c:v>0.41</c:v>
                </c:pt>
                <c:pt idx="3">
                  <c:v>0.31</c:v>
                </c:pt>
                <c:pt idx="4">
                  <c:v>0.54</c:v>
                </c:pt>
                <c:pt idx="5">
                  <c:v>0.23</c:v>
                </c:pt>
                <c:pt idx="6">
                  <c:v>0.24</c:v>
                </c:pt>
                <c:pt idx="7">
                  <c:v>0.31</c:v>
                </c:pt>
                <c:pt idx="8">
                  <c:v>0.05</c:v>
                </c:pt>
                <c:pt idx="9">
                  <c:v>0.18</c:v>
                </c:pt>
                <c:pt idx="10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10E-4FC8-B8A5-C8C86C0B096F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powyżej 30 dni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3"/>
              <c:layout>
                <c:manualLayout>
                  <c:x val="0"/>
                  <c:y val="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10E-4FC8-B8A5-C8C86C0B096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Arkusz1!$B$5:$L$5</c:f>
              <c:numCache>
                <c:formatCode>0%</c:formatCode>
                <c:ptCount val="11"/>
                <c:pt idx="0">
                  <c:v>0.1</c:v>
                </c:pt>
                <c:pt idx="1">
                  <c:v>0.1</c:v>
                </c:pt>
                <c:pt idx="2">
                  <c:v>0.08</c:v>
                </c:pt>
                <c:pt idx="4">
                  <c:v>7.0000000000000007E-2</c:v>
                </c:pt>
                <c:pt idx="5">
                  <c:v>0.03</c:v>
                </c:pt>
                <c:pt idx="6">
                  <c:v>0.04</c:v>
                </c:pt>
                <c:pt idx="7">
                  <c:v>0.03</c:v>
                </c:pt>
                <c:pt idx="8">
                  <c:v>0.1</c:v>
                </c:pt>
                <c:pt idx="9">
                  <c:v>0.25</c:v>
                </c:pt>
                <c:pt idx="1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10E-4FC8-B8A5-C8C86C0B09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423316992"/>
        <c:axId val="422306368"/>
      </c:barChart>
      <c:catAx>
        <c:axId val="423316992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22306368"/>
        <c:crosses val="autoZero"/>
        <c:auto val="1"/>
        <c:lblAlgn val="ctr"/>
        <c:lblOffset val="100"/>
        <c:noMultiLvlLbl val="0"/>
      </c:catAx>
      <c:valAx>
        <c:axId val="422306368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42331699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0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chemeClr val="bg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Lbls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8824-4B81-AA5A-86FCE3834622}"/>
                </c:ext>
              </c:extLst>
            </c:dLbl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8-285A-4628-9DA0-CEF01BA24C7D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Arkusz1!$A$2:$A$6</c:f>
              <c:strCache>
                <c:ptCount val="4"/>
                <c:pt idx="0">
                  <c:v>do 3 dni</c:v>
                </c:pt>
                <c:pt idx="1">
                  <c:v>4-7 dni</c:v>
                </c:pt>
                <c:pt idx="2">
                  <c:v>8-30 dni</c:v>
                </c:pt>
                <c:pt idx="3">
                  <c:v>nie wiem, 
nie pamiętam</c:v>
                </c:pt>
              </c:strCache>
            </c:strRef>
          </c:cat>
          <c:val>
            <c:numRef>
              <c:f>Arkusz1!$B$2:$B$6</c:f>
              <c:numCache>
                <c:formatCode>0%</c:formatCode>
                <c:ptCount val="4"/>
                <c:pt idx="0">
                  <c:v>0.38</c:v>
                </c:pt>
                <c:pt idx="1">
                  <c:v>0.4</c:v>
                </c:pt>
                <c:pt idx="2">
                  <c:v>0.13</c:v>
                </c:pt>
                <c:pt idx="3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44356734312057067"/>
          <c:y val="0.27542923081920645"/>
          <c:w val="0.40099577536028003"/>
          <c:h val="0.4183074905251978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bg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cat>
            <c:strRef>
              <c:f>Arkusz1!$A$2:$A$7</c:f>
              <c:strCache>
                <c:ptCount val="5"/>
                <c:pt idx="0">
                  <c:v>do 3 dni</c:v>
                </c:pt>
                <c:pt idx="1">
                  <c:v>4-7 dni</c:v>
                </c:pt>
                <c:pt idx="2">
                  <c:v>8-30 dni</c:v>
                </c:pt>
                <c:pt idx="3">
                  <c:v>powyżej 30 dni</c:v>
                </c:pt>
                <c:pt idx="4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5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7.3558934289176162E-2"/>
          <c:y val="9.9970525817625458E-2"/>
          <c:w val="0.85645334902612225"/>
          <c:h val="0.76241055987108053"/>
        </c:manualLayout>
      </c:layout>
      <c:overlay val="0"/>
      <c:spPr>
        <a:solidFill>
          <a:schemeClr val="bg1"/>
        </a:solidFill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32027392600083415"/>
          <c:y val="8.5496225599282868E-2"/>
          <c:w val="0.67069372851271269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Nikt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0%</c:formatCode>
                <c:ptCount val="11"/>
                <c:pt idx="0">
                  <c:v>0.11</c:v>
                </c:pt>
                <c:pt idx="1">
                  <c:v>0.06</c:v>
                </c:pt>
                <c:pt idx="2">
                  <c:v>7.0000000000000007E-2</c:v>
                </c:pt>
                <c:pt idx="3">
                  <c:v>0.04</c:v>
                </c:pt>
                <c:pt idx="4">
                  <c:v>0.08</c:v>
                </c:pt>
                <c:pt idx="5">
                  <c:v>0.09</c:v>
                </c:pt>
                <c:pt idx="6">
                  <c:v>0.17</c:v>
                </c:pt>
                <c:pt idx="7">
                  <c:v>0.31</c:v>
                </c:pt>
                <c:pt idx="8">
                  <c:v>0.4</c:v>
                </c:pt>
                <c:pt idx="9">
                  <c:v>0.21</c:v>
                </c:pt>
                <c:pt idx="1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E1D-4CE5-A044-A0A39F92D7A4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1 osoba</c:v>
                </c:pt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0.26</c:v>
                </c:pt>
                <c:pt idx="1">
                  <c:v>0.27</c:v>
                </c:pt>
                <c:pt idx="2">
                  <c:v>0.35</c:v>
                </c:pt>
                <c:pt idx="3">
                  <c:v>0.16</c:v>
                </c:pt>
                <c:pt idx="4">
                  <c:v>0.26</c:v>
                </c:pt>
                <c:pt idx="5">
                  <c:v>0.25</c:v>
                </c:pt>
                <c:pt idx="6">
                  <c:v>0.17</c:v>
                </c:pt>
                <c:pt idx="7">
                  <c:v>0.27</c:v>
                </c:pt>
                <c:pt idx="8">
                  <c:v>0.18</c:v>
                </c:pt>
                <c:pt idx="9">
                  <c:v>0.37</c:v>
                </c:pt>
                <c:pt idx="10">
                  <c:v>0.56999999999999995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E1D-4CE5-A044-A0A39F92D7A4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2 osoby</c:v>
                </c:pt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Arkusz1!$B$4:$L$4</c:f>
              <c:numCache>
                <c:formatCode>0%</c:formatCode>
                <c:ptCount val="11"/>
                <c:pt idx="0">
                  <c:v>0.15</c:v>
                </c:pt>
                <c:pt idx="1">
                  <c:v>0.28999999999999998</c:v>
                </c:pt>
                <c:pt idx="2">
                  <c:v>0.19</c:v>
                </c:pt>
                <c:pt idx="3">
                  <c:v>0.27</c:v>
                </c:pt>
                <c:pt idx="4">
                  <c:v>0.32</c:v>
                </c:pt>
                <c:pt idx="5">
                  <c:v>0.09</c:v>
                </c:pt>
                <c:pt idx="6">
                  <c:v>0.32</c:v>
                </c:pt>
                <c:pt idx="7">
                  <c:v>0.24</c:v>
                </c:pt>
                <c:pt idx="8">
                  <c:v>0.24</c:v>
                </c:pt>
                <c:pt idx="9">
                  <c:v>0.11</c:v>
                </c:pt>
                <c:pt idx="10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E1D-4CE5-A044-A0A39F92D7A4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3 osoby i więcej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Arkusz1!$B$5:$L$5</c:f>
              <c:numCache>
                <c:formatCode>0%</c:formatCode>
                <c:ptCount val="11"/>
                <c:pt idx="0">
                  <c:v>0.45</c:v>
                </c:pt>
                <c:pt idx="1">
                  <c:v>0.21</c:v>
                </c:pt>
                <c:pt idx="2">
                  <c:v>0.25</c:v>
                </c:pt>
                <c:pt idx="3">
                  <c:v>0.49</c:v>
                </c:pt>
                <c:pt idx="4">
                  <c:v>0.35</c:v>
                </c:pt>
                <c:pt idx="5">
                  <c:v>0.56999999999999995</c:v>
                </c:pt>
                <c:pt idx="6">
                  <c:v>0.33</c:v>
                </c:pt>
                <c:pt idx="7">
                  <c:v>0.18</c:v>
                </c:pt>
                <c:pt idx="8">
                  <c:v>0.03</c:v>
                </c:pt>
                <c:pt idx="9">
                  <c:v>0.14000000000000001</c:v>
                </c:pt>
                <c:pt idx="1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9E1D-4CE5-A044-A0A39F92D7A4}"/>
            </c:ext>
          </c:extLst>
        </c:ser>
        <c:ser>
          <c:idx val="4"/>
          <c:order val="4"/>
          <c:tx>
            <c:strRef>
              <c:f>Arkusz1!$A$6</c:f>
              <c:strCache>
                <c:ptCount val="1"/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Arkusz1!$B$6:$L$6</c:f>
            </c:numRef>
          </c:val>
          <c:extLst>
            <c:ext xmlns:c16="http://schemas.microsoft.com/office/drawing/2014/chart" uri="{C3380CC4-5D6E-409C-BE32-E72D297353CC}">
              <c16:uniqueId val="{00000004-9E1D-4CE5-A044-A0A39F92D7A4}"/>
            </c:ext>
          </c:extLst>
        </c:ser>
        <c:ser>
          <c:idx val="5"/>
          <c:order val="5"/>
          <c:tx>
            <c:strRef>
              <c:f>Arkusz1!$A$7</c:f>
              <c:strCache>
                <c:ptCount val="1"/>
                <c:pt idx="0">
                  <c:v>nie wiem, nie pamiętam</c:v>
                </c:pt>
              </c:strCache>
            </c:strRef>
          </c:tx>
          <c:spPr>
            <a:solidFill>
              <a:schemeClr val="accent4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-2.2763238481129217E-3"/>
                  <c:y val="-3.40909090909090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9E1D-4CE5-A044-A0A39F92D7A4}"/>
                </c:ext>
              </c:extLst>
            </c:dLbl>
            <c:dLbl>
              <c:idx val="1"/>
              <c:layout>
                <c:manualLayout>
                  <c:x val="0"/>
                  <c:y val="-2.65151515151515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E1D-4CE5-A044-A0A39F92D7A4}"/>
                </c:ext>
              </c:extLst>
            </c:dLbl>
            <c:dLbl>
              <c:idx val="2"/>
              <c:layout>
                <c:manualLayout>
                  <c:x val="8.346424357807646E-17"/>
                  <c:y val="-1.893909568122166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9E1D-4CE5-A044-A0A39F92D7A4}"/>
                </c:ext>
              </c:extLst>
            </c:dLbl>
            <c:dLbl>
              <c:idx val="3"/>
              <c:layout>
                <c:manualLayout>
                  <c:x val="0"/>
                  <c:y val="-1.89393939393939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9E1D-4CE5-A044-A0A39F92D7A4}"/>
                </c:ext>
              </c:extLst>
            </c:dLbl>
            <c:dLbl>
              <c:idx val="4"/>
              <c:layout>
                <c:manualLayout>
                  <c:x val="4.5526476962258391E-3"/>
                  <c:y val="-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9E1D-4CE5-A044-A0A39F92D7A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Arkusz1!$B$7:$L$7</c:f>
              <c:numCache>
                <c:formatCode>General</c:formatCode>
                <c:ptCount val="11"/>
                <c:pt idx="0" formatCode="0%">
                  <c:v>0.04</c:v>
                </c:pt>
                <c:pt idx="2" formatCode="0%">
                  <c:v>0.01</c:v>
                </c:pt>
                <c:pt idx="3" formatCode="0%">
                  <c:v>0.03</c:v>
                </c:pt>
                <c:pt idx="8" formatCode="0%">
                  <c:v>0.15</c:v>
                </c:pt>
                <c:pt idx="9" formatCode="0%">
                  <c:v>0.17</c:v>
                </c:pt>
                <c:pt idx="10" formatCode="0%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E1D-4CE5-A044-A0A39F92D7A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431783424"/>
        <c:axId val="423260096"/>
      </c:barChart>
      <c:catAx>
        <c:axId val="431783424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23260096"/>
        <c:crosses val="autoZero"/>
        <c:auto val="1"/>
        <c:lblAlgn val="ctr"/>
        <c:lblOffset val="100"/>
        <c:noMultiLvlLbl val="0"/>
      </c:catAx>
      <c:valAx>
        <c:axId val="423260096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43178342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4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Lbls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8824-4B81-AA5A-86FCE3834622}"/>
                </c:ext>
              </c:extLst>
            </c:dLbl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Arkusz1!$A$2:$A$7</c:f>
              <c:strCache>
                <c:ptCount val="5"/>
                <c:pt idx="0">
                  <c:v>nikt</c:v>
                </c:pt>
                <c:pt idx="1">
                  <c:v>1 osoba</c:v>
                </c:pt>
                <c:pt idx="2">
                  <c:v>2 osoby</c:v>
                </c:pt>
                <c:pt idx="3">
                  <c:v>3 osoby i więcej</c:v>
                </c:pt>
                <c:pt idx="4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0%</c:formatCode>
                <c:ptCount val="5"/>
                <c:pt idx="0">
                  <c:v>0.15</c:v>
                </c:pt>
                <c:pt idx="1">
                  <c:v>0.56999999999999995</c:v>
                </c:pt>
                <c:pt idx="2">
                  <c:v>0.08</c:v>
                </c:pt>
                <c:pt idx="3">
                  <c:v>0.06</c:v>
                </c:pt>
                <c:pt idx="4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48256033182504"/>
          <c:y val="0.59335703595680811"/>
          <c:w val="9.6307032428355949E-2"/>
          <c:h val="0.1003797423756646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cat>
            <c:strRef>
              <c:f>Arkusz1!$A$2:$A$7</c:f>
              <c:strCache>
                <c:ptCount val="5"/>
                <c:pt idx="0">
                  <c:v>nikt</c:v>
                </c:pt>
                <c:pt idx="1">
                  <c:v>1 osoba</c:v>
                </c:pt>
                <c:pt idx="2">
                  <c:v>2 osoby</c:v>
                </c:pt>
                <c:pt idx="3">
                  <c:v>3 osoby i więcej</c:v>
                </c:pt>
                <c:pt idx="4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5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7.3558961194040789E-2"/>
          <c:y val="0.18323718503517877"/>
          <c:w val="0.9106879574355039"/>
          <c:h val="0.76241055987108053"/>
        </c:manualLayout>
      </c:layout>
      <c:overlay val="0"/>
      <c:spPr>
        <a:noFill/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944975158495769"/>
          <c:y val="8.5496225599282868E-2"/>
          <c:w val="0.69363262033015294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latem</c:v>
                </c:pt>
              </c:strCache>
            </c:strRef>
          </c:tx>
          <c:spPr>
            <a:solidFill>
              <a:srgbClr val="FFFF00"/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Arkusz1!$B$2:$L$2</c:f>
              <c:numCache>
                <c:formatCode>0%</c:formatCode>
                <c:ptCount val="11"/>
                <c:pt idx="0">
                  <c:v>0.4</c:v>
                </c:pt>
                <c:pt idx="1">
                  <c:v>0.45</c:v>
                </c:pt>
                <c:pt idx="2">
                  <c:v>0.39</c:v>
                </c:pt>
                <c:pt idx="3">
                  <c:v>0.47</c:v>
                </c:pt>
                <c:pt idx="4">
                  <c:v>0.46</c:v>
                </c:pt>
                <c:pt idx="5">
                  <c:v>0.34</c:v>
                </c:pt>
                <c:pt idx="6">
                  <c:v>0.42</c:v>
                </c:pt>
                <c:pt idx="7">
                  <c:v>0.51</c:v>
                </c:pt>
                <c:pt idx="8">
                  <c:v>0.47</c:v>
                </c:pt>
                <c:pt idx="9">
                  <c:v>0.27</c:v>
                </c:pt>
                <c:pt idx="10">
                  <c:v>0.21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F60-4997-B307-5CC614EF4937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jesienią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Arkusz1!$B$3:$L$3</c:f>
              <c:numCache>
                <c:formatCode>0%</c:formatCode>
                <c:ptCount val="11"/>
                <c:pt idx="0">
                  <c:v>0.19</c:v>
                </c:pt>
                <c:pt idx="1">
                  <c:v>0.16</c:v>
                </c:pt>
                <c:pt idx="2">
                  <c:v>0.2</c:v>
                </c:pt>
                <c:pt idx="3">
                  <c:v>0.19</c:v>
                </c:pt>
                <c:pt idx="4">
                  <c:v>0.19</c:v>
                </c:pt>
                <c:pt idx="5">
                  <c:v>0.19</c:v>
                </c:pt>
                <c:pt idx="6">
                  <c:v>0.16</c:v>
                </c:pt>
                <c:pt idx="7">
                  <c:v>0.12</c:v>
                </c:pt>
                <c:pt idx="8">
                  <c:v>0.15</c:v>
                </c:pt>
                <c:pt idx="9">
                  <c:v>0.15</c:v>
                </c:pt>
                <c:pt idx="10">
                  <c:v>0.26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F60-4997-B307-5CC614EF4937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zimą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Arkusz1!$B$4:$L$4</c:f>
              <c:numCache>
                <c:formatCode>0%</c:formatCode>
                <c:ptCount val="11"/>
                <c:pt idx="0">
                  <c:v>0.19</c:v>
                </c:pt>
                <c:pt idx="1">
                  <c:v>0.16</c:v>
                </c:pt>
                <c:pt idx="2">
                  <c:v>0.22</c:v>
                </c:pt>
                <c:pt idx="3">
                  <c:v>0.18</c:v>
                </c:pt>
                <c:pt idx="4">
                  <c:v>0.16</c:v>
                </c:pt>
                <c:pt idx="5">
                  <c:v>0.11</c:v>
                </c:pt>
                <c:pt idx="6">
                  <c:v>0.26</c:v>
                </c:pt>
                <c:pt idx="7">
                  <c:v>0.19</c:v>
                </c:pt>
                <c:pt idx="8">
                  <c:v>0.22</c:v>
                </c:pt>
                <c:pt idx="9">
                  <c:v>0.44</c:v>
                </c:pt>
                <c:pt idx="10">
                  <c:v>0.36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F60-4997-B307-5CC614EF4937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wiosną</c:v>
                </c:pt>
              </c:strCache>
            </c:strRef>
          </c:tx>
          <c:spPr>
            <a:solidFill>
              <a:srgbClr val="92D050"/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3"/>
              <c:layout>
                <c:manualLayout>
                  <c:x val="0"/>
                  <c:y val="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F60-4997-B307-5CC614EF493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Arkusz1!$B$1:$L$1</c:f>
              <c:strCache>
                <c:ptCount val="11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</c:strCache>
            </c:strRef>
          </c:cat>
          <c:val>
            <c:numRef>
              <c:f>Arkusz1!$B$5:$L$5</c:f>
              <c:numCache>
                <c:formatCode>0%</c:formatCode>
                <c:ptCount val="11"/>
                <c:pt idx="0">
                  <c:v>0.21</c:v>
                </c:pt>
                <c:pt idx="1">
                  <c:v>0.24</c:v>
                </c:pt>
                <c:pt idx="2">
                  <c:v>0.19</c:v>
                </c:pt>
                <c:pt idx="3">
                  <c:v>0.16</c:v>
                </c:pt>
                <c:pt idx="4">
                  <c:v>0.19</c:v>
                </c:pt>
                <c:pt idx="5">
                  <c:v>0.37</c:v>
                </c:pt>
                <c:pt idx="6">
                  <c:v>0.17</c:v>
                </c:pt>
                <c:pt idx="7">
                  <c:v>0.18</c:v>
                </c:pt>
                <c:pt idx="8">
                  <c:v>0.16</c:v>
                </c:pt>
                <c:pt idx="9">
                  <c:v>0.33</c:v>
                </c:pt>
                <c:pt idx="10">
                  <c:v>0.17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F60-4997-B307-5CC614EF493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429746688"/>
        <c:axId val="429649280"/>
      </c:barChart>
      <c:catAx>
        <c:axId val="429746688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429649280"/>
        <c:crosses val="autoZero"/>
        <c:auto val="1"/>
        <c:lblAlgn val="ctr"/>
        <c:lblOffset val="100"/>
        <c:noMultiLvlLbl val="0"/>
      </c:catAx>
      <c:valAx>
        <c:axId val="429649280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42974668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1962524434130919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Arkusz1!$A$2:$A$11</c:f>
              <c:strCache>
                <c:ptCount val="10"/>
                <c:pt idx="0">
                  <c:v>rodzina, znajomi</c:v>
                </c:pt>
                <c:pt idx="1">
                  <c:v>kwatera prywatna,</c:v>
                </c:pt>
                <c:pt idx="2">
                  <c:v>hotel</c:v>
                </c:pt>
                <c:pt idx="3">
                  <c:v>pensjonat</c:v>
                </c:pt>
                <c:pt idx="4">
                  <c:v>kemping, pole namiotowe</c:v>
                </c:pt>
                <c:pt idx="5">
                  <c:v>własne mieszkanie</c:v>
                </c:pt>
                <c:pt idx="6">
                  <c:v>ośrodek wypoczynkowo-rekreacyjny</c:v>
                </c:pt>
                <c:pt idx="7">
                  <c:v>ośrodek sanatoryjny, uzdrowiskowy</c:v>
                </c:pt>
                <c:pt idx="8">
                  <c:v>schronisko</c:v>
                </c:pt>
                <c:pt idx="9">
                  <c:v>nie pamiętam</c:v>
                </c:pt>
              </c:strCache>
            </c:strRef>
          </c:cat>
          <c:val>
            <c:numRef>
              <c:f>Arkusz1!$B$2:$B$11</c:f>
              <c:numCache>
                <c:formatCode>0%</c:formatCode>
                <c:ptCount val="10"/>
                <c:pt idx="0">
                  <c:v>0.4</c:v>
                </c:pt>
                <c:pt idx="1">
                  <c:v>0.14000000000000001</c:v>
                </c:pt>
                <c:pt idx="2">
                  <c:v>0.06</c:v>
                </c:pt>
                <c:pt idx="3">
                  <c:v>0.17</c:v>
                </c:pt>
                <c:pt idx="4">
                  <c:v>0.02</c:v>
                </c:pt>
                <c:pt idx="5">
                  <c:v>0.14000000000000001</c:v>
                </c:pt>
                <c:pt idx="6">
                  <c:v>0.08</c:v>
                </c:pt>
                <c:pt idx="7">
                  <c:v>0</c:v>
                </c:pt>
                <c:pt idx="8">
                  <c:v>0.02</c:v>
                </c:pt>
                <c:pt idx="9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70460672"/>
        <c:axId val="429651584"/>
      </c:barChart>
      <c:catAx>
        <c:axId val="1704606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29651584"/>
        <c:crosses val="autoZero"/>
        <c:auto val="1"/>
        <c:lblAlgn val="ctr"/>
        <c:lblOffset val="100"/>
        <c:noMultiLvlLbl val="0"/>
      </c:catAx>
      <c:valAx>
        <c:axId val="429651584"/>
        <c:scaling>
          <c:orientation val="minMax"/>
        </c:scaling>
        <c:delete val="1"/>
        <c:axPos val="t"/>
        <c:numFmt formatCode="0%" sourceLinked="1"/>
        <c:majorTickMark val="out"/>
        <c:minorTickMark val="none"/>
        <c:tickLblPos val="nextTo"/>
        <c:crossAx val="1704606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 marL="0" algn="r" defTabSz="914400" rtl="0" eaLnBrk="1" fontAlgn="ctr" latinLnBrk="0" hangingPunct="1">
        <a:defRPr lang="pl-PL" sz="900" b="0" i="0" u="none" strike="noStrike" kern="1200">
          <a:solidFill>
            <a:schemeClr val="tx1"/>
          </a:solidFill>
          <a:effectLst/>
          <a:latin typeface="+mj-lt"/>
          <a:ea typeface="+mn-ea"/>
          <a:cs typeface="+mn-cs"/>
        </a:defRPr>
      </a:pPr>
      <a:endParaRPr lang="en-US"/>
    </a:p>
  </c:txPr>
  <c:externalData r:id="rId1">
    <c:autoUpdate val="0"/>
  </c:externalData>
</c:chartSpace>
</file>

<file path=ppt/charts/chart1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Kwatera prywatna, gospodarstwo agroturystyczne </c:v>
                </c:pt>
                <c:pt idx="1">
                  <c:v>Rodzina, znajomi </c:v>
                </c:pt>
                <c:pt idx="2">
                  <c:v>Pensjonat </c:v>
                </c:pt>
                <c:pt idx="3">
                  <c:v>Hotel </c:v>
                </c:pt>
                <c:pt idx="4">
                  <c:v>Ośrodek sanatoryjny, uzdrowiskowy </c:v>
                </c:pt>
                <c:pt idx="5">
                  <c:v>Ośrodek wypoczynkowo-rekreacyjny </c:v>
                </c:pt>
                <c:pt idx="6">
                  <c:v>Schronisko 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0.26</c:v>
                </c:pt>
                <c:pt idx="1">
                  <c:v>0.24</c:v>
                </c:pt>
                <c:pt idx="2">
                  <c:v>0.23</c:v>
                </c:pt>
                <c:pt idx="3">
                  <c:v>0.19</c:v>
                </c:pt>
                <c:pt idx="4">
                  <c:v>7.0000000000000007E-2</c:v>
                </c:pt>
                <c:pt idx="5">
                  <c:v>0.06</c:v>
                </c:pt>
                <c:pt idx="6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3769600"/>
        <c:axId val="423461440"/>
      </c:barChart>
      <c:catAx>
        <c:axId val="343769600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423461440"/>
        <c:crosses val="autoZero"/>
        <c:auto val="1"/>
        <c:lblAlgn val="ctr"/>
        <c:lblOffset val="100"/>
        <c:noMultiLvlLbl val="0"/>
      </c:catAx>
      <c:valAx>
        <c:axId val="4234614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376960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711539107090138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Arkusz1!$A$2:$A$11</c:f>
              <c:numCache>
                <c:formatCode>General</c:formatCode>
                <c:ptCount val="10"/>
              </c:numCache>
            </c:numRef>
          </c:cat>
          <c:val>
            <c:numRef>
              <c:f>Arkusz1!$B$2:$B$11</c:f>
              <c:numCache>
                <c:formatCode>0%</c:formatCode>
                <c:ptCount val="10"/>
                <c:pt idx="0">
                  <c:v>0.48000000000000009</c:v>
                </c:pt>
                <c:pt idx="1">
                  <c:v>0.12000000000000002</c:v>
                </c:pt>
                <c:pt idx="2">
                  <c:v>0.13</c:v>
                </c:pt>
                <c:pt idx="3">
                  <c:v>0.25</c:v>
                </c:pt>
                <c:pt idx="4">
                  <c:v>0</c:v>
                </c:pt>
                <c:pt idx="5">
                  <c:v>0</c:v>
                </c:pt>
                <c:pt idx="6">
                  <c:v>7.0000000000000021E-2</c:v>
                </c:pt>
                <c:pt idx="7">
                  <c:v>1.0000000000000004E-2</c:v>
                </c:pt>
                <c:pt idx="8">
                  <c:v>2.0000000000000007E-2</c:v>
                </c:pt>
                <c:pt idx="9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70629120"/>
        <c:axId val="423464320"/>
      </c:barChart>
      <c:catAx>
        <c:axId val="17062912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23464320"/>
        <c:crosses val="autoZero"/>
        <c:auto val="1"/>
        <c:lblAlgn val="ctr"/>
        <c:lblOffset val="100"/>
        <c:noMultiLvlLbl val="0"/>
      </c:catAx>
      <c:valAx>
        <c:axId val="423464320"/>
        <c:scaling>
          <c:orientation val="minMax"/>
        </c:scaling>
        <c:delete val="1"/>
        <c:axPos val="t"/>
        <c:numFmt formatCode="0%" sourceLinked="1"/>
        <c:majorTickMark val="out"/>
        <c:minorTickMark val="none"/>
        <c:tickLblPos val="nextTo"/>
        <c:crossAx val="17062912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568823985601634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Arkusz1!$A$2:$A$11</c:f>
              <c:numCache>
                <c:formatCode>General</c:formatCode>
                <c:ptCount val="10"/>
              </c:numCache>
            </c:numRef>
          </c:cat>
          <c:val>
            <c:numRef>
              <c:f>Arkusz1!$B$2:$B$11</c:f>
              <c:numCache>
                <c:formatCode>0%</c:formatCode>
                <c:ptCount val="10"/>
                <c:pt idx="0">
                  <c:v>0.4</c:v>
                </c:pt>
                <c:pt idx="1">
                  <c:v>0.22</c:v>
                </c:pt>
                <c:pt idx="2">
                  <c:v>6.0000000000000019E-2</c:v>
                </c:pt>
                <c:pt idx="3">
                  <c:v>9.0000000000000024E-2</c:v>
                </c:pt>
                <c:pt idx="4">
                  <c:v>0</c:v>
                </c:pt>
                <c:pt idx="5">
                  <c:v>3.0000000000000002E-2</c:v>
                </c:pt>
                <c:pt idx="6">
                  <c:v>9.0000000000000024E-2</c:v>
                </c:pt>
                <c:pt idx="7">
                  <c:v>7.0000000000000021E-2</c:v>
                </c:pt>
                <c:pt idx="8">
                  <c:v>3.0000000000000002E-2</c:v>
                </c:pt>
                <c:pt idx="9">
                  <c:v>2.0000000000000007E-2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4A-4D40-98DD-BBD1C92B5B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359424"/>
        <c:axId val="423466048"/>
      </c:barChart>
      <c:catAx>
        <c:axId val="34435942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23466048"/>
        <c:crosses val="autoZero"/>
        <c:auto val="1"/>
        <c:lblAlgn val="ctr"/>
        <c:lblOffset val="100"/>
        <c:noMultiLvlLbl val="0"/>
      </c:catAx>
      <c:valAx>
        <c:axId val="42346604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35942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568823985601634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Arkusz1!$A$2:$A$11</c:f>
              <c:numCache>
                <c:formatCode>General</c:formatCode>
                <c:ptCount val="10"/>
              </c:numCache>
            </c:numRef>
          </c:cat>
          <c:val>
            <c:numRef>
              <c:f>Arkusz1!$B$2:$B$11</c:f>
              <c:numCache>
                <c:formatCode>0%</c:formatCode>
                <c:ptCount val="10"/>
                <c:pt idx="0">
                  <c:v>0.5</c:v>
                </c:pt>
                <c:pt idx="1">
                  <c:v>0.03</c:v>
                </c:pt>
                <c:pt idx="2">
                  <c:v>0.08</c:v>
                </c:pt>
                <c:pt idx="3">
                  <c:v>0.19</c:v>
                </c:pt>
                <c:pt idx="4">
                  <c:v>0</c:v>
                </c:pt>
                <c:pt idx="5">
                  <c:v>7.0000000000000007E-2</c:v>
                </c:pt>
                <c:pt idx="6">
                  <c:v>0</c:v>
                </c:pt>
                <c:pt idx="7">
                  <c:v>0</c:v>
                </c:pt>
                <c:pt idx="8">
                  <c:v>7.0000000000000007E-2</c:v>
                </c:pt>
                <c:pt idx="9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4A-4D40-98DD-BBD1C92B5B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362496"/>
        <c:axId val="423467776"/>
      </c:barChart>
      <c:catAx>
        <c:axId val="34436249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23467776"/>
        <c:crosses val="autoZero"/>
        <c:auto val="1"/>
        <c:lblAlgn val="ctr"/>
        <c:lblOffset val="100"/>
        <c:noMultiLvlLbl val="0"/>
      </c:catAx>
      <c:valAx>
        <c:axId val="42346777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36249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07183785119087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Arkusz1!$A$2:$A$11</c:f>
              <c:numCache>
                <c:formatCode>General</c:formatCode>
                <c:ptCount val="10"/>
              </c:numCache>
            </c:numRef>
          </c:cat>
          <c:val>
            <c:numRef>
              <c:f>Arkusz1!$B$2:$B$11</c:f>
              <c:numCache>
                <c:formatCode>0%</c:formatCode>
                <c:ptCount val="10"/>
                <c:pt idx="0">
                  <c:v>0.4</c:v>
                </c:pt>
                <c:pt idx="1">
                  <c:v>0.1</c:v>
                </c:pt>
                <c:pt idx="2">
                  <c:v>0.1</c:v>
                </c:pt>
                <c:pt idx="3">
                  <c:v>0.13</c:v>
                </c:pt>
                <c:pt idx="4">
                  <c:v>0.02</c:v>
                </c:pt>
                <c:pt idx="5">
                  <c:v>0</c:v>
                </c:pt>
                <c:pt idx="6">
                  <c:v>0.05</c:v>
                </c:pt>
                <c:pt idx="7">
                  <c:v>0.05</c:v>
                </c:pt>
                <c:pt idx="8">
                  <c:v>0</c:v>
                </c:pt>
                <c:pt idx="9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D57-470F-B128-B1D6211A9C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70629120"/>
        <c:axId val="423464320"/>
      </c:barChart>
      <c:catAx>
        <c:axId val="17062912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23464320"/>
        <c:crosses val="autoZero"/>
        <c:auto val="1"/>
        <c:lblAlgn val="ctr"/>
        <c:lblOffset val="100"/>
        <c:noMultiLvlLbl val="0"/>
      </c:catAx>
      <c:valAx>
        <c:axId val="423464320"/>
        <c:scaling>
          <c:orientation val="minMax"/>
        </c:scaling>
        <c:delete val="1"/>
        <c:axPos val="t"/>
        <c:numFmt formatCode="0%" sourceLinked="1"/>
        <c:majorTickMark val="out"/>
        <c:minorTickMark val="none"/>
        <c:tickLblPos val="nextTo"/>
        <c:crossAx val="17062912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568823985601634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Arkusz1!$A$2:$A$11</c:f>
              <c:numCache>
                <c:formatCode>General</c:formatCode>
                <c:ptCount val="10"/>
              </c:numCache>
            </c:numRef>
          </c:cat>
          <c:val>
            <c:numRef>
              <c:f>Arkusz1!$B$2:$B$11</c:f>
              <c:numCache>
                <c:formatCode>0%</c:formatCode>
                <c:ptCount val="10"/>
                <c:pt idx="0">
                  <c:v>0.24</c:v>
                </c:pt>
                <c:pt idx="1">
                  <c:v>0.26</c:v>
                </c:pt>
                <c:pt idx="2">
                  <c:v>0.19</c:v>
                </c:pt>
                <c:pt idx="3">
                  <c:v>0.23</c:v>
                </c:pt>
                <c:pt idx="4">
                  <c:v>0</c:v>
                </c:pt>
                <c:pt idx="5">
                  <c:v>0</c:v>
                </c:pt>
                <c:pt idx="6">
                  <c:v>0.06</c:v>
                </c:pt>
                <c:pt idx="7">
                  <c:v>7.0000000000000007E-2</c:v>
                </c:pt>
                <c:pt idx="8">
                  <c:v>0.05</c:v>
                </c:pt>
                <c:pt idx="9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C3C-455E-AE16-21C7EEFE203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362496"/>
        <c:axId val="423467776"/>
      </c:barChart>
      <c:catAx>
        <c:axId val="34436249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23467776"/>
        <c:crosses val="autoZero"/>
        <c:auto val="1"/>
        <c:lblAlgn val="ctr"/>
        <c:lblOffset val="100"/>
        <c:noMultiLvlLbl val="0"/>
      </c:catAx>
      <c:valAx>
        <c:axId val="42346777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36249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3962341358599692"/>
          <c:y val="8.5496225599282868E-2"/>
          <c:w val="0.74946170318135086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Arkusz1!$A$1:$L$1</c:f>
              <c:strCache>
                <c:ptCount val="12"/>
                <c:pt idx="0">
                  <c:v> 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2021</c:v>
                </c:pt>
                <c:pt idx="11">
                  <c:v>2022</c:v>
                </c:pt>
              </c:strCache>
            </c:strRef>
          </c:cat>
          <c:val>
            <c:numRef>
              <c:f>Arkusz1!$A$2:$L$2</c:f>
              <c:numCache>
                <c:formatCode>0%</c:formatCode>
                <c:ptCount val="12"/>
                <c:pt idx="1">
                  <c:v>0.28999999999999998</c:v>
                </c:pt>
                <c:pt idx="2">
                  <c:v>0.19</c:v>
                </c:pt>
                <c:pt idx="3">
                  <c:v>0.1</c:v>
                </c:pt>
                <c:pt idx="4">
                  <c:v>0.14000000000000001</c:v>
                </c:pt>
                <c:pt idx="5">
                  <c:v>0.21</c:v>
                </c:pt>
                <c:pt idx="6">
                  <c:v>0.18</c:v>
                </c:pt>
                <c:pt idx="7">
                  <c:v>0.3</c:v>
                </c:pt>
                <c:pt idx="8">
                  <c:v>0.36623607720867263</c:v>
                </c:pt>
                <c:pt idx="9">
                  <c:v>0</c:v>
                </c:pt>
                <c:pt idx="10">
                  <c:v>0.20754716981132074</c:v>
                </c:pt>
                <c:pt idx="11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A71-4D33-906D-DCE9F51C6E98}"/>
            </c:ext>
          </c:extLst>
        </c:ser>
        <c:ser>
          <c:idx val="1"/>
          <c:order val="1"/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Arkusz1!$A$1:$L$1</c:f>
              <c:strCache>
                <c:ptCount val="12"/>
                <c:pt idx="0">
                  <c:v> 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2021</c:v>
                </c:pt>
                <c:pt idx="11">
                  <c:v>2022</c:v>
                </c:pt>
              </c:strCache>
            </c:strRef>
          </c:cat>
          <c:val>
            <c:numRef>
              <c:f>Arkusz1!$A$3:$L$3</c:f>
              <c:numCache>
                <c:formatCode>0%</c:formatCode>
                <c:ptCount val="12"/>
                <c:pt idx="1">
                  <c:v>0.32</c:v>
                </c:pt>
                <c:pt idx="2">
                  <c:v>0.28000000000000003</c:v>
                </c:pt>
                <c:pt idx="3">
                  <c:v>0.35</c:v>
                </c:pt>
                <c:pt idx="4">
                  <c:v>0.28000000000000003</c:v>
                </c:pt>
                <c:pt idx="5">
                  <c:v>0.31</c:v>
                </c:pt>
                <c:pt idx="6">
                  <c:v>0.08</c:v>
                </c:pt>
                <c:pt idx="7">
                  <c:v>0.11</c:v>
                </c:pt>
                <c:pt idx="8">
                  <c:v>0.14610725933826998</c:v>
                </c:pt>
                <c:pt idx="9">
                  <c:v>0.26</c:v>
                </c:pt>
                <c:pt idx="10">
                  <c:v>0.24528301886792453</c:v>
                </c:pt>
                <c:pt idx="11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A71-4D33-906D-DCE9F51C6E98}"/>
            </c:ext>
          </c:extLst>
        </c:ser>
        <c:ser>
          <c:idx val="2"/>
          <c:order val="2"/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Arkusz1!$A$1:$L$1</c:f>
              <c:strCache>
                <c:ptCount val="12"/>
                <c:pt idx="0">
                  <c:v> 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2021</c:v>
                </c:pt>
                <c:pt idx="11">
                  <c:v>2022</c:v>
                </c:pt>
              </c:strCache>
            </c:strRef>
          </c:cat>
          <c:val>
            <c:numRef>
              <c:f>Arkusz1!$A$4:$L$4</c:f>
              <c:numCache>
                <c:formatCode>0%</c:formatCode>
                <c:ptCount val="12"/>
                <c:pt idx="1">
                  <c:v>0.21</c:v>
                </c:pt>
                <c:pt idx="2">
                  <c:v>0.26</c:v>
                </c:pt>
                <c:pt idx="3">
                  <c:v>0.39</c:v>
                </c:pt>
                <c:pt idx="4">
                  <c:v>0.34</c:v>
                </c:pt>
                <c:pt idx="5">
                  <c:v>0.34</c:v>
                </c:pt>
                <c:pt idx="6">
                  <c:v>0.21</c:v>
                </c:pt>
                <c:pt idx="7">
                  <c:v>0.22</c:v>
                </c:pt>
                <c:pt idx="8">
                  <c:v>0.10155176304075814</c:v>
                </c:pt>
                <c:pt idx="9">
                  <c:v>0.1</c:v>
                </c:pt>
                <c:pt idx="10">
                  <c:v>0.15094339622641509</c:v>
                </c:pt>
                <c:pt idx="11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A71-4D33-906D-DCE9F51C6E98}"/>
            </c:ext>
          </c:extLst>
        </c:ser>
        <c:ser>
          <c:idx val="3"/>
          <c:order val="3"/>
          <c:spPr>
            <a:solidFill>
              <a:srgbClr val="808000"/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3"/>
              <c:layout>
                <c:manualLayout>
                  <c:x val="0"/>
                  <c:y val="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A71-4D33-906D-DCE9F51C6E9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Arkusz1!$A$1:$L$1</c:f>
              <c:strCache>
                <c:ptCount val="12"/>
                <c:pt idx="0">
                  <c:v> 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2021</c:v>
                </c:pt>
                <c:pt idx="11">
                  <c:v>2022</c:v>
                </c:pt>
              </c:strCache>
            </c:strRef>
          </c:cat>
          <c:val>
            <c:numRef>
              <c:f>Arkusz1!$A$5:$L$5</c:f>
              <c:numCache>
                <c:formatCode>0%</c:formatCode>
                <c:ptCount val="12"/>
                <c:pt idx="1">
                  <c:v>0.18</c:v>
                </c:pt>
                <c:pt idx="2">
                  <c:v>0.28000000000000003</c:v>
                </c:pt>
                <c:pt idx="3">
                  <c:v>0.15</c:v>
                </c:pt>
                <c:pt idx="4">
                  <c:v>0.23</c:v>
                </c:pt>
                <c:pt idx="5">
                  <c:v>0.15</c:v>
                </c:pt>
                <c:pt idx="6">
                  <c:v>0.52</c:v>
                </c:pt>
                <c:pt idx="7">
                  <c:v>0.37</c:v>
                </c:pt>
                <c:pt idx="8">
                  <c:v>0.38610490041229922</c:v>
                </c:pt>
                <c:pt idx="9">
                  <c:v>0.65</c:v>
                </c:pt>
                <c:pt idx="10">
                  <c:v>0.39622641509433959</c:v>
                </c:pt>
                <c:pt idx="11">
                  <c:v>0.69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A71-4D33-906D-DCE9F51C6E98}"/>
            </c:ext>
          </c:extLst>
        </c:ser>
        <c:ser>
          <c:idx val="4"/>
          <c:order val="4"/>
          <c:invertIfNegative val="0"/>
          <c:cat>
            <c:strRef>
              <c:f>Arkusz1!$A$1:$L$1</c:f>
              <c:strCache>
                <c:ptCount val="12"/>
                <c:pt idx="0">
                  <c:v> 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2021</c:v>
                </c:pt>
                <c:pt idx="11">
                  <c:v>2022</c:v>
                </c:pt>
              </c:strCache>
            </c:strRef>
          </c:cat>
          <c:val>
            <c:numRef>
              <c:f>Arkusz1!$A$6:$L$6</c:f>
            </c:numRef>
          </c:val>
          <c:extLst>
            <c:ext xmlns:c16="http://schemas.microsoft.com/office/drawing/2014/chart" uri="{C3380CC4-5D6E-409C-BE32-E72D297353CC}">
              <c16:uniqueId val="{00000000-1700-4D72-A69E-7C9AC34831DB}"/>
            </c:ext>
          </c:extLst>
        </c:ser>
        <c:ser>
          <c:idx val="5"/>
          <c:order val="5"/>
          <c:invertIfNegative val="0"/>
          <c:cat>
            <c:strRef>
              <c:f>Arkusz1!$A$1:$L$1</c:f>
              <c:strCache>
                <c:ptCount val="12"/>
                <c:pt idx="0">
                  <c:v> 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2021</c:v>
                </c:pt>
                <c:pt idx="11">
                  <c:v>2022</c:v>
                </c:pt>
              </c:strCache>
            </c:strRef>
          </c:cat>
          <c:val>
            <c:numRef>
              <c:f>Arkusz1!$A$7:$L$7</c:f>
            </c:numRef>
          </c:val>
          <c:extLst>
            <c:ext xmlns:c16="http://schemas.microsoft.com/office/drawing/2014/chart" uri="{C3380CC4-5D6E-409C-BE32-E72D297353CC}">
              <c16:uniqueId val="{00000001-1700-4D72-A69E-7C9AC34831D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344360448"/>
        <c:axId val="423468352"/>
      </c:barChart>
      <c:catAx>
        <c:axId val="344360448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23468352"/>
        <c:crosses val="autoZero"/>
        <c:auto val="1"/>
        <c:lblAlgn val="ctr"/>
        <c:lblOffset val="100"/>
        <c:noMultiLvlLbl val="0"/>
      </c:catAx>
      <c:valAx>
        <c:axId val="423468352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4436044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8080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Lbls>
            <c:dLbl>
              <c:idx val="0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8824-4B81-AA5A-86FCE3834622}"/>
                </c:ext>
              </c:extLst>
            </c:dLbl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Arkusz1!$A$2:$A$6</c:f>
              <c:strCache>
                <c:ptCount val="4"/>
                <c:pt idx="0">
                  <c:v>do 40 zł</c:v>
                </c:pt>
                <c:pt idx="1">
                  <c:v>41-70 zł</c:v>
                </c:pt>
                <c:pt idx="2">
                  <c:v>71 - 100 zł</c:v>
                </c:pt>
                <c:pt idx="3">
                  <c:v>powyżej 100 zł</c:v>
                </c:pt>
              </c:strCache>
            </c:strRef>
          </c:cat>
          <c:val>
            <c:numRef>
              <c:f>Arkusz1!$B$2:$B$6</c:f>
              <c:numCache>
                <c:formatCode>0%</c:formatCode>
                <c:ptCount val="4"/>
                <c:pt idx="0">
                  <c:v>0.09</c:v>
                </c:pt>
                <c:pt idx="1">
                  <c:v>0.12</c:v>
                </c:pt>
                <c:pt idx="2">
                  <c:v>0.1</c:v>
                </c:pt>
                <c:pt idx="3">
                  <c:v>0.69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48256033182504"/>
          <c:y val="0.59335703595680811"/>
          <c:w val="9.6307032428355949E-2"/>
          <c:h val="0.1003797423756646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cat>
            <c:strRef>
              <c:f>Arkusz1!$A$2:$A$7</c:f>
              <c:strCache>
                <c:ptCount val="4"/>
                <c:pt idx="0">
                  <c:v>do 40 zł</c:v>
                </c:pt>
                <c:pt idx="1">
                  <c:v>41-70 zł</c:v>
                </c:pt>
                <c:pt idx="2">
                  <c:v>71 - 100 zł</c:v>
                </c:pt>
                <c:pt idx="3">
                  <c:v>powyżej 100 zł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7.3558961194040789E-2"/>
          <c:y val="0.18323718503517877"/>
          <c:w val="0.9106879574355039"/>
          <c:h val="0.76241055987108053"/>
        </c:manualLayout>
      </c:layout>
      <c:overlay val="0"/>
      <c:spPr>
        <a:noFill/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2013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Arkusz1!$A$2:$A$7</c:f>
              <c:numCache>
                <c:formatCode>General</c:formatCode>
                <c:ptCount val="6"/>
              </c:numCache>
            </c:numRef>
          </c:cat>
          <c:val>
            <c:numRef>
              <c:f>Arkusz1!$B$2:$B$7</c:f>
              <c:numCache>
                <c:formatCode>0%</c:formatCode>
                <c:ptCount val="6"/>
                <c:pt idx="0">
                  <c:v>0.64</c:v>
                </c:pt>
                <c:pt idx="1">
                  <c:v>0.35</c:v>
                </c:pt>
                <c:pt idx="2">
                  <c:v>0.09</c:v>
                </c:pt>
                <c:pt idx="3">
                  <c:v>0.06</c:v>
                </c:pt>
                <c:pt idx="4">
                  <c:v>0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71946496"/>
        <c:axId val="344202560"/>
      </c:barChart>
      <c:catAx>
        <c:axId val="17194649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4202560"/>
        <c:crosses val="autoZero"/>
        <c:auto val="1"/>
        <c:lblAlgn val="ctr"/>
        <c:lblOffset val="100"/>
        <c:noMultiLvlLbl val="0"/>
      </c:catAx>
      <c:valAx>
        <c:axId val="34420256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17194649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21892021211114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Wisła</c:v>
                </c:pt>
                <c:pt idx="1">
                  <c:v>Pszczyna</c:v>
                </c:pt>
                <c:pt idx="2">
                  <c:v>Częśtochowa</c:v>
                </c:pt>
                <c:pt idx="3">
                  <c:v>katowice</c:v>
                </c:pt>
                <c:pt idx="4">
                  <c:v>Rybnik</c:v>
                </c:pt>
                <c:pt idx="5">
                  <c:v>Będzin</c:v>
                </c:pt>
                <c:pt idx="6">
                  <c:v>trudno powiedzieć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0.46</c:v>
                </c:pt>
                <c:pt idx="1">
                  <c:v>0.2</c:v>
                </c:pt>
                <c:pt idx="2">
                  <c:v>0.12</c:v>
                </c:pt>
                <c:pt idx="3">
                  <c:v>0.26</c:v>
                </c:pt>
                <c:pt idx="4">
                  <c:v>0</c:v>
                </c:pt>
                <c:pt idx="5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295549952"/>
        <c:axId val="343897728"/>
      </c:barChart>
      <c:catAx>
        <c:axId val="29554995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3897728"/>
        <c:crosses val="autoZero"/>
        <c:auto val="1"/>
        <c:lblAlgn val="ctr"/>
        <c:lblOffset val="100"/>
        <c:noMultiLvlLbl val="0"/>
      </c:catAx>
      <c:valAx>
        <c:axId val="34389772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29554995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21892021211114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Katowice</c:v>
                </c:pt>
                <c:pt idx="1">
                  <c:v>Wisła</c:v>
                </c:pt>
                <c:pt idx="2">
                  <c:v>Pszczyna</c:v>
                </c:pt>
                <c:pt idx="3">
                  <c:v>Częstochowa</c:v>
                </c:pt>
                <c:pt idx="4">
                  <c:v>Rybnik</c:v>
                </c:pt>
                <c:pt idx="5">
                  <c:v>Będzin</c:v>
                </c:pt>
                <c:pt idx="6">
                  <c:v>trudno powiedzieć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0.21</c:v>
                </c:pt>
                <c:pt idx="1">
                  <c:v>0.11</c:v>
                </c:pt>
                <c:pt idx="2">
                  <c:v>0.13</c:v>
                </c:pt>
                <c:pt idx="3">
                  <c:v>0.49</c:v>
                </c:pt>
                <c:pt idx="4">
                  <c:v>0</c:v>
                </c:pt>
                <c:pt idx="5">
                  <c:v>0.03</c:v>
                </c:pt>
                <c:pt idx="6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A5E-43D9-AB82-21B754DD75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71948032"/>
        <c:axId val="343899456"/>
      </c:barChart>
      <c:catAx>
        <c:axId val="1719480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3899456"/>
        <c:crosses val="autoZero"/>
        <c:auto val="1"/>
        <c:lblAlgn val="ctr"/>
        <c:lblOffset val="100"/>
        <c:noMultiLvlLbl val="0"/>
      </c:catAx>
      <c:valAx>
        <c:axId val="34389945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1719480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21892021211114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Wisła</c:v>
                </c:pt>
                <c:pt idx="1">
                  <c:v>Pszczyna</c:v>
                </c:pt>
                <c:pt idx="2">
                  <c:v>Częśtochowa</c:v>
                </c:pt>
                <c:pt idx="3">
                  <c:v>katowice</c:v>
                </c:pt>
                <c:pt idx="4">
                  <c:v>Rybnik</c:v>
                </c:pt>
                <c:pt idx="5">
                  <c:v>Będzin</c:v>
                </c:pt>
                <c:pt idx="6">
                  <c:v>trudno powiedzieć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0.42</c:v>
                </c:pt>
                <c:pt idx="1">
                  <c:v>0.25</c:v>
                </c:pt>
                <c:pt idx="2">
                  <c:v>0.05</c:v>
                </c:pt>
                <c:pt idx="3">
                  <c:v>0.13</c:v>
                </c:pt>
                <c:pt idx="4">
                  <c:v>0.06</c:v>
                </c:pt>
                <c:pt idx="5">
                  <c:v>0.03</c:v>
                </c:pt>
                <c:pt idx="6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7D1-42BC-AD34-8322C4F5380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295549952"/>
        <c:axId val="343897728"/>
      </c:barChart>
      <c:catAx>
        <c:axId val="29554995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3897728"/>
        <c:crosses val="autoZero"/>
        <c:auto val="1"/>
        <c:lblAlgn val="ctr"/>
        <c:lblOffset val="100"/>
        <c:noMultiLvlLbl val="0"/>
      </c:catAx>
      <c:valAx>
        <c:axId val="34389772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29554995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21892021211114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</c:numCache>
            </c:numRef>
          </c:cat>
          <c:val>
            <c:numRef>
              <c:f>Arkusz1!$B$2:$B$8</c:f>
              <c:numCache>
                <c:formatCode>0%</c:formatCode>
                <c:ptCount val="7"/>
                <c:pt idx="0">
                  <c:v>0.64</c:v>
                </c:pt>
                <c:pt idx="1">
                  <c:v>0.35</c:v>
                </c:pt>
                <c:pt idx="2">
                  <c:v>0.09</c:v>
                </c:pt>
                <c:pt idx="3">
                  <c:v>0.06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1A5-4867-90C6-FBD2FBFE3D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71948032"/>
        <c:axId val="343899456"/>
      </c:barChart>
      <c:catAx>
        <c:axId val="1719480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3899456"/>
        <c:crosses val="autoZero"/>
        <c:auto val="1"/>
        <c:lblAlgn val="ctr"/>
        <c:lblOffset val="100"/>
        <c:noMultiLvlLbl val="0"/>
      </c:catAx>
      <c:valAx>
        <c:axId val="34389945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1719480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Arkusz1!$A$2:$A$9</c:f>
              <c:strCache>
                <c:ptCount val="8"/>
                <c:pt idx="0">
                  <c:v>Wypoczynek na łonie natury (np. pobyt nad wodą, w lesie, górach) </c:v>
                </c:pt>
                <c:pt idx="1">
                  <c:v>Zwiedzanie i poznawanie walorów turystyczno – krajobrazowych regionu </c:v>
                </c:pt>
                <c:pt idx="2">
                  <c:v>Sport, turystyka aktywna (wspinaczka, turystyka rowerowa) </c:v>
                </c:pt>
                <c:pt idx="3">
                  <c:v>Odwiedziny u rodziny, bliskich, znajomych </c:v>
                </c:pt>
                <c:pt idx="4">
                  <c:v>Zwiedzanie i poznawanie walorów kulturowych (zabytki, muzea) </c:v>
                </c:pt>
                <c:pt idx="5">
                  <c:v>Sprawy zawodowe, delegacja, praca, szkolenie </c:v>
                </c:pt>
                <c:pt idx="6">
                  <c:v>Inny </c:v>
                </c:pt>
                <c:pt idx="7">
                  <c:v>Zakupy, załatwianie prywatnych interesów </c:v>
                </c:pt>
              </c:strCache>
            </c:strRef>
          </c:cat>
          <c:val>
            <c:numRef>
              <c:f>Arkusz1!$B$2:$B$9</c:f>
              <c:numCache>
                <c:formatCode>0%</c:formatCode>
                <c:ptCount val="8"/>
                <c:pt idx="0">
                  <c:v>0.51</c:v>
                </c:pt>
                <c:pt idx="1">
                  <c:v>0.34</c:v>
                </c:pt>
                <c:pt idx="2">
                  <c:v>0.17</c:v>
                </c:pt>
                <c:pt idx="3">
                  <c:v>0.17</c:v>
                </c:pt>
                <c:pt idx="4">
                  <c:v>0.16</c:v>
                </c:pt>
                <c:pt idx="5">
                  <c:v>7.0000000000000007E-2</c:v>
                </c:pt>
                <c:pt idx="6">
                  <c:v>7.0000000000000007E-2</c:v>
                </c:pt>
                <c:pt idx="7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5541632"/>
        <c:axId val="345968000"/>
      </c:barChart>
      <c:catAx>
        <c:axId val="3455416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5968000"/>
        <c:crosses val="autoZero"/>
        <c:auto val="1"/>
        <c:lblAlgn val="ctr"/>
        <c:lblOffset val="100"/>
        <c:noMultiLvlLbl val="0"/>
      </c:catAx>
      <c:valAx>
        <c:axId val="34596800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55416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"/>
          <c:w val="0.55719806485158063"/>
          <c:h val="0.6014564591154535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Lbls>
            <c:dLbl>
              <c:idx val="0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824-4B81-AA5A-86FCE3834622}"/>
                </c:ext>
              </c:extLst>
            </c:dLbl>
            <c:dLbl>
              <c:idx val="3"/>
              <c:layout>
                <c:manualLayout>
                  <c:x val="1.3116328945094579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layout>
                <c:manualLayout>
                  <c:x val="2.4142255150013964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tak</c:v>
                </c:pt>
                <c:pt idx="1">
                  <c:v>nie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0.34</c:v>
                </c:pt>
                <c:pt idx="1">
                  <c:v>0.66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</c:pie3DChart>
    </c:plotArea>
    <c:legend>
      <c:legendPos val="r"/>
      <c:layout>
        <c:manualLayout>
          <c:xMode val="edge"/>
          <c:yMode val="edge"/>
          <c:x val="0.64550398970789957"/>
          <c:y val="0.15533834086592438"/>
          <c:w val="0.23741079926685546"/>
          <c:h val="0.23711049626546762"/>
        </c:manualLayout>
      </c:layout>
      <c:overlay val="0"/>
      <c:txPr>
        <a:bodyPr/>
        <a:lstStyle/>
        <a:p>
          <a:pPr>
            <a:defRPr sz="120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8883931925945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0.32000000000000012</c:v>
                </c:pt>
                <c:pt idx="1">
                  <c:v>0.39000000000000012</c:v>
                </c:pt>
                <c:pt idx="2">
                  <c:v>9.0000000000000024E-2</c:v>
                </c:pt>
                <c:pt idx="3">
                  <c:v>0.17</c:v>
                </c:pt>
                <c:pt idx="4">
                  <c:v>9.0000000000000024E-2</c:v>
                </c:pt>
                <c:pt idx="5">
                  <c:v>6.0000000000000019E-2</c:v>
                </c:pt>
                <c:pt idx="6">
                  <c:v>0</c:v>
                </c:pt>
                <c:pt idx="7">
                  <c:v>0</c:v>
                </c:pt>
                <c:pt idx="8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303-4D4B-9CBF-6F2CAF58EC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6311680"/>
        <c:axId val="346596480"/>
      </c:barChart>
      <c:catAx>
        <c:axId val="34631168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6596480"/>
        <c:crosses val="autoZero"/>
        <c:auto val="1"/>
        <c:lblAlgn val="ctr"/>
        <c:lblOffset val="100"/>
        <c:noMultiLvlLbl val="0"/>
      </c:catAx>
      <c:valAx>
        <c:axId val="34659648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631168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827220566333282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3.4678703180337452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EEA5-443F-BB13-941870A48C3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wypoczynek na łonie natury</c:v>
                </c:pt>
                <c:pt idx="1">
                  <c:v>odwiedziny rodziny, bliskich, znajomych</c:v>
                </c:pt>
                <c:pt idx="2">
                  <c:v>sport, turystyka aktywna</c:v>
                </c:pt>
                <c:pt idx="3">
                  <c:v>zwiedzanie i poznawanie walorów turystyczno-krajobrazowych regionu</c:v>
                </c:pt>
                <c:pt idx="4">
                  <c:v>sprawy zawodowe</c:v>
                </c:pt>
                <c:pt idx="5">
                  <c:v>zwiedzanie i poznawanie walorów kulturowych</c:v>
                </c:pt>
                <c:pt idx="6">
                  <c:v>konferencja, kongres, udział w targach</c:v>
                </c:pt>
                <c:pt idx="7">
                  <c:v>pielgrzymka</c:v>
                </c:pt>
                <c:pt idx="8">
                  <c:v>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0.56999999999999995</c:v>
                </c:pt>
                <c:pt idx="1">
                  <c:v>0.32</c:v>
                </c:pt>
                <c:pt idx="2">
                  <c:v>0.05</c:v>
                </c:pt>
                <c:pt idx="3">
                  <c:v>0.08</c:v>
                </c:pt>
                <c:pt idx="4">
                  <c:v>0.12</c:v>
                </c:pt>
                <c:pt idx="5">
                  <c:v>0.06</c:v>
                </c:pt>
                <c:pt idx="6">
                  <c:v>0.02</c:v>
                </c:pt>
                <c:pt idx="7">
                  <c:v>0</c:v>
                </c:pt>
                <c:pt idx="8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5575936"/>
        <c:axId val="346598208"/>
      </c:barChart>
      <c:catAx>
        <c:axId val="3455759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6598208"/>
        <c:crosses val="autoZero"/>
        <c:auto val="1"/>
        <c:lblAlgn val="ctr"/>
        <c:lblOffset val="100"/>
        <c:noMultiLvlLbl val="0"/>
      </c:catAx>
      <c:valAx>
        <c:axId val="346598208"/>
        <c:scaling>
          <c:orientation val="minMax"/>
        </c:scaling>
        <c:delete val="1"/>
        <c:axPos val="t"/>
        <c:numFmt formatCode="0%" sourceLinked="1"/>
        <c:majorTickMark val="out"/>
        <c:minorTickMark val="none"/>
        <c:tickLblPos val="nextTo"/>
        <c:crossAx val="3455759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8883931925945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wypoczynek na łonie natury</c:v>
                </c:pt>
                <c:pt idx="1">
                  <c:v>odwiedziny rodziny, bliskich, znajomych</c:v>
                </c:pt>
                <c:pt idx="2">
                  <c:v>sport, turystyka aktywna</c:v>
                </c:pt>
                <c:pt idx="3">
                  <c:v>zwiedzanie i poznawanie walorów turystyczno-krajobrazowych regionu</c:v>
                </c:pt>
                <c:pt idx="4">
                  <c:v>sprawy zawodowe</c:v>
                </c:pt>
                <c:pt idx="5">
                  <c:v>zwiedzanie i poznawanie walorów kulturowych</c:v>
                </c:pt>
                <c:pt idx="6">
                  <c:v>konferencja, kongres, udział w targach</c:v>
                </c:pt>
                <c:pt idx="7">
                  <c:v>pielgrzymka</c:v>
                </c:pt>
                <c:pt idx="8">
                  <c:v>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0.19</c:v>
                </c:pt>
                <c:pt idx="1">
                  <c:v>0.25</c:v>
                </c:pt>
                <c:pt idx="2">
                  <c:v>0.08</c:v>
                </c:pt>
                <c:pt idx="3">
                  <c:v>0.11</c:v>
                </c:pt>
                <c:pt idx="4">
                  <c:v>0.12</c:v>
                </c:pt>
                <c:pt idx="5">
                  <c:v>0.13</c:v>
                </c:pt>
                <c:pt idx="6">
                  <c:v>0</c:v>
                </c:pt>
                <c:pt idx="7">
                  <c:v>0</c:v>
                </c:pt>
                <c:pt idx="8">
                  <c:v>0.11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303-4D4B-9CBF-6F2CAF58EC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5576448"/>
        <c:axId val="346599936"/>
      </c:barChart>
      <c:catAx>
        <c:axId val="34557644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6599936"/>
        <c:crosses val="autoZero"/>
        <c:auto val="1"/>
        <c:lblAlgn val="ctr"/>
        <c:lblOffset val="100"/>
        <c:noMultiLvlLbl val="0"/>
      </c:catAx>
      <c:valAx>
        <c:axId val="3465999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557644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33783955624317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3.4678703180337452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DD99-413F-A64B-B9FAD488C42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0.33</c:v>
                </c:pt>
                <c:pt idx="1">
                  <c:v>0.41</c:v>
                </c:pt>
                <c:pt idx="2">
                  <c:v>0.06</c:v>
                </c:pt>
                <c:pt idx="3">
                  <c:v>0.13</c:v>
                </c:pt>
                <c:pt idx="4">
                  <c:v>0.04</c:v>
                </c:pt>
                <c:pt idx="5">
                  <c:v>0.05</c:v>
                </c:pt>
                <c:pt idx="6">
                  <c:v>0</c:v>
                </c:pt>
                <c:pt idx="7">
                  <c:v>0.02</c:v>
                </c:pt>
                <c:pt idx="8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D99-413F-A64B-B9FAD488C4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5691648"/>
        <c:axId val="345972032"/>
      </c:barChart>
      <c:catAx>
        <c:axId val="34569164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5972032"/>
        <c:crosses val="autoZero"/>
        <c:auto val="1"/>
        <c:lblAlgn val="ctr"/>
        <c:lblOffset val="100"/>
        <c:noMultiLvlLbl val="0"/>
      </c:catAx>
      <c:valAx>
        <c:axId val="345972032"/>
        <c:scaling>
          <c:orientation val="minMax"/>
        </c:scaling>
        <c:delete val="1"/>
        <c:axPos val="t"/>
        <c:numFmt formatCode="0%" sourceLinked="1"/>
        <c:majorTickMark val="out"/>
        <c:minorTickMark val="none"/>
        <c:tickLblPos val="nextTo"/>
        <c:crossAx val="34569164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8883931925945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0.51</c:v>
                </c:pt>
                <c:pt idx="1">
                  <c:v>0.17</c:v>
                </c:pt>
                <c:pt idx="2">
                  <c:v>0.17</c:v>
                </c:pt>
                <c:pt idx="3">
                  <c:v>0.34</c:v>
                </c:pt>
                <c:pt idx="4">
                  <c:v>7.0000000000000007E-2</c:v>
                </c:pt>
                <c:pt idx="5">
                  <c:v>0.16</c:v>
                </c:pt>
                <c:pt idx="6">
                  <c:v>0</c:v>
                </c:pt>
                <c:pt idx="7">
                  <c:v>0</c:v>
                </c:pt>
                <c:pt idx="8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CE-449E-BBA3-BC0BEDE59B1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5576448"/>
        <c:axId val="346599936"/>
      </c:barChart>
      <c:catAx>
        <c:axId val="34557644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6599936"/>
        <c:crosses val="autoZero"/>
        <c:auto val="1"/>
        <c:lblAlgn val="ctr"/>
        <c:lblOffset val="100"/>
        <c:noMultiLvlLbl val="0"/>
      </c:catAx>
      <c:valAx>
        <c:axId val="3465999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557644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Arkusz1!$A$2:$A$4</c:f>
              <c:strCache>
                <c:ptCount val="3"/>
                <c:pt idx="0">
                  <c:v>Internet </c:v>
                </c:pt>
                <c:pt idx="1">
                  <c:v>Rekomendacja znajomych, rodziny </c:v>
                </c:pt>
                <c:pt idx="2">
                  <c:v>Punkt informacji turystycznej </c:v>
                </c:pt>
              </c:strCache>
            </c:strRef>
          </c:cat>
          <c:val>
            <c:numRef>
              <c:f>Arkusz1!$B$2:$B$4</c:f>
              <c:numCache>
                <c:formatCode>0%</c:formatCode>
                <c:ptCount val="3"/>
                <c:pt idx="0">
                  <c:v>0.67790000000000006</c:v>
                </c:pt>
                <c:pt idx="1">
                  <c:v>0.39490000000000003</c:v>
                </c:pt>
                <c:pt idx="2">
                  <c:v>5.2199999999999996E-2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6791936"/>
        <c:axId val="346602240"/>
      </c:barChart>
      <c:catAx>
        <c:axId val="3467919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6602240"/>
        <c:crosses val="autoZero"/>
        <c:auto val="1"/>
        <c:lblAlgn val="ctr"/>
        <c:lblOffset val="100"/>
        <c:noMultiLvlLbl val="0"/>
      </c:catAx>
      <c:valAx>
        <c:axId val="3466022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67919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1"/>
                <c:pt idx="0">
                  <c:v>1</c:v>
                </c:pt>
              </c:numCache>
            </c:numRef>
          </c:cat>
          <c:val>
            <c:numRef>
              <c:f>Arkusz1!$B$2:$B$10</c:f>
              <c:numCache>
                <c:formatCode>0%</c:formatCode>
                <c:ptCount val="1"/>
                <c:pt idx="0">
                  <c:v>0.73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6967552"/>
        <c:axId val="171790848"/>
      </c:barChart>
      <c:catAx>
        <c:axId val="34696755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171790848"/>
        <c:crosses val="autoZero"/>
        <c:auto val="1"/>
        <c:lblAlgn val="ctr"/>
        <c:lblOffset val="100"/>
        <c:noMultiLvlLbl val="0"/>
      </c:catAx>
      <c:valAx>
        <c:axId val="17179084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696755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179276068679124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4.6238270907116616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650-4A37-AF89-76451636688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0.76000000000000023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161088"/>
        <c:axId val="171793728"/>
      </c:barChart>
      <c:catAx>
        <c:axId val="34716108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171793728"/>
        <c:crosses val="autoZero"/>
        <c:auto val="1"/>
        <c:lblAlgn val="ctr"/>
        <c:lblOffset val="100"/>
        <c:noMultiLvlLbl val="0"/>
      </c:catAx>
      <c:valAx>
        <c:axId val="17179372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16108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866187491361023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0.48000000000000009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33E-4D3E-9C49-5C747667A53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162112"/>
        <c:axId val="347237184"/>
      </c:barChart>
      <c:catAx>
        <c:axId val="34716211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237184"/>
        <c:crosses val="autoZero"/>
        <c:auto val="1"/>
        <c:lblAlgn val="ctr"/>
        <c:lblOffset val="100"/>
        <c:noMultiLvlLbl val="0"/>
      </c:catAx>
      <c:valAx>
        <c:axId val="34723718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16211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179276068679124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4.6238270907116616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650-4A37-AF89-76451636688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163136"/>
        <c:axId val="347240640"/>
      </c:barChart>
      <c:catAx>
        <c:axId val="3471631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240640"/>
        <c:crosses val="autoZero"/>
        <c:auto val="1"/>
        <c:lblAlgn val="ctr"/>
        <c:lblOffset val="100"/>
        <c:noMultiLvlLbl val="0"/>
      </c:catAx>
      <c:valAx>
        <c:axId val="3472406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1631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55657983668132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</c:numCache>
            </c:numRef>
          </c:cat>
          <c:val>
            <c:numRef>
              <c:f>Arkusz1!$B$2:$B$8</c:f>
              <c:numCache>
                <c:formatCode>0%</c:formatCode>
                <c:ptCount val="7"/>
                <c:pt idx="0">
                  <c:v>0.74</c:v>
                </c:pt>
                <c:pt idx="1">
                  <c:v>0.28999999999999998</c:v>
                </c:pt>
                <c:pt idx="2">
                  <c:v>0</c:v>
                </c:pt>
                <c:pt idx="3">
                  <c:v>0</c:v>
                </c:pt>
                <c:pt idx="4">
                  <c:v>0.03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57F-41AE-B403-8DA2F9AB754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803648"/>
        <c:axId val="347635712"/>
      </c:barChart>
      <c:catAx>
        <c:axId val="34780364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635712"/>
        <c:crosses val="autoZero"/>
        <c:auto val="1"/>
        <c:lblAlgn val="ctr"/>
        <c:lblOffset val="100"/>
        <c:noMultiLvlLbl val="0"/>
      </c:catAx>
      <c:valAx>
        <c:axId val="3476357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80364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866187491361023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33E-4D3E-9C49-5C747667A53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162624"/>
        <c:axId val="347638016"/>
      </c:barChart>
      <c:catAx>
        <c:axId val="34716262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638016"/>
        <c:crosses val="autoZero"/>
        <c:auto val="1"/>
        <c:lblAlgn val="ctr"/>
        <c:lblOffset val="100"/>
        <c:noMultiLvlLbl val="0"/>
      </c:catAx>
      <c:valAx>
        <c:axId val="34763801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16262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55657983668132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</c:numCache>
            </c:numRef>
          </c:cat>
          <c:val>
            <c:numRef>
              <c:f>Arkusz1!$B$2:$B$8</c:f>
              <c:numCache>
                <c:formatCode>0%</c:formatCode>
                <c:ptCount val="7"/>
                <c:pt idx="0">
                  <c:v>0.53</c:v>
                </c:pt>
                <c:pt idx="1">
                  <c:v>0.42</c:v>
                </c:pt>
                <c:pt idx="2">
                  <c:v>0.16</c:v>
                </c:pt>
                <c:pt idx="3">
                  <c:v>0.05</c:v>
                </c:pt>
                <c:pt idx="4">
                  <c:v>0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57F-41AE-B403-8DA2F9AB754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8185600"/>
        <c:axId val="347639744"/>
      </c:barChart>
      <c:catAx>
        <c:axId val="34818560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639744"/>
        <c:crosses val="autoZero"/>
        <c:auto val="1"/>
        <c:lblAlgn val="ctr"/>
        <c:lblOffset val="100"/>
        <c:noMultiLvlLbl val="0"/>
      </c:catAx>
      <c:valAx>
        <c:axId val="34763974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818560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179276068679124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4.6238270907116616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93FE-4DCD-BE14-037995B8C92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0.55000000000000004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3FE-4DCD-BE14-037995B8C92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163136"/>
        <c:axId val="347240640"/>
      </c:barChart>
      <c:catAx>
        <c:axId val="3471631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240640"/>
        <c:crosses val="autoZero"/>
        <c:auto val="1"/>
        <c:lblAlgn val="ctr"/>
        <c:lblOffset val="100"/>
        <c:noMultiLvlLbl val="0"/>
      </c:catAx>
      <c:valAx>
        <c:axId val="3472406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1631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2854279333953138"/>
          <c:y val="0"/>
          <c:w val="0.3955657983668132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Arkusz1!$A$2:$A$7</c:f>
              <c:numCache>
                <c:formatCode>General</c:formatCode>
                <c:ptCount val="6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</c:numCache>
            </c:numRef>
          </c:cat>
          <c:val>
            <c:numRef>
              <c:f>Arkusz1!$B$2:$B$7</c:f>
              <c:numCache>
                <c:formatCode>0%</c:formatCode>
                <c:ptCount val="6"/>
                <c:pt idx="0">
                  <c:v>0.56000000000000005</c:v>
                </c:pt>
                <c:pt idx="1">
                  <c:v>0.25</c:v>
                </c:pt>
                <c:pt idx="2">
                  <c:v>0.09</c:v>
                </c:pt>
                <c:pt idx="3">
                  <c:v>0</c:v>
                </c:pt>
                <c:pt idx="4">
                  <c:v>0.03</c:v>
                </c:pt>
                <c:pt idx="5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8CE-45D7-8002-313504C49F7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803648"/>
        <c:axId val="347635712"/>
      </c:barChart>
      <c:catAx>
        <c:axId val="34780364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635712"/>
        <c:crosses val="autoZero"/>
        <c:auto val="1"/>
        <c:lblAlgn val="ctr"/>
        <c:lblOffset val="100"/>
        <c:noMultiLvlLbl val="0"/>
      </c:catAx>
      <c:valAx>
        <c:axId val="3476357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80364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866187491361023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1"/>
              </c:numCache>
            </c:numRef>
          </c:cat>
          <c:val>
            <c:numRef>
              <c:f>Arkusz1!$B$2:$B$10</c:f>
              <c:numCache>
                <c:formatCode>0%</c:formatCode>
                <c:ptCount val="1"/>
                <c:pt idx="0">
                  <c:v>0.73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4CD-4383-B138-4608ABE370B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162624"/>
        <c:axId val="347638016"/>
      </c:barChart>
      <c:catAx>
        <c:axId val="34716262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638016"/>
        <c:crosses val="autoZero"/>
        <c:auto val="1"/>
        <c:lblAlgn val="ctr"/>
        <c:lblOffset val="100"/>
        <c:noMultiLvlLbl val="0"/>
      </c:catAx>
      <c:valAx>
        <c:axId val="34763801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16262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55657983668132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Arkusz1!$A$2:$A$7</c:f>
              <c:numCache>
                <c:formatCode>General</c:formatCode>
                <c:ptCount val="6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</c:numCache>
            </c:numRef>
          </c:cat>
          <c:val>
            <c:numRef>
              <c:f>Arkusz1!$B$2:$B$7</c:f>
              <c:numCache>
                <c:formatCode>0%</c:formatCode>
                <c:ptCount val="6"/>
                <c:pt idx="0">
                  <c:v>0.39</c:v>
                </c:pt>
                <c:pt idx="1">
                  <c:v>0.68</c:v>
                </c:pt>
                <c:pt idx="2">
                  <c:v>0</c:v>
                </c:pt>
                <c:pt idx="3">
                  <c:v>0.05</c:v>
                </c:pt>
                <c:pt idx="4">
                  <c:v>0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599-4B8C-A49E-A59116CCCA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8185600"/>
        <c:axId val="347639744"/>
      </c:barChart>
      <c:catAx>
        <c:axId val="34818560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639744"/>
        <c:crosses val="autoZero"/>
        <c:auto val="1"/>
        <c:lblAlgn val="ctr"/>
        <c:lblOffset val="100"/>
        <c:noMultiLvlLbl val="0"/>
      </c:catAx>
      <c:valAx>
        <c:axId val="34763974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818560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"/>
          <c:y val="0.17383924095636158"/>
          <c:w val="1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5"/>
                <c:pt idx="0">
                  <c:v>0.32000000000000017</c:v>
                </c:pt>
                <c:pt idx="1">
                  <c:v>0.66000000000000036</c:v>
                </c:pt>
                <c:pt idx="2">
                  <c:v>8.0000000000000099E-2</c:v>
                </c:pt>
                <c:pt idx="3">
                  <c:v>0.12000000000000012</c:v>
                </c:pt>
                <c:pt idx="4">
                  <c:v>4.0000000000000049E-2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5"/>
                <c:pt idx="0">
                  <c:v>0.84000000000000019</c:v>
                </c:pt>
                <c:pt idx="1">
                  <c:v>0.67000000000000015</c:v>
                </c:pt>
                <c:pt idx="2">
                  <c:v>0.96000000000000019</c:v>
                </c:pt>
                <c:pt idx="3">
                  <c:v>0.94000000000000017</c:v>
                </c:pt>
                <c:pt idx="4">
                  <c:v>0.98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5"/>
                <c:pt idx="0">
                  <c:v>0.48000000000000009</c:v>
                </c:pt>
                <c:pt idx="1">
                  <c:v>0.4200000000000001</c:v>
                </c:pt>
                <c:pt idx="2">
                  <c:v>0.65000000000000024</c:v>
                </c:pt>
                <c:pt idx="3">
                  <c:v>0.70000000000000018</c:v>
                </c:pt>
                <c:pt idx="4">
                  <c:v>0.68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5"/>
                <c:pt idx="0">
                  <c:v>0.3600000000000001</c:v>
                </c:pt>
                <c:pt idx="1">
                  <c:v>0.25</c:v>
                </c:pt>
                <c:pt idx="2">
                  <c:v>0.31000000000000011</c:v>
                </c:pt>
                <c:pt idx="3">
                  <c:v>0.24000000000000005</c:v>
                </c:pt>
                <c:pt idx="4">
                  <c:v>0.3000000000000001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DE0-41F0-93F6-22BC912B5B3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Arkusz1!$B$4:$F$4</c:f>
              <c:numCache>
                <c:formatCode>General</c:formatCode>
                <c:ptCount val="5"/>
                <c:pt idx="0" formatCode="###0%">
                  <c:v>0.05</c:v>
                </c:pt>
                <c:pt idx="2" formatCode="###0%">
                  <c:v>4.0000000000000015E-2</c:v>
                </c:pt>
                <c:pt idx="3" formatCode="###0%">
                  <c:v>3.0000000000000002E-2</c:v>
                </c:pt>
                <c:pt idx="4" formatCode="###0%">
                  <c:v>2.0000000000000007E-2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DE0-41F0-93F6-22BC912B5B32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DE0-41F0-93F6-22BC912B5B3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5"/>
                <c:pt idx="0">
                  <c:v>2.0000000000000007E-2</c:v>
                </c:pt>
                <c:pt idx="1">
                  <c:v>8.0000000000000029E-2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1.7839699575232053E-2"/>
                  <c:y val="2.8927162357201522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DE0-41F0-93F6-22BC912B5B32}"/>
                </c:ext>
              </c:extLst>
            </c:dLbl>
            <c:dLbl>
              <c:idx val="3"/>
              <c:layout>
                <c:manualLayout>
                  <c:x val="3.3055820609445216E-2"/>
                  <c:y val="-2.8924884807215636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DE0-41F0-93F6-22BC912B5B32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DE0-41F0-93F6-22BC912B5B3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Arkusz1!$B$2:$F$2</c:f>
              <c:numCache>
                <c:formatCode>####%</c:formatCode>
                <c:ptCount val="5"/>
                <c:pt idx="0" formatCode="0%">
                  <c:v>0.1</c:v>
                </c:pt>
                <c:pt idx="1">
                  <c:v>0.25</c:v>
                </c:pt>
                <c:pt idx="3" formatCode="0%">
                  <c:v>2.0000000000000007E-2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dLbl>
              <c:idx val="2"/>
              <c:layout>
                <c:manualLayout>
                  <c:x val="-9.9167461828335076E-3"/>
                  <c:y val="3.5122098315911204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DE0-41F0-93F6-22BC912B5B32}"/>
                </c:ext>
              </c:extLst>
            </c:dLbl>
            <c:dLbl>
              <c:idx val="4"/>
              <c:layout>
                <c:manualLayout>
                  <c:x val="-9.9167461828336915E-3"/>
                  <c:y val="4.3799563758075907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DE0-41F0-93F6-22BC912B5B3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5"/>
                <c:pt idx="0">
                  <c:v>0.12000000000000002</c:v>
                </c:pt>
                <c:pt idx="1">
                  <c:v>0.33000000000000013</c:v>
                </c:pt>
                <c:pt idx="2">
                  <c:v>0</c:v>
                </c:pt>
                <c:pt idx="3">
                  <c:v>2.0000000000000007E-2</c:v>
                </c:pt>
                <c:pt idx="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80"/>
        <c:overlap val="100"/>
        <c:axId val="348055040"/>
        <c:axId val="347641472"/>
      </c:barChart>
      <c:catAx>
        <c:axId val="348055040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347641472"/>
        <c:crosses val="autoZero"/>
        <c:auto val="1"/>
        <c:lblAlgn val="ctr"/>
        <c:lblOffset val="0"/>
        <c:noMultiLvlLbl val="0"/>
      </c:catAx>
      <c:valAx>
        <c:axId val="347641472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0550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52357019228229507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Arkusz1!$B$8:$F$8</c:f>
              <c:numCache>
                <c:formatCode>0%</c:formatCode>
                <c:ptCount val="1"/>
                <c:pt idx="0">
                  <c:v>0.91110000000000002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Arkusz1!$B$6:$F$6</c:f>
              <c:numCache>
                <c:formatCode>0%</c:formatCode>
                <c:ptCount val="1"/>
                <c:pt idx="0">
                  <c:v>0.27779999999999999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Arkusz1!$B$5:$F$5</c:f>
              <c:numCache>
                <c:formatCode>0%</c:formatCode>
                <c:ptCount val="1"/>
                <c:pt idx="0">
                  <c:v>0.63340000000000007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852-45FC-BD2D-7B51F275E8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Arkusz1!$B$4:$F$4</c:f>
              <c:numCache>
                <c:formatCode>0%</c:formatCode>
                <c:ptCount val="1"/>
                <c:pt idx="0">
                  <c:v>8.8900000000000007E-2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852-45FC-BD2D-7B51F275E831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852-45FC-BD2D-7B51F275E8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Arkusz1!$B$3:$F$3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852-45FC-BD2D-7B51F275E831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852-45FC-BD2D-7B51F275E8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dLbl>
              <c:idx val="0"/>
              <c:layout>
                <c:manualLayout>
                  <c:x val="2.5316695413741083E-2"/>
                  <c:y val="4.627981569154503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050" b="1">
                      <a:solidFill>
                        <a:srgbClr val="BF7300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9CA-407A-A1AB-80FFCDBF2B4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Arkusz1!$B$7:$F$7</c:f>
              <c:numCache>
                <c:formatCode>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348476928"/>
        <c:axId val="347642048"/>
      </c:barChart>
      <c:catAx>
        <c:axId val="34847692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347642048"/>
        <c:crosses val="autoZero"/>
        <c:auto val="1"/>
        <c:lblAlgn val="ctr"/>
        <c:lblOffset val="0"/>
        <c:noMultiLvlLbl val="0"/>
      </c:catAx>
      <c:valAx>
        <c:axId val="347642048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4769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25141571658457845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0.12000000000000012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0.94000000000000017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0.3600000000000001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0.58000000000000007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290D-4CFA-B5F2-AFBFFDB6EA4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1.0000000000000004E-2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90D-4CFA-B5F2-AFBFFDB6EA46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90D-4CFA-B5F2-AFBFFDB6EA4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3.0000000000000002E-2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90D-4CFA-B5F2-AFBFFDB6EA46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90D-4CFA-B5F2-AFBFFDB6EA4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1.0000000000000004E-2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4.0000000000000015E-2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348475392"/>
        <c:axId val="433915008"/>
      </c:barChart>
      <c:catAx>
        <c:axId val="34847539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33915008"/>
        <c:crosses val="autoZero"/>
        <c:auto val="1"/>
        <c:lblAlgn val="ctr"/>
        <c:lblOffset val="0"/>
        <c:noMultiLvlLbl val="0"/>
      </c:catAx>
      <c:valAx>
        <c:axId val="433915008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4753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23242819502427273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0.38000000000000006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4B1-4226-B226-8D177B4E5ADF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4B1-4226-B226-8D177B4E5ADF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4B1-4226-B226-8D177B4E5ADF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4B1-4226-B226-8D177B4E5ADF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D4B1-4226-B226-8D177B4E5ADF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4B1-4226-B226-8D177B4E5ADF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4B1-4226-B226-8D177B4E5ADF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4B1-4226-B226-8D177B4E5ADF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2.0000000000000007E-2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4B1-4226-B226-8D177B4E5ADF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D4B1-4226-B226-8D177B4E5ADF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4B1-4226-B226-8D177B4E5ADF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D4B1-4226-B226-8D177B4E5ADF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General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D4B1-4226-B226-8D177B4E5ADF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2.0000000000000007E-2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D4B1-4226-B226-8D177B4E5AD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348479488"/>
        <c:axId val="433916736"/>
      </c:barChart>
      <c:catAx>
        <c:axId val="34847948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33916736"/>
        <c:crosses val="autoZero"/>
        <c:auto val="1"/>
        <c:lblAlgn val="ctr"/>
        <c:lblOffset val="0"/>
        <c:noMultiLvlLbl val="0"/>
      </c:catAx>
      <c:valAx>
        <c:axId val="43391673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47948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23242819502427273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4B1-4226-B226-8D177B4E5ADF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4B1-4226-B226-8D177B4E5ADF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4B1-4226-B226-8D177B4E5ADF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4B1-4226-B226-8D177B4E5ADF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D4B1-4226-B226-8D177B4E5ADF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4B1-4226-B226-8D177B4E5ADF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4B1-4226-B226-8D177B4E5ADF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4B1-4226-B226-8D177B4E5ADF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4B1-4226-B226-8D177B4E5ADF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D4B1-4226-B226-8D177B4E5ADF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4B1-4226-B226-8D177B4E5ADF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D4B1-4226-B226-8D177B4E5ADF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D4B1-4226-B226-8D177B4E5ADF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D4B1-4226-B226-8D177B4E5AD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34282496"/>
        <c:axId val="433918464"/>
      </c:barChart>
      <c:catAx>
        <c:axId val="434282496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33918464"/>
        <c:crosses val="autoZero"/>
        <c:auto val="1"/>
        <c:lblAlgn val="ctr"/>
        <c:lblOffset val="0"/>
        <c:noMultiLvlLbl val="0"/>
      </c:catAx>
      <c:valAx>
        <c:axId val="43391846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3428249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23242819502427273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4B1-4226-B226-8D177B4E5ADF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4B1-4226-B226-8D177B4E5ADF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4B1-4226-B226-8D177B4E5ADF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4B1-4226-B226-8D177B4E5ADF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D4B1-4226-B226-8D177B4E5ADF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4B1-4226-B226-8D177B4E5ADF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4B1-4226-B226-8D177B4E5ADF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4B1-4226-B226-8D177B4E5ADF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A-D4B1-4226-B226-8D177B4E5ADF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D4B1-4226-B226-8D177B4E5ADF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4B1-4226-B226-8D177B4E5ADF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D4B1-4226-B226-8D177B4E5ADF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D4B1-4226-B226-8D177B4E5ADF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10-D4B1-4226-B226-8D177B4E5AD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348483072"/>
        <c:axId val="433920192"/>
      </c:barChart>
      <c:catAx>
        <c:axId val="34848307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33920192"/>
        <c:crosses val="autoZero"/>
        <c:auto val="1"/>
        <c:lblAlgn val="ctr"/>
        <c:lblOffset val="0"/>
        <c:noMultiLvlLbl val="0"/>
      </c:catAx>
      <c:valAx>
        <c:axId val="433920192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4830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23242819502427273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A5A-43EF-AC0C-BC7B130F4123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A5A-43EF-AC0C-BC7B130F4123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A5A-43EF-AC0C-BC7B130F4123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0.56999999999999995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A5A-43EF-AC0C-BC7B130F4123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A5A-43EF-AC0C-BC7B130F412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CA5A-43EF-AC0C-BC7B130F4123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A5A-43EF-AC0C-BC7B130F4123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A5A-43EF-AC0C-BC7B130F4123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A5A-43EF-AC0C-BC7B130F4123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A5A-43EF-AC0C-BC7B130F412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A-CA5A-43EF-AC0C-BC7B130F4123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CA5A-43EF-AC0C-BC7B130F4123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A5A-43EF-AC0C-BC7B130F4123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CA5A-43EF-AC0C-BC7B130F4123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A5A-43EF-AC0C-BC7B130F412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CA5A-43EF-AC0C-BC7B130F4123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CA5A-43EF-AC0C-BC7B130F4123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348483072"/>
        <c:axId val="433920192"/>
      </c:barChart>
      <c:catAx>
        <c:axId val="34848307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33920192"/>
        <c:crosses val="autoZero"/>
        <c:auto val="1"/>
        <c:lblAlgn val="ctr"/>
        <c:lblOffset val="0"/>
        <c:noMultiLvlLbl val="0"/>
      </c:catAx>
      <c:valAx>
        <c:axId val="433920192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4830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23242819502427273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FB3-46AB-9CE2-8DF7EF78F468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FB3-46AB-9CE2-8DF7EF78F468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FB3-46AB-9CE2-8DF7EF78F468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FB3-46AB-9CE2-8DF7EF78F468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FB3-46AB-9CE2-8DF7EF78F46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0FB3-46AB-9CE2-8DF7EF78F468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FB3-46AB-9CE2-8DF7EF78F468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FB3-46AB-9CE2-8DF7EF78F468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FB3-46AB-9CE2-8DF7EF78F468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FB3-46AB-9CE2-8DF7EF78F46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A-0FB3-46AB-9CE2-8DF7EF78F468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0FB3-46AB-9CE2-8DF7EF78F468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0FB3-46AB-9CE2-8DF7EF78F468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0FB3-46AB-9CE2-8DF7EF78F468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0FB3-46AB-9CE2-8DF7EF78F46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0FB3-46AB-9CE2-8DF7EF78F468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dLbl>
              <c:idx val="0"/>
              <c:layout>
                <c:manualLayout>
                  <c:x val="0"/>
                  <c:y val="3.8940183110463676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0FB3-46AB-9CE2-8DF7EF78F46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0FB3-46AB-9CE2-8DF7EF78F46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348483072"/>
        <c:axId val="433920192"/>
      </c:barChart>
      <c:catAx>
        <c:axId val="34848307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33920192"/>
        <c:crosses val="autoZero"/>
        <c:auto val="1"/>
        <c:lblAlgn val="ctr"/>
        <c:lblOffset val="0"/>
        <c:noMultiLvlLbl val="0"/>
      </c:catAx>
      <c:valAx>
        <c:axId val="433920192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4830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Arkusz1!$A$2:$A$9</c:f>
              <c:strCache>
                <c:ptCount val="8"/>
                <c:pt idx="0">
                  <c:v>Dobry stosunek jakości do ceny całego pobytu </c:v>
                </c:pt>
                <c:pt idx="1">
                  <c:v>Dobre jedzenie\smaczna kuchnia </c:v>
                </c:pt>
                <c:pt idx="2">
                  <c:v>Wysoka jakość miejsca noclegowego (relatywnie do ceny). </c:v>
                </c:pt>
                <c:pt idx="3">
                  <c:v>Różnorodna oferta atrakcji. </c:v>
                </c:pt>
                <c:pt idx="4">
                  <c:v>Dobra jakość obsługi turysty </c:v>
                </c:pt>
                <c:pt idx="5">
                  <c:v>Gościnni i mili ludzie </c:v>
                </c:pt>
                <c:pt idx="6">
                  <c:v>Ciekawa oferta spędzania wolnego czasu </c:v>
                </c:pt>
                <c:pt idx="7">
                  <c:v>Jestem zaskoczony jak tu zielono, ładnie, jak tu się dużo zmieniło. </c:v>
                </c:pt>
              </c:strCache>
            </c:strRef>
          </c:cat>
          <c:val>
            <c:numRef>
              <c:f>Arkusz1!$B$2:$B$9</c:f>
              <c:numCache>
                <c:formatCode>0%</c:formatCode>
                <c:ptCount val="8"/>
                <c:pt idx="0">
                  <c:v>0.39840000000000003</c:v>
                </c:pt>
                <c:pt idx="1">
                  <c:v>0.34960000000000002</c:v>
                </c:pt>
                <c:pt idx="2">
                  <c:v>0.33</c:v>
                </c:pt>
                <c:pt idx="3">
                  <c:v>0.3024</c:v>
                </c:pt>
                <c:pt idx="4">
                  <c:v>0.28510000000000002</c:v>
                </c:pt>
                <c:pt idx="5" formatCode="0%\-">
                  <c:v>0.22510000000000002</c:v>
                </c:pt>
                <c:pt idx="6">
                  <c:v>0.21289999999999998</c:v>
                </c:pt>
                <c:pt idx="7">
                  <c:v>7.7199999999999991E-2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790528"/>
        <c:axId val="171230336"/>
      </c:barChart>
      <c:catAx>
        <c:axId val="34479052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171230336"/>
        <c:crosses val="autoZero"/>
        <c:auto val="1"/>
        <c:lblAlgn val="ctr"/>
        <c:lblOffset val="100"/>
        <c:noMultiLvlLbl val="0"/>
      </c:catAx>
      <c:valAx>
        <c:axId val="1712303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79052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517419585418155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Arkusz1!$A$2:$A$11</c:f>
              <c:strCache>
                <c:ptCount val="10"/>
                <c:pt idx="0">
                  <c:v>ciekawa oferta spędzania wolnego czasu</c:v>
                </c:pt>
                <c:pt idx="1">
                  <c:v>gościnni i mili ludzie</c:v>
                </c:pt>
                <c:pt idx="2">
                  <c:v>dobry stosunek jakości do ceny całego pobytu</c:v>
                </c:pt>
                <c:pt idx="3">
                  <c:v>wysoka jakość miejsca noclegowego</c:v>
                </c:pt>
                <c:pt idx="4">
                  <c:v>różnorodna oferta atrakcji</c:v>
                </c:pt>
                <c:pt idx="5">
                  <c:v>wszystko mi się podobało</c:v>
                </c:pt>
                <c:pt idx="6">
                  <c:v>jestem zaskoczony jak tu zielono, ładnie, jak się dużo zmieniło</c:v>
                </c:pt>
                <c:pt idx="7">
                  <c:v>dobre jedzenie, smaczna kuchnia</c:v>
                </c:pt>
                <c:pt idx="8">
                  <c:v>dobra jakość obsługi turystycznej</c:v>
                </c:pt>
                <c:pt idx="9">
                  <c:v>trudno powiedzieć</c:v>
                </c:pt>
              </c:strCache>
            </c:strRef>
          </c:cat>
          <c:val>
            <c:numRef>
              <c:f>Arkusz1!$B$2:$B$11</c:f>
              <c:numCache>
                <c:formatCode>0%</c:formatCode>
                <c:ptCount val="10"/>
                <c:pt idx="0">
                  <c:v>0.31</c:v>
                </c:pt>
                <c:pt idx="1">
                  <c:v>0.36</c:v>
                </c:pt>
                <c:pt idx="2">
                  <c:v>0.28999999999999998</c:v>
                </c:pt>
                <c:pt idx="3">
                  <c:v>0.16</c:v>
                </c:pt>
                <c:pt idx="4">
                  <c:v>0.28000000000000003</c:v>
                </c:pt>
                <c:pt idx="5">
                  <c:v>0</c:v>
                </c:pt>
                <c:pt idx="6">
                  <c:v>0.19</c:v>
                </c:pt>
                <c:pt idx="7">
                  <c:v>0.3</c:v>
                </c:pt>
                <c:pt idx="8">
                  <c:v>0.28999999999999998</c:v>
                </c:pt>
                <c:pt idx="9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932-41D3-A5AF-E947594CBEE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35745792"/>
        <c:axId val="171236672"/>
      </c:barChart>
      <c:catAx>
        <c:axId val="43574579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171236672"/>
        <c:crosses val="autoZero"/>
        <c:auto val="1"/>
        <c:lblAlgn val="ctr"/>
        <c:lblOffset val="100"/>
        <c:noMultiLvlLbl val="0"/>
      </c:catAx>
      <c:valAx>
        <c:axId val="17123667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3574579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5412182318315458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Arkusz1!$A$2:$A$11</c:f>
              <c:numCache>
                <c:formatCode>General</c:formatCode>
                <c:ptCount val="10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</c:numCache>
            </c:numRef>
          </c:cat>
          <c:val>
            <c:numRef>
              <c:f>Arkusz1!$B$2:$B$11</c:f>
              <c:numCache>
                <c:formatCode>0%</c:formatCode>
                <c:ptCount val="10"/>
                <c:pt idx="0">
                  <c:v>0.3</c:v>
                </c:pt>
                <c:pt idx="1">
                  <c:v>0.35</c:v>
                </c:pt>
                <c:pt idx="2">
                  <c:v>0.36</c:v>
                </c:pt>
                <c:pt idx="3">
                  <c:v>0</c:v>
                </c:pt>
                <c:pt idx="4">
                  <c:v>0.15</c:v>
                </c:pt>
                <c:pt idx="5">
                  <c:v>0</c:v>
                </c:pt>
                <c:pt idx="6">
                  <c:v>0</c:v>
                </c:pt>
                <c:pt idx="7">
                  <c:v>0.25</c:v>
                </c:pt>
                <c:pt idx="8">
                  <c:v>0.23</c:v>
                </c:pt>
                <c:pt idx="9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008-4234-8516-7282A0B8D6C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902656"/>
        <c:axId val="345031808"/>
      </c:barChart>
      <c:catAx>
        <c:axId val="34490265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5031808"/>
        <c:crosses val="autoZero"/>
        <c:auto val="1"/>
        <c:lblAlgn val="ctr"/>
        <c:lblOffset val="100"/>
        <c:noMultiLvlLbl val="0"/>
      </c:catAx>
      <c:valAx>
        <c:axId val="34503180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90265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56550770497470404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Arkusz1!$A$2:$A$11</c:f>
              <c:numCache>
                <c:formatCode>General</c:formatCode>
                <c:ptCount val="10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</c:numCache>
            </c:numRef>
          </c:cat>
          <c:val>
            <c:numRef>
              <c:f>Arkusz1!$B$2:$B$11</c:f>
              <c:numCache>
                <c:formatCode>0%</c:formatCode>
                <c:ptCount val="10"/>
                <c:pt idx="0">
                  <c:v>0.3</c:v>
                </c:pt>
                <c:pt idx="1">
                  <c:v>0.34</c:v>
                </c:pt>
                <c:pt idx="2">
                  <c:v>0.23</c:v>
                </c:pt>
                <c:pt idx="3">
                  <c:v>0.08</c:v>
                </c:pt>
                <c:pt idx="4">
                  <c:v>0.14000000000000001</c:v>
                </c:pt>
                <c:pt idx="5">
                  <c:v>0</c:v>
                </c:pt>
                <c:pt idx="6">
                  <c:v>0.12</c:v>
                </c:pt>
                <c:pt idx="7">
                  <c:v>0.23</c:v>
                </c:pt>
                <c:pt idx="8">
                  <c:v>0.15</c:v>
                </c:pt>
                <c:pt idx="9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932-41D3-A5AF-E947594CBEE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902144"/>
        <c:axId val="171233216"/>
      </c:barChart>
      <c:catAx>
        <c:axId val="34490214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171233216"/>
        <c:crosses val="autoZero"/>
        <c:auto val="1"/>
        <c:lblAlgn val="ctr"/>
        <c:lblOffset val="100"/>
        <c:noMultiLvlLbl val="0"/>
      </c:catAx>
      <c:valAx>
        <c:axId val="17123321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90214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 marL="0" algn="r" defTabSz="914400" rtl="0" eaLnBrk="1" fontAlgn="ctr" latinLnBrk="0" hangingPunct="1">
        <a:defRPr lang="en-US" sz="1000" b="0" i="0" u="none" strike="noStrike" kern="1200">
          <a:solidFill>
            <a:schemeClr val="tx1"/>
          </a:solidFill>
          <a:effectLst/>
          <a:latin typeface="+mn-lt"/>
          <a:ea typeface="+mn-ea"/>
          <a:cs typeface="+mn-cs"/>
        </a:defRPr>
      </a:pPr>
      <a:endParaRPr lang="en-US"/>
    </a:p>
  </c:txPr>
  <c:externalData r:id="rId1">
    <c:autoUpdate val="0"/>
  </c:externalData>
</c:chartSpace>
</file>

<file path=ppt/charts/chart1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5412182318315458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Arkusz1!$A$2:$A$11</c:f>
              <c:numCache>
                <c:formatCode>General</c:formatCode>
                <c:ptCount val="10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</c:numCache>
            </c:numRef>
          </c:cat>
          <c:val>
            <c:numRef>
              <c:f>Arkusz1!$B$2:$B$11</c:f>
              <c:numCache>
                <c:formatCode>0%</c:formatCode>
                <c:ptCount val="10"/>
                <c:pt idx="0">
                  <c:v>0.21</c:v>
                </c:pt>
                <c:pt idx="1">
                  <c:v>0.23</c:v>
                </c:pt>
                <c:pt idx="2">
                  <c:v>0.4</c:v>
                </c:pt>
                <c:pt idx="3">
                  <c:v>0.33</c:v>
                </c:pt>
                <c:pt idx="4">
                  <c:v>0.3</c:v>
                </c:pt>
                <c:pt idx="5">
                  <c:v>0</c:v>
                </c:pt>
                <c:pt idx="6">
                  <c:v>0.08</c:v>
                </c:pt>
                <c:pt idx="7">
                  <c:v>0.35</c:v>
                </c:pt>
                <c:pt idx="8">
                  <c:v>0.28999999999999998</c:v>
                </c:pt>
                <c:pt idx="9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1E-44CB-BFF1-BF5D2BACC1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902656"/>
        <c:axId val="345031808"/>
      </c:barChart>
      <c:catAx>
        <c:axId val="34490265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5031808"/>
        <c:crosses val="autoZero"/>
        <c:auto val="1"/>
        <c:lblAlgn val="ctr"/>
        <c:lblOffset val="100"/>
        <c:noMultiLvlLbl val="0"/>
      </c:catAx>
      <c:valAx>
        <c:axId val="34503180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90265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0.51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0.14000000000000001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767-4CCC-99C4-86C64E6BE59D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767-4CCC-99C4-86C64E6BE59D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35465216"/>
        <c:axId val="345033536"/>
      </c:barChart>
      <c:catAx>
        <c:axId val="435465216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345033536"/>
        <c:crosses val="autoZero"/>
        <c:auto val="1"/>
        <c:lblAlgn val="ctr"/>
        <c:lblOffset val="0"/>
        <c:noMultiLvlLbl val="0"/>
      </c:catAx>
      <c:valAx>
        <c:axId val="34503353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354652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38F-4446-93A1-844AFCD52FD9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38F-4446-93A1-844AFCD52FD9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38F-4446-93A1-844AFCD52FD9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0.57999999999999996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38F-4446-93A1-844AFCD52FD9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38F-4446-93A1-844AFCD52FD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C38F-4446-93A1-844AFCD52FD9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38F-4446-93A1-844AFCD52FD9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38F-4446-93A1-844AFCD52FD9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38F-4446-93A1-844AFCD52FD9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38F-4446-93A1-844AFCD52FD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C38F-4446-93A1-844AFCD52FD9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C38F-4446-93A1-844AFCD52FD9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38F-4446-93A1-844AFCD52FD9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C38F-4446-93A1-844AFCD52FD9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38F-4446-93A1-844AFCD52FD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C38F-4446-93A1-844AFCD52FD9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C38F-4446-93A1-844AFCD52FD9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1732608"/>
        <c:axId val="404280384"/>
      </c:barChart>
      <c:catAx>
        <c:axId val="40173260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80384"/>
        <c:crosses val="autoZero"/>
        <c:auto val="1"/>
        <c:lblAlgn val="ctr"/>
        <c:lblOffset val="0"/>
        <c:noMultiLvlLbl val="0"/>
      </c:catAx>
      <c:valAx>
        <c:axId val="40428038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1732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DB5-4D1D-8B67-E84D77B8E755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DB5-4D1D-8B67-E84D77B8E755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DB5-4D1D-8B67-E84D77B8E755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6DB5-4D1D-8B67-E84D77B8E755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DB5-4D1D-8B67-E84D77B8E75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DB5-4D1D-8B67-E84D77B8E755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DB5-4D1D-8B67-E84D77B8E755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DB5-4D1D-8B67-E84D77B8E755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DB5-4D1D-8B67-E84D77B8E755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DB5-4D1D-8B67-E84D77B8E75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6DB5-4D1D-8B67-E84D77B8E755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DB5-4D1D-8B67-E84D77B8E755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6DB5-4D1D-8B67-E84D77B8E755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6DB5-4D1D-8B67-E84D77B8E755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6DB5-4D1D-8B67-E84D77B8E75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6DB5-4D1D-8B67-E84D77B8E755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6DB5-4D1D-8B67-E84D77B8E75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1732608"/>
        <c:axId val="404280384"/>
      </c:barChart>
      <c:catAx>
        <c:axId val="40173260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80384"/>
        <c:crosses val="autoZero"/>
        <c:auto val="1"/>
        <c:lblAlgn val="ctr"/>
        <c:lblOffset val="0"/>
        <c:noMultiLvlLbl val="0"/>
      </c:catAx>
      <c:valAx>
        <c:axId val="40428038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1732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760259145658725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małopolskie  </c:v>
                </c:pt>
                <c:pt idx="2">
                  <c:v>zachodniopomorskie  </c:v>
                </c:pt>
                <c:pt idx="3">
                  <c:v>mazowieckie  </c:v>
                </c:pt>
                <c:pt idx="4">
                  <c:v>dolnośląskie  </c:v>
                </c:pt>
                <c:pt idx="5">
                  <c:v>warmińsko-mazurskie  </c:v>
                </c:pt>
                <c:pt idx="6">
                  <c:v>podkarpackie  </c:v>
                </c:pt>
                <c:pt idx="7">
                  <c:v>śląskie  </c:v>
                </c:pt>
                <c:pt idx="8">
                  <c:v>wielkopolskie  </c:v>
                </c:pt>
                <c:pt idx="9">
                  <c:v>lubelskie  </c:v>
                </c:pt>
                <c:pt idx="10">
                  <c:v>kujawsko-pomorskie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świętokrzyskie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6.7</c:v>
                </c:pt>
                <c:pt idx="1">
                  <c:v>6.4</c:v>
                </c:pt>
                <c:pt idx="2">
                  <c:v>5.6</c:v>
                </c:pt>
                <c:pt idx="3">
                  <c:v>5.2</c:v>
                </c:pt>
                <c:pt idx="4">
                  <c:v>3.5</c:v>
                </c:pt>
                <c:pt idx="5">
                  <c:v>2.7</c:v>
                </c:pt>
                <c:pt idx="6">
                  <c:v>2.7</c:v>
                </c:pt>
                <c:pt idx="7">
                  <c:v>2.5</c:v>
                </c:pt>
                <c:pt idx="8">
                  <c:v>2.1</c:v>
                </c:pt>
                <c:pt idx="9">
                  <c:v>2.1</c:v>
                </c:pt>
                <c:pt idx="10">
                  <c:v>1.8</c:v>
                </c:pt>
                <c:pt idx="11">
                  <c:v>1.4</c:v>
                </c:pt>
                <c:pt idx="12">
                  <c:v>1.2</c:v>
                </c:pt>
                <c:pt idx="13">
                  <c:v>1</c:v>
                </c:pt>
                <c:pt idx="14">
                  <c:v>0.9</c:v>
                </c:pt>
                <c:pt idx="15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2020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małopolskie  </c:v>
                </c:pt>
                <c:pt idx="2">
                  <c:v>zachodniopomorskie  </c:v>
                </c:pt>
                <c:pt idx="3">
                  <c:v>mazowieckie  </c:v>
                </c:pt>
                <c:pt idx="4">
                  <c:v>dolnośląskie  </c:v>
                </c:pt>
                <c:pt idx="5">
                  <c:v>warmińsko-mazurskie  </c:v>
                </c:pt>
                <c:pt idx="6">
                  <c:v>podkarpackie  </c:v>
                </c:pt>
                <c:pt idx="7">
                  <c:v>śląskie  </c:v>
                </c:pt>
                <c:pt idx="8">
                  <c:v>wielkopolskie  </c:v>
                </c:pt>
                <c:pt idx="9">
                  <c:v>lubelskie  </c:v>
                </c:pt>
                <c:pt idx="10">
                  <c:v>kujawsko-pomorskie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świętokrzyskie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5.8</c:v>
                </c:pt>
                <c:pt idx="1">
                  <c:v>5.4</c:v>
                </c:pt>
                <c:pt idx="2">
                  <c:v>4.5999999999999996</c:v>
                </c:pt>
                <c:pt idx="3">
                  <c:v>4.3</c:v>
                </c:pt>
                <c:pt idx="4">
                  <c:v>2.9</c:v>
                </c:pt>
                <c:pt idx="5">
                  <c:v>2.2999999999999998</c:v>
                </c:pt>
                <c:pt idx="6">
                  <c:v>2.2000000000000002</c:v>
                </c:pt>
                <c:pt idx="7">
                  <c:v>2</c:v>
                </c:pt>
                <c:pt idx="8">
                  <c:v>1.9</c:v>
                </c:pt>
                <c:pt idx="9">
                  <c:v>1.7</c:v>
                </c:pt>
                <c:pt idx="10">
                  <c:v>1.5</c:v>
                </c:pt>
                <c:pt idx="11">
                  <c:v>1.3</c:v>
                </c:pt>
                <c:pt idx="12">
                  <c:v>1</c:v>
                </c:pt>
                <c:pt idx="13">
                  <c:v>0.9</c:v>
                </c:pt>
                <c:pt idx="14">
                  <c:v>0.7</c:v>
                </c:pt>
                <c:pt idx="15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2E6-499B-B69B-37A7AC6EB3F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0923648"/>
        <c:axId val="437897472"/>
      </c:barChart>
      <c:catAx>
        <c:axId val="440923648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37897472"/>
        <c:crosses val="autoZero"/>
        <c:auto val="1"/>
        <c:lblAlgn val="ctr"/>
        <c:lblOffset val="100"/>
        <c:noMultiLvlLbl val="0"/>
      </c:catAx>
      <c:valAx>
        <c:axId val="437897472"/>
        <c:scaling>
          <c:orientation val="minMax"/>
          <c:max val="7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440923648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66667367568021"/>
          <c:y val="0.77884083897466383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6463956924179721"/>
          <c:y val="0"/>
          <c:w val="0.7347913283424579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5018-4003-B8D7-D1A9A19DE0BA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5018-4003-B8D7-D1A9A19DE0BA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5018-4003-B8D7-D1A9A19DE0BA}"/>
              </c:ext>
            </c:extLst>
          </c:dPt>
          <c:dPt>
            <c:idx val="1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5018-4003-B8D7-D1A9A19DE0B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Arkusz1!$B$2:$B$17</c:f>
              <c:numCache>
                <c:formatCode>0.0</c:formatCode>
                <c:ptCount val="16"/>
                <c:pt idx="0">
                  <c:v>0.9</c:v>
                </c:pt>
                <c:pt idx="1">
                  <c:v>1</c:v>
                </c:pt>
                <c:pt idx="2">
                  <c:v>1</c:v>
                </c:pt>
                <c:pt idx="3">
                  <c:v>0.9</c:v>
                </c:pt>
                <c:pt idx="4">
                  <c:v>0.6</c:v>
                </c:pt>
                <c:pt idx="5">
                  <c:v>0.4</c:v>
                </c:pt>
                <c:pt idx="6">
                  <c:v>0.5</c:v>
                </c:pt>
                <c:pt idx="7">
                  <c:v>0.5</c:v>
                </c:pt>
                <c:pt idx="8">
                  <c:v>0.2</c:v>
                </c:pt>
                <c:pt idx="9">
                  <c:v>0.4</c:v>
                </c:pt>
                <c:pt idx="10">
                  <c:v>0.3</c:v>
                </c:pt>
                <c:pt idx="11">
                  <c:v>0.1</c:v>
                </c:pt>
                <c:pt idx="12">
                  <c:v>0.2</c:v>
                </c:pt>
                <c:pt idx="13">
                  <c:v>0.1</c:v>
                </c:pt>
                <c:pt idx="14">
                  <c:v>0.2</c:v>
                </c:pt>
                <c:pt idx="15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0390656"/>
        <c:axId val="437901504"/>
      </c:barChart>
      <c:catAx>
        <c:axId val="44039065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37901504"/>
        <c:crosses val="autoZero"/>
        <c:auto val="1"/>
        <c:lblAlgn val="ctr"/>
        <c:lblOffset val="100"/>
        <c:noMultiLvlLbl val="0"/>
      </c:catAx>
      <c:valAx>
        <c:axId val="437901504"/>
        <c:scaling>
          <c:orientation val="minMax"/>
          <c:max val="2"/>
          <c:min val="-2"/>
        </c:scaling>
        <c:delete val="1"/>
        <c:axPos val="t"/>
        <c:numFmt formatCode="0.0" sourceLinked="1"/>
        <c:majorTickMark val="out"/>
        <c:minorTickMark val="none"/>
        <c:tickLblPos val="nextTo"/>
        <c:crossAx val="44039065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89378085323946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Arkusz1!$A$2:$A$17</c:f>
              <c:strCache>
                <c:ptCount val="16"/>
                <c:pt idx="0">
                  <c:v>mazowieckie  </c:v>
                </c:pt>
                <c:pt idx="1">
                  <c:v>małopolskie  </c:v>
                </c:pt>
                <c:pt idx="2">
                  <c:v>pomorskie  </c:v>
                </c:pt>
                <c:pt idx="3">
                  <c:v>zachodniopomorskie  </c:v>
                </c:pt>
                <c:pt idx="4">
                  <c:v>dolnośląskie  </c:v>
                </c:pt>
                <c:pt idx="5">
                  <c:v>wielkopolskie  </c:v>
                </c:pt>
                <c:pt idx="6">
                  <c:v>śląskie  </c:v>
                </c:pt>
                <c:pt idx="7">
                  <c:v>podkarpackie  </c:v>
                </c:pt>
                <c:pt idx="8">
                  <c:v>lubelskie  </c:v>
                </c:pt>
                <c:pt idx="9">
                  <c:v>warmińsko-mazurskie  </c:v>
                </c:pt>
                <c:pt idx="10">
                  <c:v>kujawsko-pomorskie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świętokrzyskie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Arkusz1!$B$2:$B$17</c:f>
              <c:numCache>
                <c:formatCode>0.0</c:formatCode>
                <c:ptCount val="16"/>
                <c:pt idx="0">
                  <c:v>3.8</c:v>
                </c:pt>
                <c:pt idx="1">
                  <c:v>3.8</c:v>
                </c:pt>
                <c:pt idx="2">
                  <c:v>2.6</c:v>
                </c:pt>
                <c:pt idx="3">
                  <c:v>2.4</c:v>
                </c:pt>
                <c:pt idx="4">
                  <c:v>2</c:v>
                </c:pt>
                <c:pt idx="5">
                  <c:v>1.6</c:v>
                </c:pt>
                <c:pt idx="6">
                  <c:v>1.6</c:v>
                </c:pt>
                <c:pt idx="7">
                  <c:v>1.5</c:v>
                </c:pt>
                <c:pt idx="8">
                  <c:v>1.5</c:v>
                </c:pt>
                <c:pt idx="9">
                  <c:v>1.4</c:v>
                </c:pt>
                <c:pt idx="10">
                  <c:v>1.1000000000000001</c:v>
                </c:pt>
                <c:pt idx="11">
                  <c:v>1</c:v>
                </c:pt>
                <c:pt idx="12">
                  <c:v>0.8</c:v>
                </c:pt>
                <c:pt idx="13">
                  <c:v>0.6</c:v>
                </c:pt>
                <c:pt idx="14">
                  <c:v>0.5</c:v>
                </c:pt>
                <c:pt idx="15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2020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Arkusz1!$A$2:$A$17</c:f>
              <c:strCache>
                <c:ptCount val="16"/>
                <c:pt idx="0">
                  <c:v>mazowieckie  </c:v>
                </c:pt>
                <c:pt idx="1">
                  <c:v>małopolskie  </c:v>
                </c:pt>
                <c:pt idx="2">
                  <c:v>pomorskie  </c:v>
                </c:pt>
                <c:pt idx="3">
                  <c:v>zachodniopomorskie  </c:v>
                </c:pt>
                <c:pt idx="4">
                  <c:v>dolnośląskie  </c:v>
                </c:pt>
                <c:pt idx="5">
                  <c:v>wielkopolskie  </c:v>
                </c:pt>
                <c:pt idx="6">
                  <c:v>śląskie  </c:v>
                </c:pt>
                <c:pt idx="7">
                  <c:v>podkarpackie  </c:v>
                </c:pt>
                <c:pt idx="8">
                  <c:v>lubelskie  </c:v>
                </c:pt>
                <c:pt idx="9">
                  <c:v>warmińsko-mazurskie  </c:v>
                </c:pt>
                <c:pt idx="10">
                  <c:v>kujawsko-pomorskie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świętokrzyskie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Arkusz1!$C$2:$C$17</c:f>
              <c:numCache>
                <c:formatCode>0.0</c:formatCode>
                <c:ptCount val="16"/>
                <c:pt idx="0">
                  <c:v>3.2</c:v>
                </c:pt>
                <c:pt idx="1">
                  <c:v>3.2</c:v>
                </c:pt>
                <c:pt idx="2">
                  <c:v>2.2999999999999998</c:v>
                </c:pt>
                <c:pt idx="3">
                  <c:v>2</c:v>
                </c:pt>
                <c:pt idx="4">
                  <c:v>1.7</c:v>
                </c:pt>
                <c:pt idx="5">
                  <c:v>1.4</c:v>
                </c:pt>
                <c:pt idx="6">
                  <c:v>1.3</c:v>
                </c:pt>
                <c:pt idx="7">
                  <c:v>1.3</c:v>
                </c:pt>
                <c:pt idx="8">
                  <c:v>1.2</c:v>
                </c:pt>
                <c:pt idx="9">
                  <c:v>1.2</c:v>
                </c:pt>
                <c:pt idx="10">
                  <c:v>1</c:v>
                </c:pt>
                <c:pt idx="11">
                  <c:v>0.9</c:v>
                </c:pt>
                <c:pt idx="12">
                  <c:v>0.7</c:v>
                </c:pt>
                <c:pt idx="13">
                  <c:v>0.5</c:v>
                </c:pt>
                <c:pt idx="14">
                  <c:v>0.4</c:v>
                </c:pt>
                <c:pt idx="15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544-4D09-A1B0-40306B1A0A1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1007616"/>
        <c:axId val="441902208"/>
      </c:barChart>
      <c:catAx>
        <c:axId val="441007616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41902208"/>
        <c:crosses val="autoZero"/>
        <c:auto val="1"/>
        <c:lblAlgn val="ctr"/>
        <c:lblOffset val="100"/>
        <c:noMultiLvlLbl val="0"/>
      </c:catAx>
      <c:valAx>
        <c:axId val="441902208"/>
        <c:scaling>
          <c:orientation val="minMax"/>
          <c:max val="6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441007616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66667367568021"/>
          <c:y val="0.77884083897466383"/>
          <c:w val="0.10227089935386008"/>
          <c:h val="0.10747586724062383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6743111173536871E-4"/>
          <c:y val="0"/>
          <c:w val="0.9994310082823407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E252-4C3C-8412-16BC91213ABC}"/>
              </c:ext>
            </c:extLst>
          </c:dPt>
          <c:dPt>
            <c:idx val="1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0946-4167-9B4B-14DA790E4294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0946-4167-9B4B-14DA790E4294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0946-4167-9B4B-14DA790E4294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C-0946-4167-9B4B-14DA790E4294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Arkusz1!$B$2:$B$17</c:f>
              <c:numCache>
                <c:formatCode>0.0</c:formatCode>
                <c:ptCount val="16"/>
                <c:pt idx="0">
                  <c:v>0.6</c:v>
                </c:pt>
                <c:pt idx="1">
                  <c:v>0.6</c:v>
                </c:pt>
                <c:pt idx="2">
                  <c:v>0.3</c:v>
                </c:pt>
                <c:pt idx="3">
                  <c:v>0.4</c:v>
                </c:pt>
                <c:pt idx="4">
                  <c:v>0.3</c:v>
                </c:pt>
                <c:pt idx="5">
                  <c:v>0.2</c:v>
                </c:pt>
                <c:pt idx="6">
                  <c:v>0.3</c:v>
                </c:pt>
                <c:pt idx="7">
                  <c:v>0.2</c:v>
                </c:pt>
                <c:pt idx="8">
                  <c:v>0.3</c:v>
                </c:pt>
                <c:pt idx="9">
                  <c:v>0.2</c:v>
                </c:pt>
                <c:pt idx="10">
                  <c:v>0.1</c:v>
                </c:pt>
                <c:pt idx="11">
                  <c:v>0.1</c:v>
                </c:pt>
                <c:pt idx="12">
                  <c:v>0.1</c:v>
                </c:pt>
                <c:pt idx="13">
                  <c:v>0.1</c:v>
                </c:pt>
                <c:pt idx="14">
                  <c:v>0.1</c:v>
                </c:pt>
                <c:pt idx="15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1056768"/>
        <c:axId val="441903360"/>
      </c:barChart>
      <c:catAx>
        <c:axId val="44105676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1903360"/>
        <c:crosses val="autoZero"/>
        <c:auto val="1"/>
        <c:lblAlgn val="ctr"/>
        <c:lblOffset val="100"/>
        <c:noMultiLvlLbl val="0"/>
      </c:catAx>
      <c:valAx>
        <c:axId val="441903360"/>
        <c:scaling>
          <c:orientation val="minMax"/>
          <c:max val="2"/>
          <c:min val="-2"/>
        </c:scaling>
        <c:delete val="1"/>
        <c:axPos val="t"/>
        <c:numFmt formatCode="0.0" sourceLinked="1"/>
        <c:majorTickMark val="out"/>
        <c:minorTickMark val="none"/>
        <c:tickLblPos val="nextTo"/>
        <c:crossAx val="44105676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89378085323946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małopolskie  </c:v>
                </c:pt>
                <c:pt idx="3">
                  <c:v>dolnośląskie  </c:v>
                </c:pt>
                <c:pt idx="4">
                  <c:v>mazowieckie  </c:v>
                </c:pt>
                <c:pt idx="5">
                  <c:v>warmińsko-mazurskie  </c:v>
                </c:pt>
                <c:pt idx="6">
                  <c:v>podkarpackie  </c:v>
                </c:pt>
                <c:pt idx="7">
                  <c:v>śląskie  </c:v>
                </c:pt>
                <c:pt idx="8">
                  <c:v>kujawsko-pomorskie  </c:v>
                </c:pt>
                <c:pt idx="9">
                  <c:v>lubelskie  </c:v>
                </c:pt>
                <c:pt idx="10">
                  <c:v>wielkopolskie  </c:v>
                </c:pt>
                <c:pt idx="11">
                  <c:v>łódzkie  </c:v>
                </c:pt>
                <c:pt idx="12">
                  <c:v>świętokrzyskie  </c:v>
                </c:pt>
                <c:pt idx="13">
                  <c:v>podlaskie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Arkusz1!$B$2:$B$17</c:f>
              <c:numCache>
                <c:formatCode>0.0</c:formatCode>
                <c:ptCount val="16"/>
                <c:pt idx="0">
                  <c:v>4.2</c:v>
                </c:pt>
                <c:pt idx="1">
                  <c:v>3.2</c:v>
                </c:pt>
                <c:pt idx="2">
                  <c:v>2.7</c:v>
                </c:pt>
                <c:pt idx="3">
                  <c:v>1.5</c:v>
                </c:pt>
                <c:pt idx="4">
                  <c:v>1.4</c:v>
                </c:pt>
                <c:pt idx="5">
                  <c:v>1.3</c:v>
                </c:pt>
                <c:pt idx="6">
                  <c:v>1.1000000000000001</c:v>
                </c:pt>
                <c:pt idx="7">
                  <c:v>0.9</c:v>
                </c:pt>
                <c:pt idx="8">
                  <c:v>0.7</c:v>
                </c:pt>
                <c:pt idx="9">
                  <c:v>0.6</c:v>
                </c:pt>
                <c:pt idx="10">
                  <c:v>0.5</c:v>
                </c:pt>
                <c:pt idx="11">
                  <c:v>0.4</c:v>
                </c:pt>
                <c:pt idx="12">
                  <c:v>0.4</c:v>
                </c:pt>
                <c:pt idx="13">
                  <c:v>0.3</c:v>
                </c:pt>
                <c:pt idx="14">
                  <c:v>0.3</c:v>
                </c:pt>
                <c:pt idx="15">
                  <c:v>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2020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małopolskie  </c:v>
                </c:pt>
                <c:pt idx="3">
                  <c:v>dolnośląskie  </c:v>
                </c:pt>
                <c:pt idx="4">
                  <c:v>mazowieckie  </c:v>
                </c:pt>
                <c:pt idx="5">
                  <c:v>warmińsko-mazurskie  </c:v>
                </c:pt>
                <c:pt idx="6">
                  <c:v>podkarpackie  </c:v>
                </c:pt>
                <c:pt idx="7">
                  <c:v>śląskie  </c:v>
                </c:pt>
                <c:pt idx="8">
                  <c:v>kujawsko-pomorskie  </c:v>
                </c:pt>
                <c:pt idx="9">
                  <c:v>lubelskie  </c:v>
                </c:pt>
                <c:pt idx="10">
                  <c:v>wielkopolskie  </c:v>
                </c:pt>
                <c:pt idx="11">
                  <c:v>łódzkie  </c:v>
                </c:pt>
                <c:pt idx="12">
                  <c:v>świętokrzyskie  </c:v>
                </c:pt>
                <c:pt idx="13">
                  <c:v>podlaskie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Arkusz1!$C$2:$C$17</c:f>
              <c:numCache>
                <c:formatCode>0.0</c:formatCode>
                <c:ptCount val="16"/>
                <c:pt idx="0">
                  <c:v>3.5</c:v>
                </c:pt>
                <c:pt idx="1">
                  <c:v>2.6</c:v>
                </c:pt>
                <c:pt idx="2">
                  <c:v>2.2999999999999998</c:v>
                </c:pt>
                <c:pt idx="3">
                  <c:v>1.2</c:v>
                </c:pt>
                <c:pt idx="4">
                  <c:v>1.1000000000000001</c:v>
                </c:pt>
                <c:pt idx="5">
                  <c:v>1.1000000000000001</c:v>
                </c:pt>
                <c:pt idx="6">
                  <c:v>0.9</c:v>
                </c:pt>
                <c:pt idx="7">
                  <c:v>0.8</c:v>
                </c:pt>
                <c:pt idx="8">
                  <c:v>0.6</c:v>
                </c:pt>
                <c:pt idx="9">
                  <c:v>0.5</c:v>
                </c:pt>
                <c:pt idx="10">
                  <c:v>0.4</c:v>
                </c:pt>
                <c:pt idx="11">
                  <c:v>0.3</c:v>
                </c:pt>
                <c:pt idx="12">
                  <c:v>0.3</c:v>
                </c:pt>
                <c:pt idx="13">
                  <c:v>0.3</c:v>
                </c:pt>
                <c:pt idx="14">
                  <c:v>0.3</c:v>
                </c:pt>
                <c:pt idx="15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B10-43FF-BC96-800374220F5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2478080"/>
        <c:axId val="441906240"/>
      </c:barChart>
      <c:catAx>
        <c:axId val="442478080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41906240"/>
        <c:crosses val="autoZero"/>
        <c:auto val="1"/>
        <c:lblAlgn val="ctr"/>
        <c:lblOffset val="100"/>
        <c:noMultiLvlLbl val="0"/>
      </c:catAx>
      <c:valAx>
        <c:axId val="441906240"/>
        <c:scaling>
          <c:orientation val="minMax"/>
          <c:max val="6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442478080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66667367568021"/>
          <c:y val="0.77884083897466383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6743111173536871E-4"/>
          <c:y val="0"/>
          <c:w val="0.9994310082823407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9120-48C3-82D0-FDFDE511A340}"/>
              </c:ext>
            </c:extLst>
          </c:dPt>
          <c:dPt>
            <c:idx val="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9120-48C3-82D0-FDFDE511A340}"/>
              </c:ext>
            </c:extLst>
          </c:dPt>
          <c:dPt>
            <c:idx val="1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9120-48C3-82D0-FDFDE511A340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9120-48C3-82D0-FDFDE511A340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9120-48C3-82D0-FDFDE511A340}"/>
              </c:ext>
            </c:extLst>
          </c:dPt>
          <c:dPt>
            <c:idx val="1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9120-48C3-82D0-FDFDE511A340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A78E-4F5F-85B9-FB6C9485CD24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Arkusz1!$B$2:$B$17</c:f>
              <c:numCache>
                <c:formatCode>0.0</c:formatCode>
                <c:ptCount val="16"/>
                <c:pt idx="0">
                  <c:v>0.7</c:v>
                </c:pt>
                <c:pt idx="1">
                  <c:v>0.6</c:v>
                </c:pt>
                <c:pt idx="2">
                  <c:v>0.4</c:v>
                </c:pt>
                <c:pt idx="3">
                  <c:v>0.3</c:v>
                </c:pt>
                <c:pt idx="4">
                  <c:v>0.3</c:v>
                </c:pt>
                <c:pt idx="5">
                  <c:v>0.2</c:v>
                </c:pt>
                <c:pt idx="6">
                  <c:v>0.2</c:v>
                </c:pt>
                <c:pt idx="7">
                  <c:v>0.1</c:v>
                </c:pt>
                <c:pt idx="8">
                  <c:v>0.1</c:v>
                </c:pt>
                <c:pt idx="9">
                  <c:v>0.1</c:v>
                </c:pt>
                <c:pt idx="10">
                  <c:v>0.1</c:v>
                </c:pt>
                <c:pt idx="11">
                  <c:v>0.1</c:v>
                </c:pt>
                <c:pt idx="12">
                  <c:v>0.1</c:v>
                </c:pt>
                <c:pt idx="13">
                  <c:v>0</c:v>
                </c:pt>
                <c:pt idx="14">
                  <c:v>0</c:v>
                </c:pt>
                <c:pt idx="15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2572288"/>
        <c:axId val="441907968"/>
      </c:barChart>
      <c:catAx>
        <c:axId val="44257228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1907968"/>
        <c:crosses val="autoZero"/>
        <c:auto val="1"/>
        <c:lblAlgn val="ctr"/>
        <c:lblOffset val="100"/>
        <c:noMultiLvlLbl val="0"/>
      </c:catAx>
      <c:valAx>
        <c:axId val="441907968"/>
        <c:scaling>
          <c:orientation val="minMax"/>
          <c:max val="2"/>
          <c:min val="-2"/>
        </c:scaling>
        <c:delete val="1"/>
        <c:axPos val="t"/>
        <c:numFmt formatCode="0.0" sourceLinked="1"/>
        <c:majorTickMark val="out"/>
        <c:minorTickMark val="none"/>
        <c:tickLblPos val="nextTo"/>
        <c:crossAx val="44257228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1876633932470836"/>
          <c:y val="0"/>
          <c:w val="0.4380256365883963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Arkusz1!$A$2:$A$15</c:f>
              <c:strCache>
                <c:ptCount val="14"/>
                <c:pt idx="0">
                  <c:v>ogół</c:v>
                </c:pt>
                <c:pt idx="2">
                  <c:v>styczeń</c:v>
                </c:pt>
                <c:pt idx="3">
                  <c:v>luty</c:v>
                </c:pt>
                <c:pt idx="4">
                  <c:v>marzec</c:v>
                </c:pt>
                <c:pt idx="5">
                  <c:v>kwiecień</c:v>
                </c:pt>
                <c:pt idx="6">
                  <c:v>maj</c:v>
                </c:pt>
                <c:pt idx="7">
                  <c:v>czerwiec</c:v>
                </c:pt>
                <c:pt idx="8">
                  <c:v>lipiec</c:v>
                </c:pt>
                <c:pt idx="9">
                  <c:v>sierpień</c:v>
                </c:pt>
                <c:pt idx="10">
                  <c:v>wrzesień</c:v>
                </c:pt>
                <c:pt idx="11">
                  <c:v>październik</c:v>
                </c:pt>
                <c:pt idx="12">
                  <c:v>listopad</c:v>
                </c:pt>
                <c:pt idx="13">
                  <c:v>grudzień</c:v>
                </c:pt>
              </c:strCache>
            </c:strRef>
          </c:cat>
          <c:val>
            <c:numRef>
              <c:f>Arkusz1!$B$2:$B$15</c:f>
              <c:numCache>
                <c:formatCode>General</c:formatCode>
                <c:ptCount val="14"/>
                <c:pt idx="0" formatCode="#\ ##0.0">
                  <c:v>46.3</c:v>
                </c:pt>
                <c:pt idx="2" formatCode="0.0">
                  <c:v>1.9</c:v>
                </c:pt>
                <c:pt idx="3" formatCode="0.0">
                  <c:v>2.6</c:v>
                </c:pt>
                <c:pt idx="4" formatCode="0.0">
                  <c:v>2.4</c:v>
                </c:pt>
                <c:pt idx="5" formatCode="0.0">
                  <c:v>1.3</c:v>
                </c:pt>
                <c:pt idx="6" formatCode="0.0">
                  <c:v>2.9</c:v>
                </c:pt>
                <c:pt idx="7" formatCode="0.0">
                  <c:v>4.5999999999999996</c:v>
                </c:pt>
                <c:pt idx="8" formatCode="0.0">
                  <c:v>8.1</c:v>
                </c:pt>
                <c:pt idx="9" formatCode="0.0">
                  <c:v>10.4</c:v>
                </c:pt>
                <c:pt idx="10" formatCode="0.0">
                  <c:v>4</c:v>
                </c:pt>
                <c:pt idx="11" formatCode="0.0">
                  <c:v>2.7</c:v>
                </c:pt>
                <c:pt idx="12" formatCode="0.0">
                  <c:v>1.6</c:v>
                </c:pt>
                <c:pt idx="13" formatCode="0.0">
                  <c:v>3.7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4161536"/>
        <c:axId val="437748864"/>
      </c:barChart>
      <c:catAx>
        <c:axId val="444161536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37748864"/>
        <c:crosses val="autoZero"/>
        <c:auto val="1"/>
        <c:lblAlgn val="ctr"/>
        <c:lblOffset val="100"/>
        <c:noMultiLvlLbl val="0"/>
      </c:catAx>
      <c:valAx>
        <c:axId val="437748864"/>
        <c:scaling>
          <c:orientation val="minMax"/>
        </c:scaling>
        <c:delete val="1"/>
        <c:axPos val="t"/>
        <c:numFmt formatCode="#\ ##0.0" sourceLinked="1"/>
        <c:majorTickMark val="out"/>
        <c:minorTickMark val="none"/>
        <c:tickLblPos val="nextTo"/>
        <c:crossAx val="444161536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56519023899544574"/>
          <c:y val="0.79773688813811672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1876633932470836"/>
          <c:y val="0"/>
          <c:w val="0.25910654843021574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krótkookresowe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Arkusz1!$A$2:$A$15</c:f>
              <c:strCache>
                <c:ptCount val="14"/>
                <c:pt idx="0">
                  <c:v>Ogół</c:v>
                </c:pt>
                <c:pt idx="2">
                  <c:v>styczeń</c:v>
                </c:pt>
                <c:pt idx="3">
                  <c:v>luty</c:v>
                </c:pt>
                <c:pt idx="4">
                  <c:v>marzec</c:v>
                </c:pt>
                <c:pt idx="5">
                  <c:v>kwiecień</c:v>
                </c:pt>
                <c:pt idx="6">
                  <c:v>maj</c:v>
                </c:pt>
                <c:pt idx="7">
                  <c:v>czerwiec</c:v>
                </c:pt>
                <c:pt idx="8">
                  <c:v>lipiec</c:v>
                </c:pt>
                <c:pt idx="9">
                  <c:v>sierpień</c:v>
                </c:pt>
                <c:pt idx="10">
                  <c:v>wrzesień</c:v>
                </c:pt>
                <c:pt idx="11">
                  <c:v>październik</c:v>
                </c:pt>
                <c:pt idx="12">
                  <c:v>listopad</c:v>
                </c:pt>
                <c:pt idx="13">
                  <c:v>grudzień</c:v>
                </c:pt>
              </c:strCache>
            </c:strRef>
          </c:cat>
          <c:val>
            <c:numRef>
              <c:f>Arkusz1!$B$2:$B$15</c:f>
              <c:numCache>
                <c:formatCode>General</c:formatCode>
                <c:ptCount val="14"/>
                <c:pt idx="0">
                  <c:v>26.7</c:v>
                </c:pt>
                <c:pt idx="2">
                  <c:v>1.4</c:v>
                </c:pt>
                <c:pt idx="3">
                  <c:v>1.9</c:v>
                </c:pt>
                <c:pt idx="4">
                  <c:v>2</c:v>
                </c:pt>
                <c:pt idx="5">
                  <c:v>1</c:v>
                </c:pt>
                <c:pt idx="6">
                  <c:v>2</c:v>
                </c:pt>
                <c:pt idx="7">
                  <c:v>2.8</c:v>
                </c:pt>
                <c:pt idx="8">
                  <c:v>3.4</c:v>
                </c:pt>
                <c:pt idx="9">
                  <c:v>4.0999999999999996</c:v>
                </c:pt>
                <c:pt idx="10">
                  <c:v>2.6</c:v>
                </c:pt>
                <c:pt idx="11">
                  <c:v>1.8</c:v>
                </c:pt>
                <c:pt idx="12">
                  <c:v>1.3</c:v>
                </c:pt>
                <c:pt idx="13">
                  <c:v>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długookresowe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Arkusz1!$A$2:$A$15</c:f>
              <c:strCache>
                <c:ptCount val="14"/>
                <c:pt idx="0">
                  <c:v>Ogół</c:v>
                </c:pt>
                <c:pt idx="2">
                  <c:v>styczeń</c:v>
                </c:pt>
                <c:pt idx="3">
                  <c:v>luty</c:v>
                </c:pt>
                <c:pt idx="4">
                  <c:v>marzec</c:v>
                </c:pt>
                <c:pt idx="5">
                  <c:v>kwiecień</c:v>
                </c:pt>
                <c:pt idx="6">
                  <c:v>maj</c:v>
                </c:pt>
                <c:pt idx="7">
                  <c:v>czerwiec</c:v>
                </c:pt>
                <c:pt idx="8">
                  <c:v>lipiec</c:v>
                </c:pt>
                <c:pt idx="9">
                  <c:v>sierpień</c:v>
                </c:pt>
                <c:pt idx="10">
                  <c:v>wrzesień</c:v>
                </c:pt>
                <c:pt idx="11">
                  <c:v>październik</c:v>
                </c:pt>
                <c:pt idx="12">
                  <c:v>listopad</c:v>
                </c:pt>
                <c:pt idx="13">
                  <c:v>grudzień</c:v>
                </c:pt>
              </c:strCache>
            </c:strRef>
          </c:cat>
          <c:val>
            <c:numRef>
              <c:f>Arkusz1!$C$2:$C$15</c:f>
              <c:numCache>
                <c:formatCode>General</c:formatCode>
                <c:ptCount val="14"/>
                <c:pt idx="0">
                  <c:v>19.600000000000001</c:v>
                </c:pt>
                <c:pt idx="2">
                  <c:v>0.5</c:v>
                </c:pt>
                <c:pt idx="3">
                  <c:v>0.8</c:v>
                </c:pt>
                <c:pt idx="4">
                  <c:v>0.4</c:v>
                </c:pt>
                <c:pt idx="5">
                  <c:v>0.3</c:v>
                </c:pt>
                <c:pt idx="6">
                  <c:v>0.9</c:v>
                </c:pt>
                <c:pt idx="7">
                  <c:v>1.8</c:v>
                </c:pt>
                <c:pt idx="8">
                  <c:v>4.7</c:v>
                </c:pt>
                <c:pt idx="9">
                  <c:v>6.3</c:v>
                </c:pt>
                <c:pt idx="10">
                  <c:v>1.5</c:v>
                </c:pt>
                <c:pt idx="11">
                  <c:v>0.8</c:v>
                </c:pt>
                <c:pt idx="12">
                  <c:v>0.4</c:v>
                </c:pt>
                <c:pt idx="1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8CC-439D-9B00-7E1BE602703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4326912"/>
        <c:axId val="437750592"/>
      </c:barChart>
      <c:catAx>
        <c:axId val="444326912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37750592"/>
        <c:crosses val="autoZero"/>
        <c:auto val="1"/>
        <c:lblAlgn val="ctr"/>
        <c:lblOffset val="100"/>
        <c:noMultiLvlLbl val="0"/>
      </c:catAx>
      <c:valAx>
        <c:axId val="43775059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44326912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59456501466320677"/>
          <c:y val="0.12692714283553322"/>
          <c:w val="0.23452719963345664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1059357300110637E-2"/>
          <c:y val="0.14908728671136887"/>
          <c:w val="0.88712702073581873"/>
          <c:h val="0.74943575062704471"/>
        </c:manualLayout>
      </c:layout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Polska</c:v>
                </c:pt>
              </c:strCache>
            </c:strRef>
          </c:tx>
          <c:spPr>
            <a:ln>
              <a:solidFill>
                <a:srgbClr val="C00000"/>
              </a:solidFill>
            </a:ln>
          </c:spPr>
          <c:marker>
            <c:symbol val="circle"/>
            <c:size val="5"/>
            <c:spPr>
              <a:solidFill>
                <a:srgbClr val="C00000"/>
              </a:solidFill>
              <a:ln>
                <a:solidFill>
                  <a:srgbClr val="C00000"/>
                </a:solidFill>
              </a:ln>
            </c:spPr>
          </c:marker>
          <c:dLbls>
            <c:dLbl>
              <c:idx val="0"/>
              <c:layout>
                <c:manualLayout>
                  <c:x val="1.6555428094691843E-3"/>
                  <c:y val="0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3DB8-4725-B46D-365379F227F2}"/>
                </c:ext>
              </c:extLst>
            </c:dLbl>
            <c:dLbl>
              <c:idx val="1"/>
              <c:layout>
                <c:manualLayout>
                  <c:x val="-7.0578403982633642E-3"/>
                  <c:y val="1.179412107949950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DB8-4725-B46D-365379F227F2}"/>
                </c:ext>
              </c:extLst>
            </c:dLbl>
            <c:dLbl>
              <c:idx val="2"/>
              <c:layout>
                <c:manualLayout>
                  <c:x val="-2.2306261011795312E-2"/>
                  <c:y val="-2.358824215899899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3DB8-4725-B46D-365379F227F2}"/>
                </c:ext>
              </c:extLst>
            </c:dLbl>
            <c:dLbl>
              <c:idx val="3"/>
              <c:layout>
                <c:manualLayout>
                  <c:x val="-9.2361862001965004E-3"/>
                  <c:y val="7.8627473863329984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3DB8-4725-B46D-365379F227F2}"/>
                </c:ext>
              </c:extLst>
            </c:dLbl>
            <c:dLbl>
              <c:idx val="4"/>
              <c:layout>
                <c:manualLayout>
                  <c:x val="-2.7011487943970898E-3"/>
                  <c:y val="0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DB8-4725-B46D-365379F227F2}"/>
                </c:ext>
              </c:extLst>
            </c:dLbl>
            <c:dLbl>
              <c:idx val="5"/>
              <c:layout>
                <c:manualLayout>
                  <c:x val="-7.0578403982633642E-3"/>
                  <c:y val="0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3DB8-4725-B46D-365379F227F2}"/>
                </c:ext>
              </c:extLst>
            </c:dLbl>
            <c:dLbl>
              <c:idx val="6"/>
              <c:layout>
                <c:manualLayout>
                  <c:x val="-1.0216441811066408E-2"/>
                  <c:y val="-7.2074351765657196E-17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DB8-4725-B46D-365379F227F2}"/>
                </c:ext>
              </c:extLst>
            </c:dLbl>
            <c:dLbl>
              <c:idx val="7"/>
              <c:layout>
                <c:manualLayout>
                  <c:x val="-4.0713283038130356E-2"/>
                  <c:y val="-3.931373693166498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3DB8-4725-B46D-365379F227F2}"/>
                </c:ext>
              </c:extLst>
            </c:dLbl>
            <c:dLbl>
              <c:idx val="8"/>
              <c:layout>
                <c:manualLayout>
                  <c:x val="-1.1414532002129713E-2"/>
                  <c:y val="3.931373693166498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3DB8-4725-B46D-365379F227F2}"/>
                </c:ext>
              </c:extLst>
            </c:dLbl>
            <c:dLbl>
              <c:idx val="9"/>
              <c:layout>
                <c:manualLayout>
                  <c:x val="-7.0578403982633642E-3"/>
                  <c:y val="0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3DB8-4725-B46D-365379F227F2}"/>
                </c:ext>
              </c:extLst>
            </c:dLbl>
            <c:dLbl>
              <c:idx val="10"/>
              <c:layout>
                <c:manualLayout>
                  <c:x val="-7.0578403982633642E-3"/>
                  <c:y val="7.8627473863329984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3DB8-4725-B46D-365379F227F2}"/>
                </c:ext>
              </c:extLst>
            </c:dLbl>
            <c:dLbl>
              <c:idx val="11"/>
              <c:layout>
                <c:manualLayout>
                  <c:x val="-7.0578403982633642E-3"/>
                  <c:y val="0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3DB8-4725-B46D-365379F227F2}"/>
                </c:ext>
              </c:extLst>
            </c:dLbl>
            <c:spPr>
              <a:noFill/>
            </c:spPr>
            <c:txPr>
              <a:bodyPr/>
              <a:lstStyle/>
              <a:p>
                <a:pPr>
                  <a:defRPr sz="800">
                    <a:solidFill>
                      <a:schemeClr val="accent1"/>
                    </a:solidFill>
                  </a:defRPr>
                </a:pPr>
                <a:endParaRPr lang="en-US"/>
              </a:p>
            </c:txPr>
            <c:dLblPos val="l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Arkusz1!$B$2:$B$13</c:f>
              <c:numCache>
                <c:formatCode>0%</c:formatCode>
                <c:ptCount val="12"/>
                <c:pt idx="0">
                  <c:v>0.04</c:v>
                </c:pt>
                <c:pt idx="1">
                  <c:v>0.06</c:v>
                </c:pt>
                <c:pt idx="2">
                  <c:v>0.05</c:v>
                </c:pt>
                <c:pt idx="3">
                  <c:v>0.03</c:v>
                </c:pt>
                <c:pt idx="4">
                  <c:v>0.06</c:v>
                </c:pt>
                <c:pt idx="5">
                  <c:v>0.1</c:v>
                </c:pt>
                <c:pt idx="6">
                  <c:v>0.17</c:v>
                </c:pt>
                <c:pt idx="7">
                  <c:v>0.22</c:v>
                </c:pt>
                <c:pt idx="8">
                  <c:v>0.09</c:v>
                </c:pt>
                <c:pt idx="9">
                  <c:v>0.06</c:v>
                </c:pt>
                <c:pt idx="10">
                  <c:v>0.04</c:v>
                </c:pt>
                <c:pt idx="11">
                  <c:v>0.08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C-3DB8-4725-B46D-365379F227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4380160"/>
        <c:axId val="437752320"/>
      </c:lineChart>
      <c:lineChart>
        <c:grouping val="standard"/>
        <c:varyColors val="0"/>
        <c:ser>
          <c:idx val="1"/>
          <c:order val="1"/>
          <c:tx>
            <c:strRef>
              <c:f>Arkusz1!$C$1</c:f>
              <c:strCache>
                <c:ptCount val="1"/>
                <c:pt idx="0">
                  <c:v>krótkookresowe</c:v>
                </c:pt>
              </c:strCache>
            </c:strRef>
          </c:tx>
          <c:spPr>
            <a:ln>
              <a:solidFill>
                <a:schemeClr val="bg1">
                  <a:lumMod val="65000"/>
                </a:schemeClr>
              </a:solidFill>
            </a:ln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>
                <a:solidFill>
                  <a:schemeClr val="bg1">
                    <a:lumMod val="65000"/>
                  </a:schemeClr>
                </a:solidFill>
              </a:ln>
            </c:spPr>
          </c:marker>
          <c:dLbls>
            <c:dLbl>
              <c:idx val="6"/>
              <c:layout>
                <c:manualLayout>
                  <c:x val="-2.7245788760147317E-2"/>
                  <c:y val="2.910207115291093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6908-4D49-8387-D2347C905BE3}"/>
                </c:ext>
              </c:extLst>
            </c:dLbl>
            <c:dLbl>
              <c:idx val="8"/>
              <c:layout>
                <c:manualLayout>
                  <c:x val="-2.0220537787267217E-2"/>
                  <c:y val="-4.559402901725247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3DB8-4725-B46D-365379F227F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solidFill>
                      <a:schemeClr val="bg1">
                        <a:lumMod val="65000"/>
                      </a:schemeClr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Arkusz1!$C$2:$C$13</c:f>
              <c:numCache>
                <c:formatCode>0%</c:formatCode>
                <c:ptCount val="12"/>
                <c:pt idx="0">
                  <c:v>0.05</c:v>
                </c:pt>
                <c:pt idx="1">
                  <c:v>7.0000000000000007E-2</c:v>
                </c:pt>
                <c:pt idx="2">
                  <c:v>7.0000000000000007E-2</c:v>
                </c:pt>
                <c:pt idx="3">
                  <c:v>0.04</c:v>
                </c:pt>
                <c:pt idx="4">
                  <c:v>7.0000000000000007E-2</c:v>
                </c:pt>
                <c:pt idx="5">
                  <c:v>0.11</c:v>
                </c:pt>
                <c:pt idx="6">
                  <c:v>0.13</c:v>
                </c:pt>
                <c:pt idx="7">
                  <c:v>0.15</c:v>
                </c:pt>
                <c:pt idx="8">
                  <c:v>0.1</c:v>
                </c:pt>
                <c:pt idx="9">
                  <c:v>7.0000000000000007E-2</c:v>
                </c:pt>
                <c:pt idx="10">
                  <c:v>0.05</c:v>
                </c:pt>
                <c:pt idx="11">
                  <c:v>0.09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E-3DB8-4725-B46D-365379F227F2}"/>
            </c:ext>
          </c:extLst>
        </c:ser>
        <c:ser>
          <c:idx val="2"/>
          <c:order val="2"/>
          <c:tx>
            <c:strRef>
              <c:f>Arkusz1!$D$1</c:f>
              <c:strCache>
                <c:ptCount val="1"/>
                <c:pt idx="0">
                  <c:v>długookresowe</c:v>
                </c:pt>
              </c:strCache>
            </c:strRef>
          </c:tx>
          <c:spPr>
            <a:ln>
              <a:solidFill>
                <a:schemeClr val="tx1"/>
              </a:solidFill>
            </a:ln>
          </c:spPr>
          <c:marker>
            <c:symbol val="circle"/>
            <c:size val="5"/>
            <c:spPr>
              <a:solidFill>
                <a:schemeClr val="tx1"/>
              </a:solidFill>
              <a:ln>
                <a:solidFill>
                  <a:schemeClr val="tx1"/>
                </a:solidFill>
              </a:ln>
            </c:spPr>
          </c:marker>
          <c:dLbls>
            <c:dLbl>
              <c:idx val="6"/>
              <c:layout>
                <c:manualLayout>
                  <c:x val="-4.5407704002942001E-2"/>
                  <c:y val="-4.875863006175971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3DB8-4725-B46D-365379F227F2}"/>
                </c:ext>
              </c:extLst>
            </c:dLbl>
            <c:dLbl>
              <c:idx val="7"/>
              <c:layout>
                <c:manualLayout>
                  <c:x val="-4.3229358201008795E-2"/>
                  <c:y val="-4.089588267542673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3DB8-4725-B46D-365379F227F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solidFill>
                      <a:schemeClr val="tx1"/>
                    </a:solidFill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Arkusz1!$D$2:$D$13</c:f>
              <c:numCache>
                <c:formatCode>0%</c:formatCode>
                <c:ptCount val="12"/>
                <c:pt idx="0">
                  <c:v>0.02</c:v>
                </c:pt>
                <c:pt idx="1">
                  <c:v>0.04</c:v>
                </c:pt>
                <c:pt idx="2">
                  <c:v>0.02</c:v>
                </c:pt>
                <c:pt idx="3">
                  <c:v>0.02</c:v>
                </c:pt>
                <c:pt idx="4">
                  <c:v>0.05</c:v>
                </c:pt>
                <c:pt idx="5">
                  <c:v>0.09</c:v>
                </c:pt>
                <c:pt idx="6">
                  <c:v>0.24</c:v>
                </c:pt>
                <c:pt idx="7">
                  <c:v>0.32</c:v>
                </c:pt>
                <c:pt idx="8">
                  <c:v>0.08</c:v>
                </c:pt>
                <c:pt idx="9">
                  <c:v>0.04</c:v>
                </c:pt>
                <c:pt idx="10">
                  <c:v>0.02</c:v>
                </c:pt>
                <c:pt idx="11">
                  <c:v>0.06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11-3DB8-4725-B46D-365379F227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4326400"/>
        <c:axId val="437752896"/>
      </c:lineChart>
      <c:catAx>
        <c:axId val="44438016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800"/>
            </a:pPr>
            <a:endParaRPr lang="en-US"/>
          </a:p>
        </c:txPr>
        <c:crossAx val="437752320"/>
        <c:crosses val="autoZero"/>
        <c:auto val="1"/>
        <c:lblAlgn val="ctr"/>
        <c:lblOffset val="100"/>
        <c:noMultiLvlLbl val="0"/>
      </c:catAx>
      <c:valAx>
        <c:axId val="437752320"/>
        <c:scaling>
          <c:orientation val="minMax"/>
          <c:max val="0.4"/>
          <c:min val="0"/>
        </c:scaling>
        <c:delete val="1"/>
        <c:axPos val="l"/>
        <c:majorGridlines/>
        <c:numFmt formatCode="0%" sourceLinked="0"/>
        <c:majorTickMark val="out"/>
        <c:minorTickMark val="none"/>
        <c:tickLblPos val="nextTo"/>
        <c:crossAx val="444380160"/>
        <c:crosses val="autoZero"/>
        <c:crossBetween val="between"/>
      </c:valAx>
      <c:valAx>
        <c:axId val="437752896"/>
        <c:scaling>
          <c:orientation val="minMax"/>
        </c:scaling>
        <c:delete val="1"/>
        <c:axPos val="r"/>
        <c:numFmt formatCode="0%" sourceLinked="1"/>
        <c:majorTickMark val="out"/>
        <c:minorTickMark val="none"/>
        <c:tickLblPos val="nextTo"/>
        <c:crossAx val="444326400"/>
        <c:crosses val="max"/>
        <c:crossBetween val="between"/>
      </c:valAx>
      <c:catAx>
        <c:axId val="44432640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37752896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14094494689201831"/>
          <c:y val="2.3224456932033323E-2"/>
          <c:w val="0.74135034704113645"/>
          <c:h val="0.10535854180198193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774767048557842E-2"/>
          <c:y val="0.14908742458995042"/>
          <c:w val="0.85489639885340218"/>
          <c:h val="0.74943575062704471"/>
        </c:manualLayout>
      </c:layout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Polska</c:v>
                </c:pt>
              </c:strCache>
            </c:strRef>
          </c:tx>
          <c:spPr>
            <a:ln>
              <a:solidFill>
                <a:schemeClr val="accent1">
                  <a:lumMod val="50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accent1">
                    <a:lumMod val="50000"/>
                  </a:schemeClr>
                </a:solidFill>
              </a:ln>
            </c:spPr>
          </c:marker>
          <c:dLbls>
            <c:dLbl>
              <c:idx val="16"/>
              <c:layout>
                <c:manualLayout>
                  <c:x val="-1.9625763871288334E-2"/>
                  <c:y val="-5.127541821948844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6FC-4DF2-8BE8-5873D65E7C4B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000"/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Arkusz1!$A$2:$A$18</c:f>
              <c:numCache>
                <c:formatCode>General</c:formatCode>
                <c:ptCount val="17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</c:numCache>
            </c:numRef>
          </c:cat>
          <c:val>
            <c:numRef>
              <c:f>Arkusz1!$B$2:$B$18</c:f>
              <c:numCache>
                <c:formatCode>0%</c:formatCode>
                <c:ptCount val="17"/>
                <c:pt idx="0">
                  <c:v>0.41</c:v>
                </c:pt>
                <c:pt idx="1">
                  <c:v>0.4</c:v>
                </c:pt>
                <c:pt idx="2">
                  <c:v>0.45</c:v>
                </c:pt>
                <c:pt idx="3">
                  <c:v>0.41</c:v>
                </c:pt>
                <c:pt idx="4">
                  <c:v>0.43</c:v>
                </c:pt>
                <c:pt idx="5">
                  <c:v>0.4</c:v>
                </c:pt>
                <c:pt idx="6">
                  <c:v>0.42</c:v>
                </c:pt>
                <c:pt idx="7">
                  <c:v>0.37</c:v>
                </c:pt>
                <c:pt idx="8">
                  <c:v>0.39</c:v>
                </c:pt>
                <c:pt idx="9">
                  <c:v>0.39</c:v>
                </c:pt>
                <c:pt idx="10">
                  <c:v>0.39</c:v>
                </c:pt>
                <c:pt idx="11">
                  <c:v>0.39</c:v>
                </c:pt>
                <c:pt idx="12">
                  <c:v>0.39</c:v>
                </c:pt>
                <c:pt idx="13">
                  <c:v>0.39</c:v>
                </c:pt>
                <c:pt idx="14">
                  <c:v>0.4</c:v>
                </c:pt>
                <c:pt idx="15">
                  <c:v>0.41</c:v>
                </c:pt>
                <c:pt idx="16">
                  <c:v>0.42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2-A524-49A5-94AD-83B1F8276A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5921280"/>
        <c:axId val="445590336"/>
      </c:lineChart>
      <c:lineChart>
        <c:grouping val="standard"/>
        <c:varyColors val="0"/>
        <c:ser>
          <c:idx val="1"/>
          <c:order val="1"/>
          <c:tx>
            <c:strRef>
              <c:f>Arkusz1!$C$1</c:f>
              <c:strCache>
                <c:ptCount val="1"/>
                <c:pt idx="0">
                  <c:v>śląskie</c:v>
                </c:pt>
              </c:strCache>
            </c:strRef>
          </c:tx>
          <c:spPr>
            <a:ln>
              <a:solidFill>
                <a:srgbClr val="00B050"/>
              </a:solidFill>
            </a:ln>
          </c:spPr>
          <c:marker>
            <c:symbol val="circle"/>
            <c:size val="5"/>
            <c:spPr>
              <a:solidFill>
                <a:srgbClr val="00B050"/>
              </a:solidFill>
              <a:ln>
                <a:solidFill>
                  <a:srgbClr val="00B050"/>
                </a:solidFill>
              </a:ln>
            </c:spPr>
          </c:marker>
          <c:dLbls>
            <c:dLbl>
              <c:idx val="2"/>
              <c:layout>
                <c:manualLayout>
                  <c:x val="-4.2602066204017658E-2"/>
                  <c:y val="5.873366086959579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921-4DA9-A1C9-809CA6C754EE}"/>
                </c:ext>
              </c:extLst>
            </c:dLbl>
            <c:dLbl>
              <c:idx val="4"/>
              <c:layout>
                <c:manualLayout>
                  <c:x val="-4.0299878926702205E-2"/>
                  <c:y val="7.36501461698106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921-4DA9-A1C9-809CA6C754EE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000" b="1">
                    <a:solidFill>
                      <a:srgbClr val="00B050"/>
                    </a:solidFill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Arkusz1!$A$2:$A$18</c:f>
              <c:numCache>
                <c:formatCode>General</c:formatCode>
                <c:ptCount val="17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</c:numCache>
            </c:numRef>
          </c:cat>
          <c:val>
            <c:numRef>
              <c:f>Arkusz1!$C$2:$C$18</c:f>
              <c:numCache>
                <c:formatCode>0%</c:formatCode>
                <c:ptCount val="17"/>
                <c:pt idx="0">
                  <c:v>0.36</c:v>
                </c:pt>
                <c:pt idx="1">
                  <c:v>0.39</c:v>
                </c:pt>
                <c:pt idx="2">
                  <c:v>0.47</c:v>
                </c:pt>
                <c:pt idx="3">
                  <c:v>0.33</c:v>
                </c:pt>
                <c:pt idx="4">
                  <c:v>0.39</c:v>
                </c:pt>
                <c:pt idx="5">
                  <c:v>0.31</c:v>
                </c:pt>
                <c:pt idx="6">
                  <c:v>0.32</c:v>
                </c:pt>
                <c:pt idx="7">
                  <c:v>0.33</c:v>
                </c:pt>
                <c:pt idx="8">
                  <c:v>0.35</c:v>
                </c:pt>
                <c:pt idx="9">
                  <c:v>0.36</c:v>
                </c:pt>
                <c:pt idx="10">
                  <c:v>0.36</c:v>
                </c:pt>
                <c:pt idx="11">
                  <c:v>0.38</c:v>
                </c:pt>
                <c:pt idx="12">
                  <c:v>0.37</c:v>
                </c:pt>
                <c:pt idx="13">
                  <c:v>0.36</c:v>
                </c:pt>
                <c:pt idx="14">
                  <c:v>0.36</c:v>
                </c:pt>
                <c:pt idx="15">
                  <c:v>0.38</c:v>
                </c:pt>
                <c:pt idx="16">
                  <c:v>0.36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C-A524-49A5-94AD-83B1F8276A6F}"/>
            </c:ext>
          </c:extLst>
        </c:ser>
        <c:ser>
          <c:idx val="2"/>
          <c:order val="2"/>
          <c:tx>
            <c:strRef>
              <c:f>Arkusz1!$D$1</c:f>
              <c:strCache>
                <c:ptCount val="1"/>
                <c:pt idx="0">
                  <c:v>małopolskie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accent1"/>
                </a:solidFill>
              </a:ln>
            </c:spPr>
          </c:marker>
          <c:cat>
            <c:numRef>
              <c:f>Arkusz1!$A$2:$A$18</c:f>
              <c:numCache>
                <c:formatCode>General</c:formatCode>
                <c:ptCount val="17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</c:numCache>
            </c:numRef>
          </c:cat>
          <c:val>
            <c:numRef>
              <c:f>Arkusz1!$D$2:$D$18</c:f>
              <c:numCache>
                <c:formatCode>0%</c:formatCode>
                <c:ptCount val="17"/>
                <c:pt idx="0">
                  <c:v>0.42</c:v>
                </c:pt>
                <c:pt idx="1">
                  <c:v>0.45</c:v>
                </c:pt>
                <c:pt idx="2">
                  <c:v>0.47</c:v>
                </c:pt>
                <c:pt idx="3">
                  <c:v>0.5</c:v>
                </c:pt>
                <c:pt idx="4">
                  <c:v>0.5</c:v>
                </c:pt>
                <c:pt idx="5">
                  <c:v>0.46</c:v>
                </c:pt>
                <c:pt idx="6">
                  <c:v>0.5</c:v>
                </c:pt>
                <c:pt idx="7">
                  <c:v>0.37</c:v>
                </c:pt>
                <c:pt idx="8">
                  <c:v>0.46</c:v>
                </c:pt>
                <c:pt idx="9">
                  <c:v>0.41</c:v>
                </c:pt>
                <c:pt idx="10">
                  <c:v>0.41</c:v>
                </c:pt>
                <c:pt idx="11">
                  <c:v>0.4</c:v>
                </c:pt>
                <c:pt idx="12">
                  <c:v>0.42</c:v>
                </c:pt>
                <c:pt idx="13">
                  <c:v>0.41</c:v>
                </c:pt>
                <c:pt idx="14">
                  <c:v>0.41</c:v>
                </c:pt>
                <c:pt idx="15">
                  <c:v>0.42</c:v>
                </c:pt>
                <c:pt idx="16">
                  <c:v>0.42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14-A524-49A5-94AD-83B1F8276A6F}"/>
            </c:ext>
          </c:extLst>
        </c:ser>
        <c:ser>
          <c:idx val="3"/>
          <c:order val="3"/>
          <c:tx>
            <c:strRef>
              <c:f>Arkusz1!$E$1</c:f>
              <c:strCache>
                <c:ptCount val="1"/>
                <c:pt idx="0">
                  <c:v>dolnośląskie</c:v>
                </c:pt>
              </c:strCache>
            </c:strRef>
          </c:tx>
          <c:spPr>
            <a:ln>
              <a:solidFill>
                <a:schemeClr val="accent4">
                  <a:lumMod val="40000"/>
                  <a:lumOff val="60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4">
                  <a:lumMod val="40000"/>
                  <a:lumOff val="60000"/>
                </a:schemeClr>
              </a:solidFill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c:spPr>
          </c:marker>
          <c:cat>
            <c:numRef>
              <c:f>Arkusz1!$A$2:$A$18</c:f>
              <c:numCache>
                <c:formatCode>General</c:formatCode>
                <c:ptCount val="17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</c:numCache>
            </c:numRef>
          </c:cat>
          <c:val>
            <c:numRef>
              <c:f>Arkusz1!$E$2:$E$18</c:f>
              <c:numCache>
                <c:formatCode>0%</c:formatCode>
                <c:ptCount val="17"/>
                <c:pt idx="0">
                  <c:v>0.41</c:v>
                </c:pt>
                <c:pt idx="1">
                  <c:v>0.4</c:v>
                </c:pt>
                <c:pt idx="2">
                  <c:v>0.5</c:v>
                </c:pt>
                <c:pt idx="3">
                  <c:v>0.46</c:v>
                </c:pt>
                <c:pt idx="4">
                  <c:v>0.36</c:v>
                </c:pt>
                <c:pt idx="5">
                  <c:v>0.36</c:v>
                </c:pt>
                <c:pt idx="6">
                  <c:v>0.37</c:v>
                </c:pt>
                <c:pt idx="7">
                  <c:v>0.41</c:v>
                </c:pt>
                <c:pt idx="8">
                  <c:v>0.46</c:v>
                </c:pt>
                <c:pt idx="9">
                  <c:v>0.41</c:v>
                </c:pt>
                <c:pt idx="10">
                  <c:v>0.39</c:v>
                </c:pt>
                <c:pt idx="11">
                  <c:v>0.39</c:v>
                </c:pt>
                <c:pt idx="12">
                  <c:v>0.38</c:v>
                </c:pt>
                <c:pt idx="13">
                  <c:v>0.4</c:v>
                </c:pt>
                <c:pt idx="14">
                  <c:v>0.4</c:v>
                </c:pt>
                <c:pt idx="15">
                  <c:v>0.4</c:v>
                </c:pt>
                <c:pt idx="16">
                  <c:v>0.43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1B-A524-49A5-94AD-83B1F8276A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6479360"/>
        <c:axId val="445590912"/>
      </c:lineChart>
      <c:catAx>
        <c:axId val="4459212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800"/>
            </a:pPr>
            <a:endParaRPr lang="en-US"/>
          </a:p>
        </c:txPr>
        <c:crossAx val="445590336"/>
        <c:crosses val="autoZero"/>
        <c:auto val="1"/>
        <c:lblAlgn val="ctr"/>
        <c:lblOffset val="100"/>
        <c:noMultiLvlLbl val="0"/>
      </c:catAx>
      <c:valAx>
        <c:axId val="445590336"/>
        <c:scaling>
          <c:orientation val="minMax"/>
          <c:max val="0.55000000000000004"/>
          <c:min val="0.2"/>
        </c:scaling>
        <c:delete val="0"/>
        <c:axPos val="l"/>
        <c:majorGridlines/>
        <c:numFmt formatCode="0%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>
                <a:solidFill>
                  <a:schemeClr val="tx1"/>
                </a:solidFill>
              </a:defRPr>
            </a:pPr>
            <a:endParaRPr lang="en-US"/>
          </a:p>
        </c:txPr>
        <c:crossAx val="445921280"/>
        <c:crosses val="autoZero"/>
        <c:crossBetween val="between"/>
      </c:valAx>
      <c:valAx>
        <c:axId val="445590912"/>
        <c:scaling>
          <c:orientation val="minMax"/>
        </c:scaling>
        <c:delete val="1"/>
        <c:axPos val="r"/>
        <c:numFmt formatCode="0%" sourceLinked="1"/>
        <c:majorTickMark val="out"/>
        <c:minorTickMark val="none"/>
        <c:tickLblPos val="nextTo"/>
        <c:crossAx val="446479360"/>
        <c:crosses val="max"/>
        <c:crossBetween val="between"/>
      </c:valAx>
      <c:catAx>
        <c:axId val="44647936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45590912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14094494689201831"/>
          <c:y val="2.3224456932033323E-2"/>
          <c:w val="0.74135034704113645"/>
          <c:h val="0.10535854180198193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774767048557842E-2"/>
          <c:y val="0.14908742458995042"/>
          <c:w val="0.85489639885340218"/>
          <c:h val="0.74943575062704471"/>
        </c:manualLayout>
      </c:layout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Polska</c:v>
                </c:pt>
              </c:strCache>
            </c:strRef>
          </c:tx>
          <c:spPr>
            <a:ln>
              <a:solidFill>
                <a:schemeClr val="accent1">
                  <a:lumMod val="50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accent1">
                    <a:lumMod val="50000"/>
                  </a:schemeClr>
                </a:solidFill>
              </a:ln>
            </c:spPr>
          </c:marker>
          <c:dLbls>
            <c:dLbl>
              <c:idx val="16"/>
              <c:layout>
                <c:manualLayout>
                  <c:x val="-2.0746913241842246E-2"/>
                  <c:y val="3.262981159421985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3D0-4861-8DA1-ECE7F1E19BB6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000"/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Arkusz1!$A$2:$A$18</c:f>
              <c:numCache>
                <c:formatCode>General</c:formatCode>
                <c:ptCount val="17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</c:numCache>
            </c:numRef>
          </c:cat>
          <c:val>
            <c:numRef>
              <c:f>Arkusz1!$B$2:$B$18</c:f>
              <c:numCache>
                <c:formatCode>0.00%</c:formatCode>
                <c:ptCount val="17"/>
                <c:pt idx="0">
                  <c:v>0.59000000000000008</c:v>
                </c:pt>
                <c:pt idx="1">
                  <c:v>0.6</c:v>
                </c:pt>
                <c:pt idx="2">
                  <c:v>0.55000000000000004</c:v>
                </c:pt>
                <c:pt idx="3">
                  <c:v>0.59000000000000008</c:v>
                </c:pt>
                <c:pt idx="4">
                  <c:v>0.57000000000000006</c:v>
                </c:pt>
                <c:pt idx="5">
                  <c:v>0.6</c:v>
                </c:pt>
                <c:pt idx="6">
                  <c:v>0.58000000000000007</c:v>
                </c:pt>
                <c:pt idx="7">
                  <c:v>0.63</c:v>
                </c:pt>
                <c:pt idx="8">
                  <c:v>0.61</c:v>
                </c:pt>
                <c:pt idx="9">
                  <c:v>0.61</c:v>
                </c:pt>
                <c:pt idx="10">
                  <c:v>0.61</c:v>
                </c:pt>
                <c:pt idx="11">
                  <c:v>0.61</c:v>
                </c:pt>
                <c:pt idx="12">
                  <c:v>0.61</c:v>
                </c:pt>
                <c:pt idx="13">
                  <c:v>0.61</c:v>
                </c:pt>
                <c:pt idx="14">
                  <c:v>0.6</c:v>
                </c:pt>
                <c:pt idx="15">
                  <c:v>0.59000000000000008</c:v>
                </c:pt>
                <c:pt idx="16">
                  <c:v>0.57999999999999996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2-A524-49A5-94AD-83B1F8276A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5921280"/>
        <c:axId val="445590336"/>
      </c:lineChart>
      <c:lineChart>
        <c:grouping val="standard"/>
        <c:varyColors val="0"/>
        <c:ser>
          <c:idx val="1"/>
          <c:order val="1"/>
          <c:tx>
            <c:strRef>
              <c:f>Arkusz1!$C$1</c:f>
              <c:strCache>
                <c:ptCount val="1"/>
                <c:pt idx="0">
                  <c:v>śląskie</c:v>
                </c:pt>
              </c:strCache>
            </c:strRef>
          </c:tx>
          <c:spPr>
            <a:ln>
              <a:solidFill>
                <a:srgbClr val="00B050"/>
              </a:solidFill>
            </a:ln>
          </c:spPr>
          <c:marker>
            <c:symbol val="circle"/>
            <c:size val="5"/>
            <c:spPr>
              <a:solidFill>
                <a:srgbClr val="00B050"/>
              </a:solidFill>
              <a:ln>
                <a:solidFill>
                  <a:srgbClr val="00B050"/>
                </a:solidFill>
              </a:ln>
            </c:spPr>
          </c:marker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000"/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Arkusz1!$A$2:$A$18</c:f>
              <c:numCache>
                <c:formatCode>General</c:formatCode>
                <c:ptCount val="17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</c:numCache>
            </c:numRef>
          </c:cat>
          <c:val>
            <c:numRef>
              <c:f>Arkusz1!$C$2:$C$18</c:f>
              <c:numCache>
                <c:formatCode>0.00%</c:formatCode>
                <c:ptCount val="17"/>
                <c:pt idx="0">
                  <c:v>0.64</c:v>
                </c:pt>
                <c:pt idx="1">
                  <c:v>0.61</c:v>
                </c:pt>
                <c:pt idx="2">
                  <c:v>0.53</c:v>
                </c:pt>
                <c:pt idx="3">
                  <c:v>0.66999999999999993</c:v>
                </c:pt>
                <c:pt idx="4">
                  <c:v>0.61</c:v>
                </c:pt>
                <c:pt idx="5">
                  <c:v>0.69</c:v>
                </c:pt>
                <c:pt idx="6">
                  <c:v>0.67999999999999994</c:v>
                </c:pt>
                <c:pt idx="7">
                  <c:v>0.66999999999999993</c:v>
                </c:pt>
                <c:pt idx="8">
                  <c:v>0.65</c:v>
                </c:pt>
                <c:pt idx="9">
                  <c:v>0.64</c:v>
                </c:pt>
                <c:pt idx="10">
                  <c:v>0.64</c:v>
                </c:pt>
                <c:pt idx="11">
                  <c:v>0.62</c:v>
                </c:pt>
                <c:pt idx="12">
                  <c:v>0.63</c:v>
                </c:pt>
                <c:pt idx="13">
                  <c:v>0.64</c:v>
                </c:pt>
                <c:pt idx="14">
                  <c:v>0.64</c:v>
                </c:pt>
                <c:pt idx="15">
                  <c:v>0.62</c:v>
                </c:pt>
                <c:pt idx="16">
                  <c:v>0.64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C-A524-49A5-94AD-83B1F8276A6F}"/>
            </c:ext>
          </c:extLst>
        </c:ser>
        <c:ser>
          <c:idx val="2"/>
          <c:order val="2"/>
          <c:tx>
            <c:strRef>
              <c:f>Arkusz1!$D$1</c:f>
              <c:strCache>
                <c:ptCount val="1"/>
                <c:pt idx="0">
                  <c:v>małopolskie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accent1"/>
                </a:solidFill>
              </a:ln>
            </c:spPr>
          </c:marker>
          <c:cat>
            <c:numRef>
              <c:f>Arkusz1!$A$2:$A$18</c:f>
              <c:numCache>
                <c:formatCode>General</c:formatCode>
                <c:ptCount val="17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</c:numCache>
            </c:numRef>
          </c:cat>
          <c:val>
            <c:numRef>
              <c:f>Arkusz1!$D$2:$D$18</c:f>
              <c:numCache>
                <c:formatCode>0.00%</c:formatCode>
                <c:ptCount val="17"/>
                <c:pt idx="0">
                  <c:v>0.58000000000000007</c:v>
                </c:pt>
                <c:pt idx="1">
                  <c:v>0.55000000000000004</c:v>
                </c:pt>
                <c:pt idx="2">
                  <c:v>0.53</c:v>
                </c:pt>
                <c:pt idx="3">
                  <c:v>0.5</c:v>
                </c:pt>
                <c:pt idx="4">
                  <c:v>0.5</c:v>
                </c:pt>
                <c:pt idx="5">
                  <c:v>0.54</c:v>
                </c:pt>
                <c:pt idx="6">
                  <c:v>0.5</c:v>
                </c:pt>
                <c:pt idx="7">
                  <c:v>0.63</c:v>
                </c:pt>
                <c:pt idx="8">
                  <c:v>0.54</c:v>
                </c:pt>
                <c:pt idx="9">
                  <c:v>0.59000000000000008</c:v>
                </c:pt>
                <c:pt idx="10">
                  <c:v>0.59000000000000008</c:v>
                </c:pt>
                <c:pt idx="11">
                  <c:v>0.6</c:v>
                </c:pt>
                <c:pt idx="12">
                  <c:v>0.58000000000000007</c:v>
                </c:pt>
                <c:pt idx="13">
                  <c:v>0.59000000000000008</c:v>
                </c:pt>
                <c:pt idx="14">
                  <c:v>0.59000000000000008</c:v>
                </c:pt>
                <c:pt idx="15">
                  <c:v>0.58000000000000007</c:v>
                </c:pt>
                <c:pt idx="16">
                  <c:v>0.58000000000000007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14-A524-49A5-94AD-83B1F8276A6F}"/>
            </c:ext>
          </c:extLst>
        </c:ser>
        <c:ser>
          <c:idx val="3"/>
          <c:order val="3"/>
          <c:tx>
            <c:strRef>
              <c:f>Arkusz1!$E$1</c:f>
              <c:strCache>
                <c:ptCount val="1"/>
                <c:pt idx="0">
                  <c:v>dolnośląskie</c:v>
                </c:pt>
              </c:strCache>
            </c:strRef>
          </c:tx>
          <c:spPr>
            <a:ln>
              <a:solidFill>
                <a:schemeClr val="accent4">
                  <a:lumMod val="40000"/>
                  <a:lumOff val="60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4">
                  <a:lumMod val="40000"/>
                  <a:lumOff val="60000"/>
                </a:schemeClr>
              </a:solidFill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c:spPr>
          </c:marker>
          <c:cat>
            <c:numRef>
              <c:f>Arkusz1!$A$2:$A$18</c:f>
              <c:numCache>
                <c:formatCode>General</c:formatCode>
                <c:ptCount val="17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</c:numCache>
            </c:numRef>
          </c:cat>
          <c:val>
            <c:numRef>
              <c:f>Arkusz1!$E$2:$E$18</c:f>
              <c:numCache>
                <c:formatCode>0.00%</c:formatCode>
                <c:ptCount val="17"/>
                <c:pt idx="0">
                  <c:v>0.59000000000000008</c:v>
                </c:pt>
                <c:pt idx="1">
                  <c:v>0.6</c:v>
                </c:pt>
                <c:pt idx="2">
                  <c:v>0.5</c:v>
                </c:pt>
                <c:pt idx="3">
                  <c:v>0.54</c:v>
                </c:pt>
                <c:pt idx="4">
                  <c:v>0.64</c:v>
                </c:pt>
                <c:pt idx="5">
                  <c:v>0.64</c:v>
                </c:pt>
                <c:pt idx="6">
                  <c:v>0.63</c:v>
                </c:pt>
                <c:pt idx="7">
                  <c:v>0.59000000000000008</c:v>
                </c:pt>
                <c:pt idx="8">
                  <c:v>0.54</c:v>
                </c:pt>
                <c:pt idx="9">
                  <c:v>0.59000000000000008</c:v>
                </c:pt>
                <c:pt idx="10">
                  <c:v>0.61</c:v>
                </c:pt>
                <c:pt idx="11">
                  <c:v>0.61</c:v>
                </c:pt>
                <c:pt idx="12">
                  <c:v>0.62</c:v>
                </c:pt>
                <c:pt idx="13">
                  <c:v>0.6</c:v>
                </c:pt>
                <c:pt idx="14">
                  <c:v>0.6</c:v>
                </c:pt>
                <c:pt idx="15">
                  <c:v>0.6</c:v>
                </c:pt>
                <c:pt idx="16">
                  <c:v>0.6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1B-A524-49A5-94AD-83B1F8276A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6479360"/>
        <c:axId val="445590912"/>
      </c:lineChart>
      <c:catAx>
        <c:axId val="4459212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800"/>
            </a:pPr>
            <a:endParaRPr lang="en-US"/>
          </a:p>
        </c:txPr>
        <c:crossAx val="445590336"/>
        <c:crosses val="autoZero"/>
        <c:auto val="1"/>
        <c:lblAlgn val="ctr"/>
        <c:lblOffset val="100"/>
        <c:noMultiLvlLbl val="0"/>
      </c:catAx>
      <c:valAx>
        <c:axId val="445590336"/>
        <c:scaling>
          <c:orientation val="minMax"/>
          <c:max val="0.70000000000000007"/>
          <c:min val="0.45"/>
        </c:scaling>
        <c:delete val="0"/>
        <c:axPos val="l"/>
        <c:majorGridlines/>
        <c:numFmt formatCode="0%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>
                <a:solidFill>
                  <a:schemeClr val="tx1"/>
                </a:solidFill>
              </a:defRPr>
            </a:pPr>
            <a:endParaRPr lang="en-US"/>
          </a:p>
        </c:txPr>
        <c:crossAx val="445921280"/>
        <c:crosses val="autoZero"/>
        <c:crossBetween val="between"/>
      </c:valAx>
      <c:valAx>
        <c:axId val="445590912"/>
        <c:scaling>
          <c:orientation val="minMax"/>
        </c:scaling>
        <c:delete val="1"/>
        <c:axPos val="r"/>
        <c:numFmt formatCode="0.00%" sourceLinked="1"/>
        <c:majorTickMark val="out"/>
        <c:minorTickMark val="none"/>
        <c:tickLblPos val="nextTo"/>
        <c:crossAx val="446479360"/>
        <c:crosses val="max"/>
        <c:crossBetween val="between"/>
      </c:valAx>
      <c:catAx>
        <c:axId val="44647936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45590912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14094494689201831"/>
          <c:y val="2.3224456932033323E-2"/>
          <c:w val="0.74135034704113645"/>
          <c:h val="0.10535854180198193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89378085323946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ogół podróży w 2021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warmińsko-mazurskie  </c:v>
                </c:pt>
                <c:pt idx="3">
                  <c:v>dolnośląskie  </c:v>
                </c:pt>
                <c:pt idx="4">
                  <c:v>małopolskie  </c:v>
                </c:pt>
                <c:pt idx="5">
                  <c:v>podkarpackie  </c:v>
                </c:pt>
                <c:pt idx="6">
                  <c:v>świętokrzyskie  </c:v>
                </c:pt>
                <c:pt idx="7">
                  <c:v>kujawsko-pomorskie  </c:v>
                </c:pt>
                <c:pt idx="8">
                  <c:v>śląskie  </c:v>
                </c:pt>
                <c:pt idx="9">
                  <c:v>opolskie  </c:v>
                </c:pt>
                <c:pt idx="10">
                  <c:v>lubuskie  </c:v>
                </c:pt>
                <c:pt idx="11">
                  <c:v>łódzkie  </c:v>
                </c:pt>
                <c:pt idx="12">
                  <c:v>lubelskie  </c:v>
                </c:pt>
                <c:pt idx="13">
                  <c:v>mazowieckie  </c:v>
                </c:pt>
                <c:pt idx="14">
                  <c:v>podlaskie  </c:v>
                </c:pt>
                <c:pt idx="15">
                  <c:v>wielkopolskie  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6.7</c:v>
                </c:pt>
                <c:pt idx="1">
                  <c:v>5.6</c:v>
                </c:pt>
                <c:pt idx="2">
                  <c:v>2.7</c:v>
                </c:pt>
                <c:pt idx="3">
                  <c:v>3.5</c:v>
                </c:pt>
                <c:pt idx="4">
                  <c:v>6.4</c:v>
                </c:pt>
                <c:pt idx="5">
                  <c:v>2.7</c:v>
                </c:pt>
                <c:pt idx="6">
                  <c:v>1</c:v>
                </c:pt>
                <c:pt idx="7">
                  <c:v>1.8</c:v>
                </c:pt>
                <c:pt idx="8">
                  <c:v>2.5</c:v>
                </c:pt>
                <c:pt idx="9">
                  <c:v>0.6</c:v>
                </c:pt>
                <c:pt idx="10">
                  <c:v>0.9</c:v>
                </c:pt>
                <c:pt idx="11">
                  <c:v>1.4</c:v>
                </c:pt>
                <c:pt idx="12">
                  <c:v>2.1</c:v>
                </c:pt>
                <c:pt idx="13">
                  <c:v>5.2</c:v>
                </c:pt>
                <c:pt idx="14">
                  <c:v>1.2</c:v>
                </c:pt>
                <c:pt idx="15">
                  <c:v>2.1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długookresowe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warmińsko-mazurskie  </c:v>
                </c:pt>
                <c:pt idx="3">
                  <c:v>dolnośląskie  </c:v>
                </c:pt>
                <c:pt idx="4">
                  <c:v>małopolskie  </c:v>
                </c:pt>
                <c:pt idx="5">
                  <c:v>podkarpackie  </c:v>
                </c:pt>
                <c:pt idx="6">
                  <c:v>świętokrzyskie  </c:v>
                </c:pt>
                <c:pt idx="7">
                  <c:v>kujawsko-pomorskie  </c:v>
                </c:pt>
                <c:pt idx="8">
                  <c:v>śląskie  </c:v>
                </c:pt>
                <c:pt idx="9">
                  <c:v>opolskie  </c:v>
                </c:pt>
                <c:pt idx="10">
                  <c:v>lubuskie  </c:v>
                </c:pt>
                <c:pt idx="11">
                  <c:v>łódzkie  </c:v>
                </c:pt>
                <c:pt idx="12">
                  <c:v>lubelskie  </c:v>
                </c:pt>
                <c:pt idx="13">
                  <c:v>mazowieckie  </c:v>
                </c:pt>
                <c:pt idx="14">
                  <c:v>podlaskie  </c:v>
                </c:pt>
                <c:pt idx="15">
                  <c:v>wielkopolskie  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4.2</c:v>
                </c:pt>
                <c:pt idx="1">
                  <c:v>3.2</c:v>
                </c:pt>
                <c:pt idx="2">
                  <c:v>1.3</c:v>
                </c:pt>
                <c:pt idx="3">
                  <c:v>1.5</c:v>
                </c:pt>
                <c:pt idx="4">
                  <c:v>2.7</c:v>
                </c:pt>
                <c:pt idx="5">
                  <c:v>1.1000000000000001</c:v>
                </c:pt>
                <c:pt idx="6">
                  <c:v>0.4</c:v>
                </c:pt>
                <c:pt idx="7">
                  <c:v>0.7</c:v>
                </c:pt>
                <c:pt idx="8">
                  <c:v>0.9</c:v>
                </c:pt>
                <c:pt idx="9">
                  <c:v>0.2</c:v>
                </c:pt>
                <c:pt idx="10">
                  <c:v>0.3</c:v>
                </c:pt>
                <c:pt idx="11">
                  <c:v>0.4</c:v>
                </c:pt>
                <c:pt idx="12">
                  <c:v>0.6</c:v>
                </c:pt>
                <c:pt idx="13">
                  <c:v>1.4</c:v>
                </c:pt>
                <c:pt idx="14">
                  <c:v>0.3</c:v>
                </c:pt>
                <c:pt idx="15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2CC-4FC2-B39E-062575455A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6478336"/>
        <c:axId val="437755200"/>
      </c:barChart>
      <c:catAx>
        <c:axId val="446478336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37755200"/>
        <c:crosses val="autoZero"/>
        <c:auto val="1"/>
        <c:lblAlgn val="ctr"/>
        <c:lblOffset val="100"/>
        <c:noMultiLvlLbl val="0"/>
      </c:catAx>
      <c:valAx>
        <c:axId val="437755200"/>
        <c:scaling>
          <c:orientation val="minMax"/>
          <c:max val="8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446478336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59456501466320677"/>
          <c:y val="0.8670224017374446"/>
          <c:w val="0.28928140299143296"/>
          <c:h val="0.10747586724062383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932232646482891"/>
          <c:y val="0"/>
          <c:w val="0.68233036741193043"/>
          <c:h val="1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 b="1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warmińsko-mazurskie  </c:v>
                </c:pt>
                <c:pt idx="3">
                  <c:v>lubuskie  </c:v>
                </c:pt>
                <c:pt idx="4">
                  <c:v>małopolskie  </c:v>
                </c:pt>
                <c:pt idx="5">
                  <c:v>dolnośląskie  </c:v>
                </c:pt>
                <c:pt idx="6">
                  <c:v>podkarpackie  </c:v>
                </c:pt>
                <c:pt idx="7">
                  <c:v>śląskie  </c:v>
                </c:pt>
                <c:pt idx="8">
                  <c:v>kujawsko-pomorskie  </c:v>
                </c:pt>
                <c:pt idx="9">
                  <c:v>świętokrzyskie  </c:v>
                </c:pt>
                <c:pt idx="10">
                  <c:v>podlaskie  </c:v>
                </c:pt>
                <c:pt idx="11">
                  <c:v>lubelskie  </c:v>
                </c:pt>
                <c:pt idx="12">
                  <c:v>mazowieckie  </c:v>
                </c:pt>
                <c:pt idx="13">
                  <c:v>opolskie  </c:v>
                </c:pt>
                <c:pt idx="14">
                  <c:v>łódzkie  </c:v>
                </c:pt>
                <c:pt idx="15">
                  <c:v>wielkopolskie  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0.62686567164179108</c:v>
                </c:pt>
                <c:pt idx="1">
                  <c:v>0.57142857142857151</c:v>
                </c:pt>
                <c:pt idx="2">
                  <c:v>0.48148148148148145</c:v>
                </c:pt>
                <c:pt idx="3">
                  <c:v>0.42857142857142855</c:v>
                </c:pt>
                <c:pt idx="4">
                  <c:v>0.421875</c:v>
                </c:pt>
                <c:pt idx="5">
                  <c:v>0.40740740740740744</c:v>
                </c:pt>
                <c:pt idx="6">
                  <c:v>0.4</c:v>
                </c:pt>
                <c:pt idx="7">
                  <c:v>0.38888888888888884</c:v>
                </c:pt>
                <c:pt idx="8">
                  <c:v>0.36</c:v>
                </c:pt>
                <c:pt idx="9">
                  <c:v>0.33333333333333337</c:v>
                </c:pt>
                <c:pt idx="10">
                  <c:v>0.33333333333333331</c:v>
                </c:pt>
                <c:pt idx="11">
                  <c:v>0.28571428571428575</c:v>
                </c:pt>
                <c:pt idx="12">
                  <c:v>0.2857142857142857</c:v>
                </c:pt>
                <c:pt idx="13">
                  <c:v>0.26923076923076922</c:v>
                </c:pt>
                <c:pt idx="14">
                  <c:v>0.25</c:v>
                </c:pt>
                <c:pt idx="15">
                  <c:v>0.23809523809523808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warmińsko-mazurskie  </c:v>
                </c:pt>
                <c:pt idx="3">
                  <c:v>lubuskie  </c:v>
                </c:pt>
                <c:pt idx="4">
                  <c:v>małopolskie  </c:v>
                </c:pt>
                <c:pt idx="5">
                  <c:v>dolnośląskie  </c:v>
                </c:pt>
                <c:pt idx="6">
                  <c:v>podkarpackie  </c:v>
                </c:pt>
                <c:pt idx="7">
                  <c:v>śląskie  </c:v>
                </c:pt>
                <c:pt idx="8">
                  <c:v>kujawsko-pomorskie  </c:v>
                </c:pt>
                <c:pt idx="9">
                  <c:v>świętokrzyskie  </c:v>
                </c:pt>
                <c:pt idx="10">
                  <c:v>podlaskie  </c:v>
                </c:pt>
                <c:pt idx="11">
                  <c:v>lubelskie  </c:v>
                </c:pt>
                <c:pt idx="12">
                  <c:v>mazowieckie  </c:v>
                </c:pt>
                <c:pt idx="13">
                  <c:v>opolskie  </c:v>
                </c:pt>
                <c:pt idx="14">
                  <c:v>łódzkie  </c:v>
                </c:pt>
                <c:pt idx="15">
                  <c:v>wielkopolskie  </c:v>
                </c:pt>
              </c:strCache>
            </c:strRef>
          </c:cat>
          <c:val>
            <c:numRef>
              <c:f>Arkusz1!$C$2:$C$17</c:f>
              <c:numCache>
                <c:formatCode>0%</c:formatCode>
                <c:ptCount val="16"/>
                <c:pt idx="0">
                  <c:v>0.37313432835820892</c:v>
                </c:pt>
                <c:pt idx="1">
                  <c:v>0.42857142857142849</c:v>
                </c:pt>
                <c:pt idx="2">
                  <c:v>0.5185185185185186</c:v>
                </c:pt>
                <c:pt idx="3">
                  <c:v>0.5714285714285714</c:v>
                </c:pt>
                <c:pt idx="4">
                  <c:v>0.578125</c:v>
                </c:pt>
                <c:pt idx="5">
                  <c:v>0.59259259259259256</c:v>
                </c:pt>
                <c:pt idx="6">
                  <c:v>0.6</c:v>
                </c:pt>
                <c:pt idx="7">
                  <c:v>0.61111111111111116</c:v>
                </c:pt>
                <c:pt idx="8">
                  <c:v>0.64</c:v>
                </c:pt>
                <c:pt idx="9">
                  <c:v>0.66666666666666663</c:v>
                </c:pt>
                <c:pt idx="10">
                  <c:v>0.66666666666666674</c:v>
                </c:pt>
                <c:pt idx="11">
                  <c:v>0.71428571428571419</c:v>
                </c:pt>
                <c:pt idx="12">
                  <c:v>0.7142857142857143</c:v>
                </c:pt>
                <c:pt idx="13">
                  <c:v>0.73076923076923084</c:v>
                </c:pt>
                <c:pt idx="14">
                  <c:v>0.75</c:v>
                </c:pt>
                <c:pt idx="15">
                  <c:v>0.76190476190476186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98C0-412D-8ABF-EE346C9449F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445917696"/>
        <c:axId val="445588608"/>
      </c:barChart>
      <c:catAx>
        <c:axId val="44591769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5588608"/>
        <c:crosses val="autoZero"/>
        <c:auto val="1"/>
        <c:lblAlgn val="ctr"/>
        <c:lblOffset val="100"/>
        <c:noMultiLvlLbl val="0"/>
      </c:catAx>
      <c:valAx>
        <c:axId val="445588608"/>
        <c:scaling>
          <c:orientation val="minMax"/>
          <c:max val="1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44591769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89378085323946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ogół podróży w 2021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wielkopolskie  </c:v>
                </c:pt>
                <c:pt idx="1">
                  <c:v>mazowieckie  </c:v>
                </c:pt>
                <c:pt idx="2">
                  <c:v>lubelskie  </c:v>
                </c:pt>
                <c:pt idx="3">
                  <c:v>łódzkie  </c:v>
                </c:pt>
                <c:pt idx="4">
                  <c:v>podlaskie  </c:v>
                </c:pt>
                <c:pt idx="5">
                  <c:v>opolskie  </c:v>
                </c:pt>
                <c:pt idx="6">
                  <c:v>śląskie  </c:v>
                </c:pt>
                <c:pt idx="7">
                  <c:v>kujawsko-pomorskie  </c:v>
                </c:pt>
                <c:pt idx="8">
                  <c:v>świętokrzyskie  </c:v>
                </c:pt>
                <c:pt idx="9">
                  <c:v>małopolskie  </c:v>
                </c:pt>
                <c:pt idx="10">
                  <c:v>dolnośląskie  </c:v>
                </c:pt>
                <c:pt idx="11">
                  <c:v>lubuskie  </c:v>
                </c:pt>
                <c:pt idx="12">
                  <c:v>podkarpackie  </c:v>
                </c:pt>
                <c:pt idx="13">
                  <c:v>warmińsko-mazurskie  </c:v>
                </c:pt>
                <c:pt idx="14">
                  <c:v>zachodniopomorskie  </c:v>
                </c:pt>
                <c:pt idx="15">
                  <c:v>pomorskie  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2.1</c:v>
                </c:pt>
                <c:pt idx="1">
                  <c:v>5.2</c:v>
                </c:pt>
                <c:pt idx="2">
                  <c:v>2.1</c:v>
                </c:pt>
                <c:pt idx="3">
                  <c:v>1.4</c:v>
                </c:pt>
                <c:pt idx="4">
                  <c:v>1.2</c:v>
                </c:pt>
                <c:pt idx="5">
                  <c:v>0.6</c:v>
                </c:pt>
                <c:pt idx="6">
                  <c:v>2.5</c:v>
                </c:pt>
                <c:pt idx="7">
                  <c:v>1.8</c:v>
                </c:pt>
                <c:pt idx="8">
                  <c:v>1</c:v>
                </c:pt>
                <c:pt idx="9">
                  <c:v>6.4</c:v>
                </c:pt>
                <c:pt idx="10">
                  <c:v>3.5</c:v>
                </c:pt>
                <c:pt idx="11">
                  <c:v>0.9</c:v>
                </c:pt>
                <c:pt idx="12">
                  <c:v>2.7</c:v>
                </c:pt>
                <c:pt idx="13">
                  <c:v>2.7</c:v>
                </c:pt>
                <c:pt idx="14">
                  <c:v>5.6</c:v>
                </c:pt>
                <c:pt idx="15">
                  <c:v>6.7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32D-4D9B-8B42-6F053BB01EDD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krótkookresowe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wielkopolskie  </c:v>
                </c:pt>
                <c:pt idx="1">
                  <c:v>mazowieckie  </c:v>
                </c:pt>
                <c:pt idx="2">
                  <c:v>lubelskie  </c:v>
                </c:pt>
                <c:pt idx="3">
                  <c:v>łódzkie  </c:v>
                </c:pt>
                <c:pt idx="4">
                  <c:v>podlaskie  </c:v>
                </c:pt>
                <c:pt idx="5">
                  <c:v>opolskie  </c:v>
                </c:pt>
                <c:pt idx="6">
                  <c:v>śląskie  </c:v>
                </c:pt>
                <c:pt idx="7">
                  <c:v>kujawsko-pomorskie  </c:v>
                </c:pt>
                <c:pt idx="8">
                  <c:v>świętokrzyskie  </c:v>
                </c:pt>
                <c:pt idx="9">
                  <c:v>małopolskie  </c:v>
                </c:pt>
                <c:pt idx="10">
                  <c:v>dolnośląskie  </c:v>
                </c:pt>
                <c:pt idx="11">
                  <c:v>lubuskie  </c:v>
                </c:pt>
                <c:pt idx="12">
                  <c:v>podkarpackie  </c:v>
                </c:pt>
                <c:pt idx="13">
                  <c:v>warmińsko-mazurskie  </c:v>
                </c:pt>
                <c:pt idx="14">
                  <c:v>zachodniopomorskie  </c:v>
                </c:pt>
                <c:pt idx="15">
                  <c:v>pomorskie  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1.6</c:v>
                </c:pt>
                <c:pt idx="1">
                  <c:v>3.8</c:v>
                </c:pt>
                <c:pt idx="2">
                  <c:v>1.5</c:v>
                </c:pt>
                <c:pt idx="3">
                  <c:v>1</c:v>
                </c:pt>
                <c:pt idx="4">
                  <c:v>0.8</c:v>
                </c:pt>
                <c:pt idx="5">
                  <c:v>0.4</c:v>
                </c:pt>
                <c:pt idx="6">
                  <c:v>1.6</c:v>
                </c:pt>
                <c:pt idx="7">
                  <c:v>1.1000000000000001</c:v>
                </c:pt>
                <c:pt idx="8">
                  <c:v>0.6</c:v>
                </c:pt>
                <c:pt idx="9">
                  <c:v>3.8</c:v>
                </c:pt>
                <c:pt idx="10">
                  <c:v>2</c:v>
                </c:pt>
                <c:pt idx="11">
                  <c:v>0.5</c:v>
                </c:pt>
                <c:pt idx="12">
                  <c:v>1.5</c:v>
                </c:pt>
                <c:pt idx="13">
                  <c:v>1.4</c:v>
                </c:pt>
                <c:pt idx="14">
                  <c:v>2.4</c:v>
                </c:pt>
                <c:pt idx="15">
                  <c:v>2.6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32D-4D9B-8B42-6F053BB01ED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6478336"/>
        <c:axId val="437755200"/>
      </c:barChart>
      <c:catAx>
        <c:axId val="446478336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37755200"/>
        <c:crosses val="autoZero"/>
        <c:auto val="1"/>
        <c:lblAlgn val="ctr"/>
        <c:lblOffset val="100"/>
        <c:noMultiLvlLbl val="0"/>
      </c:catAx>
      <c:valAx>
        <c:axId val="437755200"/>
        <c:scaling>
          <c:orientation val="minMax"/>
          <c:max val="8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446478336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025763171180506"/>
          <c:y val="0.72845137453878883"/>
          <c:w val="0.28928140299143296"/>
          <c:h val="0.10747586724062383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932232646482891"/>
          <c:y val="0"/>
          <c:w val="0.68233036741193043"/>
          <c:h val="1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warmińsko-mazurskie  </c:v>
                </c:pt>
                <c:pt idx="3">
                  <c:v>lubuskie  </c:v>
                </c:pt>
                <c:pt idx="4">
                  <c:v>małopolskie  </c:v>
                </c:pt>
                <c:pt idx="5">
                  <c:v>dolnośląskie  </c:v>
                </c:pt>
                <c:pt idx="6">
                  <c:v>podkarpackie  </c:v>
                </c:pt>
                <c:pt idx="7">
                  <c:v>śląskie  </c:v>
                </c:pt>
                <c:pt idx="8">
                  <c:v>kujawsko-pomorskie  </c:v>
                </c:pt>
                <c:pt idx="9">
                  <c:v>świętokrzyskie  </c:v>
                </c:pt>
                <c:pt idx="10">
                  <c:v>podlaskie  </c:v>
                </c:pt>
                <c:pt idx="11">
                  <c:v>lubelskie  </c:v>
                </c:pt>
                <c:pt idx="12">
                  <c:v>mazowieckie  </c:v>
                </c:pt>
                <c:pt idx="13">
                  <c:v>opolskie  </c:v>
                </c:pt>
                <c:pt idx="14">
                  <c:v>łódzkie  </c:v>
                </c:pt>
                <c:pt idx="15">
                  <c:v>wielkopolskie  </c:v>
                </c:pt>
              </c:strCache>
            </c:strRef>
          </c:cat>
          <c:val>
            <c:numRef>
              <c:f>Arkusz1!$B$2:$B$17</c:f>
              <c:numCache>
                <c:formatCode>0%</c:formatCode>
                <c:ptCount val="16"/>
                <c:pt idx="0">
                  <c:v>0.76190476200000001</c:v>
                </c:pt>
                <c:pt idx="1">
                  <c:v>0.73076923100000002</c:v>
                </c:pt>
                <c:pt idx="2">
                  <c:v>0.71428571399999996</c:v>
                </c:pt>
                <c:pt idx="3">
                  <c:v>0.71428571399999996</c:v>
                </c:pt>
                <c:pt idx="4">
                  <c:v>0.66666666699999999</c:v>
                </c:pt>
                <c:pt idx="5">
                  <c:v>0.66666666699999999</c:v>
                </c:pt>
                <c:pt idx="6">
                  <c:v>0.64</c:v>
                </c:pt>
                <c:pt idx="7">
                  <c:v>0.61111111100000004</c:v>
                </c:pt>
                <c:pt idx="8">
                  <c:v>0.6</c:v>
                </c:pt>
                <c:pt idx="9">
                  <c:v>0.59375</c:v>
                </c:pt>
                <c:pt idx="10">
                  <c:v>0.571428571</c:v>
                </c:pt>
                <c:pt idx="11">
                  <c:v>0.55555555599999995</c:v>
                </c:pt>
                <c:pt idx="12">
                  <c:v>0.55555555599999995</c:v>
                </c:pt>
                <c:pt idx="13">
                  <c:v>0.51851851900000001</c:v>
                </c:pt>
                <c:pt idx="14">
                  <c:v>0.428571429</c:v>
                </c:pt>
                <c:pt idx="15">
                  <c:v>0.38805970099999998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516-4DD4-AC09-91FC6C348B6C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Kolumna2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warmińsko-mazurskie  </c:v>
                </c:pt>
                <c:pt idx="3">
                  <c:v>lubuskie  </c:v>
                </c:pt>
                <c:pt idx="4">
                  <c:v>małopolskie  </c:v>
                </c:pt>
                <c:pt idx="5">
                  <c:v>dolnośląskie  </c:v>
                </c:pt>
                <c:pt idx="6">
                  <c:v>podkarpackie  </c:v>
                </c:pt>
                <c:pt idx="7">
                  <c:v>śląskie  </c:v>
                </c:pt>
                <c:pt idx="8">
                  <c:v>kujawsko-pomorskie  </c:v>
                </c:pt>
                <c:pt idx="9">
                  <c:v>świętokrzyskie  </c:v>
                </c:pt>
                <c:pt idx="10">
                  <c:v>podlaskie  </c:v>
                </c:pt>
                <c:pt idx="11">
                  <c:v>lubelskie  </c:v>
                </c:pt>
                <c:pt idx="12">
                  <c:v>mazowieckie  </c:v>
                </c:pt>
                <c:pt idx="13">
                  <c:v>opolskie  </c:v>
                </c:pt>
                <c:pt idx="14">
                  <c:v>łódzkie  </c:v>
                </c:pt>
                <c:pt idx="15">
                  <c:v>wielkopolskie  </c:v>
                </c:pt>
              </c:strCache>
            </c:strRef>
          </c:cat>
          <c:val>
            <c:numRef>
              <c:f>Arkusz1!$C$2:$C$17</c:f>
              <c:numCache>
                <c:formatCode>0%</c:formatCode>
                <c:ptCount val="16"/>
                <c:pt idx="0">
                  <c:v>0.23809523799999999</c:v>
                </c:pt>
                <c:pt idx="1">
                  <c:v>0.26923076899999998</c:v>
                </c:pt>
                <c:pt idx="2">
                  <c:v>0.28571428600000004</c:v>
                </c:pt>
                <c:pt idx="3">
                  <c:v>0.28571428600000004</c:v>
                </c:pt>
                <c:pt idx="4">
                  <c:v>0.33333333300000001</c:v>
                </c:pt>
                <c:pt idx="5">
                  <c:v>0.33333333300000001</c:v>
                </c:pt>
                <c:pt idx="6">
                  <c:v>0.36</c:v>
                </c:pt>
                <c:pt idx="7">
                  <c:v>0.38888888899999996</c:v>
                </c:pt>
                <c:pt idx="8">
                  <c:v>0.4</c:v>
                </c:pt>
                <c:pt idx="9">
                  <c:v>0.40625</c:v>
                </c:pt>
                <c:pt idx="10">
                  <c:v>0.428571429</c:v>
                </c:pt>
                <c:pt idx="11">
                  <c:v>0.44444444400000005</c:v>
                </c:pt>
                <c:pt idx="12">
                  <c:v>0.44444444400000005</c:v>
                </c:pt>
                <c:pt idx="13">
                  <c:v>0.48148148099999999</c:v>
                </c:pt>
                <c:pt idx="14">
                  <c:v>0.571428571</c:v>
                </c:pt>
                <c:pt idx="15">
                  <c:v>0.61194029900000002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516-4DD4-AC09-91FC6C348B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445917696"/>
        <c:axId val="445588608"/>
      </c:barChart>
      <c:catAx>
        <c:axId val="44591769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5588608"/>
        <c:crosses val="autoZero"/>
        <c:auto val="1"/>
        <c:lblAlgn val="ctr"/>
        <c:lblOffset val="100"/>
        <c:noMultiLvlLbl val="0"/>
      </c:catAx>
      <c:valAx>
        <c:axId val="44558860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4591769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9184954849238808E-3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odwiedziny rodziny, bliskich, znajomych</c:v>
                </c:pt>
                <c:pt idx="1">
                  <c:v>wypoczynek, rekreacja, wakacje</c:v>
                </c:pt>
                <c:pt idx="2">
                  <c:v>służbowy</c:v>
                </c:pt>
                <c:pt idx="3">
                  <c:v>zdrowotny</c:v>
                </c:pt>
                <c:pt idx="4">
                  <c:v>religijny, pielgrzymka</c:v>
                </c:pt>
                <c:pt idx="5">
                  <c:v>edukacyjny</c:v>
                </c:pt>
                <c:pt idx="6">
                  <c:v>inny</c:v>
                </c:pt>
              </c:strCache>
            </c:strRef>
          </c:cat>
          <c:val>
            <c:numRef>
              <c:f>Arkusz1!$B$2:$B$8</c:f>
              <c:numCache>
                <c:formatCode>General</c:formatCode>
                <c:ptCount val="7"/>
                <c:pt idx="0">
                  <c:v>21.8</c:v>
                </c:pt>
                <c:pt idx="1">
                  <c:v>21</c:v>
                </c:pt>
                <c:pt idx="2">
                  <c:v>1.4</c:v>
                </c:pt>
                <c:pt idx="3">
                  <c:v>1</c:v>
                </c:pt>
                <c:pt idx="4">
                  <c:v>0.2</c:v>
                </c:pt>
                <c:pt idx="5" formatCode="#\ ##0.0">
                  <c:v>0.3</c:v>
                </c:pt>
                <c:pt idx="6" formatCode="#\ ##0.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2020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pl-PL" sz="1000" b="0" i="0" u="none" strike="noStrike" kern="1200" baseline="0">
                    <a:solidFill>
                      <a:srgbClr val="71717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odwiedziny rodziny, bliskich, znajomych</c:v>
                </c:pt>
                <c:pt idx="1">
                  <c:v>wypoczynek, rekreacja, wakacje</c:v>
                </c:pt>
                <c:pt idx="2">
                  <c:v>służbowy</c:v>
                </c:pt>
                <c:pt idx="3">
                  <c:v>zdrowotny</c:v>
                </c:pt>
                <c:pt idx="4">
                  <c:v>religijny, pielgrzymka</c:v>
                </c:pt>
                <c:pt idx="5">
                  <c:v>edukacyjny</c:v>
                </c:pt>
                <c:pt idx="6">
                  <c:v>inny</c:v>
                </c:pt>
              </c:strCache>
            </c:strRef>
          </c:cat>
          <c:val>
            <c:numRef>
              <c:f>Arkusz1!$C$2:$C$8</c:f>
              <c:numCache>
                <c:formatCode>General</c:formatCode>
                <c:ptCount val="7"/>
                <c:pt idx="0">
                  <c:v>17.899999999999999</c:v>
                </c:pt>
                <c:pt idx="1">
                  <c:v>17.7</c:v>
                </c:pt>
                <c:pt idx="2">
                  <c:v>1.3</c:v>
                </c:pt>
                <c:pt idx="3">
                  <c:v>0.7</c:v>
                </c:pt>
                <c:pt idx="4">
                  <c:v>0.2</c:v>
                </c:pt>
                <c:pt idx="5" formatCode="#\ ##0.0">
                  <c:v>0.2</c:v>
                </c:pt>
                <c:pt idx="6" formatCode="#\ ##0.0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C27-425C-A676-771EB659E5A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6851584"/>
        <c:axId val="445593216"/>
      </c:barChart>
      <c:catAx>
        <c:axId val="44685158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5593216"/>
        <c:crosses val="autoZero"/>
        <c:auto val="1"/>
        <c:lblAlgn val="ctr"/>
        <c:lblOffset val="100"/>
        <c:noMultiLvlLbl val="0"/>
      </c:catAx>
      <c:valAx>
        <c:axId val="445593216"/>
        <c:scaling>
          <c:orientation val="minMax"/>
          <c:max val="35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44685158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31430498586032235"/>
          <c:y val="0.79324742624814593"/>
          <c:w val="0.23977023989348367"/>
          <c:h val="0.20420059616792716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</c:numCache>
            </c:numRef>
          </c:cat>
          <c:val>
            <c:numRef>
              <c:f>Arkusz1!$B$2:$B$8</c:f>
              <c:numCache>
                <c:formatCode>#\ ##0.0</c:formatCode>
                <c:ptCount val="7"/>
                <c:pt idx="0">
                  <c:v>21.8</c:v>
                </c:pt>
                <c:pt idx="1">
                  <c:v>21</c:v>
                </c:pt>
                <c:pt idx="2">
                  <c:v>1.4</c:v>
                </c:pt>
                <c:pt idx="3">
                  <c:v>1</c:v>
                </c:pt>
                <c:pt idx="4">
                  <c:v>0.2</c:v>
                </c:pt>
                <c:pt idx="5">
                  <c:v>0.3</c:v>
                </c:pt>
                <c:pt idx="6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6907904"/>
        <c:axId val="445594944"/>
      </c:barChart>
      <c:catAx>
        <c:axId val="44690790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5594944"/>
        <c:crosses val="autoZero"/>
        <c:auto val="1"/>
        <c:lblAlgn val="ctr"/>
        <c:lblOffset val="100"/>
        <c:noMultiLvlLbl val="0"/>
      </c:catAx>
      <c:valAx>
        <c:axId val="445594944"/>
        <c:scaling>
          <c:orientation val="minMax"/>
          <c:max val="35"/>
          <c:min val="0"/>
        </c:scaling>
        <c:delete val="1"/>
        <c:axPos val="t"/>
        <c:numFmt formatCode="#\ ##0.0" sourceLinked="1"/>
        <c:majorTickMark val="out"/>
        <c:minorTickMark val="none"/>
        <c:tickLblPos val="nextTo"/>
        <c:crossAx val="44690790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29200874714801267"/>
          <c:y val="0.83530571240941365"/>
          <c:w val="0.19963701021132621"/>
          <c:h val="0.16214231000665977"/>
        </c:manualLayout>
      </c:layout>
      <c:overlay val="0"/>
      <c:txPr>
        <a:bodyPr/>
        <a:lstStyle/>
        <a:p>
          <a:pPr>
            <a:defRPr sz="105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krótkookresowe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</c:numCache>
            </c:numRef>
          </c:cat>
          <c:val>
            <c:numRef>
              <c:f>Arkusz1!$B$2:$B$8</c:f>
              <c:numCache>
                <c:formatCode>#\ ##0.0</c:formatCode>
                <c:ptCount val="7"/>
                <c:pt idx="0">
                  <c:v>16.100000000000001</c:v>
                </c:pt>
                <c:pt idx="1">
                  <c:v>8.5</c:v>
                </c:pt>
                <c:pt idx="2">
                  <c:v>1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długookresowe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pl-PL" sz="1000" b="0" i="0" u="none" strike="noStrike" kern="1200" baseline="0">
                    <a:solidFill>
                      <a:srgbClr val="71717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</c:numCache>
            </c:numRef>
          </c:cat>
          <c:val>
            <c:numRef>
              <c:f>Arkusz1!$C$2:$C$8</c:f>
              <c:numCache>
                <c:formatCode>#\ ##0.0</c:formatCode>
                <c:ptCount val="7"/>
                <c:pt idx="0">
                  <c:v>5.6</c:v>
                </c:pt>
                <c:pt idx="1">
                  <c:v>12.5</c:v>
                </c:pt>
                <c:pt idx="2">
                  <c:v>0.4</c:v>
                </c:pt>
                <c:pt idx="3">
                  <c:v>0.8</c:v>
                </c:pt>
                <c:pt idx="4">
                  <c:v>0.1</c:v>
                </c:pt>
                <c:pt idx="5">
                  <c:v>0.1</c:v>
                </c:pt>
                <c:pt idx="6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4-4E57-B11A-F07D2EBC3A1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6910464"/>
        <c:axId val="447464576"/>
      </c:barChart>
      <c:catAx>
        <c:axId val="44691046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7464576"/>
        <c:crosses val="autoZero"/>
        <c:auto val="1"/>
        <c:lblAlgn val="ctr"/>
        <c:lblOffset val="100"/>
        <c:noMultiLvlLbl val="0"/>
      </c:catAx>
      <c:valAx>
        <c:axId val="447464576"/>
        <c:scaling>
          <c:orientation val="minMax"/>
          <c:max val="35"/>
          <c:min val="0"/>
        </c:scaling>
        <c:delete val="1"/>
        <c:axPos val="t"/>
        <c:numFmt formatCode="#\ ##0.0" sourceLinked="1"/>
        <c:majorTickMark val="out"/>
        <c:minorTickMark val="none"/>
        <c:tickLblPos val="nextTo"/>
        <c:crossAx val="44691046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13593507616184478"/>
          <c:y val="0.83530571240941365"/>
          <c:w val="0.53408059089597149"/>
          <c:h val="0.16214231000665977"/>
        </c:manualLayout>
      </c:layout>
      <c:overlay val="0"/>
      <c:txPr>
        <a:bodyPr/>
        <a:lstStyle/>
        <a:p>
          <a:pPr>
            <a:defRPr sz="105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6941484786466168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000" b="1"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E893-46EF-A11D-66C8CF98A9B8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000" b="1"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E893-46EF-A11D-66C8CF98A9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odwiedziny rodziny, bliskich, znajomych</c:v>
                </c:pt>
                <c:pt idx="1">
                  <c:v>wypoczynek, rekreacja, wakacje</c:v>
                </c:pt>
                <c:pt idx="2">
                  <c:v>służbowy</c:v>
                </c:pt>
                <c:pt idx="3">
                  <c:v>zdrowotny</c:v>
                </c:pt>
                <c:pt idx="4">
                  <c:v>religijny, pielgrzymka</c:v>
                </c:pt>
                <c:pt idx="5">
                  <c:v>edukacyjny</c:v>
                </c:pt>
                <c:pt idx="6">
                  <c:v>inny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0.47</c:v>
                </c:pt>
                <c:pt idx="1">
                  <c:v>0.45</c:v>
                </c:pt>
                <c:pt idx="2">
                  <c:v>0.03</c:v>
                </c:pt>
                <c:pt idx="3">
                  <c:v>0.02</c:v>
                </c:pt>
                <c:pt idx="4">
                  <c:v>0.01</c:v>
                </c:pt>
                <c:pt idx="5">
                  <c:v>0.01</c:v>
                </c:pt>
                <c:pt idx="6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2020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dLbl>
              <c:idx val="2"/>
              <c:spPr/>
              <c:txPr>
                <a:bodyPr/>
                <a:lstStyle/>
                <a:p>
                  <a:pPr algn="ctr">
                    <a:defRPr lang="pl-PL" sz="1000" b="1" i="0" u="none" strike="noStrike" kern="1200" baseline="0">
                      <a:solidFill>
                        <a:srgbClr val="71717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E893-46EF-A11D-66C8CF98A9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pl-PL" sz="1000" b="0" i="0" u="none" strike="noStrike" kern="1200" baseline="0">
                    <a:solidFill>
                      <a:srgbClr val="71717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odwiedziny rodziny, bliskich, znajomych</c:v>
                </c:pt>
                <c:pt idx="1">
                  <c:v>wypoczynek, rekreacja, wakacje</c:v>
                </c:pt>
                <c:pt idx="2">
                  <c:v>służbowy</c:v>
                </c:pt>
                <c:pt idx="3">
                  <c:v>zdrowotny</c:v>
                </c:pt>
                <c:pt idx="4">
                  <c:v>religijny, pielgrzymka</c:v>
                </c:pt>
                <c:pt idx="5">
                  <c:v>edukacyjny</c:v>
                </c:pt>
                <c:pt idx="6">
                  <c:v>inny</c:v>
                </c:pt>
              </c:strCache>
            </c:strRef>
          </c:cat>
          <c:val>
            <c:numRef>
              <c:f>Arkusz1!$C$2:$C$8</c:f>
              <c:numCache>
                <c:formatCode>0%</c:formatCode>
                <c:ptCount val="7"/>
                <c:pt idx="0">
                  <c:v>0.36</c:v>
                </c:pt>
                <c:pt idx="1">
                  <c:v>0.35</c:v>
                </c:pt>
                <c:pt idx="2">
                  <c:v>0.03</c:v>
                </c:pt>
                <c:pt idx="3">
                  <c:v>0.01</c:v>
                </c:pt>
                <c:pt idx="4">
                  <c:v>0</c:v>
                </c:pt>
                <c:pt idx="5">
                  <c:v>0</c:v>
                </c:pt>
                <c:pt idx="6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947-468E-97D9-AFABE8F37A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8017920"/>
        <c:axId val="447466304"/>
      </c:barChart>
      <c:catAx>
        <c:axId val="44801792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7466304"/>
        <c:crosses val="autoZero"/>
        <c:auto val="1"/>
        <c:lblAlgn val="ctr"/>
        <c:lblOffset val="100"/>
        <c:noMultiLvlLbl val="0"/>
      </c:catAx>
      <c:valAx>
        <c:axId val="44746630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4801792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Arkusz1!$B$2:$B$8</c:f>
              <c:numCache>
                <c:formatCode>General</c:formatCode>
                <c:ptCount val="7"/>
                <c:pt idx="0" formatCode="0.0">
                  <c:v>30.6</c:v>
                </c:pt>
                <c:pt idx="2" formatCode="0.0">
                  <c:v>9.9</c:v>
                </c:pt>
                <c:pt idx="3" formatCode="0.0">
                  <c:v>10.6</c:v>
                </c:pt>
                <c:pt idx="4" formatCode="0.0">
                  <c:v>5.6</c:v>
                </c:pt>
                <c:pt idx="5" formatCode="0.0">
                  <c:v>2.9</c:v>
                </c:pt>
                <c:pt idx="6" formatCode="0.0">
                  <c:v>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2020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pl-PL" sz="1000" b="0" i="0" u="none" strike="noStrike" kern="1200" baseline="0">
                    <a:solidFill>
                      <a:srgbClr val="71717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Arkusz1!$C$2:$C$8</c:f>
              <c:numCache>
                <c:formatCode>General</c:formatCode>
                <c:ptCount val="7"/>
                <c:pt idx="0" formatCode="0.0">
                  <c:v>23.6</c:v>
                </c:pt>
                <c:pt idx="2" formatCode="0.0">
                  <c:v>7.6</c:v>
                </c:pt>
                <c:pt idx="3" formatCode="0.0">
                  <c:v>8.1</c:v>
                </c:pt>
                <c:pt idx="4" formatCode="0.0">
                  <c:v>4.2</c:v>
                </c:pt>
                <c:pt idx="5" formatCode="0.0">
                  <c:v>2.5</c:v>
                </c:pt>
                <c:pt idx="6" formatCode="0.0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660-4D35-A510-4D10F92E473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8018944"/>
        <c:axId val="447468608"/>
      </c:barChart>
      <c:catAx>
        <c:axId val="44801894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7468608"/>
        <c:crosses val="autoZero"/>
        <c:auto val="1"/>
        <c:lblAlgn val="ctr"/>
        <c:lblOffset val="100"/>
        <c:noMultiLvlLbl val="0"/>
      </c:catAx>
      <c:valAx>
        <c:axId val="447468608"/>
        <c:scaling>
          <c:orientation val="minMax"/>
          <c:max val="3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44801894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6743111173536871E-4"/>
          <c:y val="0"/>
          <c:w val="0.9994310082823407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6"/>
            <c:invertIfNegative val="0"/>
            <c:bubble3D val="0"/>
            <c:spPr>
              <a:solidFill>
                <a:srgbClr val="9EE900"/>
              </a:solidFill>
            </c:spPr>
            <c:extLst>
              <c:ext xmlns:c16="http://schemas.microsoft.com/office/drawing/2014/chart" uri="{C3380CC4-5D6E-409C-BE32-E72D297353CC}">
                <c16:uniqueId val="{00000001-51B5-4B0F-A27F-488B18014BE6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</c:numCache>
            </c:numRef>
          </c:cat>
          <c:val>
            <c:numRef>
              <c:f>Arkusz1!$B$2:$B$8</c:f>
              <c:numCache>
                <c:formatCode>General</c:formatCode>
                <c:ptCount val="7"/>
                <c:pt idx="0">
                  <c:v>7</c:v>
                </c:pt>
                <c:pt idx="2" formatCode="0.0">
                  <c:v>2.2999999999999998</c:v>
                </c:pt>
                <c:pt idx="3" formatCode="0.0">
                  <c:v>2.5</c:v>
                </c:pt>
                <c:pt idx="4" formatCode="0.0">
                  <c:v>1.4</c:v>
                </c:pt>
                <c:pt idx="5" formatCode="0.0">
                  <c:v>0.4</c:v>
                </c:pt>
                <c:pt idx="6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8470528"/>
        <c:axId val="448243968"/>
      </c:barChart>
      <c:catAx>
        <c:axId val="44847052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8243968"/>
        <c:crosses val="autoZero"/>
        <c:auto val="1"/>
        <c:lblAlgn val="ctr"/>
        <c:lblOffset val="100"/>
        <c:noMultiLvlLbl val="0"/>
      </c:catAx>
      <c:valAx>
        <c:axId val="448243968"/>
        <c:scaling>
          <c:orientation val="minMax"/>
          <c:max val="10"/>
          <c:min val="-10"/>
        </c:scaling>
        <c:delete val="1"/>
        <c:axPos val="t"/>
        <c:numFmt formatCode="General" sourceLinked="1"/>
        <c:majorTickMark val="out"/>
        <c:minorTickMark val="none"/>
        <c:tickLblPos val="nextTo"/>
        <c:crossAx val="44847052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5753813007941674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</c:numCache>
            </c:numRef>
          </c:cat>
          <c:val>
            <c:numRef>
              <c:f>Arkusz1!$B$2:$B$8</c:f>
              <c:numCache>
                <c:formatCode>General</c:formatCode>
                <c:ptCount val="7"/>
                <c:pt idx="0" formatCode="0.0">
                  <c:v>30.6</c:v>
                </c:pt>
                <c:pt idx="2" formatCode="0.0">
                  <c:v>9.9</c:v>
                </c:pt>
                <c:pt idx="3" formatCode="0.0">
                  <c:v>10.6</c:v>
                </c:pt>
                <c:pt idx="4" formatCode="0.0">
                  <c:v>5.6</c:v>
                </c:pt>
                <c:pt idx="5" formatCode="0.0">
                  <c:v>2.9</c:v>
                </c:pt>
                <c:pt idx="6" formatCode="0.0">
                  <c:v>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8277504"/>
        <c:axId val="447470336"/>
      </c:barChart>
      <c:catAx>
        <c:axId val="44827750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7470336"/>
        <c:crosses val="autoZero"/>
        <c:auto val="1"/>
        <c:lblAlgn val="ctr"/>
        <c:lblOffset val="100"/>
        <c:noMultiLvlLbl val="0"/>
      </c:catAx>
      <c:valAx>
        <c:axId val="447470336"/>
        <c:scaling>
          <c:orientation val="minMax"/>
          <c:max val="3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44827750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29200874714801267"/>
          <c:y val="0.83530571240941365"/>
          <c:w val="0.19963701021132621"/>
          <c:h val="0.16214231000665977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krótkookresowe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</c:numCache>
            </c:numRef>
          </c:cat>
          <c:val>
            <c:numRef>
              <c:f>Arkusz1!$B$2:$B$8</c:f>
              <c:numCache>
                <c:formatCode>General</c:formatCode>
                <c:ptCount val="7"/>
                <c:pt idx="0" formatCode="0.0">
                  <c:v>9.6</c:v>
                </c:pt>
                <c:pt idx="2" formatCode="0.0">
                  <c:v>2.9</c:v>
                </c:pt>
                <c:pt idx="3" formatCode="0.0">
                  <c:v>2.2999999999999998</c:v>
                </c:pt>
                <c:pt idx="4" formatCode="0.0">
                  <c:v>2.5</c:v>
                </c:pt>
                <c:pt idx="5" formatCode="0.0">
                  <c:v>1.3</c:v>
                </c:pt>
                <c:pt idx="6" formatCode="0.0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długookresowe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pl-PL" sz="1000" b="0" i="0" u="none" strike="noStrike" kern="1200" baseline="0">
                    <a:solidFill>
                      <a:srgbClr val="71717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</c:numCache>
            </c:numRef>
          </c:cat>
          <c:val>
            <c:numRef>
              <c:f>Arkusz1!$C$2:$C$8</c:f>
              <c:numCache>
                <c:formatCode>General</c:formatCode>
                <c:ptCount val="7"/>
                <c:pt idx="0" formatCode="0.0">
                  <c:v>21</c:v>
                </c:pt>
                <c:pt idx="2" formatCode="0.0">
                  <c:v>6.9</c:v>
                </c:pt>
                <c:pt idx="3" formatCode="0.0">
                  <c:v>8.1999999999999993</c:v>
                </c:pt>
                <c:pt idx="4" formatCode="0.0">
                  <c:v>3.1</c:v>
                </c:pt>
                <c:pt idx="5" formatCode="0.0">
                  <c:v>1.7</c:v>
                </c:pt>
                <c:pt idx="6" formatCode="0.0">
                  <c:v>1.1000000000000001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29-42CC-BF01-5705760748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8285184"/>
        <c:axId val="448242240"/>
      </c:barChart>
      <c:catAx>
        <c:axId val="44828518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8242240"/>
        <c:crosses val="autoZero"/>
        <c:auto val="1"/>
        <c:lblAlgn val="ctr"/>
        <c:lblOffset val="100"/>
        <c:noMultiLvlLbl val="0"/>
      </c:catAx>
      <c:valAx>
        <c:axId val="448242240"/>
        <c:scaling>
          <c:orientation val="minMax"/>
          <c:max val="3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44828518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13593507616184478"/>
          <c:y val="0.83530571240941365"/>
          <c:w val="0.53408059089597149"/>
          <c:h val="0.16214231000665977"/>
        </c:manualLayout>
      </c:layout>
      <c:overlay val="0"/>
      <c:txPr>
        <a:bodyPr/>
        <a:lstStyle/>
        <a:p>
          <a:pPr>
            <a:defRPr sz="105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1660658971479777"/>
          <c:y val="0.8075190942963334"/>
          <c:w val="0.43714462077784738"/>
          <c:h val="0.1924809057036665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Arkusz1!$B$2:$B$8</c:f>
              <c:numCache>
                <c:formatCode>General</c:formatCode>
                <c:ptCount val="7"/>
              </c:numCache>
            </c:numRef>
          </c:val>
          <c:extLst>
            <c:ext xmlns:c16="http://schemas.microsoft.com/office/drawing/2014/chart" uri="{C3380CC4-5D6E-409C-BE32-E72D297353CC}">
              <c16:uniqueId val="{00000000-4DC4-4562-9F5A-CAE3F989780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2020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pl-PL" sz="1000" b="0" i="0" u="none" strike="noStrike" kern="1200" baseline="0">
                    <a:solidFill>
                      <a:srgbClr val="71717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Arkusz1!$C$2:$C$8</c:f>
              <c:numCache>
                <c:formatCode>General</c:formatCode>
                <c:ptCount val="7"/>
              </c:numCache>
            </c:numRef>
          </c:val>
          <c:extLst>
            <c:ext xmlns:c16="http://schemas.microsoft.com/office/drawing/2014/chart" uri="{C3380CC4-5D6E-409C-BE32-E72D297353CC}">
              <c16:uniqueId val="{00000001-4DC4-4562-9F5A-CAE3F989780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8018944"/>
        <c:axId val="447468608"/>
      </c:barChart>
      <c:catAx>
        <c:axId val="44801894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7468608"/>
        <c:crosses val="autoZero"/>
        <c:auto val="1"/>
        <c:lblAlgn val="ctr"/>
        <c:lblOffset val="100"/>
        <c:noMultiLvlLbl val="0"/>
      </c:catAx>
      <c:valAx>
        <c:axId val="447468608"/>
        <c:scaling>
          <c:orientation val="minMax"/>
          <c:max val="3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44801894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9.7471304663672653E-2"/>
          <c:y val="0.18896292322329944"/>
          <c:w val="0.65900286542124897"/>
          <c:h val="0.63267789235315564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1876633932470836"/>
          <c:y val="0"/>
          <c:w val="0.4380256365883963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22.2</c:v>
                </c:pt>
                <c:pt idx="1">
                  <c:v>14.4</c:v>
                </c:pt>
                <c:pt idx="2">
                  <c:v>0.1</c:v>
                </c:pt>
                <c:pt idx="3">
                  <c:v>0.4</c:v>
                </c:pt>
                <c:pt idx="4">
                  <c:v>1.7</c:v>
                </c:pt>
                <c:pt idx="5">
                  <c:v>0.1</c:v>
                </c:pt>
                <c:pt idx="6">
                  <c:v>1.5</c:v>
                </c:pt>
                <c:pt idx="7">
                  <c:v>0.7</c:v>
                </c:pt>
                <c:pt idx="8">
                  <c:v>0.3</c:v>
                </c:pt>
                <c:pt idx="9">
                  <c:v>0.2</c:v>
                </c:pt>
                <c:pt idx="10">
                  <c:v>0.1</c:v>
                </c:pt>
                <c:pt idx="11">
                  <c:v>0.4</c:v>
                </c:pt>
                <c:pt idx="12">
                  <c:v>0.6</c:v>
                </c:pt>
                <c:pt idx="13">
                  <c:v>0.7</c:v>
                </c:pt>
                <c:pt idx="14">
                  <c:v>0.1</c:v>
                </c:pt>
                <c:pt idx="15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2020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17.899999999999999</c:v>
                </c:pt>
                <c:pt idx="1">
                  <c:v>11.1</c:v>
                </c:pt>
                <c:pt idx="2">
                  <c:v>0.1</c:v>
                </c:pt>
                <c:pt idx="3">
                  <c:v>0.4</c:v>
                </c:pt>
                <c:pt idx="4">
                  <c:v>1.5</c:v>
                </c:pt>
                <c:pt idx="5">
                  <c:v>0.3</c:v>
                </c:pt>
                <c:pt idx="6">
                  <c:v>1.2</c:v>
                </c:pt>
                <c:pt idx="7">
                  <c:v>0.5</c:v>
                </c:pt>
                <c:pt idx="8">
                  <c:v>0.3</c:v>
                </c:pt>
                <c:pt idx="9">
                  <c:v>0.2</c:v>
                </c:pt>
                <c:pt idx="10">
                  <c:v>0.1</c:v>
                </c:pt>
                <c:pt idx="11">
                  <c:v>0.3</c:v>
                </c:pt>
                <c:pt idx="12">
                  <c:v>0.5</c:v>
                </c:pt>
                <c:pt idx="13">
                  <c:v>0.6</c:v>
                </c:pt>
                <c:pt idx="14">
                  <c:v>0.1</c:v>
                </c:pt>
                <c:pt idx="15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C9A-4C26-8C35-9930E1C345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8906752"/>
        <c:axId val="448246848"/>
      </c:barChart>
      <c:catAx>
        <c:axId val="448906752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48246848"/>
        <c:crosses val="autoZero"/>
        <c:auto val="1"/>
        <c:lblAlgn val="ctr"/>
        <c:lblOffset val="100"/>
        <c:noMultiLvlLbl val="0"/>
      </c:catAx>
      <c:valAx>
        <c:axId val="44824684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48906752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132586845357266"/>
          <c:y val="0.6150750795580705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1876633932470836"/>
          <c:y val="0"/>
          <c:w val="0.4380256365883963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1.7</c:v>
                </c:pt>
                <c:pt idx="1">
                  <c:v>1.2</c:v>
                </c:pt>
                <c:pt idx="2">
                  <c:v>0.01</c:v>
                </c:pt>
                <c:pt idx="3">
                  <c:v>0</c:v>
                </c:pt>
                <c:pt idx="4">
                  <c:v>0.1</c:v>
                </c:pt>
                <c:pt idx="5">
                  <c:v>0.03</c:v>
                </c:pt>
                <c:pt idx="6">
                  <c:v>0.1</c:v>
                </c:pt>
                <c:pt idx="7">
                  <c:v>0.1</c:v>
                </c:pt>
                <c:pt idx="8">
                  <c:v>0.01</c:v>
                </c:pt>
                <c:pt idx="9">
                  <c:v>7.0000000000000007E-2</c:v>
                </c:pt>
                <c:pt idx="10">
                  <c:v>0.01</c:v>
                </c:pt>
                <c:pt idx="11">
                  <c:v>0.03</c:v>
                </c:pt>
                <c:pt idx="12">
                  <c:v>0.03</c:v>
                </c:pt>
                <c:pt idx="13">
                  <c:v>0.04</c:v>
                </c:pt>
                <c:pt idx="14">
                  <c:v>0.05</c:v>
                </c:pt>
                <c:pt idx="15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2020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1.4</c:v>
                </c:pt>
                <c:pt idx="1">
                  <c:v>0.9</c:v>
                </c:pt>
                <c:pt idx="2">
                  <c:v>0.01</c:v>
                </c:pt>
                <c:pt idx="3">
                  <c:v>0</c:v>
                </c:pt>
                <c:pt idx="4">
                  <c:v>0.1</c:v>
                </c:pt>
                <c:pt idx="5">
                  <c:v>0</c:v>
                </c:pt>
                <c:pt idx="6">
                  <c:v>0.08</c:v>
                </c:pt>
                <c:pt idx="7">
                  <c:v>0.06</c:v>
                </c:pt>
                <c:pt idx="8">
                  <c:v>0.01</c:v>
                </c:pt>
                <c:pt idx="9">
                  <c:v>0.01</c:v>
                </c:pt>
                <c:pt idx="10">
                  <c:v>0.01</c:v>
                </c:pt>
                <c:pt idx="11">
                  <c:v>0.02</c:v>
                </c:pt>
                <c:pt idx="12">
                  <c:v>0.02</c:v>
                </c:pt>
                <c:pt idx="13">
                  <c:v>0.03</c:v>
                </c:pt>
                <c:pt idx="14">
                  <c:v>0.01</c:v>
                </c:pt>
                <c:pt idx="15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8CC-40B8-BAB3-F908382A96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8779776"/>
        <c:axId val="448848448"/>
      </c:barChart>
      <c:catAx>
        <c:axId val="448779776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48848448"/>
        <c:crosses val="autoZero"/>
        <c:auto val="1"/>
        <c:lblAlgn val="ctr"/>
        <c:lblOffset val="100"/>
        <c:noMultiLvlLbl val="0"/>
      </c:catAx>
      <c:valAx>
        <c:axId val="44884844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48779776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907006441213337"/>
          <c:y val="0.59302968886737528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6743111173536871E-4"/>
          <c:y val="0"/>
          <c:w val="0.9994310082823407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4D5F-4277-B3BC-AF3DE3094433}"/>
              </c:ext>
            </c:extLst>
          </c:dPt>
          <c:dPt>
            <c:idx val="5"/>
            <c:invertIfNegative val="0"/>
            <c:bubble3D val="0"/>
            <c:spPr>
              <a:solidFill>
                <a:srgbClr val="E10000"/>
              </a:solidFill>
            </c:spPr>
            <c:extLst>
              <c:ext xmlns:c16="http://schemas.microsoft.com/office/drawing/2014/chart" uri="{C3380CC4-5D6E-409C-BE32-E72D297353CC}">
                <c16:uniqueId val="{00000001-4D5F-4277-B3BC-AF3DE3094433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4D5F-4277-B3BC-AF3DE3094433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4D5F-4277-B3BC-AF3DE3094433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4D5F-4277-B3BC-AF3DE3094433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4D5F-4277-B3BC-AF3DE3094433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4D5F-4277-B3BC-AF3DE3094433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małopolskie  </c:v>
                </c:pt>
                <c:pt idx="1">
                  <c:v>pomorskie  </c:v>
                </c:pt>
                <c:pt idx="2">
                  <c:v>zachodniopomorskie  </c:v>
                </c:pt>
                <c:pt idx="3">
                  <c:v>mazowieckie  </c:v>
                </c:pt>
                <c:pt idx="4">
                  <c:v>dolnośląskie  </c:v>
                </c:pt>
                <c:pt idx="5">
                  <c:v>podkarpackie  </c:v>
                </c:pt>
                <c:pt idx="6">
                  <c:v>śląskie  </c:v>
                </c:pt>
                <c:pt idx="7">
                  <c:v>warmińsko-mazurskie  </c:v>
                </c:pt>
                <c:pt idx="8">
                  <c:v>lubelskie  </c:v>
                </c:pt>
                <c:pt idx="9">
                  <c:v>wielkopolskie  </c:v>
                </c:pt>
                <c:pt idx="10">
                  <c:v>kujawsko-pomorskie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świętokrzyskie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Arkusz1!$B$2:$B$17</c:f>
              <c:numCache>
                <c:formatCode>0%</c:formatCode>
                <c:ptCount val="16"/>
                <c:pt idx="0">
                  <c:v>0.24</c:v>
                </c:pt>
                <c:pt idx="1">
                  <c:v>0.29699999999999999</c:v>
                </c:pt>
                <c:pt idx="2">
                  <c:v>0</c:v>
                </c:pt>
                <c:pt idx="3">
                  <c:v>0</c:v>
                </c:pt>
                <c:pt idx="4">
                  <c:v>0.13300000000000001</c:v>
                </c:pt>
                <c:pt idx="5">
                  <c:v>-0.66700000000000004</c:v>
                </c:pt>
                <c:pt idx="6">
                  <c:v>0.25</c:v>
                </c:pt>
                <c:pt idx="7">
                  <c:v>0.4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0.33300000000000002</c:v>
                </c:pt>
                <c:pt idx="12">
                  <c:v>0.2</c:v>
                </c:pt>
                <c:pt idx="13">
                  <c:v>0.16700000000000001</c:v>
                </c:pt>
                <c:pt idx="14">
                  <c:v>0</c:v>
                </c:pt>
                <c:pt idx="1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4D5F-4277-B3BC-AF3DE30944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7903232"/>
        <c:axId val="448854208"/>
      </c:barChart>
      <c:catAx>
        <c:axId val="4479032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8854208"/>
        <c:crosses val="autoZero"/>
        <c:auto val="1"/>
        <c:lblAlgn val="ctr"/>
        <c:lblOffset val="100"/>
        <c:noMultiLvlLbl val="0"/>
      </c:catAx>
      <c:valAx>
        <c:axId val="448854208"/>
        <c:scaling>
          <c:orientation val="minMax"/>
          <c:max val="2"/>
          <c:min val="-2"/>
        </c:scaling>
        <c:delete val="1"/>
        <c:axPos val="t"/>
        <c:numFmt formatCode="0%" sourceLinked="1"/>
        <c:majorTickMark val="out"/>
        <c:minorTickMark val="none"/>
        <c:tickLblPos val="nextTo"/>
        <c:crossAx val="4479032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114876573260009"/>
          <c:y val="0"/>
          <c:w val="0.39526747616509772"/>
          <c:h val="0.9779546093093047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F1EB-465E-B610-8386ACD9D10A}"/>
              </c:ext>
            </c:extLst>
          </c:dPt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F1EB-465E-B610-8386ACD9D10A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F1EB-465E-B610-8386ACD9D10A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F1EB-465E-B610-8386ACD9D10A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F1EB-465E-B610-8386ACD9D10A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F1EB-465E-B610-8386ACD9D10A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F1EB-465E-B610-8386ACD9D10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małopolskie  </c:v>
                </c:pt>
                <c:pt idx="1">
                  <c:v>pomorskie  </c:v>
                </c:pt>
                <c:pt idx="2">
                  <c:v>zachodniopomorskie  </c:v>
                </c:pt>
                <c:pt idx="3">
                  <c:v>mazowieckie  </c:v>
                </c:pt>
                <c:pt idx="4">
                  <c:v>dolnośląskie  </c:v>
                </c:pt>
                <c:pt idx="5">
                  <c:v>podkarpackie  </c:v>
                </c:pt>
                <c:pt idx="6">
                  <c:v>śląskie  </c:v>
                </c:pt>
                <c:pt idx="7">
                  <c:v>warmińsko-mazurskie  </c:v>
                </c:pt>
                <c:pt idx="8">
                  <c:v>lubelskie  </c:v>
                </c:pt>
                <c:pt idx="9">
                  <c:v>wielkopolskie  </c:v>
                </c:pt>
                <c:pt idx="10">
                  <c:v>kujawsko-pomorskie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świętokrzyskie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Arkusz1!$B$2:$B$17</c:f>
              <c:numCache>
                <c:formatCode>0%</c:formatCode>
                <c:ptCount val="16"/>
                <c:pt idx="0">
                  <c:v>0.21</c:v>
                </c:pt>
                <c:pt idx="1">
                  <c:v>0.33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0.25</c:v>
                </c:pt>
                <c:pt idx="7">
                  <c:v>0.67</c:v>
                </c:pt>
                <c:pt idx="8">
                  <c:v>0</c:v>
                </c:pt>
                <c:pt idx="9">
                  <c:v>6</c:v>
                </c:pt>
                <c:pt idx="10">
                  <c:v>0</c:v>
                </c:pt>
                <c:pt idx="11">
                  <c:v>0.5</c:v>
                </c:pt>
                <c:pt idx="12">
                  <c:v>0.5</c:v>
                </c:pt>
                <c:pt idx="13">
                  <c:v>0.33</c:v>
                </c:pt>
                <c:pt idx="14">
                  <c:v>4</c:v>
                </c:pt>
                <c:pt idx="1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F1EB-465E-B610-8386ACD9D10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7903232"/>
        <c:axId val="448854208"/>
      </c:barChart>
      <c:catAx>
        <c:axId val="4479032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8854208"/>
        <c:crosses val="autoZero"/>
        <c:auto val="1"/>
        <c:lblAlgn val="ctr"/>
        <c:lblOffset val="100"/>
        <c:noMultiLvlLbl val="0"/>
      </c:catAx>
      <c:valAx>
        <c:axId val="448854208"/>
        <c:scaling>
          <c:orientation val="minMax"/>
          <c:max val="7"/>
          <c:min val="-7"/>
        </c:scaling>
        <c:delete val="1"/>
        <c:axPos val="t"/>
        <c:numFmt formatCode="0%" sourceLinked="1"/>
        <c:majorTickMark val="out"/>
        <c:minorTickMark val="none"/>
        <c:tickLblPos val="nextTo"/>
        <c:crossAx val="4479032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1876633932470836"/>
          <c:y val="0"/>
          <c:w val="0.4380256365883963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2.5</c:v>
                </c:pt>
                <c:pt idx="1">
                  <c:v>2</c:v>
                </c:pt>
                <c:pt idx="2">
                  <c:v>0.01</c:v>
                </c:pt>
                <c:pt idx="3">
                  <c:v>0.02</c:v>
                </c:pt>
                <c:pt idx="4">
                  <c:v>0.2</c:v>
                </c:pt>
                <c:pt idx="5">
                  <c:v>0.01</c:v>
                </c:pt>
                <c:pt idx="6">
                  <c:v>0.04</c:v>
                </c:pt>
                <c:pt idx="7">
                  <c:v>0.02</c:v>
                </c:pt>
                <c:pt idx="8">
                  <c:v>0.01</c:v>
                </c:pt>
                <c:pt idx="9">
                  <c:v>0.05</c:v>
                </c:pt>
                <c:pt idx="10">
                  <c:v>0.01</c:v>
                </c:pt>
                <c:pt idx="11">
                  <c:v>0.09</c:v>
                </c:pt>
                <c:pt idx="12">
                  <c:v>0.02</c:v>
                </c:pt>
                <c:pt idx="13">
                  <c:v>0.03</c:v>
                </c:pt>
                <c:pt idx="14">
                  <c:v>0.01</c:v>
                </c:pt>
                <c:pt idx="15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2020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2.2999999999999998</c:v>
                </c:pt>
                <c:pt idx="1">
                  <c:v>1.7</c:v>
                </c:pt>
                <c:pt idx="2">
                  <c:v>0.01</c:v>
                </c:pt>
                <c:pt idx="3">
                  <c:v>0.03</c:v>
                </c:pt>
                <c:pt idx="4">
                  <c:v>0.2</c:v>
                </c:pt>
                <c:pt idx="5">
                  <c:v>0.02</c:v>
                </c:pt>
                <c:pt idx="6">
                  <c:v>0.05</c:v>
                </c:pt>
                <c:pt idx="7">
                  <c:v>0.01</c:v>
                </c:pt>
                <c:pt idx="8">
                  <c:v>0.01</c:v>
                </c:pt>
                <c:pt idx="9">
                  <c:v>0.04</c:v>
                </c:pt>
                <c:pt idx="10">
                  <c:v>0.01</c:v>
                </c:pt>
                <c:pt idx="11">
                  <c:v>0.09</c:v>
                </c:pt>
                <c:pt idx="12">
                  <c:v>0.02</c:v>
                </c:pt>
                <c:pt idx="13">
                  <c:v>0.03</c:v>
                </c:pt>
                <c:pt idx="14">
                  <c:v>0.01</c:v>
                </c:pt>
                <c:pt idx="15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B9E-4F5F-B8E1-F34FE82412B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7747584"/>
        <c:axId val="448852480"/>
      </c:barChart>
      <c:catAx>
        <c:axId val="447747584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48852480"/>
        <c:crosses val="autoZero"/>
        <c:auto val="1"/>
        <c:lblAlgn val="ctr"/>
        <c:lblOffset val="100"/>
        <c:noMultiLvlLbl val="0"/>
      </c:catAx>
      <c:valAx>
        <c:axId val="448852480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4774758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666673675680188"/>
          <c:y val="0.63712047024876584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6743111173536871E-4"/>
          <c:y val="0"/>
          <c:w val="0.9994310082823407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E2AA-4A29-8476-B6546418B941}"/>
              </c:ext>
            </c:extLst>
          </c:dPt>
          <c:dPt>
            <c:idx val="3"/>
            <c:invertIfNegative val="0"/>
            <c:bubble3D val="0"/>
            <c:spPr>
              <a:solidFill>
                <a:srgbClr val="E10000"/>
              </a:solidFill>
            </c:spPr>
            <c:extLst>
              <c:ext xmlns:c16="http://schemas.microsoft.com/office/drawing/2014/chart" uri="{C3380CC4-5D6E-409C-BE32-E72D297353CC}">
                <c16:uniqueId val="{00000007-6E8D-49E4-91FF-5DDD31EC3D65}"/>
              </c:ext>
            </c:extLst>
          </c:dPt>
          <c:dPt>
            <c:idx val="5"/>
            <c:invertIfNegative val="0"/>
            <c:bubble3D val="0"/>
            <c:spPr>
              <a:solidFill>
                <a:srgbClr val="E10000"/>
              </a:solidFill>
            </c:spPr>
            <c:extLst>
              <c:ext xmlns:c16="http://schemas.microsoft.com/office/drawing/2014/chart" uri="{C3380CC4-5D6E-409C-BE32-E72D297353CC}">
                <c16:uniqueId val="{00000003-E2AA-4A29-8476-B6546418B941}"/>
              </c:ext>
            </c:extLst>
          </c:dPt>
          <c:dPt>
            <c:idx val="6"/>
            <c:invertIfNegative val="0"/>
            <c:bubble3D val="0"/>
            <c:spPr>
              <a:solidFill>
                <a:srgbClr val="E10000"/>
              </a:solidFill>
            </c:spPr>
            <c:extLst>
              <c:ext xmlns:c16="http://schemas.microsoft.com/office/drawing/2014/chart" uri="{C3380CC4-5D6E-409C-BE32-E72D297353CC}">
                <c16:uniqueId val="{00000008-6E8D-49E4-91FF-5DDD31EC3D65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3CC6-46CE-B7EE-6DBAF4D0F138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E2AA-4A29-8476-B6546418B941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C-669B-4DBD-B179-52789DB3466C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3CC6-46CE-B7EE-6DBAF4D0F138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3CC6-46CE-B7EE-6DBAF4D0F138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małopolskie  </c:v>
                </c:pt>
                <c:pt idx="1">
                  <c:v>pomorskie  </c:v>
                </c:pt>
                <c:pt idx="2">
                  <c:v>zachodniopomorskie  </c:v>
                </c:pt>
                <c:pt idx="3">
                  <c:v>mazowieckie  </c:v>
                </c:pt>
                <c:pt idx="4">
                  <c:v>dolnośląskie  </c:v>
                </c:pt>
                <c:pt idx="5">
                  <c:v>podkarpackie  </c:v>
                </c:pt>
                <c:pt idx="6">
                  <c:v>śląskie  </c:v>
                </c:pt>
                <c:pt idx="7">
                  <c:v>warmińsko-mazurskie  </c:v>
                </c:pt>
                <c:pt idx="8">
                  <c:v>lubelskie  </c:v>
                </c:pt>
                <c:pt idx="9">
                  <c:v>wielkopolskie  </c:v>
                </c:pt>
                <c:pt idx="10">
                  <c:v>kujawsko-pomorskie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świętokrzyskie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Arkusz1!$B$2:$B$17</c:f>
              <c:numCache>
                <c:formatCode>0%</c:formatCode>
                <c:ptCount val="16"/>
                <c:pt idx="0">
                  <c:v>0.09</c:v>
                </c:pt>
                <c:pt idx="1">
                  <c:v>0.18</c:v>
                </c:pt>
                <c:pt idx="2">
                  <c:v>0</c:v>
                </c:pt>
                <c:pt idx="3">
                  <c:v>-0.33</c:v>
                </c:pt>
                <c:pt idx="4">
                  <c:v>0</c:v>
                </c:pt>
                <c:pt idx="5">
                  <c:v>-0.5</c:v>
                </c:pt>
                <c:pt idx="6">
                  <c:v>-0.2</c:v>
                </c:pt>
                <c:pt idx="7">
                  <c:v>1</c:v>
                </c:pt>
                <c:pt idx="8">
                  <c:v>0</c:v>
                </c:pt>
                <c:pt idx="9">
                  <c:v>0.25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7903232"/>
        <c:axId val="448854208"/>
      </c:barChart>
      <c:catAx>
        <c:axId val="4479032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8854208"/>
        <c:crosses val="autoZero"/>
        <c:auto val="1"/>
        <c:lblAlgn val="ctr"/>
        <c:lblOffset val="100"/>
        <c:noMultiLvlLbl val="0"/>
      </c:catAx>
      <c:valAx>
        <c:axId val="448854208"/>
        <c:scaling>
          <c:orientation val="minMax"/>
          <c:max val="2"/>
          <c:min val="-2"/>
        </c:scaling>
        <c:delete val="1"/>
        <c:axPos val="t"/>
        <c:numFmt formatCode="0%" sourceLinked="1"/>
        <c:majorTickMark val="out"/>
        <c:minorTickMark val="none"/>
        <c:tickLblPos val="nextTo"/>
        <c:crossAx val="4479032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1876633932470819"/>
          <c:y val="5.8466161565188021E-3"/>
          <c:w val="0.4380256365883963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0.16</c:v>
                </c:pt>
                <c:pt idx="1">
                  <c:v>0.14000000000000001</c:v>
                </c:pt>
                <c:pt idx="2">
                  <c:v>0.01</c:v>
                </c:pt>
                <c:pt idx="3">
                  <c:v>0.01</c:v>
                </c:pt>
                <c:pt idx="4">
                  <c:v>0.01</c:v>
                </c:pt>
                <c:pt idx="5">
                  <c:v>0.01</c:v>
                </c:pt>
                <c:pt idx="6">
                  <c:v>0.01</c:v>
                </c:pt>
                <c:pt idx="7">
                  <c:v>0.01</c:v>
                </c:pt>
                <c:pt idx="8">
                  <c:v>0.01</c:v>
                </c:pt>
                <c:pt idx="9">
                  <c:v>0.01</c:v>
                </c:pt>
                <c:pt idx="10">
                  <c:v>0.01</c:v>
                </c:pt>
                <c:pt idx="11">
                  <c:v>0.01</c:v>
                </c:pt>
                <c:pt idx="12">
                  <c:v>0.01</c:v>
                </c:pt>
                <c:pt idx="13">
                  <c:v>0.01</c:v>
                </c:pt>
                <c:pt idx="14">
                  <c:v>0.01</c:v>
                </c:pt>
                <c:pt idx="15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2020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0.13</c:v>
                </c:pt>
                <c:pt idx="1">
                  <c:v>0.11</c:v>
                </c:pt>
                <c:pt idx="2">
                  <c:v>0.01</c:v>
                </c:pt>
                <c:pt idx="3">
                  <c:v>0.01</c:v>
                </c:pt>
                <c:pt idx="4">
                  <c:v>0.01</c:v>
                </c:pt>
                <c:pt idx="5">
                  <c:v>0.01</c:v>
                </c:pt>
                <c:pt idx="6">
                  <c:v>0.01</c:v>
                </c:pt>
                <c:pt idx="7">
                  <c:v>0.01</c:v>
                </c:pt>
                <c:pt idx="8">
                  <c:v>0.01</c:v>
                </c:pt>
                <c:pt idx="9">
                  <c:v>0.01</c:v>
                </c:pt>
                <c:pt idx="10">
                  <c:v>0.01</c:v>
                </c:pt>
                <c:pt idx="11">
                  <c:v>0.06</c:v>
                </c:pt>
                <c:pt idx="12">
                  <c:v>0.01</c:v>
                </c:pt>
                <c:pt idx="13">
                  <c:v>0.02</c:v>
                </c:pt>
                <c:pt idx="14">
                  <c:v>0.01</c:v>
                </c:pt>
                <c:pt idx="15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15F-4BE8-A72E-4425296A550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7912960"/>
        <c:axId val="450772992"/>
      </c:barChart>
      <c:catAx>
        <c:axId val="447912960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50772992"/>
        <c:crosses val="autoZero"/>
        <c:auto val="1"/>
        <c:lblAlgn val="ctr"/>
        <c:lblOffset val="100"/>
        <c:noMultiLvlLbl val="0"/>
      </c:catAx>
      <c:valAx>
        <c:axId val="45077299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47912960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666673675680188"/>
          <c:y val="0.63712047024876584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6743111173536871E-4"/>
          <c:y val="0"/>
          <c:w val="0.9994310082823407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FF0000"/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rgbClr val="9EE900"/>
              </a:solidFill>
            </c:spPr>
            <c:extLst>
              <c:ext xmlns:c16="http://schemas.microsoft.com/office/drawing/2014/chart" uri="{C3380CC4-5D6E-409C-BE32-E72D297353CC}">
                <c16:uniqueId val="{00000009-5805-411A-9EC2-8513E3E5109A}"/>
              </c:ext>
            </c:extLst>
          </c:dPt>
          <c:dPt>
            <c:idx val="1"/>
            <c:invertIfNegative val="0"/>
            <c:bubble3D val="0"/>
            <c:spPr>
              <a:solidFill>
                <a:srgbClr val="9EE900"/>
              </a:solidFill>
            </c:spPr>
            <c:extLst>
              <c:ext xmlns:c16="http://schemas.microsoft.com/office/drawing/2014/chart" uri="{C3380CC4-5D6E-409C-BE32-E72D297353CC}">
                <c16:uniqueId val="{0000000A-5805-411A-9EC2-8513E3E5109A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3-90A1-4158-8A79-17EC92B4419A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3642-4E59-95E8-527C4E406D73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4A6F-4AC5-80EC-D835CD4A9165}"/>
              </c:ext>
            </c:extLst>
          </c:dPt>
          <c:dPt>
            <c:idx val="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3642-4E59-95E8-527C4E406D73}"/>
              </c:ext>
            </c:extLst>
          </c:dPt>
          <c:dPt>
            <c:idx val="1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611B-4955-BD71-11FA16F83059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611B-4955-BD71-11FA16F83059}"/>
              </c:ext>
            </c:extLst>
          </c:dPt>
          <c:dPt>
            <c:idx val="1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B-3642-4E59-95E8-527C4E406D73}"/>
              </c:ext>
            </c:extLst>
          </c:dPt>
          <c:dPt>
            <c:idx val="1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D-3642-4E59-95E8-527C4E406D73}"/>
              </c:ext>
            </c:extLst>
          </c:dPt>
          <c:dPt>
            <c:idx val="1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F-3642-4E59-95E8-527C4E406D73}"/>
              </c:ext>
            </c:extLst>
          </c:dPt>
          <c:dLbls>
            <c:dLbl>
              <c:idx val="2"/>
              <c:layout>
                <c:manualLayout>
                  <c:x val="-2.8700483896938134E-2"/>
                  <c:y val="-1.443431525341847E-1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800" b="1"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611B-4955-BD71-11FA16F8305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małopolskie  </c:v>
                </c:pt>
                <c:pt idx="1">
                  <c:v>pomorskie  </c:v>
                </c:pt>
                <c:pt idx="2">
                  <c:v>zachodniopomorskie  </c:v>
                </c:pt>
                <c:pt idx="3">
                  <c:v>mazowieckie  </c:v>
                </c:pt>
                <c:pt idx="4">
                  <c:v>dolnośląskie  </c:v>
                </c:pt>
                <c:pt idx="5">
                  <c:v>podkarpackie  </c:v>
                </c:pt>
                <c:pt idx="6">
                  <c:v>śląskie  </c:v>
                </c:pt>
                <c:pt idx="7">
                  <c:v>warmińsko-mazurskie  </c:v>
                </c:pt>
                <c:pt idx="8">
                  <c:v>lubelskie  </c:v>
                </c:pt>
                <c:pt idx="9">
                  <c:v>wielkopolskie  </c:v>
                </c:pt>
                <c:pt idx="10">
                  <c:v>kujawsko-pomorskie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świętokrzyskie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Arkusz1!$B$2:$B$17</c:f>
              <c:numCache>
                <c:formatCode>0%</c:formatCode>
                <c:ptCount val="16"/>
                <c:pt idx="0">
                  <c:v>0.23</c:v>
                </c:pt>
                <c:pt idx="1">
                  <c:v>0.27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-0.83</c:v>
                </c:pt>
                <c:pt idx="12">
                  <c:v>0</c:v>
                </c:pt>
                <c:pt idx="13">
                  <c:v>-0.5</c:v>
                </c:pt>
                <c:pt idx="14">
                  <c:v>0</c:v>
                </c:pt>
                <c:pt idx="1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7911936"/>
        <c:axId val="450774720"/>
      </c:barChart>
      <c:catAx>
        <c:axId val="4479119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50774720"/>
        <c:crosses val="autoZero"/>
        <c:auto val="1"/>
        <c:lblAlgn val="ctr"/>
        <c:lblOffset val="100"/>
        <c:noMultiLvlLbl val="0"/>
      </c:catAx>
      <c:valAx>
        <c:axId val="450774720"/>
        <c:scaling>
          <c:orientation val="minMax"/>
          <c:max val="3.5"/>
          <c:min val="-3.5"/>
        </c:scaling>
        <c:delete val="1"/>
        <c:axPos val="t"/>
        <c:numFmt formatCode="0%" sourceLinked="1"/>
        <c:majorTickMark val="out"/>
        <c:minorTickMark val="none"/>
        <c:tickLblPos val="nextTo"/>
        <c:crossAx val="4479119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774767048557842E-2"/>
          <c:y val="0.14908742458995042"/>
          <c:w val="0.85489639885340218"/>
          <c:h val="0.74943575062704471"/>
        </c:manualLayout>
      </c:layout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Polska 2021</c:v>
                </c:pt>
              </c:strCache>
            </c:strRef>
          </c:tx>
          <c:spPr>
            <a:ln>
              <a:solidFill>
                <a:schemeClr val="bg1">
                  <a:lumMod val="50000"/>
                </a:schemeClr>
              </a:solidFill>
            </a:ln>
          </c:spPr>
          <c:marker>
            <c:symbol val="circle"/>
            <c:size val="5"/>
            <c:spPr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c:spPr>
          </c:marker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chemeClr val="bg1">
                        <a:lumMod val="50000"/>
                      </a:schemeClr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Arkusz1!$B$2:$B$13</c:f>
              <c:numCache>
                <c:formatCode>0%</c:formatCode>
                <c:ptCount val="12"/>
                <c:pt idx="0">
                  <c:v>0.08</c:v>
                </c:pt>
                <c:pt idx="1">
                  <c:v>0.16</c:v>
                </c:pt>
                <c:pt idx="2">
                  <c:v>0.14000000000000001</c:v>
                </c:pt>
                <c:pt idx="3">
                  <c:v>0.14000000000000001</c:v>
                </c:pt>
                <c:pt idx="4">
                  <c:v>0.2</c:v>
                </c:pt>
                <c:pt idx="5">
                  <c:v>0.33</c:v>
                </c:pt>
                <c:pt idx="6">
                  <c:v>0.5</c:v>
                </c:pt>
                <c:pt idx="7">
                  <c:v>0.52</c:v>
                </c:pt>
                <c:pt idx="8">
                  <c:v>0.38</c:v>
                </c:pt>
                <c:pt idx="9">
                  <c:v>0.36</c:v>
                </c:pt>
                <c:pt idx="10">
                  <c:v>0.3</c:v>
                </c:pt>
                <c:pt idx="11">
                  <c:v>0.25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399E-4459-BA08-0B204C4398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0547200"/>
        <c:axId val="450777024"/>
      </c:lineChart>
      <c:lineChart>
        <c:grouping val="standard"/>
        <c:varyColors val="0"/>
        <c:ser>
          <c:idx val="1"/>
          <c:order val="1"/>
          <c:tx>
            <c:strRef>
              <c:f>Arkusz1!$C$1</c:f>
              <c:strCache>
                <c:ptCount val="1"/>
                <c:pt idx="0">
                  <c:v>Polska 2020</c:v>
                </c:pt>
              </c:strCache>
            </c:strRef>
          </c:tx>
          <c:spPr>
            <a:ln>
              <a:solidFill>
                <a:schemeClr val="bg1">
                  <a:lumMod val="75000"/>
                </a:schemeClr>
              </a:solidFill>
            </a:ln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c:spPr>
          </c:marker>
          <c:dLbls>
            <c:dLbl>
              <c:idx val="2"/>
              <c:layout>
                <c:manualLayout>
                  <c:x val="-4.2602066204017658E-2"/>
                  <c:y val="8.670207080749864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4A0-4C90-A008-07091E1576BF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chemeClr val="bg1">
                        <a:lumMod val="75000"/>
                      </a:schemeClr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Arkusz1!$C$2:$C$13</c:f>
              <c:numCache>
                <c:formatCode>0%</c:formatCode>
                <c:ptCount val="12"/>
                <c:pt idx="0">
                  <c:v>0.33899999999999997</c:v>
                </c:pt>
                <c:pt idx="1">
                  <c:v>0.379</c:v>
                </c:pt>
                <c:pt idx="2">
                  <c:v>0.184</c:v>
                </c:pt>
                <c:pt idx="3">
                  <c:v>7.4999999999999997E-2</c:v>
                </c:pt>
                <c:pt idx="4">
                  <c:v>7.8E-2</c:v>
                </c:pt>
                <c:pt idx="5">
                  <c:v>0.19800000000000001</c:v>
                </c:pt>
                <c:pt idx="6">
                  <c:v>0.38299999999999995</c:v>
                </c:pt>
                <c:pt idx="7">
                  <c:v>0.44500000000000001</c:v>
                </c:pt>
                <c:pt idx="8">
                  <c:v>0.30499999999999999</c:v>
                </c:pt>
                <c:pt idx="9">
                  <c:v>0.215</c:v>
                </c:pt>
                <c:pt idx="10">
                  <c:v>0.10300000000000001</c:v>
                </c:pt>
                <c:pt idx="11">
                  <c:v>9.1999999999999998E-2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399E-4459-BA08-0B204C4398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0642944"/>
        <c:axId val="450777600"/>
      </c:lineChart>
      <c:catAx>
        <c:axId val="45054720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50777024"/>
        <c:crosses val="autoZero"/>
        <c:auto val="1"/>
        <c:lblAlgn val="ctr"/>
        <c:lblOffset val="100"/>
        <c:noMultiLvlLbl val="0"/>
      </c:catAx>
      <c:valAx>
        <c:axId val="450777024"/>
        <c:scaling>
          <c:orientation val="minMax"/>
        </c:scaling>
        <c:delete val="1"/>
        <c:axPos val="l"/>
        <c:numFmt formatCode="#,##0" sourceLinked="0"/>
        <c:majorTickMark val="out"/>
        <c:minorTickMark val="none"/>
        <c:tickLblPos val="nextTo"/>
        <c:crossAx val="450547200"/>
        <c:crosses val="autoZero"/>
        <c:crossBetween val="between"/>
      </c:valAx>
      <c:valAx>
        <c:axId val="450777600"/>
        <c:scaling>
          <c:orientation val="minMax"/>
        </c:scaling>
        <c:delete val="0"/>
        <c:axPos val="r"/>
        <c:numFmt formatCode="0%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>
                <a:solidFill>
                  <a:schemeClr val="bg1"/>
                </a:solidFill>
              </a:defRPr>
            </a:pPr>
            <a:endParaRPr lang="en-US"/>
          </a:p>
        </c:txPr>
        <c:crossAx val="450642944"/>
        <c:crosses val="max"/>
        <c:crossBetween val="between"/>
      </c:valAx>
      <c:catAx>
        <c:axId val="45064294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50777600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14094494689201831"/>
          <c:y val="2.3224456932033323E-2"/>
          <c:w val="0.71323248302861952"/>
          <c:h val="7.5000039590870204E-2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774767048557842E-2"/>
          <c:y val="0.14908742458995042"/>
          <c:w val="0.85489639885340218"/>
          <c:h val="0.74943575062704471"/>
        </c:manualLayout>
      </c:layout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Śląskie 2021</c:v>
                </c:pt>
              </c:strCache>
            </c:strRef>
          </c:tx>
          <c:spPr>
            <a:ln>
              <a:solidFill>
                <a:schemeClr val="bg1">
                  <a:lumMod val="50000"/>
                </a:schemeClr>
              </a:solidFill>
            </a:ln>
          </c:spPr>
          <c:marker>
            <c:symbol val="circle"/>
            <c:size val="5"/>
            <c:spPr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c:spPr>
          </c:marker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chemeClr val="bg1">
                        <a:lumMod val="50000"/>
                      </a:schemeClr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Arkusz1!$B$2:$B$13</c:f>
              <c:numCache>
                <c:formatCode>0%</c:formatCode>
                <c:ptCount val="12"/>
                <c:pt idx="0">
                  <c:v>0.1</c:v>
                </c:pt>
                <c:pt idx="1">
                  <c:v>0.19</c:v>
                </c:pt>
                <c:pt idx="2">
                  <c:v>0.16</c:v>
                </c:pt>
                <c:pt idx="3">
                  <c:v>0.13</c:v>
                </c:pt>
                <c:pt idx="4">
                  <c:v>0.17</c:v>
                </c:pt>
                <c:pt idx="5">
                  <c:v>0.28000000000000003</c:v>
                </c:pt>
                <c:pt idx="6">
                  <c:v>0.41</c:v>
                </c:pt>
                <c:pt idx="7">
                  <c:v>0.47</c:v>
                </c:pt>
                <c:pt idx="8">
                  <c:v>0.37</c:v>
                </c:pt>
                <c:pt idx="9">
                  <c:v>0.35</c:v>
                </c:pt>
                <c:pt idx="10">
                  <c:v>0.28999999999999998</c:v>
                </c:pt>
                <c:pt idx="11">
                  <c:v>0.28000000000000003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399E-4459-BA08-0B204C4398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2400128"/>
        <c:axId val="450779328"/>
      </c:lineChart>
      <c:lineChart>
        <c:grouping val="standard"/>
        <c:varyColors val="0"/>
        <c:ser>
          <c:idx val="1"/>
          <c:order val="1"/>
          <c:tx>
            <c:strRef>
              <c:f>Arkusz1!$C$1</c:f>
              <c:strCache>
                <c:ptCount val="1"/>
                <c:pt idx="0">
                  <c:v>Śląskie 2020</c:v>
                </c:pt>
              </c:strCache>
            </c:strRef>
          </c:tx>
          <c:spPr>
            <a:ln>
              <a:solidFill>
                <a:schemeClr val="bg1">
                  <a:lumMod val="75000"/>
                </a:schemeClr>
              </a:solidFill>
            </a:ln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c:spPr>
          </c:marker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chemeClr val="bg1">
                        <a:lumMod val="75000"/>
                      </a:schemeClr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Arkusz1!$C$2:$C$13</c:f>
              <c:numCache>
                <c:formatCode>0%</c:formatCode>
                <c:ptCount val="12"/>
                <c:pt idx="0">
                  <c:v>0.377</c:v>
                </c:pt>
                <c:pt idx="1">
                  <c:v>0.39799999999999996</c:v>
                </c:pt>
                <c:pt idx="2">
                  <c:v>0.17</c:v>
                </c:pt>
                <c:pt idx="3">
                  <c:v>7.9000000000000001E-2</c:v>
                </c:pt>
                <c:pt idx="4">
                  <c:v>7.9000000000000001E-2</c:v>
                </c:pt>
                <c:pt idx="5">
                  <c:v>0.13900000000000001</c:v>
                </c:pt>
                <c:pt idx="6">
                  <c:v>0.28100000000000003</c:v>
                </c:pt>
                <c:pt idx="7">
                  <c:v>0.35</c:v>
                </c:pt>
                <c:pt idx="8">
                  <c:v>0.26500000000000001</c:v>
                </c:pt>
                <c:pt idx="9">
                  <c:v>0.19399999999999998</c:v>
                </c:pt>
                <c:pt idx="10">
                  <c:v>0.11800000000000001</c:v>
                </c:pt>
                <c:pt idx="11">
                  <c:v>0.10300000000000001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399E-4459-BA08-0B204C4398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0641920"/>
        <c:axId val="450779904"/>
      </c:lineChart>
      <c:catAx>
        <c:axId val="45240012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50779328"/>
        <c:crosses val="autoZero"/>
        <c:auto val="1"/>
        <c:lblAlgn val="ctr"/>
        <c:lblOffset val="100"/>
        <c:noMultiLvlLbl val="0"/>
      </c:catAx>
      <c:valAx>
        <c:axId val="450779328"/>
        <c:scaling>
          <c:orientation val="minMax"/>
        </c:scaling>
        <c:delete val="1"/>
        <c:axPos val="l"/>
        <c:numFmt formatCode="0%" sourceLinked="0"/>
        <c:majorTickMark val="out"/>
        <c:minorTickMark val="none"/>
        <c:tickLblPos val="nextTo"/>
        <c:crossAx val="452400128"/>
        <c:crosses val="autoZero"/>
        <c:crossBetween val="between"/>
      </c:valAx>
      <c:valAx>
        <c:axId val="450779904"/>
        <c:scaling>
          <c:orientation val="minMax"/>
        </c:scaling>
        <c:delete val="1"/>
        <c:axPos val="r"/>
        <c:numFmt formatCode="0%" sourceLinked="1"/>
        <c:majorTickMark val="out"/>
        <c:minorTickMark val="none"/>
        <c:tickLblPos val="nextTo"/>
        <c:crossAx val="450641920"/>
        <c:crosses val="max"/>
        <c:crossBetween val="between"/>
      </c:valAx>
      <c:catAx>
        <c:axId val="45064192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50779904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14094494689201831"/>
          <c:y val="2.3224456932033323E-2"/>
          <c:w val="0.71323248302861952"/>
          <c:h val="7.5000039590870204E-2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89378085323946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Zachodniopomorskie </c:v>
                </c:pt>
                <c:pt idx="1">
                  <c:v>Małopolskie </c:v>
                </c:pt>
                <c:pt idx="2">
                  <c:v>Pomorskie </c:v>
                </c:pt>
                <c:pt idx="3">
                  <c:v>Dolnośląskie </c:v>
                </c:pt>
                <c:pt idx="4">
                  <c:v>Mazowieckie </c:v>
                </c:pt>
                <c:pt idx="5">
                  <c:v>Śląskie </c:v>
                </c:pt>
                <c:pt idx="6">
                  <c:v>Warmińsko-mazurskie </c:v>
                </c:pt>
                <c:pt idx="7">
                  <c:v>Kujawsko-pomorskie </c:v>
                </c:pt>
                <c:pt idx="8">
                  <c:v>Podkarpackie </c:v>
                </c:pt>
                <c:pt idx="9">
                  <c:v>Wielkopolskie </c:v>
                </c:pt>
                <c:pt idx="10">
                  <c:v>Lubelskie </c:v>
                </c:pt>
                <c:pt idx="11">
                  <c:v>Łódzkie </c:v>
                </c:pt>
                <c:pt idx="12">
                  <c:v>Świętokrzyskie </c:v>
                </c:pt>
                <c:pt idx="13">
                  <c:v>Lubuskie </c:v>
                </c:pt>
                <c:pt idx="14">
                  <c:v>Podlaskie </c:v>
                </c:pt>
                <c:pt idx="15">
                  <c:v>Opolskie 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11.9</c:v>
                </c:pt>
                <c:pt idx="1">
                  <c:v>8.8000000000000007</c:v>
                </c:pt>
                <c:pt idx="2">
                  <c:v>8</c:v>
                </c:pt>
                <c:pt idx="3">
                  <c:v>6.4</c:v>
                </c:pt>
                <c:pt idx="4">
                  <c:v>5.5</c:v>
                </c:pt>
                <c:pt idx="5">
                  <c:v>4.0999999999999996</c:v>
                </c:pt>
                <c:pt idx="6">
                  <c:v>2.6</c:v>
                </c:pt>
                <c:pt idx="7">
                  <c:v>3.1</c:v>
                </c:pt>
                <c:pt idx="8">
                  <c:v>2.4</c:v>
                </c:pt>
                <c:pt idx="9">
                  <c:v>2.6</c:v>
                </c:pt>
                <c:pt idx="10">
                  <c:v>1.7</c:v>
                </c:pt>
                <c:pt idx="11">
                  <c:v>1.6</c:v>
                </c:pt>
                <c:pt idx="12">
                  <c:v>1.4</c:v>
                </c:pt>
                <c:pt idx="13">
                  <c:v>1.2</c:v>
                </c:pt>
                <c:pt idx="14">
                  <c:v>1</c:v>
                </c:pt>
                <c:pt idx="15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2020</c:v>
                </c:pt>
              </c:strCache>
            </c:strRef>
          </c:tx>
          <c:spPr>
            <a:solidFill>
              <a:schemeClr val="tx1">
                <a:lumMod val="60000"/>
                <a:lumOff val="40000"/>
              </a:schemeClr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Zachodniopomorskie </c:v>
                </c:pt>
                <c:pt idx="1">
                  <c:v>Małopolskie </c:v>
                </c:pt>
                <c:pt idx="2">
                  <c:v>Pomorskie </c:v>
                </c:pt>
                <c:pt idx="3">
                  <c:v>Dolnośląskie </c:v>
                </c:pt>
                <c:pt idx="4">
                  <c:v>Mazowieckie </c:v>
                </c:pt>
                <c:pt idx="5">
                  <c:v>Śląskie </c:v>
                </c:pt>
                <c:pt idx="6">
                  <c:v>Warmińsko-mazurskie </c:v>
                </c:pt>
                <c:pt idx="7">
                  <c:v>Kujawsko-pomorskie </c:v>
                </c:pt>
                <c:pt idx="8">
                  <c:v>Podkarpackie </c:v>
                </c:pt>
                <c:pt idx="9">
                  <c:v>Wielkopolskie </c:v>
                </c:pt>
                <c:pt idx="10">
                  <c:v>Lubelskie </c:v>
                </c:pt>
                <c:pt idx="11">
                  <c:v>Łódzkie </c:v>
                </c:pt>
                <c:pt idx="12">
                  <c:v>Świętokrzyskie </c:v>
                </c:pt>
                <c:pt idx="13">
                  <c:v>Lubuskie </c:v>
                </c:pt>
                <c:pt idx="14">
                  <c:v>Podlaskie </c:v>
                </c:pt>
                <c:pt idx="15">
                  <c:v>Opolskie 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9.9471249999999998</c:v>
                </c:pt>
                <c:pt idx="1">
                  <c:v>6.8417620000000001</c:v>
                </c:pt>
                <c:pt idx="2">
                  <c:v>6.7010200000000006</c:v>
                </c:pt>
                <c:pt idx="3">
                  <c:v>5.5154830000000006</c:v>
                </c:pt>
                <c:pt idx="4">
                  <c:v>4.057931</c:v>
                </c:pt>
                <c:pt idx="5">
                  <c:v>3.3420109999999998</c:v>
                </c:pt>
                <c:pt idx="6">
                  <c:v>2.3727100000000001</c:v>
                </c:pt>
                <c:pt idx="7">
                  <c:v>2.3717040000000003</c:v>
                </c:pt>
                <c:pt idx="8">
                  <c:v>2.113632</c:v>
                </c:pt>
                <c:pt idx="9">
                  <c:v>2.0918069999999997</c:v>
                </c:pt>
                <c:pt idx="10">
                  <c:v>1.3972309999999999</c:v>
                </c:pt>
                <c:pt idx="11">
                  <c:v>1.3519000000000001</c:v>
                </c:pt>
                <c:pt idx="12">
                  <c:v>1.0414600000000001</c:v>
                </c:pt>
                <c:pt idx="13">
                  <c:v>0.934056</c:v>
                </c:pt>
                <c:pt idx="14">
                  <c:v>0.830013</c:v>
                </c:pt>
                <c:pt idx="15">
                  <c:v>0.46732299999999999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32-464E-8339-036B63F000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53693440"/>
        <c:axId val="453846144"/>
      </c:barChart>
      <c:catAx>
        <c:axId val="453693440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53846144"/>
        <c:crosses val="autoZero"/>
        <c:auto val="1"/>
        <c:lblAlgn val="ctr"/>
        <c:lblOffset val="100"/>
        <c:noMultiLvlLbl val="0"/>
      </c:catAx>
      <c:valAx>
        <c:axId val="453846144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53693440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66667367568021"/>
          <c:y val="0.77884083897466383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0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6743111173536871E-4"/>
          <c:y val="0"/>
          <c:w val="0.9994310082823407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66E466"/>
            </a:solidFill>
          </c:spPr>
          <c:invertIfNegative val="0"/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E569-43C0-9DFA-A06CAC6ACD5A}"/>
              </c:ext>
            </c:extLst>
          </c:dPt>
          <c:dPt>
            <c:idx val="1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E569-43C0-9DFA-A06CAC6ACD5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Arkusz1!$B$2:$B$17</c:f>
              <c:numCache>
                <c:formatCode>0%</c:formatCode>
                <c:ptCount val="16"/>
                <c:pt idx="0">
                  <c:v>0.196325571</c:v>
                </c:pt>
                <c:pt idx="1">
                  <c:v>0.28621837500000002</c:v>
                </c:pt>
                <c:pt idx="2">
                  <c:v>0.19384810099999999</c:v>
                </c:pt>
                <c:pt idx="3">
                  <c:v>0.160369817</c:v>
                </c:pt>
                <c:pt idx="4">
                  <c:v>0.35537050799999997</c:v>
                </c:pt>
                <c:pt idx="5">
                  <c:v>0.22680625500000001</c:v>
                </c:pt>
                <c:pt idx="6">
                  <c:v>9.5793418000000005E-2</c:v>
                </c:pt>
                <c:pt idx="7">
                  <c:v>0.30707710599999999</c:v>
                </c:pt>
                <c:pt idx="8">
                  <c:v>0.13548621499999999</c:v>
                </c:pt>
                <c:pt idx="9">
                  <c:v>0.24294449700000001</c:v>
                </c:pt>
                <c:pt idx="10">
                  <c:v>0.216692158</c:v>
                </c:pt>
                <c:pt idx="11">
                  <c:v>0.18351949100000001</c:v>
                </c:pt>
                <c:pt idx="12">
                  <c:v>0.34426670300000001</c:v>
                </c:pt>
                <c:pt idx="13">
                  <c:v>0.28471954599999999</c:v>
                </c:pt>
                <c:pt idx="14">
                  <c:v>0.20480040699999999</c:v>
                </c:pt>
                <c:pt idx="15">
                  <c:v>6.9923799999999994E-2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53817856"/>
        <c:axId val="453847872"/>
      </c:barChart>
      <c:catAx>
        <c:axId val="45381785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53847872"/>
        <c:crosses val="autoZero"/>
        <c:auto val="1"/>
        <c:lblAlgn val="ctr"/>
        <c:lblOffset val="100"/>
        <c:noMultiLvlLbl val="0"/>
      </c:catAx>
      <c:valAx>
        <c:axId val="453847872"/>
        <c:scaling>
          <c:orientation val="minMax"/>
          <c:max val="2"/>
          <c:min val="-2"/>
        </c:scaling>
        <c:delete val="1"/>
        <c:axPos val="t"/>
        <c:numFmt formatCode="0%" sourceLinked="1"/>
        <c:majorTickMark val="out"/>
        <c:minorTickMark val="none"/>
        <c:tickLblPos val="nextTo"/>
        <c:crossAx val="45381785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0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774767048557842E-2"/>
          <c:y val="0.14908742458995042"/>
          <c:w val="0.85489639885340218"/>
          <c:h val="0.74943575062704471"/>
        </c:manualLayout>
      </c:layout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Polska (w mln.)</c:v>
                </c:pt>
              </c:strCache>
            </c:strRef>
          </c:tx>
          <c:spPr>
            <a:ln>
              <a:solidFill>
                <a:schemeClr val="accent1">
                  <a:lumMod val="50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accent1">
                    <a:lumMod val="50000"/>
                  </a:schemeClr>
                </a:solidFill>
              </a:ln>
            </c:spPr>
          </c:marker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chemeClr val="accent1">
                        <a:lumMod val="50000"/>
                      </a:schemeClr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Arkusz1!$B$2:$B$13</c:f>
              <c:numCache>
                <c:formatCode>General</c:formatCode>
                <c:ptCount val="12"/>
                <c:pt idx="0">
                  <c:v>0.7</c:v>
                </c:pt>
                <c:pt idx="1">
                  <c:v>1.6</c:v>
                </c:pt>
                <c:pt idx="2">
                  <c:v>1.7</c:v>
                </c:pt>
                <c:pt idx="3">
                  <c:v>1.4</c:v>
                </c:pt>
                <c:pt idx="4">
                  <c:v>3.1</c:v>
                </c:pt>
                <c:pt idx="5">
                  <c:v>6.5</c:v>
                </c:pt>
                <c:pt idx="6">
                  <c:v>12</c:v>
                </c:pt>
                <c:pt idx="7">
                  <c:v>12.6</c:v>
                </c:pt>
                <c:pt idx="8">
                  <c:v>7.8</c:v>
                </c:pt>
                <c:pt idx="9">
                  <c:v>6.3</c:v>
                </c:pt>
                <c:pt idx="10">
                  <c:v>4.9000000000000004</c:v>
                </c:pt>
                <c:pt idx="11">
                  <c:v>4.3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2-860B-4237-A86B-F88421F6D8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3696000"/>
        <c:axId val="453850176"/>
      </c:lineChart>
      <c:lineChart>
        <c:grouping val="standard"/>
        <c:varyColors val="0"/>
        <c:ser>
          <c:idx val="1"/>
          <c:order val="1"/>
          <c:tx>
            <c:strRef>
              <c:f>Arkusz1!$C$1</c:f>
              <c:strCache>
                <c:ptCount val="1"/>
                <c:pt idx="0">
                  <c:v>śląskie (w tys.)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accent1"/>
              </a:solidFill>
              <a:ln>
                <a:solidFill>
                  <a:schemeClr val="accent1"/>
                </a:solidFill>
              </a:ln>
            </c:spPr>
          </c:marker>
          <c:dLbls>
            <c:dLbl>
              <c:idx val="5"/>
              <c:layout>
                <c:manualLayout>
                  <c:x val="-7.0999455632409933E-2"/>
                  <c:y val="-4.754629689443474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60B-4237-A86B-F88421F6D839}"/>
                </c:ext>
              </c:extLst>
            </c:dLbl>
            <c:dLbl>
              <c:idx val="6"/>
              <c:layout>
                <c:manualLayout>
                  <c:x val="-3.8768833749992973E-2"/>
                  <c:y val="-5.313997888201526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60B-4237-A86B-F88421F6D839}"/>
                </c:ext>
              </c:extLst>
            </c:dLbl>
            <c:dLbl>
              <c:idx val="7"/>
              <c:layout>
                <c:manualLayout>
                  <c:x val="-3.4532809159732461E-2"/>
                  <c:y val="-4.847857722569820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60B-4237-A86B-F88421F6D83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chemeClr val="accent1"/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Arkusz1!$C$2:$C$13</c:f>
              <c:numCache>
                <c:formatCode>General</c:formatCode>
                <c:ptCount val="12"/>
                <c:pt idx="0">
                  <c:v>75</c:v>
                </c:pt>
                <c:pt idx="1">
                  <c:v>162</c:v>
                </c:pt>
                <c:pt idx="2">
                  <c:v>157</c:v>
                </c:pt>
                <c:pt idx="3">
                  <c:v>109</c:v>
                </c:pt>
                <c:pt idx="4">
                  <c:v>211</c:v>
                </c:pt>
                <c:pt idx="5">
                  <c:v>366</c:v>
                </c:pt>
                <c:pt idx="6">
                  <c:v>589</c:v>
                </c:pt>
                <c:pt idx="7">
                  <c:v>681</c:v>
                </c:pt>
                <c:pt idx="8">
                  <c:v>511</c:v>
                </c:pt>
                <c:pt idx="9">
                  <c:v>472</c:v>
                </c:pt>
                <c:pt idx="10">
                  <c:v>387</c:v>
                </c:pt>
                <c:pt idx="11">
                  <c:v>378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5-860B-4237-A86B-F88421F6D8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3816320"/>
        <c:axId val="453850752"/>
      </c:lineChart>
      <c:catAx>
        <c:axId val="45369600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53850176"/>
        <c:crosses val="autoZero"/>
        <c:auto val="1"/>
        <c:lblAlgn val="ctr"/>
        <c:lblOffset val="100"/>
        <c:noMultiLvlLbl val="0"/>
      </c:catAx>
      <c:valAx>
        <c:axId val="453850176"/>
        <c:scaling>
          <c:orientation val="minMax"/>
          <c:max val="30"/>
          <c:min val="0"/>
        </c:scaling>
        <c:delete val="0"/>
        <c:axPos val="l"/>
        <c:majorGridlines/>
        <c:numFmt formatCode="#,##0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>
                <a:solidFill>
                  <a:schemeClr val="bg1"/>
                </a:solidFill>
              </a:defRPr>
            </a:pPr>
            <a:endParaRPr lang="en-US"/>
          </a:p>
        </c:txPr>
        <c:crossAx val="453696000"/>
        <c:crosses val="autoZero"/>
        <c:crossBetween val="between"/>
      </c:valAx>
      <c:valAx>
        <c:axId val="4538507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>
                <a:solidFill>
                  <a:schemeClr val="bg1"/>
                </a:solidFill>
              </a:defRPr>
            </a:pPr>
            <a:endParaRPr lang="en-US"/>
          </a:p>
        </c:txPr>
        <c:crossAx val="453816320"/>
        <c:crosses val="max"/>
        <c:crossBetween val="between"/>
      </c:valAx>
      <c:catAx>
        <c:axId val="45381632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53850752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14094494689201831"/>
          <c:y val="2.3224456932033323E-2"/>
          <c:w val="0.71323248302861952"/>
          <c:h val="7.5000039590870204E-2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0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89378085323946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udzielone noclegi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dLbl>
              <c:idx val="2"/>
              <c:layout>
                <c:manualLayout>
                  <c:x val="-8.0113024548439087E-3"/>
                  <c:y val="-1.443431525341847E-1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463-4080-A532-9B7102DEB6B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Zachodniopomorskie </c:v>
                </c:pt>
                <c:pt idx="1">
                  <c:v>Małopolskie </c:v>
                </c:pt>
                <c:pt idx="2">
                  <c:v>Pomorskie </c:v>
                </c:pt>
                <c:pt idx="3">
                  <c:v>Dolnośląskie </c:v>
                </c:pt>
                <c:pt idx="4">
                  <c:v>Mazowieckie </c:v>
                </c:pt>
                <c:pt idx="5">
                  <c:v>Śląskie </c:v>
                </c:pt>
                <c:pt idx="6">
                  <c:v>Warmińsko-mazurskie </c:v>
                </c:pt>
                <c:pt idx="7">
                  <c:v>Kujawsko-pomorskie </c:v>
                </c:pt>
                <c:pt idx="8">
                  <c:v>Podkarpackie </c:v>
                </c:pt>
                <c:pt idx="9">
                  <c:v>Wielkopolskie </c:v>
                </c:pt>
                <c:pt idx="10">
                  <c:v>Lubelskie </c:v>
                </c:pt>
                <c:pt idx="11">
                  <c:v>Łódzkie </c:v>
                </c:pt>
                <c:pt idx="12">
                  <c:v>Świętokrzyskie </c:v>
                </c:pt>
                <c:pt idx="13">
                  <c:v>Lubuskie </c:v>
                </c:pt>
                <c:pt idx="14">
                  <c:v>Podlaskie </c:v>
                </c:pt>
                <c:pt idx="15">
                  <c:v>Opolskie 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11.9</c:v>
                </c:pt>
                <c:pt idx="1">
                  <c:v>8.8000000000000007</c:v>
                </c:pt>
                <c:pt idx="2">
                  <c:v>8</c:v>
                </c:pt>
                <c:pt idx="3">
                  <c:v>6.5</c:v>
                </c:pt>
                <c:pt idx="4">
                  <c:v>5.5</c:v>
                </c:pt>
                <c:pt idx="5">
                  <c:v>4.0999999999999996</c:v>
                </c:pt>
                <c:pt idx="6">
                  <c:v>2.6</c:v>
                </c:pt>
                <c:pt idx="7">
                  <c:v>3.1</c:v>
                </c:pt>
                <c:pt idx="8">
                  <c:v>2.4</c:v>
                </c:pt>
                <c:pt idx="9">
                  <c:v>2.6</c:v>
                </c:pt>
                <c:pt idx="10">
                  <c:v>1.7</c:v>
                </c:pt>
                <c:pt idx="11">
                  <c:v>1.6</c:v>
                </c:pt>
                <c:pt idx="12">
                  <c:v>1.4</c:v>
                </c:pt>
                <c:pt idx="13">
                  <c:v>1.2</c:v>
                </c:pt>
                <c:pt idx="14">
                  <c:v>1</c:v>
                </c:pt>
                <c:pt idx="15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udzielone noclegi turystom zagranicznym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Zachodniopomorskie </c:v>
                </c:pt>
                <c:pt idx="1">
                  <c:v>Małopolskie </c:v>
                </c:pt>
                <c:pt idx="2">
                  <c:v>Pomorskie </c:v>
                </c:pt>
                <c:pt idx="3">
                  <c:v>Dolnośląskie </c:v>
                </c:pt>
                <c:pt idx="4">
                  <c:v>Mazowieckie </c:v>
                </c:pt>
                <c:pt idx="5">
                  <c:v>Śląskie </c:v>
                </c:pt>
                <c:pt idx="6">
                  <c:v>Warmińsko-mazurskie </c:v>
                </c:pt>
                <c:pt idx="7">
                  <c:v>Kujawsko-pomorskie </c:v>
                </c:pt>
                <c:pt idx="8">
                  <c:v>Podkarpackie </c:v>
                </c:pt>
                <c:pt idx="9">
                  <c:v>Wielkopolskie </c:v>
                </c:pt>
                <c:pt idx="10">
                  <c:v>Lubelskie </c:v>
                </c:pt>
                <c:pt idx="11">
                  <c:v>Łódzkie </c:v>
                </c:pt>
                <c:pt idx="12">
                  <c:v>Świętokrzyskie </c:v>
                </c:pt>
                <c:pt idx="13">
                  <c:v>Lubuskie </c:v>
                </c:pt>
                <c:pt idx="14">
                  <c:v>Podlaskie </c:v>
                </c:pt>
                <c:pt idx="15">
                  <c:v>Opolskie 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2</c:v>
                </c:pt>
                <c:pt idx="1">
                  <c:v>1</c:v>
                </c:pt>
                <c:pt idx="2">
                  <c:v>0.6</c:v>
                </c:pt>
                <c:pt idx="3">
                  <c:v>0.7</c:v>
                </c:pt>
                <c:pt idx="4">
                  <c:v>1.1000000000000001</c:v>
                </c:pt>
                <c:pt idx="5">
                  <c:v>0.4</c:v>
                </c:pt>
                <c:pt idx="6">
                  <c:v>0.1</c:v>
                </c:pt>
                <c:pt idx="7">
                  <c:v>0.1</c:v>
                </c:pt>
                <c:pt idx="8">
                  <c:v>0.1</c:v>
                </c:pt>
                <c:pt idx="9">
                  <c:v>0.34100000000000003</c:v>
                </c:pt>
                <c:pt idx="10">
                  <c:v>0.08</c:v>
                </c:pt>
                <c:pt idx="11">
                  <c:v>0.3</c:v>
                </c:pt>
                <c:pt idx="12">
                  <c:v>0.05</c:v>
                </c:pt>
                <c:pt idx="13">
                  <c:v>0.2</c:v>
                </c:pt>
                <c:pt idx="14">
                  <c:v>7.0000000000000007E-2</c:v>
                </c:pt>
                <c:pt idx="15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63-4080-A532-9B7102DEB6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50"/>
        <c:axId val="348882432"/>
        <c:axId val="450155008"/>
      </c:barChart>
      <c:catAx>
        <c:axId val="348882432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50155008"/>
        <c:crosses val="autoZero"/>
        <c:auto val="1"/>
        <c:lblAlgn val="ctr"/>
        <c:lblOffset val="100"/>
        <c:noMultiLvlLbl val="0"/>
      </c:catAx>
      <c:valAx>
        <c:axId val="450155008"/>
        <c:scaling>
          <c:orientation val="minMax"/>
          <c:max val="12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348882432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57854240975351889"/>
          <c:y val="0.64341915330325006"/>
          <c:w val="0.3146402241818958"/>
          <c:h val="0.1722674936622603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0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932232646482891"/>
          <c:y val="0"/>
          <c:w val="0.68233036741193043"/>
          <c:h val="1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 b="1">
                    <a:solidFill>
                      <a:schemeClr val="tx1"/>
                    </a:solidFill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Arkusz1!$B$2:$B$17</c:f>
              <c:numCache>
                <c:formatCode>0%</c:formatCode>
                <c:ptCount val="16"/>
                <c:pt idx="0">
                  <c:v>0.16806722700000001</c:v>
                </c:pt>
                <c:pt idx="1">
                  <c:v>0.113636364</c:v>
                </c:pt>
                <c:pt idx="2">
                  <c:v>7.4999999999999997E-2</c:v>
                </c:pt>
                <c:pt idx="3">
                  <c:v>0.107692308</c:v>
                </c:pt>
                <c:pt idx="4">
                  <c:v>0.2</c:v>
                </c:pt>
                <c:pt idx="5">
                  <c:v>9.7560975999999994E-2</c:v>
                </c:pt>
                <c:pt idx="6">
                  <c:v>3.8461538000000003E-2</c:v>
                </c:pt>
                <c:pt idx="7">
                  <c:v>3.2258065000000002E-2</c:v>
                </c:pt>
                <c:pt idx="8">
                  <c:v>4.1666666999999998E-2</c:v>
                </c:pt>
                <c:pt idx="9">
                  <c:v>0.13115384599999999</c:v>
                </c:pt>
                <c:pt idx="10">
                  <c:v>4.7058823999999999E-2</c:v>
                </c:pt>
                <c:pt idx="11">
                  <c:v>0.1875</c:v>
                </c:pt>
                <c:pt idx="12">
                  <c:v>3.5714285999999998E-2</c:v>
                </c:pt>
                <c:pt idx="13">
                  <c:v>0.16666666699999999</c:v>
                </c:pt>
                <c:pt idx="14">
                  <c:v>7.0000000000000007E-2</c:v>
                </c:pt>
                <c:pt idx="15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Arkusz1!$C$2:$C$17</c:f>
              <c:numCache>
                <c:formatCode>0%</c:formatCode>
                <c:ptCount val="16"/>
                <c:pt idx="0">
                  <c:v>0.83193277300000001</c:v>
                </c:pt>
                <c:pt idx="1">
                  <c:v>0.88636363600000001</c:v>
                </c:pt>
                <c:pt idx="2">
                  <c:v>0.92500000000000004</c:v>
                </c:pt>
                <c:pt idx="3">
                  <c:v>0.89230769200000004</c:v>
                </c:pt>
                <c:pt idx="4">
                  <c:v>0.8</c:v>
                </c:pt>
                <c:pt idx="5">
                  <c:v>0.90243902399999998</c:v>
                </c:pt>
                <c:pt idx="6">
                  <c:v>0.96153846200000004</c:v>
                </c:pt>
                <c:pt idx="7">
                  <c:v>0.96774193500000005</c:v>
                </c:pt>
                <c:pt idx="8">
                  <c:v>0.95833333300000001</c:v>
                </c:pt>
                <c:pt idx="9">
                  <c:v>0.86884615399999998</c:v>
                </c:pt>
                <c:pt idx="10">
                  <c:v>0.95294117599999995</c:v>
                </c:pt>
                <c:pt idx="11">
                  <c:v>0.8125</c:v>
                </c:pt>
                <c:pt idx="12">
                  <c:v>0.96428571399999996</c:v>
                </c:pt>
                <c:pt idx="13">
                  <c:v>0.83333333300000001</c:v>
                </c:pt>
                <c:pt idx="14">
                  <c:v>0.92999999999999994</c:v>
                </c:pt>
                <c:pt idx="15">
                  <c:v>0.9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185F-4BB7-8238-E8ADEAEDD8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349059584"/>
        <c:axId val="450156736"/>
      </c:barChart>
      <c:catAx>
        <c:axId val="34905958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50156736"/>
        <c:crosses val="autoZero"/>
        <c:auto val="1"/>
        <c:lblAlgn val="ctr"/>
        <c:lblOffset val="100"/>
        <c:noMultiLvlLbl val="0"/>
      </c:catAx>
      <c:valAx>
        <c:axId val="4501567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905958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9099" cy="49869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54939" y="0"/>
            <a:ext cx="2949099" cy="49869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2691DDE-BA6A-4F57-909C-98F49C72955F}" type="datetimeFigureOut">
              <a:rPr lang="en-GB" smtClean="0"/>
              <a:t>31/05/2023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440647"/>
            <a:ext cx="2949099" cy="49869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54939" y="9440647"/>
            <a:ext cx="2949099" cy="49869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C50D33-42BE-4A7B-9A0E-84D31BC6EF4B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34553537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9099" cy="49869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4939" y="0"/>
            <a:ext cx="2949099" cy="49869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BAAC5B1-F58D-4268-BB75-9856A9D794A6}" type="datetimeFigureOut">
              <a:rPr lang="en-GB" smtClean="0"/>
              <a:t>31/05/2023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422275" y="1243013"/>
            <a:ext cx="5961063" cy="33543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0562" y="4783307"/>
            <a:ext cx="5444490" cy="3913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40647"/>
            <a:ext cx="2949099" cy="49869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4939" y="9440647"/>
            <a:ext cx="2949099" cy="49869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900C33-90AE-4963-9AD8-3B07939F57E9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0960602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5900C33-90AE-4963-9AD8-3B07939F57E9}" type="slidenum">
              <a:rPr lang="en-GB" smtClean="0"/>
              <a:pPr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3534009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5900C33-90AE-4963-9AD8-3B07939F57E9}" type="slidenum">
              <a:rPr lang="en-GB" smtClean="0"/>
              <a:pPr/>
              <a:t>57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270862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5900C33-90AE-4963-9AD8-3B07939F57E9}" type="slidenum">
              <a:rPr lang="en-GB" smtClean="0"/>
              <a:pPr/>
              <a:t>58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0263536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5900C33-90AE-4963-9AD8-3B07939F57E9}" type="slidenum">
              <a:rPr lang="en-GB" smtClean="0"/>
              <a:pPr/>
              <a:t>59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0095902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.emf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.emf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.emf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.emf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1 x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87596ED-8270-4BD9-9069-84F474882F2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FACA3A6B-089A-48DA-907F-9446B127609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E873D13-8BEF-4470-A16D-19EDE6E7AAA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0105BF4-D562-44BF-BA5C-F9CA4C0FE9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363" y="910800"/>
            <a:ext cx="11466000" cy="396000"/>
          </a:xfrm>
        </p:spPr>
        <p:txBody>
          <a:bodyPr/>
          <a:lstStyle>
            <a:lvl1pPr>
              <a:spcBef>
                <a:spcPts val="600"/>
              </a:spcBef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E01F0EAC-DF03-4553-8D22-C26B163DC97D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360363" y="1710000"/>
            <a:ext cx="114660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29607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1 x content + hea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D0B7F44-1A9D-43CE-8B94-70E892BCC6C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0F0CD56-CDEF-4F99-82E9-F8344BA7D8B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AF17232-4933-4B44-AB0A-14F7352465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4A8CE99-0AD9-4D9C-9C09-47545620E96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000" y="1710000"/>
            <a:ext cx="11464925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58CF1398-AEAE-44BE-B05F-E03B17EB921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60000" y="2376000"/>
            <a:ext cx="114660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A51D583-D2F5-4206-82FD-3E7E687E574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60000" y="910800"/>
            <a:ext cx="11466513" cy="396000"/>
          </a:xfrm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134847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2 x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5E667F2-B31E-4932-857C-E542EC7E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4286C412-8D9A-4518-BD82-093D1D70BD3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58D1434-081E-42DD-A0E7-8AD211AD60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1D24B38-2DD2-4BE4-A6BC-6AB461A6A6AC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360363" y="1710000"/>
            <a:ext cx="56268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A028BB49-92B7-4BBE-AD91-816AF9386D4C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200965" y="1710000"/>
            <a:ext cx="5626800" cy="3998913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29FAE1AF-1132-4B0D-8DC6-F52576CE682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60363" y="910800"/>
            <a:ext cx="11466000" cy="396000"/>
          </a:xfrm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21295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2 x content +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707A87-9762-46A5-A1BF-60907C2C37A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CEE70F8-6350-4489-8BF1-B1E111BCABD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50CCAD9-3BB6-43FD-8F71-48FD588090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260E6D9E-AC7D-4CD8-9A1B-DC502AAB0B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363" y="1710000"/>
            <a:ext cx="56268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0F252CF9-0987-4CBA-8CC7-B6582ECA2390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60363" y="2376000"/>
            <a:ext cx="56268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FAA4903-9221-4FF9-912C-268A8584F33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202800" y="1710000"/>
            <a:ext cx="5626800" cy="604838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23F8654F-9C23-4A2E-AF1D-7C6743D88CE6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202363" y="2376488"/>
            <a:ext cx="5626800" cy="33432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D1F22C1D-496B-4E53-BF19-ED9291DCCF9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0363" y="910800"/>
            <a:ext cx="11466512" cy="396000"/>
          </a:xfrm>
        </p:spPr>
        <p:txBody>
          <a:bodyPr/>
          <a:lstStyle>
            <a:lvl1pPr>
              <a:defRPr sz="2200"/>
            </a:lvl1pPr>
            <a:lvl2pPr>
              <a:defRPr sz="2200"/>
            </a:lvl2pPr>
            <a:lvl3pPr>
              <a:defRPr sz="2200"/>
            </a:lvl3pPr>
            <a:lvl4pPr>
              <a:defRPr sz="2200"/>
            </a:lvl4pPr>
            <a:lvl5pPr>
              <a:defRPr sz="2200"/>
            </a:lvl5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2085358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3 x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AECC06-0E64-440D-9CE8-5164D165186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11466875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F490BAE0-3503-40B7-97FF-3BBA5C4DD77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542D4FE-2A34-4C36-A765-CE00B9912A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9E4B3E9-7CA2-4847-B7BD-96957DE30226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360362" y="1710000"/>
            <a:ext cx="36720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910D5E0E-637F-4A32-A98F-3FE4ED81219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257618" y="1710000"/>
            <a:ext cx="36720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A6435609-FC5D-424F-A15C-A0856D1FFFF3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8154874" y="1710000"/>
            <a:ext cx="36720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F7582AC7-4667-407B-A5E8-45D6349311A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60000" y="910800"/>
            <a:ext cx="11466000" cy="396000"/>
          </a:xfrm>
        </p:spPr>
        <p:txBody>
          <a:bodyPr/>
          <a:lstStyle>
            <a:lvl1pPr>
              <a:defRPr sz="2200"/>
            </a:lvl1pPr>
            <a:lvl2pPr>
              <a:defRPr sz="2200"/>
            </a:lvl2pPr>
            <a:lvl3pPr>
              <a:defRPr sz="2200"/>
            </a:lvl3pPr>
            <a:lvl4pPr>
              <a:defRPr sz="2200"/>
            </a:lvl4pPr>
            <a:lvl5pPr>
              <a:defRPr sz="2200"/>
            </a:lvl5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83014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3 x content +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0E5AEE3-9929-4A79-A968-8D4311BF5D5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11466875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DAA155B-CCB9-45EF-83E7-A4F386C3D59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E46BAB9-04B4-4317-A1F0-FDDB9A1286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02044888-1B05-4294-ABC2-A93A4A32E0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000" y="1710000"/>
            <a:ext cx="36720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FB8C48F8-FEC0-41E0-BBB9-68EC3003D7D8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60363" y="2376000"/>
            <a:ext cx="36720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59D2917-03D0-4000-AA1D-13CEEB10FBF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257437" y="1710000"/>
            <a:ext cx="36720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DDE23886-2490-491C-8436-F655BBCD8C99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4257619" y="2376488"/>
            <a:ext cx="3672000" cy="33432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51DA3C15-7E9D-4E22-895A-F50878BD332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154874" y="1710000"/>
            <a:ext cx="3672000" cy="604838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C41F52C9-6836-4FC9-99EA-1BF6FF01DF3F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154874" y="2376000"/>
            <a:ext cx="36720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3593581B-25F6-45F4-A388-25B91698559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60000" y="910800"/>
            <a:ext cx="11466000" cy="396000"/>
          </a:xfrm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618386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4 x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3C880B-B2A1-4343-8F1B-D11FAEA2A2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11466875" cy="403200"/>
          </a:xfrm>
        </p:spPr>
        <p:txBody>
          <a:bodyPr/>
          <a:lstStyle/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41184D5-78E0-4646-8F38-C52C718FFF6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9802832-2B66-4562-9C71-D7D1507397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EF49FA9-6D89-44C4-B6C9-EA8D7FB75632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360362" y="1710000"/>
            <a:ext cx="27288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BAD1D924-231B-4C18-8E90-2DFF9C04EF0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272933" y="1710000"/>
            <a:ext cx="27288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9EF0024D-3708-4302-8C69-256AD7593873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6185504" y="1710000"/>
            <a:ext cx="27288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E3415997-1B6E-4BEC-B682-F9280D0D5E3E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9098074" y="1710000"/>
            <a:ext cx="27288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A97B1331-D3E0-4904-82E5-02B601057EB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0000" y="910800"/>
            <a:ext cx="11466000" cy="396000"/>
          </a:xfrm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163886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4 x content +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36C45C-9BBB-4B14-BC71-8D9593AF925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11466875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DCA3869-0626-4D7E-A07F-ED2B248D284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29845BF-B227-4307-81B9-E7C8FC57CD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C1A4FC7E-D91D-407A-BFBE-F405D6BBEA6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000" y="1710000"/>
            <a:ext cx="27288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129916EF-EC2F-4137-B182-AA5508918E8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60000" y="2376000"/>
            <a:ext cx="27288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6D9A3CD5-4B7B-41AC-BFD5-7AA2D853D03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72691" y="1710000"/>
            <a:ext cx="2728800" cy="604838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35F727AD-E63B-412E-B986-D86DFE5EED29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3272691" y="2376488"/>
            <a:ext cx="27288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8CEE6CD4-960B-4926-8A35-E8FF363F872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185382" y="1710000"/>
            <a:ext cx="27288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E544BF1C-E9EC-43D2-A239-79E43B7C24CD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6185382" y="2376000"/>
            <a:ext cx="27288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A27027DC-FD56-4CD6-8B38-7C623A97D1C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098074" y="1710000"/>
            <a:ext cx="27288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20" name="Content Placeholder 19">
            <a:extLst>
              <a:ext uri="{FF2B5EF4-FFF2-40B4-BE49-F238E27FC236}">
                <a16:creationId xmlns:a16="http://schemas.microsoft.com/office/drawing/2014/main" id="{5513656D-7804-45C7-9561-4FFDBE1F523B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9098074" y="2376488"/>
            <a:ext cx="2728800" cy="33432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5AA444E5-6DCB-4387-82D7-374FBA34E3ED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60363" y="910800"/>
            <a:ext cx="11466512" cy="396000"/>
          </a:xfrm>
        </p:spPr>
        <p:txBody>
          <a:bodyPr/>
          <a:lstStyle>
            <a:lvl1pPr>
              <a:defRPr sz="2200"/>
            </a:lvl1pPr>
            <a:lvl2pPr>
              <a:defRPr sz="2200"/>
            </a:lvl2pPr>
            <a:lvl3pPr>
              <a:defRPr sz="2200"/>
            </a:lvl3pPr>
            <a:lvl4pPr>
              <a:defRPr sz="2200"/>
            </a:lvl4pPr>
            <a:lvl5pPr>
              <a:defRPr sz="2200"/>
            </a:lvl5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884870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5 x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E2EED13-8109-40D7-B85E-48D72364D6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11466875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5A60EB60-D174-4782-B63F-DCF2657E1B1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54526FD-FB6E-4148-89B3-7D266E27BD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C5E99A7-B8B8-4860-8872-63A20BC4983E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360363" y="1710000"/>
            <a:ext cx="21492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7136CF45-35B9-4F30-93CE-11D7DC6AE4AB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689691" y="1710000"/>
            <a:ext cx="21492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A190C909-262D-4930-924B-8C4285CF8554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5019019" y="1710000"/>
            <a:ext cx="21492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C18864E4-1D92-4544-8F52-1155810D7924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7348347" y="1710000"/>
            <a:ext cx="21492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E68E0E68-5345-4D62-8D07-AE58AE33067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9677674" y="1710000"/>
            <a:ext cx="21492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E23F4F6-B0E8-4724-933C-35F21A7E423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874" y="910800"/>
            <a:ext cx="11466000" cy="396000"/>
          </a:xfrm>
        </p:spPr>
        <p:txBody>
          <a:bodyPr/>
          <a:lstStyle>
            <a:lvl1pPr>
              <a:defRPr sz="2200"/>
            </a:lvl1pPr>
            <a:lvl2pPr>
              <a:defRPr sz="2200"/>
            </a:lvl2pPr>
            <a:lvl3pPr>
              <a:defRPr sz="2200"/>
            </a:lvl3pPr>
            <a:lvl4pPr>
              <a:defRPr sz="2200"/>
            </a:lvl4pPr>
            <a:lvl5pPr>
              <a:defRPr sz="2200"/>
            </a:lvl5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55749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5 x content +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05C433-9252-44D6-8AA4-495DB59340D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11466875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A76AA46E-1017-4823-B4EC-B35766CE676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1E1B86A-68D0-4D2D-A5CB-00F231C8BC2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634B8469-FF2E-4467-8E43-A49A3388A2F3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363" y="1710000"/>
            <a:ext cx="21492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6F0DDC14-9B67-4FE8-BC58-A70501A5344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60000" y="2376000"/>
            <a:ext cx="21492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A007D028-2ECB-46AF-8517-CCF9C089D81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89691" y="1710000"/>
            <a:ext cx="21492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2F1DDE75-E486-4A48-BDBB-2C2A5B5E64D3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2689419" y="2376000"/>
            <a:ext cx="21492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87A506B6-1DA9-4CD7-9F56-C6BF2FDC187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19019" y="1710000"/>
            <a:ext cx="21492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3F41FFAE-2857-4B94-916D-0210AE0A1766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5018838" y="2376000"/>
            <a:ext cx="21492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8C34C508-C3AF-422F-B1C7-A38F34513A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348347" y="1710000"/>
            <a:ext cx="21492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20" name="Content Placeholder 19">
            <a:extLst>
              <a:ext uri="{FF2B5EF4-FFF2-40B4-BE49-F238E27FC236}">
                <a16:creationId xmlns:a16="http://schemas.microsoft.com/office/drawing/2014/main" id="{0D9455C4-8047-4B5B-B5BC-4A0379405BC2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7348257" y="2376488"/>
            <a:ext cx="21492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5AEAC907-A41C-4782-BCD8-2B8C0ADD422D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677674" y="1710000"/>
            <a:ext cx="21492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24" name="Content Placeholder 23">
            <a:extLst>
              <a:ext uri="{FF2B5EF4-FFF2-40B4-BE49-F238E27FC236}">
                <a16:creationId xmlns:a16="http://schemas.microsoft.com/office/drawing/2014/main" id="{056BBA8E-FD61-47C5-A779-B66918B4D327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9677674" y="2376000"/>
            <a:ext cx="21492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6" name="Text Placeholder 25">
            <a:extLst>
              <a:ext uri="{FF2B5EF4-FFF2-40B4-BE49-F238E27FC236}">
                <a16:creationId xmlns:a16="http://schemas.microsoft.com/office/drawing/2014/main" id="{48EED4C4-55A2-440F-BFEB-B054C51690A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60000" y="910800"/>
            <a:ext cx="11466000" cy="396000"/>
          </a:xfrm>
        </p:spPr>
        <p:txBody>
          <a:bodyPr/>
          <a:lstStyle>
            <a:lvl1pPr>
              <a:spcBef>
                <a:spcPts val="600"/>
              </a:spcBef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54162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6 x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384F353-7CBB-4EBB-BB48-0DDB45E9B8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55794D1-DF29-4B89-9359-EE65C8A56AF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C772A83-22C7-42BE-87D1-B99FEC1350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127B7932-7D06-4E7E-AF70-44D39F481C0B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360000" y="1710000"/>
            <a:ext cx="17604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2FB353AB-4D08-4BBD-91C2-E6A30A5F493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301120" y="1710000"/>
            <a:ext cx="17604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F4A6B5AF-EB3C-46C5-B212-27204822781C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4242240" y="1710000"/>
            <a:ext cx="17604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5800475F-DBE2-47A0-89B9-1175EDD8427E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183360" y="1710000"/>
            <a:ext cx="17604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0B5CE08A-01D2-488B-843A-CA3415AB7320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8124480" y="1710000"/>
            <a:ext cx="17604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39BAB9BC-6F39-4494-87B4-04D45B7607BE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10065600" y="1710000"/>
            <a:ext cx="17604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569F7FED-54BA-4C56-83A5-FA86011940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60000" y="910800"/>
            <a:ext cx="11466000" cy="396000"/>
          </a:xfrm>
        </p:spPr>
        <p:txBody>
          <a:bodyPr/>
          <a:lstStyle>
            <a:lvl1pPr>
              <a:spcBef>
                <a:spcPts val="600"/>
              </a:spcBef>
              <a:defRPr sz="2200"/>
            </a:lvl1pPr>
            <a:lvl2pPr>
              <a:defRPr sz="2200"/>
            </a:lvl2pPr>
            <a:lvl3pPr>
              <a:defRPr sz="2200"/>
            </a:lvl3pPr>
            <a:lvl4pPr>
              <a:defRPr sz="2200"/>
            </a:lvl4pPr>
            <a:lvl5pPr>
              <a:defRPr sz="2200"/>
            </a:lvl5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800846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6 x content +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7836FA1-AACD-4AC6-8977-227A1E8204A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11466875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E9A02C0-437A-4731-B690-16D1AFCAA82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7CC7B4E-73B3-4F33-A7FC-00F64BC9BB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70764FD-7DA2-4FE5-A31B-6691075F468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000" y="1708149"/>
            <a:ext cx="17604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CBC0C4CA-E13F-460B-A188-81482902B701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60000" y="2376000"/>
            <a:ext cx="17604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E105AA54-6669-4974-B1E8-3E58001D876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301120" y="1708149"/>
            <a:ext cx="17604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D2A0DDBF-A8B7-4F77-B8D5-E6CF8FB015AE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2301120" y="2376000"/>
            <a:ext cx="17604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793D7A9-75C8-4028-9CA8-F07E93F82E4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242240" y="1708150"/>
            <a:ext cx="17604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9B5E2A26-6C2A-419D-B4DC-291BA85B0C8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4242240" y="2376000"/>
            <a:ext cx="17604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3DE92C5F-EFFE-48BF-93E1-CC78EFCD29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83360" y="1708149"/>
            <a:ext cx="17604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20" name="Content Placeholder 19">
            <a:extLst>
              <a:ext uri="{FF2B5EF4-FFF2-40B4-BE49-F238E27FC236}">
                <a16:creationId xmlns:a16="http://schemas.microsoft.com/office/drawing/2014/main" id="{3DA85A52-F7FD-4298-9AE5-CB80F4E3C640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6183360" y="2376000"/>
            <a:ext cx="17604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44E88849-5449-4627-813B-31B40F08F00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124480" y="1708150"/>
            <a:ext cx="17604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24" name="Content Placeholder 23">
            <a:extLst>
              <a:ext uri="{FF2B5EF4-FFF2-40B4-BE49-F238E27FC236}">
                <a16:creationId xmlns:a16="http://schemas.microsoft.com/office/drawing/2014/main" id="{9A7FC01F-A245-4C0F-BF24-3AAE6AC55CC4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8124480" y="2376000"/>
            <a:ext cx="17604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6" name="Text Placeholder 25">
            <a:extLst>
              <a:ext uri="{FF2B5EF4-FFF2-40B4-BE49-F238E27FC236}">
                <a16:creationId xmlns:a16="http://schemas.microsoft.com/office/drawing/2014/main" id="{5CCD92EA-38A4-44E5-ADF7-78EA3D6DD06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0065600" y="1708150"/>
            <a:ext cx="17604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28" name="Content Placeholder 27">
            <a:extLst>
              <a:ext uri="{FF2B5EF4-FFF2-40B4-BE49-F238E27FC236}">
                <a16:creationId xmlns:a16="http://schemas.microsoft.com/office/drawing/2014/main" id="{8317D903-C6B2-443C-A2F2-E7B672E08E3B}"/>
              </a:ext>
            </a:extLst>
          </p:cNvPr>
          <p:cNvSpPr>
            <a:spLocks noGrp="1"/>
          </p:cNvSpPr>
          <p:nvPr>
            <p:ph sz="quarter" idx="23" hasCustomPrompt="1"/>
          </p:nvPr>
        </p:nvSpPr>
        <p:spPr>
          <a:xfrm>
            <a:off x="10065600" y="2376000"/>
            <a:ext cx="17604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30" name="Text Placeholder 29">
            <a:extLst>
              <a:ext uri="{FF2B5EF4-FFF2-40B4-BE49-F238E27FC236}">
                <a16:creationId xmlns:a16="http://schemas.microsoft.com/office/drawing/2014/main" id="{D26D01CC-3541-4F97-AF97-73FF6352033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0000" y="910800"/>
            <a:ext cx="11466000" cy="396000"/>
          </a:xfrm>
        </p:spPr>
        <p:txBody>
          <a:bodyPr/>
          <a:lstStyle>
            <a:lvl1pPr>
              <a:spcBef>
                <a:spcPts val="600"/>
              </a:spcBef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50292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C462903-71A8-4BD2-B059-6BA4C3AA398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5626800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33EFCC3-809C-4472-825A-5268DA75957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57A7757-8EC5-4D12-B56F-AB9F88D69A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C55437D9-CE22-451C-B458-B3F648A642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000" y="1708150"/>
            <a:ext cx="56268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9F169CDD-9FFC-4BEA-A4C1-F55F1EBC5A6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202799" y="430717"/>
            <a:ext cx="5626800" cy="5468400"/>
          </a:xfrm>
        </p:spPr>
        <p:txBody>
          <a:bodyPr anchor="ctr" anchorCtr="0"/>
          <a:lstStyle>
            <a:lvl1pPr algn="ctr">
              <a:defRPr/>
            </a:lvl1pPr>
          </a:lstStyle>
          <a:p>
            <a:r>
              <a:rPr lang="pl-PL"/>
              <a:t>Kliknij ikonę, aby dodać obraz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6453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8FAACB8-7B00-457D-8F89-FB4DD9039A6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6556072-910B-4986-8C02-A52A7544609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44F34447-13E0-43B9-BE1F-C60C03555D3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60000" y="432000"/>
            <a:ext cx="5627561" cy="5468400"/>
          </a:xfrm>
        </p:spPr>
        <p:txBody>
          <a:bodyPr anchor="ctr" anchorCtr="0"/>
          <a:lstStyle>
            <a:lvl1pPr algn="ctr">
              <a:defRPr/>
            </a:lvl1pPr>
          </a:lstStyle>
          <a:p>
            <a:r>
              <a:rPr lang="pl-PL"/>
              <a:t>Kliknij ikonę, aby dodać obraz</a:t>
            </a:r>
            <a:endParaRPr lang="en-GB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0D6BD01-6C23-44ED-8363-1C234E2533E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02361" y="1708150"/>
            <a:ext cx="56268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86AABB0-FC25-4DDA-B141-9861B8EF64B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202361" y="430718"/>
            <a:ext cx="5626800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25554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- sub hea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698738-2E1C-4407-AE23-FC7C5224777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8DB932A-F9A4-4379-8F69-FA63BDFA24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C347A58-42BF-4A47-A878-643A5CD279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F7C6D4BB-14E1-42DC-832A-2D0CE786328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363" y="910800"/>
            <a:ext cx="11466512" cy="396000"/>
          </a:xfrm>
        </p:spPr>
        <p:txBody>
          <a:bodyPr/>
          <a:lstStyle>
            <a:lvl1pPr>
              <a:spcBef>
                <a:spcPts val="600"/>
              </a:spcBef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063703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oter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A6B2F2EE-42BB-4EB6-8FC2-5E56E4F34F6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3875A20-F354-407F-8F71-92C914742B4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1751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Slide Alt (Firefly) (White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Picture Placeholder 31"/>
          <p:cNvSpPr>
            <a:spLocks noGrp="1"/>
          </p:cNvSpPr>
          <p:nvPr>
            <p:ph type="pic" sz="quarter" idx="13"/>
          </p:nvPr>
        </p:nvSpPr>
        <p:spPr>
          <a:xfrm>
            <a:off x="-8176" y="857"/>
            <a:ext cx="12200176" cy="6857143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r>
              <a:rPr lang="en-GB"/>
              <a:t>Drag picture to placeholder or click icon to add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60000" y="4144339"/>
            <a:ext cx="11466875" cy="844758"/>
          </a:xfrm>
          <a:prstGeom prst="rect">
            <a:avLst/>
          </a:prstGeom>
        </p:spPr>
        <p:txBody>
          <a:bodyPr anchor="b">
            <a:noAutofit/>
          </a:bodyPr>
          <a:lstStyle>
            <a:lvl1pPr algn="l">
              <a:defRPr sz="2400" b="1">
                <a:solidFill>
                  <a:schemeClr val="tx1"/>
                </a:solidFill>
              </a:defRPr>
            </a:lvl1pPr>
          </a:lstStyle>
          <a:p>
            <a:r>
              <a:rPr lang="en-GB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60000" y="4989097"/>
            <a:ext cx="11466875" cy="112574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spcBef>
                <a:spcPts val="200"/>
              </a:spcBef>
              <a:buNone/>
              <a:defRPr sz="22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 dirty="0"/>
              <a:t>Click to edit Master subtitle style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856913" y="6394275"/>
            <a:ext cx="969962" cy="19685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33342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2 x Content (3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Title Placeholder 1"/>
          <p:cNvSpPr>
            <a:spLocks noGrp="1"/>
          </p:cNvSpPr>
          <p:nvPr>
            <p:ph type="title"/>
          </p:nvPr>
        </p:nvSpPr>
        <p:spPr>
          <a:xfrm>
            <a:off x="360363" y="430717"/>
            <a:ext cx="11466510" cy="404119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GB" dirty="0"/>
              <a:t>Click to edit Master title style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sz="quarter" idx="16"/>
          </p:nvPr>
        </p:nvSpPr>
        <p:spPr>
          <a:xfrm>
            <a:off x="360362" y="909635"/>
            <a:ext cx="11466511" cy="396875"/>
          </a:xfrm>
        </p:spPr>
        <p:txBody>
          <a:bodyPr/>
          <a:lstStyle>
            <a:lvl1pPr>
              <a:defRPr sz="1800"/>
            </a:lvl1pPr>
          </a:lstStyle>
          <a:p>
            <a:pPr lvl="0"/>
            <a:r>
              <a:rPr lang="en-GB" dirty="0"/>
              <a:t>Click to edit Master text styles</a:t>
            </a:r>
          </a:p>
        </p:txBody>
      </p:sp>
      <p:sp>
        <p:nvSpPr>
          <p:cNvPr id="18" name="Content Placeholder 2"/>
          <p:cNvSpPr>
            <a:spLocks noGrp="1"/>
          </p:cNvSpPr>
          <p:nvPr>
            <p:ph idx="15"/>
          </p:nvPr>
        </p:nvSpPr>
        <p:spPr>
          <a:xfrm>
            <a:off x="360363" y="1712368"/>
            <a:ext cx="5642077" cy="4000498"/>
          </a:xfrm>
        </p:spPr>
        <p:txBody>
          <a:bodyPr>
            <a:noAutofit/>
          </a:bodyPr>
          <a:lstStyle>
            <a:lvl1pPr>
              <a:defRPr sz="1400" b="0">
                <a:solidFill>
                  <a:schemeClr val="tx1"/>
                </a:solidFill>
              </a:defRPr>
            </a:lvl1pPr>
            <a:lvl2pPr>
              <a:spcBef>
                <a:spcPts val="600"/>
              </a:spcBef>
              <a:defRPr sz="1400">
                <a:solidFill>
                  <a:schemeClr val="tx1"/>
                </a:solidFill>
              </a:defRPr>
            </a:lvl2pPr>
            <a:lvl3pPr>
              <a:spcBef>
                <a:spcPts val="600"/>
              </a:spcBef>
              <a:defRPr sz="1400">
                <a:solidFill>
                  <a:schemeClr val="tx1"/>
                </a:solidFill>
              </a:defRPr>
            </a:lvl3pPr>
            <a:lvl4pPr>
              <a:spcBef>
                <a:spcPts val="600"/>
              </a:spcBef>
              <a:defRPr sz="1400">
                <a:solidFill>
                  <a:schemeClr val="tx1"/>
                </a:solidFill>
              </a:defRPr>
            </a:lvl4pPr>
            <a:lvl5pPr>
              <a:spcBef>
                <a:spcPts val="600"/>
              </a:spcBef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</a:p>
        </p:txBody>
      </p:sp>
      <p:sp>
        <p:nvSpPr>
          <p:cNvPr id="19" name="Content Placeholder 2"/>
          <p:cNvSpPr>
            <a:spLocks noGrp="1"/>
          </p:cNvSpPr>
          <p:nvPr>
            <p:ph idx="19"/>
          </p:nvPr>
        </p:nvSpPr>
        <p:spPr>
          <a:xfrm>
            <a:off x="6183532" y="1712368"/>
            <a:ext cx="5642077" cy="4000498"/>
          </a:xfrm>
        </p:spPr>
        <p:txBody>
          <a:bodyPr>
            <a:noAutofit/>
          </a:bodyPr>
          <a:lstStyle>
            <a:lvl1pPr>
              <a:defRPr sz="1400" b="0">
                <a:solidFill>
                  <a:schemeClr val="tx1"/>
                </a:solidFill>
              </a:defRPr>
            </a:lvl1pPr>
            <a:lvl2pPr>
              <a:spcBef>
                <a:spcPts val="600"/>
              </a:spcBef>
              <a:defRPr sz="1400">
                <a:solidFill>
                  <a:schemeClr val="tx1"/>
                </a:solidFill>
              </a:defRPr>
            </a:lvl2pPr>
            <a:lvl3pPr>
              <a:spcBef>
                <a:spcPts val="600"/>
              </a:spcBef>
              <a:defRPr sz="1400">
                <a:solidFill>
                  <a:schemeClr val="tx1"/>
                </a:solidFill>
              </a:defRPr>
            </a:lvl3pPr>
            <a:lvl4pPr>
              <a:spcBef>
                <a:spcPts val="600"/>
              </a:spcBef>
              <a:defRPr sz="1400">
                <a:solidFill>
                  <a:schemeClr val="tx1"/>
                </a:solidFill>
              </a:defRPr>
            </a:lvl4pPr>
            <a:lvl5pPr>
              <a:spcBef>
                <a:spcPts val="600"/>
              </a:spcBef>
              <a:defRPr sz="1400">
                <a:solidFill>
                  <a:schemeClr val="tx1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22556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zreszyObraz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400489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Szerszy obraz</a:t>
            </a:r>
          </a:p>
        </p:txBody>
      </p:sp>
      <p:sp>
        <p:nvSpPr>
          <p:cNvPr id="8" name="Symbol zastępczy numeru slajdu 18">
            <a:extLst>
              <a:ext uri="{FF2B5EF4-FFF2-40B4-BE49-F238E27FC236}">
                <a16:creationId xmlns:a16="http://schemas.microsoft.com/office/drawing/2014/main" id="{5BC99188-4154-5546-8C6E-23D394586D0E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0" name="Obraz 9">
            <a:extLst>
              <a:ext uri="{FF2B5EF4-FFF2-40B4-BE49-F238E27FC236}">
                <a16:creationId xmlns:a16="http://schemas.microsoft.com/office/drawing/2014/main" id="{ADACFC18-891B-4E4A-8659-8ED4017CB4D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479156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Symbol zastępczy zawartości 2">
            <a:extLst>
              <a:ext uri="{FF2B5EF4-FFF2-40B4-BE49-F238E27FC236}">
                <a16:creationId xmlns:a16="http://schemas.microsoft.com/office/drawing/2014/main" id="{1DB1C67A-7D79-8C4D-8453-2792A79EAB1D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39865" y="2278163"/>
            <a:ext cx="8744160" cy="33843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 b="0" i="0">
                <a:latin typeface="+mn-lt"/>
                <a:cs typeface="Poppins" pitchFamily="2" charset="0"/>
              </a:defRPr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endParaRPr lang="pl-PL" dirty="0"/>
          </a:p>
        </p:txBody>
      </p:sp>
      <p:sp>
        <p:nvSpPr>
          <p:cNvPr id="11" name="Symbol zastępczy tekstu 2">
            <a:extLst>
              <a:ext uri="{FF2B5EF4-FFF2-40B4-BE49-F238E27FC236}">
                <a16:creationId xmlns:a16="http://schemas.microsoft.com/office/drawing/2014/main" id="{710A0D35-CB1C-EB47-B64D-8998A5E738B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84863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solidFill>
                  <a:schemeClr val="tx1"/>
                </a:solidFill>
                <a:latin typeface="+mn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58ADDF47-4A8F-7C4D-A4C9-19AC5BD6ADE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tx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pic>
        <p:nvPicPr>
          <p:cNvPr id="12" name="Obraz 11">
            <a:extLst>
              <a:ext uri="{FF2B5EF4-FFF2-40B4-BE49-F238E27FC236}">
                <a16:creationId xmlns:a16="http://schemas.microsoft.com/office/drawing/2014/main" id="{93FE2F0A-1546-734C-8E38-540101C7FE6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AB863EC5-BE92-2E42-88AF-9DA6A125F997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4" name="Obraz 13">
            <a:extLst>
              <a:ext uri="{FF2B5EF4-FFF2-40B4-BE49-F238E27FC236}">
                <a16:creationId xmlns:a16="http://schemas.microsoft.com/office/drawing/2014/main" id="{CFDFDEC3-BEDA-5E4F-860C-178E8633B163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556844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kładka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Kształt">
            <a:extLst>
              <a:ext uri="{FF2B5EF4-FFF2-40B4-BE49-F238E27FC236}">
                <a16:creationId xmlns:a16="http://schemas.microsoft.com/office/drawing/2014/main" id="{94C95F94-70AA-CE43-A499-9E973427CCC1}"/>
              </a:ext>
            </a:extLst>
          </p:cNvPr>
          <p:cNvSpPr/>
          <p:nvPr userDrawn="1"/>
        </p:nvSpPr>
        <p:spPr>
          <a:xfrm>
            <a:off x="0" y="1434433"/>
            <a:ext cx="7581207" cy="365001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01" h="21550" extrusionOk="0">
                <a:moveTo>
                  <a:pt x="0" y="0"/>
                </a:moveTo>
                <a:lnTo>
                  <a:pt x="0" y="21550"/>
                </a:lnTo>
                <a:lnTo>
                  <a:pt x="15972" y="21550"/>
                </a:lnTo>
                <a:lnTo>
                  <a:pt x="15972" y="21549"/>
                </a:lnTo>
                <a:cubicBezTo>
                  <a:pt x="17285" y="21576"/>
                  <a:pt x="18602" y="20531"/>
                  <a:pt x="19606" y="18410"/>
                </a:cubicBezTo>
                <a:cubicBezTo>
                  <a:pt x="21594" y="14210"/>
                  <a:pt x="21600" y="7386"/>
                  <a:pt x="19620" y="3170"/>
                </a:cubicBezTo>
                <a:cubicBezTo>
                  <a:pt x="18615" y="1030"/>
                  <a:pt x="17292" y="-24"/>
                  <a:pt x="15972" y="3"/>
                </a:cubicBezTo>
                <a:lnTo>
                  <a:pt x="15972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64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defRPr sz="2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baseline="-25000" dirty="0"/>
          </a:p>
        </p:txBody>
      </p:sp>
      <p:sp>
        <p:nvSpPr>
          <p:cNvPr id="18" name="Symbol zastępczy tekstu 4">
            <a:extLst>
              <a:ext uri="{FF2B5EF4-FFF2-40B4-BE49-F238E27FC236}">
                <a16:creationId xmlns:a16="http://schemas.microsoft.com/office/drawing/2014/main" id="{6873554F-6749-1C44-B53D-B3B9AF9F8B7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28" y="3681847"/>
            <a:ext cx="4874277" cy="54517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60000"/>
              </a:lnSpc>
              <a:buNone/>
              <a:defRPr sz="1050" b="0" i="0">
                <a:solidFill>
                  <a:schemeClr val="bg1"/>
                </a:solidFill>
                <a:latin typeface="Arial" panose="020B0604020202020204" pitchFamily="34" charset="0"/>
                <a:ea typeface="Verdana" panose="020B060403050404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pl-PL" dirty="0"/>
              <a:t>Oferta przygotowana dla: </a:t>
            </a:r>
            <a:r>
              <a:rPr lang="pl-PL" dirty="0" err="1"/>
              <a:t>Playa</a:t>
            </a:r>
            <a:r>
              <a:rPr lang="pl-PL" dirty="0"/>
              <a:t> </a:t>
            </a:r>
          </a:p>
          <a:p>
            <a:pPr lvl="0"/>
            <a:r>
              <a:rPr lang="pl-PL" dirty="0"/>
              <a:t>Warszawa, miesiąc 2020 </a:t>
            </a:r>
          </a:p>
        </p:txBody>
      </p:sp>
      <p:sp>
        <p:nvSpPr>
          <p:cNvPr id="19" name="Symbol zastępczy tekstu 3">
            <a:extLst>
              <a:ext uri="{FF2B5EF4-FFF2-40B4-BE49-F238E27FC236}">
                <a16:creationId xmlns:a16="http://schemas.microsoft.com/office/drawing/2014/main" id="{D2B2A2DB-D32D-C04D-9434-21C42229D35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54948" y="2329599"/>
            <a:ext cx="4861357" cy="122877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20000"/>
              </a:lnSpc>
              <a:spcBef>
                <a:spcPts val="0"/>
              </a:spcBef>
              <a:spcAft>
                <a:spcPts val="800"/>
              </a:spcAft>
              <a:buNone/>
              <a:defRPr sz="20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</a:lstStyle>
          <a:p>
            <a:r>
              <a:rPr lang="pl-PL" dirty="0"/>
              <a:t>Et </a:t>
            </a:r>
            <a:r>
              <a:rPr lang="pl-PL" dirty="0" err="1"/>
              <a:t>iusto</a:t>
            </a:r>
            <a:r>
              <a:rPr lang="pl-PL" dirty="0"/>
              <a:t> </a:t>
            </a:r>
            <a:r>
              <a:rPr lang="pl-PL" dirty="0" err="1"/>
              <a:t>odio</a:t>
            </a:r>
            <a:r>
              <a:rPr lang="pl-PL" dirty="0"/>
              <a:t> </a:t>
            </a:r>
            <a:r>
              <a:rPr lang="pl-PL" dirty="0" err="1"/>
              <a:t>dignissim</a:t>
            </a:r>
            <a:r>
              <a:rPr lang="pl-PL" dirty="0"/>
              <a:t> qui </a:t>
            </a:r>
            <a:r>
              <a:rPr lang="pl-PL" dirty="0" err="1"/>
              <a:t>blandit</a:t>
            </a:r>
            <a:r>
              <a:rPr lang="pl-PL" dirty="0"/>
              <a:t> </a:t>
            </a:r>
            <a:r>
              <a:rPr lang="pl-PL" dirty="0" err="1"/>
              <a:t>praesent</a:t>
            </a:r>
            <a:r>
              <a:rPr lang="pl-PL" dirty="0"/>
              <a:t> </a:t>
            </a:r>
            <a:r>
              <a:rPr lang="pl-PL" dirty="0" err="1"/>
              <a:t>luptatum</a:t>
            </a:r>
            <a:r>
              <a:rPr lang="pl-PL" dirty="0"/>
              <a:t> </a:t>
            </a:r>
            <a:r>
              <a:rPr lang="pl-PL" dirty="0" err="1"/>
              <a:t>delenit</a:t>
            </a:r>
            <a:r>
              <a:rPr lang="pl-PL" dirty="0"/>
              <a:t> </a:t>
            </a:r>
            <a:r>
              <a:rPr lang="pl-PL" dirty="0" err="1"/>
              <a:t>augue</a:t>
            </a:r>
            <a:r>
              <a:rPr lang="pl-PL" dirty="0"/>
              <a:t> </a:t>
            </a:r>
            <a:r>
              <a:rPr lang="pl-PL" dirty="0" err="1"/>
              <a:t>duis</a:t>
            </a:r>
            <a:r>
              <a:rPr lang="pl-PL" dirty="0"/>
              <a:t> </a:t>
            </a:r>
            <a:r>
              <a:rPr lang="pl-PL" dirty="0" err="1"/>
              <a:t>dolore</a:t>
            </a:r>
            <a:r>
              <a:rPr lang="pl-PL" dirty="0"/>
              <a:t>, </a:t>
            </a:r>
            <a:r>
              <a:rPr lang="pl-PL" dirty="0" err="1"/>
              <a:t>esto</a:t>
            </a:r>
            <a:r>
              <a:rPr lang="pl-PL" dirty="0"/>
              <a:t> </a:t>
            </a:r>
            <a:r>
              <a:rPr lang="pl-PL" dirty="0" err="1"/>
              <a:t>etiam</a:t>
            </a:r>
            <a:r>
              <a:rPr lang="pl-PL" dirty="0"/>
              <a:t> </a:t>
            </a:r>
            <a:r>
              <a:rPr lang="pl-PL" dirty="0" err="1"/>
              <a:t>ispso</a:t>
            </a:r>
            <a:r>
              <a:rPr lang="pl-PL" dirty="0"/>
              <a:t> sum.</a:t>
            </a:r>
          </a:p>
        </p:txBody>
      </p:sp>
      <p:pic>
        <p:nvPicPr>
          <p:cNvPr id="15" name="Obraz 14" descr="Obraz zawierający tekst&#10;&#10;Opis wygenerowany automatycznie">
            <a:extLst>
              <a:ext uri="{FF2B5EF4-FFF2-40B4-BE49-F238E27FC236}">
                <a16:creationId xmlns:a16="http://schemas.microsoft.com/office/drawing/2014/main" id="{19AA5CF9-F2A6-8E44-94A9-A8BD67CBDF6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410700" y="266700"/>
            <a:ext cx="2365878" cy="8830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442918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kładka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rostokąt 1">
            <a:extLst>
              <a:ext uri="{FF2B5EF4-FFF2-40B4-BE49-F238E27FC236}">
                <a16:creationId xmlns:a16="http://schemas.microsoft.com/office/drawing/2014/main" id="{500A690D-8294-41E6-B620-340E1AC8034C}"/>
              </a:ext>
            </a:extLst>
          </p:cNvPr>
          <p:cNvSpPr/>
          <p:nvPr userDrawn="1"/>
        </p:nvSpPr>
        <p:spPr>
          <a:xfrm>
            <a:off x="5964767" y="2045550"/>
            <a:ext cx="2399771" cy="2716790"/>
          </a:xfrm>
          <a:prstGeom prst="rect">
            <a:avLst/>
          </a:prstGeom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11" name="Kształt">
            <a:extLst>
              <a:ext uri="{FF2B5EF4-FFF2-40B4-BE49-F238E27FC236}">
                <a16:creationId xmlns:a16="http://schemas.microsoft.com/office/drawing/2014/main" id="{2B923A67-83DB-4079-B9AA-DC0A722D89D5}"/>
              </a:ext>
            </a:extLst>
          </p:cNvPr>
          <p:cNvSpPr/>
          <p:nvPr userDrawn="1"/>
        </p:nvSpPr>
        <p:spPr>
          <a:xfrm flipH="1" flipV="1">
            <a:off x="1676400" y="2045550"/>
            <a:ext cx="5642864" cy="271679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01" h="21550" extrusionOk="0">
                <a:moveTo>
                  <a:pt x="0" y="0"/>
                </a:moveTo>
                <a:lnTo>
                  <a:pt x="0" y="21550"/>
                </a:lnTo>
                <a:lnTo>
                  <a:pt x="15972" y="21550"/>
                </a:lnTo>
                <a:lnTo>
                  <a:pt x="15972" y="21549"/>
                </a:lnTo>
                <a:cubicBezTo>
                  <a:pt x="17285" y="21576"/>
                  <a:pt x="18602" y="20531"/>
                  <a:pt x="19606" y="18410"/>
                </a:cubicBezTo>
                <a:cubicBezTo>
                  <a:pt x="21594" y="14210"/>
                  <a:pt x="21600" y="7386"/>
                  <a:pt x="19620" y="3170"/>
                </a:cubicBezTo>
                <a:cubicBezTo>
                  <a:pt x="18615" y="1030"/>
                  <a:pt x="17292" y="-24"/>
                  <a:pt x="15972" y="3"/>
                </a:cubicBezTo>
                <a:lnTo>
                  <a:pt x="15972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64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defRPr sz="2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baseline="-25000" dirty="0"/>
          </a:p>
        </p:txBody>
      </p:sp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6604E687-579A-3F44-A61A-B3145EFA360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844740" y="2733173"/>
            <a:ext cx="4990224" cy="109303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buFontTx/>
              <a:buNone/>
              <a:defRPr sz="20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.</a:t>
            </a:r>
          </a:p>
        </p:txBody>
      </p:sp>
      <p:sp>
        <p:nvSpPr>
          <p:cNvPr id="6" name="Symbol zastępczy obrazu 5">
            <a:extLst>
              <a:ext uri="{FF2B5EF4-FFF2-40B4-BE49-F238E27FC236}">
                <a16:creationId xmlns:a16="http://schemas.microsoft.com/office/drawing/2014/main" id="{1FD238A9-90AB-7B4A-B728-6F5ABDAE1029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8364539" y="2045550"/>
            <a:ext cx="3827462" cy="2716790"/>
          </a:xfrm>
          <a:prstGeom prst="rect">
            <a:avLst/>
          </a:prstGeom>
        </p:spPr>
        <p:txBody>
          <a:bodyPr/>
          <a:lstStyle>
            <a:lvl1pPr>
              <a:buNone/>
              <a:defRPr sz="1050"/>
            </a:lvl1pPr>
          </a:lstStyle>
          <a:p>
            <a:endParaRPr lang="pl-PL" dirty="0"/>
          </a:p>
        </p:txBody>
      </p:sp>
      <p:sp>
        <p:nvSpPr>
          <p:cNvPr id="4" name="Prostokąt 3">
            <a:extLst>
              <a:ext uri="{FF2B5EF4-FFF2-40B4-BE49-F238E27FC236}">
                <a16:creationId xmlns:a16="http://schemas.microsoft.com/office/drawing/2014/main" id="{3214D133-2A74-7143-B4AD-D0187629169D}"/>
              </a:ext>
            </a:extLst>
          </p:cNvPr>
          <p:cNvSpPr/>
          <p:nvPr userDrawn="1"/>
        </p:nvSpPr>
        <p:spPr>
          <a:xfrm>
            <a:off x="408053" y="5954751"/>
            <a:ext cx="2436687" cy="635620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l-PL" dirty="0"/>
              <a:t>v</a:t>
            </a:r>
          </a:p>
        </p:txBody>
      </p:sp>
      <p:pic>
        <p:nvPicPr>
          <p:cNvPr id="9" name="Obraz 8" descr="Obraz zawierający tekst&#10;&#10;Opis wygenerowany automatycznie">
            <a:extLst>
              <a:ext uri="{FF2B5EF4-FFF2-40B4-BE49-F238E27FC236}">
                <a16:creationId xmlns:a16="http://schemas.microsoft.com/office/drawing/2014/main" id="{532B7436-68E7-7849-ADF0-1B5C82D2303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93461" y="266700"/>
            <a:ext cx="2365878" cy="883099"/>
          </a:xfrm>
          <a:prstGeom prst="rect">
            <a:avLst/>
          </a:prstGeom>
        </p:spPr>
      </p:pic>
      <p:sp>
        <p:nvSpPr>
          <p:cNvPr id="10" name="Symbol zastępczy tekstu 4">
            <a:extLst>
              <a:ext uri="{FF2B5EF4-FFF2-40B4-BE49-F238E27FC236}">
                <a16:creationId xmlns:a16="http://schemas.microsoft.com/office/drawing/2014/main" id="{BA6F3DA8-D6A6-A64E-851B-3F68F40F660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849400" y="3845572"/>
            <a:ext cx="5059689" cy="38706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60000"/>
              </a:lnSpc>
              <a:buNone/>
              <a:defRPr sz="1050" b="0" i="0">
                <a:solidFill>
                  <a:schemeClr val="bg1"/>
                </a:solidFill>
                <a:latin typeface="Arial" panose="020B0604020202020204" pitchFamily="34" charset="0"/>
                <a:ea typeface="Verdana" panose="020B060403050404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pl-PL" dirty="0"/>
              <a:t>Oferta przygotowana dla: </a:t>
            </a:r>
            <a:r>
              <a:rPr lang="pl-PL" dirty="0" err="1"/>
              <a:t>Playa</a:t>
            </a:r>
            <a:r>
              <a:rPr lang="pl-PL" dirty="0"/>
              <a:t> </a:t>
            </a:r>
          </a:p>
          <a:p>
            <a:pPr lvl="0"/>
            <a:r>
              <a:rPr lang="pl-PL" dirty="0"/>
              <a:t>Warszawa, miesiąc 2020 </a:t>
            </a:r>
          </a:p>
        </p:txBody>
      </p:sp>
    </p:spTree>
    <p:extLst>
      <p:ext uri="{BB962C8B-B14F-4D97-AF65-F5344CB8AC3E}">
        <p14:creationId xmlns:p14="http://schemas.microsoft.com/office/powerpoint/2010/main" val="153410400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olekty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Obraz 3" descr="Obraz zawierający telewizja, ekran, zdjęcie, monitor&#10;&#10;Opis wygenerowany automatycznie">
            <a:extLst>
              <a:ext uri="{FF2B5EF4-FFF2-40B4-BE49-F238E27FC236}">
                <a16:creationId xmlns:a16="http://schemas.microsoft.com/office/drawing/2014/main" id="{26F23ED5-13AA-5240-9B7D-E9384F9446F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7" name="Symbol zastępczy numeru slajdu 18">
            <a:extLst>
              <a:ext uri="{FF2B5EF4-FFF2-40B4-BE49-F238E27FC236}">
                <a16:creationId xmlns:a16="http://schemas.microsoft.com/office/drawing/2014/main" id="{BD43A2E1-7FC8-0B4F-BD4C-BAA7F99CF48F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Kolektytw</a:t>
            </a:r>
            <a:endParaRPr lang="pl-PL" dirty="0"/>
          </a:p>
        </p:txBody>
      </p:sp>
      <p:sp>
        <p:nvSpPr>
          <p:cNvPr id="15" name="Symbol zastępczy tekstu 2">
            <a:extLst>
              <a:ext uri="{FF2B5EF4-FFF2-40B4-BE49-F238E27FC236}">
                <a16:creationId xmlns:a16="http://schemas.microsoft.com/office/drawing/2014/main" id="{2303C2CF-D811-6942-BA00-19D16C24864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639160" y="3743726"/>
            <a:ext cx="2064401" cy="1024218"/>
          </a:xfrm>
          <a:prstGeom prst="rect">
            <a:avLst/>
          </a:prstGeom>
        </p:spPr>
        <p:txBody>
          <a:bodyPr lIns="0" numCol="1" spcCol="792000">
            <a:normAutofit/>
          </a:bodyPr>
          <a:lstStyle>
            <a:lvl1pPr marL="0" indent="0">
              <a:lnSpc>
                <a:spcPct val="140000"/>
              </a:lnSpc>
              <a:spcAft>
                <a:spcPts val="0"/>
              </a:spcAft>
              <a:buFontTx/>
              <a:buNone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sz="1600" b="0" i="0">
                <a:latin typeface="Merriweather Light" pitchFamily="2" charset="0"/>
              </a:defRPr>
            </a:lvl2pPr>
            <a:lvl3pPr>
              <a:defRPr sz="1600" b="0" i="0">
                <a:latin typeface="Merriweather Light" pitchFamily="2" charset="0"/>
              </a:defRPr>
            </a:lvl3pPr>
            <a:lvl4pPr>
              <a:defRPr sz="1600" b="0" i="0">
                <a:latin typeface="Merriweather Light" pitchFamily="2" charset="0"/>
              </a:defRPr>
            </a:lvl4pPr>
            <a:lvl5pPr>
              <a:defRPr sz="1600" b="0" i="0">
                <a:latin typeface="Merriweather Light" pitchFamily="2" charset="0"/>
              </a:defRPr>
            </a:lvl5pPr>
          </a:lstStyle>
          <a:p>
            <a:pPr lvl="0"/>
            <a:r>
              <a:rPr lang="pl-PL" dirty="0"/>
              <a:t>Socjolog, jeden z założycieli Instytutu SMG/KRC Poland,  wieloletni Client Service  </a:t>
            </a:r>
            <a:r>
              <a:rPr lang="pl-PL" dirty="0" err="1"/>
              <a:t>Director</a:t>
            </a:r>
            <a:r>
              <a:rPr lang="pl-PL" dirty="0"/>
              <a:t> w Kantar Polska.</a:t>
            </a:r>
          </a:p>
        </p:txBody>
      </p:sp>
      <p:sp>
        <p:nvSpPr>
          <p:cNvPr id="17" name="Symbol zastępczy tekstu 2">
            <a:extLst>
              <a:ext uri="{FF2B5EF4-FFF2-40B4-BE49-F238E27FC236}">
                <a16:creationId xmlns:a16="http://schemas.microsoft.com/office/drawing/2014/main" id="{F4F763B7-D18C-D742-9CEB-6C282D8C96B4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632534" y="3411177"/>
            <a:ext cx="2082215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Paweł Ciacek</a:t>
            </a:r>
          </a:p>
        </p:txBody>
      </p:sp>
      <p:sp>
        <p:nvSpPr>
          <p:cNvPr id="18" name="Symbol zastępczy tekstu 2">
            <a:extLst>
              <a:ext uri="{FF2B5EF4-FFF2-40B4-BE49-F238E27FC236}">
                <a16:creationId xmlns:a16="http://schemas.microsoft.com/office/drawing/2014/main" id="{3E0AAFF6-5CF6-AA4E-A02C-E456DC78D634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4862046" y="3743726"/>
            <a:ext cx="2411986" cy="1188038"/>
          </a:xfrm>
          <a:prstGeom prst="rect">
            <a:avLst/>
          </a:prstGeom>
        </p:spPr>
        <p:txBody>
          <a:bodyPr lIns="0" numCol="1" spcCol="792000">
            <a:normAutofit/>
          </a:bodyPr>
          <a:lstStyle>
            <a:lvl1pPr marL="0" indent="0">
              <a:lnSpc>
                <a:spcPct val="140000"/>
              </a:lnSpc>
              <a:spcAft>
                <a:spcPts val="0"/>
              </a:spcAft>
              <a:buFontTx/>
              <a:buNone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sz="1600" b="0" i="0">
                <a:latin typeface="Merriweather Light" pitchFamily="2" charset="0"/>
              </a:defRPr>
            </a:lvl2pPr>
            <a:lvl3pPr>
              <a:defRPr sz="1600" b="0" i="0">
                <a:latin typeface="Merriweather Light" pitchFamily="2" charset="0"/>
              </a:defRPr>
            </a:lvl3pPr>
            <a:lvl4pPr>
              <a:defRPr sz="1600" b="0" i="0">
                <a:latin typeface="Merriweather Light" pitchFamily="2" charset="0"/>
              </a:defRPr>
            </a:lvl4pPr>
            <a:lvl5pPr>
              <a:defRPr sz="1600" b="0" i="0">
                <a:latin typeface="Merriweather Light" pitchFamily="2" charset="0"/>
              </a:defRPr>
            </a:lvl5pPr>
          </a:lstStyle>
          <a:p>
            <a:pPr lvl="0"/>
            <a:r>
              <a:rPr lang="pl-PL" dirty="0"/>
              <a:t>Doktor nauk społecznych, wcześniej dyrektor strategii w agencji  reklamowej </a:t>
            </a:r>
            <a:r>
              <a:rPr lang="pl-PL" dirty="0" err="1"/>
              <a:t>McCann</a:t>
            </a:r>
            <a:r>
              <a:rPr lang="pl-PL" dirty="0"/>
              <a:t> oraz senior </a:t>
            </a:r>
            <a:r>
              <a:rPr lang="pl-PL" dirty="0" err="1"/>
              <a:t>consultant</a:t>
            </a:r>
            <a:r>
              <a:rPr lang="pl-PL" dirty="0"/>
              <a:t> w Kantar Polska.</a:t>
            </a:r>
          </a:p>
        </p:txBody>
      </p:sp>
      <p:sp>
        <p:nvSpPr>
          <p:cNvPr id="19" name="Symbol zastępczy tekstu 2">
            <a:extLst>
              <a:ext uri="{FF2B5EF4-FFF2-40B4-BE49-F238E27FC236}">
                <a16:creationId xmlns:a16="http://schemas.microsoft.com/office/drawing/2014/main" id="{40DA942B-77E3-834D-8DCA-33AB5550ABB1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855420" y="3411177"/>
            <a:ext cx="2429800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Piotr Łukasiewicz</a:t>
            </a:r>
          </a:p>
        </p:txBody>
      </p:sp>
      <p:sp>
        <p:nvSpPr>
          <p:cNvPr id="24" name="Symbol zastępczy tekstu 2">
            <a:extLst>
              <a:ext uri="{FF2B5EF4-FFF2-40B4-BE49-F238E27FC236}">
                <a16:creationId xmlns:a16="http://schemas.microsoft.com/office/drawing/2014/main" id="{FFAE2708-45DF-024E-8A8C-118D36D8B888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8319621" y="3743726"/>
            <a:ext cx="2625470" cy="1188038"/>
          </a:xfrm>
          <a:prstGeom prst="rect">
            <a:avLst/>
          </a:prstGeom>
        </p:spPr>
        <p:txBody>
          <a:bodyPr lIns="0" numCol="1" spcCol="792000">
            <a:noAutofit/>
          </a:bodyPr>
          <a:lstStyle>
            <a:lvl1pPr marL="0" indent="0">
              <a:lnSpc>
                <a:spcPct val="140000"/>
              </a:lnSpc>
              <a:spcAft>
                <a:spcPts val="0"/>
              </a:spcAft>
              <a:buFontTx/>
              <a:buNone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sz="1600" b="0" i="0">
                <a:latin typeface="Merriweather Light" pitchFamily="2" charset="0"/>
              </a:defRPr>
            </a:lvl2pPr>
            <a:lvl3pPr>
              <a:defRPr sz="1600" b="0" i="0">
                <a:latin typeface="Merriweather Light" pitchFamily="2" charset="0"/>
              </a:defRPr>
            </a:lvl3pPr>
            <a:lvl4pPr>
              <a:defRPr sz="1600" b="0" i="0">
                <a:latin typeface="Merriweather Light" pitchFamily="2" charset="0"/>
              </a:defRPr>
            </a:lvl4pPr>
            <a:lvl5pPr>
              <a:defRPr sz="1600" b="0" i="0">
                <a:latin typeface="Merriweather Light" pitchFamily="2" charset="0"/>
              </a:defRPr>
            </a:lvl5pPr>
          </a:lstStyle>
          <a:p>
            <a:pPr lvl="0"/>
            <a:r>
              <a:rPr lang="pl-PL" dirty="0"/>
              <a:t>Socjolog, badacz jakościowy z bogatym warsztatem, skuteczny „otwieracz”  respondentów, „wydobywca” </a:t>
            </a:r>
            <a:r>
              <a:rPr lang="pl-PL" dirty="0" err="1"/>
              <a:t>insightów</a:t>
            </a:r>
            <a:r>
              <a:rPr lang="pl-PL" dirty="0"/>
              <a:t>, „katalizator” pomysłów.</a:t>
            </a:r>
          </a:p>
        </p:txBody>
      </p:sp>
      <p:sp>
        <p:nvSpPr>
          <p:cNvPr id="26" name="Symbol zastępczy tekstu 2">
            <a:extLst>
              <a:ext uri="{FF2B5EF4-FFF2-40B4-BE49-F238E27FC236}">
                <a16:creationId xmlns:a16="http://schemas.microsoft.com/office/drawing/2014/main" id="{D05FC60E-1415-B44E-B007-9F2C887869B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8312995" y="3411177"/>
            <a:ext cx="2429800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Krzysztof Jodłowski​</a:t>
            </a:r>
          </a:p>
        </p:txBody>
      </p:sp>
      <p:pic>
        <p:nvPicPr>
          <p:cNvPr id="14" name="Obraz 13">
            <a:extLst>
              <a:ext uri="{FF2B5EF4-FFF2-40B4-BE49-F238E27FC236}">
                <a16:creationId xmlns:a16="http://schemas.microsoft.com/office/drawing/2014/main" id="{2772B88E-DBF6-FD42-8D16-3CB259181DDC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638744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zreszyObraz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Szerszy obraz</a:t>
            </a:r>
          </a:p>
        </p:txBody>
      </p:sp>
      <p:sp>
        <p:nvSpPr>
          <p:cNvPr id="20" name="Symbol zastępczy tekstu 2">
            <a:extLst>
              <a:ext uri="{FF2B5EF4-FFF2-40B4-BE49-F238E27FC236}">
                <a16:creationId xmlns:a16="http://schemas.microsoft.com/office/drawing/2014/main" id="{BE7CFD85-8035-6144-87C9-B6C2853372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844740" y="1798209"/>
            <a:ext cx="7362950" cy="314701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Do szerszego obrazu potrzebne jest zagłębienie się w #Trendach i Foresight. Narzędzia, które pozwalają spojrzeć na #Współczesnego Konsumenta z rozmaitych stron.  Oraz procesy, które pozwalają wypracować pomysł na #Mocny Produkt i na #</a:t>
            </a:r>
            <a:r>
              <a:rPr lang="pl-PL" dirty="0" err="1"/>
              <a:t>Insightową</a:t>
            </a:r>
            <a:r>
              <a:rPr lang="pl-PL" dirty="0"/>
              <a:t> Komunikację. W ten sposób zbudujemy #Odporne Marki - na dziś i na jutro, z których będą korzystać #Zadowoleni Klienci. </a:t>
            </a:r>
          </a:p>
        </p:txBody>
      </p:sp>
      <p:sp>
        <p:nvSpPr>
          <p:cNvPr id="8" name="Symbol zastępczy numeru slajdu 18">
            <a:extLst>
              <a:ext uri="{FF2B5EF4-FFF2-40B4-BE49-F238E27FC236}">
                <a16:creationId xmlns:a16="http://schemas.microsoft.com/office/drawing/2014/main" id="{5BC99188-4154-5546-8C6E-23D394586D0E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0" name="Obraz 9">
            <a:extLst>
              <a:ext uri="{FF2B5EF4-FFF2-40B4-BE49-F238E27FC236}">
                <a16:creationId xmlns:a16="http://schemas.microsoft.com/office/drawing/2014/main" id="{ADACFC18-891B-4E4A-8659-8ED4017CB4D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42069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Symbol zastępczy numeru slajdu 18">
            <a:extLst>
              <a:ext uri="{FF2B5EF4-FFF2-40B4-BE49-F238E27FC236}">
                <a16:creationId xmlns:a16="http://schemas.microsoft.com/office/drawing/2014/main" id="{EE4536D6-9B5D-5647-8BFB-5086AA8D89C7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Poppins ExtraBold" pitchFamily="2" charset="0"/>
                <a:cs typeface="Poppins ExtraBold" pitchFamily="2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Poppins ExtraBold" pitchFamily="2" charset="0"/>
              <a:cs typeface="Poppins ExtraBold" pitchFamily="2" charset="0"/>
            </a:endParaRPr>
          </a:p>
        </p:txBody>
      </p:sp>
      <p:pic>
        <p:nvPicPr>
          <p:cNvPr id="28" name="Obraz 27">
            <a:extLst>
              <a:ext uri="{FF2B5EF4-FFF2-40B4-BE49-F238E27FC236}">
                <a16:creationId xmlns:a16="http://schemas.microsoft.com/office/drawing/2014/main" id="{947BFBE0-82C0-8546-9325-B37F197E7EF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9" name="Symbol zastępczy tekstu 2">
            <a:extLst>
              <a:ext uri="{FF2B5EF4-FFF2-40B4-BE49-F238E27FC236}">
                <a16:creationId xmlns:a16="http://schemas.microsoft.com/office/drawing/2014/main" id="{9A615583-941B-194F-BAD6-C65042856D47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n-lt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9" name="Symbol zastępczy tekstu 2">
            <a:extLst>
              <a:ext uri="{FF2B5EF4-FFF2-40B4-BE49-F238E27FC236}">
                <a16:creationId xmlns:a16="http://schemas.microsoft.com/office/drawing/2014/main" id="{3C4A54BA-C5B3-4E46-951D-A9A436078A3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766763" y="1595011"/>
            <a:ext cx="10729912" cy="4163360"/>
          </a:xfrm>
          <a:prstGeom prst="rect">
            <a:avLst/>
          </a:prstGeom>
        </p:spPr>
        <p:txBody>
          <a:bodyPr numCol="2" spcCol="792000"/>
          <a:lstStyle>
            <a:lvl1pPr marL="0" indent="0" fontAlgn="t">
              <a:lnSpc>
                <a:spcPct val="140000"/>
              </a:lnSpc>
              <a:spcBef>
                <a:spcPts val="0"/>
              </a:spcBef>
              <a:buFontTx/>
              <a:buNone/>
              <a:defRPr sz="1350"/>
            </a:lvl1pPr>
            <a:lvl2pPr>
              <a:lnSpc>
                <a:spcPct val="140000"/>
              </a:lnSpc>
              <a:buFontTx/>
              <a:buNone/>
              <a:defRPr sz="1350"/>
            </a:lvl2pPr>
            <a:lvl3pPr>
              <a:lnSpc>
                <a:spcPct val="140000"/>
              </a:lnSpc>
              <a:buFontTx/>
              <a:buNone/>
              <a:defRPr sz="1350"/>
            </a:lvl3pPr>
            <a:lvl4pPr>
              <a:lnSpc>
                <a:spcPct val="140000"/>
              </a:lnSpc>
              <a:buFontTx/>
              <a:buNone/>
              <a:defRPr sz="1350"/>
            </a:lvl4pPr>
            <a:lvl5pPr>
              <a:lnSpc>
                <a:spcPct val="140000"/>
              </a:lnSpc>
              <a:buFontTx/>
              <a:buNone/>
              <a:defRPr sz="1350"/>
            </a:lvl5pPr>
          </a:lstStyle>
          <a:p>
            <a:pPr lvl="0"/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.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leo.Tempus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. </a:t>
            </a:r>
          </a:p>
        </p:txBody>
      </p:sp>
      <p:sp>
        <p:nvSpPr>
          <p:cNvPr id="12" name="Symbol zastępczy tekstu 2">
            <a:extLst>
              <a:ext uri="{FF2B5EF4-FFF2-40B4-BE49-F238E27FC236}">
                <a16:creationId xmlns:a16="http://schemas.microsoft.com/office/drawing/2014/main" id="{32C11DD3-4793-C14C-9D04-76B90F77168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752187" cy="593993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tempu.</a:t>
            </a:r>
          </a:p>
        </p:txBody>
      </p:sp>
      <p:pic>
        <p:nvPicPr>
          <p:cNvPr id="10" name="Obraz 9">
            <a:extLst>
              <a:ext uri="{FF2B5EF4-FFF2-40B4-BE49-F238E27FC236}">
                <a16:creationId xmlns:a16="http://schemas.microsoft.com/office/drawing/2014/main" id="{D377DA6F-643F-AF40-857F-FC73EC6228F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0172668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Obraz 27">
            <a:extLst>
              <a:ext uri="{FF2B5EF4-FFF2-40B4-BE49-F238E27FC236}">
                <a16:creationId xmlns:a16="http://schemas.microsoft.com/office/drawing/2014/main" id="{947BFBE0-82C0-8546-9325-B37F197E7EF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9" name="Symbol zastępczy tekstu 2">
            <a:extLst>
              <a:ext uri="{FF2B5EF4-FFF2-40B4-BE49-F238E27FC236}">
                <a16:creationId xmlns:a16="http://schemas.microsoft.com/office/drawing/2014/main" id="{9A615583-941B-194F-BAD6-C65042856D47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n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0" name="Symbol zastępczy tekstu 2">
            <a:extLst>
              <a:ext uri="{FF2B5EF4-FFF2-40B4-BE49-F238E27FC236}">
                <a16:creationId xmlns:a16="http://schemas.microsoft.com/office/drawing/2014/main" id="{CC90FD36-EC39-244B-9CE9-8CE8F168FAFB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766763" y="1594438"/>
            <a:ext cx="7894637" cy="4098156"/>
          </a:xfrm>
          <a:prstGeom prst="rect">
            <a:avLst/>
          </a:prstGeom>
        </p:spPr>
        <p:txBody>
          <a:bodyPr/>
          <a:lstStyle>
            <a:lvl1pPr marL="0" indent="0" fontAlgn="t">
              <a:lnSpc>
                <a:spcPct val="140000"/>
              </a:lnSpc>
              <a:spcBef>
                <a:spcPts val="0"/>
              </a:spcBef>
              <a:buFontTx/>
              <a:buNone/>
              <a:defRPr sz="1350"/>
            </a:lvl1pPr>
            <a:lvl2pPr>
              <a:lnSpc>
                <a:spcPct val="140000"/>
              </a:lnSpc>
              <a:buFontTx/>
              <a:buNone/>
              <a:defRPr sz="1350"/>
            </a:lvl2pPr>
            <a:lvl3pPr>
              <a:lnSpc>
                <a:spcPct val="140000"/>
              </a:lnSpc>
              <a:buFontTx/>
              <a:buNone/>
              <a:defRPr sz="1350"/>
            </a:lvl3pPr>
            <a:lvl4pPr>
              <a:lnSpc>
                <a:spcPct val="140000"/>
              </a:lnSpc>
              <a:buFontTx/>
              <a:buNone/>
              <a:defRPr sz="1350"/>
            </a:lvl4pPr>
            <a:lvl5pPr>
              <a:lnSpc>
                <a:spcPct val="140000"/>
              </a:lnSpc>
              <a:buFontTx/>
              <a:buNone/>
              <a:defRPr sz="1350"/>
            </a:lvl5pPr>
          </a:lstStyle>
          <a:p>
            <a:pPr lvl="0"/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.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leo.Tempus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. </a:t>
            </a:r>
          </a:p>
        </p:txBody>
      </p:sp>
      <p:sp>
        <p:nvSpPr>
          <p:cNvPr id="12" name="Symbol zastępczy tekstu 2">
            <a:extLst>
              <a:ext uri="{FF2B5EF4-FFF2-40B4-BE49-F238E27FC236}">
                <a16:creationId xmlns:a16="http://schemas.microsoft.com/office/drawing/2014/main" id="{9B0458BF-45DE-F046-AFB2-2028063F88A6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9" y="1001018"/>
            <a:ext cx="8026012" cy="593993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.</a:t>
            </a:r>
          </a:p>
        </p:txBody>
      </p:sp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E5ACBB66-EE40-CA40-9C15-5FF0D4B76AF9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D4242377-72A1-CE40-9B4A-56EB8369FBE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0794869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ymbol zastępczy obrazu 11">
            <a:extLst>
              <a:ext uri="{FF2B5EF4-FFF2-40B4-BE49-F238E27FC236}">
                <a16:creationId xmlns:a16="http://schemas.microsoft.com/office/drawing/2014/main" id="{559CFCE7-87CD-1149-9DCC-A07BCA28943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140575" y="1"/>
            <a:ext cx="5051425" cy="6858000"/>
          </a:xfrm>
          <a:prstGeom prst="rect">
            <a:avLst/>
          </a:prstGeom>
        </p:spPr>
        <p:txBody>
          <a:bodyPr/>
          <a:lstStyle>
            <a:lvl1pPr>
              <a:buNone/>
              <a:defRPr sz="1050">
                <a:latin typeface="+mn-lt"/>
              </a:defRPr>
            </a:lvl1pPr>
          </a:lstStyle>
          <a:p>
            <a:endParaRPr lang="pl-PL" dirty="0"/>
          </a:p>
        </p:txBody>
      </p:sp>
      <p:sp>
        <p:nvSpPr>
          <p:cNvPr id="15" name="Symbol zastępczy obrazu 14">
            <a:extLst>
              <a:ext uri="{FF2B5EF4-FFF2-40B4-BE49-F238E27FC236}">
                <a16:creationId xmlns:a16="http://schemas.microsoft.com/office/drawing/2014/main" id="{C252E36D-CE36-5743-BE13-6E7732A1C1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140575" y="-63063"/>
            <a:ext cx="1679575" cy="7005240"/>
          </a:xfrm>
          <a:prstGeom prst="rect">
            <a:avLst/>
          </a:prstGeom>
          <a:solidFill>
            <a:srgbClr val="000064">
              <a:alpha val="70000"/>
            </a:srgbClr>
          </a:solidFill>
        </p:spPr>
        <p:txBody>
          <a:bodyPr/>
          <a:lstStyle>
            <a:lvl1pPr>
              <a:buNone/>
              <a:defRPr sz="100"/>
            </a:lvl1pPr>
          </a:lstStyle>
          <a:p>
            <a:endParaRPr lang="pl-PL" dirty="0"/>
          </a:p>
        </p:txBody>
      </p:sp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3" name="Symbol zastępczy tekstu 2">
            <a:extLst>
              <a:ext uri="{FF2B5EF4-FFF2-40B4-BE49-F238E27FC236}">
                <a16:creationId xmlns:a16="http://schemas.microsoft.com/office/drawing/2014/main" id="{848F71BA-2C4E-4F47-A133-171D276AEE96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5364163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n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4" name="Symbol zastępczy tekstu 2">
            <a:extLst>
              <a:ext uri="{FF2B5EF4-FFF2-40B4-BE49-F238E27FC236}">
                <a16:creationId xmlns:a16="http://schemas.microsoft.com/office/drawing/2014/main" id="{BEABF413-0A10-B042-A788-FD197838259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59018" y="1632830"/>
            <a:ext cx="5436982" cy="402622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spcBef>
                <a:spcPts val="0"/>
              </a:spcBef>
              <a:buNone/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</a:t>
            </a:r>
          </a:p>
        </p:txBody>
      </p:sp>
      <p:sp>
        <p:nvSpPr>
          <p:cNvPr id="10" name="Symbol zastępczy tekstu 2">
            <a:extLst>
              <a:ext uri="{FF2B5EF4-FFF2-40B4-BE49-F238E27FC236}">
                <a16:creationId xmlns:a16="http://schemas.microsoft.com/office/drawing/2014/main" id="{85557158-2A7B-434A-888E-E13ED003BC48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9" y="1001018"/>
            <a:ext cx="5460611" cy="478377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.</a:t>
            </a:r>
          </a:p>
        </p:txBody>
      </p:sp>
      <p:pic>
        <p:nvPicPr>
          <p:cNvPr id="13" name="Obraz 12">
            <a:extLst>
              <a:ext uri="{FF2B5EF4-FFF2-40B4-BE49-F238E27FC236}">
                <a16:creationId xmlns:a16="http://schemas.microsoft.com/office/drawing/2014/main" id="{075C20CB-DF49-2D41-B142-C294B23EAF5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  <p:sp>
        <p:nvSpPr>
          <p:cNvPr id="16" name="Symbol zastępczy numeru slajdu 18">
            <a:extLst>
              <a:ext uri="{FF2B5EF4-FFF2-40B4-BE49-F238E27FC236}">
                <a16:creationId xmlns:a16="http://schemas.microsoft.com/office/drawing/2014/main" id="{7DCA035A-8D10-434D-9906-F5AB69765E25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013709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Obraz 27">
            <a:extLst>
              <a:ext uri="{FF2B5EF4-FFF2-40B4-BE49-F238E27FC236}">
                <a16:creationId xmlns:a16="http://schemas.microsoft.com/office/drawing/2014/main" id="{947BFBE0-82C0-8546-9325-B37F197E7EF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11" name="Symbol zastępczy tekstu 2">
            <a:extLst>
              <a:ext uri="{FF2B5EF4-FFF2-40B4-BE49-F238E27FC236}">
                <a16:creationId xmlns:a16="http://schemas.microsoft.com/office/drawing/2014/main" id="{64324769-E1E6-7F4E-A82D-48E8506C021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0E346859-8E6B-2048-9A15-EAF30B805F54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766763" y="1642151"/>
            <a:ext cx="10729912" cy="4025137"/>
          </a:xfrm>
          <a:prstGeom prst="rect">
            <a:avLst/>
          </a:prstGeom>
        </p:spPr>
        <p:txBody>
          <a:bodyPr numCol="2" spcCol="720000"/>
          <a:lstStyle>
            <a:lvl1pPr>
              <a:lnSpc>
                <a:spcPct val="140000"/>
              </a:lnSpc>
              <a:spcBef>
                <a:spcPts val="1000"/>
              </a:spcBef>
              <a:buFont typeface="+mj-lt"/>
              <a:buAutoNum type="arabicPeriod"/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buFont typeface="+mj-lt"/>
              <a:buAutoNum type="arabicPeriod"/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 </a:t>
            </a:r>
          </a:p>
          <a:p>
            <a:pPr lvl="0"/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.</a:t>
            </a:r>
          </a:p>
          <a:p>
            <a:pPr lvl="0"/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</a:t>
            </a:r>
          </a:p>
          <a:p>
            <a:pPr lvl="0"/>
            <a:r>
              <a:rPr lang="pl-PL" dirty="0"/>
              <a:t>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.</a:t>
            </a:r>
          </a:p>
        </p:txBody>
      </p:sp>
      <p:sp>
        <p:nvSpPr>
          <p:cNvPr id="14" name="Symbol zastępczy tekstu 2">
            <a:extLst>
              <a:ext uri="{FF2B5EF4-FFF2-40B4-BE49-F238E27FC236}">
                <a16:creationId xmlns:a16="http://schemas.microsoft.com/office/drawing/2014/main" id="{0F21E616-FE06-1944-BE91-B0D86EE2B31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752187" cy="478377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.</a:t>
            </a:r>
          </a:p>
        </p:txBody>
      </p:sp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1348AECA-5970-A442-885A-79FEF21C1266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2" name="Obraz 11">
            <a:extLst>
              <a:ext uri="{FF2B5EF4-FFF2-40B4-BE49-F238E27FC236}">
                <a16:creationId xmlns:a16="http://schemas.microsoft.com/office/drawing/2014/main" id="{B7C31FB7-1B00-144B-B7B8-50ABAF8E99A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0533099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ymbol zastępczy obrazu 11">
            <a:extLst>
              <a:ext uri="{FF2B5EF4-FFF2-40B4-BE49-F238E27FC236}">
                <a16:creationId xmlns:a16="http://schemas.microsoft.com/office/drawing/2014/main" id="{559CFCE7-87CD-1149-9DCC-A07BCA28943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483642" y="1160463"/>
            <a:ext cx="4013033" cy="4500562"/>
          </a:xfrm>
          <a:prstGeom prst="rect">
            <a:avLst/>
          </a:prstGeom>
        </p:spPr>
        <p:txBody>
          <a:bodyPr/>
          <a:lstStyle>
            <a:lvl1pPr>
              <a:buNone/>
              <a:defRPr sz="1050">
                <a:latin typeface="+mn-lt"/>
              </a:defRPr>
            </a:lvl1pPr>
          </a:lstStyle>
          <a:p>
            <a:endParaRPr lang="pl-PL" dirty="0"/>
          </a:p>
        </p:txBody>
      </p:sp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3" name="Symbol zastępczy tekstu 2">
            <a:extLst>
              <a:ext uri="{FF2B5EF4-FFF2-40B4-BE49-F238E27FC236}">
                <a16:creationId xmlns:a16="http://schemas.microsoft.com/office/drawing/2014/main" id="{848F71BA-2C4E-4F47-A133-171D276AEE96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4" name="Symbol zastępczy tekstu 2">
            <a:extLst>
              <a:ext uri="{FF2B5EF4-FFF2-40B4-BE49-F238E27FC236}">
                <a16:creationId xmlns:a16="http://schemas.microsoft.com/office/drawing/2014/main" id="{BEABF413-0A10-B042-A788-FD197838259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59018" y="2066319"/>
            <a:ext cx="6470650" cy="359470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spcBef>
                <a:spcPts val="0"/>
              </a:spcBef>
              <a:buNone/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</p:txBody>
      </p:sp>
      <p:sp>
        <p:nvSpPr>
          <p:cNvPr id="9" name="Symbol zastępczy tekstu 2">
            <a:extLst>
              <a:ext uri="{FF2B5EF4-FFF2-40B4-BE49-F238E27FC236}">
                <a16:creationId xmlns:a16="http://schemas.microsoft.com/office/drawing/2014/main" id="{F4D61C8B-BB15-E644-BC6B-D5F78EBE75F5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9" y="1001018"/>
            <a:ext cx="6032112" cy="915095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</a:t>
            </a:r>
            <a:r>
              <a:rPr lang="pl-PL" dirty="0" err="1"/>
              <a:t>etiam</a:t>
            </a:r>
            <a:r>
              <a:rPr lang="pl-PL" dirty="0"/>
              <a:t> ipso sum.</a:t>
            </a:r>
          </a:p>
        </p:txBody>
      </p:sp>
      <p:sp>
        <p:nvSpPr>
          <p:cNvPr id="10" name="Symbol zastępczy numeru slajdu 18">
            <a:extLst>
              <a:ext uri="{FF2B5EF4-FFF2-40B4-BE49-F238E27FC236}">
                <a16:creationId xmlns:a16="http://schemas.microsoft.com/office/drawing/2014/main" id="{DE3FA2D9-FD44-3A4B-A74C-A07B31B216DC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3" name="Obraz 12">
            <a:extLst>
              <a:ext uri="{FF2B5EF4-FFF2-40B4-BE49-F238E27FC236}">
                <a16:creationId xmlns:a16="http://schemas.microsoft.com/office/drawing/2014/main" id="{DF44A61A-EC54-304B-9181-EC5D706BA2D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023489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10" name="prostokąt">
            <a:extLst>
              <a:ext uri="{FF2B5EF4-FFF2-40B4-BE49-F238E27FC236}">
                <a16:creationId xmlns:a16="http://schemas.microsoft.com/office/drawing/2014/main" id="{3F3F9A45-E570-4F4F-9C98-2BD702FC98D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 flipH="1">
            <a:off x="7259328" y="1160463"/>
            <a:ext cx="26264824" cy="45313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8" h="21594" extrusionOk="0">
                <a:moveTo>
                  <a:pt x="1790" y="2"/>
                </a:moveTo>
                <a:cubicBezTo>
                  <a:pt x="1716" y="17"/>
                  <a:pt x="1643" y="47"/>
                  <a:pt x="1570" y="96"/>
                </a:cubicBezTo>
                <a:cubicBezTo>
                  <a:pt x="1425" y="193"/>
                  <a:pt x="1283" y="367"/>
                  <a:pt x="1143" y="603"/>
                </a:cubicBezTo>
                <a:cubicBezTo>
                  <a:pt x="1049" y="762"/>
                  <a:pt x="957" y="961"/>
                  <a:pt x="870" y="1206"/>
                </a:cubicBezTo>
                <a:cubicBezTo>
                  <a:pt x="666" y="1778"/>
                  <a:pt x="482" y="2585"/>
                  <a:pt x="340" y="3631"/>
                </a:cubicBezTo>
                <a:cubicBezTo>
                  <a:pt x="145" y="5069"/>
                  <a:pt x="46" y="6825"/>
                  <a:pt x="13" y="8629"/>
                </a:cubicBezTo>
                <a:cubicBezTo>
                  <a:pt x="2" y="9257"/>
                  <a:pt x="-2" y="9888"/>
                  <a:pt x="0" y="10519"/>
                </a:cubicBezTo>
                <a:cubicBezTo>
                  <a:pt x="3" y="11167"/>
                  <a:pt x="12" y="11815"/>
                  <a:pt x="27" y="12458"/>
                </a:cubicBezTo>
                <a:cubicBezTo>
                  <a:pt x="53" y="13570"/>
                  <a:pt x="100" y="14670"/>
                  <a:pt x="177" y="15712"/>
                </a:cubicBezTo>
                <a:cubicBezTo>
                  <a:pt x="236" y="16510"/>
                  <a:pt x="311" y="17258"/>
                  <a:pt x="403" y="17924"/>
                </a:cubicBezTo>
                <a:cubicBezTo>
                  <a:pt x="494" y="18585"/>
                  <a:pt x="601" y="19163"/>
                  <a:pt x="720" y="19645"/>
                </a:cubicBezTo>
                <a:cubicBezTo>
                  <a:pt x="947" y="20567"/>
                  <a:pt x="1213" y="21102"/>
                  <a:pt x="1493" y="21373"/>
                </a:cubicBezTo>
                <a:cubicBezTo>
                  <a:pt x="1571" y="21448"/>
                  <a:pt x="1648" y="21506"/>
                  <a:pt x="1727" y="21539"/>
                </a:cubicBezTo>
                <a:cubicBezTo>
                  <a:pt x="1804" y="21572"/>
                  <a:pt x="1881" y="21573"/>
                  <a:pt x="1958" y="21570"/>
                </a:cubicBezTo>
                <a:cubicBezTo>
                  <a:pt x="1974" y="21570"/>
                  <a:pt x="1989" y="21569"/>
                  <a:pt x="2005" y="21568"/>
                </a:cubicBezTo>
                <a:lnTo>
                  <a:pt x="19641" y="21594"/>
                </a:lnTo>
                <a:lnTo>
                  <a:pt x="19641" y="21584"/>
                </a:lnTo>
                <a:cubicBezTo>
                  <a:pt x="19746" y="21588"/>
                  <a:pt x="19852" y="21566"/>
                  <a:pt x="19958" y="21506"/>
                </a:cubicBezTo>
                <a:cubicBezTo>
                  <a:pt x="20267" y="21329"/>
                  <a:pt x="20573" y="20885"/>
                  <a:pt x="20839" y="19954"/>
                </a:cubicBezTo>
                <a:cubicBezTo>
                  <a:pt x="20929" y="19639"/>
                  <a:pt x="21013" y="19273"/>
                  <a:pt x="21089" y="18857"/>
                </a:cubicBezTo>
                <a:cubicBezTo>
                  <a:pt x="21162" y="18460"/>
                  <a:pt x="21228" y="18019"/>
                  <a:pt x="21285" y="17539"/>
                </a:cubicBezTo>
                <a:cubicBezTo>
                  <a:pt x="21374" y="16790"/>
                  <a:pt x="21445" y="15968"/>
                  <a:pt x="21493" y="15101"/>
                </a:cubicBezTo>
                <a:cubicBezTo>
                  <a:pt x="21527" y="14497"/>
                  <a:pt x="21550" y="13879"/>
                  <a:pt x="21567" y="13258"/>
                </a:cubicBezTo>
                <a:cubicBezTo>
                  <a:pt x="21575" y="12962"/>
                  <a:pt x="21582" y="12665"/>
                  <a:pt x="21586" y="12367"/>
                </a:cubicBezTo>
                <a:cubicBezTo>
                  <a:pt x="21591" y="12069"/>
                  <a:pt x="21593" y="11771"/>
                  <a:pt x="21594" y="11473"/>
                </a:cubicBezTo>
                <a:cubicBezTo>
                  <a:pt x="21596" y="11132"/>
                  <a:pt x="21598" y="10792"/>
                  <a:pt x="21597" y="10451"/>
                </a:cubicBezTo>
                <a:cubicBezTo>
                  <a:pt x="21595" y="10080"/>
                  <a:pt x="21590" y="9710"/>
                  <a:pt x="21584" y="9341"/>
                </a:cubicBezTo>
                <a:cubicBezTo>
                  <a:pt x="21574" y="8797"/>
                  <a:pt x="21560" y="8252"/>
                  <a:pt x="21541" y="7714"/>
                </a:cubicBezTo>
                <a:cubicBezTo>
                  <a:pt x="21526" y="7303"/>
                  <a:pt x="21508" y="6896"/>
                  <a:pt x="21485" y="6498"/>
                </a:cubicBezTo>
                <a:cubicBezTo>
                  <a:pt x="21470" y="6230"/>
                  <a:pt x="21453" y="5967"/>
                  <a:pt x="21433" y="5708"/>
                </a:cubicBezTo>
                <a:cubicBezTo>
                  <a:pt x="21387" y="5074"/>
                  <a:pt x="21330" y="4466"/>
                  <a:pt x="21261" y="3909"/>
                </a:cubicBezTo>
                <a:cubicBezTo>
                  <a:pt x="21193" y="3361"/>
                  <a:pt x="21113" y="2865"/>
                  <a:pt x="21023" y="2422"/>
                </a:cubicBezTo>
                <a:cubicBezTo>
                  <a:pt x="20938" y="1998"/>
                  <a:pt x="20845" y="1626"/>
                  <a:pt x="20746" y="1328"/>
                </a:cubicBezTo>
                <a:cubicBezTo>
                  <a:pt x="20697" y="1181"/>
                  <a:pt x="20646" y="1053"/>
                  <a:pt x="20595" y="933"/>
                </a:cubicBezTo>
                <a:cubicBezTo>
                  <a:pt x="20542" y="810"/>
                  <a:pt x="20489" y="696"/>
                  <a:pt x="20435" y="600"/>
                </a:cubicBezTo>
                <a:cubicBezTo>
                  <a:pt x="20378" y="499"/>
                  <a:pt x="20320" y="419"/>
                  <a:pt x="20262" y="345"/>
                </a:cubicBezTo>
                <a:cubicBezTo>
                  <a:pt x="20203" y="271"/>
                  <a:pt x="20144" y="205"/>
                  <a:pt x="20084" y="156"/>
                </a:cubicBezTo>
                <a:cubicBezTo>
                  <a:pt x="20000" y="86"/>
                  <a:pt x="19914" y="56"/>
                  <a:pt x="19829" y="34"/>
                </a:cubicBezTo>
                <a:cubicBezTo>
                  <a:pt x="19764" y="17"/>
                  <a:pt x="19700" y="24"/>
                  <a:pt x="19635" y="23"/>
                </a:cubicBezTo>
                <a:lnTo>
                  <a:pt x="19635" y="5"/>
                </a:lnTo>
                <a:lnTo>
                  <a:pt x="1916" y="2"/>
                </a:lnTo>
                <a:lnTo>
                  <a:pt x="1916" y="10"/>
                </a:lnTo>
                <a:cubicBezTo>
                  <a:pt x="1873" y="9"/>
                  <a:pt x="1832" y="-6"/>
                  <a:pt x="1790" y="2"/>
                </a:cubicBezTo>
                <a:close/>
              </a:path>
            </a:pathLst>
          </a:custGeom>
          <a:blipFill dpi="0"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81139"/>
            </a:stretch>
          </a:blipFill>
        </p:spPr>
        <p:txBody>
          <a:bodyPr lIns="0" tIns="0" rIns="0" bIns="0" anchor="ctr">
            <a:noAutofit/>
          </a:bodyPr>
          <a:lstStyle>
            <a:lvl1pPr marL="0" indent="0">
              <a:buFontTx/>
              <a:buNone/>
              <a:defRPr>
                <a:solidFill>
                  <a:srgbClr val="000064"/>
                </a:solidFill>
                <a:latin typeface="Poppins" panose="00000500000000000000" pitchFamily="2" charset="-18"/>
                <a:cs typeface="Poppins" panose="00000500000000000000" pitchFamily="2" charset="-18"/>
              </a:defRPr>
            </a:lvl1pPr>
          </a:lstStyle>
          <a:p>
            <a:pPr algn="ctr">
              <a:lnSpc>
                <a:spcPct val="140000"/>
              </a:lnSpc>
              <a:spcBef>
                <a:spcPts val="0"/>
              </a:spcBef>
              <a:defRPr sz="1200">
                <a:solidFill>
                  <a:srgbClr val="FFFFFF"/>
                </a:solidFill>
                <a:latin typeface="Faktum Regular"/>
                <a:ea typeface="Faktum Regular"/>
                <a:cs typeface="Faktum Regular"/>
                <a:sym typeface="Faktum Regular"/>
              </a:defRPr>
            </a:pPr>
            <a:r>
              <a:rPr lang="pl-PL" dirty="0"/>
              <a:t>t</a:t>
            </a:r>
            <a:endParaRPr dirty="0"/>
          </a:p>
        </p:txBody>
      </p:sp>
      <p:sp>
        <p:nvSpPr>
          <p:cNvPr id="12" name="Symbol zastępczy tekstu 2">
            <a:extLst>
              <a:ext uri="{FF2B5EF4-FFF2-40B4-BE49-F238E27FC236}">
                <a16:creationId xmlns:a16="http://schemas.microsoft.com/office/drawing/2014/main" id="{8CD918F3-1D27-5147-8517-876FB36CB7FE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Poppins SemiBold" pitchFamily="2" charset="0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4" name="Symbol zastępczy tekstu 2">
            <a:extLst>
              <a:ext uri="{FF2B5EF4-FFF2-40B4-BE49-F238E27FC236}">
                <a16:creationId xmlns:a16="http://schemas.microsoft.com/office/drawing/2014/main" id="{BD0F946E-0FC2-0E4A-A648-B847B86AB715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59017" y="1632830"/>
            <a:ext cx="5959991" cy="4026220"/>
          </a:xfrm>
          <a:prstGeom prst="rect">
            <a:avLst/>
          </a:prstGeom>
        </p:spPr>
        <p:txBody>
          <a:bodyPr/>
          <a:lstStyle>
            <a:lvl1pPr>
              <a:lnSpc>
                <a:spcPct val="140000"/>
              </a:lnSpc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  <a:p>
            <a:pPr lvl="0"/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endParaRPr lang="pl-PL" dirty="0"/>
          </a:p>
          <a:p>
            <a:pPr lvl="0"/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</a:t>
            </a:r>
          </a:p>
        </p:txBody>
      </p:sp>
      <p:sp>
        <p:nvSpPr>
          <p:cNvPr id="15" name="Symbol zastępczy tekstu 2">
            <a:extLst>
              <a:ext uri="{FF2B5EF4-FFF2-40B4-BE49-F238E27FC236}">
                <a16:creationId xmlns:a16="http://schemas.microsoft.com/office/drawing/2014/main" id="{D0A63F89-BB56-E64F-9C26-4F1D97C2E3B0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9" y="1001018"/>
            <a:ext cx="6494280" cy="462022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.</a:t>
            </a:r>
          </a:p>
        </p:txBody>
      </p:sp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C52BC6B8-CB43-7D42-888D-BFA0A0EC85E7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6" name="Obraz 15">
            <a:extLst>
              <a:ext uri="{FF2B5EF4-FFF2-40B4-BE49-F238E27FC236}">
                <a16:creationId xmlns:a16="http://schemas.microsoft.com/office/drawing/2014/main" id="{BC7BC714-BA13-F941-B05F-1A52C7F10D6D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325101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6604E687-579A-3F44-A61A-B3145EFA360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75218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12" name="Kształt">
            <a:extLst>
              <a:ext uri="{FF2B5EF4-FFF2-40B4-BE49-F238E27FC236}">
                <a16:creationId xmlns:a16="http://schemas.microsoft.com/office/drawing/2014/main" id="{F11146CD-33EC-0542-A7C3-CD5B3EBA1212}"/>
              </a:ext>
            </a:extLst>
          </p:cNvPr>
          <p:cNvSpPr>
            <a:spLocks noGrp="1"/>
          </p:cNvSpPr>
          <p:nvPr>
            <p:ph type="body" sz="half" idx="21"/>
          </p:nvPr>
        </p:nvSpPr>
        <p:spPr>
          <a:xfrm>
            <a:off x="8309426" y="2610506"/>
            <a:ext cx="2342000" cy="22787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15" h="21550" extrusionOk="0">
                <a:moveTo>
                  <a:pt x="0" y="0"/>
                </a:moveTo>
                <a:lnTo>
                  <a:pt x="0" y="21550"/>
                </a:lnTo>
                <a:lnTo>
                  <a:pt x="10488" y="21550"/>
                </a:lnTo>
                <a:lnTo>
                  <a:pt x="10488" y="21549"/>
                </a:lnTo>
                <a:cubicBezTo>
                  <a:pt x="13081" y="21576"/>
                  <a:pt x="15682" y="20531"/>
                  <a:pt x="17664" y="18410"/>
                </a:cubicBezTo>
                <a:cubicBezTo>
                  <a:pt x="21588" y="14210"/>
                  <a:pt x="21600" y="7386"/>
                  <a:pt x="17691" y="3170"/>
                </a:cubicBezTo>
                <a:cubicBezTo>
                  <a:pt x="15707" y="1030"/>
                  <a:pt x="13094" y="-24"/>
                  <a:pt x="10488" y="3"/>
                </a:cubicBezTo>
                <a:lnTo>
                  <a:pt x="10488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</p:spPr>
        <p:txBody>
          <a:bodyPr anchor="ctr" anchorCtr="1">
            <a:normAutofit/>
          </a:bodyPr>
          <a:lstStyle>
            <a:lvl1pPr marL="228600" indent="-228600" algn="ctr">
              <a:spcBef>
                <a:spcPts val="0"/>
              </a:spcBef>
              <a:buSzTx/>
              <a:buFontTx/>
              <a:buNone/>
              <a:defRPr sz="105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0" name="Kwadrat">
            <a:extLst>
              <a:ext uri="{FF2B5EF4-FFF2-40B4-BE49-F238E27FC236}">
                <a16:creationId xmlns:a16="http://schemas.microsoft.com/office/drawing/2014/main" id="{12CF3A8D-9055-E543-8E0B-002ABC510217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>
            <a:off x="4986140" y="2610507"/>
            <a:ext cx="2278711" cy="2278711"/>
          </a:xfrm>
          <a:prstGeom prst="rect">
            <a:avLst/>
          </a:prstGeom>
          <a:solidFill>
            <a:schemeClr val="accent3"/>
          </a:solidFill>
        </p:spPr>
        <p:txBody>
          <a:bodyPr lIns="360000" tIns="360000" rIns="360000" bIns="360000" anchor="ctr" anchorCtr="1">
            <a:normAutofit/>
          </a:bodyPr>
          <a:lstStyle>
            <a:lvl1pPr>
              <a:buFontTx/>
              <a:buNone/>
              <a:defRPr sz="1050">
                <a:solidFill>
                  <a:schemeClr val="bg1"/>
                </a:solidFill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1" name="Kwadrat">
            <a:extLst>
              <a:ext uri="{FF2B5EF4-FFF2-40B4-BE49-F238E27FC236}">
                <a16:creationId xmlns:a16="http://schemas.microsoft.com/office/drawing/2014/main" id="{799233EF-12C6-2A46-8704-F696DDF0F3AD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1662513" y="2610507"/>
            <a:ext cx="2278711" cy="2278711"/>
          </a:xfrm>
          <a:prstGeom prst="rect">
            <a:avLst/>
          </a:prstGeom>
          <a:solidFill>
            <a:schemeClr val="accent3"/>
          </a:solidFill>
        </p:spPr>
        <p:txBody>
          <a:bodyPr lIns="360000" tIns="360000" rIns="360000" bIns="360000" anchor="ctr" anchorCtr="1">
            <a:normAutofit/>
          </a:bodyPr>
          <a:lstStyle>
            <a:lvl1pPr>
              <a:buFontTx/>
              <a:buNone/>
              <a:defRPr sz="1050">
                <a:solidFill>
                  <a:schemeClr val="bg1"/>
                </a:solidFill>
                <a:latin typeface="+mn-lt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cxnSp>
        <p:nvCxnSpPr>
          <p:cNvPr id="23" name="Łącznik prosty ze strzałką 22">
            <a:extLst>
              <a:ext uri="{FF2B5EF4-FFF2-40B4-BE49-F238E27FC236}">
                <a16:creationId xmlns:a16="http://schemas.microsoft.com/office/drawing/2014/main" id="{EFAF70F6-32D6-2E4D-90D6-3CC6DC760EFC}"/>
              </a:ext>
            </a:extLst>
          </p:cNvPr>
          <p:cNvCxnSpPr>
            <a:cxnSpLocks/>
          </p:cNvCxnSpPr>
          <p:nvPr userDrawn="1"/>
        </p:nvCxnSpPr>
        <p:spPr>
          <a:xfrm>
            <a:off x="4330460" y="3749862"/>
            <a:ext cx="278339" cy="0"/>
          </a:xfrm>
          <a:prstGeom prst="straightConnector1">
            <a:avLst/>
          </a:prstGeom>
          <a:ln w="19050">
            <a:round/>
            <a:headEnd w="lg" len="med"/>
            <a:tailEnd type="triangle" w="lg" len="sm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Łącznik prosty ze strzałką 24">
            <a:extLst>
              <a:ext uri="{FF2B5EF4-FFF2-40B4-BE49-F238E27FC236}">
                <a16:creationId xmlns:a16="http://schemas.microsoft.com/office/drawing/2014/main" id="{AA891ECC-7403-214B-B83F-520AE9DC9C2F}"/>
              </a:ext>
            </a:extLst>
          </p:cNvPr>
          <p:cNvCxnSpPr>
            <a:cxnSpLocks/>
          </p:cNvCxnSpPr>
          <p:nvPr userDrawn="1"/>
        </p:nvCxnSpPr>
        <p:spPr>
          <a:xfrm>
            <a:off x="7663969" y="3749862"/>
            <a:ext cx="278339" cy="0"/>
          </a:xfrm>
          <a:prstGeom prst="straightConnector1">
            <a:avLst/>
          </a:prstGeom>
          <a:ln w="19050">
            <a:tailEnd type="triangle" w="lg" len="sm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3" name="Symbol zastępczy numeru slajdu 18">
            <a:extLst>
              <a:ext uri="{FF2B5EF4-FFF2-40B4-BE49-F238E27FC236}">
                <a16:creationId xmlns:a16="http://schemas.microsoft.com/office/drawing/2014/main" id="{70A5E564-04E6-4847-A1F6-E3CA0DF05018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4" name="Obraz 13">
            <a:extLst>
              <a:ext uri="{FF2B5EF4-FFF2-40B4-BE49-F238E27FC236}">
                <a16:creationId xmlns:a16="http://schemas.microsoft.com/office/drawing/2014/main" id="{2818AA27-9693-B54E-B2E8-F4045833B61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7204853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6604E687-579A-3F44-A61A-B3145EFA360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75218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12" name="Kształt">
            <a:extLst>
              <a:ext uri="{FF2B5EF4-FFF2-40B4-BE49-F238E27FC236}">
                <a16:creationId xmlns:a16="http://schemas.microsoft.com/office/drawing/2014/main" id="{F11146CD-33EC-0542-A7C3-CD5B3EBA1212}"/>
              </a:ext>
            </a:extLst>
          </p:cNvPr>
          <p:cNvSpPr>
            <a:spLocks noGrp="1"/>
          </p:cNvSpPr>
          <p:nvPr>
            <p:ph type="body" sz="half" idx="21"/>
          </p:nvPr>
        </p:nvSpPr>
        <p:spPr>
          <a:xfrm>
            <a:off x="9276566" y="2838178"/>
            <a:ext cx="1885444" cy="18344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15" h="21550" extrusionOk="0">
                <a:moveTo>
                  <a:pt x="0" y="0"/>
                </a:moveTo>
                <a:lnTo>
                  <a:pt x="0" y="21550"/>
                </a:lnTo>
                <a:lnTo>
                  <a:pt x="10488" y="21550"/>
                </a:lnTo>
                <a:lnTo>
                  <a:pt x="10488" y="21549"/>
                </a:lnTo>
                <a:cubicBezTo>
                  <a:pt x="13081" y="21576"/>
                  <a:pt x="15682" y="20531"/>
                  <a:pt x="17664" y="18410"/>
                </a:cubicBezTo>
                <a:cubicBezTo>
                  <a:pt x="21588" y="14210"/>
                  <a:pt x="21600" y="7386"/>
                  <a:pt x="17691" y="3170"/>
                </a:cubicBezTo>
                <a:cubicBezTo>
                  <a:pt x="15707" y="1030"/>
                  <a:pt x="13094" y="-24"/>
                  <a:pt x="10488" y="3"/>
                </a:cubicBezTo>
                <a:lnTo>
                  <a:pt x="10488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</p:spPr>
        <p:txBody>
          <a:bodyPr anchor="ctr" anchorCtr="1">
            <a:normAutofit/>
          </a:bodyPr>
          <a:lstStyle>
            <a:lvl1pPr marL="228600" indent="-228600" algn="ctr">
              <a:spcBef>
                <a:spcPts val="0"/>
              </a:spcBef>
              <a:buSzTx/>
              <a:buFontTx/>
              <a:buNone/>
              <a:defRPr sz="135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0" name="Kwadrat">
            <a:extLst>
              <a:ext uri="{FF2B5EF4-FFF2-40B4-BE49-F238E27FC236}">
                <a16:creationId xmlns:a16="http://schemas.microsoft.com/office/drawing/2014/main" id="{12CF3A8D-9055-E543-8E0B-002ABC510217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>
            <a:off x="6536737" y="2838179"/>
            <a:ext cx="1834493" cy="1834493"/>
          </a:xfrm>
          <a:prstGeom prst="rect">
            <a:avLst/>
          </a:prstGeom>
          <a:solidFill>
            <a:schemeClr val="accent3"/>
          </a:solidFill>
        </p:spPr>
        <p:txBody>
          <a:bodyPr lIns="360000" tIns="360000" rIns="360000" bIns="360000" anchor="ctr" anchorCtr="1">
            <a:normAutofit/>
          </a:bodyPr>
          <a:lstStyle>
            <a:lvl1pPr>
              <a:buFontTx/>
              <a:buNone/>
              <a:defRPr sz="1350">
                <a:solidFill>
                  <a:schemeClr val="bg1"/>
                </a:solidFill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Poppins SemiBold" pitchFamily="2" charset="0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29" name="Kwadrat">
            <a:extLst>
              <a:ext uri="{FF2B5EF4-FFF2-40B4-BE49-F238E27FC236}">
                <a16:creationId xmlns:a16="http://schemas.microsoft.com/office/drawing/2014/main" id="{53D0B51C-F4C4-5D4E-BABB-34ED3B23614E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3793537" y="2838179"/>
            <a:ext cx="1834493" cy="1834493"/>
          </a:xfrm>
          <a:prstGeom prst="rect">
            <a:avLst/>
          </a:prstGeom>
          <a:solidFill>
            <a:schemeClr val="accent3"/>
          </a:solidFill>
        </p:spPr>
        <p:txBody>
          <a:bodyPr lIns="360000" tIns="360000" rIns="360000" bIns="360000" anchor="ctr" anchorCtr="1">
            <a:normAutofit/>
          </a:bodyPr>
          <a:lstStyle>
            <a:lvl1pPr>
              <a:buFontTx/>
              <a:buNone/>
              <a:defRPr sz="1350">
                <a:solidFill>
                  <a:schemeClr val="bg1"/>
                </a:solidFill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34" name="Kwadrat">
            <a:extLst>
              <a:ext uri="{FF2B5EF4-FFF2-40B4-BE49-F238E27FC236}">
                <a16:creationId xmlns:a16="http://schemas.microsoft.com/office/drawing/2014/main" id="{BC2F7C1C-DDE5-A14E-B4D1-1AD356739E73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>
            <a:off x="1040062" y="2838179"/>
            <a:ext cx="1834493" cy="1834493"/>
          </a:xfrm>
          <a:prstGeom prst="rect">
            <a:avLst/>
          </a:prstGeom>
          <a:solidFill>
            <a:schemeClr val="accent3"/>
          </a:solidFill>
        </p:spPr>
        <p:txBody>
          <a:bodyPr lIns="360000" tIns="360000" rIns="360000" bIns="360000" anchor="ctr" anchorCtr="1">
            <a:normAutofit/>
          </a:bodyPr>
          <a:lstStyle>
            <a:lvl1pPr>
              <a:buFontTx/>
              <a:buNone/>
              <a:defRPr sz="1350">
                <a:solidFill>
                  <a:schemeClr val="bg1"/>
                </a:solidFill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13" name="Symbol zastępczy numeru slajdu 18">
            <a:extLst>
              <a:ext uri="{FF2B5EF4-FFF2-40B4-BE49-F238E27FC236}">
                <a16:creationId xmlns:a16="http://schemas.microsoft.com/office/drawing/2014/main" id="{C008518C-6920-9648-92B2-471E0FD75F13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4" name="Obraz 13">
            <a:extLst>
              <a:ext uri="{FF2B5EF4-FFF2-40B4-BE49-F238E27FC236}">
                <a16:creationId xmlns:a16="http://schemas.microsoft.com/office/drawing/2014/main" id="{70A7D469-F606-A14C-AD21-2F2714288EC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241034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Obraz 27">
            <a:extLst>
              <a:ext uri="{FF2B5EF4-FFF2-40B4-BE49-F238E27FC236}">
                <a16:creationId xmlns:a16="http://schemas.microsoft.com/office/drawing/2014/main" id="{947BFBE0-82C0-8546-9325-B37F197E7EF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14" name="Symbol zastępczy zawartości 2">
            <a:extLst>
              <a:ext uri="{FF2B5EF4-FFF2-40B4-BE49-F238E27FC236}">
                <a16:creationId xmlns:a16="http://schemas.microsoft.com/office/drawing/2014/main" id="{21B305FA-096C-8849-A643-66CD5810B8CB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31837" y="1160463"/>
            <a:ext cx="4319589" cy="45005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 b="0" i="0">
                <a:latin typeface="+mn-lt"/>
                <a:cs typeface="Poppins" pitchFamily="2" charset="0"/>
              </a:defRPr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endParaRPr lang="pl-PL" dirty="0"/>
          </a:p>
        </p:txBody>
      </p:sp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7A7C38D3-2A4A-6347-985F-372EB9A81BD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Poppins SemiBold" pitchFamily="2" charset="0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0" name="Symbol zastępczy tekstu 2">
            <a:extLst>
              <a:ext uri="{FF2B5EF4-FFF2-40B4-BE49-F238E27FC236}">
                <a16:creationId xmlns:a16="http://schemas.microsoft.com/office/drawing/2014/main" id="{7112630E-C697-5A43-8EF9-4B77AE41F28F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5364141" y="1021514"/>
            <a:ext cx="6132533" cy="4639511"/>
          </a:xfrm>
          <a:prstGeom prst="rect">
            <a:avLst/>
          </a:prstGeom>
        </p:spPr>
        <p:txBody>
          <a:bodyPr/>
          <a:lstStyle>
            <a:lvl1pPr>
              <a:lnSpc>
                <a:spcPct val="140000"/>
              </a:lnSpc>
              <a:buFont typeface="+mj-lt"/>
              <a:buAutoNum type="arabicPeriod"/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  <a:p>
            <a:pPr lvl="0"/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.</a:t>
            </a:r>
          </a:p>
          <a:p>
            <a:pPr lvl="0"/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. </a:t>
            </a:r>
          </a:p>
        </p:txBody>
      </p:sp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15DA05EC-5F60-064A-9F5D-2849970B4541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09078F58-D1FD-EB4E-9E9D-ED3E0025A27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357591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ymbol zastępczy tekstu 4">
            <a:extLst>
              <a:ext uri="{FF2B5EF4-FFF2-40B4-BE49-F238E27FC236}">
                <a16:creationId xmlns:a16="http://schemas.microsoft.com/office/drawing/2014/main" id="{02B7FD88-570C-9F4F-A7EC-E4C940B2A58F}"/>
              </a:ext>
            </a:extLst>
          </p:cNvPr>
          <p:cNvSpPr>
            <a:spLocks noGrp="1"/>
          </p:cNvSpPr>
          <p:nvPr>
            <p:ph type="body" idx="44"/>
          </p:nvPr>
        </p:nvSpPr>
        <p:spPr>
          <a:xfrm>
            <a:off x="8991332" y="1160464"/>
            <a:ext cx="2505343" cy="24828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547" y="0"/>
                </a:moveTo>
                <a:cubicBezTo>
                  <a:pt x="16032" y="0"/>
                  <a:pt x="10517" y="2111"/>
                  <a:pt x="6310" y="6338"/>
                </a:cubicBezTo>
                <a:cubicBezTo>
                  <a:pt x="2114" y="10553"/>
                  <a:pt x="12" y="16076"/>
                  <a:pt x="0" y="21600"/>
                </a:cubicBezTo>
                <a:lnTo>
                  <a:pt x="21600" y="21600"/>
                </a:lnTo>
                <a:lnTo>
                  <a:pt x="21600" y="2"/>
                </a:lnTo>
                <a:cubicBezTo>
                  <a:pt x="21582" y="2"/>
                  <a:pt x="21565" y="0"/>
                  <a:pt x="21547" y="0"/>
                </a:cubicBezTo>
                <a:close/>
              </a:path>
            </a:pathLst>
          </a:custGeom>
          <a:solidFill>
            <a:schemeClr val="accent4"/>
          </a:solidFill>
        </p:spPr>
        <p:txBody>
          <a:bodyPr lIns="720000" tIns="503999" rIns="432000" bIns="360000" anchor="ctr" anchorCtr="1"/>
          <a:lstStyle>
            <a:lvl1pPr>
              <a:buFontTx/>
              <a:buNone/>
              <a:defRPr sz="1000">
                <a:solidFill>
                  <a:schemeClr val="accent4"/>
                </a:solidFill>
              </a:defRPr>
            </a:lvl1pPr>
          </a:lstStyle>
          <a:p>
            <a:pPr marL="0" indent="0">
              <a:buNone/>
            </a:pPr>
            <a:endParaRPr lang="pl-PL" sz="1050" dirty="0">
              <a:solidFill>
                <a:schemeClr val="bg1"/>
              </a:solidFill>
            </a:endParaRPr>
          </a:p>
        </p:txBody>
      </p:sp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0" name="Symbol zastępczy zawartości 2">
            <a:extLst>
              <a:ext uri="{FF2B5EF4-FFF2-40B4-BE49-F238E27FC236}">
                <a16:creationId xmlns:a16="http://schemas.microsoft.com/office/drawing/2014/main" id="{1DB1C67A-7D79-8C4D-8453-2792A79EAB1D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39865" y="1160463"/>
            <a:ext cx="5356135" cy="45020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 b="0" i="0">
                <a:latin typeface="+mn-lt"/>
                <a:cs typeface="Poppins" pitchFamily="2" charset="0"/>
              </a:defRPr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endParaRPr lang="pl-PL" dirty="0"/>
          </a:p>
        </p:txBody>
      </p:sp>
      <p:sp>
        <p:nvSpPr>
          <p:cNvPr id="12" name="Kształt">
            <a:extLst>
              <a:ext uri="{FF2B5EF4-FFF2-40B4-BE49-F238E27FC236}">
                <a16:creationId xmlns:a16="http://schemas.microsoft.com/office/drawing/2014/main" id="{7594595A-0750-7549-B746-9CF3938CC34C}"/>
              </a:ext>
            </a:extLst>
          </p:cNvPr>
          <p:cNvSpPr>
            <a:spLocks noGrp="1"/>
          </p:cNvSpPr>
          <p:nvPr>
            <p:ph type="body" idx="27" hasCustomPrompt="1"/>
          </p:nvPr>
        </p:nvSpPr>
        <p:spPr>
          <a:xfrm>
            <a:off x="6673378" y="1177927"/>
            <a:ext cx="4916188" cy="38655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1"/>
          </a:solidFill>
        </p:spPr>
        <p:txBody>
          <a:bodyPr lIns="288000" tIns="720000" rIns="2736000" bIns="503998" anchor="ctr" anchorCtr="1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SzTx/>
              <a:buFontTx/>
              <a:buNone/>
              <a:defRPr sz="18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lang="pl-PL" dirty="0"/>
              <a:t>Nie tylko analizujemy rzeczywistość, ale również staramy się angażować </a:t>
            </a:r>
            <a:br>
              <a:rPr lang="pl-PL" dirty="0"/>
            </a:br>
            <a:r>
              <a:rPr lang="pl-PL" dirty="0"/>
              <a:t>w jej zmiany. </a:t>
            </a:r>
            <a:endParaRPr dirty="0"/>
          </a:p>
        </p:txBody>
      </p:sp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DECFDC29-4BBA-B542-BCDA-98B4E3AFCBB3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E80CDDC2-283D-4347-998D-945282E4752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105633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Łącznik prosty 3">
            <a:extLst>
              <a:ext uri="{FF2B5EF4-FFF2-40B4-BE49-F238E27FC236}">
                <a16:creationId xmlns:a16="http://schemas.microsoft.com/office/drawing/2014/main" id="{F59D6A47-E836-F646-A01D-A91B25E64ECB}"/>
              </a:ext>
            </a:extLst>
          </p:cNvPr>
          <p:cNvCxnSpPr/>
          <p:nvPr userDrawn="1"/>
        </p:nvCxnSpPr>
        <p:spPr>
          <a:xfrm>
            <a:off x="3312160" y="3739702"/>
            <a:ext cx="5481664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6604E687-579A-3F44-A61A-B3145EFA360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75218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12" name="Kształt">
            <a:extLst>
              <a:ext uri="{FF2B5EF4-FFF2-40B4-BE49-F238E27FC236}">
                <a16:creationId xmlns:a16="http://schemas.microsoft.com/office/drawing/2014/main" id="{F11146CD-33EC-0542-A7C3-CD5B3EBA1212}"/>
              </a:ext>
            </a:extLst>
          </p:cNvPr>
          <p:cNvSpPr>
            <a:spLocks noGrp="1"/>
          </p:cNvSpPr>
          <p:nvPr>
            <p:ph type="body" sz="half" idx="21"/>
          </p:nvPr>
        </p:nvSpPr>
        <p:spPr>
          <a:xfrm>
            <a:off x="8309426" y="2610506"/>
            <a:ext cx="2342000" cy="22787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15" h="21550" extrusionOk="0">
                <a:moveTo>
                  <a:pt x="0" y="0"/>
                </a:moveTo>
                <a:lnTo>
                  <a:pt x="0" y="21550"/>
                </a:lnTo>
                <a:lnTo>
                  <a:pt x="10488" y="21550"/>
                </a:lnTo>
                <a:lnTo>
                  <a:pt x="10488" y="21549"/>
                </a:lnTo>
                <a:cubicBezTo>
                  <a:pt x="13081" y="21576"/>
                  <a:pt x="15682" y="20531"/>
                  <a:pt x="17664" y="18410"/>
                </a:cubicBezTo>
                <a:cubicBezTo>
                  <a:pt x="21588" y="14210"/>
                  <a:pt x="21600" y="7386"/>
                  <a:pt x="17691" y="3170"/>
                </a:cubicBezTo>
                <a:cubicBezTo>
                  <a:pt x="15707" y="1030"/>
                  <a:pt x="13094" y="-24"/>
                  <a:pt x="10488" y="3"/>
                </a:cubicBezTo>
                <a:lnTo>
                  <a:pt x="10488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</p:spPr>
        <p:txBody>
          <a:bodyPr anchor="ctr" anchorCtr="1">
            <a:normAutofit/>
          </a:bodyPr>
          <a:lstStyle>
            <a:lvl1pPr marL="228600" indent="-228600" algn="ctr">
              <a:spcBef>
                <a:spcPts val="0"/>
              </a:spcBef>
              <a:buSzTx/>
              <a:buFontTx/>
              <a:buNone/>
              <a:defRPr sz="105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0" name="Kwadrat">
            <a:extLst>
              <a:ext uri="{FF2B5EF4-FFF2-40B4-BE49-F238E27FC236}">
                <a16:creationId xmlns:a16="http://schemas.microsoft.com/office/drawing/2014/main" id="{12CF3A8D-9055-E543-8E0B-002ABC510217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>
            <a:off x="4986140" y="2610507"/>
            <a:ext cx="2278711" cy="2278711"/>
          </a:xfrm>
          <a:prstGeom prst="rect">
            <a:avLst/>
          </a:prstGeom>
          <a:solidFill>
            <a:schemeClr val="accent3"/>
          </a:solidFill>
        </p:spPr>
        <p:txBody>
          <a:bodyPr lIns="360000" tIns="360000" rIns="360000" bIns="360000" anchor="ctr" anchorCtr="1">
            <a:normAutofit/>
          </a:bodyPr>
          <a:lstStyle>
            <a:lvl1pPr>
              <a:buFontTx/>
              <a:buNone/>
              <a:defRPr sz="1050">
                <a:solidFill>
                  <a:schemeClr val="bg1"/>
                </a:solidFill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1" name="Kwadrat">
            <a:extLst>
              <a:ext uri="{FF2B5EF4-FFF2-40B4-BE49-F238E27FC236}">
                <a16:creationId xmlns:a16="http://schemas.microsoft.com/office/drawing/2014/main" id="{799233EF-12C6-2A46-8704-F696DDF0F3AD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1662513" y="2610507"/>
            <a:ext cx="2278711" cy="2278711"/>
          </a:xfrm>
          <a:prstGeom prst="rect">
            <a:avLst/>
          </a:prstGeom>
          <a:solidFill>
            <a:schemeClr val="accent3"/>
          </a:solidFill>
        </p:spPr>
        <p:txBody>
          <a:bodyPr lIns="360000" tIns="360000" rIns="360000" bIns="360000" anchor="ctr" anchorCtr="1">
            <a:normAutofit/>
          </a:bodyPr>
          <a:lstStyle>
            <a:lvl1pPr>
              <a:buFontTx/>
              <a:buNone/>
              <a:defRPr sz="1050">
                <a:solidFill>
                  <a:schemeClr val="bg1"/>
                </a:solidFill>
                <a:latin typeface="+mn-lt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3" name="Symbol zastępczy numeru slajdu 18">
            <a:extLst>
              <a:ext uri="{FF2B5EF4-FFF2-40B4-BE49-F238E27FC236}">
                <a16:creationId xmlns:a16="http://schemas.microsoft.com/office/drawing/2014/main" id="{F2AF0529-E2D5-B446-8EA9-605CA5691DEB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4" name="Obraz 13">
            <a:extLst>
              <a:ext uri="{FF2B5EF4-FFF2-40B4-BE49-F238E27FC236}">
                <a16:creationId xmlns:a16="http://schemas.microsoft.com/office/drawing/2014/main" id="{4D5D07EB-6F85-4844-8FB7-7C1DE725B19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308801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ymbol zastępczy obrazu 11">
            <a:extLst>
              <a:ext uri="{FF2B5EF4-FFF2-40B4-BE49-F238E27FC236}">
                <a16:creationId xmlns:a16="http://schemas.microsoft.com/office/drawing/2014/main" id="{559CFCE7-87CD-1149-9DCC-A07BCA28943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0" y="-1"/>
            <a:ext cx="3805518" cy="6858001"/>
          </a:xfrm>
          <a:prstGeom prst="rect">
            <a:avLst/>
          </a:prstGeom>
        </p:spPr>
        <p:txBody>
          <a:bodyPr/>
          <a:lstStyle>
            <a:lvl1pPr>
              <a:buNone/>
              <a:defRPr sz="1050">
                <a:latin typeface="+mn-lt"/>
              </a:defRPr>
            </a:lvl1pPr>
          </a:lstStyle>
          <a:p>
            <a:endParaRPr lang="pl-PL" dirty="0"/>
          </a:p>
        </p:txBody>
      </p:sp>
      <p:sp>
        <p:nvSpPr>
          <p:cNvPr id="23" name="Symbol zastępczy tekstu 2">
            <a:extLst>
              <a:ext uri="{FF2B5EF4-FFF2-40B4-BE49-F238E27FC236}">
                <a16:creationId xmlns:a16="http://schemas.microsoft.com/office/drawing/2014/main" id="{848F71BA-2C4E-4F47-A133-171D276AEE96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458710" y="373330"/>
            <a:ext cx="7037966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9" name="Symbol zastępczy tekstu 2">
            <a:extLst>
              <a:ext uri="{FF2B5EF4-FFF2-40B4-BE49-F238E27FC236}">
                <a16:creationId xmlns:a16="http://schemas.microsoft.com/office/drawing/2014/main" id="{C113E898-500D-BA4E-A250-12DFD23F658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85889" y="1026897"/>
            <a:ext cx="7110786" cy="4634128"/>
          </a:xfrm>
          <a:prstGeom prst="rect">
            <a:avLst/>
          </a:prstGeom>
        </p:spPr>
        <p:txBody>
          <a:bodyPr/>
          <a:lstStyle>
            <a:lvl1pPr>
              <a:lnSpc>
                <a:spcPct val="140000"/>
              </a:lnSpc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  <a:p>
            <a:pPr lvl="0"/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endParaRPr lang="pl-PL" dirty="0"/>
          </a:p>
          <a:p>
            <a:pPr lvl="0"/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</a:t>
            </a:r>
          </a:p>
        </p:txBody>
      </p:sp>
      <p:sp>
        <p:nvSpPr>
          <p:cNvPr id="7" name="Symbol zastępczy numeru slajdu 18">
            <a:extLst>
              <a:ext uri="{FF2B5EF4-FFF2-40B4-BE49-F238E27FC236}">
                <a16:creationId xmlns:a16="http://schemas.microsoft.com/office/drawing/2014/main" id="{F18D1A6D-B353-484E-B4D8-B59229B98724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0281525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ymbol zastępczy obrazu 11">
            <a:extLst>
              <a:ext uri="{FF2B5EF4-FFF2-40B4-BE49-F238E27FC236}">
                <a16:creationId xmlns:a16="http://schemas.microsoft.com/office/drawing/2014/main" id="{559CFCE7-87CD-1149-9DCC-A07BCA28943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635671" y="1330960"/>
            <a:ext cx="3662250" cy="4107164"/>
          </a:xfrm>
          <a:prstGeom prst="rect">
            <a:avLst/>
          </a:prstGeom>
        </p:spPr>
        <p:txBody>
          <a:bodyPr/>
          <a:lstStyle>
            <a:lvl1pPr>
              <a:buNone/>
              <a:defRPr sz="1050">
                <a:latin typeface="+mn-lt"/>
              </a:defRPr>
            </a:lvl1pPr>
          </a:lstStyle>
          <a:p>
            <a:endParaRPr lang="pl-PL" dirty="0"/>
          </a:p>
        </p:txBody>
      </p:sp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3" name="Symbol zastępczy tekstu 2">
            <a:extLst>
              <a:ext uri="{FF2B5EF4-FFF2-40B4-BE49-F238E27FC236}">
                <a16:creationId xmlns:a16="http://schemas.microsoft.com/office/drawing/2014/main" id="{848F71BA-2C4E-4F47-A133-171D276AEE96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4" name="Symbol zastępczy tekstu 2">
            <a:extLst>
              <a:ext uri="{FF2B5EF4-FFF2-40B4-BE49-F238E27FC236}">
                <a16:creationId xmlns:a16="http://schemas.microsoft.com/office/drawing/2014/main" id="{BEABF413-0A10-B042-A788-FD197838259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59018" y="2066319"/>
            <a:ext cx="6470650" cy="359470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spcBef>
                <a:spcPts val="0"/>
              </a:spcBef>
              <a:buNone/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</p:txBody>
      </p:sp>
      <p:sp>
        <p:nvSpPr>
          <p:cNvPr id="19" name="Symbol zastępczy tekstu 4">
            <a:extLst>
              <a:ext uri="{FF2B5EF4-FFF2-40B4-BE49-F238E27FC236}">
                <a16:creationId xmlns:a16="http://schemas.microsoft.com/office/drawing/2014/main" id="{AD0642C9-2B38-BD4C-8AC2-9D7CA1D3125F}"/>
              </a:ext>
            </a:extLst>
          </p:cNvPr>
          <p:cNvSpPr>
            <a:spLocks noGrp="1"/>
          </p:cNvSpPr>
          <p:nvPr>
            <p:ph type="body" idx="44"/>
          </p:nvPr>
        </p:nvSpPr>
        <p:spPr>
          <a:xfrm rot="-2220000">
            <a:off x="7357129" y="1381400"/>
            <a:ext cx="1112368" cy="110739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547" y="0"/>
                </a:moveTo>
                <a:cubicBezTo>
                  <a:pt x="16032" y="0"/>
                  <a:pt x="10517" y="2111"/>
                  <a:pt x="6310" y="6338"/>
                </a:cubicBezTo>
                <a:cubicBezTo>
                  <a:pt x="2114" y="10553"/>
                  <a:pt x="12" y="16076"/>
                  <a:pt x="0" y="21600"/>
                </a:cubicBezTo>
                <a:lnTo>
                  <a:pt x="21600" y="21600"/>
                </a:lnTo>
                <a:lnTo>
                  <a:pt x="21600" y="2"/>
                </a:lnTo>
                <a:cubicBezTo>
                  <a:pt x="21582" y="2"/>
                  <a:pt x="21565" y="0"/>
                  <a:pt x="21547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lIns="720000" tIns="503999" rIns="432000" bIns="360000" anchor="ctr" anchorCtr="1"/>
          <a:lstStyle>
            <a:lvl1pPr>
              <a:buFontTx/>
              <a:buNone/>
              <a:defRPr sz="1000"/>
            </a:lvl1pPr>
          </a:lstStyle>
          <a:p>
            <a:pPr marL="0" indent="0">
              <a:buNone/>
            </a:pPr>
            <a:endParaRPr lang="pl-PL" sz="1050" dirty="0">
              <a:solidFill>
                <a:schemeClr val="bg1"/>
              </a:solidFill>
            </a:endParaRPr>
          </a:p>
        </p:txBody>
      </p:sp>
      <p:sp>
        <p:nvSpPr>
          <p:cNvPr id="21" name="Kształt">
            <a:extLst>
              <a:ext uri="{FF2B5EF4-FFF2-40B4-BE49-F238E27FC236}">
                <a16:creationId xmlns:a16="http://schemas.microsoft.com/office/drawing/2014/main" id="{B85809CA-8FCE-7749-81C6-16EA07A4E219}"/>
              </a:ext>
            </a:extLst>
          </p:cNvPr>
          <p:cNvSpPr>
            <a:spLocks noGrp="1"/>
          </p:cNvSpPr>
          <p:nvPr>
            <p:ph type="body" idx="46"/>
          </p:nvPr>
        </p:nvSpPr>
        <p:spPr>
          <a:xfrm rot="-1800000">
            <a:off x="7521398" y="4296557"/>
            <a:ext cx="2193731" cy="17249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4"/>
          </a:solidFill>
        </p:spPr>
        <p:txBody>
          <a:bodyPr lIns="360000" tIns="576000" rIns="936000" bIns="216000" anchor="ctr" anchorCtr="1"/>
          <a:lstStyle>
            <a:lvl1pPr marL="228600" indent="-228600" algn="ctr">
              <a:spcBef>
                <a:spcPts val="0"/>
              </a:spcBef>
              <a:buSzTx/>
              <a:buFontTx/>
              <a:buNone/>
              <a:defRPr sz="1000">
                <a:solidFill>
                  <a:schemeClr val="tx2"/>
                </a:solidFill>
                <a:latin typeface="+mn-lt"/>
                <a:ea typeface="+mn-ea"/>
                <a:cs typeface="+mn-cs"/>
                <a:sym typeface="Helvetica Neue Medium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4" name="Symbol zastępczy tekstu 7">
            <a:extLst>
              <a:ext uri="{FF2B5EF4-FFF2-40B4-BE49-F238E27FC236}">
                <a16:creationId xmlns:a16="http://schemas.microsoft.com/office/drawing/2014/main" id="{5E33FDDF-90EA-8C41-B6D6-79ADAADC1504}"/>
              </a:ext>
            </a:extLst>
          </p:cNvPr>
          <p:cNvSpPr>
            <a:spLocks noGrp="1"/>
          </p:cNvSpPr>
          <p:nvPr>
            <p:ph type="body" idx="47"/>
          </p:nvPr>
        </p:nvSpPr>
        <p:spPr>
          <a:xfrm rot="-1560000">
            <a:off x="10757458" y="872611"/>
            <a:ext cx="1115992" cy="15376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6719" y="21600"/>
                </a:lnTo>
                <a:cubicBezTo>
                  <a:pt x="14938" y="21600"/>
                  <a:pt x="21600" y="16765"/>
                  <a:pt x="21600" y="10800"/>
                </a:cubicBezTo>
                <a:cubicBezTo>
                  <a:pt x="21600" y="4835"/>
                  <a:pt x="14938" y="0"/>
                  <a:pt x="6719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5">
              <a:alpha val="99000"/>
            </a:schemeClr>
          </a:solidFill>
        </p:spPr>
        <p:txBody>
          <a:bodyPr lIns="360000" tIns="576000" rIns="396000" bIns="288000" anchor="ctr" anchorCtr="1"/>
          <a:lstStyle>
            <a:lvl1pPr marL="228600" indent="-228600">
              <a:buFontTx/>
              <a:buNone/>
              <a:defRPr sz="1000">
                <a:solidFill>
                  <a:schemeClr val="accent4"/>
                </a:solidFill>
              </a:defRPr>
            </a:lvl1pPr>
          </a:lstStyle>
          <a:p>
            <a:pPr marL="0" indent="0">
              <a:buNone/>
            </a:pPr>
            <a:endParaRPr lang="pl-PL" sz="1050" dirty="0"/>
          </a:p>
        </p:txBody>
      </p:sp>
      <p:sp>
        <p:nvSpPr>
          <p:cNvPr id="25" name="Symbol zastępczy tekstu 4">
            <a:extLst>
              <a:ext uri="{FF2B5EF4-FFF2-40B4-BE49-F238E27FC236}">
                <a16:creationId xmlns:a16="http://schemas.microsoft.com/office/drawing/2014/main" id="{06F38950-E6AC-4248-AB18-EE3FA61E4F77}"/>
              </a:ext>
            </a:extLst>
          </p:cNvPr>
          <p:cNvSpPr>
            <a:spLocks noGrp="1"/>
          </p:cNvSpPr>
          <p:nvPr>
            <p:ph type="body" idx="48"/>
          </p:nvPr>
        </p:nvSpPr>
        <p:spPr>
          <a:xfrm rot="2280000">
            <a:off x="10678743" y="4067375"/>
            <a:ext cx="1006894" cy="10023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547" y="0"/>
                </a:moveTo>
                <a:cubicBezTo>
                  <a:pt x="16032" y="0"/>
                  <a:pt x="10517" y="2111"/>
                  <a:pt x="6310" y="6338"/>
                </a:cubicBezTo>
                <a:cubicBezTo>
                  <a:pt x="2114" y="10553"/>
                  <a:pt x="12" y="16076"/>
                  <a:pt x="0" y="21600"/>
                </a:cubicBezTo>
                <a:lnTo>
                  <a:pt x="21600" y="21600"/>
                </a:lnTo>
                <a:lnTo>
                  <a:pt x="21600" y="2"/>
                </a:lnTo>
                <a:cubicBezTo>
                  <a:pt x="21582" y="2"/>
                  <a:pt x="21565" y="0"/>
                  <a:pt x="21547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lIns="720000" tIns="503999" rIns="432000" bIns="360000" anchor="ctr" anchorCtr="1"/>
          <a:lstStyle>
            <a:lvl1pPr>
              <a:buFontTx/>
              <a:buNone/>
              <a:defRPr sz="1000"/>
            </a:lvl1pPr>
          </a:lstStyle>
          <a:p>
            <a:pPr marL="0" indent="0">
              <a:buNone/>
            </a:pPr>
            <a:endParaRPr lang="pl-PL" sz="1050" dirty="0">
              <a:solidFill>
                <a:schemeClr val="bg1"/>
              </a:solidFill>
            </a:endParaRPr>
          </a:p>
        </p:txBody>
      </p:sp>
      <p:sp>
        <p:nvSpPr>
          <p:cNvPr id="26" name="Symbol zastępczy tekstu 2">
            <a:extLst>
              <a:ext uri="{FF2B5EF4-FFF2-40B4-BE49-F238E27FC236}">
                <a16:creationId xmlns:a16="http://schemas.microsoft.com/office/drawing/2014/main" id="{6477004D-E61F-4A44-9B30-DF8D70A0FCD5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9" y="1001018"/>
            <a:ext cx="6494280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.</a:t>
            </a:r>
          </a:p>
        </p:txBody>
      </p:sp>
      <p:sp>
        <p:nvSpPr>
          <p:cNvPr id="13" name="Symbol zastępczy numeru slajdu 18">
            <a:extLst>
              <a:ext uri="{FF2B5EF4-FFF2-40B4-BE49-F238E27FC236}">
                <a16:creationId xmlns:a16="http://schemas.microsoft.com/office/drawing/2014/main" id="{8886031C-F671-8A45-980D-EBE46699C33C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5" name="Obraz 14">
            <a:extLst>
              <a:ext uri="{FF2B5EF4-FFF2-40B4-BE49-F238E27FC236}">
                <a16:creationId xmlns:a16="http://schemas.microsoft.com/office/drawing/2014/main" id="{1DB0283B-C16C-4B42-B28E-37456090C0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68119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1ECBC523-BF57-F246-B71B-14BE45D8BD87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4189615" y="1024693"/>
            <a:ext cx="7307060" cy="4636331"/>
          </a:xfrm>
          <a:prstGeom prst="rect">
            <a:avLst/>
          </a:prstGeom>
        </p:spPr>
        <p:txBody>
          <a:bodyPr/>
          <a:lstStyle>
            <a:lvl1pPr>
              <a:lnSpc>
                <a:spcPct val="140000"/>
              </a:lnSpc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/>
              <a:t>Kliknij, aby edytować style wzorca tekstu</a:t>
            </a:r>
          </a:p>
          <a:p>
            <a:pPr lvl="1"/>
            <a:r>
              <a:rPr lang="pl-PL" dirty="0"/>
              <a:t>Drugi poziom</a:t>
            </a:r>
          </a:p>
          <a:p>
            <a:pPr lvl="2"/>
            <a:r>
              <a:rPr lang="pl-PL" dirty="0"/>
              <a:t>Trzeci poziom</a:t>
            </a:r>
          </a:p>
          <a:p>
            <a:pPr lvl="3"/>
            <a:r>
              <a:rPr lang="pl-PL" dirty="0"/>
              <a:t>Czwarty poziom</a:t>
            </a:r>
          </a:p>
          <a:p>
            <a:pPr lvl="4"/>
            <a:r>
              <a:rPr lang="pl-PL" dirty="0"/>
              <a:t>Piąty poziom</a:t>
            </a:r>
          </a:p>
        </p:txBody>
      </p:sp>
      <p:pic>
        <p:nvPicPr>
          <p:cNvPr id="15" name="Obraz 14">
            <a:extLst>
              <a:ext uri="{FF2B5EF4-FFF2-40B4-BE49-F238E27FC236}">
                <a16:creationId xmlns:a16="http://schemas.microsoft.com/office/drawing/2014/main" id="{C098210F-54D1-A345-9DE7-5A8A2F68588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17" name="Symbol zastępczy tekstu 2">
            <a:extLst>
              <a:ext uri="{FF2B5EF4-FFF2-40B4-BE49-F238E27FC236}">
                <a16:creationId xmlns:a16="http://schemas.microsoft.com/office/drawing/2014/main" id="{9D8FE603-130A-6840-AB9E-0AC686D45628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9" name="Symbol zastępczy zawartości 2">
            <a:extLst>
              <a:ext uri="{FF2B5EF4-FFF2-40B4-BE49-F238E27FC236}">
                <a16:creationId xmlns:a16="http://schemas.microsoft.com/office/drawing/2014/main" id="{1BA96F18-8054-6045-94BC-D7D4A89E6FA6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66762" y="1182153"/>
            <a:ext cx="2873578" cy="45005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 b="0" i="0">
                <a:latin typeface="+mn-lt"/>
                <a:cs typeface="Poppins" pitchFamily="2" charset="0"/>
              </a:defRPr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endParaRPr lang="pl-PL" dirty="0"/>
          </a:p>
        </p:txBody>
      </p:sp>
      <p:sp>
        <p:nvSpPr>
          <p:cNvPr id="8" name="Symbol zastępczy numeru slajdu 18">
            <a:extLst>
              <a:ext uri="{FF2B5EF4-FFF2-40B4-BE49-F238E27FC236}">
                <a16:creationId xmlns:a16="http://schemas.microsoft.com/office/drawing/2014/main" id="{41DE437A-7BA2-0045-A29C-0139D99BCEB6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9" name="Obraz 8">
            <a:extLst>
              <a:ext uri="{FF2B5EF4-FFF2-40B4-BE49-F238E27FC236}">
                <a16:creationId xmlns:a16="http://schemas.microsoft.com/office/drawing/2014/main" id="{E73D4121-1B4F-AD43-8D9E-56589C4646B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8875868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0" name="Symbol zastępczy zawartości 2">
            <a:extLst>
              <a:ext uri="{FF2B5EF4-FFF2-40B4-BE49-F238E27FC236}">
                <a16:creationId xmlns:a16="http://schemas.microsoft.com/office/drawing/2014/main" id="{1DB1C67A-7D79-8C4D-8453-2792A79EAB1D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39865" y="2278163"/>
            <a:ext cx="8744160" cy="33843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 b="0" i="0">
                <a:latin typeface="+mn-lt"/>
                <a:cs typeface="Poppins" pitchFamily="2" charset="0"/>
              </a:defRPr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endParaRPr lang="pl-PL" dirty="0"/>
          </a:p>
        </p:txBody>
      </p:sp>
      <p:sp>
        <p:nvSpPr>
          <p:cNvPr id="11" name="Symbol zastępczy tekstu 2">
            <a:extLst>
              <a:ext uri="{FF2B5EF4-FFF2-40B4-BE49-F238E27FC236}">
                <a16:creationId xmlns:a16="http://schemas.microsoft.com/office/drawing/2014/main" id="{710A0D35-CB1C-EB47-B64D-8998A5E738B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84863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8" name="Symbol zastępczy numeru slajdu 18">
            <a:extLst>
              <a:ext uri="{FF2B5EF4-FFF2-40B4-BE49-F238E27FC236}">
                <a16:creationId xmlns:a16="http://schemas.microsoft.com/office/drawing/2014/main" id="{8ED4ECA4-1250-7543-9A4E-758359E09031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9" name="Obraz 8">
            <a:extLst>
              <a:ext uri="{FF2B5EF4-FFF2-40B4-BE49-F238E27FC236}">
                <a16:creationId xmlns:a16="http://schemas.microsoft.com/office/drawing/2014/main" id="{1D684FED-70C3-1F48-96EC-3A0A035AB18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9264441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Kolorystyka</a:t>
            </a:r>
          </a:p>
        </p:txBody>
      </p:sp>
      <p:pic>
        <p:nvPicPr>
          <p:cNvPr id="7" name="Obraz 6">
            <a:extLst>
              <a:ext uri="{FF2B5EF4-FFF2-40B4-BE49-F238E27FC236}">
                <a16:creationId xmlns:a16="http://schemas.microsoft.com/office/drawing/2014/main" id="{F8B460C4-6672-A24C-994A-58747230987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8053" y="2211075"/>
            <a:ext cx="11088622" cy="3249394"/>
          </a:xfrm>
          <a:prstGeom prst="rect">
            <a:avLst/>
          </a:prstGeom>
        </p:spPr>
      </p:pic>
      <p:sp>
        <p:nvSpPr>
          <p:cNvPr id="10" name="Symbol zastępczy tekstu 2">
            <a:extLst>
              <a:ext uri="{FF2B5EF4-FFF2-40B4-BE49-F238E27FC236}">
                <a16:creationId xmlns:a16="http://schemas.microsoft.com/office/drawing/2014/main" id="{A06291B5-1066-314F-99CA-583E25D5E7B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84863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88872AE1-4EF6-924E-A490-011FB2F3EF87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98E8C020-42D5-7848-AF66-2F50ED84F65C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7090825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Kontakt</a:t>
            </a:r>
          </a:p>
        </p:txBody>
      </p:sp>
      <p:sp>
        <p:nvSpPr>
          <p:cNvPr id="12" name="Kształt">
            <a:extLst>
              <a:ext uri="{FF2B5EF4-FFF2-40B4-BE49-F238E27FC236}">
                <a16:creationId xmlns:a16="http://schemas.microsoft.com/office/drawing/2014/main" id="{201D7B18-AD3A-9043-8257-78AA4A15259F}"/>
              </a:ext>
            </a:extLst>
          </p:cNvPr>
          <p:cNvSpPr>
            <a:spLocks noGrp="1"/>
          </p:cNvSpPr>
          <p:nvPr>
            <p:ph type="body" idx="23"/>
          </p:nvPr>
        </p:nvSpPr>
        <p:spPr>
          <a:xfrm>
            <a:off x="9162086" y="4099196"/>
            <a:ext cx="2006678" cy="15778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6"/>
          </a:solidFill>
        </p:spPr>
        <p:txBody>
          <a:bodyPr wrap="square" lIns="72000" anchor="ctr" anchorCtr="1">
            <a:normAutofit/>
          </a:bodyPr>
          <a:lstStyle>
            <a:lvl1pPr>
              <a:buFontTx/>
              <a:buNone/>
              <a:defRPr sz="1050" b="0" i="0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18" name="Symbol zastępczy tekstu 4">
            <a:extLst>
              <a:ext uri="{FF2B5EF4-FFF2-40B4-BE49-F238E27FC236}">
                <a16:creationId xmlns:a16="http://schemas.microsoft.com/office/drawing/2014/main" id="{0872335B-BD46-004F-855A-39471D62F179}"/>
              </a:ext>
            </a:extLst>
          </p:cNvPr>
          <p:cNvSpPr>
            <a:spLocks noGrp="1"/>
          </p:cNvSpPr>
          <p:nvPr>
            <p:ph type="body" idx="44"/>
          </p:nvPr>
        </p:nvSpPr>
        <p:spPr>
          <a:xfrm>
            <a:off x="9519801" y="1160463"/>
            <a:ext cx="1371140" cy="13650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547" y="0"/>
                </a:moveTo>
                <a:cubicBezTo>
                  <a:pt x="16032" y="0"/>
                  <a:pt x="10517" y="2111"/>
                  <a:pt x="6310" y="6338"/>
                </a:cubicBezTo>
                <a:cubicBezTo>
                  <a:pt x="2114" y="10553"/>
                  <a:pt x="12" y="16076"/>
                  <a:pt x="0" y="21600"/>
                </a:cubicBezTo>
                <a:lnTo>
                  <a:pt x="21600" y="21600"/>
                </a:lnTo>
                <a:lnTo>
                  <a:pt x="21600" y="2"/>
                </a:lnTo>
                <a:cubicBezTo>
                  <a:pt x="21582" y="2"/>
                  <a:pt x="21565" y="0"/>
                  <a:pt x="21547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lIns="720000" tIns="503999" rIns="432000" bIns="360000" anchor="ctr" anchorCtr="1">
            <a:normAutofit/>
          </a:bodyPr>
          <a:lstStyle>
            <a:lvl1pPr>
              <a:spcBef>
                <a:spcPts val="0"/>
              </a:spcBef>
              <a:buFontTx/>
              <a:buNone/>
              <a:defRPr sz="800" baseline="0">
                <a:solidFill>
                  <a:schemeClr val="bg1"/>
                </a:solidFill>
                <a:latin typeface="+mn-lt"/>
              </a:defRPr>
            </a:lvl1pPr>
          </a:lstStyle>
          <a:p>
            <a:pPr marL="0" indent="0">
              <a:buNone/>
            </a:pPr>
            <a:endParaRPr lang="pl-PL" sz="1050" dirty="0">
              <a:solidFill>
                <a:schemeClr val="bg1"/>
              </a:solidFill>
            </a:endParaRPr>
          </a:p>
        </p:txBody>
      </p:sp>
      <p:sp>
        <p:nvSpPr>
          <p:cNvPr id="19" name="Symbol zastępczy tekstu 7">
            <a:extLst>
              <a:ext uri="{FF2B5EF4-FFF2-40B4-BE49-F238E27FC236}">
                <a16:creationId xmlns:a16="http://schemas.microsoft.com/office/drawing/2014/main" id="{918D144D-C462-DB4C-86EC-6C5A3019151C}"/>
              </a:ext>
            </a:extLst>
          </p:cNvPr>
          <p:cNvSpPr>
            <a:spLocks noGrp="1"/>
          </p:cNvSpPr>
          <p:nvPr>
            <p:ph type="body" idx="45"/>
          </p:nvPr>
        </p:nvSpPr>
        <p:spPr>
          <a:xfrm>
            <a:off x="9467959" y="2524722"/>
            <a:ext cx="1145158" cy="157783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6719" y="21600"/>
                </a:lnTo>
                <a:cubicBezTo>
                  <a:pt x="14938" y="21600"/>
                  <a:pt x="21600" y="16765"/>
                  <a:pt x="21600" y="10800"/>
                </a:cubicBezTo>
                <a:cubicBezTo>
                  <a:pt x="21600" y="4835"/>
                  <a:pt x="14938" y="0"/>
                  <a:pt x="6719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</p:spPr>
        <p:txBody>
          <a:bodyPr lIns="360000" tIns="576000" rIns="396000" bIns="288000" anchor="ctr" anchorCtr="1">
            <a:normAutofit/>
          </a:bodyPr>
          <a:lstStyle>
            <a:lvl1pPr marL="228600" indent="-228600">
              <a:spcBef>
                <a:spcPts val="0"/>
              </a:spcBef>
              <a:buFontTx/>
              <a:buNone/>
              <a:defRPr sz="1050" b="0" i="0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indent="0">
              <a:buNone/>
            </a:pPr>
            <a:endParaRPr lang="pl-PL" sz="1050" dirty="0"/>
          </a:p>
        </p:txBody>
      </p:sp>
      <p:sp>
        <p:nvSpPr>
          <p:cNvPr id="23" name="Symbol zastępczy tekstu 2">
            <a:extLst>
              <a:ext uri="{FF2B5EF4-FFF2-40B4-BE49-F238E27FC236}">
                <a16:creationId xmlns:a16="http://schemas.microsoft.com/office/drawing/2014/main" id="{301DCBCD-568B-0648-8C8C-1461FE0213E0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651962" y="1024693"/>
            <a:ext cx="7147108" cy="4636331"/>
          </a:xfrm>
          <a:prstGeom prst="rect">
            <a:avLst/>
          </a:prstGeom>
        </p:spPr>
        <p:txBody>
          <a:bodyPr/>
          <a:lstStyle>
            <a:lvl1pPr>
              <a:lnSpc>
                <a:spcPct val="140000"/>
              </a:lnSpc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/>
              <a:t>Kliknij, aby edytować style wzorca tekstu</a:t>
            </a:r>
          </a:p>
          <a:p>
            <a:pPr lvl="1"/>
            <a:r>
              <a:rPr lang="pl-PL" dirty="0"/>
              <a:t>Drugi poziom</a:t>
            </a:r>
          </a:p>
          <a:p>
            <a:pPr lvl="2"/>
            <a:r>
              <a:rPr lang="pl-PL" dirty="0"/>
              <a:t>Trzeci poziom</a:t>
            </a:r>
          </a:p>
          <a:p>
            <a:pPr lvl="3"/>
            <a:r>
              <a:rPr lang="pl-PL" dirty="0"/>
              <a:t>Czwarty poziom</a:t>
            </a:r>
          </a:p>
          <a:p>
            <a:pPr lvl="4"/>
            <a:r>
              <a:rPr lang="pl-PL" dirty="0"/>
              <a:t>Piąty poziom</a:t>
            </a:r>
          </a:p>
        </p:txBody>
      </p:sp>
      <p:sp>
        <p:nvSpPr>
          <p:cNvPr id="24" name="Symbol zastępczy tekstu 4">
            <a:extLst>
              <a:ext uri="{FF2B5EF4-FFF2-40B4-BE49-F238E27FC236}">
                <a16:creationId xmlns:a16="http://schemas.microsoft.com/office/drawing/2014/main" id="{CEAA2329-24CA-674B-9B01-A6DA55429C01}"/>
              </a:ext>
            </a:extLst>
          </p:cNvPr>
          <p:cNvSpPr>
            <a:spLocks noGrp="1"/>
          </p:cNvSpPr>
          <p:nvPr>
            <p:ph type="body" idx="47"/>
          </p:nvPr>
        </p:nvSpPr>
        <p:spPr>
          <a:xfrm>
            <a:off x="8300689" y="2944953"/>
            <a:ext cx="1159423" cy="11542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547" y="0"/>
                </a:moveTo>
                <a:cubicBezTo>
                  <a:pt x="16032" y="0"/>
                  <a:pt x="10517" y="2111"/>
                  <a:pt x="6310" y="6338"/>
                </a:cubicBezTo>
                <a:cubicBezTo>
                  <a:pt x="2114" y="10553"/>
                  <a:pt x="12" y="16076"/>
                  <a:pt x="0" y="21600"/>
                </a:cubicBezTo>
                <a:lnTo>
                  <a:pt x="21600" y="21600"/>
                </a:lnTo>
                <a:lnTo>
                  <a:pt x="21600" y="2"/>
                </a:lnTo>
                <a:cubicBezTo>
                  <a:pt x="21582" y="2"/>
                  <a:pt x="21565" y="0"/>
                  <a:pt x="21547" y="0"/>
                </a:cubicBezTo>
                <a:close/>
              </a:path>
            </a:pathLst>
          </a:custGeom>
          <a:solidFill>
            <a:schemeClr val="accent3"/>
          </a:solidFill>
        </p:spPr>
        <p:txBody>
          <a:bodyPr lIns="180000" tIns="503999" rIns="432000" bIns="360000" anchor="ctr" anchorCtr="1">
            <a:normAutofit/>
          </a:bodyPr>
          <a:lstStyle>
            <a:lvl1pPr>
              <a:spcBef>
                <a:spcPts val="0"/>
              </a:spcBef>
              <a:buFontTx/>
              <a:buNone/>
              <a:defRPr sz="800" b="0" i="0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indent="0">
              <a:buNone/>
            </a:pPr>
            <a:endParaRPr lang="pl-PL" sz="1050" dirty="0">
              <a:solidFill>
                <a:schemeClr val="bg1"/>
              </a:solidFill>
            </a:endParaRPr>
          </a:p>
        </p:txBody>
      </p:sp>
      <p:sp>
        <p:nvSpPr>
          <p:cNvPr id="25" name="Kształt">
            <a:extLst>
              <a:ext uri="{FF2B5EF4-FFF2-40B4-BE49-F238E27FC236}">
                <a16:creationId xmlns:a16="http://schemas.microsoft.com/office/drawing/2014/main" id="{6A6ED589-B3DE-0C4F-A22D-3DE6752B862D}"/>
              </a:ext>
            </a:extLst>
          </p:cNvPr>
          <p:cNvSpPr>
            <a:spLocks noGrp="1"/>
          </p:cNvSpPr>
          <p:nvPr>
            <p:ph type="body" idx="48"/>
          </p:nvPr>
        </p:nvSpPr>
        <p:spPr>
          <a:xfrm>
            <a:off x="8219330" y="1916112"/>
            <a:ext cx="1260063" cy="9907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5"/>
          </a:solidFill>
        </p:spPr>
        <p:txBody>
          <a:bodyPr anchor="ctr" anchorCtr="1">
            <a:normAutofit/>
          </a:bodyPr>
          <a:lstStyle>
            <a:lvl1pPr>
              <a:buFontTx/>
              <a:buNone/>
              <a:defRPr sz="1050" baseline="0">
                <a:solidFill>
                  <a:schemeClr val="bg1"/>
                </a:solidFill>
                <a:latin typeface="Poppins" pitchFamily="2" charset="0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cxnSp>
        <p:nvCxnSpPr>
          <p:cNvPr id="3" name="Łącznik prosty 2">
            <a:extLst>
              <a:ext uri="{FF2B5EF4-FFF2-40B4-BE49-F238E27FC236}">
                <a16:creationId xmlns:a16="http://schemas.microsoft.com/office/drawing/2014/main" id="{4CCEAD79-F00A-3048-B95C-AAC76EAD3B3C}"/>
              </a:ext>
            </a:extLst>
          </p:cNvPr>
          <p:cNvCxnSpPr>
            <a:cxnSpLocks/>
          </p:cNvCxnSpPr>
          <p:nvPr userDrawn="1"/>
        </p:nvCxnSpPr>
        <p:spPr>
          <a:xfrm>
            <a:off x="8141688" y="4907858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Łącznik prosty 26">
            <a:extLst>
              <a:ext uri="{FF2B5EF4-FFF2-40B4-BE49-F238E27FC236}">
                <a16:creationId xmlns:a16="http://schemas.microsoft.com/office/drawing/2014/main" id="{C0D6FD86-3E64-784E-9698-DA671F609347}"/>
              </a:ext>
            </a:extLst>
          </p:cNvPr>
          <p:cNvCxnSpPr>
            <a:cxnSpLocks/>
          </p:cNvCxnSpPr>
          <p:nvPr userDrawn="1"/>
        </p:nvCxnSpPr>
        <p:spPr>
          <a:xfrm>
            <a:off x="8141688" y="5400839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Łącznik prosty 29">
            <a:extLst>
              <a:ext uri="{FF2B5EF4-FFF2-40B4-BE49-F238E27FC236}">
                <a16:creationId xmlns:a16="http://schemas.microsoft.com/office/drawing/2014/main" id="{440C2D45-5834-7744-8586-927F1DF1F53F}"/>
              </a:ext>
            </a:extLst>
          </p:cNvPr>
          <p:cNvCxnSpPr>
            <a:cxnSpLocks/>
          </p:cNvCxnSpPr>
          <p:nvPr userDrawn="1"/>
        </p:nvCxnSpPr>
        <p:spPr>
          <a:xfrm>
            <a:off x="8141688" y="4373286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Łącznik prosty 30">
            <a:extLst>
              <a:ext uri="{FF2B5EF4-FFF2-40B4-BE49-F238E27FC236}">
                <a16:creationId xmlns:a16="http://schemas.microsoft.com/office/drawing/2014/main" id="{4218D932-BEA2-3E49-8278-E96C7C37AC03}"/>
              </a:ext>
            </a:extLst>
          </p:cNvPr>
          <p:cNvCxnSpPr>
            <a:cxnSpLocks/>
          </p:cNvCxnSpPr>
          <p:nvPr userDrawn="1"/>
        </p:nvCxnSpPr>
        <p:spPr>
          <a:xfrm>
            <a:off x="8141688" y="1161723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Łącznik prosty 31">
            <a:extLst>
              <a:ext uri="{FF2B5EF4-FFF2-40B4-BE49-F238E27FC236}">
                <a16:creationId xmlns:a16="http://schemas.microsoft.com/office/drawing/2014/main" id="{6178614D-8927-D841-B4D6-A698A3CFEB45}"/>
              </a:ext>
            </a:extLst>
          </p:cNvPr>
          <p:cNvCxnSpPr>
            <a:cxnSpLocks/>
          </p:cNvCxnSpPr>
          <p:nvPr userDrawn="1"/>
        </p:nvCxnSpPr>
        <p:spPr>
          <a:xfrm>
            <a:off x="9027953" y="1658221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Łącznik prosty 32">
            <a:extLst>
              <a:ext uri="{FF2B5EF4-FFF2-40B4-BE49-F238E27FC236}">
                <a16:creationId xmlns:a16="http://schemas.microsoft.com/office/drawing/2014/main" id="{23D6E8A1-9EC5-854E-8F1B-42181B6B57E0}"/>
              </a:ext>
            </a:extLst>
          </p:cNvPr>
          <p:cNvCxnSpPr>
            <a:cxnSpLocks/>
          </p:cNvCxnSpPr>
          <p:nvPr userDrawn="1"/>
        </p:nvCxnSpPr>
        <p:spPr>
          <a:xfrm>
            <a:off x="8915411" y="2164658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Łącznik prosty 33">
            <a:extLst>
              <a:ext uri="{FF2B5EF4-FFF2-40B4-BE49-F238E27FC236}">
                <a16:creationId xmlns:a16="http://schemas.microsoft.com/office/drawing/2014/main" id="{7592F75E-3009-1945-B11B-44554D1FC076}"/>
              </a:ext>
            </a:extLst>
          </p:cNvPr>
          <p:cNvCxnSpPr>
            <a:cxnSpLocks/>
          </p:cNvCxnSpPr>
          <p:nvPr userDrawn="1"/>
        </p:nvCxnSpPr>
        <p:spPr>
          <a:xfrm>
            <a:off x="10026759" y="4542098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Łącznik prosty 34">
            <a:extLst>
              <a:ext uri="{FF2B5EF4-FFF2-40B4-BE49-F238E27FC236}">
                <a16:creationId xmlns:a16="http://schemas.microsoft.com/office/drawing/2014/main" id="{D3861EF2-B782-A047-BEEA-DE785CF04378}"/>
              </a:ext>
            </a:extLst>
          </p:cNvPr>
          <p:cNvCxnSpPr>
            <a:cxnSpLocks/>
          </p:cNvCxnSpPr>
          <p:nvPr userDrawn="1"/>
        </p:nvCxnSpPr>
        <p:spPr>
          <a:xfrm>
            <a:off x="10631670" y="5118874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Łącznik prosty 6">
            <a:extLst>
              <a:ext uri="{FF2B5EF4-FFF2-40B4-BE49-F238E27FC236}">
                <a16:creationId xmlns:a16="http://schemas.microsoft.com/office/drawing/2014/main" id="{0AB91E3E-5DF9-2846-92C1-80177FFFF188}"/>
              </a:ext>
            </a:extLst>
          </p:cNvPr>
          <p:cNvCxnSpPr/>
          <p:nvPr userDrawn="1"/>
        </p:nvCxnSpPr>
        <p:spPr>
          <a:xfrm>
            <a:off x="11490859" y="1160463"/>
            <a:ext cx="0" cy="22772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Łącznik prosty 35">
            <a:extLst>
              <a:ext uri="{FF2B5EF4-FFF2-40B4-BE49-F238E27FC236}">
                <a16:creationId xmlns:a16="http://schemas.microsoft.com/office/drawing/2014/main" id="{A013A9BE-06AF-F949-BDD2-855DFFF78D9A}"/>
              </a:ext>
            </a:extLst>
          </p:cNvPr>
          <p:cNvCxnSpPr>
            <a:cxnSpLocks/>
          </p:cNvCxnSpPr>
          <p:nvPr userDrawn="1"/>
        </p:nvCxnSpPr>
        <p:spPr>
          <a:xfrm>
            <a:off x="11079864" y="2041675"/>
            <a:ext cx="0" cy="20575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Symbol zastępczy numeru slajdu 18">
            <a:extLst>
              <a:ext uri="{FF2B5EF4-FFF2-40B4-BE49-F238E27FC236}">
                <a16:creationId xmlns:a16="http://schemas.microsoft.com/office/drawing/2014/main" id="{AEEB5D8C-7842-1647-9C86-E8B2FA288F7B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29" name="Obraz 28">
            <a:extLst>
              <a:ext uri="{FF2B5EF4-FFF2-40B4-BE49-F238E27FC236}">
                <a16:creationId xmlns:a16="http://schemas.microsoft.com/office/drawing/2014/main" id="{B57FA573-493D-9F40-B18D-0D834A9267A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308297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rostokąt 6">
            <a:extLst>
              <a:ext uri="{FF2B5EF4-FFF2-40B4-BE49-F238E27FC236}">
                <a16:creationId xmlns:a16="http://schemas.microsoft.com/office/drawing/2014/main" id="{97136171-9B28-DA4B-AA8C-C25225254A7D}"/>
              </a:ext>
            </a:extLst>
          </p:cNvPr>
          <p:cNvSpPr/>
          <p:nvPr userDrawn="1"/>
        </p:nvSpPr>
        <p:spPr>
          <a:xfrm>
            <a:off x="644342" y="6146910"/>
            <a:ext cx="1664238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000" b="1" i="0" dirty="0">
                <a:solidFill>
                  <a:srgbClr val="000064"/>
                </a:solidFill>
                <a:latin typeface="Poppins ExtraBold" pitchFamily="2" charset="0"/>
                <a:cs typeface="Poppins ExtraBold" pitchFamily="2" charset="0"/>
              </a:rPr>
              <a:t>RESEARCH COLLECTIVE</a:t>
            </a:r>
            <a:endParaRPr lang="pl-PL" sz="800" b="1" i="0" dirty="0">
              <a:solidFill>
                <a:srgbClr val="000064"/>
              </a:solidFill>
              <a:latin typeface="Poppins ExtraBold" pitchFamily="2" charset="0"/>
              <a:cs typeface="Poppins ExtraBold" pitchFamily="2" charset="0"/>
            </a:endParaRPr>
          </a:p>
        </p:txBody>
      </p:sp>
      <p:sp>
        <p:nvSpPr>
          <p:cNvPr id="10" name="Symbol zastępczy zawartości 2">
            <a:extLst>
              <a:ext uri="{FF2B5EF4-FFF2-40B4-BE49-F238E27FC236}">
                <a16:creationId xmlns:a16="http://schemas.microsoft.com/office/drawing/2014/main" id="{1DB1C67A-7D79-8C4D-8453-2792A79EAB1D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39865" y="2278163"/>
            <a:ext cx="8744160" cy="33843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 b="0" i="0">
                <a:latin typeface="+mn-lt"/>
                <a:cs typeface="Poppins" pitchFamily="2" charset="0"/>
              </a:defRPr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endParaRPr lang="pl-PL" dirty="0"/>
          </a:p>
        </p:txBody>
      </p:sp>
      <p:sp>
        <p:nvSpPr>
          <p:cNvPr id="11" name="Symbol zastępczy tekstu 2">
            <a:extLst>
              <a:ext uri="{FF2B5EF4-FFF2-40B4-BE49-F238E27FC236}">
                <a16:creationId xmlns:a16="http://schemas.microsoft.com/office/drawing/2014/main" id="{710A0D35-CB1C-EB47-B64D-8998A5E738B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84863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58ADDF47-4A8F-7C4D-A4C9-19AC5BD6ADE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pic>
        <p:nvPicPr>
          <p:cNvPr id="9" name="Obraz 8">
            <a:extLst>
              <a:ext uri="{FF2B5EF4-FFF2-40B4-BE49-F238E27FC236}">
                <a16:creationId xmlns:a16="http://schemas.microsoft.com/office/drawing/2014/main" id="{B6DCBCD2-80CC-4E42-876C-47433FB5DD3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0796" y="484193"/>
            <a:ext cx="510098" cy="167023"/>
          </a:xfrm>
          <a:prstGeom prst="rect">
            <a:avLst/>
          </a:prstGeom>
        </p:spPr>
      </p:pic>
      <p:sp>
        <p:nvSpPr>
          <p:cNvPr id="12" name="Symbol zastępczy numeru slajdu 18">
            <a:extLst>
              <a:ext uri="{FF2B5EF4-FFF2-40B4-BE49-F238E27FC236}">
                <a16:creationId xmlns:a16="http://schemas.microsoft.com/office/drawing/2014/main" id="{B92EA885-002D-4D47-975E-B4751E4BDD7D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chemeClr val="bg1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42746146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Symbol zastępczy zawartości 2">
            <a:extLst>
              <a:ext uri="{FF2B5EF4-FFF2-40B4-BE49-F238E27FC236}">
                <a16:creationId xmlns:a16="http://schemas.microsoft.com/office/drawing/2014/main" id="{1DB1C67A-7D79-8C4D-8453-2792A79EAB1D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39865" y="2278163"/>
            <a:ext cx="8744160" cy="33843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 b="0" i="0">
                <a:latin typeface="+mn-lt"/>
                <a:cs typeface="Poppins" pitchFamily="2" charset="0"/>
              </a:defRPr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endParaRPr lang="pl-PL" dirty="0"/>
          </a:p>
        </p:txBody>
      </p:sp>
      <p:sp>
        <p:nvSpPr>
          <p:cNvPr id="11" name="Symbol zastępczy tekstu 2">
            <a:extLst>
              <a:ext uri="{FF2B5EF4-FFF2-40B4-BE49-F238E27FC236}">
                <a16:creationId xmlns:a16="http://schemas.microsoft.com/office/drawing/2014/main" id="{710A0D35-CB1C-EB47-B64D-8998A5E738B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84863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solidFill>
                  <a:schemeClr val="tx1"/>
                </a:solidFill>
                <a:latin typeface="+mn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58ADDF47-4A8F-7C4D-A4C9-19AC5BD6ADE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tx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pic>
        <p:nvPicPr>
          <p:cNvPr id="12" name="Obraz 11">
            <a:extLst>
              <a:ext uri="{FF2B5EF4-FFF2-40B4-BE49-F238E27FC236}">
                <a16:creationId xmlns:a16="http://schemas.microsoft.com/office/drawing/2014/main" id="{93FE2F0A-1546-734C-8E38-540101C7FE6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AB863EC5-BE92-2E42-88AF-9DA6A125F997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4" name="Obraz 13">
            <a:extLst>
              <a:ext uri="{FF2B5EF4-FFF2-40B4-BE49-F238E27FC236}">
                <a16:creationId xmlns:a16="http://schemas.microsoft.com/office/drawing/2014/main" id="{CFDFDEC3-BEDA-5E4F-860C-178E8633B163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068394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zekladka_1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24921F80-C537-3944-9416-3115E5564F9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34B16FDB-9EC8-7645-AE17-6B653B5E5EF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0796" y="484193"/>
            <a:ext cx="510098" cy="167023"/>
          </a:xfrm>
          <a:prstGeom prst="rect">
            <a:avLst/>
          </a:prstGeom>
        </p:spPr>
      </p:pic>
      <p:sp>
        <p:nvSpPr>
          <p:cNvPr id="2" name="Prostokąt 1">
            <a:extLst>
              <a:ext uri="{FF2B5EF4-FFF2-40B4-BE49-F238E27FC236}">
                <a16:creationId xmlns:a16="http://schemas.microsoft.com/office/drawing/2014/main" id="{CBC8514C-4EA6-AA48-975F-0440C95AA6F0}"/>
              </a:ext>
            </a:extLst>
          </p:cNvPr>
          <p:cNvSpPr/>
          <p:nvPr userDrawn="1"/>
        </p:nvSpPr>
        <p:spPr>
          <a:xfrm>
            <a:off x="407988" y="5661025"/>
            <a:ext cx="2948529" cy="940497"/>
          </a:xfrm>
          <a:prstGeom prst="rect">
            <a:avLst/>
          </a:prstGeom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Symbol zastępczy tekstu 2">
            <a:extLst>
              <a:ext uri="{FF2B5EF4-FFF2-40B4-BE49-F238E27FC236}">
                <a16:creationId xmlns:a16="http://schemas.microsoft.com/office/drawing/2014/main" id="{FE3395B7-CFCA-1240-B1DB-3FFA4DA9FEA6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121458" y="2941825"/>
            <a:ext cx="5949084" cy="52089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40000"/>
              </a:lnSpc>
              <a:buFontTx/>
              <a:buNone/>
              <a:defRPr sz="2000" b="1" i="0">
                <a:solidFill>
                  <a:schemeClr val="bg1"/>
                </a:solidFill>
                <a:latin typeface="+mn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040611223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zekladka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rostokąt 1">
            <a:extLst>
              <a:ext uri="{FF2B5EF4-FFF2-40B4-BE49-F238E27FC236}">
                <a16:creationId xmlns:a16="http://schemas.microsoft.com/office/drawing/2014/main" id="{500A690D-8294-41E6-B620-340E1AC8034C}"/>
              </a:ext>
            </a:extLst>
          </p:cNvPr>
          <p:cNvSpPr/>
          <p:nvPr userDrawn="1"/>
        </p:nvSpPr>
        <p:spPr>
          <a:xfrm>
            <a:off x="5964767" y="2045550"/>
            <a:ext cx="2399771" cy="2716790"/>
          </a:xfrm>
          <a:prstGeom prst="rect">
            <a:avLst/>
          </a:prstGeom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11" name="Kształt">
            <a:extLst>
              <a:ext uri="{FF2B5EF4-FFF2-40B4-BE49-F238E27FC236}">
                <a16:creationId xmlns:a16="http://schemas.microsoft.com/office/drawing/2014/main" id="{2B923A67-83DB-4079-B9AA-DC0A722D89D5}"/>
              </a:ext>
            </a:extLst>
          </p:cNvPr>
          <p:cNvSpPr/>
          <p:nvPr userDrawn="1"/>
        </p:nvSpPr>
        <p:spPr>
          <a:xfrm flipH="1" flipV="1">
            <a:off x="1676400" y="2045550"/>
            <a:ext cx="5642864" cy="271679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01" h="21550" extrusionOk="0">
                <a:moveTo>
                  <a:pt x="0" y="0"/>
                </a:moveTo>
                <a:lnTo>
                  <a:pt x="0" y="21550"/>
                </a:lnTo>
                <a:lnTo>
                  <a:pt x="15972" y="21550"/>
                </a:lnTo>
                <a:lnTo>
                  <a:pt x="15972" y="21549"/>
                </a:lnTo>
                <a:cubicBezTo>
                  <a:pt x="17285" y="21576"/>
                  <a:pt x="18602" y="20531"/>
                  <a:pt x="19606" y="18410"/>
                </a:cubicBezTo>
                <a:cubicBezTo>
                  <a:pt x="21594" y="14210"/>
                  <a:pt x="21600" y="7386"/>
                  <a:pt x="19620" y="3170"/>
                </a:cubicBezTo>
                <a:cubicBezTo>
                  <a:pt x="18615" y="1030"/>
                  <a:pt x="17292" y="-24"/>
                  <a:pt x="15972" y="3"/>
                </a:cubicBezTo>
                <a:lnTo>
                  <a:pt x="15972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64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defRPr sz="2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baseline="-25000" dirty="0"/>
          </a:p>
        </p:txBody>
      </p:sp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6604E687-579A-3F44-A61A-B3145EFA360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844740" y="2911075"/>
            <a:ext cx="4990224" cy="109303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buFontTx/>
              <a:buNone/>
              <a:defRPr sz="200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.</a:t>
            </a:r>
          </a:p>
        </p:txBody>
      </p:sp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24921F80-C537-3944-9416-3115E5564F9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sp>
        <p:nvSpPr>
          <p:cNvPr id="6" name="Symbol zastępczy obrazu 5">
            <a:extLst>
              <a:ext uri="{FF2B5EF4-FFF2-40B4-BE49-F238E27FC236}">
                <a16:creationId xmlns:a16="http://schemas.microsoft.com/office/drawing/2014/main" id="{1FD238A9-90AB-7B4A-B728-6F5ABDAE1029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8364539" y="2045550"/>
            <a:ext cx="3827462" cy="2716790"/>
          </a:xfrm>
          <a:prstGeom prst="rect">
            <a:avLst/>
          </a:prstGeom>
        </p:spPr>
        <p:txBody>
          <a:bodyPr/>
          <a:lstStyle>
            <a:lvl1pPr>
              <a:buNone/>
              <a:defRPr sz="1050"/>
            </a:lvl1pPr>
          </a:lstStyle>
          <a:p>
            <a:endParaRPr lang="pl-PL" dirty="0"/>
          </a:p>
        </p:txBody>
      </p:sp>
      <p:sp>
        <p:nvSpPr>
          <p:cNvPr id="4" name="Prostokąt 3">
            <a:extLst>
              <a:ext uri="{FF2B5EF4-FFF2-40B4-BE49-F238E27FC236}">
                <a16:creationId xmlns:a16="http://schemas.microsoft.com/office/drawing/2014/main" id="{3214D133-2A74-7143-B4AD-D0187629169D}"/>
              </a:ext>
            </a:extLst>
          </p:cNvPr>
          <p:cNvSpPr/>
          <p:nvPr userDrawn="1"/>
        </p:nvSpPr>
        <p:spPr>
          <a:xfrm>
            <a:off x="408053" y="5954751"/>
            <a:ext cx="2436687" cy="635620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l-PL" dirty="0"/>
              <a:t>v</a:t>
            </a:r>
          </a:p>
        </p:txBody>
      </p:sp>
    </p:spTree>
    <p:extLst>
      <p:ext uri="{BB962C8B-B14F-4D97-AF65-F5344CB8AC3E}">
        <p14:creationId xmlns:p14="http://schemas.microsoft.com/office/powerpoint/2010/main" val="432774861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zekladka_3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24921F80-C537-3944-9416-3115E5564F9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34B16FDB-9EC8-7645-AE17-6B653B5E5EF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0796" y="484193"/>
            <a:ext cx="510098" cy="167023"/>
          </a:xfrm>
          <a:prstGeom prst="rect">
            <a:avLst/>
          </a:prstGeom>
        </p:spPr>
      </p:pic>
      <p:sp>
        <p:nvSpPr>
          <p:cNvPr id="7" name="Symbol zastępczy tekstu 2">
            <a:extLst>
              <a:ext uri="{FF2B5EF4-FFF2-40B4-BE49-F238E27FC236}">
                <a16:creationId xmlns:a16="http://schemas.microsoft.com/office/drawing/2014/main" id="{2B22924F-8A12-F848-9CC2-E59AF02C954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121458" y="2941825"/>
            <a:ext cx="5949084" cy="52089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40000"/>
              </a:lnSpc>
              <a:buFontTx/>
              <a:buNone/>
              <a:defRPr sz="200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812812220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zekladka_4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24921F80-C537-3944-9416-3115E5564F9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34B16FDB-9EC8-7645-AE17-6B653B5E5EF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0796" y="484193"/>
            <a:ext cx="510098" cy="167023"/>
          </a:xfrm>
          <a:prstGeom prst="rect">
            <a:avLst/>
          </a:prstGeom>
        </p:spPr>
      </p:pic>
      <p:sp>
        <p:nvSpPr>
          <p:cNvPr id="7" name="Symbol zastępczy tekstu 2">
            <a:extLst>
              <a:ext uri="{FF2B5EF4-FFF2-40B4-BE49-F238E27FC236}">
                <a16:creationId xmlns:a16="http://schemas.microsoft.com/office/drawing/2014/main" id="{2B22924F-8A12-F848-9CC2-E59AF02C954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121458" y="2941825"/>
            <a:ext cx="5949084" cy="52089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40000"/>
              </a:lnSpc>
              <a:buFontTx/>
              <a:buNone/>
              <a:defRPr sz="200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2730179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zekladka_5">
    <p:bg>
      <p:bgPr>
        <a:solidFill>
          <a:srgbClr val="DADAD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Obraz 9">
            <a:extLst>
              <a:ext uri="{FF2B5EF4-FFF2-40B4-BE49-F238E27FC236}">
                <a16:creationId xmlns:a16="http://schemas.microsoft.com/office/drawing/2014/main" id="{019888F9-743F-4843-B85B-943BA9994FE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" y="1"/>
            <a:ext cx="12192000" cy="6889646"/>
          </a:xfrm>
          <a:prstGeom prst="rect">
            <a:avLst/>
          </a:prstGeom>
        </p:spPr>
      </p:pic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24921F80-C537-3944-9416-3115E5564F9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34B16FDB-9EC8-7645-AE17-6B653B5E5EF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0796" y="484193"/>
            <a:ext cx="510098" cy="167023"/>
          </a:xfrm>
          <a:prstGeom prst="rect">
            <a:avLst/>
          </a:prstGeom>
        </p:spPr>
      </p:pic>
      <p:sp>
        <p:nvSpPr>
          <p:cNvPr id="9" name="Symbol zastępczy tekstu 2">
            <a:extLst>
              <a:ext uri="{FF2B5EF4-FFF2-40B4-BE49-F238E27FC236}">
                <a16:creationId xmlns:a16="http://schemas.microsoft.com/office/drawing/2014/main" id="{446791D3-4A54-4745-8FD8-028FE21AF61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121458" y="2941825"/>
            <a:ext cx="5949084" cy="52089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40000"/>
              </a:lnSpc>
              <a:buFontTx/>
              <a:buNone/>
              <a:defRPr sz="200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90244358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zekladka_6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24921F80-C537-3944-9416-3115E5564F9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tx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sp>
        <p:nvSpPr>
          <p:cNvPr id="9" name="Symbol zastępczy tekstu 2">
            <a:extLst>
              <a:ext uri="{FF2B5EF4-FFF2-40B4-BE49-F238E27FC236}">
                <a16:creationId xmlns:a16="http://schemas.microsoft.com/office/drawing/2014/main" id="{446791D3-4A54-4745-8FD8-028FE21AF61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121458" y="2941825"/>
            <a:ext cx="5949084" cy="52089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40000"/>
              </a:lnSpc>
              <a:buFontTx/>
              <a:buNone/>
              <a:defRPr sz="2000" b="1" i="0">
                <a:solidFill>
                  <a:schemeClr val="tx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</p:txBody>
      </p:sp>
      <p:pic>
        <p:nvPicPr>
          <p:cNvPr id="10" name="Obraz 9">
            <a:extLst>
              <a:ext uri="{FF2B5EF4-FFF2-40B4-BE49-F238E27FC236}">
                <a16:creationId xmlns:a16="http://schemas.microsoft.com/office/drawing/2014/main" id="{EFF1B693-C5A9-794D-96AB-87B1F2C281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3500390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ajd_dziękujem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braz 2">
            <a:extLst>
              <a:ext uri="{FF2B5EF4-FFF2-40B4-BE49-F238E27FC236}">
                <a16:creationId xmlns:a16="http://schemas.microsoft.com/office/drawing/2014/main" id="{096A9787-4EB4-3C4A-8619-B5EA948C675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Dziękujemy</a:t>
            </a:r>
          </a:p>
        </p:txBody>
      </p:sp>
      <p:sp>
        <p:nvSpPr>
          <p:cNvPr id="9" name="Symbol zastępczy tekstu 2">
            <a:extLst>
              <a:ext uri="{FF2B5EF4-FFF2-40B4-BE49-F238E27FC236}">
                <a16:creationId xmlns:a16="http://schemas.microsoft.com/office/drawing/2014/main" id="{379D19C0-191D-5C44-9195-8B49B145D6AD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844740" y="1798209"/>
            <a:ext cx="3251260" cy="137854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solidFill>
                  <a:schemeClr val="tx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Paweł Ciacek</a:t>
            </a:r>
            <a:br>
              <a:rPr lang="pl-PL" dirty="0"/>
            </a:br>
            <a:r>
              <a:rPr lang="pl-PL" dirty="0"/>
              <a:t>Piotr Łukasiewicz</a:t>
            </a:r>
            <a:br>
              <a:rPr lang="pl-PL" dirty="0"/>
            </a:br>
            <a:r>
              <a:rPr lang="pl-PL" dirty="0"/>
              <a:t>Krzysztof Jodłowski</a:t>
            </a:r>
          </a:p>
        </p:txBody>
      </p:sp>
      <p:pic>
        <p:nvPicPr>
          <p:cNvPr id="8" name="Obraz 7">
            <a:extLst>
              <a:ext uri="{FF2B5EF4-FFF2-40B4-BE49-F238E27FC236}">
                <a16:creationId xmlns:a16="http://schemas.microsoft.com/office/drawing/2014/main" id="{57BBC6B8-9051-DA4C-B994-134D43B0E2DE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06141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ajd_kończąc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Kontakt</a:t>
            </a:r>
          </a:p>
        </p:txBody>
      </p:sp>
      <p:sp>
        <p:nvSpPr>
          <p:cNvPr id="24" name="Symbol zastępczy tekstu 2">
            <a:extLst>
              <a:ext uri="{FF2B5EF4-FFF2-40B4-BE49-F238E27FC236}">
                <a16:creationId xmlns:a16="http://schemas.microsoft.com/office/drawing/2014/main" id="{FFAE2708-45DF-024E-8A8C-118D36D8B888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2913074" y="3321791"/>
            <a:ext cx="5880749" cy="2086986"/>
          </a:xfrm>
          <a:prstGeom prst="rect">
            <a:avLst/>
          </a:prstGeom>
        </p:spPr>
        <p:txBody>
          <a:bodyPr lIns="0" numCol="2" spcCol="79200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latin typeface="+mn-lt"/>
                <a:cs typeface="Poppins" pitchFamily="2" charset="0"/>
              </a:defRPr>
            </a:lvl1pPr>
            <a:lvl2pPr>
              <a:defRPr sz="1600" b="0" i="0">
                <a:latin typeface="Merriweather Light" pitchFamily="2" charset="0"/>
              </a:defRPr>
            </a:lvl2pPr>
            <a:lvl3pPr>
              <a:defRPr sz="1600" b="0" i="0">
                <a:latin typeface="Merriweather Light" pitchFamily="2" charset="0"/>
              </a:defRPr>
            </a:lvl3pPr>
            <a:lvl4pPr>
              <a:defRPr sz="1600" b="0" i="0">
                <a:latin typeface="Merriweather Light" pitchFamily="2" charset="0"/>
              </a:defRPr>
            </a:lvl4pPr>
            <a:lvl5pPr>
              <a:defRPr sz="1600" b="0" i="0">
                <a:latin typeface="Merriweather Light" pitchFamily="2" charset="0"/>
              </a:defRPr>
            </a:lvl5pPr>
          </a:lstStyle>
          <a:p>
            <a:r>
              <a:rPr lang="pl-PL" dirty="0"/>
              <a:t>Paweł Ciacek</a:t>
            </a:r>
          </a:p>
          <a:p>
            <a:r>
              <a:rPr lang="pl-PL" dirty="0"/>
              <a:t>00 48 503 009 007</a:t>
            </a:r>
          </a:p>
          <a:p>
            <a:r>
              <a:rPr lang="pl-PL" dirty="0" err="1"/>
              <a:t>pawel.ciacek@r-collective.com</a:t>
            </a:r>
            <a:endParaRPr lang="pl-PL" dirty="0"/>
          </a:p>
          <a:p>
            <a:endParaRPr lang="pl-PL" dirty="0"/>
          </a:p>
          <a:p>
            <a:pPr marL="0" marR="0" lvl="0" indent="0" algn="l" defTabSz="914400" rtl="0" eaLnBrk="1" fontAlgn="auto" latinLnBrk="0" hangingPunct="1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dirty="0"/>
              <a:t>KRS: </a:t>
            </a:r>
          </a:p>
          <a:p>
            <a:endParaRPr lang="pl-PL" dirty="0"/>
          </a:p>
          <a:p>
            <a:endParaRPr lang="pl-PL" dirty="0"/>
          </a:p>
          <a:p>
            <a:endParaRPr lang="pl-PL" dirty="0"/>
          </a:p>
          <a:p>
            <a:endParaRPr lang="pl-PL" dirty="0"/>
          </a:p>
          <a:p>
            <a:r>
              <a:rPr lang="pl-PL" dirty="0" err="1"/>
              <a:t>Research</a:t>
            </a:r>
            <a:r>
              <a:rPr lang="pl-PL" dirty="0"/>
              <a:t> </a:t>
            </a:r>
            <a:r>
              <a:rPr lang="pl-PL" dirty="0" err="1"/>
              <a:t>Collective</a:t>
            </a:r>
            <a:endParaRPr lang="pl-PL" dirty="0"/>
          </a:p>
          <a:p>
            <a:r>
              <a:rPr lang="pl-PL" dirty="0"/>
              <a:t>Kozietulskiego 8 m. 8</a:t>
            </a:r>
          </a:p>
          <a:p>
            <a:r>
              <a:rPr lang="pl-PL" dirty="0"/>
              <a:t>00-000 Warszawa </a:t>
            </a:r>
          </a:p>
          <a:p>
            <a:endParaRPr lang="pl-PL" dirty="0"/>
          </a:p>
          <a:p>
            <a:r>
              <a:rPr lang="pl-PL" dirty="0"/>
              <a:t>NIP:</a:t>
            </a:r>
          </a:p>
        </p:txBody>
      </p:sp>
      <p:sp>
        <p:nvSpPr>
          <p:cNvPr id="13" name="Symbol zastępczy tekstu 2">
            <a:extLst>
              <a:ext uri="{FF2B5EF4-FFF2-40B4-BE49-F238E27FC236}">
                <a16:creationId xmlns:a16="http://schemas.microsoft.com/office/drawing/2014/main" id="{2907DC1B-43A5-1940-B039-247952F2545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844740" y="1798209"/>
            <a:ext cx="5949084" cy="137854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solidFill>
                  <a:schemeClr val="tx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Paweł Ciacek</a:t>
            </a:r>
            <a:br>
              <a:rPr lang="pl-PL" dirty="0"/>
            </a:br>
            <a:r>
              <a:rPr lang="pl-PL" dirty="0"/>
              <a:t>Piotr Łukasiewicz</a:t>
            </a:r>
            <a:br>
              <a:rPr lang="pl-PL" dirty="0"/>
            </a:br>
            <a:r>
              <a:rPr lang="pl-PL" dirty="0"/>
              <a:t>Krzysztof Jodłowski</a:t>
            </a:r>
          </a:p>
        </p:txBody>
      </p:sp>
      <p:sp>
        <p:nvSpPr>
          <p:cNvPr id="5" name="Symbol zastępczy tekstu 4">
            <a:extLst>
              <a:ext uri="{FF2B5EF4-FFF2-40B4-BE49-F238E27FC236}">
                <a16:creationId xmlns:a16="http://schemas.microsoft.com/office/drawing/2014/main" id="{D5295F1B-E59C-0546-AFED-442B751E009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7856851" y="6159544"/>
            <a:ext cx="3705783" cy="233587"/>
          </a:xfrm>
          <a:prstGeom prst="rect">
            <a:avLst/>
          </a:prstGeom>
        </p:spPr>
        <p:txBody>
          <a:bodyPr/>
          <a:lstStyle>
            <a:lvl1pPr algn="r">
              <a:buNone/>
              <a:defRPr sz="1050">
                <a:latin typeface="+mn-lt"/>
              </a:defRPr>
            </a:lvl1pPr>
          </a:lstStyle>
          <a:p>
            <a:pPr lvl="0"/>
            <a:r>
              <a:rPr lang="pl-PL" dirty="0"/>
              <a:t>Miejscowość, miesiąc rok</a:t>
            </a:r>
          </a:p>
        </p:txBody>
      </p:sp>
      <p:pic>
        <p:nvPicPr>
          <p:cNvPr id="8" name="Obraz 7" descr="Obraz zawierający tekst&#10;&#10;Opis wygenerowany automatycznie">
            <a:extLst>
              <a:ext uri="{FF2B5EF4-FFF2-40B4-BE49-F238E27FC236}">
                <a16:creationId xmlns:a16="http://schemas.microsoft.com/office/drawing/2014/main" id="{C118A4A5-C975-0B47-838E-EA35FE3070B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65837" y="5991335"/>
            <a:ext cx="1527073" cy="5700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623368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gu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Symbole</a:t>
            </a:r>
          </a:p>
        </p:txBody>
      </p:sp>
      <p:sp>
        <p:nvSpPr>
          <p:cNvPr id="11" name="Blok graniczny">
            <a:extLst>
              <a:ext uri="{FF2B5EF4-FFF2-40B4-BE49-F238E27FC236}">
                <a16:creationId xmlns:a16="http://schemas.microsoft.com/office/drawing/2014/main" id="{BA52DD77-1B6D-504C-A7C6-9F8C95492D54}"/>
              </a:ext>
            </a:extLst>
          </p:cNvPr>
          <p:cNvSpPr>
            <a:spLocks noGrp="1"/>
          </p:cNvSpPr>
          <p:nvPr>
            <p:ph type="body" idx="22"/>
          </p:nvPr>
        </p:nvSpPr>
        <p:spPr>
          <a:xfrm>
            <a:off x="12712918" y="-1001809"/>
            <a:ext cx="1728812" cy="8644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0"/>
                </a:moveTo>
                <a:cubicBezTo>
                  <a:pt x="2418" y="0"/>
                  <a:pt x="0" y="4835"/>
                  <a:pt x="0" y="10800"/>
                </a:cubicBezTo>
                <a:cubicBezTo>
                  <a:pt x="0" y="16765"/>
                  <a:pt x="2418" y="21600"/>
                  <a:pt x="5400" y="21600"/>
                </a:cubicBezTo>
                <a:lnTo>
                  <a:pt x="16200" y="21600"/>
                </a:lnTo>
                <a:cubicBezTo>
                  <a:pt x="19182" y="21600"/>
                  <a:pt x="21600" y="16765"/>
                  <a:pt x="21600" y="10800"/>
                </a:cubicBezTo>
                <a:cubicBezTo>
                  <a:pt x="21600" y="4835"/>
                  <a:pt x="19182" y="0"/>
                  <a:pt x="16200" y="0"/>
                </a:cubicBezTo>
                <a:lnTo>
                  <a:pt x="5400" y="0"/>
                </a:lnTo>
                <a:close/>
              </a:path>
            </a:pathLst>
          </a:custGeom>
          <a:solidFill>
            <a:schemeClr val="accent6"/>
          </a:solidFill>
        </p:spPr>
        <p:txBody>
          <a:bodyPr anchor="ctr" anchorCtr="1"/>
          <a:lstStyle>
            <a:lvl1pPr>
              <a:buFontTx/>
              <a:buNone/>
              <a:defRPr sz="1000">
                <a:latin typeface="+mn-lt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12" name="Kształt">
            <a:extLst>
              <a:ext uri="{FF2B5EF4-FFF2-40B4-BE49-F238E27FC236}">
                <a16:creationId xmlns:a16="http://schemas.microsoft.com/office/drawing/2014/main" id="{201D7B18-AD3A-9043-8257-78AA4A15259F}"/>
              </a:ext>
            </a:extLst>
          </p:cNvPr>
          <p:cNvSpPr>
            <a:spLocks noGrp="1"/>
          </p:cNvSpPr>
          <p:nvPr>
            <p:ph type="body" idx="23"/>
          </p:nvPr>
        </p:nvSpPr>
        <p:spPr>
          <a:xfrm>
            <a:off x="6979595" y="1916113"/>
            <a:ext cx="1678882" cy="13200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6"/>
          </a:solidFill>
        </p:spPr>
        <p:txBody>
          <a:bodyPr/>
          <a:lstStyle>
            <a:lvl1pPr>
              <a:buFontTx/>
              <a:buNone/>
              <a:defRPr sz="1050"/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15" name="Kształt">
            <a:extLst>
              <a:ext uri="{FF2B5EF4-FFF2-40B4-BE49-F238E27FC236}">
                <a16:creationId xmlns:a16="http://schemas.microsoft.com/office/drawing/2014/main" id="{3D2B2E88-4C67-2A4F-A7AB-3153AE14323F}"/>
              </a:ext>
            </a:extLst>
          </p:cNvPr>
          <p:cNvSpPr>
            <a:spLocks noGrp="1"/>
          </p:cNvSpPr>
          <p:nvPr>
            <p:ph type="body" idx="26"/>
          </p:nvPr>
        </p:nvSpPr>
        <p:spPr>
          <a:xfrm flipH="1" flipV="1">
            <a:off x="13166620" y="128533"/>
            <a:ext cx="1697679" cy="13348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3"/>
          </a:solidFill>
        </p:spPr>
        <p:txBody>
          <a:bodyPr/>
          <a:lstStyle/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16" name="Kształt">
            <a:extLst>
              <a:ext uri="{FF2B5EF4-FFF2-40B4-BE49-F238E27FC236}">
                <a16:creationId xmlns:a16="http://schemas.microsoft.com/office/drawing/2014/main" id="{2FF16BEE-3B5E-4F4E-9EC4-6C63FA1EB706}"/>
              </a:ext>
            </a:extLst>
          </p:cNvPr>
          <p:cNvSpPr>
            <a:spLocks noGrp="1"/>
          </p:cNvSpPr>
          <p:nvPr>
            <p:ph type="body" idx="27"/>
          </p:nvPr>
        </p:nvSpPr>
        <p:spPr>
          <a:xfrm>
            <a:off x="5792898" y="3778788"/>
            <a:ext cx="2373394" cy="18661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4"/>
          </a:solidFill>
        </p:spPr>
        <p:txBody>
          <a:bodyPr lIns="360000" tIns="576000" rIns="936000" bIns="216000" anchor="ctr" anchorCtr="1"/>
          <a:lstStyle>
            <a:lvl1pPr marL="228600" indent="-228600" algn="ctr">
              <a:spcBef>
                <a:spcPts val="0"/>
              </a:spcBef>
              <a:buSzTx/>
              <a:buFontTx/>
              <a:buNone/>
              <a:defRPr sz="1050">
                <a:solidFill>
                  <a:schemeClr val="tx2"/>
                </a:solidFill>
                <a:latin typeface="+mn-lt"/>
                <a:ea typeface="+mn-ea"/>
                <a:cs typeface="+mn-cs"/>
                <a:sym typeface="Helvetica Neue Medium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18" name="Symbol zastępczy tekstu 4">
            <a:extLst>
              <a:ext uri="{FF2B5EF4-FFF2-40B4-BE49-F238E27FC236}">
                <a16:creationId xmlns:a16="http://schemas.microsoft.com/office/drawing/2014/main" id="{0872335B-BD46-004F-855A-39471D62F179}"/>
              </a:ext>
            </a:extLst>
          </p:cNvPr>
          <p:cNvSpPr>
            <a:spLocks noGrp="1"/>
          </p:cNvSpPr>
          <p:nvPr>
            <p:ph type="body" idx="44"/>
          </p:nvPr>
        </p:nvSpPr>
        <p:spPr>
          <a:xfrm>
            <a:off x="731838" y="4105545"/>
            <a:ext cx="1593565" cy="15864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547" y="0"/>
                </a:moveTo>
                <a:cubicBezTo>
                  <a:pt x="16032" y="0"/>
                  <a:pt x="10517" y="2111"/>
                  <a:pt x="6310" y="6338"/>
                </a:cubicBezTo>
                <a:cubicBezTo>
                  <a:pt x="2114" y="10553"/>
                  <a:pt x="12" y="16076"/>
                  <a:pt x="0" y="21600"/>
                </a:cubicBezTo>
                <a:lnTo>
                  <a:pt x="21600" y="21600"/>
                </a:lnTo>
                <a:lnTo>
                  <a:pt x="21600" y="2"/>
                </a:lnTo>
                <a:cubicBezTo>
                  <a:pt x="21582" y="2"/>
                  <a:pt x="21565" y="0"/>
                  <a:pt x="21547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lIns="720000" tIns="503999" rIns="432000" bIns="360000" anchor="ctr" anchorCtr="1"/>
          <a:lstStyle>
            <a:lvl1pPr>
              <a:buFontTx/>
              <a:buNone/>
              <a:defRPr sz="1000"/>
            </a:lvl1pPr>
          </a:lstStyle>
          <a:p>
            <a:pPr marL="0" indent="0">
              <a:buNone/>
            </a:pPr>
            <a:endParaRPr lang="pl-PL" sz="1050" dirty="0">
              <a:solidFill>
                <a:schemeClr val="bg1"/>
              </a:solidFill>
            </a:endParaRPr>
          </a:p>
        </p:txBody>
      </p:sp>
      <p:sp>
        <p:nvSpPr>
          <p:cNvPr id="19" name="Symbol zastępczy tekstu 7">
            <a:extLst>
              <a:ext uri="{FF2B5EF4-FFF2-40B4-BE49-F238E27FC236}">
                <a16:creationId xmlns:a16="http://schemas.microsoft.com/office/drawing/2014/main" id="{918D144D-C462-DB4C-86EC-6C5A3019151C}"/>
              </a:ext>
            </a:extLst>
          </p:cNvPr>
          <p:cNvSpPr>
            <a:spLocks noGrp="1"/>
          </p:cNvSpPr>
          <p:nvPr>
            <p:ph type="body" idx="45"/>
          </p:nvPr>
        </p:nvSpPr>
        <p:spPr>
          <a:xfrm>
            <a:off x="3021897" y="1906074"/>
            <a:ext cx="1694095" cy="21329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6719" y="21600"/>
                </a:lnTo>
                <a:cubicBezTo>
                  <a:pt x="14938" y="21600"/>
                  <a:pt x="21600" y="16765"/>
                  <a:pt x="21600" y="10800"/>
                </a:cubicBezTo>
                <a:cubicBezTo>
                  <a:pt x="21600" y="4835"/>
                  <a:pt x="14938" y="0"/>
                  <a:pt x="6719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</p:spPr>
        <p:txBody>
          <a:bodyPr lIns="360000" tIns="576000" rIns="396000" bIns="288000" anchor="ctr" anchorCtr="1"/>
          <a:lstStyle>
            <a:lvl1pPr marL="228600" indent="-228600">
              <a:buFontTx/>
              <a:buNone/>
              <a:defRPr sz="1000">
                <a:solidFill>
                  <a:schemeClr val="accent4"/>
                </a:solidFill>
              </a:defRPr>
            </a:lvl1pPr>
          </a:lstStyle>
          <a:p>
            <a:pPr marL="0" indent="0">
              <a:buNone/>
            </a:pPr>
            <a:endParaRPr lang="pl-PL" sz="1050" dirty="0"/>
          </a:p>
        </p:txBody>
      </p:sp>
      <p:sp>
        <p:nvSpPr>
          <p:cNvPr id="14" name="Kształt">
            <a:extLst>
              <a:ext uri="{FF2B5EF4-FFF2-40B4-BE49-F238E27FC236}">
                <a16:creationId xmlns:a16="http://schemas.microsoft.com/office/drawing/2014/main" id="{6AA93BF8-4BFB-A146-A411-AECBFE6E22FB}"/>
              </a:ext>
            </a:extLst>
          </p:cNvPr>
          <p:cNvSpPr>
            <a:spLocks noGrp="1"/>
          </p:cNvSpPr>
          <p:nvPr>
            <p:ph type="body" idx="46"/>
          </p:nvPr>
        </p:nvSpPr>
        <p:spPr>
          <a:xfrm>
            <a:off x="13602289" y="3064214"/>
            <a:ext cx="1678882" cy="13200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6"/>
          </a:solidFill>
        </p:spPr>
        <p:txBody>
          <a:bodyPr/>
          <a:lstStyle>
            <a:lvl1pPr>
              <a:buFontTx/>
              <a:buNone/>
              <a:defRPr sz="1000"/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17" name="Symbol zastępczy tekstu 7">
            <a:extLst>
              <a:ext uri="{FF2B5EF4-FFF2-40B4-BE49-F238E27FC236}">
                <a16:creationId xmlns:a16="http://schemas.microsoft.com/office/drawing/2014/main" id="{56AD0ABA-E606-3C40-A3C9-B2E1849B1DA8}"/>
              </a:ext>
            </a:extLst>
          </p:cNvPr>
          <p:cNvSpPr>
            <a:spLocks noGrp="1"/>
          </p:cNvSpPr>
          <p:nvPr>
            <p:ph type="body" idx="47"/>
          </p:nvPr>
        </p:nvSpPr>
        <p:spPr>
          <a:xfrm>
            <a:off x="9802580" y="3524584"/>
            <a:ext cx="1694095" cy="21329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6719" y="21600"/>
                </a:lnTo>
                <a:cubicBezTo>
                  <a:pt x="14938" y="21600"/>
                  <a:pt x="21600" y="16765"/>
                  <a:pt x="21600" y="10800"/>
                </a:cubicBezTo>
                <a:cubicBezTo>
                  <a:pt x="21600" y="4835"/>
                  <a:pt x="14938" y="0"/>
                  <a:pt x="6719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</p:spPr>
        <p:txBody>
          <a:bodyPr lIns="360000" tIns="576000" rIns="396000" bIns="288000" anchor="ctr" anchorCtr="1"/>
          <a:lstStyle>
            <a:lvl1pPr marL="228600" indent="-228600">
              <a:buFontTx/>
              <a:buNone/>
              <a:defRPr sz="1000">
                <a:solidFill>
                  <a:schemeClr val="accent4"/>
                </a:solidFill>
              </a:defRPr>
            </a:lvl1pPr>
          </a:lstStyle>
          <a:p>
            <a:pPr marL="0" indent="0">
              <a:buNone/>
            </a:pPr>
            <a:endParaRPr lang="pl-PL" sz="1050" dirty="0"/>
          </a:p>
        </p:txBody>
      </p:sp>
      <p:sp>
        <p:nvSpPr>
          <p:cNvPr id="21" name="Symbol zastępczy tekstu 2">
            <a:extLst>
              <a:ext uri="{FF2B5EF4-FFF2-40B4-BE49-F238E27FC236}">
                <a16:creationId xmlns:a16="http://schemas.microsoft.com/office/drawing/2014/main" id="{E9B61F86-4016-7D4D-B6BB-2111309CE95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9" y="1001018"/>
            <a:ext cx="9077954" cy="462387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.</a:t>
            </a:r>
          </a:p>
        </p:txBody>
      </p:sp>
      <p:sp>
        <p:nvSpPr>
          <p:cNvPr id="23" name="Symbol zastępczy numeru slajdu 18">
            <a:extLst>
              <a:ext uri="{FF2B5EF4-FFF2-40B4-BE49-F238E27FC236}">
                <a16:creationId xmlns:a16="http://schemas.microsoft.com/office/drawing/2014/main" id="{1B1DC0FB-85B4-EA49-9E21-89FFB6C9766D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24" name="Obraz 23">
            <a:extLst>
              <a:ext uri="{FF2B5EF4-FFF2-40B4-BE49-F238E27FC236}">
                <a16:creationId xmlns:a16="http://schemas.microsoft.com/office/drawing/2014/main" id="{E8B87C2C-03C8-534A-B7A9-7E2195C470A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985776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image" Target="../media/image1.emf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3.xml"/><Relationship Id="rId18" Type="http://schemas.openxmlformats.org/officeDocument/2006/relationships/slideLayout" Target="../slideLayouts/slideLayout38.xml"/><Relationship Id="rId26" Type="http://schemas.openxmlformats.org/officeDocument/2006/relationships/slideLayout" Target="../slideLayouts/slideLayout46.xml"/><Relationship Id="rId3" Type="http://schemas.openxmlformats.org/officeDocument/2006/relationships/slideLayout" Target="../slideLayouts/slideLayout23.xml"/><Relationship Id="rId21" Type="http://schemas.openxmlformats.org/officeDocument/2006/relationships/slideLayout" Target="../slideLayouts/slideLayout41.xml"/><Relationship Id="rId7" Type="http://schemas.openxmlformats.org/officeDocument/2006/relationships/slideLayout" Target="../slideLayouts/slideLayout27.xml"/><Relationship Id="rId12" Type="http://schemas.openxmlformats.org/officeDocument/2006/relationships/slideLayout" Target="../slideLayouts/slideLayout32.xml"/><Relationship Id="rId17" Type="http://schemas.openxmlformats.org/officeDocument/2006/relationships/slideLayout" Target="../slideLayouts/slideLayout37.xml"/><Relationship Id="rId25" Type="http://schemas.openxmlformats.org/officeDocument/2006/relationships/slideLayout" Target="../slideLayouts/slideLayout45.xml"/><Relationship Id="rId33" Type="http://schemas.openxmlformats.org/officeDocument/2006/relationships/theme" Target="../theme/theme2.xml"/><Relationship Id="rId2" Type="http://schemas.openxmlformats.org/officeDocument/2006/relationships/slideLayout" Target="../slideLayouts/slideLayout22.xml"/><Relationship Id="rId16" Type="http://schemas.openxmlformats.org/officeDocument/2006/relationships/slideLayout" Target="../slideLayouts/slideLayout36.xml"/><Relationship Id="rId20" Type="http://schemas.openxmlformats.org/officeDocument/2006/relationships/slideLayout" Target="../slideLayouts/slideLayout40.xml"/><Relationship Id="rId29" Type="http://schemas.openxmlformats.org/officeDocument/2006/relationships/slideLayout" Target="../slideLayouts/slideLayout49.xml"/><Relationship Id="rId1" Type="http://schemas.openxmlformats.org/officeDocument/2006/relationships/slideLayout" Target="../slideLayouts/slideLayout21.xml"/><Relationship Id="rId6" Type="http://schemas.openxmlformats.org/officeDocument/2006/relationships/slideLayout" Target="../slideLayouts/slideLayout26.xml"/><Relationship Id="rId11" Type="http://schemas.openxmlformats.org/officeDocument/2006/relationships/slideLayout" Target="../slideLayouts/slideLayout31.xml"/><Relationship Id="rId24" Type="http://schemas.openxmlformats.org/officeDocument/2006/relationships/slideLayout" Target="../slideLayouts/slideLayout44.xml"/><Relationship Id="rId32" Type="http://schemas.openxmlformats.org/officeDocument/2006/relationships/slideLayout" Target="../slideLayouts/slideLayout52.xml"/><Relationship Id="rId5" Type="http://schemas.openxmlformats.org/officeDocument/2006/relationships/slideLayout" Target="../slideLayouts/slideLayout25.xml"/><Relationship Id="rId15" Type="http://schemas.openxmlformats.org/officeDocument/2006/relationships/slideLayout" Target="../slideLayouts/slideLayout35.xml"/><Relationship Id="rId23" Type="http://schemas.openxmlformats.org/officeDocument/2006/relationships/slideLayout" Target="../slideLayouts/slideLayout43.xml"/><Relationship Id="rId28" Type="http://schemas.openxmlformats.org/officeDocument/2006/relationships/slideLayout" Target="../slideLayouts/slideLayout48.xml"/><Relationship Id="rId10" Type="http://schemas.openxmlformats.org/officeDocument/2006/relationships/slideLayout" Target="../slideLayouts/slideLayout30.xml"/><Relationship Id="rId19" Type="http://schemas.openxmlformats.org/officeDocument/2006/relationships/slideLayout" Target="../slideLayouts/slideLayout39.xml"/><Relationship Id="rId31" Type="http://schemas.openxmlformats.org/officeDocument/2006/relationships/slideLayout" Target="../slideLayouts/slideLayout51.xml"/><Relationship Id="rId4" Type="http://schemas.openxmlformats.org/officeDocument/2006/relationships/slideLayout" Target="../slideLayouts/slideLayout24.xml"/><Relationship Id="rId9" Type="http://schemas.openxmlformats.org/officeDocument/2006/relationships/slideLayout" Target="../slideLayouts/slideLayout29.xml"/><Relationship Id="rId14" Type="http://schemas.openxmlformats.org/officeDocument/2006/relationships/slideLayout" Target="../slideLayouts/slideLayout34.xml"/><Relationship Id="rId22" Type="http://schemas.openxmlformats.org/officeDocument/2006/relationships/slideLayout" Target="../slideLayouts/slideLayout42.xml"/><Relationship Id="rId27" Type="http://schemas.openxmlformats.org/officeDocument/2006/relationships/slideLayout" Target="../slideLayouts/slideLayout47.xml"/><Relationship Id="rId30" Type="http://schemas.openxmlformats.org/officeDocument/2006/relationships/slideLayout" Target="../slideLayouts/slideLayout50.xml"/><Relationship Id="rId8" Type="http://schemas.openxmlformats.org/officeDocument/2006/relationships/slideLayout" Target="../slideLayouts/slideLayout2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Title Placeholder 1"/>
          <p:cNvSpPr>
            <a:spLocks noGrp="1"/>
          </p:cNvSpPr>
          <p:nvPr>
            <p:ph type="title"/>
          </p:nvPr>
        </p:nvSpPr>
        <p:spPr>
          <a:xfrm>
            <a:off x="359999" y="430718"/>
            <a:ext cx="11466875" cy="4032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92" name="Text Placeholder 2"/>
          <p:cNvSpPr>
            <a:spLocks noGrp="1"/>
          </p:cNvSpPr>
          <p:nvPr>
            <p:ph type="body" idx="1"/>
          </p:nvPr>
        </p:nvSpPr>
        <p:spPr>
          <a:xfrm>
            <a:off x="359999" y="1710000"/>
            <a:ext cx="11466875" cy="39996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grpSp>
        <p:nvGrpSpPr>
          <p:cNvPr id="2" name="Group 1"/>
          <p:cNvGrpSpPr/>
          <p:nvPr userDrawn="1"/>
        </p:nvGrpSpPr>
        <p:grpSpPr>
          <a:xfrm>
            <a:off x="-1143000" y="-600255"/>
            <a:ext cx="13680281" cy="6913023"/>
            <a:chOff x="-1143000" y="-600255"/>
            <a:chExt cx="13680281" cy="6913023"/>
          </a:xfrm>
        </p:grpSpPr>
        <p:cxnSp>
          <p:nvCxnSpPr>
            <p:cNvPr id="14" name="Straight Connector 13"/>
            <p:cNvCxnSpPr/>
            <p:nvPr userDrawn="1"/>
          </p:nvCxnSpPr>
          <p:spPr>
            <a:xfrm>
              <a:off x="-256200" y="1710267"/>
              <a:ext cx="180000" cy="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 userDrawn="1"/>
          </p:nvCxnSpPr>
          <p:spPr>
            <a:xfrm>
              <a:off x="-256200" y="6143820"/>
              <a:ext cx="180000" cy="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-256200" y="3426354"/>
              <a:ext cx="180000" cy="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>
            <a:xfrm>
              <a:off x="-256200" y="5714470"/>
              <a:ext cx="180000" cy="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/>
            <p:cNvSpPr txBox="1"/>
            <p:nvPr userDrawn="1"/>
          </p:nvSpPr>
          <p:spPr>
            <a:xfrm>
              <a:off x="-747711" y="1646156"/>
              <a:ext cx="43867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4.78cm</a:t>
              </a:r>
            </a:p>
          </p:txBody>
        </p:sp>
        <p:sp>
          <p:nvSpPr>
            <p:cNvPr id="54" name="TextBox 53"/>
            <p:cNvSpPr txBox="1"/>
            <p:nvPr userDrawn="1"/>
          </p:nvSpPr>
          <p:spPr>
            <a:xfrm>
              <a:off x="-747711" y="3357884"/>
              <a:ext cx="43867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0 cm</a:t>
              </a:r>
            </a:p>
          </p:txBody>
        </p:sp>
        <p:sp>
          <p:nvSpPr>
            <p:cNvPr id="58" name="TextBox 57"/>
            <p:cNvSpPr txBox="1"/>
            <p:nvPr userDrawn="1"/>
          </p:nvSpPr>
          <p:spPr>
            <a:xfrm>
              <a:off x="-747711" y="5640188"/>
              <a:ext cx="43867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6.35 cm</a:t>
              </a:r>
            </a:p>
          </p:txBody>
        </p:sp>
        <p:sp>
          <p:nvSpPr>
            <p:cNvPr id="60" name="TextBox 59"/>
            <p:cNvSpPr txBox="1"/>
            <p:nvPr userDrawn="1"/>
          </p:nvSpPr>
          <p:spPr>
            <a:xfrm>
              <a:off x="304800" y="-437436"/>
              <a:ext cx="43867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GB" sz="800" dirty="0">
                  <a:solidFill>
                    <a:schemeClr val="tx1"/>
                  </a:solidFill>
                </a:rPr>
                <a:t>15.93cm</a:t>
              </a:r>
            </a:p>
          </p:txBody>
        </p:sp>
        <p:sp>
          <p:nvSpPr>
            <p:cNvPr id="72" name="TextBox 71"/>
            <p:cNvSpPr txBox="1"/>
            <p:nvPr userDrawn="1"/>
          </p:nvSpPr>
          <p:spPr>
            <a:xfrm>
              <a:off x="11426031" y="-437436"/>
              <a:ext cx="43867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15.93 cm</a:t>
              </a:r>
            </a:p>
          </p:txBody>
        </p:sp>
        <p:cxnSp>
          <p:nvCxnSpPr>
            <p:cNvPr id="5" name="Straight Connector 4"/>
            <p:cNvCxnSpPr/>
            <p:nvPr userDrawn="1"/>
          </p:nvCxnSpPr>
          <p:spPr>
            <a:xfrm>
              <a:off x="361588" y="-265725"/>
              <a:ext cx="0" cy="18000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54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84"/>
            <p:cNvSpPr txBox="1"/>
            <p:nvPr userDrawn="1"/>
          </p:nvSpPr>
          <p:spPr>
            <a:xfrm>
              <a:off x="-1143000" y="5763299"/>
              <a:ext cx="833960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Content Bottom</a:t>
              </a:r>
            </a:p>
          </p:txBody>
        </p:sp>
        <p:sp>
          <p:nvSpPr>
            <p:cNvPr id="86" name="TextBox 85"/>
            <p:cNvSpPr txBox="1"/>
            <p:nvPr userDrawn="1"/>
          </p:nvSpPr>
          <p:spPr>
            <a:xfrm>
              <a:off x="-1143000" y="1769267"/>
              <a:ext cx="833960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Content Top</a:t>
              </a:r>
            </a:p>
          </p:txBody>
        </p:sp>
        <p:sp>
          <p:nvSpPr>
            <p:cNvPr id="88" name="TextBox 87"/>
            <p:cNvSpPr txBox="1"/>
            <p:nvPr userDrawn="1"/>
          </p:nvSpPr>
          <p:spPr>
            <a:xfrm>
              <a:off x="-590537" y="-438330"/>
              <a:ext cx="833960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Left Margin</a:t>
              </a:r>
            </a:p>
          </p:txBody>
        </p:sp>
        <p:sp>
          <p:nvSpPr>
            <p:cNvPr id="89" name="TextBox 88"/>
            <p:cNvSpPr txBox="1"/>
            <p:nvPr userDrawn="1"/>
          </p:nvSpPr>
          <p:spPr>
            <a:xfrm>
              <a:off x="11898039" y="-438330"/>
              <a:ext cx="63924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GB" sz="800" dirty="0">
                  <a:solidFill>
                    <a:schemeClr val="tx1"/>
                  </a:solidFill>
                </a:rPr>
                <a:t>Right Margin</a:t>
              </a:r>
            </a:p>
          </p:txBody>
        </p:sp>
        <p:cxnSp>
          <p:nvCxnSpPr>
            <p:cNvPr id="98" name="Straight Connector 97"/>
            <p:cNvCxnSpPr/>
            <p:nvPr userDrawn="1"/>
          </p:nvCxnSpPr>
          <p:spPr>
            <a:xfrm>
              <a:off x="6096000" y="-363357"/>
              <a:ext cx="0" cy="18000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54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extBox 98"/>
            <p:cNvSpPr txBox="1"/>
            <p:nvPr userDrawn="1"/>
          </p:nvSpPr>
          <p:spPr>
            <a:xfrm>
              <a:off x="5914719" y="-600255"/>
              <a:ext cx="362256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800" dirty="0">
                  <a:solidFill>
                    <a:schemeClr val="tx1"/>
                  </a:solidFill>
                </a:rPr>
                <a:t>Middle </a:t>
              </a:r>
              <a:br>
                <a:rPr lang="en-GB" sz="800" dirty="0">
                  <a:solidFill>
                    <a:schemeClr val="tx1"/>
                  </a:solidFill>
                </a:rPr>
              </a:br>
              <a:r>
                <a:rPr lang="en-GB" sz="800" dirty="0">
                  <a:solidFill>
                    <a:schemeClr val="tx1"/>
                  </a:solidFill>
                </a:rPr>
                <a:t>0cm </a:t>
              </a:r>
            </a:p>
          </p:txBody>
        </p:sp>
        <p:sp>
          <p:nvSpPr>
            <p:cNvPr id="101" name="TextBox 100"/>
            <p:cNvSpPr txBox="1"/>
            <p:nvPr userDrawn="1"/>
          </p:nvSpPr>
          <p:spPr>
            <a:xfrm>
              <a:off x="5636264" y="-208836"/>
              <a:ext cx="3622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800" dirty="0">
                  <a:solidFill>
                    <a:schemeClr val="tx1"/>
                  </a:solidFill>
                </a:rPr>
                <a:t>0.26cm</a:t>
              </a:r>
            </a:p>
          </p:txBody>
        </p:sp>
        <p:cxnSp>
          <p:nvCxnSpPr>
            <p:cNvPr id="104" name="Straight Connector 103"/>
            <p:cNvCxnSpPr/>
            <p:nvPr userDrawn="1"/>
          </p:nvCxnSpPr>
          <p:spPr>
            <a:xfrm>
              <a:off x="6000389" y="-265725"/>
              <a:ext cx="0" cy="18000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54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/>
            <p:cNvCxnSpPr/>
            <p:nvPr userDrawn="1"/>
          </p:nvCxnSpPr>
          <p:spPr>
            <a:xfrm>
              <a:off x="6190362" y="-265725"/>
              <a:ext cx="0" cy="18000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54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6" name="TextBox 105"/>
            <p:cNvSpPr txBox="1"/>
            <p:nvPr userDrawn="1"/>
          </p:nvSpPr>
          <p:spPr>
            <a:xfrm>
              <a:off x="6191102" y="-208836"/>
              <a:ext cx="3622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800" dirty="0">
                  <a:solidFill>
                    <a:schemeClr val="tx1"/>
                  </a:solidFill>
                </a:rPr>
                <a:t>0.26cm</a:t>
              </a:r>
            </a:p>
          </p:txBody>
        </p:sp>
        <p:cxnSp>
          <p:nvCxnSpPr>
            <p:cNvPr id="107" name="Straight Connector 106"/>
            <p:cNvCxnSpPr/>
            <p:nvPr userDrawn="1"/>
          </p:nvCxnSpPr>
          <p:spPr>
            <a:xfrm>
              <a:off x="11836111" y="-265725"/>
              <a:ext cx="0" cy="18000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54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/>
            <p:cNvCxnSpPr/>
            <p:nvPr userDrawn="1"/>
          </p:nvCxnSpPr>
          <p:spPr>
            <a:xfrm>
              <a:off x="-256200" y="430824"/>
              <a:ext cx="180000" cy="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TextBox 108"/>
            <p:cNvSpPr txBox="1"/>
            <p:nvPr userDrawn="1"/>
          </p:nvSpPr>
          <p:spPr>
            <a:xfrm>
              <a:off x="-747711" y="404813"/>
              <a:ext cx="43867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8.33cm</a:t>
              </a:r>
            </a:p>
          </p:txBody>
        </p:sp>
        <p:sp>
          <p:nvSpPr>
            <p:cNvPr id="110" name="TextBox 109"/>
            <p:cNvSpPr txBox="1"/>
            <p:nvPr userDrawn="1"/>
          </p:nvSpPr>
          <p:spPr>
            <a:xfrm>
              <a:off x="-1143000" y="527924"/>
              <a:ext cx="833960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Title Top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25CEB6-6DDA-49BF-824C-CFA9D8A07E3F}"/>
                </a:ext>
              </a:extLst>
            </p:cNvPr>
            <p:cNvSpPr txBox="1"/>
            <p:nvPr userDrawn="1"/>
          </p:nvSpPr>
          <p:spPr>
            <a:xfrm>
              <a:off x="-747711" y="6066546"/>
              <a:ext cx="43867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7.54 cm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1658A23-15A2-4406-AF7E-89707B5575E7}"/>
                </a:ext>
              </a:extLst>
            </p:cNvPr>
            <p:cNvSpPr txBox="1"/>
            <p:nvPr userDrawn="1"/>
          </p:nvSpPr>
          <p:spPr>
            <a:xfrm>
              <a:off x="-1143000" y="6189657"/>
              <a:ext cx="833960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Image Bottom</a:t>
              </a:r>
            </a:p>
          </p:txBody>
        </p:sp>
      </p:grpSp>
      <p:pic>
        <p:nvPicPr>
          <p:cNvPr id="35" name="Obraz 34">
            <a:extLst>
              <a:ext uri="{FF2B5EF4-FFF2-40B4-BE49-F238E27FC236}">
                <a16:creationId xmlns:a16="http://schemas.microsoft.com/office/drawing/2014/main" id="{D42278B2-BE3A-EFA1-9154-1762FB18D170}"/>
              </a:ext>
            </a:extLst>
          </p:cNvPr>
          <p:cNvPicPr>
            <a:picLocks noChangeAspect="1"/>
          </p:cNvPicPr>
          <p:nvPr userDrawn="1"/>
        </p:nvPicPr>
        <p:blipFill>
          <a:blip r:embed="rId2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  <p:sp>
        <p:nvSpPr>
          <p:cNvPr id="36" name="Symbol zastępczy numeru slajdu 18">
            <a:extLst>
              <a:ext uri="{FF2B5EF4-FFF2-40B4-BE49-F238E27FC236}">
                <a16:creationId xmlns:a16="http://schemas.microsoft.com/office/drawing/2014/main" id="{F4401ECE-723D-E801-1CC7-6A9F41587180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806627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1" r:id="rId1"/>
    <p:sldLayoutId id="2147483762" r:id="rId2"/>
    <p:sldLayoutId id="2147483763" r:id="rId3"/>
    <p:sldLayoutId id="2147483764" r:id="rId4"/>
    <p:sldLayoutId id="2147483765" r:id="rId5"/>
    <p:sldLayoutId id="2147483766" r:id="rId6"/>
    <p:sldLayoutId id="2147483767" r:id="rId7"/>
    <p:sldLayoutId id="2147483768" r:id="rId8"/>
    <p:sldLayoutId id="2147483769" r:id="rId9"/>
    <p:sldLayoutId id="2147483770" r:id="rId10"/>
    <p:sldLayoutId id="2147483771" r:id="rId11"/>
    <p:sldLayoutId id="2147483772" r:id="rId12"/>
    <p:sldLayoutId id="2147483773" r:id="rId13"/>
    <p:sldLayoutId id="2147483774" r:id="rId14"/>
    <p:sldLayoutId id="2147483775" r:id="rId15"/>
    <p:sldLayoutId id="2147483776" r:id="rId16"/>
    <p:sldLayoutId id="2147483822" r:id="rId17"/>
    <p:sldLayoutId id="2147483823" r:id="rId18"/>
    <p:sldLayoutId id="2147483824" r:id="rId19"/>
    <p:sldLayoutId id="2147483825" r:id="rId20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dt="0"/>
  <p:txStyles>
    <p:titleStyle>
      <a:lvl1pPr algn="l" defTabSz="914400" rtl="0" eaLnBrk="1" latinLnBrk="0" hangingPunct="1">
        <a:lnSpc>
          <a:spcPct val="100000"/>
        </a:lnSpc>
        <a:spcBef>
          <a:spcPts val="600"/>
        </a:spcBef>
        <a:buNone/>
        <a:defRPr sz="24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200"/>
        </a:spcBef>
        <a:buFont typeface="Arial" panose="020B0604020202020204" pitchFamily="34" charset="0"/>
        <a:buNone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180975" indent="-180975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Char char="ꟷ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360000" indent="-180975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Char char="ꟷ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540000" indent="-180975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Char char="ꟷ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720000" indent="-180000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Char char="ꟷ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2" orient="horz" pos="2160" userDrawn="1">
          <p15:clr>
            <a:srgbClr val="F26B43"/>
          </p15:clr>
        </p15:guide>
        <p15:guide id="14" pos="7453" userDrawn="1">
          <p15:clr>
            <a:srgbClr val="F26B43"/>
          </p15:clr>
        </p15:guide>
        <p15:guide id="28" orient="horz" pos="1076" userDrawn="1">
          <p15:clr>
            <a:srgbClr val="F26B43"/>
          </p15:clr>
        </p15:guide>
        <p15:guide id="29" orient="horz" pos="270" userDrawn="1">
          <p15:clr>
            <a:srgbClr val="F26B43"/>
          </p15:clr>
        </p15:guide>
        <p15:guide id="33" orient="horz" pos="3600" userDrawn="1">
          <p15:clr>
            <a:srgbClr val="F26B43"/>
          </p15:clr>
        </p15:guide>
        <p15:guide id="35" pos="228" userDrawn="1">
          <p15:clr>
            <a:srgbClr val="F26B43"/>
          </p15:clr>
        </p15:guide>
        <p15:guide id="36" pos="3840" userDrawn="1">
          <p15:clr>
            <a:srgbClr val="F26B43"/>
          </p15:clr>
        </p15:guide>
        <p15:guide id="37" pos="3782" userDrawn="1">
          <p15:clr>
            <a:srgbClr val="F26B43"/>
          </p15:clr>
        </p15:guide>
        <p15:guide id="38" pos="3900" userDrawn="1">
          <p15:clr>
            <a:srgbClr val="F26B43"/>
          </p15:clr>
        </p15:guide>
        <p15:guide id="39" orient="horz" pos="3871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780037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7" r:id="rId1"/>
    <p:sldLayoutId id="2147483828" r:id="rId2"/>
    <p:sldLayoutId id="2147483829" r:id="rId3"/>
    <p:sldLayoutId id="2147483830" r:id="rId4"/>
    <p:sldLayoutId id="2147483831" r:id="rId5"/>
    <p:sldLayoutId id="2147483832" r:id="rId6"/>
    <p:sldLayoutId id="2147483833" r:id="rId7"/>
    <p:sldLayoutId id="2147483834" r:id="rId8"/>
    <p:sldLayoutId id="2147483835" r:id="rId9"/>
    <p:sldLayoutId id="2147483836" r:id="rId10"/>
    <p:sldLayoutId id="2147483837" r:id="rId11"/>
    <p:sldLayoutId id="2147483838" r:id="rId12"/>
    <p:sldLayoutId id="2147483839" r:id="rId13"/>
    <p:sldLayoutId id="2147483840" r:id="rId14"/>
    <p:sldLayoutId id="2147483841" r:id="rId15"/>
    <p:sldLayoutId id="2147483842" r:id="rId16"/>
    <p:sldLayoutId id="2147483843" r:id="rId17"/>
    <p:sldLayoutId id="2147483844" r:id="rId18"/>
    <p:sldLayoutId id="2147483845" r:id="rId19"/>
    <p:sldLayoutId id="2147483846" r:id="rId20"/>
    <p:sldLayoutId id="2147483847" r:id="rId21"/>
    <p:sldLayoutId id="2147483848" r:id="rId22"/>
    <p:sldLayoutId id="2147483849" r:id="rId23"/>
    <p:sldLayoutId id="2147483850" r:id="rId24"/>
    <p:sldLayoutId id="2147483851" r:id="rId25"/>
    <p:sldLayoutId id="2147483852" r:id="rId26"/>
    <p:sldLayoutId id="2147483853" r:id="rId27"/>
    <p:sldLayoutId id="2147483854" r:id="rId28"/>
    <p:sldLayoutId id="2147483855" r:id="rId29"/>
    <p:sldLayoutId id="2147483856" r:id="rId30"/>
    <p:sldLayoutId id="2147483857" r:id="rId31"/>
    <p:sldLayoutId id="2147483858" r:id="rId3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l-PL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3566">
          <p15:clr>
            <a:srgbClr val="F26B43"/>
          </p15:clr>
        </p15:guide>
        <p15:guide id="2" pos="461">
          <p15:clr>
            <a:srgbClr val="F26B43"/>
          </p15:clr>
        </p15:guide>
        <p15:guide id="3" pos="7242">
          <p15:clr>
            <a:srgbClr val="F26B43"/>
          </p15:clr>
        </p15:guide>
        <p15:guide id="4" orient="horz" pos="414">
          <p15:clr>
            <a:srgbClr val="F26B43"/>
          </p15:clr>
        </p15:guide>
        <p15:guide id="5" orient="horz" pos="278">
          <p15:clr>
            <a:srgbClr val="F26B43"/>
          </p15:clr>
        </p15:guide>
        <p15:guide id="6" orient="horz" pos="731">
          <p15:clr>
            <a:srgbClr val="F26B43"/>
          </p15:clr>
        </p15:guide>
        <p15:guide id="7" pos="4498">
          <p15:clr>
            <a:srgbClr val="F26B43"/>
          </p15:clr>
        </p15:guide>
        <p15:guide id="8" pos="3840">
          <p15:clr>
            <a:srgbClr val="F26B43"/>
          </p15:clr>
        </p15:guide>
        <p15:guide id="9" pos="3182">
          <p15:clr>
            <a:srgbClr val="F26B43"/>
          </p15:clr>
        </p15:guide>
        <p15:guide id="10" orient="horz" pos="3974">
          <p15:clr>
            <a:srgbClr val="F26B43"/>
          </p15:clr>
        </p15:guide>
        <p15:guide id="11" orient="horz" pos="3906">
          <p15:clr>
            <a:srgbClr val="F26B43"/>
          </p15:clr>
        </p15:guide>
        <p15:guide id="12" pos="257">
          <p15:clr>
            <a:srgbClr val="F26B43"/>
          </p15:clr>
        </p15:guide>
        <p15:guide id="13" orient="horz" pos="1207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7.xml"/><Relationship Id="rId5" Type="http://schemas.openxmlformats.org/officeDocument/2006/relationships/image" Target="../media/image15.png"/><Relationship Id="rId4" Type="http://schemas.openxmlformats.org/officeDocument/2006/relationships/image" Target="../media/image14.jp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9.xml"/><Relationship Id="rId4" Type="http://schemas.microsoft.com/office/2007/relationships/hdphoto" Target="../media/hdphoto1.wdp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9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9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9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7" Type="http://schemas.openxmlformats.org/officeDocument/2006/relationships/chart" Target="../charts/chart11.xml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10.xml"/><Relationship Id="rId5" Type="http://schemas.openxmlformats.org/officeDocument/2006/relationships/chart" Target="../charts/chart9.xml"/><Relationship Id="rId4" Type="http://schemas.openxmlformats.org/officeDocument/2006/relationships/chart" Target="../charts/chart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7" Type="http://schemas.openxmlformats.org/officeDocument/2006/relationships/chart" Target="../charts/chart17.xml"/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16.xml"/><Relationship Id="rId5" Type="http://schemas.openxmlformats.org/officeDocument/2006/relationships/chart" Target="../charts/chart15.xml"/><Relationship Id="rId4" Type="http://schemas.openxmlformats.org/officeDocument/2006/relationships/chart" Target="../charts/chart14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chart" Target="../charts/chart24.xml"/><Relationship Id="rId13" Type="http://schemas.openxmlformats.org/officeDocument/2006/relationships/chart" Target="../charts/chart29.xml"/><Relationship Id="rId3" Type="http://schemas.openxmlformats.org/officeDocument/2006/relationships/chart" Target="../charts/chart19.xml"/><Relationship Id="rId7" Type="http://schemas.openxmlformats.org/officeDocument/2006/relationships/chart" Target="../charts/chart23.xml"/><Relationship Id="rId12" Type="http://schemas.openxmlformats.org/officeDocument/2006/relationships/chart" Target="../charts/chart28.xml"/><Relationship Id="rId17" Type="http://schemas.openxmlformats.org/officeDocument/2006/relationships/chart" Target="../charts/chart33.xml"/><Relationship Id="rId2" Type="http://schemas.openxmlformats.org/officeDocument/2006/relationships/chart" Target="../charts/chart18.xml"/><Relationship Id="rId16" Type="http://schemas.openxmlformats.org/officeDocument/2006/relationships/chart" Target="../charts/chart32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22.xml"/><Relationship Id="rId11" Type="http://schemas.openxmlformats.org/officeDocument/2006/relationships/chart" Target="../charts/chart27.xml"/><Relationship Id="rId5" Type="http://schemas.openxmlformats.org/officeDocument/2006/relationships/chart" Target="../charts/chart21.xml"/><Relationship Id="rId15" Type="http://schemas.openxmlformats.org/officeDocument/2006/relationships/chart" Target="../charts/chart31.xml"/><Relationship Id="rId10" Type="http://schemas.openxmlformats.org/officeDocument/2006/relationships/chart" Target="../charts/chart26.xml"/><Relationship Id="rId4" Type="http://schemas.openxmlformats.org/officeDocument/2006/relationships/chart" Target="../charts/chart20.xml"/><Relationship Id="rId9" Type="http://schemas.openxmlformats.org/officeDocument/2006/relationships/chart" Target="../charts/chart25.xml"/><Relationship Id="rId14" Type="http://schemas.openxmlformats.org/officeDocument/2006/relationships/chart" Target="../charts/chart3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5.xml"/><Relationship Id="rId2" Type="http://schemas.openxmlformats.org/officeDocument/2006/relationships/chart" Target="../charts/chart34.xml"/><Relationship Id="rId1" Type="http://schemas.openxmlformats.org/officeDocument/2006/relationships/slideLayout" Target="../slideLayouts/slideLayout19.xml"/><Relationship Id="rId4" Type="http://schemas.openxmlformats.org/officeDocument/2006/relationships/chart" Target="../charts/chart36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chart" Target="../charts/chart37.xml"/><Relationship Id="rId1" Type="http://schemas.openxmlformats.org/officeDocument/2006/relationships/slideLayout" Target="../slideLayouts/slideLayout19.xml"/><Relationship Id="rId4" Type="http://schemas.openxmlformats.org/officeDocument/2006/relationships/chart" Target="../charts/chart39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1.xml"/><Relationship Id="rId2" Type="http://schemas.openxmlformats.org/officeDocument/2006/relationships/chart" Target="../charts/chart40.xml"/><Relationship Id="rId1" Type="http://schemas.openxmlformats.org/officeDocument/2006/relationships/slideLayout" Target="../slideLayouts/slideLayout19.xml"/><Relationship Id="rId4" Type="http://schemas.openxmlformats.org/officeDocument/2006/relationships/chart" Target="../charts/chart4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3.xml"/><Relationship Id="rId1" Type="http://schemas.openxmlformats.org/officeDocument/2006/relationships/slideLayout" Target="../slideLayouts/slideLayout19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chart" Target="../charts/chart50.xml"/><Relationship Id="rId3" Type="http://schemas.openxmlformats.org/officeDocument/2006/relationships/chart" Target="../charts/chart45.xml"/><Relationship Id="rId7" Type="http://schemas.openxmlformats.org/officeDocument/2006/relationships/chart" Target="../charts/chart49.xml"/><Relationship Id="rId2" Type="http://schemas.openxmlformats.org/officeDocument/2006/relationships/chart" Target="../charts/chart44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48.xml"/><Relationship Id="rId5" Type="http://schemas.openxmlformats.org/officeDocument/2006/relationships/chart" Target="../charts/chart47.xml"/><Relationship Id="rId4" Type="http://schemas.openxmlformats.org/officeDocument/2006/relationships/chart" Target="../charts/chart46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2.xml"/><Relationship Id="rId2" Type="http://schemas.openxmlformats.org/officeDocument/2006/relationships/chart" Target="../charts/chart51.xml"/><Relationship Id="rId1" Type="http://schemas.openxmlformats.org/officeDocument/2006/relationships/slideLayout" Target="../slideLayouts/slideLayout19.xml"/><Relationship Id="rId4" Type="http://schemas.openxmlformats.org/officeDocument/2006/relationships/chart" Target="../charts/chart5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5.xml"/><Relationship Id="rId2" Type="http://schemas.openxmlformats.org/officeDocument/2006/relationships/chart" Target="../charts/chart54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58.xml"/><Relationship Id="rId5" Type="http://schemas.openxmlformats.org/officeDocument/2006/relationships/chart" Target="../charts/chart57.xml"/><Relationship Id="rId4" Type="http://schemas.openxmlformats.org/officeDocument/2006/relationships/chart" Target="../charts/chart56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chart" Target="../charts/chart65.xml"/><Relationship Id="rId3" Type="http://schemas.openxmlformats.org/officeDocument/2006/relationships/chart" Target="../charts/chart60.xml"/><Relationship Id="rId7" Type="http://schemas.openxmlformats.org/officeDocument/2006/relationships/chart" Target="../charts/chart64.xml"/><Relationship Id="rId2" Type="http://schemas.openxmlformats.org/officeDocument/2006/relationships/chart" Target="../charts/chart59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63.xml"/><Relationship Id="rId5" Type="http://schemas.openxmlformats.org/officeDocument/2006/relationships/chart" Target="../charts/chart62.xml"/><Relationship Id="rId4" Type="http://schemas.openxmlformats.org/officeDocument/2006/relationships/chart" Target="../charts/chart61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chart" Target="../charts/chart72.xml"/><Relationship Id="rId3" Type="http://schemas.openxmlformats.org/officeDocument/2006/relationships/chart" Target="../charts/chart67.xml"/><Relationship Id="rId7" Type="http://schemas.openxmlformats.org/officeDocument/2006/relationships/chart" Target="../charts/chart71.xml"/><Relationship Id="rId2" Type="http://schemas.openxmlformats.org/officeDocument/2006/relationships/chart" Target="../charts/chart66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70.xml"/><Relationship Id="rId5" Type="http://schemas.openxmlformats.org/officeDocument/2006/relationships/chart" Target="../charts/chart69.xml"/><Relationship Id="rId10" Type="http://schemas.openxmlformats.org/officeDocument/2006/relationships/chart" Target="../charts/chart74.xml"/><Relationship Id="rId4" Type="http://schemas.openxmlformats.org/officeDocument/2006/relationships/chart" Target="../charts/chart68.xml"/><Relationship Id="rId9" Type="http://schemas.openxmlformats.org/officeDocument/2006/relationships/chart" Target="../charts/chart73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chart" Target="../charts/chart81.xml"/><Relationship Id="rId13" Type="http://schemas.openxmlformats.org/officeDocument/2006/relationships/chart" Target="../charts/chart86.xml"/><Relationship Id="rId3" Type="http://schemas.openxmlformats.org/officeDocument/2006/relationships/chart" Target="../charts/chart76.xml"/><Relationship Id="rId7" Type="http://schemas.openxmlformats.org/officeDocument/2006/relationships/chart" Target="../charts/chart80.xml"/><Relationship Id="rId12" Type="http://schemas.openxmlformats.org/officeDocument/2006/relationships/chart" Target="../charts/chart85.xml"/><Relationship Id="rId2" Type="http://schemas.openxmlformats.org/officeDocument/2006/relationships/chart" Target="../charts/chart75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79.xml"/><Relationship Id="rId11" Type="http://schemas.openxmlformats.org/officeDocument/2006/relationships/chart" Target="../charts/chart84.xml"/><Relationship Id="rId5" Type="http://schemas.openxmlformats.org/officeDocument/2006/relationships/chart" Target="../charts/chart78.xml"/><Relationship Id="rId10" Type="http://schemas.openxmlformats.org/officeDocument/2006/relationships/chart" Target="../charts/chart83.xml"/><Relationship Id="rId4" Type="http://schemas.openxmlformats.org/officeDocument/2006/relationships/chart" Target="../charts/chart77.xml"/><Relationship Id="rId9" Type="http://schemas.openxmlformats.org/officeDocument/2006/relationships/chart" Target="../charts/chart8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chart" Target="../charts/chart93.xml"/><Relationship Id="rId3" Type="http://schemas.openxmlformats.org/officeDocument/2006/relationships/chart" Target="../charts/chart88.xml"/><Relationship Id="rId7" Type="http://schemas.openxmlformats.org/officeDocument/2006/relationships/chart" Target="../charts/chart92.xml"/><Relationship Id="rId2" Type="http://schemas.openxmlformats.org/officeDocument/2006/relationships/chart" Target="../charts/chart87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91.xml"/><Relationship Id="rId5" Type="http://schemas.openxmlformats.org/officeDocument/2006/relationships/chart" Target="../charts/chart90.xml"/><Relationship Id="rId4" Type="http://schemas.openxmlformats.org/officeDocument/2006/relationships/chart" Target="../charts/chart89.xml"/><Relationship Id="rId9" Type="http://schemas.openxmlformats.org/officeDocument/2006/relationships/chart" Target="../charts/chart94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6.xml"/><Relationship Id="rId2" Type="http://schemas.openxmlformats.org/officeDocument/2006/relationships/chart" Target="../charts/chart95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99.xml"/><Relationship Id="rId5" Type="http://schemas.openxmlformats.org/officeDocument/2006/relationships/chart" Target="../charts/chart98.xml"/><Relationship Id="rId4" Type="http://schemas.openxmlformats.org/officeDocument/2006/relationships/chart" Target="../charts/chart9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1.xml"/><Relationship Id="rId2" Type="http://schemas.openxmlformats.org/officeDocument/2006/relationships/chart" Target="../charts/chart100.xml"/><Relationship Id="rId1" Type="http://schemas.openxmlformats.org/officeDocument/2006/relationships/slideLayout" Target="../slideLayouts/slideLayout19.xml"/><Relationship Id="rId4" Type="http://schemas.openxmlformats.org/officeDocument/2006/relationships/chart" Target="../charts/chart10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4.xml"/><Relationship Id="rId2" Type="http://schemas.openxmlformats.org/officeDocument/2006/relationships/chart" Target="../charts/chart103.xml"/><Relationship Id="rId1" Type="http://schemas.openxmlformats.org/officeDocument/2006/relationships/slideLayout" Target="../slideLayouts/slideLayout19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6.xml"/><Relationship Id="rId2" Type="http://schemas.openxmlformats.org/officeDocument/2006/relationships/chart" Target="../charts/chart105.xml"/><Relationship Id="rId1" Type="http://schemas.openxmlformats.org/officeDocument/2006/relationships/slideLayout" Target="../slideLayouts/slideLayout19.xml"/><Relationship Id="rId4" Type="http://schemas.openxmlformats.org/officeDocument/2006/relationships/chart" Target="../charts/chart10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9.xml"/><Relationship Id="rId2" Type="http://schemas.openxmlformats.org/officeDocument/2006/relationships/chart" Target="../charts/chart108.xml"/><Relationship Id="rId1" Type="http://schemas.openxmlformats.org/officeDocument/2006/relationships/slideLayout" Target="../slideLayouts/slideLayout19.xml"/><Relationship Id="rId4" Type="http://schemas.openxmlformats.org/officeDocument/2006/relationships/chart" Target="../charts/chart110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2.xml"/><Relationship Id="rId2" Type="http://schemas.openxmlformats.org/officeDocument/2006/relationships/chart" Target="../charts/chart111.xml"/><Relationship Id="rId1" Type="http://schemas.openxmlformats.org/officeDocument/2006/relationships/slideLayout" Target="../slideLayouts/slideLayout19.xml"/><Relationship Id="rId4" Type="http://schemas.openxmlformats.org/officeDocument/2006/relationships/chart" Target="../charts/chart11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14.xml"/><Relationship Id="rId1" Type="http://schemas.openxmlformats.org/officeDocument/2006/relationships/slideLayout" Target="../slideLayouts/slideLayout19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19.xml"/><Relationship Id="rId3" Type="http://schemas.openxmlformats.org/officeDocument/2006/relationships/chart" Target="../charts/chart116.xml"/><Relationship Id="rId7" Type="http://schemas.microsoft.com/office/2007/relationships/hdphoto" Target="../media/hdphoto2.wdp"/><Relationship Id="rId2" Type="http://schemas.openxmlformats.org/officeDocument/2006/relationships/chart" Target="../charts/chart115.xml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17.png"/><Relationship Id="rId5" Type="http://schemas.openxmlformats.org/officeDocument/2006/relationships/chart" Target="../charts/chart118.xml"/><Relationship Id="rId10" Type="http://schemas.openxmlformats.org/officeDocument/2006/relationships/chart" Target="../charts/chart121.xml"/><Relationship Id="rId4" Type="http://schemas.openxmlformats.org/officeDocument/2006/relationships/chart" Target="../charts/chart117.xml"/><Relationship Id="rId9" Type="http://schemas.openxmlformats.org/officeDocument/2006/relationships/chart" Target="../charts/chart120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3.xml"/><Relationship Id="rId2" Type="http://schemas.openxmlformats.org/officeDocument/2006/relationships/chart" Target="../charts/chart122.xml"/><Relationship Id="rId1" Type="http://schemas.openxmlformats.org/officeDocument/2006/relationships/slideLayout" Target="../slideLayouts/slideLayout19.xml"/><Relationship Id="rId4" Type="http://schemas.openxmlformats.org/officeDocument/2006/relationships/chart" Target="../charts/chart124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6.xml"/><Relationship Id="rId2" Type="http://schemas.openxmlformats.org/officeDocument/2006/relationships/chart" Target="../charts/chart125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129.xml"/><Relationship Id="rId5" Type="http://schemas.openxmlformats.org/officeDocument/2006/relationships/chart" Target="../charts/chart128.xml"/><Relationship Id="rId4" Type="http://schemas.openxmlformats.org/officeDocument/2006/relationships/chart" Target="../charts/chart127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36.xml"/><Relationship Id="rId3" Type="http://schemas.openxmlformats.org/officeDocument/2006/relationships/chart" Target="../charts/chart131.xml"/><Relationship Id="rId7" Type="http://schemas.openxmlformats.org/officeDocument/2006/relationships/chart" Target="../charts/chart135.xml"/><Relationship Id="rId2" Type="http://schemas.openxmlformats.org/officeDocument/2006/relationships/chart" Target="../charts/chart130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134.xml"/><Relationship Id="rId5" Type="http://schemas.openxmlformats.org/officeDocument/2006/relationships/chart" Target="../charts/chart133.xml"/><Relationship Id="rId4" Type="http://schemas.openxmlformats.org/officeDocument/2006/relationships/chart" Target="../charts/chart132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43.xml"/><Relationship Id="rId13" Type="http://schemas.openxmlformats.org/officeDocument/2006/relationships/chart" Target="../charts/chart148.xml"/><Relationship Id="rId3" Type="http://schemas.openxmlformats.org/officeDocument/2006/relationships/chart" Target="../charts/chart138.xml"/><Relationship Id="rId7" Type="http://schemas.openxmlformats.org/officeDocument/2006/relationships/chart" Target="../charts/chart142.xml"/><Relationship Id="rId12" Type="http://schemas.openxmlformats.org/officeDocument/2006/relationships/chart" Target="../charts/chart147.xml"/><Relationship Id="rId2" Type="http://schemas.openxmlformats.org/officeDocument/2006/relationships/chart" Target="../charts/chart137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141.xml"/><Relationship Id="rId11" Type="http://schemas.openxmlformats.org/officeDocument/2006/relationships/chart" Target="../charts/chart146.xml"/><Relationship Id="rId5" Type="http://schemas.openxmlformats.org/officeDocument/2006/relationships/chart" Target="../charts/chart140.xml"/><Relationship Id="rId10" Type="http://schemas.openxmlformats.org/officeDocument/2006/relationships/chart" Target="../charts/chart145.xml"/><Relationship Id="rId4" Type="http://schemas.openxmlformats.org/officeDocument/2006/relationships/chart" Target="../charts/chart139.xml"/><Relationship Id="rId9" Type="http://schemas.openxmlformats.org/officeDocument/2006/relationships/chart" Target="../charts/chart144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55.xml"/><Relationship Id="rId3" Type="http://schemas.openxmlformats.org/officeDocument/2006/relationships/chart" Target="../charts/chart150.xml"/><Relationship Id="rId7" Type="http://schemas.openxmlformats.org/officeDocument/2006/relationships/chart" Target="../charts/chart154.xml"/><Relationship Id="rId2" Type="http://schemas.openxmlformats.org/officeDocument/2006/relationships/chart" Target="../charts/chart149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153.xml"/><Relationship Id="rId5" Type="http://schemas.openxmlformats.org/officeDocument/2006/relationships/chart" Target="../charts/chart152.xml"/><Relationship Id="rId4" Type="http://schemas.openxmlformats.org/officeDocument/2006/relationships/chart" Target="../charts/chart151.xml"/><Relationship Id="rId9" Type="http://schemas.openxmlformats.org/officeDocument/2006/relationships/chart" Target="../charts/chart156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8.xml"/><Relationship Id="rId2" Type="http://schemas.openxmlformats.org/officeDocument/2006/relationships/chart" Target="../charts/chart157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161.xml"/><Relationship Id="rId5" Type="http://schemas.openxmlformats.org/officeDocument/2006/relationships/chart" Target="../charts/chart160.xml"/><Relationship Id="rId4" Type="http://schemas.openxmlformats.org/officeDocument/2006/relationships/chart" Target="../charts/chart159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3.xml"/><Relationship Id="rId2" Type="http://schemas.openxmlformats.org/officeDocument/2006/relationships/chart" Target="../charts/chart162.xml"/><Relationship Id="rId1" Type="http://schemas.openxmlformats.org/officeDocument/2006/relationships/slideLayout" Target="../slideLayouts/slideLayout19.xml"/><Relationship Id="rId4" Type="http://schemas.openxmlformats.org/officeDocument/2006/relationships/chart" Target="../charts/chart164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6.xml"/><Relationship Id="rId2" Type="http://schemas.openxmlformats.org/officeDocument/2006/relationships/chart" Target="../charts/chart165.xml"/><Relationship Id="rId1" Type="http://schemas.openxmlformats.org/officeDocument/2006/relationships/slideLayout" Target="../slideLayouts/slideLayout19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8.xml"/><Relationship Id="rId2" Type="http://schemas.openxmlformats.org/officeDocument/2006/relationships/chart" Target="../charts/chart167.xml"/><Relationship Id="rId1" Type="http://schemas.openxmlformats.org/officeDocument/2006/relationships/slideLayout" Target="../slideLayouts/slideLayout19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0.xml"/><Relationship Id="rId2" Type="http://schemas.openxmlformats.org/officeDocument/2006/relationships/chart" Target="../charts/chart169.xml"/><Relationship Id="rId1" Type="http://schemas.openxmlformats.org/officeDocument/2006/relationships/slideLayout" Target="../slideLayouts/slideLayout19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2.xml"/><Relationship Id="rId2" Type="http://schemas.openxmlformats.org/officeDocument/2006/relationships/chart" Target="../charts/chart171.xml"/><Relationship Id="rId1" Type="http://schemas.openxmlformats.org/officeDocument/2006/relationships/slideLayout" Target="../slideLayouts/slideLayout19.xml"/><Relationship Id="rId4" Type="http://schemas.openxmlformats.org/officeDocument/2006/relationships/chart" Target="../charts/chart17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74.xml"/><Relationship Id="rId1" Type="http://schemas.openxmlformats.org/officeDocument/2006/relationships/slideLayout" Target="../slideLayouts/slideLayout19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75.xml"/><Relationship Id="rId1" Type="http://schemas.openxmlformats.org/officeDocument/2006/relationships/slideLayout" Target="../slideLayouts/slideLayout19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7.xml"/><Relationship Id="rId2" Type="http://schemas.openxmlformats.org/officeDocument/2006/relationships/chart" Target="../charts/chart176.xml"/><Relationship Id="rId1" Type="http://schemas.openxmlformats.org/officeDocument/2006/relationships/slideLayout" Target="../slideLayouts/slideLayout19.xml"/><Relationship Id="rId5" Type="http://schemas.openxmlformats.org/officeDocument/2006/relationships/chart" Target="../charts/chart179.xml"/><Relationship Id="rId4" Type="http://schemas.openxmlformats.org/officeDocument/2006/relationships/chart" Target="../charts/chart178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1.xml"/><Relationship Id="rId2" Type="http://schemas.openxmlformats.org/officeDocument/2006/relationships/chart" Target="../charts/chart180.xml"/><Relationship Id="rId1" Type="http://schemas.openxmlformats.org/officeDocument/2006/relationships/slideLayout" Target="../slideLayouts/slideLayout19.xml"/><Relationship Id="rId5" Type="http://schemas.openxmlformats.org/officeDocument/2006/relationships/chart" Target="../charts/chart183.xml"/><Relationship Id="rId4" Type="http://schemas.openxmlformats.org/officeDocument/2006/relationships/chart" Target="../charts/chart18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5.xml"/><Relationship Id="rId2" Type="http://schemas.openxmlformats.org/officeDocument/2006/relationships/chart" Target="../charts/chart184.xml"/><Relationship Id="rId1" Type="http://schemas.openxmlformats.org/officeDocument/2006/relationships/slideLayout" Target="../slideLayouts/slideLayout19.xml"/><Relationship Id="rId6" Type="http://schemas.openxmlformats.org/officeDocument/2006/relationships/chart" Target="../charts/chart188.xml"/><Relationship Id="rId5" Type="http://schemas.openxmlformats.org/officeDocument/2006/relationships/chart" Target="../charts/chart187.xml"/><Relationship Id="rId4" Type="http://schemas.openxmlformats.org/officeDocument/2006/relationships/chart" Target="../charts/chart186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90.xml"/><Relationship Id="rId2" Type="http://schemas.openxmlformats.org/officeDocument/2006/relationships/chart" Target="../charts/chart189.xml"/><Relationship Id="rId1" Type="http://schemas.openxmlformats.org/officeDocument/2006/relationships/slideLayout" Target="../slideLayouts/slideLayout19.xml"/><Relationship Id="rId5" Type="http://schemas.openxmlformats.org/officeDocument/2006/relationships/chart" Target="../charts/chart192.xml"/><Relationship Id="rId4" Type="http://schemas.openxmlformats.org/officeDocument/2006/relationships/chart" Target="../charts/chart191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94.xml"/><Relationship Id="rId2" Type="http://schemas.openxmlformats.org/officeDocument/2006/relationships/chart" Target="../charts/chart193.xml"/><Relationship Id="rId1" Type="http://schemas.openxmlformats.org/officeDocument/2006/relationships/slideLayout" Target="../slideLayouts/slideLayout19.xml"/><Relationship Id="rId5" Type="http://schemas.openxmlformats.org/officeDocument/2006/relationships/chart" Target="../charts/chart196.xml"/><Relationship Id="rId4" Type="http://schemas.openxmlformats.org/officeDocument/2006/relationships/chart" Target="../charts/chart195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98.xml"/><Relationship Id="rId2" Type="http://schemas.openxmlformats.org/officeDocument/2006/relationships/chart" Target="../charts/chart197.xml"/><Relationship Id="rId1" Type="http://schemas.openxmlformats.org/officeDocument/2006/relationships/slideLayout" Target="../slideLayouts/slideLayout19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0.xml"/><Relationship Id="rId2" Type="http://schemas.openxmlformats.org/officeDocument/2006/relationships/chart" Target="../charts/chart199.xml"/><Relationship Id="rId1" Type="http://schemas.openxmlformats.org/officeDocument/2006/relationships/slideLayout" Target="../slideLayouts/slideLayout19.xml"/><Relationship Id="rId4" Type="http://schemas.openxmlformats.org/officeDocument/2006/relationships/chart" Target="../charts/chart201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9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9.xml"/><Relationship Id="rId5" Type="http://schemas.openxmlformats.org/officeDocument/2006/relationships/hyperlink" Target="https://en.wikipedia.org/wiki/Corruption_in_the_United_States" TargetMode="External"/><Relationship Id="rId4" Type="http://schemas.openxmlformats.org/officeDocument/2006/relationships/image" Target="../media/image20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3.xml"/><Relationship Id="rId2" Type="http://schemas.openxmlformats.org/officeDocument/2006/relationships/chart" Target="../charts/chart202.xml"/><Relationship Id="rId1" Type="http://schemas.openxmlformats.org/officeDocument/2006/relationships/slideLayout" Target="../slideLayouts/slideLayout19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rostokąt 2">
            <a:extLst>
              <a:ext uri="{FF2B5EF4-FFF2-40B4-BE49-F238E27FC236}">
                <a16:creationId xmlns:a16="http://schemas.microsoft.com/office/drawing/2014/main" id="{3C5926CE-0A7E-4CFC-69EE-8844C7E4172E}"/>
              </a:ext>
            </a:extLst>
          </p:cNvPr>
          <p:cNvSpPr/>
          <p:nvPr/>
        </p:nvSpPr>
        <p:spPr bwMode="ltGray">
          <a:xfrm>
            <a:off x="0" y="0"/>
            <a:ext cx="4169664" cy="6858000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endParaRPr lang="en-US" sz="1600" b="0" dirty="0" err="1"/>
          </a:p>
        </p:txBody>
      </p:sp>
      <p:sp>
        <p:nvSpPr>
          <p:cNvPr id="5" name="Tytuł 2"/>
          <p:cNvSpPr>
            <a:spLocks noGrp="1"/>
          </p:cNvSpPr>
          <p:nvPr>
            <p:ph type="ctrTitle"/>
          </p:nvPr>
        </p:nvSpPr>
        <p:spPr>
          <a:xfrm>
            <a:off x="529422" y="5728531"/>
            <a:ext cx="7234456" cy="844758"/>
          </a:xfrm>
        </p:spPr>
        <p:txBody>
          <a:bodyPr/>
          <a:lstStyle/>
          <a:p>
            <a:r>
              <a:rPr lang="pl-PL" sz="2000" dirty="0">
                <a:solidFill>
                  <a:schemeClr val="bg1"/>
                </a:solidFill>
              </a:rPr>
              <a:t>Maj 2023</a:t>
            </a:r>
            <a:endParaRPr lang="pl-PL" sz="3200" dirty="0">
              <a:solidFill>
                <a:schemeClr val="bg1"/>
              </a:solidFill>
            </a:endParaRP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C7BC2B12-54D3-A519-6106-D5BEEE266F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88167" y="347917"/>
            <a:ext cx="2030356" cy="1314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Picture 2" descr="Zamek Mirów  fot. T. Gębuś/arch. ŚOT">
            <a:extLst>
              <a:ext uri="{FF2B5EF4-FFF2-40B4-BE49-F238E27FC236}">
                <a16:creationId xmlns:a16="http://schemas.microsoft.com/office/drawing/2014/main" id="{B59F5713-6148-886A-ADB9-59196136E41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5991"/>
          <a:stretch/>
        </p:blipFill>
        <p:spPr bwMode="auto">
          <a:xfrm>
            <a:off x="3549989" y="0"/>
            <a:ext cx="8642011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ytuł 2"/>
          <p:cNvSpPr txBox="1">
            <a:spLocks/>
          </p:cNvSpPr>
          <p:nvPr/>
        </p:nvSpPr>
        <p:spPr>
          <a:xfrm>
            <a:off x="465000" y="2989241"/>
            <a:ext cx="3084990" cy="1788947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ts val="600"/>
              </a:spcBef>
              <a:buNone/>
              <a:defRPr sz="24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000" dirty="0"/>
              <a:t>BADANIE RUCHU TURYSTYCZNEGO </a:t>
            </a:r>
            <a:br>
              <a:rPr lang="pl-PL" sz="2000" dirty="0"/>
            </a:br>
            <a:r>
              <a:rPr lang="pl-PL" sz="2000" dirty="0"/>
              <a:t>W WOJEWÓDZTWIE ŚLĄSKIM W 2022 ROKU</a:t>
            </a:r>
          </a:p>
        </p:txBody>
      </p:sp>
      <p:pic>
        <p:nvPicPr>
          <p:cNvPr id="7" name="Obraz 6" descr="Obraz zawierający tekst, Czcionka, logo, Grafika&#10;&#10;Opis wygenerowany automatycznie">
            <a:extLst>
              <a:ext uri="{FF2B5EF4-FFF2-40B4-BE49-F238E27FC236}">
                <a16:creationId xmlns:a16="http://schemas.microsoft.com/office/drawing/2014/main" id="{DCE9DFF2-38AB-A4AD-D06E-570C75FE6FD9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0441" t="17441" r="10441" b="19367"/>
          <a:stretch/>
        </p:blipFill>
        <p:spPr>
          <a:xfrm>
            <a:off x="480590" y="433453"/>
            <a:ext cx="1917965" cy="571794"/>
          </a:xfrm>
          <a:prstGeom prst="rect">
            <a:avLst/>
          </a:prstGeom>
        </p:spPr>
      </p:pic>
      <p:pic>
        <p:nvPicPr>
          <p:cNvPr id="1028" name="Picture 4">
            <a:extLst>
              <a:ext uri="{FF2B5EF4-FFF2-40B4-BE49-F238E27FC236}">
                <a16:creationId xmlns:a16="http://schemas.microsoft.com/office/drawing/2014/main" id="{57153726-C1B3-B497-1D1E-186D56873D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8670" y="4787237"/>
            <a:ext cx="2152650" cy="152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96519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pole tekstowe 111"/>
          <p:cNvSpPr txBox="1"/>
          <p:nvPr/>
        </p:nvSpPr>
        <p:spPr>
          <a:xfrm>
            <a:off x="9562916" y="2589445"/>
            <a:ext cx="715376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pl-PL" sz="800" b="1" dirty="0">
                <a:latin typeface="Arial Narrow"/>
              </a:rPr>
              <a:t>DESK RESEARCH</a:t>
            </a:r>
          </a:p>
        </p:txBody>
      </p:sp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11E647B7-130A-3F29-BB5C-564265B69A2F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Informacje o badaniu</a:t>
            </a:r>
            <a:endParaRPr lang="en-US" dirty="0"/>
          </a:p>
        </p:txBody>
      </p:sp>
      <p:graphicFrame>
        <p:nvGraphicFramePr>
          <p:cNvPr id="33" name="Tabela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6964504"/>
              </p:ext>
            </p:extLst>
          </p:nvPr>
        </p:nvGraphicFramePr>
        <p:xfrm>
          <a:off x="368989" y="1347816"/>
          <a:ext cx="5570545" cy="42790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56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748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23186">
                <a:tc>
                  <a:txBody>
                    <a:bodyPr/>
                    <a:lstStyle/>
                    <a:p>
                      <a:pPr algn="l"/>
                      <a:r>
                        <a:rPr lang="pl-PL" sz="14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Cel badania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Głównym celem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badania było </a:t>
                      </a:r>
                      <a:r>
                        <a:rPr lang="pl-PL" sz="1100" b="1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oszacowanie wielkości ruchu turystycznego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w województwie śląskim w roku 2022, </a:t>
                      </a:r>
                      <a:r>
                        <a:rPr lang="pl-PL" sz="1100" b="1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wydatków na cele turystyczne 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turystów odwiedzających województwo śląskie 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oraz przedstawienie jego charakterystyki.</a:t>
                      </a:r>
                      <a:endParaRPr lang="pl-PL" sz="1100" b="0" i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226">
                <a:tc>
                  <a:txBody>
                    <a:bodyPr/>
                    <a:lstStyle/>
                    <a:p>
                      <a:pPr algn="l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Badanie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W skład projektu badawczego w ramach „Badania ruchu turystycznego w województwie śląskim w 2022 roku” uwzględniono: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73747">
                <a:tc>
                  <a:txBody>
                    <a:bodyPr/>
                    <a:lstStyle/>
                    <a:p>
                      <a:pPr algn="l"/>
                      <a:endParaRPr lang="pl-PL" sz="1400" i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28600" indent="-228600" algn="l">
                        <a:buAutoNum type="arabicPeriod"/>
                      </a:pPr>
                      <a:r>
                        <a:rPr lang="pl-PL" sz="1100" b="1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Badanie </a:t>
                      </a:r>
                      <a:r>
                        <a:rPr lang="pl-PL" sz="1100" b="1" i="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desk</a:t>
                      </a:r>
                      <a:r>
                        <a:rPr lang="pl-PL" sz="1100" b="1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</a:t>
                      </a:r>
                      <a:r>
                        <a:rPr lang="pl-PL" sz="1100" b="1" i="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research</a:t>
                      </a:r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– analiza materiałów źródłowych opisujących ruch turystycznych w województwie śląskim w 2021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roku na tle innych województw skupiająca się na tematyce turystyki przyjazdowej;</a:t>
                      </a:r>
                    </a:p>
                    <a:p>
                      <a:pPr marL="228600" indent="-228600" algn="l">
                        <a:buAutoNum type="arabicPeriod"/>
                      </a:pPr>
                      <a:endParaRPr lang="pl-PL" sz="1100" b="0" i="0" kern="1200" baseline="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228600" indent="-228600" algn="l">
                        <a:buAutoNum type="arabicPeriod"/>
                      </a:pPr>
                      <a:r>
                        <a:rPr lang="pl-PL" sz="1100" b="1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Badanie Omnibus CAPI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– ogólnopolskie, reprezentatywne badanie dorosłych Polaków, którego celem było oszacowanie wielkości ruchu turystycznego w województwie śląskim w 2022 roku;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7738">
                <a:tc>
                  <a:txBody>
                    <a:bodyPr/>
                    <a:lstStyle/>
                    <a:p>
                      <a:pPr algn="l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Realizacja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Kwiecień – maj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2023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2" name="Prostokąt zaokrąglony 31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8" name="Prostokąt zaokrąglony 47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noun_project_1241.eps"/>
          <p:cNvSpPr>
            <a:spLocks noChangeAspect="1" noEditPoints="1"/>
          </p:cNvSpPr>
          <p:nvPr/>
        </p:nvSpPr>
        <p:spPr bwMode="auto">
          <a:xfrm rot="900000">
            <a:off x="10200827" y="1583779"/>
            <a:ext cx="1273292" cy="1273292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sp>
        <p:nvSpPr>
          <p:cNvPr id="62" name="noun_project_1241.eps"/>
          <p:cNvSpPr>
            <a:spLocks noChangeAspect="1" noEditPoints="1"/>
          </p:cNvSpPr>
          <p:nvPr/>
        </p:nvSpPr>
        <p:spPr bwMode="auto">
          <a:xfrm rot="1800000">
            <a:off x="6765009" y="2596159"/>
            <a:ext cx="1052307" cy="1052307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grpSp>
        <p:nvGrpSpPr>
          <p:cNvPr id="81" name="Grupa 80"/>
          <p:cNvGrpSpPr/>
          <p:nvPr/>
        </p:nvGrpSpPr>
        <p:grpSpPr>
          <a:xfrm>
            <a:off x="8009915" y="3317150"/>
            <a:ext cx="410010" cy="283005"/>
            <a:chOff x="2464029" y="5198375"/>
            <a:chExt cx="496112" cy="342437"/>
          </a:xfrm>
        </p:grpSpPr>
        <p:sp>
          <p:nvSpPr>
            <p:cNvPr id="82" name="pole tekstowe 81"/>
            <p:cNvSpPr txBox="1"/>
            <p:nvPr/>
          </p:nvSpPr>
          <p:spPr>
            <a:xfrm>
              <a:off x="2464029" y="5219477"/>
              <a:ext cx="488612" cy="260688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pl-PL" sz="800" b="1" dirty="0">
                  <a:latin typeface="Arial Narrow"/>
                </a:rPr>
                <a:t>CAPI</a:t>
              </a:r>
            </a:p>
          </p:txBody>
        </p:sp>
        <p:sp>
          <p:nvSpPr>
            <p:cNvPr id="83" name="Freeform 5"/>
            <p:cNvSpPr>
              <a:spLocks noChangeAspect="1" noEditPoints="1"/>
            </p:cNvSpPr>
            <p:nvPr/>
          </p:nvSpPr>
          <p:spPr bwMode="auto">
            <a:xfrm>
              <a:off x="2468135" y="5198375"/>
              <a:ext cx="492006" cy="342437"/>
            </a:xfrm>
            <a:custGeom>
              <a:avLst/>
              <a:gdLst>
                <a:gd name="T0" fmla="*/ 3670 w 4000"/>
                <a:gd name="T1" fmla="*/ 108 h 2784"/>
                <a:gd name="T2" fmla="*/ 3660 w 4000"/>
                <a:gd name="T3" fmla="*/ 66 h 2784"/>
                <a:gd name="T4" fmla="*/ 3622 w 4000"/>
                <a:gd name="T5" fmla="*/ 18 h 2784"/>
                <a:gd name="T6" fmla="*/ 3560 w 4000"/>
                <a:gd name="T7" fmla="*/ 0 h 2784"/>
                <a:gd name="T8" fmla="*/ 418 w 4000"/>
                <a:gd name="T9" fmla="*/ 2 h 2784"/>
                <a:gd name="T10" fmla="*/ 362 w 4000"/>
                <a:gd name="T11" fmla="*/ 32 h 2784"/>
                <a:gd name="T12" fmla="*/ 332 w 4000"/>
                <a:gd name="T13" fmla="*/ 86 h 2784"/>
                <a:gd name="T14" fmla="*/ 218 w 4000"/>
                <a:gd name="T15" fmla="*/ 2094 h 2784"/>
                <a:gd name="T16" fmla="*/ 174 w 4000"/>
                <a:gd name="T17" fmla="*/ 2098 h 2784"/>
                <a:gd name="T18" fmla="*/ 114 w 4000"/>
                <a:gd name="T19" fmla="*/ 2120 h 2784"/>
                <a:gd name="T20" fmla="*/ 64 w 4000"/>
                <a:gd name="T21" fmla="*/ 2158 h 2784"/>
                <a:gd name="T22" fmla="*/ 26 w 4000"/>
                <a:gd name="T23" fmla="*/ 2208 h 2784"/>
                <a:gd name="T24" fmla="*/ 4 w 4000"/>
                <a:gd name="T25" fmla="*/ 2268 h 2784"/>
                <a:gd name="T26" fmla="*/ 0 w 4000"/>
                <a:gd name="T27" fmla="*/ 2312 h 2784"/>
                <a:gd name="T28" fmla="*/ 4 w 4000"/>
                <a:gd name="T29" fmla="*/ 2384 h 2784"/>
                <a:gd name="T30" fmla="*/ 36 w 4000"/>
                <a:gd name="T31" fmla="*/ 2496 h 2784"/>
                <a:gd name="T32" fmla="*/ 108 w 4000"/>
                <a:gd name="T33" fmla="*/ 2612 h 2784"/>
                <a:gd name="T34" fmla="*/ 208 w 4000"/>
                <a:gd name="T35" fmla="*/ 2704 h 2784"/>
                <a:gd name="T36" fmla="*/ 330 w 4000"/>
                <a:gd name="T37" fmla="*/ 2762 h 2784"/>
                <a:gd name="T38" fmla="*/ 422 w 4000"/>
                <a:gd name="T39" fmla="*/ 2782 h 2784"/>
                <a:gd name="T40" fmla="*/ 3530 w 4000"/>
                <a:gd name="T41" fmla="*/ 2784 h 2784"/>
                <a:gd name="T42" fmla="*/ 3578 w 4000"/>
                <a:gd name="T43" fmla="*/ 2782 h 2784"/>
                <a:gd name="T44" fmla="*/ 3670 w 4000"/>
                <a:gd name="T45" fmla="*/ 2762 h 2784"/>
                <a:gd name="T46" fmla="*/ 3792 w 4000"/>
                <a:gd name="T47" fmla="*/ 2704 h 2784"/>
                <a:gd name="T48" fmla="*/ 3892 w 4000"/>
                <a:gd name="T49" fmla="*/ 2612 h 2784"/>
                <a:gd name="T50" fmla="*/ 3964 w 4000"/>
                <a:gd name="T51" fmla="*/ 2496 h 2784"/>
                <a:gd name="T52" fmla="*/ 3996 w 4000"/>
                <a:gd name="T53" fmla="*/ 2384 h 2784"/>
                <a:gd name="T54" fmla="*/ 4000 w 4000"/>
                <a:gd name="T55" fmla="*/ 2312 h 2784"/>
                <a:gd name="T56" fmla="*/ 3996 w 4000"/>
                <a:gd name="T57" fmla="*/ 2268 h 2784"/>
                <a:gd name="T58" fmla="*/ 3974 w 4000"/>
                <a:gd name="T59" fmla="*/ 2208 h 2784"/>
                <a:gd name="T60" fmla="*/ 3936 w 4000"/>
                <a:gd name="T61" fmla="*/ 2158 h 2784"/>
                <a:gd name="T62" fmla="*/ 3886 w 4000"/>
                <a:gd name="T63" fmla="*/ 2120 h 2784"/>
                <a:gd name="T64" fmla="*/ 3826 w 4000"/>
                <a:gd name="T65" fmla="*/ 2098 h 2784"/>
                <a:gd name="T66" fmla="*/ 3782 w 4000"/>
                <a:gd name="T67" fmla="*/ 2094 h 2784"/>
                <a:gd name="T68" fmla="*/ 3449 w 4000"/>
                <a:gd name="T69" fmla="*/ 2094 h 2784"/>
                <a:gd name="T70" fmla="*/ 3530 w 4000"/>
                <a:gd name="T71" fmla="*/ 2566 h 2784"/>
                <a:gd name="T72" fmla="*/ 446 w 4000"/>
                <a:gd name="T73" fmla="*/ 2564 h 2784"/>
                <a:gd name="T74" fmla="*/ 372 w 4000"/>
                <a:gd name="T75" fmla="*/ 2546 h 2784"/>
                <a:gd name="T76" fmla="*/ 310 w 4000"/>
                <a:gd name="T77" fmla="*/ 2508 h 2784"/>
                <a:gd name="T78" fmla="*/ 260 w 4000"/>
                <a:gd name="T79" fmla="*/ 2454 h 2784"/>
                <a:gd name="T80" fmla="*/ 228 w 4000"/>
                <a:gd name="T81" fmla="*/ 2388 h 2784"/>
                <a:gd name="T82" fmla="*/ 218 w 4000"/>
                <a:gd name="T83" fmla="*/ 2312 h 2784"/>
                <a:gd name="T84" fmla="*/ 3780 w 4000"/>
                <a:gd name="T85" fmla="*/ 2338 h 2784"/>
                <a:gd name="T86" fmla="*/ 3762 w 4000"/>
                <a:gd name="T87" fmla="*/ 2410 h 2784"/>
                <a:gd name="T88" fmla="*/ 3724 w 4000"/>
                <a:gd name="T89" fmla="*/ 2474 h 2784"/>
                <a:gd name="T90" fmla="*/ 3670 w 4000"/>
                <a:gd name="T91" fmla="*/ 2522 h 2784"/>
                <a:gd name="T92" fmla="*/ 3604 w 4000"/>
                <a:gd name="T93" fmla="*/ 2554 h 2784"/>
                <a:gd name="T94" fmla="*/ 3530 w 4000"/>
                <a:gd name="T95" fmla="*/ 2566 h 2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00" h="2784">
                  <a:moveTo>
                    <a:pt x="3782" y="2094"/>
                  </a:moveTo>
                  <a:lnTo>
                    <a:pt x="3670" y="2094"/>
                  </a:lnTo>
                  <a:lnTo>
                    <a:pt x="3670" y="108"/>
                  </a:lnTo>
                  <a:lnTo>
                    <a:pt x="3670" y="108"/>
                  </a:lnTo>
                  <a:lnTo>
                    <a:pt x="3668" y="86"/>
                  </a:lnTo>
                  <a:lnTo>
                    <a:pt x="3660" y="66"/>
                  </a:lnTo>
                  <a:lnTo>
                    <a:pt x="3650" y="48"/>
                  </a:lnTo>
                  <a:lnTo>
                    <a:pt x="3638" y="32"/>
                  </a:lnTo>
                  <a:lnTo>
                    <a:pt x="3622" y="18"/>
                  </a:lnTo>
                  <a:lnTo>
                    <a:pt x="3602" y="8"/>
                  </a:lnTo>
                  <a:lnTo>
                    <a:pt x="3582" y="2"/>
                  </a:lnTo>
                  <a:lnTo>
                    <a:pt x="3560" y="0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418" y="2"/>
                  </a:lnTo>
                  <a:lnTo>
                    <a:pt x="398" y="8"/>
                  </a:lnTo>
                  <a:lnTo>
                    <a:pt x="378" y="18"/>
                  </a:lnTo>
                  <a:lnTo>
                    <a:pt x="362" y="32"/>
                  </a:lnTo>
                  <a:lnTo>
                    <a:pt x="350" y="48"/>
                  </a:lnTo>
                  <a:lnTo>
                    <a:pt x="340" y="66"/>
                  </a:lnTo>
                  <a:lnTo>
                    <a:pt x="332" y="86"/>
                  </a:lnTo>
                  <a:lnTo>
                    <a:pt x="330" y="108"/>
                  </a:lnTo>
                  <a:lnTo>
                    <a:pt x="330" y="2094"/>
                  </a:lnTo>
                  <a:lnTo>
                    <a:pt x="218" y="2094"/>
                  </a:lnTo>
                  <a:lnTo>
                    <a:pt x="218" y="2094"/>
                  </a:lnTo>
                  <a:lnTo>
                    <a:pt x="196" y="2094"/>
                  </a:lnTo>
                  <a:lnTo>
                    <a:pt x="174" y="2098"/>
                  </a:lnTo>
                  <a:lnTo>
                    <a:pt x="152" y="2104"/>
                  </a:lnTo>
                  <a:lnTo>
                    <a:pt x="132" y="2110"/>
                  </a:lnTo>
                  <a:lnTo>
                    <a:pt x="114" y="2120"/>
                  </a:lnTo>
                  <a:lnTo>
                    <a:pt x="96" y="2130"/>
                  </a:lnTo>
                  <a:lnTo>
                    <a:pt x="78" y="2144"/>
                  </a:lnTo>
                  <a:lnTo>
                    <a:pt x="64" y="2158"/>
                  </a:lnTo>
                  <a:lnTo>
                    <a:pt x="50" y="2174"/>
                  </a:lnTo>
                  <a:lnTo>
                    <a:pt x="36" y="2190"/>
                  </a:lnTo>
                  <a:lnTo>
                    <a:pt x="26" y="2208"/>
                  </a:lnTo>
                  <a:lnTo>
                    <a:pt x="16" y="2226"/>
                  </a:lnTo>
                  <a:lnTo>
                    <a:pt x="8" y="2248"/>
                  </a:lnTo>
                  <a:lnTo>
                    <a:pt x="4" y="2268"/>
                  </a:lnTo>
                  <a:lnTo>
                    <a:pt x="0" y="2290"/>
                  </a:lnTo>
                  <a:lnTo>
                    <a:pt x="0" y="2312"/>
                  </a:lnTo>
                  <a:lnTo>
                    <a:pt x="0" y="2312"/>
                  </a:lnTo>
                  <a:lnTo>
                    <a:pt x="0" y="2336"/>
                  </a:lnTo>
                  <a:lnTo>
                    <a:pt x="2" y="2360"/>
                  </a:lnTo>
                  <a:lnTo>
                    <a:pt x="4" y="2384"/>
                  </a:lnTo>
                  <a:lnTo>
                    <a:pt x="8" y="2406"/>
                  </a:lnTo>
                  <a:lnTo>
                    <a:pt x="20" y="2452"/>
                  </a:lnTo>
                  <a:lnTo>
                    <a:pt x="36" y="2496"/>
                  </a:lnTo>
                  <a:lnTo>
                    <a:pt x="56" y="2536"/>
                  </a:lnTo>
                  <a:lnTo>
                    <a:pt x="80" y="2576"/>
                  </a:lnTo>
                  <a:lnTo>
                    <a:pt x="108" y="2612"/>
                  </a:lnTo>
                  <a:lnTo>
                    <a:pt x="138" y="2646"/>
                  </a:lnTo>
                  <a:lnTo>
                    <a:pt x="172" y="2676"/>
                  </a:lnTo>
                  <a:lnTo>
                    <a:pt x="208" y="2704"/>
                  </a:lnTo>
                  <a:lnTo>
                    <a:pt x="246" y="2726"/>
                  </a:lnTo>
                  <a:lnTo>
                    <a:pt x="288" y="2746"/>
                  </a:lnTo>
                  <a:lnTo>
                    <a:pt x="330" y="2762"/>
                  </a:lnTo>
                  <a:lnTo>
                    <a:pt x="376" y="2774"/>
                  </a:lnTo>
                  <a:lnTo>
                    <a:pt x="400" y="2778"/>
                  </a:lnTo>
                  <a:lnTo>
                    <a:pt x="422" y="2782"/>
                  </a:lnTo>
                  <a:lnTo>
                    <a:pt x="446" y="2784"/>
                  </a:lnTo>
                  <a:lnTo>
                    <a:pt x="472" y="2784"/>
                  </a:lnTo>
                  <a:lnTo>
                    <a:pt x="3530" y="2784"/>
                  </a:lnTo>
                  <a:lnTo>
                    <a:pt x="3530" y="2784"/>
                  </a:lnTo>
                  <a:lnTo>
                    <a:pt x="3554" y="2784"/>
                  </a:lnTo>
                  <a:lnTo>
                    <a:pt x="3578" y="2782"/>
                  </a:lnTo>
                  <a:lnTo>
                    <a:pt x="3600" y="2778"/>
                  </a:lnTo>
                  <a:lnTo>
                    <a:pt x="3624" y="2774"/>
                  </a:lnTo>
                  <a:lnTo>
                    <a:pt x="3670" y="2762"/>
                  </a:lnTo>
                  <a:lnTo>
                    <a:pt x="3712" y="2746"/>
                  </a:lnTo>
                  <a:lnTo>
                    <a:pt x="3754" y="2726"/>
                  </a:lnTo>
                  <a:lnTo>
                    <a:pt x="3792" y="2704"/>
                  </a:lnTo>
                  <a:lnTo>
                    <a:pt x="3828" y="2676"/>
                  </a:lnTo>
                  <a:lnTo>
                    <a:pt x="3862" y="2646"/>
                  </a:lnTo>
                  <a:lnTo>
                    <a:pt x="3892" y="2612"/>
                  </a:lnTo>
                  <a:lnTo>
                    <a:pt x="3920" y="2576"/>
                  </a:lnTo>
                  <a:lnTo>
                    <a:pt x="3944" y="2536"/>
                  </a:lnTo>
                  <a:lnTo>
                    <a:pt x="3964" y="2496"/>
                  </a:lnTo>
                  <a:lnTo>
                    <a:pt x="3980" y="2452"/>
                  </a:lnTo>
                  <a:lnTo>
                    <a:pt x="3990" y="2406"/>
                  </a:lnTo>
                  <a:lnTo>
                    <a:pt x="3996" y="2384"/>
                  </a:lnTo>
                  <a:lnTo>
                    <a:pt x="3998" y="2360"/>
                  </a:lnTo>
                  <a:lnTo>
                    <a:pt x="4000" y="2336"/>
                  </a:lnTo>
                  <a:lnTo>
                    <a:pt x="4000" y="2312"/>
                  </a:lnTo>
                  <a:lnTo>
                    <a:pt x="4000" y="2312"/>
                  </a:lnTo>
                  <a:lnTo>
                    <a:pt x="4000" y="2290"/>
                  </a:lnTo>
                  <a:lnTo>
                    <a:pt x="3996" y="2268"/>
                  </a:lnTo>
                  <a:lnTo>
                    <a:pt x="3990" y="2248"/>
                  </a:lnTo>
                  <a:lnTo>
                    <a:pt x="3984" y="2226"/>
                  </a:lnTo>
                  <a:lnTo>
                    <a:pt x="3974" y="2208"/>
                  </a:lnTo>
                  <a:lnTo>
                    <a:pt x="3964" y="2190"/>
                  </a:lnTo>
                  <a:lnTo>
                    <a:pt x="3950" y="2174"/>
                  </a:lnTo>
                  <a:lnTo>
                    <a:pt x="3936" y="2158"/>
                  </a:lnTo>
                  <a:lnTo>
                    <a:pt x="3922" y="2144"/>
                  </a:lnTo>
                  <a:lnTo>
                    <a:pt x="3904" y="2130"/>
                  </a:lnTo>
                  <a:lnTo>
                    <a:pt x="3886" y="2120"/>
                  </a:lnTo>
                  <a:lnTo>
                    <a:pt x="3868" y="2110"/>
                  </a:lnTo>
                  <a:lnTo>
                    <a:pt x="3848" y="2104"/>
                  </a:lnTo>
                  <a:lnTo>
                    <a:pt x="3826" y="2098"/>
                  </a:lnTo>
                  <a:lnTo>
                    <a:pt x="3804" y="2094"/>
                  </a:lnTo>
                  <a:lnTo>
                    <a:pt x="3782" y="2094"/>
                  </a:lnTo>
                  <a:lnTo>
                    <a:pt x="3782" y="2094"/>
                  </a:lnTo>
                  <a:close/>
                  <a:moveTo>
                    <a:pt x="549" y="218"/>
                  </a:moveTo>
                  <a:lnTo>
                    <a:pt x="3449" y="218"/>
                  </a:lnTo>
                  <a:lnTo>
                    <a:pt x="3449" y="2094"/>
                  </a:lnTo>
                  <a:lnTo>
                    <a:pt x="549" y="2094"/>
                  </a:lnTo>
                  <a:lnTo>
                    <a:pt x="549" y="218"/>
                  </a:lnTo>
                  <a:close/>
                  <a:moveTo>
                    <a:pt x="3530" y="2566"/>
                  </a:moveTo>
                  <a:lnTo>
                    <a:pt x="472" y="2566"/>
                  </a:lnTo>
                  <a:lnTo>
                    <a:pt x="472" y="2566"/>
                  </a:lnTo>
                  <a:lnTo>
                    <a:pt x="446" y="2564"/>
                  </a:lnTo>
                  <a:lnTo>
                    <a:pt x="420" y="2560"/>
                  </a:lnTo>
                  <a:lnTo>
                    <a:pt x="396" y="2554"/>
                  </a:lnTo>
                  <a:lnTo>
                    <a:pt x="372" y="2546"/>
                  </a:lnTo>
                  <a:lnTo>
                    <a:pt x="350" y="2534"/>
                  </a:lnTo>
                  <a:lnTo>
                    <a:pt x="330" y="2522"/>
                  </a:lnTo>
                  <a:lnTo>
                    <a:pt x="310" y="2508"/>
                  </a:lnTo>
                  <a:lnTo>
                    <a:pt x="292" y="2492"/>
                  </a:lnTo>
                  <a:lnTo>
                    <a:pt x="276" y="2474"/>
                  </a:lnTo>
                  <a:lnTo>
                    <a:pt x="260" y="2454"/>
                  </a:lnTo>
                  <a:lnTo>
                    <a:pt x="248" y="2432"/>
                  </a:lnTo>
                  <a:lnTo>
                    <a:pt x="238" y="2410"/>
                  </a:lnTo>
                  <a:lnTo>
                    <a:pt x="228" y="2388"/>
                  </a:lnTo>
                  <a:lnTo>
                    <a:pt x="222" y="2364"/>
                  </a:lnTo>
                  <a:lnTo>
                    <a:pt x="218" y="2338"/>
                  </a:lnTo>
                  <a:lnTo>
                    <a:pt x="218" y="2312"/>
                  </a:lnTo>
                  <a:lnTo>
                    <a:pt x="3782" y="2312"/>
                  </a:lnTo>
                  <a:lnTo>
                    <a:pt x="3782" y="2312"/>
                  </a:lnTo>
                  <a:lnTo>
                    <a:pt x="3780" y="2338"/>
                  </a:lnTo>
                  <a:lnTo>
                    <a:pt x="3776" y="2364"/>
                  </a:lnTo>
                  <a:lnTo>
                    <a:pt x="3770" y="2388"/>
                  </a:lnTo>
                  <a:lnTo>
                    <a:pt x="3762" y="2410"/>
                  </a:lnTo>
                  <a:lnTo>
                    <a:pt x="3752" y="2432"/>
                  </a:lnTo>
                  <a:lnTo>
                    <a:pt x="3738" y="2454"/>
                  </a:lnTo>
                  <a:lnTo>
                    <a:pt x="3724" y="2474"/>
                  </a:lnTo>
                  <a:lnTo>
                    <a:pt x="3708" y="2492"/>
                  </a:lnTo>
                  <a:lnTo>
                    <a:pt x="3690" y="2508"/>
                  </a:lnTo>
                  <a:lnTo>
                    <a:pt x="3670" y="2522"/>
                  </a:lnTo>
                  <a:lnTo>
                    <a:pt x="3650" y="2534"/>
                  </a:lnTo>
                  <a:lnTo>
                    <a:pt x="3628" y="2546"/>
                  </a:lnTo>
                  <a:lnTo>
                    <a:pt x="3604" y="2554"/>
                  </a:lnTo>
                  <a:lnTo>
                    <a:pt x="3580" y="2560"/>
                  </a:lnTo>
                  <a:lnTo>
                    <a:pt x="3554" y="2564"/>
                  </a:lnTo>
                  <a:lnTo>
                    <a:pt x="3530" y="2566"/>
                  </a:lnTo>
                  <a:lnTo>
                    <a:pt x="3530" y="256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93" name="noun_project_1241.eps"/>
          <p:cNvSpPr>
            <a:spLocks noChangeAspect="1" noEditPoints="1"/>
          </p:cNvSpPr>
          <p:nvPr/>
        </p:nvSpPr>
        <p:spPr bwMode="auto">
          <a:xfrm rot="320546">
            <a:off x="7736599" y="2980332"/>
            <a:ext cx="956643" cy="956643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grpSp>
        <p:nvGrpSpPr>
          <p:cNvPr id="94" name="Grupa 93"/>
          <p:cNvGrpSpPr>
            <a:grpSpLocks noChangeAspect="1"/>
          </p:cNvGrpSpPr>
          <p:nvPr/>
        </p:nvGrpSpPr>
        <p:grpSpPr>
          <a:xfrm>
            <a:off x="7135772" y="3091300"/>
            <a:ext cx="291728" cy="293440"/>
            <a:chOff x="3624225" y="2268670"/>
            <a:chExt cx="832334" cy="837220"/>
          </a:xfrm>
          <a:solidFill>
            <a:schemeClr val="tx1"/>
          </a:solidFill>
        </p:grpSpPr>
        <p:grpSp>
          <p:nvGrpSpPr>
            <p:cNvPr id="95" name="Group 16"/>
            <p:cNvGrpSpPr>
              <a:grpSpLocks/>
            </p:cNvGrpSpPr>
            <p:nvPr/>
          </p:nvGrpSpPr>
          <p:grpSpPr>
            <a:xfrm>
              <a:off x="3624225" y="2273280"/>
              <a:ext cx="450000" cy="828000"/>
              <a:chOff x="4402138" y="615950"/>
              <a:chExt cx="2076450" cy="3903663"/>
            </a:xfrm>
            <a:grpFill/>
          </p:grpSpPr>
          <p:sp>
            <p:nvSpPr>
              <p:cNvPr id="99" name="Oval 9"/>
              <p:cNvSpPr>
                <a:spLocks noChangeArrowheads="1"/>
              </p:cNvSpPr>
              <p:nvPr/>
            </p:nvSpPr>
            <p:spPr bwMode="auto">
              <a:xfrm>
                <a:off x="5102226" y="615950"/>
                <a:ext cx="668338" cy="6683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  <p:sp>
            <p:nvSpPr>
              <p:cNvPr id="100" name="Freeform 10"/>
              <p:cNvSpPr>
                <a:spLocks/>
              </p:cNvSpPr>
              <p:nvPr/>
            </p:nvSpPr>
            <p:spPr bwMode="auto">
              <a:xfrm>
                <a:off x="4402138" y="1350963"/>
                <a:ext cx="2076450" cy="3168650"/>
              </a:xfrm>
              <a:custGeom>
                <a:avLst/>
                <a:gdLst>
                  <a:gd name="T0" fmla="*/ 407 w 554"/>
                  <a:gd name="T1" fmla="*/ 130 h 845"/>
                  <a:gd name="T2" fmla="*/ 466 w 554"/>
                  <a:gd name="T3" fmla="*/ 331 h 845"/>
                  <a:gd name="T4" fmla="*/ 554 w 554"/>
                  <a:gd name="T5" fmla="*/ 364 h 845"/>
                  <a:gd name="T6" fmla="*/ 463 w 554"/>
                  <a:gd name="T7" fmla="*/ 50 h 845"/>
                  <a:gd name="T8" fmla="*/ 382 w 554"/>
                  <a:gd name="T9" fmla="*/ 1 h 845"/>
                  <a:gd name="T10" fmla="*/ 379 w 554"/>
                  <a:gd name="T11" fmla="*/ 1 h 845"/>
                  <a:gd name="T12" fmla="*/ 277 w 554"/>
                  <a:gd name="T13" fmla="*/ 1 h 845"/>
                  <a:gd name="T14" fmla="*/ 175 w 554"/>
                  <a:gd name="T15" fmla="*/ 1 h 845"/>
                  <a:gd name="T16" fmla="*/ 172 w 554"/>
                  <a:gd name="T17" fmla="*/ 1 h 845"/>
                  <a:gd name="T18" fmla="*/ 92 w 554"/>
                  <a:gd name="T19" fmla="*/ 50 h 845"/>
                  <a:gd name="T20" fmla="*/ 0 w 554"/>
                  <a:gd name="T21" fmla="*/ 364 h 845"/>
                  <a:gd name="T22" fmla="*/ 89 w 554"/>
                  <a:gd name="T23" fmla="*/ 331 h 845"/>
                  <a:gd name="T24" fmla="*/ 147 w 554"/>
                  <a:gd name="T25" fmla="*/ 130 h 845"/>
                  <a:gd name="T26" fmla="*/ 172 w 554"/>
                  <a:gd name="T27" fmla="*/ 120 h 845"/>
                  <a:gd name="T28" fmla="*/ 172 w 554"/>
                  <a:gd name="T29" fmla="*/ 121 h 845"/>
                  <a:gd name="T30" fmla="*/ 57 w 554"/>
                  <a:gd name="T31" fmla="*/ 520 h 845"/>
                  <a:gd name="T32" fmla="*/ 172 w 554"/>
                  <a:gd name="T33" fmla="*/ 520 h 845"/>
                  <a:gd name="T34" fmla="*/ 172 w 554"/>
                  <a:gd name="T35" fmla="*/ 547 h 845"/>
                  <a:gd name="T36" fmla="*/ 172 w 554"/>
                  <a:gd name="T37" fmla="*/ 845 h 845"/>
                  <a:gd name="T38" fmla="*/ 271 w 554"/>
                  <a:gd name="T39" fmla="*/ 771 h 845"/>
                  <a:gd name="T40" fmla="*/ 271 w 554"/>
                  <a:gd name="T41" fmla="*/ 524 h 845"/>
                  <a:gd name="T42" fmla="*/ 277 w 554"/>
                  <a:gd name="T43" fmla="*/ 519 h 845"/>
                  <a:gd name="T44" fmla="*/ 283 w 554"/>
                  <a:gd name="T45" fmla="*/ 524 h 845"/>
                  <a:gd name="T46" fmla="*/ 283 w 554"/>
                  <a:gd name="T47" fmla="*/ 771 h 845"/>
                  <a:gd name="T48" fmla="*/ 383 w 554"/>
                  <a:gd name="T49" fmla="*/ 845 h 845"/>
                  <a:gd name="T50" fmla="*/ 383 w 554"/>
                  <a:gd name="T51" fmla="*/ 547 h 845"/>
                  <a:gd name="T52" fmla="*/ 383 w 554"/>
                  <a:gd name="T53" fmla="*/ 520 h 845"/>
                  <a:gd name="T54" fmla="*/ 497 w 554"/>
                  <a:gd name="T55" fmla="*/ 520 h 845"/>
                  <a:gd name="T56" fmla="*/ 383 w 554"/>
                  <a:gd name="T57" fmla="*/ 121 h 845"/>
                  <a:gd name="T58" fmla="*/ 383 w 554"/>
                  <a:gd name="T59" fmla="*/ 120 h 845"/>
                  <a:gd name="T60" fmla="*/ 407 w 554"/>
                  <a:gd name="T61" fmla="*/ 130 h 8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54" h="845">
                    <a:moveTo>
                      <a:pt x="407" y="130"/>
                    </a:moveTo>
                    <a:cubicBezTo>
                      <a:pt x="407" y="130"/>
                      <a:pt x="450" y="275"/>
                      <a:pt x="466" y="331"/>
                    </a:cubicBezTo>
                    <a:cubicBezTo>
                      <a:pt x="481" y="384"/>
                      <a:pt x="554" y="364"/>
                      <a:pt x="554" y="364"/>
                    </a:cubicBezTo>
                    <a:cubicBezTo>
                      <a:pt x="463" y="50"/>
                      <a:pt x="463" y="50"/>
                      <a:pt x="463" y="50"/>
                    </a:cubicBezTo>
                    <a:cubicBezTo>
                      <a:pt x="450" y="8"/>
                      <a:pt x="412" y="0"/>
                      <a:pt x="382" y="1"/>
                    </a:cubicBezTo>
                    <a:cubicBezTo>
                      <a:pt x="380" y="1"/>
                      <a:pt x="379" y="1"/>
                      <a:pt x="379" y="1"/>
                    </a:cubicBezTo>
                    <a:cubicBezTo>
                      <a:pt x="277" y="1"/>
                      <a:pt x="277" y="1"/>
                      <a:pt x="277" y="1"/>
                    </a:cubicBezTo>
                    <a:cubicBezTo>
                      <a:pt x="175" y="1"/>
                      <a:pt x="175" y="1"/>
                      <a:pt x="175" y="1"/>
                    </a:cubicBezTo>
                    <a:cubicBezTo>
                      <a:pt x="175" y="1"/>
                      <a:pt x="174" y="1"/>
                      <a:pt x="172" y="1"/>
                    </a:cubicBezTo>
                    <a:cubicBezTo>
                      <a:pt x="143" y="0"/>
                      <a:pt x="104" y="8"/>
                      <a:pt x="92" y="50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0" y="364"/>
                      <a:pt x="73" y="384"/>
                      <a:pt x="89" y="331"/>
                    </a:cubicBezTo>
                    <a:cubicBezTo>
                      <a:pt x="105" y="275"/>
                      <a:pt x="147" y="130"/>
                      <a:pt x="147" y="130"/>
                    </a:cubicBezTo>
                    <a:cubicBezTo>
                      <a:pt x="151" y="115"/>
                      <a:pt x="170" y="120"/>
                      <a:pt x="172" y="120"/>
                    </a:cubicBezTo>
                    <a:cubicBezTo>
                      <a:pt x="172" y="121"/>
                      <a:pt x="172" y="121"/>
                      <a:pt x="172" y="121"/>
                    </a:cubicBezTo>
                    <a:cubicBezTo>
                      <a:pt x="57" y="520"/>
                      <a:pt x="57" y="520"/>
                      <a:pt x="57" y="520"/>
                    </a:cubicBezTo>
                    <a:cubicBezTo>
                      <a:pt x="172" y="520"/>
                      <a:pt x="172" y="520"/>
                      <a:pt x="172" y="520"/>
                    </a:cubicBezTo>
                    <a:cubicBezTo>
                      <a:pt x="172" y="547"/>
                      <a:pt x="172" y="547"/>
                      <a:pt x="172" y="547"/>
                    </a:cubicBezTo>
                    <a:cubicBezTo>
                      <a:pt x="172" y="845"/>
                      <a:pt x="172" y="845"/>
                      <a:pt x="172" y="845"/>
                    </a:cubicBezTo>
                    <a:cubicBezTo>
                      <a:pt x="172" y="845"/>
                      <a:pt x="271" y="845"/>
                      <a:pt x="271" y="771"/>
                    </a:cubicBezTo>
                    <a:cubicBezTo>
                      <a:pt x="271" y="524"/>
                      <a:pt x="271" y="524"/>
                      <a:pt x="271" y="524"/>
                    </a:cubicBezTo>
                    <a:cubicBezTo>
                      <a:pt x="271" y="520"/>
                      <a:pt x="275" y="520"/>
                      <a:pt x="277" y="519"/>
                    </a:cubicBezTo>
                    <a:cubicBezTo>
                      <a:pt x="279" y="520"/>
                      <a:pt x="283" y="520"/>
                      <a:pt x="283" y="524"/>
                    </a:cubicBezTo>
                    <a:cubicBezTo>
                      <a:pt x="283" y="771"/>
                      <a:pt x="283" y="771"/>
                      <a:pt x="283" y="771"/>
                    </a:cubicBezTo>
                    <a:cubicBezTo>
                      <a:pt x="283" y="845"/>
                      <a:pt x="383" y="845"/>
                      <a:pt x="383" y="845"/>
                    </a:cubicBezTo>
                    <a:cubicBezTo>
                      <a:pt x="383" y="547"/>
                      <a:pt x="383" y="547"/>
                      <a:pt x="383" y="547"/>
                    </a:cubicBezTo>
                    <a:cubicBezTo>
                      <a:pt x="383" y="520"/>
                      <a:pt x="383" y="520"/>
                      <a:pt x="383" y="520"/>
                    </a:cubicBezTo>
                    <a:cubicBezTo>
                      <a:pt x="497" y="520"/>
                      <a:pt x="497" y="520"/>
                      <a:pt x="497" y="520"/>
                    </a:cubicBezTo>
                    <a:cubicBezTo>
                      <a:pt x="383" y="121"/>
                      <a:pt x="383" y="121"/>
                      <a:pt x="383" y="121"/>
                    </a:cubicBezTo>
                    <a:cubicBezTo>
                      <a:pt x="383" y="120"/>
                      <a:pt x="383" y="120"/>
                      <a:pt x="383" y="120"/>
                    </a:cubicBezTo>
                    <a:cubicBezTo>
                      <a:pt x="385" y="120"/>
                      <a:pt x="403" y="115"/>
                      <a:pt x="407" y="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</p:grpSp>
        <p:grpSp>
          <p:nvGrpSpPr>
            <p:cNvPr id="96" name="Group 53"/>
            <p:cNvGrpSpPr>
              <a:grpSpLocks noChangeAspect="1"/>
            </p:cNvGrpSpPr>
            <p:nvPr/>
          </p:nvGrpSpPr>
          <p:grpSpPr>
            <a:xfrm>
              <a:off x="4114357" y="2268670"/>
              <a:ext cx="342202" cy="837220"/>
              <a:chOff x="1072807" y="1408226"/>
              <a:chExt cx="364954" cy="930305"/>
            </a:xfrm>
            <a:grpFill/>
          </p:grpSpPr>
          <p:sp>
            <p:nvSpPr>
              <p:cNvPr id="97" name="Freeform 166"/>
              <p:cNvSpPr>
                <a:spLocks/>
              </p:cNvSpPr>
              <p:nvPr/>
            </p:nvSpPr>
            <p:spPr bwMode="auto">
              <a:xfrm>
                <a:off x="1072807" y="1583959"/>
                <a:ext cx="364954" cy="754572"/>
              </a:xfrm>
              <a:custGeom>
                <a:avLst/>
                <a:gdLst>
                  <a:gd name="T0" fmla="*/ 301 w 401"/>
                  <a:gd name="T1" fmla="*/ 0 h 829"/>
                  <a:gd name="T2" fmla="*/ 99 w 401"/>
                  <a:gd name="T3" fmla="*/ 0 h 829"/>
                  <a:gd name="T4" fmla="*/ 0 w 401"/>
                  <a:gd name="T5" fmla="*/ 74 h 829"/>
                  <a:gd name="T6" fmla="*/ 0 w 401"/>
                  <a:gd name="T7" fmla="*/ 395 h 829"/>
                  <a:gd name="T8" fmla="*/ 74 w 401"/>
                  <a:gd name="T9" fmla="*/ 340 h 829"/>
                  <a:gd name="T10" fmla="*/ 74 w 401"/>
                  <a:gd name="T11" fmla="*/ 134 h 829"/>
                  <a:gd name="T12" fmla="*/ 96 w 401"/>
                  <a:gd name="T13" fmla="*/ 118 h 829"/>
                  <a:gd name="T14" fmla="*/ 96 w 401"/>
                  <a:gd name="T15" fmla="*/ 829 h 829"/>
                  <a:gd name="T16" fmla="*/ 194 w 401"/>
                  <a:gd name="T17" fmla="*/ 757 h 829"/>
                  <a:gd name="T18" fmla="*/ 194 w 401"/>
                  <a:gd name="T19" fmla="*/ 411 h 829"/>
                  <a:gd name="T20" fmla="*/ 200 w 401"/>
                  <a:gd name="T21" fmla="*/ 406 h 829"/>
                  <a:gd name="T22" fmla="*/ 207 w 401"/>
                  <a:gd name="T23" fmla="*/ 411 h 829"/>
                  <a:gd name="T24" fmla="*/ 207 w 401"/>
                  <a:gd name="T25" fmla="*/ 757 h 829"/>
                  <a:gd name="T26" fmla="*/ 305 w 401"/>
                  <a:gd name="T27" fmla="*/ 829 h 829"/>
                  <a:gd name="T28" fmla="*/ 305 w 401"/>
                  <a:gd name="T29" fmla="*/ 118 h 829"/>
                  <a:gd name="T30" fmla="*/ 326 w 401"/>
                  <a:gd name="T31" fmla="*/ 134 h 829"/>
                  <a:gd name="T32" fmla="*/ 326 w 401"/>
                  <a:gd name="T33" fmla="*/ 340 h 829"/>
                  <a:gd name="T34" fmla="*/ 401 w 401"/>
                  <a:gd name="T35" fmla="*/ 395 h 829"/>
                  <a:gd name="T36" fmla="*/ 401 w 401"/>
                  <a:gd name="T37" fmla="*/ 74 h 829"/>
                  <a:gd name="T38" fmla="*/ 301 w 401"/>
                  <a:gd name="T39" fmla="*/ 0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1" h="829">
                    <a:moveTo>
                      <a:pt x="301" y="0"/>
                    </a:moveTo>
                    <a:cubicBezTo>
                      <a:pt x="99" y="0"/>
                      <a:pt x="99" y="0"/>
                      <a:pt x="99" y="0"/>
                    </a:cubicBezTo>
                    <a:cubicBezTo>
                      <a:pt x="99" y="0"/>
                      <a:pt x="0" y="1"/>
                      <a:pt x="0" y="74"/>
                    </a:cubicBezTo>
                    <a:cubicBezTo>
                      <a:pt x="0" y="395"/>
                      <a:pt x="0" y="395"/>
                      <a:pt x="0" y="395"/>
                    </a:cubicBezTo>
                    <a:cubicBezTo>
                      <a:pt x="0" y="395"/>
                      <a:pt x="74" y="395"/>
                      <a:pt x="74" y="340"/>
                    </a:cubicBezTo>
                    <a:cubicBezTo>
                      <a:pt x="74" y="283"/>
                      <a:pt x="74" y="134"/>
                      <a:pt x="74" y="134"/>
                    </a:cubicBezTo>
                    <a:cubicBezTo>
                      <a:pt x="74" y="118"/>
                      <a:pt x="96" y="118"/>
                      <a:pt x="96" y="118"/>
                    </a:cubicBezTo>
                    <a:cubicBezTo>
                      <a:pt x="96" y="829"/>
                      <a:pt x="96" y="829"/>
                      <a:pt x="96" y="829"/>
                    </a:cubicBezTo>
                    <a:cubicBezTo>
                      <a:pt x="96" y="829"/>
                      <a:pt x="194" y="829"/>
                      <a:pt x="194" y="757"/>
                    </a:cubicBezTo>
                    <a:cubicBezTo>
                      <a:pt x="194" y="411"/>
                      <a:pt x="194" y="411"/>
                      <a:pt x="194" y="411"/>
                    </a:cubicBezTo>
                    <a:cubicBezTo>
                      <a:pt x="194" y="407"/>
                      <a:pt x="200" y="406"/>
                      <a:pt x="200" y="406"/>
                    </a:cubicBezTo>
                    <a:cubicBezTo>
                      <a:pt x="201" y="406"/>
                      <a:pt x="207" y="407"/>
                      <a:pt x="207" y="411"/>
                    </a:cubicBezTo>
                    <a:cubicBezTo>
                      <a:pt x="207" y="757"/>
                      <a:pt x="207" y="757"/>
                      <a:pt x="207" y="757"/>
                    </a:cubicBezTo>
                    <a:cubicBezTo>
                      <a:pt x="207" y="829"/>
                      <a:pt x="305" y="829"/>
                      <a:pt x="305" y="829"/>
                    </a:cubicBezTo>
                    <a:cubicBezTo>
                      <a:pt x="305" y="118"/>
                      <a:pt x="305" y="118"/>
                      <a:pt x="305" y="118"/>
                    </a:cubicBezTo>
                    <a:cubicBezTo>
                      <a:pt x="305" y="118"/>
                      <a:pt x="326" y="118"/>
                      <a:pt x="326" y="134"/>
                    </a:cubicBezTo>
                    <a:cubicBezTo>
                      <a:pt x="326" y="134"/>
                      <a:pt x="326" y="283"/>
                      <a:pt x="326" y="340"/>
                    </a:cubicBezTo>
                    <a:cubicBezTo>
                      <a:pt x="326" y="395"/>
                      <a:pt x="401" y="395"/>
                      <a:pt x="401" y="395"/>
                    </a:cubicBezTo>
                    <a:cubicBezTo>
                      <a:pt x="401" y="74"/>
                      <a:pt x="401" y="74"/>
                      <a:pt x="401" y="74"/>
                    </a:cubicBezTo>
                    <a:cubicBezTo>
                      <a:pt x="401" y="1"/>
                      <a:pt x="301" y="0"/>
                      <a:pt x="30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  <p:sp>
            <p:nvSpPr>
              <p:cNvPr id="98" name="Oval 167"/>
              <p:cNvSpPr>
                <a:spLocks noChangeArrowheads="1"/>
              </p:cNvSpPr>
              <p:nvPr/>
            </p:nvSpPr>
            <p:spPr bwMode="auto">
              <a:xfrm>
                <a:off x="1175703" y="1408226"/>
                <a:ext cx="159162" cy="15916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</p:grpSp>
      </p:grpSp>
      <p:grpSp>
        <p:nvGrpSpPr>
          <p:cNvPr id="105" name="Grupa 104"/>
          <p:cNvGrpSpPr/>
          <p:nvPr/>
        </p:nvGrpSpPr>
        <p:grpSpPr>
          <a:xfrm>
            <a:off x="10596571" y="2067916"/>
            <a:ext cx="410010" cy="283005"/>
            <a:chOff x="2464029" y="5198375"/>
            <a:chExt cx="496112" cy="342437"/>
          </a:xfrm>
        </p:grpSpPr>
        <p:sp>
          <p:nvSpPr>
            <p:cNvPr id="106" name="pole tekstowe 105"/>
            <p:cNvSpPr txBox="1"/>
            <p:nvPr/>
          </p:nvSpPr>
          <p:spPr>
            <a:xfrm>
              <a:off x="2464029" y="5219477"/>
              <a:ext cx="488612" cy="260688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lang="pl-PL" sz="800" b="1" dirty="0">
                <a:latin typeface="Arial Narrow"/>
              </a:endParaRPr>
            </a:p>
          </p:txBody>
        </p:sp>
        <p:sp>
          <p:nvSpPr>
            <p:cNvPr id="107" name="Freeform 5"/>
            <p:cNvSpPr>
              <a:spLocks noChangeAspect="1" noEditPoints="1"/>
            </p:cNvSpPr>
            <p:nvPr/>
          </p:nvSpPr>
          <p:spPr bwMode="auto">
            <a:xfrm>
              <a:off x="2468135" y="5198375"/>
              <a:ext cx="492006" cy="342437"/>
            </a:xfrm>
            <a:custGeom>
              <a:avLst/>
              <a:gdLst>
                <a:gd name="T0" fmla="*/ 3670 w 4000"/>
                <a:gd name="T1" fmla="*/ 108 h 2784"/>
                <a:gd name="T2" fmla="*/ 3660 w 4000"/>
                <a:gd name="T3" fmla="*/ 66 h 2784"/>
                <a:gd name="T4" fmla="*/ 3622 w 4000"/>
                <a:gd name="T5" fmla="*/ 18 h 2784"/>
                <a:gd name="T6" fmla="*/ 3560 w 4000"/>
                <a:gd name="T7" fmla="*/ 0 h 2784"/>
                <a:gd name="T8" fmla="*/ 418 w 4000"/>
                <a:gd name="T9" fmla="*/ 2 h 2784"/>
                <a:gd name="T10" fmla="*/ 362 w 4000"/>
                <a:gd name="T11" fmla="*/ 32 h 2784"/>
                <a:gd name="T12" fmla="*/ 332 w 4000"/>
                <a:gd name="T13" fmla="*/ 86 h 2784"/>
                <a:gd name="T14" fmla="*/ 218 w 4000"/>
                <a:gd name="T15" fmla="*/ 2094 h 2784"/>
                <a:gd name="T16" fmla="*/ 174 w 4000"/>
                <a:gd name="T17" fmla="*/ 2098 h 2784"/>
                <a:gd name="T18" fmla="*/ 114 w 4000"/>
                <a:gd name="T19" fmla="*/ 2120 h 2784"/>
                <a:gd name="T20" fmla="*/ 64 w 4000"/>
                <a:gd name="T21" fmla="*/ 2158 h 2784"/>
                <a:gd name="T22" fmla="*/ 26 w 4000"/>
                <a:gd name="T23" fmla="*/ 2208 h 2784"/>
                <a:gd name="T24" fmla="*/ 4 w 4000"/>
                <a:gd name="T25" fmla="*/ 2268 h 2784"/>
                <a:gd name="T26" fmla="*/ 0 w 4000"/>
                <a:gd name="T27" fmla="*/ 2312 h 2784"/>
                <a:gd name="T28" fmla="*/ 4 w 4000"/>
                <a:gd name="T29" fmla="*/ 2384 h 2784"/>
                <a:gd name="T30" fmla="*/ 36 w 4000"/>
                <a:gd name="T31" fmla="*/ 2496 h 2784"/>
                <a:gd name="T32" fmla="*/ 108 w 4000"/>
                <a:gd name="T33" fmla="*/ 2612 h 2784"/>
                <a:gd name="T34" fmla="*/ 208 w 4000"/>
                <a:gd name="T35" fmla="*/ 2704 h 2784"/>
                <a:gd name="T36" fmla="*/ 330 w 4000"/>
                <a:gd name="T37" fmla="*/ 2762 h 2784"/>
                <a:gd name="T38" fmla="*/ 422 w 4000"/>
                <a:gd name="T39" fmla="*/ 2782 h 2784"/>
                <a:gd name="T40" fmla="*/ 3530 w 4000"/>
                <a:gd name="T41" fmla="*/ 2784 h 2784"/>
                <a:gd name="T42" fmla="*/ 3578 w 4000"/>
                <a:gd name="T43" fmla="*/ 2782 h 2784"/>
                <a:gd name="T44" fmla="*/ 3670 w 4000"/>
                <a:gd name="T45" fmla="*/ 2762 h 2784"/>
                <a:gd name="T46" fmla="*/ 3792 w 4000"/>
                <a:gd name="T47" fmla="*/ 2704 h 2784"/>
                <a:gd name="T48" fmla="*/ 3892 w 4000"/>
                <a:gd name="T49" fmla="*/ 2612 h 2784"/>
                <a:gd name="T50" fmla="*/ 3964 w 4000"/>
                <a:gd name="T51" fmla="*/ 2496 h 2784"/>
                <a:gd name="T52" fmla="*/ 3996 w 4000"/>
                <a:gd name="T53" fmla="*/ 2384 h 2784"/>
                <a:gd name="T54" fmla="*/ 4000 w 4000"/>
                <a:gd name="T55" fmla="*/ 2312 h 2784"/>
                <a:gd name="T56" fmla="*/ 3996 w 4000"/>
                <a:gd name="T57" fmla="*/ 2268 h 2784"/>
                <a:gd name="T58" fmla="*/ 3974 w 4000"/>
                <a:gd name="T59" fmla="*/ 2208 h 2784"/>
                <a:gd name="T60" fmla="*/ 3936 w 4000"/>
                <a:gd name="T61" fmla="*/ 2158 h 2784"/>
                <a:gd name="T62" fmla="*/ 3886 w 4000"/>
                <a:gd name="T63" fmla="*/ 2120 h 2784"/>
                <a:gd name="T64" fmla="*/ 3826 w 4000"/>
                <a:gd name="T65" fmla="*/ 2098 h 2784"/>
                <a:gd name="T66" fmla="*/ 3782 w 4000"/>
                <a:gd name="T67" fmla="*/ 2094 h 2784"/>
                <a:gd name="T68" fmla="*/ 3449 w 4000"/>
                <a:gd name="T69" fmla="*/ 2094 h 2784"/>
                <a:gd name="T70" fmla="*/ 3530 w 4000"/>
                <a:gd name="T71" fmla="*/ 2566 h 2784"/>
                <a:gd name="T72" fmla="*/ 446 w 4000"/>
                <a:gd name="T73" fmla="*/ 2564 h 2784"/>
                <a:gd name="T74" fmla="*/ 372 w 4000"/>
                <a:gd name="T75" fmla="*/ 2546 h 2784"/>
                <a:gd name="T76" fmla="*/ 310 w 4000"/>
                <a:gd name="T77" fmla="*/ 2508 h 2784"/>
                <a:gd name="T78" fmla="*/ 260 w 4000"/>
                <a:gd name="T79" fmla="*/ 2454 h 2784"/>
                <a:gd name="T80" fmla="*/ 228 w 4000"/>
                <a:gd name="T81" fmla="*/ 2388 h 2784"/>
                <a:gd name="T82" fmla="*/ 218 w 4000"/>
                <a:gd name="T83" fmla="*/ 2312 h 2784"/>
                <a:gd name="T84" fmla="*/ 3780 w 4000"/>
                <a:gd name="T85" fmla="*/ 2338 h 2784"/>
                <a:gd name="T86" fmla="*/ 3762 w 4000"/>
                <a:gd name="T87" fmla="*/ 2410 h 2784"/>
                <a:gd name="T88" fmla="*/ 3724 w 4000"/>
                <a:gd name="T89" fmla="*/ 2474 h 2784"/>
                <a:gd name="T90" fmla="*/ 3670 w 4000"/>
                <a:gd name="T91" fmla="*/ 2522 h 2784"/>
                <a:gd name="T92" fmla="*/ 3604 w 4000"/>
                <a:gd name="T93" fmla="*/ 2554 h 2784"/>
                <a:gd name="T94" fmla="*/ 3530 w 4000"/>
                <a:gd name="T95" fmla="*/ 2566 h 2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00" h="2784">
                  <a:moveTo>
                    <a:pt x="3782" y="2094"/>
                  </a:moveTo>
                  <a:lnTo>
                    <a:pt x="3670" y="2094"/>
                  </a:lnTo>
                  <a:lnTo>
                    <a:pt x="3670" y="108"/>
                  </a:lnTo>
                  <a:lnTo>
                    <a:pt x="3670" y="108"/>
                  </a:lnTo>
                  <a:lnTo>
                    <a:pt x="3668" y="86"/>
                  </a:lnTo>
                  <a:lnTo>
                    <a:pt x="3660" y="66"/>
                  </a:lnTo>
                  <a:lnTo>
                    <a:pt x="3650" y="48"/>
                  </a:lnTo>
                  <a:lnTo>
                    <a:pt x="3638" y="32"/>
                  </a:lnTo>
                  <a:lnTo>
                    <a:pt x="3622" y="18"/>
                  </a:lnTo>
                  <a:lnTo>
                    <a:pt x="3602" y="8"/>
                  </a:lnTo>
                  <a:lnTo>
                    <a:pt x="3582" y="2"/>
                  </a:lnTo>
                  <a:lnTo>
                    <a:pt x="3560" y="0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418" y="2"/>
                  </a:lnTo>
                  <a:lnTo>
                    <a:pt x="398" y="8"/>
                  </a:lnTo>
                  <a:lnTo>
                    <a:pt x="378" y="18"/>
                  </a:lnTo>
                  <a:lnTo>
                    <a:pt x="362" y="32"/>
                  </a:lnTo>
                  <a:lnTo>
                    <a:pt x="350" y="48"/>
                  </a:lnTo>
                  <a:lnTo>
                    <a:pt x="340" y="66"/>
                  </a:lnTo>
                  <a:lnTo>
                    <a:pt x="332" y="86"/>
                  </a:lnTo>
                  <a:lnTo>
                    <a:pt x="330" y="108"/>
                  </a:lnTo>
                  <a:lnTo>
                    <a:pt x="330" y="2094"/>
                  </a:lnTo>
                  <a:lnTo>
                    <a:pt x="218" y="2094"/>
                  </a:lnTo>
                  <a:lnTo>
                    <a:pt x="218" y="2094"/>
                  </a:lnTo>
                  <a:lnTo>
                    <a:pt x="196" y="2094"/>
                  </a:lnTo>
                  <a:lnTo>
                    <a:pt x="174" y="2098"/>
                  </a:lnTo>
                  <a:lnTo>
                    <a:pt x="152" y="2104"/>
                  </a:lnTo>
                  <a:lnTo>
                    <a:pt x="132" y="2110"/>
                  </a:lnTo>
                  <a:lnTo>
                    <a:pt x="114" y="2120"/>
                  </a:lnTo>
                  <a:lnTo>
                    <a:pt x="96" y="2130"/>
                  </a:lnTo>
                  <a:lnTo>
                    <a:pt x="78" y="2144"/>
                  </a:lnTo>
                  <a:lnTo>
                    <a:pt x="64" y="2158"/>
                  </a:lnTo>
                  <a:lnTo>
                    <a:pt x="50" y="2174"/>
                  </a:lnTo>
                  <a:lnTo>
                    <a:pt x="36" y="2190"/>
                  </a:lnTo>
                  <a:lnTo>
                    <a:pt x="26" y="2208"/>
                  </a:lnTo>
                  <a:lnTo>
                    <a:pt x="16" y="2226"/>
                  </a:lnTo>
                  <a:lnTo>
                    <a:pt x="8" y="2248"/>
                  </a:lnTo>
                  <a:lnTo>
                    <a:pt x="4" y="2268"/>
                  </a:lnTo>
                  <a:lnTo>
                    <a:pt x="0" y="2290"/>
                  </a:lnTo>
                  <a:lnTo>
                    <a:pt x="0" y="2312"/>
                  </a:lnTo>
                  <a:lnTo>
                    <a:pt x="0" y="2312"/>
                  </a:lnTo>
                  <a:lnTo>
                    <a:pt x="0" y="2336"/>
                  </a:lnTo>
                  <a:lnTo>
                    <a:pt x="2" y="2360"/>
                  </a:lnTo>
                  <a:lnTo>
                    <a:pt x="4" y="2384"/>
                  </a:lnTo>
                  <a:lnTo>
                    <a:pt x="8" y="2406"/>
                  </a:lnTo>
                  <a:lnTo>
                    <a:pt x="20" y="2452"/>
                  </a:lnTo>
                  <a:lnTo>
                    <a:pt x="36" y="2496"/>
                  </a:lnTo>
                  <a:lnTo>
                    <a:pt x="56" y="2536"/>
                  </a:lnTo>
                  <a:lnTo>
                    <a:pt x="80" y="2576"/>
                  </a:lnTo>
                  <a:lnTo>
                    <a:pt x="108" y="2612"/>
                  </a:lnTo>
                  <a:lnTo>
                    <a:pt x="138" y="2646"/>
                  </a:lnTo>
                  <a:lnTo>
                    <a:pt x="172" y="2676"/>
                  </a:lnTo>
                  <a:lnTo>
                    <a:pt x="208" y="2704"/>
                  </a:lnTo>
                  <a:lnTo>
                    <a:pt x="246" y="2726"/>
                  </a:lnTo>
                  <a:lnTo>
                    <a:pt x="288" y="2746"/>
                  </a:lnTo>
                  <a:lnTo>
                    <a:pt x="330" y="2762"/>
                  </a:lnTo>
                  <a:lnTo>
                    <a:pt x="376" y="2774"/>
                  </a:lnTo>
                  <a:lnTo>
                    <a:pt x="400" y="2778"/>
                  </a:lnTo>
                  <a:lnTo>
                    <a:pt x="422" y="2782"/>
                  </a:lnTo>
                  <a:lnTo>
                    <a:pt x="446" y="2784"/>
                  </a:lnTo>
                  <a:lnTo>
                    <a:pt x="472" y="2784"/>
                  </a:lnTo>
                  <a:lnTo>
                    <a:pt x="3530" y="2784"/>
                  </a:lnTo>
                  <a:lnTo>
                    <a:pt x="3530" y="2784"/>
                  </a:lnTo>
                  <a:lnTo>
                    <a:pt x="3554" y="2784"/>
                  </a:lnTo>
                  <a:lnTo>
                    <a:pt x="3578" y="2782"/>
                  </a:lnTo>
                  <a:lnTo>
                    <a:pt x="3600" y="2778"/>
                  </a:lnTo>
                  <a:lnTo>
                    <a:pt x="3624" y="2774"/>
                  </a:lnTo>
                  <a:lnTo>
                    <a:pt x="3670" y="2762"/>
                  </a:lnTo>
                  <a:lnTo>
                    <a:pt x="3712" y="2746"/>
                  </a:lnTo>
                  <a:lnTo>
                    <a:pt x="3754" y="2726"/>
                  </a:lnTo>
                  <a:lnTo>
                    <a:pt x="3792" y="2704"/>
                  </a:lnTo>
                  <a:lnTo>
                    <a:pt x="3828" y="2676"/>
                  </a:lnTo>
                  <a:lnTo>
                    <a:pt x="3862" y="2646"/>
                  </a:lnTo>
                  <a:lnTo>
                    <a:pt x="3892" y="2612"/>
                  </a:lnTo>
                  <a:lnTo>
                    <a:pt x="3920" y="2576"/>
                  </a:lnTo>
                  <a:lnTo>
                    <a:pt x="3944" y="2536"/>
                  </a:lnTo>
                  <a:lnTo>
                    <a:pt x="3964" y="2496"/>
                  </a:lnTo>
                  <a:lnTo>
                    <a:pt x="3980" y="2452"/>
                  </a:lnTo>
                  <a:lnTo>
                    <a:pt x="3990" y="2406"/>
                  </a:lnTo>
                  <a:lnTo>
                    <a:pt x="3996" y="2384"/>
                  </a:lnTo>
                  <a:lnTo>
                    <a:pt x="3998" y="2360"/>
                  </a:lnTo>
                  <a:lnTo>
                    <a:pt x="4000" y="2336"/>
                  </a:lnTo>
                  <a:lnTo>
                    <a:pt x="4000" y="2312"/>
                  </a:lnTo>
                  <a:lnTo>
                    <a:pt x="4000" y="2312"/>
                  </a:lnTo>
                  <a:lnTo>
                    <a:pt x="4000" y="2290"/>
                  </a:lnTo>
                  <a:lnTo>
                    <a:pt x="3996" y="2268"/>
                  </a:lnTo>
                  <a:lnTo>
                    <a:pt x="3990" y="2248"/>
                  </a:lnTo>
                  <a:lnTo>
                    <a:pt x="3984" y="2226"/>
                  </a:lnTo>
                  <a:lnTo>
                    <a:pt x="3974" y="2208"/>
                  </a:lnTo>
                  <a:lnTo>
                    <a:pt x="3964" y="2190"/>
                  </a:lnTo>
                  <a:lnTo>
                    <a:pt x="3950" y="2174"/>
                  </a:lnTo>
                  <a:lnTo>
                    <a:pt x="3936" y="2158"/>
                  </a:lnTo>
                  <a:lnTo>
                    <a:pt x="3922" y="2144"/>
                  </a:lnTo>
                  <a:lnTo>
                    <a:pt x="3904" y="2130"/>
                  </a:lnTo>
                  <a:lnTo>
                    <a:pt x="3886" y="2120"/>
                  </a:lnTo>
                  <a:lnTo>
                    <a:pt x="3868" y="2110"/>
                  </a:lnTo>
                  <a:lnTo>
                    <a:pt x="3848" y="2104"/>
                  </a:lnTo>
                  <a:lnTo>
                    <a:pt x="3826" y="2098"/>
                  </a:lnTo>
                  <a:lnTo>
                    <a:pt x="3804" y="2094"/>
                  </a:lnTo>
                  <a:lnTo>
                    <a:pt x="3782" y="2094"/>
                  </a:lnTo>
                  <a:lnTo>
                    <a:pt x="3782" y="2094"/>
                  </a:lnTo>
                  <a:close/>
                  <a:moveTo>
                    <a:pt x="549" y="218"/>
                  </a:moveTo>
                  <a:lnTo>
                    <a:pt x="3449" y="218"/>
                  </a:lnTo>
                  <a:lnTo>
                    <a:pt x="3449" y="2094"/>
                  </a:lnTo>
                  <a:lnTo>
                    <a:pt x="549" y="2094"/>
                  </a:lnTo>
                  <a:lnTo>
                    <a:pt x="549" y="218"/>
                  </a:lnTo>
                  <a:close/>
                  <a:moveTo>
                    <a:pt x="3530" y="2566"/>
                  </a:moveTo>
                  <a:lnTo>
                    <a:pt x="472" y="2566"/>
                  </a:lnTo>
                  <a:lnTo>
                    <a:pt x="472" y="2566"/>
                  </a:lnTo>
                  <a:lnTo>
                    <a:pt x="446" y="2564"/>
                  </a:lnTo>
                  <a:lnTo>
                    <a:pt x="420" y="2560"/>
                  </a:lnTo>
                  <a:lnTo>
                    <a:pt x="396" y="2554"/>
                  </a:lnTo>
                  <a:lnTo>
                    <a:pt x="372" y="2546"/>
                  </a:lnTo>
                  <a:lnTo>
                    <a:pt x="350" y="2534"/>
                  </a:lnTo>
                  <a:lnTo>
                    <a:pt x="330" y="2522"/>
                  </a:lnTo>
                  <a:lnTo>
                    <a:pt x="310" y="2508"/>
                  </a:lnTo>
                  <a:lnTo>
                    <a:pt x="292" y="2492"/>
                  </a:lnTo>
                  <a:lnTo>
                    <a:pt x="276" y="2474"/>
                  </a:lnTo>
                  <a:lnTo>
                    <a:pt x="260" y="2454"/>
                  </a:lnTo>
                  <a:lnTo>
                    <a:pt x="248" y="2432"/>
                  </a:lnTo>
                  <a:lnTo>
                    <a:pt x="238" y="2410"/>
                  </a:lnTo>
                  <a:lnTo>
                    <a:pt x="228" y="2388"/>
                  </a:lnTo>
                  <a:lnTo>
                    <a:pt x="222" y="2364"/>
                  </a:lnTo>
                  <a:lnTo>
                    <a:pt x="218" y="2338"/>
                  </a:lnTo>
                  <a:lnTo>
                    <a:pt x="218" y="2312"/>
                  </a:lnTo>
                  <a:lnTo>
                    <a:pt x="3782" y="2312"/>
                  </a:lnTo>
                  <a:lnTo>
                    <a:pt x="3782" y="2312"/>
                  </a:lnTo>
                  <a:lnTo>
                    <a:pt x="3780" y="2338"/>
                  </a:lnTo>
                  <a:lnTo>
                    <a:pt x="3776" y="2364"/>
                  </a:lnTo>
                  <a:lnTo>
                    <a:pt x="3770" y="2388"/>
                  </a:lnTo>
                  <a:lnTo>
                    <a:pt x="3762" y="2410"/>
                  </a:lnTo>
                  <a:lnTo>
                    <a:pt x="3752" y="2432"/>
                  </a:lnTo>
                  <a:lnTo>
                    <a:pt x="3738" y="2454"/>
                  </a:lnTo>
                  <a:lnTo>
                    <a:pt x="3724" y="2474"/>
                  </a:lnTo>
                  <a:lnTo>
                    <a:pt x="3708" y="2492"/>
                  </a:lnTo>
                  <a:lnTo>
                    <a:pt x="3690" y="2508"/>
                  </a:lnTo>
                  <a:lnTo>
                    <a:pt x="3670" y="2522"/>
                  </a:lnTo>
                  <a:lnTo>
                    <a:pt x="3650" y="2534"/>
                  </a:lnTo>
                  <a:lnTo>
                    <a:pt x="3628" y="2546"/>
                  </a:lnTo>
                  <a:lnTo>
                    <a:pt x="3604" y="2554"/>
                  </a:lnTo>
                  <a:lnTo>
                    <a:pt x="3580" y="2560"/>
                  </a:lnTo>
                  <a:lnTo>
                    <a:pt x="3554" y="2564"/>
                  </a:lnTo>
                  <a:lnTo>
                    <a:pt x="3530" y="2566"/>
                  </a:lnTo>
                  <a:lnTo>
                    <a:pt x="3530" y="256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102" name="noun_project_2506.svg.eps"/>
          <p:cNvSpPr>
            <a:spLocks noChangeAspect="1" noEditPoints="1"/>
          </p:cNvSpPr>
          <p:nvPr/>
        </p:nvSpPr>
        <p:spPr bwMode="auto">
          <a:xfrm>
            <a:off x="10749029" y="2039341"/>
            <a:ext cx="344104" cy="344104"/>
          </a:xfrm>
          <a:custGeom>
            <a:avLst/>
            <a:gdLst>
              <a:gd name="T0" fmla="*/ 30490760 w 3456"/>
              <a:gd name="T1" fmla="*/ 8919058 h 3458"/>
              <a:gd name="T2" fmla="*/ 24703793 w 3456"/>
              <a:gd name="T3" fmla="*/ 10504053 h 3458"/>
              <a:gd name="T4" fmla="*/ 19352331 w 3456"/>
              <a:gd name="T5" fmla="*/ 13456329 h 3458"/>
              <a:gd name="T6" fmla="*/ 14716478 w 3456"/>
              <a:gd name="T7" fmla="*/ 17714010 h 3458"/>
              <a:gd name="T8" fmla="*/ 11325225 w 3456"/>
              <a:gd name="T9" fmla="*/ 22872693 h 3458"/>
              <a:gd name="T10" fmla="*/ 9271706 w 3456"/>
              <a:gd name="T11" fmla="*/ 28528681 h 3458"/>
              <a:gd name="T12" fmla="*/ 8587140 w 3456"/>
              <a:gd name="T13" fmla="*/ 34433409 h 3458"/>
              <a:gd name="T14" fmla="*/ 9271706 w 3456"/>
              <a:gd name="T15" fmla="*/ 40337962 h 3458"/>
              <a:gd name="T16" fmla="*/ 11325225 w 3456"/>
              <a:gd name="T17" fmla="*/ 45962923 h 3458"/>
              <a:gd name="T18" fmla="*/ 14716478 w 3456"/>
              <a:gd name="T19" fmla="*/ 51121782 h 3458"/>
              <a:gd name="T20" fmla="*/ 19352331 w 3456"/>
              <a:gd name="T21" fmla="*/ 55410313 h 3458"/>
              <a:gd name="T22" fmla="*/ 24703793 w 3456"/>
              <a:gd name="T23" fmla="*/ 58362766 h 3458"/>
              <a:gd name="T24" fmla="*/ 30490760 w 3456"/>
              <a:gd name="T25" fmla="*/ 59947584 h 3458"/>
              <a:gd name="T26" fmla="*/ 36433301 w 3456"/>
              <a:gd name="T27" fmla="*/ 60196325 h 3458"/>
              <a:gd name="T28" fmla="*/ 42251489 w 3456"/>
              <a:gd name="T29" fmla="*/ 59046406 h 3458"/>
              <a:gd name="T30" fmla="*/ 47789571 w 3456"/>
              <a:gd name="T31" fmla="*/ 56560232 h 3458"/>
              <a:gd name="T32" fmla="*/ 52705529 w 3456"/>
              <a:gd name="T33" fmla="*/ 52706778 h 3458"/>
              <a:gd name="T34" fmla="*/ 56563507 w 3456"/>
              <a:gd name="T35" fmla="*/ 47765457 h 3458"/>
              <a:gd name="T36" fmla="*/ 59052531 w 3456"/>
              <a:gd name="T37" fmla="*/ 42264777 h 3458"/>
              <a:gd name="T38" fmla="*/ 60172600 w 3456"/>
              <a:gd name="T39" fmla="*/ 36422278 h 3458"/>
              <a:gd name="T40" fmla="*/ 59954760 w 3456"/>
              <a:gd name="T41" fmla="*/ 30486523 h 3458"/>
              <a:gd name="T42" fmla="*/ 58368142 w 3456"/>
              <a:gd name="T43" fmla="*/ 24706252 h 3458"/>
              <a:gd name="T44" fmla="*/ 55443438 w 3456"/>
              <a:gd name="T45" fmla="*/ 19361058 h 3458"/>
              <a:gd name="T46" fmla="*/ 51149779 w 3456"/>
              <a:gd name="T47" fmla="*/ 14761557 h 3458"/>
              <a:gd name="T48" fmla="*/ 45985113 w 3456"/>
              <a:gd name="T49" fmla="*/ 11311976 h 3458"/>
              <a:gd name="T50" fmla="*/ 40353544 w 3456"/>
              <a:gd name="T51" fmla="*/ 9292081 h 3458"/>
              <a:gd name="T52" fmla="*/ 34442224 w 3456"/>
              <a:gd name="T53" fmla="*/ 8608264 h 3458"/>
              <a:gd name="T54" fmla="*/ 37864521 w 3456"/>
              <a:gd name="T55" fmla="*/ 186512 h 3458"/>
              <a:gd name="T56" fmla="*/ 44678247 w 3456"/>
              <a:gd name="T57" fmla="*/ 1553792 h 3458"/>
              <a:gd name="T58" fmla="*/ 51118735 w 3456"/>
              <a:gd name="T59" fmla="*/ 4288707 h 3458"/>
              <a:gd name="T60" fmla="*/ 56967967 w 3456"/>
              <a:gd name="T61" fmla="*/ 8421929 h 3458"/>
              <a:gd name="T62" fmla="*/ 62039324 w 3456"/>
              <a:gd name="T63" fmla="*/ 13829352 h 3458"/>
              <a:gd name="T64" fmla="*/ 65710682 w 3456"/>
              <a:gd name="T65" fmla="*/ 19982469 h 3458"/>
              <a:gd name="T66" fmla="*/ 68013086 w 3456"/>
              <a:gd name="T67" fmla="*/ 26664094 h 3458"/>
              <a:gd name="T68" fmla="*/ 68853226 w 3456"/>
              <a:gd name="T69" fmla="*/ 33532231 h 3458"/>
              <a:gd name="T70" fmla="*/ 68324236 w 3456"/>
              <a:gd name="T71" fmla="*/ 40493447 h 3458"/>
              <a:gd name="T72" fmla="*/ 66395247 w 3456"/>
              <a:gd name="T73" fmla="*/ 47237125 h 3458"/>
              <a:gd name="T74" fmla="*/ 63066083 w 3456"/>
              <a:gd name="T75" fmla="*/ 53545727 h 3458"/>
              <a:gd name="T76" fmla="*/ 77066951 w 3456"/>
              <a:gd name="T77" fmla="*/ 64857879 h 3458"/>
              <a:gd name="T78" fmla="*/ 95330433 w 3456"/>
              <a:gd name="T79" fmla="*/ 107464477 h 3458"/>
              <a:gd name="T80" fmla="*/ 55536747 w 3456"/>
              <a:gd name="T81" fmla="*/ 61594809 h 3458"/>
              <a:gd name="T82" fmla="*/ 49438631 w 3456"/>
              <a:gd name="T83" fmla="*/ 65386211 h 3458"/>
              <a:gd name="T84" fmla="*/ 42780479 w 3456"/>
              <a:gd name="T85" fmla="*/ 67810155 h 3458"/>
              <a:gd name="T86" fmla="*/ 35873267 w 3456"/>
              <a:gd name="T87" fmla="*/ 68835616 h 3458"/>
              <a:gd name="T88" fmla="*/ 28935186 w 3456"/>
              <a:gd name="T89" fmla="*/ 68400540 h 3458"/>
              <a:gd name="T90" fmla="*/ 22152504 w 3456"/>
              <a:gd name="T91" fmla="*/ 66629209 h 3458"/>
              <a:gd name="T92" fmla="*/ 15805503 w 3456"/>
              <a:gd name="T93" fmla="*/ 63397166 h 3458"/>
              <a:gd name="T94" fmla="*/ 10049581 w 3456"/>
              <a:gd name="T95" fmla="*/ 58766639 h 3458"/>
              <a:gd name="T96" fmla="*/ 5475817 w 3456"/>
              <a:gd name="T97" fmla="*/ 53141854 h 3458"/>
              <a:gd name="T98" fmla="*/ 2271183 w 3456"/>
              <a:gd name="T99" fmla="*/ 46833075 h 3458"/>
              <a:gd name="T100" fmla="*/ 466725 w 3456"/>
              <a:gd name="T101" fmla="*/ 40182653 h 3458"/>
              <a:gd name="T102" fmla="*/ 0 w 3456"/>
              <a:gd name="T103" fmla="*/ 33283490 h 3458"/>
              <a:gd name="T104" fmla="*/ 933450 w 3456"/>
              <a:gd name="T105" fmla="*/ 26446556 h 3458"/>
              <a:gd name="T106" fmla="*/ 3204633 w 3456"/>
              <a:gd name="T107" fmla="*/ 19858187 h 3458"/>
              <a:gd name="T108" fmla="*/ 6875992 w 3456"/>
              <a:gd name="T109" fmla="*/ 13767123 h 3458"/>
              <a:gd name="T110" fmla="*/ 11885260 w 3456"/>
              <a:gd name="T111" fmla="*/ 8421929 h 3458"/>
              <a:gd name="T112" fmla="*/ 17765536 w 3456"/>
              <a:gd name="T113" fmla="*/ 4288707 h 3458"/>
              <a:gd name="T114" fmla="*/ 24206024 w 3456"/>
              <a:gd name="T115" fmla="*/ 1553792 h 3458"/>
              <a:gd name="T116" fmla="*/ 30988529 w 3456"/>
              <a:gd name="T117" fmla="*/ 186512 h 3458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3456" h="3458">
                <a:moveTo>
                  <a:pt x="1107" y="277"/>
                </a:moveTo>
                <a:lnTo>
                  <a:pt x="1042" y="280"/>
                </a:lnTo>
                <a:lnTo>
                  <a:pt x="980" y="287"/>
                </a:lnTo>
                <a:lnTo>
                  <a:pt x="916" y="299"/>
                </a:lnTo>
                <a:lnTo>
                  <a:pt x="855" y="317"/>
                </a:lnTo>
                <a:lnTo>
                  <a:pt x="794" y="338"/>
                </a:lnTo>
                <a:lnTo>
                  <a:pt x="735" y="364"/>
                </a:lnTo>
                <a:lnTo>
                  <a:pt x="678" y="396"/>
                </a:lnTo>
                <a:lnTo>
                  <a:pt x="622" y="433"/>
                </a:lnTo>
                <a:lnTo>
                  <a:pt x="569" y="475"/>
                </a:lnTo>
                <a:lnTo>
                  <a:pt x="520" y="520"/>
                </a:lnTo>
                <a:lnTo>
                  <a:pt x="473" y="570"/>
                </a:lnTo>
                <a:lnTo>
                  <a:pt x="432" y="623"/>
                </a:lnTo>
                <a:lnTo>
                  <a:pt x="396" y="678"/>
                </a:lnTo>
                <a:lnTo>
                  <a:pt x="364" y="736"/>
                </a:lnTo>
                <a:lnTo>
                  <a:pt x="337" y="795"/>
                </a:lnTo>
                <a:lnTo>
                  <a:pt x="315" y="856"/>
                </a:lnTo>
                <a:lnTo>
                  <a:pt x="298" y="918"/>
                </a:lnTo>
                <a:lnTo>
                  <a:pt x="286" y="981"/>
                </a:lnTo>
                <a:lnTo>
                  <a:pt x="279" y="1044"/>
                </a:lnTo>
                <a:lnTo>
                  <a:pt x="276" y="1108"/>
                </a:lnTo>
                <a:lnTo>
                  <a:pt x="279" y="1172"/>
                </a:lnTo>
                <a:lnTo>
                  <a:pt x="286" y="1235"/>
                </a:lnTo>
                <a:lnTo>
                  <a:pt x="298" y="1298"/>
                </a:lnTo>
                <a:lnTo>
                  <a:pt x="315" y="1360"/>
                </a:lnTo>
                <a:lnTo>
                  <a:pt x="337" y="1421"/>
                </a:lnTo>
                <a:lnTo>
                  <a:pt x="364" y="1479"/>
                </a:lnTo>
                <a:lnTo>
                  <a:pt x="396" y="1537"/>
                </a:lnTo>
                <a:lnTo>
                  <a:pt x="432" y="1593"/>
                </a:lnTo>
                <a:lnTo>
                  <a:pt x="473" y="1645"/>
                </a:lnTo>
                <a:lnTo>
                  <a:pt x="520" y="1696"/>
                </a:lnTo>
                <a:lnTo>
                  <a:pt x="569" y="1741"/>
                </a:lnTo>
                <a:lnTo>
                  <a:pt x="622" y="1783"/>
                </a:lnTo>
                <a:lnTo>
                  <a:pt x="678" y="1820"/>
                </a:lnTo>
                <a:lnTo>
                  <a:pt x="735" y="1851"/>
                </a:lnTo>
                <a:lnTo>
                  <a:pt x="794" y="1878"/>
                </a:lnTo>
                <a:lnTo>
                  <a:pt x="855" y="1900"/>
                </a:lnTo>
                <a:lnTo>
                  <a:pt x="916" y="1916"/>
                </a:lnTo>
                <a:lnTo>
                  <a:pt x="980" y="1929"/>
                </a:lnTo>
                <a:lnTo>
                  <a:pt x="1042" y="1937"/>
                </a:lnTo>
                <a:lnTo>
                  <a:pt x="1107" y="1939"/>
                </a:lnTo>
                <a:lnTo>
                  <a:pt x="1171" y="1937"/>
                </a:lnTo>
                <a:lnTo>
                  <a:pt x="1233" y="1929"/>
                </a:lnTo>
                <a:lnTo>
                  <a:pt x="1297" y="1916"/>
                </a:lnTo>
                <a:lnTo>
                  <a:pt x="1358" y="1900"/>
                </a:lnTo>
                <a:lnTo>
                  <a:pt x="1419" y="1878"/>
                </a:lnTo>
                <a:lnTo>
                  <a:pt x="1478" y="1851"/>
                </a:lnTo>
                <a:lnTo>
                  <a:pt x="1536" y="1820"/>
                </a:lnTo>
                <a:lnTo>
                  <a:pt x="1591" y="1783"/>
                </a:lnTo>
                <a:lnTo>
                  <a:pt x="1644" y="1741"/>
                </a:lnTo>
                <a:lnTo>
                  <a:pt x="1694" y="1696"/>
                </a:lnTo>
                <a:lnTo>
                  <a:pt x="1740" y="1645"/>
                </a:lnTo>
                <a:lnTo>
                  <a:pt x="1782" y="1593"/>
                </a:lnTo>
                <a:lnTo>
                  <a:pt x="1818" y="1537"/>
                </a:lnTo>
                <a:lnTo>
                  <a:pt x="1849" y="1479"/>
                </a:lnTo>
                <a:lnTo>
                  <a:pt x="1876" y="1421"/>
                </a:lnTo>
                <a:lnTo>
                  <a:pt x="1898" y="1360"/>
                </a:lnTo>
                <a:lnTo>
                  <a:pt x="1915" y="1298"/>
                </a:lnTo>
                <a:lnTo>
                  <a:pt x="1927" y="1235"/>
                </a:lnTo>
                <a:lnTo>
                  <a:pt x="1934" y="1172"/>
                </a:lnTo>
                <a:lnTo>
                  <a:pt x="1937" y="1108"/>
                </a:lnTo>
                <a:lnTo>
                  <a:pt x="1934" y="1044"/>
                </a:lnTo>
                <a:lnTo>
                  <a:pt x="1927" y="981"/>
                </a:lnTo>
                <a:lnTo>
                  <a:pt x="1915" y="918"/>
                </a:lnTo>
                <a:lnTo>
                  <a:pt x="1898" y="856"/>
                </a:lnTo>
                <a:lnTo>
                  <a:pt x="1876" y="795"/>
                </a:lnTo>
                <a:lnTo>
                  <a:pt x="1849" y="736"/>
                </a:lnTo>
                <a:lnTo>
                  <a:pt x="1818" y="678"/>
                </a:lnTo>
                <a:lnTo>
                  <a:pt x="1782" y="623"/>
                </a:lnTo>
                <a:lnTo>
                  <a:pt x="1740" y="570"/>
                </a:lnTo>
                <a:lnTo>
                  <a:pt x="1694" y="520"/>
                </a:lnTo>
                <a:lnTo>
                  <a:pt x="1644" y="475"/>
                </a:lnTo>
                <a:lnTo>
                  <a:pt x="1591" y="433"/>
                </a:lnTo>
                <a:lnTo>
                  <a:pt x="1536" y="396"/>
                </a:lnTo>
                <a:lnTo>
                  <a:pt x="1478" y="364"/>
                </a:lnTo>
                <a:lnTo>
                  <a:pt x="1419" y="338"/>
                </a:lnTo>
                <a:lnTo>
                  <a:pt x="1358" y="317"/>
                </a:lnTo>
                <a:lnTo>
                  <a:pt x="1297" y="299"/>
                </a:lnTo>
                <a:lnTo>
                  <a:pt x="1233" y="287"/>
                </a:lnTo>
                <a:lnTo>
                  <a:pt x="1171" y="280"/>
                </a:lnTo>
                <a:lnTo>
                  <a:pt x="1107" y="277"/>
                </a:lnTo>
                <a:close/>
                <a:moveTo>
                  <a:pt x="1070" y="0"/>
                </a:moveTo>
                <a:lnTo>
                  <a:pt x="1143" y="0"/>
                </a:lnTo>
                <a:lnTo>
                  <a:pt x="1217" y="6"/>
                </a:lnTo>
                <a:lnTo>
                  <a:pt x="1291" y="15"/>
                </a:lnTo>
                <a:lnTo>
                  <a:pt x="1364" y="30"/>
                </a:lnTo>
                <a:lnTo>
                  <a:pt x="1436" y="50"/>
                </a:lnTo>
                <a:lnTo>
                  <a:pt x="1506" y="75"/>
                </a:lnTo>
                <a:lnTo>
                  <a:pt x="1575" y="103"/>
                </a:lnTo>
                <a:lnTo>
                  <a:pt x="1643" y="138"/>
                </a:lnTo>
                <a:lnTo>
                  <a:pt x="1708" y="178"/>
                </a:lnTo>
                <a:lnTo>
                  <a:pt x="1771" y="221"/>
                </a:lnTo>
                <a:lnTo>
                  <a:pt x="1831" y="271"/>
                </a:lnTo>
                <a:lnTo>
                  <a:pt x="1890" y="325"/>
                </a:lnTo>
                <a:lnTo>
                  <a:pt x="1944" y="383"/>
                </a:lnTo>
                <a:lnTo>
                  <a:pt x="1994" y="445"/>
                </a:lnTo>
                <a:lnTo>
                  <a:pt x="2038" y="509"/>
                </a:lnTo>
                <a:lnTo>
                  <a:pt x="2077" y="574"/>
                </a:lnTo>
                <a:lnTo>
                  <a:pt x="2112" y="643"/>
                </a:lnTo>
                <a:lnTo>
                  <a:pt x="2141" y="713"/>
                </a:lnTo>
                <a:lnTo>
                  <a:pt x="2165" y="785"/>
                </a:lnTo>
                <a:lnTo>
                  <a:pt x="2186" y="858"/>
                </a:lnTo>
                <a:lnTo>
                  <a:pt x="2199" y="931"/>
                </a:lnTo>
                <a:lnTo>
                  <a:pt x="2209" y="1005"/>
                </a:lnTo>
                <a:lnTo>
                  <a:pt x="2213" y="1079"/>
                </a:lnTo>
                <a:lnTo>
                  <a:pt x="2212" y="1155"/>
                </a:lnTo>
                <a:lnTo>
                  <a:pt x="2207" y="1229"/>
                </a:lnTo>
                <a:lnTo>
                  <a:pt x="2196" y="1303"/>
                </a:lnTo>
                <a:lnTo>
                  <a:pt x="2180" y="1376"/>
                </a:lnTo>
                <a:lnTo>
                  <a:pt x="2159" y="1449"/>
                </a:lnTo>
                <a:lnTo>
                  <a:pt x="2134" y="1520"/>
                </a:lnTo>
                <a:lnTo>
                  <a:pt x="2103" y="1590"/>
                </a:lnTo>
                <a:lnTo>
                  <a:pt x="2067" y="1658"/>
                </a:lnTo>
                <a:lnTo>
                  <a:pt x="2027" y="1723"/>
                </a:lnTo>
                <a:lnTo>
                  <a:pt x="1981" y="1787"/>
                </a:lnTo>
                <a:lnTo>
                  <a:pt x="2281" y="2087"/>
                </a:lnTo>
                <a:lnTo>
                  <a:pt x="2477" y="2087"/>
                </a:lnTo>
                <a:lnTo>
                  <a:pt x="3456" y="3067"/>
                </a:lnTo>
                <a:lnTo>
                  <a:pt x="3064" y="3458"/>
                </a:lnTo>
                <a:lnTo>
                  <a:pt x="2085" y="2479"/>
                </a:lnTo>
                <a:lnTo>
                  <a:pt x="2085" y="2284"/>
                </a:lnTo>
                <a:lnTo>
                  <a:pt x="1785" y="1982"/>
                </a:lnTo>
                <a:lnTo>
                  <a:pt x="1722" y="2028"/>
                </a:lnTo>
                <a:lnTo>
                  <a:pt x="1656" y="2069"/>
                </a:lnTo>
                <a:lnTo>
                  <a:pt x="1589" y="2104"/>
                </a:lnTo>
                <a:lnTo>
                  <a:pt x="1519" y="2135"/>
                </a:lnTo>
                <a:lnTo>
                  <a:pt x="1448" y="2162"/>
                </a:lnTo>
                <a:lnTo>
                  <a:pt x="1375" y="2182"/>
                </a:lnTo>
                <a:lnTo>
                  <a:pt x="1302" y="2198"/>
                </a:lnTo>
                <a:lnTo>
                  <a:pt x="1228" y="2208"/>
                </a:lnTo>
                <a:lnTo>
                  <a:pt x="1153" y="2215"/>
                </a:lnTo>
                <a:lnTo>
                  <a:pt x="1078" y="2215"/>
                </a:lnTo>
                <a:lnTo>
                  <a:pt x="1004" y="2210"/>
                </a:lnTo>
                <a:lnTo>
                  <a:pt x="930" y="2201"/>
                </a:lnTo>
                <a:lnTo>
                  <a:pt x="856" y="2187"/>
                </a:lnTo>
                <a:lnTo>
                  <a:pt x="784" y="2168"/>
                </a:lnTo>
                <a:lnTo>
                  <a:pt x="712" y="2144"/>
                </a:lnTo>
                <a:lnTo>
                  <a:pt x="642" y="2114"/>
                </a:lnTo>
                <a:lnTo>
                  <a:pt x="574" y="2080"/>
                </a:lnTo>
                <a:lnTo>
                  <a:pt x="508" y="2040"/>
                </a:lnTo>
                <a:lnTo>
                  <a:pt x="443" y="1995"/>
                </a:lnTo>
                <a:lnTo>
                  <a:pt x="382" y="1946"/>
                </a:lnTo>
                <a:lnTo>
                  <a:pt x="323" y="1891"/>
                </a:lnTo>
                <a:lnTo>
                  <a:pt x="269" y="1834"/>
                </a:lnTo>
                <a:lnTo>
                  <a:pt x="221" y="1773"/>
                </a:lnTo>
                <a:lnTo>
                  <a:pt x="176" y="1710"/>
                </a:lnTo>
                <a:lnTo>
                  <a:pt x="137" y="1644"/>
                </a:lnTo>
                <a:lnTo>
                  <a:pt x="103" y="1577"/>
                </a:lnTo>
                <a:lnTo>
                  <a:pt x="73" y="1507"/>
                </a:lnTo>
                <a:lnTo>
                  <a:pt x="49" y="1437"/>
                </a:lnTo>
                <a:lnTo>
                  <a:pt x="30" y="1365"/>
                </a:lnTo>
                <a:lnTo>
                  <a:pt x="15" y="1293"/>
                </a:lnTo>
                <a:lnTo>
                  <a:pt x="5" y="1218"/>
                </a:lnTo>
                <a:lnTo>
                  <a:pt x="0" y="1145"/>
                </a:lnTo>
                <a:lnTo>
                  <a:pt x="0" y="1071"/>
                </a:lnTo>
                <a:lnTo>
                  <a:pt x="5" y="998"/>
                </a:lnTo>
                <a:lnTo>
                  <a:pt x="15" y="923"/>
                </a:lnTo>
                <a:lnTo>
                  <a:pt x="30" y="851"/>
                </a:lnTo>
                <a:lnTo>
                  <a:pt x="49" y="779"/>
                </a:lnTo>
                <a:lnTo>
                  <a:pt x="73" y="708"/>
                </a:lnTo>
                <a:lnTo>
                  <a:pt x="103" y="639"/>
                </a:lnTo>
                <a:lnTo>
                  <a:pt x="137" y="572"/>
                </a:lnTo>
                <a:lnTo>
                  <a:pt x="176" y="507"/>
                </a:lnTo>
                <a:lnTo>
                  <a:pt x="221" y="443"/>
                </a:lnTo>
                <a:lnTo>
                  <a:pt x="269" y="382"/>
                </a:lnTo>
                <a:lnTo>
                  <a:pt x="323" y="325"/>
                </a:lnTo>
                <a:lnTo>
                  <a:pt x="382" y="271"/>
                </a:lnTo>
                <a:lnTo>
                  <a:pt x="442" y="221"/>
                </a:lnTo>
                <a:lnTo>
                  <a:pt x="506" y="178"/>
                </a:lnTo>
                <a:lnTo>
                  <a:pt x="571" y="138"/>
                </a:lnTo>
                <a:lnTo>
                  <a:pt x="638" y="103"/>
                </a:lnTo>
                <a:lnTo>
                  <a:pt x="707" y="75"/>
                </a:lnTo>
                <a:lnTo>
                  <a:pt x="778" y="50"/>
                </a:lnTo>
                <a:lnTo>
                  <a:pt x="849" y="30"/>
                </a:lnTo>
                <a:lnTo>
                  <a:pt x="923" y="15"/>
                </a:lnTo>
                <a:lnTo>
                  <a:pt x="996" y="6"/>
                </a:lnTo>
                <a:lnTo>
                  <a:pt x="1070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sp>
        <p:nvSpPr>
          <p:cNvPr id="2" name="Elipsa 1"/>
          <p:cNvSpPr/>
          <p:nvPr/>
        </p:nvSpPr>
        <p:spPr>
          <a:xfrm>
            <a:off x="10774230" y="2071154"/>
            <a:ext cx="171595" cy="16173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500" b="1" dirty="0">
                <a:solidFill>
                  <a:schemeClr val="tx1"/>
                </a:solidFill>
              </a:rPr>
              <a:t>…...</a:t>
            </a:r>
          </a:p>
        </p:txBody>
      </p:sp>
      <p:grpSp>
        <p:nvGrpSpPr>
          <p:cNvPr id="108" name="noun_project_2471.svg.eps"/>
          <p:cNvGrpSpPr>
            <a:grpSpLocks noChangeAspect="1"/>
          </p:cNvGrpSpPr>
          <p:nvPr/>
        </p:nvGrpSpPr>
        <p:grpSpPr bwMode="auto">
          <a:xfrm>
            <a:off x="7153609" y="2846689"/>
            <a:ext cx="275105" cy="215962"/>
            <a:chOff x="4921" y="2500"/>
            <a:chExt cx="93" cy="73"/>
          </a:xfrm>
        </p:grpSpPr>
        <p:sp>
          <p:nvSpPr>
            <p:cNvPr id="109" name="Freeform 282"/>
            <p:cNvSpPr>
              <a:spLocks/>
            </p:cNvSpPr>
            <p:nvPr/>
          </p:nvSpPr>
          <p:spPr bwMode="auto">
            <a:xfrm>
              <a:off x="4953" y="2500"/>
              <a:ext cx="61" cy="59"/>
            </a:xfrm>
            <a:custGeom>
              <a:avLst/>
              <a:gdLst>
                <a:gd name="T0" fmla="*/ 1 w 2134"/>
                <a:gd name="T1" fmla="*/ 0 h 2068"/>
                <a:gd name="T2" fmla="*/ 1 w 2134"/>
                <a:gd name="T3" fmla="*/ 0 h 2068"/>
                <a:gd name="T4" fmla="*/ 1 w 2134"/>
                <a:gd name="T5" fmla="*/ 0 h 2068"/>
                <a:gd name="T6" fmla="*/ 1 w 2134"/>
                <a:gd name="T7" fmla="*/ 0 h 2068"/>
                <a:gd name="T8" fmla="*/ 1 w 2134"/>
                <a:gd name="T9" fmla="*/ 0 h 2068"/>
                <a:gd name="T10" fmla="*/ 1 w 2134"/>
                <a:gd name="T11" fmla="*/ 0 h 2068"/>
                <a:gd name="T12" fmla="*/ 2 w 2134"/>
                <a:gd name="T13" fmla="*/ 0 h 2068"/>
                <a:gd name="T14" fmla="*/ 2 w 2134"/>
                <a:gd name="T15" fmla="*/ 0 h 2068"/>
                <a:gd name="T16" fmla="*/ 2 w 2134"/>
                <a:gd name="T17" fmla="*/ 0 h 2068"/>
                <a:gd name="T18" fmla="*/ 2 w 2134"/>
                <a:gd name="T19" fmla="*/ 1 h 2068"/>
                <a:gd name="T20" fmla="*/ 2 w 2134"/>
                <a:gd name="T21" fmla="*/ 1 h 2068"/>
                <a:gd name="T22" fmla="*/ 2 w 2134"/>
                <a:gd name="T23" fmla="*/ 1 h 2068"/>
                <a:gd name="T24" fmla="*/ 2 w 2134"/>
                <a:gd name="T25" fmla="*/ 1 h 2068"/>
                <a:gd name="T26" fmla="*/ 2 w 2134"/>
                <a:gd name="T27" fmla="*/ 1 h 2068"/>
                <a:gd name="T28" fmla="*/ 2 w 2134"/>
                <a:gd name="T29" fmla="*/ 1 h 2068"/>
                <a:gd name="T30" fmla="*/ 2 w 2134"/>
                <a:gd name="T31" fmla="*/ 1 h 2068"/>
                <a:gd name="T32" fmla="*/ 1 w 2134"/>
                <a:gd name="T33" fmla="*/ 1 h 2068"/>
                <a:gd name="T34" fmla="*/ 1 w 2134"/>
                <a:gd name="T35" fmla="*/ 1 h 2068"/>
                <a:gd name="T36" fmla="*/ 1 w 2134"/>
                <a:gd name="T37" fmla="*/ 1 h 2068"/>
                <a:gd name="T38" fmla="*/ 1 w 2134"/>
                <a:gd name="T39" fmla="*/ 1 h 2068"/>
                <a:gd name="T40" fmla="*/ 1 w 2134"/>
                <a:gd name="T41" fmla="*/ 2 h 2068"/>
                <a:gd name="T42" fmla="*/ 1 w 2134"/>
                <a:gd name="T43" fmla="*/ 2 h 2068"/>
                <a:gd name="T44" fmla="*/ 1 w 2134"/>
                <a:gd name="T45" fmla="*/ 2 h 2068"/>
                <a:gd name="T46" fmla="*/ 1 w 2134"/>
                <a:gd name="T47" fmla="*/ 2 h 2068"/>
                <a:gd name="T48" fmla="*/ 2 w 2134"/>
                <a:gd name="T49" fmla="*/ 2 h 2068"/>
                <a:gd name="T50" fmla="*/ 2 w 2134"/>
                <a:gd name="T51" fmla="*/ 2 h 2068"/>
                <a:gd name="T52" fmla="*/ 1 w 2134"/>
                <a:gd name="T53" fmla="*/ 2 h 2068"/>
                <a:gd name="T54" fmla="*/ 1 w 2134"/>
                <a:gd name="T55" fmla="*/ 2 h 2068"/>
                <a:gd name="T56" fmla="*/ 1 w 2134"/>
                <a:gd name="T57" fmla="*/ 2 h 2068"/>
                <a:gd name="T58" fmla="*/ 1 w 2134"/>
                <a:gd name="T59" fmla="*/ 2 h 2068"/>
                <a:gd name="T60" fmla="*/ 1 w 2134"/>
                <a:gd name="T61" fmla="*/ 2 h 2068"/>
                <a:gd name="T62" fmla="*/ 1 w 2134"/>
                <a:gd name="T63" fmla="*/ 2 h 2068"/>
                <a:gd name="T64" fmla="*/ 1 w 2134"/>
                <a:gd name="T65" fmla="*/ 2 h 2068"/>
                <a:gd name="T66" fmla="*/ 1 w 2134"/>
                <a:gd name="T67" fmla="*/ 1 h 2068"/>
                <a:gd name="T68" fmla="*/ 1 w 2134"/>
                <a:gd name="T69" fmla="*/ 1 h 2068"/>
                <a:gd name="T70" fmla="*/ 1 w 2134"/>
                <a:gd name="T71" fmla="*/ 1 h 2068"/>
                <a:gd name="T72" fmla="*/ 1 w 2134"/>
                <a:gd name="T73" fmla="*/ 1 h 2068"/>
                <a:gd name="T74" fmla="*/ 1 w 2134"/>
                <a:gd name="T75" fmla="*/ 1 h 2068"/>
                <a:gd name="T76" fmla="*/ 1 w 2134"/>
                <a:gd name="T77" fmla="*/ 1 h 2068"/>
                <a:gd name="T78" fmla="*/ 1 w 2134"/>
                <a:gd name="T79" fmla="*/ 1 h 2068"/>
                <a:gd name="T80" fmla="*/ 1 w 2134"/>
                <a:gd name="T81" fmla="*/ 1 h 2068"/>
                <a:gd name="T82" fmla="*/ 1 w 2134"/>
                <a:gd name="T83" fmla="*/ 1 h 2068"/>
                <a:gd name="T84" fmla="*/ 1 w 2134"/>
                <a:gd name="T85" fmla="*/ 1 h 2068"/>
                <a:gd name="T86" fmla="*/ 1 w 2134"/>
                <a:gd name="T87" fmla="*/ 0 h 2068"/>
                <a:gd name="T88" fmla="*/ 0 w 2134"/>
                <a:gd name="T89" fmla="*/ 0 h 2068"/>
                <a:gd name="T90" fmla="*/ 0 w 2134"/>
                <a:gd name="T91" fmla="*/ 0 h 2068"/>
                <a:gd name="T92" fmla="*/ 0 w 2134"/>
                <a:gd name="T93" fmla="*/ 0 h 2068"/>
                <a:gd name="T94" fmla="*/ 0 w 2134"/>
                <a:gd name="T95" fmla="*/ 0 h 2068"/>
                <a:gd name="T96" fmla="*/ 0 w 2134"/>
                <a:gd name="T97" fmla="*/ 0 h 2068"/>
                <a:gd name="T98" fmla="*/ 0 w 2134"/>
                <a:gd name="T99" fmla="*/ 0 h 2068"/>
                <a:gd name="T100" fmla="*/ 0 w 2134"/>
                <a:gd name="T101" fmla="*/ 0 h 2068"/>
                <a:gd name="T102" fmla="*/ 0 w 2134"/>
                <a:gd name="T103" fmla="*/ 0 h 2068"/>
                <a:gd name="T104" fmla="*/ 0 w 2134"/>
                <a:gd name="T105" fmla="*/ 0 h 2068"/>
                <a:gd name="T106" fmla="*/ 1 w 2134"/>
                <a:gd name="T107" fmla="*/ 0 h 2068"/>
                <a:gd name="T108" fmla="*/ 1 w 2134"/>
                <a:gd name="T109" fmla="*/ 0 h 206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134" h="2068">
                  <a:moveTo>
                    <a:pt x="955" y="0"/>
                  </a:moveTo>
                  <a:lnTo>
                    <a:pt x="1043" y="2"/>
                  </a:lnTo>
                  <a:lnTo>
                    <a:pt x="1129" y="9"/>
                  </a:lnTo>
                  <a:lnTo>
                    <a:pt x="1213" y="22"/>
                  </a:lnTo>
                  <a:lnTo>
                    <a:pt x="1295" y="39"/>
                  </a:lnTo>
                  <a:lnTo>
                    <a:pt x="1375" y="60"/>
                  </a:lnTo>
                  <a:lnTo>
                    <a:pt x="1452" y="86"/>
                  </a:lnTo>
                  <a:lnTo>
                    <a:pt x="1526" y="117"/>
                  </a:lnTo>
                  <a:lnTo>
                    <a:pt x="1596" y="150"/>
                  </a:lnTo>
                  <a:lnTo>
                    <a:pt x="1665" y="187"/>
                  </a:lnTo>
                  <a:lnTo>
                    <a:pt x="1729" y="228"/>
                  </a:lnTo>
                  <a:lnTo>
                    <a:pt x="1789" y="273"/>
                  </a:lnTo>
                  <a:lnTo>
                    <a:pt x="1845" y="320"/>
                  </a:lnTo>
                  <a:lnTo>
                    <a:pt x="1897" y="371"/>
                  </a:lnTo>
                  <a:lnTo>
                    <a:pt x="1944" y="425"/>
                  </a:lnTo>
                  <a:lnTo>
                    <a:pt x="1986" y="481"/>
                  </a:lnTo>
                  <a:lnTo>
                    <a:pt x="2024" y="539"/>
                  </a:lnTo>
                  <a:lnTo>
                    <a:pt x="2057" y="601"/>
                  </a:lnTo>
                  <a:lnTo>
                    <a:pt x="2084" y="663"/>
                  </a:lnTo>
                  <a:lnTo>
                    <a:pt x="2105" y="728"/>
                  </a:lnTo>
                  <a:lnTo>
                    <a:pt x="2121" y="795"/>
                  </a:lnTo>
                  <a:lnTo>
                    <a:pt x="2131" y="864"/>
                  </a:lnTo>
                  <a:lnTo>
                    <a:pt x="2134" y="933"/>
                  </a:lnTo>
                  <a:lnTo>
                    <a:pt x="2131" y="1004"/>
                  </a:lnTo>
                  <a:lnTo>
                    <a:pt x="2121" y="1073"/>
                  </a:lnTo>
                  <a:lnTo>
                    <a:pt x="2104" y="1142"/>
                  </a:lnTo>
                  <a:lnTo>
                    <a:pt x="2082" y="1207"/>
                  </a:lnTo>
                  <a:lnTo>
                    <a:pt x="2053" y="1272"/>
                  </a:lnTo>
                  <a:lnTo>
                    <a:pt x="2020" y="1333"/>
                  </a:lnTo>
                  <a:lnTo>
                    <a:pt x="1981" y="1394"/>
                  </a:lnTo>
                  <a:lnTo>
                    <a:pt x="1936" y="1450"/>
                  </a:lnTo>
                  <a:lnTo>
                    <a:pt x="1888" y="1504"/>
                  </a:lnTo>
                  <a:lnTo>
                    <a:pt x="1834" y="1555"/>
                  </a:lnTo>
                  <a:lnTo>
                    <a:pt x="1776" y="1603"/>
                  </a:lnTo>
                  <a:lnTo>
                    <a:pt x="1713" y="1647"/>
                  </a:lnTo>
                  <a:lnTo>
                    <a:pt x="1647" y="1688"/>
                  </a:lnTo>
                  <a:lnTo>
                    <a:pt x="1648" y="1732"/>
                  </a:lnTo>
                  <a:lnTo>
                    <a:pt x="1651" y="1770"/>
                  </a:lnTo>
                  <a:lnTo>
                    <a:pt x="1657" y="1805"/>
                  </a:lnTo>
                  <a:lnTo>
                    <a:pt x="1666" y="1834"/>
                  </a:lnTo>
                  <a:lnTo>
                    <a:pt x="1677" y="1860"/>
                  </a:lnTo>
                  <a:lnTo>
                    <a:pt x="1690" y="1883"/>
                  </a:lnTo>
                  <a:lnTo>
                    <a:pt x="1706" y="1903"/>
                  </a:lnTo>
                  <a:lnTo>
                    <a:pt x="1725" y="1921"/>
                  </a:lnTo>
                  <a:lnTo>
                    <a:pt x="1745" y="1937"/>
                  </a:lnTo>
                  <a:lnTo>
                    <a:pt x="1767" y="1952"/>
                  </a:lnTo>
                  <a:lnTo>
                    <a:pt x="1793" y="1965"/>
                  </a:lnTo>
                  <a:lnTo>
                    <a:pt x="1821" y="1979"/>
                  </a:lnTo>
                  <a:lnTo>
                    <a:pt x="1851" y="1992"/>
                  </a:lnTo>
                  <a:lnTo>
                    <a:pt x="1883" y="2006"/>
                  </a:lnTo>
                  <a:lnTo>
                    <a:pt x="1918" y="2022"/>
                  </a:lnTo>
                  <a:lnTo>
                    <a:pt x="1858" y="2041"/>
                  </a:lnTo>
                  <a:lnTo>
                    <a:pt x="1800" y="2054"/>
                  </a:lnTo>
                  <a:lnTo>
                    <a:pt x="1745" y="2064"/>
                  </a:lnTo>
                  <a:lnTo>
                    <a:pt x="1691" y="2068"/>
                  </a:lnTo>
                  <a:lnTo>
                    <a:pt x="1640" y="2068"/>
                  </a:lnTo>
                  <a:lnTo>
                    <a:pt x="1591" y="2063"/>
                  </a:lnTo>
                  <a:lnTo>
                    <a:pt x="1545" y="2054"/>
                  </a:lnTo>
                  <a:lnTo>
                    <a:pt x="1502" y="2043"/>
                  </a:lnTo>
                  <a:lnTo>
                    <a:pt x="1461" y="2028"/>
                  </a:lnTo>
                  <a:lnTo>
                    <a:pt x="1422" y="2010"/>
                  </a:lnTo>
                  <a:lnTo>
                    <a:pt x="1387" y="1991"/>
                  </a:lnTo>
                  <a:lnTo>
                    <a:pt x="1354" y="1969"/>
                  </a:lnTo>
                  <a:lnTo>
                    <a:pt x="1324" y="1944"/>
                  </a:lnTo>
                  <a:lnTo>
                    <a:pt x="1297" y="1918"/>
                  </a:lnTo>
                  <a:lnTo>
                    <a:pt x="1274" y="1892"/>
                  </a:lnTo>
                  <a:lnTo>
                    <a:pt x="1252" y="1864"/>
                  </a:lnTo>
                  <a:lnTo>
                    <a:pt x="1286" y="1798"/>
                  </a:lnTo>
                  <a:lnTo>
                    <a:pt x="1313" y="1729"/>
                  </a:lnTo>
                  <a:lnTo>
                    <a:pt x="1336" y="1659"/>
                  </a:lnTo>
                  <a:lnTo>
                    <a:pt x="1352" y="1586"/>
                  </a:lnTo>
                  <a:lnTo>
                    <a:pt x="1361" y="1511"/>
                  </a:lnTo>
                  <a:lnTo>
                    <a:pt x="1364" y="1435"/>
                  </a:lnTo>
                  <a:lnTo>
                    <a:pt x="1361" y="1362"/>
                  </a:lnTo>
                  <a:lnTo>
                    <a:pt x="1353" y="1290"/>
                  </a:lnTo>
                  <a:lnTo>
                    <a:pt x="1338" y="1220"/>
                  </a:lnTo>
                  <a:lnTo>
                    <a:pt x="1317" y="1151"/>
                  </a:lnTo>
                  <a:lnTo>
                    <a:pt x="1291" y="1085"/>
                  </a:lnTo>
                  <a:lnTo>
                    <a:pt x="1260" y="1020"/>
                  </a:lnTo>
                  <a:lnTo>
                    <a:pt x="1224" y="958"/>
                  </a:lnTo>
                  <a:lnTo>
                    <a:pt x="1183" y="897"/>
                  </a:lnTo>
                  <a:lnTo>
                    <a:pt x="1137" y="839"/>
                  </a:lnTo>
                  <a:lnTo>
                    <a:pt x="1087" y="785"/>
                  </a:lnTo>
                  <a:lnTo>
                    <a:pt x="1033" y="733"/>
                  </a:lnTo>
                  <a:lnTo>
                    <a:pt x="975" y="682"/>
                  </a:lnTo>
                  <a:lnTo>
                    <a:pt x="909" y="634"/>
                  </a:lnTo>
                  <a:lnTo>
                    <a:pt x="840" y="589"/>
                  </a:lnTo>
                  <a:lnTo>
                    <a:pt x="765" y="548"/>
                  </a:lnTo>
                  <a:lnTo>
                    <a:pt x="688" y="512"/>
                  </a:lnTo>
                  <a:lnTo>
                    <a:pt x="608" y="479"/>
                  </a:lnTo>
                  <a:lnTo>
                    <a:pt x="524" y="451"/>
                  </a:lnTo>
                  <a:lnTo>
                    <a:pt x="438" y="428"/>
                  </a:lnTo>
                  <a:lnTo>
                    <a:pt x="349" y="409"/>
                  </a:lnTo>
                  <a:lnTo>
                    <a:pt x="257" y="395"/>
                  </a:lnTo>
                  <a:lnTo>
                    <a:pt x="165" y="387"/>
                  </a:lnTo>
                  <a:lnTo>
                    <a:pt x="69" y="384"/>
                  </a:lnTo>
                  <a:lnTo>
                    <a:pt x="0" y="386"/>
                  </a:lnTo>
                  <a:lnTo>
                    <a:pt x="52" y="333"/>
                  </a:lnTo>
                  <a:lnTo>
                    <a:pt x="108" y="284"/>
                  </a:lnTo>
                  <a:lnTo>
                    <a:pt x="168" y="237"/>
                  </a:lnTo>
                  <a:lnTo>
                    <a:pt x="233" y="195"/>
                  </a:lnTo>
                  <a:lnTo>
                    <a:pt x="301" y="156"/>
                  </a:lnTo>
                  <a:lnTo>
                    <a:pt x="373" y="121"/>
                  </a:lnTo>
                  <a:lnTo>
                    <a:pt x="448" y="90"/>
                  </a:lnTo>
                  <a:lnTo>
                    <a:pt x="526" y="63"/>
                  </a:lnTo>
                  <a:lnTo>
                    <a:pt x="608" y="41"/>
                  </a:lnTo>
                  <a:lnTo>
                    <a:pt x="691" y="23"/>
                  </a:lnTo>
                  <a:lnTo>
                    <a:pt x="778" y="10"/>
                  </a:lnTo>
                  <a:lnTo>
                    <a:pt x="865" y="2"/>
                  </a:lnTo>
                  <a:lnTo>
                    <a:pt x="955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10" name="Freeform 283"/>
            <p:cNvSpPr>
              <a:spLocks/>
            </p:cNvSpPr>
            <p:nvPr/>
          </p:nvSpPr>
          <p:spPr bwMode="auto">
            <a:xfrm>
              <a:off x="4921" y="2514"/>
              <a:ext cx="67" cy="59"/>
            </a:xfrm>
            <a:custGeom>
              <a:avLst/>
              <a:gdLst>
                <a:gd name="T0" fmla="*/ 1 w 2358"/>
                <a:gd name="T1" fmla="*/ 0 h 2068"/>
                <a:gd name="T2" fmla="*/ 1 w 2358"/>
                <a:gd name="T3" fmla="*/ 0 h 2068"/>
                <a:gd name="T4" fmla="*/ 1 w 2358"/>
                <a:gd name="T5" fmla="*/ 0 h 2068"/>
                <a:gd name="T6" fmla="*/ 1 w 2358"/>
                <a:gd name="T7" fmla="*/ 0 h 2068"/>
                <a:gd name="T8" fmla="*/ 2 w 2358"/>
                <a:gd name="T9" fmla="*/ 0 h 2068"/>
                <a:gd name="T10" fmla="*/ 2 w 2358"/>
                <a:gd name="T11" fmla="*/ 0 h 2068"/>
                <a:gd name="T12" fmla="*/ 2 w 2358"/>
                <a:gd name="T13" fmla="*/ 0 h 2068"/>
                <a:gd name="T14" fmla="*/ 2 w 2358"/>
                <a:gd name="T15" fmla="*/ 0 h 2068"/>
                <a:gd name="T16" fmla="*/ 2 w 2358"/>
                <a:gd name="T17" fmla="*/ 0 h 2068"/>
                <a:gd name="T18" fmla="*/ 2 w 2358"/>
                <a:gd name="T19" fmla="*/ 1 h 2068"/>
                <a:gd name="T20" fmla="*/ 2 w 2358"/>
                <a:gd name="T21" fmla="*/ 1 h 2068"/>
                <a:gd name="T22" fmla="*/ 2 w 2358"/>
                <a:gd name="T23" fmla="*/ 1 h 2068"/>
                <a:gd name="T24" fmla="*/ 2 w 2358"/>
                <a:gd name="T25" fmla="*/ 1 h 2068"/>
                <a:gd name="T26" fmla="*/ 2 w 2358"/>
                <a:gd name="T27" fmla="*/ 1 h 2068"/>
                <a:gd name="T28" fmla="*/ 2 w 2358"/>
                <a:gd name="T29" fmla="*/ 1 h 2068"/>
                <a:gd name="T30" fmla="*/ 2 w 2358"/>
                <a:gd name="T31" fmla="*/ 1 h 2068"/>
                <a:gd name="T32" fmla="*/ 2 w 2358"/>
                <a:gd name="T33" fmla="*/ 1 h 2068"/>
                <a:gd name="T34" fmla="*/ 2 w 2358"/>
                <a:gd name="T35" fmla="*/ 1 h 2068"/>
                <a:gd name="T36" fmla="*/ 1 w 2358"/>
                <a:gd name="T37" fmla="*/ 1 h 2068"/>
                <a:gd name="T38" fmla="*/ 1 w 2358"/>
                <a:gd name="T39" fmla="*/ 1 h 2068"/>
                <a:gd name="T40" fmla="*/ 1 w 2358"/>
                <a:gd name="T41" fmla="*/ 2 h 2068"/>
                <a:gd name="T42" fmla="*/ 1 w 2358"/>
                <a:gd name="T43" fmla="*/ 2 h 2068"/>
                <a:gd name="T44" fmla="*/ 1 w 2358"/>
                <a:gd name="T45" fmla="*/ 2 h 2068"/>
                <a:gd name="T46" fmla="*/ 1 w 2358"/>
                <a:gd name="T47" fmla="*/ 2 h 2068"/>
                <a:gd name="T48" fmla="*/ 1 w 2358"/>
                <a:gd name="T49" fmla="*/ 2 h 2068"/>
                <a:gd name="T50" fmla="*/ 1 w 2358"/>
                <a:gd name="T51" fmla="*/ 2 h 2068"/>
                <a:gd name="T52" fmla="*/ 1 w 2358"/>
                <a:gd name="T53" fmla="*/ 2 h 2068"/>
                <a:gd name="T54" fmla="*/ 1 w 2358"/>
                <a:gd name="T55" fmla="*/ 2 h 2068"/>
                <a:gd name="T56" fmla="*/ 1 w 2358"/>
                <a:gd name="T57" fmla="*/ 2 h 2068"/>
                <a:gd name="T58" fmla="*/ 0 w 2358"/>
                <a:gd name="T59" fmla="*/ 2 h 2068"/>
                <a:gd name="T60" fmla="*/ 0 w 2358"/>
                <a:gd name="T61" fmla="*/ 2 h 2068"/>
                <a:gd name="T62" fmla="*/ 0 w 2358"/>
                <a:gd name="T63" fmla="*/ 2 h 2068"/>
                <a:gd name="T64" fmla="*/ 0 w 2358"/>
                <a:gd name="T65" fmla="*/ 2 h 2068"/>
                <a:gd name="T66" fmla="*/ 0 w 2358"/>
                <a:gd name="T67" fmla="*/ 2 h 2068"/>
                <a:gd name="T68" fmla="*/ 0 w 2358"/>
                <a:gd name="T69" fmla="*/ 2 h 2068"/>
                <a:gd name="T70" fmla="*/ 0 w 2358"/>
                <a:gd name="T71" fmla="*/ 2 h 2068"/>
                <a:gd name="T72" fmla="*/ 0 w 2358"/>
                <a:gd name="T73" fmla="*/ 2 h 2068"/>
                <a:gd name="T74" fmla="*/ 0 w 2358"/>
                <a:gd name="T75" fmla="*/ 2 h 2068"/>
                <a:gd name="T76" fmla="*/ 0 w 2358"/>
                <a:gd name="T77" fmla="*/ 1 h 2068"/>
                <a:gd name="T78" fmla="*/ 0 w 2358"/>
                <a:gd name="T79" fmla="*/ 1 h 2068"/>
                <a:gd name="T80" fmla="*/ 0 w 2358"/>
                <a:gd name="T81" fmla="*/ 1 h 2068"/>
                <a:gd name="T82" fmla="*/ 0 w 2358"/>
                <a:gd name="T83" fmla="*/ 1 h 2068"/>
                <a:gd name="T84" fmla="*/ 0 w 2358"/>
                <a:gd name="T85" fmla="*/ 1 h 2068"/>
                <a:gd name="T86" fmla="*/ 0 w 2358"/>
                <a:gd name="T87" fmla="*/ 1 h 2068"/>
                <a:gd name="T88" fmla="*/ 0 w 2358"/>
                <a:gd name="T89" fmla="*/ 1 h 2068"/>
                <a:gd name="T90" fmla="*/ 0 w 2358"/>
                <a:gd name="T91" fmla="*/ 1 h 2068"/>
                <a:gd name="T92" fmla="*/ 0 w 2358"/>
                <a:gd name="T93" fmla="*/ 1 h 2068"/>
                <a:gd name="T94" fmla="*/ 0 w 2358"/>
                <a:gd name="T95" fmla="*/ 1 h 2068"/>
                <a:gd name="T96" fmla="*/ 0 w 2358"/>
                <a:gd name="T97" fmla="*/ 1 h 2068"/>
                <a:gd name="T98" fmla="*/ 0 w 2358"/>
                <a:gd name="T99" fmla="*/ 0 h 2068"/>
                <a:gd name="T100" fmla="*/ 0 w 2358"/>
                <a:gd name="T101" fmla="*/ 0 h 2068"/>
                <a:gd name="T102" fmla="*/ 0 w 2358"/>
                <a:gd name="T103" fmla="*/ 0 h 2068"/>
                <a:gd name="T104" fmla="*/ 0 w 2358"/>
                <a:gd name="T105" fmla="*/ 0 h 2068"/>
                <a:gd name="T106" fmla="*/ 0 w 2358"/>
                <a:gd name="T107" fmla="*/ 0 h 2068"/>
                <a:gd name="T108" fmla="*/ 1 w 2358"/>
                <a:gd name="T109" fmla="*/ 0 h 2068"/>
                <a:gd name="T110" fmla="*/ 1 w 2358"/>
                <a:gd name="T111" fmla="*/ 0 h 2068"/>
                <a:gd name="T112" fmla="*/ 1 w 2358"/>
                <a:gd name="T113" fmla="*/ 0 h 2068"/>
                <a:gd name="T114" fmla="*/ 1 w 2358"/>
                <a:gd name="T115" fmla="*/ 0 h 206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358" h="2068">
                  <a:moveTo>
                    <a:pt x="1179" y="0"/>
                  </a:moveTo>
                  <a:lnTo>
                    <a:pt x="1268" y="2"/>
                  </a:lnTo>
                  <a:lnTo>
                    <a:pt x="1353" y="11"/>
                  </a:lnTo>
                  <a:lnTo>
                    <a:pt x="1438" y="23"/>
                  </a:lnTo>
                  <a:lnTo>
                    <a:pt x="1520" y="39"/>
                  </a:lnTo>
                  <a:lnTo>
                    <a:pt x="1600" y="61"/>
                  </a:lnTo>
                  <a:lnTo>
                    <a:pt x="1676" y="87"/>
                  </a:lnTo>
                  <a:lnTo>
                    <a:pt x="1750" y="117"/>
                  </a:lnTo>
                  <a:lnTo>
                    <a:pt x="1822" y="151"/>
                  </a:lnTo>
                  <a:lnTo>
                    <a:pt x="1889" y="188"/>
                  </a:lnTo>
                  <a:lnTo>
                    <a:pt x="1953" y="230"/>
                  </a:lnTo>
                  <a:lnTo>
                    <a:pt x="2013" y="274"/>
                  </a:lnTo>
                  <a:lnTo>
                    <a:pt x="2069" y="321"/>
                  </a:lnTo>
                  <a:lnTo>
                    <a:pt x="2121" y="372"/>
                  </a:lnTo>
                  <a:lnTo>
                    <a:pt x="2168" y="425"/>
                  </a:lnTo>
                  <a:lnTo>
                    <a:pt x="2210" y="481"/>
                  </a:lnTo>
                  <a:lnTo>
                    <a:pt x="2248" y="540"/>
                  </a:lnTo>
                  <a:lnTo>
                    <a:pt x="2281" y="601"/>
                  </a:lnTo>
                  <a:lnTo>
                    <a:pt x="2308" y="663"/>
                  </a:lnTo>
                  <a:lnTo>
                    <a:pt x="2330" y="729"/>
                  </a:lnTo>
                  <a:lnTo>
                    <a:pt x="2345" y="795"/>
                  </a:lnTo>
                  <a:lnTo>
                    <a:pt x="2355" y="864"/>
                  </a:lnTo>
                  <a:lnTo>
                    <a:pt x="2358" y="933"/>
                  </a:lnTo>
                  <a:lnTo>
                    <a:pt x="2355" y="1003"/>
                  </a:lnTo>
                  <a:lnTo>
                    <a:pt x="2345" y="1072"/>
                  </a:lnTo>
                  <a:lnTo>
                    <a:pt x="2330" y="1138"/>
                  </a:lnTo>
                  <a:lnTo>
                    <a:pt x="2308" y="1203"/>
                  </a:lnTo>
                  <a:lnTo>
                    <a:pt x="2281" y="1266"/>
                  </a:lnTo>
                  <a:lnTo>
                    <a:pt x="2248" y="1326"/>
                  </a:lnTo>
                  <a:lnTo>
                    <a:pt x="2210" y="1386"/>
                  </a:lnTo>
                  <a:lnTo>
                    <a:pt x="2168" y="1442"/>
                  </a:lnTo>
                  <a:lnTo>
                    <a:pt x="2121" y="1495"/>
                  </a:lnTo>
                  <a:lnTo>
                    <a:pt x="2069" y="1545"/>
                  </a:lnTo>
                  <a:lnTo>
                    <a:pt x="2013" y="1593"/>
                  </a:lnTo>
                  <a:lnTo>
                    <a:pt x="1953" y="1637"/>
                  </a:lnTo>
                  <a:lnTo>
                    <a:pt x="1889" y="1679"/>
                  </a:lnTo>
                  <a:lnTo>
                    <a:pt x="1822" y="1716"/>
                  </a:lnTo>
                  <a:lnTo>
                    <a:pt x="1750" y="1750"/>
                  </a:lnTo>
                  <a:lnTo>
                    <a:pt x="1676" y="1781"/>
                  </a:lnTo>
                  <a:lnTo>
                    <a:pt x="1600" y="1806"/>
                  </a:lnTo>
                  <a:lnTo>
                    <a:pt x="1520" y="1828"/>
                  </a:lnTo>
                  <a:lnTo>
                    <a:pt x="1438" y="1844"/>
                  </a:lnTo>
                  <a:lnTo>
                    <a:pt x="1353" y="1856"/>
                  </a:lnTo>
                  <a:lnTo>
                    <a:pt x="1268" y="1865"/>
                  </a:lnTo>
                  <a:lnTo>
                    <a:pt x="1179" y="1867"/>
                  </a:lnTo>
                  <a:lnTo>
                    <a:pt x="1107" y="1866"/>
                  </a:lnTo>
                  <a:lnTo>
                    <a:pt x="1035" y="1859"/>
                  </a:lnTo>
                  <a:lnTo>
                    <a:pt x="965" y="1851"/>
                  </a:lnTo>
                  <a:lnTo>
                    <a:pt x="897" y="1840"/>
                  </a:lnTo>
                  <a:lnTo>
                    <a:pt x="880" y="1868"/>
                  </a:lnTo>
                  <a:lnTo>
                    <a:pt x="858" y="1895"/>
                  </a:lnTo>
                  <a:lnTo>
                    <a:pt x="834" y="1922"/>
                  </a:lnTo>
                  <a:lnTo>
                    <a:pt x="807" y="1946"/>
                  </a:lnTo>
                  <a:lnTo>
                    <a:pt x="778" y="1971"/>
                  </a:lnTo>
                  <a:lnTo>
                    <a:pt x="744" y="1992"/>
                  </a:lnTo>
                  <a:lnTo>
                    <a:pt x="710" y="2012"/>
                  </a:lnTo>
                  <a:lnTo>
                    <a:pt x="671" y="2029"/>
                  </a:lnTo>
                  <a:lnTo>
                    <a:pt x="630" y="2045"/>
                  </a:lnTo>
                  <a:lnTo>
                    <a:pt x="586" y="2056"/>
                  </a:lnTo>
                  <a:lnTo>
                    <a:pt x="541" y="2064"/>
                  </a:lnTo>
                  <a:lnTo>
                    <a:pt x="493" y="2068"/>
                  </a:lnTo>
                  <a:lnTo>
                    <a:pt x="442" y="2068"/>
                  </a:lnTo>
                  <a:lnTo>
                    <a:pt x="388" y="2064"/>
                  </a:lnTo>
                  <a:lnTo>
                    <a:pt x="333" y="2055"/>
                  </a:lnTo>
                  <a:lnTo>
                    <a:pt x="275" y="2042"/>
                  </a:lnTo>
                  <a:lnTo>
                    <a:pt x="215" y="2022"/>
                  </a:lnTo>
                  <a:lnTo>
                    <a:pt x="250" y="2007"/>
                  </a:lnTo>
                  <a:lnTo>
                    <a:pt x="283" y="1992"/>
                  </a:lnTo>
                  <a:lnTo>
                    <a:pt x="313" y="1979"/>
                  </a:lnTo>
                  <a:lnTo>
                    <a:pt x="341" y="1966"/>
                  </a:lnTo>
                  <a:lnTo>
                    <a:pt x="367" y="1953"/>
                  </a:lnTo>
                  <a:lnTo>
                    <a:pt x="389" y="1937"/>
                  </a:lnTo>
                  <a:lnTo>
                    <a:pt x="409" y="1922"/>
                  </a:lnTo>
                  <a:lnTo>
                    <a:pt x="428" y="1903"/>
                  </a:lnTo>
                  <a:lnTo>
                    <a:pt x="443" y="1884"/>
                  </a:lnTo>
                  <a:lnTo>
                    <a:pt x="457" y="1860"/>
                  </a:lnTo>
                  <a:lnTo>
                    <a:pt x="467" y="1835"/>
                  </a:lnTo>
                  <a:lnTo>
                    <a:pt x="475" y="1805"/>
                  </a:lnTo>
                  <a:lnTo>
                    <a:pt x="482" y="1771"/>
                  </a:lnTo>
                  <a:lnTo>
                    <a:pt x="486" y="1733"/>
                  </a:lnTo>
                  <a:lnTo>
                    <a:pt x="487" y="1689"/>
                  </a:lnTo>
                  <a:lnTo>
                    <a:pt x="421" y="1648"/>
                  </a:lnTo>
                  <a:lnTo>
                    <a:pt x="358" y="1604"/>
                  </a:lnTo>
                  <a:lnTo>
                    <a:pt x="300" y="1556"/>
                  </a:lnTo>
                  <a:lnTo>
                    <a:pt x="246" y="1504"/>
                  </a:lnTo>
                  <a:lnTo>
                    <a:pt x="198" y="1450"/>
                  </a:lnTo>
                  <a:lnTo>
                    <a:pt x="153" y="1393"/>
                  </a:lnTo>
                  <a:lnTo>
                    <a:pt x="114" y="1334"/>
                  </a:lnTo>
                  <a:lnTo>
                    <a:pt x="80" y="1272"/>
                  </a:lnTo>
                  <a:lnTo>
                    <a:pt x="52" y="1208"/>
                  </a:lnTo>
                  <a:lnTo>
                    <a:pt x="30" y="1142"/>
                  </a:lnTo>
                  <a:lnTo>
                    <a:pt x="13" y="1074"/>
                  </a:lnTo>
                  <a:lnTo>
                    <a:pt x="3" y="1004"/>
                  </a:lnTo>
                  <a:lnTo>
                    <a:pt x="0" y="933"/>
                  </a:lnTo>
                  <a:lnTo>
                    <a:pt x="3" y="864"/>
                  </a:lnTo>
                  <a:lnTo>
                    <a:pt x="13" y="795"/>
                  </a:lnTo>
                  <a:lnTo>
                    <a:pt x="29" y="729"/>
                  </a:lnTo>
                  <a:lnTo>
                    <a:pt x="50" y="663"/>
                  </a:lnTo>
                  <a:lnTo>
                    <a:pt x="77" y="601"/>
                  </a:lnTo>
                  <a:lnTo>
                    <a:pt x="110" y="540"/>
                  </a:lnTo>
                  <a:lnTo>
                    <a:pt x="148" y="481"/>
                  </a:lnTo>
                  <a:lnTo>
                    <a:pt x="190" y="425"/>
                  </a:lnTo>
                  <a:lnTo>
                    <a:pt x="237" y="372"/>
                  </a:lnTo>
                  <a:lnTo>
                    <a:pt x="289" y="321"/>
                  </a:lnTo>
                  <a:lnTo>
                    <a:pt x="345" y="274"/>
                  </a:lnTo>
                  <a:lnTo>
                    <a:pt x="405" y="228"/>
                  </a:lnTo>
                  <a:lnTo>
                    <a:pt x="469" y="188"/>
                  </a:lnTo>
                  <a:lnTo>
                    <a:pt x="537" y="151"/>
                  </a:lnTo>
                  <a:lnTo>
                    <a:pt x="608" y="117"/>
                  </a:lnTo>
                  <a:lnTo>
                    <a:pt x="682" y="86"/>
                  </a:lnTo>
                  <a:lnTo>
                    <a:pt x="759" y="61"/>
                  </a:lnTo>
                  <a:lnTo>
                    <a:pt x="839" y="39"/>
                  </a:lnTo>
                  <a:lnTo>
                    <a:pt x="920" y="23"/>
                  </a:lnTo>
                  <a:lnTo>
                    <a:pt x="1005" y="11"/>
                  </a:lnTo>
                  <a:lnTo>
                    <a:pt x="1091" y="2"/>
                  </a:lnTo>
                  <a:lnTo>
                    <a:pt x="1179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111" name="noun_project_1241.eps"/>
          <p:cNvSpPr>
            <a:spLocks noChangeAspect="1" noEditPoints="1"/>
          </p:cNvSpPr>
          <p:nvPr/>
        </p:nvSpPr>
        <p:spPr bwMode="auto">
          <a:xfrm rot="320546">
            <a:off x="9432555" y="2299248"/>
            <a:ext cx="956643" cy="956643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pic>
        <p:nvPicPr>
          <p:cNvPr id="113" name="Picture 2" descr="http://orangefab.pl/wp-content/uploads/2015/08/sam-cel-e1441650315350.pn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071152" y="3878218"/>
            <a:ext cx="993792" cy="8657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4" name="noun_project_1241.eps"/>
          <p:cNvSpPr>
            <a:spLocks noChangeAspect="1" noEditPoints="1"/>
          </p:cNvSpPr>
          <p:nvPr/>
        </p:nvSpPr>
        <p:spPr bwMode="auto">
          <a:xfrm rot="900000">
            <a:off x="8463759" y="3168290"/>
            <a:ext cx="2298097" cy="2298097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sp>
        <p:nvSpPr>
          <p:cNvPr id="34" name="pole tekstowe 33">
            <a:extLst>
              <a:ext uri="{FF2B5EF4-FFF2-40B4-BE49-F238E27FC236}">
                <a16:creationId xmlns:a16="http://schemas.microsoft.com/office/drawing/2014/main" id="{38F391D0-9297-AFAB-F979-8FED20958A54}"/>
              </a:ext>
            </a:extLst>
          </p:cNvPr>
          <p:cNvSpPr txBox="1"/>
          <p:nvPr/>
        </p:nvSpPr>
        <p:spPr>
          <a:xfrm>
            <a:off x="7974391" y="6187480"/>
            <a:ext cx="350866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i="1" dirty="0"/>
              <a:t>Zdjęcie na okładce:</a:t>
            </a:r>
            <a:r>
              <a:rPr lang="en-US" sz="900" i="1" dirty="0"/>
              <a:t> </a:t>
            </a:r>
            <a:r>
              <a:rPr lang="pl-PL" sz="900" i="1" dirty="0"/>
              <a:t>Zamek Mirów  fot. T. Gębuś/arch. ŚOT</a:t>
            </a:r>
            <a:endParaRPr lang="en-US" sz="900" i="1" dirty="0"/>
          </a:p>
        </p:txBody>
      </p:sp>
    </p:spTree>
    <p:extLst>
      <p:ext uri="{BB962C8B-B14F-4D97-AF65-F5344CB8AC3E}">
        <p14:creationId xmlns:p14="http://schemas.microsoft.com/office/powerpoint/2010/main" val="23923829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502E28BA-13EC-7E4E-9C5B-37EDC16E4736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2299317" y="2941825"/>
            <a:ext cx="7430609" cy="520895"/>
          </a:xfrm>
        </p:spPr>
        <p:txBody>
          <a:bodyPr/>
          <a:lstStyle/>
          <a:p>
            <a:r>
              <a:rPr lang="pl-PL" dirty="0"/>
              <a:t>BADANIE RUCHU TURYSTYCZNEGO</a:t>
            </a:r>
            <a:br>
              <a:rPr lang="pl-PL" dirty="0"/>
            </a:br>
            <a:r>
              <a:rPr lang="pl-PL" dirty="0"/>
              <a:t>W WOJEWÓDZTWIE ŚLĄSKIM </a:t>
            </a:r>
            <a:br>
              <a:rPr lang="pl-PL" dirty="0"/>
            </a:br>
            <a:r>
              <a:rPr lang="pl-PL" dirty="0"/>
              <a:t>W 2022 ROKU </a:t>
            </a:r>
          </a:p>
          <a:p>
            <a:r>
              <a:rPr lang="pl-PL" dirty="0"/>
              <a:t>(Badanie OMNIBUS, wywiady bezpośrednie CAPI)</a:t>
            </a:r>
            <a:endParaRPr lang="pl-PL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50414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074A17DA-17D6-86A5-2A54-FEDB10FFAEF5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en-US" dirty="0" err="1"/>
              <a:t>Informacje</a:t>
            </a:r>
            <a:r>
              <a:rPr lang="en-US" dirty="0"/>
              <a:t> o </a:t>
            </a:r>
            <a:r>
              <a:rPr lang="en-US" dirty="0" err="1"/>
              <a:t>badaniu</a:t>
            </a:r>
            <a:endParaRPr lang="en-US" dirty="0"/>
          </a:p>
        </p:txBody>
      </p:sp>
      <p:graphicFrame>
        <p:nvGraphicFramePr>
          <p:cNvPr id="33" name="Tabela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5868365"/>
              </p:ext>
            </p:extLst>
          </p:nvPr>
        </p:nvGraphicFramePr>
        <p:xfrm>
          <a:off x="368989" y="1481164"/>
          <a:ext cx="5570545" cy="43477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3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373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854531">
                <a:tc>
                  <a:txBody>
                    <a:bodyPr/>
                    <a:lstStyle/>
                    <a:p>
                      <a:pPr algn="ctr"/>
                      <a:r>
                        <a:rPr lang="pl-PL" sz="14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Cel badania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Głównym celem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badania było oszacowanie wielkości ruchu turystycznego w województwie śląskim w roku 2022 oraz wydatków na cele turystyczne turystów odwiedzających województwo śląskie.</a:t>
                      </a:r>
                      <a:endParaRPr lang="pl-PL" sz="1100" b="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4531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Realizacja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Badanie zostało zrealizowane za pomocą metody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 wywiadów bezpośrednich wspomaganych komputerowo (CAPI) przy użyciu cyklicznego pomiaru OMNIBUS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54531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tx1"/>
                          </a:solidFill>
                          <a:latin typeface="+mj-lt"/>
                        </a:rPr>
                        <a:t>Próba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Ogólnopolska,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reprezentatywna pod względem płci, wieku, miejsca zamieszkania i klasy wielkości miejscowości, próba osób w wieku 18+.</a:t>
                      </a:r>
                    </a:p>
                    <a:p>
                      <a:pPr algn="just"/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Wielkość próby: N=1969</a:t>
                      </a:r>
                    </a:p>
                    <a:p>
                      <a:pPr algn="just"/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Maksymalny błąd oszacowania (poziom ufności 0,95): +/- 2,2%</a:t>
                      </a:r>
                      <a:endParaRPr lang="pl-PL" sz="1100" b="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54531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Realizacja wywiadów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Pomiar I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kwiecień </a:t>
                      </a: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2023 </a:t>
                      </a:r>
                    </a:p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Pomiar II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maj</a:t>
                      </a: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2023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54531">
                <a:tc>
                  <a:txBody>
                    <a:bodyPr/>
                    <a:lstStyle/>
                    <a:p>
                      <a:pPr algn="ctr"/>
                      <a:r>
                        <a:rPr lang="pl-PL" sz="140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Realizacja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Research Collective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2" name="Prostokąt zaokrąglony 31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41" name="Grupa 40"/>
          <p:cNvGrpSpPr>
            <a:grpSpLocks noChangeAspect="1"/>
          </p:cNvGrpSpPr>
          <p:nvPr/>
        </p:nvGrpSpPr>
        <p:grpSpPr>
          <a:xfrm>
            <a:off x="9728217" y="2357930"/>
            <a:ext cx="427119" cy="429625"/>
            <a:chOff x="3624225" y="2268670"/>
            <a:chExt cx="832334" cy="837220"/>
          </a:xfrm>
          <a:solidFill>
            <a:schemeClr val="tx1"/>
          </a:solidFill>
        </p:grpSpPr>
        <p:grpSp>
          <p:nvGrpSpPr>
            <p:cNvPr id="42" name="Group 16"/>
            <p:cNvGrpSpPr>
              <a:grpSpLocks/>
            </p:cNvGrpSpPr>
            <p:nvPr/>
          </p:nvGrpSpPr>
          <p:grpSpPr>
            <a:xfrm>
              <a:off x="3624225" y="2273280"/>
              <a:ext cx="450000" cy="828000"/>
              <a:chOff x="4402138" y="615950"/>
              <a:chExt cx="2076450" cy="3903663"/>
            </a:xfrm>
            <a:grpFill/>
          </p:grpSpPr>
          <p:sp>
            <p:nvSpPr>
              <p:cNvPr id="46" name="Oval 9"/>
              <p:cNvSpPr>
                <a:spLocks noChangeArrowheads="1"/>
              </p:cNvSpPr>
              <p:nvPr/>
            </p:nvSpPr>
            <p:spPr bwMode="auto">
              <a:xfrm>
                <a:off x="5102226" y="615950"/>
                <a:ext cx="668338" cy="6683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  <p:sp>
            <p:nvSpPr>
              <p:cNvPr id="47" name="Freeform 10"/>
              <p:cNvSpPr>
                <a:spLocks/>
              </p:cNvSpPr>
              <p:nvPr/>
            </p:nvSpPr>
            <p:spPr bwMode="auto">
              <a:xfrm>
                <a:off x="4402138" y="1350963"/>
                <a:ext cx="2076450" cy="3168650"/>
              </a:xfrm>
              <a:custGeom>
                <a:avLst/>
                <a:gdLst>
                  <a:gd name="T0" fmla="*/ 407 w 554"/>
                  <a:gd name="T1" fmla="*/ 130 h 845"/>
                  <a:gd name="T2" fmla="*/ 466 w 554"/>
                  <a:gd name="T3" fmla="*/ 331 h 845"/>
                  <a:gd name="T4" fmla="*/ 554 w 554"/>
                  <a:gd name="T5" fmla="*/ 364 h 845"/>
                  <a:gd name="T6" fmla="*/ 463 w 554"/>
                  <a:gd name="T7" fmla="*/ 50 h 845"/>
                  <a:gd name="T8" fmla="*/ 382 w 554"/>
                  <a:gd name="T9" fmla="*/ 1 h 845"/>
                  <a:gd name="T10" fmla="*/ 379 w 554"/>
                  <a:gd name="T11" fmla="*/ 1 h 845"/>
                  <a:gd name="T12" fmla="*/ 277 w 554"/>
                  <a:gd name="T13" fmla="*/ 1 h 845"/>
                  <a:gd name="T14" fmla="*/ 175 w 554"/>
                  <a:gd name="T15" fmla="*/ 1 h 845"/>
                  <a:gd name="T16" fmla="*/ 172 w 554"/>
                  <a:gd name="T17" fmla="*/ 1 h 845"/>
                  <a:gd name="T18" fmla="*/ 92 w 554"/>
                  <a:gd name="T19" fmla="*/ 50 h 845"/>
                  <a:gd name="T20" fmla="*/ 0 w 554"/>
                  <a:gd name="T21" fmla="*/ 364 h 845"/>
                  <a:gd name="T22" fmla="*/ 89 w 554"/>
                  <a:gd name="T23" fmla="*/ 331 h 845"/>
                  <a:gd name="T24" fmla="*/ 147 w 554"/>
                  <a:gd name="T25" fmla="*/ 130 h 845"/>
                  <a:gd name="T26" fmla="*/ 172 w 554"/>
                  <a:gd name="T27" fmla="*/ 120 h 845"/>
                  <a:gd name="T28" fmla="*/ 172 w 554"/>
                  <a:gd name="T29" fmla="*/ 121 h 845"/>
                  <a:gd name="T30" fmla="*/ 57 w 554"/>
                  <a:gd name="T31" fmla="*/ 520 h 845"/>
                  <a:gd name="T32" fmla="*/ 172 w 554"/>
                  <a:gd name="T33" fmla="*/ 520 h 845"/>
                  <a:gd name="T34" fmla="*/ 172 w 554"/>
                  <a:gd name="T35" fmla="*/ 547 h 845"/>
                  <a:gd name="T36" fmla="*/ 172 w 554"/>
                  <a:gd name="T37" fmla="*/ 845 h 845"/>
                  <a:gd name="T38" fmla="*/ 271 w 554"/>
                  <a:gd name="T39" fmla="*/ 771 h 845"/>
                  <a:gd name="T40" fmla="*/ 271 w 554"/>
                  <a:gd name="T41" fmla="*/ 524 h 845"/>
                  <a:gd name="T42" fmla="*/ 277 w 554"/>
                  <a:gd name="T43" fmla="*/ 519 h 845"/>
                  <a:gd name="T44" fmla="*/ 283 w 554"/>
                  <a:gd name="T45" fmla="*/ 524 h 845"/>
                  <a:gd name="T46" fmla="*/ 283 w 554"/>
                  <a:gd name="T47" fmla="*/ 771 h 845"/>
                  <a:gd name="T48" fmla="*/ 383 w 554"/>
                  <a:gd name="T49" fmla="*/ 845 h 845"/>
                  <a:gd name="T50" fmla="*/ 383 w 554"/>
                  <a:gd name="T51" fmla="*/ 547 h 845"/>
                  <a:gd name="T52" fmla="*/ 383 w 554"/>
                  <a:gd name="T53" fmla="*/ 520 h 845"/>
                  <a:gd name="T54" fmla="*/ 497 w 554"/>
                  <a:gd name="T55" fmla="*/ 520 h 845"/>
                  <a:gd name="T56" fmla="*/ 383 w 554"/>
                  <a:gd name="T57" fmla="*/ 121 h 845"/>
                  <a:gd name="T58" fmla="*/ 383 w 554"/>
                  <a:gd name="T59" fmla="*/ 120 h 845"/>
                  <a:gd name="T60" fmla="*/ 407 w 554"/>
                  <a:gd name="T61" fmla="*/ 130 h 8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54" h="845">
                    <a:moveTo>
                      <a:pt x="407" y="130"/>
                    </a:moveTo>
                    <a:cubicBezTo>
                      <a:pt x="407" y="130"/>
                      <a:pt x="450" y="275"/>
                      <a:pt x="466" y="331"/>
                    </a:cubicBezTo>
                    <a:cubicBezTo>
                      <a:pt x="481" y="384"/>
                      <a:pt x="554" y="364"/>
                      <a:pt x="554" y="364"/>
                    </a:cubicBezTo>
                    <a:cubicBezTo>
                      <a:pt x="463" y="50"/>
                      <a:pt x="463" y="50"/>
                      <a:pt x="463" y="50"/>
                    </a:cubicBezTo>
                    <a:cubicBezTo>
                      <a:pt x="450" y="8"/>
                      <a:pt x="412" y="0"/>
                      <a:pt x="382" y="1"/>
                    </a:cubicBezTo>
                    <a:cubicBezTo>
                      <a:pt x="380" y="1"/>
                      <a:pt x="379" y="1"/>
                      <a:pt x="379" y="1"/>
                    </a:cubicBezTo>
                    <a:cubicBezTo>
                      <a:pt x="277" y="1"/>
                      <a:pt x="277" y="1"/>
                      <a:pt x="277" y="1"/>
                    </a:cubicBezTo>
                    <a:cubicBezTo>
                      <a:pt x="175" y="1"/>
                      <a:pt x="175" y="1"/>
                      <a:pt x="175" y="1"/>
                    </a:cubicBezTo>
                    <a:cubicBezTo>
                      <a:pt x="175" y="1"/>
                      <a:pt x="174" y="1"/>
                      <a:pt x="172" y="1"/>
                    </a:cubicBezTo>
                    <a:cubicBezTo>
                      <a:pt x="143" y="0"/>
                      <a:pt x="104" y="8"/>
                      <a:pt x="92" y="50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0" y="364"/>
                      <a:pt x="73" y="384"/>
                      <a:pt x="89" y="331"/>
                    </a:cubicBezTo>
                    <a:cubicBezTo>
                      <a:pt x="105" y="275"/>
                      <a:pt x="147" y="130"/>
                      <a:pt x="147" y="130"/>
                    </a:cubicBezTo>
                    <a:cubicBezTo>
                      <a:pt x="151" y="115"/>
                      <a:pt x="170" y="120"/>
                      <a:pt x="172" y="120"/>
                    </a:cubicBezTo>
                    <a:cubicBezTo>
                      <a:pt x="172" y="121"/>
                      <a:pt x="172" y="121"/>
                      <a:pt x="172" y="121"/>
                    </a:cubicBezTo>
                    <a:cubicBezTo>
                      <a:pt x="57" y="520"/>
                      <a:pt x="57" y="520"/>
                      <a:pt x="57" y="520"/>
                    </a:cubicBezTo>
                    <a:cubicBezTo>
                      <a:pt x="172" y="520"/>
                      <a:pt x="172" y="520"/>
                      <a:pt x="172" y="520"/>
                    </a:cubicBezTo>
                    <a:cubicBezTo>
                      <a:pt x="172" y="547"/>
                      <a:pt x="172" y="547"/>
                      <a:pt x="172" y="547"/>
                    </a:cubicBezTo>
                    <a:cubicBezTo>
                      <a:pt x="172" y="845"/>
                      <a:pt x="172" y="845"/>
                      <a:pt x="172" y="845"/>
                    </a:cubicBezTo>
                    <a:cubicBezTo>
                      <a:pt x="172" y="845"/>
                      <a:pt x="271" y="845"/>
                      <a:pt x="271" y="771"/>
                    </a:cubicBezTo>
                    <a:cubicBezTo>
                      <a:pt x="271" y="524"/>
                      <a:pt x="271" y="524"/>
                      <a:pt x="271" y="524"/>
                    </a:cubicBezTo>
                    <a:cubicBezTo>
                      <a:pt x="271" y="520"/>
                      <a:pt x="275" y="520"/>
                      <a:pt x="277" y="519"/>
                    </a:cubicBezTo>
                    <a:cubicBezTo>
                      <a:pt x="279" y="520"/>
                      <a:pt x="283" y="520"/>
                      <a:pt x="283" y="524"/>
                    </a:cubicBezTo>
                    <a:cubicBezTo>
                      <a:pt x="283" y="771"/>
                      <a:pt x="283" y="771"/>
                      <a:pt x="283" y="771"/>
                    </a:cubicBezTo>
                    <a:cubicBezTo>
                      <a:pt x="283" y="845"/>
                      <a:pt x="383" y="845"/>
                      <a:pt x="383" y="845"/>
                    </a:cubicBezTo>
                    <a:cubicBezTo>
                      <a:pt x="383" y="547"/>
                      <a:pt x="383" y="547"/>
                      <a:pt x="383" y="547"/>
                    </a:cubicBezTo>
                    <a:cubicBezTo>
                      <a:pt x="383" y="520"/>
                      <a:pt x="383" y="520"/>
                      <a:pt x="383" y="520"/>
                    </a:cubicBezTo>
                    <a:cubicBezTo>
                      <a:pt x="497" y="520"/>
                      <a:pt x="497" y="520"/>
                      <a:pt x="497" y="520"/>
                    </a:cubicBezTo>
                    <a:cubicBezTo>
                      <a:pt x="383" y="121"/>
                      <a:pt x="383" y="121"/>
                      <a:pt x="383" y="121"/>
                    </a:cubicBezTo>
                    <a:cubicBezTo>
                      <a:pt x="383" y="120"/>
                      <a:pt x="383" y="120"/>
                      <a:pt x="383" y="120"/>
                    </a:cubicBezTo>
                    <a:cubicBezTo>
                      <a:pt x="385" y="120"/>
                      <a:pt x="403" y="115"/>
                      <a:pt x="407" y="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</p:grpSp>
        <p:grpSp>
          <p:nvGrpSpPr>
            <p:cNvPr id="43" name="Group 53"/>
            <p:cNvGrpSpPr>
              <a:grpSpLocks noChangeAspect="1"/>
            </p:cNvGrpSpPr>
            <p:nvPr/>
          </p:nvGrpSpPr>
          <p:grpSpPr>
            <a:xfrm>
              <a:off x="4114357" y="2268670"/>
              <a:ext cx="342202" cy="837220"/>
              <a:chOff x="1072807" y="1408226"/>
              <a:chExt cx="364954" cy="930305"/>
            </a:xfrm>
            <a:grpFill/>
          </p:grpSpPr>
          <p:sp>
            <p:nvSpPr>
              <p:cNvPr id="44" name="Freeform 166"/>
              <p:cNvSpPr>
                <a:spLocks/>
              </p:cNvSpPr>
              <p:nvPr/>
            </p:nvSpPr>
            <p:spPr bwMode="auto">
              <a:xfrm>
                <a:off x="1072807" y="1583959"/>
                <a:ext cx="364954" cy="754572"/>
              </a:xfrm>
              <a:custGeom>
                <a:avLst/>
                <a:gdLst>
                  <a:gd name="T0" fmla="*/ 301 w 401"/>
                  <a:gd name="T1" fmla="*/ 0 h 829"/>
                  <a:gd name="T2" fmla="*/ 99 w 401"/>
                  <a:gd name="T3" fmla="*/ 0 h 829"/>
                  <a:gd name="T4" fmla="*/ 0 w 401"/>
                  <a:gd name="T5" fmla="*/ 74 h 829"/>
                  <a:gd name="T6" fmla="*/ 0 w 401"/>
                  <a:gd name="T7" fmla="*/ 395 h 829"/>
                  <a:gd name="T8" fmla="*/ 74 w 401"/>
                  <a:gd name="T9" fmla="*/ 340 h 829"/>
                  <a:gd name="T10" fmla="*/ 74 w 401"/>
                  <a:gd name="T11" fmla="*/ 134 h 829"/>
                  <a:gd name="T12" fmla="*/ 96 w 401"/>
                  <a:gd name="T13" fmla="*/ 118 h 829"/>
                  <a:gd name="T14" fmla="*/ 96 w 401"/>
                  <a:gd name="T15" fmla="*/ 829 h 829"/>
                  <a:gd name="T16" fmla="*/ 194 w 401"/>
                  <a:gd name="T17" fmla="*/ 757 h 829"/>
                  <a:gd name="T18" fmla="*/ 194 w 401"/>
                  <a:gd name="T19" fmla="*/ 411 h 829"/>
                  <a:gd name="T20" fmla="*/ 200 w 401"/>
                  <a:gd name="T21" fmla="*/ 406 h 829"/>
                  <a:gd name="T22" fmla="*/ 207 w 401"/>
                  <a:gd name="T23" fmla="*/ 411 h 829"/>
                  <a:gd name="T24" fmla="*/ 207 w 401"/>
                  <a:gd name="T25" fmla="*/ 757 h 829"/>
                  <a:gd name="T26" fmla="*/ 305 w 401"/>
                  <a:gd name="T27" fmla="*/ 829 h 829"/>
                  <a:gd name="T28" fmla="*/ 305 w 401"/>
                  <a:gd name="T29" fmla="*/ 118 h 829"/>
                  <a:gd name="T30" fmla="*/ 326 w 401"/>
                  <a:gd name="T31" fmla="*/ 134 h 829"/>
                  <a:gd name="T32" fmla="*/ 326 w 401"/>
                  <a:gd name="T33" fmla="*/ 340 h 829"/>
                  <a:gd name="T34" fmla="*/ 401 w 401"/>
                  <a:gd name="T35" fmla="*/ 395 h 829"/>
                  <a:gd name="T36" fmla="*/ 401 w 401"/>
                  <a:gd name="T37" fmla="*/ 74 h 829"/>
                  <a:gd name="T38" fmla="*/ 301 w 401"/>
                  <a:gd name="T39" fmla="*/ 0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1" h="829">
                    <a:moveTo>
                      <a:pt x="301" y="0"/>
                    </a:moveTo>
                    <a:cubicBezTo>
                      <a:pt x="99" y="0"/>
                      <a:pt x="99" y="0"/>
                      <a:pt x="99" y="0"/>
                    </a:cubicBezTo>
                    <a:cubicBezTo>
                      <a:pt x="99" y="0"/>
                      <a:pt x="0" y="1"/>
                      <a:pt x="0" y="74"/>
                    </a:cubicBezTo>
                    <a:cubicBezTo>
                      <a:pt x="0" y="395"/>
                      <a:pt x="0" y="395"/>
                      <a:pt x="0" y="395"/>
                    </a:cubicBezTo>
                    <a:cubicBezTo>
                      <a:pt x="0" y="395"/>
                      <a:pt x="74" y="395"/>
                      <a:pt x="74" y="340"/>
                    </a:cubicBezTo>
                    <a:cubicBezTo>
                      <a:pt x="74" y="283"/>
                      <a:pt x="74" y="134"/>
                      <a:pt x="74" y="134"/>
                    </a:cubicBezTo>
                    <a:cubicBezTo>
                      <a:pt x="74" y="118"/>
                      <a:pt x="96" y="118"/>
                      <a:pt x="96" y="118"/>
                    </a:cubicBezTo>
                    <a:cubicBezTo>
                      <a:pt x="96" y="829"/>
                      <a:pt x="96" y="829"/>
                      <a:pt x="96" y="829"/>
                    </a:cubicBezTo>
                    <a:cubicBezTo>
                      <a:pt x="96" y="829"/>
                      <a:pt x="194" y="829"/>
                      <a:pt x="194" y="757"/>
                    </a:cubicBezTo>
                    <a:cubicBezTo>
                      <a:pt x="194" y="411"/>
                      <a:pt x="194" y="411"/>
                      <a:pt x="194" y="411"/>
                    </a:cubicBezTo>
                    <a:cubicBezTo>
                      <a:pt x="194" y="407"/>
                      <a:pt x="200" y="406"/>
                      <a:pt x="200" y="406"/>
                    </a:cubicBezTo>
                    <a:cubicBezTo>
                      <a:pt x="201" y="406"/>
                      <a:pt x="207" y="407"/>
                      <a:pt x="207" y="411"/>
                    </a:cubicBezTo>
                    <a:cubicBezTo>
                      <a:pt x="207" y="757"/>
                      <a:pt x="207" y="757"/>
                      <a:pt x="207" y="757"/>
                    </a:cubicBezTo>
                    <a:cubicBezTo>
                      <a:pt x="207" y="829"/>
                      <a:pt x="305" y="829"/>
                      <a:pt x="305" y="829"/>
                    </a:cubicBezTo>
                    <a:cubicBezTo>
                      <a:pt x="305" y="118"/>
                      <a:pt x="305" y="118"/>
                      <a:pt x="305" y="118"/>
                    </a:cubicBezTo>
                    <a:cubicBezTo>
                      <a:pt x="305" y="118"/>
                      <a:pt x="326" y="118"/>
                      <a:pt x="326" y="134"/>
                    </a:cubicBezTo>
                    <a:cubicBezTo>
                      <a:pt x="326" y="134"/>
                      <a:pt x="326" y="283"/>
                      <a:pt x="326" y="340"/>
                    </a:cubicBezTo>
                    <a:cubicBezTo>
                      <a:pt x="326" y="395"/>
                      <a:pt x="401" y="395"/>
                      <a:pt x="401" y="395"/>
                    </a:cubicBezTo>
                    <a:cubicBezTo>
                      <a:pt x="401" y="74"/>
                      <a:pt x="401" y="74"/>
                      <a:pt x="401" y="74"/>
                    </a:cubicBezTo>
                    <a:cubicBezTo>
                      <a:pt x="401" y="1"/>
                      <a:pt x="301" y="0"/>
                      <a:pt x="30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  <p:sp>
            <p:nvSpPr>
              <p:cNvPr id="45" name="Oval 167"/>
              <p:cNvSpPr>
                <a:spLocks noChangeArrowheads="1"/>
              </p:cNvSpPr>
              <p:nvPr/>
            </p:nvSpPr>
            <p:spPr bwMode="auto">
              <a:xfrm>
                <a:off x="1175703" y="1408226"/>
                <a:ext cx="159162" cy="15916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</p:grpSp>
      </p:grpSp>
      <p:pic>
        <p:nvPicPr>
          <p:cNvPr id="51" name="Picture 2" descr="http://orangefab.pl/wp-content/uploads/2015/08/sam-cel-e1441650315350.png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741157" y="2020544"/>
            <a:ext cx="549880" cy="4790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" name="Grupa 3"/>
          <p:cNvGrpSpPr/>
          <p:nvPr/>
        </p:nvGrpSpPr>
        <p:grpSpPr>
          <a:xfrm>
            <a:off x="8753034" y="2744101"/>
            <a:ext cx="410010" cy="283005"/>
            <a:chOff x="2464029" y="5198375"/>
            <a:chExt cx="496112" cy="342437"/>
          </a:xfrm>
        </p:grpSpPr>
        <p:sp>
          <p:nvSpPr>
            <p:cNvPr id="49" name="pole tekstowe 48"/>
            <p:cNvSpPr txBox="1"/>
            <p:nvPr/>
          </p:nvSpPr>
          <p:spPr>
            <a:xfrm>
              <a:off x="2464029" y="5219477"/>
              <a:ext cx="488612" cy="260688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pl-PL" sz="800" b="1" dirty="0">
                  <a:latin typeface="Arial Narrow"/>
                </a:rPr>
                <a:t>CAPI</a:t>
              </a:r>
            </a:p>
          </p:txBody>
        </p:sp>
        <p:sp>
          <p:nvSpPr>
            <p:cNvPr id="52" name="Freeform 5"/>
            <p:cNvSpPr>
              <a:spLocks noChangeAspect="1" noEditPoints="1"/>
            </p:cNvSpPr>
            <p:nvPr/>
          </p:nvSpPr>
          <p:spPr bwMode="auto">
            <a:xfrm>
              <a:off x="2468135" y="5198375"/>
              <a:ext cx="492006" cy="342437"/>
            </a:xfrm>
            <a:custGeom>
              <a:avLst/>
              <a:gdLst>
                <a:gd name="T0" fmla="*/ 3670 w 4000"/>
                <a:gd name="T1" fmla="*/ 108 h 2784"/>
                <a:gd name="T2" fmla="*/ 3660 w 4000"/>
                <a:gd name="T3" fmla="*/ 66 h 2784"/>
                <a:gd name="T4" fmla="*/ 3622 w 4000"/>
                <a:gd name="T5" fmla="*/ 18 h 2784"/>
                <a:gd name="T6" fmla="*/ 3560 w 4000"/>
                <a:gd name="T7" fmla="*/ 0 h 2784"/>
                <a:gd name="T8" fmla="*/ 418 w 4000"/>
                <a:gd name="T9" fmla="*/ 2 h 2784"/>
                <a:gd name="T10" fmla="*/ 362 w 4000"/>
                <a:gd name="T11" fmla="*/ 32 h 2784"/>
                <a:gd name="T12" fmla="*/ 332 w 4000"/>
                <a:gd name="T13" fmla="*/ 86 h 2784"/>
                <a:gd name="T14" fmla="*/ 218 w 4000"/>
                <a:gd name="T15" fmla="*/ 2094 h 2784"/>
                <a:gd name="T16" fmla="*/ 174 w 4000"/>
                <a:gd name="T17" fmla="*/ 2098 h 2784"/>
                <a:gd name="T18" fmla="*/ 114 w 4000"/>
                <a:gd name="T19" fmla="*/ 2120 h 2784"/>
                <a:gd name="T20" fmla="*/ 64 w 4000"/>
                <a:gd name="T21" fmla="*/ 2158 h 2784"/>
                <a:gd name="T22" fmla="*/ 26 w 4000"/>
                <a:gd name="T23" fmla="*/ 2208 h 2784"/>
                <a:gd name="T24" fmla="*/ 4 w 4000"/>
                <a:gd name="T25" fmla="*/ 2268 h 2784"/>
                <a:gd name="T26" fmla="*/ 0 w 4000"/>
                <a:gd name="T27" fmla="*/ 2312 h 2784"/>
                <a:gd name="T28" fmla="*/ 4 w 4000"/>
                <a:gd name="T29" fmla="*/ 2384 h 2784"/>
                <a:gd name="T30" fmla="*/ 36 w 4000"/>
                <a:gd name="T31" fmla="*/ 2496 h 2784"/>
                <a:gd name="T32" fmla="*/ 108 w 4000"/>
                <a:gd name="T33" fmla="*/ 2612 h 2784"/>
                <a:gd name="T34" fmla="*/ 208 w 4000"/>
                <a:gd name="T35" fmla="*/ 2704 h 2784"/>
                <a:gd name="T36" fmla="*/ 330 w 4000"/>
                <a:gd name="T37" fmla="*/ 2762 h 2784"/>
                <a:gd name="T38" fmla="*/ 422 w 4000"/>
                <a:gd name="T39" fmla="*/ 2782 h 2784"/>
                <a:gd name="T40" fmla="*/ 3530 w 4000"/>
                <a:gd name="T41" fmla="*/ 2784 h 2784"/>
                <a:gd name="T42" fmla="*/ 3578 w 4000"/>
                <a:gd name="T43" fmla="*/ 2782 h 2784"/>
                <a:gd name="T44" fmla="*/ 3670 w 4000"/>
                <a:gd name="T45" fmla="*/ 2762 h 2784"/>
                <a:gd name="T46" fmla="*/ 3792 w 4000"/>
                <a:gd name="T47" fmla="*/ 2704 h 2784"/>
                <a:gd name="T48" fmla="*/ 3892 w 4000"/>
                <a:gd name="T49" fmla="*/ 2612 h 2784"/>
                <a:gd name="T50" fmla="*/ 3964 w 4000"/>
                <a:gd name="T51" fmla="*/ 2496 h 2784"/>
                <a:gd name="T52" fmla="*/ 3996 w 4000"/>
                <a:gd name="T53" fmla="*/ 2384 h 2784"/>
                <a:gd name="T54" fmla="*/ 4000 w 4000"/>
                <a:gd name="T55" fmla="*/ 2312 h 2784"/>
                <a:gd name="T56" fmla="*/ 3996 w 4000"/>
                <a:gd name="T57" fmla="*/ 2268 h 2784"/>
                <a:gd name="T58" fmla="*/ 3974 w 4000"/>
                <a:gd name="T59" fmla="*/ 2208 h 2784"/>
                <a:gd name="T60" fmla="*/ 3936 w 4000"/>
                <a:gd name="T61" fmla="*/ 2158 h 2784"/>
                <a:gd name="T62" fmla="*/ 3886 w 4000"/>
                <a:gd name="T63" fmla="*/ 2120 h 2784"/>
                <a:gd name="T64" fmla="*/ 3826 w 4000"/>
                <a:gd name="T65" fmla="*/ 2098 h 2784"/>
                <a:gd name="T66" fmla="*/ 3782 w 4000"/>
                <a:gd name="T67" fmla="*/ 2094 h 2784"/>
                <a:gd name="T68" fmla="*/ 3449 w 4000"/>
                <a:gd name="T69" fmla="*/ 2094 h 2784"/>
                <a:gd name="T70" fmla="*/ 3530 w 4000"/>
                <a:gd name="T71" fmla="*/ 2566 h 2784"/>
                <a:gd name="T72" fmla="*/ 446 w 4000"/>
                <a:gd name="T73" fmla="*/ 2564 h 2784"/>
                <a:gd name="T74" fmla="*/ 372 w 4000"/>
                <a:gd name="T75" fmla="*/ 2546 h 2784"/>
                <a:gd name="T76" fmla="*/ 310 w 4000"/>
                <a:gd name="T77" fmla="*/ 2508 h 2784"/>
                <a:gd name="T78" fmla="*/ 260 w 4000"/>
                <a:gd name="T79" fmla="*/ 2454 h 2784"/>
                <a:gd name="T80" fmla="*/ 228 w 4000"/>
                <a:gd name="T81" fmla="*/ 2388 h 2784"/>
                <a:gd name="T82" fmla="*/ 218 w 4000"/>
                <a:gd name="T83" fmla="*/ 2312 h 2784"/>
                <a:gd name="T84" fmla="*/ 3780 w 4000"/>
                <a:gd name="T85" fmla="*/ 2338 h 2784"/>
                <a:gd name="T86" fmla="*/ 3762 w 4000"/>
                <a:gd name="T87" fmla="*/ 2410 h 2784"/>
                <a:gd name="T88" fmla="*/ 3724 w 4000"/>
                <a:gd name="T89" fmla="*/ 2474 h 2784"/>
                <a:gd name="T90" fmla="*/ 3670 w 4000"/>
                <a:gd name="T91" fmla="*/ 2522 h 2784"/>
                <a:gd name="T92" fmla="*/ 3604 w 4000"/>
                <a:gd name="T93" fmla="*/ 2554 h 2784"/>
                <a:gd name="T94" fmla="*/ 3530 w 4000"/>
                <a:gd name="T95" fmla="*/ 2566 h 2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00" h="2784">
                  <a:moveTo>
                    <a:pt x="3782" y="2094"/>
                  </a:moveTo>
                  <a:lnTo>
                    <a:pt x="3670" y="2094"/>
                  </a:lnTo>
                  <a:lnTo>
                    <a:pt x="3670" y="108"/>
                  </a:lnTo>
                  <a:lnTo>
                    <a:pt x="3670" y="108"/>
                  </a:lnTo>
                  <a:lnTo>
                    <a:pt x="3668" y="86"/>
                  </a:lnTo>
                  <a:lnTo>
                    <a:pt x="3660" y="66"/>
                  </a:lnTo>
                  <a:lnTo>
                    <a:pt x="3650" y="48"/>
                  </a:lnTo>
                  <a:lnTo>
                    <a:pt x="3638" y="32"/>
                  </a:lnTo>
                  <a:lnTo>
                    <a:pt x="3622" y="18"/>
                  </a:lnTo>
                  <a:lnTo>
                    <a:pt x="3602" y="8"/>
                  </a:lnTo>
                  <a:lnTo>
                    <a:pt x="3582" y="2"/>
                  </a:lnTo>
                  <a:lnTo>
                    <a:pt x="3560" y="0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418" y="2"/>
                  </a:lnTo>
                  <a:lnTo>
                    <a:pt x="398" y="8"/>
                  </a:lnTo>
                  <a:lnTo>
                    <a:pt x="378" y="18"/>
                  </a:lnTo>
                  <a:lnTo>
                    <a:pt x="362" y="32"/>
                  </a:lnTo>
                  <a:lnTo>
                    <a:pt x="350" y="48"/>
                  </a:lnTo>
                  <a:lnTo>
                    <a:pt x="340" y="66"/>
                  </a:lnTo>
                  <a:lnTo>
                    <a:pt x="332" y="86"/>
                  </a:lnTo>
                  <a:lnTo>
                    <a:pt x="330" y="108"/>
                  </a:lnTo>
                  <a:lnTo>
                    <a:pt x="330" y="2094"/>
                  </a:lnTo>
                  <a:lnTo>
                    <a:pt x="218" y="2094"/>
                  </a:lnTo>
                  <a:lnTo>
                    <a:pt x="218" y="2094"/>
                  </a:lnTo>
                  <a:lnTo>
                    <a:pt x="196" y="2094"/>
                  </a:lnTo>
                  <a:lnTo>
                    <a:pt x="174" y="2098"/>
                  </a:lnTo>
                  <a:lnTo>
                    <a:pt x="152" y="2104"/>
                  </a:lnTo>
                  <a:lnTo>
                    <a:pt x="132" y="2110"/>
                  </a:lnTo>
                  <a:lnTo>
                    <a:pt x="114" y="2120"/>
                  </a:lnTo>
                  <a:lnTo>
                    <a:pt x="96" y="2130"/>
                  </a:lnTo>
                  <a:lnTo>
                    <a:pt x="78" y="2144"/>
                  </a:lnTo>
                  <a:lnTo>
                    <a:pt x="64" y="2158"/>
                  </a:lnTo>
                  <a:lnTo>
                    <a:pt x="50" y="2174"/>
                  </a:lnTo>
                  <a:lnTo>
                    <a:pt x="36" y="2190"/>
                  </a:lnTo>
                  <a:lnTo>
                    <a:pt x="26" y="2208"/>
                  </a:lnTo>
                  <a:lnTo>
                    <a:pt x="16" y="2226"/>
                  </a:lnTo>
                  <a:lnTo>
                    <a:pt x="8" y="2248"/>
                  </a:lnTo>
                  <a:lnTo>
                    <a:pt x="4" y="2268"/>
                  </a:lnTo>
                  <a:lnTo>
                    <a:pt x="0" y="2290"/>
                  </a:lnTo>
                  <a:lnTo>
                    <a:pt x="0" y="2312"/>
                  </a:lnTo>
                  <a:lnTo>
                    <a:pt x="0" y="2312"/>
                  </a:lnTo>
                  <a:lnTo>
                    <a:pt x="0" y="2336"/>
                  </a:lnTo>
                  <a:lnTo>
                    <a:pt x="2" y="2360"/>
                  </a:lnTo>
                  <a:lnTo>
                    <a:pt x="4" y="2384"/>
                  </a:lnTo>
                  <a:lnTo>
                    <a:pt x="8" y="2406"/>
                  </a:lnTo>
                  <a:lnTo>
                    <a:pt x="20" y="2452"/>
                  </a:lnTo>
                  <a:lnTo>
                    <a:pt x="36" y="2496"/>
                  </a:lnTo>
                  <a:lnTo>
                    <a:pt x="56" y="2536"/>
                  </a:lnTo>
                  <a:lnTo>
                    <a:pt x="80" y="2576"/>
                  </a:lnTo>
                  <a:lnTo>
                    <a:pt x="108" y="2612"/>
                  </a:lnTo>
                  <a:lnTo>
                    <a:pt x="138" y="2646"/>
                  </a:lnTo>
                  <a:lnTo>
                    <a:pt x="172" y="2676"/>
                  </a:lnTo>
                  <a:lnTo>
                    <a:pt x="208" y="2704"/>
                  </a:lnTo>
                  <a:lnTo>
                    <a:pt x="246" y="2726"/>
                  </a:lnTo>
                  <a:lnTo>
                    <a:pt x="288" y="2746"/>
                  </a:lnTo>
                  <a:lnTo>
                    <a:pt x="330" y="2762"/>
                  </a:lnTo>
                  <a:lnTo>
                    <a:pt x="376" y="2774"/>
                  </a:lnTo>
                  <a:lnTo>
                    <a:pt x="400" y="2778"/>
                  </a:lnTo>
                  <a:lnTo>
                    <a:pt x="422" y="2782"/>
                  </a:lnTo>
                  <a:lnTo>
                    <a:pt x="446" y="2784"/>
                  </a:lnTo>
                  <a:lnTo>
                    <a:pt x="472" y="2784"/>
                  </a:lnTo>
                  <a:lnTo>
                    <a:pt x="3530" y="2784"/>
                  </a:lnTo>
                  <a:lnTo>
                    <a:pt x="3530" y="2784"/>
                  </a:lnTo>
                  <a:lnTo>
                    <a:pt x="3554" y="2784"/>
                  </a:lnTo>
                  <a:lnTo>
                    <a:pt x="3578" y="2782"/>
                  </a:lnTo>
                  <a:lnTo>
                    <a:pt x="3600" y="2778"/>
                  </a:lnTo>
                  <a:lnTo>
                    <a:pt x="3624" y="2774"/>
                  </a:lnTo>
                  <a:lnTo>
                    <a:pt x="3670" y="2762"/>
                  </a:lnTo>
                  <a:lnTo>
                    <a:pt x="3712" y="2746"/>
                  </a:lnTo>
                  <a:lnTo>
                    <a:pt x="3754" y="2726"/>
                  </a:lnTo>
                  <a:lnTo>
                    <a:pt x="3792" y="2704"/>
                  </a:lnTo>
                  <a:lnTo>
                    <a:pt x="3828" y="2676"/>
                  </a:lnTo>
                  <a:lnTo>
                    <a:pt x="3862" y="2646"/>
                  </a:lnTo>
                  <a:lnTo>
                    <a:pt x="3892" y="2612"/>
                  </a:lnTo>
                  <a:lnTo>
                    <a:pt x="3920" y="2576"/>
                  </a:lnTo>
                  <a:lnTo>
                    <a:pt x="3944" y="2536"/>
                  </a:lnTo>
                  <a:lnTo>
                    <a:pt x="3964" y="2496"/>
                  </a:lnTo>
                  <a:lnTo>
                    <a:pt x="3980" y="2452"/>
                  </a:lnTo>
                  <a:lnTo>
                    <a:pt x="3990" y="2406"/>
                  </a:lnTo>
                  <a:lnTo>
                    <a:pt x="3996" y="2384"/>
                  </a:lnTo>
                  <a:lnTo>
                    <a:pt x="3998" y="2360"/>
                  </a:lnTo>
                  <a:lnTo>
                    <a:pt x="4000" y="2336"/>
                  </a:lnTo>
                  <a:lnTo>
                    <a:pt x="4000" y="2312"/>
                  </a:lnTo>
                  <a:lnTo>
                    <a:pt x="4000" y="2312"/>
                  </a:lnTo>
                  <a:lnTo>
                    <a:pt x="4000" y="2290"/>
                  </a:lnTo>
                  <a:lnTo>
                    <a:pt x="3996" y="2268"/>
                  </a:lnTo>
                  <a:lnTo>
                    <a:pt x="3990" y="2248"/>
                  </a:lnTo>
                  <a:lnTo>
                    <a:pt x="3984" y="2226"/>
                  </a:lnTo>
                  <a:lnTo>
                    <a:pt x="3974" y="2208"/>
                  </a:lnTo>
                  <a:lnTo>
                    <a:pt x="3964" y="2190"/>
                  </a:lnTo>
                  <a:lnTo>
                    <a:pt x="3950" y="2174"/>
                  </a:lnTo>
                  <a:lnTo>
                    <a:pt x="3936" y="2158"/>
                  </a:lnTo>
                  <a:lnTo>
                    <a:pt x="3922" y="2144"/>
                  </a:lnTo>
                  <a:lnTo>
                    <a:pt x="3904" y="2130"/>
                  </a:lnTo>
                  <a:lnTo>
                    <a:pt x="3886" y="2120"/>
                  </a:lnTo>
                  <a:lnTo>
                    <a:pt x="3868" y="2110"/>
                  </a:lnTo>
                  <a:lnTo>
                    <a:pt x="3848" y="2104"/>
                  </a:lnTo>
                  <a:lnTo>
                    <a:pt x="3826" y="2098"/>
                  </a:lnTo>
                  <a:lnTo>
                    <a:pt x="3804" y="2094"/>
                  </a:lnTo>
                  <a:lnTo>
                    <a:pt x="3782" y="2094"/>
                  </a:lnTo>
                  <a:lnTo>
                    <a:pt x="3782" y="2094"/>
                  </a:lnTo>
                  <a:close/>
                  <a:moveTo>
                    <a:pt x="549" y="218"/>
                  </a:moveTo>
                  <a:lnTo>
                    <a:pt x="3449" y="218"/>
                  </a:lnTo>
                  <a:lnTo>
                    <a:pt x="3449" y="2094"/>
                  </a:lnTo>
                  <a:lnTo>
                    <a:pt x="549" y="2094"/>
                  </a:lnTo>
                  <a:lnTo>
                    <a:pt x="549" y="218"/>
                  </a:lnTo>
                  <a:close/>
                  <a:moveTo>
                    <a:pt x="3530" y="2566"/>
                  </a:moveTo>
                  <a:lnTo>
                    <a:pt x="472" y="2566"/>
                  </a:lnTo>
                  <a:lnTo>
                    <a:pt x="472" y="2566"/>
                  </a:lnTo>
                  <a:lnTo>
                    <a:pt x="446" y="2564"/>
                  </a:lnTo>
                  <a:lnTo>
                    <a:pt x="420" y="2560"/>
                  </a:lnTo>
                  <a:lnTo>
                    <a:pt x="396" y="2554"/>
                  </a:lnTo>
                  <a:lnTo>
                    <a:pt x="372" y="2546"/>
                  </a:lnTo>
                  <a:lnTo>
                    <a:pt x="350" y="2534"/>
                  </a:lnTo>
                  <a:lnTo>
                    <a:pt x="330" y="2522"/>
                  </a:lnTo>
                  <a:lnTo>
                    <a:pt x="310" y="2508"/>
                  </a:lnTo>
                  <a:lnTo>
                    <a:pt x="292" y="2492"/>
                  </a:lnTo>
                  <a:lnTo>
                    <a:pt x="276" y="2474"/>
                  </a:lnTo>
                  <a:lnTo>
                    <a:pt x="260" y="2454"/>
                  </a:lnTo>
                  <a:lnTo>
                    <a:pt x="248" y="2432"/>
                  </a:lnTo>
                  <a:lnTo>
                    <a:pt x="238" y="2410"/>
                  </a:lnTo>
                  <a:lnTo>
                    <a:pt x="228" y="2388"/>
                  </a:lnTo>
                  <a:lnTo>
                    <a:pt x="222" y="2364"/>
                  </a:lnTo>
                  <a:lnTo>
                    <a:pt x="218" y="2338"/>
                  </a:lnTo>
                  <a:lnTo>
                    <a:pt x="218" y="2312"/>
                  </a:lnTo>
                  <a:lnTo>
                    <a:pt x="3782" y="2312"/>
                  </a:lnTo>
                  <a:lnTo>
                    <a:pt x="3782" y="2312"/>
                  </a:lnTo>
                  <a:lnTo>
                    <a:pt x="3780" y="2338"/>
                  </a:lnTo>
                  <a:lnTo>
                    <a:pt x="3776" y="2364"/>
                  </a:lnTo>
                  <a:lnTo>
                    <a:pt x="3770" y="2388"/>
                  </a:lnTo>
                  <a:lnTo>
                    <a:pt x="3762" y="2410"/>
                  </a:lnTo>
                  <a:lnTo>
                    <a:pt x="3752" y="2432"/>
                  </a:lnTo>
                  <a:lnTo>
                    <a:pt x="3738" y="2454"/>
                  </a:lnTo>
                  <a:lnTo>
                    <a:pt x="3724" y="2474"/>
                  </a:lnTo>
                  <a:lnTo>
                    <a:pt x="3708" y="2492"/>
                  </a:lnTo>
                  <a:lnTo>
                    <a:pt x="3690" y="2508"/>
                  </a:lnTo>
                  <a:lnTo>
                    <a:pt x="3670" y="2522"/>
                  </a:lnTo>
                  <a:lnTo>
                    <a:pt x="3650" y="2534"/>
                  </a:lnTo>
                  <a:lnTo>
                    <a:pt x="3628" y="2546"/>
                  </a:lnTo>
                  <a:lnTo>
                    <a:pt x="3604" y="2554"/>
                  </a:lnTo>
                  <a:lnTo>
                    <a:pt x="3580" y="2560"/>
                  </a:lnTo>
                  <a:lnTo>
                    <a:pt x="3554" y="2564"/>
                  </a:lnTo>
                  <a:lnTo>
                    <a:pt x="3530" y="2566"/>
                  </a:lnTo>
                  <a:lnTo>
                    <a:pt x="3530" y="256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53" name="noun_project_1241.eps"/>
          <p:cNvSpPr>
            <a:spLocks noChangeAspect="1" noEditPoints="1"/>
          </p:cNvSpPr>
          <p:nvPr/>
        </p:nvSpPr>
        <p:spPr bwMode="auto">
          <a:xfrm>
            <a:off x="8472309" y="2411350"/>
            <a:ext cx="956643" cy="956643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54" name="noun_project_1241.eps"/>
          <p:cNvSpPr>
            <a:spLocks noChangeAspect="1" noEditPoints="1"/>
          </p:cNvSpPr>
          <p:nvPr/>
        </p:nvSpPr>
        <p:spPr bwMode="auto">
          <a:xfrm rot="900000">
            <a:off x="7405330" y="1638550"/>
            <a:ext cx="1273292" cy="1273292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55" name="noun_project_1241.eps"/>
          <p:cNvSpPr>
            <a:spLocks noChangeAspect="1" noEditPoints="1"/>
          </p:cNvSpPr>
          <p:nvPr/>
        </p:nvSpPr>
        <p:spPr bwMode="auto">
          <a:xfrm>
            <a:off x="9363008" y="1993602"/>
            <a:ext cx="1157538" cy="1157538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56" name="noun_project_1241.eps"/>
          <p:cNvSpPr>
            <a:spLocks noChangeAspect="1" noEditPoints="1"/>
          </p:cNvSpPr>
          <p:nvPr/>
        </p:nvSpPr>
        <p:spPr bwMode="auto">
          <a:xfrm rot="19800000">
            <a:off x="8760832" y="3369669"/>
            <a:ext cx="653400" cy="653400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58" name="noun_project_1241.eps"/>
          <p:cNvSpPr>
            <a:spLocks noChangeAspect="1" noEditPoints="1"/>
          </p:cNvSpPr>
          <p:nvPr/>
        </p:nvSpPr>
        <p:spPr bwMode="auto">
          <a:xfrm rot="20700000">
            <a:off x="8585625" y="4359227"/>
            <a:ext cx="790614" cy="790614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63" name="noun_project_1241.eps"/>
          <p:cNvSpPr>
            <a:spLocks noChangeAspect="1" noEditPoints="1"/>
          </p:cNvSpPr>
          <p:nvPr/>
        </p:nvSpPr>
        <p:spPr bwMode="auto">
          <a:xfrm>
            <a:off x="9152306" y="3915741"/>
            <a:ext cx="594000" cy="594000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48" name="Prostokąt zaokrąglony 47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9" name="noun_project_1241.eps"/>
          <p:cNvSpPr>
            <a:spLocks noChangeAspect="1" noEditPoints="1"/>
          </p:cNvSpPr>
          <p:nvPr/>
        </p:nvSpPr>
        <p:spPr bwMode="auto">
          <a:xfrm rot="20997972">
            <a:off x="9228472" y="4828543"/>
            <a:ext cx="718740" cy="718740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64" name="noun_project_0483.eps"/>
          <p:cNvSpPr>
            <a:spLocks noChangeAspect="1" noEditPoints="1"/>
          </p:cNvSpPr>
          <p:nvPr/>
        </p:nvSpPr>
        <p:spPr bwMode="auto">
          <a:xfrm>
            <a:off x="9437767" y="5059626"/>
            <a:ext cx="284384" cy="218472"/>
          </a:xfrm>
          <a:custGeom>
            <a:avLst/>
            <a:gdLst>
              <a:gd name="T0" fmla="*/ 62848419 w 3456"/>
              <a:gd name="T1" fmla="*/ 68573850 h 2658"/>
              <a:gd name="T2" fmla="*/ 82791829 w 3456"/>
              <a:gd name="T3" fmla="*/ 27441944 h 2658"/>
              <a:gd name="T4" fmla="*/ 4791428 w 3456"/>
              <a:gd name="T5" fmla="*/ 68573850 h 2658"/>
              <a:gd name="T6" fmla="*/ 24734838 w 3456"/>
              <a:gd name="T7" fmla="*/ 27441944 h 2658"/>
              <a:gd name="T8" fmla="*/ 56999011 w 3456"/>
              <a:gd name="T9" fmla="*/ 0 h 2658"/>
              <a:gd name="T10" fmla="*/ 83102979 w 3456"/>
              <a:gd name="T11" fmla="*/ 18222274 h 2658"/>
              <a:gd name="T12" fmla="*/ 107495622 w 3456"/>
              <a:gd name="T13" fmla="*/ 68635869 h 2658"/>
              <a:gd name="T14" fmla="*/ 107308826 w 3456"/>
              <a:gd name="T15" fmla="*/ 69101539 h 2658"/>
              <a:gd name="T16" fmla="*/ 106873322 w 3456"/>
              <a:gd name="T17" fmla="*/ 69939675 h 2658"/>
              <a:gd name="T18" fmla="*/ 106188757 w 3456"/>
              <a:gd name="T19" fmla="*/ 71088257 h 2658"/>
              <a:gd name="T20" fmla="*/ 105255483 w 3456"/>
              <a:gd name="T21" fmla="*/ 72454082 h 2658"/>
              <a:gd name="T22" fmla="*/ 103979839 w 3456"/>
              <a:gd name="T23" fmla="*/ 73975306 h 2658"/>
              <a:gd name="T24" fmla="*/ 102424089 w 3456"/>
              <a:gd name="T25" fmla="*/ 75558374 h 2658"/>
              <a:gd name="T26" fmla="*/ 100526321 w 3456"/>
              <a:gd name="T27" fmla="*/ 77141617 h 2658"/>
              <a:gd name="T28" fmla="*/ 98254961 w 3456"/>
              <a:gd name="T29" fmla="*/ 78693851 h 2658"/>
              <a:gd name="T30" fmla="*/ 95579318 w 3456"/>
              <a:gd name="T31" fmla="*/ 80059675 h 2658"/>
              <a:gd name="T32" fmla="*/ 92467994 w 3456"/>
              <a:gd name="T33" fmla="*/ 81177249 h 2658"/>
              <a:gd name="T34" fmla="*/ 88952211 w 3456"/>
              <a:gd name="T35" fmla="*/ 81984375 h 2658"/>
              <a:gd name="T36" fmla="*/ 84969703 w 3456"/>
              <a:gd name="T37" fmla="*/ 82450045 h 2658"/>
              <a:gd name="T38" fmla="*/ 80613956 w 3456"/>
              <a:gd name="T39" fmla="*/ 82450045 h 2658"/>
              <a:gd name="T40" fmla="*/ 76631447 w 3456"/>
              <a:gd name="T41" fmla="*/ 81984375 h 2658"/>
              <a:gd name="T42" fmla="*/ 73115664 w 3456"/>
              <a:gd name="T43" fmla="*/ 81177249 h 2658"/>
              <a:gd name="T44" fmla="*/ 70035385 w 3456"/>
              <a:gd name="T45" fmla="*/ 80059675 h 2658"/>
              <a:gd name="T46" fmla="*/ 67359742 w 3456"/>
              <a:gd name="T47" fmla="*/ 78693851 h 2658"/>
              <a:gd name="T48" fmla="*/ 65057338 w 3456"/>
              <a:gd name="T49" fmla="*/ 77141617 h 2658"/>
              <a:gd name="T50" fmla="*/ 63190614 w 3456"/>
              <a:gd name="T51" fmla="*/ 75558374 h 2658"/>
              <a:gd name="T52" fmla="*/ 61603819 w 3456"/>
              <a:gd name="T53" fmla="*/ 73975306 h 2658"/>
              <a:gd name="T54" fmla="*/ 60359219 w 3456"/>
              <a:gd name="T55" fmla="*/ 72454082 h 2658"/>
              <a:gd name="T56" fmla="*/ 59394725 w 3456"/>
              <a:gd name="T57" fmla="*/ 71088257 h 2658"/>
              <a:gd name="T58" fmla="*/ 58710336 w 3456"/>
              <a:gd name="T59" fmla="*/ 69939675 h 2658"/>
              <a:gd name="T60" fmla="*/ 58305876 w 3456"/>
              <a:gd name="T61" fmla="*/ 69101539 h 2658"/>
              <a:gd name="T62" fmla="*/ 58088036 w 3456"/>
              <a:gd name="T63" fmla="*/ 68635869 h 2658"/>
              <a:gd name="T64" fmla="*/ 80427160 w 3456"/>
              <a:gd name="T65" fmla="*/ 22506157 h 2658"/>
              <a:gd name="T66" fmla="*/ 49469675 w 3456"/>
              <a:gd name="T67" fmla="*/ 68573850 h 2658"/>
              <a:gd name="T68" fmla="*/ 49376365 w 3456"/>
              <a:gd name="T69" fmla="*/ 68822102 h 2658"/>
              <a:gd name="T70" fmla="*/ 49034171 w 3456"/>
              <a:gd name="T71" fmla="*/ 69474005 h 2658"/>
              <a:gd name="T72" fmla="*/ 48474136 w 3456"/>
              <a:gd name="T73" fmla="*/ 70467364 h 2658"/>
              <a:gd name="T74" fmla="*/ 47665217 w 3456"/>
              <a:gd name="T75" fmla="*/ 71740160 h 2658"/>
              <a:gd name="T76" fmla="*/ 46607413 w 3456"/>
              <a:gd name="T77" fmla="*/ 73199190 h 2658"/>
              <a:gd name="T78" fmla="*/ 45207238 w 3456"/>
              <a:gd name="T79" fmla="*/ 74751423 h 2658"/>
              <a:gd name="T80" fmla="*/ 43433824 w 3456"/>
              <a:gd name="T81" fmla="*/ 76334490 h 2658"/>
              <a:gd name="T82" fmla="*/ 41349260 w 3456"/>
              <a:gd name="T83" fmla="*/ 77948743 h 2658"/>
              <a:gd name="T84" fmla="*/ 38860236 w 3456"/>
              <a:gd name="T85" fmla="*/ 79376763 h 2658"/>
              <a:gd name="T86" fmla="*/ 35997797 w 3456"/>
              <a:gd name="T87" fmla="*/ 80618374 h 2658"/>
              <a:gd name="T88" fmla="*/ 32699854 w 3456"/>
              <a:gd name="T89" fmla="*/ 81642919 h 2658"/>
              <a:gd name="T90" fmla="*/ 28966231 w 3456"/>
              <a:gd name="T91" fmla="*/ 82294822 h 2658"/>
              <a:gd name="T92" fmla="*/ 24734838 w 3456"/>
              <a:gd name="T93" fmla="*/ 82512064 h 2658"/>
              <a:gd name="T94" fmla="*/ 20503444 w 3456"/>
              <a:gd name="T95" fmla="*/ 82294822 h 2658"/>
              <a:gd name="T96" fmla="*/ 16738776 w 3456"/>
              <a:gd name="T97" fmla="*/ 81642919 h 2658"/>
              <a:gd name="T98" fmla="*/ 13471878 w 3456"/>
              <a:gd name="T99" fmla="*/ 80618374 h 2658"/>
              <a:gd name="T100" fmla="*/ 10578394 w 3456"/>
              <a:gd name="T101" fmla="*/ 79376763 h 2658"/>
              <a:gd name="T102" fmla="*/ 8120592 w 3456"/>
              <a:gd name="T103" fmla="*/ 77948743 h 2658"/>
              <a:gd name="T104" fmla="*/ 6035851 w 3456"/>
              <a:gd name="T105" fmla="*/ 76334490 h 2658"/>
              <a:gd name="T106" fmla="*/ 4262438 w 3456"/>
              <a:gd name="T107" fmla="*/ 74751423 h 2658"/>
              <a:gd name="T108" fmla="*/ 2862439 w 3456"/>
              <a:gd name="T109" fmla="*/ 73199190 h 2658"/>
              <a:gd name="T110" fmla="*/ 1804635 w 3456"/>
              <a:gd name="T111" fmla="*/ 71740160 h 2658"/>
              <a:gd name="T112" fmla="*/ 964494 w 3456"/>
              <a:gd name="T113" fmla="*/ 70467364 h 2658"/>
              <a:gd name="T114" fmla="*/ 435504 w 3456"/>
              <a:gd name="T115" fmla="*/ 69474005 h 2658"/>
              <a:gd name="T116" fmla="*/ 93310 w 3456"/>
              <a:gd name="T117" fmla="*/ 68822102 h 2658"/>
              <a:gd name="T118" fmla="*/ 0 w 3456"/>
              <a:gd name="T119" fmla="*/ 68573850 h 2658"/>
              <a:gd name="T120" fmla="*/ 50527656 w 3456"/>
              <a:gd name="T121" fmla="*/ 18222274 h 265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3456" h="2658">
                <a:moveTo>
                  <a:pt x="2661" y="884"/>
                </a:moveTo>
                <a:lnTo>
                  <a:pt x="2020" y="2209"/>
                </a:lnTo>
                <a:lnTo>
                  <a:pt x="3302" y="2209"/>
                </a:lnTo>
                <a:lnTo>
                  <a:pt x="2661" y="884"/>
                </a:lnTo>
                <a:close/>
                <a:moveTo>
                  <a:pt x="795" y="884"/>
                </a:moveTo>
                <a:lnTo>
                  <a:pt x="154" y="2209"/>
                </a:lnTo>
                <a:lnTo>
                  <a:pt x="1436" y="2209"/>
                </a:lnTo>
                <a:lnTo>
                  <a:pt x="795" y="884"/>
                </a:lnTo>
                <a:close/>
                <a:moveTo>
                  <a:pt x="1624" y="0"/>
                </a:moveTo>
                <a:lnTo>
                  <a:pt x="1832" y="0"/>
                </a:lnTo>
                <a:lnTo>
                  <a:pt x="1832" y="587"/>
                </a:lnTo>
                <a:lnTo>
                  <a:pt x="2671" y="587"/>
                </a:lnTo>
                <a:lnTo>
                  <a:pt x="3456" y="2209"/>
                </a:lnTo>
                <a:lnTo>
                  <a:pt x="3455" y="2211"/>
                </a:lnTo>
                <a:lnTo>
                  <a:pt x="3453" y="2217"/>
                </a:lnTo>
                <a:lnTo>
                  <a:pt x="3449" y="2226"/>
                </a:lnTo>
                <a:lnTo>
                  <a:pt x="3442" y="2238"/>
                </a:lnTo>
                <a:lnTo>
                  <a:pt x="3435" y="2253"/>
                </a:lnTo>
                <a:lnTo>
                  <a:pt x="3425" y="2270"/>
                </a:lnTo>
                <a:lnTo>
                  <a:pt x="3413" y="2290"/>
                </a:lnTo>
                <a:lnTo>
                  <a:pt x="3398" y="2311"/>
                </a:lnTo>
                <a:lnTo>
                  <a:pt x="3383" y="2334"/>
                </a:lnTo>
                <a:lnTo>
                  <a:pt x="3364" y="2358"/>
                </a:lnTo>
                <a:lnTo>
                  <a:pt x="3342" y="2383"/>
                </a:lnTo>
                <a:lnTo>
                  <a:pt x="3319" y="2408"/>
                </a:lnTo>
                <a:lnTo>
                  <a:pt x="3292" y="2434"/>
                </a:lnTo>
                <a:lnTo>
                  <a:pt x="3262" y="2459"/>
                </a:lnTo>
                <a:lnTo>
                  <a:pt x="3231" y="2485"/>
                </a:lnTo>
                <a:lnTo>
                  <a:pt x="3195" y="2511"/>
                </a:lnTo>
                <a:lnTo>
                  <a:pt x="3158" y="2535"/>
                </a:lnTo>
                <a:lnTo>
                  <a:pt x="3116" y="2557"/>
                </a:lnTo>
                <a:lnTo>
                  <a:pt x="3072" y="2579"/>
                </a:lnTo>
                <a:lnTo>
                  <a:pt x="3023" y="2597"/>
                </a:lnTo>
                <a:lnTo>
                  <a:pt x="2972" y="2615"/>
                </a:lnTo>
                <a:lnTo>
                  <a:pt x="2918" y="2630"/>
                </a:lnTo>
                <a:lnTo>
                  <a:pt x="2859" y="2641"/>
                </a:lnTo>
                <a:lnTo>
                  <a:pt x="2797" y="2651"/>
                </a:lnTo>
                <a:lnTo>
                  <a:pt x="2731" y="2656"/>
                </a:lnTo>
                <a:lnTo>
                  <a:pt x="2661" y="2658"/>
                </a:lnTo>
                <a:lnTo>
                  <a:pt x="2591" y="2656"/>
                </a:lnTo>
                <a:lnTo>
                  <a:pt x="2525" y="2651"/>
                </a:lnTo>
                <a:lnTo>
                  <a:pt x="2463" y="2641"/>
                </a:lnTo>
                <a:lnTo>
                  <a:pt x="2405" y="2630"/>
                </a:lnTo>
                <a:lnTo>
                  <a:pt x="2350" y="2615"/>
                </a:lnTo>
                <a:lnTo>
                  <a:pt x="2299" y="2597"/>
                </a:lnTo>
                <a:lnTo>
                  <a:pt x="2251" y="2579"/>
                </a:lnTo>
                <a:lnTo>
                  <a:pt x="2207" y="2557"/>
                </a:lnTo>
                <a:lnTo>
                  <a:pt x="2165" y="2535"/>
                </a:lnTo>
                <a:lnTo>
                  <a:pt x="2127" y="2511"/>
                </a:lnTo>
                <a:lnTo>
                  <a:pt x="2091" y="2485"/>
                </a:lnTo>
                <a:lnTo>
                  <a:pt x="2060" y="2459"/>
                </a:lnTo>
                <a:lnTo>
                  <a:pt x="2031" y="2434"/>
                </a:lnTo>
                <a:lnTo>
                  <a:pt x="2003" y="2408"/>
                </a:lnTo>
                <a:lnTo>
                  <a:pt x="1980" y="2383"/>
                </a:lnTo>
                <a:lnTo>
                  <a:pt x="1958" y="2358"/>
                </a:lnTo>
                <a:lnTo>
                  <a:pt x="1940" y="2334"/>
                </a:lnTo>
                <a:lnTo>
                  <a:pt x="1924" y="2311"/>
                </a:lnTo>
                <a:lnTo>
                  <a:pt x="1909" y="2290"/>
                </a:lnTo>
                <a:lnTo>
                  <a:pt x="1898" y="2270"/>
                </a:lnTo>
                <a:lnTo>
                  <a:pt x="1887" y="2253"/>
                </a:lnTo>
                <a:lnTo>
                  <a:pt x="1880" y="2238"/>
                </a:lnTo>
                <a:lnTo>
                  <a:pt x="1874" y="2226"/>
                </a:lnTo>
                <a:lnTo>
                  <a:pt x="1869" y="2217"/>
                </a:lnTo>
                <a:lnTo>
                  <a:pt x="1867" y="2211"/>
                </a:lnTo>
                <a:lnTo>
                  <a:pt x="1866" y="2209"/>
                </a:lnTo>
                <a:lnTo>
                  <a:pt x="2585" y="725"/>
                </a:lnTo>
                <a:lnTo>
                  <a:pt x="871" y="725"/>
                </a:lnTo>
                <a:lnTo>
                  <a:pt x="1590" y="2209"/>
                </a:lnTo>
                <a:lnTo>
                  <a:pt x="1589" y="2211"/>
                </a:lnTo>
                <a:lnTo>
                  <a:pt x="1587" y="2217"/>
                </a:lnTo>
                <a:lnTo>
                  <a:pt x="1582" y="2226"/>
                </a:lnTo>
                <a:lnTo>
                  <a:pt x="1576" y="2238"/>
                </a:lnTo>
                <a:lnTo>
                  <a:pt x="1569" y="2253"/>
                </a:lnTo>
                <a:lnTo>
                  <a:pt x="1558" y="2270"/>
                </a:lnTo>
                <a:lnTo>
                  <a:pt x="1547" y="2290"/>
                </a:lnTo>
                <a:lnTo>
                  <a:pt x="1532" y="2311"/>
                </a:lnTo>
                <a:lnTo>
                  <a:pt x="1516" y="2334"/>
                </a:lnTo>
                <a:lnTo>
                  <a:pt x="1498" y="2358"/>
                </a:lnTo>
                <a:lnTo>
                  <a:pt x="1476" y="2383"/>
                </a:lnTo>
                <a:lnTo>
                  <a:pt x="1453" y="2408"/>
                </a:lnTo>
                <a:lnTo>
                  <a:pt x="1425" y="2434"/>
                </a:lnTo>
                <a:lnTo>
                  <a:pt x="1396" y="2459"/>
                </a:lnTo>
                <a:lnTo>
                  <a:pt x="1365" y="2485"/>
                </a:lnTo>
                <a:lnTo>
                  <a:pt x="1329" y="2511"/>
                </a:lnTo>
                <a:lnTo>
                  <a:pt x="1291" y="2535"/>
                </a:lnTo>
                <a:lnTo>
                  <a:pt x="1249" y="2557"/>
                </a:lnTo>
                <a:lnTo>
                  <a:pt x="1205" y="2579"/>
                </a:lnTo>
                <a:lnTo>
                  <a:pt x="1157" y="2597"/>
                </a:lnTo>
                <a:lnTo>
                  <a:pt x="1106" y="2615"/>
                </a:lnTo>
                <a:lnTo>
                  <a:pt x="1051" y="2630"/>
                </a:lnTo>
                <a:lnTo>
                  <a:pt x="993" y="2641"/>
                </a:lnTo>
                <a:lnTo>
                  <a:pt x="931" y="2651"/>
                </a:lnTo>
                <a:lnTo>
                  <a:pt x="865" y="2656"/>
                </a:lnTo>
                <a:lnTo>
                  <a:pt x="795" y="2658"/>
                </a:lnTo>
                <a:lnTo>
                  <a:pt x="725" y="2656"/>
                </a:lnTo>
                <a:lnTo>
                  <a:pt x="659" y="2651"/>
                </a:lnTo>
                <a:lnTo>
                  <a:pt x="597" y="2641"/>
                </a:lnTo>
                <a:lnTo>
                  <a:pt x="538" y="2630"/>
                </a:lnTo>
                <a:lnTo>
                  <a:pt x="484" y="2615"/>
                </a:lnTo>
                <a:lnTo>
                  <a:pt x="433" y="2597"/>
                </a:lnTo>
                <a:lnTo>
                  <a:pt x="384" y="2579"/>
                </a:lnTo>
                <a:lnTo>
                  <a:pt x="340" y="2557"/>
                </a:lnTo>
                <a:lnTo>
                  <a:pt x="298" y="2535"/>
                </a:lnTo>
                <a:lnTo>
                  <a:pt x="261" y="2511"/>
                </a:lnTo>
                <a:lnTo>
                  <a:pt x="225" y="2485"/>
                </a:lnTo>
                <a:lnTo>
                  <a:pt x="194" y="2459"/>
                </a:lnTo>
                <a:lnTo>
                  <a:pt x="164" y="2434"/>
                </a:lnTo>
                <a:lnTo>
                  <a:pt x="137" y="2408"/>
                </a:lnTo>
                <a:lnTo>
                  <a:pt x="114" y="2383"/>
                </a:lnTo>
                <a:lnTo>
                  <a:pt x="92" y="2358"/>
                </a:lnTo>
                <a:lnTo>
                  <a:pt x="73" y="2334"/>
                </a:lnTo>
                <a:lnTo>
                  <a:pt x="58" y="2311"/>
                </a:lnTo>
                <a:lnTo>
                  <a:pt x="43" y="2290"/>
                </a:lnTo>
                <a:lnTo>
                  <a:pt x="31" y="2270"/>
                </a:lnTo>
                <a:lnTo>
                  <a:pt x="21" y="2253"/>
                </a:lnTo>
                <a:lnTo>
                  <a:pt x="14" y="2238"/>
                </a:lnTo>
                <a:lnTo>
                  <a:pt x="7" y="2226"/>
                </a:lnTo>
                <a:lnTo>
                  <a:pt x="3" y="2217"/>
                </a:lnTo>
                <a:lnTo>
                  <a:pt x="1" y="2211"/>
                </a:lnTo>
                <a:lnTo>
                  <a:pt x="0" y="2209"/>
                </a:lnTo>
                <a:lnTo>
                  <a:pt x="785" y="587"/>
                </a:lnTo>
                <a:lnTo>
                  <a:pt x="1624" y="587"/>
                </a:lnTo>
                <a:lnTo>
                  <a:pt x="162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grpSp>
        <p:nvGrpSpPr>
          <p:cNvPr id="65" name="noun_project_2471.svg.eps"/>
          <p:cNvGrpSpPr>
            <a:grpSpLocks noChangeAspect="1"/>
          </p:cNvGrpSpPr>
          <p:nvPr/>
        </p:nvGrpSpPr>
        <p:grpSpPr bwMode="auto">
          <a:xfrm>
            <a:off x="8961281" y="3584788"/>
            <a:ext cx="275105" cy="215962"/>
            <a:chOff x="4921" y="2500"/>
            <a:chExt cx="93" cy="73"/>
          </a:xfrm>
        </p:grpSpPr>
        <p:sp>
          <p:nvSpPr>
            <p:cNvPr id="66" name="Freeform 282"/>
            <p:cNvSpPr>
              <a:spLocks/>
            </p:cNvSpPr>
            <p:nvPr/>
          </p:nvSpPr>
          <p:spPr bwMode="auto">
            <a:xfrm>
              <a:off x="4953" y="2500"/>
              <a:ext cx="61" cy="59"/>
            </a:xfrm>
            <a:custGeom>
              <a:avLst/>
              <a:gdLst>
                <a:gd name="T0" fmla="*/ 1 w 2134"/>
                <a:gd name="T1" fmla="*/ 0 h 2068"/>
                <a:gd name="T2" fmla="*/ 1 w 2134"/>
                <a:gd name="T3" fmla="*/ 0 h 2068"/>
                <a:gd name="T4" fmla="*/ 1 w 2134"/>
                <a:gd name="T5" fmla="*/ 0 h 2068"/>
                <a:gd name="T6" fmla="*/ 1 w 2134"/>
                <a:gd name="T7" fmla="*/ 0 h 2068"/>
                <a:gd name="T8" fmla="*/ 1 w 2134"/>
                <a:gd name="T9" fmla="*/ 0 h 2068"/>
                <a:gd name="T10" fmla="*/ 1 w 2134"/>
                <a:gd name="T11" fmla="*/ 0 h 2068"/>
                <a:gd name="T12" fmla="*/ 2 w 2134"/>
                <a:gd name="T13" fmla="*/ 0 h 2068"/>
                <a:gd name="T14" fmla="*/ 2 w 2134"/>
                <a:gd name="T15" fmla="*/ 0 h 2068"/>
                <a:gd name="T16" fmla="*/ 2 w 2134"/>
                <a:gd name="T17" fmla="*/ 0 h 2068"/>
                <a:gd name="T18" fmla="*/ 2 w 2134"/>
                <a:gd name="T19" fmla="*/ 1 h 2068"/>
                <a:gd name="T20" fmla="*/ 2 w 2134"/>
                <a:gd name="T21" fmla="*/ 1 h 2068"/>
                <a:gd name="T22" fmla="*/ 2 w 2134"/>
                <a:gd name="T23" fmla="*/ 1 h 2068"/>
                <a:gd name="T24" fmla="*/ 2 w 2134"/>
                <a:gd name="T25" fmla="*/ 1 h 2068"/>
                <a:gd name="T26" fmla="*/ 2 w 2134"/>
                <a:gd name="T27" fmla="*/ 1 h 2068"/>
                <a:gd name="T28" fmla="*/ 2 w 2134"/>
                <a:gd name="T29" fmla="*/ 1 h 2068"/>
                <a:gd name="T30" fmla="*/ 2 w 2134"/>
                <a:gd name="T31" fmla="*/ 1 h 2068"/>
                <a:gd name="T32" fmla="*/ 1 w 2134"/>
                <a:gd name="T33" fmla="*/ 1 h 2068"/>
                <a:gd name="T34" fmla="*/ 1 w 2134"/>
                <a:gd name="T35" fmla="*/ 1 h 2068"/>
                <a:gd name="T36" fmla="*/ 1 w 2134"/>
                <a:gd name="T37" fmla="*/ 1 h 2068"/>
                <a:gd name="T38" fmla="*/ 1 w 2134"/>
                <a:gd name="T39" fmla="*/ 1 h 2068"/>
                <a:gd name="T40" fmla="*/ 1 w 2134"/>
                <a:gd name="T41" fmla="*/ 2 h 2068"/>
                <a:gd name="T42" fmla="*/ 1 w 2134"/>
                <a:gd name="T43" fmla="*/ 2 h 2068"/>
                <a:gd name="T44" fmla="*/ 1 w 2134"/>
                <a:gd name="T45" fmla="*/ 2 h 2068"/>
                <a:gd name="T46" fmla="*/ 1 w 2134"/>
                <a:gd name="T47" fmla="*/ 2 h 2068"/>
                <a:gd name="T48" fmla="*/ 2 w 2134"/>
                <a:gd name="T49" fmla="*/ 2 h 2068"/>
                <a:gd name="T50" fmla="*/ 2 w 2134"/>
                <a:gd name="T51" fmla="*/ 2 h 2068"/>
                <a:gd name="T52" fmla="*/ 1 w 2134"/>
                <a:gd name="T53" fmla="*/ 2 h 2068"/>
                <a:gd name="T54" fmla="*/ 1 w 2134"/>
                <a:gd name="T55" fmla="*/ 2 h 2068"/>
                <a:gd name="T56" fmla="*/ 1 w 2134"/>
                <a:gd name="T57" fmla="*/ 2 h 2068"/>
                <a:gd name="T58" fmla="*/ 1 w 2134"/>
                <a:gd name="T59" fmla="*/ 2 h 2068"/>
                <a:gd name="T60" fmla="*/ 1 w 2134"/>
                <a:gd name="T61" fmla="*/ 2 h 2068"/>
                <a:gd name="T62" fmla="*/ 1 w 2134"/>
                <a:gd name="T63" fmla="*/ 2 h 2068"/>
                <a:gd name="T64" fmla="*/ 1 w 2134"/>
                <a:gd name="T65" fmla="*/ 2 h 2068"/>
                <a:gd name="T66" fmla="*/ 1 w 2134"/>
                <a:gd name="T67" fmla="*/ 1 h 2068"/>
                <a:gd name="T68" fmla="*/ 1 w 2134"/>
                <a:gd name="T69" fmla="*/ 1 h 2068"/>
                <a:gd name="T70" fmla="*/ 1 w 2134"/>
                <a:gd name="T71" fmla="*/ 1 h 2068"/>
                <a:gd name="T72" fmla="*/ 1 w 2134"/>
                <a:gd name="T73" fmla="*/ 1 h 2068"/>
                <a:gd name="T74" fmla="*/ 1 w 2134"/>
                <a:gd name="T75" fmla="*/ 1 h 2068"/>
                <a:gd name="T76" fmla="*/ 1 w 2134"/>
                <a:gd name="T77" fmla="*/ 1 h 2068"/>
                <a:gd name="T78" fmla="*/ 1 w 2134"/>
                <a:gd name="T79" fmla="*/ 1 h 2068"/>
                <a:gd name="T80" fmla="*/ 1 w 2134"/>
                <a:gd name="T81" fmla="*/ 1 h 2068"/>
                <a:gd name="T82" fmla="*/ 1 w 2134"/>
                <a:gd name="T83" fmla="*/ 1 h 2068"/>
                <a:gd name="T84" fmla="*/ 1 w 2134"/>
                <a:gd name="T85" fmla="*/ 1 h 2068"/>
                <a:gd name="T86" fmla="*/ 1 w 2134"/>
                <a:gd name="T87" fmla="*/ 0 h 2068"/>
                <a:gd name="T88" fmla="*/ 0 w 2134"/>
                <a:gd name="T89" fmla="*/ 0 h 2068"/>
                <a:gd name="T90" fmla="*/ 0 w 2134"/>
                <a:gd name="T91" fmla="*/ 0 h 2068"/>
                <a:gd name="T92" fmla="*/ 0 w 2134"/>
                <a:gd name="T93" fmla="*/ 0 h 2068"/>
                <a:gd name="T94" fmla="*/ 0 w 2134"/>
                <a:gd name="T95" fmla="*/ 0 h 2068"/>
                <a:gd name="T96" fmla="*/ 0 w 2134"/>
                <a:gd name="T97" fmla="*/ 0 h 2068"/>
                <a:gd name="T98" fmla="*/ 0 w 2134"/>
                <a:gd name="T99" fmla="*/ 0 h 2068"/>
                <a:gd name="T100" fmla="*/ 0 w 2134"/>
                <a:gd name="T101" fmla="*/ 0 h 2068"/>
                <a:gd name="T102" fmla="*/ 0 w 2134"/>
                <a:gd name="T103" fmla="*/ 0 h 2068"/>
                <a:gd name="T104" fmla="*/ 0 w 2134"/>
                <a:gd name="T105" fmla="*/ 0 h 2068"/>
                <a:gd name="T106" fmla="*/ 1 w 2134"/>
                <a:gd name="T107" fmla="*/ 0 h 2068"/>
                <a:gd name="T108" fmla="*/ 1 w 2134"/>
                <a:gd name="T109" fmla="*/ 0 h 206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134" h="2068">
                  <a:moveTo>
                    <a:pt x="955" y="0"/>
                  </a:moveTo>
                  <a:lnTo>
                    <a:pt x="1043" y="2"/>
                  </a:lnTo>
                  <a:lnTo>
                    <a:pt x="1129" y="9"/>
                  </a:lnTo>
                  <a:lnTo>
                    <a:pt x="1213" y="22"/>
                  </a:lnTo>
                  <a:lnTo>
                    <a:pt x="1295" y="39"/>
                  </a:lnTo>
                  <a:lnTo>
                    <a:pt x="1375" y="60"/>
                  </a:lnTo>
                  <a:lnTo>
                    <a:pt x="1452" y="86"/>
                  </a:lnTo>
                  <a:lnTo>
                    <a:pt x="1526" y="117"/>
                  </a:lnTo>
                  <a:lnTo>
                    <a:pt x="1596" y="150"/>
                  </a:lnTo>
                  <a:lnTo>
                    <a:pt x="1665" y="187"/>
                  </a:lnTo>
                  <a:lnTo>
                    <a:pt x="1729" y="228"/>
                  </a:lnTo>
                  <a:lnTo>
                    <a:pt x="1789" y="273"/>
                  </a:lnTo>
                  <a:lnTo>
                    <a:pt x="1845" y="320"/>
                  </a:lnTo>
                  <a:lnTo>
                    <a:pt x="1897" y="371"/>
                  </a:lnTo>
                  <a:lnTo>
                    <a:pt x="1944" y="425"/>
                  </a:lnTo>
                  <a:lnTo>
                    <a:pt x="1986" y="481"/>
                  </a:lnTo>
                  <a:lnTo>
                    <a:pt x="2024" y="539"/>
                  </a:lnTo>
                  <a:lnTo>
                    <a:pt x="2057" y="601"/>
                  </a:lnTo>
                  <a:lnTo>
                    <a:pt x="2084" y="663"/>
                  </a:lnTo>
                  <a:lnTo>
                    <a:pt x="2105" y="728"/>
                  </a:lnTo>
                  <a:lnTo>
                    <a:pt x="2121" y="795"/>
                  </a:lnTo>
                  <a:lnTo>
                    <a:pt x="2131" y="864"/>
                  </a:lnTo>
                  <a:lnTo>
                    <a:pt x="2134" y="933"/>
                  </a:lnTo>
                  <a:lnTo>
                    <a:pt x="2131" y="1004"/>
                  </a:lnTo>
                  <a:lnTo>
                    <a:pt x="2121" y="1073"/>
                  </a:lnTo>
                  <a:lnTo>
                    <a:pt x="2104" y="1142"/>
                  </a:lnTo>
                  <a:lnTo>
                    <a:pt x="2082" y="1207"/>
                  </a:lnTo>
                  <a:lnTo>
                    <a:pt x="2053" y="1272"/>
                  </a:lnTo>
                  <a:lnTo>
                    <a:pt x="2020" y="1333"/>
                  </a:lnTo>
                  <a:lnTo>
                    <a:pt x="1981" y="1394"/>
                  </a:lnTo>
                  <a:lnTo>
                    <a:pt x="1936" y="1450"/>
                  </a:lnTo>
                  <a:lnTo>
                    <a:pt x="1888" y="1504"/>
                  </a:lnTo>
                  <a:lnTo>
                    <a:pt x="1834" y="1555"/>
                  </a:lnTo>
                  <a:lnTo>
                    <a:pt x="1776" y="1603"/>
                  </a:lnTo>
                  <a:lnTo>
                    <a:pt x="1713" y="1647"/>
                  </a:lnTo>
                  <a:lnTo>
                    <a:pt x="1647" y="1688"/>
                  </a:lnTo>
                  <a:lnTo>
                    <a:pt x="1648" y="1732"/>
                  </a:lnTo>
                  <a:lnTo>
                    <a:pt x="1651" y="1770"/>
                  </a:lnTo>
                  <a:lnTo>
                    <a:pt x="1657" y="1805"/>
                  </a:lnTo>
                  <a:lnTo>
                    <a:pt x="1666" y="1834"/>
                  </a:lnTo>
                  <a:lnTo>
                    <a:pt x="1677" y="1860"/>
                  </a:lnTo>
                  <a:lnTo>
                    <a:pt x="1690" y="1883"/>
                  </a:lnTo>
                  <a:lnTo>
                    <a:pt x="1706" y="1903"/>
                  </a:lnTo>
                  <a:lnTo>
                    <a:pt x="1725" y="1921"/>
                  </a:lnTo>
                  <a:lnTo>
                    <a:pt x="1745" y="1937"/>
                  </a:lnTo>
                  <a:lnTo>
                    <a:pt x="1767" y="1952"/>
                  </a:lnTo>
                  <a:lnTo>
                    <a:pt x="1793" y="1965"/>
                  </a:lnTo>
                  <a:lnTo>
                    <a:pt x="1821" y="1979"/>
                  </a:lnTo>
                  <a:lnTo>
                    <a:pt x="1851" y="1992"/>
                  </a:lnTo>
                  <a:lnTo>
                    <a:pt x="1883" y="2006"/>
                  </a:lnTo>
                  <a:lnTo>
                    <a:pt x="1918" y="2022"/>
                  </a:lnTo>
                  <a:lnTo>
                    <a:pt x="1858" y="2041"/>
                  </a:lnTo>
                  <a:lnTo>
                    <a:pt x="1800" y="2054"/>
                  </a:lnTo>
                  <a:lnTo>
                    <a:pt x="1745" y="2064"/>
                  </a:lnTo>
                  <a:lnTo>
                    <a:pt x="1691" y="2068"/>
                  </a:lnTo>
                  <a:lnTo>
                    <a:pt x="1640" y="2068"/>
                  </a:lnTo>
                  <a:lnTo>
                    <a:pt x="1591" y="2063"/>
                  </a:lnTo>
                  <a:lnTo>
                    <a:pt x="1545" y="2054"/>
                  </a:lnTo>
                  <a:lnTo>
                    <a:pt x="1502" y="2043"/>
                  </a:lnTo>
                  <a:lnTo>
                    <a:pt x="1461" y="2028"/>
                  </a:lnTo>
                  <a:lnTo>
                    <a:pt x="1422" y="2010"/>
                  </a:lnTo>
                  <a:lnTo>
                    <a:pt x="1387" y="1991"/>
                  </a:lnTo>
                  <a:lnTo>
                    <a:pt x="1354" y="1969"/>
                  </a:lnTo>
                  <a:lnTo>
                    <a:pt x="1324" y="1944"/>
                  </a:lnTo>
                  <a:lnTo>
                    <a:pt x="1297" y="1918"/>
                  </a:lnTo>
                  <a:lnTo>
                    <a:pt x="1274" y="1892"/>
                  </a:lnTo>
                  <a:lnTo>
                    <a:pt x="1252" y="1864"/>
                  </a:lnTo>
                  <a:lnTo>
                    <a:pt x="1286" y="1798"/>
                  </a:lnTo>
                  <a:lnTo>
                    <a:pt x="1313" y="1729"/>
                  </a:lnTo>
                  <a:lnTo>
                    <a:pt x="1336" y="1659"/>
                  </a:lnTo>
                  <a:lnTo>
                    <a:pt x="1352" y="1586"/>
                  </a:lnTo>
                  <a:lnTo>
                    <a:pt x="1361" y="1511"/>
                  </a:lnTo>
                  <a:lnTo>
                    <a:pt x="1364" y="1435"/>
                  </a:lnTo>
                  <a:lnTo>
                    <a:pt x="1361" y="1362"/>
                  </a:lnTo>
                  <a:lnTo>
                    <a:pt x="1353" y="1290"/>
                  </a:lnTo>
                  <a:lnTo>
                    <a:pt x="1338" y="1220"/>
                  </a:lnTo>
                  <a:lnTo>
                    <a:pt x="1317" y="1151"/>
                  </a:lnTo>
                  <a:lnTo>
                    <a:pt x="1291" y="1085"/>
                  </a:lnTo>
                  <a:lnTo>
                    <a:pt x="1260" y="1020"/>
                  </a:lnTo>
                  <a:lnTo>
                    <a:pt x="1224" y="958"/>
                  </a:lnTo>
                  <a:lnTo>
                    <a:pt x="1183" y="897"/>
                  </a:lnTo>
                  <a:lnTo>
                    <a:pt x="1137" y="839"/>
                  </a:lnTo>
                  <a:lnTo>
                    <a:pt x="1087" y="785"/>
                  </a:lnTo>
                  <a:lnTo>
                    <a:pt x="1033" y="733"/>
                  </a:lnTo>
                  <a:lnTo>
                    <a:pt x="975" y="682"/>
                  </a:lnTo>
                  <a:lnTo>
                    <a:pt x="909" y="634"/>
                  </a:lnTo>
                  <a:lnTo>
                    <a:pt x="840" y="589"/>
                  </a:lnTo>
                  <a:lnTo>
                    <a:pt x="765" y="548"/>
                  </a:lnTo>
                  <a:lnTo>
                    <a:pt x="688" y="512"/>
                  </a:lnTo>
                  <a:lnTo>
                    <a:pt x="608" y="479"/>
                  </a:lnTo>
                  <a:lnTo>
                    <a:pt x="524" y="451"/>
                  </a:lnTo>
                  <a:lnTo>
                    <a:pt x="438" y="428"/>
                  </a:lnTo>
                  <a:lnTo>
                    <a:pt x="349" y="409"/>
                  </a:lnTo>
                  <a:lnTo>
                    <a:pt x="257" y="395"/>
                  </a:lnTo>
                  <a:lnTo>
                    <a:pt x="165" y="387"/>
                  </a:lnTo>
                  <a:lnTo>
                    <a:pt x="69" y="384"/>
                  </a:lnTo>
                  <a:lnTo>
                    <a:pt x="0" y="386"/>
                  </a:lnTo>
                  <a:lnTo>
                    <a:pt x="52" y="333"/>
                  </a:lnTo>
                  <a:lnTo>
                    <a:pt x="108" y="284"/>
                  </a:lnTo>
                  <a:lnTo>
                    <a:pt x="168" y="237"/>
                  </a:lnTo>
                  <a:lnTo>
                    <a:pt x="233" y="195"/>
                  </a:lnTo>
                  <a:lnTo>
                    <a:pt x="301" y="156"/>
                  </a:lnTo>
                  <a:lnTo>
                    <a:pt x="373" y="121"/>
                  </a:lnTo>
                  <a:lnTo>
                    <a:pt x="448" y="90"/>
                  </a:lnTo>
                  <a:lnTo>
                    <a:pt x="526" y="63"/>
                  </a:lnTo>
                  <a:lnTo>
                    <a:pt x="608" y="41"/>
                  </a:lnTo>
                  <a:lnTo>
                    <a:pt x="691" y="23"/>
                  </a:lnTo>
                  <a:lnTo>
                    <a:pt x="778" y="10"/>
                  </a:lnTo>
                  <a:lnTo>
                    <a:pt x="865" y="2"/>
                  </a:lnTo>
                  <a:lnTo>
                    <a:pt x="955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67" name="Freeform 283"/>
            <p:cNvSpPr>
              <a:spLocks/>
            </p:cNvSpPr>
            <p:nvPr/>
          </p:nvSpPr>
          <p:spPr bwMode="auto">
            <a:xfrm>
              <a:off x="4921" y="2514"/>
              <a:ext cx="67" cy="59"/>
            </a:xfrm>
            <a:custGeom>
              <a:avLst/>
              <a:gdLst>
                <a:gd name="T0" fmla="*/ 1 w 2358"/>
                <a:gd name="T1" fmla="*/ 0 h 2068"/>
                <a:gd name="T2" fmla="*/ 1 w 2358"/>
                <a:gd name="T3" fmla="*/ 0 h 2068"/>
                <a:gd name="T4" fmla="*/ 1 w 2358"/>
                <a:gd name="T5" fmla="*/ 0 h 2068"/>
                <a:gd name="T6" fmla="*/ 1 w 2358"/>
                <a:gd name="T7" fmla="*/ 0 h 2068"/>
                <a:gd name="T8" fmla="*/ 2 w 2358"/>
                <a:gd name="T9" fmla="*/ 0 h 2068"/>
                <a:gd name="T10" fmla="*/ 2 w 2358"/>
                <a:gd name="T11" fmla="*/ 0 h 2068"/>
                <a:gd name="T12" fmla="*/ 2 w 2358"/>
                <a:gd name="T13" fmla="*/ 0 h 2068"/>
                <a:gd name="T14" fmla="*/ 2 w 2358"/>
                <a:gd name="T15" fmla="*/ 0 h 2068"/>
                <a:gd name="T16" fmla="*/ 2 w 2358"/>
                <a:gd name="T17" fmla="*/ 0 h 2068"/>
                <a:gd name="T18" fmla="*/ 2 w 2358"/>
                <a:gd name="T19" fmla="*/ 1 h 2068"/>
                <a:gd name="T20" fmla="*/ 2 w 2358"/>
                <a:gd name="T21" fmla="*/ 1 h 2068"/>
                <a:gd name="T22" fmla="*/ 2 w 2358"/>
                <a:gd name="T23" fmla="*/ 1 h 2068"/>
                <a:gd name="T24" fmla="*/ 2 w 2358"/>
                <a:gd name="T25" fmla="*/ 1 h 2068"/>
                <a:gd name="T26" fmla="*/ 2 w 2358"/>
                <a:gd name="T27" fmla="*/ 1 h 2068"/>
                <a:gd name="T28" fmla="*/ 2 w 2358"/>
                <a:gd name="T29" fmla="*/ 1 h 2068"/>
                <a:gd name="T30" fmla="*/ 2 w 2358"/>
                <a:gd name="T31" fmla="*/ 1 h 2068"/>
                <a:gd name="T32" fmla="*/ 2 w 2358"/>
                <a:gd name="T33" fmla="*/ 1 h 2068"/>
                <a:gd name="T34" fmla="*/ 2 w 2358"/>
                <a:gd name="T35" fmla="*/ 1 h 2068"/>
                <a:gd name="T36" fmla="*/ 1 w 2358"/>
                <a:gd name="T37" fmla="*/ 1 h 2068"/>
                <a:gd name="T38" fmla="*/ 1 w 2358"/>
                <a:gd name="T39" fmla="*/ 1 h 2068"/>
                <a:gd name="T40" fmla="*/ 1 w 2358"/>
                <a:gd name="T41" fmla="*/ 2 h 2068"/>
                <a:gd name="T42" fmla="*/ 1 w 2358"/>
                <a:gd name="T43" fmla="*/ 2 h 2068"/>
                <a:gd name="T44" fmla="*/ 1 w 2358"/>
                <a:gd name="T45" fmla="*/ 2 h 2068"/>
                <a:gd name="T46" fmla="*/ 1 w 2358"/>
                <a:gd name="T47" fmla="*/ 2 h 2068"/>
                <a:gd name="T48" fmla="*/ 1 w 2358"/>
                <a:gd name="T49" fmla="*/ 2 h 2068"/>
                <a:gd name="T50" fmla="*/ 1 w 2358"/>
                <a:gd name="T51" fmla="*/ 2 h 2068"/>
                <a:gd name="T52" fmla="*/ 1 w 2358"/>
                <a:gd name="T53" fmla="*/ 2 h 2068"/>
                <a:gd name="T54" fmla="*/ 1 w 2358"/>
                <a:gd name="T55" fmla="*/ 2 h 2068"/>
                <a:gd name="T56" fmla="*/ 1 w 2358"/>
                <a:gd name="T57" fmla="*/ 2 h 2068"/>
                <a:gd name="T58" fmla="*/ 0 w 2358"/>
                <a:gd name="T59" fmla="*/ 2 h 2068"/>
                <a:gd name="T60" fmla="*/ 0 w 2358"/>
                <a:gd name="T61" fmla="*/ 2 h 2068"/>
                <a:gd name="T62" fmla="*/ 0 w 2358"/>
                <a:gd name="T63" fmla="*/ 2 h 2068"/>
                <a:gd name="T64" fmla="*/ 0 w 2358"/>
                <a:gd name="T65" fmla="*/ 2 h 2068"/>
                <a:gd name="T66" fmla="*/ 0 w 2358"/>
                <a:gd name="T67" fmla="*/ 2 h 2068"/>
                <a:gd name="T68" fmla="*/ 0 w 2358"/>
                <a:gd name="T69" fmla="*/ 2 h 2068"/>
                <a:gd name="T70" fmla="*/ 0 w 2358"/>
                <a:gd name="T71" fmla="*/ 2 h 2068"/>
                <a:gd name="T72" fmla="*/ 0 w 2358"/>
                <a:gd name="T73" fmla="*/ 2 h 2068"/>
                <a:gd name="T74" fmla="*/ 0 w 2358"/>
                <a:gd name="T75" fmla="*/ 2 h 2068"/>
                <a:gd name="T76" fmla="*/ 0 w 2358"/>
                <a:gd name="T77" fmla="*/ 1 h 2068"/>
                <a:gd name="T78" fmla="*/ 0 w 2358"/>
                <a:gd name="T79" fmla="*/ 1 h 2068"/>
                <a:gd name="T80" fmla="*/ 0 w 2358"/>
                <a:gd name="T81" fmla="*/ 1 h 2068"/>
                <a:gd name="T82" fmla="*/ 0 w 2358"/>
                <a:gd name="T83" fmla="*/ 1 h 2068"/>
                <a:gd name="T84" fmla="*/ 0 w 2358"/>
                <a:gd name="T85" fmla="*/ 1 h 2068"/>
                <a:gd name="T86" fmla="*/ 0 w 2358"/>
                <a:gd name="T87" fmla="*/ 1 h 2068"/>
                <a:gd name="T88" fmla="*/ 0 w 2358"/>
                <a:gd name="T89" fmla="*/ 1 h 2068"/>
                <a:gd name="T90" fmla="*/ 0 w 2358"/>
                <a:gd name="T91" fmla="*/ 1 h 2068"/>
                <a:gd name="T92" fmla="*/ 0 w 2358"/>
                <a:gd name="T93" fmla="*/ 1 h 2068"/>
                <a:gd name="T94" fmla="*/ 0 w 2358"/>
                <a:gd name="T95" fmla="*/ 1 h 2068"/>
                <a:gd name="T96" fmla="*/ 0 w 2358"/>
                <a:gd name="T97" fmla="*/ 1 h 2068"/>
                <a:gd name="T98" fmla="*/ 0 w 2358"/>
                <a:gd name="T99" fmla="*/ 0 h 2068"/>
                <a:gd name="T100" fmla="*/ 0 w 2358"/>
                <a:gd name="T101" fmla="*/ 0 h 2068"/>
                <a:gd name="T102" fmla="*/ 0 w 2358"/>
                <a:gd name="T103" fmla="*/ 0 h 2068"/>
                <a:gd name="T104" fmla="*/ 0 w 2358"/>
                <a:gd name="T105" fmla="*/ 0 h 2068"/>
                <a:gd name="T106" fmla="*/ 0 w 2358"/>
                <a:gd name="T107" fmla="*/ 0 h 2068"/>
                <a:gd name="T108" fmla="*/ 1 w 2358"/>
                <a:gd name="T109" fmla="*/ 0 h 2068"/>
                <a:gd name="T110" fmla="*/ 1 w 2358"/>
                <a:gd name="T111" fmla="*/ 0 h 2068"/>
                <a:gd name="T112" fmla="*/ 1 w 2358"/>
                <a:gd name="T113" fmla="*/ 0 h 2068"/>
                <a:gd name="T114" fmla="*/ 1 w 2358"/>
                <a:gd name="T115" fmla="*/ 0 h 206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358" h="2068">
                  <a:moveTo>
                    <a:pt x="1179" y="0"/>
                  </a:moveTo>
                  <a:lnTo>
                    <a:pt x="1268" y="2"/>
                  </a:lnTo>
                  <a:lnTo>
                    <a:pt x="1353" y="11"/>
                  </a:lnTo>
                  <a:lnTo>
                    <a:pt x="1438" y="23"/>
                  </a:lnTo>
                  <a:lnTo>
                    <a:pt x="1520" y="39"/>
                  </a:lnTo>
                  <a:lnTo>
                    <a:pt x="1600" y="61"/>
                  </a:lnTo>
                  <a:lnTo>
                    <a:pt x="1676" y="87"/>
                  </a:lnTo>
                  <a:lnTo>
                    <a:pt x="1750" y="117"/>
                  </a:lnTo>
                  <a:lnTo>
                    <a:pt x="1822" y="151"/>
                  </a:lnTo>
                  <a:lnTo>
                    <a:pt x="1889" y="188"/>
                  </a:lnTo>
                  <a:lnTo>
                    <a:pt x="1953" y="230"/>
                  </a:lnTo>
                  <a:lnTo>
                    <a:pt x="2013" y="274"/>
                  </a:lnTo>
                  <a:lnTo>
                    <a:pt x="2069" y="321"/>
                  </a:lnTo>
                  <a:lnTo>
                    <a:pt x="2121" y="372"/>
                  </a:lnTo>
                  <a:lnTo>
                    <a:pt x="2168" y="425"/>
                  </a:lnTo>
                  <a:lnTo>
                    <a:pt x="2210" y="481"/>
                  </a:lnTo>
                  <a:lnTo>
                    <a:pt x="2248" y="540"/>
                  </a:lnTo>
                  <a:lnTo>
                    <a:pt x="2281" y="601"/>
                  </a:lnTo>
                  <a:lnTo>
                    <a:pt x="2308" y="663"/>
                  </a:lnTo>
                  <a:lnTo>
                    <a:pt x="2330" y="729"/>
                  </a:lnTo>
                  <a:lnTo>
                    <a:pt x="2345" y="795"/>
                  </a:lnTo>
                  <a:lnTo>
                    <a:pt x="2355" y="864"/>
                  </a:lnTo>
                  <a:lnTo>
                    <a:pt x="2358" y="933"/>
                  </a:lnTo>
                  <a:lnTo>
                    <a:pt x="2355" y="1003"/>
                  </a:lnTo>
                  <a:lnTo>
                    <a:pt x="2345" y="1072"/>
                  </a:lnTo>
                  <a:lnTo>
                    <a:pt x="2330" y="1138"/>
                  </a:lnTo>
                  <a:lnTo>
                    <a:pt x="2308" y="1203"/>
                  </a:lnTo>
                  <a:lnTo>
                    <a:pt x="2281" y="1266"/>
                  </a:lnTo>
                  <a:lnTo>
                    <a:pt x="2248" y="1326"/>
                  </a:lnTo>
                  <a:lnTo>
                    <a:pt x="2210" y="1386"/>
                  </a:lnTo>
                  <a:lnTo>
                    <a:pt x="2168" y="1442"/>
                  </a:lnTo>
                  <a:lnTo>
                    <a:pt x="2121" y="1495"/>
                  </a:lnTo>
                  <a:lnTo>
                    <a:pt x="2069" y="1545"/>
                  </a:lnTo>
                  <a:lnTo>
                    <a:pt x="2013" y="1593"/>
                  </a:lnTo>
                  <a:lnTo>
                    <a:pt x="1953" y="1637"/>
                  </a:lnTo>
                  <a:lnTo>
                    <a:pt x="1889" y="1679"/>
                  </a:lnTo>
                  <a:lnTo>
                    <a:pt x="1822" y="1716"/>
                  </a:lnTo>
                  <a:lnTo>
                    <a:pt x="1750" y="1750"/>
                  </a:lnTo>
                  <a:lnTo>
                    <a:pt x="1676" y="1781"/>
                  </a:lnTo>
                  <a:lnTo>
                    <a:pt x="1600" y="1806"/>
                  </a:lnTo>
                  <a:lnTo>
                    <a:pt x="1520" y="1828"/>
                  </a:lnTo>
                  <a:lnTo>
                    <a:pt x="1438" y="1844"/>
                  </a:lnTo>
                  <a:lnTo>
                    <a:pt x="1353" y="1856"/>
                  </a:lnTo>
                  <a:lnTo>
                    <a:pt x="1268" y="1865"/>
                  </a:lnTo>
                  <a:lnTo>
                    <a:pt x="1179" y="1867"/>
                  </a:lnTo>
                  <a:lnTo>
                    <a:pt x="1107" y="1866"/>
                  </a:lnTo>
                  <a:lnTo>
                    <a:pt x="1035" y="1859"/>
                  </a:lnTo>
                  <a:lnTo>
                    <a:pt x="965" y="1851"/>
                  </a:lnTo>
                  <a:lnTo>
                    <a:pt x="897" y="1840"/>
                  </a:lnTo>
                  <a:lnTo>
                    <a:pt x="880" y="1868"/>
                  </a:lnTo>
                  <a:lnTo>
                    <a:pt x="858" y="1895"/>
                  </a:lnTo>
                  <a:lnTo>
                    <a:pt x="834" y="1922"/>
                  </a:lnTo>
                  <a:lnTo>
                    <a:pt x="807" y="1946"/>
                  </a:lnTo>
                  <a:lnTo>
                    <a:pt x="778" y="1971"/>
                  </a:lnTo>
                  <a:lnTo>
                    <a:pt x="744" y="1992"/>
                  </a:lnTo>
                  <a:lnTo>
                    <a:pt x="710" y="2012"/>
                  </a:lnTo>
                  <a:lnTo>
                    <a:pt x="671" y="2029"/>
                  </a:lnTo>
                  <a:lnTo>
                    <a:pt x="630" y="2045"/>
                  </a:lnTo>
                  <a:lnTo>
                    <a:pt x="586" y="2056"/>
                  </a:lnTo>
                  <a:lnTo>
                    <a:pt x="541" y="2064"/>
                  </a:lnTo>
                  <a:lnTo>
                    <a:pt x="493" y="2068"/>
                  </a:lnTo>
                  <a:lnTo>
                    <a:pt x="442" y="2068"/>
                  </a:lnTo>
                  <a:lnTo>
                    <a:pt x="388" y="2064"/>
                  </a:lnTo>
                  <a:lnTo>
                    <a:pt x="333" y="2055"/>
                  </a:lnTo>
                  <a:lnTo>
                    <a:pt x="275" y="2042"/>
                  </a:lnTo>
                  <a:lnTo>
                    <a:pt x="215" y="2022"/>
                  </a:lnTo>
                  <a:lnTo>
                    <a:pt x="250" y="2007"/>
                  </a:lnTo>
                  <a:lnTo>
                    <a:pt x="283" y="1992"/>
                  </a:lnTo>
                  <a:lnTo>
                    <a:pt x="313" y="1979"/>
                  </a:lnTo>
                  <a:lnTo>
                    <a:pt x="341" y="1966"/>
                  </a:lnTo>
                  <a:lnTo>
                    <a:pt x="367" y="1953"/>
                  </a:lnTo>
                  <a:lnTo>
                    <a:pt x="389" y="1937"/>
                  </a:lnTo>
                  <a:lnTo>
                    <a:pt x="409" y="1922"/>
                  </a:lnTo>
                  <a:lnTo>
                    <a:pt x="428" y="1903"/>
                  </a:lnTo>
                  <a:lnTo>
                    <a:pt x="443" y="1884"/>
                  </a:lnTo>
                  <a:lnTo>
                    <a:pt x="457" y="1860"/>
                  </a:lnTo>
                  <a:lnTo>
                    <a:pt x="467" y="1835"/>
                  </a:lnTo>
                  <a:lnTo>
                    <a:pt x="475" y="1805"/>
                  </a:lnTo>
                  <a:lnTo>
                    <a:pt x="482" y="1771"/>
                  </a:lnTo>
                  <a:lnTo>
                    <a:pt x="486" y="1733"/>
                  </a:lnTo>
                  <a:lnTo>
                    <a:pt x="487" y="1689"/>
                  </a:lnTo>
                  <a:lnTo>
                    <a:pt x="421" y="1648"/>
                  </a:lnTo>
                  <a:lnTo>
                    <a:pt x="358" y="1604"/>
                  </a:lnTo>
                  <a:lnTo>
                    <a:pt x="300" y="1556"/>
                  </a:lnTo>
                  <a:lnTo>
                    <a:pt x="246" y="1504"/>
                  </a:lnTo>
                  <a:lnTo>
                    <a:pt x="198" y="1450"/>
                  </a:lnTo>
                  <a:lnTo>
                    <a:pt x="153" y="1393"/>
                  </a:lnTo>
                  <a:lnTo>
                    <a:pt x="114" y="1334"/>
                  </a:lnTo>
                  <a:lnTo>
                    <a:pt x="80" y="1272"/>
                  </a:lnTo>
                  <a:lnTo>
                    <a:pt x="52" y="1208"/>
                  </a:lnTo>
                  <a:lnTo>
                    <a:pt x="30" y="1142"/>
                  </a:lnTo>
                  <a:lnTo>
                    <a:pt x="13" y="1074"/>
                  </a:lnTo>
                  <a:lnTo>
                    <a:pt x="3" y="1004"/>
                  </a:lnTo>
                  <a:lnTo>
                    <a:pt x="0" y="933"/>
                  </a:lnTo>
                  <a:lnTo>
                    <a:pt x="3" y="864"/>
                  </a:lnTo>
                  <a:lnTo>
                    <a:pt x="13" y="795"/>
                  </a:lnTo>
                  <a:lnTo>
                    <a:pt x="29" y="729"/>
                  </a:lnTo>
                  <a:lnTo>
                    <a:pt x="50" y="663"/>
                  </a:lnTo>
                  <a:lnTo>
                    <a:pt x="77" y="601"/>
                  </a:lnTo>
                  <a:lnTo>
                    <a:pt x="110" y="540"/>
                  </a:lnTo>
                  <a:lnTo>
                    <a:pt x="148" y="481"/>
                  </a:lnTo>
                  <a:lnTo>
                    <a:pt x="190" y="425"/>
                  </a:lnTo>
                  <a:lnTo>
                    <a:pt x="237" y="372"/>
                  </a:lnTo>
                  <a:lnTo>
                    <a:pt x="289" y="321"/>
                  </a:lnTo>
                  <a:lnTo>
                    <a:pt x="345" y="274"/>
                  </a:lnTo>
                  <a:lnTo>
                    <a:pt x="405" y="228"/>
                  </a:lnTo>
                  <a:lnTo>
                    <a:pt x="469" y="188"/>
                  </a:lnTo>
                  <a:lnTo>
                    <a:pt x="537" y="151"/>
                  </a:lnTo>
                  <a:lnTo>
                    <a:pt x="608" y="117"/>
                  </a:lnTo>
                  <a:lnTo>
                    <a:pt x="682" y="86"/>
                  </a:lnTo>
                  <a:lnTo>
                    <a:pt x="759" y="61"/>
                  </a:lnTo>
                  <a:lnTo>
                    <a:pt x="839" y="39"/>
                  </a:lnTo>
                  <a:lnTo>
                    <a:pt x="920" y="23"/>
                  </a:lnTo>
                  <a:lnTo>
                    <a:pt x="1005" y="11"/>
                  </a:lnTo>
                  <a:lnTo>
                    <a:pt x="1091" y="2"/>
                  </a:lnTo>
                  <a:lnTo>
                    <a:pt x="1179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grpSp>
        <p:nvGrpSpPr>
          <p:cNvPr id="68" name="noun_project_2048.svg.eps"/>
          <p:cNvGrpSpPr>
            <a:grpSpLocks noChangeAspect="1"/>
          </p:cNvGrpSpPr>
          <p:nvPr/>
        </p:nvGrpSpPr>
        <p:grpSpPr bwMode="auto">
          <a:xfrm>
            <a:off x="9353483" y="4094639"/>
            <a:ext cx="222847" cy="222847"/>
            <a:chOff x="4468" y="1376"/>
            <a:chExt cx="331" cy="331"/>
          </a:xfrm>
          <a:solidFill>
            <a:schemeClr val="bg1">
              <a:lumMod val="50000"/>
            </a:schemeClr>
          </a:solidFill>
        </p:grpSpPr>
        <p:sp>
          <p:nvSpPr>
            <p:cNvPr id="69" name="Rectangle 150"/>
            <p:cNvSpPr>
              <a:spLocks noChangeArrowheads="1"/>
            </p:cNvSpPr>
            <p:nvPr/>
          </p:nvSpPr>
          <p:spPr bwMode="auto">
            <a:xfrm>
              <a:off x="4628" y="1639"/>
              <a:ext cx="10" cy="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0" name="Freeform 151"/>
            <p:cNvSpPr>
              <a:spLocks/>
            </p:cNvSpPr>
            <p:nvPr/>
          </p:nvSpPr>
          <p:spPr bwMode="auto">
            <a:xfrm>
              <a:off x="4561" y="1623"/>
              <a:ext cx="28" cy="38"/>
            </a:xfrm>
            <a:custGeom>
              <a:avLst/>
              <a:gdLst>
                <a:gd name="T0" fmla="*/ 2 w 275"/>
                <a:gd name="T1" fmla="*/ 0 h 381"/>
                <a:gd name="T2" fmla="*/ 3 w 275"/>
                <a:gd name="T3" fmla="*/ 0 h 381"/>
                <a:gd name="T4" fmla="*/ 1 w 275"/>
                <a:gd name="T5" fmla="*/ 4 h 381"/>
                <a:gd name="T6" fmla="*/ 0 w 275"/>
                <a:gd name="T7" fmla="*/ 3 h 381"/>
                <a:gd name="T8" fmla="*/ 2 w 275"/>
                <a:gd name="T9" fmla="*/ 0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381">
                  <a:moveTo>
                    <a:pt x="193" y="0"/>
                  </a:moveTo>
                  <a:lnTo>
                    <a:pt x="275" y="49"/>
                  </a:lnTo>
                  <a:lnTo>
                    <a:pt x="83" y="381"/>
                  </a:lnTo>
                  <a:lnTo>
                    <a:pt x="0" y="333"/>
                  </a:lnTo>
                  <a:lnTo>
                    <a:pt x="19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1" name="Freeform 152"/>
            <p:cNvSpPr>
              <a:spLocks/>
            </p:cNvSpPr>
            <p:nvPr/>
          </p:nvSpPr>
          <p:spPr bwMode="auto">
            <a:xfrm>
              <a:off x="4513" y="1470"/>
              <a:ext cx="39" cy="27"/>
            </a:xfrm>
            <a:custGeom>
              <a:avLst/>
              <a:gdLst>
                <a:gd name="T0" fmla="*/ 1 w 382"/>
                <a:gd name="T1" fmla="*/ 0 h 276"/>
                <a:gd name="T2" fmla="*/ 4 w 382"/>
                <a:gd name="T3" fmla="*/ 2 h 276"/>
                <a:gd name="T4" fmla="*/ 3 w 382"/>
                <a:gd name="T5" fmla="*/ 3 h 276"/>
                <a:gd name="T6" fmla="*/ 0 w 382"/>
                <a:gd name="T7" fmla="*/ 1 h 276"/>
                <a:gd name="T8" fmla="*/ 1 w 382"/>
                <a:gd name="T9" fmla="*/ 0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2" h="276">
                  <a:moveTo>
                    <a:pt x="49" y="0"/>
                  </a:moveTo>
                  <a:lnTo>
                    <a:pt x="382" y="193"/>
                  </a:lnTo>
                  <a:lnTo>
                    <a:pt x="333" y="276"/>
                  </a:lnTo>
                  <a:lnTo>
                    <a:pt x="0" y="83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2" name="Freeform 153"/>
            <p:cNvSpPr>
              <a:spLocks/>
            </p:cNvSpPr>
            <p:nvPr/>
          </p:nvSpPr>
          <p:spPr bwMode="auto">
            <a:xfrm>
              <a:off x="4561" y="1422"/>
              <a:ext cx="28" cy="38"/>
            </a:xfrm>
            <a:custGeom>
              <a:avLst/>
              <a:gdLst>
                <a:gd name="T0" fmla="*/ 1 w 275"/>
                <a:gd name="T1" fmla="*/ 0 h 381"/>
                <a:gd name="T2" fmla="*/ 3 w 275"/>
                <a:gd name="T3" fmla="*/ 3 h 381"/>
                <a:gd name="T4" fmla="*/ 2 w 275"/>
                <a:gd name="T5" fmla="*/ 4 h 381"/>
                <a:gd name="T6" fmla="*/ 0 w 275"/>
                <a:gd name="T7" fmla="*/ 0 h 381"/>
                <a:gd name="T8" fmla="*/ 1 w 275"/>
                <a:gd name="T9" fmla="*/ 0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381">
                  <a:moveTo>
                    <a:pt x="83" y="0"/>
                  </a:moveTo>
                  <a:lnTo>
                    <a:pt x="275" y="334"/>
                  </a:lnTo>
                  <a:lnTo>
                    <a:pt x="192" y="381"/>
                  </a:lnTo>
                  <a:lnTo>
                    <a:pt x="0" y="48"/>
                  </a:lnTo>
                  <a:lnTo>
                    <a:pt x="8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3" name="Freeform 154"/>
            <p:cNvSpPr>
              <a:spLocks/>
            </p:cNvSpPr>
            <p:nvPr/>
          </p:nvSpPr>
          <p:spPr bwMode="auto">
            <a:xfrm>
              <a:off x="4678" y="1624"/>
              <a:ext cx="27" cy="38"/>
            </a:xfrm>
            <a:custGeom>
              <a:avLst/>
              <a:gdLst>
                <a:gd name="T0" fmla="*/ 1 w 276"/>
                <a:gd name="T1" fmla="*/ 0 h 381"/>
                <a:gd name="T2" fmla="*/ 3 w 276"/>
                <a:gd name="T3" fmla="*/ 3 h 381"/>
                <a:gd name="T4" fmla="*/ 2 w 276"/>
                <a:gd name="T5" fmla="*/ 4 h 381"/>
                <a:gd name="T6" fmla="*/ 0 w 276"/>
                <a:gd name="T7" fmla="*/ 0 h 381"/>
                <a:gd name="T8" fmla="*/ 1 w 276"/>
                <a:gd name="T9" fmla="*/ 0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6" h="381">
                  <a:moveTo>
                    <a:pt x="83" y="0"/>
                  </a:moveTo>
                  <a:lnTo>
                    <a:pt x="276" y="333"/>
                  </a:lnTo>
                  <a:lnTo>
                    <a:pt x="192" y="381"/>
                  </a:lnTo>
                  <a:lnTo>
                    <a:pt x="0" y="48"/>
                  </a:lnTo>
                  <a:lnTo>
                    <a:pt x="8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4" name="Rectangle 155"/>
            <p:cNvSpPr>
              <a:spLocks noChangeArrowheads="1"/>
            </p:cNvSpPr>
            <p:nvPr/>
          </p:nvSpPr>
          <p:spPr bwMode="auto">
            <a:xfrm>
              <a:off x="4498" y="1537"/>
              <a:ext cx="38" cy="1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5" name="Freeform 156"/>
            <p:cNvSpPr>
              <a:spLocks/>
            </p:cNvSpPr>
            <p:nvPr/>
          </p:nvSpPr>
          <p:spPr bwMode="auto">
            <a:xfrm>
              <a:off x="4512" y="1586"/>
              <a:ext cx="38" cy="27"/>
            </a:xfrm>
            <a:custGeom>
              <a:avLst/>
              <a:gdLst>
                <a:gd name="T0" fmla="*/ 3 w 381"/>
                <a:gd name="T1" fmla="*/ 0 h 275"/>
                <a:gd name="T2" fmla="*/ 4 w 381"/>
                <a:gd name="T3" fmla="*/ 1 h 275"/>
                <a:gd name="T4" fmla="*/ 0 w 381"/>
                <a:gd name="T5" fmla="*/ 3 h 275"/>
                <a:gd name="T6" fmla="*/ 0 w 381"/>
                <a:gd name="T7" fmla="*/ 2 h 275"/>
                <a:gd name="T8" fmla="*/ 3 w 381"/>
                <a:gd name="T9" fmla="*/ 0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1" h="275">
                  <a:moveTo>
                    <a:pt x="334" y="0"/>
                  </a:moveTo>
                  <a:lnTo>
                    <a:pt x="381" y="84"/>
                  </a:lnTo>
                  <a:lnTo>
                    <a:pt x="48" y="275"/>
                  </a:lnTo>
                  <a:lnTo>
                    <a:pt x="0" y="192"/>
                  </a:lnTo>
                  <a:lnTo>
                    <a:pt x="3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6" name="Freeform 157"/>
            <p:cNvSpPr>
              <a:spLocks noEditPoints="1"/>
            </p:cNvSpPr>
            <p:nvPr/>
          </p:nvSpPr>
          <p:spPr bwMode="auto">
            <a:xfrm>
              <a:off x="4468" y="1376"/>
              <a:ext cx="331" cy="331"/>
            </a:xfrm>
            <a:custGeom>
              <a:avLst/>
              <a:gdLst>
                <a:gd name="T0" fmla="*/ 30 w 3306"/>
                <a:gd name="T1" fmla="*/ 16 h 3308"/>
                <a:gd name="T2" fmla="*/ 25 w 3306"/>
                <a:gd name="T3" fmla="*/ 12 h 3308"/>
                <a:gd name="T4" fmla="*/ 21 w 3306"/>
                <a:gd name="T5" fmla="*/ 8 h 3308"/>
                <a:gd name="T6" fmla="*/ 16 w 3306"/>
                <a:gd name="T7" fmla="*/ 2 h 3308"/>
                <a:gd name="T8" fmla="*/ 12 w 3306"/>
                <a:gd name="T9" fmla="*/ 3 h 3308"/>
                <a:gd name="T10" fmla="*/ 9 w 3306"/>
                <a:gd name="T11" fmla="*/ 4 h 3308"/>
                <a:gd name="T12" fmla="*/ 6 w 3306"/>
                <a:gd name="T13" fmla="*/ 7 h 3308"/>
                <a:gd name="T14" fmla="*/ 4 w 3306"/>
                <a:gd name="T15" fmla="*/ 10 h 3308"/>
                <a:gd name="T16" fmla="*/ 3 w 3306"/>
                <a:gd name="T17" fmla="*/ 13 h 3308"/>
                <a:gd name="T18" fmla="*/ 2 w 3306"/>
                <a:gd name="T19" fmla="*/ 17 h 3308"/>
                <a:gd name="T20" fmla="*/ 3 w 3306"/>
                <a:gd name="T21" fmla="*/ 20 h 3308"/>
                <a:gd name="T22" fmla="*/ 4 w 3306"/>
                <a:gd name="T23" fmla="*/ 24 h 3308"/>
                <a:gd name="T24" fmla="*/ 6 w 3306"/>
                <a:gd name="T25" fmla="*/ 26 h 3308"/>
                <a:gd name="T26" fmla="*/ 9 w 3306"/>
                <a:gd name="T27" fmla="*/ 29 h 3308"/>
                <a:gd name="T28" fmla="*/ 12 w 3306"/>
                <a:gd name="T29" fmla="*/ 30 h 3308"/>
                <a:gd name="T30" fmla="*/ 16 w 3306"/>
                <a:gd name="T31" fmla="*/ 31 h 3308"/>
                <a:gd name="T32" fmla="*/ 19 w 3306"/>
                <a:gd name="T33" fmla="*/ 31 h 3308"/>
                <a:gd name="T34" fmla="*/ 23 w 3306"/>
                <a:gd name="T35" fmla="*/ 29 h 3308"/>
                <a:gd name="T36" fmla="*/ 26 w 3306"/>
                <a:gd name="T37" fmla="*/ 28 h 3308"/>
                <a:gd name="T38" fmla="*/ 28 w 3306"/>
                <a:gd name="T39" fmla="*/ 25 h 3308"/>
                <a:gd name="T40" fmla="*/ 16 w 3306"/>
                <a:gd name="T41" fmla="*/ 17 h 3308"/>
                <a:gd name="T42" fmla="*/ 17 w 3306"/>
                <a:gd name="T43" fmla="*/ 0 h 3308"/>
                <a:gd name="T44" fmla="*/ 21 w 3306"/>
                <a:gd name="T45" fmla="*/ 1 h 3308"/>
                <a:gd name="T46" fmla="*/ 24 w 3306"/>
                <a:gd name="T47" fmla="*/ 2 h 3308"/>
                <a:gd name="T48" fmla="*/ 28 w 3306"/>
                <a:gd name="T49" fmla="*/ 4 h 3308"/>
                <a:gd name="T50" fmla="*/ 30 w 3306"/>
                <a:gd name="T51" fmla="*/ 7 h 3308"/>
                <a:gd name="T52" fmla="*/ 32 w 3306"/>
                <a:gd name="T53" fmla="*/ 11 h 3308"/>
                <a:gd name="T54" fmla="*/ 33 w 3306"/>
                <a:gd name="T55" fmla="*/ 15 h 3308"/>
                <a:gd name="T56" fmla="*/ 33 w 3306"/>
                <a:gd name="T57" fmla="*/ 19 h 3308"/>
                <a:gd name="T58" fmla="*/ 32 w 3306"/>
                <a:gd name="T59" fmla="*/ 23 h 3308"/>
                <a:gd name="T60" fmla="*/ 30 w 3306"/>
                <a:gd name="T61" fmla="*/ 26 h 3308"/>
                <a:gd name="T62" fmla="*/ 28 w 3306"/>
                <a:gd name="T63" fmla="*/ 29 h 3308"/>
                <a:gd name="T64" fmla="*/ 24 w 3306"/>
                <a:gd name="T65" fmla="*/ 31 h 3308"/>
                <a:gd name="T66" fmla="*/ 21 w 3306"/>
                <a:gd name="T67" fmla="*/ 33 h 3308"/>
                <a:gd name="T68" fmla="*/ 17 w 3306"/>
                <a:gd name="T69" fmla="*/ 33 h 3308"/>
                <a:gd name="T70" fmla="*/ 13 w 3306"/>
                <a:gd name="T71" fmla="*/ 33 h 3308"/>
                <a:gd name="T72" fmla="*/ 9 w 3306"/>
                <a:gd name="T73" fmla="*/ 31 h 3308"/>
                <a:gd name="T74" fmla="*/ 6 w 3306"/>
                <a:gd name="T75" fmla="*/ 29 h 3308"/>
                <a:gd name="T76" fmla="*/ 3 w 3306"/>
                <a:gd name="T77" fmla="*/ 26 h 3308"/>
                <a:gd name="T78" fmla="*/ 1 w 3306"/>
                <a:gd name="T79" fmla="*/ 23 h 3308"/>
                <a:gd name="T80" fmla="*/ 0 w 3306"/>
                <a:gd name="T81" fmla="*/ 19 h 3308"/>
                <a:gd name="T82" fmla="*/ 0 w 3306"/>
                <a:gd name="T83" fmla="*/ 15 h 3308"/>
                <a:gd name="T84" fmla="*/ 1 w 3306"/>
                <a:gd name="T85" fmla="*/ 11 h 3308"/>
                <a:gd name="T86" fmla="*/ 3 w 3306"/>
                <a:gd name="T87" fmla="*/ 7 h 3308"/>
                <a:gd name="T88" fmla="*/ 6 w 3306"/>
                <a:gd name="T89" fmla="*/ 4 h 3308"/>
                <a:gd name="T90" fmla="*/ 9 w 3306"/>
                <a:gd name="T91" fmla="*/ 2 h 3308"/>
                <a:gd name="T92" fmla="*/ 13 w 3306"/>
                <a:gd name="T93" fmla="*/ 1 h 3308"/>
                <a:gd name="T94" fmla="*/ 17 w 3306"/>
                <a:gd name="T95" fmla="*/ 0 h 330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06" h="3308">
                  <a:moveTo>
                    <a:pt x="2624" y="1606"/>
                  </a:moveTo>
                  <a:lnTo>
                    <a:pt x="2624" y="1702"/>
                  </a:lnTo>
                  <a:lnTo>
                    <a:pt x="3008" y="1702"/>
                  </a:lnTo>
                  <a:lnTo>
                    <a:pt x="3008" y="1606"/>
                  </a:lnTo>
                  <a:lnTo>
                    <a:pt x="2624" y="1606"/>
                  </a:lnTo>
                  <a:close/>
                  <a:moveTo>
                    <a:pt x="2803" y="935"/>
                  </a:moveTo>
                  <a:lnTo>
                    <a:pt x="2470" y="1127"/>
                  </a:lnTo>
                  <a:lnTo>
                    <a:pt x="2518" y="1210"/>
                  </a:lnTo>
                  <a:lnTo>
                    <a:pt x="2851" y="1018"/>
                  </a:lnTo>
                  <a:lnTo>
                    <a:pt x="2803" y="935"/>
                  </a:lnTo>
                  <a:close/>
                  <a:moveTo>
                    <a:pt x="2288" y="454"/>
                  </a:moveTo>
                  <a:lnTo>
                    <a:pt x="2096" y="788"/>
                  </a:lnTo>
                  <a:lnTo>
                    <a:pt x="2179" y="836"/>
                  </a:lnTo>
                  <a:lnTo>
                    <a:pt x="2372" y="503"/>
                  </a:lnTo>
                  <a:lnTo>
                    <a:pt x="2288" y="454"/>
                  </a:lnTo>
                  <a:close/>
                  <a:moveTo>
                    <a:pt x="1604" y="231"/>
                  </a:moveTo>
                  <a:lnTo>
                    <a:pt x="1510" y="237"/>
                  </a:lnTo>
                  <a:lnTo>
                    <a:pt x="1418" y="250"/>
                  </a:lnTo>
                  <a:lnTo>
                    <a:pt x="1326" y="268"/>
                  </a:lnTo>
                  <a:lnTo>
                    <a:pt x="1238" y="292"/>
                  </a:lnTo>
                  <a:lnTo>
                    <a:pt x="1152" y="322"/>
                  </a:lnTo>
                  <a:lnTo>
                    <a:pt x="1068" y="357"/>
                  </a:lnTo>
                  <a:lnTo>
                    <a:pt x="987" y="396"/>
                  </a:lnTo>
                  <a:lnTo>
                    <a:pt x="909" y="441"/>
                  </a:lnTo>
                  <a:lnTo>
                    <a:pt x="835" y="490"/>
                  </a:lnTo>
                  <a:lnTo>
                    <a:pt x="763" y="544"/>
                  </a:lnTo>
                  <a:lnTo>
                    <a:pt x="695" y="602"/>
                  </a:lnTo>
                  <a:lnTo>
                    <a:pt x="631" y="664"/>
                  </a:lnTo>
                  <a:lnTo>
                    <a:pt x="571" y="730"/>
                  </a:lnTo>
                  <a:lnTo>
                    <a:pt x="515" y="800"/>
                  </a:lnTo>
                  <a:lnTo>
                    <a:pt x="464" y="873"/>
                  </a:lnTo>
                  <a:lnTo>
                    <a:pt x="417" y="949"/>
                  </a:lnTo>
                  <a:lnTo>
                    <a:pt x="375" y="1029"/>
                  </a:lnTo>
                  <a:lnTo>
                    <a:pt x="338" y="1111"/>
                  </a:lnTo>
                  <a:lnTo>
                    <a:pt x="305" y="1196"/>
                  </a:lnTo>
                  <a:lnTo>
                    <a:pt x="279" y="1283"/>
                  </a:lnTo>
                  <a:lnTo>
                    <a:pt x="258" y="1373"/>
                  </a:lnTo>
                  <a:lnTo>
                    <a:pt x="242" y="1465"/>
                  </a:lnTo>
                  <a:lnTo>
                    <a:pt x="233" y="1558"/>
                  </a:lnTo>
                  <a:lnTo>
                    <a:pt x="230" y="1654"/>
                  </a:lnTo>
                  <a:lnTo>
                    <a:pt x="233" y="1748"/>
                  </a:lnTo>
                  <a:lnTo>
                    <a:pt x="242" y="1839"/>
                  </a:lnTo>
                  <a:lnTo>
                    <a:pt x="256" y="1929"/>
                  </a:lnTo>
                  <a:lnTo>
                    <a:pt x="277" y="2018"/>
                  </a:lnTo>
                  <a:lnTo>
                    <a:pt x="302" y="2103"/>
                  </a:lnTo>
                  <a:lnTo>
                    <a:pt x="334" y="2187"/>
                  </a:lnTo>
                  <a:lnTo>
                    <a:pt x="369" y="2268"/>
                  </a:lnTo>
                  <a:lnTo>
                    <a:pt x="410" y="2347"/>
                  </a:lnTo>
                  <a:lnTo>
                    <a:pt x="455" y="2422"/>
                  </a:lnTo>
                  <a:lnTo>
                    <a:pt x="505" y="2494"/>
                  </a:lnTo>
                  <a:lnTo>
                    <a:pt x="559" y="2564"/>
                  </a:lnTo>
                  <a:lnTo>
                    <a:pt x="617" y="2629"/>
                  </a:lnTo>
                  <a:lnTo>
                    <a:pt x="679" y="2691"/>
                  </a:lnTo>
                  <a:lnTo>
                    <a:pt x="744" y="2749"/>
                  </a:lnTo>
                  <a:lnTo>
                    <a:pt x="813" y="2803"/>
                  </a:lnTo>
                  <a:lnTo>
                    <a:pt x="886" y="2852"/>
                  </a:lnTo>
                  <a:lnTo>
                    <a:pt x="961" y="2898"/>
                  </a:lnTo>
                  <a:lnTo>
                    <a:pt x="1039" y="2938"/>
                  </a:lnTo>
                  <a:lnTo>
                    <a:pt x="1120" y="2974"/>
                  </a:lnTo>
                  <a:lnTo>
                    <a:pt x="1203" y="3005"/>
                  </a:lnTo>
                  <a:lnTo>
                    <a:pt x="1290" y="3030"/>
                  </a:lnTo>
                  <a:lnTo>
                    <a:pt x="1377" y="3050"/>
                  </a:lnTo>
                  <a:lnTo>
                    <a:pt x="1468" y="3066"/>
                  </a:lnTo>
                  <a:lnTo>
                    <a:pt x="1559" y="3075"/>
                  </a:lnTo>
                  <a:lnTo>
                    <a:pt x="1653" y="3078"/>
                  </a:lnTo>
                  <a:lnTo>
                    <a:pt x="1746" y="3075"/>
                  </a:lnTo>
                  <a:lnTo>
                    <a:pt x="1836" y="3066"/>
                  </a:lnTo>
                  <a:lnTo>
                    <a:pt x="1926" y="3051"/>
                  </a:lnTo>
                  <a:lnTo>
                    <a:pt x="2013" y="3031"/>
                  </a:lnTo>
                  <a:lnTo>
                    <a:pt x="2099" y="3006"/>
                  </a:lnTo>
                  <a:lnTo>
                    <a:pt x="2181" y="2975"/>
                  </a:lnTo>
                  <a:lnTo>
                    <a:pt x="2263" y="2940"/>
                  </a:lnTo>
                  <a:lnTo>
                    <a:pt x="2340" y="2900"/>
                  </a:lnTo>
                  <a:lnTo>
                    <a:pt x="2415" y="2855"/>
                  </a:lnTo>
                  <a:lnTo>
                    <a:pt x="2487" y="2806"/>
                  </a:lnTo>
                  <a:lnTo>
                    <a:pt x="2556" y="2753"/>
                  </a:lnTo>
                  <a:lnTo>
                    <a:pt x="2621" y="2696"/>
                  </a:lnTo>
                  <a:lnTo>
                    <a:pt x="2683" y="2635"/>
                  </a:lnTo>
                  <a:lnTo>
                    <a:pt x="2741" y="2570"/>
                  </a:lnTo>
                  <a:lnTo>
                    <a:pt x="2795" y="2501"/>
                  </a:lnTo>
                  <a:lnTo>
                    <a:pt x="2844" y="2430"/>
                  </a:lnTo>
                  <a:lnTo>
                    <a:pt x="1628" y="1695"/>
                  </a:lnTo>
                  <a:lnTo>
                    <a:pt x="1618" y="1688"/>
                  </a:lnTo>
                  <a:lnTo>
                    <a:pt x="1611" y="1678"/>
                  </a:lnTo>
                  <a:lnTo>
                    <a:pt x="1606" y="1666"/>
                  </a:lnTo>
                  <a:lnTo>
                    <a:pt x="1604" y="1654"/>
                  </a:lnTo>
                  <a:lnTo>
                    <a:pt x="1604" y="231"/>
                  </a:lnTo>
                  <a:close/>
                  <a:moveTo>
                    <a:pt x="1653" y="0"/>
                  </a:moveTo>
                  <a:lnTo>
                    <a:pt x="1757" y="3"/>
                  </a:lnTo>
                  <a:lnTo>
                    <a:pt x="1860" y="12"/>
                  </a:lnTo>
                  <a:lnTo>
                    <a:pt x="1960" y="29"/>
                  </a:lnTo>
                  <a:lnTo>
                    <a:pt x="2059" y="50"/>
                  </a:lnTo>
                  <a:lnTo>
                    <a:pt x="2156" y="78"/>
                  </a:lnTo>
                  <a:lnTo>
                    <a:pt x="2249" y="111"/>
                  </a:lnTo>
                  <a:lnTo>
                    <a:pt x="2341" y="150"/>
                  </a:lnTo>
                  <a:lnTo>
                    <a:pt x="2429" y="194"/>
                  </a:lnTo>
                  <a:lnTo>
                    <a:pt x="2514" y="242"/>
                  </a:lnTo>
                  <a:lnTo>
                    <a:pt x="2596" y="296"/>
                  </a:lnTo>
                  <a:lnTo>
                    <a:pt x="2675" y="355"/>
                  </a:lnTo>
                  <a:lnTo>
                    <a:pt x="2750" y="418"/>
                  </a:lnTo>
                  <a:lnTo>
                    <a:pt x="2821" y="485"/>
                  </a:lnTo>
                  <a:lnTo>
                    <a:pt x="2888" y="556"/>
                  </a:lnTo>
                  <a:lnTo>
                    <a:pt x="2951" y="631"/>
                  </a:lnTo>
                  <a:lnTo>
                    <a:pt x="3009" y="710"/>
                  </a:lnTo>
                  <a:lnTo>
                    <a:pt x="3063" y="791"/>
                  </a:lnTo>
                  <a:lnTo>
                    <a:pt x="3112" y="877"/>
                  </a:lnTo>
                  <a:lnTo>
                    <a:pt x="3155" y="966"/>
                  </a:lnTo>
                  <a:lnTo>
                    <a:pt x="3194" y="1056"/>
                  </a:lnTo>
                  <a:lnTo>
                    <a:pt x="3228" y="1151"/>
                  </a:lnTo>
                  <a:lnTo>
                    <a:pt x="3255" y="1247"/>
                  </a:lnTo>
                  <a:lnTo>
                    <a:pt x="3277" y="1345"/>
                  </a:lnTo>
                  <a:lnTo>
                    <a:pt x="3293" y="1446"/>
                  </a:lnTo>
                  <a:lnTo>
                    <a:pt x="3303" y="1549"/>
                  </a:lnTo>
                  <a:lnTo>
                    <a:pt x="3306" y="1654"/>
                  </a:lnTo>
                  <a:lnTo>
                    <a:pt x="3303" y="1758"/>
                  </a:lnTo>
                  <a:lnTo>
                    <a:pt x="3293" y="1861"/>
                  </a:lnTo>
                  <a:lnTo>
                    <a:pt x="3277" y="1962"/>
                  </a:lnTo>
                  <a:lnTo>
                    <a:pt x="3255" y="2060"/>
                  </a:lnTo>
                  <a:lnTo>
                    <a:pt x="3228" y="2157"/>
                  </a:lnTo>
                  <a:lnTo>
                    <a:pt x="3194" y="2251"/>
                  </a:lnTo>
                  <a:lnTo>
                    <a:pt x="3155" y="2343"/>
                  </a:lnTo>
                  <a:lnTo>
                    <a:pt x="3112" y="2431"/>
                  </a:lnTo>
                  <a:lnTo>
                    <a:pt x="3063" y="2516"/>
                  </a:lnTo>
                  <a:lnTo>
                    <a:pt x="3009" y="2598"/>
                  </a:lnTo>
                  <a:lnTo>
                    <a:pt x="2951" y="2677"/>
                  </a:lnTo>
                  <a:lnTo>
                    <a:pt x="2888" y="2752"/>
                  </a:lnTo>
                  <a:lnTo>
                    <a:pt x="2821" y="2823"/>
                  </a:lnTo>
                  <a:lnTo>
                    <a:pt x="2750" y="2890"/>
                  </a:lnTo>
                  <a:lnTo>
                    <a:pt x="2675" y="2953"/>
                  </a:lnTo>
                  <a:lnTo>
                    <a:pt x="2596" y="3011"/>
                  </a:lnTo>
                  <a:lnTo>
                    <a:pt x="2514" y="3065"/>
                  </a:lnTo>
                  <a:lnTo>
                    <a:pt x="2429" y="3114"/>
                  </a:lnTo>
                  <a:lnTo>
                    <a:pt x="2341" y="3157"/>
                  </a:lnTo>
                  <a:lnTo>
                    <a:pt x="2249" y="3196"/>
                  </a:lnTo>
                  <a:lnTo>
                    <a:pt x="2156" y="3230"/>
                  </a:lnTo>
                  <a:lnTo>
                    <a:pt x="2059" y="3257"/>
                  </a:lnTo>
                  <a:lnTo>
                    <a:pt x="1960" y="3280"/>
                  </a:lnTo>
                  <a:lnTo>
                    <a:pt x="1860" y="3295"/>
                  </a:lnTo>
                  <a:lnTo>
                    <a:pt x="1757" y="3305"/>
                  </a:lnTo>
                  <a:lnTo>
                    <a:pt x="1653" y="3308"/>
                  </a:lnTo>
                  <a:lnTo>
                    <a:pt x="1548" y="3305"/>
                  </a:lnTo>
                  <a:lnTo>
                    <a:pt x="1445" y="3295"/>
                  </a:lnTo>
                  <a:lnTo>
                    <a:pt x="1345" y="3280"/>
                  </a:lnTo>
                  <a:lnTo>
                    <a:pt x="1246" y="3257"/>
                  </a:lnTo>
                  <a:lnTo>
                    <a:pt x="1149" y="3230"/>
                  </a:lnTo>
                  <a:lnTo>
                    <a:pt x="1055" y="3196"/>
                  </a:lnTo>
                  <a:lnTo>
                    <a:pt x="965" y="3157"/>
                  </a:lnTo>
                  <a:lnTo>
                    <a:pt x="876" y="3114"/>
                  </a:lnTo>
                  <a:lnTo>
                    <a:pt x="791" y="3065"/>
                  </a:lnTo>
                  <a:lnTo>
                    <a:pt x="708" y="3011"/>
                  </a:lnTo>
                  <a:lnTo>
                    <a:pt x="630" y="2953"/>
                  </a:lnTo>
                  <a:lnTo>
                    <a:pt x="556" y="2890"/>
                  </a:lnTo>
                  <a:lnTo>
                    <a:pt x="484" y="2823"/>
                  </a:lnTo>
                  <a:lnTo>
                    <a:pt x="417" y="2752"/>
                  </a:lnTo>
                  <a:lnTo>
                    <a:pt x="354" y="2677"/>
                  </a:lnTo>
                  <a:lnTo>
                    <a:pt x="296" y="2598"/>
                  </a:lnTo>
                  <a:lnTo>
                    <a:pt x="242" y="2516"/>
                  </a:lnTo>
                  <a:lnTo>
                    <a:pt x="193" y="2431"/>
                  </a:lnTo>
                  <a:lnTo>
                    <a:pt x="150" y="2343"/>
                  </a:lnTo>
                  <a:lnTo>
                    <a:pt x="111" y="2251"/>
                  </a:lnTo>
                  <a:lnTo>
                    <a:pt x="77" y="2157"/>
                  </a:lnTo>
                  <a:lnTo>
                    <a:pt x="50" y="2060"/>
                  </a:lnTo>
                  <a:lnTo>
                    <a:pt x="28" y="1962"/>
                  </a:lnTo>
                  <a:lnTo>
                    <a:pt x="12" y="1861"/>
                  </a:lnTo>
                  <a:lnTo>
                    <a:pt x="3" y="1758"/>
                  </a:lnTo>
                  <a:lnTo>
                    <a:pt x="0" y="1654"/>
                  </a:lnTo>
                  <a:lnTo>
                    <a:pt x="3" y="1549"/>
                  </a:lnTo>
                  <a:lnTo>
                    <a:pt x="12" y="1446"/>
                  </a:lnTo>
                  <a:lnTo>
                    <a:pt x="28" y="1345"/>
                  </a:lnTo>
                  <a:lnTo>
                    <a:pt x="50" y="1247"/>
                  </a:lnTo>
                  <a:lnTo>
                    <a:pt x="77" y="1151"/>
                  </a:lnTo>
                  <a:lnTo>
                    <a:pt x="111" y="1056"/>
                  </a:lnTo>
                  <a:lnTo>
                    <a:pt x="150" y="966"/>
                  </a:lnTo>
                  <a:lnTo>
                    <a:pt x="193" y="877"/>
                  </a:lnTo>
                  <a:lnTo>
                    <a:pt x="242" y="791"/>
                  </a:lnTo>
                  <a:lnTo>
                    <a:pt x="296" y="710"/>
                  </a:lnTo>
                  <a:lnTo>
                    <a:pt x="354" y="631"/>
                  </a:lnTo>
                  <a:lnTo>
                    <a:pt x="417" y="556"/>
                  </a:lnTo>
                  <a:lnTo>
                    <a:pt x="484" y="485"/>
                  </a:lnTo>
                  <a:lnTo>
                    <a:pt x="556" y="418"/>
                  </a:lnTo>
                  <a:lnTo>
                    <a:pt x="630" y="355"/>
                  </a:lnTo>
                  <a:lnTo>
                    <a:pt x="708" y="296"/>
                  </a:lnTo>
                  <a:lnTo>
                    <a:pt x="791" y="242"/>
                  </a:lnTo>
                  <a:lnTo>
                    <a:pt x="876" y="194"/>
                  </a:lnTo>
                  <a:lnTo>
                    <a:pt x="965" y="150"/>
                  </a:lnTo>
                  <a:lnTo>
                    <a:pt x="1055" y="111"/>
                  </a:lnTo>
                  <a:lnTo>
                    <a:pt x="1149" y="78"/>
                  </a:lnTo>
                  <a:lnTo>
                    <a:pt x="1246" y="50"/>
                  </a:lnTo>
                  <a:lnTo>
                    <a:pt x="1345" y="29"/>
                  </a:lnTo>
                  <a:lnTo>
                    <a:pt x="1445" y="12"/>
                  </a:lnTo>
                  <a:lnTo>
                    <a:pt x="1548" y="3"/>
                  </a:lnTo>
                  <a:lnTo>
                    <a:pt x="16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grpSp>
        <p:nvGrpSpPr>
          <p:cNvPr id="50" name="noun_project_1908.svg.eps"/>
          <p:cNvGrpSpPr>
            <a:grpSpLocks noChangeAspect="1"/>
          </p:cNvGrpSpPr>
          <p:nvPr/>
        </p:nvGrpSpPr>
        <p:grpSpPr bwMode="auto">
          <a:xfrm>
            <a:off x="8845283" y="4582482"/>
            <a:ext cx="238363" cy="344104"/>
            <a:chOff x="4209" y="3056"/>
            <a:chExt cx="266" cy="384"/>
          </a:xfrm>
          <a:solidFill>
            <a:schemeClr val="bg1">
              <a:lumMod val="50000"/>
            </a:schemeClr>
          </a:solidFill>
        </p:grpSpPr>
        <p:sp>
          <p:nvSpPr>
            <p:cNvPr id="57" name="Freeform 2016"/>
            <p:cNvSpPr>
              <a:spLocks/>
            </p:cNvSpPr>
            <p:nvPr/>
          </p:nvSpPr>
          <p:spPr bwMode="auto">
            <a:xfrm>
              <a:off x="4307" y="3128"/>
              <a:ext cx="48" cy="49"/>
            </a:xfrm>
            <a:custGeom>
              <a:avLst/>
              <a:gdLst>
                <a:gd name="T0" fmla="*/ 0 w 438"/>
                <a:gd name="T1" fmla="*/ 0 h 438"/>
                <a:gd name="T2" fmla="*/ 0 w 438"/>
                <a:gd name="T3" fmla="*/ 0 h 438"/>
                <a:gd name="T4" fmla="*/ 1 w 438"/>
                <a:gd name="T5" fmla="*/ 0 h 438"/>
                <a:gd name="T6" fmla="*/ 2 w 438"/>
                <a:gd name="T7" fmla="*/ 0 h 438"/>
                <a:gd name="T8" fmla="*/ 2 w 438"/>
                <a:gd name="T9" fmla="*/ 0 h 438"/>
                <a:gd name="T10" fmla="*/ 3 w 438"/>
                <a:gd name="T11" fmla="*/ 1 h 438"/>
                <a:gd name="T12" fmla="*/ 3 w 438"/>
                <a:gd name="T13" fmla="*/ 1 h 438"/>
                <a:gd name="T14" fmla="*/ 4 w 438"/>
                <a:gd name="T15" fmla="*/ 1 h 438"/>
                <a:gd name="T16" fmla="*/ 4 w 438"/>
                <a:gd name="T17" fmla="*/ 2 h 438"/>
                <a:gd name="T18" fmla="*/ 4 w 438"/>
                <a:gd name="T19" fmla="*/ 2 h 438"/>
                <a:gd name="T20" fmla="*/ 5 w 438"/>
                <a:gd name="T21" fmla="*/ 3 h 438"/>
                <a:gd name="T22" fmla="*/ 5 w 438"/>
                <a:gd name="T23" fmla="*/ 3 h 438"/>
                <a:gd name="T24" fmla="*/ 5 w 438"/>
                <a:gd name="T25" fmla="*/ 4 h 438"/>
                <a:gd name="T26" fmla="*/ 5 w 438"/>
                <a:gd name="T27" fmla="*/ 4 h 438"/>
                <a:gd name="T28" fmla="*/ 5 w 438"/>
                <a:gd name="T29" fmla="*/ 5 h 438"/>
                <a:gd name="T30" fmla="*/ 5 w 438"/>
                <a:gd name="T31" fmla="*/ 5 h 438"/>
                <a:gd name="T32" fmla="*/ 5 w 438"/>
                <a:gd name="T33" fmla="*/ 5 h 438"/>
                <a:gd name="T34" fmla="*/ 5 w 438"/>
                <a:gd name="T35" fmla="*/ 5 h 438"/>
                <a:gd name="T36" fmla="*/ 5 w 438"/>
                <a:gd name="T37" fmla="*/ 5 h 438"/>
                <a:gd name="T38" fmla="*/ 0 w 438"/>
                <a:gd name="T39" fmla="*/ 5 h 438"/>
                <a:gd name="T40" fmla="*/ 0 w 438"/>
                <a:gd name="T41" fmla="*/ 5 h 438"/>
                <a:gd name="T42" fmla="*/ 0 w 438"/>
                <a:gd name="T43" fmla="*/ 5 h 438"/>
                <a:gd name="T44" fmla="*/ 0 w 438"/>
                <a:gd name="T45" fmla="*/ 5 h 438"/>
                <a:gd name="T46" fmla="*/ 0 w 438"/>
                <a:gd name="T47" fmla="*/ 5 h 438"/>
                <a:gd name="T48" fmla="*/ 0 w 438"/>
                <a:gd name="T49" fmla="*/ 0 h 438"/>
                <a:gd name="T50" fmla="*/ 0 w 438"/>
                <a:gd name="T51" fmla="*/ 0 h 438"/>
                <a:gd name="T52" fmla="*/ 0 w 438"/>
                <a:gd name="T53" fmla="*/ 0 h 438"/>
                <a:gd name="T54" fmla="*/ 0 w 438"/>
                <a:gd name="T55" fmla="*/ 0 h 438"/>
                <a:gd name="T56" fmla="*/ 0 w 438"/>
                <a:gd name="T57" fmla="*/ 0 h 4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38" h="438">
                  <a:moveTo>
                    <a:pt x="28" y="0"/>
                  </a:moveTo>
                  <a:lnTo>
                    <a:pt x="28" y="0"/>
                  </a:lnTo>
                  <a:lnTo>
                    <a:pt x="78" y="6"/>
                  </a:lnTo>
                  <a:lnTo>
                    <a:pt x="126" y="17"/>
                  </a:lnTo>
                  <a:lnTo>
                    <a:pt x="172" y="34"/>
                  </a:lnTo>
                  <a:lnTo>
                    <a:pt x="215" y="56"/>
                  </a:lnTo>
                  <a:lnTo>
                    <a:pt x="256" y="81"/>
                  </a:lnTo>
                  <a:lnTo>
                    <a:pt x="294" y="111"/>
                  </a:lnTo>
                  <a:lnTo>
                    <a:pt x="327" y="145"/>
                  </a:lnTo>
                  <a:lnTo>
                    <a:pt x="358" y="183"/>
                  </a:lnTo>
                  <a:lnTo>
                    <a:pt x="383" y="223"/>
                  </a:lnTo>
                  <a:lnTo>
                    <a:pt x="405" y="266"/>
                  </a:lnTo>
                  <a:lnTo>
                    <a:pt x="422" y="312"/>
                  </a:lnTo>
                  <a:lnTo>
                    <a:pt x="432" y="361"/>
                  </a:lnTo>
                  <a:lnTo>
                    <a:pt x="438" y="411"/>
                  </a:lnTo>
                  <a:lnTo>
                    <a:pt x="436" y="421"/>
                  </a:lnTo>
                  <a:lnTo>
                    <a:pt x="430" y="431"/>
                  </a:lnTo>
                  <a:lnTo>
                    <a:pt x="422" y="436"/>
                  </a:lnTo>
                  <a:lnTo>
                    <a:pt x="411" y="438"/>
                  </a:lnTo>
                  <a:lnTo>
                    <a:pt x="28" y="438"/>
                  </a:lnTo>
                  <a:lnTo>
                    <a:pt x="17" y="436"/>
                  </a:lnTo>
                  <a:lnTo>
                    <a:pt x="8" y="431"/>
                  </a:lnTo>
                  <a:lnTo>
                    <a:pt x="2" y="421"/>
                  </a:lnTo>
                  <a:lnTo>
                    <a:pt x="0" y="411"/>
                  </a:lnTo>
                  <a:lnTo>
                    <a:pt x="0" y="28"/>
                  </a:lnTo>
                  <a:lnTo>
                    <a:pt x="2" y="17"/>
                  </a:lnTo>
                  <a:lnTo>
                    <a:pt x="8" y="9"/>
                  </a:lnTo>
                  <a:lnTo>
                    <a:pt x="17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7" name="Freeform 2017"/>
            <p:cNvSpPr>
              <a:spLocks noEditPoints="1"/>
            </p:cNvSpPr>
            <p:nvPr/>
          </p:nvSpPr>
          <p:spPr bwMode="auto">
            <a:xfrm>
              <a:off x="4209" y="3056"/>
              <a:ext cx="266" cy="384"/>
            </a:xfrm>
            <a:custGeom>
              <a:avLst/>
              <a:gdLst>
                <a:gd name="T0" fmla="*/ 23 w 2395"/>
                <a:gd name="T1" fmla="*/ 21 h 3456"/>
                <a:gd name="T2" fmla="*/ 28 w 2395"/>
                <a:gd name="T3" fmla="*/ 21 h 3456"/>
                <a:gd name="T4" fmla="*/ 23 w 2395"/>
                <a:gd name="T5" fmla="*/ 17 h 3456"/>
                <a:gd name="T6" fmla="*/ 11 w 2395"/>
                <a:gd name="T7" fmla="*/ 16 h 3456"/>
                <a:gd name="T8" fmla="*/ 10 w 2395"/>
                <a:gd name="T9" fmla="*/ 17 h 3456"/>
                <a:gd name="T10" fmla="*/ 10 w 2395"/>
                <a:gd name="T11" fmla="*/ 41 h 3456"/>
                <a:gd name="T12" fmla="*/ 11 w 2395"/>
                <a:gd name="T13" fmla="*/ 41 h 3456"/>
                <a:gd name="T14" fmla="*/ 28 w 2395"/>
                <a:gd name="T15" fmla="*/ 41 h 3456"/>
                <a:gd name="T16" fmla="*/ 28 w 2395"/>
                <a:gd name="T17" fmla="*/ 40 h 3456"/>
                <a:gd name="T18" fmla="*/ 23 w 2395"/>
                <a:gd name="T19" fmla="*/ 23 h 3456"/>
                <a:gd name="T20" fmla="*/ 22 w 2395"/>
                <a:gd name="T21" fmla="*/ 22 h 3456"/>
                <a:gd name="T22" fmla="*/ 22 w 2395"/>
                <a:gd name="T23" fmla="*/ 16 h 3456"/>
                <a:gd name="T24" fmla="*/ 14 w 2395"/>
                <a:gd name="T25" fmla="*/ 2 h 3456"/>
                <a:gd name="T26" fmla="*/ 14 w 2395"/>
                <a:gd name="T27" fmla="*/ 7 h 3456"/>
                <a:gd name="T28" fmla="*/ 19 w 2395"/>
                <a:gd name="T29" fmla="*/ 7 h 3456"/>
                <a:gd name="T30" fmla="*/ 14 w 2395"/>
                <a:gd name="T31" fmla="*/ 2 h 3456"/>
                <a:gd name="T32" fmla="*/ 2 w 2395"/>
                <a:gd name="T33" fmla="*/ 2 h 3456"/>
                <a:gd name="T34" fmla="*/ 1 w 2395"/>
                <a:gd name="T35" fmla="*/ 3 h 3456"/>
                <a:gd name="T36" fmla="*/ 2 w 2395"/>
                <a:gd name="T37" fmla="*/ 27 h 3456"/>
                <a:gd name="T38" fmla="*/ 9 w 2395"/>
                <a:gd name="T39" fmla="*/ 27 h 3456"/>
                <a:gd name="T40" fmla="*/ 7 w 2395"/>
                <a:gd name="T41" fmla="*/ 19 h 3456"/>
                <a:gd name="T42" fmla="*/ 5 w 2395"/>
                <a:gd name="T43" fmla="*/ 17 h 3456"/>
                <a:gd name="T44" fmla="*/ 5 w 2395"/>
                <a:gd name="T45" fmla="*/ 15 h 3456"/>
                <a:gd name="T46" fmla="*/ 5 w 2395"/>
                <a:gd name="T47" fmla="*/ 12 h 3456"/>
                <a:gd name="T48" fmla="*/ 6 w 2395"/>
                <a:gd name="T49" fmla="*/ 10 h 3456"/>
                <a:gd name="T50" fmla="*/ 8 w 2395"/>
                <a:gd name="T51" fmla="*/ 9 h 3456"/>
                <a:gd name="T52" fmla="*/ 10 w 2395"/>
                <a:gd name="T53" fmla="*/ 9 h 3456"/>
                <a:gd name="T54" fmla="*/ 10 w 2395"/>
                <a:gd name="T55" fmla="*/ 14 h 3456"/>
                <a:gd name="T56" fmla="*/ 11 w 2395"/>
                <a:gd name="T57" fmla="*/ 14 h 3456"/>
                <a:gd name="T58" fmla="*/ 19 w 2395"/>
                <a:gd name="T59" fmla="*/ 9 h 3456"/>
                <a:gd name="T60" fmla="*/ 14 w 2395"/>
                <a:gd name="T61" fmla="*/ 8 h 3456"/>
                <a:gd name="T62" fmla="*/ 13 w 2395"/>
                <a:gd name="T63" fmla="*/ 7 h 3456"/>
                <a:gd name="T64" fmla="*/ 13 w 2395"/>
                <a:gd name="T65" fmla="*/ 1 h 3456"/>
                <a:gd name="T66" fmla="*/ 13 w 2395"/>
                <a:gd name="T67" fmla="*/ 0 h 3456"/>
                <a:gd name="T68" fmla="*/ 15 w 2395"/>
                <a:gd name="T69" fmla="*/ 1 h 3456"/>
                <a:gd name="T70" fmla="*/ 20 w 2395"/>
                <a:gd name="T71" fmla="*/ 5 h 3456"/>
                <a:gd name="T72" fmla="*/ 21 w 2395"/>
                <a:gd name="T73" fmla="*/ 7 h 3456"/>
                <a:gd name="T74" fmla="*/ 21 w 2395"/>
                <a:gd name="T75" fmla="*/ 14 h 3456"/>
                <a:gd name="T76" fmla="*/ 23 w 2395"/>
                <a:gd name="T77" fmla="*/ 15 h 3456"/>
                <a:gd name="T78" fmla="*/ 28 w 2395"/>
                <a:gd name="T79" fmla="*/ 19 h 3456"/>
                <a:gd name="T80" fmla="*/ 29 w 2395"/>
                <a:gd name="T81" fmla="*/ 21 h 3456"/>
                <a:gd name="T82" fmla="*/ 30 w 2395"/>
                <a:gd name="T83" fmla="*/ 40 h 3456"/>
                <a:gd name="T84" fmla="*/ 29 w 2395"/>
                <a:gd name="T85" fmla="*/ 42 h 3456"/>
                <a:gd name="T86" fmla="*/ 27 w 2395"/>
                <a:gd name="T87" fmla="*/ 43 h 3456"/>
                <a:gd name="T88" fmla="*/ 10 w 2395"/>
                <a:gd name="T89" fmla="*/ 43 h 3456"/>
                <a:gd name="T90" fmla="*/ 9 w 2395"/>
                <a:gd name="T91" fmla="*/ 42 h 3456"/>
                <a:gd name="T92" fmla="*/ 9 w 2395"/>
                <a:gd name="T93" fmla="*/ 40 h 3456"/>
                <a:gd name="T94" fmla="*/ 2 w 2395"/>
                <a:gd name="T95" fmla="*/ 28 h 3456"/>
                <a:gd name="T96" fmla="*/ 0 w 2395"/>
                <a:gd name="T97" fmla="*/ 27 h 3456"/>
                <a:gd name="T98" fmla="*/ 0 w 2395"/>
                <a:gd name="T99" fmla="*/ 3 h 3456"/>
                <a:gd name="T100" fmla="*/ 1 w 2395"/>
                <a:gd name="T101" fmla="*/ 1 h 3456"/>
                <a:gd name="T102" fmla="*/ 2 w 2395"/>
                <a:gd name="T103" fmla="*/ 0 h 3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395" h="3456">
                  <a:moveTo>
                    <a:pt x="1858" y="1315"/>
                  </a:moveTo>
                  <a:lnTo>
                    <a:pt x="1858" y="1709"/>
                  </a:lnTo>
                  <a:lnTo>
                    <a:pt x="1861" y="1723"/>
                  </a:lnTo>
                  <a:lnTo>
                    <a:pt x="1869" y="1733"/>
                  </a:lnTo>
                  <a:lnTo>
                    <a:pt x="1879" y="1741"/>
                  </a:lnTo>
                  <a:lnTo>
                    <a:pt x="1893" y="1744"/>
                  </a:lnTo>
                  <a:lnTo>
                    <a:pt x="2268" y="1744"/>
                  </a:lnTo>
                  <a:lnTo>
                    <a:pt x="2258" y="1718"/>
                  </a:lnTo>
                  <a:lnTo>
                    <a:pt x="2245" y="1693"/>
                  </a:lnTo>
                  <a:lnTo>
                    <a:pt x="2230" y="1671"/>
                  </a:lnTo>
                  <a:lnTo>
                    <a:pt x="2215" y="1654"/>
                  </a:lnTo>
                  <a:lnTo>
                    <a:pt x="1890" y="1339"/>
                  </a:lnTo>
                  <a:lnTo>
                    <a:pt x="1876" y="1327"/>
                  </a:lnTo>
                  <a:lnTo>
                    <a:pt x="1858" y="1315"/>
                  </a:lnTo>
                  <a:close/>
                  <a:moveTo>
                    <a:pt x="912" y="1276"/>
                  </a:moveTo>
                  <a:lnTo>
                    <a:pt x="888" y="1280"/>
                  </a:lnTo>
                  <a:lnTo>
                    <a:pt x="867" y="1288"/>
                  </a:lnTo>
                  <a:lnTo>
                    <a:pt x="848" y="1303"/>
                  </a:lnTo>
                  <a:lnTo>
                    <a:pt x="833" y="1322"/>
                  </a:lnTo>
                  <a:lnTo>
                    <a:pt x="825" y="1343"/>
                  </a:lnTo>
                  <a:lnTo>
                    <a:pt x="821" y="1367"/>
                  </a:lnTo>
                  <a:lnTo>
                    <a:pt x="821" y="3251"/>
                  </a:lnTo>
                  <a:lnTo>
                    <a:pt x="824" y="3272"/>
                  </a:lnTo>
                  <a:lnTo>
                    <a:pt x="830" y="3291"/>
                  </a:lnTo>
                  <a:lnTo>
                    <a:pt x="842" y="3308"/>
                  </a:lnTo>
                  <a:lnTo>
                    <a:pt x="855" y="3322"/>
                  </a:lnTo>
                  <a:lnTo>
                    <a:pt x="872" y="3332"/>
                  </a:lnTo>
                  <a:lnTo>
                    <a:pt x="892" y="3340"/>
                  </a:lnTo>
                  <a:lnTo>
                    <a:pt x="912" y="3342"/>
                  </a:lnTo>
                  <a:lnTo>
                    <a:pt x="2189" y="3342"/>
                  </a:lnTo>
                  <a:lnTo>
                    <a:pt x="2210" y="3340"/>
                  </a:lnTo>
                  <a:lnTo>
                    <a:pt x="2229" y="3332"/>
                  </a:lnTo>
                  <a:lnTo>
                    <a:pt x="2246" y="3322"/>
                  </a:lnTo>
                  <a:lnTo>
                    <a:pt x="2261" y="3308"/>
                  </a:lnTo>
                  <a:lnTo>
                    <a:pt x="2271" y="3291"/>
                  </a:lnTo>
                  <a:lnTo>
                    <a:pt x="2278" y="3272"/>
                  </a:lnTo>
                  <a:lnTo>
                    <a:pt x="2281" y="3251"/>
                  </a:lnTo>
                  <a:lnTo>
                    <a:pt x="2281" y="1857"/>
                  </a:lnTo>
                  <a:lnTo>
                    <a:pt x="1893" y="1857"/>
                  </a:lnTo>
                  <a:lnTo>
                    <a:pt x="1863" y="1854"/>
                  </a:lnTo>
                  <a:lnTo>
                    <a:pt x="1835" y="1845"/>
                  </a:lnTo>
                  <a:lnTo>
                    <a:pt x="1810" y="1832"/>
                  </a:lnTo>
                  <a:lnTo>
                    <a:pt x="1788" y="1814"/>
                  </a:lnTo>
                  <a:lnTo>
                    <a:pt x="1770" y="1792"/>
                  </a:lnTo>
                  <a:lnTo>
                    <a:pt x="1757" y="1767"/>
                  </a:lnTo>
                  <a:lnTo>
                    <a:pt x="1748" y="1738"/>
                  </a:lnTo>
                  <a:lnTo>
                    <a:pt x="1745" y="1709"/>
                  </a:lnTo>
                  <a:lnTo>
                    <a:pt x="1745" y="1277"/>
                  </a:lnTo>
                  <a:lnTo>
                    <a:pt x="1739" y="1277"/>
                  </a:lnTo>
                  <a:lnTo>
                    <a:pt x="1733" y="1276"/>
                  </a:lnTo>
                  <a:lnTo>
                    <a:pt x="912" y="1276"/>
                  </a:lnTo>
                  <a:close/>
                  <a:moveTo>
                    <a:pt x="1152" y="154"/>
                  </a:moveTo>
                  <a:lnTo>
                    <a:pt x="1152" y="547"/>
                  </a:lnTo>
                  <a:lnTo>
                    <a:pt x="1154" y="560"/>
                  </a:lnTo>
                  <a:lnTo>
                    <a:pt x="1161" y="571"/>
                  </a:lnTo>
                  <a:lnTo>
                    <a:pt x="1173" y="578"/>
                  </a:lnTo>
                  <a:lnTo>
                    <a:pt x="1185" y="581"/>
                  </a:lnTo>
                  <a:lnTo>
                    <a:pt x="1562" y="581"/>
                  </a:lnTo>
                  <a:lnTo>
                    <a:pt x="1551" y="555"/>
                  </a:lnTo>
                  <a:lnTo>
                    <a:pt x="1539" y="531"/>
                  </a:lnTo>
                  <a:lnTo>
                    <a:pt x="1524" y="509"/>
                  </a:lnTo>
                  <a:lnTo>
                    <a:pt x="1508" y="491"/>
                  </a:lnTo>
                  <a:lnTo>
                    <a:pt x="1183" y="177"/>
                  </a:lnTo>
                  <a:lnTo>
                    <a:pt x="1169" y="165"/>
                  </a:lnTo>
                  <a:lnTo>
                    <a:pt x="1152" y="154"/>
                  </a:lnTo>
                  <a:close/>
                  <a:moveTo>
                    <a:pt x="205" y="114"/>
                  </a:moveTo>
                  <a:lnTo>
                    <a:pt x="181" y="117"/>
                  </a:lnTo>
                  <a:lnTo>
                    <a:pt x="159" y="127"/>
                  </a:lnTo>
                  <a:lnTo>
                    <a:pt x="140" y="140"/>
                  </a:lnTo>
                  <a:lnTo>
                    <a:pt x="127" y="159"/>
                  </a:lnTo>
                  <a:lnTo>
                    <a:pt x="117" y="181"/>
                  </a:lnTo>
                  <a:lnTo>
                    <a:pt x="114" y="205"/>
                  </a:lnTo>
                  <a:lnTo>
                    <a:pt x="114" y="2089"/>
                  </a:lnTo>
                  <a:lnTo>
                    <a:pt x="117" y="2113"/>
                  </a:lnTo>
                  <a:lnTo>
                    <a:pt x="127" y="2134"/>
                  </a:lnTo>
                  <a:lnTo>
                    <a:pt x="140" y="2153"/>
                  </a:lnTo>
                  <a:lnTo>
                    <a:pt x="159" y="2168"/>
                  </a:lnTo>
                  <a:lnTo>
                    <a:pt x="181" y="2176"/>
                  </a:lnTo>
                  <a:lnTo>
                    <a:pt x="205" y="2180"/>
                  </a:lnTo>
                  <a:lnTo>
                    <a:pt x="707" y="2180"/>
                  </a:lnTo>
                  <a:lnTo>
                    <a:pt x="707" y="1568"/>
                  </a:lnTo>
                  <a:lnTo>
                    <a:pt x="659" y="1555"/>
                  </a:lnTo>
                  <a:lnTo>
                    <a:pt x="613" y="1536"/>
                  </a:lnTo>
                  <a:lnTo>
                    <a:pt x="570" y="1512"/>
                  </a:lnTo>
                  <a:lnTo>
                    <a:pt x="530" y="1485"/>
                  </a:lnTo>
                  <a:lnTo>
                    <a:pt x="494" y="1453"/>
                  </a:lnTo>
                  <a:lnTo>
                    <a:pt x="460" y="1417"/>
                  </a:lnTo>
                  <a:lnTo>
                    <a:pt x="432" y="1377"/>
                  </a:lnTo>
                  <a:lnTo>
                    <a:pt x="408" y="1334"/>
                  </a:lnTo>
                  <a:lnTo>
                    <a:pt x="388" y="1289"/>
                  </a:lnTo>
                  <a:lnTo>
                    <a:pt x="374" y="1241"/>
                  </a:lnTo>
                  <a:lnTo>
                    <a:pt x="365" y="1192"/>
                  </a:lnTo>
                  <a:lnTo>
                    <a:pt x="362" y="1139"/>
                  </a:lnTo>
                  <a:lnTo>
                    <a:pt x="365" y="1086"/>
                  </a:lnTo>
                  <a:lnTo>
                    <a:pt x="374" y="1036"/>
                  </a:lnTo>
                  <a:lnTo>
                    <a:pt x="390" y="987"/>
                  </a:lnTo>
                  <a:lnTo>
                    <a:pt x="410" y="940"/>
                  </a:lnTo>
                  <a:lnTo>
                    <a:pt x="435" y="896"/>
                  </a:lnTo>
                  <a:lnTo>
                    <a:pt x="465" y="857"/>
                  </a:lnTo>
                  <a:lnTo>
                    <a:pt x="499" y="821"/>
                  </a:lnTo>
                  <a:lnTo>
                    <a:pt x="538" y="789"/>
                  </a:lnTo>
                  <a:lnTo>
                    <a:pt x="580" y="760"/>
                  </a:lnTo>
                  <a:lnTo>
                    <a:pt x="624" y="737"/>
                  </a:lnTo>
                  <a:lnTo>
                    <a:pt x="672" y="719"/>
                  </a:lnTo>
                  <a:lnTo>
                    <a:pt x="722" y="708"/>
                  </a:lnTo>
                  <a:lnTo>
                    <a:pt x="773" y="702"/>
                  </a:lnTo>
                  <a:lnTo>
                    <a:pt x="785" y="704"/>
                  </a:lnTo>
                  <a:lnTo>
                    <a:pt x="793" y="709"/>
                  </a:lnTo>
                  <a:lnTo>
                    <a:pt x="800" y="718"/>
                  </a:lnTo>
                  <a:lnTo>
                    <a:pt x="802" y="729"/>
                  </a:lnTo>
                  <a:lnTo>
                    <a:pt x="802" y="1128"/>
                  </a:lnTo>
                  <a:lnTo>
                    <a:pt x="804" y="1138"/>
                  </a:lnTo>
                  <a:lnTo>
                    <a:pt x="809" y="1148"/>
                  </a:lnTo>
                  <a:lnTo>
                    <a:pt x="838" y="1176"/>
                  </a:lnTo>
                  <a:lnTo>
                    <a:pt x="861" y="1169"/>
                  </a:lnTo>
                  <a:lnTo>
                    <a:pt x="887" y="1164"/>
                  </a:lnTo>
                  <a:lnTo>
                    <a:pt x="912" y="1162"/>
                  </a:lnTo>
                  <a:lnTo>
                    <a:pt x="1573" y="1162"/>
                  </a:lnTo>
                  <a:lnTo>
                    <a:pt x="1573" y="695"/>
                  </a:lnTo>
                  <a:lnTo>
                    <a:pt x="1185" y="695"/>
                  </a:lnTo>
                  <a:lnTo>
                    <a:pt x="1156" y="692"/>
                  </a:lnTo>
                  <a:lnTo>
                    <a:pt x="1128" y="684"/>
                  </a:lnTo>
                  <a:lnTo>
                    <a:pt x="1103" y="670"/>
                  </a:lnTo>
                  <a:lnTo>
                    <a:pt x="1081" y="651"/>
                  </a:lnTo>
                  <a:lnTo>
                    <a:pt x="1063" y="629"/>
                  </a:lnTo>
                  <a:lnTo>
                    <a:pt x="1049" y="604"/>
                  </a:lnTo>
                  <a:lnTo>
                    <a:pt x="1041" y="577"/>
                  </a:lnTo>
                  <a:lnTo>
                    <a:pt x="1038" y="547"/>
                  </a:lnTo>
                  <a:lnTo>
                    <a:pt x="1038" y="115"/>
                  </a:lnTo>
                  <a:lnTo>
                    <a:pt x="1032" y="114"/>
                  </a:lnTo>
                  <a:lnTo>
                    <a:pt x="1026" y="114"/>
                  </a:lnTo>
                  <a:lnTo>
                    <a:pt x="205" y="114"/>
                  </a:lnTo>
                  <a:close/>
                  <a:moveTo>
                    <a:pt x="205" y="0"/>
                  </a:moveTo>
                  <a:lnTo>
                    <a:pt x="1026" y="0"/>
                  </a:lnTo>
                  <a:lnTo>
                    <a:pt x="1062" y="2"/>
                  </a:lnTo>
                  <a:lnTo>
                    <a:pt x="1097" y="9"/>
                  </a:lnTo>
                  <a:lnTo>
                    <a:pt x="1135" y="20"/>
                  </a:lnTo>
                  <a:lnTo>
                    <a:pt x="1171" y="35"/>
                  </a:lnTo>
                  <a:lnTo>
                    <a:pt x="1204" y="52"/>
                  </a:lnTo>
                  <a:lnTo>
                    <a:pt x="1236" y="72"/>
                  </a:lnTo>
                  <a:lnTo>
                    <a:pt x="1262" y="95"/>
                  </a:lnTo>
                  <a:lnTo>
                    <a:pt x="1587" y="409"/>
                  </a:lnTo>
                  <a:lnTo>
                    <a:pt x="1611" y="436"/>
                  </a:lnTo>
                  <a:lnTo>
                    <a:pt x="1633" y="466"/>
                  </a:lnTo>
                  <a:lnTo>
                    <a:pt x="1651" y="501"/>
                  </a:lnTo>
                  <a:lnTo>
                    <a:pt x="1666" y="536"/>
                  </a:lnTo>
                  <a:lnTo>
                    <a:pt x="1678" y="573"/>
                  </a:lnTo>
                  <a:lnTo>
                    <a:pt x="1685" y="610"/>
                  </a:lnTo>
                  <a:lnTo>
                    <a:pt x="1687" y="645"/>
                  </a:lnTo>
                  <a:lnTo>
                    <a:pt x="1687" y="1162"/>
                  </a:lnTo>
                  <a:lnTo>
                    <a:pt x="1733" y="1162"/>
                  </a:lnTo>
                  <a:lnTo>
                    <a:pt x="1768" y="1165"/>
                  </a:lnTo>
                  <a:lnTo>
                    <a:pt x="1805" y="1172"/>
                  </a:lnTo>
                  <a:lnTo>
                    <a:pt x="1841" y="1182"/>
                  </a:lnTo>
                  <a:lnTo>
                    <a:pt x="1877" y="1197"/>
                  </a:lnTo>
                  <a:lnTo>
                    <a:pt x="1912" y="1215"/>
                  </a:lnTo>
                  <a:lnTo>
                    <a:pt x="1942" y="1235"/>
                  </a:lnTo>
                  <a:lnTo>
                    <a:pt x="1969" y="1258"/>
                  </a:lnTo>
                  <a:lnTo>
                    <a:pt x="2294" y="1571"/>
                  </a:lnTo>
                  <a:lnTo>
                    <a:pt x="2318" y="1598"/>
                  </a:lnTo>
                  <a:lnTo>
                    <a:pt x="2339" y="1629"/>
                  </a:lnTo>
                  <a:lnTo>
                    <a:pt x="2358" y="1662"/>
                  </a:lnTo>
                  <a:lnTo>
                    <a:pt x="2373" y="1699"/>
                  </a:lnTo>
                  <a:lnTo>
                    <a:pt x="2384" y="1735"/>
                  </a:lnTo>
                  <a:lnTo>
                    <a:pt x="2392" y="1772"/>
                  </a:lnTo>
                  <a:lnTo>
                    <a:pt x="2395" y="1808"/>
                  </a:lnTo>
                  <a:lnTo>
                    <a:pt x="2395" y="3251"/>
                  </a:lnTo>
                  <a:lnTo>
                    <a:pt x="2392" y="3287"/>
                  </a:lnTo>
                  <a:lnTo>
                    <a:pt x="2381" y="3322"/>
                  </a:lnTo>
                  <a:lnTo>
                    <a:pt x="2367" y="3354"/>
                  </a:lnTo>
                  <a:lnTo>
                    <a:pt x="2347" y="3383"/>
                  </a:lnTo>
                  <a:lnTo>
                    <a:pt x="2321" y="3408"/>
                  </a:lnTo>
                  <a:lnTo>
                    <a:pt x="2293" y="3428"/>
                  </a:lnTo>
                  <a:lnTo>
                    <a:pt x="2261" y="3443"/>
                  </a:lnTo>
                  <a:lnTo>
                    <a:pt x="2226" y="3453"/>
                  </a:lnTo>
                  <a:lnTo>
                    <a:pt x="2189" y="3456"/>
                  </a:lnTo>
                  <a:lnTo>
                    <a:pt x="912" y="3456"/>
                  </a:lnTo>
                  <a:lnTo>
                    <a:pt x="879" y="3453"/>
                  </a:lnTo>
                  <a:lnTo>
                    <a:pt x="848" y="3446"/>
                  </a:lnTo>
                  <a:lnTo>
                    <a:pt x="817" y="3433"/>
                  </a:lnTo>
                  <a:lnTo>
                    <a:pt x="791" y="3416"/>
                  </a:lnTo>
                  <a:lnTo>
                    <a:pt x="767" y="3396"/>
                  </a:lnTo>
                  <a:lnTo>
                    <a:pt x="746" y="3372"/>
                  </a:lnTo>
                  <a:lnTo>
                    <a:pt x="729" y="3345"/>
                  </a:lnTo>
                  <a:lnTo>
                    <a:pt x="718" y="3316"/>
                  </a:lnTo>
                  <a:lnTo>
                    <a:pt x="710" y="3284"/>
                  </a:lnTo>
                  <a:lnTo>
                    <a:pt x="707" y="3251"/>
                  </a:lnTo>
                  <a:lnTo>
                    <a:pt x="707" y="2294"/>
                  </a:lnTo>
                  <a:lnTo>
                    <a:pt x="205" y="2294"/>
                  </a:lnTo>
                  <a:lnTo>
                    <a:pt x="169" y="2290"/>
                  </a:lnTo>
                  <a:lnTo>
                    <a:pt x="134" y="2281"/>
                  </a:lnTo>
                  <a:lnTo>
                    <a:pt x="102" y="2266"/>
                  </a:lnTo>
                  <a:lnTo>
                    <a:pt x="73" y="2245"/>
                  </a:lnTo>
                  <a:lnTo>
                    <a:pt x="48" y="2221"/>
                  </a:lnTo>
                  <a:lnTo>
                    <a:pt x="28" y="2192"/>
                  </a:lnTo>
                  <a:lnTo>
                    <a:pt x="13" y="2161"/>
                  </a:lnTo>
                  <a:lnTo>
                    <a:pt x="3" y="2126"/>
                  </a:lnTo>
                  <a:lnTo>
                    <a:pt x="0" y="2089"/>
                  </a:lnTo>
                  <a:lnTo>
                    <a:pt x="0" y="205"/>
                  </a:lnTo>
                  <a:lnTo>
                    <a:pt x="3" y="169"/>
                  </a:lnTo>
                  <a:lnTo>
                    <a:pt x="13" y="134"/>
                  </a:lnTo>
                  <a:lnTo>
                    <a:pt x="28" y="102"/>
                  </a:lnTo>
                  <a:lnTo>
                    <a:pt x="48" y="73"/>
                  </a:lnTo>
                  <a:lnTo>
                    <a:pt x="73" y="48"/>
                  </a:lnTo>
                  <a:lnTo>
                    <a:pt x="102" y="28"/>
                  </a:lnTo>
                  <a:lnTo>
                    <a:pt x="134" y="13"/>
                  </a:lnTo>
                  <a:lnTo>
                    <a:pt x="169" y="3"/>
                  </a:lnTo>
                  <a:lnTo>
                    <a:pt x="20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8" name="Freeform 2018"/>
            <p:cNvSpPr>
              <a:spLocks/>
            </p:cNvSpPr>
            <p:nvPr/>
          </p:nvSpPr>
          <p:spPr bwMode="auto">
            <a:xfrm>
              <a:off x="4328" y="3334"/>
              <a:ext cx="29" cy="72"/>
            </a:xfrm>
            <a:custGeom>
              <a:avLst/>
              <a:gdLst>
                <a:gd name="T0" fmla="*/ 1 w 262"/>
                <a:gd name="T1" fmla="*/ 0 h 647"/>
                <a:gd name="T2" fmla="*/ 3 w 262"/>
                <a:gd name="T3" fmla="*/ 0 h 647"/>
                <a:gd name="T4" fmla="*/ 3 w 262"/>
                <a:gd name="T5" fmla="*/ 0 h 647"/>
                <a:gd name="T6" fmla="*/ 3 w 262"/>
                <a:gd name="T7" fmla="*/ 0 h 647"/>
                <a:gd name="T8" fmla="*/ 3 w 262"/>
                <a:gd name="T9" fmla="*/ 0 h 647"/>
                <a:gd name="T10" fmla="*/ 3 w 262"/>
                <a:gd name="T11" fmla="*/ 0 h 647"/>
                <a:gd name="T12" fmla="*/ 3 w 262"/>
                <a:gd name="T13" fmla="*/ 1 h 647"/>
                <a:gd name="T14" fmla="*/ 3 w 262"/>
                <a:gd name="T15" fmla="*/ 7 h 647"/>
                <a:gd name="T16" fmla="*/ 3 w 262"/>
                <a:gd name="T17" fmla="*/ 8 h 647"/>
                <a:gd name="T18" fmla="*/ 3 w 262"/>
                <a:gd name="T19" fmla="*/ 8 h 647"/>
                <a:gd name="T20" fmla="*/ 3 w 262"/>
                <a:gd name="T21" fmla="*/ 8 h 647"/>
                <a:gd name="T22" fmla="*/ 3 w 262"/>
                <a:gd name="T23" fmla="*/ 8 h 647"/>
                <a:gd name="T24" fmla="*/ 3 w 262"/>
                <a:gd name="T25" fmla="*/ 8 h 647"/>
                <a:gd name="T26" fmla="*/ 1 w 262"/>
                <a:gd name="T27" fmla="*/ 8 h 647"/>
                <a:gd name="T28" fmla="*/ 0 w 262"/>
                <a:gd name="T29" fmla="*/ 8 h 647"/>
                <a:gd name="T30" fmla="*/ 0 w 262"/>
                <a:gd name="T31" fmla="*/ 8 h 647"/>
                <a:gd name="T32" fmla="*/ 0 w 262"/>
                <a:gd name="T33" fmla="*/ 8 h 647"/>
                <a:gd name="T34" fmla="*/ 0 w 262"/>
                <a:gd name="T35" fmla="*/ 8 h 647"/>
                <a:gd name="T36" fmla="*/ 0 w 262"/>
                <a:gd name="T37" fmla="*/ 7 h 647"/>
                <a:gd name="T38" fmla="*/ 0 w 262"/>
                <a:gd name="T39" fmla="*/ 1 h 647"/>
                <a:gd name="T40" fmla="*/ 0 w 262"/>
                <a:gd name="T41" fmla="*/ 0 h 647"/>
                <a:gd name="T42" fmla="*/ 0 w 262"/>
                <a:gd name="T43" fmla="*/ 0 h 647"/>
                <a:gd name="T44" fmla="*/ 0 w 262"/>
                <a:gd name="T45" fmla="*/ 0 h 647"/>
                <a:gd name="T46" fmla="*/ 0 w 262"/>
                <a:gd name="T47" fmla="*/ 0 h 647"/>
                <a:gd name="T48" fmla="*/ 1 w 262"/>
                <a:gd name="T49" fmla="*/ 0 h 6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2" h="647">
                  <a:moveTo>
                    <a:pt x="55" y="0"/>
                  </a:moveTo>
                  <a:lnTo>
                    <a:pt x="207" y="0"/>
                  </a:lnTo>
                  <a:lnTo>
                    <a:pt x="224" y="3"/>
                  </a:lnTo>
                  <a:lnTo>
                    <a:pt x="239" y="10"/>
                  </a:lnTo>
                  <a:lnTo>
                    <a:pt x="251" y="23"/>
                  </a:lnTo>
                  <a:lnTo>
                    <a:pt x="259" y="38"/>
                  </a:lnTo>
                  <a:lnTo>
                    <a:pt x="262" y="55"/>
                  </a:lnTo>
                  <a:lnTo>
                    <a:pt x="262" y="593"/>
                  </a:lnTo>
                  <a:lnTo>
                    <a:pt x="259" y="609"/>
                  </a:lnTo>
                  <a:lnTo>
                    <a:pt x="251" y="625"/>
                  </a:lnTo>
                  <a:lnTo>
                    <a:pt x="239" y="637"/>
                  </a:lnTo>
                  <a:lnTo>
                    <a:pt x="224" y="645"/>
                  </a:lnTo>
                  <a:lnTo>
                    <a:pt x="207" y="647"/>
                  </a:lnTo>
                  <a:lnTo>
                    <a:pt x="55" y="647"/>
                  </a:lnTo>
                  <a:lnTo>
                    <a:pt x="38" y="645"/>
                  </a:lnTo>
                  <a:lnTo>
                    <a:pt x="22" y="637"/>
                  </a:lnTo>
                  <a:lnTo>
                    <a:pt x="11" y="625"/>
                  </a:lnTo>
                  <a:lnTo>
                    <a:pt x="2" y="609"/>
                  </a:lnTo>
                  <a:lnTo>
                    <a:pt x="0" y="593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2" y="10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9" name="Freeform 2019"/>
            <p:cNvSpPr>
              <a:spLocks/>
            </p:cNvSpPr>
            <p:nvPr/>
          </p:nvSpPr>
          <p:spPr bwMode="auto">
            <a:xfrm>
              <a:off x="4365" y="3303"/>
              <a:ext cx="29" cy="103"/>
            </a:xfrm>
            <a:custGeom>
              <a:avLst/>
              <a:gdLst>
                <a:gd name="T0" fmla="*/ 1 w 262"/>
                <a:gd name="T1" fmla="*/ 0 h 923"/>
                <a:gd name="T2" fmla="*/ 3 w 262"/>
                <a:gd name="T3" fmla="*/ 0 h 923"/>
                <a:gd name="T4" fmla="*/ 3 w 262"/>
                <a:gd name="T5" fmla="*/ 0 h 923"/>
                <a:gd name="T6" fmla="*/ 3 w 262"/>
                <a:gd name="T7" fmla="*/ 0 h 923"/>
                <a:gd name="T8" fmla="*/ 3 w 262"/>
                <a:gd name="T9" fmla="*/ 0 h 923"/>
                <a:gd name="T10" fmla="*/ 3 w 262"/>
                <a:gd name="T11" fmla="*/ 0 h 923"/>
                <a:gd name="T12" fmla="*/ 3 w 262"/>
                <a:gd name="T13" fmla="*/ 1 h 923"/>
                <a:gd name="T14" fmla="*/ 3 w 262"/>
                <a:gd name="T15" fmla="*/ 11 h 923"/>
                <a:gd name="T16" fmla="*/ 3 w 262"/>
                <a:gd name="T17" fmla="*/ 11 h 923"/>
                <a:gd name="T18" fmla="*/ 3 w 262"/>
                <a:gd name="T19" fmla="*/ 11 h 923"/>
                <a:gd name="T20" fmla="*/ 3 w 262"/>
                <a:gd name="T21" fmla="*/ 11 h 923"/>
                <a:gd name="T22" fmla="*/ 3 w 262"/>
                <a:gd name="T23" fmla="*/ 11 h 923"/>
                <a:gd name="T24" fmla="*/ 3 w 262"/>
                <a:gd name="T25" fmla="*/ 11 h 923"/>
                <a:gd name="T26" fmla="*/ 1 w 262"/>
                <a:gd name="T27" fmla="*/ 11 h 923"/>
                <a:gd name="T28" fmla="*/ 0 w 262"/>
                <a:gd name="T29" fmla="*/ 11 h 923"/>
                <a:gd name="T30" fmla="*/ 0 w 262"/>
                <a:gd name="T31" fmla="*/ 11 h 923"/>
                <a:gd name="T32" fmla="*/ 0 w 262"/>
                <a:gd name="T33" fmla="*/ 11 h 923"/>
                <a:gd name="T34" fmla="*/ 0 w 262"/>
                <a:gd name="T35" fmla="*/ 11 h 923"/>
                <a:gd name="T36" fmla="*/ 0 w 262"/>
                <a:gd name="T37" fmla="*/ 11 h 923"/>
                <a:gd name="T38" fmla="*/ 0 w 262"/>
                <a:gd name="T39" fmla="*/ 1 h 923"/>
                <a:gd name="T40" fmla="*/ 0 w 262"/>
                <a:gd name="T41" fmla="*/ 0 h 923"/>
                <a:gd name="T42" fmla="*/ 0 w 262"/>
                <a:gd name="T43" fmla="*/ 0 h 923"/>
                <a:gd name="T44" fmla="*/ 0 w 262"/>
                <a:gd name="T45" fmla="*/ 0 h 923"/>
                <a:gd name="T46" fmla="*/ 0 w 262"/>
                <a:gd name="T47" fmla="*/ 0 h 923"/>
                <a:gd name="T48" fmla="*/ 1 w 262"/>
                <a:gd name="T49" fmla="*/ 0 h 92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2" h="923">
                  <a:moveTo>
                    <a:pt x="56" y="0"/>
                  </a:moveTo>
                  <a:lnTo>
                    <a:pt x="208" y="0"/>
                  </a:lnTo>
                  <a:lnTo>
                    <a:pt x="225" y="4"/>
                  </a:lnTo>
                  <a:lnTo>
                    <a:pt x="240" y="11"/>
                  </a:lnTo>
                  <a:lnTo>
                    <a:pt x="252" y="23"/>
                  </a:lnTo>
                  <a:lnTo>
                    <a:pt x="260" y="38"/>
                  </a:lnTo>
                  <a:lnTo>
                    <a:pt x="262" y="56"/>
                  </a:lnTo>
                  <a:lnTo>
                    <a:pt x="262" y="869"/>
                  </a:lnTo>
                  <a:lnTo>
                    <a:pt x="260" y="885"/>
                  </a:lnTo>
                  <a:lnTo>
                    <a:pt x="252" y="901"/>
                  </a:lnTo>
                  <a:lnTo>
                    <a:pt x="240" y="913"/>
                  </a:lnTo>
                  <a:lnTo>
                    <a:pt x="225" y="921"/>
                  </a:lnTo>
                  <a:lnTo>
                    <a:pt x="208" y="923"/>
                  </a:lnTo>
                  <a:lnTo>
                    <a:pt x="56" y="923"/>
                  </a:lnTo>
                  <a:lnTo>
                    <a:pt x="38" y="921"/>
                  </a:lnTo>
                  <a:lnTo>
                    <a:pt x="23" y="913"/>
                  </a:lnTo>
                  <a:lnTo>
                    <a:pt x="12" y="901"/>
                  </a:lnTo>
                  <a:lnTo>
                    <a:pt x="3" y="885"/>
                  </a:lnTo>
                  <a:lnTo>
                    <a:pt x="0" y="869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80" name="Freeform 2020"/>
            <p:cNvSpPr>
              <a:spLocks/>
            </p:cNvSpPr>
            <p:nvPr/>
          </p:nvSpPr>
          <p:spPr bwMode="auto">
            <a:xfrm>
              <a:off x="4402" y="3319"/>
              <a:ext cx="29" cy="87"/>
            </a:xfrm>
            <a:custGeom>
              <a:avLst/>
              <a:gdLst>
                <a:gd name="T0" fmla="*/ 1 w 262"/>
                <a:gd name="T1" fmla="*/ 0 h 785"/>
                <a:gd name="T2" fmla="*/ 3 w 262"/>
                <a:gd name="T3" fmla="*/ 0 h 785"/>
                <a:gd name="T4" fmla="*/ 3 w 262"/>
                <a:gd name="T5" fmla="*/ 0 h 785"/>
                <a:gd name="T6" fmla="*/ 3 w 262"/>
                <a:gd name="T7" fmla="*/ 0 h 785"/>
                <a:gd name="T8" fmla="*/ 3 w 262"/>
                <a:gd name="T9" fmla="*/ 0 h 785"/>
                <a:gd name="T10" fmla="*/ 3 w 262"/>
                <a:gd name="T11" fmla="*/ 0 h 785"/>
                <a:gd name="T12" fmla="*/ 3 w 262"/>
                <a:gd name="T13" fmla="*/ 1 h 785"/>
                <a:gd name="T14" fmla="*/ 3 w 262"/>
                <a:gd name="T15" fmla="*/ 9 h 785"/>
                <a:gd name="T16" fmla="*/ 3 w 262"/>
                <a:gd name="T17" fmla="*/ 9 h 785"/>
                <a:gd name="T18" fmla="*/ 3 w 262"/>
                <a:gd name="T19" fmla="*/ 9 h 785"/>
                <a:gd name="T20" fmla="*/ 3 w 262"/>
                <a:gd name="T21" fmla="*/ 10 h 785"/>
                <a:gd name="T22" fmla="*/ 3 w 262"/>
                <a:gd name="T23" fmla="*/ 10 h 785"/>
                <a:gd name="T24" fmla="*/ 3 w 262"/>
                <a:gd name="T25" fmla="*/ 10 h 785"/>
                <a:gd name="T26" fmla="*/ 1 w 262"/>
                <a:gd name="T27" fmla="*/ 10 h 785"/>
                <a:gd name="T28" fmla="*/ 0 w 262"/>
                <a:gd name="T29" fmla="*/ 10 h 785"/>
                <a:gd name="T30" fmla="*/ 0 w 262"/>
                <a:gd name="T31" fmla="*/ 10 h 785"/>
                <a:gd name="T32" fmla="*/ 0 w 262"/>
                <a:gd name="T33" fmla="*/ 9 h 785"/>
                <a:gd name="T34" fmla="*/ 0 w 262"/>
                <a:gd name="T35" fmla="*/ 9 h 785"/>
                <a:gd name="T36" fmla="*/ 0 w 262"/>
                <a:gd name="T37" fmla="*/ 9 h 785"/>
                <a:gd name="T38" fmla="*/ 0 w 262"/>
                <a:gd name="T39" fmla="*/ 1 h 785"/>
                <a:gd name="T40" fmla="*/ 0 w 262"/>
                <a:gd name="T41" fmla="*/ 0 h 785"/>
                <a:gd name="T42" fmla="*/ 0 w 262"/>
                <a:gd name="T43" fmla="*/ 0 h 785"/>
                <a:gd name="T44" fmla="*/ 0 w 262"/>
                <a:gd name="T45" fmla="*/ 0 h 785"/>
                <a:gd name="T46" fmla="*/ 0 w 262"/>
                <a:gd name="T47" fmla="*/ 0 h 785"/>
                <a:gd name="T48" fmla="*/ 1 w 262"/>
                <a:gd name="T49" fmla="*/ 0 h 7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2" h="785">
                  <a:moveTo>
                    <a:pt x="56" y="0"/>
                  </a:moveTo>
                  <a:lnTo>
                    <a:pt x="207" y="0"/>
                  </a:lnTo>
                  <a:lnTo>
                    <a:pt x="225" y="3"/>
                  </a:lnTo>
                  <a:lnTo>
                    <a:pt x="239" y="11"/>
                  </a:lnTo>
                  <a:lnTo>
                    <a:pt x="252" y="23"/>
                  </a:lnTo>
                  <a:lnTo>
                    <a:pt x="259" y="38"/>
                  </a:lnTo>
                  <a:lnTo>
                    <a:pt x="262" y="55"/>
                  </a:lnTo>
                  <a:lnTo>
                    <a:pt x="262" y="731"/>
                  </a:lnTo>
                  <a:lnTo>
                    <a:pt x="259" y="747"/>
                  </a:lnTo>
                  <a:lnTo>
                    <a:pt x="252" y="763"/>
                  </a:lnTo>
                  <a:lnTo>
                    <a:pt x="239" y="775"/>
                  </a:lnTo>
                  <a:lnTo>
                    <a:pt x="225" y="783"/>
                  </a:lnTo>
                  <a:lnTo>
                    <a:pt x="207" y="785"/>
                  </a:lnTo>
                  <a:lnTo>
                    <a:pt x="56" y="785"/>
                  </a:lnTo>
                  <a:lnTo>
                    <a:pt x="38" y="783"/>
                  </a:lnTo>
                  <a:lnTo>
                    <a:pt x="24" y="775"/>
                  </a:lnTo>
                  <a:lnTo>
                    <a:pt x="11" y="763"/>
                  </a:lnTo>
                  <a:lnTo>
                    <a:pt x="4" y="747"/>
                  </a:lnTo>
                  <a:lnTo>
                    <a:pt x="0" y="731"/>
                  </a:lnTo>
                  <a:lnTo>
                    <a:pt x="0" y="55"/>
                  </a:lnTo>
                  <a:lnTo>
                    <a:pt x="4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</p:spTree>
    <p:extLst>
      <p:ext uri="{BB962C8B-B14F-4D97-AF65-F5344CB8AC3E}">
        <p14:creationId xmlns:p14="http://schemas.microsoft.com/office/powerpoint/2010/main" val="8280178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A5B30810-6587-EE44-4AF0-64FB78F7DF83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Podsumowanie wyników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036594"/>
            <a:ext cx="11362714" cy="4832092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Prostokąt 1"/>
          <p:cNvSpPr/>
          <p:nvPr/>
        </p:nvSpPr>
        <p:spPr>
          <a:xfrm>
            <a:off x="597877" y="1072305"/>
            <a:ext cx="10996246" cy="44012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W 2022 roku łącznie </a:t>
            </a:r>
            <a:r>
              <a:rPr lang="pl-PL" sz="1400" b="1" dirty="0"/>
              <a:t>15,4% dorosłych Polaków </a:t>
            </a:r>
            <a:r>
              <a:rPr lang="pl-PL" sz="1400" dirty="0"/>
              <a:t>deklarowało wizytę przynajmniej z jednym noclegiem w województwie śląskim. Szacowana przybliżona całkowita liczba turystów, którzy odwiedzili województwo w zeszłym roku to około </a:t>
            </a:r>
            <a:r>
              <a:rPr lang="pl-PL" sz="1400" b="1" dirty="0"/>
              <a:t>5,3 mln </a:t>
            </a:r>
            <a:r>
              <a:rPr lang="pl-PL" sz="1400" dirty="0"/>
              <a:t>(w poprzednim pomiarze za rok 2021: 4,5 mln).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Liczba turystów odwiedzających województwo w roku 2022 jest większa od liczby odwiedzających w poprzednim roku (za 2021 rok). W obecnym pomiarze </a:t>
            </a:r>
            <a:r>
              <a:rPr lang="pl-PL" sz="1400" b="1" dirty="0"/>
              <a:t>13% osób spoza województwa śląskiego </a:t>
            </a:r>
            <a:r>
              <a:rPr lang="pl-PL" sz="1400" dirty="0"/>
              <a:t>zadeklarowało odwiedzenie regionu a w 2021 roku odsetek ten wyniósł 10%; zwiększył się także odsetek mieszkańców województwa odbywających podróż po regionie. Obecnie </a:t>
            </a:r>
            <a:r>
              <a:rPr lang="pl-PL" sz="1400" b="1" dirty="0"/>
              <a:t>50% mieszkańców </a:t>
            </a:r>
            <a:r>
              <a:rPr lang="pl-PL" sz="1400" dirty="0"/>
              <a:t>deklaruje,</a:t>
            </a:r>
            <a:r>
              <a:rPr lang="pl-PL" sz="1400" b="1" dirty="0"/>
              <a:t> </a:t>
            </a:r>
            <a:r>
              <a:rPr lang="pl-PL" sz="1400" dirty="0"/>
              <a:t>że odbyło podróż po województwie (wzrost w porównaniu do roku 2021, gdzie taką podróż deklarowało 44%).</a:t>
            </a:r>
            <a:r>
              <a:rPr lang="pl-PL" sz="1400" dirty="0">
                <a:solidFill>
                  <a:srgbClr val="00B050"/>
                </a:solidFill>
              </a:rPr>
              <a:t> </a:t>
            </a:r>
            <a:r>
              <a:rPr lang="pl-PL" sz="1400" dirty="0"/>
              <a:t>Szacowane liczby odwiedzin w województwie wyniosły odpowiednio: </a:t>
            </a:r>
            <a:r>
              <a:rPr lang="pl-PL" sz="1400" b="1" dirty="0"/>
              <a:t>3,5 mln osób spoza województwa </a:t>
            </a:r>
            <a:r>
              <a:rPr lang="pl-PL" sz="1400" dirty="0"/>
              <a:t>i </a:t>
            </a:r>
            <a:r>
              <a:rPr lang="pl-PL" sz="1400" b="1" dirty="0"/>
              <a:t>1,8 mln osób z województwa śląskiego</a:t>
            </a:r>
            <a:r>
              <a:rPr lang="pl-PL" sz="1400" dirty="0"/>
              <a:t>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Analizując </a:t>
            </a:r>
            <a:r>
              <a:rPr lang="pl-PL" sz="1400" b="1" dirty="0"/>
              <a:t>profil turystów </a:t>
            </a:r>
            <a:r>
              <a:rPr lang="pl-PL" sz="1400" dirty="0"/>
              <a:t>odwiedzających region w 2022 roku, turystami byli zarówno mężczyźni jak i kobiety, najczęściej osoby </a:t>
            </a:r>
            <a:r>
              <a:rPr lang="pl-PL" sz="1400" b="1" dirty="0"/>
              <a:t>w średnim wieku </a:t>
            </a:r>
            <a:r>
              <a:rPr lang="pl-PL" sz="1400" dirty="0"/>
              <a:t>(30-49 lat). Profil odwiedzających pod względem klasy wielkości miejsca zamieszkania nie zmienił się znacząco, aczkolwiek zauważalny jest wzrost turystów </a:t>
            </a:r>
            <a:r>
              <a:rPr lang="pl-PL" sz="1400" b="1" dirty="0"/>
              <a:t>z terenów wiejskich </a:t>
            </a:r>
            <a:r>
              <a:rPr lang="pl-PL" sz="1400" dirty="0"/>
              <a:t>i jednoczesny spadek udziału odwiedzających z mniejszych miast (do 100 tys. mieszkańców). Biorąc pod uwagę zróżnicowanie geograficzne gości </a:t>
            </a:r>
            <a:r>
              <a:rPr lang="pl-PL" sz="1400" b="1" dirty="0"/>
              <a:t>największy odsetek </a:t>
            </a:r>
            <a:r>
              <a:rPr lang="pl-PL" sz="1400" dirty="0"/>
              <a:t>stanowili </a:t>
            </a:r>
            <a:r>
              <a:rPr lang="pl-PL" sz="1400" b="1" dirty="0"/>
              <a:t>mieszkańcy województwa mazowieckiego </a:t>
            </a:r>
            <a:r>
              <a:rPr lang="pl-PL" sz="1400" dirty="0"/>
              <a:t>(16% odwiedzających), </a:t>
            </a:r>
            <a:r>
              <a:rPr lang="pl-PL" sz="1400" b="1" dirty="0"/>
              <a:t>wielkopolskiego</a:t>
            </a:r>
            <a:r>
              <a:rPr lang="pl-PL" sz="1400" dirty="0"/>
              <a:t> (10% odwiedzających) oraz </a:t>
            </a:r>
            <a:r>
              <a:rPr lang="pl-PL" sz="1400" b="1" dirty="0"/>
              <a:t>małopolskiego</a:t>
            </a:r>
            <a:r>
              <a:rPr lang="pl-PL" sz="1400" dirty="0"/>
              <a:t> (10%).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Najpopularniejszy cel wizyty to, podobnie jak w latach poprzednich, </a:t>
            </a:r>
            <a:r>
              <a:rPr lang="pl-PL" sz="1400" b="1" dirty="0"/>
              <a:t>odwiedziny u rodziny i bliskich </a:t>
            </a:r>
            <a:r>
              <a:rPr lang="pl-PL" sz="1400" dirty="0"/>
              <a:t>(54% wskazań). Cel wizyty warunkuje również najbardziej popularny rodzaj zakwaterowania – </a:t>
            </a:r>
            <a:r>
              <a:rPr lang="pl-PL" sz="1400" b="1" dirty="0"/>
              <a:t>u rodziny i znajomych </a:t>
            </a:r>
            <a:r>
              <a:rPr lang="pl-PL" sz="1400" dirty="0"/>
              <a:t>(52% wskazań). Mieszkańcy województwa śląskiego podróżujący po regionie najczęściej wskazywali jako cel podróży </a:t>
            </a:r>
            <a:r>
              <a:rPr lang="pl-PL" sz="1400" b="1" dirty="0"/>
              <a:t>wypoczynek na łonie natury </a:t>
            </a:r>
            <a:r>
              <a:rPr lang="pl-PL" sz="1400" dirty="0"/>
              <a:t>(51%). </a:t>
            </a:r>
          </a:p>
        </p:txBody>
      </p:sp>
    </p:spTree>
    <p:extLst>
      <p:ext uri="{BB962C8B-B14F-4D97-AF65-F5344CB8AC3E}">
        <p14:creationId xmlns:p14="http://schemas.microsoft.com/office/powerpoint/2010/main" val="2216890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D3D2F767-0977-7E08-E6C5-51B7FA6D5943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Podsumowanie wyników</a:t>
            </a:r>
            <a:endParaRPr lang="en-US" dirty="0"/>
          </a:p>
        </p:txBody>
      </p:sp>
      <p:sp>
        <p:nvSpPr>
          <p:cNvPr id="9" name="Prostokąt 8"/>
          <p:cNvSpPr/>
          <p:nvPr/>
        </p:nvSpPr>
        <p:spPr>
          <a:xfrm>
            <a:off x="586154" y="1104120"/>
            <a:ext cx="10996246" cy="46166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b="1" dirty="0"/>
              <a:t>Średni czas </a:t>
            </a:r>
            <a:r>
              <a:rPr lang="pl-PL" sz="1400" dirty="0"/>
              <a:t>spędzony podczas pobytów w województwie śląskim przez turystów </a:t>
            </a:r>
            <a:r>
              <a:rPr lang="pl-PL" sz="1400" b="1" dirty="0"/>
              <a:t>spoza województwa </a:t>
            </a:r>
            <a:r>
              <a:rPr lang="pl-PL" sz="1400" dirty="0"/>
              <a:t>wyniósł w 2022 roku </a:t>
            </a:r>
            <a:r>
              <a:rPr lang="pl-PL" sz="1400" b="1" dirty="0"/>
              <a:t>5 dni </a:t>
            </a:r>
            <a:br>
              <a:rPr lang="pl-PL" sz="1400" b="1" dirty="0"/>
            </a:br>
            <a:r>
              <a:rPr lang="pl-PL" sz="1400" dirty="0"/>
              <a:t>i był to najkrótszy średni czas pobytu w całej historii pomiarów</a:t>
            </a:r>
            <a:r>
              <a:rPr lang="pl-PL" sz="1400" b="1" dirty="0"/>
              <a:t> </a:t>
            </a:r>
            <a:r>
              <a:rPr lang="pl-PL" sz="1400" dirty="0"/>
              <a:t>(już w 2021 roku średni deklarowany czas pobytu wyniósł tylko 7 dni, w porównaniu do 9 dni w roku 2019). W przypadku </a:t>
            </a:r>
            <a:r>
              <a:rPr lang="pl-PL" sz="1400" b="1" dirty="0"/>
              <a:t>turystów z regionu </a:t>
            </a:r>
            <a:r>
              <a:rPr lang="pl-PL" sz="1400" dirty="0"/>
              <a:t>także obserwuje się podobny trend zmniejszania się łącznego czasu pobytu – średni czas pobytu w 2022 wyniósł </a:t>
            </a:r>
            <a:r>
              <a:rPr lang="pl-PL" sz="1400" b="1" dirty="0"/>
              <a:t>5 dni</a:t>
            </a:r>
            <a:r>
              <a:rPr lang="pl-PL" sz="1400" dirty="0"/>
              <a:t> (6 dni w 2021 roku oraz 8 dni w roku 2019).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W ramach </a:t>
            </a:r>
            <a:r>
              <a:rPr lang="pl-PL" sz="1400" u="sng" dirty="0"/>
              <a:t>ruchu turystycznego przyjazdowego spoza regionu </a:t>
            </a:r>
            <a:r>
              <a:rPr lang="pl-PL" sz="1400" b="1" dirty="0"/>
              <a:t>najczęściej odwiedzanymi </a:t>
            </a:r>
            <a:r>
              <a:rPr lang="pl-PL" sz="1400" dirty="0"/>
              <a:t>terenami województwa były </a:t>
            </a:r>
            <a:r>
              <a:rPr lang="pl-PL" sz="1400" b="1" dirty="0"/>
              <a:t>okolice Katowic, Chorzowa, Bytomia, Zabrza, Gliwic </a:t>
            </a:r>
            <a:r>
              <a:rPr lang="pl-PL" sz="1400" dirty="0"/>
              <a:t>(36% wskazań, podobnie jak w 2021 roku – 37%). Natomiast </a:t>
            </a:r>
            <a:r>
              <a:rPr lang="pl-PL" sz="1400" u="sng" dirty="0"/>
              <a:t>turyści wewnętrzni </a:t>
            </a:r>
            <a:r>
              <a:rPr lang="pl-PL" sz="1400" dirty="0"/>
              <a:t>podobnie jak w poprzednim roku najczęściej wybierali okolice </a:t>
            </a:r>
            <a:r>
              <a:rPr lang="pl-PL" sz="1400" b="1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Wisły, Ustronia, Istebnej, Koniakowa, Cieszyna i Skoczowa </a:t>
            </a:r>
            <a:r>
              <a:rPr lang="pl-PL" sz="14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(aż 64% wskazań).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Niezmiennie województwo </a:t>
            </a:r>
            <a:r>
              <a:rPr lang="pl-PL" sz="1400" b="1" dirty="0"/>
              <a:t>najczęściej</a:t>
            </a:r>
            <a:r>
              <a:rPr lang="pl-PL" sz="1400" dirty="0"/>
              <a:t> odwiedzane jest </a:t>
            </a:r>
            <a:r>
              <a:rPr lang="pl-PL" sz="1400" b="1" dirty="0"/>
              <a:t>w okresie letnim</a:t>
            </a:r>
            <a:r>
              <a:rPr lang="pl-PL" sz="1400" dirty="0"/>
              <a:t>. Na ten okres przypada 36% wszystkich wizyt turystów spoza regionu. Turyści z województwa śląskiego najczęściej wyjeżdżali turystycznie wewnątrz regionu </a:t>
            </a:r>
            <a:r>
              <a:rPr lang="pl-PL" sz="1400" b="1" dirty="0"/>
              <a:t>w sezonie zimowym</a:t>
            </a:r>
            <a:r>
              <a:rPr lang="pl-PL" sz="1400" dirty="0"/>
              <a:t> (36% wszystkich podróży).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b="1" dirty="0"/>
              <a:t>Średnie wydatki </a:t>
            </a:r>
            <a:r>
              <a:rPr lang="pl-PL" sz="1400" dirty="0"/>
              <a:t>turystów spoza regionu wyniosły w obecnym pomiarze </a:t>
            </a:r>
            <a:r>
              <a:rPr lang="pl-PL" sz="1400" b="1" dirty="0"/>
              <a:t>208 zł dziennie na osobę</a:t>
            </a:r>
            <a:r>
              <a:rPr lang="pl-PL" sz="1400" dirty="0"/>
              <a:t> co jest wartością wyższą od tej deklarowanej w 2021 roku (143 zł). Biorąc pod uwagę liczbę turystów, średnie wydatki oraz długość pobytu w regionie, </a:t>
            </a:r>
            <a:r>
              <a:rPr lang="pl-PL" sz="1400" u="sng" dirty="0"/>
              <a:t>łączne wydatki turystów spoza województwa śląskiego w roku 2022 </a:t>
            </a:r>
            <a:r>
              <a:rPr lang="pl-PL" sz="1400" dirty="0"/>
              <a:t>oszacowano w bardzo dużym przybliżeniu na około </a:t>
            </a:r>
            <a:r>
              <a:rPr lang="pl-PL" sz="1400" b="1" dirty="0"/>
              <a:t>3,6 mld złotych </a:t>
            </a:r>
            <a:br>
              <a:rPr lang="pl-PL" sz="1400" b="1" dirty="0"/>
            </a:br>
            <a:r>
              <a:rPr lang="pl-PL" sz="1400" dirty="0"/>
              <a:t>(w poprzednim roku tj. 2021r.: 2,9 mld). Łączne </a:t>
            </a:r>
            <a:r>
              <a:rPr lang="pl-PL" sz="1400" u="sng" dirty="0"/>
              <a:t>wydatki turystów z województwa (</a:t>
            </a:r>
            <a:r>
              <a:rPr lang="pl-PL" sz="1400" dirty="0"/>
              <a:t>średnia wydatków na osobę na dzień </a:t>
            </a:r>
            <a:r>
              <a:rPr lang="pl-PL" sz="1400" b="1" dirty="0"/>
              <a:t>to 190 zł</a:t>
            </a:r>
            <a:r>
              <a:rPr lang="pl-PL" sz="1400" dirty="0"/>
              <a:t>) oszacowano natomiast na </a:t>
            </a:r>
            <a:r>
              <a:rPr lang="pl-PL" sz="1400" b="1" dirty="0"/>
              <a:t>1,9 mld złotych </a:t>
            </a:r>
            <a:r>
              <a:rPr lang="pl-PL" sz="1400" dirty="0"/>
              <a:t>(w poprzednim roku 2,4 mld). Należy jednak pamiętać, że szacunki te oparte są na deklaracjach oraz pochodzą od stosunkowo niewielkiej liczby respondentów udzielających odpowiedzi na to pytanie. </a:t>
            </a:r>
            <a:r>
              <a:rPr lang="pl-PL" sz="1400" b="1" dirty="0"/>
              <a:t>Łączne szacowane wydatki turystów w województwie śląskim to zatem kwota ok. 5,5 mld zł.</a:t>
            </a:r>
          </a:p>
        </p:txBody>
      </p:sp>
      <p:sp>
        <p:nvSpPr>
          <p:cNvPr id="5" name="Prostokąt zaokrąglony 15">
            <a:extLst>
              <a:ext uri="{FF2B5EF4-FFF2-40B4-BE49-F238E27FC236}">
                <a16:creationId xmlns:a16="http://schemas.microsoft.com/office/drawing/2014/main" id="{E771CFCE-A63E-F7C9-4338-8AEF4ADE4D02}"/>
              </a:ext>
            </a:extLst>
          </p:cNvPr>
          <p:cNvSpPr/>
          <p:nvPr/>
        </p:nvSpPr>
        <p:spPr>
          <a:xfrm>
            <a:off x="360363" y="1036594"/>
            <a:ext cx="11362714" cy="4832092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</p:spTree>
    <p:extLst>
      <p:ext uri="{BB962C8B-B14F-4D97-AF65-F5344CB8AC3E}">
        <p14:creationId xmlns:p14="http://schemas.microsoft.com/office/powerpoint/2010/main" val="24402644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1" name="Tabela 5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0488906"/>
              </p:ext>
            </p:extLst>
          </p:nvPr>
        </p:nvGraphicFramePr>
        <p:xfrm>
          <a:off x="6256858" y="1968632"/>
          <a:ext cx="5562823" cy="3526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431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19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819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8197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8197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81972">
                  <a:extLst>
                    <a:ext uri="{9D8B030D-6E8A-4147-A177-3AD203B41FA5}">
                      <a16:colId xmlns:a16="http://schemas.microsoft.com/office/drawing/2014/main" val="403524330"/>
                    </a:ext>
                  </a:extLst>
                </a:gridCol>
                <a:gridCol w="381972">
                  <a:extLst>
                    <a:ext uri="{9D8B030D-6E8A-4147-A177-3AD203B41FA5}">
                      <a16:colId xmlns:a16="http://schemas.microsoft.com/office/drawing/2014/main" val="2119689308"/>
                    </a:ext>
                  </a:extLst>
                </a:gridCol>
                <a:gridCol w="381972">
                  <a:extLst>
                    <a:ext uri="{9D8B030D-6E8A-4147-A177-3AD203B41FA5}">
                      <a16:colId xmlns:a16="http://schemas.microsoft.com/office/drawing/2014/main" val="3742646419"/>
                    </a:ext>
                  </a:extLst>
                </a:gridCol>
                <a:gridCol w="381972">
                  <a:extLst>
                    <a:ext uri="{9D8B030D-6E8A-4147-A177-3AD203B41FA5}">
                      <a16:colId xmlns:a16="http://schemas.microsoft.com/office/drawing/2014/main" val="1409684992"/>
                    </a:ext>
                  </a:extLst>
                </a:gridCol>
                <a:gridCol w="381972">
                  <a:extLst>
                    <a:ext uri="{9D8B030D-6E8A-4147-A177-3AD203B41FA5}">
                      <a16:colId xmlns:a16="http://schemas.microsoft.com/office/drawing/2014/main" val="3353464227"/>
                    </a:ext>
                  </a:extLst>
                </a:gridCol>
              </a:tblGrid>
              <a:tr h="1369655">
                <a:tc>
                  <a:txBody>
                    <a:bodyPr/>
                    <a:lstStyle/>
                    <a:p>
                      <a:pPr algn="ctr"/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Szacowana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1" dirty="0">
                          <a:solidFill>
                            <a:schemeClr val="tx1"/>
                          </a:solidFill>
                        </a:rPr>
                        <a:t>liczba turystów</a:t>
                      </a: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którzy podróżowali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w obrębie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województwo</a:t>
                      </a:r>
                      <a:r>
                        <a:rPr lang="pl-PL" sz="1200" b="0" baseline="0" dirty="0">
                          <a:solidFill>
                            <a:schemeClr val="tx1"/>
                          </a:solidFill>
                        </a:rPr>
                        <a:t> śląskie</a:t>
                      </a:r>
                      <a:br>
                        <a:rPr lang="pl-PL" sz="1200" b="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baseline="0" dirty="0">
                          <a:solidFill>
                            <a:schemeClr val="tx1"/>
                          </a:solidFill>
                        </a:rPr>
                        <a:t>[mln osób]</a:t>
                      </a:r>
                    </a:p>
                    <a:p>
                      <a:pPr algn="ctr"/>
                      <a:endParaRPr lang="pl-PL" sz="1200" b="0" baseline="0" dirty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84297">
                <a:tc>
                  <a:txBody>
                    <a:bodyPr/>
                    <a:lstStyle/>
                    <a:p>
                      <a:pPr algn="ctr"/>
                      <a:r>
                        <a:rPr lang="pl-PL" sz="1100" b="1" dirty="0">
                          <a:solidFill>
                            <a:schemeClr val="bg1"/>
                          </a:solidFill>
                        </a:rPr>
                        <a:t>Średni czas </a:t>
                      </a:r>
                      <a:r>
                        <a:rPr lang="pl-PL" sz="1100" b="0" dirty="0">
                          <a:solidFill>
                            <a:schemeClr val="bg1"/>
                          </a:solidFill>
                        </a:rPr>
                        <a:t>spędzony </a:t>
                      </a:r>
                      <a:br>
                        <a:rPr lang="pl-PL" sz="1100" b="0" dirty="0">
                          <a:solidFill>
                            <a:schemeClr val="bg1"/>
                          </a:solidFill>
                        </a:rPr>
                      </a:br>
                      <a:r>
                        <a:rPr lang="pl-PL" sz="1100" b="0" dirty="0">
                          <a:solidFill>
                            <a:schemeClr val="bg1"/>
                          </a:solidFill>
                        </a:rPr>
                        <a:t>n</a:t>
                      </a:r>
                      <a:r>
                        <a:rPr lang="pl-PL" sz="1100" b="0" baseline="0" dirty="0">
                          <a:solidFill>
                            <a:schemeClr val="bg1"/>
                          </a:solidFill>
                        </a:rPr>
                        <a:t>a wyjeździe na terenie </a:t>
                      </a:r>
                      <a:br>
                        <a:rPr lang="pl-PL" sz="1100" b="0" baseline="0" dirty="0">
                          <a:solidFill>
                            <a:schemeClr val="bg1"/>
                          </a:solidFill>
                        </a:rPr>
                      </a:br>
                      <a:r>
                        <a:rPr lang="pl-PL" sz="1100" b="0" baseline="0" dirty="0">
                          <a:solidFill>
                            <a:schemeClr val="bg1"/>
                          </a:solidFill>
                        </a:rPr>
                        <a:t>województwa śląskiego</a:t>
                      </a:r>
                      <a:endParaRPr lang="pl-PL" sz="1100" b="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8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13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9 </a:t>
                      </a:r>
                      <a:br>
                        <a:rPr lang="pl-PL" sz="900" b="0" dirty="0">
                          <a:solidFill>
                            <a:schemeClr val="bg1"/>
                          </a:solidFill>
                        </a:rPr>
                      </a:br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14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8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10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9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8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6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5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87753">
                <a:tc>
                  <a:txBody>
                    <a:bodyPr/>
                    <a:lstStyle/>
                    <a:p>
                      <a:pPr algn="ctr"/>
                      <a:r>
                        <a:rPr lang="pl-PL" sz="1200" b="1" dirty="0">
                          <a:solidFill>
                            <a:schemeClr val="tx1"/>
                          </a:solidFill>
                        </a:rPr>
                        <a:t>Wydatki</a:t>
                      </a: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turystów </a:t>
                      </a:r>
                    </a:p>
                    <a:p>
                      <a:pPr algn="ctr"/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[mld zł]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6" name="Tabela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0267631"/>
              </p:ext>
            </p:extLst>
          </p:nvPr>
        </p:nvGraphicFramePr>
        <p:xfrm>
          <a:off x="376712" y="1615527"/>
          <a:ext cx="5562821" cy="39316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654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60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789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060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924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92498">
                  <a:extLst>
                    <a:ext uri="{9D8B030D-6E8A-4147-A177-3AD203B41FA5}">
                      <a16:colId xmlns:a16="http://schemas.microsoft.com/office/drawing/2014/main" val="3815348992"/>
                    </a:ext>
                  </a:extLst>
                </a:gridCol>
                <a:gridCol w="402135">
                  <a:extLst>
                    <a:ext uri="{9D8B030D-6E8A-4147-A177-3AD203B41FA5}">
                      <a16:colId xmlns:a16="http://schemas.microsoft.com/office/drawing/2014/main" val="598511297"/>
                    </a:ext>
                  </a:extLst>
                </a:gridCol>
                <a:gridCol w="402135">
                  <a:extLst>
                    <a:ext uri="{9D8B030D-6E8A-4147-A177-3AD203B41FA5}">
                      <a16:colId xmlns:a16="http://schemas.microsoft.com/office/drawing/2014/main" val="4052776642"/>
                    </a:ext>
                  </a:extLst>
                </a:gridCol>
                <a:gridCol w="402135">
                  <a:extLst>
                    <a:ext uri="{9D8B030D-6E8A-4147-A177-3AD203B41FA5}">
                      <a16:colId xmlns:a16="http://schemas.microsoft.com/office/drawing/2014/main" val="2763086018"/>
                    </a:ext>
                  </a:extLst>
                </a:gridCol>
                <a:gridCol w="402135">
                  <a:extLst>
                    <a:ext uri="{9D8B030D-6E8A-4147-A177-3AD203B41FA5}">
                      <a16:colId xmlns:a16="http://schemas.microsoft.com/office/drawing/2014/main" val="1875093361"/>
                    </a:ext>
                  </a:extLst>
                </a:gridCol>
              </a:tblGrid>
              <a:tr h="1866714">
                <a:tc>
                  <a:txBody>
                    <a:bodyPr/>
                    <a:lstStyle/>
                    <a:p>
                      <a:pPr algn="ctr"/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Szacowana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1" dirty="0">
                          <a:solidFill>
                            <a:schemeClr val="tx1"/>
                          </a:solidFill>
                        </a:rPr>
                        <a:t>liczba turystów spoza województwa</a:t>
                      </a:r>
                      <a:r>
                        <a:rPr lang="pl-PL" sz="1200" b="1" baseline="0" dirty="0">
                          <a:solidFill>
                            <a:schemeClr val="tx1"/>
                          </a:solidFill>
                        </a:rPr>
                        <a:t> śląskiego</a:t>
                      </a: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którzy odwiedzili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województwo</a:t>
                      </a:r>
                      <a:r>
                        <a:rPr lang="pl-PL" sz="1200" b="0" baseline="0" dirty="0">
                          <a:solidFill>
                            <a:schemeClr val="tx1"/>
                          </a:solidFill>
                        </a:rPr>
                        <a:t> śląskie</a:t>
                      </a:r>
                      <a:br>
                        <a:rPr lang="pl-PL" sz="1200" b="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baseline="0" dirty="0">
                          <a:solidFill>
                            <a:schemeClr val="tx1"/>
                          </a:solidFill>
                        </a:rPr>
                        <a:t>[mln osób]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5570">
                <a:tc>
                  <a:txBody>
                    <a:bodyPr/>
                    <a:lstStyle/>
                    <a:p>
                      <a:pPr algn="ctr"/>
                      <a:r>
                        <a:rPr lang="pl-PL" sz="1050" b="1" dirty="0">
                          <a:solidFill>
                            <a:schemeClr val="bg1"/>
                          </a:solidFill>
                        </a:rPr>
                        <a:t>Średni czas </a:t>
                      </a:r>
                      <a:br>
                        <a:rPr lang="pl-PL" sz="1050" b="0" dirty="0">
                          <a:solidFill>
                            <a:schemeClr val="bg1"/>
                          </a:solidFill>
                        </a:rPr>
                      </a:br>
                      <a:r>
                        <a:rPr lang="pl-PL" sz="1050" b="0" dirty="0">
                          <a:solidFill>
                            <a:schemeClr val="bg1"/>
                          </a:solidFill>
                        </a:rPr>
                        <a:t>spędzony n</a:t>
                      </a:r>
                      <a:r>
                        <a:rPr lang="pl-PL" sz="1050" b="0" baseline="0" dirty="0">
                          <a:solidFill>
                            <a:schemeClr val="bg1"/>
                          </a:solidFill>
                        </a:rPr>
                        <a:t>a terenie </a:t>
                      </a:r>
                      <a:br>
                        <a:rPr lang="pl-PL" sz="1050" b="0" baseline="0" dirty="0">
                          <a:solidFill>
                            <a:schemeClr val="bg1"/>
                          </a:solidFill>
                        </a:rPr>
                      </a:br>
                      <a:r>
                        <a:rPr lang="pl-PL" sz="1050" b="0" baseline="0" dirty="0">
                          <a:solidFill>
                            <a:schemeClr val="bg1"/>
                          </a:solidFill>
                        </a:rPr>
                        <a:t>województwa śląskiego</a:t>
                      </a:r>
                      <a:endParaRPr lang="pl-PL" sz="1050" b="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12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9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8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9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9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8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8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9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7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5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33368">
                <a:tc>
                  <a:txBody>
                    <a:bodyPr/>
                    <a:lstStyle/>
                    <a:p>
                      <a:pPr algn="ctr"/>
                      <a:endParaRPr lang="pl-PL" sz="1200" b="1" dirty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pl-PL" sz="1200" b="1" dirty="0">
                          <a:solidFill>
                            <a:schemeClr val="tx1"/>
                          </a:solidFill>
                        </a:rPr>
                        <a:t>Wydatki</a:t>
                      </a: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turystów </a:t>
                      </a:r>
                    </a:p>
                    <a:p>
                      <a:pPr algn="ctr"/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[mld zł]</a:t>
                      </a:r>
                    </a:p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3" name="Wykres 52"/>
          <p:cNvGraphicFramePr/>
          <p:nvPr>
            <p:extLst>
              <p:ext uri="{D42A27DB-BD31-4B8C-83A1-F6EECF244321}">
                <p14:modId xmlns:p14="http://schemas.microsoft.com/office/powerpoint/2010/main" val="2237575642"/>
              </p:ext>
            </p:extLst>
          </p:nvPr>
        </p:nvGraphicFramePr>
        <p:xfrm>
          <a:off x="7921024" y="1616144"/>
          <a:ext cx="3907534" cy="41789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Wykres 3"/>
          <p:cNvGraphicFramePr/>
          <p:nvPr>
            <p:extLst>
              <p:ext uri="{D42A27DB-BD31-4B8C-83A1-F6EECF244321}">
                <p14:modId xmlns:p14="http://schemas.microsoft.com/office/powerpoint/2010/main" val="3710908427"/>
              </p:ext>
            </p:extLst>
          </p:nvPr>
        </p:nvGraphicFramePr>
        <p:xfrm>
          <a:off x="1828801" y="1626648"/>
          <a:ext cx="4110734" cy="41789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49D78944-834C-E0CD-D232-2F32150CCE3A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Zestawienie szacowanych wartości związanych z turystyką</a:t>
            </a:r>
            <a:endParaRPr lang="en-US" dirty="0"/>
          </a:p>
        </p:txBody>
      </p:sp>
      <p:sp>
        <p:nvSpPr>
          <p:cNvPr id="32" name="Prostokąt zaokrąglony 31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7" name="Prostokąt 16"/>
          <p:cNvSpPr/>
          <p:nvPr/>
        </p:nvSpPr>
        <p:spPr>
          <a:xfrm>
            <a:off x="360363" y="1380426"/>
            <a:ext cx="557917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TURYSTYKA PRZYJAZDOWA</a:t>
            </a:r>
          </a:p>
        </p:txBody>
      </p:sp>
      <p:grpSp>
        <p:nvGrpSpPr>
          <p:cNvPr id="2" name="Grupa 1">
            <a:extLst>
              <a:ext uri="{FF2B5EF4-FFF2-40B4-BE49-F238E27FC236}">
                <a16:creationId xmlns:a16="http://schemas.microsoft.com/office/drawing/2014/main" id="{B7B546BF-7839-4A78-94B1-6EDCEECE2559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7" name="Elipsa 6"/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8" name="Grupa 7"/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33" name="Grupa 32"/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34" name="Freeform 5"/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35" name="Freeform 6"/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36" name="Freeform 7"/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37" name="Freeform 8"/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38" name="Freeform 9"/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39" name="Freeform 10"/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0" name="Freeform 11"/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1" name="Freeform 12"/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2" name="Freeform 13"/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3" name="Freeform 14"/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4" name="Freeform 15"/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5" name="Freeform 16"/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6" name="Freeform 17"/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7" name="Freeform 18"/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8" name="Freeform 19"/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9" name="Freeform 20"/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19" name="noun_project_0562.eps"/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20" name="Freeform 360"/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21" name="Freeform 361"/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28" name="Freeform 362"/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29" name="Freeform 363"/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sp>
        <p:nvSpPr>
          <p:cNvPr id="54" name="Prostokąt 53"/>
          <p:cNvSpPr/>
          <p:nvPr/>
        </p:nvSpPr>
        <p:spPr>
          <a:xfrm>
            <a:off x="6249387" y="1380426"/>
            <a:ext cx="557917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TURYSTYKA WEWNĘTRZNA</a:t>
            </a:r>
          </a:p>
        </p:txBody>
      </p:sp>
      <p:sp>
        <p:nvSpPr>
          <p:cNvPr id="52" name="Prostokąt zaokrąglony 51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5" name="Elipsa 54"/>
          <p:cNvSpPr/>
          <p:nvPr/>
        </p:nvSpPr>
        <p:spPr>
          <a:xfrm>
            <a:off x="6173693" y="897158"/>
            <a:ext cx="846000" cy="8460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58" name="noun_project_0562.eps"/>
          <p:cNvGrpSpPr>
            <a:grpSpLocks/>
          </p:cNvGrpSpPr>
          <p:nvPr/>
        </p:nvGrpSpPr>
        <p:grpSpPr bwMode="auto">
          <a:xfrm flipH="1">
            <a:off x="6625213" y="1220227"/>
            <a:ext cx="264565" cy="378514"/>
            <a:chOff x="722" y="3061"/>
            <a:chExt cx="244" cy="384"/>
          </a:xfrm>
          <a:solidFill>
            <a:schemeClr val="bg1">
              <a:lumMod val="50000"/>
            </a:schemeClr>
          </a:solidFill>
        </p:grpSpPr>
        <p:sp>
          <p:nvSpPr>
            <p:cNvPr id="59" name="Freeform 360"/>
            <p:cNvSpPr>
              <a:spLocks/>
            </p:cNvSpPr>
            <p:nvPr/>
          </p:nvSpPr>
          <p:spPr bwMode="auto">
            <a:xfrm>
              <a:off x="806" y="3061"/>
              <a:ext cx="60" cy="60"/>
            </a:xfrm>
            <a:custGeom>
              <a:avLst/>
              <a:gdLst>
                <a:gd name="T0" fmla="*/ 3 w 543"/>
                <a:gd name="T1" fmla="*/ 0 h 544"/>
                <a:gd name="T2" fmla="*/ 4 w 543"/>
                <a:gd name="T3" fmla="*/ 0 h 544"/>
                <a:gd name="T4" fmla="*/ 4 w 543"/>
                <a:gd name="T5" fmla="*/ 0 h 544"/>
                <a:gd name="T6" fmla="*/ 5 w 543"/>
                <a:gd name="T7" fmla="*/ 0 h 544"/>
                <a:gd name="T8" fmla="*/ 5 w 543"/>
                <a:gd name="T9" fmla="*/ 1 h 544"/>
                <a:gd name="T10" fmla="*/ 6 w 543"/>
                <a:gd name="T11" fmla="*/ 1 h 544"/>
                <a:gd name="T12" fmla="*/ 6 w 543"/>
                <a:gd name="T13" fmla="*/ 1 h 544"/>
                <a:gd name="T14" fmla="*/ 6 w 543"/>
                <a:gd name="T15" fmla="*/ 2 h 544"/>
                <a:gd name="T16" fmla="*/ 6 w 543"/>
                <a:gd name="T17" fmla="*/ 2 h 544"/>
                <a:gd name="T18" fmla="*/ 7 w 543"/>
                <a:gd name="T19" fmla="*/ 2 h 544"/>
                <a:gd name="T20" fmla="*/ 7 w 543"/>
                <a:gd name="T21" fmla="*/ 3 h 544"/>
                <a:gd name="T22" fmla="*/ 7 w 543"/>
                <a:gd name="T23" fmla="*/ 3 h 544"/>
                <a:gd name="T24" fmla="*/ 7 w 543"/>
                <a:gd name="T25" fmla="*/ 4 h 544"/>
                <a:gd name="T26" fmla="*/ 7 w 543"/>
                <a:gd name="T27" fmla="*/ 4 h 544"/>
                <a:gd name="T28" fmla="*/ 6 w 543"/>
                <a:gd name="T29" fmla="*/ 5 h 544"/>
                <a:gd name="T30" fmla="*/ 6 w 543"/>
                <a:gd name="T31" fmla="*/ 5 h 544"/>
                <a:gd name="T32" fmla="*/ 6 w 543"/>
                <a:gd name="T33" fmla="*/ 6 h 544"/>
                <a:gd name="T34" fmla="*/ 6 w 543"/>
                <a:gd name="T35" fmla="*/ 6 h 544"/>
                <a:gd name="T36" fmla="*/ 5 w 543"/>
                <a:gd name="T37" fmla="*/ 6 h 544"/>
                <a:gd name="T38" fmla="*/ 5 w 543"/>
                <a:gd name="T39" fmla="*/ 6 h 544"/>
                <a:gd name="T40" fmla="*/ 4 w 543"/>
                <a:gd name="T41" fmla="*/ 7 h 544"/>
                <a:gd name="T42" fmla="*/ 4 w 543"/>
                <a:gd name="T43" fmla="*/ 7 h 544"/>
                <a:gd name="T44" fmla="*/ 3 w 543"/>
                <a:gd name="T45" fmla="*/ 7 h 544"/>
                <a:gd name="T46" fmla="*/ 3 w 543"/>
                <a:gd name="T47" fmla="*/ 7 h 544"/>
                <a:gd name="T48" fmla="*/ 2 w 543"/>
                <a:gd name="T49" fmla="*/ 7 h 544"/>
                <a:gd name="T50" fmla="*/ 2 w 543"/>
                <a:gd name="T51" fmla="*/ 6 h 544"/>
                <a:gd name="T52" fmla="*/ 2 w 543"/>
                <a:gd name="T53" fmla="*/ 6 h 544"/>
                <a:gd name="T54" fmla="*/ 1 w 543"/>
                <a:gd name="T55" fmla="*/ 6 h 544"/>
                <a:gd name="T56" fmla="*/ 1 w 543"/>
                <a:gd name="T57" fmla="*/ 6 h 544"/>
                <a:gd name="T58" fmla="*/ 1 w 543"/>
                <a:gd name="T59" fmla="*/ 5 h 544"/>
                <a:gd name="T60" fmla="*/ 0 w 543"/>
                <a:gd name="T61" fmla="*/ 5 h 544"/>
                <a:gd name="T62" fmla="*/ 0 w 543"/>
                <a:gd name="T63" fmla="*/ 4 h 544"/>
                <a:gd name="T64" fmla="*/ 0 w 543"/>
                <a:gd name="T65" fmla="*/ 4 h 544"/>
                <a:gd name="T66" fmla="*/ 0 w 543"/>
                <a:gd name="T67" fmla="*/ 3 h 544"/>
                <a:gd name="T68" fmla="*/ 0 w 543"/>
                <a:gd name="T69" fmla="*/ 3 h 544"/>
                <a:gd name="T70" fmla="*/ 0 w 543"/>
                <a:gd name="T71" fmla="*/ 2 h 544"/>
                <a:gd name="T72" fmla="*/ 0 w 543"/>
                <a:gd name="T73" fmla="*/ 2 h 544"/>
                <a:gd name="T74" fmla="*/ 1 w 543"/>
                <a:gd name="T75" fmla="*/ 2 h 544"/>
                <a:gd name="T76" fmla="*/ 1 w 543"/>
                <a:gd name="T77" fmla="*/ 1 h 544"/>
                <a:gd name="T78" fmla="*/ 1 w 543"/>
                <a:gd name="T79" fmla="*/ 1 h 544"/>
                <a:gd name="T80" fmla="*/ 2 w 543"/>
                <a:gd name="T81" fmla="*/ 1 h 544"/>
                <a:gd name="T82" fmla="*/ 2 w 543"/>
                <a:gd name="T83" fmla="*/ 0 h 544"/>
                <a:gd name="T84" fmla="*/ 2 w 543"/>
                <a:gd name="T85" fmla="*/ 0 h 544"/>
                <a:gd name="T86" fmla="*/ 3 w 543"/>
                <a:gd name="T87" fmla="*/ 0 h 544"/>
                <a:gd name="T88" fmla="*/ 3 w 543"/>
                <a:gd name="T89" fmla="*/ 0 h 54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43" h="544">
                  <a:moveTo>
                    <a:pt x="272" y="0"/>
                  </a:moveTo>
                  <a:lnTo>
                    <a:pt x="312" y="3"/>
                  </a:lnTo>
                  <a:lnTo>
                    <a:pt x="350" y="12"/>
                  </a:lnTo>
                  <a:lnTo>
                    <a:pt x="386" y="25"/>
                  </a:lnTo>
                  <a:lnTo>
                    <a:pt x="420" y="44"/>
                  </a:lnTo>
                  <a:lnTo>
                    <a:pt x="450" y="66"/>
                  </a:lnTo>
                  <a:lnTo>
                    <a:pt x="478" y="94"/>
                  </a:lnTo>
                  <a:lnTo>
                    <a:pt x="500" y="124"/>
                  </a:lnTo>
                  <a:lnTo>
                    <a:pt x="519" y="158"/>
                  </a:lnTo>
                  <a:lnTo>
                    <a:pt x="533" y="194"/>
                  </a:lnTo>
                  <a:lnTo>
                    <a:pt x="541" y="232"/>
                  </a:lnTo>
                  <a:lnTo>
                    <a:pt x="543" y="271"/>
                  </a:lnTo>
                  <a:lnTo>
                    <a:pt x="541" y="311"/>
                  </a:lnTo>
                  <a:lnTo>
                    <a:pt x="533" y="351"/>
                  </a:lnTo>
                  <a:lnTo>
                    <a:pt x="519" y="387"/>
                  </a:lnTo>
                  <a:lnTo>
                    <a:pt x="500" y="420"/>
                  </a:lnTo>
                  <a:lnTo>
                    <a:pt x="478" y="450"/>
                  </a:lnTo>
                  <a:lnTo>
                    <a:pt x="450" y="477"/>
                  </a:lnTo>
                  <a:lnTo>
                    <a:pt x="420" y="500"/>
                  </a:lnTo>
                  <a:lnTo>
                    <a:pt x="386" y="518"/>
                  </a:lnTo>
                  <a:lnTo>
                    <a:pt x="350" y="532"/>
                  </a:lnTo>
                  <a:lnTo>
                    <a:pt x="312" y="541"/>
                  </a:lnTo>
                  <a:lnTo>
                    <a:pt x="272" y="544"/>
                  </a:lnTo>
                  <a:lnTo>
                    <a:pt x="232" y="541"/>
                  </a:lnTo>
                  <a:lnTo>
                    <a:pt x="193" y="532"/>
                  </a:lnTo>
                  <a:lnTo>
                    <a:pt x="157" y="518"/>
                  </a:lnTo>
                  <a:lnTo>
                    <a:pt x="124" y="500"/>
                  </a:lnTo>
                  <a:lnTo>
                    <a:pt x="93" y="477"/>
                  </a:lnTo>
                  <a:lnTo>
                    <a:pt x="67" y="450"/>
                  </a:lnTo>
                  <a:lnTo>
                    <a:pt x="43" y="420"/>
                  </a:lnTo>
                  <a:lnTo>
                    <a:pt x="25" y="387"/>
                  </a:lnTo>
                  <a:lnTo>
                    <a:pt x="12" y="351"/>
                  </a:lnTo>
                  <a:lnTo>
                    <a:pt x="3" y="311"/>
                  </a:lnTo>
                  <a:lnTo>
                    <a:pt x="0" y="271"/>
                  </a:lnTo>
                  <a:lnTo>
                    <a:pt x="3" y="232"/>
                  </a:lnTo>
                  <a:lnTo>
                    <a:pt x="12" y="194"/>
                  </a:lnTo>
                  <a:lnTo>
                    <a:pt x="25" y="158"/>
                  </a:lnTo>
                  <a:lnTo>
                    <a:pt x="43" y="124"/>
                  </a:lnTo>
                  <a:lnTo>
                    <a:pt x="67" y="94"/>
                  </a:lnTo>
                  <a:lnTo>
                    <a:pt x="93" y="66"/>
                  </a:lnTo>
                  <a:lnTo>
                    <a:pt x="124" y="44"/>
                  </a:lnTo>
                  <a:lnTo>
                    <a:pt x="157" y="25"/>
                  </a:lnTo>
                  <a:lnTo>
                    <a:pt x="193" y="12"/>
                  </a:lnTo>
                  <a:lnTo>
                    <a:pt x="232" y="3"/>
                  </a:lnTo>
                  <a:lnTo>
                    <a:pt x="27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60" name="Freeform 361"/>
            <p:cNvSpPr>
              <a:spLocks/>
            </p:cNvSpPr>
            <p:nvPr/>
          </p:nvSpPr>
          <p:spPr bwMode="auto">
            <a:xfrm>
              <a:off x="722" y="3110"/>
              <a:ext cx="64" cy="110"/>
            </a:xfrm>
            <a:custGeom>
              <a:avLst/>
              <a:gdLst>
                <a:gd name="T0" fmla="*/ 3 w 573"/>
                <a:gd name="T1" fmla="*/ 0 h 997"/>
                <a:gd name="T2" fmla="*/ 4 w 573"/>
                <a:gd name="T3" fmla="*/ 0 h 997"/>
                <a:gd name="T4" fmla="*/ 6 w 573"/>
                <a:gd name="T5" fmla="*/ 1 h 997"/>
                <a:gd name="T6" fmla="*/ 7 w 573"/>
                <a:gd name="T7" fmla="*/ 1 h 997"/>
                <a:gd name="T8" fmla="*/ 7 w 573"/>
                <a:gd name="T9" fmla="*/ 1 h 997"/>
                <a:gd name="T10" fmla="*/ 7 w 573"/>
                <a:gd name="T11" fmla="*/ 1 h 997"/>
                <a:gd name="T12" fmla="*/ 7 w 573"/>
                <a:gd name="T13" fmla="*/ 1 h 997"/>
                <a:gd name="T14" fmla="*/ 7 w 573"/>
                <a:gd name="T15" fmla="*/ 2 h 997"/>
                <a:gd name="T16" fmla="*/ 7 w 573"/>
                <a:gd name="T17" fmla="*/ 2 h 997"/>
                <a:gd name="T18" fmla="*/ 5 w 573"/>
                <a:gd name="T19" fmla="*/ 11 h 997"/>
                <a:gd name="T20" fmla="*/ 5 w 573"/>
                <a:gd name="T21" fmla="*/ 12 h 997"/>
                <a:gd name="T22" fmla="*/ 4 w 573"/>
                <a:gd name="T23" fmla="*/ 12 h 997"/>
                <a:gd name="T24" fmla="*/ 4 w 573"/>
                <a:gd name="T25" fmla="*/ 12 h 997"/>
                <a:gd name="T26" fmla="*/ 4 w 573"/>
                <a:gd name="T27" fmla="*/ 12 h 997"/>
                <a:gd name="T28" fmla="*/ 4 w 573"/>
                <a:gd name="T29" fmla="*/ 12 h 997"/>
                <a:gd name="T30" fmla="*/ 4 w 573"/>
                <a:gd name="T31" fmla="*/ 12 h 997"/>
                <a:gd name="T32" fmla="*/ 1 w 573"/>
                <a:gd name="T33" fmla="*/ 11 h 997"/>
                <a:gd name="T34" fmla="*/ 0 w 573"/>
                <a:gd name="T35" fmla="*/ 11 h 997"/>
                <a:gd name="T36" fmla="*/ 0 w 573"/>
                <a:gd name="T37" fmla="*/ 11 h 997"/>
                <a:gd name="T38" fmla="*/ 0 w 573"/>
                <a:gd name="T39" fmla="*/ 11 h 997"/>
                <a:gd name="T40" fmla="*/ 0 w 573"/>
                <a:gd name="T41" fmla="*/ 11 h 997"/>
                <a:gd name="T42" fmla="*/ 0 w 573"/>
                <a:gd name="T43" fmla="*/ 11 h 997"/>
                <a:gd name="T44" fmla="*/ 0 w 573"/>
                <a:gd name="T45" fmla="*/ 10 h 997"/>
                <a:gd name="T46" fmla="*/ 2 w 573"/>
                <a:gd name="T47" fmla="*/ 1 h 997"/>
                <a:gd name="T48" fmla="*/ 2 w 573"/>
                <a:gd name="T49" fmla="*/ 0 h 997"/>
                <a:gd name="T50" fmla="*/ 3 w 573"/>
                <a:gd name="T51" fmla="*/ 0 h 997"/>
                <a:gd name="T52" fmla="*/ 3 w 573"/>
                <a:gd name="T53" fmla="*/ 0 h 997"/>
                <a:gd name="T54" fmla="*/ 3 w 573"/>
                <a:gd name="T55" fmla="*/ 0 h 997"/>
                <a:gd name="T56" fmla="*/ 3 w 573"/>
                <a:gd name="T57" fmla="*/ 0 h 99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73" h="997">
                  <a:moveTo>
                    <a:pt x="265" y="0"/>
                  </a:moveTo>
                  <a:lnTo>
                    <a:pt x="287" y="1"/>
                  </a:lnTo>
                  <a:lnTo>
                    <a:pt x="514" y="56"/>
                  </a:lnTo>
                  <a:lnTo>
                    <a:pt x="533" y="63"/>
                  </a:lnTo>
                  <a:lnTo>
                    <a:pt x="549" y="76"/>
                  </a:lnTo>
                  <a:lnTo>
                    <a:pt x="562" y="91"/>
                  </a:lnTo>
                  <a:lnTo>
                    <a:pt x="569" y="109"/>
                  </a:lnTo>
                  <a:lnTo>
                    <a:pt x="573" y="129"/>
                  </a:lnTo>
                  <a:lnTo>
                    <a:pt x="570" y="149"/>
                  </a:lnTo>
                  <a:lnTo>
                    <a:pt x="380" y="937"/>
                  </a:lnTo>
                  <a:lnTo>
                    <a:pt x="373" y="957"/>
                  </a:lnTo>
                  <a:lnTo>
                    <a:pt x="361" y="974"/>
                  </a:lnTo>
                  <a:lnTo>
                    <a:pt x="345" y="985"/>
                  </a:lnTo>
                  <a:lnTo>
                    <a:pt x="327" y="994"/>
                  </a:lnTo>
                  <a:lnTo>
                    <a:pt x="307" y="997"/>
                  </a:lnTo>
                  <a:lnTo>
                    <a:pt x="287" y="995"/>
                  </a:lnTo>
                  <a:lnTo>
                    <a:pt x="59" y="940"/>
                  </a:lnTo>
                  <a:lnTo>
                    <a:pt x="40" y="932"/>
                  </a:lnTo>
                  <a:lnTo>
                    <a:pt x="23" y="921"/>
                  </a:lnTo>
                  <a:lnTo>
                    <a:pt x="12" y="905"/>
                  </a:lnTo>
                  <a:lnTo>
                    <a:pt x="3" y="887"/>
                  </a:lnTo>
                  <a:lnTo>
                    <a:pt x="0" y="866"/>
                  </a:lnTo>
                  <a:lnTo>
                    <a:pt x="2" y="846"/>
                  </a:lnTo>
                  <a:lnTo>
                    <a:pt x="193" y="58"/>
                  </a:lnTo>
                  <a:lnTo>
                    <a:pt x="201" y="39"/>
                  </a:lnTo>
                  <a:lnTo>
                    <a:pt x="212" y="23"/>
                  </a:lnTo>
                  <a:lnTo>
                    <a:pt x="227" y="10"/>
                  </a:lnTo>
                  <a:lnTo>
                    <a:pt x="245" y="3"/>
                  </a:lnTo>
                  <a:lnTo>
                    <a:pt x="2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61" name="Freeform 362"/>
            <p:cNvSpPr>
              <a:spLocks/>
            </p:cNvSpPr>
            <p:nvPr/>
          </p:nvSpPr>
          <p:spPr bwMode="auto">
            <a:xfrm>
              <a:off x="901" y="3157"/>
              <a:ext cx="65" cy="288"/>
            </a:xfrm>
            <a:custGeom>
              <a:avLst/>
              <a:gdLst>
                <a:gd name="T0" fmla="*/ 7 w 580"/>
                <a:gd name="T1" fmla="*/ 0 h 2595"/>
                <a:gd name="T2" fmla="*/ 7 w 580"/>
                <a:gd name="T3" fmla="*/ 0 h 2595"/>
                <a:gd name="T4" fmla="*/ 7 w 580"/>
                <a:gd name="T5" fmla="*/ 0 h 2595"/>
                <a:gd name="T6" fmla="*/ 7 w 580"/>
                <a:gd name="T7" fmla="*/ 0 h 2595"/>
                <a:gd name="T8" fmla="*/ 7 w 580"/>
                <a:gd name="T9" fmla="*/ 1 h 2595"/>
                <a:gd name="T10" fmla="*/ 7 w 580"/>
                <a:gd name="T11" fmla="*/ 1 h 2595"/>
                <a:gd name="T12" fmla="*/ 7 w 580"/>
                <a:gd name="T13" fmla="*/ 1 h 2595"/>
                <a:gd name="T14" fmla="*/ 2 w 580"/>
                <a:gd name="T15" fmla="*/ 31 h 2595"/>
                <a:gd name="T16" fmla="*/ 1 w 580"/>
                <a:gd name="T17" fmla="*/ 32 h 2595"/>
                <a:gd name="T18" fmla="*/ 1 w 580"/>
                <a:gd name="T19" fmla="*/ 32 h 2595"/>
                <a:gd name="T20" fmla="*/ 1 w 580"/>
                <a:gd name="T21" fmla="*/ 32 h 2595"/>
                <a:gd name="T22" fmla="*/ 1 w 580"/>
                <a:gd name="T23" fmla="*/ 32 h 2595"/>
                <a:gd name="T24" fmla="*/ 1 w 580"/>
                <a:gd name="T25" fmla="*/ 32 h 2595"/>
                <a:gd name="T26" fmla="*/ 1 w 580"/>
                <a:gd name="T27" fmla="*/ 32 h 2595"/>
                <a:gd name="T28" fmla="*/ 0 w 580"/>
                <a:gd name="T29" fmla="*/ 32 h 2595"/>
                <a:gd name="T30" fmla="*/ 0 w 580"/>
                <a:gd name="T31" fmla="*/ 32 h 2595"/>
                <a:gd name="T32" fmla="*/ 0 w 580"/>
                <a:gd name="T33" fmla="*/ 31 h 2595"/>
                <a:gd name="T34" fmla="*/ 0 w 580"/>
                <a:gd name="T35" fmla="*/ 31 h 2595"/>
                <a:gd name="T36" fmla="*/ 0 w 580"/>
                <a:gd name="T37" fmla="*/ 31 h 2595"/>
                <a:gd name="T38" fmla="*/ 0 w 580"/>
                <a:gd name="T39" fmla="*/ 31 h 2595"/>
                <a:gd name="T40" fmla="*/ 0 w 580"/>
                <a:gd name="T41" fmla="*/ 31 h 2595"/>
                <a:gd name="T42" fmla="*/ 6 w 580"/>
                <a:gd name="T43" fmla="*/ 1 h 2595"/>
                <a:gd name="T44" fmla="*/ 6 w 580"/>
                <a:gd name="T45" fmla="*/ 0 h 2595"/>
                <a:gd name="T46" fmla="*/ 6 w 580"/>
                <a:gd name="T47" fmla="*/ 0 h 2595"/>
                <a:gd name="T48" fmla="*/ 6 w 580"/>
                <a:gd name="T49" fmla="*/ 0 h 2595"/>
                <a:gd name="T50" fmla="*/ 6 w 580"/>
                <a:gd name="T51" fmla="*/ 0 h 2595"/>
                <a:gd name="T52" fmla="*/ 7 w 580"/>
                <a:gd name="T53" fmla="*/ 0 h 259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0" h="2595">
                  <a:moveTo>
                    <a:pt x="519" y="0"/>
                  </a:moveTo>
                  <a:lnTo>
                    <a:pt x="539" y="3"/>
                  </a:lnTo>
                  <a:lnTo>
                    <a:pt x="556" y="12"/>
                  </a:lnTo>
                  <a:lnTo>
                    <a:pt x="569" y="25"/>
                  </a:lnTo>
                  <a:lnTo>
                    <a:pt x="578" y="42"/>
                  </a:lnTo>
                  <a:lnTo>
                    <a:pt x="580" y="61"/>
                  </a:lnTo>
                  <a:lnTo>
                    <a:pt x="580" y="67"/>
                  </a:lnTo>
                  <a:lnTo>
                    <a:pt x="125" y="2541"/>
                  </a:lnTo>
                  <a:lnTo>
                    <a:pt x="120" y="2558"/>
                  </a:lnTo>
                  <a:lnTo>
                    <a:pt x="110" y="2573"/>
                  </a:lnTo>
                  <a:lnTo>
                    <a:pt x="96" y="2584"/>
                  </a:lnTo>
                  <a:lnTo>
                    <a:pt x="80" y="2593"/>
                  </a:lnTo>
                  <a:lnTo>
                    <a:pt x="62" y="2595"/>
                  </a:lnTo>
                  <a:lnTo>
                    <a:pt x="43" y="2592"/>
                  </a:lnTo>
                  <a:lnTo>
                    <a:pt x="25" y="2583"/>
                  </a:lnTo>
                  <a:lnTo>
                    <a:pt x="12" y="2569"/>
                  </a:lnTo>
                  <a:lnTo>
                    <a:pt x="3" y="2553"/>
                  </a:lnTo>
                  <a:lnTo>
                    <a:pt x="0" y="2532"/>
                  </a:lnTo>
                  <a:lnTo>
                    <a:pt x="0" y="2531"/>
                  </a:lnTo>
                  <a:lnTo>
                    <a:pt x="1" y="2530"/>
                  </a:lnTo>
                  <a:lnTo>
                    <a:pt x="1" y="2528"/>
                  </a:lnTo>
                  <a:lnTo>
                    <a:pt x="457" y="54"/>
                  </a:lnTo>
                  <a:lnTo>
                    <a:pt x="463" y="37"/>
                  </a:lnTo>
                  <a:lnTo>
                    <a:pt x="473" y="22"/>
                  </a:lnTo>
                  <a:lnTo>
                    <a:pt x="486" y="11"/>
                  </a:lnTo>
                  <a:lnTo>
                    <a:pt x="501" y="2"/>
                  </a:lnTo>
                  <a:lnTo>
                    <a:pt x="51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62" name="Freeform 363"/>
            <p:cNvSpPr>
              <a:spLocks/>
            </p:cNvSpPr>
            <p:nvPr/>
          </p:nvSpPr>
          <p:spPr bwMode="auto">
            <a:xfrm>
              <a:off x="732" y="3126"/>
              <a:ext cx="192" cy="319"/>
            </a:xfrm>
            <a:custGeom>
              <a:avLst/>
              <a:gdLst>
                <a:gd name="T0" fmla="*/ 11 w 1723"/>
                <a:gd name="T1" fmla="*/ 0 h 2873"/>
                <a:gd name="T2" fmla="*/ 11 w 1723"/>
                <a:gd name="T3" fmla="*/ 0 h 2873"/>
                <a:gd name="T4" fmla="*/ 11 w 1723"/>
                <a:gd name="T5" fmla="*/ 0 h 2873"/>
                <a:gd name="T6" fmla="*/ 12 w 1723"/>
                <a:gd name="T7" fmla="*/ 0 h 2873"/>
                <a:gd name="T8" fmla="*/ 12 w 1723"/>
                <a:gd name="T9" fmla="*/ 0 h 2873"/>
                <a:gd name="T10" fmla="*/ 13 w 1723"/>
                <a:gd name="T11" fmla="*/ 1 h 2873"/>
                <a:gd name="T12" fmla="*/ 13 w 1723"/>
                <a:gd name="T13" fmla="*/ 1 h 2873"/>
                <a:gd name="T14" fmla="*/ 14 w 1723"/>
                <a:gd name="T15" fmla="*/ 2 h 2873"/>
                <a:gd name="T16" fmla="*/ 14 w 1723"/>
                <a:gd name="T17" fmla="*/ 3 h 2873"/>
                <a:gd name="T18" fmla="*/ 20 w 1723"/>
                <a:gd name="T19" fmla="*/ 9 h 2873"/>
                <a:gd name="T20" fmla="*/ 21 w 1723"/>
                <a:gd name="T21" fmla="*/ 10 h 2873"/>
                <a:gd name="T22" fmla="*/ 21 w 1723"/>
                <a:gd name="T23" fmla="*/ 10 h 2873"/>
                <a:gd name="T24" fmla="*/ 21 w 1723"/>
                <a:gd name="T25" fmla="*/ 11 h 2873"/>
                <a:gd name="T26" fmla="*/ 21 w 1723"/>
                <a:gd name="T27" fmla="*/ 11 h 2873"/>
                <a:gd name="T28" fmla="*/ 21 w 1723"/>
                <a:gd name="T29" fmla="*/ 12 h 2873"/>
                <a:gd name="T30" fmla="*/ 21 w 1723"/>
                <a:gd name="T31" fmla="*/ 12 h 2873"/>
                <a:gd name="T32" fmla="*/ 20 w 1723"/>
                <a:gd name="T33" fmla="*/ 12 h 2873"/>
                <a:gd name="T34" fmla="*/ 20 w 1723"/>
                <a:gd name="T35" fmla="*/ 12 h 2873"/>
                <a:gd name="T36" fmla="*/ 14 w 1723"/>
                <a:gd name="T37" fmla="*/ 11 h 2873"/>
                <a:gd name="T38" fmla="*/ 14 w 1723"/>
                <a:gd name="T39" fmla="*/ 11 h 2873"/>
                <a:gd name="T40" fmla="*/ 13 w 1723"/>
                <a:gd name="T41" fmla="*/ 11 h 2873"/>
                <a:gd name="T42" fmla="*/ 13 w 1723"/>
                <a:gd name="T43" fmla="*/ 11 h 2873"/>
                <a:gd name="T44" fmla="*/ 13 w 1723"/>
                <a:gd name="T45" fmla="*/ 10 h 2873"/>
                <a:gd name="T46" fmla="*/ 12 w 1723"/>
                <a:gd name="T47" fmla="*/ 8 h 2873"/>
                <a:gd name="T48" fmla="*/ 17 w 1723"/>
                <a:gd name="T49" fmla="*/ 33 h 2873"/>
                <a:gd name="T50" fmla="*/ 17 w 1723"/>
                <a:gd name="T51" fmla="*/ 33 h 2873"/>
                <a:gd name="T52" fmla="*/ 17 w 1723"/>
                <a:gd name="T53" fmla="*/ 34 h 2873"/>
                <a:gd name="T54" fmla="*/ 17 w 1723"/>
                <a:gd name="T55" fmla="*/ 35 h 2873"/>
                <a:gd name="T56" fmla="*/ 16 w 1723"/>
                <a:gd name="T57" fmla="*/ 35 h 2873"/>
                <a:gd name="T58" fmla="*/ 15 w 1723"/>
                <a:gd name="T59" fmla="*/ 35 h 2873"/>
                <a:gd name="T60" fmla="*/ 14 w 1723"/>
                <a:gd name="T61" fmla="*/ 35 h 2873"/>
                <a:gd name="T62" fmla="*/ 14 w 1723"/>
                <a:gd name="T63" fmla="*/ 35 h 2873"/>
                <a:gd name="T64" fmla="*/ 13 w 1723"/>
                <a:gd name="T65" fmla="*/ 35 h 2873"/>
                <a:gd name="T66" fmla="*/ 13 w 1723"/>
                <a:gd name="T67" fmla="*/ 34 h 2873"/>
                <a:gd name="T68" fmla="*/ 9 w 1723"/>
                <a:gd name="T69" fmla="*/ 17 h 2873"/>
                <a:gd name="T70" fmla="*/ 5 w 1723"/>
                <a:gd name="T71" fmla="*/ 34 h 2873"/>
                <a:gd name="T72" fmla="*/ 4 w 1723"/>
                <a:gd name="T73" fmla="*/ 35 h 2873"/>
                <a:gd name="T74" fmla="*/ 3 w 1723"/>
                <a:gd name="T75" fmla="*/ 35 h 2873"/>
                <a:gd name="T76" fmla="*/ 3 w 1723"/>
                <a:gd name="T77" fmla="*/ 35 h 2873"/>
                <a:gd name="T78" fmla="*/ 2 w 1723"/>
                <a:gd name="T79" fmla="*/ 35 h 2873"/>
                <a:gd name="T80" fmla="*/ 1 w 1723"/>
                <a:gd name="T81" fmla="*/ 35 h 2873"/>
                <a:gd name="T82" fmla="*/ 1 w 1723"/>
                <a:gd name="T83" fmla="*/ 35 h 2873"/>
                <a:gd name="T84" fmla="*/ 0 w 1723"/>
                <a:gd name="T85" fmla="*/ 34 h 2873"/>
                <a:gd name="T86" fmla="*/ 0 w 1723"/>
                <a:gd name="T87" fmla="*/ 33 h 2873"/>
                <a:gd name="T88" fmla="*/ 0 w 1723"/>
                <a:gd name="T89" fmla="*/ 33 h 2873"/>
                <a:gd name="T90" fmla="*/ 7 w 1723"/>
                <a:gd name="T91" fmla="*/ 3 h 2873"/>
                <a:gd name="T92" fmla="*/ 7 w 1723"/>
                <a:gd name="T93" fmla="*/ 3 h 2873"/>
                <a:gd name="T94" fmla="*/ 7 w 1723"/>
                <a:gd name="T95" fmla="*/ 2 h 2873"/>
                <a:gd name="T96" fmla="*/ 8 w 1723"/>
                <a:gd name="T97" fmla="*/ 2 h 2873"/>
                <a:gd name="T98" fmla="*/ 8 w 1723"/>
                <a:gd name="T99" fmla="*/ 1 h 2873"/>
                <a:gd name="T100" fmla="*/ 8 w 1723"/>
                <a:gd name="T101" fmla="*/ 1 h 2873"/>
                <a:gd name="T102" fmla="*/ 9 w 1723"/>
                <a:gd name="T103" fmla="*/ 0 h 2873"/>
                <a:gd name="T104" fmla="*/ 10 w 1723"/>
                <a:gd name="T105" fmla="*/ 0 h 2873"/>
                <a:gd name="T106" fmla="*/ 11 w 1723"/>
                <a:gd name="T107" fmla="*/ 0 h 287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723" h="2873">
                  <a:moveTo>
                    <a:pt x="858" y="0"/>
                  </a:moveTo>
                  <a:lnTo>
                    <a:pt x="865" y="1"/>
                  </a:lnTo>
                  <a:lnTo>
                    <a:pt x="874" y="1"/>
                  </a:lnTo>
                  <a:lnTo>
                    <a:pt x="886" y="2"/>
                  </a:lnTo>
                  <a:lnTo>
                    <a:pt x="901" y="4"/>
                  </a:lnTo>
                  <a:lnTo>
                    <a:pt x="918" y="7"/>
                  </a:lnTo>
                  <a:lnTo>
                    <a:pt x="936" y="13"/>
                  </a:lnTo>
                  <a:lnTo>
                    <a:pt x="956" y="19"/>
                  </a:lnTo>
                  <a:lnTo>
                    <a:pt x="977" y="28"/>
                  </a:lnTo>
                  <a:lnTo>
                    <a:pt x="998" y="38"/>
                  </a:lnTo>
                  <a:lnTo>
                    <a:pt x="1020" y="51"/>
                  </a:lnTo>
                  <a:lnTo>
                    <a:pt x="1041" y="67"/>
                  </a:lnTo>
                  <a:lnTo>
                    <a:pt x="1061" y="86"/>
                  </a:lnTo>
                  <a:lnTo>
                    <a:pt x="1079" y="108"/>
                  </a:lnTo>
                  <a:lnTo>
                    <a:pt x="1097" y="134"/>
                  </a:lnTo>
                  <a:lnTo>
                    <a:pt x="1112" y="162"/>
                  </a:lnTo>
                  <a:lnTo>
                    <a:pt x="1125" y="196"/>
                  </a:lnTo>
                  <a:lnTo>
                    <a:pt x="1134" y="233"/>
                  </a:lnTo>
                  <a:lnTo>
                    <a:pt x="1240" y="661"/>
                  </a:lnTo>
                  <a:lnTo>
                    <a:pt x="1624" y="758"/>
                  </a:lnTo>
                  <a:lnTo>
                    <a:pt x="1647" y="765"/>
                  </a:lnTo>
                  <a:lnTo>
                    <a:pt x="1668" y="778"/>
                  </a:lnTo>
                  <a:lnTo>
                    <a:pt x="1687" y="794"/>
                  </a:lnTo>
                  <a:lnTo>
                    <a:pt x="1702" y="813"/>
                  </a:lnTo>
                  <a:lnTo>
                    <a:pt x="1714" y="835"/>
                  </a:lnTo>
                  <a:lnTo>
                    <a:pt x="1721" y="859"/>
                  </a:lnTo>
                  <a:lnTo>
                    <a:pt x="1723" y="885"/>
                  </a:lnTo>
                  <a:lnTo>
                    <a:pt x="1721" y="911"/>
                  </a:lnTo>
                  <a:lnTo>
                    <a:pt x="1713" y="936"/>
                  </a:lnTo>
                  <a:lnTo>
                    <a:pt x="1701" y="958"/>
                  </a:lnTo>
                  <a:lnTo>
                    <a:pt x="1685" y="977"/>
                  </a:lnTo>
                  <a:lnTo>
                    <a:pt x="1666" y="993"/>
                  </a:lnTo>
                  <a:lnTo>
                    <a:pt x="1644" y="1005"/>
                  </a:lnTo>
                  <a:lnTo>
                    <a:pt x="1619" y="1012"/>
                  </a:lnTo>
                  <a:lnTo>
                    <a:pt x="1593" y="1014"/>
                  </a:lnTo>
                  <a:lnTo>
                    <a:pt x="1566" y="1012"/>
                  </a:lnTo>
                  <a:lnTo>
                    <a:pt x="1124" y="900"/>
                  </a:lnTo>
                  <a:lnTo>
                    <a:pt x="1122" y="900"/>
                  </a:lnTo>
                  <a:lnTo>
                    <a:pt x="1115" y="899"/>
                  </a:lnTo>
                  <a:lnTo>
                    <a:pt x="1107" y="897"/>
                  </a:lnTo>
                  <a:lnTo>
                    <a:pt x="1096" y="892"/>
                  </a:lnTo>
                  <a:lnTo>
                    <a:pt x="1083" y="886"/>
                  </a:lnTo>
                  <a:lnTo>
                    <a:pt x="1069" y="877"/>
                  </a:lnTo>
                  <a:lnTo>
                    <a:pt x="1057" y="866"/>
                  </a:lnTo>
                  <a:lnTo>
                    <a:pt x="1044" y="851"/>
                  </a:lnTo>
                  <a:lnTo>
                    <a:pt x="1032" y="833"/>
                  </a:lnTo>
                  <a:lnTo>
                    <a:pt x="1024" y="811"/>
                  </a:lnTo>
                  <a:lnTo>
                    <a:pt x="995" y="686"/>
                  </a:lnTo>
                  <a:lnTo>
                    <a:pt x="959" y="845"/>
                  </a:lnTo>
                  <a:lnTo>
                    <a:pt x="1389" y="2640"/>
                  </a:lnTo>
                  <a:lnTo>
                    <a:pt x="1392" y="2661"/>
                  </a:lnTo>
                  <a:lnTo>
                    <a:pt x="1393" y="2682"/>
                  </a:lnTo>
                  <a:lnTo>
                    <a:pt x="1390" y="2716"/>
                  </a:lnTo>
                  <a:lnTo>
                    <a:pt x="1382" y="2749"/>
                  </a:lnTo>
                  <a:lnTo>
                    <a:pt x="1368" y="2779"/>
                  </a:lnTo>
                  <a:lnTo>
                    <a:pt x="1349" y="2805"/>
                  </a:lnTo>
                  <a:lnTo>
                    <a:pt x="1325" y="2828"/>
                  </a:lnTo>
                  <a:lnTo>
                    <a:pt x="1299" y="2846"/>
                  </a:lnTo>
                  <a:lnTo>
                    <a:pt x="1269" y="2861"/>
                  </a:lnTo>
                  <a:lnTo>
                    <a:pt x="1236" y="2870"/>
                  </a:lnTo>
                  <a:lnTo>
                    <a:pt x="1202" y="2873"/>
                  </a:lnTo>
                  <a:lnTo>
                    <a:pt x="1169" y="2870"/>
                  </a:lnTo>
                  <a:lnTo>
                    <a:pt x="1138" y="2862"/>
                  </a:lnTo>
                  <a:lnTo>
                    <a:pt x="1110" y="2850"/>
                  </a:lnTo>
                  <a:lnTo>
                    <a:pt x="1083" y="2832"/>
                  </a:lnTo>
                  <a:lnTo>
                    <a:pt x="1061" y="2810"/>
                  </a:lnTo>
                  <a:lnTo>
                    <a:pt x="1042" y="2786"/>
                  </a:lnTo>
                  <a:lnTo>
                    <a:pt x="1027" y="2758"/>
                  </a:lnTo>
                  <a:lnTo>
                    <a:pt x="1017" y="2729"/>
                  </a:lnTo>
                  <a:lnTo>
                    <a:pt x="704" y="1377"/>
                  </a:lnTo>
                  <a:lnTo>
                    <a:pt x="375" y="2736"/>
                  </a:lnTo>
                  <a:lnTo>
                    <a:pt x="365" y="2765"/>
                  </a:lnTo>
                  <a:lnTo>
                    <a:pt x="349" y="2791"/>
                  </a:lnTo>
                  <a:lnTo>
                    <a:pt x="330" y="2815"/>
                  </a:lnTo>
                  <a:lnTo>
                    <a:pt x="307" y="2834"/>
                  </a:lnTo>
                  <a:lnTo>
                    <a:pt x="282" y="2851"/>
                  </a:lnTo>
                  <a:lnTo>
                    <a:pt x="254" y="2862"/>
                  </a:lnTo>
                  <a:lnTo>
                    <a:pt x="223" y="2870"/>
                  </a:lnTo>
                  <a:lnTo>
                    <a:pt x="193" y="2873"/>
                  </a:lnTo>
                  <a:lnTo>
                    <a:pt x="158" y="2870"/>
                  </a:lnTo>
                  <a:lnTo>
                    <a:pt x="125" y="2861"/>
                  </a:lnTo>
                  <a:lnTo>
                    <a:pt x="95" y="2846"/>
                  </a:lnTo>
                  <a:lnTo>
                    <a:pt x="68" y="2828"/>
                  </a:lnTo>
                  <a:lnTo>
                    <a:pt x="46" y="2805"/>
                  </a:lnTo>
                  <a:lnTo>
                    <a:pt x="27" y="2779"/>
                  </a:lnTo>
                  <a:lnTo>
                    <a:pt x="13" y="2749"/>
                  </a:lnTo>
                  <a:lnTo>
                    <a:pt x="4" y="2716"/>
                  </a:lnTo>
                  <a:lnTo>
                    <a:pt x="0" y="2682"/>
                  </a:lnTo>
                  <a:lnTo>
                    <a:pt x="1" y="2663"/>
                  </a:lnTo>
                  <a:lnTo>
                    <a:pt x="4" y="2644"/>
                  </a:lnTo>
                  <a:lnTo>
                    <a:pt x="579" y="228"/>
                  </a:lnTo>
                  <a:lnTo>
                    <a:pt x="580" y="225"/>
                  </a:lnTo>
                  <a:lnTo>
                    <a:pt x="582" y="219"/>
                  </a:lnTo>
                  <a:lnTo>
                    <a:pt x="585" y="209"/>
                  </a:lnTo>
                  <a:lnTo>
                    <a:pt x="590" y="195"/>
                  </a:lnTo>
                  <a:lnTo>
                    <a:pt x="596" y="179"/>
                  </a:lnTo>
                  <a:lnTo>
                    <a:pt x="604" y="161"/>
                  </a:lnTo>
                  <a:lnTo>
                    <a:pt x="615" y="142"/>
                  </a:lnTo>
                  <a:lnTo>
                    <a:pt x="628" y="122"/>
                  </a:lnTo>
                  <a:lnTo>
                    <a:pt x="643" y="102"/>
                  </a:lnTo>
                  <a:lnTo>
                    <a:pt x="660" y="82"/>
                  </a:lnTo>
                  <a:lnTo>
                    <a:pt x="679" y="63"/>
                  </a:lnTo>
                  <a:lnTo>
                    <a:pt x="701" y="46"/>
                  </a:lnTo>
                  <a:lnTo>
                    <a:pt x="727" y="30"/>
                  </a:lnTo>
                  <a:lnTo>
                    <a:pt x="754" y="17"/>
                  </a:lnTo>
                  <a:lnTo>
                    <a:pt x="785" y="7"/>
                  </a:lnTo>
                  <a:lnTo>
                    <a:pt x="819" y="2"/>
                  </a:lnTo>
                  <a:lnTo>
                    <a:pt x="856" y="0"/>
                  </a:lnTo>
                  <a:lnTo>
                    <a:pt x="85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79" name="Freeform 19"/>
          <p:cNvSpPr>
            <a:spLocks noChangeAspect="1"/>
          </p:cNvSpPr>
          <p:nvPr/>
        </p:nvSpPr>
        <p:spPr bwMode="auto">
          <a:xfrm>
            <a:off x="6373257" y="1085950"/>
            <a:ext cx="289228" cy="433333"/>
          </a:xfrm>
          <a:custGeom>
            <a:avLst/>
            <a:gdLst>
              <a:gd name="T0" fmla="*/ 211 w 831"/>
              <a:gd name="T1" fmla="*/ 288 h 1258"/>
              <a:gd name="T2" fmla="*/ 243 w 831"/>
              <a:gd name="T3" fmla="*/ 336 h 1258"/>
              <a:gd name="T4" fmla="*/ 263 w 831"/>
              <a:gd name="T5" fmla="*/ 368 h 1258"/>
              <a:gd name="T6" fmla="*/ 265 w 831"/>
              <a:gd name="T7" fmla="*/ 386 h 1258"/>
              <a:gd name="T8" fmla="*/ 255 w 831"/>
              <a:gd name="T9" fmla="*/ 406 h 1258"/>
              <a:gd name="T10" fmla="*/ 193 w 831"/>
              <a:gd name="T11" fmla="*/ 461 h 1258"/>
              <a:gd name="T12" fmla="*/ 177 w 831"/>
              <a:gd name="T13" fmla="*/ 555 h 1258"/>
              <a:gd name="T14" fmla="*/ 179 w 831"/>
              <a:gd name="T15" fmla="*/ 626 h 1258"/>
              <a:gd name="T16" fmla="*/ 149 w 831"/>
              <a:gd name="T17" fmla="*/ 670 h 1258"/>
              <a:gd name="T18" fmla="*/ 52 w 831"/>
              <a:gd name="T19" fmla="*/ 706 h 1258"/>
              <a:gd name="T20" fmla="*/ 2 w 831"/>
              <a:gd name="T21" fmla="*/ 722 h 1258"/>
              <a:gd name="T22" fmla="*/ 18 w 831"/>
              <a:gd name="T23" fmla="*/ 765 h 1258"/>
              <a:gd name="T24" fmla="*/ 98 w 831"/>
              <a:gd name="T25" fmla="*/ 831 h 1258"/>
              <a:gd name="T26" fmla="*/ 193 w 831"/>
              <a:gd name="T27" fmla="*/ 861 h 1258"/>
              <a:gd name="T28" fmla="*/ 243 w 831"/>
              <a:gd name="T29" fmla="*/ 893 h 1258"/>
              <a:gd name="T30" fmla="*/ 245 w 831"/>
              <a:gd name="T31" fmla="*/ 946 h 1258"/>
              <a:gd name="T32" fmla="*/ 279 w 831"/>
              <a:gd name="T33" fmla="*/ 1012 h 1258"/>
              <a:gd name="T34" fmla="*/ 338 w 831"/>
              <a:gd name="T35" fmla="*/ 1046 h 1258"/>
              <a:gd name="T36" fmla="*/ 354 w 831"/>
              <a:gd name="T37" fmla="*/ 1084 h 1258"/>
              <a:gd name="T38" fmla="*/ 402 w 831"/>
              <a:gd name="T39" fmla="*/ 1183 h 1258"/>
              <a:gd name="T40" fmla="*/ 473 w 831"/>
              <a:gd name="T41" fmla="*/ 1252 h 1258"/>
              <a:gd name="T42" fmla="*/ 511 w 831"/>
              <a:gd name="T43" fmla="*/ 1252 h 1258"/>
              <a:gd name="T44" fmla="*/ 575 w 831"/>
              <a:gd name="T45" fmla="*/ 1185 h 1258"/>
              <a:gd name="T46" fmla="*/ 648 w 831"/>
              <a:gd name="T47" fmla="*/ 1117 h 1258"/>
              <a:gd name="T48" fmla="*/ 648 w 831"/>
              <a:gd name="T49" fmla="*/ 1068 h 1258"/>
              <a:gd name="T50" fmla="*/ 583 w 831"/>
              <a:gd name="T51" fmla="*/ 1000 h 1258"/>
              <a:gd name="T52" fmla="*/ 543 w 831"/>
              <a:gd name="T53" fmla="*/ 962 h 1258"/>
              <a:gd name="T54" fmla="*/ 535 w 831"/>
              <a:gd name="T55" fmla="*/ 905 h 1258"/>
              <a:gd name="T56" fmla="*/ 495 w 831"/>
              <a:gd name="T57" fmla="*/ 851 h 1258"/>
              <a:gd name="T58" fmla="*/ 475 w 831"/>
              <a:gd name="T59" fmla="*/ 819 h 1258"/>
              <a:gd name="T60" fmla="*/ 487 w 831"/>
              <a:gd name="T61" fmla="*/ 785 h 1258"/>
              <a:gd name="T62" fmla="*/ 583 w 831"/>
              <a:gd name="T63" fmla="*/ 678 h 1258"/>
              <a:gd name="T64" fmla="*/ 607 w 831"/>
              <a:gd name="T65" fmla="*/ 626 h 1258"/>
              <a:gd name="T66" fmla="*/ 611 w 831"/>
              <a:gd name="T67" fmla="*/ 573 h 1258"/>
              <a:gd name="T68" fmla="*/ 644 w 831"/>
              <a:gd name="T69" fmla="*/ 519 h 1258"/>
              <a:gd name="T70" fmla="*/ 700 w 831"/>
              <a:gd name="T71" fmla="*/ 489 h 1258"/>
              <a:gd name="T72" fmla="*/ 730 w 831"/>
              <a:gd name="T73" fmla="*/ 487 h 1258"/>
              <a:gd name="T74" fmla="*/ 790 w 831"/>
              <a:gd name="T75" fmla="*/ 481 h 1258"/>
              <a:gd name="T76" fmla="*/ 831 w 831"/>
              <a:gd name="T77" fmla="*/ 447 h 1258"/>
              <a:gd name="T78" fmla="*/ 798 w 831"/>
              <a:gd name="T79" fmla="*/ 390 h 1258"/>
              <a:gd name="T80" fmla="*/ 796 w 831"/>
              <a:gd name="T81" fmla="*/ 302 h 1258"/>
              <a:gd name="T82" fmla="*/ 764 w 831"/>
              <a:gd name="T83" fmla="*/ 237 h 1258"/>
              <a:gd name="T84" fmla="*/ 730 w 831"/>
              <a:gd name="T85" fmla="*/ 163 h 1258"/>
              <a:gd name="T86" fmla="*/ 670 w 831"/>
              <a:gd name="T87" fmla="*/ 139 h 1258"/>
              <a:gd name="T88" fmla="*/ 642 w 831"/>
              <a:gd name="T89" fmla="*/ 109 h 1258"/>
              <a:gd name="T90" fmla="*/ 595 w 831"/>
              <a:gd name="T91" fmla="*/ 60 h 1258"/>
              <a:gd name="T92" fmla="*/ 517 w 831"/>
              <a:gd name="T93" fmla="*/ 50 h 1258"/>
              <a:gd name="T94" fmla="*/ 422 w 831"/>
              <a:gd name="T95" fmla="*/ 16 h 1258"/>
              <a:gd name="T96" fmla="*/ 360 w 831"/>
              <a:gd name="T97" fmla="*/ 0 h 1258"/>
              <a:gd name="T98" fmla="*/ 304 w 831"/>
              <a:gd name="T99" fmla="*/ 10 h 1258"/>
              <a:gd name="T100" fmla="*/ 289 w 831"/>
              <a:gd name="T101" fmla="*/ 101 h 1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31" h="1258">
                <a:moveTo>
                  <a:pt x="275" y="143"/>
                </a:moveTo>
                <a:lnTo>
                  <a:pt x="275" y="143"/>
                </a:lnTo>
                <a:lnTo>
                  <a:pt x="257" y="179"/>
                </a:lnTo>
                <a:lnTo>
                  <a:pt x="241" y="215"/>
                </a:lnTo>
                <a:lnTo>
                  <a:pt x="211" y="288"/>
                </a:lnTo>
                <a:lnTo>
                  <a:pt x="211" y="288"/>
                </a:lnTo>
                <a:lnTo>
                  <a:pt x="219" y="302"/>
                </a:lnTo>
                <a:lnTo>
                  <a:pt x="219" y="302"/>
                </a:lnTo>
                <a:lnTo>
                  <a:pt x="229" y="318"/>
                </a:lnTo>
                <a:lnTo>
                  <a:pt x="243" y="336"/>
                </a:lnTo>
                <a:lnTo>
                  <a:pt x="243" y="336"/>
                </a:lnTo>
                <a:lnTo>
                  <a:pt x="257" y="354"/>
                </a:lnTo>
                <a:lnTo>
                  <a:pt x="257" y="354"/>
                </a:lnTo>
                <a:lnTo>
                  <a:pt x="261" y="360"/>
                </a:lnTo>
                <a:lnTo>
                  <a:pt x="263" y="368"/>
                </a:lnTo>
                <a:lnTo>
                  <a:pt x="265" y="376"/>
                </a:lnTo>
                <a:lnTo>
                  <a:pt x="265" y="384"/>
                </a:lnTo>
                <a:lnTo>
                  <a:pt x="265" y="384"/>
                </a:lnTo>
                <a:lnTo>
                  <a:pt x="265" y="386"/>
                </a:lnTo>
                <a:lnTo>
                  <a:pt x="265" y="386"/>
                </a:lnTo>
                <a:lnTo>
                  <a:pt x="269" y="394"/>
                </a:lnTo>
                <a:lnTo>
                  <a:pt x="269" y="394"/>
                </a:lnTo>
                <a:lnTo>
                  <a:pt x="259" y="398"/>
                </a:lnTo>
                <a:lnTo>
                  <a:pt x="259" y="398"/>
                </a:lnTo>
                <a:lnTo>
                  <a:pt x="255" y="406"/>
                </a:lnTo>
                <a:lnTo>
                  <a:pt x="247" y="412"/>
                </a:lnTo>
                <a:lnTo>
                  <a:pt x="247" y="412"/>
                </a:lnTo>
                <a:lnTo>
                  <a:pt x="225" y="429"/>
                </a:lnTo>
                <a:lnTo>
                  <a:pt x="207" y="445"/>
                </a:lnTo>
                <a:lnTo>
                  <a:pt x="193" y="461"/>
                </a:lnTo>
                <a:lnTo>
                  <a:pt x="183" y="479"/>
                </a:lnTo>
                <a:lnTo>
                  <a:pt x="175" y="497"/>
                </a:lnTo>
                <a:lnTo>
                  <a:pt x="173" y="515"/>
                </a:lnTo>
                <a:lnTo>
                  <a:pt x="173" y="535"/>
                </a:lnTo>
                <a:lnTo>
                  <a:pt x="177" y="555"/>
                </a:lnTo>
                <a:lnTo>
                  <a:pt x="177" y="555"/>
                </a:lnTo>
                <a:lnTo>
                  <a:pt x="181" y="588"/>
                </a:lnTo>
                <a:lnTo>
                  <a:pt x="181" y="602"/>
                </a:lnTo>
                <a:lnTo>
                  <a:pt x="181" y="616"/>
                </a:lnTo>
                <a:lnTo>
                  <a:pt x="179" y="626"/>
                </a:lnTo>
                <a:lnTo>
                  <a:pt x="175" y="638"/>
                </a:lnTo>
                <a:lnTo>
                  <a:pt x="171" y="648"/>
                </a:lnTo>
                <a:lnTo>
                  <a:pt x="165" y="656"/>
                </a:lnTo>
                <a:lnTo>
                  <a:pt x="157" y="664"/>
                </a:lnTo>
                <a:lnTo>
                  <a:pt x="149" y="670"/>
                </a:lnTo>
                <a:lnTo>
                  <a:pt x="130" y="682"/>
                </a:lnTo>
                <a:lnTo>
                  <a:pt x="108" y="692"/>
                </a:lnTo>
                <a:lnTo>
                  <a:pt x="80" y="698"/>
                </a:lnTo>
                <a:lnTo>
                  <a:pt x="80" y="698"/>
                </a:lnTo>
                <a:lnTo>
                  <a:pt x="52" y="706"/>
                </a:lnTo>
                <a:lnTo>
                  <a:pt x="52" y="706"/>
                </a:lnTo>
                <a:lnTo>
                  <a:pt x="20" y="714"/>
                </a:lnTo>
                <a:lnTo>
                  <a:pt x="20" y="714"/>
                </a:lnTo>
                <a:lnTo>
                  <a:pt x="10" y="718"/>
                </a:lnTo>
                <a:lnTo>
                  <a:pt x="2" y="722"/>
                </a:lnTo>
                <a:lnTo>
                  <a:pt x="0" y="728"/>
                </a:lnTo>
                <a:lnTo>
                  <a:pt x="0" y="738"/>
                </a:lnTo>
                <a:lnTo>
                  <a:pt x="0" y="738"/>
                </a:lnTo>
                <a:lnTo>
                  <a:pt x="8" y="751"/>
                </a:lnTo>
                <a:lnTo>
                  <a:pt x="18" y="765"/>
                </a:lnTo>
                <a:lnTo>
                  <a:pt x="18" y="765"/>
                </a:lnTo>
                <a:lnTo>
                  <a:pt x="34" y="787"/>
                </a:lnTo>
                <a:lnTo>
                  <a:pt x="54" y="803"/>
                </a:lnTo>
                <a:lnTo>
                  <a:pt x="74" y="819"/>
                </a:lnTo>
                <a:lnTo>
                  <a:pt x="98" y="831"/>
                </a:lnTo>
                <a:lnTo>
                  <a:pt x="120" y="841"/>
                </a:lnTo>
                <a:lnTo>
                  <a:pt x="143" y="849"/>
                </a:lnTo>
                <a:lnTo>
                  <a:pt x="169" y="857"/>
                </a:lnTo>
                <a:lnTo>
                  <a:pt x="193" y="861"/>
                </a:lnTo>
                <a:lnTo>
                  <a:pt x="193" y="861"/>
                </a:lnTo>
                <a:lnTo>
                  <a:pt x="209" y="865"/>
                </a:lnTo>
                <a:lnTo>
                  <a:pt x="221" y="871"/>
                </a:lnTo>
                <a:lnTo>
                  <a:pt x="231" y="877"/>
                </a:lnTo>
                <a:lnTo>
                  <a:pt x="239" y="883"/>
                </a:lnTo>
                <a:lnTo>
                  <a:pt x="243" y="893"/>
                </a:lnTo>
                <a:lnTo>
                  <a:pt x="247" y="903"/>
                </a:lnTo>
                <a:lnTo>
                  <a:pt x="247" y="915"/>
                </a:lnTo>
                <a:lnTo>
                  <a:pt x="247" y="928"/>
                </a:lnTo>
                <a:lnTo>
                  <a:pt x="247" y="928"/>
                </a:lnTo>
                <a:lnTo>
                  <a:pt x="245" y="946"/>
                </a:lnTo>
                <a:lnTo>
                  <a:pt x="247" y="964"/>
                </a:lnTo>
                <a:lnTo>
                  <a:pt x="251" y="978"/>
                </a:lnTo>
                <a:lnTo>
                  <a:pt x="257" y="990"/>
                </a:lnTo>
                <a:lnTo>
                  <a:pt x="267" y="1002"/>
                </a:lnTo>
                <a:lnTo>
                  <a:pt x="279" y="1012"/>
                </a:lnTo>
                <a:lnTo>
                  <a:pt x="293" y="1020"/>
                </a:lnTo>
                <a:lnTo>
                  <a:pt x="310" y="1028"/>
                </a:lnTo>
                <a:lnTo>
                  <a:pt x="310" y="1028"/>
                </a:lnTo>
                <a:lnTo>
                  <a:pt x="324" y="1036"/>
                </a:lnTo>
                <a:lnTo>
                  <a:pt x="338" y="1046"/>
                </a:lnTo>
                <a:lnTo>
                  <a:pt x="350" y="1058"/>
                </a:lnTo>
                <a:lnTo>
                  <a:pt x="352" y="1064"/>
                </a:lnTo>
                <a:lnTo>
                  <a:pt x="354" y="1070"/>
                </a:lnTo>
                <a:lnTo>
                  <a:pt x="354" y="1070"/>
                </a:lnTo>
                <a:lnTo>
                  <a:pt x="354" y="1084"/>
                </a:lnTo>
                <a:lnTo>
                  <a:pt x="356" y="1097"/>
                </a:lnTo>
                <a:lnTo>
                  <a:pt x="364" y="1121"/>
                </a:lnTo>
                <a:lnTo>
                  <a:pt x="374" y="1143"/>
                </a:lnTo>
                <a:lnTo>
                  <a:pt x="388" y="1165"/>
                </a:lnTo>
                <a:lnTo>
                  <a:pt x="402" y="1183"/>
                </a:lnTo>
                <a:lnTo>
                  <a:pt x="420" y="1203"/>
                </a:lnTo>
                <a:lnTo>
                  <a:pt x="454" y="1237"/>
                </a:lnTo>
                <a:lnTo>
                  <a:pt x="454" y="1237"/>
                </a:lnTo>
                <a:lnTo>
                  <a:pt x="464" y="1247"/>
                </a:lnTo>
                <a:lnTo>
                  <a:pt x="473" y="1252"/>
                </a:lnTo>
                <a:lnTo>
                  <a:pt x="483" y="1256"/>
                </a:lnTo>
                <a:lnTo>
                  <a:pt x="491" y="1258"/>
                </a:lnTo>
                <a:lnTo>
                  <a:pt x="491" y="1258"/>
                </a:lnTo>
                <a:lnTo>
                  <a:pt x="501" y="1256"/>
                </a:lnTo>
                <a:lnTo>
                  <a:pt x="511" y="1252"/>
                </a:lnTo>
                <a:lnTo>
                  <a:pt x="521" y="1243"/>
                </a:lnTo>
                <a:lnTo>
                  <a:pt x="531" y="1233"/>
                </a:lnTo>
                <a:lnTo>
                  <a:pt x="531" y="1233"/>
                </a:lnTo>
                <a:lnTo>
                  <a:pt x="553" y="1209"/>
                </a:lnTo>
                <a:lnTo>
                  <a:pt x="575" y="1185"/>
                </a:lnTo>
                <a:lnTo>
                  <a:pt x="597" y="1163"/>
                </a:lnTo>
                <a:lnTo>
                  <a:pt x="623" y="1143"/>
                </a:lnTo>
                <a:lnTo>
                  <a:pt x="623" y="1143"/>
                </a:lnTo>
                <a:lnTo>
                  <a:pt x="640" y="1127"/>
                </a:lnTo>
                <a:lnTo>
                  <a:pt x="648" y="1117"/>
                </a:lnTo>
                <a:lnTo>
                  <a:pt x="652" y="1109"/>
                </a:lnTo>
                <a:lnTo>
                  <a:pt x="656" y="1099"/>
                </a:lnTo>
                <a:lnTo>
                  <a:pt x="656" y="1089"/>
                </a:lnTo>
                <a:lnTo>
                  <a:pt x="654" y="1080"/>
                </a:lnTo>
                <a:lnTo>
                  <a:pt x="648" y="1068"/>
                </a:lnTo>
                <a:lnTo>
                  <a:pt x="648" y="1068"/>
                </a:lnTo>
                <a:lnTo>
                  <a:pt x="635" y="1048"/>
                </a:lnTo>
                <a:lnTo>
                  <a:pt x="619" y="1030"/>
                </a:lnTo>
                <a:lnTo>
                  <a:pt x="601" y="1012"/>
                </a:lnTo>
                <a:lnTo>
                  <a:pt x="583" y="1000"/>
                </a:lnTo>
                <a:lnTo>
                  <a:pt x="583" y="1000"/>
                </a:lnTo>
                <a:lnTo>
                  <a:pt x="565" y="988"/>
                </a:lnTo>
                <a:lnTo>
                  <a:pt x="553" y="976"/>
                </a:lnTo>
                <a:lnTo>
                  <a:pt x="547" y="970"/>
                </a:lnTo>
                <a:lnTo>
                  <a:pt x="543" y="962"/>
                </a:lnTo>
                <a:lnTo>
                  <a:pt x="541" y="952"/>
                </a:lnTo>
                <a:lnTo>
                  <a:pt x="539" y="942"/>
                </a:lnTo>
                <a:lnTo>
                  <a:pt x="539" y="942"/>
                </a:lnTo>
                <a:lnTo>
                  <a:pt x="537" y="917"/>
                </a:lnTo>
                <a:lnTo>
                  <a:pt x="535" y="905"/>
                </a:lnTo>
                <a:lnTo>
                  <a:pt x="529" y="893"/>
                </a:lnTo>
                <a:lnTo>
                  <a:pt x="525" y="881"/>
                </a:lnTo>
                <a:lnTo>
                  <a:pt x="517" y="871"/>
                </a:lnTo>
                <a:lnTo>
                  <a:pt x="507" y="861"/>
                </a:lnTo>
                <a:lnTo>
                  <a:pt x="495" y="851"/>
                </a:lnTo>
                <a:lnTo>
                  <a:pt x="495" y="851"/>
                </a:lnTo>
                <a:lnTo>
                  <a:pt x="487" y="845"/>
                </a:lnTo>
                <a:lnTo>
                  <a:pt x="481" y="837"/>
                </a:lnTo>
                <a:lnTo>
                  <a:pt x="477" y="829"/>
                </a:lnTo>
                <a:lnTo>
                  <a:pt x="475" y="819"/>
                </a:lnTo>
                <a:lnTo>
                  <a:pt x="475" y="811"/>
                </a:lnTo>
                <a:lnTo>
                  <a:pt x="477" y="801"/>
                </a:lnTo>
                <a:lnTo>
                  <a:pt x="481" y="793"/>
                </a:lnTo>
                <a:lnTo>
                  <a:pt x="487" y="785"/>
                </a:lnTo>
                <a:lnTo>
                  <a:pt x="487" y="785"/>
                </a:lnTo>
                <a:lnTo>
                  <a:pt x="511" y="757"/>
                </a:lnTo>
                <a:lnTo>
                  <a:pt x="535" y="732"/>
                </a:lnTo>
                <a:lnTo>
                  <a:pt x="559" y="704"/>
                </a:lnTo>
                <a:lnTo>
                  <a:pt x="583" y="678"/>
                </a:lnTo>
                <a:lnTo>
                  <a:pt x="583" y="678"/>
                </a:lnTo>
                <a:lnTo>
                  <a:pt x="591" y="666"/>
                </a:lnTo>
                <a:lnTo>
                  <a:pt x="599" y="652"/>
                </a:lnTo>
                <a:lnTo>
                  <a:pt x="605" y="640"/>
                </a:lnTo>
                <a:lnTo>
                  <a:pt x="607" y="634"/>
                </a:lnTo>
                <a:lnTo>
                  <a:pt x="607" y="626"/>
                </a:lnTo>
                <a:lnTo>
                  <a:pt x="607" y="626"/>
                </a:lnTo>
                <a:lnTo>
                  <a:pt x="605" y="612"/>
                </a:lnTo>
                <a:lnTo>
                  <a:pt x="607" y="598"/>
                </a:lnTo>
                <a:lnTo>
                  <a:pt x="609" y="586"/>
                </a:lnTo>
                <a:lnTo>
                  <a:pt x="611" y="573"/>
                </a:lnTo>
                <a:lnTo>
                  <a:pt x="615" y="561"/>
                </a:lnTo>
                <a:lnTo>
                  <a:pt x="621" y="549"/>
                </a:lnTo>
                <a:lnTo>
                  <a:pt x="629" y="539"/>
                </a:lnTo>
                <a:lnTo>
                  <a:pt x="635" y="529"/>
                </a:lnTo>
                <a:lnTo>
                  <a:pt x="644" y="519"/>
                </a:lnTo>
                <a:lnTo>
                  <a:pt x="654" y="511"/>
                </a:lnTo>
                <a:lnTo>
                  <a:pt x="664" y="505"/>
                </a:lnTo>
                <a:lnTo>
                  <a:pt x="676" y="499"/>
                </a:lnTo>
                <a:lnTo>
                  <a:pt x="688" y="493"/>
                </a:lnTo>
                <a:lnTo>
                  <a:pt x="700" y="489"/>
                </a:lnTo>
                <a:lnTo>
                  <a:pt x="714" y="487"/>
                </a:lnTo>
                <a:lnTo>
                  <a:pt x="728" y="487"/>
                </a:lnTo>
                <a:lnTo>
                  <a:pt x="728" y="487"/>
                </a:lnTo>
                <a:lnTo>
                  <a:pt x="730" y="487"/>
                </a:lnTo>
                <a:lnTo>
                  <a:pt x="730" y="487"/>
                </a:lnTo>
                <a:lnTo>
                  <a:pt x="740" y="487"/>
                </a:lnTo>
                <a:lnTo>
                  <a:pt x="740" y="487"/>
                </a:lnTo>
                <a:lnTo>
                  <a:pt x="766" y="485"/>
                </a:lnTo>
                <a:lnTo>
                  <a:pt x="778" y="483"/>
                </a:lnTo>
                <a:lnTo>
                  <a:pt x="790" y="481"/>
                </a:lnTo>
                <a:lnTo>
                  <a:pt x="801" y="475"/>
                </a:lnTo>
                <a:lnTo>
                  <a:pt x="811" y="469"/>
                </a:lnTo>
                <a:lnTo>
                  <a:pt x="821" y="459"/>
                </a:lnTo>
                <a:lnTo>
                  <a:pt x="831" y="447"/>
                </a:lnTo>
                <a:lnTo>
                  <a:pt x="831" y="447"/>
                </a:lnTo>
                <a:lnTo>
                  <a:pt x="815" y="431"/>
                </a:lnTo>
                <a:lnTo>
                  <a:pt x="805" y="419"/>
                </a:lnTo>
                <a:lnTo>
                  <a:pt x="798" y="408"/>
                </a:lnTo>
                <a:lnTo>
                  <a:pt x="796" y="398"/>
                </a:lnTo>
                <a:lnTo>
                  <a:pt x="798" y="390"/>
                </a:lnTo>
                <a:lnTo>
                  <a:pt x="803" y="380"/>
                </a:lnTo>
                <a:lnTo>
                  <a:pt x="815" y="372"/>
                </a:lnTo>
                <a:lnTo>
                  <a:pt x="829" y="364"/>
                </a:lnTo>
                <a:lnTo>
                  <a:pt x="829" y="364"/>
                </a:lnTo>
                <a:lnTo>
                  <a:pt x="796" y="302"/>
                </a:lnTo>
                <a:lnTo>
                  <a:pt x="796" y="302"/>
                </a:lnTo>
                <a:lnTo>
                  <a:pt x="776" y="268"/>
                </a:lnTo>
                <a:lnTo>
                  <a:pt x="768" y="253"/>
                </a:lnTo>
                <a:lnTo>
                  <a:pt x="764" y="237"/>
                </a:lnTo>
                <a:lnTo>
                  <a:pt x="764" y="237"/>
                </a:lnTo>
                <a:lnTo>
                  <a:pt x="760" y="217"/>
                </a:lnTo>
                <a:lnTo>
                  <a:pt x="756" y="201"/>
                </a:lnTo>
                <a:lnTo>
                  <a:pt x="750" y="187"/>
                </a:lnTo>
                <a:lnTo>
                  <a:pt x="742" y="173"/>
                </a:lnTo>
                <a:lnTo>
                  <a:pt x="730" y="163"/>
                </a:lnTo>
                <a:lnTo>
                  <a:pt x="716" y="155"/>
                </a:lnTo>
                <a:lnTo>
                  <a:pt x="700" y="147"/>
                </a:lnTo>
                <a:lnTo>
                  <a:pt x="680" y="143"/>
                </a:lnTo>
                <a:lnTo>
                  <a:pt x="680" y="143"/>
                </a:lnTo>
                <a:lnTo>
                  <a:pt x="670" y="139"/>
                </a:lnTo>
                <a:lnTo>
                  <a:pt x="660" y="135"/>
                </a:lnTo>
                <a:lnTo>
                  <a:pt x="652" y="129"/>
                </a:lnTo>
                <a:lnTo>
                  <a:pt x="646" y="121"/>
                </a:lnTo>
                <a:lnTo>
                  <a:pt x="646" y="121"/>
                </a:lnTo>
                <a:lnTo>
                  <a:pt x="642" y="109"/>
                </a:lnTo>
                <a:lnTo>
                  <a:pt x="638" y="99"/>
                </a:lnTo>
                <a:lnTo>
                  <a:pt x="633" y="89"/>
                </a:lnTo>
                <a:lnTo>
                  <a:pt x="627" y="82"/>
                </a:lnTo>
                <a:lnTo>
                  <a:pt x="611" y="70"/>
                </a:lnTo>
                <a:lnTo>
                  <a:pt x="595" y="60"/>
                </a:lnTo>
                <a:lnTo>
                  <a:pt x="577" y="54"/>
                </a:lnTo>
                <a:lnTo>
                  <a:pt x="557" y="52"/>
                </a:lnTo>
                <a:lnTo>
                  <a:pt x="537" y="50"/>
                </a:lnTo>
                <a:lnTo>
                  <a:pt x="517" y="50"/>
                </a:lnTo>
                <a:lnTo>
                  <a:pt x="517" y="50"/>
                </a:lnTo>
                <a:lnTo>
                  <a:pt x="491" y="48"/>
                </a:lnTo>
                <a:lnTo>
                  <a:pt x="468" y="42"/>
                </a:lnTo>
                <a:lnTo>
                  <a:pt x="446" y="30"/>
                </a:lnTo>
                <a:lnTo>
                  <a:pt x="422" y="16"/>
                </a:lnTo>
                <a:lnTo>
                  <a:pt x="422" y="16"/>
                </a:lnTo>
                <a:lnTo>
                  <a:pt x="410" y="8"/>
                </a:lnTo>
                <a:lnTo>
                  <a:pt x="394" y="4"/>
                </a:lnTo>
                <a:lnTo>
                  <a:pt x="378" y="2"/>
                </a:lnTo>
                <a:lnTo>
                  <a:pt x="360" y="0"/>
                </a:lnTo>
                <a:lnTo>
                  <a:pt x="360" y="0"/>
                </a:lnTo>
                <a:lnTo>
                  <a:pt x="334" y="2"/>
                </a:lnTo>
                <a:lnTo>
                  <a:pt x="310" y="4"/>
                </a:lnTo>
                <a:lnTo>
                  <a:pt x="310" y="4"/>
                </a:lnTo>
                <a:lnTo>
                  <a:pt x="306" y="6"/>
                </a:lnTo>
                <a:lnTo>
                  <a:pt x="304" y="10"/>
                </a:lnTo>
                <a:lnTo>
                  <a:pt x="301" y="20"/>
                </a:lnTo>
                <a:lnTo>
                  <a:pt x="291" y="54"/>
                </a:lnTo>
                <a:lnTo>
                  <a:pt x="291" y="54"/>
                </a:lnTo>
                <a:lnTo>
                  <a:pt x="291" y="78"/>
                </a:lnTo>
                <a:lnTo>
                  <a:pt x="289" y="101"/>
                </a:lnTo>
                <a:lnTo>
                  <a:pt x="283" y="125"/>
                </a:lnTo>
                <a:lnTo>
                  <a:pt x="275" y="143"/>
                </a:lnTo>
                <a:lnTo>
                  <a:pt x="275" y="143"/>
                </a:lnTo>
                <a:close/>
              </a:path>
            </a:pathLst>
          </a:custGeom>
          <a:solidFill>
            <a:srgbClr val="002060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666493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6B4D2F8F-A033-AA02-809D-0D3E06CC960E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Porównanie wyników dla województwa śląskiego</a:t>
            </a:r>
            <a:endParaRPr lang="en-US" dirty="0"/>
          </a:p>
        </p:txBody>
      </p:sp>
      <p:sp>
        <p:nvSpPr>
          <p:cNvPr id="32" name="Prostokąt zaokrąglony 31"/>
          <p:cNvSpPr/>
          <p:nvPr/>
        </p:nvSpPr>
        <p:spPr>
          <a:xfrm>
            <a:off x="360363" y="1310050"/>
            <a:ext cx="11466510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4" name="Wykres 3"/>
          <p:cNvGraphicFramePr/>
          <p:nvPr>
            <p:extLst>
              <p:ext uri="{D42A27DB-BD31-4B8C-83A1-F6EECF244321}">
                <p14:modId xmlns:p14="http://schemas.microsoft.com/office/powerpoint/2010/main" val="3465393577"/>
              </p:ext>
            </p:extLst>
          </p:nvPr>
        </p:nvGraphicFramePr>
        <p:xfrm>
          <a:off x="420785" y="1448474"/>
          <a:ext cx="11345033" cy="44202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8827312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502E28BA-13EC-7E4E-9C5B-37EDC16E4736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2299317" y="2941825"/>
            <a:ext cx="7430609" cy="520895"/>
          </a:xfrm>
        </p:spPr>
        <p:txBody>
          <a:bodyPr/>
          <a:lstStyle/>
          <a:p>
            <a:r>
              <a:rPr lang="pl-PL" dirty="0"/>
              <a:t>PRZYJAZDY </a:t>
            </a:r>
            <a:br>
              <a:rPr lang="pl-PL" dirty="0"/>
            </a:br>
            <a:r>
              <a:rPr lang="pl-PL" dirty="0"/>
              <a:t>DO WOJEWÓDZTWA ŚLĄSKIEGO</a:t>
            </a:r>
          </a:p>
        </p:txBody>
      </p:sp>
    </p:spTree>
    <p:extLst>
      <p:ext uri="{BB962C8B-B14F-4D97-AF65-F5344CB8AC3E}">
        <p14:creationId xmlns:p14="http://schemas.microsoft.com/office/powerpoint/2010/main" val="329114854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B09A5D11-80E1-96B9-BD91-4DA42B6515CB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Pobyt krajowych turystów zewnętrznych w województwie śląskim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śląskiego, 2022: N=1732.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3569286370"/>
              </p:ext>
            </p:extLst>
          </p:nvPr>
        </p:nvGraphicFramePr>
        <p:xfrm>
          <a:off x="360363" y="2228850"/>
          <a:ext cx="5383489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0299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P1. Proszę pomyśleć o 2022 roku. </a:t>
            </a:r>
          </a:p>
          <a:p>
            <a:r>
              <a:rPr lang="pl-PL" sz="1000" b="1" dirty="0"/>
              <a:t>Czy w tym roku był(a) Pan(i) z wizytą na terenie województwa śląskiego? </a:t>
            </a:r>
          </a:p>
          <a:p>
            <a:r>
              <a:rPr lang="pl-PL" sz="1000" b="1" dirty="0"/>
              <a:t>Chodzi o wyjazdy na czas dłuższy niż 1 dzień, czyli przynajmniej z jednym noclegiem.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75875172"/>
              </p:ext>
            </p:extLst>
          </p:nvPr>
        </p:nvGraphicFramePr>
        <p:xfrm>
          <a:off x="6735627" y="2160781"/>
          <a:ext cx="381807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8" name="Prostokąt 27"/>
          <p:cNvSpPr/>
          <p:nvPr/>
        </p:nvSpPr>
        <p:spPr>
          <a:xfrm>
            <a:off x="6239863" y="5228451"/>
            <a:ext cx="5682260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Pytanie jest głównym wskaźnikiem ruchu przyjazdowego do województwa śląskiego. Podczas zadawania pytania badanemu była przedstawiana mapa z zaznaczonym województwem śląskim, żeby wykluczyć sytuacje, w której badany nie identyfikuje dokładnie regionu.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58" name="Prostokąt 57"/>
          <p:cNvSpPr/>
          <p:nvPr/>
        </p:nvSpPr>
        <p:spPr>
          <a:xfrm>
            <a:off x="6249388" y="4218027"/>
            <a:ext cx="5577484" cy="707886"/>
          </a:xfrm>
          <a:prstGeom prst="rect">
            <a:avLst/>
          </a:prstGeom>
          <a:solidFill>
            <a:srgbClr val="002060"/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W 2022 roku województwo śląskie odwiedziło 13% dorosłych Polaków zamieszkałych poza regionem. Oznacza to, że liczba turystów odwiedzających województwo śląskie w 2022 roku osiągnęła poziom odwiedzin z najlepszego okresu w latach 2017-2018. Szacowana liczba turystów spoza regionu, którzy odwiedzili województwo w 2022 roku to ok 3,450 mln osób.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Prostokąt 5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pSp>
        <p:nvGrpSpPr>
          <p:cNvPr id="39" name="Grupa 38">
            <a:extLst>
              <a:ext uri="{FF2B5EF4-FFF2-40B4-BE49-F238E27FC236}">
                <a16:creationId xmlns:a16="http://schemas.microsoft.com/office/drawing/2014/main" id="{8FA73AF7-BF49-A20E-150E-7EB09075FCCD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0" name="Elipsa 6">
              <a:extLst>
                <a:ext uri="{FF2B5EF4-FFF2-40B4-BE49-F238E27FC236}">
                  <a16:creationId xmlns:a16="http://schemas.microsoft.com/office/drawing/2014/main" id="{7B8C4C68-33B7-44E8-4F10-1DD1759F5EC3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1" name="Grupa 40">
              <a:extLst>
                <a:ext uri="{FF2B5EF4-FFF2-40B4-BE49-F238E27FC236}">
                  <a16:creationId xmlns:a16="http://schemas.microsoft.com/office/drawing/2014/main" id="{BA602DB8-48D5-ABB5-E09F-14624098505A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2" name="Grupa 41">
                <a:extLst>
                  <a:ext uri="{FF2B5EF4-FFF2-40B4-BE49-F238E27FC236}">
                    <a16:creationId xmlns:a16="http://schemas.microsoft.com/office/drawing/2014/main" id="{98A6F768-4DA8-3DC5-F422-359C7052936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48" name="Freeform 5">
                  <a:extLst>
                    <a:ext uri="{FF2B5EF4-FFF2-40B4-BE49-F238E27FC236}">
                      <a16:creationId xmlns:a16="http://schemas.microsoft.com/office/drawing/2014/main" id="{54992072-9571-51C9-D8AF-BF9BAE06B5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9" name="Freeform 6">
                  <a:extLst>
                    <a:ext uri="{FF2B5EF4-FFF2-40B4-BE49-F238E27FC236}">
                      <a16:creationId xmlns:a16="http://schemas.microsoft.com/office/drawing/2014/main" id="{AA61EF8C-6086-0B20-5484-7340286217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0" name="Freeform 7">
                  <a:extLst>
                    <a:ext uri="{FF2B5EF4-FFF2-40B4-BE49-F238E27FC236}">
                      <a16:creationId xmlns:a16="http://schemas.microsoft.com/office/drawing/2014/main" id="{D3FDDA3E-E4E6-837B-FE79-9743F6AF39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1" name="Freeform 8">
                  <a:extLst>
                    <a:ext uri="{FF2B5EF4-FFF2-40B4-BE49-F238E27FC236}">
                      <a16:creationId xmlns:a16="http://schemas.microsoft.com/office/drawing/2014/main" id="{BACB1ABC-9F88-6680-2D14-DDF00519F9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9">
                  <a:extLst>
                    <a:ext uri="{FF2B5EF4-FFF2-40B4-BE49-F238E27FC236}">
                      <a16:creationId xmlns:a16="http://schemas.microsoft.com/office/drawing/2014/main" id="{37CBC0F6-417F-B1AA-3EA7-9D7CF9BF5D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10">
                  <a:extLst>
                    <a:ext uri="{FF2B5EF4-FFF2-40B4-BE49-F238E27FC236}">
                      <a16:creationId xmlns:a16="http://schemas.microsoft.com/office/drawing/2014/main" id="{761E1B7D-9676-DD3D-6D7F-67BA51ED9C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11">
                  <a:extLst>
                    <a:ext uri="{FF2B5EF4-FFF2-40B4-BE49-F238E27FC236}">
                      <a16:creationId xmlns:a16="http://schemas.microsoft.com/office/drawing/2014/main" id="{864C234D-EAB8-5BC8-4907-895F21FB04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12">
                  <a:extLst>
                    <a:ext uri="{FF2B5EF4-FFF2-40B4-BE49-F238E27FC236}">
                      <a16:creationId xmlns:a16="http://schemas.microsoft.com/office/drawing/2014/main" id="{E2AAA51F-7979-0B5D-4AE1-77869B7D98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3">
                  <a:extLst>
                    <a:ext uri="{FF2B5EF4-FFF2-40B4-BE49-F238E27FC236}">
                      <a16:creationId xmlns:a16="http://schemas.microsoft.com/office/drawing/2014/main" id="{F05FA761-0EB3-F2FD-C12C-511B6C795D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4">
                  <a:extLst>
                    <a:ext uri="{FF2B5EF4-FFF2-40B4-BE49-F238E27FC236}">
                      <a16:creationId xmlns:a16="http://schemas.microsoft.com/office/drawing/2014/main" id="{3D4C1594-F914-E37A-E404-E578BBBF11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5" name="Freeform 15">
                  <a:extLst>
                    <a:ext uri="{FF2B5EF4-FFF2-40B4-BE49-F238E27FC236}">
                      <a16:creationId xmlns:a16="http://schemas.microsoft.com/office/drawing/2014/main" id="{FD4FA0FB-7205-56EF-2BD8-52272CAC1C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6" name="Freeform 16">
                  <a:extLst>
                    <a:ext uri="{FF2B5EF4-FFF2-40B4-BE49-F238E27FC236}">
                      <a16:creationId xmlns:a16="http://schemas.microsoft.com/office/drawing/2014/main" id="{3CD88EF2-9EBD-B286-A72F-39B0BA28AF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7" name="Freeform 17">
                  <a:extLst>
                    <a:ext uri="{FF2B5EF4-FFF2-40B4-BE49-F238E27FC236}">
                      <a16:creationId xmlns:a16="http://schemas.microsoft.com/office/drawing/2014/main" id="{4794BF58-CDF8-CDF6-C307-E62E848BC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8" name="Freeform 18">
                  <a:extLst>
                    <a:ext uri="{FF2B5EF4-FFF2-40B4-BE49-F238E27FC236}">
                      <a16:creationId xmlns:a16="http://schemas.microsoft.com/office/drawing/2014/main" id="{6DC9AFD1-3568-FB62-7B0E-0244445584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9" name="Freeform 19">
                  <a:extLst>
                    <a:ext uri="{FF2B5EF4-FFF2-40B4-BE49-F238E27FC236}">
                      <a16:creationId xmlns:a16="http://schemas.microsoft.com/office/drawing/2014/main" id="{C5FDAE17-0BC7-DDC0-CFE1-650D0A17F3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0" name="Freeform 20">
                  <a:extLst>
                    <a:ext uri="{FF2B5EF4-FFF2-40B4-BE49-F238E27FC236}">
                      <a16:creationId xmlns:a16="http://schemas.microsoft.com/office/drawing/2014/main" id="{01116744-0980-9966-5082-422E4E7B6C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3" name="noun_project_0562.eps">
                <a:extLst>
                  <a:ext uri="{FF2B5EF4-FFF2-40B4-BE49-F238E27FC236}">
                    <a16:creationId xmlns:a16="http://schemas.microsoft.com/office/drawing/2014/main" id="{6A80EC69-7499-42B7-7A8E-3D6C75F31F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4" name="Freeform 360">
                  <a:extLst>
                    <a:ext uri="{FF2B5EF4-FFF2-40B4-BE49-F238E27FC236}">
                      <a16:creationId xmlns:a16="http://schemas.microsoft.com/office/drawing/2014/main" id="{06C2EECC-D9FD-2342-544D-169E7A175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5" name="Freeform 361">
                  <a:extLst>
                    <a:ext uri="{FF2B5EF4-FFF2-40B4-BE49-F238E27FC236}">
                      <a16:creationId xmlns:a16="http://schemas.microsoft.com/office/drawing/2014/main" id="{AFD7424B-F21A-A84F-63BA-67C525A292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6" name="Freeform 362">
                  <a:extLst>
                    <a:ext uri="{FF2B5EF4-FFF2-40B4-BE49-F238E27FC236}">
                      <a16:creationId xmlns:a16="http://schemas.microsoft.com/office/drawing/2014/main" id="{C8AFE6C5-C9D9-C4FF-A536-8C42BD6EC3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7" name="Freeform 363">
                  <a:extLst>
                    <a:ext uri="{FF2B5EF4-FFF2-40B4-BE49-F238E27FC236}">
                      <a16:creationId xmlns:a16="http://schemas.microsoft.com/office/drawing/2014/main" id="{01D8633B-9A5D-6F74-6D5E-091948D88F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574964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CF7D333D-D6EC-B37C-47D1-C2F6400BD4B8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Struktura ruchu przyjazdowego krajowych turystów zewnętrznych 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1" name="Prostokąt 30"/>
          <p:cNvSpPr/>
          <p:nvPr/>
        </p:nvSpPr>
        <p:spPr>
          <a:xfrm>
            <a:off x="5066575" y="6134540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2022: N=72.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3227975939"/>
              </p:ext>
            </p:extLst>
          </p:nvPr>
        </p:nvGraphicFramePr>
        <p:xfrm>
          <a:off x="360363" y="1619250"/>
          <a:ext cx="5579171" cy="18383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Płeć: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Prostokąt 5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aphicFrame>
        <p:nvGraphicFramePr>
          <p:cNvPr id="6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00517385"/>
              </p:ext>
            </p:extLst>
          </p:nvPr>
        </p:nvGraphicFramePr>
        <p:xfrm>
          <a:off x="6609128" y="1074322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2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582049"/>
              </p:ext>
            </p:extLst>
          </p:nvPr>
        </p:nvGraphicFramePr>
        <p:xfrm>
          <a:off x="6609128" y="3228257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63" name="Wykres 62"/>
          <p:cNvGraphicFramePr/>
          <p:nvPr>
            <p:extLst>
              <p:ext uri="{D42A27DB-BD31-4B8C-83A1-F6EECF244321}">
                <p14:modId xmlns:p14="http://schemas.microsoft.com/office/powerpoint/2010/main" val="561043146"/>
              </p:ext>
            </p:extLst>
          </p:nvPr>
        </p:nvGraphicFramePr>
        <p:xfrm>
          <a:off x="360363" y="3827491"/>
          <a:ext cx="5579171" cy="19922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64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42598733"/>
              </p:ext>
            </p:extLst>
          </p:nvPr>
        </p:nvGraphicFramePr>
        <p:xfrm>
          <a:off x="417232" y="3676040"/>
          <a:ext cx="1976111" cy="20199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65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92583370"/>
              </p:ext>
            </p:extLst>
          </p:nvPr>
        </p:nvGraphicFramePr>
        <p:xfrm>
          <a:off x="329667" y="1703581"/>
          <a:ext cx="151818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68" name="Prostokąt 67"/>
          <p:cNvSpPr/>
          <p:nvPr/>
        </p:nvSpPr>
        <p:spPr>
          <a:xfrm>
            <a:off x="6323881" y="3562455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Wiek:</a:t>
            </a:r>
          </a:p>
        </p:txBody>
      </p:sp>
      <p:grpSp>
        <p:nvGrpSpPr>
          <p:cNvPr id="42" name="Grupa 41">
            <a:extLst>
              <a:ext uri="{FF2B5EF4-FFF2-40B4-BE49-F238E27FC236}">
                <a16:creationId xmlns:a16="http://schemas.microsoft.com/office/drawing/2014/main" id="{00EAC587-0844-2407-13CD-1258D02185E0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3" name="Elipsa 6">
              <a:extLst>
                <a:ext uri="{FF2B5EF4-FFF2-40B4-BE49-F238E27FC236}">
                  <a16:creationId xmlns:a16="http://schemas.microsoft.com/office/drawing/2014/main" id="{BEE0621D-9482-8028-4D34-B5B478B9D27D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4" name="Grupa 43">
              <a:extLst>
                <a:ext uri="{FF2B5EF4-FFF2-40B4-BE49-F238E27FC236}">
                  <a16:creationId xmlns:a16="http://schemas.microsoft.com/office/drawing/2014/main" id="{1FE16D31-ABDF-A393-03EF-070741D137C7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5" name="Grupa 44">
                <a:extLst>
                  <a:ext uri="{FF2B5EF4-FFF2-40B4-BE49-F238E27FC236}">
                    <a16:creationId xmlns:a16="http://schemas.microsoft.com/office/drawing/2014/main" id="{8298B2F6-30E6-A68A-C6CC-5517A49354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51" name="Freeform 5">
                  <a:extLst>
                    <a:ext uri="{FF2B5EF4-FFF2-40B4-BE49-F238E27FC236}">
                      <a16:creationId xmlns:a16="http://schemas.microsoft.com/office/drawing/2014/main" id="{59F2F448-024A-FE4C-2F80-A896E9895E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6">
                  <a:extLst>
                    <a:ext uri="{FF2B5EF4-FFF2-40B4-BE49-F238E27FC236}">
                      <a16:creationId xmlns:a16="http://schemas.microsoft.com/office/drawing/2014/main" id="{5C416D70-CD73-B334-671F-77234C05A7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7">
                  <a:extLst>
                    <a:ext uri="{FF2B5EF4-FFF2-40B4-BE49-F238E27FC236}">
                      <a16:creationId xmlns:a16="http://schemas.microsoft.com/office/drawing/2014/main" id="{268CECDE-BD74-055D-82C7-195716B35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8">
                  <a:extLst>
                    <a:ext uri="{FF2B5EF4-FFF2-40B4-BE49-F238E27FC236}">
                      <a16:creationId xmlns:a16="http://schemas.microsoft.com/office/drawing/2014/main" id="{A8AE6D6A-5FCF-DD57-4475-A8E33C8B73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9">
                  <a:extLst>
                    <a:ext uri="{FF2B5EF4-FFF2-40B4-BE49-F238E27FC236}">
                      <a16:creationId xmlns:a16="http://schemas.microsoft.com/office/drawing/2014/main" id="{11F2A1BC-C9CD-8CF1-E6E2-32EB208056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0">
                  <a:extLst>
                    <a:ext uri="{FF2B5EF4-FFF2-40B4-BE49-F238E27FC236}">
                      <a16:creationId xmlns:a16="http://schemas.microsoft.com/office/drawing/2014/main" id="{32645411-70E4-C54B-52F6-C5EF78A186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1">
                  <a:extLst>
                    <a:ext uri="{FF2B5EF4-FFF2-40B4-BE49-F238E27FC236}">
                      <a16:creationId xmlns:a16="http://schemas.microsoft.com/office/drawing/2014/main" id="{C7556A86-F01B-E5ED-2E24-C032D7195F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0" name="Freeform 12">
                  <a:extLst>
                    <a:ext uri="{FF2B5EF4-FFF2-40B4-BE49-F238E27FC236}">
                      <a16:creationId xmlns:a16="http://schemas.microsoft.com/office/drawing/2014/main" id="{71087860-1A6D-B857-FC0A-A8484D86C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1" name="Freeform 13">
                  <a:extLst>
                    <a:ext uri="{FF2B5EF4-FFF2-40B4-BE49-F238E27FC236}">
                      <a16:creationId xmlns:a16="http://schemas.microsoft.com/office/drawing/2014/main" id="{171B29A6-7625-1DA0-4E8D-49952F3B74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2" name="Freeform 14">
                  <a:extLst>
                    <a:ext uri="{FF2B5EF4-FFF2-40B4-BE49-F238E27FC236}">
                      <a16:creationId xmlns:a16="http://schemas.microsoft.com/office/drawing/2014/main" id="{FD516E7B-6926-35A6-AC5D-5A3A26E6D9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3" name="Freeform 15">
                  <a:extLst>
                    <a:ext uri="{FF2B5EF4-FFF2-40B4-BE49-F238E27FC236}">
                      <a16:creationId xmlns:a16="http://schemas.microsoft.com/office/drawing/2014/main" id="{0BC230A0-F057-8FD1-0AB2-0EB2790704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4" name="Freeform 16">
                  <a:extLst>
                    <a:ext uri="{FF2B5EF4-FFF2-40B4-BE49-F238E27FC236}">
                      <a16:creationId xmlns:a16="http://schemas.microsoft.com/office/drawing/2014/main" id="{7319E113-55EF-10C9-31C7-CB32785DFB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5" name="Freeform 17">
                  <a:extLst>
                    <a:ext uri="{FF2B5EF4-FFF2-40B4-BE49-F238E27FC236}">
                      <a16:creationId xmlns:a16="http://schemas.microsoft.com/office/drawing/2014/main" id="{DCC6685D-7626-FE46-F281-FB87A61C89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6" name="Freeform 18">
                  <a:extLst>
                    <a:ext uri="{FF2B5EF4-FFF2-40B4-BE49-F238E27FC236}">
                      <a16:creationId xmlns:a16="http://schemas.microsoft.com/office/drawing/2014/main" id="{B3F34E32-751A-F65A-28F0-CD814EE1F9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7" name="Freeform 19">
                  <a:extLst>
                    <a:ext uri="{FF2B5EF4-FFF2-40B4-BE49-F238E27FC236}">
                      <a16:creationId xmlns:a16="http://schemas.microsoft.com/office/drawing/2014/main" id="{D2C07AF8-4FE8-0B85-9008-12C1B687C0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8" name="Freeform 20">
                  <a:extLst>
                    <a:ext uri="{FF2B5EF4-FFF2-40B4-BE49-F238E27FC236}">
                      <a16:creationId xmlns:a16="http://schemas.microsoft.com/office/drawing/2014/main" id="{61EC2FF4-05AE-AE93-C66B-511C54A5AD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6" name="noun_project_0562.eps">
                <a:extLst>
                  <a:ext uri="{FF2B5EF4-FFF2-40B4-BE49-F238E27FC236}">
                    <a16:creationId xmlns:a16="http://schemas.microsoft.com/office/drawing/2014/main" id="{F866A99B-5284-8974-9CD0-02558BB560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7" name="Freeform 360">
                  <a:extLst>
                    <a:ext uri="{FF2B5EF4-FFF2-40B4-BE49-F238E27FC236}">
                      <a16:creationId xmlns:a16="http://schemas.microsoft.com/office/drawing/2014/main" id="{DD7DBA24-B421-51C9-F489-7B2D6D489B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8" name="Freeform 361">
                  <a:extLst>
                    <a:ext uri="{FF2B5EF4-FFF2-40B4-BE49-F238E27FC236}">
                      <a16:creationId xmlns:a16="http://schemas.microsoft.com/office/drawing/2014/main" id="{677F7DF9-48EB-F58D-683C-16644DCFD0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9" name="Freeform 362">
                  <a:extLst>
                    <a:ext uri="{FF2B5EF4-FFF2-40B4-BE49-F238E27FC236}">
                      <a16:creationId xmlns:a16="http://schemas.microsoft.com/office/drawing/2014/main" id="{D5A9668D-5397-7547-B9DD-772F622D33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0" name="Freeform 363">
                  <a:extLst>
                    <a:ext uri="{FF2B5EF4-FFF2-40B4-BE49-F238E27FC236}">
                      <a16:creationId xmlns:a16="http://schemas.microsoft.com/office/drawing/2014/main" id="{34DC0AA0-A21C-F675-9C34-30018BA4B0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871952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9DFAD3FA-1FDC-E3EA-8648-BE942588AABA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t"/>
          <a:lstStyle/>
          <a:p>
            <a:r>
              <a:rPr lang="pl-PL" dirty="0"/>
              <a:t>Struktura ruchu przyjazdowego krajowych turystów zewnętrznych 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3898948687"/>
              </p:ext>
            </p:extLst>
          </p:nvPr>
        </p:nvGraphicFramePr>
        <p:xfrm>
          <a:off x="360363" y="1619250"/>
          <a:ext cx="5579171" cy="18383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Wielkość miejscowości: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Prostokąt 5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aphicFrame>
        <p:nvGraphicFramePr>
          <p:cNvPr id="6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11011081"/>
              </p:ext>
            </p:extLst>
          </p:nvPr>
        </p:nvGraphicFramePr>
        <p:xfrm>
          <a:off x="6609128" y="1074322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2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33844071"/>
              </p:ext>
            </p:extLst>
          </p:nvPr>
        </p:nvGraphicFramePr>
        <p:xfrm>
          <a:off x="6609128" y="3228257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63" name="Wykres 62"/>
          <p:cNvGraphicFramePr/>
          <p:nvPr>
            <p:extLst>
              <p:ext uri="{D42A27DB-BD31-4B8C-83A1-F6EECF244321}">
                <p14:modId xmlns:p14="http://schemas.microsoft.com/office/powerpoint/2010/main" val="2839660748"/>
              </p:ext>
            </p:extLst>
          </p:nvPr>
        </p:nvGraphicFramePr>
        <p:xfrm>
          <a:off x="360363" y="3827491"/>
          <a:ext cx="5579171" cy="19922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64" name="Symbol zastępczy zawartości 10"/>
          <p:cNvGraphicFramePr>
            <a:graphicFrameLocks/>
          </p:cNvGraphicFramePr>
          <p:nvPr/>
        </p:nvGraphicFramePr>
        <p:xfrm>
          <a:off x="-460908" y="3676040"/>
          <a:ext cx="2040153" cy="20199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65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04951308"/>
              </p:ext>
            </p:extLst>
          </p:nvPr>
        </p:nvGraphicFramePr>
        <p:xfrm>
          <a:off x="310617" y="1703581"/>
          <a:ext cx="204015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68" name="Prostokąt 67"/>
          <p:cNvSpPr/>
          <p:nvPr/>
        </p:nvSpPr>
        <p:spPr>
          <a:xfrm>
            <a:off x="6323881" y="3562455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Ocena sytuacji materialnej:</a:t>
            </a:r>
          </a:p>
        </p:txBody>
      </p:sp>
      <p:sp>
        <p:nvSpPr>
          <p:cNvPr id="67" name="Prostokąt 66"/>
          <p:cNvSpPr/>
          <p:nvPr/>
        </p:nvSpPr>
        <p:spPr>
          <a:xfrm>
            <a:off x="5161324" y="6138704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2022: N=72</a:t>
            </a:r>
          </a:p>
        </p:txBody>
      </p:sp>
      <p:grpSp>
        <p:nvGrpSpPr>
          <p:cNvPr id="43" name="Grupa 42">
            <a:extLst>
              <a:ext uri="{FF2B5EF4-FFF2-40B4-BE49-F238E27FC236}">
                <a16:creationId xmlns:a16="http://schemas.microsoft.com/office/drawing/2014/main" id="{3DFBB504-EF86-2B6E-5F99-D44EB67D9ECC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4" name="Elipsa 6">
              <a:extLst>
                <a:ext uri="{FF2B5EF4-FFF2-40B4-BE49-F238E27FC236}">
                  <a16:creationId xmlns:a16="http://schemas.microsoft.com/office/drawing/2014/main" id="{3AD79690-F4B9-EEB1-ED5D-920DC2FF8E87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5" name="Grupa 44">
              <a:extLst>
                <a:ext uri="{FF2B5EF4-FFF2-40B4-BE49-F238E27FC236}">
                  <a16:creationId xmlns:a16="http://schemas.microsoft.com/office/drawing/2014/main" id="{BB4CF048-D3B9-4282-70DD-BB6B72BB5B8B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6" name="Grupa 45">
                <a:extLst>
                  <a:ext uri="{FF2B5EF4-FFF2-40B4-BE49-F238E27FC236}">
                    <a16:creationId xmlns:a16="http://schemas.microsoft.com/office/drawing/2014/main" id="{835AC404-11B9-8DF8-93E9-1DD5908C945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52" name="Freeform 5">
                  <a:extLst>
                    <a:ext uri="{FF2B5EF4-FFF2-40B4-BE49-F238E27FC236}">
                      <a16:creationId xmlns:a16="http://schemas.microsoft.com/office/drawing/2014/main" id="{1CAAEA68-2C8E-E0A3-F0AF-EF4D46DF5F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6">
                  <a:extLst>
                    <a:ext uri="{FF2B5EF4-FFF2-40B4-BE49-F238E27FC236}">
                      <a16:creationId xmlns:a16="http://schemas.microsoft.com/office/drawing/2014/main" id="{76BFB11F-3CFD-F524-06C1-24EE4BB4CD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7">
                  <a:extLst>
                    <a:ext uri="{FF2B5EF4-FFF2-40B4-BE49-F238E27FC236}">
                      <a16:creationId xmlns:a16="http://schemas.microsoft.com/office/drawing/2014/main" id="{C22FAB95-1173-4C58-83FD-51790851C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8">
                  <a:extLst>
                    <a:ext uri="{FF2B5EF4-FFF2-40B4-BE49-F238E27FC236}">
                      <a16:creationId xmlns:a16="http://schemas.microsoft.com/office/drawing/2014/main" id="{26E6E34D-1536-F9E1-12BA-924B12D7C2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9">
                  <a:extLst>
                    <a:ext uri="{FF2B5EF4-FFF2-40B4-BE49-F238E27FC236}">
                      <a16:creationId xmlns:a16="http://schemas.microsoft.com/office/drawing/2014/main" id="{5E7B8CDF-6D49-184A-A5AB-21A8F41A68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0">
                  <a:extLst>
                    <a:ext uri="{FF2B5EF4-FFF2-40B4-BE49-F238E27FC236}">
                      <a16:creationId xmlns:a16="http://schemas.microsoft.com/office/drawing/2014/main" id="{A671A629-A1A2-9445-B2A1-5EB2AD01B7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1" name="Freeform 11">
                  <a:extLst>
                    <a:ext uri="{FF2B5EF4-FFF2-40B4-BE49-F238E27FC236}">
                      <a16:creationId xmlns:a16="http://schemas.microsoft.com/office/drawing/2014/main" id="{F601DAB6-0C69-4C46-F29D-B76A484E9A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2" name="Freeform 12">
                  <a:extLst>
                    <a:ext uri="{FF2B5EF4-FFF2-40B4-BE49-F238E27FC236}">
                      <a16:creationId xmlns:a16="http://schemas.microsoft.com/office/drawing/2014/main" id="{010F31C7-2A8B-AA0C-A6F8-F3EB6F54D7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3" name="Freeform 13">
                  <a:extLst>
                    <a:ext uri="{FF2B5EF4-FFF2-40B4-BE49-F238E27FC236}">
                      <a16:creationId xmlns:a16="http://schemas.microsoft.com/office/drawing/2014/main" id="{8B6B8272-ACB4-34CA-A7D2-D024741A9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4" name="Freeform 14">
                  <a:extLst>
                    <a:ext uri="{FF2B5EF4-FFF2-40B4-BE49-F238E27FC236}">
                      <a16:creationId xmlns:a16="http://schemas.microsoft.com/office/drawing/2014/main" id="{A22DD6E6-BADD-915B-EAD5-AC3B9482A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5" name="Freeform 15">
                  <a:extLst>
                    <a:ext uri="{FF2B5EF4-FFF2-40B4-BE49-F238E27FC236}">
                      <a16:creationId xmlns:a16="http://schemas.microsoft.com/office/drawing/2014/main" id="{F4D5C929-DEE9-7232-D112-F64F51F792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6" name="Freeform 16">
                  <a:extLst>
                    <a:ext uri="{FF2B5EF4-FFF2-40B4-BE49-F238E27FC236}">
                      <a16:creationId xmlns:a16="http://schemas.microsoft.com/office/drawing/2014/main" id="{5670354C-2922-016B-10B0-AE1AF2E2D2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7" name="Freeform 17">
                  <a:extLst>
                    <a:ext uri="{FF2B5EF4-FFF2-40B4-BE49-F238E27FC236}">
                      <a16:creationId xmlns:a16="http://schemas.microsoft.com/office/drawing/2014/main" id="{1BADE20D-F4B9-C5B3-EC80-818583623E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8" name="Freeform 18">
                  <a:extLst>
                    <a:ext uri="{FF2B5EF4-FFF2-40B4-BE49-F238E27FC236}">
                      <a16:creationId xmlns:a16="http://schemas.microsoft.com/office/drawing/2014/main" id="{5E632A3D-809A-4D39-3A2F-6C311F4490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9" name="Freeform 19">
                  <a:extLst>
                    <a:ext uri="{FF2B5EF4-FFF2-40B4-BE49-F238E27FC236}">
                      <a16:creationId xmlns:a16="http://schemas.microsoft.com/office/drawing/2014/main" id="{7A739456-9D62-54FD-427F-821ED4BDBF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0" name="Freeform 20">
                  <a:extLst>
                    <a:ext uri="{FF2B5EF4-FFF2-40B4-BE49-F238E27FC236}">
                      <a16:creationId xmlns:a16="http://schemas.microsoft.com/office/drawing/2014/main" id="{C378379D-EDEA-E110-9FD8-7E9628C031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7" name="noun_project_0562.eps">
                <a:extLst>
                  <a:ext uri="{FF2B5EF4-FFF2-40B4-BE49-F238E27FC236}">
                    <a16:creationId xmlns:a16="http://schemas.microsoft.com/office/drawing/2014/main" id="{8660C484-407B-D156-3951-4F42E538B0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8" name="Freeform 360">
                  <a:extLst>
                    <a:ext uri="{FF2B5EF4-FFF2-40B4-BE49-F238E27FC236}">
                      <a16:creationId xmlns:a16="http://schemas.microsoft.com/office/drawing/2014/main" id="{7C2314D2-9DF0-D22A-BA77-903F1EA59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9" name="Freeform 361">
                  <a:extLst>
                    <a:ext uri="{FF2B5EF4-FFF2-40B4-BE49-F238E27FC236}">
                      <a16:creationId xmlns:a16="http://schemas.microsoft.com/office/drawing/2014/main" id="{724413A9-1357-BF98-9AC1-645FD604E4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0" name="Freeform 362">
                  <a:extLst>
                    <a:ext uri="{FF2B5EF4-FFF2-40B4-BE49-F238E27FC236}">
                      <a16:creationId xmlns:a16="http://schemas.microsoft.com/office/drawing/2014/main" id="{77017206-2FB8-C6EF-480A-63DE68A754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1" name="Freeform 363">
                  <a:extLst>
                    <a:ext uri="{FF2B5EF4-FFF2-40B4-BE49-F238E27FC236}">
                      <a16:creationId xmlns:a16="http://schemas.microsoft.com/office/drawing/2014/main" id="{1A5EB6B9-CFD1-5A48-941C-90FF4412B5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438124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B9079EAA-CB25-9044-F5F5-90A06053A71C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Geograficzne zróżnicowanie ruchu przyjazdowego krajowych turystów zewnętrznych </a:t>
            </a:r>
            <a:endParaRPr lang="en-US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Geograficzne zróżnicowanie ruchu przyjazdowego: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Prostokąt 5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pSp>
        <p:nvGrpSpPr>
          <p:cNvPr id="66" name="Grupa 65"/>
          <p:cNvGrpSpPr>
            <a:grpSpLocks noChangeAspect="1"/>
          </p:cNvGrpSpPr>
          <p:nvPr/>
        </p:nvGrpSpPr>
        <p:grpSpPr>
          <a:xfrm>
            <a:off x="1675309" y="2236486"/>
            <a:ext cx="2925723" cy="2690091"/>
            <a:chOff x="0" y="0"/>
            <a:chExt cx="7381876" cy="6858000"/>
          </a:xfrm>
          <a:solidFill>
            <a:schemeClr val="bg1">
              <a:lumMod val="75000"/>
            </a:schemeClr>
          </a:solidFill>
        </p:grpSpPr>
        <p:sp>
          <p:nvSpPr>
            <p:cNvPr id="67" name="Freeform 5"/>
            <p:cNvSpPr>
              <a:spLocks/>
            </p:cNvSpPr>
            <p:nvPr/>
          </p:nvSpPr>
          <p:spPr bwMode="auto">
            <a:xfrm>
              <a:off x="3743325" y="1638300"/>
              <a:ext cx="2779713" cy="2833688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9" name="Freeform 6"/>
            <p:cNvSpPr>
              <a:spLocks/>
            </p:cNvSpPr>
            <p:nvPr/>
          </p:nvSpPr>
          <p:spPr bwMode="auto">
            <a:xfrm>
              <a:off x="1192213" y="1446213"/>
              <a:ext cx="2333625" cy="2914650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0" name="Freeform 7"/>
            <p:cNvSpPr>
              <a:spLocks/>
            </p:cNvSpPr>
            <p:nvPr/>
          </p:nvSpPr>
          <p:spPr bwMode="auto">
            <a:xfrm>
              <a:off x="5535613" y="3008313"/>
              <a:ext cx="1846263" cy="2328863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1" name="Freeform 8"/>
            <p:cNvSpPr>
              <a:spLocks/>
            </p:cNvSpPr>
            <p:nvPr/>
          </p:nvSpPr>
          <p:spPr bwMode="auto">
            <a:xfrm>
              <a:off x="3619500" y="460375"/>
              <a:ext cx="2509838" cy="1517650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2" name="Freeform 9"/>
            <p:cNvSpPr>
              <a:spLocks/>
            </p:cNvSpPr>
            <p:nvPr/>
          </p:nvSpPr>
          <p:spPr bwMode="auto">
            <a:xfrm>
              <a:off x="0" y="306388"/>
              <a:ext cx="1993900" cy="2146300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3" name="Freeform 10"/>
            <p:cNvSpPr>
              <a:spLocks/>
            </p:cNvSpPr>
            <p:nvPr/>
          </p:nvSpPr>
          <p:spPr bwMode="auto">
            <a:xfrm>
              <a:off x="5418138" y="454025"/>
              <a:ext cx="1670050" cy="2446338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4" name="Freeform 11"/>
            <p:cNvSpPr>
              <a:spLocks/>
            </p:cNvSpPr>
            <p:nvPr/>
          </p:nvSpPr>
          <p:spPr bwMode="auto">
            <a:xfrm>
              <a:off x="373064" y="3529617"/>
              <a:ext cx="2195512" cy="2047875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5" name="Freeform 12"/>
            <p:cNvSpPr>
              <a:spLocks/>
            </p:cNvSpPr>
            <p:nvPr/>
          </p:nvSpPr>
          <p:spPr bwMode="auto">
            <a:xfrm>
              <a:off x="1922463" y="0"/>
              <a:ext cx="2022475" cy="1524000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6" name="Freeform 13"/>
            <p:cNvSpPr>
              <a:spLocks/>
            </p:cNvSpPr>
            <p:nvPr/>
          </p:nvSpPr>
          <p:spPr bwMode="auto">
            <a:xfrm>
              <a:off x="2846388" y="2970213"/>
              <a:ext cx="1922463" cy="1754188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7" name="Freeform 14"/>
            <p:cNvSpPr>
              <a:spLocks/>
            </p:cNvSpPr>
            <p:nvPr/>
          </p:nvSpPr>
          <p:spPr bwMode="auto">
            <a:xfrm>
              <a:off x="2312988" y="1277938"/>
              <a:ext cx="1730375" cy="1670050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8" name="Freeform 15"/>
            <p:cNvSpPr>
              <a:spLocks/>
            </p:cNvSpPr>
            <p:nvPr/>
          </p:nvSpPr>
          <p:spPr bwMode="auto">
            <a:xfrm>
              <a:off x="5207000" y="4781550"/>
              <a:ext cx="1730375" cy="2076450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9" name="Freeform 16"/>
            <p:cNvSpPr>
              <a:spLocks/>
            </p:cNvSpPr>
            <p:nvPr/>
          </p:nvSpPr>
          <p:spPr bwMode="auto">
            <a:xfrm>
              <a:off x="3632200" y="5203825"/>
              <a:ext cx="1749425" cy="1533525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0" name="Freeform 17"/>
            <p:cNvSpPr>
              <a:spLocks/>
            </p:cNvSpPr>
            <p:nvPr/>
          </p:nvSpPr>
          <p:spPr bwMode="auto">
            <a:xfrm>
              <a:off x="246063" y="1938338"/>
              <a:ext cx="1319213" cy="2035175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1" name="Freeform 18"/>
            <p:cNvSpPr>
              <a:spLocks/>
            </p:cNvSpPr>
            <p:nvPr/>
          </p:nvSpPr>
          <p:spPr bwMode="auto">
            <a:xfrm>
              <a:off x="4081463" y="4184650"/>
              <a:ext cx="1592263" cy="1312863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2" name="Freeform 19"/>
            <p:cNvSpPr>
              <a:spLocks/>
            </p:cNvSpPr>
            <p:nvPr/>
          </p:nvSpPr>
          <p:spPr bwMode="auto">
            <a:xfrm>
              <a:off x="2814638" y="4478338"/>
              <a:ext cx="1319213" cy="1997075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3" name="Freeform 20"/>
            <p:cNvSpPr>
              <a:spLocks/>
            </p:cNvSpPr>
            <p:nvPr/>
          </p:nvSpPr>
          <p:spPr bwMode="auto">
            <a:xfrm>
              <a:off x="1954213" y="4354513"/>
              <a:ext cx="1258888" cy="1411288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84" name="Grupa 83"/>
          <p:cNvGrpSpPr>
            <a:grpSpLocks noChangeAspect="1"/>
          </p:cNvGrpSpPr>
          <p:nvPr/>
        </p:nvGrpSpPr>
        <p:grpSpPr>
          <a:xfrm>
            <a:off x="6281998" y="2038057"/>
            <a:ext cx="3218295" cy="2959100"/>
            <a:chOff x="0" y="0"/>
            <a:chExt cx="7381876" cy="6858000"/>
          </a:xfrm>
          <a:solidFill>
            <a:srgbClr val="838A00"/>
          </a:solidFill>
        </p:grpSpPr>
        <p:sp>
          <p:nvSpPr>
            <p:cNvPr id="85" name="Freeform 5"/>
            <p:cNvSpPr>
              <a:spLocks/>
            </p:cNvSpPr>
            <p:nvPr/>
          </p:nvSpPr>
          <p:spPr bwMode="auto">
            <a:xfrm>
              <a:off x="3743325" y="1638300"/>
              <a:ext cx="2779713" cy="2833688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6" name="Freeform 6"/>
            <p:cNvSpPr>
              <a:spLocks/>
            </p:cNvSpPr>
            <p:nvPr/>
          </p:nvSpPr>
          <p:spPr bwMode="auto">
            <a:xfrm>
              <a:off x="1192213" y="1446213"/>
              <a:ext cx="2333625" cy="2914650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7" name="Freeform 7"/>
            <p:cNvSpPr>
              <a:spLocks/>
            </p:cNvSpPr>
            <p:nvPr/>
          </p:nvSpPr>
          <p:spPr bwMode="auto">
            <a:xfrm>
              <a:off x="5535613" y="3008313"/>
              <a:ext cx="1846263" cy="2328863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8" name="Freeform 8"/>
            <p:cNvSpPr>
              <a:spLocks/>
            </p:cNvSpPr>
            <p:nvPr/>
          </p:nvSpPr>
          <p:spPr bwMode="auto">
            <a:xfrm>
              <a:off x="3619500" y="460375"/>
              <a:ext cx="2509838" cy="1517650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9" name="Freeform 9"/>
            <p:cNvSpPr>
              <a:spLocks/>
            </p:cNvSpPr>
            <p:nvPr/>
          </p:nvSpPr>
          <p:spPr bwMode="auto">
            <a:xfrm>
              <a:off x="0" y="306388"/>
              <a:ext cx="1993900" cy="2146300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0" name="Freeform 10"/>
            <p:cNvSpPr>
              <a:spLocks/>
            </p:cNvSpPr>
            <p:nvPr/>
          </p:nvSpPr>
          <p:spPr bwMode="auto">
            <a:xfrm>
              <a:off x="5418138" y="454025"/>
              <a:ext cx="1670050" cy="2446338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1" name="Freeform 11"/>
            <p:cNvSpPr>
              <a:spLocks/>
            </p:cNvSpPr>
            <p:nvPr/>
          </p:nvSpPr>
          <p:spPr bwMode="auto">
            <a:xfrm>
              <a:off x="373064" y="3529617"/>
              <a:ext cx="2195512" cy="2047875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2" name="Freeform 12"/>
            <p:cNvSpPr>
              <a:spLocks/>
            </p:cNvSpPr>
            <p:nvPr/>
          </p:nvSpPr>
          <p:spPr bwMode="auto">
            <a:xfrm>
              <a:off x="1922463" y="0"/>
              <a:ext cx="2022475" cy="1524000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3" name="Freeform 13"/>
            <p:cNvSpPr>
              <a:spLocks/>
            </p:cNvSpPr>
            <p:nvPr/>
          </p:nvSpPr>
          <p:spPr bwMode="auto">
            <a:xfrm>
              <a:off x="2846388" y="2970213"/>
              <a:ext cx="1922463" cy="1754188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4" name="Freeform 14"/>
            <p:cNvSpPr>
              <a:spLocks/>
            </p:cNvSpPr>
            <p:nvPr/>
          </p:nvSpPr>
          <p:spPr bwMode="auto">
            <a:xfrm>
              <a:off x="2312988" y="1277938"/>
              <a:ext cx="1730375" cy="1670050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5" name="Freeform 15"/>
            <p:cNvSpPr>
              <a:spLocks/>
            </p:cNvSpPr>
            <p:nvPr/>
          </p:nvSpPr>
          <p:spPr bwMode="auto">
            <a:xfrm>
              <a:off x="5207000" y="4781550"/>
              <a:ext cx="1730375" cy="2076450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6" name="Freeform 16"/>
            <p:cNvSpPr>
              <a:spLocks/>
            </p:cNvSpPr>
            <p:nvPr/>
          </p:nvSpPr>
          <p:spPr bwMode="auto">
            <a:xfrm>
              <a:off x="3632200" y="5203825"/>
              <a:ext cx="1749425" cy="1533525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7" name="Freeform 17"/>
            <p:cNvSpPr>
              <a:spLocks/>
            </p:cNvSpPr>
            <p:nvPr/>
          </p:nvSpPr>
          <p:spPr bwMode="auto">
            <a:xfrm>
              <a:off x="246063" y="1938338"/>
              <a:ext cx="1319213" cy="2035175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8" name="Freeform 18"/>
            <p:cNvSpPr>
              <a:spLocks/>
            </p:cNvSpPr>
            <p:nvPr/>
          </p:nvSpPr>
          <p:spPr bwMode="auto">
            <a:xfrm>
              <a:off x="4081463" y="4184650"/>
              <a:ext cx="1592263" cy="1312863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9" name="Freeform 19"/>
            <p:cNvSpPr>
              <a:spLocks/>
            </p:cNvSpPr>
            <p:nvPr/>
          </p:nvSpPr>
          <p:spPr bwMode="auto">
            <a:xfrm>
              <a:off x="2814638" y="4478338"/>
              <a:ext cx="1319213" cy="1997075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0" name="Freeform 20"/>
            <p:cNvSpPr>
              <a:spLocks/>
            </p:cNvSpPr>
            <p:nvPr/>
          </p:nvSpPr>
          <p:spPr bwMode="auto">
            <a:xfrm>
              <a:off x="1954213" y="4354513"/>
              <a:ext cx="1258888" cy="1411288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2" name="Elipsa 1"/>
          <p:cNvSpPr/>
          <p:nvPr/>
        </p:nvSpPr>
        <p:spPr>
          <a:xfrm>
            <a:off x="7243682" y="2118298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7%</a:t>
            </a:r>
          </a:p>
        </p:txBody>
      </p:sp>
      <p:sp>
        <p:nvSpPr>
          <p:cNvPr id="101" name="Elipsa 100"/>
          <p:cNvSpPr/>
          <p:nvPr/>
        </p:nvSpPr>
        <p:spPr>
          <a:xfrm>
            <a:off x="7396082" y="2670748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6%</a:t>
            </a:r>
          </a:p>
        </p:txBody>
      </p:sp>
      <p:sp>
        <p:nvSpPr>
          <p:cNvPr id="102" name="Elipsa 101"/>
          <p:cNvSpPr/>
          <p:nvPr/>
        </p:nvSpPr>
        <p:spPr>
          <a:xfrm>
            <a:off x="8076947" y="2298505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4%</a:t>
            </a:r>
          </a:p>
        </p:txBody>
      </p:sp>
      <p:sp>
        <p:nvSpPr>
          <p:cNvPr id="103" name="Elipsa 102"/>
          <p:cNvSpPr/>
          <p:nvPr/>
        </p:nvSpPr>
        <p:spPr>
          <a:xfrm>
            <a:off x="8794853" y="2618962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3%</a:t>
            </a:r>
          </a:p>
        </p:txBody>
      </p:sp>
      <p:sp>
        <p:nvSpPr>
          <p:cNvPr id="104" name="Elipsa 103"/>
          <p:cNvSpPr/>
          <p:nvPr/>
        </p:nvSpPr>
        <p:spPr>
          <a:xfrm>
            <a:off x="8271827" y="2973091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16%</a:t>
            </a:r>
          </a:p>
        </p:txBody>
      </p:sp>
      <p:sp>
        <p:nvSpPr>
          <p:cNvPr id="105" name="Elipsa 104"/>
          <p:cNvSpPr/>
          <p:nvPr/>
        </p:nvSpPr>
        <p:spPr>
          <a:xfrm>
            <a:off x="8797059" y="3589367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6%</a:t>
            </a:r>
          </a:p>
        </p:txBody>
      </p:sp>
      <p:sp>
        <p:nvSpPr>
          <p:cNvPr id="106" name="Elipsa 105"/>
          <p:cNvSpPr/>
          <p:nvPr/>
        </p:nvSpPr>
        <p:spPr>
          <a:xfrm>
            <a:off x="8625685" y="4341095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6%</a:t>
            </a:r>
          </a:p>
        </p:txBody>
      </p:sp>
      <p:sp>
        <p:nvSpPr>
          <p:cNvPr id="107" name="Elipsa 106"/>
          <p:cNvSpPr/>
          <p:nvPr/>
        </p:nvSpPr>
        <p:spPr>
          <a:xfrm>
            <a:off x="8001882" y="4420732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10%</a:t>
            </a:r>
          </a:p>
        </p:txBody>
      </p:sp>
      <p:sp>
        <p:nvSpPr>
          <p:cNvPr id="108" name="Elipsa 107"/>
          <p:cNvSpPr/>
          <p:nvPr/>
        </p:nvSpPr>
        <p:spPr>
          <a:xfrm>
            <a:off x="8161633" y="3925165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4%</a:t>
            </a:r>
          </a:p>
        </p:txBody>
      </p:sp>
      <p:sp>
        <p:nvSpPr>
          <p:cNvPr id="109" name="Elipsa 108"/>
          <p:cNvSpPr/>
          <p:nvPr/>
        </p:nvSpPr>
        <p:spPr>
          <a:xfrm>
            <a:off x="7734929" y="3513491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7%</a:t>
            </a:r>
          </a:p>
        </p:txBody>
      </p:sp>
      <p:sp>
        <p:nvSpPr>
          <p:cNvPr id="110" name="Elipsa 109"/>
          <p:cNvSpPr/>
          <p:nvPr/>
        </p:nvSpPr>
        <p:spPr>
          <a:xfrm>
            <a:off x="7030330" y="3171454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10%</a:t>
            </a:r>
          </a:p>
        </p:txBody>
      </p:sp>
      <p:sp>
        <p:nvSpPr>
          <p:cNvPr id="111" name="Elipsa 110"/>
          <p:cNvSpPr/>
          <p:nvPr/>
        </p:nvSpPr>
        <p:spPr>
          <a:xfrm>
            <a:off x="6737508" y="3715220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9%</a:t>
            </a:r>
          </a:p>
        </p:txBody>
      </p:sp>
      <p:sp>
        <p:nvSpPr>
          <p:cNvPr id="112" name="Elipsa 111"/>
          <p:cNvSpPr/>
          <p:nvPr/>
        </p:nvSpPr>
        <p:spPr>
          <a:xfrm>
            <a:off x="7242303" y="4027269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3%</a:t>
            </a:r>
          </a:p>
        </p:txBody>
      </p:sp>
      <p:sp>
        <p:nvSpPr>
          <p:cNvPr id="113" name="Elipsa 112"/>
          <p:cNvSpPr/>
          <p:nvPr/>
        </p:nvSpPr>
        <p:spPr>
          <a:xfrm>
            <a:off x="6372865" y="3185909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3%</a:t>
            </a:r>
          </a:p>
        </p:txBody>
      </p:sp>
      <p:sp>
        <p:nvSpPr>
          <p:cNvPr id="114" name="Elipsa 113"/>
          <p:cNvSpPr/>
          <p:nvPr/>
        </p:nvSpPr>
        <p:spPr>
          <a:xfrm>
            <a:off x="6463493" y="2446650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5%</a:t>
            </a:r>
          </a:p>
        </p:txBody>
      </p:sp>
      <p:graphicFrame>
        <p:nvGraphicFramePr>
          <p:cNvPr id="4" name="Wykres 3"/>
          <p:cNvGraphicFramePr/>
          <p:nvPr>
            <p:extLst>
              <p:ext uri="{D42A27DB-BD31-4B8C-83A1-F6EECF244321}">
                <p14:modId xmlns:p14="http://schemas.microsoft.com/office/powerpoint/2010/main" val="3683201421"/>
              </p:ext>
            </p:extLst>
          </p:nvPr>
        </p:nvGraphicFramePr>
        <p:xfrm>
          <a:off x="171547" y="1722447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15" name="Wykres 114"/>
          <p:cNvGraphicFramePr/>
          <p:nvPr>
            <p:extLst>
              <p:ext uri="{D42A27DB-BD31-4B8C-83A1-F6EECF244321}">
                <p14:modId xmlns:p14="http://schemas.microsoft.com/office/powerpoint/2010/main" val="350698543"/>
              </p:ext>
            </p:extLst>
          </p:nvPr>
        </p:nvGraphicFramePr>
        <p:xfrm>
          <a:off x="164459" y="3179635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16" name="Wykres 115"/>
          <p:cNvGraphicFramePr/>
          <p:nvPr>
            <p:extLst>
              <p:ext uri="{D42A27DB-BD31-4B8C-83A1-F6EECF244321}">
                <p14:modId xmlns:p14="http://schemas.microsoft.com/office/powerpoint/2010/main" val="3644922664"/>
              </p:ext>
            </p:extLst>
          </p:nvPr>
        </p:nvGraphicFramePr>
        <p:xfrm>
          <a:off x="154934" y="2623303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17" name="Wykres 116"/>
          <p:cNvGraphicFramePr/>
          <p:nvPr>
            <p:extLst>
              <p:ext uri="{D42A27DB-BD31-4B8C-83A1-F6EECF244321}">
                <p14:modId xmlns:p14="http://schemas.microsoft.com/office/powerpoint/2010/main" val="21372831"/>
              </p:ext>
            </p:extLst>
          </p:nvPr>
        </p:nvGraphicFramePr>
        <p:xfrm>
          <a:off x="154934" y="4059019"/>
          <a:ext cx="2153414" cy="91670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20" name="Wykres 119"/>
          <p:cNvGraphicFramePr/>
          <p:nvPr>
            <p:extLst>
              <p:ext uri="{D42A27DB-BD31-4B8C-83A1-F6EECF244321}">
                <p14:modId xmlns:p14="http://schemas.microsoft.com/office/powerpoint/2010/main" val="2645520498"/>
              </p:ext>
            </p:extLst>
          </p:nvPr>
        </p:nvGraphicFramePr>
        <p:xfrm>
          <a:off x="4337231" y="4865266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21" name="Wykres 120"/>
          <p:cNvGraphicFramePr/>
          <p:nvPr>
            <p:extLst>
              <p:ext uri="{D42A27DB-BD31-4B8C-83A1-F6EECF244321}">
                <p14:modId xmlns:p14="http://schemas.microsoft.com/office/powerpoint/2010/main" val="1812618899"/>
              </p:ext>
            </p:extLst>
          </p:nvPr>
        </p:nvGraphicFramePr>
        <p:xfrm>
          <a:off x="4355459" y="1474595"/>
          <a:ext cx="2153414" cy="11412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122" name="Wykres 121"/>
          <p:cNvGraphicFramePr/>
          <p:nvPr>
            <p:extLst>
              <p:ext uri="{D42A27DB-BD31-4B8C-83A1-F6EECF244321}">
                <p14:modId xmlns:p14="http://schemas.microsoft.com/office/powerpoint/2010/main" val="674154918"/>
              </p:ext>
            </p:extLst>
          </p:nvPr>
        </p:nvGraphicFramePr>
        <p:xfrm>
          <a:off x="4355459" y="4017835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123" name="Wykres 122"/>
          <p:cNvGraphicFramePr/>
          <p:nvPr>
            <p:extLst>
              <p:ext uri="{D42A27DB-BD31-4B8C-83A1-F6EECF244321}">
                <p14:modId xmlns:p14="http://schemas.microsoft.com/office/powerpoint/2010/main" val="1013806790"/>
              </p:ext>
            </p:extLst>
          </p:nvPr>
        </p:nvGraphicFramePr>
        <p:xfrm>
          <a:off x="4355459" y="3246310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124" name="Wykres 123"/>
          <p:cNvGraphicFramePr/>
          <p:nvPr>
            <p:extLst>
              <p:ext uri="{D42A27DB-BD31-4B8C-83A1-F6EECF244321}">
                <p14:modId xmlns:p14="http://schemas.microsoft.com/office/powerpoint/2010/main" val="2494016713"/>
              </p:ext>
            </p:extLst>
          </p:nvPr>
        </p:nvGraphicFramePr>
        <p:xfrm>
          <a:off x="4343427" y="925357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125" name="Wykres 124"/>
          <p:cNvGraphicFramePr/>
          <p:nvPr>
            <p:extLst>
              <p:ext uri="{D42A27DB-BD31-4B8C-83A1-F6EECF244321}">
                <p14:modId xmlns:p14="http://schemas.microsoft.com/office/powerpoint/2010/main" val="2497732794"/>
              </p:ext>
            </p:extLst>
          </p:nvPr>
        </p:nvGraphicFramePr>
        <p:xfrm>
          <a:off x="2955284" y="1227147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126" name="Wykres 125"/>
          <p:cNvGraphicFramePr/>
          <p:nvPr>
            <p:extLst>
              <p:ext uri="{D42A27DB-BD31-4B8C-83A1-F6EECF244321}">
                <p14:modId xmlns:p14="http://schemas.microsoft.com/office/powerpoint/2010/main" val="1470498876"/>
              </p:ext>
            </p:extLst>
          </p:nvPr>
        </p:nvGraphicFramePr>
        <p:xfrm>
          <a:off x="1555109" y="1224890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graphicFrame>
        <p:nvGraphicFramePr>
          <p:cNvPr id="128" name="Wykres 127"/>
          <p:cNvGraphicFramePr/>
          <p:nvPr>
            <p:extLst>
              <p:ext uri="{D42A27DB-BD31-4B8C-83A1-F6EECF244321}">
                <p14:modId xmlns:p14="http://schemas.microsoft.com/office/powerpoint/2010/main" val="4046016554"/>
              </p:ext>
            </p:extLst>
          </p:nvPr>
        </p:nvGraphicFramePr>
        <p:xfrm>
          <a:off x="4355459" y="2553124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"/>
          </a:graphicData>
        </a:graphic>
      </p:graphicFrame>
      <p:cxnSp>
        <p:nvCxnSpPr>
          <p:cNvPr id="14" name="Łącznik prosty ze strzałką 13"/>
          <p:cNvCxnSpPr/>
          <p:nvPr/>
        </p:nvCxnSpPr>
        <p:spPr>
          <a:xfrm>
            <a:off x="1763308" y="2667721"/>
            <a:ext cx="270952" cy="136051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Łącznik prosty ze strzałką 131"/>
          <p:cNvCxnSpPr/>
          <p:nvPr/>
        </p:nvCxnSpPr>
        <p:spPr>
          <a:xfrm>
            <a:off x="1771650" y="3267075"/>
            <a:ext cx="665605" cy="69013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Łącznik prosty ze strzałką 132"/>
          <p:cNvCxnSpPr/>
          <p:nvPr/>
        </p:nvCxnSpPr>
        <p:spPr>
          <a:xfrm rot="5400000" flipH="1" flipV="1">
            <a:off x="1721972" y="3960521"/>
            <a:ext cx="666570" cy="464177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Łącznik prosty ze strzałką 133"/>
          <p:cNvCxnSpPr/>
          <p:nvPr/>
        </p:nvCxnSpPr>
        <p:spPr>
          <a:xfrm flipV="1">
            <a:off x="1763308" y="3561022"/>
            <a:ext cx="270952" cy="277496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Łącznik prosty ze strzałką 134"/>
          <p:cNvCxnSpPr/>
          <p:nvPr/>
        </p:nvCxnSpPr>
        <p:spPr>
          <a:xfrm flipV="1">
            <a:off x="1763308" y="4228998"/>
            <a:ext cx="930027" cy="981177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Łącznik prosty ze strzałką 136"/>
          <p:cNvCxnSpPr/>
          <p:nvPr/>
        </p:nvCxnSpPr>
        <p:spPr>
          <a:xfrm flipV="1">
            <a:off x="2693335" y="3752554"/>
            <a:ext cx="421555" cy="1223169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Łącznik prosty ze strzałką 141"/>
          <p:cNvCxnSpPr/>
          <p:nvPr/>
        </p:nvCxnSpPr>
        <p:spPr>
          <a:xfrm flipH="1" flipV="1">
            <a:off x="3424743" y="4458426"/>
            <a:ext cx="277474" cy="395917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Łącznik prosty ze strzałką 144"/>
          <p:cNvCxnSpPr/>
          <p:nvPr/>
        </p:nvCxnSpPr>
        <p:spPr>
          <a:xfrm flipH="1" flipV="1">
            <a:off x="4104603" y="4578484"/>
            <a:ext cx="496429" cy="519015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Łącznik prosty ze strzałką 147"/>
          <p:cNvCxnSpPr/>
          <p:nvPr/>
        </p:nvCxnSpPr>
        <p:spPr>
          <a:xfrm flipH="1" flipV="1">
            <a:off x="3708523" y="4139307"/>
            <a:ext cx="892509" cy="519016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Łącznik prosty ze strzałką 149"/>
          <p:cNvCxnSpPr/>
          <p:nvPr/>
        </p:nvCxnSpPr>
        <p:spPr>
          <a:xfrm flipH="1" flipV="1">
            <a:off x="4153678" y="3838518"/>
            <a:ext cx="446256" cy="10357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Łącznik prosty ze strzałką 151"/>
          <p:cNvCxnSpPr/>
          <p:nvPr/>
        </p:nvCxnSpPr>
        <p:spPr>
          <a:xfrm flipH="1" flipV="1">
            <a:off x="3608488" y="3267075"/>
            <a:ext cx="998210" cy="22436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Łącznik prosty ze strzałką 153"/>
          <p:cNvCxnSpPr>
            <a:endCxn id="128" idx="1"/>
          </p:cNvCxnSpPr>
          <p:nvPr/>
        </p:nvCxnSpPr>
        <p:spPr>
          <a:xfrm flipH="1">
            <a:off x="4355459" y="2484570"/>
            <a:ext cx="298423" cy="562860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Łącznik prosty ze strzałką 155"/>
          <p:cNvCxnSpPr/>
          <p:nvPr/>
        </p:nvCxnSpPr>
        <p:spPr>
          <a:xfrm flipH="1">
            <a:off x="3869287" y="2026604"/>
            <a:ext cx="737412" cy="621775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Łącznik prosty ze strzałką 157"/>
          <p:cNvCxnSpPr/>
          <p:nvPr/>
        </p:nvCxnSpPr>
        <p:spPr>
          <a:xfrm flipH="1">
            <a:off x="2948785" y="2308074"/>
            <a:ext cx="579486" cy="281390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Łącznik prosty ze strzałką 159"/>
          <p:cNvCxnSpPr/>
          <p:nvPr/>
        </p:nvCxnSpPr>
        <p:spPr>
          <a:xfrm>
            <a:off x="2258252" y="2288643"/>
            <a:ext cx="545191" cy="708168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3" name="Tabela 1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7896205"/>
              </p:ext>
            </p:extLst>
          </p:nvPr>
        </p:nvGraphicFramePr>
        <p:xfrm>
          <a:off x="9626558" y="1650814"/>
          <a:ext cx="2200314" cy="37838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487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15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02204">
                <a:tc>
                  <a:txBody>
                    <a:bodyPr/>
                    <a:lstStyle/>
                    <a:p>
                      <a:pPr algn="ctr" fontAlgn="b"/>
                      <a:r>
                        <a:rPr lang="pl-PL" sz="10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Województwo</a:t>
                      </a:r>
                    </a:p>
                  </a:txBody>
                  <a:tcPr marL="9525" marR="9525" marT="9525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DA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Szacunkowa</a:t>
                      </a:r>
                      <a:br>
                        <a:rPr lang="pl-PL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liczba </a:t>
                      </a:r>
                      <a:br>
                        <a:rPr lang="pl-PL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przyjezdnych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DA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mazowieckie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565</a:t>
                      </a:r>
                      <a:r>
                        <a:rPr lang="en-US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 000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wielkopolskie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360</a:t>
                      </a:r>
                      <a:r>
                        <a:rPr lang="en-US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 000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zachodniopomorskie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175</a:t>
                      </a:r>
                      <a:r>
                        <a:rPr lang="en-US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 000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dolnośląskie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305</a:t>
                      </a:r>
                      <a:r>
                        <a:rPr lang="en-US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 000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małopolskie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350</a:t>
                      </a:r>
                      <a:r>
                        <a:rPr lang="en-US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 000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opolskie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100</a:t>
                      </a:r>
                      <a:r>
                        <a:rPr lang="en-US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 000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9789827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łódzkie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  <a:r>
                        <a:rPr lang="en-US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 000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pomorskie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240</a:t>
                      </a:r>
                      <a:r>
                        <a:rPr lang="en-US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 000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podkarpackie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215</a:t>
                      </a:r>
                      <a:r>
                        <a:rPr lang="en-US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 000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świętokrzyskie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125</a:t>
                      </a:r>
                      <a:r>
                        <a:rPr lang="en-US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 000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lubelskie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215</a:t>
                      </a:r>
                      <a:r>
                        <a:rPr lang="en-US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 000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warmińsko-mazurskie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145</a:t>
                      </a:r>
                      <a:r>
                        <a:rPr lang="en-US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 400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kujawsko-pomorskie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210</a:t>
                      </a:r>
                      <a:r>
                        <a:rPr lang="en-US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 000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8574029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lubuskie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105</a:t>
                      </a:r>
                      <a:r>
                        <a:rPr lang="en-US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 000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1577318"/>
                  </a:ext>
                </a:extLst>
              </a:tr>
              <a:tr h="21877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podlaskie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000" b="0" i="0" u="none" strike="noStrike" dirty="0">
                          <a:solidFill>
                            <a:srgbClr val="333333"/>
                          </a:solidFill>
                          <a:effectLst/>
                          <a:latin typeface="Arial" panose="020B0604020202020204" pitchFamily="34" charset="0"/>
                        </a:rPr>
                        <a:t>120 000</a:t>
                      </a:r>
                      <a:endParaRPr lang="en-US" sz="1000" b="0" i="0" u="none" strike="noStrike" dirty="0">
                        <a:solidFill>
                          <a:srgbClr val="333333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129" name="Prostokąt 128"/>
          <p:cNvSpPr/>
          <p:nvPr/>
        </p:nvSpPr>
        <p:spPr>
          <a:xfrm>
            <a:off x="5185084" y="6140661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2022: N=72.</a:t>
            </a:r>
          </a:p>
        </p:txBody>
      </p:sp>
      <p:graphicFrame>
        <p:nvGraphicFramePr>
          <p:cNvPr id="130" name="Wykres 129">
            <a:extLst>
              <a:ext uri="{FF2B5EF4-FFF2-40B4-BE49-F238E27FC236}">
                <a16:creationId xmlns:a16="http://schemas.microsoft.com/office/drawing/2014/main" id="{BFB15F6D-9D3A-4F3A-935D-3AA2CDC0FB6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83146425"/>
              </p:ext>
            </p:extLst>
          </p:nvPr>
        </p:nvGraphicFramePr>
        <p:xfrm>
          <a:off x="1073580" y="856850"/>
          <a:ext cx="4865954" cy="3379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4"/>
          </a:graphicData>
        </a:graphic>
      </p:graphicFrame>
      <p:graphicFrame>
        <p:nvGraphicFramePr>
          <p:cNvPr id="119" name="Wykres 118"/>
          <p:cNvGraphicFramePr/>
          <p:nvPr>
            <p:extLst>
              <p:ext uri="{D42A27DB-BD31-4B8C-83A1-F6EECF244321}">
                <p14:modId xmlns:p14="http://schemas.microsoft.com/office/powerpoint/2010/main" val="1199631840"/>
              </p:ext>
            </p:extLst>
          </p:nvPr>
        </p:nvGraphicFramePr>
        <p:xfrm>
          <a:off x="2886276" y="4878864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"/>
          </a:graphicData>
        </a:graphic>
      </p:graphicFrame>
      <p:graphicFrame>
        <p:nvGraphicFramePr>
          <p:cNvPr id="127" name="Wykres 126"/>
          <p:cNvGraphicFramePr/>
          <p:nvPr>
            <p:extLst>
              <p:ext uri="{D42A27DB-BD31-4B8C-83A1-F6EECF244321}">
                <p14:modId xmlns:p14="http://schemas.microsoft.com/office/powerpoint/2010/main" val="937598809"/>
              </p:ext>
            </p:extLst>
          </p:nvPr>
        </p:nvGraphicFramePr>
        <p:xfrm>
          <a:off x="1555109" y="4844359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6"/>
          </a:graphicData>
        </a:graphic>
      </p:graphicFrame>
      <p:graphicFrame>
        <p:nvGraphicFramePr>
          <p:cNvPr id="118" name="Wykres 117"/>
          <p:cNvGraphicFramePr/>
          <p:nvPr>
            <p:extLst>
              <p:ext uri="{D42A27DB-BD31-4B8C-83A1-F6EECF244321}">
                <p14:modId xmlns:p14="http://schemas.microsoft.com/office/powerpoint/2010/main" val="1998898832"/>
              </p:ext>
            </p:extLst>
          </p:nvPr>
        </p:nvGraphicFramePr>
        <p:xfrm>
          <a:off x="154934" y="4844359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7"/>
          </a:graphicData>
        </a:graphic>
      </p:graphicFrame>
      <p:grpSp>
        <p:nvGrpSpPr>
          <p:cNvPr id="171" name="Grupa 170">
            <a:extLst>
              <a:ext uri="{FF2B5EF4-FFF2-40B4-BE49-F238E27FC236}">
                <a16:creationId xmlns:a16="http://schemas.microsoft.com/office/drawing/2014/main" id="{BA8CBB75-1E83-B6AB-5E09-0E1D68451756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172" name="Elipsa 6">
              <a:extLst>
                <a:ext uri="{FF2B5EF4-FFF2-40B4-BE49-F238E27FC236}">
                  <a16:creationId xmlns:a16="http://schemas.microsoft.com/office/drawing/2014/main" id="{631D8416-D8EF-8F69-216D-2B5A78D292F2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173" name="Grupa 172">
              <a:extLst>
                <a:ext uri="{FF2B5EF4-FFF2-40B4-BE49-F238E27FC236}">
                  <a16:creationId xmlns:a16="http://schemas.microsoft.com/office/drawing/2014/main" id="{AE1ABAE1-4C06-2BBF-C29D-8BA9FA5C9B71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174" name="Grupa 173">
                <a:extLst>
                  <a:ext uri="{FF2B5EF4-FFF2-40B4-BE49-F238E27FC236}">
                    <a16:creationId xmlns:a16="http://schemas.microsoft.com/office/drawing/2014/main" id="{E276859B-3003-4240-BDD6-E3754A0265B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180" name="Freeform 5">
                  <a:extLst>
                    <a:ext uri="{FF2B5EF4-FFF2-40B4-BE49-F238E27FC236}">
                      <a16:creationId xmlns:a16="http://schemas.microsoft.com/office/drawing/2014/main" id="{08EE00AD-1C9B-9B0D-5B59-E5023FC425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1" name="Freeform 6">
                  <a:extLst>
                    <a:ext uri="{FF2B5EF4-FFF2-40B4-BE49-F238E27FC236}">
                      <a16:creationId xmlns:a16="http://schemas.microsoft.com/office/drawing/2014/main" id="{0574F894-D639-003E-9A01-CBA16AD2DF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2" name="Freeform 7">
                  <a:extLst>
                    <a:ext uri="{FF2B5EF4-FFF2-40B4-BE49-F238E27FC236}">
                      <a16:creationId xmlns:a16="http://schemas.microsoft.com/office/drawing/2014/main" id="{1F394439-8010-3309-1EEC-8FD1142C03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3" name="Freeform 8">
                  <a:extLst>
                    <a:ext uri="{FF2B5EF4-FFF2-40B4-BE49-F238E27FC236}">
                      <a16:creationId xmlns:a16="http://schemas.microsoft.com/office/drawing/2014/main" id="{222DAC94-6A97-085A-6480-2AA710D3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4" name="Freeform 9">
                  <a:extLst>
                    <a:ext uri="{FF2B5EF4-FFF2-40B4-BE49-F238E27FC236}">
                      <a16:creationId xmlns:a16="http://schemas.microsoft.com/office/drawing/2014/main" id="{4E543677-290B-D89B-103B-347C41B30A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5" name="Freeform 10">
                  <a:extLst>
                    <a:ext uri="{FF2B5EF4-FFF2-40B4-BE49-F238E27FC236}">
                      <a16:creationId xmlns:a16="http://schemas.microsoft.com/office/drawing/2014/main" id="{6852315D-4F0F-CDB8-34E3-D06C16561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6" name="Freeform 11">
                  <a:extLst>
                    <a:ext uri="{FF2B5EF4-FFF2-40B4-BE49-F238E27FC236}">
                      <a16:creationId xmlns:a16="http://schemas.microsoft.com/office/drawing/2014/main" id="{E6B59E9E-1516-1144-AE16-6ADCE60CA4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7" name="Freeform 12">
                  <a:extLst>
                    <a:ext uri="{FF2B5EF4-FFF2-40B4-BE49-F238E27FC236}">
                      <a16:creationId xmlns:a16="http://schemas.microsoft.com/office/drawing/2014/main" id="{3B71A704-8676-5F64-E930-8DB8151C8E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8" name="Freeform 13">
                  <a:extLst>
                    <a:ext uri="{FF2B5EF4-FFF2-40B4-BE49-F238E27FC236}">
                      <a16:creationId xmlns:a16="http://schemas.microsoft.com/office/drawing/2014/main" id="{1ECE93A0-539E-2963-A97E-F8CF3DD9A6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9" name="Freeform 14">
                  <a:extLst>
                    <a:ext uri="{FF2B5EF4-FFF2-40B4-BE49-F238E27FC236}">
                      <a16:creationId xmlns:a16="http://schemas.microsoft.com/office/drawing/2014/main" id="{8838B10C-80D5-1867-E688-3439C0413E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0" name="Freeform 15">
                  <a:extLst>
                    <a:ext uri="{FF2B5EF4-FFF2-40B4-BE49-F238E27FC236}">
                      <a16:creationId xmlns:a16="http://schemas.microsoft.com/office/drawing/2014/main" id="{6CA247F4-CAFA-C3B3-05C1-14A55FA59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1" name="Freeform 16">
                  <a:extLst>
                    <a:ext uri="{FF2B5EF4-FFF2-40B4-BE49-F238E27FC236}">
                      <a16:creationId xmlns:a16="http://schemas.microsoft.com/office/drawing/2014/main" id="{8DFA5C68-69C5-B3E7-C8BB-D15A554DCD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2" name="Freeform 17">
                  <a:extLst>
                    <a:ext uri="{FF2B5EF4-FFF2-40B4-BE49-F238E27FC236}">
                      <a16:creationId xmlns:a16="http://schemas.microsoft.com/office/drawing/2014/main" id="{0744DB86-390C-EDD7-FE09-D51DA94E86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3" name="Freeform 18">
                  <a:extLst>
                    <a:ext uri="{FF2B5EF4-FFF2-40B4-BE49-F238E27FC236}">
                      <a16:creationId xmlns:a16="http://schemas.microsoft.com/office/drawing/2014/main" id="{0BFD99DB-F5BE-B86F-7BE4-391AFBE8F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4" name="Freeform 19">
                  <a:extLst>
                    <a:ext uri="{FF2B5EF4-FFF2-40B4-BE49-F238E27FC236}">
                      <a16:creationId xmlns:a16="http://schemas.microsoft.com/office/drawing/2014/main" id="{A1681AD3-4720-508E-F85F-6DB8CA5669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5" name="Freeform 20">
                  <a:extLst>
                    <a:ext uri="{FF2B5EF4-FFF2-40B4-BE49-F238E27FC236}">
                      <a16:creationId xmlns:a16="http://schemas.microsoft.com/office/drawing/2014/main" id="{EE0F6DC8-DDAE-B630-C390-A266753421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175" name="noun_project_0562.eps">
                <a:extLst>
                  <a:ext uri="{FF2B5EF4-FFF2-40B4-BE49-F238E27FC236}">
                    <a16:creationId xmlns:a16="http://schemas.microsoft.com/office/drawing/2014/main" id="{48239D94-4059-E233-4AAA-63CE0DF8FF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176" name="Freeform 360">
                  <a:extLst>
                    <a:ext uri="{FF2B5EF4-FFF2-40B4-BE49-F238E27FC236}">
                      <a16:creationId xmlns:a16="http://schemas.microsoft.com/office/drawing/2014/main" id="{B362381C-8AF4-D0EC-0A34-8D8C5C8763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77" name="Freeform 361">
                  <a:extLst>
                    <a:ext uri="{FF2B5EF4-FFF2-40B4-BE49-F238E27FC236}">
                      <a16:creationId xmlns:a16="http://schemas.microsoft.com/office/drawing/2014/main" id="{320ACA27-6AA2-1A13-19BC-9A7B457761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78" name="Freeform 362">
                  <a:extLst>
                    <a:ext uri="{FF2B5EF4-FFF2-40B4-BE49-F238E27FC236}">
                      <a16:creationId xmlns:a16="http://schemas.microsoft.com/office/drawing/2014/main" id="{093A78A3-83CF-129B-FE00-4FB021F32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79" name="Freeform 363">
                  <a:extLst>
                    <a:ext uri="{FF2B5EF4-FFF2-40B4-BE49-F238E27FC236}">
                      <a16:creationId xmlns:a16="http://schemas.microsoft.com/office/drawing/2014/main" id="{A4964097-550D-A4BD-D5F8-8CC19F2E24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094085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28E2EC58-5167-42B2-F8F9-12C6878F3D5F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Liczba wizyt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2022: N=72.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3819083102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P2. Ile razy był(a) Pan(i) w tym regionie w ciągu 2022 roku?</a:t>
            </a:r>
            <a:br>
              <a:rPr lang="pl-PL" sz="1000" b="1" dirty="0"/>
            </a:br>
            <a:r>
              <a:rPr lang="pl-PL" sz="1000" b="1" dirty="0"/>
              <a:t>Chodzi o wyjazd na czas dłuższy niż jeden dzień, czyli przynajmniej z jednym noclegiem.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59582423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59038107"/>
              </p:ext>
            </p:extLst>
          </p:nvPr>
        </p:nvGraphicFramePr>
        <p:xfrm>
          <a:off x="93644" y="2513206"/>
          <a:ext cx="1797300" cy="26016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2" name="Prostokąt 61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pSp>
        <p:nvGrpSpPr>
          <p:cNvPr id="38" name="Grupa 37">
            <a:extLst>
              <a:ext uri="{FF2B5EF4-FFF2-40B4-BE49-F238E27FC236}">
                <a16:creationId xmlns:a16="http://schemas.microsoft.com/office/drawing/2014/main" id="{8A63B493-2ED1-3C44-5F83-B2BCC2457D9B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39" name="Elipsa 6">
              <a:extLst>
                <a:ext uri="{FF2B5EF4-FFF2-40B4-BE49-F238E27FC236}">
                  <a16:creationId xmlns:a16="http://schemas.microsoft.com/office/drawing/2014/main" id="{F4B3CAD9-F43A-CD9D-22E1-91203F6559F7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0" name="Grupa 39">
              <a:extLst>
                <a:ext uri="{FF2B5EF4-FFF2-40B4-BE49-F238E27FC236}">
                  <a16:creationId xmlns:a16="http://schemas.microsoft.com/office/drawing/2014/main" id="{10CBD87F-6071-61F4-6AA7-E1197FCA239B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1" name="Grupa 40">
                <a:extLst>
                  <a:ext uri="{FF2B5EF4-FFF2-40B4-BE49-F238E27FC236}">
                    <a16:creationId xmlns:a16="http://schemas.microsoft.com/office/drawing/2014/main" id="{1576797D-AD6E-27F8-7D44-140FEDF3014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47" name="Freeform 5">
                  <a:extLst>
                    <a:ext uri="{FF2B5EF4-FFF2-40B4-BE49-F238E27FC236}">
                      <a16:creationId xmlns:a16="http://schemas.microsoft.com/office/drawing/2014/main" id="{9EBD5A21-EEE1-1748-0ADB-EC5F5EFB9D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8" name="Freeform 6">
                  <a:extLst>
                    <a:ext uri="{FF2B5EF4-FFF2-40B4-BE49-F238E27FC236}">
                      <a16:creationId xmlns:a16="http://schemas.microsoft.com/office/drawing/2014/main" id="{AD75CC6D-0308-E170-6C47-9D33DB8FA0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9" name="Freeform 7">
                  <a:extLst>
                    <a:ext uri="{FF2B5EF4-FFF2-40B4-BE49-F238E27FC236}">
                      <a16:creationId xmlns:a16="http://schemas.microsoft.com/office/drawing/2014/main" id="{6B9390B5-4606-05E7-DE5F-B65EE7693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0" name="Freeform 8">
                  <a:extLst>
                    <a:ext uri="{FF2B5EF4-FFF2-40B4-BE49-F238E27FC236}">
                      <a16:creationId xmlns:a16="http://schemas.microsoft.com/office/drawing/2014/main" id="{49D42EDC-7864-9A83-5BB4-74C841F9D6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1" name="Freeform 9">
                  <a:extLst>
                    <a:ext uri="{FF2B5EF4-FFF2-40B4-BE49-F238E27FC236}">
                      <a16:creationId xmlns:a16="http://schemas.microsoft.com/office/drawing/2014/main" id="{9D8FB4DE-991E-D895-EE2B-5AEFB44954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10">
                  <a:extLst>
                    <a:ext uri="{FF2B5EF4-FFF2-40B4-BE49-F238E27FC236}">
                      <a16:creationId xmlns:a16="http://schemas.microsoft.com/office/drawing/2014/main" id="{B8D7A183-C556-BA8C-13FB-80D8CE9C77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11">
                  <a:extLst>
                    <a:ext uri="{FF2B5EF4-FFF2-40B4-BE49-F238E27FC236}">
                      <a16:creationId xmlns:a16="http://schemas.microsoft.com/office/drawing/2014/main" id="{A0896D62-206F-3939-9C55-3FE1273DEF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12">
                  <a:extLst>
                    <a:ext uri="{FF2B5EF4-FFF2-40B4-BE49-F238E27FC236}">
                      <a16:creationId xmlns:a16="http://schemas.microsoft.com/office/drawing/2014/main" id="{BB7B4455-F5EF-E2DA-59EB-79F1EAABBD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13">
                  <a:extLst>
                    <a:ext uri="{FF2B5EF4-FFF2-40B4-BE49-F238E27FC236}">
                      <a16:creationId xmlns:a16="http://schemas.microsoft.com/office/drawing/2014/main" id="{D2626BC4-3FE8-B094-09AA-C4B029D9D5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4">
                  <a:extLst>
                    <a:ext uri="{FF2B5EF4-FFF2-40B4-BE49-F238E27FC236}">
                      <a16:creationId xmlns:a16="http://schemas.microsoft.com/office/drawing/2014/main" id="{7F0C409A-94B0-590C-70A1-484B7F0190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5">
                  <a:extLst>
                    <a:ext uri="{FF2B5EF4-FFF2-40B4-BE49-F238E27FC236}">
                      <a16:creationId xmlns:a16="http://schemas.microsoft.com/office/drawing/2014/main" id="{28376DDB-D7F8-0C52-9C25-8E84B0AD51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5" name="Freeform 16">
                  <a:extLst>
                    <a:ext uri="{FF2B5EF4-FFF2-40B4-BE49-F238E27FC236}">
                      <a16:creationId xmlns:a16="http://schemas.microsoft.com/office/drawing/2014/main" id="{12939719-5925-7A9B-ABE4-6107505E0E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6" name="Freeform 17">
                  <a:extLst>
                    <a:ext uri="{FF2B5EF4-FFF2-40B4-BE49-F238E27FC236}">
                      <a16:creationId xmlns:a16="http://schemas.microsoft.com/office/drawing/2014/main" id="{6169506E-E7A6-CD02-0E0B-DA6D789697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7" name="Freeform 18">
                  <a:extLst>
                    <a:ext uri="{FF2B5EF4-FFF2-40B4-BE49-F238E27FC236}">
                      <a16:creationId xmlns:a16="http://schemas.microsoft.com/office/drawing/2014/main" id="{F13C2E10-30A1-EA05-0C77-66556CF707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8" name="Freeform 19">
                  <a:extLst>
                    <a:ext uri="{FF2B5EF4-FFF2-40B4-BE49-F238E27FC236}">
                      <a16:creationId xmlns:a16="http://schemas.microsoft.com/office/drawing/2014/main" id="{3609AFF9-451F-861C-D369-673EF8B449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9" name="Freeform 20">
                  <a:extLst>
                    <a:ext uri="{FF2B5EF4-FFF2-40B4-BE49-F238E27FC236}">
                      <a16:creationId xmlns:a16="http://schemas.microsoft.com/office/drawing/2014/main" id="{13F9581C-D3FB-D204-D1B2-C99C647C4E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2" name="noun_project_0562.eps">
                <a:extLst>
                  <a:ext uri="{FF2B5EF4-FFF2-40B4-BE49-F238E27FC236}">
                    <a16:creationId xmlns:a16="http://schemas.microsoft.com/office/drawing/2014/main" id="{EC31D9E9-6D4A-0030-A9E6-978224B50C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3" name="Freeform 360">
                  <a:extLst>
                    <a:ext uri="{FF2B5EF4-FFF2-40B4-BE49-F238E27FC236}">
                      <a16:creationId xmlns:a16="http://schemas.microsoft.com/office/drawing/2014/main" id="{4908E6E9-B89A-86C0-F91E-565CC4A23B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4" name="Freeform 361">
                  <a:extLst>
                    <a:ext uri="{FF2B5EF4-FFF2-40B4-BE49-F238E27FC236}">
                      <a16:creationId xmlns:a16="http://schemas.microsoft.com/office/drawing/2014/main" id="{A439BCFB-67F4-C944-96AD-88DF5E70B9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5" name="Freeform 362">
                  <a:extLst>
                    <a:ext uri="{FF2B5EF4-FFF2-40B4-BE49-F238E27FC236}">
                      <a16:creationId xmlns:a16="http://schemas.microsoft.com/office/drawing/2014/main" id="{536284CA-F98C-D70D-CF45-996A3E1B5F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6" name="Freeform 363">
                  <a:extLst>
                    <a:ext uri="{FF2B5EF4-FFF2-40B4-BE49-F238E27FC236}">
                      <a16:creationId xmlns:a16="http://schemas.microsoft.com/office/drawing/2014/main" id="{239B13E9-7487-67B7-C777-2DB536C262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9630729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7D49243B-5C58-DB1C-27F4-E1C1229AA824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Długość pobytu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2022: N=72.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1182661667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P3. Łącznie ile dni spędził(a) Pan(i) w tym rejonie?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80927637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64022459"/>
              </p:ext>
            </p:extLst>
          </p:nvPr>
        </p:nvGraphicFramePr>
        <p:xfrm>
          <a:off x="265093" y="2513206"/>
          <a:ext cx="204015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8" name="Prostokąt 57"/>
          <p:cNvSpPr/>
          <p:nvPr/>
        </p:nvSpPr>
        <p:spPr>
          <a:xfrm>
            <a:off x="6249388" y="4999077"/>
            <a:ext cx="5577484" cy="461665"/>
          </a:xfrm>
          <a:prstGeom prst="rect">
            <a:avLst/>
          </a:prstGeom>
          <a:solidFill>
            <a:srgbClr val="BBC600"/>
          </a:solidFill>
        </p:spPr>
        <p:txBody>
          <a:bodyPr wrap="square">
            <a:spAutoFit/>
          </a:bodyPr>
          <a:lstStyle/>
          <a:p>
            <a:r>
              <a:rPr lang="pl-PL" sz="1200" dirty="0">
                <a:solidFill>
                  <a:schemeClr val="bg1"/>
                </a:solidFill>
              </a:rPr>
              <a:t>Średni czas spędzony na terenie województwa śląskiego w 2022 roku wyniósł 5,2 dni (wynik niższy od wyniku z 2021 roku – 7,4 dni). 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1" name="Prostokąt 60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pSp>
        <p:nvGrpSpPr>
          <p:cNvPr id="39" name="Grupa 38">
            <a:extLst>
              <a:ext uri="{FF2B5EF4-FFF2-40B4-BE49-F238E27FC236}">
                <a16:creationId xmlns:a16="http://schemas.microsoft.com/office/drawing/2014/main" id="{A6B3474C-F9C3-1804-7990-3975EAAE4D82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0" name="Elipsa 6">
              <a:extLst>
                <a:ext uri="{FF2B5EF4-FFF2-40B4-BE49-F238E27FC236}">
                  <a16:creationId xmlns:a16="http://schemas.microsoft.com/office/drawing/2014/main" id="{4BB91290-6F1E-37E7-8A88-8BC0A7598CED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1" name="Grupa 40">
              <a:extLst>
                <a:ext uri="{FF2B5EF4-FFF2-40B4-BE49-F238E27FC236}">
                  <a16:creationId xmlns:a16="http://schemas.microsoft.com/office/drawing/2014/main" id="{AA0751E0-28FD-3464-2327-06DF654299C3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2" name="Grupa 41">
                <a:extLst>
                  <a:ext uri="{FF2B5EF4-FFF2-40B4-BE49-F238E27FC236}">
                    <a16:creationId xmlns:a16="http://schemas.microsoft.com/office/drawing/2014/main" id="{69F519E0-BA8D-2F6D-90BD-D022CEEEC7C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48" name="Freeform 5">
                  <a:extLst>
                    <a:ext uri="{FF2B5EF4-FFF2-40B4-BE49-F238E27FC236}">
                      <a16:creationId xmlns:a16="http://schemas.microsoft.com/office/drawing/2014/main" id="{C3372440-5BEF-1C50-7FE1-2F302DC3C2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9" name="Freeform 6">
                  <a:extLst>
                    <a:ext uri="{FF2B5EF4-FFF2-40B4-BE49-F238E27FC236}">
                      <a16:creationId xmlns:a16="http://schemas.microsoft.com/office/drawing/2014/main" id="{2C4EFCEF-E795-6B77-C1E9-5FF69ED1D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0" name="Freeform 7">
                  <a:extLst>
                    <a:ext uri="{FF2B5EF4-FFF2-40B4-BE49-F238E27FC236}">
                      <a16:creationId xmlns:a16="http://schemas.microsoft.com/office/drawing/2014/main" id="{13C5B4BD-D61F-AF8B-A4F7-B67DA235D4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1" name="Freeform 8">
                  <a:extLst>
                    <a:ext uri="{FF2B5EF4-FFF2-40B4-BE49-F238E27FC236}">
                      <a16:creationId xmlns:a16="http://schemas.microsoft.com/office/drawing/2014/main" id="{68A5D2BD-A2E2-B437-0C65-750ADCFB55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9">
                  <a:extLst>
                    <a:ext uri="{FF2B5EF4-FFF2-40B4-BE49-F238E27FC236}">
                      <a16:creationId xmlns:a16="http://schemas.microsoft.com/office/drawing/2014/main" id="{A2B1811D-F57D-0037-1D9A-914448A520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10">
                  <a:extLst>
                    <a:ext uri="{FF2B5EF4-FFF2-40B4-BE49-F238E27FC236}">
                      <a16:creationId xmlns:a16="http://schemas.microsoft.com/office/drawing/2014/main" id="{9E0A6DFD-E485-6C7C-4919-0172BC44D5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11">
                  <a:extLst>
                    <a:ext uri="{FF2B5EF4-FFF2-40B4-BE49-F238E27FC236}">
                      <a16:creationId xmlns:a16="http://schemas.microsoft.com/office/drawing/2014/main" id="{830CC530-0B93-3119-4CC7-04A4AE0FF4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12">
                  <a:extLst>
                    <a:ext uri="{FF2B5EF4-FFF2-40B4-BE49-F238E27FC236}">
                      <a16:creationId xmlns:a16="http://schemas.microsoft.com/office/drawing/2014/main" id="{25463C70-B942-C2C3-48FD-9C67C056B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3">
                  <a:extLst>
                    <a:ext uri="{FF2B5EF4-FFF2-40B4-BE49-F238E27FC236}">
                      <a16:creationId xmlns:a16="http://schemas.microsoft.com/office/drawing/2014/main" id="{8AE171D4-9164-D9C9-8582-F4E135DFDE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4">
                  <a:extLst>
                    <a:ext uri="{FF2B5EF4-FFF2-40B4-BE49-F238E27FC236}">
                      <a16:creationId xmlns:a16="http://schemas.microsoft.com/office/drawing/2014/main" id="{FFC3B01D-7A65-E2B2-0449-82EFFF3909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6" name="Freeform 15">
                  <a:extLst>
                    <a:ext uri="{FF2B5EF4-FFF2-40B4-BE49-F238E27FC236}">
                      <a16:creationId xmlns:a16="http://schemas.microsoft.com/office/drawing/2014/main" id="{3BA8D557-2FA6-50EE-4FB1-CAB47387B3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7" name="Freeform 16">
                  <a:extLst>
                    <a:ext uri="{FF2B5EF4-FFF2-40B4-BE49-F238E27FC236}">
                      <a16:creationId xmlns:a16="http://schemas.microsoft.com/office/drawing/2014/main" id="{3EF98121-C373-309A-0B63-4647ED80DC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8" name="Freeform 17">
                  <a:extLst>
                    <a:ext uri="{FF2B5EF4-FFF2-40B4-BE49-F238E27FC236}">
                      <a16:creationId xmlns:a16="http://schemas.microsoft.com/office/drawing/2014/main" id="{E86E344E-60E5-1B54-3C82-411D633F48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9" name="Freeform 18">
                  <a:extLst>
                    <a:ext uri="{FF2B5EF4-FFF2-40B4-BE49-F238E27FC236}">
                      <a16:creationId xmlns:a16="http://schemas.microsoft.com/office/drawing/2014/main" id="{0DDAA5F1-AB55-8565-B054-399AA95BB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0" name="Freeform 19">
                  <a:extLst>
                    <a:ext uri="{FF2B5EF4-FFF2-40B4-BE49-F238E27FC236}">
                      <a16:creationId xmlns:a16="http://schemas.microsoft.com/office/drawing/2014/main" id="{D67510D4-AEB0-45E2-E6EA-43F4F14BCF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1" name="Freeform 20">
                  <a:extLst>
                    <a:ext uri="{FF2B5EF4-FFF2-40B4-BE49-F238E27FC236}">
                      <a16:creationId xmlns:a16="http://schemas.microsoft.com/office/drawing/2014/main" id="{C8547DFB-7075-2790-2323-AFD86D198C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3" name="noun_project_0562.eps">
                <a:extLst>
                  <a:ext uri="{FF2B5EF4-FFF2-40B4-BE49-F238E27FC236}">
                    <a16:creationId xmlns:a16="http://schemas.microsoft.com/office/drawing/2014/main" id="{4BE19772-8940-AD43-97D8-2CBAD8CEB9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4" name="Freeform 360">
                  <a:extLst>
                    <a:ext uri="{FF2B5EF4-FFF2-40B4-BE49-F238E27FC236}">
                      <a16:creationId xmlns:a16="http://schemas.microsoft.com/office/drawing/2014/main" id="{0E05CE9F-CDAA-BABF-CD0A-9EF523A8FA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5" name="Freeform 361">
                  <a:extLst>
                    <a:ext uri="{FF2B5EF4-FFF2-40B4-BE49-F238E27FC236}">
                      <a16:creationId xmlns:a16="http://schemas.microsoft.com/office/drawing/2014/main" id="{E3280DA9-1390-3303-7C09-C65E012AE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6" name="Freeform 362">
                  <a:extLst>
                    <a:ext uri="{FF2B5EF4-FFF2-40B4-BE49-F238E27FC236}">
                      <a16:creationId xmlns:a16="http://schemas.microsoft.com/office/drawing/2014/main" id="{C20E6976-D3BB-0342-E2A7-8433236803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7" name="Freeform 363">
                  <a:extLst>
                    <a:ext uri="{FF2B5EF4-FFF2-40B4-BE49-F238E27FC236}">
                      <a16:creationId xmlns:a16="http://schemas.microsoft.com/office/drawing/2014/main" id="{C0EECBD3-BC24-3755-CD9D-82BFB86329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329158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B9EDB4C6-AC15-E82D-2A69-4888E5208F0C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Liczba osób towarzyszących wśród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2022: N=72.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2649749924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P4. Ile osób towarzyszyło Panu(i) podczas tego wyjazdu/wyjazdów? W przypadku więcej niż jednego wyjazdu zrealizowanego proszę podać łączną liczbę osób towarzyszących. </a:t>
            </a:r>
            <a:br>
              <a:rPr lang="pl-PL" sz="1000" b="1" dirty="0"/>
            </a:br>
            <a:r>
              <a:rPr lang="pl-PL" sz="1000" b="1" dirty="0"/>
              <a:t>Proszę uwzględnić osoby posiadające z Panem(</a:t>
            </a:r>
            <a:r>
              <a:rPr lang="pl-PL" sz="1000" b="1" dirty="0" err="1"/>
              <a:t>ią</a:t>
            </a:r>
            <a:r>
              <a:rPr lang="pl-PL" sz="1000" b="1" dirty="0"/>
              <a:t>) wspólny budżet (członkowie rodziny, partner/partnerka).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41247260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39248708"/>
              </p:ext>
            </p:extLst>
          </p:nvPr>
        </p:nvGraphicFramePr>
        <p:xfrm>
          <a:off x="293668" y="2513206"/>
          <a:ext cx="204015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8" name="Prostokąt 57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pSp>
        <p:nvGrpSpPr>
          <p:cNvPr id="38" name="Grupa 37">
            <a:extLst>
              <a:ext uri="{FF2B5EF4-FFF2-40B4-BE49-F238E27FC236}">
                <a16:creationId xmlns:a16="http://schemas.microsoft.com/office/drawing/2014/main" id="{84B08F5C-4A51-3E90-8E5C-8CAA026F1CCE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39" name="Elipsa 6">
              <a:extLst>
                <a:ext uri="{FF2B5EF4-FFF2-40B4-BE49-F238E27FC236}">
                  <a16:creationId xmlns:a16="http://schemas.microsoft.com/office/drawing/2014/main" id="{BD0D0847-4E9D-42DB-8A4C-FA188041D141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0" name="Grupa 39">
              <a:extLst>
                <a:ext uri="{FF2B5EF4-FFF2-40B4-BE49-F238E27FC236}">
                  <a16:creationId xmlns:a16="http://schemas.microsoft.com/office/drawing/2014/main" id="{882AD83E-DAE3-7ADD-C640-2DD47521F196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1" name="Grupa 40">
                <a:extLst>
                  <a:ext uri="{FF2B5EF4-FFF2-40B4-BE49-F238E27FC236}">
                    <a16:creationId xmlns:a16="http://schemas.microsoft.com/office/drawing/2014/main" id="{8FF540F8-F175-DEF9-E3B9-7C53E6F98D3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47" name="Freeform 5">
                  <a:extLst>
                    <a:ext uri="{FF2B5EF4-FFF2-40B4-BE49-F238E27FC236}">
                      <a16:creationId xmlns:a16="http://schemas.microsoft.com/office/drawing/2014/main" id="{00B27CC2-2623-3693-58EF-E1B1796E4E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8" name="Freeform 6">
                  <a:extLst>
                    <a:ext uri="{FF2B5EF4-FFF2-40B4-BE49-F238E27FC236}">
                      <a16:creationId xmlns:a16="http://schemas.microsoft.com/office/drawing/2014/main" id="{9295FF3D-9AD8-8D0E-86E4-05E3DE2CE3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9" name="Freeform 7">
                  <a:extLst>
                    <a:ext uri="{FF2B5EF4-FFF2-40B4-BE49-F238E27FC236}">
                      <a16:creationId xmlns:a16="http://schemas.microsoft.com/office/drawing/2014/main" id="{EA806738-A1FA-B2C0-5A39-A1175739A6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0" name="Freeform 8">
                  <a:extLst>
                    <a:ext uri="{FF2B5EF4-FFF2-40B4-BE49-F238E27FC236}">
                      <a16:creationId xmlns:a16="http://schemas.microsoft.com/office/drawing/2014/main" id="{C5EE6D05-CADA-1588-965D-ACD81E5D11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1" name="Freeform 9">
                  <a:extLst>
                    <a:ext uri="{FF2B5EF4-FFF2-40B4-BE49-F238E27FC236}">
                      <a16:creationId xmlns:a16="http://schemas.microsoft.com/office/drawing/2014/main" id="{7538B76B-DFD8-FE9F-3C97-2CC6C2C82E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10">
                  <a:extLst>
                    <a:ext uri="{FF2B5EF4-FFF2-40B4-BE49-F238E27FC236}">
                      <a16:creationId xmlns:a16="http://schemas.microsoft.com/office/drawing/2014/main" id="{9A95D064-A886-3FB8-868E-51802AF728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11">
                  <a:extLst>
                    <a:ext uri="{FF2B5EF4-FFF2-40B4-BE49-F238E27FC236}">
                      <a16:creationId xmlns:a16="http://schemas.microsoft.com/office/drawing/2014/main" id="{BA137162-086C-B0BB-A814-54E1B48C2F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12">
                  <a:extLst>
                    <a:ext uri="{FF2B5EF4-FFF2-40B4-BE49-F238E27FC236}">
                      <a16:creationId xmlns:a16="http://schemas.microsoft.com/office/drawing/2014/main" id="{123DE4F2-493F-7901-A08A-78AAB62DAF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13">
                  <a:extLst>
                    <a:ext uri="{FF2B5EF4-FFF2-40B4-BE49-F238E27FC236}">
                      <a16:creationId xmlns:a16="http://schemas.microsoft.com/office/drawing/2014/main" id="{7E550713-FF57-6CCB-5786-B226865189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4">
                  <a:extLst>
                    <a:ext uri="{FF2B5EF4-FFF2-40B4-BE49-F238E27FC236}">
                      <a16:creationId xmlns:a16="http://schemas.microsoft.com/office/drawing/2014/main" id="{61D605C3-8E77-6DF2-D8A1-E2C568995D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5">
                  <a:extLst>
                    <a:ext uri="{FF2B5EF4-FFF2-40B4-BE49-F238E27FC236}">
                      <a16:creationId xmlns:a16="http://schemas.microsoft.com/office/drawing/2014/main" id="{A284C3F2-111B-CBC6-CF8C-62EDE647DE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5" name="Freeform 16">
                  <a:extLst>
                    <a:ext uri="{FF2B5EF4-FFF2-40B4-BE49-F238E27FC236}">
                      <a16:creationId xmlns:a16="http://schemas.microsoft.com/office/drawing/2014/main" id="{80001336-DA3E-356E-1F85-DB95FEAE8A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6" name="Freeform 17">
                  <a:extLst>
                    <a:ext uri="{FF2B5EF4-FFF2-40B4-BE49-F238E27FC236}">
                      <a16:creationId xmlns:a16="http://schemas.microsoft.com/office/drawing/2014/main" id="{B2CBD8E3-3E61-2291-E5DD-C146C1911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7" name="Freeform 18">
                  <a:extLst>
                    <a:ext uri="{FF2B5EF4-FFF2-40B4-BE49-F238E27FC236}">
                      <a16:creationId xmlns:a16="http://schemas.microsoft.com/office/drawing/2014/main" id="{9D2E0C5D-15B3-EB85-FF2D-2DB915C73F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8" name="Freeform 19">
                  <a:extLst>
                    <a:ext uri="{FF2B5EF4-FFF2-40B4-BE49-F238E27FC236}">
                      <a16:creationId xmlns:a16="http://schemas.microsoft.com/office/drawing/2014/main" id="{F5937F2F-FDE7-3792-0759-4864B78490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9" name="Freeform 20">
                  <a:extLst>
                    <a:ext uri="{FF2B5EF4-FFF2-40B4-BE49-F238E27FC236}">
                      <a16:creationId xmlns:a16="http://schemas.microsoft.com/office/drawing/2014/main" id="{AE64FC60-29B2-1712-8A3B-73BDBFBDB0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2" name="noun_project_0562.eps">
                <a:extLst>
                  <a:ext uri="{FF2B5EF4-FFF2-40B4-BE49-F238E27FC236}">
                    <a16:creationId xmlns:a16="http://schemas.microsoft.com/office/drawing/2014/main" id="{6F7ABD36-585B-98F4-A50A-5083426768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3" name="Freeform 360">
                  <a:extLst>
                    <a:ext uri="{FF2B5EF4-FFF2-40B4-BE49-F238E27FC236}">
                      <a16:creationId xmlns:a16="http://schemas.microsoft.com/office/drawing/2014/main" id="{E7CB9323-63B8-DC29-CD41-F42B7F026C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4" name="Freeform 361">
                  <a:extLst>
                    <a:ext uri="{FF2B5EF4-FFF2-40B4-BE49-F238E27FC236}">
                      <a16:creationId xmlns:a16="http://schemas.microsoft.com/office/drawing/2014/main" id="{6B456E3E-3F1B-B010-CDD2-9C0F26E405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5" name="Freeform 362">
                  <a:extLst>
                    <a:ext uri="{FF2B5EF4-FFF2-40B4-BE49-F238E27FC236}">
                      <a16:creationId xmlns:a16="http://schemas.microsoft.com/office/drawing/2014/main" id="{99590E42-5990-8ED8-8ED4-D30947B60A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6" name="Freeform 363">
                  <a:extLst>
                    <a:ext uri="{FF2B5EF4-FFF2-40B4-BE49-F238E27FC236}">
                      <a16:creationId xmlns:a16="http://schemas.microsoft.com/office/drawing/2014/main" id="{3C5F17F3-B665-5118-1461-2CE806C168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4154229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C9945499-6119-E95F-3CC2-6BB6C8EF7BD4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Sezonowość pobytów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2022: N=72.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P5. W jakiej porze roku miał miejsce ten wyjazd/ te wyjazdy?</a:t>
            </a:r>
            <a:br>
              <a:rPr lang="pl-PL" sz="1000" b="1" dirty="0"/>
            </a:br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58" name="noun_project_1201.eps"/>
          <p:cNvGrpSpPr>
            <a:grpSpLocks noChangeAspect="1"/>
          </p:cNvGrpSpPr>
          <p:nvPr/>
        </p:nvGrpSpPr>
        <p:grpSpPr bwMode="auto">
          <a:xfrm>
            <a:off x="7246580" y="1759365"/>
            <a:ext cx="3752844" cy="3765071"/>
            <a:chOff x="3453" y="3060"/>
            <a:chExt cx="307" cy="308"/>
          </a:xfrm>
        </p:grpSpPr>
        <p:sp>
          <p:nvSpPr>
            <p:cNvPr id="60" name="Freeform 568"/>
            <p:cNvSpPr>
              <a:spLocks/>
            </p:cNvSpPr>
            <p:nvPr/>
          </p:nvSpPr>
          <p:spPr bwMode="auto">
            <a:xfrm>
              <a:off x="3569" y="3060"/>
              <a:ext cx="191" cy="148"/>
            </a:xfrm>
            <a:custGeom>
              <a:avLst/>
              <a:gdLst>
                <a:gd name="T0" fmla="*/ 17 w 2104"/>
                <a:gd name="T1" fmla="*/ 0 h 1633"/>
                <a:gd name="T2" fmla="*/ 14 w 2104"/>
                <a:gd name="T3" fmla="*/ 13 h 1633"/>
                <a:gd name="T4" fmla="*/ 14 w 2104"/>
                <a:gd name="T5" fmla="*/ 13 h 1633"/>
                <a:gd name="T6" fmla="*/ 14 w 2104"/>
                <a:gd name="T7" fmla="*/ 13 h 1633"/>
                <a:gd name="T8" fmla="*/ 14 w 2104"/>
                <a:gd name="T9" fmla="*/ 13 h 1633"/>
                <a:gd name="T10" fmla="*/ 13 w 2104"/>
                <a:gd name="T11" fmla="*/ 13 h 1633"/>
                <a:gd name="T12" fmla="*/ 14 w 2104"/>
                <a:gd name="T13" fmla="*/ 13 h 1633"/>
                <a:gd name="T14" fmla="*/ 14 w 2104"/>
                <a:gd name="T15" fmla="*/ 13 h 1633"/>
                <a:gd name="T16" fmla="*/ 14 w 2104"/>
                <a:gd name="T17" fmla="*/ 12 h 1633"/>
                <a:gd name="T18" fmla="*/ 14 w 2104"/>
                <a:gd name="T19" fmla="*/ 12 h 1633"/>
                <a:gd name="T20" fmla="*/ 13 w 2104"/>
                <a:gd name="T21" fmla="*/ 11 h 1633"/>
                <a:gd name="T22" fmla="*/ 13 w 2104"/>
                <a:gd name="T23" fmla="*/ 11 h 1633"/>
                <a:gd name="T24" fmla="*/ 13 w 2104"/>
                <a:gd name="T25" fmla="*/ 10 h 1633"/>
                <a:gd name="T26" fmla="*/ 12 w 2104"/>
                <a:gd name="T27" fmla="*/ 10 h 1633"/>
                <a:gd name="T28" fmla="*/ 12 w 2104"/>
                <a:gd name="T29" fmla="*/ 10 h 1633"/>
                <a:gd name="T30" fmla="*/ 11 w 2104"/>
                <a:gd name="T31" fmla="*/ 9 h 1633"/>
                <a:gd name="T32" fmla="*/ 10 w 2104"/>
                <a:gd name="T33" fmla="*/ 9 h 1633"/>
                <a:gd name="T34" fmla="*/ 10 w 2104"/>
                <a:gd name="T35" fmla="*/ 10 h 1633"/>
                <a:gd name="T36" fmla="*/ 9 w 2104"/>
                <a:gd name="T37" fmla="*/ 10 h 1633"/>
                <a:gd name="T38" fmla="*/ 9 w 2104"/>
                <a:gd name="T39" fmla="*/ 10 h 1633"/>
                <a:gd name="T40" fmla="*/ 8 w 2104"/>
                <a:gd name="T41" fmla="*/ 11 h 1633"/>
                <a:gd name="T42" fmla="*/ 8 w 2104"/>
                <a:gd name="T43" fmla="*/ 11 h 1633"/>
                <a:gd name="T44" fmla="*/ 8 w 2104"/>
                <a:gd name="T45" fmla="*/ 12 h 1633"/>
                <a:gd name="T46" fmla="*/ 8 w 2104"/>
                <a:gd name="T47" fmla="*/ 13 h 1633"/>
                <a:gd name="T48" fmla="*/ 8 w 2104"/>
                <a:gd name="T49" fmla="*/ 13 h 1633"/>
                <a:gd name="T50" fmla="*/ 8 w 2104"/>
                <a:gd name="T51" fmla="*/ 13 h 1633"/>
                <a:gd name="T52" fmla="*/ 8 w 2104"/>
                <a:gd name="T53" fmla="*/ 13 h 1633"/>
                <a:gd name="T54" fmla="*/ 8 w 2104"/>
                <a:gd name="T55" fmla="*/ 13 h 1633"/>
                <a:gd name="T56" fmla="*/ 8 w 2104"/>
                <a:gd name="T57" fmla="*/ 13 h 1633"/>
                <a:gd name="T58" fmla="*/ 7 w 2104"/>
                <a:gd name="T59" fmla="*/ 13 h 1633"/>
                <a:gd name="T60" fmla="*/ 4 w 2104"/>
                <a:gd name="T61" fmla="*/ 13 h 1633"/>
                <a:gd name="T62" fmla="*/ 4 w 2104"/>
                <a:gd name="T63" fmla="*/ 9 h 1633"/>
                <a:gd name="T64" fmla="*/ 4 w 2104"/>
                <a:gd name="T65" fmla="*/ 9 h 1633"/>
                <a:gd name="T66" fmla="*/ 4 w 2104"/>
                <a:gd name="T67" fmla="*/ 9 h 1633"/>
                <a:gd name="T68" fmla="*/ 4 w 2104"/>
                <a:gd name="T69" fmla="*/ 8 h 1633"/>
                <a:gd name="T70" fmla="*/ 3 w 2104"/>
                <a:gd name="T71" fmla="*/ 8 h 1633"/>
                <a:gd name="T72" fmla="*/ 3 w 2104"/>
                <a:gd name="T73" fmla="*/ 8 h 1633"/>
                <a:gd name="T74" fmla="*/ 3 w 2104"/>
                <a:gd name="T75" fmla="*/ 8 h 1633"/>
                <a:gd name="T76" fmla="*/ 2 w 2104"/>
                <a:gd name="T77" fmla="*/ 9 h 1633"/>
                <a:gd name="T78" fmla="*/ 2 w 2104"/>
                <a:gd name="T79" fmla="*/ 9 h 1633"/>
                <a:gd name="T80" fmla="*/ 1 w 2104"/>
                <a:gd name="T81" fmla="*/ 9 h 1633"/>
                <a:gd name="T82" fmla="*/ 1 w 2104"/>
                <a:gd name="T83" fmla="*/ 8 h 1633"/>
                <a:gd name="T84" fmla="*/ 0 w 2104"/>
                <a:gd name="T85" fmla="*/ 8 h 1633"/>
                <a:gd name="T86" fmla="*/ 0 w 2104"/>
                <a:gd name="T87" fmla="*/ 7 h 1633"/>
                <a:gd name="T88" fmla="*/ 0 w 2104"/>
                <a:gd name="T89" fmla="*/ 7 h 1633"/>
                <a:gd name="T90" fmla="*/ 0 w 2104"/>
                <a:gd name="T91" fmla="*/ 6 h 1633"/>
                <a:gd name="T92" fmla="*/ 0 w 2104"/>
                <a:gd name="T93" fmla="*/ 6 h 1633"/>
                <a:gd name="T94" fmla="*/ 1 w 2104"/>
                <a:gd name="T95" fmla="*/ 5 h 1633"/>
                <a:gd name="T96" fmla="*/ 1 w 2104"/>
                <a:gd name="T97" fmla="*/ 5 h 1633"/>
                <a:gd name="T98" fmla="*/ 2 w 2104"/>
                <a:gd name="T99" fmla="*/ 5 h 1633"/>
                <a:gd name="T100" fmla="*/ 2 w 2104"/>
                <a:gd name="T101" fmla="*/ 5 h 1633"/>
                <a:gd name="T102" fmla="*/ 3 w 2104"/>
                <a:gd name="T103" fmla="*/ 5 h 1633"/>
                <a:gd name="T104" fmla="*/ 3 w 2104"/>
                <a:gd name="T105" fmla="*/ 5 h 1633"/>
                <a:gd name="T106" fmla="*/ 3 w 2104"/>
                <a:gd name="T107" fmla="*/ 5 h 1633"/>
                <a:gd name="T108" fmla="*/ 4 w 2104"/>
                <a:gd name="T109" fmla="*/ 5 h 1633"/>
                <a:gd name="T110" fmla="*/ 4 w 2104"/>
                <a:gd name="T111" fmla="*/ 5 h 1633"/>
                <a:gd name="T112" fmla="*/ 4 w 2104"/>
                <a:gd name="T113" fmla="*/ 5 h 1633"/>
                <a:gd name="T114" fmla="*/ 4 w 2104"/>
                <a:gd name="T115" fmla="*/ 4 h 1633"/>
                <a:gd name="T116" fmla="*/ 4 w 2104"/>
                <a:gd name="T117" fmla="*/ 0 h 163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04" h="1633">
                  <a:moveTo>
                    <a:pt x="474" y="0"/>
                  </a:moveTo>
                  <a:lnTo>
                    <a:pt x="2104" y="0"/>
                  </a:lnTo>
                  <a:lnTo>
                    <a:pt x="2104" y="1633"/>
                  </a:lnTo>
                  <a:lnTo>
                    <a:pt x="1709" y="1633"/>
                  </a:lnTo>
                  <a:lnTo>
                    <a:pt x="1687" y="1633"/>
                  </a:lnTo>
                  <a:lnTo>
                    <a:pt x="1670" y="1632"/>
                  </a:lnTo>
                  <a:lnTo>
                    <a:pt x="1659" y="1631"/>
                  </a:lnTo>
                  <a:lnTo>
                    <a:pt x="1649" y="1628"/>
                  </a:lnTo>
                  <a:lnTo>
                    <a:pt x="1644" y="1624"/>
                  </a:lnTo>
                  <a:lnTo>
                    <a:pt x="1641" y="1621"/>
                  </a:lnTo>
                  <a:lnTo>
                    <a:pt x="1638" y="1617"/>
                  </a:lnTo>
                  <a:lnTo>
                    <a:pt x="1635" y="1607"/>
                  </a:lnTo>
                  <a:lnTo>
                    <a:pt x="1635" y="1596"/>
                  </a:lnTo>
                  <a:lnTo>
                    <a:pt x="1636" y="1583"/>
                  </a:lnTo>
                  <a:lnTo>
                    <a:pt x="1640" y="1567"/>
                  </a:lnTo>
                  <a:lnTo>
                    <a:pt x="1643" y="1548"/>
                  </a:lnTo>
                  <a:lnTo>
                    <a:pt x="1645" y="1526"/>
                  </a:lnTo>
                  <a:lnTo>
                    <a:pt x="1647" y="1500"/>
                  </a:lnTo>
                  <a:lnTo>
                    <a:pt x="1648" y="1470"/>
                  </a:lnTo>
                  <a:lnTo>
                    <a:pt x="1645" y="1430"/>
                  </a:lnTo>
                  <a:lnTo>
                    <a:pt x="1638" y="1392"/>
                  </a:lnTo>
                  <a:lnTo>
                    <a:pt x="1624" y="1356"/>
                  </a:lnTo>
                  <a:lnTo>
                    <a:pt x="1606" y="1322"/>
                  </a:lnTo>
                  <a:lnTo>
                    <a:pt x="1585" y="1290"/>
                  </a:lnTo>
                  <a:lnTo>
                    <a:pt x="1559" y="1262"/>
                  </a:lnTo>
                  <a:lnTo>
                    <a:pt x="1531" y="1236"/>
                  </a:lnTo>
                  <a:lnTo>
                    <a:pt x="1500" y="1211"/>
                  </a:lnTo>
                  <a:lnTo>
                    <a:pt x="1468" y="1191"/>
                  </a:lnTo>
                  <a:lnTo>
                    <a:pt x="1434" y="1174"/>
                  </a:lnTo>
                  <a:lnTo>
                    <a:pt x="1398" y="1160"/>
                  </a:lnTo>
                  <a:lnTo>
                    <a:pt x="1361" y="1151"/>
                  </a:lnTo>
                  <a:lnTo>
                    <a:pt x="1325" y="1145"/>
                  </a:lnTo>
                  <a:lnTo>
                    <a:pt x="1288" y="1143"/>
                  </a:lnTo>
                  <a:lnTo>
                    <a:pt x="1249" y="1145"/>
                  </a:lnTo>
                  <a:lnTo>
                    <a:pt x="1210" y="1152"/>
                  </a:lnTo>
                  <a:lnTo>
                    <a:pt x="1171" y="1165"/>
                  </a:lnTo>
                  <a:lnTo>
                    <a:pt x="1133" y="1181"/>
                  </a:lnTo>
                  <a:lnTo>
                    <a:pt x="1096" y="1201"/>
                  </a:lnTo>
                  <a:lnTo>
                    <a:pt x="1061" y="1225"/>
                  </a:lnTo>
                  <a:lnTo>
                    <a:pt x="1030" y="1252"/>
                  </a:lnTo>
                  <a:lnTo>
                    <a:pt x="1001" y="1282"/>
                  </a:lnTo>
                  <a:lnTo>
                    <a:pt x="977" y="1316"/>
                  </a:lnTo>
                  <a:lnTo>
                    <a:pt x="957" y="1351"/>
                  </a:lnTo>
                  <a:lnTo>
                    <a:pt x="941" y="1389"/>
                  </a:lnTo>
                  <a:lnTo>
                    <a:pt x="932" y="1429"/>
                  </a:lnTo>
                  <a:lnTo>
                    <a:pt x="928" y="1470"/>
                  </a:lnTo>
                  <a:lnTo>
                    <a:pt x="929" y="1500"/>
                  </a:lnTo>
                  <a:lnTo>
                    <a:pt x="932" y="1526"/>
                  </a:lnTo>
                  <a:lnTo>
                    <a:pt x="935" y="1548"/>
                  </a:lnTo>
                  <a:lnTo>
                    <a:pt x="938" y="1567"/>
                  </a:lnTo>
                  <a:lnTo>
                    <a:pt x="940" y="1583"/>
                  </a:lnTo>
                  <a:lnTo>
                    <a:pt x="941" y="1596"/>
                  </a:lnTo>
                  <a:lnTo>
                    <a:pt x="941" y="1607"/>
                  </a:lnTo>
                  <a:lnTo>
                    <a:pt x="939" y="1617"/>
                  </a:lnTo>
                  <a:lnTo>
                    <a:pt x="937" y="1621"/>
                  </a:lnTo>
                  <a:lnTo>
                    <a:pt x="933" y="1624"/>
                  </a:lnTo>
                  <a:lnTo>
                    <a:pt x="927" y="1628"/>
                  </a:lnTo>
                  <a:lnTo>
                    <a:pt x="919" y="1631"/>
                  </a:lnTo>
                  <a:lnTo>
                    <a:pt x="906" y="1632"/>
                  </a:lnTo>
                  <a:lnTo>
                    <a:pt x="889" y="1633"/>
                  </a:lnTo>
                  <a:lnTo>
                    <a:pt x="868" y="1633"/>
                  </a:lnTo>
                  <a:lnTo>
                    <a:pt x="472" y="1633"/>
                  </a:lnTo>
                  <a:lnTo>
                    <a:pt x="472" y="1169"/>
                  </a:lnTo>
                  <a:lnTo>
                    <a:pt x="472" y="1134"/>
                  </a:lnTo>
                  <a:lnTo>
                    <a:pt x="471" y="1106"/>
                  </a:lnTo>
                  <a:lnTo>
                    <a:pt x="470" y="1082"/>
                  </a:lnTo>
                  <a:lnTo>
                    <a:pt x="467" y="1063"/>
                  </a:lnTo>
                  <a:lnTo>
                    <a:pt x="463" y="1048"/>
                  </a:lnTo>
                  <a:lnTo>
                    <a:pt x="458" y="1036"/>
                  </a:lnTo>
                  <a:lnTo>
                    <a:pt x="450" y="1025"/>
                  </a:lnTo>
                  <a:lnTo>
                    <a:pt x="438" y="1015"/>
                  </a:lnTo>
                  <a:lnTo>
                    <a:pt x="424" y="1010"/>
                  </a:lnTo>
                  <a:lnTo>
                    <a:pt x="409" y="1010"/>
                  </a:lnTo>
                  <a:lnTo>
                    <a:pt x="392" y="1016"/>
                  </a:lnTo>
                  <a:lnTo>
                    <a:pt x="373" y="1022"/>
                  </a:lnTo>
                  <a:lnTo>
                    <a:pt x="351" y="1031"/>
                  </a:lnTo>
                  <a:lnTo>
                    <a:pt x="327" y="1039"/>
                  </a:lnTo>
                  <a:lnTo>
                    <a:pt x="300" y="1046"/>
                  </a:lnTo>
                  <a:lnTo>
                    <a:pt x="270" y="1052"/>
                  </a:lnTo>
                  <a:lnTo>
                    <a:pt x="236" y="1054"/>
                  </a:lnTo>
                  <a:lnTo>
                    <a:pt x="198" y="1051"/>
                  </a:lnTo>
                  <a:lnTo>
                    <a:pt x="161" y="1042"/>
                  </a:lnTo>
                  <a:lnTo>
                    <a:pt x="127" y="1027"/>
                  </a:lnTo>
                  <a:lnTo>
                    <a:pt x="97" y="1008"/>
                  </a:lnTo>
                  <a:lnTo>
                    <a:pt x="69" y="984"/>
                  </a:lnTo>
                  <a:lnTo>
                    <a:pt x="45" y="957"/>
                  </a:lnTo>
                  <a:lnTo>
                    <a:pt x="26" y="926"/>
                  </a:lnTo>
                  <a:lnTo>
                    <a:pt x="11" y="892"/>
                  </a:lnTo>
                  <a:lnTo>
                    <a:pt x="3" y="855"/>
                  </a:lnTo>
                  <a:lnTo>
                    <a:pt x="0" y="817"/>
                  </a:lnTo>
                  <a:lnTo>
                    <a:pt x="3" y="778"/>
                  </a:lnTo>
                  <a:lnTo>
                    <a:pt x="11" y="742"/>
                  </a:lnTo>
                  <a:lnTo>
                    <a:pt x="26" y="708"/>
                  </a:lnTo>
                  <a:lnTo>
                    <a:pt x="45" y="677"/>
                  </a:lnTo>
                  <a:lnTo>
                    <a:pt x="69" y="649"/>
                  </a:lnTo>
                  <a:lnTo>
                    <a:pt x="97" y="626"/>
                  </a:lnTo>
                  <a:lnTo>
                    <a:pt x="127" y="606"/>
                  </a:lnTo>
                  <a:lnTo>
                    <a:pt x="161" y="592"/>
                  </a:lnTo>
                  <a:lnTo>
                    <a:pt x="198" y="582"/>
                  </a:lnTo>
                  <a:lnTo>
                    <a:pt x="236" y="579"/>
                  </a:lnTo>
                  <a:lnTo>
                    <a:pt x="270" y="581"/>
                  </a:lnTo>
                  <a:lnTo>
                    <a:pt x="300" y="587"/>
                  </a:lnTo>
                  <a:lnTo>
                    <a:pt x="327" y="595"/>
                  </a:lnTo>
                  <a:lnTo>
                    <a:pt x="351" y="604"/>
                  </a:lnTo>
                  <a:lnTo>
                    <a:pt x="373" y="611"/>
                  </a:lnTo>
                  <a:lnTo>
                    <a:pt x="392" y="618"/>
                  </a:lnTo>
                  <a:lnTo>
                    <a:pt x="409" y="623"/>
                  </a:lnTo>
                  <a:lnTo>
                    <a:pt x="424" y="624"/>
                  </a:lnTo>
                  <a:lnTo>
                    <a:pt x="438" y="618"/>
                  </a:lnTo>
                  <a:lnTo>
                    <a:pt x="450" y="609"/>
                  </a:lnTo>
                  <a:lnTo>
                    <a:pt x="458" y="597"/>
                  </a:lnTo>
                  <a:lnTo>
                    <a:pt x="463" y="586"/>
                  </a:lnTo>
                  <a:lnTo>
                    <a:pt x="467" y="570"/>
                  </a:lnTo>
                  <a:lnTo>
                    <a:pt x="470" y="552"/>
                  </a:lnTo>
                  <a:lnTo>
                    <a:pt x="471" y="529"/>
                  </a:lnTo>
                  <a:lnTo>
                    <a:pt x="472" y="500"/>
                  </a:lnTo>
                  <a:lnTo>
                    <a:pt x="474" y="465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92D050"/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61" name="Freeform 569"/>
            <p:cNvSpPr>
              <a:spLocks/>
            </p:cNvSpPr>
            <p:nvPr/>
          </p:nvSpPr>
          <p:spPr bwMode="auto">
            <a:xfrm>
              <a:off x="3453" y="3060"/>
              <a:ext cx="148" cy="191"/>
            </a:xfrm>
            <a:custGeom>
              <a:avLst/>
              <a:gdLst>
                <a:gd name="T0" fmla="*/ 13 w 1630"/>
                <a:gd name="T1" fmla="*/ 0 h 2107"/>
                <a:gd name="T2" fmla="*/ 13 w 1630"/>
                <a:gd name="T3" fmla="*/ 3 h 2107"/>
                <a:gd name="T4" fmla="*/ 13 w 1630"/>
                <a:gd name="T5" fmla="*/ 4 h 2107"/>
                <a:gd name="T6" fmla="*/ 13 w 1630"/>
                <a:gd name="T7" fmla="*/ 4 h 2107"/>
                <a:gd name="T8" fmla="*/ 13 w 1630"/>
                <a:gd name="T9" fmla="*/ 4 h 2107"/>
                <a:gd name="T10" fmla="*/ 13 w 1630"/>
                <a:gd name="T11" fmla="*/ 4 h 2107"/>
                <a:gd name="T12" fmla="*/ 13 w 1630"/>
                <a:gd name="T13" fmla="*/ 4 h 2107"/>
                <a:gd name="T14" fmla="*/ 12 w 1630"/>
                <a:gd name="T15" fmla="*/ 4 h 2107"/>
                <a:gd name="T16" fmla="*/ 12 w 1630"/>
                <a:gd name="T17" fmla="*/ 4 h 2107"/>
                <a:gd name="T18" fmla="*/ 11 w 1630"/>
                <a:gd name="T19" fmla="*/ 4 h 2107"/>
                <a:gd name="T20" fmla="*/ 11 w 1630"/>
                <a:gd name="T21" fmla="*/ 4 h 2107"/>
                <a:gd name="T22" fmla="*/ 10 w 1630"/>
                <a:gd name="T23" fmla="*/ 5 h 2107"/>
                <a:gd name="T24" fmla="*/ 10 w 1630"/>
                <a:gd name="T25" fmla="*/ 5 h 2107"/>
                <a:gd name="T26" fmla="*/ 10 w 1630"/>
                <a:gd name="T27" fmla="*/ 6 h 2107"/>
                <a:gd name="T28" fmla="*/ 9 w 1630"/>
                <a:gd name="T29" fmla="*/ 6 h 2107"/>
                <a:gd name="T30" fmla="*/ 9 w 1630"/>
                <a:gd name="T31" fmla="*/ 7 h 2107"/>
                <a:gd name="T32" fmla="*/ 10 w 1630"/>
                <a:gd name="T33" fmla="*/ 8 h 2107"/>
                <a:gd name="T34" fmla="*/ 10 w 1630"/>
                <a:gd name="T35" fmla="*/ 8 h 2107"/>
                <a:gd name="T36" fmla="*/ 10 w 1630"/>
                <a:gd name="T37" fmla="*/ 9 h 2107"/>
                <a:gd name="T38" fmla="*/ 11 w 1630"/>
                <a:gd name="T39" fmla="*/ 9 h 2107"/>
                <a:gd name="T40" fmla="*/ 11 w 1630"/>
                <a:gd name="T41" fmla="*/ 10 h 2107"/>
                <a:gd name="T42" fmla="*/ 12 w 1630"/>
                <a:gd name="T43" fmla="*/ 10 h 2107"/>
                <a:gd name="T44" fmla="*/ 13 w 1630"/>
                <a:gd name="T45" fmla="*/ 10 h 2107"/>
                <a:gd name="T46" fmla="*/ 13 w 1630"/>
                <a:gd name="T47" fmla="*/ 10 h 2107"/>
                <a:gd name="T48" fmla="*/ 13 w 1630"/>
                <a:gd name="T49" fmla="*/ 10 h 2107"/>
                <a:gd name="T50" fmla="*/ 13 w 1630"/>
                <a:gd name="T51" fmla="*/ 10 h 2107"/>
                <a:gd name="T52" fmla="*/ 13 w 1630"/>
                <a:gd name="T53" fmla="*/ 10 h 2107"/>
                <a:gd name="T54" fmla="*/ 13 w 1630"/>
                <a:gd name="T55" fmla="*/ 10 h 2107"/>
                <a:gd name="T56" fmla="*/ 13 w 1630"/>
                <a:gd name="T57" fmla="*/ 10 h 2107"/>
                <a:gd name="T58" fmla="*/ 10 w 1630"/>
                <a:gd name="T59" fmla="*/ 13 h 2107"/>
                <a:gd name="T60" fmla="*/ 9 w 1630"/>
                <a:gd name="T61" fmla="*/ 13 h 2107"/>
                <a:gd name="T62" fmla="*/ 9 w 1630"/>
                <a:gd name="T63" fmla="*/ 14 h 2107"/>
                <a:gd name="T64" fmla="*/ 9 w 1630"/>
                <a:gd name="T65" fmla="*/ 14 h 2107"/>
                <a:gd name="T66" fmla="*/ 8 w 1630"/>
                <a:gd name="T67" fmla="*/ 14 h 2107"/>
                <a:gd name="T68" fmla="*/ 8 w 1630"/>
                <a:gd name="T69" fmla="*/ 14 h 2107"/>
                <a:gd name="T70" fmla="*/ 8 w 1630"/>
                <a:gd name="T71" fmla="*/ 14 h 2107"/>
                <a:gd name="T72" fmla="*/ 9 w 1630"/>
                <a:gd name="T73" fmla="*/ 15 h 2107"/>
                <a:gd name="T74" fmla="*/ 9 w 1630"/>
                <a:gd name="T75" fmla="*/ 15 h 2107"/>
                <a:gd name="T76" fmla="*/ 9 w 1630"/>
                <a:gd name="T77" fmla="*/ 16 h 2107"/>
                <a:gd name="T78" fmla="*/ 8 w 1630"/>
                <a:gd name="T79" fmla="*/ 16 h 2107"/>
                <a:gd name="T80" fmla="*/ 8 w 1630"/>
                <a:gd name="T81" fmla="*/ 17 h 2107"/>
                <a:gd name="T82" fmla="*/ 8 w 1630"/>
                <a:gd name="T83" fmla="*/ 17 h 2107"/>
                <a:gd name="T84" fmla="*/ 7 w 1630"/>
                <a:gd name="T85" fmla="*/ 17 h 2107"/>
                <a:gd name="T86" fmla="*/ 6 w 1630"/>
                <a:gd name="T87" fmla="*/ 17 h 2107"/>
                <a:gd name="T88" fmla="*/ 6 w 1630"/>
                <a:gd name="T89" fmla="*/ 17 h 2107"/>
                <a:gd name="T90" fmla="*/ 5 w 1630"/>
                <a:gd name="T91" fmla="*/ 17 h 2107"/>
                <a:gd name="T92" fmla="*/ 5 w 1630"/>
                <a:gd name="T93" fmla="*/ 16 h 2107"/>
                <a:gd name="T94" fmla="*/ 5 w 1630"/>
                <a:gd name="T95" fmla="*/ 16 h 2107"/>
                <a:gd name="T96" fmla="*/ 5 w 1630"/>
                <a:gd name="T97" fmla="*/ 15 h 2107"/>
                <a:gd name="T98" fmla="*/ 5 w 1630"/>
                <a:gd name="T99" fmla="*/ 15 h 2107"/>
                <a:gd name="T100" fmla="*/ 5 w 1630"/>
                <a:gd name="T101" fmla="*/ 14 h 2107"/>
                <a:gd name="T102" fmla="*/ 5 w 1630"/>
                <a:gd name="T103" fmla="*/ 14 h 2107"/>
                <a:gd name="T104" fmla="*/ 5 w 1630"/>
                <a:gd name="T105" fmla="*/ 14 h 2107"/>
                <a:gd name="T106" fmla="*/ 5 w 1630"/>
                <a:gd name="T107" fmla="*/ 14 h 2107"/>
                <a:gd name="T108" fmla="*/ 5 w 1630"/>
                <a:gd name="T109" fmla="*/ 14 h 2107"/>
                <a:gd name="T110" fmla="*/ 4 w 1630"/>
                <a:gd name="T111" fmla="*/ 13 h 2107"/>
                <a:gd name="T112" fmla="*/ 4 w 1630"/>
                <a:gd name="T113" fmla="*/ 13 h 2107"/>
                <a:gd name="T114" fmla="*/ 0 w 1630"/>
                <a:gd name="T115" fmla="*/ 0 h 210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630" h="2107">
                  <a:moveTo>
                    <a:pt x="0" y="0"/>
                  </a:moveTo>
                  <a:lnTo>
                    <a:pt x="1630" y="0"/>
                  </a:lnTo>
                  <a:lnTo>
                    <a:pt x="1630" y="395"/>
                  </a:lnTo>
                  <a:lnTo>
                    <a:pt x="1630" y="418"/>
                  </a:lnTo>
                  <a:lnTo>
                    <a:pt x="1629" y="435"/>
                  </a:lnTo>
                  <a:lnTo>
                    <a:pt x="1628" y="446"/>
                  </a:lnTo>
                  <a:lnTo>
                    <a:pt x="1625" y="456"/>
                  </a:lnTo>
                  <a:lnTo>
                    <a:pt x="1622" y="461"/>
                  </a:lnTo>
                  <a:lnTo>
                    <a:pt x="1619" y="464"/>
                  </a:lnTo>
                  <a:lnTo>
                    <a:pt x="1615" y="467"/>
                  </a:lnTo>
                  <a:lnTo>
                    <a:pt x="1603" y="469"/>
                  </a:lnTo>
                  <a:lnTo>
                    <a:pt x="1590" y="469"/>
                  </a:lnTo>
                  <a:lnTo>
                    <a:pt x="1573" y="467"/>
                  </a:lnTo>
                  <a:lnTo>
                    <a:pt x="1554" y="464"/>
                  </a:lnTo>
                  <a:lnTo>
                    <a:pt x="1530" y="460"/>
                  </a:lnTo>
                  <a:lnTo>
                    <a:pt x="1502" y="458"/>
                  </a:lnTo>
                  <a:lnTo>
                    <a:pt x="1468" y="457"/>
                  </a:lnTo>
                  <a:lnTo>
                    <a:pt x="1428" y="460"/>
                  </a:lnTo>
                  <a:lnTo>
                    <a:pt x="1390" y="467"/>
                  </a:lnTo>
                  <a:lnTo>
                    <a:pt x="1354" y="481"/>
                  </a:lnTo>
                  <a:lnTo>
                    <a:pt x="1320" y="499"/>
                  </a:lnTo>
                  <a:lnTo>
                    <a:pt x="1289" y="520"/>
                  </a:lnTo>
                  <a:lnTo>
                    <a:pt x="1259" y="546"/>
                  </a:lnTo>
                  <a:lnTo>
                    <a:pt x="1234" y="574"/>
                  </a:lnTo>
                  <a:lnTo>
                    <a:pt x="1209" y="605"/>
                  </a:lnTo>
                  <a:lnTo>
                    <a:pt x="1189" y="637"/>
                  </a:lnTo>
                  <a:lnTo>
                    <a:pt x="1172" y="671"/>
                  </a:lnTo>
                  <a:lnTo>
                    <a:pt x="1159" y="707"/>
                  </a:lnTo>
                  <a:lnTo>
                    <a:pt x="1149" y="744"/>
                  </a:lnTo>
                  <a:lnTo>
                    <a:pt x="1143" y="780"/>
                  </a:lnTo>
                  <a:lnTo>
                    <a:pt x="1141" y="817"/>
                  </a:lnTo>
                  <a:lnTo>
                    <a:pt x="1143" y="856"/>
                  </a:lnTo>
                  <a:lnTo>
                    <a:pt x="1150" y="895"/>
                  </a:lnTo>
                  <a:lnTo>
                    <a:pt x="1163" y="934"/>
                  </a:lnTo>
                  <a:lnTo>
                    <a:pt x="1179" y="972"/>
                  </a:lnTo>
                  <a:lnTo>
                    <a:pt x="1199" y="1009"/>
                  </a:lnTo>
                  <a:lnTo>
                    <a:pt x="1223" y="1044"/>
                  </a:lnTo>
                  <a:lnTo>
                    <a:pt x="1249" y="1076"/>
                  </a:lnTo>
                  <a:lnTo>
                    <a:pt x="1280" y="1104"/>
                  </a:lnTo>
                  <a:lnTo>
                    <a:pt x="1313" y="1129"/>
                  </a:lnTo>
                  <a:lnTo>
                    <a:pt x="1349" y="1149"/>
                  </a:lnTo>
                  <a:lnTo>
                    <a:pt x="1387" y="1165"/>
                  </a:lnTo>
                  <a:lnTo>
                    <a:pt x="1427" y="1174"/>
                  </a:lnTo>
                  <a:lnTo>
                    <a:pt x="1468" y="1177"/>
                  </a:lnTo>
                  <a:lnTo>
                    <a:pt x="1502" y="1176"/>
                  </a:lnTo>
                  <a:lnTo>
                    <a:pt x="1530" y="1173"/>
                  </a:lnTo>
                  <a:lnTo>
                    <a:pt x="1554" y="1170"/>
                  </a:lnTo>
                  <a:lnTo>
                    <a:pt x="1573" y="1167"/>
                  </a:lnTo>
                  <a:lnTo>
                    <a:pt x="1590" y="1165"/>
                  </a:lnTo>
                  <a:lnTo>
                    <a:pt x="1603" y="1165"/>
                  </a:lnTo>
                  <a:lnTo>
                    <a:pt x="1615" y="1167"/>
                  </a:lnTo>
                  <a:lnTo>
                    <a:pt x="1619" y="1169"/>
                  </a:lnTo>
                  <a:lnTo>
                    <a:pt x="1622" y="1173"/>
                  </a:lnTo>
                  <a:lnTo>
                    <a:pt x="1625" y="1178"/>
                  </a:lnTo>
                  <a:lnTo>
                    <a:pt x="1628" y="1187"/>
                  </a:lnTo>
                  <a:lnTo>
                    <a:pt x="1629" y="1200"/>
                  </a:lnTo>
                  <a:lnTo>
                    <a:pt x="1630" y="1216"/>
                  </a:lnTo>
                  <a:lnTo>
                    <a:pt x="1630" y="1238"/>
                  </a:lnTo>
                  <a:lnTo>
                    <a:pt x="1630" y="1634"/>
                  </a:lnTo>
                  <a:lnTo>
                    <a:pt x="1167" y="1634"/>
                  </a:lnTo>
                  <a:lnTo>
                    <a:pt x="1132" y="1634"/>
                  </a:lnTo>
                  <a:lnTo>
                    <a:pt x="1104" y="1635"/>
                  </a:lnTo>
                  <a:lnTo>
                    <a:pt x="1081" y="1636"/>
                  </a:lnTo>
                  <a:lnTo>
                    <a:pt x="1062" y="1639"/>
                  </a:lnTo>
                  <a:lnTo>
                    <a:pt x="1047" y="1643"/>
                  </a:lnTo>
                  <a:lnTo>
                    <a:pt x="1034" y="1649"/>
                  </a:lnTo>
                  <a:lnTo>
                    <a:pt x="1024" y="1656"/>
                  </a:lnTo>
                  <a:lnTo>
                    <a:pt x="1013" y="1669"/>
                  </a:lnTo>
                  <a:lnTo>
                    <a:pt x="1009" y="1682"/>
                  </a:lnTo>
                  <a:lnTo>
                    <a:pt x="1009" y="1697"/>
                  </a:lnTo>
                  <a:lnTo>
                    <a:pt x="1014" y="1714"/>
                  </a:lnTo>
                  <a:lnTo>
                    <a:pt x="1020" y="1733"/>
                  </a:lnTo>
                  <a:lnTo>
                    <a:pt x="1029" y="1755"/>
                  </a:lnTo>
                  <a:lnTo>
                    <a:pt x="1037" y="1780"/>
                  </a:lnTo>
                  <a:lnTo>
                    <a:pt x="1045" y="1806"/>
                  </a:lnTo>
                  <a:lnTo>
                    <a:pt x="1050" y="1837"/>
                  </a:lnTo>
                  <a:lnTo>
                    <a:pt x="1052" y="1871"/>
                  </a:lnTo>
                  <a:lnTo>
                    <a:pt x="1049" y="1909"/>
                  </a:lnTo>
                  <a:lnTo>
                    <a:pt x="1041" y="1946"/>
                  </a:lnTo>
                  <a:lnTo>
                    <a:pt x="1026" y="1979"/>
                  </a:lnTo>
                  <a:lnTo>
                    <a:pt x="1007" y="2010"/>
                  </a:lnTo>
                  <a:lnTo>
                    <a:pt x="982" y="2038"/>
                  </a:lnTo>
                  <a:lnTo>
                    <a:pt x="955" y="2062"/>
                  </a:lnTo>
                  <a:lnTo>
                    <a:pt x="924" y="2081"/>
                  </a:lnTo>
                  <a:lnTo>
                    <a:pt x="891" y="2096"/>
                  </a:lnTo>
                  <a:lnTo>
                    <a:pt x="854" y="2104"/>
                  </a:lnTo>
                  <a:lnTo>
                    <a:pt x="816" y="2107"/>
                  </a:lnTo>
                  <a:lnTo>
                    <a:pt x="777" y="2104"/>
                  </a:lnTo>
                  <a:lnTo>
                    <a:pt x="741" y="2096"/>
                  </a:lnTo>
                  <a:lnTo>
                    <a:pt x="707" y="2081"/>
                  </a:lnTo>
                  <a:lnTo>
                    <a:pt x="675" y="2062"/>
                  </a:lnTo>
                  <a:lnTo>
                    <a:pt x="648" y="2038"/>
                  </a:lnTo>
                  <a:lnTo>
                    <a:pt x="625" y="2010"/>
                  </a:lnTo>
                  <a:lnTo>
                    <a:pt x="605" y="1979"/>
                  </a:lnTo>
                  <a:lnTo>
                    <a:pt x="591" y="1946"/>
                  </a:lnTo>
                  <a:lnTo>
                    <a:pt x="581" y="1909"/>
                  </a:lnTo>
                  <a:lnTo>
                    <a:pt x="578" y="1871"/>
                  </a:lnTo>
                  <a:lnTo>
                    <a:pt x="580" y="1837"/>
                  </a:lnTo>
                  <a:lnTo>
                    <a:pt x="586" y="1806"/>
                  </a:lnTo>
                  <a:lnTo>
                    <a:pt x="594" y="1780"/>
                  </a:lnTo>
                  <a:lnTo>
                    <a:pt x="603" y="1755"/>
                  </a:lnTo>
                  <a:lnTo>
                    <a:pt x="610" y="1733"/>
                  </a:lnTo>
                  <a:lnTo>
                    <a:pt x="617" y="1714"/>
                  </a:lnTo>
                  <a:lnTo>
                    <a:pt x="622" y="1697"/>
                  </a:lnTo>
                  <a:lnTo>
                    <a:pt x="623" y="1682"/>
                  </a:lnTo>
                  <a:lnTo>
                    <a:pt x="617" y="1669"/>
                  </a:lnTo>
                  <a:lnTo>
                    <a:pt x="608" y="1656"/>
                  </a:lnTo>
                  <a:lnTo>
                    <a:pt x="596" y="1649"/>
                  </a:lnTo>
                  <a:lnTo>
                    <a:pt x="585" y="1643"/>
                  </a:lnTo>
                  <a:lnTo>
                    <a:pt x="569" y="1639"/>
                  </a:lnTo>
                  <a:lnTo>
                    <a:pt x="551" y="1636"/>
                  </a:lnTo>
                  <a:lnTo>
                    <a:pt x="528" y="1635"/>
                  </a:lnTo>
                  <a:lnTo>
                    <a:pt x="499" y="1634"/>
                  </a:lnTo>
                  <a:lnTo>
                    <a:pt x="464" y="1633"/>
                  </a:lnTo>
                  <a:lnTo>
                    <a:pt x="0" y="16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62" name="Freeform 570"/>
            <p:cNvSpPr>
              <a:spLocks/>
            </p:cNvSpPr>
            <p:nvPr/>
          </p:nvSpPr>
          <p:spPr bwMode="auto">
            <a:xfrm>
              <a:off x="3453" y="3220"/>
              <a:ext cx="191" cy="148"/>
            </a:xfrm>
            <a:custGeom>
              <a:avLst/>
              <a:gdLst>
                <a:gd name="T0" fmla="*/ 3 w 2104"/>
                <a:gd name="T1" fmla="*/ 0 h 1633"/>
                <a:gd name="T2" fmla="*/ 4 w 2104"/>
                <a:gd name="T3" fmla="*/ 0 h 1633"/>
                <a:gd name="T4" fmla="*/ 4 w 2104"/>
                <a:gd name="T5" fmla="*/ 0 h 1633"/>
                <a:gd name="T6" fmla="*/ 4 w 2104"/>
                <a:gd name="T7" fmla="*/ 0 h 1633"/>
                <a:gd name="T8" fmla="*/ 4 w 2104"/>
                <a:gd name="T9" fmla="*/ 0 h 1633"/>
                <a:gd name="T10" fmla="*/ 4 w 2104"/>
                <a:gd name="T11" fmla="*/ 0 h 1633"/>
                <a:gd name="T12" fmla="*/ 4 w 2104"/>
                <a:gd name="T13" fmla="*/ 1 h 1633"/>
                <a:gd name="T14" fmla="*/ 4 w 2104"/>
                <a:gd name="T15" fmla="*/ 1 h 1633"/>
                <a:gd name="T16" fmla="*/ 4 w 2104"/>
                <a:gd name="T17" fmla="*/ 2 h 1633"/>
                <a:gd name="T18" fmla="*/ 4 w 2104"/>
                <a:gd name="T19" fmla="*/ 2 h 1633"/>
                <a:gd name="T20" fmla="*/ 4 w 2104"/>
                <a:gd name="T21" fmla="*/ 3 h 1633"/>
                <a:gd name="T22" fmla="*/ 5 w 2104"/>
                <a:gd name="T23" fmla="*/ 3 h 1633"/>
                <a:gd name="T24" fmla="*/ 5 w 2104"/>
                <a:gd name="T25" fmla="*/ 4 h 1633"/>
                <a:gd name="T26" fmla="*/ 6 w 2104"/>
                <a:gd name="T27" fmla="*/ 4 h 1633"/>
                <a:gd name="T28" fmla="*/ 6 w 2104"/>
                <a:gd name="T29" fmla="*/ 4 h 1633"/>
                <a:gd name="T30" fmla="*/ 7 w 2104"/>
                <a:gd name="T31" fmla="*/ 4 h 1633"/>
                <a:gd name="T32" fmla="*/ 8 w 2104"/>
                <a:gd name="T33" fmla="*/ 4 h 1633"/>
                <a:gd name="T34" fmla="*/ 8 w 2104"/>
                <a:gd name="T35" fmla="*/ 4 h 1633"/>
                <a:gd name="T36" fmla="*/ 9 w 2104"/>
                <a:gd name="T37" fmla="*/ 3 h 1633"/>
                <a:gd name="T38" fmla="*/ 9 w 2104"/>
                <a:gd name="T39" fmla="*/ 3 h 1633"/>
                <a:gd name="T40" fmla="*/ 10 w 2104"/>
                <a:gd name="T41" fmla="*/ 2 h 1633"/>
                <a:gd name="T42" fmla="*/ 10 w 2104"/>
                <a:gd name="T43" fmla="*/ 1 h 1633"/>
                <a:gd name="T44" fmla="*/ 10 w 2104"/>
                <a:gd name="T45" fmla="*/ 1 h 1633"/>
                <a:gd name="T46" fmla="*/ 10 w 2104"/>
                <a:gd name="T47" fmla="*/ 0 h 1633"/>
                <a:gd name="T48" fmla="*/ 10 w 2104"/>
                <a:gd name="T49" fmla="*/ 0 h 1633"/>
                <a:gd name="T50" fmla="*/ 10 w 2104"/>
                <a:gd name="T51" fmla="*/ 0 h 1633"/>
                <a:gd name="T52" fmla="*/ 10 w 2104"/>
                <a:gd name="T53" fmla="*/ 0 h 1633"/>
                <a:gd name="T54" fmla="*/ 10 w 2104"/>
                <a:gd name="T55" fmla="*/ 0 h 1633"/>
                <a:gd name="T56" fmla="*/ 10 w 2104"/>
                <a:gd name="T57" fmla="*/ 0 h 1633"/>
                <a:gd name="T58" fmla="*/ 13 w 2104"/>
                <a:gd name="T59" fmla="*/ 4 h 1633"/>
                <a:gd name="T60" fmla="*/ 13 w 2104"/>
                <a:gd name="T61" fmla="*/ 4 h 1633"/>
                <a:gd name="T62" fmla="*/ 14 w 2104"/>
                <a:gd name="T63" fmla="*/ 5 h 1633"/>
                <a:gd name="T64" fmla="*/ 14 w 2104"/>
                <a:gd name="T65" fmla="*/ 5 h 1633"/>
                <a:gd name="T66" fmla="*/ 14 w 2104"/>
                <a:gd name="T67" fmla="*/ 5 h 1633"/>
                <a:gd name="T68" fmla="*/ 14 w 2104"/>
                <a:gd name="T69" fmla="*/ 5 h 1633"/>
                <a:gd name="T70" fmla="*/ 14 w 2104"/>
                <a:gd name="T71" fmla="*/ 5 h 1633"/>
                <a:gd name="T72" fmla="*/ 15 w 2104"/>
                <a:gd name="T73" fmla="*/ 5 h 1633"/>
                <a:gd name="T74" fmla="*/ 15 w 2104"/>
                <a:gd name="T75" fmla="*/ 5 h 1633"/>
                <a:gd name="T76" fmla="*/ 16 w 2104"/>
                <a:gd name="T77" fmla="*/ 5 h 1633"/>
                <a:gd name="T78" fmla="*/ 16 w 2104"/>
                <a:gd name="T79" fmla="*/ 5 h 1633"/>
                <a:gd name="T80" fmla="*/ 17 w 2104"/>
                <a:gd name="T81" fmla="*/ 5 h 1633"/>
                <a:gd name="T82" fmla="*/ 17 w 2104"/>
                <a:gd name="T83" fmla="*/ 6 h 1633"/>
                <a:gd name="T84" fmla="*/ 17 w 2104"/>
                <a:gd name="T85" fmla="*/ 6 h 1633"/>
                <a:gd name="T86" fmla="*/ 17 w 2104"/>
                <a:gd name="T87" fmla="*/ 7 h 1633"/>
                <a:gd name="T88" fmla="*/ 17 w 2104"/>
                <a:gd name="T89" fmla="*/ 8 h 1633"/>
                <a:gd name="T90" fmla="*/ 17 w 2104"/>
                <a:gd name="T91" fmla="*/ 8 h 1633"/>
                <a:gd name="T92" fmla="*/ 16 w 2104"/>
                <a:gd name="T93" fmla="*/ 8 h 1633"/>
                <a:gd name="T94" fmla="*/ 16 w 2104"/>
                <a:gd name="T95" fmla="*/ 9 h 1633"/>
                <a:gd name="T96" fmla="*/ 15 w 2104"/>
                <a:gd name="T97" fmla="*/ 9 h 1633"/>
                <a:gd name="T98" fmla="*/ 15 w 2104"/>
                <a:gd name="T99" fmla="*/ 9 h 1633"/>
                <a:gd name="T100" fmla="*/ 14 w 2104"/>
                <a:gd name="T101" fmla="*/ 8 h 1633"/>
                <a:gd name="T102" fmla="*/ 14 w 2104"/>
                <a:gd name="T103" fmla="*/ 8 h 1633"/>
                <a:gd name="T104" fmla="*/ 14 w 2104"/>
                <a:gd name="T105" fmla="*/ 8 h 1633"/>
                <a:gd name="T106" fmla="*/ 14 w 2104"/>
                <a:gd name="T107" fmla="*/ 9 h 1633"/>
                <a:gd name="T108" fmla="*/ 14 w 2104"/>
                <a:gd name="T109" fmla="*/ 9 h 1633"/>
                <a:gd name="T110" fmla="*/ 13 w 2104"/>
                <a:gd name="T111" fmla="*/ 9 h 1633"/>
                <a:gd name="T112" fmla="*/ 13 w 2104"/>
                <a:gd name="T113" fmla="*/ 10 h 1633"/>
                <a:gd name="T114" fmla="*/ 0 w 2104"/>
                <a:gd name="T115" fmla="*/ 13 h 16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104" h="1633">
                  <a:moveTo>
                    <a:pt x="0" y="0"/>
                  </a:moveTo>
                  <a:lnTo>
                    <a:pt x="395" y="0"/>
                  </a:lnTo>
                  <a:lnTo>
                    <a:pt x="417" y="1"/>
                  </a:lnTo>
                  <a:lnTo>
                    <a:pt x="434" y="2"/>
                  </a:lnTo>
                  <a:lnTo>
                    <a:pt x="445" y="3"/>
                  </a:lnTo>
                  <a:lnTo>
                    <a:pt x="454" y="6"/>
                  </a:lnTo>
                  <a:lnTo>
                    <a:pt x="460" y="9"/>
                  </a:lnTo>
                  <a:lnTo>
                    <a:pt x="463" y="12"/>
                  </a:lnTo>
                  <a:lnTo>
                    <a:pt x="466" y="16"/>
                  </a:lnTo>
                  <a:lnTo>
                    <a:pt x="469" y="26"/>
                  </a:lnTo>
                  <a:lnTo>
                    <a:pt x="469" y="38"/>
                  </a:lnTo>
                  <a:lnTo>
                    <a:pt x="468" y="50"/>
                  </a:lnTo>
                  <a:lnTo>
                    <a:pt x="464" y="66"/>
                  </a:lnTo>
                  <a:lnTo>
                    <a:pt x="461" y="85"/>
                  </a:lnTo>
                  <a:lnTo>
                    <a:pt x="459" y="107"/>
                  </a:lnTo>
                  <a:lnTo>
                    <a:pt x="456" y="134"/>
                  </a:lnTo>
                  <a:lnTo>
                    <a:pt x="456" y="163"/>
                  </a:lnTo>
                  <a:lnTo>
                    <a:pt x="458" y="203"/>
                  </a:lnTo>
                  <a:lnTo>
                    <a:pt x="466" y="242"/>
                  </a:lnTo>
                  <a:lnTo>
                    <a:pt x="480" y="277"/>
                  </a:lnTo>
                  <a:lnTo>
                    <a:pt x="497" y="311"/>
                  </a:lnTo>
                  <a:lnTo>
                    <a:pt x="519" y="343"/>
                  </a:lnTo>
                  <a:lnTo>
                    <a:pt x="545" y="373"/>
                  </a:lnTo>
                  <a:lnTo>
                    <a:pt x="572" y="398"/>
                  </a:lnTo>
                  <a:lnTo>
                    <a:pt x="604" y="422"/>
                  </a:lnTo>
                  <a:lnTo>
                    <a:pt x="636" y="442"/>
                  </a:lnTo>
                  <a:lnTo>
                    <a:pt x="670" y="459"/>
                  </a:lnTo>
                  <a:lnTo>
                    <a:pt x="706" y="473"/>
                  </a:lnTo>
                  <a:lnTo>
                    <a:pt x="743" y="482"/>
                  </a:lnTo>
                  <a:lnTo>
                    <a:pt x="779" y="489"/>
                  </a:lnTo>
                  <a:lnTo>
                    <a:pt x="816" y="491"/>
                  </a:lnTo>
                  <a:lnTo>
                    <a:pt x="855" y="489"/>
                  </a:lnTo>
                  <a:lnTo>
                    <a:pt x="894" y="481"/>
                  </a:lnTo>
                  <a:lnTo>
                    <a:pt x="933" y="469"/>
                  </a:lnTo>
                  <a:lnTo>
                    <a:pt x="971" y="453"/>
                  </a:lnTo>
                  <a:lnTo>
                    <a:pt x="1008" y="433"/>
                  </a:lnTo>
                  <a:lnTo>
                    <a:pt x="1043" y="408"/>
                  </a:lnTo>
                  <a:lnTo>
                    <a:pt x="1074" y="382"/>
                  </a:lnTo>
                  <a:lnTo>
                    <a:pt x="1103" y="351"/>
                  </a:lnTo>
                  <a:lnTo>
                    <a:pt x="1127" y="318"/>
                  </a:lnTo>
                  <a:lnTo>
                    <a:pt x="1147" y="283"/>
                  </a:lnTo>
                  <a:lnTo>
                    <a:pt x="1163" y="245"/>
                  </a:lnTo>
                  <a:lnTo>
                    <a:pt x="1172" y="205"/>
                  </a:lnTo>
                  <a:lnTo>
                    <a:pt x="1176" y="163"/>
                  </a:lnTo>
                  <a:lnTo>
                    <a:pt x="1175" y="130"/>
                  </a:lnTo>
                  <a:lnTo>
                    <a:pt x="1171" y="101"/>
                  </a:lnTo>
                  <a:lnTo>
                    <a:pt x="1168" y="77"/>
                  </a:lnTo>
                  <a:lnTo>
                    <a:pt x="1165" y="57"/>
                  </a:lnTo>
                  <a:lnTo>
                    <a:pt x="1163" y="41"/>
                  </a:lnTo>
                  <a:lnTo>
                    <a:pt x="1163" y="28"/>
                  </a:lnTo>
                  <a:lnTo>
                    <a:pt x="1165" y="16"/>
                  </a:lnTo>
                  <a:lnTo>
                    <a:pt x="1167" y="12"/>
                  </a:lnTo>
                  <a:lnTo>
                    <a:pt x="1171" y="9"/>
                  </a:lnTo>
                  <a:lnTo>
                    <a:pt x="1177" y="6"/>
                  </a:lnTo>
                  <a:lnTo>
                    <a:pt x="1185" y="3"/>
                  </a:lnTo>
                  <a:lnTo>
                    <a:pt x="1198" y="2"/>
                  </a:lnTo>
                  <a:lnTo>
                    <a:pt x="1215" y="1"/>
                  </a:lnTo>
                  <a:lnTo>
                    <a:pt x="1236" y="0"/>
                  </a:lnTo>
                  <a:lnTo>
                    <a:pt x="1630" y="0"/>
                  </a:lnTo>
                  <a:lnTo>
                    <a:pt x="1630" y="464"/>
                  </a:lnTo>
                  <a:lnTo>
                    <a:pt x="1632" y="499"/>
                  </a:lnTo>
                  <a:lnTo>
                    <a:pt x="1633" y="528"/>
                  </a:lnTo>
                  <a:lnTo>
                    <a:pt x="1634" y="551"/>
                  </a:lnTo>
                  <a:lnTo>
                    <a:pt x="1637" y="570"/>
                  </a:lnTo>
                  <a:lnTo>
                    <a:pt x="1641" y="585"/>
                  </a:lnTo>
                  <a:lnTo>
                    <a:pt x="1646" y="598"/>
                  </a:lnTo>
                  <a:lnTo>
                    <a:pt x="1654" y="608"/>
                  </a:lnTo>
                  <a:lnTo>
                    <a:pt x="1666" y="619"/>
                  </a:lnTo>
                  <a:lnTo>
                    <a:pt x="1680" y="623"/>
                  </a:lnTo>
                  <a:lnTo>
                    <a:pt x="1695" y="623"/>
                  </a:lnTo>
                  <a:lnTo>
                    <a:pt x="1712" y="618"/>
                  </a:lnTo>
                  <a:lnTo>
                    <a:pt x="1731" y="611"/>
                  </a:lnTo>
                  <a:lnTo>
                    <a:pt x="1753" y="603"/>
                  </a:lnTo>
                  <a:lnTo>
                    <a:pt x="1777" y="594"/>
                  </a:lnTo>
                  <a:lnTo>
                    <a:pt x="1804" y="587"/>
                  </a:lnTo>
                  <a:lnTo>
                    <a:pt x="1834" y="582"/>
                  </a:lnTo>
                  <a:lnTo>
                    <a:pt x="1868" y="580"/>
                  </a:lnTo>
                  <a:lnTo>
                    <a:pt x="1906" y="583"/>
                  </a:lnTo>
                  <a:lnTo>
                    <a:pt x="1943" y="592"/>
                  </a:lnTo>
                  <a:lnTo>
                    <a:pt x="1977" y="606"/>
                  </a:lnTo>
                  <a:lnTo>
                    <a:pt x="2007" y="625"/>
                  </a:lnTo>
                  <a:lnTo>
                    <a:pt x="2035" y="649"/>
                  </a:lnTo>
                  <a:lnTo>
                    <a:pt x="2059" y="677"/>
                  </a:lnTo>
                  <a:lnTo>
                    <a:pt x="2078" y="708"/>
                  </a:lnTo>
                  <a:lnTo>
                    <a:pt x="2093" y="741"/>
                  </a:lnTo>
                  <a:lnTo>
                    <a:pt x="2101" y="778"/>
                  </a:lnTo>
                  <a:lnTo>
                    <a:pt x="2104" y="816"/>
                  </a:lnTo>
                  <a:lnTo>
                    <a:pt x="2101" y="855"/>
                  </a:lnTo>
                  <a:lnTo>
                    <a:pt x="2093" y="891"/>
                  </a:lnTo>
                  <a:lnTo>
                    <a:pt x="2078" y="925"/>
                  </a:lnTo>
                  <a:lnTo>
                    <a:pt x="2059" y="957"/>
                  </a:lnTo>
                  <a:lnTo>
                    <a:pt x="2035" y="984"/>
                  </a:lnTo>
                  <a:lnTo>
                    <a:pt x="2007" y="1008"/>
                  </a:lnTo>
                  <a:lnTo>
                    <a:pt x="1977" y="1027"/>
                  </a:lnTo>
                  <a:lnTo>
                    <a:pt x="1943" y="1041"/>
                  </a:lnTo>
                  <a:lnTo>
                    <a:pt x="1906" y="1051"/>
                  </a:lnTo>
                  <a:lnTo>
                    <a:pt x="1868" y="1054"/>
                  </a:lnTo>
                  <a:lnTo>
                    <a:pt x="1834" y="1052"/>
                  </a:lnTo>
                  <a:lnTo>
                    <a:pt x="1804" y="1046"/>
                  </a:lnTo>
                  <a:lnTo>
                    <a:pt x="1777" y="1038"/>
                  </a:lnTo>
                  <a:lnTo>
                    <a:pt x="1753" y="1030"/>
                  </a:lnTo>
                  <a:lnTo>
                    <a:pt x="1731" y="1022"/>
                  </a:lnTo>
                  <a:lnTo>
                    <a:pt x="1712" y="1015"/>
                  </a:lnTo>
                  <a:lnTo>
                    <a:pt x="1695" y="1011"/>
                  </a:lnTo>
                  <a:lnTo>
                    <a:pt x="1680" y="1010"/>
                  </a:lnTo>
                  <a:lnTo>
                    <a:pt x="1666" y="1015"/>
                  </a:lnTo>
                  <a:lnTo>
                    <a:pt x="1654" y="1025"/>
                  </a:lnTo>
                  <a:lnTo>
                    <a:pt x="1646" y="1036"/>
                  </a:lnTo>
                  <a:lnTo>
                    <a:pt x="1641" y="1048"/>
                  </a:lnTo>
                  <a:lnTo>
                    <a:pt x="1637" y="1064"/>
                  </a:lnTo>
                  <a:lnTo>
                    <a:pt x="1634" y="1082"/>
                  </a:lnTo>
                  <a:lnTo>
                    <a:pt x="1633" y="1105"/>
                  </a:lnTo>
                  <a:lnTo>
                    <a:pt x="1632" y="1133"/>
                  </a:lnTo>
                  <a:lnTo>
                    <a:pt x="1630" y="1168"/>
                  </a:lnTo>
                  <a:lnTo>
                    <a:pt x="1630" y="1633"/>
                  </a:lnTo>
                  <a:lnTo>
                    <a:pt x="0" y="16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000"/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63" name="Freeform 571"/>
            <p:cNvSpPr>
              <a:spLocks/>
            </p:cNvSpPr>
            <p:nvPr/>
          </p:nvSpPr>
          <p:spPr bwMode="auto">
            <a:xfrm>
              <a:off x="3612" y="3177"/>
              <a:ext cx="148" cy="191"/>
            </a:xfrm>
            <a:custGeom>
              <a:avLst/>
              <a:gdLst>
                <a:gd name="T0" fmla="*/ 7 w 1630"/>
                <a:gd name="T1" fmla="*/ 0 h 2107"/>
                <a:gd name="T2" fmla="*/ 8 w 1630"/>
                <a:gd name="T3" fmla="*/ 0 h 2107"/>
                <a:gd name="T4" fmla="*/ 8 w 1630"/>
                <a:gd name="T5" fmla="*/ 1 h 2107"/>
                <a:gd name="T6" fmla="*/ 8 w 1630"/>
                <a:gd name="T7" fmla="*/ 1 h 2107"/>
                <a:gd name="T8" fmla="*/ 9 w 1630"/>
                <a:gd name="T9" fmla="*/ 2 h 2107"/>
                <a:gd name="T10" fmla="*/ 9 w 1630"/>
                <a:gd name="T11" fmla="*/ 2 h 2107"/>
                <a:gd name="T12" fmla="*/ 9 w 1630"/>
                <a:gd name="T13" fmla="*/ 3 h 2107"/>
                <a:gd name="T14" fmla="*/ 8 w 1630"/>
                <a:gd name="T15" fmla="*/ 3 h 2107"/>
                <a:gd name="T16" fmla="*/ 8 w 1630"/>
                <a:gd name="T17" fmla="*/ 3 h 2107"/>
                <a:gd name="T18" fmla="*/ 8 w 1630"/>
                <a:gd name="T19" fmla="*/ 4 h 2107"/>
                <a:gd name="T20" fmla="*/ 9 w 1630"/>
                <a:gd name="T21" fmla="*/ 4 h 2107"/>
                <a:gd name="T22" fmla="*/ 9 w 1630"/>
                <a:gd name="T23" fmla="*/ 4 h 2107"/>
                <a:gd name="T24" fmla="*/ 9 w 1630"/>
                <a:gd name="T25" fmla="*/ 4 h 2107"/>
                <a:gd name="T26" fmla="*/ 10 w 1630"/>
                <a:gd name="T27" fmla="*/ 4 h 2107"/>
                <a:gd name="T28" fmla="*/ 13 w 1630"/>
                <a:gd name="T29" fmla="*/ 17 h 2107"/>
                <a:gd name="T30" fmla="*/ 0 w 1630"/>
                <a:gd name="T31" fmla="*/ 14 h 2107"/>
                <a:gd name="T32" fmla="*/ 0 w 1630"/>
                <a:gd name="T33" fmla="*/ 14 h 2107"/>
                <a:gd name="T34" fmla="*/ 0 w 1630"/>
                <a:gd name="T35" fmla="*/ 14 h 2107"/>
                <a:gd name="T36" fmla="*/ 0 w 1630"/>
                <a:gd name="T37" fmla="*/ 14 h 2107"/>
                <a:gd name="T38" fmla="*/ 0 w 1630"/>
                <a:gd name="T39" fmla="*/ 13 h 2107"/>
                <a:gd name="T40" fmla="*/ 0 w 1630"/>
                <a:gd name="T41" fmla="*/ 14 h 2107"/>
                <a:gd name="T42" fmla="*/ 1 w 1630"/>
                <a:gd name="T43" fmla="*/ 14 h 2107"/>
                <a:gd name="T44" fmla="*/ 1 w 1630"/>
                <a:gd name="T45" fmla="*/ 14 h 2107"/>
                <a:gd name="T46" fmla="*/ 2 w 1630"/>
                <a:gd name="T47" fmla="*/ 14 h 2107"/>
                <a:gd name="T48" fmla="*/ 2 w 1630"/>
                <a:gd name="T49" fmla="*/ 13 h 2107"/>
                <a:gd name="T50" fmla="*/ 3 w 1630"/>
                <a:gd name="T51" fmla="*/ 13 h 2107"/>
                <a:gd name="T52" fmla="*/ 3 w 1630"/>
                <a:gd name="T53" fmla="*/ 13 h 2107"/>
                <a:gd name="T54" fmla="*/ 4 w 1630"/>
                <a:gd name="T55" fmla="*/ 12 h 2107"/>
                <a:gd name="T56" fmla="*/ 4 w 1630"/>
                <a:gd name="T57" fmla="*/ 12 h 2107"/>
                <a:gd name="T58" fmla="*/ 4 w 1630"/>
                <a:gd name="T59" fmla="*/ 11 h 2107"/>
                <a:gd name="T60" fmla="*/ 4 w 1630"/>
                <a:gd name="T61" fmla="*/ 10 h 2107"/>
                <a:gd name="T62" fmla="*/ 4 w 1630"/>
                <a:gd name="T63" fmla="*/ 10 h 2107"/>
                <a:gd name="T64" fmla="*/ 4 w 1630"/>
                <a:gd name="T65" fmla="*/ 9 h 2107"/>
                <a:gd name="T66" fmla="*/ 3 w 1630"/>
                <a:gd name="T67" fmla="*/ 8 h 2107"/>
                <a:gd name="T68" fmla="*/ 3 w 1630"/>
                <a:gd name="T69" fmla="*/ 8 h 2107"/>
                <a:gd name="T70" fmla="*/ 2 w 1630"/>
                <a:gd name="T71" fmla="*/ 8 h 2107"/>
                <a:gd name="T72" fmla="*/ 1 w 1630"/>
                <a:gd name="T73" fmla="*/ 8 h 2107"/>
                <a:gd name="T74" fmla="*/ 1 w 1630"/>
                <a:gd name="T75" fmla="*/ 8 h 2107"/>
                <a:gd name="T76" fmla="*/ 1 w 1630"/>
                <a:gd name="T77" fmla="*/ 8 h 2107"/>
                <a:gd name="T78" fmla="*/ 0 w 1630"/>
                <a:gd name="T79" fmla="*/ 8 h 2107"/>
                <a:gd name="T80" fmla="*/ 0 w 1630"/>
                <a:gd name="T81" fmla="*/ 8 h 2107"/>
                <a:gd name="T82" fmla="*/ 0 w 1630"/>
                <a:gd name="T83" fmla="*/ 8 h 2107"/>
                <a:gd name="T84" fmla="*/ 0 w 1630"/>
                <a:gd name="T85" fmla="*/ 8 h 2107"/>
                <a:gd name="T86" fmla="*/ 0 w 1630"/>
                <a:gd name="T87" fmla="*/ 7 h 2107"/>
                <a:gd name="T88" fmla="*/ 0 w 1630"/>
                <a:gd name="T89" fmla="*/ 4 h 2107"/>
                <a:gd name="T90" fmla="*/ 4 w 1630"/>
                <a:gd name="T91" fmla="*/ 4 h 2107"/>
                <a:gd name="T92" fmla="*/ 5 w 1630"/>
                <a:gd name="T93" fmla="*/ 4 h 2107"/>
                <a:gd name="T94" fmla="*/ 5 w 1630"/>
                <a:gd name="T95" fmla="*/ 4 h 2107"/>
                <a:gd name="T96" fmla="*/ 5 w 1630"/>
                <a:gd name="T97" fmla="*/ 4 h 2107"/>
                <a:gd name="T98" fmla="*/ 5 w 1630"/>
                <a:gd name="T99" fmla="*/ 4 h 2107"/>
                <a:gd name="T100" fmla="*/ 5 w 1630"/>
                <a:gd name="T101" fmla="*/ 3 h 2107"/>
                <a:gd name="T102" fmla="*/ 5 w 1630"/>
                <a:gd name="T103" fmla="*/ 3 h 2107"/>
                <a:gd name="T104" fmla="*/ 5 w 1630"/>
                <a:gd name="T105" fmla="*/ 2 h 2107"/>
                <a:gd name="T106" fmla="*/ 5 w 1630"/>
                <a:gd name="T107" fmla="*/ 2 h 2107"/>
                <a:gd name="T108" fmla="*/ 5 w 1630"/>
                <a:gd name="T109" fmla="*/ 1 h 2107"/>
                <a:gd name="T110" fmla="*/ 5 w 1630"/>
                <a:gd name="T111" fmla="*/ 1 h 2107"/>
                <a:gd name="T112" fmla="*/ 6 w 1630"/>
                <a:gd name="T113" fmla="*/ 0 h 2107"/>
                <a:gd name="T114" fmla="*/ 6 w 1630"/>
                <a:gd name="T115" fmla="*/ 0 h 2107"/>
                <a:gd name="T116" fmla="*/ 7 w 1630"/>
                <a:gd name="T117" fmla="*/ 0 h 210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30" h="2107">
                  <a:moveTo>
                    <a:pt x="814" y="0"/>
                  </a:moveTo>
                  <a:lnTo>
                    <a:pt x="853" y="3"/>
                  </a:lnTo>
                  <a:lnTo>
                    <a:pt x="889" y="12"/>
                  </a:lnTo>
                  <a:lnTo>
                    <a:pt x="923" y="27"/>
                  </a:lnTo>
                  <a:lnTo>
                    <a:pt x="955" y="46"/>
                  </a:lnTo>
                  <a:lnTo>
                    <a:pt x="982" y="70"/>
                  </a:lnTo>
                  <a:lnTo>
                    <a:pt x="1005" y="97"/>
                  </a:lnTo>
                  <a:lnTo>
                    <a:pt x="1025" y="128"/>
                  </a:lnTo>
                  <a:lnTo>
                    <a:pt x="1039" y="162"/>
                  </a:lnTo>
                  <a:lnTo>
                    <a:pt x="1049" y="199"/>
                  </a:lnTo>
                  <a:lnTo>
                    <a:pt x="1052" y="237"/>
                  </a:lnTo>
                  <a:lnTo>
                    <a:pt x="1050" y="271"/>
                  </a:lnTo>
                  <a:lnTo>
                    <a:pt x="1044" y="301"/>
                  </a:lnTo>
                  <a:lnTo>
                    <a:pt x="1036" y="328"/>
                  </a:lnTo>
                  <a:lnTo>
                    <a:pt x="1027" y="352"/>
                  </a:lnTo>
                  <a:lnTo>
                    <a:pt x="1020" y="374"/>
                  </a:lnTo>
                  <a:lnTo>
                    <a:pt x="1013" y="393"/>
                  </a:lnTo>
                  <a:lnTo>
                    <a:pt x="1008" y="410"/>
                  </a:lnTo>
                  <a:lnTo>
                    <a:pt x="1007" y="425"/>
                  </a:lnTo>
                  <a:lnTo>
                    <a:pt x="1013" y="439"/>
                  </a:lnTo>
                  <a:lnTo>
                    <a:pt x="1022" y="451"/>
                  </a:lnTo>
                  <a:lnTo>
                    <a:pt x="1034" y="459"/>
                  </a:lnTo>
                  <a:lnTo>
                    <a:pt x="1045" y="464"/>
                  </a:lnTo>
                  <a:lnTo>
                    <a:pt x="1061" y="468"/>
                  </a:lnTo>
                  <a:lnTo>
                    <a:pt x="1079" y="471"/>
                  </a:lnTo>
                  <a:lnTo>
                    <a:pt x="1102" y="473"/>
                  </a:lnTo>
                  <a:lnTo>
                    <a:pt x="1131" y="474"/>
                  </a:lnTo>
                  <a:lnTo>
                    <a:pt x="1166" y="474"/>
                  </a:lnTo>
                  <a:lnTo>
                    <a:pt x="1630" y="474"/>
                  </a:lnTo>
                  <a:lnTo>
                    <a:pt x="1630" y="2107"/>
                  </a:lnTo>
                  <a:lnTo>
                    <a:pt x="0" y="2107"/>
                  </a:lnTo>
                  <a:lnTo>
                    <a:pt x="0" y="1712"/>
                  </a:lnTo>
                  <a:lnTo>
                    <a:pt x="0" y="1690"/>
                  </a:lnTo>
                  <a:lnTo>
                    <a:pt x="1" y="1673"/>
                  </a:lnTo>
                  <a:lnTo>
                    <a:pt x="2" y="1661"/>
                  </a:lnTo>
                  <a:lnTo>
                    <a:pt x="5" y="1653"/>
                  </a:lnTo>
                  <a:lnTo>
                    <a:pt x="8" y="1646"/>
                  </a:lnTo>
                  <a:lnTo>
                    <a:pt x="11" y="1643"/>
                  </a:lnTo>
                  <a:lnTo>
                    <a:pt x="15" y="1640"/>
                  </a:lnTo>
                  <a:lnTo>
                    <a:pt x="25" y="1638"/>
                  </a:lnTo>
                  <a:lnTo>
                    <a:pt x="36" y="1638"/>
                  </a:lnTo>
                  <a:lnTo>
                    <a:pt x="49" y="1639"/>
                  </a:lnTo>
                  <a:lnTo>
                    <a:pt x="65" y="1642"/>
                  </a:lnTo>
                  <a:lnTo>
                    <a:pt x="84" y="1645"/>
                  </a:lnTo>
                  <a:lnTo>
                    <a:pt x="106" y="1648"/>
                  </a:lnTo>
                  <a:lnTo>
                    <a:pt x="133" y="1650"/>
                  </a:lnTo>
                  <a:lnTo>
                    <a:pt x="162" y="1651"/>
                  </a:lnTo>
                  <a:lnTo>
                    <a:pt x="202" y="1649"/>
                  </a:lnTo>
                  <a:lnTo>
                    <a:pt x="240" y="1640"/>
                  </a:lnTo>
                  <a:lnTo>
                    <a:pt x="276" y="1626"/>
                  </a:lnTo>
                  <a:lnTo>
                    <a:pt x="310" y="1609"/>
                  </a:lnTo>
                  <a:lnTo>
                    <a:pt x="341" y="1587"/>
                  </a:lnTo>
                  <a:lnTo>
                    <a:pt x="370" y="1562"/>
                  </a:lnTo>
                  <a:lnTo>
                    <a:pt x="396" y="1534"/>
                  </a:lnTo>
                  <a:lnTo>
                    <a:pt x="421" y="1503"/>
                  </a:lnTo>
                  <a:lnTo>
                    <a:pt x="441" y="1470"/>
                  </a:lnTo>
                  <a:lnTo>
                    <a:pt x="458" y="1436"/>
                  </a:lnTo>
                  <a:lnTo>
                    <a:pt x="471" y="1400"/>
                  </a:lnTo>
                  <a:lnTo>
                    <a:pt x="481" y="1363"/>
                  </a:lnTo>
                  <a:lnTo>
                    <a:pt x="487" y="1327"/>
                  </a:lnTo>
                  <a:lnTo>
                    <a:pt x="489" y="1290"/>
                  </a:lnTo>
                  <a:lnTo>
                    <a:pt x="487" y="1251"/>
                  </a:lnTo>
                  <a:lnTo>
                    <a:pt x="480" y="1212"/>
                  </a:lnTo>
                  <a:lnTo>
                    <a:pt x="467" y="1173"/>
                  </a:lnTo>
                  <a:lnTo>
                    <a:pt x="451" y="1135"/>
                  </a:lnTo>
                  <a:lnTo>
                    <a:pt x="431" y="1098"/>
                  </a:lnTo>
                  <a:lnTo>
                    <a:pt x="407" y="1063"/>
                  </a:lnTo>
                  <a:lnTo>
                    <a:pt x="381" y="1031"/>
                  </a:lnTo>
                  <a:lnTo>
                    <a:pt x="350" y="1003"/>
                  </a:lnTo>
                  <a:lnTo>
                    <a:pt x="316" y="979"/>
                  </a:lnTo>
                  <a:lnTo>
                    <a:pt x="281" y="959"/>
                  </a:lnTo>
                  <a:lnTo>
                    <a:pt x="243" y="943"/>
                  </a:lnTo>
                  <a:lnTo>
                    <a:pt x="203" y="933"/>
                  </a:lnTo>
                  <a:lnTo>
                    <a:pt x="162" y="930"/>
                  </a:lnTo>
                  <a:lnTo>
                    <a:pt x="133" y="931"/>
                  </a:lnTo>
                  <a:lnTo>
                    <a:pt x="106" y="933"/>
                  </a:lnTo>
                  <a:lnTo>
                    <a:pt x="84" y="936"/>
                  </a:lnTo>
                  <a:lnTo>
                    <a:pt x="65" y="940"/>
                  </a:lnTo>
                  <a:lnTo>
                    <a:pt x="49" y="942"/>
                  </a:lnTo>
                  <a:lnTo>
                    <a:pt x="36" y="943"/>
                  </a:lnTo>
                  <a:lnTo>
                    <a:pt x="25" y="943"/>
                  </a:lnTo>
                  <a:lnTo>
                    <a:pt x="15" y="941"/>
                  </a:lnTo>
                  <a:lnTo>
                    <a:pt x="11" y="938"/>
                  </a:lnTo>
                  <a:lnTo>
                    <a:pt x="8" y="934"/>
                  </a:lnTo>
                  <a:lnTo>
                    <a:pt x="5" y="929"/>
                  </a:lnTo>
                  <a:lnTo>
                    <a:pt x="2" y="921"/>
                  </a:lnTo>
                  <a:lnTo>
                    <a:pt x="1" y="908"/>
                  </a:lnTo>
                  <a:lnTo>
                    <a:pt x="0" y="891"/>
                  </a:lnTo>
                  <a:lnTo>
                    <a:pt x="0" y="870"/>
                  </a:lnTo>
                  <a:lnTo>
                    <a:pt x="0" y="474"/>
                  </a:lnTo>
                  <a:lnTo>
                    <a:pt x="463" y="474"/>
                  </a:lnTo>
                  <a:lnTo>
                    <a:pt x="498" y="474"/>
                  </a:lnTo>
                  <a:lnTo>
                    <a:pt x="526" y="473"/>
                  </a:lnTo>
                  <a:lnTo>
                    <a:pt x="549" y="471"/>
                  </a:lnTo>
                  <a:lnTo>
                    <a:pt x="568" y="468"/>
                  </a:lnTo>
                  <a:lnTo>
                    <a:pt x="583" y="464"/>
                  </a:lnTo>
                  <a:lnTo>
                    <a:pt x="596" y="459"/>
                  </a:lnTo>
                  <a:lnTo>
                    <a:pt x="606" y="451"/>
                  </a:lnTo>
                  <a:lnTo>
                    <a:pt x="617" y="439"/>
                  </a:lnTo>
                  <a:lnTo>
                    <a:pt x="621" y="425"/>
                  </a:lnTo>
                  <a:lnTo>
                    <a:pt x="621" y="410"/>
                  </a:lnTo>
                  <a:lnTo>
                    <a:pt x="616" y="393"/>
                  </a:lnTo>
                  <a:lnTo>
                    <a:pt x="610" y="374"/>
                  </a:lnTo>
                  <a:lnTo>
                    <a:pt x="601" y="352"/>
                  </a:lnTo>
                  <a:lnTo>
                    <a:pt x="593" y="328"/>
                  </a:lnTo>
                  <a:lnTo>
                    <a:pt x="585" y="301"/>
                  </a:lnTo>
                  <a:lnTo>
                    <a:pt x="580" y="271"/>
                  </a:lnTo>
                  <a:lnTo>
                    <a:pt x="578" y="237"/>
                  </a:lnTo>
                  <a:lnTo>
                    <a:pt x="581" y="199"/>
                  </a:lnTo>
                  <a:lnTo>
                    <a:pt x="589" y="162"/>
                  </a:lnTo>
                  <a:lnTo>
                    <a:pt x="604" y="128"/>
                  </a:lnTo>
                  <a:lnTo>
                    <a:pt x="623" y="97"/>
                  </a:lnTo>
                  <a:lnTo>
                    <a:pt x="648" y="69"/>
                  </a:lnTo>
                  <a:lnTo>
                    <a:pt x="675" y="46"/>
                  </a:lnTo>
                  <a:lnTo>
                    <a:pt x="706" y="27"/>
                  </a:lnTo>
                  <a:lnTo>
                    <a:pt x="739" y="12"/>
                  </a:lnTo>
                  <a:lnTo>
                    <a:pt x="776" y="3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64" name="Prostokąt 63"/>
          <p:cNvSpPr/>
          <p:nvPr/>
        </p:nvSpPr>
        <p:spPr>
          <a:xfrm>
            <a:off x="7274746" y="1755388"/>
            <a:ext cx="175342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Latem</a:t>
            </a:r>
            <a:br>
              <a:rPr lang="pl-PL" sz="1000" b="1" dirty="0"/>
            </a:br>
            <a:r>
              <a:rPr lang="pl-PL" sz="1000" b="1" dirty="0"/>
              <a:t>(czerwiec, lipiec, sierpień)</a:t>
            </a:r>
          </a:p>
        </p:txBody>
      </p:sp>
      <p:sp>
        <p:nvSpPr>
          <p:cNvPr id="65" name="Prostokąt 64"/>
          <p:cNvSpPr/>
          <p:nvPr/>
        </p:nvSpPr>
        <p:spPr>
          <a:xfrm>
            <a:off x="9213267" y="1755388"/>
            <a:ext cx="175342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Wiosną</a:t>
            </a:r>
            <a:br>
              <a:rPr lang="pl-PL" sz="1000" b="1" dirty="0"/>
            </a:br>
            <a:r>
              <a:rPr lang="pl-PL" sz="1000" b="1" dirty="0"/>
              <a:t>(marzec, kwiecień, maj)</a:t>
            </a:r>
          </a:p>
        </p:txBody>
      </p:sp>
      <p:sp>
        <p:nvSpPr>
          <p:cNvPr id="66" name="Prostokąt 65"/>
          <p:cNvSpPr/>
          <p:nvPr/>
        </p:nvSpPr>
        <p:spPr>
          <a:xfrm>
            <a:off x="7197009" y="5124326"/>
            <a:ext cx="1928765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jesienią</a:t>
            </a:r>
            <a:br>
              <a:rPr lang="pl-PL" sz="1000" b="1" dirty="0"/>
            </a:br>
            <a:r>
              <a:rPr lang="pl-PL" sz="1000" b="1" dirty="0"/>
              <a:t>(wrzesień, </a:t>
            </a:r>
            <a:r>
              <a:rPr lang="pl-PL" sz="1000" b="1" dirty="0" err="1"/>
              <a:t>paźdz</a:t>
            </a:r>
            <a:r>
              <a:rPr lang="pl-PL" sz="1000" b="1" dirty="0"/>
              <a:t>., listopad)</a:t>
            </a:r>
          </a:p>
        </p:txBody>
      </p:sp>
      <p:sp>
        <p:nvSpPr>
          <p:cNvPr id="67" name="Prostokąt 66"/>
          <p:cNvSpPr/>
          <p:nvPr/>
        </p:nvSpPr>
        <p:spPr>
          <a:xfrm>
            <a:off x="9213676" y="5124326"/>
            <a:ext cx="175342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Zimą</a:t>
            </a:r>
            <a:br>
              <a:rPr lang="pl-PL" sz="1000" b="1" dirty="0"/>
            </a:br>
            <a:r>
              <a:rPr lang="pl-PL" sz="1000" b="1" dirty="0"/>
              <a:t>(grudzień, styczeń, luty)</a:t>
            </a:r>
          </a:p>
        </p:txBody>
      </p:sp>
      <p:grpSp>
        <p:nvGrpSpPr>
          <p:cNvPr id="68" name="noun_project_0169.eps"/>
          <p:cNvGrpSpPr>
            <a:grpSpLocks noChangeAspect="1"/>
          </p:cNvGrpSpPr>
          <p:nvPr/>
        </p:nvGrpSpPr>
        <p:grpSpPr bwMode="auto">
          <a:xfrm>
            <a:off x="7986613" y="3632110"/>
            <a:ext cx="378514" cy="378514"/>
            <a:chOff x="2115" y="1376"/>
            <a:chExt cx="384" cy="384"/>
          </a:xfrm>
        </p:grpSpPr>
        <p:sp>
          <p:nvSpPr>
            <p:cNvPr id="69" name="Freeform 93"/>
            <p:cNvSpPr>
              <a:spLocks noEditPoints="1"/>
            </p:cNvSpPr>
            <p:nvPr/>
          </p:nvSpPr>
          <p:spPr bwMode="auto">
            <a:xfrm>
              <a:off x="2115" y="1376"/>
              <a:ext cx="384" cy="384"/>
            </a:xfrm>
            <a:custGeom>
              <a:avLst/>
              <a:gdLst>
                <a:gd name="T0" fmla="*/ 21 w 3452"/>
                <a:gd name="T1" fmla="*/ 14 h 3456"/>
                <a:gd name="T2" fmla="*/ 19 w 3452"/>
                <a:gd name="T3" fmla="*/ 14 h 3456"/>
                <a:gd name="T4" fmla="*/ 18 w 3452"/>
                <a:gd name="T5" fmla="*/ 15 h 3456"/>
                <a:gd name="T6" fmla="*/ 17 w 3452"/>
                <a:gd name="T7" fmla="*/ 16 h 3456"/>
                <a:gd name="T8" fmla="*/ 16 w 3452"/>
                <a:gd name="T9" fmla="*/ 17 h 3456"/>
                <a:gd name="T10" fmla="*/ 15 w 3452"/>
                <a:gd name="T11" fmla="*/ 18 h 3456"/>
                <a:gd name="T12" fmla="*/ 14 w 3452"/>
                <a:gd name="T13" fmla="*/ 19 h 3456"/>
                <a:gd name="T14" fmla="*/ 14 w 3452"/>
                <a:gd name="T15" fmla="*/ 21 h 3456"/>
                <a:gd name="T16" fmla="*/ 14 w 3452"/>
                <a:gd name="T17" fmla="*/ 22 h 3456"/>
                <a:gd name="T18" fmla="*/ 14 w 3452"/>
                <a:gd name="T19" fmla="*/ 24 h 3456"/>
                <a:gd name="T20" fmla="*/ 15 w 3452"/>
                <a:gd name="T21" fmla="*/ 25 h 3456"/>
                <a:gd name="T22" fmla="*/ 16 w 3452"/>
                <a:gd name="T23" fmla="*/ 26 h 3456"/>
                <a:gd name="T24" fmla="*/ 17 w 3452"/>
                <a:gd name="T25" fmla="*/ 27 h 3456"/>
                <a:gd name="T26" fmla="*/ 18 w 3452"/>
                <a:gd name="T27" fmla="*/ 28 h 3456"/>
                <a:gd name="T28" fmla="*/ 19 w 3452"/>
                <a:gd name="T29" fmla="*/ 29 h 3456"/>
                <a:gd name="T30" fmla="*/ 21 w 3452"/>
                <a:gd name="T31" fmla="*/ 29 h 3456"/>
                <a:gd name="T32" fmla="*/ 22 w 3452"/>
                <a:gd name="T33" fmla="*/ 29 h 3456"/>
                <a:gd name="T34" fmla="*/ 24 w 3452"/>
                <a:gd name="T35" fmla="*/ 29 h 3456"/>
                <a:gd name="T36" fmla="*/ 25 w 3452"/>
                <a:gd name="T37" fmla="*/ 28 h 3456"/>
                <a:gd name="T38" fmla="*/ 26 w 3452"/>
                <a:gd name="T39" fmla="*/ 27 h 3456"/>
                <a:gd name="T40" fmla="*/ 27 w 3452"/>
                <a:gd name="T41" fmla="*/ 26 h 3456"/>
                <a:gd name="T42" fmla="*/ 28 w 3452"/>
                <a:gd name="T43" fmla="*/ 25 h 3456"/>
                <a:gd name="T44" fmla="*/ 28 w 3452"/>
                <a:gd name="T45" fmla="*/ 24 h 3456"/>
                <a:gd name="T46" fmla="*/ 29 w 3452"/>
                <a:gd name="T47" fmla="*/ 22 h 3456"/>
                <a:gd name="T48" fmla="*/ 29 w 3452"/>
                <a:gd name="T49" fmla="*/ 21 h 3456"/>
                <a:gd name="T50" fmla="*/ 28 w 3452"/>
                <a:gd name="T51" fmla="*/ 19 h 3456"/>
                <a:gd name="T52" fmla="*/ 28 w 3452"/>
                <a:gd name="T53" fmla="*/ 18 h 3456"/>
                <a:gd name="T54" fmla="*/ 27 w 3452"/>
                <a:gd name="T55" fmla="*/ 17 h 3456"/>
                <a:gd name="T56" fmla="*/ 26 w 3452"/>
                <a:gd name="T57" fmla="*/ 16 h 3456"/>
                <a:gd name="T58" fmla="*/ 25 w 3452"/>
                <a:gd name="T59" fmla="*/ 15 h 3456"/>
                <a:gd name="T60" fmla="*/ 24 w 3452"/>
                <a:gd name="T61" fmla="*/ 14 h 3456"/>
                <a:gd name="T62" fmla="*/ 22 w 3452"/>
                <a:gd name="T63" fmla="*/ 14 h 3456"/>
                <a:gd name="T64" fmla="*/ 21 w 3452"/>
                <a:gd name="T65" fmla="*/ 0 h 3456"/>
                <a:gd name="T66" fmla="*/ 33 w 3452"/>
                <a:gd name="T67" fmla="*/ 3 h 3456"/>
                <a:gd name="T68" fmla="*/ 41 w 3452"/>
                <a:gd name="T69" fmla="*/ 13 h 3456"/>
                <a:gd name="T70" fmla="*/ 43 w 3452"/>
                <a:gd name="T71" fmla="*/ 25 h 3456"/>
                <a:gd name="T72" fmla="*/ 38 w 3452"/>
                <a:gd name="T73" fmla="*/ 36 h 3456"/>
                <a:gd name="T74" fmla="*/ 28 w 3452"/>
                <a:gd name="T75" fmla="*/ 43 h 3456"/>
                <a:gd name="T76" fmla="*/ 15 w 3452"/>
                <a:gd name="T77" fmla="*/ 43 h 3456"/>
                <a:gd name="T78" fmla="*/ 5 w 3452"/>
                <a:gd name="T79" fmla="*/ 36 h 3456"/>
                <a:gd name="T80" fmla="*/ 0 w 3452"/>
                <a:gd name="T81" fmla="*/ 25 h 3456"/>
                <a:gd name="T82" fmla="*/ 2 w 3452"/>
                <a:gd name="T83" fmla="*/ 13 h 3456"/>
                <a:gd name="T84" fmla="*/ 9 w 3452"/>
                <a:gd name="T85" fmla="*/ 4 h 3456"/>
                <a:gd name="T86" fmla="*/ 21 w 3452"/>
                <a:gd name="T87" fmla="*/ 0 h 34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452" h="3456">
                  <a:moveTo>
                    <a:pt x="1726" y="1118"/>
                  </a:moveTo>
                  <a:lnTo>
                    <a:pt x="1664" y="1122"/>
                  </a:lnTo>
                  <a:lnTo>
                    <a:pt x="1604" y="1131"/>
                  </a:lnTo>
                  <a:lnTo>
                    <a:pt x="1547" y="1146"/>
                  </a:lnTo>
                  <a:lnTo>
                    <a:pt x="1491" y="1166"/>
                  </a:lnTo>
                  <a:lnTo>
                    <a:pt x="1439" y="1192"/>
                  </a:lnTo>
                  <a:lnTo>
                    <a:pt x="1390" y="1222"/>
                  </a:lnTo>
                  <a:lnTo>
                    <a:pt x="1344" y="1257"/>
                  </a:lnTo>
                  <a:lnTo>
                    <a:pt x="1301" y="1297"/>
                  </a:lnTo>
                  <a:lnTo>
                    <a:pt x="1262" y="1339"/>
                  </a:lnTo>
                  <a:lnTo>
                    <a:pt x="1227" y="1386"/>
                  </a:lnTo>
                  <a:lnTo>
                    <a:pt x="1198" y="1436"/>
                  </a:lnTo>
                  <a:lnTo>
                    <a:pt x="1172" y="1489"/>
                  </a:lnTo>
                  <a:lnTo>
                    <a:pt x="1152" y="1545"/>
                  </a:lnTo>
                  <a:lnTo>
                    <a:pt x="1137" y="1603"/>
                  </a:lnTo>
                  <a:lnTo>
                    <a:pt x="1128" y="1663"/>
                  </a:lnTo>
                  <a:lnTo>
                    <a:pt x="1125" y="1726"/>
                  </a:lnTo>
                  <a:lnTo>
                    <a:pt x="1128" y="1788"/>
                  </a:lnTo>
                  <a:lnTo>
                    <a:pt x="1137" y="1848"/>
                  </a:lnTo>
                  <a:lnTo>
                    <a:pt x="1152" y="1907"/>
                  </a:lnTo>
                  <a:lnTo>
                    <a:pt x="1172" y="1963"/>
                  </a:lnTo>
                  <a:lnTo>
                    <a:pt x="1198" y="2016"/>
                  </a:lnTo>
                  <a:lnTo>
                    <a:pt x="1227" y="2067"/>
                  </a:lnTo>
                  <a:lnTo>
                    <a:pt x="1262" y="2114"/>
                  </a:lnTo>
                  <a:lnTo>
                    <a:pt x="1301" y="2157"/>
                  </a:lnTo>
                  <a:lnTo>
                    <a:pt x="1344" y="2197"/>
                  </a:lnTo>
                  <a:lnTo>
                    <a:pt x="1390" y="2233"/>
                  </a:lnTo>
                  <a:lnTo>
                    <a:pt x="1439" y="2263"/>
                  </a:lnTo>
                  <a:lnTo>
                    <a:pt x="1491" y="2289"/>
                  </a:lnTo>
                  <a:lnTo>
                    <a:pt x="1547" y="2310"/>
                  </a:lnTo>
                  <a:lnTo>
                    <a:pt x="1604" y="2325"/>
                  </a:lnTo>
                  <a:lnTo>
                    <a:pt x="1664" y="2334"/>
                  </a:lnTo>
                  <a:lnTo>
                    <a:pt x="1726" y="2338"/>
                  </a:lnTo>
                  <a:lnTo>
                    <a:pt x="1788" y="2334"/>
                  </a:lnTo>
                  <a:lnTo>
                    <a:pt x="1847" y="2325"/>
                  </a:lnTo>
                  <a:lnTo>
                    <a:pt x="1905" y="2310"/>
                  </a:lnTo>
                  <a:lnTo>
                    <a:pt x="1959" y="2289"/>
                  </a:lnTo>
                  <a:lnTo>
                    <a:pt x="2013" y="2263"/>
                  </a:lnTo>
                  <a:lnTo>
                    <a:pt x="2062" y="2233"/>
                  </a:lnTo>
                  <a:lnTo>
                    <a:pt x="2108" y="2197"/>
                  </a:lnTo>
                  <a:lnTo>
                    <a:pt x="2151" y="2157"/>
                  </a:lnTo>
                  <a:lnTo>
                    <a:pt x="2190" y="2114"/>
                  </a:lnTo>
                  <a:lnTo>
                    <a:pt x="2224" y="2067"/>
                  </a:lnTo>
                  <a:lnTo>
                    <a:pt x="2254" y="2016"/>
                  </a:lnTo>
                  <a:lnTo>
                    <a:pt x="2279" y="1963"/>
                  </a:lnTo>
                  <a:lnTo>
                    <a:pt x="2300" y="1907"/>
                  </a:lnTo>
                  <a:lnTo>
                    <a:pt x="2314" y="1848"/>
                  </a:lnTo>
                  <a:lnTo>
                    <a:pt x="2323" y="1788"/>
                  </a:lnTo>
                  <a:lnTo>
                    <a:pt x="2326" y="1726"/>
                  </a:lnTo>
                  <a:lnTo>
                    <a:pt x="2323" y="1663"/>
                  </a:lnTo>
                  <a:lnTo>
                    <a:pt x="2314" y="1603"/>
                  </a:lnTo>
                  <a:lnTo>
                    <a:pt x="2300" y="1545"/>
                  </a:lnTo>
                  <a:lnTo>
                    <a:pt x="2279" y="1489"/>
                  </a:lnTo>
                  <a:lnTo>
                    <a:pt x="2254" y="1436"/>
                  </a:lnTo>
                  <a:lnTo>
                    <a:pt x="2224" y="1386"/>
                  </a:lnTo>
                  <a:lnTo>
                    <a:pt x="2190" y="1339"/>
                  </a:lnTo>
                  <a:lnTo>
                    <a:pt x="2151" y="1297"/>
                  </a:lnTo>
                  <a:lnTo>
                    <a:pt x="2108" y="1257"/>
                  </a:lnTo>
                  <a:lnTo>
                    <a:pt x="2062" y="1222"/>
                  </a:lnTo>
                  <a:lnTo>
                    <a:pt x="2013" y="1192"/>
                  </a:lnTo>
                  <a:lnTo>
                    <a:pt x="1959" y="1166"/>
                  </a:lnTo>
                  <a:lnTo>
                    <a:pt x="1905" y="1146"/>
                  </a:lnTo>
                  <a:lnTo>
                    <a:pt x="1847" y="1131"/>
                  </a:lnTo>
                  <a:lnTo>
                    <a:pt x="1788" y="1122"/>
                  </a:lnTo>
                  <a:lnTo>
                    <a:pt x="1726" y="1118"/>
                  </a:lnTo>
                  <a:close/>
                  <a:moveTo>
                    <a:pt x="1707" y="0"/>
                  </a:moveTo>
                  <a:lnTo>
                    <a:pt x="1915" y="1081"/>
                  </a:lnTo>
                  <a:lnTo>
                    <a:pt x="2653" y="272"/>
                  </a:lnTo>
                  <a:lnTo>
                    <a:pt x="2251" y="1290"/>
                  </a:lnTo>
                  <a:lnTo>
                    <a:pt x="3305" y="1014"/>
                  </a:lnTo>
                  <a:lnTo>
                    <a:pt x="2416" y="1654"/>
                  </a:lnTo>
                  <a:lnTo>
                    <a:pt x="3452" y="1998"/>
                  </a:lnTo>
                  <a:lnTo>
                    <a:pt x="2364" y="2051"/>
                  </a:lnTo>
                  <a:lnTo>
                    <a:pt x="3050" y="2902"/>
                  </a:lnTo>
                  <a:lnTo>
                    <a:pt x="2109" y="2352"/>
                  </a:lnTo>
                  <a:lnTo>
                    <a:pt x="2232" y="3447"/>
                  </a:lnTo>
                  <a:lnTo>
                    <a:pt x="1730" y="2472"/>
                  </a:lnTo>
                  <a:lnTo>
                    <a:pt x="1248" y="3456"/>
                  </a:lnTo>
                  <a:lnTo>
                    <a:pt x="1352" y="2362"/>
                  </a:lnTo>
                  <a:lnTo>
                    <a:pt x="416" y="2925"/>
                  </a:lnTo>
                  <a:lnTo>
                    <a:pt x="1087" y="2060"/>
                  </a:lnTo>
                  <a:lnTo>
                    <a:pt x="0" y="2026"/>
                  </a:lnTo>
                  <a:lnTo>
                    <a:pt x="1031" y="1668"/>
                  </a:lnTo>
                  <a:lnTo>
                    <a:pt x="132" y="1042"/>
                  </a:lnTo>
                  <a:lnTo>
                    <a:pt x="1192" y="1305"/>
                  </a:lnTo>
                  <a:lnTo>
                    <a:pt x="766" y="287"/>
                  </a:lnTo>
                  <a:lnTo>
                    <a:pt x="1523" y="1085"/>
                  </a:lnTo>
                  <a:lnTo>
                    <a:pt x="1707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0" name="Freeform 94"/>
            <p:cNvSpPr>
              <a:spLocks/>
            </p:cNvSpPr>
            <p:nvPr/>
          </p:nvSpPr>
          <p:spPr bwMode="auto">
            <a:xfrm>
              <a:off x="2250" y="1510"/>
              <a:ext cx="114" cy="116"/>
            </a:xfrm>
            <a:custGeom>
              <a:avLst/>
              <a:gdLst>
                <a:gd name="T0" fmla="*/ 6 w 1026"/>
                <a:gd name="T1" fmla="*/ 0 h 1036"/>
                <a:gd name="T2" fmla="*/ 7 w 1026"/>
                <a:gd name="T3" fmla="*/ 0 h 1036"/>
                <a:gd name="T4" fmla="*/ 8 w 1026"/>
                <a:gd name="T5" fmla="*/ 0 h 1036"/>
                <a:gd name="T6" fmla="*/ 8 w 1026"/>
                <a:gd name="T7" fmla="*/ 0 h 1036"/>
                <a:gd name="T8" fmla="*/ 9 w 1026"/>
                <a:gd name="T9" fmla="*/ 1 h 1036"/>
                <a:gd name="T10" fmla="*/ 10 w 1026"/>
                <a:gd name="T11" fmla="*/ 1 h 1036"/>
                <a:gd name="T12" fmla="*/ 10 w 1026"/>
                <a:gd name="T13" fmla="*/ 1 h 1036"/>
                <a:gd name="T14" fmla="*/ 11 w 1026"/>
                <a:gd name="T15" fmla="*/ 2 h 1036"/>
                <a:gd name="T16" fmla="*/ 11 w 1026"/>
                <a:gd name="T17" fmla="*/ 2 h 1036"/>
                <a:gd name="T18" fmla="*/ 11 w 1026"/>
                <a:gd name="T19" fmla="*/ 3 h 1036"/>
                <a:gd name="T20" fmla="*/ 12 w 1026"/>
                <a:gd name="T21" fmla="*/ 3 h 1036"/>
                <a:gd name="T22" fmla="*/ 12 w 1026"/>
                <a:gd name="T23" fmla="*/ 4 h 1036"/>
                <a:gd name="T24" fmla="*/ 12 w 1026"/>
                <a:gd name="T25" fmla="*/ 4 h 1036"/>
                <a:gd name="T26" fmla="*/ 13 w 1026"/>
                <a:gd name="T27" fmla="*/ 5 h 1036"/>
                <a:gd name="T28" fmla="*/ 13 w 1026"/>
                <a:gd name="T29" fmla="*/ 6 h 1036"/>
                <a:gd name="T30" fmla="*/ 13 w 1026"/>
                <a:gd name="T31" fmla="*/ 6 h 1036"/>
                <a:gd name="T32" fmla="*/ 13 w 1026"/>
                <a:gd name="T33" fmla="*/ 7 h 1036"/>
                <a:gd name="T34" fmla="*/ 13 w 1026"/>
                <a:gd name="T35" fmla="*/ 8 h 1036"/>
                <a:gd name="T36" fmla="*/ 12 w 1026"/>
                <a:gd name="T37" fmla="*/ 9 h 1036"/>
                <a:gd name="T38" fmla="*/ 12 w 1026"/>
                <a:gd name="T39" fmla="*/ 9 h 1036"/>
                <a:gd name="T40" fmla="*/ 12 w 1026"/>
                <a:gd name="T41" fmla="*/ 10 h 1036"/>
                <a:gd name="T42" fmla="*/ 11 w 1026"/>
                <a:gd name="T43" fmla="*/ 10 h 1036"/>
                <a:gd name="T44" fmla="*/ 11 w 1026"/>
                <a:gd name="T45" fmla="*/ 11 h 1036"/>
                <a:gd name="T46" fmla="*/ 11 w 1026"/>
                <a:gd name="T47" fmla="*/ 11 h 1036"/>
                <a:gd name="T48" fmla="*/ 10 w 1026"/>
                <a:gd name="T49" fmla="*/ 12 h 1036"/>
                <a:gd name="T50" fmla="*/ 10 w 1026"/>
                <a:gd name="T51" fmla="*/ 12 h 1036"/>
                <a:gd name="T52" fmla="*/ 9 w 1026"/>
                <a:gd name="T53" fmla="*/ 12 h 1036"/>
                <a:gd name="T54" fmla="*/ 8 w 1026"/>
                <a:gd name="T55" fmla="*/ 13 h 1036"/>
                <a:gd name="T56" fmla="*/ 8 w 1026"/>
                <a:gd name="T57" fmla="*/ 13 h 1036"/>
                <a:gd name="T58" fmla="*/ 7 w 1026"/>
                <a:gd name="T59" fmla="*/ 13 h 1036"/>
                <a:gd name="T60" fmla="*/ 6 w 1026"/>
                <a:gd name="T61" fmla="*/ 13 h 1036"/>
                <a:gd name="T62" fmla="*/ 6 w 1026"/>
                <a:gd name="T63" fmla="*/ 13 h 1036"/>
                <a:gd name="T64" fmla="*/ 5 w 1026"/>
                <a:gd name="T65" fmla="*/ 13 h 1036"/>
                <a:gd name="T66" fmla="*/ 4 w 1026"/>
                <a:gd name="T67" fmla="*/ 13 h 1036"/>
                <a:gd name="T68" fmla="*/ 4 w 1026"/>
                <a:gd name="T69" fmla="*/ 12 h 1036"/>
                <a:gd name="T70" fmla="*/ 3 w 1026"/>
                <a:gd name="T71" fmla="*/ 12 h 1036"/>
                <a:gd name="T72" fmla="*/ 3 w 1026"/>
                <a:gd name="T73" fmla="*/ 12 h 1036"/>
                <a:gd name="T74" fmla="*/ 2 w 1026"/>
                <a:gd name="T75" fmla="*/ 11 h 1036"/>
                <a:gd name="T76" fmla="*/ 2 w 1026"/>
                <a:gd name="T77" fmla="*/ 11 h 1036"/>
                <a:gd name="T78" fmla="*/ 1 w 1026"/>
                <a:gd name="T79" fmla="*/ 10 h 1036"/>
                <a:gd name="T80" fmla="*/ 1 w 1026"/>
                <a:gd name="T81" fmla="*/ 10 h 1036"/>
                <a:gd name="T82" fmla="*/ 1 w 1026"/>
                <a:gd name="T83" fmla="*/ 9 h 1036"/>
                <a:gd name="T84" fmla="*/ 0 w 1026"/>
                <a:gd name="T85" fmla="*/ 9 h 1036"/>
                <a:gd name="T86" fmla="*/ 0 w 1026"/>
                <a:gd name="T87" fmla="*/ 8 h 1036"/>
                <a:gd name="T88" fmla="*/ 0 w 1026"/>
                <a:gd name="T89" fmla="*/ 7 h 1036"/>
                <a:gd name="T90" fmla="*/ 0 w 1026"/>
                <a:gd name="T91" fmla="*/ 6 h 1036"/>
                <a:gd name="T92" fmla="*/ 0 w 1026"/>
                <a:gd name="T93" fmla="*/ 6 h 1036"/>
                <a:gd name="T94" fmla="*/ 0 w 1026"/>
                <a:gd name="T95" fmla="*/ 5 h 1036"/>
                <a:gd name="T96" fmla="*/ 0 w 1026"/>
                <a:gd name="T97" fmla="*/ 4 h 1036"/>
                <a:gd name="T98" fmla="*/ 1 w 1026"/>
                <a:gd name="T99" fmla="*/ 4 h 1036"/>
                <a:gd name="T100" fmla="*/ 1 w 1026"/>
                <a:gd name="T101" fmla="*/ 3 h 1036"/>
                <a:gd name="T102" fmla="*/ 1 w 1026"/>
                <a:gd name="T103" fmla="*/ 3 h 1036"/>
                <a:gd name="T104" fmla="*/ 2 w 1026"/>
                <a:gd name="T105" fmla="*/ 2 h 1036"/>
                <a:gd name="T106" fmla="*/ 2 w 1026"/>
                <a:gd name="T107" fmla="*/ 2 h 1036"/>
                <a:gd name="T108" fmla="*/ 3 w 1026"/>
                <a:gd name="T109" fmla="*/ 1 h 1036"/>
                <a:gd name="T110" fmla="*/ 3 w 1026"/>
                <a:gd name="T111" fmla="*/ 1 h 1036"/>
                <a:gd name="T112" fmla="*/ 4 w 1026"/>
                <a:gd name="T113" fmla="*/ 1 h 1036"/>
                <a:gd name="T114" fmla="*/ 4 w 1026"/>
                <a:gd name="T115" fmla="*/ 0 h 1036"/>
                <a:gd name="T116" fmla="*/ 5 w 1026"/>
                <a:gd name="T117" fmla="*/ 0 h 1036"/>
                <a:gd name="T118" fmla="*/ 6 w 1026"/>
                <a:gd name="T119" fmla="*/ 0 h 1036"/>
                <a:gd name="T120" fmla="*/ 6 w 1026"/>
                <a:gd name="T121" fmla="*/ 0 h 10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026" h="1036">
                  <a:moveTo>
                    <a:pt x="511" y="0"/>
                  </a:moveTo>
                  <a:lnTo>
                    <a:pt x="566" y="3"/>
                  </a:lnTo>
                  <a:lnTo>
                    <a:pt x="621" y="11"/>
                  </a:lnTo>
                  <a:lnTo>
                    <a:pt x="673" y="26"/>
                  </a:lnTo>
                  <a:lnTo>
                    <a:pt x="724" y="45"/>
                  </a:lnTo>
                  <a:lnTo>
                    <a:pt x="771" y="70"/>
                  </a:lnTo>
                  <a:lnTo>
                    <a:pt x="815" y="98"/>
                  </a:lnTo>
                  <a:lnTo>
                    <a:pt x="855" y="132"/>
                  </a:lnTo>
                  <a:lnTo>
                    <a:pt x="893" y="169"/>
                  </a:lnTo>
                  <a:lnTo>
                    <a:pt x="927" y="210"/>
                  </a:lnTo>
                  <a:lnTo>
                    <a:pt x="956" y="254"/>
                  </a:lnTo>
                  <a:lnTo>
                    <a:pt x="980" y="301"/>
                  </a:lnTo>
                  <a:lnTo>
                    <a:pt x="1000" y="351"/>
                  </a:lnTo>
                  <a:lnTo>
                    <a:pt x="1015" y="404"/>
                  </a:lnTo>
                  <a:lnTo>
                    <a:pt x="1023" y="459"/>
                  </a:lnTo>
                  <a:lnTo>
                    <a:pt x="1026" y="516"/>
                  </a:lnTo>
                  <a:lnTo>
                    <a:pt x="1023" y="572"/>
                  </a:lnTo>
                  <a:lnTo>
                    <a:pt x="1015" y="627"/>
                  </a:lnTo>
                  <a:lnTo>
                    <a:pt x="1000" y="680"/>
                  </a:lnTo>
                  <a:lnTo>
                    <a:pt x="980" y="731"/>
                  </a:lnTo>
                  <a:lnTo>
                    <a:pt x="956" y="779"/>
                  </a:lnTo>
                  <a:lnTo>
                    <a:pt x="927" y="823"/>
                  </a:lnTo>
                  <a:lnTo>
                    <a:pt x="893" y="865"/>
                  </a:lnTo>
                  <a:lnTo>
                    <a:pt x="855" y="902"/>
                  </a:lnTo>
                  <a:lnTo>
                    <a:pt x="815" y="936"/>
                  </a:lnTo>
                  <a:lnTo>
                    <a:pt x="771" y="965"/>
                  </a:lnTo>
                  <a:lnTo>
                    <a:pt x="724" y="990"/>
                  </a:lnTo>
                  <a:lnTo>
                    <a:pt x="673" y="1010"/>
                  </a:lnTo>
                  <a:lnTo>
                    <a:pt x="621" y="1025"/>
                  </a:lnTo>
                  <a:lnTo>
                    <a:pt x="566" y="1033"/>
                  </a:lnTo>
                  <a:lnTo>
                    <a:pt x="511" y="1036"/>
                  </a:lnTo>
                  <a:lnTo>
                    <a:pt x="454" y="1033"/>
                  </a:lnTo>
                  <a:lnTo>
                    <a:pt x="401" y="1025"/>
                  </a:lnTo>
                  <a:lnTo>
                    <a:pt x="349" y="1010"/>
                  </a:lnTo>
                  <a:lnTo>
                    <a:pt x="299" y="990"/>
                  </a:lnTo>
                  <a:lnTo>
                    <a:pt x="252" y="965"/>
                  </a:lnTo>
                  <a:lnTo>
                    <a:pt x="208" y="936"/>
                  </a:lnTo>
                  <a:lnTo>
                    <a:pt x="168" y="902"/>
                  </a:lnTo>
                  <a:lnTo>
                    <a:pt x="131" y="865"/>
                  </a:lnTo>
                  <a:lnTo>
                    <a:pt x="98" y="823"/>
                  </a:lnTo>
                  <a:lnTo>
                    <a:pt x="70" y="779"/>
                  </a:lnTo>
                  <a:lnTo>
                    <a:pt x="45" y="731"/>
                  </a:lnTo>
                  <a:lnTo>
                    <a:pt x="26" y="680"/>
                  </a:lnTo>
                  <a:lnTo>
                    <a:pt x="11" y="627"/>
                  </a:lnTo>
                  <a:lnTo>
                    <a:pt x="3" y="572"/>
                  </a:lnTo>
                  <a:lnTo>
                    <a:pt x="0" y="516"/>
                  </a:lnTo>
                  <a:lnTo>
                    <a:pt x="3" y="459"/>
                  </a:lnTo>
                  <a:lnTo>
                    <a:pt x="11" y="404"/>
                  </a:lnTo>
                  <a:lnTo>
                    <a:pt x="26" y="351"/>
                  </a:lnTo>
                  <a:lnTo>
                    <a:pt x="45" y="301"/>
                  </a:lnTo>
                  <a:lnTo>
                    <a:pt x="70" y="254"/>
                  </a:lnTo>
                  <a:lnTo>
                    <a:pt x="98" y="210"/>
                  </a:lnTo>
                  <a:lnTo>
                    <a:pt x="131" y="169"/>
                  </a:lnTo>
                  <a:lnTo>
                    <a:pt x="168" y="132"/>
                  </a:lnTo>
                  <a:lnTo>
                    <a:pt x="208" y="98"/>
                  </a:lnTo>
                  <a:lnTo>
                    <a:pt x="252" y="70"/>
                  </a:lnTo>
                  <a:lnTo>
                    <a:pt x="299" y="45"/>
                  </a:lnTo>
                  <a:lnTo>
                    <a:pt x="349" y="26"/>
                  </a:lnTo>
                  <a:lnTo>
                    <a:pt x="401" y="11"/>
                  </a:lnTo>
                  <a:lnTo>
                    <a:pt x="454" y="3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71" name="noun_project_0064.eps"/>
          <p:cNvSpPr>
            <a:spLocks noChangeAspect="1" noEditPoints="1"/>
          </p:cNvSpPr>
          <p:nvPr/>
        </p:nvSpPr>
        <p:spPr bwMode="auto">
          <a:xfrm>
            <a:off x="9963008" y="3313472"/>
            <a:ext cx="276162" cy="312822"/>
          </a:xfrm>
          <a:custGeom>
            <a:avLst/>
            <a:gdLst>
              <a:gd name="T0" fmla="*/ 39679689 w 3047"/>
              <a:gd name="T1" fmla="*/ 54043439 h 3456"/>
              <a:gd name="T2" fmla="*/ 51876909 w 3047"/>
              <a:gd name="T3" fmla="*/ 60359219 h 3456"/>
              <a:gd name="T4" fmla="*/ 51689692 w 3047"/>
              <a:gd name="T5" fmla="*/ 47385111 h 3456"/>
              <a:gd name="T6" fmla="*/ 47509620 w 3047"/>
              <a:gd name="T7" fmla="*/ 0 h 3456"/>
              <a:gd name="T8" fmla="*/ 52126297 w 3047"/>
              <a:gd name="T9" fmla="*/ 17143236 h 3456"/>
              <a:gd name="T10" fmla="*/ 64510735 w 3047"/>
              <a:gd name="T11" fmla="*/ 15307557 h 3456"/>
              <a:gd name="T12" fmla="*/ 52282429 w 3047"/>
              <a:gd name="T13" fmla="*/ 26695047 h 3456"/>
              <a:gd name="T14" fmla="*/ 60642574 w 3047"/>
              <a:gd name="T15" fmla="*/ 30957485 h 3456"/>
              <a:gd name="T16" fmla="*/ 69252283 w 3047"/>
              <a:gd name="T17" fmla="*/ 36433301 h 3456"/>
              <a:gd name="T18" fmla="*/ 73401270 w 3047"/>
              <a:gd name="T19" fmla="*/ 19881321 h 3456"/>
              <a:gd name="T20" fmla="*/ 77768383 w 3047"/>
              <a:gd name="T21" fmla="*/ 31144104 h 3456"/>
              <a:gd name="T22" fmla="*/ 95050324 w 3047"/>
              <a:gd name="T23" fmla="*/ 26974976 h 3456"/>
              <a:gd name="T24" fmla="*/ 82541193 w 3047"/>
              <a:gd name="T25" fmla="*/ 39358006 h 3456"/>
              <a:gd name="T26" fmla="*/ 90371123 w 3047"/>
              <a:gd name="T27" fmla="*/ 48785286 h 3456"/>
              <a:gd name="T28" fmla="*/ 74274657 w 3047"/>
              <a:gd name="T29" fmla="*/ 43962814 h 3456"/>
              <a:gd name="T30" fmla="*/ 74025093 w 3047"/>
              <a:gd name="T31" fmla="*/ 54198838 h 3456"/>
              <a:gd name="T32" fmla="*/ 74274657 w 3047"/>
              <a:gd name="T33" fmla="*/ 63408454 h 3456"/>
              <a:gd name="T34" fmla="*/ 90183906 w 3047"/>
              <a:gd name="T35" fmla="*/ 59425946 h 3456"/>
              <a:gd name="T36" fmla="*/ 82634802 w 3047"/>
              <a:gd name="T37" fmla="*/ 68479811 h 3456"/>
              <a:gd name="T38" fmla="*/ 94613542 w 3047"/>
              <a:gd name="T39" fmla="*/ 81173990 h 3456"/>
              <a:gd name="T40" fmla="*/ 77768383 w 3047"/>
              <a:gd name="T41" fmla="*/ 76787022 h 3456"/>
              <a:gd name="T42" fmla="*/ 73525964 w 3047"/>
              <a:gd name="T43" fmla="*/ 88018761 h 3456"/>
              <a:gd name="T44" fmla="*/ 69377153 w 3047"/>
              <a:gd name="T45" fmla="*/ 72213435 h 3456"/>
              <a:gd name="T46" fmla="*/ 60642574 w 3047"/>
              <a:gd name="T47" fmla="*/ 76569182 h 3456"/>
              <a:gd name="T48" fmla="*/ 52282429 w 3047"/>
              <a:gd name="T49" fmla="*/ 80831619 h 3456"/>
              <a:gd name="T50" fmla="*/ 64073953 w 3047"/>
              <a:gd name="T51" fmla="*/ 92841233 h 3456"/>
              <a:gd name="T52" fmla="*/ 52126297 w 3047"/>
              <a:gd name="T53" fmla="*/ 90383431 h 3456"/>
              <a:gd name="T54" fmla="*/ 47509620 w 3047"/>
              <a:gd name="T55" fmla="*/ 107526667 h 3456"/>
              <a:gd name="T56" fmla="*/ 42955112 w 3047"/>
              <a:gd name="T57" fmla="*/ 90383431 h 3456"/>
              <a:gd name="T58" fmla="*/ 30945110 w 3047"/>
              <a:gd name="T59" fmla="*/ 92530260 h 3456"/>
              <a:gd name="T60" fmla="*/ 42736810 w 3047"/>
              <a:gd name="T61" fmla="*/ 80831619 h 3456"/>
              <a:gd name="T62" fmla="*/ 34158186 w 3047"/>
              <a:gd name="T63" fmla="*/ 77004863 h 3456"/>
              <a:gd name="T64" fmla="*/ 25985259 w 3047"/>
              <a:gd name="T65" fmla="*/ 71808975 h 3456"/>
              <a:gd name="T66" fmla="*/ 21524361 w 3047"/>
              <a:gd name="T67" fmla="*/ 87987717 h 3456"/>
              <a:gd name="T68" fmla="*/ 17718547 w 3047"/>
              <a:gd name="T69" fmla="*/ 76506917 h 3456"/>
              <a:gd name="T70" fmla="*/ 0 w 3047"/>
              <a:gd name="T71" fmla="*/ 81267300 h 3456"/>
              <a:gd name="T72" fmla="*/ 13039346 w 3047"/>
              <a:gd name="T73" fmla="*/ 68479811 h 3456"/>
              <a:gd name="T74" fmla="*/ 4866419 w 3047"/>
              <a:gd name="T75" fmla="*/ 59208106 h 3456"/>
              <a:gd name="T76" fmla="*/ 21181187 w 3047"/>
              <a:gd name="T77" fmla="*/ 63564029 h 3456"/>
              <a:gd name="T78" fmla="*/ 29135812 w 3047"/>
              <a:gd name="T79" fmla="*/ 58710336 h 3456"/>
              <a:gd name="T80" fmla="*/ 28917509 w 3047"/>
              <a:gd name="T81" fmla="*/ 49003126 h 3456"/>
              <a:gd name="T82" fmla="*/ 9077753 w 3047"/>
              <a:gd name="T83" fmla="*/ 51149779 h 3456"/>
              <a:gd name="T84" fmla="*/ 4710463 w 3047"/>
              <a:gd name="T85" fmla="*/ 43838283 h 3456"/>
              <a:gd name="T86" fmla="*/ 0 w 3047"/>
              <a:gd name="T87" fmla="*/ 32544279 h 3456"/>
              <a:gd name="T88" fmla="*/ 4835157 w 3047"/>
              <a:gd name="T89" fmla="*/ 24392643 h 3456"/>
              <a:gd name="T90" fmla="*/ 17281941 w 3047"/>
              <a:gd name="T91" fmla="*/ 22432433 h 3456"/>
              <a:gd name="T92" fmla="*/ 25673171 w 3047"/>
              <a:gd name="T93" fmla="*/ 22556964 h 3456"/>
              <a:gd name="T94" fmla="*/ 34002230 w 3047"/>
              <a:gd name="T95" fmla="*/ 40975844 h 3456"/>
              <a:gd name="T96" fmla="*/ 42736810 w 3047"/>
              <a:gd name="T97" fmla="*/ 36028842 h 3456"/>
              <a:gd name="T98" fmla="*/ 30945110 w 3047"/>
              <a:gd name="T99" fmla="*/ 19974631 h 3456"/>
              <a:gd name="T100" fmla="*/ 35000488 w 3047"/>
              <a:gd name="T101" fmla="*/ 12662958 h 3456"/>
              <a:gd name="T102" fmla="*/ 42955112 w 3047"/>
              <a:gd name="T103" fmla="*/ 2955749 h 345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3047" h="3456">
                <a:moveTo>
                  <a:pt x="1402" y="1523"/>
                </a:moveTo>
                <a:lnTo>
                  <a:pt x="1272" y="1737"/>
                </a:lnTo>
                <a:lnTo>
                  <a:pt x="1409" y="1940"/>
                </a:lnTo>
                <a:lnTo>
                  <a:pt x="1663" y="1940"/>
                </a:lnTo>
                <a:lnTo>
                  <a:pt x="1781" y="1737"/>
                </a:lnTo>
                <a:lnTo>
                  <a:pt x="1657" y="1523"/>
                </a:lnTo>
                <a:lnTo>
                  <a:pt x="1402" y="1523"/>
                </a:lnTo>
                <a:close/>
                <a:moveTo>
                  <a:pt x="1523" y="0"/>
                </a:moveTo>
                <a:lnTo>
                  <a:pt x="1671" y="95"/>
                </a:lnTo>
                <a:lnTo>
                  <a:pt x="1671" y="551"/>
                </a:lnTo>
                <a:lnTo>
                  <a:pt x="1935" y="405"/>
                </a:lnTo>
                <a:lnTo>
                  <a:pt x="2068" y="492"/>
                </a:lnTo>
                <a:lnTo>
                  <a:pt x="2068" y="636"/>
                </a:lnTo>
                <a:lnTo>
                  <a:pt x="1676" y="858"/>
                </a:lnTo>
                <a:lnTo>
                  <a:pt x="1676" y="1158"/>
                </a:lnTo>
                <a:lnTo>
                  <a:pt x="1944" y="995"/>
                </a:lnTo>
                <a:lnTo>
                  <a:pt x="1944" y="1322"/>
                </a:lnTo>
                <a:lnTo>
                  <a:pt x="2220" y="1171"/>
                </a:lnTo>
                <a:lnTo>
                  <a:pt x="2220" y="701"/>
                </a:lnTo>
                <a:lnTo>
                  <a:pt x="2353" y="639"/>
                </a:lnTo>
                <a:lnTo>
                  <a:pt x="2493" y="701"/>
                </a:lnTo>
                <a:lnTo>
                  <a:pt x="2493" y="1001"/>
                </a:lnTo>
                <a:lnTo>
                  <a:pt x="2903" y="779"/>
                </a:lnTo>
                <a:lnTo>
                  <a:pt x="3047" y="867"/>
                </a:lnTo>
                <a:lnTo>
                  <a:pt x="3047" y="1037"/>
                </a:lnTo>
                <a:lnTo>
                  <a:pt x="2646" y="1265"/>
                </a:lnTo>
                <a:lnTo>
                  <a:pt x="2897" y="1405"/>
                </a:lnTo>
                <a:lnTo>
                  <a:pt x="2897" y="1568"/>
                </a:lnTo>
                <a:lnTo>
                  <a:pt x="2767" y="1640"/>
                </a:lnTo>
                <a:lnTo>
                  <a:pt x="2381" y="1413"/>
                </a:lnTo>
                <a:lnTo>
                  <a:pt x="2115" y="1581"/>
                </a:lnTo>
                <a:lnTo>
                  <a:pt x="2373" y="1742"/>
                </a:lnTo>
                <a:lnTo>
                  <a:pt x="2108" y="1895"/>
                </a:lnTo>
                <a:lnTo>
                  <a:pt x="2381" y="2038"/>
                </a:lnTo>
                <a:lnTo>
                  <a:pt x="2767" y="1823"/>
                </a:lnTo>
                <a:lnTo>
                  <a:pt x="2891" y="1910"/>
                </a:lnTo>
                <a:lnTo>
                  <a:pt x="2891" y="2065"/>
                </a:lnTo>
                <a:lnTo>
                  <a:pt x="2649" y="2201"/>
                </a:lnTo>
                <a:lnTo>
                  <a:pt x="3033" y="2430"/>
                </a:lnTo>
                <a:lnTo>
                  <a:pt x="3033" y="2609"/>
                </a:lnTo>
                <a:lnTo>
                  <a:pt x="2871" y="2683"/>
                </a:lnTo>
                <a:lnTo>
                  <a:pt x="2493" y="2468"/>
                </a:lnTo>
                <a:lnTo>
                  <a:pt x="2493" y="2753"/>
                </a:lnTo>
                <a:lnTo>
                  <a:pt x="2357" y="2829"/>
                </a:lnTo>
                <a:lnTo>
                  <a:pt x="2224" y="2753"/>
                </a:lnTo>
                <a:lnTo>
                  <a:pt x="2224" y="2321"/>
                </a:lnTo>
                <a:lnTo>
                  <a:pt x="1944" y="2162"/>
                </a:lnTo>
                <a:lnTo>
                  <a:pt x="1944" y="2461"/>
                </a:lnTo>
                <a:lnTo>
                  <a:pt x="1676" y="2298"/>
                </a:lnTo>
                <a:lnTo>
                  <a:pt x="1676" y="2598"/>
                </a:lnTo>
                <a:lnTo>
                  <a:pt x="2054" y="2813"/>
                </a:lnTo>
                <a:lnTo>
                  <a:pt x="2054" y="2984"/>
                </a:lnTo>
                <a:lnTo>
                  <a:pt x="1924" y="3049"/>
                </a:lnTo>
                <a:lnTo>
                  <a:pt x="1671" y="2905"/>
                </a:lnTo>
                <a:lnTo>
                  <a:pt x="1671" y="3362"/>
                </a:lnTo>
                <a:lnTo>
                  <a:pt x="1523" y="3456"/>
                </a:lnTo>
                <a:lnTo>
                  <a:pt x="1377" y="3362"/>
                </a:lnTo>
                <a:lnTo>
                  <a:pt x="1377" y="2905"/>
                </a:lnTo>
                <a:lnTo>
                  <a:pt x="1122" y="3049"/>
                </a:lnTo>
                <a:lnTo>
                  <a:pt x="992" y="2974"/>
                </a:lnTo>
                <a:lnTo>
                  <a:pt x="992" y="2813"/>
                </a:lnTo>
                <a:lnTo>
                  <a:pt x="1370" y="2598"/>
                </a:lnTo>
                <a:lnTo>
                  <a:pt x="1370" y="2298"/>
                </a:lnTo>
                <a:lnTo>
                  <a:pt x="1095" y="2475"/>
                </a:lnTo>
                <a:lnTo>
                  <a:pt x="1095" y="2156"/>
                </a:lnTo>
                <a:lnTo>
                  <a:pt x="833" y="2308"/>
                </a:lnTo>
                <a:lnTo>
                  <a:pt x="833" y="2739"/>
                </a:lnTo>
                <a:lnTo>
                  <a:pt x="690" y="2828"/>
                </a:lnTo>
                <a:lnTo>
                  <a:pt x="568" y="2747"/>
                </a:lnTo>
                <a:lnTo>
                  <a:pt x="568" y="2459"/>
                </a:lnTo>
                <a:lnTo>
                  <a:pt x="170" y="2683"/>
                </a:lnTo>
                <a:lnTo>
                  <a:pt x="0" y="2612"/>
                </a:lnTo>
                <a:lnTo>
                  <a:pt x="0" y="2430"/>
                </a:lnTo>
                <a:lnTo>
                  <a:pt x="418" y="2201"/>
                </a:lnTo>
                <a:lnTo>
                  <a:pt x="156" y="2069"/>
                </a:lnTo>
                <a:lnTo>
                  <a:pt x="156" y="1903"/>
                </a:lnTo>
                <a:lnTo>
                  <a:pt x="305" y="1822"/>
                </a:lnTo>
                <a:lnTo>
                  <a:pt x="679" y="2043"/>
                </a:lnTo>
                <a:lnTo>
                  <a:pt x="940" y="1892"/>
                </a:lnTo>
                <a:lnTo>
                  <a:pt x="934" y="1887"/>
                </a:lnTo>
                <a:lnTo>
                  <a:pt x="668" y="1735"/>
                </a:lnTo>
                <a:lnTo>
                  <a:pt x="927" y="1575"/>
                </a:lnTo>
                <a:lnTo>
                  <a:pt x="667" y="1424"/>
                </a:lnTo>
                <a:lnTo>
                  <a:pt x="291" y="1644"/>
                </a:lnTo>
                <a:lnTo>
                  <a:pt x="151" y="1575"/>
                </a:lnTo>
                <a:lnTo>
                  <a:pt x="151" y="1409"/>
                </a:lnTo>
                <a:lnTo>
                  <a:pt x="405" y="1266"/>
                </a:lnTo>
                <a:lnTo>
                  <a:pt x="0" y="1046"/>
                </a:lnTo>
                <a:lnTo>
                  <a:pt x="0" y="864"/>
                </a:lnTo>
                <a:lnTo>
                  <a:pt x="155" y="784"/>
                </a:lnTo>
                <a:lnTo>
                  <a:pt x="554" y="1015"/>
                </a:lnTo>
                <a:lnTo>
                  <a:pt x="554" y="721"/>
                </a:lnTo>
                <a:lnTo>
                  <a:pt x="675" y="640"/>
                </a:lnTo>
                <a:lnTo>
                  <a:pt x="823" y="725"/>
                </a:lnTo>
                <a:lnTo>
                  <a:pt x="822" y="1164"/>
                </a:lnTo>
                <a:lnTo>
                  <a:pt x="1090" y="1317"/>
                </a:lnTo>
                <a:lnTo>
                  <a:pt x="1089" y="1006"/>
                </a:lnTo>
                <a:lnTo>
                  <a:pt x="1370" y="1158"/>
                </a:lnTo>
                <a:lnTo>
                  <a:pt x="1370" y="858"/>
                </a:lnTo>
                <a:lnTo>
                  <a:pt x="992" y="642"/>
                </a:lnTo>
                <a:lnTo>
                  <a:pt x="992" y="483"/>
                </a:lnTo>
                <a:lnTo>
                  <a:pt x="1122" y="407"/>
                </a:lnTo>
                <a:lnTo>
                  <a:pt x="1377" y="551"/>
                </a:lnTo>
                <a:lnTo>
                  <a:pt x="1377" y="95"/>
                </a:lnTo>
                <a:lnTo>
                  <a:pt x="152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grpSp>
        <p:nvGrpSpPr>
          <p:cNvPr id="73" name="noun_project_2470.svg.eps"/>
          <p:cNvGrpSpPr>
            <a:grpSpLocks noChangeAspect="1"/>
          </p:cNvGrpSpPr>
          <p:nvPr/>
        </p:nvGrpSpPr>
        <p:grpSpPr bwMode="auto">
          <a:xfrm>
            <a:off x="8831399" y="2492484"/>
            <a:ext cx="242032" cy="342953"/>
            <a:chOff x="4487" y="2496"/>
            <a:chExt cx="271" cy="384"/>
          </a:xfrm>
        </p:grpSpPr>
        <p:sp>
          <p:nvSpPr>
            <p:cNvPr id="74" name="Freeform 274"/>
            <p:cNvSpPr>
              <a:spLocks/>
            </p:cNvSpPr>
            <p:nvPr/>
          </p:nvSpPr>
          <p:spPr bwMode="auto">
            <a:xfrm>
              <a:off x="4600" y="2714"/>
              <a:ext cx="23" cy="166"/>
            </a:xfrm>
            <a:custGeom>
              <a:avLst/>
              <a:gdLst>
                <a:gd name="T0" fmla="*/ 1 w 209"/>
                <a:gd name="T1" fmla="*/ 0 h 1493"/>
                <a:gd name="T2" fmla="*/ 3 w 209"/>
                <a:gd name="T3" fmla="*/ 18 h 1493"/>
                <a:gd name="T4" fmla="*/ 0 w 209"/>
                <a:gd name="T5" fmla="*/ 18 h 1493"/>
                <a:gd name="T6" fmla="*/ 0 w 209"/>
                <a:gd name="T7" fmla="*/ 1 h 1493"/>
                <a:gd name="T8" fmla="*/ 1 w 209"/>
                <a:gd name="T9" fmla="*/ 0 h 14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493">
                  <a:moveTo>
                    <a:pt x="62" y="0"/>
                  </a:moveTo>
                  <a:lnTo>
                    <a:pt x="209" y="1493"/>
                  </a:lnTo>
                  <a:lnTo>
                    <a:pt x="31" y="1493"/>
                  </a:lnTo>
                  <a:lnTo>
                    <a:pt x="0" y="96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5" name="Freeform 275"/>
            <p:cNvSpPr>
              <a:spLocks/>
            </p:cNvSpPr>
            <p:nvPr/>
          </p:nvSpPr>
          <p:spPr bwMode="auto">
            <a:xfrm>
              <a:off x="4613" y="2536"/>
              <a:ext cx="145" cy="185"/>
            </a:xfrm>
            <a:custGeom>
              <a:avLst/>
              <a:gdLst>
                <a:gd name="T0" fmla="*/ 15 w 1302"/>
                <a:gd name="T1" fmla="*/ 0 h 1665"/>
                <a:gd name="T2" fmla="*/ 15 w 1302"/>
                <a:gd name="T3" fmla="*/ 2 h 1665"/>
                <a:gd name="T4" fmla="*/ 16 w 1302"/>
                <a:gd name="T5" fmla="*/ 3 h 1665"/>
                <a:gd name="T6" fmla="*/ 16 w 1302"/>
                <a:gd name="T7" fmla="*/ 5 h 1665"/>
                <a:gd name="T8" fmla="*/ 16 w 1302"/>
                <a:gd name="T9" fmla="*/ 7 h 1665"/>
                <a:gd name="T10" fmla="*/ 16 w 1302"/>
                <a:gd name="T11" fmla="*/ 9 h 1665"/>
                <a:gd name="T12" fmla="*/ 16 w 1302"/>
                <a:gd name="T13" fmla="*/ 11 h 1665"/>
                <a:gd name="T14" fmla="*/ 16 w 1302"/>
                <a:gd name="T15" fmla="*/ 12 h 1665"/>
                <a:gd name="T16" fmla="*/ 15 w 1302"/>
                <a:gd name="T17" fmla="*/ 14 h 1665"/>
                <a:gd name="T18" fmla="*/ 15 w 1302"/>
                <a:gd name="T19" fmla="*/ 15 h 1665"/>
                <a:gd name="T20" fmla="*/ 14 w 1302"/>
                <a:gd name="T21" fmla="*/ 17 h 1665"/>
                <a:gd name="T22" fmla="*/ 13 w 1302"/>
                <a:gd name="T23" fmla="*/ 18 h 1665"/>
                <a:gd name="T24" fmla="*/ 11 w 1302"/>
                <a:gd name="T25" fmla="*/ 19 h 1665"/>
                <a:gd name="T26" fmla="*/ 10 w 1302"/>
                <a:gd name="T27" fmla="*/ 20 h 1665"/>
                <a:gd name="T28" fmla="*/ 8 w 1302"/>
                <a:gd name="T29" fmla="*/ 21 h 1665"/>
                <a:gd name="T30" fmla="*/ 5 w 1302"/>
                <a:gd name="T31" fmla="*/ 21 h 1665"/>
                <a:gd name="T32" fmla="*/ 4 w 1302"/>
                <a:gd name="T33" fmla="*/ 20 h 1665"/>
                <a:gd name="T34" fmla="*/ 2 w 1302"/>
                <a:gd name="T35" fmla="*/ 20 h 1665"/>
                <a:gd name="T36" fmla="*/ 1 w 1302"/>
                <a:gd name="T37" fmla="*/ 20 h 1665"/>
                <a:gd name="T38" fmla="*/ 1 w 1302"/>
                <a:gd name="T39" fmla="*/ 19 h 1665"/>
                <a:gd name="T40" fmla="*/ 1 w 1302"/>
                <a:gd name="T41" fmla="*/ 19 h 1665"/>
                <a:gd name="T42" fmla="*/ 1 w 1302"/>
                <a:gd name="T43" fmla="*/ 19 h 1665"/>
                <a:gd name="T44" fmla="*/ 1 w 1302"/>
                <a:gd name="T45" fmla="*/ 18 h 1665"/>
                <a:gd name="T46" fmla="*/ 2 w 1302"/>
                <a:gd name="T47" fmla="*/ 17 h 1665"/>
                <a:gd name="T48" fmla="*/ 2 w 1302"/>
                <a:gd name="T49" fmla="*/ 16 h 1665"/>
                <a:gd name="T50" fmla="*/ 4 w 1302"/>
                <a:gd name="T51" fmla="*/ 15 h 1665"/>
                <a:gd name="T52" fmla="*/ 5 w 1302"/>
                <a:gd name="T53" fmla="*/ 14 h 1665"/>
                <a:gd name="T54" fmla="*/ 6 w 1302"/>
                <a:gd name="T55" fmla="*/ 13 h 1665"/>
                <a:gd name="T56" fmla="*/ 7 w 1302"/>
                <a:gd name="T57" fmla="*/ 12 h 1665"/>
                <a:gd name="T58" fmla="*/ 8 w 1302"/>
                <a:gd name="T59" fmla="*/ 12 h 1665"/>
                <a:gd name="T60" fmla="*/ 8 w 1302"/>
                <a:gd name="T61" fmla="*/ 12 h 1665"/>
                <a:gd name="T62" fmla="*/ 7 w 1302"/>
                <a:gd name="T63" fmla="*/ 12 h 1665"/>
                <a:gd name="T64" fmla="*/ 6 w 1302"/>
                <a:gd name="T65" fmla="*/ 13 h 1665"/>
                <a:gd name="T66" fmla="*/ 5 w 1302"/>
                <a:gd name="T67" fmla="*/ 13 h 1665"/>
                <a:gd name="T68" fmla="*/ 3 w 1302"/>
                <a:gd name="T69" fmla="*/ 14 h 1665"/>
                <a:gd name="T70" fmla="*/ 2 w 1302"/>
                <a:gd name="T71" fmla="*/ 15 h 1665"/>
                <a:gd name="T72" fmla="*/ 1 w 1302"/>
                <a:gd name="T73" fmla="*/ 16 h 1665"/>
                <a:gd name="T74" fmla="*/ 1 w 1302"/>
                <a:gd name="T75" fmla="*/ 18 h 1665"/>
                <a:gd name="T76" fmla="*/ 0 w 1302"/>
                <a:gd name="T77" fmla="*/ 18 h 1665"/>
                <a:gd name="T78" fmla="*/ 0 w 1302"/>
                <a:gd name="T79" fmla="*/ 18 h 1665"/>
                <a:gd name="T80" fmla="*/ 0 w 1302"/>
                <a:gd name="T81" fmla="*/ 16 h 1665"/>
                <a:gd name="T82" fmla="*/ 0 w 1302"/>
                <a:gd name="T83" fmla="*/ 14 h 1665"/>
                <a:gd name="T84" fmla="*/ 1 w 1302"/>
                <a:gd name="T85" fmla="*/ 12 h 1665"/>
                <a:gd name="T86" fmla="*/ 2 w 1302"/>
                <a:gd name="T87" fmla="*/ 11 h 1665"/>
                <a:gd name="T88" fmla="*/ 3 w 1302"/>
                <a:gd name="T89" fmla="*/ 10 h 1665"/>
                <a:gd name="T90" fmla="*/ 5 w 1302"/>
                <a:gd name="T91" fmla="*/ 9 h 1665"/>
                <a:gd name="T92" fmla="*/ 7 w 1302"/>
                <a:gd name="T93" fmla="*/ 8 h 1665"/>
                <a:gd name="T94" fmla="*/ 9 w 1302"/>
                <a:gd name="T95" fmla="*/ 7 h 1665"/>
                <a:gd name="T96" fmla="*/ 10 w 1302"/>
                <a:gd name="T97" fmla="*/ 6 h 1665"/>
                <a:gd name="T98" fmla="*/ 11 w 1302"/>
                <a:gd name="T99" fmla="*/ 5 h 1665"/>
                <a:gd name="T100" fmla="*/ 13 w 1302"/>
                <a:gd name="T101" fmla="*/ 3 h 1665"/>
                <a:gd name="T102" fmla="*/ 14 w 1302"/>
                <a:gd name="T103" fmla="*/ 2 h 1665"/>
                <a:gd name="T104" fmla="*/ 14 w 1302"/>
                <a:gd name="T105" fmla="*/ 0 h 16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02" h="1665">
                  <a:moveTo>
                    <a:pt x="1138" y="0"/>
                  </a:moveTo>
                  <a:lnTo>
                    <a:pt x="1157" y="15"/>
                  </a:lnTo>
                  <a:lnTo>
                    <a:pt x="1175" y="36"/>
                  </a:lnTo>
                  <a:lnTo>
                    <a:pt x="1192" y="63"/>
                  </a:lnTo>
                  <a:lnTo>
                    <a:pt x="1208" y="96"/>
                  </a:lnTo>
                  <a:lnTo>
                    <a:pt x="1222" y="135"/>
                  </a:lnTo>
                  <a:lnTo>
                    <a:pt x="1235" y="177"/>
                  </a:lnTo>
                  <a:lnTo>
                    <a:pt x="1247" y="224"/>
                  </a:lnTo>
                  <a:lnTo>
                    <a:pt x="1258" y="272"/>
                  </a:lnTo>
                  <a:lnTo>
                    <a:pt x="1267" y="323"/>
                  </a:lnTo>
                  <a:lnTo>
                    <a:pt x="1276" y="377"/>
                  </a:lnTo>
                  <a:lnTo>
                    <a:pt x="1283" y="432"/>
                  </a:lnTo>
                  <a:lnTo>
                    <a:pt x="1290" y="488"/>
                  </a:lnTo>
                  <a:lnTo>
                    <a:pt x="1294" y="543"/>
                  </a:lnTo>
                  <a:lnTo>
                    <a:pt x="1298" y="598"/>
                  </a:lnTo>
                  <a:lnTo>
                    <a:pt x="1300" y="652"/>
                  </a:lnTo>
                  <a:lnTo>
                    <a:pt x="1302" y="704"/>
                  </a:lnTo>
                  <a:lnTo>
                    <a:pt x="1302" y="754"/>
                  </a:lnTo>
                  <a:lnTo>
                    <a:pt x="1301" y="802"/>
                  </a:lnTo>
                  <a:lnTo>
                    <a:pt x="1299" y="845"/>
                  </a:lnTo>
                  <a:lnTo>
                    <a:pt x="1296" y="885"/>
                  </a:lnTo>
                  <a:lnTo>
                    <a:pt x="1292" y="917"/>
                  </a:lnTo>
                  <a:lnTo>
                    <a:pt x="1286" y="952"/>
                  </a:lnTo>
                  <a:lnTo>
                    <a:pt x="1280" y="989"/>
                  </a:lnTo>
                  <a:lnTo>
                    <a:pt x="1270" y="1028"/>
                  </a:lnTo>
                  <a:lnTo>
                    <a:pt x="1261" y="1067"/>
                  </a:lnTo>
                  <a:lnTo>
                    <a:pt x="1248" y="1108"/>
                  </a:lnTo>
                  <a:lnTo>
                    <a:pt x="1234" y="1151"/>
                  </a:lnTo>
                  <a:lnTo>
                    <a:pt x="1218" y="1192"/>
                  </a:lnTo>
                  <a:lnTo>
                    <a:pt x="1199" y="1235"/>
                  </a:lnTo>
                  <a:lnTo>
                    <a:pt x="1179" y="1277"/>
                  </a:lnTo>
                  <a:lnTo>
                    <a:pt x="1157" y="1318"/>
                  </a:lnTo>
                  <a:lnTo>
                    <a:pt x="1131" y="1360"/>
                  </a:lnTo>
                  <a:lnTo>
                    <a:pt x="1105" y="1399"/>
                  </a:lnTo>
                  <a:lnTo>
                    <a:pt x="1075" y="1437"/>
                  </a:lnTo>
                  <a:lnTo>
                    <a:pt x="1042" y="1473"/>
                  </a:lnTo>
                  <a:lnTo>
                    <a:pt x="1007" y="1507"/>
                  </a:lnTo>
                  <a:lnTo>
                    <a:pt x="970" y="1539"/>
                  </a:lnTo>
                  <a:lnTo>
                    <a:pt x="929" y="1568"/>
                  </a:lnTo>
                  <a:lnTo>
                    <a:pt x="886" y="1593"/>
                  </a:lnTo>
                  <a:lnTo>
                    <a:pt x="839" y="1616"/>
                  </a:lnTo>
                  <a:lnTo>
                    <a:pt x="790" y="1634"/>
                  </a:lnTo>
                  <a:lnTo>
                    <a:pt x="738" y="1648"/>
                  </a:lnTo>
                  <a:lnTo>
                    <a:pt x="682" y="1658"/>
                  </a:lnTo>
                  <a:lnTo>
                    <a:pt x="624" y="1663"/>
                  </a:lnTo>
                  <a:lnTo>
                    <a:pt x="556" y="1665"/>
                  </a:lnTo>
                  <a:lnTo>
                    <a:pt x="493" y="1665"/>
                  </a:lnTo>
                  <a:lnTo>
                    <a:pt x="436" y="1663"/>
                  </a:lnTo>
                  <a:lnTo>
                    <a:pt x="383" y="1659"/>
                  </a:lnTo>
                  <a:lnTo>
                    <a:pt x="335" y="1654"/>
                  </a:lnTo>
                  <a:lnTo>
                    <a:pt x="292" y="1646"/>
                  </a:lnTo>
                  <a:lnTo>
                    <a:pt x="254" y="1638"/>
                  </a:lnTo>
                  <a:lnTo>
                    <a:pt x="219" y="1629"/>
                  </a:lnTo>
                  <a:lnTo>
                    <a:pt x="189" y="1620"/>
                  </a:lnTo>
                  <a:lnTo>
                    <a:pt x="163" y="1610"/>
                  </a:lnTo>
                  <a:lnTo>
                    <a:pt x="139" y="1601"/>
                  </a:lnTo>
                  <a:lnTo>
                    <a:pt x="120" y="1591"/>
                  </a:lnTo>
                  <a:lnTo>
                    <a:pt x="103" y="1583"/>
                  </a:lnTo>
                  <a:lnTo>
                    <a:pt x="91" y="1574"/>
                  </a:lnTo>
                  <a:lnTo>
                    <a:pt x="80" y="1567"/>
                  </a:lnTo>
                  <a:lnTo>
                    <a:pt x="72" y="1560"/>
                  </a:lnTo>
                  <a:lnTo>
                    <a:pt x="67" y="1556"/>
                  </a:lnTo>
                  <a:lnTo>
                    <a:pt x="64" y="1553"/>
                  </a:lnTo>
                  <a:lnTo>
                    <a:pt x="63" y="1552"/>
                  </a:lnTo>
                  <a:lnTo>
                    <a:pt x="64" y="1549"/>
                  </a:lnTo>
                  <a:lnTo>
                    <a:pt x="67" y="1541"/>
                  </a:lnTo>
                  <a:lnTo>
                    <a:pt x="72" y="1529"/>
                  </a:lnTo>
                  <a:lnTo>
                    <a:pt x="79" y="1513"/>
                  </a:lnTo>
                  <a:lnTo>
                    <a:pt x="88" y="1492"/>
                  </a:lnTo>
                  <a:lnTo>
                    <a:pt x="101" y="1468"/>
                  </a:lnTo>
                  <a:lnTo>
                    <a:pt x="115" y="1442"/>
                  </a:lnTo>
                  <a:lnTo>
                    <a:pt x="132" y="1412"/>
                  </a:lnTo>
                  <a:lnTo>
                    <a:pt x="152" y="1381"/>
                  </a:lnTo>
                  <a:lnTo>
                    <a:pt x="175" y="1347"/>
                  </a:lnTo>
                  <a:lnTo>
                    <a:pt x="201" y="1313"/>
                  </a:lnTo>
                  <a:lnTo>
                    <a:pt x="230" y="1277"/>
                  </a:lnTo>
                  <a:lnTo>
                    <a:pt x="261" y="1242"/>
                  </a:lnTo>
                  <a:lnTo>
                    <a:pt x="298" y="1206"/>
                  </a:lnTo>
                  <a:lnTo>
                    <a:pt x="337" y="1169"/>
                  </a:lnTo>
                  <a:lnTo>
                    <a:pt x="375" y="1136"/>
                  </a:lnTo>
                  <a:lnTo>
                    <a:pt x="412" y="1106"/>
                  </a:lnTo>
                  <a:lnTo>
                    <a:pt x="447" y="1081"/>
                  </a:lnTo>
                  <a:lnTo>
                    <a:pt x="480" y="1059"/>
                  </a:lnTo>
                  <a:lnTo>
                    <a:pt x="511" y="1039"/>
                  </a:lnTo>
                  <a:lnTo>
                    <a:pt x="539" y="1022"/>
                  </a:lnTo>
                  <a:lnTo>
                    <a:pt x="563" y="1010"/>
                  </a:lnTo>
                  <a:lnTo>
                    <a:pt x="584" y="999"/>
                  </a:lnTo>
                  <a:lnTo>
                    <a:pt x="600" y="992"/>
                  </a:lnTo>
                  <a:lnTo>
                    <a:pt x="613" y="985"/>
                  </a:lnTo>
                  <a:lnTo>
                    <a:pt x="620" y="982"/>
                  </a:lnTo>
                  <a:lnTo>
                    <a:pt x="624" y="982"/>
                  </a:lnTo>
                  <a:lnTo>
                    <a:pt x="620" y="982"/>
                  </a:lnTo>
                  <a:lnTo>
                    <a:pt x="611" y="984"/>
                  </a:lnTo>
                  <a:lnTo>
                    <a:pt x="597" y="987"/>
                  </a:lnTo>
                  <a:lnTo>
                    <a:pt x="578" y="992"/>
                  </a:lnTo>
                  <a:lnTo>
                    <a:pt x="556" y="997"/>
                  </a:lnTo>
                  <a:lnTo>
                    <a:pt x="529" y="1004"/>
                  </a:lnTo>
                  <a:lnTo>
                    <a:pt x="500" y="1014"/>
                  </a:lnTo>
                  <a:lnTo>
                    <a:pt x="470" y="1025"/>
                  </a:lnTo>
                  <a:lnTo>
                    <a:pt x="437" y="1038"/>
                  </a:lnTo>
                  <a:lnTo>
                    <a:pt x="404" y="1053"/>
                  </a:lnTo>
                  <a:lnTo>
                    <a:pt x="370" y="1070"/>
                  </a:lnTo>
                  <a:lnTo>
                    <a:pt x="336" y="1089"/>
                  </a:lnTo>
                  <a:lnTo>
                    <a:pt x="303" y="1112"/>
                  </a:lnTo>
                  <a:lnTo>
                    <a:pt x="272" y="1136"/>
                  </a:lnTo>
                  <a:lnTo>
                    <a:pt x="242" y="1163"/>
                  </a:lnTo>
                  <a:lnTo>
                    <a:pt x="217" y="1192"/>
                  </a:lnTo>
                  <a:lnTo>
                    <a:pt x="187" y="1229"/>
                  </a:lnTo>
                  <a:lnTo>
                    <a:pt x="160" y="1266"/>
                  </a:lnTo>
                  <a:lnTo>
                    <a:pt x="135" y="1300"/>
                  </a:lnTo>
                  <a:lnTo>
                    <a:pt x="112" y="1333"/>
                  </a:lnTo>
                  <a:lnTo>
                    <a:pt x="92" y="1364"/>
                  </a:lnTo>
                  <a:lnTo>
                    <a:pt x="74" y="1393"/>
                  </a:lnTo>
                  <a:lnTo>
                    <a:pt x="58" y="1418"/>
                  </a:lnTo>
                  <a:lnTo>
                    <a:pt x="44" y="1440"/>
                  </a:lnTo>
                  <a:lnTo>
                    <a:pt x="32" y="1460"/>
                  </a:lnTo>
                  <a:lnTo>
                    <a:pt x="24" y="1474"/>
                  </a:lnTo>
                  <a:lnTo>
                    <a:pt x="17" y="1486"/>
                  </a:lnTo>
                  <a:lnTo>
                    <a:pt x="14" y="1494"/>
                  </a:lnTo>
                  <a:lnTo>
                    <a:pt x="12" y="1496"/>
                  </a:lnTo>
                  <a:lnTo>
                    <a:pt x="4" y="1440"/>
                  </a:lnTo>
                  <a:lnTo>
                    <a:pt x="1" y="1384"/>
                  </a:lnTo>
                  <a:lnTo>
                    <a:pt x="0" y="1327"/>
                  </a:lnTo>
                  <a:lnTo>
                    <a:pt x="4" y="1270"/>
                  </a:lnTo>
                  <a:lnTo>
                    <a:pt x="11" y="1212"/>
                  </a:lnTo>
                  <a:lnTo>
                    <a:pt x="21" y="1156"/>
                  </a:lnTo>
                  <a:lnTo>
                    <a:pt x="34" y="1102"/>
                  </a:lnTo>
                  <a:lnTo>
                    <a:pt x="51" y="1050"/>
                  </a:lnTo>
                  <a:lnTo>
                    <a:pt x="71" y="1000"/>
                  </a:lnTo>
                  <a:lnTo>
                    <a:pt x="94" y="954"/>
                  </a:lnTo>
                  <a:lnTo>
                    <a:pt x="120" y="911"/>
                  </a:lnTo>
                  <a:lnTo>
                    <a:pt x="149" y="872"/>
                  </a:lnTo>
                  <a:lnTo>
                    <a:pt x="181" y="839"/>
                  </a:lnTo>
                  <a:lnTo>
                    <a:pt x="214" y="810"/>
                  </a:lnTo>
                  <a:lnTo>
                    <a:pt x="253" y="783"/>
                  </a:lnTo>
                  <a:lnTo>
                    <a:pt x="297" y="754"/>
                  </a:lnTo>
                  <a:lnTo>
                    <a:pt x="344" y="726"/>
                  </a:lnTo>
                  <a:lnTo>
                    <a:pt x="394" y="699"/>
                  </a:lnTo>
                  <a:lnTo>
                    <a:pt x="446" y="671"/>
                  </a:lnTo>
                  <a:lnTo>
                    <a:pt x="498" y="645"/>
                  </a:lnTo>
                  <a:lnTo>
                    <a:pt x="551" y="618"/>
                  </a:lnTo>
                  <a:lnTo>
                    <a:pt x="603" y="592"/>
                  </a:lnTo>
                  <a:lnTo>
                    <a:pt x="653" y="566"/>
                  </a:lnTo>
                  <a:lnTo>
                    <a:pt x="700" y="542"/>
                  </a:lnTo>
                  <a:lnTo>
                    <a:pt x="745" y="519"/>
                  </a:lnTo>
                  <a:lnTo>
                    <a:pt x="783" y="495"/>
                  </a:lnTo>
                  <a:lnTo>
                    <a:pt x="817" y="473"/>
                  </a:lnTo>
                  <a:lnTo>
                    <a:pt x="853" y="445"/>
                  </a:lnTo>
                  <a:lnTo>
                    <a:pt x="889" y="414"/>
                  </a:lnTo>
                  <a:lnTo>
                    <a:pt x="925" y="379"/>
                  </a:lnTo>
                  <a:lnTo>
                    <a:pt x="960" y="340"/>
                  </a:lnTo>
                  <a:lnTo>
                    <a:pt x="994" y="299"/>
                  </a:lnTo>
                  <a:lnTo>
                    <a:pt x="1025" y="258"/>
                  </a:lnTo>
                  <a:lnTo>
                    <a:pt x="1054" y="214"/>
                  </a:lnTo>
                  <a:lnTo>
                    <a:pt x="1079" y="170"/>
                  </a:lnTo>
                  <a:lnTo>
                    <a:pt x="1102" y="126"/>
                  </a:lnTo>
                  <a:lnTo>
                    <a:pt x="1119" y="83"/>
                  </a:lnTo>
                  <a:lnTo>
                    <a:pt x="1131" y="40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6" name="Freeform 276"/>
            <p:cNvSpPr>
              <a:spLocks/>
            </p:cNvSpPr>
            <p:nvPr/>
          </p:nvSpPr>
          <p:spPr bwMode="auto">
            <a:xfrm>
              <a:off x="4487" y="2496"/>
              <a:ext cx="117" cy="222"/>
            </a:xfrm>
            <a:custGeom>
              <a:avLst/>
              <a:gdLst>
                <a:gd name="T0" fmla="*/ 8 w 1055"/>
                <a:gd name="T1" fmla="*/ 0 h 1997"/>
                <a:gd name="T2" fmla="*/ 8 w 1055"/>
                <a:gd name="T3" fmla="*/ 1 h 1997"/>
                <a:gd name="T4" fmla="*/ 8 w 1055"/>
                <a:gd name="T5" fmla="*/ 2 h 1997"/>
                <a:gd name="T6" fmla="*/ 8 w 1055"/>
                <a:gd name="T7" fmla="*/ 3 h 1997"/>
                <a:gd name="T8" fmla="*/ 8 w 1055"/>
                <a:gd name="T9" fmla="*/ 5 h 1997"/>
                <a:gd name="T10" fmla="*/ 8 w 1055"/>
                <a:gd name="T11" fmla="*/ 7 h 1997"/>
                <a:gd name="T12" fmla="*/ 9 w 1055"/>
                <a:gd name="T13" fmla="*/ 9 h 1997"/>
                <a:gd name="T14" fmla="*/ 10 w 1055"/>
                <a:gd name="T15" fmla="*/ 10 h 1997"/>
                <a:gd name="T16" fmla="*/ 11 w 1055"/>
                <a:gd name="T17" fmla="*/ 11 h 1997"/>
                <a:gd name="T18" fmla="*/ 12 w 1055"/>
                <a:gd name="T19" fmla="*/ 13 h 1997"/>
                <a:gd name="T20" fmla="*/ 12 w 1055"/>
                <a:gd name="T21" fmla="*/ 14 h 1997"/>
                <a:gd name="T22" fmla="*/ 13 w 1055"/>
                <a:gd name="T23" fmla="*/ 16 h 1997"/>
                <a:gd name="T24" fmla="*/ 13 w 1055"/>
                <a:gd name="T25" fmla="*/ 18 h 1997"/>
                <a:gd name="T26" fmla="*/ 13 w 1055"/>
                <a:gd name="T27" fmla="*/ 20 h 1997"/>
                <a:gd name="T28" fmla="*/ 13 w 1055"/>
                <a:gd name="T29" fmla="*/ 22 h 1997"/>
                <a:gd name="T30" fmla="*/ 12 w 1055"/>
                <a:gd name="T31" fmla="*/ 23 h 1997"/>
                <a:gd name="T32" fmla="*/ 12 w 1055"/>
                <a:gd name="T33" fmla="*/ 23 h 1997"/>
                <a:gd name="T34" fmla="*/ 11 w 1055"/>
                <a:gd name="T35" fmla="*/ 22 h 1997"/>
                <a:gd name="T36" fmla="*/ 10 w 1055"/>
                <a:gd name="T37" fmla="*/ 21 h 1997"/>
                <a:gd name="T38" fmla="*/ 10 w 1055"/>
                <a:gd name="T39" fmla="*/ 21 h 1997"/>
                <a:gd name="T40" fmla="*/ 9 w 1055"/>
                <a:gd name="T41" fmla="*/ 20 h 1997"/>
                <a:gd name="T42" fmla="*/ 8 w 1055"/>
                <a:gd name="T43" fmla="*/ 18 h 1997"/>
                <a:gd name="T44" fmla="*/ 8 w 1055"/>
                <a:gd name="T45" fmla="*/ 17 h 1997"/>
                <a:gd name="T46" fmla="*/ 7 w 1055"/>
                <a:gd name="T47" fmla="*/ 16 h 1997"/>
                <a:gd name="T48" fmla="*/ 7 w 1055"/>
                <a:gd name="T49" fmla="*/ 15 h 1997"/>
                <a:gd name="T50" fmla="*/ 6 w 1055"/>
                <a:gd name="T51" fmla="*/ 15 h 1997"/>
                <a:gd name="T52" fmla="*/ 6 w 1055"/>
                <a:gd name="T53" fmla="*/ 15 h 1997"/>
                <a:gd name="T54" fmla="*/ 7 w 1055"/>
                <a:gd name="T55" fmla="*/ 16 h 1997"/>
                <a:gd name="T56" fmla="*/ 7 w 1055"/>
                <a:gd name="T57" fmla="*/ 17 h 1997"/>
                <a:gd name="T58" fmla="*/ 7 w 1055"/>
                <a:gd name="T59" fmla="*/ 18 h 1997"/>
                <a:gd name="T60" fmla="*/ 8 w 1055"/>
                <a:gd name="T61" fmla="*/ 19 h 1997"/>
                <a:gd name="T62" fmla="*/ 8 w 1055"/>
                <a:gd name="T63" fmla="*/ 20 h 1997"/>
                <a:gd name="T64" fmla="*/ 9 w 1055"/>
                <a:gd name="T65" fmla="*/ 21 h 1997"/>
                <a:gd name="T66" fmla="*/ 10 w 1055"/>
                <a:gd name="T67" fmla="*/ 22 h 1997"/>
                <a:gd name="T68" fmla="*/ 11 w 1055"/>
                <a:gd name="T69" fmla="*/ 23 h 1997"/>
                <a:gd name="T70" fmla="*/ 11 w 1055"/>
                <a:gd name="T71" fmla="*/ 24 h 1997"/>
                <a:gd name="T72" fmla="*/ 9 w 1055"/>
                <a:gd name="T73" fmla="*/ 25 h 1997"/>
                <a:gd name="T74" fmla="*/ 7 w 1055"/>
                <a:gd name="T75" fmla="*/ 24 h 1997"/>
                <a:gd name="T76" fmla="*/ 5 w 1055"/>
                <a:gd name="T77" fmla="*/ 23 h 1997"/>
                <a:gd name="T78" fmla="*/ 4 w 1055"/>
                <a:gd name="T79" fmla="*/ 22 h 1997"/>
                <a:gd name="T80" fmla="*/ 2 w 1055"/>
                <a:gd name="T81" fmla="*/ 20 h 1997"/>
                <a:gd name="T82" fmla="*/ 1 w 1055"/>
                <a:gd name="T83" fmla="*/ 18 h 1997"/>
                <a:gd name="T84" fmla="*/ 0 w 1055"/>
                <a:gd name="T85" fmla="*/ 15 h 1997"/>
                <a:gd name="T86" fmla="*/ 0 w 1055"/>
                <a:gd name="T87" fmla="*/ 12 h 1997"/>
                <a:gd name="T88" fmla="*/ 0 w 1055"/>
                <a:gd name="T89" fmla="*/ 9 h 1997"/>
                <a:gd name="T90" fmla="*/ 1 w 1055"/>
                <a:gd name="T91" fmla="*/ 7 h 1997"/>
                <a:gd name="T92" fmla="*/ 2 w 1055"/>
                <a:gd name="T93" fmla="*/ 5 h 1997"/>
                <a:gd name="T94" fmla="*/ 3 w 1055"/>
                <a:gd name="T95" fmla="*/ 3 h 1997"/>
                <a:gd name="T96" fmla="*/ 4 w 1055"/>
                <a:gd name="T97" fmla="*/ 2 h 1997"/>
                <a:gd name="T98" fmla="*/ 6 w 1055"/>
                <a:gd name="T99" fmla="*/ 1 h 1997"/>
                <a:gd name="T100" fmla="*/ 7 w 1055"/>
                <a:gd name="T101" fmla="*/ 1 h 1997"/>
                <a:gd name="T102" fmla="*/ 8 w 1055"/>
                <a:gd name="T103" fmla="*/ 0 h 1997"/>
                <a:gd name="T104" fmla="*/ 8 w 1055"/>
                <a:gd name="T105" fmla="*/ 0 h 19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55" h="1997">
                  <a:moveTo>
                    <a:pt x="692" y="0"/>
                  </a:moveTo>
                  <a:lnTo>
                    <a:pt x="691" y="3"/>
                  </a:lnTo>
                  <a:lnTo>
                    <a:pt x="689" y="11"/>
                  </a:lnTo>
                  <a:lnTo>
                    <a:pt x="685" y="23"/>
                  </a:lnTo>
                  <a:lnTo>
                    <a:pt x="681" y="41"/>
                  </a:lnTo>
                  <a:lnTo>
                    <a:pt x="674" y="63"/>
                  </a:lnTo>
                  <a:lnTo>
                    <a:pt x="668" y="89"/>
                  </a:lnTo>
                  <a:lnTo>
                    <a:pt x="662" y="120"/>
                  </a:lnTo>
                  <a:lnTo>
                    <a:pt x="654" y="154"/>
                  </a:lnTo>
                  <a:lnTo>
                    <a:pt x="648" y="191"/>
                  </a:lnTo>
                  <a:lnTo>
                    <a:pt x="641" y="232"/>
                  </a:lnTo>
                  <a:lnTo>
                    <a:pt x="636" y="276"/>
                  </a:lnTo>
                  <a:lnTo>
                    <a:pt x="632" y="323"/>
                  </a:lnTo>
                  <a:lnTo>
                    <a:pt x="629" y="371"/>
                  </a:lnTo>
                  <a:lnTo>
                    <a:pt x="627" y="422"/>
                  </a:lnTo>
                  <a:lnTo>
                    <a:pt x="629" y="471"/>
                  </a:lnTo>
                  <a:lnTo>
                    <a:pt x="635" y="518"/>
                  </a:lnTo>
                  <a:lnTo>
                    <a:pt x="648" y="562"/>
                  </a:lnTo>
                  <a:lnTo>
                    <a:pt x="664" y="607"/>
                  </a:lnTo>
                  <a:lnTo>
                    <a:pt x="683" y="649"/>
                  </a:lnTo>
                  <a:lnTo>
                    <a:pt x="706" y="691"/>
                  </a:lnTo>
                  <a:lnTo>
                    <a:pt x="731" y="730"/>
                  </a:lnTo>
                  <a:lnTo>
                    <a:pt x="757" y="769"/>
                  </a:lnTo>
                  <a:lnTo>
                    <a:pt x="785" y="807"/>
                  </a:lnTo>
                  <a:lnTo>
                    <a:pt x="812" y="843"/>
                  </a:lnTo>
                  <a:lnTo>
                    <a:pt x="840" y="879"/>
                  </a:lnTo>
                  <a:lnTo>
                    <a:pt x="868" y="915"/>
                  </a:lnTo>
                  <a:lnTo>
                    <a:pt x="893" y="947"/>
                  </a:lnTo>
                  <a:lnTo>
                    <a:pt x="917" y="980"/>
                  </a:lnTo>
                  <a:lnTo>
                    <a:pt x="937" y="1012"/>
                  </a:lnTo>
                  <a:lnTo>
                    <a:pt x="954" y="1043"/>
                  </a:lnTo>
                  <a:lnTo>
                    <a:pt x="971" y="1079"/>
                  </a:lnTo>
                  <a:lnTo>
                    <a:pt x="987" y="1120"/>
                  </a:lnTo>
                  <a:lnTo>
                    <a:pt x="1000" y="1166"/>
                  </a:lnTo>
                  <a:lnTo>
                    <a:pt x="1014" y="1215"/>
                  </a:lnTo>
                  <a:lnTo>
                    <a:pt x="1026" y="1267"/>
                  </a:lnTo>
                  <a:lnTo>
                    <a:pt x="1037" y="1322"/>
                  </a:lnTo>
                  <a:lnTo>
                    <a:pt x="1044" y="1379"/>
                  </a:lnTo>
                  <a:lnTo>
                    <a:pt x="1050" y="1438"/>
                  </a:lnTo>
                  <a:lnTo>
                    <a:pt x="1054" y="1498"/>
                  </a:lnTo>
                  <a:lnTo>
                    <a:pt x="1055" y="1558"/>
                  </a:lnTo>
                  <a:lnTo>
                    <a:pt x="1052" y="1619"/>
                  </a:lnTo>
                  <a:lnTo>
                    <a:pt x="1047" y="1679"/>
                  </a:lnTo>
                  <a:lnTo>
                    <a:pt x="1038" y="1738"/>
                  </a:lnTo>
                  <a:lnTo>
                    <a:pt x="1026" y="1795"/>
                  </a:lnTo>
                  <a:lnTo>
                    <a:pt x="1009" y="1850"/>
                  </a:lnTo>
                  <a:lnTo>
                    <a:pt x="988" y="1903"/>
                  </a:lnTo>
                  <a:lnTo>
                    <a:pt x="987" y="1901"/>
                  </a:lnTo>
                  <a:lnTo>
                    <a:pt x="980" y="1895"/>
                  </a:lnTo>
                  <a:lnTo>
                    <a:pt x="972" y="1885"/>
                  </a:lnTo>
                  <a:lnTo>
                    <a:pt x="960" y="1871"/>
                  </a:lnTo>
                  <a:lnTo>
                    <a:pt x="945" y="1854"/>
                  </a:lnTo>
                  <a:lnTo>
                    <a:pt x="929" y="1835"/>
                  </a:lnTo>
                  <a:lnTo>
                    <a:pt x="910" y="1814"/>
                  </a:lnTo>
                  <a:lnTo>
                    <a:pt x="889" y="1791"/>
                  </a:lnTo>
                  <a:lnTo>
                    <a:pt x="868" y="1765"/>
                  </a:lnTo>
                  <a:lnTo>
                    <a:pt x="844" y="1739"/>
                  </a:lnTo>
                  <a:lnTo>
                    <a:pt x="821" y="1712"/>
                  </a:lnTo>
                  <a:lnTo>
                    <a:pt x="797" y="1684"/>
                  </a:lnTo>
                  <a:lnTo>
                    <a:pt x="782" y="1666"/>
                  </a:lnTo>
                  <a:lnTo>
                    <a:pt x="766" y="1643"/>
                  </a:lnTo>
                  <a:lnTo>
                    <a:pt x="748" y="1618"/>
                  </a:lnTo>
                  <a:lnTo>
                    <a:pt x="731" y="1590"/>
                  </a:lnTo>
                  <a:lnTo>
                    <a:pt x="712" y="1561"/>
                  </a:lnTo>
                  <a:lnTo>
                    <a:pt x="693" y="1529"/>
                  </a:lnTo>
                  <a:lnTo>
                    <a:pt x="674" y="1497"/>
                  </a:lnTo>
                  <a:lnTo>
                    <a:pt x="655" y="1463"/>
                  </a:lnTo>
                  <a:lnTo>
                    <a:pt x="637" y="1430"/>
                  </a:lnTo>
                  <a:lnTo>
                    <a:pt x="619" y="1397"/>
                  </a:lnTo>
                  <a:lnTo>
                    <a:pt x="602" y="1365"/>
                  </a:lnTo>
                  <a:lnTo>
                    <a:pt x="586" y="1335"/>
                  </a:lnTo>
                  <a:lnTo>
                    <a:pt x="570" y="1306"/>
                  </a:lnTo>
                  <a:lnTo>
                    <a:pt x="558" y="1279"/>
                  </a:lnTo>
                  <a:lnTo>
                    <a:pt x="545" y="1255"/>
                  </a:lnTo>
                  <a:lnTo>
                    <a:pt x="534" y="1235"/>
                  </a:lnTo>
                  <a:lnTo>
                    <a:pt x="526" y="1218"/>
                  </a:lnTo>
                  <a:lnTo>
                    <a:pt x="519" y="1205"/>
                  </a:lnTo>
                  <a:lnTo>
                    <a:pt x="516" y="1198"/>
                  </a:lnTo>
                  <a:lnTo>
                    <a:pt x="514" y="1195"/>
                  </a:lnTo>
                  <a:lnTo>
                    <a:pt x="515" y="1198"/>
                  </a:lnTo>
                  <a:lnTo>
                    <a:pt x="517" y="1207"/>
                  </a:lnTo>
                  <a:lnTo>
                    <a:pt x="520" y="1221"/>
                  </a:lnTo>
                  <a:lnTo>
                    <a:pt x="526" y="1240"/>
                  </a:lnTo>
                  <a:lnTo>
                    <a:pt x="532" y="1264"/>
                  </a:lnTo>
                  <a:lnTo>
                    <a:pt x="540" y="1291"/>
                  </a:lnTo>
                  <a:lnTo>
                    <a:pt x="547" y="1320"/>
                  </a:lnTo>
                  <a:lnTo>
                    <a:pt x="556" y="1353"/>
                  </a:lnTo>
                  <a:lnTo>
                    <a:pt x="567" y="1386"/>
                  </a:lnTo>
                  <a:lnTo>
                    <a:pt x="579" y="1421"/>
                  </a:lnTo>
                  <a:lnTo>
                    <a:pt x="590" y="1456"/>
                  </a:lnTo>
                  <a:lnTo>
                    <a:pt x="603" y="1492"/>
                  </a:lnTo>
                  <a:lnTo>
                    <a:pt x="617" y="1526"/>
                  </a:lnTo>
                  <a:lnTo>
                    <a:pt x="631" y="1558"/>
                  </a:lnTo>
                  <a:lnTo>
                    <a:pt x="646" y="1590"/>
                  </a:lnTo>
                  <a:lnTo>
                    <a:pt x="662" y="1619"/>
                  </a:lnTo>
                  <a:lnTo>
                    <a:pt x="678" y="1644"/>
                  </a:lnTo>
                  <a:lnTo>
                    <a:pt x="697" y="1672"/>
                  </a:lnTo>
                  <a:lnTo>
                    <a:pt x="717" y="1699"/>
                  </a:lnTo>
                  <a:lnTo>
                    <a:pt x="737" y="1725"/>
                  </a:lnTo>
                  <a:lnTo>
                    <a:pt x="759" y="1749"/>
                  </a:lnTo>
                  <a:lnTo>
                    <a:pt x="782" y="1776"/>
                  </a:lnTo>
                  <a:lnTo>
                    <a:pt x="807" y="1802"/>
                  </a:lnTo>
                  <a:lnTo>
                    <a:pt x="834" y="1830"/>
                  </a:lnTo>
                  <a:lnTo>
                    <a:pt x="862" y="1860"/>
                  </a:lnTo>
                  <a:lnTo>
                    <a:pt x="894" y="1892"/>
                  </a:lnTo>
                  <a:lnTo>
                    <a:pt x="929" y="1927"/>
                  </a:lnTo>
                  <a:lnTo>
                    <a:pt x="967" y="1965"/>
                  </a:lnTo>
                  <a:lnTo>
                    <a:pt x="917" y="1982"/>
                  </a:lnTo>
                  <a:lnTo>
                    <a:pt x="864" y="1992"/>
                  </a:lnTo>
                  <a:lnTo>
                    <a:pt x="811" y="1997"/>
                  </a:lnTo>
                  <a:lnTo>
                    <a:pt x="758" y="1996"/>
                  </a:lnTo>
                  <a:lnTo>
                    <a:pt x="703" y="1988"/>
                  </a:lnTo>
                  <a:lnTo>
                    <a:pt x="649" y="1976"/>
                  </a:lnTo>
                  <a:lnTo>
                    <a:pt x="595" y="1959"/>
                  </a:lnTo>
                  <a:lnTo>
                    <a:pt x="542" y="1938"/>
                  </a:lnTo>
                  <a:lnTo>
                    <a:pt x="490" y="1912"/>
                  </a:lnTo>
                  <a:lnTo>
                    <a:pt x="439" y="1882"/>
                  </a:lnTo>
                  <a:lnTo>
                    <a:pt x="389" y="1848"/>
                  </a:lnTo>
                  <a:lnTo>
                    <a:pt x="342" y="1810"/>
                  </a:lnTo>
                  <a:lnTo>
                    <a:pt x="296" y="1769"/>
                  </a:lnTo>
                  <a:lnTo>
                    <a:pt x="255" y="1724"/>
                  </a:lnTo>
                  <a:lnTo>
                    <a:pt x="216" y="1677"/>
                  </a:lnTo>
                  <a:lnTo>
                    <a:pt x="179" y="1627"/>
                  </a:lnTo>
                  <a:lnTo>
                    <a:pt x="148" y="1575"/>
                  </a:lnTo>
                  <a:lnTo>
                    <a:pt x="120" y="1521"/>
                  </a:lnTo>
                  <a:lnTo>
                    <a:pt x="97" y="1466"/>
                  </a:lnTo>
                  <a:lnTo>
                    <a:pt x="67" y="1378"/>
                  </a:lnTo>
                  <a:lnTo>
                    <a:pt x="42" y="1293"/>
                  </a:lnTo>
                  <a:lnTo>
                    <a:pt x="24" y="1210"/>
                  </a:lnTo>
                  <a:lnTo>
                    <a:pt x="11" y="1130"/>
                  </a:lnTo>
                  <a:lnTo>
                    <a:pt x="3" y="1050"/>
                  </a:lnTo>
                  <a:lnTo>
                    <a:pt x="0" y="974"/>
                  </a:lnTo>
                  <a:lnTo>
                    <a:pt x="2" y="899"/>
                  </a:lnTo>
                  <a:lnTo>
                    <a:pt x="8" y="825"/>
                  </a:lnTo>
                  <a:lnTo>
                    <a:pt x="19" y="753"/>
                  </a:lnTo>
                  <a:lnTo>
                    <a:pt x="34" y="684"/>
                  </a:lnTo>
                  <a:lnTo>
                    <a:pt x="53" y="616"/>
                  </a:lnTo>
                  <a:lnTo>
                    <a:pt x="75" y="550"/>
                  </a:lnTo>
                  <a:lnTo>
                    <a:pt x="102" y="486"/>
                  </a:lnTo>
                  <a:lnTo>
                    <a:pt x="133" y="422"/>
                  </a:lnTo>
                  <a:lnTo>
                    <a:pt x="156" y="380"/>
                  </a:lnTo>
                  <a:lnTo>
                    <a:pt x="184" y="341"/>
                  </a:lnTo>
                  <a:lnTo>
                    <a:pt x="215" y="302"/>
                  </a:lnTo>
                  <a:lnTo>
                    <a:pt x="247" y="267"/>
                  </a:lnTo>
                  <a:lnTo>
                    <a:pt x="282" y="234"/>
                  </a:lnTo>
                  <a:lnTo>
                    <a:pt x="319" y="204"/>
                  </a:lnTo>
                  <a:lnTo>
                    <a:pt x="356" y="175"/>
                  </a:lnTo>
                  <a:lnTo>
                    <a:pt x="393" y="149"/>
                  </a:lnTo>
                  <a:lnTo>
                    <a:pt x="431" y="124"/>
                  </a:lnTo>
                  <a:lnTo>
                    <a:pt x="468" y="103"/>
                  </a:lnTo>
                  <a:lnTo>
                    <a:pt x="503" y="83"/>
                  </a:lnTo>
                  <a:lnTo>
                    <a:pt x="538" y="65"/>
                  </a:lnTo>
                  <a:lnTo>
                    <a:pt x="570" y="50"/>
                  </a:lnTo>
                  <a:lnTo>
                    <a:pt x="600" y="36"/>
                  </a:lnTo>
                  <a:lnTo>
                    <a:pt x="626" y="25"/>
                  </a:lnTo>
                  <a:lnTo>
                    <a:pt x="649" y="16"/>
                  </a:lnTo>
                  <a:lnTo>
                    <a:pt x="667" y="10"/>
                  </a:lnTo>
                  <a:lnTo>
                    <a:pt x="681" y="4"/>
                  </a:lnTo>
                  <a:lnTo>
                    <a:pt x="689" y="1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grpSp>
        <p:nvGrpSpPr>
          <p:cNvPr id="2" name="Grupa 1"/>
          <p:cNvGrpSpPr/>
          <p:nvPr/>
        </p:nvGrpSpPr>
        <p:grpSpPr>
          <a:xfrm>
            <a:off x="9128180" y="4403918"/>
            <a:ext cx="396684" cy="439322"/>
            <a:chOff x="9128180" y="4499168"/>
            <a:chExt cx="396684" cy="439322"/>
          </a:xfrm>
        </p:grpSpPr>
        <p:sp>
          <p:nvSpPr>
            <p:cNvPr id="72" name="noun_project_0210.eps"/>
            <p:cNvSpPr>
              <a:spLocks noChangeAspect="1"/>
            </p:cNvSpPr>
            <p:nvPr/>
          </p:nvSpPr>
          <p:spPr bwMode="auto">
            <a:xfrm rot="8100000">
              <a:off x="9128180" y="4499168"/>
              <a:ext cx="228141" cy="25766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7" name="noun_project_0210.eps"/>
            <p:cNvSpPr>
              <a:spLocks noChangeAspect="1"/>
            </p:cNvSpPr>
            <p:nvPr/>
          </p:nvSpPr>
          <p:spPr bwMode="auto">
            <a:xfrm rot="11700000">
              <a:off x="9336318" y="4643844"/>
              <a:ext cx="188546" cy="212946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8" name="noun_project_0210.eps"/>
            <p:cNvSpPr>
              <a:spLocks noChangeAspect="1"/>
            </p:cNvSpPr>
            <p:nvPr/>
          </p:nvSpPr>
          <p:spPr bwMode="auto">
            <a:xfrm rot="10800000">
              <a:off x="9207451" y="4793045"/>
              <a:ext cx="128779" cy="14544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79" name="Prostokąt 78"/>
          <p:cNvSpPr/>
          <p:nvPr/>
        </p:nvSpPr>
        <p:spPr>
          <a:xfrm>
            <a:off x="7669313" y="245173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36%</a:t>
            </a:r>
          </a:p>
        </p:txBody>
      </p:sp>
      <p:sp>
        <p:nvSpPr>
          <p:cNvPr id="80" name="Prostokąt 79"/>
          <p:cNvSpPr/>
          <p:nvPr/>
        </p:nvSpPr>
        <p:spPr>
          <a:xfrm>
            <a:off x="9745968" y="245173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21%</a:t>
            </a:r>
          </a:p>
        </p:txBody>
      </p:sp>
      <p:sp>
        <p:nvSpPr>
          <p:cNvPr id="81" name="Prostokąt 80"/>
          <p:cNvSpPr/>
          <p:nvPr/>
        </p:nvSpPr>
        <p:spPr>
          <a:xfrm>
            <a:off x="7688363" y="437578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20%</a:t>
            </a:r>
          </a:p>
        </p:txBody>
      </p:sp>
      <p:sp>
        <p:nvSpPr>
          <p:cNvPr id="82" name="Prostokąt 81"/>
          <p:cNvSpPr/>
          <p:nvPr/>
        </p:nvSpPr>
        <p:spPr>
          <a:xfrm>
            <a:off x="9765018" y="437578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23%</a:t>
            </a:r>
          </a:p>
        </p:txBody>
      </p:sp>
      <p:sp>
        <p:nvSpPr>
          <p:cNvPr id="84" name="Freeform 569"/>
          <p:cNvSpPr>
            <a:spLocks/>
          </p:cNvSpPr>
          <p:nvPr/>
        </p:nvSpPr>
        <p:spPr bwMode="auto">
          <a:xfrm>
            <a:off x="740174" y="2031134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rgbClr val="FFFF00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grpSp>
        <p:nvGrpSpPr>
          <p:cNvPr id="85" name="noun_project_0169.eps"/>
          <p:cNvGrpSpPr>
            <a:grpSpLocks noChangeAspect="1"/>
          </p:cNvGrpSpPr>
          <p:nvPr/>
        </p:nvGrpSpPr>
        <p:grpSpPr bwMode="auto">
          <a:xfrm>
            <a:off x="866805" y="2177992"/>
            <a:ext cx="378514" cy="378514"/>
            <a:chOff x="2115" y="1376"/>
            <a:chExt cx="384" cy="384"/>
          </a:xfrm>
        </p:grpSpPr>
        <p:sp>
          <p:nvSpPr>
            <p:cNvPr id="86" name="Freeform 93"/>
            <p:cNvSpPr>
              <a:spLocks noEditPoints="1"/>
            </p:cNvSpPr>
            <p:nvPr/>
          </p:nvSpPr>
          <p:spPr bwMode="auto">
            <a:xfrm>
              <a:off x="2115" y="1376"/>
              <a:ext cx="384" cy="384"/>
            </a:xfrm>
            <a:custGeom>
              <a:avLst/>
              <a:gdLst>
                <a:gd name="T0" fmla="*/ 21 w 3452"/>
                <a:gd name="T1" fmla="*/ 14 h 3456"/>
                <a:gd name="T2" fmla="*/ 19 w 3452"/>
                <a:gd name="T3" fmla="*/ 14 h 3456"/>
                <a:gd name="T4" fmla="*/ 18 w 3452"/>
                <a:gd name="T5" fmla="*/ 15 h 3456"/>
                <a:gd name="T6" fmla="*/ 17 w 3452"/>
                <a:gd name="T7" fmla="*/ 16 h 3456"/>
                <a:gd name="T8" fmla="*/ 16 w 3452"/>
                <a:gd name="T9" fmla="*/ 17 h 3456"/>
                <a:gd name="T10" fmla="*/ 15 w 3452"/>
                <a:gd name="T11" fmla="*/ 18 h 3456"/>
                <a:gd name="T12" fmla="*/ 14 w 3452"/>
                <a:gd name="T13" fmla="*/ 19 h 3456"/>
                <a:gd name="T14" fmla="*/ 14 w 3452"/>
                <a:gd name="T15" fmla="*/ 21 h 3456"/>
                <a:gd name="T16" fmla="*/ 14 w 3452"/>
                <a:gd name="T17" fmla="*/ 22 h 3456"/>
                <a:gd name="T18" fmla="*/ 14 w 3452"/>
                <a:gd name="T19" fmla="*/ 24 h 3456"/>
                <a:gd name="T20" fmla="*/ 15 w 3452"/>
                <a:gd name="T21" fmla="*/ 25 h 3456"/>
                <a:gd name="T22" fmla="*/ 16 w 3452"/>
                <a:gd name="T23" fmla="*/ 26 h 3456"/>
                <a:gd name="T24" fmla="*/ 17 w 3452"/>
                <a:gd name="T25" fmla="*/ 27 h 3456"/>
                <a:gd name="T26" fmla="*/ 18 w 3452"/>
                <a:gd name="T27" fmla="*/ 28 h 3456"/>
                <a:gd name="T28" fmla="*/ 19 w 3452"/>
                <a:gd name="T29" fmla="*/ 29 h 3456"/>
                <a:gd name="T30" fmla="*/ 21 w 3452"/>
                <a:gd name="T31" fmla="*/ 29 h 3456"/>
                <a:gd name="T32" fmla="*/ 22 w 3452"/>
                <a:gd name="T33" fmla="*/ 29 h 3456"/>
                <a:gd name="T34" fmla="*/ 24 w 3452"/>
                <a:gd name="T35" fmla="*/ 29 h 3456"/>
                <a:gd name="T36" fmla="*/ 25 w 3452"/>
                <a:gd name="T37" fmla="*/ 28 h 3456"/>
                <a:gd name="T38" fmla="*/ 26 w 3452"/>
                <a:gd name="T39" fmla="*/ 27 h 3456"/>
                <a:gd name="T40" fmla="*/ 27 w 3452"/>
                <a:gd name="T41" fmla="*/ 26 h 3456"/>
                <a:gd name="T42" fmla="*/ 28 w 3452"/>
                <a:gd name="T43" fmla="*/ 25 h 3456"/>
                <a:gd name="T44" fmla="*/ 28 w 3452"/>
                <a:gd name="T45" fmla="*/ 24 h 3456"/>
                <a:gd name="T46" fmla="*/ 29 w 3452"/>
                <a:gd name="T47" fmla="*/ 22 h 3456"/>
                <a:gd name="T48" fmla="*/ 29 w 3452"/>
                <a:gd name="T49" fmla="*/ 21 h 3456"/>
                <a:gd name="T50" fmla="*/ 28 w 3452"/>
                <a:gd name="T51" fmla="*/ 19 h 3456"/>
                <a:gd name="T52" fmla="*/ 28 w 3452"/>
                <a:gd name="T53" fmla="*/ 18 h 3456"/>
                <a:gd name="T54" fmla="*/ 27 w 3452"/>
                <a:gd name="T55" fmla="*/ 17 h 3456"/>
                <a:gd name="T56" fmla="*/ 26 w 3452"/>
                <a:gd name="T57" fmla="*/ 16 h 3456"/>
                <a:gd name="T58" fmla="*/ 25 w 3452"/>
                <a:gd name="T59" fmla="*/ 15 h 3456"/>
                <a:gd name="T60" fmla="*/ 24 w 3452"/>
                <a:gd name="T61" fmla="*/ 14 h 3456"/>
                <a:gd name="T62" fmla="*/ 22 w 3452"/>
                <a:gd name="T63" fmla="*/ 14 h 3456"/>
                <a:gd name="T64" fmla="*/ 21 w 3452"/>
                <a:gd name="T65" fmla="*/ 0 h 3456"/>
                <a:gd name="T66" fmla="*/ 33 w 3452"/>
                <a:gd name="T67" fmla="*/ 3 h 3456"/>
                <a:gd name="T68" fmla="*/ 41 w 3452"/>
                <a:gd name="T69" fmla="*/ 13 h 3456"/>
                <a:gd name="T70" fmla="*/ 43 w 3452"/>
                <a:gd name="T71" fmla="*/ 25 h 3456"/>
                <a:gd name="T72" fmla="*/ 38 w 3452"/>
                <a:gd name="T73" fmla="*/ 36 h 3456"/>
                <a:gd name="T74" fmla="*/ 28 w 3452"/>
                <a:gd name="T75" fmla="*/ 43 h 3456"/>
                <a:gd name="T76" fmla="*/ 15 w 3452"/>
                <a:gd name="T77" fmla="*/ 43 h 3456"/>
                <a:gd name="T78" fmla="*/ 5 w 3452"/>
                <a:gd name="T79" fmla="*/ 36 h 3456"/>
                <a:gd name="T80" fmla="*/ 0 w 3452"/>
                <a:gd name="T81" fmla="*/ 25 h 3456"/>
                <a:gd name="T82" fmla="*/ 2 w 3452"/>
                <a:gd name="T83" fmla="*/ 13 h 3456"/>
                <a:gd name="T84" fmla="*/ 9 w 3452"/>
                <a:gd name="T85" fmla="*/ 4 h 3456"/>
                <a:gd name="T86" fmla="*/ 21 w 3452"/>
                <a:gd name="T87" fmla="*/ 0 h 34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452" h="3456">
                  <a:moveTo>
                    <a:pt x="1726" y="1118"/>
                  </a:moveTo>
                  <a:lnTo>
                    <a:pt x="1664" y="1122"/>
                  </a:lnTo>
                  <a:lnTo>
                    <a:pt x="1604" y="1131"/>
                  </a:lnTo>
                  <a:lnTo>
                    <a:pt x="1547" y="1146"/>
                  </a:lnTo>
                  <a:lnTo>
                    <a:pt x="1491" y="1166"/>
                  </a:lnTo>
                  <a:lnTo>
                    <a:pt x="1439" y="1192"/>
                  </a:lnTo>
                  <a:lnTo>
                    <a:pt x="1390" y="1222"/>
                  </a:lnTo>
                  <a:lnTo>
                    <a:pt x="1344" y="1257"/>
                  </a:lnTo>
                  <a:lnTo>
                    <a:pt x="1301" y="1297"/>
                  </a:lnTo>
                  <a:lnTo>
                    <a:pt x="1262" y="1339"/>
                  </a:lnTo>
                  <a:lnTo>
                    <a:pt x="1227" y="1386"/>
                  </a:lnTo>
                  <a:lnTo>
                    <a:pt x="1198" y="1436"/>
                  </a:lnTo>
                  <a:lnTo>
                    <a:pt x="1172" y="1489"/>
                  </a:lnTo>
                  <a:lnTo>
                    <a:pt x="1152" y="1545"/>
                  </a:lnTo>
                  <a:lnTo>
                    <a:pt x="1137" y="1603"/>
                  </a:lnTo>
                  <a:lnTo>
                    <a:pt x="1128" y="1663"/>
                  </a:lnTo>
                  <a:lnTo>
                    <a:pt x="1125" y="1726"/>
                  </a:lnTo>
                  <a:lnTo>
                    <a:pt x="1128" y="1788"/>
                  </a:lnTo>
                  <a:lnTo>
                    <a:pt x="1137" y="1848"/>
                  </a:lnTo>
                  <a:lnTo>
                    <a:pt x="1152" y="1907"/>
                  </a:lnTo>
                  <a:lnTo>
                    <a:pt x="1172" y="1963"/>
                  </a:lnTo>
                  <a:lnTo>
                    <a:pt x="1198" y="2016"/>
                  </a:lnTo>
                  <a:lnTo>
                    <a:pt x="1227" y="2067"/>
                  </a:lnTo>
                  <a:lnTo>
                    <a:pt x="1262" y="2114"/>
                  </a:lnTo>
                  <a:lnTo>
                    <a:pt x="1301" y="2157"/>
                  </a:lnTo>
                  <a:lnTo>
                    <a:pt x="1344" y="2197"/>
                  </a:lnTo>
                  <a:lnTo>
                    <a:pt x="1390" y="2233"/>
                  </a:lnTo>
                  <a:lnTo>
                    <a:pt x="1439" y="2263"/>
                  </a:lnTo>
                  <a:lnTo>
                    <a:pt x="1491" y="2289"/>
                  </a:lnTo>
                  <a:lnTo>
                    <a:pt x="1547" y="2310"/>
                  </a:lnTo>
                  <a:lnTo>
                    <a:pt x="1604" y="2325"/>
                  </a:lnTo>
                  <a:lnTo>
                    <a:pt x="1664" y="2334"/>
                  </a:lnTo>
                  <a:lnTo>
                    <a:pt x="1726" y="2338"/>
                  </a:lnTo>
                  <a:lnTo>
                    <a:pt x="1788" y="2334"/>
                  </a:lnTo>
                  <a:lnTo>
                    <a:pt x="1847" y="2325"/>
                  </a:lnTo>
                  <a:lnTo>
                    <a:pt x="1905" y="2310"/>
                  </a:lnTo>
                  <a:lnTo>
                    <a:pt x="1959" y="2289"/>
                  </a:lnTo>
                  <a:lnTo>
                    <a:pt x="2013" y="2263"/>
                  </a:lnTo>
                  <a:lnTo>
                    <a:pt x="2062" y="2233"/>
                  </a:lnTo>
                  <a:lnTo>
                    <a:pt x="2108" y="2197"/>
                  </a:lnTo>
                  <a:lnTo>
                    <a:pt x="2151" y="2157"/>
                  </a:lnTo>
                  <a:lnTo>
                    <a:pt x="2190" y="2114"/>
                  </a:lnTo>
                  <a:lnTo>
                    <a:pt x="2224" y="2067"/>
                  </a:lnTo>
                  <a:lnTo>
                    <a:pt x="2254" y="2016"/>
                  </a:lnTo>
                  <a:lnTo>
                    <a:pt x="2279" y="1963"/>
                  </a:lnTo>
                  <a:lnTo>
                    <a:pt x="2300" y="1907"/>
                  </a:lnTo>
                  <a:lnTo>
                    <a:pt x="2314" y="1848"/>
                  </a:lnTo>
                  <a:lnTo>
                    <a:pt x="2323" y="1788"/>
                  </a:lnTo>
                  <a:lnTo>
                    <a:pt x="2326" y="1726"/>
                  </a:lnTo>
                  <a:lnTo>
                    <a:pt x="2323" y="1663"/>
                  </a:lnTo>
                  <a:lnTo>
                    <a:pt x="2314" y="1603"/>
                  </a:lnTo>
                  <a:lnTo>
                    <a:pt x="2300" y="1545"/>
                  </a:lnTo>
                  <a:lnTo>
                    <a:pt x="2279" y="1489"/>
                  </a:lnTo>
                  <a:lnTo>
                    <a:pt x="2254" y="1436"/>
                  </a:lnTo>
                  <a:lnTo>
                    <a:pt x="2224" y="1386"/>
                  </a:lnTo>
                  <a:lnTo>
                    <a:pt x="2190" y="1339"/>
                  </a:lnTo>
                  <a:lnTo>
                    <a:pt x="2151" y="1297"/>
                  </a:lnTo>
                  <a:lnTo>
                    <a:pt x="2108" y="1257"/>
                  </a:lnTo>
                  <a:lnTo>
                    <a:pt x="2062" y="1222"/>
                  </a:lnTo>
                  <a:lnTo>
                    <a:pt x="2013" y="1192"/>
                  </a:lnTo>
                  <a:lnTo>
                    <a:pt x="1959" y="1166"/>
                  </a:lnTo>
                  <a:lnTo>
                    <a:pt x="1905" y="1146"/>
                  </a:lnTo>
                  <a:lnTo>
                    <a:pt x="1847" y="1131"/>
                  </a:lnTo>
                  <a:lnTo>
                    <a:pt x="1788" y="1122"/>
                  </a:lnTo>
                  <a:lnTo>
                    <a:pt x="1726" y="1118"/>
                  </a:lnTo>
                  <a:close/>
                  <a:moveTo>
                    <a:pt x="1707" y="0"/>
                  </a:moveTo>
                  <a:lnTo>
                    <a:pt x="1915" y="1081"/>
                  </a:lnTo>
                  <a:lnTo>
                    <a:pt x="2653" y="272"/>
                  </a:lnTo>
                  <a:lnTo>
                    <a:pt x="2251" y="1290"/>
                  </a:lnTo>
                  <a:lnTo>
                    <a:pt x="3305" y="1014"/>
                  </a:lnTo>
                  <a:lnTo>
                    <a:pt x="2416" y="1654"/>
                  </a:lnTo>
                  <a:lnTo>
                    <a:pt x="3452" y="1998"/>
                  </a:lnTo>
                  <a:lnTo>
                    <a:pt x="2364" y="2051"/>
                  </a:lnTo>
                  <a:lnTo>
                    <a:pt x="3050" y="2902"/>
                  </a:lnTo>
                  <a:lnTo>
                    <a:pt x="2109" y="2352"/>
                  </a:lnTo>
                  <a:lnTo>
                    <a:pt x="2232" y="3447"/>
                  </a:lnTo>
                  <a:lnTo>
                    <a:pt x="1730" y="2472"/>
                  </a:lnTo>
                  <a:lnTo>
                    <a:pt x="1248" y="3456"/>
                  </a:lnTo>
                  <a:lnTo>
                    <a:pt x="1352" y="2362"/>
                  </a:lnTo>
                  <a:lnTo>
                    <a:pt x="416" y="2925"/>
                  </a:lnTo>
                  <a:lnTo>
                    <a:pt x="1087" y="2060"/>
                  </a:lnTo>
                  <a:lnTo>
                    <a:pt x="0" y="2026"/>
                  </a:lnTo>
                  <a:lnTo>
                    <a:pt x="1031" y="1668"/>
                  </a:lnTo>
                  <a:lnTo>
                    <a:pt x="132" y="1042"/>
                  </a:lnTo>
                  <a:lnTo>
                    <a:pt x="1192" y="1305"/>
                  </a:lnTo>
                  <a:lnTo>
                    <a:pt x="766" y="287"/>
                  </a:lnTo>
                  <a:lnTo>
                    <a:pt x="1523" y="1085"/>
                  </a:lnTo>
                  <a:lnTo>
                    <a:pt x="1707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87" name="Freeform 94"/>
            <p:cNvSpPr>
              <a:spLocks/>
            </p:cNvSpPr>
            <p:nvPr/>
          </p:nvSpPr>
          <p:spPr bwMode="auto">
            <a:xfrm>
              <a:off x="2250" y="1510"/>
              <a:ext cx="114" cy="116"/>
            </a:xfrm>
            <a:custGeom>
              <a:avLst/>
              <a:gdLst>
                <a:gd name="T0" fmla="*/ 6 w 1026"/>
                <a:gd name="T1" fmla="*/ 0 h 1036"/>
                <a:gd name="T2" fmla="*/ 7 w 1026"/>
                <a:gd name="T3" fmla="*/ 0 h 1036"/>
                <a:gd name="T4" fmla="*/ 8 w 1026"/>
                <a:gd name="T5" fmla="*/ 0 h 1036"/>
                <a:gd name="T6" fmla="*/ 8 w 1026"/>
                <a:gd name="T7" fmla="*/ 0 h 1036"/>
                <a:gd name="T8" fmla="*/ 9 w 1026"/>
                <a:gd name="T9" fmla="*/ 1 h 1036"/>
                <a:gd name="T10" fmla="*/ 10 w 1026"/>
                <a:gd name="T11" fmla="*/ 1 h 1036"/>
                <a:gd name="T12" fmla="*/ 10 w 1026"/>
                <a:gd name="T13" fmla="*/ 1 h 1036"/>
                <a:gd name="T14" fmla="*/ 11 w 1026"/>
                <a:gd name="T15" fmla="*/ 2 h 1036"/>
                <a:gd name="T16" fmla="*/ 11 w 1026"/>
                <a:gd name="T17" fmla="*/ 2 h 1036"/>
                <a:gd name="T18" fmla="*/ 11 w 1026"/>
                <a:gd name="T19" fmla="*/ 3 h 1036"/>
                <a:gd name="T20" fmla="*/ 12 w 1026"/>
                <a:gd name="T21" fmla="*/ 3 h 1036"/>
                <a:gd name="T22" fmla="*/ 12 w 1026"/>
                <a:gd name="T23" fmla="*/ 4 h 1036"/>
                <a:gd name="T24" fmla="*/ 12 w 1026"/>
                <a:gd name="T25" fmla="*/ 4 h 1036"/>
                <a:gd name="T26" fmla="*/ 13 w 1026"/>
                <a:gd name="T27" fmla="*/ 5 h 1036"/>
                <a:gd name="T28" fmla="*/ 13 w 1026"/>
                <a:gd name="T29" fmla="*/ 6 h 1036"/>
                <a:gd name="T30" fmla="*/ 13 w 1026"/>
                <a:gd name="T31" fmla="*/ 6 h 1036"/>
                <a:gd name="T32" fmla="*/ 13 w 1026"/>
                <a:gd name="T33" fmla="*/ 7 h 1036"/>
                <a:gd name="T34" fmla="*/ 13 w 1026"/>
                <a:gd name="T35" fmla="*/ 8 h 1036"/>
                <a:gd name="T36" fmla="*/ 12 w 1026"/>
                <a:gd name="T37" fmla="*/ 9 h 1036"/>
                <a:gd name="T38" fmla="*/ 12 w 1026"/>
                <a:gd name="T39" fmla="*/ 9 h 1036"/>
                <a:gd name="T40" fmla="*/ 12 w 1026"/>
                <a:gd name="T41" fmla="*/ 10 h 1036"/>
                <a:gd name="T42" fmla="*/ 11 w 1026"/>
                <a:gd name="T43" fmla="*/ 10 h 1036"/>
                <a:gd name="T44" fmla="*/ 11 w 1026"/>
                <a:gd name="T45" fmla="*/ 11 h 1036"/>
                <a:gd name="T46" fmla="*/ 11 w 1026"/>
                <a:gd name="T47" fmla="*/ 11 h 1036"/>
                <a:gd name="T48" fmla="*/ 10 w 1026"/>
                <a:gd name="T49" fmla="*/ 12 h 1036"/>
                <a:gd name="T50" fmla="*/ 10 w 1026"/>
                <a:gd name="T51" fmla="*/ 12 h 1036"/>
                <a:gd name="T52" fmla="*/ 9 w 1026"/>
                <a:gd name="T53" fmla="*/ 12 h 1036"/>
                <a:gd name="T54" fmla="*/ 8 w 1026"/>
                <a:gd name="T55" fmla="*/ 13 h 1036"/>
                <a:gd name="T56" fmla="*/ 8 w 1026"/>
                <a:gd name="T57" fmla="*/ 13 h 1036"/>
                <a:gd name="T58" fmla="*/ 7 w 1026"/>
                <a:gd name="T59" fmla="*/ 13 h 1036"/>
                <a:gd name="T60" fmla="*/ 6 w 1026"/>
                <a:gd name="T61" fmla="*/ 13 h 1036"/>
                <a:gd name="T62" fmla="*/ 6 w 1026"/>
                <a:gd name="T63" fmla="*/ 13 h 1036"/>
                <a:gd name="T64" fmla="*/ 5 w 1026"/>
                <a:gd name="T65" fmla="*/ 13 h 1036"/>
                <a:gd name="T66" fmla="*/ 4 w 1026"/>
                <a:gd name="T67" fmla="*/ 13 h 1036"/>
                <a:gd name="T68" fmla="*/ 4 w 1026"/>
                <a:gd name="T69" fmla="*/ 12 h 1036"/>
                <a:gd name="T70" fmla="*/ 3 w 1026"/>
                <a:gd name="T71" fmla="*/ 12 h 1036"/>
                <a:gd name="T72" fmla="*/ 3 w 1026"/>
                <a:gd name="T73" fmla="*/ 12 h 1036"/>
                <a:gd name="T74" fmla="*/ 2 w 1026"/>
                <a:gd name="T75" fmla="*/ 11 h 1036"/>
                <a:gd name="T76" fmla="*/ 2 w 1026"/>
                <a:gd name="T77" fmla="*/ 11 h 1036"/>
                <a:gd name="T78" fmla="*/ 1 w 1026"/>
                <a:gd name="T79" fmla="*/ 10 h 1036"/>
                <a:gd name="T80" fmla="*/ 1 w 1026"/>
                <a:gd name="T81" fmla="*/ 10 h 1036"/>
                <a:gd name="T82" fmla="*/ 1 w 1026"/>
                <a:gd name="T83" fmla="*/ 9 h 1036"/>
                <a:gd name="T84" fmla="*/ 0 w 1026"/>
                <a:gd name="T85" fmla="*/ 9 h 1036"/>
                <a:gd name="T86" fmla="*/ 0 w 1026"/>
                <a:gd name="T87" fmla="*/ 8 h 1036"/>
                <a:gd name="T88" fmla="*/ 0 w 1026"/>
                <a:gd name="T89" fmla="*/ 7 h 1036"/>
                <a:gd name="T90" fmla="*/ 0 w 1026"/>
                <a:gd name="T91" fmla="*/ 6 h 1036"/>
                <a:gd name="T92" fmla="*/ 0 w 1026"/>
                <a:gd name="T93" fmla="*/ 6 h 1036"/>
                <a:gd name="T94" fmla="*/ 0 w 1026"/>
                <a:gd name="T95" fmla="*/ 5 h 1036"/>
                <a:gd name="T96" fmla="*/ 0 w 1026"/>
                <a:gd name="T97" fmla="*/ 4 h 1036"/>
                <a:gd name="T98" fmla="*/ 1 w 1026"/>
                <a:gd name="T99" fmla="*/ 4 h 1036"/>
                <a:gd name="T100" fmla="*/ 1 w 1026"/>
                <a:gd name="T101" fmla="*/ 3 h 1036"/>
                <a:gd name="T102" fmla="*/ 1 w 1026"/>
                <a:gd name="T103" fmla="*/ 3 h 1036"/>
                <a:gd name="T104" fmla="*/ 2 w 1026"/>
                <a:gd name="T105" fmla="*/ 2 h 1036"/>
                <a:gd name="T106" fmla="*/ 2 w 1026"/>
                <a:gd name="T107" fmla="*/ 2 h 1036"/>
                <a:gd name="T108" fmla="*/ 3 w 1026"/>
                <a:gd name="T109" fmla="*/ 1 h 1036"/>
                <a:gd name="T110" fmla="*/ 3 w 1026"/>
                <a:gd name="T111" fmla="*/ 1 h 1036"/>
                <a:gd name="T112" fmla="*/ 4 w 1026"/>
                <a:gd name="T113" fmla="*/ 1 h 1036"/>
                <a:gd name="T114" fmla="*/ 4 w 1026"/>
                <a:gd name="T115" fmla="*/ 0 h 1036"/>
                <a:gd name="T116" fmla="*/ 5 w 1026"/>
                <a:gd name="T117" fmla="*/ 0 h 1036"/>
                <a:gd name="T118" fmla="*/ 6 w 1026"/>
                <a:gd name="T119" fmla="*/ 0 h 1036"/>
                <a:gd name="T120" fmla="*/ 6 w 1026"/>
                <a:gd name="T121" fmla="*/ 0 h 10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026" h="1036">
                  <a:moveTo>
                    <a:pt x="511" y="0"/>
                  </a:moveTo>
                  <a:lnTo>
                    <a:pt x="566" y="3"/>
                  </a:lnTo>
                  <a:lnTo>
                    <a:pt x="621" y="11"/>
                  </a:lnTo>
                  <a:lnTo>
                    <a:pt x="673" y="26"/>
                  </a:lnTo>
                  <a:lnTo>
                    <a:pt x="724" y="45"/>
                  </a:lnTo>
                  <a:lnTo>
                    <a:pt x="771" y="70"/>
                  </a:lnTo>
                  <a:lnTo>
                    <a:pt x="815" y="98"/>
                  </a:lnTo>
                  <a:lnTo>
                    <a:pt x="855" y="132"/>
                  </a:lnTo>
                  <a:lnTo>
                    <a:pt x="893" y="169"/>
                  </a:lnTo>
                  <a:lnTo>
                    <a:pt x="927" y="210"/>
                  </a:lnTo>
                  <a:lnTo>
                    <a:pt x="956" y="254"/>
                  </a:lnTo>
                  <a:lnTo>
                    <a:pt x="980" y="301"/>
                  </a:lnTo>
                  <a:lnTo>
                    <a:pt x="1000" y="351"/>
                  </a:lnTo>
                  <a:lnTo>
                    <a:pt x="1015" y="404"/>
                  </a:lnTo>
                  <a:lnTo>
                    <a:pt x="1023" y="459"/>
                  </a:lnTo>
                  <a:lnTo>
                    <a:pt x="1026" y="516"/>
                  </a:lnTo>
                  <a:lnTo>
                    <a:pt x="1023" y="572"/>
                  </a:lnTo>
                  <a:lnTo>
                    <a:pt x="1015" y="627"/>
                  </a:lnTo>
                  <a:lnTo>
                    <a:pt x="1000" y="680"/>
                  </a:lnTo>
                  <a:lnTo>
                    <a:pt x="980" y="731"/>
                  </a:lnTo>
                  <a:lnTo>
                    <a:pt x="956" y="779"/>
                  </a:lnTo>
                  <a:lnTo>
                    <a:pt x="927" y="823"/>
                  </a:lnTo>
                  <a:lnTo>
                    <a:pt x="893" y="865"/>
                  </a:lnTo>
                  <a:lnTo>
                    <a:pt x="855" y="902"/>
                  </a:lnTo>
                  <a:lnTo>
                    <a:pt x="815" y="936"/>
                  </a:lnTo>
                  <a:lnTo>
                    <a:pt x="771" y="965"/>
                  </a:lnTo>
                  <a:lnTo>
                    <a:pt x="724" y="990"/>
                  </a:lnTo>
                  <a:lnTo>
                    <a:pt x="673" y="1010"/>
                  </a:lnTo>
                  <a:lnTo>
                    <a:pt x="621" y="1025"/>
                  </a:lnTo>
                  <a:lnTo>
                    <a:pt x="566" y="1033"/>
                  </a:lnTo>
                  <a:lnTo>
                    <a:pt x="511" y="1036"/>
                  </a:lnTo>
                  <a:lnTo>
                    <a:pt x="454" y="1033"/>
                  </a:lnTo>
                  <a:lnTo>
                    <a:pt x="401" y="1025"/>
                  </a:lnTo>
                  <a:lnTo>
                    <a:pt x="349" y="1010"/>
                  </a:lnTo>
                  <a:lnTo>
                    <a:pt x="299" y="990"/>
                  </a:lnTo>
                  <a:lnTo>
                    <a:pt x="252" y="965"/>
                  </a:lnTo>
                  <a:lnTo>
                    <a:pt x="208" y="936"/>
                  </a:lnTo>
                  <a:lnTo>
                    <a:pt x="168" y="902"/>
                  </a:lnTo>
                  <a:lnTo>
                    <a:pt x="131" y="865"/>
                  </a:lnTo>
                  <a:lnTo>
                    <a:pt x="98" y="823"/>
                  </a:lnTo>
                  <a:lnTo>
                    <a:pt x="70" y="779"/>
                  </a:lnTo>
                  <a:lnTo>
                    <a:pt x="45" y="731"/>
                  </a:lnTo>
                  <a:lnTo>
                    <a:pt x="26" y="680"/>
                  </a:lnTo>
                  <a:lnTo>
                    <a:pt x="11" y="627"/>
                  </a:lnTo>
                  <a:lnTo>
                    <a:pt x="3" y="572"/>
                  </a:lnTo>
                  <a:lnTo>
                    <a:pt x="0" y="516"/>
                  </a:lnTo>
                  <a:lnTo>
                    <a:pt x="3" y="459"/>
                  </a:lnTo>
                  <a:lnTo>
                    <a:pt x="11" y="404"/>
                  </a:lnTo>
                  <a:lnTo>
                    <a:pt x="26" y="351"/>
                  </a:lnTo>
                  <a:lnTo>
                    <a:pt x="45" y="301"/>
                  </a:lnTo>
                  <a:lnTo>
                    <a:pt x="70" y="254"/>
                  </a:lnTo>
                  <a:lnTo>
                    <a:pt x="98" y="210"/>
                  </a:lnTo>
                  <a:lnTo>
                    <a:pt x="131" y="169"/>
                  </a:lnTo>
                  <a:lnTo>
                    <a:pt x="168" y="132"/>
                  </a:lnTo>
                  <a:lnTo>
                    <a:pt x="208" y="98"/>
                  </a:lnTo>
                  <a:lnTo>
                    <a:pt x="252" y="70"/>
                  </a:lnTo>
                  <a:lnTo>
                    <a:pt x="299" y="45"/>
                  </a:lnTo>
                  <a:lnTo>
                    <a:pt x="349" y="26"/>
                  </a:lnTo>
                  <a:lnTo>
                    <a:pt x="401" y="11"/>
                  </a:lnTo>
                  <a:lnTo>
                    <a:pt x="454" y="3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90" name="Freeform 569"/>
          <p:cNvSpPr>
            <a:spLocks/>
          </p:cNvSpPr>
          <p:nvPr/>
        </p:nvSpPr>
        <p:spPr bwMode="auto">
          <a:xfrm>
            <a:off x="740174" y="2974109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rgbClr val="FFC000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sp>
        <p:nvSpPr>
          <p:cNvPr id="105" name="Freeform 569"/>
          <p:cNvSpPr>
            <a:spLocks/>
          </p:cNvSpPr>
          <p:nvPr/>
        </p:nvSpPr>
        <p:spPr bwMode="auto">
          <a:xfrm>
            <a:off x="740174" y="3917084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sp>
        <p:nvSpPr>
          <p:cNvPr id="110" name="Freeform 569"/>
          <p:cNvSpPr>
            <a:spLocks/>
          </p:cNvSpPr>
          <p:nvPr/>
        </p:nvSpPr>
        <p:spPr bwMode="auto">
          <a:xfrm>
            <a:off x="740174" y="4860059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rgbClr val="92D050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grpSp>
        <p:nvGrpSpPr>
          <p:cNvPr id="115" name="noun_project_2470.svg.eps"/>
          <p:cNvGrpSpPr>
            <a:grpSpLocks noChangeAspect="1"/>
          </p:cNvGrpSpPr>
          <p:nvPr/>
        </p:nvGrpSpPr>
        <p:grpSpPr bwMode="auto">
          <a:xfrm>
            <a:off x="966057" y="5048099"/>
            <a:ext cx="242032" cy="342953"/>
            <a:chOff x="4487" y="2496"/>
            <a:chExt cx="271" cy="384"/>
          </a:xfrm>
        </p:grpSpPr>
        <p:sp>
          <p:nvSpPr>
            <p:cNvPr id="116" name="Freeform 274"/>
            <p:cNvSpPr>
              <a:spLocks/>
            </p:cNvSpPr>
            <p:nvPr/>
          </p:nvSpPr>
          <p:spPr bwMode="auto">
            <a:xfrm>
              <a:off x="4600" y="2714"/>
              <a:ext cx="23" cy="166"/>
            </a:xfrm>
            <a:custGeom>
              <a:avLst/>
              <a:gdLst>
                <a:gd name="T0" fmla="*/ 1 w 209"/>
                <a:gd name="T1" fmla="*/ 0 h 1493"/>
                <a:gd name="T2" fmla="*/ 3 w 209"/>
                <a:gd name="T3" fmla="*/ 18 h 1493"/>
                <a:gd name="T4" fmla="*/ 0 w 209"/>
                <a:gd name="T5" fmla="*/ 18 h 1493"/>
                <a:gd name="T6" fmla="*/ 0 w 209"/>
                <a:gd name="T7" fmla="*/ 1 h 1493"/>
                <a:gd name="T8" fmla="*/ 1 w 209"/>
                <a:gd name="T9" fmla="*/ 0 h 14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493">
                  <a:moveTo>
                    <a:pt x="62" y="0"/>
                  </a:moveTo>
                  <a:lnTo>
                    <a:pt x="209" y="1493"/>
                  </a:lnTo>
                  <a:lnTo>
                    <a:pt x="31" y="1493"/>
                  </a:lnTo>
                  <a:lnTo>
                    <a:pt x="0" y="96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17" name="Freeform 275"/>
            <p:cNvSpPr>
              <a:spLocks/>
            </p:cNvSpPr>
            <p:nvPr/>
          </p:nvSpPr>
          <p:spPr bwMode="auto">
            <a:xfrm>
              <a:off x="4613" y="2536"/>
              <a:ext cx="145" cy="185"/>
            </a:xfrm>
            <a:custGeom>
              <a:avLst/>
              <a:gdLst>
                <a:gd name="T0" fmla="*/ 15 w 1302"/>
                <a:gd name="T1" fmla="*/ 0 h 1665"/>
                <a:gd name="T2" fmla="*/ 15 w 1302"/>
                <a:gd name="T3" fmla="*/ 2 h 1665"/>
                <a:gd name="T4" fmla="*/ 16 w 1302"/>
                <a:gd name="T5" fmla="*/ 3 h 1665"/>
                <a:gd name="T6" fmla="*/ 16 w 1302"/>
                <a:gd name="T7" fmla="*/ 5 h 1665"/>
                <a:gd name="T8" fmla="*/ 16 w 1302"/>
                <a:gd name="T9" fmla="*/ 7 h 1665"/>
                <a:gd name="T10" fmla="*/ 16 w 1302"/>
                <a:gd name="T11" fmla="*/ 9 h 1665"/>
                <a:gd name="T12" fmla="*/ 16 w 1302"/>
                <a:gd name="T13" fmla="*/ 11 h 1665"/>
                <a:gd name="T14" fmla="*/ 16 w 1302"/>
                <a:gd name="T15" fmla="*/ 12 h 1665"/>
                <a:gd name="T16" fmla="*/ 15 w 1302"/>
                <a:gd name="T17" fmla="*/ 14 h 1665"/>
                <a:gd name="T18" fmla="*/ 15 w 1302"/>
                <a:gd name="T19" fmla="*/ 15 h 1665"/>
                <a:gd name="T20" fmla="*/ 14 w 1302"/>
                <a:gd name="T21" fmla="*/ 17 h 1665"/>
                <a:gd name="T22" fmla="*/ 13 w 1302"/>
                <a:gd name="T23" fmla="*/ 18 h 1665"/>
                <a:gd name="T24" fmla="*/ 11 w 1302"/>
                <a:gd name="T25" fmla="*/ 19 h 1665"/>
                <a:gd name="T26" fmla="*/ 10 w 1302"/>
                <a:gd name="T27" fmla="*/ 20 h 1665"/>
                <a:gd name="T28" fmla="*/ 8 w 1302"/>
                <a:gd name="T29" fmla="*/ 21 h 1665"/>
                <a:gd name="T30" fmla="*/ 5 w 1302"/>
                <a:gd name="T31" fmla="*/ 21 h 1665"/>
                <a:gd name="T32" fmla="*/ 4 w 1302"/>
                <a:gd name="T33" fmla="*/ 20 h 1665"/>
                <a:gd name="T34" fmla="*/ 2 w 1302"/>
                <a:gd name="T35" fmla="*/ 20 h 1665"/>
                <a:gd name="T36" fmla="*/ 1 w 1302"/>
                <a:gd name="T37" fmla="*/ 20 h 1665"/>
                <a:gd name="T38" fmla="*/ 1 w 1302"/>
                <a:gd name="T39" fmla="*/ 19 h 1665"/>
                <a:gd name="T40" fmla="*/ 1 w 1302"/>
                <a:gd name="T41" fmla="*/ 19 h 1665"/>
                <a:gd name="T42" fmla="*/ 1 w 1302"/>
                <a:gd name="T43" fmla="*/ 19 h 1665"/>
                <a:gd name="T44" fmla="*/ 1 w 1302"/>
                <a:gd name="T45" fmla="*/ 18 h 1665"/>
                <a:gd name="T46" fmla="*/ 2 w 1302"/>
                <a:gd name="T47" fmla="*/ 17 h 1665"/>
                <a:gd name="T48" fmla="*/ 2 w 1302"/>
                <a:gd name="T49" fmla="*/ 16 h 1665"/>
                <a:gd name="T50" fmla="*/ 4 w 1302"/>
                <a:gd name="T51" fmla="*/ 15 h 1665"/>
                <a:gd name="T52" fmla="*/ 5 w 1302"/>
                <a:gd name="T53" fmla="*/ 14 h 1665"/>
                <a:gd name="T54" fmla="*/ 6 w 1302"/>
                <a:gd name="T55" fmla="*/ 13 h 1665"/>
                <a:gd name="T56" fmla="*/ 7 w 1302"/>
                <a:gd name="T57" fmla="*/ 12 h 1665"/>
                <a:gd name="T58" fmla="*/ 8 w 1302"/>
                <a:gd name="T59" fmla="*/ 12 h 1665"/>
                <a:gd name="T60" fmla="*/ 8 w 1302"/>
                <a:gd name="T61" fmla="*/ 12 h 1665"/>
                <a:gd name="T62" fmla="*/ 7 w 1302"/>
                <a:gd name="T63" fmla="*/ 12 h 1665"/>
                <a:gd name="T64" fmla="*/ 6 w 1302"/>
                <a:gd name="T65" fmla="*/ 13 h 1665"/>
                <a:gd name="T66" fmla="*/ 5 w 1302"/>
                <a:gd name="T67" fmla="*/ 13 h 1665"/>
                <a:gd name="T68" fmla="*/ 3 w 1302"/>
                <a:gd name="T69" fmla="*/ 14 h 1665"/>
                <a:gd name="T70" fmla="*/ 2 w 1302"/>
                <a:gd name="T71" fmla="*/ 15 h 1665"/>
                <a:gd name="T72" fmla="*/ 1 w 1302"/>
                <a:gd name="T73" fmla="*/ 16 h 1665"/>
                <a:gd name="T74" fmla="*/ 1 w 1302"/>
                <a:gd name="T75" fmla="*/ 18 h 1665"/>
                <a:gd name="T76" fmla="*/ 0 w 1302"/>
                <a:gd name="T77" fmla="*/ 18 h 1665"/>
                <a:gd name="T78" fmla="*/ 0 w 1302"/>
                <a:gd name="T79" fmla="*/ 18 h 1665"/>
                <a:gd name="T80" fmla="*/ 0 w 1302"/>
                <a:gd name="T81" fmla="*/ 16 h 1665"/>
                <a:gd name="T82" fmla="*/ 0 w 1302"/>
                <a:gd name="T83" fmla="*/ 14 h 1665"/>
                <a:gd name="T84" fmla="*/ 1 w 1302"/>
                <a:gd name="T85" fmla="*/ 12 h 1665"/>
                <a:gd name="T86" fmla="*/ 2 w 1302"/>
                <a:gd name="T87" fmla="*/ 11 h 1665"/>
                <a:gd name="T88" fmla="*/ 3 w 1302"/>
                <a:gd name="T89" fmla="*/ 10 h 1665"/>
                <a:gd name="T90" fmla="*/ 5 w 1302"/>
                <a:gd name="T91" fmla="*/ 9 h 1665"/>
                <a:gd name="T92" fmla="*/ 7 w 1302"/>
                <a:gd name="T93" fmla="*/ 8 h 1665"/>
                <a:gd name="T94" fmla="*/ 9 w 1302"/>
                <a:gd name="T95" fmla="*/ 7 h 1665"/>
                <a:gd name="T96" fmla="*/ 10 w 1302"/>
                <a:gd name="T97" fmla="*/ 6 h 1665"/>
                <a:gd name="T98" fmla="*/ 11 w 1302"/>
                <a:gd name="T99" fmla="*/ 5 h 1665"/>
                <a:gd name="T100" fmla="*/ 13 w 1302"/>
                <a:gd name="T101" fmla="*/ 3 h 1665"/>
                <a:gd name="T102" fmla="*/ 14 w 1302"/>
                <a:gd name="T103" fmla="*/ 2 h 1665"/>
                <a:gd name="T104" fmla="*/ 14 w 1302"/>
                <a:gd name="T105" fmla="*/ 0 h 16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02" h="1665">
                  <a:moveTo>
                    <a:pt x="1138" y="0"/>
                  </a:moveTo>
                  <a:lnTo>
                    <a:pt x="1157" y="15"/>
                  </a:lnTo>
                  <a:lnTo>
                    <a:pt x="1175" y="36"/>
                  </a:lnTo>
                  <a:lnTo>
                    <a:pt x="1192" y="63"/>
                  </a:lnTo>
                  <a:lnTo>
                    <a:pt x="1208" y="96"/>
                  </a:lnTo>
                  <a:lnTo>
                    <a:pt x="1222" y="135"/>
                  </a:lnTo>
                  <a:lnTo>
                    <a:pt x="1235" y="177"/>
                  </a:lnTo>
                  <a:lnTo>
                    <a:pt x="1247" y="224"/>
                  </a:lnTo>
                  <a:lnTo>
                    <a:pt x="1258" y="272"/>
                  </a:lnTo>
                  <a:lnTo>
                    <a:pt x="1267" y="323"/>
                  </a:lnTo>
                  <a:lnTo>
                    <a:pt x="1276" y="377"/>
                  </a:lnTo>
                  <a:lnTo>
                    <a:pt x="1283" y="432"/>
                  </a:lnTo>
                  <a:lnTo>
                    <a:pt x="1290" y="488"/>
                  </a:lnTo>
                  <a:lnTo>
                    <a:pt x="1294" y="543"/>
                  </a:lnTo>
                  <a:lnTo>
                    <a:pt x="1298" y="598"/>
                  </a:lnTo>
                  <a:lnTo>
                    <a:pt x="1300" y="652"/>
                  </a:lnTo>
                  <a:lnTo>
                    <a:pt x="1302" y="704"/>
                  </a:lnTo>
                  <a:lnTo>
                    <a:pt x="1302" y="754"/>
                  </a:lnTo>
                  <a:lnTo>
                    <a:pt x="1301" y="802"/>
                  </a:lnTo>
                  <a:lnTo>
                    <a:pt x="1299" y="845"/>
                  </a:lnTo>
                  <a:lnTo>
                    <a:pt x="1296" y="885"/>
                  </a:lnTo>
                  <a:lnTo>
                    <a:pt x="1292" y="917"/>
                  </a:lnTo>
                  <a:lnTo>
                    <a:pt x="1286" y="952"/>
                  </a:lnTo>
                  <a:lnTo>
                    <a:pt x="1280" y="989"/>
                  </a:lnTo>
                  <a:lnTo>
                    <a:pt x="1270" y="1028"/>
                  </a:lnTo>
                  <a:lnTo>
                    <a:pt x="1261" y="1067"/>
                  </a:lnTo>
                  <a:lnTo>
                    <a:pt x="1248" y="1108"/>
                  </a:lnTo>
                  <a:lnTo>
                    <a:pt x="1234" y="1151"/>
                  </a:lnTo>
                  <a:lnTo>
                    <a:pt x="1218" y="1192"/>
                  </a:lnTo>
                  <a:lnTo>
                    <a:pt x="1199" y="1235"/>
                  </a:lnTo>
                  <a:lnTo>
                    <a:pt x="1179" y="1277"/>
                  </a:lnTo>
                  <a:lnTo>
                    <a:pt x="1157" y="1318"/>
                  </a:lnTo>
                  <a:lnTo>
                    <a:pt x="1131" y="1360"/>
                  </a:lnTo>
                  <a:lnTo>
                    <a:pt x="1105" y="1399"/>
                  </a:lnTo>
                  <a:lnTo>
                    <a:pt x="1075" y="1437"/>
                  </a:lnTo>
                  <a:lnTo>
                    <a:pt x="1042" y="1473"/>
                  </a:lnTo>
                  <a:lnTo>
                    <a:pt x="1007" y="1507"/>
                  </a:lnTo>
                  <a:lnTo>
                    <a:pt x="970" y="1539"/>
                  </a:lnTo>
                  <a:lnTo>
                    <a:pt x="929" y="1568"/>
                  </a:lnTo>
                  <a:lnTo>
                    <a:pt x="886" y="1593"/>
                  </a:lnTo>
                  <a:lnTo>
                    <a:pt x="839" y="1616"/>
                  </a:lnTo>
                  <a:lnTo>
                    <a:pt x="790" y="1634"/>
                  </a:lnTo>
                  <a:lnTo>
                    <a:pt x="738" y="1648"/>
                  </a:lnTo>
                  <a:lnTo>
                    <a:pt x="682" y="1658"/>
                  </a:lnTo>
                  <a:lnTo>
                    <a:pt x="624" y="1663"/>
                  </a:lnTo>
                  <a:lnTo>
                    <a:pt x="556" y="1665"/>
                  </a:lnTo>
                  <a:lnTo>
                    <a:pt x="493" y="1665"/>
                  </a:lnTo>
                  <a:lnTo>
                    <a:pt x="436" y="1663"/>
                  </a:lnTo>
                  <a:lnTo>
                    <a:pt x="383" y="1659"/>
                  </a:lnTo>
                  <a:lnTo>
                    <a:pt x="335" y="1654"/>
                  </a:lnTo>
                  <a:lnTo>
                    <a:pt x="292" y="1646"/>
                  </a:lnTo>
                  <a:lnTo>
                    <a:pt x="254" y="1638"/>
                  </a:lnTo>
                  <a:lnTo>
                    <a:pt x="219" y="1629"/>
                  </a:lnTo>
                  <a:lnTo>
                    <a:pt x="189" y="1620"/>
                  </a:lnTo>
                  <a:lnTo>
                    <a:pt x="163" y="1610"/>
                  </a:lnTo>
                  <a:lnTo>
                    <a:pt x="139" y="1601"/>
                  </a:lnTo>
                  <a:lnTo>
                    <a:pt x="120" y="1591"/>
                  </a:lnTo>
                  <a:lnTo>
                    <a:pt x="103" y="1583"/>
                  </a:lnTo>
                  <a:lnTo>
                    <a:pt x="91" y="1574"/>
                  </a:lnTo>
                  <a:lnTo>
                    <a:pt x="80" y="1567"/>
                  </a:lnTo>
                  <a:lnTo>
                    <a:pt x="72" y="1560"/>
                  </a:lnTo>
                  <a:lnTo>
                    <a:pt x="67" y="1556"/>
                  </a:lnTo>
                  <a:lnTo>
                    <a:pt x="64" y="1553"/>
                  </a:lnTo>
                  <a:lnTo>
                    <a:pt x="63" y="1552"/>
                  </a:lnTo>
                  <a:lnTo>
                    <a:pt x="64" y="1549"/>
                  </a:lnTo>
                  <a:lnTo>
                    <a:pt x="67" y="1541"/>
                  </a:lnTo>
                  <a:lnTo>
                    <a:pt x="72" y="1529"/>
                  </a:lnTo>
                  <a:lnTo>
                    <a:pt x="79" y="1513"/>
                  </a:lnTo>
                  <a:lnTo>
                    <a:pt x="88" y="1492"/>
                  </a:lnTo>
                  <a:lnTo>
                    <a:pt x="101" y="1468"/>
                  </a:lnTo>
                  <a:lnTo>
                    <a:pt x="115" y="1442"/>
                  </a:lnTo>
                  <a:lnTo>
                    <a:pt x="132" y="1412"/>
                  </a:lnTo>
                  <a:lnTo>
                    <a:pt x="152" y="1381"/>
                  </a:lnTo>
                  <a:lnTo>
                    <a:pt x="175" y="1347"/>
                  </a:lnTo>
                  <a:lnTo>
                    <a:pt x="201" y="1313"/>
                  </a:lnTo>
                  <a:lnTo>
                    <a:pt x="230" y="1277"/>
                  </a:lnTo>
                  <a:lnTo>
                    <a:pt x="261" y="1242"/>
                  </a:lnTo>
                  <a:lnTo>
                    <a:pt x="298" y="1206"/>
                  </a:lnTo>
                  <a:lnTo>
                    <a:pt x="337" y="1169"/>
                  </a:lnTo>
                  <a:lnTo>
                    <a:pt x="375" y="1136"/>
                  </a:lnTo>
                  <a:lnTo>
                    <a:pt x="412" y="1106"/>
                  </a:lnTo>
                  <a:lnTo>
                    <a:pt x="447" y="1081"/>
                  </a:lnTo>
                  <a:lnTo>
                    <a:pt x="480" y="1059"/>
                  </a:lnTo>
                  <a:lnTo>
                    <a:pt x="511" y="1039"/>
                  </a:lnTo>
                  <a:lnTo>
                    <a:pt x="539" y="1022"/>
                  </a:lnTo>
                  <a:lnTo>
                    <a:pt x="563" y="1010"/>
                  </a:lnTo>
                  <a:lnTo>
                    <a:pt x="584" y="999"/>
                  </a:lnTo>
                  <a:lnTo>
                    <a:pt x="600" y="992"/>
                  </a:lnTo>
                  <a:lnTo>
                    <a:pt x="613" y="985"/>
                  </a:lnTo>
                  <a:lnTo>
                    <a:pt x="620" y="982"/>
                  </a:lnTo>
                  <a:lnTo>
                    <a:pt x="624" y="982"/>
                  </a:lnTo>
                  <a:lnTo>
                    <a:pt x="620" y="982"/>
                  </a:lnTo>
                  <a:lnTo>
                    <a:pt x="611" y="984"/>
                  </a:lnTo>
                  <a:lnTo>
                    <a:pt x="597" y="987"/>
                  </a:lnTo>
                  <a:lnTo>
                    <a:pt x="578" y="992"/>
                  </a:lnTo>
                  <a:lnTo>
                    <a:pt x="556" y="997"/>
                  </a:lnTo>
                  <a:lnTo>
                    <a:pt x="529" y="1004"/>
                  </a:lnTo>
                  <a:lnTo>
                    <a:pt x="500" y="1014"/>
                  </a:lnTo>
                  <a:lnTo>
                    <a:pt x="470" y="1025"/>
                  </a:lnTo>
                  <a:lnTo>
                    <a:pt x="437" y="1038"/>
                  </a:lnTo>
                  <a:lnTo>
                    <a:pt x="404" y="1053"/>
                  </a:lnTo>
                  <a:lnTo>
                    <a:pt x="370" y="1070"/>
                  </a:lnTo>
                  <a:lnTo>
                    <a:pt x="336" y="1089"/>
                  </a:lnTo>
                  <a:lnTo>
                    <a:pt x="303" y="1112"/>
                  </a:lnTo>
                  <a:lnTo>
                    <a:pt x="272" y="1136"/>
                  </a:lnTo>
                  <a:lnTo>
                    <a:pt x="242" y="1163"/>
                  </a:lnTo>
                  <a:lnTo>
                    <a:pt x="217" y="1192"/>
                  </a:lnTo>
                  <a:lnTo>
                    <a:pt x="187" y="1229"/>
                  </a:lnTo>
                  <a:lnTo>
                    <a:pt x="160" y="1266"/>
                  </a:lnTo>
                  <a:lnTo>
                    <a:pt x="135" y="1300"/>
                  </a:lnTo>
                  <a:lnTo>
                    <a:pt x="112" y="1333"/>
                  </a:lnTo>
                  <a:lnTo>
                    <a:pt x="92" y="1364"/>
                  </a:lnTo>
                  <a:lnTo>
                    <a:pt x="74" y="1393"/>
                  </a:lnTo>
                  <a:lnTo>
                    <a:pt x="58" y="1418"/>
                  </a:lnTo>
                  <a:lnTo>
                    <a:pt x="44" y="1440"/>
                  </a:lnTo>
                  <a:lnTo>
                    <a:pt x="32" y="1460"/>
                  </a:lnTo>
                  <a:lnTo>
                    <a:pt x="24" y="1474"/>
                  </a:lnTo>
                  <a:lnTo>
                    <a:pt x="17" y="1486"/>
                  </a:lnTo>
                  <a:lnTo>
                    <a:pt x="14" y="1494"/>
                  </a:lnTo>
                  <a:lnTo>
                    <a:pt x="12" y="1496"/>
                  </a:lnTo>
                  <a:lnTo>
                    <a:pt x="4" y="1440"/>
                  </a:lnTo>
                  <a:lnTo>
                    <a:pt x="1" y="1384"/>
                  </a:lnTo>
                  <a:lnTo>
                    <a:pt x="0" y="1327"/>
                  </a:lnTo>
                  <a:lnTo>
                    <a:pt x="4" y="1270"/>
                  </a:lnTo>
                  <a:lnTo>
                    <a:pt x="11" y="1212"/>
                  </a:lnTo>
                  <a:lnTo>
                    <a:pt x="21" y="1156"/>
                  </a:lnTo>
                  <a:lnTo>
                    <a:pt x="34" y="1102"/>
                  </a:lnTo>
                  <a:lnTo>
                    <a:pt x="51" y="1050"/>
                  </a:lnTo>
                  <a:lnTo>
                    <a:pt x="71" y="1000"/>
                  </a:lnTo>
                  <a:lnTo>
                    <a:pt x="94" y="954"/>
                  </a:lnTo>
                  <a:lnTo>
                    <a:pt x="120" y="911"/>
                  </a:lnTo>
                  <a:lnTo>
                    <a:pt x="149" y="872"/>
                  </a:lnTo>
                  <a:lnTo>
                    <a:pt x="181" y="839"/>
                  </a:lnTo>
                  <a:lnTo>
                    <a:pt x="214" y="810"/>
                  </a:lnTo>
                  <a:lnTo>
                    <a:pt x="253" y="783"/>
                  </a:lnTo>
                  <a:lnTo>
                    <a:pt x="297" y="754"/>
                  </a:lnTo>
                  <a:lnTo>
                    <a:pt x="344" y="726"/>
                  </a:lnTo>
                  <a:lnTo>
                    <a:pt x="394" y="699"/>
                  </a:lnTo>
                  <a:lnTo>
                    <a:pt x="446" y="671"/>
                  </a:lnTo>
                  <a:lnTo>
                    <a:pt x="498" y="645"/>
                  </a:lnTo>
                  <a:lnTo>
                    <a:pt x="551" y="618"/>
                  </a:lnTo>
                  <a:lnTo>
                    <a:pt x="603" y="592"/>
                  </a:lnTo>
                  <a:lnTo>
                    <a:pt x="653" y="566"/>
                  </a:lnTo>
                  <a:lnTo>
                    <a:pt x="700" y="542"/>
                  </a:lnTo>
                  <a:lnTo>
                    <a:pt x="745" y="519"/>
                  </a:lnTo>
                  <a:lnTo>
                    <a:pt x="783" y="495"/>
                  </a:lnTo>
                  <a:lnTo>
                    <a:pt x="817" y="473"/>
                  </a:lnTo>
                  <a:lnTo>
                    <a:pt x="853" y="445"/>
                  </a:lnTo>
                  <a:lnTo>
                    <a:pt x="889" y="414"/>
                  </a:lnTo>
                  <a:lnTo>
                    <a:pt x="925" y="379"/>
                  </a:lnTo>
                  <a:lnTo>
                    <a:pt x="960" y="340"/>
                  </a:lnTo>
                  <a:lnTo>
                    <a:pt x="994" y="299"/>
                  </a:lnTo>
                  <a:lnTo>
                    <a:pt x="1025" y="258"/>
                  </a:lnTo>
                  <a:lnTo>
                    <a:pt x="1054" y="214"/>
                  </a:lnTo>
                  <a:lnTo>
                    <a:pt x="1079" y="170"/>
                  </a:lnTo>
                  <a:lnTo>
                    <a:pt x="1102" y="126"/>
                  </a:lnTo>
                  <a:lnTo>
                    <a:pt x="1119" y="83"/>
                  </a:lnTo>
                  <a:lnTo>
                    <a:pt x="1131" y="40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18" name="Freeform 276"/>
            <p:cNvSpPr>
              <a:spLocks/>
            </p:cNvSpPr>
            <p:nvPr/>
          </p:nvSpPr>
          <p:spPr bwMode="auto">
            <a:xfrm>
              <a:off x="4487" y="2496"/>
              <a:ext cx="117" cy="222"/>
            </a:xfrm>
            <a:custGeom>
              <a:avLst/>
              <a:gdLst>
                <a:gd name="T0" fmla="*/ 8 w 1055"/>
                <a:gd name="T1" fmla="*/ 0 h 1997"/>
                <a:gd name="T2" fmla="*/ 8 w 1055"/>
                <a:gd name="T3" fmla="*/ 1 h 1997"/>
                <a:gd name="T4" fmla="*/ 8 w 1055"/>
                <a:gd name="T5" fmla="*/ 2 h 1997"/>
                <a:gd name="T6" fmla="*/ 8 w 1055"/>
                <a:gd name="T7" fmla="*/ 3 h 1997"/>
                <a:gd name="T8" fmla="*/ 8 w 1055"/>
                <a:gd name="T9" fmla="*/ 5 h 1997"/>
                <a:gd name="T10" fmla="*/ 8 w 1055"/>
                <a:gd name="T11" fmla="*/ 7 h 1997"/>
                <a:gd name="T12" fmla="*/ 9 w 1055"/>
                <a:gd name="T13" fmla="*/ 9 h 1997"/>
                <a:gd name="T14" fmla="*/ 10 w 1055"/>
                <a:gd name="T15" fmla="*/ 10 h 1997"/>
                <a:gd name="T16" fmla="*/ 11 w 1055"/>
                <a:gd name="T17" fmla="*/ 11 h 1997"/>
                <a:gd name="T18" fmla="*/ 12 w 1055"/>
                <a:gd name="T19" fmla="*/ 13 h 1997"/>
                <a:gd name="T20" fmla="*/ 12 w 1055"/>
                <a:gd name="T21" fmla="*/ 14 h 1997"/>
                <a:gd name="T22" fmla="*/ 13 w 1055"/>
                <a:gd name="T23" fmla="*/ 16 h 1997"/>
                <a:gd name="T24" fmla="*/ 13 w 1055"/>
                <a:gd name="T25" fmla="*/ 18 h 1997"/>
                <a:gd name="T26" fmla="*/ 13 w 1055"/>
                <a:gd name="T27" fmla="*/ 20 h 1997"/>
                <a:gd name="T28" fmla="*/ 13 w 1055"/>
                <a:gd name="T29" fmla="*/ 22 h 1997"/>
                <a:gd name="T30" fmla="*/ 12 w 1055"/>
                <a:gd name="T31" fmla="*/ 23 h 1997"/>
                <a:gd name="T32" fmla="*/ 12 w 1055"/>
                <a:gd name="T33" fmla="*/ 23 h 1997"/>
                <a:gd name="T34" fmla="*/ 11 w 1055"/>
                <a:gd name="T35" fmla="*/ 22 h 1997"/>
                <a:gd name="T36" fmla="*/ 10 w 1055"/>
                <a:gd name="T37" fmla="*/ 21 h 1997"/>
                <a:gd name="T38" fmla="*/ 10 w 1055"/>
                <a:gd name="T39" fmla="*/ 21 h 1997"/>
                <a:gd name="T40" fmla="*/ 9 w 1055"/>
                <a:gd name="T41" fmla="*/ 20 h 1997"/>
                <a:gd name="T42" fmla="*/ 8 w 1055"/>
                <a:gd name="T43" fmla="*/ 18 h 1997"/>
                <a:gd name="T44" fmla="*/ 8 w 1055"/>
                <a:gd name="T45" fmla="*/ 17 h 1997"/>
                <a:gd name="T46" fmla="*/ 7 w 1055"/>
                <a:gd name="T47" fmla="*/ 16 h 1997"/>
                <a:gd name="T48" fmla="*/ 7 w 1055"/>
                <a:gd name="T49" fmla="*/ 15 h 1997"/>
                <a:gd name="T50" fmla="*/ 6 w 1055"/>
                <a:gd name="T51" fmla="*/ 15 h 1997"/>
                <a:gd name="T52" fmla="*/ 6 w 1055"/>
                <a:gd name="T53" fmla="*/ 15 h 1997"/>
                <a:gd name="T54" fmla="*/ 7 w 1055"/>
                <a:gd name="T55" fmla="*/ 16 h 1997"/>
                <a:gd name="T56" fmla="*/ 7 w 1055"/>
                <a:gd name="T57" fmla="*/ 17 h 1997"/>
                <a:gd name="T58" fmla="*/ 7 w 1055"/>
                <a:gd name="T59" fmla="*/ 18 h 1997"/>
                <a:gd name="T60" fmla="*/ 8 w 1055"/>
                <a:gd name="T61" fmla="*/ 19 h 1997"/>
                <a:gd name="T62" fmla="*/ 8 w 1055"/>
                <a:gd name="T63" fmla="*/ 20 h 1997"/>
                <a:gd name="T64" fmla="*/ 9 w 1055"/>
                <a:gd name="T65" fmla="*/ 21 h 1997"/>
                <a:gd name="T66" fmla="*/ 10 w 1055"/>
                <a:gd name="T67" fmla="*/ 22 h 1997"/>
                <a:gd name="T68" fmla="*/ 11 w 1055"/>
                <a:gd name="T69" fmla="*/ 23 h 1997"/>
                <a:gd name="T70" fmla="*/ 11 w 1055"/>
                <a:gd name="T71" fmla="*/ 24 h 1997"/>
                <a:gd name="T72" fmla="*/ 9 w 1055"/>
                <a:gd name="T73" fmla="*/ 25 h 1997"/>
                <a:gd name="T74" fmla="*/ 7 w 1055"/>
                <a:gd name="T75" fmla="*/ 24 h 1997"/>
                <a:gd name="T76" fmla="*/ 5 w 1055"/>
                <a:gd name="T77" fmla="*/ 23 h 1997"/>
                <a:gd name="T78" fmla="*/ 4 w 1055"/>
                <a:gd name="T79" fmla="*/ 22 h 1997"/>
                <a:gd name="T80" fmla="*/ 2 w 1055"/>
                <a:gd name="T81" fmla="*/ 20 h 1997"/>
                <a:gd name="T82" fmla="*/ 1 w 1055"/>
                <a:gd name="T83" fmla="*/ 18 h 1997"/>
                <a:gd name="T84" fmla="*/ 0 w 1055"/>
                <a:gd name="T85" fmla="*/ 15 h 1997"/>
                <a:gd name="T86" fmla="*/ 0 w 1055"/>
                <a:gd name="T87" fmla="*/ 12 h 1997"/>
                <a:gd name="T88" fmla="*/ 0 w 1055"/>
                <a:gd name="T89" fmla="*/ 9 h 1997"/>
                <a:gd name="T90" fmla="*/ 1 w 1055"/>
                <a:gd name="T91" fmla="*/ 7 h 1997"/>
                <a:gd name="T92" fmla="*/ 2 w 1055"/>
                <a:gd name="T93" fmla="*/ 5 h 1997"/>
                <a:gd name="T94" fmla="*/ 3 w 1055"/>
                <a:gd name="T95" fmla="*/ 3 h 1997"/>
                <a:gd name="T96" fmla="*/ 4 w 1055"/>
                <a:gd name="T97" fmla="*/ 2 h 1997"/>
                <a:gd name="T98" fmla="*/ 6 w 1055"/>
                <a:gd name="T99" fmla="*/ 1 h 1997"/>
                <a:gd name="T100" fmla="*/ 7 w 1055"/>
                <a:gd name="T101" fmla="*/ 1 h 1997"/>
                <a:gd name="T102" fmla="*/ 8 w 1055"/>
                <a:gd name="T103" fmla="*/ 0 h 1997"/>
                <a:gd name="T104" fmla="*/ 8 w 1055"/>
                <a:gd name="T105" fmla="*/ 0 h 19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55" h="1997">
                  <a:moveTo>
                    <a:pt x="692" y="0"/>
                  </a:moveTo>
                  <a:lnTo>
                    <a:pt x="691" y="3"/>
                  </a:lnTo>
                  <a:lnTo>
                    <a:pt x="689" y="11"/>
                  </a:lnTo>
                  <a:lnTo>
                    <a:pt x="685" y="23"/>
                  </a:lnTo>
                  <a:lnTo>
                    <a:pt x="681" y="41"/>
                  </a:lnTo>
                  <a:lnTo>
                    <a:pt x="674" y="63"/>
                  </a:lnTo>
                  <a:lnTo>
                    <a:pt x="668" y="89"/>
                  </a:lnTo>
                  <a:lnTo>
                    <a:pt x="662" y="120"/>
                  </a:lnTo>
                  <a:lnTo>
                    <a:pt x="654" y="154"/>
                  </a:lnTo>
                  <a:lnTo>
                    <a:pt x="648" y="191"/>
                  </a:lnTo>
                  <a:lnTo>
                    <a:pt x="641" y="232"/>
                  </a:lnTo>
                  <a:lnTo>
                    <a:pt x="636" y="276"/>
                  </a:lnTo>
                  <a:lnTo>
                    <a:pt x="632" y="323"/>
                  </a:lnTo>
                  <a:lnTo>
                    <a:pt x="629" y="371"/>
                  </a:lnTo>
                  <a:lnTo>
                    <a:pt x="627" y="422"/>
                  </a:lnTo>
                  <a:lnTo>
                    <a:pt x="629" y="471"/>
                  </a:lnTo>
                  <a:lnTo>
                    <a:pt x="635" y="518"/>
                  </a:lnTo>
                  <a:lnTo>
                    <a:pt x="648" y="562"/>
                  </a:lnTo>
                  <a:lnTo>
                    <a:pt x="664" y="607"/>
                  </a:lnTo>
                  <a:lnTo>
                    <a:pt x="683" y="649"/>
                  </a:lnTo>
                  <a:lnTo>
                    <a:pt x="706" y="691"/>
                  </a:lnTo>
                  <a:lnTo>
                    <a:pt x="731" y="730"/>
                  </a:lnTo>
                  <a:lnTo>
                    <a:pt x="757" y="769"/>
                  </a:lnTo>
                  <a:lnTo>
                    <a:pt x="785" y="807"/>
                  </a:lnTo>
                  <a:lnTo>
                    <a:pt x="812" y="843"/>
                  </a:lnTo>
                  <a:lnTo>
                    <a:pt x="840" y="879"/>
                  </a:lnTo>
                  <a:lnTo>
                    <a:pt x="868" y="915"/>
                  </a:lnTo>
                  <a:lnTo>
                    <a:pt x="893" y="947"/>
                  </a:lnTo>
                  <a:lnTo>
                    <a:pt x="917" y="980"/>
                  </a:lnTo>
                  <a:lnTo>
                    <a:pt x="937" y="1012"/>
                  </a:lnTo>
                  <a:lnTo>
                    <a:pt x="954" y="1043"/>
                  </a:lnTo>
                  <a:lnTo>
                    <a:pt x="971" y="1079"/>
                  </a:lnTo>
                  <a:lnTo>
                    <a:pt x="987" y="1120"/>
                  </a:lnTo>
                  <a:lnTo>
                    <a:pt x="1000" y="1166"/>
                  </a:lnTo>
                  <a:lnTo>
                    <a:pt x="1014" y="1215"/>
                  </a:lnTo>
                  <a:lnTo>
                    <a:pt x="1026" y="1267"/>
                  </a:lnTo>
                  <a:lnTo>
                    <a:pt x="1037" y="1322"/>
                  </a:lnTo>
                  <a:lnTo>
                    <a:pt x="1044" y="1379"/>
                  </a:lnTo>
                  <a:lnTo>
                    <a:pt x="1050" y="1438"/>
                  </a:lnTo>
                  <a:lnTo>
                    <a:pt x="1054" y="1498"/>
                  </a:lnTo>
                  <a:lnTo>
                    <a:pt x="1055" y="1558"/>
                  </a:lnTo>
                  <a:lnTo>
                    <a:pt x="1052" y="1619"/>
                  </a:lnTo>
                  <a:lnTo>
                    <a:pt x="1047" y="1679"/>
                  </a:lnTo>
                  <a:lnTo>
                    <a:pt x="1038" y="1738"/>
                  </a:lnTo>
                  <a:lnTo>
                    <a:pt x="1026" y="1795"/>
                  </a:lnTo>
                  <a:lnTo>
                    <a:pt x="1009" y="1850"/>
                  </a:lnTo>
                  <a:lnTo>
                    <a:pt x="988" y="1903"/>
                  </a:lnTo>
                  <a:lnTo>
                    <a:pt x="987" y="1901"/>
                  </a:lnTo>
                  <a:lnTo>
                    <a:pt x="980" y="1895"/>
                  </a:lnTo>
                  <a:lnTo>
                    <a:pt x="972" y="1885"/>
                  </a:lnTo>
                  <a:lnTo>
                    <a:pt x="960" y="1871"/>
                  </a:lnTo>
                  <a:lnTo>
                    <a:pt x="945" y="1854"/>
                  </a:lnTo>
                  <a:lnTo>
                    <a:pt x="929" y="1835"/>
                  </a:lnTo>
                  <a:lnTo>
                    <a:pt x="910" y="1814"/>
                  </a:lnTo>
                  <a:lnTo>
                    <a:pt x="889" y="1791"/>
                  </a:lnTo>
                  <a:lnTo>
                    <a:pt x="868" y="1765"/>
                  </a:lnTo>
                  <a:lnTo>
                    <a:pt x="844" y="1739"/>
                  </a:lnTo>
                  <a:lnTo>
                    <a:pt x="821" y="1712"/>
                  </a:lnTo>
                  <a:lnTo>
                    <a:pt x="797" y="1684"/>
                  </a:lnTo>
                  <a:lnTo>
                    <a:pt x="782" y="1666"/>
                  </a:lnTo>
                  <a:lnTo>
                    <a:pt x="766" y="1643"/>
                  </a:lnTo>
                  <a:lnTo>
                    <a:pt x="748" y="1618"/>
                  </a:lnTo>
                  <a:lnTo>
                    <a:pt x="731" y="1590"/>
                  </a:lnTo>
                  <a:lnTo>
                    <a:pt x="712" y="1561"/>
                  </a:lnTo>
                  <a:lnTo>
                    <a:pt x="693" y="1529"/>
                  </a:lnTo>
                  <a:lnTo>
                    <a:pt x="674" y="1497"/>
                  </a:lnTo>
                  <a:lnTo>
                    <a:pt x="655" y="1463"/>
                  </a:lnTo>
                  <a:lnTo>
                    <a:pt x="637" y="1430"/>
                  </a:lnTo>
                  <a:lnTo>
                    <a:pt x="619" y="1397"/>
                  </a:lnTo>
                  <a:lnTo>
                    <a:pt x="602" y="1365"/>
                  </a:lnTo>
                  <a:lnTo>
                    <a:pt x="586" y="1335"/>
                  </a:lnTo>
                  <a:lnTo>
                    <a:pt x="570" y="1306"/>
                  </a:lnTo>
                  <a:lnTo>
                    <a:pt x="558" y="1279"/>
                  </a:lnTo>
                  <a:lnTo>
                    <a:pt x="545" y="1255"/>
                  </a:lnTo>
                  <a:lnTo>
                    <a:pt x="534" y="1235"/>
                  </a:lnTo>
                  <a:lnTo>
                    <a:pt x="526" y="1218"/>
                  </a:lnTo>
                  <a:lnTo>
                    <a:pt x="519" y="1205"/>
                  </a:lnTo>
                  <a:lnTo>
                    <a:pt x="516" y="1198"/>
                  </a:lnTo>
                  <a:lnTo>
                    <a:pt x="514" y="1195"/>
                  </a:lnTo>
                  <a:lnTo>
                    <a:pt x="515" y="1198"/>
                  </a:lnTo>
                  <a:lnTo>
                    <a:pt x="517" y="1207"/>
                  </a:lnTo>
                  <a:lnTo>
                    <a:pt x="520" y="1221"/>
                  </a:lnTo>
                  <a:lnTo>
                    <a:pt x="526" y="1240"/>
                  </a:lnTo>
                  <a:lnTo>
                    <a:pt x="532" y="1264"/>
                  </a:lnTo>
                  <a:lnTo>
                    <a:pt x="540" y="1291"/>
                  </a:lnTo>
                  <a:lnTo>
                    <a:pt x="547" y="1320"/>
                  </a:lnTo>
                  <a:lnTo>
                    <a:pt x="556" y="1353"/>
                  </a:lnTo>
                  <a:lnTo>
                    <a:pt x="567" y="1386"/>
                  </a:lnTo>
                  <a:lnTo>
                    <a:pt x="579" y="1421"/>
                  </a:lnTo>
                  <a:lnTo>
                    <a:pt x="590" y="1456"/>
                  </a:lnTo>
                  <a:lnTo>
                    <a:pt x="603" y="1492"/>
                  </a:lnTo>
                  <a:lnTo>
                    <a:pt x="617" y="1526"/>
                  </a:lnTo>
                  <a:lnTo>
                    <a:pt x="631" y="1558"/>
                  </a:lnTo>
                  <a:lnTo>
                    <a:pt x="646" y="1590"/>
                  </a:lnTo>
                  <a:lnTo>
                    <a:pt x="662" y="1619"/>
                  </a:lnTo>
                  <a:lnTo>
                    <a:pt x="678" y="1644"/>
                  </a:lnTo>
                  <a:lnTo>
                    <a:pt x="697" y="1672"/>
                  </a:lnTo>
                  <a:lnTo>
                    <a:pt x="717" y="1699"/>
                  </a:lnTo>
                  <a:lnTo>
                    <a:pt x="737" y="1725"/>
                  </a:lnTo>
                  <a:lnTo>
                    <a:pt x="759" y="1749"/>
                  </a:lnTo>
                  <a:lnTo>
                    <a:pt x="782" y="1776"/>
                  </a:lnTo>
                  <a:lnTo>
                    <a:pt x="807" y="1802"/>
                  </a:lnTo>
                  <a:lnTo>
                    <a:pt x="834" y="1830"/>
                  </a:lnTo>
                  <a:lnTo>
                    <a:pt x="862" y="1860"/>
                  </a:lnTo>
                  <a:lnTo>
                    <a:pt x="894" y="1892"/>
                  </a:lnTo>
                  <a:lnTo>
                    <a:pt x="929" y="1927"/>
                  </a:lnTo>
                  <a:lnTo>
                    <a:pt x="967" y="1965"/>
                  </a:lnTo>
                  <a:lnTo>
                    <a:pt x="917" y="1982"/>
                  </a:lnTo>
                  <a:lnTo>
                    <a:pt x="864" y="1992"/>
                  </a:lnTo>
                  <a:lnTo>
                    <a:pt x="811" y="1997"/>
                  </a:lnTo>
                  <a:lnTo>
                    <a:pt x="758" y="1996"/>
                  </a:lnTo>
                  <a:lnTo>
                    <a:pt x="703" y="1988"/>
                  </a:lnTo>
                  <a:lnTo>
                    <a:pt x="649" y="1976"/>
                  </a:lnTo>
                  <a:lnTo>
                    <a:pt x="595" y="1959"/>
                  </a:lnTo>
                  <a:lnTo>
                    <a:pt x="542" y="1938"/>
                  </a:lnTo>
                  <a:lnTo>
                    <a:pt x="490" y="1912"/>
                  </a:lnTo>
                  <a:lnTo>
                    <a:pt x="439" y="1882"/>
                  </a:lnTo>
                  <a:lnTo>
                    <a:pt x="389" y="1848"/>
                  </a:lnTo>
                  <a:lnTo>
                    <a:pt x="342" y="1810"/>
                  </a:lnTo>
                  <a:lnTo>
                    <a:pt x="296" y="1769"/>
                  </a:lnTo>
                  <a:lnTo>
                    <a:pt x="255" y="1724"/>
                  </a:lnTo>
                  <a:lnTo>
                    <a:pt x="216" y="1677"/>
                  </a:lnTo>
                  <a:lnTo>
                    <a:pt x="179" y="1627"/>
                  </a:lnTo>
                  <a:lnTo>
                    <a:pt x="148" y="1575"/>
                  </a:lnTo>
                  <a:lnTo>
                    <a:pt x="120" y="1521"/>
                  </a:lnTo>
                  <a:lnTo>
                    <a:pt x="97" y="1466"/>
                  </a:lnTo>
                  <a:lnTo>
                    <a:pt x="67" y="1378"/>
                  </a:lnTo>
                  <a:lnTo>
                    <a:pt x="42" y="1293"/>
                  </a:lnTo>
                  <a:lnTo>
                    <a:pt x="24" y="1210"/>
                  </a:lnTo>
                  <a:lnTo>
                    <a:pt x="11" y="1130"/>
                  </a:lnTo>
                  <a:lnTo>
                    <a:pt x="3" y="1050"/>
                  </a:lnTo>
                  <a:lnTo>
                    <a:pt x="0" y="974"/>
                  </a:lnTo>
                  <a:lnTo>
                    <a:pt x="2" y="899"/>
                  </a:lnTo>
                  <a:lnTo>
                    <a:pt x="8" y="825"/>
                  </a:lnTo>
                  <a:lnTo>
                    <a:pt x="19" y="753"/>
                  </a:lnTo>
                  <a:lnTo>
                    <a:pt x="34" y="684"/>
                  </a:lnTo>
                  <a:lnTo>
                    <a:pt x="53" y="616"/>
                  </a:lnTo>
                  <a:lnTo>
                    <a:pt x="75" y="550"/>
                  </a:lnTo>
                  <a:lnTo>
                    <a:pt x="102" y="486"/>
                  </a:lnTo>
                  <a:lnTo>
                    <a:pt x="133" y="422"/>
                  </a:lnTo>
                  <a:lnTo>
                    <a:pt x="156" y="380"/>
                  </a:lnTo>
                  <a:lnTo>
                    <a:pt x="184" y="341"/>
                  </a:lnTo>
                  <a:lnTo>
                    <a:pt x="215" y="302"/>
                  </a:lnTo>
                  <a:lnTo>
                    <a:pt x="247" y="267"/>
                  </a:lnTo>
                  <a:lnTo>
                    <a:pt x="282" y="234"/>
                  </a:lnTo>
                  <a:lnTo>
                    <a:pt x="319" y="204"/>
                  </a:lnTo>
                  <a:lnTo>
                    <a:pt x="356" y="175"/>
                  </a:lnTo>
                  <a:lnTo>
                    <a:pt x="393" y="149"/>
                  </a:lnTo>
                  <a:lnTo>
                    <a:pt x="431" y="124"/>
                  </a:lnTo>
                  <a:lnTo>
                    <a:pt x="468" y="103"/>
                  </a:lnTo>
                  <a:lnTo>
                    <a:pt x="503" y="83"/>
                  </a:lnTo>
                  <a:lnTo>
                    <a:pt x="538" y="65"/>
                  </a:lnTo>
                  <a:lnTo>
                    <a:pt x="570" y="50"/>
                  </a:lnTo>
                  <a:lnTo>
                    <a:pt x="600" y="36"/>
                  </a:lnTo>
                  <a:lnTo>
                    <a:pt x="626" y="25"/>
                  </a:lnTo>
                  <a:lnTo>
                    <a:pt x="649" y="16"/>
                  </a:lnTo>
                  <a:lnTo>
                    <a:pt x="667" y="10"/>
                  </a:lnTo>
                  <a:lnTo>
                    <a:pt x="681" y="4"/>
                  </a:lnTo>
                  <a:lnTo>
                    <a:pt x="689" y="1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119" name="noun_project_0064.eps"/>
          <p:cNvSpPr>
            <a:spLocks noChangeAspect="1" noEditPoints="1"/>
          </p:cNvSpPr>
          <p:nvPr/>
        </p:nvSpPr>
        <p:spPr bwMode="auto">
          <a:xfrm>
            <a:off x="949438" y="4139447"/>
            <a:ext cx="276162" cy="312822"/>
          </a:xfrm>
          <a:custGeom>
            <a:avLst/>
            <a:gdLst>
              <a:gd name="T0" fmla="*/ 39679689 w 3047"/>
              <a:gd name="T1" fmla="*/ 54043439 h 3456"/>
              <a:gd name="T2" fmla="*/ 51876909 w 3047"/>
              <a:gd name="T3" fmla="*/ 60359219 h 3456"/>
              <a:gd name="T4" fmla="*/ 51689692 w 3047"/>
              <a:gd name="T5" fmla="*/ 47385111 h 3456"/>
              <a:gd name="T6" fmla="*/ 47509620 w 3047"/>
              <a:gd name="T7" fmla="*/ 0 h 3456"/>
              <a:gd name="T8" fmla="*/ 52126297 w 3047"/>
              <a:gd name="T9" fmla="*/ 17143236 h 3456"/>
              <a:gd name="T10" fmla="*/ 64510735 w 3047"/>
              <a:gd name="T11" fmla="*/ 15307557 h 3456"/>
              <a:gd name="T12" fmla="*/ 52282429 w 3047"/>
              <a:gd name="T13" fmla="*/ 26695047 h 3456"/>
              <a:gd name="T14" fmla="*/ 60642574 w 3047"/>
              <a:gd name="T15" fmla="*/ 30957485 h 3456"/>
              <a:gd name="T16" fmla="*/ 69252283 w 3047"/>
              <a:gd name="T17" fmla="*/ 36433301 h 3456"/>
              <a:gd name="T18" fmla="*/ 73401270 w 3047"/>
              <a:gd name="T19" fmla="*/ 19881321 h 3456"/>
              <a:gd name="T20" fmla="*/ 77768383 w 3047"/>
              <a:gd name="T21" fmla="*/ 31144104 h 3456"/>
              <a:gd name="T22" fmla="*/ 95050324 w 3047"/>
              <a:gd name="T23" fmla="*/ 26974976 h 3456"/>
              <a:gd name="T24" fmla="*/ 82541193 w 3047"/>
              <a:gd name="T25" fmla="*/ 39358006 h 3456"/>
              <a:gd name="T26" fmla="*/ 90371123 w 3047"/>
              <a:gd name="T27" fmla="*/ 48785286 h 3456"/>
              <a:gd name="T28" fmla="*/ 74274657 w 3047"/>
              <a:gd name="T29" fmla="*/ 43962814 h 3456"/>
              <a:gd name="T30" fmla="*/ 74025093 w 3047"/>
              <a:gd name="T31" fmla="*/ 54198838 h 3456"/>
              <a:gd name="T32" fmla="*/ 74274657 w 3047"/>
              <a:gd name="T33" fmla="*/ 63408454 h 3456"/>
              <a:gd name="T34" fmla="*/ 90183906 w 3047"/>
              <a:gd name="T35" fmla="*/ 59425946 h 3456"/>
              <a:gd name="T36" fmla="*/ 82634802 w 3047"/>
              <a:gd name="T37" fmla="*/ 68479811 h 3456"/>
              <a:gd name="T38" fmla="*/ 94613542 w 3047"/>
              <a:gd name="T39" fmla="*/ 81173990 h 3456"/>
              <a:gd name="T40" fmla="*/ 77768383 w 3047"/>
              <a:gd name="T41" fmla="*/ 76787022 h 3456"/>
              <a:gd name="T42" fmla="*/ 73525964 w 3047"/>
              <a:gd name="T43" fmla="*/ 88018761 h 3456"/>
              <a:gd name="T44" fmla="*/ 69377153 w 3047"/>
              <a:gd name="T45" fmla="*/ 72213435 h 3456"/>
              <a:gd name="T46" fmla="*/ 60642574 w 3047"/>
              <a:gd name="T47" fmla="*/ 76569182 h 3456"/>
              <a:gd name="T48" fmla="*/ 52282429 w 3047"/>
              <a:gd name="T49" fmla="*/ 80831619 h 3456"/>
              <a:gd name="T50" fmla="*/ 64073953 w 3047"/>
              <a:gd name="T51" fmla="*/ 92841233 h 3456"/>
              <a:gd name="T52" fmla="*/ 52126297 w 3047"/>
              <a:gd name="T53" fmla="*/ 90383431 h 3456"/>
              <a:gd name="T54" fmla="*/ 47509620 w 3047"/>
              <a:gd name="T55" fmla="*/ 107526667 h 3456"/>
              <a:gd name="T56" fmla="*/ 42955112 w 3047"/>
              <a:gd name="T57" fmla="*/ 90383431 h 3456"/>
              <a:gd name="T58" fmla="*/ 30945110 w 3047"/>
              <a:gd name="T59" fmla="*/ 92530260 h 3456"/>
              <a:gd name="T60" fmla="*/ 42736810 w 3047"/>
              <a:gd name="T61" fmla="*/ 80831619 h 3456"/>
              <a:gd name="T62" fmla="*/ 34158186 w 3047"/>
              <a:gd name="T63" fmla="*/ 77004863 h 3456"/>
              <a:gd name="T64" fmla="*/ 25985259 w 3047"/>
              <a:gd name="T65" fmla="*/ 71808975 h 3456"/>
              <a:gd name="T66" fmla="*/ 21524361 w 3047"/>
              <a:gd name="T67" fmla="*/ 87987717 h 3456"/>
              <a:gd name="T68" fmla="*/ 17718547 w 3047"/>
              <a:gd name="T69" fmla="*/ 76506917 h 3456"/>
              <a:gd name="T70" fmla="*/ 0 w 3047"/>
              <a:gd name="T71" fmla="*/ 81267300 h 3456"/>
              <a:gd name="T72" fmla="*/ 13039346 w 3047"/>
              <a:gd name="T73" fmla="*/ 68479811 h 3456"/>
              <a:gd name="T74" fmla="*/ 4866419 w 3047"/>
              <a:gd name="T75" fmla="*/ 59208106 h 3456"/>
              <a:gd name="T76" fmla="*/ 21181187 w 3047"/>
              <a:gd name="T77" fmla="*/ 63564029 h 3456"/>
              <a:gd name="T78" fmla="*/ 29135812 w 3047"/>
              <a:gd name="T79" fmla="*/ 58710336 h 3456"/>
              <a:gd name="T80" fmla="*/ 28917509 w 3047"/>
              <a:gd name="T81" fmla="*/ 49003126 h 3456"/>
              <a:gd name="T82" fmla="*/ 9077753 w 3047"/>
              <a:gd name="T83" fmla="*/ 51149779 h 3456"/>
              <a:gd name="T84" fmla="*/ 4710463 w 3047"/>
              <a:gd name="T85" fmla="*/ 43838283 h 3456"/>
              <a:gd name="T86" fmla="*/ 0 w 3047"/>
              <a:gd name="T87" fmla="*/ 32544279 h 3456"/>
              <a:gd name="T88" fmla="*/ 4835157 w 3047"/>
              <a:gd name="T89" fmla="*/ 24392643 h 3456"/>
              <a:gd name="T90" fmla="*/ 17281941 w 3047"/>
              <a:gd name="T91" fmla="*/ 22432433 h 3456"/>
              <a:gd name="T92" fmla="*/ 25673171 w 3047"/>
              <a:gd name="T93" fmla="*/ 22556964 h 3456"/>
              <a:gd name="T94" fmla="*/ 34002230 w 3047"/>
              <a:gd name="T95" fmla="*/ 40975844 h 3456"/>
              <a:gd name="T96" fmla="*/ 42736810 w 3047"/>
              <a:gd name="T97" fmla="*/ 36028842 h 3456"/>
              <a:gd name="T98" fmla="*/ 30945110 w 3047"/>
              <a:gd name="T99" fmla="*/ 19974631 h 3456"/>
              <a:gd name="T100" fmla="*/ 35000488 w 3047"/>
              <a:gd name="T101" fmla="*/ 12662958 h 3456"/>
              <a:gd name="T102" fmla="*/ 42955112 w 3047"/>
              <a:gd name="T103" fmla="*/ 2955749 h 345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3047" h="3456">
                <a:moveTo>
                  <a:pt x="1402" y="1523"/>
                </a:moveTo>
                <a:lnTo>
                  <a:pt x="1272" y="1737"/>
                </a:lnTo>
                <a:lnTo>
                  <a:pt x="1409" y="1940"/>
                </a:lnTo>
                <a:lnTo>
                  <a:pt x="1663" y="1940"/>
                </a:lnTo>
                <a:lnTo>
                  <a:pt x="1781" y="1737"/>
                </a:lnTo>
                <a:lnTo>
                  <a:pt x="1657" y="1523"/>
                </a:lnTo>
                <a:lnTo>
                  <a:pt x="1402" y="1523"/>
                </a:lnTo>
                <a:close/>
                <a:moveTo>
                  <a:pt x="1523" y="0"/>
                </a:moveTo>
                <a:lnTo>
                  <a:pt x="1671" y="95"/>
                </a:lnTo>
                <a:lnTo>
                  <a:pt x="1671" y="551"/>
                </a:lnTo>
                <a:lnTo>
                  <a:pt x="1935" y="405"/>
                </a:lnTo>
                <a:lnTo>
                  <a:pt x="2068" y="492"/>
                </a:lnTo>
                <a:lnTo>
                  <a:pt x="2068" y="636"/>
                </a:lnTo>
                <a:lnTo>
                  <a:pt x="1676" y="858"/>
                </a:lnTo>
                <a:lnTo>
                  <a:pt x="1676" y="1158"/>
                </a:lnTo>
                <a:lnTo>
                  <a:pt x="1944" y="995"/>
                </a:lnTo>
                <a:lnTo>
                  <a:pt x="1944" y="1322"/>
                </a:lnTo>
                <a:lnTo>
                  <a:pt x="2220" y="1171"/>
                </a:lnTo>
                <a:lnTo>
                  <a:pt x="2220" y="701"/>
                </a:lnTo>
                <a:lnTo>
                  <a:pt x="2353" y="639"/>
                </a:lnTo>
                <a:lnTo>
                  <a:pt x="2493" y="701"/>
                </a:lnTo>
                <a:lnTo>
                  <a:pt x="2493" y="1001"/>
                </a:lnTo>
                <a:lnTo>
                  <a:pt x="2903" y="779"/>
                </a:lnTo>
                <a:lnTo>
                  <a:pt x="3047" y="867"/>
                </a:lnTo>
                <a:lnTo>
                  <a:pt x="3047" y="1037"/>
                </a:lnTo>
                <a:lnTo>
                  <a:pt x="2646" y="1265"/>
                </a:lnTo>
                <a:lnTo>
                  <a:pt x="2897" y="1405"/>
                </a:lnTo>
                <a:lnTo>
                  <a:pt x="2897" y="1568"/>
                </a:lnTo>
                <a:lnTo>
                  <a:pt x="2767" y="1640"/>
                </a:lnTo>
                <a:lnTo>
                  <a:pt x="2381" y="1413"/>
                </a:lnTo>
                <a:lnTo>
                  <a:pt x="2115" y="1581"/>
                </a:lnTo>
                <a:lnTo>
                  <a:pt x="2373" y="1742"/>
                </a:lnTo>
                <a:lnTo>
                  <a:pt x="2108" y="1895"/>
                </a:lnTo>
                <a:lnTo>
                  <a:pt x="2381" y="2038"/>
                </a:lnTo>
                <a:lnTo>
                  <a:pt x="2767" y="1823"/>
                </a:lnTo>
                <a:lnTo>
                  <a:pt x="2891" y="1910"/>
                </a:lnTo>
                <a:lnTo>
                  <a:pt x="2891" y="2065"/>
                </a:lnTo>
                <a:lnTo>
                  <a:pt x="2649" y="2201"/>
                </a:lnTo>
                <a:lnTo>
                  <a:pt x="3033" y="2430"/>
                </a:lnTo>
                <a:lnTo>
                  <a:pt x="3033" y="2609"/>
                </a:lnTo>
                <a:lnTo>
                  <a:pt x="2871" y="2683"/>
                </a:lnTo>
                <a:lnTo>
                  <a:pt x="2493" y="2468"/>
                </a:lnTo>
                <a:lnTo>
                  <a:pt x="2493" y="2753"/>
                </a:lnTo>
                <a:lnTo>
                  <a:pt x="2357" y="2829"/>
                </a:lnTo>
                <a:lnTo>
                  <a:pt x="2224" y="2753"/>
                </a:lnTo>
                <a:lnTo>
                  <a:pt x="2224" y="2321"/>
                </a:lnTo>
                <a:lnTo>
                  <a:pt x="1944" y="2162"/>
                </a:lnTo>
                <a:lnTo>
                  <a:pt x="1944" y="2461"/>
                </a:lnTo>
                <a:lnTo>
                  <a:pt x="1676" y="2298"/>
                </a:lnTo>
                <a:lnTo>
                  <a:pt x="1676" y="2598"/>
                </a:lnTo>
                <a:lnTo>
                  <a:pt x="2054" y="2813"/>
                </a:lnTo>
                <a:lnTo>
                  <a:pt x="2054" y="2984"/>
                </a:lnTo>
                <a:lnTo>
                  <a:pt x="1924" y="3049"/>
                </a:lnTo>
                <a:lnTo>
                  <a:pt x="1671" y="2905"/>
                </a:lnTo>
                <a:lnTo>
                  <a:pt x="1671" y="3362"/>
                </a:lnTo>
                <a:lnTo>
                  <a:pt x="1523" y="3456"/>
                </a:lnTo>
                <a:lnTo>
                  <a:pt x="1377" y="3362"/>
                </a:lnTo>
                <a:lnTo>
                  <a:pt x="1377" y="2905"/>
                </a:lnTo>
                <a:lnTo>
                  <a:pt x="1122" y="3049"/>
                </a:lnTo>
                <a:lnTo>
                  <a:pt x="992" y="2974"/>
                </a:lnTo>
                <a:lnTo>
                  <a:pt x="992" y="2813"/>
                </a:lnTo>
                <a:lnTo>
                  <a:pt x="1370" y="2598"/>
                </a:lnTo>
                <a:lnTo>
                  <a:pt x="1370" y="2298"/>
                </a:lnTo>
                <a:lnTo>
                  <a:pt x="1095" y="2475"/>
                </a:lnTo>
                <a:lnTo>
                  <a:pt x="1095" y="2156"/>
                </a:lnTo>
                <a:lnTo>
                  <a:pt x="833" y="2308"/>
                </a:lnTo>
                <a:lnTo>
                  <a:pt x="833" y="2739"/>
                </a:lnTo>
                <a:lnTo>
                  <a:pt x="690" y="2828"/>
                </a:lnTo>
                <a:lnTo>
                  <a:pt x="568" y="2747"/>
                </a:lnTo>
                <a:lnTo>
                  <a:pt x="568" y="2459"/>
                </a:lnTo>
                <a:lnTo>
                  <a:pt x="170" y="2683"/>
                </a:lnTo>
                <a:lnTo>
                  <a:pt x="0" y="2612"/>
                </a:lnTo>
                <a:lnTo>
                  <a:pt x="0" y="2430"/>
                </a:lnTo>
                <a:lnTo>
                  <a:pt x="418" y="2201"/>
                </a:lnTo>
                <a:lnTo>
                  <a:pt x="156" y="2069"/>
                </a:lnTo>
                <a:lnTo>
                  <a:pt x="156" y="1903"/>
                </a:lnTo>
                <a:lnTo>
                  <a:pt x="305" y="1822"/>
                </a:lnTo>
                <a:lnTo>
                  <a:pt x="679" y="2043"/>
                </a:lnTo>
                <a:lnTo>
                  <a:pt x="940" y="1892"/>
                </a:lnTo>
                <a:lnTo>
                  <a:pt x="934" y="1887"/>
                </a:lnTo>
                <a:lnTo>
                  <a:pt x="668" y="1735"/>
                </a:lnTo>
                <a:lnTo>
                  <a:pt x="927" y="1575"/>
                </a:lnTo>
                <a:lnTo>
                  <a:pt x="667" y="1424"/>
                </a:lnTo>
                <a:lnTo>
                  <a:pt x="291" y="1644"/>
                </a:lnTo>
                <a:lnTo>
                  <a:pt x="151" y="1575"/>
                </a:lnTo>
                <a:lnTo>
                  <a:pt x="151" y="1409"/>
                </a:lnTo>
                <a:lnTo>
                  <a:pt x="405" y="1266"/>
                </a:lnTo>
                <a:lnTo>
                  <a:pt x="0" y="1046"/>
                </a:lnTo>
                <a:lnTo>
                  <a:pt x="0" y="864"/>
                </a:lnTo>
                <a:lnTo>
                  <a:pt x="155" y="784"/>
                </a:lnTo>
                <a:lnTo>
                  <a:pt x="554" y="1015"/>
                </a:lnTo>
                <a:lnTo>
                  <a:pt x="554" y="721"/>
                </a:lnTo>
                <a:lnTo>
                  <a:pt x="675" y="640"/>
                </a:lnTo>
                <a:lnTo>
                  <a:pt x="823" y="725"/>
                </a:lnTo>
                <a:lnTo>
                  <a:pt x="822" y="1164"/>
                </a:lnTo>
                <a:lnTo>
                  <a:pt x="1090" y="1317"/>
                </a:lnTo>
                <a:lnTo>
                  <a:pt x="1089" y="1006"/>
                </a:lnTo>
                <a:lnTo>
                  <a:pt x="1370" y="1158"/>
                </a:lnTo>
                <a:lnTo>
                  <a:pt x="1370" y="858"/>
                </a:lnTo>
                <a:lnTo>
                  <a:pt x="992" y="642"/>
                </a:lnTo>
                <a:lnTo>
                  <a:pt x="992" y="483"/>
                </a:lnTo>
                <a:lnTo>
                  <a:pt x="1122" y="407"/>
                </a:lnTo>
                <a:lnTo>
                  <a:pt x="1377" y="551"/>
                </a:lnTo>
                <a:lnTo>
                  <a:pt x="1377" y="95"/>
                </a:lnTo>
                <a:lnTo>
                  <a:pt x="152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grpSp>
        <p:nvGrpSpPr>
          <p:cNvPr id="120" name="Grupa 119"/>
          <p:cNvGrpSpPr/>
          <p:nvPr/>
        </p:nvGrpSpPr>
        <p:grpSpPr>
          <a:xfrm>
            <a:off x="859890" y="3105254"/>
            <a:ext cx="396684" cy="439322"/>
            <a:chOff x="9128180" y="4499168"/>
            <a:chExt cx="396684" cy="439322"/>
          </a:xfrm>
        </p:grpSpPr>
        <p:sp>
          <p:nvSpPr>
            <p:cNvPr id="121" name="noun_project_0210.eps"/>
            <p:cNvSpPr>
              <a:spLocks noChangeAspect="1"/>
            </p:cNvSpPr>
            <p:nvPr/>
          </p:nvSpPr>
          <p:spPr bwMode="auto">
            <a:xfrm rot="8100000">
              <a:off x="9128180" y="4499168"/>
              <a:ext cx="228141" cy="25766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22" name="noun_project_0210.eps"/>
            <p:cNvSpPr>
              <a:spLocks noChangeAspect="1"/>
            </p:cNvSpPr>
            <p:nvPr/>
          </p:nvSpPr>
          <p:spPr bwMode="auto">
            <a:xfrm rot="11700000">
              <a:off x="9336318" y="4643844"/>
              <a:ext cx="188546" cy="212946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23" name="noun_project_0210.eps"/>
            <p:cNvSpPr>
              <a:spLocks noChangeAspect="1"/>
            </p:cNvSpPr>
            <p:nvPr/>
          </p:nvSpPr>
          <p:spPr bwMode="auto">
            <a:xfrm rot="10800000">
              <a:off x="9207451" y="4793045"/>
              <a:ext cx="128779" cy="14544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graphicFrame>
        <p:nvGraphicFramePr>
          <p:cNvPr id="83" name="Wykres 82"/>
          <p:cNvGraphicFramePr/>
          <p:nvPr>
            <p:extLst>
              <p:ext uri="{D42A27DB-BD31-4B8C-83A1-F6EECF244321}">
                <p14:modId xmlns:p14="http://schemas.microsoft.com/office/powerpoint/2010/main" val="2841476529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9" name="Prostokąt 88"/>
          <p:cNvSpPr/>
          <p:nvPr/>
        </p:nvSpPr>
        <p:spPr>
          <a:xfrm>
            <a:off x="6239863" y="5628501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Wykres prezentuje wyniki procentowane do liczby odpowiedzi (suma wynosi 100%)</a:t>
            </a:r>
          </a:p>
        </p:txBody>
      </p:sp>
      <p:sp>
        <p:nvSpPr>
          <p:cNvPr id="91" name="Prostokąt 90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  <a:endParaRPr lang="pl-PL" sz="2000" b="1" dirty="0">
              <a:solidFill>
                <a:srgbClr val="9DA600"/>
              </a:solidFill>
            </a:endParaRPr>
          </a:p>
        </p:txBody>
      </p:sp>
      <p:grpSp>
        <p:nvGrpSpPr>
          <p:cNvPr id="127" name="Grupa 126">
            <a:extLst>
              <a:ext uri="{FF2B5EF4-FFF2-40B4-BE49-F238E27FC236}">
                <a16:creationId xmlns:a16="http://schemas.microsoft.com/office/drawing/2014/main" id="{2D649BCC-365E-2684-68DA-2D370CE4A48E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128" name="Elipsa 6">
              <a:extLst>
                <a:ext uri="{FF2B5EF4-FFF2-40B4-BE49-F238E27FC236}">
                  <a16:creationId xmlns:a16="http://schemas.microsoft.com/office/drawing/2014/main" id="{CF2DB5F5-860D-6023-3E0A-3A1D89CBA887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129" name="Grupa 128">
              <a:extLst>
                <a:ext uri="{FF2B5EF4-FFF2-40B4-BE49-F238E27FC236}">
                  <a16:creationId xmlns:a16="http://schemas.microsoft.com/office/drawing/2014/main" id="{5C632E33-1C6E-42F8-C251-33280C6AE0A4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130" name="Grupa 129">
                <a:extLst>
                  <a:ext uri="{FF2B5EF4-FFF2-40B4-BE49-F238E27FC236}">
                    <a16:creationId xmlns:a16="http://schemas.microsoft.com/office/drawing/2014/main" id="{8190E788-322E-7DB0-C86D-39F9AAAE737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136" name="Freeform 5">
                  <a:extLst>
                    <a:ext uri="{FF2B5EF4-FFF2-40B4-BE49-F238E27FC236}">
                      <a16:creationId xmlns:a16="http://schemas.microsoft.com/office/drawing/2014/main" id="{508C38A9-5563-2457-251E-F31D2172D4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37" name="Freeform 6">
                  <a:extLst>
                    <a:ext uri="{FF2B5EF4-FFF2-40B4-BE49-F238E27FC236}">
                      <a16:creationId xmlns:a16="http://schemas.microsoft.com/office/drawing/2014/main" id="{463A6539-B61D-0DC4-32BA-BED1C7D6F3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38" name="Freeform 7">
                  <a:extLst>
                    <a:ext uri="{FF2B5EF4-FFF2-40B4-BE49-F238E27FC236}">
                      <a16:creationId xmlns:a16="http://schemas.microsoft.com/office/drawing/2014/main" id="{88E2DE6C-8710-43A0-A59C-5CC19E9D43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39" name="Freeform 8">
                  <a:extLst>
                    <a:ext uri="{FF2B5EF4-FFF2-40B4-BE49-F238E27FC236}">
                      <a16:creationId xmlns:a16="http://schemas.microsoft.com/office/drawing/2014/main" id="{59B1FDB0-42AE-C74E-1CC8-15A104ECE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0" name="Freeform 9">
                  <a:extLst>
                    <a:ext uri="{FF2B5EF4-FFF2-40B4-BE49-F238E27FC236}">
                      <a16:creationId xmlns:a16="http://schemas.microsoft.com/office/drawing/2014/main" id="{02B6AF7B-E4C4-544E-AF28-2ADDFDBCBA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1" name="Freeform 10">
                  <a:extLst>
                    <a:ext uri="{FF2B5EF4-FFF2-40B4-BE49-F238E27FC236}">
                      <a16:creationId xmlns:a16="http://schemas.microsoft.com/office/drawing/2014/main" id="{6921F20F-D297-925D-3A95-D456E8028C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2" name="Freeform 11">
                  <a:extLst>
                    <a:ext uri="{FF2B5EF4-FFF2-40B4-BE49-F238E27FC236}">
                      <a16:creationId xmlns:a16="http://schemas.microsoft.com/office/drawing/2014/main" id="{87ABEC75-B890-D74C-8079-9D67229042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3" name="Freeform 12">
                  <a:extLst>
                    <a:ext uri="{FF2B5EF4-FFF2-40B4-BE49-F238E27FC236}">
                      <a16:creationId xmlns:a16="http://schemas.microsoft.com/office/drawing/2014/main" id="{E99389AC-D40C-8731-4FAA-36E22E46C8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4" name="Freeform 13">
                  <a:extLst>
                    <a:ext uri="{FF2B5EF4-FFF2-40B4-BE49-F238E27FC236}">
                      <a16:creationId xmlns:a16="http://schemas.microsoft.com/office/drawing/2014/main" id="{472C799B-BDD6-A18F-5A2D-FA4AEFA9B6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5" name="Freeform 14">
                  <a:extLst>
                    <a:ext uri="{FF2B5EF4-FFF2-40B4-BE49-F238E27FC236}">
                      <a16:creationId xmlns:a16="http://schemas.microsoft.com/office/drawing/2014/main" id="{0411E27C-39FE-B1C6-8464-5279226248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6" name="Freeform 15">
                  <a:extLst>
                    <a:ext uri="{FF2B5EF4-FFF2-40B4-BE49-F238E27FC236}">
                      <a16:creationId xmlns:a16="http://schemas.microsoft.com/office/drawing/2014/main" id="{81D91F82-6BFC-20B1-F2D9-4BD183165A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7" name="Freeform 16">
                  <a:extLst>
                    <a:ext uri="{FF2B5EF4-FFF2-40B4-BE49-F238E27FC236}">
                      <a16:creationId xmlns:a16="http://schemas.microsoft.com/office/drawing/2014/main" id="{E8C41374-BF4C-D381-C26E-66CC489C67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8" name="Freeform 17">
                  <a:extLst>
                    <a:ext uri="{FF2B5EF4-FFF2-40B4-BE49-F238E27FC236}">
                      <a16:creationId xmlns:a16="http://schemas.microsoft.com/office/drawing/2014/main" id="{7F5EFFCA-6E68-82AF-7AA0-56DE38339E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9" name="Freeform 18">
                  <a:extLst>
                    <a:ext uri="{FF2B5EF4-FFF2-40B4-BE49-F238E27FC236}">
                      <a16:creationId xmlns:a16="http://schemas.microsoft.com/office/drawing/2014/main" id="{67290613-B6AA-AEE9-3EC1-B24FFE751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50" name="Freeform 19">
                  <a:extLst>
                    <a:ext uri="{FF2B5EF4-FFF2-40B4-BE49-F238E27FC236}">
                      <a16:creationId xmlns:a16="http://schemas.microsoft.com/office/drawing/2014/main" id="{D5635F4D-0B66-5288-85A6-55A211C31F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51" name="Freeform 20">
                  <a:extLst>
                    <a:ext uri="{FF2B5EF4-FFF2-40B4-BE49-F238E27FC236}">
                      <a16:creationId xmlns:a16="http://schemas.microsoft.com/office/drawing/2014/main" id="{E0362BD1-CA77-9D58-EC2B-E43E19D004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131" name="noun_project_0562.eps">
                <a:extLst>
                  <a:ext uri="{FF2B5EF4-FFF2-40B4-BE49-F238E27FC236}">
                    <a16:creationId xmlns:a16="http://schemas.microsoft.com/office/drawing/2014/main" id="{0934A69D-D325-624A-D96B-06C17D00D2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132" name="Freeform 360">
                  <a:extLst>
                    <a:ext uri="{FF2B5EF4-FFF2-40B4-BE49-F238E27FC236}">
                      <a16:creationId xmlns:a16="http://schemas.microsoft.com/office/drawing/2014/main" id="{8761D543-CBEB-11C0-EC40-43DECE97AE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33" name="Freeform 361">
                  <a:extLst>
                    <a:ext uri="{FF2B5EF4-FFF2-40B4-BE49-F238E27FC236}">
                      <a16:creationId xmlns:a16="http://schemas.microsoft.com/office/drawing/2014/main" id="{F4677498-BC34-C17A-84AD-B8F294C68B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34" name="Freeform 362">
                  <a:extLst>
                    <a:ext uri="{FF2B5EF4-FFF2-40B4-BE49-F238E27FC236}">
                      <a16:creationId xmlns:a16="http://schemas.microsoft.com/office/drawing/2014/main" id="{F6B268B1-1623-4A86-A0D8-238A56E0D4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35" name="Freeform 363">
                  <a:extLst>
                    <a:ext uri="{FF2B5EF4-FFF2-40B4-BE49-F238E27FC236}">
                      <a16:creationId xmlns:a16="http://schemas.microsoft.com/office/drawing/2014/main" id="{51183D69-E05D-939D-628F-E64B05DDE0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79833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7013E8D9-F63E-F5DA-13BD-C7B3D0FD3BF6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Rodzaj zakwaterowania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2022: N=72.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P6. Z jakiego zakwaterowania Pan(i) korzystał(a)?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/>
        </p:nvGraphicFramePr>
        <p:xfrm>
          <a:off x="-80751" y="1990723"/>
          <a:ext cx="1556912" cy="38481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56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0945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rodzina, znajomi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945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hotel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531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kwatera prywatna,</a:t>
                      </a:r>
                      <a:b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gospodarstwo agroturystyczne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945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pensjonat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605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ośrodek </a:t>
                      </a:r>
                      <a:b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wypoczynkowo-rekreacyjny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945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dom wycieczkowy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945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schronisko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945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945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nie pamiętam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0082071"/>
              </p:ext>
            </p:extLst>
          </p:nvPr>
        </p:nvGraphicFramePr>
        <p:xfrm>
          <a:off x="1476159" y="1633896"/>
          <a:ext cx="4440864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0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01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1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01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014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014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2016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2017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3650632808"/>
              </p:ext>
            </p:extLst>
          </p:nvPr>
        </p:nvGraphicFramePr>
        <p:xfrm>
          <a:off x="6503689" y="1981198"/>
          <a:ext cx="5072959" cy="35742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aphicFrame>
        <p:nvGraphicFramePr>
          <p:cNvPr id="59" name="Wykres 58"/>
          <p:cNvGraphicFramePr/>
          <p:nvPr>
            <p:extLst>
              <p:ext uri="{D42A27DB-BD31-4B8C-83A1-F6EECF244321}">
                <p14:modId xmlns:p14="http://schemas.microsoft.com/office/powerpoint/2010/main" val="4056706812"/>
              </p:ext>
            </p:extLst>
          </p:nvPr>
        </p:nvGraphicFramePr>
        <p:xfrm>
          <a:off x="1636027" y="1951505"/>
          <a:ext cx="1912017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8" name="Wykres 57">
            <a:extLst>
              <a:ext uri="{FF2B5EF4-FFF2-40B4-BE49-F238E27FC236}">
                <a16:creationId xmlns:a16="http://schemas.microsoft.com/office/drawing/2014/main" id="{DFA427D5-C4BD-46F2-8AC3-4D0166228BB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00903728"/>
              </p:ext>
            </p:extLst>
          </p:nvPr>
        </p:nvGraphicFramePr>
        <p:xfrm>
          <a:off x="2319032" y="1951505"/>
          <a:ext cx="1912017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60" name="Wykres 59">
            <a:extLst>
              <a:ext uri="{FF2B5EF4-FFF2-40B4-BE49-F238E27FC236}">
                <a16:creationId xmlns:a16="http://schemas.microsoft.com/office/drawing/2014/main" id="{3E9A8944-1DA8-4A52-9A88-8E4EEBE3E0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09056511"/>
              </p:ext>
            </p:extLst>
          </p:nvPr>
        </p:nvGraphicFramePr>
        <p:xfrm>
          <a:off x="3106207" y="1946878"/>
          <a:ext cx="1912017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44" name="Wykres 43">
            <a:extLst>
              <a:ext uri="{FF2B5EF4-FFF2-40B4-BE49-F238E27FC236}">
                <a16:creationId xmlns:a16="http://schemas.microsoft.com/office/drawing/2014/main" id="{DFA427D5-C4BD-46F2-8AC3-4D0166228BB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08447835"/>
              </p:ext>
            </p:extLst>
          </p:nvPr>
        </p:nvGraphicFramePr>
        <p:xfrm>
          <a:off x="3792239" y="1948387"/>
          <a:ext cx="1912017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pSp>
        <p:nvGrpSpPr>
          <p:cNvPr id="45" name="Grupa 44">
            <a:extLst>
              <a:ext uri="{FF2B5EF4-FFF2-40B4-BE49-F238E27FC236}">
                <a16:creationId xmlns:a16="http://schemas.microsoft.com/office/drawing/2014/main" id="{05A201DA-AF66-94F2-9D47-9F63F55814B3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6" name="Elipsa 6">
              <a:extLst>
                <a:ext uri="{FF2B5EF4-FFF2-40B4-BE49-F238E27FC236}">
                  <a16:creationId xmlns:a16="http://schemas.microsoft.com/office/drawing/2014/main" id="{7CF728DD-ADE6-68E2-5910-4EF718FC6A29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7" name="Grupa 46">
              <a:extLst>
                <a:ext uri="{FF2B5EF4-FFF2-40B4-BE49-F238E27FC236}">
                  <a16:creationId xmlns:a16="http://schemas.microsoft.com/office/drawing/2014/main" id="{26A093C8-055B-2BD2-5C72-859A0BAFEE95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8" name="Grupa 47">
                <a:extLst>
                  <a:ext uri="{FF2B5EF4-FFF2-40B4-BE49-F238E27FC236}">
                    <a16:creationId xmlns:a16="http://schemas.microsoft.com/office/drawing/2014/main" id="{FDC14DD4-80C1-B867-9733-DC18E7D0D13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54" name="Freeform 5">
                  <a:extLst>
                    <a:ext uri="{FF2B5EF4-FFF2-40B4-BE49-F238E27FC236}">
                      <a16:creationId xmlns:a16="http://schemas.microsoft.com/office/drawing/2014/main" id="{E0E17D51-F38C-C099-0167-EADD51576F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6">
                  <a:extLst>
                    <a:ext uri="{FF2B5EF4-FFF2-40B4-BE49-F238E27FC236}">
                      <a16:creationId xmlns:a16="http://schemas.microsoft.com/office/drawing/2014/main" id="{EB681F4F-B049-130A-0674-12BFC9545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7">
                  <a:extLst>
                    <a:ext uri="{FF2B5EF4-FFF2-40B4-BE49-F238E27FC236}">
                      <a16:creationId xmlns:a16="http://schemas.microsoft.com/office/drawing/2014/main" id="{E7F1ECFA-CAD4-8B28-BD96-BBBA0AE456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8">
                  <a:extLst>
                    <a:ext uri="{FF2B5EF4-FFF2-40B4-BE49-F238E27FC236}">
                      <a16:creationId xmlns:a16="http://schemas.microsoft.com/office/drawing/2014/main" id="{4BA226C5-BD55-E5E7-282C-9C9A28154E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3" name="Freeform 9">
                  <a:extLst>
                    <a:ext uri="{FF2B5EF4-FFF2-40B4-BE49-F238E27FC236}">
                      <a16:creationId xmlns:a16="http://schemas.microsoft.com/office/drawing/2014/main" id="{101EB471-AEE0-699D-05BB-4B95ADF1CC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2" name="Freeform 10">
                  <a:extLst>
                    <a:ext uri="{FF2B5EF4-FFF2-40B4-BE49-F238E27FC236}">
                      <a16:creationId xmlns:a16="http://schemas.microsoft.com/office/drawing/2014/main" id="{164CF919-9C29-6A74-7733-4BDF2928F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3" name="Freeform 11">
                  <a:extLst>
                    <a:ext uri="{FF2B5EF4-FFF2-40B4-BE49-F238E27FC236}">
                      <a16:creationId xmlns:a16="http://schemas.microsoft.com/office/drawing/2014/main" id="{091D5BB5-C3C4-AE2A-D2FE-185C1F4F7D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4" name="Freeform 12">
                  <a:extLst>
                    <a:ext uri="{FF2B5EF4-FFF2-40B4-BE49-F238E27FC236}">
                      <a16:creationId xmlns:a16="http://schemas.microsoft.com/office/drawing/2014/main" id="{F0F6B0D6-9494-1A37-D18F-9918CC82FA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5" name="Freeform 13">
                  <a:extLst>
                    <a:ext uri="{FF2B5EF4-FFF2-40B4-BE49-F238E27FC236}">
                      <a16:creationId xmlns:a16="http://schemas.microsoft.com/office/drawing/2014/main" id="{39C74FE3-A65A-A70C-CFF4-2187604073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6" name="Freeform 14">
                  <a:extLst>
                    <a:ext uri="{FF2B5EF4-FFF2-40B4-BE49-F238E27FC236}">
                      <a16:creationId xmlns:a16="http://schemas.microsoft.com/office/drawing/2014/main" id="{840D27D9-3C8E-722E-340C-6C74D34BC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7" name="Freeform 15">
                  <a:extLst>
                    <a:ext uri="{FF2B5EF4-FFF2-40B4-BE49-F238E27FC236}">
                      <a16:creationId xmlns:a16="http://schemas.microsoft.com/office/drawing/2014/main" id="{C8D5840D-880B-524A-F793-BDCE5E12D7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8" name="Freeform 16">
                  <a:extLst>
                    <a:ext uri="{FF2B5EF4-FFF2-40B4-BE49-F238E27FC236}">
                      <a16:creationId xmlns:a16="http://schemas.microsoft.com/office/drawing/2014/main" id="{F76E86AB-CA49-D4BC-0096-6324C7DEF0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9" name="Freeform 17">
                  <a:extLst>
                    <a:ext uri="{FF2B5EF4-FFF2-40B4-BE49-F238E27FC236}">
                      <a16:creationId xmlns:a16="http://schemas.microsoft.com/office/drawing/2014/main" id="{CE8590F5-D9BF-BB8E-69C1-A66587F8A4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0" name="Freeform 18">
                  <a:extLst>
                    <a:ext uri="{FF2B5EF4-FFF2-40B4-BE49-F238E27FC236}">
                      <a16:creationId xmlns:a16="http://schemas.microsoft.com/office/drawing/2014/main" id="{89BAA40D-7270-CF2E-4F16-735442A572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1" name="Freeform 19">
                  <a:extLst>
                    <a:ext uri="{FF2B5EF4-FFF2-40B4-BE49-F238E27FC236}">
                      <a16:creationId xmlns:a16="http://schemas.microsoft.com/office/drawing/2014/main" id="{DC4A5F69-F3CD-B4BE-193A-FC0B807D43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2" name="Freeform 20">
                  <a:extLst>
                    <a:ext uri="{FF2B5EF4-FFF2-40B4-BE49-F238E27FC236}">
                      <a16:creationId xmlns:a16="http://schemas.microsoft.com/office/drawing/2014/main" id="{ABFB19FB-6ADD-CB30-D380-1F44471932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9" name="noun_project_0562.eps">
                <a:extLst>
                  <a:ext uri="{FF2B5EF4-FFF2-40B4-BE49-F238E27FC236}">
                    <a16:creationId xmlns:a16="http://schemas.microsoft.com/office/drawing/2014/main" id="{C55A5DE2-45A1-6133-2D96-A9E59413E4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50" name="Freeform 360">
                  <a:extLst>
                    <a:ext uri="{FF2B5EF4-FFF2-40B4-BE49-F238E27FC236}">
                      <a16:creationId xmlns:a16="http://schemas.microsoft.com/office/drawing/2014/main" id="{CD83F6AD-6ECE-33E7-45C8-5CFB2FCD3C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1" name="Freeform 361">
                  <a:extLst>
                    <a:ext uri="{FF2B5EF4-FFF2-40B4-BE49-F238E27FC236}">
                      <a16:creationId xmlns:a16="http://schemas.microsoft.com/office/drawing/2014/main" id="{CB080B56-3A79-3BDB-29D9-7E885A269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2" name="Freeform 362">
                  <a:extLst>
                    <a:ext uri="{FF2B5EF4-FFF2-40B4-BE49-F238E27FC236}">
                      <a16:creationId xmlns:a16="http://schemas.microsoft.com/office/drawing/2014/main" id="{75A69579-4BA2-C739-BA81-E4F2372E04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3" name="Freeform 363">
                  <a:extLst>
                    <a:ext uri="{FF2B5EF4-FFF2-40B4-BE49-F238E27FC236}">
                      <a16:creationId xmlns:a16="http://schemas.microsoft.com/office/drawing/2014/main" id="{3B5871A8-42C2-B689-2702-AC8C3EB9FA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62" name="Wykres 61">
            <a:extLst>
              <a:ext uri="{FF2B5EF4-FFF2-40B4-BE49-F238E27FC236}">
                <a16:creationId xmlns:a16="http://schemas.microsoft.com/office/drawing/2014/main" id="{056543D3-D0C0-5E3F-5888-AFC7BE3006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15183115"/>
              </p:ext>
            </p:extLst>
          </p:nvPr>
        </p:nvGraphicFramePr>
        <p:xfrm>
          <a:off x="4522389" y="1937520"/>
          <a:ext cx="1912017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36718FCD-B5F3-9D8B-C561-23C9034341F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73009168"/>
              </p:ext>
            </p:extLst>
          </p:nvPr>
        </p:nvGraphicFramePr>
        <p:xfrm>
          <a:off x="5245556" y="1953619"/>
          <a:ext cx="1912017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</p:spTree>
    <p:extLst>
      <p:ext uri="{BB962C8B-B14F-4D97-AF65-F5344CB8AC3E}">
        <p14:creationId xmlns:p14="http://schemas.microsoft.com/office/powerpoint/2010/main" val="1324829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74240454-0050-D6C3-9F60-77F2420D5A4D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Wydatki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2022: N=72.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3188193430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P7. Ile średnio wydawał(a) Pan(i) dziennie na osobę podczas tego pobytu/ tych pobytów?</a:t>
            </a:r>
            <a:br>
              <a:rPr lang="pl-PL" sz="1000" b="1" dirty="0"/>
            </a:br>
            <a:r>
              <a:rPr lang="pl-PL" sz="1000" b="1" dirty="0"/>
              <a:t>Proszę uwzględnić koszty noclegu, wyżywienia i innych atrakcji podczas tego wyjazdu/tych wyjazdów.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70599333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83638660"/>
              </p:ext>
            </p:extLst>
          </p:nvPr>
        </p:nvGraphicFramePr>
        <p:xfrm>
          <a:off x="265093" y="2513206"/>
          <a:ext cx="204015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8" name="Prostokąt 57"/>
          <p:cNvSpPr/>
          <p:nvPr/>
        </p:nvSpPr>
        <p:spPr>
          <a:xfrm>
            <a:off x="6249388" y="4874789"/>
            <a:ext cx="5577484" cy="600164"/>
          </a:xfrm>
          <a:prstGeom prst="rect">
            <a:avLst/>
          </a:prstGeom>
          <a:solidFill>
            <a:srgbClr val="BBC600"/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Biorąc pod uwagę liczbę turystów, średnie wydatki i długość pobytu, łączne wydatki turystów spoza województwa śląskiego w roku 2022 oszacowano w dużym przybliżeniu na około </a:t>
            </a:r>
            <a:r>
              <a:rPr lang="pl-PL" sz="1100" b="1" dirty="0">
                <a:solidFill>
                  <a:schemeClr val="bg1"/>
                </a:solidFill>
              </a:rPr>
              <a:t>3,6 mld złotych</a:t>
            </a:r>
            <a:r>
              <a:rPr lang="pl-PL" sz="1100" dirty="0">
                <a:solidFill>
                  <a:schemeClr val="bg1"/>
                </a:solidFill>
              </a:rPr>
              <a:t>.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Prostokąt 5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sp>
        <p:nvSpPr>
          <p:cNvPr id="61" name="pole tekstowe 60">
            <a:extLst>
              <a:ext uri="{FF2B5EF4-FFF2-40B4-BE49-F238E27FC236}">
                <a16:creationId xmlns:a16="http://schemas.microsoft.com/office/drawing/2014/main" id="{2E465126-DAF7-4723-AAFC-168B25A724E2}"/>
              </a:ext>
            </a:extLst>
          </p:cNvPr>
          <p:cNvSpPr txBox="1"/>
          <p:nvPr/>
        </p:nvSpPr>
        <p:spPr>
          <a:xfrm>
            <a:off x="7026783" y="2428567"/>
            <a:ext cx="2096219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100" b="1" dirty="0"/>
              <a:t>ŚREDNIO: </a:t>
            </a:r>
            <a:r>
              <a:rPr lang="pl-PL" sz="1100" dirty="0"/>
              <a:t>208 ZŁ</a:t>
            </a:r>
          </a:p>
        </p:txBody>
      </p:sp>
      <p:grpSp>
        <p:nvGrpSpPr>
          <p:cNvPr id="40" name="Grupa 39">
            <a:extLst>
              <a:ext uri="{FF2B5EF4-FFF2-40B4-BE49-F238E27FC236}">
                <a16:creationId xmlns:a16="http://schemas.microsoft.com/office/drawing/2014/main" id="{C3DDA157-FA6B-2B4F-AD7A-77A8D8260CC1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1" name="Elipsa 6">
              <a:extLst>
                <a:ext uri="{FF2B5EF4-FFF2-40B4-BE49-F238E27FC236}">
                  <a16:creationId xmlns:a16="http://schemas.microsoft.com/office/drawing/2014/main" id="{B3E534C0-0200-C87C-D982-FA847986F35E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2" name="Grupa 41">
              <a:extLst>
                <a:ext uri="{FF2B5EF4-FFF2-40B4-BE49-F238E27FC236}">
                  <a16:creationId xmlns:a16="http://schemas.microsoft.com/office/drawing/2014/main" id="{B3E8E1AE-AC3E-B66A-4C50-61AAE673AEEF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3" name="Grupa 42">
                <a:extLst>
                  <a:ext uri="{FF2B5EF4-FFF2-40B4-BE49-F238E27FC236}">
                    <a16:creationId xmlns:a16="http://schemas.microsoft.com/office/drawing/2014/main" id="{6046150A-FD2E-6E19-2C7D-6B51ED2B79B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49" name="Freeform 5">
                  <a:extLst>
                    <a:ext uri="{FF2B5EF4-FFF2-40B4-BE49-F238E27FC236}">
                      <a16:creationId xmlns:a16="http://schemas.microsoft.com/office/drawing/2014/main" id="{7D070BFB-9B1A-2F62-729A-48C3052FA6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0" name="Freeform 6">
                  <a:extLst>
                    <a:ext uri="{FF2B5EF4-FFF2-40B4-BE49-F238E27FC236}">
                      <a16:creationId xmlns:a16="http://schemas.microsoft.com/office/drawing/2014/main" id="{968E59F2-0951-35D9-8236-240D1B3646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1" name="Freeform 7">
                  <a:extLst>
                    <a:ext uri="{FF2B5EF4-FFF2-40B4-BE49-F238E27FC236}">
                      <a16:creationId xmlns:a16="http://schemas.microsoft.com/office/drawing/2014/main" id="{A6B0C4DB-18E0-64DB-CB18-621220FC98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8">
                  <a:extLst>
                    <a:ext uri="{FF2B5EF4-FFF2-40B4-BE49-F238E27FC236}">
                      <a16:creationId xmlns:a16="http://schemas.microsoft.com/office/drawing/2014/main" id="{29906EF1-5341-DA4A-E887-F477D39B64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9">
                  <a:extLst>
                    <a:ext uri="{FF2B5EF4-FFF2-40B4-BE49-F238E27FC236}">
                      <a16:creationId xmlns:a16="http://schemas.microsoft.com/office/drawing/2014/main" id="{327DDD69-C354-5538-9A3E-3255E1718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10">
                  <a:extLst>
                    <a:ext uri="{FF2B5EF4-FFF2-40B4-BE49-F238E27FC236}">
                      <a16:creationId xmlns:a16="http://schemas.microsoft.com/office/drawing/2014/main" id="{C8140AB6-D795-A765-9A0A-33DAF206B6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11">
                  <a:extLst>
                    <a:ext uri="{FF2B5EF4-FFF2-40B4-BE49-F238E27FC236}">
                      <a16:creationId xmlns:a16="http://schemas.microsoft.com/office/drawing/2014/main" id="{316EDF2E-5F0B-1C68-EF7A-698E80C7CB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2">
                  <a:extLst>
                    <a:ext uri="{FF2B5EF4-FFF2-40B4-BE49-F238E27FC236}">
                      <a16:creationId xmlns:a16="http://schemas.microsoft.com/office/drawing/2014/main" id="{E53E35A0-124C-689C-F424-0CC3F774D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3">
                  <a:extLst>
                    <a:ext uri="{FF2B5EF4-FFF2-40B4-BE49-F238E27FC236}">
                      <a16:creationId xmlns:a16="http://schemas.microsoft.com/office/drawing/2014/main" id="{0914F83A-EAAD-5277-E92C-EC60182C12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7" name="Freeform 14">
                  <a:extLst>
                    <a:ext uri="{FF2B5EF4-FFF2-40B4-BE49-F238E27FC236}">
                      <a16:creationId xmlns:a16="http://schemas.microsoft.com/office/drawing/2014/main" id="{1764AEC8-6F35-AA8D-314B-7D8565E621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8" name="Freeform 15">
                  <a:extLst>
                    <a:ext uri="{FF2B5EF4-FFF2-40B4-BE49-F238E27FC236}">
                      <a16:creationId xmlns:a16="http://schemas.microsoft.com/office/drawing/2014/main" id="{20B56E30-8D64-7A68-8AEB-1583B2C008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9" name="Freeform 16">
                  <a:extLst>
                    <a:ext uri="{FF2B5EF4-FFF2-40B4-BE49-F238E27FC236}">
                      <a16:creationId xmlns:a16="http://schemas.microsoft.com/office/drawing/2014/main" id="{7EDED784-1CA4-9EE7-2D46-BE1B7A5A22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0" name="Freeform 17">
                  <a:extLst>
                    <a:ext uri="{FF2B5EF4-FFF2-40B4-BE49-F238E27FC236}">
                      <a16:creationId xmlns:a16="http://schemas.microsoft.com/office/drawing/2014/main" id="{56EC8C02-DAF9-50C2-F5E9-DD8CEF3DF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1" name="Freeform 18">
                  <a:extLst>
                    <a:ext uri="{FF2B5EF4-FFF2-40B4-BE49-F238E27FC236}">
                      <a16:creationId xmlns:a16="http://schemas.microsoft.com/office/drawing/2014/main" id="{7448B960-49A8-305B-784D-F401D37925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2" name="Freeform 19">
                  <a:extLst>
                    <a:ext uri="{FF2B5EF4-FFF2-40B4-BE49-F238E27FC236}">
                      <a16:creationId xmlns:a16="http://schemas.microsoft.com/office/drawing/2014/main" id="{77B0DA92-F9EE-787E-806C-4968C6367C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3" name="Freeform 20">
                  <a:extLst>
                    <a:ext uri="{FF2B5EF4-FFF2-40B4-BE49-F238E27FC236}">
                      <a16:creationId xmlns:a16="http://schemas.microsoft.com/office/drawing/2014/main" id="{AEF78375-1F53-9236-02B7-45A4E187F1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4" name="noun_project_0562.eps">
                <a:extLst>
                  <a:ext uri="{FF2B5EF4-FFF2-40B4-BE49-F238E27FC236}">
                    <a16:creationId xmlns:a16="http://schemas.microsoft.com/office/drawing/2014/main" id="{72E97DB3-388F-91B2-6568-A5055D55AD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5" name="Freeform 360">
                  <a:extLst>
                    <a:ext uri="{FF2B5EF4-FFF2-40B4-BE49-F238E27FC236}">
                      <a16:creationId xmlns:a16="http://schemas.microsoft.com/office/drawing/2014/main" id="{1402D595-4586-99A7-66E6-EEB6E52E4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6" name="Freeform 361">
                  <a:extLst>
                    <a:ext uri="{FF2B5EF4-FFF2-40B4-BE49-F238E27FC236}">
                      <a16:creationId xmlns:a16="http://schemas.microsoft.com/office/drawing/2014/main" id="{6E9F3AEB-915E-809B-0D68-162381992E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7" name="Freeform 362">
                  <a:extLst>
                    <a:ext uri="{FF2B5EF4-FFF2-40B4-BE49-F238E27FC236}">
                      <a16:creationId xmlns:a16="http://schemas.microsoft.com/office/drawing/2014/main" id="{BB3DFC69-FFDD-78F0-2D3C-40E8F6A498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8" name="Freeform 363">
                  <a:extLst>
                    <a:ext uri="{FF2B5EF4-FFF2-40B4-BE49-F238E27FC236}">
                      <a16:creationId xmlns:a16="http://schemas.microsoft.com/office/drawing/2014/main" id="{E1490E0F-35D8-8D0D-577E-FB5A20C41F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922841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2" name="Wykres 61">
            <a:extLst>
              <a:ext uri="{FF2B5EF4-FFF2-40B4-BE49-F238E27FC236}">
                <a16:creationId xmlns:a16="http://schemas.microsoft.com/office/drawing/2014/main" id="{953635C4-9330-4B07-BB92-48CEC6DC1E6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75410727"/>
              </p:ext>
            </p:extLst>
          </p:nvPr>
        </p:nvGraphicFramePr>
        <p:xfrm>
          <a:off x="2836917" y="1980136"/>
          <a:ext cx="3431250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3" name="Wykres 42">
            <a:extLst>
              <a:ext uri="{FF2B5EF4-FFF2-40B4-BE49-F238E27FC236}">
                <a16:creationId xmlns:a16="http://schemas.microsoft.com/office/drawing/2014/main" id="{953635C4-9330-4B07-BB92-48CEC6DC1E6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01845103"/>
              </p:ext>
            </p:extLst>
          </p:nvPr>
        </p:nvGraphicFramePr>
        <p:xfrm>
          <a:off x="3639190" y="1962525"/>
          <a:ext cx="3431250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D2F306B8-3BA9-FC8E-90E3-3881EA055AF7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Odwiedzony region województwa śląskiego przez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2022: N=72.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P8. Proszę wskazać, w których konkretnie częściach województwa śląskiego był(a) Pan(i) w 2022 roku?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7199618"/>
              </p:ext>
            </p:extLst>
          </p:nvPr>
        </p:nvGraphicFramePr>
        <p:xfrm>
          <a:off x="480649" y="1990722"/>
          <a:ext cx="2238469" cy="35718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384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102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Katowic,</a:t>
                      </a: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Chorzowa, </a:t>
                      </a:r>
                      <a:b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Bytomia, Zabrza, Gliwic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Wisły, Ustronia, Istebnej, </a:t>
                      </a:r>
                      <a:b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Koniakowa, Cieszyna, Skoczowa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Pszczyny, Bielska-Białej,</a:t>
                      </a: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</a:t>
                      </a:r>
                      <a:b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Szczyrku, Żywca, Jeleśni, Korbielowa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Częstochowy, Olsztyna, </a:t>
                      </a:r>
                      <a:b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Lubińca,</a:t>
                      </a: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Myszkowa, Zawiercia, Pilicy, Ogrodzieńca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Rybnika, Raciborza, </a:t>
                      </a:r>
                      <a:b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Jastrzębia-Zdroju, Żor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Będzina, Sosnowca,</a:t>
                      </a: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</a:t>
                      </a:r>
                      <a:b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Czeladzi, Dąbrowy Górniczej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trudno</a:t>
                      </a: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powiedzieć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1090386"/>
              </p:ext>
            </p:extLst>
          </p:nvPr>
        </p:nvGraphicFramePr>
        <p:xfrm>
          <a:off x="1198260" y="1694365"/>
          <a:ext cx="4530768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51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51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51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51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5512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51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1" name="Wykres 70"/>
          <p:cNvGraphicFramePr/>
          <p:nvPr>
            <p:extLst>
              <p:ext uri="{D42A27DB-BD31-4B8C-83A1-F6EECF244321}">
                <p14:modId xmlns:p14="http://schemas.microsoft.com/office/powerpoint/2010/main" val="2767179361"/>
              </p:ext>
            </p:extLst>
          </p:nvPr>
        </p:nvGraphicFramePr>
        <p:xfrm>
          <a:off x="9110301" y="1981198"/>
          <a:ext cx="2138724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74" name="Prostokąt 73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pSp>
        <p:nvGrpSpPr>
          <p:cNvPr id="44" name="Grupa 43">
            <a:extLst>
              <a:ext uri="{FF2B5EF4-FFF2-40B4-BE49-F238E27FC236}">
                <a16:creationId xmlns:a16="http://schemas.microsoft.com/office/drawing/2014/main" id="{86AD54CA-C260-A1F7-948F-AB1DD50D3B9E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5" name="Elipsa 6">
              <a:extLst>
                <a:ext uri="{FF2B5EF4-FFF2-40B4-BE49-F238E27FC236}">
                  <a16:creationId xmlns:a16="http://schemas.microsoft.com/office/drawing/2014/main" id="{B68AA82F-93A2-A675-FD0C-5CD4F03D5FE6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6" name="Grupa 45">
              <a:extLst>
                <a:ext uri="{FF2B5EF4-FFF2-40B4-BE49-F238E27FC236}">
                  <a16:creationId xmlns:a16="http://schemas.microsoft.com/office/drawing/2014/main" id="{E473D02F-9238-A920-5724-6295F0A94586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7" name="Grupa 46">
                <a:extLst>
                  <a:ext uri="{FF2B5EF4-FFF2-40B4-BE49-F238E27FC236}">
                    <a16:creationId xmlns:a16="http://schemas.microsoft.com/office/drawing/2014/main" id="{BB79A61A-CA58-C253-17BF-BD4960813FE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53" name="Freeform 5">
                  <a:extLst>
                    <a:ext uri="{FF2B5EF4-FFF2-40B4-BE49-F238E27FC236}">
                      <a16:creationId xmlns:a16="http://schemas.microsoft.com/office/drawing/2014/main" id="{F382E444-7E05-3C0F-70F5-76A389BA98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6">
                  <a:extLst>
                    <a:ext uri="{FF2B5EF4-FFF2-40B4-BE49-F238E27FC236}">
                      <a16:creationId xmlns:a16="http://schemas.microsoft.com/office/drawing/2014/main" id="{9079BD7C-9118-6D9D-BDE9-7A931F7875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7">
                  <a:extLst>
                    <a:ext uri="{FF2B5EF4-FFF2-40B4-BE49-F238E27FC236}">
                      <a16:creationId xmlns:a16="http://schemas.microsoft.com/office/drawing/2014/main" id="{753EC689-A6E1-34AC-9B5C-1629FC9C37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8">
                  <a:extLst>
                    <a:ext uri="{FF2B5EF4-FFF2-40B4-BE49-F238E27FC236}">
                      <a16:creationId xmlns:a16="http://schemas.microsoft.com/office/drawing/2014/main" id="{6E5F0C4A-1127-E7A2-ADD4-84346236E1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9">
                  <a:extLst>
                    <a:ext uri="{FF2B5EF4-FFF2-40B4-BE49-F238E27FC236}">
                      <a16:creationId xmlns:a16="http://schemas.microsoft.com/office/drawing/2014/main" id="{A84039D7-3A13-4688-A4E9-2C80287BED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9" name="Freeform 10">
                  <a:extLst>
                    <a:ext uri="{FF2B5EF4-FFF2-40B4-BE49-F238E27FC236}">
                      <a16:creationId xmlns:a16="http://schemas.microsoft.com/office/drawing/2014/main" id="{CFCCAB40-6EF0-05C3-2F8A-8C46F44335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1" name="Freeform 11">
                  <a:extLst>
                    <a:ext uri="{FF2B5EF4-FFF2-40B4-BE49-F238E27FC236}">
                      <a16:creationId xmlns:a16="http://schemas.microsoft.com/office/drawing/2014/main" id="{761F49EA-2F38-A3AA-8C78-4F508C04D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2" name="Freeform 12">
                  <a:extLst>
                    <a:ext uri="{FF2B5EF4-FFF2-40B4-BE49-F238E27FC236}">
                      <a16:creationId xmlns:a16="http://schemas.microsoft.com/office/drawing/2014/main" id="{13061459-61BD-3D97-62EC-6A7F6BD0A9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3" name="Freeform 13">
                  <a:extLst>
                    <a:ext uri="{FF2B5EF4-FFF2-40B4-BE49-F238E27FC236}">
                      <a16:creationId xmlns:a16="http://schemas.microsoft.com/office/drawing/2014/main" id="{2F5BB2E1-75E5-E899-7591-1E538B7CF7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4" name="Freeform 14">
                  <a:extLst>
                    <a:ext uri="{FF2B5EF4-FFF2-40B4-BE49-F238E27FC236}">
                      <a16:creationId xmlns:a16="http://schemas.microsoft.com/office/drawing/2014/main" id="{14B2C9C4-0F5C-5178-F3FB-A83B649A35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5" name="Freeform 15">
                  <a:extLst>
                    <a:ext uri="{FF2B5EF4-FFF2-40B4-BE49-F238E27FC236}">
                      <a16:creationId xmlns:a16="http://schemas.microsoft.com/office/drawing/2014/main" id="{A678D4FB-E3D8-8E40-8058-EFC653A7B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6" name="Freeform 16">
                  <a:extLst>
                    <a:ext uri="{FF2B5EF4-FFF2-40B4-BE49-F238E27FC236}">
                      <a16:creationId xmlns:a16="http://schemas.microsoft.com/office/drawing/2014/main" id="{BB59479C-F781-ABEE-7F7C-6E77F3EBD6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7" name="Freeform 17">
                  <a:extLst>
                    <a:ext uri="{FF2B5EF4-FFF2-40B4-BE49-F238E27FC236}">
                      <a16:creationId xmlns:a16="http://schemas.microsoft.com/office/drawing/2014/main" id="{E6468B5F-5839-149E-3A27-43717B80FC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8" name="Freeform 18">
                  <a:extLst>
                    <a:ext uri="{FF2B5EF4-FFF2-40B4-BE49-F238E27FC236}">
                      <a16:creationId xmlns:a16="http://schemas.microsoft.com/office/drawing/2014/main" id="{DFD09269-A45D-BFF7-24F5-37326F8BB2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9" name="Freeform 19">
                  <a:extLst>
                    <a:ext uri="{FF2B5EF4-FFF2-40B4-BE49-F238E27FC236}">
                      <a16:creationId xmlns:a16="http://schemas.microsoft.com/office/drawing/2014/main" id="{495F09DD-595B-9661-13E6-6388EE4136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0" name="Freeform 20">
                  <a:extLst>
                    <a:ext uri="{FF2B5EF4-FFF2-40B4-BE49-F238E27FC236}">
                      <a16:creationId xmlns:a16="http://schemas.microsoft.com/office/drawing/2014/main" id="{CDAC720B-AD27-D8BF-3797-548DF56E52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8" name="noun_project_0562.eps">
                <a:extLst>
                  <a:ext uri="{FF2B5EF4-FFF2-40B4-BE49-F238E27FC236}">
                    <a16:creationId xmlns:a16="http://schemas.microsoft.com/office/drawing/2014/main" id="{A72432E9-BAE1-3EAB-0B0A-04E689C8F5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9" name="Freeform 360">
                  <a:extLst>
                    <a:ext uri="{FF2B5EF4-FFF2-40B4-BE49-F238E27FC236}">
                      <a16:creationId xmlns:a16="http://schemas.microsoft.com/office/drawing/2014/main" id="{FAB90AB0-E25F-74F3-AEBB-813862BBC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0" name="Freeform 361">
                  <a:extLst>
                    <a:ext uri="{FF2B5EF4-FFF2-40B4-BE49-F238E27FC236}">
                      <a16:creationId xmlns:a16="http://schemas.microsoft.com/office/drawing/2014/main" id="{A6007337-C99D-BB83-18A3-0C394E2CB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1" name="Freeform 362">
                  <a:extLst>
                    <a:ext uri="{FF2B5EF4-FFF2-40B4-BE49-F238E27FC236}">
                      <a16:creationId xmlns:a16="http://schemas.microsoft.com/office/drawing/2014/main" id="{E0776855-1FFE-039F-6027-6742975B09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2" name="Freeform 363">
                  <a:extLst>
                    <a:ext uri="{FF2B5EF4-FFF2-40B4-BE49-F238E27FC236}">
                      <a16:creationId xmlns:a16="http://schemas.microsoft.com/office/drawing/2014/main" id="{7B8271E0-3258-3343-FA5E-0462909712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64" name="Wykres 63">
            <a:extLst>
              <a:ext uri="{FF2B5EF4-FFF2-40B4-BE49-F238E27FC236}">
                <a16:creationId xmlns:a16="http://schemas.microsoft.com/office/drawing/2014/main" id="{2D6AA409-EDAB-A73C-ECF1-1B69C47B06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3455013"/>
              </p:ext>
            </p:extLst>
          </p:nvPr>
        </p:nvGraphicFramePr>
        <p:xfrm>
          <a:off x="4431465" y="1971669"/>
          <a:ext cx="3431250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70" name="Tabela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2556115"/>
              </p:ext>
            </p:extLst>
          </p:nvPr>
        </p:nvGraphicFramePr>
        <p:xfrm>
          <a:off x="6443134" y="1934134"/>
          <a:ext cx="2573601" cy="3617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36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16840">
                <a:tc>
                  <a:txBody>
                    <a:bodyPr/>
                    <a:lstStyle/>
                    <a:p>
                      <a:pPr algn="r" fontAlgn="b"/>
                      <a: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Okolice Katowic, Chorzowa, </a:t>
                      </a:r>
                      <a:b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Bytomia, Zabrza, Gliwic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6840"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Częstochowy, Olsztyna, Lublińca, Myszkowa, Zawiercia, Pilicy, Ogrodzieńca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6840">
                <a:tc>
                  <a:txBody>
                    <a:bodyPr/>
                    <a:lstStyle/>
                    <a:p>
                      <a:pPr algn="r" fontAlgn="b"/>
                      <a:r>
                        <a:rPr lang="pl-PL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Wisły, Ustronia, Istebnej, </a:t>
                      </a:r>
                      <a:br>
                        <a:rPr lang="pl-PL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Koniakowa, Cieszyna, Skoczowa 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6840">
                <a:tc>
                  <a:txBody>
                    <a:bodyPr/>
                    <a:lstStyle/>
                    <a:p>
                      <a:pPr algn="r" fontAlgn="b"/>
                      <a: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Okolice Pszczyny, Bielska Białej, Szczyrku, Żywca, Jeleśni, Korbielowa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6840">
                <a:tc>
                  <a:txBody>
                    <a:bodyPr/>
                    <a:lstStyle/>
                    <a:p>
                      <a:pPr algn="r" fontAlgn="b"/>
                      <a: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Okolice Będzina, Sosnowca, Czeladzi, Dąbrowy Górniczej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6840">
                <a:tc>
                  <a:txBody>
                    <a:bodyPr/>
                    <a:lstStyle/>
                    <a:p>
                      <a:pPr algn="r" fontAlgn="b"/>
                      <a: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Okolice Rybnika, Raciborza, </a:t>
                      </a:r>
                      <a:b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Jastrzębia-Zdroju, Żor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6840">
                <a:tc>
                  <a:txBody>
                    <a:bodyPr/>
                    <a:lstStyle/>
                    <a:p>
                      <a:pPr algn="r" fontAlgn="b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trudno </a:t>
                      </a:r>
                      <a:r>
                        <a:rPr 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powiedzieć</a:t>
                      </a: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C36A9BA5-3F0A-1DE6-60C6-52952B1C7B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37473352"/>
              </p:ext>
            </p:extLst>
          </p:nvPr>
        </p:nvGraphicFramePr>
        <p:xfrm>
          <a:off x="5202046" y="1970992"/>
          <a:ext cx="3431250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3384945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8" name="Wykres 67">
            <a:extLst>
              <a:ext uri="{FF2B5EF4-FFF2-40B4-BE49-F238E27FC236}">
                <a16:creationId xmlns:a16="http://schemas.microsoft.com/office/drawing/2014/main" id="{8F08C730-FC73-48CE-BD2E-8AA1C38FB1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6785080"/>
              </p:ext>
            </p:extLst>
          </p:nvPr>
        </p:nvGraphicFramePr>
        <p:xfrm>
          <a:off x="2268979" y="1988374"/>
          <a:ext cx="2720151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8" name="Wykres 57"/>
          <p:cNvGraphicFramePr/>
          <p:nvPr>
            <p:extLst>
              <p:ext uri="{D42A27DB-BD31-4B8C-83A1-F6EECF244321}">
                <p14:modId xmlns:p14="http://schemas.microsoft.com/office/powerpoint/2010/main" val="3719735752"/>
              </p:ext>
            </p:extLst>
          </p:nvPr>
        </p:nvGraphicFramePr>
        <p:xfrm>
          <a:off x="1569061" y="1988375"/>
          <a:ext cx="2720151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9" name="Wykres 68">
            <a:extLst>
              <a:ext uri="{FF2B5EF4-FFF2-40B4-BE49-F238E27FC236}">
                <a16:creationId xmlns:a16="http://schemas.microsoft.com/office/drawing/2014/main" id="{D2A3FBF4-90B5-4CBA-AB65-44F84EC463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0598196"/>
              </p:ext>
            </p:extLst>
          </p:nvPr>
        </p:nvGraphicFramePr>
        <p:xfrm>
          <a:off x="3081562" y="1984069"/>
          <a:ext cx="2720151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48" name="Wykres 47">
            <a:extLst>
              <a:ext uri="{FF2B5EF4-FFF2-40B4-BE49-F238E27FC236}">
                <a16:creationId xmlns:a16="http://schemas.microsoft.com/office/drawing/2014/main" id="{D2A3FBF4-90B5-4CBA-AB65-44F84EC463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53309297"/>
              </p:ext>
            </p:extLst>
          </p:nvPr>
        </p:nvGraphicFramePr>
        <p:xfrm>
          <a:off x="3788970" y="1971002"/>
          <a:ext cx="2720151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84" name="Wykres 83">
            <a:extLst>
              <a:ext uri="{FF2B5EF4-FFF2-40B4-BE49-F238E27FC236}">
                <a16:creationId xmlns:a16="http://schemas.microsoft.com/office/drawing/2014/main" id="{C5D78E63-055B-C4CA-D333-3EF4B776EF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29925311"/>
              </p:ext>
            </p:extLst>
          </p:nvPr>
        </p:nvGraphicFramePr>
        <p:xfrm>
          <a:off x="4458271" y="1971002"/>
          <a:ext cx="2720151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88BCE707-7518-5908-DF2B-B5200C1A27A4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Główny cel pobytu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2022: N=72.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P9. Jaki charakter miał ten wyjazd/ miały te wyjazdy? Jaki był ich główny cel?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/>
        </p:nvGraphicFramePr>
        <p:xfrm>
          <a:off x="412561" y="1990725"/>
          <a:ext cx="1067323" cy="39396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673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013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odwiedziny rodziny,</a:t>
                      </a:r>
                      <a:r>
                        <a:rPr lang="pl-PL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bliskich, znajomych</a:t>
                      </a:r>
                      <a:endParaRPr lang="pl-PL" sz="8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013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sprawy</a:t>
                      </a:r>
                      <a:r>
                        <a:rPr lang="pl-PL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zawodowe</a:t>
                      </a:r>
                      <a:endParaRPr lang="pl-PL" sz="8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013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wypoczynek na łonie natury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6286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zwiedzanie</a:t>
                      </a:r>
                      <a:r>
                        <a:rPr lang="pl-PL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i poznawanie walorów turystyczno-krajobrazowych regionu</a:t>
                      </a:r>
                      <a:endParaRPr lang="pl-PL" sz="8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2045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zwiedzanie i poznawanie</a:t>
                      </a:r>
                      <a:r>
                        <a:rPr lang="pl-PL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walorów kulturowych</a:t>
                      </a:r>
                      <a:endParaRPr lang="pl-PL" sz="8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013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sport, turystyka aktywna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7683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pielgrzymka, odwiedzanie </a:t>
                      </a:r>
                      <a:b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miejsc kultu religijnego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1013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zakupy, załatwianie prywatnych interesów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1013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7164739"/>
              </p:ext>
            </p:extLst>
          </p:nvPr>
        </p:nvGraphicFramePr>
        <p:xfrm>
          <a:off x="1467851" y="1670301"/>
          <a:ext cx="4367466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791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79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791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791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79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2791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2016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2017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3665760962"/>
              </p:ext>
            </p:extLst>
          </p:nvPr>
        </p:nvGraphicFramePr>
        <p:xfrm>
          <a:off x="8717561" y="1981197"/>
          <a:ext cx="2859087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aphicFrame>
        <p:nvGraphicFramePr>
          <p:cNvPr id="59" name="Tabela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7783448"/>
              </p:ext>
            </p:extLst>
          </p:nvPr>
        </p:nvGraphicFramePr>
        <p:xfrm>
          <a:off x="6322948" y="2008481"/>
          <a:ext cx="2332468" cy="3840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324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4048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Odwiedziny u rodziny, bliskich, znajomych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4048"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Zwiedzanie i poznawanie walorów </a:t>
                      </a:r>
                      <a:r>
                        <a:rPr lang="pl-PL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turystyczno</a:t>
                      </a:r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– krajobrazowych regionu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9644221"/>
                  </a:ext>
                </a:extLst>
              </a:tr>
              <a:tr h="384048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Wypoczynek na łonie natury (np. pobyt nad wodą, w lesie, górach)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9781017"/>
                  </a:ext>
                </a:extLst>
              </a:tr>
              <a:tr h="384048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Sprawy zawodowe, delegacja, praca, szkolenie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2507432"/>
                  </a:ext>
                </a:extLst>
              </a:tr>
              <a:tr h="384048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Sport, turystyka aktywna (wspinaczka, turystyka rowerowa)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4048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Zwiedzanie i poznawanie walorów kulturowych (zabytki, muzea)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4048"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Zakupy, załatwianie prywatnych interesów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4048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Pielgrzymka, odwiedzanie miejsc związanych z kultem religijnym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4048">
                <a:tc>
                  <a:txBody>
                    <a:bodyPr/>
                    <a:lstStyle/>
                    <a:p>
                      <a:pPr algn="r" rtl="0" fontAlgn="ctr"/>
                      <a:r>
                        <a:rPr lang="pl-PL" sz="90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Konferencja\kongres\udział w targach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048">
                <a:tc>
                  <a:txBody>
                    <a:bodyPr/>
                    <a:lstStyle/>
                    <a:p>
                      <a:pPr algn="r" rtl="0" fontAlgn="ctr"/>
                      <a:r>
                        <a:rPr lang="en-US" sz="9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Inny</a:t>
                      </a:r>
                      <a:r>
                        <a:rPr 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0" name="Prostokąt zaokrąglony 59"/>
          <p:cNvSpPr/>
          <p:nvPr/>
        </p:nvSpPr>
        <p:spPr>
          <a:xfrm>
            <a:off x="457775" y="1955405"/>
            <a:ext cx="5481759" cy="458932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7" name="Prostokąt zaokrąglony 66"/>
          <p:cNvSpPr/>
          <p:nvPr/>
        </p:nvSpPr>
        <p:spPr>
          <a:xfrm>
            <a:off x="6368159" y="1935079"/>
            <a:ext cx="5356986" cy="458932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47" name="Grupa 46">
            <a:extLst>
              <a:ext uri="{FF2B5EF4-FFF2-40B4-BE49-F238E27FC236}">
                <a16:creationId xmlns:a16="http://schemas.microsoft.com/office/drawing/2014/main" id="{BB53781B-201A-AC7A-ED9F-B41F84670772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9" name="Elipsa 6">
              <a:extLst>
                <a:ext uri="{FF2B5EF4-FFF2-40B4-BE49-F238E27FC236}">
                  <a16:creationId xmlns:a16="http://schemas.microsoft.com/office/drawing/2014/main" id="{8ACB1268-ECED-EF17-D1F8-A940DB36559F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50" name="Grupa 49">
              <a:extLst>
                <a:ext uri="{FF2B5EF4-FFF2-40B4-BE49-F238E27FC236}">
                  <a16:creationId xmlns:a16="http://schemas.microsoft.com/office/drawing/2014/main" id="{DCCAA8E2-35E9-D493-06D2-AD913994F410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51" name="Grupa 50">
                <a:extLst>
                  <a:ext uri="{FF2B5EF4-FFF2-40B4-BE49-F238E27FC236}">
                    <a16:creationId xmlns:a16="http://schemas.microsoft.com/office/drawing/2014/main" id="{99A54360-AEA2-19AD-327C-BB2B316AA5B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57" name="Freeform 5">
                  <a:extLst>
                    <a:ext uri="{FF2B5EF4-FFF2-40B4-BE49-F238E27FC236}">
                      <a16:creationId xmlns:a16="http://schemas.microsoft.com/office/drawing/2014/main" id="{0AA894FE-3D9E-CE5E-A277-2DC458B985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2" name="Freeform 6">
                  <a:extLst>
                    <a:ext uri="{FF2B5EF4-FFF2-40B4-BE49-F238E27FC236}">
                      <a16:creationId xmlns:a16="http://schemas.microsoft.com/office/drawing/2014/main" id="{AFFC1EC1-536E-C445-AB3D-5C420BBE2D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3" name="Freeform 7">
                  <a:extLst>
                    <a:ext uri="{FF2B5EF4-FFF2-40B4-BE49-F238E27FC236}">
                      <a16:creationId xmlns:a16="http://schemas.microsoft.com/office/drawing/2014/main" id="{7D7837C7-CE4D-FCDE-C6A7-C1F38AB60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1" name="Freeform 8">
                  <a:extLst>
                    <a:ext uri="{FF2B5EF4-FFF2-40B4-BE49-F238E27FC236}">
                      <a16:creationId xmlns:a16="http://schemas.microsoft.com/office/drawing/2014/main" id="{A7C0A5F5-6DE9-4715-BD7A-D93BA9704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2" name="Freeform 9">
                  <a:extLst>
                    <a:ext uri="{FF2B5EF4-FFF2-40B4-BE49-F238E27FC236}">
                      <a16:creationId xmlns:a16="http://schemas.microsoft.com/office/drawing/2014/main" id="{1C24DBA0-0818-E149-56DC-F9747FDF26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3" name="Freeform 10">
                  <a:extLst>
                    <a:ext uri="{FF2B5EF4-FFF2-40B4-BE49-F238E27FC236}">
                      <a16:creationId xmlns:a16="http://schemas.microsoft.com/office/drawing/2014/main" id="{7E639EF8-1E31-FEE4-C7E5-E2C154E1AB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4" name="Freeform 11">
                  <a:extLst>
                    <a:ext uri="{FF2B5EF4-FFF2-40B4-BE49-F238E27FC236}">
                      <a16:creationId xmlns:a16="http://schemas.microsoft.com/office/drawing/2014/main" id="{D232D617-5745-CCD7-F172-85027B1AAE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5" name="Freeform 12">
                  <a:extLst>
                    <a:ext uri="{FF2B5EF4-FFF2-40B4-BE49-F238E27FC236}">
                      <a16:creationId xmlns:a16="http://schemas.microsoft.com/office/drawing/2014/main" id="{F5679CF5-8F11-59C1-D7DD-6FB394E965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6" name="Freeform 13">
                  <a:extLst>
                    <a:ext uri="{FF2B5EF4-FFF2-40B4-BE49-F238E27FC236}">
                      <a16:creationId xmlns:a16="http://schemas.microsoft.com/office/drawing/2014/main" id="{7B7A2E92-493C-C6FB-236D-D6608EF9E1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7" name="Freeform 14">
                  <a:extLst>
                    <a:ext uri="{FF2B5EF4-FFF2-40B4-BE49-F238E27FC236}">
                      <a16:creationId xmlns:a16="http://schemas.microsoft.com/office/drawing/2014/main" id="{8851092D-1D5B-422D-1E68-4A779A6FF4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8" name="Freeform 15">
                  <a:extLst>
                    <a:ext uri="{FF2B5EF4-FFF2-40B4-BE49-F238E27FC236}">
                      <a16:creationId xmlns:a16="http://schemas.microsoft.com/office/drawing/2014/main" id="{95627FDC-6523-5C88-2CE4-ED5D943393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9" name="Freeform 16">
                  <a:extLst>
                    <a:ext uri="{FF2B5EF4-FFF2-40B4-BE49-F238E27FC236}">
                      <a16:creationId xmlns:a16="http://schemas.microsoft.com/office/drawing/2014/main" id="{2B61463E-E7B4-1842-C9C6-BFC334045D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0" name="Freeform 17">
                  <a:extLst>
                    <a:ext uri="{FF2B5EF4-FFF2-40B4-BE49-F238E27FC236}">
                      <a16:creationId xmlns:a16="http://schemas.microsoft.com/office/drawing/2014/main" id="{0D050DFD-AEF7-0E62-5D20-5868F77D6D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1" name="Freeform 18">
                  <a:extLst>
                    <a:ext uri="{FF2B5EF4-FFF2-40B4-BE49-F238E27FC236}">
                      <a16:creationId xmlns:a16="http://schemas.microsoft.com/office/drawing/2014/main" id="{30E8AF5B-7C31-121D-4221-190D515449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2" name="Freeform 19">
                  <a:extLst>
                    <a:ext uri="{FF2B5EF4-FFF2-40B4-BE49-F238E27FC236}">
                      <a16:creationId xmlns:a16="http://schemas.microsoft.com/office/drawing/2014/main" id="{9E3DD685-2C2B-B482-CD2F-DEA0F95E21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3" name="Freeform 20">
                  <a:extLst>
                    <a:ext uri="{FF2B5EF4-FFF2-40B4-BE49-F238E27FC236}">
                      <a16:creationId xmlns:a16="http://schemas.microsoft.com/office/drawing/2014/main" id="{2E46F52D-A403-1AD1-6864-12C55359F2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52" name="noun_project_0562.eps">
                <a:extLst>
                  <a:ext uri="{FF2B5EF4-FFF2-40B4-BE49-F238E27FC236}">
                    <a16:creationId xmlns:a16="http://schemas.microsoft.com/office/drawing/2014/main" id="{E6041350-4BFC-3208-82EC-98836C0302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53" name="Freeform 360">
                  <a:extLst>
                    <a:ext uri="{FF2B5EF4-FFF2-40B4-BE49-F238E27FC236}">
                      <a16:creationId xmlns:a16="http://schemas.microsoft.com/office/drawing/2014/main" id="{FD2E705F-D576-8235-EAFB-10A2EC26D7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4" name="Freeform 361">
                  <a:extLst>
                    <a:ext uri="{FF2B5EF4-FFF2-40B4-BE49-F238E27FC236}">
                      <a16:creationId xmlns:a16="http://schemas.microsoft.com/office/drawing/2014/main" id="{5967BE04-1805-341B-C274-F5EBE2A7C0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5" name="Freeform 362">
                  <a:extLst>
                    <a:ext uri="{FF2B5EF4-FFF2-40B4-BE49-F238E27FC236}">
                      <a16:creationId xmlns:a16="http://schemas.microsoft.com/office/drawing/2014/main" id="{88935F5F-6BCE-7E20-8005-632977A4C9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6" name="Freeform 363">
                  <a:extLst>
                    <a:ext uri="{FF2B5EF4-FFF2-40B4-BE49-F238E27FC236}">
                      <a16:creationId xmlns:a16="http://schemas.microsoft.com/office/drawing/2014/main" id="{8C7DD6BD-CED1-9A6E-B962-A731D0BE86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6C2BEC71-591E-7574-E878-4ACEAE334E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89520427"/>
              </p:ext>
            </p:extLst>
          </p:nvPr>
        </p:nvGraphicFramePr>
        <p:xfrm>
          <a:off x="5248759" y="1977416"/>
          <a:ext cx="2720151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</p:spTree>
    <p:extLst>
      <p:ext uri="{BB962C8B-B14F-4D97-AF65-F5344CB8AC3E}">
        <p14:creationId xmlns:p14="http://schemas.microsoft.com/office/powerpoint/2010/main" val="740454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trzałka w dół 3"/>
          <p:cNvSpPr/>
          <p:nvPr/>
        </p:nvSpPr>
        <p:spPr>
          <a:xfrm>
            <a:off x="8019371" y="2409776"/>
            <a:ext cx="409575" cy="171499"/>
          </a:xfrm>
          <a:prstGeom prst="downArrow">
            <a:avLst/>
          </a:prstGeom>
          <a:solidFill>
            <a:srgbClr val="9DA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CCCACCEC-DE92-22FE-E9FE-8A763B3B9671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Odwiedziny u rodziny jako okazja do zwiedzenia regionu wśród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2022: N=72.</a:t>
            </a:r>
            <a:br>
              <a:rPr lang="pl-PL" sz="1000" dirty="0"/>
            </a:br>
            <a:r>
              <a:rPr lang="pl-PL" sz="1000" dirty="0"/>
              <a:t>*Respondenci, którzy jako główny cel wskazywali odwiedziny u rodziny, bliskich, 2022: N=40.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P9. Jaki charakter miał ten wyjazd/ miały te wyjazdy? Jaki był ich główny cel?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/>
        </p:nvGraphicFramePr>
        <p:xfrm>
          <a:off x="393168" y="1990416"/>
          <a:ext cx="1103679" cy="466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36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odwiedziny rodziny,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bliskich, znajomych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9008284"/>
              </p:ext>
            </p:extLst>
          </p:nvPr>
        </p:nvGraphicFramePr>
        <p:xfrm>
          <a:off x="1496847" y="1682024"/>
          <a:ext cx="4341978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3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36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6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36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366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2366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2016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2017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4181176078"/>
              </p:ext>
            </p:extLst>
          </p:nvPr>
        </p:nvGraphicFramePr>
        <p:xfrm>
          <a:off x="7921265" y="1895473"/>
          <a:ext cx="344206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aphicFrame>
        <p:nvGraphicFramePr>
          <p:cNvPr id="59" name="Tabela 58"/>
          <p:cNvGraphicFramePr>
            <a:graphicFrameLocks noGrp="1"/>
          </p:cNvGraphicFramePr>
          <p:nvPr/>
        </p:nvGraphicFramePr>
        <p:xfrm>
          <a:off x="6368159" y="1990725"/>
          <a:ext cx="1444815" cy="41905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4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odwiedziny rodziny,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bliskich, znajomych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7" name="Tabela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911791"/>
              </p:ext>
            </p:extLst>
          </p:nvPr>
        </p:nvGraphicFramePr>
        <p:xfrm>
          <a:off x="2336803" y="3212926"/>
          <a:ext cx="3574160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67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6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67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67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677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4677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677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6770">
                  <a:extLst>
                    <a:ext uri="{9D8B030D-6E8A-4147-A177-3AD203B41FA5}">
                      <a16:colId xmlns:a16="http://schemas.microsoft.com/office/drawing/2014/main" val="1511218763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2015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2016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2017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8" name="Prostokąt 67"/>
          <p:cNvSpPr/>
          <p:nvPr/>
        </p:nvSpPr>
        <p:spPr>
          <a:xfrm>
            <a:off x="6323881" y="2685988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P9a. Czy podczas tej wizyty, której celem były odwiedziny rodziny, bliskich i znajomych udało się Panu(i) coś zwiedzić, zobaczyć w tym regionie? *</a:t>
            </a:r>
          </a:p>
        </p:txBody>
      </p:sp>
      <p:graphicFrame>
        <p:nvGraphicFramePr>
          <p:cNvPr id="71" name="Wykres 70"/>
          <p:cNvGraphicFramePr/>
          <p:nvPr>
            <p:extLst>
              <p:ext uri="{D42A27DB-BD31-4B8C-83A1-F6EECF244321}">
                <p14:modId xmlns:p14="http://schemas.microsoft.com/office/powerpoint/2010/main" val="4134500526"/>
              </p:ext>
            </p:extLst>
          </p:nvPr>
        </p:nvGraphicFramePr>
        <p:xfrm>
          <a:off x="360363" y="3467100"/>
          <a:ext cx="5550598" cy="21145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72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23889383"/>
              </p:ext>
            </p:extLst>
          </p:nvPr>
        </p:nvGraphicFramePr>
        <p:xfrm>
          <a:off x="6727937" y="3267075"/>
          <a:ext cx="381807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" name="Prostokąt zaokrąglony 5"/>
          <p:cNvSpPr/>
          <p:nvPr/>
        </p:nvSpPr>
        <p:spPr>
          <a:xfrm>
            <a:off x="456437" y="1979468"/>
            <a:ext cx="5457695" cy="590393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73" name="Prostokąt zaokrąglony 72"/>
          <p:cNvSpPr/>
          <p:nvPr/>
        </p:nvSpPr>
        <p:spPr>
          <a:xfrm>
            <a:off x="6368159" y="1979468"/>
            <a:ext cx="5356986" cy="657444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9" name="Prostokąt 8"/>
          <p:cNvSpPr/>
          <p:nvPr/>
        </p:nvSpPr>
        <p:spPr>
          <a:xfrm>
            <a:off x="475923" y="2748370"/>
            <a:ext cx="536290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pl-PL" sz="1000" b="1" dirty="0">
                <a:solidFill>
                  <a:srgbClr val="717171"/>
                </a:solidFill>
              </a:rPr>
              <a:t>Czy podczas tej wizyty, której celem były odwiedziny rodziny, bliskich i znajomych udało się Panu(i) coś zwiedzić, zobaczyć w tym regionie?*</a:t>
            </a:r>
          </a:p>
        </p:txBody>
      </p:sp>
      <p:graphicFrame>
        <p:nvGraphicFramePr>
          <p:cNvPr id="58" name="Wykres 57"/>
          <p:cNvGraphicFramePr/>
          <p:nvPr>
            <p:extLst>
              <p:ext uri="{D42A27DB-BD31-4B8C-83A1-F6EECF244321}">
                <p14:modId xmlns:p14="http://schemas.microsoft.com/office/powerpoint/2010/main" val="326402156"/>
              </p:ext>
            </p:extLst>
          </p:nvPr>
        </p:nvGraphicFramePr>
        <p:xfrm>
          <a:off x="1601936" y="1896121"/>
          <a:ext cx="171190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69" name="Wykres 68">
            <a:extLst>
              <a:ext uri="{FF2B5EF4-FFF2-40B4-BE49-F238E27FC236}">
                <a16:creationId xmlns:a16="http://schemas.microsoft.com/office/drawing/2014/main" id="{86B82ACE-76F9-4AE4-9EC6-B8A5F5F70A1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57320671"/>
              </p:ext>
            </p:extLst>
          </p:nvPr>
        </p:nvGraphicFramePr>
        <p:xfrm>
          <a:off x="2362385" y="1901292"/>
          <a:ext cx="171190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74" name="Wykres 73">
            <a:extLst>
              <a:ext uri="{FF2B5EF4-FFF2-40B4-BE49-F238E27FC236}">
                <a16:creationId xmlns:a16="http://schemas.microsoft.com/office/drawing/2014/main" id="{55407342-7682-4FFC-9E29-B23FE2D676F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23448858"/>
              </p:ext>
            </p:extLst>
          </p:nvPr>
        </p:nvGraphicFramePr>
        <p:xfrm>
          <a:off x="3176145" y="1901042"/>
          <a:ext cx="171190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55" name="Wykres 54">
            <a:extLst>
              <a:ext uri="{FF2B5EF4-FFF2-40B4-BE49-F238E27FC236}">
                <a16:creationId xmlns:a16="http://schemas.microsoft.com/office/drawing/2014/main" id="{55407342-7682-4FFC-9E29-B23FE2D676F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78399045"/>
              </p:ext>
            </p:extLst>
          </p:nvPr>
        </p:nvGraphicFramePr>
        <p:xfrm>
          <a:off x="3896171" y="1906362"/>
          <a:ext cx="171190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56" name="pole tekstowe 55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57" name="Grupa 56">
            <a:extLst>
              <a:ext uri="{FF2B5EF4-FFF2-40B4-BE49-F238E27FC236}">
                <a16:creationId xmlns:a16="http://schemas.microsoft.com/office/drawing/2014/main" id="{2E7DDB31-FC89-0454-1A29-4DBA4CD18505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63" name="Elipsa 6">
              <a:extLst>
                <a:ext uri="{FF2B5EF4-FFF2-40B4-BE49-F238E27FC236}">
                  <a16:creationId xmlns:a16="http://schemas.microsoft.com/office/drawing/2014/main" id="{4DB0C753-5D40-A7E2-BDAD-961828A54249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99" name="Grupa 98">
              <a:extLst>
                <a:ext uri="{FF2B5EF4-FFF2-40B4-BE49-F238E27FC236}">
                  <a16:creationId xmlns:a16="http://schemas.microsoft.com/office/drawing/2014/main" id="{248E4F90-4A80-CADC-1A8B-4D72189AAA17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100" name="Grupa 99">
                <a:extLst>
                  <a:ext uri="{FF2B5EF4-FFF2-40B4-BE49-F238E27FC236}">
                    <a16:creationId xmlns:a16="http://schemas.microsoft.com/office/drawing/2014/main" id="{E3A7FE39-074F-65D8-A323-6E23A048E53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106" name="Freeform 5">
                  <a:extLst>
                    <a:ext uri="{FF2B5EF4-FFF2-40B4-BE49-F238E27FC236}">
                      <a16:creationId xmlns:a16="http://schemas.microsoft.com/office/drawing/2014/main" id="{5AF711DC-5932-7FD6-7809-1519561AA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7" name="Freeform 6">
                  <a:extLst>
                    <a:ext uri="{FF2B5EF4-FFF2-40B4-BE49-F238E27FC236}">
                      <a16:creationId xmlns:a16="http://schemas.microsoft.com/office/drawing/2014/main" id="{0EF1FC19-0CF8-B7AB-9FC8-340662552D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8" name="Freeform 7">
                  <a:extLst>
                    <a:ext uri="{FF2B5EF4-FFF2-40B4-BE49-F238E27FC236}">
                      <a16:creationId xmlns:a16="http://schemas.microsoft.com/office/drawing/2014/main" id="{F6198976-05F8-E040-8CB3-0E5AB7AC07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9" name="Freeform 8">
                  <a:extLst>
                    <a:ext uri="{FF2B5EF4-FFF2-40B4-BE49-F238E27FC236}">
                      <a16:creationId xmlns:a16="http://schemas.microsoft.com/office/drawing/2014/main" id="{C4ADABD7-4FE1-B336-42A9-DCC0C6C29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0" name="Freeform 9">
                  <a:extLst>
                    <a:ext uri="{FF2B5EF4-FFF2-40B4-BE49-F238E27FC236}">
                      <a16:creationId xmlns:a16="http://schemas.microsoft.com/office/drawing/2014/main" id="{E47409A6-DDA8-F781-57AC-B7BA06AD88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1" name="Freeform 10">
                  <a:extLst>
                    <a:ext uri="{FF2B5EF4-FFF2-40B4-BE49-F238E27FC236}">
                      <a16:creationId xmlns:a16="http://schemas.microsoft.com/office/drawing/2014/main" id="{BEA0F4E4-6C6E-26DA-729E-12D966A2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2" name="Freeform 11">
                  <a:extLst>
                    <a:ext uri="{FF2B5EF4-FFF2-40B4-BE49-F238E27FC236}">
                      <a16:creationId xmlns:a16="http://schemas.microsoft.com/office/drawing/2014/main" id="{9C3995BF-40B6-D6C4-F1CC-513DDB992C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3" name="Freeform 12">
                  <a:extLst>
                    <a:ext uri="{FF2B5EF4-FFF2-40B4-BE49-F238E27FC236}">
                      <a16:creationId xmlns:a16="http://schemas.microsoft.com/office/drawing/2014/main" id="{86B1EDC6-0E33-EE6B-CEE5-85F2EB8331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4" name="Freeform 13">
                  <a:extLst>
                    <a:ext uri="{FF2B5EF4-FFF2-40B4-BE49-F238E27FC236}">
                      <a16:creationId xmlns:a16="http://schemas.microsoft.com/office/drawing/2014/main" id="{D22B7D9D-110A-2253-C6B2-D3E8B62C0D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5" name="Freeform 14">
                  <a:extLst>
                    <a:ext uri="{FF2B5EF4-FFF2-40B4-BE49-F238E27FC236}">
                      <a16:creationId xmlns:a16="http://schemas.microsoft.com/office/drawing/2014/main" id="{11E88012-1F13-3C36-C0B6-584C79F46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6" name="Freeform 15">
                  <a:extLst>
                    <a:ext uri="{FF2B5EF4-FFF2-40B4-BE49-F238E27FC236}">
                      <a16:creationId xmlns:a16="http://schemas.microsoft.com/office/drawing/2014/main" id="{E140031D-5252-D54D-F653-0CD6EA208F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7" name="Freeform 16">
                  <a:extLst>
                    <a:ext uri="{FF2B5EF4-FFF2-40B4-BE49-F238E27FC236}">
                      <a16:creationId xmlns:a16="http://schemas.microsoft.com/office/drawing/2014/main" id="{B19009D4-4F9F-ADEB-B67D-CA7063549E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8" name="Freeform 17">
                  <a:extLst>
                    <a:ext uri="{FF2B5EF4-FFF2-40B4-BE49-F238E27FC236}">
                      <a16:creationId xmlns:a16="http://schemas.microsoft.com/office/drawing/2014/main" id="{8C3BE3BF-E1E5-FA22-8F58-8C1873ECCF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9" name="Freeform 18">
                  <a:extLst>
                    <a:ext uri="{FF2B5EF4-FFF2-40B4-BE49-F238E27FC236}">
                      <a16:creationId xmlns:a16="http://schemas.microsoft.com/office/drawing/2014/main" id="{AD37D088-02AE-EFAE-5FF5-2ABA983975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0" name="Freeform 19">
                  <a:extLst>
                    <a:ext uri="{FF2B5EF4-FFF2-40B4-BE49-F238E27FC236}">
                      <a16:creationId xmlns:a16="http://schemas.microsoft.com/office/drawing/2014/main" id="{BA342FEA-2CB1-9928-2480-80865BB9BC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1" name="Freeform 20">
                  <a:extLst>
                    <a:ext uri="{FF2B5EF4-FFF2-40B4-BE49-F238E27FC236}">
                      <a16:creationId xmlns:a16="http://schemas.microsoft.com/office/drawing/2014/main" id="{90DBAAAC-109E-4BAC-B261-003B883D18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101" name="noun_project_0562.eps">
                <a:extLst>
                  <a:ext uri="{FF2B5EF4-FFF2-40B4-BE49-F238E27FC236}">
                    <a16:creationId xmlns:a16="http://schemas.microsoft.com/office/drawing/2014/main" id="{90E8C1B0-22C1-096A-AB44-55A16FF7A2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102" name="Freeform 360">
                  <a:extLst>
                    <a:ext uri="{FF2B5EF4-FFF2-40B4-BE49-F238E27FC236}">
                      <a16:creationId xmlns:a16="http://schemas.microsoft.com/office/drawing/2014/main" id="{4B41ECF2-44BC-86CD-A43A-A1B46C9181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3" name="Freeform 361">
                  <a:extLst>
                    <a:ext uri="{FF2B5EF4-FFF2-40B4-BE49-F238E27FC236}">
                      <a16:creationId xmlns:a16="http://schemas.microsoft.com/office/drawing/2014/main" id="{65C88719-A601-C9D3-4D22-84998DC6B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4" name="Freeform 362">
                  <a:extLst>
                    <a:ext uri="{FF2B5EF4-FFF2-40B4-BE49-F238E27FC236}">
                      <a16:creationId xmlns:a16="http://schemas.microsoft.com/office/drawing/2014/main" id="{68844B85-B7FA-BBB0-6B68-D864E9401D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5" name="Freeform 363">
                  <a:extLst>
                    <a:ext uri="{FF2B5EF4-FFF2-40B4-BE49-F238E27FC236}">
                      <a16:creationId xmlns:a16="http://schemas.microsoft.com/office/drawing/2014/main" id="{6F08A323-D1EE-CE57-36EF-8E331C8EBE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62" name="Wykres 61">
            <a:extLst>
              <a:ext uri="{FF2B5EF4-FFF2-40B4-BE49-F238E27FC236}">
                <a16:creationId xmlns:a16="http://schemas.microsoft.com/office/drawing/2014/main" id="{28E7CC9A-137D-3E1C-45AA-E66689335BE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82664526"/>
              </p:ext>
            </p:extLst>
          </p:nvPr>
        </p:nvGraphicFramePr>
        <p:xfrm>
          <a:off x="4550439" y="1915662"/>
          <a:ext cx="171190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5" name="Wykres 4">
            <a:extLst>
              <a:ext uri="{FF2B5EF4-FFF2-40B4-BE49-F238E27FC236}">
                <a16:creationId xmlns:a16="http://schemas.microsoft.com/office/drawing/2014/main" id="{CB0F60CE-23B7-6E9B-F754-87AC69F155A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36396855"/>
              </p:ext>
            </p:extLst>
          </p:nvPr>
        </p:nvGraphicFramePr>
        <p:xfrm>
          <a:off x="5217647" y="1920988"/>
          <a:ext cx="171190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</p:spTree>
    <p:extLst>
      <p:ext uri="{BB962C8B-B14F-4D97-AF65-F5344CB8AC3E}">
        <p14:creationId xmlns:p14="http://schemas.microsoft.com/office/powerpoint/2010/main" val="33976109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3" name="Wykres 72"/>
          <p:cNvGraphicFramePr/>
          <p:nvPr>
            <p:extLst>
              <p:ext uri="{D42A27DB-BD31-4B8C-83A1-F6EECF244321}">
                <p14:modId xmlns:p14="http://schemas.microsoft.com/office/powerpoint/2010/main" val="103131988"/>
              </p:ext>
            </p:extLst>
          </p:nvPr>
        </p:nvGraphicFramePr>
        <p:xfrm>
          <a:off x="8790317" y="3333750"/>
          <a:ext cx="2573008" cy="24273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5D04468B-C0C0-22EC-31A1-4B3701A54142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Źródła informacji o ofercie turystycznej regionu wśród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2022: N=72.</a:t>
            </a:r>
          </a:p>
          <a:p>
            <a:r>
              <a:rPr lang="pl-PL" sz="1000" dirty="0"/>
              <a:t>*Respondenci, którzy jako główny cel wskazywali odpowiedź związaną z turystyką, 2022: N=36.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P9. Jaki charakter miał ten wyjazd/ miały te wyjazdy? Jaki był ich główny cel?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/>
        </p:nvGraphicFramePr>
        <p:xfrm>
          <a:off x="319838" y="1990725"/>
          <a:ext cx="981424" cy="10763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14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Respondenci, którzy jako główny cel wskazali odpowiedź związaną z turystyką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7949406"/>
              </p:ext>
            </p:extLst>
          </p:nvPr>
        </p:nvGraphicFramePr>
        <p:xfrm>
          <a:off x="1267568" y="1694056"/>
          <a:ext cx="4553988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89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99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89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89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5899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89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2016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2017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999642212"/>
              </p:ext>
            </p:extLst>
          </p:nvPr>
        </p:nvGraphicFramePr>
        <p:xfrm>
          <a:off x="7929891" y="1852343"/>
          <a:ext cx="344206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aphicFrame>
        <p:nvGraphicFramePr>
          <p:cNvPr id="59" name="Tabela 58"/>
          <p:cNvGraphicFramePr>
            <a:graphicFrameLocks noGrp="1"/>
          </p:cNvGraphicFramePr>
          <p:nvPr/>
        </p:nvGraphicFramePr>
        <p:xfrm>
          <a:off x="6368159" y="1864995"/>
          <a:ext cx="1444815" cy="6191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4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Respondenci, którzy jako główny cel wskazali odpowiedź związaną z turystyką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7" name="Tabela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9828538"/>
              </p:ext>
            </p:extLst>
          </p:nvPr>
        </p:nvGraphicFramePr>
        <p:xfrm>
          <a:off x="1989782" y="2996383"/>
          <a:ext cx="3713188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82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82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8297">
                  <a:extLst>
                    <a:ext uri="{9D8B030D-6E8A-4147-A177-3AD203B41FA5}">
                      <a16:colId xmlns:a16="http://schemas.microsoft.com/office/drawing/2014/main" val="2431482693"/>
                    </a:ext>
                  </a:extLst>
                </a:gridCol>
                <a:gridCol w="928297">
                  <a:extLst>
                    <a:ext uri="{9D8B030D-6E8A-4147-A177-3AD203B41FA5}">
                      <a16:colId xmlns:a16="http://schemas.microsoft.com/office/drawing/2014/main" val="2966797298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8" name="Prostokąt 67"/>
          <p:cNvSpPr/>
          <p:nvPr/>
        </p:nvSpPr>
        <p:spPr>
          <a:xfrm>
            <a:off x="6323881" y="2685988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P9b. Skąd dowiedział(a) się Pan(i) o ofercie turystycznej województwa śląskiego?</a:t>
            </a:r>
            <a:br>
              <a:rPr lang="pl-PL" sz="1000" b="1" dirty="0"/>
            </a:br>
            <a:r>
              <a:rPr lang="pl-PL" sz="1000" b="1" i="1" dirty="0"/>
              <a:t>Możliwość wielu odpowiedzi*.</a:t>
            </a:r>
          </a:p>
        </p:txBody>
      </p:sp>
      <p:sp>
        <p:nvSpPr>
          <p:cNvPr id="69" name="Strzałka w dół 68"/>
          <p:cNvSpPr/>
          <p:nvPr/>
        </p:nvSpPr>
        <p:spPr>
          <a:xfrm>
            <a:off x="8338183" y="2375379"/>
            <a:ext cx="409575" cy="171499"/>
          </a:xfrm>
          <a:prstGeom prst="downArrow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74" name="Tabela 7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1986707"/>
              </p:ext>
            </p:extLst>
          </p:nvPr>
        </p:nvGraphicFramePr>
        <p:xfrm>
          <a:off x="6341132" y="3333749"/>
          <a:ext cx="2372871" cy="2364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7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98223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Internet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7962177"/>
                  </a:ext>
                </a:extLst>
              </a:tr>
              <a:tr h="398223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986052"/>
                  </a:ext>
                </a:extLst>
              </a:tr>
              <a:tr h="398223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Rekomendacja znajomych, rodziny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5904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Foldery turystyczne, przewodniki, mapy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8223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Targi turystyczne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5904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Punkt informacji turystycznej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76" name="Tabela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4609505"/>
              </p:ext>
            </p:extLst>
          </p:nvPr>
        </p:nvGraphicFramePr>
        <p:xfrm>
          <a:off x="518669" y="3303222"/>
          <a:ext cx="1471113" cy="2165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711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047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Internet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6507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Rekomendacja</a:t>
                      </a:r>
                      <a:r>
                        <a:rPr lang="pl-PL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znajomych, rodziny</a:t>
                      </a:r>
                      <a:endParaRPr lang="pl-PL" sz="8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6507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Foldery turystyczne, przewodniki, mapy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069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Prasa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5861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Punkty Informacji Turystycznej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5861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Imprezy promocyjne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8917219"/>
                  </a:ext>
                </a:extLst>
              </a:tr>
              <a:tr h="235861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Targi turystyczne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3871969"/>
                  </a:ext>
                </a:extLst>
              </a:tr>
              <a:tr h="235861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TV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4417423"/>
                  </a:ext>
                </a:extLst>
              </a:tr>
              <a:tr h="235861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Radio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5616623"/>
                  </a:ext>
                </a:extLst>
              </a:tr>
            </a:tbl>
          </a:graphicData>
        </a:graphic>
      </p:graphicFrame>
      <p:graphicFrame>
        <p:nvGraphicFramePr>
          <p:cNvPr id="71" name="Wykres 70"/>
          <p:cNvGraphicFramePr/>
          <p:nvPr>
            <p:extLst>
              <p:ext uri="{D42A27DB-BD31-4B8C-83A1-F6EECF244321}">
                <p14:modId xmlns:p14="http://schemas.microsoft.com/office/powerpoint/2010/main" val="2612081409"/>
              </p:ext>
            </p:extLst>
          </p:nvPr>
        </p:nvGraphicFramePr>
        <p:xfrm>
          <a:off x="1411950" y="1893464"/>
          <a:ext cx="1919102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78" name="Wykres 77">
            <a:extLst>
              <a:ext uri="{FF2B5EF4-FFF2-40B4-BE49-F238E27FC236}">
                <a16:creationId xmlns:a16="http://schemas.microsoft.com/office/drawing/2014/main" id="{B8AB290E-9DDF-4CD5-BEEF-00BD896F9CA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16921388"/>
              </p:ext>
            </p:extLst>
          </p:nvPr>
        </p:nvGraphicFramePr>
        <p:xfrm>
          <a:off x="2134983" y="1899575"/>
          <a:ext cx="1919102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4" name="pole tekstowe 3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aphicFrame>
        <p:nvGraphicFramePr>
          <p:cNvPr id="79" name="Wykres 78">
            <a:extLst>
              <a:ext uri="{FF2B5EF4-FFF2-40B4-BE49-F238E27FC236}">
                <a16:creationId xmlns:a16="http://schemas.microsoft.com/office/drawing/2014/main" id="{3C4DBBD7-72B1-45DA-A32F-0C0293ACAB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23413100"/>
              </p:ext>
            </p:extLst>
          </p:nvPr>
        </p:nvGraphicFramePr>
        <p:xfrm>
          <a:off x="2771286" y="1883952"/>
          <a:ext cx="1919102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80" name="Wykres 79">
            <a:extLst>
              <a:ext uri="{FF2B5EF4-FFF2-40B4-BE49-F238E27FC236}">
                <a16:creationId xmlns:a16="http://schemas.microsoft.com/office/drawing/2014/main" id="{FD6B1F8E-891D-445D-A372-156A3AF609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33900940"/>
              </p:ext>
            </p:extLst>
          </p:nvPr>
        </p:nvGraphicFramePr>
        <p:xfrm>
          <a:off x="2063422" y="3329333"/>
          <a:ext cx="1462376" cy="21590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57" name="Wykres 56">
            <a:extLst>
              <a:ext uri="{FF2B5EF4-FFF2-40B4-BE49-F238E27FC236}">
                <a16:creationId xmlns:a16="http://schemas.microsoft.com/office/drawing/2014/main" id="{FD6B1F8E-891D-445D-A372-156A3AF609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72864244"/>
              </p:ext>
            </p:extLst>
          </p:nvPr>
        </p:nvGraphicFramePr>
        <p:xfrm>
          <a:off x="3057215" y="3335320"/>
          <a:ext cx="1462376" cy="21198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104" name="Wykres 103">
            <a:extLst>
              <a:ext uri="{FF2B5EF4-FFF2-40B4-BE49-F238E27FC236}">
                <a16:creationId xmlns:a16="http://schemas.microsoft.com/office/drawing/2014/main" id="{3C4DBBD7-72B1-45DA-A32F-0C0293ACAB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28193"/>
              </p:ext>
            </p:extLst>
          </p:nvPr>
        </p:nvGraphicFramePr>
        <p:xfrm>
          <a:off x="3533290" y="1894996"/>
          <a:ext cx="1919102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pSp>
        <p:nvGrpSpPr>
          <p:cNvPr id="56" name="Grupa 55">
            <a:extLst>
              <a:ext uri="{FF2B5EF4-FFF2-40B4-BE49-F238E27FC236}">
                <a16:creationId xmlns:a16="http://schemas.microsoft.com/office/drawing/2014/main" id="{A4DC8A8E-6523-EF85-E1DA-576940E3D834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60" name="Elipsa 6">
              <a:extLst>
                <a:ext uri="{FF2B5EF4-FFF2-40B4-BE49-F238E27FC236}">
                  <a16:creationId xmlns:a16="http://schemas.microsoft.com/office/drawing/2014/main" id="{5275ED47-D8A4-5E7A-D222-44EF83E88957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63" name="Grupa 62">
              <a:extLst>
                <a:ext uri="{FF2B5EF4-FFF2-40B4-BE49-F238E27FC236}">
                  <a16:creationId xmlns:a16="http://schemas.microsoft.com/office/drawing/2014/main" id="{5D448F4D-3B66-3A9A-425A-49E70DF20FD3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75" name="Grupa 74">
                <a:extLst>
                  <a:ext uri="{FF2B5EF4-FFF2-40B4-BE49-F238E27FC236}">
                    <a16:creationId xmlns:a16="http://schemas.microsoft.com/office/drawing/2014/main" id="{C98A5EE9-21EE-4421-804F-EC5BCCD7530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110" name="Freeform 5">
                  <a:extLst>
                    <a:ext uri="{FF2B5EF4-FFF2-40B4-BE49-F238E27FC236}">
                      <a16:creationId xmlns:a16="http://schemas.microsoft.com/office/drawing/2014/main" id="{BA3CB2E7-31DF-A32A-5FF1-1174AA6F95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1" name="Freeform 6">
                  <a:extLst>
                    <a:ext uri="{FF2B5EF4-FFF2-40B4-BE49-F238E27FC236}">
                      <a16:creationId xmlns:a16="http://schemas.microsoft.com/office/drawing/2014/main" id="{242876F3-E959-E046-3CCF-2C40459A2B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2" name="Freeform 7">
                  <a:extLst>
                    <a:ext uri="{FF2B5EF4-FFF2-40B4-BE49-F238E27FC236}">
                      <a16:creationId xmlns:a16="http://schemas.microsoft.com/office/drawing/2014/main" id="{F044AD4A-E8C6-5570-33DD-1E2C047A83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3" name="Freeform 8">
                  <a:extLst>
                    <a:ext uri="{FF2B5EF4-FFF2-40B4-BE49-F238E27FC236}">
                      <a16:creationId xmlns:a16="http://schemas.microsoft.com/office/drawing/2014/main" id="{EB70999A-B50A-7C11-833D-04C77581D7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4" name="Freeform 9">
                  <a:extLst>
                    <a:ext uri="{FF2B5EF4-FFF2-40B4-BE49-F238E27FC236}">
                      <a16:creationId xmlns:a16="http://schemas.microsoft.com/office/drawing/2014/main" id="{5AA66100-9ADE-8F4B-CFF8-4C0F8BCBA9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5" name="Freeform 10">
                  <a:extLst>
                    <a:ext uri="{FF2B5EF4-FFF2-40B4-BE49-F238E27FC236}">
                      <a16:creationId xmlns:a16="http://schemas.microsoft.com/office/drawing/2014/main" id="{7C4B0DAE-86B1-BB53-FFBA-53C4B62846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6" name="Freeform 11">
                  <a:extLst>
                    <a:ext uri="{FF2B5EF4-FFF2-40B4-BE49-F238E27FC236}">
                      <a16:creationId xmlns:a16="http://schemas.microsoft.com/office/drawing/2014/main" id="{8C67EA6E-C57C-2309-B73D-82183B7BA5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7" name="Freeform 12">
                  <a:extLst>
                    <a:ext uri="{FF2B5EF4-FFF2-40B4-BE49-F238E27FC236}">
                      <a16:creationId xmlns:a16="http://schemas.microsoft.com/office/drawing/2014/main" id="{59E1A363-8440-BCD5-9887-1AB4107FD8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8" name="Freeform 13">
                  <a:extLst>
                    <a:ext uri="{FF2B5EF4-FFF2-40B4-BE49-F238E27FC236}">
                      <a16:creationId xmlns:a16="http://schemas.microsoft.com/office/drawing/2014/main" id="{11074977-FD73-F604-F6D6-788C4CD8F2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9" name="Freeform 14">
                  <a:extLst>
                    <a:ext uri="{FF2B5EF4-FFF2-40B4-BE49-F238E27FC236}">
                      <a16:creationId xmlns:a16="http://schemas.microsoft.com/office/drawing/2014/main" id="{3BE21E09-DDA5-386C-DF81-8ABE802E01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0" name="Freeform 15">
                  <a:extLst>
                    <a:ext uri="{FF2B5EF4-FFF2-40B4-BE49-F238E27FC236}">
                      <a16:creationId xmlns:a16="http://schemas.microsoft.com/office/drawing/2014/main" id="{76C3174D-6DCE-BC3D-9339-A19C0EF091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1" name="Freeform 16">
                  <a:extLst>
                    <a:ext uri="{FF2B5EF4-FFF2-40B4-BE49-F238E27FC236}">
                      <a16:creationId xmlns:a16="http://schemas.microsoft.com/office/drawing/2014/main" id="{B53ECC0C-CA6C-4C5D-93B8-AB016C64E0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2" name="Freeform 17">
                  <a:extLst>
                    <a:ext uri="{FF2B5EF4-FFF2-40B4-BE49-F238E27FC236}">
                      <a16:creationId xmlns:a16="http://schemas.microsoft.com/office/drawing/2014/main" id="{58A0CA87-0D03-C8DC-79C8-2F536B6713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3" name="Freeform 18">
                  <a:extLst>
                    <a:ext uri="{FF2B5EF4-FFF2-40B4-BE49-F238E27FC236}">
                      <a16:creationId xmlns:a16="http://schemas.microsoft.com/office/drawing/2014/main" id="{99A810C8-6B16-5D20-DD18-80981DEA00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4" name="Freeform 19">
                  <a:extLst>
                    <a:ext uri="{FF2B5EF4-FFF2-40B4-BE49-F238E27FC236}">
                      <a16:creationId xmlns:a16="http://schemas.microsoft.com/office/drawing/2014/main" id="{2CBC23D7-607E-0FCB-DDE7-8F1ED8B2B6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5" name="Freeform 20">
                  <a:extLst>
                    <a:ext uri="{FF2B5EF4-FFF2-40B4-BE49-F238E27FC236}">
                      <a16:creationId xmlns:a16="http://schemas.microsoft.com/office/drawing/2014/main" id="{3862B342-0AF4-5FCC-BC70-FB2A99D0F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105" name="noun_project_0562.eps">
                <a:extLst>
                  <a:ext uri="{FF2B5EF4-FFF2-40B4-BE49-F238E27FC236}">
                    <a16:creationId xmlns:a16="http://schemas.microsoft.com/office/drawing/2014/main" id="{9D50047D-1949-F348-A8D1-56E41E2402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106" name="Freeform 360">
                  <a:extLst>
                    <a:ext uri="{FF2B5EF4-FFF2-40B4-BE49-F238E27FC236}">
                      <a16:creationId xmlns:a16="http://schemas.microsoft.com/office/drawing/2014/main" id="{DC1BCEFD-9247-A71A-6677-65B0551B95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7" name="Freeform 361">
                  <a:extLst>
                    <a:ext uri="{FF2B5EF4-FFF2-40B4-BE49-F238E27FC236}">
                      <a16:creationId xmlns:a16="http://schemas.microsoft.com/office/drawing/2014/main" id="{A00A9C12-6CDB-4706-1F33-5B25A8AF10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8" name="Freeform 362">
                  <a:extLst>
                    <a:ext uri="{FF2B5EF4-FFF2-40B4-BE49-F238E27FC236}">
                      <a16:creationId xmlns:a16="http://schemas.microsoft.com/office/drawing/2014/main" id="{1629EABB-DEAE-16C7-4B00-070342E383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9" name="Freeform 363">
                  <a:extLst>
                    <a:ext uri="{FF2B5EF4-FFF2-40B4-BE49-F238E27FC236}">
                      <a16:creationId xmlns:a16="http://schemas.microsoft.com/office/drawing/2014/main" id="{EEF3635F-434C-86E5-9571-F14D225C3C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58" name="Wykres 57">
            <a:extLst>
              <a:ext uri="{FF2B5EF4-FFF2-40B4-BE49-F238E27FC236}">
                <a16:creationId xmlns:a16="http://schemas.microsoft.com/office/drawing/2014/main" id="{5D49F43E-BDC2-5B3C-B45C-EF8398A2EA3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79589034"/>
              </p:ext>
            </p:extLst>
          </p:nvPr>
        </p:nvGraphicFramePr>
        <p:xfrm>
          <a:off x="4333627" y="1893464"/>
          <a:ext cx="1919102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62" name="Wykres 61">
            <a:extLst>
              <a:ext uri="{FF2B5EF4-FFF2-40B4-BE49-F238E27FC236}">
                <a16:creationId xmlns:a16="http://schemas.microsoft.com/office/drawing/2014/main" id="{27021A26-9838-33FF-0904-27BCB69C508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12419692"/>
              </p:ext>
            </p:extLst>
          </p:nvPr>
        </p:nvGraphicFramePr>
        <p:xfrm>
          <a:off x="4021020" y="3329333"/>
          <a:ext cx="1462376" cy="21258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5" name="Wykres 4">
            <a:extLst>
              <a:ext uri="{FF2B5EF4-FFF2-40B4-BE49-F238E27FC236}">
                <a16:creationId xmlns:a16="http://schemas.microsoft.com/office/drawing/2014/main" id="{1033A823-8DB7-3C6B-8B9B-CF6C7629A0E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81136337"/>
              </p:ext>
            </p:extLst>
          </p:nvPr>
        </p:nvGraphicFramePr>
        <p:xfrm>
          <a:off x="5179988" y="1909446"/>
          <a:ext cx="1919102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graphicFrame>
        <p:nvGraphicFramePr>
          <p:cNvPr id="7" name="Wykres 6">
            <a:extLst>
              <a:ext uri="{FF2B5EF4-FFF2-40B4-BE49-F238E27FC236}">
                <a16:creationId xmlns:a16="http://schemas.microsoft.com/office/drawing/2014/main" id="{C3020331-5E71-3047-EFF8-8288928024B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376457"/>
              </p:ext>
            </p:extLst>
          </p:nvPr>
        </p:nvGraphicFramePr>
        <p:xfrm>
          <a:off x="4959061" y="3332326"/>
          <a:ext cx="1462376" cy="21198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"/>
          </a:graphicData>
        </a:graphic>
      </p:graphicFrame>
    </p:spTree>
    <p:extLst>
      <p:ext uri="{BB962C8B-B14F-4D97-AF65-F5344CB8AC3E}">
        <p14:creationId xmlns:p14="http://schemas.microsoft.com/office/powerpoint/2010/main" val="7979884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0" name="Łącznik prostoliniowy 79"/>
          <p:cNvCxnSpPr/>
          <p:nvPr/>
        </p:nvCxnSpPr>
        <p:spPr>
          <a:xfrm>
            <a:off x="6249387" y="4229100"/>
            <a:ext cx="5579171" cy="0"/>
          </a:xfrm>
          <a:prstGeom prst="line">
            <a:avLst/>
          </a:prstGeom>
          <a:ln w="127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Łącznik prostoliniowy 5"/>
          <p:cNvCxnSpPr/>
          <p:nvPr/>
        </p:nvCxnSpPr>
        <p:spPr>
          <a:xfrm>
            <a:off x="360363" y="4229100"/>
            <a:ext cx="5579171" cy="0"/>
          </a:xfrm>
          <a:prstGeom prst="line">
            <a:avLst/>
          </a:prstGeom>
          <a:ln w="127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2" name="Tabela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5900688"/>
              </p:ext>
            </p:extLst>
          </p:nvPr>
        </p:nvGraphicFramePr>
        <p:xfrm>
          <a:off x="475923" y="3136383"/>
          <a:ext cx="1428647" cy="25500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1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24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rgbClr val="669900"/>
                          </a:solidFill>
                        </a:rPr>
                        <a:t>T2B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DA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900" dirty="0">
                          <a:solidFill>
                            <a:schemeClr val="tx1"/>
                          </a:solidFill>
                        </a:rPr>
                        <a:t>5. bardzo</a:t>
                      </a: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br>
                        <a:rPr lang="pl-PL" sz="9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BC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900" dirty="0">
                          <a:solidFill>
                            <a:schemeClr val="tx1"/>
                          </a:solidFill>
                        </a:rPr>
                        <a:t>4.</a:t>
                      </a: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9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900" dirty="0">
                          <a:solidFill>
                            <a:schemeClr val="tx1"/>
                          </a:solidFill>
                        </a:rPr>
                        <a:t>3.</a:t>
                      </a: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 ani zadowolony(a), </a:t>
                      </a:r>
                      <a:br>
                        <a:rPr lang="pl-PL" sz="9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ani niezadowolony(a)</a:t>
                      </a:r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900" dirty="0">
                          <a:solidFill>
                            <a:schemeClr val="tx1"/>
                          </a:solidFill>
                        </a:rPr>
                        <a:t>2.</a:t>
                      </a: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9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99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900" dirty="0">
                          <a:solidFill>
                            <a:schemeClr val="tx1"/>
                          </a:solidFill>
                        </a:rPr>
                        <a:t>1.</a:t>
                      </a: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 bardzo </a:t>
                      </a:r>
                      <a:br>
                        <a:rPr lang="pl-PL" sz="9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b="1" dirty="0">
                        <a:solidFill>
                          <a:srgbClr val="BF7300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1" dirty="0">
                          <a:solidFill>
                            <a:srgbClr val="BF7300"/>
                          </a:solidFill>
                        </a:rPr>
                        <a:t>B2B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5A6959A3-B9F3-2DD7-1729-2E54D7BFBFB8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Ocena zadowolenia z pobytu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2022: N=72.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P10. Na ile jest Pan(i) zadowolony(a) z tego pobytu/tych pobytów na terenie </a:t>
            </a:r>
            <a:br>
              <a:rPr lang="pl-PL" sz="1000" b="1" dirty="0"/>
            </a:br>
            <a:r>
              <a:rPr lang="pl-PL" sz="1000" b="1" dirty="0"/>
              <a:t>województwa śląskiego?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aphicFrame>
        <p:nvGraphicFramePr>
          <p:cNvPr id="71" name="Wykres 70"/>
          <p:cNvGraphicFramePr/>
          <p:nvPr>
            <p:extLst>
              <p:ext uri="{D42A27DB-BD31-4B8C-83A1-F6EECF244321}">
                <p14:modId xmlns:p14="http://schemas.microsoft.com/office/powerpoint/2010/main" val="3628393677"/>
              </p:ext>
            </p:extLst>
          </p:nvPr>
        </p:nvGraphicFramePr>
        <p:xfrm>
          <a:off x="1696289" y="1314468"/>
          <a:ext cx="1953949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8" name="Tabela 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790930"/>
              </p:ext>
            </p:extLst>
          </p:nvPr>
        </p:nvGraphicFramePr>
        <p:xfrm>
          <a:off x="6323470" y="3136383"/>
          <a:ext cx="1903896" cy="25500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8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90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rgbClr val="669900"/>
                          </a:solidFill>
                        </a:rPr>
                        <a:t>T2B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DA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5. bardzo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BC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4.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3.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ani zadowolony(a),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ani niezadowolony(a)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2.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99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1.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bardzo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b="1" dirty="0">
                        <a:solidFill>
                          <a:srgbClr val="BF7300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1" dirty="0">
                          <a:solidFill>
                            <a:srgbClr val="BF7300"/>
                          </a:solidFill>
                        </a:rPr>
                        <a:t>B2B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9" name="Wykres 78"/>
          <p:cNvGraphicFramePr/>
          <p:nvPr>
            <p:extLst>
              <p:ext uri="{D42A27DB-BD31-4B8C-83A1-F6EECF244321}">
                <p14:modId xmlns:p14="http://schemas.microsoft.com/office/powerpoint/2010/main" val="4229314541"/>
              </p:ext>
            </p:extLst>
          </p:nvPr>
        </p:nvGraphicFramePr>
        <p:xfrm>
          <a:off x="7880369" y="1314468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Objaśnienie prostokątne zaokrąglone 6"/>
          <p:cNvSpPr/>
          <p:nvPr/>
        </p:nvSpPr>
        <p:spPr>
          <a:xfrm>
            <a:off x="9123002" y="4468481"/>
            <a:ext cx="2634802" cy="1161852"/>
          </a:xfrm>
          <a:prstGeom prst="wedgeRoundRectCallout">
            <a:avLst>
              <a:gd name="adj1" fmla="val -57916"/>
              <a:gd name="adj2" fmla="val -30854"/>
              <a:gd name="adj3" fmla="val 16667"/>
            </a:avLst>
          </a:prstGeom>
          <a:solidFill>
            <a:srgbClr val="FFC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100" b="1" dirty="0">
                <a:solidFill>
                  <a:schemeClr val="tx1"/>
                </a:solidFill>
              </a:rPr>
              <a:t>Brak zadowolenia, n=5:</a:t>
            </a:r>
          </a:p>
          <a:p>
            <a:pPr marL="171450" indent="-171450">
              <a:buFont typeface="Wingdings" panose="05000000000000000000" pitchFamily="2" charset="2"/>
              <a:buChar char="q"/>
            </a:pPr>
            <a:r>
              <a:rPr lang="pl-PL" sz="900" dirty="0">
                <a:solidFill>
                  <a:schemeClr val="tx1"/>
                </a:solidFill>
              </a:rPr>
              <a:t>Słaba jakość obsługi n=1</a:t>
            </a:r>
          </a:p>
          <a:p>
            <a:pPr marL="171450" indent="-171450">
              <a:buFont typeface="Wingdings" panose="05000000000000000000" pitchFamily="2" charset="2"/>
              <a:buChar char="q"/>
            </a:pPr>
            <a:r>
              <a:rPr lang="pl-PL" sz="900" dirty="0">
                <a:solidFill>
                  <a:schemeClr val="tx1"/>
                </a:solidFill>
              </a:rPr>
              <a:t>Wysokie ceny n=1</a:t>
            </a:r>
          </a:p>
          <a:p>
            <a:pPr marL="171450" indent="-171450">
              <a:buFont typeface="Wingdings" panose="05000000000000000000" pitchFamily="2" charset="2"/>
              <a:buChar char="q"/>
            </a:pPr>
            <a:r>
              <a:rPr lang="pl-PL" sz="900" dirty="0">
                <a:solidFill>
                  <a:schemeClr val="tx1"/>
                </a:solidFill>
              </a:rPr>
              <a:t>Godziny zwiedzania niedostosowane n=1</a:t>
            </a:r>
          </a:p>
          <a:p>
            <a:pPr marL="171450" indent="-171450">
              <a:buFont typeface="Wingdings" panose="05000000000000000000" pitchFamily="2" charset="2"/>
              <a:buChar char="q"/>
            </a:pPr>
            <a:r>
              <a:rPr lang="pl-PL" sz="900" dirty="0">
                <a:solidFill>
                  <a:schemeClr val="tx1"/>
                </a:solidFill>
              </a:rPr>
              <a:t>Niesprzyjająca pogoda n=1</a:t>
            </a:r>
          </a:p>
          <a:p>
            <a:pPr marL="171450" indent="-171450">
              <a:buFont typeface="Wingdings" panose="05000000000000000000" pitchFamily="2" charset="2"/>
              <a:buChar char="q"/>
            </a:pPr>
            <a:r>
              <a:rPr lang="pl-PL" sz="900" dirty="0">
                <a:solidFill>
                  <a:schemeClr val="tx1"/>
                </a:solidFill>
              </a:rPr>
              <a:t>Mało atrakcyjna oferta n=1</a:t>
            </a:r>
          </a:p>
        </p:txBody>
      </p:sp>
      <p:graphicFrame>
        <p:nvGraphicFramePr>
          <p:cNvPr id="60" name="Wykres 59"/>
          <p:cNvGraphicFramePr/>
          <p:nvPr>
            <p:extLst>
              <p:ext uri="{D42A27DB-BD31-4B8C-83A1-F6EECF244321}">
                <p14:modId xmlns:p14="http://schemas.microsoft.com/office/powerpoint/2010/main" val="4048888303"/>
              </p:ext>
            </p:extLst>
          </p:nvPr>
        </p:nvGraphicFramePr>
        <p:xfrm>
          <a:off x="3427307" y="1316110"/>
          <a:ext cx="1564088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8" name="Wykres 57">
            <a:extLst>
              <a:ext uri="{FF2B5EF4-FFF2-40B4-BE49-F238E27FC236}">
                <a16:creationId xmlns:a16="http://schemas.microsoft.com/office/drawing/2014/main" id="{746E51E2-5484-46BC-8517-2922BB372C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53302564"/>
              </p:ext>
            </p:extLst>
          </p:nvPr>
        </p:nvGraphicFramePr>
        <p:xfrm>
          <a:off x="3805067" y="1304613"/>
          <a:ext cx="1694305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59" name="Wykres 58">
            <a:extLst>
              <a:ext uri="{FF2B5EF4-FFF2-40B4-BE49-F238E27FC236}">
                <a16:creationId xmlns:a16="http://schemas.microsoft.com/office/drawing/2014/main" id="{C3BFDBE0-2FDB-40A5-A41E-4A254B308AA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58751702"/>
              </p:ext>
            </p:extLst>
          </p:nvPr>
        </p:nvGraphicFramePr>
        <p:xfrm>
          <a:off x="4171774" y="1293116"/>
          <a:ext cx="1694305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47" name="Wykres 46">
            <a:extLst>
              <a:ext uri="{FF2B5EF4-FFF2-40B4-BE49-F238E27FC236}">
                <a16:creationId xmlns:a16="http://schemas.microsoft.com/office/drawing/2014/main" id="{C3BFDBE0-2FDB-40A5-A41E-4A254B308AA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19610774"/>
              </p:ext>
            </p:extLst>
          </p:nvPr>
        </p:nvGraphicFramePr>
        <p:xfrm>
          <a:off x="4538175" y="1293110"/>
          <a:ext cx="1694305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pSp>
        <p:nvGrpSpPr>
          <p:cNvPr id="48" name="Grupa 47">
            <a:extLst>
              <a:ext uri="{FF2B5EF4-FFF2-40B4-BE49-F238E27FC236}">
                <a16:creationId xmlns:a16="http://schemas.microsoft.com/office/drawing/2014/main" id="{639274E5-94CE-3CA8-CA46-02083CFA018F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9" name="Elipsa 6">
              <a:extLst>
                <a:ext uri="{FF2B5EF4-FFF2-40B4-BE49-F238E27FC236}">
                  <a16:creationId xmlns:a16="http://schemas.microsoft.com/office/drawing/2014/main" id="{50CD8CEA-03B2-FE21-F87A-8EDC059ECA77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50" name="Grupa 49">
              <a:extLst>
                <a:ext uri="{FF2B5EF4-FFF2-40B4-BE49-F238E27FC236}">
                  <a16:creationId xmlns:a16="http://schemas.microsoft.com/office/drawing/2014/main" id="{59D39FCD-89FD-C121-6467-034504A3968C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51" name="Grupa 50">
                <a:extLst>
                  <a:ext uri="{FF2B5EF4-FFF2-40B4-BE49-F238E27FC236}">
                    <a16:creationId xmlns:a16="http://schemas.microsoft.com/office/drawing/2014/main" id="{87968C7F-20D2-D664-959B-5ED5F8420E0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57" name="Freeform 5">
                  <a:extLst>
                    <a:ext uri="{FF2B5EF4-FFF2-40B4-BE49-F238E27FC236}">
                      <a16:creationId xmlns:a16="http://schemas.microsoft.com/office/drawing/2014/main" id="{F0E3FB4B-A12F-76D4-56DC-A85FA48C79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3" name="Freeform 6">
                  <a:extLst>
                    <a:ext uri="{FF2B5EF4-FFF2-40B4-BE49-F238E27FC236}">
                      <a16:creationId xmlns:a16="http://schemas.microsoft.com/office/drawing/2014/main" id="{437AF341-6FEC-5DBA-D282-913A328719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4" name="Freeform 7">
                  <a:extLst>
                    <a:ext uri="{FF2B5EF4-FFF2-40B4-BE49-F238E27FC236}">
                      <a16:creationId xmlns:a16="http://schemas.microsoft.com/office/drawing/2014/main" id="{6B9FC3DE-0160-A492-743F-337BEC1EA0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5" name="Freeform 8">
                  <a:extLst>
                    <a:ext uri="{FF2B5EF4-FFF2-40B4-BE49-F238E27FC236}">
                      <a16:creationId xmlns:a16="http://schemas.microsoft.com/office/drawing/2014/main" id="{F7791043-AF3D-F15A-74FE-CB35063E13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6" name="Freeform 9">
                  <a:extLst>
                    <a:ext uri="{FF2B5EF4-FFF2-40B4-BE49-F238E27FC236}">
                      <a16:creationId xmlns:a16="http://schemas.microsoft.com/office/drawing/2014/main" id="{5F16E31F-9F01-3693-239B-9431CF2C24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7" name="Freeform 10">
                  <a:extLst>
                    <a:ext uri="{FF2B5EF4-FFF2-40B4-BE49-F238E27FC236}">
                      <a16:creationId xmlns:a16="http://schemas.microsoft.com/office/drawing/2014/main" id="{FD93EF9A-80F7-71F5-5846-F76B74D456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8" name="Freeform 11">
                  <a:extLst>
                    <a:ext uri="{FF2B5EF4-FFF2-40B4-BE49-F238E27FC236}">
                      <a16:creationId xmlns:a16="http://schemas.microsoft.com/office/drawing/2014/main" id="{F519F6EF-5C51-705A-8BD6-DCC0130AB2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9" name="Freeform 12">
                  <a:extLst>
                    <a:ext uri="{FF2B5EF4-FFF2-40B4-BE49-F238E27FC236}">
                      <a16:creationId xmlns:a16="http://schemas.microsoft.com/office/drawing/2014/main" id="{59A081D8-E836-8CAB-9874-9F114A7E92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0" name="Freeform 13">
                  <a:extLst>
                    <a:ext uri="{FF2B5EF4-FFF2-40B4-BE49-F238E27FC236}">
                      <a16:creationId xmlns:a16="http://schemas.microsoft.com/office/drawing/2014/main" id="{99F094EE-3F2B-53E9-0967-00D4E01E2B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1" name="Freeform 14">
                  <a:extLst>
                    <a:ext uri="{FF2B5EF4-FFF2-40B4-BE49-F238E27FC236}">
                      <a16:creationId xmlns:a16="http://schemas.microsoft.com/office/drawing/2014/main" id="{3E7E9B84-D181-0918-1343-4892BA2A68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2" name="Freeform 15">
                  <a:extLst>
                    <a:ext uri="{FF2B5EF4-FFF2-40B4-BE49-F238E27FC236}">
                      <a16:creationId xmlns:a16="http://schemas.microsoft.com/office/drawing/2014/main" id="{372C50C9-D52F-EE61-E597-9C1E982624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3" name="Freeform 16">
                  <a:extLst>
                    <a:ext uri="{FF2B5EF4-FFF2-40B4-BE49-F238E27FC236}">
                      <a16:creationId xmlns:a16="http://schemas.microsoft.com/office/drawing/2014/main" id="{71614634-1D3E-D705-C164-0BD6D859C1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4" name="Freeform 17">
                  <a:extLst>
                    <a:ext uri="{FF2B5EF4-FFF2-40B4-BE49-F238E27FC236}">
                      <a16:creationId xmlns:a16="http://schemas.microsoft.com/office/drawing/2014/main" id="{8CAC0781-69B0-AFE6-94C5-455CD55A95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5" name="Freeform 18">
                  <a:extLst>
                    <a:ext uri="{FF2B5EF4-FFF2-40B4-BE49-F238E27FC236}">
                      <a16:creationId xmlns:a16="http://schemas.microsoft.com/office/drawing/2014/main" id="{F2A73F67-7A7D-662D-1DBF-C816B10B9D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6" name="Freeform 19">
                  <a:extLst>
                    <a:ext uri="{FF2B5EF4-FFF2-40B4-BE49-F238E27FC236}">
                      <a16:creationId xmlns:a16="http://schemas.microsoft.com/office/drawing/2014/main" id="{2369FE32-AC25-487E-AE6B-FDC6F0481B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7" name="Freeform 20">
                  <a:extLst>
                    <a:ext uri="{FF2B5EF4-FFF2-40B4-BE49-F238E27FC236}">
                      <a16:creationId xmlns:a16="http://schemas.microsoft.com/office/drawing/2014/main" id="{DC690B13-C83B-56DD-B238-FCB3C1DA49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52" name="noun_project_0562.eps">
                <a:extLst>
                  <a:ext uri="{FF2B5EF4-FFF2-40B4-BE49-F238E27FC236}">
                    <a16:creationId xmlns:a16="http://schemas.microsoft.com/office/drawing/2014/main" id="{E9ADBEC7-FBE4-5D64-1694-CD4BD11566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53" name="Freeform 360">
                  <a:extLst>
                    <a:ext uri="{FF2B5EF4-FFF2-40B4-BE49-F238E27FC236}">
                      <a16:creationId xmlns:a16="http://schemas.microsoft.com/office/drawing/2014/main" id="{F8058BCA-3AF1-96EB-E3A5-9F8B4A9F0B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4" name="Freeform 361">
                  <a:extLst>
                    <a:ext uri="{FF2B5EF4-FFF2-40B4-BE49-F238E27FC236}">
                      <a16:creationId xmlns:a16="http://schemas.microsoft.com/office/drawing/2014/main" id="{7C70708D-84C5-A796-80AD-B8A4B597D6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5" name="Freeform 362">
                  <a:extLst>
                    <a:ext uri="{FF2B5EF4-FFF2-40B4-BE49-F238E27FC236}">
                      <a16:creationId xmlns:a16="http://schemas.microsoft.com/office/drawing/2014/main" id="{C8C3B541-22C1-ACF6-788D-6418C6043D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6" name="Freeform 363">
                  <a:extLst>
                    <a:ext uri="{FF2B5EF4-FFF2-40B4-BE49-F238E27FC236}">
                      <a16:creationId xmlns:a16="http://schemas.microsoft.com/office/drawing/2014/main" id="{31DD7810-F55C-6700-7245-46C4794048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61" name="Wykres 60">
            <a:extLst>
              <a:ext uri="{FF2B5EF4-FFF2-40B4-BE49-F238E27FC236}">
                <a16:creationId xmlns:a16="http://schemas.microsoft.com/office/drawing/2014/main" id="{4FCCCFCB-F9D3-AF0B-CC41-3636B852D4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52986023"/>
              </p:ext>
            </p:extLst>
          </p:nvPr>
        </p:nvGraphicFramePr>
        <p:xfrm>
          <a:off x="4893432" y="1294591"/>
          <a:ext cx="1694305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77" name="Tabela 7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8434900"/>
              </p:ext>
            </p:extLst>
          </p:nvPr>
        </p:nvGraphicFramePr>
        <p:xfrm>
          <a:off x="1801368" y="1694056"/>
          <a:ext cx="4023712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57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7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57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57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57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57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5792">
                  <a:extLst>
                    <a:ext uri="{9D8B030D-6E8A-4147-A177-3AD203B41FA5}">
                      <a16:colId xmlns:a16="http://schemas.microsoft.com/office/drawing/2014/main" val="2628124234"/>
                    </a:ext>
                  </a:extLst>
                </a:gridCol>
                <a:gridCol w="365792">
                  <a:extLst>
                    <a:ext uri="{9D8B030D-6E8A-4147-A177-3AD203B41FA5}">
                      <a16:colId xmlns:a16="http://schemas.microsoft.com/office/drawing/2014/main" val="465689281"/>
                    </a:ext>
                  </a:extLst>
                </a:gridCol>
                <a:gridCol w="3657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5792">
                  <a:extLst>
                    <a:ext uri="{9D8B030D-6E8A-4147-A177-3AD203B41FA5}">
                      <a16:colId xmlns:a16="http://schemas.microsoft.com/office/drawing/2014/main" val="2559320763"/>
                    </a:ext>
                  </a:extLst>
                </a:gridCol>
                <a:gridCol w="365792">
                  <a:extLst>
                    <a:ext uri="{9D8B030D-6E8A-4147-A177-3AD203B41FA5}">
                      <a16:colId xmlns:a16="http://schemas.microsoft.com/office/drawing/2014/main" val="304551687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2015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2016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2017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" name="Wykres 4">
            <a:extLst>
              <a:ext uri="{FF2B5EF4-FFF2-40B4-BE49-F238E27FC236}">
                <a16:creationId xmlns:a16="http://schemas.microsoft.com/office/drawing/2014/main" id="{AE341F46-8E62-FD9E-8CA1-40D65AEC338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42967790"/>
              </p:ext>
            </p:extLst>
          </p:nvPr>
        </p:nvGraphicFramePr>
        <p:xfrm>
          <a:off x="5290428" y="1309074"/>
          <a:ext cx="1694305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</p:spTree>
    <p:extLst>
      <p:ext uri="{BB962C8B-B14F-4D97-AF65-F5344CB8AC3E}">
        <p14:creationId xmlns:p14="http://schemas.microsoft.com/office/powerpoint/2010/main" val="33157928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C4E69639-131C-B396-252A-E183D0483A21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Powody zadowolenia z pobytu wśród krajowych turystów zewnętrznych 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Respondenci, którzy byli zadowoleni z pobytu, 2022: N=62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P10b. Dlaczego jest Pan(i) zadowolony(a)?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1362476515"/>
              </p:ext>
            </p:extLst>
          </p:nvPr>
        </p:nvGraphicFramePr>
        <p:xfrm>
          <a:off x="8662015" y="1981197"/>
          <a:ext cx="3442060" cy="37799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aphicFrame>
        <p:nvGraphicFramePr>
          <p:cNvPr id="59" name="Tabela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2497200"/>
              </p:ext>
            </p:extLst>
          </p:nvPr>
        </p:nvGraphicFramePr>
        <p:xfrm>
          <a:off x="6309543" y="1955556"/>
          <a:ext cx="2268815" cy="38055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68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22842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Gościnni i mili ludzie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Dobre jedzenie\smaczna kuchnia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9442324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Ciekawa oferta spędzania wolnego czasu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9835752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Dobry stosunek jakości do ceny całego pobytu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Różnorodna oferta atrakcji.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Dobra jakość obsługi turysty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Wysoka jakość miejsca noclegowego (relatywnie do ceny).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Jestem zaskoczony jak tu zielono, ładnie, jak tu się dużo zmieniło.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Inne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6217108"/>
                  </a:ext>
                </a:extLst>
              </a:tr>
            </a:tbl>
          </a:graphicData>
        </a:graphic>
      </p:graphicFrame>
      <p:grpSp>
        <p:nvGrpSpPr>
          <p:cNvPr id="42" name="Grupa 41">
            <a:extLst>
              <a:ext uri="{FF2B5EF4-FFF2-40B4-BE49-F238E27FC236}">
                <a16:creationId xmlns:a16="http://schemas.microsoft.com/office/drawing/2014/main" id="{81ECC251-0F4F-C08C-5631-CFEF1AD83FD2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3" name="Elipsa 6">
              <a:extLst>
                <a:ext uri="{FF2B5EF4-FFF2-40B4-BE49-F238E27FC236}">
                  <a16:creationId xmlns:a16="http://schemas.microsoft.com/office/drawing/2014/main" id="{780618C7-9681-E956-BF9C-6BCF4366DF76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4" name="Grupa 43">
              <a:extLst>
                <a:ext uri="{FF2B5EF4-FFF2-40B4-BE49-F238E27FC236}">
                  <a16:creationId xmlns:a16="http://schemas.microsoft.com/office/drawing/2014/main" id="{AADA38FA-39EE-E452-38BB-3908F9C633E5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5" name="Grupa 44">
                <a:extLst>
                  <a:ext uri="{FF2B5EF4-FFF2-40B4-BE49-F238E27FC236}">
                    <a16:creationId xmlns:a16="http://schemas.microsoft.com/office/drawing/2014/main" id="{7432C235-8E73-C3F4-09E7-DF6D7DB3BD0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51" name="Freeform 5">
                  <a:extLst>
                    <a:ext uri="{FF2B5EF4-FFF2-40B4-BE49-F238E27FC236}">
                      <a16:creationId xmlns:a16="http://schemas.microsoft.com/office/drawing/2014/main" id="{A468150F-5BB7-B403-9CC7-75FFC4B70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6">
                  <a:extLst>
                    <a:ext uri="{FF2B5EF4-FFF2-40B4-BE49-F238E27FC236}">
                      <a16:creationId xmlns:a16="http://schemas.microsoft.com/office/drawing/2014/main" id="{C3548D26-DA80-D25D-56FD-05486642AD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7">
                  <a:extLst>
                    <a:ext uri="{FF2B5EF4-FFF2-40B4-BE49-F238E27FC236}">
                      <a16:creationId xmlns:a16="http://schemas.microsoft.com/office/drawing/2014/main" id="{36FA6F4F-1CED-A215-E124-E1B538250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8">
                  <a:extLst>
                    <a:ext uri="{FF2B5EF4-FFF2-40B4-BE49-F238E27FC236}">
                      <a16:creationId xmlns:a16="http://schemas.microsoft.com/office/drawing/2014/main" id="{727AA910-40EB-B149-99AB-2A67626409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9">
                  <a:extLst>
                    <a:ext uri="{FF2B5EF4-FFF2-40B4-BE49-F238E27FC236}">
                      <a16:creationId xmlns:a16="http://schemas.microsoft.com/office/drawing/2014/main" id="{19288FEE-8186-A90D-533A-D6BC9CE395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0">
                  <a:extLst>
                    <a:ext uri="{FF2B5EF4-FFF2-40B4-BE49-F238E27FC236}">
                      <a16:creationId xmlns:a16="http://schemas.microsoft.com/office/drawing/2014/main" id="{A0D1AE5E-F860-3F85-9BBA-ACE8BCF51E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1">
                  <a:extLst>
                    <a:ext uri="{FF2B5EF4-FFF2-40B4-BE49-F238E27FC236}">
                      <a16:creationId xmlns:a16="http://schemas.microsoft.com/office/drawing/2014/main" id="{62BD1D66-7918-07BD-01EE-F6625F73F6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8" name="Freeform 12">
                  <a:extLst>
                    <a:ext uri="{FF2B5EF4-FFF2-40B4-BE49-F238E27FC236}">
                      <a16:creationId xmlns:a16="http://schemas.microsoft.com/office/drawing/2014/main" id="{9A22E72F-5198-FFB8-08FE-C7F37F3B5D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0" name="Freeform 13">
                  <a:extLst>
                    <a:ext uri="{FF2B5EF4-FFF2-40B4-BE49-F238E27FC236}">
                      <a16:creationId xmlns:a16="http://schemas.microsoft.com/office/drawing/2014/main" id="{760090A6-78D7-A879-9EEE-3AC83B3B20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1" name="Freeform 14">
                  <a:extLst>
                    <a:ext uri="{FF2B5EF4-FFF2-40B4-BE49-F238E27FC236}">
                      <a16:creationId xmlns:a16="http://schemas.microsoft.com/office/drawing/2014/main" id="{88A4ED36-3BF1-D90E-13CC-512B035224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2" name="Freeform 15">
                  <a:extLst>
                    <a:ext uri="{FF2B5EF4-FFF2-40B4-BE49-F238E27FC236}">
                      <a16:creationId xmlns:a16="http://schemas.microsoft.com/office/drawing/2014/main" id="{061F83D6-6AC0-9A43-0153-958EAAEC37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3" name="Freeform 16">
                  <a:extLst>
                    <a:ext uri="{FF2B5EF4-FFF2-40B4-BE49-F238E27FC236}">
                      <a16:creationId xmlns:a16="http://schemas.microsoft.com/office/drawing/2014/main" id="{E7AA88DC-E363-BB5C-903C-D0A54468D6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4" name="Freeform 17">
                  <a:extLst>
                    <a:ext uri="{FF2B5EF4-FFF2-40B4-BE49-F238E27FC236}">
                      <a16:creationId xmlns:a16="http://schemas.microsoft.com/office/drawing/2014/main" id="{C1854393-631F-DE3A-D3AD-4B482E82B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5" name="Freeform 18">
                  <a:extLst>
                    <a:ext uri="{FF2B5EF4-FFF2-40B4-BE49-F238E27FC236}">
                      <a16:creationId xmlns:a16="http://schemas.microsoft.com/office/drawing/2014/main" id="{44D2F7EF-7D50-59F4-6B83-C2065AA7C2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8" name="Freeform 19">
                  <a:extLst>
                    <a:ext uri="{FF2B5EF4-FFF2-40B4-BE49-F238E27FC236}">
                      <a16:creationId xmlns:a16="http://schemas.microsoft.com/office/drawing/2014/main" id="{8EE93048-5DF9-1E7D-6A92-A8AB3D1209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9" name="Freeform 20">
                  <a:extLst>
                    <a:ext uri="{FF2B5EF4-FFF2-40B4-BE49-F238E27FC236}">
                      <a16:creationId xmlns:a16="http://schemas.microsoft.com/office/drawing/2014/main" id="{0DA09EC8-D3D8-484E-6446-0940F31D9D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6" name="noun_project_0562.eps">
                <a:extLst>
                  <a:ext uri="{FF2B5EF4-FFF2-40B4-BE49-F238E27FC236}">
                    <a16:creationId xmlns:a16="http://schemas.microsoft.com/office/drawing/2014/main" id="{C973616D-D050-DF43-A7DC-FB02FAE59E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7" name="Freeform 360">
                  <a:extLst>
                    <a:ext uri="{FF2B5EF4-FFF2-40B4-BE49-F238E27FC236}">
                      <a16:creationId xmlns:a16="http://schemas.microsoft.com/office/drawing/2014/main" id="{78BF08BE-8990-C66C-13A2-705A76579F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8" name="Freeform 361">
                  <a:extLst>
                    <a:ext uri="{FF2B5EF4-FFF2-40B4-BE49-F238E27FC236}">
                      <a16:creationId xmlns:a16="http://schemas.microsoft.com/office/drawing/2014/main" id="{2331C443-9D1D-70B8-3D13-B958025F68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9" name="Freeform 362">
                  <a:extLst>
                    <a:ext uri="{FF2B5EF4-FFF2-40B4-BE49-F238E27FC236}">
                      <a16:creationId xmlns:a16="http://schemas.microsoft.com/office/drawing/2014/main" id="{07143CBC-AC39-D92A-008D-0CA3043A5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0" name="Freeform 363">
                  <a:extLst>
                    <a:ext uri="{FF2B5EF4-FFF2-40B4-BE49-F238E27FC236}">
                      <a16:creationId xmlns:a16="http://schemas.microsoft.com/office/drawing/2014/main" id="{E3EA528F-F5A6-91DA-58B1-CEA418011F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73" name="Tabela 72">
            <a:extLst>
              <a:ext uri="{FF2B5EF4-FFF2-40B4-BE49-F238E27FC236}">
                <a16:creationId xmlns:a16="http://schemas.microsoft.com/office/drawing/2014/main" id="{2F1EC35F-5790-5066-5A8E-86223536BF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1911612"/>
              </p:ext>
            </p:extLst>
          </p:nvPr>
        </p:nvGraphicFramePr>
        <p:xfrm>
          <a:off x="370392" y="1979150"/>
          <a:ext cx="1709708" cy="36300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097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12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gościnni i mili ludzie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12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dobre jedzenie, smaczna kuchnia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12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ciekawa oferta spędzania wolnego czasu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6126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różnorodna oferta atrakcji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0464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jestem zaskoczony</a:t>
                      </a:r>
                      <a:r>
                        <a:rPr lang="pl-PL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jak tu zielono, ładnie, jak się dużo zmieniło</a:t>
                      </a:r>
                      <a:endParaRPr lang="pl-PL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6126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dobry stosunek jakości do ceny całego pobytu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12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wysoka jakość miejsca noclegowego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12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dobra jakość obsługi turysty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812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trudno powiedzieć / inne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75" name="Tabela 74">
            <a:extLst>
              <a:ext uri="{FF2B5EF4-FFF2-40B4-BE49-F238E27FC236}">
                <a16:creationId xmlns:a16="http://schemas.microsoft.com/office/drawing/2014/main" id="{00C62888-3F82-8F91-EDEC-9B3CEC5652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1703903"/>
              </p:ext>
            </p:extLst>
          </p:nvPr>
        </p:nvGraphicFramePr>
        <p:xfrm>
          <a:off x="1961149" y="1694056"/>
          <a:ext cx="3861680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54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5420">
                  <a:extLst>
                    <a:ext uri="{9D8B030D-6E8A-4147-A177-3AD203B41FA5}">
                      <a16:colId xmlns:a16="http://schemas.microsoft.com/office/drawing/2014/main" val="545280321"/>
                    </a:ext>
                  </a:extLst>
                </a:gridCol>
                <a:gridCol w="965420">
                  <a:extLst>
                    <a:ext uri="{9D8B030D-6E8A-4147-A177-3AD203B41FA5}">
                      <a16:colId xmlns:a16="http://schemas.microsoft.com/office/drawing/2014/main" val="1921184923"/>
                    </a:ext>
                  </a:extLst>
                </a:gridCol>
                <a:gridCol w="9654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7" name="Wykres 76">
            <a:extLst>
              <a:ext uri="{FF2B5EF4-FFF2-40B4-BE49-F238E27FC236}">
                <a16:creationId xmlns:a16="http://schemas.microsoft.com/office/drawing/2014/main" id="{5E4E14D6-6EE5-1C3A-B425-D8C48CD66CD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65219035"/>
              </p:ext>
            </p:extLst>
          </p:nvPr>
        </p:nvGraphicFramePr>
        <p:xfrm>
          <a:off x="2187904" y="1993433"/>
          <a:ext cx="2017897" cy="36568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79" name="Wykres 78">
            <a:extLst>
              <a:ext uri="{FF2B5EF4-FFF2-40B4-BE49-F238E27FC236}">
                <a16:creationId xmlns:a16="http://schemas.microsoft.com/office/drawing/2014/main" id="{0C5F06DB-B82C-6110-0600-9DCA2226EA4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56879915"/>
              </p:ext>
            </p:extLst>
          </p:nvPr>
        </p:nvGraphicFramePr>
        <p:xfrm>
          <a:off x="3146526" y="1983306"/>
          <a:ext cx="2101186" cy="36568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80" name="Wykres 79">
            <a:extLst>
              <a:ext uri="{FF2B5EF4-FFF2-40B4-BE49-F238E27FC236}">
                <a16:creationId xmlns:a16="http://schemas.microsoft.com/office/drawing/2014/main" id="{925D239E-4449-37EE-0B2A-665B83C177D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28088115"/>
              </p:ext>
            </p:extLst>
          </p:nvPr>
        </p:nvGraphicFramePr>
        <p:xfrm>
          <a:off x="4061177" y="1983305"/>
          <a:ext cx="2017897" cy="36568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" name="Wykres 2">
            <a:extLst>
              <a:ext uri="{FF2B5EF4-FFF2-40B4-BE49-F238E27FC236}">
                <a16:creationId xmlns:a16="http://schemas.microsoft.com/office/drawing/2014/main" id="{EFA58EDC-2014-3903-1623-D6CA5A6877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33398580"/>
              </p:ext>
            </p:extLst>
          </p:nvPr>
        </p:nvGraphicFramePr>
        <p:xfrm>
          <a:off x="5088637" y="1991516"/>
          <a:ext cx="2101186" cy="36568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21961387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0" name="Łącznik prostoliniowy 79"/>
          <p:cNvCxnSpPr/>
          <p:nvPr/>
        </p:nvCxnSpPr>
        <p:spPr>
          <a:xfrm>
            <a:off x="3271432" y="4220079"/>
            <a:ext cx="5579171" cy="0"/>
          </a:xfrm>
          <a:prstGeom prst="line">
            <a:avLst/>
          </a:prstGeom>
          <a:ln w="127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D8CD718B-804B-E218-254A-AF6DA3BD9302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Chęć ponownych odwiedzin regionu wśród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2022: N=72.</a:t>
            </a:r>
          </a:p>
        </p:txBody>
      </p:sp>
      <p:sp>
        <p:nvSpPr>
          <p:cNvPr id="20" name="Prostokąt 19"/>
          <p:cNvSpPr/>
          <p:nvPr/>
        </p:nvSpPr>
        <p:spPr>
          <a:xfrm>
            <a:off x="1209675" y="1322561"/>
            <a:ext cx="10712448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P10d. Czy chciał(a)by Pan(i) w przyszłości ponownie odwiedzić w celach turystycznych województwo śląskie?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417232" y="1310050"/>
            <a:ext cx="11411327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78" name="Tabela 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708973"/>
              </p:ext>
            </p:extLst>
          </p:nvPr>
        </p:nvGraphicFramePr>
        <p:xfrm>
          <a:off x="3057525" y="3127362"/>
          <a:ext cx="2191886" cy="25500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22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596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rgbClr val="669900"/>
                          </a:solidFill>
                        </a:rPr>
                        <a:t>T2B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DA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5. Zdecydowanie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tak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BC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4.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tak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3.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Nie wiem, trudno powiedzieć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2.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nie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99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1.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Zdecydowanie nie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b="1" dirty="0">
                        <a:solidFill>
                          <a:srgbClr val="BF7300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1" dirty="0">
                          <a:solidFill>
                            <a:srgbClr val="BF7300"/>
                          </a:solidFill>
                        </a:rPr>
                        <a:t>B2B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9" name="Wykres 78"/>
          <p:cNvGraphicFramePr/>
          <p:nvPr>
            <p:extLst>
              <p:ext uri="{D42A27DB-BD31-4B8C-83A1-F6EECF244321}">
                <p14:modId xmlns:p14="http://schemas.microsoft.com/office/powerpoint/2010/main" val="3799680622"/>
              </p:ext>
            </p:extLst>
          </p:nvPr>
        </p:nvGraphicFramePr>
        <p:xfrm>
          <a:off x="4902414" y="1305447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36" name="Grupa 35">
            <a:extLst>
              <a:ext uri="{FF2B5EF4-FFF2-40B4-BE49-F238E27FC236}">
                <a16:creationId xmlns:a16="http://schemas.microsoft.com/office/drawing/2014/main" id="{05EDA274-CA6C-7546-6B5B-814024C6C4BE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37" name="Elipsa 6">
              <a:extLst>
                <a:ext uri="{FF2B5EF4-FFF2-40B4-BE49-F238E27FC236}">
                  <a16:creationId xmlns:a16="http://schemas.microsoft.com/office/drawing/2014/main" id="{76CA2A95-240A-1400-D6A6-694009D385A5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38" name="Grupa 37">
              <a:extLst>
                <a:ext uri="{FF2B5EF4-FFF2-40B4-BE49-F238E27FC236}">
                  <a16:creationId xmlns:a16="http://schemas.microsoft.com/office/drawing/2014/main" id="{9045E36F-351B-2F61-A579-4ED6BFF69961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39" name="Grupa 38">
                <a:extLst>
                  <a:ext uri="{FF2B5EF4-FFF2-40B4-BE49-F238E27FC236}">
                    <a16:creationId xmlns:a16="http://schemas.microsoft.com/office/drawing/2014/main" id="{F2D8D1EF-0385-4136-3DE7-C87F7762C66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45" name="Freeform 5">
                  <a:extLst>
                    <a:ext uri="{FF2B5EF4-FFF2-40B4-BE49-F238E27FC236}">
                      <a16:creationId xmlns:a16="http://schemas.microsoft.com/office/drawing/2014/main" id="{331123F4-8B94-7543-7EA9-EDFA5F12B3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6" name="Freeform 6">
                  <a:extLst>
                    <a:ext uri="{FF2B5EF4-FFF2-40B4-BE49-F238E27FC236}">
                      <a16:creationId xmlns:a16="http://schemas.microsoft.com/office/drawing/2014/main" id="{3A541217-903F-7D9D-EB6B-389DA257E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7" name="Freeform 7">
                  <a:extLst>
                    <a:ext uri="{FF2B5EF4-FFF2-40B4-BE49-F238E27FC236}">
                      <a16:creationId xmlns:a16="http://schemas.microsoft.com/office/drawing/2014/main" id="{2422FA64-536E-AD56-2EAE-F093A99AE5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8" name="Freeform 8">
                  <a:extLst>
                    <a:ext uri="{FF2B5EF4-FFF2-40B4-BE49-F238E27FC236}">
                      <a16:creationId xmlns:a16="http://schemas.microsoft.com/office/drawing/2014/main" id="{D5DCB0B5-4CE4-A08E-F8A1-AFC5976E0C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9" name="Freeform 9">
                  <a:extLst>
                    <a:ext uri="{FF2B5EF4-FFF2-40B4-BE49-F238E27FC236}">
                      <a16:creationId xmlns:a16="http://schemas.microsoft.com/office/drawing/2014/main" id="{E4296E96-A552-5C54-A71A-D9C6B13498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0" name="Freeform 10">
                  <a:extLst>
                    <a:ext uri="{FF2B5EF4-FFF2-40B4-BE49-F238E27FC236}">
                      <a16:creationId xmlns:a16="http://schemas.microsoft.com/office/drawing/2014/main" id="{BDE09A76-23F9-FDBB-A7A2-CE6936AF6E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1" name="Freeform 11">
                  <a:extLst>
                    <a:ext uri="{FF2B5EF4-FFF2-40B4-BE49-F238E27FC236}">
                      <a16:creationId xmlns:a16="http://schemas.microsoft.com/office/drawing/2014/main" id="{CDE2186A-FA9D-A790-84CB-473BBA70F8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12">
                  <a:extLst>
                    <a:ext uri="{FF2B5EF4-FFF2-40B4-BE49-F238E27FC236}">
                      <a16:creationId xmlns:a16="http://schemas.microsoft.com/office/drawing/2014/main" id="{1E78847F-5EFB-613B-11C0-BC9835AC4C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13">
                  <a:extLst>
                    <a:ext uri="{FF2B5EF4-FFF2-40B4-BE49-F238E27FC236}">
                      <a16:creationId xmlns:a16="http://schemas.microsoft.com/office/drawing/2014/main" id="{C69AE00D-4CB7-F091-B07F-C885C8F794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14">
                  <a:extLst>
                    <a:ext uri="{FF2B5EF4-FFF2-40B4-BE49-F238E27FC236}">
                      <a16:creationId xmlns:a16="http://schemas.microsoft.com/office/drawing/2014/main" id="{B5C23354-38AB-5CA0-FB2D-714DE0E6D1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15">
                  <a:extLst>
                    <a:ext uri="{FF2B5EF4-FFF2-40B4-BE49-F238E27FC236}">
                      <a16:creationId xmlns:a16="http://schemas.microsoft.com/office/drawing/2014/main" id="{CD7919AE-CBE0-9039-F4B3-9B9AE584B6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6">
                  <a:extLst>
                    <a:ext uri="{FF2B5EF4-FFF2-40B4-BE49-F238E27FC236}">
                      <a16:creationId xmlns:a16="http://schemas.microsoft.com/office/drawing/2014/main" id="{4AFD3D2B-11F6-4BD5-3661-BD0D271561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7">
                  <a:extLst>
                    <a:ext uri="{FF2B5EF4-FFF2-40B4-BE49-F238E27FC236}">
                      <a16:creationId xmlns:a16="http://schemas.microsoft.com/office/drawing/2014/main" id="{2EA5B456-DBF7-C8EE-CEBB-C191C0BD47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8" name="Freeform 18">
                  <a:extLst>
                    <a:ext uri="{FF2B5EF4-FFF2-40B4-BE49-F238E27FC236}">
                      <a16:creationId xmlns:a16="http://schemas.microsoft.com/office/drawing/2014/main" id="{E12A9948-5797-74BD-4580-EE2AFEE054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9" name="Freeform 19">
                  <a:extLst>
                    <a:ext uri="{FF2B5EF4-FFF2-40B4-BE49-F238E27FC236}">
                      <a16:creationId xmlns:a16="http://schemas.microsoft.com/office/drawing/2014/main" id="{7A0252F9-F992-FCED-ED66-F9861F3203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0" name="Freeform 20">
                  <a:extLst>
                    <a:ext uri="{FF2B5EF4-FFF2-40B4-BE49-F238E27FC236}">
                      <a16:creationId xmlns:a16="http://schemas.microsoft.com/office/drawing/2014/main" id="{3AEAF9DD-759B-B470-94F7-8E425C5E17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0" name="noun_project_0562.eps">
                <a:extLst>
                  <a:ext uri="{FF2B5EF4-FFF2-40B4-BE49-F238E27FC236}">
                    <a16:creationId xmlns:a16="http://schemas.microsoft.com/office/drawing/2014/main" id="{8CA283C1-4579-51EB-602D-7F8A0D2F29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1" name="Freeform 360">
                  <a:extLst>
                    <a:ext uri="{FF2B5EF4-FFF2-40B4-BE49-F238E27FC236}">
                      <a16:creationId xmlns:a16="http://schemas.microsoft.com/office/drawing/2014/main" id="{93FC44F6-F6FC-7AA3-4B1A-9713A5416A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2" name="Freeform 361">
                  <a:extLst>
                    <a:ext uri="{FF2B5EF4-FFF2-40B4-BE49-F238E27FC236}">
                      <a16:creationId xmlns:a16="http://schemas.microsoft.com/office/drawing/2014/main" id="{C432A2E9-2C64-B9BB-6E92-763AE7CB82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3" name="Freeform 362">
                  <a:extLst>
                    <a:ext uri="{FF2B5EF4-FFF2-40B4-BE49-F238E27FC236}">
                      <a16:creationId xmlns:a16="http://schemas.microsoft.com/office/drawing/2014/main" id="{168A575F-E83F-7BAF-8C38-A207EE9E14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4" name="Freeform 363">
                  <a:extLst>
                    <a:ext uri="{FF2B5EF4-FFF2-40B4-BE49-F238E27FC236}">
                      <a16:creationId xmlns:a16="http://schemas.microsoft.com/office/drawing/2014/main" id="{AF380D86-C7A3-C9CC-A025-8235CE3B3C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61" name="Wykres 60">
            <a:extLst>
              <a:ext uri="{FF2B5EF4-FFF2-40B4-BE49-F238E27FC236}">
                <a16:creationId xmlns:a16="http://schemas.microsoft.com/office/drawing/2014/main" id="{9EF09EF4-7DA3-47F7-A324-15D2AF8986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58084172"/>
              </p:ext>
            </p:extLst>
          </p:nvPr>
        </p:nvGraphicFramePr>
        <p:xfrm>
          <a:off x="5939300" y="1320158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2" name="Prostokąt 61">
            <a:extLst>
              <a:ext uri="{FF2B5EF4-FFF2-40B4-BE49-F238E27FC236}">
                <a16:creationId xmlns:a16="http://schemas.microsoft.com/office/drawing/2014/main" id="{8F3990DB-4EF7-9477-D39B-0EEC3AB21B9C}"/>
              </a:ext>
            </a:extLst>
          </p:cNvPr>
          <p:cNvSpPr/>
          <p:nvPr/>
        </p:nvSpPr>
        <p:spPr>
          <a:xfrm>
            <a:off x="6096000" y="1742946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chemeClr val="bg1">
                    <a:lumMod val="50000"/>
                  </a:schemeClr>
                </a:solidFill>
              </a:rPr>
              <a:t>2021</a:t>
            </a:r>
          </a:p>
        </p:txBody>
      </p:sp>
      <p:sp>
        <p:nvSpPr>
          <p:cNvPr id="63" name="Prostokąt 62">
            <a:extLst>
              <a:ext uri="{FF2B5EF4-FFF2-40B4-BE49-F238E27FC236}">
                <a16:creationId xmlns:a16="http://schemas.microsoft.com/office/drawing/2014/main" id="{10303025-16B1-0CBC-965D-3143F32229DF}"/>
              </a:ext>
            </a:extLst>
          </p:cNvPr>
          <p:cNvSpPr/>
          <p:nvPr/>
        </p:nvSpPr>
        <p:spPr>
          <a:xfrm>
            <a:off x="4978751" y="1742946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chemeClr val="bg1">
                    <a:lumMod val="50000"/>
                  </a:schemeClr>
                </a:solidFill>
              </a:rPr>
              <a:t>2019</a:t>
            </a:r>
          </a:p>
        </p:txBody>
      </p:sp>
      <p:graphicFrame>
        <p:nvGraphicFramePr>
          <p:cNvPr id="3" name="Wykres 2">
            <a:extLst>
              <a:ext uri="{FF2B5EF4-FFF2-40B4-BE49-F238E27FC236}">
                <a16:creationId xmlns:a16="http://schemas.microsoft.com/office/drawing/2014/main" id="{9389FA6F-E36B-63D0-A1F6-C7BEE254C2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17039855"/>
              </p:ext>
            </p:extLst>
          </p:nvPr>
        </p:nvGraphicFramePr>
        <p:xfrm>
          <a:off x="6935569" y="1335147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" name="Prostokąt 4">
            <a:extLst>
              <a:ext uri="{FF2B5EF4-FFF2-40B4-BE49-F238E27FC236}">
                <a16:creationId xmlns:a16="http://schemas.microsoft.com/office/drawing/2014/main" id="{5B8D66E6-D883-596C-FF9A-287A78500839}"/>
              </a:ext>
            </a:extLst>
          </p:cNvPr>
          <p:cNvSpPr/>
          <p:nvPr/>
        </p:nvSpPr>
        <p:spPr>
          <a:xfrm>
            <a:off x="7074404" y="1727957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</p:spTree>
    <p:extLst>
      <p:ext uri="{BB962C8B-B14F-4D97-AF65-F5344CB8AC3E}">
        <p14:creationId xmlns:p14="http://schemas.microsoft.com/office/powerpoint/2010/main" val="2331623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502E28BA-13EC-7E4E-9C5B-37EDC16E4736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2299317" y="2941825"/>
            <a:ext cx="7430609" cy="520895"/>
          </a:xfrm>
        </p:spPr>
        <p:txBody>
          <a:bodyPr/>
          <a:lstStyle/>
          <a:p>
            <a:r>
              <a:rPr lang="pl-PL" dirty="0"/>
              <a:t>TURYSTYKA W OBRĘBIE </a:t>
            </a:r>
            <a:br>
              <a:rPr lang="pl-PL" dirty="0"/>
            </a:br>
            <a:r>
              <a:rPr lang="pl-PL" dirty="0"/>
              <a:t>WOJEWÓDZTWA ŚLĄSKIEGO</a:t>
            </a:r>
          </a:p>
        </p:txBody>
      </p:sp>
    </p:spTree>
    <p:extLst>
      <p:ext uri="{BB962C8B-B14F-4D97-AF65-F5344CB8AC3E}">
        <p14:creationId xmlns:p14="http://schemas.microsoft.com/office/powerpoint/2010/main" val="410602455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9770E5D8-26DE-9545-C6F1-B939E40C3193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Pobyt turystów wewnętrznych w województwie śląskim 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z województwa śląskiego, 2022: N=228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3587093437"/>
              </p:ext>
            </p:extLst>
          </p:nvPr>
        </p:nvGraphicFramePr>
        <p:xfrm>
          <a:off x="360363" y="2228850"/>
          <a:ext cx="527901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0299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P1. Proszę pomyśleć o 2022 roku. </a:t>
            </a:r>
          </a:p>
          <a:p>
            <a:r>
              <a:rPr lang="pl-PL" sz="1000" b="1" dirty="0"/>
              <a:t>Czy w tym roku był(a) Pan(i) z wizytą na terenie województwa śląskiego? </a:t>
            </a:r>
          </a:p>
          <a:p>
            <a:r>
              <a:rPr lang="pl-PL" sz="1000" b="1" dirty="0"/>
              <a:t>Chodzi o wyjazdy na czas dłuższy niż 1 dzień, czyli przynajmniej z jednym noclegiem.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3747058"/>
              </p:ext>
            </p:extLst>
          </p:nvPr>
        </p:nvGraphicFramePr>
        <p:xfrm>
          <a:off x="7391235" y="2351773"/>
          <a:ext cx="381807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58" name="Prostokąt 57"/>
          <p:cNvSpPr/>
          <p:nvPr/>
        </p:nvSpPr>
        <p:spPr>
          <a:xfrm>
            <a:off x="6258624" y="4301735"/>
            <a:ext cx="5577484" cy="1107996"/>
          </a:xfrm>
          <a:prstGeom prst="rect">
            <a:avLst/>
          </a:prstGeom>
          <a:solidFill>
            <a:schemeClr val="accent4">
              <a:lumMod val="75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W 2022 roku połowa mieszkańców województwa śląskiego odbyła podróż turystyczną w obrębie regionu. Wskaźnik ten powoli się odbudowuje po zapaści związanej z epidemią.</a:t>
            </a:r>
          </a:p>
          <a:p>
            <a:r>
              <a:rPr lang="pl-PL" sz="1100" dirty="0">
                <a:solidFill>
                  <a:schemeClr val="bg1"/>
                </a:solidFill>
              </a:rPr>
              <a:t>Estymowana liczba osób zamieszkałych w województwie śląskim w wieku powyżej 18 lat, które podróżowały w obrębie województwa w roku 2022, to w przybliżeniu 1,845 mln osób (w roku 2021 – 1,6 mln).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Prostokąt 5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pSp>
        <p:nvGrpSpPr>
          <p:cNvPr id="2" name="Grupa 1"/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33" name="Grupa 32"/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34" name="Elipsa 33"/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37" name="noun_project_0562.eps"/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38" name="Freeform 360"/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9" name="Freeform 361"/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0" name="Freeform 362"/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1" name="Freeform 363"/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59" name="Freeform 19"/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</p:spTree>
    <p:extLst>
      <p:ext uri="{BB962C8B-B14F-4D97-AF65-F5344CB8AC3E}">
        <p14:creationId xmlns:p14="http://schemas.microsoft.com/office/powerpoint/2010/main" val="1873779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DCB4E001-7180-016B-AA26-CF3004AE1C6A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Liczba wizyt turystów wewnętrznych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2022: N=33.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2401665859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P2. Ile razy był(a) Pan(i) w tym regionie w ciągu 2022 roku?</a:t>
            </a:r>
            <a:br>
              <a:rPr lang="pl-PL" sz="1000" b="1" dirty="0"/>
            </a:br>
            <a:r>
              <a:rPr lang="pl-PL" sz="1000" b="1" dirty="0"/>
              <a:t>Chodzi o wyjazd na czas dłuższy niż jeden dzień, czyli przynajmniej z jednym noclegiem.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65200693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18487807"/>
              </p:ext>
            </p:extLst>
          </p:nvPr>
        </p:nvGraphicFramePr>
        <p:xfrm>
          <a:off x="93643" y="2513205"/>
          <a:ext cx="2031490" cy="34981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2" name="Prostokąt 61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sp>
        <p:nvSpPr>
          <p:cNvPr id="23" name="pole tekstowe 22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24" name="Grupa 23">
            <a:extLst>
              <a:ext uri="{FF2B5EF4-FFF2-40B4-BE49-F238E27FC236}">
                <a16:creationId xmlns:a16="http://schemas.microsoft.com/office/drawing/2014/main" id="{D0D76ECC-9E23-10D8-A3BF-8F3C5689CB58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25" name="Grupa 24">
              <a:extLst>
                <a:ext uri="{FF2B5EF4-FFF2-40B4-BE49-F238E27FC236}">
                  <a16:creationId xmlns:a16="http://schemas.microsoft.com/office/drawing/2014/main" id="{47ACC67E-8F46-4731-87D0-58C98AC8E080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27" name="Elipsa 33">
                <a:extLst>
                  <a:ext uri="{FF2B5EF4-FFF2-40B4-BE49-F238E27FC236}">
                    <a16:creationId xmlns:a16="http://schemas.microsoft.com/office/drawing/2014/main" id="{7E1B5402-6720-B938-82C3-2192E4908CBE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28" name="noun_project_0562.eps">
                <a:extLst>
                  <a:ext uri="{FF2B5EF4-FFF2-40B4-BE49-F238E27FC236}">
                    <a16:creationId xmlns:a16="http://schemas.microsoft.com/office/drawing/2014/main" id="{77D860E9-5411-D5E4-46E5-F8755F611D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30" name="Freeform 360">
                  <a:extLst>
                    <a:ext uri="{FF2B5EF4-FFF2-40B4-BE49-F238E27FC236}">
                      <a16:creationId xmlns:a16="http://schemas.microsoft.com/office/drawing/2014/main" id="{6056E424-E38D-46DA-658D-336A73099E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2" name="Freeform 361">
                  <a:extLst>
                    <a:ext uri="{FF2B5EF4-FFF2-40B4-BE49-F238E27FC236}">
                      <a16:creationId xmlns:a16="http://schemas.microsoft.com/office/drawing/2014/main" id="{C11AB307-2613-C1AA-9D70-15A82BA7B5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3" name="Freeform 362">
                  <a:extLst>
                    <a:ext uri="{FF2B5EF4-FFF2-40B4-BE49-F238E27FC236}">
                      <a16:creationId xmlns:a16="http://schemas.microsoft.com/office/drawing/2014/main" id="{CB0C56BC-016B-0541-F7FF-F7E34352B5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4" name="Freeform 363">
                  <a:extLst>
                    <a:ext uri="{FF2B5EF4-FFF2-40B4-BE49-F238E27FC236}">
                      <a16:creationId xmlns:a16="http://schemas.microsoft.com/office/drawing/2014/main" id="{B78EBA6E-DB5D-770C-92B0-FE5B892735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26" name="Freeform 19">
              <a:extLst>
                <a:ext uri="{FF2B5EF4-FFF2-40B4-BE49-F238E27FC236}">
                  <a16:creationId xmlns:a16="http://schemas.microsoft.com/office/drawing/2014/main" id="{B983B0DD-7A96-749B-3C51-2599CF5FB9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</p:spTree>
    <p:extLst>
      <p:ext uri="{BB962C8B-B14F-4D97-AF65-F5344CB8AC3E}">
        <p14:creationId xmlns:p14="http://schemas.microsoft.com/office/powerpoint/2010/main" val="2146787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CBF5AEBE-AA86-924F-A860-5CD212D84EB9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Długość pobytu turystów wewnętrznych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2022: N=33.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1016008411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P3. Łącznie ile dni spędził(a) Pan(i) w tym rejonie?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70735784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28808512"/>
              </p:ext>
            </p:extLst>
          </p:nvPr>
        </p:nvGraphicFramePr>
        <p:xfrm>
          <a:off x="284669" y="2513206"/>
          <a:ext cx="2147908" cy="33554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1" name="Prostokąt 60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sp>
        <p:nvSpPr>
          <p:cNvPr id="23" name="pole tekstowe 22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24" name="Grupa 23">
            <a:extLst>
              <a:ext uri="{FF2B5EF4-FFF2-40B4-BE49-F238E27FC236}">
                <a16:creationId xmlns:a16="http://schemas.microsoft.com/office/drawing/2014/main" id="{59F56A2C-1DBC-3A5C-2EFF-EEDA4742C26E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25" name="Grupa 24">
              <a:extLst>
                <a:ext uri="{FF2B5EF4-FFF2-40B4-BE49-F238E27FC236}">
                  <a16:creationId xmlns:a16="http://schemas.microsoft.com/office/drawing/2014/main" id="{CDF4267B-4717-397F-245B-F639306395BF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27" name="Elipsa 33">
                <a:extLst>
                  <a:ext uri="{FF2B5EF4-FFF2-40B4-BE49-F238E27FC236}">
                    <a16:creationId xmlns:a16="http://schemas.microsoft.com/office/drawing/2014/main" id="{F9861CBE-E360-9825-EA69-04BB4C0C2554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28" name="noun_project_0562.eps">
                <a:extLst>
                  <a:ext uri="{FF2B5EF4-FFF2-40B4-BE49-F238E27FC236}">
                    <a16:creationId xmlns:a16="http://schemas.microsoft.com/office/drawing/2014/main" id="{8534390F-549B-F84D-2A3C-68EA213C8A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30" name="Freeform 360">
                  <a:extLst>
                    <a:ext uri="{FF2B5EF4-FFF2-40B4-BE49-F238E27FC236}">
                      <a16:creationId xmlns:a16="http://schemas.microsoft.com/office/drawing/2014/main" id="{6C970B89-B4EA-39C8-2569-6587D2A304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2" name="Freeform 361">
                  <a:extLst>
                    <a:ext uri="{FF2B5EF4-FFF2-40B4-BE49-F238E27FC236}">
                      <a16:creationId xmlns:a16="http://schemas.microsoft.com/office/drawing/2014/main" id="{2E8EE005-420E-F6F6-EA22-2F9600F51F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3" name="Freeform 362">
                  <a:extLst>
                    <a:ext uri="{FF2B5EF4-FFF2-40B4-BE49-F238E27FC236}">
                      <a16:creationId xmlns:a16="http://schemas.microsoft.com/office/drawing/2014/main" id="{F5100C09-0EB8-48BA-66B3-B13274846E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4" name="Freeform 363">
                  <a:extLst>
                    <a:ext uri="{FF2B5EF4-FFF2-40B4-BE49-F238E27FC236}">
                      <a16:creationId xmlns:a16="http://schemas.microsoft.com/office/drawing/2014/main" id="{F2553CA0-E36A-92E3-3C95-9318BA8277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26" name="Freeform 19">
              <a:extLst>
                <a:ext uri="{FF2B5EF4-FFF2-40B4-BE49-F238E27FC236}">
                  <a16:creationId xmlns:a16="http://schemas.microsoft.com/office/drawing/2014/main" id="{E424134C-3318-2997-479F-E6D0FDABF8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</p:spTree>
    <p:extLst>
      <p:ext uri="{BB962C8B-B14F-4D97-AF65-F5344CB8AC3E}">
        <p14:creationId xmlns:p14="http://schemas.microsoft.com/office/powerpoint/2010/main" val="3848875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DB2125C5-6DE9-43CF-98E1-4562E90D6822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Liczba osób towarzyszących wśród turystów wewnętrznych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2022: N=33.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2916251937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P4. Ile osób towarzyszyło Panu(i) podczas tego wyjazdu/wyjazdów? W przypadku więcej niż jednego wyjazdu zrealizowanego proszę podać łączną liczbę osób towarzyszących. </a:t>
            </a:r>
            <a:br>
              <a:rPr lang="pl-PL" sz="1000" b="1" dirty="0"/>
            </a:br>
            <a:r>
              <a:rPr lang="pl-PL" sz="1000" b="1" dirty="0"/>
              <a:t>Proszę uwzględnić osoby posiadające z Panem(</a:t>
            </a:r>
            <a:r>
              <a:rPr lang="pl-PL" sz="1000" b="1" dirty="0" err="1"/>
              <a:t>ią</a:t>
            </a:r>
            <a:r>
              <a:rPr lang="pl-PL" sz="1000" b="1" dirty="0"/>
              <a:t>) wspólny budżet (członkowie rodziny, partner/partnerka).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70776998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15631146"/>
              </p:ext>
            </p:extLst>
          </p:nvPr>
        </p:nvGraphicFramePr>
        <p:xfrm>
          <a:off x="293668" y="2513206"/>
          <a:ext cx="204015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8" name="Prostokąt 57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sp>
        <p:nvSpPr>
          <p:cNvPr id="23" name="pole tekstowe 22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24" name="Grupa 23">
            <a:extLst>
              <a:ext uri="{FF2B5EF4-FFF2-40B4-BE49-F238E27FC236}">
                <a16:creationId xmlns:a16="http://schemas.microsoft.com/office/drawing/2014/main" id="{EB691C09-6FF8-D339-F38A-AA9101EEAB98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25" name="Grupa 24">
              <a:extLst>
                <a:ext uri="{FF2B5EF4-FFF2-40B4-BE49-F238E27FC236}">
                  <a16:creationId xmlns:a16="http://schemas.microsoft.com/office/drawing/2014/main" id="{881D8A11-3133-DD06-FABD-A2EF69F4936A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27" name="Elipsa 33">
                <a:extLst>
                  <a:ext uri="{FF2B5EF4-FFF2-40B4-BE49-F238E27FC236}">
                    <a16:creationId xmlns:a16="http://schemas.microsoft.com/office/drawing/2014/main" id="{37A01515-6CA8-3E65-E811-C3CB32F60DCE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28" name="noun_project_0562.eps">
                <a:extLst>
                  <a:ext uri="{FF2B5EF4-FFF2-40B4-BE49-F238E27FC236}">
                    <a16:creationId xmlns:a16="http://schemas.microsoft.com/office/drawing/2014/main" id="{07A1714B-5841-0459-F0A6-3A31BB1832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30" name="Freeform 360">
                  <a:extLst>
                    <a:ext uri="{FF2B5EF4-FFF2-40B4-BE49-F238E27FC236}">
                      <a16:creationId xmlns:a16="http://schemas.microsoft.com/office/drawing/2014/main" id="{BCE59FCB-3FD2-9A4D-A858-4769FE84B6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2" name="Freeform 361">
                  <a:extLst>
                    <a:ext uri="{FF2B5EF4-FFF2-40B4-BE49-F238E27FC236}">
                      <a16:creationId xmlns:a16="http://schemas.microsoft.com/office/drawing/2014/main" id="{817794DD-A520-C4F5-69B9-FA3297E778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3" name="Freeform 362">
                  <a:extLst>
                    <a:ext uri="{FF2B5EF4-FFF2-40B4-BE49-F238E27FC236}">
                      <a16:creationId xmlns:a16="http://schemas.microsoft.com/office/drawing/2014/main" id="{483CD267-10D8-58D8-9265-A272D9AB07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4" name="Freeform 363">
                  <a:extLst>
                    <a:ext uri="{FF2B5EF4-FFF2-40B4-BE49-F238E27FC236}">
                      <a16:creationId xmlns:a16="http://schemas.microsoft.com/office/drawing/2014/main" id="{8C301D5F-C05F-DB72-243E-9C3C751879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26" name="Freeform 19">
              <a:extLst>
                <a:ext uri="{FF2B5EF4-FFF2-40B4-BE49-F238E27FC236}">
                  <a16:creationId xmlns:a16="http://schemas.microsoft.com/office/drawing/2014/main" id="{2FF635D3-8C02-856A-5877-D678954EE8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</p:spTree>
    <p:extLst>
      <p:ext uri="{BB962C8B-B14F-4D97-AF65-F5344CB8AC3E}">
        <p14:creationId xmlns:p14="http://schemas.microsoft.com/office/powerpoint/2010/main" val="812369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923E1845-3CBB-B10A-8AF0-3B9BA4FEF902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Sezonowość pobytów turystów wewnętrznych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2022: N=33.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P5. W jakiej porze roku miał miejsce ten wyjazd/ te wyjazdy?</a:t>
            </a:r>
            <a:br>
              <a:rPr lang="pl-PL" sz="1000" b="1" dirty="0"/>
            </a:br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58" name="noun_project_1201.eps"/>
          <p:cNvGrpSpPr>
            <a:grpSpLocks noChangeAspect="1"/>
          </p:cNvGrpSpPr>
          <p:nvPr/>
        </p:nvGrpSpPr>
        <p:grpSpPr bwMode="auto">
          <a:xfrm>
            <a:off x="7246580" y="1759365"/>
            <a:ext cx="3752844" cy="3765071"/>
            <a:chOff x="3453" y="3060"/>
            <a:chExt cx="307" cy="308"/>
          </a:xfrm>
        </p:grpSpPr>
        <p:sp>
          <p:nvSpPr>
            <p:cNvPr id="60" name="Freeform 568"/>
            <p:cNvSpPr>
              <a:spLocks/>
            </p:cNvSpPr>
            <p:nvPr/>
          </p:nvSpPr>
          <p:spPr bwMode="auto">
            <a:xfrm>
              <a:off x="3569" y="3060"/>
              <a:ext cx="191" cy="148"/>
            </a:xfrm>
            <a:custGeom>
              <a:avLst/>
              <a:gdLst>
                <a:gd name="T0" fmla="*/ 17 w 2104"/>
                <a:gd name="T1" fmla="*/ 0 h 1633"/>
                <a:gd name="T2" fmla="*/ 14 w 2104"/>
                <a:gd name="T3" fmla="*/ 13 h 1633"/>
                <a:gd name="T4" fmla="*/ 14 w 2104"/>
                <a:gd name="T5" fmla="*/ 13 h 1633"/>
                <a:gd name="T6" fmla="*/ 14 w 2104"/>
                <a:gd name="T7" fmla="*/ 13 h 1633"/>
                <a:gd name="T8" fmla="*/ 14 w 2104"/>
                <a:gd name="T9" fmla="*/ 13 h 1633"/>
                <a:gd name="T10" fmla="*/ 13 w 2104"/>
                <a:gd name="T11" fmla="*/ 13 h 1633"/>
                <a:gd name="T12" fmla="*/ 14 w 2104"/>
                <a:gd name="T13" fmla="*/ 13 h 1633"/>
                <a:gd name="T14" fmla="*/ 14 w 2104"/>
                <a:gd name="T15" fmla="*/ 13 h 1633"/>
                <a:gd name="T16" fmla="*/ 14 w 2104"/>
                <a:gd name="T17" fmla="*/ 12 h 1633"/>
                <a:gd name="T18" fmla="*/ 14 w 2104"/>
                <a:gd name="T19" fmla="*/ 12 h 1633"/>
                <a:gd name="T20" fmla="*/ 13 w 2104"/>
                <a:gd name="T21" fmla="*/ 11 h 1633"/>
                <a:gd name="T22" fmla="*/ 13 w 2104"/>
                <a:gd name="T23" fmla="*/ 11 h 1633"/>
                <a:gd name="T24" fmla="*/ 13 w 2104"/>
                <a:gd name="T25" fmla="*/ 10 h 1633"/>
                <a:gd name="T26" fmla="*/ 12 w 2104"/>
                <a:gd name="T27" fmla="*/ 10 h 1633"/>
                <a:gd name="T28" fmla="*/ 12 w 2104"/>
                <a:gd name="T29" fmla="*/ 10 h 1633"/>
                <a:gd name="T30" fmla="*/ 11 w 2104"/>
                <a:gd name="T31" fmla="*/ 9 h 1633"/>
                <a:gd name="T32" fmla="*/ 10 w 2104"/>
                <a:gd name="T33" fmla="*/ 9 h 1633"/>
                <a:gd name="T34" fmla="*/ 10 w 2104"/>
                <a:gd name="T35" fmla="*/ 10 h 1633"/>
                <a:gd name="T36" fmla="*/ 9 w 2104"/>
                <a:gd name="T37" fmla="*/ 10 h 1633"/>
                <a:gd name="T38" fmla="*/ 9 w 2104"/>
                <a:gd name="T39" fmla="*/ 10 h 1633"/>
                <a:gd name="T40" fmla="*/ 8 w 2104"/>
                <a:gd name="T41" fmla="*/ 11 h 1633"/>
                <a:gd name="T42" fmla="*/ 8 w 2104"/>
                <a:gd name="T43" fmla="*/ 11 h 1633"/>
                <a:gd name="T44" fmla="*/ 8 w 2104"/>
                <a:gd name="T45" fmla="*/ 12 h 1633"/>
                <a:gd name="T46" fmla="*/ 8 w 2104"/>
                <a:gd name="T47" fmla="*/ 13 h 1633"/>
                <a:gd name="T48" fmla="*/ 8 w 2104"/>
                <a:gd name="T49" fmla="*/ 13 h 1633"/>
                <a:gd name="T50" fmla="*/ 8 w 2104"/>
                <a:gd name="T51" fmla="*/ 13 h 1633"/>
                <a:gd name="T52" fmla="*/ 8 w 2104"/>
                <a:gd name="T53" fmla="*/ 13 h 1633"/>
                <a:gd name="T54" fmla="*/ 8 w 2104"/>
                <a:gd name="T55" fmla="*/ 13 h 1633"/>
                <a:gd name="T56" fmla="*/ 8 w 2104"/>
                <a:gd name="T57" fmla="*/ 13 h 1633"/>
                <a:gd name="T58" fmla="*/ 7 w 2104"/>
                <a:gd name="T59" fmla="*/ 13 h 1633"/>
                <a:gd name="T60" fmla="*/ 4 w 2104"/>
                <a:gd name="T61" fmla="*/ 13 h 1633"/>
                <a:gd name="T62" fmla="*/ 4 w 2104"/>
                <a:gd name="T63" fmla="*/ 9 h 1633"/>
                <a:gd name="T64" fmla="*/ 4 w 2104"/>
                <a:gd name="T65" fmla="*/ 9 h 1633"/>
                <a:gd name="T66" fmla="*/ 4 w 2104"/>
                <a:gd name="T67" fmla="*/ 9 h 1633"/>
                <a:gd name="T68" fmla="*/ 4 w 2104"/>
                <a:gd name="T69" fmla="*/ 8 h 1633"/>
                <a:gd name="T70" fmla="*/ 3 w 2104"/>
                <a:gd name="T71" fmla="*/ 8 h 1633"/>
                <a:gd name="T72" fmla="*/ 3 w 2104"/>
                <a:gd name="T73" fmla="*/ 8 h 1633"/>
                <a:gd name="T74" fmla="*/ 3 w 2104"/>
                <a:gd name="T75" fmla="*/ 8 h 1633"/>
                <a:gd name="T76" fmla="*/ 2 w 2104"/>
                <a:gd name="T77" fmla="*/ 9 h 1633"/>
                <a:gd name="T78" fmla="*/ 2 w 2104"/>
                <a:gd name="T79" fmla="*/ 9 h 1633"/>
                <a:gd name="T80" fmla="*/ 1 w 2104"/>
                <a:gd name="T81" fmla="*/ 9 h 1633"/>
                <a:gd name="T82" fmla="*/ 1 w 2104"/>
                <a:gd name="T83" fmla="*/ 8 h 1633"/>
                <a:gd name="T84" fmla="*/ 0 w 2104"/>
                <a:gd name="T85" fmla="*/ 8 h 1633"/>
                <a:gd name="T86" fmla="*/ 0 w 2104"/>
                <a:gd name="T87" fmla="*/ 7 h 1633"/>
                <a:gd name="T88" fmla="*/ 0 w 2104"/>
                <a:gd name="T89" fmla="*/ 7 h 1633"/>
                <a:gd name="T90" fmla="*/ 0 w 2104"/>
                <a:gd name="T91" fmla="*/ 6 h 1633"/>
                <a:gd name="T92" fmla="*/ 0 w 2104"/>
                <a:gd name="T93" fmla="*/ 6 h 1633"/>
                <a:gd name="T94" fmla="*/ 1 w 2104"/>
                <a:gd name="T95" fmla="*/ 5 h 1633"/>
                <a:gd name="T96" fmla="*/ 1 w 2104"/>
                <a:gd name="T97" fmla="*/ 5 h 1633"/>
                <a:gd name="T98" fmla="*/ 2 w 2104"/>
                <a:gd name="T99" fmla="*/ 5 h 1633"/>
                <a:gd name="T100" fmla="*/ 2 w 2104"/>
                <a:gd name="T101" fmla="*/ 5 h 1633"/>
                <a:gd name="T102" fmla="*/ 3 w 2104"/>
                <a:gd name="T103" fmla="*/ 5 h 1633"/>
                <a:gd name="T104" fmla="*/ 3 w 2104"/>
                <a:gd name="T105" fmla="*/ 5 h 1633"/>
                <a:gd name="T106" fmla="*/ 3 w 2104"/>
                <a:gd name="T107" fmla="*/ 5 h 1633"/>
                <a:gd name="T108" fmla="*/ 4 w 2104"/>
                <a:gd name="T109" fmla="*/ 5 h 1633"/>
                <a:gd name="T110" fmla="*/ 4 w 2104"/>
                <a:gd name="T111" fmla="*/ 5 h 1633"/>
                <a:gd name="T112" fmla="*/ 4 w 2104"/>
                <a:gd name="T113" fmla="*/ 5 h 1633"/>
                <a:gd name="T114" fmla="*/ 4 w 2104"/>
                <a:gd name="T115" fmla="*/ 4 h 1633"/>
                <a:gd name="T116" fmla="*/ 4 w 2104"/>
                <a:gd name="T117" fmla="*/ 0 h 163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04" h="1633">
                  <a:moveTo>
                    <a:pt x="474" y="0"/>
                  </a:moveTo>
                  <a:lnTo>
                    <a:pt x="2104" y="0"/>
                  </a:lnTo>
                  <a:lnTo>
                    <a:pt x="2104" y="1633"/>
                  </a:lnTo>
                  <a:lnTo>
                    <a:pt x="1709" y="1633"/>
                  </a:lnTo>
                  <a:lnTo>
                    <a:pt x="1687" y="1633"/>
                  </a:lnTo>
                  <a:lnTo>
                    <a:pt x="1670" y="1632"/>
                  </a:lnTo>
                  <a:lnTo>
                    <a:pt x="1659" y="1631"/>
                  </a:lnTo>
                  <a:lnTo>
                    <a:pt x="1649" y="1628"/>
                  </a:lnTo>
                  <a:lnTo>
                    <a:pt x="1644" y="1624"/>
                  </a:lnTo>
                  <a:lnTo>
                    <a:pt x="1641" y="1621"/>
                  </a:lnTo>
                  <a:lnTo>
                    <a:pt x="1638" y="1617"/>
                  </a:lnTo>
                  <a:lnTo>
                    <a:pt x="1635" y="1607"/>
                  </a:lnTo>
                  <a:lnTo>
                    <a:pt x="1635" y="1596"/>
                  </a:lnTo>
                  <a:lnTo>
                    <a:pt x="1636" y="1583"/>
                  </a:lnTo>
                  <a:lnTo>
                    <a:pt x="1640" y="1567"/>
                  </a:lnTo>
                  <a:lnTo>
                    <a:pt x="1643" y="1548"/>
                  </a:lnTo>
                  <a:lnTo>
                    <a:pt x="1645" y="1526"/>
                  </a:lnTo>
                  <a:lnTo>
                    <a:pt x="1647" y="1500"/>
                  </a:lnTo>
                  <a:lnTo>
                    <a:pt x="1648" y="1470"/>
                  </a:lnTo>
                  <a:lnTo>
                    <a:pt x="1645" y="1430"/>
                  </a:lnTo>
                  <a:lnTo>
                    <a:pt x="1638" y="1392"/>
                  </a:lnTo>
                  <a:lnTo>
                    <a:pt x="1624" y="1356"/>
                  </a:lnTo>
                  <a:lnTo>
                    <a:pt x="1606" y="1322"/>
                  </a:lnTo>
                  <a:lnTo>
                    <a:pt x="1585" y="1290"/>
                  </a:lnTo>
                  <a:lnTo>
                    <a:pt x="1559" y="1262"/>
                  </a:lnTo>
                  <a:lnTo>
                    <a:pt x="1531" y="1236"/>
                  </a:lnTo>
                  <a:lnTo>
                    <a:pt x="1500" y="1211"/>
                  </a:lnTo>
                  <a:lnTo>
                    <a:pt x="1468" y="1191"/>
                  </a:lnTo>
                  <a:lnTo>
                    <a:pt x="1434" y="1174"/>
                  </a:lnTo>
                  <a:lnTo>
                    <a:pt x="1398" y="1160"/>
                  </a:lnTo>
                  <a:lnTo>
                    <a:pt x="1361" y="1151"/>
                  </a:lnTo>
                  <a:lnTo>
                    <a:pt x="1325" y="1145"/>
                  </a:lnTo>
                  <a:lnTo>
                    <a:pt x="1288" y="1143"/>
                  </a:lnTo>
                  <a:lnTo>
                    <a:pt x="1249" y="1145"/>
                  </a:lnTo>
                  <a:lnTo>
                    <a:pt x="1210" y="1152"/>
                  </a:lnTo>
                  <a:lnTo>
                    <a:pt x="1171" y="1165"/>
                  </a:lnTo>
                  <a:lnTo>
                    <a:pt x="1133" y="1181"/>
                  </a:lnTo>
                  <a:lnTo>
                    <a:pt x="1096" y="1201"/>
                  </a:lnTo>
                  <a:lnTo>
                    <a:pt x="1061" y="1225"/>
                  </a:lnTo>
                  <a:lnTo>
                    <a:pt x="1030" y="1252"/>
                  </a:lnTo>
                  <a:lnTo>
                    <a:pt x="1001" y="1282"/>
                  </a:lnTo>
                  <a:lnTo>
                    <a:pt x="977" y="1316"/>
                  </a:lnTo>
                  <a:lnTo>
                    <a:pt x="957" y="1351"/>
                  </a:lnTo>
                  <a:lnTo>
                    <a:pt x="941" y="1389"/>
                  </a:lnTo>
                  <a:lnTo>
                    <a:pt x="932" y="1429"/>
                  </a:lnTo>
                  <a:lnTo>
                    <a:pt x="928" y="1470"/>
                  </a:lnTo>
                  <a:lnTo>
                    <a:pt x="929" y="1500"/>
                  </a:lnTo>
                  <a:lnTo>
                    <a:pt x="932" y="1526"/>
                  </a:lnTo>
                  <a:lnTo>
                    <a:pt x="935" y="1548"/>
                  </a:lnTo>
                  <a:lnTo>
                    <a:pt x="938" y="1567"/>
                  </a:lnTo>
                  <a:lnTo>
                    <a:pt x="940" y="1583"/>
                  </a:lnTo>
                  <a:lnTo>
                    <a:pt x="941" y="1596"/>
                  </a:lnTo>
                  <a:lnTo>
                    <a:pt x="941" y="1607"/>
                  </a:lnTo>
                  <a:lnTo>
                    <a:pt x="939" y="1617"/>
                  </a:lnTo>
                  <a:lnTo>
                    <a:pt x="937" y="1621"/>
                  </a:lnTo>
                  <a:lnTo>
                    <a:pt x="933" y="1624"/>
                  </a:lnTo>
                  <a:lnTo>
                    <a:pt x="927" y="1628"/>
                  </a:lnTo>
                  <a:lnTo>
                    <a:pt x="919" y="1631"/>
                  </a:lnTo>
                  <a:lnTo>
                    <a:pt x="906" y="1632"/>
                  </a:lnTo>
                  <a:lnTo>
                    <a:pt x="889" y="1633"/>
                  </a:lnTo>
                  <a:lnTo>
                    <a:pt x="868" y="1633"/>
                  </a:lnTo>
                  <a:lnTo>
                    <a:pt x="472" y="1633"/>
                  </a:lnTo>
                  <a:lnTo>
                    <a:pt x="472" y="1169"/>
                  </a:lnTo>
                  <a:lnTo>
                    <a:pt x="472" y="1134"/>
                  </a:lnTo>
                  <a:lnTo>
                    <a:pt x="471" y="1106"/>
                  </a:lnTo>
                  <a:lnTo>
                    <a:pt x="470" y="1082"/>
                  </a:lnTo>
                  <a:lnTo>
                    <a:pt x="467" y="1063"/>
                  </a:lnTo>
                  <a:lnTo>
                    <a:pt x="463" y="1048"/>
                  </a:lnTo>
                  <a:lnTo>
                    <a:pt x="458" y="1036"/>
                  </a:lnTo>
                  <a:lnTo>
                    <a:pt x="450" y="1025"/>
                  </a:lnTo>
                  <a:lnTo>
                    <a:pt x="438" y="1015"/>
                  </a:lnTo>
                  <a:lnTo>
                    <a:pt x="424" y="1010"/>
                  </a:lnTo>
                  <a:lnTo>
                    <a:pt x="409" y="1010"/>
                  </a:lnTo>
                  <a:lnTo>
                    <a:pt x="392" y="1016"/>
                  </a:lnTo>
                  <a:lnTo>
                    <a:pt x="373" y="1022"/>
                  </a:lnTo>
                  <a:lnTo>
                    <a:pt x="351" y="1031"/>
                  </a:lnTo>
                  <a:lnTo>
                    <a:pt x="327" y="1039"/>
                  </a:lnTo>
                  <a:lnTo>
                    <a:pt x="300" y="1046"/>
                  </a:lnTo>
                  <a:lnTo>
                    <a:pt x="270" y="1052"/>
                  </a:lnTo>
                  <a:lnTo>
                    <a:pt x="236" y="1054"/>
                  </a:lnTo>
                  <a:lnTo>
                    <a:pt x="198" y="1051"/>
                  </a:lnTo>
                  <a:lnTo>
                    <a:pt x="161" y="1042"/>
                  </a:lnTo>
                  <a:lnTo>
                    <a:pt x="127" y="1027"/>
                  </a:lnTo>
                  <a:lnTo>
                    <a:pt x="97" y="1008"/>
                  </a:lnTo>
                  <a:lnTo>
                    <a:pt x="69" y="984"/>
                  </a:lnTo>
                  <a:lnTo>
                    <a:pt x="45" y="957"/>
                  </a:lnTo>
                  <a:lnTo>
                    <a:pt x="26" y="926"/>
                  </a:lnTo>
                  <a:lnTo>
                    <a:pt x="11" y="892"/>
                  </a:lnTo>
                  <a:lnTo>
                    <a:pt x="3" y="855"/>
                  </a:lnTo>
                  <a:lnTo>
                    <a:pt x="0" y="817"/>
                  </a:lnTo>
                  <a:lnTo>
                    <a:pt x="3" y="778"/>
                  </a:lnTo>
                  <a:lnTo>
                    <a:pt x="11" y="742"/>
                  </a:lnTo>
                  <a:lnTo>
                    <a:pt x="26" y="708"/>
                  </a:lnTo>
                  <a:lnTo>
                    <a:pt x="45" y="677"/>
                  </a:lnTo>
                  <a:lnTo>
                    <a:pt x="69" y="649"/>
                  </a:lnTo>
                  <a:lnTo>
                    <a:pt x="97" y="626"/>
                  </a:lnTo>
                  <a:lnTo>
                    <a:pt x="127" y="606"/>
                  </a:lnTo>
                  <a:lnTo>
                    <a:pt x="161" y="592"/>
                  </a:lnTo>
                  <a:lnTo>
                    <a:pt x="198" y="582"/>
                  </a:lnTo>
                  <a:lnTo>
                    <a:pt x="236" y="579"/>
                  </a:lnTo>
                  <a:lnTo>
                    <a:pt x="270" y="581"/>
                  </a:lnTo>
                  <a:lnTo>
                    <a:pt x="300" y="587"/>
                  </a:lnTo>
                  <a:lnTo>
                    <a:pt x="327" y="595"/>
                  </a:lnTo>
                  <a:lnTo>
                    <a:pt x="351" y="604"/>
                  </a:lnTo>
                  <a:lnTo>
                    <a:pt x="373" y="611"/>
                  </a:lnTo>
                  <a:lnTo>
                    <a:pt x="392" y="618"/>
                  </a:lnTo>
                  <a:lnTo>
                    <a:pt x="409" y="623"/>
                  </a:lnTo>
                  <a:lnTo>
                    <a:pt x="424" y="624"/>
                  </a:lnTo>
                  <a:lnTo>
                    <a:pt x="438" y="618"/>
                  </a:lnTo>
                  <a:lnTo>
                    <a:pt x="450" y="609"/>
                  </a:lnTo>
                  <a:lnTo>
                    <a:pt x="458" y="597"/>
                  </a:lnTo>
                  <a:lnTo>
                    <a:pt x="463" y="586"/>
                  </a:lnTo>
                  <a:lnTo>
                    <a:pt x="467" y="570"/>
                  </a:lnTo>
                  <a:lnTo>
                    <a:pt x="470" y="552"/>
                  </a:lnTo>
                  <a:lnTo>
                    <a:pt x="471" y="529"/>
                  </a:lnTo>
                  <a:lnTo>
                    <a:pt x="472" y="500"/>
                  </a:lnTo>
                  <a:lnTo>
                    <a:pt x="474" y="465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92D050"/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61" name="Freeform 569"/>
            <p:cNvSpPr>
              <a:spLocks/>
            </p:cNvSpPr>
            <p:nvPr/>
          </p:nvSpPr>
          <p:spPr bwMode="auto">
            <a:xfrm>
              <a:off x="3453" y="3060"/>
              <a:ext cx="148" cy="191"/>
            </a:xfrm>
            <a:custGeom>
              <a:avLst/>
              <a:gdLst>
                <a:gd name="T0" fmla="*/ 13 w 1630"/>
                <a:gd name="T1" fmla="*/ 0 h 2107"/>
                <a:gd name="T2" fmla="*/ 13 w 1630"/>
                <a:gd name="T3" fmla="*/ 3 h 2107"/>
                <a:gd name="T4" fmla="*/ 13 w 1630"/>
                <a:gd name="T5" fmla="*/ 4 h 2107"/>
                <a:gd name="T6" fmla="*/ 13 w 1630"/>
                <a:gd name="T7" fmla="*/ 4 h 2107"/>
                <a:gd name="T8" fmla="*/ 13 w 1630"/>
                <a:gd name="T9" fmla="*/ 4 h 2107"/>
                <a:gd name="T10" fmla="*/ 13 w 1630"/>
                <a:gd name="T11" fmla="*/ 4 h 2107"/>
                <a:gd name="T12" fmla="*/ 13 w 1630"/>
                <a:gd name="T13" fmla="*/ 4 h 2107"/>
                <a:gd name="T14" fmla="*/ 12 w 1630"/>
                <a:gd name="T15" fmla="*/ 4 h 2107"/>
                <a:gd name="T16" fmla="*/ 12 w 1630"/>
                <a:gd name="T17" fmla="*/ 4 h 2107"/>
                <a:gd name="T18" fmla="*/ 11 w 1630"/>
                <a:gd name="T19" fmla="*/ 4 h 2107"/>
                <a:gd name="T20" fmla="*/ 11 w 1630"/>
                <a:gd name="T21" fmla="*/ 4 h 2107"/>
                <a:gd name="T22" fmla="*/ 10 w 1630"/>
                <a:gd name="T23" fmla="*/ 5 h 2107"/>
                <a:gd name="T24" fmla="*/ 10 w 1630"/>
                <a:gd name="T25" fmla="*/ 5 h 2107"/>
                <a:gd name="T26" fmla="*/ 10 w 1630"/>
                <a:gd name="T27" fmla="*/ 6 h 2107"/>
                <a:gd name="T28" fmla="*/ 9 w 1630"/>
                <a:gd name="T29" fmla="*/ 6 h 2107"/>
                <a:gd name="T30" fmla="*/ 9 w 1630"/>
                <a:gd name="T31" fmla="*/ 7 h 2107"/>
                <a:gd name="T32" fmla="*/ 10 w 1630"/>
                <a:gd name="T33" fmla="*/ 8 h 2107"/>
                <a:gd name="T34" fmla="*/ 10 w 1630"/>
                <a:gd name="T35" fmla="*/ 8 h 2107"/>
                <a:gd name="T36" fmla="*/ 10 w 1630"/>
                <a:gd name="T37" fmla="*/ 9 h 2107"/>
                <a:gd name="T38" fmla="*/ 11 w 1630"/>
                <a:gd name="T39" fmla="*/ 9 h 2107"/>
                <a:gd name="T40" fmla="*/ 11 w 1630"/>
                <a:gd name="T41" fmla="*/ 10 h 2107"/>
                <a:gd name="T42" fmla="*/ 12 w 1630"/>
                <a:gd name="T43" fmla="*/ 10 h 2107"/>
                <a:gd name="T44" fmla="*/ 13 w 1630"/>
                <a:gd name="T45" fmla="*/ 10 h 2107"/>
                <a:gd name="T46" fmla="*/ 13 w 1630"/>
                <a:gd name="T47" fmla="*/ 10 h 2107"/>
                <a:gd name="T48" fmla="*/ 13 w 1630"/>
                <a:gd name="T49" fmla="*/ 10 h 2107"/>
                <a:gd name="T50" fmla="*/ 13 w 1630"/>
                <a:gd name="T51" fmla="*/ 10 h 2107"/>
                <a:gd name="T52" fmla="*/ 13 w 1630"/>
                <a:gd name="T53" fmla="*/ 10 h 2107"/>
                <a:gd name="T54" fmla="*/ 13 w 1630"/>
                <a:gd name="T55" fmla="*/ 10 h 2107"/>
                <a:gd name="T56" fmla="*/ 13 w 1630"/>
                <a:gd name="T57" fmla="*/ 10 h 2107"/>
                <a:gd name="T58" fmla="*/ 10 w 1630"/>
                <a:gd name="T59" fmla="*/ 13 h 2107"/>
                <a:gd name="T60" fmla="*/ 9 w 1630"/>
                <a:gd name="T61" fmla="*/ 13 h 2107"/>
                <a:gd name="T62" fmla="*/ 9 w 1630"/>
                <a:gd name="T63" fmla="*/ 14 h 2107"/>
                <a:gd name="T64" fmla="*/ 9 w 1630"/>
                <a:gd name="T65" fmla="*/ 14 h 2107"/>
                <a:gd name="T66" fmla="*/ 8 w 1630"/>
                <a:gd name="T67" fmla="*/ 14 h 2107"/>
                <a:gd name="T68" fmla="*/ 8 w 1630"/>
                <a:gd name="T69" fmla="*/ 14 h 2107"/>
                <a:gd name="T70" fmla="*/ 8 w 1630"/>
                <a:gd name="T71" fmla="*/ 14 h 2107"/>
                <a:gd name="T72" fmla="*/ 9 w 1630"/>
                <a:gd name="T73" fmla="*/ 15 h 2107"/>
                <a:gd name="T74" fmla="*/ 9 w 1630"/>
                <a:gd name="T75" fmla="*/ 15 h 2107"/>
                <a:gd name="T76" fmla="*/ 9 w 1630"/>
                <a:gd name="T77" fmla="*/ 16 h 2107"/>
                <a:gd name="T78" fmla="*/ 8 w 1630"/>
                <a:gd name="T79" fmla="*/ 16 h 2107"/>
                <a:gd name="T80" fmla="*/ 8 w 1630"/>
                <a:gd name="T81" fmla="*/ 17 h 2107"/>
                <a:gd name="T82" fmla="*/ 8 w 1630"/>
                <a:gd name="T83" fmla="*/ 17 h 2107"/>
                <a:gd name="T84" fmla="*/ 7 w 1630"/>
                <a:gd name="T85" fmla="*/ 17 h 2107"/>
                <a:gd name="T86" fmla="*/ 6 w 1630"/>
                <a:gd name="T87" fmla="*/ 17 h 2107"/>
                <a:gd name="T88" fmla="*/ 6 w 1630"/>
                <a:gd name="T89" fmla="*/ 17 h 2107"/>
                <a:gd name="T90" fmla="*/ 5 w 1630"/>
                <a:gd name="T91" fmla="*/ 17 h 2107"/>
                <a:gd name="T92" fmla="*/ 5 w 1630"/>
                <a:gd name="T93" fmla="*/ 16 h 2107"/>
                <a:gd name="T94" fmla="*/ 5 w 1630"/>
                <a:gd name="T95" fmla="*/ 16 h 2107"/>
                <a:gd name="T96" fmla="*/ 5 w 1630"/>
                <a:gd name="T97" fmla="*/ 15 h 2107"/>
                <a:gd name="T98" fmla="*/ 5 w 1630"/>
                <a:gd name="T99" fmla="*/ 15 h 2107"/>
                <a:gd name="T100" fmla="*/ 5 w 1630"/>
                <a:gd name="T101" fmla="*/ 14 h 2107"/>
                <a:gd name="T102" fmla="*/ 5 w 1630"/>
                <a:gd name="T103" fmla="*/ 14 h 2107"/>
                <a:gd name="T104" fmla="*/ 5 w 1630"/>
                <a:gd name="T105" fmla="*/ 14 h 2107"/>
                <a:gd name="T106" fmla="*/ 5 w 1630"/>
                <a:gd name="T107" fmla="*/ 14 h 2107"/>
                <a:gd name="T108" fmla="*/ 5 w 1630"/>
                <a:gd name="T109" fmla="*/ 14 h 2107"/>
                <a:gd name="T110" fmla="*/ 4 w 1630"/>
                <a:gd name="T111" fmla="*/ 13 h 2107"/>
                <a:gd name="T112" fmla="*/ 4 w 1630"/>
                <a:gd name="T113" fmla="*/ 13 h 2107"/>
                <a:gd name="T114" fmla="*/ 0 w 1630"/>
                <a:gd name="T115" fmla="*/ 0 h 210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630" h="2107">
                  <a:moveTo>
                    <a:pt x="0" y="0"/>
                  </a:moveTo>
                  <a:lnTo>
                    <a:pt x="1630" y="0"/>
                  </a:lnTo>
                  <a:lnTo>
                    <a:pt x="1630" y="395"/>
                  </a:lnTo>
                  <a:lnTo>
                    <a:pt x="1630" y="418"/>
                  </a:lnTo>
                  <a:lnTo>
                    <a:pt x="1629" y="435"/>
                  </a:lnTo>
                  <a:lnTo>
                    <a:pt x="1628" y="446"/>
                  </a:lnTo>
                  <a:lnTo>
                    <a:pt x="1625" y="456"/>
                  </a:lnTo>
                  <a:lnTo>
                    <a:pt x="1622" y="461"/>
                  </a:lnTo>
                  <a:lnTo>
                    <a:pt x="1619" y="464"/>
                  </a:lnTo>
                  <a:lnTo>
                    <a:pt x="1615" y="467"/>
                  </a:lnTo>
                  <a:lnTo>
                    <a:pt x="1603" y="469"/>
                  </a:lnTo>
                  <a:lnTo>
                    <a:pt x="1590" y="469"/>
                  </a:lnTo>
                  <a:lnTo>
                    <a:pt x="1573" y="467"/>
                  </a:lnTo>
                  <a:lnTo>
                    <a:pt x="1554" y="464"/>
                  </a:lnTo>
                  <a:lnTo>
                    <a:pt x="1530" y="460"/>
                  </a:lnTo>
                  <a:lnTo>
                    <a:pt x="1502" y="458"/>
                  </a:lnTo>
                  <a:lnTo>
                    <a:pt x="1468" y="457"/>
                  </a:lnTo>
                  <a:lnTo>
                    <a:pt x="1428" y="460"/>
                  </a:lnTo>
                  <a:lnTo>
                    <a:pt x="1390" y="467"/>
                  </a:lnTo>
                  <a:lnTo>
                    <a:pt x="1354" y="481"/>
                  </a:lnTo>
                  <a:lnTo>
                    <a:pt x="1320" y="499"/>
                  </a:lnTo>
                  <a:lnTo>
                    <a:pt x="1289" y="520"/>
                  </a:lnTo>
                  <a:lnTo>
                    <a:pt x="1259" y="546"/>
                  </a:lnTo>
                  <a:lnTo>
                    <a:pt x="1234" y="574"/>
                  </a:lnTo>
                  <a:lnTo>
                    <a:pt x="1209" y="605"/>
                  </a:lnTo>
                  <a:lnTo>
                    <a:pt x="1189" y="637"/>
                  </a:lnTo>
                  <a:lnTo>
                    <a:pt x="1172" y="671"/>
                  </a:lnTo>
                  <a:lnTo>
                    <a:pt x="1159" y="707"/>
                  </a:lnTo>
                  <a:lnTo>
                    <a:pt x="1149" y="744"/>
                  </a:lnTo>
                  <a:lnTo>
                    <a:pt x="1143" y="780"/>
                  </a:lnTo>
                  <a:lnTo>
                    <a:pt x="1141" y="817"/>
                  </a:lnTo>
                  <a:lnTo>
                    <a:pt x="1143" y="856"/>
                  </a:lnTo>
                  <a:lnTo>
                    <a:pt x="1150" y="895"/>
                  </a:lnTo>
                  <a:lnTo>
                    <a:pt x="1163" y="934"/>
                  </a:lnTo>
                  <a:lnTo>
                    <a:pt x="1179" y="972"/>
                  </a:lnTo>
                  <a:lnTo>
                    <a:pt x="1199" y="1009"/>
                  </a:lnTo>
                  <a:lnTo>
                    <a:pt x="1223" y="1044"/>
                  </a:lnTo>
                  <a:lnTo>
                    <a:pt x="1249" y="1076"/>
                  </a:lnTo>
                  <a:lnTo>
                    <a:pt x="1280" y="1104"/>
                  </a:lnTo>
                  <a:lnTo>
                    <a:pt x="1313" y="1129"/>
                  </a:lnTo>
                  <a:lnTo>
                    <a:pt x="1349" y="1149"/>
                  </a:lnTo>
                  <a:lnTo>
                    <a:pt x="1387" y="1165"/>
                  </a:lnTo>
                  <a:lnTo>
                    <a:pt x="1427" y="1174"/>
                  </a:lnTo>
                  <a:lnTo>
                    <a:pt x="1468" y="1177"/>
                  </a:lnTo>
                  <a:lnTo>
                    <a:pt x="1502" y="1176"/>
                  </a:lnTo>
                  <a:lnTo>
                    <a:pt x="1530" y="1173"/>
                  </a:lnTo>
                  <a:lnTo>
                    <a:pt x="1554" y="1170"/>
                  </a:lnTo>
                  <a:lnTo>
                    <a:pt x="1573" y="1167"/>
                  </a:lnTo>
                  <a:lnTo>
                    <a:pt x="1590" y="1165"/>
                  </a:lnTo>
                  <a:lnTo>
                    <a:pt x="1603" y="1165"/>
                  </a:lnTo>
                  <a:lnTo>
                    <a:pt x="1615" y="1167"/>
                  </a:lnTo>
                  <a:lnTo>
                    <a:pt x="1619" y="1169"/>
                  </a:lnTo>
                  <a:lnTo>
                    <a:pt x="1622" y="1173"/>
                  </a:lnTo>
                  <a:lnTo>
                    <a:pt x="1625" y="1178"/>
                  </a:lnTo>
                  <a:lnTo>
                    <a:pt x="1628" y="1187"/>
                  </a:lnTo>
                  <a:lnTo>
                    <a:pt x="1629" y="1200"/>
                  </a:lnTo>
                  <a:lnTo>
                    <a:pt x="1630" y="1216"/>
                  </a:lnTo>
                  <a:lnTo>
                    <a:pt x="1630" y="1238"/>
                  </a:lnTo>
                  <a:lnTo>
                    <a:pt x="1630" y="1634"/>
                  </a:lnTo>
                  <a:lnTo>
                    <a:pt x="1167" y="1634"/>
                  </a:lnTo>
                  <a:lnTo>
                    <a:pt x="1132" y="1634"/>
                  </a:lnTo>
                  <a:lnTo>
                    <a:pt x="1104" y="1635"/>
                  </a:lnTo>
                  <a:lnTo>
                    <a:pt x="1081" y="1636"/>
                  </a:lnTo>
                  <a:lnTo>
                    <a:pt x="1062" y="1639"/>
                  </a:lnTo>
                  <a:lnTo>
                    <a:pt x="1047" y="1643"/>
                  </a:lnTo>
                  <a:lnTo>
                    <a:pt x="1034" y="1649"/>
                  </a:lnTo>
                  <a:lnTo>
                    <a:pt x="1024" y="1656"/>
                  </a:lnTo>
                  <a:lnTo>
                    <a:pt x="1013" y="1669"/>
                  </a:lnTo>
                  <a:lnTo>
                    <a:pt x="1009" y="1682"/>
                  </a:lnTo>
                  <a:lnTo>
                    <a:pt x="1009" y="1697"/>
                  </a:lnTo>
                  <a:lnTo>
                    <a:pt x="1014" y="1714"/>
                  </a:lnTo>
                  <a:lnTo>
                    <a:pt x="1020" y="1733"/>
                  </a:lnTo>
                  <a:lnTo>
                    <a:pt x="1029" y="1755"/>
                  </a:lnTo>
                  <a:lnTo>
                    <a:pt x="1037" y="1780"/>
                  </a:lnTo>
                  <a:lnTo>
                    <a:pt x="1045" y="1806"/>
                  </a:lnTo>
                  <a:lnTo>
                    <a:pt x="1050" y="1837"/>
                  </a:lnTo>
                  <a:lnTo>
                    <a:pt x="1052" y="1871"/>
                  </a:lnTo>
                  <a:lnTo>
                    <a:pt x="1049" y="1909"/>
                  </a:lnTo>
                  <a:lnTo>
                    <a:pt x="1041" y="1946"/>
                  </a:lnTo>
                  <a:lnTo>
                    <a:pt x="1026" y="1979"/>
                  </a:lnTo>
                  <a:lnTo>
                    <a:pt x="1007" y="2010"/>
                  </a:lnTo>
                  <a:lnTo>
                    <a:pt x="982" y="2038"/>
                  </a:lnTo>
                  <a:lnTo>
                    <a:pt x="955" y="2062"/>
                  </a:lnTo>
                  <a:lnTo>
                    <a:pt x="924" y="2081"/>
                  </a:lnTo>
                  <a:lnTo>
                    <a:pt x="891" y="2096"/>
                  </a:lnTo>
                  <a:lnTo>
                    <a:pt x="854" y="2104"/>
                  </a:lnTo>
                  <a:lnTo>
                    <a:pt x="816" y="2107"/>
                  </a:lnTo>
                  <a:lnTo>
                    <a:pt x="777" y="2104"/>
                  </a:lnTo>
                  <a:lnTo>
                    <a:pt x="741" y="2096"/>
                  </a:lnTo>
                  <a:lnTo>
                    <a:pt x="707" y="2081"/>
                  </a:lnTo>
                  <a:lnTo>
                    <a:pt x="675" y="2062"/>
                  </a:lnTo>
                  <a:lnTo>
                    <a:pt x="648" y="2038"/>
                  </a:lnTo>
                  <a:lnTo>
                    <a:pt x="625" y="2010"/>
                  </a:lnTo>
                  <a:lnTo>
                    <a:pt x="605" y="1979"/>
                  </a:lnTo>
                  <a:lnTo>
                    <a:pt x="591" y="1946"/>
                  </a:lnTo>
                  <a:lnTo>
                    <a:pt x="581" y="1909"/>
                  </a:lnTo>
                  <a:lnTo>
                    <a:pt x="578" y="1871"/>
                  </a:lnTo>
                  <a:lnTo>
                    <a:pt x="580" y="1837"/>
                  </a:lnTo>
                  <a:lnTo>
                    <a:pt x="586" y="1806"/>
                  </a:lnTo>
                  <a:lnTo>
                    <a:pt x="594" y="1780"/>
                  </a:lnTo>
                  <a:lnTo>
                    <a:pt x="603" y="1755"/>
                  </a:lnTo>
                  <a:lnTo>
                    <a:pt x="610" y="1733"/>
                  </a:lnTo>
                  <a:lnTo>
                    <a:pt x="617" y="1714"/>
                  </a:lnTo>
                  <a:lnTo>
                    <a:pt x="622" y="1697"/>
                  </a:lnTo>
                  <a:lnTo>
                    <a:pt x="623" y="1682"/>
                  </a:lnTo>
                  <a:lnTo>
                    <a:pt x="617" y="1669"/>
                  </a:lnTo>
                  <a:lnTo>
                    <a:pt x="608" y="1656"/>
                  </a:lnTo>
                  <a:lnTo>
                    <a:pt x="596" y="1649"/>
                  </a:lnTo>
                  <a:lnTo>
                    <a:pt x="585" y="1643"/>
                  </a:lnTo>
                  <a:lnTo>
                    <a:pt x="569" y="1639"/>
                  </a:lnTo>
                  <a:lnTo>
                    <a:pt x="551" y="1636"/>
                  </a:lnTo>
                  <a:lnTo>
                    <a:pt x="528" y="1635"/>
                  </a:lnTo>
                  <a:lnTo>
                    <a:pt x="499" y="1634"/>
                  </a:lnTo>
                  <a:lnTo>
                    <a:pt x="464" y="1633"/>
                  </a:lnTo>
                  <a:lnTo>
                    <a:pt x="0" y="16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62" name="Freeform 570"/>
            <p:cNvSpPr>
              <a:spLocks/>
            </p:cNvSpPr>
            <p:nvPr/>
          </p:nvSpPr>
          <p:spPr bwMode="auto">
            <a:xfrm>
              <a:off x="3453" y="3220"/>
              <a:ext cx="191" cy="148"/>
            </a:xfrm>
            <a:custGeom>
              <a:avLst/>
              <a:gdLst>
                <a:gd name="T0" fmla="*/ 3 w 2104"/>
                <a:gd name="T1" fmla="*/ 0 h 1633"/>
                <a:gd name="T2" fmla="*/ 4 w 2104"/>
                <a:gd name="T3" fmla="*/ 0 h 1633"/>
                <a:gd name="T4" fmla="*/ 4 w 2104"/>
                <a:gd name="T5" fmla="*/ 0 h 1633"/>
                <a:gd name="T6" fmla="*/ 4 w 2104"/>
                <a:gd name="T7" fmla="*/ 0 h 1633"/>
                <a:gd name="T8" fmla="*/ 4 w 2104"/>
                <a:gd name="T9" fmla="*/ 0 h 1633"/>
                <a:gd name="T10" fmla="*/ 4 w 2104"/>
                <a:gd name="T11" fmla="*/ 0 h 1633"/>
                <a:gd name="T12" fmla="*/ 4 w 2104"/>
                <a:gd name="T13" fmla="*/ 1 h 1633"/>
                <a:gd name="T14" fmla="*/ 4 w 2104"/>
                <a:gd name="T15" fmla="*/ 1 h 1633"/>
                <a:gd name="T16" fmla="*/ 4 w 2104"/>
                <a:gd name="T17" fmla="*/ 2 h 1633"/>
                <a:gd name="T18" fmla="*/ 4 w 2104"/>
                <a:gd name="T19" fmla="*/ 2 h 1633"/>
                <a:gd name="T20" fmla="*/ 4 w 2104"/>
                <a:gd name="T21" fmla="*/ 3 h 1633"/>
                <a:gd name="T22" fmla="*/ 5 w 2104"/>
                <a:gd name="T23" fmla="*/ 3 h 1633"/>
                <a:gd name="T24" fmla="*/ 5 w 2104"/>
                <a:gd name="T25" fmla="*/ 4 h 1633"/>
                <a:gd name="T26" fmla="*/ 6 w 2104"/>
                <a:gd name="T27" fmla="*/ 4 h 1633"/>
                <a:gd name="T28" fmla="*/ 6 w 2104"/>
                <a:gd name="T29" fmla="*/ 4 h 1633"/>
                <a:gd name="T30" fmla="*/ 7 w 2104"/>
                <a:gd name="T31" fmla="*/ 4 h 1633"/>
                <a:gd name="T32" fmla="*/ 8 w 2104"/>
                <a:gd name="T33" fmla="*/ 4 h 1633"/>
                <a:gd name="T34" fmla="*/ 8 w 2104"/>
                <a:gd name="T35" fmla="*/ 4 h 1633"/>
                <a:gd name="T36" fmla="*/ 9 w 2104"/>
                <a:gd name="T37" fmla="*/ 3 h 1633"/>
                <a:gd name="T38" fmla="*/ 9 w 2104"/>
                <a:gd name="T39" fmla="*/ 3 h 1633"/>
                <a:gd name="T40" fmla="*/ 10 w 2104"/>
                <a:gd name="T41" fmla="*/ 2 h 1633"/>
                <a:gd name="T42" fmla="*/ 10 w 2104"/>
                <a:gd name="T43" fmla="*/ 1 h 1633"/>
                <a:gd name="T44" fmla="*/ 10 w 2104"/>
                <a:gd name="T45" fmla="*/ 1 h 1633"/>
                <a:gd name="T46" fmla="*/ 10 w 2104"/>
                <a:gd name="T47" fmla="*/ 0 h 1633"/>
                <a:gd name="T48" fmla="*/ 10 w 2104"/>
                <a:gd name="T49" fmla="*/ 0 h 1633"/>
                <a:gd name="T50" fmla="*/ 10 w 2104"/>
                <a:gd name="T51" fmla="*/ 0 h 1633"/>
                <a:gd name="T52" fmla="*/ 10 w 2104"/>
                <a:gd name="T53" fmla="*/ 0 h 1633"/>
                <a:gd name="T54" fmla="*/ 10 w 2104"/>
                <a:gd name="T55" fmla="*/ 0 h 1633"/>
                <a:gd name="T56" fmla="*/ 10 w 2104"/>
                <a:gd name="T57" fmla="*/ 0 h 1633"/>
                <a:gd name="T58" fmla="*/ 13 w 2104"/>
                <a:gd name="T59" fmla="*/ 4 h 1633"/>
                <a:gd name="T60" fmla="*/ 13 w 2104"/>
                <a:gd name="T61" fmla="*/ 4 h 1633"/>
                <a:gd name="T62" fmla="*/ 14 w 2104"/>
                <a:gd name="T63" fmla="*/ 5 h 1633"/>
                <a:gd name="T64" fmla="*/ 14 w 2104"/>
                <a:gd name="T65" fmla="*/ 5 h 1633"/>
                <a:gd name="T66" fmla="*/ 14 w 2104"/>
                <a:gd name="T67" fmla="*/ 5 h 1633"/>
                <a:gd name="T68" fmla="*/ 14 w 2104"/>
                <a:gd name="T69" fmla="*/ 5 h 1633"/>
                <a:gd name="T70" fmla="*/ 14 w 2104"/>
                <a:gd name="T71" fmla="*/ 5 h 1633"/>
                <a:gd name="T72" fmla="*/ 15 w 2104"/>
                <a:gd name="T73" fmla="*/ 5 h 1633"/>
                <a:gd name="T74" fmla="*/ 15 w 2104"/>
                <a:gd name="T75" fmla="*/ 5 h 1633"/>
                <a:gd name="T76" fmla="*/ 16 w 2104"/>
                <a:gd name="T77" fmla="*/ 5 h 1633"/>
                <a:gd name="T78" fmla="*/ 16 w 2104"/>
                <a:gd name="T79" fmla="*/ 5 h 1633"/>
                <a:gd name="T80" fmla="*/ 17 w 2104"/>
                <a:gd name="T81" fmla="*/ 5 h 1633"/>
                <a:gd name="T82" fmla="*/ 17 w 2104"/>
                <a:gd name="T83" fmla="*/ 6 h 1633"/>
                <a:gd name="T84" fmla="*/ 17 w 2104"/>
                <a:gd name="T85" fmla="*/ 6 h 1633"/>
                <a:gd name="T86" fmla="*/ 17 w 2104"/>
                <a:gd name="T87" fmla="*/ 7 h 1633"/>
                <a:gd name="T88" fmla="*/ 17 w 2104"/>
                <a:gd name="T89" fmla="*/ 8 h 1633"/>
                <a:gd name="T90" fmla="*/ 17 w 2104"/>
                <a:gd name="T91" fmla="*/ 8 h 1633"/>
                <a:gd name="T92" fmla="*/ 16 w 2104"/>
                <a:gd name="T93" fmla="*/ 8 h 1633"/>
                <a:gd name="T94" fmla="*/ 16 w 2104"/>
                <a:gd name="T95" fmla="*/ 9 h 1633"/>
                <a:gd name="T96" fmla="*/ 15 w 2104"/>
                <a:gd name="T97" fmla="*/ 9 h 1633"/>
                <a:gd name="T98" fmla="*/ 15 w 2104"/>
                <a:gd name="T99" fmla="*/ 9 h 1633"/>
                <a:gd name="T100" fmla="*/ 14 w 2104"/>
                <a:gd name="T101" fmla="*/ 8 h 1633"/>
                <a:gd name="T102" fmla="*/ 14 w 2104"/>
                <a:gd name="T103" fmla="*/ 8 h 1633"/>
                <a:gd name="T104" fmla="*/ 14 w 2104"/>
                <a:gd name="T105" fmla="*/ 8 h 1633"/>
                <a:gd name="T106" fmla="*/ 14 w 2104"/>
                <a:gd name="T107" fmla="*/ 9 h 1633"/>
                <a:gd name="T108" fmla="*/ 14 w 2104"/>
                <a:gd name="T109" fmla="*/ 9 h 1633"/>
                <a:gd name="T110" fmla="*/ 13 w 2104"/>
                <a:gd name="T111" fmla="*/ 9 h 1633"/>
                <a:gd name="T112" fmla="*/ 13 w 2104"/>
                <a:gd name="T113" fmla="*/ 10 h 1633"/>
                <a:gd name="T114" fmla="*/ 0 w 2104"/>
                <a:gd name="T115" fmla="*/ 13 h 16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104" h="1633">
                  <a:moveTo>
                    <a:pt x="0" y="0"/>
                  </a:moveTo>
                  <a:lnTo>
                    <a:pt x="395" y="0"/>
                  </a:lnTo>
                  <a:lnTo>
                    <a:pt x="417" y="1"/>
                  </a:lnTo>
                  <a:lnTo>
                    <a:pt x="434" y="2"/>
                  </a:lnTo>
                  <a:lnTo>
                    <a:pt x="445" y="3"/>
                  </a:lnTo>
                  <a:lnTo>
                    <a:pt x="454" y="6"/>
                  </a:lnTo>
                  <a:lnTo>
                    <a:pt x="460" y="9"/>
                  </a:lnTo>
                  <a:lnTo>
                    <a:pt x="463" y="12"/>
                  </a:lnTo>
                  <a:lnTo>
                    <a:pt x="466" y="16"/>
                  </a:lnTo>
                  <a:lnTo>
                    <a:pt x="469" y="26"/>
                  </a:lnTo>
                  <a:lnTo>
                    <a:pt x="469" y="38"/>
                  </a:lnTo>
                  <a:lnTo>
                    <a:pt x="468" y="50"/>
                  </a:lnTo>
                  <a:lnTo>
                    <a:pt x="464" y="66"/>
                  </a:lnTo>
                  <a:lnTo>
                    <a:pt x="461" y="85"/>
                  </a:lnTo>
                  <a:lnTo>
                    <a:pt x="459" y="107"/>
                  </a:lnTo>
                  <a:lnTo>
                    <a:pt x="456" y="134"/>
                  </a:lnTo>
                  <a:lnTo>
                    <a:pt x="456" y="163"/>
                  </a:lnTo>
                  <a:lnTo>
                    <a:pt x="458" y="203"/>
                  </a:lnTo>
                  <a:lnTo>
                    <a:pt x="466" y="242"/>
                  </a:lnTo>
                  <a:lnTo>
                    <a:pt x="480" y="277"/>
                  </a:lnTo>
                  <a:lnTo>
                    <a:pt x="497" y="311"/>
                  </a:lnTo>
                  <a:lnTo>
                    <a:pt x="519" y="343"/>
                  </a:lnTo>
                  <a:lnTo>
                    <a:pt x="545" y="373"/>
                  </a:lnTo>
                  <a:lnTo>
                    <a:pt x="572" y="398"/>
                  </a:lnTo>
                  <a:lnTo>
                    <a:pt x="604" y="422"/>
                  </a:lnTo>
                  <a:lnTo>
                    <a:pt x="636" y="442"/>
                  </a:lnTo>
                  <a:lnTo>
                    <a:pt x="670" y="459"/>
                  </a:lnTo>
                  <a:lnTo>
                    <a:pt x="706" y="473"/>
                  </a:lnTo>
                  <a:lnTo>
                    <a:pt x="743" y="482"/>
                  </a:lnTo>
                  <a:lnTo>
                    <a:pt x="779" y="489"/>
                  </a:lnTo>
                  <a:lnTo>
                    <a:pt x="816" y="491"/>
                  </a:lnTo>
                  <a:lnTo>
                    <a:pt x="855" y="489"/>
                  </a:lnTo>
                  <a:lnTo>
                    <a:pt x="894" y="481"/>
                  </a:lnTo>
                  <a:lnTo>
                    <a:pt x="933" y="469"/>
                  </a:lnTo>
                  <a:lnTo>
                    <a:pt x="971" y="453"/>
                  </a:lnTo>
                  <a:lnTo>
                    <a:pt x="1008" y="433"/>
                  </a:lnTo>
                  <a:lnTo>
                    <a:pt x="1043" y="408"/>
                  </a:lnTo>
                  <a:lnTo>
                    <a:pt x="1074" y="382"/>
                  </a:lnTo>
                  <a:lnTo>
                    <a:pt x="1103" y="351"/>
                  </a:lnTo>
                  <a:lnTo>
                    <a:pt x="1127" y="318"/>
                  </a:lnTo>
                  <a:lnTo>
                    <a:pt x="1147" y="283"/>
                  </a:lnTo>
                  <a:lnTo>
                    <a:pt x="1163" y="245"/>
                  </a:lnTo>
                  <a:lnTo>
                    <a:pt x="1172" y="205"/>
                  </a:lnTo>
                  <a:lnTo>
                    <a:pt x="1176" y="163"/>
                  </a:lnTo>
                  <a:lnTo>
                    <a:pt x="1175" y="130"/>
                  </a:lnTo>
                  <a:lnTo>
                    <a:pt x="1171" y="101"/>
                  </a:lnTo>
                  <a:lnTo>
                    <a:pt x="1168" y="77"/>
                  </a:lnTo>
                  <a:lnTo>
                    <a:pt x="1165" y="57"/>
                  </a:lnTo>
                  <a:lnTo>
                    <a:pt x="1163" y="41"/>
                  </a:lnTo>
                  <a:lnTo>
                    <a:pt x="1163" y="28"/>
                  </a:lnTo>
                  <a:lnTo>
                    <a:pt x="1165" y="16"/>
                  </a:lnTo>
                  <a:lnTo>
                    <a:pt x="1167" y="12"/>
                  </a:lnTo>
                  <a:lnTo>
                    <a:pt x="1171" y="9"/>
                  </a:lnTo>
                  <a:lnTo>
                    <a:pt x="1177" y="6"/>
                  </a:lnTo>
                  <a:lnTo>
                    <a:pt x="1185" y="3"/>
                  </a:lnTo>
                  <a:lnTo>
                    <a:pt x="1198" y="2"/>
                  </a:lnTo>
                  <a:lnTo>
                    <a:pt x="1215" y="1"/>
                  </a:lnTo>
                  <a:lnTo>
                    <a:pt x="1236" y="0"/>
                  </a:lnTo>
                  <a:lnTo>
                    <a:pt x="1630" y="0"/>
                  </a:lnTo>
                  <a:lnTo>
                    <a:pt x="1630" y="464"/>
                  </a:lnTo>
                  <a:lnTo>
                    <a:pt x="1632" y="499"/>
                  </a:lnTo>
                  <a:lnTo>
                    <a:pt x="1633" y="528"/>
                  </a:lnTo>
                  <a:lnTo>
                    <a:pt x="1634" y="551"/>
                  </a:lnTo>
                  <a:lnTo>
                    <a:pt x="1637" y="570"/>
                  </a:lnTo>
                  <a:lnTo>
                    <a:pt x="1641" y="585"/>
                  </a:lnTo>
                  <a:lnTo>
                    <a:pt x="1646" y="598"/>
                  </a:lnTo>
                  <a:lnTo>
                    <a:pt x="1654" y="608"/>
                  </a:lnTo>
                  <a:lnTo>
                    <a:pt x="1666" y="619"/>
                  </a:lnTo>
                  <a:lnTo>
                    <a:pt x="1680" y="623"/>
                  </a:lnTo>
                  <a:lnTo>
                    <a:pt x="1695" y="623"/>
                  </a:lnTo>
                  <a:lnTo>
                    <a:pt x="1712" y="618"/>
                  </a:lnTo>
                  <a:lnTo>
                    <a:pt x="1731" y="611"/>
                  </a:lnTo>
                  <a:lnTo>
                    <a:pt x="1753" y="603"/>
                  </a:lnTo>
                  <a:lnTo>
                    <a:pt x="1777" y="594"/>
                  </a:lnTo>
                  <a:lnTo>
                    <a:pt x="1804" y="587"/>
                  </a:lnTo>
                  <a:lnTo>
                    <a:pt x="1834" y="582"/>
                  </a:lnTo>
                  <a:lnTo>
                    <a:pt x="1868" y="580"/>
                  </a:lnTo>
                  <a:lnTo>
                    <a:pt x="1906" y="583"/>
                  </a:lnTo>
                  <a:lnTo>
                    <a:pt x="1943" y="592"/>
                  </a:lnTo>
                  <a:lnTo>
                    <a:pt x="1977" y="606"/>
                  </a:lnTo>
                  <a:lnTo>
                    <a:pt x="2007" y="625"/>
                  </a:lnTo>
                  <a:lnTo>
                    <a:pt x="2035" y="649"/>
                  </a:lnTo>
                  <a:lnTo>
                    <a:pt x="2059" y="677"/>
                  </a:lnTo>
                  <a:lnTo>
                    <a:pt x="2078" y="708"/>
                  </a:lnTo>
                  <a:lnTo>
                    <a:pt x="2093" y="741"/>
                  </a:lnTo>
                  <a:lnTo>
                    <a:pt x="2101" y="778"/>
                  </a:lnTo>
                  <a:lnTo>
                    <a:pt x="2104" y="816"/>
                  </a:lnTo>
                  <a:lnTo>
                    <a:pt x="2101" y="855"/>
                  </a:lnTo>
                  <a:lnTo>
                    <a:pt x="2093" y="891"/>
                  </a:lnTo>
                  <a:lnTo>
                    <a:pt x="2078" y="925"/>
                  </a:lnTo>
                  <a:lnTo>
                    <a:pt x="2059" y="957"/>
                  </a:lnTo>
                  <a:lnTo>
                    <a:pt x="2035" y="984"/>
                  </a:lnTo>
                  <a:lnTo>
                    <a:pt x="2007" y="1008"/>
                  </a:lnTo>
                  <a:lnTo>
                    <a:pt x="1977" y="1027"/>
                  </a:lnTo>
                  <a:lnTo>
                    <a:pt x="1943" y="1041"/>
                  </a:lnTo>
                  <a:lnTo>
                    <a:pt x="1906" y="1051"/>
                  </a:lnTo>
                  <a:lnTo>
                    <a:pt x="1868" y="1054"/>
                  </a:lnTo>
                  <a:lnTo>
                    <a:pt x="1834" y="1052"/>
                  </a:lnTo>
                  <a:lnTo>
                    <a:pt x="1804" y="1046"/>
                  </a:lnTo>
                  <a:lnTo>
                    <a:pt x="1777" y="1038"/>
                  </a:lnTo>
                  <a:lnTo>
                    <a:pt x="1753" y="1030"/>
                  </a:lnTo>
                  <a:lnTo>
                    <a:pt x="1731" y="1022"/>
                  </a:lnTo>
                  <a:lnTo>
                    <a:pt x="1712" y="1015"/>
                  </a:lnTo>
                  <a:lnTo>
                    <a:pt x="1695" y="1011"/>
                  </a:lnTo>
                  <a:lnTo>
                    <a:pt x="1680" y="1010"/>
                  </a:lnTo>
                  <a:lnTo>
                    <a:pt x="1666" y="1015"/>
                  </a:lnTo>
                  <a:lnTo>
                    <a:pt x="1654" y="1025"/>
                  </a:lnTo>
                  <a:lnTo>
                    <a:pt x="1646" y="1036"/>
                  </a:lnTo>
                  <a:lnTo>
                    <a:pt x="1641" y="1048"/>
                  </a:lnTo>
                  <a:lnTo>
                    <a:pt x="1637" y="1064"/>
                  </a:lnTo>
                  <a:lnTo>
                    <a:pt x="1634" y="1082"/>
                  </a:lnTo>
                  <a:lnTo>
                    <a:pt x="1633" y="1105"/>
                  </a:lnTo>
                  <a:lnTo>
                    <a:pt x="1632" y="1133"/>
                  </a:lnTo>
                  <a:lnTo>
                    <a:pt x="1630" y="1168"/>
                  </a:lnTo>
                  <a:lnTo>
                    <a:pt x="1630" y="1633"/>
                  </a:lnTo>
                  <a:lnTo>
                    <a:pt x="0" y="16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000"/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63" name="Freeform 571"/>
            <p:cNvSpPr>
              <a:spLocks/>
            </p:cNvSpPr>
            <p:nvPr/>
          </p:nvSpPr>
          <p:spPr bwMode="auto">
            <a:xfrm>
              <a:off x="3612" y="3177"/>
              <a:ext cx="148" cy="191"/>
            </a:xfrm>
            <a:custGeom>
              <a:avLst/>
              <a:gdLst>
                <a:gd name="T0" fmla="*/ 7 w 1630"/>
                <a:gd name="T1" fmla="*/ 0 h 2107"/>
                <a:gd name="T2" fmla="*/ 8 w 1630"/>
                <a:gd name="T3" fmla="*/ 0 h 2107"/>
                <a:gd name="T4" fmla="*/ 8 w 1630"/>
                <a:gd name="T5" fmla="*/ 1 h 2107"/>
                <a:gd name="T6" fmla="*/ 8 w 1630"/>
                <a:gd name="T7" fmla="*/ 1 h 2107"/>
                <a:gd name="T8" fmla="*/ 9 w 1630"/>
                <a:gd name="T9" fmla="*/ 2 h 2107"/>
                <a:gd name="T10" fmla="*/ 9 w 1630"/>
                <a:gd name="T11" fmla="*/ 2 h 2107"/>
                <a:gd name="T12" fmla="*/ 9 w 1630"/>
                <a:gd name="T13" fmla="*/ 3 h 2107"/>
                <a:gd name="T14" fmla="*/ 8 w 1630"/>
                <a:gd name="T15" fmla="*/ 3 h 2107"/>
                <a:gd name="T16" fmla="*/ 8 w 1630"/>
                <a:gd name="T17" fmla="*/ 3 h 2107"/>
                <a:gd name="T18" fmla="*/ 8 w 1630"/>
                <a:gd name="T19" fmla="*/ 4 h 2107"/>
                <a:gd name="T20" fmla="*/ 9 w 1630"/>
                <a:gd name="T21" fmla="*/ 4 h 2107"/>
                <a:gd name="T22" fmla="*/ 9 w 1630"/>
                <a:gd name="T23" fmla="*/ 4 h 2107"/>
                <a:gd name="T24" fmla="*/ 9 w 1630"/>
                <a:gd name="T25" fmla="*/ 4 h 2107"/>
                <a:gd name="T26" fmla="*/ 10 w 1630"/>
                <a:gd name="T27" fmla="*/ 4 h 2107"/>
                <a:gd name="T28" fmla="*/ 13 w 1630"/>
                <a:gd name="T29" fmla="*/ 17 h 2107"/>
                <a:gd name="T30" fmla="*/ 0 w 1630"/>
                <a:gd name="T31" fmla="*/ 14 h 2107"/>
                <a:gd name="T32" fmla="*/ 0 w 1630"/>
                <a:gd name="T33" fmla="*/ 14 h 2107"/>
                <a:gd name="T34" fmla="*/ 0 w 1630"/>
                <a:gd name="T35" fmla="*/ 14 h 2107"/>
                <a:gd name="T36" fmla="*/ 0 w 1630"/>
                <a:gd name="T37" fmla="*/ 14 h 2107"/>
                <a:gd name="T38" fmla="*/ 0 w 1630"/>
                <a:gd name="T39" fmla="*/ 13 h 2107"/>
                <a:gd name="T40" fmla="*/ 0 w 1630"/>
                <a:gd name="T41" fmla="*/ 14 h 2107"/>
                <a:gd name="T42" fmla="*/ 1 w 1630"/>
                <a:gd name="T43" fmla="*/ 14 h 2107"/>
                <a:gd name="T44" fmla="*/ 1 w 1630"/>
                <a:gd name="T45" fmla="*/ 14 h 2107"/>
                <a:gd name="T46" fmla="*/ 2 w 1630"/>
                <a:gd name="T47" fmla="*/ 14 h 2107"/>
                <a:gd name="T48" fmla="*/ 2 w 1630"/>
                <a:gd name="T49" fmla="*/ 13 h 2107"/>
                <a:gd name="T50" fmla="*/ 3 w 1630"/>
                <a:gd name="T51" fmla="*/ 13 h 2107"/>
                <a:gd name="T52" fmla="*/ 3 w 1630"/>
                <a:gd name="T53" fmla="*/ 13 h 2107"/>
                <a:gd name="T54" fmla="*/ 4 w 1630"/>
                <a:gd name="T55" fmla="*/ 12 h 2107"/>
                <a:gd name="T56" fmla="*/ 4 w 1630"/>
                <a:gd name="T57" fmla="*/ 12 h 2107"/>
                <a:gd name="T58" fmla="*/ 4 w 1630"/>
                <a:gd name="T59" fmla="*/ 11 h 2107"/>
                <a:gd name="T60" fmla="*/ 4 w 1630"/>
                <a:gd name="T61" fmla="*/ 10 h 2107"/>
                <a:gd name="T62" fmla="*/ 4 w 1630"/>
                <a:gd name="T63" fmla="*/ 10 h 2107"/>
                <a:gd name="T64" fmla="*/ 4 w 1630"/>
                <a:gd name="T65" fmla="*/ 9 h 2107"/>
                <a:gd name="T66" fmla="*/ 3 w 1630"/>
                <a:gd name="T67" fmla="*/ 8 h 2107"/>
                <a:gd name="T68" fmla="*/ 3 w 1630"/>
                <a:gd name="T69" fmla="*/ 8 h 2107"/>
                <a:gd name="T70" fmla="*/ 2 w 1630"/>
                <a:gd name="T71" fmla="*/ 8 h 2107"/>
                <a:gd name="T72" fmla="*/ 1 w 1630"/>
                <a:gd name="T73" fmla="*/ 8 h 2107"/>
                <a:gd name="T74" fmla="*/ 1 w 1630"/>
                <a:gd name="T75" fmla="*/ 8 h 2107"/>
                <a:gd name="T76" fmla="*/ 1 w 1630"/>
                <a:gd name="T77" fmla="*/ 8 h 2107"/>
                <a:gd name="T78" fmla="*/ 0 w 1630"/>
                <a:gd name="T79" fmla="*/ 8 h 2107"/>
                <a:gd name="T80" fmla="*/ 0 w 1630"/>
                <a:gd name="T81" fmla="*/ 8 h 2107"/>
                <a:gd name="T82" fmla="*/ 0 w 1630"/>
                <a:gd name="T83" fmla="*/ 8 h 2107"/>
                <a:gd name="T84" fmla="*/ 0 w 1630"/>
                <a:gd name="T85" fmla="*/ 8 h 2107"/>
                <a:gd name="T86" fmla="*/ 0 w 1630"/>
                <a:gd name="T87" fmla="*/ 7 h 2107"/>
                <a:gd name="T88" fmla="*/ 0 w 1630"/>
                <a:gd name="T89" fmla="*/ 4 h 2107"/>
                <a:gd name="T90" fmla="*/ 4 w 1630"/>
                <a:gd name="T91" fmla="*/ 4 h 2107"/>
                <a:gd name="T92" fmla="*/ 5 w 1630"/>
                <a:gd name="T93" fmla="*/ 4 h 2107"/>
                <a:gd name="T94" fmla="*/ 5 w 1630"/>
                <a:gd name="T95" fmla="*/ 4 h 2107"/>
                <a:gd name="T96" fmla="*/ 5 w 1630"/>
                <a:gd name="T97" fmla="*/ 4 h 2107"/>
                <a:gd name="T98" fmla="*/ 5 w 1630"/>
                <a:gd name="T99" fmla="*/ 4 h 2107"/>
                <a:gd name="T100" fmla="*/ 5 w 1630"/>
                <a:gd name="T101" fmla="*/ 3 h 2107"/>
                <a:gd name="T102" fmla="*/ 5 w 1630"/>
                <a:gd name="T103" fmla="*/ 3 h 2107"/>
                <a:gd name="T104" fmla="*/ 5 w 1630"/>
                <a:gd name="T105" fmla="*/ 2 h 2107"/>
                <a:gd name="T106" fmla="*/ 5 w 1630"/>
                <a:gd name="T107" fmla="*/ 2 h 2107"/>
                <a:gd name="T108" fmla="*/ 5 w 1630"/>
                <a:gd name="T109" fmla="*/ 1 h 2107"/>
                <a:gd name="T110" fmla="*/ 5 w 1630"/>
                <a:gd name="T111" fmla="*/ 1 h 2107"/>
                <a:gd name="T112" fmla="*/ 6 w 1630"/>
                <a:gd name="T113" fmla="*/ 0 h 2107"/>
                <a:gd name="T114" fmla="*/ 6 w 1630"/>
                <a:gd name="T115" fmla="*/ 0 h 2107"/>
                <a:gd name="T116" fmla="*/ 7 w 1630"/>
                <a:gd name="T117" fmla="*/ 0 h 210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30" h="2107">
                  <a:moveTo>
                    <a:pt x="814" y="0"/>
                  </a:moveTo>
                  <a:lnTo>
                    <a:pt x="853" y="3"/>
                  </a:lnTo>
                  <a:lnTo>
                    <a:pt x="889" y="12"/>
                  </a:lnTo>
                  <a:lnTo>
                    <a:pt x="923" y="27"/>
                  </a:lnTo>
                  <a:lnTo>
                    <a:pt x="955" y="46"/>
                  </a:lnTo>
                  <a:lnTo>
                    <a:pt x="982" y="70"/>
                  </a:lnTo>
                  <a:lnTo>
                    <a:pt x="1005" y="97"/>
                  </a:lnTo>
                  <a:lnTo>
                    <a:pt x="1025" y="128"/>
                  </a:lnTo>
                  <a:lnTo>
                    <a:pt x="1039" y="162"/>
                  </a:lnTo>
                  <a:lnTo>
                    <a:pt x="1049" y="199"/>
                  </a:lnTo>
                  <a:lnTo>
                    <a:pt x="1052" y="237"/>
                  </a:lnTo>
                  <a:lnTo>
                    <a:pt x="1050" y="271"/>
                  </a:lnTo>
                  <a:lnTo>
                    <a:pt x="1044" y="301"/>
                  </a:lnTo>
                  <a:lnTo>
                    <a:pt x="1036" y="328"/>
                  </a:lnTo>
                  <a:lnTo>
                    <a:pt x="1027" y="352"/>
                  </a:lnTo>
                  <a:lnTo>
                    <a:pt x="1020" y="374"/>
                  </a:lnTo>
                  <a:lnTo>
                    <a:pt x="1013" y="393"/>
                  </a:lnTo>
                  <a:lnTo>
                    <a:pt x="1008" y="410"/>
                  </a:lnTo>
                  <a:lnTo>
                    <a:pt x="1007" y="425"/>
                  </a:lnTo>
                  <a:lnTo>
                    <a:pt x="1013" y="439"/>
                  </a:lnTo>
                  <a:lnTo>
                    <a:pt x="1022" y="451"/>
                  </a:lnTo>
                  <a:lnTo>
                    <a:pt x="1034" y="459"/>
                  </a:lnTo>
                  <a:lnTo>
                    <a:pt x="1045" y="464"/>
                  </a:lnTo>
                  <a:lnTo>
                    <a:pt x="1061" y="468"/>
                  </a:lnTo>
                  <a:lnTo>
                    <a:pt x="1079" y="471"/>
                  </a:lnTo>
                  <a:lnTo>
                    <a:pt x="1102" y="473"/>
                  </a:lnTo>
                  <a:lnTo>
                    <a:pt x="1131" y="474"/>
                  </a:lnTo>
                  <a:lnTo>
                    <a:pt x="1166" y="474"/>
                  </a:lnTo>
                  <a:lnTo>
                    <a:pt x="1630" y="474"/>
                  </a:lnTo>
                  <a:lnTo>
                    <a:pt x="1630" y="2107"/>
                  </a:lnTo>
                  <a:lnTo>
                    <a:pt x="0" y="2107"/>
                  </a:lnTo>
                  <a:lnTo>
                    <a:pt x="0" y="1712"/>
                  </a:lnTo>
                  <a:lnTo>
                    <a:pt x="0" y="1690"/>
                  </a:lnTo>
                  <a:lnTo>
                    <a:pt x="1" y="1673"/>
                  </a:lnTo>
                  <a:lnTo>
                    <a:pt x="2" y="1661"/>
                  </a:lnTo>
                  <a:lnTo>
                    <a:pt x="5" y="1653"/>
                  </a:lnTo>
                  <a:lnTo>
                    <a:pt x="8" y="1646"/>
                  </a:lnTo>
                  <a:lnTo>
                    <a:pt x="11" y="1643"/>
                  </a:lnTo>
                  <a:lnTo>
                    <a:pt x="15" y="1640"/>
                  </a:lnTo>
                  <a:lnTo>
                    <a:pt x="25" y="1638"/>
                  </a:lnTo>
                  <a:lnTo>
                    <a:pt x="36" y="1638"/>
                  </a:lnTo>
                  <a:lnTo>
                    <a:pt x="49" y="1639"/>
                  </a:lnTo>
                  <a:lnTo>
                    <a:pt x="65" y="1642"/>
                  </a:lnTo>
                  <a:lnTo>
                    <a:pt x="84" y="1645"/>
                  </a:lnTo>
                  <a:lnTo>
                    <a:pt x="106" y="1648"/>
                  </a:lnTo>
                  <a:lnTo>
                    <a:pt x="133" y="1650"/>
                  </a:lnTo>
                  <a:lnTo>
                    <a:pt x="162" y="1651"/>
                  </a:lnTo>
                  <a:lnTo>
                    <a:pt x="202" y="1649"/>
                  </a:lnTo>
                  <a:lnTo>
                    <a:pt x="240" y="1640"/>
                  </a:lnTo>
                  <a:lnTo>
                    <a:pt x="276" y="1626"/>
                  </a:lnTo>
                  <a:lnTo>
                    <a:pt x="310" y="1609"/>
                  </a:lnTo>
                  <a:lnTo>
                    <a:pt x="341" y="1587"/>
                  </a:lnTo>
                  <a:lnTo>
                    <a:pt x="370" y="1562"/>
                  </a:lnTo>
                  <a:lnTo>
                    <a:pt x="396" y="1534"/>
                  </a:lnTo>
                  <a:lnTo>
                    <a:pt x="421" y="1503"/>
                  </a:lnTo>
                  <a:lnTo>
                    <a:pt x="441" y="1470"/>
                  </a:lnTo>
                  <a:lnTo>
                    <a:pt x="458" y="1436"/>
                  </a:lnTo>
                  <a:lnTo>
                    <a:pt x="471" y="1400"/>
                  </a:lnTo>
                  <a:lnTo>
                    <a:pt x="481" y="1363"/>
                  </a:lnTo>
                  <a:lnTo>
                    <a:pt x="487" y="1327"/>
                  </a:lnTo>
                  <a:lnTo>
                    <a:pt x="489" y="1290"/>
                  </a:lnTo>
                  <a:lnTo>
                    <a:pt x="487" y="1251"/>
                  </a:lnTo>
                  <a:lnTo>
                    <a:pt x="480" y="1212"/>
                  </a:lnTo>
                  <a:lnTo>
                    <a:pt x="467" y="1173"/>
                  </a:lnTo>
                  <a:lnTo>
                    <a:pt x="451" y="1135"/>
                  </a:lnTo>
                  <a:lnTo>
                    <a:pt x="431" y="1098"/>
                  </a:lnTo>
                  <a:lnTo>
                    <a:pt x="407" y="1063"/>
                  </a:lnTo>
                  <a:lnTo>
                    <a:pt x="381" y="1031"/>
                  </a:lnTo>
                  <a:lnTo>
                    <a:pt x="350" y="1003"/>
                  </a:lnTo>
                  <a:lnTo>
                    <a:pt x="316" y="979"/>
                  </a:lnTo>
                  <a:lnTo>
                    <a:pt x="281" y="959"/>
                  </a:lnTo>
                  <a:lnTo>
                    <a:pt x="243" y="943"/>
                  </a:lnTo>
                  <a:lnTo>
                    <a:pt x="203" y="933"/>
                  </a:lnTo>
                  <a:lnTo>
                    <a:pt x="162" y="930"/>
                  </a:lnTo>
                  <a:lnTo>
                    <a:pt x="133" y="931"/>
                  </a:lnTo>
                  <a:lnTo>
                    <a:pt x="106" y="933"/>
                  </a:lnTo>
                  <a:lnTo>
                    <a:pt x="84" y="936"/>
                  </a:lnTo>
                  <a:lnTo>
                    <a:pt x="65" y="940"/>
                  </a:lnTo>
                  <a:lnTo>
                    <a:pt x="49" y="942"/>
                  </a:lnTo>
                  <a:lnTo>
                    <a:pt x="36" y="943"/>
                  </a:lnTo>
                  <a:lnTo>
                    <a:pt x="25" y="943"/>
                  </a:lnTo>
                  <a:lnTo>
                    <a:pt x="15" y="941"/>
                  </a:lnTo>
                  <a:lnTo>
                    <a:pt x="11" y="938"/>
                  </a:lnTo>
                  <a:lnTo>
                    <a:pt x="8" y="934"/>
                  </a:lnTo>
                  <a:lnTo>
                    <a:pt x="5" y="929"/>
                  </a:lnTo>
                  <a:lnTo>
                    <a:pt x="2" y="921"/>
                  </a:lnTo>
                  <a:lnTo>
                    <a:pt x="1" y="908"/>
                  </a:lnTo>
                  <a:lnTo>
                    <a:pt x="0" y="891"/>
                  </a:lnTo>
                  <a:lnTo>
                    <a:pt x="0" y="870"/>
                  </a:lnTo>
                  <a:lnTo>
                    <a:pt x="0" y="474"/>
                  </a:lnTo>
                  <a:lnTo>
                    <a:pt x="463" y="474"/>
                  </a:lnTo>
                  <a:lnTo>
                    <a:pt x="498" y="474"/>
                  </a:lnTo>
                  <a:lnTo>
                    <a:pt x="526" y="473"/>
                  </a:lnTo>
                  <a:lnTo>
                    <a:pt x="549" y="471"/>
                  </a:lnTo>
                  <a:lnTo>
                    <a:pt x="568" y="468"/>
                  </a:lnTo>
                  <a:lnTo>
                    <a:pt x="583" y="464"/>
                  </a:lnTo>
                  <a:lnTo>
                    <a:pt x="596" y="459"/>
                  </a:lnTo>
                  <a:lnTo>
                    <a:pt x="606" y="451"/>
                  </a:lnTo>
                  <a:lnTo>
                    <a:pt x="617" y="439"/>
                  </a:lnTo>
                  <a:lnTo>
                    <a:pt x="621" y="425"/>
                  </a:lnTo>
                  <a:lnTo>
                    <a:pt x="621" y="410"/>
                  </a:lnTo>
                  <a:lnTo>
                    <a:pt x="616" y="393"/>
                  </a:lnTo>
                  <a:lnTo>
                    <a:pt x="610" y="374"/>
                  </a:lnTo>
                  <a:lnTo>
                    <a:pt x="601" y="352"/>
                  </a:lnTo>
                  <a:lnTo>
                    <a:pt x="593" y="328"/>
                  </a:lnTo>
                  <a:lnTo>
                    <a:pt x="585" y="301"/>
                  </a:lnTo>
                  <a:lnTo>
                    <a:pt x="580" y="271"/>
                  </a:lnTo>
                  <a:lnTo>
                    <a:pt x="578" y="237"/>
                  </a:lnTo>
                  <a:lnTo>
                    <a:pt x="581" y="199"/>
                  </a:lnTo>
                  <a:lnTo>
                    <a:pt x="589" y="162"/>
                  </a:lnTo>
                  <a:lnTo>
                    <a:pt x="604" y="128"/>
                  </a:lnTo>
                  <a:lnTo>
                    <a:pt x="623" y="97"/>
                  </a:lnTo>
                  <a:lnTo>
                    <a:pt x="648" y="69"/>
                  </a:lnTo>
                  <a:lnTo>
                    <a:pt x="675" y="46"/>
                  </a:lnTo>
                  <a:lnTo>
                    <a:pt x="706" y="27"/>
                  </a:lnTo>
                  <a:lnTo>
                    <a:pt x="739" y="12"/>
                  </a:lnTo>
                  <a:lnTo>
                    <a:pt x="776" y="3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64" name="Prostokąt 63"/>
          <p:cNvSpPr/>
          <p:nvPr/>
        </p:nvSpPr>
        <p:spPr>
          <a:xfrm>
            <a:off x="7274746" y="1755388"/>
            <a:ext cx="175342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Latem</a:t>
            </a:r>
            <a:br>
              <a:rPr lang="pl-PL" sz="1000" b="1" dirty="0"/>
            </a:br>
            <a:r>
              <a:rPr lang="pl-PL" sz="1000" b="1" dirty="0"/>
              <a:t>(czerwiec, lipiec, sierpień)</a:t>
            </a:r>
          </a:p>
        </p:txBody>
      </p:sp>
      <p:sp>
        <p:nvSpPr>
          <p:cNvPr id="65" name="Prostokąt 64"/>
          <p:cNvSpPr/>
          <p:nvPr/>
        </p:nvSpPr>
        <p:spPr>
          <a:xfrm>
            <a:off x="9213267" y="1755388"/>
            <a:ext cx="175342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Wiosną</a:t>
            </a:r>
            <a:br>
              <a:rPr lang="pl-PL" sz="1000" b="1" dirty="0"/>
            </a:br>
            <a:r>
              <a:rPr lang="pl-PL" sz="1000" b="1" dirty="0"/>
              <a:t>(marzec, kwiecień, maj)</a:t>
            </a:r>
          </a:p>
        </p:txBody>
      </p:sp>
      <p:sp>
        <p:nvSpPr>
          <p:cNvPr id="66" name="Prostokąt 65"/>
          <p:cNvSpPr/>
          <p:nvPr/>
        </p:nvSpPr>
        <p:spPr>
          <a:xfrm>
            <a:off x="7197009" y="5124326"/>
            <a:ext cx="1928765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jesienią</a:t>
            </a:r>
            <a:br>
              <a:rPr lang="pl-PL" sz="1000" b="1" dirty="0"/>
            </a:br>
            <a:r>
              <a:rPr lang="pl-PL" sz="1000" b="1" dirty="0"/>
              <a:t>(wrzesień, </a:t>
            </a:r>
            <a:r>
              <a:rPr lang="pl-PL" sz="1000" b="1" dirty="0" err="1"/>
              <a:t>paźdz</a:t>
            </a:r>
            <a:r>
              <a:rPr lang="pl-PL" sz="1000" b="1" dirty="0"/>
              <a:t>., listopad)</a:t>
            </a:r>
          </a:p>
        </p:txBody>
      </p:sp>
      <p:sp>
        <p:nvSpPr>
          <p:cNvPr id="67" name="Prostokąt 66"/>
          <p:cNvSpPr/>
          <p:nvPr/>
        </p:nvSpPr>
        <p:spPr>
          <a:xfrm>
            <a:off x="9213676" y="5124326"/>
            <a:ext cx="175342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Zimą</a:t>
            </a:r>
            <a:br>
              <a:rPr lang="pl-PL" sz="1000" b="1" dirty="0"/>
            </a:br>
            <a:r>
              <a:rPr lang="pl-PL" sz="1000" b="1" dirty="0"/>
              <a:t>(grudzień, styczeń, luty)</a:t>
            </a:r>
          </a:p>
        </p:txBody>
      </p:sp>
      <p:grpSp>
        <p:nvGrpSpPr>
          <p:cNvPr id="68" name="noun_project_0169.eps"/>
          <p:cNvGrpSpPr>
            <a:grpSpLocks noChangeAspect="1"/>
          </p:cNvGrpSpPr>
          <p:nvPr/>
        </p:nvGrpSpPr>
        <p:grpSpPr bwMode="auto">
          <a:xfrm>
            <a:off x="7986613" y="3632110"/>
            <a:ext cx="378514" cy="378514"/>
            <a:chOff x="2115" y="1376"/>
            <a:chExt cx="384" cy="384"/>
          </a:xfrm>
        </p:grpSpPr>
        <p:sp>
          <p:nvSpPr>
            <p:cNvPr id="69" name="Freeform 93"/>
            <p:cNvSpPr>
              <a:spLocks noEditPoints="1"/>
            </p:cNvSpPr>
            <p:nvPr/>
          </p:nvSpPr>
          <p:spPr bwMode="auto">
            <a:xfrm>
              <a:off x="2115" y="1376"/>
              <a:ext cx="384" cy="384"/>
            </a:xfrm>
            <a:custGeom>
              <a:avLst/>
              <a:gdLst>
                <a:gd name="T0" fmla="*/ 21 w 3452"/>
                <a:gd name="T1" fmla="*/ 14 h 3456"/>
                <a:gd name="T2" fmla="*/ 19 w 3452"/>
                <a:gd name="T3" fmla="*/ 14 h 3456"/>
                <a:gd name="T4" fmla="*/ 18 w 3452"/>
                <a:gd name="T5" fmla="*/ 15 h 3456"/>
                <a:gd name="T6" fmla="*/ 17 w 3452"/>
                <a:gd name="T7" fmla="*/ 16 h 3456"/>
                <a:gd name="T8" fmla="*/ 16 w 3452"/>
                <a:gd name="T9" fmla="*/ 17 h 3456"/>
                <a:gd name="T10" fmla="*/ 15 w 3452"/>
                <a:gd name="T11" fmla="*/ 18 h 3456"/>
                <a:gd name="T12" fmla="*/ 14 w 3452"/>
                <a:gd name="T13" fmla="*/ 19 h 3456"/>
                <a:gd name="T14" fmla="*/ 14 w 3452"/>
                <a:gd name="T15" fmla="*/ 21 h 3456"/>
                <a:gd name="T16" fmla="*/ 14 w 3452"/>
                <a:gd name="T17" fmla="*/ 22 h 3456"/>
                <a:gd name="T18" fmla="*/ 14 w 3452"/>
                <a:gd name="T19" fmla="*/ 24 h 3456"/>
                <a:gd name="T20" fmla="*/ 15 w 3452"/>
                <a:gd name="T21" fmla="*/ 25 h 3456"/>
                <a:gd name="T22" fmla="*/ 16 w 3452"/>
                <a:gd name="T23" fmla="*/ 26 h 3456"/>
                <a:gd name="T24" fmla="*/ 17 w 3452"/>
                <a:gd name="T25" fmla="*/ 27 h 3456"/>
                <a:gd name="T26" fmla="*/ 18 w 3452"/>
                <a:gd name="T27" fmla="*/ 28 h 3456"/>
                <a:gd name="T28" fmla="*/ 19 w 3452"/>
                <a:gd name="T29" fmla="*/ 29 h 3456"/>
                <a:gd name="T30" fmla="*/ 21 w 3452"/>
                <a:gd name="T31" fmla="*/ 29 h 3456"/>
                <a:gd name="T32" fmla="*/ 22 w 3452"/>
                <a:gd name="T33" fmla="*/ 29 h 3456"/>
                <a:gd name="T34" fmla="*/ 24 w 3452"/>
                <a:gd name="T35" fmla="*/ 29 h 3456"/>
                <a:gd name="T36" fmla="*/ 25 w 3452"/>
                <a:gd name="T37" fmla="*/ 28 h 3456"/>
                <a:gd name="T38" fmla="*/ 26 w 3452"/>
                <a:gd name="T39" fmla="*/ 27 h 3456"/>
                <a:gd name="T40" fmla="*/ 27 w 3452"/>
                <a:gd name="T41" fmla="*/ 26 h 3456"/>
                <a:gd name="T42" fmla="*/ 28 w 3452"/>
                <a:gd name="T43" fmla="*/ 25 h 3456"/>
                <a:gd name="T44" fmla="*/ 28 w 3452"/>
                <a:gd name="T45" fmla="*/ 24 h 3456"/>
                <a:gd name="T46" fmla="*/ 29 w 3452"/>
                <a:gd name="T47" fmla="*/ 22 h 3456"/>
                <a:gd name="T48" fmla="*/ 29 w 3452"/>
                <a:gd name="T49" fmla="*/ 21 h 3456"/>
                <a:gd name="T50" fmla="*/ 28 w 3452"/>
                <a:gd name="T51" fmla="*/ 19 h 3456"/>
                <a:gd name="T52" fmla="*/ 28 w 3452"/>
                <a:gd name="T53" fmla="*/ 18 h 3456"/>
                <a:gd name="T54" fmla="*/ 27 w 3452"/>
                <a:gd name="T55" fmla="*/ 17 h 3456"/>
                <a:gd name="T56" fmla="*/ 26 w 3452"/>
                <a:gd name="T57" fmla="*/ 16 h 3456"/>
                <a:gd name="T58" fmla="*/ 25 w 3452"/>
                <a:gd name="T59" fmla="*/ 15 h 3456"/>
                <a:gd name="T60" fmla="*/ 24 w 3452"/>
                <a:gd name="T61" fmla="*/ 14 h 3456"/>
                <a:gd name="T62" fmla="*/ 22 w 3452"/>
                <a:gd name="T63" fmla="*/ 14 h 3456"/>
                <a:gd name="T64" fmla="*/ 21 w 3452"/>
                <a:gd name="T65" fmla="*/ 0 h 3456"/>
                <a:gd name="T66" fmla="*/ 33 w 3452"/>
                <a:gd name="T67" fmla="*/ 3 h 3456"/>
                <a:gd name="T68" fmla="*/ 41 w 3452"/>
                <a:gd name="T69" fmla="*/ 13 h 3456"/>
                <a:gd name="T70" fmla="*/ 43 w 3452"/>
                <a:gd name="T71" fmla="*/ 25 h 3456"/>
                <a:gd name="T72" fmla="*/ 38 w 3452"/>
                <a:gd name="T73" fmla="*/ 36 h 3456"/>
                <a:gd name="T74" fmla="*/ 28 w 3452"/>
                <a:gd name="T75" fmla="*/ 43 h 3456"/>
                <a:gd name="T76" fmla="*/ 15 w 3452"/>
                <a:gd name="T77" fmla="*/ 43 h 3456"/>
                <a:gd name="T78" fmla="*/ 5 w 3452"/>
                <a:gd name="T79" fmla="*/ 36 h 3456"/>
                <a:gd name="T80" fmla="*/ 0 w 3452"/>
                <a:gd name="T81" fmla="*/ 25 h 3456"/>
                <a:gd name="T82" fmla="*/ 2 w 3452"/>
                <a:gd name="T83" fmla="*/ 13 h 3456"/>
                <a:gd name="T84" fmla="*/ 9 w 3452"/>
                <a:gd name="T85" fmla="*/ 4 h 3456"/>
                <a:gd name="T86" fmla="*/ 21 w 3452"/>
                <a:gd name="T87" fmla="*/ 0 h 34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452" h="3456">
                  <a:moveTo>
                    <a:pt x="1726" y="1118"/>
                  </a:moveTo>
                  <a:lnTo>
                    <a:pt x="1664" y="1122"/>
                  </a:lnTo>
                  <a:lnTo>
                    <a:pt x="1604" y="1131"/>
                  </a:lnTo>
                  <a:lnTo>
                    <a:pt x="1547" y="1146"/>
                  </a:lnTo>
                  <a:lnTo>
                    <a:pt x="1491" y="1166"/>
                  </a:lnTo>
                  <a:lnTo>
                    <a:pt x="1439" y="1192"/>
                  </a:lnTo>
                  <a:lnTo>
                    <a:pt x="1390" y="1222"/>
                  </a:lnTo>
                  <a:lnTo>
                    <a:pt x="1344" y="1257"/>
                  </a:lnTo>
                  <a:lnTo>
                    <a:pt x="1301" y="1297"/>
                  </a:lnTo>
                  <a:lnTo>
                    <a:pt x="1262" y="1339"/>
                  </a:lnTo>
                  <a:lnTo>
                    <a:pt x="1227" y="1386"/>
                  </a:lnTo>
                  <a:lnTo>
                    <a:pt x="1198" y="1436"/>
                  </a:lnTo>
                  <a:lnTo>
                    <a:pt x="1172" y="1489"/>
                  </a:lnTo>
                  <a:lnTo>
                    <a:pt x="1152" y="1545"/>
                  </a:lnTo>
                  <a:lnTo>
                    <a:pt x="1137" y="1603"/>
                  </a:lnTo>
                  <a:lnTo>
                    <a:pt x="1128" y="1663"/>
                  </a:lnTo>
                  <a:lnTo>
                    <a:pt x="1125" y="1726"/>
                  </a:lnTo>
                  <a:lnTo>
                    <a:pt x="1128" y="1788"/>
                  </a:lnTo>
                  <a:lnTo>
                    <a:pt x="1137" y="1848"/>
                  </a:lnTo>
                  <a:lnTo>
                    <a:pt x="1152" y="1907"/>
                  </a:lnTo>
                  <a:lnTo>
                    <a:pt x="1172" y="1963"/>
                  </a:lnTo>
                  <a:lnTo>
                    <a:pt x="1198" y="2016"/>
                  </a:lnTo>
                  <a:lnTo>
                    <a:pt x="1227" y="2067"/>
                  </a:lnTo>
                  <a:lnTo>
                    <a:pt x="1262" y="2114"/>
                  </a:lnTo>
                  <a:lnTo>
                    <a:pt x="1301" y="2157"/>
                  </a:lnTo>
                  <a:lnTo>
                    <a:pt x="1344" y="2197"/>
                  </a:lnTo>
                  <a:lnTo>
                    <a:pt x="1390" y="2233"/>
                  </a:lnTo>
                  <a:lnTo>
                    <a:pt x="1439" y="2263"/>
                  </a:lnTo>
                  <a:lnTo>
                    <a:pt x="1491" y="2289"/>
                  </a:lnTo>
                  <a:lnTo>
                    <a:pt x="1547" y="2310"/>
                  </a:lnTo>
                  <a:lnTo>
                    <a:pt x="1604" y="2325"/>
                  </a:lnTo>
                  <a:lnTo>
                    <a:pt x="1664" y="2334"/>
                  </a:lnTo>
                  <a:lnTo>
                    <a:pt x="1726" y="2338"/>
                  </a:lnTo>
                  <a:lnTo>
                    <a:pt x="1788" y="2334"/>
                  </a:lnTo>
                  <a:lnTo>
                    <a:pt x="1847" y="2325"/>
                  </a:lnTo>
                  <a:lnTo>
                    <a:pt x="1905" y="2310"/>
                  </a:lnTo>
                  <a:lnTo>
                    <a:pt x="1959" y="2289"/>
                  </a:lnTo>
                  <a:lnTo>
                    <a:pt x="2013" y="2263"/>
                  </a:lnTo>
                  <a:lnTo>
                    <a:pt x="2062" y="2233"/>
                  </a:lnTo>
                  <a:lnTo>
                    <a:pt x="2108" y="2197"/>
                  </a:lnTo>
                  <a:lnTo>
                    <a:pt x="2151" y="2157"/>
                  </a:lnTo>
                  <a:lnTo>
                    <a:pt x="2190" y="2114"/>
                  </a:lnTo>
                  <a:lnTo>
                    <a:pt x="2224" y="2067"/>
                  </a:lnTo>
                  <a:lnTo>
                    <a:pt x="2254" y="2016"/>
                  </a:lnTo>
                  <a:lnTo>
                    <a:pt x="2279" y="1963"/>
                  </a:lnTo>
                  <a:lnTo>
                    <a:pt x="2300" y="1907"/>
                  </a:lnTo>
                  <a:lnTo>
                    <a:pt x="2314" y="1848"/>
                  </a:lnTo>
                  <a:lnTo>
                    <a:pt x="2323" y="1788"/>
                  </a:lnTo>
                  <a:lnTo>
                    <a:pt x="2326" y="1726"/>
                  </a:lnTo>
                  <a:lnTo>
                    <a:pt x="2323" y="1663"/>
                  </a:lnTo>
                  <a:lnTo>
                    <a:pt x="2314" y="1603"/>
                  </a:lnTo>
                  <a:lnTo>
                    <a:pt x="2300" y="1545"/>
                  </a:lnTo>
                  <a:lnTo>
                    <a:pt x="2279" y="1489"/>
                  </a:lnTo>
                  <a:lnTo>
                    <a:pt x="2254" y="1436"/>
                  </a:lnTo>
                  <a:lnTo>
                    <a:pt x="2224" y="1386"/>
                  </a:lnTo>
                  <a:lnTo>
                    <a:pt x="2190" y="1339"/>
                  </a:lnTo>
                  <a:lnTo>
                    <a:pt x="2151" y="1297"/>
                  </a:lnTo>
                  <a:lnTo>
                    <a:pt x="2108" y="1257"/>
                  </a:lnTo>
                  <a:lnTo>
                    <a:pt x="2062" y="1222"/>
                  </a:lnTo>
                  <a:lnTo>
                    <a:pt x="2013" y="1192"/>
                  </a:lnTo>
                  <a:lnTo>
                    <a:pt x="1959" y="1166"/>
                  </a:lnTo>
                  <a:lnTo>
                    <a:pt x="1905" y="1146"/>
                  </a:lnTo>
                  <a:lnTo>
                    <a:pt x="1847" y="1131"/>
                  </a:lnTo>
                  <a:lnTo>
                    <a:pt x="1788" y="1122"/>
                  </a:lnTo>
                  <a:lnTo>
                    <a:pt x="1726" y="1118"/>
                  </a:lnTo>
                  <a:close/>
                  <a:moveTo>
                    <a:pt x="1707" y="0"/>
                  </a:moveTo>
                  <a:lnTo>
                    <a:pt x="1915" y="1081"/>
                  </a:lnTo>
                  <a:lnTo>
                    <a:pt x="2653" y="272"/>
                  </a:lnTo>
                  <a:lnTo>
                    <a:pt x="2251" y="1290"/>
                  </a:lnTo>
                  <a:lnTo>
                    <a:pt x="3305" y="1014"/>
                  </a:lnTo>
                  <a:lnTo>
                    <a:pt x="2416" y="1654"/>
                  </a:lnTo>
                  <a:lnTo>
                    <a:pt x="3452" y="1998"/>
                  </a:lnTo>
                  <a:lnTo>
                    <a:pt x="2364" y="2051"/>
                  </a:lnTo>
                  <a:lnTo>
                    <a:pt x="3050" y="2902"/>
                  </a:lnTo>
                  <a:lnTo>
                    <a:pt x="2109" y="2352"/>
                  </a:lnTo>
                  <a:lnTo>
                    <a:pt x="2232" y="3447"/>
                  </a:lnTo>
                  <a:lnTo>
                    <a:pt x="1730" y="2472"/>
                  </a:lnTo>
                  <a:lnTo>
                    <a:pt x="1248" y="3456"/>
                  </a:lnTo>
                  <a:lnTo>
                    <a:pt x="1352" y="2362"/>
                  </a:lnTo>
                  <a:lnTo>
                    <a:pt x="416" y="2925"/>
                  </a:lnTo>
                  <a:lnTo>
                    <a:pt x="1087" y="2060"/>
                  </a:lnTo>
                  <a:lnTo>
                    <a:pt x="0" y="2026"/>
                  </a:lnTo>
                  <a:lnTo>
                    <a:pt x="1031" y="1668"/>
                  </a:lnTo>
                  <a:lnTo>
                    <a:pt x="132" y="1042"/>
                  </a:lnTo>
                  <a:lnTo>
                    <a:pt x="1192" y="1305"/>
                  </a:lnTo>
                  <a:lnTo>
                    <a:pt x="766" y="287"/>
                  </a:lnTo>
                  <a:lnTo>
                    <a:pt x="1523" y="1085"/>
                  </a:lnTo>
                  <a:lnTo>
                    <a:pt x="1707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0" name="Freeform 94"/>
            <p:cNvSpPr>
              <a:spLocks/>
            </p:cNvSpPr>
            <p:nvPr/>
          </p:nvSpPr>
          <p:spPr bwMode="auto">
            <a:xfrm>
              <a:off x="2250" y="1510"/>
              <a:ext cx="114" cy="116"/>
            </a:xfrm>
            <a:custGeom>
              <a:avLst/>
              <a:gdLst>
                <a:gd name="T0" fmla="*/ 6 w 1026"/>
                <a:gd name="T1" fmla="*/ 0 h 1036"/>
                <a:gd name="T2" fmla="*/ 7 w 1026"/>
                <a:gd name="T3" fmla="*/ 0 h 1036"/>
                <a:gd name="T4" fmla="*/ 8 w 1026"/>
                <a:gd name="T5" fmla="*/ 0 h 1036"/>
                <a:gd name="T6" fmla="*/ 8 w 1026"/>
                <a:gd name="T7" fmla="*/ 0 h 1036"/>
                <a:gd name="T8" fmla="*/ 9 w 1026"/>
                <a:gd name="T9" fmla="*/ 1 h 1036"/>
                <a:gd name="T10" fmla="*/ 10 w 1026"/>
                <a:gd name="T11" fmla="*/ 1 h 1036"/>
                <a:gd name="T12" fmla="*/ 10 w 1026"/>
                <a:gd name="T13" fmla="*/ 1 h 1036"/>
                <a:gd name="T14" fmla="*/ 11 w 1026"/>
                <a:gd name="T15" fmla="*/ 2 h 1036"/>
                <a:gd name="T16" fmla="*/ 11 w 1026"/>
                <a:gd name="T17" fmla="*/ 2 h 1036"/>
                <a:gd name="T18" fmla="*/ 11 w 1026"/>
                <a:gd name="T19" fmla="*/ 3 h 1036"/>
                <a:gd name="T20" fmla="*/ 12 w 1026"/>
                <a:gd name="T21" fmla="*/ 3 h 1036"/>
                <a:gd name="T22" fmla="*/ 12 w 1026"/>
                <a:gd name="T23" fmla="*/ 4 h 1036"/>
                <a:gd name="T24" fmla="*/ 12 w 1026"/>
                <a:gd name="T25" fmla="*/ 4 h 1036"/>
                <a:gd name="T26" fmla="*/ 13 w 1026"/>
                <a:gd name="T27" fmla="*/ 5 h 1036"/>
                <a:gd name="T28" fmla="*/ 13 w 1026"/>
                <a:gd name="T29" fmla="*/ 6 h 1036"/>
                <a:gd name="T30" fmla="*/ 13 w 1026"/>
                <a:gd name="T31" fmla="*/ 6 h 1036"/>
                <a:gd name="T32" fmla="*/ 13 w 1026"/>
                <a:gd name="T33" fmla="*/ 7 h 1036"/>
                <a:gd name="T34" fmla="*/ 13 w 1026"/>
                <a:gd name="T35" fmla="*/ 8 h 1036"/>
                <a:gd name="T36" fmla="*/ 12 w 1026"/>
                <a:gd name="T37" fmla="*/ 9 h 1036"/>
                <a:gd name="T38" fmla="*/ 12 w 1026"/>
                <a:gd name="T39" fmla="*/ 9 h 1036"/>
                <a:gd name="T40" fmla="*/ 12 w 1026"/>
                <a:gd name="T41" fmla="*/ 10 h 1036"/>
                <a:gd name="T42" fmla="*/ 11 w 1026"/>
                <a:gd name="T43" fmla="*/ 10 h 1036"/>
                <a:gd name="T44" fmla="*/ 11 w 1026"/>
                <a:gd name="T45" fmla="*/ 11 h 1036"/>
                <a:gd name="T46" fmla="*/ 11 w 1026"/>
                <a:gd name="T47" fmla="*/ 11 h 1036"/>
                <a:gd name="T48" fmla="*/ 10 w 1026"/>
                <a:gd name="T49" fmla="*/ 12 h 1036"/>
                <a:gd name="T50" fmla="*/ 10 w 1026"/>
                <a:gd name="T51" fmla="*/ 12 h 1036"/>
                <a:gd name="T52" fmla="*/ 9 w 1026"/>
                <a:gd name="T53" fmla="*/ 12 h 1036"/>
                <a:gd name="T54" fmla="*/ 8 w 1026"/>
                <a:gd name="T55" fmla="*/ 13 h 1036"/>
                <a:gd name="T56" fmla="*/ 8 w 1026"/>
                <a:gd name="T57" fmla="*/ 13 h 1036"/>
                <a:gd name="T58" fmla="*/ 7 w 1026"/>
                <a:gd name="T59" fmla="*/ 13 h 1036"/>
                <a:gd name="T60" fmla="*/ 6 w 1026"/>
                <a:gd name="T61" fmla="*/ 13 h 1036"/>
                <a:gd name="T62" fmla="*/ 6 w 1026"/>
                <a:gd name="T63" fmla="*/ 13 h 1036"/>
                <a:gd name="T64" fmla="*/ 5 w 1026"/>
                <a:gd name="T65" fmla="*/ 13 h 1036"/>
                <a:gd name="T66" fmla="*/ 4 w 1026"/>
                <a:gd name="T67" fmla="*/ 13 h 1036"/>
                <a:gd name="T68" fmla="*/ 4 w 1026"/>
                <a:gd name="T69" fmla="*/ 12 h 1036"/>
                <a:gd name="T70" fmla="*/ 3 w 1026"/>
                <a:gd name="T71" fmla="*/ 12 h 1036"/>
                <a:gd name="T72" fmla="*/ 3 w 1026"/>
                <a:gd name="T73" fmla="*/ 12 h 1036"/>
                <a:gd name="T74" fmla="*/ 2 w 1026"/>
                <a:gd name="T75" fmla="*/ 11 h 1036"/>
                <a:gd name="T76" fmla="*/ 2 w 1026"/>
                <a:gd name="T77" fmla="*/ 11 h 1036"/>
                <a:gd name="T78" fmla="*/ 1 w 1026"/>
                <a:gd name="T79" fmla="*/ 10 h 1036"/>
                <a:gd name="T80" fmla="*/ 1 w 1026"/>
                <a:gd name="T81" fmla="*/ 10 h 1036"/>
                <a:gd name="T82" fmla="*/ 1 w 1026"/>
                <a:gd name="T83" fmla="*/ 9 h 1036"/>
                <a:gd name="T84" fmla="*/ 0 w 1026"/>
                <a:gd name="T85" fmla="*/ 9 h 1036"/>
                <a:gd name="T86" fmla="*/ 0 w 1026"/>
                <a:gd name="T87" fmla="*/ 8 h 1036"/>
                <a:gd name="T88" fmla="*/ 0 w 1026"/>
                <a:gd name="T89" fmla="*/ 7 h 1036"/>
                <a:gd name="T90" fmla="*/ 0 w 1026"/>
                <a:gd name="T91" fmla="*/ 6 h 1036"/>
                <a:gd name="T92" fmla="*/ 0 w 1026"/>
                <a:gd name="T93" fmla="*/ 6 h 1036"/>
                <a:gd name="T94" fmla="*/ 0 w 1026"/>
                <a:gd name="T95" fmla="*/ 5 h 1036"/>
                <a:gd name="T96" fmla="*/ 0 w 1026"/>
                <a:gd name="T97" fmla="*/ 4 h 1036"/>
                <a:gd name="T98" fmla="*/ 1 w 1026"/>
                <a:gd name="T99" fmla="*/ 4 h 1036"/>
                <a:gd name="T100" fmla="*/ 1 w 1026"/>
                <a:gd name="T101" fmla="*/ 3 h 1036"/>
                <a:gd name="T102" fmla="*/ 1 w 1026"/>
                <a:gd name="T103" fmla="*/ 3 h 1036"/>
                <a:gd name="T104" fmla="*/ 2 w 1026"/>
                <a:gd name="T105" fmla="*/ 2 h 1036"/>
                <a:gd name="T106" fmla="*/ 2 w 1026"/>
                <a:gd name="T107" fmla="*/ 2 h 1036"/>
                <a:gd name="T108" fmla="*/ 3 w 1026"/>
                <a:gd name="T109" fmla="*/ 1 h 1036"/>
                <a:gd name="T110" fmla="*/ 3 w 1026"/>
                <a:gd name="T111" fmla="*/ 1 h 1036"/>
                <a:gd name="T112" fmla="*/ 4 w 1026"/>
                <a:gd name="T113" fmla="*/ 1 h 1036"/>
                <a:gd name="T114" fmla="*/ 4 w 1026"/>
                <a:gd name="T115" fmla="*/ 0 h 1036"/>
                <a:gd name="T116" fmla="*/ 5 w 1026"/>
                <a:gd name="T117" fmla="*/ 0 h 1036"/>
                <a:gd name="T118" fmla="*/ 6 w 1026"/>
                <a:gd name="T119" fmla="*/ 0 h 1036"/>
                <a:gd name="T120" fmla="*/ 6 w 1026"/>
                <a:gd name="T121" fmla="*/ 0 h 10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026" h="1036">
                  <a:moveTo>
                    <a:pt x="511" y="0"/>
                  </a:moveTo>
                  <a:lnTo>
                    <a:pt x="566" y="3"/>
                  </a:lnTo>
                  <a:lnTo>
                    <a:pt x="621" y="11"/>
                  </a:lnTo>
                  <a:lnTo>
                    <a:pt x="673" y="26"/>
                  </a:lnTo>
                  <a:lnTo>
                    <a:pt x="724" y="45"/>
                  </a:lnTo>
                  <a:lnTo>
                    <a:pt x="771" y="70"/>
                  </a:lnTo>
                  <a:lnTo>
                    <a:pt x="815" y="98"/>
                  </a:lnTo>
                  <a:lnTo>
                    <a:pt x="855" y="132"/>
                  </a:lnTo>
                  <a:lnTo>
                    <a:pt x="893" y="169"/>
                  </a:lnTo>
                  <a:lnTo>
                    <a:pt x="927" y="210"/>
                  </a:lnTo>
                  <a:lnTo>
                    <a:pt x="956" y="254"/>
                  </a:lnTo>
                  <a:lnTo>
                    <a:pt x="980" y="301"/>
                  </a:lnTo>
                  <a:lnTo>
                    <a:pt x="1000" y="351"/>
                  </a:lnTo>
                  <a:lnTo>
                    <a:pt x="1015" y="404"/>
                  </a:lnTo>
                  <a:lnTo>
                    <a:pt x="1023" y="459"/>
                  </a:lnTo>
                  <a:lnTo>
                    <a:pt x="1026" y="516"/>
                  </a:lnTo>
                  <a:lnTo>
                    <a:pt x="1023" y="572"/>
                  </a:lnTo>
                  <a:lnTo>
                    <a:pt x="1015" y="627"/>
                  </a:lnTo>
                  <a:lnTo>
                    <a:pt x="1000" y="680"/>
                  </a:lnTo>
                  <a:lnTo>
                    <a:pt x="980" y="731"/>
                  </a:lnTo>
                  <a:lnTo>
                    <a:pt x="956" y="779"/>
                  </a:lnTo>
                  <a:lnTo>
                    <a:pt x="927" y="823"/>
                  </a:lnTo>
                  <a:lnTo>
                    <a:pt x="893" y="865"/>
                  </a:lnTo>
                  <a:lnTo>
                    <a:pt x="855" y="902"/>
                  </a:lnTo>
                  <a:lnTo>
                    <a:pt x="815" y="936"/>
                  </a:lnTo>
                  <a:lnTo>
                    <a:pt x="771" y="965"/>
                  </a:lnTo>
                  <a:lnTo>
                    <a:pt x="724" y="990"/>
                  </a:lnTo>
                  <a:lnTo>
                    <a:pt x="673" y="1010"/>
                  </a:lnTo>
                  <a:lnTo>
                    <a:pt x="621" y="1025"/>
                  </a:lnTo>
                  <a:lnTo>
                    <a:pt x="566" y="1033"/>
                  </a:lnTo>
                  <a:lnTo>
                    <a:pt x="511" y="1036"/>
                  </a:lnTo>
                  <a:lnTo>
                    <a:pt x="454" y="1033"/>
                  </a:lnTo>
                  <a:lnTo>
                    <a:pt x="401" y="1025"/>
                  </a:lnTo>
                  <a:lnTo>
                    <a:pt x="349" y="1010"/>
                  </a:lnTo>
                  <a:lnTo>
                    <a:pt x="299" y="990"/>
                  </a:lnTo>
                  <a:lnTo>
                    <a:pt x="252" y="965"/>
                  </a:lnTo>
                  <a:lnTo>
                    <a:pt x="208" y="936"/>
                  </a:lnTo>
                  <a:lnTo>
                    <a:pt x="168" y="902"/>
                  </a:lnTo>
                  <a:lnTo>
                    <a:pt x="131" y="865"/>
                  </a:lnTo>
                  <a:lnTo>
                    <a:pt x="98" y="823"/>
                  </a:lnTo>
                  <a:lnTo>
                    <a:pt x="70" y="779"/>
                  </a:lnTo>
                  <a:lnTo>
                    <a:pt x="45" y="731"/>
                  </a:lnTo>
                  <a:lnTo>
                    <a:pt x="26" y="680"/>
                  </a:lnTo>
                  <a:lnTo>
                    <a:pt x="11" y="627"/>
                  </a:lnTo>
                  <a:lnTo>
                    <a:pt x="3" y="572"/>
                  </a:lnTo>
                  <a:lnTo>
                    <a:pt x="0" y="516"/>
                  </a:lnTo>
                  <a:lnTo>
                    <a:pt x="3" y="459"/>
                  </a:lnTo>
                  <a:lnTo>
                    <a:pt x="11" y="404"/>
                  </a:lnTo>
                  <a:lnTo>
                    <a:pt x="26" y="351"/>
                  </a:lnTo>
                  <a:lnTo>
                    <a:pt x="45" y="301"/>
                  </a:lnTo>
                  <a:lnTo>
                    <a:pt x="70" y="254"/>
                  </a:lnTo>
                  <a:lnTo>
                    <a:pt x="98" y="210"/>
                  </a:lnTo>
                  <a:lnTo>
                    <a:pt x="131" y="169"/>
                  </a:lnTo>
                  <a:lnTo>
                    <a:pt x="168" y="132"/>
                  </a:lnTo>
                  <a:lnTo>
                    <a:pt x="208" y="98"/>
                  </a:lnTo>
                  <a:lnTo>
                    <a:pt x="252" y="70"/>
                  </a:lnTo>
                  <a:lnTo>
                    <a:pt x="299" y="45"/>
                  </a:lnTo>
                  <a:lnTo>
                    <a:pt x="349" y="26"/>
                  </a:lnTo>
                  <a:lnTo>
                    <a:pt x="401" y="11"/>
                  </a:lnTo>
                  <a:lnTo>
                    <a:pt x="454" y="3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71" name="noun_project_0064.eps"/>
          <p:cNvSpPr>
            <a:spLocks noChangeAspect="1" noEditPoints="1"/>
          </p:cNvSpPr>
          <p:nvPr/>
        </p:nvSpPr>
        <p:spPr bwMode="auto">
          <a:xfrm>
            <a:off x="9963008" y="3313472"/>
            <a:ext cx="276162" cy="312822"/>
          </a:xfrm>
          <a:custGeom>
            <a:avLst/>
            <a:gdLst>
              <a:gd name="T0" fmla="*/ 39679689 w 3047"/>
              <a:gd name="T1" fmla="*/ 54043439 h 3456"/>
              <a:gd name="T2" fmla="*/ 51876909 w 3047"/>
              <a:gd name="T3" fmla="*/ 60359219 h 3456"/>
              <a:gd name="T4" fmla="*/ 51689692 w 3047"/>
              <a:gd name="T5" fmla="*/ 47385111 h 3456"/>
              <a:gd name="T6" fmla="*/ 47509620 w 3047"/>
              <a:gd name="T7" fmla="*/ 0 h 3456"/>
              <a:gd name="T8" fmla="*/ 52126297 w 3047"/>
              <a:gd name="T9" fmla="*/ 17143236 h 3456"/>
              <a:gd name="T10" fmla="*/ 64510735 w 3047"/>
              <a:gd name="T11" fmla="*/ 15307557 h 3456"/>
              <a:gd name="T12" fmla="*/ 52282429 w 3047"/>
              <a:gd name="T13" fmla="*/ 26695047 h 3456"/>
              <a:gd name="T14" fmla="*/ 60642574 w 3047"/>
              <a:gd name="T15" fmla="*/ 30957485 h 3456"/>
              <a:gd name="T16" fmla="*/ 69252283 w 3047"/>
              <a:gd name="T17" fmla="*/ 36433301 h 3456"/>
              <a:gd name="T18" fmla="*/ 73401270 w 3047"/>
              <a:gd name="T19" fmla="*/ 19881321 h 3456"/>
              <a:gd name="T20" fmla="*/ 77768383 w 3047"/>
              <a:gd name="T21" fmla="*/ 31144104 h 3456"/>
              <a:gd name="T22" fmla="*/ 95050324 w 3047"/>
              <a:gd name="T23" fmla="*/ 26974976 h 3456"/>
              <a:gd name="T24" fmla="*/ 82541193 w 3047"/>
              <a:gd name="T25" fmla="*/ 39358006 h 3456"/>
              <a:gd name="T26" fmla="*/ 90371123 w 3047"/>
              <a:gd name="T27" fmla="*/ 48785286 h 3456"/>
              <a:gd name="T28" fmla="*/ 74274657 w 3047"/>
              <a:gd name="T29" fmla="*/ 43962814 h 3456"/>
              <a:gd name="T30" fmla="*/ 74025093 w 3047"/>
              <a:gd name="T31" fmla="*/ 54198838 h 3456"/>
              <a:gd name="T32" fmla="*/ 74274657 w 3047"/>
              <a:gd name="T33" fmla="*/ 63408454 h 3456"/>
              <a:gd name="T34" fmla="*/ 90183906 w 3047"/>
              <a:gd name="T35" fmla="*/ 59425946 h 3456"/>
              <a:gd name="T36" fmla="*/ 82634802 w 3047"/>
              <a:gd name="T37" fmla="*/ 68479811 h 3456"/>
              <a:gd name="T38" fmla="*/ 94613542 w 3047"/>
              <a:gd name="T39" fmla="*/ 81173990 h 3456"/>
              <a:gd name="T40" fmla="*/ 77768383 w 3047"/>
              <a:gd name="T41" fmla="*/ 76787022 h 3456"/>
              <a:gd name="T42" fmla="*/ 73525964 w 3047"/>
              <a:gd name="T43" fmla="*/ 88018761 h 3456"/>
              <a:gd name="T44" fmla="*/ 69377153 w 3047"/>
              <a:gd name="T45" fmla="*/ 72213435 h 3456"/>
              <a:gd name="T46" fmla="*/ 60642574 w 3047"/>
              <a:gd name="T47" fmla="*/ 76569182 h 3456"/>
              <a:gd name="T48" fmla="*/ 52282429 w 3047"/>
              <a:gd name="T49" fmla="*/ 80831619 h 3456"/>
              <a:gd name="T50" fmla="*/ 64073953 w 3047"/>
              <a:gd name="T51" fmla="*/ 92841233 h 3456"/>
              <a:gd name="T52" fmla="*/ 52126297 w 3047"/>
              <a:gd name="T53" fmla="*/ 90383431 h 3456"/>
              <a:gd name="T54" fmla="*/ 47509620 w 3047"/>
              <a:gd name="T55" fmla="*/ 107526667 h 3456"/>
              <a:gd name="T56" fmla="*/ 42955112 w 3047"/>
              <a:gd name="T57" fmla="*/ 90383431 h 3456"/>
              <a:gd name="T58" fmla="*/ 30945110 w 3047"/>
              <a:gd name="T59" fmla="*/ 92530260 h 3456"/>
              <a:gd name="T60" fmla="*/ 42736810 w 3047"/>
              <a:gd name="T61" fmla="*/ 80831619 h 3456"/>
              <a:gd name="T62" fmla="*/ 34158186 w 3047"/>
              <a:gd name="T63" fmla="*/ 77004863 h 3456"/>
              <a:gd name="T64" fmla="*/ 25985259 w 3047"/>
              <a:gd name="T65" fmla="*/ 71808975 h 3456"/>
              <a:gd name="T66" fmla="*/ 21524361 w 3047"/>
              <a:gd name="T67" fmla="*/ 87987717 h 3456"/>
              <a:gd name="T68" fmla="*/ 17718547 w 3047"/>
              <a:gd name="T69" fmla="*/ 76506917 h 3456"/>
              <a:gd name="T70" fmla="*/ 0 w 3047"/>
              <a:gd name="T71" fmla="*/ 81267300 h 3456"/>
              <a:gd name="T72" fmla="*/ 13039346 w 3047"/>
              <a:gd name="T73" fmla="*/ 68479811 h 3456"/>
              <a:gd name="T74" fmla="*/ 4866419 w 3047"/>
              <a:gd name="T75" fmla="*/ 59208106 h 3456"/>
              <a:gd name="T76" fmla="*/ 21181187 w 3047"/>
              <a:gd name="T77" fmla="*/ 63564029 h 3456"/>
              <a:gd name="T78" fmla="*/ 29135812 w 3047"/>
              <a:gd name="T79" fmla="*/ 58710336 h 3456"/>
              <a:gd name="T80" fmla="*/ 28917509 w 3047"/>
              <a:gd name="T81" fmla="*/ 49003126 h 3456"/>
              <a:gd name="T82" fmla="*/ 9077753 w 3047"/>
              <a:gd name="T83" fmla="*/ 51149779 h 3456"/>
              <a:gd name="T84" fmla="*/ 4710463 w 3047"/>
              <a:gd name="T85" fmla="*/ 43838283 h 3456"/>
              <a:gd name="T86" fmla="*/ 0 w 3047"/>
              <a:gd name="T87" fmla="*/ 32544279 h 3456"/>
              <a:gd name="T88" fmla="*/ 4835157 w 3047"/>
              <a:gd name="T89" fmla="*/ 24392643 h 3456"/>
              <a:gd name="T90" fmla="*/ 17281941 w 3047"/>
              <a:gd name="T91" fmla="*/ 22432433 h 3456"/>
              <a:gd name="T92" fmla="*/ 25673171 w 3047"/>
              <a:gd name="T93" fmla="*/ 22556964 h 3456"/>
              <a:gd name="T94" fmla="*/ 34002230 w 3047"/>
              <a:gd name="T95" fmla="*/ 40975844 h 3456"/>
              <a:gd name="T96" fmla="*/ 42736810 w 3047"/>
              <a:gd name="T97" fmla="*/ 36028842 h 3456"/>
              <a:gd name="T98" fmla="*/ 30945110 w 3047"/>
              <a:gd name="T99" fmla="*/ 19974631 h 3456"/>
              <a:gd name="T100" fmla="*/ 35000488 w 3047"/>
              <a:gd name="T101" fmla="*/ 12662958 h 3456"/>
              <a:gd name="T102" fmla="*/ 42955112 w 3047"/>
              <a:gd name="T103" fmla="*/ 2955749 h 345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3047" h="3456">
                <a:moveTo>
                  <a:pt x="1402" y="1523"/>
                </a:moveTo>
                <a:lnTo>
                  <a:pt x="1272" y="1737"/>
                </a:lnTo>
                <a:lnTo>
                  <a:pt x="1409" y="1940"/>
                </a:lnTo>
                <a:lnTo>
                  <a:pt x="1663" y="1940"/>
                </a:lnTo>
                <a:lnTo>
                  <a:pt x="1781" y="1737"/>
                </a:lnTo>
                <a:lnTo>
                  <a:pt x="1657" y="1523"/>
                </a:lnTo>
                <a:lnTo>
                  <a:pt x="1402" y="1523"/>
                </a:lnTo>
                <a:close/>
                <a:moveTo>
                  <a:pt x="1523" y="0"/>
                </a:moveTo>
                <a:lnTo>
                  <a:pt x="1671" y="95"/>
                </a:lnTo>
                <a:lnTo>
                  <a:pt x="1671" y="551"/>
                </a:lnTo>
                <a:lnTo>
                  <a:pt x="1935" y="405"/>
                </a:lnTo>
                <a:lnTo>
                  <a:pt x="2068" y="492"/>
                </a:lnTo>
                <a:lnTo>
                  <a:pt x="2068" y="636"/>
                </a:lnTo>
                <a:lnTo>
                  <a:pt x="1676" y="858"/>
                </a:lnTo>
                <a:lnTo>
                  <a:pt x="1676" y="1158"/>
                </a:lnTo>
                <a:lnTo>
                  <a:pt x="1944" y="995"/>
                </a:lnTo>
                <a:lnTo>
                  <a:pt x="1944" y="1322"/>
                </a:lnTo>
                <a:lnTo>
                  <a:pt x="2220" y="1171"/>
                </a:lnTo>
                <a:lnTo>
                  <a:pt x="2220" y="701"/>
                </a:lnTo>
                <a:lnTo>
                  <a:pt x="2353" y="639"/>
                </a:lnTo>
                <a:lnTo>
                  <a:pt x="2493" y="701"/>
                </a:lnTo>
                <a:lnTo>
                  <a:pt x="2493" y="1001"/>
                </a:lnTo>
                <a:lnTo>
                  <a:pt x="2903" y="779"/>
                </a:lnTo>
                <a:lnTo>
                  <a:pt x="3047" y="867"/>
                </a:lnTo>
                <a:lnTo>
                  <a:pt x="3047" y="1037"/>
                </a:lnTo>
                <a:lnTo>
                  <a:pt x="2646" y="1265"/>
                </a:lnTo>
                <a:lnTo>
                  <a:pt x="2897" y="1405"/>
                </a:lnTo>
                <a:lnTo>
                  <a:pt x="2897" y="1568"/>
                </a:lnTo>
                <a:lnTo>
                  <a:pt x="2767" y="1640"/>
                </a:lnTo>
                <a:lnTo>
                  <a:pt x="2381" y="1413"/>
                </a:lnTo>
                <a:lnTo>
                  <a:pt x="2115" y="1581"/>
                </a:lnTo>
                <a:lnTo>
                  <a:pt x="2373" y="1742"/>
                </a:lnTo>
                <a:lnTo>
                  <a:pt x="2108" y="1895"/>
                </a:lnTo>
                <a:lnTo>
                  <a:pt x="2381" y="2038"/>
                </a:lnTo>
                <a:lnTo>
                  <a:pt x="2767" y="1823"/>
                </a:lnTo>
                <a:lnTo>
                  <a:pt x="2891" y="1910"/>
                </a:lnTo>
                <a:lnTo>
                  <a:pt x="2891" y="2065"/>
                </a:lnTo>
                <a:lnTo>
                  <a:pt x="2649" y="2201"/>
                </a:lnTo>
                <a:lnTo>
                  <a:pt x="3033" y="2430"/>
                </a:lnTo>
                <a:lnTo>
                  <a:pt x="3033" y="2609"/>
                </a:lnTo>
                <a:lnTo>
                  <a:pt x="2871" y="2683"/>
                </a:lnTo>
                <a:lnTo>
                  <a:pt x="2493" y="2468"/>
                </a:lnTo>
                <a:lnTo>
                  <a:pt x="2493" y="2753"/>
                </a:lnTo>
                <a:lnTo>
                  <a:pt x="2357" y="2829"/>
                </a:lnTo>
                <a:lnTo>
                  <a:pt x="2224" y="2753"/>
                </a:lnTo>
                <a:lnTo>
                  <a:pt x="2224" y="2321"/>
                </a:lnTo>
                <a:lnTo>
                  <a:pt x="1944" y="2162"/>
                </a:lnTo>
                <a:lnTo>
                  <a:pt x="1944" y="2461"/>
                </a:lnTo>
                <a:lnTo>
                  <a:pt x="1676" y="2298"/>
                </a:lnTo>
                <a:lnTo>
                  <a:pt x="1676" y="2598"/>
                </a:lnTo>
                <a:lnTo>
                  <a:pt x="2054" y="2813"/>
                </a:lnTo>
                <a:lnTo>
                  <a:pt x="2054" y="2984"/>
                </a:lnTo>
                <a:lnTo>
                  <a:pt x="1924" y="3049"/>
                </a:lnTo>
                <a:lnTo>
                  <a:pt x="1671" y="2905"/>
                </a:lnTo>
                <a:lnTo>
                  <a:pt x="1671" y="3362"/>
                </a:lnTo>
                <a:lnTo>
                  <a:pt x="1523" y="3456"/>
                </a:lnTo>
                <a:lnTo>
                  <a:pt x="1377" y="3362"/>
                </a:lnTo>
                <a:lnTo>
                  <a:pt x="1377" y="2905"/>
                </a:lnTo>
                <a:lnTo>
                  <a:pt x="1122" y="3049"/>
                </a:lnTo>
                <a:lnTo>
                  <a:pt x="992" y="2974"/>
                </a:lnTo>
                <a:lnTo>
                  <a:pt x="992" y="2813"/>
                </a:lnTo>
                <a:lnTo>
                  <a:pt x="1370" y="2598"/>
                </a:lnTo>
                <a:lnTo>
                  <a:pt x="1370" y="2298"/>
                </a:lnTo>
                <a:lnTo>
                  <a:pt x="1095" y="2475"/>
                </a:lnTo>
                <a:lnTo>
                  <a:pt x="1095" y="2156"/>
                </a:lnTo>
                <a:lnTo>
                  <a:pt x="833" y="2308"/>
                </a:lnTo>
                <a:lnTo>
                  <a:pt x="833" y="2739"/>
                </a:lnTo>
                <a:lnTo>
                  <a:pt x="690" y="2828"/>
                </a:lnTo>
                <a:lnTo>
                  <a:pt x="568" y="2747"/>
                </a:lnTo>
                <a:lnTo>
                  <a:pt x="568" y="2459"/>
                </a:lnTo>
                <a:lnTo>
                  <a:pt x="170" y="2683"/>
                </a:lnTo>
                <a:lnTo>
                  <a:pt x="0" y="2612"/>
                </a:lnTo>
                <a:lnTo>
                  <a:pt x="0" y="2430"/>
                </a:lnTo>
                <a:lnTo>
                  <a:pt x="418" y="2201"/>
                </a:lnTo>
                <a:lnTo>
                  <a:pt x="156" y="2069"/>
                </a:lnTo>
                <a:lnTo>
                  <a:pt x="156" y="1903"/>
                </a:lnTo>
                <a:lnTo>
                  <a:pt x="305" y="1822"/>
                </a:lnTo>
                <a:lnTo>
                  <a:pt x="679" y="2043"/>
                </a:lnTo>
                <a:lnTo>
                  <a:pt x="940" y="1892"/>
                </a:lnTo>
                <a:lnTo>
                  <a:pt x="934" y="1887"/>
                </a:lnTo>
                <a:lnTo>
                  <a:pt x="668" y="1735"/>
                </a:lnTo>
                <a:lnTo>
                  <a:pt x="927" y="1575"/>
                </a:lnTo>
                <a:lnTo>
                  <a:pt x="667" y="1424"/>
                </a:lnTo>
                <a:lnTo>
                  <a:pt x="291" y="1644"/>
                </a:lnTo>
                <a:lnTo>
                  <a:pt x="151" y="1575"/>
                </a:lnTo>
                <a:lnTo>
                  <a:pt x="151" y="1409"/>
                </a:lnTo>
                <a:lnTo>
                  <a:pt x="405" y="1266"/>
                </a:lnTo>
                <a:lnTo>
                  <a:pt x="0" y="1046"/>
                </a:lnTo>
                <a:lnTo>
                  <a:pt x="0" y="864"/>
                </a:lnTo>
                <a:lnTo>
                  <a:pt x="155" y="784"/>
                </a:lnTo>
                <a:lnTo>
                  <a:pt x="554" y="1015"/>
                </a:lnTo>
                <a:lnTo>
                  <a:pt x="554" y="721"/>
                </a:lnTo>
                <a:lnTo>
                  <a:pt x="675" y="640"/>
                </a:lnTo>
                <a:lnTo>
                  <a:pt x="823" y="725"/>
                </a:lnTo>
                <a:lnTo>
                  <a:pt x="822" y="1164"/>
                </a:lnTo>
                <a:lnTo>
                  <a:pt x="1090" y="1317"/>
                </a:lnTo>
                <a:lnTo>
                  <a:pt x="1089" y="1006"/>
                </a:lnTo>
                <a:lnTo>
                  <a:pt x="1370" y="1158"/>
                </a:lnTo>
                <a:lnTo>
                  <a:pt x="1370" y="858"/>
                </a:lnTo>
                <a:lnTo>
                  <a:pt x="992" y="642"/>
                </a:lnTo>
                <a:lnTo>
                  <a:pt x="992" y="483"/>
                </a:lnTo>
                <a:lnTo>
                  <a:pt x="1122" y="407"/>
                </a:lnTo>
                <a:lnTo>
                  <a:pt x="1377" y="551"/>
                </a:lnTo>
                <a:lnTo>
                  <a:pt x="1377" y="95"/>
                </a:lnTo>
                <a:lnTo>
                  <a:pt x="152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grpSp>
        <p:nvGrpSpPr>
          <p:cNvPr id="73" name="noun_project_2470.svg.eps"/>
          <p:cNvGrpSpPr>
            <a:grpSpLocks noChangeAspect="1"/>
          </p:cNvGrpSpPr>
          <p:nvPr/>
        </p:nvGrpSpPr>
        <p:grpSpPr bwMode="auto">
          <a:xfrm>
            <a:off x="8831399" y="2492484"/>
            <a:ext cx="242032" cy="342953"/>
            <a:chOff x="4487" y="2496"/>
            <a:chExt cx="271" cy="384"/>
          </a:xfrm>
        </p:grpSpPr>
        <p:sp>
          <p:nvSpPr>
            <p:cNvPr id="74" name="Freeform 274"/>
            <p:cNvSpPr>
              <a:spLocks/>
            </p:cNvSpPr>
            <p:nvPr/>
          </p:nvSpPr>
          <p:spPr bwMode="auto">
            <a:xfrm>
              <a:off x="4600" y="2714"/>
              <a:ext cx="23" cy="166"/>
            </a:xfrm>
            <a:custGeom>
              <a:avLst/>
              <a:gdLst>
                <a:gd name="T0" fmla="*/ 1 w 209"/>
                <a:gd name="T1" fmla="*/ 0 h 1493"/>
                <a:gd name="T2" fmla="*/ 3 w 209"/>
                <a:gd name="T3" fmla="*/ 18 h 1493"/>
                <a:gd name="T4" fmla="*/ 0 w 209"/>
                <a:gd name="T5" fmla="*/ 18 h 1493"/>
                <a:gd name="T6" fmla="*/ 0 w 209"/>
                <a:gd name="T7" fmla="*/ 1 h 1493"/>
                <a:gd name="T8" fmla="*/ 1 w 209"/>
                <a:gd name="T9" fmla="*/ 0 h 14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493">
                  <a:moveTo>
                    <a:pt x="62" y="0"/>
                  </a:moveTo>
                  <a:lnTo>
                    <a:pt x="209" y="1493"/>
                  </a:lnTo>
                  <a:lnTo>
                    <a:pt x="31" y="1493"/>
                  </a:lnTo>
                  <a:lnTo>
                    <a:pt x="0" y="96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5" name="Freeform 275"/>
            <p:cNvSpPr>
              <a:spLocks/>
            </p:cNvSpPr>
            <p:nvPr/>
          </p:nvSpPr>
          <p:spPr bwMode="auto">
            <a:xfrm>
              <a:off x="4613" y="2536"/>
              <a:ext cx="145" cy="185"/>
            </a:xfrm>
            <a:custGeom>
              <a:avLst/>
              <a:gdLst>
                <a:gd name="T0" fmla="*/ 15 w 1302"/>
                <a:gd name="T1" fmla="*/ 0 h 1665"/>
                <a:gd name="T2" fmla="*/ 15 w 1302"/>
                <a:gd name="T3" fmla="*/ 2 h 1665"/>
                <a:gd name="T4" fmla="*/ 16 w 1302"/>
                <a:gd name="T5" fmla="*/ 3 h 1665"/>
                <a:gd name="T6" fmla="*/ 16 w 1302"/>
                <a:gd name="T7" fmla="*/ 5 h 1665"/>
                <a:gd name="T8" fmla="*/ 16 w 1302"/>
                <a:gd name="T9" fmla="*/ 7 h 1665"/>
                <a:gd name="T10" fmla="*/ 16 w 1302"/>
                <a:gd name="T11" fmla="*/ 9 h 1665"/>
                <a:gd name="T12" fmla="*/ 16 w 1302"/>
                <a:gd name="T13" fmla="*/ 11 h 1665"/>
                <a:gd name="T14" fmla="*/ 16 w 1302"/>
                <a:gd name="T15" fmla="*/ 12 h 1665"/>
                <a:gd name="T16" fmla="*/ 15 w 1302"/>
                <a:gd name="T17" fmla="*/ 14 h 1665"/>
                <a:gd name="T18" fmla="*/ 15 w 1302"/>
                <a:gd name="T19" fmla="*/ 15 h 1665"/>
                <a:gd name="T20" fmla="*/ 14 w 1302"/>
                <a:gd name="T21" fmla="*/ 17 h 1665"/>
                <a:gd name="T22" fmla="*/ 13 w 1302"/>
                <a:gd name="T23" fmla="*/ 18 h 1665"/>
                <a:gd name="T24" fmla="*/ 11 w 1302"/>
                <a:gd name="T25" fmla="*/ 19 h 1665"/>
                <a:gd name="T26" fmla="*/ 10 w 1302"/>
                <a:gd name="T27" fmla="*/ 20 h 1665"/>
                <a:gd name="T28" fmla="*/ 8 w 1302"/>
                <a:gd name="T29" fmla="*/ 21 h 1665"/>
                <a:gd name="T30" fmla="*/ 5 w 1302"/>
                <a:gd name="T31" fmla="*/ 21 h 1665"/>
                <a:gd name="T32" fmla="*/ 4 w 1302"/>
                <a:gd name="T33" fmla="*/ 20 h 1665"/>
                <a:gd name="T34" fmla="*/ 2 w 1302"/>
                <a:gd name="T35" fmla="*/ 20 h 1665"/>
                <a:gd name="T36" fmla="*/ 1 w 1302"/>
                <a:gd name="T37" fmla="*/ 20 h 1665"/>
                <a:gd name="T38" fmla="*/ 1 w 1302"/>
                <a:gd name="T39" fmla="*/ 19 h 1665"/>
                <a:gd name="T40" fmla="*/ 1 w 1302"/>
                <a:gd name="T41" fmla="*/ 19 h 1665"/>
                <a:gd name="T42" fmla="*/ 1 w 1302"/>
                <a:gd name="T43" fmla="*/ 19 h 1665"/>
                <a:gd name="T44" fmla="*/ 1 w 1302"/>
                <a:gd name="T45" fmla="*/ 18 h 1665"/>
                <a:gd name="T46" fmla="*/ 2 w 1302"/>
                <a:gd name="T47" fmla="*/ 17 h 1665"/>
                <a:gd name="T48" fmla="*/ 2 w 1302"/>
                <a:gd name="T49" fmla="*/ 16 h 1665"/>
                <a:gd name="T50" fmla="*/ 4 w 1302"/>
                <a:gd name="T51" fmla="*/ 15 h 1665"/>
                <a:gd name="T52" fmla="*/ 5 w 1302"/>
                <a:gd name="T53" fmla="*/ 14 h 1665"/>
                <a:gd name="T54" fmla="*/ 6 w 1302"/>
                <a:gd name="T55" fmla="*/ 13 h 1665"/>
                <a:gd name="T56" fmla="*/ 7 w 1302"/>
                <a:gd name="T57" fmla="*/ 12 h 1665"/>
                <a:gd name="T58" fmla="*/ 8 w 1302"/>
                <a:gd name="T59" fmla="*/ 12 h 1665"/>
                <a:gd name="T60" fmla="*/ 8 w 1302"/>
                <a:gd name="T61" fmla="*/ 12 h 1665"/>
                <a:gd name="T62" fmla="*/ 7 w 1302"/>
                <a:gd name="T63" fmla="*/ 12 h 1665"/>
                <a:gd name="T64" fmla="*/ 6 w 1302"/>
                <a:gd name="T65" fmla="*/ 13 h 1665"/>
                <a:gd name="T66" fmla="*/ 5 w 1302"/>
                <a:gd name="T67" fmla="*/ 13 h 1665"/>
                <a:gd name="T68" fmla="*/ 3 w 1302"/>
                <a:gd name="T69" fmla="*/ 14 h 1665"/>
                <a:gd name="T70" fmla="*/ 2 w 1302"/>
                <a:gd name="T71" fmla="*/ 15 h 1665"/>
                <a:gd name="T72" fmla="*/ 1 w 1302"/>
                <a:gd name="T73" fmla="*/ 16 h 1665"/>
                <a:gd name="T74" fmla="*/ 1 w 1302"/>
                <a:gd name="T75" fmla="*/ 18 h 1665"/>
                <a:gd name="T76" fmla="*/ 0 w 1302"/>
                <a:gd name="T77" fmla="*/ 18 h 1665"/>
                <a:gd name="T78" fmla="*/ 0 w 1302"/>
                <a:gd name="T79" fmla="*/ 18 h 1665"/>
                <a:gd name="T80" fmla="*/ 0 w 1302"/>
                <a:gd name="T81" fmla="*/ 16 h 1665"/>
                <a:gd name="T82" fmla="*/ 0 w 1302"/>
                <a:gd name="T83" fmla="*/ 14 h 1665"/>
                <a:gd name="T84" fmla="*/ 1 w 1302"/>
                <a:gd name="T85" fmla="*/ 12 h 1665"/>
                <a:gd name="T86" fmla="*/ 2 w 1302"/>
                <a:gd name="T87" fmla="*/ 11 h 1665"/>
                <a:gd name="T88" fmla="*/ 3 w 1302"/>
                <a:gd name="T89" fmla="*/ 10 h 1665"/>
                <a:gd name="T90" fmla="*/ 5 w 1302"/>
                <a:gd name="T91" fmla="*/ 9 h 1665"/>
                <a:gd name="T92" fmla="*/ 7 w 1302"/>
                <a:gd name="T93" fmla="*/ 8 h 1665"/>
                <a:gd name="T94" fmla="*/ 9 w 1302"/>
                <a:gd name="T95" fmla="*/ 7 h 1665"/>
                <a:gd name="T96" fmla="*/ 10 w 1302"/>
                <a:gd name="T97" fmla="*/ 6 h 1665"/>
                <a:gd name="T98" fmla="*/ 11 w 1302"/>
                <a:gd name="T99" fmla="*/ 5 h 1665"/>
                <a:gd name="T100" fmla="*/ 13 w 1302"/>
                <a:gd name="T101" fmla="*/ 3 h 1665"/>
                <a:gd name="T102" fmla="*/ 14 w 1302"/>
                <a:gd name="T103" fmla="*/ 2 h 1665"/>
                <a:gd name="T104" fmla="*/ 14 w 1302"/>
                <a:gd name="T105" fmla="*/ 0 h 16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02" h="1665">
                  <a:moveTo>
                    <a:pt x="1138" y="0"/>
                  </a:moveTo>
                  <a:lnTo>
                    <a:pt x="1157" y="15"/>
                  </a:lnTo>
                  <a:lnTo>
                    <a:pt x="1175" y="36"/>
                  </a:lnTo>
                  <a:lnTo>
                    <a:pt x="1192" y="63"/>
                  </a:lnTo>
                  <a:lnTo>
                    <a:pt x="1208" y="96"/>
                  </a:lnTo>
                  <a:lnTo>
                    <a:pt x="1222" y="135"/>
                  </a:lnTo>
                  <a:lnTo>
                    <a:pt x="1235" y="177"/>
                  </a:lnTo>
                  <a:lnTo>
                    <a:pt x="1247" y="224"/>
                  </a:lnTo>
                  <a:lnTo>
                    <a:pt x="1258" y="272"/>
                  </a:lnTo>
                  <a:lnTo>
                    <a:pt x="1267" y="323"/>
                  </a:lnTo>
                  <a:lnTo>
                    <a:pt x="1276" y="377"/>
                  </a:lnTo>
                  <a:lnTo>
                    <a:pt x="1283" y="432"/>
                  </a:lnTo>
                  <a:lnTo>
                    <a:pt x="1290" y="488"/>
                  </a:lnTo>
                  <a:lnTo>
                    <a:pt x="1294" y="543"/>
                  </a:lnTo>
                  <a:lnTo>
                    <a:pt x="1298" y="598"/>
                  </a:lnTo>
                  <a:lnTo>
                    <a:pt x="1300" y="652"/>
                  </a:lnTo>
                  <a:lnTo>
                    <a:pt x="1302" y="704"/>
                  </a:lnTo>
                  <a:lnTo>
                    <a:pt x="1302" y="754"/>
                  </a:lnTo>
                  <a:lnTo>
                    <a:pt x="1301" y="802"/>
                  </a:lnTo>
                  <a:lnTo>
                    <a:pt x="1299" y="845"/>
                  </a:lnTo>
                  <a:lnTo>
                    <a:pt x="1296" y="885"/>
                  </a:lnTo>
                  <a:lnTo>
                    <a:pt x="1292" y="917"/>
                  </a:lnTo>
                  <a:lnTo>
                    <a:pt x="1286" y="952"/>
                  </a:lnTo>
                  <a:lnTo>
                    <a:pt x="1280" y="989"/>
                  </a:lnTo>
                  <a:lnTo>
                    <a:pt x="1270" y="1028"/>
                  </a:lnTo>
                  <a:lnTo>
                    <a:pt x="1261" y="1067"/>
                  </a:lnTo>
                  <a:lnTo>
                    <a:pt x="1248" y="1108"/>
                  </a:lnTo>
                  <a:lnTo>
                    <a:pt x="1234" y="1151"/>
                  </a:lnTo>
                  <a:lnTo>
                    <a:pt x="1218" y="1192"/>
                  </a:lnTo>
                  <a:lnTo>
                    <a:pt x="1199" y="1235"/>
                  </a:lnTo>
                  <a:lnTo>
                    <a:pt x="1179" y="1277"/>
                  </a:lnTo>
                  <a:lnTo>
                    <a:pt x="1157" y="1318"/>
                  </a:lnTo>
                  <a:lnTo>
                    <a:pt x="1131" y="1360"/>
                  </a:lnTo>
                  <a:lnTo>
                    <a:pt x="1105" y="1399"/>
                  </a:lnTo>
                  <a:lnTo>
                    <a:pt x="1075" y="1437"/>
                  </a:lnTo>
                  <a:lnTo>
                    <a:pt x="1042" y="1473"/>
                  </a:lnTo>
                  <a:lnTo>
                    <a:pt x="1007" y="1507"/>
                  </a:lnTo>
                  <a:lnTo>
                    <a:pt x="970" y="1539"/>
                  </a:lnTo>
                  <a:lnTo>
                    <a:pt x="929" y="1568"/>
                  </a:lnTo>
                  <a:lnTo>
                    <a:pt x="886" y="1593"/>
                  </a:lnTo>
                  <a:lnTo>
                    <a:pt x="839" y="1616"/>
                  </a:lnTo>
                  <a:lnTo>
                    <a:pt x="790" y="1634"/>
                  </a:lnTo>
                  <a:lnTo>
                    <a:pt x="738" y="1648"/>
                  </a:lnTo>
                  <a:lnTo>
                    <a:pt x="682" y="1658"/>
                  </a:lnTo>
                  <a:lnTo>
                    <a:pt x="624" y="1663"/>
                  </a:lnTo>
                  <a:lnTo>
                    <a:pt x="556" y="1665"/>
                  </a:lnTo>
                  <a:lnTo>
                    <a:pt x="493" y="1665"/>
                  </a:lnTo>
                  <a:lnTo>
                    <a:pt x="436" y="1663"/>
                  </a:lnTo>
                  <a:lnTo>
                    <a:pt x="383" y="1659"/>
                  </a:lnTo>
                  <a:lnTo>
                    <a:pt x="335" y="1654"/>
                  </a:lnTo>
                  <a:lnTo>
                    <a:pt x="292" y="1646"/>
                  </a:lnTo>
                  <a:lnTo>
                    <a:pt x="254" y="1638"/>
                  </a:lnTo>
                  <a:lnTo>
                    <a:pt x="219" y="1629"/>
                  </a:lnTo>
                  <a:lnTo>
                    <a:pt x="189" y="1620"/>
                  </a:lnTo>
                  <a:lnTo>
                    <a:pt x="163" y="1610"/>
                  </a:lnTo>
                  <a:lnTo>
                    <a:pt x="139" y="1601"/>
                  </a:lnTo>
                  <a:lnTo>
                    <a:pt x="120" y="1591"/>
                  </a:lnTo>
                  <a:lnTo>
                    <a:pt x="103" y="1583"/>
                  </a:lnTo>
                  <a:lnTo>
                    <a:pt x="91" y="1574"/>
                  </a:lnTo>
                  <a:lnTo>
                    <a:pt x="80" y="1567"/>
                  </a:lnTo>
                  <a:lnTo>
                    <a:pt x="72" y="1560"/>
                  </a:lnTo>
                  <a:lnTo>
                    <a:pt x="67" y="1556"/>
                  </a:lnTo>
                  <a:lnTo>
                    <a:pt x="64" y="1553"/>
                  </a:lnTo>
                  <a:lnTo>
                    <a:pt x="63" y="1552"/>
                  </a:lnTo>
                  <a:lnTo>
                    <a:pt x="64" y="1549"/>
                  </a:lnTo>
                  <a:lnTo>
                    <a:pt x="67" y="1541"/>
                  </a:lnTo>
                  <a:lnTo>
                    <a:pt x="72" y="1529"/>
                  </a:lnTo>
                  <a:lnTo>
                    <a:pt x="79" y="1513"/>
                  </a:lnTo>
                  <a:lnTo>
                    <a:pt x="88" y="1492"/>
                  </a:lnTo>
                  <a:lnTo>
                    <a:pt x="101" y="1468"/>
                  </a:lnTo>
                  <a:lnTo>
                    <a:pt x="115" y="1442"/>
                  </a:lnTo>
                  <a:lnTo>
                    <a:pt x="132" y="1412"/>
                  </a:lnTo>
                  <a:lnTo>
                    <a:pt x="152" y="1381"/>
                  </a:lnTo>
                  <a:lnTo>
                    <a:pt x="175" y="1347"/>
                  </a:lnTo>
                  <a:lnTo>
                    <a:pt x="201" y="1313"/>
                  </a:lnTo>
                  <a:lnTo>
                    <a:pt x="230" y="1277"/>
                  </a:lnTo>
                  <a:lnTo>
                    <a:pt x="261" y="1242"/>
                  </a:lnTo>
                  <a:lnTo>
                    <a:pt x="298" y="1206"/>
                  </a:lnTo>
                  <a:lnTo>
                    <a:pt x="337" y="1169"/>
                  </a:lnTo>
                  <a:lnTo>
                    <a:pt x="375" y="1136"/>
                  </a:lnTo>
                  <a:lnTo>
                    <a:pt x="412" y="1106"/>
                  </a:lnTo>
                  <a:lnTo>
                    <a:pt x="447" y="1081"/>
                  </a:lnTo>
                  <a:lnTo>
                    <a:pt x="480" y="1059"/>
                  </a:lnTo>
                  <a:lnTo>
                    <a:pt x="511" y="1039"/>
                  </a:lnTo>
                  <a:lnTo>
                    <a:pt x="539" y="1022"/>
                  </a:lnTo>
                  <a:lnTo>
                    <a:pt x="563" y="1010"/>
                  </a:lnTo>
                  <a:lnTo>
                    <a:pt x="584" y="999"/>
                  </a:lnTo>
                  <a:lnTo>
                    <a:pt x="600" y="992"/>
                  </a:lnTo>
                  <a:lnTo>
                    <a:pt x="613" y="985"/>
                  </a:lnTo>
                  <a:lnTo>
                    <a:pt x="620" y="982"/>
                  </a:lnTo>
                  <a:lnTo>
                    <a:pt x="624" y="982"/>
                  </a:lnTo>
                  <a:lnTo>
                    <a:pt x="620" y="982"/>
                  </a:lnTo>
                  <a:lnTo>
                    <a:pt x="611" y="984"/>
                  </a:lnTo>
                  <a:lnTo>
                    <a:pt x="597" y="987"/>
                  </a:lnTo>
                  <a:lnTo>
                    <a:pt x="578" y="992"/>
                  </a:lnTo>
                  <a:lnTo>
                    <a:pt x="556" y="997"/>
                  </a:lnTo>
                  <a:lnTo>
                    <a:pt x="529" y="1004"/>
                  </a:lnTo>
                  <a:lnTo>
                    <a:pt x="500" y="1014"/>
                  </a:lnTo>
                  <a:lnTo>
                    <a:pt x="470" y="1025"/>
                  </a:lnTo>
                  <a:lnTo>
                    <a:pt x="437" y="1038"/>
                  </a:lnTo>
                  <a:lnTo>
                    <a:pt x="404" y="1053"/>
                  </a:lnTo>
                  <a:lnTo>
                    <a:pt x="370" y="1070"/>
                  </a:lnTo>
                  <a:lnTo>
                    <a:pt x="336" y="1089"/>
                  </a:lnTo>
                  <a:lnTo>
                    <a:pt x="303" y="1112"/>
                  </a:lnTo>
                  <a:lnTo>
                    <a:pt x="272" y="1136"/>
                  </a:lnTo>
                  <a:lnTo>
                    <a:pt x="242" y="1163"/>
                  </a:lnTo>
                  <a:lnTo>
                    <a:pt x="217" y="1192"/>
                  </a:lnTo>
                  <a:lnTo>
                    <a:pt x="187" y="1229"/>
                  </a:lnTo>
                  <a:lnTo>
                    <a:pt x="160" y="1266"/>
                  </a:lnTo>
                  <a:lnTo>
                    <a:pt x="135" y="1300"/>
                  </a:lnTo>
                  <a:lnTo>
                    <a:pt x="112" y="1333"/>
                  </a:lnTo>
                  <a:lnTo>
                    <a:pt x="92" y="1364"/>
                  </a:lnTo>
                  <a:lnTo>
                    <a:pt x="74" y="1393"/>
                  </a:lnTo>
                  <a:lnTo>
                    <a:pt x="58" y="1418"/>
                  </a:lnTo>
                  <a:lnTo>
                    <a:pt x="44" y="1440"/>
                  </a:lnTo>
                  <a:lnTo>
                    <a:pt x="32" y="1460"/>
                  </a:lnTo>
                  <a:lnTo>
                    <a:pt x="24" y="1474"/>
                  </a:lnTo>
                  <a:lnTo>
                    <a:pt x="17" y="1486"/>
                  </a:lnTo>
                  <a:lnTo>
                    <a:pt x="14" y="1494"/>
                  </a:lnTo>
                  <a:lnTo>
                    <a:pt x="12" y="1496"/>
                  </a:lnTo>
                  <a:lnTo>
                    <a:pt x="4" y="1440"/>
                  </a:lnTo>
                  <a:lnTo>
                    <a:pt x="1" y="1384"/>
                  </a:lnTo>
                  <a:lnTo>
                    <a:pt x="0" y="1327"/>
                  </a:lnTo>
                  <a:lnTo>
                    <a:pt x="4" y="1270"/>
                  </a:lnTo>
                  <a:lnTo>
                    <a:pt x="11" y="1212"/>
                  </a:lnTo>
                  <a:lnTo>
                    <a:pt x="21" y="1156"/>
                  </a:lnTo>
                  <a:lnTo>
                    <a:pt x="34" y="1102"/>
                  </a:lnTo>
                  <a:lnTo>
                    <a:pt x="51" y="1050"/>
                  </a:lnTo>
                  <a:lnTo>
                    <a:pt x="71" y="1000"/>
                  </a:lnTo>
                  <a:lnTo>
                    <a:pt x="94" y="954"/>
                  </a:lnTo>
                  <a:lnTo>
                    <a:pt x="120" y="911"/>
                  </a:lnTo>
                  <a:lnTo>
                    <a:pt x="149" y="872"/>
                  </a:lnTo>
                  <a:lnTo>
                    <a:pt x="181" y="839"/>
                  </a:lnTo>
                  <a:lnTo>
                    <a:pt x="214" y="810"/>
                  </a:lnTo>
                  <a:lnTo>
                    <a:pt x="253" y="783"/>
                  </a:lnTo>
                  <a:lnTo>
                    <a:pt x="297" y="754"/>
                  </a:lnTo>
                  <a:lnTo>
                    <a:pt x="344" y="726"/>
                  </a:lnTo>
                  <a:lnTo>
                    <a:pt x="394" y="699"/>
                  </a:lnTo>
                  <a:lnTo>
                    <a:pt x="446" y="671"/>
                  </a:lnTo>
                  <a:lnTo>
                    <a:pt x="498" y="645"/>
                  </a:lnTo>
                  <a:lnTo>
                    <a:pt x="551" y="618"/>
                  </a:lnTo>
                  <a:lnTo>
                    <a:pt x="603" y="592"/>
                  </a:lnTo>
                  <a:lnTo>
                    <a:pt x="653" y="566"/>
                  </a:lnTo>
                  <a:lnTo>
                    <a:pt x="700" y="542"/>
                  </a:lnTo>
                  <a:lnTo>
                    <a:pt x="745" y="519"/>
                  </a:lnTo>
                  <a:lnTo>
                    <a:pt x="783" y="495"/>
                  </a:lnTo>
                  <a:lnTo>
                    <a:pt x="817" y="473"/>
                  </a:lnTo>
                  <a:lnTo>
                    <a:pt x="853" y="445"/>
                  </a:lnTo>
                  <a:lnTo>
                    <a:pt x="889" y="414"/>
                  </a:lnTo>
                  <a:lnTo>
                    <a:pt x="925" y="379"/>
                  </a:lnTo>
                  <a:lnTo>
                    <a:pt x="960" y="340"/>
                  </a:lnTo>
                  <a:lnTo>
                    <a:pt x="994" y="299"/>
                  </a:lnTo>
                  <a:lnTo>
                    <a:pt x="1025" y="258"/>
                  </a:lnTo>
                  <a:lnTo>
                    <a:pt x="1054" y="214"/>
                  </a:lnTo>
                  <a:lnTo>
                    <a:pt x="1079" y="170"/>
                  </a:lnTo>
                  <a:lnTo>
                    <a:pt x="1102" y="126"/>
                  </a:lnTo>
                  <a:lnTo>
                    <a:pt x="1119" y="83"/>
                  </a:lnTo>
                  <a:lnTo>
                    <a:pt x="1131" y="40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6" name="Freeform 276"/>
            <p:cNvSpPr>
              <a:spLocks/>
            </p:cNvSpPr>
            <p:nvPr/>
          </p:nvSpPr>
          <p:spPr bwMode="auto">
            <a:xfrm>
              <a:off x="4487" y="2496"/>
              <a:ext cx="117" cy="222"/>
            </a:xfrm>
            <a:custGeom>
              <a:avLst/>
              <a:gdLst>
                <a:gd name="T0" fmla="*/ 8 w 1055"/>
                <a:gd name="T1" fmla="*/ 0 h 1997"/>
                <a:gd name="T2" fmla="*/ 8 w 1055"/>
                <a:gd name="T3" fmla="*/ 1 h 1997"/>
                <a:gd name="T4" fmla="*/ 8 w 1055"/>
                <a:gd name="T5" fmla="*/ 2 h 1997"/>
                <a:gd name="T6" fmla="*/ 8 w 1055"/>
                <a:gd name="T7" fmla="*/ 3 h 1997"/>
                <a:gd name="T8" fmla="*/ 8 w 1055"/>
                <a:gd name="T9" fmla="*/ 5 h 1997"/>
                <a:gd name="T10" fmla="*/ 8 w 1055"/>
                <a:gd name="T11" fmla="*/ 7 h 1997"/>
                <a:gd name="T12" fmla="*/ 9 w 1055"/>
                <a:gd name="T13" fmla="*/ 9 h 1997"/>
                <a:gd name="T14" fmla="*/ 10 w 1055"/>
                <a:gd name="T15" fmla="*/ 10 h 1997"/>
                <a:gd name="T16" fmla="*/ 11 w 1055"/>
                <a:gd name="T17" fmla="*/ 11 h 1997"/>
                <a:gd name="T18" fmla="*/ 12 w 1055"/>
                <a:gd name="T19" fmla="*/ 13 h 1997"/>
                <a:gd name="T20" fmla="*/ 12 w 1055"/>
                <a:gd name="T21" fmla="*/ 14 h 1997"/>
                <a:gd name="T22" fmla="*/ 13 w 1055"/>
                <a:gd name="T23" fmla="*/ 16 h 1997"/>
                <a:gd name="T24" fmla="*/ 13 w 1055"/>
                <a:gd name="T25" fmla="*/ 18 h 1997"/>
                <a:gd name="T26" fmla="*/ 13 w 1055"/>
                <a:gd name="T27" fmla="*/ 20 h 1997"/>
                <a:gd name="T28" fmla="*/ 13 w 1055"/>
                <a:gd name="T29" fmla="*/ 22 h 1997"/>
                <a:gd name="T30" fmla="*/ 12 w 1055"/>
                <a:gd name="T31" fmla="*/ 23 h 1997"/>
                <a:gd name="T32" fmla="*/ 12 w 1055"/>
                <a:gd name="T33" fmla="*/ 23 h 1997"/>
                <a:gd name="T34" fmla="*/ 11 w 1055"/>
                <a:gd name="T35" fmla="*/ 22 h 1997"/>
                <a:gd name="T36" fmla="*/ 10 w 1055"/>
                <a:gd name="T37" fmla="*/ 21 h 1997"/>
                <a:gd name="T38" fmla="*/ 10 w 1055"/>
                <a:gd name="T39" fmla="*/ 21 h 1997"/>
                <a:gd name="T40" fmla="*/ 9 w 1055"/>
                <a:gd name="T41" fmla="*/ 20 h 1997"/>
                <a:gd name="T42" fmla="*/ 8 w 1055"/>
                <a:gd name="T43" fmla="*/ 18 h 1997"/>
                <a:gd name="T44" fmla="*/ 8 w 1055"/>
                <a:gd name="T45" fmla="*/ 17 h 1997"/>
                <a:gd name="T46" fmla="*/ 7 w 1055"/>
                <a:gd name="T47" fmla="*/ 16 h 1997"/>
                <a:gd name="T48" fmla="*/ 7 w 1055"/>
                <a:gd name="T49" fmla="*/ 15 h 1997"/>
                <a:gd name="T50" fmla="*/ 6 w 1055"/>
                <a:gd name="T51" fmla="*/ 15 h 1997"/>
                <a:gd name="T52" fmla="*/ 6 w 1055"/>
                <a:gd name="T53" fmla="*/ 15 h 1997"/>
                <a:gd name="T54" fmla="*/ 7 w 1055"/>
                <a:gd name="T55" fmla="*/ 16 h 1997"/>
                <a:gd name="T56" fmla="*/ 7 w 1055"/>
                <a:gd name="T57" fmla="*/ 17 h 1997"/>
                <a:gd name="T58" fmla="*/ 7 w 1055"/>
                <a:gd name="T59" fmla="*/ 18 h 1997"/>
                <a:gd name="T60" fmla="*/ 8 w 1055"/>
                <a:gd name="T61" fmla="*/ 19 h 1997"/>
                <a:gd name="T62" fmla="*/ 8 w 1055"/>
                <a:gd name="T63" fmla="*/ 20 h 1997"/>
                <a:gd name="T64" fmla="*/ 9 w 1055"/>
                <a:gd name="T65" fmla="*/ 21 h 1997"/>
                <a:gd name="T66" fmla="*/ 10 w 1055"/>
                <a:gd name="T67" fmla="*/ 22 h 1997"/>
                <a:gd name="T68" fmla="*/ 11 w 1055"/>
                <a:gd name="T69" fmla="*/ 23 h 1997"/>
                <a:gd name="T70" fmla="*/ 11 w 1055"/>
                <a:gd name="T71" fmla="*/ 24 h 1997"/>
                <a:gd name="T72" fmla="*/ 9 w 1055"/>
                <a:gd name="T73" fmla="*/ 25 h 1997"/>
                <a:gd name="T74" fmla="*/ 7 w 1055"/>
                <a:gd name="T75" fmla="*/ 24 h 1997"/>
                <a:gd name="T76" fmla="*/ 5 w 1055"/>
                <a:gd name="T77" fmla="*/ 23 h 1997"/>
                <a:gd name="T78" fmla="*/ 4 w 1055"/>
                <a:gd name="T79" fmla="*/ 22 h 1997"/>
                <a:gd name="T80" fmla="*/ 2 w 1055"/>
                <a:gd name="T81" fmla="*/ 20 h 1997"/>
                <a:gd name="T82" fmla="*/ 1 w 1055"/>
                <a:gd name="T83" fmla="*/ 18 h 1997"/>
                <a:gd name="T84" fmla="*/ 0 w 1055"/>
                <a:gd name="T85" fmla="*/ 15 h 1997"/>
                <a:gd name="T86" fmla="*/ 0 w 1055"/>
                <a:gd name="T87" fmla="*/ 12 h 1997"/>
                <a:gd name="T88" fmla="*/ 0 w 1055"/>
                <a:gd name="T89" fmla="*/ 9 h 1997"/>
                <a:gd name="T90" fmla="*/ 1 w 1055"/>
                <a:gd name="T91" fmla="*/ 7 h 1997"/>
                <a:gd name="T92" fmla="*/ 2 w 1055"/>
                <a:gd name="T93" fmla="*/ 5 h 1997"/>
                <a:gd name="T94" fmla="*/ 3 w 1055"/>
                <a:gd name="T95" fmla="*/ 3 h 1997"/>
                <a:gd name="T96" fmla="*/ 4 w 1055"/>
                <a:gd name="T97" fmla="*/ 2 h 1997"/>
                <a:gd name="T98" fmla="*/ 6 w 1055"/>
                <a:gd name="T99" fmla="*/ 1 h 1997"/>
                <a:gd name="T100" fmla="*/ 7 w 1055"/>
                <a:gd name="T101" fmla="*/ 1 h 1997"/>
                <a:gd name="T102" fmla="*/ 8 w 1055"/>
                <a:gd name="T103" fmla="*/ 0 h 1997"/>
                <a:gd name="T104" fmla="*/ 8 w 1055"/>
                <a:gd name="T105" fmla="*/ 0 h 19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55" h="1997">
                  <a:moveTo>
                    <a:pt x="692" y="0"/>
                  </a:moveTo>
                  <a:lnTo>
                    <a:pt x="691" y="3"/>
                  </a:lnTo>
                  <a:lnTo>
                    <a:pt x="689" y="11"/>
                  </a:lnTo>
                  <a:lnTo>
                    <a:pt x="685" y="23"/>
                  </a:lnTo>
                  <a:lnTo>
                    <a:pt x="681" y="41"/>
                  </a:lnTo>
                  <a:lnTo>
                    <a:pt x="674" y="63"/>
                  </a:lnTo>
                  <a:lnTo>
                    <a:pt x="668" y="89"/>
                  </a:lnTo>
                  <a:lnTo>
                    <a:pt x="662" y="120"/>
                  </a:lnTo>
                  <a:lnTo>
                    <a:pt x="654" y="154"/>
                  </a:lnTo>
                  <a:lnTo>
                    <a:pt x="648" y="191"/>
                  </a:lnTo>
                  <a:lnTo>
                    <a:pt x="641" y="232"/>
                  </a:lnTo>
                  <a:lnTo>
                    <a:pt x="636" y="276"/>
                  </a:lnTo>
                  <a:lnTo>
                    <a:pt x="632" y="323"/>
                  </a:lnTo>
                  <a:lnTo>
                    <a:pt x="629" y="371"/>
                  </a:lnTo>
                  <a:lnTo>
                    <a:pt x="627" y="422"/>
                  </a:lnTo>
                  <a:lnTo>
                    <a:pt x="629" y="471"/>
                  </a:lnTo>
                  <a:lnTo>
                    <a:pt x="635" y="518"/>
                  </a:lnTo>
                  <a:lnTo>
                    <a:pt x="648" y="562"/>
                  </a:lnTo>
                  <a:lnTo>
                    <a:pt x="664" y="607"/>
                  </a:lnTo>
                  <a:lnTo>
                    <a:pt x="683" y="649"/>
                  </a:lnTo>
                  <a:lnTo>
                    <a:pt x="706" y="691"/>
                  </a:lnTo>
                  <a:lnTo>
                    <a:pt x="731" y="730"/>
                  </a:lnTo>
                  <a:lnTo>
                    <a:pt x="757" y="769"/>
                  </a:lnTo>
                  <a:lnTo>
                    <a:pt x="785" y="807"/>
                  </a:lnTo>
                  <a:lnTo>
                    <a:pt x="812" y="843"/>
                  </a:lnTo>
                  <a:lnTo>
                    <a:pt x="840" y="879"/>
                  </a:lnTo>
                  <a:lnTo>
                    <a:pt x="868" y="915"/>
                  </a:lnTo>
                  <a:lnTo>
                    <a:pt x="893" y="947"/>
                  </a:lnTo>
                  <a:lnTo>
                    <a:pt x="917" y="980"/>
                  </a:lnTo>
                  <a:lnTo>
                    <a:pt x="937" y="1012"/>
                  </a:lnTo>
                  <a:lnTo>
                    <a:pt x="954" y="1043"/>
                  </a:lnTo>
                  <a:lnTo>
                    <a:pt x="971" y="1079"/>
                  </a:lnTo>
                  <a:lnTo>
                    <a:pt x="987" y="1120"/>
                  </a:lnTo>
                  <a:lnTo>
                    <a:pt x="1000" y="1166"/>
                  </a:lnTo>
                  <a:lnTo>
                    <a:pt x="1014" y="1215"/>
                  </a:lnTo>
                  <a:lnTo>
                    <a:pt x="1026" y="1267"/>
                  </a:lnTo>
                  <a:lnTo>
                    <a:pt x="1037" y="1322"/>
                  </a:lnTo>
                  <a:lnTo>
                    <a:pt x="1044" y="1379"/>
                  </a:lnTo>
                  <a:lnTo>
                    <a:pt x="1050" y="1438"/>
                  </a:lnTo>
                  <a:lnTo>
                    <a:pt x="1054" y="1498"/>
                  </a:lnTo>
                  <a:lnTo>
                    <a:pt x="1055" y="1558"/>
                  </a:lnTo>
                  <a:lnTo>
                    <a:pt x="1052" y="1619"/>
                  </a:lnTo>
                  <a:lnTo>
                    <a:pt x="1047" y="1679"/>
                  </a:lnTo>
                  <a:lnTo>
                    <a:pt x="1038" y="1738"/>
                  </a:lnTo>
                  <a:lnTo>
                    <a:pt x="1026" y="1795"/>
                  </a:lnTo>
                  <a:lnTo>
                    <a:pt x="1009" y="1850"/>
                  </a:lnTo>
                  <a:lnTo>
                    <a:pt x="988" y="1903"/>
                  </a:lnTo>
                  <a:lnTo>
                    <a:pt x="987" y="1901"/>
                  </a:lnTo>
                  <a:lnTo>
                    <a:pt x="980" y="1895"/>
                  </a:lnTo>
                  <a:lnTo>
                    <a:pt x="972" y="1885"/>
                  </a:lnTo>
                  <a:lnTo>
                    <a:pt x="960" y="1871"/>
                  </a:lnTo>
                  <a:lnTo>
                    <a:pt x="945" y="1854"/>
                  </a:lnTo>
                  <a:lnTo>
                    <a:pt x="929" y="1835"/>
                  </a:lnTo>
                  <a:lnTo>
                    <a:pt x="910" y="1814"/>
                  </a:lnTo>
                  <a:lnTo>
                    <a:pt x="889" y="1791"/>
                  </a:lnTo>
                  <a:lnTo>
                    <a:pt x="868" y="1765"/>
                  </a:lnTo>
                  <a:lnTo>
                    <a:pt x="844" y="1739"/>
                  </a:lnTo>
                  <a:lnTo>
                    <a:pt x="821" y="1712"/>
                  </a:lnTo>
                  <a:lnTo>
                    <a:pt x="797" y="1684"/>
                  </a:lnTo>
                  <a:lnTo>
                    <a:pt x="782" y="1666"/>
                  </a:lnTo>
                  <a:lnTo>
                    <a:pt x="766" y="1643"/>
                  </a:lnTo>
                  <a:lnTo>
                    <a:pt x="748" y="1618"/>
                  </a:lnTo>
                  <a:lnTo>
                    <a:pt x="731" y="1590"/>
                  </a:lnTo>
                  <a:lnTo>
                    <a:pt x="712" y="1561"/>
                  </a:lnTo>
                  <a:lnTo>
                    <a:pt x="693" y="1529"/>
                  </a:lnTo>
                  <a:lnTo>
                    <a:pt x="674" y="1497"/>
                  </a:lnTo>
                  <a:lnTo>
                    <a:pt x="655" y="1463"/>
                  </a:lnTo>
                  <a:lnTo>
                    <a:pt x="637" y="1430"/>
                  </a:lnTo>
                  <a:lnTo>
                    <a:pt x="619" y="1397"/>
                  </a:lnTo>
                  <a:lnTo>
                    <a:pt x="602" y="1365"/>
                  </a:lnTo>
                  <a:lnTo>
                    <a:pt x="586" y="1335"/>
                  </a:lnTo>
                  <a:lnTo>
                    <a:pt x="570" y="1306"/>
                  </a:lnTo>
                  <a:lnTo>
                    <a:pt x="558" y="1279"/>
                  </a:lnTo>
                  <a:lnTo>
                    <a:pt x="545" y="1255"/>
                  </a:lnTo>
                  <a:lnTo>
                    <a:pt x="534" y="1235"/>
                  </a:lnTo>
                  <a:lnTo>
                    <a:pt x="526" y="1218"/>
                  </a:lnTo>
                  <a:lnTo>
                    <a:pt x="519" y="1205"/>
                  </a:lnTo>
                  <a:lnTo>
                    <a:pt x="516" y="1198"/>
                  </a:lnTo>
                  <a:lnTo>
                    <a:pt x="514" y="1195"/>
                  </a:lnTo>
                  <a:lnTo>
                    <a:pt x="515" y="1198"/>
                  </a:lnTo>
                  <a:lnTo>
                    <a:pt x="517" y="1207"/>
                  </a:lnTo>
                  <a:lnTo>
                    <a:pt x="520" y="1221"/>
                  </a:lnTo>
                  <a:lnTo>
                    <a:pt x="526" y="1240"/>
                  </a:lnTo>
                  <a:lnTo>
                    <a:pt x="532" y="1264"/>
                  </a:lnTo>
                  <a:lnTo>
                    <a:pt x="540" y="1291"/>
                  </a:lnTo>
                  <a:lnTo>
                    <a:pt x="547" y="1320"/>
                  </a:lnTo>
                  <a:lnTo>
                    <a:pt x="556" y="1353"/>
                  </a:lnTo>
                  <a:lnTo>
                    <a:pt x="567" y="1386"/>
                  </a:lnTo>
                  <a:lnTo>
                    <a:pt x="579" y="1421"/>
                  </a:lnTo>
                  <a:lnTo>
                    <a:pt x="590" y="1456"/>
                  </a:lnTo>
                  <a:lnTo>
                    <a:pt x="603" y="1492"/>
                  </a:lnTo>
                  <a:lnTo>
                    <a:pt x="617" y="1526"/>
                  </a:lnTo>
                  <a:lnTo>
                    <a:pt x="631" y="1558"/>
                  </a:lnTo>
                  <a:lnTo>
                    <a:pt x="646" y="1590"/>
                  </a:lnTo>
                  <a:lnTo>
                    <a:pt x="662" y="1619"/>
                  </a:lnTo>
                  <a:lnTo>
                    <a:pt x="678" y="1644"/>
                  </a:lnTo>
                  <a:lnTo>
                    <a:pt x="697" y="1672"/>
                  </a:lnTo>
                  <a:lnTo>
                    <a:pt x="717" y="1699"/>
                  </a:lnTo>
                  <a:lnTo>
                    <a:pt x="737" y="1725"/>
                  </a:lnTo>
                  <a:lnTo>
                    <a:pt x="759" y="1749"/>
                  </a:lnTo>
                  <a:lnTo>
                    <a:pt x="782" y="1776"/>
                  </a:lnTo>
                  <a:lnTo>
                    <a:pt x="807" y="1802"/>
                  </a:lnTo>
                  <a:lnTo>
                    <a:pt x="834" y="1830"/>
                  </a:lnTo>
                  <a:lnTo>
                    <a:pt x="862" y="1860"/>
                  </a:lnTo>
                  <a:lnTo>
                    <a:pt x="894" y="1892"/>
                  </a:lnTo>
                  <a:lnTo>
                    <a:pt x="929" y="1927"/>
                  </a:lnTo>
                  <a:lnTo>
                    <a:pt x="967" y="1965"/>
                  </a:lnTo>
                  <a:lnTo>
                    <a:pt x="917" y="1982"/>
                  </a:lnTo>
                  <a:lnTo>
                    <a:pt x="864" y="1992"/>
                  </a:lnTo>
                  <a:lnTo>
                    <a:pt x="811" y="1997"/>
                  </a:lnTo>
                  <a:lnTo>
                    <a:pt x="758" y="1996"/>
                  </a:lnTo>
                  <a:lnTo>
                    <a:pt x="703" y="1988"/>
                  </a:lnTo>
                  <a:lnTo>
                    <a:pt x="649" y="1976"/>
                  </a:lnTo>
                  <a:lnTo>
                    <a:pt x="595" y="1959"/>
                  </a:lnTo>
                  <a:lnTo>
                    <a:pt x="542" y="1938"/>
                  </a:lnTo>
                  <a:lnTo>
                    <a:pt x="490" y="1912"/>
                  </a:lnTo>
                  <a:lnTo>
                    <a:pt x="439" y="1882"/>
                  </a:lnTo>
                  <a:lnTo>
                    <a:pt x="389" y="1848"/>
                  </a:lnTo>
                  <a:lnTo>
                    <a:pt x="342" y="1810"/>
                  </a:lnTo>
                  <a:lnTo>
                    <a:pt x="296" y="1769"/>
                  </a:lnTo>
                  <a:lnTo>
                    <a:pt x="255" y="1724"/>
                  </a:lnTo>
                  <a:lnTo>
                    <a:pt x="216" y="1677"/>
                  </a:lnTo>
                  <a:lnTo>
                    <a:pt x="179" y="1627"/>
                  </a:lnTo>
                  <a:lnTo>
                    <a:pt x="148" y="1575"/>
                  </a:lnTo>
                  <a:lnTo>
                    <a:pt x="120" y="1521"/>
                  </a:lnTo>
                  <a:lnTo>
                    <a:pt x="97" y="1466"/>
                  </a:lnTo>
                  <a:lnTo>
                    <a:pt x="67" y="1378"/>
                  </a:lnTo>
                  <a:lnTo>
                    <a:pt x="42" y="1293"/>
                  </a:lnTo>
                  <a:lnTo>
                    <a:pt x="24" y="1210"/>
                  </a:lnTo>
                  <a:lnTo>
                    <a:pt x="11" y="1130"/>
                  </a:lnTo>
                  <a:lnTo>
                    <a:pt x="3" y="1050"/>
                  </a:lnTo>
                  <a:lnTo>
                    <a:pt x="0" y="974"/>
                  </a:lnTo>
                  <a:lnTo>
                    <a:pt x="2" y="899"/>
                  </a:lnTo>
                  <a:lnTo>
                    <a:pt x="8" y="825"/>
                  </a:lnTo>
                  <a:lnTo>
                    <a:pt x="19" y="753"/>
                  </a:lnTo>
                  <a:lnTo>
                    <a:pt x="34" y="684"/>
                  </a:lnTo>
                  <a:lnTo>
                    <a:pt x="53" y="616"/>
                  </a:lnTo>
                  <a:lnTo>
                    <a:pt x="75" y="550"/>
                  </a:lnTo>
                  <a:lnTo>
                    <a:pt x="102" y="486"/>
                  </a:lnTo>
                  <a:lnTo>
                    <a:pt x="133" y="422"/>
                  </a:lnTo>
                  <a:lnTo>
                    <a:pt x="156" y="380"/>
                  </a:lnTo>
                  <a:lnTo>
                    <a:pt x="184" y="341"/>
                  </a:lnTo>
                  <a:lnTo>
                    <a:pt x="215" y="302"/>
                  </a:lnTo>
                  <a:lnTo>
                    <a:pt x="247" y="267"/>
                  </a:lnTo>
                  <a:lnTo>
                    <a:pt x="282" y="234"/>
                  </a:lnTo>
                  <a:lnTo>
                    <a:pt x="319" y="204"/>
                  </a:lnTo>
                  <a:lnTo>
                    <a:pt x="356" y="175"/>
                  </a:lnTo>
                  <a:lnTo>
                    <a:pt x="393" y="149"/>
                  </a:lnTo>
                  <a:lnTo>
                    <a:pt x="431" y="124"/>
                  </a:lnTo>
                  <a:lnTo>
                    <a:pt x="468" y="103"/>
                  </a:lnTo>
                  <a:lnTo>
                    <a:pt x="503" y="83"/>
                  </a:lnTo>
                  <a:lnTo>
                    <a:pt x="538" y="65"/>
                  </a:lnTo>
                  <a:lnTo>
                    <a:pt x="570" y="50"/>
                  </a:lnTo>
                  <a:lnTo>
                    <a:pt x="600" y="36"/>
                  </a:lnTo>
                  <a:lnTo>
                    <a:pt x="626" y="25"/>
                  </a:lnTo>
                  <a:lnTo>
                    <a:pt x="649" y="16"/>
                  </a:lnTo>
                  <a:lnTo>
                    <a:pt x="667" y="10"/>
                  </a:lnTo>
                  <a:lnTo>
                    <a:pt x="681" y="4"/>
                  </a:lnTo>
                  <a:lnTo>
                    <a:pt x="689" y="1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grpSp>
        <p:nvGrpSpPr>
          <p:cNvPr id="2" name="Grupa 1"/>
          <p:cNvGrpSpPr/>
          <p:nvPr/>
        </p:nvGrpSpPr>
        <p:grpSpPr>
          <a:xfrm>
            <a:off x="9128180" y="4403918"/>
            <a:ext cx="396684" cy="439322"/>
            <a:chOff x="9128180" y="4499168"/>
            <a:chExt cx="396684" cy="439322"/>
          </a:xfrm>
        </p:grpSpPr>
        <p:sp>
          <p:nvSpPr>
            <p:cNvPr id="72" name="noun_project_0210.eps"/>
            <p:cNvSpPr>
              <a:spLocks noChangeAspect="1"/>
            </p:cNvSpPr>
            <p:nvPr/>
          </p:nvSpPr>
          <p:spPr bwMode="auto">
            <a:xfrm rot="8100000">
              <a:off x="9128180" y="4499168"/>
              <a:ext cx="228141" cy="25766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7" name="noun_project_0210.eps"/>
            <p:cNvSpPr>
              <a:spLocks noChangeAspect="1"/>
            </p:cNvSpPr>
            <p:nvPr/>
          </p:nvSpPr>
          <p:spPr bwMode="auto">
            <a:xfrm rot="11700000">
              <a:off x="9336318" y="4643844"/>
              <a:ext cx="188546" cy="212946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8" name="noun_project_0210.eps"/>
            <p:cNvSpPr>
              <a:spLocks noChangeAspect="1"/>
            </p:cNvSpPr>
            <p:nvPr/>
          </p:nvSpPr>
          <p:spPr bwMode="auto">
            <a:xfrm rot="10800000">
              <a:off x="9207451" y="4793045"/>
              <a:ext cx="128779" cy="14544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79" name="Prostokąt 78"/>
          <p:cNvSpPr/>
          <p:nvPr/>
        </p:nvSpPr>
        <p:spPr>
          <a:xfrm>
            <a:off x="7669313" y="245173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21%</a:t>
            </a:r>
          </a:p>
        </p:txBody>
      </p:sp>
      <p:sp>
        <p:nvSpPr>
          <p:cNvPr id="80" name="Prostokąt 79"/>
          <p:cNvSpPr/>
          <p:nvPr/>
        </p:nvSpPr>
        <p:spPr>
          <a:xfrm>
            <a:off x="9745968" y="245173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17%</a:t>
            </a:r>
          </a:p>
        </p:txBody>
      </p:sp>
      <p:sp>
        <p:nvSpPr>
          <p:cNvPr id="81" name="Prostokąt 80"/>
          <p:cNvSpPr/>
          <p:nvPr/>
        </p:nvSpPr>
        <p:spPr>
          <a:xfrm>
            <a:off x="7688363" y="437578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26%</a:t>
            </a:r>
          </a:p>
        </p:txBody>
      </p:sp>
      <p:sp>
        <p:nvSpPr>
          <p:cNvPr id="82" name="Prostokąt 81"/>
          <p:cNvSpPr/>
          <p:nvPr/>
        </p:nvSpPr>
        <p:spPr>
          <a:xfrm>
            <a:off x="9765018" y="437578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36%</a:t>
            </a:r>
          </a:p>
        </p:txBody>
      </p:sp>
      <p:sp>
        <p:nvSpPr>
          <p:cNvPr id="84" name="Freeform 569"/>
          <p:cNvSpPr>
            <a:spLocks/>
          </p:cNvSpPr>
          <p:nvPr/>
        </p:nvSpPr>
        <p:spPr bwMode="auto">
          <a:xfrm>
            <a:off x="740174" y="2031134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rgbClr val="FFFF00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grpSp>
        <p:nvGrpSpPr>
          <p:cNvPr id="85" name="noun_project_0169.eps"/>
          <p:cNvGrpSpPr>
            <a:grpSpLocks noChangeAspect="1"/>
          </p:cNvGrpSpPr>
          <p:nvPr/>
        </p:nvGrpSpPr>
        <p:grpSpPr bwMode="auto">
          <a:xfrm>
            <a:off x="866805" y="2177992"/>
            <a:ext cx="378514" cy="378514"/>
            <a:chOff x="2115" y="1376"/>
            <a:chExt cx="384" cy="384"/>
          </a:xfrm>
        </p:grpSpPr>
        <p:sp>
          <p:nvSpPr>
            <p:cNvPr id="86" name="Freeform 93"/>
            <p:cNvSpPr>
              <a:spLocks noEditPoints="1"/>
            </p:cNvSpPr>
            <p:nvPr/>
          </p:nvSpPr>
          <p:spPr bwMode="auto">
            <a:xfrm>
              <a:off x="2115" y="1376"/>
              <a:ext cx="384" cy="384"/>
            </a:xfrm>
            <a:custGeom>
              <a:avLst/>
              <a:gdLst>
                <a:gd name="T0" fmla="*/ 21 w 3452"/>
                <a:gd name="T1" fmla="*/ 14 h 3456"/>
                <a:gd name="T2" fmla="*/ 19 w 3452"/>
                <a:gd name="T3" fmla="*/ 14 h 3456"/>
                <a:gd name="T4" fmla="*/ 18 w 3452"/>
                <a:gd name="T5" fmla="*/ 15 h 3456"/>
                <a:gd name="T6" fmla="*/ 17 w 3452"/>
                <a:gd name="T7" fmla="*/ 16 h 3456"/>
                <a:gd name="T8" fmla="*/ 16 w 3452"/>
                <a:gd name="T9" fmla="*/ 17 h 3456"/>
                <a:gd name="T10" fmla="*/ 15 w 3452"/>
                <a:gd name="T11" fmla="*/ 18 h 3456"/>
                <a:gd name="T12" fmla="*/ 14 w 3452"/>
                <a:gd name="T13" fmla="*/ 19 h 3456"/>
                <a:gd name="T14" fmla="*/ 14 w 3452"/>
                <a:gd name="T15" fmla="*/ 21 h 3456"/>
                <a:gd name="T16" fmla="*/ 14 w 3452"/>
                <a:gd name="T17" fmla="*/ 22 h 3456"/>
                <a:gd name="T18" fmla="*/ 14 w 3452"/>
                <a:gd name="T19" fmla="*/ 24 h 3456"/>
                <a:gd name="T20" fmla="*/ 15 w 3452"/>
                <a:gd name="T21" fmla="*/ 25 h 3456"/>
                <a:gd name="T22" fmla="*/ 16 w 3452"/>
                <a:gd name="T23" fmla="*/ 26 h 3456"/>
                <a:gd name="T24" fmla="*/ 17 w 3452"/>
                <a:gd name="T25" fmla="*/ 27 h 3456"/>
                <a:gd name="T26" fmla="*/ 18 w 3452"/>
                <a:gd name="T27" fmla="*/ 28 h 3456"/>
                <a:gd name="T28" fmla="*/ 19 w 3452"/>
                <a:gd name="T29" fmla="*/ 29 h 3456"/>
                <a:gd name="T30" fmla="*/ 21 w 3452"/>
                <a:gd name="T31" fmla="*/ 29 h 3456"/>
                <a:gd name="T32" fmla="*/ 22 w 3452"/>
                <a:gd name="T33" fmla="*/ 29 h 3456"/>
                <a:gd name="T34" fmla="*/ 24 w 3452"/>
                <a:gd name="T35" fmla="*/ 29 h 3456"/>
                <a:gd name="T36" fmla="*/ 25 w 3452"/>
                <a:gd name="T37" fmla="*/ 28 h 3456"/>
                <a:gd name="T38" fmla="*/ 26 w 3452"/>
                <a:gd name="T39" fmla="*/ 27 h 3456"/>
                <a:gd name="T40" fmla="*/ 27 w 3452"/>
                <a:gd name="T41" fmla="*/ 26 h 3456"/>
                <a:gd name="T42" fmla="*/ 28 w 3452"/>
                <a:gd name="T43" fmla="*/ 25 h 3456"/>
                <a:gd name="T44" fmla="*/ 28 w 3452"/>
                <a:gd name="T45" fmla="*/ 24 h 3456"/>
                <a:gd name="T46" fmla="*/ 29 w 3452"/>
                <a:gd name="T47" fmla="*/ 22 h 3456"/>
                <a:gd name="T48" fmla="*/ 29 w 3452"/>
                <a:gd name="T49" fmla="*/ 21 h 3456"/>
                <a:gd name="T50" fmla="*/ 28 w 3452"/>
                <a:gd name="T51" fmla="*/ 19 h 3456"/>
                <a:gd name="T52" fmla="*/ 28 w 3452"/>
                <a:gd name="T53" fmla="*/ 18 h 3456"/>
                <a:gd name="T54" fmla="*/ 27 w 3452"/>
                <a:gd name="T55" fmla="*/ 17 h 3456"/>
                <a:gd name="T56" fmla="*/ 26 w 3452"/>
                <a:gd name="T57" fmla="*/ 16 h 3456"/>
                <a:gd name="T58" fmla="*/ 25 w 3452"/>
                <a:gd name="T59" fmla="*/ 15 h 3456"/>
                <a:gd name="T60" fmla="*/ 24 w 3452"/>
                <a:gd name="T61" fmla="*/ 14 h 3456"/>
                <a:gd name="T62" fmla="*/ 22 w 3452"/>
                <a:gd name="T63" fmla="*/ 14 h 3456"/>
                <a:gd name="T64" fmla="*/ 21 w 3452"/>
                <a:gd name="T65" fmla="*/ 0 h 3456"/>
                <a:gd name="T66" fmla="*/ 33 w 3452"/>
                <a:gd name="T67" fmla="*/ 3 h 3456"/>
                <a:gd name="T68" fmla="*/ 41 w 3452"/>
                <a:gd name="T69" fmla="*/ 13 h 3456"/>
                <a:gd name="T70" fmla="*/ 43 w 3452"/>
                <a:gd name="T71" fmla="*/ 25 h 3456"/>
                <a:gd name="T72" fmla="*/ 38 w 3452"/>
                <a:gd name="T73" fmla="*/ 36 h 3456"/>
                <a:gd name="T74" fmla="*/ 28 w 3452"/>
                <a:gd name="T75" fmla="*/ 43 h 3456"/>
                <a:gd name="T76" fmla="*/ 15 w 3452"/>
                <a:gd name="T77" fmla="*/ 43 h 3456"/>
                <a:gd name="T78" fmla="*/ 5 w 3452"/>
                <a:gd name="T79" fmla="*/ 36 h 3456"/>
                <a:gd name="T80" fmla="*/ 0 w 3452"/>
                <a:gd name="T81" fmla="*/ 25 h 3456"/>
                <a:gd name="T82" fmla="*/ 2 w 3452"/>
                <a:gd name="T83" fmla="*/ 13 h 3456"/>
                <a:gd name="T84" fmla="*/ 9 w 3452"/>
                <a:gd name="T85" fmla="*/ 4 h 3456"/>
                <a:gd name="T86" fmla="*/ 21 w 3452"/>
                <a:gd name="T87" fmla="*/ 0 h 34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452" h="3456">
                  <a:moveTo>
                    <a:pt x="1726" y="1118"/>
                  </a:moveTo>
                  <a:lnTo>
                    <a:pt x="1664" y="1122"/>
                  </a:lnTo>
                  <a:lnTo>
                    <a:pt x="1604" y="1131"/>
                  </a:lnTo>
                  <a:lnTo>
                    <a:pt x="1547" y="1146"/>
                  </a:lnTo>
                  <a:lnTo>
                    <a:pt x="1491" y="1166"/>
                  </a:lnTo>
                  <a:lnTo>
                    <a:pt x="1439" y="1192"/>
                  </a:lnTo>
                  <a:lnTo>
                    <a:pt x="1390" y="1222"/>
                  </a:lnTo>
                  <a:lnTo>
                    <a:pt x="1344" y="1257"/>
                  </a:lnTo>
                  <a:lnTo>
                    <a:pt x="1301" y="1297"/>
                  </a:lnTo>
                  <a:lnTo>
                    <a:pt x="1262" y="1339"/>
                  </a:lnTo>
                  <a:lnTo>
                    <a:pt x="1227" y="1386"/>
                  </a:lnTo>
                  <a:lnTo>
                    <a:pt x="1198" y="1436"/>
                  </a:lnTo>
                  <a:lnTo>
                    <a:pt x="1172" y="1489"/>
                  </a:lnTo>
                  <a:lnTo>
                    <a:pt x="1152" y="1545"/>
                  </a:lnTo>
                  <a:lnTo>
                    <a:pt x="1137" y="1603"/>
                  </a:lnTo>
                  <a:lnTo>
                    <a:pt x="1128" y="1663"/>
                  </a:lnTo>
                  <a:lnTo>
                    <a:pt x="1125" y="1726"/>
                  </a:lnTo>
                  <a:lnTo>
                    <a:pt x="1128" y="1788"/>
                  </a:lnTo>
                  <a:lnTo>
                    <a:pt x="1137" y="1848"/>
                  </a:lnTo>
                  <a:lnTo>
                    <a:pt x="1152" y="1907"/>
                  </a:lnTo>
                  <a:lnTo>
                    <a:pt x="1172" y="1963"/>
                  </a:lnTo>
                  <a:lnTo>
                    <a:pt x="1198" y="2016"/>
                  </a:lnTo>
                  <a:lnTo>
                    <a:pt x="1227" y="2067"/>
                  </a:lnTo>
                  <a:lnTo>
                    <a:pt x="1262" y="2114"/>
                  </a:lnTo>
                  <a:lnTo>
                    <a:pt x="1301" y="2157"/>
                  </a:lnTo>
                  <a:lnTo>
                    <a:pt x="1344" y="2197"/>
                  </a:lnTo>
                  <a:lnTo>
                    <a:pt x="1390" y="2233"/>
                  </a:lnTo>
                  <a:lnTo>
                    <a:pt x="1439" y="2263"/>
                  </a:lnTo>
                  <a:lnTo>
                    <a:pt x="1491" y="2289"/>
                  </a:lnTo>
                  <a:lnTo>
                    <a:pt x="1547" y="2310"/>
                  </a:lnTo>
                  <a:lnTo>
                    <a:pt x="1604" y="2325"/>
                  </a:lnTo>
                  <a:lnTo>
                    <a:pt x="1664" y="2334"/>
                  </a:lnTo>
                  <a:lnTo>
                    <a:pt x="1726" y="2338"/>
                  </a:lnTo>
                  <a:lnTo>
                    <a:pt x="1788" y="2334"/>
                  </a:lnTo>
                  <a:lnTo>
                    <a:pt x="1847" y="2325"/>
                  </a:lnTo>
                  <a:lnTo>
                    <a:pt x="1905" y="2310"/>
                  </a:lnTo>
                  <a:lnTo>
                    <a:pt x="1959" y="2289"/>
                  </a:lnTo>
                  <a:lnTo>
                    <a:pt x="2013" y="2263"/>
                  </a:lnTo>
                  <a:lnTo>
                    <a:pt x="2062" y="2233"/>
                  </a:lnTo>
                  <a:lnTo>
                    <a:pt x="2108" y="2197"/>
                  </a:lnTo>
                  <a:lnTo>
                    <a:pt x="2151" y="2157"/>
                  </a:lnTo>
                  <a:lnTo>
                    <a:pt x="2190" y="2114"/>
                  </a:lnTo>
                  <a:lnTo>
                    <a:pt x="2224" y="2067"/>
                  </a:lnTo>
                  <a:lnTo>
                    <a:pt x="2254" y="2016"/>
                  </a:lnTo>
                  <a:lnTo>
                    <a:pt x="2279" y="1963"/>
                  </a:lnTo>
                  <a:lnTo>
                    <a:pt x="2300" y="1907"/>
                  </a:lnTo>
                  <a:lnTo>
                    <a:pt x="2314" y="1848"/>
                  </a:lnTo>
                  <a:lnTo>
                    <a:pt x="2323" y="1788"/>
                  </a:lnTo>
                  <a:lnTo>
                    <a:pt x="2326" y="1726"/>
                  </a:lnTo>
                  <a:lnTo>
                    <a:pt x="2323" y="1663"/>
                  </a:lnTo>
                  <a:lnTo>
                    <a:pt x="2314" y="1603"/>
                  </a:lnTo>
                  <a:lnTo>
                    <a:pt x="2300" y="1545"/>
                  </a:lnTo>
                  <a:lnTo>
                    <a:pt x="2279" y="1489"/>
                  </a:lnTo>
                  <a:lnTo>
                    <a:pt x="2254" y="1436"/>
                  </a:lnTo>
                  <a:lnTo>
                    <a:pt x="2224" y="1386"/>
                  </a:lnTo>
                  <a:lnTo>
                    <a:pt x="2190" y="1339"/>
                  </a:lnTo>
                  <a:lnTo>
                    <a:pt x="2151" y="1297"/>
                  </a:lnTo>
                  <a:lnTo>
                    <a:pt x="2108" y="1257"/>
                  </a:lnTo>
                  <a:lnTo>
                    <a:pt x="2062" y="1222"/>
                  </a:lnTo>
                  <a:lnTo>
                    <a:pt x="2013" y="1192"/>
                  </a:lnTo>
                  <a:lnTo>
                    <a:pt x="1959" y="1166"/>
                  </a:lnTo>
                  <a:lnTo>
                    <a:pt x="1905" y="1146"/>
                  </a:lnTo>
                  <a:lnTo>
                    <a:pt x="1847" y="1131"/>
                  </a:lnTo>
                  <a:lnTo>
                    <a:pt x="1788" y="1122"/>
                  </a:lnTo>
                  <a:lnTo>
                    <a:pt x="1726" y="1118"/>
                  </a:lnTo>
                  <a:close/>
                  <a:moveTo>
                    <a:pt x="1707" y="0"/>
                  </a:moveTo>
                  <a:lnTo>
                    <a:pt x="1915" y="1081"/>
                  </a:lnTo>
                  <a:lnTo>
                    <a:pt x="2653" y="272"/>
                  </a:lnTo>
                  <a:lnTo>
                    <a:pt x="2251" y="1290"/>
                  </a:lnTo>
                  <a:lnTo>
                    <a:pt x="3305" y="1014"/>
                  </a:lnTo>
                  <a:lnTo>
                    <a:pt x="2416" y="1654"/>
                  </a:lnTo>
                  <a:lnTo>
                    <a:pt x="3452" y="1998"/>
                  </a:lnTo>
                  <a:lnTo>
                    <a:pt x="2364" y="2051"/>
                  </a:lnTo>
                  <a:lnTo>
                    <a:pt x="3050" y="2902"/>
                  </a:lnTo>
                  <a:lnTo>
                    <a:pt x="2109" y="2352"/>
                  </a:lnTo>
                  <a:lnTo>
                    <a:pt x="2232" y="3447"/>
                  </a:lnTo>
                  <a:lnTo>
                    <a:pt x="1730" y="2472"/>
                  </a:lnTo>
                  <a:lnTo>
                    <a:pt x="1248" y="3456"/>
                  </a:lnTo>
                  <a:lnTo>
                    <a:pt x="1352" y="2362"/>
                  </a:lnTo>
                  <a:lnTo>
                    <a:pt x="416" y="2925"/>
                  </a:lnTo>
                  <a:lnTo>
                    <a:pt x="1087" y="2060"/>
                  </a:lnTo>
                  <a:lnTo>
                    <a:pt x="0" y="2026"/>
                  </a:lnTo>
                  <a:lnTo>
                    <a:pt x="1031" y="1668"/>
                  </a:lnTo>
                  <a:lnTo>
                    <a:pt x="132" y="1042"/>
                  </a:lnTo>
                  <a:lnTo>
                    <a:pt x="1192" y="1305"/>
                  </a:lnTo>
                  <a:lnTo>
                    <a:pt x="766" y="287"/>
                  </a:lnTo>
                  <a:lnTo>
                    <a:pt x="1523" y="1085"/>
                  </a:lnTo>
                  <a:lnTo>
                    <a:pt x="1707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87" name="Freeform 94"/>
            <p:cNvSpPr>
              <a:spLocks/>
            </p:cNvSpPr>
            <p:nvPr/>
          </p:nvSpPr>
          <p:spPr bwMode="auto">
            <a:xfrm>
              <a:off x="2250" y="1510"/>
              <a:ext cx="114" cy="116"/>
            </a:xfrm>
            <a:custGeom>
              <a:avLst/>
              <a:gdLst>
                <a:gd name="T0" fmla="*/ 6 w 1026"/>
                <a:gd name="T1" fmla="*/ 0 h 1036"/>
                <a:gd name="T2" fmla="*/ 7 w 1026"/>
                <a:gd name="T3" fmla="*/ 0 h 1036"/>
                <a:gd name="T4" fmla="*/ 8 w 1026"/>
                <a:gd name="T5" fmla="*/ 0 h 1036"/>
                <a:gd name="T6" fmla="*/ 8 w 1026"/>
                <a:gd name="T7" fmla="*/ 0 h 1036"/>
                <a:gd name="T8" fmla="*/ 9 w 1026"/>
                <a:gd name="T9" fmla="*/ 1 h 1036"/>
                <a:gd name="T10" fmla="*/ 10 w 1026"/>
                <a:gd name="T11" fmla="*/ 1 h 1036"/>
                <a:gd name="T12" fmla="*/ 10 w 1026"/>
                <a:gd name="T13" fmla="*/ 1 h 1036"/>
                <a:gd name="T14" fmla="*/ 11 w 1026"/>
                <a:gd name="T15" fmla="*/ 2 h 1036"/>
                <a:gd name="T16" fmla="*/ 11 w 1026"/>
                <a:gd name="T17" fmla="*/ 2 h 1036"/>
                <a:gd name="T18" fmla="*/ 11 w 1026"/>
                <a:gd name="T19" fmla="*/ 3 h 1036"/>
                <a:gd name="T20" fmla="*/ 12 w 1026"/>
                <a:gd name="T21" fmla="*/ 3 h 1036"/>
                <a:gd name="T22" fmla="*/ 12 w 1026"/>
                <a:gd name="T23" fmla="*/ 4 h 1036"/>
                <a:gd name="T24" fmla="*/ 12 w 1026"/>
                <a:gd name="T25" fmla="*/ 4 h 1036"/>
                <a:gd name="T26" fmla="*/ 13 w 1026"/>
                <a:gd name="T27" fmla="*/ 5 h 1036"/>
                <a:gd name="T28" fmla="*/ 13 w 1026"/>
                <a:gd name="T29" fmla="*/ 6 h 1036"/>
                <a:gd name="T30" fmla="*/ 13 w 1026"/>
                <a:gd name="T31" fmla="*/ 6 h 1036"/>
                <a:gd name="T32" fmla="*/ 13 w 1026"/>
                <a:gd name="T33" fmla="*/ 7 h 1036"/>
                <a:gd name="T34" fmla="*/ 13 w 1026"/>
                <a:gd name="T35" fmla="*/ 8 h 1036"/>
                <a:gd name="T36" fmla="*/ 12 w 1026"/>
                <a:gd name="T37" fmla="*/ 9 h 1036"/>
                <a:gd name="T38" fmla="*/ 12 w 1026"/>
                <a:gd name="T39" fmla="*/ 9 h 1036"/>
                <a:gd name="T40" fmla="*/ 12 w 1026"/>
                <a:gd name="T41" fmla="*/ 10 h 1036"/>
                <a:gd name="T42" fmla="*/ 11 w 1026"/>
                <a:gd name="T43" fmla="*/ 10 h 1036"/>
                <a:gd name="T44" fmla="*/ 11 w 1026"/>
                <a:gd name="T45" fmla="*/ 11 h 1036"/>
                <a:gd name="T46" fmla="*/ 11 w 1026"/>
                <a:gd name="T47" fmla="*/ 11 h 1036"/>
                <a:gd name="T48" fmla="*/ 10 w 1026"/>
                <a:gd name="T49" fmla="*/ 12 h 1036"/>
                <a:gd name="T50" fmla="*/ 10 w 1026"/>
                <a:gd name="T51" fmla="*/ 12 h 1036"/>
                <a:gd name="T52" fmla="*/ 9 w 1026"/>
                <a:gd name="T53" fmla="*/ 12 h 1036"/>
                <a:gd name="T54" fmla="*/ 8 w 1026"/>
                <a:gd name="T55" fmla="*/ 13 h 1036"/>
                <a:gd name="T56" fmla="*/ 8 w 1026"/>
                <a:gd name="T57" fmla="*/ 13 h 1036"/>
                <a:gd name="T58" fmla="*/ 7 w 1026"/>
                <a:gd name="T59" fmla="*/ 13 h 1036"/>
                <a:gd name="T60" fmla="*/ 6 w 1026"/>
                <a:gd name="T61" fmla="*/ 13 h 1036"/>
                <a:gd name="T62" fmla="*/ 6 w 1026"/>
                <a:gd name="T63" fmla="*/ 13 h 1036"/>
                <a:gd name="T64" fmla="*/ 5 w 1026"/>
                <a:gd name="T65" fmla="*/ 13 h 1036"/>
                <a:gd name="T66" fmla="*/ 4 w 1026"/>
                <a:gd name="T67" fmla="*/ 13 h 1036"/>
                <a:gd name="T68" fmla="*/ 4 w 1026"/>
                <a:gd name="T69" fmla="*/ 12 h 1036"/>
                <a:gd name="T70" fmla="*/ 3 w 1026"/>
                <a:gd name="T71" fmla="*/ 12 h 1036"/>
                <a:gd name="T72" fmla="*/ 3 w 1026"/>
                <a:gd name="T73" fmla="*/ 12 h 1036"/>
                <a:gd name="T74" fmla="*/ 2 w 1026"/>
                <a:gd name="T75" fmla="*/ 11 h 1036"/>
                <a:gd name="T76" fmla="*/ 2 w 1026"/>
                <a:gd name="T77" fmla="*/ 11 h 1036"/>
                <a:gd name="T78" fmla="*/ 1 w 1026"/>
                <a:gd name="T79" fmla="*/ 10 h 1036"/>
                <a:gd name="T80" fmla="*/ 1 w 1026"/>
                <a:gd name="T81" fmla="*/ 10 h 1036"/>
                <a:gd name="T82" fmla="*/ 1 w 1026"/>
                <a:gd name="T83" fmla="*/ 9 h 1036"/>
                <a:gd name="T84" fmla="*/ 0 w 1026"/>
                <a:gd name="T85" fmla="*/ 9 h 1036"/>
                <a:gd name="T86" fmla="*/ 0 w 1026"/>
                <a:gd name="T87" fmla="*/ 8 h 1036"/>
                <a:gd name="T88" fmla="*/ 0 w 1026"/>
                <a:gd name="T89" fmla="*/ 7 h 1036"/>
                <a:gd name="T90" fmla="*/ 0 w 1026"/>
                <a:gd name="T91" fmla="*/ 6 h 1036"/>
                <a:gd name="T92" fmla="*/ 0 w 1026"/>
                <a:gd name="T93" fmla="*/ 6 h 1036"/>
                <a:gd name="T94" fmla="*/ 0 w 1026"/>
                <a:gd name="T95" fmla="*/ 5 h 1036"/>
                <a:gd name="T96" fmla="*/ 0 w 1026"/>
                <a:gd name="T97" fmla="*/ 4 h 1036"/>
                <a:gd name="T98" fmla="*/ 1 w 1026"/>
                <a:gd name="T99" fmla="*/ 4 h 1036"/>
                <a:gd name="T100" fmla="*/ 1 w 1026"/>
                <a:gd name="T101" fmla="*/ 3 h 1036"/>
                <a:gd name="T102" fmla="*/ 1 w 1026"/>
                <a:gd name="T103" fmla="*/ 3 h 1036"/>
                <a:gd name="T104" fmla="*/ 2 w 1026"/>
                <a:gd name="T105" fmla="*/ 2 h 1036"/>
                <a:gd name="T106" fmla="*/ 2 w 1026"/>
                <a:gd name="T107" fmla="*/ 2 h 1036"/>
                <a:gd name="T108" fmla="*/ 3 w 1026"/>
                <a:gd name="T109" fmla="*/ 1 h 1036"/>
                <a:gd name="T110" fmla="*/ 3 w 1026"/>
                <a:gd name="T111" fmla="*/ 1 h 1036"/>
                <a:gd name="T112" fmla="*/ 4 w 1026"/>
                <a:gd name="T113" fmla="*/ 1 h 1036"/>
                <a:gd name="T114" fmla="*/ 4 w 1026"/>
                <a:gd name="T115" fmla="*/ 0 h 1036"/>
                <a:gd name="T116" fmla="*/ 5 w 1026"/>
                <a:gd name="T117" fmla="*/ 0 h 1036"/>
                <a:gd name="T118" fmla="*/ 6 w 1026"/>
                <a:gd name="T119" fmla="*/ 0 h 1036"/>
                <a:gd name="T120" fmla="*/ 6 w 1026"/>
                <a:gd name="T121" fmla="*/ 0 h 10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026" h="1036">
                  <a:moveTo>
                    <a:pt x="511" y="0"/>
                  </a:moveTo>
                  <a:lnTo>
                    <a:pt x="566" y="3"/>
                  </a:lnTo>
                  <a:lnTo>
                    <a:pt x="621" y="11"/>
                  </a:lnTo>
                  <a:lnTo>
                    <a:pt x="673" y="26"/>
                  </a:lnTo>
                  <a:lnTo>
                    <a:pt x="724" y="45"/>
                  </a:lnTo>
                  <a:lnTo>
                    <a:pt x="771" y="70"/>
                  </a:lnTo>
                  <a:lnTo>
                    <a:pt x="815" y="98"/>
                  </a:lnTo>
                  <a:lnTo>
                    <a:pt x="855" y="132"/>
                  </a:lnTo>
                  <a:lnTo>
                    <a:pt x="893" y="169"/>
                  </a:lnTo>
                  <a:lnTo>
                    <a:pt x="927" y="210"/>
                  </a:lnTo>
                  <a:lnTo>
                    <a:pt x="956" y="254"/>
                  </a:lnTo>
                  <a:lnTo>
                    <a:pt x="980" y="301"/>
                  </a:lnTo>
                  <a:lnTo>
                    <a:pt x="1000" y="351"/>
                  </a:lnTo>
                  <a:lnTo>
                    <a:pt x="1015" y="404"/>
                  </a:lnTo>
                  <a:lnTo>
                    <a:pt x="1023" y="459"/>
                  </a:lnTo>
                  <a:lnTo>
                    <a:pt x="1026" y="516"/>
                  </a:lnTo>
                  <a:lnTo>
                    <a:pt x="1023" y="572"/>
                  </a:lnTo>
                  <a:lnTo>
                    <a:pt x="1015" y="627"/>
                  </a:lnTo>
                  <a:lnTo>
                    <a:pt x="1000" y="680"/>
                  </a:lnTo>
                  <a:lnTo>
                    <a:pt x="980" y="731"/>
                  </a:lnTo>
                  <a:lnTo>
                    <a:pt x="956" y="779"/>
                  </a:lnTo>
                  <a:lnTo>
                    <a:pt x="927" y="823"/>
                  </a:lnTo>
                  <a:lnTo>
                    <a:pt x="893" y="865"/>
                  </a:lnTo>
                  <a:lnTo>
                    <a:pt x="855" y="902"/>
                  </a:lnTo>
                  <a:lnTo>
                    <a:pt x="815" y="936"/>
                  </a:lnTo>
                  <a:lnTo>
                    <a:pt x="771" y="965"/>
                  </a:lnTo>
                  <a:lnTo>
                    <a:pt x="724" y="990"/>
                  </a:lnTo>
                  <a:lnTo>
                    <a:pt x="673" y="1010"/>
                  </a:lnTo>
                  <a:lnTo>
                    <a:pt x="621" y="1025"/>
                  </a:lnTo>
                  <a:lnTo>
                    <a:pt x="566" y="1033"/>
                  </a:lnTo>
                  <a:lnTo>
                    <a:pt x="511" y="1036"/>
                  </a:lnTo>
                  <a:lnTo>
                    <a:pt x="454" y="1033"/>
                  </a:lnTo>
                  <a:lnTo>
                    <a:pt x="401" y="1025"/>
                  </a:lnTo>
                  <a:lnTo>
                    <a:pt x="349" y="1010"/>
                  </a:lnTo>
                  <a:lnTo>
                    <a:pt x="299" y="990"/>
                  </a:lnTo>
                  <a:lnTo>
                    <a:pt x="252" y="965"/>
                  </a:lnTo>
                  <a:lnTo>
                    <a:pt x="208" y="936"/>
                  </a:lnTo>
                  <a:lnTo>
                    <a:pt x="168" y="902"/>
                  </a:lnTo>
                  <a:lnTo>
                    <a:pt x="131" y="865"/>
                  </a:lnTo>
                  <a:lnTo>
                    <a:pt x="98" y="823"/>
                  </a:lnTo>
                  <a:lnTo>
                    <a:pt x="70" y="779"/>
                  </a:lnTo>
                  <a:lnTo>
                    <a:pt x="45" y="731"/>
                  </a:lnTo>
                  <a:lnTo>
                    <a:pt x="26" y="680"/>
                  </a:lnTo>
                  <a:lnTo>
                    <a:pt x="11" y="627"/>
                  </a:lnTo>
                  <a:lnTo>
                    <a:pt x="3" y="572"/>
                  </a:lnTo>
                  <a:lnTo>
                    <a:pt x="0" y="516"/>
                  </a:lnTo>
                  <a:lnTo>
                    <a:pt x="3" y="459"/>
                  </a:lnTo>
                  <a:lnTo>
                    <a:pt x="11" y="404"/>
                  </a:lnTo>
                  <a:lnTo>
                    <a:pt x="26" y="351"/>
                  </a:lnTo>
                  <a:lnTo>
                    <a:pt x="45" y="301"/>
                  </a:lnTo>
                  <a:lnTo>
                    <a:pt x="70" y="254"/>
                  </a:lnTo>
                  <a:lnTo>
                    <a:pt x="98" y="210"/>
                  </a:lnTo>
                  <a:lnTo>
                    <a:pt x="131" y="169"/>
                  </a:lnTo>
                  <a:lnTo>
                    <a:pt x="168" y="132"/>
                  </a:lnTo>
                  <a:lnTo>
                    <a:pt x="208" y="98"/>
                  </a:lnTo>
                  <a:lnTo>
                    <a:pt x="252" y="70"/>
                  </a:lnTo>
                  <a:lnTo>
                    <a:pt x="299" y="45"/>
                  </a:lnTo>
                  <a:lnTo>
                    <a:pt x="349" y="26"/>
                  </a:lnTo>
                  <a:lnTo>
                    <a:pt x="401" y="11"/>
                  </a:lnTo>
                  <a:lnTo>
                    <a:pt x="454" y="3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90" name="Freeform 569"/>
          <p:cNvSpPr>
            <a:spLocks/>
          </p:cNvSpPr>
          <p:nvPr/>
        </p:nvSpPr>
        <p:spPr bwMode="auto">
          <a:xfrm>
            <a:off x="740174" y="2974109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rgbClr val="FFC000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sp>
        <p:nvSpPr>
          <p:cNvPr id="105" name="Freeform 569"/>
          <p:cNvSpPr>
            <a:spLocks/>
          </p:cNvSpPr>
          <p:nvPr/>
        </p:nvSpPr>
        <p:spPr bwMode="auto">
          <a:xfrm>
            <a:off x="740174" y="3917084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sp>
        <p:nvSpPr>
          <p:cNvPr id="110" name="Freeform 569"/>
          <p:cNvSpPr>
            <a:spLocks/>
          </p:cNvSpPr>
          <p:nvPr/>
        </p:nvSpPr>
        <p:spPr bwMode="auto">
          <a:xfrm>
            <a:off x="740174" y="4860059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rgbClr val="92D050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grpSp>
        <p:nvGrpSpPr>
          <p:cNvPr id="115" name="noun_project_2470.svg.eps"/>
          <p:cNvGrpSpPr>
            <a:grpSpLocks noChangeAspect="1"/>
          </p:cNvGrpSpPr>
          <p:nvPr/>
        </p:nvGrpSpPr>
        <p:grpSpPr bwMode="auto">
          <a:xfrm>
            <a:off x="966057" y="5048099"/>
            <a:ext cx="242032" cy="342953"/>
            <a:chOff x="4487" y="2496"/>
            <a:chExt cx="271" cy="384"/>
          </a:xfrm>
        </p:grpSpPr>
        <p:sp>
          <p:nvSpPr>
            <p:cNvPr id="116" name="Freeform 274"/>
            <p:cNvSpPr>
              <a:spLocks/>
            </p:cNvSpPr>
            <p:nvPr/>
          </p:nvSpPr>
          <p:spPr bwMode="auto">
            <a:xfrm>
              <a:off x="4600" y="2714"/>
              <a:ext cx="23" cy="166"/>
            </a:xfrm>
            <a:custGeom>
              <a:avLst/>
              <a:gdLst>
                <a:gd name="T0" fmla="*/ 1 w 209"/>
                <a:gd name="T1" fmla="*/ 0 h 1493"/>
                <a:gd name="T2" fmla="*/ 3 w 209"/>
                <a:gd name="T3" fmla="*/ 18 h 1493"/>
                <a:gd name="T4" fmla="*/ 0 w 209"/>
                <a:gd name="T5" fmla="*/ 18 h 1493"/>
                <a:gd name="T6" fmla="*/ 0 w 209"/>
                <a:gd name="T7" fmla="*/ 1 h 1493"/>
                <a:gd name="T8" fmla="*/ 1 w 209"/>
                <a:gd name="T9" fmla="*/ 0 h 14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493">
                  <a:moveTo>
                    <a:pt x="62" y="0"/>
                  </a:moveTo>
                  <a:lnTo>
                    <a:pt x="209" y="1493"/>
                  </a:lnTo>
                  <a:lnTo>
                    <a:pt x="31" y="1493"/>
                  </a:lnTo>
                  <a:lnTo>
                    <a:pt x="0" y="96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17" name="Freeform 275"/>
            <p:cNvSpPr>
              <a:spLocks/>
            </p:cNvSpPr>
            <p:nvPr/>
          </p:nvSpPr>
          <p:spPr bwMode="auto">
            <a:xfrm>
              <a:off x="4613" y="2536"/>
              <a:ext cx="145" cy="185"/>
            </a:xfrm>
            <a:custGeom>
              <a:avLst/>
              <a:gdLst>
                <a:gd name="T0" fmla="*/ 15 w 1302"/>
                <a:gd name="T1" fmla="*/ 0 h 1665"/>
                <a:gd name="T2" fmla="*/ 15 w 1302"/>
                <a:gd name="T3" fmla="*/ 2 h 1665"/>
                <a:gd name="T4" fmla="*/ 16 w 1302"/>
                <a:gd name="T5" fmla="*/ 3 h 1665"/>
                <a:gd name="T6" fmla="*/ 16 w 1302"/>
                <a:gd name="T7" fmla="*/ 5 h 1665"/>
                <a:gd name="T8" fmla="*/ 16 w 1302"/>
                <a:gd name="T9" fmla="*/ 7 h 1665"/>
                <a:gd name="T10" fmla="*/ 16 w 1302"/>
                <a:gd name="T11" fmla="*/ 9 h 1665"/>
                <a:gd name="T12" fmla="*/ 16 w 1302"/>
                <a:gd name="T13" fmla="*/ 11 h 1665"/>
                <a:gd name="T14" fmla="*/ 16 w 1302"/>
                <a:gd name="T15" fmla="*/ 12 h 1665"/>
                <a:gd name="T16" fmla="*/ 15 w 1302"/>
                <a:gd name="T17" fmla="*/ 14 h 1665"/>
                <a:gd name="T18" fmla="*/ 15 w 1302"/>
                <a:gd name="T19" fmla="*/ 15 h 1665"/>
                <a:gd name="T20" fmla="*/ 14 w 1302"/>
                <a:gd name="T21" fmla="*/ 17 h 1665"/>
                <a:gd name="T22" fmla="*/ 13 w 1302"/>
                <a:gd name="T23" fmla="*/ 18 h 1665"/>
                <a:gd name="T24" fmla="*/ 11 w 1302"/>
                <a:gd name="T25" fmla="*/ 19 h 1665"/>
                <a:gd name="T26" fmla="*/ 10 w 1302"/>
                <a:gd name="T27" fmla="*/ 20 h 1665"/>
                <a:gd name="T28" fmla="*/ 8 w 1302"/>
                <a:gd name="T29" fmla="*/ 21 h 1665"/>
                <a:gd name="T30" fmla="*/ 5 w 1302"/>
                <a:gd name="T31" fmla="*/ 21 h 1665"/>
                <a:gd name="T32" fmla="*/ 4 w 1302"/>
                <a:gd name="T33" fmla="*/ 20 h 1665"/>
                <a:gd name="T34" fmla="*/ 2 w 1302"/>
                <a:gd name="T35" fmla="*/ 20 h 1665"/>
                <a:gd name="T36" fmla="*/ 1 w 1302"/>
                <a:gd name="T37" fmla="*/ 20 h 1665"/>
                <a:gd name="T38" fmla="*/ 1 w 1302"/>
                <a:gd name="T39" fmla="*/ 19 h 1665"/>
                <a:gd name="T40" fmla="*/ 1 w 1302"/>
                <a:gd name="T41" fmla="*/ 19 h 1665"/>
                <a:gd name="T42" fmla="*/ 1 w 1302"/>
                <a:gd name="T43" fmla="*/ 19 h 1665"/>
                <a:gd name="T44" fmla="*/ 1 w 1302"/>
                <a:gd name="T45" fmla="*/ 18 h 1665"/>
                <a:gd name="T46" fmla="*/ 2 w 1302"/>
                <a:gd name="T47" fmla="*/ 17 h 1665"/>
                <a:gd name="T48" fmla="*/ 2 w 1302"/>
                <a:gd name="T49" fmla="*/ 16 h 1665"/>
                <a:gd name="T50" fmla="*/ 4 w 1302"/>
                <a:gd name="T51" fmla="*/ 15 h 1665"/>
                <a:gd name="T52" fmla="*/ 5 w 1302"/>
                <a:gd name="T53" fmla="*/ 14 h 1665"/>
                <a:gd name="T54" fmla="*/ 6 w 1302"/>
                <a:gd name="T55" fmla="*/ 13 h 1665"/>
                <a:gd name="T56" fmla="*/ 7 w 1302"/>
                <a:gd name="T57" fmla="*/ 12 h 1665"/>
                <a:gd name="T58" fmla="*/ 8 w 1302"/>
                <a:gd name="T59" fmla="*/ 12 h 1665"/>
                <a:gd name="T60" fmla="*/ 8 w 1302"/>
                <a:gd name="T61" fmla="*/ 12 h 1665"/>
                <a:gd name="T62" fmla="*/ 7 w 1302"/>
                <a:gd name="T63" fmla="*/ 12 h 1665"/>
                <a:gd name="T64" fmla="*/ 6 w 1302"/>
                <a:gd name="T65" fmla="*/ 13 h 1665"/>
                <a:gd name="T66" fmla="*/ 5 w 1302"/>
                <a:gd name="T67" fmla="*/ 13 h 1665"/>
                <a:gd name="T68" fmla="*/ 3 w 1302"/>
                <a:gd name="T69" fmla="*/ 14 h 1665"/>
                <a:gd name="T70" fmla="*/ 2 w 1302"/>
                <a:gd name="T71" fmla="*/ 15 h 1665"/>
                <a:gd name="T72" fmla="*/ 1 w 1302"/>
                <a:gd name="T73" fmla="*/ 16 h 1665"/>
                <a:gd name="T74" fmla="*/ 1 w 1302"/>
                <a:gd name="T75" fmla="*/ 18 h 1665"/>
                <a:gd name="T76" fmla="*/ 0 w 1302"/>
                <a:gd name="T77" fmla="*/ 18 h 1665"/>
                <a:gd name="T78" fmla="*/ 0 w 1302"/>
                <a:gd name="T79" fmla="*/ 18 h 1665"/>
                <a:gd name="T80" fmla="*/ 0 w 1302"/>
                <a:gd name="T81" fmla="*/ 16 h 1665"/>
                <a:gd name="T82" fmla="*/ 0 w 1302"/>
                <a:gd name="T83" fmla="*/ 14 h 1665"/>
                <a:gd name="T84" fmla="*/ 1 w 1302"/>
                <a:gd name="T85" fmla="*/ 12 h 1665"/>
                <a:gd name="T86" fmla="*/ 2 w 1302"/>
                <a:gd name="T87" fmla="*/ 11 h 1665"/>
                <a:gd name="T88" fmla="*/ 3 w 1302"/>
                <a:gd name="T89" fmla="*/ 10 h 1665"/>
                <a:gd name="T90" fmla="*/ 5 w 1302"/>
                <a:gd name="T91" fmla="*/ 9 h 1665"/>
                <a:gd name="T92" fmla="*/ 7 w 1302"/>
                <a:gd name="T93" fmla="*/ 8 h 1665"/>
                <a:gd name="T94" fmla="*/ 9 w 1302"/>
                <a:gd name="T95" fmla="*/ 7 h 1665"/>
                <a:gd name="T96" fmla="*/ 10 w 1302"/>
                <a:gd name="T97" fmla="*/ 6 h 1665"/>
                <a:gd name="T98" fmla="*/ 11 w 1302"/>
                <a:gd name="T99" fmla="*/ 5 h 1665"/>
                <a:gd name="T100" fmla="*/ 13 w 1302"/>
                <a:gd name="T101" fmla="*/ 3 h 1665"/>
                <a:gd name="T102" fmla="*/ 14 w 1302"/>
                <a:gd name="T103" fmla="*/ 2 h 1665"/>
                <a:gd name="T104" fmla="*/ 14 w 1302"/>
                <a:gd name="T105" fmla="*/ 0 h 16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02" h="1665">
                  <a:moveTo>
                    <a:pt x="1138" y="0"/>
                  </a:moveTo>
                  <a:lnTo>
                    <a:pt x="1157" y="15"/>
                  </a:lnTo>
                  <a:lnTo>
                    <a:pt x="1175" y="36"/>
                  </a:lnTo>
                  <a:lnTo>
                    <a:pt x="1192" y="63"/>
                  </a:lnTo>
                  <a:lnTo>
                    <a:pt x="1208" y="96"/>
                  </a:lnTo>
                  <a:lnTo>
                    <a:pt x="1222" y="135"/>
                  </a:lnTo>
                  <a:lnTo>
                    <a:pt x="1235" y="177"/>
                  </a:lnTo>
                  <a:lnTo>
                    <a:pt x="1247" y="224"/>
                  </a:lnTo>
                  <a:lnTo>
                    <a:pt x="1258" y="272"/>
                  </a:lnTo>
                  <a:lnTo>
                    <a:pt x="1267" y="323"/>
                  </a:lnTo>
                  <a:lnTo>
                    <a:pt x="1276" y="377"/>
                  </a:lnTo>
                  <a:lnTo>
                    <a:pt x="1283" y="432"/>
                  </a:lnTo>
                  <a:lnTo>
                    <a:pt x="1290" y="488"/>
                  </a:lnTo>
                  <a:lnTo>
                    <a:pt x="1294" y="543"/>
                  </a:lnTo>
                  <a:lnTo>
                    <a:pt x="1298" y="598"/>
                  </a:lnTo>
                  <a:lnTo>
                    <a:pt x="1300" y="652"/>
                  </a:lnTo>
                  <a:lnTo>
                    <a:pt x="1302" y="704"/>
                  </a:lnTo>
                  <a:lnTo>
                    <a:pt x="1302" y="754"/>
                  </a:lnTo>
                  <a:lnTo>
                    <a:pt x="1301" y="802"/>
                  </a:lnTo>
                  <a:lnTo>
                    <a:pt x="1299" y="845"/>
                  </a:lnTo>
                  <a:lnTo>
                    <a:pt x="1296" y="885"/>
                  </a:lnTo>
                  <a:lnTo>
                    <a:pt x="1292" y="917"/>
                  </a:lnTo>
                  <a:lnTo>
                    <a:pt x="1286" y="952"/>
                  </a:lnTo>
                  <a:lnTo>
                    <a:pt x="1280" y="989"/>
                  </a:lnTo>
                  <a:lnTo>
                    <a:pt x="1270" y="1028"/>
                  </a:lnTo>
                  <a:lnTo>
                    <a:pt x="1261" y="1067"/>
                  </a:lnTo>
                  <a:lnTo>
                    <a:pt x="1248" y="1108"/>
                  </a:lnTo>
                  <a:lnTo>
                    <a:pt x="1234" y="1151"/>
                  </a:lnTo>
                  <a:lnTo>
                    <a:pt x="1218" y="1192"/>
                  </a:lnTo>
                  <a:lnTo>
                    <a:pt x="1199" y="1235"/>
                  </a:lnTo>
                  <a:lnTo>
                    <a:pt x="1179" y="1277"/>
                  </a:lnTo>
                  <a:lnTo>
                    <a:pt x="1157" y="1318"/>
                  </a:lnTo>
                  <a:lnTo>
                    <a:pt x="1131" y="1360"/>
                  </a:lnTo>
                  <a:lnTo>
                    <a:pt x="1105" y="1399"/>
                  </a:lnTo>
                  <a:lnTo>
                    <a:pt x="1075" y="1437"/>
                  </a:lnTo>
                  <a:lnTo>
                    <a:pt x="1042" y="1473"/>
                  </a:lnTo>
                  <a:lnTo>
                    <a:pt x="1007" y="1507"/>
                  </a:lnTo>
                  <a:lnTo>
                    <a:pt x="970" y="1539"/>
                  </a:lnTo>
                  <a:lnTo>
                    <a:pt x="929" y="1568"/>
                  </a:lnTo>
                  <a:lnTo>
                    <a:pt x="886" y="1593"/>
                  </a:lnTo>
                  <a:lnTo>
                    <a:pt x="839" y="1616"/>
                  </a:lnTo>
                  <a:lnTo>
                    <a:pt x="790" y="1634"/>
                  </a:lnTo>
                  <a:lnTo>
                    <a:pt x="738" y="1648"/>
                  </a:lnTo>
                  <a:lnTo>
                    <a:pt x="682" y="1658"/>
                  </a:lnTo>
                  <a:lnTo>
                    <a:pt x="624" y="1663"/>
                  </a:lnTo>
                  <a:lnTo>
                    <a:pt x="556" y="1665"/>
                  </a:lnTo>
                  <a:lnTo>
                    <a:pt x="493" y="1665"/>
                  </a:lnTo>
                  <a:lnTo>
                    <a:pt x="436" y="1663"/>
                  </a:lnTo>
                  <a:lnTo>
                    <a:pt x="383" y="1659"/>
                  </a:lnTo>
                  <a:lnTo>
                    <a:pt x="335" y="1654"/>
                  </a:lnTo>
                  <a:lnTo>
                    <a:pt x="292" y="1646"/>
                  </a:lnTo>
                  <a:lnTo>
                    <a:pt x="254" y="1638"/>
                  </a:lnTo>
                  <a:lnTo>
                    <a:pt x="219" y="1629"/>
                  </a:lnTo>
                  <a:lnTo>
                    <a:pt x="189" y="1620"/>
                  </a:lnTo>
                  <a:lnTo>
                    <a:pt x="163" y="1610"/>
                  </a:lnTo>
                  <a:lnTo>
                    <a:pt x="139" y="1601"/>
                  </a:lnTo>
                  <a:lnTo>
                    <a:pt x="120" y="1591"/>
                  </a:lnTo>
                  <a:lnTo>
                    <a:pt x="103" y="1583"/>
                  </a:lnTo>
                  <a:lnTo>
                    <a:pt x="91" y="1574"/>
                  </a:lnTo>
                  <a:lnTo>
                    <a:pt x="80" y="1567"/>
                  </a:lnTo>
                  <a:lnTo>
                    <a:pt x="72" y="1560"/>
                  </a:lnTo>
                  <a:lnTo>
                    <a:pt x="67" y="1556"/>
                  </a:lnTo>
                  <a:lnTo>
                    <a:pt x="64" y="1553"/>
                  </a:lnTo>
                  <a:lnTo>
                    <a:pt x="63" y="1552"/>
                  </a:lnTo>
                  <a:lnTo>
                    <a:pt x="64" y="1549"/>
                  </a:lnTo>
                  <a:lnTo>
                    <a:pt x="67" y="1541"/>
                  </a:lnTo>
                  <a:lnTo>
                    <a:pt x="72" y="1529"/>
                  </a:lnTo>
                  <a:lnTo>
                    <a:pt x="79" y="1513"/>
                  </a:lnTo>
                  <a:lnTo>
                    <a:pt x="88" y="1492"/>
                  </a:lnTo>
                  <a:lnTo>
                    <a:pt x="101" y="1468"/>
                  </a:lnTo>
                  <a:lnTo>
                    <a:pt x="115" y="1442"/>
                  </a:lnTo>
                  <a:lnTo>
                    <a:pt x="132" y="1412"/>
                  </a:lnTo>
                  <a:lnTo>
                    <a:pt x="152" y="1381"/>
                  </a:lnTo>
                  <a:lnTo>
                    <a:pt x="175" y="1347"/>
                  </a:lnTo>
                  <a:lnTo>
                    <a:pt x="201" y="1313"/>
                  </a:lnTo>
                  <a:lnTo>
                    <a:pt x="230" y="1277"/>
                  </a:lnTo>
                  <a:lnTo>
                    <a:pt x="261" y="1242"/>
                  </a:lnTo>
                  <a:lnTo>
                    <a:pt x="298" y="1206"/>
                  </a:lnTo>
                  <a:lnTo>
                    <a:pt x="337" y="1169"/>
                  </a:lnTo>
                  <a:lnTo>
                    <a:pt x="375" y="1136"/>
                  </a:lnTo>
                  <a:lnTo>
                    <a:pt x="412" y="1106"/>
                  </a:lnTo>
                  <a:lnTo>
                    <a:pt x="447" y="1081"/>
                  </a:lnTo>
                  <a:lnTo>
                    <a:pt x="480" y="1059"/>
                  </a:lnTo>
                  <a:lnTo>
                    <a:pt x="511" y="1039"/>
                  </a:lnTo>
                  <a:lnTo>
                    <a:pt x="539" y="1022"/>
                  </a:lnTo>
                  <a:lnTo>
                    <a:pt x="563" y="1010"/>
                  </a:lnTo>
                  <a:lnTo>
                    <a:pt x="584" y="999"/>
                  </a:lnTo>
                  <a:lnTo>
                    <a:pt x="600" y="992"/>
                  </a:lnTo>
                  <a:lnTo>
                    <a:pt x="613" y="985"/>
                  </a:lnTo>
                  <a:lnTo>
                    <a:pt x="620" y="982"/>
                  </a:lnTo>
                  <a:lnTo>
                    <a:pt x="624" y="982"/>
                  </a:lnTo>
                  <a:lnTo>
                    <a:pt x="620" y="982"/>
                  </a:lnTo>
                  <a:lnTo>
                    <a:pt x="611" y="984"/>
                  </a:lnTo>
                  <a:lnTo>
                    <a:pt x="597" y="987"/>
                  </a:lnTo>
                  <a:lnTo>
                    <a:pt x="578" y="992"/>
                  </a:lnTo>
                  <a:lnTo>
                    <a:pt x="556" y="997"/>
                  </a:lnTo>
                  <a:lnTo>
                    <a:pt x="529" y="1004"/>
                  </a:lnTo>
                  <a:lnTo>
                    <a:pt x="500" y="1014"/>
                  </a:lnTo>
                  <a:lnTo>
                    <a:pt x="470" y="1025"/>
                  </a:lnTo>
                  <a:lnTo>
                    <a:pt x="437" y="1038"/>
                  </a:lnTo>
                  <a:lnTo>
                    <a:pt x="404" y="1053"/>
                  </a:lnTo>
                  <a:lnTo>
                    <a:pt x="370" y="1070"/>
                  </a:lnTo>
                  <a:lnTo>
                    <a:pt x="336" y="1089"/>
                  </a:lnTo>
                  <a:lnTo>
                    <a:pt x="303" y="1112"/>
                  </a:lnTo>
                  <a:lnTo>
                    <a:pt x="272" y="1136"/>
                  </a:lnTo>
                  <a:lnTo>
                    <a:pt x="242" y="1163"/>
                  </a:lnTo>
                  <a:lnTo>
                    <a:pt x="217" y="1192"/>
                  </a:lnTo>
                  <a:lnTo>
                    <a:pt x="187" y="1229"/>
                  </a:lnTo>
                  <a:lnTo>
                    <a:pt x="160" y="1266"/>
                  </a:lnTo>
                  <a:lnTo>
                    <a:pt x="135" y="1300"/>
                  </a:lnTo>
                  <a:lnTo>
                    <a:pt x="112" y="1333"/>
                  </a:lnTo>
                  <a:lnTo>
                    <a:pt x="92" y="1364"/>
                  </a:lnTo>
                  <a:lnTo>
                    <a:pt x="74" y="1393"/>
                  </a:lnTo>
                  <a:lnTo>
                    <a:pt x="58" y="1418"/>
                  </a:lnTo>
                  <a:lnTo>
                    <a:pt x="44" y="1440"/>
                  </a:lnTo>
                  <a:lnTo>
                    <a:pt x="32" y="1460"/>
                  </a:lnTo>
                  <a:lnTo>
                    <a:pt x="24" y="1474"/>
                  </a:lnTo>
                  <a:lnTo>
                    <a:pt x="17" y="1486"/>
                  </a:lnTo>
                  <a:lnTo>
                    <a:pt x="14" y="1494"/>
                  </a:lnTo>
                  <a:lnTo>
                    <a:pt x="12" y="1496"/>
                  </a:lnTo>
                  <a:lnTo>
                    <a:pt x="4" y="1440"/>
                  </a:lnTo>
                  <a:lnTo>
                    <a:pt x="1" y="1384"/>
                  </a:lnTo>
                  <a:lnTo>
                    <a:pt x="0" y="1327"/>
                  </a:lnTo>
                  <a:lnTo>
                    <a:pt x="4" y="1270"/>
                  </a:lnTo>
                  <a:lnTo>
                    <a:pt x="11" y="1212"/>
                  </a:lnTo>
                  <a:lnTo>
                    <a:pt x="21" y="1156"/>
                  </a:lnTo>
                  <a:lnTo>
                    <a:pt x="34" y="1102"/>
                  </a:lnTo>
                  <a:lnTo>
                    <a:pt x="51" y="1050"/>
                  </a:lnTo>
                  <a:lnTo>
                    <a:pt x="71" y="1000"/>
                  </a:lnTo>
                  <a:lnTo>
                    <a:pt x="94" y="954"/>
                  </a:lnTo>
                  <a:lnTo>
                    <a:pt x="120" y="911"/>
                  </a:lnTo>
                  <a:lnTo>
                    <a:pt x="149" y="872"/>
                  </a:lnTo>
                  <a:lnTo>
                    <a:pt x="181" y="839"/>
                  </a:lnTo>
                  <a:lnTo>
                    <a:pt x="214" y="810"/>
                  </a:lnTo>
                  <a:lnTo>
                    <a:pt x="253" y="783"/>
                  </a:lnTo>
                  <a:lnTo>
                    <a:pt x="297" y="754"/>
                  </a:lnTo>
                  <a:lnTo>
                    <a:pt x="344" y="726"/>
                  </a:lnTo>
                  <a:lnTo>
                    <a:pt x="394" y="699"/>
                  </a:lnTo>
                  <a:lnTo>
                    <a:pt x="446" y="671"/>
                  </a:lnTo>
                  <a:lnTo>
                    <a:pt x="498" y="645"/>
                  </a:lnTo>
                  <a:lnTo>
                    <a:pt x="551" y="618"/>
                  </a:lnTo>
                  <a:lnTo>
                    <a:pt x="603" y="592"/>
                  </a:lnTo>
                  <a:lnTo>
                    <a:pt x="653" y="566"/>
                  </a:lnTo>
                  <a:lnTo>
                    <a:pt x="700" y="542"/>
                  </a:lnTo>
                  <a:lnTo>
                    <a:pt x="745" y="519"/>
                  </a:lnTo>
                  <a:lnTo>
                    <a:pt x="783" y="495"/>
                  </a:lnTo>
                  <a:lnTo>
                    <a:pt x="817" y="473"/>
                  </a:lnTo>
                  <a:lnTo>
                    <a:pt x="853" y="445"/>
                  </a:lnTo>
                  <a:lnTo>
                    <a:pt x="889" y="414"/>
                  </a:lnTo>
                  <a:lnTo>
                    <a:pt x="925" y="379"/>
                  </a:lnTo>
                  <a:lnTo>
                    <a:pt x="960" y="340"/>
                  </a:lnTo>
                  <a:lnTo>
                    <a:pt x="994" y="299"/>
                  </a:lnTo>
                  <a:lnTo>
                    <a:pt x="1025" y="258"/>
                  </a:lnTo>
                  <a:lnTo>
                    <a:pt x="1054" y="214"/>
                  </a:lnTo>
                  <a:lnTo>
                    <a:pt x="1079" y="170"/>
                  </a:lnTo>
                  <a:lnTo>
                    <a:pt x="1102" y="126"/>
                  </a:lnTo>
                  <a:lnTo>
                    <a:pt x="1119" y="83"/>
                  </a:lnTo>
                  <a:lnTo>
                    <a:pt x="1131" y="40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18" name="Freeform 276"/>
            <p:cNvSpPr>
              <a:spLocks/>
            </p:cNvSpPr>
            <p:nvPr/>
          </p:nvSpPr>
          <p:spPr bwMode="auto">
            <a:xfrm>
              <a:off x="4487" y="2496"/>
              <a:ext cx="117" cy="222"/>
            </a:xfrm>
            <a:custGeom>
              <a:avLst/>
              <a:gdLst>
                <a:gd name="T0" fmla="*/ 8 w 1055"/>
                <a:gd name="T1" fmla="*/ 0 h 1997"/>
                <a:gd name="T2" fmla="*/ 8 w 1055"/>
                <a:gd name="T3" fmla="*/ 1 h 1997"/>
                <a:gd name="T4" fmla="*/ 8 w 1055"/>
                <a:gd name="T5" fmla="*/ 2 h 1997"/>
                <a:gd name="T6" fmla="*/ 8 w 1055"/>
                <a:gd name="T7" fmla="*/ 3 h 1997"/>
                <a:gd name="T8" fmla="*/ 8 w 1055"/>
                <a:gd name="T9" fmla="*/ 5 h 1997"/>
                <a:gd name="T10" fmla="*/ 8 w 1055"/>
                <a:gd name="T11" fmla="*/ 7 h 1997"/>
                <a:gd name="T12" fmla="*/ 9 w 1055"/>
                <a:gd name="T13" fmla="*/ 9 h 1997"/>
                <a:gd name="T14" fmla="*/ 10 w 1055"/>
                <a:gd name="T15" fmla="*/ 10 h 1997"/>
                <a:gd name="T16" fmla="*/ 11 w 1055"/>
                <a:gd name="T17" fmla="*/ 11 h 1997"/>
                <a:gd name="T18" fmla="*/ 12 w 1055"/>
                <a:gd name="T19" fmla="*/ 13 h 1997"/>
                <a:gd name="T20" fmla="*/ 12 w 1055"/>
                <a:gd name="T21" fmla="*/ 14 h 1997"/>
                <a:gd name="T22" fmla="*/ 13 w 1055"/>
                <a:gd name="T23" fmla="*/ 16 h 1997"/>
                <a:gd name="T24" fmla="*/ 13 w 1055"/>
                <a:gd name="T25" fmla="*/ 18 h 1997"/>
                <a:gd name="T26" fmla="*/ 13 w 1055"/>
                <a:gd name="T27" fmla="*/ 20 h 1997"/>
                <a:gd name="T28" fmla="*/ 13 w 1055"/>
                <a:gd name="T29" fmla="*/ 22 h 1997"/>
                <a:gd name="T30" fmla="*/ 12 w 1055"/>
                <a:gd name="T31" fmla="*/ 23 h 1997"/>
                <a:gd name="T32" fmla="*/ 12 w 1055"/>
                <a:gd name="T33" fmla="*/ 23 h 1997"/>
                <a:gd name="T34" fmla="*/ 11 w 1055"/>
                <a:gd name="T35" fmla="*/ 22 h 1997"/>
                <a:gd name="T36" fmla="*/ 10 w 1055"/>
                <a:gd name="T37" fmla="*/ 21 h 1997"/>
                <a:gd name="T38" fmla="*/ 10 w 1055"/>
                <a:gd name="T39" fmla="*/ 21 h 1997"/>
                <a:gd name="T40" fmla="*/ 9 w 1055"/>
                <a:gd name="T41" fmla="*/ 20 h 1997"/>
                <a:gd name="T42" fmla="*/ 8 w 1055"/>
                <a:gd name="T43" fmla="*/ 18 h 1997"/>
                <a:gd name="T44" fmla="*/ 8 w 1055"/>
                <a:gd name="T45" fmla="*/ 17 h 1997"/>
                <a:gd name="T46" fmla="*/ 7 w 1055"/>
                <a:gd name="T47" fmla="*/ 16 h 1997"/>
                <a:gd name="T48" fmla="*/ 7 w 1055"/>
                <a:gd name="T49" fmla="*/ 15 h 1997"/>
                <a:gd name="T50" fmla="*/ 6 w 1055"/>
                <a:gd name="T51" fmla="*/ 15 h 1997"/>
                <a:gd name="T52" fmla="*/ 6 w 1055"/>
                <a:gd name="T53" fmla="*/ 15 h 1997"/>
                <a:gd name="T54" fmla="*/ 7 w 1055"/>
                <a:gd name="T55" fmla="*/ 16 h 1997"/>
                <a:gd name="T56" fmla="*/ 7 w 1055"/>
                <a:gd name="T57" fmla="*/ 17 h 1997"/>
                <a:gd name="T58" fmla="*/ 7 w 1055"/>
                <a:gd name="T59" fmla="*/ 18 h 1997"/>
                <a:gd name="T60" fmla="*/ 8 w 1055"/>
                <a:gd name="T61" fmla="*/ 19 h 1997"/>
                <a:gd name="T62" fmla="*/ 8 w 1055"/>
                <a:gd name="T63" fmla="*/ 20 h 1997"/>
                <a:gd name="T64" fmla="*/ 9 w 1055"/>
                <a:gd name="T65" fmla="*/ 21 h 1997"/>
                <a:gd name="T66" fmla="*/ 10 w 1055"/>
                <a:gd name="T67" fmla="*/ 22 h 1997"/>
                <a:gd name="T68" fmla="*/ 11 w 1055"/>
                <a:gd name="T69" fmla="*/ 23 h 1997"/>
                <a:gd name="T70" fmla="*/ 11 w 1055"/>
                <a:gd name="T71" fmla="*/ 24 h 1997"/>
                <a:gd name="T72" fmla="*/ 9 w 1055"/>
                <a:gd name="T73" fmla="*/ 25 h 1997"/>
                <a:gd name="T74" fmla="*/ 7 w 1055"/>
                <a:gd name="T75" fmla="*/ 24 h 1997"/>
                <a:gd name="T76" fmla="*/ 5 w 1055"/>
                <a:gd name="T77" fmla="*/ 23 h 1997"/>
                <a:gd name="T78" fmla="*/ 4 w 1055"/>
                <a:gd name="T79" fmla="*/ 22 h 1997"/>
                <a:gd name="T80" fmla="*/ 2 w 1055"/>
                <a:gd name="T81" fmla="*/ 20 h 1997"/>
                <a:gd name="T82" fmla="*/ 1 w 1055"/>
                <a:gd name="T83" fmla="*/ 18 h 1997"/>
                <a:gd name="T84" fmla="*/ 0 w 1055"/>
                <a:gd name="T85" fmla="*/ 15 h 1997"/>
                <a:gd name="T86" fmla="*/ 0 w 1055"/>
                <a:gd name="T87" fmla="*/ 12 h 1997"/>
                <a:gd name="T88" fmla="*/ 0 w 1055"/>
                <a:gd name="T89" fmla="*/ 9 h 1997"/>
                <a:gd name="T90" fmla="*/ 1 w 1055"/>
                <a:gd name="T91" fmla="*/ 7 h 1997"/>
                <a:gd name="T92" fmla="*/ 2 w 1055"/>
                <a:gd name="T93" fmla="*/ 5 h 1997"/>
                <a:gd name="T94" fmla="*/ 3 w 1055"/>
                <a:gd name="T95" fmla="*/ 3 h 1997"/>
                <a:gd name="T96" fmla="*/ 4 w 1055"/>
                <a:gd name="T97" fmla="*/ 2 h 1997"/>
                <a:gd name="T98" fmla="*/ 6 w 1055"/>
                <a:gd name="T99" fmla="*/ 1 h 1997"/>
                <a:gd name="T100" fmla="*/ 7 w 1055"/>
                <a:gd name="T101" fmla="*/ 1 h 1997"/>
                <a:gd name="T102" fmla="*/ 8 w 1055"/>
                <a:gd name="T103" fmla="*/ 0 h 1997"/>
                <a:gd name="T104" fmla="*/ 8 w 1055"/>
                <a:gd name="T105" fmla="*/ 0 h 19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55" h="1997">
                  <a:moveTo>
                    <a:pt x="692" y="0"/>
                  </a:moveTo>
                  <a:lnTo>
                    <a:pt x="691" y="3"/>
                  </a:lnTo>
                  <a:lnTo>
                    <a:pt x="689" y="11"/>
                  </a:lnTo>
                  <a:lnTo>
                    <a:pt x="685" y="23"/>
                  </a:lnTo>
                  <a:lnTo>
                    <a:pt x="681" y="41"/>
                  </a:lnTo>
                  <a:lnTo>
                    <a:pt x="674" y="63"/>
                  </a:lnTo>
                  <a:lnTo>
                    <a:pt x="668" y="89"/>
                  </a:lnTo>
                  <a:lnTo>
                    <a:pt x="662" y="120"/>
                  </a:lnTo>
                  <a:lnTo>
                    <a:pt x="654" y="154"/>
                  </a:lnTo>
                  <a:lnTo>
                    <a:pt x="648" y="191"/>
                  </a:lnTo>
                  <a:lnTo>
                    <a:pt x="641" y="232"/>
                  </a:lnTo>
                  <a:lnTo>
                    <a:pt x="636" y="276"/>
                  </a:lnTo>
                  <a:lnTo>
                    <a:pt x="632" y="323"/>
                  </a:lnTo>
                  <a:lnTo>
                    <a:pt x="629" y="371"/>
                  </a:lnTo>
                  <a:lnTo>
                    <a:pt x="627" y="422"/>
                  </a:lnTo>
                  <a:lnTo>
                    <a:pt x="629" y="471"/>
                  </a:lnTo>
                  <a:lnTo>
                    <a:pt x="635" y="518"/>
                  </a:lnTo>
                  <a:lnTo>
                    <a:pt x="648" y="562"/>
                  </a:lnTo>
                  <a:lnTo>
                    <a:pt x="664" y="607"/>
                  </a:lnTo>
                  <a:lnTo>
                    <a:pt x="683" y="649"/>
                  </a:lnTo>
                  <a:lnTo>
                    <a:pt x="706" y="691"/>
                  </a:lnTo>
                  <a:lnTo>
                    <a:pt x="731" y="730"/>
                  </a:lnTo>
                  <a:lnTo>
                    <a:pt x="757" y="769"/>
                  </a:lnTo>
                  <a:lnTo>
                    <a:pt x="785" y="807"/>
                  </a:lnTo>
                  <a:lnTo>
                    <a:pt x="812" y="843"/>
                  </a:lnTo>
                  <a:lnTo>
                    <a:pt x="840" y="879"/>
                  </a:lnTo>
                  <a:lnTo>
                    <a:pt x="868" y="915"/>
                  </a:lnTo>
                  <a:lnTo>
                    <a:pt x="893" y="947"/>
                  </a:lnTo>
                  <a:lnTo>
                    <a:pt x="917" y="980"/>
                  </a:lnTo>
                  <a:lnTo>
                    <a:pt x="937" y="1012"/>
                  </a:lnTo>
                  <a:lnTo>
                    <a:pt x="954" y="1043"/>
                  </a:lnTo>
                  <a:lnTo>
                    <a:pt x="971" y="1079"/>
                  </a:lnTo>
                  <a:lnTo>
                    <a:pt x="987" y="1120"/>
                  </a:lnTo>
                  <a:lnTo>
                    <a:pt x="1000" y="1166"/>
                  </a:lnTo>
                  <a:lnTo>
                    <a:pt x="1014" y="1215"/>
                  </a:lnTo>
                  <a:lnTo>
                    <a:pt x="1026" y="1267"/>
                  </a:lnTo>
                  <a:lnTo>
                    <a:pt x="1037" y="1322"/>
                  </a:lnTo>
                  <a:lnTo>
                    <a:pt x="1044" y="1379"/>
                  </a:lnTo>
                  <a:lnTo>
                    <a:pt x="1050" y="1438"/>
                  </a:lnTo>
                  <a:lnTo>
                    <a:pt x="1054" y="1498"/>
                  </a:lnTo>
                  <a:lnTo>
                    <a:pt x="1055" y="1558"/>
                  </a:lnTo>
                  <a:lnTo>
                    <a:pt x="1052" y="1619"/>
                  </a:lnTo>
                  <a:lnTo>
                    <a:pt x="1047" y="1679"/>
                  </a:lnTo>
                  <a:lnTo>
                    <a:pt x="1038" y="1738"/>
                  </a:lnTo>
                  <a:lnTo>
                    <a:pt x="1026" y="1795"/>
                  </a:lnTo>
                  <a:lnTo>
                    <a:pt x="1009" y="1850"/>
                  </a:lnTo>
                  <a:lnTo>
                    <a:pt x="988" y="1903"/>
                  </a:lnTo>
                  <a:lnTo>
                    <a:pt x="987" y="1901"/>
                  </a:lnTo>
                  <a:lnTo>
                    <a:pt x="980" y="1895"/>
                  </a:lnTo>
                  <a:lnTo>
                    <a:pt x="972" y="1885"/>
                  </a:lnTo>
                  <a:lnTo>
                    <a:pt x="960" y="1871"/>
                  </a:lnTo>
                  <a:lnTo>
                    <a:pt x="945" y="1854"/>
                  </a:lnTo>
                  <a:lnTo>
                    <a:pt x="929" y="1835"/>
                  </a:lnTo>
                  <a:lnTo>
                    <a:pt x="910" y="1814"/>
                  </a:lnTo>
                  <a:lnTo>
                    <a:pt x="889" y="1791"/>
                  </a:lnTo>
                  <a:lnTo>
                    <a:pt x="868" y="1765"/>
                  </a:lnTo>
                  <a:lnTo>
                    <a:pt x="844" y="1739"/>
                  </a:lnTo>
                  <a:lnTo>
                    <a:pt x="821" y="1712"/>
                  </a:lnTo>
                  <a:lnTo>
                    <a:pt x="797" y="1684"/>
                  </a:lnTo>
                  <a:lnTo>
                    <a:pt x="782" y="1666"/>
                  </a:lnTo>
                  <a:lnTo>
                    <a:pt x="766" y="1643"/>
                  </a:lnTo>
                  <a:lnTo>
                    <a:pt x="748" y="1618"/>
                  </a:lnTo>
                  <a:lnTo>
                    <a:pt x="731" y="1590"/>
                  </a:lnTo>
                  <a:lnTo>
                    <a:pt x="712" y="1561"/>
                  </a:lnTo>
                  <a:lnTo>
                    <a:pt x="693" y="1529"/>
                  </a:lnTo>
                  <a:lnTo>
                    <a:pt x="674" y="1497"/>
                  </a:lnTo>
                  <a:lnTo>
                    <a:pt x="655" y="1463"/>
                  </a:lnTo>
                  <a:lnTo>
                    <a:pt x="637" y="1430"/>
                  </a:lnTo>
                  <a:lnTo>
                    <a:pt x="619" y="1397"/>
                  </a:lnTo>
                  <a:lnTo>
                    <a:pt x="602" y="1365"/>
                  </a:lnTo>
                  <a:lnTo>
                    <a:pt x="586" y="1335"/>
                  </a:lnTo>
                  <a:lnTo>
                    <a:pt x="570" y="1306"/>
                  </a:lnTo>
                  <a:lnTo>
                    <a:pt x="558" y="1279"/>
                  </a:lnTo>
                  <a:lnTo>
                    <a:pt x="545" y="1255"/>
                  </a:lnTo>
                  <a:lnTo>
                    <a:pt x="534" y="1235"/>
                  </a:lnTo>
                  <a:lnTo>
                    <a:pt x="526" y="1218"/>
                  </a:lnTo>
                  <a:lnTo>
                    <a:pt x="519" y="1205"/>
                  </a:lnTo>
                  <a:lnTo>
                    <a:pt x="516" y="1198"/>
                  </a:lnTo>
                  <a:lnTo>
                    <a:pt x="514" y="1195"/>
                  </a:lnTo>
                  <a:lnTo>
                    <a:pt x="515" y="1198"/>
                  </a:lnTo>
                  <a:lnTo>
                    <a:pt x="517" y="1207"/>
                  </a:lnTo>
                  <a:lnTo>
                    <a:pt x="520" y="1221"/>
                  </a:lnTo>
                  <a:lnTo>
                    <a:pt x="526" y="1240"/>
                  </a:lnTo>
                  <a:lnTo>
                    <a:pt x="532" y="1264"/>
                  </a:lnTo>
                  <a:lnTo>
                    <a:pt x="540" y="1291"/>
                  </a:lnTo>
                  <a:lnTo>
                    <a:pt x="547" y="1320"/>
                  </a:lnTo>
                  <a:lnTo>
                    <a:pt x="556" y="1353"/>
                  </a:lnTo>
                  <a:lnTo>
                    <a:pt x="567" y="1386"/>
                  </a:lnTo>
                  <a:lnTo>
                    <a:pt x="579" y="1421"/>
                  </a:lnTo>
                  <a:lnTo>
                    <a:pt x="590" y="1456"/>
                  </a:lnTo>
                  <a:lnTo>
                    <a:pt x="603" y="1492"/>
                  </a:lnTo>
                  <a:lnTo>
                    <a:pt x="617" y="1526"/>
                  </a:lnTo>
                  <a:lnTo>
                    <a:pt x="631" y="1558"/>
                  </a:lnTo>
                  <a:lnTo>
                    <a:pt x="646" y="1590"/>
                  </a:lnTo>
                  <a:lnTo>
                    <a:pt x="662" y="1619"/>
                  </a:lnTo>
                  <a:lnTo>
                    <a:pt x="678" y="1644"/>
                  </a:lnTo>
                  <a:lnTo>
                    <a:pt x="697" y="1672"/>
                  </a:lnTo>
                  <a:lnTo>
                    <a:pt x="717" y="1699"/>
                  </a:lnTo>
                  <a:lnTo>
                    <a:pt x="737" y="1725"/>
                  </a:lnTo>
                  <a:lnTo>
                    <a:pt x="759" y="1749"/>
                  </a:lnTo>
                  <a:lnTo>
                    <a:pt x="782" y="1776"/>
                  </a:lnTo>
                  <a:lnTo>
                    <a:pt x="807" y="1802"/>
                  </a:lnTo>
                  <a:lnTo>
                    <a:pt x="834" y="1830"/>
                  </a:lnTo>
                  <a:lnTo>
                    <a:pt x="862" y="1860"/>
                  </a:lnTo>
                  <a:lnTo>
                    <a:pt x="894" y="1892"/>
                  </a:lnTo>
                  <a:lnTo>
                    <a:pt x="929" y="1927"/>
                  </a:lnTo>
                  <a:lnTo>
                    <a:pt x="967" y="1965"/>
                  </a:lnTo>
                  <a:lnTo>
                    <a:pt x="917" y="1982"/>
                  </a:lnTo>
                  <a:lnTo>
                    <a:pt x="864" y="1992"/>
                  </a:lnTo>
                  <a:lnTo>
                    <a:pt x="811" y="1997"/>
                  </a:lnTo>
                  <a:lnTo>
                    <a:pt x="758" y="1996"/>
                  </a:lnTo>
                  <a:lnTo>
                    <a:pt x="703" y="1988"/>
                  </a:lnTo>
                  <a:lnTo>
                    <a:pt x="649" y="1976"/>
                  </a:lnTo>
                  <a:lnTo>
                    <a:pt x="595" y="1959"/>
                  </a:lnTo>
                  <a:lnTo>
                    <a:pt x="542" y="1938"/>
                  </a:lnTo>
                  <a:lnTo>
                    <a:pt x="490" y="1912"/>
                  </a:lnTo>
                  <a:lnTo>
                    <a:pt x="439" y="1882"/>
                  </a:lnTo>
                  <a:lnTo>
                    <a:pt x="389" y="1848"/>
                  </a:lnTo>
                  <a:lnTo>
                    <a:pt x="342" y="1810"/>
                  </a:lnTo>
                  <a:lnTo>
                    <a:pt x="296" y="1769"/>
                  </a:lnTo>
                  <a:lnTo>
                    <a:pt x="255" y="1724"/>
                  </a:lnTo>
                  <a:lnTo>
                    <a:pt x="216" y="1677"/>
                  </a:lnTo>
                  <a:lnTo>
                    <a:pt x="179" y="1627"/>
                  </a:lnTo>
                  <a:lnTo>
                    <a:pt x="148" y="1575"/>
                  </a:lnTo>
                  <a:lnTo>
                    <a:pt x="120" y="1521"/>
                  </a:lnTo>
                  <a:lnTo>
                    <a:pt x="97" y="1466"/>
                  </a:lnTo>
                  <a:lnTo>
                    <a:pt x="67" y="1378"/>
                  </a:lnTo>
                  <a:lnTo>
                    <a:pt x="42" y="1293"/>
                  </a:lnTo>
                  <a:lnTo>
                    <a:pt x="24" y="1210"/>
                  </a:lnTo>
                  <a:lnTo>
                    <a:pt x="11" y="1130"/>
                  </a:lnTo>
                  <a:lnTo>
                    <a:pt x="3" y="1050"/>
                  </a:lnTo>
                  <a:lnTo>
                    <a:pt x="0" y="974"/>
                  </a:lnTo>
                  <a:lnTo>
                    <a:pt x="2" y="899"/>
                  </a:lnTo>
                  <a:lnTo>
                    <a:pt x="8" y="825"/>
                  </a:lnTo>
                  <a:lnTo>
                    <a:pt x="19" y="753"/>
                  </a:lnTo>
                  <a:lnTo>
                    <a:pt x="34" y="684"/>
                  </a:lnTo>
                  <a:lnTo>
                    <a:pt x="53" y="616"/>
                  </a:lnTo>
                  <a:lnTo>
                    <a:pt x="75" y="550"/>
                  </a:lnTo>
                  <a:lnTo>
                    <a:pt x="102" y="486"/>
                  </a:lnTo>
                  <a:lnTo>
                    <a:pt x="133" y="422"/>
                  </a:lnTo>
                  <a:lnTo>
                    <a:pt x="156" y="380"/>
                  </a:lnTo>
                  <a:lnTo>
                    <a:pt x="184" y="341"/>
                  </a:lnTo>
                  <a:lnTo>
                    <a:pt x="215" y="302"/>
                  </a:lnTo>
                  <a:lnTo>
                    <a:pt x="247" y="267"/>
                  </a:lnTo>
                  <a:lnTo>
                    <a:pt x="282" y="234"/>
                  </a:lnTo>
                  <a:lnTo>
                    <a:pt x="319" y="204"/>
                  </a:lnTo>
                  <a:lnTo>
                    <a:pt x="356" y="175"/>
                  </a:lnTo>
                  <a:lnTo>
                    <a:pt x="393" y="149"/>
                  </a:lnTo>
                  <a:lnTo>
                    <a:pt x="431" y="124"/>
                  </a:lnTo>
                  <a:lnTo>
                    <a:pt x="468" y="103"/>
                  </a:lnTo>
                  <a:lnTo>
                    <a:pt x="503" y="83"/>
                  </a:lnTo>
                  <a:lnTo>
                    <a:pt x="538" y="65"/>
                  </a:lnTo>
                  <a:lnTo>
                    <a:pt x="570" y="50"/>
                  </a:lnTo>
                  <a:lnTo>
                    <a:pt x="600" y="36"/>
                  </a:lnTo>
                  <a:lnTo>
                    <a:pt x="626" y="25"/>
                  </a:lnTo>
                  <a:lnTo>
                    <a:pt x="649" y="16"/>
                  </a:lnTo>
                  <a:lnTo>
                    <a:pt x="667" y="10"/>
                  </a:lnTo>
                  <a:lnTo>
                    <a:pt x="681" y="4"/>
                  </a:lnTo>
                  <a:lnTo>
                    <a:pt x="689" y="1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119" name="noun_project_0064.eps"/>
          <p:cNvSpPr>
            <a:spLocks noChangeAspect="1" noEditPoints="1"/>
          </p:cNvSpPr>
          <p:nvPr/>
        </p:nvSpPr>
        <p:spPr bwMode="auto">
          <a:xfrm>
            <a:off x="949438" y="4139447"/>
            <a:ext cx="276162" cy="312822"/>
          </a:xfrm>
          <a:custGeom>
            <a:avLst/>
            <a:gdLst>
              <a:gd name="T0" fmla="*/ 39679689 w 3047"/>
              <a:gd name="T1" fmla="*/ 54043439 h 3456"/>
              <a:gd name="T2" fmla="*/ 51876909 w 3047"/>
              <a:gd name="T3" fmla="*/ 60359219 h 3456"/>
              <a:gd name="T4" fmla="*/ 51689692 w 3047"/>
              <a:gd name="T5" fmla="*/ 47385111 h 3456"/>
              <a:gd name="T6" fmla="*/ 47509620 w 3047"/>
              <a:gd name="T7" fmla="*/ 0 h 3456"/>
              <a:gd name="T8" fmla="*/ 52126297 w 3047"/>
              <a:gd name="T9" fmla="*/ 17143236 h 3456"/>
              <a:gd name="T10" fmla="*/ 64510735 w 3047"/>
              <a:gd name="T11" fmla="*/ 15307557 h 3456"/>
              <a:gd name="T12" fmla="*/ 52282429 w 3047"/>
              <a:gd name="T13" fmla="*/ 26695047 h 3456"/>
              <a:gd name="T14" fmla="*/ 60642574 w 3047"/>
              <a:gd name="T15" fmla="*/ 30957485 h 3456"/>
              <a:gd name="T16" fmla="*/ 69252283 w 3047"/>
              <a:gd name="T17" fmla="*/ 36433301 h 3456"/>
              <a:gd name="T18" fmla="*/ 73401270 w 3047"/>
              <a:gd name="T19" fmla="*/ 19881321 h 3456"/>
              <a:gd name="T20" fmla="*/ 77768383 w 3047"/>
              <a:gd name="T21" fmla="*/ 31144104 h 3456"/>
              <a:gd name="T22" fmla="*/ 95050324 w 3047"/>
              <a:gd name="T23" fmla="*/ 26974976 h 3456"/>
              <a:gd name="T24" fmla="*/ 82541193 w 3047"/>
              <a:gd name="T25" fmla="*/ 39358006 h 3456"/>
              <a:gd name="T26" fmla="*/ 90371123 w 3047"/>
              <a:gd name="T27" fmla="*/ 48785286 h 3456"/>
              <a:gd name="T28" fmla="*/ 74274657 w 3047"/>
              <a:gd name="T29" fmla="*/ 43962814 h 3456"/>
              <a:gd name="T30" fmla="*/ 74025093 w 3047"/>
              <a:gd name="T31" fmla="*/ 54198838 h 3456"/>
              <a:gd name="T32" fmla="*/ 74274657 w 3047"/>
              <a:gd name="T33" fmla="*/ 63408454 h 3456"/>
              <a:gd name="T34" fmla="*/ 90183906 w 3047"/>
              <a:gd name="T35" fmla="*/ 59425946 h 3456"/>
              <a:gd name="T36" fmla="*/ 82634802 w 3047"/>
              <a:gd name="T37" fmla="*/ 68479811 h 3456"/>
              <a:gd name="T38" fmla="*/ 94613542 w 3047"/>
              <a:gd name="T39" fmla="*/ 81173990 h 3456"/>
              <a:gd name="T40" fmla="*/ 77768383 w 3047"/>
              <a:gd name="T41" fmla="*/ 76787022 h 3456"/>
              <a:gd name="T42" fmla="*/ 73525964 w 3047"/>
              <a:gd name="T43" fmla="*/ 88018761 h 3456"/>
              <a:gd name="T44" fmla="*/ 69377153 w 3047"/>
              <a:gd name="T45" fmla="*/ 72213435 h 3456"/>
              <a:gd name="T46" fmla="*/ 60642574 w 3047"/>
              <a:gd name="T47" fmla="*/ 76569182 h 3456"/>
              <a:gd name="T48" fmla="*/ 52282429 w 3047"/>
              <a:gd name="T49" fmla="*/ 80831619 h 3456"/>
              <a:gd name="T50" fmla="*/ 64073953 w 3047"/>
              <a:gd name="T51" fmla="*/ 92841233 h 3456"/>
              <a:gd name="T52" fmla="*/ 52126297 w 3047"/>
              <a:gd name="T53" fmla="*/ 90383431 h 3456"/>
              <a:gd name="T54" fmla="*/ 47509620 w 3047"/>
              <a:gd name="T55" fmla="*/ 107526667 h 3456"/>
              <a:gd name="T56" fmla="*/ 42955112 w 3047"/>
              <a:gd name="T57" fmla="*/ 90383431 h 3456"/>
              <a:gd name="T58" fmla="*/ 30945110 w 3047"/>
              <a:gd name="T59" fmla="*/ 92530260 h 3456"/>
              <a:gd name="T60" fmla="*/ 42736810 w 3047"/>
              <a:gd name="T61" fmla="*/ 80831619 h 3456"/>
              <a:gd name="T62" fmla="*/ 34158186 w 3047"/>
              <a:gd name="T63" fmla="*/ 77004863 h 3456"/>
              <a:gd name="T64" fmla="*/ 25985259 w 3047"/>
              <a:gd name="T65" fmla="*/ 71808975 h 3456"/>
              <a:gd name="T66" fmla="*/ 21524361 w 3047"/>
              <a:gd name="T67" fmla="*/ 87987717 h 3456"/>
              <a:gd name="T68" fmla="*/ 17718547 w 3047"/>
              <a:gd name="T69" fmla="*/ 76506917 h 3456"/>
              <a:gd name="T70" fmla="*/ 0 w 3047"/>
              <a:gd name="T71" fmla="*/ 81267300 h 3456"/>
              <a:gd name="T72" fmla="*/ 13039346 w 3047"/>
              <a:gd name="T73" fmla="*/ 68479811 h 3456"/>
              <a:gd name="T74" fmla="*/ 4866419 w 3047"/>
              <a:gd name="T75" fmla="*/ 59208106 h 3456"/>
              <a:gd name="T76" fmla="*/ 21181187 w 3047"/>
              <a:gd name="T77" fmla="*/ 63564029 h 3456"/>
              <a:gd name="T78" fmla="*/ 29135812 w 3047"/>
              <a:gd name="T79" fmla="*/ 58710336 h 3456"/>
              <a:gd name="T80" fmla="*/ 28917509 w 3047"/>
              <a:gd name="T81" fmla="*/ 49003126 h 3456"/>
              <a:gd name="T82" fmla="*/ 9077753 w 3047"/>
              <a:gd name="T83" fmla="*/ 51149779 h 3456"/>
              <a:gd name="T84" fmla="*/ 4710463 w 3047"/>
              <a:gd name="T85" fmla="*/ 43838283 h 3456"/>
              <a:gd name="T86" fmla="*/ 0 w 3047"/>
              <a:gd name="T87" fmla="*/ 32544279 h 3456"/>
              <a:gd name="T88" fmla="*/ 4835157 w 3047"/>
              <a:gd name="T89" fmla="*/ 24392643 h 3456"/>
              <a:gd name="T90" fmla="*/ 17281941 w 3047"/>
              <a:gd name="T91" fmla="*/ 22432433 h 3456"/>
              <a:gd name="T92" fmla="*/ 25673171 w 3047"/>
              <a:gd name="T93" fmla="*/ 22556964 h 3456"/>
              <a:gd name="T94" fmla="*/ 34002230 w 3047"/>
              <a:gd name="T95" fmla="*/ 40975844 h 3456"/>
              <a:gd name="T96" fmla="*/ 42736810 w 3047"/>
              <a:gd name="T97" fmla="*/ 36028842 h 3456"/>
              <a:gd name="T98" fmla="*/ 30945110 w 3047"/>
              <a:gd name="T99" fmla="*/ 19974631 h 3456"/>
              <a:gd name="T100" fmla="*/ 35000488 w 3047"/>
              <a:gd name="T101" fmla="*/ 12662958 h 3456"/>
              <a:gd name="T102" fmla="*/ 42955112 w 3047"/>
              <a:gd name="T103" fmla="*/ 2955749 h 345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3047" h="3456">
                <a:moveTo>
                  <a:pt x="1402" y="1523"/>
                </a:moveTo>
                <a:lnTo>
                  <a:pt x="1272" y="1737"/>
                </a:lnTo>
                <a:lnTo>
                  <a:pt x="1409" y="1940"/>
                </a:lnTo>
                <a:lnTo>
                  <a:pt x="1663" y="1940"/>
                </a:lnTo>
                <a:lnTo>
                  <a:pt x="1781" y="1737"/>
                </a:lnTo>
                <a:lnTo>
                  <a:pt x="1657" y="1523"/>
                </a:lnTo>
                <a:lnTo>
                  <a:pt x="1402" y="1523"/>
                </a:lnTo>
                <a:close/>
                <a:moveTo>
                  <a:pt x="1523" y="0"/>
                </a:moveTo>
                <a:lnTo>
                  <a:pt x="1671" y="95"/>
                </a:lnTo>
                <a:lnTo>
                  <a:pt x="1671" y="551"/>
                </a:lnTo>
                <a:lnTo>
                  <a:pt x="1935" y="405"/>
                </a:lnTo>
                <a:lnTo>
                  <a:pt x="2068" y="492"/>
                </a:lnTo>
                <a:lnTo>
                  <a:pt x="2068" y="636"/>
                </a:lnTo>
                <a:lnTo>
                  <a:pt x="1676" y="858"/>
                </a:lnTo>
                <a:lnTo>
                  <a:pt x="1676" y="1158"/>
                </a:lnTo>
                <a:lnTo>
                  <a:pt x="1944" y="995"/>
                </a:lnTo>
                <a:lnTo>
                  <a:pt x="1944" y="1322"/>
                </a:lnTo>
                <a:lnTo>
                  <a:pt x="2220" y="1171"/>
                </a:lnTo>
                <a:lnTo>
                  <a:pt x="2220" y="701"/>
                </a:lnTo>
                <a:lnTo>
                  <a:pt x="2353" y="639"/>
                </a:lnTo>
                <a:lnTo>
                  <a:pt x="2493" y="701"/>
                </a:lnTo>
                <a:lnTo>
                  <a:pt x="2493" y="1001"/>
                </a:lnTo>
                <a:lnTo>
                  <a:pt x="2903" y="779"/>
                </a:lnTo>
                <a:lnTo>
                  <a:pt x="3047" y="867"/>
                </a:lnTo>
                <a:lnTo>
                  <a:pt x="3047" y="1037"/>
                </a:lnTo>
                <a:lnTo>
                  <a:pt x="2646" y="1265"/>
                </a:lnTo>
                <a:lnTo>
                  <a:pt x="2897" y="1405"/>
                </a:lnTo>
                <a:lnTo>
                  <a:pt x="2897" y="1568"/>
                </a:lnTo>
                <a:lnTo>
                  <a:pt x="2767" y="1640"/>
                </a:lnTo>
                <a:lnTo>
                  <a:pt x="2381" y="1413"/>
                </a:lnTo>
                <a:lnTo>
                  <a:pt x="2115" y="1581"/>
                </a:lnTo>
                <a:lnTo>
                  <a:pt x="2373" y="1742"/>
                </a:lnTo>
                <a:lnTo>
                  <a:pt x="2108" y="1895"/>
                </a:lnTo>
                <a:lnTo>
                  <a:pt x="2381" y="2038"/>
                </a:lnTo>
                <a:lnTo>
                  <a:pt x="2767" y="1823"/>
                </a:lnTo>
                <a:lnTo>
                  <a:pt x="2891" y="1910"/>
                </a:lnTo>
                <a:lnTo>
                  <a:pt x="2891" y="2065"/>
                </a:lnTo>
                <a:lnTo>
                  <a:pt x="2649" y="2201"/>
                </a:lnTo>
                <a:lnTo>
                  <a:pt x="3033" y="2430"/>
                </a:lnTo>
                <a:lnTo>
                  <a:pt x="3033" y="2609"/>
                </a:lnTo>
                <a:lnTo>
                  <a:pt x="2871" y="2683"/>
                </a:lnTo>
                <a:lnTo>
                  <a:pt x="2493" y="2468"/>
                </a:lnTo>
                <a:lnTo>
                  <a:pt x="2493" y="2753"/>
                </a:lnTo>
                <a:lnTo>
                  <a:pt x="2357" y="2829"/>
                </a:lnTo>
                <a:lnTo>
                  <a:pt x="2224" y="2753"/>
                </a:lnTo>
                <a:lnTo>
                  <a:pt x="2224" y="2321"/>
                </a:lnTo>
                <a:lnTo>
                  <a:pt x="1944" y="2162"/>
                </a:lnTo>
                <a:lnTo>
                  <a:pt x="1944" y="2461"/>
                </a:lnTo>
                <a:lnTo>
                  <a:pt x="1676" y="2298"/>
                </a:lnTo>
                <a:lnTo>
                  <a:pt x="1676" y="2598"/>
                </a:lnTo>
                <a:lnTo>
                  <a:pt x="2054" y="2813"/>
                </a:lnTo>
                <a:lnTo>
                  <a:pt x="2054" y="2984"/>
                </a:lnTo>
                <a:lnTo>
                  <a:pt x="1924" y="3049"/>
                </a:lnTo>
                <a:lnTo>
                  <a:pt x="1671" y="2905"/>
                </a:lnTo>
                <a:lnTo>
                  <a:pt x="1671" y="3362"/>
                </a:lnTo>
                <a:lnTo>
                  <a:pt x="1523" y="3456"/>
                </a:lnTo>
                <a:lnTo>
                  <a:pt x="1377" y="3362"/>
                </a:lnTo>
                <a:lnTo>
                  <a:pt x="1377" y="2905"/>
                </a:lnTo>
                <a:lnTo>
                  <a:pt x="1122" y="3049"/>
                </a:lnTo>
                <a:lnTo>
                  <a:pt x="992" y="2974"/>
                </a:lnTo>
                <a:lnTo>
                  <a:pt x="992" y="2813"/>
                </a:lnTo>
                <a:lnTo>
                  <a:pt x="1370" y="2598"/>
                </a:lnTo>
                <a:lnTo>
                  <a:pt x="1370" y="2298"/>
                </a:lnTo>
                <a:lnTo>
                  <a:pt x="1095" y="2475"/>
                </a:lnTo>
                <a:lnTo>
                  <a:pt x="1095" y="2156"/>
                </a:lnTo>
                <a:lnTo>
                  <a:pt x="833" y="2308"/>
                </a:lnTo>
                <a:lnTo>
                  <a:pt x="833" y="2739"/>
                </a:lnTo>
                <a:lnTo>
                  <a:pt x="690" y="2828"/>
                </a:lnTo>
                <a:lnTo>
                  <a:pt x="568" y="2747"/>
                </a:lnTo>
                <a:lnTo>
                  <a:pt x="568" y="2459"/>
                </a:lnTo>
                <a:lnTo>
                  <a:pt x="170" y="2683"/>
                </a:lnTo>
                <a:lnTo>
                  <a:pt x="0" y="2612"/>
                </a:lnTo>
                <a:lnTo>
                  <a:pt x="0" y="2430"/>
                </a:lnTo>
                <a:lnTo>
                  <a:pt x="418" y="2201"/>
                </a:lnTo>
                <a:lnTo>
                  <a:pt x="156" y="2069"/>
                </a:lnTo>
                <a:lnTo>
                  <a:pt x="156" y="1903"/>
                </a:lnTo>
                <a:lnTo>
                  <a:pt x="305" y="1822"/>
                </a:lnTo>
                <a:lnTo>
                  <a:pt x="679" y="2043"/>
                </a:lnTo>
                <a:lnTo>
                  <a:pt x="940" y="1892"/>
                </a:lnTo>
                <a:lnTo>
                  <a:pt x="934" y="1887"/>
                </a:lnTo>
                <a:lnTo>
                  <a:pt x="668" y="1735"/>
                </a:lnTo>
                <a:lnTo>
                  <a:pt x="927" y="1575"/>
                </a:lnTo>
                <a:lnTo>
                  <a:pt x="667" y="1424"/>
                </a:lnTo>
                <a:lnTo>
                  <a:pt x="291" y="1644"/>
                </a:lnTo>
                <a:lnTo>
                  <a:pt x="151" y="1575"/>
                </a:lnTo>
                <a:lnTo>
                  <a:pt x="151" y="1409"/>
                </a:lnTo>
                <a:lnTo>
                  <a:pt x="405" y="1266"/>
                </a:lnTo>
                <a:lnTo>
                  <a:pt x="0" y="1046"/>
                </a:lnTo>
                <a:lnTo>
                  <a:pt x="0" y="864"/>
                </a:lnTo>
                <a:lnTo>
                  <a:pt x="155" y="784"/>
                </a:lnTo>
                <a:lnTo>
                  <a:pt x="554" y="1015"/>
                </a:lnTo>
                <a:lnTo>
                  <a:pt x="554" y="721"/>
                </a:lnTo>
                <a:lnTo>
                  <a:pt x="675" y="640"/>
                </a:lnTo>
                <a:lnTo>
                  <a:pt x="823" y="725"/>
                </a:lnTo>
                <a:lnTo>
                  <a:pt x="822" y="1164"/>
                </a:lnTo>
                <a:lnTo>
                  <a:pt x="1090" y="1317"/>
                </a:lnTo>
                <a:lnTo>
                  <a:pt x="1089" y="1006"/>
                </a:lnTo>
                <a:lnTo>
                  <a:pt x="1370" y="1158"/>
                </a:lnTo>
                <a:lnTo>
                  <a:pt x="1370" y="858"/>
                </a:lnTo>
                <a:lnTo>
                  <a:pt x="992" y="642"/>
                </a:lnTo>
                <a:lnTo>
                  <a:pt x="992" y="483"/>
                </a:lnTo>
                <a:lnTo>
                  <a:pt x="1122" y="407"/>
                </a:lnTo>
                <a:lnTo>
                  <a:pt x="1377" y="551"/>
                </a:lnTo>
                <a:lnTo>
                  <a:pt x="1377" y="95"/>
                </a:lnTo>
                <a:lnTo>
                  <a:pt x="152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grpSp>
        <p:nvGrpSpPr>
          <p:cNvPr id="120" name="Grupa 119"/>
          <p:cNvGrpSpPr/>
          <p:nvPr/>
        </p:nvGrpSpPr>
        <p:grpSpPr>
          <a:xfrm>
            <a:off x="859890" y="3105254"/>
            <a:ext cx="396684" cy="439322"/>
            <a:chOff x="9128180" y="4499168"/>
            <a:chExt cx="396684" cy="439322"/>
          </a:xfrm>
        </p:grpSpPr>
        <p:sp>
          <p:nvSpPr>
            <p:cNvPr id="121" name="noun_project_0210.eps"/>
            <p:cNvSpPr>
              <a:spLocks noChangeAspect="1"/>
            </p:cNvSpPr>
            <p:nvPr/>
          </p:nvSpPr>
          <p:spPr bwMode="auto">
            <a:xfrm rot="8100000">
              <a:off x="9128180" y="4499168"/>
              <a:ext cx="228141" cy="25766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22" name="noun_project_0210.eps"/>
            <p:cNvSpPr>
              <a:spLocks noChangeAspect="1"/>
            </p:cNvSpPr>
            <p:nvPr/>
          </p:nvSpPr>
          <p:spPr bwMode="auto">
            <a:xfrm rot="11700000">
              <a:off x="9336318" y="4643844"/>
              <a:ext cx="188546" cy="212946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23" name="noun_project_0210.eps"/>
            <p:cNvSpPr>
              <a:spLocks noChangeAspect="1"/>
            </p:cNvSpPr>
            <p:nvPr/>
          </p:nvSpPr>
          <p:spPr bwMode="auto">
            <a:xfrm rot="10800000">
              <a:off x="9207451" y="4793045"/>
              <a:ext cx="128779" cy="14544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graphicFrame>
        <p:nvGraphicFramePr>
          <p:cNvPr id="83" name="Wykres 82"/>
          <p:cNvGraphicFramePr/>
          <p:nvPr>
            <p:extLst>
              <p:ext uri="{D42A27DB-BD31-4B8C-83A1-F6EECF244321}">
                <p14:modId xmlns:p14="http://schemas.microsoft.com/office/powerpoint/2010/main" val="478262695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9" name="Prostokąt 88"/>
          <p:cNvSpPr/>
          <p:nvPr/>
        </p:nvSpPr>
        <p:spPr>
          <a:xfrm>
            <a:off x="6239863" y="5628501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Wykres prezentuje wyniki procentowane do liczby odpowiedzi (suma wynosi 100%)</a:t>
            </a:r>
          </a:p>
        </p:txBody>
      </p:sp>
      <p:sp>
        <p:nvSpPr>
          <p:cNvPr id="91" name="Prostokąt 90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sp>
        <p:nvSpPr>
          <p:cNvPr id="100" name="pole tekstowe 99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101" name="Grupa 100">
            <a:extLst>
              <a:ext uri="{FF2B5EF4-FFF2-40B4-BE49-F238E27FC236}">
                <a16:creationId xmlns:a16="http://schemas.microsoft.com/office/drawing/2014/main" id="{0AA7F97C-9AB0-37F5-6F41-5171781E8B71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102" name="Grupa 101">
              <a:extLst>
                <a:ext uri="{FF2B5EF4-FFF2-40B4-BE49-F238E27FC236}">
                  <a16:creationId xmlns:a16="http://schemas.microsoft.com/office/drawing/2014/main" id="{5BA7EB98-462C-1E02-835F-B7DD7A9B2566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104" name="Elipsa 33">
                <a:extLst>
                  <a:ext uri="{FF2B5EF4-FFF2-40B4-BE49-F238E27FC236}">
                    <a16:creationId xmlns:a16="http://schemas.microsoft.com/office/drawing/2014/main" id="{B738B915-3758-3735-CBE0-BC60ECBFB190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106" name="noun_project_0562.eps">
                <a:extLst>
                  <a:ext uri="{FF2B5EF4-FFF2-40B4-BE49-F238E27FC236}">
                    <a16:creationId xmlns:a16="http://schemas.microsoft.com/office/drawing/2014/main" id="{E9F31BA5-DD4A-B320-52AD-E9F638F04D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107" name="Freeform 360">
                  <a:extLst>
                    <a:ext uri="{FF2B5EF4-FFF2-40B4-BE49-F238E27FC236}">
                      <a16:creationId xmlns:a16="http://schemas.microsoft.com/office/drawing/2014/main" id="{EF48EB00-B53E-21A4-DFA2-509DA67927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8" name="Freeform 361">
                  <a:extLst>
                    <a:ext uri="{FF2B5EF4-FFF2-40B4-BE49-F238E27FC236}">
                      <a16:creationId xmlns:a16="http://schemas.microsoft.com/office/drawing/2014/main" id="{5AF7BD07-5B51-5803-C167-DFEA1E737A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9" name="Freeform 362">
                  <a:extLst>
                    <a:ext uri="{FF2B5EF4-FFF2-40B4-BE49-F238E27FC236}">
                      <a16:creationId xmlns:a16="http://schemas.microsoft.com/office/drawing/2014/main" id="{D763CA10-8338-FEEA-87D1-62F55C6686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11" name="Freeform 363">
                  <a:extLst>
                    <a:ext uri="{FF2B5EF4-FFF2-40B4-BE49-F238E27FC236}">
                      <a16:creationId xmlns:a16="http://schemas.microsoft.com/office/drawing/2014/main" id="{5256FE41-9BBF-CB63-2C03-A2E3C5CAD2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103" name="Freeform 19">
              <a:extLst>
                <a:ext uri="{FF2B5EF4-FFF2-40B4-BE49-F238E27FC236}">
                  <a16:creationId xmlns:a16="http://schemas.microsoft.com/office/drawing/2014/main" id="{39FBB7E4-41F1-A3EF-20F0-AB6DA84600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</p:spTree>
    <p:extLst>
      <p:ext uri="{BB962C8B-B14F-4D97-AF65-F5344CB8AC3E}">
        <p14:creationId xmlns:p14="http://schemas.microsoft.com/office/powerpoint/2010/main" val="14017089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" name="Wykres 33"/>
          <p:cNvGraphicFramePr/>
          <p:nvPr>
            <p:extLst>
              <p:ext uri="{D42A27DB-BD31-4B8C-83A1-F6EECF244321}">
                <p14:modId xmlns:p14="http://schemas.microsoft.com/office/powerpoint/2010/main" val="785825682"/>
              </p:ext>
            </p:extLst>
          </p:nvPr>
        </p:nvGraphicFramePr>
        <p:xfrm>
          <a:off x="3029326" y="1990725"/>
          <a:ext cx="2323594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FE02AE91-AAEA-E43B-B54B-3EA16CB3DDEF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Rodzaj zakwaterowania turystów wewnętrznych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2022: N=33.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8779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P6. Z jakiego zakwaterowania Pan(i) korzystał(a)?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/>
        </p:nvGraphicFramePr>
        <p:xfrm>
          <a:off x="412560" y="1990723"/>
          <a:ext cx="1103419" cy="38843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34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rodzina, znajomi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kwatera prywatna,</a:t>
                      </a:r>
                      <a:b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gospodarstwo </a:t>
                      </a:r>
                      <a:r>
                        <a:rPr lang="pl-PL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agro</a:t>
                      </a:r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hotel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pensjonat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kemping, pole namiotowe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własne</a:t>
                      </a:r>
                      <a:r>
                        <a:rPr lang="pl-PL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mieszkanie</a:t>
                      </a:r>
                      <a:endParaRPr lang="pl-PL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ośrodek wypoczynkowo-rekreacyjny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ośrodek sanatoryjny, uzdrowiskowy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schronisko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nie pamiętam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397050"/>
              </p:ext>
            </p:extLst>
          </p:nvPr>
        </p:nvGraphicFramePr>
        <p:xfrm>
          <a:off x="1431896" y="1694056"/>
          <a:ext cx="4343634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39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39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9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39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3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23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2016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2017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823365411"/>
              </p:ext>
            </p:extLst>
          </p:nvPr>
        </p:nvGraphicFramePr>
        <p:xfrm>
          <a:off x="6377817" y="1981198"/>
          <a:ext cx="4985508" cy="34253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aphicFrame>
        <p:nvGraphicFramePr>
          <p:cNvPr id="32" name="Wykres 31"/>
          <p:cNvGraphicFramePr/>
          <p:nvPr>
            <p:extLst>
              <p:ext uri="{D42A27DB-BD31-4B8C-83A1-F6EECF244321}">
                <p14:modId xmlns:p14="http://schemas.microsoft.com/office/powerpoint/2010/main" val="2135382149"/>
              </p:ext>
            </p:extLst>
          </p:nvPr>
        </p:nvGraphicFramePr>
        <p:xfrm>
          <a:off x="1557901" y="1985014"/>
          <a:ext cx="2323594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33" name="Wykres 32">
            <a:extLst>
              <a:ext uri="{FF2B5EF4-FFF2-40B4-BE49-F238E27FC236}">
                <a16:creationId xmlns:a16="http://schemas.microsoft.com/office/drawing/2014/main" id="{4F974F7F-B42B-4F13-B384-FD139AC1855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9407641"/>
              </p:ext>
            </p:extLst>
          </p:nvPr>
        </p:nvGraphicFramePr>
        <p:xfrm>
          <a:off x="2290893" y="1987867"/>
          <a:ext cx="2323594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pic>
        <p:nvPicPr>
          <p:cNvPr id="6" name="Obraz 5">
            <a:extLst>
              <a:ext uri="{FF2B5EF4-FFF2-40B4-BE49-F238E27FC236}">
                <a16:creationId xmlns:a16="http://schemas.microsoft.com/office/drawing/2014/main" id="{7A116709-6208-48FF-B552-630A76EC9B1A}"/>
              </a:ext>
            </a:extLst>
          </p:cNvPr>
          <p:cNvPicPr>
            <a:picLocks noChangeAspect="1"/>
          </p:cNvPicPr>
          <p:nvPr/>
        </p:nvPicPr>
        <p:blipFill>
          <a:blip r:embed="rId6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98951" y="3976777"/>
            <a:ext cx="1659624" cy="1659624"/>
          </a:xfrm>
          <a:prstGeom prst="rect">
            <a:avLst/>
          </a:prstGeom>
          <a:noFill/>
        </p:spPr>
      </p:pic>
      <p:graphicFrame>
        <p:nvGraphicFramePr>
          <p:cNvPr id="35" name="Wykres 34">
            <a:extLst>
              <a:ext uri="{FF2B5EF4-FFF2-40B4-BE49-F238E27FC236}">
                <a16:creationId xmlns:a16="http://schemas.microsoft.com/office/drawing/2014/main" id="{4F974F7F-B42B-4F13-B384-FD139AC1855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21969237"/>
              </p:ext>
            </p:extLst>
          </p:nvPr>
        </p:nvGraphicFramePr>
        <p:xfrm>
          <a:off x="3754713" y="1986993"/>
          <a:ext cx="2323594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36" name="pole tekstowe 35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37" name="Grupa 36">
            <a:extLst>
              <a:ext uri="{FF2B5EF4-FFF2-40B4-BE49-F238E27FC236}">
                <a16:creationId xmlns:a16="http://schemas.microsoft.com/office/drawing/2014/main" id="{0872336E-9B43-0CE1-06B0-3B88586DCB8C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38" name="Grupa 37">
              <a:extLst>
                <a:ext uri="{FF2B5EF4-FFF2-40B4-BE49-F238E27FC236}">
                  <a16:creationId xmlns:a16="http://schemas.microsoft.com/office/drawing/2014/main" id="{A94469A5-1928-B5F6-4D77-20FFED2760CF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40" name="Elipsa 33">
                <a:extLst>
                  <a:ext uri="{FF2B5EF4-FFF2-40B4-BE49-F238E27FC236}">
                    <a16:creationId xmlns:a16="http://schemas.microsoft.com/office/drawing/2014/main" id="{1E405E7A-60EF-7F55-5AA5-CEC9642642CE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41" name="noun_project_0562.eps">
                <a:extLst>
                  <a:ext uri="{FF2B5EF4-FFF2-40B4-BE49-F238E27FC236}">
                    <a16:creationId xmlns:a16="http://schemas.microsoft.com/office/drawing/2014/main" id="{8AC7A959-001E-8F09-4BB2-11D2E29279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42" name="Freeform 360">
                  <a:extLst>
                    <a:ext uri="{FF2B5EF4-FFF2-40B4-BE49-F238E27FC236}">
                      <a16:creationId xmlns:a16="http://schemas.microsoft.com/office/drawing/2014/main" id="{27CAED9A-2220-6A62-2F1D-C7CF40594D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3" name="Freeform 361">
                  <a:extLst>
                    <a:ext uri="{FF2B5EF4-FFF2-40B4-BE49-F238E27FC236}">
                      <a16:creationId xmlns:a16="http://schemas.microsoft.com/office/drawing/2014/main" id="{BC20884B-00BB-D5F8-FF31-7E65357E61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4" name="Freeform 362">
                  <a:extLst>
                    <a:ext uri="{FF2B5EF4-FFF2-40B4-BE49-F238E27FC236}">
                      <a16:creationId xmlns:a16="http://schemas.microsoft.com/office/drawing/2014/main" id="{69ABD01B-1808-37F7-9E84-F86809B4D9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5" name="Freeform 363">
                  <a:extLst>
                    <a:ext uri="{FF2B5EF4-FFF2-40B4-BE49-F238E27FC236}">
                      <a16:creationId xmlns:a16="http://schemas.microsoft.com/office/drawing/2014/main" id="{BC037C0D-51F7-D96A-6848-285055892D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39" name="Freeform 19">
              <a:extLst>
                <a:ext uri="{FF2B5EF4-FFF2-40B4-BE49-F238E27FC236}">
                  <a16:creationId xmlns:a16="http://schemas.microsoft.com/office/drawing/2014/main" id="{8A0DE66C-95F6-3B00-9E0A-C2B9B91C94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46" name="Wykres 45">
            <a:extLst>
              <a:ext uri="{FF2B5EF4-FFF2-40B4-BE49-F238E27FC236}">
                <a16:creationId xmlns:a16="http://schemas.microsoft.com/office/drawing/2014/main" id="{8E5C28D7-418C-2A85-B958-9100F00C66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25777830"/>
              </p:ext>
            </p:extLst>
          </p:nvPr>
        </p:nvGraphicFramePr>
        <p:xfrm>
          <a:off x="4537552" y="1994457"/>
          <a:ext cx="2323594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901475FC-DBFB-5BF8-E270-3152C453DA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73273021"/>
              </p:ext>
            </p:extLst>
          </p:nvPr>
        </p:nvGraphicFramePr>
        <p:xfrm>
          <a:off x="5270544" y="2001697"/>
          <a:ext cx="2323594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</p:spTree>
    <p:extLst>
      <p:ext uri="{BB962C8B-B14F-4D97-AF65-F5344CB8AC3E}">
        <p14:creationId xmlns:p14="http://schemas.microsoft.com/office/powerpoint/2010/main" val="1802200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6B9D7619-5DAC-B79B-E8D1-37E9951DBBD8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Wydatki turystów wewnętrznych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2022: N=33.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1300829894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P7. Ile średnio wydawał(a) Pan(i) dziennie na osobę podczas tego pobytu/ tych pobytów?</a:t>
            </a:r>
            <a:br>
              <a:rPr lang="pl-PL" sz="1000" b="1" dirty="0"/>
            </a:br>
            <a:r>
              <a:rPr lang="pl-PL" sz="1000" b="1" dirty="0"/>
              <a:t>Proszę uwzględnić koszty noclegu, wyżywienia i innych atrakcji podczas tego wyjazdu/tych wyjazdów.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00257394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99819323"/>
              </p:ext>
            </p:extLst>
          </p:nvPr>
        </p:nvGraphicFramePr>
        <p:xfrm>
          <a:off x="265093" y="2513206"/>
          <a:ext cx="204015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8" name="Prostokąt 57"/>
          <p:cNvSpPr/>
          <p:nvPr/>
        </p:nvSpPr>
        <p:spPr>
          <a:xfrm>
            <a:off x="6249388" y="4717003"/>
            <a:ext cx="5577484" cy="646331"/>
          </a:xfrm>
          <a:prstGeom prst="rect">
            <a:avLst/>
          </a:prstGeom>
          <a:solidFill>
            <a:srgbClr val="BBC600"/>
          </a:solidFill>
        </p:spPr>
        <p:txBody>
          <a:bodyPr wrap="square">
            <a:spAutoFit/>
          </a:bodyPr>
          <a:lstStyle/>
          <a:p>
            <a:r>
              <a:rPr lang="pl-PL" sz="1200" dirty="0">
                <a:solidFill>
                  <a:schemeClr val="bg1"/>
                </a:solidFill>
              </a:rPr>
              <a:t>Biorąc pod uwagę liczbę turystów, średnie wydatki i średnią długość pobytu, łączne wydatki turystów wewnętrznych w roku 2022 szacujemy w bardzo dużym przybliżeniu* na poziomie 1,9 mld złotych (w ubiegłym roku 2,4 mld).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Prostokąt 5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sp>
        <p:nvSpPr>
          <p:cNvPr id="9" name="Prostokąt 8"/>
          <p:cNvSpPr/>
          <p:nvPr/>
        </p:nvSpPr>
        <p:spPr>
          <a:xfrm>
            <a:off x="6476280" y="5595575"/>
            <a:ext cx="4744616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900" i="1" dirty="0"/>
              <a:t>*Uwaga: podstawą szacunków są deklaracje bardzo niewielkiej liczby respondentów.</a:t>
            </a:r>
            <a:endParaRPr lang="en-US" sz="900" i="1" dirty="0"/>
          </a:p>
        </p:txBody>
      </p:sp>
      <p:sp>
        <p:nvSpPr>
          <p:cNvPr id="2" name="pole tekstowe 1">
            <a:extLst>
              <a:ext uri="{FF2B5EF4-FFF2-40B4-BE49-F238E27FC236}">
                <a16:creationId xmlns:a16="http://schemas.microsoft.com/office/drawing/2014/main" id="{27B913FA-9674-4058-BC3E-02513B34021B}"/>
              </a:ext>
            </a:extLst>
          </p:cNvPr>
          <p:cNvSpPr txBox="1"/>
          <p:nvPr/>
        </p:nvSpPr>
        <p:spPr>
          <a:xfrm>
            <a:off x="7026783" y="2428567"/>
            <a:ext cx="2096219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100" b="1" dirty="0"/>
              <a:t>ŚREDNIO: </a:t>
            </a:r>
            <a:r>
              <a:rPr lang="pl-PL" sz="1100" dirty="0"/>
              <a:t>190 ZŁ</a:t>
            </a:r>
          </a:p>
        </p:txBody>
      </p:sp>
      <p:sp>
        <p:nvSpPr>
          <p:cNvPr id="26" name="pole tekstowe 25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27" name="Grupa 26">
            <a:extLst>
              <a:ext uri="{FF2B5EF4-FFF2-40B4-BE49-F238E27FC236}">
                <a16:creationId xmlns:a16="http://schemas.microsoft.com/office/drawing/2014/main" id="{7ED1BBB7-F6D5-AB5A-D305-4396F650DF6D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28" name="Grupa 27">
              <a:extLst>
                <a:ext uri="{FF2B5EF4-FFF2-40B4-BE49-F238E27FC236}">
                  <a16:creationId xmlns:a16="http://schemas.microsoft.com/office/drawing/2014/main" id="{C832F172-55B7-C95B-8E7D-86D6C2A5F4A0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32" name="Elipsa 33">
                <a:extLst>
                  <a:ext uri="{FF2B5EF4-FFF2-40B4-BE49-F238E27FC236}">
                    <a16:creationId xmlns:a16="http://schemas.microsoft.com/office/drawing/2014/main" id="{B5A68C7A-92D2-986C-2642-E629432455C8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33" name="noun_project_0562.eps">
                <a:extLst>
                  <a:ext uri="{FF2B5EF4-FFF2-40B4-BE49-F238E27FC236}">
                    <a16:creationId xmlns:a16="http://schemas.microsoft.com/office/drawing/2014/main" id="{8B0B9957-815C-A9CF-55D6-931F58926F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34" name="Freeform 360">
                  <a:extLst>
                    <a:ext uri="{FF2B5EF4-FFF2-40B4-BE49-F238E27FC236}">
                      <a16:creationId xmlns:a16="http://schemas.microsoft.com/office/drawing/2014/main" id="{80D87214-486A-9EB3-0A7D-0BEF3D5AED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5" name="Freeform 361">
                  <a:extLst>
                    <a:ext uri="{FF2B5EF4-FFF2-40B4-BE49-F238E27FC236}">
                      <a16:creationId xmlns:a16="http://schemas.microsoft.com/office/drawing/2014/main" id="{BDA52E25-1051-277F-88ED-91C681D191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6" name="Freeform 362">
                  <a:extLst>
                    <a:ext uri="{FF2B5EF4-FFF2-40B4-BE49-F238E27FC236}">
                      <a16:creationId xmlns:a16="http://schemas.microsoft.com/office/drawing/2014/main" id="{8602BA3C-0556-1599-40D0-F58DD64801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7" name="Freeform 363">
                  <a:extLst>
                    <a:ext uri="{FF2B5EF4-FFF2-40B4-BE49-F238E27FC236}">
                      <a16:creationId xmlns:a16="http://schemas.microsoft.com/office/drawing/2014/main" id="{7A82F4F2-E3A1-AED0-3DBD-2D574BA678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30" name="Freeform 19">
              <a:extLst>
                <a:ext uri="{FF2B5EF4-FFF2-40B4-BE49-F238E27FC236}">
                  <a16:creationId xmlns:a16="http://schemas.microsoft.com/office/drawing/2014/main" id="{E0EA73A8-F16B-0976-3762-FEE8289A42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</p:spTree>
    <p:extLst>
      <p:ext uri="{BB962C8B-B14F-4D97-AF65-F5344CB8AC3E}">
        <p14:creationId xmlns:p14="http://schemas.microsoft.com/office/powerpoint/2010/main" val="33372034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F3083E2A-884B-9284-FC74-E5AD56297DDD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Odwiedzony region województwa śląskiego wśród turystów wewnętrznych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2022: N=33.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P8. Proszę wskazać, w których konkretnie częściach województwa śląskiego był(a) Pan(i) w 2022 roku?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7661273"/>
              </p:ext>
            </p:extLst>
          </p:nvPr>
        </p:nvGraphicFramePr>
        <p:xfrm>
          <a:off x="403492" y="1990723"/>
          <a:ext cx="1913978" cy="34949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139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992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Wisły, Ustronia, Istebnej, </a:t>
                      </a:r>
                      <a:b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Koniakowa, Cieszyna, Skoczowa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92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Pszczyny, Bielska-Białej,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b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Szczyrku, Żywca, Jeleśni, Korbielowa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92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Częstochowy, Olsztyna, </a:t>
                      </a:r>
                      <a:b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Lubińca,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Myszkowa, Zawiercia, Pilicy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92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Katowic,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Chorzowa, </a:t>
                      </a:r>
                      <a:b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Bytomia, Zabrza, Gliwic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92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Rybnika, Raciborza, </a:t>
                      </a:r>
                      <a:b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Jastrzębia-Zdroju, Żor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992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Będzina, Sosnowca,</a:t>
                      </a: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</a:t>
                      </a:r>
                      <a:b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Czeladzi, Dąbrowy Górniczej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992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Trudno powiedzieć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2433077"/>
              </p:ext>
            </p:extLst>
          </p:nvPr>
        </p:nvGraphicFramePr>
        <p:xfrm>
          <a:off x="2360598" y="1694056"/>
          <a:ext cx="3505364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634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7634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763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763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0" name="Tabela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6413940"/>
              </p:ext>
            </p:extLst>
          </p:nvPr>
        </p:nvGraphicFramePr>
        <p:xfrm>
          <a:off x="6534150" y="2038351"/>
          <a:ext cx="2345156" cy="34472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51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74546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Okolice Wisły, Ustronia, Istebnej, Koniakowa, Cieszyna, Skoczowa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4546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Okolice Pszczyny, Bielska-Białej, Szczyrku, Żywca, Jeleśni, Korbielowa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74546"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Częstochowy, Olsztyna, Lublińca, Myszkowa, Zawiercia, Pilicy, Ogrodzieńca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74546"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Katowic, Chorzowa, Bytomia, Zabrza, Gliwic,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74546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Rybnika, Raciborza, </a:t>
                      </a:r>
                    </a:p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Jastrzębia-Zdroju, Żor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74546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Okolice Będzina, Sosnowca, Czeladzi, Dąbrowy Górniczej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71" name="Wykres 70"/>
          <p:cNvGraphicFramePr/>
          <p:nvPr>
            <p:extLst>
              <p:ext uri="{D42A27DB-BD31-4B8C-83A1-F6EECF244321}">
                <p14:modId xmlns:p14="http://schemas.microsoft.com/office/powerpoint/2010/main" val="2589187067"/>
              </p:ext>
            </p:extLst>
          </p:nvPr>
        </p:nvGraphicFramePr>
        <p:xfrm>
          <a:off x="9027752" y="1981198"/>
          <a:ext cx="2570690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4" name="Prostokąt 73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aphicFrame>
        <p:nvGraphicFramePr>
          <p:cNvPr id="34" name="Wykres 33"/>
          <p:cNvGraphicFramePr/>
          <p:nvPr>
            <p:extLst>
              <p:ext uri="{D42A27DB-BD31-4B8C-83A1-F6EECF244321}">
                <p14:modId xmlns:p14="http://schemas.microsoft.com/office/powerpoint/2010/main" val="3163875061"/>
              </p:ext>
            </p:extLst>
          </p:nvPr>
        </p:nvGraphicFramePr>
        <p:xfrm>
          <a:off x="2568860" y="1981198"/>
          <a:ext cx="1722116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8" name="pole tekstowe 27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aphicFrame>
        <p:nvGraphicFramePr>
          <p:cNvPr id="35" name="Wykres 34">
            <a:extLst>
              <a:ext uri="{FF2B5EF4-FFF2-40B4-BE49-F238E27FC236}">
                <a16:creationId xmlns:a16="http://schemas.microsoft.com/office/drawing/2014/main" id="{D3408310-8942-4177-9EFF-C937893CD82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34233380"/>
              </p:ext>
            </p:extLst>
          </p:nvPr>
        </p:nvGraphicFramePr>
        <p:xfrm>
          <a:off x="3380416" y="1962054"/>
          <a:ext cx="1722116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30" name="Grupa 29">
            <a:extLst>
              <a:ext uri="{FF2B5EF4-FFF2-40B4-BE49-F238E27FC236}">
                <a16:creationId xmlns:a16="http://schemas.microsoft.com/office/drawing/2014/main" id="{DD92200B-A26C-1062-A730-82B38C274BC1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36" name="Grupa 35">
              <a:extLst>
                <a:ext uri="{FF2B5EF4-FFF2-40B4-BE49-F238E27FC236}">
                  <a16:creationId xmlns:a16="http://schemas.microsoft.com/office/drawing/2014/main" id="{B6D0FCFA-C5E1-72BC-E5D0-ADE99084B02E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38" name="Elipsa 33">
                <a:extLst>
                  <a:ext uri="{FF2B5EF4-FFF2-40B4-BE49-F238E27FC236}">
                    <a16:creationId xmlns:a16="http://schemas.microsoft.com/office/drawing/2014/main" id="{552AA398-D29A-04E2-9D07-56F682A012F6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39" name="noun_project_0562.eps">
                <a:extLst>
                  <a:ext uri="{FF2B5EF4-FFF2-40B4-BE49-F238E27FC236}">
                    <a16:creationId xmlns:a16="http://schemas.microsoft.com/office/drawing/2014/main" id="{288DCF47-699B-1560-952A-C2E1E75889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40" name="Freeform 360">
                  <a:extLst>
                    <a:ext uri="{FF2B5EF4-FFF2-40B4-BE49-F238E27FC236}">
                      <a16:creationId xmlns:a16="http://schemas.microsoft.com/office/drawing/2014/main" id="{EC4D0313-959C-2228-58ED-BDC7F8C54C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1" name="Freeform 361">
                  <a:extLst>
                    <a:ext uri="{FF2B5EF4-FFF2-40B4-BE49-F238E27FC236}">
                      <a16:creationId xmlns:a16="http://schemas.microsoft.com/office/drawing/2014/main" id="{EF472BB3-8DD4-9915-1941-8F43A05762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2" name="Freeform 362">
                  <a:extLst>
                    <a:ext uri="{FF2B5EF4-FFF2-40B4-BE49-F238E27FC236}">
                      <a16:creationId xmlns:a16="http://schemas.microsoft.com/office/drawing/2014/main" id="{3A38930F-F090-CD58-5217-B2E6956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3" name="Freeform 363">
                  <a:extLst>
                    <a:ext uri="{FF2B5EF4-FFF2-40B4-BE49-F238E27FC236}">
                      <a16:creationId xmlns:a16="http://schemas.microsoft.com/office/drawing/2014/main" id="{91BAF5F1-B409-2465-9333-53083AFEC3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37" name="Freeform 19">
              <a:extLst>
                <a:ext uri="{FF2B5EF4-FFF2-40B4-BE49-F238E27FC236}">
                  <a16:creationId xmlns:a16="http://schemas.microsoft.com/office/drawing/2014/main" id="{C35F0E4D-DDC5-65AC-DE34-48F8B462C5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44" name="Wykres 43">
            <a:extLst>
              <a:ext uri="{FF2B5EF4-FFF2-40B4-BE49-F238E27FC236}">
                <a16:creationId xmlns:a16="http://schemas.microsoft.com/office/drawing/2014/main" id="{C9EDEF06-AB80-2A29-1B9B-5F37C60789F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33604208"/>
              </p:ext>
            </p:extLst>
          </p:nvPr>
        </p:nvGraphicFramePr>
        <p:xfrm>
          <a:off x="4228735" y="1962054"/>
          <a:ext cx="1722116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378C5A94-D315-DA37-889F-A71A4B9D2E0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87009036"/>
              </p:ext>
            </p:extLst>
          </p:nvPr>
        </p:nvGraphicFramePr>
        <p:xfrm>
          <a:off x="5125259" y="1971626"/>
          <a:ext cx="1722116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3893193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7DB00D44-EC5F-A0D0-83A3-F0C578A11697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Główny cel pobytu turystów wewnętrznych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2022: N=33.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P9. Jaki charakter miał ten wyjazd/ miały te wyjazdy? Jaki był ich główny cel?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0427510"/>
              </p:ext>
            </p:extLst>
          </p:nvPr>
        </p:nvGraphicFramePr>
        <p:xfrm>
          <a:off x="412560" y="1990726"/>
          <a:ext cx="1368113" cy="385749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81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6302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wypoczynek na łonie natury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6302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odwiedziny rodziny,</a:t>
                      </a:r>
                      <a:r>
                        <a:rPr lang="pl-PL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bliskich, znajomych</a:t>
                      </a:r>
                      <a:endParaRPr lang="pl-PL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6302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sport, turystyka aktywna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31713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zwiedzanie</a:t>
                      </a:r>
                      <a:r>
                        <a:rPr lang="pl-PL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i poznawanie walorów turystyczno-krajobrazowych regionu</a:t>
                      </a:r>
                      <a:endParaRPr lang="pl-PL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6302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sprawy</a:t>
                      </a:r>
                      <a:r>
                        <a:rPr lang="pl-PL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zawodowe</a:t>
                      </a:r>
                      <a:endParaRPr lang="pl-PL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6302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zwiedzanie i poznawanie</a:t>
                      </a:r>
                      <a:r>
                        <a:rPr lang="pl-PL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walorów kulturowych</a:t>
                      </a:r>
                      <a:endParaRPr lang="pl-PL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167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konferencja, kongres, udział w targach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6302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pielgrzymka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6302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inne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8387544"/>
              </p:ext>
            </p:extLst>
          </p:nvPr>
        </p:nvGraphicFramePr>
        <p:xfrm>
          <a:off x="1780675" y="1694056"/>
          <a:ext cx="3934325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68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68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68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86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6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2017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4120667854"/>
              </p:ext>
            </p:extLst>
          </p:nvPr>
        </p:nvGraphicFramePr>
        <p:xfrm>
          <a:off x="7921265" y="1981197"/>
          <a:ext cx="3442060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aphicFrame>
        <p:nvGraphicFramePr>
          <p:cNvPr id="59" name="Tabela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2674239"/>
              </p:ext>
            </p:extLst>
          </p:nvPr>
        </p:nvGraphicFramePr>
        <p:xfrm>
          <a:off x="6313695" y="2009774"/>
          <a:ext cx="1499279" cy="38384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992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79806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Wypoczynek na łonie natury (np. pobyt nad wodą, w lesie, górach)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79806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Zwiedzanie i poznawanie walorów </a:t>
                      </a:r>
                      <a:r>
                        <a:rPr lang="pl-PL" sz="900" b="0" i="0" u="none" strike="noStrike" kern="1200" noProof="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turystyczno</a:t>
                      </a:r>
                      <a:r>
                        <a:rPr lang="pl-PL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– krajobrazowych regionu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79806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Sport, turystyka aktywna (wspinaczka, turystyka rowerowa)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9806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Odwiedziny u rodziny, bliskich, znajomych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9806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Zwiedzanie i poznawanie walorów kulturowych (zabytki, muzea)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79806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Sprawy zawodowe, delegacja, praca, szkolenie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79806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Inny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79806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Zakupy, załatwianie prywatnych interesów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7" name="Prostokąt zaokrąglony 66"/>
          <p:cNvSpPr/>
          <p:nvPr/>
        </p:nvSpPr>
        <p:spPr>
          <a:xfrm>
            <a:off x="6313695" y="3454046"/>
            <a:ext cx="5411450" cy="458932"/>
          </a:xfrm>
          <a:prstGeom prst="roundRect">
            <a:avLst>
              <a:gd name="adj" fmla="val 2720"/>
            </a:avLst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79" name="Prostokąt 78"/>
          <p:cNvSpPr/>
          <p:nvPr/>
        </p:nvSpPr>
        <p:spPr>
          <a:xfrm>
            <a:off x="8915335" y="4279237"/>
            <a:ext cx="2872784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P9a. Czy podczas tej wizyty, której </a:t>
            </a:r>
            <a:br>
              <a:rPr lang="pl-PL" sz="1000" b="1" dirty="0"/>
            </a:br>
            <a:r>
              <a:rPr lang="pl-PL" sz="1000" b="1" dirty="0"/>
              <a:t>celem były odwiedziny rodziny, bliskich </a:t>
            </a:r>
            <a:br>
              <a:rPr lang="pl-PL" sz="1000" b="1" dirty="0"/>
            </a:br>
            <a:r>
              <a:rPr lang="pl-PL" sz="1000" b="1" dirty="0"/>
              <a:t>i znajomych udało się Panu(i) coś zwiedzić, zobaczyć w tym regionie? (</a:t>
            </a:r>
            <a:r>
              <a:rPr lang="pl-PL" sz="1000" b="1" dirty="0">
                <a:solidFill>
                  <a:schemeClr val="accent6"/>
                </a:solidFill>
              </a:rPr>
              <a:t>n=7</a:t>
            </a:r>
            <a:r>
              <a:rPr lang="pl-PL" sz="1000" b="1" dirty="0"/>
              <a:t>)</a:t>
            </a:r>
          </a:p>
        </p:txBody>
      </p:sp>
      <p:graphicFrame>
        <p:nvGraphicFramePr>
          <p:cNvPr id="80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99854409"/>
              </p:ext>
            </p:extLst>
          </p:nvPr>
        </p:nvGraphicFramePr>
        <p:xfrm>
          <a:off x="9397208" y="4932946"/>
          <a:ext cx="2223292" cy="17561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1" name="Strzałka w dół 80"/>
          <p:cNvSpPr/>
          <p:nvPr/>
        </p:nvSpPr>
        <p:spPr>
          <a:xfrm>
            <a:off x="10698575" y="3912978"/>
            <a:ext cx="409575" cy="356734"/>
          </a:xfrm>
          <a:prstGeom prst="down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35" name="Wykres 34">
            <a:extLst>
              <a:ext uri="{FF2B5EF4-FFF2-40B4-BE49-F238E27FC236}">
                <a16:creationId xmlns:a16="http://schemas.microsoft.com/office/drawing/2014/main" id="{AA5B12E6-811C-486C-976A-B06D98174E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74180976"/>
              </p:ext>
            </p:extLst>
          </p:nvPr>
        </p:nvGraphicFramePr>
        <p:xfrm>
          <a:off x="1989870" y="1986300"/>
          <a:ext cx="2076092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36" name="Wykres 35"/>
          <p:cNvGraphicFramePr/>
          <p:nvPr>
            <p:extLst>
              <p:ext uri="{D42A27DB-BD31-4B8C-83A1-F6EECF244321}">
                <p14:modId xmlns:p14="http://schemas.microsoft.com/office/powerpoint/2010/main" val="2734705968"/>
              </p:ext>
            </p:extLst>
          </p:nvPr>
        </p:nvGraphicFramePr>
        <p:xfrm>
          <a:off x="2770728" y="1991815"/>
          <a:ext cx="2076092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3" name="pole tekstowe 32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aphicFrame>
        <p:nvGraphicFramePr>
          <p:cNvPr id="37" name="Wykres 36">
            <a:extLst>
              <a:ext uri="{FF2B5EF4-FFF2-40B4-BE49-F238E27FC236}">
                <a16:creationId xmlns:a16="http://schemas.microsoft.com/office/drawing/2014/main" id="{AA5B12E6-811C-486C-976A-B06D98174E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33694523"/>
              </p:ext>
            </p:extLst>
          </p:nvPr>
        </p:nvGraphicFramePr>
        <p:xfrm>
          <a:off x="3569010" y="2000247"/>
          <a:ext cx="2076092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pSp>
        <p:nvGrpSpPr>
          <p:cNvPr id="38" name="Grupa 37">
            <a:extLst>
              <a:ext uri="{FF2B5EF4-FFF2-40B4-BE49-F238E27FC236}">
                <a16:creationId xmlns:a16="http://schemas.microsoft.com/office/drawing/2014/main" id="{BBFD9071-665B-75D7-A957-16681A8C61C0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39" name="Grupa 38">
              <a:extLst>
                <a:ext uri="{FF2B5EF4-FFF2-40B4-BE49-F238E27FC236}">
                  <a16:creationId xmlns:a16="http://schemas.microsoft.com/office/drawing/2014/main" id="{1372DACC-6598-9AEB-247E-88374B66754D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41" name="Elipsa 33">
                <a:extLst>
                  <a:ext uri="{FF2B5EF4-FFF2-40B4-BE49-F238E27FC236}">
                    <a16:creationId xmlns:a16="http://schemas.microsoft.com/office/drawing/2014/main" id="{5F163096-AAD0-BC15-BA28-3EC6F350A4B0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42" name="noun_project_0562.eps">
                <a:extLst>
                  <a:ext uri="{FF2B5EF4-FFF2-40B4-BE49-F238E27FC236}">
                    <a16:creationId xmlns:a16="http://schemas.microsoft.com/office/drawing/2014/main" id="{19DA5D7C-D2F3-7191-ABB4-2919A5BC51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43" name="Freeform 360">
                  <a:extLst>
                    <a:ext uri="{FF2B5EF4-FFF2-40B4-BE49-F238E27FC236}">
                      <a16:creationId xmlns:a16="http://schemas.microsoft.com/office/drawing/2014/main" id="{4CE45857-C655-2632-ACBE-6BF8AD34E1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4" name="Freeform 361">
                  <a:extLst>
                    <a:ext uri="{FF2B5EF4-FFF2-40B4-BE49-F238E27FC236}">
                      <a16:creationId xmlns:a16="http://schemas.microsoft.com/office/drawing/2014/main" id="{21B2D40F-797B-310B-2A53-9F1AEBAFBC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5" name="Freeform 362">
                  <a:extLst>
                    <a:ext uri="{FF2B5EF4-FFF2-40B4-BE49-F238E27FC236}">
                      <a16:creationId xmlns:a16="http://schemas.microsoft.com/office/drawing/2014/main" id="{181C8375-5B0B-CF01-3967-779486BFA2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6" name="Freeform 363">
                  <a:extLst>
                    <a:ext uri="{FF2B5EF4-FFF2-40B4-BE49-F238E27FC236}">
                      <a16:creationId xmlns:a16="http://schemas.microsoft.com/office/drawing/2014/main" id="{52E970A2-34E8-B37A-A8D5-17477EFE2C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40" name="Freeform 19">
              <a:extLst>
                <a:ext uri="{FF2B5EF4-FFF2-40B4-BE49-F238E27FC236}">
                  <a16:creationId xmlns:a16="http://schemas.microsoft.com/office/drawing/2014/main" id="{EF9B6A2A-ACA4-4C05-3F63-921F762F1D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47" name="Wykres 46">
            <a:extLst>
              <a:ext uri="{FF2B5EF4-FFF2-40B4-BE49-F238E27FC236}">
                <a16:creationId xmlns:a16="http://schemas.microsoft.com/office/drawing/2014/main" id="{EF1D2407-1B9E-B1AE-FD03-F33A308A4D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7177413"/>
              </p:ext>
            </p:extLst>
          </p:nvPr>
        </p:nvGraphicFramePr>
        <p:xfrm>
          <a:off x="4378298" y="2016474"/>
          <a:ext cx="2076092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6" name="Wykres 5">
            <a:extLst>
              <a:ext uri="{FF2B5EF4-FFF2-40B4-BE49-F238E27FC236}">
                <a16:creationId xmlns:a16="http://schemas.microsoft.com/office/drawing/2014/main" id="{A1761824-AFEA-F50E-9550-BEDD0E00780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76654727"/>
              </p:ext>
            </p:extLst>
          </p:nvPr>
        </p:nvGraphicFramePr>
        <p:xfrm>
          <a:off x="5258665" y="2016471"/>
          <a:ext cx="2076092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</p:spTree>
    <p:extLst>
      <p:ext uri="{BB962C8B-B14F-4D97-AF65-F5344CB8AC3E}">
        <p14:creationId xmlns:p14="http://schemas.microsoft.com/office/powerpoint/2010/main" val="871246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3" name="Wykres 72"/>
          <p:cNvGraphicFramePr/>
          <p:nvPr>
            <p:extLst>
              <p:ext uri="{D42A27DB-BD31-4B8C-83A1-F6EECF244321}">
                <p14:modId xmlns:p14="http://schemas.microsoft.com/office/powerpoint/2010/main" val="2179561072"/>
              </p:ext>
            </p:extLst>
          </p:nvPr>
        </p:nvGraphicFramePr>
        <p:xfrm>
          <a:off x="8428945" y="3333750"/>
          <a:ext cx="2934379" cy="24273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CDDC6447-75EF-2F6E-9D7E-33D1C4A25422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Źródła informacji o ofercie turystycznej regionu wśród turystów wewnętrznych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5" y="6158686"/>
            <a:ext cx="6224466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2022:N=33</a:t>
            </a:r>
          </a:p>
          <a:p>
            <a:pPr marL="715963" indent="-715963"/>
            <a:r>
              <a:rPr lang="pl-PL" sz="1000" dirty="0"/>
              <a:t>                   ** Respondenci, którzy jako główny cel wskazali inną odpowiedź niż odwiedziny u rodziny, bliskich, 2022: </a:t>
            </a:r>
            <a:r>
              <a:rPr lang="pl-PL" sz="1000" dirty="0">
                <a:solidFill>
                  <a:schemeClr val="accent6"/>
                </a:solidFill>
              </a:rPr>
              <a:t>N=24</a:t>
            </a:r>
          </a:p>
          <a:p>
            <a:endParaRPr lang="pl-PL" sz="1000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P9. Jaki charakter miał ten wyjazd/ miały te wyjazdy? Jaki był ich główny cel?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/>
        </p:nvGraphicFramePr>
        <p:xfrm>
          <a:off x="412560" y="2570356"/>
          <a:ext cx="2005787" cy="466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057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Respondenci, którzy jako główny cel wskazali inną odpowiedź niż odwiedziny u rodziny, bliskich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7433703"/>
              </p:ext>
            </p:extLst>
          </p:nvPr>
        </p:nvGraphicFramePr>
        <p:xfrm>
          <a:off x="945454" y="1694056"/>
          <a:ext cx="4901892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698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69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1698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169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16982">
                  <a:extLst>
                    <a:ext uri="{9D8B030D-6E8A-4147-A177-3AD203B41FA5}">
                      <a16:colId xmlns:a16="http://schemas.microsoft.com/office/drawing/2014/main" val="3787585379"/>
                    </a:ext>
                  </a:extLst>
                </a:gridCol>
                <a:gridCol w="81698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2016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2017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2885597145"/>
              </p:ext>
            </p:extLst>
          </p:nvPr>
        </p:nvGraphicFramePr>
        <p:xfrm>
          <a:off x="7921265" y="1895473"/>
          <a:ext cx="344206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aphicFrame>
        <p:nvGraphicFramePr>
          <p:cNvPr id="59" name="Tabela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928602"/>
              </p:ext>
            </p:extLst>
          </p:nvPr>
        </p:nvGraphicFramePr>
        <p:xfrm>
          <a:off x="6385915" y="1861772"/>
          <a:ext cx="1427059" cy="7715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270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Respondenci, którzy jako główny cel wskazali inną odpowiedź niż odwiedziny u rodziny, bliskich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7" name="Tabela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8516665"/>
              </p:ext>
            </p:extLst>
          </p:nvPr>
        </p:nvGraphicFramePr>
        <p:xfrm>
          <a:off x="1933639" y="3039303"/>
          <a:ext cx="3685108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127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12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21277">
                  <a:extLst>
                    <a:ext uri="{9D8B030D-6E8A-4147-A177-3AD203B41FA5}">
                      <a16:colId xmlns:a16="http://schemas.microsoft.com/office/drawing/2014/main" val="1573153165"/>
                    </a:ext>
                  </a:extLst>
                </a:gridCol>
                <a:gridCol w="92127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2018**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2019**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2021**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2022**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8" name="Prostokąt 67"/>
          <p:cNvSpPr/>
          <p:nvPr/>
        </p:nvSpPr>
        <p:spPr>
          <a:xfrm>
            <a:off x="6323881" y="2824007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P9b. Skąd dowiedział(a) się Pan(i) o ofercie turystycznej województwa śląskiego?</a:t>
            </a:r>
            <a:br>
              <a:rPr lang="pl-PL" sz="1000" b="1" dirty="0"/>
            </a:br>
            <a:r>
              <a:rPr lang="pl-PL" sz="1000" b="1" i="1" dirty="0"/>
              <a:t>Możliwość wielu odpowiedzi. **</a:t>
            </a:r>
          </a:p>
        </p:txBody>
      </p:sp>
      <p:sp>
        <p:nvSpPr>
          <p:cNvPr id="69" name="Strzałka w dół 68"/>
          <p:cNvSpPr/>
          <p:nvPr/>
        </p:nvSpPr>
        <p:spPr>
          <a:xfrm>
            <a:off x="8019371" y="2409776"/>
            <a:ext cx="409575" cy="171499"/>
          </a:xfrm>
          <a:prstGeom prst="downArrow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74" name="Tabela 7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0078336"/>
              </p:ext>
            </p:extLst>
          </p:nvPr>
        </p:nvGraphicFramePr>
        <p:xfrm>
          <a:off x="6385915" y="3383580"/>
          <a:ext cx="1943503" cy="22491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435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718754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Internet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11199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Rekomendacja znajomych, rodziny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19172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Punkt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 </a:t>
                      </a:r>
                      <a:r>
                        <a:rPr lang="en-US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informacji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 </a:t>
                      </a:r>
                      <a:r>
                        <a:rPr lang="en-US" sz="11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turystycznej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76" name="Tabela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5372649"/>
              </p:ext>
            </p:extLst>
          </p:nvPr>
        </p:nvGraphicFramePr>
        <p:xfrm>
          <a:off x="510022" y="3309316"/>
          <a:ext cx="1444815" cy="24400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4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110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rekomendacja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znajomych, rodziny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824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internet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824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foldery turystyczne, przewodniki, mapy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6405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punkty Informacji Turystycznej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824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prasa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824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trudno powiedzieć, </a:t>
                      </a:r>
                      <a:b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nie pamiętam, inne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6405">
                <a:tc>
                  <a:txBody>
                    <a:bodyPr/>
                    <a:lstStyle/>
                    <a:p>
                      <a:pPr algn="r" fontAlgn="ctr"/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7" name="Wykres 36"/>
          <p:cNvGraphicFramePr/>
          <p:nvPr>
            <p:extLst>
              <p:ext uri="{D42A27DB-BD31-4B8C-83A1-F6EECF244321}">
                <p14:modId xmlns:p14="http://schemas.microsoft.com/office/powerpoint/2010/main" val="98339660"/>
              </p:ext>
            </p:extLst>
          </p:nvPr>
        </p:nvGraphicFramePr>
        <p:xfrm>
          <a:off x="1083391" y="1895473"/>
          <a:ext cx="166397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40" name="Wykres 39">
            <a:extLst>
              <a:ext uri="{FF2B5EF4-FFF2-40B4-BE49-F238E27FC236}">
                <a16:creationId xmlns:a16="http://schemas.microsoft.com/office/drawing/2014/main" id="{BCE7E42B-8B60-43DF-8F5D-74D1465FDB8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40410931"/>
              </p:ext>
            </p:extLst>
          </p:nvPr>
        </p:nvGraphicFramePr>
        <p:xfrm>
          <a:off x="1941602" y="1901379"/>
          <a:ext cx="166397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42" name="pole tekstowe 41">
            <a:extLst>
              <a:ext uri="{FF2B5EF4-FFF2-40B4-BE49-F238E27FC236}">
                <a16:creationId xmlns:a16="http://schemas.microsoft.com/office/drawing/2014/main" id="{3C9C55EA-9EB3-465F-BD2D-D2CAC02A28F0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rgbClr val="FF0000"/>
                </a:solidFill>
              </a:rPr>
              <a:t>UWAGA: </a:t>
            </a:r>
            <a:r>
              <a:rPr lang="pl-PL" sz="900" dirty="0">
                <a:solidFill>
                  <a:srgbClr val="FF0000"/>
                </a:solidFill>
              </a:rPr>
              <a:t>NISKIE LICZEBNOŚCI BADANYCH</a:t>
            </a:r>
          </a:p>
        </p:txBody>
      </p:sp>
      <p:graphicFrame>
        <p:nvGraphicFramePr>
          <p:cNvPr id="43" name="Wykres 42"/>
          <p:cNvGraphicFramePr/>
          <p:nvPr>
            <p:extLst>
              <p:ext uri="{D42A27DB-BD31-4B8C-83A1-F6EECF244321}">
                <p14:modId xmlns:p14="http://schemas.microsoft.com/office/powerpoint/2010/main" val="1308804983"/>
              </p:ext>
            </p:extLst>
          </p:nvPr>
        </p:nvGraphicFramePr>
        <p:xfrm>
          <a:off x="2725960" y="1901379"/>
          <a:ext cx="166397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45" name="Wykres 44">
            <a:extLst>
              <a:ext uri="{FF2B5EF4-FFF2-40B4-BE49-F238E27FC236}">
                <a16:creationId xmlns:a16="http://schemas.microsoft.com/office/drawing/2014/main" id="{A966D628-4B0F-448F-8B6F-2A4DF49B002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72377592"/>
              </p:ext>
            </p:extLst>
          </p:nvPr>
        </p:nvGraphicFramePr>
        <p:xfrm>
          <a:off x="2008040" y="3306306"/>
          <a:ext cx="1985566" cy="24273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44" name="Wykres 43">
            <a:extLst>
              <a:ext uri="{FF2B5EF4-FFF2-40B4-BE49-F238E27FC236}">
                <a16:creationId xmlns:a16="http://schemas.microsoft.com/office/drawing/2014/main" id="{BCE7E42B-8B60-43DF-8F5D-74D1465FDB8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28793509"/>
              </p:ext>
            </p:extLst>
          </p:nvPr>
        </p:nvGraphicFramePr>
        <p:xfrm>
          <a:off x="3509680" y="1904998"/>
          <a:ext cx="166397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46" name="Wykres 45">
            <a:extLst>
              <a:ext uri="{FF2B5EF4-FFF2-40B4-BE49-F238E27FC236}">
                <a16:creationId xmlns:a16="http://schemas.microsoft.com/office/drawing/2014/main" id="{A966D628-4B0F-448F-8B6F-2A4DF49B002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9097640"/>
              </p:ext>
            </p:extLst>
          </p:nvPr>
        </p:nvGraphicFramePr>
        <p:xfrm>
          <a:off x="3014810" y="3299791"/>
          <a:ext cx="1985566" cy="24273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pSp>
        <p:nvGrpSpPr>
          <p:cNvPr id="47" name="Grupa 46">
            <a:extLst>
              <a:ext uri="{FF2B5EF4-FFF2-40B4-BE49-F238E27FC236}">
                <a16:creationId xmlns:a16="http://schemas.microsoft.com/office/drawing/2014/main" id="{FD82CF4F-527B-AE1E-D28E-A545E99B2972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48" name="Grupa 47">
              <a:extLst>
                <a:ext uri="{FF2B5EF4-FFF2-40B4-BE49-F238E27FC236}">
                  <a16:creationId xmlns:a16="http://schemas.microsoft.com/office/drawing/2014/main" id="{9A57DF23-D374-E384-983E-9C47DD635B76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50" name="Elipsa 33">
                <a:extLst>
                  <a:ext uri="{FF2B5EF4-FFF2-40B4-BE49-F238E27FC236}">
                    <a16:creationId xmlns:a16="http://schemas.microsoft.com/office/drawing/2014/main" id="{A4F36211-E5B2-7054-6A9E-576F363AE046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51" name="noun_project_0562.eps">
                <a:extLst>
                  <a:ext uri="{FF2B5EF4-FFF2-40B4-BE49-F238E27FC236}">
                    <a16:creationId xmlns:a16="http://schemas.microsoft.com/office/drawing/2014/main" id="{C46E5369-8477-FEBA-9C40-7F2AC92460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52" name="Freeform 360">
                  <a:extLst>
                    <a:ext uri="{FF2B5EF4-FFF2-40B4-BE49-F238E27FC236}">
                      <a16:creationId xmlns:a16="http://schemas.microsoft.com/office/drawing/2014/main" id="{DA35DF5B-F0DD-F034-84B1-4DA78A51DA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3" name="Freeform 361">
                  <a:extLst>
                    <a:ext uri="{FF2B5EF4-FFF2-40B4-BE49-F238E27FC236}">
                      <a16:creationId xmlns:a16="http://schemas.microsoft.com/office/drawing/2014/main" id="{A575602F-E25B-528F-C0DC-ED65406EB3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4" name="Freeform 362">
                  <a:extLst>
                    <a:ext uri="{FF2B5EF4-FFF2-40B4-BE49-F238E27FC236}">
                      <a16:creationId xmlns:a16="http://schemas.microsoft.com/office/drawing/2014/main" id="{E9746CE7-20B4-F3CE-7334-B28E62E1DD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5" name="Freeform 363">
                  <a:extLst>
                    <a:ext uri="{FF2B5EF4-FFF2-40B4-BE49-F238E27FC236}">
                      <a16:creationId xmlns:a16="http://schemas.microsoft.com/office/drawing/2014/main" id="{7F0013F2-FFD2-268F-09AE-A1A330D6BD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49" name="Freeform 19">
              <a:extLst>
                <a:ext uri="{FF2B5EF4-FFF2-40B4-BE49-F238E27FC236}">
                  <a16:creationId xmlns:a16="http://schemas.microsoft.com/office/drawing/2014/main" id="{29027336-1A3C-DC2A-00E5-A8D260E8A9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56" name="Wykres 55">
            <a:extLst>
              <a:ext uri="{FF2B5EF4-FFF2-40B4-BE49-F238E27FC236}">
                <a16:creationId xmlns:a16="http://schemas.microsoft.com/office/drawing/2014/main" id="{DAB7B947-0341-0E30-C348-1AEEF0A54CF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00748395"/>
              </p:ext>
            </p:extLst>
          </p:nvPr>
        </p:nvGraphicFramePr>
        <p:xfrm>
          <a:off x="4388448" y="1901379"/>
          <a:ext cx="166397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57" name="Wykres 56">
            <a:extLst>
              <a:ext uri="{FF2B5EF4-FFF2-40B4-BE49-F238E27FC236}">
                <a16:creationId xmlns:a16="http://schemas.microsoft.com/office/drawing/2014/main" id="{A303015C-3B25-D2F4-6B8F-F6A7616AEF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19286176"/>
              </p:ext>
            </p:extLst>
          </p:nvPr>
        </p:nvGraphicFramePr>
        <p:xfrm>
          <a:off x="3071946" y="3292599"/>
          <a:ext cx="1985566" cy="21234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1B646271-A7C6-69CB-C1F7-AA951926C40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65174005"/>
              </p:ext>
            </p:extLst>
          </p:nvPr>
        </p:nvGraphicFramePr>
        <p:xfrm>
          <a:off x="5119849" y="1901120"/>
          <a:ext cx="166397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graphicFrame>
        <p:nvGraphicFramePr>
          <p:cNvPr id="6" name="Wykres 5">
            <a:extLst>
              <a:ext uri="{FF2B5EF4-FFF2-40B4-BE49-F238E27FC236}">
                <a16:creationId xmlns:a16="http://schemas.microsoft.com/office/drawing/2014/main" id="{25BCE78F-9A18-5E83-B0EB-F348AED66BE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83270974"/>
              </p:ext>
            </p:extLst>
          </p:nvPr>
        </p:nvGraphicFramePr>
        <p:xfrm>
          <a:off x="4860084" y="3275235"/>
          <a:ext cx="1985566" cy="21408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"/>
          </a:graphicData>
        </a:graphic>
      </p:graphicFrame>
    </p:spTree>
    <p:extLst>
      <p:ext uri="{BB962C8B-B14F-4D97-AF65-F5344CB8AC3E}">
        <p14:creationId xmlns:p14="http://schemas.microsoft.com/office/powerpoint/2010/main" val="24063979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0" name="Łącznik prostoliniowy 79"/>
          <p:cNvCxnSpPr/>
          <p:nvPr/>
        </p:nvCxnSpPr>
        <p:spPr>
          <a:xfrm>
            <a:off x="6258444" y="4229100"/>
            <a:ext cx="5579171" cy="0"/>
          </a:xfrm>
          <a:prstGeom prst="line">
            <a:avLst/>
          </a:prstGeom>
          <a:ln w="127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Łącznik prostoliniowy 5"/>
          <p:cNvCxnSpPr/>
          <p:nvPr/>
        </p:nvCxnSpPr>
        <p:spPr>
          <a:xfrm>
            <a:off x="360363" y="4229100"/>
            <a:ext cx="5579171" cy="0"/>
          </a:xfrm>
          <a:prstGeom prst="line">
            <a:avLst/>
          </a:prstGeom>
          <a:ln w="127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2" name="Tabela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2941000"/>
              </p:ext>
            </p:extLst>
          </p:nvPr>
        </p:nvGraphicFramePr>
        <p:xfrm>
          <a:off x="475923" y="3136383"/>
          <a:ext cx="1307886" cy="25500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8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89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rgbClr val="669900"/>
                          </a:solidFill>
                        </a:rPr>
                        <a:t>T2B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DA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900" dirty="0">
                          <a:solidFill>
                            <a:schemeClr val="tx1"/>
                          </a:solidFill>
                        </a:rPr>
                        <a:t>5. bardzo</a:t>
                      </a: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br>
                        <a:rPr lang="pl-PL" sz="9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BC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900" dirty="0">
                          <a:solidFill>
                            <a:schemeClr val="tx1"/>
                          </a:solidFill>
                        </a:rPr>
                        <a:t>4.</a:t>
                      </a: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9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900" dirty="0">
                          <a:solidFill>
                            <a:schemeClr val="tx1"/>
                          </a:solidFill>
                        </a:rPr>
                        <a:t>3.</a:t>
                      </a: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 ani zadowolony(a), </a:t>
                      </a:r>
                      <a:br>
                        <a:rPr lang="pl-PL" sz="9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ani niezadowolony(a)</a:t>
                      </a:r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900" dirty="0">
                          <a:solidFill>
                            <a:schemeClr val="tx1"/>
                          </a:solidFill>
                        </a:rPr>
                        <a:t>2.</a:t>
                      </a: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9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99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900" dirty="0">
                          <a:solidFill>
                            <a:schemeClr val="tx1"/>
                          </a:solidFill>
                        </a:rPr>
                        <a:t>1.</a:t>
                      </a: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 bardzo </a:t>
                      </a:r>
                      <a:br>
                        <a:rPr lang="pl-PL" sz="9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9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b="1" dirty="0">
                        <a:solidFill>
                          <a:srgbClr val="BF7300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1" dirty="0">
                          <a:solidFill>
                            <a:srgbClr val="BF7300"/>
                          </a:solidFill>
                        </a:rPr>
                        <a:t>B2B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5DB3C292-4E34-BC1C-4959-8CCF93E1101E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Ocena zadowolenia z pobytu wśród turystów wewnętrznych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2022: N=33.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P10. Na ile jest Pan(i) zadowolony(a) z tego pobytu/tych pobytów na terenie </a:t>
            </a:r>
            <a:br>
              <a:rPr lang="pl-PL" sz="1000" b="1" dirty="0"/>
            </a:br>
            <a:r>
              <a:rPr lang="pl-PL" sz="1000" b="1" dirty="0"/>
              <a:t>województwa śląskiego?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aphicFrame>
        <p:nvGraphicFramePr>
          <p:cNvPr id="71" name="Wykres 70"/>
          <p:cNvGraphicFramePr/>
          <p:nvPr>
            <p:extLst>
              <p:ext uri="{D42A27DB-BD31-4B8C-83A1-F6EECF244321}">
                <p14:modId xmlns:p14="http://schemas.microsoft.com/office/powerpoint/2010/main" val="1855559521"/>
              </p:ext>
            </p:extLst>
          </p:nvPr>
        </p:nvGraphicFramePr>
        <p:xfrm>
          <a:off x="1731070" y="1314468"/>
          <a:ext cx="1796346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8" name="Tabela 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1291307"/>
              </p:ext>
            </p:extLst>
          </p:nvPr>
        </p:nvGraphicFramePr>
        <p:xfrm>
          <a:off x="7391780" y="3136383"/>
          <a:ext cx="1903896" cy="25500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8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90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rgbClr val="669900"/>
                          </a:solidFill>
                        </a:rPr>
                        <a:t>T2B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DA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5. bardzo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BC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4.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3.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ani zadowolony(a),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ani niezadowolony(a)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2.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99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1.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bardzo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b="1" dirty="0">
                        <a:solidFill>
                          <a:srgbClr val="BF7300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1" dirty="0">
                          <a:solidFill>
                            <a:srgbClr val="BF7300"/>
                          </a:solidFill>
                        </a:rPr>
                        <a:t>B2B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9" name="Wykres 78"/>
          <p:cNvGraphicFramePr/>
          <p:nvPr>
            <p:extLst>
              <p:ext uri="{D42A27DB-BD31-4B8C-83A1-F6EECF244321}">
                <p14:modId xmlns:p14="http://schemas.microsoft.com/office/powerpoint/2010/main" val="3906119943"/>
              </p:ext>
            </p:extLst>
          </p:nvPr>
        </p:nvGraphicFramePr>
        <p:xfrm>
          <a:off x="8948679" y="1314468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8" name="Wykres 27"/>
          <p:cNvGraphicFramePr/>
          <p:nvPr>
            <p:extLst>
              <p:ext uri="{D42A27DB-BD31-4B8C-83A1-F6EECF244321}">
                <p14:modId xmlns:p14="http://schemas.microsoft.com/office/powerpoint/2010/main" val="3102650680"/>
              </p:ext>
            </p:extLst>
          </p:nvPr>
        </p:nvGraphicFramePr>
        <p:xfrm>
          <a:off x="3375675" y="1350300"/>
          <a:ext cx="171047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32" name="Wykres 31">
            <a:extLst>
              <a:ext uri="{FF2B5EF4-FFF2-40B4-BE49-F238E27FC236}">
                <a16:creationId xmlns:a16="http://schemas.microsoft.com/office/drawing/2014/main" id="{22069005-4830-45ED-827F-9168B9C4753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95317466"/>
              </p:ext>
            </p:extLst>
          </p:nvPr>
        </p:nvGraphicFramePr>
        <p:xfrm>
          <a:off x="3712779" y="1350299"/>
          <a:ext cx="1788959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3" name="Wykres 32">
            <a:extLst>
              <a:ext uri="{FF2B5EF4-FFF2-40B4-BE49-F238E27FC236}">
                <a16:creationId xmlns:a16="http://schemas.microsoft.com/office/drawing/2014/main" id="{22069005-4830-45ED-827F-9168B9C4753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23096066"/>
              </p:ext>
            </p:extLst>
          </p:nvPr>
        </p:nvGraphicFramePr>
        <p:xfrm>
          <a:off x="4015766" y="1310187"/>
          <a:ext cx="1863342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34" name="Wykres 33">
            <a:extLst>
              <a:ext uri="{FF2B5EF4-FFF2-40B4-BE49-F238E27FC236}">
                <a16:creationId xmlns:a16="http://schemas.microsoft.com/office/drawing/2014/main" id="{22069005-4830-45ED-827F-9168B9C4753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0458934"/>
              </p:ext>
            </p:extLst>
          </p:nvPr>
        </p:nvGraphicFramePr>
        <p:xfrm>
          <a:off x="4385779" y="1310633"/>
          <a:ext cx="1863342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35" name="pole tekstowe 34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36" name="Grupa 35">
            <a:extLst>
              <a:ext uri="{FF2B5EF4-FFF2-40B4-BE49-F238E27FC236}">
                <a16:creationId xmlns:a16="http://schemas.microsoft.com/office/drawing/2014/main" id="{0D77B61F-4A3F-4642-04FF-EB37EF785E2B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37" name="Grupa 36">
              <a:extLst>
                <a:ext uri="{FF2B5EF4-FFF2-40B4-BE49-F238E27FC236}">
                  <a16:creationId xmlns:a16="http://schemas.microsoft.com/office/drawing/2014/main" id="{BDF5923E-7782-09E9-DB55-1BDA0FCC8FEE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39" name="Elipsa 33">
                <a:extLst>
                  <a:ext uri="{FF2B5EF4-FFF2-40B4-BE49-F238E27FC236}">
                    <a16:creationId xmlns:a16="http://schemas.microsoft.com/office/drawing/2014/main" id="{E63868CF-3C39-6776-8B20-DBC17BC80789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40" name="noun_project_0562.eps">
                <a:extLst>
                  <a:ext uri="{FF2B5EF4-FFF2-40B4-BE49-F238E27FC236}">
                    <a16:creationId xmlns:a16="http://schemas.microsoft.com/office/drawing/2014/main" id="{461565C6-292D-56D8-6E6B-7A2BCEB959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41" name="Freeform 360">
                  <a:extLst>
                    <a:ext uri="{FF2B5EF4-FFF2-40B4-BE49-F238E27FC236}">
                      <a16:creationId xmlns:a16="http://schemas.microsoft.com/office/drawing/2014/main" id="{80929B63-625A-8088-959F-4D60F37238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2" name="Freeform 361">
                  <a:extLst>
                    <a:ext uri="{FF2B5EF4-FFF2-40B4-BE49-F238E27FC236}">
                      <a16:creationId xmlns:a16="http://schemas.microsoft.com/office/drawing/2014/main" id="{0C67E84F-4526-E54D-713E-D014D0F9CF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3" name="Freeform 362">
                  <a:extLst>
                    <a:ext uri="{FF2B5EF4-FFF2-40B4-BE49-F238E27FC236}">
                      <a16:creationId xmlns:a16="http://schemas.microsoft.com/office/drawing/2014/main" id="{EE820F2E-4AED-91FF-10BF-F175BEBCD1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4" name="Freeform 363">
                  <a:extLst>
                    <a:ext uri="{FF2B5EF4-FFF2-40B4-BE49-F238E27FC236}">
                      <a16:creationId xmlns:a16="http://schemas.microsoft.com/office/drawing/2014/main" id="{DB61242A-1198-FAEC-9A03-6925D4CF61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38" name="Freeform 19">
              <a:extLst>
                <a:ext uri="{FF2B5EF4-FFF2-40B4-BE49-F238E27FC236}">
                  <a16:creationId xmlns:a16="http://schemas.microsoft.com/office/drawing/2014/main" id="{1756AC14-CDA0-DE67-4065-BB19BA397A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45" name="Wykres 44">
            <a:extLst>
              <a:ext uri="{FF2B5EF4-FFF2-40B4-BE49-F238E27FC236}">
                <a16:creationId xmlns:a16="http://schemas.microsoft.com/office/drawing/2014/main" id="{2969207A-AC8A-AF62-5BA4-588D711881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07534670"/>
              </p:ext>
            </p:extLst>
          </p:nvPr>
        </p:nvGraphicFramePr>
        <p:xfrm>
          <a:off x="4734041" y="1299779"/>
          <a:ext cx="1863342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3" name="Wykres 2">
            <a:extLst>
              <a:ext uri="{FF2B5EF4-FFF2-40B4-BE49-F238E27FC236}">
                <a16:creationId xmlns:a16="http://schemas.microsoft.com/office/drawing/2014/main" id="{30535ACB-ABF8-B571-4BA4-3350546DC8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17436255"/>
              </p:ext>
            </p:extLst>
          </p:nvPr>
        </p:nvGraphicFramePr>
        <p:xfrm>
          <a:off x="5131240" y="1319612"/>
          <a:ext cx="1863342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77" name="Tabela 7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0292697"/>
              </p:ext>
            </p:extLst>
          </p:nvPr>
        </p:nvGraphicFramePr>
        <p:xfrm>
          <a:off x="1768366" y="1597800"/>
          <a:ext cx="3836690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8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87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87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4879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4879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4879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48790">
                  <a:extLst>
                    <a:ext uri="{9D8B030D-6E8A-4147-A177-3AD203B41FA5}">
                      <a16:colId xmlns:a16="http://schemas.microsoft.com/office/drawing/2014/main" val="3080332042"/>
                    </a:ext>
                  </a:extLst>
                </a:gridCol>
                <a:gridCol w="34879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4879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48790">
                  <a:extLst>
                    <a:ext uri="{9D8B030D-6E8A-4147-A177-3AD203B41FA5}">
                      <a16:colId xmlns:a16="http://schemas.microsoft.com/office/drawing/2014/main" val="132489630"/>
                    </a:ext>
                  </a:extLst>
                </a:gridCol>
                <a:gridCol w="348790">
                  <a:extLst>
                    <a:ext uri="{9D8B030D-6E8A-4147-A177-3AD203B41FA5}">
                      <a16:colId xmlns:a16="http://schemas.microsoft.com/office/drawing/2014/main" val="160622816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2015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2016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2017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98850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C4E69639-131C-B396-252A-E183D0483A21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Powody zadowolenia z pobytu turystów wewnętrznych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Respondenci, którzy byli zadowoleni z pobytu, 2022: N=31.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P10b. Dlaczego jest Pan(i) zadowolony(a)?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4277329035"/>
              </p:ext>
            </p:extLst>
          </p:nvPr>
        </p:nvGraphicFramePr>
        <p:xfrm>
          <a:off x="8662015" y="1981197"/>
          <a:ext cx="3442060" cy="37799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  <p:graphicFrame>
        <p:nvGraphicFramePr>
          <p:cNvPr id="59" name="Tabela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9302750"/>
              </p:ext>
            </p:extLst>
          </p:nvPr>
        </p:nvGraphicFramePr>
        <p:xfrm>
          <a:off x="6309543" y="1955555"/>
          <a:ext cx="2268815" cy="37582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68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697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Dobry stosunek jakości do </a:t>
                      </a:r>
                      <a:b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ceny całego pobytu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697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en-US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Dobre</a:t>
                      </a:r>
                      <a:r>
                        <a:rPr 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jedzenie</a:t>
                      </a:r>
                      <a:r>
                        <a:rPr 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\</a:t>
                      </a:r>
                      <a:r>
                        <a:rPr lang="en-US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smaczna</a:t>
                      </a:r>
                      <a:r>
                        <a:rPr 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kuchnia</a:t>
                      </a:r>
                      <a:r>
                        <a:rPr 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9442324"/>
                  </a:ext>
                </a:extLst>
              </a:tr>
              <a:tr h="4697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Wysoka jakość miejsca noclegowego (relatywnie do ceny).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9835752"/>
                  </a:ext>
                </a:extLst>
              </a:tr>
              <a:tr h="4697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en-US" sz="1000" b="0" i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Różnorodna oferta atrakcji.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697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Dobra </a:t>
                      </a:r>
                      <a:r>
                        <a:rPr lang="en-US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jakość</a:t>
                      </a:r>
                      <a:r>
                        <a:rPr 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obsługi</a:t>
                      </a:r>
                      <a:r>
                        <a:rPr 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turysty</a:t>
                      </a:r>
                      <a:r>
                        <a:rPr lang="pl-PL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cznej</a:t>
                      </a:r>
                      <a:r>
                        <a:rPr 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697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en-US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Gościnni</a:t>
                      </a:r>
                      <a:r>
                        <a:rPr 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</a:t>
                      </a:r>
                      <a:r>
                        <a:rPr 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mili</a:t>
                      </a:r>
                      <a:r>
                        <a:rPr 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10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ludzie</a:t>
                      </a:r>
                      <a:r>
                        <a:rPr 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697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Ciekawa oferta spędzania wolnego czasu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697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Jestem zaskoczony jak tu zielono, ładnie, jak tu się dużo zmieniło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67" name="Tabela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7373501"/>
              </p:ext>
            </p:extLst>
          </p:nvPr>
        </p:nvGraphicFramePr>
        <p:xfrm>
          <a:off x="436543" y="1990725"/>
          <a:ext cx="1806325" cy="37230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63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5817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ciekawa oferta spędzania wolnego czasu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817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gościnni i mili ludzie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817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dobry stosunek jakości do ceny całego pobytu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0965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wysoka jakość miejsca noclegowego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817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różnorodna oferta atrakcji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817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wszystko</a:t>
                      </a: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mi się podobało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0965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jestem zaskoczony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jak tu zielono, ładnie, jak się dużo zmieniło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817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dobre jedzenie, smaczna kuchnia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817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dobra jakość obsługi turystycznej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817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trudno powiedzieć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71" name="Tabela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9834814"/>
              </p:ext>
            </p:extLst>
          </p:nvPr>
        </p:nvGraphicFramePr>
        <p:xfrm>
          <a:off x="2234242" y="1694056"/>
          <a:ext cx="3705292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63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6323">
                  <a:extLst>
                    <a:ext uri="{9D8B030D-6E8A-4147-A177-3AD203B41FA5}">
                      <a16:colId xmlns:a16="http://schemas.microsoft.com/office/drawing/2014/main" val="3527535244"/>
                    </a:ext>
                  </a:extLst>
                </a:gridCol>
                <a:gridCol w="926323">
                  <a:extLst>
                    <a:ext uri="{9D8B030D-6E8A-4147-A177-3AD203B41FA5}">
                      <a16:colId xmlns:a16="http://schemas.microsoft.com/office/drawing/2014/main" val="1027783626"/>
                    </a:ext>
                  </a:extLst>
                </a:gridCol>
                <a:gridCol w="92632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8" name="Wykres 27">
            <a:extLst>
              <a:ext uri="{FF2B5EF4-FFF2-40B4-BE49-F238E27FC236}">
                <a16:creationId xmlns:a16="http://schemas.microsoft.com/office/drawing/2014/main" id="{CCF2C649-ABDC-4030-B884-E9F65827517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17270679"/>
              </p:ext>
            </p:extLst>
          </p:nvPr>
        </p:nvGraphicFramePr>
        <p:xfrm>
          <a:off x="2464309" y="2033110"/>
          <a:ext cx="2238400" cy="36084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32" name="Wykres 31">
            <a:extLst>
              <a:ext uri="{FF2B5EF4-FFF2-40B4-BE49-F238E27FC236}">
                <a16:creationId xmlns:a16="http://schemas.microsoft.com/office/drawing/2014/main" id="{249EE8CE-646E-4E9B-95F4-589ACBBA50C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13229748"/>
              </p:ext>
            </p:extLst>
          </p:nvPr>
        </p:nvGraphicFramePr>
        <p:xfrm>
          <a:off x="3361120" y="2033391"/>
          <a:ext cx="2091441" cy="36084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3" name="pole tekstowe 32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30" name="Grupa 29">
            <a:extLst>
              <a:ext uri="{FF2B5EF4-FFF2-40B4-BE49-F238E27FC236}">
                <a16:creationId xmlns:a16="http://schemas.microsoft.com/office/drawing/2014/main" id="{42E9FE88-BAD6-C136-8A15-FA9E3F28D632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34" name="Grupa 33">
              <a:extLst>
                <a:ext uri="{FF2B5EF4-FFF2-40B4-BE49-F238E27FC236}">
                  <a16:creationId xmlns:a16="http://schemas.microsoft.com/office/drawing/2014/main" id="{DDA94A62-31B5-5CEF-155F-0087A8AA33B3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36" name="Elipsa 33">
                <a:extLst>
                  <a:ext uri="{FF2B5EF4-FFF2-40B4-BE49-F238E27FC236}">
                    <a16:creationId xmlns:a16="http://schemas.microsoft.com/office/drawing/2014/main" id="{E3F39A67-8E99-D709-1571-B859222299AD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37" name="noun_project_0562.eps">
                <a:extLst>
                  <a:ext uri="{FF2B5EF4-FFF2-40B4-BE49-F238E27FC236}">
                    <a16:creationId xmlns:a16="http://schemas.microsoft.com/office/drawing/2014/main" id="{02E8F517-F9A8-1FD7-FF45-092AE6EFD0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38" name="Freeform 360">
                  <a:extLst>
                    <a:ext uri="{FF2B5EF4-FFF2-40B4-BE49-F238E27FC236}">
                      <a16:creationId xmlns:a16="http://schemas.microsoft.com/office/drawing/2014/main" id="{7B5D6BB1-83AA-06F1-61A1-789C61DD3F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9" name="Freeform 361">
                  <a:extLst>
                    <a:ext uri="{FF2B5EF4-FFF2-40B4-BE49-F238E27FC236}">
                      <a16:creationId xmlns:a16="http://schemas.microsoft.com/office/drawing/2014/main" id="{D5BCB3C6-D4A0-C9D1-887B-271DC334F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0" name="Freeform 362">
                  <a:extLst>
                    <a:ext uri="{FF2B5EF4-FFF2-40B4-BE49-F238E27FC236}">
                      <a16:creationId xmlns:a16="http://schemas.microsoft.com/office/drawing/2014/main" id="{7D19D407-646C-EC99-A70A-4222B1CC29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1" name="Freeform 363">
                  <a:extLst>
                    <a:ext uri="{FF2B5EF4-FFF2-40B4-BE49-F238E27FC236}">
                      <a16:creationId xmlns:a16="http://schemas.microsoft.com/office/drawing/2014/main" id="{D97342FD-2A25-1053-2F80-BDCA4E234A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35" name="Freeform 19">
              <a:extLst>
                <a:ext uri="{FF2B5EF4-FFF2-40B4-BE49-F238E27FC236}">
                  <a16:creationId xmlns:a16="http://schemas.microsoft.com/office/drawing/2014/main" id="{D9E2B1C1-3907-5D8C-5D25-A9AEF601F2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26" name="Wykres 25">
            <a:extLst>
              <a:ext uri="{FF2B5EF4-FFF2-40B4-BE49-F238E27FC236}">
                <a16:creationId xmlns:a16="http://schemas.microsoft.com/office/drawing/2014/main" id="{CCF2C649-ABDC-4030-B884-E9F65827517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18707585"/>
              </p:ext>
            </p:extLst>
          </p:nvPr>
        </p:nvGraphicFramePr>
        <p:xfrm>
          <a:off x="4269815" y="2032248"/>
          <a:ext cx="2091441" cy="36084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" name="Wykres 2">
            <a:extLst>
              <a:ext uri="{FF2B5EF4-FFF2-40B4-BE49-F238E27FC236}">
                <a16:creationId xmlns:a16="http://schemas.microsoft.com/office/drawing/2014/main" id="{4B6004A2-9DAD-A60F-9BAA-CA6561B0BA2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51775088"/>
              </p:ext>
            </p:extLst>
          </p:nvPr>
        </p:nvGraphicFramePr>
        <p:xfrm>
          <a:off x="5084330" y="2048013"/>
          <a:ext cx="2091441" cy="36084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360988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0" name="Łącznik prostoliniowy 79"/>
          <p:cNvCxnSpPr/>
          <p:nvPr/>
        </p:nvCxnSpPr>
        <p:spPr>
          <a:xfrm>
            <a:off x="3271432" y="4220079"/>
            <a:ext cx="5579171" cy="0"/>
          </a:xfrm>
          <a:prstGeom prst="line">
            <a:avLst/>
          </a:prstGeom>
          <a:ln w="127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785B6E73-660C-784D-E002-B39DFFCEFE10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Chęć ponownych odwiedzin regionu wśród turystów wewnętrznych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2022: N=33.</a:t>
            </a:r>
          </a:p>
        </p:txBody>
      </p:sp>
      <p:sp>
        <p:nvSpPr>
          <p:cNvPr id="20" name="Prostokąt 19"/>
          <p:cNvSpPr/>
          <p:nvPr/>
        </p:nvSpPr>
        <p:spPr>
          <a:xfrm>
            <a:off x="1209675" y="1322561"/>
            <a:ext cx="10712448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P10d. Czy chciał(a)by Pan(i) w przyszłości ponownie odwiedzić w celach turystycznych województwo śląskie?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417232" y="1310050"/>
            <a:ext cx="11411327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78" name="Tabela 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8019233"/>
              </p:ext>
            </p:extLst>
          </p:nvPr>
        </p:nvGraphicFramePr>
        <p:xfrm>
          <a:off x="2815628" y="3127362"/>
          <a:ext cx="2453489" cy="25500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8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054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rgbClr val="669900"/>
                          </a:solidFill>
                        </a:rPr>
                        <a:t>T2B (zdecydowanie tak + raczej tak)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DA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5. Zdecydowanie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tak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BC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4.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tak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3.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Nie wiem, trudno powiedzieć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2.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nie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99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1.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Zdecydowanie nie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b="1" dirty="0">
                        <a:solidFill>
                          <a:srgbClr val="BF7300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1" dirty="0">
                          <a:solidFill>
                            <a:srgbClr val="BF7300"/>
                          </a:solidFill>
                        </a:rPr>
                        <a:t>B2B (zdecydowanie nie + raczej nie)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9" name="Wykres 78"/>
          <p:cNvGraphicFramePr/>
          <p:nvPr>
            <p:extLst>
              <p:ext uri="{D42A27DB-BD31-4B8C-83A1-F6EECF244321}">
                <p14:modId xmlns:p14="http://schemas.microsoft.com/office/powerpoint/2010/main" val="1833900645"/>
              </p:ext>
            </p:extLst>
          </p:nvPr>
        </p:nvGraphicFramePr>
        <p:xfrm>
          <a:off x="4902414" y="1305447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6" name="pole tekstowe 35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37" name="Grupa 36">
            <a:extLst>
              <a:ext uri="{FF2B5EF4-FFF2-40B4-BE49-F238E27FC236}">
                <a16:creationId xmlns:a16="http://schemas.microsoft.com/office/drawing/2014/main" id="{6806738E-BA56-C800-F226-B5AF5739F6B3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38" name="Elipsa 6">
              <a:extLst>
                <a:ext uri="{FF2B5EF4-FFF2-40B4-BE49-F238E27FC236}">
                  <a16:creationId xmlns:a16="http://schemas.microsoft.com/office/drawing/2014/main" id="{90607B24-C991-DFD3-B840-112E44D8BEE7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39" name="Grupa 38">
              <a:extLst>
                <a:ext uri="{FF2B5EF4-FFF2-40B4-BE49-F238E27FC236}">
                  <a16:creationId xmlns:a16="http://schemas.microsoft.com/office/drawing/2014/main" id="{DF713E2B-B9F6-E100-F12F-676426C54CFC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0" name="Grupa 39">
                <a:extLst>
                  <a:ext uri="{FF2B5EF4-FFF2-40B4-BE49-F238E27FC236}">
                    <a16:creationId xmlns:a16="http://schemas.microsoft.com/office/drawing/2014/main" id="{A4F277A1-1E91-0D64-4DC0-46B0ACB4029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46" name="Freeform 5">
                  <a:extLst>
                    <a:ext uri="{FF2B5EF4-FFF2-40B4-BE49-F238E27FC236}">
                      <a16:creationId xmlns:a16="http://schemas.microsoft.com/office/drawing/2014/main" id="{A8D03FE4-8CA2-2B20-69F3-09024BAE5D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7" name="Freeform 6">
                  <a:extLst>
                    <a:ext uri="{FF2B5EF4-FFF2-40B4-BE49-F238E27FC236}">
                      <a16:creationId xmlns:a16="http://schemas.microsoft.com/office/drawing/2014/main" id="{FAD02FF0-3EE5-DF7C-2B3C-C5D99E0DA4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8" name="Freeform 7">
                  <a:extLst>
                    <a:ext uri="{FF2B5EF4-FFF2-40B4-BE49-F238E27FC236}">
                      <a16:creationId xmlns:a16="http://schemas.microsoft.com/office/drawing/2014/main" id="{7F26A03F-C5E3-1727-0A38-B7BB0F6E4F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9" name="Freeform 8">
                  <a:extLst>
                    <a:ext uri="{FF2B5EF4-FFF2-40B4-BE49-F238E27FC236}">
                      <a16:creationId xmlns:a16="http://schemas.microsoft.com/office/drawing/2014/main" id="{6D218821-2A76-B1D4-568B-4968A8A80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0" name="Freeform 9">
                  <a:extLst>
                    <a:ext uri="{FF2B5EF4-FFF2-40B4-BE49-F238E27FC236}">
                      <a16:creationId xmlns:a16="http://schemas.microsoft.com/office/drawing/2014/main" id="{A984FF24-72CC-0EF1-421C-ECAF279497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1" name="Freeform 10">
                  <a:extLst>
                    <a:ext uri="{FF2B5EF4-FFF2-40B4-BE49-F238E27FC236}">
                      <a16:creationId xmlns:a16="http://schemas.microsoft.com/office/drawing/2014/main" id="{C074FCF2-20F8-A6C1-6EDD-69A8B65CF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11">
                  <a:extLst>
                    <a:ext uri="{FF2B5EF4-FFF2-40B4-BE49-F238E27FC236}">
                      <a16:creationId xmlns:a16="http://schemas.microsoft.com/office/drawing/2014/main" id="{8720EB5B-C220-D7F1-2ADD-22B699C98F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12">
                  <a:extLst>
                    <a:ext uri="{FF2B5EF4-FFF2-40B4-BE49-F238E27FC236}">
                      <a16:creationId xmlns:a16="http://schemas.microsoft.com/office/drawing/2014/main" id="{41BD2263-4281-004F-985D-D25DFCECCC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13">
                  <a:extLst>
                    <a:ext uri="{FF2B5EF4-FFF2-40B4-BE49-F238E27FC236}">
                      <a16:creationId xmlns:a16="http://schemas.microsoft.com/office/drawing/2014/main" id="{69EC8555-B6A1-5042-281F-BFAAFD5036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14">
                  <a:extLst>
                    <a:ext uri="{FF2B5EF4-FFF2-40B4-BE49-F238E27FC236}">
                      <a16:creationId xmlns:a16="http://schemas.microsoft.com/office/drawing/2014/main" id="{17FC605F-DC4A-710B-D7AE-83F30E57C1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5">
                  <a:extLst>
                    <a:ext uri="{FF2B5EF4-FFF2-40B4-BE49-F238E27FC236}">
                      <a16:creationId xmlns:a16="http://schemas.microsoft.com/office/drawing/2014/main" id="{E52EBE30-00F0-5C05-BA88-C549BCE566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6">
                  <a:extLst>
                    <a:ext uri="{FF2B5EF4-FFF2-40B4-BE49-F238E27FC236}">
                      <a16:creationId xmlns:a16="http://schemas.microsoft.com/office/drawing/2014/main" id="{134838B5-AC31-43FF-F6BE-C5BA4FCE8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8" name="Freeform 17">
                  <a:extLst>
                    <a:ext uri="{FF2B5EF4-FFF2-40B4-BE49-F238E27FC236}">
                      <a16:creationId xmlns:a16="http://schemas.microsoft.com/office/drawing/2014/main" id="{4BFB23D3-0FDF-F449-6988-B34C40E528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9" name="Freeform 18">
                  <a:extLst>
                    <a:ext uri="{FF2B5EF4-FFF2-40B4-BE49-F238E27FC236}">
                      <a16:creationId xmlns:a16="http://schemas.microsoft.com/office/drawing/2014/main" id="{BA141E1A-9D7E-16D9-23FD-C2AB0B1CDD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0" name="Freeform 19">
                  <a:extLst>
                    <a:ext uri="{FF2B5EF4-FFF2-40B4-BE49-F238E27FC236}">
                      <a16:creationId xmlns:a16="http://schemas.microsoft.com/office/drawing/2014/main" id="{4C034B3D-EE2D-9B6F-3D59-87947833BC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1" name="Freeform 20">
                  <a:extLst>
                    <a:ext uri="{FF2B5EF4-FFF2-40B4-BE49-F238E27FC236}">
                      <a16:creationId xmlns:a16="http://schemas.microsoft.com/office/drawing/2014/main" id="{29A70BC3-FAFA-C519-B0BE-C8B06BD30E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1" name="noun_project_0562.eps">
                <a:extLst>
                  <a:ext uri="{FF2B5EF4-FFF2-40B4-BE49-F238E27FC236}">
                    <a16:creationId xmlns:a16="http://schemas.microsoft.com/office/drawing/2014/main" id="{7BE21539-034C-7565-D97F-D1BE72CAE3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2" name="Freeform 360">
                  <a:extLst>
                    <a:ext uri="{FF2B5EF4-FFF2-40B4-BE49-F238E27FC236}">
                      <a16:creationId xmlns:a16="http://schemas.microsoft.com/office/drawing/2014/main" id="{ECB61A30-B920-DD9B-1860-14D8596A7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3" name="Freeform 361">
                  <a:extLst>
                    <a:ext uri="{FF2B5EF4-FFF2-40B4-BE49-F238E27FC236}">
                      <a16:creationId xmlns:a16="http://schemas.microsoft.com/office/drawing/2014/main" id="{F8EE82BF-93C2-77C2-7BBE-E475EED59E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4" name="Freeform 362">
                  <a:extLst>
                    <a:ext uri="{FF2B5EF4-FFF2-40B4-BE49-F238E27FC236}">
                      <a16:creationId xmlns:a16="http://schemas.microsoft.com/office/drawing/2014/main" id="{AC03885B-FF9E-3F25-25B0-04792483FA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5" name="Freeform 363">
                  <a:extLst>
                    <a:ext uri="{FF2B5EF4-FFF2-40B4-BE49-F238E27FC236}">
                      <a16:creationId xmlns:a16="http://schemas.microsoft.com/office/drawing/2014/main" id="{B0EC73DE-0E86-11D6-30B3-342E600991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61" name="Wykres 60">
            <a:extLst>
              <a:ext uri="{FF2B5EF4-FFF2-40B4-BE49-F238E27FC236}">
                <a16:creationId xmlns:a16="http://schemas.microsoft.com/office/drawing/2014/main" id="{95AD7F9A-668C-A7BD-E93D-568DF991AE4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1848657"/>
              </p:ext>
            </p:extLst>
          </p:nvPr>
        </p:nvGraphicFramePr>
        <p:xfrm>
          <a:off x="5939300" y="1320158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2" name="Prostokąt 61">
            <a:extLst>
              <a:ext uri="{FF2B5EF4-FFF2-40B4-BE49-F238E27FC236}">
                <a16:creationId xmlns:a16="http://schemas.microsoft.com/office/drawing/2014/main" id="{9BD1692A-42DC-88E7-1C39-FBCADC7224D7}"/>
              </a:ext>
            </a:extLst>
          </p:cNvPr>
          <p:cNvSpPr/>
          <p:nvPr/>
        </p:nvSpPr>
        <p:spPr>
          <a:xfrm>
            <a:off x="6096000" y="1742946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chemeClr val="bg1">
                    <a:lumMod val="50000"/>
                  </a:schemeClr>
                </a:solidFill>
              </a:rPr>
              <a:t>2021</a:t>
            </a:r>
          </a:p>
        </p:txBody>
      </p:sp>
      <p:sp>
        <p:nvSpPr>
          <p:cNvPr id="63" name="Prostokąt 62">
            <a:extLst>
              <a:ext uri="{FF2B5EF4-FFF2-40B4-BE49-F238E27FC236}">
                <a16:creationId xmlns:a16="http://schemas.microsoft.com/office/drawing/2014/main" id="{124DF8B4-2EF2-19E9-C68C-7727B04BDB87}"/>
              </a:ext>
            </a:extLst>
          </p:cNvPr>
          <p:cNvSpPr/>
          <p:nvPr/>
        </p:nvSpPr>
        <p:spPr>
          <a:xfrm>
            <a:off x="4978751" y="1742946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chemeClr val="bg1">
                    <a:lumMod val="50000"/>
                  </a:schemeClr>
                </a:solidFill>
              </a:rPr>
              <a:t>2019</a:t>
            </a:r>
          </a:p>
        </p:txBody>
      </p:sp>
      <p:graphicFrame>
        <p:nvGraphicFramePr>
          <p:cNvPr id="3" name="Wykres 2">
            <a:extLst>
              <a:ext uri="{FF2B5EF4-FFF2-40B4-BE49-F238E27FC236}">
                <a16:creationId xmlns:a16="http://schemas.microsoft.com/office/drawing/2014/main" id="{4EE1FE59-4B14-68D2-4B47-4FDD6BCD02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56161681"/>
              </p:ext>
            </p:extLst>
          </p:nvPr>
        </p:nvGraphicFramePr>
        <p:xfrm>
          <a:off x="6935569" y="1335147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" name="Prostokąt 3">
            <a:extLst>
              <a:ext uri="{FF2B5EF4-FFF2-40B4-BE49-F238E27FC236}">
                <a16:creationId xmlns:a16="http://schemas.microsoft.com/office/drawing/2014/main" id="{49A655A4-97A1-F934-AA8C-E16C7D4F6D5B}"/>
              </a:ext>
            </a:extLst>
          </p:cNvPr>
          <p:cNvSpPr/>
          <p:nvPr/>
        </p:nvSpPr>
        <p:spPr>
          <a:xfrm>
            <a:off x="7074404" y="1727957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2022</a:t>
            </a:r>
          </a:p>
        </p:txBody>
      </p:sp>
    </p:spTree>
    <p:extLst>
      <p:ext uri="{BB962C8B-B14F-4D97-AF65-F5344CB8AC3E}">
        <p14:creationId xmlns:p14="http://schemas.microsoft.com/office/powerpoint/2010/main" val="2516747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502E28BA-13EC-7E4E-9C5B-37EDC16E4736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2299317" y="2547891"/>
            <a:ext cx="7430609" cy="914829"/>
          </a:xfrm>
        </p:spPr>
        <p:txBody>
          <a:bodyPr/>
          <a:lstStyle/>
          <a:p>
            <a:r>
              <a:rPr lang="pl-PL" dirty="0"/>
              <a:t>BADANIE RUCHU TURYSTYCZNEGO</a:t>
            </a:r>
            <a:br>
              <a:rPr lang="pl-PL" dirty="0"/>
            </a:br>
            <a:r>
              <a:rPr lang="pl-PL" dirty="0"/>
              <a:t>W WOJEWÓDZTWIE ŚLĄSKIM</a:t>
            </a:r>
          </a:p>
          <a:p>
            <a:endParaRPr lang="pl-PL" dirty="0"/>
          </a:p>
          <a:p>
            <a:r>
              <a:rPr lang="pl-PL" dirty="0"/>
              <a:t>DESK RESEARCH</a:t>
            </a:r>
            <a:br>
              <a:rPr lang="pl-PL" dirty="0"/>
            </a:br>
            <a:r>
              <a:rPr lang="pl-PL" dirty="0"/>
              <a:t>DANE DOTYCZĄCE ROKU 2021</a:t>
            </a:r>
          </a:p>
        </p:txBody>
      </p:sp>
    </p:spTree>
    <p:extLst>
      <p:ext uri="{BB962C8B-B14F-4D97-AF65-F5344CB8AC3E}">
        <p14:creationId xmlns:p14="http://schemas.microsoft.com/office/powerpoint/2010/main" val="242619328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" name="Tabela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0327819"/>
              </p:ext>
            </p:extLst>
          </p:nvPr>
        </p:nvGraphicFramePr>
        <p:xfrm>
          <a:off x="6259053" y="1347814"/>
          <a:ext cx="5570545" cy="4455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008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9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6977">
                <a:tc gridSpan="2">
                  <a:txBody>
                    <a:bodyPr/>
                    <a:lstStyle/>
                    <a:p>
                      <a:pPr algn="ctr"/>
                      <a:r>
                        <a:rPr lang="pl-PL" sz="1400" b="1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Definicje</a:t>
                      </a:r>
                      <a:r>
                        <a:rPr lang="pl-PL" sz="1400" b="1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kluczowych pojęć z dziedziny turystyki*:</a:t>
                      </a:r>
                      <a:endParaRPr lang="pl-PL" sz="1400" b="1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pl-PL" sz="1100" b="0" i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29640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Turysta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Jest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 to odwiedzający, który w miejscu odwiedzanym pozostaje przynajmniej na jedną noc, korzystając z usług publicznej lub prywatnej bazy noclegowej,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29640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tx1"/>
                          </a:solidFill>
                          <a:latin typeface="+mj-lt"/>
                        </a:rPr>
                        <a:t>Turystyka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Są to wszystkie czynności osoby podróżującej </a:t>
                      </a:r>
                      <a:b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oraz przebywającej poza jej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zwykłym otoczeniem, podejmowane w celach wypoczynkowych, interesach lub innych, w okresie nie dłuższym niż 12 kolejnych miesięcy.</a:t>
                      </a:r>
                      <a:endParaRPr lang="pl-PL" sz="1100" b="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29640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Miejsce podróży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Jest to istotne miejsce odwiedzane w czasie podróży, którym może być jak najdalej wysunięty punkt od miejsca stałego zamieszkania, a także miejsce, w którym turysta spędzi najwięcej czasu lub miejsce, który stanowi główny punkt podróży.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929640">
                <a:tc>
                  <a:txBody>
                    <a:bodyPr/>
                    <a:lstStyle/>
                    <a:p>
                      <a:pPr algn="ctr"/>
                      <a:r>
                        <a:rPr lang="pl-PL" sz="140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Cel</a:t>
                      </a:r>
                      <a:r>
                        <a:rPr lang="pl-PL" sz="140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podróży</a:t>
                      </a:r>
                      <a:endParaRPr lang="pl-PL" sz="140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Jest to motywacja podróży, przyczyna dla której urlop lub podróż m</a:t>
                      </a:r>
                      <a:r>
                        <a:rPr lang="pl-PL" sz="110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 się odbyć w określonym miejscu i czasie, ze względu na: (1) Wypoczynek, rekreacje i wakacje, (2) Odwiedziny znajomych lub krewnych, (3) interesy, sprawy zawodowe, (4) Leczenie, (5) Pielgrzymki religijne, (6) inne.</a:t>
                      </a:r>
                      <a:endParaRPr lang="pl-PL" sz="110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 algn="l"/>
                      <a:r>
                        <a:rPr lang="pl-PL" sz="900" i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* Źródło: Wiesław Wagner, Dariusz </a:t>
                      </a:r>
                      <a:r>
                        <a:rPr lang="pl-PL" sz="900" i="1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Szwebów</a:t>
                      </a:r>
                      <a:r>
                        <a:rPr lang="pl-PL" sz="900" i="1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: „Nomenklatura statystyczna według światowej organizacji turystyki” w „Wiadomości statystyczne” nr 6/1997.</a:t>
                      </a:r>
                      <a:endParaRPr lang="pl-PL" sz="900" i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pl-PL" sz="110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142DBBE9-A57C-1155-0208-0004E584EF37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Wprowadzenie</a:t>
            </a:r>
            <a:endParaRPr lang="en-US" dirty="0">
              <a:solidFill>
                <a:srgbClr val="00B050"/>
              </a:solidFill>
            </a:endParaRPr>
          </a:p>
        </p:txBody>
      </p:sp>
      <p:graphicFrame>
        <p:nvGraphicFramePr>
          <p:cNvPr id="33" name="Tabela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0230236"/>
              </p:ext>
            </p:extLst>
          </p:nvPr>
        </p:nvGraphicFramePr>
        <p:xfrm>
          <a:off x="368989" y="1347814"/>
          <a:ext cx="5570545" cy="45208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008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9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12562">
                <a:tc gridSpan="2">
                  <a:txBody>
                    <a:bodyPr/>
                    <a:lstStyle/>
                    <a:p>
                      <a:pPr algn="ctr"/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W niniejszej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części zaprezentowane zostały informacje </a:t>
                      </a:r>
                      <a:b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na temat ruchu turystycznego w 2021 roku </a:t>
                      </a:r>
                      <a:b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zebrane z analizy materiałów źródłowych takich jak: </a:t>
                      </a:r>
                      <a:b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Głównego Urzędu Statystycznego </a:t>
                      </a:r>
                      <a:b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oraz danych udostępnianych Urząd Statystyczny w Katowicach</a:t>
                      </a:r>
                      <a:endParaRPr lang="pl-PL" sz="1100" b="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pl-PL" sz="1100" b="0" i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08516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Obszar</a:t>
                      </a:r>
                      <a:r>
                        <a:rPr lang="pl-PL" sz="1400" i="0" baseline="0" dirty="0">
                          <a:solidFill>
                            <a:schemeClr val="bg1"/>
                          </a:solidFill>
                          <a:latin typeface="+mj-lt"/>
                        </a:rPr>
                        <a:t> analizy</a:t>
                      </a:r>
                      <a:endParaRPr lang="pl-PL" sz="1400" i="0" dirty="0">
                        <a:solidFill>
                          <a:schemeClr val="bg1"/>
                        </a:solidFill>
                        <a:latin typeface="+mj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Turystyka przyjazdowa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 do województwa śląskiego. Wyniki wojewódzkie przedstawione na tle wyników ogólnych dla Polski oraz w porównaniu do wyników innych województw.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98583">
                <a:tc>
                  <a:txBody>
                    <a:bodyPr/>
                    <a:lstStyle/>
                    <a:p>
                      <a:pPr algn="ctr"/>
                      <a:endParaRPr lang="pl-PL" sz="1400" i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Dane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z 2021 roku zestawiono z wynikami z poprzednich lat, co pozwoli na uchwycenie trendów i zmian.</a:t>
                      </a:r>
                      <a:endParaRPr lang="pl-PL" sz="1100" b="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36344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Termin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Maj 2023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64866">
                <a:tc>
                  <a:txBody>
                    <a:bodyPr/>
                    <a:lstStyle/>
                    <a:p>
                      <a:pPr algn="ctr"/>
                      <a:r>
                        <a:rPr lang="pl-PL" sz="140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Realizacja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RESEARCH COLLECTIVE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2" name="Prostokąt zaokrąglony 31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8" name="Prostokąt zaokrąglony 47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</p:spTree>
    <p:extLst>
      <p:ext uri="{BB962C8B-B14F-4D97-AF65-F5344CB8AC3E}">
        <p14:creationId xmlns:p14="http://schemas.microsoft.com/office/powerpoint/2010/main" val="3853662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ela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3369019"/>
              </p:ext>
            </p:extLst>
          </p:nvPr>
        </p:nvGraphicFramePr>
        <p:xfrm>
          <a:off x="368989" y="1347814"/>
          <a:ext cx="5570545" cy="4457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008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9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6977">
                <a:tc gridSpan="2">
                  <a:txBody>
                    <a:bodyPr/>
                    <a:lstStyle/>
                    <a:p>
                      <a:pPr algn="ctr"/>
                      <a:r>
                        <a:rPr lang="pl-PL" sz="1400" b="1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Ze względu na miejsce,</a:t>
                      </a:r>
                      <a:r>
                        <a:rPr lang="pl-PL" sz="1400" b="1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kierunek i czas trwania podróży wyróżnia się następujące podziały turystyki:</a:t>
                      </a:r>
                    </a:p>
                    <a:p>
                      <a:pPr algn="ctr"/>
                      <a:endParaRPr lang="pl-PL" sz="1400" b="1" i="0" kern="1200" baseline="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algn="ctr"/>
                      <a:endParaRPr lang="pl-PL" sz="1400" b="1" i="0" kern="1200" baseline="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pl-PL" sz="1100" b="0" i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03020">
                <a:tc rowSpan="2"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tx1"/>
                          </a:solidFill>
                          <a:latin typeface="+mj-lt"/>
                        </a:rPr>
                        <a:t>Miejsce</a:t>
                      </a:r>
                      <a:r>
                        <a:rPr lang="pl-PL" sz="1400" i="0" baseline="0" dirty="0">
                          <a:solidFill>
                            <a:schemeClr val="tx1"/>
                          </a:solidFill>
                          <a:latin typeface="+mj-lt"/>
                        </a:rPr>
                        <a:t> podróży</a:t>
                      </a:r>
                      <a:endParaRPr lang="pl-PL" sz="1400" i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pl-PL" sz="1100" b="1" i="0" kern="1200" dirty="0">
                        <a:solidFill>
                          <a:schemeClr val="bg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algn="just"/>
                      <a:r>
                        <a:rPr lang="pl-PL" sz="1100" b="1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Turystyka krajowa* </a:t>
                      </a: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- obejmuje czynności mieszkańców określonego kraju lub innego terytorium,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 podróżujących </a:t>
                      </a:r>
                      <a:b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i przebywających w miejsca w obrębie tego kraju lub terytorium, ale poza ich zwykłym otoczeniem, w celach wypoczynkowych, zawodowych lub innych, nie dłużej niż 12 kolejnych miesięcy.</a:t>
                      </a:r>
                    </a:p>
                    <a:p>
                      <a:pPr algn="just"/>
                      <a:endParaRPr lang="pl-PL" sz="1100" b="0" i="0" kern="1200" dirty="0">
                        <a:solidFill>
                          <a:schemeClr val="bg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03020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1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Turystyka zagraniczna </a:t>
                      </a:r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– obejmuje czynności osób, które podróżują po kraju nie będącym miejscem ich stałego zamieszkania i zwykłym otoczeniem na czas nie dłuższy niż 12 kolejnych miesięcy przy czym główny cel wizyty jest inny niż podjęcie działalności zarobkowej wynagradzanej </a:t>
                      </a:r>
                      <a:b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w odwiedzanym miejscu.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 algn="l"/>
                      <a:endParaRPr lang="pl-PL" sz="900" i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algn="l"/>
                      <a:endParaRPr lang="pl-PL" sz="900" i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algn="l"/>
                      <a:endParaRPr lang="pl-PL" sz="900" i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pl-PL" sz="900" i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* Źródło: Wiesław Wagner, Dariusz </a:t>
                      </a:r>
                      <a:r>
                        <a:rPr lang="pl-PL" sz="900" i="1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Szwebów</a:t>
                      </a:r>
                      <a:r>
                        <a:rPr lang="pl-PL" sz="900" i="1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: „Nomenklatura statystyczna według światowej organizacji turystyki” w „Wiadomości statystyczne” nr 6/1997.</a:t>
                      </a:r>
                      <a:endParaRPr lang="pl-PL" sz="900" i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pl-PL" sz="110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2" name="Tabela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560180"/>
              </p:ext>
            </p:extLst>
          </p:nvPr>
        </p:nvGraphicFramePr>
        <p:xfrm>
          <a:off x="6259053" y="1469072"/>
          <a:ext cx="5570545" cy="427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008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9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5380">
                <a:tc rowSpan="2">
                  <a:txBody>
                    <a:bodyPr/>
                    <a:lstStyle/>
                    <a:p>
                      <a:pPr algn="ctr"/>
                      <a:r>
                        <a:rPr lang="pl-PL" sz="1400" b="0" i="0" dirty="0">
                          <a:solidFill>
                            <a:schemeClr val="tx1"/>
                          </a:solidFill>
                          <a:latin typeface="+mj-lt"/>
                        </a:rPr>
                        <a:t>Kierunek podróży*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pl-PL" sz="1100" b="1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Turystyka przyjazdowa </a:t>
                      </a: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– obejmuje czynności osób podróżujących po terytorium, którego nie są mieszkańcami i które nie stanowi ich zwykłego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 otoczenia, w celach wypoczynkowych, zawodowych lub innych, nie dłużej niż przez kolejnych 12 miesięcy.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5380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1" i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Turystyka wyjazdowa 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– obejmuje czynności mieszkańców określonego terytorium, podróżujących i przebywających w miejscach poza tym terytorium i poza ich zwykłym otoczeniem, w celach wypoczynkowych, zawodowych lub innych, nie dłużej niż 12 kolejnych miesięcy.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9909">
                <a:tc>
                  <a:txBody>
                    <a:bodyPr/>
                    <a:lstStyle/>
                    <a:p>
                      <a:pPr algn="ctr"/>
                      <a:endParaRPr lang="pl-PL" sz="1400" i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pl-PL" sz="1100" b="0" i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32460">
                <a:tc rowSpan="2"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tx1"/>
                          </a:solidFill>
                          <a:latin typeface="+mj-lt"/>
                        </a:rPr>
                        <a:t>Czas trwania**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1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Podróże krótkookresowe 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– trwające od 2-4 dni, połączone co najmniej z jednym noclegiem poza miejscem zamieszkania.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32460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1" i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Podróże długookresowe 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– trwające co najmniej 5 dni, a więc połączone przynajmniej z czterema noclegami poza domem.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 algn="l"/>
                      <a:endParaRPr lang="pl-PL" sz="900" i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pl-PL" sz="900" i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** Źródło: Jerzy</a:t>
                      </a:r>
                      <a:r>
                        <a:rPr lang="pl-PL" sz="900" i="1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Łaciak: „Uczestnictwo Polaków w wyjazdach turystycznych w 2006”.</a:t>
                      </a:r>
                      <a:endParaRPr lang="pl-PL" sz="900" i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pl-PL" sz="110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BE59080E-63D7-775B-21D8-9C6D6F36A736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Podział turystyki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2" name="Prostokąt zaokrąglony 31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8" name="Prostokąt zaokrąglony 47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</p:spTree>
    <p:extLst>
      <p:ext uri="{BB962C8B-B14F-4D97-AF65-F5344CB8AC3E}">
        <p14:creationId xmlns:p14="http://schemas.microsoft.com/office/powerpoint/2010/main" val="18308211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Prostokąt zaokrąglony 84"/>
          <p:cNvSpPr/>
          <p:nvPr/>
        </p:nvSpPr>
        <p:spPr>
          <a:xfrm>
            <a:off x="481839" y="3548764"/>
            <a:ext cx="5356986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898E9144-6B4D-B572-C16C-146B4068AD38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Turystyka krajowa – zróżnicowanie geograficzne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8" name="Prostokąt zaokrąglony 17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3" name="Prostokąt 12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 (mln osób)</a:t>
            </a:r>
          </a:p>
        </p:txBody>
      </p:sp>
      <p:sp>
        <p:nvSpPr>
          <p:cNvPr id="14" name="Prostokąt 13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1023232249"/>
              </p:ext>
            </p:extLst>
          </p:nvPr>
        </p:nvGraphicFramePr>
        <p:xfrm>
          <a:off x="200247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7" name="Wykres 16"/>
          <p:cNvGraphicFramePr/>
          <p:nvPr>
            <p:extLst>
              <p:ext uri="{D42A27DB-BD31-4B8C-83A1-F6EECF244321}">
                <p14:modId xmlns:p14="http://schemas.microsoft.com/office/powerpoint/2010/main" val="2595376314"/>
              </p:ext>
            </p:extLst>
          </p:nvPr>
        </p:nvGraphicFramePr>
        <p:xfrm>
          <a:off x="3739129" y="1786785"/>
          <a:ext cx="215954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Natężenie krajowego ruchu turystycznego w 2021 roku wg województw </a:t>
            </a:r>
            <a:br>
              <a:rPr lang="pl-PL" sz="1000" b="1" dirty="0"/>
            </a:br>
            <a:r>
              <a:rPr lang="pl-PL" sz="1000" b="1" dirty="0"/>
              <a:t>oraz liczby krajowych podróży turystycznych ogółem (mln os.) </a:t>
            </a:r>
          </a:p>
        </p:txBody>
      </p:sp>
      <p:sp>
        <p:nvSpPr>
          <p:cNvPr id="23" name="Prostokąt 22"/>
          <p:cNvSpPr/>
          <p:nvPr/>
        </p:nvSpPr>
        <p:spPr>
          <a:xfrm>
            <a:off x="832957" y="1360832"/>
            <a:ext cx="89978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46,2</a:t>
            </a:r>
          </a:p>
        </p:txBody>
      </p:sp>
      <p:sp>
        <p:nvSpPr>
          <p:cNvPr id="24" name="Prostokąt 23"/>
          <p:cNvSpPr/>
          <p:nvPr/>
        </p:nvSpPr>
        <p:spPr>
          <a:xfrm>
            <a:off x="829007" y="1540108"/>
            <a:ext cx="899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>
                <a:solidFill>
                  <a:schemeClr val="bg1">
                    <a:lumMod val="65000"/>
                  </a:schemeClr>
                </a:solidFill>
              </a:rPr>
              <a:t>38,6</a:t>
            </a:r>
          </a:p>
        </p:txBody>
      </p:sp>
      <p:grpSp>
        <p:nvGrpSpPr>
          <p:cNvPr id="10" name="Grupa 9"/>
          <p:cNvGrpSpPr>
            <a:grpSpLocks noChangeAspect="1"/>
          </p:cNvGrpSpPr>
          <p:nvPr/>
        </p:nvGrpSpPr>
        <p:grpSpPr>
          <a:xfrm>
            <a:off x="432579" y="1354522"/>
            <a:ext cx="578840" cy="532221"/>
            <a:chOff x="6904263" y="2482470"/>
            <a:chExt cx="770434" cy="708385"/>
          </a:xfrm>
          <a:solidFill>
            <a:schemeClr val="tx1"/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11" name="Trójkąt równoramienny 10"/>
          <p:cNvSpPr/>
          <p:nvPr/>
        </p:nvSpPr>
        <p:spPr>
          <a:xfrm>
            <a:off x="1490797" y="1435211"/>
            <a:ext cx="132468" cy="127453"/>
          </a:xfrm>
          <a:prstGeom prst="triangle">
            <a:avLst/>
          </a:prstGeom>
          <a:solidFill>
            <a:srgbClr val="9EE9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51" name="Grupa 50"/>
          <p:cNvGrpSpPr>
            <a:grpSpLocks noChangeAspect="1"/>
          </p:cNvGrpSpPr>
          <p:nvPr/>
        </p:nvGrpSpPr>
        <p:grpSpPr>
          <a:xfrm>
            <a:off x="7531306" y="1806170"/>
            <a:ext cx="3218295" cy="2959100"/>
            <a:chOff x="0" y="0"/>
            <a:chExt cx="7381876" cy="6858000"/>
          </a:xfrm>
          <a:solidFill>
            <a:srgbClr val="BBD62F"/>
          </a:solidFill>
        </p:grpSpPr>
        <p:sp>
          <p:nvSpPr>
            <p:cNvPr id="52" name="Freeform 5"/>
            <p:cNvSpPr>
              <a:spLocks/>
            </p:cNvSpPr>
            <p:nvPr/>
          </p:nvSpPr>
          <p:spPr bwMode="auto">
            <a:xfrm>
              <a:off x="3743325" y="1638300"/>
              <a:ext cx="2779713" cy="2833688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3" name="Freeform 6"/>
            <p:cNvSpPr>
              <a:spLocks/>
            </p:cNvSpPr>
            <p:nvPr/>
          </p:nvSpPr>
          <p:spPr bwMode="auto">
            <a:xfrm>
              <a:off x="1192213" y="1446213"/>
              <a:ext cx="2333625" cy="2914650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4" name="Freeform 7"/>
            <p:cNvSpPr>
              <a:spLocks/>
            </p:cNvSpPr>
            <p:nvPr/>
          </p:nvSpPr>
          <p:spPr bwMode="auto">
            <a:xfrm>
              <a:off x="5535613" y="3008313"/>
              <a:ext cx="1846263" cy="2328863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5" name="Freeform 8"/>
            <p:cNvSpPr>
              <a:spLocks/>
            </p:cNvSpPr>
            <p:nvPr/>
          </p:nvSpPr>
          <p:spPr bwMode="auto">
            <a:xfrm>
              <a:off x="3619500" y="460375"/>
              <a:ext cx="2509838" cy="1517650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6" name="Freeform 9"/>
            <p:cNvSpPr>
              <a:spLocks/>
            </p:cNvSpPr>
            <p:nvPr/>
          </p:nvSpPr>
          <p:spPr bwMode="auto">
            <a:xfrm>
              <a:off x="0" y="306388"/>
              <a:ext cx="1993900" cy="2146300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" name="Freeform 10"/>
            <p:cNvSpPr>
              <a:spLocks/>
            </p:cNvSpPr>
            <p:nvPr/>
          </p:nvSpPr>
          <p:spPr bwMode="auto">
            <a:xfrm>
              <a:off x="5418138" y="454025"/>
              <a:ext cx="1670050" cy="2446338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8" name="Freeform 11"/>
            <p:cNvSpPr>
              <a:spLocks/>
            </p:cNvSpPr>
            <p:nvPr/>
          </p:nvSpPr>
          <p:spPr bwMode="auto">
            <a:xfrm>
              <a:off x="373064" y="3529617"/>
              <a:ext cx="2195512" cy="2047875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9" name="Freeform 12"/>
            <p:cNvSpPr>
              <a:spLocks/>
            </p:cNvSpPr>
            <p:nvPr/>
          </p:nvSpPr>
          <p:spPr bwMode="auto">
            <a:xfrm>
              <a:off x="1922463" y="0"/>
              <a:ext cx="2022475" cy="1524000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0" name="Freeform 13"/>
            <p:cNvSpPr>
              <a:spLocks/>
            </p:cNvSpPr>
            <p:nvPr/>
          </p:nvSpPr>
          <p:spPr bwMode="auto">
            <a:xfrm>
              <a:off x="2846388" y="2970213"/>
              <a:ext cx="1922463" cy="1754188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1" name="Freeform 14"/>
            <p:cNvSpPr>
              <a:spLocks/>
            </p:cNvSpPr>
            <p:nvPr/>
          </p:nvSpPr>
          <p:spPr bwMode="auto">
            <a:xfrm>
              <a:off x="2312988" y="1277938"/>
              <a:ext cx="1730375" cy="1670050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2" name="Freeform 15"/>
            <p:cNvSpPr>
              <a:spLocks/>
            </p:cNvSpPr>
            <p:nvPr/>
          </p:nvSpPr>
          <p:spPr bwMode="auto">
            <a:xfrm>
              <a:off x="5207000" y="4781550"/>
              <a:ext cx="1730375" cy="2076450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3" name="Freeform 16"/>
            <p:cNvSpPr>
              <a:spLocks/>
            </p:cNvSpPr>
            <p:nvPr/>
          </p:nvSpPr>
          <p:spPr bwMode="auto">
            <a:xfrm>
              <a:off x="3632200" y="5203825"/>
              <a:ext cx="1749425" cy="1533525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4" name="Freeform 17"/>
            <p:cNvSpPr>
              <a:spLocks/>
            </p:cNvSpPr>
            <p:nvPr/>
          </p:nvSpPr>
          <p:spPr bwMode="auto">
            <a:xfrm>
              <a:off x="246063" y="1938338"/>
              <a:ext cx="1319213" cy="2035175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5" name="Freeform 18"/>
            <p:cNvSpPr>
              <a:spLocks/>
            </p:cNvSpPr>
            <p:nvPr/>
          </p:nvSpPr>
          <p:spPr bwMode="auto">
            <a:xfrm>
              <a:off x="4081463" y="4184650"/>
              <a:ext cx="1592263" cy="1312863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6" name="Freeform 19"/>
            <p:cNvSpPr>
              <a:spLocks/>
            </p:cNvSpPr>
            <p:nvPr/>
          </p:nvSpPr>
          <p:spPr bwMode="auto">
            <a:xfrm>
              <a:off x="2814638" y="4478338"/>
              <a:ext cx="1319213" cy="1997075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7" name="Freeform 20"/>
            <p:cNvSpPr>
              <a:spLocks/>
            </p:cNvSpPr>
            <p:nvPr/>
          </p:nvSpPr>
          <p:spPr bwMode="auto">
            <a:xfrm>
              <a:off x="1954213" y="4354513"/>
              <a:ext cx="1258888" cy="1411288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68" name="Elipsa 67"/>
          <p:cNvSpPr/>
          <p:nvPr/>
        </p:nvSpPr>
        <p:spPr>
          <a:xfrm>
            <a:off x="8492990" y="1886411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6,7</a:t>
            </a:r>
          </a:p>
        </p:txBody>
      </p:sp>
      <p:sp>
        <p:nvSpPr>
          <p:cNvPr id="69" name="Elipsa 68"/>
          <p:cNvSpPr/>
          <p:nvPr/>
        </p:nvSpPr>
        <p:spPr>
          <a:xfrm>
            <a:off x="8771854" y="2487501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1,8</a:t>
            </a:r>
          </a:p>
        </p:txBody>
      </p:sp>
      <p:sp>
        <p:nvSpPr>
          <p:cNvPr id="70" name="Elipsa 69"/>
          <p:cNvSpPr/>
          <p:nvPr/>
        </p:nvSpPr>
        <p:spPr>
          <a:xfrm>
            <a:off x="9462447" y="2066618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2,7</a:t>
            </a:r>
          </a:p>
        </p:txBody>
      </p:sp>
      <p:sp>
        <p:nvSpPr>
          <p:cNvPr id="71" name="Elipsa 70"/>
          <p:cNvSpPr/>
          <p:nvPr/>
        </p:nvSpPr>
        <p:spPr>
          <a:xfrm>
            <a:off x="10170625" y="2435715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1,2</a:t>
            </a:r>
          </a:p>
        </p:txBody>
      </p:sp>
      <p:sp>
        <p:nvSpPr>
          <p:cNvPr id="72" name="Elipsa 71"/>
          <p:cNvSpPr/>
          <p:nvPr/>
        </p:nvSpPr>
        <p:spPr>
          <a:xfrm>
            <a:off x="9562221" y="2864460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5,2</a:t>
            </a:r>
          </a:p>
        </p:txBody>
      </p:sp>
      <p:sp>
        <p:nvSpPr>
          <p:cNvPr id="73" name="Elipsa 72"/>
          <p:cNvSpPr/>
          <p:nvPr/>
        </p:nvSpPr>
        <p:spPr>
          <a:xfrm>
            <a:off x="10170625" y="3420178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2,1</a:t>
            </a:r>
          </a:p>
        </p:txBody>
      </p:sp>
      <p:sp>
        <p:nvSpPr>
          <p:cNvPr id="74" name="Elipsa 73"/>
          <p:cNvSpPr/>
          <p:nvPr/>
        </p:nvSpPr>
        <p:spPr>
          <a:xfrm>
            <a:off x="9944681" y="4150007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2,7</a:t>
            </a:r>
          </a:p>
        </p:txBody>
      </p:sp>
      <p:sp>
        <p:nvSpPr>
          <p:cNvPr id="75" name="Elipsa 74"/>
          <p:cNvSpPr/>
          <p:nvPr/>
        </p:nvSpPr>
        <p:spPr>
          <a:xfrm>
            <a:off x="9251190" y="4188845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6,4</a:t>
            </a:r>
          </a:p>
        </p:txBody>
      </p:sp>
      <p:sp>
        <p:nvSpPr>
          <p:cNvPr id="76" name="Elipsa 75"/>
          <p:cNvSpPr/>
          <p:nvPr/>
        </p:nvSpPr>
        <p:spPr>
          <a:xfrm>
            <a:off x="9508221" y="3800286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1,0</a:t>
            </a:r>
          </a:p>
        </p:txBody>
      </p:sp>
      <p:sp>
        <p:nvSpPr>
          <p:cNvPr id="77" name="Elipsa 76"/>
          <p:cNvSpPr/>
          <p:nvPr/>
        </p:nvSpPr>
        <p:spPr>
          <a:xfrm>
            <a:off x="9110701" y="3330244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1,3</a:t>
            </a:r>
          </a:p>
        </p:txBody>
      </p:sp>
      <p:sp>
        <p:nvSpPr>
          <p:cNvPr id="78" name="Elipsa 77"/>
          <p:cNvSpPr/>
          <p:nvPr/>
        </p:nvSpPr>
        <p:spPr>
          <a:xfrm>
            <a:off x="8333320" y="2960201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2,1</a:t>
            </a:r>
          </a:p>
        </p:txBody>
      </p:sp>
      <p:sp>
        <p:nvSpPr>
          <p:cNvPr id="79" name="Elipsa 78"/>
          <p:cNvSpPr/>
          <p:nvPr/>
        </p:nvSpPr>
        <p:spPr>
          <a:xfrm>
            <a:off x="8123008" y="3483333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3,5</a:t>
            </a:r>
          </a:p>
        </p:txBody>
      </p:sp>
      <p:sp>
        <p:nvSpPr>
          <p:cNvPr id="80" name="Elipsa 79"/>
          <p:cNvSpPr/>
          <p:nvPr/>
        </p:nvSpPr>
        <p:spPr>
          <a:xfrm>
            <a:off x="8611684" y="3851752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0,5</a:t>
            </a:r>
          </a:p>
        </p:txBody>
      </p:sp>
      <p:sp>
        <p:nvSpPr>
          <p:cNvPr id="81" name="Elipsa 80"/>
          <p:cNvSpPr/>
          <p:nvPr/>
        </p:nvSpPr>
        <p:spPr>
          <a:xfrm>
            <a:off x="7719453" y="3061030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0,9</a:t>
            </a:r>
          </a:p>
        </p:txBody>
      </p:sp>
      <p:sp>
        <p:nvSpPr>
          <p:cNvPr id="82" name="Elipsa 81"/>
          <p:cNvSpPr/>
          <p:nvPr/>
        </p:nvSpPr>
        <p:spPr>
          <a:xfrm>
            <a:off x="7712801" y="2214763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5,6</a:t>
            </a:r>
          </a:p>
        </p:txBody>
      </p:sp>
      <p:sp>
        <p:nvSpPr>
          <p:cNvPr id="83" name="Elipsa 82"/>
          <p:cNvSpPr/>
          <p:nvPr/>
        </p:nvSpPr>
        <p:spPr>
          <a:xfrm>
            <a:off x="8936993" y="3815752"/>
            <a:ext cx="288000" cy="288000"/>
          </a:xfrm>
          <a:prstGeom prst="ellipse">
            <a:avLst/>
          </a:prstGeom>
          <a:solidFill>
            <a:srgbClr val="FFC00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b="1" dirty="0">
                <a:solidFill>
                  <a:schemeClr val="bg1"/>
                </a:solidFill>
              </a:rPr>
              <a:t>2,5</a:t>
            </a:r>
          </a:p>
        </p:txBody>
      </p:sp>
      <p:sp>
        <p:nvSpPr>
          <p:cNvPr id="84" name="Prostokąt 83"/>
          <p:cNvSpPr/>
          <p:nvPr/>
        </p:nvSpPr>
        <p:spPr>
          <a:xfrm>
            <a:off x="6261111" y="4772901"/>
            <a:ext cx="5577484" cy="1323439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Łączna liczba podróży krajowych w 2021 roku wyniosła 46,2 mln. W porównaniu do roku poprzedniego oznacza to wzrost o 20% (wartość w 2020 roku: 38,6 mln). Do najczęściej odwiedzanych województw należały, podobnie jak w 2020 roku: pomorskie, małopolskie, zachodniopomorskie oraz  mazowieckie.</a:t>
            </a:r>
          </a:p>
          <a:p>
            <a:r>
              <a:rPr lang="pl-PL" sz="1000" dirty="0">
                <a:solidFill>
                  <a:schemeClr val="bg1"/>
                </a:solidFill>
              </a:rPr>
              <a:t>W 2021 roku łączna liczba krajowych podróży turystycznych do województwa śląskiego wyniosła 2,5 mln, co oznacza wzrost w stosunku do roku poprzedniego (wartość w 2020 roku: 2,0 mln). W skali kraju województwo śląskie pod względem liczby podróży uplasowało się na 8 pozycji (identycznie jak w 2020 roku).</a:t>
            </a:r>
          </a:p>
        </p:txBody>
      </p:sp>
      <p:sp>
        <p:nvSpPr>
          <p:cNvPr id="86" name="Prostokąt 85"/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Raporty GUS „Turystyka w 2021 r.”; „Turystyka w 2020 r.”</a:t>
            </a:r>
          </a:p>
        </p:txBody>
      </p:sp>
      <p:graphicFrame>
        <p:nvGraphicFramePr>
          <p:cNvPr id="87" name="Tabela 86">
            <a:extLst>
              <a:ext uri="{FF2B5EF4-FFF2-40B4-BE49-F238E27FC236}">
                <a16:creationId xmlns:a16="http://schemas.microsoft.com/office/drawing/2014/main" id="{C0F188BE-C27C-2700-024F-900A703942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6710361"/>
              </p:ext>
            </p:extLst>
          </p:nvPr>
        </p:nvGraphicFramePr>
        <p:xfrm>
          <a:off x="4305290" y="5340868"/>
          <a:ext cx="695738" cy="320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wzrost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spadek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84331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Prostokąt zaokrąglony 84"/>
          <p:cNvSpPr/>
          <p:nvPr/>
        </p:nvSpPr>
        <p:spPr>
          <a:xfrm>
            <a:off x="481839" y="3307825"/>
            <a:ext cx="5356986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35B9F4D4-DC9E-5EDE-377A-244EA3165E19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Turystyka krajowa – podróże krótkookresowe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8" name="Prostokąt zaokrąglony 17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3" name="Prostokąt 12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 (w mln osób)</a:t>
            </a:r>
          </a:p>
        </p:txBody>
      </p:sp>
      <p:sp>
        <p:nvSpPr>
          <p:cNvPr id="14" name="Prostokąt 13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1338494678"/>
              </p:ext>
            </p:extLst>
          </p:nvPr>
        </p:nvGraphicFramePr>
        <p:xfrm>
          <a:off x="200247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7" name="Wykres 16"/>
          <p:cNvGraphicFramePr/>
          <p:nvPr>
            <p:extLst>
              <p:ext uri="{D42A27DB-BD31-4B8C-83A1-F6EECF244321}">
                <p14:modId xmlns:p14="http://schemas.microsoft.com/office/powerpoint/2010/main" val="2198006818"/>
              </p:ext>
            </p:extLst>
          </p:nvPr>
        </p:nvGraphicFramePr>
        <p:xfrm>
          <a:off x="3597900" y="1796372"/>
          <a:ext cx="1709295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Natężenie krajowego ruchu turystycznego w 2021 roku wg województw </a:t>
            </a:r>
            <a:br>
              <a:rPr lang="pl-PL" sz="1000" b="1" dirty="0"/>
            </a:br>
            <a:r>
              <a:rPr lang="pl-PL" sz="1000" b="1" dirty="0"/>
              <a:t>oraz liczby krajowych podróży krótkookresowych ogółem (mln os.) </a:t>
            </a:r>
          </a:p>
        </p:txBody>
      </p:sp>
      <p:sp>
        <p:nvSpPr>
          <p:cNvPr id="23" name="Prostokąt 22"/>
          <p:cNvSpPr/>
          <p:nvPr/>
        </p:nvSpPr>
        <p:spPr>
          <a:xfrm>
            <a:off x="832957" y="1360832"/>
            <a:ext cx="89978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26,7</a:t>
            </a:r>
          </a:p>
        </p:txBody>
      </p:sp>
      <p:sp>
        <p:nvSpPr>
          <p:cNvPr id="24" name="Prostokąt 23"/>
          <p:cNvSpPr/>
          <p:nvPr/>
        </p:nvSpPr>
        <p:spPr>
          <a:xfrm>
            <a:off x="829007" y="1540108"/>
            <a:ext cx="899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>
                <a:solidFill>
                  <a:schemeClr val="bg1">
                    <a:lumMod val="65000"/>
                  </a:schemeClr>
                </a:solidFill>
              </a:rPr>
              <a:t>22,6</a:t>
            </a:r>
          </a:p>
        </p:txBody>
      </p:sp>
      <p:grpSp>
        <p:nvGrpSpPr>
          <p:cNvPr id="10" name="Grupa 9"/>
          <p:cNvGrpSpPr>
            <a:grpSpLocks noChangeAspect="1"/>
          </p:cNvGrpSpPr>
          <p:nvPr/>
        </p:nvGrpSpPr>
        <p:grpSpPr>
          <a:xfrm>
            <a:off x="432579" y="1354522"/>
            <a:ext cx="578840" cy="532221"/>
            <a:chOff x="6904263" y="2482470"/>
            <a:chExt cx="770434" cy="708385"/>
          </a:xfrm>
          <a:solidFill>
            <a:schemeClr val="tx1"/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51" name="Grupa 50"/>
          <p:cNvGrpSpPr>
            <a:grpSpLocks noChangeAspect="1"/>
          </p:cNvGrpSpPr>
          <p:nvPr/>
        </p:nvGrpSpPr>
        <p:grpSpPr>
          <a:xfrm>
            <a:off x="7531306" y="1806170"/>
            <a:ext cx="3218295" cy="2959100"/>
            <a:chOff x="0" y="0"/>
            <a:chExt cx="7381876" cy="6858000"/>
          </a:xfrm>
          <a:solidFill>
            <a:srgbClr val="BBD62F"/>
          </a:solidFill>
        </p:grpSpPr>
        <p:sp>
          <p:nvSpPr>
            <p:cNvPr id="52" name="Freeform 5"/>
            <p:cNvSpPr>
              <a:spLocks/>
            </p:cNvSpPr>
            <p:nvPr/>
          </p:nvSpPr>
          <p:spPr bwMode="auto">
            <a:xfrm>
              <a:off x="3743325" y="1638300"/>
              <a:ext cx="2779713" cy="2833688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3" name="Freeform 6"/>
            <p:cNvSpPr>
              <a:spLocks/>
            </p:cNvSpPr>
            <p:nvPr/>
          </p:nvSpPr>
          <p:spPr bwMode="auto">
            <a:xfrm>
              <a:off x="1192213" y="1446213"/>
              <a:ext cx="2333625" cy="2914650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4" name="Freeform 7"/>
            <p:cNvSpPr>
              <a:spLocks/>
            </p:cNvSpPr>
            <p:nvPr/>
          </p:nvSpPr>
          <p:spPr bwMode="auto">
            <a:xfrm>
              <a:off x="5535613" y="3008313"/>
              <a:ext cx="1846263" cy="2328863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5" name="Freeform 8"/>
            <p:cNvSpPr>
              <a:spLocks/>
            </p:cNvSpPr>
            <p:nvPr/>
          </p:nvSpPr>
          <p:spPr bwMode="auto">
            <a:xfrm>
              <a:off x="3619500" y="460375"/>
              <a:ext cx="2509838" cy="1517650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6" name="Freeform 9"/>
            <p:cNvSpPr>
              <a:spLocks/>
            </p:cNvSpPr>
            <p:nvPr/>
          </p:nvSpPr>
          <p:spPr bwMode="auto">
            <a:xfrm>
              <a:off x="0" y="306388"/>
              <a:ext cx="1993900" cy="2146300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" name="Freeform 10"/>
            <p:cNvSpPr>
              <a:spLocks/>
            </p:cNvSpPr>
            <p:nvPr/>
          </p:nvSpPr>
          <p:spPr bwMode="auto">
            <a:xfrm>
              <a:off x="5418138" y="454025"/>
              <a:ext cx="1670050" cy="2446338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8" name="Freeform 11"/>
            <p:cNvSpPr>
              <a:spLocks/>
            </p:cNvSpPr>
            <p:nvPr/>
          </p:nvSpPr>
          <p:spPr bwMode="auto">
            <a:xfrm>
              <a:off x="373064" y="3529617"/>
              <a:ext cx="2195512" cy="2047875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9" name="Freeform 12"/>
            <p:cNvSpPr>
              <a:spLocks/>
            </p:cNvSpPr>
            <p:nvPr/>
          </p:nvSpPr>
          <p:spPr bwMode="auto">
            <a:xfrm>
              <a:off x="1922463" y="0"/>
              <a:ext cx="2022475" cy="1524000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0" name="Freeform 13"/>
            <p:cNvSpPr>
              <a:spLocks/>
            </p:cNvSpPr>
            <p:nvPr/>
          </p:nvSpPr>
          <p:spPr bwMode="auto">
            <a:xfrm>
              <a:off x="2846388" y="2970213"/>
              <a:ext cx="1922463" cy="1754188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1" name="Freeform 14"/>
            <p:cNvSpPr>
              <a:spLocks/>
            </p:cNvSpPr>
            <p:nvPr/>
          </p:nvSpPr>
          <p:spPr bwMode="auto">
            <a:xfrm>
              <a:off x="2312988" y="1277938"/>
              <a:ext cx="1730375" cy="1670050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2" name="Freeform 15"/>
            <p:cNvSpPr>
              <a:spLocks/>
            </p:cNvSpPr>
            <p:nvPr/>
          </p:nvSpPr>
          <p:spPr bwMode="auto">
            <a:xfrm>
              <a:off x="5207000" y="4781550"/>
              <a:ext cx="1730375" cy="2076450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3" name="Freeform 16"/>
            <p:cNvSpPr>
              <a:spLocks/>
            </p:cNvSpPr>
            <p:nvPr/>
          </p:nvSpPr>
          <p:spPr bwMode="auto">
            <a:xfrm>
              <a:off x="3632200" y="5203825"/>
              <a:ext cx="1749425" cy="1533525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4" name="Freeform 17"/>
            <p:cNvSpPr>
              <a:spLocks/>
            </p:cNvSpPr>
            <p:nvPr/>
          </p:nvSpPr>
          <p:spPr bwMode="auto">
            <a:xfrm>
              <a:off x="246063" y="1938338"/>
              <a:ext cx="1319213" cy="2035175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5" name="Freeform 18"/>
            <p:cNvSpPr>
              <a:spLocks/>
            </p:cNvSpPr>
            <p:nvPr/>
          </p:nvSpPr>
          <p:spPr bwMode="auto">
            <a:xfrm>
              <a:off x="4081463" y="4184650"/>
              <a:ext cx="1592263" cy="1312863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6" name="Freeform 19"/>
            <p:cNvSpPr>
              <a:spLocks/>
            </p:cNvSpPr>
            <p:nvPr/>
          </p:nvSpPr>
          <p:spPr bwMode="auto">
            <a:xfrm>
              <a:off x="2814638" y="4478338"/>
              <a:ext cx="1319213" cy="1997075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7" name="Freeform 20"/>
            <p:cNvSpPr>
              <a:spLocks/>
            </p:cNvSpPr>
            <p:nvPr/>
          </p:nvSpPr>
          <p:spPr bwMode="auto">
            <a:xfrm>
              <a:off x="1954213" y="4354513"/>
              <a:ext cx="1258888" cy="1411288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68" name="Elipsa 67"/>
          <p:cNvSpPr/>
          <p:nvPr/>
        </p:nvSpPr>
        <p:spPr>
          <a:xfrm>
            <a:off x="8492990" y="1886411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2,6</a:t>
            </a:r>
          </a:p>
        </p:txBody>
      </p:sp>
      <p:sp>
        <p:nvSpPr>
          <p:cNvPr id="69" name="Elipsa 68"/>
          <p:cNvSpPr/>
          <p:nvPr/>
        </p:nvSpPr>
        <p:spPr>
          <a:xfrm>
            <a:off x="8771854" y="2487501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1,1</a:t>
            </a:r>
          </a:p>
        </p:txBody>
      </p:sp>
      <p:sp>
        <p:nvSpPr>
          <p:cNvPr id="70" name="Elipsa 69"/>
          <p:cNvSpPr/>
          <p:nvPr/>
        </p:nvSpPr>
        <p:spPr>
          <a:xfrm>
            <a:off x="9469822" y="2163976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1,4</a:t>
            </a:r>
          </a:p>
        </p:txBody>
      </p:sp>
      <p:sp>
        <p:nvSpPr>
          <p:cNvPr id="71" name="Elipsa 70"/>
          <p:cNvSpPr/>
          <p:nvPr/>
        </p:nvSpPr>
        <p:spPr>
          <a:xfrm>
            <a:off x="10170625" y="2435715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0,8</a:t>
            </a:r>
          </a:p>
        </p:txBody>
      </p:sp>
      <p:sp>
        <p:nvSpPr>
          <p:cNvPr id="72" name="Elipsa 71"/>
          <p:cNvSpPr/>
          <p:nvPr/>
        </p:nvSpPr>
        <p:spPr>
          <a:xfrm>
            <a:off x="9562221" y="2864460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3,8</a:t>
            </a:r>
          </a:p>
        </p:txBody>
      </p:sp>
      <p:sp>
        <p:nvSpPr>
          <p:cNvPr id="73" name="Elipsa 72"/>
          <p:cNvSpPr/>
          <p:nvPr/>
        </p:nvSpPr>
        <p:spPr>
          <a:xfrm>
            <a:off x="10170625" y="3420178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1,5</a:t>
            </a:r>
          </a:p>
        </p:txBody>
      </p:sp>
      <p:sp>
        <p:nvSpPr>
          <p:cNvPr id="74" name="Elipsa 73"/>
          <p:cNvSpPr/>
          <p:nvPr/>
        </p:nvSpPr>
        <p:spPr>
          <a:xfrm>
            <a:off x="9944681" y="4150007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1,5</a:t>
            </a:r>
          </a:p>
        </p:txBody>
      </p:sp>
      <p:sp>
        <p:nvSpPr>
          <p:cNvPr id="75" name="Elipsa 74"/>
          <p:cNvSpPr/>
          <p:nvPr/>
        </p:nvSpPr>
        <p:spPr>
          <a:xfrm>
            <a:off x="9251190" y="4188845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3,8</a:t>
            </a:r>
          </a:p>
        </p:txBody>
      </p:sp>
      <p:sp>
        <p:nvSpPr>
          <p:cNvPr id="76" name="Elipsa 75"/>
          <p:cNvSpPr/>
          <p:nvPr/>
        </p:nvSpPr>
        <p:spPr>
          <a:xfrm>
            <a:off x="9508221" y="3800286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0,6</a:t>
            </a:r>
          </a:p>
        </p:txBody>
      </p:sp>
      <p:sp>
        <p:nvSpPr>
          <p:cNvPr id="77" name="Elipsa 76"/>
          <p:cNvSpPr/>
          <p:nvPr/>
        </p:nvSpPr>
        <p:spPr>
          <a:xfrm>
            <a:off x="9110701" y="3330244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1,0</a:t>
            </a:r>
          </a:p>
        </p:txBody>
      </p:sp>
      <p:sp>
        <p:nvSpPr>
          <p:cNvPr id="78" name="Elipsa 77"/>
          <p:cNvSpPr/>
          <p:nvPr/>
        </p:nvSpPr>
        <p:spPr>
          <a:xfrm>
            <a:off x="8333320" y="2960201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1,6</a:t>
            </a:r>
          </a:p>
        </p:txBody>
      </p:sp>
      <p:sp>
        <p:nvSpPr>
          <p:cNvPr id="79" name="Elipsa 78"/>
          <p:cNvSpPr/>
          <p:nvPr/>
        </p:nvSpPr>
        <p:spPr>
          <a:xfrm>
            <a:off x="8123008" y="3483333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2,0</a:t>
            </a:r>
          </a:p>
        </p:txBody>
      </p:sp>
      <p:sp>
        <p:nvSpPr>
          <p:cNvPr id="80" name="Elipsa 79"/>
          <p:cNvSpPr/>
          <p:nvPr/>
        </p:nvSpPr>
        <p:spPr>
          <a:xfrm>
            <a:off x="8611684" y="3851752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0,4</a:t>
            </a:r>
          </a:p>
        </p:txBody>
      </p:sp>
      <p:sp>
        <p:nvSpPr>
          <p:cNvPr id="81" name="Elipsa 80"/>
          <p:cNvSpPr/>
          <p:nvPr/>
        </p:nvSpPr>
        <p:spPr>
          <a:xfrm>
            <a:off x="7719453" y="3061030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0,5</a:t>
            </a:r>
          </a:p>
        </p:txBody>
      </p:sp>
      <p:sp>
        <p:nvSpPr>
          <p:cNvPr id="82" name="Elipsa 81"/>
          <p:cNvSpPr/>
          <p:nvPr/>
        </p:nvSpPr>
        <p:spPr>
          <a:xfrm>
            <a:off x="7712801" y="2214763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2,4</a:t>
            </a:r>
          </a:p>
        </p:txBody>
      </p:sp>
      <p:sp>
        <p:nvSpPr>
          <p:cNvPr id="83" name="Elipsa 82"/>
          <p:cNvSpPr/>
          <p:nvPr/>
        </p:nvSpPr>
        <p:spPr>
          <a:xfrm>
            <a:off x="8936993" y="3815752"/>
            <a:ext cx="252000" cy="252000"/>
          </a:xfrm>
          <a:prstGeom prst="ellipse">
            <a:avLst/>
          </a:prstGeom>
          <a:solidFill>
            <a:srgbClr val="FFC000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b="1" dirty="0">
                <a:solidFill>
                  <a:schemeClr val="bg1"/>
                </a:solidFill>
              </a:rPr>
              <a:t>1,6</a:t>
            </a:r>
          </a:p>
        </p:txBody>
      </p:sp>
      <p:sp>
        <p:nvSpPr>
          <p:cNvPr id="84" name="Prostokąt 83"/>
          <p:cNvSpPr/>
          <p:nvPr/>
        </p:nvSpPr>
        <p:spPr>
          <a:xfrm>
            <a:off x="6249388" y="4854962"/>
            <a:ext cx="5577484" cy="707886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Liczba podróży krótkookresowych do województwa śląskiego w 2021 roku wyniosła 1,6 mln </a:t>
            </a:r>
          </a:p>
          <a:p>
            <a:r>
              <a:rPr lang="pl-PL" sz="1000" dirty="0">
                <a:solidFill>
                  <a:schemeClr val="bg1"/>
                </a:solidFill>
              </a:rPr>
              <a:t>i zwiększyła się względem poprzedniego roku o 0,3 mln. Pod względem liczby podróży krótkookresowych w 2021 województwo śląskie zajęło 7 pozycję (tak samo jako w poprzednim roku).</a:t>
            </a:r>
          </a:p>
        </p:txBody>
      </p:sp>
      <p:sp>
        <p:nvSpPr>
          <p:cNvPr id="86" name="Prostokąt 85">
            <a:extLst>
              <a:ext uri="{FF2B5EF4-FFF2-40B4-BE49-F238E27FC236}">
                <a16:creationId xmlns:a16="http://schemas.microsoft.com/office/drawing/2014/main" id="{03B6CAD7-A30E-CCC6-6048-54EA9B892BA1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Raporty GUS „Turystyka w 2021 r.”; „Turystyka w 2020 r.”</a:t>
            </a:r>
          </a:p>
        </p:txBody>
      </p:sp>
      <p:sp>
        <p:nvSpPr>
          <p:cNvPr id="87" name="Trójkąt równoramienny 86">
            <a:extLst>
              <a:ext uri="{FF2B5EF4-FFF2-40B4-BE49-F238E27FC236}">
                <a16:creationId xmlns:a16="http://schemas.microsoft.com/office/drawing/2014/main" id="{891736E1-187F-F882-ED10-4A95C674B032}"/>
              </a:ext>
            </a:extLst>
          </p:cNvPr>
          <p:cNvSpPr/>
          <p:nvPr/>
        </p:nvSpPr>
        <p:spPr>
          <a:xfrm>
            <a:off x="1490797" y="1435211"/>
            <a:ext cx="132468" cy="127453"/>
          </a:xfrm>
          <a:prstGeom prst="triangle">
            <a:avLst/>
          </a:prstGeom>
          <a:solidFill>
            <a:srgbClr val="9EE9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88" name="Tabela 87">
            <a:extLst>
              <a:ext uri="{FF2B5EF4-FFF2-40B4-BE49-F238E27FC236}">
                <a16:creationId xmlns:a16="http://schemas.microsoft.com/office/drawing/2014/main" id="{E9C9E2ED-F626-1292-C79D-EC1A1C075A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0808147"/>
              </p:ext>
            </p:extLst>
          </p:nvPr>
        </p:nvGraphicFramePr>
        <p:xfrm>
          <a:off x="5143087" y="5146701"/>
          <a:ext cx="695738" cy="320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wzrost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spadek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178678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Prostokąt zaokrąglony 84"/>
          <p:cNvSpPr/>
          <p:nvPr/>
        </p:nvSpPr>
        <p:spPr>
          <a:xfrm>
            <a:off x="481839" y="3547525"/>
            <a:ext cx="5356986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84CB59D2-D463-22E0-154A-F749770730F0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Turystyka krajowa – podróże długookresowe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8" name="Prostokąt zaokrąglony 17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3" name="Prostokąt 12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 (w mln osób)</a:t>
            </a:r>
          </a:p>
        </p:txBody>
      </p:sp>
      <p:sp>
        <p:nvSpPr>
          <p:cNvPr id="14" name="Prostokąt 13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1261766876"/>
              </p:ext>
            </p:extLst>
          </p:nvPr>
        </p:nvGraphicFramePr>
        <p:xfrm>
          <a:off x="200247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7" name="Wykres 16"/>
          <p:cNvGraphicFramePr/>
          <p:nvPr>
            <p:extLst>
              <p:ext uri="{D42A27DB-BD31-4B8C-83A1-F6EECF244321}">
                <p14:modId xmlns:p14="http://schemas.microsoft.com/office/powerpoint/2010/main" val="1588166126"/>
              </p:ext>
            </p:extLst>
          </p:nvPr>
        </p:nvGraphicFramePr>
        <p:xfrm>
          <a:off x="3321390" y="1787228"/>
          <a:ext cx="215954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Natężenie krajowego ruchu turystycznego w 2021 roku wg województw </a:t>
            </a:r>
            <a:br>
              <a:rPr lang="pl-PL" sz="1000" b="1" dirty="0"/>
            </a:br>
            <a:r>
              <a:rPr lang="pl-PL" sz="1000" b="1" dirty="0"/>
              <a:t>oraz liczby krajowych podróży długookresowych ogółem (mln os.) </a:t>
            </a:r>
          </a:p>
        </p:txBody>
      </p:sp>
      <p:sp>
        <p:nvSpPr>
          <p:cNvPr id="23" name="Prostokąt 22"/>
          <p:cNvSpPr/>
          <p:nvPr/>
        </p:nvSpPr>
        <p:spPr>
          <a:xfrm>
            <a:off x="832957" y="1360832"/>
            <a:ext cx="89978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19,6</a:t>
            </a:r>
          </a:p>
        </p:txBody>
      </p:sp>
      <p:sp>
        <p:nvSpPr>
          <p:cNvPr id="24" name="Prostokąt 23"/>
          <p:cNvSpPr/>
          <p:nvPr/>
        </p:nvSpPr>
        <p:spPr>
          <a:xfrm>
            <a:off x="829007" y="1540108"/>
            <a:ext cx="899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>
                <a:solidFill>
                  <a:schemeClr val="bg1">
                    <a:lumMod val="65000"/>
                  </a:schemeClr>
                </a:solidFill>
              </a:rPr>
              <a:t>16,0</a:t>
            </a:r>
          </a:p>
        </p:txBody>
      </p:sp>
      <p:grpSp>
        <p:nvGrpSpPr>
          <p:cNvPr id="10" name="Grupa 9"/>
          <p:cNvGrpSpPr>
            <a:grpSpLocks noChangeAspect="1"/>
          </p:cNvGrpSpPr>
          <p:nvPr/>
        </p:nvGrpSpPr>
        <p:grpSpPr>
          <a:xfrm>
            <a:off x="432579" y="1354522"/>
            <a:ext cx="578840" cy="532221"/>
            <a:chOff x="6904263" y="2482470"/>
            <a:chExt cx="770434" cy="708385"/>
          </a:xfrm>
          <a:solidFill>
            <a:schemeClr val="tx1"/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51" name="Grupa 50"/>
          <p:cNvGrpSpPr>
            <a:grpSpLocks noChangeAspect="1"/>
          </p:cNvGrpSpPr>
          <p:nvPr/>
        </p:nvGrpSpPr>
        <p:grpSpPr>
          <a:xfrm>
            <a:off x="7531306" y="1806170"/>
            <a:ext cx="3218295" cy="2959100"/>
            <a:chOff x="0" y="0"/>
            <a:chExt cx="7381876" cy="6858000"/>
          </a:xfrm>
          <a:solidFill>
            <a:srgbClr val="BBD62F"/>
          </a:solidFill>
        </p:grpSpPr>
        <p:sp>
          <p:nvSpPr>
            <p:cNvPr id="52" name="Freeform 5"/>
            <p:cNvSpPr>
              <a:spLocks/>
            </p:cNvSpPr>
            <p:nvPr/>
          </p:nvSpPr>
          <p:spPr bwMode="auto">
            <a:xfrm>
              <a:off x="3743325" y="1638300"/>
              <a:ext cx="2779713" cy="2833688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3" name="Freeform 6"/>
            <p:cNvSpPr>
              <a:spLocks/>
            </p:cNvSpPr>
            <p:nvPr/>
          </p:nvSpPr>
          <p:spPr bwMode="auto">
            <a:xfrm>
              <a:off x="1192213" y="1446213"/>
              <a:ext cx="2333625" cy="2914650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4" name="Freeform 7"/>
            <p:cNvSpPr>
              <a:spLocks/>
            </p:cNvSpPr>
            <p:nvPr/>
          </p:nvSpPr>
          <p:spPr bwMode="auto">
            <a:xfrm>
              <a:off x="5535613" y="3008313"/>
              <a:ext cx="1846263" cy="2328863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5" name="Freeform 8"/>
            <p:cNvSpPr>
              <a:spLocks/>
            </p:cNvSpPr>
            <p:nvPr/>
          </p:nvSpPr>
          <p:spPr bwMode="auto">
            <a:xfrm>
              <a:off x="3619500" y="460375"/>
              <a:ext cx="2509838" cy="1517650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6" name="Freeform 9"/>
            <p:cNvSpPr>
              <a:spLocks/>
            </p:cNvSpPr>
            <p:nvPr/>
          </p:nvSpPr>
          <p:spPr bwMode="auto">
            <a:xfrm>
              <a:off x="0" y="306388"/>
              <a:ext cx="1993900" cy="2146300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" name="Freeform 10"/>
            <p:cNvSpPr>
              <a:spLocks/>
            </p:cNvSpPr>
            <p:nvPr/>
          </p:nvSpPr>
          <p:spPr bwMode="auto">
            <a:xfrm>
              <a:off x="5418138" y="454025"/>
              <a:ext cx="1670050" cy="2446338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8" name="Freeform 11"/>
            <p:cNvSpPr>
              <a:spLocks/>
            </p:cNvSpPr>
            <p:nvPr/>
          </p:nvSpPr>
          <p:spPr bwMode="auto">
            <a:xfrm>
              <a:off x="373064" y="3529617"/>
              <a:ext cx="2195512" cy="2047875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9" name="Freeform 12"/>
            <p:cNvSpPr>
              <a:spLocks/>
            </p:cNvSpPr>
            <p:nvPr/>
          </p:nvSpPr>
          <p:spPr bwMode="auto">
            <a:xfrm>
              <a:off x="1922463" y="0"/>
              <a:ext cx="2022475" cy="1524000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0" name="Freeform 13"/>
            <p:cNvSpPr>
              <a:spLocks/>
            </p:cNvSpPr>
            <p:nvPr/>
          </p:nvSpPr>
          <p:spPr bwMode="auto">
            <a:xfrm>
              <a:off x="2846388" y="2970213"/>
              <a:ext cx="1922463" cy="1754188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1" name="Freeform 14"/>
            <p:cNvSpPr>
              <a:spLocks/>
            </p:cNvSpPr>
            <p:nvPr/>
          </p:nvSpPr>
          <p:spPr bwMode="auto">
            <a:xfrm>
              <a:off x="2312988" y="1277938"/>
              <a:ext cx="1730375" cy="1670050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2" name="Freeform 15"/>
            <p:cNvSpPr>
              <a:spLocks/>
            </p:cNvSpPr>
            <p:nvPr/>
          </p:nvSpPr>
          <p:spPr bwMode="auto">
            <a:xfrm>
              <a:off x="5207000" y="4781550"/>
              <a:ext cx="1730375" cy="2076450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3" name="Freeform 16"/>
            <p:cNvSpPr>
              <a:spLocks/>
            </p:cNvSpPr>
            <p:nvPr/>
          </p:nvSpPr>
          <p:spPr bwMode="auto">
            <a:xfrm>
              <a:off x="3632200" y="5203825"/>
              <a:ext cx="1749425" cy="1533525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4" name="Freeform 17"/>
            <p:cNvSpPr>
              <a:spLocks/>
            </p:cNvSpPr>
            <p:nvPr/>
          </p:nvSpPr>
          <p:spPr bwMode="auto">
            <a:xfrm>
              <a:off x="246063" y="1938338"/>
              <a:ext cx="1319213" cy="2035175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5" name="Freeform 18"/>
            <p:cNvSpPr>
              <a:spLocks/>
            </p:cNvSpPr>
            <p:nvPr/>
          </p:nvSpPr>
          <p:spPr bwMode="auto">
            <a:xfrm>
              <a:off x="4081463" y="4184650"/>
              <a:ext cx="1592263" cy="1312863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6" name="Freeform 19"/>
            <p:cNvSpPr>
              <a:spLocks/>
            </p:cNvSpPr>
            <p:nvPr/>
          </p:nvSpPr>
          <p:spPr bwMode="auto">
            <a:xfrm>
              <a:off x="2814638" y="4478338"/>
              <a:ext cx="1319213" cy="1997075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7" name="Freeform 20"/>
            <p:cNvSpPr>
              <a:spLocks/>
            </p:cNvSpPr>
            <p:nvPr/>
          </p:nvSpPr>
          <p:spPr bwMode="auto">
            <a:xfrm>
              <a:off x="1954213" y="4354513"/>
              <a:ext cx="1258888" cy="1411288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68" name="Elipsa 67"/>
          <p:cNvSpPr/>
          <p:nvPr/>
        </p:nvSpPr>
        <p:spPr>
          <a:xfrm>
            <a:off x="8492990" y="1886411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4,2</a:t>
            </a:r>
          </a:p>
        </p:txBody>
      </p:sp>
      <p:sp>
        <p:nvSpPr>
          <p:cNvPr id="69" name="Elipsa 68"/>
          <p:cNvSpPr/>
          <p:nvPr/>
        </p:nvSpPr>
        <p:spPr>
          <a:xfrm>
            <a:off x="8771854" y="2487501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0,7</a:t>
            </a:r>
          </a:p>
        </p:txBody>
      </p:sp>
      <p:sp>
        <p:nvSpPr>
          <p:cNvPr id="70" name="Elipsa 69"/>
          <p:cNvSpPr/>
          <p:nvPr/>
        </p:nvSpPr>
        <p:spPr>
          <a:xfrm>
            <a:off x="9462447" y="2066618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1,3</a:t>
            </a:r>
          </a:p>
        </p:txBody>
      </p:sp>
      <p:sp>
        <p:nvSpPr>
          <p:cNvPr id="71" name="Elipsa 70"/>
          <p:cNvSpPr/>
          <p:nvPr/>
        </p:nvSpPr>
        <p:spPr>
          <a:xfrm>
            <a:off x="10170625" y="2435715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0,3</a:t>
            </a:r>
          </a:p>
        </p:txBody>
      </p:sp>
      <p:sp>
        <p:nvSpPr>
          <p:cNvPr id="72" name="Elipsa 71"/>
          <p:cNvSpPr/>
          <p:nvPr/>
        </p:nvSpPr>
        <p:spPr>
          <a:xfrm>
            <a:off x="9562221" y="2864460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1,4</a:t>
            </a:r>
          </a:p>
        </p:txBody>
      </p:sp>
      <p:sp>
        <p:nvSpPr>
          <p:cNvPr id="73" name="Elipsa 72"/>
          <p:cNvSpPr/>
          <p:nvPr/>
        </p:nvSpPr>
        <p:spPr>
          <a:xfrm>
            <a:off x="10170625" y="3420178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0,6</a:t>
            </a:r>
          </a:p>
        </p:txBody>
      </p:sp>
      <p:sp>
        <p:nvSpPr>
          <p:cNvPr id="74" name="Elipsa 73"/>
          <p:cNvSpPr/>
          <p:nvPr/>
        </p:nvSpPr>
        <p:spPr>
          <a:xfrm>
            <a:off x="9944681" y="4150007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1,1</a:t>
            </a:r>
          </a:p>
        </p:txBody>
      </p:sp>
      <p:sp>
        <p:nvSpPr>
          <p:cNvPr id="75" name="Elipsa 74"/>
          <p:cNvSpPr/>
          <p:nvPr/>
        </p:nvSpPr>
        <p:spPr>
          <a:xfrm>
            <a:off x="9251190" y="4188845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2,7</a:t>
            </a:r>
          </a:p>
        </p:txBody>
      </p:sp>
      <p:sp>
        <p:nvSpPr>
          <p:cNvPr id="76" name="Elipsa 75"/>
          <p:cNvSpPr/>
          <p:nvPr/>
        </p:nvSpPr>
        <p:spPr>
          <a:xfrm>
            <a:off x="9508221" y="3800286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0,4</a:t>
            </a:r>
          </a:p>
        </p:txBody>
      </p:sp>
      <p:sp>
        <p:nvSpPr>
          <p:cNvPr id="77" name="Elipsa 76"/>
          <p:cNvSpPr/>
          <p:nvPr/>
        </p:nvSpPr>
        <p:spPr>
          <a:xfrm>
            <a:off x="9110701" y="3330244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0,4</a:t>
            </a:r>
          </a:p>
        </p:txBody>
      </p:sp>
      <p:sp>
        <p:nvSpPr>
          <p:cNvPr id="78" name="Elipsa 77"/>
          <p:cNvSpPr/>
          <p:nvPr/>
        </p:nvSpPr>
        <p:spPr>
          <a:xfrm>
            <a:off x="8333320" y="2960201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0,5</a:t>
            </a:r>
          </a:p>
        </p:txBody>
      </p:sp>
      <p:sp>
        <p:nvSpPr>
          <p:cNvPr id="79" name="Elipsa 78"/>
          <p:cNvSpPr/>
          <p:nvPr/>
        </p:nvSpPr>
        <p:spPr>
          <a:xfrm>
            <a:off x="8123008" y="3483333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1,5</a:t>
            </a:r>
          </a:p>
        </p:txBody>
      </p:sp>
      <p:sp>
        <p:nvSpPr>
          <p:cNvPr id="80" name="Elipsa 79"/>
          <p:cNvSpPr/>
          <p:nvPr/>
        </p:nvSpPr>
        <p:spPr>
          <a:xfrm>
            <a:off x="8611684" y="3851752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0,2</a:t>
            </a:r>
          </a:p>
        </p:txBody>
      </p:sp>
      <p:sp>
        <p:nvSpPr>
          <p:cNvPr id="81" name="Elipsa 80"/>
          <p:cNvSpPr/>
          <p:nvPr/>
        </p:nvSpPr>
        <p:spPr>
          <a:xfrm>
            <a:off x="7719453" y="3061030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0,3</a:t>
            </a:r>
          </a:p>
        </p:txBody>
      </p:sp>
      <p:sp>
        <p:nvSpPr>
          <p:cNvPr id="82" name="Elipsa 81"/>
          <p:cNvSpPr/>
          <p:nvPr/>
        </p:nvSpPr>
        <p:spPr>
          <a:xfrm>
            <a:off x="7712801" y="2214763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3,2</a:t>
            </a:r>
          </a:p>
        </p:txBody>
      </p:sp>
      <p:sp>
        <p:nvSpPr>
          <p:cNvPr id="83" name="Elipsa 82"/>
          <p:cNvSpPr/>
          <p:nvPr/>
        </p:nvSpPr>
        <p:spPr>
          <a:xfrm>
            <a:off x="8936993" y="3815752"/>
            <a:ext cx="252000" cy="252000"/>
          </a:xfrm>
          <a:prstGeom prst="ellipse">
            <a:avLst/>
          </a:prstGeom>
          <a:solidFill>
            <a:srgbClr val="FFC000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b="1" dirty="0">
                <a:solidFill>
                  <a:schemeClr val="bg1"/>
                </a:solidFill>
              </a:rPr>
              <a:t>0,9</a:t>
            </a:r>
          </a:p>
        </p:txBody>
      </p:sp>
      <p:sp>
        <p:nvSpPr>
          <p:cNvPr id="88" name="Prostokąt 87"/>
          <p:cNvSpPr/>
          <p:nvPr/>
        </p:nvSpPr>
        <p:spPr>
          <a:xfrm>
            <a:off x="6249388" y="4854962"/>
            <a:ext cx="5577484" cy="861774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W przypadku podróży długookresowych łączna liczba krajowych podróży do województwa śląskiego w 2021 roku także wzrosła i wyniosła 0,9 mln (w 2020 roku: 0,8 mln). </a:t>
            </a:r>
          </a:p>
          <a:p>
            <a:endParaRPr lang="pl-PL" sz="1000" dirty="0">
              <a:solidFill>
                <a:schemeClr val="bg1"/>
              </a:solidFill>
            </a:endParaRPr>
          </a:p>
          <a:p>
            <a:r>
              <a:rPr lang="pl-PL" sz="1000" dirty="0">
                <a:solidFill>
                  <a:schemeClr val="bg1"/>
                </a:solidFill>
              </a:rPr>
              <a:t>Pod względem liczby podróży długookresowych w 2021 województwo śląskie zajęło 8 pozycję (tak samo jako w poprzednim roku).</a:t>
            </a:r>
          </a:p>
        </p:txBody>
      </p:sp>
      <p:sp>
        <p:nvSpPr>
          <p:cNvPr id="84" name="Prostokąt 83">
            <a:extLst>
              <a:ext uri="{FF2B5EF4-FFF2-40B4-BE49-F238E27FC236}">
                <a16:creationId xmlns:a16="http://schemas.microsoft.com/office/drawing/2014/main" id="{684CBAD1-67F7-3B31-F42B-5DD3543053C2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Raporty GUS „Turystyka w 2021 r.”; „Turystyka w 2020 r.”</a:t>
            </a:r>
          </a:p>
        </p:txBody>
      </p:sp>
      <p:sp>
        <p:nvSpPr>
          <p:cNvPr id="86" name="Trójkąt równoramienny 85">
            <a:extLst>
              <a:ext uri="{FF2B5EF4-FFF2-40B4-BE49-F238E27FC236}">
                <a16:creationId xmlns:a16="http://schemas.microsoft.com/office/drawing/2014/main" id="{613502B2-6BE9-3CA3-1F39-1E5E30AC7CD4}"/>
              </a:ext>
            </a:extLst>
          </p:cNvPr>
          <p:cNvSpPr/>
          <p:nvPr/>
        </p:nvSpPr>
        <p:spPr>
          <a:xfrm>
            <a:off x="1490797" y="1435211"/>
            <a:ext cx="132468" cy="127453"/>
          </a:xfrm>
          <a:prstGeom prst="triangle">
            <a:avLst/>
          </a:prstGeom>
          <a:solidFill>
            <a:srgbClr val="9EE9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87" name="Tabela 86">
            <a:extLst>
              <a:ext uri="{FF2B5EF4-FFF2-40B4-BE49-F238E27FC236}">
                <a16:creationId xmlns:a16="http://schemas.microsoft.com/office/drawing/2014/main" id="{E0B28B98-BED8-9BDE-520A-794E3AAD99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8007460"/>
              </p:ext>
            </p:extLst>
          </p:nvPr>
        </p:nvGraphicFramePr>
        <p:xfrm>
          <a:off x="5124223" y="5337832"/>
          <a:ext cx="695738" cy="320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wzrost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spadek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191810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AC7ED3AB-8959-9E92-5E10-8330ACE0D2FD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Sezonowość podróży krajowych w Polsce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11466510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4" name="Prostokąt 13"/>
          <p:cNvSpPr/>
          <p:nvPr/>
        </p:nvSpPr>
        <p:spPr>
          <a:xfrm>
            <a:off x="5494812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2471054494"/>
              </p:ext>
            </p:extLst>
          </p:nvPr>
        </p:nvGraphicFramePr>
        <p:xfrm>
          <a:off x="-461257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360363" y="1322561"/>
            <a:ext cx="115617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Podróże mieszkańców Polski wg miesięcy</a:t>
            </a:r>
          </a:p>
        </p:txBody>
      </p:sp>
      <p:sp>
        <p:nvSpPr>
          <p:cNvPr id="86" name="Prostokąt 85"/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2021 r.”</a:t>
            </a:r>
          </a:p>
        </p:txBody>
      </p:sp>
      <p:sp>
        <p:nvSpPr>
          <p:cNvPr id="87" name="Prostokąt 86"/>
          <p:cNvSpPr/>
          <p:nvPr/>
        </p:nvSpPr>
        <p:spPr>
          <a:xfrm>
            <a:off x="1633320" y="1565534"/>
            <a:ext cx="1474193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(w mln. os.)</a:t>
            </a:r>
          </a:p>
        </p:txBody>
      </p:sp>
      <p:graphicFrame>
        <p:nvGraphicFramePr>
          <p:cNvPr id="89" name="Wykres 88"/>
          <p:cNvGraphicFramePr/>
          <p:nvPr>
            <p:extLst>
              <p:ext uri="{D42A27DB-BD31-4B8C-83A1-F6EECF244321}">
                <p14:modId xmlns:p14="http://schemas.microsoft.com/office/powerpoint/2010/main" val="2431013748"/>
              </p:ext>
            </p:extLst>
          </p:nvPr>
        </p:nvGraphicFramePr>
        <p:xfrm>
          <a:off x="2233236" y="1780853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1" name="Prostokąt 90"/>
          <p:cNvSpPr/>
          <p:nvPr/>
        </p:nvSpPr>
        <p:spPr>
          <a:xfrm>
            <a:off x="4420321" y="1565534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(w mln. os.)</a:t>
            </a:r>
          </a:p>
        </p:txBody>
      </p:sp>
      <p:grpSp>
        <p:nvGrpSpPr>
          <p:cNvPr id="92" name="Grupa 91"/>
          <p:cNvGrpSpPr>
            <a:grpSpLocks noChangeAspect="1"/>
          </p:cNvGrpSpPr>
          <p:nvPr/>
        </p:nvGrpSpPr>
        <p:grpSpPr>
          <a:xfrm>
            <a:off x="467309" y="1692951"/>
            <a:ext cx="578840" cy="532221"/>
            <a:chOff x="6904263" y="2482470"/>
            <a:chExt cx="770434" cy="708385"/>
          </a:xfrm>
          <a:solidFill>
            <a:schemeClr val="accent1"/>
          </a:solidFill>
        </p:grpSpPr>
        <p:sp>
          <p:nvSpPr>
            <p:cNvPr id="93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4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5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6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7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8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9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0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1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2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3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4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5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6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7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8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109" name="Prostokąt 108"/>
          <p:cNvSpPr/>
          <p:nvPr/>
        </p:nvSpPr>
        <p:spPr>
          <a:xfrm>
            <a:off x="425072" y="2179123"/>
            <a:ext cx="67602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Polska</a:t>
            </a:r>
          </a:p>
        </p:txBody>
      </p:sp>
      <p:graphicFrame>
        <p:nvGraphicFramePr>
          <p:cNvPr id="54" name="Wykres 53"/>
          <p:cNvGraphicFramePr/>
          <p:nvPr>
            <p:extLst>
              <p:ext uri="{D42A27DB-BD31-4B8C-83A1-F6EECF244321}">
                <p14:modId xmlns:p14="http://schemas.microsoft.com/office/powerpoint/2010/main" val="1346362060"/>
              </p:ext>
            </p:extLst>
          </p:nvPr>
        </p:nvGraphicFramePr>
        <p:xfrm>
          <a:off x="6301952" y="1692950"/>
          <a:ext cx="5830112" cy="32304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5" name="Prostokąt 54"/>
          <p:cNvSpPr/>
          <p:nvPr/>
        </p:nvSpPr>
        <p:spPr>
          <a:xfrm>
            <a:off x="6574555" y="5137074"/>
            <a:ext cx="5249903" cy="461665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200" dirty="0">
                <a:solidFill>
                  <a:schemeClr val="bg1"/>
                </a:solidFill>
              </a:rPr>
              <a:t>Najwyższa wartość podróży przypada na okres wakacyjny, szczególnie w przypadku podróży długookresowych.</a:t>
            </a:r>
          </a:p>
        </p:txBody>
      </p:sp>
      <p:sp>
        <p:nvSpPr>
          <p:cNvPr id="56" name="Prostokąt 55"/>
          <p:cNvSpPr/>
          <p:nvPr/>
        </p:nvSpPr>
        <p:spPr>
          <a:xfrm>
            <a:off x="6459544" y="1565534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sezonowość podróży (udział w %)</a:t>
            </a:r>
          </a:p>
        </p:txBody>
      </p:sp>
    </p:spTree>
    <p:extLst>
      <p:ext uri="{BB962C8B-B14F-4D97-AF65-F5344CB8AC3E}">
        <p14:creationId xmlns:p14="http://schemas.microsoft.com/office/powerpoint/2010/main" val="3533804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Prostokąt zaokrąglony 43"/>
          <p:cNvSpPr/>
          <p:nvPr/>
        </p:nvSpPr>
        <p:spPr>
          <a:xfrm>
            <a:off x="4629391" y="1799126"/>
            <a:ext cx="796282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BFF864C4-9838-64D2-F269-84EB1F4456FC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31837" y="400489"/>
            <a:ext cx="10582708" cy="325727"/>
          </a:xfrm>
        </p:spPr>
        <p:txBody>
          <a:bodyPr/>
          <a:lstStyle/>
          <a:p>
            <a:r>
              <a:rPr lang="pl-PL" dirty="0"/>
              <a:t>Analiza trendów – udział podróży długookresowych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41" name="Prostokąt 40"/>
          <p:cNvSpPr/>
          <p:nvPr/>
        </p:nvSpPr>
        <p:spPr>
          <a:xfrm>
            <a:off x="-1174973" y="1384099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graphicFrame>
        <p:nvGraphicFramePr>
          <p:cNvPr id="42" name="Wykres 41"/>
          <p:cNvGraphicFramePr/>
          <p:nvPr>
            <p:extLst>
              <p:ext uri="{D42A27DB-BD31-4B8C-83A1-F6EECF244321}">
                <p14:modId xmlns:p14="http://schemas.microsoft.com/office/powerpoint/2010/main" val="743777084"/>
              </p:ext>
            </p:extLst>
          </p:nvPr>
        </p:nvGraphicFramePr>
        <p:xfrm>
          <a:off x="360363" y="1677893"/>
          <a:ext cx="11327661" cy="34056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3" name="Prostokąt 42"/>
          <p:cNvSpPr/>
          <p:nvPr/>
        </p:nvSpPr>
        <p:spPr>
          <a:xfrm>
            <a:off x="6820891" y="4036416"/>
            <a:ext cx="5005982" cy="600164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Wykres przedstawia zmianę udziału podróży długookresowych </a:t>
            </a:r>
            <a:br>
              <a:rPr lang="pl-PL" sz="1100" dirty="0">
                <a:solidFill>
                  <a:schemeClr val="bg1"/>
                </a:solidFill>
              </a:rPr>
            </a:br>
            <a:r>
              <a:rPr lang="pl-PL" sz="1100" dirty="0">
                <a:solidFill>
                  <a:schemeClr val="bg1"/>
                </a:solidFill>
              </a:rPr>
              <a:t>w liczbie podróży ogółem dla Polski, województwa śląskiego oraz dwóch wybranych województw: dolnośląskiego oraz małopolskiego. </a:t>
            </a:r>
          </a:p>
        </p:txBody>
      </p:sp>
      <p:sp>
        <p:nvSpPr>
          <p:cNvPr id="45" name="Prostokąt 44"/>
          <p:cNvSpPr/>
          <p:nvPr/>
        </p:nvSpPr>
        <p:spPr>
          <a:xfrm>
            <a:off x="360363" y="5071361"/>
            <a:ext cx="11466510" cy="600164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pPr algn="just"/>
            <a:r>
              <a:rPr lang="pl-PL" sz="1100" dirty="0">
                <a:solidFill>
                  <a:schemeClr val="bg1"/>
                </a:solidFill>
              </a:rPr>
              <a:t>Od 2010 roku w województwie śląskim widoczny był trend wzrostowy udziału podróży długookresowych wśród krajowych podróży ogółem. W 2016 roku wartość wskaźnika dla województwa śląskiego osiągnęła najwyższy poziom (38)%. Od tego momentu obserwowany jest stały udział takich podróży we wszystkich podróżach do województwa. W perspektywie krajowej od 2019 roku obserwuje się trend wzrostowy udziału podróży długookresowych we wszystkich podróżach krajowych.</a:t>
            </a:r>
          </a:p>
        </p:txBody>
      </p:sp>
      <p:sp>
        <p:nvSpPr>
          <p:cNvPr id="46" name="Prostokąt 45">
            <a:extLst>
              <a:ext uri="{FF2B5EF4-FFF2-40B4-BE49-F238E27FC236}">
                <a16:creationId xmlns:a16="http://schemas.microsoft.com/office/drawing/2014/main" id="{8D3F812D-7D5C-CE14-8ADA-C836F493D8F5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2021 r.”</a:t>
            </a:r>
          </a:p>
        </p:txBody>
      </p:sp>
      <p:sp>
        <p:nvSpPr>
          <p:cNvPr id="37" name="Prostokąt zaokrąglony 15">
            <a:extLst>
              <a:ext uri="{FF2B5EF4-FFF2-40B4-BE49-F238E27FC236}">
                <a16:creationId xmlns:a16="http://schemas.microsoft.com/office/drawing/2014/main" id="{54A6F39A-E493-FDFA-E11C-7AB462284C80}"/>
              </a:ext>
            </a:extLst>
          </p:cNvPr>
          <p:cNvSpPr/>
          <p:nvPr/>
        </p:nvSpPr>
        <p:spPr>
          <a:xfrm>
            <a:off x="360363" y="1310050"/>
            <a:ext cx="11466510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7" name="Prostokąt 46">
            <a:extLst>
              <a:ext uri="{FF2B5EF4-FFF2-40B4-BE49-F238E27FC236}">
                <a16:creationId xmlns:a16="http://schemas.microsoft.com/office/drawing/2014/main" id="{7E443B1F-C376-FC67-AD05-023D5746DC85}"/>
              </a:ext>
            </a:extLst>
          </p:cNvPr>
          <p:cNvSpPr/>
          <p:nvPr/>
        </p:nvSpPr>
        <p:spPr>
          <a:xfrm>
            <a:off x="5494812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</p:spTree>
    <p:extLst>
      <p:ext uri="{BB962C8B-B14F-4D97-AF65-F5344CB8AC3E}">
        <p14:creationId xmlns:p14="http://schemas.microsoft.com/office/powerpoint/2010/main" val="40493723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Prostokąt zaokrąglony 43"/>
          <p:cNvSpPr/>
          <p:nvPr/>
        </p:nvSpPr>
        <p:spPr>
          <a:xfrm>
            <a:off x="4629391" y="1799126"/>
            <a:ext cx="796282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BFF864C4-9838-64D2-F269-84EB1F4456FC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31837" y="400489"/>
            <a:ext cx="10582708" cy="325727"/>
          </a:xfrm>
        </p:spPr>
        <p:txBody>
          <a:bodyPr/>
          <a:lstStyle/>
          <a:p>
            <a:r>
              <a:rPr lang="pl-PL" dirty="0"/>
              <a:t>Analiza trendów – udział podróży krótkookresowych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41" name="Prostokąt 40"/>
          <p:cNvSpPr/>
          <p:nvPr/>
        </p:nvSpPr>
        <p:spPr>
          <a:xfrm>
            <a:off x="-1174973" y="1384099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graphicFrame>
        <p:nvGraphicFramePr>
          <p:cNvPr id="42" name="Wykres 41"/>
          <p:cNvGraphicFramePr/>
          <p:nvPr>
            <p:extLst>
              <p:ext uri="{D42A27DB-BD31-4B8C-83A1-F6EECF244321}">
                <p14:modId xmlns:p14="http://schemas.microsoft.com/office/powerpoint/2010/main" val="1657898444"/>
              </p:ext>
            </p:extLst>
          </p:nvPr>
        </p:nvGraphicFramePr>
        <p:xfrm>
          <a:off x="360363" y="1677893"/>
          <a:ext cx="11327661" cy="34056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3" name="Prostokąt 42"/>
          <p:cNvSpPr/>
          <p:nvPr/>
        </p:nvSpPr>
        <p:spPr>
          <a:xfrm>
            <a:off x="6820891" y="3963992"/>
            <a:ext cx="5005982" cy="600164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Wykres przedstawia zmianę udziału podróży krótkookresowych</a:t>
            </a:r>
            <a:br>
              <a:rPr lang="pl-PL" sz="1100" dirty="0">
                <a:solidFill>
                  <a:schemeClr val="bg1"/>
                </a:solidFill>
              </a:rPr>
            </a:br>
            <a:r>
              <a:rPr lang="pl-PL" sz="1100" dirty="0">
                <a:solidFill>
                  <a:schemeClr val="bg1"/>
                </a:solidFill>
              </a:rPr>
              <a:t>w liczbie podróży ogółem dla Polski, województwa śląskiego oraz dwóch wybranych województw: dolnośląskiego oraz małopolskiego. </a:t>
            </a:r>
          </a:p>
        </p:txBody>
      </p:sp>
      <p:sp>
        <p:nvSpPr>
          <p:cNvPr id="45" name="Prostokąt 44"/>
          <p:cNvSpPr/>
          <p:nvPr/>
        </p:nvSpPr>
        <p:spPr>
          <a:xfrm>
            <a:off x="360363" y="5071361"/>
            <a:ext cx="11466510" cy="461665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pPr algn="just"/>
            <a:r>
              <a:rPr lang="pl-PL" sz="1200" dirty="0">
                <a:solidFill>
                  <a:schemeClr val="bg1"/>
                </a:solidFill>
              </a:rPr>
              <a:t>Od 2010 roku w województwie śląskim udział podroży krótkookresowych we wszystkich podróżach do województwa utrzymywał stały niewielki trend spadkowy, który ustabilizował się w latach 2016-2017 na poziomie między 62% i 64%. Obecnie 64% wszystkich podroży do województwa to podróże krótkookresowe.</a:t>
            </a:r>
          </a:p>
        </p:txBody>
      </p:sp>
      <p:sp>
        <p:nvSpPr>
          <p:cNvPr id="46" name="Prostokąt 45">
            <a:extLst>
              <a:ext uri="{FF2B5EF4-FFF2-40B4-BE49-F238E27FC236}">
                <a16:creationId xmlns:a16="http://schemas.microsoft.com/office/drawing/2014/main" id="{8D3F812D-7D5C-CE14-8ADA-C836F493D8F5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2021 r.”</a:t>
            </a:r>
          </a:p>
        </p:txBody>
      </p:sp>
      <p:sp>
        <p:nvSpPr>
          <p:cNvPr id="37" name="Prostokąt zaokrąglony 15">
            <a:extLst>
              <a:ext uri="{FF2B5EF4-FFF2-40B4-BE49-F238E27FC236}">
                <a16:creationId xmlns:a16="http://schemas.microsoft.com/office/drawing/2014/main" id="{54A6F39A-E493-FDFA-E11C-7AB462284C80}"/>
              </a:ext>
            </a:extLst>
          </p:cNvPr>
          <p:cNvSpPr/>
          <p:nvPr/>
        </p:nvSpPr>
        <p:spPr>
          <a:xfrm>
            <a:off x="360363" y="1310050"/>
            <a:ext cx="11466510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7" name="Prostokąt 46">
            <a:extLst>
              <a:ext uri="{FF2B5EF4-FFF2-40B4-BE49-F238E27FC236}">
                <a16:creationId xmlns:a16="http://schemas.microsoft.com/office/drawing/2014/main" id="{7E443B1F-C376-FC67-AD05-023D5746DC85}"/>
              </a:ext>
            </a:extLst>
          </p:cNvPr>
          <p:cNvSpPr/>
          <p:nvPr/>
        </p:nvSpPr>
        <p:spPr>
          <a:xfrm>
            <a:off x="5494812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</p:spTree>
    <p:extLst>
      <p:ext uri="{BB962C8B-B14F-4D97-AF65-F5344CB8AC3E}">
        <p14:creationId xmlns:p14="http://schemas.microsoft.com/office/powerpoint/2010/main" val="40637997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BFF864C4-9838-64D2-F269-84EB1F4456FC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31837" y="400489"/>
            <a:ext cx="10582708" cy="325727"/>
          </a:xfrm>
        </p:spPr>
        <p:txBody>
          <a:bodyPr/>
          <a:lstStyle/>
          <a:p>
            <a:r>
              <a:rPr lang="pl-PL" dirty="0"/>
              <a:t>Analiza trendów – udział podróży długookresowych i krótkookresowych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18" name="Prostokąt zaokrąglony 17"/>
          <p:cNvSpPr/>
          <p:nvPr/>
        </p:nvSpPr>
        <p:spPr>
          <a:xfrm>
            <a:off x="543209" y="1310050"/>
            <a:ext cx="11285288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0" name="Prostokąt zaokrąglony 9"/>
          <p:cNvSpPr/>
          <p:nvPr/>
        </p:nvSpPr>
        <p:spPr>
          <a:xfrm>
            <a:off x="733905" y="3817858"/>
            <a:ext cx="5356986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1" name="Wykres 10"/>
          <p:cNvGraphicFramePr/>
          <p:nvPr>
            <p:extLst>
              <p:ext uri="{D42A27DB-BD31-4B8C-83A1-F6EECF244321}">
                <p14:modId xmlns:p14="http://schemas.microsoft.com/office/powerpoint/2010/main" val="4023310037"/>
              </p:ext>
            </p:extLst>
          </p:nvPr>
        </p:nvGraphicFramePr>
        <p:xfrm>
          <a:off x="452313" y="1817105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4" name="Prostokąt 13"/>
          <p:cNvSpPr/>
          <p:nvPr/>
        </p:nvSpPr>
        <p:spPr>
          <a:xfrm>
            <a:off x="1114682" y="1439681"/>
            <a:ext cx="89978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chemeClr val="accent1"/>
                </a:solidFill>
              </a:rPr>
              <a:t>46,2</a:t>
            </a:r>
          </a:p>
        </p:txBody>
      </p:sp>
      <p:sp>
        <p:nvSpPr>
          <p:cNvPr id="15" name="Prostokąt 14"/>
          <p:cNvSpPr/>
          <p:nvPr/>
        </p:nvSpPr>
        <p:spPr>
          <a:xfrm>
            <a:off x="1110732" y="1618957"/>
            <a:ext cx="899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19,6</a:t>
            </a:r>
          </a:p>
        </p:txBody>
      </p:sp>
      <p:grpSp>
        <p:nvGrpSpPr>
          <p:cNvPr id="17" name="Grupa 16"/>
          <p:cNvGrpSpPr>
            <a:grpSpLocks noChangeAspect="1"/>
          </p:cNvGrpSpPr>
          <p:nvPr/>
        </p:nvGrpSpPr>
        <p:grpSpPr>
          <a:xfrm>
            <a:off x="714304" y="1433371"/>
            <a:ext cx="578840" cy="532221"/>
            <a:chOff x="6904263" y="2482470"/>
            <a:chExt cx="770434" cy="708385"/>
          </a:xfrm>
          <a:solidFill>
            <a:schemeClr val="tx1"/>
          </a:solidFill>
        </p:grpSpPr>
        <p:sp>
          <p:nvSpPr>
            <p:cNvPr id="20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5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6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1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2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3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4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5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39" name="Wykres 38"/>
          <p:cNvGraphicFramePr/>
          <p:nvPr>
            <p:extLst>
              <p:ext uri="{D42A27DB-BD31-4B8C-83A1-F6EECF244321}">
                <p14:modId xmlns:p14="http://schemas.microsoft.com/office/powerpoint/2010/main" val="2126567271"/>
              </p:ext>
            </p:extLst>
          </p:nvPr>
        </p:nvGraphicFramePr>
        <p:xfrm>
          <a:off x="4530862" y="1813919"/>
          <a:ext cx="159894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0" name="Prostokąt 39"/>
          <p:cNvSpPr/>
          <p:nvPr/>
        </p:nvSpPr>
        <p:spPr>
          <a:xfrm>
            <a:off x="1772506" y="1310050"/>
            <a:ext cx="462664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Udział podróży długookresowych</a:t>
            </a:r>
          </a:p>
        </p:txBody>
      </p:sp>
      <p:sp>
        <p:nvSpPr>
          <p:cNvPr id="4" name="pole tekstowe 3"/>
          <p:cNvSpPr txBox="1"/>
          <p:nvPr/>
        </p:nvSpPr>
        <p:spPr>
          <a:xfrm>
            <a:off x="2665896" y="1653279"/>
            <a:ext cx="97296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200" b="1" dirty="0"/>
              <a:t>mln os.</a:t>
            </a:r>
            <a:endParaRPr lang="en-US" sz="1200" b="1" dirty="0" err="1"/>
          </a:p>
        </p:txBody>
      </p:sp>
      <p:sp>
        <p:nvSpPr>
          <p:cNvPr id="48" name="pole tekstowe 47"/>
          <p:cNvSpPr txBox="1"/>
          <p:nvPr/>
        </p:nvSpPr>
        <p:spPr>
          <a:xfrm>
            <a:off x="4805006" y="1601643"/>
            <a:ext cx="97296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200" b="1" dirty="0"/>
              <a:t>% udziału</a:t>
            </a:r>
            <a:endParaRPr lang="en-US" sz="1200" b="1" dirty="0" err="1"/>
          </a:p>
        </p:txBody>
      </p:sp>
      <p:sp>
        <p:nvSpPr>
          <p:cNvPr id="46" name="Prostokąt 45">
            <a:extLst>
              <a:ext uri="{FF2B5EF4-FFF2-40B4-BE49-F238E27FC236}">
                <a16:creationId xmlns:a16="http://schemas.microsoft.com/office/drawing/2014/main" id="{8D3F812D-7D5C-CE14-8ADA-C836F493D8F5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2021 r.”</a:t>
            </a:r>
          </a:p>
        </p:txBody>
      </p:sp>
      <p:sp>
        <p:nvSpPr>
          <p:cNvPr id="37" name="Prostokąt 36">
            <a:extLst>
              <a:ext uri="{FF2B5EF4-FFF2-40B4-BE49-F238E27FC236}">
                <a16:creationId xmlns:a16="http://schemas.microsoft.com/office/drawing/2014/main" id="{71A7243B-6BBB-605F-531A-A507B084560D}"/>
              </a:ext>
            </a:extLst>
          </p:cNvPr>
          <p:cNvSpPr/>
          <p:nvPr/>
        </p:nvSpPr>
        <p:spPr>
          <a:xfrm>
            <a:off x="5494812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sp>
        <p:nvSpPr>
          <p:cNvPr id="47" name="Prostokąt zaokrąglony 9">
            <a:extLst>
              <a:ext uri="{FF2B5EF4-FFF2-40B4-BE49-F238E27FC236}">
                <a16:creationId xmlns:a16="http://schemas.microsoft.com/office/drawing/2014/main" id="{D6EA7146-FE62-ADBC-3436-016EAAC55993}"/>
              </a:ext>
            </a:extLst>
          </p:cNvPr>
          <p:cNvSpPr/>
          <p:nvPr/>
        </p:nvSpPr>
        <p:spPr>
          <a:xfrm>
            <a:off x="6252893" y="3283216"/>
            <a:ext cx="5356986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49" name="Wykres 48">
            <a:extLst>
              <a:ext uri="{FF2B5EF4-FFF2-40B4-BE49-F238E27FC236}">
                <a16:creationId xmlns:a16="http://schemas.microsoft.com/office/drawing/2014/main" id="{778D04A3-5D78-2CC7-A37D-2FC96E02FC3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20076409"/>
              </p:ext>
            </p:extLst>
          </p:nvPr>
        </p:nvGraphicFramePr>
        <p:xfrm>
          <a:off x="5971301" y="1776239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0" name="Prostokąt 49">
            <a:extLst>
              <a:ext uri="{FF2B5EF4-FFF2-40B4-BE49-F238E27FC236}">
                <a16:creationId xmlns:a16="http://schemas.microsoft.com/office/drawing/2014/main" id="{EAB1E713-E3C2-2F43-E342-7321D75572AF}"/>
              </a:ext>
            </a:extLst>
          </p:cNvPr>
          <p:cNvSpPr/>
          <p:nvPr/>
        </p:nvSpPr>
        <p:spPr>
          <a:xfrm>
            <a:off x="6633670" y="1398815"/>
            <a:ext cx="89978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chemeClr val="accent1"/>
                </a:solidFill>
              </a:rPr>
              <a:t>46,2</a:t>
            </a:r>
          </a:p>
        </p:txBody>
      </p:sp>
      <p:sp>
        <p:nvSpPr>
          <p:cNvPr id="51" name="Prostokąt 50">
            <a:extLst>
              <a:ext uri="{FF2B5EF4-FFF2-40B4-BE49-F238E27FC236}">
                <a16:creationId xmlns:a16="http://schemas.microsoft.com/office/drawing/2014/main" id="{6DD04F40-2F5F-4E15-1699-89F3C3AAB4C2}"/>
              </a:ext>
            </a:extLst>
          </p:cNvPr>
          <p:cNvSpPr/>
          <p:nvPr/>
        </p:nvSpPr>
        <p:spPr>
          <a:xfrm>
            <a:off x="6629720" y="1578091"/>
            <a:ext cx="899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26,7</a:t>
            </a:r>
          </a:p>
        </p:txBody>
      </p:sp>
      <p:grpSp>
        <p:nvGrpSpPr>
          <p:cNvPr id="52" name="Grupa 51">
            <a:extLst>
              <a:ext uri="{FF2B5EF4-FFF2-40B4-BE49-F238E27FC236}">
                <a16:creationId xmlns:a16="http://schemas.microsoft.com/office/drawing/2014/main" id="{D486B6AE-0E38-CEA6-624B-9AF9D496A363}"/>
              </a:ext>
            </a:extLst>
          </p:cNvPr>
          <p:cNvGrpSpPr>
            <a:grpSpLocks noChangeAspect="1"/>
          </p:cNvGrpSpPr>
          <p:nvPr/>
        </p:nvGrpSpPr>
        <p:grpSpPr>
          <a:xfrm>
            <a:off x="6233292" y="1392505"/>
            <a:ext cx="578840" cy="532221"/>
            <a:chOff x="6904263" y="2482470"/>
            <a:chExt cx="770434" cy="708385"/>
          </a:xfrm>
          <a:solidFill>
            <a:schemeClr val="tx1"/>
          </a:solidFill>
        </p:grpSpPr>
        <p:sp>
          <p:nvSpPr>
            <p:cNvPr id="53" name="Freeform 5">
              <a:extLst>
                <a:ext uri="{FF2B5EF4-FFF2-40B4-BE49-F238E27FC236}">
                  <a16:creationId xmlns:a16="http://schemas.microsoft.com/office/drawing/2014/main" id="{5BAD6FA5-16E5-8BE4-B85E-E2A4C823B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4" name="Freeform 6">
              <a:extLst>
                <a:ext uri="{FF2B5EF4-FFF2-40B4-BE49-F238E27FC236}">
                  <a16:creationId xmlns:a16="http://schemas.microsoft.com/office/drawing/2014/main" id="{2679A7AB-81A8-BDA7-8F72-E47F73BAD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5" name="Freeform 7">
              <a:extLst>
                <a:ext uri="{FF2B5EF4-FFF2-40B4-BE49-F238E27FC236}">
                  <a16:creationId xmlns:a16="http://schemas.microsoft.com/office/drawing/2014/main" id="{511BD31A-BA9B-A9AE-0773-3C294E860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6" name="Freeform 8">
              <a:extLst>
                <a:ext uri="{FF2B5EF4-FFF2-40B4-BE49-F238E27FC236}">
                  <a16:creationId xmlns:a16="http://schemas.microsoft.com/office/drawing/2014/main" id="{54EF6063-6975-069F-D16F-CB5BA5489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" name="Freeform 9">
              <a:extLst>
                <a:ext uri="{FF2B5EF4-FFF2-40B4-BE49-F238E27FC236}">
                  <a16:creationId xmlns:a16="http://schemas.microsoft.com/office/drawing/2014/main" id="{4CFB962E-D6B9-3A6F-7363-0DB8855B1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8" name="Freeform 10">
              <a:extLst>
                <a:ext uri="{FF2B5EF4-FFF2-40B4-BE49-F238E27FC236}">
                  <a16:creationId xmlns:a16="http://schemas.microsoft.com/office/drawing/2014/main" id="{5A5CB9B2-50A9-7FBB-F1E3-4031F8D63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9" name="Freeform 11">
              <a:extLst>
                <a:ext uri="{FF2B5EF4-FFF2-40B4-BE49-F238E27FC236}">
                  <a16:creationId xmlns:a16="http://schemas.microsoft.com/office/drawing/2014/main" id="{B47B98B0-8432-B2A8-2B02-A574D561C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0" name="Freeform 12">
              <a:extLst>
                <a:ext uri="{FF2B5EF4-FFF2-40B4-BE49-F238E27FC236}">
                  <a16:creationId xmlns:a16="http://schemas.microsoft.com/office/drawing/2014/main" id="{48B77701-5F6E-DAB0-C519-5B87886D8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1" name="Freeform 13">
              <a:extLst>
                <a:ext uri="{FF2B5EF4-FFF2-40B4-BE49-F238E27FC236}">
                  <a16:creationId xmlns:a16="http://schemas.microsoft.com/office/drawing/2014/main" id="{B911A39A-8D43-7463-5282-3E76F6D6E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2" name="Freeform 14">
              <a:extLst>
                <a:ext uri="{FF2B5EF4-FFF2-40B4-BE49-F238E27FC236}">
                  <a16:creationId xmlns:a16="http://schemas.microsoft.com/office/drawing/2014/main" id="{60C3AABA-28B3-C0B8-315F-54C94AB4D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3" name="Freeform 15">
              <a:extLst>
                <a:ext uri="{FF2B5EF4-FFF2-40B4-BE49-F238E27FC236}">
                  <a16:creationId xmlns:a16="http://schemas.microsoft.com/office/drawing/2014/main" id="{E631CC5F-4779-5E8B-CAAD-D5B504D5B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4" name="Freeform 16">
              <a:extLst>
                <a:ext uri="{FF2B5EF4-FFF2-40B4-BE49-F238E27FC236}">
                  <a16:creationId xmlns:a16="http://schemas.microsoft.com/office/drawing/2014/main" id="{937CABC4-5077-33F0-E387-B429C3FEF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5" name="Freeform 17">
              <a:extLst>
                <a:ext uri="{FF2B5EF4-FFF2-40B4-BE49-F238E27FC236}">
                  <a16:creationId xmlns:a16="http://schemas.microsoft.com/office/drawing/2014/main" id="{14C7C160-18D8-A246-9A75-79D508D68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6" name="Freeform 18">
              <a:extLst>
                <a:ext uri="{FF2B5EF4-FFF2-40B4-BE49-F238E27FC236}">
                  <a16:creationId xmlns:a16="http://schemas.microsoft.com/office/drawing/2014/main" id="{59AEC32C-7062-261A-83C2-C41E7F139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7" name="Freeform 19">
              <a:extLst>
                <a:ext uri="{FF2B5EF4-FFF2-40B4-BE49-F238E27FC236}">
                  <a16:creationId xmlns:a16="http://schemas.microsoft.com/office/drawing/2014/main" id="{B07A70CB-0A33-DFB6-F23F-933276269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8" name="Freeform 20">
              <a:extLst>
                <a:ext uri="{FF2B5EF4-FFF2-40B4-BE49-F238E27FC236}">
                  <a16:creationId xmlns:a16="http://schemas.microsoft.com/office/drawing/2014/main" id="{6A17D071-02FD-176A-30A1-892444F39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69" name="Wykres 68">
            <a:extLst>
              <a:ext uri="{FF2B5EF4-FFF2-40B4-BE49-F238E27FC236}">
                <a16:creationId xmlns:a16="http://schemas.microsoft.com/office/drawing/2014/main" id="{EBF31FF6-60D7-D940-4CF0-FBE75588C3E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39298000"/>
              </p:ext>
            </p:extLst>
          </p:nvPr>
        </p:nvGraphicFramePr>
        <p:xfrm>
          <a:off x="10049850" y="1773053"/>
          <a:ext cx="159894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70" name="pole tekstowe 69">
            <a:extLst>
              <a:ext uri="{FF2B5EF4-FFF2-40B4-BE49-F238E27FC236}">
                <a16:creationId xmlns:a16="http://schemas.microsoft.com/office/drawing/2014/main" id="{85210881-2AE5-970C-452E-27E7F2BC349F}"/>
              </a:ext>
            </a:extLst>
          </p:cNvPr>
          <p:cNvSpPr txBox="1"/>
          <p:nvPr/>
        </p:nvSpPr>
        <p:spPr>
          <a:xfrm>
            <a:off x="8184884" y="1612413"/>
            <a:ext cx="97296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200" b="1" dirty="0"/>
              <a:t>mln os.</a:t>
            </a:r>
            <a:endParaRPr lang="en-US" sz="1200" b="1" dirty="0" err="1"/>
          </a:p>
        </p:txBody>
      </p:sp>
      <p:sp>
        <p:nvSpPr>
          <p:cNvPr id="71" name="pole tekstowe 70">
            <a:extLst>
              <a:ext uri="{FF2B5EF4-FFF2-40B4-BE49-F238E27FC236}">
                <a16:creationId xmlns:a16="http://schemas.microsoft.com/office/drawing/2014/main" id="{2B3CDAC3-0AB6-37AE-B626-05CA5DB1E8EF}"/>
              </a:ext>
            </a:extLst>
          </p:cNvPr>
          <p:cNvSpPr txBox="1"/>
          <p:nvPr/>
        </p:nvSpPr>
        <p:spPr>
          <a:xfrm>
            <a:off x="10323994" y="1560777"/>
            <a:ext cx="97296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200" b="1" dirty="0"/>
              <a:t>% udziału</a:t>
            </a:r>
            <a:endParaRPr lang="en-US" sz="1200" b="1" dirty="0" err="1"/>
          </a:p>
        </p:txBody>
      </p:sp>
      <p:sp>
        <p:nvSpPr>
          <p:cNvPr id="72" name="Prostokąt 71">
            <a:extLst>
              <a:ext uri="{FF2B5EF4-FFF2-40B4-BE49-F238E27FC236}">
                <a16:creationId xmlns:a16="http://schemas.microsoft.com/office/drawing/2014/main" id="{4E90C251-4471-9DE5-20BE-60DFC51D8177}"/>
              </a:ext>
            </a:extLst>
          </p:cNvPr>
          <p:cNvSpPr/>
          <p:nvPr/>
        </p:nvSpPr>
        <p:spPr>
          <a:xfrm>
            <a:off x="7292747" y="1327686"/>
            <a:ext cx="462664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Udział podróży krótkookresowych</a:t>
            </a:r>
          </a:p>
        </p:txBody>
      </p:sp>
    </p:spTree>
    <p:extLst>
      <p:ext uri="{BB962C8B-B14F-4D97-AF65-F5344CB8AC3E}">
        <p14:creationId xmlns:p14="http://schemas.microsoft.com/office/powerpoint/2010/main" val="25807857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A3ABF2C2-0482-75BA-0837-5F19FB19A729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Struktura podróży mieszkańców Polski</a:t>
            </a:r>
            <a:endParaRPr lang="en-US" dirty="0">
              <a:solidFill>
                <a:srgbClr val="00B050"/>
              </a:solidFill>
            </a:endParaRPr>
          </a:p>
        </p:txBody>
      </p:sp>
      <p:graphicFrame>
        <p:nvGraphicFramePr>
          <p:cNvPr id="48" name="Wykres 47"/>
          <p:cNvGraphicFramePr/>
          <p:nvPr>
            <p:extLst>
              <p:ext uri="{D42A27DB-BD31-4B8C-83A1-F6EECF244321}">
                <p14:modId xmlns:p14="http://schemas.microsoft.com/office/powerpoint/2010/main" val="1607719311"/>
              </p:ext>
            </p:extLst>
          </p:nvPr>
        </p:nvGraphicFramePr>
        <p:xfrm>
          <a:off x="2025543" y="1981197"/>
          <a:ext cx="2848014" cy="3019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9" name="Tabela 48"/>
          <p:cNvGraphicFramePr>
            <a:graphicFrameLocks noGrp="1"/>
          </p:cNvGraphicFramePr>
          <p:nvPr/>
        </p:nvGraphicFramePr>
        <p:xfrm>
          <a:off x="412560" y="1990725"/>
          <a:ext cx="1444815" cy="301009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4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odwiedziny rodziny,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bliskich, znajomych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wypoczynek, rekreacja, wakacje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służbowy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41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zdrowotny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religijny, pielgrzymka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edukacyjny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41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0" name="Prostokąt zaokrąglony 49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1" name="Prostokąt zaokrąglony 50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2" name="Prostokąt 51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sp>
        <p:nvSpPr>
          <p:cNvPr id="53" name="Prostokąt 52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54" name="Prostokąt 53"/>
          <p:cNvSpPr/>
          <p:nvPr/>
        </p:nvSpPr>
        <p:spPr>
          <a:xfrm>
            <a:off x="6323881" y="1322561"/>
            <a:ext cx="55982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Natężenie krajowego ruchu turystycznego w 2021 roku wg charakteru podróży (mln) </a:t>
            </a:r>
          </a:p>
        </p:txBody>
      </p:sp>
      <p:graphicFrame>
        <p:nvGraphicFramePr>
          <p:cNvPr id="55" name="Wykres 54"/>
          <p:cNvGraphicFramePr/>
          <p:nvPr>
            <p:extLst>
              <p:ext uri="{D42A27DB-BD31-4B8C-83A1-F6EECF244321}">
                <p14:modId xmlns:p14="http://schemas.microsoft.com/office/powerpoint/2010/main" val="365811714"/>
              </p:ext>
            </p:extLst>
          </p:nvPr>
        </p:nvGraphicFramePr>
        <p:xfrm>
          <a:off x="7816277" y="1981197"/>
          <a:ext cx="2848014" cy="3019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6" name="Tabela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8678222"/>
              </p:ext>
            </p:extLst>
          </p:nvPr>
        </p:nvGraphicFramePr>
        <p:xfrm>
          <a:off x="6335913" y="2050885"/>
          <a:ext cx="1324228" cy="29499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242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59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Odwiedziny u krewnych, znajomych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59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Turystyczno-wypoczynkowy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59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Służbowy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4063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Zdrowotny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59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Religijny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59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Edukacyjny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8658841"/>
                  </a:ext>
                </a:extLst>
              </a:tr>
              <a:tr h="4159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Inny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57" name="Wykres 56"/>
          <p:cNvGraphicFramePr/>
          <p:nvPr>
            <p:extLst>
              <p:ext uri="{D42A27DB-BD31-4B8C-83A1-F6EECF244321}">
                <p14:modId xmlns:p14="http://schemas.microsoft.com/office/powerpoint/2010/main" val="1827521201"/>
              </p:ext>
            </p:extLst>
          </p:nvPr>
        </p:nvGraphicFramePr>
        <p:xfrm>
          <a:off x="9914277" y="1987677"/>
          <a:ext cx="2848014" cy="3019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8" name="Wykres 57"/>
          <p:cNvGraphicFramePr/>
          <p:nvPr>
            <p:extLst>
              <p:ext uri="{D42A27DB-BD31-4B8C-83A1-F6EECF244321}">
                <p14:modId xmlns:p14="http://schemas.microsoft.com/office/powerpoint/2010/main" val="2370067448"/>
              </p:ext>
            </p:extLst>
          </p:nvPr>
        </p:nvGraphicFramePr>
        <p:xfrm>
          <a:off x="4237021" y="1987677"/>
          <a:ext cx="2086859" cy="3019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9" name="Prostokąt 58"/>
          <p:cNvSpPr/>
          <p:nvPr/>
        </p:nvSpPr>
        <p:spPr>
          <a:xfrm>
            <a:off x="1950339" y="1721182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natężenie (w mln podróży)                  udział (w %)</a:t>
            </a:r>
          </a:p>
        </p:txBody>
      </p:sp>
      <p:sp>
        <p:nvSpPr>
          <p:cNvPr id="19" name="Prostokąt 18">
            <a:extLst>
              <a:ext uri="{FF2B5EF4-FFF2-40B4-BE49-F238E27FC236}">
                <a16:creationId xmlns:a16="http://schemas.microsoft.com/office/drawing/2014/main" id="{7EB23F91-318A-C528-C5B9-4C5D8C286CCF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2021 r.”</a:t>
            </a:r>
          </a:p>
        </p:txBody>
      </p:sp>
      <p:sp>
        <p:nvSpPr>
          <p:cNvPr id="60" name="Prostokąt 59"/>
          <p:cNvSpPr/>
          <p:nvPr/>
        </p:nvSpPr>
        <p:spPr>
          <a:xfrm>
            <a:off x="6258441" y="5164233"/>
            <a:ext cx="5598242" cy="707886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Podróże mieszkańców Polski związane są najczęściej z odwiedzinami rodziny, bliskich </a:t>
            </a:r>
            <a:br>
              <a:rPr lang="pl-PL" sz="1000" dirty="0">
                <a:solidFill>
                  <a:schemeClr val="bg1"/>
                </a:solidFill>
              </a:rPr>
            </a:br>
            <a:r>
              <a:rPr lang="pl-PL" sz="1000" dirty="0">
                <a:solidFill>
                  <a:schemeClr val="bg1"/>
                </a:solidFill>
              </a:rPr>
              <a:t>i znajomych oraz z wypoczynkiem. Podróże długookresowe częściej związane są z wypoczynkiem i rekreacją, natomiast podróże krótkookresowe częściej powiązane są odwiedzinami rodziny, znajomych czy bliskich.</a:t>
            </a:r>
          </a:p>
        </p:txBody>
      </p:sp>
    </p:spTree>
    <p:extLst>
      <p:ext uri="{BB962C8B-B14F-4D97-AF65-F5344CB8AC3E}">
        <p14:creationId xmlns:p14="http://schemas.microsoft.com/office/powerpoint/2010/main" val="6950239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Wykres 47"/>
          <p:cNvGraphicFramePr/>
          <p:nvPr>
            <p:extLst>
              <p:ext uri="{D42A27DB-BD31-4B8C-83A1-F6EECF244321}">
                <p14:modId xmlns:p14="http://schemas.microsoft.com/office/powerpoint/2010/main" val="2379204616"/>
              </p:ext>
            </p:extLst>
          </p:nvPr>
        </p:nvGraphicFramePr>
        <p:xfrm>
          <a:off x="2025543" y="1981197"/>
          <a:ext cx="2848014" cy="3019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2462738799"/>
              </p:ext>
            </p:extLst>
          </p:nvPr>
        </p:nvGraphicFramePr>
        <p:xfrm>
          <a:off x="3514817" y="2013123"/>
          <a:ext cx="1852711" cy="30334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DD492930-DD0E-57CC-C224-BE5C9AF94B60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31837" y="400489"/>
            <a:ext cx="10268672" cy="325727"/>
          </a:xfrm>
        </p:spPr>
        <p:txBody>
          <a:bodyPr/>
          <a:lstStyle/>
          <a:p>
            <a:r>
              <a:rPr lang="pl-PL" dirty="0"/>
              <a:t>Turystyczne wydatki mieszkańców Polski związane z podróżami krajowymi w celach prywatnych</a:t>
            </a:r>
            <a:endParaRPr lang="en-US" dirty="0"/>
          </a:p>
        </p:txBody>
      </p:sp>
      <p:graphicFrame>
        <p:nvGraphicFramePr>
          <p:cNvPr id="49" name="Tabela 48"/>
          <p:cNvGraphicFramePr>
            <a:graphicFrameLocks noGrp="1"/>
          </p:cNvGraphicFramePr>
          <p:nvPr/>
        </p:nvGraphicFramePr>
        <p:xfrm>
          <a:off x="412560" y="1990725"/>
          <a:ext cx="1444815" cy="301009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4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ogółem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wyżywienie </a:t>
                      </a:r>
                      <a:b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 restauracjach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41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zakwaterowanie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transport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zakup towarów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41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pozostałe usługi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0" name="Prostokąt zaokrąglony 49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1" name="Prostokąt zaokrąglony 50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2" name="Prostokąt 51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sp>
        <p:nvSpPr>
          <p:cNvPr id="53" name="Prostokąt 52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>
                <a:solidFill>
                  <a:srgbClr val="000000"/>
                </a:solidFill>
              </a:rPr>
              <a:t>Porównanie wyników w czasie</a:t>
            </a:r>
          </a:p>
        </p:txBody>
      </p:sp>
      <p:sp>
        <p:nvSpPr>
          <p:cNvPr id="54" name="Prostokąt 53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Turystyczne wydatki mieszkańców Polski związane z podróżami w celach prywatnych </a:t>
            </a:r>
            <a:br>
              <a:rPr lang="pl-PL" sz="1000" b="1" dirty="0"/>
            </a:br>
            <a:r>
              <a:rPr lang="pl-PL" sz="1000" b="1" dirty="0"/>
              <a:t>(w mld zł)</a:t>
            </a:r>
          </a:p>
        </p:txBody>
      </p:sp>
      <p:graphicFrame>
        <p:nvGraphicFramePr>
          <p:cNvPr id="55" name="Wykres 54"/>
          <p:cNvGraphicFramePr/>
          <p:nvPr>
            <p:extLst>
              <p:ext uri="{D42A27DB-BD31-4B8C-83A1-F6EECF244321}">
                <p14:modId xmlns:p14="http://schemas.microsoft.com/office/powerpoint/2010/main" val="22691779"/>
              </p:ext>
            </p:extLst>
          </p:nvPr>
        </p:nvGraphicFramePr>
        <p:xfrm>
          <a:off x="7816277" y="1981197"/>
          <a:ext cx="2848014" cy="3019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6" name="Tabela 55"/>
          <p:cNvGraphicFramePr>
            <a:graphicFrameLocks noGrp="1"/>
          </p:cNvGraphicFramePr>
          <p:nvPr/>
        </p:nvGraphicFramePr>
        <p:xfrm>
          <a:off x="6203294" y="1990725"/>
          <a:ext cx="1444815" cy="301009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4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ogółem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wyżywienie </a:t>
                      </a:r>
                      <a:b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 restauracjach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41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zakwaterowanie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transport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zakup towarów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41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pozostałe usługi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57" name="Wykres 56"/>
          <p:cNvGraphicFramePr/>
          <p:nvPr>
            <p:extLst>
              <p:ext uri="{D42A27DB-BD31-4B8C-83A1-F6EECF244321}">
                <p14:modId xmlns:p14="http://schemas.microsoft.com/office/powerpoint/2010/main" val="1300456250"/>
              </p:ext>
            </p:extLst>
          </p:nvPr>
        </p:nvGraphicFramePr>
        <p:xfrm>
          <a:off x="9914277" y="1987677"/>
          <a:ext cx="2848014" cy="3019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9" name="Prostokąt 58"/>
          <p:cNvSpPr/>
          <p:nvPr/>
        </p:nvSpPr>
        <p:spPr>
          <a:xfrm>
            <a:off x="1950339" y="1721182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wydatki (w mld zł)</a:t>
            </a:r>
          </a:p>
        </p:txBody>
      </p:sp>
      <p:graphicFrame>
        <p:nvGraphicFramePr>
          <p:cNvPr id="20" name="Tabela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967272"/>
              </p:ext>
            </p:extLst>
          </p:nvPr>
        </p:nvGraphicFramePr>
        <p:xfrm>
          <a:off x="5092219" y="4564435"/>
          <a:ext cx="695738" cy="320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wzrost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spadek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3" name="Prostokąt 22"/>
          <p:cNvSpPr/>
          <p:nvPr/>
        </p:nvSpPr>
        <p:spPr>
          <a:xfrm>
            <a:off x="6249387" y="5197644"/>
            <a:ext cx="5592545" cy="553998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W 2021 nastąpił wśród mieszkańców Polski wzrost ogólnych wydatków związanych z podróżami krajowymi w celach prywatnych, głównie tych związanych z zakwaterowaniem i wyżywieniem. Koszty te jednocześnie mają największy udział w ogólnych wydatkach turystycznych.</a:t>
            </a:r>
          </a:p>
        </p:txBody>
      </p:sp>
      <p:sp>
        <p:nvSpPr>
          <p:cNvPr id="22" name="Prostokąt 21">
            <a:extLst>
              <a:ext uri="{FF2B5EF4-FFF2-40B4-BE49-F238E27FC236}">
                <a16:creationId xmlns:a16="http://schemas.microsoft.com/office/drawing/2014/main" id="{3F1192F0-A40D-9AA9-D3DC-655961E3F78C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2021 r.”</a:t>
            </a:r>
          </a:p>
        </p:txBody>
      </p:sp>
      <p:graphicFrame>
        <p:nvGraphicFramePr>
          <p:cNvPr id="18" name="Wykres 17">
            <a:extLst>
              <a:ext uri="{FF2B5EF4-FFF2-40B4-BE49-F238E27FC236}">
                <a16:creationId xmlns:a16="http://schemas.microsoft.com/office/drawing/2014/main" id="{417C1A60-6B1B-636B-FE97-ECECC9F41B6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40861459"/>
              </p:ext>
            </p:extLst>
          </p:nvPr>
        </p:nvGraphicFramePr>
        <p:xfrm>
          <a:off x="351853" y="1406891"/>
          <a:ext cx="1249380" cy="6747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2268070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BBD2ADDF-A499-AD1A-7EAD-2593EBFA28DE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Turyści ogółem korzystający z turystycznych obiektów noclegowych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11466510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4" name="Prostokąt 13"/>
          <p:cNvSpPr/>
          <p:nvPr/>
        </p:nvSpPr>
        <p:spPr>
          <a:xfrm>
            <a:off x="5494812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4189646819"/>
              </p:ext>
            </p:extLst>
          </p:nvPr>
        </p:nvGraphicFramePr>
        <p:xfrm>
          <a:off x="462903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360363" y="1322561"/>
            <a:ext cx="115617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korzystający z turystycznych obiektów noclegowych według rodzajów obiektów</a:t>
            </a:r>
          </a:p>
        </p:txBody>
      </p:sp>
      <p:sp>
        <p:nvSpPr>
          <p:cNvPr id="87" name="Prostokąt 86"/>
          <p:cNvSpPr/>
          <p:nvPr/>
        </p:nvSpPr>
        <p:spPr>
          <a:xfrm>
            <a:off x="1950339" y="1565534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(w mln os.)                                                      zmiana r/r</a:t>
            </a:r>
          </a:p>
        </p:txBody>
      </p:sp>
      <p:graphicFrame>
        <p:nvGraphicFramePr>
          <p:cNvPr id="89" name="Wykres 88"/>
          <p:cNvGraphicFramePr/>
          <p:nvPr>
            <p:extLst>
              <p:ext uri="{D42A27DB-BD31-4B8C-83A1-F6EECF244321}">
                <p14:modId xmlns:p14="http://schemas.microsoft.com/office/powerpoint/2010/main" val="3654946612"/>
              </p:ext>
            </p:extLst>
          </p:nvPr>
        </p:nvGraphicFramePr>
        <p:xfrm>
          <a:off x="6259053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1" name="Prostokąt 90"/>
          <p:cNvSpPr/>
          <p:nvPr/>
        </p:nvSpPr>
        <p:spPr>
          <a:xfrm>
            <a:off x="7766753" y="1565534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(w mln os.)                                                      zmiana r/r</a:t>
            </a:r>
          </a:p>
        </p:txBody>
      </p:sp>
      <p:grpSp>
        <p:nvGrpSpPr>
          <p:cNvPr id="92" name="Grupa 91"/>
          <p:cNvGrpSpPr>
            <a:grpSpLocks noChangeAspect="1"/>
          </p:cNvGrpSpPr>
          <p:nvPr/>
        </p:nvGrpSpPr>
        <p:grpSpPr>
          <a:xfrm>
            <a:off x="467309" y="1692951"/>
            <a:ext cx="578840" cy="532221"/>
            <a:chOff x="6904263" y="2482470"/>
            <a:chExt cx="770434" cy="708385"/>
          </a:xfrm>
          <a:solidFill>
            <a:schemeClr val="accent1"/>
          </a:solidFill>
        </p:grpSpPr>
        <p:sp>
          <p:nvSpPr>
            <p:cNvPr id="93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4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5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6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7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8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9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0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1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2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3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4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5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6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7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8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109" name="Prostokąt 108"/>
          <p:cNvSpPr/>
          <p:nvPr/>
        </p:nvSpPr>
        <p:spPr>
          <a:xfrm>
            <a:off x="425072" y="2179123"/>
            <a:ext cx="67602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Polska</a:t>
            </a:r>
          </a:p>
        </p:txBody>
      </p:sp>
      <p:grpSp>
        <p:nvGrpSpPr>
          <p:cNvPr id="110" name="Grupa 109"/>
          <p:cNvGrpSpPr>
            <a:grpSpLocks noChangeAspect="1"/>
          </p:cNvGrpSpPr>
          <p:nvPr/>
        </p:nvGrpSpPr>
        <p:grpSpPr>
          <a:xfrm>
            <a:off x="6460969" y="1692951"/>
            <a:ext cx="578840" cy="532221"/>
            <a:chOff x="6904263" y="2482470"/>
            <a:chExt cx="770434" cy="708385"/>
          </a:xfrm>
          <a:solidFill>
            <a:schemeClr val="tx2"/>
          </a:solidFill>
        </p:grpSpPr>
        <p:sp>
          <p:nvSpPr>
            <p:cNvPr id="111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2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3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4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5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6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7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8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9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0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1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2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3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4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5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6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127" name="Prostokąt 126"/>
          <p:cNvSpPr/>
          <p:nvPr/>
        </p:nvSpPr>
        <p:spPr>
          <a:xfrm>
            <a:off x="6384931" y="2179123"/>
            <a:ext cx="743623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śląskie</a:t>
            </a:r>
          </a:p>
        </p:txBody>
      </p:sp>
      <p:sp>
        <p:nvSpPr>
          <p:cNvPr id="53" name="Prostokąt 52">
            <a:extLst>
              <a:ext uri="{FF2B5EF4-FFF2-40B4-BE49-F238E27FC236}">
                <a16:creationId xmlns:a16="http://schemas.microsoft.com/office/drawing/2014/main" id="{3F0F40ED-8666-6B01-7B09-8B52AAE3FFF0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2021 r.”</a:t>
            </a:r>
          </a:p>
        </p:txBody>
      </p:sp>
      <p:graphicFrame>
        <p:nvGraphicFramePr>
          <p:cNvPr id="57" name="Wykres 56">
            <a:extLst>
              <a:ext uri="{FF2B5EF4-FFF2-40B4-BE49-F238E27FC236}">
                <a16:creationId xmlns:a16="http://schemas.microsoft.com/office/drawing/2014/main" id="{D4940FBA-5A03-9401-1E27-3DD933540C4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9068494"/>
              </p:ext>
            </p:extLst>
          </p:nvPr>
        </p:nvGraphicFramePr>
        <p:xfrm>
          <a:off x="4588491" y="1806100"/>
          <a:ext cx="1609467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8" name="Tabela 57">
            <a:extLst>
              <a:ext uri="{FF2B5EF4-FFF2-40B4-BE49-F238E27FC236}">
                <a16:creationId xmlns:a16="http://schemas.microsoft.com/office/drawing/2014/main" id="{8188F4A5-0D76-A488-DA45-8212DAF44C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8457868"/>
              </p:ext>
            </p:extLst>
          </p:nvPr>
        </p:nvGraphicFramePr>
        <p:xfrm>
          <a:off x="3769267" y="5439925"/>
          <a:ext cx="695738" cy="30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wzrost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spadek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59" name="Tabela 58">
            <a:extLst>
              <a:ext uri="{FF2B5EF4-FFF2-40B4-BE49-F238E27FC236}">
                <a16:creationId xmlns:a16="http://schemas.microsoft.com/office/drawing/2014/main" id="{0EBC2EDA-68E8-25AB-4508-9B11FD4631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4584376"/>
              </p:ext>
            </p:extLst>
          </p:nvPr>
        </p:nvGraphicFramePr>
        <p:xfrm>
          <a:off x="9708999" y="5434587"/>
          <a:ext cx="695738" cy="30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wzrost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spadek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0" name="Wykres 59">
            <a:extLst>
              <a:ext uri="{FF2B5EF4-FFF2-40B4-BE49-F238E27FC236}">
                <a16:creationId xmlns:a16="http://schemas.microsoft.com/office/drawing/2014/main" id="{9FDD4EAA-15DB-ABEE-2F44-88C9C6C1235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61098098"/>
              </p:ext>
            </p:extLst>
          </p:nvPr>
        </p:nvGraphicFramePr>
        <p:xfrm>
          <a:off x="10038310" y="1799173"/>
          <a:ext cx="2080877" cy="41307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1" name="Prostokąt 50">
            <a:extLst>
              <a:ext uri="{FF2B5EF4-FFF2-40B4-BE49-F238E27FC236}">
                <a16:creationId xmlns:a16="http://schemas.microsoft.com/office/drawing/2014/main" id="{D339DA62-2478-682C-282F-E64EDAB8CD39}"/>
              </a:ext>
            </a:extLst>
          </p:cNvPr>
          <p:cNvSpPr/>
          <p:nvPr/>
        </p:nvSpPr>
        <p:spPr>
          <a:xfrm>
            <a:off x="7541534" y="910398"/>
            <a:ext cx="4295000" cy="600164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W całym 2021 roku województwo śląskie ogółem odwiedziło 1,7 mln turystów korzystających z turystycznych obiektów noclegowych (w 2020 roku było to 1,4 mln).</a:t>
            </a:r>
          </a:p>
        </p:txBody>
      </p:sp>
    </p:spTree>
    <p:extLst>
      <p:ext uri="{BB962C8B-B14F-4D97-AF65-F5344CB8AC3E}">
        <p14:creationId xmlns:p14="http://schemas.microsoft.com/office/powerpoint/2010/main" val="41839858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7925A56E-928B-A6F6-CA67-169DB502E4A2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Turyści zagraniczni korzystający z turystycznych obiektów noclegowych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11466510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4" name="Prostokąt 13"/>
          <p:cNvSpPr/>
          <p:nvPr/>
        </p:nvSpPr>
        <p:spPr>
          <a:xfrm>
            <a:off x="5494812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326146257"/>
              </p:ext>
            </p:extLst>
          </p:nvPr>
        </p:nvGraphicFramePr>
        <p:xfrm>
          <a:off x="462903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360363" y="1322561"/>
            <a:ext cx="115617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zagraniczni korzystający z turystycznych obiektów noclegowych według rodzajów obiektów</a:t>
            </a:r>
          </a:p>
        </p:txBody>
      </p:sp>
      <p:sp>
        <p:nvSpPr>
          <p:cNvPr id="87" name="Prostokąt 86"/>
          <p:cNvSpPr/>
          <p:nvPr/>
        </p:nvSpPr>
        <p:spPr>
          <a:xfrm>
            <a:off x="1950339" y="1565534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(w mln os.)                                                      zmiana r/r</a:t>
            </a:r>
          </a:p>
        </p:txBody>
      </p:sp>
      <p:graphicFrame>
        <p:nvGraphicFramePr>
          <p:cNvPr id="88" name="Wykres 87"/>
          <p:cNvGraphicFramePr/>
          <p:nvPr>
            <p:extLst>
              <p:ext uri="{D42A27DB-BD31-4B8C-83A1-F6EECF244321}">
                <p14:modId xmlns:p14="http://schemas.microsoft.com/office/powerpoint/2010/main" val="2720403400"/>
              </p:ext>
            </p:extLst>
          </p:nvPr>
        </p:nvGraphicFramePr>
        <p:xfrm>
          <a:off x="4387323" y="1806100"/>
          <a:ext cx="1699218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89" name="Wykres 88"/>
          <p:cNvGraphicFramePr/>
          <p:nvPr>
            <p:extLst>
              <p:ext uri="{D42A27DB-BD31-4B8C-83A1-F6EECF244321}">
                <p14:modId xmlns:p14="http://schemas.microsoft.com/office/powerpoint/2010/main" val="1007782684"/>
              </p:ext>
            </p:extLst>
          </p:nvPr>
        </p:nvGraphicFramePr>
        <p:xfrm>
          <a:off x="6259053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90" name="Wykres 89"/>
          <p:cNvGraphicFramePr/>
          <p:nvPr>
            <p:extLst>
              <p:ext uri="{D42A27DB-BD31-4B8C-83A1-F6EECF244321}">
                <p14:modId xmlns:p14="http://schemas.microsoft.com/office/powerpoint/2010/main" val="686697410"/>
              </p:ext>
            </p:extLst>
          </p:nvPr>
        </p:nvGraphicFramePr>
        <p:xfrm>
          <a:off x="10056868" y="1806100"/>
          <a:ext cx="1770005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91" name="Prostokąt 90"/>
          <p:cNvSpPr/>
          <p:nvPr/>
        </p:nvSpPr>
        <p:spPr>
          <a:xfrm>
            <a:off x="7766753" y="1565534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(w mln os.)                                                      zmiana r/r</a:t>
            </a:r>
          </a:p>
        </p:txBody>
      </p:sp>
      <p:grpSp>
        <p:nvGrpSpPr>
          <p:cNvPr id="92" name="Grupa 91"/>
          <p:cNvGrpSpPr>
            <a:grpSpLocks noChangeAspect="1"/>
          </p:cNvGrpSpPr>
          <p:nvPr/>
        </p:nvGrpSpPr>
        <p:grpSpPr>
          <a:xfrm>
            <a:off x="467309" y="1692951"/>
            <a:ext cx="578840" cy="532221"/>
            <a:chOff x="6904263" y="2482470"/>
            <a:chExt cx="770434" cy="708385"/>
          </a:xfrm>
          <a:solidFill>
            <a:schemeClr val="accent1"/>
          </a:solidFill>
        </p:grpSpPr>
        <p:sp>
          <p:nvSpPr>
            <p:cNvPr id="93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4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5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6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7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8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9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0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1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2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3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4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5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6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7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8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109" name="Prostokąt 108"/>
          <p:cNvSpPr/>
          <p:nvPr/>
        </p:nvSpPr>
        <p:spPr>
          <a:xfrm>
            <a:off x="425072" y="2179123"/>
            <a:ext cx="67602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Polska</a:t>
            </a:r>
          </a:p>
        </p:txBody>
      </p:sp>
      <p:sp>
        <p:nvSpPr>
          <p:cNvPr id="127" name="Prostokąt 126"/>
          <p:cNvSpPr/>
          <p:nvPr/>
        </p:nvSpPr>
        <p:spPr>
          <a:xfrm>
            <a:off x="6384931" y="2179123"/>
            <a:ext cx="743623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śląskie</a:t>
            </a:r>
          </a:p>
        </p:txBody>
      </p:sp>
      <p:grpSp>
        <p:nvGrpSpPr>
          <p:cNvPr id="54" name="Grupa 53"/>
          <p:cNvGrpSpPr>
            <a:grpSpLocks noChangeAspect="1"/>
          </p:cNvGrpSpPr>
          <p:nvPr/>
        </p:nvGrpSpPr>
        <p:grpSpPr>
          <a:xfrm>
            <a:off x="6460969" y="1692951"/>
            <a:ext cx="578840" cy="532221"/>
            <a:chOff x="6904263" y="2482470"/>
            <a:chExt cx="770434" cy="708385"/>
          </a:xfrm>
          <a:solidFill>
            <a:schemeClr val="tx2"/>
          </a:solidFill>
        </p:grpSpPr>
        <p:sp>
          <p:nvSpPr>
            <p:cNvPr id="55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8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9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0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1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2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4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5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6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7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9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0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71" name="Tabela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0391820"/>
              </p:ext>
            </p:extLst>
          </p:nvPr>
        </p:nvGraphicFramePr>
        <p:xfrm>
          <a:off x="3769267" y="5439925"/>
          <a:ext cx="695738" cy="30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wzrost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spadek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3" name="Prostokąt 52">
            <a:extLst>
              <a:ext uri="{FF2B5EF4-FFF2-40B4-BE49-F238E27FC236}">
                <a16:creationId xmlns:a16="http://schemas.microsoft.com/office/drawing/2014/main" id="{BF7F0BC0-F63A-3878-3A2B-44CA40E33DCB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2021 r.”</a:t>
            </a:r>
          </a:p>
        </p:txBody>
      </p:sp>
      <p:graphicFrame>
        <p:nvGraphicFramePr>
          <p:cNvPr id="73" name="Tabela 72">
            <a:extLst>
              <a:ext uri="{FF2B5EF4-FFF2-40B4-BE49-F238E27FC236}">
                <a16:creationId xmlns:a16="http://schemas.microsoft.com/office/drawing/2014/main" id="{2F892464-2B35-D4B6-3527-7E7ADECE32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3679538"/>
              </p:ext>
            </p:extLst>
          </p:nvPr>
        </p:nvGraphicFramePr>
        <p:xfrm>
          <a:off x="9708999" y="5434587"/>
          <a:ext cx="695738" cy="30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wzrost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spadek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1" name="Prostokąt 50">
            <a:extLst>
              <a:ext uri="{FF2B5EF4-FFF2-40B4-BE49-F238E27FC236}">
                <a16:creationId xmlns:a16="http://schemas.microsoft.com/office/drawing/2014/main" id="{9C7818CB-4581-D0EB-8DB0-52B25959CD58}"/>
              </a:ext>
            </a:extLst>
          </p:cNvPr>
          <p:cNvSpPr/>
          <p:nvPr/>
        </p:nvSpPr>
        <p:spPr>
          <a:xfrm>
            <a:off x="7541534" y="910398"/>
            <a:ext cx="4295000" cy="600164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W całym 2021 roku województwo śląskie ogółem odwiedziło 0,16 mln </a:t>
            </a:r>
            <a:r>
              <a:rPr lang="pl-PL" sz="1100" b="1" dirty="0">
                <a:solidFill>
                  <a:schemeClr val="bg1"/>
                </a:solidFill>
              </a:rPr>
              <a:t>turystów zagranicznych</a:t>
            </a:r>
            <a:r>
              <a:rPr lang="pl-PL" sz="1100" dirty="0">
                <a:solidFill>
                  <a:schemeClr val="bg1"/>
                </a:solidFill>
              </a:rPr>
              <a:t> korzystających z turystycznych obiektów noclegowych (w 2020 roku było to 0,13 mln).</a:t>
            </a:r>
          </a:p>
        </p:txBody>
      </p:sp>
    </p:spTree>
    <p:extLst>
      <p:ext uri="{BB962C8B-B14F-4D97-AF65-F5344CB8AC3E}">
        <p14:creationId xmlns:p14="http://schemas.microsoft.com/office/powerpoint/2010/main" val="3716928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C5B4668B-86A3-0994-679D-F18C5185A27A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Stopień wykorzystania miejsc noclegowych</a:t>
            </a:r>
            <a:endParaRPr lang="en-US" dirty="0"/>
          </a:p>
        </p:txBody>
      </p:sp>
      <p:graphicFrame>
        <p:nvGraphicFramePr>
          <p:cNvPr id="49" name="Wykres 48"/>
          <p:cNvGraphicFramePr/>
          <p:nvPr>
            <p:extLst>
              <p:ext uri="{D42A27DB-BD31-4B8C-83A1-F6EECF244321}">
                <p14:modId xmlns:p14="http://schemas.microsoft.com/office/powerpoint/2010/main" val="1147386415"/>
              </p:ext>
            </p:extLst>
          </p:nvPr>
        </p:nvGraphicFramePr>
        <p:xfrm>
          <a:off x="436543" y="2121412"/>
          <a:ext cx="5516493" cy="34056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1" name="Prostokąt 50"/>
          <p:cNvSpPr/>
          <p:nvPr/>
        </p:nvSpPr>
        <p:spPr>
          <a:xfrm>
            <a:off x="360363" y="1322561"/>
            <a:ext cx="115617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Stopień wykorzystania miejsc noclegowych</a:t>
            </a:r>
          </a:p>
        </p:txBody>
      </p:sp>
      <p:sp>
        <p:nvSpPr>
          <p:cNvPr id="52" name="Prostokąt zaokrąglony 51"/>
          <p:cNvSpPr/>
          <p:nvPr/>
        </p:nvSpPr>
        <p:spPr>
          <a:xfrm>
            <a:off x="360363" y="1310050"/>
            <a:ext cx="11466510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3" name="Prostokąt 52"/>
          <p:cNvSpPr/>
          <p:nvPr/>
        </p:nvSpPr>
        <p:spPr>
          <a:xfrm>
            <a:off x="5494812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grpSp>
        <p:nvGrpSpPr>
          <p:cNvPr id="54" name="Grupa 53"/>
          <p:cNvGrpSpPr>
            <a:grpSpLocks noChangeAspect="1"/>
          </p:cNvGrpSpPr>
          <p:nvPr/>
        </p:nvGrpSpPr>
        <p:grpSpPr>
          <a:xfrm>
            <a:off x="467309" y="1692951"/>
            <a:ext cx="578840" cy="532221"/>
            <a:chOff x="6904263" y="2482470"/>
            <a:chExt cx="770434" cy="708385"/>
          </a:xfrm>
          <a:solidFill>
            <a:schemeClr val="accent1"/>
          </a:solidFill>
        </p:grpSpPr>
        <p:sp>
          <p:nvSpPr>
            <p:cNvPr id="55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8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9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0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1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2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4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5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6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7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9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0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71" name="Prostokąt 70"/>
          <p:cNvSpPr/>
          <p:nvPr/>
        </p:nvSpPr>
        <p:spPr>
          <a:xfrm>
            <a:off x="425072" y="2179123"/>
            <a:ext cx="67602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Polska</a:t>
            </a:r>
          </a:p>
        </p:txBody>
      </p:sp>
      <p:sp>
        <p:nvSpPr>
          <p:cNvPr id="72" name="Prostokąt 71"/>
          <p:cNvSpPr/>
          <p:nvPr/>
        </p:nvSpPr>
        <p:spPr>
          <a:xfrm>
            <a:off x="6384931" y="2179123"/>
            <a:ext cx="743623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śląskie</a:t>
            </a:r>
          </a:p>
        </p:txBody>
      </p:sp>
      <p:grpSp>
        <p:nvGrpSpPr>
          <p:cNvPr id="73" name="Grupa 72"/>
          <p:cNvGrpSpPr>
            <a:grpSpLocks noChangeAspect="1"/>
          </p:cNvGrpSpPr>
          <p:nvPr/>
        </p:nvGrpSpPr>
        <p:grpSpPr>
          <a:xfrm>
            <a:off x="6460969" y="1692951"/>
            <a:ext cx="578840" cy="532221"/>
            <a:chOff x="6904263" y="2482470"/>
            <a:chExt cx="770434" cy="708385"/>
          </a:xfrm>
          <a:solidFill>
            <a:schemeClr val="tx2"/>
          </a:solidFill>
        </p:grpSpPr>
        <p:sp>
          <p:nvSpPr>
            <p:cNvPr id="74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5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6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7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8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9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0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1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2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3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4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5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6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7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8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9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50" name="Wykres 49"/>
          <p:cNvGraphicFramePr/>
          <p:nvPr>
            <p:extLst>
              <p:ext uri="{D42A27DB-BD31-4B8C-83A1-F6EECF244321}">
                <p14:modId xmlns:p14="http://schemas.microsoft.com/office/powerpoint/2010/main" val="2763360194"/>
              </p:ext>
            </p:extLst>
          </p:nvPr>
        </p:nvGraphicFramePr>
        <p:xfrm>
          <a:off x="6310382" y="2121412"/>
          <a:ext cx="5516493" cy="34056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8" name="Prostokąt 47">
            <a:extLst>
              <a:ext uri="{FF2B5EF4-FFF2-40B4-BE49-F238E27FC236}">
                <a16:creationId xmlns:a16="http://schemas.microsoft.com/office/drawing/2014/main" id="{C230DB5B-7D89-5EEA-DE91-847A9E64627C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2021 r.”</a:t>
            </a:r>
          </a:p>
        </p:txBody>
      </p:sp>
    </p:spTree>
    <p:extLst>
      <p:ext uri="{BB962C8B-B14F-4D97-AF65-F5344CB8AC3E}">
        <p14:creationId xmlns:p14="http://schemas.microsoft.com/office/powerpoint/2010/main" val="3788930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Prostokąt zaokrąglony 84"/>
          <p:cNvSpPr/>
          <p:nvPr/>
        </p:nvSpPr>
        <p:spPr>
          <a:xfrm>
            <a:off x="481839" y="3051397"/>
            <a:ext cx="5356986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5F3C2514-0D80-E359-9F1A-22B4A681A138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Noclegi udzielone w turystycznych obiektach noclegowych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4" name="Prostokąt 13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48736769"/>
              </p:ext>
            </p:extLst>
          </p:nvPr>
        </p:nvGraphicFramePr>
        <p:xfrm>
          <a:off x="200247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7" name="Wykres 16"/>
          <p:cNvGraphicFramePr/>
          <p:nvPr>
            <p:extLst>
              <p:ext uri="{D42A27DB-BD31-4B8C-83A1-F6EECF244321}">
                <p14:modId xmlns:p14="http://schemas.microsoft.com/office/powerpoint/2010/main" val="551354385"/>
              </p:ext>
            </p:extLst>
          </p:nvPr>
        </p:nvGraphicFramePr>
        <p:xfrm>
          <a:off x="3484942" y="1796372"/>
          <a:ext cx="215954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8" name="Tabela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8582380"/>
              </p:ext>
            </p:extLst>
          </p:nvPr>
        </p:nvGraphicFramePr>
        <p:xfrm>
          <a:off x="5231954" y="5243150"/>
          <a:ext cx="695738" cy="30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wzrost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spadek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3" name="Prostokąt 22"/>
          <p:cNvSpPr/>
          <p:nvPr/>
        </p:nvSpPr>
        <p:spPr>
          <a:xfrm>
            <a:off x="881597" y="1360832"/>
            <a:ext cx="89978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chemeClr val="accent1"/>
                </a:solidFill>
              </a:rPr>
              <a:t>62,8 mln</a:t>
            </a:r>
          </a:p>
        </p:txBody>
      </p:sp>
      <p:sp>
        <p:nvSpPr>
          <p:cNvPr id="24" name="Prostokąt 23"/>
          <p:cNvSpPr/>
          <p:nvPr/>
        </p:nvSpPr>
        <p:spPr>
          <a:xfrm>
            <a:off x="877647" y="1540108"/>
            <a:ext cx="899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51,4 mln</a:t>
            </a:r>
          </a:p>
        </p:txBody>
      </p:sp>
      <p:grpSp>
        <p:nvGrpSpPr>
          <p:cNvPr id="10" name="Grupa 9"/>
          <p:cNvGrpSpPr>
            <a:grpSpLocks noChangeAspect="1"/>
          </p:cNvGrpSpPr>
          <p:nvPr/>
        </p:nvGrpSpPr>
        <p:grpSpPr>
          <a:xfrm>
            <a:off x="432579" y="1354522"/>
            <a:ext cx="578840" cy="532221"/>
            <a:chOff x="6904263" y="2482470"/>
            <a:chExt cx="770434" cy="708385"/>
          </a:xfrm>
          <a:solidFill>
            <a:schemeClr val="tx1"/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11" name="Trójkąt równoramienny 10"/>
          <p:cNvSpPr/>
          <p:nvPr/>
        </p:nvSpPr>
        <p:spPr>
          <a:xfrm>
            <a:off x="1675629" y="1415755"/>
            <a:ext cx="132468" cy="127453"/>
          </a:xfrm>
          <a:prstGeom prst="triangle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90" name="Prostokąt 89"/>
          <p:cNvSpPr/>
          <p:nvPr/>
        </p:nvSpPr>
        <p:spPr>
          <a:xfrm>
            <a:off x="436543" y="1322561"/>
            <a:ext cx="5502991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  <a:p>
            <a:pPr algn="ctr"/>
            <a:r>
              <a:rPr lang="pl-PL" sz="1000" b="1" dirty="0"/>
              <a:t>Noclegi udzielone w turystycznych </a:t>
            </a:r>
            <a:br>
              <a:rPr lang="pl-PL" sz="1000" b="1" dirty="0"/>
            </a:br>
            <a:r>
              <a:rPr lang="pl-PL" sz="1000" b="1" dirty="0"/>
              <a:t>obiektach noclegowych (w mln)</a:t>
            </a:r>
          </a:p>
          <a:p>
            <a:pPr algn="ctr"/>
            <a:endParaRPr lang="pl-PL" sz="1000" b="1" dirty="0"/>
          </a:p>
        </p:txBody>
      </p:sp>
      <p:sp>
        <p:nvSpPr>
          <p:cNvPr id="51" name="Prostokąt zaokrąglony 92">
            <a:extLst>
              <a:ext uri="{FF2B5EF4-FFF2-40B4-BE49-F238E27FC236}">
                <a16:creationId xmlns:a16="http://schemas.microsoft.com/office/drawing/2014/main" id="{A79CF4A3-3264-41CE-9C73-7FCA19BCF08D}"/>
              </a:ext>
            </a:extLst>
          </p:cNvPr>
          <p:cNvSpPr/>
          <p:nvPr/>
        </p:nvSpPr>
        <p:spPr>
          <a:xfrm>
            <a:off x="9183239" y="1637831"/>
            <a:ext cx="1410662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2" name="Prostokąt zaokrąglony 17">
            <a:extLst>
              <a:ext uri="{FF2B5EF4-FFF2-40B4-BE49-F238E27FC236}">
                <a16:creationId xmlns:a16="http://schemas.microsoft.com/office/drawing/2014/main" id="{22F01505-4446-4305-9A7F-521DEDD42C43}"/>
              </a:ext>
            </a:extLst>
          </p:cNvPr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3" name="Prostokąt 52">
            <a:extLst>
              <a:ext uri="{FF2B5EF4-FFF2-40B4-BE49-F238E27FC236}">
                <a16:creationId xmlns:a16="http://schemas.microsoft.com/office/drawing/2014/main" id="{CB64B47C-ADD8-4FAE-AFE9-5A24ED2AFBE2}"/>
              </a:ext>
            </a:extLst>
          </p:cNvPr>
          <p:cNvSpPr/>
          <p:nvPr/>
        </p:nvSpPr>
        <p:spPr>
          <a:xfrm>
            <a:off x="6323881" y="1322561"/>
            <a:ext cx="55982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Noclegi udzielone w turystycznych obiektach noclegowych wg miesięcy</a:t>
            </a:r>
          </a:p>
        </p:txBody>
      </p:sp>
      <p:sp>
        <p:nvSpPr>
          <p:cNvPr id="55" name="Prostokąt 54">
            <a:extLst>
              <a:ext uri="{FF2B5EF4-FFF2-40B4-BE49-F238E27FC236}">
                <a16:creationId xmlns:a16="http://schemas.microsoft.com/office/drawing/2014/main" id="{1BD390B1-16DD-4468-903E-F79D1B6F8E37}"/>
              </a:ext>
            </a:extLst>
          </p:cNvPr>
          <p:cNvSpPr/>
          <p:nvPr/>
        </p:nvSpPr>
        <p:spPr>
          <a:xfrm>
            <a:off x="6261111" y="5275202"/>
            <a:ext cx="5577484" cy="600164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W całym 2021 roku odnotowano 22 procentowy wzrost liczby noclegów udzielonych w całej Polsce. Miesiące z najwyższą liczbą udzielonych noclegów w skali kraju, jak i w województwie śląskim, to okres wakacyjny.</a:t>
            </a:r>
          </a:p>
        </p:txBody>
      </p:sp>
      <p:sp>
        <p:nvSpPr>
          <p:cNvPr id="56" name="Prostokąt 55">
            <a:extLst>
              <a:ext uri="{FF2B5EF4-FFF2-40B4-BE49-F238E27FC236}">
                <a16:creationId xmlns:a16="http://schemas.microsoft.com/office/drawing/2014/main" id="{ACFBDE74-60F2-2D46-A617-315C2CF2CBD1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2021 r.”</a:t>
            </a:r>
          </a:p>
        </p:txBody>
      </p:sp>
      <p:graphicFrame>
        <p:nvGraphicFramePr>
          <p:cNvPr id="57" name="Wykres 56">
            <a:extLst>
              <a:ext uri="{FF2B5EF4-FFF2-40B4-BE49-F238E27FC236}">
                <a16:creationId xmlns:a16="http://schemas.microsoft.com/office/drawing/2014/main" id="{F4455149-393D-D703-188A-D2D2166C8FF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32227616"/>
              </p:ext>
            </p:extLst>
          </p:nvPr>
        </p:nvGraphicFramePr>
        <p:xfrm>
          <a:off x="6249325" y="1555483"/>
          <a:ext cx="5516493" cy="34056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41771791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781C1B5E-234A-916A-3734-2D10CEBC5534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Struktura turystycznych obiektów noclegowych w województwie śląskim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14" name="Prostokąt 13"/>
          <p:cNvSpPr/>
          <p:nvPr/>
        </p:nvSpPr>
        <p:spPr>
          <a:xfrm>
            <a:off x="5495623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sp>
        <p:nvSpPr>
          <p:cNvPr id="21" name="Prostokąt 20"/>
          <p:cNvSpPr/>
          <p:nvPr/>
        </p:nvSpPr>
        <p:spPr>
          <a:xfrm>
            <a:off x="5584054" y="6138084"/>
            <a:ext cx="558405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Urząd Statystyczny w Katowicach „</a:t>
            </a:r>
            <a:r>
              <a:rPr lang="pl-PL" sz="1000" dirty="0"/>
              <a:t>Turystyka w województwie śląskim w 2021 r.</a:t>
            </a:r>
            <a:r>
              <a:rPr lang="pl-PL" sz="1000" i="1" dirty="0"/>
              <a:t>”;  Raport GUS „Turystyka w 2021 r.”</a:t>
            </a:r>
          </a:p>
        </p:txBody>
      </p:sp>
      <p:sp>
        <p:nvSpPr>
          <p:cNvPr id="84" name="Prostokąt zaokrąglony 83"/>
          <p:cNvSpPr/>
          <p:nvPr/>
        </p:nvSpPr>
        <p:spPr>
          <a:xfrm>
            <a:off x="360363" y="1310050"/>
            <a:ext cx="11468133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97" name="Prostokąt 96"/>
          <p:cNvSpPr/>
          <p:nvPr/>
        </p:nvSpPr>
        <p:spPr>
          <a:xfrm>
            <a:off x="372405" y="5070639"/>
            <a:ext cx="11456091" cy="646331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pPr algn="just"/>
            <a:r>
              <a:rPr lang="pl-PL" sz="1200" dirty="0">
                <a:solidFill>
                  <a:schemeClr val="bg1"/>
                </a:solidFill>
              </a:rPr>
              <a:t>W końcu lipca 2021 r. w województwie śląskim czynnych było 614 turystycznych obiektów noclegowych posiadających 10 lub więcej miejsc noclegowych, z których 309 to obiekty należące do grupy „obiekty hotelowe”, a 305 to „pozostałe obiekty”. Ponad 93% turystycznych obiektów noclegowych było czynnych przez cały rok. W porównaniu z końcem lipca 2020 r. liczba miejsc noclegowych zmniejszyła się w obiektach hotelowych oraz w pozostałych obiektach o 6.</a:t>
            </a:r>
          </a:p>
        </p:txBody>
      </p:sp>
      <p:sp>
        <p:nvSpPr>
          <p:cNvPr id="3" name="Prostokąt 2"/>
          <p:cNvSpPr/>
          <p:nvPr/>
        </p:nvSpPr>
        <p:spPr>
          <a:xfrm>
            <a:off x="491067" y="1341295"/>
            <a:ext cx="5713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Struktura turystycznych obiektów noclegowych według grup i rodzajów obiektów w 2021 r. </a:t>
            </a:r>
            <a:endParaRPr lang="en-US" sz="1000" b="1" dirty="0"/>
          </a:p>
        </p:txBody>
      </p:sp>
      <p:pic>
        <p:nvPicPr>
          <p:cNvPr id="5" name="Obraz 4">
            <a:extLst>
              <a:ext uri="{FF2B5EF4-FFF2-40B4-BE49-F238E27FC236}">
                <a16:creationId xmlns:a16="http://schemas.microsoft.com/office/drawing/2014/main" id="{D878C470-E236-5BBC-FE89-AD94707BD2B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59563" y="1710160"/>
            <a:ext cx="6091197" cy="30163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87649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781C1B5E-234A-916A-3734-2D10CEBC5534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31837" y="400489"/>
            <a:ext cx="11096659" cy="325727"/>
          </a:xfrm>
        </p:spPr>
        <p:txBody>
          <a:bodyPr/>
          <a:lstStyle/>
          <a:p>
            <a:r>
              <a:rPr lang="pl-PL" sz="1400" b="1" dirty="0"/>
              <a:t>Turyści zagraniczni korzystający z turystycznych obiektów zbiorowego zakwaterowania w województwie śląskim 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14" name="Prostokąt 13"/>
          <p:cNvSpPr/>
          <p:nvPr/>
        </p:nvSpPr>
        <p:spPr>
          <a:xfrm>
            <a:off x="5495623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sp>
        <p:nvSpPr>
          <p:cNvPr id="21" name="Prostokąt 20"/>
          <p:cNvSpPr/>
          <p:nvPr/>
        </p:nvSpPr>
        <p:spPr>
          <a:xfrm>
            <a:off x="5584054" y="6138084"/>
            <a:ext cx="558405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Urząd Statystyczny w Katowicach „</a:t>
            </a:r>
            <a:r>
              <a:rPr lang="pl-PL" sz="1000" dirty="0"/>
              <a:t>Turystyka w województwie śląskim w 2021 r.</a:t>
            </a:r>
            <a:r>
              <a:rPr lang="pl-PL" sz="1000" i="1" dirty="0"/>
              <a:t>”;  Raport GUS „Turystyka w 2021 r.”</a:t>
            </a:r>
          </a:p>
        </p:txBody>
      </p:sp>
      <p:sp>
        <p:nvSpPr>
          <p:cNvPr id="84" name="Prostokąt zaokrąglony 83"/>
          <p:cNvSpPr/>
          <p:nvPr/>
        </p:nvSpPr>
        <p:spPr>
          <a:xfrm>
            <a:off x="360363" y="1310050"/>
            <a:ext cx="11468133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98" name="Prostokąt 97"/>
          <p:cNvSpPr/>
          <p:nvPr/>
        </p:nvSpPr>
        <p:spPr>
          <a:xfrm>
            <a:off x="360301" y="1776855"/>
            <a:ext cx="11468195" cy="430887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Najliczniejszą grupę wśród turystów zagranicznych odwiedzających województwo śląskie w 2021 r. tworzyli przybywający z </a:t>
            </a:r>
            <a:r>
              <a:rPr lang="pl-PL" sz="1100" b="1" dirty="0">
                <a:solidFill>
                  <a:schemeClr val="bg1"/>
                </a:solidFill>
              </a:rPr>
              <a:t>Niemiec</a:t>
            </a:r>
            <a:r>
              <a:rPr lang="pl-PL" sz="1100" dirty="0">
                <a:solidFill>
                  <a:schemeClr val="bg1"/>
                </a:solidFill>
              </a:rPr>
              <a:t> – 42,9 tys., </a:t>
            </a:r>
            <a:r>
              <a:rPr lang="pl-PL" sz="1100" b="1" dirty="0">
                <a:solidFill>
                  <a:schemeClr val="bg1"/>
                </a:solidFill>
              </a:rPr>
              <a:t>Ukrainy </a:t>
            </a:r>
            <a:r>
              <a:rPr lang="pl-PL" sz="1100" dirty="0">
                <a:solidFill>
                  <a:schemeClr val="bg1"/>
                </a:solidFill>
              </a:rPr>
              <a:t>–  20 tys., </a:t>
            </a:r>
            <a:r>
              <a:rPr lang="pl-PL" sz="1100" b="1" dirty="0">
                <a:solidFill>
                  <a:schemeClr val="bg1"/>
                </a:solidFill>
              </a:rPr>
              <a:t>Czech</a:t>
            </a:r>
            <a:r>
              <a:rPr lang="pl-PL" sz="1100" dirty="0">
                <a:solidFill>
                  <a:schemeClr val="bg1"/>
                </a:solidFill>
              </a:rPr>
              <a:t> – 13,4 tys., </a:t>
            </a:r>
            <a:r>
              <a:rPr lang="pl-PL" sz="1100" b="1" dirty="0">
                <a:solidFill>
                  <a:schemeClr val="bg1"/>
                </a:solidFill>
              </a:rPr>
              <a:t>Włoch </a:t>
            </a:r>
            <a:r>
              <a:rPr lang="pl-PL" sz="1100" dirty="0">
                <a:solidFill>
                  <a:schemeClr val="bg1"/>
                </a:solidFill>
              </a:rPr>
              <a:t>– 9,9 </a:t>
            </a:r>
            <a:r>
              <a:rPr lang="pl-PL" sz="1100" dirty="0" err="1">
                <a:solidFill>
                  <a:schemeClr val="bg1"/>
                </a:solidFill>
              </a:rPr>
              <a:t>tys</a:t>
            </a:r>
            <a:r>
              <a:rPr lang="pl-PL" sz="1100" dirty="0">
                <a:solidFill>
                  <a:schemeClr val="bg1"/>
                </a:solidFill>
              </a:rPr>
              <a:t>, </a:t>
            </a:r>
            <a:r>
              <a:rPr lang="pl-PL" sz="1100" b="1" dirty="0">
                <a:solidFill>
                  <a:schemeClr val="bg1"/>
                </a:solidFill>
              </a:rPr>
              <a:t>Francji </a:t>
            </a:r>
            <a:r>
              <a:rPr lang="pl-PL" sz="1100" dirty="0">
                <a:solidFill>
                  <a:schemeClr val="bg1"/>
                </a:solidFill>
              </a:rPr>
              <a:t>– 6,1 tys. oraz </a:t>
            </a:r>
            <a:r>
              <a:rPr lang="pl-PL" sz="1100" b="1" dirty="0">
                <a:solidFill>
                  <a:schemeClr val="bg1"/>
                </a:solidFill>
              </a:rPr>
              <a:t>Wielkiej Brytanii </a:t>
            </a:r>
            <a:r>
              <a:rPr lang="pl-PL" sz="1100" dirty="0">
                <a:solidFill>
                  <a:schemeClr val="bg1"/>
                </a:solidFill>
              </a:rPr>
              <a:t>– 5,6 tys. osób.</a:t>
            </a:r>
            <a:endParaRPr lang="pl-PL" sz="1100" strike="sngStrike" dirty="0">
              <a:solidFill>
                <a:schemeClr val="bg1"/>
              </a:solidFill>
            </a:endParaRPr>
          </a:p>
        </p:txBody>
      </p:sp>
      <p:sp>
        <p:nvSpPr>
          <p:cNvPr id="100" name="Prostokąt 99"/>
          <p:cNvSpPr/>
          <p:nvPr/>
        </p:nvSpPr>
        <p:spPr>
          <a:xfrm>
            <a:off x="633744" y="1359149"/>
            <a:ext cx="1033000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zagraniczni korzystający z turystycznych obiektów zbiorowego zakwaterowania w województwie śląskim w 2021 r.(dane w tys. osób oraz udział %)</a:t>
            </a:r>
          </a:p>
        </p:txBody>
      </p:sp>
      <p:pic>
        <p:nvPicPr>
          <p:cNvPr id="102" name="Picture 2" descr="Znalezione obrazy dla zapytania mapa europy"/>
          <p:cNvPicPr>
            <a:picLocks noChangeAspect="1" noChangeArrowheads="1"/>
          </p:cNvPicPr>
          <p:nvPr/>
        </p:nvPicPr>
        <p:blipFill rotWithShape="1">
          <a:blip r:embed="rId3" cstate="screen">
            <a:clrChange>
              <a:clrFrom>
                <a:srgbClr val="F8F8F8"/>
              </a:clrFrom>
              <a:clrTo>
                <a:srgbClr val="F8F8F8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201073" y="2655927"/>
            <a:ext cx="5105687" cy="28920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" name="Elipsa 102"/>
          <p:cNvSpPr/>
          <p:nvPr/>
        </p:nvSpPr>
        <p:spPr>
          <a:xfrm>
            <a:off x="4828203" y="3411200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27%</a:t>
            </a:r>
          </a:p>
        </p:txBody>
      </p:sp>
      <p:sp>
        <p:nvSpPr>
          <p:cNvPr id="104" name="Elipsa 103"/>
          <p:cNvSpPr/>
          <p:nvPr/>
        </p:nvSpPr>
        <p:spPr>
          <a:xfrm>
            <a:off x="5017133" y="4450300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6%</a:t>
            </a:r>
          </a:p>
        </p:txBody>
      </p:sp>
      <p:sp>
        <p:nvSpPr>
          <p:cNvPr id="106" name="Elipsa 105"/>
          <p:cNvSpPr/>
          <p:nvPr/>
        </p:nvSpPr>
        <p:spPr>
          <a:xfrm>
            <a:off x="4125427" y="3935220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4%</a:t>
            </a:r>
          </a:p>
        </p:txBody>
      </p:sp>
      <p:sp>
        <p:nvSpPr>
          <p:cNvPr id="108" name="Elipsa 107"/>
          <p:cNvSpPr/>
          <p:nvPr/>
        </p:nvSpPr>
        <p:spPr>
          <a:xfrm>
            <a:off x="3882734" y="3382229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4%</a:t>
            </a:r>
          </a:p>
        </p:txBody>
      </p:sp>
      <p:sp>
        <p:nvSpPr>
          <p:cNvPr id="111" name="Elipsa 110"/>
          <p:cNvSpPr/>
          <p:nvPr/>
        </p:nvSpPr>
        <p:spPr>
          <a:xfrm>
            <a:off x="6580043" y="3791220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13%</a:t>
            </a:r>
          </a:p>
        </p:txBody>
      </p:sp>
      <p:sp>
        <p:nvSpPr>
          <p:cNvPr id="113" name="Elipsa 112"/>
          <p:cNvSpPr/>
          <p:nvPr/>
        </p:nvSpPr>
        <p:spPr>
          <a:xfrm>
            <a:off x="4449693" y="3372312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3%</a:t>
            </a:r>
          </a:p>
        </p:txBody>
      </p:sp>
      <p:sp>
        <p:nvSpPr>
          <p:cNvPr id="26" name="Elipsa 105">
            <a:extLst>
              <a:ext uri="{FF2B5EF4-FFF2-40B4-BE49-F238E27FC236}">
                <a16:creationId xmlns:a16="http://schemas.microsoft.com/office/drawing/2014/main" id="{B74FA953-5FFB-4D41-A997-E49DA1ACC02A}"/>
              </a:ext>
            </a:extLst>
          </p:cNvPr>
          <p:cNvSpPr/>
          <p:nvPr/>
        </p:nvSpPr>
        <p:spPr>
          <a:xfrm>
            <a:off x="5236183" y="3712934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9%</a:t>
            </a:r>
          </a:p>
        </p:txBody>
      </p:sp>
      <p:sp>
        <p:nvSpPr>
          <p:cNvPr id="29" name="Elipsa 105">
            <a:extLst>
              <a:ext uri="{FF2B5EF4-FFF2-40B4-BE49-F238E27FC236}">
                <a16:creationId xmlns:a16="http://schemas.microsoft.com/office/drawing/2014/main" id="{6F989AB8-F5AB-4C67-9858-3695FB3A9713}"/>
              </a:ext>
            </a:extLst>
          </p:cNvPr>
          <p:cNvSpPr/>
          <p:nvPr/>
        </p:nvSpPr>
        <p:spPr>
          <a:xfrm>
            <a:off x="5633466" y="3813938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3%</a:t>
            </a:r>
          </a:p>
        </p:txBody>
      </p:sp>
      <p:sp>
        <p:nvSpPr>
          <p:cNvPr id="3" name="Elipsa 105">
            <a:extLst>
              <a:ext uri="{FF2B5EF4-FFF2-40B4-BE49-F238E27FC236}">
                <a16:creationId xmlns:a16="http://schemas.microsoft.com/office/drawing/2014/main" id="{E4155133-3B70-F1DA-2E8B-0F414574FCE8}"/>
              </a:ext>
            </a:extLst>
          </p:cNvPr>
          <p:cNvSpPr/>
          <p:nvPr/>
        </p:nvSpPr>
        <p:spPr>
          <a:xfrm>
            <a:off x="5845926" y="2904103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3%</a:t>
            </a:r>
          </a:p>
        </p:txBody>
      </p:sp>
      <p:sp>
        <p:nvSpPr>
          <p:cNvPr id="4" name="Elipsa 110">
            <a:extLst>
              <a:ext uri="{FF2B5EF4-FFF2-40B4-BE49-F238E27FC236}">
                <a16:creationId xmlns:a16="http://schemas.microsoft.com/office/drawing/2014/main" id="{355FB52D-6D08-6243-59EF-862CBF092310}"/>
              </a:ext>
            </a:extLst>
          </p:cNvPr>
          <p:cNvSpPr/>
          <p:nvPr/>
        </p:nvSpPr>
        <p:spPr>
          <a:xfrm>
            <a:off x="2002688" y="3092591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2%</a:t>
            </a:r>
          </a:p>
        </p:txBody>
      </p:sp>
      <p:pic>
        <p:nvPicPr>
          <p:cNvPr id="6" name="Obraz 5" descr="Obraz zawierający flaga, Flaga Stanów Zjednoczonych, Dzień Flagi (USA), symbol&#10;&#10;Opis wygenerowany automatycznie">
            <a:extLst>
              <a:ext uri="{FF2B5EF4-FFF2-40B4-BE49-F238E27FC236}">
                <a16:creationId xmlns:a16="http://schemas.microsoft.com/office/drawing/2014/main" id="{8AA33D65-B269-9616-8970-86F182D02C1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837473B0-CC2E-450A-ABE3-18F120FF3D39}">
                <a1611:picAttrSrcUrl xmlns:a1611="http://schemas.microsoft.com/office/drawing/2016/11/main" r:id="rId5"/>
              </a:ext>
            </a:extLst>
          </a:blip>
          <a:stretch>
            <a:fillRect/>
          </a:stretch>
        </p:blipFill>
        <p:spPr>
          <a:xfrm>
            <a:off x="1197922" y="3083447"/>
            <a:ext cx="713731" cy="3758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23041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290A3BBA-3E94-BBBC-1CC4-189610422F00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sz="1400" dirty="0"/>
              <a:t>Noclegi udzielone w turystycznych obiektach noclegowych w województwie śląskim</a:t>
            </a:r>
            <a:endParaRPr lang="en-US" sz="1400" dirty="0"/>
          </a:p>
        </p:txBody>
      </p:sp>
      <p:sp>
        <p:nvSpPr>
          <p:cNvPr id="14" name="Prostokąt 13"/>
          <p:cNvSpPr/>
          <p:nvPr/>
        </p:nvSpPr>
        <p:spPr>
          <a:xfrm>
            <a:off x="5495623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sp>
        <p:nvSpPr>
          <p:cNvPr id="21" name="Prostokąt 20"/>
          <p:cNvSpPr/>
          <p:nvPr/>
        </p:nvSpPr>
        <p:spPr>
          <a:xfrm>
            <a:off x="5900468" y="6138084"/>
            <a:ext cx="5986643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Urząd Statystyczny w Katowicach „</a:t>
            </a:r>
            <a:r>
              <a:rPr lang="pl-PL" sz="1000" dirty="0"/>
              <a:t>Turystyka w województwie śląskim w 2021 r.</a:t>
            </a:r>
            <a:r>
              <a:rPr lang="pl-PL" sz="1000" i="1" dirty="0"/>
              <a:t>”</a:t>
            </a:r>
          </a:p>
        </p:txBody>
      </p:sp>
      <p:sp>
        <p:nvSpPr>
          <p:cNvPr id="84" name="Prostokąt zaokrąglony 83"/>
          <p:cNvSpPr/>
          <p:nvPr/>
        </p:nvSpPr>
        <p:spPr>
          <a:xfrm>
            <a:off x="360363" y="1310050"/>
            <a:ext cx="11468133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96" name="Prostokąt 95"/>
          <p:cNvSpPr/>
          <p:nvPr/>
        </p:nvSpPr>
        <p:spPr>
          <a:xfrm>
            <a:off x="9002968" y="1322561"/>
            <a:ext cx="2823905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Stopień wykorzystania miejsc noclegowych w województwie śląskim </a:t>
            </a:r>
            <a:br>
              <a:rPr lang="pl-PL" sz="1000" b="1" dirty="0"/>
            </a:br>
            <a:r>
              <a:rPr lang="pl-PL" sz="1000" b="1" dirty="0"/>
              <a:t>wg powiatów w 2021</a:t>
            </a:r>
          </a:p>
        </p:txBody>
      </p:sp>
      <p:sp>
        <p:nvSpPr>
          <p:cNvPr id="16" name="Prostokąt 15"/>
          <p:cNvSpPr/>
          <p:nvPr/>
        </p:nvSpPr>
        <p:spPr>
          <a:xfrm>
            <a:off x="5684063" y="2028616"/>
            <a:ext cx="2839696" cy="2631490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Stopień wykorzystania miejsc noclegowych w turystycznych obiektach noclegowych w 2021 r. wyniósł 28,6% i był o 5,3 p. proc wyższy niż przed rokiem. Najwyższy stopień wykorzystania miejsc noclegowych odnotowano w miesiącach letnich – w lipcu (40,5%) i w sierpniu (47%), natomiast najniższy – w styczniu</a:t>
            </a:r>
          </a:p>
          <a:p>
            <a:r>
              <a:rPr lang="pl-PL" sz="1100" dirty="0">
                <a:solidFill>
                  <a:schemeClr val="bg1"/>
                </a:solidFill>
              </a:rPr>
              <a:t>(9,8%). </a:t>
            </a:r>
          </a:p>
          <a:p>
            <a:endParaRPr lang="pl-PL" sz="1100" dirty="0">
              <a:solidFill>
                <a:schemeClr val="bg1"/>
              </a:solidFill>
            </a:endParaRPr>
          </a:p>
          <a:p>
            <a:r>
              <a:rPr lang="pl-PL" sz="1100" dirty="0">
                <a:solidFill>
                  <a:schemeClr val="bg1"/>
                </a:solidFill>
              </a:rPr>
              <a:t>Wśród powiatów pod względem stopnia wykorzystania miejsc noclegowych najwyższe wyniki osiągnęła Dąbrowa Górnicza (40,7%), Bytom (35,5%) oraz powiat cieszyński (35,3%).</a:t>
            </a:r>
          </a:p>
        </p:txBody>
      </p:sp>
      <p:pic>
        <p:nvPicPr>
          <p:cNvPr id="7" name="Obraz 6">
            <a:extLst>
              <a:ext uri="{FF2B5EF4-FFF2-40B4-BE49-F238E27FC236}">
                <a16:creationId xmlns:a16="http://schemas.microsoft.com/office/drawing/2014/main" id="{33259437-0878-2B8A-5398-83191D6C7A7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1837" y="1769118"/>
            <a:ext cx="4066837" cy="2475465"/>
          </a:xfrm>
          <a:prstGeom prst="rect">
            <a:avLst/>
          </a:prstGeom>
        </p:spPr>
      </p:pic>
      <p:sp>
        <p:nvSpPr>
          <p:cNvPr id="88" name="Prostokąt 87"/>
          <p:cNvSpPr/>
          <p:nvPr/>
        </p:nvSpPr>
        <p:spPr>
          <a:xfrm>
            <a:off x="315809" y="1430341"/>
            <a:ext cx="4886317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Struktura noclegów udzielonych w turystycznych obiektach noclegowych według miesięcy w 2020 r.</a:t>
            </a:r>
          </a:p>
        </p:txBody>
      </p:sp>
      <p:sp>
        <p:nvSpPr>
          <p:cNvPr id="97" name="Prostokąt 96"/>
          <p:cNvSpPr/>
          <p:nvPr/>
        </p:nvSpPr>
        <p:spPr>
          <a:xfrm>
            <a:off x="359346" y="4183703"/>
            <a:ext cx="5142855" cy="1954381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Według stanu w końcu lipca 2021 r. turystyczne obiekty noclegowe województwa śląskiego na przyjęcie gości przygotowały 47,3 tys. miejsc noclegowych. </a:t>
            </a:r>
          </a:p>
          <a:p>
            <a:r>
              <a:rPr lang="pl-PL" sz="1100" dirty="0">
                <a:solidFill>
                  <a:schemeClr val="bg1"/>
                </a:solidFill>
              </a:rPr>
              <a:t>Według wyników badania wykorzystania bazy noclegowej w województwie śląskim, w 2021 r. w turystycznych obiektach noclegowych, posiadających 10 lub więcej miejsc noclegowych  zatrzymało się 1695,0 tys. turystów, tj. o 345,0 tys. (o 25,6%) więcej niż w roku poprzednim. </a:t>
            </a:r>
          </a:p>
          <a:p>
            <a:r>
              <a:rPr lang="pl-PL" sz="1100" dirty="0">
                <a:solidFill>
                  <a:schemeClr val="bg1"/>
                </a:solidFill>
              </a:rPr>
              <a:t>Najwięcej turystów skorzystało z bazy noclegowej w sierpniu – 267,3 tys. osób, a następnie we wrześniu – 227,8 tys. osób, w lipcu – 221,9 tys. osób i w październiku – 216,7 tys. osób. Najmniejszą liczbę turystów korzystających z obiektów noclegowych odnotowano w styczniu – 23,5 tys. osób.</a:t>
            </a:r>
          </a:p>
        </p:txBody>
      </p:sp>
      <p:pic>
        <p:nvPicPr>
          <p:cNvPr id="10" name="Obraz 9">
            <a:extLst>
              <a:ext uri="{FF2B5EF4-FFF2-40B4-BE49-F238E27FC236}">
                <a16:creationId xmlns:a16="http://schemas.microsoft.com/office/drawing/2014/main" id="{6E123046-4C7A-E683-4D65-E509BF9820B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61587" y="1929690"/>
            <a:ext cx="2962214" cy="3474413"/>
          </a:xfrm>
          <a:prstGeom prst="rect">
            <a:avLst/>
          </a:prstGeom>
        </p:spPr>
      </p:pic>
      <p:pic>
        <p:nvPicPr>
          <p:cNvPr id="12" name="Obraz 11">
            <a:extLst>
              <a:ext uri="{FF2B5EF4-FFF2-40B4-BE49-F238E27FC236}">
                <a16:creationId xmlns:a16="http://schemas.microsoft.com/office/drawing/2014/main" id="{17B735B4-35B6-9EB0-1F88-82850824153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56892" y="4468350"/>
            <a:ext cx="1118044" cy="14003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333086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Prostokąt zaokrąglony 84"/>
          <p:cNvSpPr/>
          <p:nvPr/>
        </p:nvSpPr>
        <p:spPr>
          <a:xfrm>
            <a:off x="481838" y="3050119"/>
            <a:ext cx="5614161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E7114785-209C-6172-59E5-B235E842B792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Udział zagranicznego ruchu turystycznego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11468133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4" name="Prostokąt 13"/>
          <p:cNvSpPr/>
          <p:nvPr/>
        </p:nvSpPr>
        <p:spPr>
          <a:xfrm>
            <a:off x="5495623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2021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1289123065"/>
              </p:ext>
            </p:extLst>
          </p:nvPr>
        </p:nvGraphicFramePr>
        <p:xfrm>
          <a:off x="200247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7" name="Wykres 16"/>
          <p:cNvGraphicFramePr/>
          <p:nvPr>
            <p:extLst>
              <p:ext uri="{D42A27DB-BD31-4B8C-83A1-F6EECF244321}">
                <p14:modId xmlns:p14="http://schemas.microsoft.com/office/powerpoint/2010/main" val="3926624916"/>
              </p:ext>
            </p:extLst>
          </p:nvPr>
        </p:nvGraphicFramePr>
        <p:xfrm>
          <a:off x="4539018" y="1796372"/>
          <a:ext cx="159894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0" name="Prostokąt 19"/>
          <p:cNvSpPr/>
          <p:nvPr/>
        </p:nvSpPr>
        <p:spPr>
          <a:xfrm>
            <a:off x="4333183" y="1322561"/>
            <a:ext cx="7559757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Udział turystów zagranicznych w ogólnej liczbie turystów korzystających z turystycznych obiektów noclegowych w 2021 r.</a:t>
            </a:r>
          </a:p>
        </p:txBody>
      </p:sp>
      <p:sp>
        <p:nvSpPr>
          <p:cNvPr id="21" name="Prostokąt 20"/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2021 r.”</a:t>
            </a:r>
          </a:p>
        </p:txBody>
      </p:sp>
      <p:grpSp>
        <p:nvGrpSpPr>
          <p:cNvPr id="10" name="Grupa 9"/>
          <p:cNvGrpSpPr>
            <a:grpSpLocks noChangeAspect="1"/>
          </p:cNvGrpSpPr>
          <p:nvPr/>
        </p:nvGrpSpPr>
        <p:grpSpPr>
          <a:xfrm>
            <a:off x="432579" y="1354522"/>
            <a:ext cx="578840" cy="532221"/>
            <a:chOff x="6904263" y="2482470"/>
            <a:chExt cx="770434" cy="708385"/>
          </a:xfrm>
          <a:solidFill>
            <a:schemeClr val="tx1"/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51" name="Grupa 50"/>
          <p:cNvGrpSpPr>
            <a:grpSpLocks noChangeAspect="1"/>
          </p:cNvGrpSpPr>
          <p:nvPr/>
        </p:nvGrpSpPr>
        <p:grpSpPr>
          <a:xfrm>
            <a:off x="7531306" y="1806170"/>
            <a:ext cx="3218295" cy="2959100"/>
            <a:chOff x="0" y="0"/>
            <a:chExt cx="7381876" cy="6858000"/>
          </a:xfrm>
          <a:solidFill>
            <a:srgbClr val="BBD62F"/>
          </a:solidFill>
        </p:grpSpPr>
        <p:sp>
          <p:nvSpPr>
            <p:cNvPr id="52" name="Freeform 5"/>
            <p:cNvSpPr>
              <a:spLocks/>
            </p:cNvSpPr>
            <p:nvPr/>
          </p:nvSpPr>
          <p:spPr bwMode="auto">
            <a:xfrm>
              <a:off x="3743325" y="1638300"/>
              <a:ext cx="2779713" cy="2833688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3" name="Freeform 6"/>
            <p:cNvSpPr>
              <a:spLocks/>
            </p:cNvSpPr>
            <p:nvPr/>
          </p:nvSpPr>
          <p:spPr bwMode="auto">
            <a:xfrm>
              <a:off x="1192213" y="1446213"/>
              <a:ext cx="2333625" cy="2914650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4" name="Freeform 7"/>
            <p:cNvSpPr>
              <a:spLocks/>
            </p:cNvSpPr>
            <p:nvPr/>
          </p:nvSpPr>
          <p:spPr bwMode="auto">
            <a:xfrm>
              <a:off x="5535613" y="3008313"/>
              <a:ext cx="1846263" cy="2328863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5" name="Freeform 8"/>
            <p:cNvSpPr>
              <a:spLocks/>
            </p:cNvSpPr>
            <p:nvPr/>
          </p:nvSpPr>
          <p:spPr bwMode="auto">
            <a:xfrm>
              <a:off x="3619500" y="460375"/>
              <a:ext cx="2509838" cy="1517650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6" name="Freeform 9"/>
            <p:cNvSpPr>
              <a:spLocks/>
            </p:cNvSpPr>
            <p:nvPr/>
          </p:nvSpPr>
          <p:spPr bwMode="auto">
            <a:xfrm>
              <a:off x="0" y="306388"/>
              <a:ext cx="1993900" cy="2146300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" name="Freeform 10"/>
            <p:cNvSpPr>
              <a:spLocks/>
            </p:cNvSpPr>
            <p:nvPr/>
          </p:nvSpPr>
          <p:spPr bwMode="auto">
            <a:xfrm>
              <a:off x="5418138" y="454025"/>
              <a:ext cx="1670050" cy="2446338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8" name="Freeform 11"/>
            <p:cNvSpPr>
              <a:spLocks/>
            </p:cNvSpPr>
            <p:nvPr/>
          </p:nvSpPr>
          <p:spPr bwMode="auto">
            <a:xfrm>
              <a:off x="373064" y="3529617"/>
              <a:ext cx="2195512" cy="2047875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9" name="Freeform 12"/>
            <p:cNvSpPr>
              <a:spLocks/>
            </p:cNvSpPr>
            <p:nvPr/>
          </p:nvSpPr>
          <p:spPr bwMode="auto">
            <a:xfrm>
              <a:off x="1922463" y="0"/>
              <a:ext cx="2022475" cy="1524000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0" name="Freeform 13"/>
            <p:cNvSpPr>
              <a:spLocks/>
            </p:cNvSpPr>
            <p:nvPr/>
          </p:nvSpPr>
          <p:spPr bwMode="auto">
            <a:xfrm>
              <a:off x="2846388" y="2970213"/>
              <a:ext cx="1922463" cy="1754188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1" name="Freeform 14"/>
            <p:cNvSpPr>
              <a:spLocks/>
            </p:cNvSpPr>
            <p:nvPr/>
          </p:nvSpPr>
          <p:spPr bwMode="auto">
            <a:xfrm>
              <a:off x="2312988" y="1277938"/>
              <a:ext cx="1730375" cy="1670050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2" name="Freeform 15"/>
            <p:cNvSpPr>
              <a:spLocks/>
            </p:cNvSpPr>
            <p:nvPr/>
          </p:nvSpPr>
          <p:spPr bwMode="auto">
            <a:xfrm>
              <a:off x="5207000" y="4781550"/>
              <a:ext cx="1730375" cy="2076450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3" name="Freeform 16"/>
            <p:cNvSpPr>
              <a:spLocks/>
            </p:cNvSpPr>
            <p:nvPr/>
          </p:nvSpPr>
          <p:spPr bwMode="auto">
            <a:xfrm>
              <a:off x="3632200" y="5203825"/>
              <a:ext cx="1749425" cy="1533525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4" name="Freeform 17"/>
            <p:cNvSpPr>
              <a:spLocks/>
            </p:cNvSpPr>
            <p:nvPr/>
          </p:nvSpPr>
          <p:spPr bwMode="auto">
            <a:xfrm>
              <a:off x="246063" y="1938338"/>
              <a:ext cx="1319213" cy="2035175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5" name="Freeform 18"/>
            <p:cNvSpPr>
              <a:spLocks/>
            </p:cNvSpPr>
            <p:nvPr/>
          </p:nvSpPr>
          <p:spPr bwMode="auto">
            <a:xfrm>
              <a:off x="4081463" y="4184650"/>
              <a:ext cx="1592263" cy="1312863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6" name="Freeform 19"/>
            <p:cNvSpPr>
              <a:spLocks/>
            </p:cNvSpPr>
            <p:nvPr/>
          </p:nvSpPr>
          <p:spPr bwMode="auto">
            <a:xfrm>
              <a:off x="2814638" y="4478338"/>
              <a:ext cx="1319213" cy="1997075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7" name="Freeform 20"/>
            <p:cNvSpPr>
              <a:spLocks/>
            </p:cNvSpPr>
            <p:nvPr/>
          </p:nvSpPr>
          <p:spPr bwMode="auto">
            <a:xfrm>
              <a:off x="1954213" y="4354513"/>
              <a:ext cx="1258888" cy="1411288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68" name="Elipsa 67"/>
          <p:cNvSpPr/>
          <p:nvPr/>
        </p:nvSpPr>
        <p:spPr>
          <a:xfrm>
            <a:off x="8492990" y="1886411"/>
            <a:ext cx="338414" cy="338414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8%</a:t>
            </a:r>
          </a:p>
        </p:txBody>
      </p:sp>
      <p:sp>
        <p:nvSpPr>
          <p:cNvPr id="69" name="Elipsa 68"/>
          <p:cNvSpPr/>
          <p:nvPr/>
        </p:nvSpPr>
        <p:spPr>
          <a:xfrm>
            <a:off x="8771853" y="2487500"/>
            <a:ext cx="290069" cy="290069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3%</a:t>
            </a:r>
          </a:p>
        </p:txBody>
      </p:sp>
      <p:sp>
        <p:nvSpPr>
          <p:cNvPr id="70" name="Elipsa 69"/>
          <p:cNvSpPr/>
          <p:nvPr/>
        </p:nvSpPr>
        <p:spPr>
          <a:xfrm>
            <a:off x="9462447" y="2066618"/>
            <a:ext cx="338414" cy="338414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4%</a:t>
            </a:r>
          </a:p>
        </p:txBody>
      </p:sp>
      <p:sp>
        <p:nvSpPr>
          <p:cNvPr id="71" name="Elipsa 70"/>
          <p:cNvSpPr/>
          <p:nvPr/>
        </p:nvSpPr>
        <p:spPr>
          <a:xfrm>
            <a:off x="10170624" y="2435714"/>
            <a:ext cx="386759" cy="386759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7%</a:t>
            </a:r>
          </a:p>
        </p:txBody>
      </p:sp>
      <p:sp>
        <p:nvSpPr>
          <p:cNvPr id="72" name="Elipsa 71"/>
          <p:cNvSpPr/>
          <p:nvPr/>
        </p:nvSpPr>
        <p:spPr>
          <a:xfrm>
            <a:off x="9562220" y="2864459"/>
            <a:ext cx="435103" cy="435103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20%</a:t>
            </a:r>
          </a:p>
        </p:txBody>
      </p:sp>
      <p:sp>
        <p:nvSpPr>
          <p:cNvPr id="73" name="Elipsa 72"/>
          <p:cNvSpPr/>
          <p:nvPr/>
        </p:nvSpPr>
        <p:spPr>
          <a:xfrm>
            <a:off x="10170625" y="3420178"/>
            <a:ext cx="338414" cy="338414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5%</a:t>
            </a:r>
          </a:p>
        </p:txBody>
      </p:sp>
      <p:sp>
        <p:nvSpPr>
          <p:cNvPr id="74" name="Elipsa 73"/>
          <p:cNvSpPr/>
          <p:nvPr/>
        </p:nvSpPr>
        <p:spPr>
          <a:xfrm>
            <a:off x="9944680" y="4150006"/>
            <a:ext cx="290069" cy="290069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4%</a:t>
            </a:r>
          </a:p>
        </p:txBody>
      </p:sp>
      <p:sp>
        <p:nvSpPr>
          <p:cNvPr id="75" name="Elipsa 74"/>
          <p:cNvSpPr/>
          <p:nvPr/>
        </p:nvSpPr>
        <p:spPr>
          <a:xfrm>
            <a:off x="9251189" y="4188844"/>
            <a:ext cx="435103" cy="435103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11%</a:t>
            </a:r>
          </a:p>
        </p:txBody>
      </p:sp>
      <p:sp>
        <p:nvSpPr>
          <p:cNvPr id="76" name="Elipsa 75"/>
          <p:cNvSpPr/>
          <p:nvPr/>
        </p:nvSpPr>
        <p:spPr>
          <a:xfrm>
            <a:off x="9508220" y="3800285"/>
            <a:ext cx="290069" cy="290069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4%</a:t>
            </a:r>
          </a:p>
        </p:txBody>
      </p:sp>
      <p:sp>
        <p:nvSpPr>
          <p:cNvPr id="77" name="Elipsa 76"/>
          <p:cNvSpPr/>
          <p:nvPr/>
        </p:nvSpPr>
        <p:spPr>
          <a:xfrm>
            <a:off x="9052888" y="3260629"/>
            <a:ext cx="386759" cy="386759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19%</a:t>
            </a:r>
          </a:p>
        </p:txBody>
      </p:sp>
      <p:sp>
        <p:nvSpPr>
          <p:cNvPr id="78" name="Elipsa 77"/>
          <p:cNvSpPr/>
          <p:nvPr/>
        </p:nvSpPr>
        <p:spPr>
          <a:xfrm>
            <a:off x="8333319" y="2960200"/>
            <a:ext cx="386759" cy="386759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13%</a:t>
            </a:r>
          </a:p>
        </p:txBody>
      </p:sp>
      <p:sp>
        <p:nvSpPr>
          <p:cNvPr id="79" name="Elipsa 78"/>
          <p:cNvSpPr/>
          <p:nvPr/>
        </p:nvSpPr>
        <p:spPr>
          <a:xfrm>
            <a:off x="8123007" y="3483332"/>
            <a:ext cx="386759" cy="386759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11%</a:t>
            </a:r>
          </a:p>
        </p:txBody>
      </p:sp>
      <p:sp>
        <p:nvSpPr>
          <p:cNvPr id="80" name="Elipsa 79"/>
          <p:cNvSpPr/>
          <p:nvPr/>
        </p:nvSpPr>
        <p:spPr>
          <a:xfrm>
            <a:off x="8526698" y="3815752"/>
            <a:ext cx="338414" cy="338414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10%</a:t>
            </a:r>
          </a:p>
        </p:txBody>
      </p:sp>
      <p:sp>
        <p:nvSpPr>
          <p:cNvPr id="81" name="Elipsa 80"/>
          <p:cNvSpPr/>
          <p:nvPr/>
        </p:nvSpPr>
        <p:spPr>
          <a:xfrm>
            <a:off x="7628004" y="2916307"/>
            <a:ext cx="435103" cy="435103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17%</a:t>
            </a:r>
          </a:p>
        </p:txBody>
      </p:sp>
      <p:sp>
        <p:nvSpPr>
          <p:cNvPr id="82" name="Elipsa 81"/>
          <p:cNvSpPr/>
          <p:nvPr/>
        </p:nvSpPr>
        <p:spPr>
          <a:xfrm>
            <a:off x="7712800" y="2214762"/>
            <a:ext cx="435103" cy="435103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17%</a:t>
            </a:r>
          </a:p>
        </p:txBody>
      </p:sp>
      <p:sp>
        <p:nvSpPr>
          <p:cNvPr id="83" name="Elipsa 82"/>
          <p:cNvSpPr/>
          <p:nvPr/>
        </p:nvSpPr>
        <p:spPr>
          <a:xfrm>
            <a:off x="8936993" y="3815752"/>
            <a:ext cx="338414" cy="338414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b="1" dirty="0">
                <a:solidFill>
                  <a:schemeClr val="tx1"/>
                </a:solidFill>
              </a:rPr>
              <a:t>10%</a:t>
            </a:r>
          </a:p>
        </p:txBody>
      </p:sp>
      <p:sp>
        <p:nvSpPr>
          <p:cNvPr id="88" name="Prostokąt 87"/>
          <p:cNvSpPr/>
          <p:nvPr/>
        </p:nvSpPr>
        <p:spPr>
          <a:xfrm>
            <a:off x="1573693" y="1322561"/>
            <a:ext cx="2567186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Noclegi udzielone turystom ogółem / zagranicznym w obiektach noclegowych (w mln)</a:t>
            </a:r>
          </a:p>
        </p:txBody>
      </p:sp>
      <p:sp>
        <p:nvSpPr>
          <p:cNvPr id="93" name="Prostokąt 92"/>
          <p:cNvSpPr/>
          <p:nvPr/>
        </p:nvSpPr>
        <p:spPr>
          <a:xfrm>
            <a:off x="6258441" y="4772901"/>
            <a:ext cx="5577484" cy="1015663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W 2021 roku odsetek noclegów udzielonych turystom zagranicznym w ogóle udzielonych</a:t>
            </a:r>
          </a:p>
          <a:p>
            <a:r>
              <a:rPr lang="pl-PL" sz="1000" dirty="0">
                <a:solidFill>
                  <a:schemeClr val="bg1"/>
                </a:solidFill>
              </a:rPr>
              <a:t>noclegów w Polsce wyniósł 11% (w roku 2020 było to 13%). Województwa, w których odnotowano najwyższy udział turystów zagranicznych to mazowieckie (20%), łódzkie (19%), zachodniopomorskie (17%) oraz lubuskie (17%). Udział noclegów udzielonych turystom zagranicznym w ogóle noclegów w województwie śląskim wyniósł 10% (wartość zbliżona do poziomu z 2020 roku - 11%).</a:t>
            </a:r>
          </a:p>
        </p:txBody>
      </p:sp>
      <p:sp>
        <p:nvSpPr>
          <p:cNvPr id="94" name="Prostokąt 93"/>
          <p:cNvSpPr/>
          <p:nvPr/>
        </p:nvSpPr>
        <p:spPr>
          <a:xfrm>
            <a:off x="881597" y="1360832"/>
            <a:ext cx="89978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chemeClr val="accent1"/>
                </a:solidFill>
              </a:rPr>
              <a:t>62,8 mln</a:t>
            </a:r>
          </a:p>
        </p:txBody>
      </p:sp>
      <p:sp>
        <p:nvSpPr>
          <p:cNvPr id="95" name="Prostokąt 94"/>
          <p:cNvSpPr/>
          <p:nvPr/>
        </p:nvSpPr>
        <p:spPr>
          <a:xfrm>
            <a:off x="877647" y="1540108"/>
            <a:ext cx="899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7,2 mln</a:t>
            </a:r>
          </a:p>
        </p:txBody>
      </p:sp>
    </p:spTree>
    <p:extLst>
      <p:ext uri="{BB962C8B-B14F-4D97-AF65-F5344CB8AC3E}">
        <p14:creationId xmlns:p14="http://schemas.microsoft.com/office/powerpoint/2010/main" val="3102785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Symbol zastępczy zawartości 7">
            <a:extLst>
              <a:ext uri="{FF2B5EF4-FFF2-40B4-BE49-F238E27FC236}">
                <a16:creationId xmlns:a16="http://schemas.microsoft.com/office/drawing/2014/main" id="{BC1F5EBF-836C-D04A-B54E-68FA43BF7F80}"/>
              </a:ext>
            </a:extLst>
          </p:cNvPr>
          <p:cNvPicPr>
            <a:picLocks noGrp="1" noChangeAspect="1"/>
          </p:cNvPicPr>
          <p:nvPr>
            <p:ph sz="half" idx="15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486456" y="0"/>
            <a:ext cx="3705544" cy="6858000"/>
          </a:xfrm>
        </p:spPr>
      </p:pic>
      <p:sp>
        <p:nvSpPr>
          <p:cNvPr id="6" name="Symbol zastępczy tekstu 1">
            <a:extLst>
              <a:ext uri="{FF2B5EF4-FFF2-40B4-BE49-F238E27FC236}">
                <a16:creationId xmlns:a16="http://schemas.microsoft.com/office/drawing/2014/main" id="{19E49B33-B07F-0E45-907C-D7FD99AE9B6B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31837" y="373330"/>
            <a:ext cx="8061987" cy="325727"/>
          </a:xfrm>
        </p:spPr>
        <p:txBody>
          <a:bodyPr/>
          <a:lstStyle/>
          <a:p>
            <a:r>
              <a:rPr lang="pl-PL" dirty="0"/>
              <a:t>Dziękujemy za uwagę</a:t>
            </a:r>
          </a:p>
        </p:txBody>
      </p:sp>
      <p:sp>
        <p:nvSpPr>
          <p:cNvPr id="7" name="Prostokąt 6"/>
          <p:cNvSpPr/>
          <p:nvPr/>
        </p:nvSpPr>
        <p:spPr>
          <a:xfrm>
            <a:off x="635389" y="4769564"/>
            <a:ext cx="3705544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200" b="1" dirty="0">
                <a:solidFill>
                  <a:schemeClr val="tx1">
                    <a:lumMod val="75000"/>
                  </a:schemeClr>
                </a:solidFill>
              </a:rPr>
              <a:t>Research Collective </a:t>
            </a: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Wita Stwosza 36</a:t>
            </a: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02-661 Warszawa</a:t>
            </a: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Tel. 503 009 007‬, kontakt@r-collective.pl</a:t>
            </a:r>
          </a:p>
          <a:p>
            <a:endParaRPr lang="pl-PL" sz="1200" dirty="0">
              <a:solidFill>
                <a:schemeClr val="tx1">
                  <a:lumMod val="75000"/>
                </a:schemeClr>
              </a:solidFill>
            </a:endParaRP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NIP: 5252825470</a:t>
            </a: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KRS: 0000844937</a:t>
            </a:r>
          </a:p>
        </p:txBody>
      </p:sp>
      <p:pic>
        <p:nvPicPr>
          <p:cNvPr id="9" name="Obraz 8" descr="Obraz zawierający tekst&#10;&#10;Opis wygenerowany automatycznie">
            <a:extLst>
              <a:ext uri="{FF2B5EF4-FFF2-40B4-BE49-F238E27FC236}">
                <a16:creationId xmlns:a16="http://schemas.microsoft.com/office/drawing/2014/main" id="{A6731183-92FA-952F-F14D-4767C0A74C40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81797" y="3737428"/>
            <a:ext cx="2365878" cy="883099"/>
          </a:xfrm>
          <a:prstGeom prst="rect">
            <a:avLst/>
          </a:prstGeom>
        </p:spPr>
      </p:pic>
      <p:sp>
        <p:nvSpPr>
          <p:cNvPr id="10" name="Prostokąt 9">
            <a:extLst>
              <a:ext uri="{FF2B5EF4-FFF2-40B4-BE49-F238E27FC236}">
                <a16:creationId xmlns:a16="http://schemas.microsoft.com/office/drawing/2014/main" id="{E1C7EE59-32F5-0D0D-837D-76677AE7EEAD}"/>
              </a:ext>
            </a:extLst>
          </p:cNvPr>
          <p:cNvSpPr/>
          <p:nvPr/>
        </p:nvSpPr>
        <p:spPr>
          <a:xfrm>
            <a:off x="4560922" y="4769564"/>
            <a:ext cx="3705544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200" b="1" dirty="0">
                <a:solidFill>
                  <a:schemeClr val="tx1">
                    <a:lumMod val="75000"/>
                  </a:schemeClr>
                </a:solidFill>
              </a:rPr>
              <a:t>Śląska Organizacja Turystyczna</a:t>
            </a: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ul. Mickiewicza 29</a:t>
            </a: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40-085 Katowice, </a:t>
            </a: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tel. 32 207 207 1, info@silesia-sot.pl</a:t>
            </a:r>
          </a:p>
          <a:p>
            <a:endParaRPr lang="pl-PL" sz="1200" dirty="0">
              <a:solidFill>
                <a:schemeClr val="tx1">
                  <a:lumMod val="75000"/>
                </a:schemeClr>
              </a:solidFill>
            </a:endParaRP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NIP 9542494931</a:t>
            </a:r>
          </a:p>
        </p:txBody>
      </p:sp>
      <p:pic>
        <p:nvPicPr>
          <p:cNvPr id="11" name="Picture 2">
            <a:extLst>
              <a:ext uri="{FF2B5EF4-FFF2-40B4-BE49-F238E27FC236}">
                <a16:creationId xmlns:a16="http://schemas.microsoft.com/office/drawing/2014/main" id="{CE38B81C-2A5E-7396-0B65-95ADB27B4A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51887" y="3429000"/>
            <a:ext cx="2030356" cy="1314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01541913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CKSLIDES" val="6.1"/>
  <p:tag name="VERSIONID" val="711"/>
  <p:tag name="EXCLUDEHIDDENSLIDES" val="False"/>
  <p:tag name="NUMBEROFPAGES" val="66"/>
</p:tagLst>
</file>

<file path=ppt/theme/theme1.xml><?xml version="1.0" encoding="utf-8"?>
<a:theme xmlns:a="http://schemas.openxmlformats.org/drawingml/2006/main" name="Kantar template master">
  <a:themeElements>
    <a:clrScheme name="Kantar colour theme">
      <a:dk1>
        <a:srgbClr val="333333"/>
      </a:dk1>
      <a:lt1>
        <a:srgbClr val="FFFFFF"/>
      </a:lt1>
      <a:dk2>
        <a:srgbClr val="0060FF"/>
      </a:dk2>
      <a:lt2>
        <a:srgbClr val="802AB7"/>
      </a:lt2>
      <a:accent1>
        <a:srgbClr val="AEAE9F"/>
      </a:accent1>
      <a:accent2>
        <a:srgbClr val="00E5BA"/>
      </a:accent2>
      <a:accent3>
        <a:srgbClr val="00B600"/>
      </a:accent3>
      <a:accent4>
        <a:srgbClr val="FEDB00"/>
      </a:accent4>
      <a:accent5>
        <a:srgbClr val="FF5000"/>
      </a:accent5>
      <a:accent6>
        <a:srgbClr val="FA0028"/>
      </a:accent6>
      <a:hlink>
        <a:srgbClr val="0060FF"/>
      </a:hlink>
      <a:folHlink>
        <a:srgbClr val="802AB7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ltGray">
        <a:solidFill>
          <a:schemeClr val="accent1"/>
        </a:solidFill>
        <a:ln w="12700">
          <a:noFill/>
        </a:ln>
      </a:spPr>
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<a:prstTxWarp prst="textNoShape">
          <a:avLst/>
        </a:prstTxWarp>
        <a:noAutofit/>
      </a:bodyPr>
      <a:lstStyle>
        <a:defPPr algn="l">
          <a:defRPr sz="1600" b="0"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spAutoFit/>
      </a:bodyPr>
      <a:lstStyle>
        <a:defPPr>
          <a:defRPr sz="1600" dirty="0" err="1" smtClean="0"/>
        </a:defPPr>
      </a:lstStyle>
    </a:txDef>
  </a:objectDefaults>
  <a:extraClrSchemeLst/>
  <a:custClrLst>
    <a:custClr name="Significance red">
      <a:srgbClr val="E10000"/>
    </a:custClr>
    <a:custClr name="Significance red light">
      <a:srgbClr val="ED6666"/>
    </a:custClr>
    <a:custClr name="Significance green">
      <a:srgbClr val="00D200"/>
    </a:custClr>
    <a:custClr name="Significance green light">
      <a:srgbClr val="66E466"/>
    </a:custClr>
    <a:custClr name="Custom light blue">
      <a:srgbClr val="00B6FF"/>
    </a:custClr>
    <a:custClr name="Custom light green">
      <a:srgbClr val="9EE900"/>
    </a:custClr>
    <a:custClr name="Custom magenta">
      <a:srgbClr val="C700D3"/>
    </a:custClr>
  </a:custClrLst>
  <a:extLst>
    <a:ext uri="{05A4C25C-085E-4340-85A3-A5531E510DB2}">
      <thm15:themeFamily xmlns:thm15="http://schemas.microsoft.com/office/thememl/2012/main" name="Kantar presentation template 16x9.potx" id="{72C55E70-DCC0-48BC-A8D3-254C9D85EE6B}" vid="{C23FF744-6EF1-4703-9F18-C96C6AEBAFAC}"/>
    </a:ext>
  </a:extLst>
</a:theme>
</file>

<file path=ppt/theme/theme2.xml><?xml version="1.0" encoding="utf-8"?>
<a:theme xmlns:a="http://schemas.openxmlformats.org/drawingml/2006/main" name="Research Collective">
  <a:themeElements>
    <a:clrScheme name="Research Collective kolorystyka">
      <a:dk1>
        <a:srgbClr val="000000"/>
      </a:dk1>
      <a:lt1>
        <a:srgbClr val="FFFFFF"/>
      </a:lt1>
      <a:dk2>
        <a:srgbClr val="000063"/>
      </a:dk2>
      <a:lt2>
        <a:srgbClr val="E7E6E6"/>
      </a:lt2>
      <a:accent1>
        <a:srgbClr val="000064"/>
      </a:accent1>
      <a:accent2>
        <a:srgbClr val="0018B1"/>
      </a:accent2>
      <a:accent3>
        <a:srgbClr val="DADADA"/>
      </a:accent3>
      <a:accent4>
        <a:srgbClr val="EDEDED"/>
      </a:accent4>
      <a:accent5>
        <a:srgbClr val="FFB900"/>
      </a:accent5>
      <a:accent6>
        <a:srgbClr val="FFD700"/>
      </a:accent6>
      <a:hlink>
        <a:srgbClr val="DADADA"/>
      </a:hlink>
      <a:folHlink>
        <a:srgbClr val="DADADA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Pakiet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 w="3175"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custClrLst>
    <a:custClr name="Significance red">
      <a:srgbClr val="E10000"/>
    </a:custClr>
    <a:custClr name="Significance red light">
      <a:srgbClr val="ED6666"/>
    </a:custClr>
    <a:custClr name="Significance green">
      <a:srgbClr val="00D200"/>
    </a:custClr>
    <a:custClr name="Significance green light">
      <a:srgbClr val="66E466"/>
    </a:custClr>
    <a:custClr name="Custom light blue">
      <a:srgbClr val="00B6FF"/>
    </a:custClr>
    <a:custClr name="Custom light green">
      <a:srgbClr val="9EE900"/>
    </a:custClr>
    <a:custClr name="Custom magenta">
      <a:srgbClr val="C700D3"/>
    </a:custClr>
  </a:custClr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custClrLst>
    <a:custClr name="Significance red">
      <a:srgbClr val="E10000"/>
    </a:custClr>
    <a:custClr name="Significance red light">
      <a:srgbClr val="ED6666"/>
    </a:custClr>
    <a:custClr name="Significance green">
      <a:srgbClr val="00D200"/>
    </a:custClr>
    <a:custClr name="Significance green light">
      <a:srgbClr val="66E466"/>
    </a:custClr>
    <a:custClr name="Custom light blue">
      <a:srgbClr val="00B6FF"/>
    </a:custClr>
    <a:custClr name="Custom light green">
      <a:srgbClr val="9EE900"/>
    </a:custClr>
    <a:custClr name="Custom magenta">
      <a:srgbClr val="C700D3"/>
    </a:custClr>
  </a:custClr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4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5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6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7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8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9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0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1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2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3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4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5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6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7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8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9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0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1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2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681278C9160AD2408B590194F15DBC22" ma:contentTypeVersion="9" ma:contentTypeDescription="Create a new document." ma:contentTypeScope="" ma:versionID="09c2a4b0508b627c0c149fad733da5c6">
  <xsd:schema xmlns:xsd="http://www.w3.org/2001/XMLSchema" xmlns:xs="http://www.w3.org/2001/XMLSchema" xmlns:p="http://schemas.microsoft.com/office/2006/metadata/properties" xmlns:ns2="349d2e48-d219-423f-a60f-a81395996a24" xmlns:ns3="151f8561-6f96-4f27-8d07-5866307680bb" targetNamespace="http://schemas.microsoft.com/office/2006/metadata/properties" ma:root="true" ma:fieldsID="64704655ee80b2c7907e5f3b989bd232" ns2:_="" ns3:_="">
    <xsd:import namespace="349d2e48-d219-423f-a60f-a81395996a24"/>
    <xsd:import namespace="151f8561-6f96-4f27-8d07-5866307680bb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3:SharedWithUsers" minOccurs="0"/>
                <xsd:element ref="ns3:SharedWithDetails" minOccurs="0"/>
                <xsd:element ref="ns2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49d2e48-d219-423f-a60f-a81395996a24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OCR" ma:index="11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6" nillable="true" ma:displayName="MediaServiceDateTaken" ma:hidden="true" ma:internalName="MediaServiceDateTake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51f8561-6f96-4f27-8d07-5866307680bb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1AF3404B-4F09-4AB4-85D4-C77C2A4983B0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349d2e48-d219-423f-a60f-a81395996a24"/>
    <ds:schemaRef ds:uri="151f8561-6f96-4f27-8d07-5866307680bb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BC375B81-FBF5-4924-A5E0-F0376D8E7D52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22193883-9DEF-4394-A746-8B0504B231C0}">
  <ds:schemaRefs>
    <ds:schemaRef ds:uri="http://schemas.microsoft.com/office/infopath/2007/PartnerControls"/>
    <ds:schemaRef ds:uri="http://purl.org/dc/dcmitype/"/>
    <ds:schemaRef ds:uri="http://schemas.microsoft.com/office/2006/documentManagement/types"/>
    <ds:schemaRef ds:uri="http://purl.org/dc/terms/"/>
    <ds:schemaRef ds:uri="http://purl.org/dc/elements/1.1/"/>
    <ds:schemaRef ds:uri="http://schemas.openxmlformats.org/package/2006/metadata/core-properties"/>
    <ds:schemaRef ds:uri="151f8561-6f96-4f27-8d07-5866307680bb"/>
    <ds:schemaRef ds:uri="349d2e48-d219-423f-a60f-a81395996a24"/>
    <ds:schemaRef ds:uri="http://schemas.microsoft.com/office/2006/metadata/properties"/>
    <ds:schemaRef ds:uri="http://www.w3.org/XML/1998/namespace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Kantar presentation template 16x9</Template>
  <TotalTime>6584</TotalTime>
  <Words>7097</Words>
  <Application>Microsoft Office PowerPoint</Application>
  <PresentationFormat>Panoramiczny</PresentationFormat>
  <Paragraphs>968</Paragraphs>
  <Slides>61</Slides>
  <Notes>4</Notes>
  <HiddenSlides>0</HiddenSlides>
  <MMClips>0</MMClips>
  <ScaleCrop>false</ScaleCrop>
  <HeadingPairs>
    <vt:vector size="6" baseType="variant">
      <vt:variant>
        <vt:lpstr>Używane czcionki</vt:lpstr>
      </vt:variant>
      <vt:variant>
        <vt:i4>11</vt:i4>
      </vt:variant>
      <vt:variant>
        <vt:lpstr>Motyw</vt:lpstr>
      </vt:variant>
      <vt:variant>
        <vt:i4>2</vt:i4>
      </vt:variant>
      <vt:variant>
        <vt:lpstr>Tytuły slajdów</vt:lpstr>
      </vt:variant>
      <vt:variant>
        <vt:i4>61</vt:i4>
      </vt:variant>
    </vt:vector>
  </HeadingPairs>
  <TitlesOfParts>
    <vt:vector size="74" baseType="lpstr">
      <vt:lpstr>Arial</vt:lpstr>
      <vt:lpstr>Arial Black</vt:lpstr>
      <vt:lpstr>Arial Narrow</vt:lpstr>
      <vt:lpstr>Calibri</vt:lpstr>
      <vt:lpstr>Faktum Regular</vt:lpstr>
      <vt:lpstr>Merriweather Light</vt:lpstr>
      <vt:lpstr>Poppins</vt:lpstr>
      <vt:lpstr>Poppins ExtraBold</vt:lpstr>
      <vt:lpstr>Poppins SemiBold</vt:lpstr>
      <vt:lpstr>Times New Roman</vt:lpstr>
      <vt:lpstr>Wingdings</vt:lpstr>
      <vt:lpstr>Kantar template master</vt:lpstr>
      <vt:lpstr>Research Collective</vt:lpstr>
      <vt:lpstr>Maj 2023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Marzec 2019</dc:title>
  <dc:subject>Sub-heading</dc:subject>
  <dc:creator>Pruchla, Piotr (KTPLK)</dc:creator>
  <cp:keywords>Project reference</cp:keywords>
  <dc:description>Date</dc:description>
  <cp:lastModifiedBy>Piotr Pruchla</cp:lastModifiedBy>
  <cp:revision>203</cp:revision>
  <cp:lastPrinted>2017-03-24T13:40:26Z</cp:lastPrinted>
  <dcterms:created xsi:type="dcterms:W3CDTF">2020-02-25T11:48:55Z</dcterms:created>
  <dcterms:modified xsi:type="dcterms:W3CDTF">2023-05-31T10:29:51Z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0x010100681278C9160AD2408B590194F15DBC22</vt:lpwstr>
  </property>
</Properties>
</file>