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Ex1.xml" ContentType="application/vnd.ms-office.chartex+xml"/>
  <Override PartName="/ppt/charts/style5.xml" ContentType="application/vnd.ms-office.chartstyle+xml"/>
  <Override PartName="/ppt/charts/colors5.xml" ContentType="application/vnd.ms-office.chartcolorstyle+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charts/chartEx2.xml" ContentType="application/vnd.ms-office.chartex+xml"/>
  <Override PartName="/ppt/charts/style7.xml" ContentType="application/vnd.ms-office.chartstyle+xml"/>
  <Override PartName="/ppt/charts/colors7.xml" ContentType="application/vnd.ms-office.chartcolorstyle+xml"/>
  <Override PartName="/ppt/charts/chart6.xml" ContentType="application/vnd.openxmlformats-officedocument.drawingml.chart+xml"/>
  <Override PartName="/ppt/charts/style8.xml" ContentType="application/vnd.ms-office.chartstyle+xml"/>
  <Override PartName="/ppt/charts/colors8.xml" ContentType="application/vnd.ms-office.chartcolorstyle+xml"/>
  <Override PartName="/ppt/charts/chart7.xml" ContentType="application/vnd.openxmlformats-officedocument.drawingml.chart+xml"/>
  <Override PartName="/ppt/charts/style9.xml" ContentType="application/vnd.ms-office.chartstyle+xml"/>
  <Override PartName="/ppt/charts/colors9.xml" ContentType="application/vnd.ms-office.chartcolorstyle+xml"/>
  <Override PartName="/ppt/charts/chartEx3.xml" ContentType="application/vnd.ms-office.chartex+xml"/>
  <Override PartName="/ppt/charts/style10.xml" ContentType="application/vnd.ms-office.chartstyle+xml"/>
  <Override PartName="/ppt/charts/colors10.xml" ContentType="application/vnd.ms-office.chartcolorstyle+xml"/>
  <Override PartName="/ppt/charts/chart8.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Ex4.xml" ContentType="application/vnd.ms-office.chartex+xml"/>
  <Override PartName="/ppt/charts/style12.xml" ContentType="application/vnd.ms-office.chartstyle+xml"/>
  <Override PartName="/ppt/charts/colors12.xml" ContentType="application/vnd.ms-office.chartcolorstyle+xml"/>
  <Override PartName="/ppt/charts/chart9.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0.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Ex5.xml" ContentType="application/vnd.ms-office.chartex+xml"/>
  <Override PartName="/ppt/charts/style15.xml" ContentType="application/vnd.ms-office.chartstyle+xml"/>
  <Override PartName="/ppt/charts/colors15.xml" ContentType="application/vnd.ms-office.chartcolorstyle+xml"/>
  <Override PartName="/ppt/charts/chart11.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2.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3.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4.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15.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Ex6.xml" ContentType="application/vnd.ms-office.chartex+xml"/>
  <Override PartName="/ppt/charts/style21.xml" ContentType="application/vnd.ms-office.chartstyle+xml"/>
  <Override PartName="/ppt/charts/colors21.xml" ContentType="application/vnd.ms-office.chartcolorstyle+xml"/>
  <Override PartName="/ppt/charts/chart16.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Ex7.xml" ContentType="application/vnd.ms-office.chartex+xml"/>
  <Override PartName="/ppt/charts/style23.xml" ContentType="application/vnd.ms-office.chartstyle+xml"/>
  <Override PartName="/ppt/charts/colors23.xml" ContentType="application/vnd.ms-office.chartcolorstyle+xml"/>
  <Override PartName="/ppt/charts/chart17.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18.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Ex8.xml" ContentType="application/vnd.ms-office.chartex+xml"/>
  <Override PartName="/ppt/charts/style26.xml" ContentType="application/vnd.ms-office.chartstyle+xml"/>
  <Override PartName="/ppt/charts/colors26.xml" ContentType="application/vnd.ms-office.chartcolorstyle+xml"/>
  <Override PartName="/ppt/charts/chart19.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Ex9.xml" ContentType="application/vnd.ms-office.chartex+xml"/>
  <Override PartName="/ppt/charts/style28.xml" ContentType="application/vnd.ms-office.chartstyle+xml"/>
  <Override PartName="/ppt/charts/colors28.xml" ContentType="application/vnd.ms-office.chartcolorstyle+xml"/>
  <Override PartName="/ppt/charts/chart2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2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Ex10.xml" ContentType="application/vnd.ms-office.chartex+xml"/>
  <Override PartName="/ppt/charts/style31.xml" ContentType="application/vnd.ms-office.chartstyle+xml"/>
  <Override PartName="/ppt/charts/colors31.xml" ContentType="application/vnd.ms-office.chartcolorstyle+xml"/>
  <Override PartName="/ppt/charts/chart22.xml" ContentType="application/vnd.openxmlformats-officedocument.drawingml.chart+xml"/>
  <Override PartName="/ppt/charts/style32.xml" ContentType="application/vnd.ms-office.chartstyle+xml"/>
  <Override PartName="/ppt/charts/colors32.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6"/>
  </p:notesMasterIdLst>
  <p:handoutMasterIdLst>
    <p:handoutMasterId r:id="rId57"/>
  </p:handoutMasterIdLst>
  <p:sldIdLst>
    <p:sldId id="1994" r:id="rId2"/>
    <p:sldId id="2028" r:id="rId3"/>
    <p:sldId id="2275" r:id="rId4"/>
    <p:sldId id="2276" r:id="rId5"/>
    <p:sldId id="2290" r:id="rId6"/>
    <p:sldId id="2208" r:id="rId7"/>
    <p:sldId id="2506" r:id="rId8"/>
    <p:sldId id="2336" r:id="rId9"/>
    <p:sldId id="2525" r:id="rId10"/>
    <p:sldId id="2387" r:id="rId11"/>
    <p:sldId id="2368" r:id="rId12"/>
    <p:sldId id="2528" r:id="rId13"/>
    <p:sldId id="2527" r:id="rId14"/>
    <p:sldId id="2369" r:id="rId15"/>
    <p:sldId id="2441" r:id="rId16"/>
    <p:sldId id="2458" r:id="rId17"/>
    <p:sldId id="2459" r:id="rId18"/>
    <p:sldId id="2460" r:id="rId19"/>
    <p:sldId id="2453" r:id="rId20"/>
    <p:sldId id="2370" r:id="rId21"/>
    <p:sldId id="2516" r:id="rId22"/>
    <p:sldId id="2517" r:id="rId23"/>
    <p:sldId id="2518" r:id="rId24"/>
    <p:sldId id="2520" r:id="rId25"/>
    <p:sldId id="2521" r:id="rId26"/>
    <p:sldId id="2371" r:id="rId27"/>
    <p:sldId id="2523" r:id="rId28"/>
    <p:sldId id="2524" r:id="rId29"/>
    <p:sldId id="2508" r:id="rId30"/>
    <p:sldId id="2510" r:id="rId31"/>
    <p:sldId id="2513" r:id="rId32"/>
    <p:sldId id="2469" r:id="rId33"/>
    <p:sldId id="2526" r:id="rId34"/>
    <p:sldId id="2470" r:id="rId35"/>
    <p:sldId id="2471" r:id="rId36"/>
    <p:sldId id="2476" r:id="rId37"/>
    <p:sldId id="2477" r:id="rId38"/>
    <p:sldId id="2478" r:id="rId39"/>
    <p:sldId id="2479" r:id="rId40"/>
    <p:sldId id="2480" r:id="rId41"/>
    <p:sldId id="2483" r:id="rId42"/>
    <p:sldId id="2484" r:id="rId43"/>
    <p:sldId id="2485" r:id="rId44"/>
    <p:sldId id="2486" r:id="rId45"/>
    <p:sldId id="2487" r:id="rId46"/>
    <p:sldId id="2488" r:id="rId47"/>
    <p:sldId id="2491" r:id="rId48"/>
    <p:sldId id="2507" r:id="rId49"/>
    <p:sldId id="2529" r:id="rId50"/>
    <p:sldId id="2530" r:id="rId51"/>
    <p:sldId id="2531" r:id="rId52"/>
    <p:sldId id="2532" r:id="rId53"/>
    <p:sldId id="2533" r:id="rId54"/>
    <p:sldId id="2223" r:id="rId55"/>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kcja domyślna" id="{80B4279F-D732-457C-8FE5-00F29453D389}">
          <p14:sldIdLst>
            <p14:sldId id="1994"/>
            <p14:sldId id="2028"/>
            <p14:sldId id="2275"/>
            <p14:sldId id="2276"/>
            <p14:sldId id="2290"/>
            <p14:sldId id="2208"/>
            <p14:sldId id="2506"/>
            <p14:sldId id="2336"/>
            <p14:sldId id="2525"/>
            <p14:sldId id="2387"/>
            <p14:sldId id="2368"/>
            <p14:sldId id="2528"/>
            <p14:sldId id="2527"/>
            <p14:sldId id="2369"/>
            <p14:sldId id="2441"/>
            <p14:sldId id="2458"/>
            <p14:sldId id="2459"/>
            <p14:sldId id="2460"/>
            <p14:sldId id="2453"/>
            <p14:sldId id="2370"/>
            <p14:sldId id="2516"/>
            <p14:sldId id="2517"/>
            <p14:sldId id="2518"/>
            <p14:sldId id="2520"/>
            <p14:sldId id="2521"/>
            <p14:sldId id="2371"/>
            <p14:sldId id="2523"/>
            <p14:sldId id="2524"/>
            <p14:sldId id="2508"/>
            <p14:sldId id="2510"/>
            <p14:sldId id="2513"/>
            <p14:sldId id="2469"/>
            <p14:sldId id="2526"/>
            <p14:sldId id="2470"/>
            <p14:sldId id="2471"/>
            <p14:sldId id="2476"/>
            <p14:sldId id="2477"/>
            <p14:sldId id="2478"/>
            <p14:sldId id="2479"/>
            <p14:sldId id="2480"/>
            <p14:sldId id="2483"/>
            <p14:sldId id="2484"/>
            <p14:sldId id="2485"/>
            <p14:sldId id="2486"/>
            <p14:sldId id="2487"/>
            <p14:sldId id="2488"/>
            <p14:sldId id="2491"/>
            <p14:sldId id="2507"/>
            <p14:sldId id="2529"/>
            <p14:sldId id="2530"/>
            <p14:sldId id="2531"/>
            <p14:sldId id="2532"/>
            <p14:sldId id="2533"/>
            <p14:sldId id="2223"/>
          </p14:sldIdLst>
        </p14:section>
        <p14:section name="template" id="{BA52D8A3-A781-48DE-906D-0BADE7510B0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D8D499-88D0-0E77-07EE-9338A0A16155}" name="Selectivv MSO3" initials="" userId="S::mso3@selectivv1.onmicrosoft.com::7b6a8e62-d49b-4756-9a79-261dfa74b98c" providerId="AD"/>
  <p188:author id="{61F493CD-DA46-05CD-85B1-41573686F555}" name="Agnieszka Sikorska" initials="AS" userId="0642d8ec4ad1e4ef"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so3" initials="m" lastIdx="1" clrIdx="0">
    <p:extLst>
      <p:ext uri="{19B8F6BF-5375-455C-9EA6-DF929625EA0E}">
        <p15:presenceInfo xmlns:p15="http://schemas.microsoft.com/office/powerpoint/2012/main" userId="mso3"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1BC7"/>
    <a:srgbClr val="C026D3"/>
    <a:srgbClr val="FAFAFA"/>
    <a:srgbClr val="FE5A2C"/>
    <a:srgbClr val="F2F2F2"/>
    <a:srgbClr val="F6622C"/>
    <a:srgbClr val="FE724A"/>
    <a:srgbClr val="86198F"/>
    <a:srgbClr val="111A51"/>
    <a:srgbClr val="753A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Styl pośredni 2 — Ak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 pośredni 2 — Ak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Styl pośredni 4 — Ak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Styl jasny 2 — Ak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73" autoAdjust="0"/>
    <p:restoredTop sz="95226" autoAdjust="0"/>
  </p:normalViewPr>
  <p:slideViewPr>
    <p:cSldViewPr snapToGrid="0">
      <p:cViewPr varScale="1">
        <p:scale>
          <a:sx n="82" d="100"/>
          <a:sy n="82" d="100"/>
        </p:scale>
        <p:origin x="797" y="72"/>
      </p:cViewPr>
      <p:guideLst>
        <p:guide orient="horz" pos="2160"/>
        <p:guide pos="3840"/>
      </p:guideLst>
    </p:cSldViewPr>
  </p:slideViewPr>
  <p:notesTextViewPr>
    <p:cViewPr>
      <p:scale>
        <a:sx n="3" d="2"/>
        <a:sy n="3" d="2"/>
      </p:scale>
      <p:origin x="0" y="0"/>
    </p:cViewPr>
  </p:notesTextViewPr>
  <p:sorterViewPr>
    <p:cViewPr>
      <p:scale>
        <a:sx n="100" d="100"/>
        <a:sy n="100" d="100"/>
      </p:scale>
      <p:origin x="0" y="-3408"/>
    </p:cViewPr>
  </p:sorterViewPr>
  <p:notesViewPr>
    <p:cSldViewPr snapToGrid="0">
      <p:cViewPr varScale="1">
        <p:scale>
          <a:sx n="62" d="100"/>
          <a:sy n="62" d="100"/>
        </p:scale>
        <p:origin x="3154" y="77"/>
      </p:cViewPr>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1.xml"/><Relationship Id="rId1" Type="http://schemas.microsoft.com/office/2011/relationships/chartStyle" Target="style11.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3.xml"/><Relationship Id="rId1" Type="http://schemas.microsoft.com/office/2011/relationships/chartStyle" Target="style13.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4.xml"/><Relationship Id="rId1" Type="http://schemas.microsoft.com/office/2011/relationships/chartStyle" Target="style14.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6.xml"/><Relationship Id="rId1" Type="http://schemas.microsoft.com/office/2011/relationships/chartStyle" Target="style16.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7.xml"/><Relationship Id="rId1" Type="http://schemas.microsoft.com/office/2011/relationships/chartStyle" Target="style17.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8.xml"/><Relationship Id="rId1" Type="http://schemas.microsoft.com/office/2011/relationships/chartStyle" Target="style18.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9.xml"/><Relationship Id="rId1" Type="http://schemas.microsoft.com/office/2011/relationships/chartStyle" Target="style19.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20.xml"/><Relationship Id="rId1" Type="http://schemas.microsoft.com/office/2011/relationships/chartStyle" Target="style20.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22.xml"/><Relationship Id="rId1" Type="http://schemas.microsoft.com/office/2011/relationships/chartStyle" Target="style22.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24.xml"/><Relationship Id="rId1" Type="http://schemas.microsoft.com/office/2011/relationships/chartStyle" Target="style24.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5.xml"/><Relationship Id="rId1" Type="http://schemas.microsoft.com/office/2011/relationships/chartStyle" Target="style25.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7.xml"/><Relationship Id="rId1" Type="http://schemas.microsoft.com/office/2011/relationships/chartStyle" Target="style27.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9.xml"/><Relationship Id="rId1" Type="http://schemas.microsoft.com/office/2011/relationships/chartStyle" Target="style2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30.xml"/><Relationship Id="rId1" Type="http://schemas.microsoft.com/office/2011/relationships/chartStyle" Target="style3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32.xml"/><Relationship Id="rId1" Type="http://schemas.microsoft.com/office/2011/relationships/chartStyle" Target="style32.xml"/></Relationships>
</file>

<file path=ppt/charts/_rels/chartEx1.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C:\Users\Hubert%20Kielak\Documents\workspace\DT_TUR_&#346;L&#260;SKIE\data\woj_&#347;l&#261;skie_destynacje_2023.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C:\Users\Hubert%20Kielak\Documents\workspace\DT_TUR_&#346;L&#260;SKIE\data\woj_&#347;l&#261;skie_destynacje_2023.xlsx" TargetMode="External"/></Relationships>
</file>

<file path=ppt/charts/_rels/chartEx3.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oleObject" Target="file:///C:\Users\Hubert%20Kielak\Documents\workspace\DT_TUR_&#346;L&#260;SKIE\data\woj_&#347;l&#261;skie_destynacje_2023.xlsx" TargetMode="External"/></Relationships>
</file>

<file path=ppt/charts/_rels/chartEx4.xml.rels><?xml version="1.0" encoding="UTF-8" standalone="yes"?>
<Relationships xmlns="http://schemas.openxmlformats.org/package/2006/relationships"><Relationship Id="rId3" Type="http://schemas.microsoft.com/office/2011/relationships/chartColorStyle" Target="colors12.xml"/><Relationship Id="rId2" Type="http://schemas.microsoft.com/office/2011/relationships/chartStyle" Target="style12.xml"/><Relationship Id="rId1" Type="http://schemas.openxmlformats.org/officeDocument/2006/relationships/oleObject" Target="file:///C:\Users\Hubert%20Kielak\Documents\workspace\DT_TUR_&#346;L&#260;SKIE\data\woj_&#347;l&#261;skie_destynacje_2023.xlsx" TargetMode="External"/></Relationships>
</file>

<file path=ppt/charts/_rels/chartEx5.xml.rels><?xml version="1.0" encoding="UTF-8" standalone="yes"?>
<Relationships xmlns="http://schemas.openxmlformats.org/package/2006/relationships"><Relationship Id="rId3" Type="http://schemas.microsoft.com/office/2011/relationships/chartColorStyle" Target="colors15.xml"/><Relationship Id="rId2" Type="http://schemas.microsoft.com/office/2011/relationships/chartStyle" Target="style15.xml"/><Relationship Id="rId1" Type="http://schemas.openxmlformats.org/officeDocument/2006/relationships/oleObject" Target="file:///C:\Users\Hubert%20Kielak\Documents\workspace\DT_TUR_&#346;L&#260;SKIE\data\woj_&#347;l&#261;skie_destynacje_2023.xlsx" TargetMode="External"/></Relationships>
</file>

<file path=ppt/charts/_rels/chartEx6.xml.rels><?xml version="1.0" encoding="UTF-8" standalone="yes"?>
<Relationships xmlns="http://schemas.openxmlformats.org/package/2006/relationships"><Relationship Id="rId3" Type="http://schemas.microsoft.com/office/2011/relationships/chartColorStyle" Target="colors21.xml"/><Relationship Id="rId2" Type="http://schemas.microsoft.com/office/2011/relationships/chartStyle" Target="style21.xml"/><Relationship Id="rId1" Type="http://schemas.openxmlformats.org/officeDocument/2006/relationships/oleObject" Target="file:///C:\Users\MagdalenaWyszomier\Desktop\woj_&#347;l&#261;skie_destynacje_2023.xlsx" TargetMode="External"/></Relationships>
</file>

<file path=ppt/charts/_rels/chartEx7.xml.rels><?xml version="1.0" encoding="UTF-8" standalone="yes"?>
<Relationships xmlns="http://schemas.openxmlformats.org/package/2006/relationships"><Relationship Id="rId3" Type="http://schemas.microsoft.com/office/2011/relationships/chartColorStyle" Target="colors23.xml"/><Relationship Id="rId2" Type="http://schemas.microsoft.com/office/2011/relationships/chartStyle" Target="style23.xml"/><Relationship Id="rId1" Type="http://schemas.openxmlformats.org/officeDocument/2006/relationships/oleObject" Target="file:///C:\Users\MagdalenaWyszomier\Desktop\woj_&#347;l&#261;skie_destynacje_2023.xlsx" TargetMode="External"/></Relationships>
</file>

<file path=ppt/charts/_rels/chartEx8.xml.rels><?xml version="1.0" encoding="UTF-8" standalone="yes"?>
<Relationships xmlns="http://schemas.openxmlformats.org/package/2006/relationships"><Relationship Id="rId3" Type="http://schemas.microsoft.com/office/2011/relationships/chartColorStyle" Target="colors26.xml"/><Relationship Id="rId2" Type="http://schemas.microsoft.com/office/2011/relationships/chartStyle" Target="style26.xml"/><Relationship Id="rId1" Type="http://schemas.openxmlformats.org/officeDocument/2006/relationships/oleObject" Target="file:///C:\Users\MagdalenaWyszomier\Desktop\woj_&#347;l&#261;skie_destynacje_2023.xlsx" TargetMode="External"/></Relationships>
</file>

<file path=ppt/charts/_rels/chartEx9.xml.rels><?xml version="1.0" encoding="UTF-8" standalone="yes"?>
<Relationships xmlns="http://schemas.openxmlformats.org/package/2006/relationships"><Relationship Id="rId3" Type="http://schemas.microsoft.com/office/2011/relationships/chartColorStyle" Target="colors28.xml"/><Relationship Id="rId2" Type="http://schemas.microsoft.com/office/2011/relationships/chartStyle" Target="style28.xml"/><Relationship Id="rId1" Type="http://schemas.openxmlformats.org/officeDocument/2006/relationships/oleObject" Target="file:///C:\Users\MagdalenaWyszomier\Desktop\woj_&#347;l&#261;skie_destynacje_2023.xlsx" TargetMode="External"/></Relationships>
</file>

<file path=ppt/charts/_rels/chartEx10.xml.rels><?xml version="1.0" encoding="UTF-8" standalone="yes"?>
<Relationships xmlns="http://schemas.openxmlformats.org/package/2006/relationships"><Relationship Id="rId3" Type="http://schemas.microsoft.com/office/2011/relationships/chartColorStyle" Target="colors31.xml"/><Relationship Id="rId2" Type="http://schemas.microsoft.com/office/2011/relationships/chartStyle" Target="style31.xml"/><Relationship Id="rId1" Type="http://schemas.openxmlformats.org/officeDocument/2006/relationships/oleObject" Target="file:///C:\Users\MagdalenaWyszomier\Desktop\woj_&#347;l&#261;skie_destynacje_202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98909291455287"/>
          <c:y val="5.943744371040361E-2"/>
          <c:w val="0.87338304645162901"/>
          <c:h val="0.81044029874632606"/>
        </c:manualLayout>
      </c:layout>
      <c:barChart>
        <c:barDir val="col"/>
        <c:grouping val="clustered"/>
        <c:varyColors val="0"/>
        <c:ser>
          <c:idx val="0"/>
          <c:order val="0"/>
          <c:tx>
            <c:strRef>
              <c:f>Arkusz1!$B$1</c:f>
              <c:strCache>
                <c:ptCount val="1"/>
                <c:pt idx="0">
                  <c:v>Liczba turystów</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Arkusz1!$A$2:$A$3</c:f>
              <c:strCache>
                <c:ptCount val="2"/>
                <c:pt idx="0">
                  <c:v>2022</c:v>
                </c:pt>
                <c:pt idx="1">
                  <c:v>2023</c:v>
                </c:pt>
              </c:strCache>
            </c:strRef>
          </c:cat>
          <c:val>
            <c:numRef>
              <c:f>Arkusz1!$B$2:$B$3</c:f>
              <c:numCache>
                <c:formatCode>_-* #\ ##0_-;\-* #\ ##0_-;_-* "-"??_-;_-@_-</c:formatCode>
                <c:ptCount val="2"/>
                <c:pt idx="0">
                  <c:v>4609906.3498836244</c:v>
                </c:pt>
                <c:pt idx="1">
                  <c:v>4528074</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Liczba wizyt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Arkusz1!$A$2:$A$3</c:f>
              <c:strCache>
                <c:ptCount val="2"/>
                <c:pt idx="0">
                  <c:v>2022</c:v>
                </c:pt>
                <c:pt idx="1">
                  <c:v>2023</c:v>
                </c:pt>
              </c:strCache>
            </c:strRef>
          </c:cat>
          <c:val>
            <c:numRef>
              <c:f>Arkusz1!$C$2:$C$3</c:f>
              <c:numCache>
                <c:formatCode>_-* #\ ##0_-;\-* #\ ##0_-;_-* "-"??_-;_-@_-</c:formatCode>
                <c:ptCount val="2"/>
                <c:pt idx="0">
                  <c:v>5442161</c:v>
                </c:pt>
                <c:pt idx="1">
                  <c:v>5725821</c:v>
                </c:pt>
              </c:numCache>
            </c:numRef>
          </c:val>
          <c:extLst>
            <c:ext xmlns:c16="http://schemas.microsoft.com/office/drawing/2014/chart" uri="{C3380CC4-5D6E-409C-BE32-E72D297353CC}">
              <c16:uniqueId val="{00000001-010F-43E6-8E1A-CB892B3CA0DC}"/>
            </c:ext>
          </c:extLst>
        </c:ser>
        <c:ser>
          <c:idx val="2"/>
          <c:order val="2"/>
          <c:tx>
            <c:strRef>
              <c:f>Arkusz1!$D$1</c:f>
              <c:strCache>
                <c:ptCount val="1"/>
                <c:pt idx="0">
                  <c:v>Liczba osobonocy</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Arkusz1!$A$2:$A$3</c:f>
              <c:strCache>
                <c:ptCount val="2"/>
                <c:pt idx="0">
                  <c:v>2022</c:v>
                </c:pt>
                <c:pt idx="1">
                  <c:v>2023</c:v>
                </c:pt>
              </c:strCache>
            </c:strRef>
          </c:cat>
          <c:val>
            <c:numRef>
              <c:f>Arkusz1!$D$2:$D$3</c:f>
              <c:numCache>
                <c:formatCode>_-* #\ ##0_-;\-* #\ ##0_-;_-* "-"??_-;_-@_-</c:formatCode>
                <c:ptCount val="2"/>
                <c:pt idx="0">
                  <c:v>10008353</c:v>
                </c:pt>
                <c:pt idx="1">
                  <c:v>10527342</c:v>
                </c:pt>
              </c:numCache>
            </c:numRef>
          </c:val>
          <c:extLst>
            <c:ext xmlns:c16="http://schemas.microsoft.com/office/drawing/2014/chart" uri="{C3380CC4-5D6E-409C-BE32-E72D297353CC}">
              <c16:uniqueId val="{00000000-05A7-4386-AFAA-E371A20A2529}"/>
            </c:ext>
          </c:extLst>
        </c:ser>
        <c:dLbls>
          <c:showLegendKey val="0"/>
          <c:showVal val="0"/>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layout>
        <c:manualLayout>
          <c:xMode val="edge"/>
          <c:yMode val="edge"/>
          <c:x val="0.20372475004328464"/>
          <c:y val="0.94318917237458566"/>
          <c:w val="0.61533637709750777"/>
          <c:h val="4.510636573508502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18517466540475"/>
          <c:y val="6.4483751041193527E-2"/>
          <c:w val="0.89534070094218454"/>
          <c:h val="0.75677944039260325"/>
        </c:manualLayout>
      </c:layout>
      <c:barChart>
        <c:barDir val="col"/>
        <c:grouping val="percentStacked"/>
        <c:varyColors val="0"/>
        <c:ser>
          <c:idx val="0"/>
          <c:order val="0"/>
          <c:tx>
            <c:strRef>
              <c:f>Arkusz1!$B$1</c:f>
              <c:strCache>
                <c:ptCount val="1"/>
                <c:pt idx="0">
                  <c:v>Turyści Krajowi</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Arkusz1!$A$2:$A$4</c:f>
              <c:strCache>
                <c:ptCount val="3"/>
                <c:pt idx="0">
                  <c:v>Populacja turystów</c:v>
                </c:pt>
                <c:pt idx="1">
                  <c:v>Liczba wizyt</c:v>
                </c:pt>
                <c:pt idx="2">
                  <c:v>Liczba osobonocy</c:v>
                </c:pt>
              </c:strCache>
            </c:strRef>
          </c:cat>
          <c:val>
            <c:numRef>
              <c:f>Arkusz1!$B$2:$B$4</c:f>
              <c:numCache>
                <c:formatCode>0.0%</c:formatCode>
                <c:ptCount val="3"/>
                <c:pt idx="0">
                  <c:v>0.82230877852261297</c:v>
                </c:pt>
                <c:pt idx="1">
                  <c:v>0.8181340282904408</c:v>
                </c:pt>
                <c:pt idx="2">
                  <c:v>0.82249023542694821</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Turyści regionalni</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Arkusz1!$A$2:$A$4</c:f>
              <c:strCache>
                <c:ptCount val="3"/>
                <c:pt idx="0">
                  <c:v>Populacja turystów</c:v>
                </c:pt>
                <c:pt idx="1">
                  <c:v>Liczba wizyt</c:v>
                </c:pt>
                <c:pt idx="2">
                  <c:v>Liczba osobonocy</c:v>
                </c:pt>
              </c:strCache>
            </c:strRef>
          </c:cat>
          <c:val>
            <c:numRef>
              <c:f>Arkusz1!$C$2:$C$4</c:f>
              <c:numCache>
                <c:formatCode>0.0%</c:formatCode>
                <c:ptCount val="3"/>
                <c:pt idx="0">
                  <c:v>0.11052314957750249</c:v>
                </c:pt>
                <c:pt idx="1">
                  <c:v>0.11650608707467452</c:v>
                </c:pt>
                <c:pt idx="2">
                  <c:v>0.11395231578873376</c:v>
                </c:pt>
              </c:numCache>
            </c:numRef>
          </c:val>
          <c:extLst>
            <c:ext xmlns:c16="http://schemas.microsoft.com/office/drawing/2014/chart" uri="{C3380CC4-5D6E-409C-BE32-E72D297353CC}">
              <c16:uniqueId val="{00000001-010F-43E6-8E1A-CB892B3CA0DC}"/>
            </c:ext>
          </c:extLst>
        </c:ser>
        <c:ser>
          <c:idx val="2"/>
          <c:order val="2"/>
          <c:tx>
            <c:strRef>
              <c:f>Arkusz1!$D$1</c:f>
              <c:strCache>
                <c:ptCount val="1"/>
                <c:pt idx="0">
                  <c:v>Turyści Zagraniczni bez Ukrainy</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Arkusz1!$A$2:$A$4</c:f>
              <c:strCache>
                <c:ptCount val="3"/>
                <c:pt idx="0">
                  <c:v>Populacja turystów</c:v>
                </c:pt>
                <c:pt idx="1">
                  <c:v>Liczba wizyt</c:v>
                </c:pt>
                <c:pt idx="2">
                  <c:v>Liczba osobonocy</c:v>
                </c:pt>
              </c:strCache>
            </c:strRef>
          </c:cat>
          <c:val>
            <c:numRef>
              <c:f>Arkusz1!$D$2:$D$4</c:f>
              <c:numCache>
                <c:formatCode>0.0%</c:formatCode>
                <c:ptCount val="3"/>
                <c:pt idx="0">
                  <c:v>6.7168071899885023E-2</c:v>
                </c:pt>
                <c:pt idx="1">
                  <c:v>6.535988463488468E-2</c:v>
                </c:pt>
                <c:pt idx="2">
                  <c:v>6.3557448784318016E-2</c:v>
                </c:pt>
              </c:numCache>
            </c:numRef>
          </c:val>
          <c:extLst>
            <c:ext xmlns:c16="http://schemas.microsoft.com/office/drawing/2014/chart" uri="{C3380CC4-5D6E-409C-BE32-E72D297353CC}">
              <c16:uniqueId val="{00000000-C7EE-46C4-AB20-5DE9B2D25A87}"/>
            </c:ext>
          </c:extLst>
        </c:ser>
        <c:dLbls>
          <c:showLegendKey val="0"/>
          <c:showVal val="0"/>
          <c:showCatName val="0"/>
          <c:showSerName val="0"/>
          <c:showPercent val="0"/>
          <c:showBubbleSize val="0"/>
        </c:dLbls>
        <c:gapWidth val="219"/>
        <c:overlap val="100"/>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layout>
        <c:manualLayout>
          <c:xMode val="edge"/>
          <c:yMode val="edge"/>
          <c:x val="0.16535835815092073"/>
          <c:y val="0.92628952639902462"/>
          <c:w val="0.69718238308884328"/>
          <c:h val="5.3917077470550925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Arkusz1!$B$1</c:f>
              <c:strCache>
                <c:ptCount val="1"/>
                <c:pt idx="0">
                  <c:v>Populacja turystów krajowych</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Arkusz1!$B$2:$B$3</c:f>
              <c:numCache>
                <c:formatCode>_-* #\ ##0_-;\-* #\ ##0_-;_-* "-"??_-;_-@_-</c:formatCode>
                <c:ptCount val="2"/>
                <c:pt idx="0">
                  <c:v>3890848.8166521839</c:v>
                </c:pt>
                <c:pt idx="1">
                  <c:v>3723475</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Liczba wizyt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Arkusz1!$C$2:$C$3</c:f>
              <c:numCache>
                <c:formatCode>#,##0</c:formatCode>
                <c:ptCount val="2"/>
                <c:pt idx="0">
                  <c:v>4483347</c:v>
                </c:pt>
                <c:pt idx="1">
                  <c:v>4684489</c:v>
                </c:pt>
              </c:numCache>
            </c:numRef>
          </c:val>
          <c:extLst>
            <c:ext xmlns:c16="http://schemas.microsoft.com/office/drawing/2014/chart" uri="{C3380CC4-5D6E-409C-BE32-E72D297353CC}">
              <c16:uniqueId val="{00000001-010F-43E6-8E1A-CB892B3CA0DC}"/>
            </c:ext>
          </c:extLst>
        </c:ser>
        <c:ser>
          <c:idx val="2"/>
          <c:order val="2"/>
          <c:tx>
            <c:strRef>
              <c:f>Arkusz1!$D$1</c:f>
              <c:strCache>
                <c:ptCount val="1"/>
                <c:pt idx="0">
                  <c:v>Liczba osobonocy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Arkusz1!$D$2:$D$3</c:f>
              <c:numCache>
                <c:formatCode>#,##0</c:formatCode>
                <c:ptCount val="2"/>
                <c:pt idx="0">
                  <c:v>8267727</c:v>
                </c:pt>
                <c:pt idx="1">
                  <c:v>8658636</c:v>
                </c:pt>
              </c:numCache>
            </c:numRef>
          </c:val>
          <c:extLst>
            <c:ext xmlns:c16="http://schemas.microsoft.com/office/drawing/2014/chart" uri="{C3380CC4-5D6E-409C-BE32-E72D297353CC}">
              <c16:uniqueId val="{00000002-010F-43E6-8E1A-CB892B3CA0DC}"/>
            </c:ext>
          </c:extLst>
        </c:ser>
        <c:dLbls>
          <c:showLegendKey val="0"/>
          <c:showVal val="0"/>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Arkusz1!$A$2</c:f>
              <c:strCache>
                <c:ptCount val="1"/>
                <c:pt idx="0">
                  <c:v>Populacja turystów 18+</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Arkusz1!$B$1:$C$1</c:f>
              <c:strCache>
                <c:ptCount val="2"/>
                <c:pt idx="0">
                  <c:v>2022</c:v>
                </c:pt>
                <c:pt idx="1">
                  <c:v>2023</c:v>
                </c:pt>
              </c:strCache>
            </c:strRef>
          </c:cat>
          <c:val>
            <c:numRef>
              <c:f>Arkusz1!$B$2:$C$2</c:f>
              <c:numCache>
                <c:formatCode>_-* #\ ##0_-;\-* #\ ##0_-;_-* "-"??_-;_-@_-</c:formatCode>
                <c:ptCount val="2"/>
                <c:pt idx="0">
                  <c:v>3890849</c:v>
                </c:pt>
                <c:pt idx="1">
                  <c:v>3723475</c:v>
                </c:pt>
              </c:numCache>
            </c:numRef>
          </c:val>
          <c:extLst>
            <c:ext xmlns:c16="http://schemas.microsoft.com/office/drawing/2014/chart" uri="{C3380CC4-5D6E-409C-BE32-E72D297353CC}">
              <c16:uniqueId val="{00000000-010F-43E6-8E1A-CB892B3CA0DC}"/>
            </c:ext>
          </c:extLst>
        </c:ser>
        <c:ser>
          <c:idx val="1"/>
          <c:order val="1"/>
          <c:tx>
            <c:strRef>
              <c:f>Arkusz1!$A$3</c:f>
              <c:strCache>
                <c:ptCount val="1"/>
                <c:pt idx="0">
                  <c:v>Populacja turystów ogółem</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Arkusz1!$B$1:$C$1</c:f>
              <c:strCache>
                <c:ptCount val="2"/>
                <c:pt idx="0">
                  <c:v>2022</c:v>
                </c:pt>
                <c:pt idx="1">
                  <c:v>2023</c:v>
                </c:pt>
              </c:strCache>
            </c:strRef>
          </c:cat>
          <c:val>
            <c:numRef>
              <c:f>Arkusz1!$B$3:$C$3</c:f>
              <c:numCache>
                <c:formatCode>_-* #\ ##0_-;\-* #\ ##0_-;_-* "-"??_-;_-@_-</c:formatCode>
                <c:ptCount val="2"/>
                <c:pt idx="0">
                  <c:v>4423987.556500053</c:v>
                </c:pt>
                <c:pt idx="1">
                  <c:v>4327644</c:v>
                </c:pt>
              </c:numCache>
            </c:numRef>
          </c:val>
          <c:extLst>
            <c:ext xmlns:c16="http://schemas.microsoft.com/office/drawing/2014/chart" uri="{C3380CC4-5D6E-409C-BE32-E72D297353CC}">
              <c16:uniqueId val="{00000000-2BA0-4A43-8AAD-EA9F1B0062FA}"/>
            </c:ext>
          </c:extLst>
        </c:ser>
        <c:dLbls>
          <c:showLegendKey val="0"/>
          <c:showVal val="0"/>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359374999999998E-2"/>
          <c:y val="7.0312495674674236E-2"/>
          <c:w val="0.89334781003937003"/>
          <c:h val="0.67431252003490894"/>
        </c:manualLayout>
      </c:layout>
      <c:barChart>
        <c:barDir val="col"/>
        <c:grouping val="clustered"/>
        <c:varyColors val="0"/>
        <c:ser>
          <c:idx val="0"/>
          <c:order val="0"/>
          <c:tx>
            <c:strRef>
              <c:f>Arkusz1!$B$1</c:f>
              <c:strCache>
                <c:ptCount val="1"/>
                <c:pt idx="0">
                  <c:v>Liczba wizyt</c:v>
                </c:pt>
              </c:strCache>
            </c:strRef>
          </c:tx>
          <c:spPr>
            <a:solidFill>
              <a:schemeClr val="accent1"/>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Arkusz1!$A$2:$A$7</c:f>
              <c:strCache>
                <c:ptCount val="6"/>
                <c:pt idx="0">
                  <c:v>Okolice Będzina, Sosnowca, Czeladzi, Dąbrowy Górniczej</c:v>
                </c:pt>
                <c:pt idx="1">
                  <c:v>Okolice Częstochowy, Olsztyna, Lubińca, Myszkowa, Zawiercia, Pilicy, Ogrodzieńca</c:v>
                </c:pt>
                <c:pt idx="2">
                  <c:v>Okolice Katowic, Chorzowa, Bytomia, Zabrza, Gliwic</c:v>
                </c:pt>
                <c:pt idx="3">
                  <c:v>Okolice Pszczyny, Bielska-Białej, Szczyrku, Żywca, Jeleśni, Korbielowa</c:v>
                </c:pt>
                <c:pt idx="4">
                  <c:v>Okolice Rybnika, Raciborza, Jastrzębia-Zdroju, Żor</c:v>
                </c:pt>
                <c:pt idx="5">
                  <c:v>Okolice Wisły, Ustronia, Istebnej, Koniakowa, Cieszyna, Skoczowa</c:v>
                </c:pt>
              </c:strCache>
            </c:strRef>
          </c:cat>
          <c:val>
            <c:numRef>
              <c:f>Arkusz1!$B$2:$B$7</c:f>
              <c:numCache>
                <c:formatCode>_-* #\ ##0_-;\-* #\ ##0_-;_-* "-"??_-;_-@_-</c:formatCode>
                <c:ptCount val="6"/>
                <c:pt idx="0">
                  <c:v>299838</c:v>
                </c:pt>
                <c:pt idx="1">
                  <c:v>818089</c:v>
                </c:pt>
                <c:pt idx="2">
                  <c:v>1703788</c:v>
                </c:pt>
                <c:pt idx="3">
                  <c:v>995491</c:v>
                </c:pt>
                <c:pt idx="4">
                  <c:v>197597</c:v>
                </c:pt>
                <c:pt idx="5">
                  <c:v>669686</c:v>
                </c:pt>
              </c:numCache>
            </c:numRef>
          </c:val>
          <c:extLst>
            <c:ext xmlns:c16="http://schemas.microsoft.com/office/drawing/2014/chart" uri="{C3380CC4-5D6E-409C-BE32-E72D297353CC}">
              <c16:uniqueId val="{00000000-D846-4627-8F57-9C0039D03337}"/>
            </c:ext>
          </c:extLst>
        </c:ser>
        <c:ser>
          <c:idx val="1"/>
          <c:order val="1"/>
          <c:tx>
            <c:strRef>
              <c:f>Arkusz1!$C$1</c:f>
              <c:strCache>
                <c:ptCount val="1"/>
                <c:pt idx="0">
                  <c:v>Liczba osobonocy</c:v>
                </c:pt>
              </c:strCache>
            </c:strRef>
          </c:tx>
          <c:spPr>
            <a:solidFill>
              <a:schemeClr val="accent2"/>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Arkusz1!$A$2:$A$7</c:f>
              <c:strCache>
                <c:ptCount val="6"/>
                <c:pt idx="0">
                  <c:v>Okolice Będzina, Sosnowca, Czeladzi, Dąbrowy Górniczej</c:v>
                </c:pt>
                <c:pt idx="1">
                  <c:v>Okolice Częstochowy, Olsztyna, Lubińca, Myszkowa, Zawiercia, Pilicy, Ogrodzieńca</c:v>
                </c:pt>
                <c:pt idx="2">
                  <c:v>Okolice Katowic, Chorzowa, Bytomia, Zabrza, Gliwic</c:v>
                </c:pt>
                <c:pt idx="3">
                  <c:v>Okolice Pszczyny, Bielska-Białej, Szczyrku, Żywca, Jeleśni, Korbielowa</c:v>
                </c:pt>
                <c:pt idx="4">
                  <c:v>Okolice Rybnika, Raciborza, Jastrzębia-Zdroju, Żor</c:v>
                </c:pt>
                <c:pt idx="5">
                  <c:v>Okolice Wisły, Ustronia, Istebnej, Koniakowa, Cieszyna, Skoczowa</c:v>
                </c:pt>
              </c:strCache>
            </c:strRef>
          </c:cat>
          <c:val>
            <c:numRef>
              <c:f>Arkusz1!$C$2:$C$7</c:f>
              <c:numCache>
                <c:formatCode>_-* #\ ##0_-;\-* #\ ##0_-;_-* "-"??_-;_-@_-</c:formatCode>
                <c:ptCount val="6"/>
                <c:pt idx="0">
                  <c:v>438917</c:v>
                </c:pt>
                <c:pt idx="1">
                  <c:v>1187478</c:v>
                </c:pt>
                <c:pt idx="2">
                  <c:v>2493779</c:v>
                </c:pt>
                <c:pt idx="3">
                  <c:v>2046794</c:v>
                </c:pt>
                <c:pt idx="4">
                  <c:v>317550</c:v>
                </c:pt>
                <c:pt idx="5">
                  <c:v>2174118</c:v>
                </c:pt>
              </c:numCache>
            </c:numRef>
          </c:val>
          <c:extLst>
            <c:ext xmlns:c16="http://schemas.microsoft.com/office/drawing/2014/chart" uri="{C3380CC4-5D6E-409C-BE32-E72D297353CC}">
              <c16:uniqueId val="{00000001-D846-4627-8F57-9C0039D03337}"/>
            </c:ext>
          </c:extLst>
        </c:ser>
        <c:dLbls>
          <c:showLegendKey val="0"/>
          <c:showVal val="0"/>
          <c:showCatName val="0"/>
          <c:showSerName val="0"/>
          <c:showPercent val="0"/>
          <c:showBubbleSize val="0"/>
        </c:dLbls>
        <c:gapWidth val="219"/>
        <c:overlap val="-27"/>
        <c:axId val="379701712"/>
        <c:axId val="379699248"/>
      </c:barChart>
      <c:catAx>
        <c:axId val="37970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699248"/>
        <c:crosses val="autoZero"/>
        <c:auto val="1"/>
        <c:lblAlgn val="ctr"/>
        <c:lblOffset val="100"/>
        <c:noMultiLvlLbl val="0"/>
      </c:catAx>
      <c:valAx>
        <c:axId val="379699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70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8739780331823"/>
          <c:y val="3.6258854701071493E-2"/>
          <c:w val="0.85614460011837235"/>
          <c:h val="0.82833641231035204"/>
        </c:manualLayout>
      </c:layout>
      <c:barChart>
        <c:barDir val="col"/>
        <c:grouping val="clustered"/>
        <c:varyColors val="0"/>
        <c:ser>
          <c:idx val="0"/>
          <c:order val="0"/>
          <c:tx>
            <c:strRef>
              <c:f>Arkusz1!$B$1</c:f>
              <c:strCache>
                <c:ptCount val="1"/>
                <c:pt idx="0">
                  <c:v>Populacja turystów regionalnych</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Arkusz1!$B$2:$B$3</c:f>
              <c:numCache>
                <c:formatCode>_-* #\ ##0_-;\-* #\ ##0_-;_-* "-"??_-;_-@_-</c:formatCode>
                <c:ptCount val="2"/>
                <c:pt idx="0">
                  <c:v>471828.53323144052</c:v>
                </c:pt>
                <c:pt idx="1">
                  <c:v>500457</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Liczba wizyt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Arkusz1!$C$2:$C$3</c:f>
              <c:numCache>
                <c:formatCode>_-* #\ ##0_-;\-* #\ ##0_-;_-* "-"??_-;_-@_-</c:formatCode>
                <c:ptCount val="2"/>
                <c:pt idx="0">
                  <c:v>636644</c:v>
                </c:pt>
                <c:pt idx="1">
                  <c:v>667093</c:v>
                </c:pt>
              </c:numCache>
            </c:numRef>
          </c:val>
          <c:extLst>
            <c:ext xmlns:c16="http://schemas.microsoft.com/office/drawing/2014/chart" uri="{C3380CC4-5D6E-409C-BE32-E72D297353CC}">
              <c16:uniqueId val="{00000001-010F-43E6-8E1A-CB892B3CA0DC}"/>
            </c:ext>
          </c:extLst>
        </c:ser>
        <c:ser>
          <c:idx val="2"/>
          <c:order val="2"/>
          <c:tx>
            <c:strRef>
              <c:f>Arkusz1!$D$1</c:f>
              <c:strCache>
                <c:ptCount val="1"/>
                <c:pt idx="0">
                  <c:v>Liczba osobonocy</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Arkusz1!$D$2:$D$3</c:f>
              <c:numCache>
                <c:formatCode>_-* #\ ##0_-;\-* #\ ##0_-;_-* "-"??_-;_-@_-</c:formatCode>
                <c:ptCount val="2"/>
                <c:pt idx="0">
                  <c:v>1150730</c:v>
                </c:pt>
                <c:pt idx="1">
                  <c:v>1199615</c:v>
                </c:pt>
              </c:numCache>
            </c:numRef>
          </c:val>
          <c:extLst>
            <c:ext xmlns:c16="http://schemas.microsoft.com/office/drawing/2014/chart" uri="{C3380CC4-5D6E-409C-BE32-E72D297353CC}">
              <c16:uniqueId val="{00000002-010F-43E6-8E1A-CB892B3CA0DC}"/>
            </c:ext>
          </c:extLst>
        </c:ser>
        <c:dLbls>
          <c:showLegendKey val="0"/>
          <c:showVal val="0"/>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6007482783565"/>
          <c:y val="2.6032504093056571E-2"/>
          <c:w val="0.87341782987319816"/>
          <c:h val="0.82833641231035204"/>
        </c:manualLayout>
      </c:layout>
      <c:barChart>
        <c:barDir val="col"/>
        <c:grouping val="clustered"/>
        <c:varyColors val="0"/>
        <c:ser>
          <c:idx val="0"/>
          <c:order val="0"/>
          <c:tx>
            <c:strRef>
              <c:f>Arkusz1!$A$2</c:f>
              <c:strCache>
                <c:ptCount val="1"/>
                <c:pt idx="0">
                  <c:v>Populacja turystów 18+</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Arkusz1!$B$1:$C$1</c:f>
              <c:strCache>
                <c:ptCount val="2"/>
                <c:pt idx="0">
                  <c:v>2022</c:v>
                </c:pt>
                <c:pt idx="1">
                  <c:v>2023</c:v>
                </c:pt>
              </c:strCache>
            </c:strRef>
          </c:cat>
          <c:val>
            <c:numRef>
              <c:f>Arkusz1!$B$2:$C$2</c:f>
              <c:numCache>
                <c:formatCode>_-* #\ ##0_-;\-* #\ ##0_-;_-* "-"??_-;_-@_-</c:formatCode>
                <c:ptCount val="2"/>
                <c:pt idx="0">
                  <c:v>471829</c:v>
                </c:pt>
                <c:pt idx="1">
                  <c:v>500457</c:v>
                </c:pt>
              </c:numCache>
            </c:numRef>
          </c:val>
          <c:extLst>
            <c:ext xmlns:c16="http://schemas.microsoft.com/office/drawing/2014/chart" uri="{C3380CC4-5D6E-409C-BE32-E72D297353CC}">
              <c16:uniqueId val="{00000000-010F-43E6-8E1A-CB892B3CA0DC}"/>
            </c:ext>
          </c:extLst>
        </c:ser>
        <c:ser>
          <c:idx val="1"/>
          <c:order val="1"/>
          <c:tx>
            <c:strRef>
              <c:f>Arkusz1!$A$3</c:f>
              <c:strCache>
                <c:ptCount val="1"/>
                <c:pt idx="0">
                  <c:v>Liczba turystów ogółem</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Arkusz1!$B$1:$C$1</c:f>
              <c:strCache>
                <c:ptCount val="2"/>
                <c:pt idx="0">
                  <c:v>2022</c:v>
                </c:pt>
                <c:pt idx="1">
                  <c:v>2023</c:v>
                </c:pt>
              </c:strCache>
            </c:strRef>
          </c:cat>
          <c:val>
            <c:numRef>
              <c:f>Arkusz1!$B$3:$C$3</c:f>
              <c:numCache>
                <c:formatCode>_-* #\ ##0_-;\-* #\ ##0_-;_-* "-"??_-;_-@_-</c:formatCode>
                <c:ptCount val="2"/>
                <c:pt idx="0">
                  <c:v>531737.49457858503</c:v>
                </c:pt>
                <c:pt idx="1">
                  <c:v>568643</c:v>
                </c:pt>
              </c:numCache>
            </c:numRef>
          </c:val>
          <c:extLst>
            <c:ext xmlns:c16="http://schemas.microsoft.com/office/drawing/2014/chart" uri="{C3380CC4-5D6E-409C-BE32-E72D297353CC}">
              <c16:uniqueId val="{00000000-7310-49CD-8A15-DCE4F5FD66AA}"/>
            </c:ext>
          </c:extLst>
        </c:ser>
        <c:dLbls>
          <c:showLegendKey val="0"/>
          <c:showVal val="0"/>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359374999999998E-2"/>
          <c:y val="7.0312495674674236E-2"/>
          <c:w val="0.89334781003937003"/>
          <c:h val="0.67431252003490894"/>
        </c:manualLayout>
      </c:layout>
      <c:barChart>
        <c:barDir val="col"/>
        <c:grouping val="clustered"/>
        <c:varyColors val="0"/>
        <c:ser>
          <c:idx val="0"/>
          <c:order val="0"/>
          <c:tx>
            <c:strRef>
              <c:f>Arkusz1!$B$1</c:f>
              <c:strCache>
                <c:ptCount val="1"/>
                <c:pt idx="0">
                  <c:v>Liczba wizyt</c:v>
                </c:pt>
              </c:strCache>
            </c:strRef>
          </c:tx>
          <c:spPr>
            <a:solidFill>
              <a:schemeClr val="accent1"/>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Arkusz1!$A$2:$A$7</c:f>
              <c:strCache>
                <c:ptCount val="6"/>
                <c:pt idx="0">
                  <c:v>Okolice Będzina, Sosnowca, Czeladzi, Dąbrowy Górniczej</c:v>
                </c:pt>
                <c:pt idx="1">
                  <c:v>Okolice Częstochowy, Olsztyna, Lubińca, Myszkowa, Zawiercia, Pilicy, Ogrodzieńca</c:v>
                </c:pt>
                <c:pt idx="2">
                  <c:v>Okolice Katowic, Chorzowa, Bytomia, Zabrza, Gliwic</c:v>
                </c:pt>
                <c:pt idx="3">
                  <c:v>Okolice Pszczyny, Bielska-Białej, Szczyrku, Żywca, Jeleśni, Korbielowa</c:v>
                </c:pt>
                <c:pt idx="4">
                  <c:v>Okolice Rybnika, Raciborza, Jastrzębia-Zdroju, Żor</c:v>
                </c:pt>
                <c:pt idx="5">
                  <c:v>Okolice Wisły, Ustronia, Istebnej, Koniakowa, Cieszyna, Skoczowa</c:v>
                </c:pt>
              </c:strCache>
            </c:strRef>
          </c:cat>
          <c:val>
            <c:numRef>
              <c:f>Arkusz1!$B$2:$B$7</c:f>
              <c:numCache>
                <c:formatCode>_-* #\ ##0_-;\-* #\ ##0_-;_-* "-"??_-;_-@_-</c:formatCode>
                <c:ptCount val="6"/>
                <c:pt idx="0">
                  <c:v>43440</c:v>
                </c:pt>
                <c:pt idx="1">
                  <c:v>123326</c:v>
                </c:pt>
                <c:pt idx="2">
                  <c:v>250156</c:v>
                </c:pt>
                <c:pt idx="3">
                  <c:v>142892</c:v>
                </c:pt>
                <c:pt idx="4">
                  <c:v>27880</c:v>
                </c:pt>
                <c:pt idx="5">
                  <c:v>79399</c:v>
                </c:pt>
              </c:numCache>
            </c:numRef>
          </c:val>
          <c:extLst>
            <c:ext xmlns:c16="http://schemas.microsoft.com/office/drawing/2014/chart" uri="{C3380CC4-5D6E-409C-BE32-E72D297353CC}">
              <c16:uniqueId val="{00000000-D846-4627-8F57-9C0039D03337}"/>
            </c:ext>
          </c:extLst>
        </c:ser>
        <c:ser>
          <c:idx val="1"/>
          <c:order val="1"/>
          <c:tx>
            <c:strRef>
              <c:f>Arkusz1!$C$1</c:f>
              <c:strCache>
                <c:ptCount val="1"/>
                <c:pt idx="0">
                  <c:v>Liczba osobonocy</c:v>
                </c:pt>
              </c:strCache>
            </c:strRef>
          </c:tx>
          <c:spPr>
            <a:solidFill>
              <a:schemeClr val="accent2"/>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Arkusz1!$A$2:$A$7</c:f>
              <c:strCache>
                <c:ptCount val="6"/>
                <c:pt idx="0">
                  <c:v>Okolice Będzina, Sosnowca, Czeladzi, Dąbrowy Górniczej</c:v>
                </c:pt>
                <c:pt idx="1">
                  <c:v>Okolice Częstochowy, Olsztyna, Lubińca, Myszkowa, Zawiercia, Pilicy, Ogrodzieńca</c:v>
                </c:pt>
                <c:pt idx="2">
                  <c:v>Okolice Katowic, Chorzowa, Bytomia, Zabrza, Gliwic</c:v>
                </c:pt>
                <c:pt idx="3">
                  <c:v>Okolice Pszczyny, Bielska-Białej, Szczyrku, Żywca, Jeleśni, Korbielowa</c:v>
                </c:pt>
                <c:pt idx="4">
                  <c:v>Okolice Rybnika, Raciborza, Jastrzębia-Zdroju, Żor</c:v>
                </c:pt>
                <c:pt idx="5">
                  <c:v>Okolice Wisły, Ustronia, Istebnej, Koniakowa, Cieszyna, Skoczowa</c:v>
                </c:pt>
              </c:strCache>
            </c:strRef>
          </c:cat>
          <c:val>
            <c:numRef>
              <c:f>Arkusz1!$C$2:$C$7</c:f>
              <c:numCache>
                <c:formatCode>_-* #\ ##0_-;\-* #\ ##0_-;_-* "-"??_-;_-@_-</c:formatCode>
                <c:ptCount val="6"/>
                <c:pt idx="0">
                  <c:v>60441</c:v>
                </c:pt>
                <c:pt idx="1">
                  <c:v>209319</c:v>
                </c:pt>
                <c:pt idx="2">
                  <c:v>381594</c:v>
                </c:pt>
                <c:pt idx="3">
                  <c:v>300227</c:v>
                </c:pt>
                <c:pt idx="4">
                  <c:v>41368</c:v>
                </c:pt>
                <c:pt idx="5">
                  <c:v>206666</c:v>
                </c:pt>
              </c:numCache>
            </c:numRef>
          </c:val>
          <c:extLst>
            <c:ext xmlns:c16="http://schemas.microsoft.com/office/drawing/2014/chart" uri="{C3380CC4-5D6E-409C-BE32-E72D297353CC}">
              <c16:uniqueId val="{00000001-D846-4627-8F57-9C0039D03337}"/>
            </c:ext>
          </c:extLst>
        </c:ser>
        <c:ser>
          <c:idx val="2"/>
          <c:order val="2"/>
          <c:tx>
            <c:strRef>
              <c:f>Arkusz1!$D$1</c:f>
              <c:strCache>
                <c:ptCount val="1"/>
                <c:pt idx="0">
                  <c:v>Osobodni</c:v>
                </c:pt>
              </c:strCache>
            </c:strRef>
          </c:tx>
          <c:spPr>
            <a:solidFill>
              <a:schemeClr val="accent3"/>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Arkusz1!$A$2:$A$7</c:f>
              <c:strCache>
                <c:ptCount val="6"/>
                <c:pt idx="0">
                  <c:v>Okolice Będzina, Sosnowca, Czeladzi, Dąbrowy Górniczej</c:v>
                </c:pt>
                <c:pt idx="1">
                  <c:v>Okolice Częstochowy, Olsztyna, Lubińca, Myszkowa, Zawiercia, Pilicy, Ogrodzieńca</c:v>
                </c:pt>
                <c:pt idx="2">
                  <c:v>Okolice Katowic, Chorzowa, Bytomia, Zabrza, Gliwic</c:v>
                </c:pt>
                <c:pt idx="3">
                  <c:v>Okolice Pszczyny, Bielska-Białej, Szczyrku, Żywca, Jeleśni, Korbielowa</c:v>
                </c:pt>
                <c:pt idx="4">
                  <c:v>Okolice Rybnika, Raciborza, Jastrzębia-Zdroju, Żor</c:v>
                </c:pt>
                <c:pt idx="5">
                  <c:v>Okolice Wisły, Ustronia, Istebnej, Koniakowa, Cieszyna, Skoczowa</c:v>
                </c:pt>
              </c:strCache>
            </c:strRef>
          </c:cat>
          <c:val>
            <c:numRef>
              <c:f>Arkusz1!$D$2:$D$7</c:f>
              <c:numCache>
                <c:formatCode>_-* #\ ##0_-;\-* #\ ##0_-;_-* "-"??_-;_-@_-</c:formatCode>
                <c:ptCount val="6"/>
                <c:pt idx="0">
                  <c:v>112544</c:v>
                </c:pt>
                <c:pt idx="1">
                  <c:v>342123</c:v>
                </c:pt>
                <c:pt idx="2">
                  <c:v>703354</c:v>
                </c:pt>
                <c:pt idx="3">
                  <c:v>480424</c:v>
                </c:pt>
                <c:pt idx="4">
                  <c:v>73826</c:v>
                </c:pt>
                <c:pt idx="5">
                  <c:v>296373</c:v>
                </c:pt>
              </c:numCache>
            </c:numRef>
          </c:val>
          <c:extLst>
            <c:ext xmlns:c16="http://schemas.microsoft.com/office/drawing/2014/chart" uri="{C3380CC4-5D6E-409C-BE32-E72D297353CC}">
              <c16:uniqueId val="{00000000-8280-4735-AE85-24E550A2AB75}"/>
            </c:ext>
          </c:extLst>
        </c:ser>
        <c:dLbls>
          <c:showLegendKey val="0"/>
          <c:showVal val="0"/>
          <c:showCatName val="0"/>
          <c:showSerName val="0"/>
          <c:showPercent val="0"/>
          <c:showBubbleSize val="0"/>
        </c:dLbls>
        <c:gapWidth val="219"/>
        <c:overlap val="-27"/>
        <c:axId val="379701712"/>
        <c:axId val="379699248"/>
      </c:barChart>
      <c:catAx>
        <c:axId val="37970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699248"/>
        <c:crosses val="autoZero"/>
        <c:auto val="1"/>
        <c:lblAlgn val="ctr"/>
        <c:lblOffset val="100"/>
        <c:noMultiLvlLbl val="0"/>
      </c:catAx>
      <c:valAx>
        <c:axId val="379699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70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Arkusz1!$B$1</c:f>
              <c:strCache>
                <c:ptCount val="1"/>
                <c:pt idx="0">
                  <c:v>Populacja turystów krajowcyh</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Arkusz1!$B$2:$B$3</c:f>
              <c:numCache>
                <c:formatCode>_-* #\ ##0_-;\-* #\ ##0_-;_-* "-"??_-;_-@_-</c:formatCode>
                <c:ptCount val="2"/>
                <c:pt idx="0">
                  <c:v>247229</c:v>
                </c:pt>
                <c:pt idx="1">
                  <c:v>304142</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Liczba wizyt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Arkusz1!$C$2:$C$3</c:f>
              <c:numCache>
                <c:formatCode>_-* #\ ##0_-;\-* #\ ##0_-;_-* "-"??_-;_-@_-</c:formatCode>
                <c:ptCount val="2"/>
                <c:pt idx="0">
                  <c:v>322170</c:v>
                </c:pt>
                <c:pt idx="1">
                  <c:v>374239</c:v>
                </c:pt>
              </c:numCache>
            </c:numRef>
          </c:val>
          <c:extLst>
            <c:ext xmlns:c16="http://schemas.microsoft.com/office/drawing/2014/chart" uri="{C3380CC4-5D6E-409C-BE32-E72D297353CC}">
              <c16:uniqueId val="{00000001-010F-43E6-8E1A-CB892B3CA0DC}"/>
            </c:ext>
          </c:extLst>
        </c:ser>
        <c:ser>
          <c:idx val="2"/>
          <c:order val="2"/>
          <c:tx>
            <c:strRef>
              <c:f>Arkusz1!$D$1</c:f>
              <c:strCache>
                <c:ptCount val="1"/>
                <c:pt idx="0">
                  <c:v>Liczba osobonocy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Arkusz1!$D$2:$D$3</c:f>
              <c:numCache>
                <c:formatCode>_-* #\ ##0_-;\-* #\ ##0_-;_-* "-"??_-;_-@_-</c:formatCode>
                <c:ptCount val="2"/>
                <c:pt idx="0">
                  <c:v>589896</c:v>
                </c:pt>
                <c:pt idx="1">
                  <c:v>669091</c:v>
                </c:pt>
              </c:numCache>
            </c:numRef>
          </c:val>
          <c:extLst>
            <c:ext xmlns:c16="http://schemas.microsoft.com/office/drawing/2014/chart" uri="{C3380CC4-5D6E-409C-BE32-E72D297353CC}">
              <c16:uniqueId val="{00000002-010F-43E6-8E1A-CB892B3CA0DC}"/>
            </c:ext>
          </c:extLst>
        </c:ser>
        <c:dLbls>
          <c:showLegendKey val="0"/>
          <c:showVal val="0"/>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472194987688369E-2"/>
          <c:y val="2.7918743369411792E-2"/>
          <c:w val="0.91145759478536503"/>
          <c:h val="0.8158981697093789"/>
        </c:manualLayout>
      </c:layout>
      <c:barChart>
        <c:barDir val="col"/>
        <c:grouping val="clustered"/>
        <c:varyColors val="0"/>
        <c:ser>
          <c:idx val="0"/>
          <c:order val="0"/>
          <c:tx>
            <c:strRef>
              <c:f>Arkusz1!$A$2</c:f>
              <c:strCache>
                <c:ptCount val="1"/>
                <c:pt idx="0">
                  <c:v>Populacja turystów 18+</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Arkusz1!$B$1:$C$1</c:f>
              <c:strCache>
                <c:ptCount val="2"/>
                <c:pt idx="0">
                  <c:v>2022</c:v>
                </c:pt>
                <c:pt idx="1">
                  <c:v>2023</c:v>
                </c:pt>
              </c:strCache>
            </c:strRef>
          </c:cat>
          <c:val>
            <c:numRef>
              <c:f>Arkusz1!$B$2:$C$2</c:f>
              <c:numCache>
                <c:formatCode>#,##0</c:formatCode>
                <c:ptCount val="2"/>
                <c:pt idx="0">
                  <c:v>247229</c:v>
                </c:pt>
                <c:pt idx="1">
                  <c:v>304142</c:v>
                </c:pt>
              </c:numCache>
            </c:numRef>
          </c:val>
          <c:extLst>
            <c:ext xmlns:c16="http://schemas.microsoft.com/office/drawing/2014/chart" uri="{C3380CC4-5D6E-409C-BE32-E72D297353CC}">
              <c16:uniqueId val="{00000000-010F-43E6-8E1A-CB892B3CA0DC}"/>
            </c:ext>
          </c:extLst>
        </c:ser>
        <c:ser>
          <c:idx val="1"/>
          <c:order val="1"/>
          <c:tx>
            <c:strRef>
              <c:f>Arkusz1!$A$3</c:f>
              <c:strCache>
                <c:ptCount val="1"/>
                <c:pt idx="0">
                  <c:v>Populacja turystów ogółem</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Arkusz1!$B$1:$C$1</c:f>
              <c:strCache>
                <c:ptCount val="2"/>
                <c:pt idx="0">
                  <c:v>2022</c:v>
                </c:pt>
                <c:pt idx="1">
                  <c:v>2023</c:v>
                </c:pt>
              </c:strCache>
            </c:strRef>
          </c:cat>
          <c:val>
            <c:numRef>
              <c:f>Arkusz1!$B$3:$C$3</c:f>
              <c:numCache>
                <c:formatCode>_-* #\ ##0_-;\-* #\ ##0_-;_-* "-"??_-;_-@_-</c:formatCode>
                <c:ptCount val="2"/>
                <c:pt idx="0">
                  <c:v>279659</c:v>
                </c:pt>
                <c:pt idx="1">
                  <c:v>349843</c:v>
                </c:pt>
              </c:numCache>
            </c:numRef>
          </c:val>
          <c:extLst>
            <c:ext xmlns:c16="http://schemas.microsoft.com/office/drawing/2014/chart" uri="{C3380CC4-5D6E-409C-BE32-E72D297353CC}">
              <c16:uniqueId val="{00000000-914B-45C7-884A-BDC270C40990}"/>
            </c:ext>
          </c:extLst>
        </c:ser>
        <c:dLbls>
          <c:showLegendKey val="0"/>
          <c:showVal val="0"/>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359374999999998E-2"/>
          <c:y val="7.0312495674674236E-2"/>
          <c:w val="0.89334781003937003"/>
          <c:h val="0.67431252003490894"/>
        </c:manualLayout>
      </c:layout>
      <c:barChart>
        <c:barDir val="col"/>
        <c:grouping val="clustered"/>
        <c:varyColors val="0"/>
        <c:ser>
          <c:idx val="0"/>
          <c:order val="0"/>
          <c:tx>
            <c:strRef>
              <c:f>Arkusz1!$B$1</c:f>
              <c:strCache>
                <c:ptCount val="1"/>
                <c:pt idx="0">
                  <c:v>Liczba wizyt</c:v>
                </c:pt>
              </c:strCache>
            </c:strRef>
          </c:tx>
          <c:spPr>
            <a:solidFill>
              <a:schemeClr val="accent1"/>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Arkusz1!$A$2:$A$7</c:f>
              <c:strCache>
                <c:ptCount val="6"/>
                <c:pt idx="0">
                  <c:v>Okolice Będzina, Sosnowca, Czeladzi, Dąbrowy Górniczej</c:v>
                </c:pt>
                <c:pt idx="1">
                  <c:v>Okolice Częstochowy, Olsztyna, Lubińca, Myszkowa, Zawiercia, Pilicy, Ogrodzieńca</c:v>
                </c:pt>
                <c:pt idx="2">
                  <c:v>Okolice Katowic, Chorzowa, Bytomia, Zabrza, Gliwic</c:v>
                </c:pt>
                <c:pt idx="3">
                  <c:v>Okolice Pszczyny, Bielska-Białej, Szczyrku, Żywca, Jeleśni, Korbielowa</c:v>
                </c:pt>
                <c:pt idx="4">
                  <c:v>Okolice Rybnika, Raciborza, Jastrzębia-Zdroju, Żor</c:v>
                </c:pt>
                <c:pt idx="5">
                  <c:v>Okolice Wisły, Ustronia, Istebnej, Koniakowa, Cieszyna, Skoczowa</c:v>
                </c:pt>
              </c:strCache>
            </c:strRef>
          </c:cat>
          <c:val>
            <c:numRef>
              <c:f>Arkusz1!$B$2:$B$7</c:f>
              <c:numCache>
                <c:formatCode>_-* #\ ##0_-;\-* #\ ##0_-;_-* "-"??_-;_-@_-</c:formatCode>
                <c:ptCount val="6"/>
                <c:pt idx="0">
                  <c:v>22626</c:v>
                </c:pt>
                <c:pt idx="1">
                  <c:v>55795</c:v>
                </c:pt>
                <c:pt idx="2">
                  <c:v>141702</c:v>
                </c:pt>
                <c:pt idx="3">
                  <c:v>78874</c:v>
                </c:pt>
                <c:pt idx="4">
                  <c:v>15914</c:v>
                </c:pt>
                <c:pt idx="5">
                  <c:v>59328</c:v>
                </c:pt>
              </c:numCache>
            </c:numRef>
          </c:val>
          <c:extLst>
            <c:ext xmlns:c16="http://schemas.microsoft.com/office/drawing/2014/chart" uri="{C3380CC4-5D6E-409C-BE32-E72D297353CC}">
              <c16:uniqueId val="{00000000-D846-4627-8F57-9C0039D03337}"/>
            </c:ext>
          </c:extLst>
        </c:ser>
        <c:ser>
          <c:idx val="1"/>
          <c:order val="1"/>
          <c:tx>
            <c:strRef>
              <c:f>Arkusz1!$C$1</c:f>
              <c:strCache>
                <c:ptCount val="1"/>
                <c:pt idx="0">
                  <c:v>Liczba osobonocy</c:v>
                </c:pt>
              </c:strCache>
            </c:strRef>
          </c:tx>
          <c:spPr>
            <a:solidFill>
              <a:schemeClr val="accent2"/>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Arkusz1!$A$2:$A$7</c:f>
              <c:strCache>
                <c:ptCount val="6"/>
                <c:pt idx="0">
                  <c:v>Okolice Będzina, Sosnowca, Czeladzi, Dąbrowy Górniczej</c:v>
                </c:pt>
                <c:pt idx="1">
                  <c:v>Okolice Częstochowy, Olsztyna, Lubińca, Myszkowa, Zawiercia, Pilicy, Ogrodzieńca</c:v>
                </c:pt>
                <c:pt idx="2">
                  <c:v>Okolice Katowic, Chorzowa, Bytomia, Zabrza, Gliwic</c:v>
                </c:pt>
                <c:pt idx="3">
                  <c:v>Okolice Pszczyny, Bielska-Białej, Szczyrku, Żywca, Jeleśni, Korbielowa</c:v>
                </c:pt>
                <c:pt idx="4">
                  <c:v>Okolice Rybnika, Raciborza, Jastrzębia-Zdroju, Żor</c:v>
                </c:pt>
                <c:pt idx="5">
                  <c:v>Okolice Wisły, Ustronia, Istebnej, Koniakowa, Cieszyna, Skoczowa</c:v>
                </c:pt>
              </c:strCache>
            </c:strRef>
          </c:cat>
          <c:val>
            <c:numRef>
              <c:f>Arkusz1!$C$2:$C$7</c:f>
              <c:numCache>
                <c:formatCode>_-* #\ ##0_-;\-* #\ ##0_-;_-* "-"??_-;_-@_-</c:formatCode>
                <c:ptCount val="6"/>
                <c:pt idx="0">
                  <c:v>31530</c:v>
                </c:pt>
                <c:pt idx="1">
                  <c:v>92661</c:v>
                </c:pt>
                <c:pt idx="2">
                  <c:v>217434</c:v>
                </c:pt>
                <c:pt idx="3">
                  <c:v>140012</c:v>
                </c:pt>
                <c:pt idx="4">
                  <c:v>21530</c:v>
                </c:pt>
                <c:pt idx="5">
                  <c:v>165924</c:v>
                </c:pt>
              </c:numCache>
            </c:numRef>
          </c:val>
          <c:extLst>
            <c:ext xmlns:c16="http://schemas.microsoft.com/office/drawing/2014/chart" uri="{C3380CC4-5D6E-409C-BE32-E72D297353CC}">
              <c16:uniqueId val="{00000001-D846-4627-8F57-9C0039D03337}"/>
            </c:ext>
          </c:extLst>
        </c:ser>
        <c:ser>
          <c:idx val="2"/>
          <c:order val="2"/>
          <c:tx>
            <c:strRef>
              <c:f>Arkusz1!$D$1</c:f>
              <c:strCache>
                <c:ptCount val="1"/>
                <c:pt idx="0">
                  <c:v>Osobodni</c:v>
                </c:pt>
              </c:strCache>
            </c:strRef>
          </c:tx>
          <c:spPr>
            <a:solidFill>
              <a:schemeClr val="accent3"/>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Arkusz1!$A$2:$A$7</c:f>
              <c:strCache>
                <c:ptCount val="6"/>
                <c:pt idx="0">
                  <c:v>Okolice Będzina, Sosnowca, Czeladzi, Dąbrowy Górniczej</c:v>
                </c:pt>
                <c:pt idx="1">
                  <c:v>Okolice Częstochowy, Olsztyna, Lubińca, Myszkowa, Zawiercia, Pilicy, Ogrodzieńca</c:v>
                </c:pt>
                <c:pt idx="2">
                  <c:v>Okolice Katowic, Chorzowa, Bytomia, Zabrza, Gliwic</c:v>
                </c:pt>
                <c:pt idx="3">
                  <c:v>Okolice Pszczyny, Bielska-Białej, Szczyrku, Żywca, Jeleśni, Korbielowa</c:v>
                </c:pt>
                <c:pt idx="4">
                  <c:v>Okolice Rybnika, Raciborza, Jastrzębia-Zdroju, Żor</c:v>
                </c:pt>
                <c:pt idx="5">
                  <c:v>Okolice Wisły, Ustronia, Istebnej, Koniakowa, Cieszyna, Skoczowa</c:v>
                </c:pt>
              </c:strCache>
            </c:strRef>
          </c:cat>
          <c:val>
            <c:numRef>
              <c:f>Arkusz1!$D$2:$D$7</c:f>
              <c:numCache>
                <c:formatCode>_-* #\ ##0_-;\-* #\ ##0_-;_-* "-"??_-;_-@_-</c:formatCode>
                <c:ptCount val="6"/>
                <c:pt idx="0">
                  <c:v>58789</c:v>
                </c:pt>
                <c:pt idx="1">
                  <c:v>153842</c:v>
                </c:pt>
                <c:pt idx="2">
                  <c:v>408229</c:v>
                </c:pt>
                <c:pt idx="3">
                  <c:v>234948</c:v>
                </c:pt>
                <c:pt idx="4">
                  <c:v>39744</c:v>
                </c:pt>
                <c:pt idx="5">
                  <c:v>227236</c:v>
                </c:pt>
              </c:numCache>
            </c:numRef>
          </c:val>
          <c:extLst>
            <c:ext xmlns:c16="http://schemas.microsoft.com/office/drawing/2014/chart" uri="{C3380CC4-5D6E-409C-BE32-E72D297353CC}">
              <c16:uniqueId val="{00000000-8280-4735-AE85-24E550A2AB75}"/>
            </c:ext>
          </c:extLst>
        </c:ser>
        <c:dLbls>
          <c:showLegendKey val="0"/>
          <c:showVal val="0"/>
          <c:showCatName val="0"/>
          <c:showSerName val="0"/>
          <c:showPercent val="0"/>
          <c:showBubbleSize val="0"/>
        </c:dLbls>
        <c:gapWidth val="219"/>
        <c:overlap val="-27"/>
        <c:axId val="379701712"/>
        <c:axId val="379699248"/>
      </c:barChart>
      <c:catAx>
        <c:axId val="37970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699248"/>
        <c:crosses val="autoZero"/>
        <c:auto val="1"/>
        <c:lblAlgn val="ctr"/>
        <c:lblOffset val="100"/>
        <c:noMultiLvlLbl val="0"/>
      </c:catAx>
      <c:valAx>
        <c:axId val="379699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70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pl-P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Arkusz1!$B$1</c:f>
              <c:strCache>
                <c:ptCount val="1"/>
                <c:pt idx="0">
                  <c:v>Liczba odwiedzających unikalnych</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Arkusz1!$A$2:$A$3</c:f>
              <c:strCache>
                <c:ptCount val="2"/>
                <c:pt idx="0">
                  <c:v>2022</c:v>
                </c:pt>
                <c:pt idx="1">
                  <c:v>2023</c:v>
                </c:pt>
              </c:strCache>
            </c:strRef>
          </c:cat>
          <c:val>
            <c:numRef>
              <c:f>Arkusz1!$B$2:$B$3</c:f>
              <c:numCache>
                <c:formatCode>_-* #\ ##0_-;\-* #\ ##0_-;_-* "-"??_-;_-@_-</c:formatCode>
                <c:ptCount val="2"/>
                <c:pt idx="0">
                  <c:v>3935537</c:v>
                </c:pt>
                <c:pt idx="1">
                  <c:v>3433942</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Liczba osobodni</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Arkusz1!$A$2:$A$3</c:f>
              <c:strCache>
                <c:ptCount val="2"/>
                <c:pt idx="0">
                  <c:v>2022</c:v>
                </c:pt>
                <c:pt idx="1">
                  <c:v>2023</c:v>
                </c:pt>
              </c:strCache>
            </c:strRef>
          </c:cat>
          <c:val>
            <c:numRef>
              <c:f>Arkusz1!$C$2:$C$3</c:f>
              <c:numCache>
                <c:formatCode>_-* #\ ##0_-;\-* #\ ##0_-;_-* "-"??_-;_-@_-</c:formatCode>
                <c:ptCount val="2"/>
                <c:pt idx="0">
                  <c:v>7139094</c:v>
                </c:pt>
                <c:pt idx="1">
                  <c:v>6265584</c:v>
                </c:pt>
              </c:numCache>
            </c:numRef>
          </c:val>
          <c:extLst>
            <c:ext xmlns:c16="http://schemas.microsoft.com/office/drawing/2014/chart" uri="{C3380CC4-5D6E-409C-BE32-E72D297353CC}">
              <c16:uniqueId val="{00000001-010F-43E6-8E1A-CB892B3CA0DC}"/>
            </c:ext>
          </c:extLst>
        </c:ser>
        <c:dLbls>
          <c:dLblPos val="outEnd"/>
          <c:showLegendKey val="0"/>
          <c:showVal val="1"/>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Arkusz1!$B$1</c:f>
              <c:strCache>
                <c:ptCount val="1"/>
                <c:pt idx="0">
                  <c:v>Populacja odwiedzających jednodniowych 18+</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Arkusz1!$B$2:$B$3</c:f>
              <c:numCache>
                <c:formatCode>_-* #\ ##0_-;\-* #\ ##0_-;_-* "-"??_-;_-@_-</c:formatCode>
                <c:ptCount val="2"/>
                <c:pt idx="0">
                  <c:v>3935537</c:v>
                </c:pt>
                <c:pt idx="1">
                  <c:v>3433942</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Populacja odwiedzających jednodniowych ogółem</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Arkusz1!$C$2:$C$3</c:f>
              <c:numCache>
                <c:formatCode>_-* #\ ##0_-;\-* #\ ##0_-;_-* "-"??_-;_-@_-</c:formatCode>
                <c:ptCount val="2"/>
                <c:pt idx="0">
                  <c:v>4526990</c:v>
                </c:pt>
                <c:pt idx="1">
                  <c:v>4177712</c:v>
                </c:pt>
              </c:numCache>
            </c:numRef>
          </c:val>
          <c:extLst>
            <c:ext xmlns:c16="http://schemas.microsoft.com/office/drawing/2014/chart" uri="{C3380CC4-5D6E-409C-BE32-E72D297353CC}">
              <c16:uniqueId val="{00000000-3805-436F-A486-D7C54A8DF0FB}"/>
            </c:ext>
          </c:extLst>
        </c:ser>
        <c:dLbls>
          <c:dLblPos val="outEnd"/>
          <c:showLegendKey val="0"/>
          <c:showVal val="1"/>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Arkusz1!$B$1</c:f>
              <c:strCache>
                <c:ptCount val="1"/>
                <c:pt idx="0">
                  <c:v>Populacja odwiedzających jednodniowych krajowych</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Arkusz1!$A$2:$A$3</c:f>
              <c:strCache>
                <c:ptCount val="2"/>
                <c:pt idx="0">
                  <c:v>2022</c:v>
                </c:pt>
                <c:pt idx="1">
                  <c:v>2023</c:v>
                </c:pt>
              </c:strCache>
            </c:strRef>
          </c:cat>
          <c:val>
            <c:numRef>
              <c:f>Arkusz1!$B$2:$B$3</c:f>
              <c:numCache>
                <c:formatCode>_-* #\ ##0_-;\-* #\ ##0_-;_-* "-"??_-;_-@_-</c:formatCode>
                <c:ptCount val="2"/>
                <c:pt idx="0">
                  <c:v>1132736</c:v>
                </c:pt>
                <c:pt idx="1">
                  <c:v>1256938</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Liczba wizyt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Arkusz1!$A$2:$A$3</c:f>
              <c:strCache>
                <c:ptCount val="2"/>
                <c:pt idx="0">
                  <c:v>2022</c:v>
                </c:pt>
                <c:pt idx="1">
                  <c:v>2023</c:v>
                </c:pt>
              </c:strCache>
            </c:strRef>
          </c:cat>
          <c:val>
            <c:numRef>
              <c:f>Arkusz1!$C$2:$C$3</c:f>
              <c:numCache>
                <c:formatCode>_-* #\ ##0_-;\-* #\ ##0_-;_-* "-"??_-;_-@_-</c:formatCode>
                <c:ptCount val="2"/>
                <c:pt idx="0">
                  <c:v>1651033</c:v>
                </c:pt>
                <c:pt idx="1">
                  <c:v>1786202</c:v>
                </c:pt>
              </c:numCache>
            </c:numRef>
          </c:val>
          <c:extLst>
            <c:ext xmlns:c16="http://schemas.microsoft.com/office/drawing/2014/chart" uri="{C3380CC4-5D6E-409C-BE32-E72D297353CC}">
              <c16:uniqueId val="{00000001-010F-43E6-8E1A-CB892B3CA0DC}"/>
            </c:ext>
          </c:extLst>
        </c:ser>
        <c:dLbls>
          <c:dLblPos val="outEnd"/>
          <c:showLegendKey val="0"/>
          <c:showVal val="1"/>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Arkusz1!$B$1</c:f>
              <c:strCache>
                <c:ptCount val="1"/>
                <c:pt idx="0">
                  <c:v>Populacja odwiedzających jednodniowych krajowych 18+</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Arkusz1!$B$2:$B$3</c:f>
              <c:numCache>
                <c:formatCode>_-* #\ ##0_-;\-* #\ ##0_-;_-* "-"??_-;_-@_-</c:formatCode>
                <c:ptCount val="2"/>
                <c:pt idx="0">
                  <c:v>1132736</c:v>
                </c:pt>
                <c:pt idx="1">
                  <c:v>1256938</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Populacja odwiedzających jednodniowych krajowych ogółem</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Arkusz1!$C$2:$C$3</c:f>
              <c:numCache>
                <c:formatCode>_-* #\ ##0_-;\-* #\ ##0_-;_-* "-"??_-;_-@_-</c:formatCode>
                <c:ptCount val="2"/>
                <c:pt idx="0">
                  <c:v>1293023</c:v>
                </c:pt>
                <c:pt idx="1">
                  <c:v>1456003</c:v>
                </c:pt>
              </c:numCache>
            </c:numRef>
          </c:val>
          <c:extLst>
            <c:ext xmlns:c16="http://schemas.microsoft.com/office/drawing/2014/chart" uri="{C3380CC4-5D6E-409C-BE32-E72D297353CC}">
              <c16:uniqueId val="{00000000-9E2D-42A3-90D6-DCF4A145ABEE}"/>
            </c:ext>
          </c:extLst>
        </c:ser>
        <c:dLbls>
          <c:dLblPos val="outEnd"/>
          <c:showLegendKey val="0"/>
          <c:showVal val="1"/>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359374999999998E-2"/>
          <c:y val="7.0312495674674236E-2"/>
          <c:w val="0.89334781003937003"/>
          <c:h val="0.63547480651960786"/>
        </c:manualLayout>
      </c:layout>
      <c:barChart>
        <c:barDir val="col"/>
        <c:grouping val="clustered"/>
        <c:varyColors val="0"/>
        <c:ser>
          <c:idx val="0"/>
          <c:order val="0"/>
          <c:tx>
            <c:strRef>
              <c:f>Arkusz1!$B$1</c:f>
              <c:strCache>
                <c:ptCount val="1"/>
                <c:pt idx="0">
                  <c:v>Liczba osobodni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Arkusz1!$A$2:$A$7</c:f>
              <c:strCache>
                <c:ptCount val="6"/>
                <c:pt idx="0">
                  <c:v>Okolice Katowic, Chorzowa, Bytomia, Zabrza, Gliwic</c:v>
                </c:pt>
                <c:pt idx="1">
                  <c:v>Okolice Częstochowy, Olsztyna, Lubińca, Myszkowa, Zawiercia, Pilicy, Ogrodzieńca</c:v>
                </c:pt>
                <c:pt idx="2">
                  <c:v>Okolice Pszczyny, Bielska-Białej, Szczyrku, Żywca, Jeleśni, Korbielowa</c:v>
                </c:pt>
                <c:pt idx="3">
                  <c:v>Okolice Będzina, Sosnowca, Czeladzi, Dąbrowy Górniczej</c:v>
                </c:pt>
                <c:pt idx="4">
                  <c:v>Okolice Wisły, Ustronia, Istebnej, Koniakowa, Cieszyna, Skoczowa</c:v>
                </c:pt>
                <c:pt idx="5">
                  <c:v>Okolice Rybnika, Raciborza, Jastrzębia-Zdroju, Żor</c:v>
                </c:pt>
              </c:strCache>
            </c:strRef>
          </c:cat>
          <c:val>
            <c:numRef>
              <c:f>Arkusz1!$B$2:$B$7</c:f>
              <c:numCache>
                <c:formatCode>#,##0</c:formatCode>
                <c:ptCount val="6"/>
                <c:pt idx="0">
                  <c:v>835215</c:v>
                </c:pt>
                <c:pt idx="1">
                  <c:v>421926</c:v>
                </c:pt>
                <c:pt idx="2">
                  <c:v>212157</c:v>
                </c:pt>
                <c:pt idx="3">
                  <c:v>125281</c:v>
                </c:pt>
                <c:pt idx="4">
                  <c:v>96338</c:v>
                </c:pt>
                <c:pt idx="5">
                  <c:v>95285</c:v>
                </c:pt>
              </c:numCache>
            </c:numRef>
          </c:val>
          <c:extLst>
            <c:ext xmlns:c16="http://schemas.microsoft.com/office/drawing/2014/chart" uri="{C3380CC4-5D6E-409C-BE32-E72D297353CC}">
              <c16:uniqueId val="{00000000-D846-4627-8F57-9C0039D03337}"/>
            </c:ext>
          </c:extLst>
        </c:ser>
        <c:dLbls>
          <c:showLegendKey val="0"/>
          <c:showVal val="0"/>
          <c:showCatName val="0"/>
          <c:showSerName val="0"/>
          <c:showPercent val="0"/>
          <c:showBubbleSize val="0"/>
        </c:dLbls>
        <c:gapWidth val="219"/>
        <c:overlap val="-27"/>
        <c:axId val="379701712"/>
        <c:axId val="379699248"/>
      </c:barChart>
      <c:catAx>
        <c:axId val="37970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699248"/>
        <c:crosses val="autoZero"/>
        <c:auto val="1"/>
        <c:lblAlgn val="ctr"/>
        <c:lblOffset val="100"/>
        <c:noMultiLvlLbl val="0"/>
      </c:catAx>
      <c:valAx>
        <c:axId val="379699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701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pl-PL"/>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Arkusz1!$B$1</c:f>
              <c:strCache>
                <c:ptCount val="1"/>
                <c:pt idx="0">
                  <c:v>Populacja odwiedzających jednodniowych regionalnych </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Arkusz1!$A$2:$A$3</c:f>
              <c:strCache>
                <c:ptCount val="2"/>
                <c:pt idx="0">
                  <c:v>2022</c:v>
                </c:pt>
                <c:pt idx="1">
                  <c:v>2023</c:v>
                </c:pt>
              </c:strCache>
            </c:strRef>
          </c:cat>
          <c:val>
            <c:numRef>
              <c:f>Arkusz1!$B$2:$B$3</c:f>
              <c:numCache>
                <c:formatCode>_-* #\ ##0_-;\-* #\ ##0_-;_-* "-"??_-;_-@_-</c:formatCode>
                <c:ptCount val="2"/>
                <c:pt idx="0">
                  <c:v>1977587</c:v>
                </c:pt>
                <c:pt idx="1">
                  <c:v>1546125</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Liczba wizyt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Arkusz1!$A$2:$A$3</c:f>
              <c:strCache>
                <c:ptCount val="2"/>
                <c:pt idx="0">
                  <c:v>2022</c:v>
                </c:pt>
                <c:pt idx="1">
                  <c:v>2023</c:v>
                </c:pt>
              </c:strCache>
            </c:strRef>
          </c:cat>
          <c:val>
            <c:numRef>
              <c:f>Arkusz1!$C$2:$C$3</c:f>
              <c:numCache>
                <c:formatCode>_-* #\ ##0_-;\-* #\ ##0_-;_-* "-"??_-;_-@_-</c:formatCode>
                <c:ptCount val="2"/>
                <c:pt idx="0">
                  <c:v>3450675</c:v>
                </c:pt>
                <c:pt idx="1">
                  <c:v>3978627</c:v>
                </c:pt>
              </c:numCache>
            </c:numRef>
          </c:val>
          <c:extLst>
            <c:ext xmlns:c16="http://schemas.microsoft.com/office/drawing/2014/chart" uri="{C3380CC4-5D6E-409C-BE32-E72D297353CC}">
              <c16:uniqueId val="{00000001-010F-43E6-8E1A-CB892B3CA0DC}"/>
            </c:ext>
          </c:extLst>
        </c:ser>
        <c:dLbls>
          <c:dLblPos val="outEnd"/>
          <c:showLegendKey val="0"/>
          <c:showVal val="1"/>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Arkusz1!$B$1</c:f>
              <c:strCache>
                <c:ptCount val="1"/>
                <c:pt idx="0">
                  <c:v>Populacja odwiedzających jednodniowych regionalnych 18+</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Arkusz1!$B$2:$B$3</c:f>
              <c:numCache>
                <c:formatCode>_-* #\ ##0_-;\-* #\ ##0_-;_-* "-"??_-;_-@_-</c:formatCode>
                <c:ptCount val="2"/>
                <c:pt idx="0">
                  <c:v>1977587</c:v>
                </c:pt>
                <c:pt idx="1">
                  <c:v>1546125</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Populacja odwiedzających jednodniowych regionalnych ogółem</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Arkusz1!$C$2:$C$3</c:f>
              <c:numCache>
                <c:formatCode>_-* #\ ##0_-;\-* #\ ##0_-;_-* "-"??_-;_-@_-</c:formatCode>
                <c:ptCount val="2"/>
                <c:pt idx="0">
                  <c:v>2320170</c:v>
                </c:pt>
                <c:pt idx="1">
                  <c:v>1936075</c:v>
                </c:pt>
              </c:numCache>
            </c:numRef>
          </c:val>
          <c:extLst>
            <c:ext xmlns:c16="http://schemas.microsoft.com/office/drawing/2014/chart" uri="{C3380CC4-5D6E-409C-BE32-E72D297353CC}">
              <c16:uniqueId val="{00000000-902F-4E9C-8C17-B21153414F7E}"/>
            </c:ext>
          </c:extLst>
        </c:ser>
        <c:dLbls>
          <c:dLblPos val="outEnd"/>
          <c:showLegendKey val="0"/>
          <c:showVal val="1"/>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359374999999998E-2"/>
          <c:y val="7.0312495674674236E-2"/>
          <c:w val="0.89334781003937003"/>
          <c:h val="0.63547480651960786"/>
        </c:manualLayout>
      </c:layout>
      <c:barChart>
        <c:barDir val="col"/>
        <c:grouping val="clustered"/>
        <c:varyColors val="0"/>
        <c:ser>
          <c:idx val="0"/>
          <c:order val="0"/>
          <c:tx>
            <c:strRef>
              <c:f>Arkusz1!$B$1</c:f>
              <c:strCache>
                <c:ptCount val="1"/>
                <c:pt idx="0">
                  <c:v>Liczba osobodni ↓</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Arkusz1!$A$2:$A$7</c:f>
              <c:strCache>
                <c:ptCount val="6"/>
                <c:pt idx="0">
                  <c:v>Okolice Katowic, Chorzowa, Bytomia, Zabrza, Gliwic</c:v>
                </c:pt>
                <c:pt idx="1">
                  <c:v>Okolice Częstochowy, Olsztyna, Lubińca, Myszkowa, Zawiercia, Pilicy, Ogrodzieńca</c:v>
                </c:pt>
                <c:pt idx="2">
                  <c:v>Okolice Pszczyny, Bielska-Białej, Szczyrku, Żywca, Jeleśni, Korbielowa</c:v>
                </c:pt>
                <c:pt idx="3">
                  <c:v>Okolice Będzina, Sosnowca, Czeladzi, Dąbrowy Górniczej</c:v>
                </c:pt>
                <c:pt idx="4">
                  <c:v>Okolice Wisły, Ustronia, Istebnej, Koniakowa, Cieszyna, Skoczowa</c:v>
                </c:pt>
                <c:pt idx="5">
                  <c:v>Okolice Rybnika, Raciborza, Jastrzębia-Zdroju, Żor</c:v>
                </c:pt>
              </c:strCache>
            </c:strRef>
          </c:cat>
          <c:val>
            <c:numRef>
              <c:f>Arkusz1!$B$2:$B$7</c:f>
              <c:numCache>
                <c:formatCode>_-* #\ ##0_-;\-* #\ ##0_-;_-* "-"??_-;_-@_-</c:formatCode>
                <c:ptCount val="6"/>
                <c:pt idx="0">
                  <c:v>2048477</c:v>
                </c:pt>
                <c:pt idx="1">
                  <c:v>683281</c:v>
                </c:pt>
                <c:pt idx="2">
                  <c:v>472918</c:v>
                </c:pt>
                <c:pt idx="3">
                  <c:v>299691</c:v>
                </c:pt>
                <c:pt idx="4">
                  <c:v>244216</c:v>
                </c:pt>
                <c:pt idx="5">
                  <c:v>230044</c:v>
                </c:pt>
              </c:numCache>
            </c:numRef>
          </c:val>
          <c:extLst>
            <c:ext xmlns:c16="http://schemas.microsoft.com/office/drawing/2014/chart" uri="{C3380CC4-5D6E-409C-BE32-E72D297353CC}">
              <c16:uniqueId val="{00000000-D846-4627-8F57-9C0039D03337}"/>
            </c:ext>
          </c:extLst>
        </c:ser>
        <c:dLbls>
          <c:showLegendKey val="0"/>
          <c:showVal val="0"/>
          <c:showCatName val="0"/>
          <c:showSerName val="0"/>
          <c:showPercent val="0"/>
          <c:showBubbleSize val="0"/>
        </c:dLbls>
        <c:gapWidth val="219"/>
        <c:overlap val="-27"/>
        <c:axId val="379701712"/>
        <c:axId val="379699248"/>
      </c:barChart>
      <c:catAx>
        <c:axId val="37970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699248"/>
        <c:crosses val="autoZero"/>
        <c:auto val="1"/>
        <c:lblAlgn val="ctr"/>
        <c:lblOffset val="100"/>
        <c:noMultiLvlLbl val="0"/>
      </c:catAx>
      <c:valAx>
        <c:axId val="379699248"/>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701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pl-PL"/>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Arkusz1!$B$1</c:f>
              <c:strCache>
                <c:ptCount val="1"/>
                <c:pt idx="0">
                  <c:v>Liczba odwiedzających unikalnych</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Arkusz1!$A$2:$A$3</c:f>
              <c:strCache>
                <c:ptCount val="2"/>
                <c:pt idx="0">
                  <c:v>2022</c:v>
                </c:pt>
                <c:pt idx="1">
                  <c:v>2023</c:v>
                </c:pt>
              </c:strCache>
            </c:strRef>
          </c:cat>
          <c:val>
            <c:numRef>
              <c:f>Arkusz1!$B$2:$B$3</c:f>
              <c:numCache>
                <c:formatCode>_-* #\ ##0_-;\-* #\ ##0_-;_-* "-"??_-;_-@_-</c:formatCode>
                <c:ptCount val="2"/>
                <c:pt idx="0" formatCode="General">
                  <c:v>825214</c:v>
                </c:pt>
                <c:pt idx="1">
                  <c:v>630879</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Liczba osobodni</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Arkusz1!$A$2:$A$3</c:f>
              <c:strCache>
                <c:ptCount val="2"/>
                <c:pt idx="0">
                  <c:v>2022</c:v>
                </c:pt>
                <c:pt idx="1">
                  <c:v>2023</c:v>
                </c:pt>
              </c:strCache>
            </c:strRef>
          </c:cat>
          <c:val>
            <c:numRef>
              <c:f>Arkusz1!$C$2:$C$3</c:f>
              <c:numCache>
                <c:formatCode>_-* #\ ##0_-;\-* #\ ##0_-;_-* "-"??_-;_-@_-</c:formatCode>
                <c:ptCount val="2"/>
                <c:pt idx="0" formatCode="General">
                  <c:v>1163876</c:v>
                </c:pt>
                <c:pt idx="1">
                  <c:v>1374265</c:v>
                </c:pt>
              </c:numCache>
            </c:numRef>
          </c:val>
          <c:extLst>
            <c:ext xmlns:c16="http://schemas.microsoft.com/office/drawing/2014/chart" uri="{C3380CC4-5D6E-409C-BE32-E72D297353CC}">
              <c16:uniqueId val="{00000001-010F-43E6-8E1A-CB892B3CA0DC}"/>
            </c:ext>
          </c:extLst>
        </c:ser>
        <c:dLbls>
          <c:dLblPos val="outEnd"/>
          <c:showLegendKey val="0"/>
          <c:showVal val="1"/>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Arkusz1!$B$1</c:f>
              <c:strCache>
                <c:ptCount val="1"/>
                <c:pt idx="0">
                  <c:v>Populacja odwiedzających 18+</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Arkusz1!$B$2:$B$3</c:f>
              <c:numCache>
                <c:formatCode>_-* #\ ##0_-;\-* #\ ##0_-;_-* "-"??_-;_-@_-</c:formatCode>
                <c:ptCount val="2"/>
                <c:pt idx="0">
                  <c:v>825214</c:v>
                </c:pt>
                <c:pt idx="1">
                  <c:v>630879</c:v>
                </c:pt>
              </c:numCache>
            </c:numRef>
          </c:val>
          <c:extLst>
            <c:ext xmlns:c16="http://schemas.microsoft.com/office/drawing/2014/chart" uri="{C3380CC4-5D6E-409C-BE32-E72D297353CC}">
              <c16:uniqueId val="{00000000-010F-43E6-8E1A-CB892B3CA0DC}"/>
            </c:ext>
          </c:extLst>
        </c:ser>
        <c:ser>
          <c:idx val="1"/>
          <c:order val="1"/>
          <c:tx>
            <c:strRef>
              <c:f>Arkusz1!$C$1</c:f>
              <c:strCache>
                <c:ptCount val="1"/>
                <c:pt idx="0">
                  <c:v>Populacja odwiedzających ogółem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Arkusz1!$A$2:$A$3</c:f>
              <c:numCache>
                <c:formatCode>General</c:formatCode>
                <c:ptCount val="2"/>
                <c:pt idx="0">
                  <c:v>2022</c:v>
                </c:pt>
                <c:pt idx="1">
                  <c:v>2023</c:v>
                </c:pt>
              </c:numCache>
            </c:numRef>
          </c:cat>
          <c:val>
            <c:numRef>
              <c:f>Arkusz1!$C$2:$C$3</c:f>
              <c:numCache>
                <c:formatCode>_-* #\ ##0_-;\-* #\ ##0_-;_-* "-"??_-;_-@_-</c:formatCode>
                <c:ptCount val="2"/>
                <c:pt idx="0">
                  <c:v>913797</c:v>
                </c:pt>
                <c:pt idx="1">
                  <c:v>785634</c:v>
                </c:pt>
              </c:numCache>
            </c:numRef>
          </c:val>
          <c:extLst>
            <c:ext xmlns:c16="http://schemas.microsoft.com/office/drawing/2014/chart" uri="{C3380CC4-5D6E-409C-BE32-E72D297353CC}">
              <c16:uniqueId val="{00000000-3161-4A91-AE39-EB20D43284E8}"/>
            </c:ext>
          </c:extLst>
        </c:ser>
        <c:dLbls>
          <c:dLblPos val="outEnd"/>
          <c:showLegendKey val="0"/>
          <c:showVal val="1"/>
          <c:showCatName val="0"/>
          <c:showSerName val="0"/>
          <c:showPercent val="0"/>
          <c:showBubbleSize val="0"/>
        </c:dLbls>
        <c:gapWidth val="219"/>
        <c:overlap val="-27"/>
        <c:axId val="607149776"/>
        <c:axId val="607151184"/>
      </c:barChart>
      <c:catAx>
        <c:axId val="60714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51184"/>
        <c:crosses val="autoZero"/>
        <c:auto val="1"/>
        <c:lblAlgn val="ctr"/>
        <c:lblOffset val="100"/>
        <c:noMultiLvlLbl val="0"/>
      </c:catAx>
      <c:valAx>
        <c:axId val="607151184"/>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0714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359374999999998E-2"/>
          <c:y val="7.0312495674674236E-2"/>
          <c:w val="0.89334781003937003"/>
          <c:h val="0.63547480651960786"/>
        </c:manualLayout>
      </c:layout>
      <c:barChart>
        <c:barDir val="col"/>
        <c:grouping val="clustered"/>
        <c:varyColors val="0"/>
        <c:ser>
          <c:idx val="0"/>
          <c:order val="0"/>
          <c:tx>
            <c:strRef>
              <c:f>Arkusz1!$B$1</c:f>
              <c:strCache>
                <c:ptCount val="1"/>
                <c:pt idx="0">
                  <c:v>Liczba osobodni ↓</c:v>
                </c:pt>
              </c:strCache>
            </c:strRef>
          </c:tx>
          <c:spPr>
            <a:solidFill>
              <a:schemeClr val="accent1"/>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Arkusz1!$A$2:$A$7</c:f>
              <c:strCache>
                <c:ptCount val="6"/>
                <c:pt idx="0">
                  <c:v>Okolice Katowic, Chorzowa, Bytomia, Zabrza, Gliwic</c:v>
                </c:pt>
                <c:pt idx="1">
                  <c:v>Okolice Częstochowy, Olsztyna, Lubińca, Myszkowa, Zawiercia, Pilicy, Ogrodzieńca</c:v>
                </c:pt>
                <c:pt idx="2">
                  <c:v>Okolice Pszczyny, Bielska-Białej, Szczyrku, Żywca, Jeleśni, Korbielowa</c:v>
                </c:pt>
                <c:pt idx="3">
                  <c:v>Okolice Będzina, Sosnowca, Czeladzi, Dąbrowy Górniczej</c:v>
                </c:pt>
                <c:pt idx="4">
                  <c:v>Okolice Wisły, Ustronia, Istebnej, Koniakowa, Cieszyna, Skoczowa</c:v>
                </c:pt>
                <c:pt idx="5">
                  <c:v>Okolice Rybnika, Raciborza, Jastrzębia-Zdroju, Żor</c:v>
                </c:pt>
              </c:strCache>
            </c:strRef>
          </c:cat>
          <c:val>
            <c:numRef>
              <c:f>Arkusz1!$B$2:$B$7</c:f>
              <c:numCache>
                <c:formatCode>_-* #\ ##0_-;\-* #\ ##0_-;_-* "-"??_-;_-@_-</c:formatCode>
                <c:ptCount val="6"/>
                <c:pt idx="0">
                  <c:v>721694</c:v>
                </c:pt>
                <c:pt idx="1">
                  <c:v>194938</c:v>
                </c:pt>
                <c:pt idx="2">
                  <c:v>174899</c:v>
                </c:pt>
                <c:pt idx="3">
                  <c:v>109034</c:v>
                </c:pt>
                <c:pt idx="4">
                  <c:v>91686</c:v>
                </c:pt>
                <c:pt idx="5">
                  <c:v>82014</c:v>
                </c:pt>
              </c:numCache>
            </c:numRef>
          </c:val>
          <c:extLst>
            <c:ext xmlns:c16="http://schemas.microsoft.com/office/drawing/2014/chart" uri="{C3380CC4-5D6E-409C-BE32-E72D297353CC}">
              <c16:uniqueId val="{00000000-D846-4627-8F57-9C0039D03337}"/>
            </c:ext>
          </c:extLst>
        </c:ser>
        <c:dLbls>
          <c:showLegendKey val="0"/>
          <c:showVal val="0"/>
          <c:showCatName val="0"/>
          <c:showSerName val="0"/>
          <c:showPercent val="0"/>
          <c:showBubbleSize val="0"/>
        </c:dLbls>
        <c:gapWidth val="219"/>
        <c:overlap val="-27"/>
        <c:axId val="379701712"/>
        <c:axId val="379699248"/>
      </c:barChart>
      <c:catAx>
        <c:axId val="37970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699248"/>
        <c:crosses val="autoZero"/>
        <c:auto val="1"/>
        <c:lblAlgn val="ctr"/>
        <c:lblOffset val="100"/>
        <c:noMultiLvlLbl val="0"/>
      </c:catAx>
      <c:valAx>
        <c:axId val="379699248"/>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37970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pl-PL"/>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'Tur kraj'!$A$15:$B$50</cx:f>
        <cx:nf>'Tur kraj'!$A$14:$B$14</cx:nf>
        <cx:lvl ptCount="36" name="powiat">
          <cx:pt idx="0">powiat będziński</cx:pt>
          <cx:pt idx="1">powiat bielski</cx:pt>
          <cx:pt idx="2">Bielsko-Biała</cx:pt>
          <cx:pt idx="3">powiat bieruńsko-lędziński</cx:pt>
          <cx:pt idx="4">Bytom</cx:pt>
          <cx:pt idx="5">Chorzów</cx:pt>
          <cx:pt idx="6">powiat cieszyński</cx:pt>
          <cx:pt idx="7">Częstochowa</cx:pt>
          <cx:pt idx="8">powiat częstochowski</cx:pt>
          <cx:pt idx="9">Dąbrowa Górnicza</cx:pt>
          <cx:pt idx="10">Gliwice</cx:pt>
          <cx:pt idx="11">powiat gliwicki</cx:pt>
          <cx:pt idx="12">Jastrzębie-Zdrój</cx:pt>
          <cx:pt idx="13">Jaworzno</cx:pt>
          <cx:pt idx="14">Katowice</cx:pt>
          <cx:pt idx="15">powiat kłobucki</cx:pt>
          <cx:pt idx="16">powiat lubliniecki</cx:pt>
          <cx:pt idx="17">powiat mikołowski</cx:pt>
          <cx:pt idx="18">Mysłowice</cx:pt>
          <cx:pt idx="19">powiat myszkowski</cx:pt>
          <cx:pt idx="20">Piekary Śląskie</cx:pt>
          <cx:pt idx="21">powiat pszczyński</cx:pt>
          <cx:pt idx="22">powiat raciborski</cx:pt>
          <cx:pt idx="23">Ruda Śląska</cx:pt>
          <cx:pt idx="24">powiat rybnicki</cx:pt>
          <cx:pt idx="25">Rybnik</cx:pt>
          <cx:pt idx="26">Siemianowice Śląskie</cx:pt>
          <cx:pt idx="27">Sosnowiec</cx:pt>
          <cx:pt idx="28">Świętochłowice</cx:pt>
          <cx:pt idx="29">powiat tarnogórski</cx:pt>
          <cx:pt idx="30">Tychy</cx:pt>
          <cx:pt idx="31">powiat wodzisławski</cx:pt>
          <cx:pt idx="32">Zabrze</cx:pt>
          <cx:pt idx="33">powiat zawierciański</cx:pt>
          <cx:pt idx="34">Żory</cx:pt>
          <cx:pt idx="35">powiat żywiecki</cx:pt>
        </cx:lvl>
        <cx:lvl ptCount="36" name="województwo">
          <cx:pt idx="0">śląskie</cx:pt>
          <cx:pt idx="1">śląskie</cx:pt>
          <cx:pt idx="2">śląskie</cx:pt>
          <cx:pt idx="3">śląskie</cx:pt>
          <cx:pt idx="4">śląskie</cx:pt>
          <cx:pt idx="5">śląskie</cx:pt>
          <cx:pt idx="6">śląskie</cx:pt>
          <cx:pt idx="7">śląskie</cx:pt>
          <cx:pt idx="8">śląskie</cx:pt>
          <cx:pt idx="9">śląskie</cx:pt>
          <cx:pt idx="10">śląskie</cx:pt>
          <cx:pt idx="11">śląskie</cx:pt>
          <cx:pt idx="12">śląskie</cx:pt>
          <cx:pt idx="13">śląskie</cx:pt>
          <cx:pt idx="14">śląskie</cx:pt>
          <cx:pt idx="15">śląskie</cx:pt>
          <cx:pt idx="16">śląskie</cx:pt>
          <cx:pt idx="17">śląskie</cx:pt>
          <cx:pt idx="18">śląskie</cx:pt>
          <cx:pt idx="19">śląskie</cx:pt>
          <cx:pt idx="20">śląskie</cx:pt>
          <cx:pt idx="21">śląskie</cx:pt>
          <cx:pt idx="22">śląskie</cx:pt>
          <cx:pt idx="23">śląskie</cx:pt>
          <cx:pt idx="24">śląskie</cx:pt>
          <cx:pt idx="25">śląskie</cx:pt>
          <cx:pt idx="26">śląskie</cx:pt>
          <cx:pt idx="27">śląskie</cx:pt>
          <cx:pt idx="28">śląskie</cx:pt>
          <cx:pt idx="29">śląskie</cx:pt>
          <cx:pt idx="30">śląskie</cx:pt>
          <cx:pt idx="31">śląskie</cx:pt>
          <cx:pt idx="32">śląskie</cx:pt>
          <cx:pt idx="33">śląskie</cx:pt>
          <cx:pt idx="34">śląskie</cx:pt>
          <cx:pt idx="35">śląskie</cx:pt>
        </cx:lvl>
      </cx:strDim>
      <cx:numDim type="colorVal">
        <cx:f>'Tur kraj'!$C$15:$C$50</cx:f>
        <cx:nf>'Tur kraj'!$C$14</cx:nf>
        <cx:lvl ptCount="36" formatCode="_-* # ##0_-;\-* # ##0_-;_-* &quot;-&quot;??_-;_-@_-" name="N">
          <cx:pt idx="0">23027</cx:pt>
          <cx:pt idx="1">323129</cx:pt>
          <cx:pt idx="2">205805</cx:pt>
          <cx:pt idx="3">37768</cx:pt>
          <cx:pt idx="4">170292</cx:pt>
          <cx:pt idx="5">134574</cx:pt>
          <cx:pt idx="6">669686</cx:pt>
          <cx:pt idx="7">64563</cx:pt>
          <cx:pt idx="8">340602</cx:pt>
          <cx:pt idx="9">156375</cx:pt>
          <cx:pt idx="10">246831</cx:pt>
          <cx:pt idx="11">36030</cx:pt>
          <cx:pt idx="12">38741</cx:pt>
          <cx:pt idx="13">36534</cx:pt>
          <cx:pt idx="14">468861</cx:pt>
          <cx:pt idx="15">8756</cx:pt>
          <cx:pt idx="16">8491</cx:pt>
          <cx:pt idx="17">110148</cx:pt>
          <cx:pt idx="18">7826</cx:pt>
          <cx:pt idx="19">353288</cx:pt>
          <cx:pt idx="20">98425</cx:pt>
          <cx:pt idx="21">150386</cx:pt>
          <cx:pt idx="22">34083</cx:pt>
          <cx:pt idx="23">30266</cx:pt>
          <cx:pt idx="24">47090</cx:pt>
          <cx:pt idx="25">49872</cx:pt>
          <cx:pt idx="26">36879</cx:pt>
          <cx:pt idx="27">120436</cx:pt>
          <cx:pt idx="28">11318</cx:pt>
          <cx:pt idx="29">12254</cx:pt>
          <cx:pt idx="30">87025</cx:pt>
          <cx:pt idx="31">9046</cx:pt>
          <cx:pt idx="32">178757</cx:pt>
          <cx:pt idx="33">42389</cx:pt>
          <cx:pt idx="34">18765</cx:pt>
          <cx:pt idx="35">316171</cx:pt>
        </cx:lvl>
      </cx:numDim>
    </cx:data>
  </cx:chartData>
  <cx:chart>
    <cx:title pos="t" align="ctr" overlay="0">
      <cx:tx>
        <cx:txData>
          <cx:v>Liczba wizyt w powiatach</cx:v>
        </cx:txData>
      </cx:tx>
      <cx:txPr>
        <a:bodyPr spcFirstLastPara="1" vertOverflow="ellipsis" horzOverflow="overflow" wrap="square" lIns="0" tIns="0" rIns="0" bIns="0" anchor="ctr" anchorCtr="1"/>
        <a:lstStyle/>
        <a:p>
          <a:pPr algn="ctr" rtl="0">
            <a:defRPr/>
          </a:pPr>
          <a:r>
            <a:rPr lang="pl-PL" sz="1400" b="0" i="0" u="none" strike="noStrike" baseline="0" dirty="0">
              <a:solidFill>
                <a:srgbClr val="000000">
                  <a:lumMod val="65000"/>
                  <a:lumOff val="35000"/>
                </a:srgbClr>
              </a:solidFill>
              <a:latin typeface="Lato"/>
            </a:rPr>
            <a:t>Liczba wizyt w powiatach</a:t>
          </a:r>
        </a:p>
      </cx:txPr>
    </cx:title>
    <cx:plotArea>
      <cx:plotAreaRegion>
        <cx:series layoutId="regionMap" uniqueId="{1AAF33FE-38CE-46ED-80F8-9CE5F1573E39}">
          <cx:tx>
            <cx:txData>
              <cx:f>'Tur kraj'!$C$14</cx:f>
              <cx:v>N</cx:v>
            </cx:txData>
          </cx:tx>
          <cx:dataId val="0"/>
          <cx:layoutPr>
            <cx:regionLabelLayout val="none"/>
            <cx:geography cultureLanguage="pl-PL" cultureRegion="PL" attribution="Obsługiwane przez usługę Bing">
              <cx:geoCache provider="{E9337A44-BEBE-4D9F-B70C-5C5E7DAFC167}">
                <cx:binary>3H3Zct24luWvOPzcdAIECIA3KusBIHkGzYNtyS8MSZZJcCbB+bGi6iNu9Wfcx+q3m/lfvY8ly5J8
nHmyQzeiQwpHOI5I4GxiYU9rb0L/djP+7Sa7vWrejHlWmL/djL++jdu2+tsvv5ib+Da/Mu9yfdOU
pvzSvrsp81/KL1/0ze0vn5urQRfRLzbC9Jeb+Kppb8e3//5vMFt0W+6XN1etLouT7raZTm9Nl7Xm
D65tvfTm6nOuC0+bttE3Lf717e//O/vtv0yqb98+vWT/+rYqB33VvrnRt2aefv9PuOntm9ui1e10
PlW3v759MpX99s0vz7/xB+neZPAAbfcZBlP3HScuQcQR7t3P2zdZWUT3l7F4J5DtYsLYw+W77z68
ymH48Z1sakfZvkp29flzc2sMPOfX/7dP8uShfn17tv/jumz77puyK9oNKhEAtJk5M+nV2zfalOru
iio3T30M08Ey/fIU0B9+AQv37JZHmD9f5T+79BTXnSC//u3vn2f90pA76B21EcKE2neY8qeQu+8w
ceAaEejrD/623Z5ALneU7Q8hfzLJ7pA/GfZKIFdx2cz//MfwbbFfQLcBaNulgtu2eIqweOcy5Ar3
Dl/YCt++9A7hnUTZjuv3oTug+f3mV4LhvaW+1rdNt9Ha0sp21JK/ZrQBWORyITDBD1b5sdEGDaZY
cIHvFRzg32K05Xcx93cUczvo94b4Z/PtsBP+ZIZXsj3WVwPoeFF+Q+OFVBxRZnPQ5rufp5ruggXA
CHbKt++80/CdJNkO9vehO+D6/eZXAuF3DYfA4oXjMOFwsNUIP3jdxyoNJpuAvabuUyBB5/5UkO04
PozcAcaHe18JinfPU1pSX/3+HxAevmQ0DUbXYVQ4W1F03yGKMOa286Ctjw3zX5Drj0D9/mA7Y/t9
yGuBeGrL/AWRBZdLGLE5p+QOumdBM+RJnDNM0PY8Sf6pOD8B9G7cLjje3flK4FPzb383bXkTl8NL
6iegKJBjYzCyW1GEwAkLYjN8Hxo/c5s7S7UdzKfDd8D06YBXAu29C735jvDLetKvGHNq2+xeU8Fl
Pvak7jvgOrjNnG/W4Ula+2jJ/0ys7SDfh7LP59kB7Z+MfCWwe7/913UD2vxm8c9/NIW+mV9Yr4Gy
ILbA7Cd+FzIhwJxu1+u/KNt24LdNsgPq24a9EsgXmR6ATf2mZy+U7rgugRDrmVKLd8whwGJiujWw
2kWS7ag+jNwByod7Xwl+95Y6+grji2Y7m2jKEVTY5F5f6VMbLd45xKXIfWTCH8fJdwv9JxL9EZ6b
oTsDurn5lSC6voKCAzjea31rffrc/PMfyQsqJ5QSXMexbYLuiWPyHFQGtBQiBMjnzQ+UKh6D+hdl
2w7vtkl2AHrbsFcC+d5VCzWaF7fCQC9il/KfRNHIBkcMAdhThHcSZTuu34fugOb3m18JhveGOP39
P8rr7uZP7N5fppJdMMW2Q+4ZC9DKx9Ey5LVskzGRZ9p6H6zu7STSdkx/nGIHbH8c9LowzrrrTBf6
9sVRZhy8KbjU5/Byjm0EmdJTVb1f5v0dpflDgJ9MsjvET4a9LpBznZagOMOfZZh/WZUxJdSB+PjO
LP9Q9ROb+BhToK4eO957rA92FOoPsX4yye5YPxn2SrA+mMwG4xd3vdgFrwss1kMQ9dhc31f+0DNy
Y0dZtkP7ePAOkD6+/ZVAWd11ueSTmdN/gdZCLR6KO8591PzMAQNdBfG0w/n3At825d1NtO0AfzMA
j+bYAecto14J3Mf6Nr1qpje///dDT9bdkr8Mg0E4dFMJxu8UGCjmxwq8ac1gDhQRntnovyTST2D+
cY5dYP5x1CuB+V6rKzPf/Ev66lwX24SI+x6MHwIvITY9Gt/KRdtbNI53lO0ngN+ZrSeT7IL4lmGv
C/Lm6kZfl83Lh1/YQZTT7xzkU822N2Vh5txf3o746W6i/SHgj+fYHe/Ho14J3Kfd56tvVvyFyw02
Y4iA8t4Z8R+YLsGEcAT5XoF67LN3F2s7zM/G7wDxsxGvBN57A95M11BPemlWBNpjCWfO9hZZKDcw
4drMpg9O/DHA96HR6S6CbYf4hxl2APmHMa8E5q/LmH6Lh14mBsPIYVw426uFUH2glCDO75sEnlnq
HeTZDuq3gTtg+e3WVwLhmb7N9VXxNRv+ZpA3rzq8aFgNLykgZrOn8TR0XEHZd1Ns2loY/H8QbDu2
P5toB6x/NvS1YF+aDfC3Ny8Lt83BAQOd9WCAH8daQIO4wISBgn/70rsmj7OdZPkJwt/H7gLq97tf
CY6///egf/v7pifrX0Jr2a5wCPAcP6EuXYyx4zrfmc3H/vavibYd3i1z7ADzllGvBO774Kq9aooy
gpadF0+WqKAOpEs/qxULm9qC02cdePcxzvmuUm3HeussO6C9ddwrwft8uomnb9byhYIsm2AifvqW
GXQAQNMOVJ++/jyrL/65ONuhvR+3A5j3d74S+O7VdSjhhUGoO1y9cG1p09sBDXQCmtcf4qjHDlfA
K4XgkCHKevDHjw30veJ83Fm67eBun2YHrLcPfF3Qz/DK8m1zA680vPArwtCsBQ0ADnjn79nuY+zd
dwy6pl2gMx+2xhbsP+0u3h+C/3ye3dF/PvKVwP/p6rqZXzyXgm5a/q1R64cSBRcMyo/ud2b7Md47
yLMd4G8Dd0D0262vBMLf/6dsXtj3IgJ9HeIbFf3DyyrMtR0bao5bNfbPxdkO4P24HfC7v/OVwHfv
e3//P9MmzX1RIhL8LnhVbHPn3rH+UB2GRBeiaPKs1e7e4f3+P7uItB3NH6fYAdgfB/3/jPFPZHvy
nHBQw+bwiTsLtyUu/ovnbWw6nwnmmG6aIx97USj8utSGDq3tdf6PZfJuJ+bs7piSH87YeD7+yTPe
PeJPVuNfc3bGz8/VeDitxLtqr/yv55w8Olrjj69+3clwRMuzoT9H7yHrWH3+9S1mmEF3sg3IPJyh
spnpfvgdhfTwLuzdjng27hYarGEiaNrAjBHh0s1rCdBf9/bNcPv1CvRT2ozTDSkJBQR44/ftm6Js
2vjrSSzQAyKg7x2Dd4WXfYG7MmV3fwkqEYJyG6zA5or9cBgNnHAyRWXxsCz3n98UXX5c6qI1v761
MTjw6u6+jbjwbhThsNcQtJTgTTuYA+JVN1encOIN3I7/l1WgKW0zglVTdIdzF/vjYEtUjH6f14FV
pYVyS73SaRHgzFrWof2hcpurMCGNJKw+LCn349jEMo9TNdr4OsbF+UjbM2ZSvyfZDct7rxK5nLIi
4CU9bTtyVKWfnFH22FmM5ZSrsC8/hFWTSTQNaxOFJzWaJB/OMEZ+iYicm0m11ZLi9wXv/diRo517
YmyCkGZel2G/oYc5y4Mc4SNeD1dzP6ratOdMF8FoOa1nJpNJy21lreelqD5EdS5tXns21Su7dFcG
UVu6KFNi7OXcHosklqY/qLPayAZk6W2yHlt7NfT1MuXVXq4tLVvkLCsey9KpsSfS6kSQoZGmnN4T
Ee7xIpdDvMcT5BnDD634gymPcSZk6H7pC+3p0pZjXUk3JypzXG8kt42Ll2M3ywhZoXQL9zIh1lVE
Cwqip61ybKRalq9ENQYWK2SVdQuqM5XhxC/SEweXgAH7Yhrj2aGrElKti5leuy31HFoeFOLEMom0
bLRihbsfxfMZjafDwW39Ev6f3UQ17QTvrh7zavYbFh8g5ziz8gAV3BNJKbPignfw2HO1IpTKivaS
s/CwStD1FBllmeu6O6e0ljlicnCWNlthfTQ0sNQGS4YsH9fTMcf9QZW3H9ycf2EkXmHWLyvSrUTX
fuqsVja6XXc09vIULSirL3HZLotw8Ou2V1OMZOKYD61r1OR0J2OnVUOcoCwESNfKgpen2JoqJZi5
sJiGb66aNc74Mq/SVFphQ+TQx/vCyoKawbPwtFkUrAmqeP6Ylk4hm3Q8mVtyaUZYqna+qghZirgp
JXf5ug6HxVDxFRbo1Ij6vLWH91ZFb3va77Ow+VIXupOPzMkW9RR8o35P1VPAu2zEtQkQ2GASoHXk
sXqKbkQpdAlhFRZ6SUp6PtHxHDa4jIbGq/R01pN09DTN1+lov69ifoxZuyrtUeHc2a+dXFkoOiJj
rcIwXI+1I+N8f55gfF2dTG3kcbuXZcIWXX82Ts37EGspMiYrN/J69mXC5UoPH2nqWxk6t+pM0spW
s80HyabwoxiOknFajbMjo/mChNOnxFzM8W0WrqmDJcaNH49Bq7uDctR+E497SYoUbkCKDoa4iTdE
Jy1tvdnF55YOlVMEDRsPbEsoVC5KlMnBsMXs3uRFeYiqDyxPZSdG1bn7RYkj5dZin8d67cxGOaKR
umMeruyA1Y2K8ESkg/fcsVU5Yft2m8ohNTIePtdN9T6zw5UV56vOurXcTwnoXAwWoutLNZl9LmSB
LjOdL2OTBV3MZGaXF8VULDiJpaYInnc60rkFqtgco8QC+5KlS8csI9r58/QxtvXhiMJlWrKLQl/m
Trw34+swUrNopRbdCoeroqMBham7pFZVyU/cHFVyiFLPhdO+wnavrZhneLYo530ny2VG0MLNOynm
SbLMfg8NR14Y3tQUHst84ZgBRm3QZ5asmdd3fM/q+Hpw+Xvc9jLjako+ukVqK4GdI9pe2XCvc13y
oElWbrGaxBkVe+lkLZKsDxIxL4eKwFotMBqkqBJY2lnaePStQXttbsmmS/YrBx2FCLQ4GRV0SRzj
2D3OSg28VO5PYlgP2PKcZNjv7WQdOsMaT+3HCQ+qsJMP8Tj5xVDI1rL9BO1VZDQqR0ZW0byXNPP+
mLGDLKGBDTtyTmvpmnmRx2XQRcyb2/fjXPpTRMDQO2rW2ONWJVHmyC52gjoHmzkan7TzQdK4qkXu
SpTL3u3XWTPtFXiWqI+WuEPgVGbfKieP2k4wJ1SO/bEIydIOx6M0uy2zL87ceRPZL+JolYc3yRQt
imRctSnARjKFI2uZJPSIGbrKOrLmMVK5aIMqP7V0rOw+l2jWHketpLAbaUyXKMyDqhm8OhRyQOVq
solKwY535KPVtwejk0ssxoMpjiW3jSR4lDwpA2RNvpshLfuiWCAj1nEeaCFkE1r7Oo4VrUJZusKW
4TDCqMEFRbHsvUT367xOQWH0Qe40MsnATeQHtSPknC0G3SzbOFd6GCRJp0UZuaGaxFIL7LeosmSM
Rthd9Gium8AUVgQS09If8ToHtxo6lZc6XM6IL8ZUS2QlXk1O5szUUuvws0jrLwJ8XdOO511WSR2n
WJaDtWJlq9oW7xV89EMCPnTiuY+LHnsOWJLEmpeJ6RdtZK9CSyyEWx1rgo4r1w0Myve4KA6pBYvW
RT7QUAvaZorrZj8f4lr2bat6YR+V2qxJzQ9G1ihok5dumEgRNrJN59PEHdQwhyqzulPo4DrosyM2
O7A843lI51WU1f4I8yUFX6c88prKUZolnmmsQ5wkB4U+1c0sW5z5advJRkwmGDt2wUd9UdfsPGya
Ve1qIx0R3ohyvkAoVn3ZRhI5zYk9xMu+xLNKQsd3ytTx5hAvUmMftqkVzDxHX0MO004BTrJzHA2K
J1GAuJYUsKuG2hcm8Z158qYGqySq1uUwB5q452NNpGUin9axT0Fr3dI94rENoQKar6JkPGWs9pCL
IJ647IkI4qaWfKKLGEVSMKq0U56brpWusA7m0D7uiKOsJIf1ZIAnCZCOP7Gw88K8CCYru6hMrtK2
XCTYjZTuPlSD5VXFFS0nKWgn6yFUnUi8GSeBk0KQUjQ3Y2WpQhAP20nQER6EIVGFM19iTcFZ54to
LmWZ8wIi0NBnzfCxJ5dlGx4m4UHCR4/R+gyW+FbbYjV1R1lh+bYbBt2UnYbZNMjQtBI2l0xCJvMq
2wsLfgSBKWyTbG9GbMVRFMkwCmFt9Lzua+QlMZZRZSUyG/BRk2YHsYCQx1xymI2ixgYNiA9wgf1Z
MC+NKhUjdNjj6EvXaa8PhVf07YIwDm41loNdy9GpVk2L5TztD2CKsZMcoWw/M8zTRbYMs1SOXRFY
lsqqkz4HkZO8kKTVXuiyQNS5KmHrx+KUQAg15aHvJgh8KFo7DgsYeAExDb5LZ0mtgymLPa0/5Y5Q
TfmxRTA72hsiiCDnxiepK6s29HD/kUdrw/xSpDJvxoMxaX1IPjzDMjXxZevEi6TpVBR2qiZi5Yxc
dSwLxvwiwuWidvogp1gOOc8gUNeZjON2mXb4sI6QLMq9yTrRVS4Zb2SWURURviTpqgfDVxAkIa6R
jjN6RFtePfT7fX42t59E3wUhmB1ct3Au3OdqPqnKqzQ6QOKkdBPZEO0lzjIrqlKN81WcEVm4x3U4
yaz/YNEPlYHVg7jPblEwsvN63Jvd0wlT1Rd7OGewZ88gnpBTiRVJbckaLOMw9DrYY52DlT2TdVJX
VylyPGHVQW0uUkpAScihA9FmDFlDxKtFb/GAtrXnwAbIISfSoZYm/5Sy67Cv1FycJ7pQ+ZxhaVWN
11q1j/moSut0MJflnIOV7dTAjjWFfQyGFYL/WPbZIG9FuHJyV5nGVnhYRWZcIOd920ceSz/nEKOY
kQdWEUuUY5mlZyK0PsZDp4zu1o2zCIfIhxM8ZWnHn+eI+iEozQiWvHb8ik9rnefgLtAViiHbQZCE
1Nyiam4h1Qhre78q5vcUdwcuhSuuWURdpVrIoLohVQUGJ04rP69rcB3E18wfYGM0aaKyEfkQsfuW
sFZz5vOo8aGrPegx8Zj4MNJPDeDtzpYU46DQfFaXlYwLrcrYnDc2nL0kRq/IGlklC2tjkTvOrzcJ
y1gdVibyyrJEchwmWbF5Hbb1oUtgR1mWZ0HMwfNqxVvhdU3zWVhzEGa9HKzWK+YSNqwjW20dDukp
m/L3E299KykVbbp1XV1kubvop0QlHLZatK5xJCu+3zUrm676+YCWRs3c2mPYkROsj7G1tIZlZx/W
+qrrx/3JnlWK5jVD+qCJEllbx0NZrGndyxQ2Y6+ximirgN7xwZUEGQRFSf/ebpca7EI5fJxSKvGY
L3Keytg6SzrqaRbvJXkoTTQuLFiNqjpOqjSRLDEBBQIAct1UpvpaE6rA/IP5uEwgvE3EsILQTfKu
+lRrS6a0PCMQUQ/dRosgGs3ZDKpHDjiLVDNAWAApUCxncl5A5laaCxZ69giOoJo8m2RLS9uw9S9J
Uyk7HpQrYCdrcIoiUpntLMrhuC9GNVgmaMrUj8k5r6YgLtJz1IySgYoOEDaFTr4gRbsoHOsjrWFD
kflo4raasKuQSC9xavZz7h4PURGEY74ebHRoKN9PqwZ0vBGQriozWXtF1zqwM+JDt5zWeVMobpFl
hpc15AUCngJls6KuVhOpDmqSgDJXI2Tq5EC0LLDEKN3MqSXsXBXxTlIM3nrmp8Sy941tH31NyO4Z
qPuM7I5AuSmrqdFRfH+g78PHfz8vc/j39TTY7798+hFmuJ9ywxk9+fADi/UTnuruMOGfXPw5ifWN
nfzKRcGr147jAq30cwrrORf4iMl6GP1AZLmME2i8gWYMCj2vj3gsqAZCcuo6m7eTGIMDHO55LAe/
w8BQ2cimDoETsTaHj37nsaDmQJBL4egHamMh/gqPBfUMeK3tcaaM4PyIzfmGNpB28HXUATrvcaYc
haYTXZVhVdvgviary5XTOKveoUbREBgoa0TgNu3yJBv2+JR/MEwfoaSv/H6+KOPL0bJXtE9GaSOq
ZVF0hTKUHOhmyFU1idorOmU5HbgXwiM5arAWvIgDF5UZsFOp8CdeeRUuwJuHYITdcTyIy0uU2mAh
REXUFNUXdp2Ajet0UCbTB511rRo72PADLfcGrXTc+04yfgYp9jPNj0xZXEIwv59H3fu6jYKCN36q
3X45F1bp4ZAvM1ogOUfDJW/cSVpsORU8CayGqCrkpZ9ydNy4R33sWmAmzYdYjJ10z4p4uE7DZg6q
izmpOYQJkHfyih3aWXxhClSp0m7AJ9CLfoT1DPlwPLfWsYUj7mWMRV592CCyx0dnKSy38zUcACBb
l5ZyKJLPFe4sSKMuIgesi1WPQYz1GMxkmiXEiUbaNtc+h0gJjoe4mgtyMmSULvSk/b4hREYmCkpn
DBWp2LHlzJCSuc5ZmuHA1fb14MwHc8LPOla8D7W+nCHPWGnaHZgR8iNMSiwdV1dry3F9UprMg015
jGt9inV/jVpSeaJ1RxkWhkM6QhdZ3iClkyxT2jUndg10gROzUVr01DE8DXrUdDKKqqvMG4YRoh0W
C4njwodULd2Y3xpSj+5jPhUr2sSAGjk1bgGMihFHTLRAaIRZ5Tk5XaGxiZYtmrxhE+yhGSMw1CzI
bc19ERXVOSSaQKrwoV8Lw5HM8Hg7N8XHSRed7COTQriOCx8ClSKxU8WjrFfdFO/huek9pwAE2NBl
Hkk3+17Qk5hk0V5X2n4NLMoa0AECIWy8GiUKMQqbDQ8D+OfpKGEll4QPqu54GGRp5hkyp5CD2mcp
TW4w/2JnNqSVJjNymIFsmEtqH8Y5WcNuzDgKSAqLiTLjNc3AwVJz4nUDOWqt/CyPW64gKo5kh9hl
2bF0H6U5RK19L62eO4GVgNkeBATh/TzKtGEuJIh02Uz1uhtGIhEfrZXNw/d5Wh5YCWQHuhFakpzt
RY4oJYM83Ti4WucE+GPOo2QR1cdxx3xD59xrw8kByi8/cmLr0gxDAOzVGNjA9oDm9lERqaqybNXM
QNpMECxzXflkqApvHOdFMw0qTJrMmyLgUHGCz/tUjFfFlPglTlZjPi7RmmRuvBYziRZVOl5SE69o
yhOI3fiXZnKAqu5mcGgu0SrKF7GBvLECkygzQ/aAynek3YW9jPKqljAe+ASXl+u4krWIU2nXZFUN
3THWXSgxzcOgQEOr0jKZPQMuG9eVI2ean7MWwi9dN7M3l+EEgQPMRIAzcK14kFFJ6pURwzEe+0tI
LvYst/biRDeytBwgmuPuoHeFn8YDPrF72i2tspFFxBcVmWNgnEOm2qQAizhUzoJG875Vd6kXZgBj
mIGRTKriU1GkN4IjUCwRnhc5ngJral1IWAlSdChPx8J8gvjDgnwg14oJXklck73antY9ZMa+KKLA
TfseNk5K93XqLnImztI8BC5tsI5xr4tlX6AgDyEwjOqyUxs1VhU7nU0FyWlFjZfrCoLLBBKpIu2B
ALGXBcs/hk5SLRmLHU9nEwSY1oB9kpDJQ0W90FX3pcdl4SW4OmC0KNVgaldFsS1rE0ZeWNmDFwmz
17UaDEDdT2qi9STPLSvDK+2mjqL4JHFxp9x5nt93bQYZRgtuwB6BFoGEYSxjN6iylCsRMi+pI4il
J1armNFuPR5l1AWe0g4HL43r91lkjlmh6yXJkW+PQ6G6diZybLoSmKQsk6Mpj5LB6TwyWokiHf0C
aReHOCoaJDbw6LRMuSwaMNMa8aAN5y9mQrlX03D24rrYs1DKwD9asyIlO7TsPgZmNOEeN6nx7YJg
iYakkfY0Lad5yRJwBZxuCiiFU3q0gnXXfWh7bQe5zATKaGyoNswBi1m6nu0s6ONu8GI4OFP2cTYH
MPR86kGNC4yDdqxHn+bNgTDuKfyFBlexClKkIjl3iZ1Aapoe5II0yrFCssA8h0xnyaDmgzc5CtZt
7xtyGLEhPkKdyX3GM8hNwHCwLO1WDjdkPfdmFUHxQDJdjdIU8azatAycuQJn0Du9qkWoUiHOutZO
fUiWIVboTQQakiEZ82YZTmWj6k1GkpGMQow6nKMInnCY1Mz6m4pza91Xk7LEwKU9GuyHPNN+Yq1b
suyXTmMgOrCAIqzC43QfAuredgRkSSmUk8LmspjnzKNCXxkTgXIkkJpUtIyA/RpkavDFMAOpQ4tj
BGV+L7PwuJjsaRnaTdAKC1Ky3siyRXaQasje7anzwP5bqskhZqkgcjcCiO60KV2grs1Z3sOmC+G8
d7/DljKJVUqIGIQHjbarso+vGPwhDK/BEFXUONmz6wGMqdUGTjMnXgS2LaBzc6jLMYFE1aQSNVMr
oUxmAVeJPdtquYSDZOpgjvzS0MoDpXf3TId7NY8w1gLNNTO4mWxogbq1+tO6ZeD2LAv8h8EHKQ97
pS2yGusETMQMxYIoQfTQqUwjpxztV9l8PPRinWIgF0azN0IUcTDMBYa61wWLaXIOf8rizKXdsOpL
B3yDkSyH5GbcK6oiVMZNQLGE+8XgdGVcBkaVgOOeaK7IQOABcCRUnIB34HuoBSsWZx3ysqo4AvLJ
2ufp7LlK5GTw4U9JuKqeL+CxHFAyd/C1sb6U1gAJV0yAR0qv2pieGSiB6YmnftHTQQlU3zQNwkCH
2acxb0+ronFlMoa914uzGTUKvka1Ux17HbwoCpx6u56ShEhOIVcceXhSgP+CSkYPn5p4WmQGSoGz
Xo1OCahGOgbSoVvUbd144YjQkvP0Mo3KWYVCZFCbM2eDAOigd0s2M/gznJZIobr8SIH89oJxDiDF
i3W0GjNZp/GySSFxnDkY/H6OIc6F3DpjY+nFQ7+C0lQE2eJpmTKwSKw/nMf6s2MNdJ1YQATXo32i
I+B6WjRDRJqi0HO7MVu18N0u1JvlzAp4CjzPamLh2WiZ4zxyViFt+f6ANLA2bjR6ZQg6Etnp2krn
ZZa1PtiOdNEnBPk5RB+kL6iqYsiUjQbWkZKPIfhwZeJ09KsRuHgursfWhFC0uylI5x7F4CPbKOey
sSzkQ+S3jEt0M4npoOmB28mmcRHiZJBFbkeHSMR7UBEDk7XUTtP6aVM0J10+KhSGe2AP2D4puXMs
UJWvgR+0Zfd/uTuT5chxrEs/EX8jCYIkNr3g6LNrnja0kELiCHAESOJN+n36wfowuioyMiv/Move
dFlvyqxSIcnlTuLee853LrNsvskseqHZeCiU+qxyq0MZh3Y/aAvqN1dOMI0Yhv2p7PfYVbmGrIAy
YY3+vTsPedpQ95G7k3/s5jyyXDHEeuRGuEKSVQMKFT6FLHH8s1e0MvWz8doXKj8732vNvaRvyym4
qRo9Q7YsZ6g4VFzUMJenFuashEc2Qrgy2ZXQokgmbJyAENs/DYbTxGK1+shrGhik4xpIBypettRX
4bQ8HUplX8fpxaSmHearvIUzHWP6mKKpKJNCd040arvDsaaDohIHbdAqzGpmwEU8DHXZ4e4p56Dv
S5XIsn3IWybCpdLP5gx1NNP1UeUdhLnBfB2MqjsUw1pEeCIPSphdog0bHRounn63HHE/D4V/0nIY
zwrDjPVVQeXXa/sglJYBzm54HBJtBIfENrgoYH0Pm/9j9ZgEqOCrkOgJUoVVwRkRBiyUtebhNNs+
ZC24iq6iuzZfpqDosxjC7PaiMpxW7Hns4Auu+XLkFnnL3BHNwdDcdLNVBXrG3921+mwQXMy49FRq
QXt1TLARej4tPrRKSNEBFwI9Py12mVFGc8e/6cHM0nrB0ebl5BG5FxR+d4QLlod56Yi0FSRa5mFO
mGr4dfbFeKnJN49K3LhlqHrSJsVa1jg0dAwTvNypuT5L2KeBHPEz+Hgr2b4ZvjVm9VTbckcL64VU
Rhn7MxrAufHvugrKuJZuGdYZK3Au+H5smkeDC//843/mqb3z+qZO10lnqWynfV8TL558uFZc9xfY
Bi5qRz0enHnoU2UduzZz4PPnT4ji8VMF97N0Rx89X3/brTRLjMK0A77YgaLuw9Q68GHUeNfZ3nIs
7WeooxjG+zrpa69NdIMhpxMOiR0AE7MCB9K0xcEg2ceSax3ZWLV9kpwcF9QDkBA+j9Ri+6Ftlikn
XqR5d/ZqVGLBoJmpqoM8+ihJoQ/GPCypqnns8TVZBriggGrC1sLgNuTLEqnVeKjrDFeJyaIKnWPo
V8zZPOUa83gwZfMY1DNUqErHuVG9rIJ8utz9wEJLSMZzF8rC8uLOVafJLP0Adj0+5KJ9r5QZcT1W
IXWKxPJRKXLLWrezFgo/g3g28Tla3REn++DuZ7JeGiN/VvUyBEyur007D+BCIOjyHs5Z58Ghx9Nd
UmcZ3nO0h3tXwtJFv5bNfNrxbNetLUZmVyWqg75KlVsDh0Cr7MLzXdAH4JwdBD04cox6vdrB6AGY
KKUwQzXvFngDYY1HmGB0mOWhMecbtydeWrkkac1JQAX15oh0KV8UjljW1ZhDb9wcOv2o8wE+/9TF
fQcrVOZ+rJl4LQz3yzZmFYm+eFtM3Lt2j/src6yQYg8GpGnc7+Y8mxgpP+u2xUFW2RF6BRMKSDYG
IxV3oiMPZIbNsqKKpjiKb2AMaq84U95KSMrDmsgBk1Gnw9aEQ1MXFwMauUFA9OSzuLr50B2xKR3v
BFG3htogEgMOWf65+jBGF4A1LC/fh8Z/0jZEVV8ZodF5r0SbqcjWfs8rqXDROnjtGKqHGQUHgkgd
lOoJBtrsfLquLYNC+UZYwXNtFvdbNhP4ZSV8Mc3hbWrcPczHvW+isnaiLeE74sTIBFqkEcJPNyjw
JWiXpwLVmojqkXOwScW+sacYWNQaYbI85x2k9tmgqepaJyCgpCLyaFVfWTO14SiX+rJwcl+hVjGu
psTzHYxX1I/dZnhbGq1xl6IVsWw0xlvNtDDfZZW5JMyhO0q/BFsJJmV8MqM8NtWcp3rNHiQeJHKc
5G4ZhHMY7Q5IhSj2dFo+8gFmqN0zLwLTFTKvUPeuKgM0S/WpybJ4Re+V9rDTaskUpDFZAdAqvdCt
54Ox3pBpupfDNIYLzyPoeAxDPsQe+L6wLMlq3Iga5JDvV7HXF1Mk4XVHi6icuGzmRzaguk7G/NRI
DF22YFfHNW9rZ2jDIfPfdd+1gSKoi/0K6GE0JDqLfDEwyUXTCJpLZwJNWdeNUQmuq75aU7V+I1Cz
okrCJS9H0oXCkBgTbD3tukGihtjAkQgT76LDDyiap37KqkOZzWcIULAyjAlHbNbvBgwi0eLUh1Lh
4KgxV5Cyb5JM9Z9TL4J5tj5nA6VZQKvHnzBerRGE0riphvaQjg16ssVoD62rJegmmC/94CZk6wdm
tBUcBdTqazjN7q5vlzXxmzIHpJZBeWlLIAzlqfMxzkn3bOBvDMiAor+5DLhZ2njmC41s6BklxqBE
lBNO5dl84y4mhtnOdo677gUZjnNTSRAUvR9Vi58OOoeFM/IpFpXxNK8l1AaXhFaL248vHUzjZTi1
U7PgJubPWqdV3X5Os3ewc/y2hpJ0ZVutMtN2yWFCCSsLhKHjkk6AXwx2tMqKpY2rIpbDnDXz9VYs
HDKhhUPXW3BQmuK5xigbL36RByKuuD0mEzrUiBlAvkx6WJbxER3W/cA7FjQaPuy0qlRLci+AM0hi
QR7tOYw7KY7MXGQ4ka3btt7MDqZ3tbAJLvpyyrSG085w1K84dyvoQiPahLDhNSSgug5/30Q4//NR
g382Dn7o/X+4Cn9vNWwPMvynOfE//tsftBkQP//Z/ztD4m+oWuIhg/DfWxI/V2f/4kX8oHF/fN8/
zAj/vzxqe5CIHezdwFPN8BN/UrXIq2y7vx2w8tsDVv5wI8z/Ih61UCdRGRmBlfHTjQCKjYcE4NlJ
xNmyx9Ryf8eNwLf9ixmBNKPlYVUbNr8g3LhRt79QtS33s86jox0WXXXRPgwvOkMDbGvr0xvMHtNb
4Nfs3qzJpSwxcE0darKsjtn8jU/9t4oVz8aIdqb47qOcC+B7jkH3kxChIetr18v7oTLhVDQPYlQY
JObEqyucH3yPZgWDqQ8zzknJukJc7YJp6o+T7+wQwN0tXnvC/ABWTKZeYUQ+d9GhjQEGvLUBLiYx
1d1aaIAjB+3nDALDuc7WfGmUkbB86wjzRJUqtKa0Ycbtslrh2OkzYzteNmB/nKTVbtQSDltlPpo4
99u6/TY5+h46/3FY+hi64mkiL3z0w3qudjPpwPFIca0H/4oZGJJ9cS8hX1kUBnpeYAAuL8XYJX4r
L6YBr3ApI2Y9DU57XW11KjySYM5JZ+8ITzC3ZMRq1LJ519jL3i3yi5Flp7VmZzLya2XVH9CcDwx4
adfQkzmA2fW9G5t7exPSH35PwNY+FBPeugJ0VD0vgEUsehBVFjiqfRu0NCEv7Izlqn37wR+a6wBz
I6T6VlpFuBS5DLsJoC9BB1moV4ucmTGALIV7C+JLGJ9a41fq93JYXlgzhCVv7qnhBOvaxZlhB3Zh
plBk5JSBL/LzwCvbtJEOSBFhffLe8YGaoJApw0m4xJFFK0zu06PnKTDWKIGaQCT351enULvVlzfw
KVxg1zM8K72T3glNRJgZHxYF3tUMx24YorXfFZuJoMMODUJlYh7r710hThk5ZGYLIRrAXHfvtQQ2
gPsNqhTaCJ3UqxXhHD0QwwMe7MD5cnWO2Wox7jKGnsgEM7U4l56pKio0+/TKLFmbMTFz/5IVRazy
pOkafKb8tuV8CKjEh9ESeWMCVAo61UXtYJwccw2zpqhAqfInRyuUnXFEvZRDYBBxHrIOMHKNVwZ6
OLfjZV2TqnryWrxHMp7xZnhVvcPHdC5Ef48K8t3w3cO8ui+VqUFLptKIJ9Gkfp/xoEJaI+gpaYJB
8PEMveErb6y0KnU4FyDdoMWcO/O2UAL1841sqLHlHjb8vYP4hFDkExv7HWzolLrDBa62cWc4+SfK
NNqvHvoXKVXgjv1NB3piVtD+HPA3cMPuWrBeWkExBtLdBDZ/+P2S8/fF5D+3TMBn/ndl4h/xoj89
//OvFePHj/hpXzuWA5IasQo8EMbf/OGfFYNh5rYZoqsYJE0KZ/mf/jXirnjU05bE8LDGHJT3nyoG
RhXLg+uN50DB3/6diuFsywz+Yl9T7EDYiprjOIBnNnv7l4pRwLnJMKeQEFN/nOXjvhnXkNhzSAtI
rbSM8ywLlfnk5yxZx8KAUepqwAZGUvvWwcif1vXk8P5IbPSAHYSg6l1gquuKMgXHdTuo/iKc+qhn
PkTEn4OhOlazfaGy2zGK+at3FS7XN5Am6ZhlFwoccNXfuGXuWQUYXnGMDw3t0MrF5pD0zg7UYYCr
PMqGnQc8rr2a2aeq9tr8oO57BYOuzr/JablpGiBWCqjNAgXP7C7rNJpB+Qw757iI8rFCs21auO/5
vke8QuKlVShztikDPBcCiNQmTrX+y6LAr5ncBTe7Rn27pmxt4mGMzaqE84m7Ko8H8m0pzmgcU6rs
wMoxqrVoQrkN9NTCq+fPY/HBDR563N6NbXGeuH2yuz528iLE/HkLiyQE8XkLQ3lPBPi4FrJ65dYP
VuvfQYV1pP05qXLnZrAPpm9wzfgar9VT2ZbQXDFL3dLs0OZfCzvAAQpWNUd+cdtxEUmMDq3z3TZS
FCTKRFDUcMuL14kaoQnhHP2AIsrcjYDQGnyJbCxRh/+6Mcro/8PtCrDlO2uyVAxIXqwq6pfxPFQl
qjh5qWv8nc6YLnMW1FZ5sOYXg5l+0CsFLDGDblUbGjAjzrh8mm7nxYPS26+fedYd284KharCkkyR
21cJqPdYQsrtnPHOm5Z3t8A5tSzNSeSsi/QwP+eiPghWPoyi22cgFeLClHdVDiGzI29mveCIxnuv
c/+jgkSx6njRz5YqhtDAgz4u4zCgqUbMoBpvPcDg0+jDNC3jvtZV6IGm4FmfNMJ/1MQ+D9w7ZhgW
OwoJAYSBaeNyUdMpK3nqKuBk03ozjmVkOTJV5vTWld8sgve6QCuyORp3GuEQr8z9YIKOHlaMQU1k
X71anmwDDqZRPumZuIdxg/B5p18qmH9e7/tRJ629zeq9qacjm+mRc/OaN+Io16eFVCdWiET2oPaK
cYJL1o33zARExrNHJRFhUYBGJjdkrHlueZRNc5wVy96AUqM9nPKzbXVJxZK6h3htW/V9I3lsrJ8A
3GJrAo3pP9le/0HLDsEDbcYufPQxd/zIz1SDybmDYM0LlDT5nZUTSK/J2ZiUNoIXjvdvDmtrum9z
5DVyGFn1Sh/RFEe+Z0Wk+Kg0SfVSHOfppcPnQ4dLX9zBBxfoEIw3J6cPa383ztalVmNS0u+tf4CI
yfihEg2INxh31rPhNVHOVQCME5Z8EfOBRks+pBxaa+6xg6dh7pc6LZl735nG2+jaKeQA5EesfD/x
4mp5DboCDOGj+50LiHH1yS1xja/djlvecRykE3KzTQbAsk4VwtVJLKf8dFkyEGRzqubZHK9Zhil0
tqd70qBb4HPLg5qNiRLem8QN6UmFKEx9v67mwS/VhB7LCtqVAuXu4D76+2VThufHbt2ZFDmXewMO
dHdwBrCs7suYOU+GVMcByaeKX0YG2xZYJme3rD86fQ+AEh3PBER5LqBAfpS2v1tqpoKhzWKnoxHR
b4NhQgkfbrXt4J+SyG4RKKpwSSL4FxJLXh0IR2Rld418VRm5g4uGEAV+ZgE1bACx10+4CnPzXUJl
XID/InKyBMNs7pgnbk1z3QMYSdyueDTE+JiTeSe2Ds63ziMxXkpGkqUfLs7inVwIjpt8dVLt+NGg
9+M4C1RbBAWSLACQ0Yh65AXqId5cNb3C43JcZBVei02rp3AD6G52HGgHxcUyhIhstHvlUB7WDEdr
Xqq7ckX7nNXRKozkl7r+D+bu15CiRUGQ/bU4Yj3fNug528O7tqTkr8WRr44CMVQ4IelfpA03ymZp
z5YnxduDssakIO4WgIhkVsadpPgQizCnR403l41HF0cF8kCaQCyWIH281wxqrpF9mOrLFdZurV5s
B6bslwYPgVgu2C3xThcIoKagCZH3/fLWzBdif7ISqm4NFQjiBHX6yM9vBxsyjKzg3LGDZl8CdKo1
kZCM9ws8hoXUcItvC4C4xNt7q0xy3GYzpj4blPeI+IoP9CNzH0bzupAmEW4BohbXzJLHhmfAcxke
l/lBT+oJGbxQZmMJJhjydpHfNAIarDajQqDJbSw7Erk8acM9OKS6tQd6kxc8LQGd2uo9az+IIdM5
n4K2zL9PS4WPnD836MJrCheUejKyUKAt01ZRPmZsp8BK4SlqZzXi80VoAYeDS2PNrZAJesx9BBLb
7GJN3oFyKPZV4hvRXMkLrMxUDQvIGhfvLOkw+WjQ3E0qTPNGU8Q6suqpzb0kb/iOGNUezMbRzt6g
xsdC0qvVWjcMHIUC1pQ1Y4wuQtjA67MscZEEspflOHs80hWQ/S3RZTQXzzaQpRppPFduPCC9yIx+
ijFKxtS1DkVWhQxHr+TJYqo7DeXIKXukWvB3ID/mBL/faf+3msyvksx/Nkf6N7KN5//bfvzvH1j7
Ryb6x7f/7MUBJZuIt28PZrRc80+9ONBNLALzqImlI9sI8Ecm2scSMB+PtMC6bKxj/VMm2kPGAr+B
MjyWFfHT3+nFCdmOk19ClxtKiqdnEGIR0C3bIro/HzfzkvEGWSrEB+Am0hpZE3e+7QBy1kifaqRQ
V5ylQ77GnSl3Tje9yslKpYlAiJYHgBlIQqk31sw/GLG+qfZdkX1Ns3pScjmbSMFSpGElGg2FdKxZ
Xnl1AEsJxSggyM928gF4fE/HsEW2ltj5lQ1oihGYHJG9BT0a1OLFBz1vIZlLgXlpeoOb6CxGM0Z4
WRU6AOeD3lVfTKidowlfJNf3FKlfjL97D7Yh92/Z3J+LCekj4b0bYjhwNwv9dooaZIiZQCNT31Kz
jAmSaS2kogyJY9YOpxyd0dBWQPisFmoJnISNyZusW4irgewQVKrpDUWIAEGypdR92PO7UjIM4XPq
W3XqabQvG2XX2FdB14PGrF24Lob7ZV+DnJHTd5xt+76AomSHdIKQDi25mK/jau9mdaMk2QjBJAfJ
TgGh2+iPLWT57BwJdk8cPLkcWLvramOveBbivDprPYHN3TwWCmuYBmLtgxUQS7clB5EgtEwgwO7j
hFwhYM3ER85wRd6wQJtWI3/IMu9cI484wS8FWBP0W1CxNo9I18Ut8oslcowt8owarayNfKOBnKPH
m4OL3ONs5QgOzQcTLTVHLnIpjBvp+jc28pIGcpM98pOkamBtot2fqoggX+lSGBMUJ92PBFc6w0U1
1Iqjckp8kaWzPvbzvS/2atjPZqL7d6SxWjRYDrmCfLOBdz1xL7RhfyzMe8wVMqDIgnZutMWRcj4l
ZKXxMn4NQDlZ9mHbSCUw/cjQBWRIl3KkTF00Gp0+mbpOJb6xX9UxWx/aukL0C6gwksW3Cu1yOwKf
ESTp7P06TXvVITqWA/9/b5B25eVr7ZKXGRnYHFlYgT4YnlbT7HJe76wtMJt7w02FBG3J/atnjXHW
Fbui4y8Z4sE5Urc10rdD+eb6QVmdJIHVhF9A2gwR+rfJ+PSU2Nfw6vtKPObzdzijge3j0s7pqcC9
41pHh+Fi6aHmLZWVuGgLXCSEXSSFyZIjMeyetECdmthJIVFMYc2Y/mODnLGSH05J0w6cgFmkFrLI
pJjPrkg0UCATSeURyQSUKQPhNmuLwqO5E70O1aSO+VLERT+e8yXpzD6G0hx01sEsPlX2bBf81Z2/
N/DNcdGgc7uuRv6ybmFqglT1AHIn49nzyp7nWcUmVLMWKexxBiXK0ZX13aPt3Qs4waqfgwXZbZCq
twRhNss/NhbaFiS8B9qFFc0uK3xmqsjJ8eewG8e9VdCbsTUfV9EcBhho0cTUvbP2Efi8YFib1B0o
Usi+HU/j49AsoSjLE87hb9mIHt12DB00rFuD3y+Wfy9L/alSpp/ttnBj/KtX8p+rXSGL8EuP+y+L
Q/650vmvetWPb/vpcCBSgT2n9hbhwGUEQeinXgX5iNm+7xKKh7UxSEl/6FWWT/EsPjxOwkZGYvvS
P/IWcDhw2ruWaTGfeXBF2e/USDgq/1Ijqb0tqbFgcVjwj/9aI9sMr620rHDqHxaM1xlcZdcvT40B
xAbeN2QVY5xSu3+yEMdwDRrbGNeXORkmlrCqDyhoWte10oH3aQvGlM6XblrfXHIYC/O0MB4RlKFa
fXVQ18F03Q6INbjWeKu/w9eNOIcO4z24PhAJo77xSihMZvNR1zk40XtiXTznsGBUmEd6BxIvZkMZ
F8Z16bp7o84OMsv3ZNBHkt+OTvM+i7ue32N1ieHoa2U7SaVedHuwfXdny/zNs5fUL5eAr1nC5GiG
rq5SimfoAIVCak5CCLca7sR6+SpG6NrlowFmIGYTWm4TEQpwUDgGdhwHKpY1Xlxo9SM43xpORoZZ
CuLvsXYvjgP2BblkV7agWKDtpwLpUpxKVbiouIOesTb2sVdniUAb/O2jdOgVqbHn0VN77vG96YMv
5TUwJog5bTDZSMLmrR/kpLgzRiSgGzTgYV8C+l9x4kHvKYzpIVvI1eLdc6nZ06Kr+3y+raz2rCmE
dXNgiTTR3CtyKNf8FTj7d1bkR8OZT3T1nqTRnwbHiHWz7iwCAuhJ4JOmzS3F5WBlEn+mBPVR7L3x
ZfHrmBhv04j3+cmaCkyLzxpu9LYRYsQ2FA2WF8xzg2TE6lzblic9zuyqkLumLzYyPs16C+RKRhMT
oFjWj0eBA312zBDX014zcu0luaiaWDeFdTKmI+FAemdUPCB409vSouhI4b/PqI/CTb3sWTwBQ9vn
aj1JbJZRCJ2tJoLzczs8FroGFJwjYOhNTnHwyNSAi5A3hV8ZCMvl+86sA2pWQ+KCvRwcDxGEKrDm
BwKWfVqQRmBVvm8dsImzG9LK+K75k83r1xWNHJZpRLlF3xkr9kONid+IMYhGEvBnacXOepydtwVn
flmvMW/eVYcVCBwRSuC+i8TLqvITfJsLG76jkATlhgtr6Ee+DLFEJFkc/9UcRgiQK8WvB3KLxAcQ
sWoM56q8sZX9yDaqn79ZuoN82MZMDCeJSVFnX24zRbXbHR3wY2EzoAHbrHdg90Vzg7jpaqO7UYDI
V0A6CIs2RQYCuz2B20pN9V2u030+sYu2jm0PQJlT2H9AiAts5JFwMWthfDVofE1XXzXoDg+VdwAm
WWnQDHMrY6ft440UBqFuq/OCx/UMJ0HvtzJrZU7kYkJXeR/U5K6fX+cOn3YfVGV3JEQGtf0ImRL8
lLg3tDwjKRuV4+cA3xd9tboVsPaLpb2QbokHO9XCOZa1hDmKWA/71vrmeTKw+YKyfemuiMvinvOB
nINzD82q8pHLvRnM50k/+mA7GCxQnS24o5B76VRSI4Dj9IBcWnGujeKmNJeoyT7dYsIF/lGuuARE
Ovb3axGPrQdCaxnijhoRkcNRrM11clg8egBA+Z6BdRPmhE0h5nFCqxGYY/NI6Hzk3sHPIRfaduSp
HdPgjIWKEI2CsoZcQVZDdVhRtDle2S1ELPDhJJmxuUEQ9EAIDTmyeiVYOFS1d34WCwfs4oL4MpTB
ZYIyXaF/c/xdS842NvNMThtNiwHApXoCTr23JQIIFdStGcnNTsV83Ann2UceK/NuHLAqHn/twKIu
7tnJsSdItKemLkbQ9RNS2WpnWxBZ406ZiZGraDWiwW6D3OiPLFOpnWH1wpysEunYFr/ixl+b3eAj
YeNQFXAPkksOz6LDriYX4Ca8tqb/v6Ay/r4X+c9tM/DUkX/XZvzTIsMuWLltgm2N0//6n1i+8qet
sH9M6D9+2s8JHX2HCX4CQqRp0e33/KP7YOgjTMdFF4F6xCzMzr80Hy6zPBMbxeCZuR6+55fmA19A
y2KiPQGE8Tu9B3HMf+09XKQwXdPDhI6nav2l9+B4ZUB2HRuTJIIYiransdpDl7VB52uN5RVOlyLG
vKAHtoV3QQYwqJBAH+fvohQB5uSU2fcc9LBR5VGOYoolZv7Y21Hr1M+2BKM1fwE9waqDLiD+sDPA
cFLaX2wJFV5+Lxo7gZEXWzlNZZZWC/JtxEO0TY9YF1AuuwzDbqa8y9oD+AMRKVlxdJE0R2wm1LD1
Kms6Nis5WPWAW6P92m6tGhr8ALuhs59JYRwz2ewcb06MbeUDbY6+WaUABSH9lwdkZ+bQRYhA1sNO
dd61FuXNtpij6avINI0UumzY9VgQ4k4HRPQS6UBTx94XBC8RV43WxTqSYTkY1nDqsEvEn+dUdPVO
lDTuDSAFGVoP7iEOS5wnZ6WIswHZXHwvyGxk7orRPPZ0+sAyiPt89RC45HdYN3CYFAjatnpoLX4y
rQyrm6TqYOY1Bzk5Nw5eCJws9E+O+GJ0OffLin8OV3EeSJoJ5xuILYgfRINF4SK11wprrVj1Ucp2
Tx15VfN6RBuKOaS+z7B7xTesuHKxosaoXmErnfCNSBzlLRy7uT3LEQWDIv+Z2S9U9s9YShYjielg
M1qzIHeHfjvykGNrwT5qpDLx/1Nrw8BLDLjg6UM4vvBZkazZKBJqJ7Zx420wdX9L5BcdI4EdILrd
saWIGv5YoDe1DSdWmRnVSxc4/vfBv8Bw0h2kG/OQV29rTSI+3dYVdidgyUsOkFGor9GaQjbDojHM
S95bQYk/0Km+gXtPt3VtCBLc0PaeoZvjHXrjz7z88MnrjBHe7dkJDD/Ai2+LIkCI8/OAeHFRlkmN
VopQffEG5CQUqD35mPUMhlztB90wXU1zPIzwR0Ze7RB1eUbqJFamwPINbJaq7G3X0M2sqzirh2fa
6JP2hgNrLrqq0aNmWNpX7zqGhQkIA9JqXxWg18lXmcH2ww/Ag2dhdYJEBNFqLQSxMmjz8h5BIGwi
8NGk5iwidn3Oc+jipNp7GILiHulr3IVlqrEeKQAUWoADBkZSi1uBWETDlze6IlWGxlmWUJNAXtS4
AdzSTxezBGTpxlTSdzG/UazKaNlrI8sSFbTftYvzMI7or6YvBn/Jn7szbuNPxLiisQEYSknkLC5w
FmySQDYVWwnnwMxF4EjzztPIyYLRpkMPJb8L1/pVNdiLhibDFxbuxXqn0fQZK3z2tU0IUOyqXrc2
Xew7pQPZYnWMEZAlGqqXsYRXbWAFFBZ09JAIuYqNAVczrrXJYtDbAIBNEilnY3PcI5idUUmKxCf2
bujqxLEx0Ls3CrvvDOPLWN8mrGZEvjU18MKYayeleTN6p5J8J3MVunQP7B+fRblRNVFJi6DHnYFQ
TfD7E/z/n3I39uz+u9qKTYgt/9O2hf+zMXT7rp8TPHOdLSuzsSX+9oWfA7wH6QT/Gco35ncTSvYf
NdTB08YsXPT4cbaFKf2XGrotEsWWZnwNxff3gBP8qH8tora17f+0XOyHxo/9s8jtkbUETCWwmIDq
E8FunE71aHQbH+szWvjEGT1NCkyVj3a99teoRsa4qOED6ezRwyyHIcb+GCqwzP5w8leAH3fGjwwF
j0boF/AEYb4xqMWecQEEPgV2ayI5qiIf+VeBFZDZigUnBY0HtRyGAXTAZHpvK4GbKN48bMtyDCP2
avW/uTuv7NixbLt2SHgD3vwCAYQ3DEbQ/WDQwnuPnqgdaoKkfmkisypN1aunkfrSeyNZLF7eIC8Z
AZxz9t5rzXUuaW216U0rx1WARd5M8DNm3JVdaQARoDKp8uZJNJJ92RVrcQwuFGQKfoLoqZPDzYBT
0cC0LFq3onlHfHKo646JFkTNYZY2EWf2Wg0OlfxQN9K2zxc3KxO6SEHe+Gamr+a4E41nYxwes0hn
9GkdKrHyusbYVup1RNvg40tOFOvbzPOKaTucElMYbAGjLTI2r0vnh7YpbyPOrA4mivwwtMFBDy4C
Fitm1bco0xkR+lSkcrHK8GqkWvchsVDronZtLRGZmPSObmCBKeIWstyBv6v77zFMN7rcP7WQK3z2
CMkZJi8DuOj3x97s8JkO226an2La2pL4nTFVS6NNMhnn2AyOQo0YzbIuIZLoRvdxM0XfFWiVprM+
BQkCXX7vC4bdQoVgp5zPo4/UH/XDGlSmF2T1+6xX7oDQoxosu5tpi/qmy2W7yXLMHVNLh7OSN0lm
PLEt4Ac0vXJWHBpT7D+qK6Hw9zEphCFmRqGigBScKqYdJIvOWHTbGMffULJtDB2dUXMr05gdAXXQ
Pt9X+SWSkq9O+ixGmRPOT5jVXj/dZ+zAwZA+iemwNnSdVqolr/qktX0upTyZ8So/TEr6kNYCHkyT
7QLTg4j3rx12ndY8ipmrSrt8ChzZytnJUEqqJa9MJHuow0NHC/rTCHgGXK7N5ABm6OWvr6T/2eoP
Akz/ozUSeFc9/8//MfzzMvnLF/5WaogixYIlMb1bxnq/lxrmv1FfWIYowZUB67Kc839fJykLGBH+
bUoo/WmdROVHW5JCxNRY4P4SIJmYXv79f5gGwm02ZIoeChdTtFjH/yg+CNJhtDorUsAk2YqMjU33
EHi0amxPCCNkyxFsVFShvwVPWDvmD2hItfgWWUf9xx5xbXiUucc8TGmKerBo1m/oa8bhPgBGeFY2
1duCO7swpoh7D/RgZbo5Jx7AmP0leZOTp7pyo9gVehsogANDhDNcvuUwsJERiu76bq2D7WUifpNW
1nP1YD1P91BxC0r/BP3tq6Jt03JTCitPsx7i/JjNHOC2aIb8cJOjGdeP2Y5pU2U368rFal4BD6BE
YC1aMU8MXXz8sBiKXWBecrhNxrF5q0UvGh1jX7/qDj9EDkXiJbpiGIEzegPFteNoe0M0JNuBbgeb
TrfhKiMjNh1MKdmpeC9sdeej+QNJQrvG0Xfi0wBi9Qtn4vv0Zr6nn/jhQOvYlWN9WB+CDW/ZE1z6
BfBBt8jnP9/K7fyqn76Mr+hknVtPPRYUTG5MnfI6UfkEDHqgdDnNzngcLbt+NTC+wf961c1VVqBv
s/tbd6p2yOO6degYG/OJR0jwsmzlAPiUP8jubOvdSqvXpb5mxYDdhvaqxTxeOuoDVE9et+nkV47m
pczNjmXqYEWyA4xrdrDHb7flV4uu4UrdmZjNFxuZE39pyO47iEA8Dyjv6Z4drU80I8V7eANSrX36
D+k2uRoQ5dBjbnnq9B+wBlRZS1/ZzX4KgCYP1sa/d4Htv/Ve46bIyTS794InYU+fWXoccMwPNkoN
um44Mk0wfK/Rs4XZ+ahLCzITW/qV+hiBunkvaC5rjh7Y0aNwGe+QX/T6GZAnQykga2CTHvwrLhlO
o+E3l7sCiICBqyuaHkIjSDuVaPM5/noONgo8X8iNW/4Gaosd7iGsWbE7xmv+HkSONq4tSjCAlq4h
eXMP3JCOMB5cu9sbFx0yTbl8Y76NfzUuxgUWyQJhOmv9dmVtjXbF47H4pOtQd4ZqbZ5SC+RvwRwA
3gd8sI2kstdwoTFffrEYBGSr0djU7WC/VO2h1a7hra4UcANwth2e7fLAk55sBGT+7xqadnmXy3bx
BDEJF9nKrL2oo71AC1eHVCbvVGndtjt1om6zB5fdB5hksElBOjGGXcXBNdL2lYtj2BsPgbRJNlm2
vAV7eLyj6BU7mAfqyhBX1J/xZ9h5LW0KdVUvJkhEu7b5o1vOED1on20El+XOnV4juGtHp408Zfam
8Sh8zLV8GSo7BSh7Cfsn+IqZxPX3bXGa4Fw1wu4uGCo48WtVXaKH4pie6eXv8e+xJ7uR67HJ23gi
lzr57L8CluC4k90X4nnhtDIvDNsoIqoTcxl0P7SgT626zeT9uC+j14oJvuUxYLdwo2yCe/1sYrVC
v38fcCFEnnlRVW5+GXXVqvvuBi4VD42UukUuB7hSeJYYqT62w0mnTLLKTWVWnCcf5sotPrIPLFmV
ulZ/Wnim0sbM3f6Af48a7DqI2+5pPC+6XcNL7DpY5Z9wY6vSqb2EwdO9Xsv6K1YvvC9eagCX38rR
sfXXZvsJ4fiszM9V60kriiu8LpatZ7vrs+YW48uQe+ZBsFaJMtAqV92a/d1nNRz6TRp5o4S+16Ul
Mt0RSr6hvdO/tvEPso283qO30GAVAwodOA1bGxE1QCg98mp3CIG3E8tMeKv0V1XdTfMdbUXNbXyl
ryQK2xoDb8nAQlhndHgSB1nhV8LvHwhIJV7koeRpgY/I/6aGlgvzsksvbyoo1l/abOcLOsaL1Gs2
PAvi2mDmm38no3PLBneQPezn0cM8/IjdmdF0/Qi8R7hHGzobVQQD5m18Uw+Kuqs8Rb355kbL3e4G
tJPpf2u5Rb82Q1DDjwB45CcpfaTWHMytqYSOkLmzsaoywELuSXlquVpvdyf71Dcqv/nkcKTl/a9v
9/nY0fvovkyVa3olWUxwHD7OIpe3YTvRVqNRzOLgYI9Rir0ec+zGUKJ+5iF7EJ3/1tr728BNvsPH
cdM/b/GTZLygq9BTB5z0MJxd0N0rMXbhx7QAWHi19EtwTw6NV4ePFcRSZXy1krVVvRvco1w16U7e
6B9h9FMvovCADUg/Dfze0QRl9aPN7F/fKHX4gP4LbpM1Txsf/fKnv3/610ddOf/yl7++8f34wD/I
qFtt2m/ndE83hjeOn79+AAnrMn1FDhi4R2hymIBCCPT23x7Aw9bLUzwxn7Oxcd2w3lg0z23mUTzq
tw/4Ix/zmX/44NeH8V61q/AizjQC7YKhVOLINISQqay4O5NboW4mlBf8iDcBZ5jZ2+q4x7fOSAaV
vj2sXqMLShrdzk/FTfbadyieEodpW/uZVgxwgi9rHV+Vn27V7gYvfype/EM43CPfVp7CDKDMUZHW
rLGitZkYpPjrtHqM1hHDtfdu2suYLynqcO/Xdj+7HTRRTkH1PmwvwVo8TOmdssx6GyNHR2BPfxZS
cLflfS98WqDIOcZXw+eE7Ljg3neTZzM8C2yUOLJbrov1AuGDFuC1+Dat3YTsIYVRT1fRlj9Cy55k
uk8IMmJURStB8ywoA163Hb6m0NYEe1bgYbyxuIs/iDqNL1N6DwOGyNDqWQiL6bF+L2mtrJL80In7
8FrIq+iyDJzWFVKU9GiGXhidWASq8TDy4xzV9iLclPKn8/c6Rx5k/T8ndUXIQQCH2x7z9asKAOk9
ROLPwCs8zXCgWvfeXGCIe74THr+aDTt5Pzi8/7K+eI/eDGBQ6VpwdS/4A+gkirdxfR++xjUJGCvR
vneSrVoe0q5HEQz8ir3cpMrBE2YHN/Gslrn9zHi++GEFbm7wEup0zYsCXMi01tkL4vlwOCCrvmed
258AFSE9bTYtg8T82smPLVeHvyrGHetor6PTX/FqJdGli/byVwapReSEcPD5KRlsp8wLHSfu3vq7
lO7rE6gbhP5i6wIdDT6Cp14Bq8uPl6nnBhPCg/lMaS4J69wKbG0leNDyDtY7fT8YQd2uBPSqwnx1
Q+Pkdx4bJIKCeNUuPAHtLYwv2ugod2F5J4ur6TEF3SYzTSfowkZ1y5tyD1JHuw/nR4zR1WrWHX/R
cq3GBCGPDTRq0x7FzJ7HNWMp+v/38Z6/iYIj70sQNrvlqg35Zeks27UbB256EpINMHM0ALyHbm59
SboXBLOdqd9Tt45UUgfgS+98lwK9eQY/IFfr4JEXzj8pMRSJTf4gc6RvVgufaio572YfQXy2aFyj
39m2wpXzUqatAROq7SmpILgL6AIweaZoirX+wcoPwZP05dvCHSGFZNR4Pr7i3m1RlBV3WYBtfAzj
VSl8/vVy9b9q448K8F/bk/82VHOi72ae/tUkbZl9/V7eSobMYExB2Ir5mIr5tzYgsFSC5TXJVBVZ
l34vb5eITYU2HwZiYKa/ftHv3FQszCpBYIQgY3zW/5JTmRS4f6pudZF+oyQbJuXyr9L7P/jO/EjS
5jZNJCeFROL4C36iGZTGa7Rxi7bkNcSSrPjha2k2ns9cSeuFs5VQJgnECNRSY4MF/SrHEiIIOw4R
LNgncBeY5dViIZJFZRGxOGMKgj8+zPpOAjkyaZzJ/GXMZh6G7JJHJ7kX8I2+VtFzzt40ZO8NaDjh
GLJo42WQO7IXEnvS8WVUsjuk67jlcPkqc2DSMYoZ/m2C54iwIjZvcgXybClpfGmlLZypDqpm4wZh
5BgpFq+jKOCmDs3XOXk1cxTy1qa1vimDxHx2Q6mldWfn0P5YNKS8QZrCjnbq4mav9UEBUy8CIL6w
jhH3l8GXMY+eUlSi8wvEr8CWXV9EBeJ81rxninWwzKW0CpMdX/3J5kNTQFnThn8WgBcbvfRNyOrr
ZIJoaLqtbxCnoRfe5IvO3GXP+HZ2kdjbPUkHojGvxalcq2X4aZA2MzOb1ILYCyr1u5MHioXqhq76
OpJQU5NUQ19lR4sE6hhsFhGBPgx1jfHF/JC0Js2FVnqu4TuTGrWu1BFCAglPahIfYplFuSsXZBdB
ELLe7AIDToWlNy/ykq1TGMU1gx2DPhoLCckqiypQWfSBQoNSMKnk9wLpIDwLp2vuFYJCOU+8zqJx
IctnVZAPMXTmgFFmaKAYDkqntBiFBRYcZ54SCw839D5yfehGzhCfNcjPoF4cC5NtMLAlNdomB53i
A4uugEYHOCkIyjBsqcHFM/ROuuClWzjToyyeujClcYGvAg61DI9aMpPXmYPojOZk9s/agq0u4FeL
PscSQeUEObs6A+B+/CqVJT2D6w/0tRTfG0DYatJ5Ay1aQV9L1WgrICjVNOBH6eGuwUbj/7n4HUt4
DaDZKIC2K8ZMvsDEx18F+ktKqW42H4We/lSDuUC6AydUlGMe9E6/qHPENHPAAropfG9d5S6C9x1r
S/992AoDotX8TebkEEMHN4cPhSa8tkDDDejheHL4tcVLUMXrFu5HbxJoA2085yDQ1reOclfEGUlj
jtPBcwyhvJM2ggFwRrA1rfU0KOYBZfGM7L2B1VvAJR2hnS9jJdjnBgz0FBb6DBO9h42uD++tfArG
zbIU6JwkWVoowsPDEKJcwWyvbuV5Wxmc6dh8A8AvYI4X4OHgr+vyJSCKJUgAuIMP1vXiXgzX0g/O
JXKrDL1NYaEd0npshJKXRd1X31orQay2C/RAgwtv0vXviuYELGU3wI0PzJpeEdxGaz4t4nW/9z9q
ywfmGK8NhS1Rn1YkY4AC627BjCFQN9yYYy3MprXMkDqt9LeGSV6Y7WphY7bTQi2lVb1kh5wG+UcN
r9rMGaR6iPlckETrYpAW9Y0nGYqbwItmXr9SGnU11hPS3KXv8tGV97h/n4eU3k/6Bm8zTAEit/7r
GGuwdnouOEDynXkutXsTjbYJDW7ozdWAKT0xwvMQbIeypPRWvnKKzDI2njDN/UC32mp+sDYi+QHf
lafI86ltFdevkLZzHwT6+Dwp+V3QOcjCnUp7eRU3V6X7LNDaS7BZlQm2FDanCoQPPr51goMnIoAk
VJX1KDeukleUhy+z8FhSsQ66CEo5u83KvLO05k3BnlqFBevrTxFfo1bbVLyuUtc6SrQ3imGrDvoq
vySgwnLOiLlkoAoPzmMfHWN8A51cvgxtsvFzaI1+fmxzYn0C3GekDiWpsi5YiVuILf1AZ461U+pU
XpaEMciwm9Wbor34TXKdh8StrWd/cUwRTtFqW7jVLS7BwROVcqPFXrEQHwLppDTHqWk2Jc4wwKuA
ndEjGvFDCPyuLpVtpDVnljXk4fVXOdGu0iHpt77/1KTzcUAQEATwO/Dx4risNMIN4E9U+jbR3ogY
0Ae3S9Mntap3ZcQ1LVskMZm22L10QMtENE79UL0TbLOvJukQqtEZpeiHXyIDkaT+JaRFqdByK/Wj
iIZeDFQ7pkuTp4nTQ2pbFCjwM2DmwQRDhl9m9HMJQGrq8Yat1wmK9xLB+4KhqwJpL5gYFiYrJaku
ughgqIZ5vMU8IPavGvI1eLtavcvLRTJgjZcWiISSb2Q1v+q9v0sD8JbysKgPzOIQgfStwSQjjOhI
fogLkKAivb/02YIqLpB9IE1rXyUzx/L3+Gf2hcEoHeelLLYb1BtOhwrONJxeyVfginHvVhvVFxY0
la3nMeovtlA2XyeD6qlWMSCQfD+rE5TlT7DmGQAeolq2bQm2yY8MJLA9d9mHSPd9cRcPoW6Lytka
m4OuEleSIA1TLYRsWAUm366q8yBPH8DG9tBsz4gsXVOc4YDUD8JUPBfkg3WKtRob5JJKCB1e5aTg
07ZC2RlNOHPggQKnsonPswP1S0Cdm0vpGbfFEkliq1i7QX9oTpXX96idt9mESoICKzZ2kRlyBetO
UURvQdefpbK5R6mympr+kA/zaRrx4iX6Q0CJaIHu66h/085aT5BbJnBTTmV8W6F0SUvmiBVgV1Xx
z0qXeGXM+gqb34VusE7F9nvslFvfNm6eNpd0Mr/mMX4GOP7gC53T9dabiq0knKedEApXmOr7mHIl
r4vXhCfLmMAM4PguMauGAZ1EbMYmcgJwr3YfGw5iDLuS6IMpME/8FzWf6NBIwREsrJPV2V4ZQN6R
pjFZ+sFowAdr2caI+52lfvAlbp0Y2zTI3LQSd7pe3mZmIYxK9k0gfvt+AJ1Saw9GQURL2+u7Pn+f
0Wb1i9iRaJs53WpVBz0coHn5CJTLnmkMhcgoembVog90INsU6D2UsDhFHfxbwX8xwcqkc+/E1XRU
lzwzI0CwEZzCSNqBrkRTTFM9H+jlGVjm5W3URSeNE9qoWfjlLfVSjQPQ03ID5mDbQ8gByH0OQwE/
/ns9jCMQAJ1dBZIYU3IWzDG6BI3gjUmKGEPEcEFKmkCICHWWFq+nkEFEnW56TVxP9KY1g4Z2Gm7E
CuBMz5GJLnxPONLY0LU2EuElFMZ1jooaSOcuDPIZqt90KKEG91GlcK+xuLeE+NXSGu6VY5jlxh9Z
QsA9oi3qHaseuajMHcpML0mip6KJtoQSbiakX2QJr/GkvrWEu0GgX/hlep56gZJ7ckFWIyddyawe
BwA6Xd+/JFPOSMTHd8p8eDLdMbdeMBoFkHxxNuMs94+STAXfKQ91x5hUiNkJStrJPqNcfGGvIox5
Q6ClxJxCQCSvdiarScQ3faiRzhh689HFt8aSrjmvy0iuTLtoegq0tnP7ldTDwfRFBk49kmmddTzf
1HOLRFjYWHWHKBg5HauK/d/YFkKtUKHWqd2rDG0gEWDsT2vg1nstlR/1yHL68iUaRo4rC8PUrsPd
EDM2G6Zbb+Wrv14N//vD2//kRpZf0jz+r8Xw//7HbOnfRaW/fIPfSmEIUxQdlK4iSJU/lcJLPK5M
0YsuZnFw/jbppRQ2MbJg++bLliEsVfLvpbBiLf9Z6FdkdKB/KUJEXoJR/mHQq8MFg9mFUUZWFQQ2
fxr0TkoUjgPyElzmGW0v9qaVqEtnYTBPplDS7M7pasVT1DrpzNCkxH1O21/uNxKOLyoY5TOD49wN
xL0NUv8zKIwJYsPiUCCMCK5jUgXynywjvKuWZp3pb7QWtWUlKiMOZqNPRFYWaash42g0FFO0tP3J
Wwwn6cRhjoaikNJ5q9GWlhifA7VO3JmLWzCYFkQsDKBlHqWBXnVd0sRq9fQ1kovexuOcOLMA2SrB
y54ZMIdD5RxpRbWuqnC0OU9wxCoGZkKJsAsz4aEgkojbBh9eLEolqpv2axzZ4ZGmMKsITLRn3O5T
zrAwFwEtF1PdQ98t35WsMeA+LY2wQXs10uipkTkNxEh/0C825FsQnGonRnSuQU+1jdWQtDc8E7PK
uR7bi2dShtLaJ4pV576nEdeR4jffpZJFYNJRhiQjQvwpJwCvnGGODuxYZMZVnOjLgao+eFF6816N
/nFolMoLEv2sqSZN1pHZ9KAgAsZjBBU2pJ+WB8q1F2Ett/OMqx4Fe9lFG/hqr6BY32pE9+SdkUQn
IVycS9AwbU3nWRgYExtBz+kZeAJM7i/ZVy+ZBg2goT6ShN6tYm0RM+XXEey06jcXDAGeIRTlqpe6
TQNoakGL9ehvLUdWmKRPiTlvw6LDAGgO/muigm5VYY2TR+GXaz3jGNoUTJ2MMfZkX+t2XVECNAm7
sxl3W7ULta0xz+9GLUC0DwuJYk5kNVQXVpiYvxRBuAMskVHXtVwclUC6JE1MkjGfE6Pn0FxHpK5y
2DBaCnvaQcxzDRzNy6c0ptppSi9dFTwpUe9dTEtGXdIlIfg29LQnbV8sQuuQUFPuBusswIwndMSk
YZ4chr7aTlZ7mhNA2Vk200wdQ08OKm3LQ659Q597sLBa0pVW1aazCyS+K/TT5p5QsCV+S0Xv2PMd
6wYyjATa1UwRA8RJehOHkt67IrYggVKUE5Gx6tVpQFHN/BHRXXDvU/lqTcZdbMLkzAtKfHBMaRHX
GFesJhGcwicYixDMYF13A0++WoKWkzlr+DL9irbcN/lc71L6OKNYvvu+7vYSs2GDrdeJBREX2oLw
pCWkLr0hrbXOWnQMe0pEHDuVz2x2oXUwOgaf8VpH+qHu+71OzmNLgyqF0tzXNRQkyS1bcT2HdzD+
JzIAN0V0ylCrNZr4WdQ8TTOzI9SqHNDlEHVI8RGa8jNVEZmWXYRwYpKuqbxMxBYvjdqHz4bvb8YI
h++YiC9WB/NoJkfBmQbtpCo8PUbJSLtsxqfClOV11eE6KjQFmK043pJWQBbXUoFb/kePuJ1snHYv
91V0kI32ZDXUHUb8UQiIt2SCN5KifhwmDE+qD9KlLHF4V0H5nbOY/j/ssv81e86GiTzzX2+zzvy/
/nvTFp+swu//LKb65Yt/22JlFkv+Y0eUFhPGb91mfBvsujRcoSiwZ6rImH4XU7HtauipNMPEDPGH
lC5co2zGhoh81QSPuehR/x5JdvmVmPAfpc1LJsrWP2+xIjw1jKFg05YMMe0fRKemJGhajbXDKSo2
D6vWNlYTP7TGekDt3YMWKiKas9ReUpJg3IcsS4/NgvWRMRhqF0eZvFFH0AcDyZ+wITlm3JT6ZgTS
SBsipR7NHxWd6ZWo0AFS+stg0Z4ztskIGVajg5Vv27hxYS0+SAEhScIuHR6krmCIFZAwidV+3tMM
04d0z0ibw8AmtQx6nc0GgKFL7w+tjSif53bXy8WtzFiFqZUkc6UiL7eQhJWBiddqlAzP1GrpEa+u
CbgJoNAU3NSYTmQAX226ki+s7QRtQ3SWq/vPNZ0ZLbgZKi0bDQ8g9v++Uk9lKOAemz2ReGE7LZ+z
IX+lDVi4ZVm6cz20dmnoVMN0qsP8bmZ954ZadNXUYENYYxHLT2FZPYmidM1M+V6V1qMqg1HR85Ms
4dlM+NEKnC15tfLl00hhSPIbWWmHpQ+j6ZYbWJ9yZ8E+95vDELPMadhPbM03HzX2IzfIm3fNx8XV
l5NoJ+JjUfOj0NwhFKuLdyKtfQn/MPk0woskDhdZRQClypBmdOtolAEvprESCwpo5V3X+tewKpzF
P5+1EkHCMb2+vvmhWgfTxJPSRpFEq10UXXGSmP5p1A/8e4vKf2n8J7wrUIE1z2NLQgRBhGt1EitH
N1TCtCzrRU/MqxwMRK0o8TWRxStxK+t4Er1eVzaaHh45pWzTOXnrNHpx1D6zkJ57eNqlOfb0s5H6
KnPcr/T2mvkFxh9Gw4ygM04TRXkmH2ZtIdASCTplLwGpqbgl8ijo7vvMCrirufsXo1nwXfzpzvoj
wvdPtcS/X278/+tV0xbMyr9e4v4+Vvt9pWuS6J/Xul++y29rHeYHiQoWETuY3eU8/9tkzVSXuoD5
mq6Jf3LIS/8mUoQo8PkZnWFt+50iw1qnK6oO6pGvtESZIuQvrHWGuaxlf6LIsNYBGpaoUFCh/gKc
/KNuVAlToay6mrVO6uYrc5tt1RFcUGYAPhTdxL0JAXisgGJHKSS/qvD0uShsLUrRL1DmtoFkHjLK
YtjBRFNNcXf2+9yHwDcDFNQIrdZI18t1SwAKAqV1Ah+JgiZvHX+s5dVc5cz/G4KXg8qnQx6RPyUK
HfNj0CySATQroAND9CcDAaV4gA33kBD9dVQlNd4GkvyT+dM5DfTiANrlsyOKeK6wZlO6eFGsfQ1L
syjAIKQSbIuSo7oWQ5ASCorrlnQLesTQIlH+QJWIUvFQdcH01BTtzuyBTeaGcK301HLrLPe9eUQG
2mgzpBCBFjl5vye9lZJ9LiTWqmEhYImrf1HTj6HpDEIEdYbu1NAp7tCRJMz6BUzuJM5UPQ0Hwyyn
BSxx3IKpWD71gv6sRJa6qXJ5DzNzK5sDEyOVSA5RBwdWClDymoA2jdKuyV6g7NImE42MtBVr4vMq
5b0n99FLe6ivgoZOwh9BAbFG0fEITW0dK/25QMujhIvbFTOvI1VDc0itgHwVesWqoBdOos7ujDUw
CGWQHdpzPLeEtVrfCtEXr7kYTVgOOD1VEQ1gspEyzxcWpv4giiurrC8lmQhFGB0VBF49PDmliGg5
NfdhaE+MkQk2Ds0vsJRQ9Qn/BiexZgK1leV9muxq65AIUb8lOW87CeZ1FIt0VfVkh0v+AQijB40I
Um+A3LAdxoRZLUgfLucldAsVWkUvMJF3Q2Ece5nhDjwkwjDEczTel2iAng6zRG1YKTct38SS/mgu
oSupYvBQGHVxOy3dP2OFQ5IDNiUvM55kKGhR9wALxr3iH6MQnWDn5ahyQ0onxsuoFRn7NbIb6Evp
BJBQYz770zFKxOB1iuKnoSI3BQqZjImaFh1Z3OlRkT9VcWRQnHC2oHOYhzUKL6tFLwdRzFCHlxY0
fxqUZFOhgMLVloJFbiPZTs0jIZjHvBNWRRhDUrwWJl1e6ybFz5J0HThNC3cdqGMCFUCbn2brlJiH
wiQA89NHSemzFXNCMbNnnfoAtL7OlERjkqyRPBUc4WGoGDCiTVWghvOrFcYIApH2U6OC/HZn5atE
pc3EeU4+IgvWFMLJMb+1wmgRiISCNnttg1PN/HuILdq75GpAQvDxzMeqAc4wR0Wnzem3RLlP8kDA
AZzCPitjnORjCCgZ9mSp4D7vEpSWBta+lCrK6bDflTUincr3lgiQQs7dIDFcshwnVCaKlZwj01+V
+lNbb6SkP1mZxXb4KfcMB1X6k7Cl66DcdFwsBO05SvCFGUYTHtIMdVloF8V3aimrQs0RIvFoKbsN
PdZAsZ3aFWFchLNmK70BpmzGLxbWzNYMHRmYaor/Pkh2XfNk0dvIy3PAiYbyRFTqtQWWMJ9XS8JJ
g5irUJmhtsc+vJuM75Fz9/KPTIO/wmVIYisAc0j/jl7RKOT51fovMUOCtSTqcZEhCSpIlxuVV2up
6OnJWuXnWH8DSCdeBW1Ylexj66vGQoubiYaCHmz1mLn8BiJ4jTSy+x6DS1sD6qTbe7GwKhZ9ze9G
/2Tyi63cfPk1Adn8OzW4H2MYn8IoJoYQjAFjgF1DgqBSCRz63lpQhkxkJwaz0Tg7lg+uSN+z2DGG
+Oys55TrSgyzjFYGHeTCcmd12JspBkKz3fnMSg0O1G25FQWN6cfSjyE1c0S2paF4h+VXIzA0+/Rh
DJqVOr+k2pfaR/HdKnS30r414iWKZC/IiJ9ExqhjaKuTsWuJbs5HohvEa2xsRJMubIACuKmRZKOc
QPDiTgVq+TFVRdTMQXoI9IDMo1l4DrqYIC9iLATrVPjyFxD4TrtJvXpqkU0rCakzcJDMmhtQysYF
B1NvokTf1B3Tmyl8VPqG7pmoPiuoH1aaPutu0vnxnuKesDC9hW82MRSq25/elziVinUBcSRWNuHE
OHLCezAulK0yq6d1wa8iUEU81tpQeplWVRvflxZmsHHwc3Nt5jDGi9LY8fW1nRTJqkM4N2vIsIuG
f28cxI+qQBKh1DXBiI03ZOJPkLCOUNuf1KKoCJGr870oTO/qSJJvn9S3qbQ42RrDNYs1BU3NTMaI
HJ2NklOsbuCTRW6CNOhAus1OTtS1uCS3IeoiyG4KthLT3bLRttYcvNcJVi8xRCWPfUIg6qmimZWl
mpdlw6dFY6WKRHnfiTVCNHgr69ocjkYkfgZD4CONQLVfTEIIrgtt3xQrhmOlMlMy8nNiOP07LSmQ
nek0K7k2dGeWswMdna+5DO5Q1hDdt6g7UcKDalRhX1Z69j4o8on+DeS3XH8ctRj1UJEigBtJLx5K
dk2AH54R4k6JmKOPPkPxOWjetFDRnG4AhG7gdV41unKKK6G58895nd/tEtiNYURLwfBFBG2h5Jpd
8n+4O7PcyNE0y26lNsAE5+HVjDTaLDOTSSbphdDIeZ752EBtordRS6iqffWhItojIiOyAQfyobMA
h0LuHu6uwfj/33DvuW7Yh5Gbk29gi4SguYVQEHmFs72vCe1EYRoWHUDpDkloYJJ8yZaECTNnhLcb
Zb6TWmfSW/V7pRw28qg+SPFnHmr9qpz7B2njx8iKRRGEnCbGTkRjOIjxo8xRq9UEvBuoHJpSO5X0
k3GH9kKVy6tsMQIWs9opItWOwXF4I6eRXgirmqea5Z82rkSpNNeeqKKtzo3XSGM65XXxg2dGa61R
v1hk3ZRM2KXx9JV7w1PNhnCFMqVy2ySPGYgJh3BuldIBVsg0nrzRfKLpR+YyC6aEeEv+MHL/ueEa
a6Sd6tyH5Vr7Shomxu08zW2lsRJHzgMy0Uf/0ay9jUqlBCx5xbxxKUR9CA4up2VRhmzfJaotpEjW
68lIcHTUKHxoMr2528SnydU29uxuLcQZky5/FsLgfVYWimF17nDNbqjeLKRBS+RkkjsatUsODC8x
vI0958wCtpADoW0d002HKrYMZbxk0PrzfmjtAZQ3AP10E5Ax6c2PtSHM61d6+VGPDuZ3c58hVw3l
dN3EBQva2coTia0ziAKD4VoP4efwqputzup08wvk1x6SJzPpzFUzt27l3MQxYp+WQJheYlq9ZowI
vs0Nu9YSdPQTVgdP3SldSAFYCeY6TFS3n8OK47m1FCQoqWMwKgtdlhGu830NBPPZDHt5ayb83yoy
Ne57pAsJ55PQcedjq8Rk6w4xhJ289M+9ooyrvFDBOQ8TauAuRhFNEtZiENN7naBd5Oatw4TmGnpP
cSQciZnFz8ONvKgtxSn1+L7OdNZ66H/batrojOYy3c93YsQooJH5hKM0vTOg+XHwm49WNslbT8ni
s47FnnAcYRvlCGXCsVmG8vAaeimPQc9atVTk5GRZBbF5HWYCEfV8EJQvY4+iK0plqOh9n4AACIAs
69M1CbDUjDVDYMn39yHb0MLsjrqZCyux8Paqr+KNsQbqmOKrAZlr6WW8YZI8awJrZf/P6oX/0C7/
6zHkvgWh/7hhvg8/0/A1y/vw/fPf/vt/J//17zTMn3/umL//mh8dMwsrVbVwTlqiMjsdfzTMxN7I
Bkh4heGcNa++fhsOzpk4xHaL4i9w1R/7NxpmTPK6hmlT+Qa7/FTDPK/r/q5hVjRV01QZuSwNuG7O
RszfSVG7KixkBi6E1298KHCDZzdrt1rnCJPKjZfajI+4tGeqO0bIKertYd8ReuKoX/UrHsTgAz9N
eVTivWwBQU/WrX8GT+7gPUSQ7bkvuKwYCMXqtdtXmwQues0GGodYvZDs4CP1m3lYtJBWqC5IvCxv
Ipnz3eOeQnbh70cJoQBd4bp/b5+Uc+jiewCOhRCCk1JY8zawA/jnJGkTFKDei/R42HCK18/ire42
o+FcWAXsYiJCLln3mUY7U7lF7Yk/ywfVZ47GJ0ZiORvqgNRHHB57z1ziC3VQzkKLWOuvWbtmFLgQ
y+OULltpozQOlnXeCjIlnTPyRXCxiRnAlzbhGvszW0loVvioKOEyAPv1YghcJaV82ZbMRVEEouo3
7Wmf+rN19W3Y0AaTgheItrKeZEcFYMZmfVt+Rna0mhbTLXyZ3ugV40V7AP3vlq80SovglB49Nzg1
e7JQTsJTekkv5dFf84+eyEJd18fsdAeacm+63jk+ZhtSvZ+SzUF3xa2xMM/pYy25fuZG1SGWD811
4vYghbA9pI+YxgPrHL8QJj5z771H7yHY2LmxwyDJcZZP6EE3xYafSauaz9PWM3cAibVGDVTZtNF3
XPhXKtTsTgTBdePTKRGXxkutmd9pywVTDKxwRk0vvxg43s5AaDCe9p9VBvGLHJgFfTG/JsLXZH9E
+t1CPLCfbM/ma3N68x6bE/EIRAhem4960V7SdKG/cnvpr81H89F99GBAjt+/Yj4yyaBgPkrX7sQF
1p34kiHulW2AJu+85sNlzSt81RDQ8S49CclsUeRHwfBxkTIWrxYE1uBuJE2IbzHuDWZE3CK8blya
KitZtl/Zhq8Y8wx+FHt5G9YrgjlQP+OEjI/We2o8jS9VsRgPkMEovyVhlwyPZX81Daeq7tvugJql
FxZITUeSCXm6Bsh88+bJwlOL2fkDRvE4A8GVC48FiMBFwEp47O5FLPuJ9DyKj7q2z/Jtla3FeoMc
/FRqBJb0wHwqOmLprp1w/OHiZYidO+r+FTH2oK/qwP3xtsl/fV/iBpTIaz3F+qkZ91JK+tDdSbF2
eO9+eUsvHO6YKagfVcz168afnxKdcO5gwSPp0bLFbmNKiyQ/pdYdpAK1cXvMaxQCp+KLiUC0xqrU
VauhWtW2xxMuP876za2T7jUgtPiXv3/wfoPI9P++/+PXeYfZwY+f/vgjvCO8GG6OBVZfkPrJO1q1
eP7l57+8TV65EXHtsn3+ih47LIyLaq1dahtfNWtttNAB9IxyreP+U8S5Mz9gshERa/kBHi9KudE2
G3FhIIv0slVPXgDNOah7WLjbsn4ujHsYSQ1utDPSQSu/n/Al+fo64wlgzSqVO2BsabVD7i8Ei7X2
MaHGehcXA3Q7MG9OT55muOrAzOGFLEcKG7yRkdKDVbCNfTe3hU/VCndw6W3AHWEawlm51NNVld7K
O8UxvbcArJO6j1hFDIsgWImYMxX9uXblK/pzzUEXIHxar52xfG+MVSavp2MKomMTnkD8Unhv50iQ
Zq3VK/+jUl3kZtlb8TaWzuidC1QEqKC02cLUH6fgXlx4twHbKh+ruhFOYrdq+nWD2sxOZUfBkmqc
Rj4d6iUEz2dDuS9vwrVem9rGxD7MUCN28/C538HXrNVNEB+hAJUYYIkcY6GvI4mW8dXOibDJA3Ag
gwfiObxDpkhTCB5rsYT662jqAu3+ju/UXXYIzqVwp1CDLUu4HthyI6tcknjWfqJplpSF3z0qJ/AU
2gpR6ppL4CFG2J0/WORdtA425isedrzZ4Q71SbBSnok9rmxhZS7F+KAIG7NaFgRodBs4J435iDwE
XeUw2zIuszPurnioiSRG6ydsCo8B1hKEC90Xc1JcfM2leG0D2ywPWuxgbTLT9Q4lPB9rXfHyOM6e
OqVbA2SenUock7dIPaa3NlvT5xTvXrMS1kF/RjTXqu6Mkd5waZFdpCb2JCBSW6zN6eLftca5rXcs
c7xL8hDFLq9cBTgCxnZkpsyqrwg69hjq+ZHteTV9afcBWo0WQR2iGYOcZ8d757Gk7cKhRwq5dYiX
kbKRMlqXE6moUFnXJHT7exjTuN031eeIKSU+xda1knZ6th4RH38w7gLykQgbpL+fsrg2+33XA9R8
JZ63iJw2PlTtgbd1fEBEEi0BivILv/6aesgMBnTEuR395tjMeX13aE//WTXs/7/7HEq+70/yl53V
nxDH9n/9+1vFuvrf3P/8jyoL36e/WFx//xU/SlPVNChNdeBeFnRiFGC/1qbW33AlkQigghmeYUmU
hb/Vpqpq0GBSNpqSqP1OGzbXphb4QtOk0P0uTn9mmaPgqvpzbcrYnMoYJ5em6nPt+rvatDUjBhCp
QKaq+hT1xh1CtVmPc0zAa1QjJFm9f8iV8CAmxTNDeQLNUS23rxYJFi3DuAL0bJArJ6My7roQqGvz
6s25F+RfEFW89jNzFeTpo0g+xjTJp5i8DOKQaJOJ+tCldVRL2OtBR+DKOBK3rk7xyqpsuTG2Oikc
Plm4g6nvRpgPkqU70hzXURXMO3FYHSaxtIWKSA9yKjtbpBaUNP474muNg8CRyQGpOTh6NfzouF8A
wD/VaHTq6SPNqlUuhU4XPPvTcyqljo+HOp3ZuQVZAjVG1o1YzLdbQDZeTp5H3bmtToyUHvNYEa/k
eQALkJn62Jpp7gl8ZTDfAwh+VoQPzzxm0biywL6V5btcW8QoFfeISDYxGYUlO3ELQ3hsPSOLW3gi
pIV3LYWkoWSbiESEjIDDMkATS/wHGVbm0pdYdKHxZLrOpZXB43Ukgn+jLgcOkuIzzdVPv7r2DH5i
iuKRzGE+8HVfIUgX4/wsFnq4aXCqZSFB7q1d5BcrQfQq39X1YyX4dtlAsJLQy3CkRfj55339SCWs
jXdxXdx5EsKygTClHA3cfQz/tAowqnZu0kurgpT4sdoIVnD204Ltg685CA8AB3TZixlhNFdz7Tjp
ue7WIo7lscCXQ5pX1wwZlNm9XHEtnUuk6gURDIq4ySS0YKBW0GblkZ2MdocRJPbvDWhXEUC5UlWW
2Go0+c4UBhtYl475pn0b+2BVWdF91nROwvLHLFI3GGNX94In2H/LbDKv+DS+olZZJqO+MAqc8bW6
SqLqiOsA9dRsjWlimb1iq94lmjXnPqgpcZ8I98k5MIgQi0BL57PAvABCAhwnGgFWzZljQ1TejI4L
vq/IpdYJsqOgEJGpRU8RsWU9n3BCjFkUK64wiU8l8WZsEA86cWcG83/0K64nvFqEocHRW8qEP3QB
5iMVE1Mx8nUKqXkFIIMx5nHJ2iHvJpHzOeG3VNAolnTAXKxmnzJj3nIG3MingZC2BveNJG4z/8uS
tqp2nk3ycMiG6DEllgB+J9UckW+BzuyOCLhwdINEv8QEw/XYv6JQThg4N5vY8LBfMSyJcOYwm5Fg
oGuduK+ImtNBV7QYHqrgnTC0ESNYIvNxd7I7+CEFHYF1Ovaspjqwbxx50JgZgyksRu5nwu5CkLfQ
rwnbY0qqN7tI154GKbyTQlYvLSO+kMy8xpxxHbB+0k1N/CXjcqxowlXUO4fswILtmohIXYHRmItg
vTgICnL5YvL52rY7cVrBIttZ1dsoQl3eTN4no3uk6vJEPnRl+yaOGXUdY7kZHDjKbjtHAnpAG1GS
cM2O+VcYkzsCpLDAKFMNA1pJChCdRNkalXk/3bEFRIO0rZjX+vHkYgPAvT5ZIFz0czhvg4uMI0S/
cq4d9QI3quSvCNEDGSq/Jda6THdq75/FFtV8V1QLUj8PP38P/w8VmIn/z9vaTZiiv/+V4IKxzw8r
s/k3E62FSfAAkMIZrfXjjjb/ppBSoFuiqMiWZs5SjN/uaI3JkoilTsbLKqkECfyq3+aOnp3R3NEI
wXBCW8bP3NGgFf98R8uo2CAtmqZMJfF38yMzEQs8NVSCI0/n0Lbr1sh33gA4acgcNJKApiLzITCU
V3PKHUO56NO9PEibaRQOmhoSa8jqoAOApcpPes4Ym9NjIsQvmjJe1eYdkAFBSWzZfPYKkSyCznPS
mnYl83dNoGw0PTsLPtsiqXGaFGZMVKBDtaYVejyeT65mzgSZlmTUPk1wejr5xjlqbZ2ckbBNyU95
0cy3TtOX80Otl94hGecR9kmFwAgp1dbaehn50YPEbcvmfKNL1VEE7yd7+XVUSEUzd1WACZCILCuW
j1nV2iK+xKWikB4w3KLunNBNlt6xa+4t7gwNsIZVn4OExGhf2dRKQLIAAWMTWmOB/9YDiY4Autu6
dWU/xtuiLrvBg7yPxmzatrRxUbIpxpMl9nZWtJjs7oT4LQJnJSi7FrO45VEDiP1BLopny1hHbbOq
or08xB9GdxO6/M7Xx10jki3QBJcM+vLSqKazJQ54bW7DeGsl5j9p+ZCSbjkkm068DcVdpreuGE80
91p8lqYO3JRgh0GyQ46zZrx+auTKzUJlPZTmgbXbogXJRPH53tcMcXLJuiDSALQBZ0WfASMa2Y65
fg0s+k35uRA/4nBcVzmaDSIcPKhSam6eJxPRgPgkj8qrxxAs35CON1uBKy91eu08qSxBLRUIlL41
1BnIilON9G5u/1UUoPkdpGsbvjbRrphajnoR5cI0h3+39TXT3HQkLztpwc2ykSCmoQuOCs1wgC8g
a9Ej5IRt6vKlV+CxDXNsMGyAlVGXJ7NA0YO9NGTSYdlV4H2UwoVN11GNerdQK2gh/q0km5jNOotN
E3oVYZXeS4iWhfTusQoOeeBBqbLwteEwD0k8rufo41DhVakICgqhORi5JSE5JWCNGLd2XA2kJxsl
AkbSIEJSlVmhHUxSllF8LxXGqXH02KjTKpCdlK61jPEwySAhfTU7mO1Ah0l4OKEL8w6HTIQYGXOP
t6cg7LmBoD3p+DRzuT/xd3DIz8nQrFrPRZQdjXQlULJKvnmcCJI2CZRms8QiiqychqjpeZcna9iM
iKA25izqdE6lpm5nTmBIW7OXyTZYTXN+tUCQtZmzmKUbHxyJhGsvBLLcbQ1yr/mcBBT2JfgxKRCX
IWGrrPxztM6wajT08ZbwjgF/2Rj7xljX7LDZzbQx9Jn+pFCWBuRvj3MQ90Aid0ez2ekPKjndWP1Y
wc7R3RYjEy81zYUwp3rP8d4mOd819RAZESlAox3XPZ00rxXgWCr54GWZURtXy2jODZ/eBAaRufAJ
13SRaWhBBOaSWOe7Z/JqgZEA/7XaGCsgM259OgsQXHm2EtKmtKth3tU8TCmO5tyvXubUQxjMW7Gq
77X4oJEzoqL+8BTiW3U2yYLyokSWrWEo7NG1Qk91NF4utbq15Mn2dBJFoqfW4FkQTHCxYBdir3ou
OZAUzbtD/oOuNLZiXIL4sct+ixB9HU8qA37KzcIS91Yr3sL83sgshDHKeI0LzPNAjvrpCZ6q7cVf
Eszolpwrkxlfa+0KrKSZFjzqHa6cNDEeRxX5udV/VarqlEWzjsNs5QVTYWvJcK8hgl14GgM1IXH8
efmlJP6zWvqOmoCmHY29DJ9UZS2JO9ja+VJmI8Qj2RtlJ0/NWM4sxOo+xvKaSeaFFx+zoupJC49m
TohMX78MGlEv0qtHLm0eWh8FnDcPRZpTKqhgmxqbRKGsYgHdQ4/n1DC7SxDTNgzK1mLbgSEJMlG/
aOrumgbqUx9Ku1gRHbWPXn3sqAAqfIn5SpGsQ9lwNdJQa03f5ni75xHrvMYtEICp0rFQ3TaozkGq
4rkDuNVdQ7PYE0YCRpXqG+ittzXB/1WcIHqg3M9ShWwc4Ogb9Vm1CIabuvBQZMAm6utkiWclAMLg
A/qQjOKUyTyoAmqFAnbr1ghh4PgB9iPshEXRPlYxPpuc/No54EtPogfBUKF5tW6iKys1nTadFQZO
7gskGHtw+/y4pgGtQzbT0r1fkHGcS0K7Ydlu2KOvc7Uw3SP3BxJQ7Q3IEnhFpMb4FOUg6uKRGKuk
vybKqtZ6W82ml6jnqpvEqnTVCPJXmAxXQ0lvEJhXZQgSMSXtyk2VMN6n9bw7GlhSaqK4aaYx2Gtp
U9Btt/aooFfWyXoWQmhDsgJ8kSysmMFfx2YYwCBDdytF3iRELtJUxOlNigZHIHRnLnZBiF8M7dr1
lqPUTKBy8QDsA2wlSR+swAUrO0zM0evU2nLn7BTGA7X0UWBblbSraZYrOLuvgja+WT75R8lrUeRu
xIsxSA1mgcVK8SPBFTzrjrGH7qiTJSDhpn3iJqwCYlNig9EkAr+LVTEthWXn4MimZddjWzPmuaAZ
sPUphC2CwK9mDCo2VAzxyx7XG+Udpu6eqbQpB5mNIZhpdDWr54wOyG+CuEnIYF6htpNolyjAyzmi
tAqlh1BNnlqBLX6FbEls22fDE57VqDyp1rNUl4odywz2Ki45sT52uVJQ7AjsVyI9onCYEVL3CL/X
fOf1mD3MOMHF7MDJ5Fm5a2g3S13MtqZmkqc1BkwAWXuRWaEtCE8QcSM1D8Mc22MM9FgWBDz0ptFI
ItBTVz+lutuR99PMuT9zAJCZN8OjKE/bn+8c/tUU2YbBlOsfL5i3r3VTIcd+Cz+Fl4/qP/8j+vNy
+fuv+HWCZ/6N2HqOD8kEaCR++z5/bJc18jRZ6hIfC2boDwM8dNZQeqVvsrn8O4zv7Pu0dMpqfJrK
7BX9qeUyfcCfmwOQwCi7md7xQcz2l98P8CxCC4LEh15G7sdFztYFbIq6K+9ln4G1L97UuFrhRXB0
kQk+jnO/ls5ywqIKZSb5HyC7ye5g9B8OQF0Ff1lD0o3ZydY89X7JPrpCyDF7mtFONJ1CvgdwCPmx
YB/VisXjWOEq1DYjjANBwentI4sUGW8PiTsUuPoY5OeKvuGHN7VLKWq/at86RbVw0zqEyjI0Et1b
10G0a7Povg4/UvJ9/IzNT6RuEoMXeNTuDYi/KSYMRx8nRIBNhtont9jfTfthYv4kQmws9MLtKjwV
PDmdccjbQxe3O2oAAn5F/V5Pp3E1RURuNHyCBL4vZBnNjmAp5F5w4kOoIVaKeEhpwkqoQR3vzmn/
OmutGfsL6cNUkPmEcIWP17zGYrkyddohX9p4LBws4qdRp3Zjes2C9NzkAWziNLL1mYKip0RzQFdS
K44Y46GL0C6ynujZZWoGsUil4BR4zhqgNAUTknBmzrLgrKNLUzdbnYWTV661nsq2EYC4tE+T2O37
MLjLgT0oibUJOJkWkuqfc8Ef18wnSAKBpDr5pd1S28Rwg3xElGGoc0L7b1Ku7Rqg7kvkhRcWbCvP
xDDSEfDWQ8AX9AefTUkjJsBzj7kQsbZ5FsletdSnJBjhac7IJcV69frMNRDXtQArehyBTYkCEbV4
RMVbvgPBpz9z68rpIoZp9VIrzp4XzSWnynZeJ+5FUnLXiEO7Na+Zg6+KiCUwUnQufnmNqshNUh3o
ke9Ql16C/AO95Kr08WcOxG2WG3UMT4EmLn1yWJpWeyp9QkPnzAkoR2xFSvPSdtImYTkaW9WmsFjY
Y7zJIqoKiBCZ8qVTPFsICpSXOmt2FYNJ+IM5FuiC2WC3TYGkSxO3hxzt/SSpWDiBL0HTGkVUz+G8
4BwGkyuUem7s3RCC7NTFq7AU13KF3oFojUp5kimygO/gC0B2aewSsCI42IiWYkrEoBA+lgx8ROjF
JTHYdgsGapzsFERJKb0oAEukmVwSzwwTHpd/2tH+Ly4w+j5u//H5/6sj55aTGFX/9/96JZnwLww5
33/JbzeAJM3uQrppVjYmKqIfNwDHvKKKCiHNjIJ+h7pjCISylVWNZn0z8P54BTBQwgwGfZ0FD165
n5kPMQj6qytAYi1kIH8CffZ3/n74E5STyhzHqIknQX/vqYOKIF3JncbUWr8NIIgKFgYTWn1jRL0y
0JmTDlXhO1Ryxe5LNOzkBWXQcVTLzWr1as5PAE/COPCshF2xwEG9i5QXLdlg+EY98hXwFOU8TSMW
95Kny2zLTUCmrW4gV86e/Bhl8X3bb4c5po/nsgTnTNTSU48yN+G50ubnN9yg+nYKnmqZp7tRPlSe
9aIgvJ1nX2F638vXgBMhr2RqNM+V7qpbZ15NTg1NKKAMWOsWuEzMTL/xTsgsl21011SwN1yLA6jR
3idrWsqYltOxWtE/4Jy5Mzm0PDV3OT5fibXBg8mxpqXPNEZsr58zjrywOtYcgGraH4Xceuirx3A+
H9NUYsqurEQOzno+QQtL38XdWzSfrAQr4krmrPXafTqfvWrIGtzK0MzAolnmjOXxm6wGUn3mObzB
YlkHoOkpthCw0ShSJweRR9tzG+hLEqQ1onHfJNND6qNXsSbVEYo5Csu4tGlewrdPbpJ1DaK4IvFC
ewwCa1uHGIHAIDFizqDkJd1Owu1PZNQctinuKtRAHiF8E3sEutiWaL6ciD6VqL4St0nTE1E4Z/iV
mdOU9xaYz8Yg5vA9zNpV6n1GItF/RADqfnHILWJA8J0LEb9FVKDo4S0kOtAiQrDwH4X01gwnMROM
xUSVLw7SUSB2sAzYDQg5C2sCCXNJPpRQU4gpLGcLBLGFiuXKhBiGhBkaINZVtTvXsq4vwAClhKP4
Is3lVNxbmNMT+SFCLQ4wx000t4uGs66OCKk8aAa5wYKmebZoX/WKCMcKurrHnr2+1lO0lodm08oa
ah3MlrlxrNSTp0sfgZA+6RkQdMXz9ina38To7ba4YA+3p2QnhL6tjtUV0kU0AkVKMN6kYruSy+iC
2Lg7lt20BgK39NOHHJF1y/eBMnQXVOaXynBNS1aqeqLNWlZmS2+JCkRzyz5yJqj7g48xVieRpayx
2rb5WS1N1EPw9LWxuOSDdYVxiJFBwVBLxFmbguJHdOILbzK4Nl5hMKDV59pDRY+Ca+y2cl5tQYkh
PA8fjKF4pyjc5kbzEobzzIWVbaggbijtho+n0PSLxyisxAOcGeY6lvw9w9qYp6dERxRjzB+aMzAs
sgMkJElThtJIILsJSbdqPXgMT/0xPZXWsUjHrcWMDOzJTcRQYASDTWn2LOhe7vjjbhC9ZTh0tgJX
rmRLXKEBDCTj1IQGkfFMfYGP82n1yrqukge1GDcow3VMg9pFx2UoFOScC6RHlcLDhCiig9zU09bS
I239qXJp7g+D0ZFUxwwxFtb+JMFrgFlUSf59koc44WI7mxdbVQk3P9xUASl5kXkES7nnnDwKBlnc
nf+pGtJapqxeKP6njH/GbHiqGfAFqyFT1hliYZB2TqEQGYScpgCEZ7bZKunuvPRDhawYNI9AB+gZ
txVYLWOM1hnykwZ+n55edcwXGoPzIr0k9XnUi8UgbOKps8NxBnoK1Nq3XOJb1LkitStYxdGXL8Tu
ktj2kgOVqwK2w9imB4kgzolMrk8rOqWik2Xk5SGeQdbXsZqOqq+A5Ewt3oe14gwcMwqmcGw3ubUN
k3Lx823i/8wFkzyjBv5xMbF9JTR3yvI/t5Dff/A3EQh5kzosIBVG0DeI4NcCAhGILurEZv1V5rVM
7UB5gQUXdQiN3e/2SwBywQMR3EI58rN8IDZVfzT0KppO+SDKKinas+Dkjy0kyH4xlfWBHCMhx5xm
YrYLM0I/xvrUdyFGHmaQaOFD3BLiuM299Kno0b5FrDujAdYdXOawemhN042bkEoghz2jhDV5t9YW
0s/B76WnPEhOZRs/RJ6/znNswRV6uzTf5+gkCRacV1sLJFalcTKZFQskHgpPLfd1pu/7ZqfDLSdA
I0puWRruJyIrs+RBUAesJ8PNigMSobjyrGCLYYUMjGxV1rpdidG1apRbrmFTC0L/6BkawYXSIWlH
pxpvTfvscS7W/buekVhinrsQS0mLX46418l48MvXQdfwyY02ZNPVYCTH2EqPEXP0fNZWRBxYia+u
9ASXIKhXaC6LKtYwk4x2KfJPTju+1ps8mYABqeBpP1UvXvsaxsPirlFKWEimw/nD3phrbaJ/Lkgo
QO/dbPowtn2WfSKmjVZoKMlACQJtYH0JRCE+J5O3YQCxlIRtS7qJnzNs3RShAQk4OsZ1fRTKY1gR
6mlcO+ypgfCO97gV45taPWZDX3K54VnBOcPqgsbOuhqsMUwkhmr/BWFsWxnttvESR1HKh0ptrWWV
aulZQWya5foKz4jLwGTptZlE8TTdN5p1qnIPpkS6kWEdg5nyFkWDtLygFLXk0G7GOZe3X7WmfvYo
N7kSlzph0dQPLQd56rbSvveOWnMCPsuIDollEx34ly+eKF3zvL/6SAjiIBbXOssTEt4eQWuRjSEs
p9TYyME+goZYhWtPRivdswtqvnIBTyoTM0zY/XD2LOGefYSDvcPRtcIlVJ3vUI1e5UNTBJdJ5zHC
edSAIIWDQ7MqwFSWHJ4MJwxFN8IdqfUMHzj4Q1iIqnLXml/F4DmwSw8lc19RO03Y+nq8fpmnu234
kXQf8DHpfLOnfkQrqsWrBMlz6UF0IpbTZD9RZlG9jeSI2xqDesg/f6lqYPxKKF3MvHADmXzTWZSQ
e/Snis5IsUEXgom2OASMTuWwPeZZsexgFhXCMztJ9E6pjSjmKE/zasxkcMNXplC0h1LzkaN2hK5g
ui7YUfgElzeWdsswoqpZypIFXmTpOQlThFan+JhE2JnZtC6Ngn1zHM4l3/tIplsQI9ZWJryEPgb9
Mo3d2ko0m7Fp5KZz3OnQNezvMu1Fb6d1Dj8UsdgyZw5TjMYpZ1TjoTlMfTzfwKZ+/ir6V5tYqvNO
/x9fMrvX5tsO8+dL5vsP/rhkJFkGdv6D8/C7LtW0mETOnaai40P/w6CSMZeuMzc0KKb+/pJhUmlA
eGDmzO/8BDQCDM+f7xiAFgwqUUCCqJjFF78fU6qppBRyHyHiF6ZPX+DMIKOVq21N0vy2rJo7xcxY
GpLm2hkPLZdBpmo3iHtHk+iikOzXzCC1hCxYy1M3sfoaIQTSSIrFd+2YxbMQvI/ZV1K8BGWBn+Ge
LcnJYO/jTQ0u2deIKQpPM/sM8ejh96vblmvrC/TyojTInc9pLswbi2sCIF5iEYIZV+BILsxdXn9G
A7FmloRkAKV40F6kiJrTxKVvBMc6nshefE5Ctx03WQUAq5JP8wkVkNlO8CzjHAg50Kd75RZ44SEf
iqcBd6EYUlGm8iVulHdfSfNVFAerUFPYu1tupfVORDepplTC0NVEgizZWO74tzIZn4waOkOw9cuK
9UOJ0MlgXRO0X4raOX3RshHGlCPkKIs1KGudJbPOpeuhjhXp+T0d5DAUhzp0tWSvUJS21XEOL4w4
FHtYmKaJLCvEtVF9FUa41YzhYBm5XcSj0wvNR47DbzkR3aHyDQFvK81OiQBd/WyUG5xhKK+K3B3Y
7s+JOfVikjGiCOuUnb6BTDFiRNCHCLiQuunoPVhxL4dxWMrsNVg5OXGZ+ksLd1Ot1tbKjDBLWT3R
lKeB5BFfqe0kAJetPWLMs8P24hPv3Cpgnv1yYWREsMGa6NCgSMGthOvlc5ub4Mz88BRP2yHGPhUd
pTYFmhSkX528VUqopFqZ8EXUl2URLBFMMiREOUB2LvGbZhc5Ylmi7yprGOOaG4MkXvS0HnypfVsW
23spzGhsHwk4duU05dUXbZV8lpvWiGXVJXG2d1k3A/EepXQ9iCCZQ+kq1/RH/X1QxLZH7EUXz77D
EtgAUAqB9ZjR2r2mrjRpXCu6sodkR/e7kuEEJ9lWZSjj4TrQ/bdU2I0mOfT9xYTXPeJWSnQI9GWP
FjY/Tyh3qarqg6h7buMx5xbhJxFI9PZ/2DuP5cjRNMu+StvsUQYtFrNxhwOuFemkkxsYVUBrjeXY
vFq/1xxEZEdGVWXWWJrNqqfKsiKZIRgUjv//xL3nJiGkQQKXxiAnqGncFq1Tq8ETkpVkjRIBQwsv
3GrGAF+r8Mlq7z23qG+JbMw9RxClrVVXO/Bza5MlLwTLFbJLLFeXpPO+Oo1qLZzap6JFTNizOGWD
0ETaZjDeZMD+oBRTabCnAaI0gcAKi0gLmxlufZ1Xt+rvZOs56DzyCBuaYJZlFsjT8RJOvTsOeD7Q
a0QK8+h01+uvA5N1E9kDPVdLOVWr7yMLQJN2i+aurMOtTxi2ToZejoql4gGIsxckXWcrh3Hfmksv
ijD4S68RhLx6sBZa35PpZFd1uC4EfCxpA10GD1QJqEVD0T/BLQTSnvtkzb0JxqyEIK2wIj4HK6rl
q3xKmAcywckT9UWIqKrENy0ddhgQDlWKNR/GPHzlRZvGTOirCxIXpKECOS0wU3hdVtl15D0g5OI9
zkZ2/Bl0czJ49iC55TllrhlvPPjvvonuohZ5QZDPBOZ7yW/P2y8QTuyd3nQ0mlY4EakttOiToU00
fvQ4jCP8HIiJgwVEuD43HAMLSHisPrwLmC/YCRiqIsMdeuuxm1VbxaFrCobisZu26J5QeIQ1MkVr
WmfKMfPRahNdFUKsbHdCYBLd1whkzxhuzQYiVPiiTe//H1zvKiPZP7/eH4AtcL9/ffzB/T7/yZ/3
Oz547nAdCaDGFcqv/GwiRTaNNIs6VlcymSE2/a5SZESicfcb+LdF7vhfu0iZ8bNq4I5FyKj8tUUk
GL4/uuF5Qg2aXFoGY8ZG/eIkiGUaN1Ohru+FYtlaHQoUBDtRr+8TM4PyM5KONmuDwSe5iYlN3KK+
Valz67ngHZqrRv2Lpq5Lk60y+NM6SF51MXaIn+GRG3jJkmtgJZg8R3Qn2X2sCRruPhtWhpTbHWX3
SPk9aediLsYpynOK84bpm6SBKw9dH/BbURvbBOl7CUyhLggT9aHzxNItNlkI9tL0kIDsCfzPEAdQ
L5/CsHIH+gU8+rYhgcDJTt1w6QyPmRNEEHxhzTeNZiOVRpsDQ0uog2W3Uth+0RPmETRbBcW6xCfn
z+ijYQP+CZaFQh7jsWoAWglls1IqkbQ4fRXlnGwogTZ+etTknrE5vsqZMSMnEHVScERs4SR8GAV+
jBxfhpKYzyk+jc7HK6ZL37pRO4nlvbHUgznriCUExWrvMZrbFtLaU+X3sOzo3nynxCuVjjAzESXX
iJNHgl8jxMpm4YETbKiIZhkz/T0iwu2szZsGnADETilbIxoRusFqsYRuqevnUejipYdIWkQsjY6l
sIMeryFMVKBM/RtAUTG0jqHZu1b/qnMCctv2AE3yddzLxzraqeio5HFoZ0rHIVGifWhCBUQjCAYp
XvoyeVqytK9k/XujHRfGKW0Epy9EnMENfablW84j/swoOpRJLS0MyoxUOGXCWkH+Xqo3g40EdU68
rLrh0FOfhMK46qhX/LlwieYSRsX5iyB7GcZpcULYf0dWyAY1UPap4Q3riKu+6X1XNXyGnSp4DpRx
lci2kmlfLry0dF///U85qvF/dcr9tnbb/ef/yt/bP5Fk8w5+HnaSbIC/Zusm/Ua6+7ly0xFpM/wy
SIniYPv9rAOBN7v9yZHXdOM7NvuXiRlmfhQcBqfh/4uMee56guwxQ6kMzlgM/v1ZB6JEzzMrVpeC
aHpPmTTcYgAVFE14JjvAdpFZ5Ds/DR6Z1ALTmeEWXvrQALtAb8wg3YC/XGfWsezvLBUfDa9eGTMn
YwSY4c1FWw9CQ58SvPNFAVejb7zRyWbUxszcIFTencpIIpi0Hw/1TObwoPwGoDrM0aKrUgHzAvFQ
MQxX3hQcmVgwZUvN1jEqUk80UtWJVtUVXr893oO0oRH3qZXEmdPSzMQWH01w6knfTE95K3ryBifp
m5wl6zQPb/HMfGkN663tvAy8PXFKgEFGJ01YQKCFcoWZGlMrEqxL1U5nnowsM02QS9DGKVoqkDPB
POgDQYMiX3VD4DQNrl50DZjrI42QXgN11gyzkeMv2dDxtvqrMX7Xwd140mTSVMQ21KYda1lKatkN
AeRU2UTTNrT9OdHldsXfEmOpykM76QmiKJPJOEkK71eXI9vX5mVdxRFTT7uqsUhAj7d5xtCeFxYs
0y5HV1fGj2KH/kD1SYsRBRmTFssAGjzC/moPbhsCADKzWEZFBR5aqcpJc2JtpWticCxFPKgmkBnZ
wLOmGjh1OsPnO8tsa5eqBPPVfdLYoZL1myJW613f5LCTxjJ4V0T5YsCncWvVwypqDeItrVp/Nyq9
SW9CYAluANVGtGS4sU+75CdBiIg9lxYiyVpLwZdOlpTeBZR41KMaB6hGrErHz2+UQe3nnK+XpJmW
lZFhUA0o4ipYo4u0nvN/CYeM9R6OLSlnfYuwfEqKJ6GFDCj1qJJ14ez5Kpp/ISU4xaN97FqhPhdS
sW6ihLgMTytspWRzZ9SKvB5VLtaahZZB5E1eYXiFusJkbrp5fpFggsm4a7o55nkM1lFAMxYWrBT7
tIBrKFgXY54YoAUJy7q7qUPXczmiZ+2L9BjkGRuagWLWn6Aq5cyHK7BZ1AjW0YvG1cj+y6sihmWT
JY826qn6VkiW+hCXkB59YakbjH3/+rH933QNojKx+fMS9rfDfd/SOWZUsn+oqJjfxe/HO7uGGecs
ij8UEP9Vy5p/w/nKfIi2lopW+uV4F/+GoM4kbY8Xi4hJhwL094WISlACv50zGbokmJe/MKxC6PXP
pSx7GpmlC8sZZmDzwuSXUrbRRZklN6ZYkzGS12ktBr9JCM+eGqXnQO7HlV4T9JZ4tbqMioDiVhGO
7UACcBsKjBIqYZUOwznUGHIUkZC4nZbd5+gVTcUUaZAhswx604IXQTgZ67nU1thvtmWbOjTm+AC0
CKFdOBQgj8N404IaSrRvwUwe0mYGUT2a+zYVgRuK9TliNZMkxG123sfQwwHO9OmRWJaCgw+4UTxj
jqYZeMQl8Cp20YM6o5C8GYpUzXgkPakVQI8gk8ZcfAtnOcUMU+rMUdjqo7pqazO6TJI64uDDwkf2
fMIDVM5Pkv79mSrZByA084l25pGj8Fu1PIL1/CwWPJSS1WICKE1um/mJHeZHd36GtflpjubnWscN
qfOgVzzww/zkR/MZEM+nAcS8dZMzhp7mk0LvaiLb6yDpz2ZC+R81UO5wkgwXgh5Dd2yQ4mlpP0dI
Be9wOUw7KBT1wwwi7572eeJYSlKc6q43tmCvtX3aEWWV1nydsUFbYAHCda7116RgdOOPRG41/cka
yd8ShvGpRfoNlPZksFaOLfQDSj/efBIjqHrbcdkZzZcQtNDGZBwrXNjphhQHY0mEoG9XOq3wYEy1
ZrNpERbxNFAJB3zluKyUiIBC4RXK7VmvMKJyZb+Kmuf0SbzJ/fTVaMaDbPV8oEjbTNj3Zh7MQVwH
7u1vuoEIWEYXuZSGWbEpptveYIWRAeAeNO0bovxFJiM10BWXpZUzxEK0TEtAA4nkbxMv2sgw/YGJ
pGB8uUy2uWCeS1McHX+qH0z01ZZnUnpX05Xw4XU1aMfUjzrosobbBRVhd+PNTHS+yzGNU8fGqsYE
iZu6VkEIBfiy0lrfi4g6pQRl4pARzSYMF7DWJz4v82omgYu77qoMJap4Jh/hIH8MnsnIKz0gxWgO
zH0AxCgMrICFpUAMGmXR63Gyr5LRemyrwn+QC7xEJgokqqocP2xfQFotw/gKlnHrpeHg1kkMd7Ik
HGBQdQEkpBk8AcMMsRr7a6zAfMxl9Tx1vupqpMVZNSYqJJGQRuqocuCVb5lnNrYyRNJaidP85d/3
BmexrnCKc0z/X++NQxjn9AV/rMT7/i5+uzfMv1kaewQLkhZXBGvxnzMQ8290CwaTB03UTa4CFhC/
z0BkUArwr3F4SvOv/XpxiBoca1oGNu0MUP5S0g7b1n++OCB2S6DsMBXw9/3DxdENZi3GcYz9p/C8
cxSZG8HzNokuHasxsAcR0XP/HFkw2BMcA2h+5XHVlri1VM/BZ75NrXcDqEuKPaXXkqVlepu0q4+R
34l2j1M7C0QuByb7jTHrUjpFIv81CvARHPvO2w8teZVDtjNb3RWa1PZMeYMT84AtHIpRBwxEMlZm
nbiy9p0W0A/RJjJWfqKuG89JMcz44YNoPjf++CAAL+lTZdN50SEanho9A+NPDnejbzRTJROagPBJ
HN4L85yxS1SjR6l95Wre4vN6qbX4pYiIX2+G/ew2tQi3UzvpZk3MuCeUAaJKB44E+03zY8ymiK/D
OulXnCKEs1XwFfo7Gqijr7+1JsSZirERvyevX7h/NqzPBes6AKE8oA0uNpaV2nJ4hAm+a9Uz8Zgs
2J8SA4Okqdm+hEKMVIWKbXRpwXFBigNfHP5AvcAxGwYMWsqR3CAv3gUpvx+UeSAKLp3DasrXJdeR
LtX7DrdTnc02fpNhtp4exUq0oS9stB4+IwiIvMB+zkcWZBZiyuoWFxWJKCgBBCg1/Qc20gMiLixk
xqoJ9K0wCRfJ6txBHdD3equQITOHos1LfiHI0VokKZtRNLRPchMB4OjKq8Co2p/5Zoyuqf3PsfRS
M9AuGGyHXrQOGHSPZrRtGXy3DMAn5uDqe8dQPNGfTCIIhA58U/8V9LuO+91j2FSOmh0xVu/Hi0oc
d8K3REWlD3N0mfbPagHHGaxlQeVBlh5j+jhobJGxPQ0vwYkoNCPHqol5V5CgowTFZ9jM3lm1ukaM
/+W4ICjSvOSsBlgJrujoF7HCip7VgS8BJGCV4Nfja44LpwjuOKbK4FojJKGsWkQt780YxpMRPice
PYQPulx5A+3ulJAsgjHcBOGnWLxIRsgdlvLN7k3qrHrZJrOOs5BuWkiunmDyXaDjnq/NQr1UpiMo
k+JQ9CHvR9fiKSiodq10Ecurhsm48VmUaDbj8VIvUbbK/TIjDLorZqEXWrs5FYo43JiAN6ORkV0U
l7HBuDUI4bUVPkFbURcUH21nPIANJUUw8JcNPt3e4wkc9ANz3HU9+3jx86r4egP8vR4+XxG/b62F
FyZrFqsRiO0eSpPnBHew17k+XmGZQ0Fuu2UQDBCbh8tEHtUy03igxfzVZ8UwTSkMlmcFFzKhhDGe
ZDV/FCeNkFs1OrWkd/lILBm0+cl7M50mwj/QC9hJds6aTcc3jtBZAQt0jxU6R9XXQqbtsEgXdbET
kV9OFjRiLNTd7KU2BWEvCGC44OsNwWU2HMOVtdvmQYd3Ndux9fexmZyiUx6CQN8LuMRAjFznzMDc
l+/kIF+syXC0SQXp0aisFzKnyvxVLug4BEo8ING6CCcD27dd+Iat6uMxDcwDHHhsYz2HImuqpMRT
Iqq25FfLKZPuJQM90QLDW08rz8+ubHRsnbJozt2tIuQXsDhioGReTRwLtcjS8Jtrk6QnJJ1HmPfP
rWGQZ9kCtUq3qujvJA3/OgTwJuuXyiCtZwmtBRhXoWrQ0ow4xPk1bd5EpENAvB9VYBJS9Q0pzcov
AD5OVLxCrK3acDw0qb6RGsvNqUJ0ZuMDgwgZLL9q6lsf5UvVdPS5/U5kUKJZ7CStnMSmfxcaPwoN
Q+fG//NCgzDcucCAKfrPS5bvf/RnY4oKDpuXKlkEDSH3/1lgkDOETAIYhCRRY8AS/bsCAwnFPA1U
f6sifulMJQ0NH6IMQ9TEuSL4C52ppP4BronyR1IwkAGlYJT5951pD0DM1HzgfgI+kXxgCsSp76uE
6Jak2uW6t4wLEIHGSoVtptfavZDxonCeZnlJbDBEyKicIDeo4l5q0hfGOVi+QaHI6aroHyYJncQU
iztVbU9Bm28C1Yo+mGraZotXR+YKZQOj2RWCH3FW/nBb2OGsBZoQBREe9iHMKqEKuZCCbEif9UMd
QiKaKcAzZPwh7tYQGqFYOgUDiggESCXFQzsrknKkSRUSpRKpUo1kiYt2qcwapiGsnhmjHrR5+t4y
ho8Zx2fzXD5lQE99gDQ2EnyIeeQEqXn1SecMxDizk6g/lEgY+hyEiw66bXDzuFsKfe42ubJKg+OE
uop0ai0O3A5RBN9cx+BKlRBLDBOeS7Ii5NytavD75lQbqw55hcFw0cfGVmqkYZcpMnW8/WOwlZBl
TPh7xfgtS7td3Ov4kgCOIuIImTZ2xrAqEXcEiDxCxB4g6VF9IP8QI/E6IQdJEMFnyEPkqt13RX4f
kI3koUwPnF18+TaCpaoRl4yCD5fGTctNYThD8xJ35TlDNZgp5o7EBxuXt9x+8+WLHvSLVjxrmuwk
ybSZgH4OAuK9RgO+x8pYJH1v3q39+4D5ccB8X7j++QHz2wSMc2aK/6SR+f4efp4zOqmgsgi1WOeA
oEn6ZZdLY/ETRcOv/N7HGCJHD/ouTfqnARhtD2eQCFSKv0aS/8oxo6l/NABjimZy0BgaeWv/oNYa
CO9JAQmrLPoB2CqOYnLaiNqqbikBZjNLna8yPz9G0TvH0TLRojUU/oWu6GvMUEsv8GwNnECb1TtD
629lajo+pVmeB3avP8Zd44bVfkLEREAGDyDuZe3mob6cOgzg8TmA8CaM4qHKjJNedZk9dcV2wMUi
NJtMMdxKfyq58RumS1iBHvLOu1ZM+5N4PyDhCKh+AKw4mlYTpN4d9OKtAdWeUPmM3bsgVXZigABn
RkeUit4Rapi+F9Jewh8LD3QoP0NJopjddvGlQWwfE10CuCUWv8Wq7JTqE04lsSSwLNFeptzErWo9
96qvLTwDpYkg3w0l3/VkMPvjXhSSO0nyuzQ6RRKBQXighMZcg/DwVxaHsZZCAZVBZiQhIttkUMVF
M1saBLO9tGb8Nis0K1myESQpQnZO8sbpfQ3jUHIahODkt3gQBLVYI1h1iSnVFVABsqSua2Q12mRi
odJRp0TtY5Flu7qhgLNoPkt/sBvikeraox3rDEgMPmk0yXMJx7l5imTulVTK1hOej8gEraVmLqGo
zwXqHZXYtskY92VuXXCvg4YWT3ml7wNl5Tf9Hrge2PlF1PSrLLXkRUOmXZPIfBAajL6EII2q13QK
vUS2ExNbhVpRGFuJybabDYHMfl9OzGMPNleibhun9qsV2X0ZWfSqUJN6ErgLdfCPlpltVCZYJTV7
pb2344iE9oVNyt3gykCVPXckhK7eU6E6Iv178Ar5MUvM5VQEpymXPkeMmzUBq9WoPFN/EggKjZ5p
ETIcuVvzUdJtwhFRZHg5VcVnFLjxlN6s6FmdhGVPJiopRlW59Et1F6WGA7Q/y4IV/IR7y5o8l6aT
Sp0cyC+jmu+bovyWJNDZtLpxBTP6qNtkkwUWPbz1FCbCxWe2SQAPa6IyJi8GzElW1uhopfJYQE6r
yYQKDGnT+sJrJ5396b32H2OiT4DxU1wSgmFEbuN3buUTTzAnP0lzBhQ6B+AGpuQKUu+2LY1YRVAU
8UWALE5VyiulJ0Uq7dxY9W/a4MEGntg2xvx5QSiI0PXCR7J23TDQcdFRLmcKYJThKBC4AIjKEYP3
GGUzA7YkP7Tqx8SS3bfmIHsi+EieF5HEK54jG4iLlowLl2Lpub0iQV5N6C3UF6vGcz02dO4im0G/
ZiMGJrWru/dJeY8Uycn1gS1Pgo9Gy9pTrHcfRtO4IqyWvDH3PGrEzF+lFtJUL33ExrRBHmXihReu
sQBLcegfxSbYheU0PI3tuFemeqNVBHz18FdP0TBtm4mntp3B6nO4V0ocPO6e7KkNckxFxl2rgiVf
t3WN9nxJA7M1wTmW1RzozlXPbzI5eHj690FPHcOcJ9yIkkc1MTLAHtZiBQHHC60Vk5ezAGuqmh0B
kOr8nqN00jCWGcxGMiLJAqLJRnE9+pEbWKRlyLYcExClUiXwUhaLkY1nz7F4TaFjplp2ZHJQgusS
SG0YvG1UCXcLxq9lSBfSTy7jMN3NGaqBTD3SG7gyR05BJwu0cQG7zDYNpzN4f3Hv5j1dG3ViSKGn
8Xdn6PxAcHDaQvDzzGArpD4wd2LXylrcxbUBScNPdszCRybNFZkrvsny2IIlogqPCmavCbtSFQNj
USdaZgYNPGghL/DUN3Z6ZdhThqaP3eWHit5GnEChQF2Kxk3YPyswSiTE4ybIWsgCN/07SjGEHFQv
rDkmLgpnSR6V7xwel/Z9M49yjrkvRjNtW55khwS0sBWR8fdnJbZOZM84JekjLApCO0p3el0ePF13
yqxeCyPGOJbxYt7uOrYEw/A8CNlLHrM0nTc0TSpdY6NkLOF1j0Os7JPW3CUg+FnoJIGwCxtlQgkI
Eyceu3MRdVvMrMZcYtI6GkzyiH0sWA4NWf8tzcFDAwNbqoLE+TXCkUr3jViOSG/pScvmrBotmDXd
P2dxRkSob4BwaOACT7rW2CxdLWV48MOI7BHPOhRl6UwwKLCq4TZAKaDJcyxzCNi4bz4E40lLu2VN
AK43fgVdRoJd+kCCtb4ILQcua+GMhgd+NPXWFmY6ixOb29m0kuccNFxDJBjnxTatnkwRSbVe1A88
nQXpUsQoDZSuPUqdbnzK1XzXRvJpSAxChbtdW6WbfGb4W4FlCxJDj2K6V21UktGr6FtLCJ/CiS9B
Vj2Hk29PXvcEXe9LVN8lYgeqLl1VTb6pUU1oeF28+o4DvjwBVLlw/C1afDGqFlz+XbP+1hRrdKn/
omYNv+K3avxXKRvG/B5+1qzfWcUACIGX/IAh/tTkWGhyENYYBuN09qa/Fq2qTLWKWMeUDYk5/K/D
dyJ9dRpjRSaKd9Ym/oXe2BL/wGKgonSknMZih5xx/vVftraZ709BrLXKEiJYu+juBSscMmwJmdhq
H6TV05v9+JE7g+gMHUPlbz9BusAHv0/V5n9+vsHboHh+/OQ//FLw/f3+/CX+iHc4JHuBPPPoGf5w
DZbRAQEcmlD41xrl3cIqLlpxIL9QcllQpvm5mM7f95obyPOstDRbzVditPyMvmC5lrDQP5XQbcCk
L8HZy9bux49PVn2a4yBHHAHnQD97ZGzzfNDRUjJ1848/3v7xI6abctEfkxYI30roFnDWiLY5h2DO
9Dq2S19wDA1lvrgRyIugKcytL7WUXY8lXmQpTqpEz8KcBI54AwRyDvkir298lVlBs2rApir0M9ed
ozoirBLtvMeFn647zn7SzfRNzmUG79iDOMtmk7D6VZBI9ig/EzjEpG/Z5ZjWz0bb2VPzTZEZ1LLJ
xMaeChuPEzxHRC/J2KLqs0GPq6LBzF+7Eb/y2pLeUrLu0VrpWw1JcswU4UmT8CYoayWitSXwQVv6
3WM8bKEuAn/h/ikkwPQN0ZpzmkT76EfvpfLBB9oDmmXk2jzJrJf75ZesoHxkjOjtBlYFSnP0tSO8
HG98oYh2jc6txbXmHYR+Z8Dvr82jLF68geLPW8mesu4QLiY+7yN5C6noBEYzg3UbmNF2iexE4Zua
PVvvUbGJsNqRo1p+9URFwOMrHTK6vILySy4c0LhSjX5qKa9E06bfCVg9+NHShxs4rHOxfOhbm7br
3Wie1Wz/uAlX8ba+OQvncbOB3eVo+3rx6jgnqADhUliU/MfBwciIrHNRbGT3YO/u4EmWpetFtrNx
Xs2Vufq0HvuLfLHv6aKx+1Vyfs0vwvF6jbnMDmhtFsLpQKjc4n4/vBqLe72ybTtdPO3uu6d0seNf
B22xO4jLu8OflrfMa4e9gGI+9qGwze7zTYkeU+B8p9lYhi4l9Gu5cA4nx3E2/G+xWVyvi8XVvbru
plu414/ruVt8fZ2/rvzrfB0Wm+t1/lwBYMrH+BnaIuqe+tp8vmcvczQJvIXmk7ZHJaik+6RB4id4
OU6PC7dEQ3tcLBYfkPp3nfEy6nsroDNbeQREJSs4Y+Q5wLAGZuh/T6tIPCb8jk6uohOq9viC0GEU
Nk3Md37PGzOXjhbm01qGPbG2i04+9dKC3s6s3fHTImUlselG5oZkX9rhsiRhJP8As7YH1Fm0JV7Z
R95ZSbCM9y30t1V+9oM31gSICKI5h1EirzH3bsWcAfdM6ueKTMlUsFtwTfJSjF4q+Y6ZMrlIn/q4
D9NLcLloi2DzFGysyK2Amq5DKG1dLQIMhKdKDrkHmbiwt0W6jTLbe1a7hUSX4Spv1ZvKZ+vFt059
PDLJXC5TyB1pg/8EGcdKM+FYsmJDGYwV/omvOjkComyvRuv0LL/06oooa+OmBE56AEYlggrHLfyi
HBeRsSiUNV+n6iIYK3yxxVtRO9nbkK5gSJEEky+Eb81XsAOLx5eMhcEiupIxx6oz7ly+NXgQU3Ox
8u5SNJB4d89u+AzkHHeYE8mEKNSn+oESJSLGZmw24EX4zMoOzwLnFiGTfPqLNHRJg1AnNiuM549Z
ty/GG/aZMiUzDqvMkVEexe3KCBHjPSiXcTdRwGbvgrkXZWupKY+hdKazd2teK8teYcY5uqWjlIvL
ZWf3qCnwBFM5UnqBNsDKKzkTE0lA25yc2q0/IR5YQPdplpnsNIJr5tvJIUwvHVbtJeSbHBAOiClf
E74acm/M6T0h+iLbyywpB28tWyHqSsTQ0m2ewKSy3QZvE58hpHBgS0u+cr3Nv8N0KVzYrTyBQlJW
BE8A9/TxxLhNtoQ3aC4NwLh78ThelUe7vyiPyuP0MP/H/G/l8Uk+mDc43MBJAYIuCMKjAvuSiTiB
IEl/txUvzFCUB8ClxZ1qX9RtDnP5v37kDdSS/EjwCv+ATOft3rJJSlU+EUzzZvg+cQ69w4FgFltt
izlJKrc7Ya3RMAxwBcUlJAqPac0M4RWHD3HYq+WDR44KBBmcRvreILQnbRCLYwfMnfCB1wIWUpkL
nXEn0bz9oj7LtukY03LC9YNnBser72DtSxV7QkETSa9WBurqHT9BlmyqxkF45Hq4dPZ8vom2hB81
3gbW2ygSIYwThvWC7PBROWhMYG1hy8GeKHyrfWFR1Uw48NIt8keGGuONTfyDhGSyPY39t+CSFnbH
9LVfPZDYqchftLaV6WJvCuOHQHAi86Si6P8s9H0rr5/8iK8BT0PP007I6nfTjh7d4bPRfBL3+2nz
uLAFLwTQNadSb7F2EYu0UK98ZbLGNsnJ6ea8HAJgSc8xkPErnDPKhr4T2iU3ZQjrMjvI4lLjrzFJ
4TGZprDZ1Fdceyvez/rfhfWPwlpVESb+i8KaTdNb8x/nevqYxv/8338ImPr+Ln5W1pIqa2SBKKSz
g4L43doDfBDTD5U1gHKi4+Z91O/jYMSTkAlx8TATZiP0s7KeGYOzbt4UEVLOqXd/bev0D0snUuix
B7MM0yEWEj3/fVr8S2EttWqg5aonLSs9txkWP+bAo+pg204tVsgVjNdlW9zHzFxKvvhQBt5uGhnR
sO1MMMC0P7RSP+JWzj+C5v8ja9MzfXdT/8//YfLR/8evvIrvHw+iTJxGJP4xoP4H9b1BHuNEQDq0
1LRwpFn9XpABj+m2ZgfC1xj4Tgg+F1wbdwfhJ4jmeAhCEkO8m69PbIvGe1ph9pRT9T0RCYMulP1g
9Lu2L9/E0YdeKNq1CWWT/FH2cMwd7qpRb7skeULZvNLar0rfxBEYO5yrohkCMKrZ/ZyD7ptYD4fW
I89N1yeiQWrAFu2nMScsS+0Jy9Em8bEuGtHFU8k2mYHQHm7eul4b4UH2pWMWWweVTDqFoW47MChF
fehbFNI63W/tCOU9G5KVVcfXiXz15IaIchumsSO36kKmFmj7YBEgM++R+UWJ4o5l7yTUjjXkGMnL
DhYnAhGr60Yu7khNbQAfBJH6p1TCe8iKqYQPFtCG9INmAyTfqOFO5FgtoGnxClyj8NO8bwUr+FnR
bmr166hM4IbSxw5jQRJg4a4ekZdPVrVP1GYlBZobkCVsspYyoswtLMMe4ONWFYnuBvIAmgPD+hCU
a9ByPIP+nVCLDkp2E7TheQ6baedGjfLCgCHVZz3uWZkY7tCdhnKDy+sb6OmnNOoBQnHJGBlmKCRN
wanrEtfvDTvWdD4BFADaLQLGqNMEqXXH8B3lrmcwf8yJGj02ef6a5bCHrLeGgKnqY2wGJO7jwqjQ
grRUcdDLRUNZ1U3vzDoQpJSuErHRYM8GblrUukU9bRTtaPGTCmRXoryXtbCW2m1NFspgmCSnAwIT
Kieka9J0IN/ZTB1GYoKUFAsmsn2qugKZBfKCMTIdMXsK8mskPYnQnS2BxGQCqWCvpUhPzEBY9wWg
CUpITytXswDVA9kSYBcVmNIUVu2aaGwVqWXZOt2sUt6PDUUSiWdcpArpaBPjlg4BVkCwn1WL267U
VgIcdBDUo6+uMpmkZBLtPb8nuljcJciFgd8+syWWUmlRsaGpBsNJ2d9o8WdRke2o3XzAIHK/ieE4
YmslL2SLkJQROFVvdZYbZ7RekrRdEnECAxvQ2rWQRr5KJQ6Z2iY0hSsKlYqSXMfsUU1y3LbnSNtP
Bez/nl0CSjYfIWkvGE4eVS6QXKcR27XUaccwUhZGcC0Ey6kn3c7M6k1O0KJNMsZrCO1zOgF5dpPG
/3PKU4u6sX8QU2Kh+x3iZn7mOhJLrj9KDUnvlu7ktQBY/Cnunkas0FNOkAf3fvhedA15adq6VEI7
p5yQzEstsw55K6cLADuxbJYyzGdr3hI1r9P4UPTdXg4FW4InZtJYGhV/N54Qo94ECIA0KCUaHVFA
31FW12rYVb644KQ4SjVJD7O9OAUCbvapOwH7APe6LjQMOk3m9ukdcBcSLGpzxdwEHhlj7LdrLXDH
aNPocKk00+6jZuVF06GHWCb6julvCyRVjcB4mTAykXt/XmXo0q4w12X+nFDpl/3rlARwOI/pcDLn
vlkYl+pcqxg+FVoIRrYkmdtTRjKCkzP07mU9iht12hKEBHE8tpNkXCbym5J/hC2TzPKSMZIZtE2V
sY/Q0kVlICcedsV4HhsSzZlUlhNFMsASHeyzYrW32s/XSHbOiqAcEM+x3UFVPWwyKzkglG5K4Kq1
audlcpZJ0AQevhOYFCut8X/YO48kyc0tS2+lrOZ4DfVDDKoH7oCLcO0hPSawUAmtNXZSvY1eQnft
qz8kWfnykXxlxWkbzWhpJDPSI9IF8N97zvnOtoq6T1tR1xILUh0utkPj8TkJ3hqaJ/0RDpd5kZTM
1clBo40FD2roh4s4LHYJjwL7Oz2mmooNG5KijRQkt4gdVRrt4zko7SWbAK4pMTTX9uiGbz/ViXWp
lLMioIBoKDd+gLbOTSjtv6k25NUmfEYjwDJkunnEAB37jpezpFWJBcvrCYJ3039K+LtNFp5pzSWk
oNoCph02BUnYB9Xs3My+1OamF1QvZVjydPnF9HczrXdkyWXQDo0va9Gb1sIUIHyoiU+/KnNfktUx
1FUF72fI5DVqGBDfNx9ce0Wch+ymP3dxFvGqjnX+VnRjKcDC08rBHL/tmHlbDIGFZC3Slk1Kzcuf
dq5Vtot84voRYWPPsW+8RJqjYlSijUqBsDol2TbzWhiRY7spxxy1EJwN6dURfLpNW4hJYIp6IWeK
b3YHiUirNoFR82qx2RjVa819pZ+xalqW4nQHCIBP1tN1p0kkp0cF4SX+svvi4IUhFrxvce+vikF/
GK1yk1b+na+f5epoqLAwCC8EzVmm+AT64awQn0kgOBG2PRUv/8hrzF1wpzCaqPQGVM21lF1JmEuj
aTdD3j1XfsIYAWSii08EdHHdzpi3gXQVFtWm6/f2BOHWQxoZN7LqPfljeMH8d2itdmDmCLYmwpzv
XRXvOGFbzY1byvF9JBHVYWoNjDeBxXXOUHDsZy6ZDbDZbIU18MRq6hs2xmHQXNBW7kBiQ8M/a6EV
hVxZKc/aNw0UC3y2Gn5bc/bdtq8iesix05TWWcaZG0/IYkmIV9fTkcUSp5CTh3B4MtOQkLW29XD4
wsu7j6ksCe49lTJIQge6uomxBMfhllKsZdo8mPiF09FwhVoflNlI7MfJwcZZ7OEwjoEvKl6yayxa
2nVc+8bRT3w+xvWguO1sUlZnu7LpjSDoYrq0ChloRnkMGns74HDOMDVaOqul+qPH/5zBUQkwErT4
omUMptz6NByOdtQ+J9lzp/pOIE3HqOPtOXG8lEbv7KUwna19BTQYUNpGAR1S8fQP6XwTDqrjGNsI
aOkKV+liGqZDqeobDkvHVpH3bKXJA1ImTjn8XgSgYlpKPhrrEFTdS273D0Aaj3EzLv1evmsSeJO+
1j1WDYvfuuLWpUbEmfPgbJN583FAasU3C/aFZQZbg0OClkj3sRfd0Qt4V9T1c+OtEScJI+uI5YA4
MPnh5OSIHCqOFO8rw3cbHQ82270AOEg/ltgnXclSn3I7PuW92MdKdEi4kkKSoISBBQMf6VqqziQl
7ahYk2nO+b81LMT2YerWLTrlWPlXM5PY7lqwIQ02Gr5W3YVDPUIs1O/HGZBt9vUuwx1uHhLuBRXr
YDoK1qSMoJfMtkw42xXBCs4LoLcRWk/Jdxg3VO4aOjdsftBOKtAyIu582Krws42CezTaHYa0DQ10
LELtdSdZz7JvnoOy+uaB9qjGrZ6JbTqBO4MUbkMMLyCHdxDEfV2iFX5w0pksLm6dXDxRTcfT/ZxC
H0cI2tXBPQnx+XMQcogiaz/jyjO45dC9m7T4MiN/z1zExrZa6NyZydvwsRp2dTq6GkR0y5efFQjp
JEUfG1k9poWBCSO6K7Sdzecq9q4Z5oRuGh7MLlv2TXgGP3DnWShmha/sonnVzhdIGSHYYFlVw8Nf
k/MvkzPB6f/G5Hx9+wjf8+oPB+fvj/Dr4Gz9Tcgq4Q3q37+jL2A1/pCkAF3pti1MsMi/JEX+Pjgz
a/MPf26euU1G+V+DhAzOjM00v8s61jcUqT81OAvrN5MzCD7axCBDM4HD7LDFbySpNPK1cQhYuPhB
sxk4TouGD6HcT4dcCk9WmDp+Wi0N+mwM2E7h1eAMr7HaLZrJZUdII4Fj+m905grPw7rdAAr1HJPc
ctGl6zFBHh6R8AEl5enwzcAeKfSvRvX37SCvEMocW9JQd6nXbOt3RWb7nXDnDg2MDm0Ic9Wb6asA
tCpgrBFbSN7Wzshyjh5y30TGx618m2aKaz1t4I49e8BdkZ6dFsIG6n8A9lXClKMG/pM20KwDFlaA
h7VmTizy94J6xEsFQLadSbL4flBFgMvmQGYrPreCCiPbsq5GDAgDGG0IlDbncxoAqfXr/rUp2zsD
eK3Vx49zmFcF1lji0OEZrEiaj5V+i8pg5ZXcz0HhTgPeJ9C4WqXtMu05UHYiGL50HAmNUl1p3mgx
erEAny5hDbpKgNvFSxUuuuwx4jwWc3OxKmPtZXcKFraI7IJG5ZbkgjR586H4VtB824ZcOnRffXws
Yf1WMH9bueyOXp1cM2jAA93zmg39qdG+CWjBfuQ7crIbaTdUOrj4UvnctOWd8KVDYmHU6d4L2n69
An/Ppomfo2hcdPVHkLQ3KFxHW7UeCFcc/CSmIWFkFqPLYPrwo3Y7qNw2TMMt7FucklO1nzytvcj0
SW2KNHeMhKfA3wSgpAY9XZK1pnOZUhyTWiTBfbiElRHhFUWRSj1tJXmDw8SpmYOjjY5RFdCCpnKv
CTbscnHMPJ+GOVh9ZNj7c915jlaL+wafDaaTlawGmMhGFxbi2oNzL9GTxkFtcPLmooJgmW0EiqrS
W0pjfAa762ZJ451oNDwDZNd5hD5Xtqam4SzR9mbu7URGcyMqlQ3V1mYlkNuawnb43FnTgkn3deQs
PBpiZaUIAkZCshWAQeFDhOPe/QAas/FyR6/yzRDwRlfspZUSz4+epurksZDBVhUDJlOER8V64MT9
k9e1y944KxzPveGaNCtVk4+DBVYS97FOZUsVr0QtEaSwJBI8+Vqz9/Xc4xgwt0mrECct6F/fxKbs
GpQJZaHyZhXYWurqSlB4M9iA0dqdXdCxUzuBNawI67o2f30KlO5rOrr0jgNg6D0Z0MMy0JqyCDZ2
P4W3dvxsLZNoray+t/JSmp+y1kRQ9bfFfL6bKo7t/UOmRbjXzDvTjBmxS+pt0WKT0N8mOmy7cWyx
lHTymUwvqys6Z1pOR17KqgSP54gVfmHO/TQN/rU+2IxYKimvaeYWmwBC40JoXblV6qOK9XNKTslc
eqPW1N8I+yYi9GNacRTacaAisMyf63JSgAijzlyI30x144CFYS9hkE4KFWq6Ks4ArEn2lvW5xLzs
2Ii/TRM5NhB7Y4r3RWKtMrqhluqQ4L8bDWsp2vxSY9Ri+CnWWhvz8BXzzJA4CRMLmOjKVG+5/gwl
w9X1jSzz9ymk5lQSRF72Ads2PQiwPnvY06xUb12TJJYR6Icyo3hKoqTBk7yPVmBmD/ptmFXHngp1
MytZpHtXLbZcotEbgsV7gybfBSvQTQQ4zPGLLqe6vaVENHip6uIxGlNOosNc20MoJMsixOxhlcqQ
s/hOnCkg3nIROPU6b2rwBHaGHaCFjAn/TaE8fqyNTUpnuiRLjTNxQMWOure17L2XEnyO0VVRxocI
rYmettCM3CCTDwPUjczqtkzjO4+dh9nTPkXFSHqvyBMucl6M4BEmLvYdBgnzoWFfZeOHAybWPFDv
2BbNfd9Ip1qhfSIVW3ZVL7GYVnSTbdpZIQtv4O2XLRZ9H+zNOESHuEY0hyO0qrUTDWDbgGJJLTDc
TJLPClp25fcbaIUwcpSBCJosxeuyjhj708py7QzTLm86zXBKNQ4pu51fDFXh/TL5QEhb5KA46J9M
aaQuKkNBRH9Ko9Jgx+mhyhhHTZ0u1N3t6+gCM2OrDF4O+R0mXqp8UkE/sp9qPZ3+yvJtwqowetn9
wGC98APF6YruNoeq+4LVhk5fTNrKOxbKa1VvLghLJG9oY2KL6/jje582B5VJU4SnqLRuUtc8xQZR
xKnjt/xT0Gd0Tk/XhOw+a8tLVsUHq7fcBniSYYf7UqeLStX9Oae5CjRxMNv2BW7KOY3ZopUwHBMa
7LR8xNfUnwdIR6nsXxq6ZdpOvVbml9Xnb33bOBKe3jo/K3FEzSVkk8Z+EEVKxCtgiCKPlYkP4lMO
t7RN2X8yvLgBrkbH7F/GFh2UCPx1lMqrWiOfxhr0yI7lAXphciYI4xa0OXfJtWcg1ZhHMxyKKf5N
/GaBkPZpkK4NGrplcMhlkpScKyjOU3KOC0Nh4aHoHoRSsxKrmLkaQq+Bv/cpUrYarnvxBCC2WBRs
99Io4HLjlXs2gCo+kfzSKahYE2f3PDPA9xfCTcJq9ddZ+j9VKA6c/1yFurafb//p7Xr7feyJ5MEP
a9f3XDWZJ4HO9J0G99M5GiVJ0fF3/aJBccL++zla0xSIb3PLCdW4s+Hq70AO/pfKQxFIIN3w56xd
UDf+UfGZz9GappmcoA22YPqsgv1s7dKzcsgiuJIstsuIVoBbGH6GRECrOQpKJDTAIa1auH2pR++f
DWKj3YThc748h1wIZqplOlz7yVsZEp3iAC85Gqx1AJjxDMIEiAlF2hXaCGgCVOYIMlNKDWY9o6Tx
ul/apqcva0tax547WNey73YZ5M3u3QbDObKTxph2iEK0lxDBCHlVWnmaf6UFkH4tf5/CauoMZ0Zx
W81rznIsZpBWEqduKW2qyvsJLhEbdug7x6KmM8XyUgd40I6azAqzQc2ZIjGoG+j2WtUDj/soMUcV
hQyHOj2oOdZMDF2juVD9kNoRzAea26ncIvGpYa3Sm1tgg4SSu0WUSftk0h7rSQaGEb+r05uaTssu
Nj8y1jm+vUNwojsvWcvFzsg+Wyq+dYuycC08ZeKtkhArVI9lTyfqe4WeJXy2R7tTnYg1TVF5zqQl
F6u85HzqJRwxPRUokq06nY7QA6FhnbDWN9tsX0C7Iz/ModPKjzm2m0TCT52aeGA6FVtvedMQvoss
d9uieAnsN6V6LHQOpn4sfxj5sPf9dl0ZqWuwDslbphp13Ld4VQIN03RcnwTAVy+QthooLvpJT42k
LKO+Yx2pYs5jtVai8FA6VU9i0RKV8OxNnD/YxSoMaviiLxYygVTw7SvkmXnPrySXuki2SpS9YvL/
EEN6igtAKmXxqiBheBmLS/pa7UWFyR04tnm2hoCORVLATWfeq6SChx4uqfTZkxUe5tCwbhaXLIe+
gqTTBz1wWmI2LI4UVKqU1LHRDUvegjLWXkRF4QxihRSLjerqFZeBYuACg4ZHdEKyLmZPHWWJ74GU
s0HaWcQm1BWTIy4W8Vx5bOZYdEVDTkNOWiEv/ddF9peLrDGTLP/5RfbX3Nd1fM/+uGj8+5//sa4g
TmUKWfuVq8117se6YjbVzjV+MpQKqNs/X2aJidlUdpr4ZJHh/3FdwSNZ6Pwo4QhZf6pIClTn7y+z
NJqrXNV1FWFdnX//J6FfJL2RKTZv/HTUP2udgcg+jhT8SBYbWr/bxvQX1IJlBIIex8sxKPcBnJlG
72713LqTgOMX1PBM8XSJUTBIZ2IbzKVD0d/i6N4EDF/20kL2dCdoCdiI+wzs//SRd9F6IgJUkYjW
8tLt8tYNp9AHzk1huMWHiKMwPoFTwBzJJewbG94SBsKw7BEXUsIpfs4pTNkx7CDedPdK90kl4no0
C84uHgw0JEZGPkkWyKs9FRZumJxTXIlRwHUUi4+eRphrjGJX5nOZ0be205xgLPYWuL2hyteFfvM8
gm2p/Dhgo+lmmTcW6kWFIVA2tgFovxsWDSzIJjAp1GsR0cFCY4CKhnFRmJ/1GJyUxtuNrTxPkSg0
jNzcYZIEE9rkNsxvg/7qWzvciKgRwKwVJ/Bst47PQ8/pWhHvfioTtjU4NwHYCKmGQhbsxk8hJ+Ft
Yl5MmRvHJrwjIfek48OtmCs15kurOJAj24WMnWXJ2dpc9u2uMXu3YTSVpYs9T6opI6vgNsOkSiJI
1T4ihtpEX7UdJkUEJN3eJzNamAHYmCfhnpF4RhcrjMiJvMXofWRekIZrUCfc684eClPSPwkGbJVB
O+HZD6WSXdVSrk5q9ERjzrJjNO8Z0QWjesvInqnbhAHeVmK+GIHSABhkzzN+yPBE/HbDR+hl4o7S
lGc/lxm6WQ5wvnQblgWcEVbSZO1qpqUuUncDS4WA5YLdSghsyqluhzvgW122zVlECO6MHYsJjQWF
rl8G1hWVKbWOzQIjyey1zUJDbsJlyCPULDpUFh4yXKe2P5sodiJyIyVYEqM9mnj9apYlYcIhFyfq
hJIXchkmY5exWhFjt6NrwRnFnvYPtxuaV0ZCapQrbKp9tkSCe0tZ1ZAEylncTPMGx9P7i2k/yezz
chZwOv3krHuksN3yWWHoYdIcCe7QJcJyCNGD4usR2aVlV/cRs0KKNIztxVvOamn032MWTToLp5rF
E20rzzKLKMPq7ib6KZviWghavai7Uqm9Ehn9Vz5FWD9dEP/AscPL8PsLC9RCtqB4mPDmq7/JkwIL
V/R+ZLFZgjXIQXYLzVu38BBSc2K9RUBoBiVQ+bm0GoHa9c0fOJp5zYPFfJDAV5DAf0hTjWrLU6VQ
VYctJvLUjfAHht2YfQkkFngNWpPf5fAbOjgOSqc9T3AdWvgOlt9gKoCUpaZIjqRtUkgQNUSInsKo
kixT2GGTy65ZB2AHgEQFSKJT6G/EOiMm4aSAJmLe6krZwjVmJ6Ea9kEDSZGDpgAsRFUxvAp/BD0D
v6KGY5HNwglcC2MGXHiQLmotuhSQLwwIGELXr75su+Tq9iWEDADRdIO+CHZ1zVi7VXCTwwC1Sdbm
DvjdHHKUp51hSkvFyx9ImTsCG6vV9KyoUCv86NFo62WoQbZslIWZnOdau3KwDhFnZrkU67541Vm4
BFzyepM0mUfpQvENvtbMuuGSiixLJ1Wgj6suRbhLcUDbcHp87ITGvB8ItG2R+btsNuuzukrlTltq
1s3XE6cSrwSTTxkrnpHk0CxPjtK01lTKL3Na8GyMR43/TAX5AYLGNvQfpOoKst0Nwe+YkfVYxFTP
ooO7bV+5hKR2dthswlC/KrQZs0wdnhSMFOGWXTebuXTjNbum4s6iKedwwjHlqycrKre9x6YDda3V
yh1+uiW1jStVHlRSlcY6Lvm0Bu2Gn9DB6LOadBxP8tLI8yUyPn3jHLTLaTl2K6V6ITG4FPJTXd9X
w2tPBDeTnts02lZhu5RBcsIYWOjJBXXKLbNnWdvIybip0aw6qdyzTHuqupE7B/SQRP0kz3ezAuRZ
PV7Jo7diiw+NoSkPUnfpp+g+9KSnYqye206cFJq/dQ3MWDUuoSSfiljpgNyxrfYV6SJFsbWoVRZC
jDYQP0Uak6FLQCGk28bsttSJO7C0OZaTHUiz56I7lIO8E9xcfZXEC8zTZj32811jYsdvTNyAjlmU
7Owsc2IlQLgrcYB0rKDjo2ck6wQknp0t8rykBrVp155asjZjoZ6k7jh8ozJXh3OIGVlVgOkTjGev
Ja/G8kHnJwtQ3oLOX4+KBe5uckuSaAVbmSHBG6j3hdNI+t4asGFhH4y8iuFtrWoDTa0E97QAMQ9X
Ct4RJcJfJXyuCv619x/7mnJFXijFO3S9fsqF/9R6/eq/vmAp4jcWQ85AAunGErAmOVmJmTL880lo
GrKGEw4+prHUVhnVjbZOt+SQOZRGEm9ulX4FmvFCIS5vByp4fegWZjoetUTfyxad4dTPUZFV95eq
3vgeQcI6WMotdgEs38owJ1Ee9ZwqQY4ubG/i6sm28E6rSNLVxTbibZwBtWKsMOL7sJdXRWHTiLKp
03JtGso6UUFAYRfuCNb3/Qoq79rk3VioGAHtx0lB8SndMO5dYZrumAV7ibesgk048O5FUpIfnIHl
27rgJ8c3nc4VAfrsYbOGjT0mbJDOGU59274orPQ070FkA5SoetehlEwSwRiump1MZsX1aohf3SbI
m11goAsxF+01DDUIbIekWEs6EVqDSCbjELWR+rNHcwCq9lzHXnhYtiF+NXa09ZTgqR4kTIGZkybR
Nm8Onm5twqjB1C9RdmBCI6Mcwx/XvvnU1eUpog3d9Kg+Ytud1uqqb8FweJc4oeRE7fcpudw0jZYW
vRwxRafWRKtCt7GC3kHBqhFyqnDnU5oJCBLr9fcWzYeeUs1mbteMS/NakUaGUkIdEv2bNUWciWze
yxRz9ukhSvznjLrOYtIXSreJVPbb5KGrqrobaPZsKbbpw1/elf/jH5yv9fcI3Ae0sCpEFPzNf/7P
/z/hssBbf/qAOm/N27/QeB824/Et/fq3f/11xHp9oyOh+gjf/pmhen6UH4Zq29RxRwtDBubzc2e7
/Td1DglatiYjy4Lb+nnQmrGCgMNJzXJYsfmtv++zZjogFbuqZmgIzn+Kr0Gh9e/PQ2zaOCNwIlIR
mn8zaKmR17eZ1SOd5iZrn0S2H8u4eO5TJV346fQsD733Wuh6/sLSm1Nw3lnJXRrRfJAnw1qqJM6d
1pxvDBV0n6w/1bX6aPXE3ooSCF7AiqKNHAkFWCuxNw2ioQnAniMReRLulKicLcSmgiY3rns+SL98
RZFJ6gJ8lrFua0h7csZtptJXSTbcDTmfZRZg3EUMH1+WLuqtFfIoGXJcUrwMJJ+1sT4pxiSthnbg
bFQuAz/eaaWEQ4ga7zvMN3OjH5C6mJxFnxXnStAoGITZJ6/Hta2AM8SRd6oES+eaaEfClUmOtYMk
pnyhThF+QyLeiec7oZIR5WFkdgotSEAZqhrJ5UJfxKn9IkfKYzkxwMRDPXuOoWzE/tGYOEN5PVso
uU26taJ0wXOQaheNfvWmjSjWHeg36LoGLahDwFXjuF7ldqDeQSBAxNDl4XUc8pRTamPcRTE3u6Qc
z7oECkPKYtdiR06gPwJMUCfMxjLLH26gtT6f2pik2hySXgclpO1B+shR99Im4gKDzd4EWLLhxK0m
au+ZLOqCScliGp1AK8K35aKtcK6rog9T1KTNZsEYSZAgVv4GBOkLXwSYdxHWx9LC6arxYuAU8sAO
lQZ+qZhn0VfifV3PHtMGu+dkF/CB+zWK8ave4wbMQp3Voemtq4kuxInvphQdIyGW+mXDFLzMyJFS
GUs8Ti5tJzW7XRX2j57h00tbIYMHcxMkFknip8OrICSArIizNWynnSpNw26gIVjqo3TtTcZ7KXFe
t2mLpOm0XPuUMvLT4w7v68QtDHtTj8aZc9uuAEvAS9aK4K6cLBiHADcpYe9WWeWvK4vXsDTvIhNZ
degIvOA4GOOrHdRPfh6vW9a+ht6/xM3EijCtgJ0kGJ0Uao71bLiwodnncvIk4dlUu+JMSdBNK70a
skp/sko6r6fGmgHhdABqVF0oEVKklNyiiRuO3MLBHHLzMNgKCl2C+sRbhhd2gBDhU7/KngaDV2I/
j3KeOLLK56vEdraN1Haf0ES88nTvMwh12qhDmyhZEKxxDM5ZQjCf1GrgSQBwvqpCg5rX2AydIeGT
r+OsvJHR+NLbkAJ6u/+wqkZz6Zd6iQ3i/TLjSQMGJSx7V0+kbdClW3pUjvyQ5KOwacB5pofIrL6G
UGhOqM7cK0J7YiawBDYG0tEYxD1WjX0TZdo2Ex0bdavYNdNnEifHThc6Jk5QHgE5Aw1zBV5P6134
7bAOSfq7KrlmSF46tQTpLqZAZlPNn7ewoyyprTXmJJUbuSggVZLKNPGzMbGUzYLdAZp47NIc+RZZ
NS/ORJPIzMKh5dDGIcAmVAeUU4wSMTSaAAYNeoigAQFQyFtWlbvcK/kSibc/gAjKm1T1NkHoqa3g
NYilO68ztj3MhUBDarVnIpCogZ6oKx9SUINrloaHTxOQUKorZ6aRc6/jjferOzGzh7RCnCSzhuXD
7GMrZ86iJLDrdUpiuNTVswXgyJvKXSp0aA4tEIxUO8g+k4jhC3BhLAOoV0EEnEEGnVqvVObfGshB
1mdu1XWuCv+gk5unyUt4sukXoOeMDvOybc+93N083gGAEGJ2FWKn9fohzqxHQ4id4XcRtmliBWZU
X2q63jwknKM8c1Yw/lM6gLzZxQRAeS5fu5iOO7m92klourXItkafGCc7IOiATPcuQqV+T2pLdrWS
lCvRkG96lLGzn7KzWZBiHAOuBpqc6lig8ccUDcxuTNdtHrMyMIiK5pZFnQHTQIk/gdqZhRgJKI4G
dIq6pZTMY/uiahSZDnUtUcxd3ALKSv1IXSvQ1CmUMPYFl56gZm83yM+JVR9shOvvB4e/zlB4cf5L
QP9//K8+/L//3uQfwX/8Mwzi90f4saj+USb1MwPR+hu7aYGbWJm9dfjafj48zRQHNLrvhcS/aZJk
qwyaTAFcRoLM+lNbamH+EWSZb28ZM+wfh99vGIipRqFp3cKL5+RkODnzItcVCH32c06NyDLTT/Yx
8pyeZOQ9GPieDjLXytyY9tOzmuz6x7h9XWGSwChMvL6A336sKp/uPaKY8BZY7ypQdWuHlhXIXBx+
SuZqZdmo9012pSBJljfmi+Qtqrl1+x0viCL2AGvU1zrZmBCWUg4p6zkE8IRTLNG/KSuCOAW2v0v+
FFkLEAT2ERIQ4X3ZfWgFJhpiUIt3TmNOtko3ub94TzfWE7x7Sg3ZpJKJIi1PupzGwIX3+cWvfQ9O
ZdFsvsKDhIdjtaqv2L1dSXHsE+YrULsb8yNnH7JgFOQYR3k8NiqXLQqMJVDLi46MnvgG86k5hwfA
5tWwH4gfhUcbJS4BvLYttrARw6tuOslDI++ibC+cnMPRR+/dhypoLjAXRNbBMFifeI6tDzIsnf4q
Q4GTCBfRkLfw7kjoDHvTX9cDXTCQJ5TFpBLPWmjvNqQMDiTTsyFvh72w+yXQHnhi7MTWuB2i7slv
8agEp+S5KiBEUyi4qPoPla2AB7BY+vB1OIdbfk15lkyXl2z4SBoid4/1USIec4YyPLJjJSIryEeR
S2Opt/IkCll20WcAiIKx8J5ZN0zv5GQLqSOaPcqHpHIi5GXY24/2Xn+dXvR1sG9dnrnsodjq3+x2
ObpKuID9S8aBIodPiFZP0RlQ8+CEV+K7rkGRyzpFzlyCOyI2UbFDL5/wQC3IHuobO36IVqjQGcZv
2seWhXmngGSYMHY+R/eYdCRc/oMHU3PZlGuORoEA4cCXaGTmJt43W8V4kJpPER34l0h5k2lezp2v
rv+YN9TGPg3P2hUH10JatvUpac56u0kzaD2YEa2DoAkrazH2UaeWLtobqWagGhiP6FQkE5bqzoxq
8M29hcyDqcv79MVZDs/c7ji7kGe5o9p6Nq7uo3Th+v4uPtdYtuWVGS65zBMyy5rVYFE3f2z0S19z
PF97+567Wrf0tL3+Iq3VCizCm8Wi+o512nCY4g2sJUrEF5CG4r3xIn9U8Zou+wtKiVm/x9GrXzyw
w2YLWPu7aFpEiwCneq11zty/AHXsC0TAENyP+od0N7naE3QubYtzxYQ3ADiEFssz8RpU86h6xR8j
Y+1f59zYz3rKG53IBy7DbWttImVtfUzflDuSLh9kwInbA9Xkw0tU6qzd8Qs2M5VNBty/6Th6W254
Z2vnPUMhTfMNk0Mnzr59kzjFizWtajRX55t0ulrpC544Q98AIsheG7RrMIR7Ob/rxIjw+zAqjxM2
mPiixevu1boW9hP/yIUblNfy5JWuJm24CiWxq9u3dnKEdNUonuVw7pbWY1/SwcTQsleCA2KyJ1RS
CO+1MzpSvo/4jsWqiHcWF8x0meRMKyvZ4dmW1p9hsCLYhWCgbJgUEt8NlK9AY1o8509odCVyAqUM
+jqu1+G9cphbPqyX6a1tNrPvbWs9qtMtcfsasOmCPEM5XMfBBVNYkahd13fxws9ZEG50yxm2kDhY
yyv3Afsw/ntYdv4y9RwiJ0L6qCA1mG9T8NREblpgz6NQCKvAIbKexvAB8dv+iq3CQYukHXNRbjJA
ADb8EK47eIhuVcWldStTe76rhl8EjL9ODZqp/XfE7Ye3Ksv9//O//9iP//0xfuxdsOeQVGexYbD2
UDkg/BC4ARdbiNtAlL8zSn8+OhgsaTDq/5pjZ43z096FSmtBp893Suqf8xHBlPr93kWhCpuuJ+z/
Ol3Z/7jWjSiMUcxeVdGO6Q3O7GWrvdiNstfIWHWJvmOiuy90ZVvmKcFmkpadtjOj0zDg6x07CYUY
8I6nE2jEcRewgEXWJQhbV6fOj2SnGcr3li0rm8tFbXRf+hivvB4fJGVgHpOBmmEJhuVDmH90UnQq
BO7XoEmcskdk6PK3xDMdI42dRn3URhh9mIYV4yMt/A31aDBhkIfEjGZ0QuMmsf7sVNfr43ORMjPW
5FYEZqEw/GoMtJAEhx9ixDnKIye2fCoh7dPQRxssR0HyFaMhUU79pFn9tjI6x+4O9J04Gct79H9g
VXVwC4PxqanTTdnBJ7II7XmurFTLitLFoVPehkhdCVlcUZQXcLfe2RMBcIYqAwt67IgHpkiSCNvu
0Pj7Irx28U1Ry21bFw9qqvANLLz7JjZmiZx1Rl9spNlfdiav+hG5IL7vanNbimqlSmjPoXEE5I5R
6tkc7qzpFtuvXUi8fcowlVNHVCtbvFql7u+pllvWdXuo1Y8QaXwxNPW+6l7tKn40pj0F6aT+go0Q
0mNIweNiGvwzMcD1ZMa7gsZnGYmsKUD3JYQSzRh+Zi4MmI4j9Udzi9ibHvUbvSHEWbNH8PqjjSEA
Sb/aeHgRivSSZFRwg5iMQcXHFkTY3AnTck9msoEEKXC9Th411/Vd3ZX7yELdMCif0/AJkCplfhoG
1OPoBYf/K2/LmJ3WsUyyFzMcdnFhkgm/CXikAHErCvase0XQL7LR7MeRjNco7G1VFaT3MdZSnG6H
HcXKsXrXG+m90XZbGkF435uvddjCJaHlLirBAeVmd++JGkgSvqmWoB1xTdNeqXr4ZTY5AVKEJuR+
OV/pVbpLTUIaiWLulLFgyRPCk433OrYumCLFl0/im1w+lRWldOxp/m7+H3tnsts2lu7xVyn0ngXO
A3BvLWzJtjzGtpzE3hCK7XAQ55lcNnAfop+jl73sqve6vyNZHmI5lZQMtHBxtSlUbJPiIfmdb/gP
TkMZGer7VJ6zPnAu3WDYT6AwtBiMVNJhxPfGNm+/zvnORTCuoai0zCIGuiyGAqTewWcu2rXiPZGX
ZPZhn95HTbknF9ppl194qTWF0oPgQXAW0QgBOXARqac5lIHU+ix3Prbp2r7u3xKtRsjUjcLeuBLG
eImHzJZtNJdMnfBaZtGQokkyi7w1oGPiOO1dH/snVdT7R44Lx3g+OFS4LoA7L5i4rr6vmbJxUEVM
2yL7BIp5uOsPzaUBbgzPKLB0bLtatuslBu4lrc8MjbcS+gyVcVaBQW8+6MJJyB6Qxy0z2I4BKkGj
HK8h1avzXViO0zQPr6XYL3dc2OFeq36qSCrgCE79Co++iM0cNt0niV73TpwFB37hnCotxPAGhnbQ
TzNhc1TproTroHMatyGseve6kttsRxKuSGqjH/ZVNglcHGiFZxI6i4KTI4yUKOzxVDJxHLeYGCE3
VqCMU2n5J98rpR1DrrQdGyPBXV9Kz92WfCO18lsVhgMB7jj3mdcbeQXTGb0v3Mr6YBy6d05b7Vh0
lYb0a50YcDlQLOgAMw4USyTVIdRUQPL3JhLNan+rMTAmiYe2kFb3pO8Mu/ZzD5kL6cjikaLrb4yU
eXEi2e0ZlpKdFI5dVzlvCg2iD0PsygELfy1bty6OnD10p8L4MqcLatYtOpQS4Mt8RHMdfM+pWhIr
rRRcJnAmKYcJVKdIMQ9XYAB2GycfSdlngdWGz8XAi/s5tNlhhbNMg3IYy3WiRfnZHDMxK3R2s7Y7
sPDLcoVxFrM86NTlZdIjWJAEN5bsnniaRJM43ZvrCOBp1kHgRZ/d7nOdNDBTwUFg3uhPaMjcSWYx
0uYeFE/m03QxR3WAFAIGIRh7BfPgHjGVY4zMjxHx3esw92qt/RAjcEeGbGacxMVt2h3YgXapztHU
6pHvRls2pSEuYVTcoa9q5F9Bquq0gIckpYa4k/vPrXpnB/cdFcb8k+p8TLjqClCjpJsHXWcdhxYv
w7HZfJScE5SVJEzequa24D+6+iXQvybe9RxzH4fiE92Mqx6rINhWezAx9soU/d3uuFA+JSWASlVq
RirYyeGIfWgs17C7o35Uz/H+BaDTzeWdOUZ7PrK7DUFeIWd0EqD4JgX4QHQEqJmSw3r2ns882FQ6
1J+0MyYuH2gwT4LQhmCW+aDCvL0gv/GZmI7A3rE7SMm0KYZdNps5XUKAFUADrJDapGuu47gaeyF1
l+Xj8fkpjLEKg2hc1l9kYFxVS7OgRc7DTqGvYpzUDICAQA67XGNGZVkPUwVwj+Frl41OruvQLNd4
nRkJckEp232cHqvN1CxsHlGdQq06T3U0a7VTKdV34pasQkYWmkKlsA8jwm7ggUUqDwCu+cgYTKQO
PlobzkJNho6lHEW+/rksUaalINctC3aYihaBcqgUAJiNCsRztSvP3a8tW7VSlVTRSXDoEJ3Hioax
TeDcuUZxbFfKDMKh2pY3VupNzOBUmWeT0kKlLSsn81iB7EGwCLLLIcf4xxFP6HBoYVEP/Hjk6s6R
ESA24iaAXHrr2MudUz1HXyLyrj0ow8hojB1DhFQoLkzLu0vGQNlIRuubgfEBr9jYbr+aakq1Zeow
fRHAthrpKkI5unGO5BJemU/B4rGayr00D0bNADAn3Qkziq+2nTaBDnsQL7la/pQ68jF0RrwBB/1Q
9moE8OpD02CQkd9kjoEoS2+3tMPdsx40DbiDa8tVRlZPUZ1wl4rws2M2mMShttwc6uhkJjXmuIqF
0kN4rMJ60GrlJjDbE7zEbjWp3Hd4OKXOOvKC4iCm/46oT7br0BsoG/TXY2ti4dQUVAB/a+3YsBhf
z/XDQJnfhll61qH24wK86i3/1MekwWwP7Dn7h1yPBvsk7Y9UtDw8S9vr1OZYsrAYTj8CmhswcWCG
RO7R5lRaWF9BuZeNGkV8HHUU/zJAkyEs7DO0K84aDVW2/++iLsG+NDW/N4me9rd+v4ZJIf7qsQKi
0anj9+IotiUrCiXIYwXkCAgcgF3F1BhNU3k9MSkUC7qxbVGyGGB9aXk+VUCyZemMivExkgEO/xQj
mTLndQWEchaMDfAtWOKJ8u85sKVCVcFVS1vlMWX+W2nHMEiFFejg3ui18SUeaKWhP2WWzn4kF7s2
0z+GVHghohLXiwFrdxPH9JWi7FxJ/EvDwKkFyjAdTgtWcicJvK5ijJU5wUqyzr3GPa1Q0mmkeOyl
FcDL+lJLzN2OPaLqwt20gZRKqjYHke8zZVCSr4GPSGExKbwBBF++0yN4A432QA4BJUWnslUcmugR
0Cy68AwAqa78IQCj0wIYbGX4V7YNfK69kGOYGUF8rQxfQrw3K8oLx43Br0jHfaceF4wNg2ysMqwO
sGqKi8OwpAUp6Xuxhkck6k4x4EBHgk2ZWdMotPaNJh5lTXw3gDFRsCrIQmquSPvQYxXGVBTwW98L
7e4pQH+MVmqEZr1IuzYy1JnwTXX9/ay+98u9HAJknCC1G0OSS6Fz1rifDnU40RFDqfRpPOS7WDrs
NJEyDtpuzyHM5pRyZXKhx4xpnXtDiGAz59qJh+K8ioFNJwVpFTKrgJGysjhxwJw68syqtZ0s0q+b
BAwrRzAYu3MPx24AMwRZobBGDyqZibEul+LW+45Znpa+eajDW5zrX1Ps6pjKnnTtbW/ZFwZmdiGm
dlmeXXmY3CWY3aVsuxXSllGtjFttPhkKRvJedIq1Nt+KGRBAAmSCy2NU7A76VBi7jiscN3U9oYFo
gHCeH5kA30zYhTumRleJOR6Ku71I04C2wesnHY3HuZIiVfIhtW5jSR3NLY0a7qPNUK3SPwwGzdHg
NKMn6aRaNjHTwTsuUV9xy6Hb5W4AFDNve3TSBnRaChc2rr5vkDnZqLh0tQYyONlTxK6WFvGZid6L
No/hJDefeqM5cNGDAfWWGBcKGjEyYIoSzZgc7S4FDZkm0dDcYkZoxx8GNGZssiVazy1vANPncemf
ShozfOPg5+PvFE21NP4v0cN6RAv99vJ/AQ89tLgEpObF/4wX8JpzhOr6i3u8JqqV8rb4zR/94QNI
Z9pngHRmd3GA+EdZFcFtJYA4izNM7v77b6vISlB7m0ZxM/tSDPdv/NnjUIqgifUNJAhoFA7He4ys
FkLiOILCg9CVBdzmKbIiXigjO27iIis6Us8jK9Ab9B9ACGFDbejWz8iPqwtyxFKtUFyktYAMKoaq
EOE1Eca/6S3R+0l8qVaIrJaK4lFfQ7qseE8kQQySgfLVVnFT+sCP6/TMhUEkwyQqYBTJMIsUBqgu
7VMvT8mdUTbUPvvwkNxsT5YBa0wCHxY7YkhGAjsN5lIXyzuZRvmU2x9jrHTndUoC6x1WqowlSn2m
uP4VPhE7RZfsW/4XHYsdiyFIYiVjH+KURdHgQ6SKJNAmanFV1TNVLT7n0K0G4l8sldeJQy5JD+0w
hpiVQdAKtfx0yJGaEMwtgxehoIMSF+A9oXnRrGqU21CZ3+X2WY8xQlWnYzbBq9Bk9o59ZJeZ8FRV
wnk9MW2858N+FylXvDVwhvABZgv0/NycCGMuAfQAwbPLTrkXAveBQv8xzAkgeQcCoTmronNIiQfz
ALWYAc5DTD+KkYlEnunHxSz1B+Y/6X7vRjhfZ8NZEUHmFt7TanI1gLHpBw9JWXsMxBNddvpnSaWM
o/Y4KK8joIF02DyNVluPxxGdt664tejDhTKakNhw5eEopkuX0q0zm3Ac0L0rLMQDaeY1jdyPbNka
qdpXiXZfaKcIRbcHbR3uVbQD3cDegXezU4o2oegX5jQOMYYVqmfMCzwUpjKaizFNRkt0GxVMX8zw
DEj9UUczMtDDG7KIQzvNrofA2q2RrmtVxAFlY9RD1XD98NxXD+S2O6l0mbGSc97FIGHYO2xvjzcL
PWWqPbM+rfUzz/2k1ckItUumVtJ549SHgTPBNmUQPmMd0ve+NHKjej/W2eDhsGm2fFDa6ISZ6VHK
kCfE/kwd0LPXmOO0JfT+GNp4uJeYLe2r6kqtw6lU06jPa4g/wVmZoEGsWDdYI056Xdvx6vPcjccN
TUM9mPTphMwijyruqHraor6tpfa502sHIdE3g/Y/RF88xaUze+2aKGjJACAMJJfCilasFPcjiEsX
//ejrCbEWd+Osn/8Ky3W5K+Lv3oMspZlqjB2YeEahiqm749RFjAlQRbVWTHOlwlwT1FWthUcj8FT
QtOlw/4YZYWijmNyAhwZyHst5yejLKd/rv26iLJkkLImM2EQ1OKX+WuiJXLUYeeMw3JyNOedZowt
ucD/kOCCKwSpiwm80ObKK1S6Wqm7KoVuVzGXeN2T/QhBL28+TAMEvuTYPckQ/EpRwCsAFPaxHkC4
ga7pDx8txdkvVP2gyZWTukMDWoY0gJTY3C5JaAEkwidC+CZGsU0byXSpZbqsJuJaqo4LMiwXWt3T
EDfPsmoYjVUfvMY+TIhShhzDufE+tqDXB1DsCd0LLzzuvCtHPgcxNO5adD7wtGcWyESMK8xBOLhp
O+lb6Meoh9kNfsr6bpdqx7BqspGuISPIZMGUhnEE0r6XFlDD/Qq+leAIBNq0RNQSZOvYrUk6Ezoa
NQ5AhSrfDB06II1BbnbY+J+1RtuzrO6s8ae5edEkF3aRfgFbpBbDUdxJB0NPVyJKLiP5LCvDcS4r
46Y0Liq8rTOcDIrTQruUc2Xk9vY9jSN0Z8IPedGhSjIldHwMlPxcwiapUMtzmunwcL4KA0bHg+yc
o1/fHFZ2c+NW5z6Id1O/YOhpz+kwZFU40cDF1wwxQMnPXehAjOM1RAmNe6itMnj6ErD7IPD14Owl
9EyIl21hgleLgD+6+YFZ3ZZlhfnrRR+UaLBmo2hIxmWawImy4BlDA4NG0dASDu0OURfsiVR3pukQ
ekA9RH2ya9Q2hF9IU2XqT0B7ntcIfdSet9sx/s0B6TXqRLbr8ZyHITXRoUGdBYUFAwmUack4X/Vn
TXOOPAY2AEPIpofeJxQKupI6yAYa2fPqxJZ0dNqmTUpFMK2K/ZbbLzenNtpuers3V7I7wPx0kZrx
nN28NcGlW/O9NLGOWyM+GxLjYw60Xiv2PPTjvFawUuBcoSs3WEcqKnPIw9DFwn4hwjY4r/dyB0Gz
xEQKLf/k9eWslJTbki1oCwLps8z2Vb66RM1796nIZhc60lP2agEof5bx/tAvPU+LXx/opxJgVXB6
X4TmxQEX3+i7B4pmfPP6jhybYMqwldCH1c7y87dfIhq2Dz9WgGdhR6BoaFKvfswJn63U60t4nf3/
td95+wpe5PSyqtASYOf46YXgSh/XwZB/haOMm5DJ9vByARwHeXAGzFu0ANz2b4shVdQhP70E/M2L
NUD1HQ076o3VzX6+FM6vik4HCqrC8qfLNf8PPwtrlgJ5+3dYCo2HnuIOnsXLNYBjofO2CJSg+CzO
tH1rAKtk0zUQkv8Q1iykAqhoRVH7cikQeKFZIj+kh9u3BEAyNl0CooIu/A40gT8RHx6sl0+DQK3S
NxA1/3KF/vPRcc0bgUDEOyyF4CnROEZRYs1SsFGQ5WPVsE0bxZqlsASTfLM4KV4M0MimDplzddtf
PhX01WnTq8ZypbY1RpgG8kqbLQUviOroxAiVzeD5GhAcTNmxRQNttUTb+WaA/9p8DbhUYuGi88fV
8oA9XwrnV7pSYNEoYpefxQm3L14iKvsOS8GVqgo7xvJSX8dLOqNI9D08F+woW/lU4FP+LkvBlE01
H+IlUeCbp8LgvTGXgXkLnwaLzGez4CAaNfR7UDZ92B5fpdYmCeVCzG0RI5aBefuWgt1906UQ5QXD
UWi+5mM8fPk0kGDwNKAMsPhs64vxmlb90xUnS0GEMAxNDJ/F55u00sGeCkStjXTgVodLzXqPKoPb
DmFbDO6fPw5YdKFOSD9yy6uM155lP/04iCDhKKoGR/7xfr9cCptHwQauvfxsa9FpvSLL/fRSLIIE
8y/apss3g/Ts5VKgIKDL9L4fV2ord8+FCtxmW4fIK2XdhGj+lDQ9XwokFxaydlsbJ9+lG4MyH0MB
HVCf+LzKpeh8mXQjlgns9m2bQJXeYdt06LUIZNHyjfgmtaboBBDNgHxbUwf0at9hDZhxMe+SX20S
lqUwVdvaHhTtgne4eAVZH4RSHrKBV2UmQAuUhEFabGclYZnvUWMrYP8EN3rtS/DQlhXM6a3cDhZS
OZttByQJJuNg2lgP+fE3cYAlIE7Iura1sdB4lwYc6vUmSq7Lx+CbvFl0XPDL3NpoYAhdpM0eA7IC
RVkIqD3lxc+zAvtXVfTk6Gstd8xtzRUXMukbL4Vqglbgfi+fhle1NaxIvBi1Lc8V2dre46nA3wyG
4/omPcWUQCeb7MWLz7bmjNq75IzADpFvRqRsda0vXxBkQDXQ3w/tue19QZaBfKlj9zhy/5nBtqgg
LF4QsoO1S7HYMgBrGss21/alz2z27/BmqA4MT5rPjwHx5eOAD4MiALCPP97KDOI1pfyv1NYgdg02
j7d6kXhLqLalb2t0eE0j+StrQKNF0ew3p5nMLmg8UVQsPltbVCkb7xmLrpOl2ozplo/+q9oKJylS
zmfBYyvfDECQ7xAkNOQL0G14uO2v8koLgSZZdp76c1u5FK9xqn/lBZHBm6r4ziyfim9aLmQSsJxU
Jn2PD82PLsUP7C+P6DGED6O7BbgsuC/Xwcve+oUVtOz1z5/DhVaAqRe/LRgXyy+wBBaJ///tJQFj
gfp69tMVCmxxtoe/f7jM11/gxclW17b6xwNEWGcFPLjFD/qHL7tUaj1B5HmetmttO2l+rIBQ4vyv
GSPcnWUK8b0zfErvhqD84++zN04ios3TZf/Fk+wE92h0pr/spnVS9asDPnFZFnidjc9yjCQGfNv7
23mw5hSiF7XxKbiQohZyuakU/f4PVu4N6dwFHm3jsx3O2rSAKb764s8WzOTl3Pj4u7xhQ//WJQh4
5canQEw6jVfHefb9BSRn44N/F32/gKdu8GIsDGjmv0wmk9U3ffr6i2Jl468POL4Nbu/XHF4M1zY+
/Oj3//lSpO3sl32EhvDSGWargz67EDHc3fhMwk4hRUv6dnWspxNQcK3+cZN78SPGa5ve8A/lcPvm
27CY9W28UEezinVad8uZ9rzDOv2YovemC/V9auGmR/8uJXzTg/+wauemJ/pzv+1Nz7A7/P4PVG1v
/TfSgwWKZ+Mndud7u9wCY7rxKS6D+ziYiQByey/cFWdkO2uC4gLXvPHJToJ5KgRb12ZUi5HNxqeA
oFwM//5nu3qfn4LhAnK48fH/+FcvYu26JGcxbNj4BH9mvbbpk/uw772ZDS7ABBtfxRG3+Uu9dpkW
s9mNT/AjIn6bLtWH4H4+K/qV6ei698ISw5WNL4ZCQ7wWa/emxRRv4zMczqCyE7O+BPfSzV3x73+G
q6/99IKAoV794wbZwrPIuCblWQA9N76ah4pG2sE94+9rz/Ln+/m6cvGRXfS6iFwxi9b92cs6WfzG
bXQ/K377XwAAAP//</cx:binary>
              </cx:geoCache>
            </cx:geography>
          </cx:layoutPr>
        </cx:series>
      </cx:plotAreaRegion>
    </cx:plotArea>
    <cx:legend pos="r" align="min" overlay="0"/>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'Strefa zamieszkania Krajowi'!$B$5:$B$19</cx:f>
        <cx:nf>'Strefa zamieszkania Krajowi'!$B$4</cx:nf>
        <cx:lvl ptCount="15" name="Województwo">
          <cx:pt idx="0">Mazowieckie</cx:pt>
          <cx:pt idx="1">Wielkopolskie</cx:pt>
          <cx:pt idx="2">Małopolskie</cx:pt>
          <cx:pt idx="3">Łódzkie</cx:pt>
          <cx:pt idx="4">Świętokrzyskie</cx:pt>
          <cx:pt idx="5">Dolnośląskie</cx:pt>
          <cx:pt idx="6">Pomorskie</cx:pt>
          <cx:pt idx="7">Lubuskie</cx:pt>
          <cx:pt idx="8">Zachodniopomorskie</cx:pt>
          <cx:pt idx="9">Opolskie</cx:pt>
          <cx:pt idx="10">Podkarpackie</cx:pt>
          <cx:pt idx="11">Lubelskie</cx:pt>
          <cx:pt idx="12">Kujawsko-Pomorskie</cx:pt>
          <cx:pt idx="13">Podlaskie</cx:pt>
          <cx:pt idx="14">Warmińsko-mazurskie</cx:pt>
        </cx:lvl>
      </cx:strDim>
      <cx:numDim type="colorVal">
        <cx:f>'Strefa zamieszkania Krajowi'!$C$5:$C$19</cx:f>
        <cx:nf>'Strefa zamieszkania Krajowi'!$C$4</cx:nf>
        <cx:lvl ptCount="15" formatCode="# ##0" name="N">
          <cx:pt idx="0">1022141</cx:pt>
          <cx:pt idx="1">559245</cx:pt>
          <cx:pt idx="2">496862</cx:pt>
          <cx:pt idx="3">347403</cx:pt>
          <cx:pt idx="4">344699</cx:pt>
          <cx:pt idx="5">341948</cx:pt>
          <cx:pt idx="6">150600</cx:pt>
          <cx:pt idx="7">107036</cx:pt>
          <cx:pt idx="8">106750</cx:pt>
          <cx:pt idx="9">73743</cx:pt>
          <cx:pt idx="10">67277</cx:pt>
          <cx:pt idx="11">36921</cx:pt>
          <cx:pt idx="12">36354</cx:pt>
          <cx:pt idx="13">24796</cx:pt>
          <cx:pt idx="14">7700</cx:pt>
        </cx:lvl>
      </cx:numDim>
    </cx:data>
  </cx:chartData>
  <cx:chart>
    <cx:plotArea>
      <cx:plotAreaRegion>
        <cx:series layoutId="regionMap" uniqueId="{91A54075-8DDD-40E5-A8DC-44E1019ED5D2}">
          <cx:tx>
            <cx:txData>
              <cx:f>'Strefa zamieszkania Krajowi'!$C$4</cx:f>
              <cx:v>N</cx:v>
            </cx:txData>
          </cx:tx>
          <cx:dataLabels>
            <cx:numFmt formatCode="# ##0" sourceLinked="0"/>
            <cx:txPr>
              <a:bodyPr spcFirstLastPara="1" vertOverflow="ellipsis" horzOverflow="overflow" wrap="square" lIns="0" tIns="0" rIns="0" bIns="0" anchor="ctr" anchorCtr="1"/>
              <a:lstStyle/>
              <a:p>
                <a:pPr algn="ctr" rtl="0">
                  <a:defRPr>
                    <a:solidFill>
                      <a:schemeClr val="tx1"/>
                    </a:solidFill>
                  </a:defRPr>
                </a:pPr>
                <a:endParaRPr lang="pl-PL" sz="850" b="0" i="0" u="none" strike="noStrike" baseline="0">
                  <a:solidFill>
                    <a:schemeClr val="tx1"/>
                  </a:solidFill>
                  <a:latin typeface="Calibri" panose="020F0502020204030204"/>
                </a:endParaRPr>
              </a:p>
            </cx:txPr>
            <cx:visibility seriesName="0" categoryName="0" value="1"/>
            <cx:separator>, </cx:separator>
            <cx:dataLabel idx="0">
              <cx:numFmt formatCode="# ##0" sourceLinked="0"/>
              <cx:txPr>
                <a:bodyPr spcFirstLastPara="1" vertOverflow="ellipsis" horzOverflow="overflow" wrap="square" lIns="0" tIns="0" rIns="0" bIns="0" anchor="ctr" anchorCtr="1"/>
                <a:lstStyle/>
                <a:p>
                  <a:pPr algn="ctr" rtl="0">
                    <a:defRPr>
                      <a:solidFill>
                        <a:schemeClr val="bg1"/>
                      </a:solidFill>
                    </a:defRPr>
                  </a:pPr>
                  <a:r>
                    <a:rPr lang="pl-PL" sz="850" b="0" i="0" u="none" strike="noStrike" baseline="0">
                      <a:solidFill>
                        <a:schemeClr val="bg1"/>
                      </a:solidFill>
                      <a:latin typeface="Calibri" panose="020F0502020204030204"/>
                    </a:rPr>
                    <a:t>1 022 141</a:t>
                  </a:r>
                </a:p>
              </cx:txPr>
              <cx:visibility seriesName="0" categoryName="0" value="1"/>
              <cx:separator>, </cx:separator>
            </cx:dataLabel>
          </cx:dataLabels>
          <cx:dataId val="0"/>
          <cx:layoutPr>
            <cx:geography cultureLanguage="pl-PL" cultureRegion="PL" attribution="Obsługiwane przez usługę Bing">
              <cx:geoCache provider="{E9337A44-BEBE-4D9F-B70C-5C5E7DAFC167}">
                <cx:binary>1Hvbjt24tt2vGH6O3CRFSeTG7gOElLTutep+8YuwXFUWqbsoibq8JUg+Isln5BNy9n9lVru7d7va
7eMNOEBcgG24dFkkB+eYYwxW/f1x+ttj8Xwyb6ayqLq/PU4/v1V93/ztp5+6R/Vcnrp3pX40dVd/
7N891uVP9ceP+vH5pydzGnWV/kQQpj89qpPpn6e3//Z3eFv6XO/rx1Ov6+pieDbz5XM3FH33lWtf
vPTm9FTqKtRdb/Rjj39+e16Xtely/fz2zXPV636+npvnn99+dtvbNz+9ftmfPvhNAWPrhyd41qPv
sOciQoLg7ZuirtJfv4+DdzzwiU+5h375wr995tmphOfu6uzdm28azy+jOT09meeugxn98u+fn/9s
DjDTw9s3j/VQ9S+Ll8I6vky+6PLT2ze6q+WnK7J+mcH5/pcp//T5uv/b3199Axbh1Xf+AM3rFfuP
Lv0JmbAuqvof/6v49//+neHB7xDjHiUu4798sc9R8t9RjLEX+F+C59sH9RWMXr/kFVDh1Y8F1D/+
y//530/L9y0h/M5H9AUD/KlU6OcYccAoIIwH7hdK6JvG8xV4/vD8K2T24Y+FzOG01KN+fvy+2JB3
LvWY77r0dxr7A8sRKC/uE+T7we+XPzHrH1juGwf2FZA+e8MrmA7/+ceC6U4/F3ndvJDxd+1DAJSL
oRH57iei+1M7IkCCCKrsr4H65qF9BapX73gF1t35jwXW4fSP//r9saL8HfM4QQH+VRsAsf2xqNA7
AuXE0a90iL7Um751ZF+B6vNXvELq8IMh9Y//Oep//x99nZtl/s6Vhd69CDmMf5MQ/mu0ggBRSpn/
qfD4l7rUvzC6ryD250m+Qu3q7seqr/3wYfjOaJF3mPvIR5h9IrrPawt70M9cHzEGKP6pU33LcL4C
zz8ffwXLXvxYsLw/Par6qdJAfd/fMLnvPEawj34zRuSzcgKAPKg2UHvBX5fTvza+ryD2pRe9wu79
D0aEx+8vLdA7nwbg0r1fpcUrDxW8A2/FGPz119LiW0b1FZz++fgrdI4/GDrn9VN+Ms3p+6p0EBTc
c32GOf1UNK9aFHBiAGoCquoLpPetQ/oKPJ+/4hVE57sfi/yAxZ+/tzjH7whBwHrur6T2uTgn5B2U
DkeBR/66gr5pWF/B6A/PvwJof/NjAbQbstPY5bXzTfHZvxjnue9Q4HoeY7+K71fdib2jDGAimPx1
d/rXxvcVyL70olfY7X48/itO31nxue8gZoXa8n61tp9D9lJchFMwVF9SfMBc//F4vgLRH55/hcz5
DxYf3Z1Mqf/x317qqjwtw/eOyV2wvCAfCP1n/vC55WUu5Szw/xkz/Umd/2GEEAj9xyP8CmxfftUr
BO/+P8/Q/yLf/7Run042PrvlXz3ZANUAcAWY/yr7QDz8ATIMsSxCFKT6q7r67Zzhr8fxZWB+e+6z
Mf+/Prb46yON3w99wlN/in45LfrDqcbXr/4yQTjEevXoZ4dOn03zN1m2efr5LeaQ9/x+BvXyis+M
6m/L9Gl5f3/g+dT1P78lcBoFSXrA/Bcy9CBlevtmfH65guEKIZxx36MexQgDalVtevXLERZzfe5x
5oItDjADfd/Vw8slEJYIgfIPeEChfj146re5wTjmtK5+X4hf//+mGsrzWld99/NbyLfAfTefbnwZ
KeQkjBKGAw95kJdQSFTg+uPpEo4B4X78nwLs0BRkKpc66Y/O1O9y08QZQzuDr2zTlpI6riTuHFZj
ECek2xZMC5yrKHDVCqeZHMxTnw2h6+abnGTS8Uox15VI/GntDzS2xUPmH9LpotAbzXqRdVi6pJbI
IJmX6yp3w3l5H+ATdc4S38a4wHK2fQy0JYZCy2xoRNufGjWIbOACz+RU3uN+EXPniLxjYqSPrd+J
rEwi61ph51u1dCLNu31uNx18gqtDp0+lHdowK99PvSsHd45Zc9m0d9WQXb4v0+tmNoJNB8KvdLVy
+5075yLghdQ4kA27qLqzchS+lwnSrZxulJgY4ZMs5ObgNBdevQ54GjpBGHieSJz3VXHgZIZBNKHq
s7AKZlEH9w28lAxH619ymgs31M2pxkrQLE6GdZ/osPa6bWskqQaRcCQZqsWgDsZZtWzrGibbYtOh
hzzYZbkKsblsFi7HLBPWLQWhW4s/Bt26r6homunZGh67jns55N6WqoMyJpqHWlTdfpg8sfhh7o3C
LlVUsVRkdFilCRITlR4G0DwsUe/3gsIcszZfle5dZQJhyANJOxm4mySN5zEJXRb3utuR4GCJFTm9
0+Ujd5Ho7NYLilDzXCz1si6d8dg6G7200nMDoUgmEJ9EP/HNkgSyU1qSGYmUq6jSiSh8LRdEosQU
B0IuSjoBCFMYdKFBLowVbbTLYXULUag2rFkW2vXsXo1cCb9gG5Ok0nTFgc6+rIZl65atRMmB+Vdz
kMiiXELr2QMfHOHnrhjJKJLkkg++HPAgurYUKt9XNOwd0WYbzLXI2DXn4eTewMnMuVXDxeIeudtI
1VQSKViq4TiZPcvs+ZIaoZpejrqMlvbYuKnwaL4vl0W0xhE1WzaNqZ+sioMgntk+oLdZcqF0qNPY
mI3Tr1z2nmaiZHprq0mYahYFlMiYacEsv8RZH02oimfCVl22RE1xw3LYNPkos2mK0JLKYUpkMhpZ
c2eHqlRUVSV0XQiVmahyuTRtunH02jTq3DWDxGqJBn8KUYkEmnOZp6fAXflD2K3mxB56FLbsNmtd
QZsyE8Ok1p6RS327+EHU7qvGF+SBpcmZmiZJdAObF+q1HsTEy12h8aogJ7N8dMlNW8Ab5/PRjFHS
5XHb4lVpvR0z5cqj0seO0J3KhXK7eDGtZEtU8bV22a5r2nU/jtdj/+R2vkiraW31HWNtSKdiFah8
VQfmzqGlKC0SFm1VgyNnOurqRHm1R+310K1YNgrtwW40hbTd+D7Lt33zqJYPAaolSQrhJbD1+IfC
vVjm4tIaV8x0lAlsqQbW269vEp0JU8yynehu1HOco2Cbp1ceW8RQmbjBRaQ8soafx8hgi9pOOscZ
H1iWM4DAbItar3T50QITBQj2ktmiKY+qksRu423y5kMXuFLZIma0CidqIw/zbWpvRmq3RPUhIhcZ
agV3j6Wv4mnB0TIsEfWKLQW6SE27sot7SLogRkkqaG42OkNicXaGpL7I9ZiJSXfrxCwfsnIIh+B+
UX69N93IxNSrk3UjPyvbKLOVFX2RkqgPeCUr7EO59PkQk4UmAo6MqejcRokxoVh0RgmX52lYNt12
wcHB42N5Rj3/epyaZoUT1xdePZ8bk2+qBmtJLbNyWZ7oUhBBZn9acc8xh3rrOJJMgpF71OpHqwsl
PIfFKZ+CLfH0LQkIX2Wp88iVvwu8tNhODtl1fnJTerlZVYGpQt8U3rryiEC23MzO1ZxnWhYdtxFz
07AiWUys04miYU5IO3eOfA1EPmVtjNjwjLvFE3XpjbLx8mmTc6Yjn+urHFpXqy3Uh9vLpLP+fT0X
gpOyEVWvHoIWa+EilsM89cc0Q3wN1F4yOeRNKiuvPafL2lF2kSm3lSiSadi0QusiC4ehlrYtlZga
rwYmHmzsNP4k6AUpHBMpE/Ky3qpqysOgn6VnShyqVn/sWjlw2kQceUU4FTXatH723EVzDyvYNnpd
z8MgnJlo2c66FX2/6ry7PnmYsEsE63MxjMU5TZxc1DRP1nwyT3MUGEdFi8rOl3kaRDHzctPbcaMy
JBVr20ei+4txph8UTekF96CDm9wZVoPRWo7BNGyHBj1PGLpe2wIxJvNZgnTc910QBSpdURN7RdCc
DW3wEcitFT42bMP0AvymxstCt8HlYIozjoHsNW8EKfrhiJPArtzuUKBiXmmyYGBvZqN6TmKqlyEy
E7/Jp6rdFsH8PrPjBzKXU9QsDIC1vmwshvmW191oCvGyMwwRNoGK7svbLiE3C8px6LXsUpn7fsqg
AngHJOZW6wkBJ/eBmtczMIk3UigOqu7asg9LUqvQLku/spllN46tmEhTqA9uxk2A3a1SaNhluuji
kZHbNAjUIdNBsk5sBgTYP7ZlOmyJW4sOFkeUuMq2wxii1GQS5+bWq+vioFp8N0ImEjo8Ac2Ay03R
mXY9Ru3cpSJJ1SIVsX04+pSu2FScQTM8S2iqjsmSeWcZPjM9w6ItQSDxqTx5rW8lY/WT1w4oGikB
0oI9OrmONB5Po0rVe9e1aegXcxX1uTseUUmv5jT31n7VQAdxob3obJEd7KkNL/wrqpJ8lRnEVqil
Z2MjDUFjJ5KsQWHfIU+MTHlbb3apHPo+l7QZ11PSpZthgn4Mt80hMtrukyy99YO8FP2emYBBy/P7
eLGjaFjWnxm4GToqs3HWu20EswMN2NZbmF0WZ8ETX8gVHZEvaVb20rf93nPcPu74uOdZbQ+2bjeI
9HGp5+s84yczsDNC7cox7jn8gFvo9lkdYyIysqbdliU2HEEKNvUkRmhGhNSghXZesc7MvnI3jKSr
KWOSmEkWziBBWqYsbJNODmlcWCXSctng/rQ00Yh3/nDs2kW6FRIlMKY3BmFat0dabAv1XuFHv965
+NnlR65WBkRDATNQ3RUrrxwdxOAojqYjMMljmW7Sas+Rs3Lyj352lvfNWWlLqBMVdblIGhIO/rnF
235Ow6ZRm6LeNmkVW3aVjLUYq2qNUi16TE+zZ8SUTlvremvijmFeJesZVaLku6LX76u+PDmuEV4J
mzePgWdE6vQxtgw0xSAbfGf0w1zkcQno2UGYZdc5rQwAX1unu7y9BAkdjOauBu3a8yV2/PdNO0WJ
f9bibtsJYs67Jr/2+0W2sPtRuXVbPxrsQ2fNpcqO06JEl6z9ooxB5wiWLcJVTtgD7BYklaUUJPH5
MKDYp1PYjWofjG5Ud1u8XNZVLsaARNRBO4p2Pq6vKe4z4XF+Ds4pUhSJHJ95M4+69oE3ZYiwKzMv
Cbm3Why+RWYW1s5nmTMIjfdd6awXKGzQPvWqIWJG3r0dcjmBnCir2GCQExzvbLXdgNae2Jo2/bme
aomhhiq+hCY5qL6R5XJMSLO23hKlwYaoD2oKYL8uwpTCAV8xTa1AsKlstmHoAuVNNAxKJJaExn9U
eewOUzQBVsXUg4M5MD6Hy/SUd57ocjBcCxVqeB5QI+YFTJIpogm6mB+MoU9FzqPM7NL0ZE08Jeeo
8YQG2VkcbFFKRutDwFa5f9etDDYgbS4WdTmMjhiGG4d4osIesNxt4jsyBcXPlz4qoNUl5UvB4E2h
s5CRRC762Ca9rK0960x+NtNQl0GUB2zdeTP4qqIRKEiPqoTlbegqoYEROFtuB8sF9OUwo6nsCiTq
xJdTw6Kg3rSzOtcjFVkKoyAeyFQ/6ictQLpovLG+ksw9S71zXJ83FLqdc47SS0bP7eiD1UIbxbft
iPdcP5CplEibGLkrXroS+dl2nGhoUR52OQvN+OTrfRL4sjQXrAQDYOFTk/e5ykMC69kEY6zbDlRv
LvlSxS7txewkMkXNpc3nK785s3Tauhi8oQrWVddEmVttEFOR001hQ4ns2WGohzvm1Ct32rnOLlBZ
3KoUdNc9dC8xzIvM/PO8AofWnym2oToVTuZvC+RuETlAMWb+InNrwrZcZFlma13ez9UZxssG/E4d
XOhhCts6Ezx976cgCEZv1ySnIeMS3Kb1j65JYHwojXFw06ZK9raNNbivligqNOxaVgMC956xN5RC
bwjcuJ6PBI/hPDvCJepYNcOmAXuRu1tT0XhAh7QFQziCzl1Wg1+GCVtra69JcD2B8nHVGHGvEK6/
dods7TgvpoF34NY3Q7+dm+q6K7OwyFJRUHCj1SS7QEeTaa56h14nCV7p5cPUemcEHPwU8wJShQXH
1bQLYKguvk2AJajqgdU62ERBH2F/nUMkMTVOOE27Eg1hai/nXgnrPC7dGBU96BrdJaECBzvydj2Z
Iawggkj0usHNKsuC2PhFK7xCHVO3lBUrzycK3VZ1QtXHqnwYGVv5abNxoAbalBzLMftQa6B2nAbR
nAb7tip308YF8sLZMSVXLVvWgRpWQbdfliT0lA9u4qaZ5o1j0s3seXuyMb5Zcbpsg8DZLX4ieenI
Ajx8aQewkPUV0ELstN1VtRQCJTgsuzIGi3KLVLqhvrlooDG7rN2XbRWm+e0MicJU72Zch23aSO/S
C669rpcNycWsSSrmOb/nWborlDkOeRy4SHZ+s0ryIeIKum5NLgK0x7xZoTmRCOda6IC+LxksPT0a
5RwC4Eac0rhygh4843ywug7TyUQZ5auWZ1GApPa8m8nTsFl7UJOQCaVpIPzSfZpIIYIBIO5uSQGN
Jm13KnGeZuZEE69EXbELHSwXDCxkWdaRwx4ydJFyE3n10+Rfd8u9ydxtxnLQvzd+8rHQDeQOFNie
A290ssls7La6kvVQX1hNd3j+2FovJimEFuASUm96bDIasbneNL3B0E5M7AcgZIuIsKkXpRkiMpuD
KqDlYBOqvIs7b7qb2STQFI9pdyx0pYUxkEjYezaXx8Vb8RG2Hl9gJ2fSVkfipRGywcbnfujSS12u
0Yik/7LdlzMHDFMPmsO6RZTQbVGh8BbT+SInVYyrh4w7UoFU9nQD2vd54ndzgXYpcqWlH3tIjqrm
WLtjXCaZ7KaNP23TESwbJdsin2GpVGzcPcQpYYsOybzKGcjVgkW6/ICqJCqM2jvUe8CKnyXpKPMg
vVAvnWzqIu1eojbNREfPFm/tBdA6J9AtpJRBAcY0DV6iqY1XHdBHAxJbkyEaQWakZbGGzKytb1gx
bLMilwbF2DPrWsEq5EY4dSVdH6qYtNsgGaUNpn0dcOhEVPLuzGEXPhAglfC7AUXl3td6jTO+zWu+
qlWzRzUNM3BjTbLrXAWzVxfJfO4qAwQL5OoeG6/c1RW5qkfwiufuUl81zq7PtnXZhVAVUHKXOqFi
QtB+zAeuhmtKWumOc9g3LkjFj4Nap00iajV/sLUHOyIJkzIXOk2ERmXsEHKl2xvooya7S/iHIfig
+rOAX5dkjJZ5lmWFt+Ww4WW5gnjNb0Ps3C+tutOQ2pilhl6zhG47rVO3juelCG3ZxZUbtng7Vuk6
06XkV8yPUyoYjn1Yf5VJnuzpud8d6+XFaPaySiEeLWVN7NbMV0UOcUc3ViEb/dUMc8RBvm70CHMY
16V3hsHcBcO4pqYCxwOO1GYHXXqRX5OtG1MP/BWWkEz0OZAHaUWj9K2FsEon5+VAxMVSm1WhewgS
r/uCHbKmDc2SyzG9QmTH1BCn2T3XNJoWsumGMW7cbhPo4QDVINz5KeUg2SheNVCci4E/wIOEIYGr
TZ0BKB0QS5rE4/CivOKlu5gIhUAZNKHfCptf5MkUE5AqFeKP+eCGXqdk3RRi9vJ4QXc40VExzo+t
+ljkTkTcLdjKqDe7zIC57Wxc1LtqtLvJXwSZrjv9jNAgodxEMhlw637o8VpMNolKQkRKzqcOmEdV
AlULtAgqHf8h8OZQccgAgFZnSBj7ogE7fcxTs549BjOpgFI5GLrs4nIp1EZXXZTONcRk4IHmDKx/
IY0dtmUBOWd+zNxaTtoTeFAyg3KrVX0x9+bS7+ARsKRlmZylNpOPfb8kokTBzqm6mI8xxCDgzZEI
gI5y1sr6uQbqg7bUzV6E3BiyIdCs3cbC7QN2pC1Fw3WcglfmkAAMBYSlntl2xUqPeeTZld+AxklB
xFVHr/bFEuxcvUlLdahIJdlwHOdk2+VnlMPNPKRpbDmkeS3EKrSPDMQ/FEOoQw9z3os2t+sMJtyN
Oz7mIa/N2rJKjPNZ02qhFKSQ7IkRLeYBkrlqhAS6XdFyXpkXFdV8LKa7Ti3rTA2hY0k8QMKbFaDm
uF6zIWyQEQlU6eCQyPQDyMWHBfaymR9zwyO/6daWnFLcQW0skEyV66BdEz8MoFejXJQrt3Bk3945
3sodCpBQnWhgGabmMC4IQrhWVmM82kpmuj9M2VHPp0Bb2dapeAl9OQa6YMA3wOo2KUF95+DatxVd
YlassXcYTS3SeTv2+8UpJAvuvSkXmT+GdbrmxbH3Nw6cZYy6ltXURmNlw+E2G2epLez+fl+CxGjr
XeMfSDHD0kELZkc0t8CcWwZKuumTdUNvq+6YeP2aTI7oq+vGe99YLgsYG9JnhQMRU2rgfMQKXB78
5YisF6WFSME6DcUj1bfLOG8Cd1zPfSLVAEXQDQ8uv0gXJNw0i8DKgJhZFX4gMmsECfaZ3uTorK2b
CA50FjSvpyIVA0SK8BtM0cydTXmYZ9B3wRLO/pX1tg3Es+lUQLfZtc57bGpJgf2bbe+DEs8eTZmH
eZY+uf1zwa87sFFDedmM86rAJ9VeLebDyIfVmIMQwm5EIVZj1l2j6d7ni+x7vW71rlVblPox/B7V
JndTiXUlMsfZzwmJuk6BS2fSa8IOuKcPIKlhV/3YCmh0BHhPw74rw3TxJOTiyju4uBBZ7e+K5RnP
0AXoLGd8CszGpcDAzgThmBi9NmyJXekpuelrG1dBE1ncv69Bi77EvQ6NS0g/l+XKA94aWAEnPI8V
0LjbM+kQiAHQvFry6uDnxQv4Anv5lQ68bYbbjYVjMx/OGEB3pb5eJX0p7RhzdSrH+uDPEOBEfpnH
BDdwTLFINoYazoDYFA3pJJoRqGLJwjJ78rI54qza9c6haa8nUDLuPIRTqmF93jueksWwc1kTQzA0
g0S183nnjqsEmdXS85dIBXpGe2e9F+fehRZPu842h7kxsuRwelMeZzbfBH0bJ+0g3CUVQZqtIWAc
uKS82Xp5IzhzhMIPSk2g065UfmA4lUupb3vYS0GShEV10eDzqrmm0wfb1puONZCZzGHrjHCS50uT
7ipaS6f/2DTR3I6pgJBnD2efoiQXyVgCiFnkp6NwOh7h+X6xd3MQesEa3yfDY1AKbqfI96qVTW/q
ml4V94s5dsBZEyJiofYmB0+dI3TeNFbitoe4d9mO9M7vg8jkQ7gM7DJdTmMJxVWzHfyq4t5Cgpk7
RWhwH0GMO1sEK25d0ZTXi2oivOhasNk8TGi5LRSkYz70dG+WY9WtWwiDUs4h2H5Y6iFMDJActNqG
OGs2elE9fVjALtLsdh6PnIQz9sOZlNsW11FS9IK3d24Gp1B+8TBCMBcoLpFr9yydRW+7q8LDO1Dp
W9ZiSKh8FJN+DElxxoJsm6IgrnK96b290+84S28taH4PeJEmdwYswTCZVd720LcyWH0DTTuNpqCC
nNu59sB6Z852zmxUTTwEVxlWZXZD4SSubjIwg1RU0yh7Mq6q6jzLr1lTRx2HqG7s4jSZZa61mJIE
xA67VpUnOKIrhcodhtgb83zd+/d0UiAg1XoM2GHE+d7zL5YeHHAN8SWYP2SSWKVOWLFrnydRxh6K
9m7I/JvZTI9DuQh+VmEq3aEVnb9zaxJBwBpau2363VIGEFNXsiA3gW6ivL/hu75Rx0E1MWnPCZrk
7O9sOwqF4Hg7uarJUWNlReHeJEuFhWcVVCUIOgiD7cc86I5dXq3UolaZtXcJfLrX+RejKeMAzsHQ
0G9m7IZWLWHTPnVdFhnW7Qx4n8Vku94PFdP7oMp2isJx8gv9HzPoJ603Scj4JZ/3vU02nteLMVOS
UMiyW6guu4JwcwM4LHNsXQNmxG4ppPkpfoBGuLaPwAR+d5kOe7SstD1O/FrTKxVjaLjYPkEndtQx
17eBoaFh8dLeZcUFy87nuZT9eVmTXeuL8bLp16na9DzubjDd5PZAkv/LxZltRwprTfqJtJYkBsEt
Q5KjMz2UpxtWucrFjABJCHj6jvT5u09331DpLI8M2ntHfKF9Q7J6jVTYxGPXRgH0D//32G5/mo7t
FoLOrnR3ijsx00pFs4eZyK+S1UAL77uMDB7q+3fH3KNfjXsm1W419Vs9LpFE7wTnDpKueLTBTUPg
6PznrTMnYrusGHcW67ve6kt/5wiG9akCQDCq+ne48sgb5U7Dk3E7ngjG0plw6I8PG/fTu/Eht2a3
2D6t4cSP83Bo0GzANzxSGA4jKiz30EYtLa7Nc48bo5BwyItj5cLURYHvpyVrR5X4i9qrpT04+QfZ
/vl9iflsQWUcYsXL925u0k2JRI4wRRmWgS5qcv9cTQUUtyW1EpbjYiDq3ZaA/C7EMwn7J5c/uvrs
2iBpYHErCeXT51Bz3wIF5aBVS7TtfIc/CUOSZl0zT3xxtjdQ63XPEpV/0/Ud3Xza1eLNkWNcsE8q
q0iZ39zOF6wFLszkYcPk1jzo+tpjEOBYowRuvC2XkehZLNSAmR1j7GA/h+a3X7lJ2ZqMDVjrQ50U
rc7El+YlhuAZf+zH7AqoHXceg+OqPFbBL8mCWAEPSOeNwNlqY7ri2eWn6lPk8lpJNCw0rlv9ILsv
6X30Nox0V36TEcWyy29hMceV/fLIMTReUvLXUtCLlnmmcW8T/m3Dh3Jjb+i+gZeoWJHqrzBtGszj
voZJS2pImgvc7xJV3dUJK9FOkIyioMNPjevSf+3Fr6L717tlPOXXDnJY46zXmrFoRZV0mzm1rR+V
ncJs/iT9NcmpiTZ1mJYyZl0XTy1JabvFm/snGNRDYMPMz8sX6a3HwA0PoSP21JyD+ddaF5AOoKWg
t7Phm9/983qcg2NQBbsaGrBqd3m/xR6q6whZzW1haObR5IDuQK8NWiV1S/ICEgMrAJZIXBaMc3aI
PN9cpMFQK1hiWn9v2wcxyBXrer0v2zLhZjkI1x6Ldt4bUj4jQh609jZr8ofrMB2FOW50g5qpMz20
x22QEaNQ+2C06m5KiyB1tdiRvn2Zp/pblBuEC2AFa7fztu92zsrxoxYL5ur5SpUTqeGbTyoKMBsE
sIy0u1xJNaGVevUCuNxNXLR5NAC66Mfx4oT528ofiXB3FZMnfOFpaFpYMvgr3sz2ch8YYMl/aB/n
rln3gocG99cM0WvA4IOp/h/aqH3Hh19d6OzqMcqfjIGUl7vDwQv/sk3HoamySSuQSEe1OHs7qF9N
D7UK8EFt3tqGZsAmvwVxVByEz3KAyUTrOGDutcrpVdq9RLvh5rVG68CjTo2ZXuaUrt0ZwvuJeeSp
5utBTfJQlG1ccLSO0ATkwLLJZFTZBynMwZZX56+E6Gtp+1vA8sBp8eUDndCBc/bsFOYEIuA8munf
0u/aAuDF5mdD4B5Kte0Gz2ZFUJ6kD7WniopyuJTziWM5K0gRDUxA+Icv6Vn/4JgcOMtJrm7EJr7L
ZXAMF5ZQgZXGC+ekMiJiCm5st5FYYpVik34OFvPHyXVyavzpYBtcn/ppm1Bg2h5K3vgoUNZWB5K8
/cpdBW+TnSwEQngLT2Fjqnjt8yiYohDgh+nME3iRdOJdRtFKOI5OiOfHHCI14exdb/ZYo2gxsr0I
z4lkA1qH0N8wBJIuFwm6z8MAdgjuZNzmj9a2kamGm2bTWQhwWZQdzKwwUXwEVkHE94skmOSM772k
7Sr3w4pu2s/TosLA3crUa/zH2Zid4MuNgNzIbyOZoxUNMxCl+bkpw48pKND32mi0v1jrQncDn2Vs
WhV/S4PuBDe/ZDStMDqO7qmDr9gT98y4/lw6AgDl14Rms6qdQxGNWALMnnhwmfPUhzu3rd/L9tcQ
ckDHlKxtvtt6wD7cnaJm7r/d8q5762PP1UGhJSPlCW2JndRrf3/ySjR1yhw28S8AvtTLJZvWLZEg
j/qmj/xpiyTgoFaIeJv5KyC/xMmDZOlbPJ6huLF5TvoVPWhmMZrkUn/qRu7LmiW+htVaZ4Oy+1q3
cPU+Ao3aNEGMLgqyn3sSG7lboFl06ARglFjcHL0FxzRmq3rUurw065LkOO+uC98Xw7WC2gLUIvcF
AKQuHYIqztm4J3cTriCvWDQT2dx8dved7a6ZHjx3O3mgzkBenHBCHliOm3tNmoZEbWWuRb5XbN7l
Vpx4VaQeL/YsBN+l5qiARA89JCoqEG962LkMxZObeJL+ceD9Ne+KZPoKcEMakIF3qwhKO7Ag+d7L
V2L5tdX34g5ZobKPQ9WmFvxWKIKnHrN53kBpxmTY+1MiH8epgB86R2LaDsQjOO/Dc23WWMkeAsKH
635UGxpRgVGEJsLiltqquOcnmAyvAs3vNAtoc5dGeFFr5pdB98fJy/9wF0+xXIZ95c5PpHE+uEKr
5PR+pqDBdJSm06qPjm6y0ZCHZUVX1HdQs7Y9rWjE0StFtqCpqnniMpx4jikc+sXId2LYIGuM9qEK
1shZnAMpIOYE5a7BFFnveh2gE2+gIeR/q9zsOgxlbVP8Im0Yj2ID/TIktzHss6F04kBvx3r72wBg
W9Qca+m85/Vhhr+1um8u+R4gpCwgGMP+PWBrVtRwuse/q5M5HNNBedWon/mqkiEERMdfyML26+BA
z68eh8LdC1NHItaVH4cyP4yFiWvY3hwcne4ubHZiv6wPbtMlE9g4t3h2vM+tP3R03o0G/3YzyLyv
IXzmNdkPnhfnfQln/2GjT8XwxJfftoco5KZ1iLnDrZMVZ9YyAF+OejRb8C06CCmoDGhl9YKHpP8t
SwdTvvdcdvZUEi9C+3iRFUmtM2RrsEEP07Hj1ed1Vl8VtR+sYxGzLHKJhAHj7wmMEoZOUIQZIZdF
WowDAEWwmA2bflwMehcfq75wPSg97GyrOQptoYHyhd9WlB8TpHXpNVhMHHOZsPiZdcacsHxuOZYF
9SW7Aq1U31xgUDfO9IAF1fOeKelMrBiPt0WDUZnz99ZlcYlHs3sAHIq7oZijoV1vZhufR1levMWJ
1crBB9DTHWcMhshqDWX5zwy9dhqO24ZYxbLV0ZC7Om6Gu949odLsXHRqknXnueFdSjbPfYO4e/M9
U52akhbZNmN49Rf6akP3b9HQsy7Lj1kV8i0ollRu4rUPxzUeiDfuaVlCvdUT3Gt/zfJphTbaq+gO
UhVPHglFEXE0vniI0SNEciLDM7VwRocydYSNe+Cgs6O9T2NdGntuN18YLna3qSlpfdNC4FzAVgXt
Rx+0OyHrWzibardOFWx6LHPbUECP26DeLbClMoAabYvVIG90suSOwIil/waG5Ggag/Apr4AmhSEg
1rrH7de5X7Kh5bE2Jk8Cw1QSVOIfyrC/91gBcqPE5OOyk6B3bbVfFPSdqciadngr8fw2Cjqgt9KU
A0UIayfy0U5uZZNSth11/krOrIT85/4N+YMOVxjW70X7uMjlhM4nveMXvBkOfr6mrYKSDO+0u3fo
YHjwDUFCujGtrwHqZVjsuZhhfNOYuHUqOQd7Vh9U/qaXZeeXw4Ginx38Q09xx0D5g5MPN945sWJ9
zmebn7rCti9uACiFW/raVRgWu9fVRbGZ6vphXPSQuDX8Ki3+zBpLmL+49q31VZ/C2IogQYSJJT2w
lvJm+YDZ0Bzm5b4iSH2sTLtvQu1k81z3MDQXsyNl3QAchtkrLUwubAiQzLUycd7A3lmczo+LFVPw
oiA/gkF10F7CU/fbaVc4zyOQ5JEZ4I3QxheQjxxUEruVtJ6ObFy+aghSeysn6GnLvMQA1sgLoyDM
WR9t1SDgYzQUw17vpJ5/VQzswlD2LwvIl7V4qGDdOkWZ6PnPBs2tqyn8ftDOPZQg1L8Q+lq+rWkw
gkdeLvfGCmJh7LJjuM6xP0DQmOEK2irJ0QgJrAvOjPLt0lR4qGQFVCEQDA5P2PyvxRw69SD63F9O
ofdWozK7oPqeFLSusPgawTkEuFq195t0LUSeOmol+AiaBG7SlAG6gr/CgdXrozcsvHg1+OoiiO4w
u2xaINTLXlXHxfvser2T0hxy788MJpt44HLCX6wGYe9Hiydg34WRLFD4B+jse44Vvvaz2u4gfcbL
mLX9tmMOhu9qSFoLnQw+H4FgHrjvvfe7duE96QcU2Gl46Ya3AKLRTNXhzrFu8ihzF/bdoyyXKCTw
eoIWoDGaWNAu1YxBMo+7ce9w/DlUnStxxro9wLTrnDpp6KelK5TGNwnR1mkoREjgK/mLTyc4Nu9z
D2kXxVH5UA02jEsLCrrbRh3OmoJ7XvUnPvzDCEHQHFQrVncL6IBFk38VKBeOaA5TCUd/i+7Sc6+O
AzCctWpiz9q4fYbitGIG1mdanSBhePnVh1ZPm3VX6jxb3Mxi0hfe58yeBqGipfaict35sLbllpaO
E435jPHzEJI8RRMfh8GQdSqMCaqjC+m5/AtZNO70GbwDFvwphjbbVH/LWkKkMwBf4CR/dgMoAHnN
x4e7gURgcAA/HsffskPwAO5FB8uNtqljVMzIDN8LOEI17hacGm7OOZRT38REvIeQcE31PuDULB4+
B1dFAn6W487MVRIAsr2TmGJFF/G2QZT22MOg6pN0hsifK2DbUBCH91odxq6JdX6sEfSACDWwUzF/
8/w23HL4tjOKneWXhaKPhIW0LjFBpMI7WSQFNGb0YXsiGux22SZkOon8hQMWEVjv+wacXPvS1fOx
wYheDs+rTd3pzzYCo+e3sfw7VkcFyAmcUWMva/idz9BWiyHq3B5uUhqgwjrWi+BT7DxQtuveBzzZ
AzT+DtV094APLR7iCZM58fTOD//5LVaXDSLn4sWe/01LDIY21Rv+CozwY3+sXRUx9xddshzlzJTq
mNdpmZ+q+levl8jDGNrwXTX8Awka9QHGpr10Ada0EIx2zB+ivF3iDks3O0pIbmWebR4IZZccFiwl
hj6SMRUENA27OhhZVJCtANOmd1b4J9v+KdDNGh1EuXxd7In6u2DNaKXS+62zwWWvMQLRkSb+8HtB
EmTaOctdjjuGUDaLgkXg+9Z+1/H3qfmHQhtxb94VWC2dSmI8wd1Qq6gb0dqxeOgOTvOy+d9q3hft
pwfgc/wrqyaRYQz+1O/chOS/nAEgiTdOdC9mtcVi69cd5AJVLcMtkE9ipWrPFKaSaZz/rHYoEsmZ
f2Cr1x5EULFEwqsdRY9hC5PQzsvbEtGYmiTTnZ4jWj42MPogsnw71P3wNwKEea0MbAkvfw69q8WQ
JFjlvpIqTAYLrZ2PxRLbcf1bel3wqmZMUnkxvk8GNmUlJQwBQyHVwDWXARRk0WXLEjzA2vZ+Gf3J
+1qkfcu7xC6QpgLyOPp98eS2f8J8bmGgYakirkZSyecCneP8rxvWN79F9QQehiv4KFuQRZX/rPIp
yErj7/xCfTAYq1/dWMqow6Tgws7CYDlAczNY8ElJWVpyW+w6GhsLauZasPG6ml8Uj72LX8QRFZyQ
R1bhYQA+EeLnwK6AcMvhSAeIRNGvpaH7vn/qm7MJV+CeMJiCf0GdCXpbZfOyIkTk99tx4v9yDU3T
ymyz/7TYT/ZlJOeg/euS+rHC6QUTLdDMvzYWqKuP4JNJjQMhDiiN9edEGB357pMCSFIgplS2I3jj
S7+8hrP7EIafBLkdMv8Yi/fi6LQWOrKbNqU9Ty7+mrI7NgvwE3Dc9ibp3Cccg6yu6Ec78Yetg3+u
J8zMWx7GnjcOQGMllnkF/k35se+zqCUB+wu5NXM905znOa7zcruNlTqUBC1PJ2rUR78rd4X0vFO7
1EOGyv+mSaLa0V4949RRsOHiFMrf1w0JM3TKBXJL56pvHqoZ6x04IhQ/ZuFYNf5zq9F6idFLJKFL
xIdhOYQjHhDdYV7howd+wdYI11Bxa0l9zmFzDisWZzwLLOLQGnejs8atVcsO2bvXYJjlhZupTOcm
sJHZ2nPgGEgXsMafcvcBBtZT1WqBXJyyiXMntrYOTKm03I2I9q9TB628G62Mq8oHV3hkPV8Sa0se
37FjtazDpd2AnwOP3pdj8xVyAApoiFmGnu4QCrXhSiVGkpcSrHDQXKeik7GHqSytiYbD1H2ydS4w
ZH6tHl0gvzYJUd6WqWaEnd2035Bw7jwOsEw8tjBU8AvhbCDkw15l5VncQzf8cRW6vWCB4F/tphz1
fZoAz/gGAF9F5LGD7RmNOJ0YulcPHSPL8lLAmukhSFTlfgh7HVVjGcThJPp4UySMi7qAyDH7kJwg
J9+TX0QP9+kEnWJBF7XDRK1S0ZQgMMr2GUGMPXgJ9BEAP7cRaILsUPonJj96XR+QDDwWLipfUc63
dfGds/BbnMghJUUd7k3fgaNvIsypAt4sGOmtgDON2scq4A7LKNG55dXp52N3pC7kiOZ5XRq4g/dD
0xKFaf3+8ufNn0PrifVYc6thS95f/rypRwIrxZmv4RiGRwwf1ot/Xq7AbfqoYIgw+rKeYgzs6GQk
PE1Fe3o098Mi8u0/h5/3/vvhz//+f+/9/K/W9v/+sqHfymMwHaWDWzD2cfqP65wDZmGqrhNCoGsI
R99CViCtUKHhi4bFkScy0vp/XtJOgO0O6aQPwZjHZiuGE8hDefrPfzAsrxRphaBdj2SwyMZ51KzH
/xzmOo9qO4MN5ojpTKsvjj+vhv/z6j8fVt5wcEDkkXruTmXzvw/YPa+JeVAQzJZuc/KAXEGY9U5w
1LYMaHTer/rECUG88H7wanh9zv3w/72Xj6Q9kG6Gll4LlFotTj+vMMdDhmpWaBLQM1zMNdGqe4fv
0CLIbKrNh80dpqMeW+eeTRu0YB/zfif5UO8hgN5K47mnYGmqCe1r5cF7te6J1M7/83G5FNupfPvv
J/x81c+nmh5PSc78Pt3oQs7QcP/nYLZhOn0bAaMpp/Xp52BDB5PQfz92cA7gjxoIBy7yC9mS09+a
T/zkeT1iNYEYAbS23vM2B2+D1uAZMJdw95H0HXvIS+gfpJ4eZkekG6vVo+vo6gjb9pMjFwRKDIQ6
wJYgsxoDiDct7aWwCK0aHh43zUAoI6OT2gVElsvq8uzX/DcAHW+nXKoiBCwgtELBPP0cEPBUUIEI
0AczjKel6gK8JFhATR/qlMS5mJxTsamvpik06GjAMmAlVC5JOhTFryJ3R5hwzXwSMLggWKGP7wN7
yaeJpCUUxqiukPGjw3yaDMCYkdCnbfbpvhPboestsAK1yIMv0KOFAE0Hf0USuYEcx0q1k72Tef4G
YIyOU7oUrYB1bK517spDZV/8MiCvBXjvfsZUwTevzDjHxAbWPD+IsALoW5Nshr+cOlu4Y2RJpAPC
2u0rzGYOZitN+LVokO6jlNpoK0l55Jh6o62BuRCseqdHevcyqqc+hGymNt2eZTGiG+vUTV42oQma
dlumlQeVvmJgGoMWMtk4qWvZRj8/2lM5wg859U79gCyCrbaXfkVscM3hTHl6fvEJ4ixAU34+cR0h
ozMMm4eeg3ZxpPYzr4XWOodQdFaEkgLMM+k8ViNMPql3i5sDdpnCOh6gNT1agFvo5ruPidYmZaYb
d2WHFrR2iL/v/J7eeoLmVIxblyH/s91CoQukbGdI9Hr7oOFmH30kIQWYtoardc/BppVb/U+2BbBq
xpqbHOhl3gbnDdeCp7IbRFxusCZdNhQZWlqTcF8DGWubl0YuCijnnTXNi389Xb0TByqcdweIQ9D/
G6kutbMSANjLq9dNzU618/pZIR8jhn66Fbp5WoMueMJeQNFQEQEvwYgnzZ054xCOBpzscuH+oxuO
/qMAeYvZ0Ol2/31vrO+qNPdAUpnFXI2iACGpvs0b/Hvk3mVWQxq5/RxUV45AEJon7tANmTNRXv2N
n3N+T41KTKyqx2lSrKBZN4TTeamcZsewXXZUubo4dYwUJ0jkXSYdhc29Iyg2AoVQl+d28IszOmzq
XObGd2FMV+F9SoWkxtci80IxXEDODJexQBchhyFMTTtBVUGjvVN64ZHgnXwYddAjAeVNmX+X1NQ0
ykuej6B5hQEQ4yG+UkAsTwZjljMa/urg1O1F3+/GZgP7vM2AP5gJwCpqR4+xb4ovp4FuVoSGnRCb
RBB14fBne3KZNVNngmD44hp6NtrFgRsKm9BAmgkuPkrKqWWVuJUMrmkO2G+vgKiHCBQ+Nm1J42Fi
yOXev9fY8SDxXPemxxmSUe9Oj5xoces9pJMITaxx6UGvYnkXmJ3gpAo8Lr88FQBKVTkiPGgA/dqI
m/A99dSI/K0FiA5nCnYPfgYNdBV7pCSnaqwRFTIBh5K6FZfaVAxYMWzesX5YTElPs3pSUwudqAuD
hwLJ1xPVQp2aZd0iRGrzdKV0fmjlOD8srHj0C+S5candpFvL/MFpxiDl6AiTgM0sISB39gEvY0QU
/cfCCV8HvYaofRjr+OzzX8raOXWDA52xNoNFtwd4JE+OQdA0pP5FhprvF2unaB3rFnzR+jIDxT+3
HsSP2jhpuXXb7yEYXixHCDyv6XgiVVe/hBMCNpBMcNmbX+iVujRHF3HgtJkT5oBEGUl3GWCg3npY
qKJ4CcKKI5q1TIikdl5mRtBzP4tU7kE074YaKEPJn/xRuXsdWIzAwP4MsoTIGopptaexw9U2i7An
z62aQ0tFmjOQQ96EIKG7ypJFs8LNFZTNBjkYHthcaPfYAEhgdfWf+0sgxUO4NUcojyAw7VJeNDkr
r5D4kgoc4JKPw4fdanp1PGCb/fxMc3jAVMP090dxHcuVXH5uqLCBHEZlvSReVVR7tOcHO4fNCeVL
peMg/PcKLP0dnBr2CgvXdWKMZH0gQQ5b1l6bsiyu/nMhGbkWWKx2rLJ9zIYRH97fC9Bb7DlH9CHM
IRczH+VzdhzxoO+H0msByFYb/c8Tvc7uJZB8O2gDiH6RDz8P3GZhY9Ydvm0wawRBiDoPBI1dMYcl
EIIQUo9bcnVltmP7CTdnBCMMeSA6v+Z1w68YYPgVGxSgG+g7SBajn/mtWz3oXFfgS6v6P6+U9qDk
GsCQkP3TYsnhlno4JCFp3pxVMZBi3EkCbBN5aLBVQFFOPF40RQpwRkh9Web3xRTyYivAbAFUtMbB
liBIz1R3h6V5WPQ8JsUQZE7NGwiu3nLTa/BPlaLO/KDNT9jKYqZ1vluH9TssWZEw5ezynIrYd6ou
qbYWwo9o3JSSajeCRd7DArs5sDlBEVKk2/MOFHWRwwC1iNgvEmGpIAxOowdxxfHNez3sZtGX/ygf
QfgMlfNr7gIUFCi6K3Jwns7rPfLa9bH1ACurxkNYC6U/VAAScuC5mXDn3drZ68LdJOzVAfAuGp3V
uyES9TSaba/KPLaMsx2nmPoGHT5tVfHSYk+HJbNApY9V/ul6XfjsMR8o0tTWsRzTsAKnaZwJTGNX
5kc/N3G5IoPWuxXFqrJdt2nazY3TQCwbmqidvcdODvst6DH5gd2y7r73+hEt7Cp3HSyszrnnAhby
1i36gvnTXOgdJhkDBHUIen7f5tceZ1o4d1hkPq9LwJOqdiX2uAiu7oCZnAaVPtp5RYDuujoNKtxI
D93SYB2ebhCDsbGJRg4dmwv44PziQbRXM/doM5o/2H6mOA2brOLG9LDKuldsegERrk0HTMZ+0FOw
waqOm6n4zevWifsRHIHf56dw5nxPgnvZ2b7moj5QCkWSkm08G8e+sQL02cC2CxvtZyAwbWmlsRi5
4NcDA+6WDkNUa3c8jBTWoAvktlkQfqs976mv/BAWkyVxJ8SF4qlJWeXz4ypdcXeUIDY0Z2yn+Ux4
kYTL9s0rSO/QGgB7laaIayKrHWnfVh87lQBWmGJKlXsqVudEET5QWCMfHWkflKvUuXDZQ9GH06tt
Z6AbHf70dXgMg01EWO+8a6Eh5229hAoPcuzYAjRFtdZg07o5yitsDuBXfKewKwB0xvJQupPZwea4
07R+mRgv/Cg5tm1Zm+kceuX4kENBB5jB054ZCC45AWQ5PU51Sz6oqjIe6Oe25Ndhmsak7dSRIPSH
JDbfEuwGi1/X1le0a9Me6XJyMNQee0ax80mHbSWst70sre2fBbKMZ3Rtr8YpH3/av5+mL2e6OZKA
fwXOAPzE+mhgZZ/BgFhACTmZuQcNqMjbbGVrBVoATLpXGRCpEmUvqGFgdfKyABuETaXjmq4p92ez
g92q4q39onp89UtsPJCLHEGQSafL/JjXar4FoZNWfJB70y4rrk+IUA2m0Bmb4sdAJ37TMsf+KnT5
AiKA3L8f6nge8imx5XgXq5FOG7DBkMXvDa7WoINHxCZwPWev1j9snTS2NOqecMINdH24VW5og1Th
wk5uDS4cMcLMVeJLSNc70eXvFnhAsNajdviQIbj9wWjBE2w4712o8RBHX7GroP3QPSkSOtYAzFae
rYvE+eYugrF2+ibYiyFZa1LFgQL0WD5uHniuCiQq8iLjnLQQrbANz/y8iGbLiIG0XJsbgsI8aln3
Xq78H3OFE7X14CQdh7jVUYD3NZDwvAeZv8GbM6CLA6y4SagZOHLcfifsAuLAYtZO/aYwRKS6Hsek
h/L+N1xvvWr/SN7ujUCeq2e4qKTz6rjz2JRONYyutptIDIR8R/lEky0YnIhATCyxH5G/jH0s/OaT
i7XdufVHCFM1s0YBCTDjJewYwBwtwSAYDP+KvAyNhUlXt+/GM6+lLJJyhVrrevxZbQz+skqhllLZ
6nc68W/W2fasEfYOOcogReOJfUVa1KyhzbzRMacVGycYhq1B3Dwtm3ZK9ejtvLmuUgd0ihb942b6
j9KDiT57AAptAeM6gCaPHCUWQOy+EVdNdVx1/b8oO68d2ZUky/7KYN5ZoFM4SaDRD0GGykgRqcUL
keIkhZNOLb9+VtxpUbfRaMwA9VDnHpGZEUF3s217L3uwKEvb6jfxjHiv88bZmALMQJD8sVX5li2A
KPyUcBQq/iEdnGRbB1B5Fj/5dSZrDkdFDN4xxJ9KpsjM0/wpPONZTxozuGZes1DJSCu9tlsgTsHk
3EJZoCyoqh+ne3PkNGMtb76agOI9XrjBDdF+LDGljujkVg4VrjB8RbVNRTyOJu4MRLC46EJp+dc9
I+JqSfUWizdZ5DXezWK81SXIpWZTPRmSDn0wmb/o7o2Gh6jOwv3p2Q8gNuLo3tX5Z1s0JH2TAoWf
Az6W01uSXkKHg/cnqWZ7nxQoTTnpM5MuEh6IeBDZt0rkU+/JvTOuL4tiqNR0pY2ywJBQNAxTnKPj
KRX1cjSuVJ4+G8pjbNnnVDDVpzukOPMrbG+z795dokUitnauM5sbHbf3ueUi1eXNPss6DhcflTW4
oCM6vTBBEeaurQnST8Pl+8qco1cTt/EL3Adzar84K8KYdOdIye9Wld5VcBn7rjVzWdp9H5hBYbZb
p2tecqrRLTSMPduFTvE8R62KoynjZMhsnIQAZzK7prtjAOzWdrGjpmLOLJFzvYUYnkVGXyjijd3U
RJhHH/PZOyUYB0d/hYoQ92hvY3CN6kywdzF3ylie64aQfJsW3DcTX9CXK7yHJceWQt9SxO23c3Fz
Wp+9GEtCjd6HsjH1eHrrzo2HTouYUfOtlXH2No/908LVCfhFHvzUbLbJ4O0rji1Z0heRyAdek20c
XZ6V9G4qLLGapt/Mz4MP8ceveK9zTddW1slP0fKQDF5NdMO8bkgBgOcorqDNYWiPvUMsHuDSmOEY
c6N1uKgcBINaP04tjg1Dh4PwzINIf5J0/i5RnTZOhrWd7jPUGss5xxweVtF8Bh2WM1EX92u5XGnT
3OdaZ08ZntGJJoxXsgkzPRWhHZfcLtxKoHrGlx5M3jFFXeIxZjhrlng4YIul22UBdwI+5YT2ZYeq
yaNZFc+Obg8YVT9M82Hq68daazAJduuE/mCH+MovLwzOxHZZrsaK8yeOnYPZpONuiKuKKUF77+Tp
u68Cc+NySW26Tp+Kdiq3Zfa5aCW3tg2cxV3mezMjsWDFI+5mQGvUo+3ey4sDVRU6MPd325nNrp95
kRrP2ZtzvzVNOEtGQLrPU486c4gtlf3eHEZF5xoUxzJwiALKh7rGPeLn3Z8sXjbDJU1IZAyPYo1W
mBM3dW0hscndTzwCsW7JZqjmu8gXuWudATpE/MiUhWzYfKPQxaNhYJLSTM0NktN9TuTh0F5ev9GD
cSNmGtE0yK/MgDirkE+p716r3sDnMA+/TdnGkRQjzBT9rS6pP9vxmnAmQLwxbefVsnp7oxedQnSw
foa+OGOd6xEWYdstaXKrbIS9as3v7NoswzRxd0YiX/kmVyaE+VuxpCXIJDw3i7PeAPZDL/MFqiEP
wH6tReS1BFhJ/Z68gDkobK6pzXB/5imOUFdGdNFhfanwgPg0OFhgT2ViEeEANmKRkL1sh9qh8vDh
VJWJNoIloTYKnDETXk9F9hSKyOsY1POW0QEf5Lbxjlzqx6K225OhmF3BPVh1cV3zcfJtOR3UPFwH
HFIWhjhHe28iHk4czachCX4XyUAOJCIuN+hRi+U8orQBOkxtbm71sa5Du0/K/rZovVflVaBb9D6v
vhKjvuFZ/Wj+QvSgTWpSNgSaSj5mtXnyE+umyIfrJZnOOraabUq9x2TTpVwkzMNPTvbYY4ji4qAi
LTOA/GmggXVKhqs3gQaquV0BKHwQg0MeGYW+M2z5PXX157j4G58J6c7WGKgr587Lk+mqLI+V6xOC
aV8Xxqu8gfIz93jLrdXponkww8Wgvg4NbgxqgsK+naDJrJPYK6QJmsAuCfnJEUTkTNLJGZ/Wrn7G
41NGuqP8T0VjboLV7686bnUKsw+8Z0A7EgfoAbLRye/ndcML8IRLPSjz4FzaaVRNpNgmv4ZpaHkP
GIYxkuC02BjZ8hoQdXY56Iv+brLsF5nw8wtK49hgMLcOAAcVTzh9yoKL2cBuhQWDcdrD0tmkJgwD
NEtt/njX7tpyAheDjnLl8QDB0YnWwmlOFEmv7cwwHh7MtvLqZ02vWOdpfVBFE2wmwCtekSHk2oTO
VHdaDetrJTDWO0nH5FmRqEkp/lcn4aC+VL0PpdFyFngFExOrwYytpQjzuSlC6efFFhBLiutO0R0B
Q1wc2GFgww7rFDyIlESBNLw1nDo35Yuh6FZ9B8OswSnaYYxrUa0V2mloSf5yNwaHxo4Bthi0dENu
gQLxX0txP3kxNSIIko0ZKLy77at/ofhYY/zSdcPH0GAxkD3qa1HtlN0fRGE/dva83g9sWqJa5G8v
fYk53pn3c9cPobvJC2ndtpk6xfGMy7hf0og5zF2diDicJxMzSVt8i8nmNPWT7eQXr9wZfJCTQGDM
nPkwtvKERNlsnUDeWc1wY3cvrrIFZL0xCvIJX7xf7pIx+yDqRdkvqocYwWEb597NcHH7Vtnc7qCd
PvYVmKSgsLF6xqjiS2dedwAUY0ww+yCx8KaV4iNfGcnbnnUsRw7zoRZHHkKOldwK41T+1GkVcwsk
QBN9Duu+S/ZJBrKyRrEqfMLLsWxJmMUGr7A7knBw25pCjbvaX4sH5nbEgAKiUUZRPQ1VTEdgo0eu
NbQrO/kukQWpKSGdMP94ambrrrKRq02Cys6qxG5FR0flq/e+hUZs5v1Comls95ywu8AIgp2BA9Ec
CPEbDvPpeJ7UTafLmy5g8im7sr7LZ2ort8OE7We1e8hRqIqEmz1tB8IFQKNERvJnsdOdrbR5iBtk
+YGJ6uoMn3mlgFXdN6TjQmoXQtY2CcbEyk9lNu/o/VQ0JZ/ajDG9VummspBfqxWMXTWBdghiKyo8
BpJaoc6IkvHHXMKoiNddWyYvBW4FdZmux3q4L7mkkyKqSzxw8MYYsJ/KOFDbbsSDKtLiSft0bRhS
sSkR6wbU6K3jKRUEUGIPDqMp9blXxo9Z1ga5EW8OE7++X43qup/Ex4CMFlZxtmzyQJz/+hWkwCrS
BTzShJlC5DFK2XTZVBwSjszYNvuN72Hc6hbCjkmRcKRLXuh42lkSMk9dMBK3zfy37yYQtHDtOhz1
TZb+gp7E6mb564X8eMBvMz4PVn1FcacPMsDwk7vE26waT1OaOcPOlDhnTX0eMuxMiYlfbcnz3Uoc
M7Q8qICj8I/J5brKTN65ISEjpZ1pV439rcjGKzyRx9FQ8zlb5t+GzpS6wA49y+PO7MgOxDHu7Nqb
T4siMub2UxDZ0GkxRWIJyriYLh8P2C01WJsLZ6ei3LOL/iMb+nlnQAdonVmEvRp/s1W/jrFTbm1j
29Mh8JhOazQQh6st6vrJAVTpFJg9csw8QXzDqIjxg59dPNokIDgWx/6PaSYvJcSn627VH0WtFuqm
/t6fpTrJVl/HfoPVDuJgptryhinZa2NWU+imKQQhYxPbSKnULzh0WnvdO5JXIy+NV0rN5Vr7iqHG
ShfqpwbTFB65yl5OxSTzM0XlXKAOL3MsqMb0vK/H8kAZfTJ6iA/GaprhKvs04h+zMfeRDnUPvUgP
FXJQByOGZx8k05rN+zzjH3btNcptj9ytHqIxw2ZZl44KgXljgevLZIvGwkekvBpND2kmdSM5wOlw
F34WCSChHYAOxqSxSm9y8PItWOMbu8NnYn7XPJepaaQcu/wcpm4f477hhtMVLRIGv7Re07NZkExZ
iYgnGJ245TNOVaID5dT6XHPzbjWS6bhkcIbW+Xdh4rmZh87fSeYPJ1MY5yJ3kxt8tkBy8tcpyOyd
yuwM8AP58SaBFkS+o+mWaGodauwGWiDDNZxjY7YfiHt0JGOizMGDHqTpfF0LPvz83kM64TyCxaFg
3fKtT9gmNWWVjemjrS8HBm4dVZf8/ZywYZOcaQmzgyObJ1kJm5lYundmjuZh8W6LMjmXBYYWh3Ef
GA9a1QbM1pDkBQpJdWybjzr/MJveheM5R8Ea+NgLrK+lcr+cmJ+j0xBdpvRCTHTV1nbEx+yqh067
5Dv18NxKEuWrhhJbA7HAP8TJjSKiCuxzQfDp+zEuQ+tWKvWN//7FiOVurPKPhd4inC3/booriCIz
ydBFax45E/dC10xXiwU7UYwYsvTwVAx1mFc9g0LM6rulW4fn2enAOVfLkczMDZZ9DP1D1W+VXmXY
a+y9KM8bJWJuEnCDOyuGXcLnPswTGbqY5icPjT1LiNV3VQ5ykOZqJLSwLdYEx/ow7gtGg6Hd5SUt
cHsxJ13+hE/GUiUPYjS5WnGCehfJ1m9PjKvmDcFBTnWFbdLqoT314rduM3yuRfxRZun12pAxAMD5
TVwBYyn8VnN4ZwYRYVOAdmwOYjsp+bUU8yOGHrKRza7psLRay2PBHD/yjPvAuOpsJNIiRuzVhcZz
XdVVKDMB+q6AldeN47GMY/eUUKfrOHOuUg4UnFk9qQGs2GtJvyxaHS4J3Ae3gw3JZCbI9HtpIpqO
S29wBI1X6+RT7BvutLX22VSnYdwo/9BgyDdzne8DM/9AL64hQcCx7d3xx6vBakhCfebUlXso4PFm
hKAxl3DYSo3ZviFShJ2cHwklH/97k1W/XhEHMLzjde9N6qXBhDyVLRe1BpyEH2ebjSnWaqBCkx8g
9PZnVREZXF0mg7JCZDGQrmVNstHijTcCcZiED8MNSxxvmGXyliipiLEqGgzch58ZcRF60HORemhO
rXNnaut1bDFzNo3FS+EF7QardYKCvG7bTkjyUrrC4kroYMFZSd0lKipIFWbo0hsZu5R6NUHC0UUf
ikkLpymuMSvBJGP4l1h8Kn6KonpuYIlpy8hPgwVagKQP70LZ4RCZTxI348Zx5vdCK3IwjnqTTtMe
nS75NDOSlQad8NBtKxMWTtvX48Fyzdt48Q5V2z4JC0ma0SEAheRmoN0lZKR/6jaZAWL573YZfFbK
BW1b35l+/jSkuKCV0WgQSkVIDbnvbNBbE7QOxkpM5V2uVZ5/Hg2TFBHhSgae026ULekhX5GKqXMM
DKhBJnaYWhkEdwH2+h5IRFDIR6cnvzxOBlUfLXbAlJig2sh519pwE+a7VVbuhf99byiSWAqnsHCc
l7ZvfN5UrwjT4suI2T0qcRt5ggABKiWQQNK/remBcBxJrKR4spKxOvWL/ZvJ8bsfMRym9TyEXlXv
mCjiig72HcRNaTgfTAA/E3OM+dhBOgdmXHrYYhPiMTqmFO2aLyMbrgy7Co74ee5k0tanhRWNG22P
98ZIjK83kGmTP5hATvkMZS5Isi8iTC+rlRnkkAzs7N47bjI6zaU5lpwcaKsO1lymLC2pkHCcC8hY
40vwPk7OHykt7qXRp7pCEClm+RlTwocj/h61guIlXWHjX4z3ylzTsNaMhiZs08S+5p3T8eDW7YhG
5TmbPp3/Oreey/JCYD8WPATxSNB8tZMbPD073gh3j/mAyJ25cICRePiFmgG3cJiZMZb2Yx4zSCqR
9j0fYV24PlnS9mMuyMtPrikiAZlF8iN0oiL7mANzCxwwZ+6vDhY76mMRut1wKmgf9+sSPw2sJDr1
w2GGd3jVWfUOFFR6dPv5O2llzlAt8BBedBh46fiIqx6X2KSuC07mJcjbfTOJOzUERPBq3Jkt3txQ
qunKAF3W949D23ccJ0nkOG7AmCSEAr7JMRDhZDmjJR1ZCgFIr4H8PZjdJR8Ksy4rpuegJTvYG9NL
gfoDjy24c6R5rxy4O23sf3EqowXbK8aYhcurMwYMS8lsRHEd9R0fmzWGMlAjI1E6EqC7A5C6fNpw
9aN8aDgJOrj22hjikLl9f6DsQBewnDSyA/2la/6BtHhpmJcy0MSilWVtOBg9yJy4OUBPVKDL1VU2
EvJUaGF21mCcGJs/PSLxNIk/kwFXTXOK8iMwt+64T7oFx43V8hmfV2gTREzkSlPmZnLbtEjyLVHJ
iSn6RdwTDTC+GcWqmpedX4DJ7EZKCtjqW6Z017XPCTvIG4OfcWO3AZG5ZN67ZVVtp3J2I4tKKxsx
zuusB783mR+lnIH1g8BwMI1plJ0JPQUAXONH+ezv2xWcTkWDsdW58TItHFqrhINB/AbyA5qbj9Wi
6kF8TWv5uq77XFV/+sm7shK+WuHa+wWUFV8I+TVxGPwJRlnGyqSsj4/aCE4iI/xVYM4OElMezWS5
1zO8EYFpZ+MBLq1M/UrtYW5nnwQSjo4Sq30/rimzeZ+Rosv0vXvus+axxU4EvAKQU7+gkA32I/3V
frAFEPimvPAj9Il2A1HFdrcG3Q+yBkmoGdMVjJXreF2fOGm6jVrYHZBzoneZNBnyXBpjRRLBksVu
MTgF3NY9jhThoRP78Gvh4Gwcq7ovppO3gNWW2Z2ZE+YY17cqfZ8N6+iMuOQsky5Z64Gnz7FvMlRT
CiwQ/po4i8vqBcNmBDNnTN+Z0+8CZj08N8rfXj4cNVkZJlklTop5vkmrd5MbMnSYOHHvN28W6k4t
yQlW+fKSFUMfzgMny+RUcPrDLAWln88/fBfXRebdXULA09xdA+F+bvoEtlO7VVkwHlZtkARF0y4c
gM1rMr17bbBssLwt2iOXhVhbx14F1tY8t8HdmAZAg7LuJfXhigaPOp2+FHT9Xf225lQrdQ+Q16vl
rVWkbxSddVhZrdgOzhsnqMATOZ3X3jgboEMxuyA7N7c8hCdvdg9Y2AeMgJKQTcBkftL5Ty1IO+Oz
SC4ygtHMu1TQaq82liMRoCNZFvRUD5CfMO1PRmaRkWZMRDN9sC9sVvU1o7nuO11RZ00k4MYUxVQH
F4lpOmRDYwPX2tM0QcmypL9vXBecbw+ieLX0GsnLpLE3XkRRB6RnUIKSrkqPRv1cFDNocqi9FiUT
RRSUEZuhDFOcvdnCeM5XThLTc9AARX8SzBeXkeyUPSVFuDTzdZAUD0np/pbrqSaTEvAhz1AmwzYN
fGBAkNXlhEKbIu9QYZPta2R3KMrguhP9cCJaemnUAS6i4p9833k1Vx5xpZtxm8tvwwHlF7jN7SQE
CY1keEpt9IJ61C8Y4Ik2xZwxK2rrpi3jyJRoJh5yJAOAiRmUx5Rmgk0NH+3TUcyX8B98+Qllk+vP
TwXSUZROYw67AEXeFaj6lFkqGjy4trzZbXNmKIGRwHd+Simu/Tnwd2g8ZCxaEs8d0IV0daK1cT9l
QjaRCK5FgJVmiSHUohAlbKJQmQaONDcK5L9fcPau/HeDI3szHQxj+ZPa7Wueunsam4eZzSG1FZON
dc482SPeKhTS1AfelrrI4MQH/XiIGOiMGFd58oR1SFweJA+xRAM1T7JSbgodG3vWlfiwT+1oLsez
razmbAzkHJ20PZbMOGXZDfsiGW9F02fbpqIRnqb46Lv198yIwFgYWeWphyl4IPRYjHcVwSya9xl8
gDYi6hd+UqHE0XTQeyDTHKkeIytAcfY66xs3neRF4jxghcG2W5mmA1M0okrn3+ls3OuqeMyd8XWN
sQ2gCX9XgVVtewqzuncP+C6+8zZQR6zs24KsnWW3fUSYqDsEUm6tGYhXnX6yFciDN6OvXTCqZOhi
HyskyXVBzBFq/rIpe9IrXQNoOsDKzyDrJjFX42pwjGdMOV8ptMptMo1vSzYzA0ifTcC34VCSzhCP
64JQ4GLyWFUJArpHEpiQ29bZQ+IrCmB/2GdVrV5jRYneYq5l+5J4t9oFRUh/cL973o+e22e7pVQ3
YlaW5N25NoarXtGAVLP+yH14i6V49+dc8Ugy4Fdtam8bN3sY7dfKLA5rk6lrTPnhEG8FEehQEejq
O9D5xvQ52uJdt/2do5yXTlBIjpl9hdUaUmgVzURQ6ds/iUw/iha3TzdaYETdfGtXeGYFswRPDjSS
wrxlTDBGFprLNuOFNQenwlih71quXGPWL0vv1lfexP9BG7oScrrLGvzfQwIXf3Xjc+4SH08AKhHl
g5ApZvU4mD6zVKTNuX+OA6RT6eE9Dgr11lTsrsjrhkJsF5D7S8l/17uhhY1DvIVk2XJhSkAGHovs
WmY42MkAcUC2M1QIOCQ7987XI5P2SyjDaixgk071FjgIH8vymrigOK0qPQGE0Xw9p9law1l6bDga
GCK4xKyjPAYU4wtBJ78kxHKHyw2K+DWlJNs7axss8oWtKXBzM0Sj8g3LY7MbTb4SqgjudZyjPD+O
5LdlN//qRd0GZdBsrHK5HbGARVmbI+KKLwyN5ckKCLq0yO58PGF12O4uVcTeYy3vzKx48R7RBIMD
WFMIyDnmRVZH+dV0V8/9eS1kvfMpyW3uO8rLlei/4R7tkrFuk99N7aW4WZKn0Vb7fhztWxdOk7QI
YfsDd7yZ4pNzs/YomvxXVOrQdS+Fqj+8tE+hbA3nKuZbKqfICbz32ua4abBqRkXaX4TjmjfYDg6x
JX7jiRGQ1bSRmHK0rRIKUoJXHGPdTg7uIwD6l3qAwwQmOtKS5ko3xnbMhg+pSgSVab7u+0Lv9NBb
0dpjSPa2IgeB4fuuHwXCfquFEQ2UahEmw+fcRKW1WP8UGexA2wzjAgFuwr2F/ZPYjadJV5c/OVP6
KPM9a+fgYFIXK54olx9WoVB49PPTkK28dogIGyycp8Jy1wvQlcTyBQ3mgRRbzFpsoM1L8Zz5+OCQ
ts3I9lCfrYWBJdiEy+4g49jDQceGsCVY95WwSiqLvXfXgaY4+mgJo/9iItXva8nosYKedUXuWVey
DnE0tHBRupe6CkocrSAjkiGLvAvdocDhTCoWd/ISQGg1mme3gVpClHNwYKAMeXxVptzbZm5wK0nX
2/gUI7GNazXOmPz23XDIbesrmRaULRvuYEPoFhCHB/Yc3WC+z7LpMOU9AtiF4rVkTkNCvP5oao83
RDcsxVDun2SSH6vPrpxKZoz3aJ9TUXJFuOr6pmIgHxY9l0Blu99L8J6DvbAI00RgtS4BMusJXG8e
zjiEIhsPfzQbJu4Y7xLYsiDHlWw86pkIzuDRIhY6EPpLiWP5afo6OJ6MuC6P3HpLZCfGcW2DB8NG
4yWAEbTOHs6EsUlydV1f9pox2yBKX/jPaPp4HPuVj6YwUMGnhgUl1ArdUABCBGjKwI5ysvH+zCDh
2dfDrh5BtI6ROHOq57nQlDA53P8OaCdKYO/e9/aPWw2/Lm/EbiylHwn1XfsI+mwtCgucFFmM15HG
cAiDEWYXC7ecURYcSpr4WWXuuENi6lo8lb6YaZYc6ZNyY6DQaVY/Jbgl8GHbux4fWGgk2tgtNsNL
2zL3ZtUJKBPeeR0bay8S6ArVaof9MIeOXZ7d5M2buhvQKCcJUC9vno34F2HxbFvlIw1sBnMCbVkW
7jZ38+fBZcbX1tkfMiVvFmuT4CUOrFsQwgWpAgAhGNfdkjIPyrLaOpiG/cxqskqWJ68ix1KnNeer
VbOzgY+z6i+80+ZDD5zaC/6sUeKe8wRwKxzpa/LZJFgou0VqBm7psx66w3A5UPzyZLTDT2It8K95
0ascHg3enY3749fGp6htbzdm+a+bW/V+tEyMY44Cj7HSc3N13JTtIG8ROY8uucArjKOEkGOT+t9B
fG4kgVYkkhsGZxzSAZbxIgaenb47rvE200Hs5Fi9YPd87AKzJyH2EIiu3a3W8GvNZEEbxVYOR2NF
qfmwFRcwB34Q7D/y6Htef2SAsvI+8cXnhxnnTynYJwCvkcFVYs9HNJgfrE1bnXxxfIERv2BwLunJ
z/Wy62/yLhfzwyXtkubL6yoKjDzvvTMxFIWUZdbHDHKSU8p9mmDqqoMTxgjMi0l9RZ3Pt1NdDYQt
ybWAIQVK7ITsEFgHdQ44SAZ8jCVMaftywBP7XONDO6jDGJTvDVVBNienZVXvYuVIMuZd5b+3Fm35
FEPBsNMvZXAPfTdanursvnl36+QsxGtif/DEXU3cggUMIPiMTAaDKyw1txRGUV63XxKYRMdmx+mV
wCwL/IbxORjnG8b0Ue1fDBV8i3CTh0m/NQ2vwkA74HbtCZSDcoqwxHXAJUN1au7nHvew2No62AV3
zEa2rgtSohD3FB4f7ehs/fgcI2UGiXPvQirRNgXDxZUgZ0YQQ3yKC3DGWflIgnv2ht/EZgw6Bvay
mdjgMwXiKPP8MFjpq1uDcaBQHXhl6EjfK1zXlPEbe7D2qTc/JZ260gofZ3MerPHHEs+CdUecJhud
qW2ueDyhjjryYTETepRlkxr+7aBvl4UW6K8lo/+2//T8z8s8vyv2T2ZJ2v/f3Z7/8ct/fapK/vcv
l7/zn//xX/72q5vsm6ui+u3/xz+1/1PdfpZ/uv/6h/72L/PV/+27u+xA/dsvthi++uWf1rH++1LS
y5/8f/3Nv21j/dvq379tYzUt4eJO+J9Wsr5W+T/+FyuJqyn7862yP//93//z+deGVvsfAlOUHTg+
5m92wv/HgtaANda+5QSuEJ5gyfh/7me1/+F4PrtSvcsiXtOynf/97/tZXfEPU7hm4Lue8DzPdpz/
n/2s/GQm+1f/eT+rJczLTxuYtu/AH/L5Lv55P6u6jAHneOZhARTVZxPYycuyO/uyuqwYLnsPTStE
cPx2BNNpy86fcXBBu4V23o+/Zs8hGuOV1y4dXJVmbGXp9S/ZZJd2v3xhn8Mfz6IZL1NgYb5GszMH
+nMuwhBf/JXmZnQvKl1ewgcNSNJjhYu3YNTzUdqAcy7gRAkwY125y/AlfZLaZ9fk6uAlKcrfNuPa
TXXgbmpnYIZN4e3LdIr0ikfG4vwOWrLRICf4y5NjREF29nOMs+741OLi5IQ0bitFajxmpnpZDrLL
l/Zzts2Y3rZyMTBfwdo6tTXpajmAkQKMBfeoqe4D2RnAmy4JGeFc1zH0G/GoEISUGJjtVshnq2kQ
+vNfOSmYhDpAA9IS/nIxZw9UwfD6/BmeChXQjoUuDvynMHHGFLLogiXFYiDLPCzYD8t7ggR4wYU9
tm7fHCe0PipoBoILUWlMw6zb9J/blTqGikbuAYf1c1Hc2ZfFtHN/lJX3PACvgKUa3Fvu22pPy0sJ
nLHN1l8rlbwDQndhXA8/NOZ6mxiAMczGP7eeQ4BT+cfcp41kTmmEmcQukiNaxpnpQudcPt2RRAgf
oDOHbhOWCmEyHuSf0nMrFGByY11tMofwfJY4sIM2DKj6iS1C0OtTE4SDcZv0rK/wcDxu+kmV9zKb
mR555Q3Ip5/JtraZNwHHyVG6O8HEsV6MiHyUhZS8xqxwxQhFlEaUZoEyKR4Jb4N2EayzGlOX7Wrj
n8Y1WWaYNXc2i0B8NX0xjvZ3WowHFxf4YcRBIJd6Bf0+ntWUJAdP2xLZPmBrEfUtkV5YYT6DCjUT
r4RwOmeVF5lpQVZIUDJXffxMy7xs1zwJ7qTPrr5RpuZuxouWLqPPADY5Gtp4urhXWGvJ9IYCjP1u
pFbHGESUkz0lYqqjhvNc1tNw75CpmVKgBr7qnMgc/JMMMIXV2axwdK28EJgOLJ7ACqY2lnnAt3pi
ZewCfwqhGfSoDfiwX2pyhnxeVIEYlkNSngHzEnfYll7TXExjhPP8Gq53/Yi0/kWIL9hmM4tjJCLr
TKG3BXiwK9SIVmzw6cXeK7aNv3yiqn0BZ5kdmBt+xdoLuy6aqM9QCZzCgIA8dNdN6wVR1mvAESlI
PDbe7SUxQlQ/8lcjnJ5YBgRNGyibWANFj0kuCdw8GvUzPV1HthSWU1G416xHslDiNOycBlHR8WBQ
utOVTxuLZ3et2GnFhmNWT591wfy31sayqwOWZilvG0icYr5SDxVzgchVjLfxsiH1O6Rs0iXZWW7W
hZeji7QBVevw6VWFeY1N92Hsy+yihI5MiYhIdB6VmJlNpPCsLUrH+8j6v1Dgr9kItj9HcDaYq6lR
XTnlV+MsN3WePKaMXIFtESdZ84dA22eXkM8JPgWCAgwr9rmi1Fpe4d5Z90weyEsMSGnYTn67jn0r
Duorc8Zx18n+22gB+JXEOs155YUJOoQgEQULKclZyW5vr+wmgV8aX42k2UbNJ8wK6pcGS81G+LN3
IYOuUf9G92qGImFzA/k8ZP9DYaf+FTnfvSCos2GRCU1G8ZgowsIJ7oGGhZh3LkhkTA1s7gpGXOpF
7166lrtuamGxtStmQ9M6jBqHaG426M2D+Zw1RKbGTLEVret+uFfwn/QM88SUxbsWVMNOVQWGR5g6
3vRSl+wnhGDL+zOp/8PeeSxHrvxX+l20x50EkAmz0IZlWcWib7oNguxmwyS8B95Eeh7Ne82XLSkk
hSZC+oc2s5jF7Yg2t5usKmT+zDnfYYS/Rz4rt1GWIzCt/F+YNXH+9P108vsQ4CiiZ/IybXiXuDCt
bNh6TdPgYCYcKUZouZiyjS56q6YEtv1MD+m5BJAs7XdTcSSlKW4OO1g/KudzLfR9uS4MgTuYwZq2
f4R1w7lCW1V3zMnnFx4AfMOqf6C1Ge9GlAy4DPrlSPv+3Rp0ZtD/si3Q9StyxbgT+TaHBoGA93PM
eUyW2gHVavaYEGibMv3JXHEhFGGd9osuj+0IhLztQY77fJCZqw7MVQM+rmiU+k3TFzd5A6cak+cu
LCSg42i99wlDJBkPFlOHK+HKWnW87/RDHLmGDTlgecvW6+XIZ3XG/Ot4rIbDLTO+9LqrGb/U5UDu
Wb/sxMhjTftWttifUJ/5IBbIkvN2UdCyB62Vd6DNgqni4EOZGC2ldsyQvEBWEBDPAsJ5BibU6ZtF
2w9xCsx/VgsKw6J5qhbEaexkvFY6WzWsBabD5T70BAq85aldkKvwUFY7iYeFIQrS+4kVp++S8NA7
voCHo0KobUEEs0WxTBvBTEZhxxgZICpT8t8ax/XOd9MXWSO4oBfOwSXl461vzSghe7QOuvPZEFMu
OH0CvFQgXEjrYVegKYTVGmk0IO9tm1cQ3gqQdR2IIG71fYASVjDj2Cl2LLvMH7m3Q0qiFP8Gm3Xn
EDbkbwLeaG5pYDZM3g59UYoLwrz54FbDIbKjJ5xS+07U5kYEe+SMgCUjPLDAsz1I2zUACHSPV/5q
nGROdVR9xrY4Z2YZRHdzyXYplunWrlFGzM40H1Jk7YL5wIGlJJKO5LVerWdRgcMxVMbCE2/gS3Z6
4mOj+/ZakwLG+0LCh5cHIFs91EgDe84ElbZdz2ja43Ub9fjDvTjwz2Ffv1qZ8zhMqAHXgs9E27xa
ubgIv332ln1HyulWZXSnA1vltJbIQXj6ZgIi+AxYn1C+493gQ5YaJdLItMUyCpwp3+DyfbdD5zEJ
mPzio4LoiJAmdvDqoiz7RfXGQLifgVPPXG1O8tJ01X0RDm8p5q4e5S9fpL9HGpHusphe0NX9uwPL
SofsHcA6XpoAdbocX9bE+XC1DWHSdi9q9Iyjb7lbbR5ieLiQz0jQSpwYz/0yfMslSjYxbIilIEIa
zx4pfAtSLrKshiS5sjQUWaCTw77248949X4kYYWYQ741Q3+nTOZ8sfh4NBjjioanfa6R+maLZuqy
2G9e2n4xQdLbDOXLXhT9sxyLfTvNH13P3bGOOmGQ2UHRa6OWgB+mSKIuPpBH3wMsSva4sRcTWtKn
CwzTdrxzMlrVPz94E4l3IS4iFj0lgOWE2CUP8VqXxsfQGd6t6og69yHGUncy/011M4FpJUgiI4tB
Bhb+mIXNdD+wJIgH8TbtBphpzKpNCIljgTx86xxoS8hbDthwv9KM+r4uVp6/cCD5oYqvUwjW+7re
TiNiz7RwogN71h2HdHGdWi5tdx+ek9IaT60bHIGfjpBZMg4zk/PXK8ROZYJMwlJ0ymG+FVm+7uXq
3Ftede93vdw3loXSodV3CcwVK+yqgxyd63EePvOEhFZHz5jwDZUibZ2d1UQ3Sp/oqqenwGEkncXB
h712b8yRYJAKbogcoYxyaiMY79SpQZriaX8DleCMBb64ES3GoLTpn4Fzurdp04AadH6jD74fR+cg
imm48hWjZV2t79XO0/mzWy39Zp38X3bhvXr65C2O3qEte8za4Yc/P/qlsx6CToHstl9iR7/lw3AD
KqbcASVgF2MbQwjTSSOVXok1a4zB2h4YiJd5PQJVZhzApEpuS/wxRnbFgRze9mrfgo2IkKdXcq8j
xaFpR4egVwfZsNcCNXTSao63roMwzfXGIxJia+/C6yHtERRpltLfVBh4wwsuNzTVVZ4RTB5cGLfv
nbL9shlpXc+zWzJcRlWRLQ2vXpT+wBHBBKKNyNaMgGGUYfkh4vyty352c/mt4/DWId/HHv2XhtKx
FTMFZ/cT5QyBH8lRAmG6hinypIuGgEFQDqRqhLQ9pXns5m+s67djh0lp7ryHdhCvnvCDp6LtvjI3
zPakOT4grbysgsRiyEKPmafjE7NeIlSss0DUfOsxrNxOffBV0xQScy0+AtevDp51VOvjlJOZQQ7b
RBTKkVCGdAPR93Op/Is5xRg1F78DF4WzLH9xsJ6b6H5Ihnrveuq5i6cnVg/etuDg2FVs2v0WXW/4
lDrOfVt7Li+87XPCMgwSU/yVrBcEBdGmmWIPlZ4TPyEPnhKS0NDj1L8GPnXNsO2CDmh/XFxEzCPi
MzTTWhec+zZLijV6kRyqRINlWH8mGqhuPnmzdd/AqiSfqWzucgR+26JKvzA5gTJ1yHkvJmtEeus4
twGBmqhZ6YjH0HmdZifFFAsL/c9PdWkdOBA7wBjnig0hDoX8FLauRFlmP1pr/bPlAO8on08qas4C
njg7hPBl6oJzz2WpV/07BUSBf2IlgTvBkTm0UACL+XchmfYXZfqVsZMDF0MqVbVy42dId9hUEz8H
j2+bRusDVq9DY3GiRhffsQpDFkmIRmpeoja8rgPRnfJw+U1rcxtyCTpxcWoHCFbEww71xYYUswdY
Pm5lP19nQ/nRwYW9H5uCCBDwb07s4ae116tYaUIrB/28tD9yFg/X1ro2u3GcEG2E/REnzHFaY+/g
ztFPLvmOPoG3iZaalgu0MyDpuO3QXjU5GBmWe34CACa0aYLj8t1zMrwrY/8gbM03Bi8RCh2NCZ62
5mqQRHBUAzFeONQRQN/Ylc1SxDZVQWefpBR7ThR3cu0dJiQHZcvNUuCXDdVo7ZS5VKz8EgThBw1R
ekWqVL4rq/CMMJ15dObhGnfabdjql8qkKkzBhzNNOzr363iNfwzz8uJq75RP1ltfya9A/pxxjt6y
H5zvNDy6jYAsn7KNIBYUSPUoUEdnWR2Bh8bFhA0FhU69GdcwPDs5/Tg4wQexzp9Z4VnsENcaT8X0
UbXpciqk12HAeoIFEu3meS1eqIo0LWrx4UKGnhH7cgbhX1kIwvIYHPRcF0RyLRg8iWMbL5Fw/Tvm
1tzpuX/GVv1jkhGxyYqn0Qqd4kaJijSPHL9E1vAaTh4M8BnUb9/6P3zQBYvaQ0j+6C18/2Wnn0G6
BmhPc7mTi7wJujedYQdWXv4bSUiHLwFS98gKGs1RcGuURpxPfn6N6PBHwnu+z2pJ+W8xr41Rg0RC
h4SX2wRJi7k4+Z3RGuYaKkuz4/tvCejJcRw0XLAtpoo+mcyHMbv6ztLk1Z9ZeqU5Xxi675u5ys/c
fptoTO9l09zmqfVRI/C1fpPJwIjAXJtT0B5L1Cnb2eC4WaehG11h/6II6EhaCPngbNwU1YQkZpjs
BKxy0HlIt3EbBybw+jFV7S3My8GrPmzZ3UeJvh2WGYx8I3et14MNRT7KmghMg1e92GNwjhUzNGh2
BKCT51iryr44TsEIQjHj31oT7n5wigeb4Z4fCDrjiVkE4KpLZqTPFr0CVX103wXFJ0aqtyTPP4YS
kWgEbFb3cKtxr33OVcU7hec6X6KbXsfUXNkhn/r32J2+W5t0HDaLGuvt9WqM8sOobiPHOUsg9ygo
eezFste5IJuVv0F5FxOQNcwZWtEZWDHiWRuzXlsdNJv/HqHXoVut4rqmds77Oj3lcvgJJrzdkSEF
d8oa9Xlq4/gcfkSjrDeOyH/1EoWspQwoDeR9O590n71SrRniwdVoTc0GJRwrgwYdq8+qNKqphtCX
v02lz8RlnXElwv6pwSfgEHesvZFQQeGtugPXw2EUGMNHH2lZmN9aCB5cOQXbpOPvrviG4R29rSxh
SDVx96WwHrmMtkkCFddaAUYQYPuRTX57J5lOgp9jH8vEpUVHqfv0fSyse12vXy0XLbRsAtA5L67y
juHt1Wrh2WoaNPmJh5WcUudHSoRfUSbBYzs0v6MwGa/70duWHMVZlfn3KvV/AEK6VzVdxhA9BIvc
2PK1b2Hq2aL8hUgo34QunWjsnOkrPmJ7X9hkBxY5+zl8vownzE+nSSfnAdM8+tZdmDHKSWevPMTa
OjpusNABI0fsiGoDGnlvJcXHqn1/7/FCpyP5plaU4AkLxEPKWWXPA8s4AfU97BxyuCoXZqj25gP3
Kk5nRmY1/M+o8768rKIjjI8FLR2J8jnmpFO6NK8yCpl56bsGcMemDGt8ftq6VE520XV5W0/iuw+z
nkeaJjmgFMxH+alHFd5MZQnFN4SozMaSlNyBL3bCZz60e6XqW8cw29wYOZ6OrsM6vR1a2KxpdGvx
mo3zupnH/JMuJUTyTQnDCEToL89FQUxwTbZh+EUcHyyK0D0y2DlHhBuFXX3vxDMD5xAj5UCTGoXD
zxK13wbC5S89+JhxqwfHHmniCqaK2rmyHfdSKOuYEgG4rNW+Mir6MOatV8MN19vjUHF/9S3UU1sx
+Qit/NARbekkrOriymyn/MW+TAmL62iWEL6R+UdztpVBcdsE0WvdD69IgQ7WgrRy1j6WXArHI25L
KIH6bkKxWmNH/GAPLJNJPA/EdPRo6Ko2vBXWiVkxdiON5HTybhbr55KHmjmnIvWzVHgSAYxk0fzc
QH2iF35cLd+/ChkoIRNJ7paYmS58A5xuTF89OTy2BZ4hZRmUmrAuUEX5/wefEJD2YSELR9ZHt+hP
FvNnB3Ug0UubLhi+sHG1Fcv0skLdDH4068R5qIhVTEyKCJeWot7KY4wFrXdbVPJ5CdHC/fmBWdDz
pIhn9GX603boVCmQnp6U13XHeMQVzDsSHyRxwj2Vxx1trNjWlnirYz/ZLP4vx0rjfT9OH9HU3odu
d+yiByS5J7B8V3NCdDn5Az+QXoN00m9Bj6U0NjoCgQJTwkVk+fkAhCD5omO7KnDZPwIzqM9l490i
BWsvvloTAth5fhLXOnD308sQ1RMZ4k4ZvJZ9/ijj6LnNnN95NBrLDckf9fDqx+KG+Au47WPGE0FD
NqFrONP2scZdmDHVy3puJ16FOAluW86JYy/EXSTo7nMV/JID4qK+em2zgPG0tZkZs7XNSxMOB4wG
KJfy5GddM9b04ydEwZt0jX/Vrgt1kH1ETdOyyaS0sXghdkYJOSGCzM8ddlfAewWlVMMLjSaS6wYK
QR0v2F6kNHmM1gceB29DILNAx+p5dy06aOZkVzRfb00koA/ELw7iZjedHgz1d/Rs/9Ro/9Mv53nj
dBPBRMmvkqKL6DxsJhVH+JWBsKTlN6HgwEcTZs8mI5mStdjYNLfYDvgTqA5Sm4ZzJfx6BmcZLfpb
OepmbNx2P0ftp2fKBOJRTyb+mSN5y3YZCUndHZgDMdrVjE6YAKU72WIgkYv+QhHTgJKQRB1kP2Pi
4tW+yEH14UH7Pfjcv7mfuMckRLITYVpBy52dIK6hCVttvEu2/TYVK5EW1SAxZKeXFknloaZQx1MT
aHeTNIzgM7qhDZ8VEBogxrrhoa9ZhLcWukNCUsi1gg0NueYUTGg2q8hLN9Iu7oTLrVgWwfUEZ+2m
86Y3gV2uhIK7zYviCLt72amYbI8lfZ0LaskoEDEEcJ720Y3JsVoDewNTG4s/i4t1jFzCq9fN4uLQ
03lQbOvOPXft0B8NbxOOGCFjKMXDFmaEWa7HTABLn73f2MdfMbAcdDEK3Vi/FLsFkBaAFPW1IhdC
fsQst+XWMIC2ezd00NcGDNDzZ46YcceM0b1efe/BYdF5ihSqK/YhpI0nMWVVBySAgx5HucKbmZc3
KcnfKM2oDdWktouYfkZU2WeLVEs3l6+Tai71jEVkbLCAoThk3kC6G1iRmn2e0yJ97/Gv8dJCg0AL
jbDO3bkxyiThVSdhRxMhA8N7ZZGvjRcbtaHDbGew/mAhgLQRhpXlqNn6At7aDKPeC+VJBK9yrced
M4bV1eAySB5A11K1TfERCNlRO6Q5aEF2IdwiXOjOU+m78Q5uWYe8qnzuynyXsWu8WjzUCn7PirBC
onLlx8uPacVYHkx45FeXvavugL/p8LVsE6x3kNUxTzDTQ75CDf7DpTDcrCEY5zFGMWTBvIhxm4N2
S6+tprIIN2n46E38ksTLufFbQPmxRm/jMZkbqQM3OcGSeMBYgEAhdPaDkWgt5dogdcY5qAk0GIkJ
iFs0nN0A7UEhJ/MxYO6UKB6qtvpq5/jJ6silzn4EAkUs50XLig5ISj2U8HmdGjh3sG/yp1n18Wa0
B5ubA9qnRVR0z455nWHUCDxEanBcJFezQlA6X0fZ8lgh9J8hWbBehqE3dSR+ph1tmBjCcJOi0Wxi
PIF9Pl3LtfT2lh8dliG+KahtUfK4vIaWlgfb5myJeYMSF8tTByL2qmj6irdvIj8tA8hEyGnbYolt
y2y6wTy9G9ZguZ9KQuiHrl5eSkm9qCI+l7JjJh7a1bfFCDEckHsPU39LmxxeFUlVb2T++AcF7amJ
do4ba9Ou1aU2GWhlnN7BL9lknBibpW3WOzwXQ+xbB6dU4Tao7yJ7HjfzbDgDeYJ+E4n7HMmPSmbt
8+giryPSh+i1Fr5QGn0nztlrWGeFFpl8sUwawhwqhcZ/ZM9E3qD0OVmDBBOqNfO0AnxAQwloa+AA
zeyADDS+bQcB2Iwj4k7AHnZFdYMLsEUDJ9tt684PBTsjPsCcuwIG1E5KthKjaA9twCS4mYhKGQlW
z2lPoiJh6aRi9FLLnBHyrEhSic4OD+hV5CRsHmNgNa4rowMM6SfHtdyjKBIUiJraukEGS2wHQGwU
khlT/OiH1OkRztm33VJuyRn1kypivFeZ3nn+EhzWXD3aeBqvFsPImFv1Yba1AriAYzglQYXIt8Je
VXVOde91Cg5BWrl8tuf0bLaABr+9N0QNdNkv7coQs4TzzIGYMI4Nw0evXu6HKd+XNXSNIIuQPorw
oYsRGZXkZm/dwkqPqDgw+VtwTF00bnBfrT15zYNk5UY8HElMybvTk2LU57wP2YhoPXgCEkWON1ju
PaJxEysCbwlt/N4pkIWqgbvXTdlEFJAzZyv7zubhtbF0jKUjnm1xYr5wyTxnuhnxIs5Jgs7OQ7UH
RegQRvSODZFwLHYuLsNqVqiHppxiYJ8Tyema7PeSiEBmnRzge098jgIco9+VL3gY1M7LRpNQOxes
bNRliAHyYBfnTMytlzCh0G26ejerhMX8e1tMpDavfbubnOoC2QTV9KyAilufjo0eTeD5IhH1YFUY
gqx5RoHpuPbWrVS4S0jp0N180yhykdI1gTxkY9hshoWfQncJB8ovsz1V/yw6JrpyMlw+Akfe0xzI
NljiYjd4etcrbjqwGeO1P7oP5CCcZg3jGDp1fewN2qrpxDZp2TqtBUqQyh44PWdmY5YIrr1I4tbo
WNzVVXw/1dALp549uFfFZ+IOCdnJWDWSG7PPbAZxSuTtBkFDwtaPu6VZwR1BQcJ1GiCcVzviFeg1
OXnbEVTMhKMVwxOa1al/lIN7Q1QtnWIa0s6CzZJod7vScy9Znf7qInWKZpftrIWdjfXzY6sSYB2t
/5mX8rcH2nRnYTLuHQszsJyHbbK2bIpGZ996xMYVvBQYMjieLGSJsTZmBoeoiwmTdQA7iytQ7HLG
IzublRE3sP8ytSGsqfkh0Yg3tI1wkYZjqwomEB3Lu8VOFzIxsvjGjZefBVbVYdDk6AAH2LEK+fIz
IQ6cK8Ap2DogDbgYem+b0SKlegg4+r3hauEuuWKSPO7c3D650Anwe91H1fBhkcJB1xz/yppEXvlo
ga25DU6+Tr88r771ffvd5is4WG7toUnkB+Fx+tJDx+M1lFQeXn6tCWLvtHRFdqqaGj4krYDsm8Ng
w5TsPf0o6pgD97TKzN+EKy943lEDWXmzI9jow88Z9+J9YZHA4S29B1Hz+cwXEooTTk9lgwUQaJJt
qCa7v13I999T6f1P5H7/ryr5VIii7X/9e7ngv8gAjR7x7//uj5Lvf//jlP7TP+BTprPkc/H9n+R8
f/6Sf5Hz2X8FHjWzQDZnK6R5aPOmbyP0s8O/fJuU2wBXr2s7/LNl1fbJ3/8dmj1XSdcNVch+GxE6
v9VV6Jv4LfEXf96TQkjAvJ6wvb9FzmcLG5nif5TzuaEfBtJDbBjCXJHBf5TzdflIhFxMtG5WXzxG
9tfT1J3cwCJnx0UDnk3hsz+M8TbV/kvWNe/LhBe7T+fzuEy/FhO8UCWFkdhHDD6b/jSa8400gcOw
MtVPhnJX2xpioF/RF/XFN7GRhFKelVYe3WXQ77tjOUQFmdYZOoAKUFJusQS3S3NTew+rItq8rpkz
sJjY2QoCIbY3xeffEdSv3sVVxSUFoLIszo9kdntGbV2xHUK1CdrkGWLmF2t0mCwi6o5kGZggL7rY
xr4QcIugZqJ7nMvoN0Fx6XbOul+F/zBiyjilitFzEGBJbsbirDyy5RhLBqbG4WRzHQTSMzEMj5RN
G8daX/HqflpmFdlXGUbBhayDsdm7KUNkl3txM3D6zia+YMoYkFZ5d8aYfK077d8ucfQGJGVh2i9n
XvvwjMmOjM5ofcqy6iYus/c+4JmfI8XzXm6aimQI5MjrlRfeFgallUaFc0L2jhrKZDAGTUIYN9vv
PLiW0NaYGoOvNvZ8yxOPbrcWx6JIn4dRfFnKRAB4aH6igjXFpNprxw8/a91RuC7O9WyZEiJGp5yk
81H6ePCKcP2WJBlcVZC+smSaSa/DMdMG05k5mAX8Wt1NSYMyagyYQZK66yuCFIoQScipZ8p6Vaz9
QbEQRXAQbvxAscTUfKAQGu3maj61jbpVI2xMiD3xMUCqz/Sj4x/3McCBfCX/B0LSwLTTZQiXejPT
5baNjvBCDXoqeCTVixAlJ0ELDjYw4lE652X3LOv7JYs+KzJwNvGUElQzc9aysmUaz6rCLzvxoNkz
rzm6C5CUAAvHsbmS80wQtYRTUI0rq6RJbEUaDlACKjQyc7hfJk/dokeDkYbOY46rbB/nxFlCEGIg
2TNxXkV40yZlt9UuTfOkIpifNM1zA7LZ1g+cG3vcpnLjcntSmiC/I3v9psNquMEOAhg7bB6Sofj2
muQ+T/tDLtAsJqA4r5bCdAlL8ZRUo0/jgT3fUf0LBRWaVTpkxk9kuC0shoA152ccqOSVZnsm0+yl
yLMN/EpSVNofbYCXhE7ovZhoXtB/IyIt9WlJqiPlhE2fsHJAhONpit8KSZCpdnL2l1gC0OTQXH/G
EYOoeDaqEbEi0S9fLBDpYMDc5OhFBa509JHejGTGqFvzwrpMNuWAV6R3eVxXW23lN1E7ilMcMDnp
aP5rCT3MA5KbrgXK20lVm3rgCZ971seLqRQi4h3BMGw8IwtrJcHfpNu8ReAYqDdMVGVAxJm7fDuh
/Iham0IWcvvGQdqy0dFrkjkW8nj/fpyJm8Dlm9F9yPd1/J15nTimdGJbd+BTZDnj2RlOoNjVdjJS
X/Y5nzB690WvEd1q5MAlumCsOyVLrOfQCIaj9N42AmKPuG4SQDnTgJQYe8i4D43geDXS4wYNcmrE
yJ2RJWfok+2AvrwwkmUb7bIwIuYE+h9vI+vRlN3xrkVpYSXRThHg4C6u2HhGDg1BjrReVByEoW06
DgGeLSCIMJU2sOrMoqT9HoPsJTNC61no31VCCqzP6JhPZw2MHXFoN/4ejEybZNAzq9Mfygi4V0ZN
mZ4clr7tK5Z0sUW/iyynqAPYdSiVTP1hU4h4piJJOaYKU6Ngj7G3JFzmpnrpTB0DEOvUU9jERbMr
TKUTmZpHmOonr07ErNxRJj6Of6ojUydlFEw1hdNC6M2JzAp1qk1B1YGLLaUcAOX0lFx/fq01v6Fw
FB84LN6J3bkNKNXWQQSnEUixNlWcTrNfa4LuBlz5x8JizdR7ksKvNxUgAx+QOaYqzEx92JlK0adk
HPOLaypIx9SSpFmJg4/XNlJYOUdTcZaUnmiBfgpTi7IsX257ylNp6lRlKtaM0rUfOzzG/UiMTXCY
hMJg2GPxKi21SxAOhn8q4IaVULHK3bQwbWixD041jo/SVM6dqaFTB98VDdZWmPpaVdCBfdKyPd+m
X4GExMLvsxzRBw0qe2S/n/C2U7H3lO6aEr43tTwpFygxqe5DU+abeh86/I1MHsMC6WzswJZvTG9g
+ek1TZe1r2kbxv4z82LWi6afiExnYaAWO890G9r0HbnpQDxakd70JD7NyWy6lNn0Kw2Ni2c6mKaw
5VUMI24y3U1t+hzOXcxQpvcJTRc0mHboT19ktDqLFV2PAxLBVozXc05I6Ug7JUxflZkOaxDZOwee
2bUgR7JDwp1dCo/aGJrTFTPr6uQbx3RtmenfWtPJ5bR0qQlgND1ebrq9eKHvi2s6QKNmNR0hakK5
SWgSB5pFZbrGKSouJXIXJs7sFHX9niPOLsYCQR8tJ7lsL4vpQdHr0czQluZ/+lPTqQamZ6Xrepn+
dLHik+jXdK+xMdDjBh2neOE4OOuRNzssOSUNcUVjjGsa0C9NBKJxfahpnhfTRU+009r01S4NdmI6
7fzLpwsL2+WAKZxQ6SE9APVmm4U/ncCnc12Zxj+PbsKGRhIdudrZ/qaOoeD0A6d+IyCk5iyVA0ff
d7O8WSNoOGHbgVlC23YYMMWvquZYmLEzBvCf/dwcdEtxSnxIfxm5wxtpABmxLc9N/FMwroC0hlBz
1sNhbgGPuSmkQMRFn5RM8Qb+G/nGgyBcRht+ukpvg7hB3W/wyTlzltpQsSQYT8MjbBRLzZ51gx2i
fkgALObMvYCH5HCxxIpGdZBPPC8l0jXIIO5iMkMWMjJyAaGMvPQOphKFImWoPSf4wVZCDwoHD+na
+cj1K//k1yRCyzU16csbd+RQskP89mV/LoqMZp/hCnP48tBmPjRBmm6MkxjFy7WetpPwEBSFTCvR
ZFpwtPr9Mue4w+lLkYQS8jZWcucTNzF25MCElrx3tPvt/pG/r93PaumuZLNQKwhwXWrJ73Nqgesa
7TAAwO6QqgZP4zGr7OAU6YjSKblvQKyxQUrJ8FoyvKdszq3Uu2o7ZmIJw7VYEUcjOYawCMCldlkQ
Zk7yJqYCe4pKbqOw9Q6s/e7WGoFO6gB0aAR4gmx4DB0QsIQF3g+87myXuWOdRNZPBW8F8Anx3OeM
tpp+MglTNiByc3xG3aOFxNxU6NGmcp/qJA0OncNmpGYkPg0x1EAFLTcV8NVX5KCJzI99wf6UG/an
KqA09stw74q7eoqB31nVA5QD6PlKPynXem6UruDyZV/BOH7NM14hpzlWudrIn7WneZ08jhW/8lBB
rXvU67cWzNJcdzdBixd0Wh5ROVTbrtAfJfR21yY2anlkm8RXHLlMhFjpovtMmUjaBolo84TAQBhR
ykch1zCI8X3qxl8Owq5kbEBy1489yRrTjEkjiOxrhf8U1y4DICcPp50q2ECBR6QwvgR8jK8xeT2p
RGbPVf6Ggxd9HJiUy9SdM7vmzg6R3hQwMaflRtakCCeZkLcKaZfJTuJiR8eoO8Dh7rpeuogPcwM2
epuE/WNSNQ1kRQ70KVYDo9iJWeEEA9pvwzO20HpreVveUjoQhBdXOem4OjCeLegJzJI5sJLK4K3W
9taaCsJEOyrmBS0z0fVgK9HPnBsQJQojH+k6+nPoQqR+jEmDmu+4QDYYCpJm8xGRWiG6p6ytuOZr
4B05WK3GtBIAdRnwOsuwzVLQKQj+9701UmUEdGP4mKCtHGd3mDHoLor18R0Mo2XbRcvb7DMWlRX9
C+IPfKkxPu4g/VwFGz0ksO+D0VENDmHHybQJLnb9kOE1OsiWVNfh2LnH0jlRNqe7YiDYYU14AXyG
nAjFrFOZ9z/xh2rPqB708IyAluTQzgQ50+2DUUDpJRKGfUxn+DJHo1GYuHkc78lDxM5RN27yNgtx
uhd7YXNeLQAFOadkcrWMHVECnXtSuR6uG44coGsDvlduLQtnwV3r3kLMJQE2hreopP0jnI6C1GBp
Re4hD4g8yFt9CVyMWQRiqboAIZHjy/C78NEt2ktb0TRPf1betXrRJDPb8CL8BXdDNPrUsnmFwN/u
8Op0rCInQSBWpSMybrw7OVXLJkZzh0TyWwBn3YQiwdmS9JdkJXJex3i1V4xcbTQyGYw4fAGm4cNj
0LkJFkFvQ+ncqBntHNEqTUB0ICgDouoQDIXm92wA3jtBa6b4FXyMFmklxQGyzJdTQ9MuKUU6B8xS
G4sHz69wSpT+t4/20S/RXeEIguKBAgtY18kGDnSVhyZzJDSkV7YNQxS/FBAAlSDFOvdsGrxw74Fg
3wVonves+FAPayKMe69/96H4W6BdDryen47GJdEOKLYDDBtWbn2HFoyoOG6fF6W+8gRw++zZH0Hm
w2U8ReQNGA5qv8GahiYFAc0asIVoE3WUQZAedOIBXANT68lM0mOMmwZDCfI3s3F3suOiOVEJjiMC
Ckcj42kd3CeZO+1kF73i+4RToZlqeJrNQ9/4J5IfiQPCmiEKZOYNRoygNvnbZBfx/BS7ZGE/2/sJ
4NaCLByLVvYEQZC8A1p9f6TnnVsBvjN0tnUe/UhqdD9tZ3W7/z8V/P7jEn5eagZ7/5W/1/4vp4Kv
KexEeKD5/3UkyKyOMeEfhy+DP6prn4FbKH3HU96/WXzVX37ghw6jOBnaji3CfxsKun9RzXvGdRv4
Hn+Av+5fh4L2X7YAWOaFnqeUg8n3bxkKOsL9Tx5fzL1CMqtkXSyE8Pgq/r3H108WmeXMmjcW3WjT
Lsn1skIJtpEak+zxJiMqKTr9cwx/jJyaedgR6tSfYCgWoyNviKFwGj0/xAAtT04KqsTjugV+pj7D
KCTbLde4Eer23qk4Tl08MVWC52Ax8cByyR9Y4hY3Xgmzq+EO26w/C2OzCRMYd0hRu1Yn3DwoQTrc
9BSO3nWMnNbSUEZoOjifVET8vD2ebZKvkFOlqDONmhSgIrMo58MpJknrh8BP6l/pwPbR+z/snUmS
40qWZbeSC0iUKBT9lAR70kjrmwnEGjf0fY9h7i33lUddKkOqBiVVUuM/iJD4EfH9uxtBhb537z13
QJKjaPNm5lmPdWRAVcQKIKmOi7H5+PWbNyXaOpuHDJjXBI9O5q/p0L324YBRndQrbWVQHTrAz8Gw
8L6gNGWjpfN9ajRvscB/Z5lcW1WTIgZGDJIqsVQF7dWr6HbVKi4OY09mrIFujK8CV7GQD3qDnpRQ
8mqUoAZ719R2Yx42p2KKEt5otUctRpBtLL30vWrBMjvzY2jm/BY06S+T3IOyplP2F/UYusx3lPUz
WWTT8es0jmBhEfesg/CDtu0EFLelKO4MiMk8XZ1hpvF4xDla6mh9oZlrx4rl8qlt5UsaRjc+wcgv
VHzO1ecfllcoi3b2mrqm3IaLs8ZoxbJFA85Dhm6jB7q3gn7CkUpAdLVNuPkTZBlcvxbTi5WgyFdc
+1m26PxORqpGHPh1vCD9RbOZdsWCs7zr2Z0WIzwtErCpKfV9Hv/G3O04YMEthm5LmHAMi33Wv1FR
f0eudccMvdGoFV51ataB/g95xmWb0i/22aSGxDFyv6nD94ICmzU65XnU+dGKAF8vDc019Skrt2JY
x/JPZGLVLfV457KGXfXAIfbejKZcTB23kgVt1A0VlZqcjg0YZg0rf2LRCe+CzTaOFmA83gwMFtTG
iiUjn2eEPdZxebpGZgghXF4JtYBI6/FKlEPjW0vyNFHxuKE6L/QDzAe88Ze1QaDBr4L4Q3PoxVmI
W290Y34UoGB33JvxiobJg2XlvBx6Vihhmt3jmjhI5MRtPy1HEH32oc1B5WPjem0onmI9l32AqumV
Zlmxf4zIqVYQq7CFNlnuYBKsn/oymnw4yMLnlFJ/B1Oi6B2kb9xbWg15uZprouTZgYWK8CVx6XX9
OdQM5FThtoqINFsSStDSCd7qYrzNGjAa1z5Pw7QVYGNoihtHHFcAsUDv5H6J6o7WSvTN8VRuIlkg
rdmvWsjVNqpmXPL90TA17MiluASmIc8mP8w4N368ngWb22D16mDCNG3h+FCV1ZW0ZR2sPh3Dca5C
sLhaaDTOmbF8ra2/sbVuRp0YqtZ3KnDTHvIS3KiHVEPpIbdPe1z+YGL6xsRXE6RTQVtapnOeeu5C
43max+6ATQfGyTIfdGaRJuNSN4VEnIMF4mgVIXlmsfXE83V07fI0Ty9EMXFONHGx7jpF3KPFsula
fWXH3JpCp92nVA+ty5KCCxsvJo//kfaRR5iQ87bIYYCFA6gxvcRTK5CTVuwxvmvrKZFFpnppXmeu
vOsFbxyRB5bGvU6Bo1vvJH3DlB/h8efSdaM6gVYdKl4qJujE4UNrDHZlVKzs9FRyLy74ewPXu6cU
lmMsSsotkwb3E8L55sQsMs6mHyZFgLSilavMTHfTzLc/UeFhh3YbbmwRO0k+l7EgwBOY8UYCK1j5
tQKdGwnWm1gBpkusWjiW8pWJXWlvzeoWboi3MvDeyq59zozwk94rnkgWyZqN68i0h6OZYhA0UeOp
QMg3mZtO67FkyqIGmDEN0oojWyScp2SAIMC3icVaosEu4CRoZgYLPdr2qXkHguEL4n21tgONvAIN
0JHlrecRU0w3ddEJkxPrfxsPKWRqZjuHKi7r6CXarTk4c8EKpNt11bKl/QxZyyCl7vTas1bXDzpz
XWZy3DJU7SPLOSyJ/sh1mT2aJx48FQ9opXxtKmqdVMkv78P4q2ich9HJHr1InAdGTMBM7PA1Z+sx
N89BvysE5C4jvMdScxTIa47Gx0866zpI7ZnF09NkEcmR3URSMvHczeIpkkLb3BdJ5RxwJWjA68Ql
nOTrksYfRZlyEHrXKtZ3c5BmKM/YvCJ3CfcQZ2A9AszfkquC/pwPBcYn+eEQyqu8HqKNxh65g04M
hIednMY6hiRqW+IGczThUSfpiY2Mxq+GPQkrbJXwGflT5x7WbHBVqtXrxCNyosKshz9tfEdzSxlW
dN8gFDgJeOOcLvpLLzAUplX/HbXdaWZSSGR9Nmf7pJLDtM6yIJhPOLctMi7etuu7HYP+91IW51nR
k0oUJlaHjD1NRIAxmZ7LYvkyTdtYYYMJ7hKcoIAMCGoY9SQ3bhqQZCqj1TB230ODRWnOLewMMHjc
zDxiqsnPlYMRQiOv2HbYBMLpvonm5zaN4IcVPcZrHG8zfN/Fvo9ngLhd37KD+3EtOAyWRPUojYOB
ZlG1zP92az9bFtvwcNCcPYleh7wPEMhuoKotzz2fW0G8qZyOH5pgrzJFYBCZvbha5QnotLH3+NmR
Se6AjtsbDPkTxnmmn6yvY6ogmeM1mO1592p16a6Iva2rafxZJDy9gI+k7Dn6O9bEq0qUzcWbHoTB
+7AP4mQn6vs24xpiqgou8xa30Nlm17zSrMBgI7b51H45qffb5ZmxbRAoeWRcshacf9gexBpTb6ki
D65DMZqXG7ehae5xKh8hxYJAkBdIwWr/avd3PBmrtDJO+WA9Mb9+jo0z+n+XoBGeLxuQuy9Sugyo
A3gKBx0DXyPuilD7immdk8WTNpd38cwMmg1by+Bz7DvisVY1+eMUfgzUprfWYxjH71OEMUSC5pA3
aApX0TeX4OAEdL2guVAvOD/aZflSZ+ONDPFXVNrXyvEI/ghMzIb2ntT9KcmZTzu7OLmJ++0GEQ7m
ZBdp1KAlWvto4TgFe79KbOhiYL9PqVsvR+FE5p6sOzjtyaBoCXrM1qupQHV62LKsU+6wg+y4fZDb
1JoXvi3ZqbGaXy9y6rtkSXCPJWetZGEIBGQFzzVfcVQ4Wv6ih/2HXpuXGOc3fipjvI4kn+SYPOQw
w9yEU7IYrpE53bXHBfEJpSF4HEqSCcit+2oc74LM6O7sWNmPtfLSVmhxItsEGtvAcDp0ZA/ss46Y
2JjukZ3ZW6BlsDry6k+ZYY6OGjYWgXkkvvZu8U8SWnYFcHkPi48CXCeOtpGptevRSDcprG0M0h78
AYgKhyEQX4nFVaoooAen4/AHdCHf0wCLs/qhWO1dXLG2EotVbHUC8LIhGChNXIHJY+smEeldhO7S
VvCKgK9/xL3FCSFfpKl4iTLGD6Ja7/VkP5pt1ewpuh434GrSrQW4BC+SYC2syKnw59a2zRU9r5Jr
MH867P+jvHh27DLdpWGCYs5gD/SDbx6t8/ghLQSmbC9r894ds7e44J2gx5nfmwvKYqCPD1hCeF06
zeyXXHD9hLI2P9S9ayRKOCr4+r36D4GiNzu1jlOFzqj39xWNJ2tGILzmTZsdTZemU5Y7jc6ebS7Z
DBcchevRDp9Jm/hLIL+p2TjRJvAU5vKhzK1wUzWTqht8QP52T3E13Tt9nSAdUNfYO+1zCY/RtJaf
HKn/SGaE03ZynY02x8SGAT6uwGzuhM33t8RZAKKBtnVAuQMGptzd0I+y61OW/3UfwxMy2BR5EPXv
k3Tihe/O+AUN0MDkYUIw2NlyGkfD85uwIF8Or2IcyicStpQ9CIOYCIKUGqke8KrTojRuZrvqL20S
wQPgWEyc/l6iGJmgW8Ox17ft6CE1BoBE6UyJNpQS9NDu6hdmIMMtHkQ5cLCyY6OOZUC6MPI7Tp35
sJi0ApjDc15FTzqw5ralXYo+6dkcToJa8RPuAKIUHqwFyrb40v7G7rwVAD3qGfi2Pnz2+ZyfJ90B
sTG1h5mCyZUd9ZZymcF5zYgkcJ8ntVv9upAdQgZSu8ofJZmQKWBn6YLGXIUOLemjVuZs49OQJkDr
N9KN9qijvA26wFcHGkUuxT7gFFkJL64QX9gHiaXx7SZ8GZhQjcUN7+jkukiW1zty+vvU83ivUN+x
oRAZ5TXUEQ4Xi7DhlDZwBWlZBnkgNo7A2M/LN5ouRML3Lc7TCygb+5IaFXx0VzzZDqGzoj2NfTNu
KFBoN+FivJs9bSQFaUqocPTqMYs+FF14abPwJV1o+XEmJ0dRakZkO95TlItCJ8mHU+ygfQS6qq4j
hedT2Z7elqX8mMUeIievvFrGW8mhiJfjC/BZdmbn3tEZQ6NNeRCBY2EnkO3aoHw1Q1YfPcg1fXfJ
LHEeq7hbjRMR7NK7NBZ28Ck7CEIZ18S2bqMukGzyKy+PzdQjAjnuazToqS87FHlhuxcrT2iRoZLh
0HSf8EXmdR7zViVmDAlxQpduKmdekSBMt7MTnBIcm4wXiO1iwFJpeYAozYeJVgzX/hL8+bdBmASb
LgVchq0nAUTNRwbxQN90sXZbpPVu6fkL8bh2XWikw1LxGqqJD7oVy8QBgGaNNXm2v8pOgGYsUfE7
7qpGn2ILxCS1m23h0jGZVAfH6UGallAzxvjRDIW7tVhT75sK1K1QMnaXPOEZfkmy4JFh2/Gn0d1L
pY54HMfwgBcdxaQy7GRL5feu02pe8MF84VfNTe/F0pKEN2OElKDJqxXE25l+RF8GY7t1AsvCP/1W
LewqUqJpcz+Y5xQcspTNF4RsRhDlNsYzzEp8tl5w0JLNCPLYJ1cYp9UbFnrKzuscqzaer4XofcBe
JTHbl2Kq7vVy+Yo4fFc691MtjN4GzB2EB2hJKlynesHVAgWeK9e59MIrR/YCcpU+GZU5XYXkKRdM
wftcS3S/qzsKAw186r2J61hroOvrxnNTeN+Fl+5nScoloJ7S5zXznOCZLYNnFOBw1eHSZbzntQPT
qcfWqxwgdBz7UZCRxuatSQUcuyfWtgQQCaGn2AbULE77MGeCLDniYjo4V4kldvlV2fXPRTF/jXpN
jMicsh2Q570rol2QaM3KMsM/4dz9WKBwey3hUBQ/NB2/1a5LqaQVnTLIt4QlkvqYuJhqtflxiqhf
z2oSfRzvUEnM5h3+ik4iKzk0oQ7ahd4Bvub5ZuJPtRoT69Ux2el7gQZNL9dgbqYVsQIRXa2pYBsx
NNeOqju6OVhkdXN2KOKoOizcUs4goiJHXvApG8eyko8aNoDNMjO9kBfjVieAEwFfajpjM7s25FY7
feVo3Je1eHacnFqajjg2aHZuGezweBz3+gSCunMdmA5V/ehZxUVY1k0YsG/ddDij+m5jqlb0pfoZ
TbmJ3OiOhmX2iGQ9zLuQyrOcW/BKzNSKEUSZt4utDfxWeBGMMfcXJIwkL46TR26GhcJHjywJKTae
qN4LQ+6lmrpuI+nNqhdHutjMGoxaeTzT1Jpr4NWoKcloJlsBUPUI3W0aTkUC5hBt9GygtZc5KRxP
qGv0rJb6w0CEjAfzxtvrTs6YCtNhfIXP8JiH1pOroOIA5J83ZY6VkbXJ52L1B0OwwScc+RzNGe5C
muOGNCC9Q6ijvZhUlA4wQGzUCDYsdf+Wc/RSF4Pb355vRuZFfpRjbtM1gOLWEbLy2S0BqmWgnJ2U
rG4PLNhxXirPvuSFR0il/Jr4pBazO/S2/cUtZsz1ZUOPIZiDGysKWPaqbTn/M871u8mNjF2l9y6D
hERMqhucNRKjejXd8ELp2lBtqwjlKyT+1/Mk7tqJGK7+sExEECl/o/Gh7vwdFVB3Ds0TXqWg25Cj
tOZjieVHGKZbCCqdn+cuoDf9Yba1X0NLCM0AWqRHLntYwlA/ZB4EhJQtmK6Ddhytr0Hrm3NMxVlm
Az5pZVT40gzjx45dMyVO59itibZaEKBRm5KdBXzwMnhIu51k85QzjnITTdpDSp125rKUoUF+4NIY
fdiLZu6rsNrYQWNfmXpeNBZBm6TMXjWwWUQtfgmj9XdVJPFOuvCMpgq6GrGvuDmHMDO4MqFv2hNs
hEC/iWh8EG1z7bOWPR4/AmqmaqUYCgNNKar1FySCdEMZ5yOB/Jdxao6p3U1H3bDurfELuv8VSj4H
W89aN/UokWsuecxUHIR9ANUAc4tZgOSzKKAFFv00ZEQgRHqaIUnrTUd3ejPfJRjO2D1TmBl39joP
eP2z4+NpdOZXMDZccyoXI2kxWBTt4lAImucI6+LYsa8chfwUTXu1HYyclhUQfpxuUdz/iab2OW/G
Nbiz4FIqKmdDACkd8l/Mxrf7Zur2vV2/2xWMMjoejN1EMHeNegcaOi2fnYRKFnWdZPim7NHJTjOm
qiElHQovr3aGbqVkTz8yFJaeUfioDeQe3TE8131UbnHm/lATqB8t6la3GRhhFvZfE3wxiVWZFyRk
vyp5TwZnjXWJZ6l0f2VQf826tdc5sWrMbSvnD2zwTz1u1Ea+vlvCCh+RKhciR8FDgxQLQ8qcm6OB
C39tOQE8PtUr69IYbev0pNsvJDp/phR8iKXP0sfQfbPH6t2eh9sYYeCLRw97S/uQ994RnZZVBm99
BnpBhyXUihdojkqgBg5acdUYSoDyAyu4ep+3NLVSjMYMgYVly15mm7b9mRgGtdtsdtdrroY3DKdP
2SKv1GME9tlGE9Sji92CpSTl6mq8fA0b4Zk2yAfP4UeIK4rR8dh4EzbKeWYtCpA+GV8G13rDzStR
tGOkfzZE/edks9WVi/01SPeZyTZcOXK8sERoGEfEx9i0752AmM4Vn6/gkGy0pT3TRwZDibpBKr45
LSTuilWsjdmuoseY37LpT0Fxl8zltO7HyoIyQSmFJun+bThh0lzUfBWzatfaEXjBUJymXkPSxPWr
pPt944AJqSqKjgrRXjwKagt5NuRHRG5rXnDcS7pTgunqZfK3Z7cB87km6Vct31rH01eb4tsdbAbH
LjJWWv5a9jz8g8B9hZJFr8s32RMuW4weBOeKlemCLfJGmtdr+R7b5nswGOzGRy4KZvdszo/dZGyw
hNENN2KzbYb8atioCqCXAkK4Fv7JnvpmLFvwqOaJbhpqjUO+mtbCG0eZKyrTZm8FaGpyc/ehteer
rVrs2fpgPaxYS0fdTTe4AMZROFEVdBq7Bd2Ki70NqZZcZfkLO3NeS26x3IIPPBCHpcQMbuEr4dJI
vwf80tHobyljCd94TKzCuJ/wAW8RLL7bxTnY5vjoRPE7HbLSzy3vEkhs6Am9iWFrbgLJUQb6Eu7c
35dKT8VB6KHiQOWtZPTFPzEkp5/eB0392yWYQZf0NSzpdKLq9MleDubIPY7QHH6SlYEgzzeedC/6
2ooeh4dMs78CgpGUg09fFa5lL+h/9fhnGut+mwyDvio9uJBpgkLWYTxHzID9si8E/W/YD75Y2dNf
mbiw9wtrU8isXiMebcLS2jkZFpBwvmiRfrVay8/pfb+EUtwC7ne7dKy+NI0q4S4ufhCnZpJDIDUi
nEVQNhhmTFo0rYb/lAfpvbB48Govl+suzKYDBQvhwZ21jz4YLlUfnS1dY+HCeK69Obb5IaAW4Osk
qMTkyAVrWI+Wne/sLL9ppWcdi4KsppHSa5uzDJhr7SfMFngMRICJDz/pOPCWY4+1bNYPAOja9QKz
joI0rNCQbneLFjWAJ7CM2Z124RoDkGaPDXmd5e0zCbOzbOOPyjFLvxSqr2XUiMSxnjGdy5zJZ68Q
/hKV8A8RdyxtkaeJAl2cFv7sVjg67fvabFwgw8ZFaLl+ngefDGJ75ErFktBKv4ca/nrGgYkpErso
3/Z7+n95HfQk24fxjv6zTa4BAqBW2dlYE/7UPmaqRUrW2B72NJQs9qhcWgxA9hk38JcYUuxhLfe5
yPutkEfWuhJh0vAlNI0/GUtWBMtXs1YhBIK2ftmOB70zv9JaJthdEIjS8M5dVqmb68d0KLa0VGy6
RVwXt6BDkMZRMMSGOP39N/AQfDQN0EmcMaOfhVl/HrldEyB7RA55lTRBsb/hUY9SaECW/pyJFu+G
ZVKlFMyElxXjhzhZw0WlTA4zPKqhrkxfTwDE5FSWHGVQxTsjN9+AeuLA7CIFjgmWDSsAmq8mjDOp
Ft0WyBuGy1YaG7rPolzC//XOUc/lx6gPnhMXF2Wa5aPR+Amypg1c1QAy6clGGET7NNfepinbcmdy
Lz2Npv5SVZDoeXHsKkm2QtfPsufao2WBX4jwLoLoL5vwVytba2OVJeBoE0u8o9iH/TqxIBDmFpdd
6CpQRJV9m6tpwNXdWkrKc+fs2InRxmNLxDhznQPiM8NPaT6EqTE/GU79Pdt1ehkKFs5LHxlbisA0
k0R0/ZDTUHUqC9xR8CDcmTZ5McsTe3QQ4FolNtRN5m5xlGlqsaswuY9wVavoM1nbDCU72afHH9y+
zalBKYLFJz+sqGRjVH56rCVPS9AfY6oJ/Uz5tku3/RAWjJWEZJBsTQ57oL711KLH3FtUDDCf6iWE
QOPOJsP+MDb7jh+ATKx9EajWAk56uFRrcgWlRMVo6sp9iBjTWhrcjlWLsh/OoFUgR53S1D7hcqBB
WyPqG+j6ppyC/CjFhKc4Xe5j2300RXLEe8wCoi6gB8hub9Er7lPZDZy/897oS3Li0qb2nf1Cq4mP
2iyfE7Y4iGaxs5pVGJpwashWDpWFFPTRY8kEE/BsOtCEvBJsp7qKjKfFyqd9s+SM/7i6bWP8BpoZ
+TjCICTEnXu2jmWb3EZNPCUlEKnWonlkajau7XBkL8Sko9qCb2DQcK5zr2k9sg7ziRvmvLYVwYNm
rDFbzK0IvZcBf9oePboU1NSlvJDmoqbpjimZFXD0PXVw2OiBAu3Q2adRlOUlplbYK2h/w6Chv7Ts
LYEmgJlob9CuzskUw1AR3mOJT5rQTf0QLdi0eNJAmQ+ptamt8aJ3kOeyYJsRniLzgK21aRChdGfe
4VF4FCMhnDYwnE3qyc95ihBeqAeDqlq2Qb+a2jFYSY1uqFkPLiTGwOv1KVWsU+H3cNKYN/gLAe3h
H+vU/7t1iuvG/9U6dfn8z//4Pzqn/v4C/wpTIuTjj/I8aTuW42KC+leYUpUcSM+ljMExXEmQ8b/j
lOJ/WNK0LWE5hmMom9S/nFMmTizHln/tVAQw/zv1eftfyy7CP+X//Ot/K/r8VsZF1xLelJZyRf1v
zQiYTrBgGQIfg3B1Q0Utvz8fyBSo//+/57rrShppDdU97P/THif/aY/7pz3un/a4f9rj/r/a47ox
Rm5jezMVBn5sAxOTMdQM9QYREahRDIGxb7zOJTd1+g8hPEMvaeofuiCYLmO8ZTEFgNoMe9kVy9vg
YF+LKtC4hAoyRL05PRX0GeRt99q5AVsMjdiZXZo33RuPeQP7xhjpf2MvmO0aFIfELVPqCiHdtRTG
bNJAEANO93GSWXdYrvGbkU1ZOXpIZUe0hMC8EYZblxVEPivMdVjEm7Fl+mJMOEgBIRockF8P2atD
ldqqwl7PHDFc26nTKP9YcGnWzrSmuBxA15ynZ9R8ahwMwnaGW/0QB00fajwbDIfdNhwQAkxinmxu
EWIX+teILZ0ygeLfx0DadHCvqOogXwNp7rXQ/fQGCyHjyTRZ64HnjWvIbGNDm0FKs2fuTq+1RkPJ
SCnC2kjLN7K4NKjDXVkza7/ja9R27K64AHes8A3WeJMGISxs4m9kGO7vzHwkEOe3bGI8W3CaDbS4
iUq5BrX06HWNCg6GlAFO3reOGXk9wPRAV2zRffJ50xG4X4MrMPjQQ4J1uvHT/hmJyh4py4XJBNed
TXadn8AOXdE7oj39yKTfZ2JlrMnJQzD4aZ5f23NLAQAJ29kxtBU6fNFVw1nrl/s6pAEL9QGEXCRa
RG6XlTWSlt5IfSsafB7Q8Q8yS/8M4RelpofJrWlprZxz1dnmKZzSl0SykadLgYQGtOlQGdCGLPPY
ZfWI0MljNGvTTvPU4ku/SyPLXAnXIaHipNi8CvsHjg+J5ZTJ2QYdRQoFbPi6tgfVKMO/mrLY2SZB
JBloMxuTwD7WnUCG6xq6lAptz2py3HaY9eLa0raxG3yI3PzBp/KDtPFoZxXB1bH8jCNbCX6Fu47C
Agx+IZ8xpdObmQTk8DvHug0hhIH3AjsDxbb2ie1lj4AO5abWluTQBtlIIy/QvIFRE3aWv8Dcxi4g
850x0ogHz7NZO5ZLkS3NSRupguNmO9JLJ4f932rhrLUEyFP9oNMLiD7mfNJHfND+5oQUfCC03RFa
n/gq8vjJVIACgG4PXAGRw2uLYkzMHYm0DwO1SsCTo2ND4s+L0gQvc6Afpfqp18tdbgHnaxQegeXE
rHAJU+ixojLD94FejNaaHvFWumuncGlVHYEtmBAX6tl5ax3LvvNqCnen+mQaZccoAqxhIAVrsrxf
N6Tq1SSIAa4eDhUu3yaiOzTJqk8D+kOJc9rR76cEXpsY5N624N+kMIE8SSc5y8GTp1ASiYJKjAov
UTj3M7SJxmLFnXXOLy1VPPkaXTvetFwoZHTX89JsZCDbPezPYFXb4VfKiEMGHYMBiAuGwI5NIAuy
ZDo5OJlEZ150Ziaa5vhuR4huBFzLbtPp1FAMKFclPI1CgTVy0uimQm0EpgYyWeE3uv2oYBxZTXnH
AMCO6ulKT2hlUtiODJ0HdseG5Q21G3RZ7hroR1KA+6gU+KOCAFIbxUiMuvuZ+uFUg1LYAX5/ry3z
xZhqKPOl88SzrxbJFilnrT4imqRUzkM5IKoSq9BKTXolVTEWkQJwjVW0hWiOq6IuBJfao6niL70K
wkCJJQVuYO5mx0BuBjt1PYuDKOESFCpKk5Kp0VS4xiFlU6i4jVTBG4sETqyiOCmZnFSFc3pqGEkF
UVP8LcHD7UGK83XC56lak5y/AR8V9cnI/Fgq/DOrGJAgDzSoYFBGQggqSLfWVGhIjMdUYotqzI9I
Jzm2kC6KSBkFKm6UaNFvWul7K0lmzFU0n0Ze/pmUAxhOzkpPxZYAE1AzQZDJU5EmfvT6BrwEckPi
2yr2VJB/gpLxYiLrJioYZeF4o9hddY0ZR1eFpwiqSt9VgSoXG3miElYqatWSuepU+KpUMSwDZ3FK
Lssin1WHM+HVwtiIiU00u8YNiFBYufw3fRzQCqWCXh4bo9rgoXPU/9ZSvxX0BSxTFRCrVVSsVaEx
8mTs04iRxSpQVqhkmaPYBlpM2Cz/U9phvLVUDM0ij9aqYJpUETUCEWscH/XWVPE17W+QLeptf2ry
N4B0n+SzX/ggHJYlPJztRNt7rutbbOMG8NHuCfTHzCaXjLMDP8anw3gbj1N6HDYuHG9/4uUEmSFa
RbiX/NJNCB4noqQtQeDntIl62M1esjgRQNxxTxus7AjSb2QW0OxqkKQ3S/uugfGyTjzef57MTnFr
UY00C0AzwfIbAQbADm37ZscbTba824soHFdzyAZ5Efqv0ymtBLuun435Ne9jmseSulznkk1Tz7m/
btIFyoVd7fOwvUH5fA5Zjfhsrpv1cqcnI6YwypLWaR0ma4/fV50RvJzLyNuKAA+WnFhVYwH3KZte
RVa+PBcUYKzL+j5Gf0Z7yfTD40TamDhujQbc4U+L3BZMpQSt1YPdo7+VRAanKI3oJSzK6tLrPNJR
1f8uBW5xvnB+qY3ksKmmxrXjmr7M3HLv9Mh2qb7XinTgF1B/9LjCRk7cYpiJi3f9Q+oBNRnVz72A
Br4aC5oohrjYi1G7uRQUbaSwH2Pb2eW2bZwjF3dhmkJcmeJuY0NlrqROGNXE6Sj4euuAE/g12g+u
Zw9GBv8imDtvlef6vPXc4MlxABHmRfoNvuPDy4AQe9hWAa9TKAB++ZwjPe3apIgRamG7lwZ51Tx0
dkHJhz+Y/Z5ttH6f2M5mqtrLGBKhiBN0rxD39Wh2oGi699brb2Y81AeKEIF4kwQlyoPxpgzmdVKz
3bS6AUHfzJ9EXdHVRLuou5QLzL2xw1CtedsqramBGvubXhsHsMkYMygprJfy6KlfKaQFeRVoeCnC
IUEyova5Fp656qyC4KJGGbTBfhIBa10TYVy1rfkbZqxdrTY6ELx69xYj3DW6iI7pQQerr3RiZ6IT
Z+6mT8udn+KpgM0e55mPtW09TstOjhXX7Bjxm8IssgX9puaLR7yYm7AGQ2Gbv+GRnLZuDcBkct/L
hcYVwgio7ESuQup5Q+2KlhjjD6TqugWnfrSj8WrOUILoRztFnCSrJBg4TNPyojvBc9tWdFKPfI3r
uUZ1MvZtJ8HAk4iCkQCHx14A2Q4ONeMDNtmUj1EBMc6dsN8HycWNem+g8kn1GHTWNewi2gBSEAdp
AkMwxDXaupG+pSYuN/AbmfIO7wOvLYwk2F0QaLDU4jH8xn77KORIBh9jcT0J2sZIjGmBUqrS8YrL
DziMTdS6ooUlDRq/9XDczrCPmRMMXq99iEvcvk+IXpHBgvqRuZB58OsNnBHRCQmazr2EDSlr+7CB
bNqHbUopIIj2IsxeLbf/I0wlxzgjWYalHyEqFNVTJmNnU4/2dlm4gAxGF/tcb/yW6WIPYeRgUiLr
W6q5u2jda+MVBIti4yGMknMeVgejH19LE00sGDoCaVhJJjtyeblP5Sn1Na2k6hcxlTqEdJt0Dx7m
DqDGI0+ay7ER8KavllzABpI72XKQQeecVkBAsDzEw5eo4wdLN0jwtQgPXrDRp6Y6Ti3HSDNBNYnM
/jKDNz94+KzxRz8XAZkVFDk6AKjwXbajZz3SZWiuZGXfTK+FH4DQkQhmBXuKNqE9mrsi1+8XXFd0
CmtMQsXe6Nkep9hYonDXFvByi3EMaanCIFF4wHe0cR/3tbGN212Sc1ZP0nZ3tWVRKoKlc7XIYuFa
VkHQ1F70rPJ29DGwzW/LCH32Ocum/AAsepI/TpV84KDaGe3o9+QQBXTwdbJAPxEOY8Oidye9rn2K
InBToRhR1D2daTl8CHPrN19O0JyeaWeAReKM8KM9AvBYufhD8UxFtEWYRUMtGrCdfZZ79PJ22FH1
BDxuYte+Mqy5rvkqFr6baYHImdjfmtnyFrXqu1FHO87D/ikyXGPPOPRSFpQf0LyD/u3giW3ywCfS
Oa+dBWWgmUfwDVQVVGNtAzFJP810jlZA1L5cWtHWKDNPmcWbMRoHrj9zSzJdt5jZ4gXBy8nhrdHI
Ut+IgECjdM0friNnpjaXSinulVrDw9NSLQKT1V9q69MObc54ZgOI8v/F3pnlSHKl2XlFRtg8CEI/
+GQ+hYfHHJkvhpjSrs3X5uFND1qFlqElSL2v/m402VVsVKOqXgUBRIBJMoKZ7uZ3+M8537kXo95A
OMEIbCH+JmDN1hO1AOveRyAUC/9cMxCYxj069pewmhda1MNIivvJ8n9KM9LXk33VeYcjA6xtwePb
RxQedt6Efz5iO238AUWk3pSGuY8d8APKt1/CKY+Twl3lcIdCKkp56pGPp2K4WplZXzViEpYtmkNB
QZ1btD0s9+FiYFDDsomuN47RwXfkx+Q7Z21mO0mF15KXNNNNPtxW6QLml0pmdkq4PhwqCGJnxkG3
4+dcoJD8f+3gn9EOvL+rHfzr//g///uTgNLfojDy3b8LB/pvrkvQ2YfEyOrrKtri78KB/5vuu6Sc
bdt0dMLVjO3/EA7M36yAWmVAauyojmPz4/6IXOu/+Y5hk3W0TAe8I2LAPyMeWCoM/mfxQKcPyA4Y
aXgOP9ZBM/lr8SBLfCGraKJthtNMNqUST2lxGE3cqFlVcQzMWCIj94Txb9zGBtSjTnL1znrrUHWm
v5PpfCmd5p7JCku+/1DX6Xuf4lqTBn4Xc4g2Yn7JbXdrWiIh6gAYDLoHIQYn8qmCZMowdTohEioC
iEaaxc+4pU9KW4inwVIhJIBUjzINYwW/2c6HuZIsDDSMpqK0/Fccu2uZtPtZMVqG4V2ri3diz4zk
NPEUR+Dp6o67RNwABCuy7aLdLhOHKJckG12kH1Mmuy3zhn2rIDGLwsWUOLEHBZDRFUqmgSlDJs4P
S+shVrCZSGFnLPgzpQLRAHMKpULTtN+QGmg1ucLWGApgk0WgbDoFtYmg2/imwtzk4z2lGh+pAuDo
3yicsb7t68UNCd1e/J7DGWmp16ZprjGGR5ruS+AZmQ+lw20oEM1wZdikUzhhrXpIPIVC8jQKztML
bA3AevCE+ke5TxXEJ3G7MIgJNU1mkB3yqbyKb+SPgv+w4K5szDi2wgJBrfyaNPe6FIxXNEH1idHb
dFvDaor7FGOzOhXCGdIVcAhSEehKHQgRXcPjRiQDxLwKiJ/ViXjX04NHAQbVqgpkVHSKVMQIJRPm
GgugpZBH7jf8SGGQZnhIuQIjlYNFazBF9mTIaGPUe2wHIjLstYNKT18H4VAI367CLY38OY4lJ/dJ
oZgYO7Jv1Aw8jJwyJ75nm9Zq1lQTL/OmJwkNh1ElQwWFefICrFcB5CcDAtSkUFBaDxRK1/2FgglA
USbEKAYdDRNJ3BojNClfYaUWBZiS8QdeKvs04mLHEwD5olMXn28sFWcJ8IYGVjnT2riuj3uJK4jw
mlDSMrPWFeCqg3RVKeRVof1qdO4pjpphUrA4gW7cxDlYtin1uUz62jkIEjBABX53XGUbkqA/KIIJ
G4XbiuBu+fC3MKLHG80fXzqr+CJasPYKsHTdILilkjdlfGXujBxzwKz7MAY6ikPdzqQMoXosRwZm
FujMIlqomhhTvLbmc1GP3sY3j5VRa5xEwV4tbWpytzXWnlWk+2Wkp7b1sGDlpnbnE1pidgkDfAAG
7ikoOHDwRVHCK8ULHxzGXRkmPjlaPB6UmOB2pMQBynikeONuEKf7uBfyyrQV6DE2RRMX4soAVN4A
LJ8Bly+KYG4qlrkO1NxTdPMIFpTRQXFg08XtqhjonbOoK/6eCo4nQ1HSR8VLJyBMyFYx1HVM7Gty
LfZ+roOHha7gEP48vASJ1bN3CJq5Fs8yzqt8dtMTHxEV/c1xHih+O2h/qXjutY9luAfxbinW+6Ko
76Xiv+c1JPiaeGCs2PCRosTHihe/tLf0LjW3xixfR0WUz3BTJIoxz/UPaHmAtSoxmRr1xUIuDRSb
Awt/MTm1RXzShQ23PlIEe0+x7BPzlIG2h0D3QHcgzAbGzyup+PczIHwscydXkfFnxcg3M3Pgkb4t
vAhMqOLoV/F6aeDqExYwCW8Q6ga5Xyv2/tDUNw1TnbWjuPxBNtqs8/cFPHNSVQAUByD+kaL5xyMp
E/D+XOU5EOVMDjB2Ffjq5fw8qT6AQTUD9FQEtKoroFWtAR5/arqjCMuDCsWjUW31GVkiNwss3w2O
TtU/oKsmAl11EpTf7QTUFMR+xHJIb4Fj9odZTezdWnKtsclqqZaDqVV9B6r5gPS6hTWb9zIe7+1u
PFiydnYddEqG8DnleECBNIerek6pgke5woL7eZ07UgGF7k1AmpEp97XqYyAnTojXUwWUjOPW2VPc
0d0wdNG9beXvnZ7dAcuYwI10jNFZk0TDossheN7lFkGwtCBEa9fMQYjkZpEFjWKSZD9tk8JVUGjr
TjVLEGBI4XtDSFWtE5bqnxhVE0Xc0EmRgUgn9EwCPoAMwu9kXSYFDCXVZZHVxtNo027Rq56LlsKL
xaM5YdJeWqtGVsH7pitKHBfqOByYzVbcVNYDBJhwUV0amWrV6KjXYP991N26xbAYxGAt7IdAdXHk
4FZy1c4xU9Nhq74OJlHEwiw6PCzV5lHp6bDNhhdsQvZx9p8JpFX0nWGtJ554haMHJ4FykMxsCYZI
5pvyuzmECpG2t8ZQirk62tSLzKpnJDW4QVEc0KsGEkt1keiqlUTkd5lqKSmpKxmpLalVf4k9tTeE
Sl8Wo9+bjgoU1stHpzpPRMf+nFKDgpZVniuKUVQdcdRylCklOsLEb28TGfCTTcU41hz7Tmp0rMyq
baXLHwlv/kLk4CpLHUurelkC1dBCUXq9SlVpi2pvMTp6XLoY77MAorhu3OCNCBQDD6nrNI+uRE6e
JFWNMNrUnnjjT75edHvAgSc/AfIBQw6QKkxZzuvYdpsYfo1JGBk7KHyugBmx7aOzaICujblClzNo
nWaimGb1vJVetqcWZgAuWz92VNuwPxTnBTkim4AdjA61Vh5riI6rEBRIfCwXSIKRastpEcV6yd2Q
lepupFCnJHLEOYJC2doLNjAriXGBd4LZqrp4Jkp5UDSR1FRPT2cYr9lieIcso8MHjk56pGUPeAYI
hkI1/Qyq80dqya+ocKlKiUNR0Uvyscz2tGIhqrfOnL2D6Weoo3qEBma+67bNerQL8I69Q8AGLDMo
4o2veohqgcWvlW/wGpodJ2guP9kXFVZDGDe0GKXG1lKtRoAFTdVy5Kq+o0E1H8VJu4Uw0BKZll+8
ENVIpKCVCKpYtPg78ck9WoP1T6OS4C1xde7/mk2Vo6gzvHF4+VqLQJ8Y+nw3SaNf4eZ5KWFxbsqs
PVZZTjdRTN6EHrpCE0ctLljIe/ci4vnqBkV19vhwhNHAnF3gDL0hLew3wj/g2+6PdcNIv1lIj/Ra
RC8zRIrErOv9QipyLVSJsWQjyws9WMMZQoaLQC1CgSg1/72Q5gUM+s6K47dc8SIKwBG5IkgkiiVh
u4+mYkt4QCbAjO0GRZ0gOzat6YTexjHpxbED3DmS6oWuKVZx1xPkAmCRAbLAZ8RYJHiFE/0aWAVQ
f8W8sJmnrSbFwUgBYjQpi2SjGBkrs498hfFMYMd2l0CxNCYIkGtaGdaQ1Jc1WqtYT2ReiK9VKhvC
QrRYG0fxOVpAHVoNUUzMfrnTPEM9Qt6d9IGCTw5EI8uPdoyoR27G6H6J4oAspBEkYBAXQAi4JCzO
OWllj5qOWFFEDHgXq6GACuNB9hmC+WUw4jx020co7R/IBi5CH1QSyImMohWpxFHMktYzHjIKKY4M
GELM44dU8U00RiGUexfQhSuD6AQnY4u6U5J95VpXhJRletbL8qSXkwqjPdLSXDCXJL4zK7pKqzgr
qICrAfAKC1+Di7pSOaf+TNM6iYSYEzXgBAa1Ca1VhfnhgHIB+pFvfBu6C8k34OdBe4gU+cXuC6IL
wGCiFkiQosMQbc6BGaRbSIO3kcdJplUsmURRZZjfe5sW0IyniDP00HEYB0JjAaOBHGOeTfA0puLU
OBiLJXSbZXCA3nnWS5NMd6AbvQ0lriP9ZUFNQJaUbN8hg7cTCRvdSs1dIEfgSs65rghb2nKkOMaG
cwqTweZ0PGXENoSfvLdz/j7EucUOkrzXnXMxCGhvp3wL2ZcRq60x129GQELgGJOMttZxMug9s3at
Pb5ZaQ0gKalfZsZeLFvUqdXMdeGsUkWDCRfwKWggxKJ+A8oADrhK8EuCFMSd0CbZ1vriQmLkiRKj
X5kB2SWxwB6RfjItcA1F9ouzwSvKOUNGbzo0if86+iCCZOM8RTX279HLKEBzL7WdGKwdsISkogrR
UL1KCMytIV1la5o39nRmwqBWNCIJlgg7ursDlolNJE7OBvyKgQHf2mkZYM99+lPTipKqc/FCGHkA
Lgb7iLLFo6VoSBzwDnaa3nUDKZa8SGABg06yFEPJUDQlyOEPVoYkGynSUgVyyVTspaziyK6ZFvs+
XKauoYg36MRjz+K/KHaTozK9i+I54Xng6Kahlk2FvWlVijsKNOWALm9nAlaGIkMhointH4ikq56r
ehTon4A2NBOcFLAalJokgCduwN/PWBdX9AyNF5zgngZEGdGKO4TVIi1DrFqi/aAIViUoq0IxrWrg
VgKZb2N77wDEziReSWJIncOLuvpEio1FanJrT1NY1+Vlil81eBJ7zYOmlSiullCErTz5heaBeImV
BoBYv196REXWMiawltHjG4fV1QPtcoF3mYriVSmel50WkL1AfGkAUzeJon7RZtThOR+IVAgBDc0b
a7paWbdaMORkX9y1n87mbraf84TCAET1+TMtUoi0lcZLn2i3vtCfa8UiE/9OJYNP1o5kB3zFLKPy
cLrVEeO55xs7J1ko/OqjHwNjzW0NjAhHN1IXFpGMs7H9A2AHbDQBJU0ODoMOsGng04TiqOFfRhe1
Sz4UDp3KZRZg7ealnQoIbINisXEtI49ZtKg5QfQK9+A+DpT5o9PhG/BmxbXCwUrUjBrQm6VxUmkF
GCXJJJg1lqJVxYXzpXyNAMUtihgXKHacVBS5RPHkfI9ZTgdiLh26l0Qh58gLrDNFoRN9Bfb+J38u
fVMqTh2HqVFg1rF7SsNjUHbON9NO0e2s7DOOwGsb39w7zPMt1/NAEfFKvO5Yp9JgZYr+lIMd5HSK
OBwplp6mHiTges2EcCMZ9q/po4u32Jk2VBmcO+0hcO0vL/qVBKoPanLsjV7WT65kaF2Z0X4B7W10
XntqZXuZIjSmDkEjk5BIWqAr6DoH3ezZH2zxEFvOEupJf9WcMd2ypBHsR5Cie7WjY1ACvtDBXdCC
E/dsAMttM9XNSde7O5RMIOf4ziu644U77KqSUK/Wf4xL8jrnRn/U+r3BOG7V6cgzutZOaGbkKf2l
X7dFC4V3yMpjEbXRdrA07YQ9CEdQyoc2j+Jb22VETP+yt6Zmg2aDjMYAYo0wN7P61vYisUPHDvHG
6JtYMqOmMIL6E2SrZUqfkorMnRXRG94DRwzi5Guxo/pGLw9RZPo/Eu0U+Y8V59utjw1tZXJLSlAv
AZp6eE2AsghLjqGFNrV6dpe848iD0Gx9wiKObzz1TJVDH8YlOC0lWgVc1xMQ7HNbULBpUX3FyYq3
EvSJTIInt5/jUM7RA6OUam3A7Vt7HeyOtvWoFCoGG16EUa8EmXfyNAbs+HL+CgbqwibvUqT1dA2m
mjkEu+sRA49zlbJ1YYaDSCqo7WvK5k443Mk1FWdCP/AFEG0zvtBNP656sOhhPchw8uebuNI/EJL2
VgKet40LbwUpgwlOH9y2y8fYtaRbPf+9miBbi4xPRUou2VLbJU6BnDoUuKqIIYhvBBgtfYsJADRL
3hGwWfZNbJJH5RbRB/G0sWtAt+ZoeWdzcA9d1F/rWDwGJRxyjbAKe5HDD2FRjXrYERKG2EbOnrev
dZesMH7uO220jrY2ctua6s/OHS62TwWLp93jWmNcNA7kLSf65RYsd4vo6XBFUC55dkhMJHujWnHX
jQ/jXdDuWDmJJyx19aJnFZiQBcXV4/89+KCYK7t9CHysemkMvNb1sh/BpOt72XG3i2Qf8vgIrhoV
KIQ5AQutgUUSc6gTjVjxaiyb0YvuXJvGDT7PkPrH7tjZvrNtZ5WLofR4Zu7nVY+Dm454zggrBwF9
ybV9r9E0tMnq7iNljIWQJfJt5lA9WrgPlCi+aZgtS21c1qLVfjGMgM6imDdyeS17xSYusNNgBsv4
wHjYeUBq35KpImXWob2Tjkln4shG7Ku3gYMUqvj6n1dIHquCv/77nzqlvufxHzSVNDj+un/5Lxut
/vRN7b98/xA8/5u37u1Pv4BmkHTzXf/VzPdfOEa6Pwb+6r/8R//l711S/xhy9u/nJq5VUUHr/hva
h6vz3f+Bm3Ud3yE24Ruu4ZrGX0ITLg1UOj0eJleLfxdF/pA+7N8QPmBpuLZhoHGooMUf0of1GwYd
AhaoKXyzilP88Ur8I7kJ61va+OvchBGYNBvx/9dNH9ys+58qqLhG2OiZSPmVhsFjXPR8EyQZz6Z5
ceKU7WBDft8kJDVc6Y8Bxpf7iqUD9Z1iSuhAjFKypaQ21doDwJHrQfr7ube9S6IDiGs4qQVt8NiU
uoI87AeZvojaPEcV3g0WR5Mpg3EJIhkfs4zTeZn8zNmMZhHdSdvbtab52ZslRPBlfBv7+qmtRx8+
psXi0afailR4s6PtByBeVXDa8Kdn36ju3Eb7yq1fcKcsPI/YfEadwWXDDsMQkTGaJACHd3F5NiLB
uKYIk7Svd0bUUhFDCDHHH2YJZav1cDAY7GmWluzqmsx/D8N7Y/fE2Op5kwo9P31/8b30QwtKJraT
yys53DsxSn0qQ5tD5r36m86IOXkRNa6z/tbGAcesfq271B+NMzvaXChN1s4/3QUjcdvZ+2lYdvGY
37K/n/CatFepgWgbsDhsLamhACxvBqaBupYkW5tr75fh3LEflLMibCxTtG6rCOJMwUI7YFMyFu7N
egdTB0qq2jXCcsHvEbvQorDC/lxUfVakYe2VNsOqum1yhlgtxF9DO8HFi/FejdoGIEq1swvQS20M
iZfB+C7OGKZQkoTfJtql/UPl5o85tIHUCl6kljHs9HEe4YpBMci+XKd/DaRznvOE6CPeWHO+iUaE
tlxIsmnkKn2QiX3OrGOB9bL1BOZJttCWhbakOVpN/0dedrMDoBi3j1pW3c5WtY8n+2fn9y+Jr167
H3BYn3kwcAvkkmi3+TN7IZPpPE/DI/dWIKOFqpsZp08Xa6XTiLOWcNmiZuEx1l3gRt0zzULAU9mK
o6A497i5MQFzCZqmi9ZzNa8wYVkWDEwu62uTcVQwsTUtXVowVd6V6XPVDBb6t98eJodZv1c1h1mQ
3S1F+zYzhyOxV+37jHLCLnZPNenBrV0zEHC16iuu5YeXuk9lS1OBz+WuxyG9a2oMGCazRo7qxtUP
kh+4Xr7GjHGw4UTPWaB/LrCcUd72BofDKq4eO/CYRYP61qisvFMfqL+5DYLySSJJ8QjGxc33F6A6
89qSDruVhbvTky4ECKcbT0y5n93K6Xd5lLANp1gdO5Nxom+1dBy/dVSlDdn8lQTDjdkt+aEFVu8A
7RprihYZb1Gg1WyddPbvsn5hJJKiN1UzL1nCXCTJ6h+x2//oA+Nal3WCkfBsm9pj1Pe3Y9e1+wo0
FQcgsGCPUi7Tzq3dVY3ZAhAK7eOW5tnYaSMPNtNrK/LmRsj5XAyULwz2bpHVbeYV865hX8+MSpwS
Rth9fEDtWNOocsDEyRvWyn5n0ClxawdDtct7ak2GeCI42VT0b/U/Y7t8ixPrJ5OuxwD9d2PKLKSO
jc2dADBNzjrk2To62dzg9m5Xn6mLzk52VPz+JUEIC3M6BNqBN65q9JfBzwkaVGchIxyZ20Hmp9IU
H5AXHvv0tTHGd7cuXvUmB0AAV0zv4nTndfknT3ZxQyidfDIOXo1KT287VOUjlW9UtcO50lvrWicF
L1dJtTDdcqQf5FMq3mPkBVvGO+IUv0yTMhnDd08ahkn6HZr4Jk2f2qJ/dDzxK+iDL3Y9YqAcZbLs
0Xa6a6bZJ9xVX3brXC2nejC8DoduLA7euBy8oP70BnrpfPSWljVpBqtXpgSjx+DniB+81yk95l2s
PjtDuFeZMwlxoio/T3bDRtE3lyJ78ZTDVBj6DxFQsmCxVGG7914aNOhVr093Ihgfqa+4xd/31OCy
JFZ4LT2E5jQ6Yow8j0t2M7kQynDs2oIJyXIRtbfce7V+Kquu3jd8sBjmV9z6O8EBdzZuiAFkdgw7
xm+KMMZhZnv5S9Hi5ll0itWWfrhYZJfXgTU9WsLfFE37k+leweIhY1zRo6ASRiynXLNfgJ5SxVFH
wRX025th2DssqE9J4f0wXbXYiOaUWRmsWwSIzmnu9GXf0Xkcmiz9hZSfs+s0N14cmgV2e7Ot+0Nh
3JiSYUzKXVnAbUp7x9um3fxQ+N2zxjmcQlWHeqB2cba5G+wQbOtwdmo4I6hqdJ7W6zHxjFUdB081
/Nkd3Na9afb+vnDPTr60OFkZI2tTfPQqYx+XXbaT9XCyHKG8qEa671Nc1ENF2Y5XJPu2iJVFXn+r
Z+O5Cqy1D50jwKmqSq68ScmMzmtecnBPvInSvSR4N7vkM8lR/GcLvdTuvAvzht3cMGFmfrrtGYOu
jEJNsJaFI8Ugb8Xc/ALDSqDI79/Z1d8d6kA2TaYl296m44ORuHGA1YGXNVHhZM1Z0azBthXtilrn
jp317zP4KTxBUEQT866x2e+IG8t9S9eboGx7iW5Fo+31QEIFDI78Qe1DodHLQqmXCNOSbWesHRFm
8AfslNfENZqwcLR974jpvlcqQt/NFG/4yN55/kptlSm7MBqjVwl7LxfeewR5/ezXn26r1FlsG8Cz
Oa70RmhIDaxAHeYVqCJwUfwmKWk+Ofmk7UA0nmXG9LkyqmvCbTE2nZuoAlfh2OJo99mlTtl2UWD9
MIuBjiVasjFwN2x8vPZru5mD3dgm2zZgVtw12guuDXqP+gwFrfyaJrva9uVHZNl3lk/DXMqEKFhI
oDuWpMs2n5Bx9MY9uHQHhtIoQ2Oyg6MZ33I2RGsfhotreN5WyvpaFIs8tV11r83eWycIS7gQ6Ne2
HT8CQUjO3196XxNn15x//6WnlVQLDhGPDBpM2rH0aDJ58bqZkxBVynsjJszvo/LSUx5dl3kKrj5e
oqvV9numYPWNZ0IvZQDUsaWbjH4yj345LZ9eFhoV7XERB1s3u3CK9DfbWuZTp+u4+AmxbNrJmOGs
6Br//XTPvh/S/Oo/WqYVXLCOnGej+fL9uIA5l7QXCn6aS1TazSXRhL+jA3RZTdFWUh7OnFLPixtr
ahmtDFzc9cLRj64F3suGW0wPgMfwYkiPVJ2YJ1Ix5ilVX+A5jGEDuJ8ppg3tkz1Usxv76GbdeKwL
vIWrlIj8Nu6s5WzaxR1TuheD5wPsUmNjF+KiTrTngCtwP4u22csSnuWQAzbB9yAOAKBfpAXKZYKi
vzObMcX4S+CiHzjwukX/OkANPIxQkWgoWqjybHGeDnYorQx0YjXz051o50LpS0zvCnM12Cee2JrN
4O3dwTqZRQlfzEJSZBiFmZPEStDNHiBM2QNvZcXkP6XkLJmM+zwIWIYYCWcNjZFO6Zocm4wfBtE5
hgIQOMuRd8+eMCf47UOMUXk3RIWjVBY2acAphQ8UavZfkdFLxrDNXQR4fxOAlZgs70svgEUwr1FV
gcaZ6NN+SbBH1Gxphv45GuaLVbTVOjDA/+kU8nX2fEhdbIV26rlrq+JP3mpeR68h9hRfnx69ktoL
vN+fOSUYLCR0VlBR37Pqa1BWprOukY3RJnQ1pwA2EtTzhX3wqAMWYSjNrjEMxuPSjk9p8j5Ky9xo
VA3JLnma8RJkg35uXJYqRwe2gaM3zBMqHqn+StZTh3ohFu+eE/p60DX0L8n0uW3LLxkxjJqqBsYc
nvS2qt+iETPLrGBvuOEuZRo9zsqEVvLh0WZQc2aPYVV1NtneZ2O7L1aSvlk1ubXBfAlGLNfQcHQW
AkjbefoWNPI249yzkkHyNledIuVjdva7K95rMp+xgjIGFp0fILOCkdfMqH8WHHlWn4HWEsciJ7RK
QJvAYDMv1DwM+Ff55xSAY1PAzhu548MQwfCMJqgaVoYbDBextSPog9U14ZbgscQuEbcwC31ugMKj
AXfx1A83iunYxVC4oZiscCHBy/II29nDmaPZQfcUbj8Q4zGBOYOteSQWN4QzBJw1Ob98mxSvpTYz
LXWDlxQKLbPCqNwYMNQM9QTEVcfKuxS/RDpxv1E/rZ/gd+F2GFKPZ3XIN4nsom3d3pOfYZgUVOPO
a+ATzyBMjFy7JrH/0IGeIlWDdEtEk1EoIERpVe5uWg1p3oZe6cqnwUGzHzlqtk19ZKKxiVxOEqIm
cDcyXvQsmRy9xZPnvmk/x7nwD5POCVGyrsymZl5E1ATXKo5fPaKCuyBfnv3CwUdlkL/cjYk/AKRN
p60c1GAHt8SxzXIqowde4rnXSMoWzWEohvFgFx5zyX7uyPh5+daLs0MSOhRP75IMLdwFbHJn+s+C
0q99omCB1oKzqi+PeawJQpxNFQ4tRo+58Y2DR1oSwS6YD+7Sh62RwMryHV8e28TfczkKmI67gBuN
EUVHTM41GhkvurN7/U+L4vfy6Ds9BiryJetlkDO2AStYN80ItVzGM6Nrvpi05W6jGt9U47KS87yz
SMNPBc+aCHhNPm1gVgy3XH0Z2jw+sZuG3KD1M+Rx/UzJjvoQe8Qb+BVVc1SX9GT1KJGgF0ufDvMU
z/uq6eG58sFn2auUA4/LaVcI98j5pDt/f+G4UqteNgQFPbj5/gIM3Ts70Fhz8oNu7xeHlo3j7hvz
j5C148xNEQ3QNQaMpn0nrbS989B+S8pC7Nq6wfYXYyKbaC8Nkge93bKVFITbgoDJ3ditetTytMud
B/o+c/KNGWlFfpUspMb8hqlMrIHrW3RpHXGE9KdaM0Hm1F248EzdJKMgQ2NWYIgzr+TSHq85Xooz
ZV/ujRzqCSeHeaktlh63HN4XPeIqY+QEF+Ps0psJU/Uow18UmUfTdSnbYg+4STh0urMY4eYuV5kA
pG9sn9pjsdxHCw9JlWd+6KWfU2wmqq4VPNjyhncP0Hb7MQaDd2z0sebs1uyIy8o9WYpdNvlI455J
esEUjIWG3iJr4uzoJ9mmMY/RYmFUdO97f3wiE7ar/WdffBCVhei9KvrukOrzI1f2n6J1b9kWsSd4
JnLO87Jgs8EEPwbuLaQlwawBocGvGYm39g+v9++8USUyTdp8YBSShCspw/TS7Nim4ylogQRSByWh
SMWYatURqYM0SkDVDenplLaB4WmJwY9H3i3j9g8Uu4g2G84L81EgYN4nVnZoqoVM4TDvZ1hH3x+V
Wfg0sWfxfp6jlhMGuv6YV6ioHYGROB6ndfYI8+1sag29LX1E/fH45gsz/F6LK2kfck87cN/FISyy
0IitC1bhEIRPu2+rxP0B9NjPDYCfQbQhRmLxXFECgM/xJ06rL4Tscejuo6l9yDvzmLXVsZb5Q6qM
YsBvn6n7g8TtZDdLS47b8S0wP8BvMze5L2CQUt4gr7p0gg1pwadWFKpepb/Y2dmw9TBmiLXm1P/i
1xUeXcbPS00esmoI08TfhT4lLiFiwflgnYtg9EOAwZ/RfIuIeRl965y1eZjYtPdlEAwnE7xRI94y
nyxebTDPcnUi0WO2YfG9L32LxNsi9VvHwAabVO2uyxsoj0EV7ZMhwP8ZjKwYkb+c9OW+HmfzJiGf
T4UKxKkqtm+JioU8IfWFwD7XFLqoMNHcGilPYeu60bYS3KOKLkLL5Ro3tKxMzB1ZM/WZSCMft62H
3EVxSk9OePjoCjhGvPkvrsgsDJYMMjurXRsx9pfMdh5m2+ACyi+qiRjDoqe/COUazLOi2xlr0DZt
fQVDlRYpp+yHq1FFGBWICzSwejmniA6HbT6WOOoixntY0/zxhz6W0d5rxJ1Gk+/KGZgoVjmqAdsd
pAVactiNkn3n55zyJxPnQpFUR7wSMU3uSUSRKgkPSof2VlmEEglxF7imvu5d2LR9upyiztxPBC5O
jFowdprrvgmzQXDIw0+9nhXImouZM4i7IkIN5P+6p4WE5i7Y1zMM7BYUNkYQYsD0qtsGmGxLAbO1
IXnIWHFhX0HsUVDtSeG1IwXaBjhGkSKzmca3DSZGAB9m+UFeJz0ljXVZ8BFR2oXMH8HwLmB5M8MG
e9VmdJ5bP6YkuIqCT4BUAHBWvnQrFso5i5oG4TZOyp0vP7qu3pnZwzynxXaBJy4UWDxRiPEJ1rhb
s8PWkqsjwXCPJ6VhzSY9QDLTwr/uvYm4h/y3sHS1FtTGRkYcHNxsM9SvxoJ1e4CQD+PtFqL8NoGG
vnxj0dG4mPKtOnjpVGHcxYYSFTFemX13MwR0zirEuunc9gq5viCO8RmoDq3CsdNXRiAiPwvLfP/n
9Zv/Upz5mP7bXySc/xdVHi56fzfhsqmwOP/r/8r/7//8m1LP94/4XerxfvOCAEIWKQ2qg2yyLL+n
XNBzDNfXAxevq0VO6y8hF4NvYQ/BXe+6Llwtygj/UHr03/gGG4UHs62L/cT7p5QeR0lQfw65gMCy
0JRUuaGSegjh/HXIpZAgVwyR42ax8DjQCA9wtrGW0HZjIpuF9gI3FFK6T6OFs+Q72xcgANJxXFXW
fMpHN722NYi5CDoDR+1dN5VTKAcwdG190jo/VXkV6CBuJzb8MH4XuEoHZ8/YDwNn/tKaXMN0v9kA
xZ1CYMMjlrtlk1ok+B3Q4UQMgeIXNknNQPUBd0W8bbQDORvKD3UvNH0BbFiFIhySeY7b049GYRSd
v9aq8EbKjutZ7FKS8jTM6R+y6ZloaOLA7wfHQNmQU1XJkpLRi9FB44CSfdUpT2gW7nWwEmlMoiIb
gwgVoeAYtmU27RYtHg8zXoFlmX7NJblidiufgwnObtjf1zx14ptlolHESV/GgCsOIdBkpdu4h+r4
FoNztK9brOr4y7czJAZeajSEZUjCPkFasQUrpb0QQBYCyqPB9Zp/R3KPS8JE49Mzxlm9HEOkD+Df
DB52jZx2JQcYLk0tMoBJ9xqoCUwoO81aeH0zn0qkbuB+dG+Ubnmkm/ec1+TowdtwmI/xDE8pzSFB
Yr+SvOIyRFsJ06lfRcZkw5NT6DnL3sK7YFBMsesd6DR5wrQm8TpMVHi1uqb4kdN1t44nB+9CReKw
S83+LIqnqOeaCvNWbnq/uzcWewyB+nhHKVp/M2nGRTb/Rt55LUmOZEn2i1ACYmCvzml48IiMF0iQ
THADNbCv32O5K9MzKys70q+7D1MjM91VlZnhDtyrV/VoNYG4Viec/ZdQje7OSnWtheeOB1k318lp
rQsqBm7MPp7x/rclTRzlE8oUfzKgM3lXHnrcPA8VjsZI1Q823rWr0xXhCRb4u9G2KXbB8QJOGYCz
J++qyG+5sHjeOo3ae8di/Zv4EYi2xuBsiWuWRuV+0i2VQwCtCCqw+2D4rzOe1mvsRF8tHiP8m8V7
m/C3Cqccn0UQs3OAqDGM2EQ0rZLdPIIXQMzGAENZxYoo/BkJM95Zed9gk6hJsOc/eACogBtog5at
+xSGqjkTDzo4IBxJX/BmicwKODV3siBNg9U0mt8tq4g3MGbCWSlgvjhHjozFtnNKDbxwb/aAexdO
zzSSCxARDiQzsm4219YtxtQjBokPLHJY2w35JKaAt/zifnVF8ADf/3tWj/EwQ6IRU7SvqNyMx3aC
AFptFs89NmbUbKveoQV4jKYT8IG0MH5ocTzP8a2pl2edP99GDHmL15onG99IkDOwgE0IuVTZe5kt
2PFyercrM3mgF67fWJPziYiJe1vH6Ye4Aj4MfN/JAFVaDm14rhjSNSWCJt+85iVQTrwi4YOYFFYn
p5PhwQLbS06XKbzXROgWzWQHql3ewweibxlyzxaCz4vVyWvo4/KKbYv/tyYFdcXM+YDeoRJDeWZO
4yVK+ESrhA74jJSZXEI2O7rTlsYAruHLt1g7jaSyr4YDmRJD7z3CCK2ZSLkIG6wehouXhxZ0oDcc
04quXE4D+QtzTO7nEU94ypUHQyIzXZUTScjrFFJDm+x8k+9jO+EvESMI0SZJ9K2Fvg/X2TFv3SbP
eQDNLaE1wQiRFYyhcWhus83YHLYJIYEph2lCvcdmcEzq8xy0jJpPKiWX8z1Q1q+gI1ceYU1GX90g
7lmvkUZ/kqF+QWSorgVUUAzJ7WrWoFCaj7+tCddJY6qeexNbnMjR3Cj56qYSaTZ8nTR4tCJf60Mi
zTSSdDn3GlDaaFQplDBkE+ilJFaoQ9VA04X0oQacyigT67F0nsemuO8vbHnBhSO+tfIL3hNNv3xP
XvYIc0itTA1Qnc6I/D+RxqqCssZDNM2XpF2wHSzUtfvhyoxpoaXBL1iVGtCaa1RrM5YvnZo/Fg1x
DTTONc/3og/fe415pZASzLjdH+gb8JDx+P2NeXqaic8ZeIDturaPY2SVJwOC7KhRsomGyhYI0glO
Bv7iX5sOg2CvEbSpAYtWQ2khY/CQNtZ9yRjMl7bS+Fo+ygeFRFlBtXHM6NHvAJQFYXUMcQ6sjCeg
DCSaRcJoyT+a+BWYXMs91sibmNsBWGiQrglRN9Jo3RzGrqdZu9o26ADfHTWG9zd48RMHwWrfaEgv
fTW8PsD2OhrgqzTKtyYCD9h30Ihf6PjwhDQWQ+N/awliHhxw1jWPfJwgBJsaFuxLGOGNEbPzlRXu
vWZ+Xgr7UWnIMG+UY79QrNJpADHYJ+Q5Tm4lACYPRnGrYcUF1GLbJztriCTfIHHQpcGSMyMmzWmy
9dPS3TrQj1MoyBU0ZKWxyHYrtqZ+4IflT+/G1V7mmaCnkAFkEN61yMErjxq0bDmYSDR6GWJSCZld
Y1bi1KAYDVXB4Ci6pMdC+xWA+IJKBuacQnUWAXhn0+9uBbznQoOfDY2A5qeybEeNhYYSbxEuFe82
zpc9Jhj7VGvoxaiB0noo4F6Y0S3J2MJTjG1LA6i5xkBq1lBqKFPg0QuiIUDwNIbg5EKwHlT+NEG0
TpTfXypPjHiUwV07GnzNom+e//4FNQ9iTwBMhVHlVkPMLiBnFxqhHRLZaO5MTgOrQiO2k9T/ijFt
h3oVpvvZpOk+f3NDeRGj9zvvX8G2aXoTZKo0/ENnASqlRnonZfMVF96lzO9Njfx2Nfw7tsCA74aU
935YDSHm5ZEInwaG96SnuNnjbW7VJYAp/qhLEaij5Yrk4FoYIY/3EMjxAeWH2AJKHnUbckXWZYBW
3mpseeE9LBpjvlAexVONZBCZSx5EGALouk8H49ZU8U/fZl84TCjEE+ZzGV3VwNoINGfdsb/zy5Bg
mBvmSEPufWGXxxrgnWLIrH9KIhViiNUvmPQ3zvLFTqaQszygEX65bE2T8xvv8WxiVkghrlF6Zd3i
mqJlQSd2CM/FGCAthS+I8DzPveqY/Ql8VBh3erOrAV2iJ92UtYt2ENcXdC3uQzIqdlYSnHDVLCtV
OU81+kJf2/t29nw0EXDcadJ/RfNkHtOwYcwY+npvG4wXaTP9Ah525rwJF6nzzu2EISFr+W5zG6gg
0fBy43tLqqzfLSSjQlO9Mk9RNJrTGFaMIa1hUOgCz/0DzgzFWNz1cfPNv7GMH5pQPsDOQD5t7Uvn
Y20eyLBvRd8+mi53NBjTgJyN8pp501GXIljpq4MqQfvoW5Tm5snwY4Efi3CTCJprUGXP3D0/AwtB
N5f1jcAndoWKvJG3DC/YKfcEUTeY8S9YgvNzUB3dtiEPRSKMloJyWM9DDzB96Zg2Zj2Np725pZCh
X5mlU++NqXz2sI+BDMlPWJmCFUdLxze52rXjT2c2VzcVx1YoCGg9CSgsbMgKNWcoZ6AOhBsT9k16
2IqG4Fa+D0aKtsv2bq7o8PADNml+qKtxDi6G3d8CiWuXvsZbGttfQ9rRqzXK80I14WoGuLTr65qj
19D+NFb/oQzg8KY/nGBZF+BH+n4dUTI8vJgVpYocrpK1L0RHvAi79jKTFPJjYkFq2uVZHRJPoM+E
Q9hv4QKpKgKTnio85Ju4jc39IujeTOgcyBtM1dJPm1WQzE8EcbchZzHw4UG/rwgJSxMFeRk4QVUe
b0gT6Nu28fzPYjZOc59yh6wxKfuUw4ata62kNPgy4906gHtpVm5z9ahEpACtRcVghHGt+7h164eK
D/LD7I+P5fLuWDiAG4IYjEKNeiooySmazn4Y8/Y1L7FdZIn4XpJJf2eTg5f21t5xYtJIpkFCgjxw
iq60BsbwJhKTHy8aWWFOOB0KagX9/H2W8+eYE7CILzMWvjTBYpBUIDf7pTlwIuHx0hhr2Wevo1U8
1dhu6C+5cVGkmYrjgkD0KLWxSmGykP5rNIAZc/WLI/5bbvk5MhMgI5kXs7GP84BQBAzsSs3ovU2O
ENjOdy2btziyyZ40BKiijKIev5wY4rL7wstu1YQQ2ZkIeV3C9W7JHngmvqJxGhBHV7bh+is/8b5q
R7/h4+nRC/x7iyIV9Dt+h7FFMEIxqvkFsh/D5XBixglS/pkhFnSgMnw8W4dUFq/A1WzDPFvYCLWE
Cf2hsKlBg5Rq0I1DzDbkk1RyuYBs99EPln3I/DQ9Wsis5O3H1ygvaUCrSdWpMET7G7mq1B6tGtPA
sVDZtbsOStzYA4KoQ44ZFkL64EeIXzUfjj7j2yJBe1m1fBpb9DUc3Iq6o4OV/MTJ9E2X5Uz7tNNu
BbKqlEQ4XdQyEgbNZ9jx2+AZ8LCUM4QBE0uETJ+5NjEiQYegT2CdSsKyTsSTQSJGskAOr73lh0eS
/lj8XIydZkmEhsZrdl4Yb1BuAgwHfAvzJtOJ1BcAPJR4FR+m+Tj29VMtJf2XgHfWTPxrop2ADkov
hp5DAUxFGDaKxMFsEqwXER3NY9Y+iCz5FWB4W7nexH7G871oKSAuuWfK3NuSyWGFnKcHk4tkaPPF
JQIG1A5JkONEcRiHeV3kgHZanjwoGfwhNT4R7KnnNeItGyOsfld+/iRTwaez7PemwuktzJAOoFDs
XMN7xIBfE5fpfqfRvFIWnbMmGaS5wK0I+QM6IG26J7N7GAsJFKedGUl1nG32djzkOF9TTobNFJ8j
vEm/2yjVeYdm5EFcDA/cTJJDq//8Bp8KAWsiq5OE2ckMjffF8p6TwL3kPR/TdlJ/mrKNNp41nIJI
fucD71yuwAg1Jowu0xFvtt3jIaeChbY33LR9cV9NdU+RErCeOYnvcocZuVqyG8kkEr6xuzNi741f
JE8z/Gg8h8t1HDKWzGK5Ds6Q8+qySgRaa9AV5xu/hfhYSfvsh+S9Ce+MbbrF3IQCQvfKpu7hTiAC
YLpKGgo3LV7O1kzxEofsmflo7TDirym5B85UkcD2KZqrDeBaZL5rAktYfAw8cyEulSXGYanahkxu
VR+L2mnPtLny8V72iywupJEfEcCohJvUJYxaWAo4DaT/bkXqXDvDWcXhH+gGHlr99MhgwMBoiycW
eGs9J84fS+QfC5ezfVz2d0Xrv+UAnXYDvezVV2zU17JOPxoC4zLheC2jiCCAqXOjtXkOYvtaZOoy
x+O9jOyGzrz+iW5DlwWXzDi/82pD5AarC2F9zrCwXlUTw1PMPULsI6TS2mL46cIPR8y8cTEd3wzH
+x4JBA/YtIKynneOJFdeiRu98ECSy2OlTzNm+zY3Ht/CxftkedDFUUTLJogNswGDZW10DFRLUDh3
o4Nzhl67fPFm8jJdvOZ3nq1qj6y4Ethiu/plrluOosg8m8TC7RwuQX8ie7bul/oD6wNn9ViUu2Us
1DnoJ0pfzJIIOTeFLLwvnWRTEceGNlh7uKr9RyMbaZQtUceNdH4LMUNRAALL9DbazqvH62tFDfEe
kYe0K4dXTC3c9lpjBj5pbCu75IWnsse50/2lBiONWZs/3FuX1t8ZsAU3GZA4VbDFbpZCNOfKLt7a
CeJca+VboFsvUgyQeZL6QAg+ZIVud37BsAnMjSRUdyb787VgT+sFhykzzQE1JCXuPxE32/jL7JvH
0mBvMnzNNrMbwj+SdSvjLYILAyhHHMXJhscNuSbT4dsBas+oPRAh4aOlE9+eARhk7OjIzbW/AOfB
U06QiZcpbwQymKga1G/ZHn9zN4Tsi3RUCWrOE5XZvMaDNwBs5EpgXBgZbpZQMx7bt4BA+xai0GvX
qQ/V1CUCJ3iXAhKBoyvSnKfOmZYHBedvLS3+7rkvz8g2E/l2KEAu1Fyuvm2an6OIeFoEJI9aHJdC
Rfrm0ZxQQNvi2xodnqYBdISgeOOdwQc5Dq29YUx8GFvv7CvVbAVnVbtRyG+vdMFZp6IaNiF8tUoG
5S4e0o+hYfGQVvUYkaTdYgi50rGNPz6d2h1ohKe+muNNWIA+gYFGeqczL11OxV7WlERubIK3pfVB
G/CjdHz7WA48zFVtHfkS8ljJ7HWUeOSxwH24HiKRqWvo+w7nXGraBPnEqQgob4q8lkklMvgTdgcQ
Pi7XnNohnglm4rGWC+nmEC3aKKpnVUU0m4FWY6DjjOvE39T8EjSfA9ocrei5mexb5TgDYbn+Kpbc
2i3wsXEL1/vABtBkYtBcyXZo9zxhd6ERhjsDFJypqnZvCBSjaBrzayfLaxc2iH5dWd+yqeZs16Hx
BWntHnR8qIi94pSgX1vtWK2sdCEfQF+WkxOiiJp47yh8IotQAGyx6xcPeM4o3jMwBbCLVySOkXRS
LRMT/h1JuptRfsX/vCIXiEyxTDzBcU0e6IhicY979u65xIkJdGYq4XBHCzQlcGrwCckpaPi0eih5
SccU0yCGUlkZ3TUjqlGYM0SDyOGo8MwtFo8o5rzRrq8j8VpE7nNiITlEPnlq05P3fU7/Z0l2IVP+
tI6D+mExqks/Wh+KW+0acxyMZpzgf/+vgI15I4tEU/mgn/ozjtsOd9IBnyAHDOjLAbVpBMGJNsQF
4BsPW6gZjTvbY5fkaAA5nftq3yEVApt+7JDWmzT5k7qg0A080Bu05sPQsdswT51CiBcHDxfNJnMB
b9o1E12SCrUzvfrJNOW9wv60jk2oSHMGDKqietemeus0WMEx1q+r1OQnp7ikWFKMu2ro76x0OFm5
eRyMfMLROf3BBwj3ErnWt4l/5h3GK06qEoPTdJ5zpBYM92w39czI2VJRlvJi0h+PdVnW1BZ20UFU
cIedov9IVU9zWJfftWLCCZMPf9JFvg2RKLeOsQWICU2oHRd0eOOztn1WI7FYW1HklyGDzx5GyKO9
vLOD9FrpgKXm3w/9b47BIJDm5NIt8qOo85m5qX8IJi8/e628REFT70ubKHvelldXdG+NWXGLSRLg
fMbq379M/r94c4R299/eHC/qS/0fr41//+b/dW30/hFwOTgdAtUTDNjw8f7j3MiniIshp3rLDegV
/Ne90fnHsoXpBNwB7b8ovn/dG61/HE77If+REwiij96/dW903P8dqmcFWF+JlvEPBCsOAPC/3htr
0NR8F1BklJU/ECNnJp6SElsmL72e3vbeRbIvTGQ3x2bGVAnABLej2p6JNT8IBVRp4SksgyY9uk2I
D2EOPpwhxYxba51H8lyxB2BOioBC2BQGMWxM6h5kZuJb+arRy5ij1zImY+CUelXTfVt6dfP0Ejfp
dc4wbWwSLHi4h3NWFf++Zfer9BLosQ1aei1EacBvT4MB++KcPXAKYtXTiyR2cdQSdsslux9KCzlP
d3Iuev1M9CIazt1b1Vff0WTjs5vuXSWvi15dA9c5+rA8x2HABP8NuDRHkQP0bcsAauAcvoZWrr9q
SAgsxi2AGSoe0Pyjm6WGnXDlE1DVV3QXA0wF/Ys0sB0ivW576PgeOoG4UuU1IM3Pn17+HuslPdfr
Os3S3CNs6Dh58NbQqcw+xxTL1WRj63Ufqrm1p5kapzFSgGF735y7eH6o/jXXcgGXqPtWCwi1lhJs
LSoUy/uExiC12MBVAcUB/SFBh4hdD0GCsFwYX2kGaVBb5/lQavEi+CtjdPbewEoL8YR4k8sJpOmj
z67k2DnOcXgxElwv2QIvaiTsOqlMgUQZrY3NoSwozacs4/Nhah8FiXDuSKwVRoPskmoBptRSjKtF
GSOZfvMM1NQpNE9cG9DRNdaKVY0adbBcpEN2rihY4TQ2JwleStIq4JrXRuyyfbb5eIoSDmDl+JGX
6kdp+WjRQtJgozpx3ztnYmSFNMUXyugt1PJT7PQ3UUcXFycyKQpseTDr+ZADj0G7Eti2tJQVaFGr
ZF9vASMUcUKBZkp5bIbxeeewPHMmIKjf4eOL/fHHR/lwKZsMDHC2aZ2fPLBY4C2eFy2xVVasVuAx
TFrH9RjnsqZ7chJoAchziRbqhJbsuEYAfcjPrl1dCIBvUJm5JEwvIH2nFYpRTstifcPuiPbT5p+B
Kmjk5legpcI4QDSEzmiecnREgZ5op68Ycw9GtRwxxl2HmgnbTDMNcu0f20BV21aLkxKV0uD6u67R
LRP0Sy5yaJmYFe6YHVc8jv7MWuzMUT17LX/GWggNUERnlNFFS6SRFkullk1JIkabTEupMrhlWC/O
3oTKjNaaoLnaDp8K0uo1jpqSYaGqzWOCRptpsbbRsq2jBVxaJnr03EkLu4kZnlIt9TZa9B3S+pJq
GTjSgrClpWEoPW8dMRi+gxXCcakVZLN59WfBU4QfdlyfRS7qba+cW0rmBy8E50y+FfD6KYDkGDOy
ppH5VwdRwFnK4/lWDUr9ssNobcH1dSU9iB8yiMpjxnwZIhwmc8c1q2vxK+ADJfQIo7K6Cwz72QIf
wchcfDH9/KR9ct/zIQviBhqFY+iGxcY+zym/Qt01GlF74wXLS00JqTV1v33LNhjr+xcUj2rjdOnH
QnFpWXYvigaEbjzEfXv0qTcNdc8pDgq8yrr7tGGkNRsGaifmicQKz2BznkLzNG0aH6g5Iyf0suXA
/fSHuZ3WBN2zWiF+xjXNqyCD7ieXyEJHKSuUDsicuqfVorA1oLhVUuCqQSNBeC1c2AyFunZJ+GFm
XXxMRDAevSq1ER1Ep31rDxjJgGILeIUjdGyUSbigKS2yVH/PWCvkTxwLfMojVbMOnbPgAu9xcMVU
GIoN37Bb6S5XaLAnMXl7OUEWinkXSdm723IJj/j5h21IyW1l0nZb1R0WzzXYJYdiipKfdum85AMN
udi7Fcmrnwj/RJ+Nr0E0fRm6U9dtxNdUJY+Cna3q4J3xrJdEImBf/BITz7O5pY7TfK68DgN6lb4l
A6vNLP9UXvrAkI3JmIbfgv8d6crfIOfE9Jc1ruuADXuqCQNQEexm6hcK0sk2/GugS4SDhDZhWoX7
xT92S8eJn7rh0nYf/GEissNFYLTH+yExHjJXEkSwSrqpMw7K43icaDF2MrErda2xSb+xX0NNdy2C
gLr6uEyJOlOFbOtSZJW293Ji4+HVAKWPobSnQXnWVcoINeCOKFduIWV7um55iRt3FTfRnaurmM1M
7MuB/8iho5kHB5LxnT8FF6etbmXIEyyoeXfX6MWxQRJzfDFd/4XDTU2duPg1NvYvOqLmk0tDNDUY
KzFTGW1gM1gn/G6bYOVPKIcxsHHe0G8KeNkq1MXTLQ3UsULgLwzrewCouMIdQsY1dv84/nLjX7Jd
lvE3bQMsyJ9NRBgrAjKj8GiziDm8MdZ1bR7CLK7X2Ovx2OuS7J627JL7G/qgA6AkBGKEMLruPHxP
A10H21wXbs80bxs0cDfoGqhVlHI7PebWQhd1E4Vkj9Xl3bHZXQLITm1C60Et6NAa2u6XReN3r6u/
PXu8+roMXNEKXlbhV2jh3Fza6dM+FUXJNqlrxKkQebf7+dUJIbOUJiBLpnVpVqeMgqaIJnIea4+C
xXMb6pLygrZyjyPM0GfXmdujdwkNBCL71iXDcxSN9zupK8/J+BVcWNWFuvndoGvRA12QLjs265bO
BiJjpFtt/I+UqUcJgqA/78Cz56+uTeF6p6vXbV3CLhU+nUw9eq1xF2d8frxpuvdHetuFc+/pIncS
fsBvsADErUfggbJ3m9b3aYEjY8RPzHzcALP+pK/BXtZixC32/IAmbAGUxoZdA5UOusbSys/gd6ur
5mtQZU3qH8g/fEV00ae6lF421BA5xS9TEmnVtfVzjtiki+xLl9qA1tmVJXI7R+cfL5TVjoac+NIy
PDZdFZwKO0o3tehouJILI6ajIyLTW2P0X5SXnyFCs7WXwGuDLL3ZefVCdQy6Qsynj7YzZ9+0Eeak
uv9lBOrwKEL/vhjKP1Xrl6u6yk9Np6KrhD+WTt1Lmqrf9XTvuREDrQCmjnvwVkn3UwSeBBCQ7K2o
fVkc797v/Fs/eCRwICasNoDT3twcbUHViPwGFqi1J8xDXlGto0rzLqnQC1I0OFuWZ+znD3lSP+Ps
4AJlZUdUVmAHxgRJdRohoVnXri8/AoW862YSbzCnVcv4ql3/ofB67EFpf5L98qqrr2zfzLcpEEfe
Q9DkZLKs1UzpK9GSqFXPVtfezHx+dBgkIZJh8vY7yHpI3EvaXoLR21gKZmUeg3ZP7OdC3dn0I/9p
wX/uBpbcNjL77TsVCggCNEFlXgEN153ZnkuchOnoU3U1nUWb3EsnfBltiuFgpeAtF2fKml77FC7Q
ZFNY4s/8ZidcMhyAjoGBHUNZNr3tkQ2MElD2nepu5cL85drRF8hACFkj1C8jRWKnaJQMXNweghhU
dj401ZH8OvuIVbx2g71Xo2XgLv8bd4OjSOaXN2tzZiU7uawsZlk8cZ97H9zmVQE5nRnuqctz3jKR
N3fl+CYI+PL7eaz88uCb9evffBgfuNFIH7w5uJtnZqXCEXjFAJE2kPFjvotubD1Ui78XT4bN7D/E
fAFT60F5DKfsKYL3psqBOJa8k4vus7X2aTk/zb64q4vXgDS/b95CHqi4/5OnUKJHxvCeuuhzqgo0
ffnLj/xg0/tVvRJe8srQ4pDhH0N+rsgs3dDsG0/9GYRoVxENdqvCqV5Y685jypXWzWG1FZkoL2nH
eqPkoWpsjwHEZ5ka5+5gSUkYAZWM/2KGjYeHXpj88gF04rmo0Ce038aa/hSZ95B06sXA8ZHiorv7
+5dyztq7IMXGEFiM3y33t4qc3TVp9OHUAfKRmPMMV8nzj74PjHeWXF0q/E1Zbz92anFX5TjQERKi
bpYgHMOEaGg+XwY/nE4Gr62VtGFlRLNotvCsPwpYmvxcj3lQ/NQtHRz9wv8U6c5W87RHp8zuQzNe
uwb+r1ZZLz7zS06+YKVa/CyzSNhcZfWTm+Cj+kEHwWfax+ceAJBvil2Wl8eZckJQaQZnUld3/nkg
yCXOLj7U9wuA5cMQuw95GVqn1BXmzWfZvfpMFBP+qNuIjnPmx/8UtYF5tGuM6kF8l3VQ1zN++24Z
kYD0fEB5hSi2Cr7BfirSazFFVwM4wlK/eaQHgmK+hJPDZz8HwxUNKXV5iJxDnDK4sP+vpvR50vRu
AHEL/itegjhtmqx/Gw6xaX9L3CEJCNvWMX5KQshIZNs+hfQSAlxEMAVGCr31bFc3z3sR9Fyv/XA4
Lypw+eM2b3QKQqyWH0MfXkCffNpUHuH5cX7KcG9Ts0GJGn64occoiPVqk4Y2bNPgJn17OXRQEnhA
RWvaofgI1M4LxHjAi8vvzEjrja3SdzuaObvQ1bPp2uDo1al7qcRrzJOYN1hJ2wT+4oJ6SSKjYuuN
ob02Kl19jmYeJxj0RfvcCevNM1L8t/14HyIHbj0T5n8Wht26b2LoZlBallZ3m/gO+4rHEcjtvxKH
7VtlG8xiJA/otidwAqmlqczHQYH8GtpLg8VrLTRPvhjCY+kY8yF4ztLSOOUqvJg1knHjiluF1rmP
nIk/l44se0HqM5r5sWZD9cVAz3RTH4ZwlDgRGTJDSn1m83WpQbJI+ifX/RB+TpEOJGYEU1pY96sE
KyrGW9I4cMgGXq6cfxi2XRTe+dua254jXPkILJze8hnqPKzkAC+zhRiZNXj6JrUXnf/lV8I9m9PP
Erj7vp5PqJ/4QFL/F4OLDcixdq+mcrHqzmeVjb96ZIGN2WTzKZh5W06VcVS2IMA5tr8NwDRMXAZo
wa7a9cnDwsGaRw9vDl4Ww6YIMVNkzfA0+fmyN1SwnzN1b+qymcIq35PZ5rrno6zTYLop7RLHOOba
Ev+XE0lqmBZX8/+btyDxs03Yg2lgbJjOaqOcYma7yt46TNXbPqN2RqIq/YTzveyKb05OB+XDxpSW
P/EaoeegdK1222Ys5kXJuGf5zc60W4hcxHp4bUyvic4KTg0YMy//sH36UEX2K/TNeD8qkOIgBK+E
m7ap0ZNjlnAQ6854rnOywX1WvCtXe4Ri+iS4iwvXfoIbBzOm28JVMauifzdb+zesweLSSyQlO+EP
MOaCJwawzm5d7OkJUOc5CDY8kkqCRBTbF+2WioadO2TpFpcIpZbyYVESdmVA6MnNOOnFfKAC09s5
QQPnozB0CQsWyj57ZFiN2upP7BsRll+goaZFu0EY/2b7e09JuEEdqRtuKOUhUfD86jBbyLXHfwSd
R/gETWC5hgW8XkuD4/Rp+cYLKTx3W8kBrxtecU9nFiFn8iEW8ICnFH9m9SO6d+GN0w7mxVcTTjYf
eu2wtNqPOYKGZnXe1lPshnRdce4h6zAMpjj4Hh4mShK0yYY01RFEuKSu3ki2LOy7yRruZMn+16yq
Z8MzLOAj6iWX3TvE7hZujbFWvvNYlEG0eXBl9okQJnb0MjLiAilFdX+PE5LBgPF/x9Xk7JHdiETB
yTXHqic3bT1a6Xcee8+97+3FsLzOlMoBZCqdq4IU4VrIiQ3lUj4GPnB3fNOz5MXI0e+Ji8Mjrj5d
CpG2bdXGqylwb7iCVuwOiFcTjjZO3hlKLJ+nZk/PFo7agAal0M/LVSexU5F0Iz9AzGpU+teF38qv
x3kdFHWynRLnVSxUknjutMm97zZnNQxRi8yl5mW8AvSjeKkSphRd85qJucKYFe8rGZ+jaSJnRZQs
5cmQOl2zz9t96tSINeTQ3NopdoUgg+546cny5/xQ2+U1sPCmpsxEGzuunrLJP8dedTfQ1KaJkhoJ
Gl4yk0Mv1ZI7blsvNSUXEAmxIGUj/8LAWy6hOWcbQgz0Y0btN7gwQzLDWEO5gb76kTvHwfflFgKz
v7b66pgSVNmTUnufhv55NmEC9713gGjKuVf5e+zGe6+smDa0/aRGLJPlfe75V8ija5k8jNiIVADJ
k7ZJSArSHlZlHf/QglSvlF8fu8C8NBPVBZLrHTX2aE2Rf4isR7elyWuIwH506brT5hw2Q3z9+HX+
/YvJ/79ZLs/879uKPj6/k+pHplX9f0H3/UdtkeX9E3KKC0zb9j3Pwmb8ny4slm2TLSfQRTDVtMha
/Yvd5xLZ8kJwKLbwUOr+dWGx/+F+E/ikuUhghbww/60Li2vzK/sviS4LVn0Y6F8hoTIONvyr/nOi
i+YFX6R0Qq4jWx7Sed3pt3eg3+OzfqNzSP2Eo0+rRE9IR4X2a63hCTNUptiGrTv69cEE+5W2X6Ge
GAo9O4wMESCPcsxdzBU1AwYmHzoGGDlSPXv4z/Yol0NiRMdKyHjXWFQ8lEV/yZrwbm7tx8DrmWNi
bvV2M/ErgS9tZcab1Y9fGXVHmoUhToMrjxwaIVBU8oRm3EMXQKrB9BfwZRzvfT1R8V+kRO9ZePg2
pYm9BC8H6ZAUj1iCPlQL4gEkNzn7VDcxGSVQvDd0MbxRuNFqfjbwX5nvHAa9XE980/LbzTXqmVFQ
CpyphRUb7GXdKbOi5TAwOCYMkDaDZMbCz4xA9UTUJfxO8gM94j9IBVj7DFCEjKNg5D5o6D5wS7mZ
el7l1XSuWspkPPmqFuxU+Tn3vGVHlKlduQnaH4VLyvErLlMGEwRDCMOxsdjf6lAzMCs9Oc96hiaE
sBkZqsf0udcztvqf0zZztxEygRuEUgM9k3egvJpy3DlR+8b86jbxXRFmV3pIJXSNENaDnu+FnvRT
Rv5Uz/4hS4DFMhDqrQDc99OIyfYM98y6GVQlShSA66z3B8pD7FOW+g9OS9VobIv7RRQ7leJstipl
7M26MW6eauTFmOTRpJpv1yhMI6YOowyhscrJ0u7csEGhpqgvSvX8pfefQAu5TB+e3owiVqRB70qO
3ppsvT8lo7kNlbE15+rHlf1xap3zwMIV6s2r/LuD6W1M6b0s9ZdLItRF9oSoSDidlSSKEUgHsOso
HpUvykNaQL5ozRELRxoc6RJifXHZdkKLy5N2rF0dpDCTOR9BwQI2EfQYiyVtf3//0iKlxaybOWvn
yPqp9B4q9EbqsZoGbKh6U830zprp7RVQ/omoeXew9Wb7P9g7k+U4kizL/kpJ7i3aVG1SW+TG5wEO
h2MmNiYASNo8z/b1fZSV0d2SvajufW1CMkKSJOhug7777j230DNuhAAZW8ZrxWmD2JvQ7ia9DDKz
M5z1l5xunRWAK3DdjM8NY7Sv5+lIT9ZEEfFspOkrBV8Vl1jkb2LxIzNqjmpG+LUwoAcM6ikDe6An
916P8PKzzl4Xxvq4MZ8stS+t/jOP2ZCxYfnd2ulNz7ogpYlY3PDavHJCwFsE1ksBqLF0VQav+gEp
QL3mWmNYtNpA89C9baQ3UIKblEOViyxRIE+AF3kcZwy0/tsQD/V9YzhvwCTxkfTAT4bytUXoIHrz
lNX4sDnTYJo8L7bGQIUwFDsiHUEfhg9UAewt5JNS6yiZVlSUJIJUJWVzaHoG4hJFIWwTtUq0FmMj
ylDe4Ry79kqVSnoPp4JqSa3geFrLYZEyam3H1SrPqPWeVis/cF9eAYifEzO7D3sOephRXuzOQDob
zrFw18KhyNDh5ybxFWJw4dzd8MxZ3XVB/OoEjXstw4qaZgNLqoqglQqIFfz1uAIojfCSVsMZ2K5K
YjlwDZ2tnYTxpaFgal8HLAFciAEH03Hv6Ek49U4bPykKzoAt+oSp7OxjGe3mbiy/K4RXFs6esa1o
ITAwKR6bunhkuiJyYiTIZq7x2xkhLuVqn0fwTQ0j2c2x/MC19iHrl6ACXqwQ3VRs35+baug2U2FH
G2uKb0loP9KYIbMp3Xs91quMkSfCukOW7GSVywP/G/SmFqitIIGy0vo/yhQc3Rh1P1RY/YonPMVh
uB5vYwFxIKQDa9uj+vQ+icmwP9IZEpdfRQEaS0h18bPgdcqJBS3jEZzC2gdutSJFfef47kmSV1gB
s0jSOOboaSJ2mrRyxfrm6d9/OzQh95zSx8Lc5+QEFIbmWZ0mDCd0JjPFEkJayoGoWUn2Lgo+Q7c1
V5dE+C9tyvKsL7znADZZ6s1vbE6AyCvqI/3loeceQyV9lEzusGthXQK4D9puOOit08pq3KeCqT+c
QDdNUC7oEmDVlRvPRTy7GxUCo4EGe5gcdhw1JYFYYXTAWV+gk/GTFeMhSA6mkX2Mvo1zOi8ICFHU
PcQAnMg7zy75PMil847KGN5FHskdg727gS/W2c0B+CNfJPeDLbecwX+i126q2t+l3ngnrCxE8wSu
4xSXuaqfqoWi6cnGRywGdYDd0a8mGjWxXVHwWdjllYXIiyOTg5UVb8jP+MNHe7sQBrZNGxR5SoZt
VgS1/Lbfjr39JDJe0plpw0s/UwGf3uH3r479DKY7VIBpMIdthqG5ulPBIteMrvg2iMcC4zwEAQYq
1AI+6MR5m2vsecx22ywj09yGotp6KjmGOR0C0m5+CBt4JYxaSZW7C/7KmJ9ShYjDKHliHcQLwonO
jYLan9f2OwHznylwIzTuA5ZhoF3BT9hzuq8q2pMOO3T2lO0nUaNiF/PXQB/XXXEFsrBPcAbjle8x
5BPBXVkENtVAB3CSk7WzudvrHNC+3UzBJmb5iKO+3Xj1dA6W5Efv1exyKfuQWMehq8GjLYMX0khZ
4LyA34eGybgFxiJHaDG+c2G9cA+Guw6imhkK++yk0NT7FrO0RVL7UPrhvqht1kpdySzsdgte3vhq
OFAxs55wRRKU9etC/ytecYYXr0veK+g9WYbjxVHiy5uaW2q3r15AcgI7YqP0xjvGAF8k3ok107uP
kVqRhXar0tzVvvc6AfpHq8OtN485P0zdf+H6e4fUYmMCwHBGaooP4wddZe45GK12V5sG56sgxvZq
yCvgoLPgarrkSfiWK/BD5XJhh7iPgBllaZRSkAgQJNNoEPyPhkaFKHs1a3SIAUOEWMdyZjuxDTRe
pNagkQVrdTrHh3BEvZO0trFQooOjcuuSJREhgMqH/zvMyeGccsjR5qFdqLQ/0qgphS77dmU0Catg
ACgjJBTeyL5ymPaBnIuF+nOFe2SCnWLAUPE0TKWDqiI1XiXVoJWlBbliwF4hqc1rG7dgpbEsEFZz
3JWCodV5+s9/6YC4sNLez21j7cntvE2t12z6cf5mQXxwNQIm1DAYx2TK9jUgBnWWTxpWkszpw61Q
QCg/AyiDp58kk4bM4DxB/SjWqTDrexcODUEO+9pDpkk0oqbRsBqxPIYG8Bp/pkKhBl4C0Aa0Ta8h
Nwm0G1cs2roPAKfUKJwAJk4HG6emcNydPcBco2D1M3+I2SU7qIE6EWSdBMKOnck7ASU1B54Mf6fQ
IB7KB+68jqi02c56OghbrMBbs0aTkOy0caySEYLsE2nEDyazfdnDLhnvTf7ubAz8F/zMtJcnbfVQ
8PbI4AW1Ghzk//GptxwIYQp5bk6nuyFfh4lRe+6KJwU8LDJAIk7tk902jzgraR/7xcP2gzM6+SkN
MILQRDUfTCO+zk4jjqCAtQjM5l5CPwpNMEgxr5AcLlIFHykYUT/8SGKVHT/Z1N7lsGiwk4aX9nUc
zQmjLN9I6TQmqgTvqDjLul1WtIQB3eBX2mc1fLn2QBPdwco9dXAR48WULI/ZaJ6CgSNwWJL8sr8R
BK6eRkDVNkOSNpBpOFSsMVFhAzCqoSutFaiYgYZJ4RE4FybeXuyVqyClwIUdq08yFhFI9eo2tGy4
NZ7KglOlNLBqwmJdzG6zxeOlhleCwNteA65CSFelO3wYrvksVX8MsYxPyZ0XfVfq1ZBoeLCyslI9
YrS717Z1qHUAfRykZOBareQqjD0pVtkEesvBEiU0jKuKOhQ+DkUMvR5azTc7EmuVQvBSkLxmjfRS
yc9KI74MDfuyoH61Gv9Vx4DASohgMatvVBTmDQ0LszQ2jH3aKdIgMcxSIMXc7N5H5d2w9jDvvGL4
YjPgszEHJFgTHi/FOG+YtdJ1A6L7SPnUoVJheS6w5W4aIYk/OSzJE9Kpm9GFID7yPoxbOv5c3IKr
BEP8fel0W3CoMeCSFnZ5PO4VrQnPnvOe1MuFZcB87fogv6cjgUb68mrWS82T0KQ6u3n2sBfctbKG
Kx+18AahiA2j3Ja8x06pnb9mwVzeZL8fzNgB8W6yNmDdyMUhaGxjr4vfi8HOb4rr2JhnMWAom4Ks
O7dhyMZr4qBtGt57xoDwliVmerTcatjMu4HV1ZuR/2ZqcbcYHXPt0bZuuT4yV8F1MF1cAwRrLB2s
SboJ0FnEMWeeO4pt3E5cSgNXcpDe1TD0NlUGTrMnuUN3qnVIrPoj9OiZaC1XHbgaaBVJhzOMi++h
aPvdXCQWH5//rFh686nAJXar+eJxqHdxN20ssNr4oqV9l8ZyN/VheWmY/+FrAMrEJ9djRNHoiXl4
7R03OsbgGo69IZ4qczAh5RHkyzyKjBJXducidy8uAOW9Ow+PwAFpek/HTcaB2O/G4kRW6xtK23A3
FA8Ju1oe3rylF1LTJ+WjHSoH7vTAdNjY4bISRVwjK6unpgfj2FSdu4qcMERfHsM7Kw53fPT1abTw
jBM/srdNkz0vnMh4/9icQ8pfSWfPBxhu8bV9N6NluifRlmxly1J3IgZzdgziBK6Ir3nfRKfW7m9x
n5Nf5whJdyw3quNAXM5iulkWs/uyZJOdlg6wr4kGcVBPwsrL+8rqkgPJp9+LHioDoTktNIpsMKhe
YZCTqorf8IdHF2x2yT3i1UrYTKVIzS38hAACCzaiyR9gvvXOtTXZA1Ow3m3I1QGkoXlU//eGnjvM
itRGPESOOMd9K/i6VvQpjvd25dyXqW8fW9N8HlFajs3WAckSEMC9tziGdnpzaCj5nDRTcm4oIPS4
dkr5U9UHDPXV1mzyDDU7cAh2M9YJH+993gAdoaAQ/LoM7H1JLdl6UdNjJ4m5hpR9baw8F2eyrCTK
wvgwhoRjMmOi1zS7wUFgXTomBkt+Mjtlib/P5IiShA5at0D+trCITTWHUgKOrGW9XG39SFAR2ULJ
ILC7dq04x5CVhTz2U1ACuqNhquUh7+oHi6bClQDxADkFb4wdBjhvII8oLMJbfO3ZRtJr1AG0sLQZ
pjJC+5j88oox35hede/ZM5FBN7jwRpcbv/HJ0/cDJaYIZK6FT3DAGhcxeHi2eA5KhzzmkH3Y0bEa
F6KMiOUbKZJTOKANp/JEJ6HamNmoNnliA6ARZF4DJR6VXuZ2pv175AVEbQSgG6f4SsiHOKF8h//J
Hzvo5jUR3foRid/PMeoXTfZCnIGb/3X0Yd5UAT6Ymn2YTNpll0bRsUnopPK8yeOUUB5pDZVbA1Ip
zULlRxcpc+NZGxuQ5iHL4BHLajnLLMD15lT3RRfmeGv5XnrS9ZsJ/D/oDzZXC+MJZlRiL5TQyMSF
25pM9C7bG69jpxmQgSARlYK7Kah1Dbj113IEECR/y6EYN0nirJMUum7Qes9e5bWrGTouTAU9HjTN
ITQaDFQAqEPZlBzGuhjzLb9HYLunAoeTxzhk6F9aMAoE2XIMp4rbHD1R0bW4p95tBy/vKctMk8IG
SCuTweSrRuIwRZ5tuhQcy58dSEIoJpupfptGKMKy0ti2adwsHsc01SGMyLK9rwiTiJxPbCD1u9R0
ULrmSdTTTIiKMj39l8M7yt4tGZnyy+jLteF8LHIjjPmt9bWb3YU59+dDB80x8Gfz36I5e1SN/QiE
HA2SmsqOMue6NjlsAATxh107W+EH56LbFOBl7NRQn9kXAMSiS0GFrn9KpfMb1IK5rcKxw+yYFJts
hGO6+PUBA7x1FLReHRphH8K837o9EGgK8/jpM2eHkuFcJ088VA7QxzBpjpR9ou1ENrBE6zxaw7yD
6PKVL/k37Kn4gIt96xW+nhO5aOUA+GKOfYU3D5WiJ5JcVogte/Bp1JildM8Fo/GunNlGx+jYEtbF
O1H+TSkFcoihH/K4HdpxVfs0jU2IKKPRPAgfJ9iLe51TvYSKZ+eBWfax7lnfs9gfhcQAZnLRVx3F
2nH4nHEQmfYjfq1THHwwPPpPjnC59puMiF2Na9Oh9NVqqHXMo+DkBj0fO1FXggjm2eyW68LTbQDG
D5K3AtozOLe8rKgjLdJrkw6X0T4UDuW3BWW9O3gzewQw1meUDNMGeCkWfKk80DYSWjIvcmQYlwEC
IPPOs6gwHYY7DppyEyc4HRKlcIATzTIV7igix/4JiI/FlWjV5jGf0mBbNA81iGUJmzfSPYqaKkcc
KLv2AzsmC9yGcMJztdCcnvbFHT6a17oxRpp7t9UYklAvKIY3W6qam/CT6dSiVI6r1i2Csz9IeeAC
3FT98kUuAoUWwClbr/qOMuI3MJRoa2K5iHr8UB5iX4dPpuV2ozysz3mPVNiAOrs+cn26SKs1em5C
+bTjPBaxi41+oVSWFtOL6fgETWNXnmYd813omQjLlPZ2hQuJeB+qO4gUyiR7LAdp1LPAw7tFgvON
s7YH2kFLJ2Zrn8PZOpupsW2BK9/w1N23dtveUXVyH1Lc+zpmgP01vQca5M1Xiwd+wHOuYZfQ4lGU
rNfyqT9lRrYJZ+z2EtP7Koin/uhyaGnrPFrXIsJL3PS7JYbIxRQWbXrH/xFJguBz2tzRbcPrmfkj
GQK5LQQcM94b3HnNrUky44dJWlUS7M0iea2apt5keXsCIQR6q5ILEGaHHxf4uukv4IPw7Rx7czwV
wkTlzOkfHZ3leeKA8eShHN4VQrz2FtxMtzAfGlMtDwGl7ifewl8YL45wANxtjPgFnQxvAWE+/D8w
u02QWXtN/z5HEuaDE/fLyqYk1VCJeyzy8jIJ+9RLHg9QcbfS5dERkZEn4aUjra9uVH+Dq+XgbFIX
Nw23IGkHumTo75YVfTQUAfD9+Lt5IVnCqRPo+zx/IqtpbNX0NULuWRVUPSPaB81mjGp77UYe/fAY
9P97m/nrT4vZf9k/ZkrXFuAZ/8ff1V665Oxf5WX3n/mvf/7jrUz++o8ry8D/OyX29y/+V0pM/UVC
jBAx1WOWQ0iLTeW/UmLuX8pXNukwiziYtEz+wL93mOIvaQqBWuJ5SpnKgZKJr7SL/vkP22cnSpOC
/2ft6VBE/f+zw+SX/tsKU1qQrz0SYgTSCIv9e/3YIMIo7wNrWTcmpgOTkaNKKVponPqB/od9SsLn
iDx/8gfKp6oOwoLPioaC2AGMYmMdU3+6LhQUgVkRNyPVFaC46IRtvzYdJt9Fi7NR9mUEv+B5lfvG
E/BbMMPQuTniJzC9DfhGj0NojMVtKM/dbGERBuU7AOSLqqlf43bcxWOxBYO2b7OUY4b9MRjtJ6eT
YFdzBsggMeZeeQs4p3JeJ4nc1l9tc29bndiywQjofWSQmucdJ3/eREty8byDGYQ3EOpyb499jNri
PEOafnSTQAMKa3Obg7CiJ2Rc8fyEocRDHcYC24mAndDCsaqj5sN3Jop+3ORDGOOw6Rz/99DWP+Ke
WX+W4RE5q9q2iiyOEyIPWdYDBpd0m00Dtt5qj71ihICOnT92rV1s06NULfNDpGu727AjTdyFoNJG
RhdeM5iCAH9W7FjKln2aAxq9od4xKKb1KNUbPZI2CNyVR+sCJ2dO9EweCKSahtYdppHACuveMBrM
I/SALxv/nigal+IUxp0Jnt2pWpDMqsD8kfQmxC0jfOMruE9bzoST2+79Lh83lb9sGyherPIELg2F
0c4l51HQBosJ19Twwq/cA3TQm+Tra5cxMhJUG4wVbbLQErzc/Ya78CtsqQlwtmYLIaJHLFoxVJOd
SNd+Ai5+IPKzHsntpLmuxJuNZ3Aw04aYL+2m0Nk5GiKA0iw16p7xqZn2A0rIqZIvOFs48BdsDFXK
rE7fKHVLJNGSPdACtc6cqMBe5rAIya2zZbo+xAjoUIEVfKdldBqGeTxZibkpC9tC+az7VW1G1c6q
012W86CP5FspSQtbQ/vYlzYzn+M+F0jTOvLOB0yNh5PVt8QFysBcfWAHnt9NTviKekFBhzg7Y1Pv
g6lrT6p3qa7p2ntnkQhgrU/TsuyPZD2CvVtn6X7oyO3nhbr8+cdichRN/G0a8pEME+GmjMDwqqyC
R8XZjtmDkh4xWO8qGg+5mbzmzWeQnSQSRuey9Ah9QnyE39ncx4eCbVGMNMy165c7AgaKYCTNY5+T
Ktp7RO38Cix93FWFRV2EXewpZIfA7BI7cgwW685LNoG/NhszIGlPSyZVOK4THYqiqDgQi4xznfyM
6vnOIYkuHYVbjZaIBgP9OovExUqwydMRhqesKh6kP7Fhyt2P2aRzALQ2i/T3Gav72qUaaSU61rUt
gfNZuYdaWdi0bKW2amZp4hTGtPLgha9tPR8RVQDsA2dv183fqsUsmCKIju4DezxaRDKT9Pyw8A6f
y2fscevOtn83uMN1ui5p1F3kV09ikF9G4jtrWXO/W8nIOafC+8A1XrHulj8a0QISyPMzuRNm3EG8
2QOMQFnWz3FQDjQhEVEa3La6Wgb4VzCzJqBKFPHy5NUmXk6JiWIBcQc8d1eEfbfJHX8L6fCGGxOL
svc++I68Ls7AYqbPr4PNE41EFLvuLHsvZ1GD5wtwDOew55bYZnsEAdUsH0z2jXaPzlNxemnG+A5V
orhvMaL4jodgzflhK6cJOD/Ruwr6BkPpc2KcDd3HK7AQ6H5eHqK/BtmdbN3cS/cOOFfKfBVYPkO3
+3JjxLgoafztqP7F3BvtUkDbpA0MGFSzsSojFx5WqVsYYextq9i4jy1n4RTMSq9ppHEudNswxa3F
qdMNxJla+rUOZgndThz1nH0nimx4GSBW0GDMX/F9odIYuBTPyWE3667jntLjnqCjMLtbq9uQLYoW
gvHkuDckFowodQbCHIN5SZh1lTk81EOXbmVByXLEjwPhPnoSsucE5TlHJdQmq2hm7qlonnVXs8LV
7lRzex6ccZvpPmecemuaKF8K3fSc6M5nFfwOaPlzmueYQmiH7Vrhu9iQP1zG9HXsIYn6fprfOTMw
J4OWm4qGm40Xkgh0mE2tunrwYeuuq95mDcj9Epu9ouuHBQBRpIrOB3u8tcFJ2q2NNrermq47KdH0
W9tiusm88lzqq3MK8/emIgcTJ9lpruvomBDdmCC1ka5i9Btg4ttmjmNPX0ez7DeLCC6W4SLTtSNR
pzagLQ45vlngRYl4pwbnM81pfjcpPMcHEz07qbm3jMDkCQLCGRs5DYh5sJOdeGyc8VIPKbk9ct1c
1yaY/Kl+rHi6oMj5TymtCNh34ruGqRMZeC3JwpqQ/nZOEnw6y/gg1JLvesGpAfsGlI2oczZUbfP7
jDzqoXaTel3Kq4dLXkcW6YrDMwz2FUYrrFYHZuus4a2BxrjWGujaQnZVGvEaUuGz4z1/KEn08VBl
55RoJCwBHU2LMq5e0B+dxQe0VfDqnCDJkpnH9TthI6k0ZtbIAc7CPXwINIKWJ7q8jDHtKgPDk8bU
VhpYmzCT2zO+pjT24l2fthsjLMe7fmTdW/Xjti3H64AjF3MsMFw+JtCXZnbhlfBc5DwexAxUjOxE
eTWmeNy1OmtnxLwUTQ3blS3Y3QT+LokcTjYLobOBWEeiIb2uxvUCIo/XeKaIqGmYLztq7K4a8Mvb
805C/I24szYVDGBXw4CJVbv8gGLfjTSWtRnw654eUitKzJMOYfjIads5np5jed9CG2bw+jmJbaIh
xFUHjpiHfr01IRRDl6N3CGRxBbsY4GKwR9Gh/A9+djmDTlY3uThflsYep/CPCatl+iEC8G84BmVk
btvIvI6CswEMWybbhcMM9s50sa4KaB/SW8usGUseTByznIEFD7c116AJBVMfL+wBxxoov5qU0Lrp
yYz0dnJQf8DOEJ4h4IjNxJi1MpKfnYZAT4rNkT+V4S6AEF39YUUvUKNrosAANKIIey6GMfz0rGGA
TFsWuOk66qjjgUBN+yemIJjUi6fh1IoGXtQLcAIdQQMQZ0No5XvDkxebQ/NqZBklBb+UHqGHiOUj
R1NQ2B1MbFvDscE63TUd7jm4Je/eoNQpr3IAPX1xs8n2tZZh3vzxMAyls1Il/VcSHpqhgdyuRnP7
LUvbLo7FXTKVFzeax4OTmVDfROXs4FIC4GpP2eSNL11q3vt9TpNJS/sLWZFxL53mkbUlmPAZ2lfn
PLcJAPEuRSAIcWOSXxEaxZD84LNkFvBEp/sk6BkBzVbBzNp5Y7ixuvlga2B5Abnc6H9XGmRuzBNF
j7DNZw05bzTufNTg85x/rA1Y6BOgl1P8IGQ+npTWK5oe10YCkKh3SqpvDPNSpgrTYFrlZBrQQXHV
PWDBjjlM1c9uKaxzLqI9Kd6938/efZaHD7nuLLYJS5FBxxpet9OmD6FlJpiYmvqjSj7MunPWFdZq
f/ERGiFPzaXzZQe8wdvCzHdjhB2J/ejWssXH5KSPbYFFmNXHS+MOkM/QfNfVTEyr044IEghpFlOC
4n8qFXDlyns3Tb/Hrns1iESzw/+YYezhWVDXkYApLrcSJ2ZRgJ4x27Ns6/E0Sy54MWBILHpCdsRr
y67eYq4IdnO7wIm2W4TKcib9Fl7oj65OS19227RY2KUU/ouYJLe4oPI+qGmxkUGwzekVwNQFYxmP
0ugNNS2h44r+imRtacjg4Hr2Vr+VZdIP+8z3YPS0CR06TsOS6c//Q02UFYWPYjBBTOUo31rxUs1Z
WwGQhxPkXIwPK9mF9q4TvyusWejwAe1kEYbMipzR5H+z6T4D8FhLs/8B42PTyWbhIN1Dd07dL56U
T5hmI24axrdh48j5KWv6AYvAzTdOrYXClOkyoEILmy5WYs3TYPmYhYSqh+GYB4FzDuHV0UJpn5B3
BZMI+aCceM2CTSMRDe+HEOuQg5dTiOzqE53LTR4Aw9zhI7JBR44K6J3B213u47HinVyn6lCnFfno
Itn7JnuxKSFqLKr21DnDT6/CRIrbZmeOLX3VpBrgpALsyt1lnRfSOtfVE4wVzB4tQijbiTomwZ2x
kC+dYNl7Y/pau2A88gZgVRF6GNGTbcxNQYoxoJDMRyfrHlIqvJmZ7U3uloQaDJQ/tzL3qeSLN3xx
GIX67BMWeXxh0uQrSV2sRguFMDzEm8+4BC7aFg+0YOJraewr+OA3UszLuq55xsOwaZgeCTTRZLht
WoGpwPuTrsWbNgch0MJRUDhlp6yrMS7h+8WWWIGSHhzyGDAr1hGH+pUMcWAaCrRzG4mfWVa+1JBa
C1xx515i5WxgVbHtaT+NYYIMkZrYNacflHVRCGmn765dk75vw08z7vemARGyb7cl69xV01XDQTrm
PQGqQ9k0z7gJ6YcdyXXO4aV3DBfnWkHaL+Sk6KkfVo7BOgU9MFdXjF/P0D18JleKgJOYydm0961V
XCU+662r4HVrYzFPiDW3BmcZgVIee+m4G9zGXXX0fpeiSvb/raL9P6posI8c7b7/L1S0B7YOn031
+Z3Gv/7xL5Ht+POf/xDm37/Bfypp0voL1wN2a4VKZQpojX8raVL8JWzXk8oRfwSx/yWjmX8paUMF
tZUNC0kqCEn/W0ZDleN3QRGD9aNlub+1vgfQxmFZtP/27/9BEPChJDfS8qNx6vw3HY0/gt/fAxpB
woefhKjC/xkF8AQ8PZfiOGouOs5x3Tltql2iTDAMT/hVckBe1lpCUsMwsQsk72bsbiLF8mcRIQ8T
In2cUYB70FhGjQPvSl4YJS4Vdzq4uG+H7EfiXsLplsXHmN1H0oq1BVuAGXyd5ocitTbz8uGJT9u4
DxiTBAMQROgdCgRuQV4LPZDy7rOKsNz1f6j0n/k7kVmY7RiDkCtG+7vG2JLkNLRZZJfn12hhakrb
u3Q4tvwJKFiGxvYQDk/yj6mzWPPMlDk9VvVbASfyIw+fq7lZqeki/ae4ALJwtmYUKTZVPC/Z7t0Q
F5iNXayJst0bLROV1GAFIn/NxahuTnnwQAsa7E4dh43mR5Fd2M3wQ9BMr1tWaIQqvXf4bCvZc6R+
9BlEYIJUnyVPHTvZBf0BlzBP3PZUYyTDuBD45loRceujS2NA2Tlhpl/X1KSbP1LvnKTAXXE8cfoc
SQUOnH8k2Qjx22uhwYDwqaZfQ+PvLMN67FPnZEeXqGm2NH6uGPl6qIws2TXGllz8toANkdj9PmRO
mmzAHXxpjlibHeFXm79jUgOUst6KhjOP/CHDFgLCMQh3MywdS1G9zsHAuwzEmohdxPm3b3HcH04I
qMRqGaaoNMiN8Vobx3ip8TlR2I2ljuZJsmFE5ljltND6JOun0AfmGdOWy2CwgGIMmgwd7JbbE1/C
tMGl2pgkZG2I6ZbPp4tcE9VQZZPNcJitp9Gn3jdTxybABtdmFxAf66JfTmB9IPxdlEtiHWkRU9/g
DBe/p+M2pUGP0HcQPPo9NFNBy2vNwSC9K7TBfFUnR4EdKFHPvg/378WyHSAo/Y2Tvs+wE8HgQz6G
03idIBAkw8PCyzaq6FuI6QerrxVnXTLod/nCOQIOWEl7PFU2PweWIt4O6Lhn09RzIyyM5YQFpdHt
LfWBvISn9DQUnGkKCh+4RUbwImrwH0XC7gVpapZq35KHrLIXlXLRAL9MJoraMAD2E9kT+uZK3zib
lBSibWnOzSpKmi1ggzWesaPBrreKHizKT0WEAdudNrjlkJfSdRp+eph6+k27x01zQTChNZFypJVd
gZ/pp+iAY2QpXxcXefSuqOBAYOwO7qOJETmuuHi5XyFATn6OL1rsM/nZLL8t+VLTbzrPDwg826Cl
Jq0W4Fycs2ryvcMuCB0mbgG4RDhIl4Zxc9kyP8aWOrdVfejG8XnsflqtuwqL6YDvRSmyoXh2PRx8
pde8UeewyrUxwDxFFdbN6RoXnzZtB2b93LfYz0ZKYbkaOQ8P7fhBVWNXfUfLl2cigYHDdliqxv5X
Zt0Wtu0D4YkZxnDAJVXxebvlS0C6oCEyVU/2eYznXWqC8Q+fHAWAp2h2FR2ykSMPmAE559hDuzau
lMWrJFV8BQ2M03gfY9PiSeSZmiFJ71C6LXK5syrnmFZfrWetMW3ssCVsJnvYOsLHB/KiD32SwhlT
3hKTIdC65hSpMuhsl37Z2mwHbR4XIerssFgXTBJaOFjZaXOM2QsvxrmRsDrSmLMIisYhaJYvrMub
3ntfSJfcNS0Q4amLPmk4cBn/tslQDKsuC+W28xhqC8HoNHQpuKLFBovuCnvVWkwfY4AjtG0g5vkp
RhpOm4vwLrQb5fc22vI4EQITAd5pp5wfmiY9FhUEZ3vQQufy06YlhLORO+19x2gu5cng1D2tlHw3
6/ibZodo5RhqF/qTd5JO/Co96e+T0Pj2IygLDp0ZkyHPrRsQRSY0WnhNQatt5rCDlytz0ASEpzlN
EJtblszKCjeFTHaS9QuiqDI2dmvNWxeEG/47ctaq/yVaNAQ6rUamrXRiPaQA8VKuipHwVscD94cF
378dXJRMyO1ary86Mjy1wBRuKsrFyvh3mJj+gUc7Mn+fQsjDtvVgL8C/hgUU9oCiF7BX1pZr2lJ7
+pcH1surqYIAjLw77MAATyv7JslJb6OGrsryFBVgVz1Y2KRBBcv++Dck9d4HGeabTraZ6P880nD4
q93OHZ9gjYOlpFCKoyWjdz3jqOq6feu8dcGPSYARVYTs+jF7sEnGg2RNg4M/NT8xbDRkmZco0RXq
PYYdPz/SBnZEXVlHVCR9y7i7jbP9FdmhfUPnLUklG/2+b/Smw2OB3lfmr0nw1gOIFVXBfB+Y8a7r
Wg+KNSCthgUDBqm+9n7zcKPAURA8UzTS8gwfHzHCeY99g8VT8LCPNfI56/qrCDz8ze2F+vR5H0u6
ewmtDNuScLgdL/2Woe0lxfSLzWf+AE7xJeecZuNF8cUOLrtl2kI6SNMjxA99ZTQS4xB3dJe/toF8
WcxUbJxaPUbNezcl3AGwF2RsFYfJ5JmM828mvjddHTIPbmJHb3WO6C0hqw/L0u2HZFAQpgqYeiH3
B9mroyesUxSZ/ZlzfLsblXwNPS+iLMwj3zAkPAC775rGGPYb5arlwyEvUCQnvJJxO4sNWPHXZZoQ
SFjMMuMKEjI+tAOn/CQYgcHaMtN128QQbtNLhed7k1YkBFTe2ut85sVWOOHOUf23TUp6ky4VdIhg
wY/xP9k7jyTLmSw7rwhlcCgHpk+riPdCiwksMiMDWjqEA3Nugush98UPyaKx2DRas+c9qUn9kZnx
BNzvPed8R4Gd7vMvMyBknvncpco4o9ZJkagzeKFhfH9gSXLZ8jDDhQxEGyFalLdi2me5tbhWpk2C
WXrt15QUxXb0rXUHprKk1M+cNYNjs8fYxH0lIzjUqo5NoOl8SzWcjZnHgxEsj180RB/uMTXgxcbV
w7gTmDEpXbChVchqO8PiCxPYN6rHRllGGsCOBbyuWjJ4UsXjBh+a9cgOPbg0IzCC8sKXg6SWNmfK
HnYFluq6CC91Ej+XdT+9wYjDywfCPJzHXwH7aJDEmHWlxVd5HFEx4roOrv6o7/Il3kOP68mLfZ9f
Bmc4Xx+ayjucIzwJGqf5bbdcBVoCVQB8vhsr9U98jp+6DLYLi030t9Hkx3qyJIRieRJOCVOzTPdl
n5yJjOhj1/X2HjLxp6bN5S5VY3CqZjacvo4p6ss/qnlOd07BMQvEiz+BIboO+l/R0HzAaYq2qss3
heq73WT4d5hWOiy30Y8fqB8umcgGCXR1sIBbYq2v5OsvDfsxP5tYPuN5ViF0A/IebybJhsUIN0HS
iDgnSx5NM1vrcToWi2wdiSRY+a5zw7EmOE4r5wC1kO+FrmiUCNlVwdpBDuu+woSPfrn8TOUPj30D
G632uCX6BYesxZZZxSnbO7oLuPX1SKSuBEzB3Y5Pyg7kKDjtPEsJJ4lDYyJ3+uAht8CcaV9bPr61
Ud+0xe9tWaSfEqd+r6qLBOpAoqdkCVJtK0hG5Q64XLNuXMwyo2Jn3xKHPrSuzTvXRvcJcKADIc+P
PCzPrPOpd6JZCOsJR1iruZbx72R4kCy2ZoShvs7f/Vx++FXFTmZsLzmWIIJtSX/Xsd/dlM6te04y
SGDAIsxVEXYX4uUAIbEoHqK2XVkj5CCNpNfS2kZ+qR2OCASZQB2KbDZCRpiHGP8aAsMEiQqwJzl7
MtScgFfEdvYAkx5DlX93mWp2zAPPsUZ282pR7UAfmvdW9V14dbOrTVAnME/xkZJbTDyDP541ZNW6
HyCggvPAunJlQeyIraCCzD241GazYM/D8RnLR0eDyMJZCvNXU9TBPgKP1rZchQxsP8rHsuqF30mw
byTFd+hzZyPHSxfT5LAKwIk6fNz8ar540fwn1mN1qQzn1Y86d28g4QDa+kz7YjOMkX+D+nPwvEKv
+r4DBRXzDcjushQjUKHiesHg7zJFoMDi+0lEOkyX/gZuWpxfrLHvauGPWxK+FOoY81vtgN2fw+gt
wX8qXRibcQjDhj9p16m3WSQRkVfhbOyJ0I2hnD0+NrpQQiNe45RzWsrDFEQkzmpO16Zi19JH6Cdc
Ag6hPYiHZO5ei4JFb4rrj3p4un/akiurPd2EBCBvFPmAKoplPW5/DBPGuc6LH6/VSBplRNyvKJ67
YgmREbmpM25Hc0cgiM8uomkMB3wAPh+kXbZtJLYtYGgXxy8+xkEBp9fVM1THsyHoo8LS7m1M5R9m
bLNrpXiTibhGe5t5GRSP/MnphGhKGZ0q19h5jfMTcWLsMnbXRoOZnWhPduScMpm44NwUy2jegkvm
5UMge0hq8SoxfmHOgCJouGhEfQp7jSLGtdGHh9rkxgTVfN9k9heNBL1iSFIhIS4rRJ6a3ybV03pX
13ehy6g4WQUFhWV2irzhoxC4u7EUfQwR0xaH0qdJJhC+x8yY1vof6ZDs2LGt2NKevSgb0Pdo+up6
pk36VBgihvbVLH21iSr8Nd1UPCU2sS1RsBAoEOAASnZ7TxnX3MJ47VcPxeKQ6BSjDw/3i8mKdp3S
08hTxnPWzUDXMiU3uSXOvpNdnZ5duq9pXDG8WG1Mrwku0GqWlfn4OBZ1vEeMSHcSTIkW9fy3+PQe
OOIOhF0A7EmQH5zmTVWw91WsRhANtQF8WeFfJqlJ6tXpjthuVrYVmQ9Y3WoOUO6Z5ojLOfKiE+wZ
SotG+eWEVzdqnjFuumeE8E2ELpukCzMli/1Hhz2tVGl4oIULmcG2uMP39sEI6FrPcBiMAim1U4M6
mCU4ycKMDh3ry5XR2/cQk09SEpkT43C2Z5N/6ZRBx3Wdb6tRe/R5CHhHrIfhDtdzt/FqYzOollXK
UH5R1IGET7B2qIZz4Ebzmqw2fIKyoqCVX9DK9B9R8V5TxsB2ktdum+Fp5MzECNWMaP8DjJw1DPtN
6nggBbBUqiHBKBm06RGyOEO7pKxiHnz3nM4M//5HH31wAXBvUxp2pDEF39ZwfglSErGGTKjcjWEw
ixGITc5o54IKjCrvmxrt79gPPyc1GTtFao36UqwfXnAoyLitvGRAVumFdxIh7vsGoymGcWyRfFMP
NdjqAz4NhCjSKDFG0qy/qCCQOGi878wxKJODMH4wK+adLmWxG8B/5S64N7P4SaXqMW2jgEW8B2HC
d3cz08oae2MEcDp5rTrPOUNWlhdCWV9jmh2l/gq7+A9HNOF0+ilicxC7tqSCoMWi0QjGRdEzrE8s
x1cEejG/1MPFrnZa2kvPVOBytE5sXgyeDQYthrGHBga6acI3yoeUqmSp8SibM8mdjAUE7GHYMUkZ
nFrAvfY3RyirPBx9ayJPBrZrWikDLj2wS5NNnUEN9qX3m5szdw5ZEpDp0xMgZ9S0gd4Dti4xEGsO
tfEdm8rMCIupCJbA7wVASBgZ+k7eOcwlLb84Prw9zK4PlUoXmy4cTTJf71WNYFob5bTNff2Wpuo2
tK6/2Je5I0DccABVtsaTJvmV9i7YgYGgPFKzye0EwdBfmkqx63FxPrs4R9a4nEitsPw2ekLAtc+9
qOZujws9eySr+Z3ZsdqlNqmwdCqyC9/OmqsGBRJhOctNqztcts1wrQwONkMGwNSy9A2D60aYKfsY
pz4OKGwblLZkW7ClRd8tgZJPLM+oW+PxKCLNo4XQW26Y3N9nz7nPcPpp7GQZSt/WKnS6Sfwqo3eE
sj4/hjg6UsCRt6gMZoDpo3JujCEcQAGBtFx1b0WSbudkys5WCt4rqrVx62XM5suc35naoSQRwnND
jypbe0YyaZvvMXWrrSnWuurJjrzNg5Ns3JwYr10KVhn1pmlB0IqMZGaRc+dwWU/2TkJlWhqeijjl
X5ZyoLkeuHofbSq0qwohlIqpTvUkwKxfEQ6e0LW3JKLqVUFkRbqIYE2jH0gOH8aUWtSawPV6Spxm
Ncv6E5grEmIJlc7K3D/R6H0uA1kNopgrFUbNWBTo9m52uWNxA0yiA8RU2e7vKfhI7fbe6plBApuk
B3HPZwZGcp0gzzaEGcaNNrjAm5KXsbPSt7RgOUKvNOVgE2XZkr2iH+PN8eP4rWcnT2oQLHbsTrCn
jePcBo+GTUl5Aie7dfa2HEEBpNmlXlaglKi46yn3XygPwYPfzVwOBEW02di4XI4BcveE5/WEQhTX
9npq5B/NApvRnnuUKCh6mZdCnBed8zGZUyNcq8hLkFo796Gzv92q/3Enil2GwvM3IiNvSXMIC451
zpolCTEighnnlgyxcMtuDlNkvp0zHrtLEjuWJDKwBdJeIhgPbZSGdVUQNsFkcYoiPI0cr/auA2xH
/KU0dgRCiK1b5t6slLjvQMXOQ2OxsK/4pMz2ugOY6NjFzY3e5ajuqtg+86lq0ubFCH+4kd5sq3hy
O3pNSB7vUnIg29QFvAyME5ks+VNO9bvFhgU/S+9tOyHcc2zkWysY5t0UzyzzEjgGpmFjPIJ8Xpxl
Bc+HPHNLrqM+NrwS+6wjHCCaz3KJUU9xjc4LDlCKczVNJaVdXw1GGJpavJJmn/il7NWhb/tb5Rdn
o+2/IwvzFa1zmyq1eF2gfLnffm18idqWuyFJf9wUs+pgUUNYO1m6reYxu3BLviva3oN3I49u5Lgn
gg39KmFZwYiBF6rxuMVjxr2joWcbTIFxUYwOGEQ/HNd411aT7jzmK+IITyowu12mHwNBYexs9T+W
xovVEJfeUupH2J8PW2446RaPHhcF7+hL2R1papl5n/jL9SOEiISbapqOm8WjEdn6OHXAa5ZSq+iX
SMNzmw7ssut1YX/NiywwykNHFy7hruc4nbjy5pDJPjpn5OkYLdSOYzL08BS8fRxBqauDMw1s0Bij
+mQsTEqjOvXUDTdGvx75bEXsDYz13Ge3oGjJHvXrgoyR7W48Fjn+HAJQyWATFB8NYYlER+dpzj7E
DDnT0LvK/2gtdHQ6kE+BHf/KDMbP33Qln+vkoflw6+gmxFtkf/KNO9HLsMojXNFCrGYnONHddy/t
GWBS+8sDS6wQgcY3wpLs+vvhJRj0HX1gDMdAw8EhEr5c92P53jS8Cn2jL65qz1hDMyLlBfVmIfl9
2Zt73ZFuEVu7DHZsA9jbuKxNilw8WI732Q7O1scThVYcsMVytYJ7L9CSiVF7FEqu+xCAfL0lH/g0
IobI/iey6VsaAhu+FTrSGAhSu+kBH9abW8ffTqbve14ZW0YfFakgSgyhRln7WOrnSGWnMtsQg7/1
1vBtiRdRczKMRIQScsgZX08cuo73OJnRRfENjg3/vi8h9MLz+U8t9z+i5SK4/jta7n//r/l/+y//
dyTir5DLT/8zEkGEAdaqS4TBQstdIgf/TET4/zAdnGN+4GItdAmn/2siQpieZZmWQ4CbBSs/9L+l
XDtwbVReB7XXEr7/H5Jy0Wr/jZRr2Z4VoD7bf/86GJ7/p5Qbhar3WWBQa255OUsidg5u6x4Hl+4D
J/SLlcGiDEmvesjHM5jaV+UlV0qE6+0wv1fxByv1ozOk2JFNzLIl8Ou1cuy7pB0xe07oLaz+DBed
zODzjprAsCnLmOxfBZ+8zsgOSL6wLFw4qSBFB1pD8P0wMYGsHeAZ3FWbd56f3GT7ZFel0ysLq26t
e1wvFKQjqqypmCESrr/5V1zyRF5VVX6MWl3YmL40XbRjz7/NkgCHbUmpNdvhQ+6UqBzR+CFboL6G
d5hKme4MrhV1yEoRIvKtDYi8c2lGqHyNfZbbwVMZj78ypJBd/T6nXHrqjq2lrL17K4/fufXV68pq
xbZ33gfN6xnK8TZ3xs0QkQTrS08AtCrTPkvtHqgV6bfwnzBIB4xk7C6+a4G0qIf3yKUxzmj0Dn6Y
3s02/DwRRJiQLJlsJXhxYS5PdbhZuePs8bVvkZ1sEA0Rmx9UPLv2boY7O9wP3acsF7sgsX6RBbub
U/lECwGSVPIxJ0l45OS6I2o4bYWN8dwNEp72eLPtSuXcU+2baJJHJjKCXHZNHwTSa1iye05ih/Ab
QjwOXLTuQD1YDRFwl9wXheyPrpJQ+02iJ9SUfOWbcdTVeWJDuhJglQxUoe3Yxw1eq/6tmMoj6HTe
NftRBUhIlBNfvaV6grqRmkylczR1y5Bqck+zO9yDszCBlXi0TGBe9qOyfnbnHpFdjsPJV9LkUqX/
sH55mxIe+QOP013cihIT8apMKZiQEdQ5UAVnwjGYsUreAQ8+KSXPy+fedx5iYEfnvrK2sJHzE+8O
nm2iZ43JPONxA04EgPoqnq6pB+6Vy+C6obd+l2eLiXFm4eRbT5mT/hbyx8otjhhF3fk4I93PlWPd
x4V94tOYS5OCPV5MM0eebqHIOwEp6X60rxDKnoq4k+RcOGB60/uoei+7mFkRb5JhaRWXdKamDs3x
fsyqdcYWRbBhVZElpfsdVUDT0ym1cbQkQldW3Rkpg1bS4sCwC+8cuThHvVBflSvqU2EjckgZpfuo
ucVcypQzF5sunLi9DsXVjY0PNY47xn69sz6p9o13A4Yu2ikMCws1tb/sEzcy4fgbayRI3OQtt94w
bfPNFFF/IlLxPGS+/ionLlOw/nWhD+bJzoP45M92tK8z/eGo+Oiw3sYDLH/aCTuE7meQxQHUmgiU
usJRV/NIZNyxz7hZXBwRUKWiAoMrP5+vRSARvVgl+IjBVmOTjO9v2N9DsllYt0uTgGJWpfNGcTMQ
TY2VwaEhvBsY4BpaN2FZEMFO+ZPslE29EVO7UtkNlNXxJvTwUS2SRIDFPE3wlBkc2EHc3w2Bv83i
kWvC4PR0EnEFjOS+tmfcfqAHgVUwq5eAEvbQIy5G02fQgHkbIT6V67SmgKfMfvsEFYjnL+5oqHHG
hKfLyW2CtmP1CGzh09KlsSiHyZqGaFgNDeY7azrhlO22PkTMIBsGPjiZc0kYJBkTnnCz96SojZtg
lD8w0u+KcPG6IrCvl6/xuvYeiXd4DC+UtxbJUpfO8BriWFvZowWyo3jDGV6zgY2BnOdw7Gtj5HqU
YugBpbRP6v6H1BKVqKK+8xzg06OiaTSKCQWpMGL6tUY2U+rM8pYHQDNMFG7jpHs2jFwcsXe4a0c8
UL7I4DLP8wstwave7TgGLCACVBmtaLMJdiwSIE+GHl4SHEP55CEReqTF9DVfeH4REYhNFjcveaRu
3oLmsAuTyMfI3a8Dy6hbpFJrQArSqrqiU2E30vSc2L3z40kUhyL+6xflV3eqDH8lKe48AQLchfOP
msgQNA7qR9yUZ8ME6dFYlHvB27kHeBNztU4x7qhMscbjNmhyW0eaRvmbD96CJ5GO222w1UJCqnnd
aQqwWFeiUE98GZXVqs28o/EtA4gA3yFmSI2ldFgS5Diy3e55GvgaE9rdMe7orVO0d74KHoucZjKv
Lvp1mT4HNpNr0Wasy8BFuwZdH0IWZNwO5D1fRITLViRwxBXIIm+MwYbCnvBkTgCFB4eXZ8QBpLJP
86COUQ8Nw0tqjUGYBo0uIyg10zdvY3pZN7h+M99/6jsrY6Bnb9AM5FuiKjfpvW8PMGradUPHL6Gq
HFNsi1oQ8RtCe54JN9ZSGlBXJwAFBDgsrQQwIxoeUgNI+2HAGqK4HRgTz4Lwll3Yew6EqHYDfjHW
x+1HOc/5xvGTL6XYljvplDKaVay9JCVzSryPM7KUU97MgBGEwh0NIWQ6hHSadT5gCWMgB9WZ1i5L
/I2yJmwMU2ys4bHDXYdHBMyBh0NbBYSU1VMx8KELTZNzXEBrJTwO8lqyJPHlsRriL69SFWQgbhWN
SM9WQ2WqZ3Q7t2VRHfFs2zlzC1QFcVO1ikKrdkLrdCxjDc9wA/uPfYnlQiOLSHmx4OdLH5xVL/A3
aH7W4JurZo6ZfOywbRjDI3t5jj0D2X1W4g4SJnQHyAua/D4pMFzbuAcoNasJqE2Feanz+TYO/ikT
NbAWddbcIu7GmSQEGpUXO+mztIOnwOnHI1Z7zgZWnsW0sfS5rEuWDwEtN5Ef/CiRHVXg8VC1Obgn
GGf2aPMLiIjFasrpIM8mQCPCrr1Jmqi8FrI0LuDwNwFZRXuE/sQntZnf+bVcTNlQPBJl/FTGiHAY
o0Yk2VcXO08KY1gySTwtA8YZ32x+IyiJDeVCj7HsHuuyDbDLh8Nm8J+WxCZ/zbqbGqL0GB3BqXUn
ClJJWsIwZ/IK8dw580aQt+LrH08wsI2vaE6O2q14VyMgj0bd75uO7FioTfMgZfaBPEwWw19WhY56
Gn3eOp8FbTtznomsAgnWVG9OKeYNBprdiJUriY5YzpuM1vSMtOEseeDTrMc9d4bD75G5icfhaBGq
2PjGY5Wxiui94X7WzbdrjM4pNcSpaLT1kES43jpz5kaaEQANep0fEdOZLV1QGR68KC3mmW1J+KQN
dSsi94hSwILYJAg3BKiqFctLFVkE+bMZvkqHt6cjTJnaRHq5fdgDoVkarlh5JGpZ5b6FnOFIrGxy
Fw9AL/1fxDNDcnq/S7sPrqz2NjBZMO0Zhrnl5ndAcv09+dNdS/XikE96HwpcUViQonu2k2dNypYa
tsQl35+1ZfvQFxrfXIhDXHnsolnQs18oTrFfWIRfw5FB2r0nonaKh+FPCqGRYxxxrZ0FDpdiYHGu
JDC/LmmOWFCndRCTURLKf/LGNtpDbnoBRuSfAVJshFe221mxi5j+4lw4qHgXcHn4dzKu+r0fqmsT
DwQKvrO5kARfkm51SxeSUj7C6YqWxOCwZAcpeLeXLKEi8m0GV5uO2V0XkKbu/ea1NWgsKZckoiSS
aHhqInlDOinU2RXaZbFvk8G6qu7ddEmTREQbc67RTB/dplvsAkv6Uc0IsoNFpjYtT/OSkAzpAdhI
69RmSc23B62jwTEE8bh6jiqWe/Df3swRo084Z+chQmyaWvOjBQJCWTONIG21+EAsvBitcsBxyvmX
cMqnsY39C7Xy6m5gmBE/y6IVoO5zuSRBeXYvgGquEQUx0dbjACM1Ss3GtKRIxZIntZdkqfc3Y/o3
bbrkTrvR8rcJ5Vcrb3Bhl+puFTchDT3kk6Z2CecGbwph6EgmhbiK/Rl6dAlyBbzVo0AtGPm9awCO
hs2HmY/esBeEZB0ccmIeL9qfv2JYn4hp5GnZvBxCArYjQdt5SdxmS/ZWRvaLKwMOfjwFJfHc6G9O
l8CuXpK7wZLhHZc0L8qjXNK9uMaGBiUkJpnHQ4N8wJIEhut81y/ZYKRJIr7qoQ+OefuVEyDOrP7g
xuLdXpLF/sgFcMx96IBgSuYe90GGqY/nAlFc0zxDCfPv/v7PSGxZLvnlaUkyE1k5In7KbedPYNnm
5t4MTHLPi9vSGRe3nTgD8yQb7Uav9pKWTolN45MgUkeQul4S1UZMtrogZE3o/blbUtfYAh9pVdbn
xHorlly2Q0C7Ide6m3OGnHpJbzvEuGG+jDgG45NBwFsvSW9ryXz3hL8158HateC8DaR0iKokmHOB
ERT1nSQ6ni4ZcjHAl6msl35Jlxsk3fYDgXNJ8Fy3cj0BeiMxwOBGHEFvBmLqWYasix99k3JzXPtL
ll0uqXaest2Scs9G4lbYTSMjfZ9K+49HHB7rur1aNJ0+JimPoHahnNHHIbooWMTpU3SQYsnXuwTt
xZK4j5bsPc/aAm8qPM8llz8R0Ad44h1HIvv5Et3PkDvJR33kQHHJvcuJ5yur3VqmFF/4kvxU+yvi
enj0cKnJxcoyFt2hQLNeuAE2DvIBEwqyFcHIUnJV9t4CUAPsdx0aFrBC92rTkCZdqYVLkCyEgmE8
6AohKcsqelfSERiMOd68xpb7FMBBtZAOcHsSNaLEemEgoJxlzKE3b6EjIDy3hHW6etvUBsgDGApz
QAeK4f1YC12hbOJPbfLdtRq+X6ibaxesBbEivu8mmcClV4goMg8ywA3cFfAdLCwH5dJeX9vP9kJ5
mDhF9zyKbwY1mfjJ3AKHbeK3046FOEnYeV2ZpWCCuTcShHm7Co7RWF69qK3PLJR5JezhwRjGbdMh
WRvRn8m3zilUZ/agyS8Sj6+zRTzUB91i1PIDzXhfhlNzLFIq7hyqLK2GobodOXBYiGSrZHgNPobR
+eN5FrU/gw8kTWOt1N4XCNgC4bFALsOKF858e4i27TOTk7Uu4RGNM08M6A87mJ1UmLcDTRpcl7uY
05os10tBDn0VH3OiQ+EAu5jJ8i6qCaeNhrsf6srBbjnxXryI9CfM6bpRQAnvdWE/pZxVQUF2gNpr
xivX33p5+6lzXD6jy1VEYB3yljNTMN+FWAR2VC0cXPenhKnPpMw7g/8iT8doP0/hc+/7FHX1Bw2u
4qRAXHtNGR/RRH5TMZhuIItKzE3lOpDx8IR2s+KylF1y8mwTd699M4orfUsAv0DYQh1MAM/RB2xM
N7vrnvq2U4Swoo3juAFDPssed5WaC8HTuJWZd2RdmG4lGc5Njw8EAnfqbJN8fAlaTtfOGF9z3Oq4
rYOr45lAfVsMmaH/iywb+2qbc7GZiPwpo+dmEWmDSW7TqWZpqSu5lNW1ws+HleAq4DB+2WyzNmnf
8I3H3Lsu8YCsM2vuDnVLi5NnLfTvoPxV1vwBcf5K2XIKRWu8YwGFagAGGw2gObQMIliXs1My8ODI
mCtsqrN34dD86eCcj6P4MxoczZAcqVAxwK8r1AO1bA2tFkQKdzKNPlF5BOsnN/G2TUtx0HIfGLlW
FBygosnUTkNTqDQJjhy7j+LraOKt3oKGutQ+41zv3Rn8jivseojdEdTAAqvYWGh3Y7HPSBiD6LLu
eCqP5mfhMTGQwCejOR1Lu6XQMEVfiBt/k2p/3wJ4XBPF7+AjG6/jlCzBCZtmX75+haYG2sf3X3VE
qMe5eJvnfZpVf7pRnqyIvy137T00Uc4qkLcaqYXLO/wkA4aF24XH0gjOIkmDfe4NmyAyvaMZTQ+0
o7ImFDx0peZBaZZv+EdoZvZjrPzbtLCgwXJDxQXgr3LTPWmtXrhhPbVFHaxyXPlYZob93NtPZUaj
rY21Z24WwwcFk4GJV6+DCMsO4NOsSWSnOiBB1+pLOM/PgGp41APQoCKdYYprAnZbkgVhlq3/U5D4
/xQk/lKW2Mz/O4LEpf/15//FaOKn/5ksc8iPLaglz6Ufxv2LW/qfigTJMs+Swg2E4P+0bOdfFAnr
H5bvOUsBjM+1Gw7T/xIkXPMfFkm0wKcURqBxBPI/IkigOvzbmhkHAEUgbN+2BSOSs4Ci/jVblo2a
FFuewOyNWkAiWfvqVlVOs6J4G2GQbgyqC6xeUHGHk+HA6TTxzAgjthaxRbJz9FiL+3oJOOf3kPjj
K1B19z6lL67zF3Myl61AF18YZbm0+OimTU9ftsMdtceAr0nytm4Qbcu4utiUTm0AXJTbLrPHq1k4
TxO56YPHsLxKaGDZJsSaFYZ5ij68J8oBs33amv7ebJx7LjmtRX6WQwMJr1MmK1U/dk/uZON56QjM
OzV3iJDK6V4TNuI/Y73GLHEJ0+jVg5K/6i4+NjXyPF63gwvMuiLt7lv+Y+JC/rBLO7vhsEwJuAEx
57dLd6n8DmbryRlNb00wn260oaPzzu52jOCXIK2Gu6FqjqbV7YpkesZS+QVK4N5yhj3yxy3vFEl3
VqDCWqXWwQHcw+wNw5X7O4+rZblqVQS9zm5+SNtLaWNMivYa6LiFCS9HH+ZuE/kbMtqYJME/Q/co
5qPovmBDAQTy+qtq2KIhv+Cag3khMew1Vyc/5fFnLH571dkWf+zgGsT7FkNSzm8Qqye/eKLJb8eH
9toqi1/yWkRHyioD09gb2Y+X3mddTYthgRwRb1m7sIHEoXUbxKmbIg4ubgbVqY7KHWsEGFAILuXB
xG3ZCedrgiWhKTYZbPdg2awUAbxPsO6K4Jx3yWfZQfyxgVoRm/ezHSGKVcTCh+YDAlP9uhZvbfIx
QepijWKiorfzmSQzFP1sPVTROWseyQfKsX2rCOZ1wbwzvM+alV7o3TdCnRB22puqM5bR5JYXRaA4
2Y237YcPNbSPcXrV87IGO3h5sdP8s3zMN3ZsbDre9oG82OBQThPf+n4BZIADGeOLHG22Syd47lju
Vhhcto5hnh3z7Inq2eHsRuwJbsRCt7ED50PcYzHZquYjqOHRCgovXHYR7n42qE9uCdIP031qcHUU
F2btw0xqgWBXta9pUTDd96HPoBfv/aLctdR3z4E4D+XpSJBQ+wen7m6JZoDnO1QGeMnDuxibfzFf
Q4uiSJfpQB4pH481Egi/WYveiGVM4/GgOc4aMP+ZDzQrbnuIrOFALt77Df3f7ukA5b3KdUc88w5W
M2A1cJ/uSuEuMVC/4v5Pjzw3MfUyiG41ER1Eog0+sSyA532Ooq+hBdh8M7lCJWTq8juGSEoEqrsF
BOe9qX0Lzh6/0hw/9lh+eipgLXx7gvtk+hou3mnijMGMKdrnA8d2I7XEcXlu+Rap9uTaQO2phuFe
tbTFODCUJcKif1AuHgnNcGLK6BoXvLy1g31RMg6k82s/sIZc4pMOZynr1QoZQdf+Vla4X+JbMuJz
g1lcWi4uZiw01BOSy0rEcfAYT1n0ujdR3WqHKI9xM6NH37kNI9R+WrdjgKCjuATJh8UdwUzanWnv
A5DfppeeRu1sBjPbqMyHDvftJZdQejCXH3xopoqtTBp+UruwsXg9aznukkaxt4VgNpc724FWhXMp
MuvHIZuevJoaEX2yGf2tWB5KVW9TG+AScGWgR5vasYDN3vVV/+Yb1d6GL2acJfbZhsuK7t6J5gAT
nylgv2Xsd6buPvapjoK2kXrMWPbJtBhlcBfNQNhQ5gqQBEV6SAqGzHvYKkfCnBVuZe6wTUXza/QJ
CujYjO65DsEJgE31Hgfvarch/z4z2gn50oAp6oZmB1zz2FgxQXk+tT5DQv7utsOLg4G9l8x009US
jJ+TgUkqvpIWOYKPXWdIeiXFjOZdhCpMlxIfQOiZxSb0Dyh2z5Z85tYHvn7cBhTR2N7B7tMDcBMS
kdydRufYs8asy2dVpJucvg+qIFYz46dC8dVt/dQZDvXo1CfPv3Tj3uObZhAKoN9Ms9iV+oyfeW2L
V0hTByemh6VTfIhktxXeAT8jzDIDYe5cmP0mGh6nLl4Nxu9ZgXqiO5X8ZAg5Sa1HoL5IJmSEikOY
HGoBsi+VO67nEK7y+Mr4vC794qZplwljbvTVtcSE7vt7L6qPBt+BJrKuxZj+qhIe7Yje2ymSl4a+
b320eXiJ9BpZTw0lBzLu91Jd5jncoBqj7L3UejrSYXJE+rtYx9Zr94EzY0c2zrNHfw8bvpyxsxjQ
tZrqicfCzmjUE3zclRkK4i0FrTaEEuLo6HjtQ83BTHXohcTHhlLqibj0okGLCs8ra5BHVz67qlvX
mCgB7iAkTNl7kEbnPG6vfbaTqG/KIyGQkVViEVRX1oM0KbCo9+YUrk0B6DyRzmfh89I71zY27iTP
RgEkpKS6l0DsBGO9Qg5ot6lDHCJgJkMud90XTfqgKDqWEMwmUSRZvtvfmi5O2fMWq1crX+iJzTkO
je/JN7aa8EVV+g8Ujz34y/hQVFsDN7z5EAVA1atv7T2r+b1N7VPqZ4T7XrzwJ8dTnTkOT/uA54ai
02qA6ZeU66qvHobEOYvppyHaQZfFMSQCGbn6d82gSOrhWHcEuPp4QbKT0sOahziCxtRvram9i3OO
HNFuYuap/8Heme3GrmTN+Yn4g/NwWyNrVqmkKkk3hEbOcyanp/fH3YBtGIbtB/BF9wFO9z777FIx
uTJWxBetNTxG+Cnch6nuuGQxq84GOpLTvbl0GU/W1qMtfsDDOhXJsoNLYYVrtXN2kDmx7T7Hua/2
6tKev+7TWSENKpg5OiNbB1QBYaG9a+Z4TXU0wuI98RQIGNXZYldptL+D9xgz9RCqxrIz/wS79aK6
lEbPnpO1y7Czh33Yk0c1IXmnIx8VpCPjSFacNf4pIJzmksXLkDTzL7UI1hkOBMW03rXIOwdhD5Mu
vEbzm2xo1xgTVLaPi9Y8T9z6WVFbA3OLTmNzRuo2dObc/Y5eJPWvwa4a6xQaMWaEeeYDBKjLVzeT
e0Q+gKMbzWr8MuJTSJuFUuL/snmK9XrvBGy8nOFYOhj7XJP6q7PiXm0OQHM5Vr9ZYbyVsa8lALlL
b1tG1ZF41SohYFYFh9aguKqKrgEKQdRwwHK4GpfKgqdf6DcCZrr1hNH6VikHkexBgwEngnqqPsfI
kAOX+Y46xki+mHrNimdcicpgVPyTkR9WAXw7ao1AMskooO8FCQd6SwxASNH1W1y/8h5tsD97X9L5
isTZ8V5yvV9PI3mRghWH3Hl5voUdYNegyt+mOnrERNKbqeRdM62MevBxVgL/zVZd3m5Qc2tt32O0
p3Z66d1cexOaWFc3+PgJhS294Gg+2e0FlhMpWkHWD/YDt1292zfjjbgIsgDF025vbynxhv+S+hWy
ehmBiLTOGis0R/a+2RTEOYnbdskpzq21Xep7g5Ur4VFsu1TPshoxsNng4L53JPHBoeVSX1ynsqGu
DpRg9SIy95TQMtxMc1fxTdUPhCM3YfLmxeZ6mPRdK4kUGO0Oj8uJpwF55idE7SfVs614OKeG/3AO
6q5Kp8SuTPihEKVSw2DTy3ny2kztFeARtAxmQgiDXXpNAwwYjCqF6n2T6VhZbbQsKxJlFl1I6kML
4jUtH9919JcBtdaNPRbotWgOSUNyt+02GaUmBDtArbOBfWnjX5UcAI8bW4wGbcxe0fWzQKb8tzYK
dXJ8nDwRbDVs/TQ5LhX73cERHXkEnDlWR/AJArRbPV7SsPFHgkVYuDhSPdKqyfV5yijmKNp1OFKH
UHEHYmlbUBjRdHKfo3yI9JIYuIrRRjQoagmPWxmV11E0z3bLL5k9+XlwJvq0/BZI64R4nINCqQ2w
MlITBI/VhcNxRBfesvwtOfp4LbUjkFVjQ/CdmbXd0TYCaQ+uNJg4L96EE81y5DNlBgnCavb0EsV9
SjBkO4OuaaXC3nSB5Ygb/WDEdIZFp0Knf1de+jHYt+nZ9Pg/eysz3HTe3HhGZtyk+oWshwlbyDJP
Y4oTOO38uSe57Q8e5UgedYKdi4wFTaumSprQSOn+uJjgRgl2oOjBa9Rbk8RsM09R1V82PNpo8hNS
ukqnbyT4ioSCMAVFyJVw7dAgeUolOMtGSMbF94nvcjN+p423tqvWh6xIrwfPxkTsPveduVFj5fCu
VtNFvjUyOLv1A03UkBkjFJ1LfAxDxYpYJZ5RL8nCkOdZJrE4DcklHj+dmP0/y/aZaOGhxHcu5w2n
ehfkTN8pkeR9YU7Iar5mnXrKFMJx34vj7Lx1nTdrmHtYoPKHvpddhL3DAALmolwWQ03FHsaVe4JL
AHcE5JBjzohRl4fKPunZyEfHK9i9qGPNybl3maQrgWBv3ov2EljC1wfcecVLZX1UnUel4LhQ43kb
wJ+9Af7SLbT8ZE8XtbOI+QKZZKrMvs34Tppg5xi9j3FpBnACdpDvhncNSWZSd7PmKsMwg7xGnUWH
p8M5JvEOqFxd4nFKd5M6+kOGMQteAjtuVFtll59GDP6GM7GZuHXWvoI9EQ4UvauHWvnQEFlNTv9q
L0Bilcl3k6erNAl/DPGbeS8szki1PVc922oNiuxtar56T277lEFIY7MDM8DtDF8d3mwyNEJQlRAf
6mivhvYmbstdaoT4PGiEVJQjrZTrlq2LzpLHqtjsoSFAQcMUJLAQ86KbV8Ix37t8FU4sDfkELPpI
gVGW9iGbfrWRtwAVfaP26TQ7w+QEBjmLwa636lWtd9t4CF4F2NcCyFSniQ9K6IqZZaGYmxy0wzTd
KO5ZSzcDX/NdcIwbwl0qSOihOm4JJpzsNJt/+Ajt6S12LLpw610HE8hGvmfuIvywZcfDdmXjRZ95
D+xvRMBZ23m60bVqxY1x6ZKbAXDjDmsZYuHo5/hOQtfJj5WMa88tDkI5VfXLwCRj4PYYUGO1+EOh
qYGos+FWG4ShkRG1G59ao98GarOdcF0hqfDOqB90KHFzb1edNhzarqLxENuBB5oGTLA7vjqA3ALM
/wZefXxzPvQECZLfq/ZWWrG1IGelvUfRwJx2i1KaxzEI5PFd8F1ygmCVFddKe8K3aA5fHcC+1gVL
F4+rWoFdB3qmCQ/slCnr+KsqQu49KSajPgJ2Ytd7ZWvFDzGhJbKnnsSDpfk2dY+R9gnH194C+e1g
oAXgZ1vFtgtfy9K8ZW9Tc2k5swbWipPZvabcqQF8P1VVhxOOkM8w7XvzYQuK3lNoqdJ9DqfPngZK
Ubo0DLfHDld/StFBowkyTXCWVD7xjjVe/jJF1Vqb6JN1x+Ydn/A9i1DHbN7pZEb7ovVrxKDQ87BG
vVOhtwrAU849dZWu+C7kgHL4mrgumsl97CmSXY2aDc4g39cahWfE6L36YSQgduzsvUeYcyKPVFl3
dMNxIbr2Rh3qgSl979banCJXYbRCisvOrkMbDk6uIo13wjoq4uC54b1j5ieayMvl0XAlkEOzTcnG
gFLg0294aRPUcQogHsoLcEmeJ7wl3boYvBW3Spw6yasJZqgk/yZZPRVDvxR6vy2KpyR9caty3XpI
dX27CfESUi5KERdOtsZ9ifArEtjcRmpOQxcYRC/1hf1mDhEDZOT3jnvqtfRo2ddJcAMukS+5/KlN
QEhdWRXui008P3Hfs/ohE/sV4f1bIvd750IzcbPVi9Y+GDhWoUfQkrmvxAGzAwyOYpnpr7M1MxWv
3kFUEX1/1Uavn3R1wFNC02a/iFTYXcGt1C+xRktbZryCGMUM3EU8lQx0kC66P/JBNG4WW7JK26Tr
HgG/u9Xa177JNw6QH1WK3agZKxJuq6r+aVs2V7j/KGwCRJ4cILBGbkz7WnKITFhZ8/F/SXif1NZA
iqRbeuNRdHCwLbHogVvrJhYOvK9QPBA3d/wcJhrLjIbLSLc3QZWE2jsvQr/75iSw2+dQHlUYx92F
TrHYvM17Y6a/7oc3sRJd0vjuNCYQA5p1Hkl2dZOnccTT8JSX+gFYQv9cCT+MdgI87Ktm7mhlYbOT
KlsQkq2XLuscvDr6h/1ZZ9M3GT3WTUx2EQlhOk1AnrZs6rkTYdMaZ7p1ARW1sni//5Jp3tvYEjW6
E0dJ7qwm1MTsJHoykYVz7d0ngcCR27cpJ8Hdw/qtNz3nu4DZX8yQtGp8jqGj1W3y6bF8tqBIiMki
qKOvSMSsOzy4lXaedHs9U13KKd3gflwnOu+/rtqlDBtAkfYqNJWaN6yObTUfMn42t4IvRkiNjRnu
YxNiFS/4goV/Vrcr2jv8Fh+SEbwr059N4WqGxZgO5CU9fm/Y43DcEHitIT6Rf2a2SgP7GDchihsV
4oA/6UVB1HsaXKxXzk3ximdTv5riaPYugHIMhlgoa1tHzX3AFGciaIcFXkhDf3aksiKSB2j7S9d8
iVovWDu2wa86vjHNU1LgPIyyBvTwoZbzcupT77sTZ4HJsraiCitNzyLBkwPYjDOKpqjVFJTEDTRA
IJQEOlxjq/6jSj/t2FxhXdtqQB47lllhJrbOl9AjLsGYYMP3znRQO2bYnM5P5Rq7r6XmUt6+6Ig9
QGklvKCOPLv6If5wApDg7JyBryWZOJf5V2m9F723EHn0q9S8LPPgac46xv2XRbeEtFaRfo8c9SRK
Mq98txX9t/dodNIemLZg57XLVol/HJnRwlj7CQQqDN8LYFmLBvpBa4qVFjFO0IrOCx1YFOFC+144
r2H+R+cyK91LjhyWGrjUCU7hygHt1K17SkqjvOVu/lza4ypQJZ7CXTNExOTZ02d0oGfTcjK/3ao9
u723pRLypbTGvWt6O6KVviqPbvdKwSXSAVoKs13vPez8zyr4DOCauJsEDbhleQsexOLtWiOrmRm0
JrC6Bug6Zm0NQoMZKS9g5jgBOCL5sXCd68nh2fJEY+66crQVrZN+n52ditbOyk58AKorXQ47x+z3
OPh9qZCnLpduhh1PKN866cfakXuSzKiZYisqevFYaQNFWHZQpETerHFYYJ3bKEX2Atn114nw8nGx
B4CD0/U367ZR/Z44A/fq7qK2xqKtfnHpLlzuBi4rI2EOFyVuGKXuFvZKOmzpp1tUBkpbXZ8ML3iM
+lVxzE2slQd+4aFKiQ+4/CkecnqZLwyl07xTTrDR09F3dA8Lr9sheuG5ocS2/GOM8nO9es09Y5OA
uX2WuKcXAYliy/vRJrH0ZLxl/w9mcU/bpd9X7WsKB8OBrJbIBwbCLU6UX0ehxs/1bmXFkonQgquZ
F3KKl7L3KZXcmUECzJToW97C3hngUoz5EeH9QNXBc6KPu7Ypdzj6cFczOqIJlJW2bQCXtv25dOQO
G7HxUyL69mr2iTdoxcdil2e1YQLXtZsRykOTjcdaNn/QYzP4rsFkbyvX3NFCuqksTHeYBksbtYcY
e1Sdog4IvA4JOVxUmoPwTx7B6m3seAGsPkKd5kJr9E1Quntv0Faqw0lDBdQqls5Ca0FN5ZOyLDml
tEbcyOl8G4FYHVK7odKIn0/yTM5j6WUFSl59dXitjQaSfP8VmC3gJu3QIxCyW3j2UhkvxyJYzAUC
UO1kLp+B4a0bPd+qjBLGXHlu2UsdkVrRtTcx9XuKm3YARl5mt2aZgiJU1E8WAitgGSumTxpRQEmQ
v8+Ca99jcY+rJ6E1R8cBOqlqO9m13CjeXQA0i5x4ECXHM7uILtuxxJjENE2FLwUYGFLKtZXa1w54
t6MPTwoGzOCpVrrFyMBM5LC7pZH33rghcy8ejv5Vw4Y9FeRiALLH4U8kmU748peauiYeva7J27NX
LBTzqOniY8gV6HqvdPBC1Td24aLmCJC+YoHQCtY227lp/B2mH6koOyYm/CvBZiogGeqEDtOu+DWj
WfcWVOe1u5aRTIkOjCV9096L+ckDOzC2cjc5f26TnYpyICMCDQPQR0GzgE24o4R8mDkUGXf6HWPv
yghm80rG40kGWSPgQC3UIt32XE2CUnxgT/ejRFthBN2qybZqaY0hQ9AX767g3dQgRoehQvRBWUpo
CGgWFDReWJT0fDmoBxRKvR3bqxDRKR2HFT0WMHvZ+3K5BsnR4dIPbAe6IlWN5DsDrfaVeQkXKncO
zVWZPtnavHfuN2lztszpYM24FTsAm2OeNQILAkxSSst8LC9h4LdatyGCe9Ch31t66BNWAc5CfAWJ
Hj2ENhVwnoJUp8bLU8edX9r7Si8uAUaf5svlCylJW82rIpR2mIflW1HelV6/ZGJ+uSMrxP21ijNy
VSRFHPe54G4epCjN3AwLm+z0tSbmiwV54TTTTrEUPnf4zZIgOFG5KXg3zfd4YhDFUERproO9jB4K
fJYHlgx3h+G36Ry0Oezn1iKT3Uslin1jBd+6yVNcDpUfm92zkhrvesuoZBT2tkWDyVWVYlxASDiS
a6mch5GpqMhRsyZfjdWFzqy06EPI+HjYTAxKnc4tHP2i1jdORZaqqftz7JJSH4ydEiLmuPRvcItM
NoVwmcRTNASAQ4HcUMJJBCt8VWhkApID2q9aPVENsK0iAy/xtE+mnxQ659DirCqNtyDZdey3RvNh
Kr8VQsoAntUr3jAcb0NyAX39Mxpbg4S4Fl0E789gBLlFXXijvyiD5o8EE2Mrvlah6Tsgqp2liGda
c7CrSSsnrL11kDsiP9FRAzYqId2UryCtLM3wZlgfU7HL1W5TS/5KQUTTflXejU4bf6YJBGSsWPNP
6nNYPevDZ18gCpnrZLatmslq5JPtNWiWRnuVk/vr5AgpvBkYZcXAQ1J8Esvnlm/dorwnXm+RyUlO
Zayse5yIozuhh4mlYSXHsWu/YrV/13JqZ3oNfljJAsb2FRYlGpMgdYSKchowGVodfCYOs2oS10Ey
u9ic+iRcUHo0agI78E5A4kvX++2d6B1n4Lq0Ug4TQ56gJ13lCAq7Hj6mgGOh/SpzQgQtLDoW1Cno
Bg5Uy7qpCqmWVtMJQggAfF3wluF6jHg08zPkW74NYUeIYXySU32rS+yMA06tUccfoB6wT6hutQBJ
j7L83aHXNhDkp+yzHWh8oK7AWBLzSv2+1u7IpIu6oqbSCDVEqm4NJ5xW6tSbTiWVe1GEG6zp63PV
4c5UAI6ORoRL386LldEwAXp5gTMeRhRJDUgnWrOJwEAt6CGdNnWTldQ2vDd0I68QYudSLwntGya5
JqJi6yVz74fDET/lEPiUAWpZnHVnvJscXyWEDJrV75lJd02fF3+lZ25J8MGWwyez7CQbkiGgkMzS
KLOoFFVFMx9Ag47zGwTZwuhS/pbCkqgeMaZUSX8b+vGeWP2TII/L42+SQnLJ6XKzMPP6RjkX5bmQ
3IHWTlcJzukYxIDWHZRMfkzIQ1qoYHodQyZRbxPg1Vwk3mAjkTWElUp7HXYnUyWtCL+cAED9qnUa
dsRckCptsWMnsKCbmGs4M+TK0wES4VgffHaARTLtXHSU+cMDQXEN1TSkshznmadDe3YxT5BugHeV
m5Li8mSd18y+tgGNYcIZYpH0W00hf/BCsmhWGjVbKfRfLwaYahJqA0qxGDGPxt8hr1E1GOVi7KY/
x0Xb7/pPxIpkadYdv4p9zUDQ+anPmh+Foc7DgoIaO3IgSuoCmJIuwhLXrGtHPxnudSvXSgN0o6ef
ZQ1Si5IIZrdyGmfzRvpU6Z+6O31wG3fJWbZwmOzytw7DUzQZQLAVrkCK6ECsFOaHGSKp5wlXPDus
jw2gyLDggoc2TGBHSpvwtLsiddXvST8U22QAxhQye6MwmytWbxNBgpAOrllOw23g9HeyG1T4ZJtW
YetXiSrYGLaFB6Jn1xC07Y9juPq2ThAVh2x8hZnqYNTv63VUan5i80qgt7NZtfklFxZJxa4ha03p
wMLmirFp4GheipDShigND7Wb3TRVfkdqP5cuGVvLnnvcVTToeTdlKK/gp3Fl3QlI4UV3B4aEWIqF
4VV3DDhQqClTjmw12JOZYhWbYuu2SvqeK8JwdQE4K5dI3Ux97EHYzWTNdzpG3aYPuJnbPM1xlPx1
MiKrk7ZypV90xTYvgsotjAG9u+5CiqqyYggOQAifFOOawXBch7hzUGHDW2WOJyP/AiaW7nMgHEsw
YeFKnRF4EqPUMlHbd+zWazXEauUSic+LrCOs23TrZuaX5on5XKjORM78c6DaZqWZLmaMgEt3NOJ9
yrHuB6QsoaUyCykNQNY0fXaJ3i4cheWMV1yER9ovz+ZaCIzhgwDqHRVTuXaGCpncgg6JyR96K7Bu
rWAItmL9UEnjmPODIvHGfrIvXiPPSvgYbWrAgn4BlSI8Aes4ObhRw56UjI1PbimUbtu1MbE/LUrW
VeNASpTtkX0Aj3eMK0GvaFByShZCVMIjANULN8y+Knf8xAmrrW2Fx3ogqbfAM7wZgcCs7SC82DZB
BQ0HGsXpyZdDdHms8TxT4gUmKa1ZX9hrpw3aLXa2ba9Q8OfxkjEGLCGpDt3RssfnISdl6YzaRa+j
YBvChwUNx2aCD4ziBkTKSKZEExkxXcs+tFrOazxSvCWmhBU9VfLaIP1HFOusrPilDxCI83lRpAK5
QeA2IWyRow9L5aVWAl/opbvxwEY7iYPoUGGsI4LnXooBxFQhgldKakmsRFm8YU3hrBquh8mAzATd
kF0fO9/ItSgftDwipzg5sH2zrjS6J2uspp0EsGyO7EKSaPDbkd/KNcevKVKug9JccsPAx9T98o0t
EbOxL2kKZDoQrjc42oAS04XH/d7npsQFQcvY5I4BnjLNXFcJlvAIXxcbch2zovVTxyPrDWqOq9TK
rkppzEGsjriqq5w7EVHqZzkkceNmJ2riKyOL2Y2LyXgxzsRNaajlKtcNairxHJduUS9pPAIfhHQS
aeOnF6vWpkpQziM7eAHoxsiYY/pIVQwyjlkvgds9KQGDPXm0gnbe5ierk5aIHbmaruz/AuQPqifH
e9C89alz1SGpnOmyfJ2SlmQcAYghyy6O95sNlr2tJ5KsASILaMvdIMf9FNEnE5ZgrwuavXaabG5m
XAGMGN/LBsIkVTfwasAob8O4prPdpmrPUtbSwqXDE1pvHDmb0Yf4OczRj3uTb69dhznDqv0wRu/K
S9hdALFMANqjOGrareSkjDSTRE4MXLBVtqIurxNSCD1sreqP3V8ozXcypzCYB9CCSWw94YJXFmr/
0O2KNpEpCpcY7QkReOaHZoy/4eQ6bDLwm5I9WKg2IBpqL1ejqeDv6/lIAzOAgiVCVrfNnD0W5NKs
mQmVF0sridcl9rlN1GKGUhzioA2Y8kTJjmlYlcAR4gvvWoC9uXJy5z+bTa0MI5DzxHRzzEHE+UFO
LFLzirtUJwRG7mQKNVbcn4dtqQJrDKA2RjO+ERLpOpiBju2MdrRnyGME7TEL5p8cUn6iA4IU/5CQ
HCaAeBXuWLtmHgfAkRKvjeBVZs5fH0bb2kiiPSs5kvnBH8EBkowThWStAUm3A+KzVC3P56vIdwd9
hkW2PFRQLNnYajsDrqU3Ay4rSJeYXdO1IoFfihmDGTslb/hB25QzIrPAvdn+g2ZCz7RmjKbVANTs
IWsGM2KTcMxfyx0V5odcV8Rgd3gfxqdCZE9amh86DVR8PpW0M1XNneifdmWoTnzBGriaEZ9C8hpM
NfgnEBKCFT5DwbWWnCho0ABGKMxojS4osKGUyLF6bh/eDBSlurja2rh8IlijlMw8SpOPT4VCKmYc
KSIiHTzGqf4HKu1Blg4zvFTzdBTmFqDpgKKTtQw6tF+SSk5PEexTgRK0tv7hUG3hyxmQGs+k1M6g
AgMBEGsxIqVz90LY7Gw4fp2ZsmomTFH9TzjjVyH3Zjj6m4Pt2KycU98KfhqONCyV9IH9Q7g2mBZn
qGsK3TWdMa+poQpMlvJFjWyaOYRO09aMhdUMeZDzW9KYkbGh47z3OnUV9oyTpWO+XYy28+nxaMoK
Srq0vltOt3NscxMPB1KQhdW+kJvnf0rKH68uniFDmdsOlm3K7XiVxoROPOaBoKEGL2TjEnYZUp9k
kpTsDCA07oycbEI8A3ONmZzLvZ3JtfAdFfcVcOkjezO4HnOPRPUMLk/OEF5zxvHm4wzmtatjq6cs
yGH2IhW+jTB84xnmKzXOuC6gWWmE07AgX8VMPeN/czjAJTxgOwoLPxuDE52Q7PpnaDBvVbboM0g4
DIcaM2CxKbY9ioMVj0uSTnxVy2MEh1iDpkhqBDRxCaMYpAAD8YwtdmIAxkCR4bvpuq+lnEliAO9h
0YNizemvCsIk0V25HGYochOBPsTMsnRmYLKmddD3YA4vSmV4TgzSPblSuwvL+WwDzg1e0sNKY/5Z
ZxxjKIKAmfsZ0dza+lMI34ddVguKmdrjEBROOKLcIiOudBsNg7FWWyh9+khHOi1Hpy5XPHrIEO0L
MPVDYtV3Sb0SbXHyEDK6z7u5P9Zof+mMmR5m3nQLYLGBQD3OKGpYQ+8lbGqTu2qZSudkzgRtAKd0
mdjFezkjrSkeXcUz5Jq3RnJK4V63MwDbmVHYSZQe+jxOt+aMyW5nYLYygc7WYWhLA69TO2O1HXIt
lT6DtgFuz+DtZjZwjUJ8e2SJ1xG+8oWp807s+FbSe8fhFyb7GRaqVtNJy8n/8kKkMj5xqd1sIGdE
sTtDwKevKO6Nc4WXszGc8ZGVyYsR98ExL5/6ZlOrwFPzGS0+FEfmkoOYkeNJCHzcnjHkIeI16jql
GpNUCVmlgYEXkFtZ0WurEMgdSa05rB2EazG/rYtcYMc2sUQMGruPLmJupFvOIGPbtM5P3eKjpu2u
YqECQj2ut9OMVAd6iGgxFlgXw+Db+QdenxHs2gxjT6CyV3hNVI3duKcDbG9ndLs1Q9z76j2xY3k2
DE8DnBZkTB4zpz1ivSCyz3iGwTf/sPATgHhjZm2brvymBm+TzRB58gXmUk00frQzYj5PT0zJfGHg
580wDKDG8OgV1zolHgSdFvDwUmkJE9WRc+cVp63+f1jo/zEspGsEe/7vYaGDTD551EvlqcxZ4//v
+qj+/WP+kxrSvP9yLMvQPEBmhoEyTjboP6khzSEApOsGt3fWFiZ/+R8cM+O/HJc4JH/vv7dVtf9p
drf0/4Ib69g2iyPd+pdC+l8qqP6PlVR0txML+k931VyfRREVVVRQzEwySpYK6oN/i/85NtTwb5ZM
RIuWgp260UIhiMEh+SXfs7yk2w7zPoZpwQVn7KNur1oVrvL2HGrCPHnYEfGKpOhjAi55GI5PCbTH
IJyJ012y9wrxF4fVhp2OsSwJc08ptxCMuQ9e3KDBXJULd5tox4hUIVikMd2b2YxZwpIgGuPQpM5n
b2tcjoeWDor+ahALgsN9B3p+Sxv5ZiiCi4C18mz7kuOZb45mUeMAjeJPPt1spU0GbwuDi6+R8hhX
JALrnLMzBQ3G3b44KCWOkzGkdUtxAg1PBqW8poIB0wzybV0lP0zVS12Jb17uXGCVfsN6QqDLe8rE
7yNnuiZn2om7KkX5sOTwl1vuj6KytpKqCtugs/0ocs8G+BN+P2c6QCCToK+YqL0UnwzuX68B7I/v
2cVWqB0LrX9M6PCWZHvceeZfWYavU1c8W1PwkArOEBGyRfdY03bxWekV8v/zTF8E6bpVxzkA+1A9
3VnmsEgx9yCFmywJqYB0WegGOe1LnM4jnVy8qVmFst8Pc/0h0hT7UZ9/Gw1Vd2PMP4gYCNyl1sXt
FxuLRoV5VKhckDSzfmF5QRhf8XLw9Xz6QBI2LkEvh0SZU5ZEIQTW3ZIS01oT7koWw0uVpjPG1YXx
iyXKtHm1zW2MUtKqWHSsMqTwuBt7VbM2SzQXcl/ReaTFNlHrM8bpu+MUnc+ns+grejszvUC6be9l
KJ8sO/SI0BQnHkLYe26XrIy+f437vNvAAaVQBTxlYr/wKlRXaoCNohXGK9Zc+9ni46vYBHwNzdXU
K2iRFTgZDwGELXgJguRtymBdswx4RT9GCeOTYMLci+AaGK2vd+KpCqePvK7CTdz8ZjGjbiaMN6Xn
t2r1QLsY+E/TpAy3oOVpQrDb1n9JRfRSaXwXKbH8NvvJWCCJvUwexLN//1WU5ktrn/MQsjk6WbI1
KvC+Y77K2XbIWlMPlVIf7KJ85RX2Q3JGuBRXKLDas2nnFN6vY8g9dyCqsU+m1Vxz6dxwa+lE+L0T
cfp42eaxQcuifI4i7ucGloYp5Cbt1smFQwm3oqMAaTPC22iOq2Gqx5eR1S6xB2sbxw5GPo/ssfLd
2ccsxdQS2wlulvIQFspZ2pgpUfCtqFdfoAnXris/Zr/qEKeXNGOpWWaJP6ZOQWEzJBzcntBJ+gfh
hzdczWcPjnPRmBdvIGOFM4YGKUSOkzI3y+mTRQhIR8MuWFEkmDotj3lUSsqrJ41/264/qpISjgLn
zTChAeGXyizF5wA80bChswHIN4bW8WDAZWSSSqyKtWxSLwELfrcS4ZlvC01r5NqGpnkKbI8z0Tho
leUjut49WAIirsAsGMTfp/RrQBqsERLcyPUgv2WfcgCKo5mPKA7Oogmf3So+l2mw01G5tYSdFI7p
sxLKhtXWj6lb4imgvT3zBMVQBQiFrLO8IzgXFqJAd1BuwPNUYu2Vxm+bVOdQUnaXKqfSw3VHX9nI
nH2xAk9gu6kfuZIO+5aYVZG9Z2bo1179p7T2V1OB/8npxxu4auspRVANwgcFSzhe5BwnIKpcMcoz
CQc0X7ElYB0Pt7XGwgdy3N00Y/kxKPLJrWN/7JVuRU3UhAst3NVTVG6tyGvXgeKtA1Zxk6rigePM
hKOkuWfTTsdlBk15i2EEQX6AAWxQg+wR2rEb6pUqKOBktEgHAAqAZhUCySBIyLEq+nbtaBhJJ+Wt
a3Jvn+DSYDvC+qELKRACKFNOLlK4FLfGPJZ5dLU6l7tzQ7NWzxFpNdiVY5MWUyKHfji1yjJgTNs2
lXpycnHqjYn3nluxHg9xrk+k6LJAiHWv629pA2elMonEZMmumRpjAbFiY1RZsbUSruSl4AGOHUeC
WavCAwyRRc2vHwsc1p3NsrfuBMa7xPeCwF6AL2D/ngS3ikRmvYt0lUygXFsT9K6kMI5Toq2xqD8M
aX9airgSr7mIosV3bi2NfOQCVZw8N30UsUHgzTVebGgJse5T7LqhsSbLsS4jE7FaLg5pGF6r3r2X
VG/VDej9ikh9YJr12uOjti0cNVrmvXu2vMPqBY0szxEXmazx3hWSKGWkbLnKfYxPUaz8DuaGPt+J
6kjlt0BGYPxFuVaMzTSBGUvd4qTn7Zr760v2pwUTBrl23SqezuvD4scdRmevd84uCDiKi0+dmdwc
w08U68nStd+A4ipTcw55NfKOjzecJYi4jXNS1dahzxa22NTE97Q3dk74rYbdC8rMM1rRI42qa8PI
4Xi7vp0wglHKHFgz6lFRt9k3+W2iceG7LqKVW/XIo+jwfjGpr3Ge79O62eVm9MM/n/yjiN9s6R1H
u/hViuk1RUfBfeNkCLXuD3eZPdSSW9Vla0XZWP+NvfPYjaW5svW79DyF9GbQk/KeRbJYNJMEzWF6
E2kjc9yv1u/VX/xqQPcK96KheU8OJAiiKaaJvfZa38q15JDlPXosBbKQz4G1Z/58yPhq7B1stZC/
xUISWc66ZheBDQ1MdM2WUGYx981y8Jk+mqS49HhlrvQr5PzUgJDyW1NnrCDioT70WGX3rtYX58FK
floccrD28VW1XXp1g/QN6t3XkL51Li4jM/4e6/yIOJGwsshKQQlC/lA3+ms3QCIpYN+lrl9vHVIo
x7/+qTU7O/IdTg505900ifBIL8WJAwCr2UQ6a6vOtiGcSfaY/C6J9REJ8cnS/gOM4iEVPHRr07Wf
RyThjTmy5NHbut9kAdwWncZF16cERe+jffrVmlp01ITqoICGQyD4QZKSCQdnZUzjicICcXbbt1Aq
9EtJHFfryI00I5EMj0lX1LPcWK13mwBflfNh6Lp2V0zkWIbgFjvHphTJZgiMa+z272mGC0mwk4vF
BAKKjEbeA85208l/LFTmi7WIFIg2biLvPoifkJXjfsp6mqGGP7U6L70HVjuAnEe6gudnHWTqWhhq
J7bkbXkHIjEe/doNVsjROOdqtjytxLFq5lGB755/hI5wEgbli+i7B5CvhMSQpq2aLIYjHsdC3Pjc
/pgxRQtxvM4D/Qdn4V0yqy+yZvrTDtF7bBtXzooAtYTKQbZYw4K+uFQtVDofD2ss6m+3LP6Mmode
ZEdynXYRjlSCvnMpKvwEPL6H+lOg1Vz8qmEvXdGjNPvtHvaLta3SO6QPhoH8QQrJO6F09gau1sar
gA/ZJvEofJiulBcdPEkH4In6pPwk7AmL9thz5BP3CF6R1KLb7LIDNUztmFDFDX3gJyrdfqELKimn
4dYBqb/nr15p0kgDqGuMqXOI8CsP7yxld8TiX6vE+5itajdXBeSw+maZNeXxQXrMWNWXLcAgASWX
XHMB28TM5XrIMcAHyIGJQ8apQO3rzeDXrM4NR3o8SHjRZ+vkOP1b72V/fM5VmY8MUWkEx+gwfc0y
E/02vSX98yzCTR+IG9VfwWpIUUdFwoXL/URAxePBnzTaynB4XbYRYTG9iDCVI0Hkchy3/Rx1gP/x
4fVB8BG7iCczm2XIwcN2cqKj0XnUX8/cEFzLC1kQJqfmisylpYqfICIS1+X40PnqDFtf3aa8Ogmn
/Xz+5CNArZt4t2oUKnRz2V7prjpqQ/4wqkN2ZBGNpXmbbdSPoH1hYU8sZdoG+CN+ROiOPh9E+1Cm
7lNvREjqKfd+lHpP6j9gg6Hb9EnwyF3OaD6YXtLvjNmLT5x/GnZjIkKyLOlpqYXAaaIlJIHUksND
H/IGuipy+lLt8RWgfLpOgdhscoxe9BStmmy+C30yV6lJc0VrsSCTOuYv6fLqlCBv9nX5607+HzZR
j8wX947M95LrQn3DrtkgWGvYTy26JsToA6oWL808fg4mzAO9Y3Fje5s5pr6VwEeqv4MGg209xNFB
8+aLHjlY81ycOokwT2OdvgJI3NEEzFHVu1mKi4RGc5iCzrvQurLj4MVjWDd2rWANo+n5zSqdYOE5
7r3NSerQl1cutbS7pjOAeWOJwEukGOHLiZKnamL7XQVAvApHHtyQiiWZSiqK+Y50HuuUuFzxZVMf
V6j8ejyR5EC+O+o+yyOPxTTGknFfopAteW94XKTBi2eEJ8NvtSfX8ZqVh4gaFRp82NR4z6Tbrges
FeuipYwFlkYZ+/otteq3rGjcc+O2zjlwdDLMkg3mwgX3OHHAWNNlgqtHZg2BO2dc2PS8UfaLM5iR
ks2+SdeP5Ws7Q0+GLfmfcwrz4QKnazUl4UtrUtqk8eXmIOE+S1U4htBKx7p7FhL6AvSHxLDaQ9Y7
vzgetI1thvml4oRIkF8ZlELOBwZzjVMXz2YEo8CT27qvf9mAgLrx8/wYcrqdRO0s4YLwDJTtfjS8
4tThLT25xvBZTyPEbZwDQJRL8euEdHpCa+KgRezEn+v2yPHnGDUZGMm2PVAEyTX0bA3diwZ5lWtx
2lvUzi1ZO2G3Gqpgg8X55LXazY7U1eNkj75ufBFupoPXsU++V9WrLEeubdz8aQKP2Il7PJZEylIn
XschTdvNGBBRwVKyYZl0CG2X4RBHnFE3C72NMFFp3dlhdZKy0EvM4mkMEtapugXLK2WqBD98gzFG
5huXYZRRdByJfj76pQrUk2dZuD5PkySTqpB6Jp5qFRS+9BwZO1U3ZiK1dEbhr/uQUBFwY1OFWElF
upBsdeT4iEsC01WC8VH63npK2bjlWTsf7EQ9oOHHGX37AnB15faCIGc1PLJS8o9xLJ46azgyjUZr
O9HxwnVQ9NKjHprfKDzcxuRiep12oQo7PlAv9pQVy/Y8xR+f5ofJQAYXEb6KQOfzgIDiTtbBa4s3
AvJ/hAuQTq+eK8t7GEyNtDzmk5Xr8cgxbbva9KExPnX27F1rQl4u1UMHb8zfDGE/YsjY5bjjfAPM
TJkTR5v1lOBMG31ZLnXEeZi90BR37rPPoosfxIBRF14hYSk3P0EAAKkmAf25Cv43zRyUqNJqdrRm
PXd9/h4MUXDUsWb5ETDc0KfRt05zdy31ALWbdGbmqrYwK0Uatx8M2sF1kzfW7NCEWANMMUPBxIs7
x7I3ocX17JOzLsqIOh0H+b4P9S+XjqR9bATDprW4zPla60hZ1bPRRwLu8Czje3sk+Pdglxymqv69
HgE2gAakIJenYdj8MfWaFZfI3iwRHiRGzGHwT+2OTqR9oEFERmGufQE1go64KWI6k3F/yZvpMrbl
bqyYOnGUPJcBznV9nwfDxVHfKcQzB34jpIE5qlOwtTE1zsImFCHsczw2H6WZ3YfhiVJ70goYBRg4
y2vbga+hmky2eXMRTvMr6DU8plpzry0+BH9mx+eIyzC3quLIZP8hLR34uUdjuY4dCaKevUt9waF5
no+JC+RVxxgwsxhLtPbZCDC/F3AWvTB+8FL/uwaEkBRYugezPc6WBi8vWOVjprwJ7gPh2a8aNzuo
I4bz6TnyesxD7DHpOu+bcxL3D378KOi77JziTCnLe+M89860H2T0YaMkdR2psdzHHSAa8ByGQz5U
XAr9FnfVvoi0r54I6uh29Q7W4w1/NKfkos24JOSjjGOYLQ14FNDfn73p3fLa4hbi5W+4/YV9HpH9
wjwbpnfQvfjgifpRlsY16/gwKqMYiMovcUyRf9C5f23ENkZHTBlaY23cLMC/2H5Zrb6hYWktfftB
EEZawqC6ElbQValmZj5SZZ9uZyumjEk+wcppzq2DUY0+CRVoIA/smdlOD5EUiyTY2HhKwRu9dsQT
Pb34rCGhbLOIfL4eBDh6Z2/tWAPJXUQVTjRVU1trGfb+sSsc0riC3UuQQIpuweJjtSuCVT9Ul9Em
b1T5nkcjnubt6MmuDgSdXqoWG5fJ/j6trH3glGCacKkYn9IovWU8wVArZhf3Pz7HZqWP8wBECHyT
VusvaTI/YsMpMKtTEUBlAIsqnt1sh8ue7hcGPvLw5O68fPx2XBbbvqMd07+7PHJ3lZgj2atBhhdc
nbjM5/ErT+ULSU7OuXrKe6fCQAsidTNV8JBm6DhWDwIcgzaMQJZd+lHKcq1zsBxLH4KoOMlkOERt
d/Tn5rvTiwFod6if3RQ6ocBKMJmA86uRgjTru4isfuEY8TFr/Po40EOVYx3gwoB0X3m0eHvgb0xj
+qK9UccjpAeLpsIGZxpqB6WB0aDEh1YsZnxUFRRPUg/41cfG/GgKXoKTjpejK11SDBnR+qDxoh3j
AQWQWo3o3Zig8bSHosrep4wE52iirulnCXESqKz09mBXmket6fZFiwXJ6DhSj06pKJL1zdPiO06U
Bx6u+PJQjedeHnDgPc70TIiS3GdRrAdH8zZ2KHj0sDqzjdPg5c9UQz6VcfKF+5AXYV3xGjXNVz/h
t3YC/cmF4sULyXiOHG8/uV20iy3K1KBwh0I8oezcs4pObXOogG7VhB6ibmtp+VHbxllwDTXr4Fge
M6yzt1y0zKKJqVqkTP34vwuwf2UBxn7qf6DlXasfDMD/770X/++/771M62+B7cKbd2xWW4bvgaP7
By2PgmHTDzx2S/xPlPSUVdPF//5vjv03Tt4eKyk8f2oh9Q9aHhw9zzV08Hu+DnrP+tfqe4C8/tPa
yyYO4dq+rrNJcw3b+Ke1VzrYHP0pv12JwMURqcNEQWTBOlIrvEdDsGbDvQm5tzgNmVmstdmxX2FZ
XHGFJmpeAltKP8PoSv0+BvYPWv0Ju8370EbVq89gXs3evQxQI2rNETs9pv+06HjIp+60DRsKApnT
GEroHGcLodRBk5yfelOD6asarX7WFQO6jtcWXSklysJgdc5HP2JoduxiOBt42yH+4n9yVecxaCz2
afl76ecbr0qvwUDtz9QkUMl49M91hJ9iBlbATjzZckfmOeu0MGM+Cy0PR0b34/cahb22HzwBGk2W
VOnRGVDiti/sryrT40OKN2zl90ZLd7T3S+rI3TkGdQYMK75tG0ePrXQ74a7EuARyPMtrVHA4aS3Y
A2eiYiINFkHKJEZ6bo6ztW7MLFLu2smIoR3YP4FJdR51IuwB8kdZgdbHZK5oc5x6926IZ5hqNiFI
dKtAIshCvuAWqZzt+YNPPCiIdiYv1jRiQ04PXGWaK73gXBO+dix13Lje68T3andf0sQQAzoYQEGl
Jup+ND2Hwxgei2jMb7aP3wNrxL1IyMYW98kmW9Ok6UVIqjbsFDxP530P2MGpMWMUzoF24xLB15Oi
DkHtheIXX0cm+W3ac85QAYiqOyR9vkMks7bDkJYrJ5Y9yOoUUj1vS0poEOHxZyFF4CpBUrSXktIZ
oOhsq2QLbSFtQDMBJRg3YHY3kfUsevR5o1+x3l0YkgoZJFeJGKbjODOE/ErJ33P2a8AHyEEuKzvT
bhjVpsrgBJ3U6mXDHGY6pYVF6qE1Ro2LrbxJQH+MgQnSghXFq274nkEMFKkO3oyVaUnwHdtQgFsU
2vCahdFCl2eVIxt4f9hU07E5dDnmNgimJm2nIbkvjxiEhTmoshlKMVVHESF4jG6WuTKG35wlREMX
ymC/WFG3GzuCSHjk56eWaH8QfVH+vvL5a6XOJ+d8Mu3pIq/Awekr36bHxEdzxZ0N2YrFbB3RKokM
O6CDxDMifZbvCg1PaXKQzkdRdhtgsvvQ+ebURnoCDGHwYqSPeHww6XqL1ubIE5FzqreNvTMJtMDB
Tkc2RjlD5DYv2eFYZI2ZiPMRLADHJvxIXP1vdOqlNrNPdyFP1NS3on71ycgPertPgePMgHZDqge8
R/bN9FPgjvNzwNxk9oD7JQO52XBZ0MRi8uvo7SnxTsRUahhF9KWsMv1jpMlpMF4rxnCLrWDMCkoL
b4z6AGreBgCyBlmg1iUkPaM4kW0obRbDfGp4YlcJZezM3TVS2kSnKmGWkVHHWDQuTtKU0wiWxBiA
GZxgRpmyPdRQBxUA3sFxkj8TsJ+I/Ha0PR9JbDsh9uVxpWfTJu7CrbS3I8Fmz/kYjKcaWVKmziKe
EForktVrdfoiR4J6yagSrsksLgP0aIRp4NfW0oa0Ef9AgVgW3Qm8G/mWZgmKIkt+6C+ASUAZVQ04
66OogZ5VD4xbipejoULTn44wXdFYXQJrKSAM6fna6un2ZT/lkEdzErGRfDRmfwoBRVC3qHlvAdJB
n7zVfDQSs7bDX6Ua4AViqxtQLiD5G+w/PVjf/usMg8MxLnWbHiurBuKfnErm/Lp+w4wrCgTSEEEc
o5HKYB6j4Y8ZXutriNo4kO0ZzbOk77lkBTVJqt73rXMcQzbbqc2q6UmjwdeNiVE0Ry+8mRhiPZ73
pGG2Mr8V6aB2CphJn6dxbTffs0C/Nq8ixsB8aJFl+v4lG89T8CekUU4pfYVdAs+h24ugwOiwW9U3
TvyOAuam26mMVsWfgMM4asE+5yZuCENoTrdxg1+XYpt0hukgHXzlf/SYHOy47mZ+CxLLQtWztwvD
ftGpsOB11sftgTEuDo9J+lJiJXSYYDNzk9S/neQX8EmJ7iobjiBVHwBR3RrRUC4LHt3GAYMYwZUt
UPINM/CeFSv7x0dNrD0NeCDb8nRc4DiY4HA2bwbK9ph/R4T3etajYXWX41F3Nz5GrKTFMM6uUULK
J/GpC33l1p8UqFbNxpKKPnAIADlQ1roAZzqVFJ+9NdkvL1qUq0EZKonsUQRQcjWk7aIQJNmMZV3s
rQxhGy1+F+UfDnxb8VMlGWofWtC3i3lFC1+sGm6eg/tz5w0ElLy5ZLmRw4aS9dWn1mDSGc1bQpiN
GL6nsSaPwzy4NyYn33s+dTaVKxaIzGRLCX5uqGyLtxqNOSuGI2bgrnrMlNcMrIyl2+/uzFLamcjN
5L0TPgfOw0gm1DMS+65Rkl6PoEVMEcnlKKaf2Cn8ezsof3kk3ihyoqyqquCf9DrJdCBhkPdPaIhb
KTGlDKnz0ncfZpl66xIddzVKkvi+9iho7X6y8+8gHHJ4QTyqNLujBso1USvL4Zd93aub8/aEhslf
8LHCvWMl7jOtQ/4Wh8zGjdp3A47UF+GjitIMnfgDJJrKYI9hsq1f0NZgrGNzjDaFTtUokMCHyBAP
U/+CuLOy+UEsj8LD8NFIuBmgxQV8H+gscCpMljt+sk/0L5npuxJwP33TwQTdFieA/4tdwtOvWFNv
+JJWLoujxvwNOxAOY7Wdx98Ol9BIpuHk5z+2lj4SRlriLfIYblk0QvZ1d1h01j076gRjzQgu3CN8
49pPLWfEiI61OBfglc+lvAeDfWEDoNFGow1/cZTUy9HKx1Xj26ri7NTY/DYxK0dI7eAgqTas9KFc
meR2u0R/zxvzMhdI4F1DRHgOSWc4ooYEXPGYb1lN0/DkEivJNd/4wfq/tZ0+Ow3DMg3j+SqSdh9r
HHkKL+X96BYxmojjHHOJ2M+bnymfYnUxPji9hTww88eJWrIXmYZdWUV9Q/2UlNklwWGxAZvIyw9/
DW187nNO/5XuCTIOGjVrZl2jNAlukK7ABmIKB1wbhv4x1b1rrqWnEKpTPfFw5l4wFqafUrRhsfYf
W4nLMbr79VCdTfpm10OGONPP+cm3epLakMCeQvsCr+cpyTtva0QtbQMKUDkXzcS5CIO31rkPDbZg
7tKxYkfpotMcyPXI1TjG5lJN1a2c6nM+l2Ch6V+LRfaFtc5UB2KSDmO+D7x25i+16omzxKCR/eyh
iWiRdgih0qfVYWUoPoxpiNZt+jU5uoQ2ka201pm3bSbww2T5HxLrCj+IAYXbFn4MPxCfxkr4xr1K
nJFr6Movx+Yk8CWpxWTThLzfmwZWIPtl1a9dHQqH34ekj6oYpgzKSo1tGBNRYNlFbjre1TjmWGHQ
GcxMX7KkIa8T4eGS5YC02KjqT1CrWler6YSTYqRjjCNAjE8ii/HhxEzhDnBsFmTgEVyon5DYqoJX
f2NU72WX7vs8OQQR8aASoxfpNE7EZShfBov5AU5zvcV788ZQjrziQR+M5V4zjBdimycaS8hEgBkI
RPFmlV3/IIs/rt+dNRtD7YT+SLiFx1CGEbkjAZxgJ9vNTDpAPAWmjsT+Il2LiSfPLhD3cQbPtr+V
iliLwL9Kreiji6KX2ASk72IXKct57WE7WPLnfCEQyW7VopWUQhdyLJlzJKPzBZEi2iOX7jFOx1Se
0qs4tzaISDnrK0eQcmRLzHWSjixizZrA7cyxRW2iNfjIaJ2HycU6IaRWb3D6Powy+o0sig0ruJ5a
jF/EdMN8RzdNBJaUovWwx9eiT42509PiagOEmIYaplCp/ZpW9ltwo56m1HltioZ6gxY8OE30IHoF
J32n1OKrywOYflTqfqZ8XRnVh2OEmyiLqELDQk1aXRIgj6W/4BfONk6jvMaRne9bOwu4joZXaZr6
svahUPJJFETnj2AlHqqe5ZDR2OSdPZNFp9RvZdI3O6vuWW0rYCJNa1idU+urLrTmNMEmXdJ5tE98
Wa+KaXqGK25xum2/deGgJtkDfQvDdEo6MDP9KEx1/fIAtTAqpzmMtN4EiQxFqMahksQFUBxDNU9C
i4yn2drRJIYPAuTtMMgVmzO5iittWnnaa9wJMlIZB9okYGIEDLfJZm9YhtJLj36zrtg/7iLdBZFg
810zDoOZ/xjHHkNe+pIDw3Od+LNv0ieaTSOOwe4AgePWZITs8KCm8AC73OWPm9EhZWVfCXSBQ0lh
UhA1xj0rYBdOI4lhN9DPbet98m5mvvHb9WQFzCUZeei0wWUTMCh5ZcS5h7Vp1JrfhKVYPwf4A4zW
vOuV/cYGl/Qxf6yKnd+eqU1nApFsXbP4ZvWq3E9gjBo13d7IIUUAZJ+/ntiUAskiMCM83zvWQJqo
9rIv0SSOlXFJS2KJXQbaeCBTUDSQRweLNSe7gO6twOJjB0nzLDkvRmxUrqLwYBjMrFPDce2ERv1A
VRovfS+/ZrN45w1HXC5gOuXBbwcVBggfTIMFCHCRjbSnJMmxb2CtcaGkIAz7HVlottAJLXn0bbOn
SZYNTpM14TDypJH8GDRSeLVdbvzxcTKtauUb3bg0oAssPNIlYZqZD7Kvvro2i3aYWpCdLYWyYbev
qwhBPLvxxQ+/eJ1wOXgVpC8j3Rp5BwkUR0LGCnWl2S4BC3f+wMYAMRfwUa/L5qpz7zF/pae5kes2
H8rtLPSfNC94z1MUDKFglOeZ7ZpsbYstJhft2LfBhZ5H7FHFeso1/jYGIJByRc9ouHPm/JWzmXXw
ndYEUBS5WysSLFJN4kIDXRzzLICPc26TzYvWZTe8M/JghAalIZH7FJk8msnXrBqmOKJF5YfVSUwl
6bDSrTTfFH19hnct+hSJoTj4DC5F1FyIl/8SemoPQRPs20rcR95jvAvsYkeWXpj2C0PbNg7nR5uX
UNmg4Q9e2i9t0+TE6/ESSDS2JXmZfOVq2VAU8rdr3F0bV1h7h16HdUAEyXfiX2qlVrblHmfp3XXy
6suOjqJsoAcV2gMP4Po77ZnaKCpEGIL9NqdyVehH3eBkkZbaNhoC83XosZ0O0kz+/l9zQ7ljATpP
0GwvOW7ADY9HQIK5b6woh/lC5YgowyvFQ80kwiJSu07BdCh5Ba1kwI5SXXz5HN4nx+Dhn9GUpjWB
Qyp9YJmPkabxWzbF3ASc+7qu/mHLz6ZtOpXknJ4psHNBibDgzYOzn5KeHTwYDD7gEQB79nYy7Gs2
Bs9uQzWje8ljk5hgMbh4/LrnebZuXdzXm2S+1rThjTb+B9QIKyt+05rA11x5ZzlrH0PiJeRW/Wg3
63W4Hp0ne0an23kki7d4ZT+qGSQAItCXo3zWs6OZlyaDFeyADXKz6CDN8QmZ3tvICr6nmT8mVpBu
8qbl/+D5qDf66wgKrm89yqhFc8kZH8PWInBsig1ZynGTFsLCo2A9j0bHgB7EoEBRFLL2WyEABPw4
6QZ3qNgr3wtptyj/NOn3HOVvRVB+DGHpbNKGaiuvw4o8hMlLMgmWiDYdQTQdlwsixP0eq9nX1PSb
2ffPLb7cTWJCOXEe4DBHWz9Neo77bHA0tB3X49BBy9QujQjCpo4kIT2G1sEiNaVb7jbUNHaxDlNn
ZW/wla+J0tQRGAbt4mbuuZB0JYRNb6+6BoUTLZGbpBcxW/hSLCagv+yJAdhmI8VUKnCd+LvBA9KR
9f1JM7I3O3nVDQ4Z1hjMOJSekoYJuByeJpcHuvD3tWu9lo7943kgjt0wudlcjPO7Tx50ZRR4l1KC
h1nQX9Pyl0gsoM0yti6x6G5zoyA1mDdPsdfjuOSyq6M/smudA55w5cvx4DqR8UB2QVKc27ck8j88
wqsUdXTjc9cdmiQ6u521NjLEVmzf6AauTglcKj/JFuwJcFUgQKt9XxZQpcillwXvhNkRV66jq8+7
eZNj+Jo5EhcxHqTWaYHOKmB6NJNzlKYcwA5SdzkCbe7xDQAooWSx8op9NfnruDBDdEXPADtFpN3O
N6zQo30f9Hcw/7QLWzx4w1B8JUa29Vtf37r9W9iEIEMZoEOTh/wIa3Z6k12kKmNr9DpfQyuC6zfq
0AmHWnBYzKnLVP8wKTyG1c43AcC2CU/53CW+2sQHk4IuP0eUckainAbJTAxI/GM3w0ObTKjPitGJ
taattZj2wfjaOumHJn3OGhTiYhEvk5WGuYwAAQQBMcoPa4BRX3S3ZLKZH13C7ZPZfVWT8ZZMWaWE
SBQD3JmrXCfbEDCJ0e9AfhELHpjHtyiACTqxifSizzBO+02YAY5BqFfjEC9vBZLQQ2EviYVvNfPV
1pG+kU//EMhG4IPG3aTES8mqEhDUpweDKs5FZlhnM6MdHZvNh5tM9wk7Y23gJQyQIwkDPHkzkp7S
wyedLgJcR5s2wwvFT/aRB/1b3VZXI4ZFxOKtafERDwnz2ByKH82ofVqvOXz6tDFGPr8KaY4nvu17
FVNrF3OeXfQ2+ZLO4wme+IwsYaJ9EiWFM2CrSxS7M05J1QqCHK9TzDk5VPj2N0osz0K8kr+FgqWK
MNgCPoEmeMUJ6R97j842l8lg1Ru1PPaxhemF4LPX8fJ1c2WTbknXwpxPO5ifI38IOyWW305vjjc8
zxUDTODGL1qPN5dG3HlOWdxRgjHiEd3iX+DRFdn0U/ISnBw/fCA+Htg+cjZ+CncOY9wRQK30ALbm
EFYk4kW/N5sUpctm9dmGnVgOg83xP7qZVb819VRuXUWg8eBKFCCya8WmyXgfDsK4/+9O8F/ZCbKH
+x92gq+fTZH853+oWNz5E2fF/2c9yBf67/Wg+TefBLwf+B6ZUc/xWAL+dywu+JthOVRZ6Y5rBazo
WCn+H+tB2zM8Vho48SjOCv6xH7Qo5zL4guTpPC6IwP5X2rQM0+X7/1MsziFlxqDrW7Zlk4z7v2Nx
eTqbZhvBNIjp7SaIofp9JQcojUpHaabe2cg2qgWSOpUNvatILAAwORAdQ+FdqO+DLZmU4x4D1KZs
PNwF459aG94tJ9vKIXml2OScTDEOrara67n9qYs5WGg8jRHz9UWS5x85anXb15+dTRVlWhMPUwIu
LY3ngWz6aujTQUUFeBV7GBdSzkBjScrcZLJkHqmMswm8fcg7+hgHHwBSBmcta+5gKoRyr5BqwuhR
dc6ahD0egphaR6u/4ov+IAkeQdIqQuNjbAdKhXWXttwogqtC9QkVx2wp6pbtaJYNdKHGR0qoAbnF
tNJ04GwRopiWq26HV9ReFjSzcG/SYQ3uLf7EdX7RhuRqwlmbqvzYQkHlIwZnJ7GNJkn8+tM6CiYw
TR8CoToQvHlIvbgryB2cO2JSDHOePbitxDsgCzIhBrOaSoXbYOGXzMnEvwxnF7Qp9nEnvkOoL/aE
V/AwFf6lhzO31O2oZ/oSPCXd/DdNsajr7pszQbGoc5sEcOdvqja79Ro/GOfDj4RnqB/vcYW9RL2r
qNwIlDVWWNhTfOYeAgtG7PLUjGAb2OXYOGmtFzPLvaPseEvpyvc2nEUJEXJyoVt1vKtFRvLfifQJ
PP5uZJ0wG2zXSNo4DQ0rmDHLux1ArdKqW6Fh86rSZoL7PX1Ax6m3EJc0fiP9UwOJa5rQkbywCI+1
iKlEU6VsMWclSfRhrke5CVt6sqfCjlD15FM2Yb310XwejLSDNkWZm+9+ZaP2RjjoUJTjfWzAl9DT
Y4zjOoy1D/UMlkZx1zK/WQWF/8SlpBEQDY6VikboFDYviLR+2Fp+7kZeQ5mpral3huATna0J2s2s
Bwa1BgsLpnvQGofaG3qyYHyGXlad0hJunDsPOwSWBawTQJ4NxyQX0ZasPk7SfBwePbWRi6CER2wn
tT4z2GyR/Ep6HeRpMbarlu0aDCPaNoC+oLiAAWnXpiTPrea7Uk16NiMfcABtF+JGYhQU1DmCkFj3
FWvfKrICOqc65sa/JkhGyVbNlI6aLhM1Z04MnI2aPCdGUP2vWZShtFPTaaPmVHUo7Bhc8fP6C7+C
+IFNFFg85V+QCtIt0p2KT0xsNL9zN0surUVTcu10inrInKyKdGO/iXY56lYY9uYDGZCF/td0reZs
qSZub3ysGMB7NYm7jOSWPRgrC+rMusGOE8FLXvU+YhI0mM/KG3YNL8tNwW21jJNjqqb+tGG7nziY
/i2lCbTJ3onx9FU1CCkcRe9uVRRXY5aL3IjEg4ymdZBH4z2pgkcgtNU1J8tPGrh5DgHvFcPUvaWl
iA6mbNpVE6NPuWZ30KiVWdnaZczbY5hnziV3QAflhX8sNf44CWSABei42t/kFlOhAwSW4qluPTuw
UqRIb1Spcl8pVaVU+sqglJYWyWVGeqkt+449vyQHb4mFHTvfupHDuR+SF6esWMuiHwXYKBZiiGlA
ipNu3bPzRVD9dE3z7EqcdG0IIKCGv38nmn9K0NQOEYJRrZSjFglJS9CSoovW9yzDk5fZKcYnryvY
KHbYg5vs0/G9vYcoFSFOseZ9pDn7mHVYXUPWFRE/yw7Yfiiz7JgqhWvgXTHZZFzgrU3cRdLZDN0b
0smMicPhj+YikyVKNUOuJARg7UotATFF7e5UgOXNDUrN/Lx7KrinanAfJdjBxRSz2AC7ihQZDFhz
C/2EuMY3UTqeiaBnxpW1KSz9mfAdEUBEP7R1QshKB9QRBAGJorYqjdBWaiG8j2aXKwUxQ0o0laZY
K3WxRmaEo2Up1VEo/XFSSqSHJEmTELFIpVK6Sq/MlHLJnegvEqVmGhUUzpEF7QbI/8amJLjoKYbP
p/gklNFbqaKN0kcDpZQi3QzbVqmntE++hiQIT30Y/4YIrLNSWrmRmSm4OJUGi9swAe+MLtsohdZS
Wm2UoNqqWqZY6biswn9NhN1GKbwQ2lqVQT40pBzhHBNHotQZZh9uzGxGIcYosTIqih5spR+X/8Xc
eSy3kV1h+FVcs2+4c3B5ZiEQgQApUiIpUtp0MUCdIzrv7Co/hMeP4UfwzHv5uwApMSkNZkGUhEJi
A327+4Zzzv/9sp3C9HGEiRPiCkey9ocSsy2VBQgWD0s3N5yZGlC5LUPcEeaYZ1KIfmPIZeqzY2xv
8DPzs+AMrcQHglHEoQl2OyLqjb0lOVUC4VbtBnssJa+kDstMKdbTSeATCCoE1N0LwDJaHiVEFmKz
sitIoTaHsboCVlwf+Xp2wbCGRUcJfVd1DzxVOVMJ2K9F4F5E8KmjuACglpNvRdxrJfJZ0RCDzUTk
3xU5AE83hGSqOe47UzuwEGW3bT6RvNCZs1LFP5RhKCCwgpyW5YmHIwdJcCXA5qVjrZ4TVVhunusF
q1ldiU5g9eCKIO6iWFojAhAPNy9u7jYO46HaVugshdn45sWqkEDIMxdxCsdZUIXUGoz6POwDUXMK
bDIYm4x91LF7lDRk1ISu5VRe1OKus9xhe7d57fPTzbuPXtu8W1Xt/T/L08Ff2OUiw4abhDx5mEXf
uJj4KOswRAEBz9XSqmNHoRqxQQlP991xlUuFHN4+lBMLT0tHppzSLtwx4qB8ieNatty+oZBnlesF
KsB+IeUtdtuGDKlre9eEhELaBk9EtbMWJRXDi82j/NOj7dPAyPc1nMiAExLyj+7uNEIEY9WGMrZR
9W30fQoJQJgKwwwxqpv21VJl7rC9M0I8DjRx9+g1t5DifSlpJhi/W+TcK8LS4hH8UvC7UQ+LFY6r
ToETJIhUU6fUCmSzMqzfEwFiZZf6VXVQo+mAAeWm00zNw7lGq/m1oS/tLgpK6lgCUjZRqy+lUHvw
3O+8Yemff/7A5q82H61T0mWuYqaTQe6kA9jVt3eDjkgQRD51w8Aa/F6BVFCrLcZ+5lVYOOSrI/0q
UVlMWtTPv8JvoOB0R0nd7klMU8a1stcwG9yLMUilHn0P9qe957b6pFkT+Y+Ho6HUiwXBVRznMiKm
rWFMXOH56LjHZTusl1UxwAMvcXgO7FoTfqAgP0GjexyIIwld8dw8kekjsAWTpu4AkcYPBxS+LLvz
TKrGaoOxY5jmE6PijBBB/MAFzR+sbaJFlM9jMlvvS0CHI2xf7VhE4XMkVAQj6KU0GW8EyMSyEc6l
HuaCHWDiBtB8iuVAMCfpwNgvjOxVnPUsQuksUD46/I/jBkSkK0dztfTOe79+26SIje2gWSUuqVS9
K6n/7o5qrxVupggzWGkQK8/OlFYGP+DVwYEtS/OocZ15U7SUQeVKM7aKfp8iuFVX6yduoK0MFYKw
J5fm/hB3aCW1vJvYgwTnKNThTdrh0tH0N1V63XZ6NikLtHrM5sZYI40N1z6HCC18wP1J22CGaisw
4oD+U6kIZ4cCxWi2LhJ7ZsZYoml19Fo3dH/hYKAg4aQEQXKW4uSJJWGCfkM5qLJCmlZIJZdZEUDk
daI142hBREI6dOpamakN0iThKxUPwlv0OkHXfGCs9Sv0JuTp7Qslr3A12ovj+MKz8XXH8XtctS7w
VYr43gq6QGYq5Uwj5x1GMdEHw58FwqpHd1J/lgwNxQO5pe3HawD0WnrqOA7QU/fI9xEuYrOjuPkc
cRsQqUDF44Y4m8MMgMrCK7UjlenGs7YukUfZkvEqcQO8XllAuH2k7Fc6cvgikoIJvsVY8/npVWvX
V1TeK1QOlh+tJj/KB4KbhkJhNeErzALW3qRwO4yxyhxfTuN1b+dEqUjCiZT1TRg4V0FCFLKzHGTs
vXVhUtOzdo0Fh+HQaoni4/MOY/2dDLM9ikMIm9Dfwr5u92ptQA8Ebnle1jElC267zJi4TlNFxZiO
AjyLZaPTkYqJTfDptT235WZeSKEz7XPpDKiWQu2bCPNYzV6hU43luhTd5YONLpxlqmQpzAYDh2rE
vnyXZu1JkyBXsIVShxRHolBblZRIcQPi2nWvTiVjWtgNr/TJTYK40A+NYGaX81yqyjcadXjrOCCW
kS/pYHIcHqz3ilad5Q2GpWFwyQDpHJMYtcaRpJ8XVbdsQ+mo8MCG1wmfj8iUrz/oPv2G1p1SIA+u
rm5eE1FoKaEjGGBY8bmvQ7Szy2QGjaE8YKlYC5aF6uElKpUAQdcSOUuE8RT+9UsI4cNbwokYpr1q
nWlrqt24GaJDL28OjJZZi9yf+rZ+TOae+pkceWRxVKn1aT00b5A2M+NzrfOywcKP4KnJ9KJ/n2Zo
a1z1nRlCXAd7Pq9aKUJoaFJVWqnGcW/GN7WNFrF/6+HRgcVykYaIhPrsZFgPlzHlcKgHCJVnN5LP
Rd6D0rAqBEYGWq5KO27McCUX2pLZynEfRad5z8o9yU7c2lkp0ANsqTxt1FOt973DQWfR4GfGMgmG
ASvG4CMSxwl7OWv6S8wVzwqD0pBATqnxtFHJx4SZyH/YY0rJ47lkpGfNRlMv1PWZHZ7GagH8D+G9
IxT4FlJ8OxKafCQQjMZqsAiNqVJHE+S0JwEyfrqWm7XQ9YdC4c/i46xD8m8I6T8IAARt/V7M1kLg
AD6QAKAnZ15BAkjWNXdGRnQPiN37yNOXEfwDmYwmtIFecAcoAjtpYDCayYHspW8MqT+XwBQoXnNq
e9e2p+6ngfcu3NAMZLgGJoCDUJAO5GAaC/KBBgLBESgEkAgBaARTm0MsP2HddGgbBM1JYUaAFBpB
VJBlSrr7fpJjFcxyDhGPfKpAYAghMfQCyUC+YUpk/ho2GaEax/8o2c0wr6RpbPkfO+rChw+pIDxA
esD77j024iDs6teJClYaIoQMGcIQiAgbVoSjA43IoEcgHvcwLJP2MrgSIXwJJ0iwsLRIG1LTPtgX
vYS1KTwKjKVk6BThmuVXnqXnppEdhqr8vmLp4lvVMuiDI50hR4VzkcC7SBOVcVw/cDrDY8aCAw5k
DBe5Y3aiC1qGKIy3BUADGPzcdPDdqmFrdAKykdPDW1SWBgK/4QsQh7fGMMWpqUEdynU6szPSlkVD
Th+Yq6GRMkZsNm0j46Kz0d9kAxsYBPgDLzFy7KBAzKQ6LHL50BGQEEZWaVwIcEgpECKOmS/IJBCg
C5JiosMZyRLpWKsPqrw80WPKmiGRIF9QJ33X4dVWYJU11I69CKCXwLA6iEp1TUqD3IZJ4SAIZx3e
SS7AJzg67IEIhpsgoCiuwKNoUBUH0NT5oBUzTSBUWpZCryEqMFLJsiQkjv4yVgL/sBLdfRznKAHE
U0mGGZ99yBVt6SsE/3NgFaqc3tSlh+ZIP3fI9Tq1+8akPr0Y4mOS0GdNW1vHlikdGrUFW6lo9iXI
XRiJ2W8BGL8qhuzMM1l85YWVk/atELhRg5xiygZ+3SfDR3kSYjSlvRoS5zisgvcWo/pYhwL/ysgx
NqCusbXKI3qvD+5gaPhGUR6phhrJZuktQD9GACL50Vq+GADcj0UapUQov1euzRPbiZlCWwmVotq7
QrJnKhZmM89r2DAugtOqY/2mgN8edw5G7lnsHElWd+HkIvFlUZgWwneyieDittfCu9eRO7Tdx7AK
z0E3LqSK+E9fHPoS3uJJmd3UBtZyHRXiHvAKt8FLxaAIn06mnER6fR1VeQBcKUBULSX7a4rIZ6HZ
HoVymc1+POtwmiX8+/tfr7u/XWc5eg3Prza8t8/PDoPrMltnH6uvfmq2yl5fJqv14w892DLoOPHc
W2V7l9XlgyeTtAqq/k29YihYreuYX3Hvo0/e/QShExs6zoK0Os3+2Ifu6HbPb+gvP5LGUB6lMTa/
a7NLX9tMfMme1zcr5EmCvadoskpiYnOzfvpLnEHM3b4tgH66qsmIjUgccNt+371m+lJDfH0f79r7
85F5up2v7cC2iQTtT0FYZRgOP/tBOueH20EZmcQP0GMp2x0lRXO/HZwRBAmh79Lun/DPH8Dv2bnv
+cyDBrjOapARnKhekKWknDbn7qYBnO88Bx5t4cE5oMDcthTGgO3tyb4zxSOfhOCMRn5pB9+Ut8fk
0bn0gxcBwncTMff24NOi9w6+qoxkx1SR1THzELeXehFsj88fbwfdGaFDVGVLITkobjTs/XaQESzC
05RvL5EX2w6Pc7s/3BnII8tU6Qo0e3s90LAP28GyZF2nAOvT9fICrwvDIZe8a6co247BAHDbDmSU
77WDYtIpwjyi03yhHcOuFwTiXcVgcFStJ8OiI84QHQbN5vZSG4AU/25ngDpSHFM2KUPb7ujDHkEx
RpQSmLL9YoeGnecF2ogCDIXqi9sjjaj6/iVgjAzOA+YF1ovtCpjb6cqf0CXi2KPKXA7bHX3UFVgj
ugjb5u4lXxAGNTS7XRAMkY6hmTa+Hc8ODVwvVJXJnBEvr0vcnAicv7v1CMqIHCiXhHZ7xj/sGVV1
xBngyJahvuQT4SkU/YfnCNpItjRo5fbtbOhRx2CPdAARqqqoL7Zj2MDhd70gDG1E/8LpQPXv5vaw
HcT5AAmeaeNLXTzs3DNqTJrpFFlBfTrj740Qqjyi3I6aQPPz2uJ7J4vfsdL6FJQgMBrfTMSqMFit
78U0vvmBu4X60w08WmQ++OBpn6+2m96uRMXzXy5vkiDFkqMqg+tt6Obem3frxs333P757Q4+/eoH
33W3V3cvzoNVeVle+8KFiwDO7c8UoaCffzqor1bx00rNu67v8+/5+acHv/Zer/i1zR9RUPmFrYs6
0M3vEfv2x7YOhSa6LPPL6+dANJuxa9dv+P3XNvjt3xXYjaF/uh+bSMqfsB+Hl7//M3u2pTbfQE+w
837843//vRmebyYGpJ03/2v827++0D5MfHbdPAHbNPv9P1/+DiYPu34HF0L97B7QS+2+9fMAO7gv
HmKWC7t/xSdPkvwbniQ7XnTUdmdtsHr2mtuElnY9Et9iS+34+++VqSffKFPf8ZuOv3Ig/oRr+sPl
tZ/dpAGn1ZdNaL55cT83pHyKWT4daO7isM/92cNRVHziOl5dlr/8HwAA//8=</cx:binary>
              </cx:geoCache>
            </cx:geography>
          </cx:layoutPr>
        </cx:series>
      </cx:plotAreaRegion>
    </cx:plotArea>
    <cx:legend pos="r" align="min" overlay="0"/>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'Tur Reg'!$A$15:$B$50</cx:f>
        <cx:nf>'Tur Reg'!$A$14:$B$14</cx:nf>
        <cx:lvl ptCount="36" name="powiat">
          <cx:pt idx="0">powiat będziński</cx:pt>
          <cx:pt idx="1">powiat bielski</cx:pt>
          <cx:pt idx="2">Bielsko-Biała</cx:pt>
          <cx:pt idx="3">powiat bieruńsko-lędziński</cx:pt>
          <cx:pt idx="4">Bytom</cx:pt>
          <cx:pt idx="5">Chorzów</cx:pt>
          <cx:pt idx="6">powiat cieszyński</cx:pt>
          <cx:pt idx="7">Częstochowa</cx:pt>
          <cx:pt idx="8">powiat częstochowski</cx:pt>
          <cx:pt idx="9">Dąbrowa Górnicza</cx:pt>
          <cx:pt idx="10">Gliwice</cx:pt>
          <cx:pt idx="11">powiat gliwicki</cx:pt>
          <cx:pt idx="12">Jastrzębie-Zdrój</cx:pt>
          <cx:pt idx="13">Jaworzno</cx:pt>
          <cx:pt idx="14">Katowice</cx:pt>
          <cx:pt idx="15">powiat kłobucki</cx:pt>
          <cx:pt idx="16">powiat lubliniecki</cx:pt>
          <cx:pt idx="17">powiat mikołowski</cx:pt>
          <cx:pt idx="18">Mysłowice</cx:pt>
          <cx:pt idx="19">powiat myszkowski</cx:pt>
          <cx:pt idx="20">Piekary Śląskie</cx:pt>
          <cx:pt idx="21">powiat pszczyński</cx:pt>
          <cx:pt idx="22">powiat raciborski</cx:pt>
          <cx:pt idx="23">Ruda Śląska</cx:pt>
          <cx:pt idx="24">powiat rybnicki</cx:pt>
          <cx:pt idx="25">Rybnik</cx:pt>
          <cx:pt idx="26">Siemianowice Śląskie</cx:pt>
          <cx:pt idx="27">Sosnowiec</cx:pt>
          <cx:pt idx="28">Świętochłowice</cx:pt>
          <cx:pt idx="29">powiat tarnogórski</cx:pt>
          <cx:pt idx="30">Tychy</cx:pt>
          <cx:pt idx="31">powiat wodzisławski</cx:pt>
          <cx:pt idx="32">Zabrze</cx:pt>
          <cx:pt idx="33">powiat zawierciański</cx:pt>
          <cx:pt idx="34">Żory</cx:pt>
          <cx:pt idx="35">powiat żywiecki</cx:pt>
        </cx:lvl>
        <cx:lvl ptCount="36" name="województwo">
          <cx:pt idx="0">śląskie</cx:pt>
          <cx:pt idx="1">śląskie</cx:pt>
          <cx:pt idx="2">śląskie</cx:pt>
          <cx:pt idx="3">śląskie</cx:pt>
          <cx:pt idx="4">śląskie</cx:pt>
          <cx:pt idx="5">śląskie</cx:pt>
          <cx:pt idx="6">śląskie</cx:pt>
          <cx:pt idx="7">śląskie</cx:pt>
          <cx:pt idx="8">śląskie</cx:pt>
          <cx:pt idx="9">śląskie</cx:pt>
          <cx:pt idx="10">śląskie</cx:pt>
          <cx:pt idx="11">śląskie</cx:pt>
          <cx:pt idx="12">śląskie</cx:pt>
          <cx:pt idx="13">śląskie</cx:pt>
          <cx:pt idx="14">śląskie</cx:pt>
          <cx:pt idx="15">śląskie</cx:pt>
          <cx:pt idx="16">śląskie</cx:pt>
          <cx:pt idx="17">śląskie</cx:pt>
          <cx:pt idx="18">śląskie</cx:pt>
          <cx:pt idx="19">śląskie</cx:pt>
          <cx:pt idx="20">śląskie</cx:pt>
          <cx:pt idx="21">śląskie</cx:pt>
          <cx:pt idx="22">śląskie</cx:pt>
          <cx:pt idx="23">śląskie</cx:pt>
          <cx:pt idx="24">śląskie</cx:pt>
          <cx:pt idx="25">śląskie</cx:pt>
          <cx:pt idx="26">śląskie</cx:pt>
          <cx:pt idx="27">śląskie</cx:pt>
          <cx:pt idx="28">śląskie</cx:pt>
          <cx:pt idx="29">śląskie</cx:pt>
          <cx:pt idx="30">śląskie</cx:pt>
          <cx:pt idx="31">śląskie</cx:pt>
          <cx:pt idx="32">śląskie</cx:pt>
          <cx:pt idx="33">śląskie</cx:pt>
          <cx:pt idx="34">śląskie</cx:pt>
          <cx:pt idx="35">śląskie</cx:pt>
        </cx:lvl>
      </cx:strDim>
      <cx:numDim type="colorVal">
        <cx:f>'Tur Reg'!$C$15:$C$50</cx:f>
        <cx:nf>'Tur Reg'!$C$14</cx:nf>
        <cx:lvl ptCount="36" formatCode="_-* # ##0_-;\-* # ##0_-;_-* &quot;-&quot;??_-;_-@_-" name="N">
          <cx:pt idx="0">3763</cx:pt>
          <cx:pt idx="1">50406</cx:pt>
          <cx:pt idx="2">29071</cx:pt>
          <cx:pt idx="3">5366</cx:pt>
          <cx:pt idx="4">25862</cx:pt>
          <cx:pt idx="5">22158</cx:pt>
          <cx:pt idx="6">79399</cx:pt>
          <cx:pt idx="7">9440</cx:pt>
          <cx:pt idx="8">60438</cx:pt>
          <cx:pt idx="9">22575</cx:pt>
          <cx:pt idx="10">33167</cx:pt>
          <cx:pt idx="11">5639</cx:pt>
          <cx:pt idx="12">4435</cx:pt>
          <cx:pt idx="13">4674</cx:pt>
          <cx:pt idx="14">68584</cx:pt>
          <cx:pt idx="15">1166</cx:pt>
          <cx:pt idx="16">1263</cx:pt>
          <cx:pt idx="17">16490</cx:pt>
          <cx:pt idx="18">1207</cx:pt>
          <cx:pt idx="19">44914</cx:pt>
          <cx:pt idx="20">13580</cx:pt>
          <cx:pt idx="21">18300</cx:pt>
          <cx:pt idx="22">4370</cx:pt>
          <cx:pt idx="23">4222</cx:pt>
          <cx:pt idx="24">7174</cx:pt>
          <cx:pt idx="25">7780</cx:pt>
          <cx:pt idx="26">4696</cx:pt>
          <cx:pt idx="27">17102</cx:pt>
          <cx:pt idx="28">1546</cx:pt>
          <cx:pt idx="29">1638</cx:pt>
          <cx:pt idx="30">12702</cx:pt>
          <cx:pt idx="31">1481</cx:pt>
          <cx:pt idx="32">28625</cx:pt>
          <cx:pt idx="33">6105</cx:pt>
          <cx:pt idx="34">2640</cx:pt>
          <cx:pt idx="35">45115</cx:pt>
        </cx:lvl>
      </cx:numDim>
    </cx:data>
  </cx:chartData>
  <cx:chart>
    <cx:title pos="t" align="ctr" overlay="0">
      <cx:tx>
        <cx:txData>
          <cx:v>Liczba wizyt w powiatach</cx:v>
        </cx:txData>
      </cx:tx>
      <cx:txPr>
        <a:bodyPr spcFirstLastPara="1" vertOverflow="ellipsis" horzOverflow="overflow" wrap="square" lIns="0" tIns="0" rIns="0" bIns="0" anchor="ctr" anchorCtr="1"/>
        <a:lstStyle/>
        <a:p>
          <a:pPr algn="ctr" rtl="0">
            <a:defRPr/>
          </a:pPr>
          <a:r>
            <a:rPr lang="pl-PL" sz="1400" b="0" i="0" u="none" strike="noStrike" baseline="0" dirty="0">
              <a:solidFill>
                <a:sysClr val="windowText" lastClr="000000">
                  <a:lumMod val="65000"/>
                  <a:lumOff val="35000"/>
                </a:sysClr>
              </a:solidFill>
              <a:latin typeface="Calibri" panose="020F0502020204030204"/>
            </a:rPr>
            <a:t>Liczba wizyt w powiatach</a:t>
          </a:r>
        </a:p>
      </cx:txPr>
    </cx:title>
    <cx:plotArea>
      <cx:plotAreaRegion>
        <cx:series layoutId="regionMap" uniqueId="{1AAF33FE-38CE-46ED-80F8-9CE5F1573E39}">
          <cx:tx>
            <cx:txData>
              <cx:f>'Tur Reg'!$C$14</cx:f>
              <cx:v>N</cx:v>
            </cx:txData>
          </cx:tx>
          <cx:dataId val="0"/>
          <cx:layoutPr>
            <cx:regionLabelLayout val="none"/>
            <cx:geography cultureLanguage="pl-PL" cultureRegion="PL" attribution="Obsługiwane przez usługę Bing">
              <cx:geoCache provider="{E9337A44-BEBE-4D9F-B70C-5C5E7DAFC167}">
                <cx:binary>3H3Zct24luWvOPzcdAIECIA3KusBIHkGzYNtyS8MSZZJcCbB+bGi6iNu9Wfcx+q3m/lfvY8ly5J8
nHmyQzeiQwpHOI5I4GxiYU9rb0L/djP+7Sa7vWrejHlWmL/djL++jdu2+tsvv5ib+Da/Mu9yfdOU
pvzSvrsp81/KL1/0ze0vn5urQRfRLzbC9Jeb+Kppb8e3//5vMFt0W+6XN1etLouT7raZTm9Nl7Xm
D65tvfTm6nOuC0+bttE3Lf717e//O/vtv0yqb98+vWT/+rYqB33VvrnRt2aefv9PuOntm9ui1e10
PlW3v759MpX99s0vz7/xB+neZPAAbfcZBlP3HScuQcQR7t3P2zdZWUT3l7F4J5DtYsLYw+W77z68
ymH48Z1sakfZvkp29flzc2sMPOfX/7dP8uShfn17tv/jumz77puyK9oNKhEAtJk5M+nV2zfalOru
iio3T30M08Ey/fIU0B9+AQv37JZHmD9f5T+79BTXnSC//u3vn2f90pA76B21EcKE2neY8qeQu+8w
ceAaEejrD/623Z5ALneU7Q8hfzLJ7pA/GfZKIFdx2cz//MfwbbFfQLcBaNulgtu2eIqweOcy5Ar3
Dl/YCt++9A7hnUTZjuv3oTug+f3mV4LhvaW+1rdNt9Ha0sp21JK/ZrQBWORyITDBD1b5sdEGDaZY
cIHvFRzg32K05Xcx93cUczvo94b4Z/PtsBP+ZIZXsj3WVwPoeFF+Q+OFVBxRZnPQ5rufp5ruggXA
CHbKt++80/CdJNkO9vehO+D6/eZXAuF3DYfA4oXjMOFwsNUIP3jdxyoNJpuAvabuUyBB5/5UkO04
PozcAcaHe18JinfPU1pSX/3+HxAevmQ0DUbXYVQ4W1F03yGKMOa286Ctjw3zX5Drj0D9/mA7Y/t9
yGuBeGrL/AWRBZdLGLE5p+QOumdBM+RJnDNM0PY8Sf6pOD8B9G7cLjje3flK4FPzb383bXkTl8NL
6iegKJBjYzCyW1GEwAkLYjN8Hxo/c5s7S7UdzKfDd8D06YBXAu29C735jvDLetKvGHNq2+xeU8Fl
Pvak7jvgOrjNnG/W4Ula+2jJ/0ys7SDfh7LP59kB7Z+MfCWwe7/913UD2vxm8c9/NIW+mV9Yr4Gy
ILbA7Cd+FzIhwJxu1+u/KNt24LdNsgPq24a9EsgXmR6ATf2mZy+U7rgugRDrmVKLd8whwGJiujWw
2kWS7ag+jNwByod7Xwl+95Y6+grji2Y7m2jKEVTY5F5f6VMbLd45xKXIfWTCH8fJdwv9JxL9EZ6b
oTsDurn5lSC6voKCAzjea31rffrc/PMfyQsqJ5QSXMexbYLuiWPyHFQGtBQiBMjnzQ+UKh6D+hdl
2w7vtkl2AHrbsFcC+d5VCzWaF7fCQC9il/KfRNHIBkcMAdhThHcSZTuu34fugOb3m18JhveGOP39
P8rr7uZP7N5fppJdMMW2Q+4ZC9DKx9Ey5LVskzGRZ9p6H6zu7STSdkx/nGIHbH8c9LowzrrrTBf6
9sVRZhy8KbjU5/Byjm0EmdJTVb1f5v0dpflDgJ9MsjvET4a9LpBznZagOMOfZZh/WZUxJdSB+PjO
LP9Q9ROb+BhToK4eO957rA92FOoPsX4yye5YPxn2SrA+mMwG4xd3vdgFrwss1kMQ9dhc31f+0DNy
Y0dZtkP7ePAOkD6+/ZVAWd11ueSTmdN/gdZCLR6KO8591PzMAQNdBfG0w/n3At825d1NtO0AfzMA
j+bYAecto14J3Mf6Nr1qpje///dDT9bdkr8Mg0E4dFMJxu8UGCjmxwq8ac1gDhQRntnovyTST2D+
cY5dYP5x1CuB+V6rKzPf/Ev66lwX24SI+x6MHwIvITY9Gt/KRdtbNI53lO0ngN+ZrSeT7IL4lmGv
C/Lm6kZfl83Lh1/YQZTT7xzkU822N2Vh5txf3o746W6i/SHgj+fYHe/Ho14J3Kfd56tvVvyFyw02
Y4iA8t4Z8R+YLsGEcAT5XoF67LN3F2s7zM/G7wDxsxGvBN57A95M11BPemlWBNpjCWfO9hZZKDcw
4drMpg9O/DHA96HR6S6CbYf4hxl2APmHMa8E5q/LmH6Lh14mBsPIYVw426uFUH2glCDO75sEnlnq
HeTZDuq3gTtg+e3WVwLhmb7N9VXxNRv+ZpA3rzq8aFgNLykgZrOn8TR0XEHZd1Ns2loY/H8QbDu2
P5toB6x/NvS1YF+aDfC3Ny8Lt83BAQOd9WCAH8daQIO4wISBgn/70rsmj7OdZPkJwt/H7gLq97tf
CY6///egf/v7pifrX0Jr2a5wCPAcP6EuXYyx4zrfmc3H/vavibYd3i1z7ADzllGvBO774Kq9aooy
gpadF0+WqKAOpEs/qxULm9qC02cdePcxzvmuUm3HeussO6C9ddwrwft8uomnb9byhYIsm2AifvqW
GXQAQNMOVJ++/jyrL/65ONuhvR+3A5j3d74S+O7VdSjhhUGoO1y9cG1p09sBDXQCmtcf4qjHDlfA
K4XgkCHKevDHjw30veJ83Fm67eBun2YHrLcPfF3Qz/DK8m1zA680vPArwtCsBQ0ADnjn79nuY+zd
dwy6pl2gMx+2xhbsP+0u3h+C/3ye3dF/PvKVwP/p6rqZXzyXgm5a/q1R64cSBRcMyo/ud2b7Md47
yLMd4G8Dd0D0262vBMLf/6dsXtj3IgJ9HeIbFf3DyyrMtR0bao5bNfbPxdkO4P24HfC7v/OVwHfv
e3//P9MmzX1RIhL8LnhVbHPn3rH+UB2GRBeiaPKs1e7e4f3+P7uItB3NH6fYAdgfB/3/jPFPZHvy
nHBQw+bwiTsLtyUu/ovnbWw6nwnmmG6aIx97USj8utSGDq3tdf6PZfJuJ+bs7piSH87YeD7+yTPe
PeJPVuNfc3bGz8/VeDitxLtqr/yv55w8Olrjj69+3clwRMuzoT9H7yHrWH3+9S1mmEF3sg3IPJyh
spnpfvgdhfTwLuzdjng27hYarGEiaNrAjBHh0s1rCdBf9/bNcPv1CvRT2ozTDSkJBQR44/ftm6Js
2vjrSSzQAyKg7x2Dd4WXfYG7MmV3fwkqEYJyG6zA5or9cBgNnHAyRWXxsCz3n98UXX5c6qI1v761
MTjw6u6+jbjwbhThsNcQtJTgTTuYA+JVN1encOIN3I7/l1WgKW0zglVTdIdzF/vjYEtUjH6f14FV
pYVyS73SaRHgzFrWof2hcpurMCGNJKw+LCn349jEMo9TNdr4OsbF+UjbM2ZSvyfZDct7rxK5nLIi
4CU9bTtyVKWfnFH22FmM5ZSrsC8/hFWTSTQNaxOFJzWaJB/OMEZ+iYicm0m11ZLi9wXv/diRo517
YmyCkGZel2G/oYc5y4Mc4SNeD1dzP6ratOdMF8FoOa1nJpNJy21lreelqD5EdS5tXns21Su7dFcG
UVu6KFNi7OXcHosklqY/qLPayAZk6W2yHlt7NfT1MuXVXq4tLVvkLCsey9KpsSfS6kSQoZGmnN4T
Ee7xIpdDvMcT5BnDD634gymPcSZk6H7pC+3p0pZjXUk3JypzXG8kt42Ll2M3ywhZoXQL9zIh1lVE
Cwqip61ybKRalq9ENQYWK2SVdQuqM5XhxC/SEweXgAH7Yhrj2aGrElKti5leuy31HFoeFOLEMom0
bLRihbsfxfMZjafDwW39Ev6f3UQ17QTvrh7zavYbFh8g5ziz8gAV3BNJKbPignfw2HO1IpTKivaS
s/CwStD1FBllmeu6O6e0ljlicnCWNlthfTQ0sNQGS4YsH9fTMcf9QZW3H9ycf2EkXmHWLyvSrUTX
fuqsVja6XXc09vIULSirL3HZLotw8Ou2V1OMZOKYD61r1OR0J2OnVUOcoCwESNfKgpen2JoqJZi5
sJiGb66aNc74Mq/SVFphQ+TQx/vCyoKawbPwtFkUrAmqeP6Ylk4hm3Q8mVtyaUZYqna+qghZirgp
JXf5ug6HxVDxFRbo1Ij6vLWH91ZFb3va77Ow+VIXupOPzMkW9RR8o35P1VPAu2zEtQkQ2GASoHXk
sXqKbkQpdAlhFRZ6SUp6PtHxHDa4jIbGq/R01pN09DTN1+lov69ifoxZuyrtUeHc2a+dXFkoOiJj
rcIwXI+1I+N8f55gfF2dTG3kcbuXZcIWXX82Ts37EGspMiYrN/J69mXC5UoPH2nqWxk6t+pM0spW
s80HyabwoxiOknFajbMjo/mChNOnxFzM8W0WrqmDJcaNH49Bq7uDctR+E497SYoUbkCKDoa4iTdE
Jy1tvdnF55YOlVMEDRsPbEsoVC5KlMnBsMXs3uRFeYiqDyxPZSdG1bn7RYkj5dZin8d67cxGOaKR
umMeruyA1Y2K8ESkg/fcsVU5Yft2m8ohNTIePtdN9T6zw5UV56vOurXcTwnoXAwWoutLNZl9LmSB
LjOdL2OTBV3MZGaXF8VULDiJpaYInnc60rkFqtgco8QC+5KlS8csI9r58/QxtvXhiMJlWrKLQl/m
Trw34+swUrNopRbdCoeroqMBham7pFZVyU/cHFVyiFLPhdO+wnavrZhneLYo530ny2VG0MLNOynm
SbLMfg8NR14Y3tQUHst84ZgBRm3QZ5asmdd3fM/q+Hpw+Xvc9jLjako+ukVqK4GdI9pe2XCvc13y
oElWbrGaxBkVe+lkLZKsDxIxL4eKwFotMBqkqBJY2lnaePStQXttbsmmS/YrBx2FCLQ4GRV0SRzj
2D3OSg28VO5PYlgP2PKcZNjv7WQdOsMaT+3HCQ+qsJMP8Tj5xVDI1rL9BO1VZDQqR0ZW0byXNPP+
mLGDLKGBDTtyTmvpmnmRx2XQRcyb2/fjXPpTRMDQO2rW2ONWJVHmyC52gjoHmzkan7TzQdK4qkXu
SpTL3u3XWTPtFXiWqI+WuEPgVGbfKieP2k4wJ1SO/bEIydIOx6M0uy2zL87ceRPZL+JolYc3yRQt
imRctSnARjKFI2uZJPSIGbrKOrLmMVK5aIMqP7V0rOw+l2jWHketpLAbaUyXKMyDqhm8OhRyQOVq
solKwY535KPVtwejk0ssxoMpjiW3jSR4lDwpA2RNvpshLfuiWCAj1nEeaCFkE1r7Oo4VrUJZusKW
4TDCqMEFRbHsvUT367xOQWH0Qe40MsnATeQHtSPknC0G3SzbOFd6GCRJp0UZuaGaxFIL7LeosmSM
Rthd9Gium8AUVgQS09If8ToHtxo6lZc6XM6IL8ZUS2QlXk1O5szUUuvws0jrLwJ8XdOO511WSR2n
WJaDtWJlq9oW7xV89EMCPnTiuY+LHnsOWJLEmpeJ6RdtZK9CSyyEWx1rgo4r1w0Myve4KA6pBYvW
RT7QUAvaZorrZj8f4lr2bat6YR+V2qxJzQ9G1ihok5dumEgRNrJN59PEHdQwhyqzulPo4DrosyM2
O7A843lI51WU1f4I8yUFX6c88prKUZolnmmsQ5wkB4U+1c0sW5z5advJRkwmGDt2wUd9UdfsPGya
Ve1qIx0R3ohyvkAoVn3ZRhI5zYk9xMu+xLNKQsd3ytTx5hAvUmMftqkVzDxHX0MO004BTrJzHA2K
J1GAuJYUsKuG2hcm8Z158qYGqySq1uUwB5q452NNpGUin9axT0Fr3dI94rENoQKar6JkPGWs9pCL
IJ647IkI4qaWfKKLGEVSMKq0U56brpWusA7m0D7uiKOsJIf1ZIAnCZCOP7Gw88K8CCYru6hMrtK2
XCTYjZTuPlSD5VXFFS0nKWgn6yFUnUi8GSeBk0KQUjQ3Y2WpQhAP20nQER6EIVGFM19iTcFZ54to
LmWZ8wIi0NBnzfCxJ5dlGx4m4UHCR4/R+gyW+FbbYjV1R1lh+bYbBt2UnYbZNMjQtBI2l0xCJvMq
2wsLfgSBKWyTbG9GbMVRFMkwCmFt9Lzua+QlMZZRZSUyG/BRk2YHsYCQx1xymI2ixgYNiA9wgf1Z
MC+NKhUjdNjj6EvXaa8PhVf07YIwDm41loNdy9GpVk2L5TztD2CKsZMcoWw/M8zTRbYMs1SOXRFY
lsqqkz4HkZO8kKTVXuiyQNS5KmHrx+KUQAg15aHvJgh8KFo7DgsYeAExDb5LZ0mtgymLPa0/5Y5Q
TfmxRTA72hsiiCDnxiepK6s29HD/kUdrw/xSpDJvxoMxaX1IPjzDMjXxZevEi6TpVBR2qiZi5Yxc
dSwLxvwiwuWidvogp1gOOc8gUNeZjON2mXb4sI6QLMq9yTrRVS4Zb2SWURURviTpqgfDVxAkIa6R
jjN6RFtePfT7fX42t59E3wUhmB1ct3Au3OdqPqnKqzQ6QOKkdBPZEO0lzjIrqlKN81WcEVm4x3U4
yaz/YNEPlYHVg7jPblEwsvN63Jvd0wlT1Rd7OGewZ88gnpBTiRVJbckaLOMw9DrYY52DlT2TdVJX
VylyPGHVQW0uUkpAScihA9FmDFlDxKtFb/GAtrXnwAbIISfSoZYm/5Sy67Cv1FycJ7pQ+ZxhaVWN
11q1j/moSut0MJflnIOV7dTAjjWFfQyGFYL/WPbZIG9FuHJyV5nGVnhYRWZcIOd920ceSz/nEKOY
kQdWEUuUY5mlZyK0PsZDp4zu1o2zCIfIhxM8ZWnHn+eI+iEozQiWvHb8ik9rnefgLtAViiHbQZCE
1Nyiam4h1Qhre78q5vcUdwcuhSuuWURdpVrIoLohVQUGJ04rP69rcB3E18wfYGM0aaKyEfkQsfuW
sFZz5vOo8aGrPegx8Zj4MNJPDeDtzpYU46DQfFaXlYwLrcrYnDc2nL0kRq/IGlklC2tjkTvOrzcJ
y1gdVibyyrJEchwmWbF5Hbb1oUtgR1mWZ0HMwfNqxVvhdU3zWVhzEGa9HKzWK+YSNqwjW20dDukp
m/L3E299KykVbbp1XV1kubvop0QlHLZatK5xJCu+3zUrm676+YCWRs3c2mPYkROsj7G1tIZlZx/W
+qrrx/3JnlWK5jVD+qCJEllbx0NZrGndyxQ2Y6+ximirgN7xwZUEGQRFSf/ebpca7EI5fJxSKvGY
L3Keytg6SzrqaRbvJXkoTTQuLFiNqjpOqjSRLDEBBQIAct1UpvpaE6rA/IP5uEwgvE3EsILQTfKu
+lRrS6a0PCMQUQ/dRosgGs3ZDKpHDjiLVDNAWAApUCxncl5A5laaCxZ69giOoJo8m2RLS9uw9S9J
Uyk7HpQrYCdrcIoiUpntLMrhuC9GNVgmaMrUj8k5r6YgLtJz1IySgYoOEDaFTr4gRbsoHOsjrWFD
kflo4raasKuQSC9xavZz7h4PURGEY74ebHRoKN9PqwZ0vBGQriozWXtF1zqwM+JDt5zWeVMobpFl
hpc15AUCngJls6KuVhOpDmqSgDJXI2Tq5EC0LLDEKN3MqSXsXBXxTlIM3nrmp8Sy941tH31NyO4Z
qPuM7I5AuSmrqdFRfH+g78PHfz8vc/j39TTY7798+hFmuJ9ywxk9+fADi/UTnuruMOGfXPw5ifWN
nfzKRcGr147jAq30cwrrORf4iMl6GP1AZLmME2i8gWYMCj2vj3gsqAZCcuo6m7eTGIMDHO55LAe/
w8BQ2cimDoETsTaHj37nsaDmQJBL4egHamMh/gqPBfUMeK3tcaaM4PyIzfmGNpB28HXUATrvcaYc
haYTXZVhVdvgviary5XTOKveoUbREBgoa0TgNu3yJBv2+JR/MEwfoaSv/H6+KOPL0bJXtE9GaSOq
ZVF0hTKUHOhmyFU1idorOmU5HbgXwiM5arAWvIgDF5UZsFOp8CdeeRUuwJuHYITdcTyIy0uU2mAh
REXUFNUXdp2Ajet0UCbTB511rRo72PADLfcGrXTc+04yfgYp9jPNj0xZXEIwv59H3fu6jYKCN36q
3X45F1bp4ZAvM1ogOUfDJW/cSVpsORU8CayGqCrkpZ9ydNy4R33sWmAmzYdYjJ10z4p4uE7DZg6q
izmpOYQJkHfyih3aWXxhClSp0m7AJ9CLfoT1DPlwPLfWsYUj7mWMRV592CCyx0dnKSy38zUcACBb
l5ZyKJLPFe4sSKMuIgesi1WPQYz1GMxkmiXEiUbaNtc+h0gJjoe4mgtyMmSULvSk/b4hREYmCkpn
DBWp2LHlzJCSuc5ZmuHA1fb14MwHc8LPOla8D7W+nCHPWGnaHZgR8iNMSiwdV1dry3F9UprMg015
jGt9inV/jVpSeaJ1RxkWhkM6QhdZ3iClkyxT2jUndg10gROzUVr01DE8DXrUdDKKqqvMG4YRoh0W
C4njwodULd2Y3xpSj+5jPhUr2sSAGjk1bgGMihFHTLRAaIRZ5Tk5XaGxiZYtmrxhE+yhGSMw1CzI
bc19ERXVOSSaQKrwoV8Lw5HM8Hg7N8XHSRed7COTQriOCx8ClSKxU8WjrFfdFO/huek9pwAE2NBl
Hkk3+17Qk5hk0V5X2n4NLMoa0AECIWy8GiUKMQqbDQ8D+OfpKGEll4QPqu54GGRp5hkyp5CD2mcp
TW4w/2JnNqSVJjNymIFsmEtqH8Y5WcNuzDgKSAqLiTLjNc3AwVJz4nUDOWqt/CyPW64gKo5kh9hl
2bF0H6U5RK19L62eO4GVgNkeBATh/TzKtGEuJIh02Uz1uhtGIhEfrZXNw/d5Wh5YCWQHuhFakpzt
RY4oJYM83Ti4WucE+GPOo2QR1cdxx3xD59xrw8kByi8/cmLr0gxDAOzVGNjA9oDm9lERqaqybNXM
QNpMECxzXflkqApvHOdFMw0qTJrMmyLgUHGCz/tUjFfFlPglTlZjPi7RmmRuvBYziRZVOl5SE69o
yhOI3fiXZnKAqu5mcGgu0SrKF7GBvLECkygzQ/aAynek3YW9jPKqljAe+ASXl+u4krWIU2nXZFUN
3THWXSgxzcOgQEOr0jKZPQMuG9eVI2ean7MWwi9dN7M3l+EEgQPMRIAzcK14kFFJ6pURwzEe+0tI
LvYst/biRDeytBwgmuPuoHeFn8YDPrF72i2tspFFxBcVmWNgnEOm2qQAizhUzoJG875Vd6kXZgBj
mIGRTKriU1GkN4IjUCwRnhc5ngJral1IWAlSdChPx8J8gvjDgnwg14oJXklck73antY9ZMa+KKLA
TfseNk5K93XqLnImztI8BC5tsI5xr4tlX6AgDyEwjOqyUxs1VhU7nU0FyWlFjZfrCoLLBBKpIu2B
ALGXBcs/hk5SLRmLHU9nEwSY1oB9kpDJQ0W90FX3pcdl4SW4OmC0KNVgaldFsS1rE0ZeWNmDFwmz
17UaDEDdT2qi9STPLSvDK+2mjqL4JHFxp9x5nt93bQYZRgtuwB6BFoGEYSxjN6iylCsRMi+pI4il
J1armNFuPR5l1AWe0g4HL43r91lkjlmh6yXJkW+PQ6G6diZybLoSmKQsk6Mpj5LB6TwyWokiHf0C
aReHOCoaJDbw6LRMuSwaMNMa8aAN5y9mQrlX03D24rrYs1DKwD9asyIlO7TsPgZmNOEeN6nx7YJg
iYakkfY0Lad5yRJwBZxuCiiFU3q0gnXXfWh7bQe5zATKaGyoNswBi1m6nu0s6ONu8GI4OFP2cTYH
MPR86kGNC4yDdqxHn+bNgTDuKfyFBlexClKkIjl3iZ1Aapoe5II0yrFCssA8h0xnyaDmgzc5CtZt
7xtyGLEhPkKdyX3GM8hNwHCwLO1WDjdkPfdmFUHxQDJdjdIU8azatAycuQJn0Du9qkWoUiHOutZO
fUiWIVboTQQakiEZ82YZTmWj6k1GkpGMQow6nKMInnCY1Mz6m4pza91Xk7LEwKU9GuyHPNN+Yq1b
suyXTmMgOrCAIqzC43QfAuredgRkSSmUk8LmspjnzKNCXxkTgXIkkJpUtIyA/RpkavDFMAOpQ4tj
BGV+L7PwuJjsaRnaTdAKC1Ky3siyRXaQasje7anzwP5bqskhZqkgcjcCiO60KV2grs1Z3sOmC+G8
d7/DljKJVUqIGIQHjbarso+vGPwhDK/BEFXUONmz6wGMqdUGTjMnXgS2LaBzc6jLMYFE1aQSNVMr
oUxmAVeJPdtquYSDZOpgjvzS0MoDpXf3TId7NY8w1gLNNTO4mWxogbq1+tO6ZeD2LAv8h8EHKQ97
pS2yGusETMQMxYIoQfTQqUwjpxztV9l8PPRinWIgF0azN0IUcTDMBYa61wWLaXIOf8rizKXdsOpL
B3yDkSyH5GbcK6oiVMZNQLGE+8XgdGVcBkaVgOOeaK7IQOABcCRUnIB34HuoBSsWZx3ysqo4AvLJ
2ufp7LlK5GTw4U9JuKqeL+CxHFAyd/C1sb6U1gAJV0yAR0qv2pieGSiB6YmnftHTQQlU3zQNwkCH
2acxb0+ronFlMoa914uzGTUKvka1Ux17HbwoCpx6u56ShEhOIVcceXhSgP+CSkYPn5p4WmQGSoGz
Xo1OCahGOgbSoVvUbd144YjQkvP0Mo3KWYVCZFCbM2eDAOigd0s2M/gznJZIobr8SIH89oJxDiDF
i3W0GjNZp/GySSFxnDkY/H6OIc6F3DpjY+nFQ7+C0lQE2eJpmTKwSKw/nMf6s2MNdJ1YQATXo32i
I+B6WjRDRJqi0HO7MVu18N0u1JvlzAp4CjzPamLh2WiZ4zxyViFt+f6ANLA2bjR6ZQg6Etnp2krn
ZZa1PtiOdNEnBPk5RB+kL6iqYsiUjQbWkZKPIfhwZeJ09KsRuHgursfWhFC0uylI5x7F4CPbKOey
sSzkQ+S3jEt0M4npoOmB28mmcRHiZJBFbkeHSMR7UBEDk7XUTtP6aVM0J10+KhSGe2AP2D4puXMs
UJWvgR+0Zfd/uTuT5chxrEs/EX8jCYIkNr3g6LNrnja0kELiCHAESOJN+n36wfowuioyMiv/Move
dFlvyqxSIcnlTuLee853LrNsvskseqHZeCiU+qxyq0MZh3Y/aAvqN1dOMI0Yhv2p7PfYVbmGrIAy
YY3+vTsPedpQ95G7k3/s5jyyXDHEeuRGuEKSVQMKFT6FLHH8s1e0MvWz8doXKj8732vNvaRvyym4
qRo9Q7YsZ6g4VFzUMJenFuashEc2Qrgy2ZXQokgmbJyAENs/DYbTxGK1+shrGhik4xpIBypettRX
4bQ8HUplX8fpxaSmHearvIUzHWP6mKKpKJNCd040arvDsaaDohIHbdAqzGpmwEU8DHXZ4e4p56Dv
S5XIsn3IWybCpdLP5gx1NNP1UeUdhLnBfB2MqjsUw1pEeCIPSphdog0bHRounn63HHE/D4V/0nIY
zwrDjPVVQeXXa/sglJYBzm54HBJtBIfENrgoYH0Pm/9j9ZgEqOCrkOgJUoVVwRkRBiyUtebhNNs+
ZC24iq6iuzZfpqDosxjC7PaiMpxW7Hns4Auu+XLkFnnL3BHNwdDcdLNVBXrG3921+mwQXMy49FRq
QXt1TLARej4tPrRKSNEBFwI9Py12mVFGc8e/6cHM0nrB0ebl5BG5FxR+d4QLlod56Yi0FSRa5mFO
mGr4dfbFeKnJN49K3LhlqHrSJsVa1jg0dAwTvNypuT5L2KeBHPEz+Hgr2b4ZvjVm9VTbckcL64VU
Rhn7MxrAufHvugrKuJZuGdYZK3Au+H5smkeDC//843/mqb3z+qZO10lnqWynfV8TL558uFZc9xfY
Bi5qRz0enHnoU2UduzZz4PPnT4ji8VMF97N0Rx89X3/brTRLjMK0A77YgaLuw9Q68GHUeNfZ3nIs
7WeooxjG+zrpa69NdIMhpxMOiR0AE7MCB9K0xcEg2ceSax3ZWLV9kpwcF9QDkBA+j9Ri+6Ftlikn
XqR5d/ZqVGLBoJmpqoM8+ihJoQ/GPCypqnns8TVZBriggGrC1sLgNuTLEqnVeKjrDFeJyaIKnWPo
V8zZPOUa83gwZfMY1DNUqErHuVG9rIJ8utz9wEJLSMZzF8rC8uLOVafJLP0Adj0+5KJ9r5QZcT1W
IXWKxPJRKXLLWrezFgo/g3g28Tla3REn++DuZ7JeGiN/VvUyBEyur007D+BCIOjyHs5Z58Ghx9Nd
UmcZ3nO0h3tXwtJFv5bNfNrxbNetLUZmVyWqg75KlVsDh0Cr7MLzXdAH4JwdBD04cox6vdrB6AGY
KKUwQzXvFngDYY1HmGB0mOWhMecbtydeWrkkac1JQAX15oh0KV8UjljW1ZhDb9wcOv2o8wE+/9TF
fQcrVOZ+rJl4LQz3yzZmFYm+eFtM3Lt2j/src6yQYg8GpGnc7+Y8mxgpP+u2xUFW2RF6BRMKSDYG
IxV3oiMPZIbNsqKKpjiKb2AMaq84U95KSMrDmsgBk1Gnw9aEQ1MXFwMauUFA9OSzuLr50B2xKR3v
BFG3htogEgMOWf65+jBGF4A1LC/fh8Z/0jZEVV8ZodF5r0SbqcjWfs8rqXDROnjtGKqHGQUHgkgd
lOoJBtrsfLquLYNC+UZYwXNtFvdbNhP4ZSV8Mc3hbWrcPczHvW+isnaiLeE74sTIBFqkEcJPNyjw
JWiXpwLVmojqkXOwScW+sacYWNQaYbI85x2k9tmgqepaJyCgpCLyaFVfWTO14SiX+rJwcl+hVjGu
psTzHYxX1I/dZnhbGq1xl6IVsWw0xlvNtDDfZZW5JMyhO0q/BFsJJmV8MqM8NtWcp3rNHiQeJHKc
5G4ZhHMY7Q5IhSj2dFo+8gFmqN0zLwLTFTKvUPeuKgM0S/WpybJ4Re+V9rDTaskUpDFZAdAqvdCt
54Ox3pBpupfDNIYLzyPoeAxDPsQe+L6wLMlq3Iga5JDvV7HXF1Mk4XVHi6icuGzmRzaguk7G/NRI
DF22YFfHNW9rZ2jDIfPfdd+1gSKoi/0K6GE0JDqLfDEwyUXTCJpLZwJNWdeNUQmuq75aU7V+I1Cz
okrCJS9H0oXCkBgTbD3tukGihtjAkQgT76LDDyiap37KqkOZzWcIULAyjAlHbNbvBgwi0eLUh1Lh
4KgxV5Cyb5JM9Z9TL4J5tj5nA6VZQKvHnzBerRGE0riphvaQjg16ssVoD62rJegmmC/94CZk6wdm
tBUcBdTqazjN7q5vlzXxmzIHpJZBeWlLIAzlqfMxzkn3bOBvDMiAor+5DLhZ2njmC41s6BklxqBE
lBNO5dl84y4mhtnOdo677gUZjnNTSRAUvR9Vi58OOoeFM/IpFpXxNK8l1AaXhFaL248vHUzjZTi1
U7PgJubPWqdV3X5Os3ewc/y2hpJ0ZVutMtN2yWFCCSsLhKHjkk6AXwx2tMqKpY2rIpbDnDXz9VYs
HDKhhUPXW3BQmuK5xigbL36RByKuuD0mEzrUiBlAvkx6WJbxER3W/cA7FjQaPuy0qlRLci+AM0hi
QR7tOYw7KY7MXGQ4ka3btt7MDqZ3tbAJLvpyyrSG085w1K84dyvoQiPahLDhNSSgug5/30Q4//NR
g382Dn7o/X+4Cn9vNWwPMvynOfE//tsftBkQP//Z/ztD4m+oWuIhg/DfWxI/V2f/4kX8oHF/fN8/
zAj/vzxqe5CIHezdwFPN8BN/UrXIq2y7vx2w8tsDVv5wI8z/Ih61UCdRGRmBlfHTjQCKjYcE4NlJ
xNmyx9Ryf8eNwLf9ixmBNKPlYVUbNr8g3LhRt79QtS33s86jox0WXXXRPgwvOkMDbGvr0xvMHtNb
4Nfs3qzJpSwxcE0darKsjtn8jU/9t4oVz8aIdqb47qOcC+B7jkH3kxChIetr18v7oTLhVDQPYlQY
JObEqyucH3yPZgWDqQ8zzknJukJc7YJp6o+T7+wQwN0tXnvC/ABWTKZeYUQ+d9GhjQEGvLUBLiYx
1d1aaIAjB+3nDALDuc7WfGmUkbB86wjzRJUqtKa0Ycbtslrh2OkzYzteNmB/nKTVbtQSDltlPpo4
99u6/TY5+h46/3FY+hi64mkiL3z0w3qudjPpwPFIca0H/4oZGJJ9cS8hX1kUBnpeYAAuL8XYJX4r
L6YBr3ApI2Y9DU57XW11KjySYM5JZ+8ITzC3ZMRq1LJ519jL3i3yi5Flp7VmZzLya2XVH9CcDwx4
adfQkzmA2fW9G5t7exPSH35PwNY+FBPeugJ0VD0vgEUsehBVFjiqfRu0NCEv7Izlqn37wR+a6wBz
I6T6VlpFuBS5DLsJoC9BB1moV4ucmTGALIV7C+JLGJ9a41fq93JYXlgzhCVv7qnhBOvaxZlhB3Zh
plBk5JSBL/LzwCvbtJEOSBFhffLe8YGaoJApw0m4xJFFK0zu06PnKTDWKIGaQCT351enULvVlzfw
KVxg1zM8K72T3glNRJgZHxYF3tUMx24YorXfFZuJoMMODUJlYh7r710hThk5ZGYLIRrAXHfvtQQ2
gPsNqhTaCJ3UqxXhHD0QwwMe7MD5cnWO2Wox7jKGnsgEM7U4l56pKio0+/TKLFmbMTFz/5IVRazy
pOkafKb8tuV8CKjEh9ESeWMCVAo61UXtYJwccw2zpqhAqfInRyuUnXFEvZRDYBBxHrIOMHKNVwZ6
OLfjZV2TqnryWrxHMp7xZnhVvcPHdC5Ef48K8t3w3cO8ui+VqUFLptKIJ9Gkfp/xoEJaI+gpaYJB
8PEMveErb6y0KnU4FyDdoMWcO/O2UAL1841sqLHlHjb8vYP4hFDkExv7HWzolLrDBa62cWc4+SfK
NNqvHvoXKVXgjv1NB3piVtD+HPA3cMPuWrBeWkExBtLdBDZ/+P2S8/fF5D+3TMBn/ndl4h/xoj89
//OvFePHj/hpXzuWA5IasQo8EMbf/OGfFYNh5rYZoqsYJE0KZ/mf/jXirnjU05bE8LDGHJT3nyoG
RhXLg+uN50DB3/6diuFsywz+Yl9T7EDYiprjOIBnNnv7l4pRwLnJMKeQEFN/nOXjvhnXkNhzSAtI
rbSM8ywLlfnk5yxZx8KAUepqwAZGUvvWwcif1vXk8P5IbPSAHYSg6l1gquuKMgXHdTuo/iKc+qhn
PkTEn4OhOlazfaGy2zGK+at3FS7XN5Am6ZhlFwoccNXfuGXuWQUYXnGMDw3t0MrF5pD0zg7UYYCr
PMqGnQc8rr2a2aeq9tr8oO57BYOuzr/JablpGiBWCqjNAgXP7C7rNJpB+Qw757iI8rFCs21auO/5
vke8QuKlVShztikDPBcCiNQmTrX+y6LAr5ncBTe7Rn27pmxt4mGMzaqE84m7Ko8H8m0pzmgcU6rs
wMoxqrVoQrkN9NTCq+fPY/HBDR563N6NbXGeuH2yuz528iLE/HkLiyQE8XkLQ3lPBPi4FrJ65dYP
VuvfQYV1pP05qXLnZrAPpm9wzfgar9VT2ZbQXDFL3dLs0OZfCzvAAQpWNUd+cdtxEUmMDq3z3TZS
FCTKRFDUcMuL14kaoQnhHP2AIsrcjYDQGnyJbCxRh/+6Mcro/8PtCrDlO2uyVAxIXqwq6pfxPFQl
qjh5qWv8nc6YLnMW1FZ5sOYXg5l+0CsFLDGDblUbGjAjzrh8mm7nxYPS26+fedYd284KharCkkyR
21cJqPdYQsrtnPHOm5Z3t8A5tSzNSeSsi/QwP+eiPghWPoyi22cgFeLClHdVDiGzI29mveCIxnuv
c/+jgkSx6njRz5YqhtDAgz4u4zCgqUbMoBpvPcDg0+jDNC3jvtZV6IGm4FmfNMJ/1MQ+D9w7ZhgW
OwoJAYSBaeNyUdMpK3nqKuBk03ozjmVkOTJV5vTWld8sgve6QCuyORp3GuEQr8z9YIKOHlaMQU1k
X71anmwDDqZRPumZuIdxg/B5p18qmH9e7/tRJ629zeq9qacjm+mRc/OaN+Io16eFVCdWiET2oPaK
cYJL1o33zARExrNHJRFhUYBGJjdkrHlueZRNc5wVy96AUqM9nPKzbXVJxZK6h3htW/V9I3lsrJ8A
3GJrAo3pP9le/0HLDsEDbcYufPQxd/zIz1SDybmDYM0LlDT5nZUTSK/J2ZiUNoIXjvdvDmtrum9z
5DVyGFn1Sh/RFEe+Z0Wk+Kg0SfVSHOfppcPnQ4dLX9zBBxfoEIw3J6cPa383ztalVmNS0u+tf4CI
yfihEg2INxh31rPhNVHOVQCME5Z8EfOBRks+pBxaa+6xg6dh7pc6LZl735nG2+jaKeQA5EesfD/x
4mp5DboCDOGj+50LiHH1yS1xja/djlvecRykE3KzTQbAsk4VwtVJLKf8dFkyEGRzqubZHK9Zhil0
tqd70qBb4HPLg5qNiRLem8QN6UmFKEx9v67mwS/VhB7LCtqVAuXu4D76+2VThufHbt2ZFDmXewMO
dHdwBrCs7suYOU+GVMcByaeKX0YG2xZYJme3rD86fQ+AEh3PBER5LqBAfpS2v1tqpoKhzWKnoxHR
b4NhQgkfbrXt4J+SyG4RKKpwSSL4FxJLXh0IR2Rld418VRm5g4uGEAV+ZgE1bACx10+4CnPzXUJl
XID/InKyBMNs7pgnbk1z3QMYSdyueDTE+JiTeSe2Ds63ziMxXkpGkqUfLs7inVwIjpt8dVLt+NGg
9+M4C1RbBAWSLACQ0Yh65AXqId5cNb3C43JcZBVei02rp3AD6G52HGgHxcUyhIhstHvlUB7WDEdr
Xqq7ckX7nNXRKozkl7r+D+bu15CiRUGQ/bU4Yj3fNug528O7tqTkr8WRr44CMVQ4IelfpA03ymZp
z5YnxduDssakIO4WgIhkVsadpPgQizCnR403l41HF0cF8kCaQCyWIH281wxqrpF9mOrLFdZurV5s
B6bslwYPgVgu2C3xThcIoKagCZH3/fLWzBdif7ISqm4NFQjiBHX6yM9vBxsyjKzg3LGDZl8CdKo1
kZCM9ws8hoXUcItvC4C4xNt7q0xy3GYzpj4blPeI+IoP9CNzH0bzupAmEW4BohbXzJLHhmfAcxke
l/lBT+oJGbxQZmMJJhjydpHfNAIarDajQqDJbSw7Erk8acM9OKS6tQd6kxc8LQGd2uo9az+IIdM5
n4K2zL9PS4WPnD836MJrCheUejKyUKAt01ZRPmZsp8BK4SlqZzXi80VoAYeDS2PNrZAJesx9BBLb
7GJN3oFyKPZV4hvRXMkLrMxUDQvIGhfvLOkw+WjQ3E0qTPNGU8Q6suqpzb0kb/iOGNUezMbRzt6g
xsdC0qvVWjcMHIUC1pQ1Y4wuQtjA67MscZEEspflOHs80hWQ/S3RZTQXzzaQpRppPFduPCC9yIx+
ijFKxtS1DkVWhQxHr+TJYqo7DeXIKXukWvB3ID/mBL/faf+3msyvksx/Nkf6N7KN5//bfvzvH1j7
Ryb6x7f/7MUBJZuIt28PZrRc80+9ONBNLALzqImlI9sI8Ecm2scSMB+PtMC6bKxj/VMm2kPGAr+B
MjyWFfHT3+nFCdmOk19ClxtKiqdnEGIR0C3bIro/HzfzkvEGWSrEB+Am0hpZE3e+7QBy1kifaqRQ
V5ylQ77GnSl3Tje9yslKpYlAiJYHgBlIQqk31sw/GLG+qfZdkX1Ns3pScjmbSMFSpGElGg2FdKxZ
Xnl1AEsJxSggyM928gF4fE/HsEW2ltj5lQ1oihGYHJG9BT0a1OLFBz1vIZlLgXlpeoOb6CxGM0Z4
WRU6AOeD3lVfTKidowlfJNf3FKlfjL97D7Yh92/Z3J+LCekj4b0bYjhwNwv9dooaZIiZQCNT31Kz
jAmSaS2kogyJY9YOpxyd0dBWQPisFmoJnISNyZusW4irgewQVKrpDUWIAEGypdR92PO7UjIM4XPq
W3XqabQvG2XX2FdB14PGrF24Lob7ZV+DnJHTd5xt+76AomSHdIKQDi25mK/jau9mdaMk2QjBJAfJ
TgGh2+iPLWT57BwJdk8cPLkcWLvramOveBbivDprPYHN3TwWCmuYBmLtgxUQS7clB5EgtEwgwO7j
hFwhYM3ER85wRd6wQJtWI3/IMu9cI484wS8FWBP0W1CxNo9I18Ut8oslcowt8owarayNfKOBnKPH
m4OL3ONs5QgOzQcTLTVHLnIpjBvp+jc28pIGcpM98pOkamBtot2fqoggX+lSGBMUJ92PBFc6w0U1
1Iqjckp8kaWzPvbzvS/2atjPZqL7d6SxWjRYDrmCfLOBdz1xL7RhfyzMe8wVMqDIgnZutMWRcj4l
ZKXxMn4NQDlZ9mHbSCUw/cjQBWRIl3KkTF00Gp0+mbpOJb6xX9UxWx/aukL0C6gwksW3Cu1yOwKf
ESTp7P06TXvVITqWA/9/b5B25eVr7ZKXGRnYHFlYgT4YnlbT7HJe76wtMJt7w02FBG3J/atnjXHW
Fbui4y8Z4sE5Urc10rdD+eb6QVmdJIHVhF9A2gwR+rfJ+PSU2Nfw6vtKPObzdzijge3j0s7pqcC9
41pHh+Fi6aHmLZWVuGgLXCSEXSSFyZIjMeyetECdmthJIVFMYc2Y/mODnLGSH05J0w6cgFmkFrLI
pJjPrkg0UCATSeURyQSUKQPhNmuLwqO5E70O1aSO+VLERT+e8yXpzD6G0hx01sEsPlX2bBf81Z2/
N/DNcdGgc7uuRv6ybmFqglT1AHIn49nzyp7nWcUmVLMWKexxBiXK0ZX13aPt3Qs4waqfgwXZbZCq
twRhNss/NhbaFiS8B9qFFc0uK3xmqsjJ8eewG8e9VdCbsTUfV9EcBhho0cTUvbP2Efi8YFib1B0o
Usi+HU/j49AsoSjLE87hb9mIHt12DB00rFuD3y+Wfy9L/alSpp/ttnBj/KtX8p+rXSGL8EuP+y+L
Q/650vmvetWPb/vpcCBSgT2n9hbhwGUEQeinXgX5iNm+7xKKh7UxSEl/6FWWT/EsPjxOwkZGYvvS
P/IWcDhw2ruWaTGfeXBF2e/USDgq/1Ijqb0tqbFgcVjwj/9aI9sMr620rHDqHxaM1xlcZdcvT40B
xAbeN2QVY5xSu3+yEMdwDRrbGNeXORkmlrCqDyhoWte10oH3aQvGlM6XblrfXHIYC/O0MB4RlKFa
fXVQ18F03Q6INbjWeKu/w9eNOIcO4z24PhAJo77xSihMZvNR1zk40XtiXTznsGBUmEd6BxIvZkMZ
F8Z16bp7o84OMsv3ZNBHkt+OTvM+i7ue32N1ieHoa2U7SaVedHuwfXdny/zNs5fUL5eAr1nC5GiG
rq5SimfoAIVCak5CCLca7sR6+SpG6NrlowFmIGYTWm4TEQpwUDgGdhwHKpY1Xlxo9SM43xpORoZZ
CuLvsXYvjgP2BblkV7agWKDtpwLpUpxKVbiouIOesTb2sVdniUAb/O2jdOgVqbHn0VN77vG96YMv
5TUwJog5bTDZSMLmrR/kpLgzRiSgGzTgYV8C+l9x4kHvKYzpIVvI1eLdc6nZ06Kr+3y+raz2rCmE
dXNgiTTR3CtyKNf8FTj7d1bkR8OZT3T1nqTRnwbHiHWz7iwCAuhJ4JOmzS3F5WBlEn+mBPVR7L3x
ZfHrmBhv04j3+cmaCkyLzxpu9LYRYsQ2FA2WF8xzg2TE6lzblic9zuyqkLumLzYyPs16C+RKRhMT
oFjWj0eBA312zBDX014zcu0luaiaWDeFdTKmI+FAemdUPCB409vSouhI4b/PqI/CTb3sWTwBQ9vn
aj1JbJZRCJ2tJoLzczs8FroGFJwjYOhNTnHwyNSAi5A3hV8ZCMvl+86sA2pWQ+KCvRwcDxGEKrDm
BwKWfVqQRmBVvm8dsImzG9LK+K75k83r1xWNHJZpRLlF3xkr9kONid+IMYhGEvBnacXOepydtwVn
flmvMW/eVYcVCBwRSuC+i8TLqvITfJsLG76jkATlhgtr6Ee+DLFEJFkc/9UcRgiQK8WvB3KLxAcQ
sWoM56q8sZX9yDaqn79ZuoN82MZMDCeJSVFnX24zRbXbHR3wY2EzoAHbrHdg90Vzg7jpaqO7UYDI
V0A6CIs2RQYCuz2B20pN9V2u030+sYu2jm0PQJlT2H9AiAts5JFwMWthfDVofE1XXzXoDg+VdwAm
WWnQDHMrY6ft440UBqFuq/OCx/UMJ0HvtzJrZU7kYkJXeR/U5K6fX+cOn3YfVGV3JEQGtf0ImRL8
lLg3tDwjKRuV4+cA3xd9tboVsPaLpb2QbokHO9XCOZa1hDmKWA/71vrmeTKw+YKyfemuiMvinvOB
nINzD82q8pHLvRnM50k/+mA7GCxQnS24o5B76VRSI4Dj9IBcWnGujeKmNJeoyT7dYsIF/lGuuARE
Ovb3axGPrQdCaxnijhoRkcNRrM11clg8egBA+Z6BdRPmhE0h5nFCqxGYY/NI6Hzk3sHPIRfaduSp
HdPgjIWKEI2CsoZcQVZDdVhRtDle2S1ELPDhJJmxuUEQ9EAIDTmyeiVYOFS1d34WCwfs4oL4MpTB
ZYIyXaF/c/xdS842NvNMThtNiwHApXoCTr23JQIIFdStGcnNTsV83Ann2UceK/NuHLAqHn/twKIu
7tnJsSdItKemLkbQ9RNS2WpnWxBZ406ZiZGraDWiwW6D3OiPLFOpnWH1wpysEunYFr/ixl+b3eAj
YeNQFXAPkksOz6LDriYX4Ca8tqb/v6Ay/r4X+c9tM/DUkX/XZvzTIsMuWLltgm2N0//6n1i+8qet
sH9M6D9+2s8JHX2HCX4CQqRp0e33/KP7YOgjTMdFF4F6xCzMzr80Hy6zPBMbxeCZuR6+55fmA19A
y2KiPQGE8Tu9B3HMf+09XKQwXdPDhI6nav2l9+B4ZUB2HRuTJIIYiransdpDl7VB52uN5RVOlyLG
vKAHtoV3QQYwqJBAH+fvohQB5uSU2fcc9LBR5VGOYoolZv7Y21Hr1M+2BKM1fwE9waqDLiD+sDPA
cFLaX2wJFV5+Lxo7gZEXWzlNZZZWC/JtxEO0TY9YF1AuuwzDbqa8y9oD+AMRKVlxdJE0R2wm1LD1
Kms6Nis5WPWAW6P92m6tGhr8ALuhs59JYRwz2ewcb06MbeUDbY6+WaUABSH9lwdkZ+bQRYhA1sNO
dd61FuXNtpij6avINI0UumzY9VgQ4k4HRPQS6UBTx94XBC8RV43WxTqSYTkY1nDqsEvEn+dUdPVO
lDTuDSAFGVoP7iEOS5wnZ6WIswHZXHwvyGxk7orRPPZ0+sAyiPt89RC45HdYN3CYFAjatnpoLX4y
rQyrm6TqYOY1Bzk5Nw5eCJws9E+O+GJ0OffLin8OV3EeSJoJ5xuILYgfRINF4SK11wprrVj1Ucp2
Tx15VfN6RBuKOaS+z7B7xTesuHKxosaoXmErnfCNSBzlLRy7uT3LEQWDIv+Z2S9U9s9YShYjielg
M1qzIHeHfjvykGNrwT5qpDLx/1Nrw8BLDLjg6UM4vvBZkazZKBJqJ7Zx420wdX9L5BcdI4EdILrd
saWIGv5YoDe1DSdWmRnVSxc4/vfBv8Bw0h2kG/OQV29rTSI+3dYVdidgyUsOkFGor9GaQjbDojHM
S95bQYk/0Km+gXtPt3VtCBLc0PaeoZvjHXrjz7z88MnrjBHe7dkJDD/Ai2+LIkCI8/OAeHFRlkmN
VopQffEG5CQUqD35mPUMhlztB90wXU1zPIzwR0Ze7RB1eUbqJFamwPINbJaq7G3X0M2sqzirh2fa
6JP2hgNrLrqq0aNmWNpX7zqGhQkIA9JqXxWg18lXmcH2ww/Ag2dhdYJEBNFqLQSxMmjz8h5BIGwi
8NGk5iwidn3Oc+jipNp7GILiHulr3IVlqrEeKQAUWoADBkZSi1uBWETDlze6IlWGxlmWUJNAXtS4
AdzSTxezBGTpxlTSdzG/UazKaNlrI8sSFbTftYvzMI7or6YvBn/Jn7szbuNPxLiisQEYSknkLC5w
FmySQDYVWwnnwMxF4EjzztPIyYLRpkMPJb8L1/pVNdiLhibDFxbuxXqn0fQZK3z2tU0IUOyqXrc2
Xew7pQPZYnWMEZAlGqqXsYRXbWAFFBZ09JAIuYqNAVczrrXJYtDbAIBNEilnY3PcI5idUUmKxCf2
bujqxLEx0Ls3CrvvDOPLWN8mrGZEvjU18MKYayeleTN6p5J8J3MVunQP7B+fRblRNVFJi6DHnYFQ
TfD7E/z/n3I39uz+u9qKTYgt/9O2hf+zMXT7rp8TPHOdLSuzsSX+9oWfA7wH6QT/Gco35ncTSvYf
NdTB08YsXPT4cbaFKf2XGrotEsWWZnwNxff3gBP8qH8tora17f+0XOyHxo/9s8jtkbUETCWwmIDq
E8FunE71aHQbH+szWvjEGT1NCkyVj3a99teoRsa4qOED6ezRwyyHIcb+GCqwzP5w8leAH3fGjwwF
j0boF/AEYb4xqMWecQEEPgV2ayI5qiIf+VeBFZDZigUnBY0HtRyGAXTAZHpvK4GbKN48bMtyDCP2
avW/uTuv7NixbLt2SHgD3vwCAYQ3DEbQ/WDQwnuPnqgdaoKkfmkisypN1aunkfrSeyNZLF7eIC8Z
AZxz9t5rzXUuaW216U0rx1WARd5M8DNm3JVdaQARoDKp8uZJNJJ92RVrcQwuFGQKfoLoqZPDzYBT
0cC0LFq3onlHfHKo646JFkTNYZY2EWf2Wg0OlfxQN9K2zxc3KxO6SEHe+Gamr+a4E41nYxwes0hn
9GkdKrHyusbYVup1RNvg40tOFOvbzPOKaTucElMYbAGjLTI2r0vnh7YpbyPOrA4mivwwtMFBDy4C
Fitm1bco0xkR+lSkcrHK8GqkWvchsVDronZtLRGZmPSObmCBKeIWstyBv6v77zFMN7rcP7WQK3z2
CMkZJi8DuOj3x97s8JkO226an2La2pL4nTFVS6NNMhnn2AyOQo0YzbIuIZLoRvdxM0XfFWiVprM+
BQkCXX7vC4bdQoVgp5zPo4/UH/XDGlSmF2T1+6xX7oDQoxosu5tpi/qmy2W7yXLMHVNLh7OSN0lm
PLEt4Ac0vXJWHBpT7D+qK6Hw9zEphCFmRqGigBScKqYdJIvOWHTbGMffULJtDB2dUXMr05gdAXXQ
Pt9X+SWSkq9O+ixGmRPOT5jVXj/dZ+zAwZA+iemwNnSdVqolr/qktX0upTyZ8So/TEr6kNYCHkyT
7QLTg4j3rx12ndY8ipmrSrt8ChzZytnJUEqqJa9MJHuow0NHC/rTCHgGXK7N5ABm6OWvr6T/2eoP
Akz/ozUSeFc9/8//MfzzMvnLF/5WaogixYIlMb1bxnq/lxrmv1FfWIYowZUB67Kc839fJykLGBH+
bUoo/WmdROVHW5JCxNRY4P4SIJmYXv79f5gGwm02ZIoeChdTtFjH/yg+CNJhtDorUsAk2YqMjU33
EHi0amxPCCNkyxFsVFShvwVPWDvmD2hItfgWWUf9xx5xbXiUucc8TGmKerBo1m/oa8bhPgBGeFY2
1duCO7swpoh7D/RgZbo5Jx7AmP0leZOTp7pyo9gVehsogANDhDNcvuUwsJERiu76bq2D7WUifpNW
1nP1YD1P91BxC0r/BP3tq6Jt03JTCitPsx7i/JjNHOC2aIb8cJOjGdeP2Y5pU2U368rFal4BD6BE
YC1aMU8MXXz8sBiKXWBecrhNxrF5q0UvGh1jX7/qDj9EDkXiJbpiGIEzegPFteNoe0M0JNuBbgeb
TrfhKiMjNh1MKdmpeC9sdeej+QNJQrvG0Xfi0wBi9Qtn4vv0Zr6nn/jhQOvYlWN9WB+CDW/ZE1z6
BfBBt8jnP9/K7fyqn76Mr+hknVtPPRYUTG5MnfI6UfkEDHqgdDnNzngcLbt+NTC+wf961c1VVqBv
s/tbd6p2yOO6degYG/OJR0jwsmzlAPiUP8jubOvdSqvXpb5mxYDdhvaqxTxeOuoDVE9et+nkV47m
pczNjmXqYEWyA4xrdrDHb7flV4uu4UrdmZjNFxuZE39pyO47iEA8Dyjv6Z4drU80I8V7eANSrX36
D+k2uRoQ5dBjbnnq9B+wBlRZS1/ZzX4KgCYP1sa/d4Htv/Ve46bIyTS794InYU+fWXoccMwPNkoN
um44Mk0wfK/Rs4XZ+ahLCzITW/qV+hiBunkvaC5rjh7Y0aNwGe+QX/T6GZAnQykga2CTHvwrLhlO
o+E3l7sCiICBqyuaHkIjSDuVaPM5/noONgo8X8iNW/4Gaosd7iGsWbE7xmv+HkSONq4tSjCAlq4h
eXMP3JCOMB5cu9sbFx0yTbl8Y76NfzUuxgUWyQJhOmv9dmVtjXbF47H4pOtQd4ZqbZ5SC+RvwRwA
3gd8sI2kstdwoTFffrEYBGSr0djU7WC/VO2h1a7hra4UcANwth2e7fLAk55sBGT+7xqadnmXy3bx
BDEJF9nKrL2oo71AC1eHVCbvVGndtjt1om6zB5fdB5hksElBOjGGXcXBNdL2lYtj2BsPgbRJNlm2
vAV7eLyj6BU7mAfqyhBX1J/xZ9h5LW0KdVUvJkhEu7b5o1vOED1on20El+XOnV4juGtHp408Zfam
8Sh8zLV8GSo7BSh7Cfsn+IqZxPX3bXGa4Fw1wu4uGCo48WtVXaKH4pie6eXv8e+xJ7uR67HJ23gi
lzr57L8CluC4k90X4nnhtDIvDNsoIqoTcxl0P7SgT626zeT9uC+j14oJvuUxYLdwo2yCe/1sYrVC
v38fcCFEnnlRVW5+GXXVqvvuBi4VD42UukUuB7hSeJYYqT62w0mnTLLKTWVWnCcf5sotPrIPLFmV
ulZ/Wnim0sbM3f6Af48a7DqI2+5pPC+6XcNL7DpY5Z9wY6vSqb2EwdO9Xsv6K1YvvC9eagCX38rR
sfXXZvsJ4fiszM9V60kriiu8LpatZ7vrs+YW48uQe+ZBsFaJMtAqV92a/d1nNRz6TRp5o4S+16Ul
Mt0RSr6hvdO/tvEPso283qO30GAVAwodOA1bGxE1QCg98mp3CIG3E8tMeKv0V1XdTfMdbUXNbXyl
ryQK2xoDb8nAQlhndHgSB1nhV8LvHwhIJV7koeRpgY/I/6aGlgvzsksvbyoo1l/abOcLOsaL1Gs2
PAvi2mDmm38no3PLBneQPezn0cM8/IjdmdF0/Qi8R7hHGzobVQQD5m18Uw+Kuqs8Rb355kbL3e4G
tJPpf2u5Rb82Q1DDjwB45CcpfaTWHMytqYSOkLmzsaoywELuSXlquVpvdyf71Dcqv/nkcKTl/a9v
9/nY0fvovkyVa3olWUxwHD7OIpe3YTvRVqNRzOLgYI9Rir0ec+zGUKJ+5iF7EJ3/1tr728BNvsPH
cdM/b/GTZLygq9BTB5z0MJxd0N0rMXbhx7QAWHi19EtwTw6NV4ePFcRSZXy1krVVvRvco1w16U7e
6B9h9FMvovCADUg/Dfze0QRl9aPN7F/fKHX4gP4LbpM1Txsf/fKnv3/610ddOf/yl7++8f34wD/I
qFtt2m/ndE83hjeOn79+AAnrMn1FDhi4R2hymIBCCPT23x7Aw9bLUzwxn7Oxcd2w3lg0z23mUTzq
tw/4Ix/zmX/44NeH8V61q/AizjQC7YKhVOLINISQqay4O5NboW4mlBf8iDcBZ5jZ2+q4x7fOSAaV
vj2sXqMLShrdzk/FTfbadyieEodpW/uZVgxwgi9rHV+Vn27V7gYvfype/EM43CPfVp7CDKDMUZHW
rLGitZkYpPjrtHqM1hHDtfdu2suYLynqcO/Xdj+7HTRRTkH1PmwvwVo8TOmdssx6GyNHR2BPfxZS
cLflfS98WqDIOcZXw+eE7Ljg3neTZzM8C2yUOLJbrov1AuGDFuC1+Dat3YTsIYVRT1fRlj9Cy55k
uk8IMmJURStB8ywoA163Hb6m0NYEe1bgYbyxuIs/iDqNL1N6DwOGyNDqWQiL6bF+L2mtrJL80In7
8FrIq+iyDJzWFVKU9GiGXhidWASq8TDy4xzV9iLclPKn8/c6Rx5k/T8ndUXIQQCH2x7z9asKAOk9
ROLPwCs8zXCgWvfeXGCIe74THr+aDTt5Pzi8/7K+eI/eDGBQ6VpwdS/4A+gkirdxfR++xjUJGCvR
vneSrVoe0q5HEQz8ir3cpMrBE2YHN/Gslrn9zHi++GEFbm7wEup0zYsCXMi01tkL4vlwOCCrvmed
258AFSE9bTYtg8T82smPLVeHvyrGHetor6PTX/FqJdGli/byVwapReSEcPD5KRlsp8wLHSfu3vq7
lO7rE6gbhP5i6wIdDT6Cp14Bq8uPl6nnBhPCg/lMaS4J69wKbG0leNDyDtY7fT8YQd2uBPSqwnx1
Q+Pkdx4bJIKCeNUuPAHtLYwv2ugod2F5J4ur6TEF3SYzTSfowkZ1y5tyD1JHuw/nR4zR1WrWHX/R
cq3GBCGPDTRq0x7FzJ7HNWMp+v/38Z6/iYIj70sQNrvlqg35Zeks27UbB256EpINMHM0ALyHbm59
SboXBLOdqd9Tt45UUgfgS+98lwK9eQY/IFfr4JEXzj8pMRSJTf4gc6RvVgufaio572YfQXy2aFyj
39m2wpXzUqatAROq7SmpILgL6AIweaZoirX+wcoPwZP05dvCHSGFZNR4Pr7i3m1RlBV3WYBtfAzj
VSl8/vVy9b9q448K8F/bk/82VHOi72ae/tUkbZl9/V7eSobMYExB2Ir5mIr5tzYgsFSC5TXJVBVZ
l34vb5eITYU2HwZiYKa/ftHv3FQszCpBYIQgY3zW/5JTmRS4f6pudZF+oyQbJuXyr9L7P/jO/EjS
5jZNJCeFROL4C36iGZTGa7Rxi7bkNcSSrPjha2k2ns9cSeuFs5VQJgnECNRSY4MF/SrHEiIIOw4R
LNgncBeY5dViIZJFZRGxOGMKgj8+zPpOAjkyaZzJ/GXMZh6G7JJHJ7kX8I2+VtFzzt40ZO8NaDjh
GLJo42WQO7IXEnvS8WVUsjuk67jlcPkqc2DSMYoZ/m2C54iwIjZvcgXybClpfGmlLZypDqpm4wZh
5BgpFq+jKOCmDs3XOXk1cxTy1qa1vimDxHx2Q6mldWfn0P5YNKS8QZrCjnbq4mav9UEBUy8CIL6w
jhH3l8GXMY+eUlSi8wvEr8CWXV9EBeJ81rxninWwzKW0CpMdX/3J5kNTQFnThn8WgBcbvfRNyOrr
ZIJoaLqtbxCnoRfe5IvO3GXP+HZ2kdjbPUkHojGvxalcq2X4aZA2MzOb1ILYCyr1u5MHioXqhq76
OpJQU5NUQ19lR4sE6hhsFhGBPgx1jfHF/JC0Js2FVnqu4TuTGrWu1BFCAglPahIfYplFuSsXZBdB
ELLe7AIDToWlNy/ykq1TGMU1gx2DPhoLCckqiypQWfSBQoNSMKnk9wLpIDwLp2vuFYJCOU+8zqJx
IctnVZAPMXTmgFFmaKAYDkqntBiFBRYcZ54SCw839D5yfehGzhCfNcjPoF4cC5NtMLAlNdomB53i
A4uugEYHOCkIyjBsqcHFM/ROuuClWzjToyyeujClcYGvAg61DI9aMpPXmYPojOZk9s/agq0u4FeL
PscSQeUEObs6A+B+/CqVJT2D6w/0tRTfG0DYatJ5Ay1aQV9L1WgrICjVNOBH6eGuwUbj/7n4HUt4
DaDZKIC2K8ZMvsDEx18F+ktKqW42H4We/lSDuUC6AydUlGMe9E6/qHPENHPAAropfG9d5S6C9x1r
S/992AoDotX8TebkEEMHN4cPhSa8tkDDDejheHL4tcVLUMXrFu5HbxJoA2085yDQ1reOclfEGUlj
jtPBcwyhvJM2ggFwRrA1rfU0KOYBZfGM7L2B1VvAJR2hnS9jJdjnBgz0FBb6DBO9h42uD++tfArG
zbIU6JwkWVoowsPDEKJcwWyvbuV5Wxmc6dh8A8AvYI4X4OHgr+vyJSCKJUgAuIMP1vXiXgzX0g/O
JXKrDL1NYaEd0npshJKXRd1X31orQay2C/RAgwtv0vXviuYELGU3wI0PzJpeEdxGaz4t4nW/9z9q
ywfmGK8NhS1Rn1YkY4AC627BjCFQN9yYYy3MprXMkDqt9LeGSV6Y7WphY7bTQi2lVb1kh5wG+UcN
r9rMGaR6iPlckETrYpAW9Y0nGYqbwItmXr9SGnU11hPS3KXv8tGV97h/n4eU3k/6Bm8zTAEit/7r
GGuwdnouOEDynXkutXsTjbYJDW7ozdWAKT0xwvMQbIeypPRWvnKKzDI2njDN/UC32mp+sDYi+QHf
lafI86ltFdevkLZzHwT6+Dwp+V3QOcjCnUp7eRU3V6X7LNDaS7BZlQm2FDanCoQPPr51goMnIoAk
VJX1KDeukleUhy+z8FhSsQ66CEo5u83KvLO05k3BnlqFBevrTxFfo1bbVLyuUtc6SrQ3imGrDvoq
vySgwnLOiLlkoAoPzmMfHWN8A51cvgxtsvFzaI1+fmxzYn0C3GekDiWpsi5YiVuILf1AZ461U+pU
XpaEMciwm9Wbor34TXKdh8StrWd/cUwRTtFqW7jVLS7BwROVcqPFXrEQHwLppDTHqWk2Jc4wwKuA
ndEjGvFDCPyuLpVtpDVnljXk4fVXOdGu0iHpt77/1KTzcUAQEATwO/Dx4risNMIN4E9U+jbR3ogY
0Ae3S9Mntap3ZcQ1LVskMZm22L10QMtENE79UL0TbLOvJukQqtEZpeiHXyIDkaT+JaRFqdByK/Wj
iIZeDFQ7pkuTp4nTQ2pbFCjwM2DmwQRDhl9m9HMJQGrq8Yat1wmK9xLB+4KhqwJpL5gYFiYrJaku
ughgqIZ5vMU8IPavGvI1eLtavcvLRTJgjZcWiISSb2Q1v+q9v0sD8JbysKgPzOIQgfStwSQjjOhI
fogLkKAivb/02YIqLpB9IE1rXyUzx/L3+Gf2hcEoHeelLLYb1BtOhwrONJxeyVfginHvVhvVFxY0
la3nMeovtlA2XyeD6qlWMSCQfD+rE5TlT7DmGQAeolq2bQm2yY8MJLA9d9mHSPd9cRcPoW6Lytka
m4OuEleSIA1TLYRsWAUm366q8yBPH8DG9tBsz4gsXVOc4YDUD8JUPBfkg3WKtRob5JJKCB1e5aTg
07ZC2RlNOHPggQKnsonPswP1S0Cdm0vpGbfFEkliq1i7QX9oTpXX96idt9mESoICKzZ2kRlyBetO
UURvQdefpbK5R6mympr+kA/zaRrx4iX6Q0CJaIHu66h/085aT5BbJnBTTmV8W6F0SUvmiBVgV1Xx
z0qXeGXM+gqb34VusE7F9nvslFvfNm6eNpd0Mr/mMX4GOP7gC53T9dabiq0knKedEApXmOr7mHIl
r4vXhCfLmMAM4PguMauGAZ1EbMYmcgJwr3YfGw5iDLuS6IMpME/8FzWf6NBIwREsrJPV2V4ZQN6R
pjFZ+sFowAdr2caI+52lfvAlbp0Y2zTI3LQSd7pe3mZmIYxK9k0gfvt+AJ1Saw9GQURL2+u7Pn+f
0Wb1i9iRaJs53WpVBz0coHn5CJTLnmkMhcgoembVog90INsU6D2UsDhFHfxbwX8xwcqkc+/E1XRU
lzwzI0CwEZzCSNqBrkRTTFM9H+jlGVjm5W3URSeNE9qoWfjlLfVSjQPQ03ID5mDbQ8gByH0OQwE/
/ns9jCMQAJ1dBZIYU3IWzDG6BI3gjUmKGEPEcEFKmkCICHWWFq+nkEFEnW56TVxP9KY1g4Z2Gm7E
CuBMz5GJLnxPONLY0LU2EuElFMZ1jooaSOcuDPIZqt90KKEG91GlcK+xuLeE+NXSGu6VY5jlxh9Z
QsA9oi3qHaseuajMHcpML0mip6KJtoQSbiakX2QJr/GkvrWEu0GgX/hlep56gZJ7ckFWIyddyawe
BwA6Xd+/JFPOSMTHd8p8eDLdMbdeMBoFkHxxNuMs94+STAXfKQ91x5hUiNkJStrJPqNcfGGvIox5
Q6ClxJxCQCSvdiarScQ3faiRzhh689HFt8aSrjmvy0iuTLtoegq0tnP7ldTDwfRFBk49kmmddTzf
1HOLRFjYWHWHKBg5HauK/d/YFkKtUKHWqd2rDG0gEWDsT2vg1nstlR/1yHL68iUaRo4rC8PUrsPd
EDM2G6Zbb+Wrv14N//vD2//kRpZf0jz+r8Xw//7HbOnfRaW/fIPfSmEIUxQdlK4iSJU/lcJLPK5M
0YsuZnFw/jbppRQ2MbJg++bLliEsVfLvpbBiLf9Z6FdkdKB/KUJEXoJR/mHQq8MFg9mFUUZWFQQ2
fxr0TkoUjgPyElzmGW0v9qaVqEtnYTBPplDS7M7pasVT1DrpzNCkxH1O21/uNxKOLyoY5TOD49wN
xL0NUv8zKIwJYsPiUCCMCK5jUgXynywjvKuWZp3pb7QWtWUlKiMOZqNPRFYWaash42g0FFO0tP3J
Wwwn6cRhjoaikNJ5q9GWlhifA7VO3JmLWzCYFkQsDKBlHqWBXnVd0sRq9fQ1kovexuOcOLMA2SrB
y54ZMIdD5RxpRbWuqnC0OU9wxCoGZkKJsAsz4aEgkojbBh9eLEolqpv2axzZ4ZGmMKsITLRn3O5T
zrAwFwEtF1PdQ98t35WsMeA+LY2wQXs10uipkTkNxEh/0C825FsQnGonRnSuQU+1jdWQtDc8E7PK
uR7bi2dShtLaJ4pV576nEdeR4jffpZJFYNJRhiQjQvwpJwCvnGGODuxYZMZVnOjLgao+eFF6816N
/nFolMoLEv2sqSZN1pHZ9KAgAsZjBBU2pJ+WB8q1F2Ett/OMqx4Fe9lFG/hqr6BY32pE9+SdkUQn
IVycS9AwbU3nWRgYExtBz+kZeAJM7i/ZVy+ZBg2goT6ShN6tYm0RM+XXEey06jcXDAGeIRTlqpe6
TQNoakGL9ehvLUdWmKRPiTlvw6LDAGgO/muigm5VYY2TR+GXaz3jGNoUTJ2MMfZkX+t2XVECNAm7
sxl3W7ULta0xz+9GLUC0DwuJYk5kNVQXVpiYvxRBuAMskVHXtVwclUC6JE1MkjGfE6Pn0FxHpK5y
2DBaCnvaQcxzDRzNy6c0ptppSi9dFTwpUe9dTEtGXdIlIfg29LQnbV8sQuuQUFPuBusswIwndMSk
YZ4chr7aTlZ7mhNA2Vk200wdQ08OKm3LQ659Q597sLBa0pVW1aazCyS+K/TT5p5QsCV+S0Xv2PMd
6wYyjATa1UwRA8RJehOHkt67IrYggVKUE5Gx6tVpQFHN/BHRXXDvU/lqTcZdbMLkzAtKfHBMaRHX
GFesJhGcwicYixDMYF13A0++WoKWkzlr+DL9irbcN/lc71L6OKNYvvu+7vYSs2GDrdeJBREX2oLw
pCWkLr0hrbXOWnQMe0pEHDuVz2x2oXUwOgaf8VpH+qHu+71OzmNLgyqF0tzXNRQkyS1bcT2HdzD+
JzIAN0V0ylCrNZr4WdQ8TTOzI9SqHNDlEHVI8RGa8jNVEZmWXYRwYpKuqbxMxBYvjdqHz4bvb8YI
h++YiC9WB/NoJkfBmQbtpCo8PUbJSLtsxqfClOV11eE6KjQFmK043pJWQBbXUoFb/kePuJ1snHYv
91V0kI32ZDXUHUb8UQiIt2SCN5KifhwmDE+qD9KlLHF4V0H5nbOY/j/ssv81e86GiTzzX2+zzvy/
/nvTFp+swu//LKb65Yt/22JlFkv+Y0eUFhPGb91mfBvsujRcoSiwZ6rImH4XU7HtauipNMPEDPGH
lC5co2zGhoh81QSPuehR/x5JdvmVmPAfpc1LJsrWP2+xIjw1jKFg05YMMe0fRKemJGhajbXDKSo2
D6vWNlYTP7TGekDt3YMWKiKas9ReUpJg3IcsS4/NgvWRMRhqF0eZvFFH0AcDyZ+wITlm3JT6ZgTS
SBsipR7NHxWd6ZWo0AFS+stg0Z4ztskIGVajg5Vv27hxYS0+SAEhScIuHR6krmCIFZAwidV+3tMM
04d0z0ibw8AmtQx6nc0GgKFL7w+tjSif53bXy8WtzFiFqZUkc6UiL7eQhJWBiddqlAzP1GrpEa+u
CbgJoNAU3NSYTmQAX226ki+s7QRtQ3SWq/vPNZ0ZLbgZKi0bDQ8g9v++Uk9lKOAemz2ReGE7LZ+z
IX+lDVi4ZVm6cz20dmnoVMN0qsP8bmZ954ZadNXUYENYYxHLT2FZPYmidM1M+V6V1qMqg1HR85Ms
4dlM+NEKnC15tfLl00hhSPIbWWmHpQ+j6ZYbWJ9yZ8E+95vDELPMadhPbM03HzX2IzfIm3fNx8XV
l5NoJ+JjUfOj0NwhFKuLdyKtfQn/MPk0woskDhdZRQClypBmdOtolAEvprESCwpo5V3X+tewKpzF
P5+1EkHCMb2+vvmhWgfTxJPSRpFEq10UXXGSmP5p1A/8e4vKf2n8J7wrUIE1z2NLQgRBhGt1EitH
N1TCtCzrRU/MqxwMRK0o8TWRxStxK+t4Er1eVzaaHh45pWzTOXnrNHpx1D6zkJ57eNqlOfb0s5H6
KnPcr/T2mvkFxh9Gw4ygM04TRXkmH2ZtIdASCTplLwGpqbgl8ijo7vvMCrirufsXo1nwXfzpzvoj
wvdPtcS/X278/+tV0xbMyr9e4v4+Vvt9pWuS6J/Xul++y29rHeYHiQoWETuY3eU8/9tkzVSXuoD5
mq6Jf3LIS/8mUoQo8PkZnWFt+50iw1qnK6oO6pGvtESZIuQvrHWGuaxlf6LIsNYBGpaoUFCh/gKc
/KNuVAlToay6mrVO6uYrc5tt1RFcUGYAPhTdxL0JAXisgGJHKSS/qvD0uShsLUrRL1DmtoFkHjLK
YtjBRFNNcXf2+9yHwDcDFNQIrdZI18t1SwAKAqV1Ah+JgiZvHX+s5dVc5cz/G4KXg8qnQx6RPyUK
HfNj0CySATQroAND9CcDAaV4gA33kBD9dVQlNd4GkvyT+dM5DfTiANrlsyOKeK6wZlO6eFGsfQ1L
syjAIKQSbIuSo7oWQ5ASCorrlnQLesTQIlH+QJWIUvFQdcH01BTtzuyBTeaGcK301HLrLPe9eUQG
2mgzpBCBFjl5vye9lZJ9LiTWqmEhYImrf1HTj6HpDEIEdYbu1NAp7tCRJMz6BUzuJM5UPQ0Hwyyn
BSxx3IKpWD71gv6sRJa6qXJ5DzNzK5sDEyOVSA5RBwdWClDymoA2jdKuyV6g7NImE42MtBVr4vMq
5b0n99FLe6ivgoZOwh9BAbFG0fEITW0dK/25QMujhIvbFTOvI1VDc0itgHwVesWqoBdOos7ujDUw
CGWQHdpzPLeEtVrfCtEXr7kYTVgOOD1VEQ1gspEyzxcWpv4giiurrC8lmQhFGB0VBF49PDmliGg5
NfdhaE+MkQk2Ds0vsJRQ9Qn/BiexZgK1leV9muxq65AIUb8lOW87CeZ1FIt0VfVkh0v+AQijB40I
Um+A3LAdxoRZLUgfLucldAsVWkUvMJF3Q2Ece5nhDjwkwjDEczTel2iAng6zRG1YKTct38SS/mgu
oSupYvBQGHVxOy3dP2OFQ5IDNiUvM55kKGhR9wALxr3iH6MQnWDn5ahyQ0onxsuoFRn7NbIb6Evp
BJBQYz770zFKxOB1iuKnoSI3BQqZjImaFh1Z3OlRkT9VcWRQnHC2oHOYhzUKL6tFLwdRzFCHlxY0
fxqUZFOhgMLVloJFbiPZTs0jIZjHvBNWRRhDUrwWJl1e6ybFz5J0HThNC3cdqGMCFUCbn2brlJiH
wiQA89NHSemzFXNCMbNnnfoAtL7OlERjkqyRPBUc4WGoGDCiTVWghvOrFcYIApH2U6OC/HZn5atE
pc3EeU4+IgvWFMLJMb+1wmgRiISCNnttg1PN/HuILdq75GpAQvDxzMeqAc4wR0Wnzem3RLlP8kDA
AZzCPitjnORjCCgZ9mSp4D7vEpSWBta+lCrK6bDflTUincr3lgiQQs7dIDFcshwnVCaKlZwj01+V
+lNbb6SkP1mZxXb4KfcMB1X6k7Cl66DcdFwsBO05SvCFGUYTHtIMdVloF8V3aimrQs0RIvFoKbsN
PdZAsZ3aFWFchLNmK70BpmzGLxbWzNYMHRmYaor/Pkh2XfNk0dvIy3PAiYbyRFTqtQWWMJ9XS8JJ
g5irUJmhtsc+vJuM75Fz9/KPTIO/wmVIYisAc0j/jl7RKOT51fovMUOCtSTqcZEhCSpIlxuVV2up
6OnJWuXnWH8DSCdeBW1Ylexj66vGQoubiYaCHmz1mLn8BiJ4jTSy+x6DS1sD6qTbe7GwKhZ9ze9G
/2Tyi63cfPk1Adn8OzW4H2MYn8IoJoYQjAFjgF1DgqBSCRz63lpQhkxkJwaz0Tg7lg+uSN+z2DGG
+Oys55TrSgyzjFYGHeTCcmd12JspBkKz3fnMSg0O1G25FQWN6cfSjyE1c0S2paF4h+VXIzA0+/Rh
DJqVOr+k2pfaR/HdKnS30r414iWKZC/IiJ9ExqhjaKuTsWuJbs5HohvEa2xsRJMubIACuKmRZKOc
QPDiTgVq+TFVRdTMQXoI9IDMo1l4DrqYIC9iLATrVPjyFxD4TrtJvXpqkU0rCakzcJDMmhtQysYF
B1NvokTf1B3Tmyl8VPqG7pmoPiuoH1aaPutu0vnxnuKesDC9hW82MRSq25/elziVinUBcSRWNuHE
OHLCezAulK0yq6d1wa8iUEU81tpQeplWVRvflxZmsHHwc3Nt5jDGi9LY8fW1nRTJqkM4N2vIsIuG
f28cxI+qQBKh1DXBiI03ZOJPkLCOUNuf1KKoCJGr870oTO/qSJJvn9S3qbQ42RrDNYs1BU3NTMaI
HJ2NklOsbuCTRW6CNOhAus1OTtS1uCS3IeoiyG4KthLT3bLRttYcvNcJVi8xRCWPfUIg6qmimZWl
mpdlw6dFY6WKRHnfiTVCNHgr69ocjkYkfgZD4CONQLVfTEIIrgtt3xQrhmOlMlMy8nNiOP07LSmQ
nek0K7k2dGeWswMdna+5DO5Q1hDdt6g7UcKDalRhX1Z69j4o8on+DeS3XH8ctRj1UJEigBtJLx5K
dk2AH54R4k6JmKOPPkPxOWjetFDRnG4AhG7gdV41unKKK6G58895nd/tEtiNYURLwfBFBG2h5Jpd
8n+4O7PcyNE0y26lNsAE5+HVjDTaLDOTSSbphdDIeZ752EBtordRS6iqffWhItojIiOyAQfyobMA
h0LuHu6uwfj/33DvuW7Yh5Gbk29gi4SguYVQEHmFs72vCe1EYRoWHUDpDkloYJJ8yZaECTNnhLcb
Zb6TWmfSW/V7pRw28qg+SPFnHmr9qpz7B2njx8iKRRGEnCbGTkRjOIjxo8xRq9UEvBuoHJpSO5X0
k3GH9kKVy6tsMQIWs9opItWOwXF4I6eRXgirmqea5Z82rkSpNNeeqKKtzo3XSGM65XXxg2dGa61R
v1hk3ZRM2KXx9JV7w1PNhnCFMqVy2ySPGYgJh3BuldIBVsg0nrzRfKLpR+YyC6aEeEv+MHL/ueEa
a6Sd6tyH5Vr7Shomxu08zW2lsRJHzgMy0Uf/0ay9jUqlBCx5xbxxKUR9CA4up2VRhmzfJaotpEjW
68lIcHTUKHxoMr2528SnydU29uxuLcQZky5/FsLgfVYWimF17nDNbqjeLKRBS+RkkjsatUsODC8x
vI0958wCtpADoW0d002HKrYMZbxk0PrzfmjtAZQ3AP10E5Ax6c2PtSHM61d6+VGPDuZ3c58hVw3l
dN3EBQva2coTia0ziAKD4VoP4efwqputzup08wvk1x6SJzPpzFUzt27l3MQxYp+WQJheYlq9ZowI
vs0Nu9YSdPQTVgdP3SldSAFYCeY6TFS3n8OK47m1FCQoqWMwKgtdlhGu830NBPPZDHt5ayb83yoy
Ne57pAsJ55PQcedjq8Rk6w4xhJ289M+9ooyrvFDBOQ8TauAuRhFNEtZiENN7naBd5Oatw4TmGnpP
cSQciZnFz8ONvKgtxSn1+L7OdNZ66H/batrojOYy3c93YsQooJH5hKM0vTOg+XHwm49WNslbT8ni
s47FnnAcYRvlCGXCsVmG8vAaeimPQc9atVTk5GRZBbF5HWYCEfV8EJQvY4+iK0plqOh9n4AACIAs
69M1CbDUjDVDYMn39yHb0MLsjrqZCyux8Paqr+KNsQbqmOKrAZlr6WW8YZI8awJrZf/P6oX/0C7/
6zHkvgWh/7hhvg8/0/A1y/vw/fPf/vt/J//17zTMn3/umL//mh8dMwsrVbVwTlqiMjsdfzTMxN7I
Bkh4heGcNa++fhsOzpk4xHaL4i9w1R/7NxpmTPK6hmlT+Qa7/FTDPK/r/q5hVjRV01QZuSwNuG7O
RszfSVG7KixkBi6E1298KHCDZzdrt1rnCJPKjZfajI+4tGeqO0bIKertYd8ReuKoX/UrHsTgAz9N
eVTivWwBQU/WrX8GT+7gPUSQ7bkvuKwYCMXqtdtXmwQues0GGodYvZDs4CP1m3lYtJBWqC5IvCxv
Ipnz3eOeQnbh70cJoQBd4bp/b5+Uc+jiewCOhRCCk1JY8zawA/jnJGkTFKDei/R42HCK18/ire42
o+FcWAXsYiJCLln3mUY7U7lF7Yk/ywfVZ47GJ0ZiORvqgNRHHB57z1ziC3VQzkKLWOuvWbtmFLgQ
y+OULltpozQOlnXeCjIlnTPyRXCxiRnAlzbhGvszW0loVvioKOEyAPv1YghcJaV82ZbMRVEEouo3
7Wmf+rN19W3Y0AaTgheItrKeZEcFYMZmfVt+Rna0mhbTLXyZ3ugV40V7AP3vlq80SovglB49Nzg1
e7JQTsJTekkv5dFf84+eyEJd18fsdAeacm+63jk+ZhtSvZ+SzUF3xa2xMM/pYy25fuZG1SGWD811
4vYghbA9pI+YxgPrHL8QJj5z771H7yHY2LmxwyDJcZZP6EE3xYafSauaz9PWM3cAibVGDVTZtNF3
XPhXKtTsTgTBdePTKRGXxkutmd9pywVTDKxwRk0vvxg43s5AaDCe9p9VBvGLHJgFfTG/JsLXZH9E
+t1CPLCfbM/ma3N68x6bE/EIRAhem4960V7SdKG/cnvpr81H89F99GBAjt+/Yj4yyaBgPkrX7sQF
1p34kiHulW2AJu+85sNlzSt81RDQ8S49CclsUeRHwfBxkTIWrxYE1uBuJE2IbzHuDWZE3CK8blya
KitZtl/Zhq8Y8wx+FHt5G9YrgjlQP+OEjI/We2o8jS9VsRgPkMEovyVhlwyPZX81Daeq7tvugJql
FxZITUeSCXm6Bsh88+bJwlOL2fkDRvE4A8GVC48FiMBFwEp47O5FLPuJ9DyKj7q2z/Jtla3FeoMc
/FRqBJb0wHwqOmLprp1w/OHiZYidO+r+FTH2oK/qwP3xtsl/fV/iBpTIaz3F+qkZ91JK+tDdSbF2
eO9+eUsvHO6YKagfVcz168afnxKdcO5gwSPp0bLFbmNKiyQ/pdYdpAK1cXvMaxQCp+KLiUC0xqrU
VauhWtW2xxMuP876za2T7jUgtPiXv3/wfoPI9P++/+PXeYfZwY+f/vgjvCO8GG6OBVZfkPrJO1q1
eP7l57+8TV65EXHtsn3+ih47LIyLaq1dahtfNWtttNAB9IxyreP+U8S5Mz9gshERa/kBHi9KudE2
G3FhIIv0slVPXgDNOah7WLjbsn4ujHsYSQ1utDPSQSu/n/Al+fo64wlgzSqVO2BsabVD7i8Ei7X2
MaHGehcXA3Q7MG9OT55muOrAzOGFLEcKG7yRkdKDVbCNfTe3hU/VCndw6W3AHWEawlm51NNVld7K
O8UxvbcArJO6j1hFDIsgWImYMxX9uXblK/pzzUEXIHxar52xfG+MVSavp2MKomMTnkD8Unhv50iQ
Zq3VK/+jUl3kZtlb8TaWzuidC1QEqKC02cLUH6fgXlx4twHbKh+ruhFOYrdq+nWD2sxOZUfBkmqc
Rj4d6iUEz2dDuS9vwrVem9rGxD7MUCN28/C538HXrNVNEB+hAJUYYIkcY6GvI4mW8dXOibDJA3Ag
gwfiObxDpkhTCB5rsYT662jqAu3+ju/UXXYIzqVwp1CDLUu4HthyI6tcknjWfqJplpSF3z0qJ/AU
2gpR6ppL4CFG2J0/WORdtA425isedrzZ4Q71SbBSnok9rmxhZS7F+KAIG7NaFgRodBs4J435iDwE
XeUw2zIuszPurnioiSRG6ydsCo8B1hKEC90Xc1JcfM2leG0D2ywPWuxgbTLT9Q4lPB9rXfHyOM6e
OqVbA2SenUock7dIPaa3NlvT5xTvXrMS1kF/RjTXqu6Mkd5waZFdpCb2JCBSW6zN6eLftca5rXcs
c7xL8hDFLq9cBTgCxnZkpsyqrwg69hjq+ZHteTV9afcBWo0WQR2iGYOcZ8d757Gk7cKhRwq5dYiX
kbKRMlqXE6moUFnXJHT7exjTuN031eeIKSU+xda1knZ6th4RH38w7gLykQgbpL+fsrg2+33XA9R8
JZ63iJw2PlTtgbd1fEBEEi0BivILv/6aesgMBnTEuR395tjMeX13aE//WTXs/7/7HEq+70/yl53V
nxDH9n/9+1vFuvrf3P/8jyoL36e/WFx//xU/SlPVNChNdeBeFnRiFGC/1qbW33AlkQigghmeYUmU
hb/Vpqpq0GBSNpqSqP1OGzbXphb4QtOk0P0uTn9mmaPgqvpzbcrYnMoYJ5em6nPt+rvatDUjBhCp
QKaq+hT1xh1CtVmPc0zAa1QjJFm9f8iV8CAmxTNDeQLNUS23rxYJFi3DuAL0bJArJ6My7roQqGvz
6s25F+RfEFW89jNzFeTpo0g+xjTJp5i8DOKQaJOJ+tCldVRL2OtBR+DKOBK3rk7xyqpsuTG2Oikc
Plm4g6nvRpgPkqU70hzXURXMO3FYHSaxtIWKSA9yKjtbpBaUNP474muNg8CRyQGpOTh6NfzouF8A
wD/VaHTq6SPNqlUuhU4XPPvTcyqljo+HOp3ZuQVZAjVG1o1YzLdbQDZeTp5H3bmtToyUHvNYEa/k
eQALkJn62Jpp7gl8ZTDfAwh+VoQPzzxm0biywL6V5btcW8QoFfeISDYxGYUlO3ELQ3hsPSOLW3gi
pIV3LYWkoWSbiESEjIDDMkATS/wHGVbm0pdYdKHxZLrOpZXB43Ukgn+jLgcOkuIzzdVPv7r2DH5i
iuKRzGE+8HVfIUgX4/wsFnq4aXCqZSFB7q1d5BcrQfQq39X1YyX4dtlAsJLQy3CkRfj55339SCWs
jXdxXdx5EsKygTClHA3cfQz/tAowqnZu0kurgpT4sdoIVnD204Ltg685CA8AB3TZixlhNFdz7Tjp
ue7WIo7lscCXQ5pX1wwZlNm9XHEtnUuk6gURDIq4ySS0YKBW0GblkZ2MdocRJPbvDWhXEUC5UlWW
2Go0+c4UBhtYl475pn0b+2BVWdF91nROwvLHLFI3GGNX94In2H/LbDKv+DS+olZZJqO+MAqc8bW6
SqLqiOsA9dRsjWlimb1iq94lmjXnPqgpcZ8I98k5MIgQi0BL57PAvABCAhwnGgFWzZljQ1TejI4L
vq/IpdYJsqOgEJGpRU8RsWU9n3BCjFkUK64wiU8l8WZsEA86cWcG83/0K64nvFqEocHRW8qEP3QB
5iMVE1Mx8nUKqXkFIIMx5nHJ2iHvJpHzOeG3VNAolnTAXKxmnzJj3nIG3MingZC2BveNJG4z/8uS
tqp2nk3ycMiG6DEllgB+J9UckW+BzuyOCLhwdINEv8QEw/XYv6JQThg4N5vY8LBfMSyJcOYwm5Fg
oGuduK+ImtNBV7QYHqrgnTC0ESNYIvNxd7I7+CEFHYF1Ovaspjqwbxx50JgZgyksRu5nwu5CkLfQ
rwnbY0qqN7tI154GKbyTQlYvLSO+kMy8xpxxHbB+0k1N/CXjcqxowlXUO4fswILtmohIXYHRmItg
vTgICnL5YvL52rY7cVrBIttZ1dsoQl3eTN4no3uk6vJEPnRl+yaOGXUdY7kZHDjKbjtHAnpAG1GS
cM2O+VcYkzsCpLDAKFMNA1pJChCdRNkalXk/3bEFRIO0rZjX+vHkYgPAvT5ZIFz0czhvg4uMI0S/
cq4d9QI3quSvCNEDGSq/Jda6THdq75/FFtV8V1QLUj8PP38P/w8VmIn/z9vaTZiiv/+V4IKxzw8r
s/k3E62FSfAAkMIZrfXjjjb/ppBSoFuiqMiWZs5SjN/uaI3JkoilTsbLKqkECfyq3+aOnp3R3NEI
wXBCW8bP3NGgFf98R8uo2CAtmqZMJfF38yMzEQs8NVSCI0/n0Lbr1sh33gA4acgcNJKApiLzITCU
V3PKHUO56NO9PEibaRQOmhoSa8jqoAOApcpPes4Ym9NjIsQvmjJe1eYdkAFBSWzZfPYKkSyCznPS
mnYl83dNoGw0PTsLPtsiqXGaFGZMVKBDtaYVejyeT65mzgSZlmTUPk1wejr5xjlqbZ2ckbBNyU95
0cy3TtOX80Otl94hGecR9kmFwAgp1dbaehn50YPEbcvmfKNL1VEE7yd7+XVUSEUzd1WACZCILCuW
j1nV2iK+xKWikB4w3KLunNBNlt6xa+4t7gwNsIZVn4OExGhf2dRKQLIAAWMTWmOB/9YDiY4Autu6
dWU/xtuiLrvBg7yPxmzatrRxUbIpxpMl9nZWtJjs7oT4LQJnJSi7FrO45VEDiP1BLopny1hHbbOq
or08xB9GdxO6/M7Xx10jki3QBJcM+vLSqKazJQ54bW7DeGsl5j9p+ZCSbjkkm068DcVdpreuGE80
91p8lqYO3JRgh0GyQ46zZrx+auTKzUJlPZTmgbXbogXJRPH53tcMcXLJuiDSALQBZ0WfASMa2Y65
fg0s+k35uRA/4nBcVzmaDSIcPKhSam6eJxPRgPgkj8qrxxAs35CON1uBKy91eu08qSxBLRUIlL41
1BnIilON9G5u/1UUoPkdpGsbvjbRrphajnoR5cI0h3+39TXT3HQkLztpwc2ykSCmoQuOCs1wgC8g
a9Ej5IRt6vKlV+CxDXNsMGyAlVGXJ7NA0YO9NGTSYdlV4H2UwoVN11GNerdQK2gh/q0km5jNOotN
E3oVYZXeS4iWhfTusQoOeeBBqbLwteEwD0k8rufo41DhVakICgqhORi5JSE5JWCNGLd2XA2kJxsl
AkbSIEJSlVmhHUxSllF8LxXGqXH02KjTKpCdlK61jPEwySAhfTU7mO1Ah0l4OKEL8w6HTIQYGXOP
t6cg7LmBoD3p+DRzuT/xd3DIz8nQrFrPRZQdjXQlULJKvnmcCJI2CZRms8QiiqychqjpeZcna9iM
iKA25izqdE6lpm5nTmBIW7OXyTZYTXN+tUCQtZmzmKUbHxyJhGsvBLLcbQ1yr/mcBBT2JfgxKRCX
IWGrrPxztM6wajT08ZbwjgF/2Rj7xljX7LDZzbQx9Jn+pFCWBuRvj3MQ90Aid0ez2ekPKjndWP1Y
wc7R3RYjEy81zYUwp3rP8d4mOd819RAZESlAox3XPZ00rxXgWCr54GWZURtXy2jODZ/eBAaRufAJ
13SRaWhBBOaSWOe7Z/JqgZEA/7XaGCsgM259OgsQXHm2EtKmtKth3tU8TCmO5tyvXubUQxjMW7Gq
77X4oJEzoqL+8BTiW3U2yYLyokSWrWEo7NG1Qk91NF4utbq15Mn2dBJFoqfW4FkQTHCxYBdir3ou
OZAUzbtD/oOuNLZiXIL4sct+ixB9HU8qA37KzcIS91Yr3sL83sgshDHKeI0LzPNAjvrpCZ6q7cVf
Eszolpwrkxlfa+0KrKSZFjzqHa6cNDEeRxX5udV/VarqlEWzjsNs5QVTYWvJcK8hgl14GgM1IXH8
efmlJP6zWvqOmoCmHY29DJ9UZS2JO9ja+VJmI8Qj2RtlJ0/NWM4sxOo+xvKaSeaFFx+zoupJC49m
TohMX78MGlEv0qtHLm0eWh8FnDcPRZpTKqhgmxqbRKGsYgHdQ4/n1DC7SxDTNgzK1mLbgSEJMlG/
aOrumgbqUx9Ku1gRHbWPXn3sqAAqfIn5SpGsQ9lwNdJQa03f5ni75xHrvMYtEICp0rFQ3TaozkGq
4rkDuNVdQ7PYE0YCRpXqG+ittzXB/1WcIHqg3M9ShWwc4Ogb9Vm1CIabuvBQZMAm6utkiWclAMLg
A/qQjOKUyTyoAmqFAnbr1ghh4PgB9iPshEXRPlYxPpuc/No54EtPogfBUKF5tW6iKys1nTadFQZO
7gskGHtw+/y4pgGtQzbT0r1fkHGcS0K7Ydlu2KOvc7Uw3SP3BxJQ7Q3IEnhFpMb4FOUg6uKRGKuk
vybKqtZ6W82ml6jnqpvEqnTVCPJXmAxXQ0lvEJhXZQgSMSXtyk2VMN6n9bw7GlhSaqK4aaYx2Gtp
U9Btt/aooFfWyXoWQmhDsgJ8kSysmMFfx2YYwCBDdytF3iRELtJUxOlNigZHIHRnLnZBiF8M7dr1
lqPUTKBy8QDsA2wlSR+swAUrO0zM0evU2nLn7BTGA7X0UWBblbSraZYrOLuvgja+WT75R8lrUeRu
xIsxSA1mgcVK8SPBFTzrjrGH7qiTJSDhpn3iJqwCYlNig9EkAr+LVTEthWXn4MimZddjWzPmuaAZ
sPUphC2CwK9mDCo2VAzxyx7XG+Udpu6eqbQpB5mNIZhpdDWr54wOyG+CuEnIYF6htpNolyjAyzmi
tAqlh1BNnlqBLX6FbEls22fDE57VqDyp1rNUl4odywz2Ki45sT52uVJQ7AjsVyI9onCYEVL3CL/X
fOf1mD3MOMHF7MDJ5Fm5a2g3S13MtqZmkqc1BkwAWXuRWaEtCE8QcSM1D8Mc22MM9FgWBDz0ptFI
ItBTVz+lutuR99PMuT9zAJCZN8OjKE/bn+8c/tUU2YbBlOsfL5i3r3VTIcd+Cz+Fl4/qP/8j+vNy
+fuv+HWCZ/6N2HqOD8kEaCR++z5/bJc18jRZ6hIfC2boDwM8dNZQeqVvsrn8O4zv7Pu0dMpqfJrK
7BX9qeUyfcCfmwOQwCi7md7xQcz2l98P8CxCC4LEh15G7sdFztYFbIq6K+9ln4G1L97UuFrhRXB0
kQk+jnO/ls5ywqIKZSb5HyC7ye5g9B8OQF0Ff1lD0o3ZydY89X7JPrpCyDF7mtFONJ1CvgdwCPmx
YB/VisXjWOEq1DYjjANBwentI4sUGW8PiTsUuPoY5OeKvuGHN7VLKWq/at86RbVw0zqEyjI0Et1b
10G0a7Povg4/UvJ9/IzNT6RuEoMXeNTuDYi/KSYMRx8nRIBNhtont9jfTfthYv4kQmws9MLtKjwV
PDmdccjbQxe3O2oAAn5F/V5Pp3E1RURuNHyCBL4vZBnNjmAp5F5w4kOoIVaKeEhpwkqoQR3vzmn/
OmutGfsL6cNUkPmEcIWP17zGYrkyddohX9p4LBws4qdRp3Zjes2C9NzkAWziNLL1mYKip0RzQFdS
K44Y46GL0C6ynujZZWoGsUil4BR4zhqgNAUTknBmzrLgrKNLUzdbnYWTV661nsq2EYC4tE+T2O37
MLjLgT0oibUJOJkWkuqfc8Ef18wnSAKBpDr5pd1S28Rwg3xElGGoc0L7b1Ku7Rqg7kvkhRcWbCvP
xDDSEfDWQ8AX9AefTUkjJsBzj7kQsbZ5FsletdSnJBjhac7IJcV69frMNRDXtQArehyBTYkCEbV4
RMVbvgPBpz9z68rpIoZp9VIrzp4XzSWnynZeJ+5FUnLXiEO7Na+Zg6+KiCUwUnQufnmNqshNUh3o
ke9Ql16C/AO95Kr08WcOxG2WG3UMT4EmLn1yWJpWeyp9QkPnzAkoR2xFSvPSdtImYTkaW9WmsFjY
Y7zJIqoKiBCZ8qVTPFsICpSXOmt2FYNJ+IM5FuiC2WC3TYGkSxO3hxzt/SSpWDiBL0HTGkVUz+G8
4BwGkyuUem7s3RCC7NTFq7AU13KF3oFojUp5kimygO/gC0B2aewSsCI42IiWYkrEoBA+lgx8ROjF
JTHYdgsGapzsFERJKb0oAEukmVwSzwwTHpd/2tH+Ly4w+j5u//H5/6sj55aTGFX/9/96JZnwLww5
33/JbzeAJM3uQrppVjYmKqIfNwDHvKKKCiHNjIJ+h7pjCISylVWNZn0z8P54BTBQwgwGfZ0FD165
n5kPMQj6qytAYi1kIH8CffZ3/n74E5STyhzHqIknQX/vqYOKIF3JncbUWr8NIIgKFgYTWn1jRL0y
0JmTDlXhO1Ryxe5LNOzkBWXQcVTLzWr1as5PAE/COPCshF2xwEG9i5QXLdlg+EY98hXwFOU8TSMW
95Kny2zLTUCmrW4gV86e/Bhl8X3bb4c5po/nsgTnTNTSU48yN+G50ubnN9yg+nYKnmqZp7tRPlSe
9aIgvJ1nX2F638vXgBMhr2RqNM+V7qpbZ15NTg1NKKAMWOsWuEzMTL/xTsgsl21011SwN1yLA6jR
3idrWsqYltOxWtE/4Jy5Mzm0PDV3OT5fibXBg8mxpqXPNEZsr58zjrywOtYcgGraH4Xceuirx3A+
H9NUYsqurEQOzno+QQtL38XdWzSfrAQr4krmrPXafTqfvWrIGtzK0MzAolnmjOXxm6wGUn3mObzB
YlkHoOkpthCw0ShSJweRR9tzG+hLEqQ1onHfJNND6qNXsSbVEYo5Csu4tGlewrdPbpJ1DaK4IvFC
ewwCa1uHGIHAIDFizqDkJd1Owu1PZNQctinuKtRAHiF8E3sEutiWaL6ciD6VqL4St0nTE1E4Z/iV
mdOU9xaYz8Yg5vA9zNpV6n1GItF/RADqfnHILWJA8J0LEb9FVKDo4S0kOtAiQrDwH4X01gwnMROM
xUSVLw7SUSB2sAzYDQg5C2sCCXNJPpRQU4gpLGcLBLGFiuXKhBiGhBkaINZVtTvXsq4vwAClhKP4
Is3lVNxbmNMT+SFCLQ4wx000t4uGs66OCKk8aAa5wYKmebZoX/WKCMcKurrHnr2+1lO0lodm08oa
ah3MlrlxrNSTp0sfgZA+6RkQdMXz9ina38To7ba4YA+3p2QnhL6tjtUV0kU0AkVKMN6kYruSy+iC
2Lg7lt20BgK39NOHHJF1y/eBMnQXVOaXynBNS1aqeqLNWlZmS2+JCkRzyz5yJqj7g48xVieRpayx
2rb5WS1N1EPw9LWxuOSDdYVxiJFBwVBLxFmbguJHdOILbzK4Nl5hMKDV59pDRY+Ca+y2cl5tQYkh
PA8fjKF4pyjc5kbzEobzzIWVbaggbijtho+n0PSLxyisxAOcGeY6lvw9w9qYp6dERxRjzB+aMzAs
sgMkJElThtJIILsJSbdqPXgMT/0xPZXWsUjHrcWMDOzJTcRQYASDTWn2LOhe7vjjbhC9ZTh0tgJX
rmRLXKEBDCTj1IQGkfFMfYGP82n1yrqukge1GDcow3VMg9pFx2UoFOScC6RHlcLDhCiig9zU09bS
I239qXJp7g+D0ZFUxwwxFtb+JMFrgFlUSf59koc44WI7mxdbVQk3P9xUASl5kXkES7nnnDwKBlnc
nf+pGtJapqxeKP6njH/GbHiqGfAFqyFT1hliYZB2TqEQGYScpgCEZ7bZKunuvPRDhawYNI9AB+gZ
txVYLWOM1hnykwZ+n55edcwXGoPzIr0k9XnUi8UgbOKps8NxBnoK1Nq3XOJb1LkitStYxdGXL8Tu
ktj2kgOVqwK2w9imB4kgzolMrk8rOqWik2Xk5SGeQdbXsZqOqq+A5Ewt3oe14gwcMwqmcGw3ubUN
k3Lx823i/8wFkzyjBv5xMbF9JTR3yvI/t5Dff/A3EQh5kzosIBVG0DeI4NcCAhGILurEZv1V5rVM
7UB5gQUXdQiN3e/2SwBywQMR3EI58rN8IDZVfzT0KppO+SDKKinas+Dkjy0kyH4xlfWBHCMhx5xm
YrYLM0I/xvrUdyFGHmaQaOFD3BLiuM299Kno0b5FrDujAdYdXOawemhN042bkEoghz2jhDV5t9YW
0s/B76WnPEhOZRs/RJ6/znNswRV6uzTf5+gkCRacV1sLJFalcTKZFQskHgpPLfd1pu/7ZqfDLSdA
I0puWRruJyIrs+RBUAesJ8PNigMSobjyrGCLYYUMjGxV1rpdidG1apRbrmFTC0L/6BkawYXSIWlH
pxpvTfvscS7W/buekVhinrsQS0mLX46418l48MvXQdfwyY02ZNPVYCTH2EqPEXP0fNZWRBxYia+u
9ASXIKhXaC6LKtYwk4x2KfJPTju+1ps8mYABqeBpP1UvXvsaxsPirlFKWEimw/nD3phrbaJ/Lkgo
QO/dbPowtn2WfSKmjVZoKMlACQJtYH0JRCE+J5O3YQCxlIRtS7qJnzNs3RShAQk4OsZ1fRTKY1gR
6mlcO+ypgfCO97gV45taPWZDX3K54VnBOcPqgsbOuhqsMUwkhmr/BWFsWxnttvESR1HKh0ptrWWV
aulZQWya5foKz4jLwGTptZlE8TTdN5p1qnIPpkS6kWEdg5nyFkWDtLygFLXk0G7GOZe3X7WmfvYo
N7kSlzph0dQPLQd56rbSvveOWnMCPsuIDollEx34ly+eKF3zvL/6SAjiIBbXOssTEt4eQWuRjSEs
p9TYyME+goZYhWtPRivdswtqvnIBTyoTM0zY/XD2LOGefYSDvcPRtcIlVJ3vUI1e5UNTBJdJ5zHC
edSAIIWDQ7MqwFSWHJ4MJwxFN8IdqfUMHzj4Q1iIqnLXml/F4DmwSw8lc19RO03Y+nq8fpmnu234
kXQf8DHpfLOnfkQrqsWrBMlz6UF0IpbTZD9RZlG9jeSI2xqDesg/f6lqYPxKKF3MvHADmXzTWZSQ
e/Snis5IsUEXgom2OASMTuWwPeZZsexgFhXCMztJ9E6pjSjmKE/zasxkcMNXplC0h1LzkaN2hK5g
ui7YUfgElzeWdsswoqpZypIFXmTpOQlThFan+JhE2JnZtC6Ngn1zHM4l3/tIplsQI9ZWJryEPgb9
Mo3d2ko0m7Fp5KZz3OnQNezvMu1Fb6d1Dj8UsdgyZw5TjMYpZ1TjoTlMfTzfwKZ+/ir6V5tYqvNO
/x9fMrvX5tsO8+dL5vsP/rhkJFkGdv6D8/C7LtW0mETOnaai40P/w6CSMZeuMzc0KKb+/pJhUmlA
eGDmzO/8BDQCDM+f7xiAFgwqUUCCqJjFF78fU6qppBRyHyHiF6ZPX+DMIKOVq21N0vy2rJo7xcxY
GpLm2hkPLZdBpmo3iHtHk+iikOzXzCC1hCxYy1M3sfoaIQTSSIrFd+2YxbMQvI/ZV1K8BGWBn+Ge
LcnJYO/jTQ0u2deIKQpPM/sM8ejh96vblmvrC/TyojTInc9pLswbi2sCIF5iEYIZV+BILsxdXn9G
A7FmloRkAKV40F6kiJrTxKVvBMc6nshefE5Ctx03WQUAq5JP8wkVkNlO8CzjHAg50Kd75RZ44SEf
iqcBd6EYUlGm8iVulHdfSfNVFAerUFPYu1tupfVORDepplTC0NVEgizZWO74tzIZn4waOkOw9cuK
9UOJ0MlgXRO0X4raOX3RshHGlCPkKIs1KGudJbPOpeuhjhXp+T0d5DAUhzp0tWSvUJS21XEOL4w4
FHtYmKaJLCvEtVF9FUa41YzhYBm5XcSj0wvNR47DbzkR3aHyDQFvK81OiQBd/WyUG5xhKK+K3B3Y
7s+JOfVikjGiCOuUnb6BTDFiRNCHCLiQuunoPVhxL4dxWMrsNVg5OXGZ+ksLd1Ot1tbKjDBLWT3R
lKeB5BFfqe0kAJetPWLMs8P24hPv3Cpgnv1yYWREsMGa6NCgSMGthOvlc5ub4Mz88BRP2yHGPhUd
pTYFmhSkX528VUqopFqZ8EXUl2URLBFMMiREOUB2LvGbZhc5Ylmi7yprGOOaG4MkXvS0HnypfVsW
23spzGhsHwk4duU05dUXbZV8lpvWiGXVJXG2d1k3A/EepXQ9iCCZQ+kq1/RH/X1QxLZH7EUXz77D
EtgAUAqB9ZjR2r2mrjRpXCu6sodkR/e7kuEEJ9lWZSjj4TrQ/bdU2I0mOfT9xYTXPeJWSnQI9GWP
FjY/Tyh3qarqg6h7buMx5xbhJxFI9PZ/2DuP5cjRNMu+StvsUQYtFrNxhwOuFemkkxsYVUBrjeXY
vFq/1xxEZEdGVWXWWJrNqqfKsiKZIRgUjv//xL3nJiGkQQKXxiAnqGncFq1Tq8ETkpVkjRIBQwsv
3GrGAF+r8Mlq7z23qG+JbMw9RxClrVVXO/Bza5MlLwTLFbJLLFeXpPO+Oo1qLZzap6JFTNizOGWD
0ETaZjDeZMD+oBRTabCnAaI0gcAKi0gLmxlufZ1Xt+rvZOs56DzyCBuaYJZlFsjT8RJOvTsOeD7Q
a0QK8+h01+uvA5N1E9kDPVdLOVWr7yMLQJN2i+aurMOtTxi2ToZejoql4gGIsxckXWcrh3Hfmksv
ijD4S68RhLx6sBZa35PpZFd1uC4EfCxpA10GD1QJqEVD0T/BLQTSnvtkzb0JxqyEIK2wIj4HK6rl
q3xKmAcywckT9UWIqKrENy0ddhgQDlWKNR/GPHzlRZvGTOirCxIXpKECOS0wU3hdVtl15D0g5OI9
zkZ2/Bl0czJ49iC55TllrhlvPPjvvonuohZ5QZDPBOZ7yW/P2y8QTuyd3nQ0mlY4EakttOiToU00
fvQ4jCP8HIiJgwVEuD43HAMLSHisPrwLmC/YCRiqIsMdeuuxm1VbxaFrCobisZu26J5QeIQ1MkVr
WmfKMfPRahNdFUKsbHdCYBLd1whkzxhuzQYiVPiiTe//H1zvKiPZP7/eH4AtcL9/ffzB/T7/yZ/3
Oz547nAdCaDGFcqv/GwiRTaNNIs6VlcymSE2/a5SZESicfcb+LdF7vhfu0iZ8bNq4I5FyKj8tUUk
GL4/uuF5Qg2aXFoGY8ZG/eIkiGUaN1Ohru+FYtlaHQoUBDtRr+8TM4PyM5KONmuDwSe5iYlN3KK+
Valz67ngHZqrRv2Lpq5Lk60y+NM6SF51MXaIn+GRG3jJkmtgJZg8R3Qn2X2sCRruPhtWhpTbHWX3
SPk9aediLsYpynOK84bpm6SBKw9dH/BbURvbBOl7CUyhLggT9aHzxNItNlkI9tL0kIDsCfzPEAdQ
L5/CsHIH+gU8+rYhgcDJTt1w6QyPmRNEEHxhzTeNZiOVRpsDQ0uog2W3Uth+0RPmETRbBcW6xCfn
z+ijYQP+CZaFQh7jsWoAWglls1IqkbQ4fRXlnGwogTZ+etTknrE5vsqZMSMnEHVScERs4SR8GAV+
jBxfhpKYzyk+jc7HK6ZL37pRO4nlvbHUgznriCUExWrvMZrbFtLaU+X3sOzo3nynxCuVjjAzESXX
iJNHgl8jxMpm4YETbKiIZhkz/T0iwu2szZsGnADETilbIxoRusFqsYRuqevnUejipYdIWkQsjY6l
sIMeryFMVKBM/RtAUTG0jqHZu1b/qnMCctv2AE3yddzLxzraqeio5HFoZ0rHIVGifWhCBUQjCAYp
XvoyeVqytK9k/XujHRfGKW0Epy9EnMENfablW84j/swoOpRJLS0MyoxUOGXCWkH+Xqo3g40EdU68
rLrh0FOfhMK46qhX/LlwieYSRsX5iyB7GcZpcULYf0dWyAY1UPap4Q3riKu+6X1XNXyGnSp4DpRx
lci2kmlfLry0dF///U85qvF/dcr9tnbb/ef/yt/bP5Fk8w5+HnaSbIC/Zusm/Ua6+7ly0xFpM/wy
SIniYPv9rAOBN7v9yZHXdOM7NvuXiRlmfhQcBqfh/4uMee56guwxQ6kMzlgM/v1ZB6JEzzMrVpeC
aHpPmTTcYgAVFE14JjvAdpFZ5Ds/DR6Z1ALTmeEWXvrQALtAb8wg3YC/XGfWsezvLBUfDa9eGTMn
YwSY4c1FWw9CQ58SvPNFAVejb7zRyWbUxszcIFTencpIIpi0Hw/1TObwoPwGoDrM0aKrUgHzAvFQ
MQxX3hQcmVgwZUvN1jEqUk80UtWJVtUVXr893oO0oRH3qZXEmdPSzMQWH01w6knfTE95K3ryBifp
m5wl6zQPb/HMfGkN663tvAy8PXFKgEFGJ01YQKCFcoWZGlMrEqxL1U5nnowsM02QS9DGKVoqkDPB
POgDQYMiX3VD4DQNrl50DZjrI42QXgN11gyzkeMv2dDxtvqrMX7Xwd140mTSVMQ21KYda1lKatkN
AeRU2UTTNrT9OdHldsXfEmOpykM76QmiKJPJOEkK71eXI9vX5mVdxRFTT7uqsUhAj7d5xtCeFxYs
0y5HV1fGj2KH/kD1SYsRBRmTFssAGjzC/moPbhsCADKzWEZFBR5aqcpJc2JtpWticCxFPKgmkBnZ
wLOmGjh1OsPnO8tsa5eqBPPVfdLYoZL1myJW613f5LCTxjJ4V0T5YsCncWvVwypqDeItrVp/Nyq9
SW9CYAluANVGtGS4sU+75CdBiIg9lxYiyVpLwZdOlpTeBZR41KMaB6hGrErHz2+UQe3nnK+XpJmW
lZFhUA0o4ipYo4u0nvN/CYeM9R6OLSlnfYuwfEqKJ6GFDCj1qJJ14ez5Kpp/ISU4xaN97FqhPhdS
sW6ihLgMTytspWRzZ9SKvB5VLtaahZZB5E1eYXiFusJkbrp5fpFggsm4a7o55nkM1lFAMxYWrBT7
tIBrKFgXY54YoAUJy7q7qUPXczmiZ+2L9BjkGRuagWLWn6Aq5cyHK7BZ1AjW0YvG1cj+y6sihmWT
JY826qn6VkiW+hCXkB59YakbjH3/+rH933QNojKx+fMS9rfDfd/SOWZUsn+oqJjfxe/HO7uGGecs
ij8UEP9Vy5p/w/nKfIi2lopW+uV4F/+GoM4kbY8Xi4hJhwL094WISlACv50zGbokmJe/MKxC6PXP
pSx7GpmlC8sZZmDzwuSXUrbRRZklN6ZYkzGS12ktBr9JCM+eGqXnQO7HlV4T9JZ4tbqMioDiVhGO
7UACcBsKjBIqYZUOwznUGHIUkZC4nZbd5+gVTcUUaZAhswx604IXQTgZ67nU1thvtmWbOjTm+AC0
CKFdOBQgj8N404IaSrRvwUwe0mYGUT2a+zYVgRuK9TliNZMkxG123sfQwwHO9OmRWJaCgw+4UTxj
jqYZeMQl8Cp20YM6o5C8GYpUzXgkPakVQI8gk8ZcfAtnOcUMU+rMUdjqo7pqazO6TJI64uDDwkf2
fMIDVM5Pkv79mSrZByA084l25pGj8Fu1PIL1/CwWPJSS1WICKE1um/mJHeZHd36GtflpjubnWscN
qfOgVzzww/zkR/MZEM+nAcS8dZMzhp7mk0LvaiLb6yDpz2ZC+R81UO5wkgwXgh5Dd2yQ4mlpP0dI
Be9wOUw7KBT1wwwi7572eeJYSlKc6q43tmCvtX3aEWWV1nydsUFbYAHCda7116RgdOOPRG41/cka
yd8ShvGpRfoNlPZksFaOLfQDSj/efBIjqHrbcdkZzZcQtNDGZBwrXNjphhQHY0mEoG9XOq3wYEy1
ZrNpERbxNFAJB3zluKyUiIBC4RXK7VmvMKJyZb+Kmuf0SbzJ/fTVaMaDbPV8oEjbTNj3Zh7MQVwH
7u1vuoEIWEYXuZSGWbEpptveYIWRAeAeNO0bovxFJiM10BWXpZUzxEK0TEtAA4nkbxMv2sgw/YGJ
pGB8uUy2uWCeS1McHX+qH0z01ZZnUnpX05Xw4XU1aMfUjzrosobbBRVhd+PNTHS+yzGNU8fGqsYE
iZu6VkEIBfiy0lrfi4g6pQRl4pARzSYMF7DWJz4v82omgYu77qoMJap4Jh/hIH8MnsnIKz0gxWgO
zH0AxCgMrICFpUAMGmXR63Gyr5LRemyrwn+QC7xEJgokqqocP2xfQFotw/gKlnHrpeHg1kkMd7Ik
HGBQdQEkpBk8AcMMsRr7a6zAfMxl9Tx1vupqpMVZNSYqJJGQRuqocuCVb5lnNrYyRNJaidP85d/3
BmexrnCKc0z/X++NQxjn9AV/rMT7/i5+uzfMv1kaewQLkhZXBGvxnzMQ8290CwaTB03UTa4CFhC/
z0BkUArwr3F4SvOv/XpxiBoca1oGNu0MUP5S0g7b1n++OCB2S6DsMBXw9/3DxdENZi3GcYz9p/C8
cxSZG8HzNokuHasxsAcR0XP/HFkw2BMcA2h+5XHVlri1VM/BZ75NrXcDqEuKPaXXkqVlepu0q4+R
34l2j1M7C0QuByb7jTHrUjpFIv81CvARHPvO2w8teZVDtjNb3RWa1PZMeYMT84AtHIpRBwxEMlZm
nbiy9p0W0A/RJjJWfqKuG89JMcz44YNoPjf++CAAL+lTZdN50SEanho9A+NPDnejbzRTJROagPBJ
HN4L85yxS1SjR6l95Wre4vN6qbX4pYiIX2+G/ew2tQi3UzvpZk3MuCeUAaJKB44E+03zY8ymiK/D
OulXnCKEs1XwFfo7Gqijr7+1JsSZirERvyevX7h/NqzPBes6AKE8oA0uNpaV2nJ4hAm+a9Uz8Zgs
2J8SA4Okqdm+hEKMVIWKbXRpwXFBigNfHP5AvcAxGwYMWsqR3CAv3gUpvx+UeSAKLp3DasrXJdeR
LtX7DrdTnc02fpNhtp4exUq0oS9stB4+IwiIvMB+zkcWZBZiyuoWFxWJKCgBBCg1/Qc20gMiLixk
xqoJ9K0wCRfJ6txBHdD3equQITOHos1LfiHI0VokKZtRNLRPchMB4OjKq8Co2p/5Zoyuqf3PsfRS
M9AuGGyHXrQOGHSPZrRtGXy3DMAn5uDqe8dQPNGfTCIIhA58U/8V9LuO+91j2FSOmh0xVu/Hi0oc
d8K3REWlD3N0mfbPagHHGaxlQeVBlh5j+jhobJGxPQ0vwYkoNCPHqol5V5CgowTFZ9jM3lm1ukaM
/+W4ICjSvOSsBlgJrujoF7HCip7VgS8BJGCV4Nfja44LpwjuOKbK4FojJKGsWkQt780YxpMRPice
PYQPulx5A+3ulJAsgjHcBOGnWLxIRsgdlvLN7k3qrHrZJrOOs5BuWkiunmDyXaDjnq/NQr1UpiMo
k+JQ9CHvR9fiKSiodq10Ecurhsm48VmUaDbj8VIvUbbK/TIjDLorZqEXWrs5FYo43JiAN6ORkV0U
l7HBuDUI4bUVPkFbURcUH21nPIANJUUw8JcNPt3e4wkc9ANz3HU9+3jx86r4egP8vR4+XxG/b62F
FyZrFqsRiO0eSpPnBHew17k+XmGZQ0Fuu2UQDBCbh8tEHtUy03igxfzVZ8UwTSkMlmcFFzKhhDGe
ZDV/FCeNkFs1OrWkd/lILBm0+cl7M50mwj/QC9hJds6aTcc3jtBZAQt0jxU6R9XXQqbtsEgXdbET
kV9OFjRiLNTd7KU2BWEvCGC44OsNwWU2HMOVtdvmQYd3Ndux9fexmZyiUx6CQN8LuMRAjFznzMDc
l+/kIF+syXC0SQXp0aisFzKnyvxVLug4BEo8ING6CCcD27dd+Iat6uMxDcwDHHhsYz2HImuqpMRT
Iqq25FfLKZPuJQM90QLDW08rz8+ubHRsnbJozt2tIuQXsDhioGReTRwLtcjS8Jtrk6QnJJ1HmPfP
rWGQZ9kCtUq3qujvJA3/OgTwJuuXyiCtZwmtBRhXoWrQ0ow4xPk1bd5EpENAvB9VYBJS9Q0pzcov
AD5OVLxCrK3acDw0qb6RGsvNqUJ0ZuMDgwgZLL9q6lsf5UvVdPS5/U5kUKJZ7CStnMSmfxcaPwoN
Q+fG//NCgzDcucCAKfrPS5bvf/RnY4oKDpuXKlkEDSH3/1lgkDOETAIYhCRRY8AS/bsCAwnFPA1U
f6sifulMJQ0NH6IMQ9TEuSL4C52ppP4BronyR1IwkAGlYJT5951pD0DM1HzgfgI+kXxgCsSp76uE
6Jak2uW6t4wLEIHGSoVtptfavZDxonCeZnlJbDBEyKicIDeo4l5q0hfGOVi+QaHI6aroHyYJncQU
iztVbU9Bm28C1Yo+mGraZotXR+YKZQOj2RWCH3FW/nBb2OGsBZoQBREe9iHMKqEKuZCCbEif9UMd
QiKaKcAzZPwh7tYQGqFYOgUDiggESCXFQzsrknKkSRUSpRKpUo1kiYt2qcwapiGsnhmjHrR5+t4y
ho8Zx2fzXD5lQE99gDQ2EnyIeeQEqXn1SecMxDizk6g/lEgY+hyEiw66bXDzuFsKfe42ubJKg+OE
uop0ai0O3A5RBN9cx+BKlRBLDBOeS7Ii5NytavD75lQbqw55hcFw0cfGVmqkYZcpMnW8/WOwlZBl
TPh7xfgtS7td3Ov4kgCOIuIImTZ2xrAqEXcEiDxCxB4g6VF9IP8QI/E6IQdJEMFnyEPkqt13RX4f
kI3koUwPnF18+TaCpaoRl4yCD5fGTctNYThD8xJ35TlDNZgp5o7EBxuXt9x+8+WLHvSLVjxrmuwk
ybSZgH4OAuK9RgO+x8pYJH1v3q39+4D5ccB8X7j++QHz2wSMc2aK/6SR+f4efp4zOqmgsgi1WOeA
oEn6ZZdLY/ETRcOv/N7HGCJHD/ouTfqnARhtD2eQCFSKv0aS/8oxo6l/NABjimZy0BgaeWv/oNYa
CO9JAQmrLPoB2CqOYnLaiNqqbikBZjNLna8yPz9G0TvH0TLRojUU/oWu6GvMUEsv8GwNnECb1TtD
629lajo+pVmeB3avP8Zd44bVfkLEREAGDyDuZe3mob6cOgzg8TmA8CaM4qHKjJNedZk9dcV2wMUi
NJtMMdxKfyq58RumS1iBHvLOu1ZM+5N4PyDhCKh+AKw4mlYTpN4d9OKtAdWeUPmM3bsgVXZigABn
RkeUit4Rapi+F9Jewh8LD3QoP0NJopjddvGlQWwfE10CuCUWv8Wq7JTqE04lsSSwLNFeptzErWo9
96qvLTwDpYkg3w0l3/VkMPvjXhSSO0nyuzQ6RRKBQXighMZcg/DwVxaHsZZCAZVBZiQhIttkUMVF
M1saBLO9tGb8Nis0K1myESQpQnZO8sbpfQ3jUHIahODkt3gQBLVYI1h1iSnVFVABsqSua2Q12mRi
odJRp0TtY5Flu7qhgLNoPkt/sBvikeraox3rDEgMPmk0yXMJx7l5imTulVTK1hOej8gEraVmLqGo
zwXqHZXYtskY92VuXXCvg4YWT3ml7wNl5Tf9Hrge2PlF1PSrLLXkRUOmXZPIfBAajL6EII2q13QK
vUS2ExNbhVpRGFuJybabDYHMfl9OzGMPNleibhun9qsV2X0ZWfSqUJN6ErgLdfCPlpltVCZYJTV7
pb2344iE9oVNyt3gykCVPXckhK7eU6E6Iv178Ar5MUvM5VQEpymXPkeMmzUBq9WoPFN/EggKjZ5p
ETIcuVvzUdJtwhFRZHg5VcVnFLjxlN6s6FmdhGVPJiopRlW59Et1F6WGA7Q/y4IV/IR7y5o8l6aT
Sp0cyC+jmu+bovyWJNDZtLpxBTP6qNtkkwUWPbz1FCbCxWe2SQAPa6IyJi8GzElW1uhopfJYQE6r
yYQKDGnT+sJrJ5396b32H2OiT4DxU1wSgmFEbuN3buUTTzAnP0lzBhQ6B+AGpuQKUu+2LY1YRVAU
8UWALE5VyiulJ0Uq7dxY9W/a4MEGntg2xvx5QSiI0PXCR7J23TDQcdFRLmcKYJThKBC4AIjKEYP3
GGUzA7YkP7Tqx8SS3bfmIHsi+EieF5HEK54jG4iLlowLl2Lpub0iQV5N6C3UF6vGcz02dO4im0G/
ZiMGJrWru/dJeY8Uycn1gS1Pgo9Gy9pTrHcfRtO4IqyWvDH3PGrEzF+lFtJUL33ExrRBHmXihReu
sQBLcegfxSbYheU0PI3tuFemeqNVBHz18FdP0TBtm4mntp3B6nO4V0ocPO6e7KkNckxFxl2rgiVf
t3WN9nxJA7M1wTmW1RzozlXPbzI5eHj690FPHcOcJ9yIkkc1MTLAHtZiBQHHC60Vk5ezAGuqmh0B
kOr8nqN00jCWGcxGMiLJAqLJRnE9+pEbWKRlyLYcExClUiXwUhaLkY1nz7F4TaFjplp2ZHJQgusS
SG0YvG1UCXcLxq9lSBfSTy7jMN3NGaqBTD3SG7gyR05BJwu0cQG7zDYNpzN4f3Hv5j1dG3ViSKGn
8Xdn6PxAcHDaQvDzzGArpD4wd2LXylrcxbUBScNPdszCRybNFZkrvsny2IIlogqPCmavCbtSFQNj
USdaZgYNPGghL/DUN3Z6ZdhThqaP3eWHit5GnEChQF2Kxk3YPyswSiTE4ybIWsgCN/07SjGEHFQv
rDkmLgpnSR6V7xwel/Z9M49yjrkvRjNtW55khwS0sBWR8fdnJbZOZM84JekjLApCO0p3el0ePF13
yqxeCyPGOJbxYt7uOrYEw/A8CNlLHrM0nTc0TSpdY6NkLOF1j0Os7JPW3CUg+FnoJIGwCxtlQgkI
Eyceu3MRdVvMrMZcYtI6GkzyiH0sWA4NWf8tzcFDAwNbqoLE+TXCkUr3jViOSG/pScvmrBotmDXd
P2dxRkSob4BwaOACT7rW2CxdLWV48MOI7BHPOhRl6UwwKLCq4TZAKaDJcyxzCNi4bz4E40lLu2VN
AK43fgVdRoJd+kCCtb4ILQcua+GMhgd+NPXWFmY6ixOb29m0kuccNFxDJBjnxTatnkwRSbVe1A88
nQXpUsQoDZSuPUqdbnzK1XzXRvJpSAxChbtdW6WbfGb4W4FlCxJDj2K6V21UktGr6FtLCJ/CiS9B
Vj2Hk29PXvcEXe9LVN8lYgeqLl1VTb6pUU1oeF28+o4DvjwBVLlw/C1afDGqFlz+XbP+1hRrdKn/
omYNv+K3avxXKRvG/B5+1qzfWcUACIGX/IAh/tTkWGhyENYYBuN09qa/Fq2qTLWKWMeUDYk5/K/D
dyJ9dRpjRSaKd9Ym/oXe2BL/wGKgonSknMZih5xx/vVftraZ709BrLXKEiJYu+juBSscMmwJmdhq
H6TV05v9+JE7g+gMHUPlbz9BusAHv0/V5n9+vsHboHh+/OQ//FLw/f3+/CX+iHc4JHuBPPPoGf5w
DZbRAQEcmlD41xrl3cIqLlpxIL9QcllQpvm5mM7f95obyPOstDRbzVditPyMvmC5lrDQP5XQbcCk
L8HZy9bux49PVn2a4yBHHAHnQD97ZGzzfNDRUjJ1848/3v7xI6abctEfkxYI30roFnDWiLY5h2DO
9Dq2S19wDA1lvrgRyIugKcytL7WUXY8lXmQpTqpEz8KcBI54AwRyDvkir298lVlBs2rApir0M9ed
ozoirBLtvMeFn647zn7SzfRNzmUG79iDOMtmk7D6VZBI9ig/EzjEpG/Z5ZjWz0bb2VPzTZEZ1LLJ
xMaeChuPEzxHRC/J2KLqs0GPq6LBzF+7Eb/y2pLeUrLu0VrpWw1JcswU4UmT8CYoayWitSXwQVv6
3WM8bKEuAn/h/ikkwPQN0ZpzmkT76EfvpfLBB9oDmmXk2jzJrJf75ZesoHxkjOjtBlYFSnP0tSO8
HG98oYh2jc6txbXmHYR+Z8Dvr82jLF68geLPW8mesu4QLiY+7yN5C6noBEYzg3UbmNF2iexE4Zua
PVvvUbGJsNqRo1p+9URFwOMrHTK6vILySy4c0LhSjX5qKa9E06bfCVg9+NHShxs4rHOxfOhbm7br
3Wie1Wz/uAlX8ba+OQvncbOB3eVo+3rx6jgnqADhUliU/MfBwciIrHNRbGT3YO/u4EmWpetFtrNx
Xs2Vufq0HvuLfLHv6aKx+1Vyfs0vwvF6jbnMDmhtFsLpQKjc4n4/vBqLe72ybTtdPO3uu6d0seNf
B22xO4jLu8OflrfMa4e9gGI+9qGwze7zTYkeU+B8p9lYhi4l9Gu5cA4nx3E2/G+xWVyvi8XVvbru
plu414/ruVt8fZ2/rvzrfB0Wm+t1/lwBYMrH+BnaIuqe+tp8vmcvczQJvIXmk7ZHJaik+6RB4id4
OU6PC7dEQ3tcLBYfkPp3nfEy6nsroDNbeQREJSs4Y+Q5wLAGZuh/T6tIPCb8jk6uohOq9viC0GEU
Nk3Md37PGzOXjhbm01qGPbG2i04+9dKC3s6s3fHTImUlselG5oZkX9rhsiRhJP8As7YH1Fm0JV7Z
R95ZSbCM9y30t1V+9oM31gSICKI5h1EirzH3bsWcAfdM6ueKTMlUsFtwTfJSjF4q+Y6ZMrlIn/q4
D9NLcLloi2DzFGysyK2Amq5DKG1dLQIMhKdKDrkHmbiwt0W6jTLbe1a7hUSX4Spv1ZvKZ+vFt059
PDLJXC5TyB1pg/8EGcdKM+FYsmJDGYwV/omvOjkComyvRuv0LL/06oooa+OmBE56AEYlggrHLfyi
HBeRsSiUNV+n6iIYK3yxxVtRO9nbkK5gSJEEky+Eb81XsAOLx5eMhcEiupIxx6oz7ly+NXgQU3Ox
8u5SNJB4d89u+AzkHHeYE8mEKNSn+oESJSLGZmw24EX4zMoOzwLnFiGTfPqLNHRJg1AnNiuM549Z
ty/GG/aZMiUzDqvMkVEexe3KCBHjPSiXcTdRwGbvgrkXZWupKY+hdKazd2teK8teYcY5uqWjlIvL
ZWf3qCnwBFM5UnqBNsDKKzkTE0lA25yc2q0/IR5YQPdplpnsNIJr5tvJIUwvHVbtJeSbHBAOiClf
E74acm/M6T0h+iLbyywpB28tWyHqSsTQ0m2ewKSy3QZvE58hpHBgS0u+cr3Nv8N0KVzYrTyBQlJW
BE8A9/TxxLhNtoQ3aC4NwLh78ThelUe7vyiPyuP0MP/H/G/l8Uk+mDc43MBJAYIuCMKjAvuSiTiB
IEl/txUvzFCUB8ClxZ1qX9RtDnP5v37kDdSS/EjwCv+ATOft3rJJSlU+EUzzZvg+cQ69w4FgFltt
izlJKrc7Ya3RMAxwBcUlJAqPac0M4RWHD3HYq+WDR44KBBmcRvreILQnbRCLYwfMnfCB1wIWUpkL
nXEn0bz9oj7LtukY03LC9YNnBser72DtSxV7QkETSa9WBurqHT9BlmyqxkF45Hq4dPZ8vom2hB81
3gbW2ygSIYwThvWC7PBROWhMYG1hy8GeKHyrfWFR1Uw48NIt8keGGuONTfyDhGSyPY39t+CSFnbH
9LVfPZDYqchftLaV6WJvCuOHQHAi86Si6P8s9H0rr5/8iK8BT0PP007I6nfTjh7d4bPRfBL3+2nz
uLAFLwTQNadSb7F2EYu0UK98ZbLGNsnJ6ea8HAJgSc8xkPErnDPKhr4T2iU3ZQjrMjvI4lLjrzFJ
4TGZprDZ1Fdceyvez/rfhfWPwlpVESb+i8KaTdNb8x/nevqYxv/8338ImPr+Ln5W1pIqa2SBKKSz
g4L43doDfBDTD5U1gHKi4+Z91O/jYMSTkAlx8TATZiP0s7KeGYOzbt4UEVLOqXd/bev0D0snUuix
B7MM0yEWEj3/fVr8S2EttWqg5aonLSs9txkWP+bAo+pg204tVsgVjNdlW9zHzFxKvvhQBt5uGhnR
sO1MMMC0P7RSP+JWzj+C5v8ja9MzfXdT/8//YfLR/8evvIrvHw+iTJxGJP4xoP4H9b1BHuNEQDq0
1LRwpFn9XpABj+m2ZgfC1xj4Tgg+F1wbdwfhJ4jmeAhCEkO8m69PbIvGe1ph9pRT9T0RCYMulP1g
9Lu2L9/E0YdeKNq1CWWT/FH2cMwd7qpRb7skeULZvNLar0rfxBEYO5yrohkCMKrZ/ZyD7ptYD4fW
I89N1yeiQWrAFu2nMScsS+0Jy9Em8bEuGtHFU8k2mYHQHm7eul4b4UH2pWMWWweVTDqFoW47MChF
fehbFNI63W/tCOU9G5KVVcfXiXz15IaIchumsSO36kKmFmj7YBEgM++R+UWJ4o5l7yTUjjXkGMnL
DhYnAhGr60Yu7khNbQAfBJH6p1TCe8iKqYQPFtCG9INmAyTfqOFO5FgtoGnxClyj8NO8bwUr+FnR
bmr166hM4IbSxw5jQRJg4a4ekZdPVrVP1GYlBZobkCVsspYyoswtLMMe4ONWFYnuBvIAmgPD+hCU
a9ByPIP+nVCLDkp2E7TheQ6baedGjfLCgCHVZz3uWZkY7tCdhnKDy+sb6OmnNOoBQnHJGBlmKCRN
wanrEtfvDTvWdD4BFADaLQLGqNMEqXXH8B3lrmcwf8yJGj02ef6a5bCHrLeGgKnqY2wGJO7jwqjQ
grRUcdDLRUNZ1U3vzDoQpJSuErHRYM8GblrUukU9bRTtaPGTCmRXoryXtbCW2m1NFspgmCSnAwIT
Kieka9J0IN/ZTB1GYoKUFAsmsn2qugKZBfKCMTIdMXsK8mskPYnQnS2BxGQCqWCvpUhPzEBY9wWg
CUpITytXswDVA9kSYBcVmNIUVu2aaGwVqWXZOt2sUt6PDUUSiWdcpArpaBPjlg4BVkCwn1WL267U
VgIcdBDUo6+uMpmkZBLtPb8nuljcJciFgd8+syWWUmlRsaGpBsNJ2d9o8WdRke2o3XzAIHK/ieE4
YmslL2SLkJQROFVvdZYbZ7RekrRdEnECAxvQ2rWQRr5KJQ6Z2iY0hSsKlYqSXMfsUU1y3LbnSNtP
Bez/nl0CSjYfIWkvGE4eVS6QXKcR27XUaccwUhZGcC0Ey6kn3c7M6k1O0KJNMsZrCO1zOgF5dpPG
/3PKU4u6sX8QU2Kh+x3iZn7mOhJLrj9KDUnvlu7ktQBY/Cnunkas0FNOkAf3fvhedA15adq6VEI7
p5yQzEstsw55K6cLADuxbJYyzGdr3hI1r9P4UPTdXg4FW4InZtJYGhV/N54Qo94ECIA0KCUaHVFA
31FW12rYVb644KQ4SjVJD7O9OAUCbvapOwH7APe6LjQMOk3m9ukdcBcSLGpzxdwEHhlj7LdrLXDH
aNPocKk00+6jZuVF06GHWCb6julvCyRVjcB4mTAykXt/XmXo0q4w12X+nFDpl/3rlARwOI/pcDLn
vlkYl+pcqxg+FVoIRrYkmdtTRjKCkzP07mU9iht12hKEBHE8tpNkXCbym5J/hC2TzPKSMZIZtE2V
sY/Q0kVlICcedsV4HhsSzZlUlhNFMsASHeyzYrW32s/XSHbOiqAcEM+x3UFVPWwyKzkglG5K4Kq1
audlcpZJ0AQevhOYFCut8X/YO48kyc0tS2+lrOZ4DfVDDKoH7oCLcO0hPSawUAmtNXZSvY1eQnft
qz8kWfnykXxlxWkbzWhpJDPSI9IF8N97zvnOtoq6T1tR1xILUh0utkPj8TkJ3hqaJ/0RDpd5kZTM
1clBo40FD2roh4s4LHYJjwL7Oz2mmooNG5KijRQkt4gdVRrt4zko7SWbAK4pMTTX9uiGbz/ViXWp
lLMioIBoKDd+gLbOTSjtv6k25NUmfEYjwDJkunnEAB37jpezpFWJBcvrCYJ3039K+LtNFp5pzSWk
oNoCph02BUnYB9Xs3My+1OamF1QvZVjydPnF9HczrXdkyWXQDo0va9Gb1sIUIHyoiU+/KnNfktUx
1FUF72fI5DVqGBDfNx9ce0Wch+ymP3dxFvGqjnX+VnRjKcDC08rBHL/tmHlbDIGFZC3Slk1Kzcuf
dq5Vtot84voRYWPPsW+8RJqjYlSijUqBsDol2TbzWhiRY7spxxy1EJwN6dURfLpNW4hJYIp6IWeK
b3YHiUirNoFR82qx2RjVa819pZ+xalqW4nQHCIBP1tN1p0kkp0cF4SX+svvi4IUhFrxvce+vikF/
GK1yk1b+na+f5epoqLAwCC8EzVmm+AT64awQn0kgOBG2PRUv/8hrzF1wpzCaqPQGVM21lF1JmEuj
aTdD3j1XfsIYAWSii08EdHHdzpi3gXQVFtWm6/f2BOHWQxoZN7LqPfljeMH8d2itdmDmCLYmwpzv
XRXvOGFbzY1byvF9JBHVYWoNjDeBxXXOUHDsZy6ZDbDZbIU18MRq6hs2xmHQXNBW7kBiQ8M/a6EV
hVxZKc/aNw0UC3y2Gn5bc/bdtq8iesix05TWWcaZG0/IYkmIV9fTkcUSp5CTh3B4MtOQkLW29XD4
wsu7j6ksCe49lTJIQge6uomxBMfhllKsZdo8mPiF09FwhVoflNlI7MfJwcZZ7OEwjoEvKl6yayxa
2nVc+8bRT3w+xvWguO1sUlZnu7LpjSDoYrq0ChloRnkMGns74HDOMDVaOqul+qPH/5zBUQkwErT4
omUMptz6NByOdtQ+J9lzp/pOIE3HqOPtOXG8lEbv7KUwna19BTQYUNpGAR1S8fQP6XwTDqrjGNsI
aOkKV+liGqZDqeobDkvHVpH3bKXJA1ImTjn8XgSgYlpKPhrrEFTdS273D0Aaj3EzLv1evmsSeJO+
1j1WDYvfuuLWpUbEmfPgbJN583FAasU3C/aFZQZbg0OClkj3sRfd0Qt4V9T1c+OtEScJI+uI5YA4
MPnh5OSIHCqOFO8rw3cbHQ82270AOEg/ltgnXclSn3I7PuW92MdKdEi4kkKSoISBBQMf6VqqziQl
7ahYk2nO+b81LMT2YerWLTrlWPlXM5PY7lqwIQ02Gr5W3YVDPUIs1O/HGZBt9vUuwx1uHhLuBRXr
YDoK1qSMoJfMtkw42xXBCs4LoLcRWk/Jdxg3VO4aOjdsftBOKtAyIu582Krws42CezTaHYa0DQ10
LELtdSdZz7JvnoOy+uaB9qjGrZ6JbTqBO4MUbkMMLyCHdxDEfV2iFX5w0pksLm6dXDxRTcfT/ZxC
H0cI2tXBPQnx+XMQcogiaz/jyjO45dC9m7T4MiN/z1zExrZa6NyZydvwsRp2dTq6GkR0y5efFQjp
JEUfG1k9poWBCSO6K7Sdzecq9q4Z5oRuGh7MLlv2TXgGP3DnWShmha/sonnVzhdIGSHYYFlVw8Nf
k/MvkzPB6f/G5Hx9+wjf8+oPB+fvj/Dr4Gz9Tcgq4Q3q37+jL2A1/pCkAF3pti1MsMi/JEX+Pjgz
a/MPf26euU1G+V+DhAzOjM00v8s61jcUqT81OAvrN5MzCD7axCBDM4HD7LDFbySpNPK1cQhYuPhB
sxk4TouGD6HcT4dcCk9WmDp+Wi0N+mwM2E7h1eAMr7HaLZrJZUdII4Fj+m905grPw7rdAAr1HJPc
ctGl6zFBHh6R8AEl5enwzcAeKfSvRvX37SCvEMocW9JQd6nXbOt3RWb7nXDnDg2MDm0Ic9Wb6asA
tCpgrBFbSN7Wzshyjh5y30TGx618m2aKaz1t4I49e8BdkZ6dFsIG6n8A9lXClKMG/pM20KwDFlaA
h7VmTizy94J6xEsFQLadSbL4flBFgMvmQGYrPreCCiPbsq5GDAgDGG0IlDbncxoAqfXr/rUp2zsD
eK3Vx49zmFcF1lji0OEZrEiaj5V+i8pg5ZXcz0HhTgPeJ9C4WqXtMu05UHYiGL50HAmNUl1p3mgx
erEAny5hDbpKgNvFSxUuuuwx4jwWc3OxKmPtZXcKFraI7IJG5ZbkgjR586H4VtB824ZcOnRffXws
Yf1WMH9bueyOXp1cM2jAA93zmg39qdG+CWjBfuQ7crIbaTdUOrj4UvnctOWd8KVDYmHU6d4L2n69
An/Ppomfo2hcdPVHkLQ3KFxHW7UeCFcc/CSmIWFkFqPLYPrwo3Y7qNw2TMMt7FucklO1nzytvcj0
SW2KNHeMhKfA3wSgpAY9XZK1pnOZUhyTWiTBfbiElRHhFUWRSj1tJXmDw8SpmYOjjY5RFdCCpnKv
CTbscnHMPJ+GOVh9ZNj7c915jlaL+wafDaaTlawGmMhGFxbi2oNzL9GTxkFtcPLmooJgmW0EiqrS
W0pjfAa762ZJ451oNDwDZNd5hD5Xtqam4SzR9mbu7URGcyMqlQ3V1mYlkNuawnb43FnTgkn3deQs
PBpiZaUIAkZCshWAQeFDhOPe/QAas/FyR6/yzRDwRlfspZUSz4+epurksZDBVhUDJlOER8V64MT9
k9e1y944KxzPveGaNCtVk4+DBVYS97FOZUsVr0QtEaSwJBI8+Vqz9/Xc4xgwt0mrECct6F/fxKbs
GpQJZaHyZhXYWurqSlB4M9iA0dqdXdCxUzuBNawI67o2f30KlO5rOrr0jgNg6D0Z0MMy0JqyCDZ2
P4W3dvxsLZNoray+t/JSmp+y1kRQ9bfFfL6bKo7t/UOmRbjXzDvTjBmxS+pt0WKT0N8mOmy7cWyx
lHTymUwvqys6Z1pOR17KqgSP54gVfmHO/TQN/rU+2IxYKimvaeYWmwBC40JoXblV6qOK9XNKTslc
eqPW1N8I+yYi9GNacRTacaAisMyf63JSgAijzlyI30x144CFYS9hkE4KFWq6Ks4ArEn2lvW5xLzs
2Ii/TRM5NhB7Y4r3RWKtMrqhluqQ4L8bDWsp2vxSY9Ri+CnWWhvz8BXzzJA4CRMLmOjKVG+5/gwl
w9X1jSzz9ymk5lQSRF72Ads2PQiwPnvY06xUb12TJJYR6Icyo3hKoqTBk7yPVmBmD/ptmFXHngp1
MytZpHtXLbZcotEbgsV7gybfBSvQTQQ4zPGLLqe6vaVENHip6uIxGlNOosNc20MoJMsixOxhlcqQ
s/hOnCkg3nIROPU6b2rwBHaGHaCFjAn/TaE8fqyNTUpnuiRLjTNxQMWOure17L2XEnyO0VVRxocI
rYmettCM3CCTDwPUjczqtkzjO4+dh9nTPkXFSHqvyBMucl6M4BEmLvYdBgnzoWFfZeOHAybWPFDv
2BbNfd9Ip1qhfSIVW3ZVL7GYVnSTbdpZIQtv4O2XLRZ9H+zNOESHuEY0hyO0qrUTDWDbgGJJLTDc
TJLPClp25fcbaIUwcpSBCJosxeuyjhj708py7QzTLm86zXBKNQ4pu51fDFXh/TL5QEhb5KA46J9M
aaQuKkNBRH9Ko9Jgx+mhyhhHTZ0u1N3t6+gCM2OrDF4O+R0mXqp8UkE/sp9qPZ3+yvJtwqowetn9
wGC98APF6YruNoeq+4LVhk5fTNrKOxbKa1VvLghLJG9oY2KL6/jje582B5VJU4SnqLRuUtc8xQZR
xKnjt/xT0Gd0Tk/XhOw+a8tLVsUHq7fcBniSYYf7UqeLStX9Oae5CjRxMNv2BW7KOY3ZopUwHBMa
7LR8xNfUnwdIR6nsXxq6ZdpOvVbml9Xnb33bOBKe3jo/K3FEzSVkk8Z+EEVKxCtgiCKPlYkP4lMO
t7RN2X8yvLgBrkbH7F/GFh2UCPx1lMqrWiOfxhr0yI7lAXphciYI4xa0OXfJtWcg1ZhHMxyKKf5N
/GaBkPZpkK4NGrplcMhlkpScKyjOU3KOC0Nh4aHoHoRSsxKrmLkaQq+Bv/cpUrYarnvxBCC2WBRs
99Io4HLjlXs2gCo+kfzSKahYE2f3PDPA9xfCTcJq9ddZ+j9VKA6c/1yFurafb//p7Xr7feyJ5MEP
a9f3XDWZJ4HO9J0G99M5GiVJ0fF3/aJBccL++zla0xSIb3PLCdW4s+Hq70AO/pfKQxFIIN3w56xd
UDf+UfGZz9GappmcoA22YPqsgv1s7dKzcsgiuJIstsuIVoBbGH6GRECrOQpKJDTAIa1auH2pR++f
DWKj3YThc748h1wIZqplOlz7yVsZEp3iAC85Gqx1AJjxDMIEiAlF2hXaCGgCVOYIMlNKDWY9o6Tx
ul/apqcva0tax547WNey73YZ5M3u3QbDObKTxph2iEK0lxDBCHlVWnmaf6UFkH4tf5/CauoMZ0Zx
W81rznIsZpBWEqduKW2qyvsJLhEbdug7x6KmM8XyUgd40I6azAqzQc2ZIjGoG+j2WtUDj/soMUcV
hQyHOj2oOdZMDF2juVD9kNoRzAea26ncIvGpYa3Sm1tgg4SSu0WUSftk0h7rSQaGEb+r05uaTssu
Nj8y1jm+vUNwojsvWcvFzsg+Wyq+dYuycC08ZeKtkhArVI9lTyfqe4WeJXy2R7tTnYg1TVF5zqQl
F6u85HzqJRwxPRUokq06nY7QA6FhnbDWN9tsX0C7Iz/ModPKjzm2m0TCT52aeGA6FVtvedMQvoss
d9uieAnsN6V6LHQOpn4sfxj5sPf9dl0ZqWuwDslbphp13Ld4VQIN03RcnwTAVy+QthooLvpJT42k
LKO+Yx2pYs5jtVai8FA6VU9i0RKV8OxNnD/YxSoMaviiLxYygVTw7SvkmXnPrySXuki2SpS9YvL/
EEN6igtAKmXxqiBheBmLS/pa7UWFyR04tnm2hoCORVLATWfeq6SChx4uqfTZkxUe5tCwbhaXLIe+
gqTTBz1wWmI2LI4UVKqU1LHRDUvegjLWXkRF4QxihRSLjerqFZeBYuACg4ZHdEKyLmZPHWWJ74GU
s0HaWcQm1BWTIy4W8Vx5bOZYdEVDTkNOWiEv/ddF9peLrDGTLP/5RfbX3Nd1fM/+uGj8+5//sa4g
TmUKWfuVq8117se6YjbVzjV+MpQKqNs/X2aJidlUdpr4ZJHh/3FdwSNZ6Pwo4QhZf6pIClTn7y+z
NJqrXNV1FWFdnX//J6FfJL2RKTZv/HTUP2udgcg+jhT8SBYbWr/bxvQX1IJlBIIex8sxKPcBnJlG
72713LqTgOMX1PBM8XSJUTBIZ2IbzKVD0d/i6N4EDF/20kL2dCdoCdiI+wzs//SRd9F6IgJUkYjW
8tLt8tYNp9AHzk1huMWHiKMwPoFTwBzJJewbG94SBsKw7BEXUsIpfs4pTNkx7CDedPdK90kl4no0
C84uHgw0JEZGPkkWyKs9FRZumJxTXIlRwHUUi4+eRphrjGJX5nOZ0be205xgLPYWuL2hyteFfvM8
gm2p/Dhgo+lmmTcW6kWFIVA2tgFovxsWDSzIJjAp1GsR0cFCY4CKhnFRmJ/1GJyUxtuNrTxPkSg0
jNzcYZIEE9rkNsxvg/7qWzvciKgRwKwVJ/Bst47PQ8/pWhHvfioTtjU4NwHYCKmGQhbsxk8hJ+Ft
Yl5MmRvHJrwjIfek48OtmCs15kurOJAj24WMnWXJ2dpc9u2uMXu3YTSVpYs9T6opI6vgNsOkSiJI
1T4ihtpEX7UdJkUEJN3eJzNamAHYmCfhnpF4RhcrjMiJvMXofWRekIZrUCfc684eClPSPwkGbJVB
O+HZD6WSXdVSrk5q9ERjzrJjNO8Z0QWjesvInqnbhAHeVmK+GIHSABhkzzN+yPBE/HbDR+hl4o7S
lGc/lxm6WQ5wvnQblgWcEVbSZO1qpqUuUncDS4WA5YLdSghsyqluhzvgW122zVlECO6MHYsJjQWF
rl8G1hWVKbWOzQIjyey1zUJDbsJlyCPULDpUFh4yXKe2P5sodiJyIyVYEqM9mnj9apYlYcIhFyfq
hJIXchkmY5exWhFjt6NrwRnFnvYPtxuaV0ZCapQrbKp9tkSCe0tZ1ZAEylncTPMGx9P7i2k/yezz
chZwOv3krHuksN3yWWHoYdIcCe7QJcJyCNGD4usR2aVlV/cRs0KKNIztxVvOamn032MWTToLp5rF
E20rzzKLKMPq7ib6KZviWghavai7Uqm9Ehn9Vz5FWD9dEP/AscPL8PsLC9RCtqB4mPDmq7/JkwIL
V/R+ZLFZgjXIQXYLzVu38BBSc2K9RUBoBiVQ+bm0GoHa9c0fOJp5zYPFfJDAV5DAf0hTjWrLU6VQ
VYctJvLUjfAHht2YfQkkFngNWpPf5fAbOjgOSqc9T3AdWvgOlt9gKoCUpaZIjqRtUkgQNUSInsKo
kixT2GGTy65ZB2AHgEQFSKJT6G/EOiMm4aSAJmLe6krZwjVmJ6Ea9kEDSZGDpgAsRFUxvAp/BD0D
v6KGY5HNwglcC2MGXHiQLmotuhSQLwwIGELXr75su+Tq9iWEDADRdIO+CHZ1zVi7VXCTwwC1Sdbm
DvjdHHKUp51hSkvFyx9ImTsCG6vV9KyoUCv86NFo62WoQbZslIWZnOdau3KwDhFnZrkU67541Vm4
BFzyepM0mUfpQvENvtbMuuGSiixLJ1Wgj6suRbhLcUDbcHp87ITGvB8ItG2R+btsNuuzukrlTltq
1s3XE6cSrwSTTxkrnpHk0CxPjtK01lTKL3Na8GyMR43/TAX5AYLGNvQfpOoKst0Nwe+YkfVYxFTP
ooO7bV+5hKR2dthswlC/KrQZs0wdnhSMFOGWXTebuXTjNbum4s6iKedwwjHlqycrKre9x6YDda3V
yh1+uiW1jStVHlRSlcY6Lvm0Bu2Gn9DB6LOadBxP8tLI8yUyPn3jHLTLaTl2K6V6ITG4FPJTXd9X
w2tPBDeTnts02lZhu5RBcsIYWOjJBXXKLbNnWdvIybip0aw6qdyzTHuqupE7B/SQRP0kz3ezAuRZ
PV7Jo7diiw+NoSkPUnfpp+g+9KSnYqye206cFJq/dQ3MWDUuoSSfiljpgNyxrfYV6SJFsbWoVRZC
jDYQP0Uak6FLQCGk28bsttSJO7C0OZaTHUiz56I7lIO8E9xcfZXEC8zTZj32811jYsdvTNyAjlmU
7Owsc2IlQLgrcYB0rKDjo2ck6wQknp0t8rykBrVp155asjZjoZ6k7jh8ozJXh3OIGVlVgOkTjGev
Ja/G8kHnJwtQ3oLOX4+KBe5uckuSaAVbmSHBG6j3hdNI+t4asGFhH4y8iuFtrWoDTa0E97QAMQ9X
Ct4RJcJfJXyuCv619x/7mnJFXijFO3S9fsqF/9R6/eq/vmAp4jcWQ85AAunGErAmOVmJmTL880lo
GrKGEw4+prHUVhnVjbZOt+SQOZRGEm9ulX4FmvFCIS5vByp4fegWZjoetUTfyxad4dTPUZFV95eq
3vgeQcI6WMotdgEs38owJ1Ee9ZwqQY4ubG/i6sm28E6rSNLVxTbibZwBtWKsMOL7sJdXRWHTiLKp
03JtGso6UUFAYRfuCNb3/Qoq79rk3VioGAHtx0lB8SndMO5dYZrumAV7ibesgk048O5FUpIfnIHl
27rgJ8c3nc4VAfrsYbOGjT0mbJDOGU59274orPQ070FkA5SoetehlEwSwRiump1MZsX1aohf3SbI
m11goAsxF+01DDUIbIekWEs6EVqDSCbjELWR+rNHcwCq9lzHXnhYtiF+NXa09ZTgqR4kTIGZkybR
Nm8Onm5twqjB1C9RdmBCI6Mcwx/XvvnU1eUpog3d9Kg+Ytud1uqqb8FweJc4oeRE7fcpudw0jZYW
vRwxRafWRKtCt7GC3kHBqhFyqnDnU5oJCBLr9fcWzYeeUs1mbteMS/NakUaGUkIdEv2bNUWciWze
yxRz9ukhSvznjLrOYtIXSreJVPbb5KGrqrobaPZsKbbpw1/elf/jH5yv9fcI3Ae0sCpEFPzNf/7P
/z/hssBbf/qAOm/N27/QeB824/Et/fq3f/11xHp9oyOh+gjf/pmhen6UH4Zq29RxRwtDBubzc2e7
/Td1DglatiYjy4Lb+nnQmrGCgMNJzXJYsfmtv++zZjogFbuqZmgIzn+Kr0Gh9e/PQ2zaOCNwIlIR
mn8zaKmR17eZ1SOd5iZrn0S2H8u4eO5TJV346fQsD733Wuh6/sLSm1Nw3lnJXRrRfJAnw1qqJM6d
1pxvDBV0n6w/1bX6aPXE3ooSCF7AiqKNHAkFWCuxNw2ioQnAniMReRLulKicLcSmgiY3rns+SL98
RZFJ6gJ8lrFua0h7csZtptJXSTbcDTmfZRZg3EUMH1+WLuqtFfIoGXJcUrwMJJ+1sT4pxiSthnbg
bFQuAz/eaaWEQ4ga7zvMN3OjH5C6mJxFnxXnStAoGITZJ6/Hta2AM8SRd6oES+eaaEfClUmOtYMk
pnyhThF+QyLeiec7oZIR5WFkdgotSEAZqhrJ5UJfxKn9IkfKYzkxwMRDPXuOoWzE/tGYOEN5PVso
uU26taJ0wXOQaheNfvWmjSjWHeg36LoGLahDwFXjuF7ldqDeQSBAxNDl4XUc8pRTamPcRTE3u6Qc
z7oECkPKYtdiR06gPwJMUCfMxjLLH26gtT6f2pik2hySXgclpO1B+shR99Im4gKDzd4EWLLhxK0m
au+ZLOqCScliGp1AK8K35aKtcK6rog9T1KTNZsEYSZAgVv4GBOkLXwSYdxHWx9LC6arxYuAU8sAO
lQZ+qZhn0VfifV3PHtMGu+dkF/CB+zWK8ave4wbMQp3Voemtq4kuxInvphQdIyGW+mXDFLzMyJFS
GUs8Ti5tJzW7XRX2j57h00tbIYMHcxMkFknip8OrICSArIizNWynnSpNw26gIVjqo3TtTcZ7KXFe
t2mLpOm0XPuUMvLT4w7v68QtDHtTj8aZc9uuAEvAS9aK4K6cLBiHADcpYe9WWeWvK4vXsDTvIhNZ
degIvOA4GOOrHdRPfh6vW9a+ht6/xM3EijCtgJ0kGJ0Uao71bLiwodnncvIk4dlUu+JMSdBNK70a
skp/sko6r6fGmgHhdABqVF0oEVKklNyiiRuO3MLBHHLzMNgKCl2C+sRbhhd2gBDhU7/KngaDV2I/
j3KeOLLK56vEdraN1Haf0ES88nTvMwh12qhDmyhZEKxxDM5ZQjCf1GrgSQBwvqpCg5rX2AydIeGT
r+OsvJHR+NLbkAJ6u/+wqkZz6Zd6iQ3i/TLjSQMGJSx7V0+kbdClW3pUjvyQ5KOwacB5pofIrL6G
UGhOqM7cK0J7YiawBDYG0tEYxD1WjX0TZdo2Ex0bdavYNdNnEifHThc6Jk5QHgE5Aw1zBV5P6134
7bAOSfq7KrlmSF46tQTpLqZAZlPNn7ewoyyprTXmJJUbuSggVZLKNPGzMbGUzYLdAZp47NIc+RZZ
NS/ORJPIzMKh5dDGIcAmVAeUU4wSMTSaAAYNeoigAQFQyFtWlbvcK/kSibc/gAjKm1T1NkHoqa3g
NYilO68ztj3MhUBDarVnIpCogZ6oKx9SUINrloaHTxOQUKorZ6aRc6/jjferOzGzh7RCnCSzhuXD
7GMrZ86iJLDrdUpiuNTVswXgyJvKXSp0aA4tEIxUO8g+k4jhC3BhLAOoV0EEnEEGnVqvVObfGshB
1mdu1XWuCv+gk5unyUt4sukXoOeMDvOybc+93N083gGAEGJ2FWKn9fohzqxHQ4id4XcRtmliBWZU
X2q63jwknKM8c1Yw/lM6gLzZxQRAeS5fu5iOO7m92klourXItkafGCc7IOiATPcuQqV+T2pLdrWS
lCvRkG96lLGzn7KzWZBiHAOuBpqc6lig8ccUDcxuTNdtHrMyMIiK5pZFnQHTQIk/gdqZhRgJKI4G
dIq6pZTMY/uiahSZDnUtUcxd3ALKSv1IXSvQ1CmUMPYFl56gZm83yM+JVR9shOvvB4e/zlB4cf5L
QP9//K8+/L//3uQfwX/8Mwzi90f4saj+USb1MwPR+hu7aYGbWJm9dfjafj48zRQHNLrvhcS/aZJk
qwyaTAFcRoLM+lNbamH+EWSZb28ZM+wfh99vGIipRqFp3cKL5+RkODnzItcVCH32c06NyDLTT/Yx
8pyeZOQ9GPieDjLXytyY9tOzmuz6x7h9XWGSwChMvL6A336sKp/uPaKY8BZY7ypQdWuHlhXIXBx+
SuZqZdmo9012pSBJljfmi+Qtqrl1+x0viCL2AGvU1zrZmBCWUg4p6zkE8IRTLNG/KSuCOAW2v0v+
FFkLEAT2ERIQ4X3ZfWgFJhpiUIt3TmNOtko3ub94TzfWE7x7Sg3ZpJKJIi1PupzGwIX3+cWvfQ9O
ZdFsvsKDhIdjtaqv2L1dSXHsE+YrULsb8yNnH7JgFOQYR3k8NiqXLQqMJVDLi46MnvgG86k5hwfA
5tWwH4gfhUcbJS4BvLYttrARw6tuOslDI++ibC+cnMPRR+/dhypoLjAXRNbBMFifeI6tDzIsnf4q
Q4GTCBfRkLfw7kjoDHvTX9cDXTCQJ5TFpBLPWmjvNqQMDiTTsyFvh72w+yXQHnhi7MTWuB2i7slv
8agEp+S5KiBEUyi4qPoPla2AB7BY+vB1OIdbfk15lkyXl2z4SBoid4/1USIec4YyPLJjJSIryEeR
S2Opt/IkCll20WcAiIKx8J5ZN0zv5GQLqSOaPcqHpHIi5GXY24/2Xn+dXvR1sG9dnrnsodjq3+x2
ObpKuID9S8aBIodPiFZP0RlQ8+CEV+K7rkGRyzpFzlyCOyI2UbFDL5/wQC3IHuobO36IVqjQGcZv
2seWhXmngGSYMHY+R/eYdCRc/oMHU3PZlGuORoEA4cCXaGTmJt43W8V4kJpPER34l0h5k2lezp2v
rv+YN9TGPg3P2hUH10JatvUpac56u0kzaD2YEa2DoAkrazH2UaeWLtobqWagGhiP6FQkE5bqzoxq
8M29hcyDqcv79MVZDs/c7ji7kGe5o9p6Nq7uo3Th+v4uPtdYtuWVGS65zBMyy5rVYFE3f2z0S19z
PF97+567Wrf0tL3+Iq3VCizCm8Wi+o512nCY4g2sJUrEF5CG4r3xIn9U8Zou+wtKiVm/x9GrXzyw
w2YLWPu7aFpEiwCneq11zty/AHXsC0TAENyP+od0N7naE3QubYtzxYQ3ADiEFssz8RpU86h6xR8j
Y+1f59zYz3rKG53IBy7DbWttImVtfUzflDuSLh9kwInbA9Xkw0tU6qzd8Qs2M5VNBty/6Th6W254
Z2vnPUMhTfMNk0Mnzr59kzjFizWtajRX55t0ulrpC544Q98AIsheG7RrMIR7Ob/rxIjw+zAqjxM2
mPiixevu1boW9hP/yIUblNfy5JWuJm24CiWxq9u3dnKEdNUonuVw7pbWY1/SwcTQsleCA2KyJ1RS
CO+1MzpSvo/4jsWqiHcWF8x0meRMKyvZ4dmW1p9hsCLYhWCgbJgUEt8NlK9AY1o8509odCVyAqUM
+jqu1+G9cphbPqyX6a1tNrPvbWs9qtMtcfsasOmCPEM5XMfBBVNYkahd13fxws9ZEG50yxm2kDhY
yyv3Afsw/ntYdv4y9RwiJ0L6qCA1mG9T8NREblpgz6NQCKvAIbKexvAB8dv+iq3CQYukHXNRbjJA
ADb8EK47eIhuVcWldStTe76rhl8EjL9ODZqp/XfE7Ye3Ksv9//O//9iP//0xfuxdsOeQVGexYbD2
UDkg/BC4ARdbiNtAlL8zSn8+OhgsaTDq/5pjZ43z096FSmtBp893Suqf8xHBlPr93kWhCpuuJ+z/
Ol3Z/7jWjSiMUcxeVdGO6Q3O7GWrvdiNstfIWHWJvmOiuy90ZVvmKcFmkpadtjOj0zDg6x07CYUY
8I6nE2jEcRewgEXWJQhbV6fOj2SnGcr3li0rm8tFbXRf+hivvB4fJGVgHpOBmmEJhuVDmH90UnQq
BO7XoEmcskdk6PK3xDMdI42dRn3URhh9mIYV4yMt/A31aDBhkIfEjGZ0QuMmsf7sVNfr43ORMjPW
5FYEZqEw/GoMtJAEhx9ixDnKIye2fCoh7dPQRxssR0HyFaMhUU79pFn9tjI6x+4O9J04Gct79H9g
VXVwC4PxqanTTdnBJ7II7XmurFTLitLFoVPehkhdCVlcUZQXcLfe2RMBcIYqAwt67IgHpkiSCNvu
0Pj7Irx28U1Ry21bFw9qqvANLLz7JjZmiZx1Rl9spNlfdiav+hG5IL7vanNbimqlSmjPoXEE5I5R
6tkc7qzpFtuvXUi8fcowlVNHVCtbvFql7u+pllvWdXuo1Y8QaXwxNPW+6l7tKn40pj0F6aT+go0Q
0mNIweNiGvwzMcD1ZMa7gsZnGYmsKUD3JYQSzRh+Zi4MmI4j9Udzi9ibHvUbvSHEWbNH8PqjjSEA
Sb/aeHgRivSSZFRwg5iMQcXHFkTY3AnTck9msoEEKXC9Th411/Vd3ZX7yELdMCif0/AJkCplfhoG
1OPoBYf/K2/LmJ3WsUyyFzMcdnFhkgm/CXikAHErCvase0XQL7LR7MeRjNco7G1VFaT3MdZSnG6H
HcXKsXrXG+m90XZbGkF435uvddjCJaHlLirBAeVmd++JGkgSvqmWoB1xTdNeqXr4ZTY5AVKEJuR+
OV/pVbpLTUIaiWLulLFgyRPCk433OrYumCLFl0/im1w+lRWldOxp/m7+H3tnsts2lu7xVyn0ngXO
A3BvLWzJtjzGtpzE3hCK7XAQ55lcNnAfop+jl73sqve6vyNZHmI5lZQMtHBxtSlUbJPiIfmdb/gP
TkMZGer7VJ6zPnAu3WDYT6AwtBiMVNJhxPfGNm+/zvnORTCuoai0zCIGuiyGAqTewWcu2rXiPZGX
ZPZhn95HTbknF9ppl194qTWF0oPgQXAW0QgBOXARqac5lIHU+ix3Prbp2r7u3xKtRsjUjcLeuBLG
eImHzJZtNJdMnfBaZtGQokkyi7w1oGPiOO1dH/snVdT7R44Lx3g+OFS4LoA7L5i4rr6vmbJxUEVM
2yL7BIp5uOsPzaUBbgzPKLB0bLtatuslBu4lrc8MjbcS+gyVcVaBQW8+6MJJyB6Qxy0z2I4BKkGj
HK8h1avzXViO0zQPr6XYL3dc2OFeq36qSCrgCE79Co++iM0cNt0niV73TpwFB37hnCotxPAGhnbQ
TzNhc1TproTroHMatyGseve6kttsRxKuSGqjH/ZVNglcHGiFZxI6i4KTI4yUKOzxVDJxHLeYGCE3
VqCMU2n5J98rpR1DrrQdGyPBXV9Kz92WfCO18lsVhgMB7jj3mdcbeQXTGb0v3Mr6YBy6d05b7Vh0
lYb0a50YcDlQLOgAMw4USyTVIdRUQPL3JhLNan+rMTAmiYe2kFb3pO8Mu/ZzD5kL6cjikaLrb4yU
eXEi2e0ZlpKdFI5dVzlvCg2iD0PsygELfy1bty6OnD10p8L4MqcLatYtOpQS4Mt8RHMdfM+pWhIr
rRRcJnAmKYcJVKdIMQ9XYAB2GycfSdlngdWGz8XAi/s5tNlhhbNMg3IYy3WiRfnZHDMxK3R2s7Y7
sPDLcoVxFrM86NTlZdIjWJAEN5bsnniaRJM43ZvrCOBp1kHgRZ/d7nOdNDBTwUFg3uhPaMjcSWYx
0uYeFE/m03QxR3WAFAIGIRh7BfPgHjGVY4zMjxHx3esw92qt/RAjcEeGbGacxMVt2h3YgXapztHU
6pHvRls2pSEuYVTcoa9q5F9Bquq0gIckpYa4k/vPrXpnB/cdFcb8k+p8TLjqClCjpJsHXWcdhxYv
w7HZfJScE5SVJEzequa24D+6+iXQvybe9RxzH4fiE92Mqx6rINhWezAx9soU/d3uuFA+JSWASlVq
RirYyeGIfWgs17C7o35Uz/H+BaDTzeWdOUZ7PrK7DUFeIWd0EqD4JgX4QHQEqJmSw3r2ns882FQ6
1J+0MyYuH2gwT4LQhmCW+aDCvL0gv/GZmI7A3rE7SMm0KYZdNps5XUKAFUADrJDapGuu47gaeyF1
l+Xj8fkpjLEKg2hc1l9kYFxVS7OgRc7DTqGvYpzUDICAQA67XGNGZVkPUwVwj+Frl41OruvQLNd4
nRkJckEp232cHqvN1CxsHlGdQq06T3U0a7VTKdV34pasQkYWmkKlsA8jwm7ggUUqDwCu+cgYTKQO
PlobzkJNho6lHEW+/rksUaalINctC3aYihaBcqgUAJiNCsRztSvP3a8tW7VSlVTRSXDoEJ3Hioax
TeDcuUZxbFfKDMKh2pY3VupNzOBUmWeT0kKlLSsn81iB7EGwCLLLIcf4xxFP6HBoYVEP/Hjk6s6R
ESA24iaAXHrr2MudUz1HXyLyrj0ow8hojB1DhFQoLkzLu0vGQNlIRuubgfEBr9jYbr+aakq1Zeow
fRHAthrpKkI5unGO5BJemU/B4rGayr00D0bNADAn3Qkziq+2nTaBDnsQL7la/pQ68jF0RrwBB/1Q
9moE8OpD02CQkd9kjoEoS2+3tMPdsx40DbiDa8tVRlZPUZ1wl4rws2M2mMShttwc6uhkJjXmuIqF
0kN4rMJ60GrlJjDbE7zEbjWp3Hd4OKXOOvKC4iCm/46oT7br0BsoG/TXY2ti4dQUVAB/a+3YsBhf
z/XDQJnfhll61qH24wK86i3/1MekwWwP7Dn7h1yPBvsk7Y9UtDw8S9vr1OZYsrAYTj8CmhswcWCG
RO7R5lRaWF9BuZeNGkV8HHUU/zJAkyEs7DO0K84aDVW2/++iLsG+NDW/N4me9rd+v4ZJIf7qsQKi
0anj9+IotiUrCiXIYwXkCAgcgF3F1BhNU3k9MSkUC7qxbVGyGGB9aXk+VUCyZemMivExkgEO/xQj
mTLndQWEchaMDfAtWOKJ8u85sKVCVcFVS1vlMWX+W2nHMEiFFejg3ui18SUeaKWhP2WWzn4kF7s2
0z+GVHghohLXiwFrdxPH9JWi7FxJ/EvDwKkFyjAdTgtWcicJvK5ijJU5wUqyzr3GPa1Q0mmkeOyl
FcDL+lJLzN2OPaLqwt20gZRKqjYHke8zZVCSr4GPSGExKbwBBF++0yN4A432QA4BJUWnslUcmugR
0Cy68AwAqa78IQCj0wIYbGX4V7YNfK69kGOYGUF8rQxfQrw3K8oLx43Br0jHfaceF4wNg2ysMqwO
sGqKi8OwpAUp6Xuxhkck6k4x4EBHgk2ZWdMotPaNJh5lTXw3gDFRsCrIQmquSPvQYxXGVBTwW98L
7e4pQH+MVmqEZr1IuzYy1JnwTXX9/ay+98u9HAJknCC1G0OSS6Fz1rifDnU40RFDqfRpPOS7WDrs
NJEyDtpuzyHM5pRyZXKhx4xpnXtDiGAz59qJh+K8ioFNJwVpFTKrgJGysjhxwJw68syqtZ0s0q+b
BAwrRzAYu3MPx24AMwRZobBGDyqZibEul+LW+45Znpa+eajDW5zrX1Ps6pjKnnTtbW/ZFwZmdiGm
dlmeXXmY3CWY3aVsuxXSllGtjFttPhkKRvJedIq1Nt+KGRBAAmSCy2NU7A76VBi7jiscN3U9oYFo
gHCeH5kA30zYhTumRleJOR6Ku71I04C2wesnHY3HuZIiVfIhtW5jSR3NLY0a7qPNUK3SPwwGzdHg
NKMn6aRaNjHTwTsuUV9xy6Hb5W4AFDNve3TSBnRaChc2rr5vkDnZqLh0tQYyONlTxK6WFvGZid6L
No/hJDefeqM5cNGDAfWWGBcKGjEyYIoSzZgc7S4FDZkm0dDcYkZoxx8GNGZssiVazy1vANPncemf
ShozfOPg5+PvFE21NP4v0cN6RAv99vJ/AQ89tLgEpObF/4wX8JpzhOr6i3u8JqqV8rb4zR/94QNI
Z9pngHRmd3GA+EdZFcFtJYA4izNM7v77b6vISlB7m0ZxM/tSDPdv/NnjUIqgifUNJAhoFA7He4ys
FkLiOILCg9CVBdzmKbIiXigjO27iIis6Us8jK9Ab9B9ACGFDbejWz8iPqwtyxFKtUFyktYAMKoaq
EOE1Eca/6S3R+0l8qVaIrJaK4lFfQ7qseE8kQQySgfLVVnFT+sCP6/TMhUEkwyQqYBTJMIsUBqgu
7VMvT8mdUTbUPvvwkNxsT5YBa0wCHxY7YkhGAjsN5lIXyzuZRvmU2x9jrHTndUoC6x1WqowlSn2m
uP4VPhE7RZfsW/4XHYsdiyFIYiVjH+KURdHgQ6SKJNAmanFV1TNVLT7n0K0G4l8sldeJQy5JD+0w
hpiVQdAKtfx0yJGaEMwtgxehoIMSF+A9oXnRrGqU21CZ3+X2WY8xQlWnYzbBq9Bk9o59ZJeZ8FRV
wnk9MW2858N+FylXvDVwhvABZgv0/NycCGMuAfQAwbPLTrkXAveBQv8xzAkgeQcCoTmronNIiQfz
ALWYAc5DTD+KkYlEnunHxSz1B+Y/6X7vRjhfZ8NZEUHmFt7TanI1gLHpBw9JWXsMxBNddvpnSaWM
o/Y4KK8joIF02DyNVluPxxGdt664tejDhTKakNhw5eEopkuX0q0zm3Ac0L0rLMQDaeY1jdyPbNka
qdpXiXZfaKcIRbcHbR3uVbQD3cDegXezU4o2oegX5jQOMYYVqmfMCzwUpjKaizFNRkt0GxVMX8zw
DEj9UUczMtDDG7KIQzvNrofA2q2RrmtVxAFlY9RD1XD98NxXD+S2O6l0mbGSc97FIGHYO2xvjzcL
PWWqPbM+rfUzz/2k1ckItUumVtJ549SHgTPBNmUQPmMd0ve+NHKjej/W2eDhsGm2fFDa6ISZ6VHK
kCfE/kwd0LPXmOO0JfT+GNp4uJeYLe2r6kqtw6lU06jPa4g/wVmZoEGsWDdYI056Xdvx6vPcjccN
TUM9mPTphMwijyruqHraor6tpfa502sHIdE3g/Y/RF88xaUze+2aKGjJACAMJJfCilasFPcjiEsX
//ejrCbEWd+Osn/8Ky3W5K+Lv3oMspZlqjB2YeEahiqm749RFjAlQRbVWTHOlwlwT1FWthUcj8FT
QtOlw/4YZYWijmNyAhwZyHst5yejLKd/rv26iLJkkLImM2EQ1OKX+WuiJXLUYeeMw3JyNOedZowt
ucD/kOCCKwSpiwm80ObKK1S6Wqm7KoVuVzGXeN2T/QhBL28+TAMEvuTYPckQ/EpRwCsAFPaxHkC4
ga7pDx8txdkvVP2gyZWTukMDWoY0gJTY3C5JaAEkwidC+CZGsU0byXSpZbqsJuJaqo4LMiwXWt3T
EDfPsmoYjVUfvMY+TIhShhzDufE+tqDXB1DsCd0LLzzuvCtHPgcxNO5adD7wtGcWyESMK8xBOLhp
O+lb6Meoh9kNfsr6bpdqx7BqspGuISPIZMGUhnEE0r6XFlDD/Qq+leAIBNq0RNQSZOvYrUk6Ezoa
NQ5AhSrfDB06II1BbnbY+J+1RtuzrO6s8ae5edEkF3aRfgFbpBbDUdxJB0NPVyJKLiP5LCvDcS4r
46Y0Liq8rTOcDIrTQruUc2Xk9vY9jSN0Z8IPedGhSjIldHwMlPxcwiapUMtzmunwcL4KA0bHg+yc
o1/fHFZ2c+NW5z6Id1O/YOhpz+kwZFU40cDF1wwxQMnPXehAjOM1RAmNe6itMnj6ErD7IPD14Owl
9EyIl21hgleLgD+6+YFZ3ZZlhfnrRR+UaLBmo2hIxmWawImy4BlDA4NG0dASDu0OURfsiVR3pukQ
ekA9RH2ya9Q2hF9IU2XqT0B7ntcIfdSet9sx/s0B6TXqRLbr8ZyHITXRoUGdBYUFAwmUack4X/Vn
TXOOPAY2AEPIpofeJxQKupI6yAYa2fPqxJZ0dNqmTUpFMK2K/ZbbLzenNtpuers3V7I7wPx0kZrx
nN28NcGlW/O9NLGOWyM+GxLjYw60Xiv2PPTjvFawUuBcoSs3WEcqKnPIw9DFwn4hwjY4r/dyB0Gz
xEQKLf/k9eWslJTbki1oCwLps8z2Vb66RM1796nIZhc60lP2agEof5bx/tAvPU+LXx/opxJgVXB6
X4TmxQEX3+i7B4pmfPP6jhybYMqwldCH1c7y87dfIhq2Dz9WgGdhR6BoaFKvfswJn63U60t4nf3/
td95+wpe5PSyqtASYOf46YXgSh/XwZB/haOMm5DJ9vByARwHeXAGzFu0ANz2b4shVdQhP70E/M2L
NUD1HQ076o3VzX6+FM6vik4HCqrC8qfLNf8PPwtrlgJ5+3dYCo2HnuIOnsXLNYBjofO2CJSg+CzO
tH1rAKtk0zUQkv8Q1iykAqhoRVH7cikQeKFZIj+kh9u3BEAyNl0CooIu/A40gT8RHx6sl0+DQK3S
NxA1/3KF/vPRcc0bgUDEOyyF4CnROEZRYs1SsFGQ5WPVsE0bxZqlsASTfLM4KV4M0MimDplzddtf
PhX01WnTq8ZypbY1RpgG8kqbLQUviOroxAiVzeD5GhAcTNmxRQNttUTb+WaA/9p8DbhUYuGi88fV
8oA9XwrnV7pSYNEoYpefxQm3L14iKvsOS8GVqgo7xvJSX8dLOqNI9D08F+woW/lU4FP+LkvBlE01
H+IlUeCbp8LgvTGXgXkLnwaLzGez4CAaNfR7UDZ92B5fpdYmCeVCzG0RI5aBefuWgt1906UQ5QXD
UWi+5mM8fPk0kGDwNKAMsPhs64vxmlb90xUnS0GEMAxNDJ/F55u00sGeCkStjXTgVodLzXqPKoPb
DmFbDO6fPw5YdKFOSD9yy6uM155lP/04iCDhKKoGR/7xfr9cCptHwQauvfxsa9FpvSLL/fRSLIIE
8y/apss3g/Ts5VKgIKDL9L4fV2ord8+FCtxmW4fIK2XdhGj+lDQ9XwokFxaydlsbJ9+lG4MyH0MB
HVCf+LzKpeh8mXQjlgns9m2bQJXeYdt06LUIZNHyjfgmtaboBBDNgHxbUwf0at9hDZhxMe+SX20S
lqUwVdvaHhTtgne4eAVZH4RSHrKBV2UmQAuUhEFabGclYZnvUWMrYP8EN3rtS/DQlhXM6a3cDhZS
OZttByQJJuNg2lgP+fE3cYAlIE7Iura1sdB4lwYc6vUmSq7Lx+CbvFl0XPDL3NpoYAhdpM0eA7IC
RVkIqD3lxc+zAvtXVfTk6Gstd8xtzRUXMukbL4Vqglbgfi+fhle1NaxIvBi1Lc8V2dre46nA3wyG
4/omPcWUQCeb7MWLz7bmjNq75IzADpFvRqRsda0vXxBkQDXQ3w/tue19QZaBfKlj9zhy/5nBtqgg
LF4QsoO1S7HYMgBrGss21/alz2z27/BmqA4MT5rPjwHx5eOAD4MiALCPP97KDOI1pfyv1NYgdg02
j7d6kXhLqLalb2t0eE0j+StrQKNF0ew3p5nMLmg8UVQsPltbVCkb7xmLrpOl2ozplo/+q9oKJylS
zmfBYyvfDECQ7xAkNOQL0G14uO2v8koLgSZZdp76c1u5FK9xqn/lBZHBm6r4ziyfim9aLmQSsJxU
Jn2PD82PLsUP7C+P6DGED6O7BbgsuC/Xwcve+oUVtOz1z5/DhVaAqRe/LRgXyy+wBBaJ///tJQFj
gfp69tMVCmxxtoe/f7jM11/gxclW17b6xwNEWGcFPLjFD/qHL7tUaj1B5HmetmttO2l+rIBQ4vyv
GSPcnWUK8b0zfErvhqD84++zN04ios3TZf/Fk+wE92h0pr/spnVS9asDPnFZFnidjc9yjCQGfNv7
23mw5hSiF7XxKbiQohZyuakU/f4PVu4N6dwFHm3jsx3O2rSAKb764s8WzOTl3Pj4u7xhQ//WJQh4
5canQEw6jVfHefb9BSRn44N/F32/gKdu8GIsDGjmv0wmk9U3ffr6i2Jl468POL4Nbu/XHF4M1zY+
/Oj3//lSpO3sl32EhvDSGWargz67EDHc3fhMwk4hRUv6dnWspxNQcK3+cZN78SPGa5ve8A/lcPvm
27CY9W28UEezinVad8uZ9rzDOv2YovemC/V9auGmR/8uJXzTg/+wauemJ/pzv+1Nz7A7/P4PVG1v
/TfSgwWKZ+Mndud7u9wCY7rxKS6D+ziYiQByey/cFWdkO2uC4gLXvPHJToJ5KgRb12ZUi5HNxqeA
oFwM//5nu3qfn4LhAnK48fH/+FcvYu26JGcxbNj4BH9mvbbpk/uw772ZDS7ABBtfxRG3+Uu9dpkW
s9mNT/AjIn6bLtWH4H4+K/qV6ei698ISw5WNL4ZCQ7wWa/emxRRv4zMczqCyE7O+BPfSzV3x73+G
q6/99IKAoV794wbZwrPIuCblWQA9N76ah4pG2sE94+9rz/Ln+/m6cvGRXfS6iFwxi9b92cs6WfzG
bXQ/K377XwAAAP//</cx:binary>
              </cx:geoCache>
            </cx:geography>
          </cx:layoutPr>
        </cx:series>
      </cx:plotAreaRegion>
    </cx:plotArea>
    <cx:legend pos="r" align="min" overlay="0"/>
  </cx:chart>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'Strefa zamieszkania Krajowi'!$D$45:$E$80</cx:f>
        <cx:nf>'Strefa zamieszkania Krajowi'!$D$44:$E$44</cx:nf>
        <cx:lvl ptCount="36" name="powiat">
          <cx:pt idx="0">powiat będziński</cx:pt>
          <cx:pt idx="1">powiat bielski</cx:pt>
          <cx:pt idx="2">Bielsko-Biała</cx:pt>
          <cx:pt idx="3">powiat bieruńsko-lędziński</cx:pt>
          <cx:pt idx="4">Bytom</cx:pt>
          <cx:pt idx="5">Chorzów</cx:pt>
          <cx:pt idx="6">powiat cieszyński</cx:pt>
          <cx:pt idx="7">Częstochowa</cx:pt>
          <cx:pt idx="8">powiat częstochowski</cx:pt>
          <cx:pt idx="9">Dąbrowa Górnicza</cx:pt>
          <cx:pt idx="10">Gliwice</cx:pt>
          <cx:pt idx="11">powiat gliwicki</cx:pt>
          <cx:pt idx="12">Jastrzębie-Zdrój</cx:pt>
          <cx:pt idx="13">Jaworzno</cx:pt>
          <cx:pt idx="14">Katowice</cx:pt>
          <cx:pt idx="15">powiat kłobucki</cx:pt>
          <cx:pt idx="16">powiat lubliniecki</cx:pt>
          <cx:pt idx="17">powiat mikołowski</cx:pt>
          <cx:pt idx="18">Mysłowice</cx:pt>
          <cx:pt idx="19">powiat myszkowski</cx:pt>
          <cx:pt idx="20">Piekary Śląskie</cx:pt>
          <cx:pt idx="21">powiat pszczyński</cx:pt>
          <cx:pt idx="22">powiat raciborski</cx:pt>
          <cx:pt idx="23">Ruda Śląska</cx:pt>
          <cx:pt idx="24">powiat rybnicki</cx:pt>
          <cx:pt idx="25">Rybnik</cx:pt>
          <cx:pt idx="26">Siemianowice Śląskie</cx:pt>
          <cx:pt idx="27">Sosnowiec</cx:pt>
          <cx:pt idx="28">Świętochłowice</cx:pt>
          <cx:pt idx="29">powiat tarnogórski</cx:pt>
          <cx:pt idx="30">Tychy</cx:pt>
          <cx:pt idx="31">powiat wodzisławski</cx:pt>
          <cx:pt idx="32">Zabrze</cx:pt>
          <cx:pt idx="33">powiat zawierciański</cx:pt>
          <cx:pt idx="34">Żory</cx:pt>
          <cx:pt idx="35">powiat żywiecki</cx:pt>
        </cx:lvl>
        <cx:lvl ptCount="36" name="województwo">
          <cx:pt idx="0">śląskie</cx:pt>
          <cx:pt idx="1">śląskie</cx:pt>
          <cx:pt idx="2">śląskie</cx:pt>
          <cx:pt idx="3">śląskie</cx:pt>
          <cx:pt idx="4">śląskie</cx:pt>
          <cx:pt idx="5">śląskie</cx:pt>
          <cx:pt idx="6">śląskie</cx:pt>
          <cx:pt idx="7">śląskie</cx:pt>
          <cx:pt idx="8">śląskie</cx:pt>
          <cx:pt idx="9">śląskie</cx:pt>
          <cx:pt idx="10">śląskie</cx:pt>
          <cx:pt idx="11">śląskie</cx:pt>
          <cx:pt idx="12">śląskie</cx:pt>
          <cx:pt idx="13">śląskie</cx:pt>
          <cx:pt idx="14">śląskie</cx:pt>
          <cx:pt idx="15">śląskie</cx:pt>
          <cx:pt idx="16">śląskie</cx:pt>
          <cx:pt idx="17">śląskie</cx:pt>
          <cx:pt idx="18">śląskie</cx:pt>
          <cx:pt idx="19">śląskie</cx:pt>
          <cx:pt idx="20">śląskie</cx:pt>
          <cx:pt idx="21">śląskie</cx:pt>
          <cx:pt idx="22">śląskie</cx:pt>
          <cx:pt idx="23">śląskie</cx:pt>
          <cx:pt idx="24">śląskie</cx:pt>
          <cx:pt idx="25">śląskie</cx:pt>
          <cx:pt idx="26">śląskie</cx:pt>
          <cx:pt idx="27">śląskie</cx:pt>
          <cx:pt idx="28">śląskie</cx:pt>
          <cx:pt idx="29">śląskie</cx:pt>
          <cx:pt idx="30">śląskie</cx:pt>
          <cx:pt idx="31">śląskie</cx:pt>
          <cx:pt idx="32">śląskie</cx:pt>
          <cx:pt idx="33">śląskie</cx:pt>
          <cx:pt idx="34">śląskie</cx:pt>
          <cx:pt idx="35">śląskie</cx:pt>
        </cx:lvl>
      </cx:strDim>
      <cx:numDim type="colorVal">
        <cx:f>'Strefa zamieszkania Krajowi'!$F$45:$F$80</cx:f>
        <cx:nf>'Strefa zamieszkania Krajowi'!$F$44</cx:nf>
        <cx:lvl ptCount="36" formatCode="_-* # ##0_-;\-* # ##0_-;_-* &quot;-&quot;??_-;_-@_-" name="N">
          <cx:pt idx="0">14662</cx:pt>
          <cx:pt idx="1">15507</cx:pt>
          <cx:pt idx="2">24156</cx:pt>
          <cx:pt idx="3">5754</cx:pt>
          <cx:pt idx="4">21147</cx:pt>
          <cx:pt idx="5">13629</cx:pt>
          <cx:pt idx="6">16909</cx:pt>
          <cx:pt idx="7">25724</cx:pt>
          <cx:pt idx="8">12931</cx:pt>
          <cx:pt idx="9">14683</cx:pt>
          <cx:pt idx="10">21367</cx:pt>
          <cx:pt idx="11">13399</cx:pt>
          <cx:pt idx="12">9849</cx:pt>
          <cx:pt idx="13">9700</cx:pt>
          <cx:pt idx="14">42492</cx:pt>
          <cx:pt idx="15">8169</cx:pt>
          <cx:pt idx="16">7446</cx:pt>
          <cx:pt idx="17">8674</cx:pt>
          <cx:pt idx="18">7184</cx:pt>
          <cx:pt idx="19">7233</cx:pt>
          <cx:pt idx="20">5846</cx:pt>
          <cx:pt idx="21">10931</cx:pt>
          <cx:pt idx="22">10542</cx:pt>
          <cx:pt idx="23">18552</cx:pt>
          <cx:pt idx="24">7857</cx:pt>
          <cx:pt idx="25">16899</cx:pt>
          <cx:pt idx="26">8221</cx:pt>
          <cx:pt idx="27">31631</cx:pt>
          <cx:pt idx="28">7269</cx:pt>
          <cx:pt idx="29">14008</cx:pt>
          <cx:pt idx="30">15108</cx:pt>
          <cx:pt idx="31">16302</cx:pt>
          <cx:pt idx="32">3100</cx:pt>
          <cx:pt idx="33">10723</cx:pt>
          <cx:pt idx="34">6344</cx:pt>
          <cx:pt idx="35">16513</cx:pt>
        </cx:lvl>
      </cx:numDim>
    </cx:data>
  </cx:chartData>
  <cx:chart>
    <cx:plotArea>
      <cx:plotAreaRegion>
        <cx:series layoutId="regionMap" uniqueId="{7E48E82C-0833-4001-AFD5-439229E336F2}">
          <cx:tx>
            <cx:txData>
              <cx:f>'Strefa zamieszkania Krajowi'!$F$44</cx:f>
              <cx:v>N</cx:v>
            </cx:txData>
          </cx:tx>
          <cx:dataId val="0"/>
          <cx:layoutPr>
            <cx:geography cultureLanguage="pl-PL" cultureRegion="PL" attribution="Obsługiwane przez usługę Bing">
              <cx:geoCache provider="{E9337A44-BEBE-4D9F-B70C-5C5E7DAFC167}">
                <cx:binary>3H3Zct24luWvOPzcdAIECIA3KusBIHkGzYNtyS8MSZZJcCbB+bGi6iNu9Wfcx+q3m/lfvY8ly5J8
nHmyQzeiQwpHOI5I4GxiYU9rb0L/djP+7Sa7vWrejHlWmL/djL++jdu2+tsvv5ib+Da/Mu9yfdOU
pvzSvrsp81/KL1/0ze0vn5urQRfRLzbC9Jeb+Kppb8e3//5vMFt0W+6XN1etLouT7raZTm9Nl7Xm
D65tvfTm6nOuC0+bttE3Lf717e//O/vtv0yqb98+vWT/+rYqB33VvrnRt2aefv9PuOntm9ui1e10
PlW3v759MpX99s0vz7/xB+neZPAAbfcZBlP3HScuQcQR7t3P2zdZWUT3l7F4J5DtYsLYw+W77z68
ymH48Z1sakfZvkp29flzc2sMPOfX/7dP8uShfn17tv/jumz77puyK9oNKhEAtJk5M+nV2zfalOru
iio3T30M08Ey/fIU0B9+AQv37JZHmD9f5T+79BTXnSC//u3vn2f90pA76B21EcKE2neY8qeQu+8w
ceAaEejrD/623Z5ALneU7Q8hfzLJ7pA/GfZKIFdx2cz//MfwbbFfQLcBaNulgtu2eIqweOcy5Ar3
Dl/YCt++9A7hnUTZjuv3oTug+f3mV4LhvaW+1rdNt9Ha0sp21JK/ZrQBWORyITDBD1b5sdEGDaZY
cIHvFRzg32K05Xcx93cUczvo94b4Z/PtsBP+ZIZXsj3WVwPoeFF+Q+OFVBxRZnPQ5rufp5ruggXA
CHbKt++80/CdJNkO9vehO+D6/eZXAuF3DYfA4oXjMOFwsNUIP3jdxyoNJpuAvabuUyBB5/5UkO04
PozcAcaHe18JinfPU1pSX/3+HxAevmQ0DUbXYVQ4W1F03yGKMOa286Ctjw3zX5Drj0D9/mA7Y/t9
yGuBeGrL/AWRBZdLGLE5p+QOumdBM+RJnDNM0PY8Sf6pOD8B9G7cLjje3flK4FPzb383bXkTl8NL
6iegKJBjYzCyW1GEwAkLYjN8Hxo/c5s7S7UdzKfDd8D06YBXAu29C735jvDLetKvGHNq2+xeU8Fl
Pvak7jvgOrjNnG/W4Ula+2jJ/0ys7SDfh7LP59kB7Z+MfCWwe7/913UD2vxm8c9/NIW+mV9Yr4Gy
ILbA7Cd+FzIhwJxu1+u/KNt24LdNsgPq24a9EsgXmR6ATf2mZy+U7rgugRDrmVKLd8whwGJiujWw
2kWS7ag+jNwByod7Xwl+95Y6+grji2Y7m2jKEVTY5F5f6VMbLd45xKXIfWTCH8fJdwv9JxL9EZ6b
oTsDurn5lSC6voKCAzjea31rffrc/PMfyQsqJ5QSXMexbYLuiWPyHFQGtBQiBMjnzQ+UKh6D+hdl
2w7vtkl2AHrbsFcC+d5VCzWaF7fCQC9il/KfRNHIBkcMAdhThHcSZTuu34fugOb3m18JhveGOP39
P8rr7uZP7N5fppJdMMW2Q+4ZC9DKx9Ey5LVskzGRZ9p6H6zu7STSdkx/nGIHbH8c9LowzrrrTBf6
9sVRZhy8KbjU5/Byjm0EmdJTVb1f5v0dpflDgJ9MsjvET4a9LpBznZagOMOfZZh/WZUxJdSB+PjO
LP9Q9ROb+BhToK4eO957rA92FOoPsX4yye5YPxn2SrA+mMwG4xd3vdgFrwss1kMQ9dhc31f+0DNy
Y0dZtkP7ePAOkD6+/ZVAWd11ueSTmdN/gdZCLR6KO8591PzMAQNdBfG0w/n3At825d1NtO0AfzMA
j+bYAecto14J3Mf6Nr1qpje///dDT9bdkr8Mg0E4dFMJxu8UGCjmxwq8ac1gDhQRntnovyTST2D+
cY5dYP5x1CuB+V6rKzPf/Ev66lwX24SI+x6MHwIvITY9Gt/KRdtbNI53lO0ngN+ZrSeT7IL4lmGv
C/Lm6kZfl83Lh1/YQZTT7xzkU822N2Vh5txf3o746W6i/SHgj+fYHe/Ho14J3Kfd56tvVvyFyw02
Y4iA8t4Z8R+YLsGEcAT5XoF67LN3F2s7zM/G7wDxsxGvBN57A95M11BPemlWBNpjCWfO9hZZKDcw
4drMpg9O/DHA96HR6S6CbYf4hxl2APmHMa8E5q/LmH6Lh14mBsPIYVw426uFUH2glCDO75sEnlnq
HeTZDuq3gTtg+e3WVwLhmb7N9VXxNRv+ZpA3rzq8aFgNLykgZrOn8TR0XEHZd1Ns2loY/H8QbDu2
P5toB6x/NvS1YF+aDfC3Ny8Lt83BAQOd9WCAH8daQIO4wISBgn/70rsmj7OdZPkJwt/H7gLq97tf
CY6///egf/v7pifrX0Jr2a5wCPAcP6EuXYyx4zrfmc3H/vavibYd3i1z7ADzllGvBO774Kq9aooy
gpadF0+WqKAOpEs/qxULm9qC02cdePcxzvmuUm3HeussO6C9ddwrwft8uomnb9byhYIsm2AifvqW
GXQAQNMOVJ++/jyrL/65ONuhvR+3A5j3d74S+O7VdSjhhUGoO1y9cG1p09sBDXQCmtcf4qjHDlfA
K4XgkCHKevDHjw30veJ83Fm67eBun2YHrLcPfF3Qz/DK8m1zA680vPArwtCsBQ0ADnjn79nuY+zd
dwy6pl2gMx+2xhbsP+0u3h+C/3ye3dF/PvKVwP/p6rqZXzyXgm5a/q1R64cSBRcMyo/ud2b7Md47
yLMd4G8Dd0D0262vBMLf/6dsXtj3IgJ9HeIbFf3DyyrMtR0bao5bNfbPxdkO4P24HfC7v/OVwHfv
e3//P9MmzX1RIhL8LnhVbHPn3rH+UB2GRBeiaPKs1e7e4f3+P7uItB3NH6fYAdgfB/3/jPFPZHvy
nHBQw+bwiTsLtyUu/ovnbWw6nwnmmG6aIx97USj8utSGDq3tdf6PZfJuJ+bs7piSH87YeD7+yTPe
PeJPVuNfc3bGz8/VeDitxLtqr/yv55w8Olrjj69+3clwRMuzoT9H7yHrWH3+9S1mmEF3sg3IPJyh
spnpfvgdhfTwLuzdjng27hYarGEiaNrAjBHh0s1rCdBf9/bNcPv1CvRT2ozTDSkJBQR44/ftm6Js
2vjrSSzQAyKg7x2Dd4WXfYG7MmV3fwkqEYJyG6zA5or9cBgNnHAyRWXxsCz3n98UXX5c6qI1v761
MTjw6u6+jbjwbhThsNcQtJTgTTuYA+JVN1encOIN3I7/l1WgKW0zglVTdIdzF/vjYEtUjH6f14FV
pYVyS73SaRHgzFrWof2hcpurMCGNJKw+LCn349jEMo9TNdr4OsbF+UjbM2ZSvyfZDct7rxK5nLIi
4CU9bTtyVKWfnFH22FmM5ZSrsC8/hFWTSTQNaxOFJzWaJB/OMEZ+iYicm0m11ZLi9wXv/diRo517
YmyCkGZel2G/oYc5y4Mc4SNeD1dzP6ratOdMF8FoOa1nJpNJy21lreelqD5EdS5tXns21Su7dFcG
UVu6KFNi7OXcHosklqY/qLPayAZk6W2yHlt7NfT1MuXVXq4tLVvkLCsey9KpsSfS6kSQoZGmnN4T
Ee7xIpdDvMcT5BnDD634gymPcSZk6H7pC+3p0pZjXUk3JypzXG8kt42Ll2M3ywhZoXQL9zIh1lVE
Cwqip61ybKRalq9ENQYWK2SVdQuqM5XhxC/SEweXgAH7Yhrj2aGrElKti5leuy31HFoeFOLEMom0
bLRihbsfxfMZjafDwW39Ev6f3UQ17QTvrh7zavYbFh8g5ziz8gAV3BNJKbPignfw2HO1IpTKivaS
s/CwStD1FBllmeu6O6e0ljlicnCWNlthfTQ0sNQGS4YsH9fTMcf9QZW3H9ycf2EkXmHWLyvSrUTX
fuqsVja6XXc09vIULSirL3HZLotw8Ou2V1OMZOKYD61r1OR0J2OnVUOcoCwESNfKgpen2JoqJZi5
sJiGb66aNc74Mq/SVFphQ+TQx/vCyoKawbPwtFkUrAmqeP6Ylk4hm3Q8mVtyaUZYqna+qghZirgp
JXf5ug6HxVDxFRbo1Ij6vLWH91ZFb3va77Ow+VIXupOPzMkW9RR8o35P1VPAu2zEtQkQ2GASoHXk
sXqKbkQpdAlhFRZ6SUp6PtHxHDa4jIbGq/R01pN09DTN1+lov69ifoxZuyrtUeHc2a+dXFkoOiJj
rcIwXI+1I+N8f55gfF2dTG3kcbuXZcIWXX82Ts37EGspMiYrN/J69mXC5UoPH2nqWxk6t+pM0spW
s80HyabwoxiOknFajbMjo/mChNOnxFzM8W0WrqmDJcaNH49Bq7uDctR+E497SYoUbkCKDoa4iTdE
Jy1tvdnF55YOlVMEDRsPbEsoVC5KlMnBsMXs3uRFeYiqDyxPZSdG1bn7RYkj5dZin8d67cxGOaKR
umMeruyA1Y2K8ESkg/fcsVU5Yft2m8ohNTIePtdN9T6zw5UV56vOurXcTwnoXAwWoutLNZl9LmSB
LjOdL2OTBV3MZGaXF8VULDiJpaYInnc60rkFqtgco8QC+5KlS8csI9r58/QxtvXhiMJlWrKLQl/m
Trw34+swUrNopRbdCoeroqMBham7pFZVyU/cHFVyiFLPhdO+wnavrZhneLYo530ny2VG0MLNOynm
SbLMfg8NR14Y3tQUHst84ZgBRm3QZ5asmdd3fM/q+Hpw+Xvc9jLjako+ukVqK4GdI9pe2XCvc13y
oElWbrGaxBkVe+lkLZKsDxIxL4eKwFotMBqkqBJY2lnaePStQXttbsmmS/YrBx2FCLQ4GRV0SRzj
2D3OSg28VO5PYlgP2PKcZNjv7WQdOsMaT+3HCQ+qsJMP8Tj5xVDI1rL9BO1VZDQqR0ZW0byXNPP+
mLGDLKGBDTtyTmvpmnmRx2XQRcyb2/fjXPpTRMDQO2rW2ONWJVHmyC52gjoHmzkan7TzQdK4qkXu
SpTL3u3XWTPtFXiWqI+WuEPgVGbfKieP2k4wJ1SO/bEIydIOx6M0uy2zL87ceRPZL+JolYc3yRQt
imRctSnARjKFI2uZJPSIGbrKOrLmMVK5aIMqP7V0rOw+l2jWHketpLAbaUyXKMyDqhm8OhRyQOVq
solKwY535KPVtwejk0ssxoMpjiW3jSR4lDwpA2RNvpshLfuiWCAj1nEeaCFkE1r7Oo4VrUJZusKW
4TDCqMEFRbHsvUT367xOQWH0Qe40MsnATeQHtSPknC0G3SzbOFd6GCRJp0UZuaGaxFIL7LeosmSM
Rthd9Gium8AUVgQS09If8ToHtxo6lZc6XM6IL8ZUS2QlXk1O5szUUuvws0jrLwJ8XdOO511WSR2n
WJaDtWJlq9oW7xV89EMCPnTiuY+LHnsOWJLEmpeJ6RdtZK9CSyyEWx1rgo4r1w0Myve4KA6pBYvW
RT7QUAvaZorrZj8f4lr2bat6YR+V2qxJzQ9G1ihok5dumEgRNrJN59PEHdQwhyqzulPo4DrosyM2
O7A843lI51WU1f4I8yUFX6c88prKUZolnmmsQ5wkB4U+1c0sW5z5advJRkwmGDt2wUd9UdfsPGya
Ve1qIx0R3ohyvkAoVn3ZRhI5zYk9xMu+xLNKQsd3ytTx5hAvUmMftqkVzDxHX0MO004BTrJzHA2K
J1GAuJYUsKuG2hcm8Z158qYGqySq1uUwB5q452NNpGUin9axT0Fr3dI94rENoQKar6JkPGWs9pCL
IJ647IkI4qaWfKKLGEVSMKq0U56brpWusA7m0D7uiKOsJIf1ZIAnCZCOP7Gw88K8CCYru6hMrtK2
XCTYjZTuPlSD5VXFFS0nKWgn6yFUnUi8GSeBk0KQUjQ3Y2WpQhAP20nQER6EIVGFM19iTcFZ54to
LmWZ8wIi0NBnzfCxJ5dlGx4m4UHCR4/R+gyW+FbbYjV1R1lh+bYbBt2UnYbZNMjQtBI2l0xCJvMq
2wsLfgSBKWyTbG9GbMVRFMkwCmFt9Lzua+QlMZZRZSUyG/BRk2YHsYCQx1xymI2ixgYNiA9wgf1Z
MC+NKhUjdNjj6EvXaa8PhVf07YIwDm41loNdy9GpVk2L5TztD2CKsZMcoWw/M8zTRbYMs1SOXRFY
lsqqkz4HkZO8kKTVXuiyQNS5KmHrx+KUQAg15aHvJgh8KFo7DgsYeAExDb5LZ0mtgymLPa0/5Y5Q
TfmxRTA72hsiiCDnxiepK6s29HD/kUdrw/xSpDJvxoMxaX1IPjzDMjXxZevEi6TpVBR2qiZi5Yxc
dSwLxvwiwuWidvogp1gOOc8gUNeZjON2mXb4sI6QLMq9yTrRVS4Zb2SWURURviTpqgfDVxAkIa6R
jjN6RFtePfT7fX42t59E3wUhmB1ct3Au3OdqPqnKqzQ6QOKkdBPZEO0lzjIrqlKN81WcEVm4x3U4
yaz/YNEPlYHVg7jPblEwsvN63Jvd0wlT1Rd7OGewZ88gnpBTiRVJbckaLOMw9DrYY52DlT2TdVJX
VylyPGHVQW0uUkpAScihA9FmDFlDxKtFb/GAtrXnwAbIISfSoZYm/5Sy67Cv1FycJ7pQ+ZxhaVWN
11q1j/moSut0MJflnIOV7dTAjjWFfQyGFYL/WPbZIG9FuHJyV5nGVnhYRWZcIOd920ceSz/nEKOY
kQdWEUuUY5mlZyK0PsZDp4zu1o2zCIfIhxM8ZWnHn+eI+iEozQiWvHb8ik9rnefgLtAViiHbQZCE
1Nyiam4h1Qhre78q5vcUdwcuhSuuWURdpVrIoLohVQUGJ04rP69rcB3E18wfYGM0aaKyEfkQsfuW
sFZz5vOo8aGrPegx8Zj4MNJPDeDtzpYU46DQfFaXlYwLrcrYnDc2nL0kRq/IGlklC2tjkTvOrzcJ
y1gdVibyyrJEchwmWbF5Hbb1oUtgR1mWZ0HMwfNqxVvhdU3zWVhzEGa9HKzWK+YSNqwjW20dDukp
m/L3E299KykVbbp1XV1kubvop0QlHLZatK5xJCu+3zUrm676+YCWRs3c2mPYkROsj7G1tIZlZx/W
+qrrx/3JnlWK5jVD+qCJEllbx0NZrGndyxQ2Y6+ximirgN7xwZUEGQRFSf/ebpca7EI5fJxSKvGY
L3Keytg6SzrqaRbvJXkoTTQuLFiNqjpOqjSRLDEBBQIAct1UpvpaE6rA/IP5uEwgvE3EsILQTfKu
+lRrS6a0PCMQUQ/dRosgGs3ZDKpHDjiLVDNAWAApUCxncl5A5laaCxZ69giOoJo8m2RLS9uw9S9J
Uyk7HpQrYCdrcIoiUpntLMrhuC9GNVgmaMrUj8k5r6YgLtJz1IySgYoOEDaFTr4gRbsoHOsjrWFD
kflo4raasKuQSC9xavZz7h4PURGEY74ebHRoKN9PqwZ0vBGQriozWXtF1zqwM+JDt5zWeVMobpFl
hpc15AUCngJls6KuVhOpDmqSgDJXI2Tq5EC0LLDEKN3MqSXsXBXxTlIM3nrmp8Sy941tH31NyO4Z
qPuM7I5AuSmrqdFRfH+g78PHfz8vc/j39TTY7798+hFmuJ9ywxk9+fADi/UTnuruMOGfXPw5ifWN
nfzKRcGr147jAq30cwrrORf4iMl6GP1AZLmME2i8gWYMCj2vj3gsqAZCcuo6m7eTGIMDHO55LAe/
w8BQ2cimDoETsTaHj37nsaDmQJBL4egHamMh/gqPBfUMeK3tcaaM4PyIzfmGNpB28HXUATrvcaYc
haYTXZVhVdvgviary5XTOKveoUbREBgoa0TgNu3yJBv2+JR/MEwfoaSv/H6+KOPL0bJXtE9GaSOq
ZVF0hTKUHOhmyFU1idorOmU5HbgXwiM5arAWvIgDF5UZsFOp8CdeeRUuwJuHYITdcTyIy0uU2mAh
REXUFNUXdp2Ajet0UCbTB511rRo72PADLfcGrXTc+04yfgYp9jPNj0xZXEIwv59H3fu6jYKCN36q
3X45F1bp4ZAvM1ogOUfDJW/cSVpsORU8CayGqCrkpZ9ydNy4R33sWmAmzYdYjJ10z4p4uE7DZg6q
izmpOYQJkHfyih3aWXxhClSp0m7AJ9CLfoT1DPlwPLfWsYUj7mWMRV592CCyx0dnKSy38zUcACBb
l5ZyKJLPFe4sSKMuIgesi1WPQYz1GMxkmiXEiUbaNtc+h0gJjoe4mgtyMmSULvSk/b4hREYmCkpn
DBWp2LHlzJCSuc5ZmuHA1fb14MwHc8LPOla8D7W+nCHPWGnaHZgR8iNMSiwdV1dry3F9UprMg015
jGt9inV/jVpSeaJ1RxkWhkM6QhdZ3iClkyxT2jUndg10gROzUVr01DE8DXrUdDKKqqvMG4YRoh0W
C4njwodULd2Y3xpSj+5jPhUr2sSAGjk1bgGMihFHTLRAaIRZ5Tk5XaGxiZYtmrxhE+yhGSMw1CzI
bc19ERXVOSSaQKrwoV8Lw5HM8Hg7N8XHSRed7COTQriOCx8ClSKxU8WjrFfdFO/huek9pwAE2NBl
Hkk3+17Qk5hk0V5X2n4NLMoa0AECIWy8GiUKMQqbDQ8D+OfpKGEll4QPqu54GGRp5hkyp5CD2mcp
TW4w/2JnNqSVJjNymIFsmEtqH8Y5WcNuzDgKSAqLiTLjNc3AwVJz4nUDOWqt/CyPW64gKo5kh9hl
2bF0H6U5RK19L62eO4GVgNkeBATh/TzKtGEuJIh02Uz1uhtGIhEfrZXNw/d5Wh5YCWQHuhFakpzt
RY4oJYM83Ti4WucE+GPOo2QR1cdxx3xD59xrw8kByi8/cmLr0gxDAOzVGNjA9oDm9lERqaqybNXM
QNpMECxzXflkqApvHOdFMw0qTJrMmyLgUHGCz/tUjFfFlPglTlZjPi7RmmRuvBYziRZVOl5SE69o
yhOI3fiXZnKAqu5mcGgu0SrKF7GBvLECkygzQ/aAynek3YW9jPKqljAe+ASXl+u4krWIU2nXZFUN
3THWXSgxzcOgQEOr0jKZPQMuG9eVI2ean7MWwi9dN7M3l+EEgQPMRIAzcK14kFFJ6pURwzEe+0tI
LvYst/biRDeytBwgmuPuoHeFn8YDPrF72i2tspFFxBcVmWNgnEOm2qQAizhUzoJG875Vd6kXZgBj
mIGRTKriU1GkN4IjUCwRnhc5ngJral1IWAlSdChPx8J8gvjDgnwg14oJXklck73antY9ZMa+KKLA
TfseNk5K93XqLnImztI8BC5tsI5xr4tlX6AgDyEwjOqyUxs1VhU7nU0FyWlFjZfrCoLLBBKpIu2B
ALGXBcs/hk5SLRmLHU9nEwSY1oB9kpDJQ0W90FX3pcdl4SW4OmC0KNVgaldFsS1rE0ZeWNmDFwmz
17UaDEDdT2qi9STPLSvDK+2mjqL4JHFxp9x5nt93bQYZRgtuwB6BFoGEYSxjN6iylCsRMi+pI4il
J1armNFuPR5l1AWe0g4HL43r91lkjlmh6yXJkW+PQ6G6diZybLoSmKQsk6Mpj5LB6TwyWokiHf0C
aReHOCoaJDbw6LRMuSwaMNMa8aAN5y9mQrlX03D24rrYs1DKwD9asyIlO7TsPgZmNOEeN6nx7YJg
iYakkfY0Lad5yRJwBZxuCiiFU3q0gnXXfWh7bQe5zATKaGyoNswBi1m6nu0s6ONu8GI4OFP2cTYH
MPR86kGNC4yDdqxHn+bNgTDuKfyFBlexClKkIjl3iZ1Aapoe5II0yrFCssA8h0xnyaDmgzc5CtZt
7xtyGLEhPkKdyX3GM8hNwHCwLO1WDjdkPfdmFUHxQDJdjdIU8azatAycuQJn0Du9qkWoUiHOutZO
fUiWIVboTQQakiEZ82YZTmWj6k1GkpGMQow6nKMInnCY1Mz6m4pza91Xk7LEwKU9GuyHPNN+Yq1b
suyXTmMgOrCAIqzC43QfAuredgRkSSmUk8LmspjnzKNCXxkTgXIkkJpUtIyA/RpkavDFMAOpQ4tj
BGV+L7PwuJjsaRnaTdAKC1Ky3siyRXaQasje7anzwP5bqskhZqkgcjcCiO60KV2grs1Z3sOmC+G8
d7/DljKJVUqIGIQHjbarso+vGPwhDK/BEFXUONmz6wGMqdUGTjMnXgS2LaBzc6jLMYFE1aQSNVMr
oUxmAVeJPdtquYSDZOpgjvzS0MoDpXf3TId7NY8w1gLNNTO4mWxogbq1+tO6ZeD2LAv8h8EHKQ97
pS2yGusETMQMxYIoQfTQqUwjpxztV9l8PPRinWIgF0azN0IUcTDMBYa61wWLaXIOf8rizKXdsOpL
B3yDkSyH5GbcK6oiVMZNQLGE+8XgdGVcBkaVgOOeaK7IQOABcCRUnIB34HuoBSsWZx3ysqo4AvLJ
2ufp7LlK5GTw4U9JuKqeL+CxHFAyd/C1sb6U1gAJV0yAR0qv2pieGSiB6YmnftHTQQlU3zQNwkCH
2acxb0+ronFlMoa914uzGTUKvka1Ux17HbwoCpx6u56ShEhOIVcceXhSgP+CSkYPn5p4WmQGSoGz
Xo1OCahGOgbSoVvUbd144YjQkvP0Mo3KWYVCZFCbM2eDAOigd0s2M/gznJZIobr8SIH89oJxDiDF
i3W0GjNZp/GySSFxnDkY/H6OIc6F3DpjY+nFQ7+C0lQE2eJpmTKwSKw/nMf6s2MNdJ1YQATXo32i
I+B6WjRDRJqi0HO7MVu18N0u1JvlzAp4CjzPamLh2WiZ4zxyViFt+f6ANLA2bjR6ZQg6Etnp2krn
ZZa1PtiOdNEnBPk5RB+kL6iqYsiUjQbWkZKPIfhwZeJ09KsRuHgursfWhFC0uylI5x7F4CPbKOey
sSzkQ+S3jEt0M4npoOmB28mmcRHiZJBFbkeHSMR7UBEDk7XUTtP6aVM0J10+KhSGe2AP2D4puXMs
UJWvgR+0Zfd/uTuT5chxrEs/EX8jCYIkNr3g6LNrnja0kELiCHAESOJN+n36wfowuioyMiv/Move
dFlvyqxSIcnlTuLee853LrNsvskseqHZeCiU+qxyq0MZh3Y/aAvqN1dOMI0Yhv2p7PfYVbmGrIAy
YY3+vTsPedpQ95G7k3/s5jyyXDHEeuRGuEKSVQMKFT6FLHH8s1e0MvWz8doXKj8732vNvaRvyym4
qRo9Q7YsZ6g4VFzUMJenFuashEc2Qrgy2ZXQokgmbJyAENs/DYbTxGK1+shrGhik4xpIBypettRX
4bQ8HUplX8fpxaSmHearvIUzHWP6mKKpKJNCd040arvDsaaDohIHbdAqzGpmwEU8DHXZ4e4p56Dv
S5XIsn3IWybCpdLP5gx1NNP1UeUdhLnBfB2MqjsUw1pEeCIPSphdog0bHRounn63HHE/D4V/0nIY
zwrDjPVVQeXXa/sglJYBzm54HBJtBIfENrgoYH0Pm/9j9ZgEqOCrkOgJUoVVwRkRBiyUtebhNNs+
ZC24iq6iuzZfpqDosxjC7PaiMpxW7Hns4Auu+XLkFnnL3BHNwdDcdLNVBXrG3921+mwQXMy49FRq
QXt1TLARej4tPrRKSNEBFwI9Py12mVFGc8e/6cHM0nrB0ebl5BG5FxR+d4QLlod56Yi0FSRa5mFO
mGr4dfbFeKnJN49K3LhlqHrSJsVa1jg0dAwTvNypuT5L2KeBHPEz+Hgr2b4ZvjVm9VTbckcL64VU
Rhn7MxrAufHvugrKuJZuGdYZK3Au+H5smkeDC//843/mqb3z+qZO10lnqWynfV8TL558uFZc9xfY
Bi5qRz0enHnoU2UduzZz4PPnT4ji8VMF97N0Rx89X3/brTRLjMK0A77YgaLuw9Q68GHUeNfZ3nIs
7WeooxjG+zrpa69NdIMhpxMOiR0AE7MCB9K0xcEg2ceSax3ZWLV9kpwcF9QDkBA+j9Ri+6Ftlikn
XqR5d/ZqVGLBoJmpqoM8+ihJoQ/GPCypqnns8TVZBriggGrC1sLgNuTLEqnVeKjrDFeJyaIKnWPo
V8zZPOUa83gwZfMY1DNUqErHuVG9rIJ8utz9wEJLSMZzF8rC8uLOVafJLP0Adj0+5KJ9r5QZcT1W
IXWKxPJRKXLLWrezFgo/g3g28Tla3REn++DuZ7JeGiN/VvUyBEyur007D+BCIOjyHs5Z58Ghx9Nd
UmcZ3nO0h3tXwtJFv5bNfNrxbNetLUZmVyWqg75KlVsDh0Cr7MLzXdAH4JwdBD04cox6vdrB6AGY
KKUwQzXvFngDYY1HmGB0mOWhMecbtydeWrkkac1JQAX15oh0KV8UjljW1ZhDb9wcOv2o8wE+/9TF
fQcrVOZ+rJl4LQz3yzZmFYm+eFtM3Lt2j/src6yQYg8GpGnc7+Y8mxgpP+u2xUFW2RF6BRMKSDYG
IxV3oiMPZIbNsqKKpjiKb2AMaq84U95KSMrDmsgBk1Gnw9aEQ1MXFwMauUFA9OSzuLr50B2xKR3v
BFG3htogEgMOWf65+jBGF4A1LC/fh8Z/0jZEVV8ZodF5r0SbqcjWfs8rqXDROnjtGKqHGQUHgkgd
lOoJBtrsfLquLYNC+UZYwXNtFvdbNhP4ZSV8Mc3hbWrcPczHvW+isnaiLeE74sTIBFqkEcJPNyjw
JWiXpwLVmojqkXOwScW+sacYWNQaYbI85x2k9tmgqepaJyCgpCLyaFVfWTO14SiX+rJwcl+hVjGu
psTzHYxX1I/dZnhbGq1xl6IVsWw0xlvNtDDfZZW5JMyhO0q/BFsJJmV8MqM8NtWcp3rNHiQeJHKc
5G4ZhHMY7Q5IhSj2dFo+8gFmqN0zLwLTFTKvUPeuKgM0S/WpybJ4Re+V9rDTaskUpDFZAdAqvdCt
54Ox3pBpupfDNIYLzyPoeAxDPsQe+L6wLMlq3Iga5JDvV7HXF1Mk4XVHi6icuGzmRzaguk7G/NRI
DF22YFfHNW9rZ2jDIfPfdd+1gSKoi/0K6GE0JDqLfDEwyUXTCJpLZwJNWdeNUQmuq75aU7V+I1Cz
okrCJS9H0oXCkBgTbD3tukGihtjAkQgT76LDDyiap37KqkOZzWcIULAyjAlHbNbvBgwi0eLUh1Lh
4KgxV5Cyb5JM9Z9TL4J5tj5nA6VZQKvHnzBerRGE0riphvaQjg16ssVoD62rJegmmC/94CZk6wdm
tBUcBdTqazjN7q5vlzXxmzIHpJZBeWlLIAzlqfMxzkn3bOBvDMiAor+5DLhZ2njmC41s6BklxqBE
lBNO5dl84y4mhtnOdo677gUZjnNTSRAUvR9Vi58OOoeFM/IpFpXxNK8l1AaXhFaL248vHUzjZTi1
U7PgJubPWqdV3X5Os3ewc/y2hpJ0ZVutMtN2yWFCCSsLhKHjkk6AXwx2tMqKpY2rIpbDnDXz9VYs
HDKhhUPXW3BQmuK5xigbL36RByKuuD0mEzrUiBlAvkx6WJbxER3W/cA7FjQaPuy0qlRLci+AM0hi
QR7tOYw7KY7MXGQ4ka3btt7MDqZ3tbAJLvpyyrSG085w1K84dyvoQiPahLDhNSSgug5/30Q4//NR
g382Dn7o/X+4Cn9vNWwPMvynOfE//tsftBkQP//Z/ztD4m+oWuIhg/DfWxI/V2f/4kX8oHF/fN8/
zAj/vzxqe5CIHezdwFPN8BN/UrXIq2y7vx2w8tsDVv5wI8z/Ih61UCdRGRmBlfHTjQCKjYcE4NlJ
xNmyx9Ryf8eNwLf9ixmBNKPlYVUbNr8g3LhRt79QtS33s86jox0WXXXRPgwvOkMDbGvr0xvMHtNb
4Nfs3qzJpSwxcE0darKsjtn8jU/9t4oVz8aIdqb47qOcC+B7jkH3kxChIetr18v7oTLhVDQPYlQY
JObEqyucH3yPZgWDqQ8zzknJukJc7YJp6o+T7+wQwN0tXnvC/ABWTKZeYUQ+d9GhjQEGvLUBLiYx
1d1aaIAjB+3nDALDuc7WfGmUkbB86wjzRJUqtKa0Ycbtslrh2OkzYzteNmB/nKTVbtQSDltlPpo4
99u6/TY5+h46/3FY+hi64mkiL3z0w3qudjPpwPFIca0H/4oZGJJ9cS8hX1kUBnpeYAAuL8XYJX4r
L6YBr3ApI2Y9DU57XW11KjySYM5JZ+8ITzC3ZMRq1LJ519jL3i3yi5Flp7VmZzLya2XVH9CcDwx4
adfQkzmA2fW9G5t7exPSH35PwNY+FBPeugJ0VD0vgEUsehBVFjiqfRu0NCEv7Izlqn37wR+a6wBz
I6T6VlpFuBS5DLsJoC9BB1moV4ucmTGALIV7C+JLGJ9a41fq93JYXlgzhCVv7qnhBOvaxZlhB3Zh
plBk5JSBL/LzwCvbtJEOSBFhffLe8YGaoJApw0m4xJFFK0zu06PnKTDWKIGaQCT351enULvVlzfw
KVxg1zM8K72T3glNRJgZHxYF3tUMx24YorXfFZuJoMMODUJlYh7r710hThk5ZGYLIRrAXHfvtQQ2
gPsNqhTaCJ3UqxXhHD0QwwMe7MD5cnWO2Wox7jKGnsgEM7U4l56pKio0+/TKLFmbMTFz/5IVRazy
pOkafKb8tuV8CKjEh9ESeWMCVAo61UXtYJwccw2zpqhAqfInRyuUnXFEvZRDYBBxHrIOMHKNVwZ6
OLfjZV2TqnryWrxHMp7xZnhVvcPHdC5Ef48K8t3w3cO8ui+VqUFLptKIJ9Gkfp/xoEJaI+gpaYJB
8PEMveErb6y0KnU4FyDdoMWcO/O2UAL1841sqLHlHjb8vYP4hFDkExv7HWzolLrDBa62cWc4+SfK
NNqvHvoXKVXgjv1NB3piVtD+HPA3cMPuWrBeWkExBtLdBDZ/+P2S8/fF5D+3TMBn/ndl4h/xoj89
//OvFePHj/hpXzuWA5IasQo8EMbf/OGfFYNh5rYZoqsYJE0KZ/mf/jXirnjU05bE8LDGHJT3nyoG
RhXLg+uN50DB3/6diuFsywz+Yl9T7EDYiprjOIBnNnv7l4pRwLnJMKeQEFN/nOXjvhnXkNhzSAtI
rbSM8ywLlfnk5yxZx8KAUepqwAZGUvvWwcif1vXk8P5IbPSAHYSg6l1gquuKMgXHdTuo/iKc+qhn
PkTEn4OhOlazfaGy2zGK+at3FS7XN5Am6ZhlFwoccNXfuGXuWQUYXnGMDw3t0MrF5pD0zg7UYYCr
PMqGnQc8rr2a2aeq9tr8oO57BYOuzr/JablpGiBWCqjNAgXP7C7rNJpB+Qw757iI8rFCs21auO/5
vke8QuKlVShztikDPBcCiNQmTrX+y6LAr5ncBTe7Rn27pmxt4mGMzaqE84m7Ko8H8m0pzmgcU6rs
wMoxqrVoQrkN9NTCq+fPY/HBDR563N6NbXGeuH2yuz528iLE/HkLiyQE8XkLQ3lPBPi4FrJ65dYP
VuvfQYV1pP05qXLnZrAPpm9wzfgar9VT2ZbQXDFL3dLs0OZfCzvAAQpWNUd+cdtxEUmMDq3z3TZS
FCTKRFDUcMuL14kaoQnhHP2AIsrcjYDQGnyJbCxRh/+6Mcro/8PtCrDlO2uyVAxIXqwq6pfxPFQl
qjh5qWv8nc6YLnMW1FZ5sOYXg5l+0CsFLDGDblUbGjAjzrh8mm7nxYPS26+fedYd284KharCkkyR
21cJqPdYQsrtnPHOm5Z3t8A5tSzNSeSsi/QwP+eiPghWPoyi22cgFeLClHdVDiGzI29mveCIxnuv
c/+jgkSx6njRz5YqhtDAgz4u4zCgqUbMoBpvPcDg0+jDNC3jvtZV6IGm4FmfNMJ/1MQ+D9w7ZhgW
OwoJAYSBaeNyUdMpK3nqKuBk03ozjmVkOTJV5vTWld8sgve6QCuyORp3GuEQr8z9YIKOHlaMQU1k
X71anmwDDqZRPumZuIdxg/B5p18qmH9e7/tRJ629zeq9qacjm+mRc/OaN+Io16eFVCdWiET2oPaK
cYJL1o33zARExrNHJRFhUYBGJjdkrHlueZRNc5wVy96AUqM9nPKzbXVJxZK6h3htW/V9I3lsrJ8A
3GJrAo3pP9le/0HLDsEDbcYufPQxd/zIz1SDybmDYM0LlDT5nZUTSK/J2ZiUNoIXjvdvDmtrum9z
5DVyGFn1Sh/RFEe+Z0Wk+Kg0SfVSHOfppcPnQ4dLX9zBBxfoEIw3J6cPa383ztalVmNS0u+tf4CI
yfihEg2INxh31rPhNVHOVQCME5Z8EfOBRks+pBxaa+6xg6dh7pc6LZl735nG2+jaKeQA5EesfD/x
4mp5DboCDOGj+50LiHH1yS1xja/djlvecRykE3KzTQbAsk4VwtVJLKf8dFkyEGRzqubZHK9Zhil0
tqd70qBb4HPLg5qNiRLem8QN6UmFKEx9v67mwS/VhB7LCtqVAuXu4D76+2VThufHbt2ZFDmXewMO
dHdwBrCs7suYOU+GVMcByaeKX0YG2xZYJme3rD86fQ+AEh3PBER5LqBAfpS2v1tqpoKhzWKnoxHR
b4NhQgkfbrXt4J+SyG4RKKpwSSL4FxJLXh0IR2Rld418VRm5g4uGEAV+ZgE1bACx10+4CnPzXUJl
XID/InKyBMNs7pgnbk1z3QMYSdyueDTE+JiTeSe2Ds63ziMxXkpGkqUfLs7inVwIjpt8dVLt+NGg
9+M4C1RbBAWSLACQ0Yh65AXqId5cNb3C43JcZBVei02rp3AD6G52HGgHxcUyhIhstHvlUB7WDEdr
Xqq7ckX7nNXRKozkl7r+D+bu15CiRUGQ/bU4Yj3fNug528O7tqTkr8WRr44CMVQ4IelfpA03ymZp
z5YnxduDssakIO4WgIhkVsadpPgQizCnR403l41HF0cF8kCaQCyWIH281wxqrpF9mOrLFdZurV5s
B6bslwYPgVgu2C3xThcIoKagCZH3/fLWzBdif7ISqm4NFQjiBHX6yM9vBxsyjKzg3LGDZl8CdKo1
kZCM9ws8hoXUcItvC4C4xNt7q0xy3GYzpj4blPeI+IoP9CNzH0bzupAmEW4BohbXzJLHhmfAcxke
l/lBT+oJGbxQZmMJJhjydpHfNAIarDajQqDJbSw7Erk8acM9OKS6tQd6kxc8LQGd2uo9az+IIdM5
n4K2zL9PS4WPnD836MJrCheUejKyUKAt01ZRPmZsp8BK4SlqZzXi80VoAYeDS2PNrZAJesx9BBLb
7GJN3oFyKPZV4hvRXMkLrMxUDQvIGhfvLOkw+WjQ3E0qTPNGU8Q6suqpzb0kb/iOGNUezMbRzt6g
xsdC0qvVWjcMHIUC1pQ1Y4wuQtjA67MscZEEspflOHs80hWQ/S3RZTQXzzaQpRppPFduPCC9yIx+
ijFKxtS1DkVWhQxHr+TJYqo7DeXIKXukWvB3ID/mBL/faf+3msyvksx/Nkf6N7KN5//bfvzvH1j7
Ryb6x7f/7MUBJZuIt28PZrRc80+9ONBNLALzqImlI9sI8Ecm2scSMB+PtMC6bKxj/VMm2kPGAr+B
MjyWFfHT3+nFCdmOk19ClxtKiqdnEGIR0C3bIro/HzfzkvEGWSrEB+Am0hpZE3e+7QBy1kifaqRQ
V5ylQ77GnSl3Tje9yslKpYlAiJYHgBlIQqk31sw/GLG+qfZdkX1Ns3pScjmbSMFSpGElGg2FdKxZ
Xnl1AEsJxSggyM928gF4fE/HsEW2ltj5lQ1oihGYHJG9BT0a1OLFBz1vIZlLgXlpeoOb6CxGM0Z4
WRU6AOeD3lVfTKidowlfJNf3FKlfjL97D7Yh92/Z3J+LCekj4b0bYjhwNwv9dooaZIiZQCNT31Kz
jAmSaS2kogyJY9YOpxyd0dBWQPisFmoJnISNyZusW4irgewQVKrpDUWIAEGypdR92PO7UjIM4XPq
W3XqabQvG2XX2FdB14PGrF24Lob7ZV+DnJHTd5xt+76AomSHdIKQDi25mK/jau9mdaMk2QjBJAfJ
TgGh2+iPLWT57BwJdk8cPLkcWLvramOveBbivDprPYHN3TwWCmuYBmLtgxUQS7clB5EgtEwgwO7j
hFwhYM3ER85wRd6wQJtWI3/IMu9cI484wS8FWBP0W1CxNo9I18Ut8oslcowt8owarayNfKOBnKPH
m4OL3ONs5QgOzQcTLTVHLnIpjBvp+jc28pIGcpM98pOkamBtot2fqoggX+lSGBMUJ92PBFc6w0U1
1Iqjckp8kaWzPvbzvS/2atjPZqL7d6SxWjRYDrmCfLOBdz1xL7RhfyzMe8wVMqDIgnZutMWRcj4l
ZKXxMn4NQDlZ9mHbSCUw/cjQBWRIl3KkTF00Gp0+mbpOJb6xX9UxWx/aukL0C6gwksW3Cu1yOwKf
ESTp7P06TXvVITqWA/9/b5B25eVr7ZKXGRnYHFlYgT4YnlbT7HJe76wtMJt7w02FBG3J/atnjXHW
Fbui4y8Z4sE5Urc10rdD+eb6QVmdJIHVhF9A2gwR+rfJ+PSU2Nfw6vtKPObzdzijge3j0s7pqcC9
41pHh+Fi6aHmLZWVuGgLXCSEXSSFyZIjMeyetECdmthJIVFMYc2Y/mODnLGSH05J0w6cgFmkFrLI
pJjPrkg0UCATSeURyQSUKQPhNmuLwqO5E70O1aSO+VLERT+e8yXpzD6G0hx01sEsPlX2bBf81Z2/
N/DNcdGgc7uuRv6ybmFqglT1AHIn49nzyp7nWcUmVLMWKexxBiXK0ZX13aPt3Qs4waqfgwXZbZCq
twRhNss/NhbaFiS8B9qFFc0uK3xmqsjJ8eewG8e9VdCbsTUfV9EcBhho0cTUvbP2Efi8YFib1B0o
Usi+HU/j49AsoSjLE87hb9mIHt12DB00rFuD3y+Wfy9L/alSpp/ttnBj/KtX8p+rXSGL8EuP+y+L
Q/650vmvetWPb/vpcCBSgT2n9hbhwGUEQeinXgX5iNm+7xKKh7UxSEl/6FWWT/EsPjxOwkZGYvvS
P/IWcDhw2ruWaTGfeXBF2e/USDgq/1Ijqb0tqbFgcVjwj/9aI9sMr620rHDqHxaM1xlcZdcvT40B
xAbeN2QVY5xSu3+yEMdwDRrbGNeXORkmlrCqDyhoWte10oH3aQvGlM6XblrfXHIYC/O0MB4RlKFa
fXVQ18F03Q6INbjWeKu/w9eNOIcO4z24PhAJo77xSihMZvNR1zk40XtiXTznsGBUmEd6BxIvZkMZ
F8Z16bp7o84OMsv3ZNBHkt+OTvM+i7ue32N1ieHoa2U7SaVedHuwfXdny/zNs5fUL5eAr1nC5GiG
rq5SimfoAIVCak5CCLca7sR6+SpG6NrlowFmIGYTWm4TEQpwUDgGdhwHKpY1Xlxo9SM43xpORoZZ
CuLvsXYvjgP2BblkV7agWKDtpwLpUpxKVbiouIOesTb2sVdniUAb/O2jdOgVqbHn0VN77vG96YMv
5TUwJog5bTDZSMLmrR/kpLgzRiSgGzTgYV8C+l9x4kHvKYzpIVvI1eLdc6nZ06Kr+3y+raz2rCmE
dXNgiTTR3CtyKNf8FTj7d1bkR8OZT3T1nqTRnwbHiHWz7iwCAuhJ4JOmzS3F5WBlEn+mBPVR7L3x
ZfHrmBhv04j3+cmaCkyLzxpu9LYRYsQ2FA2WF8xzg2TE6lzblic9zuyqkLumLzYyPs16C+RKRhMT
oFjWj0eBA312zBDX014zcu0luaiaWDeFdTKmI+FAemdUPCB409vSouhI4b/PqI/CTb3sWTwBQ9vn
aj1JbJZRCJ2tJoLzczs8FroGFJwjYOhNTnHwyNSAi5A3hV8ZCMvl+86sA2pWQ+KCvRwcDxGEKrDm
BwKWfVqQRmBVvm8dsImzG9LK+K75k83r1xWNHJZpRLlF3xkr9kONid+IMYhGEvBnacXOepydtwVn
flmvMW/eVYcVCBwRSuC+i8TLqvITfJsLG76jkATlhgtr6Ee+DLFEJFkc/9UcRgiQK8WvB3KLxAcQ
sWoM56q8sZX9yDaqn79ZuoN82MZMDCeJSVFnX24zRbXbHR3wY2EzoAHbrHdg90Vzg7jpaqO7UYDI
V0A6CIs2RQYCuz2B20pN9V2u030+sYu2jm0PQJlT2H9AiAts5JFwMWthfDVofE1XXzXoDg+VdwAm
WWnQDHMrY6ft440UBqFuq/OCx/UMJ0HvtzJrZU7kYkJXeR/U5K6fX+cOn3YfVGV3JEQGtf0ImRL8
lLg3tDwjKRuV4+cA3xd9tboVsPaLpb2QbokHO9XCOZa1hDmKWA/71vrmeTKw+YKyfemuiMvinvOB
nINzD82q8pHLvRnM50k/+mA7GCxQnS24o5B76VRSI4Dj9IBcWnGujeKmNJeoyT7dYsIF/lGuuARE
Ovb3axGPrQdCaxnijhoRkcNRrM11clg8egBA+Z6BdRPmhE0h5nFCqxGYY/NI6Hzk3sHPIRfaduSp
HdPgjIWKEI2CsoZcQVZDdVhRtDle2S1ELPDhJJmxuUEQ9EAIDTmyeiVYOFS1d34WCwfs4oL4MpTB
ZYIyXaF/c/xdS842NvNMThtNiwHApXoCTr23JQIIFdStGcnNTsV83Ann2UceK/NuHLAqHn/twKIu
7tnJsSdItKemLkbQ9RNS2WpnWxBZ406ZiZGraDWiwW6D3OiPLFOpnWH1wpysEunYFr/ixl+b3eAj
YeNQFXAPkksOz6LDriYX4Ca8tqb/v6Ay/r4X+c9tM/DUkX/XZvzTIsMuWLltgm2N0//6n1i+8qet
sH9M6D9+2s8JHX2HCX4CQqRp0e33/KP7YOgjTMdFF4F6xCzMzr80Hy6zPBMbxeCZuR6+55fmA19A
y2KiPQGE8Tu9B3HMf+09XKQwXdPDhI6nav2l9+B4ZUB2HRuTJIIYiransdpDl7VB52uN5RVOlyLG
vKAHtoV3QQYwqJBAH+fvohQB5uSU2fcc9LBR5VGOYoolZv7Y21Hr1M+2BKM1fwE9waqDLiD+sDPA
cFLaX2wJFV5+Lxo7gZEXWzlNZZZWC/JtxEO0TY9YF1AuuwzDbqa8y9oD+AMRKVlxdJE0R2wm1LD1
Kms6Nis5WPWAW6P92m6tGhr8ALuhs59JYRwz2ewcb06MbeUDbY6+WaUABSH9lwdkZ+bQRYhA1sNO
dd61FuXNtpij6avINI0UumzY9VgQ4k4HRPQS6UBTx94XBC8RV43WxTqSYTkY1nDqsEvEn+dUdPVO
lDTuDSAFGVoP7iEOS5wnZ6WIswHZXHwvyGxk7orRPPZ0+sAyiPt89RC45HdYN3CYFAjatnpoLX4y
rQyrm6TqYOY1Bzk5Nw5eCJws9E+O+GJ0OffLin8OV3EeSJoJ5xuILYgfRINF4SK11wprrVj1Ucp2
Tx15VfN6RBuKOaS+z7B7xTesuHKxosaoXmErnfCNSBzlLRy7uT3LEQWDIv+Z2S9U9s9YShYjielg
M1qzIHeHfjvykGNrwT5qpDLx/1Nrw8BLDLjg6UM4vvBZkazZKBJqJ7Zx420wdX9L5BcdI4EdILrd
saWIGv5YoDe1DSdWmRnVSxc4/vfBv8Bw0h2kG/OQV29rTSI+3dYVdidgyUsOkFGor9GaQjbDojHM
S95bQYk/0Km+gXtPt3VtCBLc0PaeoZvjHXrjz7z88MnrjBHe7dkJDD/Ai2+LIkCI8/OAeHFRlkmN
VopQffEG5CQUqD35mPUMhlztB90wXU1zPIzwR0Ze7RB1eUbqJFamwPINbJaq7G3X0M2sqzirh2fa
6JP2hgNrLrqq0aNmWNpX7zqGhQkIA9JqXxWg18lXmcH2ww/Ag2dhdYJEBNFqLQSxMmjz8h5BIGwi
8NGk5iwidn3Oc+jipNp7GILiHulr3IVlqrEeKQAUWoADBkZSi1uBWETDlze6IlWGxlmWUJNAXtS4
AdzSTxezBGTpxlTSdzG/UazKaNlrI8sSFbTftYvzMI7or6YvBn/Jn7szbuNPxLiisQEYSknkLC5w
FmySQDYVWwnnwMxF4EjzztPIyYLRpkMPJb8L1/pVNdiLhibDFxbuxXqn0fQZK3z2tU0IUOyqXrc2
Xew7pQPZYnWMEZAlGqqXsYRXbWAFFBZ09JAIuYqNAVczrrXJYtDbAIBNEilnY3PcI5idUUmKxCf2
bujqxLEx0Ls3CrvvDOPLWN8mrGZEvjU18MKYayeleTN6p5J8J3MVunQP7B+fRblRNVFJi6DHnYFQ
TfD7E/z/n3I39uz+u9qKTYgt/9O2hf+zMXT7rp8TPHOdLSuzsSX+9oWfA7wH6QT/Gco35ncTSvYf
NdTB08YsXPT4cbaFKf2XGrotEsWWZnwNxff3gBP8qH8tora17f+0XOyHxo/9s8jtkbUETCWwmIDq
E8FunE71aHQbH+szWvjEGT1NCkyVj3a99teoRsa4qOED6ezRwyyHIcb+GCqwzP5w8leAH3fGjwwF
j0boF/AEYb4xqMWecQEEPgV2ayI5qiIf+VeBFZDZigUnBY0HtRyGAXTAZHpvK4GbKN48bMtyDCP2
avW/uTuv7NixbLt2SHgD3vwCAYQ3DEbQ/WDQwnuPnqgdaoKkfmkisypN1aunkfrSeyNZLF7eIC8Z
AZxz9t5rzXUuaW216U0rx1WARd5M8DNm3JVdaQARoDKp8uZJNJJ92RVrcQwuFGQKfoLoqZPDzYBT
0cC0LFq3onlHfHKo646JFkTNYZY2EWf2Wg0OlfxQN9K2zxc3KxO6SEHe+Gamr+a4E41nYxwes0hn
9GkdKrHyusbYVup1RNvg40tOFOvbzPOKaTucElMYbAGjLTI2r0vnh7YpbyPOrA4mivwwtMFBDy4C
Fitm1bco0xkR+lSkcrHK8GqkWvchsVDronZtLRGZmPSObmCBKeIWstyBv6v77zFMN7rcP7WQK3z2
CMkZJi8DuOj3x97s8JkO226an2La2pL4nTFVS6NNMhnn2AyOQo0YzbIuIZLoRvdxM0XfFWiVprM+
BQkCXX7vC4bdQoVgp5zPo4/UH/XDGlSmF2T1+6xX7oDQoxosu5tpi/qmy2W7yXLMHVNLh7OSN0lm
PLEt4Ac0vXJWHBpT7D+qK6Hw9zEphCFmRqGigBScKqYdJIvOWHTbGMffULJtDB2dUXMr05gdAXXQ
Pt9X+SWSkq9O+ixGmRPOT5jVXj/dZ+zAwZA+iemwNnSdVqolr/qktX0upTyZ8So/TEr6kNYCHkyT
7QLTg4j3rx12ndY8ipmrSrt8ChzZytnJUEqqJa9MJHuow0NHC/rTCHgGXK7N5ABm6OWvr6T/2eoP
Akz/ozUSeFc9/8//MfzzMvnLF/5WaogixYIlMb1bxnq/lxrmv1FfWIYowZUB67Kc839fJykLGBH+
bUoo/WmdROVHW5JCxNRY4P4SIJmYXv79f5gGwm02ZIoeChdTtFjH/yg+CNJhtDorUsAk2YqMjU33
EHi0amxPCCNkyxFsVFShvwVPWDvmD2hItfgWWUf9xx5xbXiUucc8TGmKerBo1m/oa8bhPgBGeFY2
1duCO7swpoh7D/RgZbo5Jx7AmP0leZOTp7pyo9gVehsogANDhDNcvuUwsJERiu76bq2D7WUifpNW
1nP1YD1P91BxC0r/BP3tq6Jt03JTCitPsx7i/JjNHOC2aIb8cJOjGdeP2Y5pU2U368rFal4BD6BE
YC1aMU8MXXz8sBiKXWBecrhNxrF5q0UvGh1jX7/qDj9EDkXiJbpiGIEzegPFteNoe0M0JNuBbgeb
TrfhKiMjNh1MKdmpeC9sdeej+QNJQrvG0Xfi0wBi9Qtn4vv0Zr6nn/jhQOvYlWN9WB+CDW/ZE1z6
BfBBt8jnP9/K7fyqn76Mr+hknVtPPRYUTG5MnfI6UfkEDHqgdDnNzngcLbt+NTC+wf961c1VVqBv
s/tbd6p2yOO6degYG/OJR0jwsmzlAPiUP8jubOvdSqvXpb5mxYDdhvaqxTxeOuoDVE9et+nkV47m
pczNjmXqYEWyA4xrdrDHb7flV4uu4UrdmZjNFxuZE39pyO47iEA8Dyjv6Z4drU80I8V7eANSrX36
D+k2uRoQ5dBjbnnq9B+wBlRZS1/ZzX4KgCYP1sa/d4Htv/Ve46bIyTS794InYU+fWXoccMwPNkoN
um44Mk0wfK/Rs4XZ+ahLCzITW/qV+hiBunkvaC5rjh7Y0aNwGe+QX/T6GZAnQykga2CTHvwrLhlO
o+E3l7sCiICBqyuaHkIjSDuVaPM5/noONgo8X8iNW/4Gaosd7iGsWbE7xmv+HkSONq4tSjCAlq4h
eXMP3JCOMB5cu9sbFx0yTbl8Y76NfzUuxgUWyQJhOmv9dmVtjXbF47H4pOtQd4ZqbZ5SC+RvwRwA
3gd8sI2kstdwoTFffrEYBGSr0djU7WC/VO2h1a7hra4UcANwth2e7fLAk55sBGT+7xqadnmXy3bx
BDEJF9nKrL2oo71AC1eHVCbvVGndtjt1om6zB5fdB5hksElBOjGGXcXBNdL2lYtj2BsPgbRJNlm2
vAV7eLyj6BU7mAfqyhBX1J/xZ9h5LW0KdVUvJkhEu7b5o1vOED1on20El+XOnV4juGtHp408Zfam
8Sh8zLV8GSo7BSh7Cfsn+IqZxPX3bXGa4Fw1wu4uGCo48WtVXaKH4pie6eXv8e+xJ7uR67HJ23gi
lzr57L8CluC4k90X4nnhtDIvDNsoIqoTcxl0P7SgT626zeT9uC+j14oJvuUxYLdwo2yCe/1sYrVC
v38fcCFEnnlRVW5+GXXVqvvuBi4VD42UukUuB7hSeJYYqT62w0mnTLLKTWVWnCcf5sotPrIPLFmV
ulZ/Wnim0sbM3f6Af48a7DqI2+5pPC+6XcNL7DpY5Z9wY6vSqb2EwdO9Xsv6K1YvvC9eagCX38rR
sfXXZvsJ4fiszM9V60kriiu8LpatZ7vrs+YW48uQe+ZBsFaJMtAqV92a/d1nNRz6TRp5o4S+16Ul
Mt0RSr6hvdO/tvEPso283qO30GAVAwodOA1bGxE1QCg98mp3CIG3E8tMeKv0V1XdTfMdbUXNbXyl
ryQK2xoDb8nAQlhndHgSB1nhV8LvHwhIJV7koeRpgY/I/6aGlgvzsksvbyoo1l/abOcLOsaL1Gs2
PAvi2mDmm38no3PLBneQPezn0cM8/IjdmdF0/Qi8R7hHGzobVQQD5m18Uw+Kuqs8Rb355kbL3e4G
tJPpf2u5Rb82Q1DDjwB45CcpfaTWHMytqYSOkLmzsaoywELuSXlquVpvdyf71Dcqv/nkcKTl/a9v
9/nY0fvovkyVa3olWUxwHD7OIpe3YTvRVqNRzOLgYI9Rir0ec+zGUKJ+5iF7EJ3/1tr728BNvsPH
cdM/b/GTZLygq9BTB5z0MJxd0N0rMXbhx7QAWHi19EtwTw6NV4ePFcRSZXy1krVVvRvco1w16U7e
6B9h9FMvovCADUg/Dfze0QRl9aPN7F/fKHX4gP4LbpM1Txsf/fKnv3/610ddOf/yl7++8f34wD/I
qFtt2m/ndE83hjeOn79+AAnrMn1FDhi4R2hymIBCCPT23x7Aw9bLUzwxn7Oxcd2w3lg0z23mUTzq
tw/4Ix/zmX/44NeH8V61q/AizjQC7YKhVOLINISQqay4O5NboW4mlBf8iDcBZ5jZ2+q4x7fOSAaV
vj2sXqMLShrdzk/FTfbadyieEodpW/uZVgxwgi9rHV+Vn27V7gYvfype/EM43CPfVp7CDKDMUZHW
rLGitZkYpPjrtHqM1hHDtfdu2suYLynqcO/Xdj+7HTRRTkH1PmwvwVo8TOmdssx6GyNHR2BPfxZS
cLflfS98WqDIOcZXw+eE7Ljg3neTZzM8C2yUOLJbrov1AuGDFuC1+Dat3YTsIYVRT1fRlj9Cy55k
uk8IMmJURStB8ywoA163Hb6m0NYEe1bgYbyxuIs/iDqNL1N6DwOGyNDqWQiL6bF+L2mtrJL80In7
8FrIq+iyDJzWFVKU9GiGXhidWASq8TDy4xzV9iLclPKn8/c6Rx5k/T8ndUXIQQCH2x7z9asKAOk9
ROLPwCs8zXCgWvfeXGCIe74THr+aDTt5Pzi8/7K+eI/eDGBQ6VpwdS/4A+gkirdxfR++xjUJGCvR
vneSrVoe0q5HEQz8ir3cpMrBE2YHN/Gslrn9zHi++GEFbm7wEup0zYsCXMi01tkL4vlwOCCrvmed
258AFSE9bTYtg8T82smPLVeHvyrGHetor6PTX/FqJdGli/byVwapReSEcPD5KRlsp8wLHSfu3vq7
lO7rE6gbhP5i6wIdDT6Cp14Bq8uPl6nnBhPCg/lMaS4J69wKbG0leNDyDtY7fT8YQd2uBPSqwnx1
Q+Pkdx4bJIKCeNUuPAHtLYwv2ugod2F5J4ur6TEF3SYzTSfowkZ1y5tyD1JHuw/nR4zR1WrWHX/R
cq3GBCGPDTRq0x7FzJ7HNWMp+v/38Z6/iYIj70sQNrvlqg35Zeks27UbB256EpINMHM0ALyHbm59
SboXBLOdqd9Tt45UUgfgS+98lwK9eQY/IFfr4JEXzj8pMRSJTf4gc6RvVgufaio572YfQXy2aFyj
39m2wpXzUqatAROq7SmpILgL6AIweaZoirX+wcoPwZP05dvCHSGFZNR4Pr7i3m1RlBV3WYBtfAzj
VSl8/vVy9b9q448K8F/bk/82VHOi72ae/tUkbZl9/V7eSobMYExB2Ir5mIr5tzYgsFSC5TXJVBVZ
l34vb5eITYU2HwZiYKa/ftHv3FQszCpBYIQgY3zW/5JTmRS4f6pudZF+oyQbJuXyr9L7P/jO/EjS
5jZNJCeFROL4C36iGZTGa7Rxi7bkNcSSrPjha2k2ns9cSeuFs5VQJgnECNRSY4MF/SrHEiIIOw4R
LNgncBeY5dViIZJFZRGxOGMKgj8+zPpOAjkyaZzJ/GXMZh6G7JJHJ7kX8I2+VtFzzt40ZO8NaDjh
GLJo42WQO7IXEnvS8WVUsjuk67jlcPkqc2DSMYoZ/m2C54iwIjZvcgXybClpfGmlLZypDqpm4wZh
5BgpFq+jKOCmDs3XOXk1cxTy1qa1vimDxHx2Q6mldWfn0P5YNKS8QZrCjnbq4mav9UEBUy8CIL6w
jhH3l8GXMY+eUlSi8wvEr8CWXV9EBeJ81rxninWwzKW0CpMdX/3J5kNTQFnThn8WgBcbvfRNyOrr
ZIJoaLqtbxCnoRfe5IvO3GXP+HZ2kdjbPUkHojGvxalcq2X4aZA2MzOb1ILYCyr1u5MHioXqhq76
OpJQU5NUQ19lR4sE6hhsFhGBPgx1jfHF/JC0Js2FVnqu4TuTGrWu1BFCAglPahIfYplFuSsXZBdB
ELLe7AIDToWlNy/ykq1TGMU1gx2DPhoLCckqiypQWfSBQoNSMKnk9wLpIDwLp2vuFYJCOU+8zqJx
IctnVZAPMXTmgFFmaKAYDkqntBiFBRYcZ54SCw839D5yfehGzhCfNcjPoF4cC5NtMLAlNdomB53i
A4uugEYHOCkIyjBsqcHFM/ROuuClWzjToyyeujClcYGvAg61DI9aMpPXmYPojOZk9s/agq0u4FeL
PscSQeUEObs6A+B+/CqVJT2D6w/0tRTfG0DYatJ5Ay1aQV9L1WgrICjVNOBH6eGuwUbj/7n4HUt4
DaDZKIC2K8ZMvsDEx18F+ktKqW42H4We/lSDuUC6AydUlGMe9E6/qHPENHPAAropfG9d5S6C9x1r
S/992AoDotX8TebkEEMHN4cPhSa8tkDDDejheHL4tcVLUMXrFu5HbxJoA2085yDQ1reOclfEGUlj
jtPBcwyhvJM2ggFwRrA1rfU0KOYBZfGM7L2B1VvAJR2hnS9jJdjnBgz0FBb6DBO9h42uD++tfArG
zbIU6JwkWVoowsPDEKJcwWyvbuV5Wxmc6dh8A8AvYI4X4OHgr+vyJSCKJUgAuIMP1vXiXgzX0g/O
JXKrDL1NYaEd0npshJKXRd1X31orQay2C/RAgwtv0vXviuYELGU3wI0PzJpeEdxGaz4t4nW/9z9q
ywfmGK8NhS1Rn1YkY4AC627BjCFQN9yYYy3MprXMkDqt9LeGSV6Y7WphY7bTQi2lVb1kh5wG+UcN
r9rMGaR6iPlckETrYpAW9Y0nGYqbwItmXr9SGnU11hPS3KXv8tGV97h/n4eU3k/6Bm8zTAEit/7r
GGuwdnouOEDynXkutXsTjbYJDW7ozdWAKT0xwvMQbIeypPRWvnKKzDI2njDN/UC32mp+sDYi+QHf
lafI86ltFdevkLZzHwT6+Dwp+V3QOcjCnUp7eRU3V6X7LNDaS7BZlQm2FDanCoQPPr51goMnIoAk
VJX1KDeukleUhy+z8FhSsQ66CEo5u83KvLO05k3BnlqFBevrTxFfo1bbVLyuUtc6SrQ3imGrDvoq
vySgwnLOiLlkoAoPzmMfHWN8A51cvgxtsvFzaI1+fmxzYn0C3GekDiWpsi5YiVuILf1AZ461U+pU
XpaEMciwm9Wbor34TXKdh8StrWd/cUwRTtFqW7jVLS7BwROVcqPFXrEQHwLppDTHqWk2Jc4wwKuA
ndEjGvFDCPyuLpVtpDVnljXk4fVXOdGu0iHpt77/1KTzcUAQEATwO/Dx4risNMIN4E9U+jbR3ogY
0Ae3S9Mntap3ZcQ1LVskMZm22L10QMtENE79UL0TbLOvJukQqtEZpeiHXyIDkaT+JaRFqdByK/Wj
iIZeDFQ7pkuTp4nTQ2pbFCjwM2DmwQRDhl9m9HMJQGrq8Yat1wmK9xLB+4KhqwJpL5gYFiYrJaku
ughgqIZ5vMU8IPavGvI1eLtavcvLRTJgjZcWiISSb2Q1v+q9v0sD8JbysKgPzOIQgfStwSQjjOhI
fogLkKAivb/02YIqLpB9IE1rXyUzx/L3+Gf2hcEoHeelLLYb1BtOhwrONJxeyVfginHvVhvVFxY0
la3nMeovtlA2XyeD6qlWMSCQfD+rE5TlT7DmGQAeolq2bQm2yY8MJLA9d9mHSPd9cRcPoW6Lytka
m4OuEleSIA1TLYRsWAUm366q8yBPH8DG9tBsz4gsXVOc4YDUD8JUPBfkg3WKtRob5JJKCB1e5aTg
07ZC2RlNOHPggQKnsonPswP1S0Cdm0vpGbfFEkliq1i7QX9oTpXX96idt9mESoICKzZ2kRlyBetO
UURvQdefpbK5R6mympr+kA/zaRrx4iX6Q0CJaIHu66h/085aT5BbJnBTTmV8W6F0SUvmiBVgV1Xx
z0qXeGXM+gqb34VusE7F9nvslFvfNm6eNpd0Mr/mMX4GOP7gC53T9dabiq0knKedEApXmOr7mHIl
r4vXhCfLmMAM4PguMauGAZ1EbMYmcgJwr3YfGw5iDLuS6IMpME/8FzWf6NBIwREsrJPV2V4ZQN6R
pjFZ+sFowAdr2caI+52lfvAlbp0Y2zTI3LQSd7pe3mZmIYxK9k0gfvt+AJ1Saw9GQURL2+u7Pn+f
0Wb1i9iRaJs53WpVBz0coHn5CJTLnmkMhcgoembVog90INsU6D2UsDhFHfxbwX8xwcqkc+/E1XRU
lzwzI0CwEZzCSNqBrkRTTFM9H+jlGVjm5W3URSeNE9qoWfjlLfVSjQPQ03ID5mDbQ8gByH0OQwE/
/ns9jCMQAJ1dBZIYU3IWzDG6BI3gjUmKGEPEcEFKmkCICHWWFq+nkEFEnW56TVxP9KY1g4Z2Gm7E
CuBMz5GJLnxPONLY0LU2EuElFMZ1jooaSOcuDPIZqt90KKEG91GlcK+xuLeE+NXSGu6VY5jlxh9Z
QsA9oi3qHaseuajMHcpML0mip6KJtoQSbiakX2QJr/GkvrWEu0GgX/hlep56gZJ7ckFWIyddyawe
BwA6Xd+/JFPOSMTHd8p8eDLdMbdeMBoFkHxxNuMs94+STAXfKQ91x5hUiNkJStrJPqNcfGGvIox5
Q6ClxJxCQCSvdiarScQ3faiRzhh689HFt8aSrjmvy0iuTLtoegq0tnP7ldTDwfRFBk49kmmddTzf
1HOLRFjYWHWHKBg5HauK/d/YFkKtUKHWqd2rDG0gEWDsT2vg1nstlR/1yHL68iUaRo4rC8PUrsPd
EDM2G6Zbb+Wrv14N//vD2//kRpZf0jz+r8Xw//7HbOnfRaW/fIPfSmEIUxQdlK4iSJU/lcJLPK5M
0YsuZnFw/jbppRQ2MbJg++bLliEsVfLvpbBiLf9Z6FdkdKB/KUJEXoJR/mHQq8MFg9mFUUZWFQQ2
fxr0TkoUjgPyElzmGW0v9qaVqEtnYTBPplDS7M7pasVT1DrpzNCkxH1O21/uNxKOLyoY5TOD49wN
xL0NUv8zKIwJYsPiUCCMCK5jUgXynywjvKuWZp3pb7QWtWUlKiMOZqNPRFYWaash42g0FFO0tP3J
Wwwn6cRhjoaikNJ5q9GWlhifA7VO3JmLWzCYFkQsDKBlHqWBXnVd0sRq9fQ1kovexuOcOLMA2SrB
y54ZMIdD5RxpRbWuqnC0OU9wxCoGZkKJsAsz4aEgkojbBh9eLEolqpv2axzZ4ZGmMKsITLRn3O5T
zrAwFwEtF1PdQ98t35WsMeA+LY2wQXs10uipkTkNxEh/0C825FsQnGonRnSuQU+1jdWQtDc8E7PK
uR7bi2dShtLaJ4pV576nEdeR4jffpZJFYNJRhiQjQvwpJwCvnGGODuxYZMZVnOjLgao+eFF6816N
/nFolMoLEv2sqSZN1pHZ9KAgAsZjBBU2pJ+WB8q1F2Ett/OMqx4Fe9lFG/hqr6BY32pE9+SdkUQn
IVycS9AwbU3nWRgYExtBz+kZeAJM7i/ZVy+ZBg2goT6ShN6tYm0RM+XXEey06jcXDAGeIRTlqpe6
TQNoakGL9ehvLUdWmKRPiTlvw6LDAGgO/muigm5VYY2TR+GXaz3jGNoUTJ2MMfZkX+t2XVECNAm7
sxl3W7ULta0xz+9GLUC0DwuJYk5kNVQXVpiYvxRBuAMskVHXtVwclUC6JE1MkjGfE6Pn0FxHpK5y
2DBaCnvaQcxzDRzNy6c0ptppSi9dFTwpUe9dTEtGXdIlIfg29LQnbV8sQuuQUFPuBusswIwndMSk
YZ4chr7aTlZ7mhNA2Vk200wdQ08OKm3LQ659Q597sLBa0pVW1aazCyS+K/TT5p5QsCV+S0Xv2PMd
6wYyjATa1UwRA8RJehOHkt67IrYggVKUE5Gx6tVpQFHN/BHRXXDvU/lqTcZdbMLkzAtKfHBMaRHX
GFesJhGcwicYixDMYF13A0++WoKWkzlr+DL9irbcN/lc71L6OKNYvvu+7vYSs2GDrdeJBREX2oLw
pCWkLr0hrbXOWnQMe0pEHDuVz2x2oXUwOgaf8VpH+qHu+71OzmNLgyqF0tzXNRQkyS1bcT2HdzD+
JzIAN0V0ylCrNZr4WdQ8TTOzI9SqHNDlEHVI8RGa8jNVEZmWXYRwYpKuqbxMxBYvjdqHz4bvb8YI
h++YiC9WB/NoJkfBmQbtpCo8PUbJSLtsxqfClOV11eE6KjQFmK043pJWQBbXUoFb/kePuJ1snHYv
91V0kI32ZDXUHUb8UQiIt2SCN5KifhwmDE+qD9KlLHF4V0H5nbOY/j/ssv81e86GiTzzX2+zzvy/
/nvTFp+swu//LKb65Yt/22JlFkv+Y0eUFhPGb91mfBvsujRcoSiwZ6rImH4XU7HtauipNMPEDPGH
lC5co2zGhoh81QSPuehR/x5JdvmVmPAfpc1LJsrWP2+xIjw1jKFg05YMMe0fRKemJGhajbXDKSo2
D6vWNlYTP7TGekDt3YMWKiKas9ReUpJg3IcsS4/NgvWRMRhqF0eZvFFH0AcDyZ+wITlm3JT6ZgTS
SBsipR7NHxWd6ZWo0AFS+stg0Z4ztskIGVajg5Vv27hxYS0+SAEhScIuHR6krmCIFZAwidV+3tMM
04d0z0ibw8AmtQx6nc0GgKFL7w+tjSif53bXy8WtzFiFqZUkc6UiL7eQhJWBiddqlAzP1GrpEa+u
CbgJoNAU3NSYTmQAX226ki+s7QRtQ3SWq/vPNZ0ZLbgZKi0bDQ8g9v++Uk9lKOAemz2ReGE7LZ+z
IX+lDVi4ZVm6cz20dmnoVMN0qsP8bmZ954ZadNXUYENYYxHLT2FZPYmidM1M+V6V1qMqg1HR85Ms
4dlM+NEKnC15tfLl00hhSPIbWWmHpQ+j6ZYbWJ9yZ8E+95vDELPMadhPbM03HzX2IzfIm3fNx8XV
l5NoJ+JjUfOj0NwhFKuLdyKtfQn/MPk0woskDhdZRQClypBmdOtolAEvprESCwpo5V3X+tewKpzF
P5+1EkHCMb2+vvmhWgfTxJPSRpFEq10UXXGSmP5p1A/8e4vKf2n8J7wrUIE1z2NLQgRBhGt1EitH
N1TCtCzrRU/MqxwMRK0o8TWRxStxK+t4Er1eVzaaHh45pWzTOXnrNHpx1D6zkJ57eNqlOfb0s5H6
KnPcr/T2mvkFxh9Gw4ygM04TRXkmH2ZtIdASCTplLwGpqbgl8ijo7vvMCrirufsXo1nwXfzpzvoj
wvdPtcS/X278/+tV0xbMyr9e4v4+Vvt9pWuS6J/Xul++y29rHeYHiQoWETuY3eU8/9tkzVSXuoD5
mq6Jf3LIS/8mUoQo8PkZnWFt+50iw1qnK6oO6pGvtESZIuQvrHWGuaxlf6LIsNYBGpaoUFCh/gKc
/KNuVAlToay6mrVO6uYrc5tt1RFcUGYAPhTdxL0JAXisgGJHKSS/qvD0uShsLUrRL1DmtoFkHjLK
YtjBRFNNcXf2+9yHwDcDFNQIrdZI18t1SwAKAqV1Ah+JgiZvHX+s5dVc5cz/G4KXg8qnQx6RPyUK
HfNj0CySATQroAND9CcDAaV4gA33kBD9dVQlNd4GkvyT+dM5DfTiANrlsyOKeK6wZlO6eFGsfQ1L
syjAIKQSbIuSo7oWQ5ASCorrlnQLesTQIlH+QJWIUvFQdcH01BTtzuyBTeaGcK301HLrLPe9eUQG
2mgzpBCBFjl5vye9lZJ9LiTWqmEhYImrf1HTj6HpDEIEdYbu1NAp7tCRJMz6BUzuJM5UPQ0Hwyyn
BSxx3IKpWD71gv6sRJa6qXJ5DzNzK5sDEyOVSA5RBwdWClDymoA2jdKuyV6g7NImE42MtBVr4vMq
5b0n99FLe6ivgoZOwh9BAbFG0fEITW0dK/25QMujhIvbFTOvI1VDc0itgHwVesWqoBdOos7ujDUw
CGWQHdpzPLeEtVrfCtEXr7kYTVgOOD1VEQ1gspEyzxcWpv4giiurrC8lmQhFGB0VBF49PDmliGg5
NfdhaE+MkQk2Ds0vsJRQ9Qn/BiexZgK1leV9muxq65AIUb8lOW87CeZ1FIt0VfVkh0v+AQijB40I
Um+A3LAdxoRZLUgfLucldAsVWkUvMJF3Q2Ece5nhDjwkwjDEczTel2iAng6zRG1YKTct38SS/mgu
oSupYvBQGHVxOy3dP2OFQ5IDNiUvM55kKGhR9wALxr3iH6MQnWDn5ahyQ0onxsuoFRn7NbIb6Evp
BJBQYz770zFKxOB1iuKnoSI3BQqZjImaFh1Z3OlRkT9VcWRQnHC2oHOYhzUKL6tFLwdRzFCHlxY0
fxqUZFOhgMLVloJFbiPZTs0jIZjHvBNWRRhDUrwWJl1e6ybFz5J0HThNC3cdqGMCFUCbn2brlJiH
wiQA89NHSemzFXNCMbNnnfoAtL7OlERjkqyRPBUc4WGoGDCiTVWghvOrFcYIApH2U6OC/HZn5atE
pc3EeU4+IgvWFMLJMb+1wmgRiISCNnttg1PN/HuILdq75GpAQvDxzMeqAc4wR0Wnzem3RLlP8kDA
AZzCPitjnORjCCgZ9mSp4D7vEpSWBta+lCrK6bDflTUincr3lgiQQs7dIDFcshwnVCaKlZwj01+V
+lNbb6SkP1mZxXb4KfcMB1X6k7Cl66DcdFwsBO05SvCFGUYTHtIMdVloF8V3aimrQs0RIvFoKbsN
PdZAsZ3aFWFchLNmK70BpmzGLxbWzNYMHRmYaor/Pkh2XfNk0dvIy3PAiYbyRFTqtQWWMJ9XS8JJ
g5irUJmhtsc+vJuM75Fz9/KPTIO/wmVIYisAc0j/jl7RKOT51fovMUOCtSTqcZEhCSpIlxuVV2up
6OnJWuXnWH8DSCdeBW1Ylexj66vGQoubiYaCHmz1mLn8BiJ4jTSy+x6DS1sD6qTbe7GwKhZ9ze9G
/2Tyi63cfPk1Adn8OzW4H2MYn8IoJoYQjAFjgF1DgqBSCRz63lpQhkxkJwaz0Tg7lg+uSN+z2DGG
+Oys55TrSgyzjFYGHeTCcmd12JspBkKz3fnMSg0O1G25FQWN6cfSjyE1c0S2paF4h+VXIzA0+/Rh
DJqVOr+k2pfaR/HdKnS30r414iWKZC/IiJ9ExqhjaKuTsWuJbs5HohvEa2xsRJMubIACuKmRZKOc
QPDiTgVq+TFVRdTMQXoI9IDMo1l4DrqYIC9iLATrVPjyFxD4TrtJvXpqkU0rCakzcJDMmhtQysYF
B1NvokTf1B3Tmyl8VPqG7pmoPiuoH1aaPutu0vnxnuKesDC9hW82MRSq25/elziVinUBcSRWNuHE
OHLCezAulK0yq6d1wa8iUEU81tpQeplWVRvflxZmsHHwc3Nt5jDGi9LY8fW1nRTJqkM4N2vIsIuG
f28cxI+qQBKh1DXBiI03ZOJPkLCOUNuf1KKoCJGr870oTO/qSJJvn9S3qbQ42RrDNYs1BU3NTMaI
HJ2NklOsbuCTRW6CNOhAus1OTtS1uCS3IeoiyG4KthLT3bLRttYcvNcJVi8xRCWPfUIg6qmimZWl
mpdlw6dFY6WKRHnfiTVCNHgr69ocjkYkfgZD4CONQLVfTEIIrgtt3xQrhmOlMlMy8nNiOP07LSmQ
nek0K7k2dGeWswMdna+5DO5Q1hDdt6g7UcKDalRhX1Z69j4o8on+DeS3XH8ctRj1UJEigBtJLx5K
dk2AH54R4k6JmKOPPkPxOWjetFDRnG4AhG7gdV41unKKK6G58895nd/tEtiNYURLwfBFBG2h5Jpd
8n+4O7PcyNE0y26lNsAE5+HVjDTaLDOTSSbphdDIeZ752EBtordRS6iqffWhItojIiOyAQfyobMA
h0LuHu6uwfj/33DvuW7Yh5Gbk29gi4SguYVQEHmFs72vCe1EYRoWHUDpDkloYJJ8yZaECTNnhLcb
Zb6TWmfSW/V7pRw28qg+SPFnHmr9qpz7B2njx8iKRRGEnCbGTkRjOIjxo8xRq9UEvBuoHJpSO5X0
k3GH9kKVy6tsMQIWs9opItWOwXF4I6eRXgirmqea5Z82rkSpNNeeqKKtzo3XSGM65XXxg2dGa61R
v1hk3ZRM2KXx9JV7w1PNhnCFMqVy2ySPGYgJh3BuldIBVsg0nrzRfKLpR+YyC6aEeEv+MHL/ueEa
a6Sd6tyH5Vr7Shomxu08zW2lsRJHzgMy0Uf/0ay9jUqlBCx5xbxxKUR9CA4up2VRhmzfJaotpEjW
68lIcHTUKHxoMr2528SnydU29uxuLcQZky5/FsLgfVYWimF17nDNbqjeLKRBS+RkkjsatUsODC8x
vI0958wCtpADoW0d002HKrYMZbxk0PrzfmjtAZQ3AP10E5Ax6c2PtSHM61d6+VGPDuZ3c58hVw3l
dN3EBQva2coTia0ziAKD4VoP4efwqputzup08wvk1x6SJzPpzFUzt27l3MQxYp+WQJheYlq9ZowI
vs0Nu9YSdPQTVgdP3SldSAFYCeY6TFS3n8OK47m1FCQoqWMwKgtdlhGu830NBPPZDHt5ayb83yoy
Ne57pAsJ55PQcedjq8Rk6w4xhJ289M+9ooyrvFDBOQ8TauAuRhFNEtZiENN7naBd5Oatw4TmGnpP
cSQciZnFz8ONvKgtxSn1+L7OdNZ66H/batrojOYy3c93YsQooJH5hKM0vTOg+XHwm49WNslbT8ni
s47FnnAcYRvlCGXCsVmG8vAaeimPQc9atVTk5GRZBbF5HWYCEfV8EJQvY4+iK0plqOh9n4AACIAs
69M1CbDUjDVDYMn39yHb0MLsjrqZCyux8Paqr+KNsQbqmOKrAZlr6WW8YZI8awJrZf/P6oX/0C7/
6zHkvgWh/7hhvg8/0/A1y/vw/fPf/vt/J//17zTMn3/umL//mh8dMwsrVbVwTlqiMjsdfzTMxN7I
Bkh4heGcNa++fhsOzpk4xHaL4i9w1R/7NxpmTPK6hmlT+Qa7/FTDPK/r/q5hVjRV01QZuSwNuG7O
RszfSVG7KixkBi6E1298KHCDZzdrt1rnCJPKjZfajI+4tGeqO0bIKertYd8ReuKoX/UrHsTgAz9N
eVTivWwBQU/WrX8GT+7gPUSQ7bkvuKwYCMXqtdtXmwQues0GGodYvZDs4CP1m3lYtJBWqC5IvCxv
Ipnz3eOeQnbh70cJoQBd4bp/b5+Uc+jiewCOhRCCk1JY8zawA/jnJGkTFKDei/R42HCK18/ire42
o+FcWAXsYiJCLln3mUY7U7lF7Yk/ywfVZ47GJ0ZiORvqgNRHHB57z1ziC3VQzkKLWOuvWbtmFLgQ
y+OULltpozQOlnXeCjIlnTPyRXCxiRnAlzbhGvszW0loVvioKOEyAPv1YghcJaV82ZbMRVEEouo3
7Wmf+rN19W3Y0AaTgheItrKeZEcFYMZmfVt+Rna0mhbTLXyZ3ugV40V7AP3vlq80SovglB49Nzg1
e7JQTsJTekkv5dFf84+eyEJd18fsdAeacm+63jk+ZhtSvZ+SzUF3xa2xMM/pYy25fuZG1SGWD811
4vYghbA9pI+YxgPrHL8QJj5z771H7yHY2LmxwyDJcZZP6EE3xYafSauaz9PWM3cAibVGDVTZtNF3
XPhXKtTsTgTBdePTKRGXxkutmd9pywVTDKxwRk0vvxg43s5AaDCe9p9VBvGLHJgFfTG/JsLXZH9E
+t1CPLCfbM/ma3N68x6bE/EIRAhem4960V7SdKG/cnvpr81H89F99GBAjt+/Yj4yyaBgPkrX7sQF
1p34kiHulW2AJu+85sNlzSt81RDQ8S49CclsUeRHwfBxkTIWrxYE1uBuJE2IbzHuDWZE3CK8blya
KitZtl/Zhq8Y8wx+FHt5G9YrgjlQP+OEjI/We2o8jS9VsRgPkMEovyVhlwyPZX81Daeq7tvugJql
FxZITUeSCXm6Bsh88+bJwlOL2fkDRvE4A8GVC48FiMBFwEp47O5FLPuJ9DyKj7q2z/Jtla3FeoMc
/FRqBJb0wHwqOmLprp1w/OHiZYidO+r+FTH2oK/qwP3xtsl/fV/iBpTIaz3F+qkZ91JK+tDdSbF2
eO9+eUsvHO6YKagfVcz168afnxKdcO5gwSPp0bLFbmNKiyQ/pdYdpAK1cXvMaxQCp+KLiUC0xqrU
VauhWtW2xxMuP876za2T7jUgtPiXv3/wfoPI9P++/+PXeYfZwY+f/vgjvCO8GG6OBVZfkPrJO1q1
eP7l57+8TV65EXHtsn3+ih47LIyLaq1dahtfNWtttNAB9IxyreP+U8S5Mz9gshERa/kBHi9KudE2
G3FhIIv0slVPXgDNOah7WLjbsn4ujHsYSQ1utDPSQSu/n/Al+fo64wlgzSqVO2BsabVD7i8Ei7X2
MaHGehcXA3Q7MG9OT55muOrAzOGFLEcKG7yRkdKDVbCNfTe3hU/VCndw6W3AHWEawlm51NNVld7K
O8UxvbcArJO6j1hFDIsgWImYMxX9uXblK/pzzUEXIHxar52xfG+MVSavp2MKomMTnkD8Unhv50iQ
Zq3VK/+jUl3kZtlb8TaWzuidC1QEqKC02cLUH6fgXlx4twHbKh+ruhFOYrdq+nWD2sxOZUfBkmqc
Rj4d6iUEz2dDuS9vwrVem9rGxD7MUCN28/C538HXrNVNEB+hAJUYYIkcY6GvI4mW8dXOibDJA3Ag
gwfiObxDpkhTCB5rsYT662jqAu3+ju/UXXYIzqVwp1CDLUu4HthyI6tcknjWfqJplpSF3z0qJ/AU
2gpR6ppL4CFG2J0/WORdtA425isedrzZ4Q71SbBSnok9rmxhZS7F+KAIG7NaFgRodBs4J435iDwE
XeUw2zIuszPurnioiSRG6ydsCo8B1hKEC90Xc1JcfM2leG0D2ywPWuxgbTLT9Q4lPB9rXfHyOM6e
OqVbA2SenUock7dIPaa3NlvT5xTvXrMS1kF/RjTXqu6Mkd5waZFdpCb2JCBSW6zN6eLftca5rXcs
c7xL8hDFLq9cBTgCxnZkpsyqrwg69hjq+ZHteTV9afcBWo0WQR2iGYOcZ8d757Gk7cKhRwq5dYiX
kbKRMlqXE6moUFnXJHT7exjTuN031eeIKSU+xda1knZ6th4RH38w7gLykQgbpL+fsrg2+33XA9R8
JZ63iJw2PlTtgbd1fEBEEi0BivILv/6aesgMBnTEuR395tjMeX13aE//WTXs/7/7HEq+70/yl53V
nxDH9n/9+1vFuvrf3P/8jyoL36e/WFx//xU/SlPVNChNdeBeFnRiFGC/1qbW33AlkQigghmeYUmU
hb/Vpqpq0GBSNpqSqP1OGzbXphb4QtOk0P0uTn9mmaPgqvpzbcrYnMoYJ5em6nPt+rvatDUjBhCp
QKaq+hT1xh1CtVmPc0zAa1QjJFm9f8iV8CAmxTNDeQLNUS23rxYJFi3DuAL0bJArJ6My7roQqGvz
6s25F+RfEFW89jNzFeTpo0g+xjTJp5i8DOKQaJOJ+tCldVRL2OtBR+DKOBK3rk7xyqpsuTG2Oikc
Plm4g6nvRpgPkqU70hzXURXMO3FYHSaxtIWKSA9yKjtbpBaUNP474muNg8CRyQGpOTh6NfzouF8A
wD/VaHTq6SPNqlUuhU4XPPvTcyqljo+HOp3ZuQVZAjVG1o1YzLdbQDZeTp5H3bmtToyUHvNYEa/k
eQALkJn62Jpp7gl8ZTDfAwh+VoQPzzxm0biywL6V5btcW8QoFfeISDYxGYUlO3ELQ3hsPSOLW3gi
pIV3LYWkoWSbiESEjIDDMkATS/wHGVbm0pdYdKHxZLrOpZXB43Ukgn+jLgcOkuIzzdVPv7r2DH5i
iuKRzGE+8HVfIUgX4/wsFnq4aXCqZSFB7q1d5BcrQfQq39X1YyX4dtlAsJLQy3CkRfj55339SCWs
jXdxXdx5EsKygTClHA3cfQz/tAowqnZu0kurgpT4sdoIVnD204Ltg685CA8AB3TZixlhNFdz7Tjp
ue7WIo7lscCXQ5pX1wwZlNm9XHEtnUuk6gURDIq4ySS0YKBW0GblkZ2MdocRJPbvDWhXEUC5UlWW
2Go0+c4UBhtYl475pn0b+2BVWdF91nROwvLHLFI3GGNX94In2H/LbDKv+DS+olZZJqO+MAqc8bW6
SqLqiOsA9dRsjWlimb1iq94lmjXnPqgpcZ8I98k5MIgQi0BL57PAvABCAhwnGgFWzZljQ1TejI4L
vq/IpdYJsqOgEJGpRU8RsWU9n3BCjFkUK64wiU8l8WZsEA86cWcG83/0K64nvFqEocHRW8qEP3QB
5iMVE1Mx8nUKqXkFIIMx5nHJ2iHvJpHzOeG3VNAolnTAXKxmnzJj3nIG3MingZC2BveNJG4z/8uS
tqp2nk3ycMiG6DEllgB+J9UckW+BzuyOCLhwdINEv8QEw/XYv6JQThg4N5vY8LBfMSyJcOYwm5Fg
oGuduK+ImtNBV7QYHqrgnTC0ESNYIvNxd7I7+CEFHYF1Ovaspjqwbxx50JgZgyksRu5nwu5CkLfQ
rwnbY0qqN7tI154GKbyTQlYvLSO+kMy8xpxxHbB+0k1N/CXjcqxowlXUO4fswILtmohIXYHRmItg
vTgICnL5YvL52rY7cVrBIttZ1dsoQl3eTN4no3uk6vJEPnRl+yaOGXUdY7kZHDjKbjtHAnpAG1GS
cM2O+VcYkzsCpLDAKFMNA1pJChCdRNkalXk/3bEFRIO0rZjX+vHkYgPAvT5ZIFz0czhvg4uMI0S/
cq4d9QI3quSvCNEDGSq/Jda6THdq75/FFtV8V1QLUj8PP38P/w8VmIn/z9vaTZiiv/+V4IKxzw8r
s/k3E62FSfAAkMIZrfXjjjb/ppBSoFuiqMiWZs5SjN/uaI3JkoilTsbLKqkECfyq3+aOnp3R3NEI
wXBCW8bP3NGgFf98R8uo2CAtmqZMJfF38yMzEQs8NVSCI0/n0Lbr1sh33gA4acgcNJKApiLzITCU
V3PKHUO56NO9PEibaRQOmhoSa8jqoAOApcpPes4Ym9NjIsQvmjJe1eYdkAFBSWzZfPYKkSyCznPS
mnYl83dNoGw0PTsLPtsiqXGaFGZMVKBDtaYVejyeT65mzgSZlmTUPk1wejr5xjlqbZ2ckbBNyU95
0cy3TtOX80Otl94hGecR9kmFwAgp1dbaehn50YPEbcvmfKNL1VEE7yd7+XVUSEUzd1WACZCILCuW
j1nV2iK+xKWikB4w3KLunNBNlt6xa+4t7gwNsIZVn4OExGhf2dRKQLIAAWMTWmOB/9YDiY4Autu6
dWU/xtuiLrvBg7yPxmzatrRxUbIpxpMl9nZWtJjs7oT4LQJnJSi7FrO45VEDiP1BLopny1hHbbOq
or08xB9GdxO6/M7Xx10jki3QBJcM+vLSqKazJQ54bW7DeGsl5j9p+ZCSbjkkm068DcVdpreuGE80
91p8lqYO3JRgh0GyQ46zZrx+auTKzUJlPZTmgbXbogXJRPH53tcMcXLJuiDSALQBZ0WfASMa2Y65
fg0s+k35uRA/4nBcVzmaDSIcPKhSam6eJxPRgPgkj8qrxxAs35CON1uBKy91eu08qSxBLRUIlL41
1BnIilON9G5u/1UUoPkdpGsbvjbRrphajnoR5cI0h3+39TXT3HQkLztpwc2ykSCmoQuOCs1wgC8g
a9Ej5IRt6vKlV+CxDXNsMGyAlVGXJ7NA0YO9NGTSYdlV4H2UwoVN11GNerdQK2gh/q0km5jNOotN
E3oVYZXeS4iWhfTusQoOeeBBqbLwteEwD0k8rufo41DhVakICgqhORi5JSE5JWCNGLd2XA2kJxsl
AkbSIEJSlVmhHUxSllF8LxXGqXH02KjTKpCdlK61jPEwySAhfTU7mO1Ah0l4OKEL8w6HTIQYGXOP
t6cg7LmBoD3p+DRzuT/xd3DIz8nQrFrPRZQdjXQlULJKvnmcCJI2CZRms8QiiqychqjpeZcna9iM
iKA25izqdE6lpm5nTmBIW7OXyTZYTXN+tUCQtZmzmKUbHxyJhGsvBLLcbQ1yr/mcBBT2JfgxKRCX
IWGrrPxztM6wajT08ZbwjgF/2Rj7xljX7LDZzbQx9Jn+pFCWBuRvj3MQ90Aid0ez2ekPKjndWP1Y
wc7R3RYjEy81zYUwp3rP8d4mOd819RAZESlAox3XPZ00rxXgWCr54GWZURtXy2jODZ/eBAaRufAJ
13SRaWhBBOaSWOe7Z/JqgZEA/7XaGCsgM259OgsQXHm2EtKmtKth3tU8TCmO5tyvXubUQxjMW7Gq
77X4oJEzoqL+8BTiW3U2yYLyokSWrWEo7NG1Qk91NF4utbq15Mn2dBJFoqfW4FkQTHCxYBdir3ou
OZAUzbtD/oOuNLZiXIL4sct+ixB9HU8qA37KzcIS91Yr3sL83sgshDHKeI0LzPNAjvrpCZ6q7cVf
Eszolpwrkxlfa+0KrKSZFjzqHa6cNDEeRxX5udV/VarqlEWzjsNs5QVTYWvJcK8hgl14GgM1IXH8
efmlJP6zWvqOmoCmHY29DJ9UZS2JO9ja+VJmI8Qj2RtlJ0/NWM4sxOo+xvKaSeaFFx+zoupJC49m
TohMX78MGlEv0qtHLm0eWh8FnDcPRZpTKqhgmxqbRKGsYgHdQ4/n1DC7SxDTNgzK1mLbgSEJMlG/
aOrumgbqUx9Ku1gRHbWPXn3sqAAqfIn5SpGsQ9lwNdJQa03f5ni75xHrvMYtEICp0rFQ3TaozkGq
4rkDuNVdQ7PYE0YCRpXqG+ittzXB/1WcIHqg3M9ShWwc4Ogb9Vm1CIabuvBQZMAm6utkiWclAMLg
A/qQjOKUyTyoAmqFAnbr1ghh4PgB9iPshEXRPlYxPpuc/No54EtPogfBUKF5tW6iKys1nTadFQZO
7gskGHtw+/y4pgGtQzbT0r1fkHGcS0K7Ydlu2KOvc7Uw3SP3BxJQ7Q3IEnhFpMb4FOUg6uKRGKuk
vybKqtZ6W82ml6jnqpvEqnTVCPJXmAxXQ0lvEJhXZQgSMSXtyk2VMN6n9bw7GlhSaqK4aaYx2Gtp
U9Btt/aooFfWyXoWQmhDsgJ8kSysmMFfx2YYwCBDdytF3iRELtJUxOlNigZHIHRnLnZBiF8M7dr1
lqPUTKBy8QDsA2wlSR+swAUrO0zM0evU2nLn7BTGA7X0UWBblbSraZYrOLuvgja+WT75R8lrUeRu
xIsxSA1mgcVK8SPBFTzrjrGH7qiTJSDhpn3iJqwCYlNig9EkAr+LVTEthWXn4MimZddjWzPmuaAZ
sPUphC2CwK9mDCo2VAzxyx7XG+Udpu6eqbQpB5mNIZhpdDWr54wOyG+CuEnIYF6htpNolyjAyzmi
tAqlh1BNnlqBLX6FbEls22fDE57VqDyp1rNUl4odywz2Ki45sT52uVJQ7AjsVyI9onCYEVL3CL/X
fOf1mD3MOMHF7MDJ5Fm5a2g3S13MtqZmkqc1BkwAWXuRWaEtCE8QcSM1D8Mc22MM9FgWBDz0ptFI
ItBTVz+lutuR99PMuT9zAJCZN8OjKE/bn+8c/tUU2YbBlOsfL5i3r3VTIcd+Cz+Fl4/qP/8j+vNy
+fuv+HWCZ/6N2HqOD8kEaCR++z5/bJc18jRZ6hIfC2boDwM8dNZQeqVvsrn8O4zv7Pu0dMpqfJrK
7BX9qeUyfcCfmwOQwCi7md7xQcz2l98P8CxCC4LEh15G7sdFztYFbIq6K+9ln4G1L97UuFrhRXB0
kQk+jnO/ls5ywqIKZSb5HyC7ye5g9B8OQF0Ff1lD0o3ZydY89X7JPrpCyDF7mtFONJ1CvgdwCPmx
YB/VisXjWOEq1DYjjANBwentI4sUGW8PiTsUuPoY5OeKvuGHN7VLKWq/at86RbVw0zqEyjI0Et1b
10G0a7Povg4/UvJ9/IzNT6RuEoMXeNTuDYi/KSYMRx8nRIBNhtont9jfTfthYv4kQmws9MLtKjwV
PDmdccjbQxe3O2oAAn5F/V5Pp3E1RURuNHyCBL4vZBnNjmAp5F5w4kOoIVaKeEhpwkqoQR3vzmn/
OmutGfsL6cNUkPmEcIWP17zGYrkyddohX9p4LBws4qdRp3Zjes2C9NzkAWziNLL1mYKip0RzQFdS
K44Y46GL0C6ynujZZWoGsUil4BR4zhqgNAUTknBmzrLgrKNLUzdbnYWTV661nsq2EYC4tE+T2O37
MLjLgT0oibUJOJkWkuqfc8Ef18wnSAKBpDr5pd1S28Rwg3xElGGoc0L7b1Ku7Rqg7kvkhRcWbCvP
xDDSEfDWQ8AX9AefTUkjJsBzj7kQsbZ5FsletdSnJBjhac7IJcV69frMNRDXtQArehyBTYkCEbV4
RMVbvgPBpz9z68rpIoZp9VIrzp4XzSWnynZeJ+5FUnLXiEO7Na+Zg6+KiCUwUnQufnmNqshNUh3o
ke9Ql16C/AO95Kr08WcOxG2WG3UMT4EmLn1yWJpWeyp9QkPnzAkoR2xFSvPSdtImYTkaW9WmsFjY
Y7zJIqoKiBCZ8qVTPFsICpSXOmt2FYNJ+IM5FuiC2WC3TYGkSxO3hxzt/SSpWDiBL0HTGkVUz+G8
4BwGkyuUem7s3RCC7NTFq7AU13KF3oFojUp5kimygO/gC0B2aewSsCI42IiWYkrEoBA+lgx8ROjF
JTHYdgsGapzsFERJKb0oAEukmVwSzwwTHpd/2tH+Ly4w+j5u//H5/6sj55aTGFX/9/96JZnwLww5
33/JbzeAJM3uQrppVjYmKqIfNwDHvKKKCiHNjIJ+h7pjCISylVWNZn0z8P54BTBQwgwGfZ0FD165
n5kPMQj6qytAYi1kIH8CffZ3/n74E5STyhzHqIknQX/vqYOKIF3JncbUWr8NIIgKFgYTWn1jRL0y
0JmTDlXhO1Ryxe5LNOzkBWXQcVTLzWr1as5PAE/COPCshF2xwEG9i5QXLdlg+EY98hXwFOU8TSMW
95Kny2zLTUCmrW4gV86e/Bhl8X3bb4c5po/nsgTnTNTSU48yN+G50ubnN9yg+nYKnmqZp7tRPlSe
9aIgvJ1nX2F638vXgBMhr2RqNM+V7qpbZ15NTg1NKKAMWOsWuEzMTL/xTsgsl21011SwN1yLA6jR
3idrWsqYltOxWtE/4Jy5Mzm0PDV3OT5fibXBg8mxpqXPNEZsr58zjrywOtYcgGraH4Xceuirx3A+
H9NUYsqurEQOzno+QQtL38XdWzSfrAQr4krmrPXafTqfvWrIGtzK0MzAolnmjOXxm6wGUn3mObzB
YlkHoOkpthCw0ShSJweRR9tzG+hLEqQ1onHfJNND6qNXsSbVEYo5Csu4tGlewrdPbpJ1DaK4IvFC
ewwCa1uHGIHAIDFizqDkJd1Owu1PZNQctinuKtRAHiF8E3sEutiWaL6ciD6VqL4St0nTE1E4Z/iV
mdOU9xaYz8Yg5vA9zNpV6n1GItF/RADqfnHILWJA8J0LEb9FVKDo4S0kOtAiQrDwH4X01gwnMROM
xUSVLw7SUSB2sAzYDQg5C2sCCXNJPpRQU4gpLGcLBLGFiuXKhBiGhBkaINZVtTvXsq4vwAClhKP4
Is3lVNxbmNMT+SFCLQ4wx000t4uGs66OCKk8aAa5wYKmebZoX/WKCMcKurrHnr2+1lO0lodm08oa
ah3MlrlxrNSTp0sfgZA+6RkQdMXz9ina38To7ba4YA+3p2QnhL6tjtUV0kU0AkVKMN6kYruSy+iC
2Lg7lt20BgK39NOHHJF1y/eBMnQXVOaXynBNS1aqeqLNWlZmS2+JCkRzyz5yJqj7g48xVieRpayx
2rb5WS1N1EPw9LWxuOSDdYVxiJFBwVBLxFmbguJHdOILbzK4Nl5hMKDV59pDRY+Ca+y2cl5tQYkh
PA8fjKF4pyjc5kbzEobzzIWVbaggbijtho+n0PSLxyisxAOcGeY6lvw9w9qYp6dERxRjzB+aMzAs
sgMkJElThtJIILsJSbdqPXgMT/0xPZXWsUjHrcWMDOzJTcRQYASDTWn2LOhe7vjjbhC9ZTh0tgJX
rmRLXKEBDCTj1IQGkfFMfYGP82n1yrqukge1GDcow3VMg9pFx2UoFOScC6RHlcLDhCiig9zU09bS
I239qXJp7g+D0ZFUxwwxFtb+JMFrgFlUSf59koc44WI7mxdbVQk3P9xUASl5kXkES7nnnDwKBlnc
nf+pGtJapqxeKP6njH/GbHiqGfAFqyFT1hliYZB2TqEQGYScpgCEZ7bZKunuvPRDhawYNI9AB+gZ
txVYLWOM1hnykwZ+n55edcwXGoPzIr0k9XnUi8UgbOKps8NxBnoK1Nq3XOJb1LkitStYxdGXL8Tu
ktj2kgOVqwK2w9imB4kgzolMrk8rOqWik2Xk5SGeQdbXsZqOqq+A5Ewt3oe14gwcMwqmcGw3ubUN
k3Lx823i/8wFkzyjBv5xMbF9JTR3yvI/t5Dff/A3EQh5kzosIBVG0DeI4NcCAhGILurEZv1V5rVM
7UB5gQUXdQiN3e/2SwBywQMR3EI58rN8IDZVfzT0KppO+SDKKinas+Dkjy0kyH4xlfWBHCMhx5xm
YrYLM0I/xvrUdyFGHmaQaOFD3BLiuM299Kno0b5FrDujAdYdXOawemhN042bkEoghz2jhDV5t9YW
0s/B76WnPEhOZRs/RJ6/znNswRV6uzTf5+gkCRacV1sLJFalcTKZFQskHgpPLfd1pu/7ZqfDLSdA
I0puWRruJyIrs+RBUAesJ8PNigMSobjyrGCLYYUMjGxV1rpdidG1apRbrmFTC0L/6BkawYXSIWlH
pxpvTfvscS7W/buekVhinrsQS0mLX46418l48MvXQdfwyY02ZNPVYCTH2EqPEXP0fNZWRBxYia+u
9ASXIKhXaC6LKtYwk4x2KfJPTju+1ps8mYABqeBpP1UvXvsaxsPirlFKWEimw/nD3phrbaJ/Lkgo
QO/dbPowtn2WfSKmjVZoKMlACQJtYH0JRCE+J5O3YQCxlIRtS7qJnzNs3RShAQk4OsZ1fRTKY1gR
6mlcO+ypgfCO97gV45taPWZDX3K54VnBOcPqgsbOuhqsMUwkhmr/BWFsWxnttvESR1HKh0ptrWWV
aulZQWya5foKz4jLwGTptZlE8TTdN5p1qnIPpkS6kWEdg5nyFkWDtLygFLXk0G7GOZe3X7WmfvYo
N7kSlzph0dQPLQd56rbSvveOWnMCPsuIDollEx34ly+eKF3zvL/6SAjiIBbXOssTEt4eQWuRjSEs
p9TYyME+goZYhWtPRivdswtqvnIBTyoTM0zY/XD2LOGefYSDvcPRtcIlVJ3vUI1e5UNTBJdJ5zHC
edSAIIWDQ7MqwFSWHJ4MJwxFN8IdqfUMHzj4Q1iIqnLXml/F4DmwSw8lc19RO03Y+nq8fpmnu234
kXQf8DHpfLOnfkQrqsWrBMlz6UF0IpbTZD9RZlG9jeSI2xqDesg/f6lqYPxKKF3MvHADmXzTWZSQ
e/Snis5IsUEXgom2OASMTuWwPeZZsexgFhXCMztJ9E6pjSjmKE/zasxkcMNXplC0h1LzkaN2hK5g
ui7YUfgElzeWdsswoqpZypIFXmTpOQlThFan+JhE2JnZtC6Ngn1zHM4l3/tIplsQI9ZWJryEPgb9
Mo3d2ko0m7Fp5KZz3OnQNezvMu1Fb6d1Dj8UsdgyZw5TjMYpZ1TjoTlMfTzfwKZ+/ir6V5tYqvNO
/x9fMrvX5tsO8+dL5vsP/rhkJFkGdv6D8/C7LtW0mETOnaai40P/w6CSMZeuMzc0KKb+/pJhUmlA
eGDmzO/8BDQCDM+f7xiAFgwqUUCCqJjFF78fU6qppBRyHyHiF6ZPX+DMIKOVq21N0vy2rJo7xcxY
GpLm2hkPLZdBpmo3iHtHk+iikOzXzCC1hCxYy1M3sfoaIQTSSIrFd+2YxbMQvI/ZV1K8BGWBn+Ge
LcnJYO/jTQ0u2deIKQpPM/sM8ejh96vblmvrC/TyojTInc9pLswbi2sCIF5iEYIZV+BILsxdXn9G
A7FmloRkAKV40F6kiJrTxKVvBMc6nshefE5Ctx03WQUAq5JP8wkVkNlO8CzjHAg50Kd75RZ44SEf
iqcBd6EYUlGm8iVulHdfSfNVFAerUFPYu1tupfVORDepplTC0NVEgizZWO74tzIZn4waOkOw9cuK
9UOJ0MlgXRO0X4raOX3RshHGlCPkKIs1KGudJbPOpeuhjhXp+T0d5DAUhzp0tWSvUJS21XEOL4w4
FHtYmKaJLCvEtVF9FUa41YzhYBm5XcSj0wvNR47DbzkR3aHyDQFvK81OiQBd/WyUG5xhKK+K3B3Y
7s+JOfVikjGiCOuUnb6BTDFiRNCHCLiQuunoPVhxL4dxWMrsNVg5OXGZ+ksLd1Ot1tbKjDBLWT3R
lKeB5BFfqe0kAJetPWLMs8P24hPv3Cpgnv1yYWREsMGa6NCgSMGthOvlc5ub4Mz88BRP2yHGPhUd
pTYFmhSkX528VUqopFqZ8EXUl2URLBFMMiREOUB2LvGbZhc5Ylmi7yprGOOaG4MkXvS0HnypfVsW
23spzGhsHwk4duU05dUXbZV8lpvWiGXVJXG2d1k3A/EepXQ9iCCZQ+kq1/RH/X1QxLZH7EUXz77D
EtgAUAqB9ZjR2r2mrjRpXCu6sodkR/e7kuEEJ9lWZSjj4TrQ/bdU2I0mOfT9xYTXPeJWSnQI9GWP
FjY/Tyh3qarqg6h7buMx5xbhJxFI9PZ/2DuP5cjRNMu+StvsUQYtFrNxhwOuFemkkxsYVUBrjeXY
vFq/1xxEZEdGVWXWWJrNqqfKsiKZIRgUjv//xL3nJiGkQQKXxiAnqGncFq1Tq8ETkpVkjRIBQwsv
3GrGAF+r8Mlq7z23qG+JbMw9RxClrVVXO/Bza5MlLwTLFbJLLFeXpPO+Oo1qLZzap6JFTNizOGWD
0ETaZjDeZMD+oBRTabCnAaI0gcAKi0gLmxlufZ1Xt+rvZOs56DzyCBuaYJZlFsjT8RJOvTsOeD7Q
a0QK8+h01+uvA5N1E9kDPVdLOVWr7yMLQJN2i+aurMOtTxi2ToZejoql4gGIsxckXWcrh3Hfmksv
ijD4S68RhLx6sBZa35PpZFd1uC4EfCxpA10GD1QJqEVD0T/BLQTSnvtkzb0JxqyEIK2wIj4HK6rl
q3xKmAcywckT9UWIqKrENy0ddhgQDlWKNR/GPHzlRZvGTOirCxIXpKECOS0wU3hdVtl15D0g5OI9
zkZ2/Bl0czJ49iC55TllrhlvPPjvvonuohZ5QZDPBOZ7yW/P2y8QTuyd3nQ0mlY4EakttOiToU00
fvQ4jCP8HIiJgwVEuD43HAMLSHisPrwLmC/YCRiqIsMdeuuxm1VbxaFrCobisZu26J5QeIQ1MkVr
WmfKMfPRahNdFUKsbHdCYBLd1whkzxhuzQYiVPiiTe//H1zvKiPZP7/eH4AtcL9/ffzB/T7/yZ/3
Oz547nAdCaDGFcqv/GwiRTaNNIs6VlcymSE2/a5SZESicfcb+LdF7vhfu0iZ8bNq4I5FyKj8tUUk
GL4/uuF5Qg2aXFoGY8ZG/eIkiGUaN1Ohru+FYtlaHQoUBDtRr+8TM4PyM5KONmuDwSe5iYlN3KK+
Valz67ngHZqrRv2Lpq5Lk60y+NM6SF51MXaIn+GRG3jJkmtgJZg8R3Qn2X2sCRruPhtWhpTbHWX3
SPk9aediLsYpynOK84bpm6SBKw9dH/BbURvbBOl7CUyhLggT9aHzxNItNlkI9tL0kIDsCfzPEAdQ
L5/CsHIH+gU8+rYhgcDJTt1w6QyPmRNEEHxhzTeNZiOVRpsDQ0uog2W3Uth+0RPmETRbBcW6xCfn
z+ijYQP+CZaFQh7jsWoAWglls1IqkbQ4fRXlnGwogTZ+etTknrE5vsqZMSMnEHVScERs4SR8GAV+
jBxfhpKYzyk+jc7HK6ZL37pRO4nlvbHUgznriCUExWrvMZrbFtLaU+X3sOzo3nynxCuVjjAzESXX
iJNHgl8jxMpm4YETbKiIZhkz/T0iwu2szZsGnADETilbIxoRusFqsYRuqevnUejipYdIWkQsjY6l
sIMeryFMVKBM/RtAUTG0jqHZu1b/qnMCctv2AE3yddzLxzraqeio5HFoZ0rHIVGifWhCBUQjCAYp
XvoyeVqytK9k/XujHRfGKW0Epy9EnMENfablW84j/swoOpRJLS0MyoxUOGXCWkH+Xqo3g40EdU68
rLrh0FOfhMK46qhX/LlwieYSRsX5iyB7GcZpcULYf0dWyAY1UPap4Q3riKu+6X1XNXyGnSp4DpRx
lci2kmlfLry0dF///U85qvF/dcr9tnbb/ef/yt/bP5Fk8w5+HnaSbIC/Zusm/Ua6+7ly0xFpM/wy
SIniYPv9rAOBN7v9yZHXdOM7NvuXiRlmfhQcBqfh/4uMee56guwxQ6kMzlgM/v1ZB6JEzzMrVpeC
aHpPmTTcYgAVFE14JjvAdpFZ5Ds/DR6Z1ALTmeEWXvrQALtAb8wg3YC/XGfWsezvLBUfDa9eGTMn
YwSY4c1FWw9CQ58SvPNFAVejb7zRyWbUxszcIFTencpIIpi0Hw/1TObwoPwGoDrM0aKrUgHzAvFQ
MQxX3hQcmVgwZUvN1jEqUk80UtWJVtUVXr893oO0oRH3qZXEmdPSzMQWH01w6knfTE95K3ryBifp
m5wl6zQPb/HMfGkN663tvAy8PXFKgEFGJ01YQKCFcoWZGlMrEqxL1U5nnowsM02QS9DGKVoqkDPB
POgDQYMiX3VD4DQNrl50DZjrI42QXgN11gyzkeMv2dDxtvqrMX7Xwd140mTSVMQ21KYda1lKatkN
AeRU2UTTNrT9OdHldsXfEmOpykM76QmiKJPJOEkK71eXI9vX5mVdxRFTT7uqsUhAj7d5xtCeFxYs
0y5HV1fGj2KH/kD1SYsRBRmTFssAGjzC/moPbhsCADKzWEZFBR5aqcpJc2JtpWticCxFPKgmkBnZ
wLOmGjh1OsPnO8tsa5eqBPPVfdLYoZL1myJW613f5LCTxjJ4V0T5YsCncWvVwypqDeItrVp/Nyq9
SW9CYAluANVGtGS4sU+75CdBiIg9lxYiyVpLwZdOlpTeBZR41KMaB6hGrErHz2+UQe3nnK+XpJmW
lZFhUA0o4ipYo4u0nvN/CYeM9R6OLSlnfYuwfEqKJ6GFDCj1qJJ14ez5Kpp/ISU4xaN97FqhPhdS
sW6ihLgMTytspWRzZ9SKvB5VLtaahZZB5E1eYXiFusJkbrp5fpFggsm4a7o55nkM1lFAMxYWrBT7
tIBrKFgXY54YoAUJy7q7qUPXczmiZ+2L9BjkGRuagWLWn6Aq5cyHK7BZ1AjW0YvG1cj+y6sihmWT
JY826qn6VkiW+hCXkB59YakbjH3/+rH933QNojKx+fMS9rfDfd/SOWZUsn+oqJjfxe/HO7uGGecs
ij8UEP9Vy5p/w/nKfIi2lopW+uV4F/+GoM4kbY8Xi4hJhwL094WISlACv50zGbokmJe/MKxC6PXP
pSx7GpmlC8sZZmDzwuSXUrbRRZklN6ZYkzGS12ktBr9JCM+eGqXnQO7HlV4T9JZ4tbqMioDiVhGO
7UACcBsKjBIqYZUOwznUGHIUkZC4nZbd5+gVTcUUaZAhswx604IXQTgZ67nU1thvtmWbOjTm+AC0
CKFdOBQgj8N404IaSrRvwUwe0mYGUT2a+zYVgRuK9TliNZMkxG123sfQwwHO9OmRWJaCgw+4UTxj
jqYZeMQl8Cp20YM6o5C8GYpUzXgkPakVQI8gk8ZcfAtnOcUMU+rMUdjqo7pqazO6TJI64uDDwkf2
fMIDVM5Pkv79mSrZByA084l25pGj8Fu1PIL1/CwWPJSS1WICKE1um/mJHeZHd36GtflpjubnWscN
qfOgVzzww/zkR/MZEM+nAcS8dZMzhp7mk0LvaiLb6yDpz2ZC+R81UO5wkgwXgh5Dd2yQ4mlpP0dI
Be9wOUw7KBT1wwwi7572eeJYSlKc6q43tmCvtX3aEWWV1nydsUFbYAHCda7116RgdOOPRG41/cka
yd8ShvGpRfoNlPZksFaOLfQDSj/efBIjqHrbcdkZzZcQtNDGZBwrXNjphhQHY0mEoG9XOq3wYEy1
ZrNpERbxNFAJB3zluKyUiIBC4RXK7VmvMKJyZb+Kmuf0SbzJ/fTVaMaDbPV8oEjbTNj3Zh7MQVwH
7u1vuoEIWEYXuZSGWbEpptveYIWRAeAeNO0bovxFJiM10BWXpZUzxEK0TEtAA4nkbxMv2sgw/YGJ
pGB8uUy2uWCeS1McHX+qH0z01ZZnUnpX05Xw4XU1aMfUjzrosobbBRVhd+PNTHS+yzGNU8fGqsYE
iZu6VkEIBfiy0lrfi4g6pQRl4pARzSYMF7DWJz4v82omgYu77qoMJap4Jh/hIH8MnsnIKz0gxWgO
zH0AxCgMrICFpUAMGmXR63Gyr5LRemyrwn+QC7xEJgokqqocP2xfQFotw/gKlnHrpeHg1kkMd7Ik
HGBQdQEkpBk8AcMMsRr7a6zAfMxl9Tx1vupqpMVZNSYqJJGQRuqocuCVb5lnNrYyRNJaidP85d/3
BmexrnCKc0z/X++NQxjn9AV/rMT7/i5+uzfMv1kaewQLkhZXBGvxnzMQ8290CwaTB03UTa4CFhC/
z0BkUArwr3F4SvOv/XpxiBoca1oGNu0MUP5S0g7b1n++OCB2S6DsMBXw9/3DxdENZi3GcYz9p/C8
cxSZG8HzNokuHasxsAcR0XP/HFkw2BMcA2h+5XHVlri1VM/BZ75NrXcDqEuKPaXXkqVlepu0q4+R
34l2j1M7C0QuByb7jTHrUjpFIv81CvARHPvO2w8teZVDtjNb3RWa1PZMeYMT84AtHIpRBwxEMlZm
nbiy9p0W0A/RJjJWfqKuG89JMcz44YNoPjf++CAAL+lTZdN50SEanho9A+NPDnejbzRTJROagPBJ
HN4L85yxS1SjR6l95Wre4vN6qbX4pYiIX2+G/ew2tQi3UzvpZk3MuCeUAaJKB44E+03zY8ymiK/D
OulXnCKEs1XwFfo7Gqijr7+1JsSZirERvyevX7h/NqzPBes6AKE8oA0uNpaV2nJ4hAm+a9Uz8Zgs
2J8SA4Okqdm+hEKMVIWKbXRpwXFBigNfHP5AvcAxGwYMWsqR3CAv3gUpvx+UeSAKLp3DasrXJdeR
LtX7DrdTnc02fpNhtp4exUq0oS9stB4+IwiIvMB+zkcWZBZiyuoWFxWJKCgBBCg1/Qc20gMiLixk
xqoJ9K0wCRfJ6txBHdD3equQITOHos1LfiHI0VokKZtRNLRPchMB4OjKq8Co2p/5Zoyuqf3PsfRS
M9AuGGyHXrQOGHSPZrRtGXy3DMAn5uDqe8dQPNGfTCIIhA58U/8V9LuO+91j2FSOmh0xVu/Hi0oc
d8K3REWlD3N0mfbPagHHGaxlQeVBlh5j+jhobJGxPQ0vwYkoNCPHqol5V5CgowTFZ9jM3lm1ukaM
/+W4ICjSvOSsBlgJrujoF7HCip7VgS8BJGCV4Nfja44LpwjuOKbK4FojJKGsWkQt780YxpMRPice
PYQPulx5A+3ulJAsgjHcBOGnWLxIRsgdlvLN7k3qrHrZJrOOs5BuWkiunmDyXaDjnq/NQr1UpiMo
k+JQ9CHvR9fiKSiodq10Ecurhsm48VmUaDbj8VIvUbbK/TIjDLorZqEXWrs5FYo43JiAN6ORkV0U
l7HBuDUI4bUVPkFbURcUH21nPIANJUUw8JcNPt3e4wkc9ANz3HU9+3jx86r4egP8vR4+XxG/b62F
FyZrFqsRiO0eSpPnBHew17k+XmGZQ0Fuu2UQDBCbh8tEHtUy03igxfzVZ8UwTSkMlmcFFzKhhDGe
ZDV/FCeNkFs1OrWkd/lILBm0+cl7M50mwj/QC9hJds6aTcc3jtBZAQt0jxU6R9XXQqbtsEgXdbET
kV9OFjRiLNTd7KU2BWEvCGC44OsNwWU2HMOVtdvmQYd3Ndux9fexmZyiUx6CQN8LuMRAjFznzMDc
l+/kIF+syXC0SQXp0aisFzKnyvxVLug4BEo8ING6CCcD27dd+Iat6uMxDcwDHHhsYz2HImuqpMRT
Iqq25FfLKZPuJQM90QLDW08rz8+ubHRsnbJozt2tIuQXsDhioGReTRwLtcjS8Jtrk6QnJJ1HmPfP
rWGQZ9kCtUq3qujvJA3/OgTwJuuXyiCtZwmtBRhXoWrQ0ow4xPk1bd5EpENAvB9VYBJS9Q0pzcov
AD5OVLxCrK3acDw0qb6RGsvNqUJ0ZuMDgwgZLL9q6lsf5UvVdPS5/U5kUKJZ7CStnMSmfxcaPwoN
Q+fG//NCgzDcucCAKfrPS5bvf/RnY4oKDpuXKlkEDSH3/1lgkDOETAIYhCRRY8AS/bsCAwnFPA1U
f6sifulMJQ0NH6IMQ9TEuSL4C52ppP4BronyR1IwkAGlYJT5951pD0DM1HzgfgI+kXxgCsSp76uE
6Jak2uW6t4wLEIHGSoVtptfavZDxonCeZnlJbDBEyKicIDeo4l5q0hfGOVi+QaHI6aroHyYJncQU
iztVbU9Bm28C1Yo+mGraZotXR+YKZQOj2RWCH3FW/nBb2OGsBZoQBREe9iHMKqEKuZCCbEif9UMd
QiKaKcAzZPwh7tYQGqFYOgUDiggESCXFQzsrknKkSRUSpRKpUo1kiYt2qcwapiGsnhmjHrR5+t4y
ho8Zx2fzXD5lQE99gDQ2EnyIeeQEqXn1SecMxDizk6g/lEgY+hyEiw66bXDzuFsKfe42ubJKg+OE
uop0ai0O3A5RBN9cx+BKlRBLDBOeS7Ii5NytavD75lQbqw55hcFw0cfGVmqkYZcpMnW8/WOwlZBl
TPh7xfgtS7td3Ov4kgCOIuIImTZ2xrAqEXcEiDxCxB4g6VF9IP8QI/E6IQdJEMFnyEPkqt13RX4f
kI3koUwPnF18+TaCpaoRl4yCD5fGTctNYThD8xJ35TlDNZgp5o7EBxuXt9x+8+WLHvSLVjxrmuwk
ybSZgH4OAuK9RgO+x8pYJH1v3q39+4D5ccB8X7j++QHz2wSMc2aK/6SR+f4efp4zOqmgsgi1WOeA
oEn6ZZdLY/ETRcOv/N7HGCJHD/ouTfqnARhtD2eQCFSKv0aS/8oxo6l/NABjimZy0BgaeWv/oNYa
CO9JAQmrLPoB2CqOYnLaiNqqbikBZjNLna8yPz9G0TvH0TLRojUU/oWu6GvMUEsv8GwNnECb1TtD
629lajo+pVmeB3avP8Zd44bVfkLEREAGDyDuZe3mob6cOgzg8TmA8CaM4qHKjJNedZk9dcV2wMUi
NJtMMdxKfyq58RumS1iBHvLOu1ZM+5N4PyDhCKh+AKw4mlYTpN4d9OKtAdWeUPmM3bsgVXZigABn
RkeUit4Rapi+F9Jewh8LD3QoP0NJopjddvGlQWwfE10CuCUWv8Wq7JTqE04lsSSwLNFeptzErWo9
96qvLTwDpYkg3w0l3/VkMPvjXhSSO0nyuzQ6RRKBQXighMZcg/DwVxaHsZZCAZVBZiQhIttkUMVF
M1saBLO9tGb8Nis0K1myESQpQnZO8sbpfQ3jUHIahODkt3gQBLVYI1h1iSnVFVABsqSua2Q12mRi
odJRp0TtY5Flu7qhgLNoPkt/sBvikeraox3rDEgMPmk0yXMJx7l5imTulVTK1hOej8gEraVmLqGo
zwXqHZXYtskY92VuXXCvg4YWT3ml7wNl5Tf9Hrge2PlF1PSrLLXkRUOmXZPIfBAajL6EII2q13QK
vUS2ExNbhVpRGFuJybabDYHMfl9OzGMPNleibhun9qsV2X0ZWfSqUJN6ErgLdfCPlpltVCZYJTV7
pb2344iE9oVNyt3gykCVPXckhK7eU6E6Iv178Ar5MUvM5VQEpymXPkeMmzUBq9WoPFN/EggKjZ5p
ETIcuVvzUdJtwhFRZHg5VcVnFLjxlN6s6FmdhGVPJiopRlW59Et1F6WGA7Q/y4IV/IR7y5o8l6aT
Sp0cyC+jmu+bovyWJNDZtLpxBTP6qNtkkwUWPbz1FCbCxWe2SQAPa6IyJi8GzElW1uhopfJYQE6r
yYQKDGnT+sJrJ5396b32H2OiT4DxU1wSgmFEbuN3buUTTzAnP0lzBhQ6B+AGpuQKUu+2LY1YRVAU
8UWALE5VyiulJ0Uq7dxY9W/a4MEGntg2xvx5QSiI0PXCR7J23TDQcdFRLmcKYJThKBC4AIjKEYP3
GGUzA7YkP7Tqx8SS3bfmIHsi+EieF5HEK54jG4iLlowLl2Lpub0iQV5N6C3UF6vGcz02dO4im0G/
ZiMGJrWru/dJeY8Uycn1gS1Pgo9Gy9pTrHcfRtO4IqyWvDH3PGrEzF+lFtJUL33ExrRBHmXihReu
sQBLcegfxSbYheU0PI3tuFemeqNVBHz18FdP0TBtm4mntp3B6nO4V0ocPO6e7KkNckxFxl2rgiVf
t3WN9nxJA7M1wTmW1RzozlXPbzI5eHj690FPHcOcJ9yIkkc1MTLAHtZiBQHHC60Vk5ezAGuqmh0B
kOr8nqN00jCWGcxGMiLJAqLJRnE9+pEbWKRlyLYcExClUiXwUhaLkY1nz7F4TaFjplp2ZHJQgusS
SG0YvG1UCXcLxq9lSBfSTy7jMN3NGaqBTD3SG7gyR05BJwu0cQG7zDYNpzN4f3Hv5j1dG3ViSKGn
8Xdn6PxAcHDaQvDzzGArpD4wd2LXylrcxbUBScNPdszCRybNFZkrvsny2IIlogqPCmavCbtSFQNj
USdaZgYNPGghL/DUN3Z6ZdhThqaP3eWHit5GnEChQF2Kxk3YPyswSiTE4ybIWsgCN/07SjGEHFQv
rDkmLgpnSR6V7xwel/Z9M49yjrkvRjNtW55khwS0sBWR8fdnJbZOZM84JekjLApCO0p3el0ePF13
yqxeCyPGOJbxYt7uOrYEw/A8CNlLHrM0nTc0TSpdY6NkLOF1j0Os7JPW3CUg+FnoJIGwCxtlQgkI
Eyceu3MRdVvMrMZcYtI6GkzyiH0sWA4NWf8tzcFDAwNbqoLE+TXCkUr3jViOSG/pScvmrBotmDXd
P2dxRkSob4BwaOACT7rW2CxdLWV48MOI7BHPOhRl6UwwKLCq4TZAKaDJcyxzCNi4bz4E40lLu2VN
AK43fgVdRoJd+kCCtb4ILQcua+GMhgd+NPXWFmY6ixOb29m0kuccNFxDJBjnxTatnkwRSbVe1A88
nQXpUsQoDZSuPUqdbnzK1XzXRvJpSAxChbtdW6WbfGb4W4FlCxJDj2K6V21UktGr6FtLCJ/CiS9B
Vj2Hk29PXvcEXe9LVN8lYgeqLl1VTb6pUU1oeF28+o4DvjwBVLlw/C1afDGqFlz+XbP+1hRrdKn/
omYNv+K3avxXKRvG/B5+1qzfWcUACIGX/IAh/tTkWGhyENYYBuN09qa/Fq2qTLWKWMeUDYk5/K/D
dyJ9dRpjRSaKd9Ym/oXe2BL/wGKgonSknMZih5xx/vVftraZ709BrLXKEiJYu+juBSscMmwJmdhq
H6TV05v9+JE7g+gMHUPlbz9BusAHv0/V5n9+vsHboHh+/OQ//FLw/f3+/CX+iHc4JHuBPPPoGf5w
DZbRAQEcmlD41xrl3cIqLlpxIL9QcllQpvm5mM7f95obyPOstDRbzVditPyMvmC5lrDQP5XQbcCk
L8HZy9bux49PVn2a4yBHHAHnQD97ZGzzfNDRUjJ1848/3v7xI6abctEfkxYI30roFnDWiLY5h2DO
9Dq2S19wDA1lvrgRyIugKcytL7WUXY8lXmQpTqpEz8KcBI54AwRyDvkir298lVlBs2rApir0M9ed
ozoirBLtvMeFn647zn7SzfRNzmUG79iDOMtmk7D6VZBI9ig/EzjEpG/Z5ZjWz0bb2VPzTZEZ1LLJ
xMaeChuPEzxHRC/J2KLqs0GPq6LBzF+7Eb/y2pLeUrLu0VrpWw1JcswU4UmT8CYoayWitSXwQVv6
3WM8bKEuAn/h/ikkwPQN0ZpzmkT76EfvpfLBB9oDmmXk2jzJrJf75ZesoHxkjOjtBlYFSnP0tSO8
HG98oYh2jc6txbXmHYR+Z8Dvr82jLF68geLPW8mesu4QLiY+7yN5C6noBEYzg3UbmNF2iexE4Zua
PVvvUbGJsNqRo1p+9URFwOMrHTK6vILySy4c0LhSjX5qKa9E06bfCVg9+NHShxs4rHOxfOhbm7br
3Wie1Wz/uAlX8ba+OQvncbOB3eVo+3rx6jgnqADhUliU/MfBwciIrHNRbGT3YO/u4EmWpetFtrNx
Xs2Vufq0HvuLfLHv6aKx+1Vyfs0vwvF6jbnMDmhtFsLpQKjc4n4/vBqLe72ybTtdPO3uu6d0seNf
B22xO4jLu8OflrfMa4e9gGI+9qGwze7zTYkeU+B8p9lYhi4l9Gu5cA4nx3E2/G+xWVyvi8XVvbru
plu414/ruVt8fZ2/rvzrfB0Wm+t1/lwBYMrH+BnaIuqe+tp8vmcvczQJvIXmk7ZHJaik+6RB4id4
OU6PC7dEQ3tcLBYfkPp3nfEy6nsroDNbeQREJSs4Y+Q5wLAGZuh/T6tIPCb8jk6uohOq9viC0GEU
Nk3Md37PGzOXjhbm01qGPbG2i04+9dKC3s6s3fHTImUlselG5oZkX9rhsiRhJP8As7YH1Fm0JV7Z
R95ZSbCM9y30t1V+9oM31gSICKI5h1EirzH3bsWcAfdM6ueKTMlUsFtwTfJSjF4q+Y6ZMrlIn/q4
D9NLcLloi2DzFGysyK2Amq5DKG1dLQIMhKdKDrkHmbiwt0W6jTLbe1a7hUSX4Spv1ZvKZ+vFt059
PDLJXC5TyB1pg/8EGcdKM+FYsmJDGYwV/omvOjkComyvRuv0LL/06oooa+OmBE56AEYlggrHLfyi
HBeRsSiUNV+n6iIYK3yxxVtRO9nbkK5gSJEEky+Eb81XsAOLx5eMhcEiupIxx6oz7ly+NXgQU3Ox
8u5SNJB4d89u+AzkHHeYE8mEKNSn+oESJSLGZmw24EX4zMoOzwLnFiGTfPqLNHRJg1AnNiuM549Z
ty/GG/aZMiUzDqvMkVEexe3KCBHjPSiXcTdRwGbvgrkXZWupKY+hdKazd2teK8teYcY5uqWjlIvL
ZWf3qCnwBFM5UnqBNsDKKzkTE0lA25yc2q0/IR5YQPdplpnsNIJr5tvJIUwvHVbtJeSbHBAOiClf
E74acm/M6T0h+iLbyywpB28tWyHqSsTQ0m2ewKSy3QZvE58hpHBgS0u+cr3Nv8N0KVzYrTyBQlJW
BE8A9/TxxLhNtoQ3aC4NwLh78ThelUe7vyiPyuP0MP/H/G/l8Uk+mDc43MBJAYIuCMKjAvuSiTiB
IEl/txUvzFCUB8ClxZ1qX9RtDnP5v37kDdSS/EjwCv+ATOft3rJJSlU+EUzzZvg+cQ69w4FgFltt
izlJKrc7Ya3RMAxwBcUlJAqPac0M4RWHD3HYq+WDR44KBBmcRvreILQnbRCLYwfMnfCB1wIWUpkL
nXEn0bz9oj7LtukY03LC9YNnBser72DtSxV7QkETSa9WBurqHT9BlmyqxkF45Hq4dPZ8vom2hB81
3gbW2ygSIYwThvWC7PBROWhMYG1hy8GeKHyrfWFR1Uw48NIt8keGGuONTfyDhGSyPY39t+CSFnbH
9LVfPZDYqchftLaV6WJvCuOHQHAi86Si6P8s9H0rr5/8iK8BT0PP007I6nfTjh7d4bPRfBL3+2nz
uLAFLwTQNadSb7F2EYu0UK98ZbLGNsnJ6ea8HAJgSc8xkPErnDPKhr4T2iU3ZQjrMjvI4lLjrzFJ
4TGZprDZ1Fdceyvez/rfhfWPwlpVESb+i8KaTdNb8x/nevqYxv/8338ImPr+Ln5W1pIqa2SBKKSz
g4L43doDfBDTD5U1gHKi4+Z91O/jYMSTkAlx8TATZiP0s7KeGYOzbt4UEVLOqXd/bev0D0snUuix
B7MM0yEWEj3/fVr8S2EttWqg5aonLSs9txkWP+bAo+pg204tVsgVjNdlW9zHzFxKvvhQBt5uGhnR
sO1MMMC0P7RSP+JWzj+C5v8ja9MzfXdT/8//YfLR/8evvIrvHw+iTJxGJP4xoP4H9b1BHuNEQDq0
1LRwpFn9XpABj+m2ZgfC1xj4Tgg+F1wbdwfhJ4jmeAhCEkO8m69PbIvGe1ph9pRT9T0RCYMulP1g
9Lu2L9/E0YdeKNq1CWWT/FH2cMwd7qpRb7skeULZvNLar0rfxBEYO5yrohkCMKrZ/ZyD7ptYD4fW
I89N1yeiQWrAFu2nMScsS+0Jy9Em8bEuGtHFU8k2mYHQHm7eul4b4UH2pWMWWweVTDqFoW47MChF
fehbFNI63W/tCOU9G5KVVcfXiXz15IaIchumsSO36kKmFmj7YBEgM++R+UWJ4o5l7yTUjjXkGMnL
DhYnAhGr60Yu7khNbQAfBJH6p1TCe8iKqYQPFtCG9INmAyTfqOFO5FgtoGnxClyj8NO8bwUr+FnR
bmr166hM4IbSxw5jQRJg4a4ekZdPVrVP1GYlBZobkCVsspYyoswtLMMe4ONWFYnuBvIAmgPD+hCU
a9ByPIP+nVCLDkp2E7TheQ6baedGjfLCgCHVZz3uWZkY7tCdhnKDy+sb6OmnNOoBQnHJGBlmKCRN
wanrEtfvDTvWdD4BFADaLQLGqNMEqXXH8B3lrmcwf8yJGj02ef6a5bCHrLeGgKnqY2wGJO7jwqjQ
grRUcdDLRUNZ1U3vzDoQpJSuErHRYM8GblrUukU9bRTtaPGTCmRXoryXtbCW2m1NFspgmCSnAwIT
Kieka9J0IN/ZTB1GYoKUFAsmsn2qugKZBfKCMTIdMXsK8mskPYnQnS2BxGQCqWCvpUhPzEBY9wWg
CUpITytXswDVA9kSYBcVmNIUVu2aaGwVqWXZOt2sUt6PDUUSiWdcpArpaBPjlg4BVkCwn1WL267U
VgIcdBDUo6+uMpmkZBLtPb8nuljcJciFgd8+syWWUmlRsaGpBsNJ2d9o8WdRke2o3XzAIHK/ieE4
YmslL2SLkJQROFVvdZYbZ7RekrRdEnECAxvQ2rWQRr5KJQ6Z2iY0hSsKlYqSXMfsUU1y3LbnSNtP
Bez/nl0CSjYfIWkvGE4eVS6QXKcR27XUaccwUhZGcC0Ey6kn3c7M6k1O0KJNMsZrCO1zOgF5dpPG
/3PKU4u6sX8QU2Kh+x3iZn7mOhJLrj9KDUnvlu7ktQBY/Cnunkas0FNOkAf3fvhedA15adq6VEI7
p5yQzEstsw55K6cLADuxbJYyzGdr3hI1r9P4UPTdXg4FW4InZtJYGhV/N54Qo94ECIA0KCUaHVFA
31FW12rYVb644KQ4SjVJD7O9OAUCbvapOwH7APe6LjQMOk3m9ukdcBcSLGpzxdwEHhlj7LdrLXDH
aNPocKk00+6jZuVF06GHWCb6julvCyRVjcB4mTAykXt/XmXo0q4w12X+nFDpl/3rlARwOI/pcDLn
vlkYl+pcqxg+FVoIRrYkmdtTRjKCkzP07mU9iht12hKEBHE8tpNkXCbym5J/hC2TzPKSMZIZtE2V
sY/Q0kVlICcedsV4HhsSzZlUlhNFMsASHeyzYrW32s/XSHbOiqAcEM+x3UFVPWwyKzkglG5K4Kq1
audlcpZJ0AQevhOYFCut8X/YO48kyc0tS2+lrOZ4DfVDDKoH7oCLcO0hPSawUAmtNXZSvY1eQnft
qz8kWfnykXxlxWkbzWhpJDPSI9IF8N97zvnOtoq6T1tR1xILUh0utkPj8TkJ3hqaJ/0RDpd5kZTM
1clBo40FD2roh4s4LHYJjwL7Oz2mmooNG5KijRQkt4gdVRrt4zko7SWbAK4pMTTX9uiGbz/ViXWp
lLMioIBoKDd+gLbOTSjtv6k25NUmfEYjwDJkunnEAB37jpezpFWJBcvrCYJ3039K+LtNFp5pzSWk
oNoCph02BUnYB9Xs3My+1OamF1QvZVjydPnF9HczrXdkyWXQDo0va9Gb1sIUIHyoiU+/KnNfktUx
1FUF72fI5DVqGBDfNx9ce0Wch+ymP3dxFvGqjnX+VnRjKcDC08rBHL/tmHlbDIGFZC3Slk1Kzcuf
dq5Vtot84voRYWPPsW+8RJqjYlSijUqBsDol2TbzWhiRY7spxxy1EJwN6dURfLpNW4hJYIp6IWeK
b3YHiUirNoFR82qx2RjVa819pZ+xalqW4nQHCIBP1tN1p0kkp0cF4SX+svvi4IUhFrxvce+vikF/
GK1yk1b+na+f5epoqLAwCC8EzVmm+AT64awQn0kgOBG2PRUv/8hrzF1wpzCaqPQGVM21lF1JmEuj
aTdD3j1XfsIYAWSii08EdHHdzpi3gXQVFtWm6/f2BOHWQxoZN7LqPfljeMH8d2itdmDmCLYmwpzv
XRXvOGFbzY1byvF9JBHVYWoNjDeBxXXOUHDsZy6ZDbDZbIU18MRq6hs2xmHQXNBW7kBiQ8M/a6EV
hVxZKc/aNw0UC3y2Gn5bc/bdtq8iesix05TWWcaZG0/IYkmIV9fTkcUSp5CTh3B4MtOQkLW29XD4
wsu7j6ksCe49lTJIQge6uomxBMfhllKsZdo8mPiF09FwhVoflNlI7MfJwcZZ7OEwjoEvKl6yayxa
2nVc+8bRT3w+xvWguO1sUlZnu7LpjSDoYrq0ChloRnkMGns74HDOMDVaOqul+qPH/5zBUQkwErT4
omUMptz6NByOdtQ+J9lzp/pOIE3HqOPtOXG8lEbv7KUwna19BTQYUNpGAR1S8fQP6XwTDqrjGNsI
aOkKV+liGqZDqeobDkvHVpH3bKXJA1ImTjn8XgSgYlpKPhrrEFTdS273D0Aaj3EzLv1evmsSeJO+
1j1WDYvfuuLWpUbEmfPgbJN583FAasU3C/aFZQZbg0OClkj3sRfd0Qt4V9T1c+OtEScJI+uI5YA4
MPnh5OSIHCqOFO8rw3cbHQ82270AOEg/ltgnXclSn3I7PuW92MdKdEi4kkKSoISBBQMf6VqqziQl
7ahYk2nO+b81LMT2YerWLTrlWPlXM5PY7lqwIQ02Gr5W3YVDPUIs1O/HGZBt9vUuwx1uHhLuBRXr
YDoK1qSMoJfMtkw42xXBCs4LoLcRWk/Jdxg3VO4aOjdsftBOKtAyIu582Krws42CezTaHYa0DQ10
LELtdSdZz7JvnoOy+uaB9qjGrZ6JbTqBO4MUbkMMLyCHdxDEfV2iFX5w0pksLm6dXDxRTcfT/ZxC
H0cI2tXBPQnx+XMQcogiaz/jyjO45dC9m7T4MiN/z1zExrZa6NyZydvwsRp2dTq6GkR0y5efFQjp
JEUfG1k9poWBCSO6K7Sdzecq9q4Z5oRuGh7MLlv2TXgGP3DnWShmha/sonnVzhdIGSHYYFlVw8Nf
k/MvkzPB6f/G5Hx9+wjf8+oPB+fvj/Dr4Gz9Tcgq4Q3q37+jL2A1/pCkAF3pti1MsMi/JEX+Pjgz
a/MPf26euU1G+V+DhAzOjM00v8s61jcUqT81OAvrN5MzCD7axCBDM4HD7LDFbySpNPK1cQhYuPhB
sxk4TouGD6HcT4dcCk9WmDp+Wi0N+mwM2E7h1eAMr7HaLZrJZUdII4Fj+m905grPw7rdAAr1HJPc
ctGl6zFBHh6R8AEl5enwzcAeKfSvRvX37SCvEMocW9JQd6nXbOt3RWb7nXDnDg2MDm0Ic9Wb6asA
tCpgrBFbSN7Wzshyjh5y30TGx618m2aKaz1t4I49e8BdkZ6dFsIG6n8A9lXClKMG/pM20KwDFlaA
h7VmTizy94J6xEsFQLadSbL4flBFgMvmQGYrPreCCiPbsq5GDAgDGG0IlDbncxoAqfXr/rUp2zsD
eK3Vx49zmFcF1lji0OEZrEiaj5V+i8pg5ZXcz0HhTgPeJ9C4WqXtMu05UHYiGL50HAmNUl1p3mgx
erEAny5hDbpKgNvFSxUuuuwx4jwWc3OxKmPtZXcKFraI7IJG5ZbkgjR586H4VtB824ZcOnRffXws
Yf1WMH9bueyOXp1cM2jAA93zmg39qdG+CWjBfuQ7crIbaTdUOrj4UvnctOWd8KVDYmHU6d4L2n69
An/Ppomfo2hcdPVHkLQ3KFxHW7UeCFcc/CSmIWFkFqPLYPrwo3Y7qNw2TMMt7FucklO1nzytvcj0
SW2KNHeMhKfA3wSgpAY9XZK1pnOZUhyTWiTBfbiElRHhFUWRSj1tJXmDw8SpmYOjjY5RFdCCpnKv
CTbscnHMPJ+GOVh9ZNj7c915jlaL+wafDaaTlawGmMhGFxbi2oNzL9GTxkFtcPLmooJgmW0EiqrS
W0pjfAa762ZJ451oNDwDZNd5hD5Xtqam4SzR9mbu7URGcyMqlQ3V1mYlkNuawnb43FnTgkn3deQs
PBpiZaUIAkZCshWAQeFDhOPe/QAas/FyR6/yzRDwRlfspZUSz4+epurksZDBVhUDJlOER8V64MT9
k9e1y944KxzPveGaNCtVk4+DBVYS97FOZUsVr0QtEaSwJBI8+Vqz9/Xc4xgwt0mrECct6F/fxKbs
GpQJZaHyZhXYWurqSlB4M9iA0dqdXdCxUzuBNawI67o2f30KlO5rOrr0jgNg6D0Z0MMy0JqyCDZ2
P4W3dvxsLZNoray+t/JSmp+y1kRQ9bfFfL6bKo7t/UOmRbjXzDvTjBmxS+pt0WKT0N8mOmy7cWyx
lHTymUwvqys6Z1pOR17KqgSP54gVfmHO/TQN/rU+2IxYKimvaeYWmwBC40JoXblV6qOK9XNKTslc
eqPW1N8I+yYi9GNacRTacaAisMyf63JSgAijzlyI30x144CFYS9hkE4KFWq6Ks4ArEn2lvW5xLzs
2Ii/TRM5NhB7Y4r3RWKtMrqhluqQ4L8bDWsp2vxSY9Ri+CnWWhvz8BXzzJA4CRMLmOjKVG+5/gwl
w9X1jSzz9ymk5lQSRF72Ads2PQiwPnvY06xUb12TJJYR6Icyo3hKoqTBk7yPVmBmD/ptmFXHngp1
MytZpHtXLbZcotEbgsV7gybfBSvQTQQ4zPGLLqe6vaVENHip6uIxGlNOosNc20MoJMsixOxhlcqQ
s/hOnCkg3nIROPU6b2rwBHaGHaCFjAn/TaE8fqyNTUpnuiRLjTNxQMWOure17L2XEnyO0VVRxocI
rYmettCM3CCTDwPUjczqtkzjO4+dh9nTPkXFSHqvyBMucl6M4BEmLvYdBgnzoWFfZeOHAybWPFDv
2BbNfd9Ip1qhfSIVW3ZVL7GYVnSTbdpZIQtv4O2XLRZ9H+zNOESHuEY0hyO0qrUTDWDbgGJJLTDc
TJLPClp25fcbaIUwcpSBCJosxeuyjhj708py7QzTLm86zXBKNQ4pu51fDFXh/TL5QEhb5KA46J9M
aaQuKkNBRH9Ko9Jgx+mhyhhHTZ0u1N3t6+gCM2OrDF4O+R0mXqp8UkE/sp9qPZ3+yvJtwqowetn9
wGC98APF6YruNoeq+4LVhk5fTNrKOxbKa1VvLghLJG9oY2KL6/jje582B5VJU4SnqLRuUtc8xQZR
xKnjt/xT0Gd0Tk/XhOw+a8tLVsUHq7fcBniSYYf7UqeLStX9Oae5CjRxMNv2BW7KOY3ZopUwHBMa
7LR8xNfUnwdIR6nsXxq6ZdpOvVbml9Xnb33bOBKe3jo/K3FEzSVkk8Z+EEVKxCtgiCKPlYkP4lMO
t7RN2X8yvLgBrkbH7F/GFh2UCPx1lMqrWiOfxhr0yI7lAXphciYI4xa0OXfJtWcg1ZhHMxyKKf5N
/GaBkPZpkK4NGrplcMhlkpScKyjOU3KOC0Nh4aHoHoRSsxKrmLkaQq+Bv/cpUrYarnvxBCC2WBRs
99Io4HLjlXs2gCo+kfzSKahYE2f3PDPA9xfCTcJq9ddZ+j9VKA6c/1yFurafb//p7Xr7feyJ5MEP
a9f3XDWZJ4HO9J0G99M5GiVJ0fF3/aJBccL++zla0xSIb3PLCdW4s+Hq70AO/pfKQxFIIN3w56xd
UDf+UfGZz9GappmcoA22YPqsgv1s7dKzcsgiuJIstsuIVoBbGH6GRECrOQpKJDTAIa1auH2pR++f
DWKj3YThc748h1wIZqplOlz7yVsZEp3iAC85Gqx1AJjxDMIEiAlF2hXaCGgCVOYIMlNKDWY9o6Tx
ul/apqcva0tax547WNey73YZ5M3u3QbDObKTxph2iEK0lxDBCHlVWnmaf6UFkH4tf5/CauoMZ0Zx
W81rznIsZpBWEqduKW2qyvsJLhEbdug7x6KmM8XyUgd40I6azAqzQc2ZIjGoG+j2WtUDj/soMUcV
hQyHOj2oOdZMDF2juVD9kNoRzAea26ncIvGpYa3Sm1tgg4SSu0WUSftk0h7rSQaGEb+r05uaTssu
Nj8y1jm+vUNwojsvWcvFzsg+Wyq+dYuycC08ZeKtkhArVI9lTyfqe4WeJXy2R7tTnYg1TVF5zqQl
F6u85HzqJRwxPRUokq06nY7QA6FhnbDWN9tsX0C7Iz/ModPKjzm2m0TCT52aeGA6FVtvedMQvoss
d9uieAnsN6V6LHQOpn4sfxj5sPf9dl0ZqWuwDslbphp13Ld4VQIN03RcnwTAVy+QthooLvpJT42k
LKO+Yx2pYs5jtVai8FA6VU9i0RKV8OxNnD/YxSoMaviiLxYygVTw7SvkmXnPrySXuki2SpS9YvL/
EEN6igtAKmXxqiBheBmLS/pa7UWFyR04tnm2hoCORVLATWfeq6SChx4uqfTZkxUe5tCwbhaXLIe+
gqTTBz1wWmI2LI4UVKqU1LHRDUvegjLWXkRF4QxihRSLjerqFZeBYuACg4ZHdEKyLmZPHWWJ74GU
s0HaWcQm1BWTIy4W8Vx5bOZYdEVDTkNOWiEv/ddF9peLrDGTLP/5RfbX3Nd1fM/+uGj8+5//sa4g
TmUKWfuVq8117se6YjbVzjV+MpQKqNs/X2aJidlUdpr4ZJHh/3FdwSNZ6Pwo4QhZf6pIClTn7y+z
NJqrXNV1FWFdnX//J6FfJL2RKTZv/HTUP2udgcg+jhT8SBYbWr/bxvQX1IJlBIIex8sxKPcBnJlG
72713LqTgOMX1PBM8XSJUTBIZ2IbzKVD0d/i6N4EDF/20kL2dCdoCdiI+wzs//SRd9F6IgJUkYjW
8tLt8tYNp9AHzk1huMWHiKMwPoFTwBzJJewbG94SBsKw7BEXUsIpfs4pTNkx7CDedPdK90kl4no0
C84uHgw0JEZGPkkWyKs9FRZumJxTXIlRwHUUi4+eRphrjGJX5nOZ0be205xgLPYWuL2hyteFfvM8
gm2p/Dhgo+lmmTcW6kWFIVA2tgFovxsWDSzIJjAp1GsR0cFCY4CKhnFRmJ/1GJyUxtuNrTxPkSg0
jNzcYZIEE9rkNsxvg/7qWzvciKgRwKwVJ/Bst47PQ8/pWhHvfioTtjU4NwHYCKmGQhbsxk8hJ+Ft
Yl5MmRvHJrwjIfek48OtmCs15kurOJAj24WMnWXJ2dpc9u2uMXu3YTSVpYs9T6opI6vgNsOkSiJI
1T4ihtpEX7UdJkUEJN3eJzNamAHYmCfhnpF4RhcrjMiJvMXofWRekIZrUCfc684eClPSPwkGbJVB
O+HZD6WSXdVSrk5q9ERjzrJjNO8Z0QWjesvInqnbhAHeVmK+GIHSABhkzzN+yPBE/HbDR+hl4o7S
lGc/lxm6WQ5wvnQblgWcEVbSZO1qpqUuUncDS4WA5YLdSghsyqluhzvgW122zVlECO6MHYsJjQWF
rl8G1hWVKbWOzQIjyey1zUJDbsJlyCPULDpUFh4yXKe2P5sodiJyIyVYEqM9mnj9apYlYcIhFyfq
hJIXchkmY5exWhFjt6NrwRnFnvYPtxuaV0ZCapQrbKp9tkSCe0tZ1ZAEylncTPMGx9P7i2k/yezz
chZwOv3krHuksN3yWWHoYdIcCe7QJcJyCNGD4usR2aVlV/cRs0KKNIztxVvOamn032MWTToLp5rF
E20rzzKLKMPq7ib6KZviWghavai7Uqm9Ehn9Vz5FWD9dEP/AscPL8PsLC9RCtqB4mPDmq7/JkwIL
V/R+ZLFZgjXIQXYLzVu38BBSc2K9RUBoBiVQ+bm0GoHa9c0fOJp5zYPFfJDAV5DAf0hTjWrLU6VQ
VYctJvLUjfAHht2YfQkkFngNWpPf5fAbOjgOSqc9T3AdWvgOlt9gKoCUpaZIjqRtUkgQNUSInsKo
kixT2GGTy65ZB2AHgEQFSKJT6G/EOiMm4aSAJmLe6krZwjVmJ6Ea9kEDSZGDpgAsRFUxvAp/BD0D
v6KGY5HNwglcC2MGXHiQLmotuhSQLwwIGELXr75su+Tq9iWEDADRdIO+CHZ1zVi7VXCTwwC1Sdbm
DvjdHHKUp51hSkvFyx9ImTsCG6vV9KyoUCv86NFo62WoQbZslIWZnOdau3KwDhFnZrkU67541Vm4
BFzyepM0mUfpQvENvtbMuuGSiixLJ1Wgj6suRbhLcUDbcHp87ITGvB8ItG2R+btsNuuzukrlTltq
1s3XE6cSrwSTTxkrnpHk0CxPjtK01lTKL3Na8GyMR43/TAX5AYLGNvQfpOoKst0Nwe+YkfVYxFTP
ooO7bV+5hKR2dthswlC/KrQZs0wdnhSMFOGWXTebuXTjNbum4s6iKedwwjHlqycrKre9x6YDda3V
yh1+uiW1jStVHlRSlcY6Lvm0Bu2Gn9DB6LOadBxP8tLI8yUyPn3jHLTLaTl2K6V6ITG4FPJTXd9X
w2tPBDeTnts02lZhu5RBcsIYWOjJBXXKLbNnWdvIybip0aw6qdyzTHuqupE7B/SQRP0kz3ezAuRZ
PV7Jo7diiw+NoSkPUnfpp+g+9KSnYqye206cFJq/dQ3MWDUuoSSfiljpgNyxrfYV6SJFsbWoVRZC
jDYQP0Uak6FLQCGk28bsttSJO7C0OZaTHUiz56I7lIO8E9xcfZXEC8zTZj32811jYsdvTNyAjlmU
7Owsc2IlQLgrcYB0rKDjo2ck6wQknp0t8rykBrVp155asjZjoZ6k7jh8ozJXh3OIGVlVgOkTjGev
Ja/G8kHnJwtQ3oLOX4+KBe5uckuSaAVbmSHBG6j3hdNI+t4asGFhH4y8iuFtrWoDTa0E97QAMQ9X
Ct4RJcJfJXyuCv619x/7mnJFXijFO3S9fsqF/9R6/eq/vmAp4jcWQ85AAunGErAmOVmJmTL880lo
GrKGEw4+prHUVhnVjbZOt+SQOZRGEm9ulX4FmvFCIS5vByp4fegWZjoetUTfyxad4dTPUZFV95eq
3vgeQcI6WMotdgEs38owJ1Ee9ZwqQY4ubG/i6sm28E6rSNLVxTbibZwBtWKsMOL7sJdXRWHTiLKp
03JtGso6UUFAYRfuCNb3/Qoq79rk3VioGAHtx0lB8SndMO5dYZrumAV7ibesgk048O5FUpIfnIHl
27rgJ8c3nc4VAfrsYbOGjT0mbJDOGU59274orPQ070FkA5SoetehlEwSwRiump1MZsX1aohf3SbI
m11goAsxF+01DDUIbIekWEs6EVqDSCbjELWR+rNHcwCq9lzHXnhYtiF+NXa09ZTgqR4kTIGZkybR
Nm8Onm5twqjB1C9RdmBCI6Mcwx/XvvnU1eUpog3d9Kg+Ytud1uqqb8FweJc4oeRE7fcpudw0jZYW
vRwxRafWRKtCt7GC3kHBqhFyqnDnU5oJCBLr9fcWzYeeUs1mbteMS/NakUaGUkIdEv2bNUWciWze
yxRz9ukhSvznjLrOYtIXSreJVPbb5KGrqrobaPZsKbbpw1/elf/jH5yv9fcI3Ae0sCpEFPzNf/7P
/z/hssBbf/qAOm/N27/QeB824/Et/fq3f/11xHp9oyOh+gjf/pmhen6UH4Zq29RxRwtDBubzc2e7
/Td1DglatiYjy4Lb+nnQmrGCgMNJzXJYsfmtv++zZjogFbuqZmgIzn+Kr0Gh9e/PQ2zaOCNwIlIR
mn8zaKmR17eZ1SOd5iZrn0S2H8u4eO5TJV346fQsD733Wuh6/sLSm1Nw3lnJXRrRfJAnw1qqJM6d
1pxvDBV0n6w/1bX6aPXE3ooSCF7AiqKNHAkFWCuxNw2ioQnAniMReRLulKicLcSmgiY3rns+SL98
RZFJ6gJ8lrFua0h7csZtptJXSTbcDTmfZRZg3EUMH1+WLuqtFfIoGXJcUrwMJJ+1sT4pxiSthnbg
bFQuAz/eaaWEQ4ga7zvMN3OjH5C6mJxFnxXnStAoGITZJ6/Hta2AM8SRd6oES+eaaEfClUmOtYMk
pnyhThF+QyLeiec7oZIR5WFkdgotSEAZqhrJ5UJfxKn9IkfKYzkxwMRDPXuOoWzE/tGYOEN5PVso
uU26taJ0wXOQaheNfvWmjSjWHeg36LoGLahDwFXjuF7ldqDeQSBAxNDl4XUc8pRTamPcRTE3u6Qc
z7oECkPKYtdiR06gPwJMUCfMxjLLH26gtT6f2pik2hySXgclpO1B+shR99Im4gKDzd4EWLLhxK0m
au+ZLOqCScliGp1AK8K35aKtcK6rog9T1KTNZsEYSZAgVv4GBOkLXwSYdxHWx9LC6arxYuAU8sAO
lQZ+qZhn0VfifV3PHtMGu+dkF/CB+zWK8ave4wbMQp3Voemtq4kuxInvphQdIyGW+mXDFLzMyJFS
GUs8Ti5tJzW7XRX2j57h00tbIYMHcxMkFknip8OrICSArIizNWynnSpNw26gIVjqo3TtTcZ7KXFe
t2mLpOm0XPuUMvLT4w7v68QtDHtTj8aZc9uuAEvAS9aK4K6cLBiHADcpYe9WWeWvK4vXsDTvIhNZ
degIvOA4GOOrHdRPfh6vW9a+ht6/xM3EijCtgJ0kGJ0Uao71bLiwodnncvIk4dlUu+JMSdBNK70a
skp/sko6r6fGmgHhdABqVF0oEVKklNyiiRuO3MLBHHLzMNgKCl2C+sRbhhd2gBDhU7/KngaDV2I/
j3KeOLLK56vEdraN1Haf0ES88nTvMwh12qhDmyhZEKxxDM5ZQjCf1GrgSQBwvqpCg5rX2AydIeGT
r+OsvJHR+NLbkAJ6u/+wqkZz6Zd6iQ3i/TLjSQMGJSx7V0+kbdClW3pUjvyQ5KOwacB5pofIrL6G
UGhOqM7cK0J7YiawBDYG0tEYxD1WjX0TZdo2Ex0bdavYNdNnEifHThc6Jk5QHgE5Aw1zBV5P6134
7bAOSfq7KrlmSF46tQTpLqZAZlPNn7ewoyyprTXmJJUbuSggVZLKNPGzMbGUzYLdAZp47NIc+RZZ
NS/ORJPIzMKh5dDGIcAmVAeUU4wSMTSaAAYNeoigAQFQyFtWlbvcK/kSibc/gAjKm1T1NkHoqa3g
NYilO68ztj3MhUBDarVnIpCogZ6oKx9SUINrloaHTxOQUKorZ6aRc6/jjferOzGzh7RCnCSzhuXD
7GMrZ86iJLDrdUpiuNTVswXgyJvKXSp0aA4tEIxUO8g+k4jhC3BhLAOoV0EEnEEGnVqvVObfGshB
1mdu1XWuCv+gk5unyUt4sukXoOeMDvOybc+93N083gGAEGJ2FWKn9fohzqxHQ4id4XcRtmliBWZU
X2q63jwknKM8c1Yw/lM6gLzZxQRAeS5fu5iOO7m92klourXItkafGCc7IOiATPcuQqV+T2pLdrWS
lCvRkG96lLGzn7KzWZBiHAOuBpqc6lig8ccUDcxuTNdtHrMyMIiK5pZFnQHTQIk/gdqZhRgJKI4G
dIq6pZTMY/uiahSZDnUtUcxd3ALKSv1IXSvQ1CmUMPYFl56gZm83yM+JVR9shOvvB4e/zlB4cf5L
QP9//K8+/L//3uQfwX/8Mwzi90f4saj+USb1MwPR+hu7aYGbWJm9dfjafj48zRQHNLrvhcS/aZJk
qwyaTAFcRoLM+lNbamH+EWSZb28ZM+wfh99vGIipRqFp3cKL5+RkODnzItcVCH32c06NyDLTT/Yx
8pyeZOQ9GPieDjLXytyY9tOzmuz6x7h9XWGSwChMvL6A336sKp/uPaKY8BZY7ypQdWuHlhXIXBx+
SuZqZdmo9012pSBJljfmi+Qtqrl1+x0viCL2AGvU1zrZmBCWUg4p6zkE8IRTLNG/KSuCOAW2v0v+
FFkLEAT2ERIQ4X3ZfWgFJhpiUIt3TmNOtko3ub94TzfWE7x7Sg3ZpJKJIi1PupzGwIX3+cWvfQ9O
ZdFsvsKDhIdjtaqv2L1dSXHsE+YrULsb8yNnH7JgFOQYR3k8NiqXLQqMJVDLi46MnvgG86k5hwfA
5tWwH4gfhUcbJS4BvLYttrARw6tuOslDI++ibC+cnMPRR+/dhypoLjAXRNbBMFifeI6tDzIsnf4q
Q4GTCBfRkLfw7kjoDHvTX9cDXTCQJ5TFpBLPWmjvNqQMDiTTsyFvh72w+yXQHnhi7MTWuB2i7slv
8agEp+S5KiBEUyi4qPoPla2AB7BY+vB1OIdbfk15lkyXl2z4SBoid4/1USIec4YyPLJjJSIryEeR
S2Opt/IkCll20WcAiIKx8J5ZN0zv5GQLqSOaPcqHpHIi5GXY24/2Xn+dXvR1sG9dnrnsodjq3+x2
ObpKuID9S8aBIodPiFZP0RlQ8+CEV+K7rkGRyzpFzlyCOyI2UbFDL5/wQC3IHuobO36IVqjQGcZv
2seWhXmngGSYMHY+R/eYdCRc/oMHU3PZlGuORoEA4cCXaGTmJt43W8V4kJpPER34l0h5k2lezp2v
rv+YN9TGPg3P2hUH10JatvUpac56u0kzaD2YEa2DoAkrazH2UaeWLtobqWagGhiP6FQkE5bqzoxq
8M29hcyDqcv79MVZDs/c7ji7kGe5o9p6Nq7uo3Th+v4uPtdYtuWVGS65zBMyy5rVYFE3f2z0S19z
PF97+567Wrf0tL3+Iq3VCizCm8Wi+o512nCY4g2sJUrEF5CG4r3xIn9U8Zou+wtKiVm/x9GrXzyw
w2YLWPu7aFpEiwCneq11zty/AHXsC0TAENyP+od0N7naE3QubYtzxYQ3ADiEFssz8RpU86h6xR8j
Y+1f59zYz3rKG53IBy7DbWttImVtfUzflDuSLh9kwInbA9Xkw0tU6qzd8Qs2M5VNBty/6Th6W254
Z2vnPUMhTfMNk0Mnzr59kzjFizWtajRX55t0ulrpC544Q98AIsheG7RrMIR7Ob/rxIjw+zAqjxM2
mPiixevu1boW9hP/yIUblNfy5JWuJm24CiWxq9u3dnKEdNUonuVw7pbWY1/SwcTQsleCA2KyJ1RS
CO+1MzpSvo/4jsWqiHcWF8x0meRMKyvZ4dmW1p9hsCLYhWCgbJgUEt8NlK9AY1o8509odCVyAqUM
+jqu1+G9cphbPqyX6a1tNrPvbWs9qtMtcfsasOmCPEM5XMfBBVNYkahd13fxws9ZEG50yxm2kDhY
yyv3Afsw/ntYdv4y9RwiJ0L6qCA1mG9T8NREblpgz6NQCKvAIbKexvAB8dv+iq3CQYukHXNRbjJA
ADb8EK47eIhuVcWldStTe76rhl8EjL9ODZqp/XfE7Ye3Ksv9//O//9iP//0xfuxdsOeQVGexYbD2
UDkg/BC4ARdbiNtAlL8zSn8+OhgsaTDq/5pjZ43z096FSmtBp893Suqf8xHBlPr93kWhCpuuJ+z/
Ol3Z/7jWjSiMUcxeVdGO6Q3O7GWrvdiNstfIWHWJvmOiuy90ZVvmKcFmkpadtjOj0zDg6x07CYUY
8I6nE2jEcRewgEXWJQhbV6fOj2SnGcr3li0rm8tFbXRf+hivvB4fJGVgHpOBmmEJhuVDmH90UnQq
BO7XoEmcskdk6PK3xDMdI42dRn3URhh9mIYV4yMt/A31aDBhkIfEjGZ0QuMmsf7sVNfr43ORMjPW
5FYEZqEw/GoMtJAEhx9ixDnKIye2fCoh7dPQRxssR0HyFaMhUU79pFn9tjI6x+4O9J04Gct79H9g
VXVwC4PxqanTTdnBJ7II7XmurFTLitLFoVPehkhdCVlcUZQXcLfe2RMBcIYqAwt67IgHpkiSCNvu
0Pj7Irx28U1Ry21bFw9qqvANLLz7JjZmiZx1Rl9spNlfdiav+hG5IL7vanNbimqlSmjPoXEE5I5R
6tkc7qzpFtuvXUi8fcowlVNHVCtbvFql7u+pllvWdXuo1Y8QaXwxNPW+6l7tKn40pj0F6aT+go0Q
0mNIweNiGvwzMcD1ZMa7gsZnGYmsKUD3JYQSzRh+Zi4MmI4j9Udzi9ibHvUbvSHEWbNH8PqjjSEA
Sb/aeHgRivSSZFRwg5iMQcXHFkTY3AnTck9msoEEKXC9Th411/Vd3ZX7yELdMCif0/AJkCplfhoG
1OPoBYf/K2/LmJ3WsUyyFzMcdnFhkgm/CXikAHErCvase0XQL7LR7MeRjNco7G1VFaT3MdZSnG6H
HcXKsXrXG+m90XZbGkF435uvddjCJaHlLirBAeVmd++JGkgSvqmWoB1xTdNeqXr4ZTY5AVKEJuR+
OV/pVbpLTUIaiWLulLFgyRPCk433OrYumCLFl0/im1w+lRWldOxp/m7+H3tnsts2lu7xVyn0ngXO
A3BvLWzJtjzGtpzE3hCK7XAQ55lcNnAfop+jl73sqve6vyNZHmI5lZQMtHBxtSlUbJPiIfmdb/gP
TkMZGer7VJ6zPnAu3WDYT6AwtBiMVNJhxPfGNm+/zvnORTCuoai0zCIGuiyGAqTewWcu2rXiPZGX
ZPZhn95HTbknF9ppl194qTWF0oPgQXAW0QgBOXARqac5lIHU+ix3Prbp2r7u3xKtRsjUjcLeuBLG
eImHzJZtNJdMnfBaZtGQokkyi7w1oGPiOO1dH/snVdT7R44Lx3g+OFS4LoA7L5i4rr6vmbJxUEVM
2yL7BIp5uOsPzaUBbgzPKLB0bLtatuslBu4lrc8MjbcS+gyVcVaBQW8+6MJJyB6Qxy0z2I4BKkGj
HK8h1avzXViO0zQPr6XYL3dc2OFeq36qSCrgCE79Co++iM0cNt0niV73TpwFB37hnCotxPAGhnbQ
TzNhc1TproTroHMatyGseve6kttsRxKuSGqjH/ZVNglcHGiFZxI6i4KTI4yUKOzxVDJxHLeYGCE3
VqCMU2n5J98rpR1DrrQdGyPBXV9Kz92WfCO18lsVhgMB7jj3mdcbeQXTGb0v3Mr6YBy6d05b7Vh0
lYb0a50YcDlQLOgAMw4USyTVIdRUQPL3JhLNan+rMTAmiYe2kFb3pO8Mu/ZzD5kL6cjikaLrb4yU
eXEi2e0ZlpKdFI5dVzlvCg2iD0PsygELfy1bty6OnD10p8L4MqcLatYtOpQS4Mt8RHMdfM+pWhIr
rRRcJnAmKYcJVKdIMQ9XYAB2GycfSdlngdWGz8XAi/s5tNlhhbNMg3IYy3WiRfnZHDMxK3R2s7Y7
sPDLcoVxFrM86NTlZdIjWJAEN5bsnniaRJM43ZvrCOBp1kHgRZ/d7nOdNDBTwUFg3uhPaMjcSWYx
0uYeFE/m03QxR3WAFAIGIRh7BfPgHjGVY4zMjxHx3esw92qt/RAjcEeGbGacxMVt2h3YgXapztHU
6pHvRls2pSEuYVTcoa9q5F9Bquq0gIckpYa4k/vPrXpnB/cdFcb8k+p8TLjqClCjpJsHXWcdhxYv
w7HZfJScE5SVJEzequa24D+6+iXQvybe9RxzH4fiE92Mqx6rINhWezAx9soU/d3uuFA+JSWASlVq
RirYyeGIfWgs17C7o35Uz/H+BaDTzeWdOUZ7PrK7DUFeIWd0EqD4JgX4QHQEqJmSw3r2ns882FQ6
1J+0MyYuH2gwT4LQhmCW+aDCvL0gv/GZmI7A3rE7SMm0KYZdNps5XUKAFUADrJDapGuu47gaeyF1
l+Xj8fkpjLEKg2hc1l9kYFxVS7OgRc7DTqGvYpzUDICAQA67XGNGZVkPUwVwj+Frl41OruvQLNd4
nRkJckEp232cHqvN1CxsHlGdQq06T3U0a7VTKdV34pasQkYWmkKlsA8jwm7ggUUqDwCu+cgYTKQO
PlobzkJNho6lHEW+/rksUaalINctC3aYihaBcqgUAJiNCsRztSvP3a8tW7VSlVTRSXDoEJ3Hioax
TeDcuUZxbFfKDMKh2pY3VupNzOBUmWeT0kKlLSsn81iB7EGwCLLLIcf4xxFP6HBoYVEP/Hjk6s6R
ESA24iaAXHrr2MudUz1HXyLyrj0ow8hojB1DhFQoLkzLu0vGQNlIRuubgfEBr9jYbr+aakq1Zeow
fRHAthrpKkI5unGO5BJemU/B4rGayr00D0bNADAn3Qkziq+2nTaBDnsQL7la/pQ68jF0RrwBB/1Q
9moE8OpD02CQkd9kjoEoS2+3tMPdsx40DbiDa8tVRlZPUZ1wl4rws2M2mMShttwc6uhkJjXmuIqF
0kN4rMJ60GrlJjDbE7zEbjWp3Hd4OKXOOvKC4iCm/46oT7br0BsoG/TXY2ti4dQUVAB/a+3YsBhf
z/XDQJnfhll61qH24wK86i3/1MekwWwP7Dn7h1yPBvsk7Y9UtDw8S9vr1OZYsrAYTj8CmhswcWCG
RO7R5lRaWF9BuZeNGkV8HHUU/zJAkyEs7DO0K84aDVW2/++iLsG+NDW/N4me9rd+v4ZJIf7qsQKi
0anj9+IotiUrCiXIYwXkCAgcgF3F1BhNU3k9MSkUC7qxbVGyGGB9aXk+VUCyZemMivExkgEO/xQj
mTLndQWEchaMDfAtWOKJ8u85sKVCVcFVS1vlMWX+W2nHMEiFFejg3ui18SUeaKWhP2WWzn4kF7s2
0z+GVHghohLXiwFrdxPH9JWi7FxJ/EvDwKkFyjAdTgtWcicJvK5ijJU5wUqyzr3GPa1Q0mmkeOyl
FcDL+lJLzN2OPaLqwt20gZRKqjYHke8zZVCSr4GPSGExKbwBBF++0yN4A432QA4BJUWnslUcmugR
0Cy68AwAqa78IQCj0wIYbGX4V7YNfK69kGOYGUF8rQxfQrw3K8oLx43Br0jHfaceF4wNg2ysMqwO
sGqKi8OwpAUp6Xuxhkck6k4x4EBHgk2ZWdMotPaNJh5lTXw3gDFRsCrIQmquSPvQYxXGVBTwW98L
7e4pQH+MVmqEZr1IuzYy1JnwTXX9/ay+98u9HAJknCC1G0OSS6Fz1rifDnU40RFDqfRpPOS7WDrs
NJEyDtpuzyHM5pRyZXKhx4xpnXtDiGAz59qJh+K8ioFNJwVpFTKrgJGysjhxwJw68syqtZ0s0q+b
BAwrRzAYu3MPx24AMwRZobBGDyqZibEul+LW+45Znpa+eajDW5zrX1Ps6pjKnnTtbW/ZFwZmdiGm
dlmeXXmY3CWY3aVsuxXSllGtjFttPhkKRvJedIq1Nt+KGRBAAmSCy2NU7A76VBi7jiscN3U9oYFo
gHCeH5kA30zYhTumRleJOR6Ku71I04C2wesnHY3HuZIiVfIhtW5jSR3NLY0a7qPNUK3SPwwGzdHg
NKMn6aRaNjHTwTsuUV9xy6Hb5W4AFDNve3TSBnRaChc2rr5vkDnZqLh0tQYyONlTxK6WFvGZid6L
No/hJDefeqM5cNGDAfWWGBcKGjEyYIoSzZgc7S4FDZkm0dDcYkZoxx8GNGZssiVazy1vANPncemf
ShozfOPg5+PvFE21NP4v0cN6RAv99vJ/AQ89tLgEpObF/4wX8JpzhOr6i3u8JqqV8rb4zR/94QNI
Z9pngHRmd3GA+EdZFcFtJYA4izNM7v77b6vISlB7m0ZxM/tSDPdv/NnjUIqgifUNJAhoFA7He4ys
FkLiOILCg9CVBdzmKbIiXigjO27iIis6Us8jK9Ab9B9ACGFDbejWz8iPqwtyxFKtUFyktYAMKoaq
EOE1Eca/6S3R+0l8qVaIrJaK4lFfQ7qseE8kQQySgfLVVnFT+sCP6/TMhUEkwyQqYBTJMIsUBqgu
7VMvT8mdUTbUPvvwkNxsT5YBa0wCHxY7YkhGAjsN5lIXyzuZRvmU2x9jrHTndUoC6x1WqowlSn2m
uP4VPhE7RZfsW/4XHYsdiyFIYiVjH+KURdHgQ6SKJNAmanFV1TNVLT7n0K0G4l8sldeJQy5JD+0w
hpiVQdAKtfx0yJGaEMwtgxehoIMSF+A9oXnRrGqU21CZ3+X2WY8xQlWnYzbBq9Bk9o59ZJeZ8FRV
wnk9MW2858N+FylXvDVwhvABZgv0/NycCGMuAfQAwbPLTrkXAveBQv8xzAkgeQcCoTmronNIiQfz
ALWYAc5DTD+KkYlEnunHxSz1B+Y/6X7vRjhfZ8NZEUHmFt7TanI1gLHpBw9JWXsMxBNddvpnSaWM
o/Y4KK8joIF02DyNVluPxxGdt664tejDhTKakNhw5eEopkuX0q0zm3Ac0L0rLMQDaeY1jdyPbNka
qdpXiXZfaKcIRbcHbR3uVbQD3cDegXezU4o2oegX5jQOMYYVqmfMCzwUpjKaizFNRkt0GxVMX8zw
DEj9UUczMtDDG7KIQzvNrofA2q2RrmtVxAFlY9RD1XD98NxXD+S2O6l0mbGSc97FIGHYO2xvjzcL
PWWqPbM+rfUzz/2k1ckItUumVtJ549SHgTPBNmUQPmMd0ve+NHKjej/W2eDhsGm2fFDa6ISZ6VHK
kCfE/kwd0LPXmOO0JfT+GNp4uJeYLe2r6kqtw6lU06jPa4g/wVmZoEGsWDdYI056Xdvx6vPcjccN
TUM9mPTphMwijyruqHraor6tpfa502sHIdE3g/Y/RF88xaUze+2aKGjJACAMJJfCilasFPcjiEsX
//ejrCbEWd+Osn/8Ky3W5K+Lv3oMspZlqjB2YeEahiqm749RFjAlQRbVWTHOlwlwT1FWthUcj8FT
QtOlw/4YZYWijmNyAhwZyHst5yejLKd/rv26iLJkkLImM2EQ1OKX+WuiJXLUYeeMw3JyNOedZowt
ucD/kOCCKwSpiwm80ObKK1S6Wqm7KoVuVzGXeN2T/QhBL28+TAMEvuTYPckQ/EpRwCsAFPaxHkC4
ga7pDx8txdkvVP2gyZWTukMDWoY0gJTY3C5JaAEkwidC+CZGsU0byXSpZbqsJuJaqo4LMiwXWt3T
EDfPsmoYjVUfvMY+TIhShhzDufE+tqDXB1DsCd0LLzzuvCtHPgcxNO5adD7wtGcWyESMK8xBOLhp
O+lb6Meoh9kNfsr6bpdqx7BqspGuISPIZMGUhnEE0r6XFlDD/Qq+leAIBNq0RNQSZOvYrUk6Ezoa
NQ5AhSrfDB06II1BbnbY+J+1RtuzrO6s8ae5edEkF3aRfgFbpBbDUdxJB0NPVyJKLiP5LCvDcS4r
46Y0Liq8rTOcDIrTQruUc2Xk9vY9jSN0Z8IPedGhSjIldHwMlPxcwiapUMtzmunwcL4KA0bHg+yc
o1/fHFZ2c+NW5z6Id1O/YOhpz+kwZFU40cDF1wwxQMnPXehAjOM1RAmNe6itMnj6ErD7IPD14Owl
9EyIl21hgleLgD+6+YFZ3ZZlhfnrRR+UaLBmo2hIxmWawImy4BlDA4NG0dASDu0OURfsiVR3pukQ
ekA9RH2ya9Q2hF9IU2XqT0B7ntcIfdSet9sx/s0B6TXqRLbr8ZyHITXRoUGdBYUFAwmUack4X/Vn
TXOOPAY2AEPIpofeJxQKupI6yAYa2fPqxJZ0dNqmTUpFMK2K/ZbbLzenNtpuers3V7I7wPx0kZrx
nN28NcGlW/O9NLGOWyM+GxLjYw60Xiv2PPTjvFawUuBcoSs3WEcqKnPIw9DFwn4hwjY4r/dyB0Gz
xEQKLf/k9eWslJTbki1oCwLps8z2Vb66RM1796nIZhc60lP2agEof5bx/tAvPU+LXx/opxJgVXB6
X4TmxQEX3+i7B4pmfPP6jhybYMqwldCH1c7y87dfIhq2Dz9WgGdhR6BoaFKvfswJn63U60t4nf3/
td95+wpe5PSyqtASYOf46YXgSh/XwZB/haOMm5DJ9vByARwHeXAGzFu0ANz2b4shVdQhP70E/M2L
NUD1HQ076o3VzX6+FM6vik4HCqrC8qfLNf8PPwtrlgJ5+3dYCo2HnuIOnsXLNYBjofO2CJSg+CzO
tH1rAKtk0zUQkv8Q1iykAqhoRVH7cikQeKFZIj+kh9u3BEAyNl0CooIu/A40gT8RHx6sl0+DQK3S
NxA1/3KF/vPRcc0bgUDEOyyF4CnROEZRYs1SsFGQ5WPVsE0bxZqlsASTfLM4KV4M0MimDplzddtf
PhX01WnTq8ZypbY1RpgG8kqbLQUviOroxAiVzeD5GhAcTNmxRQNttUTb+WaA/9p8DbhUYuGi88fV
8oA9XwrnV7pSYNEoYpefxQm3L14iKvsOS8GVqgo7xvJSX8dLOqNI9D08F+woW/lU4FP+LkvBlE01
H+IlUeCbp8LgvTGXgXkLnwaLzGez4CAaNfR7UDZ92B5fpdYmCeVCzG0RI5aBefuWgt1906UQ5QXD
UWi+5mM8fPk0kGDwNKAMsPhs64vxmlb90xUnS0GEMAxNDJ/F55u00sGeCkStjXTgVodLzXqPKoPb
DmFbDO6fPw5YdKFOSD9yy6uM155lP/04iCDhKKoGR/7xfr9cCptHwQauvfxsa9FpvSLL/fRSLIIE
8y/apss3g/Ts5VKgIKDL9L4fV2ord8+FCtxmW4fIK2XdhGj+lDQ9XwokFxaydlsbJ9+lG4MyH0MB
HVCf+LzKpeh8mXQjlgns9m2bQJXeYdt06LUIZNHyjfgmtaboBBDNgHxbUwf0at9hDZhxMe+SX20S
lqUwVdvaHhTtgne4eAVZH4RSHrKBV2UmQAuUhEFabGclYZnvUWMrYP8EN3rtS/DQlhXM6a3cDhZS
OZttByQJJuNg2lgP+fE3cYAlIE7Iura1sdB4lwYc6vUmSq7Lx+CbvFl0XPDL3NpoYAhdpM0eA7IC
RVkIqD3lxc+zAvtXVfTk6Gstd8xtzRUXMukbL4Vqglbgfi+fhle1NaxIvBi1Lc8V2dre46nA3wyG
4/omPcWUQCeb7MWLz7bmjNq75IzADpFvRqRsda0vXxBkQDXQ3w/tue19QZaBfKlj9zhy/5nBtqgg
LF4QsoO1S7HYMgBrGss21/alz2z27/BmqA4MT5rPjwHx5eOAD4MiALCPP97KDOI1pfyv1NYgdg02
j7d6kXhLqLalb2t0eE0j+StrQKNF0ew3p5nMLmg8UVQsPltbVCkb7xmLrpOl2ozplo/+q9oKJylS
zmfBYyvfDECQ7xAkNOQL0G14uO2v8koLgSZZdp76c1u5FK9xqn/lBZHBm6r4ziyfim9aLmQSsJxU
Jn2PD82PLsUP7C+P6DGED6O7BbgsuC/Xwcve+oUVtOz1z5/DhVaAqRe/LRgXyy+wBBaJ///tJQFj
gfp69tMVCmxxtoe/f7jM11/gxclW17b6xwNEWGcFPLjFD/qHL7tUaj1B5HmetmttO2l+rIBQ4vyv
GSPcnWUK8b0zfErvhqD84++zN04ios3TZf/Fk+wE92h0pr/spnVS9asDPnFZFnidjc9yjCQGfNv7
23mw5hSiF7XxKbiQohZyuakU/f4PVu4N6dwFHm3jsx3O2rSAKb764s8WzOTl3Pj4u7xhQ//WJQh4
5canQEw6jVfHefb9BSRn44N/F32/gKdu8GIsDGjmv0wmk9U3ffr6i2Jl468POL4Nbu/XHF4M1zY+
/Oj3//lSpO3sl32EhvDSGWargz67EDHc3fhMwk4hRUv6dnWspxNQcK3+cZN78SPGa5ve8A/lcPvm
27CY9W28UEezinVad8uZ9rzDOv2YovemC/V9auGmR/8uJXzTg/+wauemJ/pzv+1Nz7A7/P4PVG1v
/TfSgwWKZ+Mndud7u9wCY7rxKS6D+ziYiQByey/cFWdkO2uC4gLXvPHJToJ5KgRb12ZUi5HNxqeA
oFwM//5nu3qfn4LhAnK48fH/+FcvYu26JGcxbNj4BH9mvbbpk/uw772ZDS7ABBtfxRG3+Uu9dpkW
s9mNT/AjIn6bLtWH4H4+K/qV6ei698ISw5WNL4ZCQ7wWa/emxRRv4zMczqCyE7O+BPfSzV3x73+G
q6/99IKAoV794wbZwrPIuCblWQA9N76ah4pG2sE94+9rz/Ln+/m6cvGRXfS6iFwxi9b92cs6WfzG
bXQ/K377XwAAAP//</cx:binary>
              </cx:geoCache>
            </cx:geography>
          </cx:layoutPr>
        </cx:series>
      </cx:plotAreaRegion>
    </cx:plotArea>
    <cx:legend pos="r" align="min" overlay="0"/>
  </cx:chart>
</cx:chartSpace>
</file>

<file path=ppt/charts/chartEx5.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'Tur zagr bez UA'!$A$15:$B$50</cx:f>
        <cx:nf>'Tur zagr bez UA'!$A$14:$B$14</cx:nf>
        <cx:lvl ptCount="36" name="powiat">
          <cx:pt idx="0">powiat będziński</cx:pt>
          <cx:pt idx="1">powiat bielski</cx:pt>
          <cx:pt idx="2">Bielsko-Biała</cx:pt>
          <cx:pt idx="3">powiat bieruńsko-lędziński</cx:pt>
          <cx:pt idx="4">Bytom</cx:pt>
          <cx:pt idx="5">Chorzów</cx:pt>
          <cx:pt idx="6">powiat cieszyński</cx:pt>
          <cx:pt idx="7">Częstochowa</cx:pt>
          <cx:pt idx="8">powiat częstochowski</cx:pt>
          <cx:pt idx="9">Dąbrowa Górnicza</cx:pt>
          <cx:pt idx="10">Gliwice</cx:pt>
          <cx:pt idx="11">powiat gliwicki</cx:pt>
          <cx:pt idx="12">Jastrzębie-Zdrój</cx:pt>
          <cx:pt idx="13">Jaworzno</cx:pt>
          <cx:pt idx="14">Katowice</cx:pt>
          <cx:pt idx="15">powiat kłobucki</cx:pt>
          <cx:pt idx="16">powiat lubliniecki</cx:pt>
          <cx:pt idx="17">powiat mikołowski</cx:pt>
          <cx:pt idx="18">Mysłowice</cx:pt>
          <cx:pt idx="19">powiat myszkowski</cx:pt>
          <cx:pt idx="20">Piekary Śląskie</cx:pt>
          <cx:pt idx="21">powiat pszczyński</cx:pt>
          <cx:pt idx="22">powiat raciborski</cx:pt>
          <cx:pt idx="23">Ruda Śląska</cx:pt>
          <cx:pt idx="24">powiat rybnicki</cx:pt>
          <cx:pt idx="25">Rybnik</cx:pt>
          <cx:pt idx="26">Siemianowice Śląskie</cx:pt>
          <cx:pt idx="27">Sosnowiec</cx:pt>
          <cx:pt idx="28">Świętochłowice</cx:pt>
          <cx:pt idx="29">powiat tarnogórski</cx:pt>
          <cx:pt idx="30">Tychy</cx:pt>
          <cx:pt idx="31">powiat wodzisławski</cx:pt>
          <cx:pt idx="32">Zabrze</cx:pt>
          <cx:pt idx="33">powiat zawierciański</cx:pt>
          <cx:pt idx="34">Żory</cx:pt>
          <cx:pt idx="35">powiat żywiecki</cx:pt>
        </cx:lvl>
        <cx:lvl ptCount="36" name="województwo">
          <cx:pt idx="0">śląskie</cx:pt>
          <cx:pt idx="1">śląskie</cx:pt>
          <cx:pt idx="2">śląskie</cx:pt>
          <cx:pt idx="3">śląskie</cx:pt>
          <cx:pt idx="4">śląskie</cx:pt>
          <cx:pt idx="5">śląskie</cx:pt>
          <cx:pt idx="6">śląskie</cx:pt>
          <cx:pt idx="7">śląskie</cx:pt>
          <cx:pt idx="8">śląskie</cx:pt>
          <cx:pt idx="9">śląskie</cx:pt>
          <cx:pt idx="10">śląskie</cx:pt>
          <cx:pt idx="11">śląskie</cx:pt>
          <cx:pt idx="12">śląskie</cx:pt>
          <cx:pt idx="13">śląskie</cx:pt>
          <cx:pt idx="14">śląskie</cx:pt>
          <cx:pt idx="15">śląskie</cx:pt>
          <cx:pt idx="16">śląskie</cx:pt>
          <cx:pt idx="17">śląskie</cx:pt>
          <cx:pt idx="18">śląskie</cx:pt>
          <cx:pt idx="19">śląskie</cx:pt>
          <cx:pt idx="20">śląskie</cx:pt>
          <cx:pt idx="21">śląskie</cx:pt>
          <cx:pt idx="22">śląskie</cx:pt>
          <cx:pt idx="23">śląskie</cx:pt>
          <cx:pt idx="24">śląskie</cx:pt>
          <cx:pt idx="25">śląskie</cx:pt>
          <cx:pt idx="26">śląskie</cx:pt>
          <cx:pt idx="27">śląskie</cx:pt>
          <cx:pt idx="28">śląskie</cx:pt>
          <cx:pt idx="29">śląskie</cx:pt>
          <cx:pt idx="30">śląskie</cx:pt>
          <cx:pt idx="31">śląskie</cx:pt>
          <cx:pt idx="32">śląskie</cx:pt>
          <cx:pt idx="33">śląskie</cx:pt>
          <cx:pt idx="34">śląskie</cx:pt>
          <cx:pt idx="35">śląskie</cx:pt>
        </cx:lvl>
      </cx:strDim>
      <cx:numDim type="colorVal">
        <cx:f>'Tur zagr bez UA'!$C$15:$C$50</cx:f>
        <cx:nf>'Tur zagr bez UA'!$C$14</cx:nf>
        <cx:lvl ptCount="36" formatCode="_-* # ##0_-;\-* # ##0_-;_-* &quot;-&quot;??_-;_-@_-" name="N">
          <cx:pt idx="0">1932</cx:pt>
          <cx:pt idx="1">27251</cx:pt>
          <cx:pt idx="2">15632</cx:pt>
          <cx:pt idx="3">3055</cx:pt>
          <cx:pt idx="4">15284</cx:pt>
          <cx:pt idx="5">10936</cx:pt>
          <cx:pt idx="6">59328</cx:pt>
          <cx:pt idx="7">5506</cx:pt>
          <cx:pt idx="8">20176</cx:pt>
          <cx:pt idx="9">11623</cx:pt>
          <cx:pt idx="10">20846</cx:pt>
          <cx:pt idx="11">2718</cx:pt>
          <cx:pt idx="12">2958</cx:pt>
          <cx:pt idx="13">2804</cx:pt>
          <cx:pt idx="14">40766</cx:pt>
          <cx:pt idx="15">649</cx:pt>
          <cx:pt idx="16">674</cx:pt>
          <cx:pt idx="17">8587</cx:pt>
          <cx:pt idx="18">670</cx:pt>
          <cx:pt idx="19">25170</cx:pt>
          <cx:pt idx="20">6776</cx:pt>
          <cx:pt idx="21">10160</cx:pt>
          <cx:pt idx="22">2352</cx:pt>
          <cx:pt idx="23">2046</cx:pt>
          <cx:pt idx="24">4105</cx:pt>
          <cx:pt idx="25">4100</cx:pt>
          <cx:pt idx="26">2350</cx:pt>
          <cx:pt idx="27">9071</cx:pt>
          <cx:pt idx="28">958</cx:pt>
          <cx:pt idx="29">879</cx:pt>
          <cx:pt idx="30">7095</cx:pt>
          <cx:pt idx="31">922</cx:pt>
          <cx:pt idx="32">15932</cx:pt>
          <cx:pt idx="33">3620</cx:pt>
          <cx:pt idx="34">1477</cx:pt>
          <cx:pt idx="35">25831</cx:pt>
        </cx:lvl>
      </cx:numDim>
    </cx:data>
  </cx:chartData>
  <cx:chart>
    <cx:title pos="t" align="ctr" overlay="0">
      <cx:tx>
        <cx:txData>
          <cx:v>Liczba wizyt w powiatach</cx:v>
        </cx:txData>
      </cx:tx>
      <cx:txPr>
        <a:bodyPr spcFirstLastPara="1" vertOverflow="ellipsis" horzOverflow="overflow" wrap="square" lIns="0" tIns="0" rIns="0" bIns="0" anchor="ctr" anchorCtr="1"/>
        <a:lstStyle/>
        <a:p>
          <a:pPr algn="ctr" rtl="0">
            <a:defRPr/>
          </a:pPr>
          <a:r>
            <a:rPr lang="pl-PL" sz="1400" b="0" i="0" u="none" strike="noStrike" baseline="0" dirty="0">
              <a:solidFill>
                <a:srgbClr val="000000">
                  <a:lumMod val="65000"/>
                  <a:lumOff val="35000"/>
                </a:srgbClr>
              </a:solidFill>
              <a:latin typeface="Lato"/>
            </a:rPr>
            <a:t>Liczba wizyt w powiatach</a:t>
          </a:r>
        </a:p>
      </cx:txPr>
    </cx:title>
    <cx:plotArea>
      <cx:plotAreaRegion>
        <cx:series layoutId="regionMap" uniqueId="{1AAF33FE-38CE-46ED-80F8-9CE5F1573E39}">
          <cx:tx>
            <cx:txData>
              <cx:f>'Tur zagr bez UA'!$C$14</cx:f>
              <cx:v>N</cx:v>
            </cx:txData>
          </cx:tx>
          <cx:dataId val="0"/>
          <cx:layoutPr>
            <cx:regionLabelLayout val="none"/>
            <cx:geography cultureLanguage="pl-PL" cultureRegion="PL" attribution="Obsługiwane przez usługę Bing">
              <cx:geoCache provider="{E9337A44-BEBE-4D9F-B70C-5C5E7DAFC167}">
                <cx:binary>3H3Zct24luWvOPzcdAIECIA3KusBIHkGzYNtyS8MSZZJcCbB+bGi6iNu9Wfcx+q3m/lfvY8ly5J8
nHmyQzeiQwpHOI5I4GxiYU9rb0L/djP+7Sa7vWrejHlWmL/djL++jdu2+tsvv5ib+Da/Mu9yfdOU
pvzSvrsp81/KL1/0ze0vn5urQRfRLzbC9Jeb+Kppb8e3//5vMFt0W+6XN1etLouT7raZTm9Nl7Xm
D65tvfTm6nOuC0+bttE3Lf717e//O/vtv0yqb98+vWT/+rYqB33VvrnRt2aefv9PuOntm9ui1e10
PlW3v759MpX99s0vz7/xB+neZPAAbfcZBlP3HScuQcQR7t3P2zdZWUT3l7F4J5DtYsLYw+W77z68
ymH48Z1sakfZvkp29flzc2sMPOfX/7dP8uShfn17tv/jumz77puyK9oNKhEAtJk5M+nV2zfalOru
iio3T30M08Ey/fIU0B9+AQv37JZHmD9f5T+79BTXnSC//u3vn2f90pA76B21EcKE2neY8qeQu+8w
ceAaEejrD/623Z5ALneU7Q8hfzLJ7pA/GfZKIFdx2cz//MfwbbFfQLcBaNulgtu2eIqweOcy5Ar3
Dl/YCt++9A7hnUTZjuv3oTug+f3mV4LhvaW+1rdNt9Ha0sp21JK/ZrQBWORyITDBD1b5sdEGDaZY
cIHvFRzg32K05Xcx93cUczvo94b4Z/PtsBP+ZIZXsj3WVwPoeFF+Q+OFVBxRZnPQ5rufp5ruggXA
CHbKt++80/CdJNkO9vehO+D6/eZXAuF3DYfA4oXjMOFwsNUIP3jdxyoNJpuAvabuUyBB5/5UkO04
PozcAcaHe18JinfPU1pSX/3+HxAevmQ0DUbXYVQ4W1F03yGKMOa286Ctjw3zX5Drj0D9/mA7Y/t9
yGuBeGrL/AWRBZdLGLE5p+QOumdBM+RJnDNM0PY8Sf6pOD8B9G7cLjje3flK4FPzb383bXkTl8NL
6iegKJBjYzCyW1GEwAkLYjN8Hxo/c5s7S7UdzKfDd8D06YBXAu29C735jvDLetKvGHNq2+xeU8Fl
Pvak7jvgOrjNnG/W4Ula+2jJ/0ys7SDfh7LP59kB7Z+MfCWwe7/913UD2vxm8c9/NIW+mV9Yr4Gy
ILbA7Cd+FzIhwJxu1+u/KNt24LdNsgPq24a9EsgXmR6ATf2mZy+U7rgugRDrmVKLd8whwGJiujWw
2kWS7ag+jNwByod7Xwl+95Y6+grji2Y7m2jKEVTY5F5f6VMbLd45xKXIfWTCH8fJdwv9JxL9EZ6b
oTsDurn5lSC6voKCAzjea31rffrc/PMfyQsqJ5QSXMexbYLuiWPyHFQGtBQiBMjnzQ+UKh6D+hdl
2w7vtkl2AHrbsFcC+d5VCzWaF7fCQC9il/KfRNHIBkcMAdhThHcSZTuu34fugOb3m18JhveGOP39
P8rr7uZP7N5fppJdMMW2Q+4ZC9DKx9Ey5LVskzGRZ9p6H6zu7STSdkx/nGIHbH8c9LowzrrrTBf6
9sVRZhy8KbjU5/Byjm0EmdJTVb1f5v0dpflDgJ9MsjvET4a9LpBznZagOMOfZZh/WZUxJdSB+PjO
LP9Q9ROb+BhToK4eO957rA92FOoPsX4yye5YPxn2SrA+mMwG4xd3vdgFrwss1kMQ9dhc31f+0DNy
Y0dZtkP7ePAOkD6+/ZVAWd11ueSTmdN/gdZCLR6KO8591PzMAQNdBfG0w/n3At825d1NtO0AfzMA
j+bYAecto14J3Mf6Nr1qpje///dDT9bdkr8Mg0E4dFMJxu8UGCjmxwq8ac1gDhQRntnovyTST2D+
cY5dYP5x1CuB+V6rKzPf/Ev66lwX24SI+x6MHwIvITY9Gt/KRdtbNI53lO0ngN+ZrSeT7IL4lmGv
C/Lm6kZfl83Lh1/YQZTT7xzkU822N2Vh5txf3o746W6i/SHgj+fYHe/Ho14J3Kfd56tvVvyFyw02
Y4iA8t4Z8R+YLsGEcAT5XoF67LN3F2s7zM/G7wDxsxGvBN57A95M11BPemlWBNpjCWfO9hZZKDcw
4drMpg9O/DHA96HR6S6CbYf4hxl2APmHMa8E5q/LmH6Lh14mBsPIYVw426uFUH2glCDO75sEnlnq
HeTZDuq3gTtg+e3WVwLhmb7N9VXxNRv+ZpA3rzq8aFgNLykgZrOn8TR0XEHZd1Ns2loY/H8QbDu2
P5toB6x/NvS1YF+aDfC3Ny8Lt83BAQOd9WCAH8daQIO4wISBgn/70rsmj7OdZPkJwt/H7gLq97tf
CY6///egf/v7pifrX0Jr2a5wCPAcP6EuXYyx4zrfmc3H/vavibYd3i1z7ADzllGvBO774Kq9aooy
gpadF0+WqKAOpEs/qxULm9qC02cdePcxzvmuUm3HeussO6C9ddwrwft8uomnb9byhYIsm2AifvqW
GXQAQNMOVJ++/jyrL/65ONuhvR+3A5j3d74S+O7VdSjhhUGoO1y9cG1p09sBDXQCmtcf4qjHDlfA
K4XgkCHKevDHjw30veJ83Fm67eBun2YHrLcPfF3Qz/DK8m1zA680vPArwtCsBQ0ADnjn79nuY+zd
dwy6pl2gMx+2xhbsP+0u3h+C/3ye3dF/PvKVwP/p6rqZXzyXgm5a/q1R64cSBRcMyo/ud2b7Md47
yLMd4G8Dd0D0262vBMLf/6dsXtj3IgJ9HeIbFf3DyyrMtR0bao5bNfbPxdkO4P24HfC7v/OVwHfv
e3//P9MmzX1RIhL8LnhVbHPn3rH+UB2GRBeiaPKs1e7e4f3+P7uItB3NH6fYAdgfB/3/jPFPZHvy
nHBQw+bwiTsLtyUu/ovnbWw6nwnmmG6aIx97USj8utSGDq3tdf6PZfJuJ+bs7piSH87YeD7+yTPe
PeJPVuNfc3bGz8/VeDitxLtqr/yv55w8Olrjj69+3clwRMuzoT9H7yHrWH3+9S1mmEF3sg3IPJyh
spnpfvgdhfTwLuzdjng27hYarGEiaNrAjBHh0s1rCdBf9/bNcPv1CvRT2ozTDSkJBQR44/ftm6Js
2vjrSSzQAyKg7x2Dd4WXfYG7MmV3fwkqEYJyG6zA5or9cBgNnHAyRWXxsCz3n98UXX5c6qI1v761
MTjw6u6+jbjwbhThsNcQtJTgTTuYA+JVN1encOIN3I7/l1WgKW0zglVTdIdzF/vjYEtUjH6f14FV
pYVyS73SaRHgzFrWof2hcpurMCGNJKw+LCn349jEMo9TNdr4OsbF+UjbM2ZSvyfZDct7rxK5nLIi
4CU9bTtyVKWfnFH22FmM5ZSrsC8/hFWTSTQNaxOFJzWaJB/OMEZ+iYicm0m11ZLi9wXv/diRo517
YmyCkGZel2G/oYc5y4Mc4SNeD1dzP6ratOdMF8FoOa1nJpNJy21lreelqD5EdS5tXns21Su7dFcG
UVu6KFNi7OXcHosklqY/qLPayAZk6W2yHlt7NfT1MuXVXq4tLVvkLCsey9KpsSfS6kSQoZGmnN4T
Ee7xIpdDvMcT5BnDD634gymPcSZk6H7pC+3p0pZjXUk3JypzXG8kt42Ll2M3ywhZoXQL9zIh1lVE
Cwqip61ybKRalq9ENQYWK2SVdQuqM5XhxC/SEweXgAH7Yhrj2aGrElKti5leuy31HFoeFOLEMom0
bLRihbsfxfMZjafDwW39Ev6f3UQ17QTvrh7zavYbFh8g5ziz8gAV3BNJKbPignfw2HO1IpTKivaS
s/CwStD1FBllmeu6O6e0ljlicnCWNlthfTQ0sNQGS4YsH9fTMcf9QZW3H9ycf2EkXmHWLyvSrUTX
fuqsVja6XXc09vIULSirL3HZLotw8Ou2V1OMZOKYD61r1OR0J2OnVUOcoCwESNfKgpen2JoqJZi5
sJiGb66aNc74Mq/SVFphQ+TQx/vCyoKawbPwtFkUrAmqeP6Ylk4hm3Q8mVtyaUZYqna+qghZirgp
JXf5ug6HxVDxFRbo1Ij6vLWH91ZFb3va77Ow+VIXupOPzMkW9RR8o35P1VPAu2zEtQkQ2GASoHXk
sXqKbkQpdAlhFRZ6SUp6PtHxHDa4jIbGq/R01pN09DTN1+lov69ifoxZuyrtUeHc2a+dXFkoOiJj
rcIwXI+1I+N8f55gfF2dTG3kcbuXZcIWXX82Ts37EGspMiYrN/J69mXC5UoPH2nqWxk6t+pM0spW
s80HyabwoxiOknFajbMjo/mChNOnxFzM8W0WrqmDJcaNH49Bq7uDctR+E497SYoUbkCKDoa4iTdE
Jy1tvdnF55YOlVMEDRsPbEsoVC5KlMnBsMXs3uRFeYiqDyxPZSdG1bn7RYkj5dZin8d67cxGOaKR
umMeruyA1Y2K8ESkg/fcsVU5Yft2m8ohNTIePtdN9T6zw5UV56vOurXcTwnoXAwWoutLNZl9LmSB
LjOdL2OTBV3MZGaXF8VULDiJpaYInnc60rkFqtgco8QC+5KlS8csI9r58/QxtvXhiMJlWrKLQl/m
Trw34+swUrNopRbdCoeroqMBham7pFZVyU/cHFVyiFLPhdO+wnavrZhneLYo530ny2VG0MLNOynm
SbLMfg8NR14Y3tQUHst84ZgBRm3QZ5asmdd3fM/q+Hpw+Xvc9jLjako+ukVqK4GdI9pe2XCvc13y
oElWbrGaxBkVe+lkLZKsDxIxL4eKwFotMBqkqBJY2lnaePStQXttbsmmS/YrBx2FCLQ4GRV0SRzj
2D3OSg28VO5PYlgP2PKcZNjv7WQdOsMaT+3HCQ+qsJMP8Tj5xVDI1rL9BO1VZDQqR0ZW0byXNPP+
mLGDLKGBDTtyTmvpmnmRx2XQRcyb2/fjXPpTRMDQO2rW2ONWJVHmyC52gjoHmzkan7TzQdK4qkXu
SpTL3u3XWTPtFXiWqI+WuEPgVGbfKieP2k4wJ1SO/bEIydIOx6M0uy2zL87ceRPZL+JolYc3yRQt
imRctSnARjKFI2uZJPSIGbrKOrLmMVK5aIMqP7V0rOw+l2jWHketpLAbaUyXKMyDqhm8OhRyQOVq
solKwY535KPVtwejk0ssxoMpjiW3jSR4lDwpA2RNvpshLfuiWCAj1nEeaCFkE1r7Oo4VrUJZusKW
4TDCqMEFRbHsvUT367xOQWH0Qe40MsnATeQHtSPknC0G3SzbOFd6GCRJp0UZuaGaxFIL7LeosmSM
Rthd9Gium8AUVgQS09If8ToHtxo6lZc6XM6IL8ZUS2QlXk1O5szUUuvws0jrLwJ8XdOO511WSR2n
WJaDtWJlq9oW7xV89EMCPnTiuY+LHnsOWJLEmpeJ6RdtZK9CSyyEWx1rgo4r1w0Myve4KA6pBYvW
RT7QUAvaZorrZj8f4lr2bat6YR+V2qxJzQ9G1ihok5dumEgRNrJN59PEHdQwhyqzulPo4DrosyM2
O7A843lI51WU1f4I8yUFX6c88prKUZolnmmsQ5wkB4U+1c0sW5z5advJRkwmGDt2wUd9UdfsPGya
Ve1qIx0R3ohyvkAoVn3ZRhI5zYk9xMu+xLNKQsd3ytTx5hAvUmMftqkVzDxHX0MO004BTrJzHA2K
J1GAuJYUsKuG2hcm8Z158qYGqySq1uUwB5q452NNpGUin9axT0Fr3dI94rENoQKar6JkPGWs9pCL
IJ647IkI4qaWfKKLGEVSMKq0U56brpWusA7m0D7uiKOsJIf1ZIAnCZCOP7Gw88K8CCYru6hMrtK2
XCTYjZTuPlSD5VXFFS0nKWgn6yFUnUi8GSeBk0KQUjQ3Y2WpQhAP20nQER6EIVGFM19iTcFZ54to
LmWZ8wIi0NBnzfCxJ5dlGx4m4UHCR4/R+gyW+FbbYjV1R1lh+bYbBt2UnYbZNMjQtBI2l0xCJvMq
2wsLfgSBKWyTbG9GbMVRFMkwCmFt9Lzua+QlMZZRZSUyG/BRk2YHsYCQx1xymI2ixgYNiA9wgf1Z
MC+NKhUjdNjj6EvXaa8PhVf07YIwDm41loNdy9GpVk2L5TztD2CKsZMcoWw/M8zTRbYMs1SOXRFY
lsqqkz4HkZO8kKTVXuiyQNS5KmHrx+KUQAg15aHvJgh8KFo7DgsYeAExDb5LZ0mtgymLPa0/5Y5Q
TfmxRTA72hsiiCDnxiepK6s29HD/kUdrw/xSpDJvxoMxaX1IPjzDMjXxZevEi6TpVBR2qiZi5Yxc
dSwLxvwiwuWidvogp1gOOc8gUNeZjON2mXb4sI6QLMq9yTrRVS4Zb2SWURURviTpqgfDVxAkIa6R
jjN6RFtePfT7fX42t59E3wUhmB1ct3Au3OdqPqnKqzQ6QOKkdBPZEO0lzjIrqlKN81WcEVm4x3U4
yaz/YNEPlYHVg7jPblEwsvN63Jvd0wlT1Rd7OGewZ88gnpBTiRVJbckaLOMw9DrYY52DlT2TdVJX
VylyPGHVQW0uUkpAScihA9FmDFlDxKtFb/GAtrXnwAbIISfSoZYm/5Sy67Cv1FycJ7pQ+ZxhaVWN
11q1j/moSut0MJflnIOV7dTAjjWFfQyGFYL/WPbZIG9FuHJyV5nGVnhYRWZcIOd920ceSz/nEKOY
kQdWEUuUY5mlZyK0PsZDp4zu1o2zCIfIhxM8ZWnHn+eI+iEozQiWvHb8ik9rnefgLtAViiHbQZCE
1Nyiam4h1Qhre78q5vcUdwcuhSuuWURdpVrIoLohVQUGJ04rP69rcB3E18wfYGM0aaKyEfkQsfuW
sFZz5vOo8aGrPegx8Zj4MNJPDeDtzpYU46DQfFaXlYwLrcrYnDc2nL0kRq/IGlklC2tjkTvOrzcJ
y1gdVibyyrJEchwmWbF5Hbb1oUtgR1mWZ0HMwfNqxVvhdU3zWVhzEGa9HKzWK+YSNqwjW20dDukp
m/L3E299KykVbbp1XV1kubvop0QlHLZatK5xJCu+3zUrm676+YCWRs3c2mPYkROsj7G1tIZlZx/W
+qrrx/3JnlWK5jVD+qCJEllbx0NZrGndyxQ2Y6+ximirgN7xwZUEGQRFSf/ebpca7EI5fJxSKvGY
L3Keytg6SzrqaRbvJXkoTTQuLFiNqjpOqjSRLDEBBQIAct1UpvpaE6rA/IP5uEwgvE3EsILQTfKu
+lRrS6a0PCMQUQ/dRosgGs3ZDKpHDjiLVDNAWAApUCxncl5A5laaCxZ69giOoJo8m2RLS9uw9S9J
Uyk7HpQrYCdrcIoiUpntLMrhuC9GNVgmaMrUj8k5r6YgLtJz1IySgYoOEDaFTr4gRbsoHOsjrWFD
kflo4raasKuQSC9xavZz7h4PURGEY74ebHRoKN9PqwZ0vBGQriozWXtF1zqwM+JDt5zWeVMobpFl
hpc15AUCngJls6KuVhOpDmqSgDJXI2Tq5EC0LLDEKN3MqSXsXBXxTlIM3nrmp8Sy941tH31NyO4Z
qPuM7I5AuSmrqdFRfH+g78PHfz8vc/j39TTY7798+hFmuJ9ywxk9+fADi/UTnuruMOGfXPw5ifWN
nfzKRcGr147jAq30cwrrORf4iMl6GP1AZLmME2i8gWYMCj2vj3gsqAZCcuo6m7eTGIMDHO55LAe/
w8BQ2cimDoETsTaHj37nsaDmQJBL4egHamMh/gqPBfUMeK3tcaaM4PyIzfmGNpB28HXUATrvcaYc
haYTXZVhVdvgviary5XTOKveoUbREBgoa0TgNu3yJBv2+JR/MEwfoaSv/H6+KOPL0bJXtE9GaSOq
ZVF0hTKUHOhmyFU1idorOmU5HbgXwiM5arAWvIgDF5UZsFOp8CdeeRUuwJuHYITdcTyIy0uU2mAh
REXUFNUXdp2Ajet0UCbTB511rRo72PADLfcGrXTc+04yfgYp9jPNj0xZXEIwv59H3fu6jYKCN36q
3X45F1bp4ZAvM1ogOUfDJW/cSVpsORU8CayGqCrkpZ9ydNy4R33sWmAmzYdYjJ10z4p4uE7DZg6q
izmpOYQJkHfyih3aWXxhClSp0m7AJ9CLfoT1DPlwPLfWsYUj7mWMRV592CCyx0dnKSy38zUcACBb
l5ZyKJLPFe4sSKMuIgesi1WPQYz1GMxkmiXEiUbaNtc+h0gJjoe4mgtyMmSULvSk/b4hREYmCkpn
DBWp2LHlzJCSuc5ZmuHA1fb14MwHc8LPOla8D7W+nCHPWGnaHZgR8iNMSiwdV1dry3F9UprMg015
jGt9inV/jVpSeaJ1RxkWhkM6QhdZ3iClkyxT2jUndg10gROzUVr01DE8DXrUdDKKqqvMG4YRoh0W
C4njwodULd2Y3xpSj+5jPhUr2sSAGjk1bgGMihFHTLRAaIRZ5Tk5XaGxiZYtmrxhE+yhGSMw1CzI
bc19ERXVOSSaQKrwoV8Lw5HM8Hg7N8XHSRed7COTQriOCx8ClSKxU8WjrFfdFO/huek9pwAE2NBl
Hkk3+17Qk5hk0V5X2n4NLMoa0AECIWy8GiUKMQqbDQ8D+OfpKGEll4QPqu54GGRp5hkyp5CD2mcp
TW4w/2JnNqSVJjNymIFsmEtqH8Y5WcNuzDgKSAqLiTLjNc3AwVJz4nUDOWqt/CyPW64gKo5kh9hl
2bF0H6U5RK19L62eO4GVgNkeBATh/TzKtGEuJIh02Uz1uhtGIhEfrZXNw/d5Wh5YCWQHuhFakpzt
RY4oJYM83Ti4WucE+GPOo2QR1cdxx3xD59xrw8kByi8/cmLr0gxDAOzVGNjA9oDm9lERqaqybNXM
QNpMECxzXflkqApvHOdFMw0qTJrMmyLgUHGCz/tUjFfFlPglTlZjPi7RmmRuvBYziRZVOl5SE69o
yhOI3fiXZnKAqu5mcGgu0SrKF7GBvLECkygzQ/aAynek3YW9jPKqljAe+ASXl+u4krWIU2nXZFUN
3THWXSgxzcOgQEOr0jKZPQMuG9eVI2ean7MWwi9dN7M3l+EEgQPMRIAzcK14kFFJ6pURwzEe+0tI
LvYst/biRDeytBwgmuPuoHeFn8YDPrF72i2tspFFxBcVmWNgnEOm2qQAizhUzoJG875Vd6kXZgBj
mIGRTKriU1GkN4IjUCwRnhc5ngJral1IWAlSdChPx8J8gvjDgnwg14oJXklck73antY9ZMa+KKLA
TfseNk5K93XqLnImztI8BC5tsI5xr4tlX6AgDyEwjOqyUxs1VhU7nU0FyWlFjZfrCoLLBBKpIu2B
ALGXBcs/hk5SLRmLHU9nEwSY1oB9kpDJQ0W90FX3pcdl4SW4OmC0KNVgaldFsS1rE0ZeWNmDFwmz
17UaDEDdT2qi9STPLSvDK+2mjqL4JHFxp9x5nt93bQYZRgtuwB6BFoGEYSxjN6iylCsRMi+pI4il
J1armNFuPR5l1AWe0g4HL43r91lkjlmh6yXJkW+PQ6G6diZybLoSmKQsk6Mpj5LB6TwyWokiHf0C
aReHOCoaJDbw6LRMuSwaMNMa8aAN5y9mQrlX03D24rrYs1DKwD9asyIlO7TsPgZmNOEeN6nx7YJg
iYakkfY0Lad5yRJwBZxuCiiFU3q0gnXXfWh7bQe5zATKaGyoNswBi1m6nu0s6ONu8GI4OFP2cTYH
MPR86kGNC4yDdqxHn+bNgTDuKfyFBlexClKkIjl3iZ1Aapoe5II0yrFCssA8h0xnyaDmgzc5CtZt
7xtyGLEhPkKdyX3GM8hNwHCwLO1WDjdkPfdmFUHxQDJdjdIU8azatAycuQJn0Du9qkWoUiHOutZO
fUiWIVboTQQakiEZ82YZTmWj6k1GkpGMQow6nKMInnCY1Mz6m4pza91Xk7LEwKU9GuyHPNN+Yq1b
suyXTmMgOrCAIqzC43QfAuredgRkSSmUk8LmspjnzKNCXxkTgXIkkJpUtIyA/RpkavDFMAOpQ4tj
BGV+L7PwuJjsaRnaTdAKC1Ky3siyRXaQasje7anzwP5bqskhZqkgcjcCiO60KV2grs1Z3sOmC+G8
d7/DljKJVUqIGIQHjbarso+vGPwhDK/BEFXUONmz6wGMqdUGTjMnXgS2LaBzc6jLMYFE1aQSNVMr
oUxmAVeJPdtquYSDZOpgjvzS0MoDpXf3TId7NY8w1gLNNTO4mWxogbq1+tO6ZeD2LAv8h8EHKQ97
pS2yGusETMQMxYIoQfTQqUwjpxztV9l8PPRinWIgF0azN0IUcTDMBYa61wWLaXIOf8rizKXdsOpL
B3yDkSyH5GbcK6oiVMZNQLGE+8XgdGVcBkaVgOOeaK7IQOABcCRUnIB34HuoBSsWZx3ysqo4AvLJ
2ufp7LlK5GTw4U9JuKqeL+CxHFAyd/C1sb6U1gAJV0yAR0qv2pieGSiB6YmnftHTQQlU3zQNwkCH
2acxb0+ronFlMoa914uzGTUKvka1Ux17HbwoCpx6u56ShEhOIVcceXhSgP+CSkYPn5p4WmQGSoGz
Xo1OCahGOgbSoVvUbd144YjQkvP0Mo3KWYVCZFCbM2eDAOigd0s2M/gznJZIobr8SIH89oJxDiDF
i3W0GjNZp/GySSFxnDkY/H6OIc6F3DpjY+nFQ7+C0lQE2eJpmTKwSKw/nMf6s2MNdJ1YQATXo32i
I+B6WjRDRJqi0HO7MVu18N0u1JvlzAp4CjzPamLh2WiZ4zxyViFt+f6ANLA2bjR6ZQg6Etnp2krn
ZZa1PtiOdNEnBPk5RB+kL6iqYsiUjQbWkZKPIfhwZeJ09KsRuHgursfWhFC0uylI5x7F4CPbKOey
sSzkQ+S3jEt0M4npoOmB28mmcRHiZJBFbkeHSMR7UBEDk7XUTtP6aVM0J10+KhSGe2AP2D4puXMs
UJWvgR+0Zfd/uTuT5chxrEs/EX8jCYIkNr3g6LNrnja0kELiCHAESOJN+n36wfowuioyMiv/Move
dFlvyqxSIcnlTuLee853LrNsvskseqHZeCiU+qxyq0MZh3Y/aAvqN1dOMI0Yhv2p7PfYVbmGrIAy
YY3+vTsPedpQ95G7k3/s5jyyXDHEeuRGuEKSVQMKFT6FLHH8s1e0MvWz8doXKj8732vNvaRvyym4
qRo9Q7YsZ6g4VFzUMJenFuashEc2Qrgy2ZXQokgmbJyAENs/DYbTxGK1+shrGhik4xpIBypettRX
4bQ8HUplX8fpxaSmHearvIUzHWP6mKKpKJNCd040arvDsaaDohIHbdAqzGpmwEU8DHXZ4e4p56Dv
S5XIsn3IWybCpdLP5gx1NNP1UeUdhLnBfB2MqjsUw1pEeCIPSphdog0bHRounn63HHE/D4V/0nIY
zwrDjPVVQeXXa/sglJYBzm54HBJtBIfENrgoYH0Pm/9j9ZgEqOCrkOgJUoVVwRkRBiyUtebhNNs+
ZC24iq6iuzZfpqDosxjC7PaiMpxW7Hns4Auu+XLkFnnL3BHNwdDcdLNVBXrG3921+mwQXMy49FRq
QXt1TLARej4tPrRKSNEBFwI9Py12mVFGc8e/6cHM0nrB0ebl5BG5FxR+d4QLlod56Yi0FSRa5mFO
mGr4dfbFeKnJN49K3LhlqHrSJsVa1jg0dAwTvNypuT5L2KeBHPEz+Hgr2b4ZvjVm9VTbckcL64VU
Rhn7MxrAufHvugrKuJZuGdYZK3Au+H5smkeDC//843/mqb3z+qZO10lnqWynfV8TL558uFZc9xfY
Bi5qRz0enHnoU2UduzZz4PPnT4ji8VMF97N0Rx89X3/brTRLjMK0A77YgaLuw9Q68GHUeNfZ3nIs
7WeooxjG+zrpa69NdIMhpxMOiR0AE7MCB9K0xcEg2ceSax3ZWLV9kpwcF9QDkBA+j9Ri+6Ftlikn
XqR5d/ZqVGLBoJmpqoM8+ihJoQ/GPCypqnns8TVZBriggGrC1sLgNuTLEqnVeKjrDFeJyaIKnWPo
V8zZPOUa83gwZfMY1DNUqErHuVG9rIJ8utz9wEJLSMZzF8rC8uLOVafJLP0Adj0+5KJ9r5QZcT1W
IXWKxPJRKXLLWrezFgo/g3g28Tla3REn++DuZ7JeGiN/VvUyBEyur007D+BCIOjyHs5Z58Ghx9Nd
UmcZ3nO0h3tXwtJFv5bNfNrxbNetLUZmVyWqg75KlVsDh0Cr7MLzXdAH4JwdBD04cox6vdrB6AGY
KKUwQzXvFngDYY1HmGB0mOWhMecbtydeWrkkac1JQAX15oh0KV8UjljW1ZhDb9wcOv2o8wE+/9TF
fQcrVOZ+rJl4LQz3yzZmFYm+eFtM3Lt2j/src6yQYg8GpGnc7+Y8mxgpP+u2xUFW2RF6BRMKSDYG
IxV3oiMPZIbNsqKKpjiKb2AMaq84U95KSMrDmsgBk1Gnw9aEQ1MXFwMauUFA9OSzuLr50B2xKR3v
BFG3htogEgMOWf65+jBGF4A1LC/fh8Z/0jZEVV8ZodF5r0SbqcjWfs8rqXDROnjtGKqHGQUHgkgd
lOoJBtrsfLquLYNC+UZYwXNtFvdbNhP4ZSV8Mc3hbWrcPczHvW+isnaiLeE74sTIBFqkEcJPNyjw
JWiXpwLVmojqkXOwScW+sacYWNQaYbI85x2k9tmgqepaJyCgpCLyaFVfWTO14SiX+rJwcl+hVjGu
psTzHYxX1I/dZnhbGq1xl6IVsWw0xlvNtDDfZZW5JMyhO0q/BFsJJmV8MqM8NtWcp3rNHiQeJHKc
5G4ZhHMY7Q5IhSj2dFo+8gFmqN0zLwLTFTKvUPeuKgM0S/WpybJ4Re+V9rDTaskUpDFZAdAqvdCt
54Ox3pBpupfDNIYLzyPoeAxDPsQe+L6wLMlq3Iga5JDvV7HXF1Mk4XVHi6icuGzmRzaguk7G/NRI
DF22YFfHNW9rZ2jDIfPfdd+1gSKoi/0K6GE0JDqLfDEwyUXTCJpLZwJNWdeNUQmuq75aU7V+I1Cz
okrCJS9H0oXCkBgTbD3tukGihtjAkQgT76LDDyiap37KqkOZzWcIULAyjAlHbNbvBgwi0eLUh1Lh
4KgxV5Cyb5JM9Z9TL4J5tj5nA6VZQKvHnzBerRGE0riphvaQjg16ssVoD62rJegmmC/94CZk6wdm
tBUcBdTqazjN7q5vlzXxmzIHpJZBeWlLIAzlqfMxzkn3bOBvDMiAor+5DLhZ2njmC41s6BklxqBE
lBNO5dl84y4mhtnOdo677gUZjnNTSRAUvR9Vi58OOoeFM/IpFpXxNK8l1AaXhFaL248vHUzjZTi1
U7PgJubPWqdV3X5Os3ewc/y2hpJ0ZVutMtN2yWFCCSsLhKHjkk6AXwx2tMqKpY2rIpbDnDXz9VYs
HDKhhUPXW3BQmuK5xigbL36RByKuuD0mEzrUiBlAvkx6WJbxER3W/cA7FjQaPuy0qlRLci+AM0hi
QR7tOYw7KY7MXGQ4ka3btt7MDqZ3tbAJLvpyyrSG085w1K84dyvoQiPahLDhNSSgug5/30Q4//NR
g382Dn7o/X+4Cn9vNWwPMvynOfE//tsftBkQP//Z/ztD4m+oWuIhg/DfWxI/V2f/4kX8oHF/fN8/
zAj/vzxqe5CIHezdwFPN8BN/UrXIq2y7vx2w8tsDVv5wI8z/Ih61UCdRGRmBlfHTjQCKjYcE4NlJ
xNmyx9Ryf8eNwLf9ixmBNKPlYVUbNr8g3LhRt79QtS33s86jox0WXXXRPgwvOkMDbGvr0xvMHtNb
4Nfs3qzJpSwxcE0darKsjtn8jU/9t4oVz8aIdqb47qOcC+B7jkH3kxChIetr18v7oTLhVDQPYlQY
JObEqyucH3yPZgWDqQ8zzknJukJc7YJp6o+T7+wQwN0tXnvC/ABWTKZeYUQ+d9GhjQEGvLUBLiYx
1d1aaIAjB+3nDALDuc7WfGmUkbB86wjzRJUqtKa0Ycbtslrh2OkzYzteNmB/nKTVbtQSDltlPpo4
99u6/TY5+h46/3FY+hi64mkiL3z0w3qudjPpwPFIca0H/4oZGJJ9cS8hX1kUBnpeYAAuL8XYJX4r
L6YBr3ApI2Y9DU57XW11KjySYM5JZ+8ITzC3ZMRq1LJ519jL3i3yi5Flp7VmZzLya2XVH9CcDwx4
adfQkzmA2fW9G5t7exPSH35PwNY+FBPeugJ0VD0vgEUsehBVFjiqfRu0NCEv7Izlqn37wR+a6wBz
I6T6VlpFuBS5DLsJoC9BB1moV4ucmTGALIV7C+JLGJ9a41fq93JYXlgzhCVv7qnhBOvaxZlhB3Zh
plBk5JSBL/LzwCvbtJEOSBFhffLe8YGaoJApw0m4xJFFK0zu06PnKTDWKIGaQCT351enULvVlzfw
KVxg1zM8K72T3glNRJgZHxYF3tUMx24YorXfFZuJoMMODUJlYh7r710hThk5ZGYLIRrAXHfvtQQ2
gPsNqhTaCJ3UqxXhHD0QwwMe7MD5cnWO2Wox7jKGnsgEM7U4l56pKio0+/TKLFmbMTFz/5IVRazy
pOkafKb8tuV8CKjEh9ESeWMCVAo61UXtYJwccw2zpqhAqfInRyuUnXFEvZRDYBBxHrIOMHKNVwZ6
OLfjZV2TqnryWrxHMp7xZnhVvcPHdC5Ef48K8t3w3cO8ui+VqUFLptKIJ9Gkfp/xoEJaI+gpaYJB
8PEMveErb6y0KnU4FyDdoMWcO/O2UAL1841sqLHlHjb8vYP4hFDkExv7HWzolLrDBa62cWc4+SfK
NNqvHvoXKVXgjv1NB3piVtD+HPA3cMPuWrBeWkExBtLdBDZ/+P2S8/fF5D+3TMBn/ndl4h/xoj89
//OvFePHj/hpXzuWA5IasQo8EMbf/OGfFYNh5rYZoqsYJE0KZ/mf/jXirnjU05bE8LDGHJT3nyoG
RhXLg+uN50DB3/6diuFsywz+Yl9T7EDYiprjOIBnNnv7l4pRwLnJMKeQEFN/nOXjvhnXkNhzSAtI
rbSM8ywLlfnk5yxZx8KAUepqwAZGUvvWwcif1vXk8P5IbPSAHYSg6l1gquuKMgXHdTuo/iKc+qhn
PkTEn4OhOlazfaGy2zGK+at3FS7XN5Am6ZhlFwoccNXfuGXuWQUYXnGMDw3t0MrF5pD0zg7UYYCr
PMqGnQc8rr2a2aeq9tr8oO57BYOuzr/JablpGiBWCqjNAgXP7C7rNJpB+Qw757iI8rFCs21auO/5
vke8QuKlVShztikDPBcCiNQmTrX+y6LAr5ncBTe7Rn27pmxt4mGMzaqE84m7Ko8H8m0pzmgcU6rs
wMoxqrVoQrkN9NTCq+fPY/HBDR563N6NbXGeuH2yuz528iLE/HkLiyQE8XkLQ3lPBPi4FrJ65dYP
VuvfQYV1pP05qXLnZrAPpm9wzfgar9VT2ZbQXDFL3dLs0OZfCzvAAQpWNUd+cdtxEUmMDq3z3TZS
FCTKRFDUcMuL14kaoQnhHP2AIsrcjYDQGnyJbCxRh/+6Mcro/8PtCrDlO2uyVAxIXqwq6pfxPFQl
qjh5qWv8nc6YLnMW1FZ5sOYXg5l+0CsFLDGDblUbGjAjzrh8mm7nxYPS26+fedYd284KharCkkyR
21cJqPdYQsrtnPHOm5Z3t8A5tSzNSeSsi/QwP+eiPghWPoyi22cgFeLClHdVDiGzI29mveCIxnuv
c/+jgkSx6njRz5YqhtDAgz4u4zCgqUbMoBpvPcDg0+jDNC3jvtZV6IGm4FmfNMJ/1MQ+D9w7ZhgW
OwoJAYSBaeNyUdMpK3nqKuBk03ozjmVkOTJV5vTWld8sgve6QCuyORp3GuEQr8z9YIKOHlaMQU1k
X71anmwDDqZRPumZuIdxg/B5p18qmH9e7/tRJ629zeq9qacjm+mRc/OaN+Io16eFVCdWiET2oPaK
cYJL1o33zARExrNHJRFhUYBGJjdkrHlueZRNc5wVy96AUqM9nPKzbXVJxZK6h3htW/V9I3lsrJ8A
3GJrAo3pP9le/0HLDsEDbcYufPQxd/zIz1SDybmDYM0LlDT5nZUTSK/J2ZiUNoIXjvdvDmtrum9z
5DVyGFn1Sh/RFEe+Z0Wk+Kg0SfVSHOfppcPnQ4dLX9zBBxfoEIw3J6cPa383ztalVmNS0u+tf4CI
yfihEg2INxh31rPhNVHOVQCME5Z8EfOBRks+pBxaa+6xg6dh7pc6LZl735nG2+jaKeQA5EesfD/x
4mp5DboCDOGj+50LiHH1yS1xja/djlvecRykE3KzTQbAsk4VwtVJLKf8dFkyEGRzqubZHK9Zhil0
tqd70qBb4HPLg5qNiRLem8QN6UmFKEx9v67mwS/VhB7LCtqVAuXu4D76+2VThufHbt2ZFDmXewMO
dHdwBrCs7suYOU+GVMcByaeKX0YG2xZYJme3rD86fQ+AEh3PBER5LqBAfpS2v1tqpoKhzWKnoxHR
b4NhQgkfbrXt4J+SyG4RKKpwSSL4FxJLXh0IR2Rld418VRm5g4uGEAV+ZgE1bACx10+4CnPzXUJl
XID/InKyBMNs7pgnbk1z3QMYSdyueDTE+JiTeSe2Ds63ziMxXkpGkqUfLs7inVwIjpt8dVLt+NGg
9+M4C1RbBAWSLACQ0Yh65AXqId5cNb3C43JcZBVei02rp3AD6G52HGgHxcUyhIhstHvlUB7WDEdr
Xqq7ckX7nNXRKozkl7r+D+bu15CiRUGQ/bU4Yj3fNug528O7tqTkr8WRr44CMVQ4IelfpA03ymZp
z5YnxduDssakIO4WgIhkVsadpPgQizCnR403l41HF0cF8kCaQCyWIH281wxqrpF9mOrLFdZurV5s
B6bslwYPgVgu2C3xThcIoKagCZH3/fLWzBdif7ISqm4NFQjiBHX6yM9vBxsyjKzg3LGDZl8CdKo1
kZCM9ws8hoXUcItvC4C4xNt7q0xy3GYzpj4blPeI+IoP9CNzH0bzupAmEW4BohbXzJLHhmfAcxke
l/lBT+oJGbxQZmMJJhjydpHfNAIarDajQqDJbSw7Erk8acM9OKS6tQd6kxc8LQGd2uo9az+IIdM5
n4K2zL9PS4WPnD836MJrCheUejKyUKAt01ZRPmZsp8BK4SlqZzXi80VoAYeDS2PNrZAJesx9BBLb
7GJN3oFyKPZV4hvRXMkLrMxUDQvIGhfvLOkw+WjQ3E0qTPNGU8Q6suqpzb0kb/iOGNUezMbRzt6g
xsdC0qvVWjcMHIUC1pQ1Y4wuQtjA67MscZEEspflOHs80hWQ/S3RZTQXzzaQpRppPFduPCC9yIx+
ijFKxtS1DkVWhQxHr+TJYqo7DeXIKXukWvB3ID/mBL/faf+3msyvksx/Nkf6N7KN5//bfvzvH1j7
Ryb6x7f/7MUBJZuIt28PZrRc80+9ONBNLALzqImlI9sI8Ecm2scSMB+PtMC6bKxj/VMm2kPGAr+B
MjyWFfHT3+nFCdmOk19ClxtKiqdnEGIR0C3bIro/HzfzkvEGWSrEB+Am0hpZE3e+7QBy1kifaqRQ
V5ylQ77GnSl3Tje9yslKpYlAiJYHgBlIQqk31sw/GLG+qfZdkX1Ns3pScjmbSMFSpGElGg2FdKxZ
Xnl1AEsJxSggyM928gF4fE/HsEW2ltj5lQ1oihGYHJG9BT0a1OLFBz1vIZlLgXlpeoOb6CxGM0Z4
WRU6AOeD3lVfTKidowlfJNf3FKlfjL97D7Yh92/Z3J+LCekj4b0bYjhwNwv9dooaZIiZQCNT31Kz
jAmSaS2kogyJY9YOpxyd0dBWQPisFmoJnISNyZusW4irgewQVKrpDUWIAEGypdR92PO7UjIM4XPq
W3XqabQvG2XX2FdB14PGrF24Lob7ZV+DnJHTd5xt+76AomSHdIKQDi25mK/jau9mdaMk2QjBJAfJ
TgGh2+iPLWT57BwJdk8cPLkcWLvramOveBbivDprPYHN3TwWCmuYBmLtgxUQS7clB5EgtEwgwO7j
hFwhYM3ER85wRd6wQJtWI3/IMu9cI484wS8FWBP0W1CxNo9I18Ut8oslcowt8owarayNfKOBnKPH
m4OL3ONs5QgOzQcTLTVHLnIpjBvp+jc28pIGcpM98pOkamBtot2fqoggX+lSGBMUJ92PBFc6w0U1
1Iqjckp8kaWzPvbzvS/2atjPZqL7d6SxWjRYDrmCfLOBdz1xL7RhfyzMe8wVMqDIgnZutMWRcj4l
ZKXxMn4NQDlZ9mHbSCUw/cjQBWRIl3KkTF00Gp0+mbpOJb6xX9UxWx/aukL0C6gwksW3Cu1yOwKf
ESTp7P06TXvVITqWA/9/b5B25eVr7ZKXGRnYHFlYgT4YnlbT7HJe76wtMJt7w02FBG3J/atnjXHW
Fbui4y8Z4sE5Urc10rdD+eb6QVmdJIHVhF9A2gwR+rfJ+PSU2Nfw6vtKPObzdzijge3j0s7pqcC9
41pHh+Fi6aHmLZWVuGgLXCSEXSSFyZIjMeyetECdmthJIVFMYc2Y/mODnLGSH05J0w6cgFmkFrLI
pJjPrkg0UCATSeURyQSUKQPhNmuLwqO5E70O1aSO+VLERT+e8yXpzD6G0hx01sEsPlX2bBf81Z2/
N/DNcdGgc7uuRv6ybmFqglT1AHIn49nzyp7nWcUmVLMWKexxBiXK0ZX13aPt3Qs4waqfgwXZbZCq
twRhNss/NhbaFiS8B9qFFc0uK3xmqsjJ8eewG8e9VdCbsTUfV9EcBhho0cTUvbP2Efi8YFib1B0o
Usi+HU/j49AsoSjLE87hb9mIHt12DB00rFuD3y+Wfy9L/alSpp/ttnBj/KtX8p+rXSGL8EuP+y+L
Q/650vmvetWPb/vpcCBSgT2n9hbhwGUEQeinXgX5iNm+7xKKh7UxSEl/6FWWT/EsPjxOwkZGYvvS
P/IWcDhw2ruWaTGfeXBF2e/USDgq/1Ijqb0tqbFgcVjwj/9aI9sMr620rHDqHxaM1xlcZdcvT40B
xAbeN2QVY5xSu3+yEMdwDRrbGNeXORkmlrCqDyhoWte10oH3aQvGlM6XblrfXHIYC/O0MB4RlKFa
fXVQ18F03Q6INbjWeKu/w9eNOIcO4z24PhAJo77xSihMZvNR1zk40XtiXTznsGBUmEd6BxIvZkMZ
F8Z16bp7o84OMsv3ZNBHkt+OTvM+i7ue32N1ieHoa2U7SaVedHuwfXdny/zNs5fUL5eAr1nC5GiG
rq5SimfoAIVCak5CCLca7sR6+SpG6NrlowFmIGYTWm4TEQpwUDgGdhwHKpY1Xlxo9SM43xpORoZZ
CuLvsXYvjgP2BblkV7agWKDtpwLpUpxKVbiouIOesTb2sVdniUAb/O2jdOgVqbHn0VN77vG96YMv
5TUwJog5bTDZSMLmrR/kpLgzRiSgGzTgYV8C+l9x4kHvKYzpIVvI1eLdc6nZ06Kr+3y+raz2rCmE
dXNgiTTR3CtyKNf8FTj7d1bkR8OZT3T1nqTRnwbHiHWz7iwCAuhJ4JOmzS3F5WBlEn+mBPVR7L3x
ZfHrmBhv04j3+cmaCkyLzxpu9LYRYsQ2FA2WF8xzg2TE6lzblic9zuyqkLumLzYyPs16C+RKRhMT
oFjWj0eBA312zBDX014zcu0luaiaWDeFdTKmI+FAemdUPCB409vSouhI4b/PqI/CTb3sWTwBQ9vn
aj1JbJZRCJ2tJoLzczs8FroGFJwjYOhNTnHwyNSAi5A3hV8ZCMvl+86sA2pWQ+KCvRwcDxGEKrDm
BwKWfVqQRmBVvm8dsImzG9LK+K75k83r1xWNHJZpRLlF3xkr9kONid+IMYhGEvBnacXOepydtwVn
flmvMW/eVYcVCBwRSuC+i8TLqvITfJsLG76jkATlhgtr6Ee+DLFEJFkc/9UcRgiQK8WvB3KLxAcQ
sWoM56q8sZX9yDaqn79ZuoN82MZMDCeJSVFnX24zRbXbHR3wY2EzoAHbrHdg90Vzg7jpaqO7UYDI
V0A6CIs2RQYCuz2B20pN9V2u030+sYu2jm0PQJlT2H9AiAts5JFwMWthfDVofE1XXzXoDg+VdwAm
WWnQDHMrY6ft440UBqFuq/OCx/UMJ0HvtzJrZU7kYkJXeR/U5K6fX+cOn3YfVGV3JEQGtf0ImRL8
lLg3tDwjKRuV4+cA3xd9tboVsPaLpb2QbokHO9XCOZa1hDmKWA/71vrmeTKw+YKyfemuiMvinvOB
nINzD82q8pHLvRnM50k/+mA7GCxQnS24o5B76VRSI4Dj9IBcWnGujeKmNJeoyT7dYsIF/lGuuARE
Ovb3axGPrQdCaxnijhoRkcNRrM11clg8egBA+Z6BdRPmhE0h5nFCqxGYY/NI6Hzk3sHPIRfaduSp
HdPgjIWKEI2CsoZcQVZDdVhRtDle2S1ELPDhJJmxuUEQ9EAIDTmyeiVYOFS1d34WCwfs4oL4MpTB
ZYIyXaF/c/xdS842NvNMThtNiwHApXoCTr23JQIIFdStGcnNTsV83Ann2UceK/NuHLAqHn/twKIu
7tnJsSdItKemLkbQ9RNS2WpnWxBZ406ZiZGraDWiwW6D3OiPLFOpnWH1wpysEunYFr/ixl+b3eAj
YeNQFXAPkksOz6LDriYX4Ca8tqb/v6Ay/r4X+c9tM/DUkX/XZvzTIsMuWLltgm2N0//6n1i+8qet
sH9M6D9+2s8JHX2HCX4CQqRp0e33/KP7YOgjTMdFF4F6xCzMzr80Hy6zPBMbxeCZuR6+55fmA19A
y2KiPQGE8Tu9B3HMf+09XKQwXdPDhI6nav2l9+B4ZUB2HRuTJIIYiransdpDl7VB52uN5RVOlyLG
vKAHtoV3QQYwqJBAH+fvohQB5uSU2fcc9LBR5VGOYoolZv7Y21Hr1M+2BKM1fwE9waqDLiD+sDPA
cFLaX2wJFV5+Lxo7gZEXWzlNZZZWC/JtxEO0TY9YF1AuuwzDbqa8y9oD+AMRKVlxdJE0R2wm1LD1
Kms6Nis5WPWAW6P92m6tGhr8ALuhs59JYRwz2ewcb06MbeUDbY6+WaUABSH9lwdkZ+bQRYhA1sNO
dd61FuXNtpij6avINI0UumzY9VgQ4k4HRPQS6UBTx94XBC8RV43WxTqSYTkY1nDqsEvEn+dUdPVO
lDTuDSAFGVoP7iEOS5wnZ6WIswHZXHwvyGxk7orRPPZ0+sAyiPt89RC45HdYN3CYFAjatnpoLX4y
rQyrm6TqYOY1Bzk5Nw5eCJws9E+O+GJ0OffLin8OV3EeSJoJ5xuILYgfRINF4SK11wprrVj1Ucp2
Tx15VfN6RBuKOaS+z7B7xTesuHKxosaoXmErnfCNSBzlLRy7uT3LEQWDIv+Z2S9U9s9YShYjielg
M1qzIHeHfjvykGNrwT5qpDLx/1Nrw8BLDLjg6UM4vvBZkazZKBJqJ7Zx420wdX9L5BcdI4EdILrd
saWIGv5YoDe1DSdWmRnVSxc4/vfBv8Bw0h2kG/OQV29rTSI+3dYVdidgyUsOkFGor9GaQjbDojHM
S95bQYk/0Km+gXtPt3VtCBLc0PaeoZvjHXrjz7z88MnrjBHe7dkJDD/Ai2+LIkCI8/OAeHFRlkmN
VopQffEG5CQUqD35mPUMhlztB90wXU1zPIzwR0Ze7RB1eUbqJFamwPINbJaq7G3X0M2sqzirh2fa
6JP2hgNrLrqq0aNmWNpX7zqGhQkIA9JqXxWg18lXmcH2ww/Ag2dhdYJEBNFqLQSxMmjz8h5BIGwi
8NGk5iwidn3Oc+jipNp7GILiHulr3IVlqrEeKQAUWoADBkZSi1uBWETDlze6IlWGxlmWUJNAXtS4
AdzSTxezBGTpxlTSdzG/UazKaNlrI8sSFbTftYvzMI7or6YvBn/Jn7szbuNPxLiisQEYSknkLC5w
FmySQDYVWwnnwMxF4EjzztPIyYLRpkMPJb8L1/pVNdiLhibDFxbuxXqn0fQZK3z2tU0IUOyqXrc2
Xew7pQPZYnWMEZAlGqqXsYRXbWAFFBZ09JAIuYqNAVczrrXJYtDbAIBNEilnY3PcI5idUUmKxCf2
bujqxLEx0Ls3CrvvDOPLWN8mrGZEvjU18MKYayeleTN6p5J8J3MVunQP7B+fRblRNVFJi6DHnYFQ
TfD7E/z/n3I39uz+u9qKTYgt/9O2hf+zMXT7rp8TPHOdLSuzsSX+9oWfA7wH6QT/Gco35ncTSvYf
NdTB08YsXPT4cbaFKf2XGrotEsWWZnwNxff3gBP8qH8tora17f+0XOyHxo/9s8jtkbUETCWwmIDq
E8FunE71aHQbH+szWvjEGT1NCkyVj3a99teoRsa4qOED6ezRwyyHIcb+GCqwzP5w8leAH3fGjwwF
j0boF/AEYb4xqMWecQEEPgV2ayI5qiIf+VeBFZDZigUnBY0HtRyGAXTAZHpvK4GbKN48bMtyDCP2
avW/uTuv7NixbLt2SHgD3vwCAYQ3DEbQ/WDQwnuPnqgdaoKkfmkisypN1aunkfrSeyNZLF7eIC8Z
AZxz9t5rzXUuaW216U0rx1WARd5M8DNm3JVdaQARoDKp8uZJNJJ92RVrcQwuFGQKfoLoqZPDzYBT
0cC0LFq3onlHfHKo646JFkTNYZY2EWf2Wg0OlfxQN9K2zxc3KxO6SEHe+Gamr+a4E41nYxwes0hn
9GkdKrHyusbYVup1RNvg40tOFOvbzPOKaTucElMYbAGjLTI2r0vnh7YpbyPOrA4mivwwtMFBDy4C
Fitm1bco0xkR+lSkcrHK8GqkWvchsVDronZtLRGZmPSObmCBKeIWstyBv6v77zFMN7rcP7WQK3z2
CMkZJi8DuOj3x97s8JkO226an2La2pL4nTFVS6NNMhnn2AyOQo0YzbIuIZLoRvdxM0XfFWiVprM+
BQkCXX7vC4bdQoVgp5zPo4/UH/XDGlSmF2T1+6xX7oDQoxosu5tpi/qmy2W7yXLMHVNLh7OSN0lm
PLEt4Ac0vXJWHBpT7D+qK6Hw9zEphCFmRqGigBScKqYdJIvOWHTbGMffULJtDB2dUXMr05gdAXXQ
Pt9X+SWSkq9O+ixGmRPOT5jVXj/dZ+zAwZA+iemwNnSdVqolr/qktX0upTyZ8So/TEr6kNYCHkyT
7QLTg4j3rx12ndY8ipmrSrt8ChzZytnJUEqqJa9MJHuow0NHC/rTCHgGXK7N5ABm6OWvr6T/2eoP
Akz/ozUSeFc9/8//MfzzMvnLF/5WaogixYIlMb1bxnq/lxrmv1FfWIYowZUB67Kc839fJykLGBH+
bUoo/WmdROVHW5JCxNRY4P4SIJmYXv79f5gGwm02ZIoeChdTtFjH/yg+CNJhtDorUsAk2YqMjU33
EHi0amxPCCNkyxFsVFShvwVPWDvmD2hItfgWWUf9xx5xbXiUucc8TGmKerBo1m/oa8bhPgBGeFY2
1duCO7swpoh7D/RgZbo5Jx7AmP0leZOTp7pyo9gVehsogANDhDNcvuUwsJERiu76bq2D7WUifpNW
1nP1YD1P91BxC0r/BP3tq6Jt03JTCitPsx7i/JjNHOC2aIb8cJOjGdeP2Y5pU2U368rFal4BD6BE
YC1aMU8MXXz8sBiKXWBecrhNxrF5q0UvGh1jX7/qDj9EDkXiJbpiGIEzegPFteNoe0M0JNuBbgeb
TrfhKiMjNh1MKdmpeC9sdeej+QNJQrvG0Xfi0wBi9Qtn4vv0Zr6nn/jhQOvYlWN9WB+CDW/ZE1z6
BfBBt8jnP9/K7fyqn76Mr+hknVtPPRYUTG5MnfI6UfkEDHqgdDnNzngcLbt+NTC+wf961c1VVqBv
s/tbd6p2yOO6degYG/OJR0jwsmzlAPiUP8jubOvdSqvXpb5mxYDdhvaqxTxeOuoDVE9et+nkV47m
pczNjmXqYEWyA4xrdrDHb7flV4uu4UrdmZjNFxuZE39pyO47iEA8Dyjv6Z4drU80I8V7eANSrX36
D+k2uRoQ5dBjbnnq9B+wBlRZS1/ZzX4KgCYP1sa/d4Htv/Ve46bIyTS794InYU+fWXoccMwPNkoN
um44Mk0wfK/Rs4XZ+ahLCzITW/qV+hiBunkvaC5rjh7Y0aNwGe+QX/T6GZAnQykga2CTHvwrLhlO
o+E3l7sCiICBqyuaHkIjSDuVaPM5/noONgo8X8iNW/4Gaosd7iGsWbE7xmv+HkSONq4tSjCAlq4h
eXMP3JCOMB5cu9sbFx0yTbl8Y76NfzUuxgUWyQJhOmv9dmVtjXbF47H4pOtQd4ZqbZ5SC+RvwRwA
3gd8sI2kstdwoTFffrEYBGSr0djU7WC/VO2h1a7hra4UcANwth2e7fLAk55sBGT+7xqadnmXy3bx
BDEJF9nKrL2oo71AC1eHVCbvVGndtjt1om6zB5fdB5hksElBOjGGXcXBNdL2lYtj2BsPgbRJNlm2
vAV7eLyj6BU7mAfqyhBX1J/xZ9h5LW0KdVUvJkhEu7b5o1vOED1on20El+XOnV4juGtHp408Zfam
8Sh8zLV8GSo7BSh7Cfsn+IqZxPX3bXGa4Fw1wu4uGCo48WtVXaKH4pie6eXv8e+xJ7uR67HJ23gi
lzr57L8CluC4k90X4nnhtDIvDNsoIqoTcxl0P7SgT626zeT9uC+j14oJvuUxYLdwo2yCe/1sYrVC
v38fcCFEnnlRVW5+GXXVqvvuBi4VD42UukUuB7hSeJYYqT62w0mnTLLKTWVWnCcf5sotPrIPLFmV
ulZ/Wnim0sbM3f6Af48a7DqI2+5pPC+6XcNL7DpY5Z9wY6vSqb2EwdO9Xsv6K1YvvC9eagCX38rR
sfXXZvsJ4fiszM9V60kriiu8LpatZ7vrs+YW48uQe+ZBsFaJMtAqV92a/d1nNRz6TRp5o4S+16Ul
Mt0RSr6hvdO/tvEPso283qO30GAVAwodOA1bGxE1QCg98mp3CIG3E8tMeKv0V1XdTfMdbUXNbXyl
ryQK2xoDb8nAQlhndHgSB1nhV8LvHwhIJV7koeRpgY/I/6aGlgvzsksvbyoo1l/abOcLOsaL1Gs2
PAvi2mDmm38no3PLBneQPezn0cM8/IjdmdF0/Qi8R7hHGzobVQQD5m18Uw+Kuqs8Rb355kbL3e4G
tJPpf2u5Rb82Q1DDjwB45CcpfaTWHMytqYSOkLmzsaoywELuSXlquVpvdyf71Dcqv/nkcKTl/a9v
9/nY0fvovkyVa3olWUxwHD7OIpe3YTvRVqNRzOLgYI9Rir0ec+zGUKJ+5iF7EJ3/1tr728BNvsPH
cdM/b/GTZLygq9BTB5z0MJxd0N0rMXbhx7QAWHi19EtwTw6NV4ePFcRSZXy1krVVvRvco1w16U7e
6B9h9FMvovCADUg/Dfze0QRl9aPN7F/fKHX4gP4LbpM1Txsf/fKnv3/610ddOf/yl7++8f34wD/I
qFtt2m/ndE83hjeOn79+AAnrMn1FDhi4R2hymIBCCPT23x7Aw9bLUzwxn7Oxcd2w3lg0z23mUTzq
tw/4Ix/zmX/44NeH8V61q/AizjQC7YKhVOLINISQqay4O5NboW4mlBf8iDcBZ5jZ2+q4x7fOSAaV
vj2sXqMLShrdzk/FTfbadyieEodpW/uZVgxwgi9rHV+Vn27V7gYvfype/EM43CPfVp7CDKDMUZHW
rLGitZkYpPjrtHqM1hHDtfdu2suYLynqcO/Xdj+7HTRRTkH1PmwvwVo8TOmdssx6GyNHR2BPfxZS
cLflfS98WqDIOcZXw+eE7Ljg3neTZzM8C2yUOLJbrov1AuGDFuC1+Dat3YTsIYVRT1fRlj9Cy55k
uk8IMmJURStB8ywoA163Hb6m0NYEe1bgYbyxuIs/iDqNL1N6DwOGyNDqWQiL6bF+L2mtrJL80In7
8FrIq+iyDJzWFVKU9GiGXhidWASq8TDy4xzV9iLclPKn8/c6Rx5k/T8ndUXIQQCH2x7z9asKAOk9
ROLPwCs8zXCgWvfeXGCIe74THr+aDTt5Pzi8/7K+eI/eDGBQ6VpwdS/4A+gkirdxfR++xjUJGCvR
vneSrVoe0q5HEQz8ir3cpMrBE2YHN/Gslrn9zHi++GEFbm7wEup0zYsCXMi01tkL4vlwOCCrvmed
258AFSE9bTYtg8T82smPLVeHvyrGHetor6PTX/FqJdGli/byVwapReSEcPD5KRlsp8wLHSfu3vq7
lO7rE6gbhP5i6wIdDT6Cp14Bq8uPl6nnBhPCg/lMaS4J69wKbG0leNDyDtY7fT8YQd2uBPSqwnx1
Q+Pkdx4bJIKCeNUuPAHtLYwv2ugod2F5J4ur6TEF3SYzTSfowkZ1y5tyD1JHuw/nR4zR1WrWHX/R
cq3GBCGPDTRq0x7FzJ7HNWMp+v/38Z6/iYIj70sQNrvlqg35Zeks27UbB256EpINMHM0ALyHbm59
SboXBLOdqd9Tt45UUgfgS+98lwK9eQY/IFfr4JEXzj8pMRSJTf4gc6RvVgufaio572YfQXy2aFyj
39m2wpXzUqatAROq7SmpILgL6AIweaZoirX+wcoPwZP05dvCHSGFZNR4Pr7i3m1RlBV3WYBtfAzj
VSl8/vVy9b9q448K8F/bk/82VHOi72ae/tUkbZl9/V7eSobMYExB2Ir5mIr5tzYgsFSC5TXJVBVZ
l34vb5eITYU2HwZiYKa/ftHv3FQszCpBYIQgY3zW/5JTmRS4f6pudZF+oyQbJuXyr9L7P/jO/EjS
5jZNJCeFROL4C36iGZTGa7Rxi7bkNcSSrPjha2k2ns9cSeuFs5VQJgnECNRSY4MF/SrHEiIIOw4R
LNgncBeY5dViIZJFZRGxOGMKgj8+zPpOAjkyaZzJ/GXMZh6G7JJHJ7kX8I2+VtFzzt40ZO8NaDjh
GLJo42WQO7IXEnvS8WVUsjuk67jlcPkqc2DSMYoZ/m2C54iwIjZvcgXybClpfGmlLZypDqpm4wZh
5BgpFq+jKOCmDs3XOXk1cxTy1qa1vimDxHx2Q6mldWfn0P5YNKS8QZrCjnbq4mav9UEBUy8CIL6w
jhH3l8GXMY+eUlSi8wvEr8CWXV9EBeJ81rxninWwzKW0CpMdX/3J5kNTQFnThn8WgBcbvfRNyOrr
ZIJoaLqtbxCnoRfe5IvO3GXP+HZ2kdjbPUkHojGvxalcq2X4aZA2MzOb1ILYCyr1u5MHioXqhq76
OpJQU5NUQ19lR4sE6hhsFhGBPgx1jfHF/JC0Js2FVnqu4TuTGrWu1BFCAglPahIfYplFuSsXZBdB
ELLe7AIDToWlNy/ykq1TGMU1gx2DPhoLCckqiypQWfSBQoNSMKnk9wLpIDwLp2vuFYJCOU+8zqJx
IctnVZAPMXTmgFFmaKAYDkqntBiFBRYcZ54SCw839D5yfehGzhCfNcjPoF4cC5NtMLAlNdomB53i
A4uugEYHOCkIyjBsqcHFM/ROuuClWzjToyyeujClcYGvAg61DI9aMpPXmYPojOZk9s/agq0u4FeL
PscSQeUEObs6A+B+/CqVJT2D6w/0tRTfG0DYatJ5Ay1aQV9L1WgrICjVNOBH6eGuwUbj/7n4HUt4
DaDZKIC2K8ZMvsDEx18F+ktKqW42H4We/lSDuUC6AydUlGMe9E6/qHPENHPAAropfG9d5S6C9x1r
S/992AoDotX8TebkEEMHN4cPhSa8tkDDDejheHL4tcVLUMXrFu5HbxJoA2085yDQ1reOclfEGUlj
jtPBcwyhvJM2ggFwRrA1rfU0KOYBZfGM7L2B1VvAJR2hnS9jJdjnBgz0FBb6DBO9h42uD++tfArG
zbIU6JwkWVoowsPDEKJcwWyvbuV5Wxmc6dh8A8AvYI4X4OHgr+vyJSCKJUgAuIMP1vXiXgzX0g/O
JXKrDL1NYaEd0npshJKXRd1X31orQay2C/RAgwtv0vXviuYELGU3wI0PzJpeEdxGaz4t4nW/9z9q
ywfmGK8NhS1Rn1YkY4AC627BjCFQN9yYYy3MprXMkDqt9LeGSV6Y7WphY7bTQi2lVb1kh5wG+UcN
r9rMGaR6iPlckETrYpAW9Y0nGYqbwItmXr9SGnU11hPS3KXv8tGV97h/n4eU3k/6Bm8zTAEit/7r
GGuwdnouOEDynXkutXsTjbYJDW7ozdWAKT0xwvMQbIeypPRWvnKKzDI2njDN/UC32mp+sDYi+QHf
lafI86ltFdevkLZzHwT6+Dwp+V3QOcjCnUp7eRU3V6X7LNDaS7BZlQm2FDanCoQPPr51goMnIoAk
VJX1KDeukleUhy+z8FhSsQ66CEo5u83KvLO05k3BnlqFBevrTxFfo1bbVLyuUtc6SrQ3imGrDvoq
vySgwnLOiLlkoAoPzmMfHWN8A51cvgxtsvFzaI1+fmxzYn0C3GekDiWpsi5YiVuILf1AZ461U+pU
XpaEMciwm9Wbor34TXKdh8StrWd/cUwRTtFqW7jVLS7BwROVcqPFXrEQHwLppDTHqWk2Jc4wwKuA
ndEjGvFDCPyuLpVtpDVnljXk4fVXOdGu0iHpt77/1KTzcUAQEATwO/Dx4risNMIN4E9U+jbR3ogY
0Ae3S9Mntap3ZcQ1LVskMZm22L10QMtENE79UL0TbLOvJukQqtEZpeiHXyIDkaT+JaRFqdByK/Wj
iIZeDFQ7pkuTp4nTQ2pbFCjwM2DmwQRDhl9m9HMJQGrq8Yat1wmK9xLB+4KhqwJpL5gYFiYrJaku
ughgqIZ5vMU8IPavGvI1eLtavcvLRTJgjZcWiISSb2Q1v+q9v0sD8JbysKgPzOIQgfStwSQjjOhI
fogLkKAivb/02YIqLpB9IE1rXyUzx/L3+Gf2hcEoHeelLLYb1BtOhwrONJxeyVfginHvVhvVFxY0
la3nMeovtlA2XyeD6qlWMSCQfD+rE5TlT7DmGQAeolq2bQm2yY8MJLA9d9mHSPd9cRcPoW6Lytka
m4OuEleSIA1TLYRsWAUm366q8yBPH8DG9tBsz4gsXVOc4YDUD8JUPBfkg3WKtRob5JJKCB1e5aTg
07ZC2RlNOHPggQKnsonPswP1S0Cdm0vpGbfFEkliq1i7QX9oTpXX96idt9mESoICKzZ2kRlyBetO
UURvQdefpbK5R6mympr+kA/zaRrx4iX6Q0CJaIHu66h/085aT5BbJnBTTmV8W6F0SUvmiBVgV1Xx
z0qXeGXM+gqb34VusE7F9nvslFvfNm6eNpd0Mr/mMX4GOP7gC53T9dabiq0knKedEApXmOr7mHIl
r4vXhCfLmMAM4PguMauGAZ1EbMYmcgJwr3YfGw5iDLuS6IMpME/8FzWf6NBIwREsrJPV2V4ZQN6R
pjFZ+sFowAdr2caI+52lfvAlbp0Y2zTI3LQSd7pe3mZmIYxK9k0gfvt+AJ1Saw9GQURL2+u7Pn+f
0Wb1i9iRaJs53WpVBz0coHn5CJTLnmkMhcgoembVog90INsU6D2UsDhFHfxbwX8xwcqkc+/E1XRU
lzwzI0CwEZzCSNqBrkRTTFM9H+jlGVjm5W3URSeNE9qoWfjlLfVSjQPQ03ID5mDbQ8gByH0OQwE/
/ns9jCMQAJ1dBZIYU3IWzDG6BI3gjUmKGEPEcEFKmkCICHWWFq+nkEFEnW56TVxP9KY1g4Z2Gm7E
CuBMz5GJLnxPONLY0LU2EuElFMZ1jooaSOcuDPIZqt90KKEG91GlcK+xuLeE+NXSGu6VY5jlxh9Z
QsA9oi3qHaseuajMHcpML0mip6KJtoQSbiakX2QJr/GkvrWEu0GgX/hlep56gZJ7ckFWIyddyawe
BwA6Xd+/JFPOSMTHd8p8eDLdMbdeMBoFkHxxNuMs94+STAXfKQ91x5hUiNkJStrJPqNcfGGvIox5
Q6ClxJxCQCSvdiarScQ3faiRzhh689HFt8aSrjmvy0iuTLtoegq0tnP7ldTDwfRFBk49kmmddTzf
1HOLRFjYWHWHKBg5HauK/d/YFkKtUKHWqd2rDG0gEWDsT2vg1nstlR/1yHL68iUaRo4rC8PUrsPd
EDM2G6Zbb+Wrv14N//vD2//kRpZf0jz+r8Xw//7HbOnfRaW/fIPfSmEIUxQdlK4iSJU/lcJLPK5M
0YsuZnFw/jbppRQ2MbJg++bLliEsVfLvpbBiLf9Z6FdkdKB/KUJEXoJR/mHQq8MFg9mFUUZWFQQ2
fxr0TkoUjgPyElzmGW0v9qaVqEtnYTBPplDS7M7pasVT1DrpzNCkxH1O21/uNxKOLyoY5TOD49wN
xL0NUv8zKIwJYsPiUCCMCK5jUgXynywjvKuWZp3pb7QWtWUlKiMOZqNPRFYWaash42g0FFO0tP3J
Wwwn6cRhjoaikNJ5q9GWlhifA7VO3JmLWzCYFkQsDKBlHqWBXnVd0sRq9fQ1kovexuOcOLMA2SrB
y54ZMIdD5RxpRbWuqnC0OU9wxCoGZkKJsAsz4aEgkojbBh9eLEolqpv2axzZ4ZGmMKsITLRn3O5T
zrAwFwEtF1PdQ98t35WsMeA+LY2wQXs10uipkTkNxEh/0C825FsQnGonRnSuQU+1jdWQtDc8E7PK
uR7bi2dShtLaJ4pV576nEdeR4jffpZJFYNJRhiQjQvwpJwCvnGGODuxYZMZVnOjLgao+eFF6816N
/nFolMoLEv2sqSZN1pHZ9KAgAsZjBBU2pJ+WB8q1F2Ett/OMqx4Fe9lFG/hqr6BY32pE9+SdkUQn
IVycS9AwbU3nWRgYExtBz+kZeAJM7i/ZVy+ZBg2goT6ShN6tYm0RM+XXEey06jcXDAGeIRTlqpe6
TQNoakGL9ehvLUdWmKRPiTlvw6LDAGgO/muigm5VYY2TR+GXaz3jGNoUTJ2MMfZkX+t2XVECNAm7
sxl3W7ULta0xz+9GLUC0DwuJYk5kNVQXVpiYvxRBuAMskVHXtVwclUC6JE1MkjGfE6Pn0FxHpK5y
2DBaCnvaQcxzDRzNy6c0ptppSi9dFTwpUe9dTEtGXdIlIfg29LQnbV8sQuuQUFPuBusswIwndMSk
YZ4chr7aTlZ7mhNA2Vk200wdQ08OKm3LQ659Q597sLBa0pVW1aazCyS+K/TT5p5QsCV+S0Xv2PMd
6wYyjATa1UwRA8RJehOHkt67IrYggVKUE5Gx6tVpQFHN/BHRXXDvU/lqTcZdbMLkzAtKfHBMaRHX
GFesJhGcwicYixDMYF13A0++WoKWkzlr+DL9irbcN/lc71L6OKNYvvu+7vYSs2GDrdeJBREX2oLw
pCWkLr0hrbXOWnQMe0pEHDuVz2x2oXUwOgaf8VpH+qHu+71OzmNLgyqF0tzXNRQkyS1bcT2HdzD+
JzIAN0V0ylCrNZr4WdQ8TTOzI9SqHNDlEHVI8RGa8jNVEZmWXYRwYpKuqbxMxBYvjdqHz4bvb8YI
h++YiC9WB/NoJkfBmQbtpCo8PUbJSLtsxqfClOV11eE6KjQFmK043pJWQBbXUoFb/kePuJ1snHYv
91V0kI32ZDXUHUb8UQiIt2SCN5KifhwmDE+qD9KlLHF4V0H5nbOY/j/ssv81e86GiTzzX2+zzvy/
/nvTFp+swu//LKb65Yt/22JlFkv+Y0eUFhPGb91mfBvsujRcoSiwZ6rImH4XU7HtauipNMPEDPGH
lC5co2zGhoh81QSPuehR/x5JdvmVmPAfpc1LJsrWP2+xIjw1jKFg05YMMe0fRKemJGhajbXDKSo2
D6vWNlYTP7TGekDt3YMWKiKas9ReUpJg3IcsS4/NgvWRMRhqF0eZvFFH0AcDyZ+wITlm3JT6ZgTS
SBsipR7NHxWd6ZWo0AFS+stg0Z4ztskIGVajg5Vv27hxYS0+SAEhScIuHR6krmCIFZAwidV+3tMM
04d0z0ibw8AmtQx6nc0GgKFL7w+tjSif53bXy8WtzFiFqZUkc6UiL7eQhJWBiddqlAzP1GrpEa+u
CbgJoNAU3NSYTmQAX226ki+s7QRtQ3SWq/vPNZ0ZLbgZKi0bDQ8g9v++Uk9lKOAemz2ReGE7LZ+z
IX+lDVi4ZVm6cz20dmnoVMN0qsP8bmZ954ZadNXUYENYYxHLT2FZPYmidM1M+V6V1qMqg1HR85Ms
4dlM+NEKnC15tfLl00hhSPIbWWmHpQ+j6ZYbWJ9yZ8E+95vDELPMadhPbM03HzX2IzfIm3fNx8XV
l5NoJ+JjUfOj0NwhFKuLdyKtfQn/MPk0woskDhdZRQClypBmdOtolAEvprESCwpo5V3X+tewKpzF
P5+1EkHCMb2+vvmhWgfTxJPSRpFEq10UXXGSmP5p1A/8e4vKf2n8J7wrUIE1z2NLQgRBhGt1EitH
N1TCtCzrRU/MqxwMRK0o8TWRxStxK+t4Er1eVzaaHh45pWzTOXnrNHpx1D6zkJ57eNqlOfb0s5H6
KnPcr/T2mvkFxh9Gw4ygM04TRXkmH2ZtIdASCTplLwGpqbgl8ijo7vvMCrirufsXo1nwXfzpzvoj
wvdPtcS/X278/+tV0xbMyr9e4v4+Vvt9pWuS6J/Xul++y29rHeYHiQoWETuY3eU8/9tkzVSXuoD5
mq6Jf3LIS/8mUoQo8PkZnWFt+50iw1qnK6oO6pGvtESZIuQvrHWGuaxlf6LIsNYBGpaoUFCh/gKc
/KNuVAlToay6mrVO6uYrc5tt1RFcUGYAPhTdxL0JAXisgGJHKSS/qvD0uShsLUrRL1DmtoFkHjLK
YtjBRFNNcXf2+9yHwDcDFNQIrdZI18t1SwAKAqV1Ah+JgiZvHX+s5dVc5cz/G4KXg8qnQx6RPyUK
HfNj0CySATQroAND9CcDAaV4gA33kBD9dVQlNd4GkvyT+dM5DfTiANrlsyOKeK6wZlO6eFGsfQ1L
syjAIKQSbIuSo7oWQ5ASCorrlnQLesTQIlH+QJWIUvFQdcH01BTtzuyBTeaGcK301HLrLPe9eUQG
2mgzpBCBFjl5vye9lZJ9LiTWqmEhYImrf1HTj6HpDEIEdYbu1NAp7tCRJMz6BUzuJM5UPQ0Hwyyn
BSxx3IKpWD71gv6sRJa6qXJ5DzNzK5sDEyOVSA5RBwdWClDymoA2jdKuyV6g7NImE42MtBVr4vMq
5b0n99FLe6ivgoZOwh9BAbFG0fEITW0dK/25QMujhIvbFTOvI1VDc0itgHwVesWqoBdOos7ujDUw
CGWQHdpzPLeEtVrfCtEXr7kYTVgOOD1VEQ1gspEyzxcWpv4giiurrC8lmQhFGB0VBF49PDmliGg5
NfdhaE+MkQk2Ds0vsJRQ9Qn/BiexZgK1leV9muxq65AIUb8lOW87CeZ1FIt0VfVkh0v+AQijB40I
Um+A3LAdxoRZLUgfLucldAsVWkUvMJF3Q2Ece5nhDjwkwjDEczTel2iAng6zRG1YKTct38SS/mgu
oSupYvBQGHVxOy3dP2OFQ5IDNiUvM55kKGhR9wALxr3iH6MQnWDn5ahyQ0onxsuoFRn7NbIb6Evp
BJBQYz770zFKxOB1iuKnoSI3BQqZjImaFh1Z3OlRkT9VcWRQnHC2oHOYhzUKL6tFLwdRzFCHlxY0
fxqUZFOhgMLVloJFbiPZTs0jIZjHvBNWRRhDUrwWJl1e6ybFz5J0HThNC3cdqGMCFUCbn2brlJiH
wiQA89NHSemzFXNCMbNnnfoAtL7OlERjkqyRPBUc4WGoGDCiTVWghvOrFcYIApH2U6OC/HZn5atE
pc3EeU4+IgvWFMLJMb+1wmgRiISCNnttg1PN/HuILdq75GpAQvDxzMeqAc4wR0Wnzem3RLlP8kDA
AZzCPitjnORjCCgZ9mSp4D7vEpSWBta+lCrK6bDflTUincr3lgiQQs7dIDFcshwnVCaKlZwj01+V
+lNbb6SkP1mZxXb4KfcMB1X6k7Cl66DcdFwsBO05SvCFGUYTHtIMdVloF8V3aimrQs0RIvFoKbsN
PdZAsZ3aFWFchLNmK70BpmzGLxbWzNYMHRmYaor/Pkh2XfNk0dvIy3PAiYbyRFTqtQWWMJ9XS8JJ
g5irUJmhtsc+vJuM75Fz9/KPTIO/wmVIYisAc0j/jl7RKOT51fovMUOCtSTqcZEhCSpIlxuVV2up
6OnJWuXnWH8DSCdeBW1Ylexj66vGQoubiYaCHmz1mLn8BiJ4jTSy+x6DS1sD6qTbe7GwKhZ9ze9G
/2Tyi63cfPk1Adn8OzW4H2MYn8IoJoYQjAFjgF1DgqBSCRz63lpQhkxkJwaz0Tg7lg+uSN+z2DGG
+Oys55TrSgyzjFYGHeTCcmd12JspBkKz3fnMSg0O1G25FQWN6cfSjyE1c0S2paF4h+VXIzA0+/Rh
DJqVOr+k2pfaR/HdKnS30r414iWKZC/IiJ9ExqhjaKuTsWuJbs5HohvEa2xsRJMubIACuKmRZKOc
QPDiTgVq+TFVRdTMQXoI9IDMo1l4DrqYIC9iLATrVPjyFxD4TrtJvXpqkU0rCakzcJDMmhtQysYF
B1NvokTf1B3Tmyl8VPqG7pmoPiuoH1aaPutu0vnxnuKesDC9hW82MRSq25/elziVinUBcSRWNuHE
OHLCezAulK0yq6d1wa8iUEU81tpQeplWVRvflxZmsHHwc3Nt5jDGi9LY8fW1nRTJqkM4N2vIsIuG
f28cxI+qQBKh1DXBiI03ZOJPkLCOUNuf1KKoCJGr870oTO/qSJJvn9S3qbQ42RrDNYs1BU3NTMaI
HJ2NklOsbuCTRW6CNOhAus1OTtS1uCS3IeoiyG4KthLT3bLRttYcvNcJVi8xRCWPfUIg6qmimZWl
mpdlw6dFY6WKRHnfiTVCNHgr69ocjkYkfgZD4CONQLVfTEIIrgtt3xQrhmOlMlMy8nNiOP07LSmQ
nek0K7k2dGeWswMdna+5DO5Q1hDdt6g7UcKDalRhX1Z69j4o8on+DeS3XH8ctRj1UJEigBtJLx5K
dk2AH54R4k6JmKOPPkPxOWjetFDRnG4AhG7gdV41unKKK6G58895nd/tEtiNYURLwfBFBG2h5Jpd
8n+4O7PcyNE0y26lNsAE5+HVjDTaLDOTSSbphdDIeZ752EBtordRS6iqffWhItojIiOyAQfyobMA
h0LuHu6uwfj/33DvuW7Yh5Gbk29gi4SguYVQEHmFs72vCe1EYRoWHUDpDkloYJJ8yZaECTNnhLcb
Zb6TWmfSW/V7pRw28qg+SPFnHmr9qpz7B2njx8iKRRGEnCbGTkRjOIjxo8xRq9UEvBuoHJpSO5X0
k3GH9kKVy6tsMQIWs9opItWOwXF4I6eRXgirmqea5Z82rkSpNNeeqKKtzo3XSGM65XXxg2dGa61R
v1hk3ZRM2KXx9JV7w1PNhnCFMqVy2ySPGYgJh3BuldIBVsg0nrzRfKLpR+YyC6aEeEv+MHL/ueEa
a6Sd6tyH5Vr7Shomxu08zW2lsRJHzgMy0Uf/0ay9jUqlBCx5xbxxKUR9CA4up2VRhmzfJaotpEjW
68lIcHTUKHxoMr2528SnydU29uxuLcQZky5/FsLgfVYWimF17nDNbqjeLKRBS+RkkjsatUsODC8x
vI0958wCtpADoW0d002HKrYMZbxk0PrzfmjtAZQ3AP10E5Ax6c2PtSHM61d6+VGPDuZ3c58hVw3l
dN3EBQva2coTia0ziAKD4VoP4efwqputzup08wvk1x6SJzPpzFUzt27l3MQxYp+WQJheYlq9ZowI
vs0Nu9YSdPQTVgdP3SldSAFYCeY6TFS3n8OK47m1FCQoqWMwKgtdlhGu830NBPPZDHt5ayb83yoy
Ne57pAsJ55PQcedjq8Rk6w4xhJ289M+9ooyrvFDBOQ8TauAuRhFNEtZiENN7naBd5Oatw4TmGnpP
cSQciZnFz8ONvKgtxSn1+L7OdNZ66H/batrojOYy3c93YsQooJH5hKM0vTOg+XHwm49WNslbT8ni
s47FnnAcYRvlCGXCsVmG8vAaeimPQc9atVTk5GRZBbF5HWYCEfV8EJQvY4+iK0plqOh9n4AACIAs
69M1CbDUjDVDYMn39yHb0MLsjrqZCyux8Paqr+KNsQbqmOKrAZlr6WW8YZI8awJrZf/P6oX/0C7/
6zHkvgWh/7hhvg8/0/A1y/vw/fPf/vt/J//17zTMn3/umL//mh8dMwsrVbVwTlqiMjsdfzTMxN7I
Bkh4heGcNa++fhsOzpk4xHaL4i9w1R/7NxpmTPK6hmlT+Qa7/FTDPK/r/q5hVjRV01QZuSwNuG7O
RszfSVG7KixkBi6E1298KHCDZzdrt1rnCJPKjZfajI+4tGeqO0bIKertYd8ReuKoX/UrHsTgAz9N
eVTivWwBQU/WrX8GT+7gPUSQ7bkvuKwYCMXqtdtXmwQues0GGodYvZDs4CP1m3lYtJBWqC5IvCxv
Ipnz3eOeQnbh70cJoQBd4bp/b5+Uc+jiewCOhRCCk1JY8zawA/jnJGkTFKDei/R42HCK18/ire42
o+FcWAXsYiJCLln3mUY7U7lF7Yk/ywfVZ47GJ0ZiORvqgNRHHB57z1ziC3VQzkKLWOuvWbtmFLgQ
y+OULltpozQOlnXeCjIlnTPyRXCxiRnAlzbhGvszW0loVvioKOEyAPv1YghcJaV82ZbMRVEEouo3
7Wmf+rN19W3Y0AaTgheItrKeZEcFYMZmfVt+Rna0mhbTLXyZ3ugV40V7AP3vlq80SovglB49Nzg1
e7JQTsJTekkv5dFf84+eyEJd18fsdAeacm+63jk+ZhtSvZ+SzUF3xa2xMM/pYy25fuZG1SGWD811
4vYghbA9pI+YxgPrHL8QJj5z771H7yHY2LmxwyDJcZZP6EE3xYafSauaz9PWM3cAibVGDVTZtNF3
XPhXKtTsTgTBdePTKRGXxkutmd9pywVTDKxwRk0vvxg43s5AaDCe9p9VBvGLHJgFfTG/JsLXZH9E
+t1CPLCfbM/ma3N68x6bE/EIRAhem4960V7SdKG/cnvpr81H89F99GBAjt+/Yj4yyaBgPkrX7sQF
1p34kiHulW2AJu+85sNlzSt81RDQ8S49CclsUeRHwfBxkTIWrxYE1uBuJE2IbzHuDWZE3CK8blya
KitZtl/Zhq8Y8wx+FHt5G9YrgjlQP+OEjI/We2o8jS9VsRgPkMEovyVhlwyPZX81Daeq7tvugJql
FxZITUeSCXm6Bsh88+bJwlOL2fkDRvE4A8GVC48FiMBFwEp47O5FLPuJ9DyKj7q2z/Jtla3FeoMc
/FRqBJb0wHwqOmLprp1w/OHiZYidO+r+FTH2oK/qwP3xtsl/fV/iBpTIaz3F+qkZ91JK+tDdSbF2
eO9+eUsvHO6YKagfVcz168afnxKdcO5gwSPp0bLFbmNKiyQ/pdYdpAK1cXvMaxQCp+KLiUC0xqrU
VauhWtW2xxMuP876za2T7jUgtPiXv3/wfoPI9P++/+PXeYfZwY+f/vgjvCO8GG6OBVZfkPrJO1q1
eP7l57+8TV65EXHtsn3+ih47LIyLaq1dahtfNWtttNAB9IxyreP+U8S5Mz9gshERa/kBHi9KudE2
G3FhIIv0slVPXgDNOah7WLjbsn4ujHsYSQ1utDPSQSu/n/Al+fo64wlgzSqVO2BsabVD7i8Ei7X2
MaHGehcXA3Q7MG9OT55muOrAzOGFLEcKG7yRkdKDVbCNfTe3hU/VCndw6W3AHWEawlm51NNVld7K
O8UxvbcArJO6j1hFDIsgWImYMxX9uXblK/pzzUEXIHxar52xfG+MVSavp2MKomMTnkD8Unhv50iQ
Zq3VK/+jUl3kZtlb8TaWzuidC1QEqKC02cLUH6fgXlx4twHbKh+ruhFOYrdq+nWD2sxOZUfBkmqc
Rj4d6iUEz2dDuS9vwrVem9rGxD7MUCN28/C538HXrNVNEB+hAJUYYIkcY6GvI4mW8dXOibDJA3Ag
gwfiObxDpkhTCB5rsYT662jqAu3+ju/UXXYIzqVwp1CDLUu4HthyI6tcknjWfqJplpSF3z0qJ/AU
2gpR6ppL4CFG2J0/WORdtA425isedrzZ4Q71SbBSnok9rmxhZS7F+KAIG7NaFgRodBs4J435iDwE
XeUw2zIuszPurnioiSRG6ydsCo8B1hKEC90Xc1JcfM2leG0D2ywPWuxgbTLT9Q4lPB9rXfHyOM6e
OqVbA2SenUock7dIPaa3NlvT5xTvXrMS1kF/RjTXqu6Mkd5waZFdpCb2JCBSW6zN6eLftca5rXcs
c7xL8hDFLq9cBTgCxnZkpsyqrwg69hjq+ZHteTV9afcBWo0WQR2iGYOcZ8d757Gk7cKhRwq5dYiX
kbKRMlqXE6moUFnXJHT7exjTuN031eeIKSU+xda1knZ6th4RH38w7gLykQgbpL+fsrg2+33XA9R8
JZ63iJw2PlTtgbd1fEBEEi0BivILv/6aesgMBnTEuR395tjMeX13aE//WTXs/7/7HEq+70/yl53V
nxDH9n/9+1vFuvrf3P/8jyoL36e/WFx//xU/SlPVNChNdeBeFnRiFGC/1qbW33AlkQigghmeYUmU
hb/Vpqpq0GBSNpqSqP1OGzbXphb4QtOk0P0uTn9mmaPgqvpzbcrYnMoYJ5em6nPt+rvatDUjBhCp
QKaq+hT1xh1CtVmPc0zAa1QjJFm9f8iV8CAmxTNDeQLNUS23rxYJFi3DuAL0bJArJ6My7roQqGvz
6s25F+RfEFW89jNzFeTpo0g+xjTJp5i8DOKQaJOJ+tCldVRL2OtBR+DKOBK3rk7xyqpsuTG2Oikc
Plm4g6nvRpgPkqU70hzXURXMO3FYHSaxtIWKSA9yKjtbpBaUNP474muNg8CRyQGpOTh6NfzouF8A
wD/VaHTq6SPNqlUuhU4XPPvTcyqljo+HOp3ZuQVZAjVG1o1YzLdbQDZeTp5H3bmtToyUHvNYEa/k
eQALkJn62Jpp7gl8ZTDfAwh+VoQPzzxm0biywL6V5btcW8QoFfeISDYxGYUlO3ELQ3hsPSOLW3gi
pIV3LYWkoWSbiESEjIDDMkATS/wHGVbm0pdYdKHxZLrOpZXB43Ukgn+jLgcOkuIzzdVPv7r2DH5i
iuKRzGE+8HVfIUgX4/wsFnq4aXCqZSFB7q1d5BcrQfQq39X1YyX4dtlAsJLQy3CkRfj55339SCWs
jXdxXdx5EsKygTClHA3cfQz/tAowqnZu0kurgpT4sdoIVnD204Ltg685CA8AB3TZixlhNFdz7Tjp
ue7WIo7lscCXQ5pX1wwZlNm9XHEtnUuk6gURDIq4ySS0YKBW0GblkZ2MdocRJPbvDWhXEUC5UlWW
2Go0+c4UBhtYl475pn0b+2BVWdF91nROwvLHLFI3GGNX94In2H/LbDKv+DS+olZZJqO+MAqc8bW6
SqLqiOsA9dRsjWlimb1iq94lmjXnPqgpcZ8I98k5MIgQi0BL57PAvABCAhwnGgFWzZljQ1TejI4L
vq/IpdYJsqOgEJGpRU8RsWU9n3BCjFkUK64wiU8l8WZsEA86cWcG83/0K64nvFqEocHRW8qEP3QB
5iMVE1Mx8nUKqXkFIIMx5nHJ2iHvJpHzOeG3VNAolnTAXKxmnzJj3nIG3MingZC2BveNJG4z/8uS
tqp2nk3ycMiG6DEllgB+J9UckW+BzuyOCLhwdINEv8QEw/XYv6JQThg4N5vY8LBfMSyJcOYwm5Fg
oGuduK+ImtNBV7QYHqrgnTC0ESNYIvNxd7I7+CEFHYF1Ovaspjqwbxx50JgZgyksRu5nwu5CkLfQ
rwnbY0qqN7tI154GKbyTQlYvLSO+kMy8xpxxHbB+0k1N/CXjcqxowlXUO4fswILtmohIXYHRmItg
vTgICnL5YvL52rY7cVrBIttZ1dsoQl3eTN4no3uk6vJEPnRl+yaOGXUdY7kZHDjKbjtHAnpAG1GS
cM2O+VcYkzsCpLDAKFMNA1pJChCdRNkalXk/3bEFRIO0rZjX+vHkYgPAvT5ZIFz0czhvg4uMI0S/
cq4d9QI3quSvCNEDGSq/Jda6THdq75/FFtV8V1QLUj8PP38P/w8VmIn/z9vaTZiiv/+V4IKxzw8r
s/k3E62FSfAAkMIZrfXjjjb/ppBSoFuiqMiWZs5SjN/uaI3JkoilTsbLKqkECfyq3+aOnp3R3NEI
wXBCW8bP3NGgFf98R8uo2CAtmqZMJfF38yMzEQs8NVSCI0/n0Lbr1sh33gA4acgcNJKApiLzITCU
V3PKHUO56NO9PEibaRQOmhoSa8jqoAOApcpPes4Ym9NjIsQvmjJe1eYdkAFBSWzZfPYKkSyCznPS
mnYl83dNoGw0PTsLPtsiqXGaFGZMVKBDtaYVejyeT65mzgSZlmTUPk1wejr5xjlqbZ2ckbBNyU95
0cy3TtOX80Otl94hGecR9kmFwAgp1dbaehn50YPEbcvmfKNL1VEE7yd7+XVUSEUzd1WACZCILCuW
j1nV2iK+xKWikB4w3KLunNBNlt6xa+4t7gwNsIZVn4OExGhf2dRKQLIAAWMTWmOB/9YDiY4Autu6
dWU/xtuiLrvBg7yPxmzatrRxUbIpxpMl9nZWtJjs7oT4LQJnJSi7FrO45VEDiP1BLopny1hHbbOq
or08xB9GdxO6/M7Xx10jki3QBJcM+vLSqKazJQ54bW7DeGsl5j9p+ZCSbjkkm068DcVdpreuGE80
91p8lqYO3JRgh0GyQ46zZrx+auTKzUJlPZTmgbXbogXJRPH53tcMcXLJuiDSALQBZ0WfASMa2Y65
fg0s+k35uRA/4nBcVzmaDSIcPKhSam6eJxPRgPgkj8qrxxAs35CON1uBKy91eu08qSxBLRUIlL41
1BnIilON9G5u/1UUoPkdpGsbvjbRrphajnoR5cI0h3+39TXT3HQkLztpwc2ykSCmoQuOCs1wgC8g
a9Ej5IRt6vKlV+CxDXNsMGyAlVGXJ7NA0YO9NGTSYdlV4H2UwoVN11GNerdQK2gh/q0km5jNOotN
E3oVYZXeS4iWhfTusQoOeeBBqbLwteEwD0k8rufo41DhVakICgqhORi5JSE5JWCNGLd2XA2kJxsl
AkbSIEJSlVmhHUxSllF8LxXGqXH02KjTKpCdlK61jPEwySAhfTU7mO1Ah0l4OKEL8w6HTIQYGXOP
t6cg7LmBoD3p+DRzuT/xd3DIz8nQrFrPRZQdjXQlULJKvnmcCJI2CZRms8QiiqychqjpeZcna9iM
iKA25izqdE6lpm5nTmBIW7OXyTZYTXN+tUCQtZmzmKUbHxyJhGsvBLLcbQ1yr/mcBBT2JfgxKRCX
IWGrrPxztM6wajT08ZbwjgF/2Rj7xljX7LDZzbQx9Jn+pFCWBuRvj3MQ90Aid0ez2ekPKjndWP1Y
wc7R3RYjEy81zYUwp3rP8d4mOd819RAZESlAox3XPZ00rxXgWCr54GWZURtXy2jODZ/eBAaRufAJ
13SRaWhBBOaSWOe7Z/JqgZEA/7XaGCsgM259OgsQXHm2EtKmtKth3tU8TCmO5tyvXubUQxjMW7Gq
77X4oJEzoqL+8BTiW3U2yYLyokSWrWEo7NG1Qk91NF4utbq15Mn2dBJFoqfW4FkQTHCxYBdir3ou
OZAUzbtD/oOuNLZiXIL4sct+ixB9HU8qA37KzcIS91Yr3sL83sgshDHKeI0LzPNAjvrpCZ6q7cVf
Eszolpwrkxlfa+0KrKSZFjzqHa6cNDEeRxX5udV/VarqlEWzjsNs5QVTYWvJcK8hgl14GgM1IXH8
efmlJP6zWvqOmoCmHY29DJ9UZS2JO9ja+VJmI8Qj2RtlJ0/NWM4sxOo+xvKaSeaFFx+zoupJC49m
TohMX78MGlEv0qtHLm0eWh8FnDcPRZpTKqhgmxqbRKGsYgHdQ4/n1DC7SxDTNgzK1mLbgSEJMlG/
aOrumgbqUx9Ku1gRHbWPXn3sqAAqfIn5SpGsQ9lwNdJQa03f5ni75xHrvMYtEICp0rFQ3TaozkGq
4rkDuNVdQ7PYE0YCRpXqG+ittzXB/1WcIHqg3M9ShWwc4Ogb9Vm1CIabuvBQZMAm6utkiWclAMLg
A/qQjOKUyTyoAmqFAnbr1ghh4PgB9iPshEXRPlYxPpuc/No54EtPogfBUKF5tW6iKys1nTadFQZO
7gskGHtw+/y4pgGtQzbT0r1fkHGcS0K7Ydlu2KOvc7Uw3SP3BxJQ7Q3IEnhFpMb4FOUg6uKRGKuk
vybKqtZ6W82ml6jnqpvEqnTVCPJXmAxXQ0lvEJhXZQgSMSXtyk2VMN6n9bw7GlhSaqK4aaYx2Gtp
U9Btt/aooFfWyXoWQmhDsgJ8kSysmMFfx2YYwCBDdytF3iRELtJUxOlNigZHIHRnLnZBiF8M7dr1
lqPUTKBy8QDsA2wlSR+swAUrO0zM0evU2nLn7BTGA7X0UWBblbSraZYrOLuvgja+WT75R8lrUeRu
xIsxSA1mgcVK8SPBFTzrjrGH7qiTJSDhpn3iJqwCYlNig9EkAr+LVTEthWXn4MimZddjWzPmuaAZ
sPUphC2CwK9mDCo2VAzxyx7XG+Udpu6eqbQpB5mNIZhpdDWr54wOyG+CuEnIYF6htpNolyjAyzmi
tAqlh1BNnlqBLX6FbEls22fDE57VqDyp1rNUl4odywz2Ki45sT52uVJQ7AjsVyI9onCYEVL3CL/X
fOf1mD3MOMHF7MDJ5Fm5a2g3S13MtqZmkqc1BkwAWXuRWaEtCE8QcSM1D8Mc22MM9FgWBDz0ptFI
ItBTVz+lutuR99PMuT9zAJCZN8OjKE/bn+8c/tUU2YbBlOsfL5i3r3VTIcd+Cz+Fl4/qP/8j+vNy
+fuv+HWCZ/6N2HqOD8kEaCR++z5/bJc18jRZ6hIfC2boDwM8dNZQeqVvsrn8O4zv7Pu0dMpqfJrK
7BX9qeUyfcCfmwOQwCi7md7xQcz2l98P8CxCC4LEh15G7sdFztYFbIq6K+9ln4G1L97UuFrhRXB0
kQk+jnO/ls5ywqIKZSb5HyC7ye5g9B8OQF0Ff1lD0o3ZydY89X7JPrpCyDF7mtFONJ1CvgdwCPmx
YB/VisXjWOEq1DYjjANBwentI4sUGW8PiTsUuPoY5OeKvuGHN7VLKWq/at86RbVw0zqEyjI0Et1b
10G0a7Povg4/UvJ9/IzNT6RuEoMXeNTuDYi/KSYMRx8nRIBNhtont9jfTfthYv4kQmws9MLtKjwV
PDmdccjbQxe3O2oAAn5F/V5Pp3E1RURuNHyCBL4vZBnNjmAp5F5w4kOoIVaKeEhpwkqoQR3vzmn/
OmutGfsL6cNUkPmEcIWP17zGYrkyddohX9p4LBws4qdRp3Zjes2C9NzkAWziNLL1mYKip0RzQFdS
K44Y46GL0C6ynujZZWoGsUil4BR4zhqgNAUTknBmzrLgrKNLUzdbnYWTV661nsq2EYC4tE+T2O37
MLjLgT0oibUJOJkWkuqfc8Ef18wnSAKBpDr5pd1S28Rwg3xElGGoc0L7b1Ku7Rqg7kvkhRcWbCvP
xDDSEfDWQ8AX9AefTUkjJsBzj7kQsbZ5FsletdSnJBjhac7IJcV69frMNRDXtQArehyBTYkCEbV4
RMVbvgPBpz9z68rpIoZp9VIrzp4XzSWnynZeJ+5FUnLXiEO7Na+Zg6+KiCUwUnQufnmNqshNUh3o
ke9Ql16C/AO95Kr08WcOxG2WG3UMT4EmLn1yWJpWeyp9QkPnzAkoR2xFSvPSdtImYTkaW9WmsFjY
Y7zJIqoKiBCZ8qVTPFsICpSXOmt2FYNJ+IM5FuiC2WC3TYGkSxO3hxzt/SSpWDiBL0HTGkVUz+G8
4BwGkyuUem7s3RCC7NTFq7AU13KF3oFojUp5kimygO/gC0B2aewSsCI42IiWYkrEoBA+lgx8ROjF
JTHYdgsGapzsFERJKb0oAEukmVwSzwwTHpd/2tH+Ly4w+j5u//H5/6sj55aTGFX/9/96JZnwLww5
33/JbzeAJM3uQrppVjYmKqIfNwDHvKKKCiHNjIJ+h7pjCISylVWNZn0z8P54BTBQwgwGfZ0FD165
n5kPMQj6qytAYi1kIH8CffZ3/n74E5STyhzHqIknQX/vqYOKIF3JncbUWr8NIIgKFgYTWn1jRL0y
0JmTDlXhO1Ryxe5LNOzkBWXQcVTLzWr1as5PAE/COPCshF2xwEG9i5QXLdlg+EY98hXwFOU8TSMW
95Kny2zLTUCmrW4gV86e/Bhl8X3bb4c5po/nsgTnTNTSU48yN+G50ubnN9yg+nYKnmqZp7tRPlSe
9aIgvJ1nX2F638vXgBMhr2RqNM+V7qpbZ15NTg1NKKAMWOsWuEzMTL/xTsgsl21011SwN1yLA6jR
3idrWsqYltOxWtE/4Jy5Mzm0PDV3OT5fibXBg8mxpqXPNEZsr58zjrywOtYcgGraH4Xceuirx3A+
H9NUYsqurEQOzno+QQtL38XdWzSfrAQr4krmrPXafTqfvWrIGtzK0MzAolnmjOXxm6wGUn3mObzB
YlkHoOkpthCw0ShSJweRR9tzG+hLEqQ1onHfJNND6qNXsSbVEYo5Csu4tGlewrdPbpJ1DaK4IvFC
ewwCa1uHGIHAIDFizqDkJd1Owu1PZNQctinuKtRAHiF8E3sEutiWaL6ciD6VqL4St0nTE1E4Z/iV
mdOU9xaYz8Yg5vA9zNpV6n1GItF/RADqfnHILWJA8J0LEb9FVKDo4S0kOtAiQrDwH4X01gwnMROM
xUSVLw7SUSB2sAzYDQg5C2sCCXNJPpRQU4gpLGcLBLGFiuXKhBiGhBkaINZVtTvXsq4vwAClhKP4
Is3lVNxbmNMT+SFCLQ4wx000t4uGs66OCKk8aAa5wYKmebZoX/WKCMcKurrHnr2+1lO0lodm08oa
ah3MlrlxrNSTp0sfgZA+6RkQdMXz9ina38To7ba4YA+3p2QnhL6tjtUV0kU0AkVKMN6kYruSy+iC
2Lg7lt20BgK39NOHHJF1y/eBMnQXVOaXynBNS1aqeqLNWlZmS2+JCkRzyz5yJqj7g48xVieRpayx
2rb5WS1N1EPw9LWxuOSDdYVxiJFBwVBLxFmbguJHdOILbzK4Nl5hMKDV59pDRY+Ca+y2cl5tQYkh
PA8fjKF4pyjc5kbzEobzzIWVbaggbijtho+n0PSLxyisxAOcGeY6lvw9w9qYp6dERxRjzB+aMzAs
sgMkJElThtJIILsJSbdqPXgMT/0xPZXWsUjHrcWMDOzJTcRQYASDTWn2LOhe7vjjbhC9ZTh0tgJX
rmRLXKEBDCTj1IQGkfFMfYGP82n1yrqukge1GDcow3VMg9pFx2UoFOScC6RHlcLDhCiig9zU09bS
I239qXJp7g+D0ZFUxwwxFtb+JMFrgFlUSf59koc44WI7mxdbVQk3P9xUASl5kXkES7nnnDwKBlnc
nf+pGtJapqxeKP6njH/GbHiqGfAFqyFT1hliYZB2TqEQGYScpgCEZ7bZKunuvPRDhawYNI9AB+gZ
txVYLWOM1hnykwZ+n55edcwXGoPzIr0k9XnUi8UgbOKps8NxBnoK1Nq3XOJb1LkitStYxdGXL8Tu
ktj2kgOVqwK2w9imB4kgzolMrk8rOqWik2Xk5SGeQdbXsZqOqq+A5Ewt3oe14gwcMwqmcGw3ubUN
k3Lx823i/8wFkzyjBv5xMbF9JTR3yvI/t5Dff/A3EQh5kzosIBVG0DeI4NcCAhGILurEZv1V5rVM
7UB5gQUXdQiN3e/2SwBywQMR3EI58rN8IDZVfzT0KppO+SDKKinas+Dkjy0kyH4xlfWBHCMhx5xm
YrYLM0I/xvrUdyFGHmaQaOFD3BLiuM299Kno0b5FrDujAdYdXOawemhN042bkEoghz2jhDV5t9YW
0s/B76WnPEhOZRs/RJ6/znNswRV6uzTf5+gkCRacV1sLJFalcTKZFQskHgpPLfd1pu/7ZqfDLSdA
I0puWRruJyIrs+RBUAesJ8PNigMSobjyrGCLYYUMjGxV1rpdidG1apRbrmFTC0L/6BkawYXSIWlH
pxpvTfvscS7W/buekVhinrsQS0mLX46418l48MvXQdfwyY02ZNPVYCTH2EqPEXP0fNZWRBxYia+u
9ASXIKhXaC6LKtYwk4x2KfJPTju+1ps8mYABqeBpP1UvXvsaxsPirlFKWEimw/nD3phrbaJ/Lkgo
QO/dbPowtn2WfSKmjVZoKMlACQJtYH0JRCE+J5O3YQCxlIRtS7qJnzNs3RShAQk4OsZ1fRTKY1gR
6mlcO+ypgfCO97gV45taPWZDX3K54VnBOcPqgsbOuhqsMUwkhmr/BWFsWxnttvESR1HKh0ptrWWV
aulZQWya5foKz4jLwGTptZlE8TTdN5p1qnIPpkS6kWEdg5nyFkWDtLygFLXk0G7GOZe3X7WmfvYo
N7kSlzph0dQPLQd56rbSvveOWnMCPsuIDollEx34ly+eKF3zvL/6SAjiIBbXOssTEt4eQWuRjSEs
p9TYyME+goZYhWtPRivdswtqvnIBTyoTM0zY/XD2LOGefYSDvcPRtcIlVJ3vUI1e5UNTBJdJ5zHC
edSAIIWDQ7MqwFSWHJ4MJwxFN8IdqfUMHzj4Q1iIqnLXml/F4DmwSw8lc19RO03Y+nq8fpmnu234
kXQf8DHpfLOnfkQrqsWrBMlz6UF0IpbTZD9RZlG9jeSI2xqDesg/f6lqYPxKKF3MvHADmXzTWZSQ
e/Snis5IsUEXgom2OASMTuWwPeZZsexgFhXCMztJ9E6pjSjmKE/zasxkcMNXplC0h1LzkaN2hK5g
ui7YUfgElzeWdsswoqpZypIFXmTpOQlThFan+JhE2JnZtC6Ngn1zHM4l3/tIplsQI9ZWJryEPgb9
Mo3d2ko0m7Fp5KZz3OnQNezvMu1Fb6d1Dj8UsdgyZw5TjMYpZ1TjoTlMfTzfwKZ+/ir6V5tYqvNO
/x9fMrvX5tsO8+dL5vsP/rhkJFkGdv6D8/C7LtW0mETOnaai40P/w6CSMZeuMzc0KKb+/pJhUmlA
eGDmzO/8BDQCDM+f7xiAFgwqUUCCqJjFF78fU6qppBRyHyHiF6ZPX+DMIKOVq21N0vy2rJo7xcxY
GpLm2hkPLZdBpmo3iHtHk+iikOzXzCC1hCxYy1M3sfoaIQTSSIrFd+2YxbMQvI/ZV1K8BGWBn+Ge
LcnJYO/jTQ0u2deIKQpPM/sM8ejh96vblmvrC/TyojTInc9pLswbi2sCIF5iEYIZV+BILsxdXn9G
A7FmloRkAKV40F6kiJrTxKVvBMc6nshefE5Ctx03WQUAq5JP8wkVkNlO8CzjHAg50Kd75RZ44SEf
iqcBd6EYUlGm8iVulHdfSfNVFAerUFPYu1tupfVORDepplTC0NVEgizZWO74tzIZn4waOkOw9cuK
9UOJ0MlgXRO0X4raOX3RshHGlCPkKIs1KGudJbPOpeuhjhXp+T0d5DAUhzp0tWSvUJS21XEOL4w4
FHtYmKaJLCvEtVF9FUa41YzhYBm5XcSj0wvNR47DbzkR3aHyDQFvK81OiQBd/WyUG5xhKK+K3B3Y
7s+JOfVikjGiCOuUnb6BTDFiRNCHCLiQuunoPVhxL4dxWMrsNVg5OXGZ+ksLd1Ot1tbKjDBLWT3R
lKeB5BFfqe0kAJetPWLMs8P24hPv3Cpgnv1yYWREsMGa6NCgSMGthOvlc5ub4Mz88BRP2yHGPhUd
pTYFmhSkX528VUqopFqZ8EXUl2URLBFMMiREOUB2LvGbZhc5Ylmi7yprGOOaG4MkXvS0HnypfVsW
23spzGhsHwk4duU05dUXbZV8lpvWiGXVJXG2d1k3A/EepXQ9iCCZQ+kq1/RH/X1QxLZH7EUXz77D
EtgAUAqB9ZjR2r2mrjRpXCu6sodkR/e7kuEEJ9lWZSjj4TrQ/bdU2I0mOfT9xYTXPeJWSnQI9GWP
FjY/Tyh3qarqg6h7buMx5xbhJxFI9PZ/2DuP5cjRNMu+StvsUQYtFrNxhwOuFemkkxsYVUBrjeXY
vFq/1xxEZEdGVWXWWJrNqqfKsiKZIRgUjv//xL3nJiGkQQKXxiAnqGncFq1Tq8ETkpVkjRIBQwsv
3GrGAF+r8Mlq7z23qG+JbMw9RxClrVVXO/Bza5MlLwTLFbJLLFeXpPO+Oo1qLZzap6JFTNizOGWD
0ETaZjDeZMD+oBRTabCnAaI0gcAKi0gLmxlufZ1Xt+rvZOs56DzyCBuaYJZlFsjT8RJOvTsOeD7Q
a0QK8+h01+uvA5N1E9kDPVdLOVWr7yMLQJN2i+aurMOtTxi2ToZejoql4gGIsxckXWcrh3Hfmksv
ijD4S68RhLx6sBZa35PpZFd1uC4EfCxpA10GD1QJqEVD0T/BLQTSnvtkzb0JxqyEIK2wIj4HK6rl
q3xKmAcywckT9UWIqKrENy0ddhgQDlWKNR/GPHzlRZvGTOirCxIXpKECOS0wU3hdVtl15D0g5OI9
zkZ2/Bl0czJ49iC55TllrhlvPPjvvonuohZ5QZDPBOZ7yW/P2y8QTuyd3nQ0mlY4EakttOiToU00
fvQ4jCP8HIiJgwVEuD43HAMLSHisPrwLmC/YCRiqIsMdeuuxm1VbxaFrCobisZu26J5QeIQ1MkVr
WmfKMfPRahNdFUKsbHdCYBLd1whkzxhuzQYiVPiiTe//H1zvKiPZP7/eH4AtcL9/ffzB/T7/yZ/3
Oz547nAdCaDGFcqv/GwiRTaNNIs6VlcymSE2/a5SZESicfcb+LdF7vhfu0iZ8bNq4I5FyKj8tUUk
GL4/uuF5Qg2aXFoGY8ZG/eIkiGUaN1Ohru+FYtlaHQoUBDtRr+8TM4PyM5KONmuDwSe5iYlN3KK+
Valz67ngHZqrRv2Lpq5Lk60y+NM6SF51MXaIn+GRG3jJkmtgJZg8R3Qn2X2sCRruPhtWhpTbHWX3
SPk9aediLsYpynOK84bpm6SBKw9dH/BbURvbBOl7CUyhLggT9aHzxNItNlkI9tL0kIDsCfzPEAdQ
L5/CsHIH+gU8+rYhgcDJTt1w6QyPmRNEEHxhzTeNZiOVRpsDQ0uog2W3Uth+0RPmETRbBcW6xCfn
z+ijYQP+CZaFQh7jsWoAWglls1IqkbQ4fRXlnGwogTZ+etTknrE5vsqZMSMnEHVScERs4SR8GAV+
jBxfhpKYzyk+jc7HK6ZL37pRO4nlvbHUgznriCUExWrvMZrbFtLaU+X3sOzo3nynxCuVjjAzESXX
iJNHgl8jxMpm4YETbKiIZhkz/T0iwu2szZsGnADETilbIxoRusFqsYRuqevnUejipYdIWkQsjY6l
sIMeryFMVKBM/RtAUTG0jqHZu1b/qnMCctv2AE3yddzLxzraqeio5HFoZ0rHIVGifWhCBUQjCAYp
XvoyeVqytK9k/XujHRfGKW0Epy9EnMENfablW84j/swoOpRJLS0MyoxUOGXCWkH+Xqo3g40EdU68
rLrh0FOfhMK46qhX/LlwieYSRsX5iyB7GcZpcULYf0dWyAY1UPap4Q3riKu+6X1XNXyGnSp4DpRx
lci2kmlfLry0dF///U85qvF/dcr9tnbb/ef/yt/bP5Fk8w5+HnaSbIC/Zusm/Ua6+7ly0xFpM/wy
SIniYPv9rAOBN7v9yZHXdOM7NvuXiRlmfhQcBqfh/4uMee56guwxQ6kMzlgM/v1ZB6JEzzMrVpeC
aHpPmTTcYgAVFE14JjvAdpFZ5Ds/DR6Z1ALTmeEWXvrQALtAb8wg3YC/XGfWsezvLBUfDa9eGTMn
YwSY4c1FWw9CQ58SvPNFAVejb7zRyWbUxszcIFTencpIIpi0Hw/1TObwoPwGoDrM0aKrUgHzAvFQ
MQxX3hQcmVgwZUvN1jEqUk80UtWJVtUVXr893oO0oRH3qZXEmdPSzMQWH01w6knfTE95K3ryBifp
m5wl6zQPb/HMfGkN663tvAy8PXFKgEFGJ01YQKCFcoWZGlMrEqxL1U5nnowsM02QS9DGKVoqkDPB
POgDQYMiX3VD4DQNrl50DZjrI42QXgN11gyzkeMv2dDxtvqrMX7Xwd140mTSVMQ21KYda1lKatkN
AeRU2UTTNrT9OdHldsXfEmOpykM76QmiKJPJOEkK71eXI9vX5mVdxRFTT7uqsUhAj7d5xtCeFxYs
0y5HV1fGj2KH/kD1SYsRBRmTFssAGjzC/moPbhsCADKzWEZFBR5aqcpJc2JtpWticCxFPKgmkBnZ
wLOmGjh1OsPnO8tsa5eqBPPVfdLYoZL1myJW613f5LCTxjJ4V0T5YsCncWvVwypqDeItrVp/Nyq9
SW9CYAluANVGtGS4sU+75CdBiIg9lxYiyVpLwZdOlpTeBZR41KMaB6hGrErHz2+UQe3nnK+XpJmW
lZFhUA0o4ipYo4u0nvN/CYeM9R6OLSlnfYuwfEqKJ6GFDCj1qJJ14ez5Kpp/ISU4xaN97FqhPhdS
sW6ihLgMTytspWRzZ9SKvB5VLtaahZZB5E1eYXiFusJkbrp5fpFggsm4a7o55nkM1lFAMxYWrBT7
tIBrKFgXY54YoAUJy7q7qUPXczmiZ+2L9BjkGRuagWLWn6Aq5cyHK7BZ1AjW0YvG1cj+y6sihmWT
JY826qn6VkiW+hCXkB59YakbjH3/+rH933QNojKx+fMS9rfDfd/SOWZUsn+oqJjfxe/HO7uGGecs
ij8UEP9Vy5p/w/nKfIi2lopW+uV4F/+GoM4kbY8Xi4hJhwL094WISlACv50zGbokmJe/MKxC6PXP
pSx7GpmlC8sZZmDzwuSXUrbRRZklN6ZYkzGS12ktBr9JCM+eGqXnQO7HlV4T9JZ4tbqMioDiVhGO
7UACcBsKjBIqYZUOwznUGHIUkZC4nZbd5+gVTcUUaZAhswx604IXQTgZ67nU1thvtmWbOjTm+AC0
CKFdOBQgj8N404IaSrRvwUwe0mYGUT2a+zYVgRuK9TliNZMkxG123sfQwwHO9OmRWJaCgw+4UTxj
jqYZeMQl8Cp20YM6o5C8GYpUzXgkPakVQI8gk8ZcfAtnOcUMU+rMUdjqo7pqazO6TJI64uDDwkf2
fMIDVM5Pkv79mSrZByA084l25pGj8Fu1PIL1/CwWPJSS1WICKE1um/mJHeZHd36GtflpjubnWscN
qfOgVzzww/zkR/MZEM+nAcS8dZMzhp7mk0LvaiLb6yDpz2ZC+R81UO5wkgwXgh5Dd2yQ4mlpP0dI
Be9wOUw7KBT1wwwi7572eeJYSlKc6q43tmCvtX3aEWWV1nydsUFbYAHCda7116RgdOOPRG41/cka
yd8ShvGpRfoNlPZksFaOLfQDSj/efBIjqHrbcdkZzZcQtNDGZBwrXNjphhQHY0mEoG9XOq3wYEy1
ZrNpERbxNFAJB3zluKyUiIBC4RXK7VmvMKJyZb+Kmuf0SbzJ/fTVaMaDbPV8oEjbTNj3Zh7MQVwH
7u1vuoEIWEYXuZSGWbEpptveYIWRAeAeNO0bovxFJiM10BWXpZUzxEK0TEtAA4nkbxMv2sgw/YGJ
pGB8uUy2uWCeS1McHX+qH0z01ZZnUnpX05Xw4XU1aMfUjzrosobbBRVhd+PNTHS+yzGNU8fGqsYE
iZu6VkEIBfiy0lrfi4g6pQRl4pARzSYMF7DWJz4v82omgYu77qoMJap4Jh/hIH8MnsnIKz0gxWgO
zH0AxCgMrICFpUAMGmXR63Gyr5LRemyrwn+QC7xEJgokqqocP2xfQFotw/gKlnHrpeHg1kkMd7Ik
HGBQdQEkpBk8AcMMsRr7a6zAfMxl9Tx1vupqpMVZNSYqJJGQRuqocuCVb5lnNrYyRNJaidP85d/3
BmexrnCKc0z/X++NQxjn9AV/rMT7/i5+uzfMv1kaewQLkhZXBGvxnzMQ8290CwaTB03UTa4CFhC/
z0BkUArwr3F4SvOv/XpxiBoca1oGNu0MUP5S0g7b1n++OCB2S6DsMBXw9/3DxdENZi3GcYz9p/C8
cxSZG8HzNokuHasxsAcR0XP/HFkw2BMcA2h+5XHVlri1VM/BZ75NrXcDqEuKPaXXkqVlepu0q4+R
34l2j1M7C0QuByb7jTHrUjpFIv81CvARHPvO2w8teZVDtjNb3RWa1PZMeYMT84AtHIpRBwxEMlZm
nbiy9p0W0A/RJjJWfqKuG89JMcz44YNoPjf++CAAL+lTZdN50SEanho9A+NPDnejbzRTJROagPBJ
HN4L85yxS1SjR6l95Wre4vN6qbX4pYiIX2+G/ew2tQi3UzvpZk3MuCeUAaJKB44E+03zY8ymiK/D
OulXnCKEs1XwFfo7Gqijr7+1JsSZirERvyevX7h/NqzPBes6AKE8oA0uNpaV2nJ4hAm+a9Uz8Zgs
2J8SA4Okqdm+hEKMVIWKbXRpwXFBigNfHP5AvcAxGwYMWsqR3CAv3gUpvx+UeSAKLp3DasrXJdeR
LtX7DrdTnc02fpNhtp4exUq0oS9stB4+IwiIvMB+zkcWZBZiyuoWFxWJKCgBBCg1/Qc20gMiLixk
xqoJ9K0wCRfJ6txBHdD3equQITOHos1LfiHI0VokKZtRNLRPchMB4OjKq8Co2p/5Zoyuqf3PsfRS
M9AuGGyHXrQOGHSPZrRtGXy3DMAn5uDqe8dQPNGfTCIIhA58U/8V9LuO+91j2FSOmh0xVu/Hi0oc
d8K3REWlD3N0mfbPagHHGaxlQeVBlh5j+jhobJGxPQ0vwYkoNCPHqol5V5CgowTFZ9jM3lm1ukaM
/+W4ICjSvOSsBlgJrujoF7HCip7VgS8BJGCV4Nfja44LpwjuOKbK4FojJKGsWkQt780YxpMRPice
PYQPulx5A+3ulJAsgjHcBOGnWLxIRsgdlvLN7k3qrHrZJrOOs5BuWkiunmDyXaDjnq/NQr1UpiMo
k+JQ9CHvR9fiKSiodq10Ecurhsm48VmUaDbj8VIvUbbK/TIjDLorZqEXWrs5FYo43JiAN6ORkV0U
l7HBuDUI4bUVPkFbURcUH21nPIANJUUw8JcNPt3e4wkc9ANz3HU9+3jx86r4egP8vR4+XxG/b62F
FyZrFqsRiO0eSpPnBHew17k+XmGZQ0Fuu2UQDBCbh8tEHtUy03igxfzVZ8UwTSkMlmcFFzKhhDGe
ZDV/FCeNkFs1OrWkd/lILBm0+cl7M50mwj/QC9hJds6aTcc3jtBZAQt0jxU6R9XXQqbtsEgXdbET
kV9OFjRiLNTd7KU2BWEvCGC44OsNwWU2HMOVtdvmQYd3Ndux9fexmZyiUx6CQN8LuMRAjFznzMDc
l+/kIF+syXC0SQXp0aisFzKnyvxVLug4BEo8ING6CCcD27dd+Iat6uMxDcwDHHhsYz2HImuqpMRT
Iqq25FfLKZPuJQM90QLDW08rz8+ubHRsnbJozt2tIuQXsDhioGReTRwLtcjS8Jtrk6QnJJ1HmPfP
rWGQZ9kCtUq3qujvJA3/OgTwJuuXyiCtZwmtBRhXoWrQ0ow4xPk1bd5EpENAvB9VYBJS9Q0pzcov
AD5OVLxCrK3acDw0qb6RGsvNqUJ0ZuMDgwgZLL9q6lsf5UvVdPS5/U5kUKJZ7CStnMSmfxcaPwoN
Q+fG//NCgzDcucCAKfrPS5bvf/RnY4oKDpuXKlkEDSH3/1lgkDOETAIYhCRRY8AS/bsCAwnFPA1U
f6sifulMJQ0NH6IMQ9TEuSL4C52ppP4BronyR1IwkAGlYJT5951pD0DM1HzgfgI+kXxgCsSp76uE
6Jak2uW6t4wLEIHGSoVtptfavZDxonCeZnlJbDBEyKicIDeo4l5q0hfGOVi+QaHI6aroHyYJncQU
iztVbU9Bm28C1Yo+mGraZotXR+YKZQOj2RWCH3FW/nBb2OGsBZoQBREe9iHMKqEKuZCCbEif9UMd
QiKaKcAzZPwh7tYQGqFYOgUDiggESCXFQzsrknKkSRUSpRKpUo1kiYt2qcwapiGsnhmjHrR5+t4y
ho8Zx2fzXD5lQE99gDQ2EnyIeeQEqXn1SecMxDizk6g/lEgY+hyEiw66bXDzuFsKfe42ubJKg+OE
uop0ai0O3A5RBN9cx+BKlRBLDBOeS7Ii5NytavD75lQbqw55hcFw0cfGVmqkYZcpMnW8/WOwlZBl
TPh7xfgtS7td3Ov4kgCOIuIImTZ2xrAqEXcEiDxCxB4g6VF9IP8QI/E6IQdJEMFnyEPkqt13RX4f
kI3koUwPnF18+TaCpaoRl4yCD5fGTctNYThD8xJ35TlDNZgp5o7EBxuXt9x+8+WLHvSLVjxrmuwk
ybSZgH4OAuK9RgO+x8pYJH1v3q39+4D5ccB8X7j++QHz2wSMc2aK/6SR+f4efp4zOqmgsgi1WOeA
oEn6ZZdLY/ETRcOv/N7HGCJHD/ouTfqnARhtD2eQCFSKv0aS/8oxo6l/NABjimZy0BgaeWv/oNYa
CO9JAQmrLPoB2CqOYnLaiNqqbikBZjNLna8yPz9G0TvH0TLRojUU/oWu6GvMUEsv8GwNnECb1TtD
629lajo+pVmeB3avP8Zd44bVfkLEREAGDyDuZe3mob6cOgzg8TmA8CaM4qHKjJNedZk9dcV2wMUi
NJtMMdxKfyq58RumS1iBHvLOu1ZM+5N4PyDhCKh+AKw4mlYTpN4d9OKtAdWeUPmM3bsgVXZigABn
RkeUit4Rapi+F9Jewh8LD3QoP0NJopjddvGlQWwfE10CuCUWv8Wq7JTqE04lsSSwLNFeptzErWo9
96qvLTwDpYkg3w0l3/VkMPvjXhSSO0nyuzQ6RRKBQXighMZcg/DwVxaHsZZCAZVBZiQhIttkUMVF
M1saBLO9tGb8Nis0K1myESQpQnZO8sbpfQ3jUHIahODkt3gQBLVYI1h1iSnVFVABsqSua2Q12mRi
odJRp0TtY5Flu7qhgLNoPkt/sBvikeraox3rDEgMPmk0yXMJx7l5imTulVTK1hOej8gEraVmLqGo
zwXqHZXYtskY92VuXXCvg4YWT3ml7wNl5Tf9Hrge2PlF1PSrLLXkRUOmXZPIfBAajL6EII2q13QK
vUS2ExNbhVpRGFuJybabDYHMfl9OzGMPNleibhun9qsV2X0ZWfSqUJN6ErgLdfCPlpltVCZYJTV7
pb2344iE9oVNyt3gykCVPXckhK7eU6E6Iv178Ar5MUvM5VQEpymXPkeMmzUBq9WoPFN/EggKjZ5p
ETIcuVvzUdJtwhFRZHg5VcVnFLjxlN6s6FmdhGVPJiopRlW59Et1F6WGA7Q/y4IV/IR7y5o8l6aT
Sp0cyC+jmu+bovyWJNDZtLpxBTP6qNtkkwUWPbz1FCbCxWe2SQAPa6IyJi8GzElW1uhopfJYQE6r
yYQKDGnT+sJrJ5396b32H2OiT4DxU1wSgmFEbuN3buUTTzAnP0lzBhQ6B+AGpuQKUu+2LY1YRVAU
8UWALE5VyiulJ0Uq7dxY9W/a4MEGntg2xvx5QSiI0PXCR7J23TDQcdFRLmcKYJThKBC4AIjKEYP3
GGUzA7YkP7Tqx8SS3bfmIHsi+EieF5HEK54jG4iLlowLl2Lpub0iQV5N6C3UF6vGcz02dO4im0G/
ZiMGJrWru/dJeY8Uycn1gS1Pgo9Gy9pTrHcfRtO4IqyWvDH3PGrEzF+lFtJUL33ExrRBHmXihReu
sQBLcegfxSbYheU0PI3tuFemeqNVBHz18FdP0TBtm4mntp3B6nO4V0ocPO6e7KkNckxFxl2rgiVf
t3WN9nxJA7M1wTmW1RzozlXPbzI5eHj690FPHcOcJ9yIkkc1MTLAHtZiBQHHC60Vk5ezAGuqmh0B
kOr8nqN00jCWGcxGMiLJAqLJRnE9+pEbWKRlyLYcExClUiXwUhaLkY1nz7F4TaFjplp2ZHJQgusS
SG0YvG1UCXcLxq9lSBfSTy7jMN3NGaqBTD3SG7gyR05BJwu0cQG7zDYNpzN4f3Hv5j1dG3ViSKGn
8Xdn6PxAcHDaQvDzzGArpD4wd2LXylrcxbUBScNPdszCRybNFZkrvsny2IIlogqPCmavCbtSFQNj
USdaZgYNPGghL/DUN3Z6ZdhThqaP3eWHit5GnEChQF2Kxk3YPyswSiTE4ybIWsgCN/07SjGEHFQv
rDkmLgpnSR6V7xwel/Z9M49yjrkvRjNtW55khwS0sBWR8fdnJbZOZM84JekjLApCO0p3el0ePF13
yqxeCyPGOJbxYt7uOrYEw/A8CNlLHrM0nTc0TSpdY6NkLOF1j0Os7JPW3CUg+FnoJIGwCxtlQgkI
Eyceu3MRdVvMrMZcYtI6GkzyiH0sWA4NWf8tzcFDAwNbqoLE+TXCkUr3jViOSG/pScvmrBotmDXd
P2dxRkSob4BwaOACT7rW2CxdLWV48MOI7BHPOhRl6UwwKLCq4TZAKaDJcyxzCNi4bz4E40lLu2VN
AK43fgVdRoJd+kCCtb4ILQcua+GMhgd+NPXWFmY6ixOb29m0kuccNFxDJBjnxTatnkwRSbVe1A88
nQXpUsQoDZSuPUqdbnzK1XzXRvJpSAxChbtdW6WbfGb4W4FlCxJDj2K6V21UktGr6FtLCJ/CiS9B
Vj2Hk29PXvcEXe9LVN8lYgeqLl1VTb6pUU1oeF28+o4DvjwBVLlw/C1afDGqFlz+XbP+1hRrdKn/
omYNv+K3avxXKRvG/B5+1qzfWcUACIGX/IAh/tTkWGhyENYYBuN09qa/Fq2qTLWKWMeUDYk5/K/D
dyJ9dRpjRSaKd9Ym/oXe2BL/wGKgonSknMZih5xx/vVftraZ709BrLXKEiJYu+juBSscMmwJmdhq
H6TV05v9+JE7g+gMHUPlbz9BusAHv0/V5n9+vsHboHh+/OQ//FLw/f3+/CX+iHc4JHuBPPPoGf5w
DZbRAQEcmlD41xrl3cIqLlpxIL9QcllQpvm5mM7f95obyPOstDRbzVditPyMvmC5lrDQP5XQbcCk
L8HZy9bux49PVn2a4yBHHAHnQD97ZGzzfNDRUjJ1848/3v7xI6abctEfkxYI30roFnDWiLY5h2DO
9Dq2S19wDA1lvrgRyIugKcytL7WUXY8lXmQpTqpEz8KcBI54AwRyDvkir298lVlBs2rApir0M9ed
ozoirBLtvMeFn647zn7SzfRNzmUG79iDOMtmk7D6VZBI9ig/EzjEpG/Z5ZjWz0bb2VPzTZEZ1LLJ
xMaeChuPEzxHRC/J2KLqs0GPq6LBzF+7Eb/y2pLeUrLu0VrpWw1JcswU4UmT8CYoayWitSXwQVv6
3WM8bKEuAn/h/ikkwPQN0ZpzmkT76EfvpfLBB9oDmmXk2jzJrJf75ZesoHxkjOjtBlYFSnP0tSO8
HG98oYh2jc6txbXmHYR+Z8Dvr82jLF68geLPW8mesu4QLiY+7yN5C6noBEYzg3UbmNF2iexE4Zua
PVvvUbGJsNqRo1p+9URFwOMrHTK6vILySy4c0LhSjX5qKa9E06bfCVg9+NHShxs4rHOxfOhbm7br
3Wie1Wz/uAlX8ba+OQvncbOB3eVo+3rx6jgnqADhUliU/MfBwciIrHNRbGT3YO/u4EmWpetFtrNx
Xs2Vufq0HvuLfLHv6aKx+1Vyfs0vwvF6jbnMDmhtFsLpQKjc4n4/vBqLe72ybTtdPO3uu6d0seNf
B22xO4jLu8OflrfMa4e9gGI+9qGwze7zTYkeU+B8p9lYhi4l9Gu5cA4nx3E2/G+xWVyvi8XVvbru
plu414/ruVt8fZ2/rvzrfB0Wm+t1/lwBYMrH+BnaIuqe+tp8vmcvczQJvIXmk7ZHJaik+6RB4id4
OU6PC7dEQ3tcLBYfkPp3nfEy6nsroDNbeQREJSs4Y+Q5wLAGZuh/T6tIPCb8jk6uohOq9viC0GEU
Nk3Md37PGzOXjhbm01qGPbG2i04+9dKC3s6s3fHTImUlselG5oZkX9rhsiRhJP8As7YH1Fm0JV7Z
R95ZSbCM9y30t1V+9oM31gSICKI5h1EirzH3bsWcAfdM6ueKTMlUsFtwTfJSjF4q+Y6ZMrlIn/q4
D9NLcLloi2DzFGysyK2Amq5DKG1dLQIMhKdKDrkHmbiwt0W6jTLbe1a7hUSX4Spv1ZvKZ+vFt059
PDLJXC5TyB1pg/8EGcdKM+FYsmJDGYwV/omvOjkComyvRuv0LL/06oooa+OmBE56AEYlggrHLfyi
HBeRsSiUNV+n6iIYK3yxxVtRO9nbkK5gSJEEky+Eb81XsAOLx5eMhcEiupIxx6oz7ly+NXgQU3Ox
8u5SNJB4d89u+AzkHHeYE8mEKNSn+oESJSLGZmw24EX4zMoOzwLnFiGTfPqLNHRJg1AnNiuM549Z
ty/GG/aZMiUzDqvMkVEexe3KCBHjPSiXcTdRwGbvgrkXZWupKY+hdKazd2teK8teYcY5uqWjlIvL
ZWf3qCnwBFM5UnqBNsDKKzkTE0lA25yc2q0/IR5YQPdplpnsNIJr5tvJIUwvHVbtJeSbHBAOiClf
E74acm/M6T0h+iLbyywpB28tWyHqSsTQ0m2ewKSy3QZvE58hpHBgS0u+cr3Nv8N0KVzYrTyBQlJW
BE8A9/TxxLhNtoQ3aC4NwLh78ThelUe7vyiPyuP0MP/H/G/l8Uk+mDc43MBJAYIuCMKjAvuSiTiB
IEl/txUvzFCUB8ClxZ1qX9RtDnP5v37kDdSS/EjwCv+ATOft3rJJSlU+EUzzZvg+cQ69w4FgFltt
izlJKrc7Ya3RMAxwBcUlJAqPac0M4RWHD3HYq+WDR44KBBmcRvreILQnbRCLYwfMnfCB1wIWUpkL
nXEn0bz9oj7LtukY03LC9YNnBser72DtSxV7QkETSa9WBurqHT9BlmyqxkF45Hq4dPZ8vom2hB81
3gbW2ygSIYwThvWC7PBROWhMYG1hy8GeKHyrfWFR1Uw48NIt8keGGuONTfyDhGSyPY39t+CSFnbH
9LVfPZDYqchftLaV6WJvCuOHQHAi86Si6P8s9H0rr5/8iK8BT0PP007I6nfTjh7d4bPRfBL3+2nz
uLAFLwTQNadSb7F2EYu0UK98ZbLGNsnJ6ea8HAJgSc8xkPErnDPKhr4T2iU3ZQjrMjvI4lLjrzFJ
4TGZprDZ1Fdceyvez/rfhfWPwlpVESb+i8KaTdNb8x/nevqYxv/8338ImPr+Ln5W1pIqa2SBKKSz
g4L43doDfBDTD5U1gHKi4+Z91O/jYMSTkAlx8TATZiP0s7KeGYOzbt4UEVLOqXd/bev0D0snUuix
B7MM0yEWEj3/fVr8S2EttWqg5aonLSs9txkWP+bAo+pg204tVsgVjNdlW9zHzFxKvvhQBt5uGhnR
sO1MMMC0P7RSP+JWzj+C5v8ja9MzfXdT/8//YfLR/8evvIrvHw+iTJxGJP4xoP4H9b1BHuNEQDq0
1LRwpFn9XpABj+m2ZgfC1xj4Tgg+F1wbdwfhJ4jmeAhCEkO8m69PbIvGe1ph9pRT9T0RCYMulP1g
9Lu2L9/E0YdeKNq1CWWT/FH2cMwd7qpRb7skeULZvNLar0rfxBEYO5yrohkCMKrZ/ZyD7ptYD4fW
I89N1yeiQWrAFu2nMScsS+0Jy9Em8bEuGtHFU8k2mYHQHm7eul4b4UH2pWMWWweVTDqFoW47MChF
fehbFNI63W/tCOU9G5KVVcfXiXz15IaIchumsSO36kKmFmj7YBEgM++R+UWJ4o5l7yTUjjXkGMnL
DhYnAhGr60Yu7khNbQAfBJH6p1TCe8iKqYQPFtCG9INmAyTfqOFO5FgtoGnxClyj8NO8bwUr+FnR
bmr166hM4IbSxw5jQRJg4a4ekZdPVrVP1GYlBZobkCVsspYyoswtLMMe4ONWFYnuBvIAmgPD+hCU
a9ByPIP+nVCLDkp2E7TheQ6baedGjfLCgCHVZz3uWZkY7tCdhnKDy+sb6OmnNOoBQnHJGBlmKCRN
wanrEtfvDTvWdD4BFADaLQLGqNMEqXXH8B3lrmcwf8yJGj02ef6a5bCHrLeGgKnqY2wGJO7jwqjQ
grRUcdDLRUNZ1U3vzDoQpJSuErHRYM8GblrUukU9bRTtaPGTCmRXoryXtbCW2m1NFspgmCSnAwIT
Kieka9J0IN/ZTB1GYoKUFAsmsn2qugKZBfKCMTIdMXsK8mskPYnQnS2BxGQCqWCvpUhPzEBY9wWg
CUpITytXswDVA9kSYBcVmNIUVu2aaGwVqWXZOt2sUt6PDUUSiWdcpArpaBPjlg4BVkCwn1WL267U
VgIcdBDUo6+uMpmkZBLtPb8nuljcJciFgd8+syWWUmlRsaGpBsNJ2d9o8WdRke2o3XzAIHK/ieE4
YmslL2SLkJQROFVvdZYbZ7RekrRdEnECAxvQ2rWQRr5KJQ6Z2iY0hSsKlYqSXMfsUU1y3LbnSNtP
Bez/nl0CSjYfIWkvGE4eVS6QXKcR27XUaccwUhZGcC0Ey6kn3c7M6k1O0KJNMsZrCO1zOgF5dpPG
/3PKU4u6sX8QU2Kh+x3iZn7mOhJLrj9KDUnvlu7ktQBY/Cnunkas0FNOkAf3fvhedA15adq6VEI7
p5yQzEstsw55K6cLADuxbJYyzGdr3hI1r9P4UPTdXg4FW4InZtJYGhV/N54Qo94ECIA0KCUaHVFA
31FW12rYVb644KQ4SjVJD7O9OAUCbvapOwH7APe6LjQMOk3m9ukdcBcSLGpzxdwEHhlj7LdrLXDH
aNPocKk00+6jZuVF06GHWCb6julvCyRVjcB4mTAykXt/XmXo0q4w12X+nFDpl/3rlARwOI/pcDLn
vlkYl+pcqxg+FVoIRrYkmdtTRjKCkzP07mU9iht12hKEBHE8tpNkXCbym5J/hC2TzPKSMZIZtE2V
sY/Q0kVlICcedsV4HhsSzZlUlhNFMsASHeyzYrW32s/XSHbOiqAcEM+x3UFVPWwyKzkglG5K4Kq1
audlcpZJ0AQevhOYFCut8X/YO48kyc0tS2+lrOZ4DfVDDKoH7oCLcO0hPSawUAmtNXZSvY1eQnft
qz8kWfnykXxlxWkbzWhpJDPSI9IF8N97zvnOtoq6T1tR1xILUh0utkPj8TkJ3hqaJ/0RDpd5kZTM
1clBo40FD2roh4s4LHYJjwL7Oz2mmooNG5KijRQkt4gdVRrt4zko7SWbAK4pMTTX9uiGbz/ViXWp
lLMioIBoKDd+gLbOTSjtv6k25NUmfEYjwDJkunnEAB37jpezpFWJBcvrCYJ3039K+LtNFp5pzSWk
oNoCph02BUnYB9Xs3My+1OamF1QvZVjydPnF9HczrXdkyWXQDo0va9Gb1sIUIHyoiU+/KnNfktUx
1FUF72fI5DVqGBDfNx9ce0Wch+ymP3dxFvGqjnX+VnRjKcDC08rBHL/tmHlbDIGFZC3Slk1Kzcuf
dq5Vtot84voRYWPPsW+8RJqjYlSijUqBsDol2TbzWhiRY7spxxy1EJwN6dURfLpNW4hJYIp6IWeK
b3YHiUirNoFR82qx2RjVa819pZ+xalqW4nQHCIBP1tN1p0kkp0cF4SX+svvi4IUhFrxvce+vikF/
GK1yk1b+na+f5epoqLAwCC8EzVmm+AT64awQn0kgOBG2PRUv/8hrzF1wpzCaqPQGVM21lF1JmEuj
aTdD3j1XfsIYAWSii08EdHHdzpi3gXQVFtWm6/f2BOHWQxoZN7LqPfljeMH8d2itdmDmCLYmwpzv
XRXvOGFbzY1byvF9JBHVYWoNjDeBxXXOUHDsZy6ZDbDZbIU18MRq6hs2xmHQXNBW7kBiQ8M/a6EV
hVxZKc/aNw0UC3y2Gn5bc/bdtq8iesix05TWWcaZG0/IYkmIV9fTkcUSp5CTh3B4MtOQkLW29XD4
wsu7j6ksCe49lTJIQge6uomxBMfhllKsZdo8mPiF09FwhVoflNlI7MfJwcZZ7OEwjoEvKl6yayxa
2nVc+8bRT3w+xvWguO1sUlZnu7LpjSDoYrq0ChloRnkMGns74HDOMDVaOqul+qPH/5zBUQkwErT4
omUMptz6NByOdtQ+J9lzp/pOIE3HqOPtOXG8lEbv7KUwna19BTQYUNpGAR1S8fQP6XwTDqrjGNsI
aOkKV+liGqZDqeobDkvHVpH3bKXJA1ImTjn8XgSgYlpKPhrrEFTdS273D0Aaj3EzLv1evmsSeJO+
1j1WDYvfuuLWpUbEmfPgbJN583FAasU3C/aFZQZbg0OClkj3sRfd0Qt4V9T1c+OtEScJI+uI5YA4
MPnh5OSIHCqOFO8rw3cbHQ82270AOEg/ltgnXclSn3I7PuW92MdKdEi4kkKSoISBBQMf6VqqziQl
7ahYk2nO+b81LMT2YerWLTrlWPlXM5PY7lqwIQ02Gr5W3YVDPUIs1O/HGZBt9vUuwx1uHhLuBRXr
YDoK1qSMoJfMtkw42xXBCs4LoLcRWk/Jdxg3VO4aOjdsftBOKtAyIu582Krws42CezTaHYa0DQ10
LELtdSdZz7JvnoOy+uaB9qjGrZ6JbTqBO4MUbkMMLyCHdxDEfV2iFX5w0pksLm6dXDxRTcfT/ZxC
H0cI2tXBPQnx+XMQcogiaz/jyjO45dC9m7T4MiN/z1zExrZa6NyZydvwsRp2dTq6GkR0y5efFQjp
JEUfG1k9poWBCSO6K7Sdzecq9q4Z5oRuGh7MLlv2TXgGP3DnWShmha/sonnVzhdIGSHYYFlVw8Nf
k/MvkzPB6f/G5Hx9+wjf8+oPB+fvj/Dr4Gz9Tcgq4Q3q37+jL2A1/pCkAF3pti1MsMi/JEX+Pjgz
a/MPf26euU1G+V+DhAzOjM00v8s61jcUqT81OAvrN5MzCD7axCBDM4HD7LDFbySpNPK1cQhYuPhB
sxk4TouGD6HcT4dcCk9WmDp+Wi0N+mwM2E7h1eAMr7HaLZrJZUdII4Fj+m905grPw7rdAAr1HJPc
ctGl6zFBHh6R8AEl5enwzcAeKfSvRvX37SCvEMocW9JQd6nXbOt3RWb7nXDnDg2MDm0Ic9Wb6asA
tCpgrBFbSN7Wzshyjh5y30TGx618m2aKaz1t4I49e8BdkZ6dFsIG6n8A9lXClKMG/pM20KwDFlaA
h7VmTizy94J6xEsFQLadSbL4flBFgMvmQGYrPreCCiPbsq5GDAgDGG0IlDbncxoAqfXr/rUp2zsD
eK3Vx49zmFcF1lji0OEZrEiaj5V+i8pg5ZXcz0HhTgPeJ9C4WqXtMu05UHYiGL50HAmNUl1p3mgx
erEAny5hDbpKgNvFSxUuuuwx4jwWc3OxKmPtZXcKFraI7IJG5ZbkgjR586H4VtB824ZcOnRffXws
Yf1WMH9bueyOXp1cM2jAA93zmg39qdG+CWjBfuQ7crIbaTdUOrj4UvnctOWd8KVDYmHU6d4L2n69
An/Ppomfo2hcdPVHkLQ3KFxHW7UeCFcc/CSmIWFkFqPLYPrwo3Y7qNw2TMMt7FucklO1nzytvcj0
SW2KNHeMhKfA3wSgpAY9XZK1pnOZUhyTWiTBfbiElRHhFUWRSj1tJXmDw8SpmYOjjY5RFdCCpnKv
CTbscnHMPJ+GOVh9ZNj7c915jlaL+wafDaaTlawGmMhGFxbi2oNzL9GTxkFtcPLmooJgmW0EiqrS
W0pjfAa762ZJ451oNDwDZNd5hD5Xtqam4SzR9mbu7URGcyMqlQ3V1mYlkNuawnb43FnTgkn3deQs
PBpiZaUIAkZCshWAQeFDhOPe/QAas/FyR6/yzRDwRlfspZUSz4+epurksZDBVhUDJlOER8V64MT9
k9e1y944KxzPveGaNCtVk4+DBVYS97FOZUsVr0QtEaSwJBI8+Vqz9/Xc4xgwt0mrECct6F/fxKbs
GpQJZaHyZhXYWurqSlB4M9iA0dqdXdCxUzuBNawI67o2f30KlO5rOrr0jgNg6D0Z0MMy0JqyCDZ2
P4W3dvxsLZNoray+t/JSmp+y1kRQ9bfFfL6bKo7t/UOmRbjXzDvTjBmxS+pt0WKT0N8mOmy7cWyx
lHTymUwvqys6Z1pOR17KqgSP54gVfmHO/TQN/rU+2IxYKimvaeYWmwBC40JoXblV6qOK9XNKTslc
eqPW1N8I+yYi9GNacRTacaAisMyf63JSgAijzlyI30x144CFYS9hkE4KFWq6Ks4ArEn2lvW5xLzs
2Ii/TRM5NhB7Y4r3RWKtMrqhluqQ4L8bDWsp2vxSY9Ri+CnWWhvz8BXzzJA4CRMLmOjKVG+5/gwl
w9X1jSzz9ymk5lQSRF72Ads2PQiwPnvY06xUb12TJJYR6Icyo3hKoqTBk7yPVmBmD/ptmFXHngp1
MytZpHtXLbZcotEbgsV7gybfBSvQTQQ4zPGLLqe6vaVENHip6uIxGlNOosNc20MoJMsixOxhlcqQ
s/hOnCkg3nIROPU6b2rwBHaGHaCFjAn/TaE8fqyNTUpnuiRLjTNxQMWOure17L2XEnyO0VVRxocI
rYmettCM3CCTDwPUjczqtkzjO4+dh9nTPkXFSHqvyBMucl6M4BEmLvYdBgnzoWFfZeOHAybWPFDv
2BbNfd9Ip1qhfSIVW3ZVL7GYVnSTbdpZIQtv4O2XLRZ9H+zNOESHuEY0hyO0qrUTDWDbgGJJLTDc
TJLPClp25fcbaIUwcpSBCJosxeuyjhj708py7QzTLm86zXBKNQ4pu51fDFXh/TL5QEhb5KA46J9M
aaQuKkNBRH9Ko9Jgx+mhyhhHTZ0u1N3t6+gCM2OrDF4O+R0mXqp8UkE/sp9qPZ3+yvJtwqowetn9
wGC98APF6YruNoeq+4LVhk5fTNrKOxbKa1VvLghLJG9oY2KL6/jje582B5VJU4SnqLRuUtc8xQZR
xKnjt/xT0Gd0Tk/XhOw+a8tLVsUHq7fcBniSYYf7UqeLStX9Oae5CjRxMNv2BW7KOY3ZopUwHBMa
7LR8xNfUnwdIR6nsXxq6ZdpOvVbml9Xnb33bOBKe3jo/K3FEzSVkk8Z+EEVKxCtgiCKPlYkP4lMO
t7RN2X8yvLgBrkbH7F/GFh2UCPx1lMqrWiOfxhr0yI7lAXphciYI4xa0OXfJtWcg1ZhHMxyKKf5N
/GaBkPZpkK4NGrplcMhlkpScKyjOU3KOC0Nh4aHoHoRSsxKrmLkaQq+Bv/cpUrYarnvxBCC2WBRs
99Io4HLjlXs2gCo+kfzSKahYE2f3PDPA9xfCTcJq9ddZ+j9VKA6c/1yFurafb//p7Xr7feyJ5MEP
a9f3XDWZJ4HO9J0G99M5GiVJ0fF3/aJBccL++zla0xSIb3PLCdW4s+Hq70AO/pfKQxFIIN3w56xd
UDf+UfGZz9GappmcoA22YPqsgv1s7dKzcsgiuJIstsuIVoBbGH6GRECrOQpKJDTAIa1auH2pR++f
DWKj3YThc748h1wIZqplOlz7yVsZEp3iAC85Gqx1AJjxDMIEiAlF2hXaCGgCVOYIMlNKDWY9o6Tx
ul/apqcva0tax547WNey73YZ5M3u3QbDObKTxph2iEK0lxDBCHlVWnmaf6UFkH4tf5/CauoMZ0Zx
W81rznIsZpBWEqduKW2qyvsJLhEbdug7x6KmM8XyUgd40I6azAqzQc2ZIjGoG+j2WtUDj/soMUcV
hQyHOj2oOdZMDF2juVD9kNoRzAea26ncIvGpYa3Sm1tgg4SSu0WUSftk0h7rSQaGEb+r05uaTssu
Nj8y1jm+vUNwojsvWcvFzsg+Wyq+dYuycC08ZeKtkhArVI9lTyfqe4WeJXy2R7tTnYg1TVF5zqQl
F6u85HzqJRwxPRUokq06nY7QA6FhnbDWN9tsX0C7Iz/ModPKjzm2m0TCT52aeGA6FVtvedMQvoss
d9uieAnsN6V6LHQOpn4sfxj5sPf9dl0ZqWuwDslbphp13Ld4VQIN03RcnwTAVy+QthooLvpJT42k
LKO+Yx2pYs5jtVai8FA6VU9i0RKV8OxNnD/YxSoMaviiLxYygVTw7SvkmXnPrySXuki2SpS9YvL/
EEN6igtAKmXxqiBheBmLS/pa7UWFyR04tnm2hoCORVLATWfeq6SChx4uqfTZkxUe5tCwbhaXLIe+
gqTTBz1wWmI2LI4UVKqU1LHRDUvegjLWXkRF4QxihRSLjerqFZeBYuACg4ZHdEKyLmZPHWWJ74GU
s0HaWcQm1BWTIy4W8Vx5bOZYdEVDTkNOWiEv/ddF9peLrDGTLP/5RfbX3Nd1fM/+uGj8+5//sa4g
TmUKWfuVq8117se6YjbVzjV+MpQKqNs/X2aJidlUdpr4ZJHh/3FdwSNZ6Pwo4QhZf6pIClTn7y+z
NJqrXNV1FWFdnX//J6FfJL2RKTZv/HTUP2udgcg+jhT8SBYbWr/bxvQX1IJlBIIex8sxKPcBnJlG
72713LqTgOMX1PBM8XSJUTBIZ2IbzKVD0d/i6N4EDF/20kL2dCdoCdiI+wzs//SRd9F6IgJUkYjW
8tLt8tYNp9AHzk1huMWHiKMwPoFTwBzJJewbG94SBsKw7BEXUsIpfs4pTNkx7CDedPdK90kl4no0
C84uHgw0JEZGPkkWyKs9FRZumJxTXIlRwHUUi4+eRphrjGJX5nOZ0be205xgLPYWuL2hyteFfvM8
gm2p/Dhgo+lmmTcW6kWFIVA2tgFovxsWDSzIJjAp1GsR0cFCY4CKhnFRmJ/1GJyUxtuNrTxPkSg0
jNzcYZIEE9rkNsxvg/7qWzvciKgRwKwVJ/Bst47PQ8/pWhHvfioTtjU4NwHYCKmGQhbsxk8hJ+Ft
Yl5MmRvHJrwjIfek48OtmCs15kurOJAj24WMnWXJ2dpc9u2uMXu3YTSVpYs9T6opI6vgNsOkSiJI
1T4ihtpEX7UdJkUEJN3eJzNamAHYmCfhnpF4RhcrjMiJvMXofWRekIZrUCfc684eClPSPwkGbJVB
O+HZD6WSXdVSrk5q9ERjzrJjNO8Z0QWjesvInqnbhAHeVmK+GIHSABhkzzN+yPBE/HbDR+hl4o7S
lGc/lxm6WQ5wvnQblgWcEVbSZO1qpqUuUncDS4WA5YLdSghsyqluhzvgW122zVlECO6MHYsJjQWF
rl8G1hWVKbWOzQIjyey1zUJDbsJlyCPULDpUFh4yXKe2P5sodiJyIyVYEqM9mnj9apYlYcIhFyfq
hJIXchkmY5exWhFjt6NrwRnFnvYPtxuaV0ZCapQrbKp9tkSCe0tZ1ZAEylncTPMGx9P7i2k/yezz
chZwOv3krHuksN3yWWHoYdIcCe7QJcJyCNGD4usR2aVlV/cRs0KKNIztxVvOamn032MWTToLp5rF
E20rzzKLKMPq7ib6KZviWghavai7Uqm9Ehn9Vz5FWD9dEP/AscPL8PsLC9RCtqB4mPDmq7/JkwIL
V/R+ZLFZgjXIQXYLzVu38BBSc2K9RUBoBiVQ+bm0GoHa9c0fOJp5zYPFfJDAV5DAf0hTjWrLU6VQ
VYctJvLUjfAHht2YfQkkFngNWpPf5fAbOjgOSqc9T3AdWvgOlt9gKoCUpaZIjqRtUkgQNUSInsKo
kixT2GGTy65ZB2AHgEQFSKJT6G/EOiMm4aSAJmLe6krZwjVmJ6Ea9kEDSZGDpgAsRFUxvAp/BD0D
v6KGY5HNwglcC2MGXHiQLmotuhSQLwwIGELXr75su+Tq9iWEDADRdIO+CHZ1zVi7VXCTwwC1Sdbm
DvjdHHKUp51hSkvFyx9ImTsCG6vV9KyoUCv86NFo62WoQbZslIWZnOdau3KwDhFnZrkU67541Vm4
BFzyepM0mUfpQvENvtbMuuGSiixLJ1Wgj6suRbhLcUDbcHp87ITGvB8ItG2R+btsNuuzukrlTltq
1s3XE6cSrwSTTxkrnpHk0CxPjtK01lTKL3Na8GyMR43/TAX5AYLGNvQfpOoKst0Nwe+YkfVYxFTP
ooO7bV+5hKR2dthswlC/KrQZs0wdnhSMFOGWXTebuXTjNbum4s6iKedwwjHlqycrKre9x6YDda3V
yh1+uiW1jStVHlRSlcY6Lvm0Bu2Gn9DB6LOadBxP8tLI8yUyPn3jHLTLaTl2K6V6ITG4FPJTXd9X
w2tPBDeTnts02lZhu5RBcsIYWOjJBXXKLbNnWdvIybip0aw6qdyzTHuqupE7B/SQRP0kz3ezAuRZ
PV7Jo7diiw+NoSkPUnfpp+g+9KSnYqye206cFJq/dQ3MWDUuoSSfiljpgNyxrfYV6SJFsbWoVRZC
jDYQP0Uak6FLQCGk28bsttSJO7C0OZaTHUiz56I7lIO8E9xcfZXEC8zTZj32811jYsdvTNyAjlmU
7Owsc2IlQLgrcYB0rKDjo2ck6wQknp0t8rykBrVp155asjZjoZ6k7jh8ozJXh3OIGVlVgOkTjGev
Ja/G8kHnJwtQ3oLOX4+KBe5uckuSaAVbmSHBG6j3hdNI+t4asGFhH4y8iuFtrWoDTa0E97QAMQ9X
Ct4RJcJfJXyuCv619x/7mnJFXijFO3S9fsqF/9R6/eq/vmAp4jcWQ85AAunGErAmOVmJmTL880lo
GrKGEw4+prHUVhnVjbZOt+SQOZRGEm9ulX4FmvFCIS5vByp4fegWZjoetUTfyxad4dTPUZFV95eq
3vgeQcI6WMotdgEs38owJ1Ee9ZwqQY4ubG/i6sm28E6rSNLVxTbibZwBtWKsMOL7sJdXRWHTiLKp
03JtGso6UUFAYRfuCNb3/Qoq79rk3VioGAHtx0lB8SndMO5dYZrumAV7ibesgk048O5FUpIfnIHl
27rgJ8c3nc4VAfrsYbOGjT0mbJDOGU59274orPQ070FkA5SoetehlEwSwRiump1MZsX1aohf3SbI
m11goAsxF+01DDUIbIekWEs6EVqDSCbjELWR+rNHcwCq9lzHXnhYtiF+NXa09ZTgqR4kTIGZkybR
Nm8Onm5twqjB1C9RdmBCI6Mcwx/XvvnU1eUpog3d9Kg+Ytud1uqqb8FweJc4oeRE7fcpudw0jZYW
vRwxRafWRKtCt7GC3kHBqhFyqnDnU5oJCBLr9fcWzYeeUs1mbteMS/NakUaGUkIdEv2bNUWciWze
yxRz9ukhSvznjLrOYtIXSreJVPbb5KGrqrobaPZsKbbpw1/elf/jH5yv9fcI3Ae0sCpEFPzNf/7P
/z/hssBbf/qAOm/N27/QeB824/Et/fq3f/11xHp9oyOh+gjf/pmhen6UH4Zq29RxRwtDBubzc2e7
/Td1DglatiYjy4Lb+nnQmrGCgMNJzXJYsfmtv++zZjogFbuqZmgIzn+Kr0Gh9e/PQ2zaOCNwIlIR
mn8zaKmR17eZ1SOd5iZrn0S2H8u4eO5TJV346fQsD733Wuh6/sLSm1Nw3lnJXRrRfJAnw1qqJM6d
1pxvDBV0n6w/1bX6aPXE3ooSCF7AiqKNHAkFWCuxNw2ioQnAniMReRLulKicLcSmgiY3rns+SL98
RZFJ6gJ8lrFua0h7csZtptJXSTbcDTmfZRZg3EUMH1+WLuqtFfIoGXJcUrwMJJ+1sT4pxiSthnbg
bFQuAz/eaaWEQ4ga7zvMN3OjH5C6mJxFnxXnStAoGITZJ6/Hta2AM8SRd6oES+eaaEfClUmOtYMk
pnyhThF+QyLeiec7oZIR5WFkdgotSEAZqhrJ5UJfxKn9IkfKYzkxwMRDPXuOoWzE/tGYOEN5PVso
uU26taJ0wXOQaheNfvWmjSjWHeg36LoGLahDwFXjuF7ldqDeQSBAxNDl4XUc8pRTamPcRTE3u6Qc
z7oECkPKYtdiR06gPwJMUCfMxjLLH26gtT6f2pik2hySXgclpO1B+shR99Im4gKDzd4EWLLhxK0m
au+ZLOqCScliGp1AK8K35aKtcK6rog9T1KTNZsEYSZAgVv4GBOkLXwSYdxHWx9LC6arxYuAU8sAO
lQZ+qZhn0VfifV3PHtMGu+dkF/CB+zWK8ave4wbMQp3Voemtq4kuxInvphQdIyGW+mXDFLzMyJFS
GUs8Ti5tJzW7XRX2j57h00tbIYMHcxMkFknip8OrICSArIizNWynnSpNw26gIVjqo3TtTcZ7KXFe
t2mLpOm0XPuUMvLT4w7v68QtDHtTj8aZc9uuAEvAS9aK4K6cLBiHADcpYe9WWeWvK4vXsDTvIhNZ
degIvOA4GOOrHdRPfh6vW9a+ht6/xM3EijCtgJ0kGJ0Uao71bLiwodnncvIk4dlUu+JMSdBNK70a
skp/sko6r6fGmgHhdABqVF0oEVKklNyiiRuO3MLBHHLzMNgKCl2C+sRbhhd2gBDhU7/KngaDV2I/
j3KeOLLK56vEdraN1Haf0ES88nTvMwh12qhDmyhZEKxxDM5ZQjCf1GrgSQBwvqpCg5rX2AydIeGT
r+OsvJHR+NLbkAJ6u/+wqkZz6Zd6iQ3i/TLjSQMGJSx7V0+kbdClW3pUjvyQ5KOwacB5pofIrL6G
UGhOqM7cK0J7YiawBDYG0tEYxD1WjX0TZdo2Ex0bdavYNdNnEifHThc6Jk5QHgE5Aw1zBV5P6134
7bAOSfq7KrlmSF46tQTpLqZAZlPNn7ewoyyprTXmJJUbuSggVZLKNPGzMbGUzYLdAZp47NIc+RZZ
NS/ORJPIzMKh5dDGIcAmVAeUU4wSMTSaAAYNeoigAQFQyFtWlbvcK/kSibc/gAjKm1T1NkHoqa3g
NYilO68ztj3MhUBDarVnIpCogZ6oKx9SUINrloaHTxOQUKorZ6aRc6/jjferOzGzh7RCnCSzhuXD
7GMrZ86iJLDrdUpiuNTVswXgyJvKXSp0aA4tEIxUO8g+k4jhC3BhLAOoV0EEnEEGnVqvVObfGshB
1mdu1XWuCv+gk5unyUt4sukXoOeMDvOybc+93N083gGAEGJ2FWKn9fohzqxHQ4id4XcRtmliBWZU
X2q63jwknKM8c1Yw/lM6gLzZxQRAeS5fu5iOO7m92klourXItkafGCc7IOiATPcuQqV+T2pLdrWS
lCvRkG96lLGzn7KzWZBiHAOuBpqc6lig8ccUDcxuTNdtHrMyMIiK5pZFnQHTQIk/gdqZhRgJKI4G
dIq6pZTMY/uiahSZDnUtUcxd3ALKSv1IXSvQ1CmUMPYFl56gZm83yM+JVR9shOvvB4e/zlB4cf5L
QP9//K8+/L//3uQfwX/8Mwzi90f4saj+USb1MwPR+hu7aYGbWJm9dfjafj48zRQHNLrvhcS/aZJk
qwyaTAFcRoLM+lNbamH+EWSZb28ZM+wfh99vGIipRqFp3cKL5+RkODnzItcVCH32c06NyDLTT/Yx
8pyeZOQ9GPieDjLXytyY9tOzmuz6x7h9XWGSwChMvL6A336sKp/uPaKY8BZY7ypQdWuHlhXIXBx+
SuZqZdmo9012pSBJljfmi+Qtqrl1+x0viCL2AGvU1zrZmBCWUg4p6zkE8IRTLNG/KSuCOAW2v0v+
FFkLEAT2ERIQ4X3ZfWgFJhpiUIt3TmNOtko3ub94TzfWE7x7Sg3ZpJKJIi1PupzGwIX3+cWvfQ9O
ZdFsvsKDhIdjtaqv2L1dSXHsE+YrULsb8yNnH7JgFOQYR3k8NiqXLQqMJVDLi46MnvgG86k5hwfA
5tWwH4gfhUcbJS4BvLYttrARw6tuOslDI++ibC+cnMPRR+/dhypoLjAXRNbBMFifeI6tDzIsnf4q
Q4GTCBfRkLfw7kjoDHvTX9cDXTCQJ5TFpBLPWmjvNqQMDiTTsyFvh72w+yXQHnhi7MTWuB2i7slv
8agEp+S5KiBEUyi4qPoPla2AB7BY+vB1OIdbfk15lkyXl2z4SBoid4/1USIec4YyPLJjJSIryEeR
S2Opt/IkCll20WcAiIKx8J5ZN0zv5GQLqSOaPcqHpHIi5GXY24/2Xn+dXvR1sG9dnrnsodjq3+x2
ObpKuID9S8aBIodPiFZP0RlQ8+CEV+K7rkGRyzpFzlyCOyI2UbFDL5/wQC3IHuobO36IVqjQGcZv
2seWhXmngGSYMHY+R/eYdCRc/oMHU3PZlGuORoEA4cCXaGTmJt43W8V4kJpPER34l0h5k2lezp2v
rv+YN9TGPg3P2hUH10JatvUpac56u0kzaD2YEa2DoAkrazH2UaeWLtobqWagGhiP6FQkE5bqzoxq
8M29hcyDqcv79MVZDs/c7ji7kGe5o9p6Nq7uo3Th+v4uPtdYtuWVGS65zBMyy5rVYFE3f2z0S19z
PF97+567Wrf0tL3+Iq3VCizCm8Wi+o512nCY4g2sJUrEF5CG4r3xIn9U8Zou+wtKiVm/x9GrXzyw
w2YLWPu7aFpEiwCneq11zty/AHXsC0TAENyP+od0N7naE3QubYtzxYQ3ADiEFssz8RpU86h6xR8j
Y+1f59zYz3rKG53IBy7DbWttImVtfUzflDuSLh9kwInbA9Xkw0tU6qzd8Qs2M5VNBty/6Th6W254
Z2vnPUMhTfMNk0Mnzr59kzjFizWtajRX55t0ulrpC544Q98AIsheG7RrMIR7Ob/rxIjw+zAqjxM2
mPiixevu1boW9hP/yIUblNfy5JWuJm24CiWxq9u3dnKEdNUonuVw7pbWY1/SwcTQsleCA2KyJ1RS
CO+1MzpSvo/4jsWqiHcWF8x0meRMKyvZ4dmW1p9hsCLYhWCgbJgUEt8NlK9AY1o8509odCVyAqUM
+jqu1+G9cphbPqyX6a1tNrPvbWs9qtMtcfsasOmCPEM5XMfBBVNYkahd13fxws9ZEG50yxm2kDhY
yyv3Afsw/ntYdv4y9RwiJ0L6qCA1mG9T8NREblpgz6NQCKvAIbKexvAB8dv+iq3CQYukHXNRbjJA
ADb8EK47eIhuVcWldStTe76rhl8EjL9ODZqp/XfE7Ye3Ksv9//O//9iP//0xfuxdsOeQVGexYbD2
UDkg/BC4ARdbiNtAlL8zSn8+OhgsaTDq/5pjZ43z096FSmtBp893Suqf8xHBlPr93kWhCpuuJ+z/
Ol3Z/7jWjSiMUcxeVdGO6Q3O7GWrvdiNstfIWHWJvmOiuy90ZVvmKcFmkpadtjOj0zDg6x07CYUY
8I6nE2jEcRewgEXWJQhbV6fOj2SnGcr3li0rm8tFbXRf+hivvB4fJGVgHpOBmmEJhuVDmH90UnQq
BO7XoEmcskdk6PK3xDMdI42dRn3URhh9mIYV4yMt/A31aDBhkIfEjGZ0QuMmsf7sVNfr43ORMjPW
5FYEZqEw/GoMtJAEhx9ixDnKIye2fCoh7dPQRxssR0HyFaMhUU79pFn9tjI6x+4O9J04Gct79H9g
VXVwC4PxqanTTdnBJ7II7XmurFTLitLFoVPehkhdCVlcUZQXcLfe2RMBcIYqAwt67IgHpkiSCNvu
0Pj7Irx28U1Ry21bFw9qqvANLLz7JjZmiZx1Rl9spNlfdiav+hG5IL7vanNbimqlSmjPoXEE5I5R
6tkc7qzpFtuvXUi8fcowlVNHVCtbvFql7u+pllvWdXuo1Y8QaXwxNPW+6l7tKn40pj0F6aT+go0Q
0mNIweNiGvwzMcD1ZMa7gsZnGYmsKUD3JYQSzRh+Zi4MmI4j9Udzi9ibHvUbvSHEWbNH8PqjjSEA
Sb/aeHgRivSSZFRwg5iMQcXHFkTY3AnTck9msoEEKXC9Th411/Vd3ZX7yELdMCif0/AJkCplfhoG
1OPoBYf/K2/LmJ3WsUyyFzMcdnFhkgm/CXikAHErCvase0XQL7LR7MeRjNco7G1VFaT3MdZSnG6H
HcXKsXrXG+m90XZbGkF435uvddjCJaHlLirBAeVmd++JGkgSvqmWoB1xTdNeqXr4ZTY5AVKEJuR+
OV/pVbpLTUIaiWLulLFgyRPCk433OrYumCLFl0/im1w+lRWldOxp/m7+H3tnsts2lu7xVyn0ngXO
A3BvLWzJtjzGtpzE3hCK7XAQ55lcNnAfop+jl73sqve6vyNZHmI5lZQMtHBxtSlUbJPiIfmdb/gP
TkMZGer7VJ6zPnAu3WDYT6AwtBiMVNJhxPfGNm+/zvnORTCuoai0zCIGuiyGAqTewWcu2rXiPZGX
ZPZhn95HTbknF9ppl194qTWF0oPgQXAW0QgBOXARqac5lIHU+ix3Prbp2r7u3xKtRsjUjcLeuBLG
eImHzJZtNJdMnfBaZtGQokkyi7w1oGPiOO1dH/snVdT7R44Lx3g+OFS4LoA7L5i4rr6vmbJxUEVM
2yL7BIp5uOsPzaUBbgzPKLB0bLtatuslBu4lrc8MjbcS+gyVcVaBQW8+6MJJyB6Qxy0z2I4BKkGj
HK8h1avzXViO0zQPr6XYL3dc2OFeq36qSCrgCE79Co++iM0cNt0niV73TpwFB37hnCotxPAGhnbQ
TzNhc1TproTroHMatyGseve6kttsRxKuSGqjH/ZVNglcHGiFZxI6i4KTI4yUKOzxVDJxHLeYGCE3
VqCMU2n5J98rpR1DrrQdGyPBXV9Kz92WfCO18lsVhgMB7jj3mdcbeQXTGb0v3Mr6YBy6d05b7Vh0
lYb0a50YcDlQLOgAMw4USyTVIdRUQPL3JhLNan+rMTAmiYe2kFb3pO8Mu/ZzD5kL6cjikaLrb4yU
eXEi2e0ZlpKdFI5dVzlvCg2iD0PsygELfy1bty6OnD10p8L4MqcLatYtOpQS4Mt8RHMdfM+pWhIr
rRRcJnAmKYcJVKdIMQ9XYAB2GycfSdlngdWGz8XAi/s5tNlhhbNMg3IYy3WiRfnZHDMxK3R2s7Y7
sPDLcoVxFrM86NTlZdIjWJAEN5bsnniaRJM43ZvrCOBp1kHgRZ/d7nOdNDBTwUFg3uhPaMjcSWYx
0uYeFE/m03QxR3WAFAIGIRh7BfPgHjGVY4zMjxHx3esw92qt/RAjcEeGbGacxMVt2h3YgXapztHU
6pHvRls2pSEuYVTcoa9q5F9Bquq0gIckpYa4k/vPrXpnB/cdFcb8k+p8TLjqClCjpJsHXWcdhxYv
w7HZfJScE5SVJEzequa24D+6+iXQvybe9RxzH4fiE92Mqx6rINhWezAx9soU/d3uuFA+JSWASlVq
RirYyeGIfWgs17C7o35Uz/H+BaDTzeWdOUZ7PrK7DUFeIWd0EqD4JgX4QHQEqJmSw3r2ns882FQ6
1J+0MyYuH2gwT4LQhmCW+aDCvL0gv/GZmI7A3rE7SMm0KYZdNps5XUKAFUADrJDapGuu47gaeyF1
l+Xj8fkpjLEKg2hc1l9kYFxVS7OgRc7DTqGvYpzUDICAQA67XGNGZVkPUwVwj+Frl41OruvQLNd4
nRkJckEp232cHqvN1CxsHlGdQq06T3U0a7VTKdV34pasQkYWmkKlsA8jwm7ggUUqDwCu+cgYTKQO
PlobzkJNho6lHEW+/rksUaalINctC3aYihaBcqgUAJiNCsRztSvP3a8tW7VSlVTRSXDoEJ3Hioax
TeDcuUZxbFfKDMKh2pY3VupNzOBUmWeT0kKlLSsn81iB7EGwCLLLIcf4xxFP6HBoYVEP/Hjk6s6R
ESA24iaAXHrr2MudUz1HXyLyrj0ow8hojB1DhFQoLkzLu0vGQNlIRuubgfEBr9jYbr+aakq1Zeow
fRHAthrpKkI5unGO5BJemU/B4rGayr00D0bNADAn3Qkziq+2nTaBDnsQL7la/pQ68jF0RrwBB/1Q
9moE8OpD02CQkd9kjoEoS2+3tMPdsx40DbiDa8tVRlZPUZ1wl4rws2M2mMShttwc6uhkJjXmuIqF
0kN4rMJ60GrlJjDbE7zEbjWp3Hd4OKXOOvKC4iCm/46oT7br0BsoG/TXY2ti4dQUVAB/a+3YsBhf
z/XDQJnfhll61qH24wK86i3/1MekwWwP7Dn7h1yPBvsk7Y9UtDw8S9vr1OZYsrAYTj8CmhswcWCG
RO7R5lRaWF9BuZeNGkV8HHUU/zJAkyEs7DO0K84aDVW2/++iLsG+NDW/N4me9rd+v4ZJIf7qsQKi
0anj9+IotiUrCiXIYwXkCAgcgF3F1BhNU3k9MSkUC7qxbVGyGGB9aXk+VUCyZemMivExkgEO/xQj
mTLndQWEchaMDfAtWOKJ8u85sKVCVcFVS1vlMWX+W2nHMEiFFejg3ui18SUeaKWhP2WWzn4kF7s2
0z+GVHghohLXiwFrdxPH9JWi7FxJ/EvDwKkFyjAdTgtWcicJvK5ijJU5wUqyzr3GPa1Q0mmkeOyl
FcDL+lJLzN2OPaLqwt20gZRKqjYHke8zZVCSr4GPSGExKbwBBF++0yN4A432QA4BJUWnslUcmugR
0Cy68AwAqa78IQCj0wIYbGX4V7YNfK69kGOYGUF8rQxfQrw3K8oLx43Br0jHfaceF4wNg2ysMqwO
sGqKi8OwpAUp6Xuxhkck6k4x4EBHgk2ZWdMotPaNJh5lTXw3gDFRsCrIQmquSPvQYxXGVBTwW98L
7e4pQH+MVmqEZr1IuzYy1JnwTXX9/ay+98u9HAJknCC1G0OSS6Fz1rifDnU40RFDqfRpPOS7WDrs
NJEyDtpuzyHM5pRyZXKhx4xpnXtDiGAz59qJh+K8ioFNJwVpFTKrgJGysjhxwJw68syqtZ0s0q+b
BAwrRzAYu3MPx24AMwRZobBGDyqZibEul+LW+45Znpa+eajDW5zrX1Ps6pjKnnTtbW/ZFwZmdiGm
dlmeXXmY3CWY3aVsuxXSllGtjFttPhkKRvJedIq1Nt+KGRBAAmSCy2NU7A76VBi7jiscN3U9oYFo
gHCeH5kA30zYhTumRleJOR6Ku71I04C2wesnHY3HuZIiVfIhtW5jSR3NLY0a7qPNUK3SPwwGzdHg
NKMn6aRaNjHTwTsuUV9xy6Hb5W4AFDNve3TSBnRaChc2rr5vkDnZqLh0tQYyONlTxK6WFvGZid6L
No/hJDefeqM5cNGDAfWWGBcKGjEyYIoSzZgc7S4FDZkm0dDcYkZoxx8GNGZssiVazy1vANPncemf
ShozfOPg5+PvFE21NP4v0cN6RAv99vJ/AQ89tLgEpObF/4wX8JpzhOr6i3u8JqqV8rb4zR/94QNI
Z9pngHRmd3GA+EdZFcFtJYA4izNM7v77b6vISlB7m0ZxM/tSDPdv/NnjUIqgifUNJAhoFA7He4ys
FkLiOILCg9CVBdzmKbIiXigjO27iIis6Us8jK9Ab9B9ACGFDbejWz8iPqwtyxFKtUFyktYAMKoaq
EOE1Eca/6S3R+0l8qVaIrJaK4lFfQ7qseE8kQQySgfLVVnFT+sCP6/TMhUEkwyQqYBTJMIsUBqgu
7VMvT8mdUTbUPvvwkNxsT5YBa0wCHxY7YkhGAjsN5lIXyzuZRvmU2x9jrHTndUoC6x1WqowlSn2m
uP4VPhE7RZfsW/4XHYsdiyFIYiVjH+KURdHgQ6SKJNAmanFV1TNVLT7n0K0G4l8sldeJQy5JD+0w
hpiVQdAKtfx0yJGaEMwtgxehoIMSF+A9oXnRrGqU21CZ3+X2WY8xQlWnYzbBq9Bk9o59ZJeZ8FRV
wnk9MW2858N+FylXvDVwhvABZgv0/NycCGMuAfQAwbPLTrkXAveBQv8xzAkgeQcCoTmronNIiQfz
ALWYAc5DTD+KkYlEnunHxSz1B+Y/6X7vRjhfZ8NZEUHmFt7TanI1gLHpBw9JWXsMxBNddvpnSaWM
o/Y4KK8joIF02DyNVluPxxGdt664tejDhTKakNhw5eEopkuX0q0zm3Ac0L0rLMQDaeY1jdyPbNka
qdpXiXZfaKcIRbcHbR3uVbQD3cDegXezU4o2oegX5jQOMYYVqmfMCzwUpjKaizFNRkt0GxVMX8zw
DEj9UUczMtDDG7KIQzvNrofA2q2RrmtVxAFlY9RD1XD98NxXD+S2O6l0mbGSc97FIGHYO2xvjzcL
PWWqPbM+rfUzz/2k1ckItUumVtJ549SHgTPBNmUQPmMd0ve+NHKjej/W2eDhsGm2fFDa6ISZ6VHK
kCfE/kwd0LPXmOO0JfT+GNp4uJeYLe2r6kqtw6lU06jPa4g/wVmZoEGsWDdYI056Xdvx6vPcjccN
TUM9mPTphMwijyruqHraor6tpfa502sHIdE3g/Y/RF88xaUze+2aKGjJACAMJJfCilasFPcjiEsX
//ejrCbEWd+Osn/8Ky3W5K+Lv3oMspZlqjB2YeEahiqm749RFjAlQRbVWTHOlwlwT1FWthUcj8FT
QtOlw/4YZYWijmNyAhwZyHst5yejLKd/rv26iLJkkLImM2EQ1OKX+WuiJXLUYeeMw3JyNOedZowt
ucD/kOCCKwSpiwm80ObKK1S6Wqm7KoVuVzGXeN2T/QhBL28+TAMEvuTYPckQ/EpRwCsAFPaxHkC4
ga7pDx8txdkvVP2gyZWTukMDWoY0gJTY3C5JaAEkwidC+CZGsU0byXSpZbqsJuJaqo4LMiwXWt3T
EDfPsmoYjVUfvMY+TIhShhzDufE+tqDXB1DsCd0LLzzuvCtHPgcxNO5adD7wtGcWyESMK8xBOLhp
O+lb6Meoh9kNfsr6bpdqx7BqspGuISPIZMGUhnEE0r6XFlDD/Qq+leAIBNq0RNQSZOvYrUk6Ezoa
NQ5AhSrfDB06II1BbnbY+J+1RtuzrO6s8ae5edEkF3aRfgFbpBbDUdxJB0NPVyJKLiP5LCvDcS4r
46Y0Liq8rTOcDIrTQruUc2Xk9vY9jSN0Z8IPedGhSjIldHwMlPxcwiapUMtzmunwcL4KA0bHg+yc
o1/fHFZ2c+NW5z6Id1O/YOhpz+kwZFU40cDF1wwxQMnPXehAjOM1RAmNe6itMnj6ErD7IPD14Owl
9EyIl21hgleLgD+6+YFZ3ZZlhfnrRR+UaLBmo2hIxmWawImy4BlDA4NG0dASDu0OURfsiVR3pukQ
ekA9RH2ya9Q2hF9IU2XqT0B7ntcIfdSet9sx/s0B6TXqRLbr8ZyHITXRoUGdBYUFAwmUack4X/Vn
TXOOPAY2AEPIpofeJxQKupI6yAYa2fPqxJZ0dNqmTUpFMK2K/ZbbLzenNtpuers3V7I7wPx0kZrx
nN28NcGlW/O9NLGOWyM+GxLjYw60Xiv2PPTjvFawUuBcoSs3WEcqKnPIw9DFwn4hwjY4r/dyB0Gz
xEQKLf/k9eWslJTbki1oCwLps8z2Vb66RM1796nIZhc60lP2agEof5bx/tAvPU+LXx/opxJgVXB6
X4TmxQEX3+i7B4pmfPP6jhybYMqwldCH1c7y87dfIhq2Dz9WgGdhR6BoaFKvfswJn63U60t4nf3/
td95+wpe5PSyqtASYOf46YXgSh/XwZB/haOMm5DJ9vByARwHeXAGzFu0ANz2b4shVdQhP70E/M2L
NUD1HQ076o3VzX6+FM6vik4HCqrC8qfLNf8PPwtrlgJ5+3dYCo2HnuIOnsXLNYBjofO2CJSg+CzO
tH1rAKtk0zUQkv8Q1iykAqhoRVH7cikQeKFZIj+kh9u3BEAyNl0CooIu/A40gT8RHx6sl0+DQK3S
NxA1/3KF/vPRcc0bgUDEOyyF4CnROEZRYs1SsFGQ5WPVsE0bxZqlsASTfLM4KV4M0MimDplzddtf
PhX01WnTq8ZypbY1RpgG8kqbLQUviOroxAiVzeD5GhAcTNmxRQNttUTb+WaA/9p8DbhUYuGi88fV
8oA9XwrnV7pSYNEoYpefxQm3L14iKvsOS8GVqgo7xvJSX8dLOqNI9D08F+woW/lU4FP+LkvBlE01
H+IlUeCbp8LgvTGXgXkLnwaLzGez4CAaNfR7UDZ92B5fpdYmCeVCzG0RI5aBefuWgt1906UQ5QXD
UWi+5mM8fPk0kGDwNKAMsPhs64vxmlb90xUnS0GEMAxNDJ/F55u00sGeCkStjXTgVodLzXqPKoPb
DmFbDO6fPw5YdKFOSD9yy6uM155lP/04iCDhKKoGR/7xfr9cCptHwQauvfxsa9FpvSLL/fRSLIIE
8y/apss3g/Ts5VKgIKDL9L4fV2ord8+FCtxmW4fIK2XdhGj+lDQ9XwokFxaydlsbJ9+lG4MyH0MB
HVCf+LzKpeh8mXQjlgns9m2bQJXeYdt06LUIZNHyjfgmtaboBBDNgHxbUwf0at9hDZhxMe+SX20S
lqUwVdvaHhTtgne4eAVZH4RSHrKBV2UmQAuUhEFabGclYZnvUWMrYP8EN3rtS/DQlhXM6a3cDhZS
OZttByQJJuNg2lgP+fE3cYAlIE7Iura1sdB4lwYc6vUmSq7Lx+CbvFl0XPDL3NpoYAhdpM0eA7IC
RVkIqD3lxc+zAvtXVfTk6Gstd8xtzRUXMukbL4Vqglbgfi+fhle1NaxIvBi1Lc8V2dre46nA3wyG
4/omPcWUQCeb7MWLz7bmjNq75IzADpFvRqRsda0vXxBkQDXQ3w/tue19QZaBfKlj9zhy/5nBtqgg
LF4QsoO1S7HYMgBrGss21/alz2z27/BmqA4MT5rPjwHx5eOAD4MiALCPP97KDOI1pfyv1NYgdg02
j7d6kXhLqLalb2t0eE0j+StrQKNF0ew3p5nMLmg8UVQsPltbVCkb7xmLrpOl2ozplo/+q9oKJylS
zmfBYyvfDECQ7xAkNOQL0G14uO2v8koLgSZZdp76c1u5FK9xqn/lBZHBm6r4ziyfim9aLmQSsJxU
Jn2PD82PLsUP7C+P6DGED6O7BbgsuC/Xwcve+oUVtOz1z5/DhVaAqRe/LRgXyy+wBBaJ///tJQFj
gfp69tMVCmxxtoe/f7jM11/gxclW17b6xwNEWGcFPLjFD/qHL7tUaj1B5HmetmttO2l+rIBQ4vyv
GSPcnWUK8b0zfErvhqD84++zN04ios3TZf/Fk+wE92h0pr/spnVS9asDPnFZFnidjc9yjCQGfNv7
23mw5hSiF7XxKbiQohZyuakU/f4PVu4N6dwFHm3jsx3O2rSAKb764s8WzOTl3Pj4u7xhQ//WJQh4
5canQEw6jVfHefb9BSRn44N/F32/gKdu8GIsDGjmv0wmk9U3ffr6i2Jl468POL4Nbu/XHF4M1zY+
/Oj3//lSpO3sl32EhvDSGWargz67EDHc3fhMwk4hRUv6dnWspxNQcK3+cZN78SPGa5ve8A/lcPvm
27CY9W28UEezinVad8uZ9rzDOv2YovemC/V9auGmR/8uJXzTg/+wauemJ/pzv+1Nz7A7/P4PVG1v
/TfSgwWKZ+Mndud7u9wCY7rxKS6D+ziYiQByey/cFWdkO2uC4gLXvPHJToJ5KgRb12ZUi5HNxqeA
oFwM//5nu3qfn4LhAnK48fH/+FcvYu26JGcxbNj4BH9mvbbpk/uw772ZDS7ABBtfxRG3+Uu9dpkW
s9mNT/AjIn6bLtWH4H4+K/qV6ei698ISw5WNL4ZCQ7wWa/emxRRv4zMczqCyE7O+BPfSzV3x73+G
q6/99IKAoV794wbZwrPIuCblWQA9N76ah4pG2sE94+9rz/Ln+/m6cvGRXfS6iFwxi9b92cs6WfzG
bXQ/K377XwAAAP//</cx:binary>
              </cx:geoCache>
            </cx:geography>
          </cx:layoutPr>
        </cx:series>
      </cx:plotAreaRegion>
    </cx:plotArea>
    <cx:legend pos="r" align="min" overlay="0"/>
  </cx:chart>
</cx:chartSpace>
</file>

<file path=ppt/charts/chartEx6.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'Odw kraj'!$A$15:$B$50</cx:f>
        <cx:nf>'Odw kraj'!$A$14:$B$14</cx:nf>
        <cx:lvl ptCount="36" name="powiat">
          <cx:pt idx="0">powiat będziński</cx:pt>
          <cx:pt idx="1">powiat bielski</cx:pt>
          <cx:pt idx="2">Bielsko-Biała</cx:pt>
          <cx:pt idx="3">powiat bieruńsko-lędziński</cx:pt>
          <cx:pt idx="4">Bytom</cx:pt>
          <cx:pt idx="5">Chorzów</cx:pt>
          <cx:pt idx="6">powiat cieszyński</cx:pt>
          <cx:pt idx="7">Częstochowa</cx:pt>
          <cx:pt idx="8">powiat częstochowski</cx:pt>
          <cx:pt idx="9">Dąbrowa Górnicza</cx:pt>
          <cx:pt idx="10">Gliwice</cx:pt>
          <cx:pt idx="11">powiat gliwicki</cx:pt>
          <cx:pt idx="12">Jastrzębie-Zdrój</cx:pt>
          <cx:pt idx="13">Jaworzno</cx:pt>
          <cx:pt idx="14">Katowice</cx:pt>
          <cx:pt idx="15">powiat kłobucki</cx:pt>
          <cx:pt idx="16">powiat lubliniecki</cx:pt>
          <cx:pt idx="17">powiat mikołowski</cx:pt>
          <cx:pt idx="18">Mysłowice</cx:pt>
          <cx:pt idx="19">powiat myszkowski</cx:pt>
          <cx:pt idx="20">Piekary Śląskie</cx:pt>
          <cx:pt idx="21">powiat pszczyński</cx:pt>
          <cx:pt idx="22">powiat raciborski</cx:pt>
          <cx:pt idx="23">Ruda Śląska</cx:pt>
          <cx:pt idx="24">powiat rybnicki</cx:pt>
          <cx:pt idx="25">Rybnik</cx:pt>
          <cx:pt idx="26">Siemianowice Śląskie</cx:pt>
          <cx:pt idx="27">Sosnowiec</cx:pt>
          <cx:pt idx="28">Świętochłowice</cx:pt>
          <cx:pt idx="29">powiat tarnogórski</cx:pt>
          <cx:pt idx="30">Tychy</cx:pt>
          <cx:pt idx="31">powiat wodzisławski</cx:pt>
          <cx:pt idx="32">Zabrze</cx:pt>
          <cx:pt idx="33">powiat zawierciański</cx:pt>
          <cx:pt idx="34">Żory</cx:pt>
          <cx:pt idx="35">powiat żywiecki</cx:pt>
        </cx:lvl>
        <cx:lvl ptCount="36" name="województwo">
          <cx:pt idx="0">śląskie</cx:pt>
          <cx:pt idx="1">śląskie</cx:pt>
          <cx:pt idx="2">śląskie</cx:pt>
          <cx:pt idx="3">śląskie</cx:pt>
          <cx:pt idx="4">śląskie</cx:pt>
          <cx:pt idx="5">śląskie</cx:pt>
          <cx:pt idx="6">śląskie</cx:pt>
          <cx:pt idx="7">śląskie</cx:pt>
          <cx:pt idx="8">śląskie</cx:pt>
          <cx:pt idx="9">śląskie</cx:pt>
          <cx:pt idx="10">śląskie</cx:pt>
          <cx:pt idx="11">śląskie</cx:pt>
          <cx:pt idx="12">śląskie</cx:pt>
          <cx:pt idx="13">śląskie</cx:pt>
          <cx:pt idx="14">śląskie</cx:pt>
          <cx:pt idx="15">śląskie</cx:pt>
          <cx:pt idx="16">śląskie</cx:pt>
          <cx:pt idx="17">śląskie</cx:pt>
          <cx:pt idx="18">śląskie</cx:pt>
          <cx:pt idx="19">śląskie</cx:pt>
          <cx:pt idx="20">śląskie</cx:pt>
          <cx:pt idx="21">śląskie</cx:pt>
          <cx:pt idx="22">śląskie</cx:pt>
          <cx:pt idx="23">śląskie</cx:pt>
          <cx:pt idx="24">śląskie</cx:pt>
          <cx:pt idx="25">śląskie</cx:pt>
          <cx:pt idx="26">śląskie</cx:pt>
          <cx:pt idx="27">śląskie</cx:pt>
          <cx:pt idx="28">śląskie</cx:pt>
          <cx:pt idx="29">śląskie</cx:pt>
          <cx:pt idx="30">śląskie</cx:pt>
          <cx:pt idx="31">śląskie</cx:pt>
          <cx:pt idx="32">śląskie</cx:pt>
          <cx:pt idx="33">śląskie</cx:pt>
          <cx:pt idx="34">śląskie</cx:pt>
          <cx:pt idx="35">śląskie</cx:pt>
        </cx:lvl>
      </cx:strDim>
      <cx:numDim type="colorVal">
        <cx:f>'Odw kraj'!$C$15:$C$50</cx:f>
        <cx:nf>'Odw kraj'!$C$14</cx:nf>
        <cx:lvl ptCount="36" formatCode="_-* # ##0_-;\-* # ##0_-;_-* &quot;-&quot;??_-;_-@_-" name="N">
          <cx:pt idx="0">5514</cx:pt>
          <cx:pt idx="1">36107</cx:pt>
          <cx:pt idx="2">114902</cx:pt>
          <cx:pt idx="3">8548</cx:pt>
          <cx:pt idx="4">66791</cx:pt>
          <cx:pt idx="5">102034</cx:pt>
          <cx:pt idx="6">96338</cx:pt>
          <cx:pt idx="7">71662</cx:pt>
          <cx:pt idx="8">258775</cx:pt>
          <cx:pt idx="9">33061</cx:pt>
          <cx:pt idx="10">99785</cx:pt>
          <cx:pt idx="11">7831</cx:pt>
          <cx:pt idx="12">22119</cx:pt>
          <cx:pt idx="13">7844</cx:pt>
          <cx:pt idx="14">305879</cx:pt>
          <cx:pt idx="15">1771</cx:pt>
          <cx:pt idx="16">2050</cx:pt>
          <cx:pt idx="17">24594</cx:pt>
          <cx:pt idx="18">14916</cx:pt>
          <cx:pt idx="19">78401</cx:pt>
          <cx:pt idx="20">20298</cx:pt>
          <cx:pt idx="21">31343</cx:pt>
          <cx:pt idx="22">7447</cx:pt>
          <cx:pt idx="23">15287</cx:pt>
          <cx:pt idx="24">11205</cx:pt>
          <cx:pt idx="25">28385</cx:pt>
          <cx:pt idx="26">7383</cx:pt>
          <cx:pt idx="27">86706</cx:pt>
          <cx:pt idx="28">2782</cx:pt>
          <cx:pt idx="29">2576</cx:pt>
          <cx:pt idx="30">59207</cx:pt>
          <cx:pt idx="31">2339</cx:pt>
          <cx:pt idx="32">89460</cx:pt>
          <cx:pt idx="33">9267</cx:pt>
          <cx:pt idx="34">23790</cx:pt>
          <cx:pt idx="35">29805</cx:pt>
        </cx:lvl>
      </cx:numDim>
    </cx:data>
  </cx:chartData>
  <cx:chart>
    <cx:title pos="t" align="ctr" overlay="0">
      <cx:tx>
        <cx:txData>
          <cx:v>Liczba wizyt odwiedzających jednodniowych krajowych</cx:v>
        </cx:txData>
      </cx:tx>
      <cx:txPr>
        <a:bodyPr spcFirstLastPara="1" vertOverflow="ellipsis" horzOverflow="overflow" wrap="square" lIns="0" tIns="0" rIns="0" bIns="0" anchor="ctr" anchorCtr="1"/>
        <a:lstStyle/>
        <a:p>
          <a:pPr algn="ctr" rtl="0">
            <a:defRPr/>
          </a:pPr>
          <a:r>
            <a:rPr lang="pl-PL" sz="1400" b="0" i="0" u="none" strike="noStrike" baseline="0" dirty="0">
              <a:solidFill>
                <a:srgbClr val="000000">
                  <a:lumMod val="65000"/>
                  <a:lumOff val="35000"/>
                </a:srgbClr>
              </a:solidFill>
              <a:latin typeface="Lato"/>
            </a:rPr>
            <a:t>Liczba wizyt odwiedzających jednodniowych krajowych</a:t>
          </a:r>
        </a:p>
      </cx:txPr>
    </cx:title>
    <cx:plotArea>
      <cx:plotAreaRegion>
        <cx:series layoutId="regionMap" uniqueId="{1AAF33FE-38CE-46ED-80F8-9CE5F1573E39}">
          <cx:tx>
            <cx:txData>
              <cx:f>'Odw kraj'!$C$14</cx:f>
              <cx:v>N</cx:v>
            </cx:txData>
          </cx:tx>
          <cx:dataId val="0"/>
          <cx:layoutPr>
            <cx:regionLabelLayout val="none"/>
            <cx:geography cultureLanguage="pl-PL" cultureRegion="PL" attribution="Obsługiwane przez usługę Bing">
              <cx:geoCache provider="{E9337A44-BEBE-4D9F-B70C-5C5E7DAFC167}">
                <cx:binary>3H3Zct24luWvOPzcdAIECIA3KusBIHkGzYNtyS8MSZZJcCbB+bGi6iNu9Wfcx+q3m/lfvY8ly5J8
nHmyQzeiQwpHOI5I4GxiYU9rb0L/djP+7Sa7vWrejHlWmL/djL++jdu2+tsvv5ib+Da/Mu9yfdOU
pvzSvrsp81/KL1/0ze0vn5urQRfRLzbC9Jeb+Kppb8e3//5vMFt0W+6XN1etLouT7raZTm9Nl7Xm
D65tvfTm6nOuC0+bttE3Lf717e//O/vtv0yqb98+vWT/+rYqB33VvrnRt2aefv9PuOntm9ui1e10
PlW3v759MpX99s0vz7/xB+neZPAAbfcZBlP3HScuQcQR7t3P2zdZWUT3l7F4J5DtYsLYw+W77z68
ymH48Z1sakfZvkp29flzc2sMPOfX/7dP8uShfn17tv/jumz77puyK9oNKhEAtJk5M+nV2zfalOru
iio3T30M08Ey/fIU0B9+AQv37JZHmD9f5T+79BTXnSC//u3vn2f90pA76B21EcKE2neY8qeQu+8w
ceAaEejrD/623Z5ALneU7Q8hfzLJ7pA/GfZKIFdx2cz//MfwbbFfQLcBaNulgtu2eIqweOcy5Ar3
Dl/YCt++9A7hnUTZjuv3oTug+f3mV4LhvaW+1rdNt9Ha0sp21JK/ZrQBWORyITDBD1b5sdEGDaZY
cIHvFRzg32K05Xcx93cUczvo94b4Z/PtsBP+ZIZXsj3WVwPoeFF+Q+OFVBxRZnPQ5rufp5ruggXA
CHbKt++80/CdJNkO9vehO+D6/eZXAuF3DYfA4oXjMOFwsNUIP3jdxyoNJpuAvabuUyBB5/5UkO04
PozcAcaHe18JinfPU1pSX/3+HxAevmQ0DUbXYVQ4W1F03yGKMOa286Ctjw3zX5Drj0D9/mA7Y/t9
yGuBeGrL/AWRBZdLGLE5p+QOumdBM+RJnDNM0PY8Sf6pOD8B9G7cLjje3flK4FPzb383bXkTl8NL
6iegKJBjYzCyW1GEwAkLYjN8Hxo/c5s7S7UdzKfDd8D06YBXAu29C735jvDLetKvGHNq2+xeU8Fl
Pvak7jvgOrjNnG/W4Ula+2jJ/0ys7SDfh7LP59kB7Z+MfCWwe7/913UD2vxm8c9/NIW+mV9Yr4Gy
ILbA7Cd+FzIhwJxu1+u/KNt24LdNsgPq24a9EsgXmR6ATf2mZy+U7rgugRDrmVKLd8whwGJiujWw
2kWS7ag+jNwByod7Xwl+95Y6+grji2Y7m2jKEVTY5F5f6VMbLd45xKXIfWTCH8fJdwv9JxL9EZ6b
oTsDurn5lSC6voKCAzjea31rffrc/PMfyQsqJ5QSXMexbYLuiWPyHFQGtBQiBMjnzQ+UKh6D+hdl
2w7vtkl2AHrbsFcC+d5VCzWaF7fCQC9il/KfRNHIBkcMAdhThHcSZTuu34fugOb3m18JhveGOP39
P8rr7uZP7N5fppJdMMW2Q+4ZC9DKx9Ey5LVskzGRZ9p6H6zu7STSdkx/nGIHbH8c9LowzrrrTBf6
9sVRZhy8KbjU5/Byjm0EmdJTVb1f5v0dpflDgJ9MsjvET4a9LpBznZagOMOfZZh/WZUxJdSB+PjO
LP9Q9ROb+BhToK4eO957rA92FOoPsX4yye5YPxn2SrA+mMwG4xd3vdgFrwss1kMQ9dhc31f+0DNy
Y0dZtkP7ePAOkD6+/ZVAWd11ueSTmdN/gdZCLR6KO8591PzMAQNdBfG0w/n3At825d1NtO0AfzMA
j+bYAecto14J3Mf6Nr1qpje///dDT9bdkr8Mg0E4dFMJxu8UGCjmxwq8ac1gDhQRntnovyTST2D+
cY5dYP5x1CuB+V6rKzPf/Ev66lwX24SI+x6MHwIvITY9Gt/KRdtbNI53lO0ngN+ZrSeT7IL4lmGv
C/Lm6kZfl83Lh1/YQZTT7xzkU822N2Vh5txf3o746W6i/SHgj+fYHe/Ho14J3Kfd56tvVvyFyw02
Y4iA8t4Z8R+YLsGEcAT5XoF67LN3F2s7zM/G7wDxsxGvBN57A95M11BPemlWBNpjCWfO9hZZKDcw
4drMpg9O/DHA96HR6S6CbYf4hxl2APmHMa8E5q/LmH6Lh14mBsPIYVw426uFUH2glCDO75sEnlnq
HeTZDuq3gTtg+e3WVwLhmb7N9VXxNRv+ZpA3rzq8aFgNLykgZrOn8TR0XEHZd1Ns2loY/H8QbDu2
P5toB6x/NvS1YF+aDfC3Ny8Lt83BAQOd9WCAH8daQIO4wISBgn/70rsmj7OdZPkJwt/H7gLq97tf
CY6///egf/v7pifrX0Jr2a5wCPAcP6EuXYyx4zrfmc3H/vavibYd3i1z7ADzllGvBO774Kq9aooy
gpadF0+WqKAOpEs/qxULm9qC02cdePcxzvmuUm3HeussO6C9ddwrwft8uomnb9byhYIsm2AifvqW
GXQAQNMOVJ++/jyrL/65ONuhvR+3A5j3d74S+O7VdSjhhUGoO1y9cG1p09sBDXQCmtcf4qjHDlfA
K4XgkCHKevDHjw30veJ83Fm67eBun2YHrLcPfF3Qz/DK8m1zA680vPArwtCsBQ0ADnjn79nuY+zd
dwy6pl2gMx+2xhbsP+0u3h+C/3ye3dF/PvKVwP/p6rqZXzyXgm5a/q1R64cSBRcMyo/ud2b7Md47
yLMd4G8Dd0D0262vBMLf/6dsXtj3IgJ9HeIbFf3DyyrMtR0bao5bNfbPxdkO4P24HfC7v/OVwHfv
e3//P9MmzX1RIhL8LnhVbHPn3rH+UB2GRBeiaPKs1e7e4f3+P7uItB3NH6fYAdgfB/3/jPFPZHvy
nHBQw+bwiTsLtyUu/ovnbWw6nwnmmG6aIx97USj8utSGDq3tdf6PZfJuJ+bs7piSH87YeD7+yTPe
PeJPVuNfc3bGz8/VeDitxLtqr/yv55w8Olrjj69+3clwRMuzoT9H7yHrWH3+9S1mmEF3sg3IPJyh
spnpfvgdhfTwLuzdjng27hYarGEiaNrAjBHh0s1rCdBf9/bNcPv1CvRT2ozTDSkJBQR44/ftm6Js
2vjrSSzQAyKg7x2Dd4WXfYG7MmV3fwkqEYJyG6zA5or9cBgNnHAyRWXxsCz3n98UXX5c6qI1v761
MTjw6u6+jbjwbhThsNcQtJTgTTuYA+JVN1encOIN3I7/l1WgKW0zglVTdIdzF/vjYEtUjH6f14FV
pYVyS73SaRHgzFrWof2hcpurMCGNJKw+LCn349jEMo9TNdr4OsbF+UjbM2ZSvyfZDct7rxK5nLIi
4CU9bTtyVKWfnFH22FmM5ZSrsC8/hFWTSTQNaxOFJzWaJB/OMEZ+iYicm0m11ZLi9wXv/diRo517
YmyCkGZel2G/oYc5y4Mc4SNeD1dzP6ratOdMF8FoOa1nJpNJy21lreelqD5EdS5tXns21Su7dFcG
UVu6KFNi7OXcHosklqY/qLPayAZk6W2yHlt7NfT1MuXVXq4tLVvkLCsey9KpsSfS6kSQoZGmnN4T
Ee7xIpdDvMcT5BnDD634gymPcSZk6H7pC+3p0pZjXUk3JypzXG8kt42Ll2M3ywhZoXQL9zIh1lVE
Cwqip61ybKRalq9ENQYWK2SVdQuqM5XhxC/SEweXgAH7Yhrj2aGrElKti5leuy31HFoeFOLEMom0
bLRihbsfxfMZjafDwW39Ev6f3UQ17QTvrh7zavYbFh8g5ziz8gAV3BNJKbPignfw2HO1IpTKivaS
s/CwStD1FBllmeu6O6e0ljlicnCWNlthfTQ0sNQGS4YsH9fTMcf9QZW3H9ycf2EkXmHWLyvSrUTX
fuqsVja6XXc09vIULSirL3HZLotw8Ou2V1OMZOKYD61r1OR0J2OnVUOcoCwESNfKgpen2JoqJZi5
sJiGb66aNc74Mq/SVFphQ+TQx/vCyoKawbPwtFkUrAmqeP6Ylk4hm3Q8mVtyaUZYqna+qghZirgp
JXf5ug6HxVDxFRbo1Ij6vLWH91ZFb3va77Ow+VIXupOPzMkW9RR8o35P1VPAu2zEtQkQ2GASoHXk
sXqKbkQpdAlhFRZ6SUp6PtHxHDa4jIbGq/R01pN09DTN1+lov69ifoxZuyrtUeHc2a+dXFkoOiJj
rcIwXI+1I+N8f55gfF2dTG3kcbuXZcIWXX82Ts37EGspMiYrN/J69mXC5UoPH2nqWxk6t+pM0spW
s80HyabwoxiOknFajbMjo/mChNOnxFzM8W0WrqmDJcaNH49Bq7uDctR+E497SYoUbkCKDoa4iTdE
Jy1tvdnF55YOlVMEDRsPbEsoVC5KlMnBsMXs3uRFeYiqDyxPZSdG1bn7RYkj5dZin8d67cxGOaKR
umMeruyA1Y2K8ESkg/fcsVU5Yft2m8ohNTIePtdN9T6zw5UV56vOurXcTwnoXAwWoutLNZl9LmSB
LjOdL2OTBV3MZGaXF8VULDiJpaYInnc60rkFqtgco8QC+5KlS8csI9r58/QxtvXhiMJlWrKLQl/m
Trw34+swUrNopRbdCoeroqMBham7pFZVyU/cHFVyiFLPhdO+wnavrZhneLYo530ny2VG0MLNOynm
SbLMfg8NR14Y3tQUHst84ZgBRm3QZ5asmdd3fM/q+Hpw+Xvc9jLjako+ukVqK4GdI9pe2XCvc13y
oElWbrGaxBkVe+lkLZKsDxIxL4eKwFotMBqkqBJY2lnaePStQXttbsmmS/YrBx2FCLQ4GRV0SRzj
2D3OSg28VO5PYlgP2PKcZNjv7WQdOsMaT+3HCQ+qsJMP8Tj5xVDI1rL9BO1VZDQqR0ZW0byXNPP+
mLGDLKGBDTtyTmvpmnmRx2XQRcyb2/fjXPpTRMDQO2rW2ONWJVHmyC52gjoHmzkan7TzQdK4qkXu
SpTL3u3XWTPtFXiWqI+WuEPgVGbfKieP2k4wJ1SO/bEIydIOx6M0uy2zL87ceRPZL+JolYc3yRQt
imRctSnARjKFI2uZJPSIGbrKOrLmMVK5aIMqP7V0rOw+l2jWHketpLAbaUyXKMyDqhm8OhRyQOVq
solKwY535KPVtwejk0ssxoMpjiW3jSR4lDwpA2RNvpshLfuiWCAj1nEeaCFkE1r7Oo4VrUJZusKW
4TDCqMEFRbHsvUT367xOQWH0Qe40MsnATeQHtSPknC0G3SzbOFd6GCRJp0UZuaGaxFIL7LeosmSM
Rthd9Gium8AUVgQS09If8ToHtxo6lZc6XM6IL8ZUS2QlXk1O5szUUuvws0jrLwJ8XdOO511WSR2n
WJaDtWJlq9oW7xV89EMCPnTiuY+LHnsOWJLEmpeJ6RdtZK9CSyyEWx1rgo4r1w0Myve4KA6pBYvW
RT7QUAvaZorrZj8f4lr2bat6YR+V2qxJzQ9G1ihok5dumEgRNrJN59PEHdQwhyqzulPo4DrosyM2
O7A843lI51WU1f4I8yUFX6c88prKUZolnmmsQ5wkB4U+1c0sW5z5advJRkwmGDt2wUd9UdfsPGya
Ve1qIx0R3ohyvkAoVn3ZRhI5zYk9xMu+xLNKQsd3ytTx5hAvUmMftqkVzDxHX0MO004BTrJzHA2K
J1GAuJYUsKuG2hcm8Z158qYGqySq1uUwB5q452NNpGUin9axT0Fr3dI94rENoQKar6JkPGWs9pCL
IJ647IkI4qaWfKKLGEVSMKq0U56brpWusA7m0D7uiKOsJIf1ZIAnCZCOP7Gw88K8CCYru6hMrtK2
XCTYjZTuPlSD5VXFFS0nKWgn6yFUnUi8GSeBk0KQUjQ3Y2WpQhAP20nQER6EIVGFM19iTcFZ54to
LmWZ8wIi0NBnzfCxJ5dlGx4m4UHCR4/R+gyW+FbbYjV1R1lh+bYbBt2UnYbZNMjQtBI2l0xCJvMq
2wsLfgSBKWyTbG9GbMVRFMkwCmFt9Lzua+QlMZZRZSUyG/BRk2YHsYCQx1xymI2ixgYNiA9wgf1Z
MC+NKhUjdNjj6EvXaa8PhVf07YIwDm41loNdy9GpVk2L5TztD2CKsZMcoWw/M8zTRbYMs1SOXRFY
lsqqkz4HkZO8kKTVXuiyQNS5KmHrx+KUQAg15aHvJgh8KFo7DgsYeAExDb5LZ0mtgymLPa0/5Y5Q
TfmxRTA72hsiiCDnxiepK6s29HD/kUdrw/xSpDJvxoMxaX1IPjzDMjXxZevEi6TpVBR2qiZi5Yxc
dSwLxvwiwuWidvogp1gOOc8gUNeZjON2mXb4sI6QLMq9yTrRVS4Zb2SWURURviTpqgfDVxAkIa6R
jjN6RFtePfT7fX42t59E3wUhmB1ct3Au3OdqPqnKqzQ6QOKkdBPZEO0lzjIrqlKN81WcEVm4x3U4
yaz/YNEPlYHVg7jPblEwsvN63Jvd0wlT1Rd7OGewZ88gnpBTiRVJbckaLOMw9DrYY52DlT2TdVJX
VylyPGHVQW0uUkpAScihA9FmDFlDxKtFb/GAtrXnwAbIISfSoZYm/5Sy67Cv1FycJ7pQ+ZxhaVWN
11q1j/moSut0MJflnIOV7dTAjjWFfQyGFYL/WPbZIG9FuHJyV5nGVnhYRWZcIOd920ceSz/nEKOY
kQdWEUuUY5mlZyK0PsZDp4zu1o2zCIfIhxM8ZWnHn+eI+iEozQiWvHb8ik9rnefgLtAViiHbQZCE
1Nyiam4h1Qhre78q5vcUdwcuhSuuWURdpVrIoLohVQUGJ04rP69rcB3E18wfYGM0aaKyEfkQsfuW
sFZz5vOo8aGrPegx8Zj4MNJPDeDtzpYU46DQfFaXlYwLrcrYnDc2nL0kRq/IGlklC2tjkTvOrzcJ
y1gdVibyyrJEchwmWbF5Hbb1oUtgR1mWZ0HMwfNqxVvhdU3zWVhzEGa9HKzWK+YSNqwjW20dDukp
m/L3E299KykVbbp1XV1kubvop0QlHLZatK5xJCu+3zUrm676+YCWRs3c2mPYkROsj7G1tIZlZx/W
+qrrx/3JnlWK5jVD+qCJEllbx0NZrGndyxQ2Y6+ximirgN7xwZUEGQRFSf/ebpca7EI5fJxSKvGY
L3Keytg6SzrqaRbvJXkoTTQuLFiNqjpOqjSRLDEBBQIAct1UpvpaE6rA/IP5uEwgvE3EsILQTfKu
+lRrS6a0PCMQUQ/dRosgGs3ZDKpHDjiLVDNAWAApUCxncl5A5laaCxZ69giOoJo8m2RLS9uw9S9J
Uyk7HpQrYCdrcIoiUpntLMrhuC9GNVgmaMrUj8k5r6YgLtJz1IySgYoOEDaFTr4gRbsoHOsjrWFD
kflo4raasKuQSC9xavZz7h4PURGEY74ebHRoKN9PqwZ0vBGQriozWXtF1zqwM+JDt5zWeVMobpFl
hpc15AUCngJls6KuVhOpDmqSgDJXI2Tq5EC0LLDEKN3MqSXsXBXxTlIM3nrmp8Sy941tH31NyO4Z
qPuM7I5AuSmrqdFRfH+g78PHfz8vc/j39TTY7798+hFmuJ9ywxk9+fADi/UTnuruMOGfXPw5ifWN
nfzKRcGr147jAq30cwrrORf4iMl6GP1AZLmME2i8gWYMCj2vj3gsqAZCcuo6m7eTGIMDHO55LAe/
w8BQ2cimDoETsTaHj37nsaDmQJBL4egHamMh/gqPBfUMeK3tcaaM4PyIzfmGNpB28HXUATrvcaYc
haYTXZVhVdvgviary5XTOKveoUbREBgoa0TgNu3yJBv2+JR/MEwfoaSv/H6+KOPL0bJXtE9GaSOq
ZVF0hTKUHOhmyFU1idorOmU5HbgXwiM5arAWvIgDF5UZsFOp8CdeeRUuwJuHYITdcTyIy0uU2mAh
REXUFNUXdp2Ajet0UCbTB511rRo72PADLfcGrXTc+04yfgYp9jPNj0xZXEIwv59H3fu6jYKCN36q
3X45F1bp4ZAvM1ogOUfDJW/cSVpsORU8CayGqCrkpZ9ydNy4R33sWmAmzYdYjJ10z4p4uE7DZg6q
izmpOYQJkHfyih3aWXxhClSp0m7AJ9CLfoT1DPlwPLfWsYUj7mWMRV592CCyx0dnKSy38zUcACBb
l5ZyKJLPFe4sSKMuIgesi1WPQYz1GMxkmiXEiUbaNtc+h0gJjoe4mgtyMmSULvSk/b4hREYmCkpn
DBWp2LHlzJCSuc5ZmuHA1fb14MwHc8LPOla8D7W+nCHPWGnaHZgR8iNMSiwdV1dry3F9UprMg015
jGt9inV/jVpSeaJ1RxkWhkM6QhdZ3iClkyxT2jUndg10gROzUVr01DE8DXrUdDKKqqvMG4YRoh0W
C4njwodULd2Y3xpSj+5jPhUr2sSAGjk1bgGMihFHTLRAaIRZ5Tk5XaGxiZYtmrxhE+yhGSMw1CzI
bc19ERXVOSSaQKrwoV8Lw5HM8Hg7N8XHSRed7COTQriOCx8ClSKxU8WjrFfdFO/huek9pwAE2NBl
Hkk3+17Qk5hk0V5X2n4NLMoa0AECIWy8GiUKMQqbDQ8D+OfpKGEll4QPqu54GGRp5hkyp5CD2mcp
TW4w/2JnNqSVJjNymIFsmEtqH8Y5WcNuzDgKSAqLiTLjNc3AwVJz4nUDOWqt/CyPW64gKo5kh9hl
2bF0H6U5RK19L62eO4GVgNkeBATh/TzKtGEuJIh02Uz1uhtGIhEfrZXNw/d5Wh5YCWQHuhFakpzt
RY4oJYM83Ti4WucE+GPOo2QR1cdxx3xD59xrw8kByi8/cmLr0gxDAOzVGNjA9oDm9lERqaqybNXM
QNpMECxzXflkqApvHOdFMw0qTJrMmyLgUHGCz/tUjFfFlPglTlZjPi7RmmRuvBYziRZVOl5SE69o
yhOI3fiXZnKAqu5mcGgu0SrKF7GBvLECkygzQ/aAynek3YW9jPKqljAe+ASXl+u4krWIU2nXZFUN
3THWXSgxzcOgQEOr0jKZPQMuG9eVI2ean7MWwi9dN7M3l+EEgQPMRIAzcK14kFFJ6pURwzEe+0tI
LvYst/biRDeytBwgmuPuoHeFn8YDPrF72i2tspFFxBcVmWNgnEOm2qQAizhUzoJG875Vd6kXZgBj
mIGRTKriU1GkN4IjUCwRnhc5ngJral1IWAlSdChPx8J8gvjDgnwg14oJXklck73antY9ZMa+KKLA
TfseNk5K93XqLnImztI8BC5tsI5xr4tlX6AgDyEwjOqyUxs1VhU7nU0FyWlFjZfrCoLLBBKpIu2B
ALGXBcs/hk5SLRmLHU9nEwSY1oB9kpDJQ0W90FX3pcdl4SW4OmC0KNVgaldFsS1rE0ZeWNmDFwmz
17UaDEDdT2qi9STPLSvDK+2mjqL4JHFxp9x5nt93bQYZRgtuwB6BFoGEYSxjN6iylCsRMi+pI4il
J1armNFuPR5l1AWe0g4HL43r91lkjlmh6yXJkW+PQ6G6diZybLoSmKQsk6Mpj5LB6TwyWokiHf0C
aReHOCoaJDbw6LRMuSwaMNMa8aAN5y9mQrlX03D24rrYs1DKwD9asyIlO7TsPgZmNOEeN6nx7YJg
iYakkfY0Lad5yRJwBZxuCiiFU3q0gnXXfWh7bQe5zATKaGyoNswBi1m6nu0s6ONu8GI4OFP2cTYH
MPR86kGNC4yDdqxHn+bNgTDuKfyFBlexClKkIjl3iZ1Aapoe5II0yrFCssA8h0xnyaDmgzc5CtZt
7xtyGLEhPkKdyX3GM8hNwHCwLO1WDjdkPfdmFUHxQDJdjdIU8azatAycuQJn0Du9qkWoUiHOutZO
fUiWIVboTQQakiEZ82YZTmWj6k1GkpGMQow6nKMInnCY1Mz6m4pza91Xk7LEwKU9GuyHPNN+Yq1b
suyXTmMgOrCAIqzC43QfAuredgRkSSmUk8LmspjnzKNCXxkTgXIkkJpUtIyA/RpkavDFMAOpQ4tj
BGV+L7PwuJjsaRnaTdAKC1Ky3siyRXaQasje7anzwP5bqskhZqkgcjcCiO60KV2grs1Z3sOmC+G8
d7/DljKJVUqIGIQHjbarso+vGPwhDK/BEFXUONmz6wGMqdUGTjMnXgS2LaBzc6jLMYFE1aQSNVMr
oUxmAVeJPdtquYSDZOpgjvzS0MoDpXf3TId7NY8w1gLNNTO4mWxogbq1+tO6ZeD2LAv8h8EHKQ97
pS2yGusETMQMxYIoQfTQqUwjpxztV9l8PPRinWIgF0azN0IUcTDMBYa61wWLaXIOf8rizKXdsOpL
B3yDkSyH5GbcK6oiVMZNQLGE+8XgdGVcBkaVgOOeaK7IQOABcCRUnIB34HuoBSsWZx3ysqo4AvLJ
2ufp7LlK5GTw4U9JuKqeL+CxHFAyd/C1sb6U1gAJV0yAR0qv2pieGSiB6YmnftHTQQlU3zQNwkCH
2acxb0+ronFlMoa914uzGTUKvka1Ux17HbwoCpx6u56ShEhOIVcceXhSgP+CSkYPn5p4WmQGSoGz
Xo1OCahGOgbSoVvUbd144YjQkvP0Mo3KWYVCZFCbM2eDAOigd0s2M/gznJZIobr8SIH89oJxDiDF
i3W0GjNZp/GySSFxnDkY/H6OIc6F3DpjY+nFQ7+C0lQE2eJpmTKwSKw/nMf6s2MNdJ1YQATXo32i
I+B6WjRDRJqi0HO7MVu18N0u1JvlzAp4CjzPamLh2WiZ4zxyViFt+f6ANLA2bjR6ZQg6Etnp2krn
ZZa1PtiOdNEnBPk5RB+kL6iqYsiUjQbWkZKPIfhwZeJ09KsRuHgursfWhFC0uylI5x7F4CPbKOey
sSzkQ+S3jEt0M4npoOmB28mmcRHiZJBFbkeHSMR7UBEDk7XUTtP6aVM0J10+KhSGe2AP2D4puXMs
UJWvgR+0Zfd/uTuT5chxrEs/EX8jCYIkNr3g6LNrnja0kELiCHAESOJN+n36wfowuioyMiv/Move
dFlvyqxSIcnlTuLee853LrNsvskseqHZeCiU+qxyq0MZh3Y/aAvqN1dOMI0Yhv2p7PfYVbmGrIAy
YY3+vTsPedpQ95G7k3/s5jyyXDHEeuRGuEKSVQMKFT6FLHH8s1e0MvWz8doXKj8732vNvaRvyym4
qRo9Q7YsZ6g4VFzUMJenFuashEc2Qrgy2ZXQokgmbJyAENs/DYbTxGK1+shrGhik4xpIBypettRX
4bQ8HUplX8fpxaSmHearvIUzHWP6mKKpKJNCd040arvDsaaDohIHbdAqzGpmwEU8DHXZ4e4p56Dv
S5XIsn3IWybCpdLP5gx1NNP1UeUdhLnBfB2MqjsUw1pEeCIPSphdog0bHRounn63HHE/D4V/0nIY
zwrDjPVVQeXXa/sglJYBzm54HBJtBIfENrgoYH0Pm/9j9ZgEqOCrkOgJUoVVwRkRBiyUtebhNNs+
ZC24iq6iuzZfpqDosxjC7PaiMpxW7Hns4Auu+XLkFnnL3BHNwdDcdLNVBXrG3921+mwQXMy49FRq
QXt1TLARej4tPrRKSNEBFwI9Py12mVFGc8e/6cHM0nrB0ebl5BG5FxR+d4QLlod56Yi0FSRa5mFO
mGr4dfbFeKnJN49K3LhlqHrSJsVa1jg0dAwTvNypuT5L2KeBHPEz+Hgr2b4ZvjVm9VTbckcL64VU
Rhn7MxrAufHvugrKuJZuGdYZK3Au+H5smkeDC//843/mqb3z+qZO10lnqWynfV8TL558uFZc9xfY
Bi5qRz0enHnoU2UduzZz4PPnT4ji8VMF97N0Rx89X3/brTRLjMK0A77YgaLuw9Q68GHUeNfZ3nIs
7WeooxjG+zrpa69NdIMhpxMOiR0AE7MCB9K0xcEg2ceSax3ZWLV9kpwcF9QDkBA+j9Ri+6Ftlikn
XqR5d/ZqVGLBoJmpqoM8+ihJoQ/GPCypqnns8TVZBriggGrC1sLgNuTLEqnVeKjrDFeJyaIKnWPo
V8zZPOUa83gwZfMY1DNUqErHuVG9rIJ8utz9wEJLSMZzF8rC8uLOVafJLP0Adj0+5KJ9r5QZcT1W
IXWKxPJRKXLLWrezFgo/g3g28Tla3REn++DuZ7JeGiN/VvUyBEyur007D+BCIOjyHs5Z58Ghx9Nd
UmcZ3nO0h3tXwtJFv5bNfNrxbNetLUZmVyWqg75KlVsDh0Cr7MLzXdAH4JwdBD04cox6vdrB6AGY
KKUwQzXvFngDYY1HmGB0mOWhMecbtydeWrkkac1JQAX15oh0KV8UjljW1ZhDb9wcOv2o8wE+/9TF
fQcrVOZ+rJl4LQz3yzZmFYm+eFtM3Lt2j/src6yQYg8GpGnc7+Y8mxgpP+u2xUFW2RF6BRMKSDYG
IxV3oiMPZIbNsqKKpjiKb2AMaq84U95KSMrDmsgBk1Gnw9aEQ1MXFwMauUFA9OSzuLr50B2xKR3v
BFG3htogEgMOWf65+jBGF4A1LC/fh8Z/0jZEVV8ZodF5r0SbqcjWfs8rqXDROnjtGKqHGQUHgkgd
lOoJBtrsfLquLYNC+UZYwXNtFvdbNhP4ZSV8Mc3hbWrcPczHvW+isnaiLeE74sTIBFqkEcJPNyjw
JWiXpwLVmojqkXOwScW+sacYWNQaYbI85x2k9tmgqepaJyCgpCLyaFVfWTO14SiX+rJwcl+hVjGu
psTzHYxX1I/dZnhbGq1xl6IVsWw0xlvNtDDfZZW5JMyhO0q/BFsJJmV8MqM8NtWcp3rNHiQeJHKc
5G4ZhHMY7Q5IhSj2dFo+8gFmqN0zLwLTFTKvUPeuKgM0S/WpybJ4Re+V9rDTaskUpDFZAdAqvdCt
54Ox3pBpupfDNIYLzyPoeAxDPsQe+L6wLMlq3Iga5JDvV7HXF1Mk4XVHi6icuGzmRzaguk7G/NRI
DF22YFfHNW9rZ2jDIfPfdd+1gSKoi/0K6GE0JDqLfDEwyUXTCJpLZwJNWdeNUQmuq75aU7V+I1Cz
okrCJS9H0oXCkBgTbD3tukGihtjAkQgT76LDDyiap37KqkOZzWcIULAyjAlHbNbvBgwi0eLUh1Lh
4KgxV5Cyb5JM9Z9TL4J5tj5nA6VZQKvHnzBerRGE0riphvaQjg16ssVoD62rJegmmC/94CZk6wdm
tBUcBdTqazjN7q5vlzXxmzIHpJZBeWlLIAzlqfMxzkn3bOBvDMiAor+5DLhZ2njmC41s6BklxqBE
lBNO5dl84y4mhtnOdo677gUZjnNTSRAUvR9Vi58OOoeFM/IpFpXxNK8l1AaXhFaL248vHUzjZTi1
U7PgJubPWqdV3X5Os3ewc/y2hpJ0ZVutMtN2yWFCCSsLhKHjkk6AXwx2tMqKpY2rIpbDnDXz9VYs
HDKhhUPXW3BQmuK5xigbL36RByKuuD0mEzrUiBlAvkx6WJbxER3W/cA7FjQaPuy0qlRLci+AM0hi
QR7tOYw7KY7MXGQ4ka3btt7MDqZ3tbAJLvpyyrSG085w1K84dyvoQiPahLDhNSSgug5/30Q4//NR
g382Dn7o/X+4Cn9vNWwPMvynOfE//tsftBkQP//Z/ztD4m+oWuIhg/DfWxI/V2f/4kX8oHF/fN8/
zAj/vzxqe5CIHezdwFPN8BN/UrXIq2y7vx2w8tsDVv5wI8z/Ih61UCdRGRmBlfHTjQCKjYcE4NlJ
xNmyx9Ryf8eNwLf9ixmBNKPlYVUbNr8g3LhRt79QtS33s86jox0WXXXRPgwvOkMDbGvr0xvMHtNb
4Nfs3qzJpSwxcE0darKsjtn8jU/9t4oVz8aIdqb47qOcC+B7jkH3kxChIetr18v7oTLhVDQPYlQY
JObEqyucH3yPZgWDqQ8zzknJukJc7YJp6o+T7+wQwN0tXnvC/ABWTKZeYUQ+d9GhjQEGvLUBLiYx
1d1aaIAjB+3nDALDuc7WfGmUkbB86wjzRJUqtKa0Ycbtslrh2OkzYzteNmB/nKTVbtQSDltlPpo4
99u6/TY5+h46/3FY+hi64mkiL3z0w3qudjPpwPFIca0H/4oZGJJ9cS8hX1kUBnpeYAAuL8XYJX4r
L6YBr3ApI2Y9DU57XW11KjySYM5JZ+8ITzC3ZMRq1LJ519jL3i3yi5Flp7VmZzLya2XVH9CcDwx4
adfQkzmA2fW9G5t7exPSH35PwNY+FBPeugJ0VD0vgEUsehBVFjiqfRu0NCEv7Izlqn37wR+a6wBz
I6T6VlpFuBS5DLsJoC9BB1moV4ucmTGALIV7C+JLGJ9a41fq93JYXlgzhCVv7qnhBOvaxZlhB3Zh
plBk5JSBL/LzwCvbtJEOSBFhffLe8YGaoJApw0m4xJFFK0zu06PnKTDWKIGaQCT351enULvVlzfw
KVxg1zM8K72T3glNRJgZHxYF3tUMx24YorXfFZuJoMMODUJlYh7r710hThk5ZGYLIRrAXHfvtQQ2
gPsNqhTaCJ3UqxXhHD0QwwMe7MD5cnWO2Wox7jKGnsgEM7U4l56pKio0+/TKLFmbMTFz/5IVRazy
pOkafKb8tuV8CKjEh9ESeWMCVAo61UXtYJwccw2zpqhAqfInRyuUnXFEvZRDYBBxHrIOMHKNVwZ6
OLfjZV2TqnryWrxHMp7xZnhVvcPHdC5Ef48K8t3w3cO8ui+VqUFLptKIJ9Gkfp/xoEJaI+gpaYJB
8PEMveErb6y0KnU4FyDdoMWcO/O2UAL1841sqLHlHjb8vYP4hFDkExv7HWzolLrDBa62cWc4+SfK
NNqvHvoXKVXgjv1NB3piVtD+HPA3cMPuWrBeWkExBtLdBDZ/+P2S8/fF5D+3TMBn/ndl4h/xoj89
//OvFePHj/hpXzuWA5IasQo8EMbf/OGfFYNh5rYZoqsYJE0KZ/mf/jXirnjU05bE8LDGHJT3nyoG
RhXLg+uN50DB3/6diuFsywz+Yl9T7EDYiprjOIBnNnv7l4pRwLnJMKeQEFN/nOXjvhnXkNhzSAtI
rbSM8ywLlfnk5yxZx8KAUepqwAZGUvvWwcif1vXk8P5IbPSAHYSg6l1gquuKMgXHdTuo/iKc+qhn
PkTEn4OhOlazfaGy2zGK+at3FS7XN5Am6ZhlFwoccNXfuGXuWQUYXnGMDw3t0MrF5pD0zg7UYYCr
PMqGnQc8rr2a2aeq9tr8oO57BYOuzr/JablpGiBWCqjNAgXP7C7rNJpB+Qw757iI8rFCs21auO/5
vke8QuKlVShztikDPBcCiNQmTrX+y6LAr5ncBTe7Rn27pmxt4mGMzaqE84m7Ko8H8m0pzmgcU6rs
wMoxqrVoQrkN9NTCq+fPY/HBDR563N6NbXGeuH2yuz528iLE/HkLiyQE8XkLQ3lPBPi4FrJ65dYP
VuvfQYV1pP05qXLnZrAPpm9wzfgar9VT2ZbQXDFL3dLs0OZfCzvAAQpWNUd+cdtxEUmMDq3z3TZS
FCTKRFDUcMuL14kaoQnhHP2AIsrcjYDQGnyJbCxRh/+6Mcro/8PtCrDlO2uyVAxIXqwq6pfxPFQl
qjh5qWv8nc6YLnMW1FZ5sOYXg5l+0CsFLDGDblUbGjAjzrh8mm7nxYPS26+fedYd284KharCkkyR
21cJqPdYQsrtnPHOm5Z3t8A5tSzNSeSsi/QwP+eiPghWPoyi22cgFeLClHdVDiGzI29mveCIxnuv
c/+jgkSx6njRz5YqhtDAgz4u4zCgqUbMoBpvPcDg0+jDNC3jvtZV6IGm4FmfNMJ/1MQ+D9w7ZhgW
OwoJAYSBaeNyUdMpK3nqKuBk03ozjmVkOTJV5vTWld8sgve6QCuyORp3GuEQr8z9YIKOHlaMQU1k
X71anmwDDqZRPumZuIdxg/B5p18qmH9e7/tRJ629zeq9qacjm+mRc/OaN+Io16eFVCdWiET2oPaK
cYJL1o33zARExrNHJRFhUYBGJjdkrHlueZRNc5wVy96AUqM9nPKzbXVJxZK6h3htW/V9I3lsrJ8A
3GJrAo3pP9le/0HLDsEDbcYufPQxd/zIz1SDybmDYM0LlDT5nZUTSK/J2ZiUNoIXjvdvDmtrum9z
5DVyGFn1Sh/RFEe+Z0Wk+Kg0SfVSHOfppcPnQ4dLX9zBBxfoEIw3J6cPa383ztalVmNS0u+tf4CI
yfihEg2INxh31rPhNVHOVQCME5Z8EfOBRks+pBxaa+6xg6dh7pc6LZl735nG2+jaKeQA5EesfD/x
4mp5DboCDOGj+50LiHH1yS1xja/djlvecRykE3KzTQbAsk4VwtVJLKf8dFkyEGRzqubZHK9Zhil0
tqd70qBb4HPLg5qNiRLem8QN6UmFKEx9v67mwS/VhB7LCtqVAuXu4D76+2VThufHbt2ZFDmXewMO
dHdwBrCs7suYOU+GVMcByaeKX0YG2xZYJme3rD86fQ+AEh3PBER5LqBAfpS2v1tqpoKhzWKnoxHR
b4NhQgkfbrXt4J+SyG4RKKpwSSL4FxJLXh0IR2Rld418VRm5g4uGEAV+ZgE1bACx10+4CnPzXUJl
XID/InKyBMNs7pgnbk1z3QMYSdyueDTE+JiTeSe2Ds63ziMxXkpGkqUfLs7inVwIjpt8dVLt+NGg
9+M4C1RbBAWSLACQ0Yh65AXqId5cNb3C43JcZBVei02rp3AD6G52HGgHxcUyhIhstHvlUB7WDEdr
Xqq7ckX7nNXRKozkl7r+D+bu15CiRUGQ/bU4Yj3fNug528O7tqTkr8WRr44CMVQ4IelfpA03ymZp
z5YnxduDssakIO4WgIhkVsadpPgQizCnR403l41HF0cF8kCaQCyWIH281wxqrpF9mOrLFdZurV5s
B6bslwYPgVgu2C3xThcIoKagCZH3/fLWzBdif7ISqm4NFQjiBHX6yM9vBxsyjKzg3LGDZl8CdKo1
kZCM9ws8hoXUcItvC4C4xNt7q0xy3GYzpj4blPeI+IoP9CNzH0bzupAmEW4BohbXzJLHhmfAcxke
l/lBT+oJGbxQZmMJJhjydpHfNAIarDajQqDJbSw7Erk8acM9OKS6tQd6kxc8LQGd2uo9az+IIdM5
n4K2zL9PS4WPnD836MJrCheUejKyUKAt01ZRPmZsp8BK4SlqZzXi80VoAYeDS2PNrZAJesx9BBLb
7GJN3oFyKPZV4hvRXMkLrMxUDQvIGhfvLOkw+WjQ3E0qTPNGU8Q6suqpzb0kb/iOGNUezMbRzt6g
xsdC0qvVWjcMHIUC1pQ1Y4wuQtjA67MscZEEspflOHs80hWQ/S3RZTQXzzaQpRppPFduPCC9yIx+
ijFKxtS1DkVWhQxHr+TJYqo7DeXIKXukWvB3ID/mBL/faf+3msyvksx/Nkf6N7KN5//bfvzvH1j7
Ryb6x7f/7MUBJZuIt28PZrRc80+9ONBNLALzqImlI9sI8Ecm2scSMB+PtMC6bKxj/VMm2kPGAr+B
MjyWFfHT3+nFCdmOk19ClxtKiqdnEGIR0C3bIro/HzfzkvEGWSrEB+Am0hpZE3e+7QBy1kifaqRQ
V5ylQ77GnSl3Tje9yslKpYlAiJYHgBlIQqk31sw/GLG+qfZdkX1Ns3pScjmbSMFSpGElGg2FdKxZ
Xnl1AEsJxSggyM928gF4fE/HsEW2ltj5lQ1oihGYHJG9BT0a1OLFBz1vIZlLgXlpeoOb6CxGM0Z4
WRU6AOeD3lVfTKidowlfJNf3FKlfjL97D7Yh92/Z3J+LCekj4b0bYjhwNwv9dooaZIiZQCNT31Kz
jAmSaS2kogyJY9YOpxyd0dBWQPisFmoJnISNyZusW4irgewQVKrpDUWIAEGypdR92PO7UjIM4XPq
W3XqabQvG2XX2FdB14PGrF24Lob7ZV+DnJHTd5xt+76AomSHdIKQDi25mK/jau9mdaMk2QjBJAfJ
TgGh2+iPLWT57BwJdk8cPLkcWLvramOveBbivDprPYHN3TwWCmuYBmLtgxUQS7clB5EgtEwgwO7j
hFwhYM3ER85wRd6wQJtWI3/IMu9cI484wS8FWBP0W1CxNo9I18Ut8oslcowt8owarayNfKOBnKPH
m4OL3ONs5QgOzQcTLTVHLnIpjBvp+jc28pIGcpM98pOkamBtot2fqoggX+lSGBMUJ92PBFc6w0U1
1Iqjckp8kaWzPvbzvS/2atjPZqL7d6SxWjRYDrmCfLOBdz1xL7RhfyzMe8wVMqDIgnZutMWRcj4l
ZKXxMn4NQDlZ9mHbSCUw/cjQBWRIl3KkTF00Gp0+mbpOJb6xX9UxWx/aukL0C6gwksW3Cu1yOwKf
ESTp7P06TXvVITqWA/9/b5B25eVr7ZKXGRnYHFlYgT4YnlbT7HJe76wtMJt7w02FBG3J/atnjXHW
Fbui4y8Z4sE5Urc10rdD+eb6QVmdJIHVhF9A2gwR+rfJ+PSU2Nfw6vtKPObzdzijge3j0s7pqcC9
41pHh+Fi6aHmLZWVuGgLXCSEXSSFyZIjMeyetECdmthJIVFMYc2Y/mODnLGSH05J0w6cgFmkFrLI
pJjPrkg0UCATSeURyQSUKQPhNmuLwqO5E70O1aSO+VLERT+e8yXpzD6G0hx01sEsPlX2bBf81Z2/
N/DNcdGgc7uuRv6ybmFqglT1AHIn49nzyp7nWcUmVLMWKexxBiXK0ZX13aPt3Qs4waqfgwXZbZCq
twRhNss/NhbaFiS8B9qFFc0uK3xmqsjJ8eewG8e9VdCbsTUfV9EcBhho0cTUvbP2Efi8YFib1B0o
Usi+HU/j49AsoSjLE87hb9mIHt12DB00rFuD3y+Wfy9L/alSpp/ttnBj/KtX8p+rXSGL8EuP+y+L
Q/650vmvetWPb/vpcCBSgT2n9hbhwGUEQeinXgX5iNm+7xKKh7UxSEl/6FWWT/EsPjxOwkZGYvvS
P/IWcDhw2ruWaTGfeXBF2e/USDgq/1Ijqb0tqbFgcVjwj/9aI9sMr620rHDqHxaM1xlcZdcvT40B
xAbeN2QVY5xSu3+yEMdwDRrbGNeXORkmlrCqDyhoWte10oH3aQvGlM6XblrfXHIYC/O0MB4RlKFa
fXVQ18F03Q6INbjWeKu/w9eNOIcO4z24PhAJo77xSihMZvNR1zk40XtiXTznsGBUmEd6BxIvZkMZ
F8Z16bp7o84OMsv3ZNBHkt+OTvM+i7ue32N1ieHoa2U7SaVedHuwfXdny/zNs5fUL5eAr1nC5GiG
rq5SimfoAIVCak5CCLca7sR6+SpG6NrlowFmIGYTWm4TEQpwUDgGdhwHKpY1Xlxo9SM43xpORoZZ
CuLvsXYvjgP2BblkV7agWKDtpwLpUpxKVbiouIOesTb2sVdniUAb/O2jdOgVqbHn0VN77vG96YMv
5TUwJog5bTDZSMLmrR/kpLgzRiSgGzTgYV8C+l9x4kHvKYzpIVvI1eLdc6nZ06Kr+3y+raz2rCmE
dXNgiTTR3CtyKNf8FTj7d1bkR8OZT3T1nqTRnwbHiHWz7iwCAuhJ4JOmzS3F5WBlEn+mBPVR7L3x
ZfHrmBhv04j3+cmaCkyLzxpu9LYRYsQ2FA2WF8xzg2TE6lzblic9zuyqkLumLzYyPs16C+RKRhMT
oFjWj0eBA312zBDX014zcu0luaiaWDeFdTKmI+FAemdUPCB409vSouhI4b/PqI/CTb3sWTwBQ9vn
aj1JbJZRCJ2tJoLzczs8FroGFJwjYOhNTnHwyNSAi5A3hV8ZCMvl+86sA2pWQ+KCvRwcDxGEKrDm
BwKWfVqQRmBVvm8dsImzG9LK+K75k83r1xWNHJZpRLlF3xkr9kONid+IMYhGEvBnacXOepydtwVn
flmvMW/eVYcVCBwRSuC+i8TLqvITfJsLG76jkATlhgtr6Ee+DLFEJFkc/9UcRgiQK8WvB3KLxAcQ
sWoM56q8sZX9yDaqn79ZuoN82MZMDCeJSVFnX24zRbXbHR3wY2EzoAHbrHdg90Vzg7jpaqO7UYDI
V0A6CIs2RQYCuz2B20pN9V2u030+sYu2jm0PQJlT2H9AiAts5JFwMWthfDVofE1XXzXoDg+VdwAm
WWnQDHMrY6ft440UBqFuq/OCx/UMJ0HvtzJrZU7kYkJXeR/U5K6fX+cOn3YfVGV3JEQGtf0ImRL8
lLg3tDwjKRuV4+cA3xd9tboVsPaLpb2QbokHO9XCOZa1hDmKWA/71vrmeTKw+YKyfemuiMvinvOB
nINzD82q8pHLvRnM50k/+mA7GCxQnS24o5B76VRSI4Dj9IBcWnGujeKmNJeoyT7dYsIF/lGuuARE
Ovb3axGPrQdCaxnijhoRkcNRrM11clg8egBA+Z6BdRPmhE0h5nFCqxGYY/NI6Hzk3sHPIRfaduSp
HdPgjIWKEI2CsoZcQVZDdVhRtDle2S1ELPDhJJmxuUEQ9EAIDTmyeiVYOFS1d34WCwfs4oL4MpTB
ZYIyXaF/c/xdS842NvNMThtNiwHApXoCTr23JQIIFdStGcnNTsV83Ann2UceK/NuHLAqHn/twKIu
7tnJsSdItKemLkbQ9RNS2WpnWxBZ406ZiZGraDWiwW6D3OiPLFOpnWH1wpysEunYFr/ixl+b3eAj
YeNQFXAPkksOz6LDriYX4Ca8tqb/v6Ay/r4X+c9tM/DUkX/XZvzTIsMuWLltgm2N0//6n1i+8qet
sH9M6D9+2s8JHX2HCX4CQqRp0e33/KP7YOgjTMdFF4F6xCzMzr80Hy6zPBMbxeCZuR6+55fmA19A
y2KiPQGE8Tu9B3HMf+09XKQwXdPDhI6nav2l9+B4ZUB2HRuTJIIYiransdpDl7VB52uN5RVOlyLG
vKAHtoV3QQYwqJBAH+fvohQB5uSU2fcc9LBR5VGOYoolZv7Y21Hr1M+2BKM1fwE9waqDLiD+sDPA
cFLaX2wJFV5+Lxo7gZEXWzlNZZZWC/JtxEO0TY9YF1AuuwzDbqa8y9oD+AMRKVlxdJE0R2wm1LD1
Kms6Nis5WPWAW6P92m6tGhr8ALuhs59JYRwz2ewcb06MbeUDbY6+WaUABSH9lwdkZ+bQRYhA1sNO
dd61FuXNtpij6avINI0UumzY9VgQ4k4HRPQS6UBTx94XBC8RV43WxTqSYTkY1nDqsEvEn+dUdPVO
lDTuDSAFGVoP7iEOS5wnZ6WIswHZXHwvyGxk7orRPPZ0+sAyiPt89RC45HdYN3CYFAjatnpoLX4y
rQyrm6TqYOY1Bzk5Nw5eCJws9E+O+GJ0OffLin8OV3EeSJoJ5xuILYgfRINF4SK11wprrVj1Ucp2
Tx15VfN6RBuKOaS+z7B7xTesuHKxosaoXmErnfCNSBzlLRy7uT3LEQWDIv+Z2S9U9s9YShYjielg
M1qzIHeHfjvykGNrwT5qpDLx/1Nrw8BLDLjg6UM4vvBZkazZKBJqJ7Zx420wdX9L5BcdI4EdILrd
saWIGv5YoDe1DSdWmRnVSxc4/vfBv8Bw0h2kG/OQV29rTSI+3dYVdidgyUsOkFGor9GaQjbDojHM
S95bQYk/0Km+gXtPt3VtCBLc0PaeoZvjHXrjz7z88MnrjBHe7dkJDD/Ai2+LIkCI8/OAeHFRlkmN
VopQffEG5CQUqD35mPUMhlztB90wXU1zPIzwR0Ze7RB1eUbqJFamwPINbJaq7G3X0M2sqzirh2fa
6JP2hgNrLrqq0aNmWNpX7zqGhQkIA9JqXxWg18lXmcH2ww/Ag2dhdYJEBNFqLQSxMmjz8h5BIGwi
8NGk5iwidn3Oc+jipNp7GILiHulr3IVlqrEeKQAUWoADBkZSi1uBWETDlze6IlWGxlmWUJNAXtS4
AdzSTxezBGTpxlTSdzG/UazKaNlrI8sSFbTftYvzMI7or6YvBn/Jn7szbuNPxLiisQEYSknkLC5w
FmySQDYVWwnnwMxF4EjzztPIyYLRpkMPJb8L1/pVNdiLhibDFxbuxXqn0fQZK3z2tU0IUOyqXrc2
Xew7pQPZYnWMEZAlGqqXsYRXbWAFFBZ09JAIuYqNAVczrrXJYtDbAIBNEilnY3PcI5idUUmKxCf2
bujqxLEx0Ls3CrvvDOPLWN8mrGZEvjU18MKYayeleTN6p5J8J3MVunQP7B+fRblRNVFJi6DHnYFQ
TfD7E/z/n3I39uz+u9qKTYgt/9O2hf+zMXT7rp8TPHOdLSuzsSX+9oWfA7wH6QT/Gco35ncTSvYf
NdTB08YsXPT4cbaFKf2XGrotEsWWZnwNxff3gBP8qH8tora17f+0XOyHxo/9s8jtkbUETCWwmIDq
E8FunE71aHQbH+szWvjEGT1NCkyVj3a99teoRsa4qOED6ezRwyyHIcb+GCqwzP5w8leAH3fGjwwF
j0boF/AEYb4xqMWecQEEPgV2ayI5qiIf+VeBFZDZigUnBY0HtRyGAXTAZHpvK4GbKN48bMtyDCP2
avW/uTuv7NixbLt2SHgD3vwCAYQ3DEbQ/WDQwnuPnqgdaoKkfmkisypN1aunkfrSeyNZLF7eIC8Z
AZxz9t5rzXUuaW216U0rx1WARd5M8DNm3JVdaQARoDKp8uZJNJJ92RVrcQwuFGQKfoLoqZPDzYBT
0cC0LFq3onlHfHKo646JFkTNYZY2EWf2Wg0OlfxQN9K2zxc3KxO6SEHe+Gamr+a4E41nYxwes0hn
9GkdKrHyusbYVup1RNvg40tOFOvbzPOKaTucElMYbAGjLTI2r0vnh7YpbyPOrA4mivwwtMFBDy4C
Fitm1bco0xkR+lSkcrHK8GqkWvchsVDronZtLRGZmPSObmCBKeIWstyBv6v77zFMN7rcP7WQK3z2
CMkZJi8DuOj3x97s8JkO226an2La2pL4nTFVS6NNMhnn2AyOQo0YzbIuIZLoRvdxM0XfFWiVprM+
BQkCXX7vC4bdQoVgp5zPo4/UH/XDGlSmF2T1+6xX7oDQoxosu5tpi/qmy2W7yXLMHVNLh7OSN0lm
PLEt4Ac0vXJWHBpT7D+qK6Hw9zEphCFmRqGigBScKqYdJIvOWHTbGMffULJtDB2dUXMr05gdAXXQ
Pt9X+SWSkq9O+ixGmRPOT5jVXj/dZ+zAwZA+iemwNnSdVqolr/qktX0upTyZ8So/TEr6kNYCHkyT
7QLTg4j3rx12ndY8ipmrSrt8ChzZytnJUEqqJa9MJHuow0NHC/rTCHgGXK7N5ABm6OWvr6T/2eoP
Akz/ozUSeFc9/8//MfzzMvnLF/5WaogixYIlMb1bxnq/lxrmv1FfWIYowZUB67Kc839fJykLGBH+
bUoo/WmdROVHW5JCxNRY4P4SIJmYXv79f5gGwm02ZIoeChdTtFjH/yg+CNJhtDorUsAk2YqMjU33
EHi0amxPCCNkyxFsVFShvwVPWDvmD2hItfgWWUf9xx5xbXiUucc8TGmKerBo1m/oa8bhPgBGeFY2
1duCO7swpoh7D/RgZbo5Jx7AmP0leZOTp7pyo9gVehsogANDhDNcvuUwsJERiu76bq2D7WUifpNW
1nP1YD1P91BxC0r/BP3tq6Jt03JTCitPsx7i/JjNHOC2aIb8cJOjGdeP2Y5pU2U368rFal4BD6BE
YC1aMU8MXXz8sBiKXWBecrhNxrF5q0UvGh1jX7/qDj9EDkXiJbpiGIEzegPFteNoe0M0JNuBbgeb
TrfhKiMjNh1MKdmpeC9sdeej+QNJQrvG0Xfi0wBi9Qtn4vv0Zr6nn/jhQOvYlWN9WB+CDW/ZE1z6
BfBBt8jnP9/K7fyqn76Mr+hknVtPPRYUTG5MnfI6UfkEDHqgdDnNzngcLbt+NTC+wf961c1VVqBv
s/tbd6p2yOO6degYG/OJR0jwsmzlAPiUP8jubOvdSqvXpb5mxYDdhvaqxTxeOuoDVE9et+nkV47m
pczNjmXqYEWyA4xrdrDHb7flV4uu4UrdmZjNFxuZE39pyO47iEA8Dyjv6Z4drU80I8V7eANSrX36
D+k2uRoQ5dBjbnnq9B+wBlRZS1/ZzX4KgCYP1sa/d4Htv/Ve46bIyTS794InYU+fWXoccMwPNkoN
um44Mk0wfK/Rs4XZ+ahLCzITW/qV+hiBunkvaC5rjh7Y0aNwGe+QX/T6GZAnQykga2CTHvwrLhlO
o+E3l7sCiICBqyuaHkIjSDuVaPM5/noONgo8X8iNW/4Gaosd7iGsWbE7xmv+HkSONq4tSjCAlq4h
eXMP3JCOMB5cu9sbFx0yTbl8Y76NfzUuxgUWyQJhOmv9dmVtjXbF47H4pOtQd4ZqbZ5SC+RvwRwA
3gd8sI2kstdwoTFffrEYBGSr0djU7WC/VO2h1a7hra4UcANwth2e7fLAk55sBGT+7xqadnmXy3bx
BDEJF9nKrL2oo71AC1eHVCbvVGndtjt1om6zB5fdB5hksElBOjGGXcXBNdL2lYtj2BsPgbRJNlm2
vAV7eLyj6BU7mAfqyhBX1J/xZ9h5LW0KdVUvJkhEu7b5o1vOED1on20El+XOnV4juGtHp408Zfam
8Sh8zLV8GSo7BSh7Cfsn+IqZxPX3bXGa4Fw1wu4uGCo48WtVXaKH4pie6eXv8e+xJ7uR67HJ23gi
lzr57L8CluC4k90X4nnhtDIvDNsoIqoTcxl0P7SgT626zeT9uC+j14oJvuUxYLdwo2yCe/1sYrVC
v38fcCFEnnlRVW5+GXXVqvvuBi4VD42UukUuB7hSeJYYqT62w0mnTLLKTWVWnCcf5sotPrIPLFmV
ulZ/Wnim0sbM3f6Af48a7DqI2+5pPC+6XcNL7DpY5Z9wY6vSqb2EwdO9Xsv6K1YvvC9eagCX38rR
sfXXZvsJ4fiszM9V60kriiu8LpatZ7vrs+YW48uQe+ZBsFaJMtAqV92a/d1nNRz6TRp5o4S+16Ul
Mt0RSr6hvdO/tvEPso283qO30GAVAwodOA1bGxE1QCg98mp3CIG3E8tMeKv0V1XdTfMdbUXNbXyl
ryQK2xoDb8nAQlhndHgSB1nhV8LvHwhIJV7koeRpgY/I/6aGlgvzsksvbyoo1l/abOcLOsaL1Gs2
PAvi2mDmm38no3PLBneQPezn0cM8/IjdmdF0/Qi8R7hHGzobVQQD5m18Uw+Kuqs8Rb355kbL3e4G
tJPpf2u5Rb82Q1DDjwB45CcpfaTWHMytqYSOkLmzsaoywELuSXlquVpvdyf71Dcqv/nkcKTl/a9v
9/nY0fvovkyVa3olWUxwHD7OIpe3YTvRVqNRzOLgYI9Rir0ec+zGUKJ+5iF7EJ3/1tr728BNvsPH
cdM/b/GTZLygq9BTB5z0MJxd0N0rMXbhx7QAWHi19EtwTw6NV4ePFcRSZXy1krVVvRvco1w16U7e
6B9h9FMvovCADUg/Dfze0QRl9aPN7F/fKHX4gP4LbpM1Txsf/fKnv3/610ddOf/yl7++8f34wD/I
qFtt2m/ndE83hjeOn79+AAnrMn1FDhi4R2hymIBCCPT23x7Aw9bLUzwxn7Oxcd2w3lg0z23mUTzq
tw/4Ix/zmX/44NeH8V61q/AizjQC7YKhVOLINISQqay4O5NboW4mlBf8iDcBZ5jZ2+q4x7fOSAaV
vj2sXqMLShrdzk/FTfbadyieEodpW/uZVgxwgi9rHV+Vn27V7gYvfype/EM43CPfVp7CDKDMUZHW
rLGitZkYpPjrtHqM1hHDtfdu2suYLynqcO/Xdj+7HTRRTkH1PmwvwVo8TOmdssx6GyNHR2BPfxZS
cLflfS98WqDIOcZXw+eE7Ljg3neTZzM8C2yUOLJbrov1AuGDFuC1+Dat3YTsIYVRT1fRlj9Cy55k
uk8IMmJURStB8ywoA163Hb6m0NYEe1bgYbyxuIs/iDqNL1N6DwOGyNDqWQiL6bF+L2mtrJL80In7
8FrIq+iyDJzWFVKU9GiGXhidWASq8TDy4xzV9iLclPKn8/c6Rx5k/T8ndUXIQQCH2x7z9asKAOk9
ROLPwCs8zXCgWvfeXGCIe74THr+aDTt5Pzi8/7K+eI/eDGBQ6VpwdS/4A+gkirdxfR++xjUJGCvR
vneSrVoe0q5HEQz8ir3cpMrBE2YHN/Gslrn9zHi++GEFbm7wEup0zYsCXMi01tkL4vlwOCCrvmed
258AFSE9bTYtg8T82smPLVeHvyrGHetor6PTX/FqJdGli/byVwapReSEcPD5KRlsp8wLHSfu3vq7
lO7rE6gbhP5i6wIdDT6Cp14Bq8uPl6nnBhPCg/lMaS4J69wKbG0leNDyDtY7fT8YQd2uBPSqwnx1
Q+Pkdx4bJIKCeNUuPAHtLYwv2ugod2F5J4ur6TEF3SYzTSfowkZ1y5tyD1JHuw/nR4zR1WrWHX/R
cq3GBCGPDTRq0x7FzJ7HNWMp+v/38Z6/iYIj70sQNrvlqg35Zeks27UbB256EpINMHM0ALyHbm59
SboXBLOdqd9Tt45UUgfgS+98lwK9eQY/IFfr4JEXzj8pMRSJTf4gc6RvVgufaio572YfQXy2aFyj
39m2wpXzUqatAROq7SmpILgL6AIweaZoirX+wcoPwZP05dvCHSGFZNR4Pr7i3m1RlBV3WYBtfAzj
VSl8/vVy9b9q448K8F/bk/82VHOi72ae/tUkbZl9/V7eSobMYExB2Ir5mIr5tzYgsFSC5TXJVBVZ
l34vb5eITYU2HwZiYKa/ftHv3FQszCpBYIQgY3zW/5JTmRS4f6pudZF+oyQbJuXyr9L7P/jO/EjS
5jZNJCeFROL4C36iGZTGa7Rxi7bkNcSSrPjha2k2ns9cSeuFs5VQJgnECNRSY4MF/SrHEiIIOw4R
LNgncBeY5dViIZJFZRGxOGMKgj8+zPpOAjkyaZzJ/GXMZh6G7JJHJ7kX8I2+VtFzzt40ZO8NaDjh
GLJo42WQO7IXEnvS8WVUsjuk67jlcPkqc2DSMYoZ/m2C54iwIjZvcgXybClpfGmlLZypDqpm4wZh
5BgpFq+jKOCmDs3XOXk1cxTy1qa1vimDxHx2Q6mldWfn0P5YNKS8QZrCjnbq4mav9UEBUy8CIL6w
jhH3l8GXMY+eUlSi8wvEr8CWXV9EBeJ81rxninWwzKW0CpMdX/3J5kNTQFnThn8WgBcbvfRNyOrr
ZIJoaLqtbxCnoRfe5IvO3GXP+HZ2kdjbPUkHojGvxalcq2X4aZA2MzOb1ILYCyr1u5MHioXqhq76
OpJQU5NUQ19lR4sE6hhsFhGBPgx1jfHF/JC0Js2FVnqu4TuTGrWu1BFCAglPahIfYplFuSsXZBdB
ELLe7AIDToWlNy/ykq1TGMU1gx2DPhoLCckqiypQWfSBQoNSMKnk9wLpIDwLp2vuFYJCOU+8zqJx
IctnVZAPMXTmgFFmaKAYDkqntBiFBRYcZ54SCw839D5yfehGzhCfNcjPoF4cC5NtMLAlNdomB53i
A4uugEYHOCkIyjBsqcHFM/ROuuClWzjToyyeujClcYGvAg61DI9aMpPXmYPojOZk9s/agq0u4FeL
PscSQeUEObs6A+B+/CqVJT2D6w/0tRTfG0DYatJ5Ay1aQV9L1WgrICjVNOBH6eGuwUbj/7n4HUt4
DaDZKIC2K8ZMvsDEx18F+ktKqW42H4We/lSDuUC6AydUlGMe9E6/qHPENHPAAropfG9d5S6C9x1r
S/992AoDotX8TebkEEMHN4cPhSa8tkDDDejheHL4tcVLUMXrFu5HbxJoA2085yDQ1reOclfEGUlj
jtPBcwyhvJM2ggFwRrA1rfU0KOYBZfGM7L2B1VvAJR2hnS9jJdjnBgz0FBb6DBO9h42uD++tfArG
zbIU6JwkWVoowsPDEKJcwWyvbuV5Wxmc6dh8A8AvYI4X4OHgr+vyJSCKJUgAuIMP1vXiXgzX0g/O
JXKrDL1NYaEd0npshJKXRd1X31orQay2C/RAgwtv0vXviuYELGU3wI0PzJpeEdxGaz4t4nW/9z9q
ywfmGK8NhS1Rn1YkY4AC627BjCFQN9yYYy3MprXMkDqt9LeGSV6Y7WphY7bTQi2lVb1kh5wG+UcN
r9rMGaR6iPlckETrYpAW9Y0nGYqbwItmXr9SGnU11hPS3KXv8tGV97h/n4eU3k/6Bm8zTAEit/7r
GGuwdnouOEDynXkutXsTjbYJDW7ozdWAKT0xwvMQbIeypPRWvnKKzDI2njDN/UC32mp+sDYi+QHf
lafI86ltFdevkLZzHwT6+Dwp+V3QOcjCnUp7eRU3V6X7LNDaS7BZlQm2FDanCoQPPr51goMnIoAk
VJX1KDeukleUhy+z8FhSsQ66CEo5u83KvLO05k3BnlqFBevrTxFfo1bbVLyuUtc6SrQ3imGrDvoq
vySgwnLOiLlkoAoPzmMfHWN8A51cvgxtsvFzaI1+fmxzYn0C3GekDiWpsi5YiVuILf1AZ461U+pU
XpaEMciwm9Wbor34TXKdh8StrWd/cUwRTtFqW7jVLS7BwROVcqPFXrEQHwLppDTHqWk2Jc4wwKuA
ndEjGvFDCPyuLpVtpDVnljXk4fVXOdGu0iHpt77/1KTzcUAQEATwO/Dx4risNMIN4E9U+jbR3ogY
0Ae3S9Mntap3ZcQ1LVskMZm22L10QMtENE79UL0TbLOvJukQqtEZpeiHXyIDkaT+JaRFqdByK/Wj
iIZeDFQ7pkuTp4nTQ2pbFCjwM2DmwQRDhl9m9HMJQGrq8Yat1wmK9xLB+4KhqwJpL5gYFiYrJaku
ughgqIZ5vMU8IPavGvI1eLtavcvLRTJgjZcWiISSb2Q1v+q9v0sD8JbysKgPzOIQgfStwSQjjOhI
fogLkKAivb/02YIqLpB9IE1rXyUzx/L3+Gf2hcEoHeelLLYb1BtOhwrONJxeyVfginHvVhvVFxY0
la3nMeovtlA2XyeD6qlWMSCQfD+rE5TlT7DmGQAeolq2bQm2yY8MJLA9d9mHSPd9cRcPoW6Lytka
m4OuEleSIA1TLYRsWAUm366q8yBPH8DG9tBsz4gsXVOc4YDUD8JUPBfkg3WKtRob5JJKCB1e5aTg
07ZC2RlNOHPggQKnsonPswP1S0Cdm0vpGbfFEkliq1i7QX9oTpXX96idt9mESoICKzZ2kRlyBetO
UURvQdefpbK5R6mympr+kA/zaRrx4iX6Q0CJaIHu66h/085aT5BbJnBTTmV8W6F0SUvmiBVgV1Xx
z0qXeGXM+gqb34VusE7F9nvslFvfNm6eNpd0Mr/mMX4GOP7gC53T9dabiq0knKedEApXmOr7mHIl
r4vXhCfLmMAM4PguMauGAZ1EbMYmcgJwr3YfGw5iDLuS6IMpME/8FzWf6NBIwREsrJPV2V4ZQN6R
pjFZ+sFowAdr2caI+52lfvAlbp0Y2zTI3LQSd7pe3mZmIYxK9k0gfvt+AJ1Saw9GQURL2+u7Pn+f
0Wb1i9iRaJs53WpVBz0coHn5CJTLnmkMhcgoembVog90INsU6D2UsDhFHfxbwX8xwcqkc+/E1XRU
lzwzI0CwEZzCSNqBrkRTTFM9H+jlGVjm5W3URSeNE9qoWfjlLfVSjQPQ03ID5mDbQ8gByH0OQwE/
/ns9jCMQAJ1dBZIYU3IWzDG6BI3gjUmKGEPEcEFKmkCICHWWFq+nkEFEnW56TVxP9KY1g4Z2Gm7E
CuBMz5GJLnxPONLY0LU2EuElFMZ1jooaSOcuDPIZqt90KKEG91GlcK+xuLeE+NXSGu6VY5jlxh9Z
QsA9oi3qHaseuajMHcpML0mip6KJtoQSbiakX2QJr/GkvrWEu0GgX/hlep56gZJ7ckFWIyddyawe
BwA6Xd+/JFPOSMTHd8p8eDLdMbdeMBoFkHxxNuMs94+STAXfKQ91x5hUiNkJStrJPqNcfGGvIox5
Q6ClxJxCQCSvdiarScQ3faiRzhh689HFt8aSrjmvy0iuTLtoegq0tnP7ldTDwfRFBk49kmmddTzf
1HOLRFjYWHWHKBg5HauK/d/YFkKtUKHWqd2rDG0gEWDsT2vg1nstlR/1yHL68iUaRo4rC8PUrsPd
EDM2G6Zbb+Wrv14N//vD2//kRpZf0jz+r8Xw//7HbOnfRaW/fIPfSmEIUxQdlK4iSJU/lcJLPK5M
0YsuZnFw/jbppRQ2MbJg++bLliEsVfLvpbBiLf9Z6FdkdKB/KUJEXoJR/mHQq8MFg9mFUUZWFQQ2
fxr0TkoUjgPyElzmGW0v9qaVqEtnYTBPplDS7M7pasVT1DrpzNCkxH1O21/uNxKOLyoY5TOD49wN
xL0NUv8zKIwJYsPiUCCMCK5jUgXynywjvKuWZp3pb7QWtWUlKiMOZqNPRFYWaash42g0FFO0tP3J
Wwwn6cRhjoaikNJ5q9GWlhifA7VO3JmLWzCYFkQsDKBlHqWBXnVd0sRq9fQ1kovexuOcOLMA2SrB
y54ZMIdD5RxpRbWuqnC0OU9wxCoGZkKJsAsz4aEgkojbBh9eLEolqpv2axzZ4ZGmMKsITLRn3O5T
zrAwFwEtF1PdQ98t35WsMeA+LY2wQXs10uipkTkNxEh/0C825FsQnGonRnSuQU+1jdWQtDc8E7PK
uR7bi2dShtLaJ4pV576nEdeR4jffpZJFYNJRhiQjQvwpJwCvnGGODuxYZMZVnOjLgao+eFF6816N
/nFolMoLEv2sqSZN1pHZ9KAgAsZjBBU2pJ+WB8q1F2Ett/OMqx4Fe9lFG/hqr6BY32pE9+SdkUQn
IVycS9AwbU3nWRgYExtBz+kZeAJM7i/ZVy+ZBg2goT6ShN6tYm0RM+XXEey06jcXDAGeIRTlqpe6
TQNoakGL9ehvLUdWmKRPiTlvw6LDAGgO/muigm5VYY2TR+GXaz3jGNoUTJ2MMfZkX+t2XVECNAm7
sxl3W7ULta0xz+9GLUC0DwuJYk5kNVQXVpiYvxRBuAMskVHXtVwclUC6JE1MkjGfE6Pn0FxHpK5y
2DBaCnvaQcxzDRzNy6c0ptppSi9dFTwpUe9dTEtGXdIlIfg29LQnbV8sQuuQUFPuBusswIwndMSk
YZ4chr7aTlZ7mhNA2Vk200wdQ08OKm3LQ659Q597sLBa0pVW1aazCyS+K/TT5p5QsCV+S0Xv2PMd
6wYyjATa1UwRA8RJehOHkt67IrYggVKUE5Gx6tVpQFHN/BHRXXDvU/lqTcZdbMLkzAtKfHBMaRHX
GFesJhGcwicYixDMYF13A0++WoKWkzlr+DL9irbcN/lc71L6OKNYvvu+7vYSs2GDrdeJBREX2oLw
pCWkLr0hrbXOWnQMe0pEHDuVz2x2oXUwOgaf8VpH+qHu+71OzmNLgyqF0tzXNRQkyS1bcT2HdzD+
JzIAN0V0ylCrNZr4WdQ8TTOzI9SqHNDlEHVI8RGa8jNVEZmWXYRwYpKuqbxMxBYvjdqHz4bvb8YI
h++YiC9WB/NoJkfBmQbtpCo8PUbJSLtsxqfClOV11eE6KjQFmK043pJWQBbXUoFb/kePuJ1snHYv
91V0kI32ZDXUHUb8UQiIt2SCN5KifhwmDE+qD9KlLHF4V0H5nbOY/j/ssv81e86GiTzzX2+zzvy/
/nvTFp+swu//LKb65Yt/22JlFkv+Y0eUFhPGb91mfBvsujRcoSiwZ6rImH4XU7HtauipNMPEDPGH
lC5co2zGhoh81QSPuehR/x5JdvmVmPAfpc1LJsrWP2+xIjw1jKFg05YMMe0fRKemJGhajbXDKSo2
D6vWNlYTP7TGekDt3YMWKiKas9ReUpJg3IcsS4/NgvWRMRhqF0eZvFFH0AcDyZ+wITlm3JT6ZgTS
SBsipR7NHxWd6ZWo0AFS+stg0Z4ztskIGVajg5Vv27hxYS0+SAEhScIuHR6krmCIFZAwidV+3tMM
04d0z0ibw8AmtQx6nc0GgKFL7w+tjSif53bXy8WtzFiFqZUkc6UiL7eQhJWBiddqlAzP1GrpEa+u
CbgJoNAU3NSYTmQAX226ki+s7QRtQ3SWq/vPNZ0ZLbgZKi0bDQ8g9v++Uk9lKOAemz2ReGE7LZ+z
IX+lDVi4ZVm6cz20dmnoVMN0qsP8bmZ954ZadNXUYENYYxHLT2FZPYmidM1M+V6V1qMqg1HR85Ms
4dlM+NEKnC15tfLl00hhSPIbWWmHpQ+j6ZYbWJ9yZ8E+95vDELPMadhPbM03HzX2IzfIm3fNx8XV
l5NoJ+JjUfOj0NwhFKuLdyKtfQn/MPk0woskDhdZRQClypBmdOtolAEvprESCwpo5V3X+tewKpzF
P5+1EkHCMb2+vvmhWgfTxJPSRpFEq10UXXGSmP5p1A/8e4vKf2n8J7wrUIE1z2NLQgRBhGt1EitH
N1TCtCzrRU/MqxwMRK0o8TWRxStxK+t4Er1eVzaaHh45pWzTOXnrNHpx1D6zkJ57eNqlOfb0s5H6
KnPcr/T2mvkFxh9Gw4ygM04TRXkmH2ZtIdASCTplLwGpqbgl8ijo7vvMCrirufsXo1nwXfzpzvoj
wvdPtcS/X278/+tV0xbMyr9e4v4+Vvt9pWuS6J/Xul++y29rHeYHiQoWETuY3eU8/9tkzVSXuoD5
mq6Jf3LIS/8mUoQo8PkZnWFt+50iw1qnK6oO6pGvtESZIuQvrHWGuaxlf6LIsNYBGpaoUFCh/gKc
/KNuVAlToay6mrVO6uYrc5tt1RFcUGYAPhTdxL0JAXisgGJHKSS/qvD0uShsLUrRL1DmtoFkHjLK
YtjBRFNNcXf2+9yHwDcDFNQIrdZI18t1SwAKAqV1Ah+JgiZvHX+s5dVc5cz/G4KXg8qnQx6RPyUK
HfNj0CySATQroAND9CcDAaV4gA33kBD9dVQlNd4GkvyT+dM5DfTiANrlsyOKeK6wZlO6eFGsfQ1L
syjAIKQSbIuSo7oWQ5ASCorrlnQLesTQIlH+QJWIUvFQdcH01BTtzuyBTeaGcK301HLrLPe9eUQG
2mgzpBCBFjl5vye9lZJ9LiTWqmEhYImrf1HTj6HpDEIEdYbu1NAp7tCRJMz6BUzuJM5UPQ0Hwyyn
BSxx3IKpWD71gv6sRJa6qXJ5DzNzK5sDEyOVSA5RBwdWClDymoA2jdKuyV6g7NImE42MtBVr4vMq
5b0n99FLe6ivgoZOwh9BAbFG0fEITW0dK/25QMujhIvbFTOvI1VDc0itgHwVesWqoBdOos7ujDUw
CGWQHdpzPLeEtVrfCtEXr7kYTVgOOD1VEQ1gspEyzxcWpv4giiurrC8lmQhFGB0VBF49PDmliGg5
NfdhaE+MkQk2Ds0vsJRQ9Qn/BiexZgK1leV9muxq65AIUb8lOW87CeZ1FIt0VfVkh0v+AQijB40I
Um+A3LAdxoRZLUgfLucldAsVWkUvMJF3Q2Ece5nhDjwkwjDEczTel2iAng6zRG1YKTct38SS/mgu
oSupYvBQGHVxOy3dP2OFQ5IDNiUvM55kKGhR9wALxr3iH6MQnWDn5ahyQ0onxsuoFRn7NbIb6Evp
BJBQYz770zFKxOB1iuKnoSI3BQqZjImaFh1Z3OlRkT9VcWRQnHC2oHOYhzUKL6tFLwdRzFCHlxY0
fxqUZFOhgMLVloJFbiPZTs0jIZjHvBNWRRhDUrwWJl1e6ybFz5J0HThNC3cdqGMCFUCbn2brlJiH
wiQA89NHSemzFXNCMbNnnfoAtL7OlERjkqyRPBUc4WGoGDCiTVWghvOrFcYIApH2U6OC/HZn5atE
pc3EeU4+IgvWFMLJMb+1wmgRiISCNnttg1PN/HuILdq75GpAQvDxzMeqAc4wR0Wnzem3RLlP8kDA
AZzCPitjnORjCCgZ9mSp4D7vEpSWBta+lCrK6bDflTUincr3lgiQQs7dIDFcshwnVCaKlZwj01+V
+lNbb6SkP1mZxXb4KfcMB1X6k7Cl66DcdFwsBO05SvCFGUYTHtIMdVloF8V3aimrQs0RIvFoKbsN
PdZAsZ3aFWFchLNmK70BpmzGLxbWzNYMHRmYaor/Pkh2XfNk0dvIy3PAiYbyRFTqtQWWMJ9XS8JJ
g5irUJmhtsc+vJuM75Fz9/KPTIO/wmVIYisAc0j/jl7RKOT51fovMUOCtSTqcZEhCSpIlxuVV2up
6OnJWuXnWH8DSCdeBW1Ylexj66vGQoubiYaCHmz1mLn8BiJ4jTSy+x6DS1sD6qTbe7GwKhZ9ze9G
/2Tyi63cfPk1Adn8OzW4H2MYn8IoJoYQjAFjgF1DgqBSCRz63lpQhkxkJwaz0Tg7lg+uSN+z2DGG
+Oys55TrSgyzjFYGHeTCcmd12JspBkKz3fnMSg0O1G25FQWN6cfSjyE1c0S2paF4h+VXIzA0+/Rh
DJqVOr+k2pfaR/HdKnS30r414iWKZC/IiJ9ExqhjaKuTsWuJbs5HohvEa2xsRJMubIACuKmRZKOc
QPDiTgVq+TFVRdTMQXoI9IDMo1l4DrqYIC9iLATrVPjyFxD4TrtJvXpqkU0rCakzcJDMmhtQysYF
B1NvokTf1B3Tmyl8VPqG7pmoPiuoH1aaPutu0vnxnuKesDC9hW82MRSq25/elziVinUBcSRWNuHE
OHLCezAulK0yq6d1wa8iUEU81tpQeplWVRvflxZmsHHwc3Nt5jDGi9LY8fW1nRTJqkM4N2vIsIuG
f28cxI+qQBKh1DXBiI03ZOJPkLCOUNuf1KKoCJGr870oTO/qSJJvn9S3qbQ42RrDNYs1BU3NTMaI
HJ2NklOsbuCTRW6CNOhAus1OTtS1uCS3IeoiyG4KthLT3bLRttYcvNcJVi8xRCWPfUIg6qmimZWl
mpdlw6dFY6WKRHnfiTVCNHgr69ocjkYkfgZD4CONQLVfTEIIrgtt3xQrhmOlMlMy8nNiOP07LSmQ
nek0K7k2dGeWswMdna+5DO5Q1hDdt6g7UcKDalRhX1Z69j4o8on+DeS3XH8ctRj1UJEigBtJLx5K
dk2AH54R4k6JmKOPPkPxOWjetFDRnG4AhG7gdV41unKKK6G58895nd/tEtiNYURLwfBFBG2h5Jpd
8n+4O7PcyNE0y26lNsAE5+HVjDTaLDOTSSbphdDIeZ752EBtordRS6iqffWhItojIiOyAQfyobMA
h0LuHu6uwfj/33DvuW7Yh5Gbk29gi4SguYVQEHmFs72vCe1EYRoWHUDpDkloYJJ8yZaECTNnhLcb
Zb6TWmfSW/V7pRw28qg+SPFnHmr9qpz7B2njx8iKRRGEnCbGTkRjOIjxo8xRq9UEvBuoHJpSO5X0
k3GH9kKVy6tsMQIWs9opItWOwXF4I6eRXgirmqea5Z82rkSpNNeeqKKtzo3XSGM65XXxg2dGa61R
v1hk3ZRM2KXx9JV7w1PNhnCFMqVy2ySPGYgJh3BuldIBVsg0nrzRfKLpR+YyC6aEeEv+MHL/ueEa
a6Sd6tyH5Vr7Shomxu08zW2lsRJHzgMy0Uf/0ay9jUqlBCx5xbxxKUR9CA4up2VRhmzfJaotpEjW
68lIcHTUKHxoMr2528SnydU29uxuLcQZky5/FsLgfVYWimF17nDNbqjeLKRBS+RkkjsatUsODC8x
vI0958wCtpADoW0d002HKrYMZbxk0PrzfmjtAZQ3AP10E5Ax6c2PtSHM61d6+VGPDuZ3c58hVw3l
dN3EBQva2coTia0ziAKD4VoP4efwqputzup08wvk1x6SJzPpzFUzt27l3MQxYp+WQJheYlq9ZowI
vs0Nu9YSdPQTVgdP3SldSAFYCeY6TFS3n8OK47m1FCQoqWMwKgtdlhGu830NBPPZDHt5ayb83yoy
Ne57pAsJ55PQcedjq8Rk6w4xhJ289M+9ooyrvFDBOQ8TauAuRhFNEtZiENN7naBd5Oatw4TmGnpP
cSQciZnFz8ONvKgtxSn1+L7OdNZ66H/batrojOYy3c93YsQooJH5hKM0vTOg+XHwm49WNslbT8ni
s47FnnAcYRvlCGXCsVmG8vAaeimPQc9atVTk5GRZBbF5HWYCEfV8EJQvY4+iK0plqOh9n4AACIAs
69M1CbDUjDVDYMn39yHb0MLsjrqZCyux8Paqr+KNsQbqmOKrAZlr6WW8YZI8awJrZf/P6oX/0C7/
6zHkvgWh/7hhvg8/0/A1y/vw/fPf/vt/J//17zTMn3/umL//mh8dMwsrVbVwTlqiMjsdfzTMxN7I
Bkh4heGcNa++fhsOzpk4xHaL4i9w1R/7NxpmTPK6hmlT+Qa7/FTDPK/r/q5hVjRV01QZuSwNuG7O
RszfSVG7KixkBi6E1298KHCDZzdrt1rnCJPKjZfajI+4tGeqO0bIKertYd8ReuKoX/UrHsTgAz9N
eVTivWwBQU/WrX8GT+7gPUSQ7bkvuKwYCMXqtdtXmwQues0GGodYvZDs4CP1m3lYtJBWqC5IvCxv
Ipnz3eOeQnbh70cJoQBd4bp/b5+Uc+jiewCOhRCCk1JY8zawA/jnJGkTFKDei/R42HCK18/ire42
o+FcWAXsYiJCLln3mUY7U7lF7Yk/ywfVZ47GJ0ZiORvqgNRHHB57z1ziC3VQzkKLWOuvWbtmFLgQ
y+OULltpozQOlnXeCjIlnTPyRXCxiRnAlzbhGvszW0loVvioKOEyAPv1YghcJaV82ZbMRVEEouo3
7Wmf+rN19W3Y0AaTgheItrKeZEcFYMZmfVt+Rna0mhbTLXyZ3ugV40V7AP3vlq80SovglB49Nzg1
e7JQTsJTekkv5dFf84+eyEJd18fsdAeacm+63jk+ZhtSvZ+SzUF3xa2xMM/pYy25fuZG1SGWD811
4vYghbA9pI+YxgPrHL8QJj5z771H7yHY2LmxwyDJcZZP6EE3xYafSauaz9PWM3cAibVGDVTZtNF3
XPhXKtTsTgTBdePTKRGXxkutmd9pywVTDKxwRk0vvxg43s5AaDCe9p9VBvGLHJgFfTG/JsLXZH9E
+t1CPLCfbM/ma3N68x6bE/EIRAhem4960V7SdKG/cnvpr81H89F99GBAjt+/Yj4yyaBgPkrX7sQF
1p34kiHulW2AJu+85sNlzSt81RDQ8S49CclsUeRHwfBxkTIWrxYE1uBuJE2IbzHuDWZE3CK8blya
KitZtl/Zhq8Y8wx+FHt5G9YrgjlQP+OEjI/We2o8jS9VsRgPkMEovyVhlwyPZX81Daeq7tvugJql
FxZITUeSCXm6Bsh88+bJwlOL2fkDRvE4A8GVC48FiMBFwEp47O5FLPuJ9DyKj7q2z/Jtla3FeoMc
/FRqBJb0wHwqOmLprp1w/OHiZYidO+r+FTH2oK/qwP3xtsl/fV/iBpTIaz3F+qkZ91JK+tDdSbF2
eO9+eUsvHO6YKagfVcz168afnxKdcO5gwSPp0bLFbmNKiyQ/pdYdpAK1cXvMaxQCp+KLiUC0xqrU
VauhWtW2xxMuP876za2T7jUgtPiXv3/wfoPI9P++/+PXeYfZwY+f/vgjvCO8GG6OBVZfkPrJO1q1
eP7l57+8TV65EXHtsn3+ih47LIyLaq1dahtfNWtttNAB9IxyreP+U8S5Mz9gshERa/kBHi9KudE2
G3FhIIv0slVPXgDNOah7WLjbsn4ujHsYSQ1utDPSQSu/n/Al+fo64wlgzSqVO2BsabVD7i8Ei7X2
MaHGehcXA3Q7MG9OT55muOrAzOGFLEcKG7yRkdKDVbCNfTe3hU/VCndw6W3AHWEawlm51NNVld7K
O8UxvbcArJO6j1hFDIsgWImYMxX9uXblK/pzzUEXIHxar52xfG+MVSavp2MKomMTnkD8Unhv50iQ
Zq3VK/+jUl3kZtlb8TaWzuidC1QEqKC02cLUH6fgXlx4twHbKh+ruhFOYrdq+nWD2sxOZUfBkmqc
Rj4d6iUEz2dDuS9vwrVem9rGxD7MUCN28/C538HXrNVNEB+hAJUYYIkcY6GvI4mW8dXOibDJA3Ag
gwfiObxDpkhTCB5rsYT662jqAu3+ju/UXXYIzqVwp1CDLUu4HthyI6tcknjWfqJplpSF3z0qJ/AU
2gpR6ppL4CFG2J0/WORdtA425isedrzZ4Q71SbBSnok9rmxhZS7F+KAIG7NaFgRodBs4J435iDwE
XeUw2zIuszPurnioiSRG6ydsCo8B1hKEC90Xc1JcfM2leG0D2ywPWuxgbTLT9Q4lPB9rXfHyOM6e
OqVbA2SenUock7dIPaa3NlvT5xTvXrMS1kF/RjTXqu6Mkd5waZFdpCb2JCBSW6zN6eLftca5rXcs
c7xL8hDFLq9cBTgCxnZkpsyqrwg69hjq+ZHteTV9afcBWo0WQR2iGYOcZ8d757Gk7cKhRwq5dYiX
kbKRMlqXE6moUFnXJHT7exjTuN031eeIKSU+xda1knZ6th4RH38w7gLykQgbpL+fsrg2+33XA9R8
JZ63iJw2PlTtgbd1fEBEEi0BivILv/6aesgMBnTEuR395tjMeX13aE//WTXs/7/7HEq+70/yl53V
nxDH9n/9+1vFuvrf3P/8jyoL36e/WFx//xU/SlPVNChNdeBeFnRiFGC/1qbW33AlkQigghmeYUmU
hb/Vpqpq0GBSNpqSqP1OGzbXphb4QtOk0P0uTn9mmaPgqvpzbcrYnMoYJ5em6nPt+rvatDUjBhCp
QKaq+hT1xh1CtVmPc0zAa1QjJFm9f8iV8CAmxTNDeQLNUS23rxYJFi3DuAL0bJArJ6My7roQqGvz
6s25F+RfEFW89jNzFeTpo0g+xjTJp5i8DOKQaJOJ+tCldVRL2OtBR+DKOBK3rk7xyqpsuTG2Oikc
Plm4g6nvRpgPkqU70hzXURXMO3FYHSaxtIWKSA9yKjtbpBaUNP474muNg8CRyQGpOTh6NfzouF8A
wD/VaHTq6SPNqlUuhU4XPPvTcyqljo+HOp3ZuQVZAjVG1o1YzLdbQDZeTp5H3bmtToyUHvNYEa/k
eQALkJn62Jpp7gl8ZTDfAwh+VoQPzzxm0biywL6V5btcW8QoFfeISDYxGYUlO3ELQ3hsPSOLW3gi
pIV3LYWkoWSbiESEjIDDMkATS/wHGVbm0pdYdKHxZLrOpZXB43Ukgn+jLgcOkuIzzdVPv7r2DH5i
iuKRzGE+8HVfIUgX4/wsFnq4aXCqZSFB7q1d5BcrQfQq39X1YyX4dtlAsJLQy3CkRfj55339SCWs
jXdxXdx5EsKygTClHA3cfQz/tAowqnZu0kurgpT4sdoIVnD204Ltg685CA8AB3TZixlhNFdz7Tjp
ue7WIo7lscCXQ5pX1wwZlNm9XHEtnUuk6gURDIq4ySS0YKBW0GblkZ2MdocRJPbvDWhXEUC5UlWW
2Go0+c4UBhtYl475pn0b+2BVWdF91nROwvLHLFI3GGNX94In2H/LbDKv+DS+olZZJqO+MAqc8bW6
SqLqiOsA9dRsjWlimb1iq94lmjXnPqgpcZ8I98k5MIgQi0BL57PAvABCAhwnGgFWzZljQ1TejI4L
vq/IpdYJsqOgEJGpRU8RsWU9n3BCjFkUK64wiU8l8WZsEA86cWcG83/0K64nvFqEocHRW8qEP3QB
5iMVE1Mx8nUKqXkFIIMx5nHJ2iHvJpHzOeG3VNAolnTAXKxmnzJj3nIG3MingZC2BveNJG4z/8uS
tqp2nk3ycMiG6DEllgB+J9UckW+BzuyOCLhwdINEv8QEw/XYv6JQThg4N5vY8LBfMSyJcOYwm5Fg
oGuduK+ImtNBV7QYHqrgnTC0ESNYIvNxd7I7+CEFHYF1Ovaspjqwbxx50JgZgyksRu5nwu5CkLfQ
rwnbY0qqN7tI154GKbyTQlYvLSO+kMy8xpxxHbB+0k1N/CXjcqxowlXUO4fswILtmohIXYHRmItg
vTgICnL5YvL52rY7cVrBIttZ1dsoQl3eTN4no3uk6vJEPnRl+yaOGXUdY7kZHDjKbjtHAnpAG1GS
cM2O+VcYkzsCpLDAKFMNA1pJChCdRNkalXk/3bEFRIO0rZjX+vHkYgPAvT5ZIFz0czhvg4uMI0S/
cq4d9QI3quSvCNEDGSq/Jda6THdq75/FFtV8V1QLUj8PP38P/w8VmIn/z9vaTZiiv/+V4IKxzw8r
s/k3E62FSfAAkMIZrfXjjjb/ppBSoFuiqMiWZs5SjN/uaI3JkoilTsbLKqkECfyq3+aOnp3R3NEI
wXBCW8bP3NGgFf98R8uo2CAtmqZMJfF38yMzEQs8NVSCI0/n0Lbr1sh33gA4acgcNJKApiLzITCU
V3PKHUO56NO9PEibaRQOmhoSa8jqoAOApcpPes4Ym9NjIsQvmjJe1eYdkAFBSWzZfPYKkSyCznPS
mnYl83dNoGw0PTsLPtsiqXGaFGZMVKBDtaYVejyeT65mzgSZlmTUPk1wejr5xjlqbZ2ckbBNyU95
0cy3TtOX80Otl94hGecR9kmFwAgp1dbaehn50YPEbcvmfKNL1VEE7yd7+XVUSEUzd1WACZCILCuW
j1nV2iK+xKWikB4w3KLunNBNlt6xa+4t7gwNsIZVn4OExGhf2dRKQLIAAWMTWmOB/9YDiY4Autu6
dWU/xtuiLrvBg7yPxmzatrRxUbIpxpMl9nZWtJjs7oT4LQJnJSi7FrO45VEDiP1BLopny1hHbbOq
or08xB9GdxO6/M7Xx10jki3QBJcM+vLSqKazJQ54bW7DeGsl5j9p+ZCSbjkkm068DcVdpreuGE80
91p8lqYO3JRgh0GyQ46zZrx+auTKzUJlPZTmgbXbogXJRPH53tcMcXLJuiDSALQBZ0WfASMa2Y65
fg0s+k35uRA/4nBcVzmaDSIcPKhSam6eJxPRgPgkj8qrxxAs35CON1uBKy91eu08qSxBLRUIlL41
1BnIilON9G5u/1UUoPkdpGsbvjbRrphajnoR5cI0h3+39TXT3HQkLztpwc2ykSCmoQuOCs1wgC8g
a9Ej5IRt6vKlV+CxDXNsMGyAlVGXJ7NA0YO9NGTSYdlV4H2UwoVN11GNerdQK2gh/q0km5jNOotN
E3oVYZXeS4iWhfTusQoOeeBBqbLwteEwD0k8rufo41DhVakICgqhORi5JSE5JWCNGLd2XA2kJxsl
AkbSIEJSlVmhHUxSllF8LxXGqXH02KjTKpCdlK61jPEwySAhfTU7mO1Ah0l4OKEL8w6HTIQYGXOP
t6cg7LmBoD3p+DRzuT/xd3DIz8nQrFrPRZQdjXQlULJKvnmcCJI2CZRms8QiiqychqjpeZcna9iM
iKA25izqdE6lpm5nTmBIW7OXyTZYTXN+tUCQtZmzmKUbHxyJhGsvBLLcbQ1yr/mcBBT2JfgxKRCX
IWGrrPxztM6wajT08ZbwjgF/2Rj7xljX7LDZzbQx9Jn+pFCWBuRvj3MQ90Aid0ez2ekPKjndWP1Y
wc7R3RYjEy81zYUwp3rP8d4mOd819RAZESlAox3XPZ00rxXgWCr54GWZURtXy2jODZ/eBAaRufAJ
13SRaWhBBOaSWOe7Z/JqgZEA/7XaGCsgM259OgsQXHm2EtKmtKth3tU8TCmO5tyvXubUQxjMW7Gq
77X4oJEzoqL+8BTiW3U2yYLyokSWrWEo7NG1Qk91NF4utbq15Mn2dBJFoqfW4FkQTHCxYBdir3ou
OZAUzbtD/oOuNLZiXIL4sct+ixB9HU8qA37KzcIS91Yr3sL83sgshDHKeI0LzPNAjvrpCZ6q7cVf
Eszolpwrkxlfa+0KrKSZFjzqHa6cNDEeRxX5udV/VarqlEWzjsNs5QVTYWvJcK8hgl14GgM1IXH8
efmlJP6zWvqOmoCmHY29DJ9UZS2JO9ja+VJmI8Qj2RtlJ0/NWM4sxOo+xvKaSeaFFx+zoupJC49m
TohMX78MGlEv0qtHLm0eWh8FnDcPRZpTKqhgmxqbRKGsYgHdQ4/n1DC7SxDTNgzK1mLbgSEJMlG/
aOrumgbqUx9Ku1gRHbWPXn3sqAAqfIn5SpGsQ9lwNdJQa03f5ni75xHrvMYtEICp0rFQ3TaozkGq
4rkDuNVdQ7PYE0YCRpXqG+ittzXB/1WcIHqg3M9ShWwc4Ogb9Vm1CIabuvBQZMAm6utkiWclAMLg
A/qQjOKUyTyoAmqFAnbr1ghh4PgB9iPshEXRPlYxPpuc/No54EtPogfBUKF5tW6iKys1nTadFQZO
7gskGHtw+/y4pgGtQzbT0r1fkHGcS0K7Ydlu2KOvc7Uw3SP3BxJQ7Q3IEnhFpMb4FOUg6uKRGKuk
vybKqtZ6W82ml6jnqpvEqnTVCPJXmAxXQ0lvEJhXZQgSMSXtyk2VMN6n9bw7GlhSaqK4aaYx2Gtp
U9Btt/aooFfWyXoWQmhDsgJ8kSysmMFfx2YYwCBDdytF3iRELtJUxOlNigZHIHRnLnZBiF8M7dr1
lqPUTKBy8QDsA2wlSR+swAUrO0zM0evU2nLn7BTGA7X0UWBblbSraZYrOLuvgja+WT75R8lrUeRu
xIsxSA1mgcVK8SPBFTzrjrGH7qiTJSDhpn3iJqwCYlNig9EkAr+LVTEthWXn4MimZddjWzPmuaAZ
sPUphC2CwK9mDCo2VAzxyx7XG+Udpu6eqbQpB5mNIZhpdDWr54wOyG+CuEnIYF6htpNolyjAyzmi
tAqlh1BNnlqBLX6FbEls22fDE57VqDyp1rNUl4odywz2Ki45sT52uVJQ7AjsVyI9onCYEVL3CL/X
fOf1mD3MOMHF7MDJ5Fm5a2g3S13MtqZmkqc1BkwAWXuRWaEtCE8QcSM1D8Mc22MM9FgWBDz0ptFI
ItBTVz+lutuR99PMuT9zAJCZN8OjKE/bn+8c/tUU2YbBlOsfL5i3r3VTIcd+Cz+Fl4/qP/8j+vNy
+fuv+HWCZ/6N2HqOD8kEaCR++z5/bJc18jRZ6hIfC2boDwM8dNZQeqVvsrn8O4zv7Pu0dMpqfJrK
7BX9qeUyfcCfmwOQwCi7md7xQcz2l98P8CxCC4LEh15G7sdFztYFbIq6K+9ln4G1L97UuFrhRXB0
kQk+jnO/ls5ywqIKZSb5HyC7ye5g9B8OQF0Ff1lD0o3ZydY89X7JPrpCyDF7mtFONJ1CvgdwCPmx
YB/VisXjWOEq1DYjjANBwentI4sUGW8PiTsUuPoY5OeKvuGHN7VLKWq/at86RbVw0zqEyjI0Et1b
10G0a7Povg4/UvJ9/IzNT6RuEoMXeNTuDYi/KSYMRx8nRIBNhtont9jfTfthYv4kQmws9MLtKjwV
PDmdccjbQxe3O2oAAn5F/V5Pp3E1RURuNHyCBL4vZBnNjmAp5F5w4kOoIVaKeEhpwkqoQR3vzmn/
OmutGfsL6cNUkPmEcIWP17zGYrkyddohX9p4LBws4qdRp3Zjes2C9NzkAWziNLL1mYKip0RzQFdS
K44Y46GL0C6ynujZZWoGsUil4BR4zhqgNAUTknBmzrLgrKNLUzdbnYWTV661nsq2EYC4tE+T2O37
MLjLgT0oibUJOJkWkuqfc8Ef18wnSAKBpDr5pd1S28Rwg3xElGGoc0L7b1Ku7Rqg7kvkhRcWbCvP
xDDSEfDWQ8AX9AefTUkjJsBzj7kQsbZ5FsletdSnJBjhac7IJcV69frMNRDXtQArehyBTYkCEbV4
RMVbvgPBpz9z68rpIoZp9VIrzp4XzSWnynZeJ+5FUnLXiEO7Na+Zg6+KiCUwUnQufnmNqshNUh3o
ke9Ql16C/AO95Kr08WcOxG2WG3UMT4EmLn1yWJpWeyp9QkPnzAkoR2xFSvPSdtImYTkaW9WmsFjY
Y7zJIqoKiBCZ8qVTPFsICpSXOmt2FYNJ+IM5FuiC2WC3TYGkSxO3hxzt/SSpWDiBL0HTGkVUz+G8
4BwGkyuUem7s3RCC7NTFq7AU13KF3oFojUp5kimygO/gC0B2aewSsCI42IiWYkrEoBA+lgx8ROjF
JTHYdgsGapzsFERJKb0oAEukmVwSzwwTHpd/2tH+Ly4w+j5u//H5/6sj55aTGFX/9/96JZnwLww5
33/JbzeAJM3uQrppVjYmKqIfNwDHvKKKCiHNjIJ+h7pjCISylVWNZn0z8P54BTBQwgwGfZ0FD165
n5kPMQj6qytAYi1kIH8CffZ3/n74E5STyhzHqIknQX/vqYOKIF3JncbUWr8NIIgKFgYTWn1jRL0y
0JmTDlXhO1Ryxe5LNOzkBWXQcVTLzWr1as5PAE/COPCshF2xwEG9i5QXLdlg+EY98hXwFOU8TSMW
95Kny2zLTUCmrW4gV86e/Bhl8X3bb4c5po/nsgTnTNTSU48yN+G50ubnN9yg+nYKnmqZp7tRPlSe
9aIgvJ1nX2F638vXgBMhr2RqNM+V7qpbZ15NTg1NKKAMWOsWuEzMTL/xTsgsl21011SwN1yLA6jR
3idrWsqYltOxWtE/4Jy5Mzm0PDV3OT5fibXBg8mxpqXPNEZsr58zjrywOtYcgGraH4Xceuirx3A+
H9NUYsqurEQOzno+QQtL38XdWzSfrAQr4krmrPXafTqfvWrIGtzK0MzAolnmjOXxm6wGUn3mObzB
YlkHoOkpthCw0ShSJweRR9tzG+hLEqQ1onHfJNND6qNXsSbVEYo5Csu4tGlewrdPbpJ1DaK4IvFC
ewwCa1uHGIHAIDFizqDkJd1Owu1PZNQctinuKtRAHiF8E3sEutiWaL6ciD6VqL4St0nTE1E4Z/iV
mdOU9xaYz8Yg5vA9zNpV6n1GItF/RADqfnHILWJA8J0LEb9FVKDo4S0kOtAiQrDwH4X01gwnMROM
xUSVLw7SUSB2sAzYDQg5C2sCCXNJPpRQU4gpLGcLBLGFiuXKhBiGhBkaINZVtTvXsq4vwAClhKP4
Is3lVNxbmNMT+SFCLQ4wx000t4uGs66OCKk8aAa5wYKmebZoX/WKCMcKurrHnr2+1lO0lodm08oa
ah3MlrlxrNSTp0sfgZA+6RkQdMXz9ina38To7ba4YA+3p2QnhL6tjtUV0kU0AkVKMN6kYruSy+iC
2Lg7lt20BgK39NOHHJF1y/eBMnQXVOaXynBNS1aqeqLNWlZmS2+JCkRzyz5yJqj7g48xVieRpayx
2rb5WS1N1EPw9LWxuOSDdYVxiJFBwVBLxFmbguJHdOILbzK4Nl5hMKDV59pDRY+Ca+y2cl5tQYkh
PA8fjKF4pyjc5kbzEobzzIWVbaggbijtho+n0PSLxyisxAOcGeY6lvw9w9qYp6dERxRjzB+aMzAs
sgMkJElThtJIILsJSbdqPXgMT/0xPZXWsUjHrcWMDOzJTcRQYASDTWn2LOhe7vjjbhC9ZTh0tgJX
rmRLXKEBDCTj1IQGkfFMfYGP82n1yrqukge1GDcow3VMg9pFx2UoFOScC6RHlcLDhCiig9zU09bS
I239qXJp7g+D0ZFUxwwxFtb+JMFrgFlUSf59koc44WI7mxdbVQk3P9xUASl5kXkES7nnnDwKBlnc
nf+pGtJapqxeKP6njH/GbHiqGfAFqyFT1hliYZB2TqEQGYScpgCEZ7bZKunuvPRDhawYNI9AB+gZ
txVYLWOM1hnykwZ+n55edcwXGoPzIr0k9XnUi8UgbOKps8NxBnoK1Nq3XOJb1LkitStYxdGXL8Tu
ktj2kgOVqwK2w9imB4kgzolMrk8rOqWik2Xk5SGeQdbXsZqOqq+A5Ewt3oe14gwcMwqmcGw3ubUN
k3Lx823i/8wFkzyjBv5xMbF9JTR3yvI/t5Dff/A3EQh5kzosIBVG0DeI4NcCAhGILurEZv1V5rVM
7UB5gQUXdQiN3e/2SwBywQMR3EI58rN8IDZVfzT0KppO+SDKKinas+Dkjy0kyH4xlfWBHCMhx5xm
YrYLM0I/xvrUdyFGHmaQaOFD3BLiuM299Kno0b5FrDujAdYdXOawemhN042bkEoghz2jhDV5t9YW
0s/B76WnPEhOZRs/RJ6/znNswRV6uzTf5+gkCRacV1sLJFalcTKZFQskHgpPLfd1pu/7ZqfDLSdA
I0puWRruJyIrs+RBUAesJ8PNigMSobjyrGCLYYUMjGxV1rpdidG1apRbrmFTC0L/6BkawYXSIWlH
pxpvTfvscS7W/buekVhinrsQS0mLX46418l48MvXQdfwyY02ZNPVYCTH2EqPEXP0fNZWRBxYia+u
9ASXIKhXaC6LKtYwk4x2KfJPTju+1ps8mYABqeBpP1UvXvsaxsPirlFKWEimw/nD3phrbaJ/Lkgo
QO/dbPowtn2WfSKmjVZoKMlACQJtYH0JRCE+J5O3YQCxlIRtS7qJnzNs3RShAQk4OsZ1fRTKY1gR
6mlcO+ypgfCO97gV45taPWZDX3K54VnBOcPqgsbOuhqsMUwkhmr/BWFsWxnttvESR1HKh0ptrWWV
aulZQWya5foKz4jLwGTptZlE8TTdN5p1qnIPpkS6kWEdg5nyFkWDtLygFLXk0G7GOZe3X7WmfvYo
N7kSlzph0dQPLQd56rbSvveOWnMCPsuIDollEx34ly+eKF3zvL/6SAjiIBbXOssTEt4eQWuRjSEs
p9TYyME+goZYhWtPRivdswtqvnIBTyoTM0zY/XD2LOGefYSDvcPRtcIlVJ3vUI1e5UNTBJdJ5zHC
edSAIIWDQ7MqwFSWHJ4MJwxFN8IdqfUMHzj4Q1iIqnLXml/F4DmwSw8lc19RO03Y+nq8fpmnu234
kXQf8DHpfLOnfkQrqsWrBMlz6UF0IpbTZD9RZlG9jeSI2xqDesg/f6lqYPxKKF3MvHADmXzTWZSQ
e/Snis5IsUEXgom2OASMTuWwPeZZsexgFhXCMztJ9E6pjSjmKE/zasxkcMNXplC0h1LzkaN2hK5g
ui7YUfgElzeWdsswoqpZypIFXmTpOQlThFan+JhE2JnZtC6Ngn1zHM4l3/tIplsQI9ZWJryEPgb9
Mo3d2ko0m7Fp5KZz3OnQNezvMu1Fb6d1Dj8UsdgyZw5TjMYpZ1TjoTlMfTzfwKZ+/ir6V5tYqvNO
/x9fMrvX5tsO8+dL5vsP/rhkJFkGdv6D8/C7LtW0mETOnaai40P/w6CSMZeuMzc0KKb+/pJhUmlA
eGDmzO/8BDQCDM+f7xiAFgwqUUCCqJjFF78fU6qppBRyHyHiF6ZPX+DMIKOVq21N0vy2rJo7xcxY
GpLm2hkPLZdBpmo3iHtHk+iikOzXzCC1hCxYy1M3sfoaIQTSSIrFd+2YxbMQvI/ZV1K8BGWBn+Ge
LcnJYO/jTQ0u2deIKQpPM/sM8ejh96vblmvrC/TyojTInc9pLswbi2sCIF5iEYIZV+BILsxdXn9G
A7FmloRkAKV40F6kiJrTxKVvBMc6nshefE5Ctx03WQUAq5JP8wkVkNlO8CzjHAg50Kd75RZ44SEf
iqcBd6EYUlGm8iVulHdfSfNVFAerUFPYu1tupfVORDepplTC0NVEgizZWO74tzIZn4waOkOw9cuK
9UOJ0MlgXRO0X4raOX3RshHGlCPkKIs1KGudJbPOpeuhjhXp+T0d5DAUhzp0tWSvUJS21XEOL4w4
FHtYmKaJLCvEtVF9FUa41YzhYBm5XcSj0wvNR47DbzkR3aHyDQFvK81OiQBd/WyUG5xhKK+K3B3Y
7s+JOfVikjGiCOuUnb6BTDFiRNCHCLiQuunoPVhxL4dxWMrsNVg5OXGZ+ksLd1Ot1tbKjDBLWT3R
lKeB5BFfqe0kAJetPWLMs8P24hPv3Cpgnv1yYWREsMGa6NCgSMGthOvlc5ub4Mz88BRP2yHGPhUd
pTYFmhSkX528VUqopFqZ8EXUl2URLBFMMiREOUB2LvGbZhc5Ylmi7yprGOOaG4MkXvS0HnypfVsW
23spzGhsHwk4duU05dUXbZV8lpvWiGXVJXG2d1k3A/EepXQ9iCCZQ+kq1/RH/X1QxLZH7EUXz77D
EtgAUAqB9ZjR2r2mrjRpXCu6sodkR/e7kuEEJ9lWZSjj4TrQ/bdU2I0mOfT9xYTXPeJWSnQI9GWP
FjY/Tyh3qarqg6h7buMx5xbhJxFI9PZ/2DuP5cjRNMu+StvsUQYtFrNxhwOuFemkkxsYVUBrjeXY
vFq/1xxEZEdGVWXWWJrNqqfKsiKZIRgUjv//xL3nJiGkQQKXxiAnqGncFq1Tq8ETkpVkjRIBQwsv
3GrGAF+r8Mlq7z23qG+JbMw9RxClrVVXO/Bza5MlLwTLFbJLLFeXpPO+Oo1qLZzap6JFTNizOGWD
0ETaZjDeZMD+oBRTabCnAaI0gcAKi0gLmxlufZ1Xt+rvZOs56DzyCBuaYJZlFsjT8RJOvTsOeD7Q
a0QK8+h01+uvA5N1E9kDPVdLOVWr7yMLQJN2i+aurMOtTxi2ToZejoql4gGIsxckXWcrh3Hfmksv
ijD4S68RhLx6sBZa35PpZFd1uC4EfCxpA10GD1QJqEVD0T/BLQTSnvtkzb0JxqyEIK2wIj4HK6rl
q3xKmAcywckT9UWIqKrENy0ddhgQDlWKNR/GPHzlRZvGTOirCxIXpKECOS0wU3hdVtl15D0g5OI9
zkZ2/Bl0czJ49iC55TllrhlvPPjvvonuohZ5QZDPBOZ7yW/P2y8QTuyd3nQ0mlY4EakttOiToU00
fvQ4jCP8HIiJgwVEuD43HAMLSHisPrwLmC/YCRiqIsMdeuuxm1VbxaFrCobisZu26J5QeIQ1MkVr
WmfKMfPRahNdFUKsbHdCYBLd1whkzxhuzQYiVPiiTe//H1zvKiPZP7/eH4AtcL9/ffzB/T7/yZ/3
Oz547nAdCaDGFcqv/GwiRTaNNIs6VlcymSE2/a5SZESicfcb+LdF7vhfu0iZ8bNq4I5FyKj8tUUk
GL4/uuF5Qg2aXFoGY8ZG/eIkiGUaN1Ohru+FYtlaHQoUBDtRr+8TM4PyM5KONmuDwSe5iYlN3KK+
Valz67ngHZqrRv2Lpq5Lk60y+NM6SF51MXaIn+GRG3jJkmtgJZg8R3Qn2X2sCRruPhtWhpTbHWX3
SPk9aediLsYpynOK84bpm6SBKw9dH/BbURvbBOl7CUyhLggT9aHzxNItNlkI9tL0kIDsCfzPEAdQ
L5/CsHIH+gU8+rYhgcDJTt1w6QyPmRNEEHxhzTeNZiOVRpsDQ0uog2W3Uth+0RPmETRbBcW6xCfn
z+ijYQP+CZaFQh7jsWoAWglls1IqkbQ4fRXlnGwogTZ+etTknrE5vsqZMSMnEHVScERs4SR8GAV+
jBxfhpKYzyk+jc7HK6ZL37pRO4nlvbHUgznriCUExWrvMZrbFtLaU+X3sOzo3nynxCuVjjAzESXX
iJNHgl8jxMpm4YETbKiIZhkz/T0iwu2szZsGnADETilbIxoRusFqsYRuqevnUejipYdIWkQsjY6l
sIMeryFMVKBM/RtAUTG0jqHZu1b/qnMCctv2AE3yddzLxzraqeio5HFoZ0rHIVGifWhCBUQjCAYp
XvoyeVqytK9k/XujHRfGKW0Epy9EnMENfablW84j/swoOpRJLS0MyoxUOGXCWkH+Xqo3g40EdU68
rLrh0FOfhMK46qhX/LlwieYSRsX5iyB7GcZpcULYf0dWyAY1UPap4Q3riKu+6X1XNXyGnSp4DpRx
lci2kmlfLry0dF///U85qvF/dcr9tnbb/ef/yt/bP5Fk8w5+HnaSbIC/Zusm/Ua6+7ly0xFpM/wy
SIniYPv9rAOBN7v9yZHXdOM7NvuXiRlmfhQcBqfh/4uMee56guwxQ6kMzlgM/v1ZB6JEzzMrVpeC
aHpPmTTcYgAVFE14JjvAdpFZ5Ds/DR6Z1ALTmeEWXvrQALtAb8wg3YC/XGfWsezvLBUfDa9eGTMn
YwSY4c1FWw9CQ58SvPNFAVejb7zRyWbUxszcIFTencpIIpi0Hw/1TObwoPwGoDrM0aKrUgHzAvFQ
MQxX3hQcmVgwZUvN1jEqUk80UtWJVtUVXr893oO0oRH3qZXEmdPSzMQWH01w6knfTE95K3ryBifp
m5wl6zQPb/HMfGkN663tvAy8PXFKgEFGJ01YQKCFcoWZGlMrEqxL1U5nnowsM02QS9DGKVoqkDPB
POgDQYMiX3VD4DQNrl50DZjrI42QXgN11gyzkeMv2dDxtvqrMX7Xwd140mTSVMQ21KYda1lKatkN
AeRU2UTTNrT9OdHldsXfEmOpykM76QmiKJPJOEkK71eXI9vX5mVdxRFTT7uqsUhAj7d5xtCeFxYs
0y5HV1fGj2KH/kD1SYsRBRmTFssAGjzC/moPbhsCADKzWEZFBR5aqcpJc2JtpWticCxFPKgmkBnZ
wLOmGjh1OsPnO8tsa5eqBPPVfdLYoZL1myJW613f5LCTxjJ4V0T5YsCncWvVwypqDeItrVp/Nyq9
SW9CYAluANVGtGS4sU+75CdBiIg9lxYiyVpLwZdOlpTeBZR41KMaB6hGrErHz2+UQe3nnK+XpJmW
lZFhUA0o4ipYo4u0nvN/CYeM9R6OLSlnfYuwfEqKJ6GFDCj1qJJ14ez5Kpp/ISU4xaN97FqhPhdS
sW6ihLgMTytspWRzZ9SKvB5VLtaahZZB5E1eYXiFusJkbrp5fpFggsm4a7o55nkM1lFAMxYWrBT7
tIBrKFgXY54YoAUJy7q7qUPXczmiZ+2L9BjkGRuagWLWn6Aq5cyHK7BZ1AjW0YvG1cj+y6sihmWT
JY826qn6VkiW+hCXkB59YakbjH3/+rH933QNojKx+fMS9rfDfd/SOWZUsn+oqJjfxe/HO7uGGecs
ij8UEP9Vy5p/w/nKfIi2lopW+uV4F/+GoM4kbY8Xi4hJhwL094WISlACv50zGbokmJe/MKxC6PXP
pSx7GpmlC8sZZmDzwuSXUrbRRZklN6ZYkzGS12ktBr9JCM+eGqXnQO7HlV4T9JZ4tbqMioDiVhGO
7UACcBsKjBIqYZUOwznUGHIUkZC4nZbd5+gVTcUUaZAhswx604IXQTgZ67nU1thvtmWbOjTm+AC0
CKFdOBQgj8N404IaSrRvwUwe0mYGUT2a+zYVgRuK9TliNZMkxG123sfQwwHO9OmRWJaCgw+4UTxj
jqYZeMQl8Cp20YM6o5C8GYpUzXgkPakVQI8gk8ZcfAtnOcUMU+rMUdjqo7pqazO6TJI64uDDwkf2
fMIDVM5Pkv79mSrZByA084l25pGj8Fu1PIL1/CwWPJSS1WICKE1um/mJHeZHd36GtflpjubnWscN
qfOgVzzww/zkR/MZEM+nAcS8dZMzhp7mk0LvaiLb6yDpz2ZC+R81UO5wkgwXgh5Dd2yQ4mlpP0dI
Be9wOUw7KBT1wwwi7572eeJYSlKc6q43tmCvtX3aEWWV1nydsUFbYAHCda7116RgdOOPRG41/cka
yd8ShvGpRfoNlPZksFaOLfQDSj/efBIjqHrbcdkZzZcQtNDGZBwrXNjphhQHY0mEoG9XOq3wYEy1
ZrNpERbxNFAJB3zluKyUiIBC4RXK7VmvMKJyZb+Kmuf0SbzJ/fTVaMaDbPV8oEjbTNj3Zh7MQVwH
7u1vuoEIWEYXuZSGWbEpptveYIWRAeAeNO0bovxFJiM10BWXpZUzxEK0TEtAA4nkbxMv2sgw/YGJ
pGB8uUy2uWCeS1McHX+qH0z01ZZnUnpX05Xw4XU1aMfUjzrosobbBRVhd+PNTHS+yzGNU8fGqsYE
iZu6VkEIBfiy0lrfi4g6pQRl4pARzSYMF7DWJz4v82omgYu77qoMJap4Jh/hIH8MnsnIKz0gxWgO
zH0AxCgMrICFpUAMGmXR63Gyr5LRemyrwn+QC7xEJgokqqocP2xfQFotw/gKlnHrpeHg1kkMd7Ik
HGBQdQEkpBk8AcMMsRr7a6zAfMxl9Tx1vupqpMVZNSYqJJGQRuqocuCVb5lnNrYyRNJaidP85d/3
BmexrnCKc0z/X++NQxjn9AV/rMT7/i5+uzfMv1kaewQLkhZXBGvxnzMQ8290CwaTB03UTa4CFhC/
z0BkUArwr3F4SvOv/XpxiBoca1oGNu0MUP5S0g7b1n++OCB2S6DsMBXw9/3DxdENZi3GcYz9p/C8
cxSZG8HzNokuHasxsAcR0XP/HFkw2BMcA2h+5XHVlri1VM/BZ75NrXcDqEuKPaXXkqVlepu0q4+R
34l2j1M7C0QuByb7jTHrUjpFIv81CvARHPvO2w8teZVDtjNb3RWa1PZMeYMT84AtHIpRBwxEMlZm
nbiy9p0W0A/RJjJWfqKuG89JMcz44YNoPjf++CAAL+lTZdN50SEanho9A+NPDnejbzRTJROagPBJ
HN4L85yxS1SjR6l95Wre4vN6qbX4pYiIX2+G/ew2tQi3UzvpZk3MuCeUAaJKB44E+03zY8ymiK/D
OulXnCKEs1XwFfo7Gqijr7+1JsSZirERvyevX7h/NqzPBes6AKE8oA0uNpaV2nJ4hAm+a9Uz8Zgs
2J8SA4Okqdm+hEKMVIWKbXRpwXFBigNfHP5AvcAxGwYMWsqR3CAv3gUpvx+UeSAKLp3DasrXJdeR
LtX7DrdTnc02fpNhtp4exUq0oS9stB4+IwiIvMB+zkcWZBZiyuoWFxWJKCgBBCg1/Qc20gMiLixk
xqoJ9K0wCRfJ6txBHdD3equQITOHos1LfiHI0VokKZtRNLRPchMB4OjKq8Co2p/5Zoyuqf3PsfRS
M9AuGGyHXrQOGHSPZrRtGXy3DMAn5uDqe8dQPNGfTCIIhA58U/8V9LuO+91j2FSOmh0xVu/Hi0oc
d8K3REWlD3N0mfbPagHHGaxlQeVBlh5j+jhobJGxPQ0vwYkoNCPHqol5V5CgowTFZ9jM3lm1ukaM
/+W4ICjSvOSsBlgJrujoF7HCip7VgS8BJGCV4Nfja44LpwjuOKbK4FojJKGsWkQt780YxpMRPice
PYQPulx5A+3ulJAsgjHcBOGnWLxIRsgdlvLN7k3qrHrZJrOOs5BuWkiunmDyXaDjnq/NQr1UpiMo
k+JQ9CHvR9fiKSiodq10Ecurhsm48VmUaDbj8VIvUbbK/TIjDLorZqEXWrs5FYo43JiAN6ORkV0U
l7HBuDUI4bUVPkFbURcUH21nPIANJUUw8JcNPt3e4wkc9ANz3HU9+3jx86r4egP8vR4+XxG/b62F
FyZrFqsRiO0eSpPnBHew17k+XmGZQ0Fuu2UQDBCbh8tEHtUy03igxfzVZ8UwTSkMlmcFFzKhhDGe
ZDV/FCeNkFs1OrWkd/lILBm0+cl7M50mwj/QC9hJds6aTcc3jtBZAQt0jxU6R9XXQqbtsEgXdbET
kV9OFjRiLNTd7KU2BWEvCGC44OsNwWU2HMOVtdvmQYd3Ndux9fexmZyiUx6CQN8LuMRAjFznzMDc
l+/kIF+syXC0SQXp0aisFzKnyvxVLug4BEo8ING6CCcD27dd+Iat6uMxDcwDHHhsYz2HImuqpMRT
Iqq25FfLKZPuJQM90QLDW08rz8+ubHRsnbJozt2tIuQXsDhioGReTRwLtcjS8Jtrk6QnJJ1HmPfP
rWGQZ9kCtUq3qujvJA3/OgTwJuuXyiCtZwmtBRhXoWrQ0ow4xPk1bd5EpENAvB9VYBJS9Q0pzcov
AD5OVLxCrK3acDw0qb6RGsvNqUJ0ZuMDgwgZLL9q6lsf5UvVdPS5/U5kUKJZ7CStnMSmfxcaPwoN
Q+fG//NCgzDcucCAKfrPS5bvf/RnY4oKDpuXKlkEDSH3/1lgkDOETAIYhCRRY8AS/bsCAwnFPA1U
f6sifulMJQ0NH6IMQ9TEuSL4C52ppP4BronyR1IwkAGlYJT5951pD0DM1HzgfgI+kXxgCsSp76uE
6Jak2uW6t4wLEIHGSoVtptfavZDxonCeZnlJbDBEyKicIDeo4l5q0hfGOVi+QaHI6aroHyYJncQU
iztVbU9Bm28C1Yo+mGraZotXR+YKZQOj2RWCH3FW/nBb2OGsBZoQBREe9iHMKqEKuZCCbEif9UMd
QiKaKcAzZPwh7tYQGqFYOgUDiggESCXFQzsrknKkSRUSpRKpUo1kiYt2qcwapiGsnhmjHrR5+t4y
ho8Zx2fzXD5lQE99gDQ2EnyIeeQEqXn1SecMxDizk6g/lEgY+hyEiw66bXDzuFsKfe42ubJKg+OE
uop0ai0O3A5RBN9cx+BKlRBLDBOeS7Ii5NytavD75lQbqw55hcFw0cfGVmqkYZcpMnW8/WOwlZBl
TPh7xfgtS7td3Ov4kgCOIuIImTZ2xrAqEXcEiDxCxB4g6VF9IP8QI/E6IQdJEMFnyEPkqt13RX4f
kI3koUwPnF18+TaCpaoRl4yCD5fGTctNYThD8xJ35TlDNZgp5o7EBxuXt9x+8+WLHvSLVjxrmuwk
ybSZgH4OAuK9RgO+x8pYJH1v3q39+4D5ccB8X7j++QHz2wSMc2aK/6SR+f4efp4zOqmgsgi1WOeA
oEn6ZZdLY/ETRcOv/N7HGCJHD/ouTfqnARhtD2eQCFSKv0aS/8oxo6l/NABjimZy0BgaeWv/oNYa
CO9JAQmrLPoB2CqOYnLaiNqqbikBZjNLna8yPz9G0TvH0TLRojUU/oWu6GvMUEsv8GwNnECb1TtD
629lajo+pVmeB3avP8Zd44bVfkLEREAGDyDuZe3mob6cOgzg8TmA8CaM4qHKjJNedZk9dcV2wMUi
NJtMMdxKfyq58RumS1iBHvLOu1ZM+5N4PyDhCKh+AKw4mlYTpN4d9OKtAdWeUPmM3bsgVXZigABn
RkeUit4Rapi+F9Jewh8LD3QoP0NJopjddvGlQWwfE10CuCUWv8Wq7JTqE04lsSSwLNFeptzErWo9
96qvLTwDpYkg3w0l3/VkMPvjXhSSO0nyuzQ6RRKBQXighMZcg/DwVxaHsZZCAZVBZiQhIttkUMVF
M1saBLO9tGb8Nis0K1myESQpQnZO8sbpfQ3jUHIahODkt3gQBLVYI1h1iSnVFVABsqSua2Q12mRi
odJRp0TtY5Flu7qhgLNoPkt/sBvikeraox3rDEgMPmk0yXMJx7l5imTulVTK1hOej8gEraVmLqGo
zwXqHZXYtskY92VuXXCvg4YWT3ml7wNl5Tf9Hrge2PlF1PSrLLXkRUOmXZPIfBAajL6EII2q13QK
vUS2ExNbhVpRGFuJybabDYHMfl9OzGMPNleibhun9qsV2X0ZWfSqUJN6ErgLdfCPlpltVCZYJTV7
pb2344iE9oVNyt3gykCVPXckhK7eU6E6Iv178Ar5MUvM5VQEpymXPkeMmzUBq9WoPFN/EggKjZ5p
ETIcuVvzUdJtwhFRZHg5VcVnFLjxlN6s6FmdhGVPJiopRlW59Et1F6WGA7Q/y4IV/IR7y5o8l6aT
Sp0cyC+jmu+bovyWJNDZtLpxBTP6qNtkkwUWPbz1FCbCxWe2SQAPa6IyJi8GzElW1uhopfJYQE6r
yYQKDGnT+sJrJ5396b32H2OiT4DxU1wSgmFEbuN3buUTTzAnP0lzBhQ6B+AGpuQKUu+2LY1YRVAU
8UWALE5VyiulJ0Uq7dxY9W/a4MEGntg2xvx5QSiI0PXCR7J23TDQcdFRLmcKYJThKBC4AIjKEYP3
GGUzA7YkP7Tqx8SS3bfmIHsi+EieF5HEK54jG4iLlowLl2Lpub0iQV5N6C3UF6vGcz02dO4im0G/
ZiMGJrWru/dJeY8Uycn1gS1Pgo9Gy9pTrHcfRtO4IqyWvDH3PGrEzF+lFtJUL33ExrRBHmXihReu
sQBLcegfxSbYheU0PI3tuFemeqNVBHz18FdP0TBtm4mntp3B6nO4V0ocPO6e7KkNckxFxl2rgiVf
t3WN9nxJA7M1wTmW1RzozlXPbzI5eHj690FPHcOcJ9yIkkc1MTLAHtZiBQHHC60Vk5ezAGuqmh0B
kOr8nqN00jCWGcxGMiLJAqLJRnE9+pEbWKRlyLYcExClUiXwUhaLkY1nz7F4TaFjplp2ZHJQgusS
SG0YvG1UCXcLxq9lSBfSTy7jMN3NGaqBTD3SG7gyR05BJwu0cQG7zDYNpzN4f3Hv5j1dG3ViSKGn
8Xdn6PxAcHDaQvDzzGArpD4wd2LXylrcxbUBScNPdszCRybNFZkrvsny2IIlogqPCmavCbtSFQNj
USdaZgYNPGghL/DUN3Z6ZdhThqaP3eWHit5GnEChQF2Kxk3YPyswSiTE4ybIWsgCN/07SjGEHFQv
rDkmLgpnSR6V7xwel/Z9M49yjrkvRjNtW55khwS0sBWR8fdnJbZOZM84JekjLApCO0p3el0ePF13
yqxeCyPGOJbxYt7uOrYEw/A8CNlLHrM0nTc0TSpdY6NkLOF1j0Os7JPW3CUg+FnoJIGwCxtlQgkI
Eyceu3MRdVvMrMZcYtI6GkzyiH0sWA4NWf8tzcFDAwNbqoLE+TXCkUr3jViOSG/pScvmrBotmDXd
P2dxRkSob4BwaOACT7rW2CxdLWV48MOI7BHPOhRl6UwwKLCq4TZAKaDJcyxzCNi4bz4E40lLu2VN
AK43fgVdRoJd+kCCtb4ILQcua+GMhgd+NPXWFmY6ixOb29m0kuccNFxDJBjnxTatnkwRSbVe1A88
nQXpUsQoDZSuPUqdbnzK1XzXRvJpSAxChbtdW6WbfGb4W4FlCxJDj2K6V21UktGr6FtLCJ/CiS9B
Vj2Hk29PXvcEXe9LVN8lYgeqLl1VTb6pUU1oeF28+o4DvjwBVLlw/C1afDGqFlz+XbP+1hRrdKn/
omYNv+K3avxXKRvG/B5+1qzfWcUACIGX/IAh/tTkWGhyENYYBuN09qa/Fq2qTLWKWMeUDYk5/K/D
dyJ9dRpjRSaKd9Ym/oXe2BL/wGKgonSknMZih5xx/vVftraZ709BrLXKEiJYu+juBSscMmwJmdhq
H6TV05v9+JE7g+gMHUPlbz9BusAHv0/V5n9+vsHboHh+/OQ//FLw/f3+/CX+iHc4JHuBPPPoGf5w
DZbRAQEcmlD41xrl3cIqLlpxIL9QcllQpvm5mM7f95obyPOstDRbzVditPyMvmC5lrDQP5XQbcCk
L8HZy9bux49PVn2a4yBHHAHnQD97ZGzzfNDRUjJ1848/3v7xI6abctEfkxYI30roFnDWiLY5h2DO
9Dq2S19wDA1lvrgRyIugKcytL7WUXY8lXmQpTqpEz8KcBI54AwRyDvkir298lVlBs2rApir0M9ed
ozoirBLtvMeFn647zn7SzfRNzmUG79iDOMtmk7D6VZBI9ig/EzjEpG/Z5ZjWz0bb2VPzTZEZ1LLJ
xMaeChuPEzxHRC/J2KLqs0GPq6LBzF+7Eb/y2pLeUrLu0VrpWw1JcswU4UmT8CYoayWitSXwQVv6
3WM8bKEuAn/h/ikkwPQN0ZpzmkT76EfvpfLBB9oDmmXk2jzJrJf75ZesoHxkjOjtBlYFSnP0tSO8
HG98oYh2jc6txbXmHYR+Z8Dvr82jLF68geLPW8mesu4QLiY+7yN5C6noBEYzg3UbmNF2iexE4Zua
PVvvUbGJsNqRo1p+9URFwOMrHTK6vILySy4c0LhSjX5qKa9E06bfCVg9+NHShxs4rHOxfOhbm7br
3Wie1Wz/uAlX8ba+OQvncbOB3eVo+3rx6jgnqADhUliU/MfBwciIrHNRbGT3YO/u4EmWpetFtrNx
Xs2Vufq0HvuLfLHv6aKx+1Vyfs0vwvF6jbnMDmhtFsLpQKjc4n4/vBqLe72ybTtdPO3uu6d0seNf
B22xO4jLu8OflrfMa4e9gGI+9qGwze7zTYkeU+B8p9lYhi4l9Gu5cA4nx3E2/G+xWVyvi8XVvbru
plu414/ruVt8fZ2/rvzrfB0Wm+t1/lwBYMrH+BnaIuqe+tp8vmcvczQJvIXmk7ZHJaik+6RB4id4
OU6PC7dEQ3tcLBYfkPp3nfEy6nsroDNbeQREJSs4Y+Q5wLAGZuh/T6tIPCb8jk6uohOq9viC0GEU
Nk3Md37PGzOXjhbm01qGPbG2i04+9dKC3s6s3fHTImUlselG5oZkX9rhsiRhJP8As7YH1Fm0JV7Z
R95ZSbCM9y30t1V+9oM31gSICKI5h1EirzH3bsWcAfdM6ueKTMlUsFtwTfJSjF4q+Y6ZMrlIn/q4
D9NLcLloi2DzFGysyK2Amq5DKG1dLQIMhKdKDrkHmbiwt0W6jTLbe1a7hUSX4Spv1ZvKZ+vFt059
PDLJXC5TyB1pg/8EGcdKM+FYsmJDGYwV/omvOjkComyvRuv0LL/06oooa+OmBE56AEYlggrHLfyi
HBeRsSiUNV+n6iIYK3yxxVtRO9nbkK5gSJEEky+Eb81XsAOLx5eMhcEiupIxx6oz7ly+NXgQU3Ox
8u5SNJB4d89u+AzkHHeYE8mEKNSn+oESJSLGZmw24EX4zMoOzwLnFiGTfPqLNHRJg1AnNiuM549Z
ty/GG/aZMiUzDqvMkVEexe3KCBHjPSiXcTdRwGbvgrkXZWupKY+hdKazd2teK8teYcY5uqWjlIvL
ZWf3qCnwBFM5UnqBNsDKKzkTE0lA25yc2q0/IR5YQPdplpnsNIJr5tvJIUwvHVbtJeSbHBAOiClf
E74acm/M6T0h+iLbyywpB28tWyHqSsTQ0m2ewKSy3QZvE58hpHBgS0u+cr3Nv8N0KVzYrTyBQlJW
BE8A9/TxxLhNtoQ3aC4NwLh78ThelUe7vyiPyuP0MP/H/G/l8Uk+mDc43MBJAYIuCMKjAvuSiTiB
IEl/txUvzFCUB8ClxZ1qX9RtDnP5v37kDdSS/EjwCv+ATOft3rJJSlU+EUzzZvg+cQ69w4FgFltt
izlJKrc7Ya3RMAxwBcUlJAqPac0M4RWHD3HYq+WDR44KBBmcRvreILQnbRCLYwfMnfCB1wIWUpkL
nXEn0bz9oj7LtukY03LC9YNnBser72DtSxV7QkETSa9WBurqHT9BlmyqxkF45Hq4dPZ8vom2hB81
3gbW2ygSIYwThvWC7PBROWhMYG1hy8GeKHyrfWFR1Uw48NIt8keGGuONTfyDhGSyPY39t+CSFnbH
9LVfPZDYqchftLaV6WJvCuOHQHAi86Si6P8s9H0rr5/8iK8BT0PP007I6nfTjh7d4bPRfBL3+2nz
uLAFLwTQNadSb7F2EYu0UK98ZbLGNsnJ6ea8HAJgSc8xkPErnDPKhr4T2iU3ZQjrMjvI4lLjrzFJ
4TGZprDZ1Fdceyvez/rfhfWPwlpVESb+i8KaTdNb8x/nevqYxv/8338ImPr+Ln5W1pIqa2SBKKSz
g4L43doDfBDTD5U1gHKi4+Z91O/jYMSTkAlx8TATZiP0s7KeGYOzbt4UEVLOqXd/bev0D0snUuix
B7MM0yEWEj3/fVr8S2EttWqg5aonLSs9txkWP+bAo+pg204tVsgVjNdlW9zHzFxKvvhQBt5uGhnR
sO1MMMC0P7RSP+JWzj+C5v8ja9MzfXdT/8//YfLR/8evvIrvHw+iTJxGJP4xoP4H9b1BHuNEQDq0
1LRwpFn9XpABj+m2ZgfC1xj4Tgg+F1wbdwfhJ4jmeAhCEkO8m69PbIvGe1ph9pRT9T0RCYMulP1g
9Lu2L9/E0YdeKNq1CWWT/FH2cMwd7qpRb7skeULZvNLar0rfxBEYO5yrohkCMKrZ/ZyD7ptYD4fW
I89N1yeiQWrAFu2nMScsS+0Jy9Em8bEuGtHFU8k2mYHQHm7eul4b4UH2pWMWWweVTDqFoW47MChF
fehbFNI63W/tCOU9G5KVVcfXiXz15IaIchumsSO36kKmFmj7YBEgM++R+UWJ4o5l7yTUjjXkGMnL
DhYnAhGr60Yu7khNbQAfBJH6p1TCe8iKqYQPFtCG9INmAyTfqOFO5FgtoGnxClyj8NO8bwUr+FnR
bmr166hM4IbSxw5jQRJg4a4ekZdPVrVP1GYlBZobkCVsspYyoswtLMMe4ONWFYnuBvIAmgPD+hCU
a9ByPIP+nVCLDkp2E7TheQ6baedGjfLCgCHVZz3uWZkY7tCdhnKDy+sb6OmnNOoBQnHJGBlmKCRN
wanrEtfvDTvWdD4BFADaLQLGqNMEqXXH8B3lrmcwf8yJGj02ef6a5bCHrLeGgKnqY2wGJO7jwqjQ
grRUcdDLRUNZ1U3vzDoQpJSuErHRYM8GblrUukU9bRTtaPGTCmRXoryXtbCW2m1NFspgmCSnAwIT
Kieka9J0IN/ZTB1GYoKUFAsmsn2qugKZBfKCMTIdMXsK8mskPYnQnS2BxGQCqWCvpUhPzEBY9wWg
CUpITytXswDVA9kSYBcVmNIUVu2aaGwVqWXZOt2sUt6PDUUSiWdcpArpaBPjlg4BVkCwn1WL267U
VgIcdBDUo6+uMpmkZBLtPb8nuljcJciFgd8+syWWUmlRsaGpBsNJ2d9o8WdRke2o3XzAIHK/ieE4
YmslL2SLkJQROFVvdZYbZ7RekrRdEnECAxvQ2rWQRr5KJQ6Z2iY0hSsKlYqSXMfsUU1y3LbnSNtP
Bez/nl0CSjYfIWkvGE4eVS6QXKcR27XUaccwUhZGcC0Ey6kn3c7M6k1O0KJNMsZrCO1zOgF5dpPG
/3PKU4u6sX8QU2Kh+x3iZn7mOhJLrj9KDUnvlu7ktQBY/Cnunkas0FNOkAf3fvhedA15adq6VEI7
p5yQzEstsw55K6cLADuxbJYyzGdr3hI1r9P4UPTdXg4FW4InZtJYGhV/N54Qo94ECIA0KCUaHVFA
31FW12rYVb644KQ4SjVJD7O9OAUCbvapOwH7APe6LjQMOk3m9ukdcBcSLGpzxdwEHhlj7LdrLXDH
aNPocKk00+6jZuVF06GHWCb6julvCyRVjcB4mTAykXt/XmXo0q4w12X+nFDpl/3rlARwOI/pcDLn
vlkYl+pcqxg+FVoIRrYkmdtTRjKCkzP07mU9iht12hKEBHE8tpNkXCbym5J/hC2TzPKSMZIZtE2V
sY/Q0kVlICcedsV4HhsSzZlUlhNFMsASHeyzYrW32s/XSHbOiqAcEM+x3UFVPWwyKzkglG5K4Kq1
audlcpZJ0AQevhOYFCut8X/YO48kyc0tS2+lrOZ4DfVDDKoH7oCLcO0hPSawUAmtNXZSvY1eQnft
qz8kWfnykXxlxWkbzWhpJDPSI9IF8N97zvnOtoq6T1tR1xILUh0utkPj8TkJ3hqaJ/0RDpd5kZTM
1clBo40FD2roh4s4LHYJjwL7Oz2mmooNG5KijRQkt4gdVRrt4zko7SWbAK4pMTTX9uiGbz/ViXWp
lLMioIBoKDd+gLbOTSjtv6k25NUmfEYjwDJkunnEAB37jpezpFWJBcvrCYJ3039K+LtNFp5pzSWk
oNoCph02BUnYB9Xs3My+1OamF1QvZVjydPnF9HczrXdkyWXQDo0va9Gb1sIUIHyoiU+/KnNfktUx
1FUF72fI5DVqGBDfNx9ce0Wch+ymP3dxFvGqjnX+VnRjKcDC08rBHL/tmHlbDIGFZC3Slk1Kzcuf
dq5Vtot84voRYWPPsW+8RJqjYlSijUqBsDol2TbzWhiRY7spxxy1EJwN6dURfLpNW4hJYIp6IWeK
b3YHiUirNoFR82qx2RjVa819pZ+xalqW4nQHCIBP1tN1p0kkp0cF4SX+svvi4IUhFrxvce+vikF/
GK1yk1b+na+f5epoqLAwCC8EzVmm+AT64awQn0kgOBG2PRUv/8hrzF1wpzCaqPQGVM21lF1JmEuj
aTdD3j1XfsIYAWSii08EdHHdzpi3gXQVFtWm6/f2BOHWQxoZN7LqPfljeMH8d2itdmDmCLYmwpzv
XRXvOGFbzY1byvF9JBHVYWoNjDeBxXXOUHDsZy6ZDbDZbIU18MRq6hs2xmHQXNBW7kBiQ8M/a6EV
hVxZKc/aNw0UC3y2Gn5bc/bdtq8iesix05TWWcaZG0/IYkmIV9fTkcUSp5CTh3B4MtOQkLW29XD4
wsu7j6ksCe49lTJIQge6uomxBMfhllKsZdo8mPiF09FwhVoflNlI7MfJwcZZ7OEwjoEvKl6yayxa
2nVc+8bRT3w+xvWguO1sUlZnu7LpjSDoYrq0ChloRnkMGns74HDOMDVaOqul+qPH/5zBUQkwErT4
omUMptz6NByOdtQ+J9lzp/pOIE3HqOPtOXG8lEbv7KUwna19BTQYUNpGAR1S8fQP6XwTDqrjGNsI
aOkKV+liGqZDqeobDkvHVpH3bKXJA1ImTjn8XgSgYlpKPhrrEFTdS273D0Aaj3EzLv1evmsSeJO+
1j1WDYvfuuLWpUbEmfPgbJN583FAasU3C/aFZQZbg0OClkj3sRfd0Qt4V9T1c+OtEScJI+uI5YA4
MPnh5OSIHCqOFO8rw3cbHQ82270AOEg/ltgnXclSn3I7PuW92MdKdEi4kkKSoISBBQMf6VqqziQl
7ahYk2nO+b81LMT2YerWLTrlWPlXM5PY7lqwIQ02Gr5W3YVDPUIs1O/HGZBt9vUuwx1uHhLuBRXr
YDoK1qSMoJfMtkw42xXBCs4LoLcRWk/Jdxg3VO4aOjdsftBOKtAyIu582Krws42CezTaHYa0DQ10
LELtdSdZz7JvnoOy+uaB9qjGrZ6JbTqBO4MUbkMMLyCHdxDEfV2iFX5w0pksLm6dXDxRTcfT/ZxC
H0cI2tXBPQnx+XMQcogiaz/jyjO45dC9m7T4MiN/z1zExrZa6NyZydvwsRp2dTq6GkR0y5efFQjp
JEUfG1k9poWBCSO6K7Sdzecq9q4Z5oRuGh7MLlv2TXgGP3DnWShmha/sonnVzhdIGSHYYFlVw8Nf
k/MvkzPB6f/G5Hx9+wjf8+oPB+fvj/Dr4Gz9Tcgq4Q3q37+jL2A1/pCkAF3pti1MsMi/JEX+Pjgz
a/MPf26euU1G+V+DhAzOjM00v8s61jcUqT81OAvrN5MzCD7axCBDM4HD7LDFbySpNPK1cQhYuPhB
sxk4TouGD6HcT4dcCk9WmDp+Wi0N+mwM2E7h1eAMr7HaLZrJZUdII4Fj+m905grPw7rdAAr1HJPc
ctGl6zFBHh6R8AEl5enwzcAeKfSvRvX37SCvEMocW9JQd6nXbOt3RWb7nXDnDg2MDm0Ic9Wb6asA
tCpgrBFbSN7Wzshyjh5y30TGx618m2aKaz1t4I49e8BdkZ6dFsIG6n8A9lXClKMG/pM20KwDFlaA
h7VmTizy94J6xEsFQLadSbL4flBFgMvmQGYrPreCCiPbsq5GDAgDGG0IlDbncxoAqfXr/rUp2zsD
eK3Vx49zmFcF1lji0OEZrEiaj5V+i8pg5ZXcz0HhTgPeJ9C4WqXtMu05UHYiGL50HAmNUl1p3mgx
erEAny5hDbpKgNvFSxUuuuwx4jwWc3OxKmPtZXcKFraI7IJG5ZbkgjR586H4VtB824ZcOnRffXws
Yf1WMH9bueyOXp1cM2jAA93zmg39qdG+CWjBfuQ7crIbaTdUOrj4UvnctOWd8KVDYmHU6d4L2n69
An/Ppomfo2hcdPVHkLQ3KFxHW7UeCFcc/CSmIWFkFqPLYPrwo3Y7qNw2TMMt7FucklO1nzytvcj0
SW2KNHeMhKfA3wSgpAY9XZK1pnOZUhyTWiTBfbiElRHhFUWRSj1tJXmDw8SpmYOjjY5RFdCCpnKv
CTbscnHMPJ+GOVh9ZNj7c915jlaL+wafDaaTlawGmMhGFxbi2oNzL9GTxkFtcPLmooJgmW0EiqrS
W0pjfAa762ZJ451oNDwDZNd5hD5Xtqam4SzR9mbu7URGcyMqlQ3V1mYlkNuawnb43FnTgkn3deQs
PBpiZaUIAkZCshWAQeFDhOPe/QAas/FyR6/yzRDwRlfspZUSz4+epurksZDBVhUDJlOER8V64MT9
k9e1y944KxzPveGaNCtVk4+DBVYS97FOZUsVr0QtEaSwJBI8+Vqz9/Xc4xgwt0mrECct6F/fxKbs
GpQJZaHyZhXYWurqSlB4M9iA0dqdXdCxUzuBNawI67o2f30KlO5rOrr0jgNg6D0Z0MMy0JqyCDZ2
P4W3dvxsLZNoray+t/JSmp+y1kRQ9bfFfL6bKo7t/UOmRbjXzDvTjBmxS+pt0WKT0N8mOmy7cWyx
lHTymUwvqys6Z1pOR17KqgSP54gVfmHO/TQN/rU+2IxYKimvaeYWmwBC40JoXblV6qOK9XNKTslc
eqPW1N8I+yYi9GNacRTacaAisMyf63JSgAijzlyI30x144CFYS9hkE4KFWq6Ks4ArEn2lvW5xLzs
2Ii/TRM5NhB7Y4r3RWKtMrqhluqQ4L8bDWsp2vxSY9Ri+CnWWhvz8BXzzJA4CRMLmOjKVG+5/gwl
w9X1jSzz9ymk5lQSRF72Ads2PQiwPnvY06xUb12TJJYR6Icyo3hKoqTBk7yPVmBmD/ptmFXHngp1
MytZpHtXLbZcotEbgsV7gybfBSvQTQQ4zPGLLqe6vaVENHip6uIxGlNOosNc20MoJMsixOxhlcqQ
s/hOnCkg3nIROPU6b2rwBHaGHaCFjAn/TaE8fqyNTUpnuiRLjTNxQMWOure17L2XEnyO0VVRxocI
rYmettCM3CCTDwPUjczqtkzjO4+dh9nTPkXFSHqvyBMucl6M4BEmLvYdBgnzoWFfZeOHAybWPFDv
2BbNfd9Ip1qhfSIVW3ZVL7GYVnSTbdpZIQtv4O2XLRZ9H+zNOESHuEY0hyO0qrUTDWDbgGJJLTDc
TJLPClp25fcbaIUwcpSBCJosxeuyjhj708py7QzTLm86zXBKNQ4pu51fDFXh/TL5QEhb5KA46J9M
aaQuKkNBRH9Ko9Jgx+mhyhhHTZ0u1N3t6+gCM2OrDF4O+R0mXqp8UkE/sp9qPZ3+yvJtwqowetn9
wGC98APF6YruNoeq+4LVhk5fTNrKOxbKa1VvLghLJG9oY2KL6/jje582B5VJU4SnqLRuUtc8xQZR
xKnjt/xT0Gd0Tk/XhOw+a8tLVsUHq7fcBniSYYf7UqeLStX9Oae5CjRxMNv2BW7KOY3ZopUwHBMa
7LR8xNfUnwdIR6nsXxq6ZdpOvVbml9Xnb33bOBKe3jo/K3FEzSVkk8Z+EEVKxCtgiCKPlYkP4lMO
t7RN2X8yvLgBrkbH7F/GFh2UCPx1lMqrWiOfxhr0yI7lAXphciYI4xa0OXfJtWcg1ZhHMxyKKf5N
/GaBkPZpkK4NGrplcMhlkpScKyjOU3KOC0Nh4aHoHoRSsxKrmLkaQq+Bv/cpUrYarnvxBCC2WBRs
99Io4HLjlXs2gCo+kfzSKahYE2f3PDPA9xfCTcJq9ddZ+j9VKA6c/1yFurafb//p7Xr7feyJ5MEP
a9f3XDWZJ4HO9J0G99M5GiVJ0fF3/aJBccL++zla0xSIb3PLCdW4s+Hq70AO/pfKQxFIIN3w56xd
UDf+UfGZz9GappmcoA22YPqsgv1s7dKzcsgiuJIstsuIVoBbGH6GRECrOQpKJDTAIa1auH2pR++f
DWKj3YThc748h1wIZqplOlz7yVsZEp3iAC85Gqx1AJjxDMIEiAlF2hXaCGgCVOYIMlNKDWY9o6Tx
ul/apqcva0tax547WNey73YZ5M3u3QbDObKTxph2iEK0lxDBCHlVWnmaf6UFkH4tf5/CauoMZ0Zx
W81rznIsZpBWEqduKW2qyvsJLhEbdug7x6KmM8XyUgd40I6azAqzQc2ZIjGoG+j2WtUDj/soMUcV
hQyHOj2oOdZMDF2juVD9kNoRzAea26ncIvGpYa3Sm1tgg4SSu0WUSftk0h7rSQaGEb+r05uaTssu
Nj8y1jm+vUNwojsvWcvFzsg+Wyq+dYuycC08ZeKtkhArVI9lTyfqe4WeJXy2R7tTnYg1TVF5zqQl
F6u85HzqJRwxPRUokq06nY7QA6FhnbDWN9tsX0C7Iz/ModPKjzm2m0TCT52aeGA6FVtvedMQvoss
d9uieAnsN6V6LHQOpn4sfxj5sPf9dl0ZqWuwDslbphp13Ld4VQIN03RcnwTAVy+QthooLvpJT42k
LKO+Yx2pYs5jtVai8FA6VU9i0RKV8OxNnD/YxSoMaviiLxYygVTw7SvkmXnPrySXuki2SpS9YvL/
EEN6igtAKmXxqiBheBmLS/pa7UWFyR04tnm2hoCORVLATWfeq6SChx4uqfTZkxUe5tCwbhaXLIe+
gqTTBz1wWmI2LI4UVKqU1LHRDUvegjLWXkRF4QxihRSLjerqFZeBYuACg4ZHdEKyLmZPHWWJ74GU
s0HaWcQm1BWTIy4W8Vx5bOZYdEVDTkNOWiEv/ddF9peLrDGTLP/5RfbX3Nd1fM/+uGj8+5//sa4g
TmUKWfuVq8117se6YjbVzjV+MpQKqNs/X2aJidlUdpr4ZJHh/3FdwSNZ6Pwo4QhZf6pIClTn7y+z
NJqrXNV1FWFdnX//J6FfJL2RKTZv/HTUP2udgcg+jhT8SBYbWr/bxvQX1IJlBIIex8sxKPcBnJlG
72713LqTgOMX1PBM8XSJUTBIZ2IbzKVD0d/i6N4EDF/20kL2dCdoCdiI+wzs//SRd9F6IgJUkYjW
8tLt8tYNp9AHzk1huMWHiKMwPoFTwBzJJewbG94SBsKw7BEXUsIpfs4pTNkx7CDedPdK90kl4no0
C84uHgw0JEZGPkkWyKs9FRZumJxTXIlRwHUUi4+eRphrjGJX5nOZ0be205xgLPYWuL2hyteFfvM8
gm2p/Dhgo+lmmTcW6kWFIVA2tgFovxsWDSzIJjAp1GsR0cFCY4CKhnFRmJ/1GJyUxtuNrTxPkSg0
jNzcYZIEE9rkNsxvg/7qWzvciKgRwKwVJ/Bst47PQ8/pWhHvfioTtjU4NwHYCKmGQhbsxk8hJ+Ft
Yl5MmRvHJrwjIfek48OtmCs15kurOJAj24WMnWXJ2dpc9u2uMXu3YTSVpYs9T6opI6vgNsOkSiJI
1T4ihtpEX7UdJkUEJN3eJzNamAHYmCfhnpF4RhcrjMiJvMXofWRekIZrUCfc684eClPSPwkGbJVB
O+HZD6WSXdVSrk5q9ERjzrJjNO8Z0QWjesvInqnbhAHeVmK+GIHSABhkzzN+yPBE/HbDR+hl4o7S
lGc/lxm6WQ5wvnQblgWcEVbSZO1qpqUuUncDS4WA5YLdSghsyqluhzvgW122zVlECO6MHYsJjQWF
rl8G1hWVKbWOzQIjyey1zUJDbsJlyCPULDpUFh4yXKe2P5sodiJyIyVYEqM9mnj9apYlYcIhFyfq
hJIXchkmY5exWhFjt6NrwRnFnvYPtxuaV0ZCapQrbKp9tkSCe0tZ1ZAEylncTPMGx9P7i2k/yezz
chZwOv3krHuksN3yWWHoYdIcCe7QJcJyCNGD4usR2aVlV/cRs0KKNIztxVvOamn032MWTToLp5rF
E20rzzKLKMPq7ib6KZviWghavai7Uqm9Ehn9Vz5FWD9dEP/AscPL8PsLC9RCtqB4mPDmq7/JkwIL
V/R+ZLFZgjXIQXYLzVu38BBSc2K9RUBoBiVQ+bm0GoHa9c0fOJp5zYPFfJDAV5DAf0hTjWrLU6VQ
VYctJvLUjfAHht2YfQkkFngNWpPf5fAbOjgOSqc9T3AdWvgOlt9gKoCUpaZIjqRtUkgQNUSInsKo
kixT2GGTy65ZB2AHgEQFSKJT6G/EOiMm4aSAJmLe6krZwjVmJ6Ea9kEDSZGDpgAsRFUxvAp/BD0D
v6KGY5HNwglcC2MGXHiQLmotuhSQLwwIGELXr75su+Tq9iWEDADRdIO+CHZ1zVi7VXCTwwC1Sdbm
DvjdHHKUp51hSkvFyx9ImTsCG6vV9KyoUCv86NFo62WoQbZslIWZnOdau3KwDhFnZrkU67541Vm4
BFzyepM0mUfpQvENvtbMuuGSiixLJ1Wgj6suRbhLcUDbcHp87ITGvB8ItG2R+btsNuuzukrlTltq
1s3XE6cSrwSTTxkrnpHk0CxPjtK01lTKL3Na8GyMR43/TAX5AYLGNvQfpOoKst0Nwe+YkfVYxFTP
ooO7bV+5hKR2dthswlC/KrQZs0wdnhSMFOGWXTebuXTjNbum4s6iKedwwjHlqycrKre9x6YDda3V
yh1+uiW1jStVHlRSlcY6Lvm0Bu2Gn9DB6LOadBxP8tLI8yUyPn3jHLTLaTl2K6V6ITG4FPJTXd9X
w2tPBDeTnts02lZhu5RBcsIYWOjJBXXKLbNnWdvIybip0aw6qdyzTHuqupE7B/SQRP0kz3ezAuRZ
PV7Jo7diiw+NoSkPUnfpp+g+9KSnYqye206cFJq/dQ3MWDUuoSSfiljpgNyxrfYV6SJFsbWoVRZC
jDYQP0Uak6FLQCGk28bsttSJO7C0OZaTHUiz56I7lIO8E9xcfZXEC8zTZj32811jYsdvTNyAjlmU
7Owsc2IlQLgrcYB0rKDjo2ck6wQknp0t8rykBrVp155asjZjoZ6k7jh8ozJXh3OIGVlVgOkTjGev
Ja/G8kHnJwtQ3oLOX4+KBe5uckuSaAVbmSHBG6j3hdNI+t4asGFhH4y8iuFtrWoDTa0E97QAMQ9X
Ct4RJcJfJXyuCv619x/7mnJFXijFO3S9fsqF/9R6/eq/vmAp4jcWQ85AAunGErAmOVmJmTL880lo
GrKGEw4+prHUVhnVjbZOt+SQOZRGEm9ulX4FmvFCIS5vByp4fegWZjoetUTfyxad4dTPUZFV95eq
3vgeQcI6WMotdgEs38owJ1Ee9ZwqQY4ubG/i6sm28E6rSNLVxTbibZwBtWKsMOL7sJdXRWHTiLKp
03JtGso6UUFAYRfuCNb3/Qoq79rk3VioGAHtx0lB8SndMO5dYZrumAV7ibesgk048O5FUpIfnIHl
27rgJ8c3nc4VAfrsYbOGjT0mbJDOGU59274orPQ070FkA5SoetehlEwSwRiump1MZsX1aohf3SbI
m11goAsxF+01DDUIbIekWEs6EVqDSCbjELWR+rNHcwCq9lzHXnhYtiF+NXa09ZTgqR4kTIGZkybR
Nm8Onm5twqjB1C9RdmBCI6Mcwx/XvvnU1eUpog3d9Kg+Ytud1uqqb8FweJc4oeRE7fcpudw0jZYW
vRwxRafWRKtCt7GC3kHBqhFyqnDnU5oJCBLr9fcWzYeeUs1mbteMS/NakUaGUkIdEv2bNUWciWze
yxRz9ukhSvznjLrOYtIXSreJVPbb5KGrqrobaPZsKbbpw1/elf/jH5yv9fcI3Ae0sCpEFPzNf/7P
/z/hssBbf/qAOm/N27/QeB824/Et/fq3f/11xHp9oyOh+gjf/pmhen6UH4Zq29RxRwtDBubzc2e7
/Td1DglatiYjy4Lb+nnQmrGCgMNJzXJYsfmtv++zZjogFbuqZmgIzn+Kr0Gh9e/PQ2zaOCNwIlIR
mn8zaKmR17eZ1SOd5iZrn0S2H8u4eO5TJV346fQsD733Wuh6/sLSm1Nw3lnJXRrRfJAnw1qqJM6d
1pxvDBV0n6w/1bX6aPXE3ooSCF7AiqKNHAkFWCuxNw2ioQnAniMReRLulKicLcSmgiY3rns+SL98
RZFJ6gJ8lrFua0h7csZtptJXSTbcDTmfZRZg3EUMH1+WLuqtFfIoGXJcUrwMJJ+1sT4pxiSthnbg
bFQuAz/eaaWEQ4ga7zvMN3OjH5C6mJxFnxXnStAoGITZJ6/Hta2AM8SRd6oES+eaaEfClUmOtYMk
pnyhThF+QyLeiec7oZIR5WFkdgotSEAZqhrJ5UJfxKn9IkfKYzkxwMRDPXuOoWzE/tGYOEN5PVso
uU26taJ0wXOQaheNfvWmjSjWHeg36LoGLahDwFXjuF7ldqDeQSBAxNDl4XUc8pRTamPcRTE3u6Qc
z7oECkPKYtdiR06gPwJMUCfMxjLLH26gtT6f2pik2hySXgclpO1B+shR99Im4gKDzd4EWLLhxK0m
au+ZLOqCScliGp1AK8K35aKtcK6rog9T1KTNZsEYSZAgVv4GBOkLXwSYdxHWx9LC6arxYuAU8sAO
lQZ+qZhn0VfifV3PHtMGu+dkF/CB+zWK8ave4wbMQp3Voemtq4kuxInvphQdIyGW+mXDFLzMyJFS
GUs8Ti5tJzW7XRX2j57h00tbIYMHcxMkFknip8OrICSArIizNWynnSpNw26gIVjqo3TtTcZ7KXFe
t2mLpOm0XPuUMvLT4w7v68QtDHtTj8aZc9uuAEvAS9aK4K6cLBiHADcpYe9WWeWvK4vXsDTvIhNZ
degIvOA4GOOrHdRPfh6vW9a+ht6/xM3EijCtgJ0kGJ0Uao71bLiwodnncvIk4dlUu+JMSdBNK70a
skp/sko6r6fGmgHhdABqVF0oEVKklNyiiRuO3MLBHHLzMNgKCl2C+sRbhhd2gBDhU7/KngaDV2I/
j3KeOLLK56vEdraN1Haf0ES88nTvMwh12qhDmyhZEKxxDM5ZQjCf1GrgSQBwvqpCg5rX2AydIeGT
r+OsvJHR+NLbkAJ6u/+wqkZz6Zd6iQ3i/TLjSQMGJSx7V0+kbdClW3pUjvyQ5KOwacB5pofIrL6G
UGhOqM7cK0J7YiawBDYG0tEYxD1WjX0TZdo2Ex0bdavYNdNnEifHThc6Jk5QHgE5Aw1zBV5P6134
7bAOSfq7KrlmSF46tQTpLqZAZlPNn7ewoyyprTXmJJUbuSggVZLKNPGzMbGUzYLdAZp47NIc+RZZ
NS/ORJPIzMKh5dDGIcAmVAeUU4wSMTSaAAYNeoigAQFQyFtWlbvcK/kSibc/gAjKm1T1NkHoqa3g
NYilO68ztj3MhUBDarVnIpCogZ6oKx9SUINrloaHTxOQUKorZ6aRc6/jjferOzGzh7RCnCSzhuXD
7GMrZ86iJLDrdUpiuNTVswXgyJvKXSp0aA4tEIxUO8g+k4jhC3BhLAOoV0EEnEEGnVqvVObfGshB
1mdu1XWuCv+gk5unyUt4sukXoOeMDvOybc+93N083gGAEGJ2FWKn9fohzqxHQ4id4XcRtmliBWZU
X2q63jwknKM8c1Yw/lM6gLzZxQRAeS5fu5iOO7m92klourXItkafGCc7IOiATPcuQqV+T2pLdrWS
lCvRkG96lLGzn7KzWZBiHAOuBpqc6lig8ccUDcxuTNdtHrMyMIiK5pZFnQHTQIk/gdqZhRgJKI4G
dIq6pZTMY/uiahSZDnUtUcxd3ALKSv1IXSvQ1CmUMPYFl56gZm83yM+JVR9shOvvB4e/zlB4cf5L
QP9//K8+/L//3uQfwX/8Mwzi90f4saj+USb1MwPR+hu7aYGbWJm9dfjafj48zRQHNLrvhcS/aZJk
qwyaTAFcRoLM+lNbamH+EWSZb28ZM+wfh99vGIipRqFp3cKL5+RkODnzItcVCH32c06NyDLTT/Yx
8pyeZOQ9GPieDjLXytyY9tOzmuz6x7h9XWGSwChMvL6A336sKp/uPaKY8BZY7ypQdWuHlhXIXBx+
SuZqZdmo9012pSBJljfmi+Qtqrl1+x0viCL2AGvU1zrZmBCWUg4p6zkE8IRTLNG/KSuCOAW2v0v+
FFkLEAT2ERIQ4X3ZfWgFJhpiUIt3TmNOtko3ub94TzfWE7x7Sg3ZpJKJIi1PupzGwIX3+cWvfQ9O
ZdFsvsKDhIdjtaqv2L1dSXHsE+YrULsb8yNnH7JgFOQYR3k8NiqXLQqMJVDLi46MnvgG86k5hwfA
5tWwH4gfhUcbJS4BvLYttrARw6tuOslDI++ibC+cnMPRR+/dhypoLjAXRNbBMFifeI6tDzIsnf4q
Q4GTCBfRkLfw7kjoDHvTX9cDXTCQJ5TFpBLPWmjvNqQMDiTTsyFvh72w+yXQHnhi7MTWuB2i7slv
8agEp+S5KiBEUyi4qPoPla2AB7BY+vB1OIdbfk15lkyXl2z4SBoid4/1USIec4YyPLJjJSIryEeR
S2Opt/IkCll20WcAiIKx8J5ZN0zv5GQLqSOaPcqHpHIi5GXY24/2Xn+dXvR1sG9dnrnsodjq3+x2
ObpKuID9S8aBIodPiFZP0RlQ8+CEV+K7rkGRyzpFzlyCOyI2UbFDL5/wQC3IHuobO36IVqjQGcZv
2seWhXmngGSYMHY+R/eYdCRc/oMHU3PZlGuORoEA4cCXaGTmJt43W8V4kJpPER34l0h5k2lezp2v
rv+YN9TGPg3P2hUH10JatvUpac56u0kzaD2YEa2DoAkrazH2UaeWLtobqWagGhiP6FQkE5bqzoxq
8M29hcyDqcv79MVZDs/c7ji7kGe5o9p6Nq7uo3Th+v4uPtdYtuWVGS65zBMyy5rVYFE3f2z0S19z
PF97+567Wrf0tL3+Iq3VCizCm8Wi+o512nCY4g2sJUrEF5CG4r3xIn9U8Zou+wtKiVm/x9GrXzyw
w2YLWPu7aFpEiwCneq11zty/AHXsC0TAENyP+od0N7naE3QubYtzxYQ3ADiEFssz8RpU86h6xR8j
Y+1f59zYz3rKG53IBy7DbWttImVtfUzflDuSLh9kwInbA9Xkw0tU6qzd8Qs2M5VNBty/6Th6W254
Z2vnPUMhTfMNk0Mnzr59kzjFizWtajRX55t0ulrpC544Q98AIsheG7RrMIR7Ob/rxIjw+zAqjxM2
mPiixevu1boW9hP/yIUblNfy5JWuJm24CiWxq9u3dnKEdNUonuVw7pbWY1/SwcTQsleCA2KyJ1RS
CO+1MzpSvo/4jsWqiHcWF8x0meRMKyvZ4dmW1p9hsCLYhWCgbJgUEt8NlK9AY1o8509odCVyAqUM
+jqu1+G9cphbPqyX6a1tNrPvbWs9qtMtcfsasOmCPEM5XMfBBVNYkahd13fxws9ZEG50yxm2kDhY
yyv3Afsw/ntYdv4y9RwiJ0L6qCA1mG9T8NREblpgz6NQCKvAIbKexvAB8dv+iq3CQYukHXNRbjJA
ADb8EK47eIhuVcWldStTe76rhl8EjL9ODZqp/XfE7Ye3Ksv9//O//9iP//0xfuxdsOeQVGexYbD2
UDkg/BC4ARdbiNtAlL8zSn8+OhgsaTDq/5pjZ43z096FSmtBp893Suqf8xHBlPr93kWhCpuuJ+z/
Ol3Z/7jWjSiMUcxeVdGO6Q3O7GWrvdiNstfIWHWJvmOiuy90ZVvmKcFmkpadtjOj0zDg6x07CYUY
8I6nE2jEcRewgEXWJQhbV6fOj2SnGcr3li0rm8tFbXRf+hivvB4fJGVgHpOBmmEJhuVDmH90UnQq
BO7XoEmcskdk6PK3xDMdI42dRn3URhh9mIYV4yMt/A31aDBhkIfEjGZ0QuMmsf7sVNfr43ORMjPW
5FYEZqEw/GoMtJAEhx9ixDnKIye2fCoh7dPQRxssR0HyFaMhUU79pFn9tjI6x+4O9J04Gct79H9g
VXVwC4PxqanTTdnBJ7II7XmurFTLitLFoVPehkhdCVlcUZQXcLfe2RMBcIYqAwt67IgHpkiSCNvu
0Pj7Irx28U1Ry21bFw9qqvANLLz7JjZmiZx1Rl9spNlfdiav+hG5IL7vanNbimqlSmjPoXEE5I5R
6tkc7qzpFtuvXUi8fcowlVNHVCtbvFql7u+pllvWdXuo1Y8QaXwxNPW+6l7tKn40pj0F6aT+go0Q
0mNIweNiGvwzMcD1ZMa7gsZnGYmsKUD3JYQSzRh+Zi4MmI4j9Udzi9ibHvUbvSHEWbNH8PqjjSEA
Sb/aeHgRivSSZFRwg5iMQcXHFkTY3AnTck9msoEEKXC9Th411/Vd3ZX7yELdMCif0/AJkCplfhoG
1OPoBYf/K2/LmJ3WsUyyFzMcdnFhkgm/CXikAHErCvase0XQL7LR7MeRjNco7G1VFaT3MdZSnG6H
HcXKsXrXG+m90XZbGkF435uvddjCJaHlLirBAeVmd++JGkgSvqmWoB1xTdNeqXr4ZTY5AVKEJuR+
OV/pVbpLTUIaiWLulLFgyRPCk433OrYumCLFl0/im1w+lRWldOxp/m7+H3tnsts2lu7xVyn0ngXO
A3BvLWzJtjzGtpzE3hCK7XAQ55lcNnAfop+jl73sqve6vyNZHmI5lZQMtHBxtSlUbJPiIfmdb/gP
TkMZGer7VJ6zPnAu3WDYT6AwtBiMVNJhxPfGNm+/zvnORTCuoai0zCIGuiyGAqTewWcu2rXiPZGX
ZPZhn95HTbknF9ppl194qTWF0oPgQXAW0QgBOXARqac5lIHU+ix3Prbp2r7u3xKtRsjUjcLeuBLG
eImHzJZtNJdMnfBaZtGQokkyi7w1oGPiOO1dH/snVdT7R44Lx3g+OFS4LoA7L5i4rr6vmbJxUEVM
2yL7BIp5uOsPzaUBbgzPKLB0bLtatuslBu4lrc8MjbcS+gyVcVaBQW8+6MJJyB6Qxy0z2I4BKkGj
HK8h1avzXViO0zQPr6XYL3dc2OFeq36qSCrgCE79Co++iM0cNt0niV73TpwFB37hnCotxPAGhnbQ
TzNhc1TproTroHMatyGseve6kttsRxKuSGqjH/ZVNglcHGiFZxI6i4KTI4yUKOzxVDJxHLeYGCE3
VqCMU2n5J98rpR1DrrQdGyPBXV9Kz92WfCO18lsVhgMB7jj3mdcbeQXTGb0v3Mr6YBy6d05b7Vh0
lYb0a50YcDlQLOgAMw4USyTVIdRUQPL3JhLNan+rMTAmiYe2kFb3pO8Mu/ZzD5kL6cjikaLrb4yU
eXEi2e0ZlpKdFI5dVzlvCg2iD0PsygELfy1bty6OnD10p8L4MqcLatYtOpQS4Mt8RHMdfM+pWhIr
rRRcJnAmKYcJVKdIMQ9XYAB2GycfSdlngdWGz8XAi/s5tNlhhbNMg3IYy3WiRfnZHDMxK3R2s7Y7
sPDLcoVxFrM86NTlZdIjWJAEN5bsnniaRJM43ZvrCOBp1kHgRZ/d7nOdNDBTwUFg3uhPaMjcSWYx
0uYeFE/m03QxR3WAFAIGIRh7BfPgHjGVY4zMjxHx3esw92qt/RAjcEeGbGacxMVt2h3YgXapztHU
6pHvRls2pSEuYVTcoa9q5F9Bquq0gIckpYa4k/vPrXpnB/cdFcb8k+p8TLjqClCjpJsHXWcdhxYv
w7HZfJScE5SVJEzequa24D+6+iXQvybe9RxzH4fiE92Mqx6rINhWezAx9soU/d3uuFA+JSWASlVq
RirYyeGIfWgs17C7o35Uz/H+BaDTzeWdOUZ7PrK7DUFeIWd0EqD4JgX4QHQEqJmSw3r2ns882FQ6
1J+0MyYuH2gwT4LQhmCW+aDCvL0gv/GZmI7A3rE7SMm0KYZdNps5XUKAFUADrJDapGuu47gaeyF1
l+Xj8fkpjLEKg2hc1l9kYFxVS7OgRc7DTqGvYpzUDICAQA67XGNGZVkPUwVwj+Frl41OruvQLNd4
nRkJckEp232cHqvN1CxsHlGdQq06T3U0a7VTKdV34pasQkYWmkKlsA8jwm7ggUUqDwCu+cgYTKQO
PlobzkJNho6lHEW+/rksUaalINctC3aYihaBcqgUAJiNCsRztSvP3a8tW7VSlVTRSXDoEJ3Hioax
TeDcuUZxbFfKDMKh2pY3VupNzOBUmWeT0kKlLSsn81iB7EGwCLLLIcf4xxFP6HBoYVEP/Hjk6s6R
ESA24iaAXHrr2MudUz1HXyLyrj0ow8hojB1DhFQoLkzLu0vGQNlIRuubgfEBr9jYbr+aakq1Zeow
fRHAthrpKkI5unGO5BJemU/B4rGayr00D0bNADAn3Qkziq+2nTaBDnsQL7la/pQ68jF0RrwBB/1Q
9moE8OpD02CQkd9kjoEoS2+3tMPdsx40DbiDa8tVRlZPUZ1wl4rws2M2mMShttwc6uhkJjXmuIqF
0kN4rMJ60GrlJjDbE7zEbjWp3Hd4OKXOOvKC4iCm/46oT7br0BsoG/TXY2ti4dQUVAB/a+3YsBhf
z/XDQJnfhll61qH24wK86i3/1MekwWwP7Dn7h1yPBvsk7Y9UtDw8S9vr1OZYsrAYTj8CmhswcWCG
RO7R5lRaWF9BuZeNGkV8HHUU/zJAkyEs7DO0K84aDVW2/++iLsG+NDW/N4me9rd+v4ZJIf7qsQKi
0anj9+IotiUrCiXIYwXkCAgcgF3F1BhNU3k9MSkUC7qxbVGyGGB9aXk+VUCyZemMivExkgEO/xQj
mTLndQWEchaMDfAtWOKJ8u85sKVCVcFVS1vlMWX+W2nHMEiFFejg3ui18SUeaKWhP2WWzn4kF7s2
0z+GVHghohLXiwFrdxPH9JWi7FxJ/EvDwKkFyjAdTgtWcicJvK5ijJU5wUqyzr3GPa1Q0mmkeOyl
FcDL+lJLzN2OPaLqwt20gZRKqjYHke8zZVCSr4GPSGExKbwBBF++0yN4A432QA4BJUWnslUcmugR
0Cy68AwAqa78IQCj0wIYbGX4V7YNfK69kGOYGUF8rQxfQrw3K8oLx43Br0jHfaceF4wNg2ysMqwO
sGqKi8OwpAUp6Xuxhkck6k4x4EBHgk2ZWdMotPaNJh5lTXw3gDFRsCrIQmquSPvQYxXGVBTwW98L
7e4pQH+MVmqEZr1IuzYy1JnwTXX9/ay+98u9HAJknCC1G0OSS6Fz1rifDnU40RFDqfRpPOS7WDrs
NJEyDtpuzyHM5pRyZXKhx4xpnXtDiGAz59qJh+K8ioFNJwVpFTKrgJGysjhxwJw68syqtZ0s0q+b
BAwrRzAYu3MPx24AMwRZobBGDyqZibEul+LW+45Znpa+eajDW5zrX1Ps6pjKnnTtbW/ZFwZmdiGm
dlmeXXmY3CWY3aVsuxXSllGtjFttPhkKRvJedIq1Nt+KGRBAAmSCy2NU7A76VBi7jiscN3U9oYFo
gHCeH5kA30zYhTumRleJOR6Ku71I04C2wesnHY3HuZIiVfIhtW5jSR3NLY0a7qPNUK3SPwwGzdHg
NKMn6aRaNjHTwTsuUV9xy6Hb5W4AFDNve3TSBnRaChc2rr5vkDnZqLh0tQYyONlTxK6WFvGZid6L
No/hJDefeqM5cNGDAfWWGBcKGjEyYIoSzZgc7S4FDZkm0dDcYkZoxx8GNGZssiVazy1vANPncemf
ShozfOPg5+PvFE21NP4v0cN6RAv99vJ/AQ89tLgEpObF/4wX8JpzhOr6i3u8JqqV8rb4zR/94QNI
Z9pngHRmd3GA+EdZFcFtJYA4izNM7v77b6vISlB7m0ZxM/tSDPdv/NnjUIqgifUNJAhoFA7He4ys
FkLiOILCg9CVBdzmKbIiXigjO27iIis6Us8jK9Ab9B9ACGFDbejWz8iPqwtyxFKtUFyktYAMKoaq
EOE1Eca/6S3R+0l8qVaIrJaK4lFfQ7qseE8kQQySgfLVVnFT+sCP6/TMhUEkwyQqYBTJMIsUBqgu
7VMvT8mdUTbUPvvwkNxsT5YBa0wCHxY7YkhGAjsN5lIXyzuZRvmU2x9jrHTndUoC6x1WqowlSn2m
uP4VPhE7RZfsW/4XHYsdiyFIYiVjH+KURdHgQ6SKJNAmanFV1TNVLT7n0K0G4l8sldeJQy5JD+0w
hpiVQdAKtfx0yJGaEMwtgxehoIMSF+A9oXnRrGqU21CZ3+X2WY8xQlWnYzbBq9Bk9o59ZJeZ8FRV
wnk9MW2858N+FylXvDVwhvABZgv0/NycCGMuAfQAwbPLTrkXAveBQv8xzAkgeQcCoTmronNIiQfz
ALWYAc5DTD+KkYlEnunHxSz1B+Y/6X7vRjhfZ8NZEUHmFt7TanI1gLHpBw9JWXsMxBNddvpnSaWM
o/Y4KK8joIF02DyNVluPxxGdt664tejDhTKakNhw5eEopkuX0q0zm3Ac0L0rLMQDaeY1jdyPbNka
qdpXiXZfaKcIRbcHbR3uVbQD3cDegXezU4o2oegX5jQOMYYVqmfMCzwUpjKaizFNRkt0GxVMX8zw
DEj9UUczMtDDG7KIQzvNrofA2q2RrmtVxAFlY9RD1XD98NxXD+S2O6l0mbGSc97FIGHYO2xvjzcL
PWWqPbM+rfUzz/2k1ckItUumVtJ549SHgTPBNmUQPmMd0ve+NHKjej/W2eDhsGm2fFDa6ISZ6VHK
kCfE/kwd0LPXmOO0JfT+GNp4uJeYLe2r6kqtw6lU06jPa4g/wVmZoEGsWDdYI056Xdvx6vPcjccN
TUM9mPTphMwijyruqHraor6tpfa502sHIdE3g/Y/RF88xaUze+2aKGjJACAMJJfCilasFPcjiEsX
//ejrCbEWd+Osn/8Ky3W5K+Lv3oMspZlqjB2YeEahiqm749RFjAlQRbVWTHOlwlwT1FWthUcj8FT
QtOlw/4YZYWijmNyAhwZyHst5yejLKd/rv26iLJkkLImM2EQ1OKX+WuiJXLUYeeMw3JyNOedZowt
ucD/kOCCKwSpiwm80ObKK1S6Wqm7KoVuVzGXeN2T/QhBL28+TAMEvuTYPckQ/EpRwCsAFPaxHkC4
ga7pDx8txdkvVP2gyZWTukMDWoY0gJTY3C5JaAEkwidC+CZGsU0byXSpZbqsJuJaqo4LMiwXWt3T
EDfPsmoYjVUfvMY+TIhShhzDufE+tqDXB1DsCd0LLzzuvCtHPgcxNO5adD7wtGcWyESMK8xBOLhp
O+lb6Meoh9kNfsr6bpdqx7BqspGuISPIZMGUhnEE0r6XFlDD/Qq+leAIBNq0RNQSZOvYrUk6Ezoa
NQ5AhSrfDB06II1BbnbY+J+1RtuzrO6s8ae5edEkF3aRfgFbpBbDUdxJB0NPVyJKLiP5LCvDcS4r
46Y0Liq8rTOcDIrTQruUc2Xk9vY9jSN0Z8IPedGhSjIldHwMlPxcwiapUMtzmunwcL4KA0bHg+yc
o1/fHFZ2c+NW5z6Id1O/YOhpz+kwZFU40cDF1wwxQMnPXehAjOM1RAmNe6itMnj6ErD7IPD14Owl
9EyIl21hgleLgD+6+YFZ3ZZlhfnrRR+UaLBmo2hIxmWawImy4BlDA4NG0dASDu0OURfsiVR3pukQ
ekA9RH2ya9Q2hF9IU2XqT0B7ntcIfdSet9sx/s0B6TXqRLbr8ZyHITXRoUGdBYUFAwmUack4X/Vn
TXOOPAY2AEPIpofeJxQKupI6yAYa2fPqxJZ0dNqmTUpFMK2K/ZbbLzenNtpuers3V7I7wPx0kZrx
nN28NcGlW/O9NLGOWyM+GxLjYw60Xiv2PPTjvFawUuBcoSs3WEcqKnPIw9DFwn4hwjY4r/dyB0Gz
xEQKLf/k9eWslJTbki1oCwLps8z2Vb66RM1796nIZhc60lP2agEof5bx/tAvPU+LXx/opxJgVXB6
X4TmxQEX3+i7B4pmfPP6jhybYMqwldCH1c7y87dfIhq2Dz9WgGdhR6BoaFKvfswJn63U60t4nf3/
td95+wpe5PSyqtASYOf46YXgSh/XwZB/haOMm5DJ9vByARwHeXAGzFu0ANz2b4shVdQhP70E/M2L
NUD1HQ076o3VzX6+FM6vik4HCqrC8qfLNf8PPwtrlgJ5+3dYCo2HnuIOnsXLNYBjofO2CJSg+CzO
tH1rAKtk0zUQkv8Q1iykAqhoRVH7cikQeKFZIj+kh9u3BEAyNl0CooIu/A40gT8RHx6sl0+DQK3S
NxA1/3KF/vPRcc0bgUDEOyyF4CnROEZRYs1SsFGQ5WPVsE0bxZqlsASTfLM4KV4M0MimDplzddtf
PhX01WnTq8ZypbY1RpgG8kqbLQUviOroxAiVzeD5GhAcTNmxRQNttUTb+WaA/9p8DbhUYuGi88fV
8oA9XwrnV7pSYNEoYpefxQm3L14iKvsOS8GVqgo7xvJSX8dLOqNI9D08F+woW/lU4FP+LkvBlE01
H+IlUeCbp8LgvTGXgXkLnwaLzGez4CAaNfR7UDZ92B5fpdYmCeVCzG0RI5aBefuWgt1906UQ5QXD
UWi+5mM8fPk0kGDwNKAMsPhs64vxmlb90xUnS0GEMAxNDJ/F55u00sGeCkStjXTgVodLzXqPKoPb
DmFbDO6fPw5YdKFOSD9yy6uM155lP/04iCDhKKoGR/7xfr9cCptHwQauvfxsa9FpvSLL/fRSLIIE
8y/apss3g/Ts5VKgIKDL9L4fV2ord8+FCtxmW4fIK2XdhGj+lDQ9XwokFxaydlsbJ9+lG4MyH0MB
HVCf+LzKpeh8mXQjlgns9m2bQJXeYdt06LUIZNHyjfgmtaboBBDNgHxbUwf0at9hDZhxMe+SX20S
lqUwVdvaHhTtgne4eAVZH4RSHrKBV2UmQAuUhEFabGclYZnvUWMrYP8EN3rtS/DQlhXM6a3cDhZS
OZttByQJJuNg2lgP+fE3cYAlIE7Iura1sdB4lwYc6vUmSq7Lx+CbvFl0XPDL3NpoYAhdpM0eA7IC
RVkIqD3lxc+zAvtXVfTk6Gstd8xtzRUXMukbL4Vqglbgfi+fhle1NaxIvBi1Lc8V2dre46nA3wyG
4/omPcWUQCeb7MWLz7bmjNq75IzADpFvRqRsda0vXxBkQDXQ3w/tue19QZaBfKlj9zhy/5nBtqgg
LF4QsoO1S7HYMgBrGss21/alz2z27/BmqA4MT5rPjwHx5eOAD4MiALCPP97KDOI1pfyv1NYgdg02
j7d6kXhLqLalb2t0eE0j+StrQKNF0ew3p5nMLmg8UVQsPltbVCkb7xmLrpOl2ozplo/+q9oKJylS
zmfBYyvfDECQ7xAkNOQL0G14uO2v8koLgSZZdp76c1u5FK9xqn/lBZHBm6r4ziyfim9aLmQSsJxU
Jn2PD82PLsUP7C+P6DGED6O7BbgsuC/Xwcve+oUVtOz1z5/DhVaAqRe/LRgXyy+wBBaJ///tJQFj
gfp69tMVCmxxtoe/f7jM11/gxclW17b6xwNEWGcFPLjFD/qHL7tUaj1B5HmetmttO2l+rIBQ4vyv
GSPcnWUK8b0zfErvhqD84++zN04ios3TZf/Fk+wE92h0pr/spnVS9asDPnFZFnidjc9yjCQGfNv7
23mw5hSiF7XxKbiQohZyuakU/f4PVu4N6dwFHm3jsx3O2rSAKb764s8WzOTl3Pj4u7xhQ//WJQh4
5canQEw6jVfHefb9BSRn44N/F32/gKdu8GIsDGjmv0wmk9U3ffr6i2Jl468POL4Nbu/XHF4M1zY+
/Oj3//lSpO3sl32EhvDSGWargz67EDHc3fhMwk4hRUv6dnWspxNQcK3+cZN78SPGa5ve8A/lcPvm
27CY9W28UEezinVad8uZ9rzDOv2YovemC/V9auGmR/8uJXzTg/+wauemJ/pzv+1Nz7A7/P4PVG1v
/TfSgwWKZ+Mndud7u9wCY7rxKS6D+ziYiQByey/cFWdkO2uC4gLXvPHJToJ5KgRb12ZUi5HNxqeA
oFwM//5nu3qfn4LhAnK48fH/+FcvYu26JGcxbNj4BH9mvbbpk/uw772ZDS7ABBtfxRG3+Uu9dpkW
s9mNT/AjIn6bLtWH4H4+K/qV6ei698ISw5WNL4ZCQ7wWa/emxRRv4zMczqCyE7O+BPfSzV3x73+G
q6/99IKAoV794wbZwrPIuCblWQA9N76ah4pG2sE94+9rz/Ln+/m6cvGRXfS6iFwxi9b92cs6WfzG
bXQ/K377XwAAAP//</cx:binary>
              </cx:geoCache>
            </cx:geography>
          </cx:layoutPr>
        </cx:series>
      </cx:plotAreaRegion>
    </cx:plotArea>
    <cx:legend pos="r" align="min" overlay="0"/>
  </cx:chart>
</cx:chartSpace>
</file>

<file path=ppt/charts/chartEx7.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'Strefa zamieszkania Krajowi'!$B$24:$B$38</cx:f>
        <cx:nf>'Strefa zamieszkania Krajowi'!$B$23</cx:nf>
        <cx:lvl ptCount="15" name="Województwo">
          <cx:pt idx="0">Mazowieckie</cx:pt>
          <cx:pt idx="1">Łódzkie</cx:pt>
          <cx:pt idx="2">Małopolskie</cx:pt>
          <cx:pt idx="3">Dolnośląskie</cx:pt>
          <cx:pt idx="4">Świętokrzyskie</cx:pt>
          <cx:pt idx="5">Wielkopolskie</cx:pt>
          <cx:pt idx="6">Opolskie</cx:pt>
          <cx:pt idx="7">Zachodniopomorskie</cx:pt>
          <cx:pt idx="8">Podkarpackie</cx:pt>
          <cx:pt idx="9">Pomorskie</cx:pt>
          <cx:pt idx="10">Lubelskie</cx:pt>
          <cx:pt idx="11">Kujawsko-Pomorskie</cx:pt>
          <cx:pt idx="12">Lubuskie</cx:pt>
          <cx:pt idx="13">Warmińsko-mazurskie</cx:pt>
          <cx:pt idx="14">Podlaskie</cx:pt>
        </cx:lvl>
      </cx:strDim>
      <cx:numDim type="colorVal">
        <cx:f>'Strefa zamieszkania Krajowi'!$C$24:$C$38</cx:f>
        <cx:nf>'Strefa zamieszkania Krajowi'!$C$23</cx:nf>
        <cx:lvl ptCount="15" formatCode="_-* # ##0_-;\-* # ##0_-;_-* &quot;-&quot;??_-;_-@_-" name="N">
          <cx:pt idx="0">398405</cx:pt>
          <cx:pt idx="1">213406</cx:pt>
          <cx:pt idx="2">180272</cx:pt>
          <cx:pt idx="3">144441</cx:pt>
          <cx:pt idx="4">138609</cx:pt>
          <cx:pt idx="5">68165</cx:pt>
          <cx:pt idx="6">54188</cx:pt>
          <cx:pt idx="7">12947</cx:pt>
          <cx:pt idx="8">12517</cx:pt>
          <cx:pt idx="9">12215</cx:pt>
          <cx:pt idx="10">8231</cx:pt>
          <cx:pt idx="11">5525</cx:pt>
          <cx:pt idx="12">3703</cx:pt>
          <cx:pt idx="13">2745</cx:pt>
          <cx:pt idx="14">1568</cx:pt>
        </cx:lvl>
      </cx:numDim>
    </cx:data>
  </cx:chartData>
  <cx:chart>
    <cx:plotArea>
      <cx:plotAreaRegion>
        <cx:series layoutId="regionMap" uniqueId="{FD1DCA61-80C9-4C6F-B549-1F413ED57EDF}">
          <cx:tx>
            <cx:txData>
              <cx:f>'Strefa zamieszkania Krajowi'!$C$23</cx:f>
              <cx:v>N</cx:v>
            </cx:txData>
          </cx:tx>
          <cx:dataLabels>
            <cx:numFmt formatCode="# ##0" sourceLinked="0"/>
            <cx:txPr>
              <a:bodyPr spcFirstLastPara="1" vertOverflow="ellipsis" horzOverflow="overflow" wrap="square" lIns="0" tIns="0" rIns="0" bIns="0" anchor="ctr" anchorCtr="1"/>
              <a:lstStyle/>
              <a:p>
                <a:pPr algn="ctr" rtl="0">
                  <a:defRPr sz="1400">
                    <a:solidFill>
                      <a:schemeClr val="tx1"/>
                    </a:solidFill>
                  </a:defRPr>
                </a:pPr>
                <a:endParaRPr lang="pl-PL" sz="1400" b="0" i="0" u="none" strike="noStrike" baseline="0">
                  <a:solidFill>
                    <a:schemeClr val="tx1"/>
                  </a:solidFill>
                  <a:latin typeface="Lato"/>
                </a:endParaRPr>
              </a:p>
            </cx:txPr>
            <cx:visibility seriesName="0" categoryName="0" value="1"/>
            <cx:separator>, </cx:separator>
            <cx:dataLabel idx="0">
              <cx:numFmt formatCode="# ##0" sourceLinked="0"/>
              <cx:txPr>
                <a:bodyPr spcFirstLastPara="1" vertOverflow="ellipsis" horzOverflow="overflow" wrap="square" lIns="0" tIns="0" rIns="0" bIns="0" anchor="ctr" anchorCtr="1"/>
                <a:lstStyle/>
                <a:p>
                  <a:pPr algn="ctr" rtl="0">
                    <a:defRPr>
                      <a:solidFill>
                        <a:schemeClr val="bg1"/>
                      </a:solidFill>
                    </a:defRPr>
                  </a:pPr>
                  <a:r>
                    <a:rPr lang="pl-PL" sz="1400" b="0" i="0" u="none" strike="noStrike" baseline="0">
                      <a:solidFill>
                        <a:schemeClr val="bg1"/>
                      </a:solidFill>
                      <a:latin typeface="Lato"/>
                    </a:rPr>
                    <a:t>398 405</a:t>
                  </a:r>
                </a:p>
              </cx:txPr>
              <cx:visibility seriesName="0" categoryName="0" value="1"/>
              <cx:separator>, </cx:separator>
            </cx:dataLabel>
          </cx:dataLabels>
          <cx:dataId val="0"/>
          <cx:layoutPr>
            <cx:geography cultureLanguage="pl-PL" cultureRegion="PL" attribution="Obsługiwane przez usługę Bing">
              <cx:geoCache provider="{E9337A44-BEBE-4D9F-B70C-5C5E7DAFC167}">
                <cx:binary>1HvZjt24luWvJPzccpIUJZEXlQU0KenMcWIe/CIcR4RFahYlUcNbNbo/ors/oz+h6/5X70hn5rUj
nS5fwAW0A7ANh4ZDcnGvvdZixL88Tn97LJ5P5qepLKrub4/TL29U3zd/+/nn7lE9l6fubakfTd3V
H/q3j3X5c/3hg358/vnJnEZdpT8ThOnPj+pk+ufpzb/+C7wtfa739eOp13V1MTyb+fK5G4q++8q1
L1766fRU6irUXW/0Y49/eRPWRVX//X8X//4/ulw/v/npuep1P1/PzfMvbz67981PP79+458+/acC
BtgPT/Csh98ixj1KXMZ//WJvfirqKv3tMvbfUoyxF/j49888O5Xw3F2dvf3p2wf165BOT0/muetg
br/++xcv+Ww2MPGrNz891kPVv6xlCsv6y5vzuujy05ufdFfLj1dk/TKX8/2vk//5cxj+9V9efQOW
49V3PkHq9dr9R5f+BNTf/+3//p+n5Xtj5CP6ggFGv37RzzHigFFAGA/cL2D0TeP5CjyfPP8KmX34
YyFzOC31qJ8fvy825K1LPea7Lv2IDdTJJ/VDoLy4T5DvB39c/li6n5TRNw7sKyB99oZXMB3+648G
09//W928lPj35DnK3zKPExRg7yMQUCuf4oTeEkCIo98qDH2J7g6nbxvZV4H69BWvkTr/sZB6d3pU
9VOlAa2yNt8XL8996zGCfcR/w4t8hhf23no+8YHzgo9ti3+B+v658X0FtS+96BV2734w7P7+v0b9
7/+zr3OzzN8ZOfQ2AGgw/l1R+J8hR+BygCilzP9r5P6Z0X0Ftz+/5hVqV3c/VsXd6eci//7k6EET
c7GLiO9+xCT4DDIcvCUgEBEokL9uYt88tK/g9eodr8C6+8FK7Pjdm5iH3vo0ANPh/YbTK7EevAUR
zxj89dc4fcuovgLRPx5/hc7xB0PnvH7KT6Y5fV85CDKDe67PMKcfK+kV+ZG3OACNAY3rC/3qW4f0
FXg+f8UriM53Pxbbnf8nyAr6FooHERL8ieL4S9eiv8uNL+m/bxrPV8H5Qya9RubwYyGzH94/f2eB
DkEEIQgkn/ubovscIELeAqlxFHjkr7ntm4b1FYA+ef4VQPubHwug3ZCdxi6vnW/as/9kZOS+RYHr
eYz9ZpZeSXP2ljKAiWDy1wLvnxvfVyD70oteYbf7wToT7MLhO0tyaDvcRz7C7EvmF8yUS10fMQbd
6k/pxLcM5ysA/ePxV7DsxY9VUncnU+q///eXoipPy/D9/S57UXWE/kNjf55PMJdyFvj/iJn+hNQn
I4RA6D8e4VdQ+/KrXiF494N1LRBHxek7V5b7FkQDNC3vN9g+58KXrkU4hWTpS5X1TeP5CkifPP8K
mfP/z6PZvwj0P+7oj4can93yzx5qAN9BIQWY/+aTQG1/UkwYAnOEKMRHr1D5/WDhr8fxZTR+f+6z
Mf9nn1P89RnGH+c94ak/Rb8eFH1yjPH1q79OEA6xXj362XnTZ9P8vWNsnn55gznI5j+On15e8Vk7
+X2ZPi7vHw88n7r+lzcElDmccQTMfyklD8LaNz+Nzy9XMFwhhDPue9SjGGFArapNr+D0ir5lrs89
zlxoXgFmYIi7eni5BE4MIbDKAQ8oMKsHT/0+NxjHnNbVHwvx2/9/qobyvNZV3/3yBmJiCIibjze+
jBQiK0YJw4GHPIiuKIRbcP3xdAnHgHA//i8BdmgKvo5LnfRHZ+p3uWnijKGdwVe2aUtJHVcSdw6r
MYgT0m0LpgXOVRS4aoXTTA7mqc+G0HXzTU4y6XilmOtKJP609gca2+Ih8w/pdFHojWa9yDosXVJL
ZJDMy3WVu+G8vAvwiTpniW9jXGA52z6GhiKGQstsaETbnxo1iGzgAs/kVN7jfhFz54i8Y2Kkj63f
iaxMIutaYedbtXQizbt9bjcdfIKrQ6dPpR3aMCvfTb0rB3eOWXPZtHfVkF2+K9PrZjaCTQfCr3S1
cvudO+ci4IXUOJANu6i6s3IUvpcJ0q2cbpSYGOGTLOTm4DQXXr0OeBo6QRh4nkicd1Vx4GSGQTSh
6rOwCmZRB/cNvJQMR+tfcpoLN9TNqcZK0CxOhnWf6LD2um1rJKkGkXAkGarFoA7GWbVs6xom22LT
oYc82GW5CrG5bBYuxywT1i0FoVuLPwTduq+oaJrp2Roeu457OeTelqqDMiaah1pU3X6YPLH4Ye6N
wi5VVLFUZHRYpQkSE5UeBtA8LFHv94LCHLM2X5XuXWUCYcgDSTsZuJskjecxCV0W97rbkeBgiRU5
vdPlI3eR6OzWC4pQ81ws9bIunfHYOhu9tNJzA6FIJhCfRD/xzZIEslNakhmJlKuo0okofC0XRKLE
FAdCLko6AQhTGHShQS6MFW20y2F1C1GoNqxZFtr17F6NXAm/YBuTpNJ0xYHOvqyGZeuWrUTJgflX
c5DIolxC69kDHxzh564YySiS5JIPvhzwILq2FCrfVzTsHdFmG8y1yNg15+Hk3sCZ2blVw8XiHrnb
SNVUEilYquE4mT3L7PmSGqGaXo66jJb22Lip8Gi+L5dFtMYRNVs2jamfrIqDIJ7ZPqC3WXKhdKjT
2JiN069c9o5momR6a6tJmGoWBZTImGnBLL/EWR9NqIpnwlZdtkRNccNy2DT5KLNpitCSymFKZDIa
WXNnh6pUVFUldF0IlZmocrk0bbpx9No06tw1g8RqiQZ/ClGJBJpzmaenwF35Q9it5sQeehS27DZr
XUGbMhPDpNaekUt9u/hB1O6rxhfkgaXJmZomSXQDmxfqtR7ExMtdofGqICezfHDJTVvAG+fz0YxR
0uVx2+JVab0dM+XKo9LHjtCdyoVyu3gxrWRLVPG1dtmua9p1P47XY//kdr5Iq2lt9R1jbUinYhWo
fFUH5s6hpSgtEhZtVYMjZzrq6kR5tUft9dCtWDYK7cFuNIW03fguy7d986iW9wGqJUkK4SWw9fj7
wr1Y5uLSGlfMdJQJbKkG1tuvbxKdCVPMsp3obtRznKNgm6dXHlvEUJm4wUWkPLKGn8fIYIvaTjrH
GR9YljOAwGyLWq90+cECEwUI9pLZoimPqpLEbuNt8uZ9F7hS2SJmtAonaiMP821qb0Zqt0T1ISIX
GWoFd4+lr+JpwdEyLBH1ii0FukhNu7KLe0i6IEZJKmhuNjpDYnF2hqS+yPWYiUl368Qs77NyCIfg
flF+vTfdyMTUq5N1Iz8r2yizlRV9kZKoD3glK+xDufT5EJOFJgIO86no3EaJMaFYdEYJl+dpWDbd
dsHBweNjeUY9/3qcmmaFE9cXXj2fG5NvqgZrSS2zclme6FIQQWZ/WnHPMYd66ziSTIKRe9TqR6sL
JTyHxSmfgi3x9C0JCF9lqfPIlb8LvLTYTg7ZdX5yU3q5WVWBqULfFN668ohAttzMztWcZ1oWHbcR
c9OwIllMrNOJomFOSDt3jnwNRD5lbYzY8Iy7xRN16Y2y8fJpk3OmI5/rqxxaV6st1Ifby6Sz/n09
F4KTshFVrx6CFmvhIpbDPPWHNEN8DdReMjnkTSorrz2ny9pRdpEpt5UokmnYtELrIguHoZa2LZWY
Gq8GJh5s7DT+JOgFKRwTKRPyst6qasrDoJ+lZ0ocqlZ/6Fo5cNpEHHlFOBU12rR+9txFcw8r2DZ6
Xc/DIJyZaNnOuhV9v+q8uz55mLBLBOtzMYzFOU2cXNQ0T9Z8Mk9zFBhHRYvKzpd5GkQx83LT23Gj
MiQVa9tHovuLcabvFU3pBfegg5vcGVaD0VqOwTRshwY9Txi6XtsCMSbzWYJ03PddEAUqXVETe0XQ
nA1t8AHIrRU+NmzD9AL8psbLQrfB5WCKM46B7DVvBCn64YiTwK7c7lCgYl5psmBgb2ajek5iqpch
MhO/yaeq3RbB/C6z43syl1PULAyAtb5sLIb5ltfdaArxsjMMETaBiu7L2y4hNwvKcei17FKZ+37K
oAJ4ByTmVusJASf3gZrXMzCJN1IoDqru2rIPS1Kr0C5Lv7KZZTeOrZhIU6gPbsZNgN2tUmjYZbro
4pGR2zQI1CHTQbJObAYE2D+2ZTpsiVuLDhZHlLjKtsMYotRkEufm1qvr4qBafDdCVBU6PAHNgMtN
0Zl2PUbt3KUiSdUiFbF9OPqUrthUnEEzPEtoqo7JknlnGT4zPcOiLUEg8ak8ea1vJWP1k9cOKBop
AdKCPTq5jjQeT6NK1XvXtWnoF3MV9bk7HlFJr+Y099Z+1UAHcaG96GyRHeypDS/8K6qSfJUZxFao
pWdjIw1BYyeSrEFh3yFPjEx5W292qRz6Ppe0GddT0qWbYYJ+DLfNITLa7pMsvfWDvBT9npmAQcvz
+3ixo2hY1p8ZuBk6KrNx1rttBLMDDdjWW5hdFmfBE1/IFR2RL2lW9tK3/d5z3D7u+LjnWW0Ptm43
iPRxqefrPOMnM7AzQu3KMe45/IBb6PZZHWMiMrKm3ZYlNhxBCjb1JEZoRoTUoIV2XrHOzL5yN4yk
qyljkphJFs4gQVqmLGyTTg5pXFgl0nLZ4P60NNGId/5w7NpFuhUSJTCmNwZhWrdHWmwL9U7hR7/e
ufjZ5UeuVgZEQwEzUN0VK68cHcTgKI6mIzDJY5lu0mrPkbNy8g9+dpb3zVlpS6gTFXW5SBoSDv65
xdt+TsOmUZui3jZpFVt2lYy1GKtqjVItekxPs2fElE5b63pr4o5hXiXrGVWi5Lui1++qvjw5rhFe
CZs3j4FnROr0MbYMNMUgG3xn9MNc5HEJ6NlBmGXXOa0MAF9bp7u8vQQJHYzmrgbt2vMldvx3TTtF
iX/W4m7bCWLOuya/9vtFtrD7Ubl1Wz8a7ENnzaXKjtOiRJes/aKMQecIli3CVU7YA+wWJJWlFCTx
+TCg2KdT2I1qH4xuVHdbvFzWVS7GgETUQTuKdj6urynuM+Fxfg7OKVIUiRyfeTOPuvaBN2WIsCsz
Lwm5t1ocvkVmFtbOZ5kzCI33XemsFyhs0D71qiFiRt69HXI5gZwoq9hgkBMc72y13YDWntiaNv25
nmqJoYYqvoQmOai+keVyTEiztt4SpcGGqPdqCmC/LsKUwgFfMU2tQLCpbLZh6ALlTTQMSiSWhMZ/
VHnsDlM0AVbF1IODOTA+h8v0lHee6HIwXAsVangeUCPmBUySKaIJupgfjKFPRc6jzOzS9GRNPCXn
qPGEBtlZHGxRSkbrQ8BWuX/XrQw2IG0uFnU5jI4YhhuHeKLCHrDcbeI7MgXFz5c+KqDVJeVLweBN
obOQkUQu+tgmvaytPetMfjbTUJdBlAds3Xkz+KqiEShIj6qE5W3oKqGBEThbbgfLBfTlMKOp7Aok
6sSXU8OioN60szrXIxVZCqMgHshUP+onLUC6aLyxvpLMPUu9c1yfNxS6nXOO0ktGz+3og9VCG8W3
7Yj3XD+QqZRImxi5K166EvnZdpxoaFEedjkLzfjk630S+LI0F6wEA2DhU5N3ucpDAuvZBGOs2w5U
by75UsUu7cXsJDJFzaXN5yu/ObN02roYvKEK1lXXRJlbbRBTkdNNYUOJ7NlhqIc75tQrd9q5zi5Q
WdyqFHTXPXQvMcyLzPzzvAKH1p8ptqE6FU7mbwvkbhE5QDFm/iJza8K2XGRZZmtd3s/VGcbLBvxO
HVzoYQrbOhM8feenIAhGb9ckpyHjEtym9Y+uSWB8KI1xcNOmSva2jTW4r5YoKjTsWlYDAveesTeU
Qm8I3LiejwSP4Tw7wiXqWDXDpgF7kbtbU9F4QIe0BUM4gs5dVoNfhglba2uvSXA9gfJx1RhxrxCu
v3aHbO04L6aBd+DWN0O/nZvquiuzsMhSUVBwo9Uku0BHk2mueodeJwle6eX91HpnBBz8FPMCUoUF
x9W0C2CoLr5NgCWo6oHVOthEQR9hf51DJDE1TjhNuxINYWov514J6zwu3RgVPega3SWhAgc78nY9
mSGsIIJI9LrBzSrLgtj4RSu8Qh1Tt5QVK88nCt1WdULVx6p8GBlb+WmzcaAG2pQcyzF7X2ugdpwG
0ZwG+7Yqd9PGBfLC2TElVy1b1oEaVkG3X5Yk9JQPbuKmmeaNY9LN7Hl7sjG+WXG6bIPA2S1+Innp
yAI8fGkHsJD1FdBC7LTdVbUUAiU4LLsyBotyi1S6ob65aKAxu6zdl20VpvntDInCVO9mXIdt2kjv
0guuva6XDcnFrEkq5jm/51m6K5Q5DnkcuEh2frNK8iHiCrpuTS4CtMe8WaE5kQjnWuiAvisZLD09
GuUcAuBGnNK4coIePON8sLoO08lEGeWrlmdRgKT2vJvJ07BZe1CTkAmlaSD80n2aSCGCASDubkkB
jSZtdypxnmbmRBOvRF2xCx0sFwwsZFnWkcMeMnSRchN59dPkX3fLvcncbcZy0L83fvKh0A3kDhTY
ngNvdLLJbOy2upL1UF9YTXd4/tBaLyYphBbgElJvemwyGrG53jS9wdBOTOwHIGSLiLCpF6UZIjKb
gyqg5WATqryLO2+6m9kk0BSPaXcsdKWFMZBI2Hs2l8fFW/ERth5fYCdn0lZH4qURssHG537o0ktd
rtGIpP+y3ZczBwxTD5rDukWU0G1RofAW0/kiJ1WMq4eMO1KBVPZ0A9r3eeJ3c4F2KXKlpR96SI6q
5li7Y1wmmeymjT9t0xEsGyXbIp9hqVRs3D3EKWGLDsm8yhnI1YJFunyPqiQqjNo71HvAip8l6Sjz
IL1QL51s6iLtXqI2zURHzxZv7QXQOifQLaSUQQHGNA1eoqmNVx3QBwMSW5MhGkFmpGWxhsysrW9Y
MWyzIpcGxdgz61rBKuRGOHUlXR+qmLTbIBmlDaZ9HXDoRFTy7sxhFz4QIJXwawFF5d7Xeo0zvs1r
vqpVs0c1DTNwY02y61wFs1cXyXzuKgMEC+TqHhuv3NUVuapH8Irn7lJfNc6uz7Z12YVQFVBylzqh
YkLQfsx7roZrSlrpjnPYNy5IxQ+DWqdNImo1v7e1BzsiCZMyFzpNhEZl7BBypdsb6KMmu0v4+yF4
r/qzgF+XZIyWeZZlhbflsOFluYJ4zW9D7NwvrbrTkNqYpYZes4RuO61Tt47npQht2cWVG7Z4O1bp
OtOl5FfMj1MqGI59WH+VSZ7s6bnfHevlxWj2skohHi1lTezWzFdFDnFHN1YhG/3VDHPEQb5u9Ahz
GNeld4bB3AXDuKamAscDjtRmB116kV+TrRtTD/wVlpBM9DmQB2lFo/SthbBKJ+flQMTFUptVoXsI
Eq/7gh2ypg3NkssxvUJkx9QQp9k91zSaFrLphjFu3G4T6OEA1SDc+SnlINkoXjVQnIuBP8CDhCGB
q02dASgdEEuaxOPworzipbuYCIVAGTSh3wqbX+TJFBOQKhXij/nghl6nZN0UYvbyeEF3ONFRMc6P
rfpQ5E5E3C3Yyqg3u8yAue1sXNS7arS7yV8Ema47/YzQIKHcRDIZcOt+6PFaTDaJSkJESs6nDphH
VQJVC7QIKh3/IfDmUHHIAIBWZ0gY+6IBO33MU7OePQYzqYBSORi67OJyKdRGV12UzjXEZOCB5gys
fyGNHbZlATlnfszcWk7aE3hQMoNyq1V9Mffm0u/gEbCkZZmcpTaTj32/JKJEwc6pupiPMcQg4M2R
CICOctbK+rkG6oO21M1ehNwYsiHQrN3Gwu0DdqQtRcN1nIJX5pAADAWEpZ7ZdsVKj3nk2ZXfgMZJ
QcRVR6/2xRLsXL1JS3WoSCXZcBznZNvlZ5TDzTykaWw5pHktxCq0jwzEPxRDqEMPc96LNrfrDCbc
jTs+5iGvzdqySozzWdNqoRSkkOyJES3mAZK5aoQEul3Rcl6ZFxXVfCimu04t60wNoWNJPEDCmxWg
5rhesyFskBEJVOngkMj0A8jFhwX2spkfc8Mjv+nWlpxS3EFtLJBMleugXRM/DKBXo1yUK7dwZN/e
Od7KHQqQUJ1oYBmm5jAuCEK4VlZjPNpKZro/TNlRz6dAW9nWqXgJfTkGumDAN8DqNilBfefg2rcV
XWJWrLF3GE0t0nk79vvFKSQL7r0pF5k/hnW65sWx9zcOnGWMupbV1EZjZcPhNhtnqS3s/n5fgsRo
613jH0gxw9JBC2ZHNLfAnFsGSrrpk3VDb6vumHj9mkyO6KvrxnvXWC4LGBvSZ4UDEVNq4HzEClwe
/OWIrBelhUjBOg3FI9W3yzhvAndcz30i1QBF0A0PLr9IFyTcNIvAyoCYWRV+IDJrBAn2md7k6Kyt
mwgOdBY0r6ciFQNEivArS9HMnU15mGfQd8ESzv6V9bYNxLPpVEC32bXOO2xqSYH9m23vgxLPHk2Z
h3mWPrn9c8GvO7BRQ3nZjPOqwCfVXi3m/ciH1ZiDEMJuRCFWY9Zdo+ne54vse71u9a5VW5T6Mfzi
1CZ3U4l1JTLH2c8JibpOgUtn0mvCDrinDyCpYVf92ApodAR4T8O+K8N08STk4so7uLgQWe3viuUZ
z9AF6CxnfArMxqXAwM4E4ZgYvTZsiV3pKbnpaxtXQRNZ3L+rQYu+xL0OjUtIP5flygPeGlgBJzyP
FdC42zPpEIgB0Lxa8urg58UL+AJ7+ZUOvG2G242FYzMfzhhAd6W+XiV9Ke0Yc3Uqx/rgzxDgRH6Z
xwQ3cEyxSDaGGs6A2BQN6SSaEahiycIye/KyOeKs2vXOoWmvJ1Ay7jyEU6phfd45npLFsHNZE0Mw
NINEtfN5546rBJnV0vOXSAV6RntnvRfn3oUWT7vONoe5MbLkcHpTHmc23wR9GyftINwlFUGarSFg
HLikvNl6eSM4c4TCD0pNoNOuVH5gOJVLqW972EtBkoRFddHg86q5ptN729abjjWQmcxh64xwkudL
k+4qWkun/9A00dyOqYCQZw9nn6IkF8lYAohZ5KejcDoe4fl+sXdzEHrBGt8nw2NQCm6nyPeqlU1v
6ppeFfeLOXbAWRMiYqH2JgdPnSN03jRW4raHuHfZjvTO74PI5EO4DOwyXU5jCcVVsx38NsjeQoKZ
O0VocB9BjDtbBCtuXdGU14tqIrzoWrDZPExouS0UpGM+9HRvlmPVrVsIg1LOIdh+WOohTAyQHLTa
hjhrNnpRPb1fwC7S7HYej5yEM/bDmZTbFtdRUvSCt3duBqdQfvEwQjAXKC6Ra/csnUVvu6vCwztQ
6VvWYkiofBSTfgxJccaCbJuiIK5yvem9vdPvOEtvLWh+D3iRJncGLMEwmVXe9tC3Mlh9A007jaag
gpzbufbAemfOds5sVE08BFcZVmV2Q+Ekrm4yMINUVNMoezKuquo8y69ZU0cdh6hu7OI0mWWutZiS
BMQOu1aVJziiK4XKHYbYG/N83fv3dFIgINV6DNhhxPne8y+WHhxwDfElmD9kklilTlixa58nUcYe
ivZuyPyb2UyPQ7kIflZhKt2hFZ2/c2sSQcAaWrtt+t1SBhBTV7IgN4Fuory/4bu+UcdBNTFpzwma
5OzvbDsKheB4O7mqyVFjZUXh3iRLhYVnFVQlCDoIg+2HPOiOXV6t1KJWmbV3CXy61/kXoynjAM7B
0NBvZuyGVi1h0z51XRYZ1u0MeJ/FZLveDxXT+6DKdorCcfIL/R8z6CetN0nI+CWf971NNp7XizFT
klDIsluoLruCcHMDOCxzbF0DZsRuKaT5KX6ARri2j8AEfneZDnu0rLQ9Tvxa0ysVY2i42D5BJ3bU
Mde3gaGhYfHS3mXFBcvO57mU/XlZk13ri/Gy6dep2vQ87m4w3fw/rs5rS1Jd69JPpDEkYQS3mCBs
RqSpdDeMyqosPAIkIeDpe0aev/t09w07MiotRmutOb+p3cwXnu8bktVrpMImHrs2CqB/+L/HdvvT
dGy3EHR2pbtT3ImZViqaPcxEfpWsBlp432Vk8FDfvzvmHv1q3DOpdqup3+pxiSR6Jzh3kHTFow1u
GgJH5z9vnTkR22XFuLNY3/VWX/o7RzCsTxUAglHVv8OVR94odxqejNvxRDCWzoRDf3zYuJ/ejQ+5
NbvF9mkNJ36ch0ODZgO+4ZHCcBhRYbmHNmppcW2ee9wYhYRDXhwrF6YuCnw/LVk7qsRf1F4t7cHJ
P8j2z+9LzGcLKuMQK16+d3OTbkokcoQpyrAMdFGT++dqKqC4LamVsBwXA1HvtgTkdyGeSdg/ufzR
1WfXBkkDi1tJKJ8+h5r7FigoB61aom3nO/xJGJI065p54ouzvYFar3uWqPybru/o5tOuFm+OHOOC
fVJZRcr85na+YC1wYSYPGya35kHX1x6DAMcaJXDjbbmMRM9ioQbM7BhjB/s5NL/9yk3K1mRswFof
6qRodSa+NC8xBM/4Yz9mV0DtuPMYHFflsQp+SRbECnhAOm8EzlYb0xXPLj9VnyKX10qiYaFx3eoH
2X1J76O3YaS78puMKJZdfguLOa7sl0eOofGSkr+Wgl60zDONe5vwbxs+lBt7Q/cNvETFilR/hWnT
YB73NUxaUkPSXOB+l6jqrk5YiXaCZBQFHX5qXJf+ay9+Fd2/3i3jKb92kMMaZ73WjEUrqqTbzKlt
/ajsFGbzJ+mvSU5NtKnDtJQx67p4aklK2y3e3D/BoB4CG2Z+Xr5Ibz0GbngIHbGn5hzMv9a6gHQA
LQW9nQ3f/O6f1+McHIMq2NXQgFW7y/st9lBdR8hqbgtDM48mB3QHem3QKqlbkheQGFgBsETismCc
s0Pk+eYiDYZawRLT+nvbPohBrljX633Zlgk3y0G49li0896Q8hmZ8aC1t1mTP1yH6SjMcaMb1Eyd
6aE9boOMGIXaB6NVd1NaBKmrxY707cs81d+i3CBcACtYu523fbdzVo4ftVgwV89XqpxIDd98UlGA
2SCAZaTd5UqqCa3UqxfA5W7ios2jAdBFP44XJ8zfVv5IhLurmDzhC09D08KSwV/xZraX+8AAS/5D
+zh3zboXPDS4v2aIXgMGH0z1/9BG7Ts+/OpCZ1ePUf5kDKS83B0OXviXbToOTZVNWoFEOqrF2dtB
/Wp6qFWAD2rz1jY0A9D6LYij4iB8lgNMJlrHAXOvVU6v0u4l2g03rzVaBx51asz0Mqd07c4Q3k/M
I081Xw9qkoeibOOCo3WEJiAHlk0mo8o+SGEOtrw6fyVEX0vb3wKWB06LLx/ohA6cs2enMCcQAefR
TP+WftcWAC82PxsC91CqbTd4NiuC8iR9qD1VVJTDpZxPHMtZQYpoYALCP3xJz/oHx+TAWU5ydSM2
8V0ug2O4sIQKrDReOCeVERFTcGO7jcQSqxSb9HOwmD9OrpNT408H2+D61E/bhALT9lDyxkeBsrY6
kOTtV+4qeJvsZCEQwlt4ChtTxWufR8EUhQA/TGeewIukE+8yilbCcXRCPD/mEKkJZ+96s8caRYuR
7UV4TiQb0DqE/oYhkHS5SNB9HgawQ3An4zZ/tLaNTDXcNJvOQoDLouxgZoWJ4iOwCiK+XyTBJGd8
7yVtV7kfVnTTfp4WFQbuVqZe4z/OxuwEX24E5EZ+G8kcrWiYgSjNz00ZfkxBgb7XRqP9xVoXuhv4
LGPTqvhbGnQnuPklo2mF0XF0Tx18xZ64Z8b159IRACi/JjSbVe0cimjEEmD2xIPLnKc+3Llt/V62
v4aQAzqmZG3z3dYD9uHuFDVz/+2Wd91bH3uuDgotGSlPaEvspF77+5NXoqlT5rCJfwHwpV4u2bRu
iQR51Dd95E9bJAEHtULE28xfAfklTh4kS9/i8QzFjc1z0q/oQTOL0SSX+lM3cl/WLPE1rNY6G5Td
17qFq/cRaNSmCWJ0UZD93JPYyN0CzaJDJwCjxOLm6C04pjFb1aPW5aVZlyTHeXdd+L4YrhXUFqAW
uS8AIHXpEFRxzsY9uZtwBXnFopnI5uazu+9sd8304LnbyQN1BvLihBPywHLc3GvSNCRqK3Mt8r1i
8y634sSrIvV4sWch+C41RwUkeughUVGBeNPDzmUontzEk/SPA++veVck01eAG9KADLxbRVDagQXJ
916+Esuvrb4Xd8gKlX0cqja14LdCETz1mM3zBkozJsPenxL5OE4F/NA5EtN2IB7BeR+ea7PGSvYQ
ED5c96Pa0IgKjCI0ERa31FbFPT/BZHgVaH6nWUCbuzTCi1ozvwy6P05e/oe7eIrlMuwrd34ijfPB
FVolp/czBQ2mozSdVn10dJONhjwsK7qivoOate1pRSOOXimyBU1VzROX4cRzTOHQL0a+E8MGWWO0
D1WwRs7iHEgBMScodw2myHrX6wCdeAMNIf9b5WbXYShrm+IXacN4FBvolyG5jWGfDaUTB3o71tvf
BgDbouZYS+c9rw8z/K3VfXPJ9wAhZQHBGPbvAVuzoobTPf5dnczhmA7Kq0b9zFeVDCEgOv5CFrZf
Bwd6fvU4FO5emDoSsa78OJT5YSxMXMP25uDodHdhsxP7ZX1wmy6ZwMa5xbPjfW79oaPzbjT4bzeD
zPsawmdek/3geXHel3D2Hzb6VAxPfPlte4hCblqHmDvcOllxZi0D8OWoR7MF36KDkILKgFZWL3hI
+t+ydDDle89lZ08l8SK0jxdZkdQ6Q7YGG/QwHTtefV5n9VVR+8E6FjHLIpdIGDD+nsAoYegERZgR
clmkxTgAUASL2bDpx8Wgd/Gx6gvXg9LDzraao9AWGihf+G1F+TFBWpdeg8XEMZcJi59ZZ8wJy+eW
Y1lQX7Ir0Er1zQUGdeNMD1hQPe+Zks7EivF4WzQYlTl/b10Wl3g0uwfAobgbijka2vVmtvF5lOXF
W5xYrRx8AD3dccZgiKzWUJb/zNBrp+G4bQgJLFsdDbmr42a4690TKs3ORacmWXeeG96lZPPcN4i7
N98z1akpaZFtM4ZXf6GvNnT/Fg0967L8mFUh34JiSeUmXvtwXOOBeOOeliXUWz3BvfbXLJ9WaKO9
iu4gVfHkkVAUEUfji4cYPUIkJzI8UwtndChTR9i4Bw46O9r7NNalsed284XhYnebmpLWNy0EzgVs
VdB+9EG7E7K+hbOpdutUwabHMrcNBfS4DerdAlsqA6jRtlgN8kYnS+4IjFj6b2BIjqYxCJ/yCmhS
GAJirXvcfp37JRtaHmtj8iQwTCVBJf6hDPt7jxUgN0pMPi47CXrXVvtFQd+Ziqxph7cSz2+joAN6
K005UISwdiIf7eRWNill21Hnr+TMSsh/7t+QP+hwhWH9XrSPi1xO6HzSO37Bm+Hg52vaKijJ8E67
e4cOhgffECSkG9P6GqBehsWeixnGN42JW6eSc7Bn9UHlb3pZdn45HCj62cE/9BR3DJQ/OPlw450T
K9bnfLb5qSts++IGgFK4pa9dhWGxe11dFJuprh/GRQ+JW8Ov0uLPrLGE+Ytr31pf9SmMrQgSRJhY
0gNrKW+WD5gNzWFe7iuC1MfKtPsm1E42z3UPQ3MxO1LWDcBhmL3SwuTC3gzJXCsT5w3sncXp/LhY
MQUvCvIjGFQH7SU8db+ddoXzPAJJHpkB3ghtfAH5yEElsVtJ6+nIxuWrhiC1t3KCnrbMSwxgjbww
CsKc9dFWDQI+RkMx7PVO6vlXxcAuDGX/soB8WYuHCtatU5SJnv9s0Ny6msLvB+3cQwlC/Quhr+Xb
mgYjeOTlcm+sIBbGLjuG6xz7AwSNGa6grZIcjZDAuuDMKN8uTYWHSlZAFQLB4PCEzf9azKFTD6LP
/eUUem81KrMLqu9JQesKi68RnEOAq1V7v0nXQuSpo1aCj6BJ4CZNGaAr+CscWL0+esPCi1eDry6C
6A6zy6YFQr3sVXVcvM+u1zspzSH3/sxgsokHLif8xWoQ9n60eAL2XRjJAoV/gM6+51jhaz+r7Q7S
Z7yMWdtvO+Zg+K6GpLXQyeDzEQjmgfvee79rF96TfkCBnYaXbngLIBrNVB3uHOsmjzJ3Yd89ynKJ
QgKvJ2gBGqOJBe1SzRgk87gb9w7Hn0PVuRJnrNsDTLvOqZOGflq6Qml8kxBtnYZChAS+kr/4dIJj
8z73kHZRHJUP1WDDuLSgoLtt1OGsKbjnVX/iwz+MEATNQbVidbeADlg0+VeBcuGI5jCVcPS36C49
9+o4AMNZqyb2rI3bZyhOK2ZgfabVCRKGl199aPW0WXelzrPFzSwmfeF9zuxpECpaai8q150Pa1tu
aek40ZjPGD8PIclTNPFxGAxZp8KYoDq6kJ7Lv5BF406fwTtgwZ9iaLNN9besJUQ6A/AFTvJnN4AC
kNd8fLgbSAQGB/DjcfwtOwQP4F50sNxomzpGxYzM8L2AI1TjbsGp4eacQzn1TUzEewgJ11TvA07N
4uFzcFUk4Gc57sxcJQEg2zuJKVZ0EW8bRGmPPQyqPklniPy5ArYNBXF4r9Vh7JpY58caQQ+IUAM7
FfM3z2/DLYdvO6PYWX5ZKPpIWEjrEhNEKryTRVJAY0YftieiwW6XbUKmk8hfOGARgfW+b8DJtS9d
PR8bjOjl8Lza1J3+bCMwen4by79jdVSAnMAZNfayht/5DG21GKLO7eEmpQEqrGO9CD7FzgNlu+59
wJM9QOPvUE13D/jQ4iGeMJkTT+/88J/fYnXZIHIuXuz537TEYGhTveGvwAg/9sfaVRFzf9Ely1HO
TKmOeZ2W+amqf/V6iTyMoQ3fVcM/kKBRH2Bs2ksXYE0LwWjH/CHK2yXusHSzo4TkVubZ5oFQdslh
wVJi6CMZU0FA07Crg5FFBdkKMG16Z4V/su2fAt2s0UGUy9fFnqi/C9aMViq93zobXPYaIxAdaeIP
vxckQaads9zluGMIZbMoWAS+b+13HX+fmn8otBH35l2B1dKpJMYT3A21iroRrR2Lh+7gNC+b/63m
fdF+egA+x7+yahIZxuBP/c5NSP7LGQCSeONE92JWWyy2ft1BLlDVMtwC+SRWqvZMYSqZxvnPaoci
kZz5B7Z67UEEFUskvNpR9Bi2MAntvLwtEY2pSTLd6Tmi5WMDow8iy7dD3Q9/I0CY18rAlvDy59C7
WgxJglXuK6nCZLDQ2vlYLLEd17+l1wWvasYklRfj+2RgU1ZSwhAwFFINXHMZQEEWXbYswQOsbe+X
0Z+8r0Xat7xL7AJpKiCPo98XT277J8znFgYaliriaiSVfC7QOc7/umF981tUT+BhuIKPsgVZVPnP
Kp+CrDT+zi/UB4Ox+tWNpYw6TAou7CwMlgM0N4MFn5SUpSW3xa6jsbGgZq4FG6+r+UXx2Lv4RRxR
wQl5ZBUeBuATIX4O7AoItxyOdIBIFP1aGrrv+6e+OZtwBe4Jgyn4F9SZoLdVNi8rQkR+vx0n/i/X
0DStzDb7T4v9ZF9Gcg7avy6pHyucXjDRAs38a2OBuvoIPpnUOBDigNJYf06E0ZHvPimAJAViSmU7
gje+9MtrOLsPYfhJkNsh84+xeC+OTmuhI7tpU9rz5OKvKbtjswA/Acdtb5LOfcIxyOqKfrQTf9g6
+Od6wsy85WHseeMANFZimVfg35Qf+z6LWhKwv5BbM9czzXme4zovt9tYqUNJ0PJ0okZ99LtyV0jP
O7VLPWSo/G+aJKod7dUzTh0FGy5Oofx93ZAwQ6dcILd0rvrmoZqx3oEjQvFjFo5V4z+3Gq2XGL1E
ErpEfBiWQzjiAdEd5hU+euAXbI1wDRW3ltTnHDbnsGJxxrPAIg6tcTc6a9xateyQvXsNhlleuJnK
dG4CG5mtPQeOgXQBa/wpdx9gYD1VrRbIxSmbOHdia+vAlErL3Yho/zp10Mq70cq4qnxwhUfW8yWx
tuTxHTtWyzpc2g34OfDofTk2XyEHoICGmGXo6Q6hUBuuVGIkeSnBCgfNdSo6GXuYytKaaDhM3Sdb
5wJD5tfq0QXya5MQ5W2ZakbY2U37DQnnzuMAy8RjC0MFvxDOBkI+7FVWnsU9dMMfV6HbCxYI/tVu
ylHfpwnwjG8A8FVEHjvYntGI04mhe/XQMbIsLwWsmR6CRFXuh7DXUTWWQRxOoo83RcK4qAuIHLMP
yQly8j35RfRwn07QKRZ0UTtM1CoVTQkCo2yfEcTYg5dAHwHwcxuBJsgOpX9i8qPX9QHJwGPhovIV
5XxbF985C7/FiRxSUtTh3vQdOPomwpwq4M2Ckd4KONOofawC7rCMEp1bXp1+PnZH6kKOaJ7XpYE7
eD80LVGY1u8vf978ObSeWI81txq25P3lz5t6JLBSnPkajmF4xPBhvfjn5Qrcpo8KhgijL+spxsCO
TkbC01S0p0dzPywi3/5z+Hnvvx/+/Ov/997Pv2pt/+8vG/qtPAbTUTq4BWMfp/+4zjlgFqbqOiEE
uoZw9C1kBdIKFRq+aFgceSIjrf/nJe0E2O6QTvoQjHlstmI4gTyUp//8A8PySpFWCNr1SAaLbJxH
zXr8z2Gu86i2M9hgjpjOtPri+PNq+D+v/vNh5Q0HB0QeqefuVDb/+4C9u5qYBwXBbOk2Jw/IFYRZ
7wRHbcuARuf9qk+cEMQL7wevhtfn3A//33v5SNoD6WZo6bVAqdXi9PMKczxkqGaFJgE9w8VcE626
d/gOLYLMptp82NxhOuqxde7ZtEEL9jHvd5IP9R4C6K00nnsKlqaa0L5WHrxX655I7fw/H5dLsZ3K
t/9+ws9X/Xyq6fGU5Mzv040u5AwN938OZhum07cRMJpyWp9+DjZ0MAn992MH5wD+qIFw4CK/kC05
/a35xE+e1yNWE4gRQGvrPW9z8DZoDZ4Bcwl3H0nfsYe8hP5B6ulhdkS6sVo9uo6ujrBtPzlyQaDE
QKgDbAkyqzGAeNPSXgqL0Krh4XHTDIQyMjqpXUBkuawuz37NfwPQ8XbKpSpCwAJCKxTM088BAU8F
FYgAfTDDeFqqLsBLggXU9KFOSZyLyTkVm/pqmkKDjgYsA1ZC5ZKkQ1H8KnJ3hAnXzCcBgwuCFfr4
PrCXfJpIWkJhjOoKGT86zKfJAIwZCX3aZp/uO7Edut4CK1CLPPgCPVoI0HTwVySRG8hxrFQ72TuZ
528Axug4pUvRCljH5lrnrjxU9sUvA/JagPfuZ0wVfPPKjHNMbGDN84MIK4C+Nclm+Mups4U7RpZE
OiCs3b7CbOZgttKEX4sG6T5KqY22kpRHjqk32hqYC8Gqd3qkdy+jeupDyGZq0+1ZFiO6sU7d5GUT
mqBpt2VaeVDpKwamMWghk42TupZt9POjPZUj/JBT79QPyCLYanvpV8QG1xzOlKfnF58gzgI05ecT
1xEyOsOweeg5aBdHaj/zWmitcwhFZ0UoKcA8k85jNcLkk3q3uDlglyms4wFa06MFuIVuvvuYaG1S
ZrpxV3ZoQWuH+PvO7+mtJ2hOxbh1GfI/2y0UukDKdoZEr7cPGm720UcSUoBpa7ha9xxsWrnV/2Rb
AKtmrLnJgV7mbXDecC14KrtBxOUGa9JlQ5GhpTUJ9zWQsbZ5aeSigHLeWdO8+NfT1TtxoMJ5d4A4
BP2/kepSOysBgL28et3U7FQ7r58V8jFi6KdboZunNeiCJ2zRFA0VEfASjHjS3JkzDuFowMkuF+4/
uuHoPwqQt5gNnW733/fG+q5Kcw8klVnM1SgKEJLq27zBv0fuXWY1pJHbz0F15QgEoXniDt2QORPl
1d/4Oef31KjExKp6nCbFCpp1Qzidl8ppdgzbZUeVq4tTx0hxgkTeZdJR2Nw7gmIjUAh1eW4Hvzij
w6bOZW58F8Z0Fd6nVEhqfC0yLxTDBeTMcBkLdBFyGMLUtBNUFTTaO6UXHgneyYdRBz0SUN6U+XdJ
TU2jvOT5CJpXGAAxHuIrBcTyZDBmOaPhrw5O3V70/W5sNrDP2wz4g5kArKJ29Bj7pvhyGuhmRWjY
CbFJBFEXDn+2J5dZM3UmCIYvrqFno10cuKGwCQ2kmeDio6ScWlaJW8ngmuaA/fYKiHqIQOFj05Y0
HiaGXO79e40dDxLPdW96nCEZ9e70yIkWt95DOonQxBqXHvQqlneB2QlOqsDj8stTAaBUlSPCgwbQ
r424Cd9TT43I31qA6HCmYPfgZ9BAV7FHSnKqxhpRIRNwKKlbcalNxYAVw+Yd64fFlPQ0qyc1tdCJ
ujB4KJB8PVEt1KlZ1i1CpDZPV0rnh1aO88PCike/QJ4bl9pNurXMH5xmDFKOjjAJ2MwSAnJnH/Ay
RkTRfyyc8HXQa4jah7GOzz7/paydUzc40BlrM1h0e4BH8uQYBE1D6l9kqPl+sXaK1rFuwRetLzNQ
/HPrQfyojZOWW7f9HoLhxXKEwPOajidSdfVLOCFgA8kEl735hV6pS3N0EQdOmzlhDkiUkXSXAQbq
rYeFKoqXIKw4olnLhEhq52VmBD33s0jlHkTzbqiBMpT8yR+Vu9eBxQgM7M8gS4isoZhWexo7XG2z
CHvy3Ko5tFSkOQM55E0IErqrLFk0K9xcQdlskIPhgc2Fdo8NgARWV/+5vwRSPIRbc4TyCALTLuVF
k7PyCokvqcABLvk4fNitplfHA7bZz880hwdMNUx/fxTXsVzJ5eeGChvIYVTWS+JVRbVHe36wc9ic
UL5UOg7Cf6/A0t/BqWGvsHBdJ8ZI1gcS5LBl7bUpy+LqPxeSkWuBxWrHKtvHbBjx4f29AL3FnnNE
H8IccjHzUT5nxxEP+n4ovRaAbLXR/zzR6+xeAsm3gzaA6Bf58PPAbRY2Zt3h2wazRhCEqPNA0NgV
c1gCIQgh9bglV1dmO7afcHNGMMKQB6Lza143/IoBhl+xQQG6gb6DZDH6md+61YPOdQW+tKr/80pp
D0quAQwJ2T8tlhxuqYdDEpLmzVkVAynGnSTA1sWHBlsFFOXE40VTpABnhNSXZX5fTCEvtgLMFkBF
axxsCYL0THV3WJqHRc9jUgxB5tS8geDqLTe9Bv9UKerMD9r8hK0sZlrnu3VYv8OSFQlTzi7PqYh9
p+qSamsh/IjGTSmpdiNY5D0ssJsDmxMUIUW6Pe9AURc5DFCLiP0iEZYKwuA0ehBXHN+818NuFn35
j/IRhM9QOb/mLkBBgaK7Igfn6bzeI69dH1sPsLJqPIS1UPpDBSAhB56bCXferZ29LtxNwl4dAO+i
0Vm9GyJRT6PZ9qrMY8s423GKqW/Q4dNWFS8t9nRYMgtU+ljln67Xhc8e84EiTW0dyzENK3CaxpnA
NHZlfvRzE5crMmi9W1GsKtt1m6bd3DgNxLKhidrZe+zksN+CHpMf2C3r7nuvH9HCrnLXwcLqnHsu
YCFv3aIvmD/Nhd5hkjFAUIeg5/dtfu1xpoVzh0Xm87oEPKlqV2KPi+DqDpjJaVDpo51XBOiuq9Og
wo300C0N1uHpBjEYG5to5NCxuYAPzi8eRHs1c482o/mD7WeK07DJKm5MD6use8WmFxDh2nTAZOwH
PQUbrOq4mYrfvG6duB/BEfh9fgpnzvckuJed7Wsu6gOlUCQp2cazcewbK0CfDWy7sNF+BgLTllYa
i5ELfj0w4G7pMES1dsfDSGENukBumwXht9rznvrKD2ExWRJ3QlwonpqUVT4/rtIVd0cJYkNzxv6z
z4QXSbhs37yC9A6tAbBXaYq4JrLakfZt9bFTCWCFKaZUuadidU4U4QOFNfLRkfZBuUqdC5c9FH04
vdp2BrrR4U9fh8cw2ESE9c67Fhpy3tZLqPAgx44tQFNUaw02rZujvMLmAH7Fdwq7AkBnLA+lO5kd
bI47TeuXifHCj5Jj25a1mc6hV44PORR0gBk87ZmB4JITQJbT41S35IOqKuOBfm5Lfh2maUzaTh0J
Qn9IYvMtwQ7l+HVtfUW7Nu2RLicHQ+2xZxQ7n3TYVsJ628vS2v5ZIMt4Rtf2apzy8af9+2n6cqab
Iwn4V+AMwE+sjwZW9hkMiAWUkJOZe9CAirzNVrZWoAXApHuVAZEqUfaCGgZWJy8LsEHYVDqu6Zpy
fzY72K0q3tovqsdXv8TGA7nIEQSZdLrMj3mt5lsQOmnFB7k37bLi+oQI1WAKnfG/K4iBTvymZY79
VejyBUQAuX8/1PE85FNiy/EuViOdNmCDIYvfG1ytQQePiE3ges5erX/YOmlsadQ94YQb6Ppwq9zQ
BqnChZ3cGlw4YoSZq8SXkK53osvfLfCAYK1H7fAhQ3D7g9GCJ9ju2rtQ4yGOvmKzR/uhe1IkdKwB
mK08WxeJ881dBGPt9E2wF0Oy1qSKAwXosXzcPPBcFUhU5EXGOWkhWmEbnvl5Ec2WEQNpuTY3BIV5
1LLuvVz5P+YKJ2rrwUk6DnGrowDvayDheQ8yf4M3Z0AXB1hxk1AzcOS4/U7YBcSBxayd+k1hiEh1
PY5JD+X9b7jeetX+kbzdG4E8V89wUUnn1XHnsSmdahhdbTeRGAj5jvKJJlswOBGBmFhiPyJ/GftY
+M0nF2u7c+uPEKZqZo0CEmDGS9gxgDlagkEwGP4VeRkaC5Oubt+NZ15LWSTlCrXW9fiz2hj8ZZVC
LaWy1e904t+ss+1ZI+wdcpRBisYT+4q0qFlDm3mjY04rNk4wDFuDuHlaNu2U6tHbeXNdpQ7oFC36
x830H6UHE332ABTaAsZ1AE0eOUosgNh9I66a/0XZee3IriRZ9lcG884CncJJAo15CDJURopILV6I
FCcpnHRq+fWz4k71dN1GozED1EOde0RmRgTdzbbtvSy7Wvr8waIsbavfxDPivc4bZ2MKMANB8sdW
5Vu2AKLwU8JRqPiHdHCSbR1A5Vn85NeZrDkcFTF4xxB/KpkiM0/zp/CMZz1pzOCaec1CJSOt9Npu
gTgFk3MLZYGyoKp+nO7NkdOMtbz5agKK93jhBjdE+7HElDqik1s5VLjC8BXVNhXxOJq4MxDB4qIL
peVf94yIqyXVWyzeZJHXeDeL8VaXIJeaTfVkSDr0wWT+ors3Gh6iOgv3p2c/gNiIo3tX559t0ZD0
TQoUfg74WE5vSXoJHQ7en6Sa7X1SoDTlpM9Mukh4IOJBZN8qkU+9J/fOuL4siqFS05U2ygJDQtEw
THGOjqdU1MvRuFJ5+mwoj7Fln1PBVJ/ukOLMr7C9zb57d4kWidjauc5sbnTc3ueWi1SXN/ss6zhc
fFTW4IKO6PTCBEWYu7YmSD8Nl+8rc45eTdzGL3AfzKn94qwIY9KdIyW/W1V6V8Fl7LvWzGVp931g
BoXZbp2uecmpRrfQMPZsFDrF8xy1Ko6mjJMhs3ESApzJ7JrujgGwW9vFjpqKObNEzvUWYngWGX2h
iDd2UxNhHn3MZ++UYBwc/RUqQtyjvY3BNaozwd7F3Cljea4bQvJtWnDfTHxBX67wHpYcWwp9SxG3
387FzWl99mIsCTV6H8rG1OPprTs3HjotYkbNt1bG2ds89k8LVyfgF3nwU7PZJoO3rzi2ZElfRCIf
eE22cXR5VtK7qbDEapp+Mz8PPsQfv+K9zjVdW1knP0XLQzJ4NdEN87ohBQCeo7iCNoehPfYOsXiA
S2OGY8yN1uGichAMav04tTg2DB0OwjMPIv1J0vm7RHXaOBnWdrrPUGss5xxzeFhF8xl0WM5EXdyv
5XKlTXOfa509ZXhGJ5owXskmzPRUhHZccrtwK4HqGV96MHnHFHWJx5jhrFni4YAtlm6XBdwJ+JQT
2pcdqiaPZlU8O7o9YFT9MM2Hqa8fa63BJNitE/qDHeIrv7wwOBPbZbkaK86fOHYOZpOOuyGuKqYE
7b2Tp+++CsyNyyW16Tp9Ktqp3JbZ56KV3No2cBZ3me/NjMSCFY+4mwGtUY+2ey8vDlRV6MDc321n
Nrt+5kVqPGdvzv3WNOEsGQHpPk896swhtlT2e3MYFZ1rUBzLwCEKKB/qGveIn3d/snjZDJc0IZEx
PIo1WmFO3NS1hcQmdz/xCMS6JZuhmu8iX+SudQboEPEjUxayYfONQhePhoFJSjM1N0hO9zmRh0N7
ef1GD8aNmGlE0yC/MgPirEI+pb57rXoDn8M8/DZlG0dSjDBT9Le6pP5sx2vCmQDxxrSdV8vq7Y1e
dArRwfoZ+uKMda5HWIRtt6TJrbIR9qo1v7NrswzTxN0ZiXzlm1yZEOZvxZKWIJPw3CzOegPYD73M
F6iGPAD7tRaR1xJgJfV78gLmoLC5pjbD/ZmnOEJdGdFFh/WlwgPi0+BggT2ViUWEA9iIRUL2sh1q
h8rDh1NVJtoIloTaKHDGTHg9FdlTKCKvY1DPW0YHfJDbxjtyqR+L2m5PhmJ2Bfdg1cV1zcfJt+V0
UPNwHXBIWRjiHO29iXg4cTSfhiT4XSQDOZCIuNygRy2W84jSBugwtbm51ce6Du0+KfvbovVelVeB
btH7vPpKjPqGZ/Wj+QvRgzapSdkQaCr5mNXmyU+smyIfrpdkOuvYarYp9R6TTZdykTAPPznZY48h
iouDirTMAPKngQbWKRmu3gQaqOZ2BaDwQQwOeWQU+s6w5ffU1Z/j4m98JqQ7W2Ogrpw7L0+mq7I8
Vq5PCKZ9XRiv8gbKz9zjLbdWp4vmwQwXg/o6NLgxqAkK+3aCJrNOYq+QJmgCuyTkJ0cQkTNJJ2d8
Wrv6GY9PGemO8j8VjbkJVr+/6rjVKcw+8J4B7UgcoAfIRie/n9cNL8ATLvWgzINzaadRNZFim/wa
pqHlPWAYxkiC02JjZMtrQNTZ5aAv+rvJsl9kws8vKI1jg8HcOgAcVDzh9CkLLmYDuxUWDMZpD0tn
k5owDNAstfnjXbtrywlcDDrKlccDBEcnWgunOVEkvbYzw3h4MNvKq581vWKdp/VBFU2wmQCveEWG
kGsTOlPdaTWsr5XAWO8kHZNnRaImpfhfnYSD+lL1PpRGy1ngFUxMrAYztpYizOemCKWfF1tALCmu
O0V3BAxxcWCHgQ07rFPwIFISBdLw1nDq3JQvhqJb9R0MswanaIcxrkW1VminoSX5y90YHBo7Bthi
0NINuQUKxH8txf3kxdSIIEg2ZqDw7rav/oXiY43xS9cNH0ODxUD2qK9FtVN2fxCF/djZ83o/sOeF
apG/vfQl5nhn3s9dP4TuJi+kddtm6hTHMy7jfkkj5jB3dSLicJ5MzCRt8S0mm9PUT7aTX7xyZ/BB
TgKBMXPmw9jKExJls3UCeWc1w43dvbjKFpD1xijIJ3zxfrlLxuyDqBdlv6geYgSHbZx7N8PF7Vtl
c7uDdvrYV2CSgsLG6hmjii+ded0BUIwxweyDxMKbVoqPfGUkb3vWsRw5zIdaHHkIOVZyK4xT+VOn
VcwtkABN9Dms+y7ZJxnIyhrFqvAJL8eyJWEWG7zC7kjCwW1rCjXuan8tHpjbEQMKiEYZRfU0VDEd
gY0eudbQruzku0QWpKaEdML846mZrbvKRq42CSo7qxK7FR0dla/e+xYasZn3C4mmsd1zwu4CIwh2
Bg5EcyDEbzjMp+N5UjedLm+6gMmn7Mr6Lp+prdwOE7af1e4hR6EqEm72tB0IFwCNEhnJn8VOd7bS
5iFukOUHJqqrM3zmlQJWdd+QjgupXQhZ2yQYEys/ldm8o/dT0ZR8ajPG9Fqlm8pCfq1WMHbVBNoh
iK2o8BhIaoU6I0rGH3MJoyJed22ZvBS4FdRluh7r4b7kkk6KqC7xwMEbY8B+KuNAbbsRD6pIiyft
07VhSMWmRKwbUKO3jqdUEECJPTiMptTnXhk/Zlkb5Ea8OUz8+n41qut+Eh8DMlpYxdmyyQNx/utX
kAKrSBfwSBNmCpHHKGXTZVNxSDgyY9vsN76HcatbCDsmRcKRLnmh42lnScg8dcFI3Dbz376bQNDC
tetw1DdZ+gt6Equb5a8X8uMBv834PFj1FcWdPsgAw0/uEm+zajxNaeYMO1PinDX1eciwMyUmfrUl
z3crcczQ8qACjsI/JpfrKjN554aEjJR2pl019rciG6/wRB5HQ83nbJl/GzpT6gI79CyPO7MjOxDH
uLNrbz4tisiY209BZEOnxRSJJSjjYrp8PGC31GBtLpydinLPLvqPbOjnnQEdoHVmEfZq/M1W/TrG
Trm1jW1Ph8BjOq3RQByutqjrJwdQpVNg9sgx8wTxDaMixg9+dvFok4DgWBz7P6aZvJQQn667VX8U
tVqom/p7f5bqJFt9HfsNVjuIg5lqyxumZK+NWU2hm6YQhIxNbCOlUr/g0Gntde9IXo28NF4pNZdr
7SuGGitdqJ8aTFN45Cp7ORWTzM8UlXOBOrzMsaAa0/O+HssDZfTJ6CE+GKtphqvs04h/zMbcRzrU
PfQiPVTIQR2MGJ59kExrNu/zjH/Ytdcotz1yt3qIxgybZV06KgTmjQWuL5MtGgsfkfJqND2kmdSN
5ACnw134WSSAhHYAOhiTxiq9ycHLt2CNb+wOn4n5XfNcpqaRcuzyc5i6fYz7hhtOV7RIGPzSek3P
ZkEyZSUinmB04pbPOFWJDpRT63PNzbvVSKbjksEZWuffhYnnZh46fyeZP5xMYZyL3E1u8NkCyclf
pyCzdyqzM8AP5MebBFoQ+Y6mW6KpdaixG2iBDNdwjo3ZfiDu0ZGMiTIHD3qQpvN1Lfjw83sP6YTz
CBaHgnXLtz5hm9SUVTamj7a+HBi4dVRd8vdzwoZNcqYlzA6ObJ5kJWxmYunemTmah8W7LcrkXBYY
WhzGfWA8aFUbMFtDkhcoJNWxbT7q/MNseheO5xwFa+BjL7C+lsr9cmJ+jk5DdJnSCzHRVVvbER+z
qx467ZLv1MNzK0mUrxpKbA3EAv8QJzeKiCqwzwXBp+/HuAytW6nUN/77FyOWu7HKPxZ6i3C2/Lsp
riCKzCRDF6155EzcC10zXS0W7EQxYsjSw1Mx1GFe9QwKMavvlm4dnmenA+dcLUcyMzdY9jH0D1W/
VXqVYa+x96I8b5SIuUnADe6sGHYJn/swT2ToYpqfPDT2LCFW31U5yEGaq5HQwrZYExzrw7gvGA2G
dpeXtMDtxZx0+RM+GUuVPIjR5GrFCepdJFu/PTGumjcEBznVFbZJq4f21Ivfus3wuRbxR5ml12tD
xgAA5zdxBYyl8FvN4Z0ZRIRNAdqxOYjtpOTXUsyPGHrIRja7psPSai2PBXP8yDPuA+Oqs5FIixix
Vxcaz3VVV6HMBOi7AlZeN47HMo7dU0KdruPMuUo5UHBm9aQGsGKvJf2yaHW4JHAf3A42JJOZINPv
pYloOi69wRE0Xq2TT7FvuNPW2mdTnYZxo/xDgyHfzHW+D8z8A724hgQBx7Z3xx+vBqshCfWZU1fu
oYDHmxGCxlzCYSs1ZvuGSBF2cn4klHz8701W/XpFHMDwjte9N6mXBhPyVLZc1BpwEn6cbTamWKuB
Ck1+gNDbn1VFZHB1mQzKCpHFQLqWNclGizfeCMRhEj4MNyxxvGGWyVuipCLGqmgwcB9+ZsRF6EHP
ReqhObXOnamt17HFzNk0Fi+FF7QbrNYJCvK6bTshyUvpCosroYMFZyV1l6ioIFWYoUtvZOxS6tUE
CUcXfSgmLZymuMasBJOM4V9i8an4KYrquYElpi0jPw0WaAGSPrwLZYdDZD5J3Iwbx5nfC63IwTjq
TTpNe3S65NPMSFYadMJDt61MWDhtX48HyzVv48U7VG37JCwkaUaHABSSm4F2l5CR/qnbZAaI5b/b
ZfBZKRe0bX1n+vnTkOKCVkajQSgVITXkvrNBb03QOhgrMZV3uVZ5/nk0TFJEhCsZeE67Ubakh3xF
KqbOMTCgBpnYYWplENwF2Ot7IBFBIR+dnvzyOBlUfbTYAVNigmoj511rw02Y71ZZuRf+972hSGIp
nMLCcV7avvF5U70iTIsvI2bzocRt5AkCBKiUQAJJ/7amB8JxJLGS4slKxurUL/ZvJsfvfsRwmNbz
EHpVvWOiiCs62HcQN6XhfDAB/EzMMeZjB+kcmHHpYYtNiMfomFK0a76MbLgy7Co44ue5k0lbnxa2
ZW60Pd4bIzG+3kCmTf5gAjnlM5S5IMm+iDC9rFZmkEMysLN777jJ6DSX5lhycqCtOlhzmbK0pELC
cS4gY40vwfs4OX+ktLiXRp/qCkGkmOVnTAkfjvh71AqKl3SFjX8x3itzTcNaMxqasE0T+5p3TseD
W7cjGpXnbPp0/uvcei7LC4H9WPAQxCNB89VObvD07Hgj3D3mAyJ35sIBRuLhF2oG3MJhZsZY2o95
zCCpRNr3fIR14fpkSduPuSAvP7mmiARkFsmP0ImK7GMOzC1wwJy5vzpY7KiPReh2w6mgfdyvS/w0
sCnq1A+HGd7hVWfVO1BQ6dHt5++klTlDtcBDeNFh4KXjI656XGKTui44mZcgb/fNJO7UEBDBq3Fn
tnhzQ6mmKwN0Wd8/Dm3fcZwkkeO4AWOSEAr4JsdAhJPljJZ0ZCkEIL0G8vdgdpd8KMy6rJieg5bs
YG9MLwXqDzy24M6R5r1y4O60sf/FqYwWbK8YYxYur84YMCwlsxHFddR3fGzWGMpAjYxE6UiA7g5A
6vJpw9WP8qHhJOjg2mtjiEPm9v2BsgNdwHLSyA70l675B9LipWFeykATi1aWteFg9CBz4uYAPVGB
LldX2UjIU6GF2VmDcWJs/vSIxNMk/kwGXDXNKcqPwNy64z7pFhw3VstnfF6hTRAxkStNmZvJbdMi
ybdEJSem6BdxTzTA+GYUq2pedn4BJrMbKSlgq2+Z0l3XPifsIG8MfsaN3QZE5pJ575ZVtZ3K2Y0s
Kq1sxDivsx783mR+lHIG1g8Cw8E0plF2JvQUAHCNH+Wzv29XcDoVDcZW58bLtHBorRIOBvEbyA9o
bj5Wi6oH8TWt5eu67nNV/ekn78pK+GqFa+8XUFZ8IeTXxGHwJxhlGSuTsj4+aiM4iYzwV4E5O0hM
eTST5V7P8EYEpp2NB7i0MvUrtYe5nX0SSDg6Sqz2/bimzOZ9Roou0/fuuc+axxY7EfAKQE79gkI2
2I/0V/vBFkDgm/LCj9An2g1EFdvdGnQ/yBokoWZMVzBWruN1feKk6TZqYXdAzoneZdJkyHNpjBVJ
BEsWu8XgFHBb9zhShIdO7MOvhYOzcazqvphO3gJWW2Z3Zk6YY1zfqvR9NqyjM+KSs0y6ZK0Hnj7H
vslQTSmwQPhr4iwuqxcMmxHMnDF9Z06/C5j18Nwof3v5cNRkZZhklTgp5vkmrd5NbsjQYeLEvd+8
Wag7tSQnWOXLS1YMfTgPnCyTU8HpD7MUlH4+//BdXBeZd3cJAU9zdw2E+7npE9hO7VZlwXhYtUES
FE27cAA2r8n07rXBssHytmiPXBZibR17FVhb89wGd2MaAA3KupfUhysaPOp0+lLQ9Xf125pTrdQ9
QF6vlrdWkb5RdNZhZbViOzhvnKACT+R0XnvjbIAOxeyC7Nzc8hCevNk9YGEfMAJKQjYBk/lJ5z+1
IO2MzyK5yAhGM+9SQau92liORICOZFnQUz1AfsK0PxmZRUaaMRHN9MG+sFnV14zmuu90RZ01kYAb
UxRTHVwkpumQDY0NXGtP0wQly5L+vnFdcL49iOLV0mskL5PG3ngRRR2QnkEJSroqPRr1c1HMoMmh
9lqUTBRRUEZshjJMcfZmC+M5XzlJTM9BAxT9STBfXEayU/aUFOHSzNdBUjwkpftbrqeaTErAhzxD
mQzbNPCBAUFWlxMKbYq8Q4VNtq+R3aEog+tO9MOJaOmlUQe4iIp/8n3n1Vx5xJVuxm0uvw0HlF/g
NreTECQ0kuEptdEL6lG/YIAn2hRzxqyorZu2jCNTopl4yJEMACZmUB5Tmgk2NXy0T0cxX8J/8OUn
lE2uPz8VSEdROo057AIUeVeg6lNmqWjw4NryZrfNmaEERgLf+SmluPbnwN+h8ZCxaEk8d0AX0tWJ
1sb9lAnZRCK4FgFWmiWGUItClLCJQmUaONLcKJD/fsHZu/LfDY7szXQwjOVPareveeruaWweZjaH
1FZMNtY582SPeKtQSFMfeFvqIoMTH/TjIWKgM2Jc5ckT1iFxeZA8xBIN1DzJSrkpdGzsWVfiwz61
o7kcz7aymrMxkHN00vZYMuOUZTfsi2S8FU2fbZuKRnia4qPv1t8zIwJjYWSVpx6m4IHQYzHeVQSz
aN5n8AHaiKhf+EmFEkfTQe+BTHOkeoysAMXZ66xv3HSSF4nzgBUG225lmg5M0YgqnX+ns3Gvq+Ix
d8bXNcY2gCb8XQVWte0pzOrePeC7+M7bQB2xsm8LsnaW3fYRYaLuEEi5tWYgXnX6yVYgD96MvnbB
qJKhi32skCTXBTFHqPnLpuxJr3QNoOkAKz+DrJvEXI2rwTGeMeV8pdAqt8k0vi3ZzAwgfTYB34ZD
STpDPK4LQoGLyWNVJQjoHklgQm5bZw+JryiA/WGfVbV6jRUleou5lu1L4t1qFxQh/cH97nk/em6f
7ZZS3YhZWZJ359oYrnpFA1LN+iP34S2W4t2fc8UjyYBftam9bdzsYbRfK7M4rE2mrjHlh0O8FUSg
Q0Wgq+9A5xvT52iLd932d45yXjpBITlm9hVWa0ihVTQTQaVv/yQy/Sha3D7daIERdfOtXeGZFcwS
PDnQSArzljHBGFloLtuMF9YcnApjhb5ruXKNWb8svVtfeRP/B23oSsjpLmvwfw8JXPzVjc+5S3w8
AahElA9CppjV42D6zFKRNuf+OQ6QTqWH9zgo1FtTsbsirxsKsV1A7i8l/13vhhY2DvEWkmXLhSkB
GXgssmuZ4WAnA8QB2c5QIeCQ7Nw7X49M2i+hDKuxgE061VvgIHwsy2viguK0qvQEEEbz9Zxmaw1n
6bHhaGCI4BKzjvIYUIwvBJ38khDLHS43KOLXlJJs76xtsMgXtqbAzc0Qjco3LI/NbjT5SqgiuNdx
jvL8OJLflt38qxd1G5RBs7HK5XbEAhZlbY6IK74wNJYnKyDo0iK78/GE1WG7u1QRe4+1vDOz4sV7
RBMMDmBNISDnmBdZHeVX01099+e1kPXOpyS3ue8oL1ei/4Z7tEvGuk1+N7WX4mZJnkZb7ftxtG9d
OE3SIoTtD9zxZopPzs3ao2jyX1GpQ9e9FKr+8NI+hbI1nKuYb6mcIifw3mub46bBqhkVaX8Rjmve
YDs4xJb4jSdGQFbTRmLK0bZKKEgJXnGMdTs5uI8A6F/qAQ4TmOhIS5or3RjbMRs+pCoRVKb5uu8L
vdNDb0VrjyHZ24ocBIbvu34UCPutFkY0UKpFmAyfcxOV1mL9U2SwA20zjAsEuAn3FvZPYjeeJl1d
/uRM6aPM96ydg4NJXax4olx+WIVC4dHPT0O28tohImywcJ4Ky10vQFcSyxc0mAdSbDFrsYE2L8Vz
5uODQ9o2I9tDfbYWBpZgEy67g4xjDwcdG8KWYN1XwiqpLPbeXQea4uijJYz+i4lUv68lo8cKetYV
uWddyTrE0dDCRele6ioocbSCjEiGLPIudIcChzOpWNzJSwCh1Wie3QZqCVHOwYGBMuTxVZlyb5u5
wa0kXW/jU4zENq7VOGPy23fDIbetr2RaULZsuIMNoVtAHB7Yc3SD+T7LpsOU9whgF4rXkjkNCfH6
o6k93hDdsBRDuX+SSX6sPrtyKpkx3qN9TkXJFeGq65uKgXxY9FwCle1+L8F7DvbCIkwTgdW6BMis
J3C9eTjjEIpsPPzRbJi4Y7xLYMuCHFey8ahnIjiDR4tY6EDoLyWO5afp6+B4MuK6PHLrLZGdGMe1
DR4MG42XAEbQOns4E8YmydV1fdlrxmyDKH3hP6Pp43HsVz6awkAFnxoWlFArdEMBCBGgKQM7ysnG
+zODhGdfD7t6BNE6RuLMqZ7nQlPC5HD/O6CdKIG9e9/bP241/Lq8EbuxlH4k1HftI+iztSgscFJk
MV5HGsMhDEaYXSzcckZZcChp4meVueMOialr8VT6YqZZcqRPyo2BQqdZ/ZTglsCHbe96fGChkWhj
t9gML23L3JtVJ6BMeOd1bKy9SKArVKsd9sMcOnZ5dpM3b+puQKOcJEC9vHk24l+ExbNtlY80sBnM
CbRlWbjb3M2fB5cZX1tnf8iUvFmsTYKXOLBuQQgXpAoAhGBcd0vKPCjLautgGvYzq8kqWZ68ihxL
ndacr1bNzgY+zqq/8E6bDz1wai/4s0aJe84TwK1wpK/JZ5NgoewWqRm4pc966A7D5UDxy5PRDj+J
tcC/5kWvcng0eHc27o9fG5+itr3dmOW/bm7V+9EyMY45CjzGSs/N1XFTtoO8ReQ8uuQCrzCOEkKO
Tep/B/G5kQRakUhuGJxxSAdYxosYeHb67rjG20wHsZNj9YLd87ELzJ6E2EMguna3WsOvNZMFbRRb
ORyNFaXmw1ZcwBz4QbD/yKPvef2RAcrK+8QXnx9mnD+lYJ8AvEYGV4k9H9FgfrA2bXXyxfEFRvyC
wbmkJz/Xy66/ybtczA+XtEuaL6+rKDDyvPfOxFAUUpZZHzPISU4p92mCqasOThgjMC8m9RV1Pt9O
dTUQtiTXAoYUKLETskNgHdQ54CAZ8DGWMKXtywFP7HOND+2gDmNQvjdUBdmcnJZVvYuVI8mYd5X/
3lq05VMMBcNOv5TBPfTdaHmqs/vm3a2TsxCvif3BE3c1cQsWMIDgMzIZDK6w1NxSGEV53X5JYBId
mx2nVwKzLPAbxudgnG8Y00e1fzFU8C3CTR4m/dY0vAoD7YDbtSdQDsopwhLXAZcM1am5n3vcw2Jr
62AX3DEb2bouSIlC3FN4fLSjs/Xjc4yUGSTOvQupRNsUDBdXgpwZQQzxKS7AGWflIwnu2Rt+E5sx
6BjYy2Zig88UiKPM88Ngpa9uDcaBQnXglaEjfa9wXVPGb+zB2qfe/JR06korfJzNebDGH0s8C9Yd
cZpsdKa2ueLxhDrqyIfFTOhRlk1q+LeDvl0WWqC/loz+c//p+V+XeX5X7J/MkrT/P7s9/+8v/9dT
VfK/f7v8nf/4j//2t1/dZN9cFdVv/9/+qf2f6vaz/NP95z/0t3+Zr/7P7+6yA/Vvv9hi+OqXf1nH
+u9LSS9/8v/1N/+2jfVvq3//to3VtISLO+G/W8n6WuX/+B8si66m7M+3yv7813//z+dfG1rtfwhM
UXbg+Ji/TZ9Vx/9c0BqwBNm3nMAVwhPsfv+P/az2PxzPZ1eqd1nEa1q28z//fT+rK/5hCtcMfNcT
nufZjvP/s5+Vn8xk/+q/7me1hHn5aQPT9h34Qz7fxb/uZ1WXMeAczzwsgKL6bAI7eVl2Z19WlxXD
Ze+haYUIjt+OYDpt2fkzDi5ot9DO+/HX7DlEY7zy2qWDq9KMrSy9/iWb7NLuly/sc/jjWTTjZQos
zNdoduZAf85FGOKLv9LcjO5FpctL+KABSXqscPEWjHo+ShtwzgWcKAFmrCt3Gb6kT1L77JpcHbwk
RfnbZly7qQ7cTe0MzLApvH2ZTpFe8chYnN9BSzYa5AR/eXKMKMjOfo5x1h2fWlycnJDGbaVIjcfM
VC/LQXb50n7OthnT21YuBuYrWFuntiZdLQcwUoCx4B411X0gOwN40yUhI5zrOoZ+Ix4VgpASA7Pd
CvlsNQ1Cf/4rJwWTUAdoQFrCXy7m7IEqGF6fP8NToQLasdDFgf8UJs6YQhZdsKRYDGSZhwX7YXlP
kAAvuLDH1u2b44TWRwXNQHAhKo1pmHWb/nO7UsdQ0cg94LB+Loo7+7KYdu6PsvKeB+AVsFSDe8t9
W+1peSmBM7bZ+mulkndA6C6M6+GHxlxvEwMwhtn459ZzCHAq/5j7tJHMKY0wk9hFckTLODNd6JzL
pzuSCOEDdObQbcJSIUzGg/xTem6FAkxurKtN5hCezxIHdtCGAVU/sUUIen1qgnAwbpOe9RUejsdN
P6nyXmYz0yOvvAH59DPZ1jbzJuA4OUp3J5g41osRkY+ykJLXmBWuGKGI0ojSLFAmxSPhbdAugnVW
Y+qyXW3807gmywyz5s5mEYivpi/G0f5Oi/Hg4gI/jDgI5FKvoN/Hs5qS5OBpWyLbB2wtor4l0gsr
zGdQoWbilRBO56zyIjMtyAoJSuaqj59pmZftmifBnfTZ1TfK1NzNeNHSZfQZwCZHQxtPF/cKay2Z
3lCAsd+N1OoYg4hysqdETHXUcJ7LehruHTI1UwrUwFedE5mDf5IBprA6mxWOrpUXAtOBxRNYwdTG
Mg/4Vk+sjF3gTyE0gx61AR/2S03OkM+LKhDDckjKM2Be4g7b0muai2mMcJ5fw/WuH5HWvwjxBdts
ZnGMRGSdKfS2AA92hRrRig0+vdh7xbbxl09UtS/gLLMDc8OvWHth10UT9RkqgVMYEJCH7rppvSDK
eg04IgWJx8a7vSRGiOpH/mqE0xPLgKBpA2UTa6DoMcklgZtHo36mp+vIlsJyKgr3mvVIFkqchp3T
ICo6HgxKd7ryaWPx7K4VO63YcMzq6bMumP/W2lh2dcDSLOVtA4lTzFfqoWIuELmK8TZeNqR+h5RN
uiQ7y8268HJ0kTagah0+vaowr7HpPox9mV2U0JEpERGJzqMSM7OJFJ61Rel4H1n/Fwr8NRvB9ucI
zgZzNTWqK6f8apzlps6Tx5SRK7At4iRr/hBo++wS8jnBp0BQgGHFPleUWssr3DvrnskDeYkBKQ3b
yW/XsW/FQX1lzjjuOtl/Gy0Av5JYpzmvvDBBhxAkomAhJTkr2e3tld0k8Evjq5E026j5hFlB/dJg
qdkIf/YuZNA16t/oXs1QJGxuIJ+H7H8o7NS/Iue7FwR1NiwyockoHhNFWDjBPdCwEPPOBYmMqYHN
XcGIS73o3UvXctdNLSy2dsVsaFqHUeMQzc0GvXkwn7OGyNSYKbaidd0P9wr+k55hnpiyeNeCatip
qsDwCFPHm17+N3NnkiM70i3nvWjOH6SzH2gSfUZk39+cEDc7J+nsSWc305q0BEH70uelBwh4ECA9
aKJBFVCFqovMaJx+7Jh91pT0E0Kw5f2ZFBL+Afust0vyAoNpHX4T1iT5MwzTORxigKOYnunLdOBd
ksK0cr0L2rYlwUw5ksRouZhrG1P0zp9S2PYzM2TgUkCydD9tzZGUZaQ5nGj9qMXftVT31bogAvcw
gxVj/wjrhnOFsarp0cnnV74A5Ib94YHRZrwbcTKQMhiWE+P7T2fQmdHw7Vig61fsirK3i10BDQID
79+x4GuyNAJUq9ljQqBtq+wLXXGhFGGdDouqTt0IhLwbQI6HfJDRVTW6asTHFY/SsG2H8rpo4VQT
8tzHpQfoOFnvQ8oQacaDxdSTSthYq5KHXj3IxDVsSE3kLV+vlhOf1ZnwrwhYDcc7NL7sqm+QX5pK
03s2LHt75GvN+FZ1xJ9wn4UgFuiSC/ZJ1LEHbfzgyJgFU0WQQ5mQljJHIpKX2Aoi6llAOM/AhHp1
vSjnQWbA/Gd/wWFYtk/1gjmNnUzQeWLn67UkdLjcx4GNA2956hbsKnwp671HhgURBev9xIozdGl4
GERow8PxY6htUQKzxWeZNoKZTOIeGRkgKir5ryJxvQ/d7NVrMFwwCxfgkorxNrRmnJADXgfVh2yI
uS6IIQVeamNcyBq9L/EUwmpNFB6QP11X1BDeSpB1PYggnuqHCCesjcax99mx7PNw5LkdcyXKyG+w
WRfHuKV/E/BGe8sAs0V5Ow5lZd9gzJuPbq2PiZM8kZQ69HZjnohgj8QIWDIhAws8O4C03QCAwPe4
CVeTJBP1yR9ytsUFmmWU3M0V2yXpZTunwRkxi2k+ZtjabfSBI0tJLB3pW7Naz3YNDsdQGcvAfgdf
slcTHxs1dFeKFjDeFxo+giIC2RrgRtLsOVNc2k4z42mX6y4ZyIcHMgov8dC8Wbl41BNuwLXkM9G1
b1Zh39hh9xwsh56W052fM51qtspZ42EH4ds3UxDBZ8D6C+Vb7nUIWWr0sEZmHZFR4EzFlpTvHycW
j2mE8kuOCqIjRhopyOriLPvm9oYgPMzAqWcebSJ9bfv6voz1e0a4a8D5yw8ZHrBGZPtcMgu6avgj
YFmpmL0DWMebNsKd7o2vayo+XOVAmHTcG38MTKJvuVsdvsTwcCGf0aCVCknmftE/3pKkWwkbYimp
kCazRwvfgpWLLiudphtLQZEFOqkPTSj/yjV4SeMaM4f33urhzjed8+USktFAxrVbvu1zg9U3XxSq
y+K8B1n3iYKkdjnOl4NdDs/eWB66af7oB54d66hShMweil6XdBT8oCLZTfmBPfoeYFF6II29mNKS
IVtgmHbjncgZVf/5WzDReBeTImLRUwFYTqldCjCv9Zk8xUL/seoT7twHSaTubP6amnYC00qRRE4X
gxdZ5GMWNtODZkkgtf0+7TXMNLRqU0IiLJCH772AtoS95UgM9zPLud835cr3L9Y0P9TyKoNgfWia
3TRi9sxKkRzZs+45pMurzHIZu4f4klbWeO7c6AT8dITMknOYmZ6/wcfsVKXYJCyfSTkudnZerAdv
FfdWUN+H/eAdWsvC6dCpuxTmihX39dEbxdU4679FSkOrUDMhfEOlyDqxt9rk2ldnpurpKRJI0rmM
Ppy1f0dHgkFq84QoMMr4ojGG8d4/t1hTAhVuoRJciMCX13ZHMChrh2fgnO5t1ragBsUv/uD7cRRH
u5z0JvSRllW9/qn3gSqe3XoZtusUfjtl8Baoc7AItcdb9ph3+iWcH8NKrMeo90F2O69SqPdC62tQ
MdUeKAG7GMcEQlAnjVV6pdasNQFrRyOIV0UzAlVGDkCp8nYV+Rhju+JAjm8H/9CBjUiwp9feQSU+
h6aTHKPBP3otey1QQ2flz3LnCoxpbjCesBBbBxdeD22PoEjzjPmmJsAb35Byw1NdFznF5NENcvtB
VN2ng6R1Nc9uhbiMqyJfWl69JHshEYEC0SV0aybAMKq4+rBl8d7nX/1c/SgZ3wr6fZwxfG25Onb2
zIWz/8I5Q+FHevKAMF3BFHlSZUvBICgHWjVixp7KfO3mH6Lrt2NPSGnug4dO22+BHUZPZdd/5m6c
H2hzfMBaebPaNBZDFnrMAyXPaL1UqFgXG1PzbYBYuZuG6LNhKKTm2v6I3LA+BtbJXx+ngs4Metgm
qlBOlDJkW4i+f5c6vDGnGFJz+Ru5OJy96puD9dIm9zrVzcEN/OdeTk+sHoJdycGxr9m0hx2+3vgp
E+K+awKXF94JOWERg+xJfqbrDYaCZNtOMsClJ+QT9uAppQkNP07zrfnUtXrXRz3Qflne2JKvSIho
ppQqOfcdlhRr8upxqFINlhP9mRig+vkczNZ9C6uSfqaqvSsw+O3KOvsk5ATKVNDzXk7WiPVWiNuI
Qk3crEzEYyzepllkhGJhof/zj6qyjhyIPWCMS82GkIRCcY4718NZ5jxaa/PVcYD3XJ/PftJebHji
7BDi16mPLgMPS7Wq3wwQBfmJlQbulESm7qAAlvNv6aH2l1X2mbOTAxdDK1W98sTPse6wqaZ+Dh7f
LkvWB6Jex9biRE1uQmGVhiySUo3UviZdfNVEdn8u4uWX0eY25iEoZHnuNAQr6mF1c+NAijkALB93
3jBf5br66OHC3o9tSQUI+DchA/K0zrqRvqK0UqvnpXspWDxcWeva7sdxwrQRDyeSMKdplcHRnZMv
HvI9cwJvEyM1IxdoZ0DSsuvxXrUFGBmWe2EKACZ2GIJl9ScQOdmVcXiwHcUvBi8RCh2DCZm2dqM9
KjhqTY0XCXUM0NdO7bAUccytoHfOnmcfOFHcyXX2hJAEzpbrpSQvG/ujtffNQ8UqbqIo/mAgyja0
ShX7qo4vGNPRo/OA1LjodnGnXmvTqjBFH2Ka9kzuV3KVL3peXl0VnIvJeh9q7zPyvmaSo7fsB+c7
BY9ua0OWz9hGUAsKpHq0cUfneZOAhybFRAwFh06zHdc4voiCeRyc4IO9zn/zMrDYIa4NmYrpo+6y
5Vx6QU8A6wkWSLKf57V85VakGFHLDxcy9IzZlzOI/MpCEVaAcDDwuKCSayHgSR3beJPYbniHbs0z
vQgvxKpfJi+hNtnn22jForz27Zo2j4K8RN7yGk4BDPAZ1O/QhS8h6ILFP0hk4sEi91/16hmka4T3
tPD23uJdR/27yokD+0HxiyWkJ5cAqXtkBY3nKLo1TiPOp7C4wnT4kvKeH/LG4/pvoddK3CCJrWLK
yx2KpO25PIe98RoWCipLu+f37yjoKUgctDxgO0IVQzqZD2O++cmz9C2cWXplBT8Yvu/ruS4uPP22
yZjde217W2TWR4PB1/qlkwGJwDw2p6g7VbhTdrPBcbNOwze6wv7FEdDTtBDzwdm6Ga4Jj5phuhOI
ykHnod3GbQVM4PVjqrtbmJc6qD8cr79PUnWrlxmMfOvtu2AAG4p9lDURmIagfnXG6CJ9NDRodhSg
0+fY+LVzI0SJBOGj8e+siXQ/OMWjg7gXRjaT8YQWAbjqJjfWZ4tZgVt9ct9H5V+CVO9pUXzoCpNo
AmxWDXCrSa/9neuad4rMdbEk14OS3LnyYzENf6Q7/XQO7ThsFhXR26vVBOX16N8mQlw8IPc4KPna
28tBFTbdrPwJfnBjCrL0nOMVnYEVY551COt19VGx+R8weh371SqvGu7OxdBk58LTX2DCuz0dUnCn
rFFdpk7KS/yRjF6zFXbxPXg4ZC3fgNJA3nfzWQ35G7c1QzzYjNbUbnHCsTJo8bGGrEqThtsQ/vL3
qQpRXNaZVCLsnwZ8AglxYR2MhQoKb90feTwcR5tg+BhiLYuLWwvDg+tN0S7t+bNrfmF4R+8rSxha
TdxDZVuPPIx2aQoV11oBRlBg+5FPYXfnoU6Cn2Mfi+LS4aNUQ/ZnLK171ayfHQ9aaNkUoHNebIoe
8XazWmS22hZPfhoQJeeq85JR4VdWafTY6fY3idPxahiDXcVRnNd5eO9n4QsgpHu/YcrQyUO0eFvH
exs6mHqOXX1jEiq2scskKsWFueJDOofSoTuwLNjPkfNFnjD/OE0qvWhC8/hb93GOlJPNQXWUyjoJ
N1qYgLEj9lS1AY28t9LyY1VheAh4obORflMrScmERfZDxlnlzJplnA31Pe4FPVy1CzNUBfOR5ypJ
ZySzBv5n0gefQV4zEcpTyUhHo3xBOOmcLe2bl8RoXuquBdyxreKGnJ+ybmqR36imum0m+2eI84Gv
NENyxFWwGL2/avTj66mqoPjGEJXZWNKSq/lhJ3Lmujv4fnMrDLPNldjxVHIVN9mt7mCzZsmtxWs2
zut2Hou/TCkxlm+uMEggtvoMXBzEFNfkW8Qv6vhgUcTuCWHnklBuFPfNvZAzgnNMkFIzpCax/qpw
+20hXH4rHRLGrR+EMzLElaiKSmwc4d6UvnXKqABc1vpQGxd9LHnrfX3N4+1R1zy/hg7qqeOjfMRW
ceypthQpqzpZm+1UuDg3U8riOpk9CN/Y/JM533lRedtGyVsz6DesQEdrwVo5q5BILhfHE2lLKIHq
bsKx2hBH/GAP7KWT/ayp6Rjw0NVdfGtbZ7Ri4kYKy+kUXC/W11LECp3Tp/Wz8skkAhjJk/m5hfrE
LPy4WmG4iRGUsImkd4tE04VvQNIN9TXw9GNXkhnyLYNSs60bqKL8/zqkBKR7WOjC8ZqTWw5nC/1Z
4A6kemnbR/qTGFdXs0yvatzN4Efz3r7omlrF1LSI8NDyuW8VkmBBF9yWtfe8xHjh/vkbWtDz5FPP
GHrZlyOYVLkgPT35Qd+f5EgqmHdEHj3qhAduHneMsfausez3Robpdgm/hZXJwzBOH8nU3cduf+qT
Byy5Z7B8mzmlupz+gRes1yCd1Hs0ECmVxkdg48D04CKy/HwAQpB+MrFtSlL2j8AMmkvVBrdYwbqb
0F9TCtj5/qSudeTZzyxDVU9iiDtV9FYNxaMnk+cuF79FMprIDc0fjX4LpX1N/QXc9jHnG8FANuFr
uDD2scZd0JiaZb10E6+CTKPbjnPiNNj2XWIz3Rd+9O1pzEVD/dblEfK0tZ2R2br2tY31kaABzqUi
/WoaZM1QPmEK3mar/G5cF+og+4iGoWWbe55DxAuzM07ICRNkcemJuwLeK7lKtbzQeCJ53EAhaORC
7MXzTB+j9UHGIdhSyGzjYw2Cuw4fNDrZhuHrvU1s6APyVWBudrPpwVB/x8AJz60K/4bVPG9FP1FM
lH5XXLqoziNmUnOEbwyEJat+KAUHPpqiPZuOZK6s5dZhuCV2wH+B6yBzGDhXyq9ncJbJon584V+P
rdsd5qT7G5hrAvWoZ1P/zJG8Y7uMhaTpj+hASLsK6QQFKNt7HQESb1GfOGJaUBIeVQf5l6Qu3j+U
Bag+Mmi/OuT5W4Spe0pjLDsJoRW83PkZ4hqesNUhu+Q471O5UmlRa49AdnbTYak8NlzUydREyt2m
LRJ8zjS05bMCQgPEWK8fhoZFeGfhO6QkhV4r2NCQa87RhGezToJs6znlne3yVKzK6GqCs3bdB9O7
TVyugoK7K8ryBLt72fuSbo8le5tL7pJJZEsI4HzbR1fSY7VGzhamNhF/FhfrmLiUV6/bxSWhp4qo
3DW9e+k7PZwMbxOOGCVjOMXjDmaEWa5LFMAqZO83DvJTAsvBF+PjGxuWcr8A0gKQ4n+u2IWwH6Hl
djw1DKDt3o0F/toIAb145ogZ92iM7tUaBg+CRec58XFdsQ+hbTyVXKt6IAEc9CTKfbKZRXWd0fyN
04y7oT/5u8WevhJu2ReLVku38N4mv71pZiIiY0sEDMchegPtbmBFGvZ5osP6PpBf46WFBoEXGmOd
u3clziQ7qM+2k0yUDOg/tUW/Nlls3IYCbUdb/2AhgLRRhpUXuNmGEt7aDKM+iL2zHb15azPuxRjX
G+0iJGvQtdzaJnkCQnZSgjYHZdNdCLeIFLp4qkJX7uGW9dirque+KvY5u8bNEuBWCAdWhDUWlU0o
l5dpJVgeTWTkV5e9q+qBv6n4repSoneQ1QlPoOlhX+EO/uJyMdyuMRjnUeIYsmBeSNLmoN2yK6ut
LcpNWj56E//KI8u5DTtA+VLhtwlQ5kbugduCYkkyYCxAoBCKgzYWraVaW6zOJAcVhQYjNQGyw8PZ
a2gPPnaykADm3rfLh7qrP7tZPlk9vdT5S2TjiOW86FjRAUlpdAWfVzTAuaNDWzzN/iC3o6MdnhzQ
Pi2qogd2zOsMo8YmQ+Rr4WK5mn0MpfNVki+PNUb/GZIF62UYelNP42fWM4bZOo63GR7NVpIJHIrp
ylur4GCFyXHR8rrkbouTx+U1tJR3dBzOFskblLpEnnoQsZuyHWrevon+tBwgEyWnXUcktqvy6Zrw
9F6v0XI/VZTQ675ZXiuP+6Kf8Ln0ejTx2Kl/LCTEWGP31tNwy5gcb8q0brZe8fgPCjrwJ8Y5nljb
bq1vGtOBVsnsDn7JNufE2C5du96RudAytI6i8uNd1Nwlzjxu59lwBooU/yYW9znxPmov755HF3sd
lT5Ur3XwhbLkJxWXoGWdFVt08kkvbSlzqH08/iN7JvoGvZCTNUoJoVoz31aAD3goAW1pDtDciehA
49cWGMBmEhF3Nuxh166vSQF2eOC8bte580PJzogPMOeuDQNq73lsJUa7O3YRSnA7UZUyUqxeMJ4k
ZcrSyZf4pZY5p+TZp0kluQi+oJtEpGweJbAa1/WSIwzpJ+Fa7skuUxyIirt1iw2W2g6A2Dgkc1T8
5MVT2QnO2Y/Tcd3yZtxPfinJXuVqH4RLdFwL/9Eh07hZDCNj7vwPs621gQsIwymJaky+NfGquhf1
fdD7cAiy2uWzPWcXswU0+O2DIWrgy37tVkTMCs4zB2KKHBvHj0Gz3OupOFQNdI0oT7A+2vFDLzEZ
VfRm79zSyk64OAj5W3BMXTxucF+tA33N2mPlRj0cTUzpHzHQYjQUvA/5iGk9egISRY83WO4DpnFT
KwJvCW/8QZTYQn3Ns9fN2ESUkDNnK//JZ/3WWkoS6ZCzY5/RF27yQEzXI1nEOU3x2QW49qAIHeOE
2bGlEo7Fzo2LWM0K9dhWkwT2OdGcruh+r6gIROvkAD8E9t/RBscY9tUrGQZ/H+SjaaidS1Y2/o2W
AHmIi3MmFtZrnHLRbftmP/spi/k/XTnR2rwO3X4S9Q1kE1zTsw9U3PorHPxoNpkvGlGPVk0gyJpn
HJjCdXZu7cf7lJYO1c/XrU8vUramkIccAputXvhH6C6x5vpltqf+/zQdU105GS4fhSN/sgLINlji
cq8DtR98nnRgM8arcHQf6EE4zwrGMXTq5jQYtFXb27u0Y+u0ljhBakdzes5oY5YdXQWJR1qjZ3HX
1PJ+aqAXTgN78KCWF+oOKdnJWTXSG3PIHYQ43y66LYaGlK0fz5Z2BXcEBYnUaYRx3t9Tr8Csycnb
jaBiJhKtBJ7wrE7Do6fda6pqmRSzmHEWbJaHd7evAvcmb7LvPvHPyeyynbWIs7F+fuz8FFhHF/4t
Ku83AG26twgZD8IiDOzNepeuHZuiURy6gNq4kpeCQAbHk4UtUSoTZhBUXUyErCPYWTwC7X2BPLJ3
WBnxBA5fpy6GNTU/pArzhnIwLjJw7PwSBaJnebc42UInRi6vXbl8lURVtVb06AAH2LMK+Qxz2z5y
rgCnYOuANeDG0Hu7nBEpUzri6A/0ZuFZskFJHvdu4Zxd6ATkve6TWn9YtHAwNcvvvE29TYgX2Jq7
6Byq7DMImtswdP44/ARHy20CPIn8zQ44fZmh5XgFJZUvL/+ujWRwXvoyP9dtAx+SUcAb2qN2YEoO
gXq0G8mBe169PNzGKy940XMHsop2T7HRR1gg95J9YZHA4e0FD3bD57NYaChOOT19ByyAjSfZgWqy
/48b+f7vXHr/L3a//1+dfHDJ/49Ovv/+X/7bf/1e/3c+vn/+73/z8dn/CjDKsRJxw8iIazjl/s3I
F/3LjgLbtj1P+LbHf/C/nHziX26Mkw+MHtRQ3/f4Yfoaa9N//k++/a/Id7wgdFzhB5Hrx/8RJ5/j
2s6/d/LZSNBe7Lpu6PPH+sG/c/JlUUrBBDfawsTWwQ2APyyvJsFDUtU8L1bVUyBMu30RT3vc3xkJ
SBPt0O5VPYgIptRyW/nd49Ct7TaJnto2/4T55hwaJ3VZYSdQM98Kj4yTmwLeyEhT+DXIQwqpI9wH
sdjAbH4MLabS8M4W5YcE/r+zVvsx7spLqcjeAxNy4+bWJ4kb1cFrBpuA+AwXsukXbta2yfrTMmMh
HMdPqy3p02x5hlkpFQ7lU9rCeeqgzxZ1SW26dbfOMfmZstxjf/maVTPspVec+pU19ZrZilAXCyct
QWo2XOg7Uf3gT4yOlfskm4ZXAjMN7vj+sao4KnhaHJthQjAoeOS3tf1cANHZO6nXPKlk6HcgPpFt
Jv8+EsC1rGJ6RMf5ygUhOrthPZJN7Z1uqWf21/w20oadkqn3rqMgYGX76JXVspUqcknjAs23FAxa
6MKlw+ZVL/lbmWcDfCKTXUrhkyTRWdGRfm5Oud/OmywYIEfxIJkFybNirkyBIQ+sdskP5AOpbO+/
PGPE0rH/M1vB/UojMTts1DZHe9gpqU6WGsDPXHA/GoaDTYXH1om5m892QB1HREoizUYQQzUZBHcA
6qBZvaK54OYpc/ybwwVUF1c5xbxod1t3zeCUNjQwAggLORfJtQryHNXoYlTDO42VAgMA4oDizuF4
sO8b6MxcB7kE7oKC7O/E73Gu7OCJiC/VKQAqt6wBMOYAGJ35f/aQP9nykwiJwvml8cCBYT4DgsQN
LowJUMSyvXL87JZ4DClfbcMqpC0CTYOLlQjGvyKDazR1AFMmpY8Rlo4tlkwbQeHLosX0QvCVrQ0z
QT7UzY6qoRKPAPawanWu+wQieRBwWSK0OMCAPDYIm6CYIAwMs3ddR0Ldl9ZvZ8Ol8xUtdez05z0L
WFlYPAxzZuMwsgA/Q7UvS4o14kLslqn+g/Z47IJ0gPu68EMxC5jrlhVNb4Nb/gicnmHJw2cY03lP
wR2XNBp8ncJcPW0oiIB+1kMwCObv+pmm9z2AUFaHyYq6MeV/RCJAHU0h7qBz7bTWoctAWa2YIIy3
Zhu6ZQ7KDWtUH+LFLYT1EMEX2tbm2jly/wzNPZT76GouprW5oo50HGxV9IJphYRyjW4W9UR2zMU2
MVdcYLX5Seq0uYcBxXOWgg8mVWxx3I077sgLd+XVXJqFuT7b3KNDc6EGIL+H8Ez5HNt5gOVcuweq
4+sA6BX3ccdczCdzRe/MZb0z13a7oDNYrJV3Wtr4CTYLhoUYNhOwKTqr/Igon8tnGWROAQ/xwlcE
ud4tlm1gRgamycaMEK0ZJjRThWvGi9UMGnjr2ZKb4aNlCpFmHIFgxQ3bjChrf4fU3905zC6MyyTY
mWYyM9Zwa+OeHOtdQ658W2kIXZPLGtJn/FoFIeOEb3pqRqXEDE2hGZ8yQWkj0A6mKtbVXNfMoNWY
kWth9pKAvwMzjMFvTthOC2jB9l0Zwn0ZzehWS9JxjHLKDHUF013NlNeacW/s2huoSYy1ZhSMTZWQ
WzyWXKG3sRkXR+bGxAyQjMoHsgw/XkuBNDonf4YZN0czeM5mBB3NMIrMAJSX8bQ3g2rIb826Qp9d
ZtjKDLNAQQlHitLapEy6woy8thl+8bLja/5nIGYyloA5fDMq+0KTUQHbE7AYs0lybHMzWM//jNhm
2Cae4ALR4L2U06M3TFduA1J5cKF7RIQ4gLRxifZdgAHM8SHz/JrSs1aQFtmSaRYyPCRM/lRAN5si
cMjghMbzYAQC9SIH5ALoOo+eW3zSKvBgNZBDyBKe+pAzKTViA5nt5VCA/TYyRNB77a6MLHbeCXVO
coYZxLIMj0+OOjcYMcNKkCkj9A1UQol1DcljMuKH7JBBqDe7So0w0kFe2/KTbKusTLaQP+utQkeZ
jKCijbTSGxR5yLAOUb93KUaXbFNtPlfbaV4lNBL7BcQyP32AE2818o0yQs6AosPz9xlNrt+GE/DO
qfKeYiP/FOhAVPGg/KAMQRaXp9GIRaORjVwjIOE9GfdqfOst2zsv0as2UhOKWMcgou7Z/WFpQI+i
V0cYXxLq+D9iFapVr93p2NAEcPZQtBYjbeVG5GJW1Ub0co38hdSZAKZ5UEYYq1DIJpSy1khm3tzf
oGC/rY4+Cd+PKEJZvwYjs6VGcMtR3lojwdVoccYBlxhxrmoKbdi67S5xqIMV+DnPlu89NEbWA44C
VJxKSfQ+zwh/PgogFEqWYUYUxJvbbnKjExrB0DHS4WBExNTIiV0Q/w3hcG78xrYxu4AdMXldI0Ja
M2UriXuJ8G6dYiKaUeaWYGKQLlM0TBbeBBM6iTOcsGtExRdRKDK2lUdoUlgj7RJLDTXMwejIxJer
dtk3uHlRImk+QUUdUFN5PpTXWLivFEQSPvhsUkLOELsDtgsU5FwZ/TQxAm2PUquNZMtJ9TCh4UL/
5zhG1M2MvOsaobdA8QUBZeTfGR14MYIwmA9qbtGIlRGLlZGNhRGQWexuMiMpl0ZcHo3M3FjZb1KS
RC/kMa2Rwr5WI0pzELV73+jUnSEeGel6NCJ23yuNftodNeaxneOVLMqdXWSk7zYtzgNw19CbugM3
aLL66oetyXiUHcJ5TsbKCOkwloUR1gMjsY9GbJc0lQojvydBQ0HClv4aBPoGm1f9j1SffrtGuo+M
iJ/ylgT2epgs4BUuLYbnok+No9q3r9NRFwec4aTZAv+tQhqgsLc/U3CMHC6bQ8Pqk1qPsyVJzikS
falc7gOiHtchX45jMkIbSZ3Bu/H726hLI2N30+e2YxFFwIKdppVgBcRBnYm2pSeD4FlqfHMND7Ki
pPOijINt2ydn7BuGcxN9lo2Aui4PriS7svKBK3Pru5gHknEjAQgveBah6HlqNXjbvMNYT3z6IkUV
LpU5UobESAekl6nR5zWpQe8NmkrurIOLCgNz6F+qJH4Hbvgeu4baiyp88gTmhrnmQw938tTlHJKd
4c9thAZDQAIh28/VcBv3BGXwYHHkW+N27Lg6FTPT+DxhaFURYPkKr+m0ujsY4JQvEtywWt9kGiKC
zqFjPkLhQxOR7p/9mSthRAimMoghdjUkY7nqrTG+W0p6g7y994os35ZFwC4NZUhqpzs4pLo3IwiD
DF7ndoyXt9GRxTHon/0l/4oyCGeiZrmcjqTv65KAvG8MAX1I0gYN5AwP4zgF6iqH5r212DriJy13
IwUQGw7yQ+PisFk7mgFtRWZ6nV/tqrrY1XxOQ/GMMbDEYAE4aJFkFvoCRL2AkTquyxUHX4erpx6u
UBauMfeKrZLcqJtwODRJxqKkFF/+tP5oooQUbLsuVmVIRlPcXyV6YBeqSxwgdb5PeoPHppECPhUM
BZs4ROLfJRhwyaj2BPIr3ERtz6nbm7xrxz6L1SeX8dL9dol9x54rrkVt3wjPQhQqzk4DYWAdQVCT
DnvrsvnB6rju4RuaWJnFLTU6eUm4BjppP3fT1nZzcYib6UAa9xoy8nbxmgmt0lvYOh1tj9sxFYRY
xqLss18KylEKUK0i+wRxeOtoRRcaTGChieB4FohMUHGJyKJdxhp+M80Oqzaczt70183bHv5v+7ZA
aeHYYoMH1IsdirE3BVxr41FxwZILbv2KioNR7RWpW8qf+IPagMeaLm+Fcdu62a9yKB/L3Bze5B06
PYnIUv1yN3hvSIPBXp2vIA2/T5EzQvjyX8Dt7YYpVOzcgtvWyxzOjqU9NhaFCpgiN5mtwy1VIRAI
Q+eETcMmVpCCzgjb5xE/2sHUzVCCnV07AMVHeDRsHha9X3T+YVllhbs2fRtKeLRkMgLcqOvZRc87
cMG78vL8YRiXhAhJ5lClnD+SUiesDcvtKNzlyVUkbpIQ6D0o2A+BfxENiCu7xfqhInnKdh7vVzyk
z5rDf41xD/qtrY+rjTN4ZEIbJwuz9kyrch/hrUliZLloqe4WgACO5CUqKIHl0GFNGZjPVUvXha2g
WVkCHiVFPQWjHZFxgC3zSXEuGml7ukW0Dq2QwEdFqwRkeZrjqbEkvTs6KeyewL+GlIZnsZU0WSzl
zgs/deRdUzFMF7rJdPVm9EloedzUtBd683wkZ3s7y3cr8sqTFfYtjlfIWWTrqRbKfiFuOyc/sgk8
hfq06lrvOcsABrmO3pW+5+x0GD8FE8O4dgBL1yT6vJz1TmPPr9Y88pmzuSEioFNwEI64zNIUgnw4
tdiDOLd6hWovvQD5fBGHxXstsjg5bENn+QalmHNfpiFFZdYdnQV4VW3nknqldW4c5O9+wlYVjct6
ZMs+39kk3JjzHWC1KzsmnfwZofDs2zyR21rsakzwUnE39v5ESaoxQ2pTueAjdKjfdinv0wVD4Dyw
GY+9ii+Fj42vUvGeLgT+fSm7yxh52DF7sA9kuGMCS8m7mu1HGRvS32Bnm4k3S7YlO/CGukiYnHeu
xU2lT3Mc2RFGMI95ObWxAkVN856o5WHNpxnpZFX7ZmAqyiJKmaIQLWeQ41M+Dm+ZKN9U1HN9WEbo
gbq2tsEHv5dNeolWLS5TUwpHytP4VGXIPDey2Ug1d1hXfcsEgZtmFC5yofjoGc9jY+mraK3Hj53H
uPdh24X4WoaqKXeJAhKBiR5Tc3DVEZM2LgtA6+xQ9iUicFr114P1FAfeT5j84qlnBTGDcLCr9oUM
HOh9oGkrSrpjuu/6pr8lY4gmDVVH4bLf9IJ7auhf2dQl75ixnkgCrQCs9b3lT+SaVDagUTd8yNXA
WpusWGfTA4DwKjUPgPWum9vuYtvDwwA7nc4MCAfYldNgpNGzhTKvv6Y1e18KR+MnORk5bjPYi+mM
6uctugu3fDByfQk4oh5VdS6TPtmPrmVdoE7iYwDfvysSCT2P2AyWP/KuLbfEUQkLJ5cPY1e1d15I
/qOvIexUA2HIBqRSMv4P9s5kt5Ikzc6vItTeQ+aTufuiNnceSV4OQQY3jggywkfzeV42oKfQ66jf
S59lZ3eWutFolBaCWspFJZBZGUyS1wf7/3POdwYUhaVCqExfknJJNnaIVbW3uhMsxZ+LE9ZXURzD
0PK/QdoN/eeS8+3WV/j0LKakhGKiLbnFbtXgUIrtatzbgtnlq1ywZGc9eQobuvgQXT19TRVDv4+K
uyEUpLICxvUEJYItN54OG7WFkxUfpe0Tzg9eZE8PJP3VT6xSyL75Jjwr0HDUo3pssdXgAFYwa0Ku
LlJuZAIQKOafwYBCNXl3Kq2nh2Cq2UPwdj1Zpec+QAmUlwVPVKdQipuiucUuM7kR5cthpHkrPitl
RXfYoUeI+DMPmKHaT/58jUrxgSBysAEhbNtIeRA5FjY4fXDfLoBz2xDEkf+jnCT0o4y7QneF2Pp1
2TLoR+x9IEJBMYCw0Ke22NpulxHmhQiZLYcG0/6pYIroAxDADlWQbFZs72IN8tiF/UMdxc9B4fAE
l+ymQs/li/BQDfspx3nohptq9rxDLeCrKd+3bsZonxxjZNqa6s9ODneOT+GDZ1AY6rMuGocjr1Ik
zaWkHjkGTeiBsiy4dtZA5w5gB5h1o+N4C9odT85hgelVvoqsFIhCVQEqiSJCH22kdNqnwMfCk9JW
uJZe9i2YhDgQhWKdUfV7Lh98Pmzr1sacHLPW+D428byn95ZAS+ssG6j8N0l5Dq2fmHDDsTt15MWR
L2oSK/jsZvZ+Xvk8SMgTZjbgYAuw6NXOo+G45iaru4+UNdaafz3fZi5uFyWf0O2/G7hCCmNc1uQh
f7GMGFlvgN6vljd4fQHrLnvc+sAruWG8wrhgzLuPiBBulg7PmTxH6UzLqBn5+mPgIDU7av33KyT/
b2ofaAD/9W9RCb8jEDSL4a9/+Z1i8I//APQ4Rw/7+W8wBm7AF/hd/jC/cNQMLIAEFuKC5yM//C5/
BF80j8AKfLgJnu1b/h/yh/jiWpwohOvZni0cGfyL/OEEX0j/WDKgMQYp5Z+/yf+FSxH9LH//+//C
9uyhpPan/etf+Nf5MnzLc1QWx8+//sUTlmOZMpC2cC1L+KaNAPO3EAMFzNQCHksn0J+gtz9Bb3+C
3pgr/wS9/Ql6+98DvXVj8r1XUc5AbBcbaefd2gb+T6L51vm8ysVAvMJ+ZcvIlGvqMCYibVN/gm0Y
MKkaKWEfZ2PMxCQZ9t4Gj0Eb4rjxYKe0NYpkzs4F6AEOrK+dH2KjMFjzydJ5MAMKoBpsavYIqs30
43zfwLtL/TKDLIgpvYXtss1CIZhvD0mau3dxJceNHwCmBYAOXSNeInK3HC5aH4GCQYNEalQk27Et
BDTG6mgJwpw49zbsml89qGdsP9nUg3i4b6fOgNOxeBtyE3QrJoo1+KyySwYwZQMmoSWXUH0WEAMe
a46HZI+7XcSBfuUAex8RMPF9gErrM2rbROqu+4TDmEkyawVW5KUPLYcFv/89GNyV3Tw7Tkjdjdgk
1L+jUgIeyIBwKn/CfwVMZIRfwNxVvlVOBewci9Q6LtxvalHGvlemc9aa42RT+DcZrIijJvnwBe2n
RZ9gEpvmN3Z5nKGJNrJDWIuK3UdsZKdAqzA5PkDQ0sEHJ1C69bDfbCafhRGYQjxOpLVQ8mw+9AhD
j2l/tj/HBGIcGgn2SSLYSES1OiNc3TcRbSWgjMF2zGiwIKbIRMF5N4JNLeeWrD5kntmzDUpZdwWD
0cXol1sdAauaKqxtdSxatEfaeQx6QMyGfmPRBOOOIPvRyrOfQ/QD/uhx8muAqpV3YfvjnKOJog+L
QD3YA06PBEMjnFurIdejs+of6dx+ooV72huBs6F65S6LsRkIn6UDVI0SQoj8xHJHdD7rL5Ba9O6k
IOG7ruWg4S/8r6FoViIp4PsmM23WIfafTkwbq2vAHhXGwW6KcdeBW01q19glfvgulPMZl/JTDvWT
zCtza43l9ySWLOvMgv6USGvZhfViSSqZlzTs9m7HCDRE3zr/W9HjB3RzeY5T9I4MH8OqNuhIb0O2
esyGbEkn/4rNdbMQj13LyVJ7e8S8QfSGM7nrIwMDOdpaZQGApB1ByFnD4TcKcN66CJ+peTRB+LFO
9b6DDj4airVjJ2GDRNIfMdaLH4VKnp12UQe8148cAXGE1S4MSwICKULFAAGJnGN8apDugzhLN3UG
wo2NKdVfy51y8dE3pULeZ1AIXeiKURCtYEZ8g6Ryad3pqekQkr2C5Fk8TieWxNOpnr23FifLHVWZ
R2eqz45d0pcj0n47YG+jBEisG8tllq2r3SLq4VgRnG9iMJ9pXn23jeUVBZQVz21KsVbTYX+QjCKS
iRUrMPjwZlDnwAdEn7pED0fwnKfCu81p+9m4QFLzzvsFUIor32BJRzkzrYWlv56XBrXaaqlfCkJ2
k9GPTBlP2AlYBbUKdRUSFkUaL0k6nb04vwoEAzNeaJbzuLdj2VGhPtOu0pkQIwYw7uUsb4VZRCtl
4C4tqQ8LHYN0Yx+qXXegPqfb5TWcjQGvOZToykwBKJUkD/J4WuUd7kNaUtc22Ml9g1HREnV3qrwm
XFWxutZ2MW4Xr/uc+uFcFy3dCgGam+t8tSc6dOzSe+bapx6CctPtaNSnOWky6PCXtjUIZ1Xkyuo8
fMnAHPNcJWuVeANVRial8LRTRapoYdrQ2tx7cYYhFqod74WtARd8LRT2lXoWR1EmKOALQJIsBEja
1R72OjSxzEV2IvaE8TF8TVIGPbq3HjLFRrCHmAhxBaLwh4VQeyD9y+0UD9Sxg1p2UgdpmfKoPJYf
NG0m+7mJ3YPwq7fBJwSXRzxYYsDHBn2iGzGeMss/mY3zHpsDgpzr/oij5jk00HNSI/6VVawe03Qm
hgGkNA4UJWMDiRmelUEngUpkPWp/RAgL4sKOXz2d9MEOrna6kWK2twVlJUMYfUVh36YBbVVuQnS1
ItGI5+DkkzQ9pZ5hbfyCzClGwU1aeD89jxVnG4lbZ42g9gt8lzarMTS0HyxU96zC2Q8W9lZME/bo
2t+S5iHWxj/pE5raGwQQcm/ulo4mRTyK/6+FlBX2dPOx8s3Xdeiy5A8HTQOTGziJOmizzNsi7q6x
x5O3NRIA5UqbKpKdO5bz2hUSQn1GVmEUNW3Qat2Zbb1zcjq5jMEz0NN6CkUb9YZ3/HtlWF/5IDwS
7Fyc7QSYXZnmbhomm5xQ99w04bzrElROzy6Brs0ZjSJTdhogXzOITbyc4J/SmQqRe1P6KR3LqaD/
bBKUAsihWsvmYKnpwAqanK2mKg6o1VsrD4Gw2phTnVLeNZaBmTng/RdY+TlpXShGs0DiCJdfccE6
y2skgXDeaFbLu72IKSlicvR4t5q/vA4QLKIUXPJR3ate7/qocVrDKWZrw3OfVmHqEhZZHVTU0nRT
v0REPzZuS4XscsfiqT+5cI3Q7aN0HfB91TlB/rmMAzxUdNRakJWUqe1DGIFjVy0vBayKdVnfEhW5
69DIzePThNliVeLWQuxM2Mb7LYkSCxdsj0Me1CoUEJ6iwMvRV8zq2ptc0nHV/1qKem/pnriSQoVt
DEUaA4Xv0Pzglwevz16bzDwYFOHwBfSPnlR7UswtL+Mc01L/mAXORLSY33tBcBeHAtAIzewXo/Hg
wxLaWrivEuntlZT2JfbBT2RUzjdT0m0lAcrKMs+1SdeJK7i9zamg7aho3zmePdo5ZoxwxmmoyAzv
qGB59tg8EjDNPpKqeA9osgRVAnI6rMn+k5S8qLFy921a0BUhiWGXNmsuFXn7kLYUc3D6gxigCKXS
205Vex0jHLZJmpC5D+vN6HRnvqtvaAgPTjLUR5iF5G0NhRzXYjMrQ4raa2ot3Y7WMTZEz6KuwCoB
AqUTmdWgGGm+41yyqzKseeXYP5i1fSThSJkYPMF6KU+B/koRwOJVaEh+pUOKUoLWXIuA+hi3INVh
wG22sYf3S8EO2OUOa51fUQ62yW3jY51N3wLqZPYNrr5TdjRJwKOhHr0JfM3cTd9df35OaMXZhImi
Nn2GR8BO22JNvZEJEjtsK/TNfltz40EA4iRsYFffqbdRDBNcomEXTP63cgGOkvOiadF5wbhIiH33
gw+gmAsnR8jsqhMMxHtnproTlNk55kmCv4ICO9ozr3RNvbRtBT565Dau5/rkpPah7Wh0WlAaojIk
FSZZQIfs10FHUB2KmESRhswunZDfBouDG+4Z8t9pRUucex91McH9zPTWWYrdPxrRhvzY3EF0U/Zp
Lh3rblgcXlu0aq+AZtMW2PxC+viAs/jEbhojI8zTetIr6GRcGyGRsTIb7+e8HSnIw0pdAUyh/GLT
BjhFZmKKzAk2r9c+Ak0hb2nDYj6ZsZTnOHcxGDUDz4j4LKMcPF5KtMG2sebg2+kBrMLvI02NpejV
9fufwiEt7XrjcHKWfiQUVVTPyJ/eth7lblk4gFCsmmw43mxapouDoyDpwHvduBqyTansfRMUw4oi
u8coTqn9qI52P76WTo6JduiyLViJ7SRjCg/GqTxnG8MoofJS8AK5IKOp4TGgyZ384ciV5vPYCHnT
Vwud16Rj91bLg4wgDep1R/RaJMMPUSePSCkPUFdy5ELg+xR1nqaWx0gzQS6Lnf46k0Q+BknyrZMF
BgHnCcDR1e0XaLv4JgL3CeyggwdDPjgBpuCyNAC3MSvIKd5GcnT2BSWtf9Z8/Fnz8Z+r5uPvVwX+
f85NsGT/D7SDTYlx9h//e/4//tu/ox7wJf5JPTC9L14QoB+gHMiAZ+q/iAfOF9+URDUlDkqbspo/
tAOTP+L7Hp5tKSWqA+DkP6IT/AEHOQELp8TU4P1d+gGH3H+tHyAQ2FpAcALTd4T4VxBkVbGQou4X
j8SfXa/sKv5zd72OtBjiA7GuocMgjrVhZwBHRW/3vRXHw/GUPJp0gRAGj0BrMmWw/Is3dYQTdUop
CAsS5408D3RdxfQa9r/gV1xtr5r2nrscbBRxU1Ec17vs7qiIWxuJR4UN7K1V16hvuQMVIppcFHEa
DJg2rP4Sq5ewx8k/2n1Fd3H3aC7OuGfl6Z2qWJfvGeZd1ZTTC022J/zil6AfXUiz0I4S6Y4HevGu
9DqboIRAJJBrnnGUN+oQGupJNET2l7JFgB4PHR6RW4lPLuyrG3RGjxLzPDgJ+DxGA+BWLOMFxFG+
6WVxV4ZUkyWdlMAzmwfb7PDxUbfrNFBY4QVeSf2q/eRyIht8drmOlO6NLN+MU/Ia2eEPqJktrsD8
rQEsv3JsNT47fhRsXRZ4BgXju6ou4908MnzNfY+tYqbllEHhPPl9tDOzDlwWIP9VlH2iLHdMiYm5
KRr3KQj6GkpHfrAF5lhp01gZCji/AycUP0nIEo/ioyFiIuGgrNhC0Vw/2cegmCk5tZVeB4CeGPCE
ssWcQH5RJccyVQDosJpCbLE7Ul85vGO8wjBtFE8O7XcHe3F/tLl/S8r5Y+4fo4G4OunHcF+WA01M
zUSdQ7lZpHusBRi+srNLXIbhdGI0S3LjkzL68xzd19XyrE/n27CUnKMbIrS4EfwMOjdDZbBrKNSA
zorJK6NEsBTxLdcWFXOywWwleIL1sDEAPcGuplZ2SrjTtEF3uc5A2YSyBai3+sXvoWyQGxEgakrC
jkVwMBWmKdBVmstuV+tG4fkTpL4f2J7W64a95pb95ovZFpRk4x2KLJN/rPeobT7fp7UY4UJnh1RM
I8xlrug+TndRSnapWAIMSAbLX5LBazR6uox0R3RvXQ0b/Cw20YeowJ9Vh30PRqY38erjEJnBQzcl
uMy8VctpwNUvxvhhHnEaA7YrsblRFVZmGN2zKmGObWChCu7HZsK14IwQ6mpwnFMGT8hx7V3YWfeT
tG+GFRbsstmgFCUbWHqJ7meLXWPQxFjPp4yNzzy7GyLs8a63J9AqXKk7SMkPgRX98FtO3SGG124m
tOWG5lf6jmheWvqXSZTlNe/kGZtrAy8S8pwK4w9zwsuAI68DPwFfwQE7RPNj004KhFHwlf5PZ1dS
MuYBRUldMNDLuQsAyNcmKDo0lJwVv7smB1FuAun13Kws2emIKcIUboeyn8c6f+gueFL9S1tDtPJy
OsHrbvmYZPrIRhb0q8uWZDrjpv4MS7Cu5UTtpjPNl7hZSHsvp1x5tHyCSIU0TTxFyQR4kSxMzIDq
pe3n96UN6CNJSrnOsr3TBW8djVmroP8NOdYdfKhM+DX4+cYsOc2sBQycpVZVWUeKOtTJMGlbNsjv
xKUJWyZjqJx7h79417rFdtbRhnhKDGjvdeU/sjeAWwtjUhHt5aYtw9hfcymDZmA1ws4Pvv6j1yLf
+EF5DHpVrIwnRtZplTqQZHK+NKGeVF1NF1pM+45lmvGeslLQaP0pBJJ0zqzyu+QOT7UZzU679ejR
K/3T7iGfdnTz1rQnwRpnJaup1XaWwfJXfnGq6AGseARUGQXGs8W2VS8NPLg2VQGX3p/OaVs/cjkZ
hMr72N55BfC52oiy66JKPGH1/LzkoHI9dpO8UY7d0rLQECO/zDg7dZExXnQLlcwpSuh0xNfzyFiz
JzGcONvA4xooQKZeFFbFnMRbj6qErd1EvxIKWkoR3fVGHm6sxtkK/cAP1CeUgxLuHvWsVkzZ/ODI
a57ZhMcNX+6wQlBaaeIzdohH0MbHEipKjG1IDe9kOOq6JMe8bXIsXcEFXxIQ9RQyKibAnfDa+9yI
H6gjoB4zi9WGT2XZjl2M+dUmFsCk+wa/KNnTbGidKr0SGOnk3ugC+KYp06M3w8HjKUa8JJxB7bkO
lXGiHbfs4F+SDHZTgkSouxhPbhK+Dn32NJEfj3uvu5TSGXG+alh0hAU5xdtx/u0vAY3ia4Juhq6l
v68Ctc2HYgcyhroYIgH1ncigDue1lRLk8H5EWIGhG5QbJ2T/Pg/ZqxsUF2eUP7PuK6KW3m2zt0+C
X32LxdMcsgxvdf0jyuUF8reQ7OJdtuuryDTiFQ1AvPeDcqBNyR4JhhkgkDrND60HHLNNf/FV+fLY
DCUhyAKlw85pf6zx/LnZh5cM2SEy7fYUwkM1lHkZZptQVuPvcnlbfAJli0R/gn6aYqHnosHf7cZy
lQzGfV1Gn12T/qgApq44oj6r8NoPrCtZKVKVWupvoyg2bS1Q94q951hg7pADe3Woqk+FUd8Zov5b
lo73kVPAkUjQFYhZ4q5atkIEm5z3eAoJnRWxyXZxAlZVURDgtNS2su0yBvbQwUtOKSve3/KY/vK9
6DC706sFkmVjdGRm0mbRvtTq0jh+cJcWYb4zYcfPQGBWfWk/Vd3K6SqL4jfpnTKKqVjnd4BKJ3FM
gppjxtBVe8vgeJHU0zeklXMNkr6YW3luAFR6acO9TXqtZE/Hy437lqxSt1vI2wQCVlpJESdcAKoT
xgAGNhqdL114BSQKbOeui+oP/osqutVBcYvaklRjY11aD8PsQDJ663TNo4Cgt0pLQqncL4AtAL+Q
gjETuJk2u1PvNUwycTK8yDkMFZEZx6+vfpk+12783TcrHPxFdU+MkFxKSYpFLgOuyGRPvHGDxfuC
0TQ7++XRbUDJJOSMVspRlJwNHU3YC+vFfMZAWyZwxZ0SHqVQdkUtg3qWA8jvMcpOleH5q66mHEgc
HdGMn62or27iHBunRx/qyNVgjCIUWnnx1h4avuKAGRpynciBSVC354/qIVTN3Vwq8p4+pk8+1NU4
+xfD6igoxAsae/V9Elk/BtqY12oszouPgEopF5G7qpq37dB81mb33lMlHApPg2pFvoZM261D5yMf
XoRGZ5k2PBXPcYBslZiAl5n8iRcRNumnXZbSJRF6NupnBXDbZYWfg63ZxDiTN1ETif0C0ZLVGOe3
Gqtu4SWgnOL5iXjnNjBrmg2g6u9h8q8LgT63DBDsSskbUiCJbWsJq2I2TnOX0NhSaURlYu6DhpBL
UYBTIEw+H1iGAdWorxIOZ5TC2ubXjjJkPkSNW92o9qluszc+quXNNvGV1tj7OQrV/VMemg953Vq3
MWu+ZsqVtI06H0sM27YV8UEmnbm37Qi1ipawuiVlmsApXRPxf3ViEHqIWFQnT84uzgs2itnbXMzf
xwzbfnSZcSkncYuCWmJI6Jb6AFaAx0ttrIsu/UqxyRNkkF0yg4HnrIuqTWDDamneI0nTE8wpvK/h
gAjj6hdHlPM5xN9HzgRobeIiaus4D324Ryq5ynx4INbOiSX/qIr6NQotEg1gTyBr9uHKUxOHuPQh
l+l9OSFbtYL0ZEsDI1SkG8/Er62xMvBjrCyDGhQvlj8qW7/ho+lR+t6DaTEsmBE/YWRit9fkdC/H
iczhcjhxxvETvmaAeE2zLpdnY0c8HuKM0lUUoWXkHTlZBkyB3HLOPT4So6A+ICcXsl4UBBJ0v/du
oEM29ZLkqLE8pLjHr2GmskNQkdUipWxuvRHmUSVz6zQNihJbq3LXPjjOfAhBDaANI84kNy+0v034
z5nGuFsKhA+zKp5GagS1L7g3PXEwY9iO0wcNJzDSE7vZOghARUEw0K1w0wqz/h60/Bg8A26LonYH
Igmpo+Q5gQYzhng8khZOY0EEkyZpzsz5CCpRDV/B9wXH2MNpTM/XwB1PMANacQz4TQJQ8P2zmXIX
ZnWqc44vTtEcqix/F+Jx7KonCs/GtbQbZ82Jf01gEH1dUebczPNpKIlYhqFzEDXlKT3I0c2YNjcn
jb/5GWtwV07MZzzf8wY8lgJ7Te/7lqQHI+Q83SiSQSPnxiVYhORXLs3eY+YahxmypgvWlicPkB1+
SbVHsHfqeI3IZWME5U/oP09FQrnDoDq4LviHHRHkRxU4wBnlI7buihBG+zMJ51Vv9uTySbbMOUI4
PAm0U+qyTqK9jQD0w6KZOZLqkNQsdzzkQCKGTwqRts8n1Hh4cD1s0UM98iDOh1tKYeKBBqp4C2+Z
SRxGOnJuegIs/baY8jmmIDjruEybqf9VqybcSHM4+WHxkUHPIZrm0ZciUDCE7bxaFlCdYibyM1XW
Z9/lD+VUdWePEzd47eguszkjl0t6b1dkB+LI3RmRfOWb5GnWp288h9U6oioPwWm5DvaQ8eoy1brt
TBrSK3PjIaKjo1r0LZAiJhIyNskWMhWa+UiAq6IGpGIJsOq8uN6nPTw1GpXMde/bdzPnozUlKPO6
9CjYBBmPcR5iU2UgPZAkrojBuLzExOsQVPCGIizlfVOT9CyrY17ZzdnIBi7vBZB4fiHj+sgCbDxk
U38JwoaEPry8wnszw/5c2cO5j4JfZOYljofpkYMBB0bLeWKAN9dzbMPCzd6XpW/2keru8sZ7zWi1
3g3FPi1/REZ1VVXyXhNDLmI33hdhiL2cri5uHXH2IwtsKS0N0fhQhDTExH73lBXIV15IEpmfHKoX
DhY0IXp/hwEnTF9TQ9lStbp4Iz6OioxZ1wbvtkNRECN/cW/Y8mMkZko5MNC7aiZ2SFq5dO49xKeT
UsfS9fGpNa8AJrkLF/md4QEjwoI2OsEBmA3IHmuj5UC1+BTIjjblm6O5zxY5k8Kgt4mfXJe+k0Du
neF5aauXuYLOg9wzb2JNjwrAd59QI9fdUr0H9Uy0JXLUbqEv+ux300LUTz23fPcqDR4UlKmSkC9a
bCWJVnuPRjrS3aqoJTOS+RW0nOVyYsi7+9Gyv0peXyuzpYnXaMhQ6l7HjDu8bqi2mRpjW9LdsiK7
/Di3trOJDY40ohKf3sVdGo9KHWo2UiS0PmeK3UBhrs+llb82E3pcY2bb0gM56tCPRiXpIePUwAjd
6DoobHB2R76mPZMo+bGAOekgbdE4lRH/jxVCIOT0bfRDdPWjMpibDFhs5NhqIiUF41bKW2QtNeoh
AmMK+wxeBsQz7g6ESHqXAE8Ej6bOEUsD3MTYurj5WjL6Zdc+ZcRjeJnyRiDZx1YjVDA8+MPtEDAv
hnezA1KOkgx63zr/FXmKtALkBCOVK8AkyLXNq09MGsxe+LVt+/e+rtRRdkh6lPLQJHIwc/uptafl
1qOCQnzkT8+dOrO2mUhNw5Zx8RRJ665JsnMYEnoKkRBpOXLvqwg+Ijsnh01C/mGOFGMpn8y9n7/y
zuBCjgIK24yJi7GRZ6/vKWkI5L1V96zfvrqZbZ5ocdoEYMVpmFN4BpP3oWbwKEyAr+QzKanxrv3I
pFgmU7MjcP/UlXMEoR+gBkXwZEJacWkzsORprQhyWMQ5lfmeLsVjYXvWUQ08zPvKPHIT8lhJrXUY
S1I+mu0Hgx3zGw/rDtRjlAiLeJhzyoH2UsHVcFIJDX7D7oDsDbl6XdmE/oAXPFbFguoYjFS85OVz
X4YWvF7ysUul9ND2oVjxaRgaHbYmpXCTdV/a9kAEq7s6C4A5qlDZgzYUbVtgf0Ta4RtqhmbPE3ZH
S0mwM3A6ib5s9obDxiicxuzaFura6mIM2arqPsUHwNKMHZ+fVO5Bh1LySOanuKFGqhl1FTSdsSD0
dnTpiENYR3soe5gqnR57Dz7F/FanZDbp+2EXYZslOVZWOrSwFTWR0pH8NLStq0mqmrQZawqKlrlP
S9h9+FVyMsnM3bPCFgnKZFK4FMMFRg+d8qi3+Ji0Na+/KV7SUb6pWIaWThze1SNboyDjEA14BVHh
ufCR11WnIW3VdSS06S3DOTZZOYQepkshi4cuMz6Fqgwa7XGeRn51W4zy0o3mez8E8ZrgKA62wHz4
7e98JuYNfcPQN7U3xJtxabXJmB8iHpkhLU6k/shDtxSArKIcnIrE+ibCcWdJZkmQT/hKRfqra1kV
YsWjpilZ10n8K3ExihqWv2zYNR8G8EcvnKfgzFM5LCFZbFLqNtZWxYkupvV2J2T1RHr0oU8mdx0J
WDv0he+WEry15anyNJj+MdKvq0TwyfURS87CGXfl0N2ZyXAyM3EcwHQ/JPP0q+5sXAGsaz2LUGHW
djjkwLoQuJ7Oc8aqxe1gzdnVzJGzURx+eTHpy4Ni78rbzm14cEpcWXiV3yk8m3ZGm9012AfXXTb8
SpbidQipUbeNLXYBzYIbF/bwxvfK8hiNnMXcOnl2GVLcq0HIerQr7iw/uZY6tqfdwUP3U4gIsM4c
X9qleM+rbObc1N38SWZn2RSX0K+rvbIw8GSNurpO+1qLcgT4C3w6N/4PV7P+38pqk4JQ0X+gOb4m
P3k+/3uBpd++wu+SY/AFxqEnAjcgkQog5Y/iVfeL53tEmVyt91mmQKYsyuY3KJv9BSCb1F2oPkIl
J9E/REfziyksnWFC6HAtVgp/j+hoCfvfNK8K3NWInnxFJEehs1F/G1ry4tlJcwiAa4OzXd3M8XFe
FHcNBTBmV76x0AIxghIShV658sXUMxORAi2mnRos58LB3sJxdItKszqB9iBJHBLUhMj+PQgDd+Pm
MCmaqsEoQkrepqmsjGmCmo0FHuSc39y2VxdZxN6+Dixqvz5AV7S7IO6xzUfbtsliNm/wuVsd3i1J
8UYcYA0d62VApXHFDQMO98OZEVBD7lkv0dXFDUcy2GUpa/0WFc6pXXCyz0SHiOVvcWJyxY7C5Fw6
+P9QVkodPSZNLTb1WzClhl5o5GBuAEqkOq9Mbrknv5wpp16nOtJc63BzqGPOQgeeDZLPmd28wYrL
EEkQNjpGApyNHJEsKNL4w+6DCmMT1B9wSz1Nfg1ec2jXdL0I69FsoHymS7CzSyYzEu7GftQB7UJH
tb2hDhg0wnzrmizuqoUiEx3txm/0EOqs9+A+6sIg5lwdAycPDu/4wmPJIUSQJTHPc3ZsdRi9d4pG
QBy4+r0IGlKHzD0dN2908LzUEXSOjzqMTiy9ba2vWRQ/8Aniu9Klhj4Z9h1nHQOKAxFuByjR4kGL
gZxlGh1p0bnZmqEZ4KgFpJERfF7tUh2Wj+gf3dTk54FCEKTXkXpbh+s9UvYDaftCx+4XQ/YbVyya
xdL3sITGAwLWss5I3R1Uwmoau26qo/wR6K8tR9fikPdvc1bdOXIG8IEbWGMAOsH5mvOUtwp9QCf9
Ii8Og50HPaeBIlBonAD02MuoAQMipG0F4ECt0QN+1QGstrGaMwwt9XjnTyykOEhNh2COKW7QEINm
Yf7xI5gGNSZw6bN94vSB5XABf2BpEMLCyzWAjABNDEeWq9F6MaUlns/VNUJSwGqAX1fDFYTGLFhD
s4HW9zyZprGFkxBBtrCRTaplbWtMA6SPd0ODGxZKcLcmLAehoQ4IvDR4wHlwXTZscY9PMcryGyzr
o6WhEL2mQ2hMRKuBET7kiGbpeYWG+XvA7KhJsoiRDJ2mqJILi+9Vg3xDdUPNKYusTGKCp+Appf8E
oQ2NrnBgWJQaZtForIXPrN15jthYBXd2/X2okcFmY9umkw+XybJW84LykQRifJiJ40hfXvDs7sQA
Sc6PxhEOPhAR4ZVqU8JChoBLVMQLdJtVutyKUr4akSGxoBJz76B+afSIDYMk1DASh18mOuQn2hHR
Gw0s6SCXNBphkmqYSaexJqH+dGwPDqQA86bRJ0pDUIy2/qBsZDualIMaGpQyQUxRGp0C6MTeDRqn
IuGqgJbX2JSaekNdf2r4a8VVj2t5vEzz2B05hNI8v8xHkxNpo9Etk4a4hBrnUsWAaFn6P3N9nXxZ
nufpKwWZHPc1CqbrJp62aIBNh2MO2yUWSq89ZBohw073KCUNGVz+J+a5J0fjZgoNnok0gsbUMBoR
BExnhfqo3efUKnI96b/OBSmphcYCVjso2Rpug019b3VcUA5Q+bUHAYfDKHsKhuaKHVzq8aE1Ngd8
hta9mVkcFgv+bOgHtyaXPMYI2eNtxmUPAe/oaATPODubiL372q0RxnMn208zdz9UCrDY7AtyacaY
uvlcRvg+HHmSrUWF9GpTa/wPKlmEEGIeRo0GsjGPItqDC3JnFjOcG99KSEKMYi85ZKERwlDpTQgD
Eha8I7FHZtQ2EG93OVQiymhE0ahhRTbUIh96EXNIe3blM8hCseFugqoP6Uhp5FEzJ98XEzU2c+4o
xv7RaziSDA1apDwgHm6wBozIRzN18RkVmH4vSbOHDN2jtL1zOLknAvwPDYJTcQYZtO+qZWcPZbdr
bVYCXm+8GHX9aArnLnd43NZmdIhd74gU+vQ/2TuT5UaSNTs/UVzzGDyGjRYAAjNAEpy5CSOZZMzz
HG8iPY/0Xvo8rQd1S7K2XkubulWVtzJJEPDw/z/nfIcNQuTjSLp5qrSpNYzXBoYhH21UJnCgX0Xj
3EYne/QicR4gP5uYjXupOVsPsOgc9Du844zF4QOg86MgkuFo/PjpzLsbDO0ZCPPTJClKM7oJf2vi
uf7iqX7rtnkokBMOsKK1VVKJSzgZrxBoP4oy5SD07ir21XOQZrBgGC6hxQFqk3TsRfaSknSh95vT
owBHb3w4oGkqNg09gxrNSvqpWzjZjRlBHtMGNRaA5BxNQOCwPIFIOH41XkelTUZGTY5817k37UYG
rqxxqxNvkVMRoh+Gg/kdzThs7eihyaG2JjZdcmYgLr2AVJZW/XfUdqeZq3pi1Gdrtk9qitTZJXrG
fKJPB49D5W27vttFgfm9lMV5RldcwGP5vWAuzxt2wgSNnsti+cLNZaJhTcE1McaWemnqs0ymRt9N
4T8oshWIwu+hYcqfcwlkuoL7mVlHUOf5uXJYD8Hjs9oOeHM4PQAueG7RLJULgTocRqYZMtpiP8Rz
BYGkb5119QcSEhtWo+Q1Ng+mXbxVbdswWtrPUmblMRw0Z0/PqkMLW5NQhlRehxyYGbeC2If0xIsm
QMhOkQFqdMm4WuWJ6Qdj7/HaKaTRnTHaPjVJ06aFxU6qro53QF8/e21apXn3qqASRextXQ29CV4o
5S/8SMqeo7+TvJSVKJuLN92EyfOwD2JwTPVDi2d+ZamlpnUft5l6xll3XhSh1IltPrVfTur9dnlm
MomynA7YMaVIxfTWoW5QtVImFFG5DqtmLzfvh6Z5oD/maBgOIR7jstgOL7tu91feGau0Mk/5IJ+a
MoUF4YybOQLwHsHAhJgJcyklUd8k5VM46NQqNOJahNoXwZeDUTxpc3mNZ8tHZdhKk59j31FaKqtp
M07hxyDnQysfQyzIEwEpG1qLMO7puL4TfXMJDk7A9Bw5jMD2/GiX5Uudjfc0u34h8t1VDg6iRFAt
Y2rvSd2fkpzZDivzyU3cb4g79Moku0hjsZxo7aOkB2SlO2jIcKWyZQGfVi9H4UTWngbixHcmcqkL
XvOtVxs0zbNoWSFTX4F077h90KapNS98WrJTgy/dQxy7JksCOSY5a2V2n+ncpjAuEiZzbo6Wv+hh
/wH14hKzsfZbwqGw+6ID8NVbDpjGJfhpFcNdZE3X9rjUVs8qOnhkWY9M3hb7ahyvQWZ2VztWpTBa
eWkryKUiQ7NvqTCcDt2+sewznK8NOutR96I3lSJZVXn1U/7Ve5qeujDrSKngu+RPElp2VwzJQ6Sz
mEmdONpGltaCIlWALcwJse4RaSK1eoDy8pVIrlJFwV4vHYcfY+Y0ywOKZ9SLAvQuriDwi0WClqKW
2GioazQsuhqSRyiLETwmQmmlrSrFAz7+EfcWJ6SPPE3FS5QxfuAuA/doP1pt1ezjBVORY9XpVk6W
CSFeIO7EU3ZOYCnbNlf0vErugvnTCfJLlBfPDgzKXRomX5rMQVWqBj1PZyOscCHUj+2N2npwx+wt
Lngm6MrHZi3O/RDo4408IY9LpyEswwV3k7D+3oS6dxeJknZ73BBe/UPN25udyuMETE/q/UMVqq+j
QFo0mjY7Wi6AOhYLjV56q7msUXE4CtejHT7TAQYay/huy+TkpONTmBs3ZQ/0q2ZSAs5NWIpoWU0P
Tl8nl2jKN3nvtM+lBk9JLn+gXy9Hmrw4bSfX8QGwUOaaciXX+YYFAg8p2KiiOBtaMGGpgShH7vpm
Wu0gsBEz6sHsaCaZLw+O3EMCKgppd6bFwWQzREtZuC1p0j2No+ltGqXJTT0zzlA+0XsKXVWYlHd5
MdhVI7+BgmQvBYTFrvoLMQxamjkWE6d/MOgrsGR1DMde37ajN/lxUDKZpCxq47HoIbLUL8xApluQ
sh04WEMMjdIbTPCY+ZVTZz4sFlssa3jOq+hJ709j27KvSznGrOEkzLk9zXA0E+HRgM36kg/tb+zO
pMKnF/Iw744+kD2f8/OkOxSfTy2QT97CwCelYv8D1MkoiuI+TxKz+nXp2wb8QxYzJ52pPU0BjZyu
rPNV6AxUm2llfmUVBwexl7+RcmborMQHXbBWpLAerRkLZY907sUVSsDE3y1wUJvwZWBCNRc3vLLl
vBjELna0J+9TUsMoNmHg53irwI3qNA4sSiub0gZ7INYEiqiF7wDKUeDmaLoEUuxbu5WXDM/oJTWr
tzJyxZPtUAVYtKexb0Y/m+zWDxfz3cIPCQ5NlXhFKBXMoreiCy9tFr6kS8ZTfnJynGjNeBh6nlOh
XW4cqHSnGOsYeDclBtCNCAHQTu+XpfyYxT7rBI+82oi3BodibBpfntSzsyu2BP/KK36UgwBhtBoE
IrMp75LM4F7ntWxSu0sGUXOsFElrohi39C6NIjuBORJUZd0ltrwfdeF3bX7Hw8OfenpfHfc1GvSU
pHQWsNp0LzJPrG1nZ82h6T5pfZ/XecxTlfJX+JETXQlN5UAvZSG7xR96SujRYLyIebIPFF1ID260
dZvKauvaX4Lvfxug5ftd2g4A35wEVDs/Mnqodb+LtfvFkO9Sz18oLWzBb9LZl4rXUE18hWSLgnp0
7WoKY2b7C3MYwkopWFlwV8U4piRopPPZFvCuy6Q6wIeFrUqrazjGJGiEu5X6mO6bqlJgcyonuuSJ
JpeXJAseGbadzTS6e0NjIvE4joFMLTqg+8q0k21G716n1Tzgg/nC75pb3ovUkoQnI+bGQjPuZBBv
ZxSnjRGM7dYJJMhw661a2FWkbFTnfrDOaZa+GUbzNRsxI4jqgKHJJVpxEwOlH9GYFeTxhrbHOK3e
Ek5IzrCcAh2k8wWWe8BeJbHal2KqHvRy+Yo4fDFEIfKH0dugZXChNJFvC9epXqSNqrlw5TqXXnjH
kb0cAGkuvmoCXYW0XC5UtexzLdEB43dIMEjUp96iC0Zrwm2hm89N4X0XXrrHmtmsAwS/DY+Z54Qm
kzJ4NnVKCWCMIuXPPHbyeN1TtqIZwynTMYkEACRNnpos1dk95UuLfEQ1MNRrCkl4PnHgcgEuOeJi
VE2y3WKX36kSpXNRzF+jXmMUs6Zs51na3hURrHEEYWmFP+Hc/ZH9nl7ihENR/MlqSt1dF5lORifo
4pBVi6Q+Ji5VJ9r8OEU25Ks6hYRsSbrireZdy1jQoHEdQB9UPqTLjo957k98V6sxka+ORSbXC1iU
m7kW7JsUCaMR0Z2cCrYRQ3OHOZHlV8giq5uzQxFH1WHhlnIWgaKSXqLGMY9lZTxCmO79ZWZ6ocWP
W50gPDpZGzyF/uxi2Grs9JWjcV/W4tlx8ruF1PlqrLkoDS07PN6Oe30Cady5DpyIqn70ZHERUt4L
M2PXkg7nLqEvt4Tgu1R/RstAmI2uJPTYI9LAZV0V2iHnFrwCuNUBkijn7WLjmwX22G/GmPsLweMk
L46TR5sZC4WP3t21lbGPJ8SMMOReqqnr9gBNTzrZ2nDDvdt0dJDGM9p3rj2FOi7WbKYlS4aTh2vX
bzgVRal8Ano24INgTgrHk6l1KNelfhtQLHhj3vP0uhozBO50GF9pzX4kavvkyoL2PsqB/TKvkLx6
53OR/cEUgMKprHyOZvzUM7t4DJhHPuJ9214sRN+BfJ5N4JYNS92/5Ry9Kxu7kmvP9zRlRLgFN4HQ
NRQnebSlc3ZLSckq2T8npUG1R/5ynJfKsy954VEdVn6h2RN3VOhY+4tbzJjri48yRNjznhVFNGE5
ccv8B2DIu8WNjF2lB7Y/oacs1Ykpkgb0aYy4N/qjrg3VtgIBoEFN5SNSp7t22pquflumkCK/BW5G
VHebHV7EK1g9tHJYb3r9zKfwY4mNjzBMt/Tad5s8d3f2qN9mW/s1tQRXZEOjpFZktyUM9UPm0Uud
sgXTdSDHo/watL45w6/9yGzq6FsjKjaGFcaPHbtmEctz7NYUjsoZRxQX351MwvgyeDr1dwabp5xx
lJto0h7SIdxlmIv5kOvAYdzow140a1+FpF2Dxr5j6nnRWAT5SZm9ai1lI0X1S0Vgf60i46kfXH01
TeQeJ8r44uYc0mTOlQlbiz2hmePTEghYogUSm7Xs8XgJ+pbOCxfBy4QSACT+BYkg9ZE3H6lJfhmn
BmdiNx11Uz7I8SvEIW8lBQdbz1o39ZIP0VzymKk4CPFIdQ1Sv4rwxlSWrNDLn4asfDBEepprmHRN
p2G6mK9JCbJAWkiQxCnoYuDxz46Pd6Mzv+J15JpTufCsMT1gXbDujaAh6RHtxo595SiMT9G0d7Yz
4IGQMGHK6T6K+59oap9zAL5V2weXsgRJ2MDpT4f81/Sc+4dm6va9Xb/Dksw2LRjy3URd6jqvUoNt
UvnsJPGdUNdJhm/kMyc7zU3zhT+2SeJxWzsDvsCM3oTIhINhMwoftYE2SncMz3UflVtpz396GoyO
EgF7m8mNzcL+a0qhTDq0sTJS32PYek8GZ52Qs11ppftrBPXXTLmrzolV09a+cn5g4X7qcaM28vV1
CSti5A3bPtqteNPgXtTpw5ybIzwVtlpOcPMKpdS7eHBsfavV9gs9m3+mFCe9xK69kZZ5b4/Vuz0P
9yOwFBIY3tUN21vee0fdonui4anPQC9QBQeZvBTtFo8snpq64qqBb3ezUE6xq/d5i/btFCUzREtx
OHuZbdr29H5IjExsdtdk9/v7LhqessW4C7RdYJ/t9ujo0cVuF5CN9p2r8fA1kar9eolvnsNLCK6T
0fEI+L+kjmtmLUonSzK+EM9+c6rC8JmPylXOhqj/nGy2ugCPvwaDdo2E1bRjjBeWCBQqNOJjbNr3
Tih8AWZAdb762tKePR1p2grwH6fqtMCDB2daG7NdhTOEL1kRb4prMuN+7cnb+409yD2JCRqzOWHS
XEBfl1m1a+3oOCWhOE092IoKVMU68+Z944DVrSr07UK0Fw/JvzDOpvERYduaF3iAhu0vwXRHmclv
z24DKlStWD7Lt9bx7qst8e0ONoNjR2WQlr+WJOW5W+oUm/e1uwq/aQTjssXoQZ1hgb22+GAUwMtW
G++xbb0HKrpCfOc5sbpna37sJtN3K0L6xohdthnyO9NGVSi9q/LtYlN/7jHEpLaxs4Z5OlDrcp1D
Pppy4YnDHnBbEVs6uYRYJjd3b60939kFz0i2Pmtnxs+bR929bioaexRO5yw+jR3JaIuLvV2RG1+8
8jfTSB8Y3GK5BR94QxyW0qOR2bOPXBpbQvPuw2j29yljCZ/44YQU+DD1MtsiWHy3i3PAyvXoRPE7
qrwB6Ni7BMZM6L5/n8LW8gODoyy38Fk6fx8qWOa90EPFwadXGdEXfyIcHTt9CJr6t0sEb5n0NSQB
ssan+GQvB2vkHkeVYU1QwdToIwIChGPM4rytk1um2V8BHRzYraavSnYvHok2Pf4zjXW/xR1BBsmD
ZINxfKV1urlBzDDTbF9A+VoDIPliZT/4feIeEvBTfmEQa0c88sNS7hxslz3Bci3S78g2bXKcdJfQ
EPd0IpDpGasvTcOc0cXFH8SpmT43is6jMmPaINXuWBS1yIa/y4P0QUjeeLWXG9CKs+ngJiI8uLP2
0QfDpeqjs9Q1Fi6M59qbY1sfgi5pIkDUxzE5csEa1hjq8p2d5fda6cljgbFYmilOAVJRm7nW/iim
bGx44EnF+KQDd1+OvXYSs34wQkYf8Cv0uGBNse142i1a1FAHTsWS3WkXrjGHhnAdjJgsb5/p/Tsb
bfxROVa5KUXzbDajRlEh6xnLucyZ8ewBG8OfTsxJsQW0xThNWBK8qtzMLimA1H6oVSqgJx4gVE5g
Hjb4pNojVyqWhEQJBiIFvNJ04pExqFXa4AFHBY8DgFUqidASSchVNgGjiuPLSfdAxjDVIiWTYrBU
nmFRyYYsZQCy6d2qv4BrwEhXGYjI+61UJkJXIkwavoSW+UOn1hnB8tWqR/G3/nRTtuOBIoSvtCZp
0eoIRGl4dfG1qSRGSiSjJJrREdFYVFbDVamN2CbE8fcvlHbzo1HpDlgzI2iarD+P3K57IiDIIa+G
yoToKh0SERORxEUylRuxVIKkV1mSRKVKKPmj810lTWYiJ4PKnugw3Na5bRhHI6jinUlExVJZlUGl
VgyVX2EFAGJHZVpSwi0LIRdTpV0iYi8syo3tRBAm6rn8mPXBc+LiAkuNexMEhD5mTRu4NAS7KlEj
iNYMKmOTqrSNA3+rjyOIC1VlIXBTxIhl1G11/Wz0XHtUaqcgvhMR4zGI82gkMmloKiN/tHRw5XbA
MmmdyJyIjOSyS+f9GtMLSwSupgFXd7mUEwkd+jPEaK+qifRERrwI8Znhp7RuYWrOT6ZTf89Qhy9D
wcIZZ6C5BcNEVAnz8S1X6SWIqZZKM7kq1yQIOLFH99AOyTyVp04loAyVhXJVKgrmNBcTjHvQ+cud
QXTqD3VYzalReSp2Ch9SBawIWpGbm04L0atYZbAylcYqiWUJefBUSis2WovDHkNdPbXoMQ94GdnI
YriClG9ebZqFb2Oz73gBDEJgoJVd2EWDueI2QKlHaaBiNCo3FjGmtSpJVqlMWThTeF+RqkyJm+Fy
wJOkEmgBUbRyCkBIi8k4JOnyENvuoyUSakAmFhA1SbbR6PYSp9YGE5QNvch7g5zlqPQbOShSNJr4
qK3yOVEJuUxl5WaVmqMyNGQrh8oSmeII5QtBUJwtZyGJqFJ36ioynhaVxWtUKq+zopttjt9agRO5
1ZETPbyJZ3ks2+R+1MQTQRP8EyrrNzW+a5P9ozi43ETEAUeVC6xUQrBVWcH5xA2ToirVq06UcFSZ
QkG4cJAVAZ9lXZKExTiarmfql9YTUzIrYAAqHRnFoGaplRJbHFV+MSbI6KlEIwYN/aVlbwnPCHZV
e6+n8TmZQLDMwnssZzIsiIo3sGUAAV0el3CgYU3J8aJ3+o338zabgLbQvxIQ90KE0p15h0fhUYww
qNvAxCnqGZ/zFCG8kC2t6nXZBv1qakeqqzQ79Gc9uMyz0RMlTQU7pGLTG82GeYN/IK2y+esFUl6l
f+UAt385wd9lhVYbRt2/+8f/8v8yrgFmwX9gnfof/22M//t/7cq0Web/C7CB3+RfcM+uTYsQLARb
l5iUADP8C+4ZhxScBI/QLSzmf/VO6f8wuX+bGK48W3imwy/9K7CB/7+NzQkSOC2auv2f8U7heVFA
538DfGbG8VzLtiBHYAu0QE7/r94pBHpzWEJpr5PqAjg8PYxjezRdzfJTynZWyeg9MaWEtJQ4LwQ6
3+dxEZQHTKdhHv/MZjf6JeS8UiH0dAFMb+Du5oTM1/3CEjPqC59aCNB7Doov/L2fCSEsC04yJQxE
Uw7K855dYb7FdoIZVgH9Mq1e5wrxV82E/QAHRBVbCEBTna/TZsNnfeFairUDx7p9MSXHpjmf+Hg8
R5PJ+dfDeKO9cU3r0NPcJV+BjPAziIBSG731sfW4qP76ZSoy149QIkkWB7+DFYDuhGaYOw+DghvG
jG1rVwEPa8iH0iYUOkeOiwXbYMgzjX3XTmw8blSdsIJdXguz+dQ0DXWtBJWAiHoohnprxly2Tcbp
dQ+FcVI4xjEhZAVF/MSZADs+dbhnB29EQbnJWpAcTdc7FcXkrttgeUyS8gxkH7IlWSycPNTaco1R
cMi8ZQ62vWuu3N7wBciVRhX0ULawkVtHx0WEmDjdA2rKKktCQt8ZMAfNFjdToSlzGJX9IJCHgFa2
Cl9JDxs1NLI5GI73WaGysFYzDpPmEZMM1V2GGg3L4V6be8uPxQgGh61kkh+nk2xoYWnc8TRITwMj
IO/GqP50SuZwuwp5xstuY+VUiLjHrqvUHhJm5+jw0K/AjrpyILDDGwrzhT+V07Gp5VWi8HFpJznp
OjrAMrPlD2fv3KIzBR7tDElv7lnCk/m0p4ZtVRPsy1nFsDr3Nsd9shmNCLoWz5OAj9IpK9onq7pH
MvksQzAHLKKjoztRKSzyEYfIUu0cgI8PeJ1WSxb1BwOUiaqQqDnbJ0huloateVhwVIwCepTX74EY
UCYI3JAcvrwyXGDjX+jZDkvS/hlbCUyuN31iT5cuwjs3FHVsUtMEwSaDaZPq+d1Umyehpw+cG3jS
AosuUDBzosh4+FYlVEmugn0WeuvBqx+iPv+xa1LGcbfLBKN5BFpjNecUCfYzpa4log45647WxO5F
8mNZs3rG1FDUYjNXaKAMUifNaoEQJNvGCd5tw0o2rlNa8LH0j8alrrQv3PccgwMa2vwOMz49zlG5
pzUbKW9ZOCCwbozhW24BsUsJxlWpNa7y0o9N+RkG6GMhwylT6nIyvOJFg4KAU90k6Bfk57Lz7vlZ
oabXYb7K8EmMOk5kO4/vspALfapl56AZxDFExI1b+uEqS00RCUGfJS9IV0o2AT2f8KkjFTyrQuzA
CujapHyFnTs/ogASLeaEQMzjahxdrt8ukXFz/gEF8RE03B71hXghiEowhMErN1mFaUT2nJATicgk
xCKs92X4TexW7IHvNXj8eBepdTpLRAm3dDOS7V7hgPkcqUrMmWRWVTrQdGpqVwiNtCwMT16C8hPE
9/poaRt7Rr6pIs602kgTn/3W1iOgz3IjwyyOixAgMAC6mBcvyfJf3cXCipoD7jgPP8UC8BNxHzgl
sGTizbaJG2VnaFHgy8ba0Ooo1naLxkPIgYGQyL5EfWg5BPhssROZqRYmTpGuWZj/DG7ykrCR2U0i
/UU8IzPkkFmh7If8rM0qcPjta/6XOeXEzulZ6jjgF49u3nRkS9I3r0uh0fdEA+9G5pVLvIIZWtVs
4yRX6TBUTo6pXFVx00fFjdymYrj1+OKp6yZzduzo72aEglitSvlUtbdQJd9YSHQ6v7Hz3QZdlYBb
1IEnuAEr+sFnx4uPdmjJY6V6w1tJ+sGy+gOfdMpd//67Rv2C7Jxpx2Hx7tBE7tJIvvTCPQ4QEVJV
Vp7GyZ8lwiRmyPFjju8tVWtu0W+O/28A+krlea2UKJQRF/8fF3NC+YRGL+bggCDWqAUBkSl2Dru/
QLqxTwh/2hU0rEOE+xaqcn1R5esd/Unk/fHgq2L2hIb2bmi1jeiGhzFylRHmperxaIKAlD6Dt+/9
LXqviVrmC/nVuaSPHfchqwh8X7wkbGiZ92LD3HbhRGmHNWExLV0GKRYBmBs9P+r0X8+yPguQn6te
JrdR1dFrk0lvDKRUkCB/OlVZj1NmnakSe/TrY6pTax9a+pmrt5cL0lpGT+PVwA1YcyAttjyvKoKx
Q/fJVrLcNWDzeEbQSVm5A0YwkTF+6w43XpyhfEqnl86m8MYpw9PUkZ+e8DavyOLf220Zbmo1G4bE
GMYJt0ylI49z7pLSaxw6ZepW8MRmmd+F1b5LgJjPWoAyqz+ELCQOU1YFm8HGphyyIUxofD3ginrn
wHN5h9O+rXvAhelvZNjDChizOrQXA51ExcsSuI8b1FYS4+10jovwZpWSUCx5XtDC5BpCEJGHRO4w
IipDT2ito1H77Cd5kWHrbkcMFewOGl9je0Zj0nvWhqSE8grPRvmQZtrL3COkDSEJRldDnZ6n/Ook
A2/4PJE+vraXUcxi5YhPBoV4C9KoDLqN23KK54bhzykrPWNOdtbMlGTNlyYyyaJ2aI+EQ3eVLU9/
vUQj1YVs58azOY64InRxzL6ciL1FM+9qVYJskZ63o/y9GUJjY0zmiUmccT4Lzl4NV5ayQunriO4h
la2ILfRYC0zGmfZbqALmliZmWhF5bzQtVlmPDGuPu3ORBJkZPdH0lzN5ZHXQqXJnsDebpLToocZT
4YS6hZvwW5BRg91BOfRES/Sk6qLNmDCLSYM0V6ZwncZ0/QQ99dKjKppG6WXjXLPCVQlfVUZdITfg
rB7xAgzP1ISzSMMmo1MdypucHTfK5GpR9dZ04bGH661HPi/Fka8LB98MAgI7qNdmYt0Vk0V6lLeE
1LmG6lOkr5ZlYUNmUK29tM5eSsq2nb+126qAW6d1EY2EtxLV3EVHXRJV3XFROTiLil2TOAReVJus
N9QLeOYKY6ig7pvAHNsDVQGOUXA7q1JweymSrVubPAlKy3e00R9aTAWehlyRmj+mKhc32WeWM6in
mtrx8G8B+Yw/irvAoRpamp6ndhdLbDPlHrOvewxUjXkX3deq1jxTBecdTec9jZOkHmlmooksikr8
pFKYO4tjiI0m0Wmzre4TI3oTI5MnwiwWjsbezUt5t/wtWleV67VglZz0N5ILlLGP8r5X9exZwDPW
UJXtOT8Kv6HFvftb566K3U0a3rkbcHzS+a6p8ndu6LAvzccqoha+pR9er3B5jaoyvsSiIFSJfKfq
5CN65bs8QaWiaV5iDDW7ub83BSSIMCVVVD50bslwL9NHaWpPtUxLn77YL3cYvibVZ2/Ue9aea+u7
slNeJ5tjxSntFwt7gOFVV2UZyNL27DZUQI7zbSybcoPp/qNw5Z2pXzquZG4n+YpJeGxZ+Res5+OB
o4JwWITqpqevweBt9MDjMdxi7ojN8MsY+c5QXxejunXleB2nwcWpqx9kHFd4iXG7GhllTFKVzAFm
5WJ8cXkbY7r1HmVkJU9l9jYsUKrGSI8vWH0TveKZzeI7y4ltjfPZqlB4owTjrVxwGM/UKPIGMhgQ
yLaby3JpA97MNcnmTeR1t6jExNyoB+gYyt7XGghV2khMGZszLoil2uA650fKBKJ1DtwKWqVcOEJL
MzMh8RFHXuWJBs3tqo35tM1abswzqZUghcadswAHVxxuZdmWmzDCiNl6h2mKvI1b8R3nlLN7QujE
WlJnjQPwMWkweiFZkxSERVz/ZeLPfCoaY+43CSWXbMiMbacN3DJcprGp3s5EEiazn3ZpB2PKcu/K
sp/ZhsxvkzOydC+ZX5I5AQ8Vehzu+J4FlnaawN97HXNSb0h3ixTsXvTqgSbQcGc1LSHjfWvuC7bp
WRj7Sq/yFwC7xE8mpcpoR9zl32HPSZq1ID76p0rjbgC9OtzkTPtrfaj3owA9UQuuT8E06IyiI08e
w360Q5TqkJxA1iSw2SAmCyWPzjN1kRobLJg5LSvD1jwSN+kPNUcOYiGUKgZSny696K4xr4Q6B55j
PWQgS3/GMy6cfGdpiI6Zi3cta9KLa0I4y5MnFlasyVEW107r3cy8uTQlQ/OoOQ5rVvlCvOIToe7N
ISGxATHMXVbBx1mf1VsHHrk+CrBkClFuwSq3FLQcBH28nYwfQX4QAxzEHFSbS6RQ5xjQJjxXNq8w
boRKAdFThUbPl4ZixFkw23B1riV+vAizbo2iQYiAj05UWz6mXpxwzuj6gtFM8m9s19AIR+U7qhO+
DKIBhYK2I3Ejn4XiwXbK3o8V2T2kflWh3s0qMzd4+7MjNmkdZsAqY5dM9AKNycQX0sOMR5KFuw5E
Hns+A563tRVe3lWgeYqp3T01FNwh7O7dATSBfqPteD0/jZQNb4O8snGh5GuZ9uMpmH0I1X6Gbp9F
DVtFW/9wE+e4jMdAYfDtXkM3gozfK0Q+xKG3SUHzybrFuxSOfqiA+vZftD6CdZ1ARbfho0FITvZz
yok6znscC4nC8ydw+iMF7Lcg95OYC1a5gvnbUP0DhfdP4PzjzNHXAkYav9dyQGWLAAfSENwYuU9V
9qzABrCXVXmAxih7dFShAHaMyMF1JKZGrBNVOlDRPkCRS8UTgUKC/78V/EGh7OanuaLD7RO2E4a4
tqPfpfu3/W18ui2dHdx/sBW8+z9mKf/5P/6nLKX7DzaB5O11G0iryQ7vX7aB9j9cFnFomqbp8osK
nfrPWUr9H4bQdarhHIeVk6ta2/5pH0j5m0dAiQSmxXKPaOZ/qgCO//R/WwdahkVe07A9wpSW/e/W
gYPOPbYPTNY5wv5uBLaUKqWAuJH1veu4uzTJ64PVaUePsXtDIeJmRkf3CXPRNLE05iH1JgxU3FVF
pD9oqSqSQSHSLeul6WoXaBDr8Sj70oIf0HdMFZQNoV8OEM4izOGNcDbLxCKjJtdCNgChhQErtofv
boBdGVVotQ4ORiy0PsRA4kXp1tasDziln6EYgm2NrUntuej8eAjCGBcdS6VVW3+1zdUyO6pWuVxX
uADsaZ63OukTtQ65OM5eBOGDvfTI32NPMcqIDcqpbnbC85x5Rvh8tDdZWeIHXn7AjQl6lgrGXJXd
zBfyVB2aqieRTRo7+dB5Fm866f0ObEzjPnT92QgP1cR6CPM3DrrQpPjJvJ90upuzaWDNT+GAIDdQ
CKWg2+Y2Zpuxq5b5PlK96W2IQaZD0IVthemO+qDOKeh3qYiolW23GaR9BDBkrYMC06kB1gH/MSMT
Y0fQrC3VxTqXAdc6BQ7s9tPo6ADrCa0PAomk/2I7xwDE5TAYywqjULocqwXzTRWI96TH+Jpq4Ss/
gmvaNvYBl+3O6/JxU3mLjyUZoosO7cdwsSrYllIxWijzg1Ccz6/cMZlKBSgKWoHOQ6QrIHxFnS9g
Ebwp3yBKfpjr3tDERYvXt8e1yVoRhlWsSlI86zzoJaq0CDZpzt5pnLWnNpymDYl4DHGD64H/cGEV
zRivKHqfGvayZsQ3YDxXbPEAjXk0iaSxTyLpYhjuJneTHXwPd51J3FheJ0EJ5iY1TLYHXAWQWmAG
32kZHQd23EczEZuywHQ/QHziXhBVWxMffpZTERUZr6VBsN4c2hsjVaO086eCWJyiQ/ACy2Ars/qB
yy6aWJbuLVtgyJbhCyZHRjL9JMem3gUstI4uJreN0bXc/wyT/ZdH1bXRH6ZuCXY2VRm7oQNxkRfu
5e9fFnFq6Qrmsc1LQhaIyZ5s/aqsgpurpWw5Ei329cF8c6Nxn4vkJW8+g+xomA95Z4frIfTwOMKJ
wOwa7wuH5g6mU967Hn4lBlkJ+SQzPye3aK+4XfO7eeSKWRUmBdhWsSP2hvHWbnn/ayB95DP+crjA
jQiAUlBTqjGBy2hfFEW1ySBxrbLB+Izq+SzxaXFxI9s/DbumZhzMIv1iJjYEpYHH9FAV94an9K2c
QmUxn1orCA7/k73z2I0lWa/1q1xofPMgI9IPNClvWFX0bpIguXund5E+n/5+sY8OdCRcQNJck0Z3
o5ubLKaJ/19rfctp3jljEzDwKrESHdyWls0U5s1D4zNNObyWSQ9lxdopCQx5Aie+vaDP0+7BsIeI
y7j0g22q2WT0Qoyw+nuP1CRKuV7pAgWdq2csDuvOtn8rjqqivcB/8u/ioH4Sg/w2UuQESecU6M2R
03QNhYZrvEbFlR9KIFeGRXFm4wbVahBvtgbmyqp5xvM/7IqmGFeD29Y3y4CUnERbE6brWtCT4bGf
6BgqIAmiyJPl25VRj8WQ/QRQ0Aezh32cee9D4Mjb4gzFngPtbcA/jXeXNQoO/vdqFg0bOXLVfQGm
caGmhmaueGdW9yYORrvnAFLXR357CWK9U15b0jOB43Wr1KPeWE4TAjpNUQSyJSuO59Q4G7oQWZRH
Uxck8xD9ayArb+vqZNx5kI9pU/YhWBq6XpkbI8H8SOUyYtke21m8y6rqljTYPL2MfXwVu6DjKpe8
MsYGurWMK8viZVP3mHKUksa51HXPKKblqdMV0Lkug1bEZYWuh8ZfUKynZGJVNRwWXSHNj/i+GL3m
sPGcHHZzRdl0T+u0bqRhYflAuY46W5cR9/eJBWRr6uBJk3MwZv9etewDcx0PjFzKrTFO3GPbAyRH
77WQFGCPNGH7wt/kuhq7p7xi1mXZft9cnZrIxeAQMtCF2h7N2oKGbeIz9ibVpdt++Dt07b8c9ZzQ
yO2gqJQaA2B8uvkMNtNz3H0QZMWdAzFg0eiAWkMEvChehw6Tm9XU97idC1bcNuMQ90ti9v5ZFrho
I5NrjTPK+NCGJ2m39l3Q7WrVdScfD+DWtmwyrF51rvTVOUXFu6qXjsqX/DQ3TXxMI7matEwca8F4
QDm2af3xNc5m0aLygrps/ZGZteBca+nZQ4NWC2g1kez8wfnKClq9TEoIN2MbPzuZubcMDLfjSAVM
ocXtqAh3ErVboXo3Wv4utBBObAm7Idp4rUVyVJAn/CTtSqKfK/pn/HlaS6iOqBkEm5BmnGW8F/5S
7HrBqSFte4A0cecwjkd8nZFHvevC7Y7YYHg51W6JZhdD0KYozQVnDNbYAW88a85xqInHjWYft0CQ
fU1Djiq4yLznD1UBwIf+H3pvND3Z7aUGqxk3L+yPzhLApCt5dTITAPKBvhxMPaExTWQ2CiAAIEK1
Lwtfbp7Jy6hN10P+hjMq43VJlJTs6gosBDdW4iUkdduNEVXjXT+mB6vux21bjbfBBbMMCpjmKE2Q
xsR54ZXwTHNctBVzwYd/9aubMWEwbbWRz0h4KZqaSy1bCNUpqOpQM6tbLfMR7HxJNc/a1WRrmP2s
IzTtmtR7wQo9KFecH9mAA8VmL/gVc2dtanDZruZmU6fj8g2KfTfOwa7NFwKUFNgQpDRPPUJrEFbO
dk6m50ReWywkKYDuSYAugNddd5C7eeg3WxOYNyBGRkPo3jUwCtik4X7sCBa6CduKGcq4/yAX59vS
hPDMKJ9wjeb6IfLZAxEntWpu29i8oQnVa8wcBKxYFVK/ts4W60b0ANLq0OZ8J5IHE8csZ4BmxG3N
NWgCjNXHCxsjDAa9bVOQjVG9X616Oz34fxjoynkCFiU2kwkf3Uh/dZqXPsG5AvpbRbsQmHr9B6u+
AFhvqoGBzqAwSAHr3dmEKCkYD7aWBZm9wUyxUsDaG01tj8G3L57muPuvhBWdh2UAb91hyuEdaxV7
w5MXm0PzaoTxiD2H/yNU93EHK77U1HiymFdbc+QhoN2pjtQJiJ93HMz+qagLWFZ9+WBjrW0tePSs
C4aBNZ9fSX7FoAMNA3a9qyn2QQvGvEsSgTGlurjxTBo9B9sQi9rZgXCFVdeecjYrL11mXgFFwzdo
B4+2m2ncS0c9VtixNj3EgVXnPLep7O+6jKarCD1qPS2CwdtPP/gsmQU80cHrp50yhGJIytHdeSPt
eN2MRAvbvwTyb/S/EQ+4xNlk0shjv8+6D0DpZoCxoSOg4C9rg9qACSbSCalMFuPJx/XHoD4SoYPd
1TsI6ZFhXqrMb+FO18W2tVNutibCiuclHKaaZ7cS1rkQ8d6eoHn1s3fNi+i+yHmk23M0kajzKSht
p00fAZalr+yoms8ab3pDBL92sCMtgb9GAfieK+fbDnmD029aUH+aXwnrsZK0xefkZI+tzv0XZf+C
DZhUQalw+czXOu8GnhHwOLM8yTZB8OX7IVeuJA6W/Yxd92pgzRxw/8/gKOG++rcRxzEyaYWdoCQU
7JntWcIqP82SC15gELXK/jlnP5RWXbPNeiPczS1OpMluH+ulmo+OjC7E0+vT0lOMmBHVZtsdvBBR
4RYXSDBhE7Y7GeJrpIJjnUbgyFlNjKwMoMOM4PAqXeQGj3NwPXur38oy7Yd9HnjgrNq0WLmOGjd/
/y98LKFZ9CgGExpbka2BbL82GNvqQE3YN1JAYJnNA72LiKaJ37VCiozz8LNI4rulqW2krODHzrJz
ZRm4CjHq9vGmkzSnNmYPCD1zv3lSPmEHJMndML4NG0fOT7nqh41nPATGqbW6fJuHgCjKnCHTBWjE
I0VI8CiRd2yH4ViEoXOOGm9VcqGdsOMJJpGOncpA8KogWSMU74eInZSDFilEfguS8qMweQAMc0cR
mw1lddTKA0u6rdwnIxJe2GT+oclqZMYy3Qdm+plNRApnUbenzhl+eTVFe+5U7syxLfaJoJBhwHQ8
Fe6yLkppnZv6KS1Skx8pT9fYX5uk+u3lYbCpnHDZe2P22rgs8woF262M0GzTdJtwU5BAJf/EjXZ0
u/uMhCQzs70p3IpGBlz8GCrMfSb5xRuaPyH8L8Th1OUXJk1+JZmrg12ZHqOk+koqOLxtSRkfB/xZ
2TfSLW+Dapd10/CMF16gmB7jaLcQSFMtzYQBdsxdUg+gA8IIvucoyLzaGX20GCvBSEAHrKGuD071
bEBoRnVgipQRtkPDxyDaxuJXnlcvSN2rUhrpuZcY+xVYN/JN7ZcxTGd3wsGGz+WDXDxhajt7d+0G
KkeL2p2AkzGAp5I8qcjGrFRXDwfpmNdw9g6VUs9CtneRP2Jin6MLcAlaHavyV60iToqe/2EVwVeV
OTx16pvpp8+4IZC3jaY8pAmTs2nvWwumzeiRmfExaqbOJuUJsebW4CwjZnuVEEneDa6i9A/RHB5U
uv/fLdp/c4smWU+Z3n+5Rfv8+omrX2XCjVxUKBHJX/9xGfePL/Nv+zSX/ZckLAl3wXWFsP65D0lI
GWCWc3A7sxxj0/aPfZr9N7wvLLiE50lm7oAt2D/8dfJvrmn6XkBR0t+Nef8jf50j+QH/g79OYP0L
fP0d0snkOq5euP18PSI0t//6L+L/UvXs2TzeKF6R5QFhrm0iPMWkx1dzyCjWD1yyFFhjLqDjpg8k
7gBEyJkK4EiW7KG8+kBg0UrUdzB7LMVzY16NrX0MrIl7DAThvnZs9DxOQ2kf3CUJ7CvvWY7lcogR
0Su7jHaN4KFZ5N1d2gTXWclH3+14IkWgLmUz8Z00GX5w401043fqhKSnzAxeiFMesTCtQESXp4Hw
8nqGD4QnSvjbqB/vPSNpd/yHb5X9bPNsQEljLibatSZ1DGI5Bsddg/SwY0415VDd7InxZuSoHLWg
hYE5EykxN1aIEGr1yXtmkB1nu+ZknJ3d2gKtin8pF5GxBrB4SkW44Fv2b3Egd5xvCcwwChQszdch
fYIMFQdKyn9ZXq/tA+PX2AW8gspP6r8PlTTBZfi0hU8Yu9UywSp47RdWF9mZ/NGyowmIrVzM2Ikm
2VsYzRrL+BXMFm4W60Lu4Kc/1CkAtQDZY6YCBBkmYhaatmPy3CHzQWVMCBa6sDmNYEjuDGwtvnZg
tAjnbAB2VqjelM8qI7rmQXqh5LTcLzjZtp7Lr9UuQtJHWLmSFk02IC4v6uASKB92fSKeRhj157zv
xc2gh7EkQneZYfKQmyI4kibeg6XoMY2kfb/Y+a5PONbCtDD2Zt0YN7dvyjtjYqA3PXvX9DBXTd3l
Mmiv3uSxogqaX0lHYCRMPMCgVIqCCZXrthcvrsGQFJosjGqR3lv9PEFiyhOEN3Mb9MaWzckvp+yO
k7LOw5h9BrONu0fCUwjN1F71XjCxJFnuYru/KztQS/bkn/tyoX6otEivjPZj79nFIcnZYSpzZJGY
+EcyUZxOnIAjnWCppYHPF4sXiZm7WANaFs6h36nrXDrN3/+i2PBFbf+Spe7DKKbf/cAbybYzNBq0
Ez/+YEDgVDkY4Cz4sWDdlKdmnNsDyLx4VTYSRBdZq8QyXus5LmmNIsFZSQSW3szPtdG8YFbR4wR1
67Xb/1ZDAyOfkSzORva/o8IbmGWvddJCntAyaSI+sLGycjSi7yWaTmEZXmE/PIXktfhUzBt+7yZ/
XTz7mijzyfL3ldV/FQnABdoYfrd29gC5ZxSk5jPrIW2KVy8DGxy9VoG/zxPrYQRLo/LhFsz+a2HZ
FpM8LQ7e7DNN6IATy1IvXLtm/Vp6xcEuvMeRXb4M3oZkaK7KcN4Wyu5pt0LVHqrX1qnfCZc+5fgW
isE4wRw/LzZ58xR+2KbD/Br2UXTv29beEvkrrDMoPQPHaV+yUa/TSh1Ub++w6QO5aPFspFZUEx4M
v/Nldo5dexNVkV3nkH11x1t85Rk9zTQFwHdjIJ5CJnSUtN+22rwTYyYafEZNk0N4v1Az0XsviA63
boDQIFy2jgjNDt83hUnYBtoRhw/PnNVdRwjW0WnYiliso/OxJkHZ3CExC8oGRgYh2lSnaXOdq211
wrbXWVtbp26Vzt82oShXrjcbB+zcd7DRTr3TJk++9rzFDjajxs4/l9FWd2P1U5NuxHeDN6ROJRnL
SjBelI9Nx+3F6YdFOiFhh7BwTmi4iEkPG0a6Y4T9LIgVy+Yl1Cljn6ytn9jXs9LnLkpt4401JQ9p
ZD8CBJP5ROCih1ycCxJHkG+pYjpZ1XLP309bT2cXLZ15Dgg/V1miPQbdB3C/v0iPl+soWo8PY4nH
Nao5BPaKX2TwrdyoP+bWOqm+S521FtK/BHn4OoGSGJbxWHCUDXQ6mxLCO53PkyY9VbmChp0km8w1
713HJJ6b6Junf//tIJn2pL/HEn6ACV+ePoDZP01kxClkLnhPpS9LhZheVlRXxeFXhMFydUlF8NJm
CsdE6T2HdvScEfMlxIcl25+uDvn0XmsBlXiUOrhekWDPE+MWtt1wMFMWiJZyn0oO9jr0Xk8FZ3mD
iElDIr7U0XgfwxxDW3KYtOzUVIp6Y6ZLjoZcoGTrqVg5hOkB7M/nqKP3CRl8R4fxh+Ra6nA+IW86
R/4E9mei+7nHUtmguMIAK+/sgJrFUHXS60Dm3yT7z55jw75ll3njndBwAAElIIQWMEMNqHHZryf8
ARsx+AdMbgQ8NGTA1LiB0q5u0SJfHPRjKy/fGlT4VTna24WJ2TZt3Ijsp2cNMfCCFhM51ieR85LO
TftilmfkYAATGoHQw0KoNRSh13iEAU4CUwpTLeSENquxHGmYQqixCr4GLEyQFmaNXMA6ts01hKGN
wDF4cBmiAkCDtNWHsEE2FBreMGuMQwvPIYPrMGrAQ6FRDzjsz0rDHwooEAs0CMZWxoX+AInxVx6H
v+BtsnXW/Ag4Eh3rm/2k0RIU2X0Pf2ATN3zX+1QjKCwNo5hosFtZ9J35AwXDaUFVlc3d3miIha1x
FokGWxQQLrxmOodL+tF7TcJ8TRMGzQtqpEmkho5BmU8OK4P17LBJIDIwVBcH3ns/hbBeuAcjrKaa
N49/zckml8g7XQMWRYcHYB37UiOnrK5idnK75Vg5yQ3uUX6H4xFfYVhB8OnBqCgbGqfXpe81w2ae
A6J2fPHtTeqB0fgVfhhFFogdPkugJIH5VuIzaCb1jsOIjBhKSV0xJgbe6xRjIqGbWwHxK/hmmv4b
aPZ7kjswaiN4zZQO8WF8sE9wz+FotbvGNDhfwTux/oBPIKAIrqZLkUZvWhJT1XKB5bCPy3IPARUc
3iQDhKI42IMPZ4DTF8GK1SyFaJ080IqynAeX5J8rwQKZZbNbaCbI5uQQjayX5FQRzWvhKNZuU50A
0+nDoZpQxtLDOeOQ40wxUHY/5RRhaEt11RM5UOmDGMvwMPrjB29kVG48pDb+lAU7IXHH1YS9zyjY
hRsYX7og+5B+bW1IAQMba9tsa4zhjaJDXtvAthFRNaOU8/Niix0dkU9//4fOateQ3PeA86y9aMTb
1Hpq04/zT2UOB3c2+kPUoHHgH+Gm7TmeLRYC5+xAPyhSdkAxK2/WciHbkJg8e+jWN5Axa4QJfK5m
c3W7YU8Pin0DU8uOF2u+Gmd5EctjZPgL9WcmkmpLT4oTVMisOXvGtMIZKxbdfFGbt8pH9A0L8diN
dHSDQnBn3Kr+iPXQmD/FDIOITUmNR46tbJvv7VzeiWC5FtUNi+mvMhj9fVw4d16HJGC2s54OonZV
q63ZYKCRJJMBvgNxyZ23GKPdWtrmvupJVY5Xk599xaz7Qh0AEliKMbDk7UFi77GlEOYU/Kl5aDkQ
OtnFc7ELJoZ8HSbMyHNXPvl+fYoN62RMLTwy9QhGZyqhgC3TJ2d0aHmFaW1lE4SA9rmBIAhVifsx
J217iExzLyPrGplxtk94hYC0ONa1fUTm7XGLyr3Vj+CMortixvZc5lCaXtnpTnDm+Y1UjjIhA/CO
SvK82+F9oUvLDf/CVdCcEr89AHw8WIXnH9ysOIopXR7z0TyFA0fgqKI4yf7p/eDmLVF+aGyGJNaw
jlW5+6Tj1RKpCbe1G3y1wq5XIQrRrkvHc2mCxodOvgqBRGDGHVn9Kmov/N5/GFr7Y/SbcWXNIUlE
MIQTDQXl7Kqthd13eE09CH45Nvqo5RziDp9kbp6l3x+jlMdTeufFP7X/SqRg1/njS175j13vXHXr
Q4JPoKI5Kh96awMpBNe3J8Uqn/xo7RT2ThR2fajjjmU0hyKGXu8kvJ+5bEHtxssXBNnjHEndofWr
zjN/byy4RVHCH1vb7zZNAguxchZYiO6wdxHGqY60LlAAbBys8hSH3JyDTMwNzQDXwKRGxzRD884r
h29lGTCeqXSoG1KXlRhn6NcWerFRuEeAsAds+NW5dAAgKCFpD3LwNaRAIjajjuuOvA+TFgHMnUgx
pE1dXCsHruZMdVFltcYZ5vUeMWh69pz3tFkuijnq1hELu3Z9CQ60upnN0vAkNHGVqmdM7+NdKxu1
y+P2aHrD6zKMclvxHjtldvGahzNskX4/sERin276R/zpZy4OcWfMYb5xLJfBLlDlbVTmWQwYzqcw
785tBI+5mjhom4b3njMgvOWpmUG8JD4z7wY/Gd6M4jdTi7udZh/m71ghqOsjcx3eBhPgrUUvDSQ1
7Fvd5N6GmGPOPHfmrnU7camgPVVhdteYwOXqvMReRvHNmRPYIbWaz8hzBIt+1z9wNZz6KRvOVMT+
DGXb7+Yytfj4gme/yCWfSrqXbj1fPA717tSzrgUxzDILmnmWEM3uowojORUgvZvSrJLO/dZJdXPr
PLz2jhsfE9pOj70hnmpzMC+cenmWetqs5srujBP+QnCr2QMHeQxHdp95RvacA3HQjeSew+FHziFm
jvI+7VgdGizGqbpyrZMfzNnBd+KjNzAdKhvZTpRJc4h7/0n1/XSnahhXsRORadWAFCuJdnz0zQnG
IntsSJNbpfLnhRMZ7x/s0371V9rZ88EF9n1r3814ma4UQqVb2WIsnlp/PjsGbRyuSG5Fr+JTa/cP
SV9E154jpJUv3KgOXJYlTxqJAtl9W1Llp6XLR3qMveDgPwmrqK611aUYa8TvRQ+VIc6gFWTrBKh2
dAu6klKi5I16BagMok2vLK/wNDGV9h6vHWp6ADlnA0+CwTiist9as2UGLNxuQy1VgZ+mbPW/xx8C
Y2ZtmRgCHXFO+lbw6wKQGI5Xu3auVRbYRwTrZ1iz+VFtHRqNSQebV4tjaGfxXRi+fE4V2DWldq7H
tVMRnW8O9FHUW1MV+T7ivEMvImOdCOAwF4rO3glz6H6Wob2vggEShz89dpKWuEgbR62iEGeq4Chk
ihIgrnTL5Ma0d5b8gQzZshUjmksTU3lTgQkmS8eljS+SWBuWbgtkxNRwKKUfDOCSB2kxiMkziJa8
YWh6a9dKik2CO5THfkYTp5HsmqmRh6Jr7sF64ZegIZXEIF5JOwrhHaJR+uWAUSCb842sQcoR4rY0
GaY2IvuY/uWVY7Exvfrq2TONW2544Y0uN4EKqKPsUXSJ7qwwWea7ga17zODh2eIZEZNA6JB/2vGx
HhfgkR0vGylS2LU+FiF5gsIMJjUf0XdTFI1JUBkXwofySwjXnWn/HnkBgdmnJ9opv1PqVZxIvod/
/tgBujg4m4d+nAhAFPRcoA+90AbCzf86BlRG17iw3AY/q0zbZZfF8VGl0Po9OIScEqrjInptvyAn
kkXVZxf75sazNjZ0y0MOuhePCJG6PDwuDOpXSIbFlnQJxZ6UU24mIiak3KHEaM8LZgNaYzCjy9Ql
HJ9Obx00Q69z/RXw05pCIXynPFQjfHDAPuSIx0T+lkM5blKAqyluKV6E3rNXe+TbMXFB0dTjgVKH
yFCE+/B/RVJBSTG7hGQoXyO03ROW69xjHDL0/1oyCoSA7qKJ+JbPPtGH/LRv/QmznnzKc9xzYUBR
8WQw+fojIhJk8E0H2zIpOZ1RT5NBM0vxMqAgY41zKWudiMxh2apx7xPiqNprTT5XFHxiA6V5SzNF
O9c8iWaa91Ob/f7zw3W8XFZuOjLlV/G3a1OTu8iNMOa3NsC01rv4Lv586IhGA3+2NrLN+aOvbKQ2
fuZ6Whvd7O+bxuSwQZ8u+Nd2tqJPzkUPUwiDpfOHBiMWZSoWuTViaASrpPMbJom5BbjWrcGR4aQa
m2KzBM2hyQ3rCDEwOShhHyK4dG6PHzij9JA+AgdSaOzcJk/c1448QW9Vx6lmvl9iO2Q5dR6tAaXX
DL8B9f9MLl+m6eetVwZ6TtQy3AD1Y07wH9QmW4qeRr+qZtmyr7R0NmVUFYSj8e47KB2N3WG8aMr3
oRs3gCNYh+Abw+L4K2vHVYM7w5hYooyGuheBcY1e3Bs1BfF2Smbnnln2semXQ0tP9Cgk9FSTi77u
gscliZ5zDiLTfpyz7pSEnwyPhCCEy7WvkMKqZhskTrzuLeVtnCIOT27Y87FDgcBLZJ7NbrktPN2G
zMpObQ+7GoT8Q1HVB/Ao2U1lw2W0D6VTNqsynqsddc17FmDFqp2MN2Dpl3LJ+wsPtI1smIJNvYZx
GSDKNNx5lkmWdrjjoCk3SYprhh6Mm11TLmD6SXcahzk40YFtcSVajXkspizcluq+6ej3mynNIpWx
AoFu06aT3/qBQgOLtlqM2mekWSKxfXk3aoVUkfpBtiTU8ujyAMGArw2RKvpiOsWT2nDVumV4DgYp
D1yAuKGW7yFK2dCic5rG0tz11vgmIsluTSwX0YyfvseyD+rMquV2w5GOL8oywc7wdmyOXJ+uZlCw
z01xTjjOY5m4Aa7y0VgXngetMKCnLXElIEs09qWOdlGV3QWB/4RxfhOwdadh2Ka/F8k/iwkCpkaV
7Ax29W5IPnPWqxOztc/RTGI5oyABktQDaf1ra7dIcra40l2iXsccwpJD+fV2rh8Cn7xVbnrODfGw
XMPraIi8Tf0JhCfRuxr+GZWuuAMmtE4OLW1TYH8X8TG2VY8kiT7LFBaTWw4+YumMPI3UHSkmXs/M
Hylw320poOby3uDOUw8Ka8qHSdkb6u8TBS+3WqlmA2foRAM3zfU1yGoYCHy7Y3ozSbgd6HM2iBKO
pxLi/aYD53UaneV54oDx5LE5vCuFeO2t+AFIrXmvTH+5D0WXnXgLf/sWrrqMJETC8mvPggnGcWPt
e5fYo0nPyX4Wc3KGYVtCkMQqauvSBj91j2VRXSZhn3rJ4wEY5Va6PDpidwKdlOtGuFc3bn5kiKJc
YlbZTsNDmLbDvR9Y20TWFaPlNPP7IXe+DMaaUydWknn+Yq2mW9+n75Hi61VJ9pulfYijjYDG2o09
c816cfe/auZ/X82kDum/VDPveV5+qfrr5/+nY/75Av9GCbH+xryGUASKwzcFNY3/yAVI2pJs15O+
g376z5AQ82++tG3ES9/2XUv6/16wRCiAjAFfBX+///eQwR/ay3+mv/z7P/+fsi/uq6TstCiJh+4/
iZj8EXx9z/ZM6fB3joaI/JOI6QmK9FwfLkASdrjSunOm6l3qm2clnpi0izV0BB20x1zr7ULZUopH
vwG9R54V70WUwnbEcQUI2gJ5AQXLYG+OXoGBaDq46AZD/pG6NDs85AAieWqnpGEsKsBwFEPaO5SZ
tZmXT0982cY1xPQpsHNSBb1DP2TPicmlh8PZfdXgWhFBOVTKr+JdkKGd9UoD8/Vo/+hke1qEW3gn
+D5e44UJnaRgNhxb/gRWMwalHkPfbNLic+osXlDzzq8f6+atpCDys4ieQekAtLrI4Ckp91Z3tmb8
9bxjcX9wLnnAKo3T12WpKtu9AfhSSCwiMuVsejHqB6c6eHQKGpz6HIez2GeZgwXEg5/VlDnDDAHe
XHnvFLOtJJ0Y7mOArdLaJPVXhfRlp7uwP6Bv4B9pTw0rMEauEDaHb6JLxReNl/eBP8KDyhkhPjLv
nNJ5JNjV4KUbKX4eeLRLVF3xm5KWrqSCsZ7+GlSwswzrsYflbseXWKnt3COrtHcEoCGfbXR/LcnF
LXVIq9Tu9xGuT6K1juCX5hBZIm2FzIOsBvGlsN4ga66U/JBRu/asYxjBxgg3OmmZYHPyLoNEiLHf
kuInsDhwDCf28puEPe9SLYfCGG+NcUyWhg2Np6t9GcFowZmC48JLqKWmT/LijAJAvkmITpmsFzoY
Q5Xj6n8oIGfU/rRhv65Mi++VqnRkWfqEVnncUCcLG+UwW09jAJUWLooKWeC1+cWeeXz29AxhujTD
i+8+Ac+GTreQqRguQW8Q1LIQp0Zq9B6DnoSh6AmUoNNld6WWxlZNehQsMlL/OSD2br1YtnM/xP0D
vsUA62ZM+R5hGDjXt0nd+elwv6A1x3W35qiwXZpbzWoVXNtdseCKUlim/eVYq+rXwOPc29E27tmv
afgQJ9i3dhytjG5v+Z+Y5dmGn4YSh1Y5E3q16CxOWJgHj4J87YTRfpaEcdNlW+cvfsZFQ+tlOk0o
FbpYHNV8hJUfkGEGtYNTX1dvk0BV29IK1my7jgan1Dq+tyhJEDHSEURt9nyY5TOScV8e6wh4VFSv
DBfs3w3w7oaGnhqeTj/FMMPY/r5SkrFt7sraXUkkqfAaTxh+aayR9GM3oDGnoEDREftcfqnltyVf
mpyvON+PsNzDNts1jdhTq3Emzrt3eIsJg6VVzFjH7ntRmGeXLW7YhLaEtm4O3Tg+j90vq3VXUTkd
mNh9v9lotYHw3B5E0ZvBObHQI415imuWztMtKb/soKTu+7lvWZyNK7obwXXn66EdP9Ps1NU/8fLt
mRj66cF2OA4mwXduPSzMCQOy70xZUMglVfN5u9UL1SPIsvO6mezzmMy7zPQ4xz854P76Uu1qkW9j
Rx5YY+Lasod2bdxmcfGJCPIrUJSbJvuEBRNPIs/U5ZEnc8q2ZSF3Vu0cs/q79ax1POQ7BqrNBLfC
EQET7Iu2sEnQL6Z8SE0srdatcOMdts3t0i9bm3ONzeMiImsyLNaF8U7boFd2po4JJ9rFOCsZMYYn
OKvwZx9CtXwjumx6751EaHWnWmAqVAp9DdbWxcy6TYdyWHV5JLedh0W3FBhBB1goO7nY9KHrVHZr
4aUEOiBWLbVHaDmsAPDOLcK7OMFYXG3HfR4n7CsiRPVxqvleqexY1lQ324OObSy/7CWXOL3caR84
hrpUJwMP4UT/y7vZJD9DQvu5Y/i7KJi8k3SSV+nJYJ9Gxk8QUx7rAEacDHkmtf9SOJnal54i2Kly
uHkOHPKhOM7G05ylRGdajse+FW1Kme4kYTIiHr6xsVtr3rrU8bE5bHam3/8lWhzRtFWM6xq9iLAb
HBA3SKjcnR6aZOD+sDrcKIP7XoFeDHT6qOxwHzQCOcvUNIIq+R2lZnDg0Y5C02d1hJ2jubcJpgIQ
ogObqqI85ESsxaI83fRgsQcOxquphrZEWIWoK2z7lf0gc0NtYyrHKAiNS/pWPUqwQfUJxpTkNxXq
fUCFU2ACNZ7yyjw2bvpXu507PsGG2buaKQg34N+vm5ldUNftW+etCz8mQX+ojz2oH/N7OwTkWNlZ
eAgm9YtRUxkxger0fpmnnlVDUBy7YTziFdfQKU6tSfdAtdZ3bEf2A6mVaq0yo9/3Sue2PI7+fW3+
NQneek3DgzGcr6GZ7Lqu9aiv1glu4lKsdvrG+83DDZaCwDLjJ3g4cujUrPC8x16xnBY87JMA5Sbv
+psIPZSZ9pKTPd4ncgFEWMC2qeZwZ8Pw26oJ2QO5ggXF/JkO4zfA82lbLz6/2MHlVEzVTFc8t6Pi
2MyVoXRxCHd0V7y2oXxZzAySTQNTUb13E71FbtDyELPKw2TyTGZnOWM8mm4Oaq2b2vFbUxDhkYCn
hgXO1ZAO/osxlCB7I+4PXCNHT1inODZp40nydjf68jXyvPiCjwdldkh5AHY/TRH1pLUAXvHhoHSW
6YktL1gksaFP/HWZJuzexExx7Aq0/cBhxqu+kHSRhiwzW7cqodo208TXfpPVaJt+0dprCkGWTemQ
7Pf7/8femSRHjmxZdkX4gl6BqfUdSWPnRnICoTtJKHqFosc8N1HrqdpXHbhkZclPKanMnOeEEh4S
7uE0mkH1vXvvuX9g84Yb6D8TM+XMJNnQN93ln2YYMawG3KVKilUwzOAFMnihKfd+Z5kCohPHHQV/
mGksSyN6FdM+y2GO1EyyCTLPOlAAKqUTf41j2wG4iZjDZ3ADab1nJcN9JcPyoJuWXIPpfommPxsz
jweDKpNkUQ4CCo91RqeeN/bDzmKNvJ0wpritgAYxmhvg4Mz7HQvgMh4pVrOhPlSLe0gsjW1s0Own
EkHhpR6681Re+HDgMRnNeRvnOxrDhCqii0rkS0l93M0ipWRNdJdH8/A7JF1DFzEyg7D5KA8DmSyp
VPgQDCMITR6PkwONSAYB3wyaFh8fgKU0F/B23dZu/cfRXAU0VpBd2H4BUgpOvI+f2wxHFDEN0oSD
yW/rUMGx8/EknCiXKUS6L7vkjNhNZ1HbwQKQyccI9v0ubYbwVM3kNehU2RdN/l7N4Ltc8CQrF4/Z
ncfgT6XZ77iv32cHVGRDKVHRdMBIjICqlLFFLIh/grD54ZJJCCqhVt0OOcdw/VQliHLc/gEojcRA
raFWa96gVN9MNNllhUcfURVzTpY8mmaW+cN0LJYQbmxRhhd47pVdG5AZs3IPRUIeEInY2ooI5z0I
cMJ97WeU8NYvl99TBf1TV9PerHxuiUHBIWuTmWlkShaBHk9ufR2BT0+soW7yulbOTlZoFmhZQP9q
61CbhDeDJDO3tDgr/g68fZWhrqPN923b+DYSl1aY6iLoAsGLUGLprrbVPnfKHUxqCFweY/7QkEDS
GDkP2nP4yen4PrHK8oA97T2PqIJFQOHRz2fIlxxheuRaxt+T4UFg05+JuXUqfwty8R5UFQ7zQV9y
lhlYcpLuriWtsinda/uSZDFVktEMwz9qLxhjqalguXqItV7BTQDhw7KWUoulkkf3R+JOmcVOJ3aw
ahoRzLCuqrE6YoEoUrYYuP43gwh5RRx3P1b5U9TkX20G6oF54EWOhAh9ZVVL/Y95b1dfha/qnTLB
jrfRJxtwHFeJb/DHE6qotPfusq8594QvVrbTsaYIKyq5e29nFsSF8mh4wU/bUpOLn4s+r18mdsR9
3ERrrbkKGSwsmoBlux990a9XC8qpSBuejZwtIGW8hDmHL+Hydguq+eLH87cch+pSGe4v8Ive3iCQ
piPzI6X9th/i4Nr77cH3IdZ0XQvuTfIJyO6ylBVG0Ui1mcoFKY8UavP5XNhQKRQ+WmFoFrEJ5dwp
Kxi2eBPpM4HEqFxINnMU3xI258IDDyUjtY/4k3ZtcwPSRT9FZi3wNOwCRuPu2cBVezoBqVaCU6jh
DzcjA6pXcbrWFc7xLkYg5BJwiJzeekzm9ldREFtJ2VduPac8z7rkyupMV0vQHG8UOYgP6qpMqX8M
MyAyDtjN1yMBrRKWiSqKl7ZY7C+YBVTG7WhusTLw3sVDJSkA72mdD9M229aChVM1wugKivehb2il
H6sXv+nOhmWGJJcHf2M2wWFm4b/GF4mP1soppGRehhAifnLYj3Up4lPl0Xdbuz8xJ8ZuqcEyamQ4
TAnZkXPKZOLqoFwuozkFAgsIiLjfY6KsX4KVFbIc2GwDGhwA/mybBBm/6qKDMrkxUWe+rzPns0u2
HXQPThLsJzYci3i+TU13MkBjU93EqDjZxcEoQQrGfv9eWOhSABLe+5hpi0Ppw8TNBOV7ZkzTwXva
JzsSAysyJ2c/poAs8ClLbfHXMg9qhohe/zLLoNnEUMAAVRbPiYPhxCpYCBTECalGafd+YzzkNpJR
UD0WGvGgXYCKPNwvJo7sdZouJoPKh4TVu7vGSh5z26KZMXtwO5JBwTjVUHSojzL9Orx4gVq8ZMPT
QB8XAEaZ7sRUbUdLzZuaXNM93PNd0AHyb7SF82maN1VBiqVZwJHeCELSLhuUFzxm+PUoNQEisHLs
2HxkSac4QLlnmgP6TOzHJxfkOCYg8elGD15cv7By9s7EejcxKdMkhfMZZDJ4ctkRiiaNDunCwEwX
GmYGFtNY+Jjw7ljNs+Jum745mKV5bgszPrSEMeiLde5zpz8JgdnHGvqzM5v8TacsXLee+2XXzd7r
8VOCs1E29GKkHlxKxqZvNKuUvvyk0ZVAMpbAvurPoReDxBLFgsympMXhG7Sz8dta8JFVggTk89pB
TtO4SWuwDvVAkrn37WBNef0mdel7CVgGN33CijfU6TEITYZ2QX/lTNvDOZ0Z/oP3Ln7nAuAtCM8W
Hxn9rDxdX8MULx/AuoAoik9oeKg+KWWgOJuakrjyv+bC/ZJB9DE1k7Fr8NvYuiTI7ocHanQRh5Ke
kFhn+ScrQjesWZEjdbHQ5ZN6UH4fH0idE6tDR5eswDNqLWgugwfgf2WuAf86N7uDWTHv0CcAXotW
We6CezOTz03aPKUaeGdl+HjjA283M62sWcxSQlAmv6rWd8+Fo8QFO8nnkGZHMX5GrfzmiMZWaw87
afbWTpd0LGiM9bXFuGh1DOsTUZ8VVkSi/Kq/ONVuFA7dU0XocbRObF4Mng3048TQfLoJ0NrExps3
KTVEYkRdoZ/6XGYsIKoebaIHQHnS31xKvzhCWeU5zoLa5rAAyrpt4ZJDThuSjcrAvQXC/8PNmTuH
KJH2uxRwI+Inl7aUnhgYsWzAdDa8EbqfGWHZe+OC/jNhNcZGSXtK3rrMJTRcFVBF9q1jvzep8BAY
8gI/FnF2RfxTGeVELe54S9Pm2msPtn293BHICri0umjjecSzknYehukeiy/BWZPbCfHHABEKSBJP
lurskYNfw2xAbyfKY9D+B16Oe5Hibo9+lj3hMvvKHOCFsHnwTkxFduHTqbhqCPCd5Sw2emzRB+r+
oQJ+xLssBMGZpTdW8xvLTNnHuOoIp5YLKeCzbcGWlrRqqcGDsjzrJXda34pHHi3YdXLD5P4+++59
FtI9BBwjI7e4tWF9bpKgyo41PWFoDtA9hwrRS5OZotDj5FXulTGEAyjESpM37a1I0u2cTNnZTqd8
F6vRuHZCsvky5zemdoDz2Ie8yE857WcCYLr+ok+r2gIFHasO1fs2924CLh8DolNarDLUptYSBl6G
p6zIuXN4rCc74GJFl0anAqIfXF0ONM/3uLiRtIucqkK4Edj1GkrAHPt3DI8g8ih1zWv4YIjtgEhR
c+rxEc/jYUjpsVFYRddT4tKhJtRHrQSByLJm25l53/HgfywDmaqwOM6LVV1aBSlkL7ssbGls8K0J
Dc/x/kzhe+roe7tjBoGc3SxGtRcGRhxpMDw3yLDDZqR9DRGGl7G101tasBxpIZSO2URvvWCvGMim
4Iu8dezk8TsVdHJ408aJDcrZwicD3qGXUG2u3b0jBkzMKV30ywo0wfK9nvLgtcwXYGs7czmwoNJn
Q+1xOR4ITWD7HYGxkoNx1lMtvkcW2Iz23KOsgoormqay8XXMeZvMKchdugcTgqOt99g6X17V/XgT
BcN94QcbK8MpNnJlDBd4GViYCBXR78mZhH0bbtnNub2fb+eMx+7iIZUCLRnISbsKLMZDB6VhXRXI
5ETGT8DiJ7iDKRjRTLB3iuF7ImVjuLXNvVk11PlRhjRTH8PCvuKdMjvrFiSY6xRXL34TQ3NXSefM
u6pO61cj+uFGenXs4tlrx2SDZ3KXomBv6SN97TzmLa2S73JSbzYbFtL5nb9tLcs7S4MawrCfd5Oc
WeYlOLBNwwGjsKroPhcVSSScmBpFWh1rXgnocMiaVv1RLgbQSSpSq/BZhXWupqnczvFnTax/3Uw0
1kapfC0p0+t0d62C4mzo7isGrUlKXm6q1OZ1ySmg/QqU8QmfVuz6JP3xUlvte9s08KT+5fMO2YVb
8h0NIT5JHXH0FvQskmy3SlhWMGLgka6xQxA3je9mnBjhFBqXhtEB3M276xlvo12nO5/5CiH1mVKC
dpeNT6G1NDrb3Y89QpaoMXpu4fRhU+bNlhuU60Ic4aLgHwMh2iNg5JmfE//z8Qlve8JNNU2HzZI4
j53xOLXEbjr24PFvK43OmnZm3VDn4XzOiywwiENLewa2lBeZTlx5830RvbewmolKLnmDY9J3OMH9
vYz9Y6XCcxiyAIC+ejJYaeRGdeokSoLR0a4A1Jm9AejALruGBV3xfgcUjjcaRVYscoKZbr4uw1Vd
vFNWsU7G+DzN2bs1g2Y2xl0VvGubVPAQWafQkb8z+ljCP1RLnFXyWL97Kr5a1i12PvjEnYaJhBt4
PgGbdnbDkyrLe+HMRL30b7/0PhtEoOGGzYtdf9e/hv14NwQ8sYMShYm/osHHcSjf6ppXoavHi9fo
cwjIDjMsvHQeUBD8OnM/tujy1tYpwx3bAPY2HmuTIrcebdf/0L27DSA8kHwN2WJ5Y7MpGYZDgQHU
HwMKFqNzhJEGZ9MzzpJRdD+xU7ObCx2SeehIQ2jhN0wPUCVunpJfbjbed7wyjojfK/wMPT1wDqAp
KcaXuKGNjH7our52dv9lW6+W4mQYMDckOCgzPp7whlz/aTLjS8MnWBrBfVfeTxNJpP/Wcv/zWq5v
onn+B3y36/8nkMrv/tdAavgP7rMek2hg+UDeLGTZ4btpF131H8IyGZNszwnNf5Jy3X8ETkAkFcwc
EVZ+5//No6ILm8ASA9bD/GbXD/9LeVTH+/dSrsWI7MIH8FmWuCZ/9D9LuXXcuqwWW3g8xrKUnc18
EybZk1Xb915MBn3c0D5oU/HSX/2xL/HfBUsTMIjV0qNZUpQvJnccPK4OeZyIuJAKDhPH6H1i9qdU
20yeTfiiS5gruj30Kr3J2r5gIUP5cwKbKcW6DyMVn7KsJ/eSfCyshklGj8oVu8a2vzq7BL85E+Ds
6lfICIwJpkOdUIffjU47PL+DLFdjVXASBeOvwKoefW18584Prdm4q8Yeuc4ka4VpmRPG5j6iTByC
dTb/siJOX5u8ftrVO4vjFIT8zc65x2CTrvgss6WD6rN2Fp8iri/mzzIBokQJT80VURIG/PslEOkf
I0R2m8aFbNQ/eTHViqnau3EqnpZ/aC3yb4KitDrrHrD1QzGm6tYnhzVMzE1TQeUUHv0vf+Zy2rTu
YeRMjIf8ATX0TNVbc1UGV5M+meatowxis/Ontazua0Uvl752QbmsdqJzOcWwxWb0vKZCoQrJ6bC+
Rn2fAcmZLaJy3STMfnA5ZjL/sc8msg3Dj3npqmC933LuOcO+bth+m6phgWjhx/bgeYY2iD/8NhXr
RrZUTcz8JhxrF2Ob5U1Sv1DBu0u758rPXyDh7FMnvCkj0yCckJpDMp69yL59r3uDVnqZcjTbkhHN
nu6igdLanMWOJDK9C9jb4GnhWuiQJRES8KpKQhh+DYS7VNJMMfCy2yitady8GBlxCIew6+h+tEF3
S4LltXuXcfqLNwaXqlxRTGd/ZLeG+8avsX8hBAzsq1jY7sP45bfF1tPyYqAzI2GlL7HpU83c/gLj
z2rJIgYQFpcuNxkma2yd43hvdOVeVeQgHYdlDTvjtW37x3CkimNu0+Khpqc3/VXp3tkXc9AcR68C
ZVrhxpc0j5Wy+Zw895G+Ibw7HPtJG/vnmu6jrVsjNflG9R3X6o9I/deyUdxLu+K+q8DrawgzG5si
94XTfg3C5D3V0/eQSX66XvQrC82vuZJyy1xnQZ6q4uqlNa660FRk6KXpz6uPsOYfwrB8VZCqeQvG
xd3fL2SoCJUrjw4qh2NLMBDzw2jJ12Em9Suv2+ULTGNaPN2tTfwzcJp+a3/imiURM30nYX9nc/s9
NkxlHpXjUF06dusUlIX4lgn/PWYdN4AhZfxEaprWCcDiJKvfY797J3N5rcsa5Se5uLbxAlrpAVgK
qSuKtUdxj0D2otSMXZTtdj1EyXZest6OIdwV8TXMzP5bI3N9h+n9UvSQjlngzKp6yAQUQM0UmFmV
PCe/W7OLj15AxhVNnXUiP7BGdTsLgPODG/bVjky1+9zDDFxluqLsovuI3fITM/OHHxYvoZOHmJCz
Pd0n3rahvmwN+fHCYig6u1wyDn5bL1vN7OxGLKr+fqFCS+0RFJ+anh8cqsStD/IHMFMX9K4dgJFe
5efSln8aX7506Zu2ht9+XbyZOr9adPXwmY1ZLbX5F+/s4o5wU30MjfpkDGUptn1VvtCvUuxZs7dm
41zrpODlKsFOUuRCWF29pvI3TJa9i8ePafLHtgmgW4FP9Qeqsm50fJemr03RvXhC/oRd+M2p91xN
DJhZ9uJ67TUz3LOeim+38a6OVz1boiU9F+PpH+ajICsuaKlHYVubDc+kqXrWZQoxbAg/BqgFnfkU
ZfwUq6/Wkv5VcZlcexGpudHVHBSdvi+ym0hxIUrLfJchRGOHRxUVtOKme+r2OnN8lOHwAiv6Ia31
q0Y2tYR/LYX5kjOOVsZwGebsbvRp2aB9xQUxRUpKsix9Aqh3LuHmHDQfrEjramfFLUQjgcieUTHi
xjTfLmaCmOHWFfmtaCZCZiY3Y5TVe4fmtTVghRdHYgPXzUe6bwseHkQhkGkk/HU5n7ms3/Dbwb2u
o/CKCPFpYYaR8fCaFOLd9peHjdRn7KufM4ndtvX0ozkf2iQms8Gjv1DqawKxcyfivV14sAyaujsW
1p2tCO8yaDbyr43JE9u0nZ6LAIhQHpcrnRJVoxLGI7UV7qgiqfeTV5NsCGnBrolKDckC9YzD1xoC
2S5T3cG2u+BQ+Bcvn5t1GE1sysb4BETxEJcQ11TN5s+TsPUmi+tqSj63ZwGzEUVyaIqYB6BhftaT
RejcWQd0i4aWulsaJcTI7j3z3vKSdWsiRhpucEXYbfJFVhEitkM0l13dvRjAfLMN5Uogt53g2cqC
ljNsnrlS9OpBTvrHb0g+jUH3m1P9twd7e4NkzDLZJWhgUI5wpGmUhAWoipx6hRUYa46tCKqiWbKw
6H5P5HVXtTWwe7Iftct5R1maOjQUq8jqDhv3g9SEuUP1MkbhiW/UPRYGEHQaNOQ+LTl2GN3lPsMn
5Ka8JkjO+8IzDp0nx6eOmP2uawkaSMaMAt4iHRG2Yv84RG+q43Enxe/IaOUlqL/8xl4U6ZXTsy/h
kWbtLWVQiojrtWLVSJyav+Qo5dnLR2M3DM5FZR0UeKu6JhMRFtu7i8BCeZ4rT26X3deEIXjutlB3
YyrTE6CaWHipjjDaeu0SntohZW2bkEVvq42bpuAyZM21LpPyexzdatuVfyLHfXQC6lzwbsG6YlPh
OQoLEBbSlTSx8vsU9eyVVe6tkXnLjh+4G077oO/vfUuIrVL1tShmdW6gjxqT+GxlFVC3kwL3Jq8N
Myy5/P3SBYa8MA/+6y+FUdLj00e8ZRaIAOTataGSGxYFbkJeOh6smCrCwGDOyatosROEV/jC4dVh
n8Rypr4TtnSN1VigF86oeX4mglNv5OPtr/45zPLomna7HyPz03Xm6dyaJjgh2xeIN9ZES6xp8N+P
T5z7e2rWghfHdsJ7qhMuk6W/AyTmA+Jrcw9NX99HpavvE0MGOwq3CKQCpDRbsMdYCoo7Z2y2VtsL
e20WnnnCw4nPaYRFj8SC+atPT3DF7XPOPg06Hl/qlguVjuW1Ws7Qv7kow9Xuyc/a4VQXbsPykoK/
bdw688V2i0fVqpvF+4OwhHbXc2JtG/bmR6hMh0k2+qBKgPd9Ti1r6xTyiFR1Uw5xz7HyvZ1N2vnB
nVj9dD0XXr/o3noEl+OQQlAUegbKRtCy7d29crLf5lhN/OmAaX2X/L8triIqsFAJVpG6Fwe/d2BO
lmwoHXxxy7hbtbSzhe0kNs6suu048MTkPwVfm4yQDVjRTETLOD+pZ/JK9ueEb98t9qqrLsQmVw78
9NwRTmDQPMd5q3Z9VHhrTfgNEa7iINEhKNe3zrERJmz9GMG134SUYo6O+DZJljG6kwJJM+uSK32Y
ExZINUeaZX4RPbg5RQOh0cJDBOmYIsnpmPr4NKkV8tdOxXfeGKKlRCggamISMCwhb8p6JpYOMyaC
MMgdnohcSH/TXI4X0wDQYYzo+l5BVWpYT/ecgyez5xiB2UseuLdeoK++psnvQTn2xoDrr9rkdTE6
Zr150T6PKvg56HxzAaoD12li8/vGlno1OQvKdmpM2+QpCwW3AjzXt4rQa0bglBuGkFNT1Z/RAMFr
WqrqaRYERRC9LG7ydcmHx8CfubY792YuBQmu+NKuf3OS9NOpETB6+xYO6NuLDMyDwFluuJ+hVg8Z
9x6MAsnnVLU5FjV8eUF71cmQAwwlHV+Ezi6UCGfhwGvGvq3gyrP6Co3GXKwYrKDwOazGkQhoyn8u
B/594vCt+pU8Rv7w3EdEqqMxLKlVoDGEPZKzqz2kdJkwJQgesXPEFOaQSerpEDbwR4nlD7eK8dTG
1SmmgxX3h6bjSxgHx+0vXM3IdtYLDkkOZH2pWY04qHvIwRPbOWJtuOkSwNHGRIbfD29pjA3YzFjE
WT3z1vIOiKuWJ+9c/MAUYb5Z/jRCiH4TpuueoO7K6vGfqjba1s2TFHSAlGE17ITGfzZRwGrlxpVU
7nNL3GEdYq0ioaXOdDMCzCVEvIOBl+JYFKWvXnvvLp0Grpos3Amu5JvI5yYha9aFQ4Be46jkJNh8
XzrdfA1TERxHkxui4rky2YZ9DxcyvFYxq9aZqEqYz78CjGak/mcn2w1J0ONdS/Et9RQX4YtNTk2W
48nteYkncAu0nOhjX+DGcgtRr7hyQ9TpBXyhODsme89hvkwyh0ge5LhHO/gladg4JBhxQgcrtO7K
Ux5DhGG1We37huTwpAOLHCdGwrwKp6M/d3tEUpq+A/S8U5MEB4Yj7M/SB8poDQltBCO4iyGdN/7k
X//dQ/Hv4zHw2ChXtcVDrlfTGWYWVlOND7VR8YSHky821XTbqEYq1T5Pct7vPKQtrIzrNsFFC+8L
yT3u7v9+gQganzlN90zQ5qVbvkC1Xz7E4vD3X9lWaNFf595ZaUUGqzTZnY7xBEwOewVpbHaodgVE
NGQ4bQsJRN0f28vfL1xX6jMlKKs6MkMSsnwBWScunvumcvzUfhcUx4aD47FkzfjoZcGOO/e4NaiM
p8TIdh+VkzaPQBUL8AuuWzt3uR3Hj8E8UhWGadBsthwlxVuPsf4cpwPIjhh6bJt7z5Rr5Y9jSgpu
+RX+NwOYA1uZ2ACHNJvKOSX13J3hGVgso9v9zHvqLhlkA/YYRL3ORMnQDqPbs+WFZg3/TvX1uNYk
uOslyu2T6Z6XcPdo4TGM4+y++xv8XiLgMHpgDSOwSc6Au4RLpz/JYV+SHFdLhFwvYXKbVHm0xMur
JWgu0q9xCZ4L3MkpSfSJWDTttX+GEMIovizUr0BjLSG+TjUa23AC7XKJtusl5J716FUluXc/8Ldp
zNtodu7HzH/qyMfHTr/DWxzIP7l/rkA3IXAdU3N6YWT/kCTsORYbENb2NiQFPm9Ty9TbgUQ+PdGS
XQN+/yWs35HaF6T3xYB+WkAq2NoLUrItaZ4S2HwbUv/hEv8PAsjg+G9/GyQJV3KBBLgLLoBSLLXg
A8gh5wdmlYeisP9UyTYqwXowTJ+k7UxPCfkGoBvBIewxBQ6aKDQflUkG1J5mgAsmyJwpM/VqwJG5
GlsA9nE8jOvshcb6i21oVE7WyxAbPgPICH+fxRWsBMTwI/MuHSwYmS1oCgYlrDh1m0OzgBZsSlDg
LlgLgGFeUAzOAmWIoDMMUBrAfQ59+xSNzXPeEitsqlOt8uc05tSZTPMX3ToRbAhY8A314wsIQmuQ
EJmfPBUwIrSU6moqL9wYvXhtJJSdaO7uMaxb8CVillhrbv23YEFPFBOhgQVGUeltvcApEPbLjTEi
eee9cykWhMUIyyKaHkD23Q+Bc8kgXSS4hL0FfTHalDNr+ZnR6bKuLfZZvpkeG3gZPHyfygWgQbeR
+eAtUI0Euka7YDbcBbiR9LiwcRbzxIjAcZjzE4Av+y5ZQB0txA57QXd4MDx4h9T3lHoxpiRrWGfq
AV48MumC/qgkcxTwIxrFGeOwgGvqyjjX/AUaIhd8CGSo7jBU3YEYyp+2gKXND//my8zZTyGLzAVD
Qm6PFJ3rPU/Yev7+olqgJTP0ErGoWAwPD9MCNkmboF9ZAbCTBuoJ2dgUJBaIbQAaAi6K12KcJ4tG
VVDEeg9caTC8mwtKRWj5aFCbt8KmMfAZjEE4pSKn6LrfcRolhzbIueWP6DNhkVQnremSiXjI0VoG
MNos5cEpiz2m9XoX+sBeOowg1YJ/ieDAjAsQhlVLFAGI6fQenCiXvAUdM/EgZuDmf0smLlqA66k4
INyIhQf8TKzyV5O+zChEqzIjLe1SnXRwYjPYGX3ynPHE9UUHGqpKFR0SZoDK3kV7u8vwJbKb0YFr
sTHywY6rPwq/8jmhMWk2lt52ZXb7KDNvhdFe2WFT2t1kFIw672MSXmXBJ0BVs2Z2FOlWzuR6i5q6
PnAsJSGePy1sWTt7nqaUxEUffEIkRMpvuazAvzv7NScsejQu45Eftl1pntkuM29iUTpiiE8Zd/pI
UTkuISe8w65D1zHlGpu+fgPjT1YgHJeG+ofeMreJ711nKw0fuHAc2fLRBxzeDWP8SOssmGDPhMfS
3vUhBW85Cwzbe+hMm+hfJCg1zqojLq7qXpg74mD5RaKs/7fK859XeYC5/ocqz//6H/n//Jf/J3b0
7+/+N5Un9IXjUbuDjOIvKsq/ijzBP0zXRAEKPTMAEecTEfw/1FGCfMg+tmm7AEYWmeffVB4Ce5R9
kz52XTJ9thUE/yWVxw7oCvon6qjtMLijNDl//3euZ/+zyhNHTRdgU7XWte3nWIFxlnraO/ae26zd
KCgYcSDzu3b1mA9nMeF095MHM+3Vtp/fKvlOcOLo9kwstknBQ1l25bpxuQ1o+rvURKqGsczwSEMZ
qJpkRpYWyFKSTefT0KqMvhuBLIutFj9CgRgwjneyejczuH0uzzscSfUbKjl+pS7ZVen0C1tyux47
SM2DWxGdWSeSdEs6fvG3uOSJeGiq8n0Ymwvi1WvdsnEHns7WiVaIkjODDMAhdxGO5nh4FzqEwukf
plKkOwPziIowjmfCvOoQJAvWKOJov2RAhCF8LuXwOyPwslNvc4q1RbVcidmH39u5fMPbo9aVrS32
UW/9yOsZieE6s2U3rFjQ+eVTbXpP3uwsRu8QGCGlZhY7sTbEeIdD9UtZBMjG/i32eKZwpdjBtxx3
szNhngo5H21bJFth43AwF+3eeRxy193TxbIlXARRo4nx96LtOMq/Gt7s4gLynrPc2oWJ/Zus8t2c
iufOLwkeJe9zkkRH/Al3ROGnreVUnKphgqZPnwijcL7hTXm16uQJ3x1BY0dtgjYcsbuTMEikSzib
uCWtERzoYfNo1yBKPHLJK8N98hqR7XqTuqQ4Vp/5ZhjG6jzhg19ZYP+4lWYg6WQNH7y7FVN5dFFY
wFQ+NSFBoaoJHvwApKCHbk7mn7Fu1FgRKZ0dnBbi/Uw/uh78XWFTuBHEpXrx5o4opRj6U9AIE+vM
+I3J9jYlCPs9ovlOaqvcwrwoUxuRJoaKCkrnDLYFgPiylfQHJjAK/njfB+6jBMZ37ip7W1egnfjp
0DNCNLo2ca35DOeJNXCMyukh9SuxwvKzrjvAqHm2gPdn9s+B/UyL3B9L/Ng5CEvM181qmAloztz0
72XhnHg35jy2nYwX06RckLFGrN0Qikc3OA8QNJ+p2hPrwcZG0Jn+e0W178XMCrlJeiIMvfB2Ruqq
9RCwkO1nUN5wqVYVrAM91WQ/RofxdTRoZyfOlFV3RopgmWhytk7hn2OPtgM/Gh8az1KnwkHME4KF
c1xfJdabxp2LTRtxO8N7+eBJ470ZBsYVe9zZH6nBJ7cHQr5WCiygnt2OmFC0EQkmh0FxRtKAovE2
RanONxMCMrBg66WnUPKznJBQrfQ4FuPBPCGXUKo+O/FeZeO727Cj4zxemYX40VTtrUaEzbUIuXex
0GSxNaPMUkyRN86ZsnGP3CsqcVyoGls0FQ9WKIg2YRgNJC6x2oHc0l2pbOH0hZe7K00C9FnFuNng
/7Bqxd3TLV7gtHG213rewFoCEcI5TG0PeQxDDiDBnPrYBMMVmfi9WoInIbUoaQIH3cCWEcqOoznY
ZnLADNK73QGtdQWend0ZvZY0HAMpSnFkloB8EHvni1F32YaeDVCqOQ/JVJUfeJz/BAK7GqUSNHpA
NWXfHNI17QCCGKonYEAfNvXPK/Jh3ECXgcOqAcbb06nvQfoHEJvDrKewfcjcS4JdEDPYMw0sHZQP
42ph2Dxg3NwVETJrTIySzkMcYsp/QtziWqyo9S0StaeyGt4clPWVM9ggpYobbSYKn730uK5Rbq2M
ARNMSmybe+A+Ud0PTVvlJmXL77tltR6aOlzHkiKrJorxONoD/uPmjEWfB0Dds+h362n1Yhi5dUS2
ppXVekxDi2UaVbuvHXumjivshncZyAkk6bGS4Q67KGTkyCcxTC48n3yCYD4NZ+ND7rIqju2IBI+s
X/O4ufoLOsopzK09cgvuWiTlkcEd9zeBn7GpHkgjESofDQoNOvfHF+RKCpQYOg741t0qoxMAykie
mGLXRvMPYmWxqV0yLrIuz4YJcqq2jZk9oX8PkE1ioEqJZzdZg1kbz4+JJ4sZklFuPvgLPkugj22o
goDUp3jdExgUmNLJIdKpu2ps3WzmnS/9DGAP/CGJFVEKLtK9zLk2e+3LRJXyCqjEDlMb8i+VngFK
YbF0fPpL22eZojkyBRQ6wxRNH6i3NINaVIRGwwHzyKvFigvbNB2iDUg9n92j2cFG8peeUc2Dw1+a
Rz3ROKeZMtK4467uJ2qk1ELO6zaj3GtWHAZEmzFPRKS8gueutTNsm7hD6x7dJq5yk8p5fYChxgyG
IwCJOKfIQZMJif83e+ex47CWXdEvosEcphIlkoqlUuUJUZE5h0vy67344AYantiee2AbaPRzd5VK
5L3n7L0WP6GgXMHdp7YsBuw152Mb6ZA6dQqwvTzZpdKh1/yRAjA2VklisVGHD9mJdPuoYmwdV3dr
h8S1XNCj62hdu45OhL6aXuvV+Tojf8065U0gJXX18kF2CJrlkjJBsJr9UG3B5gE+Wk2yVY9TNkMu
262WWZ7/+GZX8ywwOgLjEw+HlsFlKXf3YuSPLlyNtaQ1US0AoubEQBTWtoJqjD/N1XPbIrwtG8y3
aiN4mEr93mipI0Q82/Y6otykosLWre5cebXoymyuMVorLmxaUrEs2/eoNKqOGgdfeucIZ5op4sQ/
K/HN7RZeM7noKedK4yPtC157EuXKpWMzCSN0m0AGmlbrr74YbORSGRNwzZ1vLuRTnS8PYrRxthMP
mLrjxCniLFafcJ2/matf2NKcu6NjHB5X9/CaKkBFrE7Hsi65OTopXyzb+evwS3eOyUNV48U9w+DU
uGu6qhIRn095O1hHGeAegsZBxoBVXgurlE5WtrgOfj0MptXAX2qzvPFjGXzJoEwlnfTHRpZ6WEzy
J8lYEOn3jvp/Mls0l0fq0bbcfFMbUty6VBmy9o91ycg/hUrmjvZ9tQzyH7Pt5wbUCziLnSR6ggcw
ROFRsJW2QsgK+uIqOML4+scz23XpM1qSNWfBpxolLArrwWt6WMrhJMu+ZWXvlADxB9lrIFzv7sLm
o4POjzKZ95mSVSArm+pVL5XFpSa9FxT2kwjRPMHM2G8zDHmLxQN/XJgcSEu1xe66yo3GQEUExAbu
scoInA7meFmm5seQhH5IJeVQNJN6SyKNE6C8cCLNkBY6AxdBKpMkCA1QTiY8w0lZFjKx4X2Suoci
MgL6INZJyMjbRofuXMXoqotUQDPZAv+r3/HsQACYamgoOX1oI6LHOsY8TpVtDey/hrzDKdKR11+b
noNlf019x0Rz+S61wbkS4HZhhoFmkCR5x8nPp1j3PdvzuR0Jv6Ks90KF7jtF8+hCBv04YYbMF59x
PKKRtmxvQzFBRwixmnQmjQNqGKRI8cDbhYqwMRTEJY0LWrVDPI6/zPCQdxbcfdtFIfVRsCyixQps
tk+agPTbvMUSX22Vzr6boo08yILPwPLsI8AkVzHLdrd0JE7nf3BjvKj4FOjy2mcrrgbPDrtrE49I
cH4QFFt7Glr95iFdSX+5SIQXrZa7cfXdVXWgrf67Dk2p7FxZddMAc7jXD3bz0kp6vitXe57FWlcy
sa4Pq1kvnLIrNObCa5NRvXb9m2xgQGIVc8s5Rq/RObdfS6Grsa+Dy8ZjDQ9kWh6W1eoXZo7kWuqh
zZKabw+NloZeOET+6imqiHDDJ32VBXXucMmOY0SlaG7l9xZI1SFuZ3bfFcdHjsEcwzodXLS1fCl6
eRdtbJ/+GfKOXGaUP4bELCiqp5JCODVNeRUocIwoUBu2+JS7pqHN8z2v5kNldSCSsECpwJxrixQZ
Q+K8yg6FajOtoGpjjgZZvqlnwhUiZWYcPrerUNJ57aj/BHiUjvCSP0Kz43BATKUWCp0Qwc/NzOUs
YSff8qc3eophQ7oq0aqK02QvnzEsaipTOCDJ1/oh+2uBHHJZLZHZxKPNirRnw3J48dMcLVFKRv+4
JZFMTgAg9s7qnRSrgZJ+mbUaKWEDjA19l3jGVVmsTpvVXol34DysPksKaIy8u9vgBHn7SYLrJVMH
n4DDm5YSKbAFB0CR29BrwWgxpQLYBbqB5wL6SFk+QrG0z//8L8Gy21qdm/Nq30SzFFBxs3a9PYMN
XZqLTLySdwdMDV2sTAXlCGyahagRvWgm9bIU1SeLPzRwyD/r1QIqxfhAi4lmuWE+9aspFPjDY61a
0zFRX4vVJaojFW1wMe6XnEtOvRpH9VR2YZIJuBDxQUJKOq12UpVd12lAWDrxPtgaKhzScaJNpcoJ
CBYEukV9ttCdpqv3VBnhn1Xq80DAkQxRixsVSeoak5paazuvCxjwMvjmVqPqiFo1yyjvQR1yU06O
W3v1r1oxv26esv1qZs0EijCgIpGUvs2l9muicAVQpG3W5s4QY3elNnXqV9/rMK09JRSwKW0XDNcp
g8x4r6yW2Eghy8yztoBAAm96dcnOSGUBcpmBQDObr7rZjFiWM8zvecUcNjesmecrAf6apJyn25an
T+1XxPEwYN6Yk0xksFr0fkEzcXXdanCCRqrGlJOQ+ZUWR2Xz1UGPS4pfX/fPhCw6t1lmddNZJA2T
1ao7Cn+qSGRmWSVxdRDAymTxwIDQ8hjb76vVzpvJeHq12itWby/9qIx76IMZMZumXtgimOrrXVNL
0ETh+S5O+R5L5p+6GoHLJv6YZL67asP3iw7b1rC45DUy33dZCBxEyy/6TB5kyIY5K9AuXf3DnVE+
lrX2pK1m4pm3qMej+EFa/AVqgFHAUUnsdt5Te8DeuGwruVS4wVykhPqlVjlBJMqrGbX1kdoAvwlt
vEmj2DU9xUQp+p1tYgtYB0i7J19tbr8sasIeALSYVFvvNAO9MpyboEgHcJujzn93LtWt4IXDQCRD
WvLivI9C/zVNddjEow3EcwKgMZlssbWCellBKYqwY7jw7UHH5mUyb9a6hJcnFp4YGIv3MKXLbd2O
vh1zXO5j3tb4x54L3KmbOMjRXYUjbH1ulueoRqgmJMMb60oHqjHzWTwr6R/83mrbAc29TIV2T3lX
OQWEKMvWuV4Z9s7M248pp8stDI4iyhopWd+ZCve7kCLo3tEN3zD+Spwv3JT5ZGjZ5qmIvGUOnwbb
Vo794E9tqR+I+RBMLOOA5gsieDN12SdZVNjJ31jxeKehs+GwlJ1yHGwzZy+vEco1GxwYrvWQQsVN
1i2sOEjzg9b396FlnD0VkavrJKyBppLL3KSy2Giz9FBmZsC4MN1ZeAfdgbYvhohU3yW5eHZa3q69
JF5ymEQwdZyrbspA59mht6H9tay80VHjvdjMaOo6aeBkEU0SNzm371geLGHJoayuO6gNFEavCpzg
T41plks8mm98B72opOm7zdSl9+t24B2irnYKp/wqa/4fxPlL04cplEdxZgBFNwRNA00P8ndcRADU
EAQceXBk3Cu0pMn34dj89ng4hFB+hcSrGdLwwo/QXZWOiXy3Tg3VFq03Z7KJFkrF0hlEe2Lumtbc
a+t5QHCsKHiBEs7t9pPpN9UEpyun1N3xdZQh6OxAF55qm+vcYJ4lfsYNUAYqjRFU2wIggCgmw1WZ
ZyRcg/YQVHkqC/ljXfoyngl93ZyDUmuPIifWyFDLdtPJ9loAxFv0sT38fulFzMmKx9K2SsXXr5jI
LNvQnchWTHyJC0JKXppVv72wyFTxn5Yb635ofVeBZJ8o1HB4Jw4t4V02+jAoJeeoJKnj5eboOiSS
Azmab+VUMCZUeOhaEw9KuXylJSzvEGgCbNqlhcr+ixMqXU+bpJJxmKbumRPWvS1qZ5Mv5lqMHtkN
a/cym71Bo8C9NGutdyiPjgyRoYdYzgzgQ65ZCqWTg/WtnU7hsjwhV+dRzwZzmzIX6jgmAFWBHxVm
2fb/FxL/y4WEjLJXYTL/P9ROTsPXL9us/+5B+9c//V/8QB1KoGFZXGLwlxm24fxrIwE/0FQtxXAU
Ur6Gqun/tpFQ/0O1yXlZjk3DRFnhgv/SoMn/oRr8M7aGq4Idh2P9XxYSbB3+uwZNR5pMCsvWNIUr
ki6vC4t/IwhmYoJVmCcw5SPi6UrWvrAwy88xogYBI9uVnJDxn1IEHAEan7fTzDMjjJhaxCpWHGEy
FrenVcqZXzDFxFekH8YlVS5tb68IGg5bzlR8gkPh0GLTjmsGeSd0zqgDmKVJYzRgONGujKuTpo0U
c3Pag32miSuxhPuM69MnuQsEDUPYLkHF2YFFQkRl3nXA+F4K/NOTG/3CIadVZb6SYUpRq+9kRqp2
bByMWaPZ3GMX0GvOEGEXBcNE0ot/G+M17hKnMI1eTCwum/5kAyOA2mb2e7j1jCvS/tLybwYKZ4/7
tNcaXpYpGEMkG/x0KfGpH2dR77qQzS0y2X5rjv3JkLR+zxX85KTVeB6rJiAPuS+S+Qlwxmc72BdV
Hz3WHw9532FnZQSqUL9Rfb072Ny9YYxzfudxtQ5X1WoPZs3I/bQ9lRr188ibkGKooBZyWoCcbSLb
xSsKCgM9AUbqYgmU/nMBEKwczeHaNUzRWL/ARtgYwgLL0Fz1/JDHH7HybVZHTfnVnKsTey2185yf
IO7udnGXEmvPH+217VR+yGsRBRHyLVnypOzPTC9ZX18KDAwJyD/GLkwg6eE/jMqhnyNeXJwMqkMd
lXvGCCEjGxLyvgxTo1d0GhfofRFvjZrhqxojRbbmMyzWwjnmffJR9ljqNZRvqF7tbA8qaxMx8CE3
BhZv2NbKa5u8z3m2Z4wi05Vsl2Mnsd7g8x2r6Jg1j1AgLdG+VuAXe2fZS+ZHzUgvNC+N0h1Y7LQP
XZ0xjMa1uW4EioPWmLthfO/G9jFOrxMR6C70zbzYT/zXsokMa7Hk9nzs47qj1pGnxQ/DsEqdUViL
+GQJjenSAd8IYIUNNeadLslHXT6aSvWk8+5m2eM8zEgvYp04pnKhSLzrmnenhpeusHU3mEUY3iI5
B+ZXm3GcL6nE0VE5cdf2F9hUxForr8byIxtvI0HiCSJeUe5bhTGVoxzH8hCAi5xsX6/7BxL+W4Xv
UOlADArPMTCnYrmGau2PBrcDK1Djr3hiBcJP1rJvBAwwEbZm6a+OIB7km0wVZiDzF45II8xv7DTa
MO0mPqt86oFwnnEJuMsEjtrYdHSIJbZf8fA7sJ6bufVyEd1NgNhYErmElTIH38Qxij7HFqHAmlfh
UHyy8jOXyK2tV2eLGLX52nktuhVa6Uv8OAjmiMOzpEJnUDhPpi/hSsgBWuksoG+oHYRMN1JVCdbn
lq1iYk2uDab5inR012Iz02H8WywWbb8zaMJOXE5kK7rGBb/eWgdSYXEdSJeXYWQMuUIydd6ljFcr
1ghTbe+sio5z/JAIAsEw9UvVgFVDUXriAEl+XQkI320JgEbGAyHxWgfYJj3I0aOtP4wCq4wlBzHA
aqGc6AapnBHkhJiV5jkoKWQzPYhJd0c5c7vMxhXzYyankExk0d5saNsdU5k0/EAL5Kr8PmtL7JOm
Y26bMb8v95rer6SdbSTXjzR+7maN5mo6aFz91djyaSrtUg2nIPB/Cb9yravA0M9DNbzaUuVp01GT
jhaQlIbDytS/AWBDdrFsU/MhY74z95fYRm2IITo1uWNpB1nlKkOHfNlmI5u5Ao1ukfrEO+fygg88
ANlZwaThDNtUKXeVD/T1QSOMYx2iwAXrbT6O5lX7p/ckR3vFem4iNjZjswf+HDSkyQl8PEBa4BN4
M9rxWQdTNFjc6earqnD9nCWq8PEVJlgA3nybsdIr9f0gnyO2wrj++AOE7ly4oU3WaHxSrSdOfehV
xM5BlKaZvjakviSt3EvOTkIPBsaYdfnUFamb46NCVbQhYbzt2PhObX3vJf0pDBUvWb6mxrhAx+Ei
5CBLmxdlXxLA4b+qpryEPCX0GE9Y3/FHRJRZMX2oFd4EjwWZZSEPbjQ+zsSTR+mbYPIu79lrJ13o
xkxhBdB5ViaQ4Ao/TPxaqemRW3uO580GQMOV6/O2tIuHCftZGHOir64lqCHb9syoDiS+A02kXguR
flUJj3aW3rs5sk5NWRynQOPhpaTXSL03SHisePCs7rQsocvWmM3ecz3NAY6tgNXfSQ1as/UcfQE6
Ix0XE78cE76ca2cxstdqqjuPhb3UdHf47US5FSBmxR7K5oscR4FutreaF7NmNye4Xm6UvcxAcdcd
tFJBNmEM8mhYT0ZHmxFUBoY9Fglz9uakxEPj9jpke4vtW2fCgcog0jEIqiv1ZskIlmpPnsOtrCDi
SCz9o7DX7NO1jaWzxbNRQWxdkiAHezrjAKlYB7S7VAd65XAnY11uGM8TjKmiIKOeczeJIovhu/Yz
0QSxBj7i7kXNedFEzTEOpZ/ZlnaEpFGf2TfEmDd7vT4U1U6CeSTf/inPVT+T+dQtb22qHVI7A+H4
bIZ/OeScTNd52js8Nzqci+Nea5JyWw3VbUz0ozL/NQC8cC0FIaDLyJi+ay6KsK2CugfTN8SrMsSD
n7hTWY6wYxp26kyHLueVo7RuzH2qM6bXGec392HSe9c8YdXZtqBFxjd7LkD+EEnkT88Be1aSoC6v
qhHt5NEKqDYDZ3lMCl8W8tZc/9yXiwTzs+fMMWr5LkRVByjlRdHnW6YyIyzfU0ciBVpfDHaVWvc7
Oa9zLh8jWduO+l/Pbr2sr5Um2HOydpkCczpEAuqojmkim/lVxftWO6n0Dxv5HIIgtCEu5ow0iy+5
DHf52vHUjXcldi5hJLaZFd3i9U1Gm4Nggsz2cdPpl4VbPytqY+LcohZbZsGw5MmAlazRyrP81wIl
SVSEexwzoiL3wT431bOdDweGfNtW3itG61cxvwWKr1JFy9/kW6w2Bytk42VNp8oiO2/r6Bkvkn0z
eQDq27n+zUvtrUp8gmIH0vUewcMTED03BSNYh8dOQ6xYx7eQCUHc8oDl4apdawPfS6newQiqVPOW
6l5Lxz49VAULX27VtfyYMIacuMyP7Re77CddpcsM3KavNY6Kf0PsR2TXCDp8sSfiLyLER8YIB+N4
gvReUtV70jzzHm2B3Dhfg/UV9xfLeSpUsVtmqGAlK44hcIrCgxBtNqg03pYmfk0AD7dLxbtmcbVm
8uFnAKfP3bHo9kxzG+VA7BYHd7F17hR+I31jK3uqwKD/qKWd9Aezu6JIg5XaQ3SE8M1tVx0P7XwH
CsZYQIDWEKY38zMqVubXjNWrWPiFcVFYoVmD8PW2pPUMVHVMz0lh7MxKPWisXClkAWexsX7x8CBm
A6fnZdTguIQPxaBubkvV0tEgzV8/UXQ/p3Xjtku2FdFdVo8gMPdR+uYk+m5a1KAbAEdpXUDG5cy3
gfHMT8S0H3abV/PlXFr+h+egass4j4Iq5UMBmCdH4V7QvTK8/dLdJhWnkcaZ0GSUkd2ykAAGR5VS
dr4hd7lGF28rEvazgatPflVovmKh+m7ivxzpgqodAN3s+vaYtlSmu5Fg/rEE34UKhA3sU5f8ytRt
+bqxxWiZjZkuLroNY8p/1kaRCq2RJw/teRl4E6bhrWS+W3BvYgeMLY/VGUh2n9fbZr5mEW1N8HFE
uHikEv+c09vjkiOOKrtdNKPrqbkDsbQtERrR2zwUTD767JpqsGOYjShDvE35ulVxdZv79tHs+EdW
8lIRXgDcbYlkwhApZOsokbp2UAdKnIdaeWPxOMLVuq1+Kx59vJa62djJ2l6Ne86sXYANa78ucQl5
UGfZRwudANo6FLYD1lWHNU0sMvBf3ipiwJpIvOlqEE1erKOW4LSMzyVFOZvC8Rweuuyi0ycYHVeP
9qOzGjkhA+uoySB66QpcYv08Z0Tss9FP+YE7UuJrGBnd7WgzxpovNc3QGDRYZf/YhODmAbh0KYCo
N54OF7VdT1H1H7W1Ll78FBarNKr7AUh5isBSYiJkD27NmDzkWzqQL277gePi+8Lfcjt/Z62zM+vO
H9VPvFN8N5aNZRa+tRqfaJhfcRNtCk/LpW3fvDIT1YacIxROQH4NU82KWAbC1WwhnkFt21J+O0/p
NZk/oTugQ43IoCUITHlcwHjgIM9XqOD0nQGePZT6wljNV4yzQPYTzQfRn1a+im29GdPqCcMaE/lO
fu3NgAAI7dOKvlizE7SDhpeUlADpCMrMp4IjRlMda/Os5jO/Ol7B9lWe4S8Yh7VnSPvGr/WXsruG
Ru+rE+m88qk2PurRQXk7U2VatwH87C1NB+LSxdlcrvJoAHPdRFydhvxbT15gRgWWJnyCS9t44EvQ
De+ac4sWIHsRVAuI/HbGeA3d0kimwzqlSZDJl6Yi45QFizz7E22aASo2O26mtlJQnGcwTpq1sJm4
j8aBKiTQgZy3Db2LD4Uhq87Tvz70Jifx9LstMjdLox+t/82dJxZnm6F4rAXbauUzbu5L+yWcwRMZ
ByGFzQ5kaHvUfHl6o7y87XtUPsmxiQ9yZO6TrgoyLSLngbFYkk40MnYdWxeq3FujZrPHDMECNkwv
aa1WtCR0NGbOY1m40cLSkN+AgS+b+l9lHvPlV5l5C6CQnZVPqw00nScwS0ACdsJo3EYdvWQKn/uK
WahF/lPpP5CkliuxXNL3BdH8ZbkbPLcGO0dS8F3yGKeUupUYoUfy7IGfOptZvn74DNqze2IZuNqb
YMT8YDK+59wF4spjx8N2hY7ZZyGqszkzwNmZRbZXldrlxki/mMLuubWn3RAR4aB7VxC+KNIfYAI7
xy6PvXSum6eJk4xG2mNiGqskHxImIYC2ml3vGQzNHFHH+aGjfhnKrbeQumKkwjujecXxx829c0dl
OnZjjZGX2IGDgKC4sgd/tgiIhyCeNIhM5OZ8SsoDyhinPhjUEhwSJ7HyHse0e+x7nJ1thYBAkbz0
/C1ZYejm5a1WHsgt6tPXiBW7s2tmJrPbSGSREAy00ZGdMjKpv7oGZSxg1WnNCX0Hu94bWys+xBSL
sUCf5eyU+W0ZX+lbGpavvIXDt0WAdpx2plF6Y/RcVfo9f1vaa8cza2KtuOjjMywV/pzlh7oeScKB
cpuWg9Bfzd7atdngLoP9GC2fgu5GX9nHqu1OI92ADBFPq/SQ67BpyPzGQafUxdMS1ztlwXduz+07
OeGXPGY6ZvJOp9wtys5vGAZFjkM06h3FqxvSwVg9qrUq+TZ86Gr6Wrgu6unLLBCdu7NiAq0uDo2C
kJMQvNO8aikiBTN/FwzmrNiBHTie7GimpkpJxVCOnNIPdqOsrGB5r2KoUvML0JVDRJKrzJKgN05S
f3Ts6GXkzA+AkpfLa8uVYJjoK0BAA5jNb7/lpQ2OzSoD9vJPBldv4klzOu7KyXG5VZLUSZ916i8V
lMOB1VM5iW2v0nbCbJg92XVFv5pRnej2EVlC5Nd0fUiytfZTTF4RLKcXywUGyYWwYub35ps+xRwg
Y19Y9lko2ckwb0vPDbhifMnlT25DUAGSW9pPJhDm1H7Pm9cB8geD9++Bcb9zKWnHaUNDIeWokViF
EU6P71D3R8IOkNbLba4+r9HMrH92jn0d46Ot92rzoMoTmZLj2NAylzG0hPdKvSYK1ZZcew7XsBCt
Db6VHOjgmY9/UOAwQpceRDovHcdXmicbozNvoi32FioHmaLVrGguHEO3bn46YDlUeI8td5+lTY+9
6cZ2gh00PcY6RpT18X9NeZ80xgQrbNw686kfw8Aw6D8SPFB1IhxkX2G1M9wM+BwWjJpay2VkPOgA
6SPlnRehP37zJDC7x2g4yYuXjFecl4l+X/fGnP7GH97EUnzNkher1UFVY357TfObnT7MM5mGh6Ki
f21uxGPd+yAremffPSt6gDWMzU4meSmwcyfbNgU1RuYf5meTL9+QGFk3cbKLaXjg3FL6rmNTz52I
mNZM4qOgLCPVBu/3X8i1B5NYokL7aB6gCzag6zg79YLeXWndhP3QM+AozPtSwOkVsCaaveD53i/p
uVxVODU9MRw4TUczl+WzASu8XyAbFKprKcpuJINbK5dFNXcru79asj3px12q8v4b6yDjsLHQMJVh
5je8YVViq8WU89ncS/4wIjRrenRI6M6vL/iShX/edC52Kb8jh6SF79LyZyIEz4kYa1yc8cy+EY8j
cQPWtMHrQcWOs1UWmqekjZi4TTsBlQBvF0O9h8kmemXdYR896upN70+6sN2MEHlHhLIxVaa5r3bH
5CCnPUsWUlMfrUFyAS96hvWlKv7AtL5n7diFv/L8xml+V6TWq1ZRhGMPBduhGz5VMZ55Fugsa2tU
jVl26VMyOehreEZhMnQXGkFWqWytDomtxTW2Fh919mkmukt0zVNqnvUss2ibe9ZXr8ZcggnBRu+j
bjHtWJVCVCmbW2I/V4q9RXc3UnugxEp5gaKXL9Rj8mGF1TVh54xiJ837S1V8VcZ7KZy1JvorNbws
i/BhJVom4suQDs5guLH6Elvyua8gm/K3Lam/wsE4qLwS2sKQ1G07KfmxhhxLcONTuGP2xUhzAgMe
81bXe1eJOU5InswLHSUICEnzpbSeo+KvBHLShldaS2+ZRkodPB6pHAQe404g0Y6Ljrv5Y2XObigP
ZAqDdoppVrOnzyVgD8t20b/turvYwvHoRT5VxnywdScAoOnLw8kenxEwMzpglsLZTjivZvFnlPwO
oNfDRGAG3LG8BQJv8HZtGKvpOU6OcNNqCIo4ayNc2umx9IRMiCcAj0g+Fq5zAtqiOZwxuu9qS3GH
3PRFfrFqrNK1mfrxKukbpsDSxYEEvz9IUHOrrZ0Tx+ulbxXGZWMNB3i1TDN7r6/xtrLSBn29HXGF
9EW7I2FBdG4vlfnT2EJ6jsnycbFHc0DS9Tcfvbh5T62Je/V4lTtt09W/pHSpJQ4bm5VRr09XKWk5
Sr0YxCtxrONP3dQak7amOWtO+DqrN6hD+0SpaCZ3xzqjPmDzU7wOy9N6Yais9r03+d1ls2+pDhFe
e2ToReaGzlz1xzHKL9T6ea3Xp80mfBxIT29CuLGG86Ms/dYZEo/9PzKtA3VbX9Tdcwbt3KL/mA6v
BAg9kii/lkSt0HbudEG3A6UFW9Gv0CivlfCRHgd6mPYcHUgYdRgWJujjc3Fi8H5UDOkxVeega6uA
RB/pao6OzASqWvHawZM7camsISBGrP1UDH2FnH+SDXL5tZjVRW45gavKnbr1sc3nUzO0f1O5zyPc
QYvp1bYeYMne1wahO0KDlcm0B1hxXJ/jEYiE6kYSKC/FYvBPH8EQJnG8ECMT6E59o7TqPqzsAxgt
V7Z40hgOlKHB2igdQpFikbYVTyml7e/0dL61sHePmdmi3OPzSR/peWydvGSS19wsXmuzxkhefIV6
tzNZVQgGhOwWHp1sSLZzGW4o4Du4i4ZieER5tGthwMkcJTQwcZJhblWG1HSp3/pFHBALBmDkn9a0
ZpUhnAKCw0LABYnucvoMavRXbCe3eXgT0BOGpH7olfZkUVsfZSUYRmrd2bsNm2VTUA+y22o1VOBa
nyuCSZym6ZlGCRfuvNoZmXkbh2FvqdODRAAzfGgkKGQcmGkHj/csdt5bO+LcS4ZDPCvEsJeSXsxA
7jb6iQdOJ/zxV2vrkKtjA1WZvWIp6SdF7T+mQsKh9IwjfpOkWkCPnUfA4EsGopRwZ7KdW+bfafkZ
JCngxER+JdwvJb4qFbRkNpa/erzOvXvUrh2txCN8/CPHEtF2L+X6zQMuPXdDsFh/dpufy2qiIwLz
HJx7mSGlptxR4bfKLYuuv/pCsNfVwjW8kvP1hDSrUHAAo7TJPMHVJKz6D+LpfpwqLkFQT069uhM+
OUe2eu92z7tp5UBFkUT1QdoOMK+ZWSAQRvrsCv440Nf2EkSk7tb38TmbJzfk967r7H25XEMTGEnp
h9BhEoitNViTUGl86tSMCKQXHppulT2Yyrp3FvusvRj6cjRWqL4ZIkfQLwqFhR4ZRiZt8mS4RqHf
KeMe0OpRTaKdoUY+ZRUQ/NRXGNEzD9mssWQd2slaGi9U0vmVeajV8hoS9Gm/bP4gB9pW66qISTtm
q+qtrF4koV7zfn25M1ZIxK0GdiJokDmW/VhyNw8zJs3cDEsTQu6tAeZKBHkD5CWQDInfe31PQa2t
VbklfNf1dwAygg9AS9AJEy+bYJ+U6pElw4vF4RfeC7M54ufGJh/GJ6rah9YIv1Wdb3E11X6ij49S
pr2rHUcleDNexwymkGXE7eguSCQ3g3SZZk5FZcE0a/HlRN4AjwH2Gsm7jgybTkBpVLmFM79o1L1V
06VqG3FJbFjEkxZIEcMcO95n3CLTfdnbnMQzZghoJUJwclzK8ix6lnJC59aCwKl2H5qVVxTDo+qX
Q7r8ZDjYpo5kVaW9hWkwst+a9Vdd+q0ZpExI+JzyjcCxF9ELEM3PrHkaHGAlvva8P8MZsYoDFU19
kibFnykmJkZyqyPdt4Z0Y4GcMLeUy4MGJm3K2lvNIKqA0Bs15CAp7abCbdG76dFdMz6WMihgEDUD
/7dYgbxftXNXU8lfmdEhHSvW/Iv8GNWP6vQpSoZC+i5dY6t66s78ZoWCs0zrbsNi/1oFgxTeDBxl
ezgEWfkJfJlbvnGPCwFE2aCTk56rRNoJkoizvTAP67eakZ7msftKZPGuFMpGEcpGlyoWMKYvsShR
OAmiy5Wk80TI0BixcPAwq5f+Ng2cXUye+jRcmPQoaGxHUDDRyslyfoUVv5MM3FVGxsNEG844Mm7D
DG+pmT6WkMdC91UVlAg6jEMsqDOtvfBANQBZSLRaOkWlCNGjWRrDt5zUY8xXs7jgN+SvIRopMcwP
w9Lcm4o440RSa1bJB8hH4hMy2B7IgEyWv0fmtW19oDby2U1LCpaDT4GaV+aLRnlhTLqBahDtNXrW
W/RPloOe2cic5VyhhI1j0mCtaC71SDpTahRv1mJS+mYBr6blBOgUJcl4TCA0NeDZK+0+RvZBjT1a
9k2bV5smf2+rECJHJs2oq4ZdBf6Om0Jces5KWuosHvFLgWdJmnDTJPl4IbvJ46uCgw644CXXZY7S
RflXObpHgw+DEDmZ7TiwIQFlE+4MBaRXLckyM/MJAdy8vkEYW2hjxr8ksSRqZoIpdSruQJheUkM8
9PRx+frrtJBserrcLPSiuefT+J/sncmS7Mh2XX9FxjnKADhaGalBZPSRkZFNZHcnsGwdfe/ovl7L
69EkijKTyDkn9chX9u6tmxUBuJ+z91rI3VMUQU26PCikHbdR0hL7ZpLJvybGQ5Y0CL3OkpNouI3I
aq7ScPIYkbWUlSpvI4ezAzv0pmp1AaB5tgaLOGLR0yrtiGOnoDPahGs4Z8h1CAxzRWJ92rMDLNPl
EDBH0T88QOMP0szktge5QNkNp2dAeIJ2A1aTwlE3UZRuioazrydgbi8kQ1yafutF8gcvFYtmo4VO
a1gDzUHMOapamB+N/Ux4NPmSvEbNaFareVh+/YDZ/jB+MKxIb5wGqA98c3IAbDbHvP02ONSFRFCY
xs48EBUYD05Jl97tH/Khm/fp9NJ0amO0oNXHhO4s4pR13XF2q5ZZhzey+9r+AKT4h9t4QM+yw7bh
VT+NlGdgJeA4Da5ARj8A0i+dP45kpF6kXPE82dy26MBkyQWP2TCFHaU8ytPBmtbVeKT9UO7SCeWG
5OzNhNlZs3pbKBJIlw0t4zTSBv74Qndjk1f5tjPY+kELi7YCruoqHdk1RF337YvA3sGLg6CRz8+Y
8XyC+mOziUH9pR6vBLMpWghBl6IH+RkNLV1rnOe40WNv28JyvJTSYDKRyVMT5E+Wqb5ic+TMRGzR
9Rz/aJnMoPVuShjPouVxE79QkCKLHkwcEhLVr0RYvxDACSHVSu7NZnSkM8UqNiPW7VaquQEsSOsO
PUqhGHVz6mMPwm4mb7+yOR62Y8TN3OPbnMTp76BiujoZED/7Yhuec+lz2D/ZMAabQcbUccopOk2V
dW+IhxxT10aSzmEKK59qZz6LAgLmkB2hl/AnR+u6NrXoSBGUuknN7p249caETrcNqMQXZT5Q1m2H
TastdUXqPJamv9Az/5jKAuSeExDGiLh0xzPZp4LofkTLEiceZyGjRbuXZY8B1VtwVixnwvLSw27a
wveliUwwfOpRt8blUm38qWZM7o5HQcgfRx9KVqvkEAwk61QrAXWIH4xTsp8cy+c4dFN+jJ6iuDiu
YI/LM0j2s08aVY60ZDxycje9MYBqghrpWXG6qVu4vLXqbtkH8PVOSCXYdU6/pWIhNDoeA6BmFcj8
sw7mD5Kw1sYz+FpPNPVWZIa3M6j/jRfJi+dRVLBIoG2MIv30qS7PDZnnwSHT1mQN6wtv43dRtyPO
thsNmcMdrA5g8hhK2Ti8XG9+nApalmA3L3YTRzuJBRDKFZsJfmBg7RhSxiqjmsgRM3C9U2cVvMZj
yESEEtZ+PaqHltF/bI10R5LrGDEgLvSiyERlwIDbwaNCj15WxrUxon1vV8E2RA7qpz5Dh5pgHRW8
4FJOiETKPnqu+dPQIsoTQFqVv4Zuuk0nxkwBc6pRsvONA9dfOW5I5ZQkB7Fv1pViuHfnejkoNJrO
zC4kjad9N/NbBc78ucTGw2S0l0IIckzDD5/YimE28SXLAKOGqO8JWyo6rGwVcr8HarhwQbByNrlz
RKbMcjZ1SiQ8JtfFhtwmrOh+N8nMeiMbka24+YNRCV3EGqirBsYdBDoT+a9PEzdpD31DfWVmMbsN
CBmvZu1VU8KEp2eLHw5N7roKAFmP0XRPaJ8xvDV/hInpbuuUyXnsRVe0PRwZC0IfmUlAxndAlzXB
vRFxsKePVmKPb7/zJu2o2NGrGarxN2L8US7QGqL2bcz8Bxte/p1nOM9L2tGMowAx5fnFD3/yyfV2
zaJ5NgxZEJgdJjUfl7ikh1jBgizNvDlYqn1y4InxA3mv2gR1p1bCOsgydzJp4k3lOQwcjI1ySenw
DW22vtJh9Cl5lAXz4xG8zMprJAjNyXsVc/jASzhYmRZ6pIy9gG1ZTxVPythyaOQkKKQ6Y9c31cPC
KOSGfo65n4dfqZx3OqeYNicEUmni3pOCN1bm+Gp7wIDI6UHCbjW6NHT+wIP5kUvgs8kgb0r3YGV6
6AYcroazY5DvG/mRRk6E66SXrG5b3T3u6aXBRoyXApJPmmwq4nPbuCMMZfjUQVtktKmR32ayroAj
JFBkRrSMhXEO9J/Na/Gsjb1/z+nmtmgFRaqCWqQVli/KXBgwciczQmQkbjjtKhMlV4SbK9aSLnxz
m8jl3dtpgZenVV5xzVEp0v/mGOWnNrqv/m/xFw8TdIvwp+BX6eMA0jnqtTFWstz/HWW8a0QaH1nJ
0cyPfikO0GRcOrnrhMOkdHGY4Lvhno8inx3mMyyy1anGVcbG1joI7GWh1pjV+MwIu2YbQ6X848XI
zhK/4g0/WdtKi9BK0pvAP7k64khztSzNbdGmjfjTIi1Soxzz23FHhfmhNjU12APZh/m+7GEnZ8Vp
sBACF0tVHpO6faH6Zz1wqE73PWvgWovcesVrMLPgn0BIiNbkDHuutfREEcBFmODsGdFGqeVws9bE
dd1rqLVxphbIeaR8YoxyM2a5yuHHZ+Ka67V0jiHiyHL+DIARHd2ImG7SijpN4udcCOZsYqKTdxx0
Uq20y7JzjOGuZxK0cf+W3nn9XmkNXqJ9eINAdM4AkGgxQ0r/JZQYeNlw/PjapeeknKLGb6kle/gZ
cxL97cnzPVbO2d6NvlseaUQqFYdWLeprCS1qdV+Gwy/TMr9MmD0hS3U1Yw//em+7W6nlf5ZQJ6Xf
kkKLAaXvv482UnIvIRJp9HO3mj3/I+SrqWpcuMr96ni63SUeN3E50YKEgXelN8/fSqvvsCkf8X84
uwFjYcbteJ0llE5CzgNRW118ycZFDjmjPsVJUrEzwMN1EAXdhERrEYX2I3Jv5+Ra7n2T9BUK0Vv2
ZnA9tC28fkSKpLRq0dHSRajX3Ee9+razMxbkmBkZFb7NVbZLfJSNyuIZN0QDNng4DSv6VZypteSx
wPZYYX30Ylnu8zk6lz1f1karIXmrskXXukgpp4YwYLktdyMTBzeZb2g68VEF6O3Ub5aNdnLUAsoK
EyVIAQ7EWk7pJ2gqUV9i8bHtvZXxTOon8B4utntXt79qPGJUd8FYavVlGyO4Isxy42stpmUNOJYw
S64qCLapoN1TGE2wcv2PLuK5wUt6WlucfzaaL8pEEP3mqEWcnWffS/g+7LI6uOvNwZGgcOTM5JYx
4tr2mGFwrIWRNmav2eyy2/YbuNi0qlded0WZe0rd5kXFiMa1KFRydNe7uV/WaL+ZlolO2iraodFq
8YzOWjgKa+i9CtWnw121ypR/drQnFY0dxnqvfK+0uLTEYJp0qEx5a6TnDLtppzWnvhaepnF2Gosk
2zlahtppLaqxIEi1MaUqQdap0/JUn15LbTMlDdCqar1qqwNcc99/hXSJNzG58pVj804c+FQGEpFd
KtOjVsKZ9XK2Cvq/vBATGCtBz00QckacBFr1unzGySjuarKcrfDn17xKryIZo9uiuh/bbWNCRiu0
QHYqbzmXnPoIsWwqUcx6XQwQg+E10/WKL6IyKVllkSALyK2sHK21RGVEU0uXtSO56fXbuix64tgO
kYjJYvcxxJwbBypVdGzbzv9uOnLUvdbjdhWi3KTZLVqci9qKocVcEl2U0Zf/t15Xi3YtrdxNce/W
ZE1Mi914aGsUqIccy9Wq3rF+T71E3QkRWuhxopyTh7bxxqwX+vwj0crf9m/571IzktFGVSdQXwWG
4FyrgukXODdmavGvVouEi+zMKZkPzMJ3iFEB6kqsw0bgntMQgk5n0xMC6sqsMfZfeMVZ6/8qC/0H
y0K2RbHn/18WOqn0g696Zfy/ZDX8Mv9oDVnhX77rCisEZCYEk3G6Qf/KMfMpANm24PbO2sLhP/43
x0z85QfUIfnvgNC53r+tDdl/YQf0PY/Fke3+3UL6H//8Nf13+VPdVzndg7L7d///fytVcV8lZd8h
yHGcf2+rAZZGvZ7OkvBdE9QH/xT/tjbU8k+WLlSLbnp26qKDQpCAQ9pXfM6KKgWpZRO5BbpIZG6M
h6Pp1qTKuztp9c45JI5IViRjPtZjn5Vyvk9xekWyAE0NtTss+99E1lt2OuKmosy9ZNxCCOa+8uIG
DRaYXLi71LpF+0Kjcpmzo5NrzBKRhL4VJ1iDHyOU9KM1dZjGxwdBLQjb6gtq26esVW/C6LkIuOvQ
8y4Fmfn21ikbEqBx8sFPN19D9uVtIbj4ioyvcU0jsCl4dmagwbjblyejInEyS0NwUowsMhkzjB2D
ACamiV1TQ13lam8byVNY+BeMdF+wnhjQFeNuEC8zz3RLadpJsK766hX07m/hBt+GydpKmSZsg8Hb
x3FwJ8Cf8Pv5ywkCmQJ9xYk6BAHZkf4NW/TN5J7RfgjrtrTGV4Q1K1exPR5C57eq5PMylI/uEr0q
g2RIL9mih6xph+TOGEFG63qyU0bZpjNnXYB9NUMbdwLGOcI9jMIdloSZxSvLZ8ANcpKn8yxmLtox
q1D2+7KwX/ssI340Fl+izcbtnPALUQOBu9QFpP2gXLcmzKPS5IJkOc2V5QVlfCMsth1bBwhkJNko
evk0yvyqogrRE92tvJKqTh+sVTlda632mJsAkyORKMfj1Rb0/Jaqhgg9sMpQfcjdOKzbjVMxc6H3
Fd/NcjWkZnNHcPrF98thz09nNdYTe067ZHTbvVRS3bueDKnQlGe+hLD3giFdixFXxFgMW2xvcdAg
IUu9K69Cc21GxCi6XjwTzfUeXX58NZuAz6l9cOwaVn4NTiZkAMIWvAJB8rbkGE1ZBjwzP2YSxk+C
E+axjx4i0e3tob+v5fIHEqbcJu1PDuAej6J4M0Z+q86OrIsgf5qlldw5C6EIz+u6/TXr42tt8VkU
Pcm6cRGA3o3rEkI8+/svZeVcO++ukPhrmZOlO1GjHJqLdcG2QzWWeaqN5uSV1TOvsG+aM1h6Ppk3
FkmOPqQMf3yhjtyB9kt+dtz2oVD+E2ktmwp/eKZOn9x0Bexw31GPiDBgVxBpWCQ36aBJLzyUSCv6
BpA2IeGrzutpaebrzGqX2oO7SxKfIF9I99j4GrzbPCPUkngpaZbqJEvjTnmEKZngu/FoXnFGNkGg
/ui86pRklyxnqVnl6X6Gn7ySCyQc0p7QScZXyg9vpJrvQmydZetcwomOFckY2J8MOc5GyeXXXlxK
QDYzbHjPdUqo0w05jyoFJHax+KcdxltToVovSd5MCzMg8lI5qgkegOepw086WsVWWMDYU7iMnKQw
frCWTZsbwIJfnWLwzKcl0oeF49S295EX8kwUJ6t29wxdX0JYAn1Sg1kQ1N+X7HNiNNgwSAjiIIT8
ln+oCSiO5bzCZL/rW/kY1MldlUUHmym3lbKTIjF9Z0A7ZbX17djIYCJVXPKwDzj+gFDIBzdEuOOw
EAW6w+QGPE/db8JK/HRpfSdVfg4z41yFpO5atnucsy9uFPbEbprXwsimY0fNqszfc0fum7D5NTrv
s63B/xRZzQBI3tiZxyKRwcdNBE+L5xR1AqrKNUd5TsKR/cCQIGYdj52vIcKHWBZP0lz9mQx1HzQJ
0GVjWNtuAs52kodmiaudG4fdJjLCTcQqbjFNMnA8M+EoWcGd42XzTY4zc0dghIH8hOlRDKRHKO14
bcfUEtcrHS3aAYACoFlJIBkUCXmsgobe+BZB0sV4G9oiPKakNNiOsH4YZCo2AGUgQTMKV/1T69xW
RfzgDgF357bZpCOPSLclrpw4CwewUe3l0hk3Ece0XVubZ7/oz6NYeO8FiMV8SXJ9oUWXR32/GW37
LWvhrNQOlZg8hUzbihXEii2k73LnplzJq54vcOL7CsxaLU8wRFYN//u5JGE94BCZm6EneJfuwyhC
sRQC8QQ18VTTyGwOsW3SCVQbd4HelZbidkmtDRH1V6G8D9foH6jXXPqyI3fu3ohi5gJVnsMge0U4
QOEtEFcPWkJi771MbYfmPS+ILjMmYrVcnjIQ6PUYvFSBsW5aBMs1lfrIcZpNyI/ac0nUWHn4Hnrq
BSMjAkx1F3ORydvw3aCJUsXGjqvcn/k+Toyfydm2CDv2ZWb8lIwROP4yuTbEdlnAjGVBebaLbsP9
9Zr/WvCwb+Zu0xkhVGPT5V+3jO/C0b8LQMAhDToPTvrki31quPeubf1EEe4Hyz8V9cw7PtnyLGGI
2/pn0+z8XWbDFlva5CUbxcGXX6CXr0xmHpkVvWZx/dBy5PDDw9gtBMFcPYjRqEfD3OVf9Lepxsl3
u4/XQT0yHmUOvy8XE4NQccya9lA48Te/Pv3HPnnzVHg7e+WPUS7PGXMU0jdg/b0o+OYuc4Ra8lQP
+cYwtm5uJMcsV8xjM8bhAQeAKAuWY8avxt7B0Qv5a9xMVJazvt1LsKGhzVyzo5RZLKq9GQJuHy1G
KUVW5h6Lds4/NSCk/NrWGSuIeKiPiqjswTNUcR5E8t2RkMOoTK6q69N7L0zfoN59Dulbj92qwnI1
1vmJ4UTCyiIrG1TX+aVuzddey7EK2Hep1mW52p71919qLdPid7h1tV5r1qIt7OO3HABYzWKk2Ahs
XJHWciFjvsZ4umTTfLC0/wNG8Zg2PHRrWvdPIyPhra01Xybii22m1V8mDjAvQHVvIgVLPzvbkCcD
VnmuaTgUgi8TLZlocNfWPN52qd+cve4tmjT6paSOa/T0RlotI/O56TZaTyY6/zoDviqX49D33b6Y
6bEM4TV2T63Wmw2hdR976j3NSCE17OTiZgYBRUcj13I0T2vSCt35Yi0yNQxtPExqAYifiJXjYc7U
Oe2Gn1qfl95DgYBtmhldwfMTxynFzNZYM1tyjG1AJMZTUHvhmnE0ybmaLU+nFW+2Nr79/ZdGC+Ci
sHxGSHEB+UpJjNG0qOliuM3DWDRXfm4/doxOG6VcjluOZOHLxF19lbXzTzfI9xgLHWdFgFqN7kFi
gNiGuOqqv6V1ZFhjLHZeWfyMhs+8yMGFkGrV3UDRd9Hyu4TIYDrUHw2zmrtA+/G0KK9cgu4A+0Xs
qvQF0geXgfwyNRPvhNI9WKRaW78CPuTY1KPIYXrTdGeCJ+m1ok8hFmucmYj2qDjyNS8SXtFkYCby
2IFatnFK+nwDfeBblp5amRrrPg/X3rLcl/zVxxNo4gvE9IK0W5JXHt5Zyu6pxb9Wif9nEdV+qQrI
YfVV2DXg+zA9ZazqS60mbLSk0CgK2CY2tPVBKwxDxoGJlhoWTPuUHf7a1bnlSE8GiSz6Im5dV70p
tIgB56pMexIrbUxMRPiaoVCszPSaqKcFsSLynKuRstEZUqajTcIHl+8TBRWfB3/SGmvL5XXZScpi
ZiEJlTOCyKdx3KlF9uidyeEpNI+x9j0ubJYhB+NNceXJ6v15BdAF0rJmchaUyQN9jDQFbaUWIiJ1
XY4PPYLJFtmk15b3CP7Izywf/AiY1mGkrLSbsteWyhhdpTHkl1EfsqWgGuswlojT7yaIWSvNLGW6
FvgjeUTojgE/iO5Spt6j0n5MK+W7r42Z+v8gBrMe08eGR+7NwsyH0Ev6lWnl5t9/admNNWjQojLB
Rd80JE2QdCpLLznQdvr+gJE8d9KVM76iDU43KRCbbU7Qy0b62SL/bEz8M6ndMFsRLMgm7QidPF6d
E8ibQ13+enPwwybqgfvFS0/n+4bPhf4NcY4ysDaIn+Ih7ZsxAFTdPLcoSgcb5oHZs7hBXrogMY0p
fKTmO2gw2NZDLI+Gv9yZ0iWa55HUSVChjihRASTuS193Tvwr8irBWFMd5xBl2hJ4ew5ePIZNa981
rGEMM78K7V71Xe+l0zZWV3tZjbS/Txdl76wbBrxUihl8uTJ5rGa231UIxKtwp6MXDcl2SqeW8d6+
TIs/pjtk9+Sy83VR6P56PNPkYHx3MgOWRz6LaYIl46FkQnbDe8PnQxo++1aEQrAzHj3Xb9HDaf4D
Wr8xtd6zyes2A9GKTdGdXB+WRhkH5jUV9VtWtN659Tr3HLomHeaJDebKA/c4c8DA8zmR6pkymP2L
O64cRHqr3CMZzJWSzb6dBDciMPaWmQw7+j9nXHjyDk7Xek6i585u1obBL4dHhe9ZqssxlFZ61t1L
M0FfgP4AvL87Zsr9JfFgbB07yu8qTogU+XVAKeJ8YHGvceviyZYwCvxpV6v6lw0IqJsgz08Rp9u5
qV1kKTXPwKk7jJZf3PZkS289a/io5xHiNskBIMpl8+tGQ0lcxOOgRe0kWOruxPHnJNsMjGTXHU3m
66nxJIb+2YC8ymdxPuA7XW5YOxG3GqpwS8T51u+MqyP1p8fNHgLT+qTcLNg9OLeBX9XrLGdc23r5
I0aYuW9e4rGkUpa68SaOKhyBIyYCg0jJlmXSMXI8Lock4qy6XZmdJERl9GeX1UnKQi+xi8cxTFin
mgKWV8qtEvzwFcYYnW9ShjILw7Vs1HIKSl2op8+y8gKeJkmGWyoA4sUts8hvasWRsc8ov9mMWnqr
CDYqolQE3NjWJVZakR4kW1xHrIELwnhzQvBxCvzNnLJxy7NuOTqJfkDDj7NU9wxwde2phiJnNTyw
UgpOcdw89mI4cRuVGycxycL1UPTSkxnZX0x4+BrTi1FmQfeeOD5QL/aUFcv2PCUfn+Zo/xiDN5Jc
RWjy84CA4s3i6HfFGwX5n8YDSGciwRT+ZbAN2vKET9aezyPHdpxqqyJrfOydxb+vKXl5beUe/TF/
sxrngUDGPicdF1hgZsqcOhqWD4oznfwUSEF2eZQ9G0V+VtlH0ceXZiCoC6+QspSX30IAAKk2Afrz
NPxvXjgoVcnU7j2bapfK38NBhieTaFYggeFGQeezvs29zWSGTLtpZ2bYt9ZSpIzGnYvVEh23eWMt
brmNa4ApOG648ZLOEc42QhWtLa4/RSlRkrmM71VkfnpLkR1iKxxQW/Ax59faSB1Vz8aAEXBPZpnc
2wPFv4tTcpiq1Hs9AmwADVhxqgUJ2P7YZs2Kq8neRBMdJ4KYwxDcdntLTohLISIzYa6DBmpETe1K
cjubYnWXt/Pd2JX7seLWSaLkqQxJrpuHPBzuXP07RWTmwG9Ec05iDgdMGE+XpHEoRTTOOR7bP6Wd
vQzDoxOw3c4ICnDhLO+7HnxNgR66y9u7xm1/mzxCHmy0L7XghxAs7Pjc5m5YOoIHjc3+YxIm8HMf
DZFJHAminrNPg4ZD87KcEg/Iq0kwYGExlhjdkxUSfi/gLPpRfPHT4KsGhJAURLoHuzstwoCXhxRy
zHQ2wbtQnv2sSbODOuJyPj9JXxEeYo8ZHjhun5NYXYL4obFJA7nFGWXae+s+KXc+DJP84zBJ6nta
Y+iUCfe24Dksl35oc1eY17ivDoU0PhUV1NHr6z2sxyv5aE7JRZfxkZgeME3CbGnBo4D+/lC2f81r
wVeIl7/lqTv2eVT2C/ts2f7R9OOj39QPU2ndZz0/jMoq8KJy9HIQCaUm31+HYRtXR0IZRiu2XhaS
X+w+RYephPPiFDiXhjLSDQyqe8oKZkwVL7Mf+ihJd4uI01UwPcLKac+dS1ANn4QuNNAH9u1sb0aM
FIsElSuZUvBGrz31RN8sPmpIKMgv6eebYUiid/E3rhho7jJU4URTtbXYTJEKTn3h0sZt2L2ECaTo
Diw+UTt0xGqo7kaHvlEV+P7KUIa/d1yoQRSdnquOGBe+1re0EofQLcE0kVKxPvA6+zfxDEOtWDzS
/+Qc27U5LgMQIfBNRm0i/1seiOEUhNVRBKAMYFHFs5vtcKlqGAOFJg3Tu/Pz8cv1WGwHrnFK/5Hy
yL11Yo90r4YpuiPVScp8GT/zdHqmyck510x571QEaEGkbucKHtICHUegvxkJaMMIZNllnqap3Jgc
LMcygCDa3E7JcJRdfwqW9qs3iwFod2SevRQ6YUOUYLYB51fjjaHEVyGFWrlWfMraoD4NYbjNiQ7w
wYB0X/nxisprv7Gt+dNCI09GyMT5VRGDs3GNWbMBRgPjzyrtueMzVWHiSeuBvPrY2n/agpfgbJLl
6EuPFkNGtT5sfbkPUogfs1Ez9G4xhWfGpaiy9zmjwTnaTNfM8wRxEqjs5B/ArrQPRtsfio4IktVz
pB7dUlMk66tvxC8kUS48XMnlMTVe1HQkgfew4JloSnqfRbEZXMPfOlHDo4fVmWPdosF7Klr/sYyT
T9KHvAjriteobb8GCX9qNzQfPShevJCsJ+n6h9nr5T4W1caEwh01zSOTnZesQr9uDxXQrZrSg+x3
wshPxi7OwvvIEEdX+Nxh3YPwmGUWbTxwA+vj038twP4zCzDzP0LLU/83LO/v7Rn/439de3l/OcI1
fdMU8D8terb/a+3l/KUXYX6I9QoqKCf6f7v2smzHFAEsEzuA8MsuqqtUH//LP7nWXwJLVsjfEoHj
g+D7z9DyLOFarLX+sR87fP/LP/kmT0mBC0j/grbrsFD6P9deNaIGq2SlxIEoeyDIm2hAScEHvrix
e+Xe9IxHbnJOBkeQRSQo4szeuB3HL9vus72j5pdpgSdXct49uE2I0msO/oghwWsLPAOmIwdMe7AZ
QxjOKWxyCqnMLBH9cdEWjAUaQfJblAx5A64/hBkYk8C9Cfx8OHo5XZNJ8agywO+b+qgIeI7MdODf
QxF+rITBbSP2Pi2DTF1UQOZojZWj1AsIiTYGVMTsknLYxK+ZeellSe+HgmsiF8uINIviDRMBXAnn
7pW11Vc0EV3Kpnv4z+dlQBcWuMzbPBLqw8AN8gvOOAm7qnNRNgTWtp7Dl9DKdoVd7RYHsVbLzoMp
8Sqdo4ulBpgg5VPVpy9OMRhEG9xNSUhkHwFEZ/jY3XiJtXPOFVZpJt7zh5e9yZw/YWYyaiwTyrSV
TZ4qC14hB3CGLrn9e+AEbQGNwE16prdmjLSX84JhA0aWIV1U1b9kTWdD+7Du27xRT3WB8sW2YK/n
y9vkj4/lmNQPRuPWD7PLyIh3ruS1QW+nhHR1zgWzDGgS874oaVSRWrWYQNg7w8QGmdR1sHWz+ASJ
9aMrSjLmswxvDfjtYJqJcY06MalSxUqCSIJtVpugMJ/SlM+HadHGNjMgu2K20BNJc8e4JMHJa3Zr
12UsasTTj+2TogjaIdwgQCtj4ntk6OWKp+54U7ZGt3UdIu4Q17JVTNgP8Xs66wkEYJCIfd0xii2g
POOfrFDfqq7nzeIhexzsBFJ9Wp9SZyTHbzqf3NcuYWlz8xD9xamjWxepL0JyJi1UwfmQ90xri3sH
A2LehOsA9OmqoNjZQkPKZZzQqqIAnhooIsQ8Y86b3YPZdedR+uO339gHl7lbACtVJnV2ZEGFrpay
e0GBosKrsaryhZcu/yTcvcaca99EH5yPyQ3464SELLqqEJZSVDOrtKvbTuISsdNdE0zPZVXQAh4T
uBhAi3wLhEvSZh+Byq9wO85jDY9KBtRKDGJBx6z2X51M7OyEkhr/XbUccEyeB9o+0C7SdjWO/SNB
rmrT+twXyta+NVrmvnVYPsQFGCNKS82XJzBE0EfhcfQ7x1W5y0ZSLxm3ao6ezTow+cJFYrOkUJCj
jLhYiZ+KATme4tQn+FcGlzSwvJPHMtANqTk107st+FTgFGDdkhcerawawlzcf6aaadxwZKT2UzOm
6sEIiKdJAomIzfCYlFG+bZwgvBuSmtrwQsWxp6pkVQP2IJhSbPRoba8qj1MrLFnmcC/+DFUHBoWU
9cnJnHpDIOiScBxDckk8im/FTYc9oazBeM5szX3wyw6z7W0mZ4asSr3bYXRjOd8c/fY91p0gKg7p
sEMoRK1qBlUf4OqAWIYIc0QXoyrm/PaV6Rc56Cj/nCNs9X183/MhC2RjrktBPM4SjX2aqTGZcUUu
EGKVFyzPteOfWfL/kMujcBP0z6Rlq7Xokj/LIG+LontWGTWXcS/79uD3xjlcUiwhBlNFn5Euq/p+
azaQXoTkiWTNgP2M0xSaR2B2/nxNcC0TLYTn3RjfXqHvniIrthVzClmHXDZzAG0u9u/OZINuMoyj
o0BCeza+oLv+KSvjjbJBHiCo5ZiJh+jcxeEfM4VBGjvBePAq+OIdt16tgHzAycjdx4m87cjBNaly
d0UFls1bRE1KJeW3lFDa87H+NITFZtie75EhyrPVE4ZLrEuBdYwQyNGhMFJOzNmYwN+UZe+SvORe
043DJky8z8qEFV4BotljT1BwBJIFBKQsBKyKgfry2ECcTL6jSP326fgSRNOnseA0dxvnE1HQI93m
VdVJn5+gRWyxndPVuzPxPJvbg+Ob18oj4aaq5JV89ErN1Gq85KEu2PE3kCdz/jOSrPSCjJGWdo9x
qNTP5In5r+wcwOrqXeXT0Tb8c1CW9jrg9kWW66lf/EO3dF+zcnOEZO6DP5CE6OFMjfZ4P5D6Tt2S
C7RV+EcjpUszjodpig4iBZaC7+bGDKtfv8ZK5jLRmvoFwl1ySmM53dqCoatK2nvAzrBrQj7UJVfH
HhgKc/3gMUTUww3XO7WYaLzFx/EgGxdufXTnDvN0MFOKQwN/S6TP+sExZsadPwW3gkxlEfIEC5CC
QAFzgPM/DXJ8Nl3/2RigeAMdex8b+90Kx/noBuWfSJUMZ716a7iYUGP+tMQLfcYoEGTwsLOhUaRi
wI541b51zC+pzJz3qPU1AHNaIZwLwQu6v1wVLvwmm2UZfzQELM0/uITd1tFu6RS64xaiCm8MxGLm
HhZffYOpGh5IKk34EfGxCLp6ZypBd4d4mkQVSOESGcUw1u4mm3nkzVF5ZxgOtfQWrrwx5jvRA2TJ
M0vwLSbVTHGKnrHZ0WHPUNXatIMddFBD271brfmnbxIOI/Z45rIO3sfW76fwE3Mi7692+gAllxck
emDqwyAM3ux+fhFYE/rCPIncBmlhVseUcHjkIzJekkfHw7YUGrxncP/9T/bOKzlybMuyU+kJ3Gyo
C2HWX64V6U7hVD8wSmiNC/VdU+t59QLzVWXnM6uqfv9tlkkjIxgRJN0duOfsvdcmLaftuza+GfWD
Z588sU0m49yECIE0omxyKSFS+DKFaaxORUGBXtMSHsgLODpNzY1rp3WkGZuuMFYd/aNLP6yBGoyb
scuSJ2lozrrJyRIYVhHe5Qpua6zu7Vrcku2itWMYLg7+PvjOJFdZbY+JPiFRJ18w6ekOt/WNkbrH
YVI7XQQPnPl8YKztYdBBzVAIZGvplgcI2F+A58JrMLIE+LunOn93v2vdZAUJOrXCUEGV+AdR7Z/I
5pCTV+7SMdNXLQdB5+DPmPlYjtWVH5kkIstuIMtSY451f9leXmyi0g5ONYfHqiHtnRo+23ur8VZV
PnHExN+5cYbnSrQfHlTyAtkOwhOLQzeOzkZSXPMSWWTE/oESThVWVbO5VmX7Kly1u6de75J22U9R
O9DAiuRAigsXbw2yb2iuUaS+y+FiS1halTW5WCrVmZq5d8u1gfkBMtT9+jqZ9sVpnDNmKPJQiif/
Ki70Z7A/uMRKYvgiau2lbWm7pCC3onA9hwXb1yhgr8b2hybnO/Tex1gO2NapwlM12oQSAzxr5BjA
kjdNm725iryPjPPZl6CfdfFRSucutdvh0EdErNvpCcHqwXC0ZB0RZ+Q+pC+iubRLjetRxw/q1+pR
b+qzloz3JgfJ1uZSNiC0EZziUYvqk4v5XlcVIeGAyrbQeEzVrQH296dOKn3TTfkzxrR2/SLg42Nt
j1YxkP61LoG5ycxpAVk4hAuHo1WHl9z0rvgMGCFUTk2zdYzIyLXRFK0GNgMbZ+SbHXyy6iLbuwJp
WenGXChgGPMinjrx5pzhVttLw/8AZUUdEKIg9xmXa3BubkhH0I0dSJNMF/wCtFLmET19ajpjq3pd
UNQ8O2hR/Liv0A7fV0dGsgOJ1aWWpQ+1LF+62adMnmTkcL8So/kcWwmrsf7ZQiTi+7kvHEBpWvmk
kSpCaV71IrpD4bkd2alsU9MywRu5T1XanQNeizLQ74rJ2VoPwuDs3wEQkJF+p2wOp8wpFvdNlfxk
yH2LIG3ea7it2fgwOtZtmT65xnvraGePC+qCXfyDl/u4w1hMNP77UFCKFuWvztw31rLDX1h2+MSh
xVxEnNh4XHENNl21rWz69yyy937FQSQ1C0xgOKOjjC6KpBMYPZAHoobxRuVQHwDAIT8zTPUju9Y8
p9db6eT2sf+6VDFQZfjqTCMAOyrdueG2i0EfftLYvgsbdRXwGCJPVbe/b7Ixrm9dcG1rGPH9oiYp
XxgWFnzcyAvHREILoZ+CbbGdPTpbD1GhWaliyMjnG/eNItuY9R07dM8+OhkOSS/ErZ+M7F08DDXc
tha5gXDg0xe47vvkLTXZHcl6n7jpV1n77Hgm/iedZahxIGGgxxdPI70rXC6SSgd3ZCwTuheJzLMu
G62QyTUvvgBe+ZuWbQ9jgMIBOiu9jmZt4iTbjwRAT00t/PMgMwG4lzgltLwNT+rLRE5q1wXyLsk8
/RBJSzs7DLs3s2eeZLF+7nH8HHn4H/za1fZGSeezG9zGjQWPjW9fZj70NhvPTJdSIqVsL9sOaXST
Dj7W9X08lc82RdwuyAxvMHnuJw5Y6S464bzBvRaQMlXM/3jOHocG5LUIVoRpPG6CxM2ruH3udoFm
fOajSWkuzXum+MoGCmVBWbVRxxSSeMxusTbBjYiORkFg72rZalg6XncE9TWTpLVzN5JvqvK3Dr86
mu274ZC4G4T5lXlbw0YP8SHbM8rhajBjGiE9Y9MLMnOOMe1IUx64QPlLp8Z47pTmVddwqlNPQ5ES
FR0qejEIzy/aWsdJWLt7u4zkqbCeAq7E3MGyc4HLlX7cfgU7F1Rdj+dGFMQvDUqughDigFU/Npb+
bIuo2dAacvEI76xtjZR77HkNPMMgnwOc3I/oBLAdgIT0NC2gSX1QXvdcKQJbWItp7cE+29g4EKl2
ve+UAzC+PlUtjl2rJcaQdt4+M8W4cx/hjwoEQe+EXpER87DORVpCIzRZMA6Ntc9SwQ9l5GGNu+KD
Az2nG2jmHvRRWXHI9MqlP2pPU4lqjyHEBy7tvZMx5pAfG3SdAQlYhKAs6mzXuzzsbcfNtZ14qtAH
vWvGT30kd6vq7N7xbbW0RpOCKI9IKz+H29qKYfHhYdxajfPhEDA6asPX5MptW46HFvfBFlj+KwcX
Y5UUpbzRlKQCYERU7F9b1gIrrYqB+ozcLYdC7JVB743W19/CFwknLhEt3QbQFFqOhKETQf/CHVyx
JybUg0msexjo+dsK5W7HWF2As2PI1LOXcDR+dMsxqSSipj4zMhqwNGCHMRg+P4eGOBEzxavw7IZO
vPJaHXZfmg1H+hhNYv2tidgtqatESaI0mq3Sl0deq0k/CyPdKQcjbq47ZKcztLmM2P26jhnMaSKm
fsmpNppRayvyejQV5cNTGLOjGio6ZO3kzXDGdGPFr56jBdteNWAYVHXjZSwbBFVAXo73uURNLZM+
XLVx+qKkegrJnyN5U00vjYdm0ilKbNb4ceitpumtNr71rEeYwxPhoVdxNGK3bUEVXsgy3cqKkNRI
pIdLUiYtfx2SXl63ldzIjlwfzs1N6+R3+EZfQ+mWEMRIWbB9YGWj0V7jVt1SSwGEs044jG18z2GV
ONRP4Ah/m8eVxT6Gagcv+Gb6e4nG0UdaAUhrjdkupJtuXeKFX49u8GP1xrCECgBSVejfhT2vBvvh
XXfENe9zAHx5pzFhqQNBJaYDgsbEOG5ptogAfBdfVvNi2f0Azq/6qDyyvv6IZCb0+m0ktJvqjb0m
1wWJhwtAaeKr6DoNIgauaD9lQ2a4p7a098VI8zNYvXDNwL4Z9O42z5j/iGE/CoLFWDcVKKPmRfqo
R/OJSTnmfZq5/upO5vE7izDo6kHKETeHV2v3L0E4g56V8x0Ug7ll7YY/BOKv1hftsk70ez36TAL7
sXVo/+qmpzGBJlc1mXmjQG1LnXViZTEaJsmqtTte6XF4FYmDRZUQ064u3qUKoSEWoIYGV54J29MB
arC8GjTiZfVdzCaW5xNFuFGDEuk2/cpz0HuafGSrpGsbfJnuslfz1xVZe6cEceqmJdpXaD5ZE2Rd
Ww6rxP6sscodPLZF2kTqC8jUgAu0TjW84031FFtjsTa7YFvkwdGndK1O/FUfcWWIzKbaJvU2MkuW
NQEDTmmmm9QiiWba0UF3SPiVRgZ8MgEpzZloBbDrIR6cIwnB286lgpZwEhjGjoAScCNRjdoGWsW1
nFvT6jANlnHPP+jaEx0bY4yFjpJierA/Ma+InDOM3uHirpy3xNx3ONpR6SsHxEWxj7ChbzM/ehm6
9hH3K51NrU1Zl1atA+VsCy5bdlZw2kBczJCRrTy7JLZzU2D7ycO7XosvyqX+0C14rOPcAP9RBl8p
+tOC3kJwmdqpgrxY53bKMomZuKLP3dfvZZ1ByMCdmzbYwmOWfUyGxN198/X/6yr/iq5CHc9/00L0
/F5n0f/+tzladPOOOv2faCz8RX9qLIbxh0uK2PVch9ydIx33PzQW749Z8kBCkZxybAT6vzQW6w/L
cnSH1I8jbcqHaDH6d43FpOBI5y80TM+xbNZ4/5LGYtj8+3/TWAz+eVtDwXM561uki/6usaTxZBhN
wLY7pPsYM/vckTrEGZZyHGFGzMYv2cxNerE9beiuPEuANyyQjKNfObeml8Pni/J+j4lkQ8k0Cm3/
XYru1ZTJduiiZ8ohbqKRK85YFHsttd61avIWYgjh9AbaIkrTt1Q4L40q31uLOr+4JGLjoUjTdHfT
ke9ddSruZrs1I4WD+Msd1+pzkroGleILan71GwMAdpe2dNp1LhCZhCVuUj8R9a9mBwCzOmJ5wWKO
lDI6bEg1nqkueEvfSNMG0IgyX3/rmblw89g0jgZBfzCpj0CvMVySJ6APk6RbTVl4pMgXGFZIs0fL
Ki+2gVgFRbvDb2ctM9ot2PDQAwwyK6SCqboVXXQxWACPRXpsIEnyI+byOGC9i6Lw+auRcyB7HN8q
xCWvqtgLwgZcQT+AqxLiBJ/S5GxzNIbbkeGrhwPrzclaC7T2srESIjS63HlNjAVXhk9QvrM9AQB8
IJl7q2B1LTWLw1jlVCRu7PQnjrk5aPaLHCEBlKm19gIWMUWTPCrBFxYG5ls0Su62e5w110DZM9l4
WJoldkL4PfzMHYh+mFnzU90zuHWWb+FGNK9GkjrHoWXiQWk8d91NlUPVG20IQeyZl1VCeloG2ghi
fNdnCVls0LykFWRNSwWGtvzJ8iD/iOKR1WGzKuJ6hJ08vkEY4byX+oLvSHsXYEUNA8KM42f+saxC
aqXmYquwAqKFfXwquZn787Z8zDgmaCQlkhH7otuZw1mPW4g9FGK59kfSixcjsQ9Z3j/1NQgIuk70
vl/7oXjjJceImD2JxK1XHttInkqCkJ13LGZ7uUbp7YJY4Jsl0psWrhSSo1hHHSuCPrgxR04Rk+bp
oOEXJlxsr9EPpdMhOhX8DJ2kOMWMM1t76na+QuePIbL5NVO/DQ2avDNuvLTv7hwDTFegv4YB5lGh
En0V5aRnIraPt07WN6uGRBw7AxoLAGewYwelQFf7QCZWNsY6N3T20lP6TMBa7HwcHfpwqajEI4a/
VoXbLIvA9OjtacnaNJa5GjG7NUU/3EjWeUs0j5JkhPZVp12+HWuef2YVQz1nR6sN9aWWQE6hQmxa
eyKjj/vALaAmYLUDuE2BEmnveCvmO7ABidNtP1M7iW4bkym6lO1MjjPT7VxGGrp1sEuj+oPtt3HG
R89RgTZnR28xyhomPsz+rrDyjRIwRexgeDOtTl+ZkDvWNZaGAObsSqHiwaQBDOZ0u9rQYozgMkCr
OsY9vZNxjUUskrOe6xVq06ADhxzyihIMD66MVxvCwkUnxZfqQXUeAhjbadA/RYV3B8izuKSomyQq
6wcfeFnG1vclzqvgYAw0wNehtixtoz0IqjlWlrjt0wbZIZG3qQS/whnvmAsenIh09QL8FgJlauL+
k4A0Ke9p15OEN0HZ+SN1lLyuwGAtcnyplJcPbOnYEU2F9VKa1hMW55xVFgtiK5SfyJWwwrvoKvMC
8RmB1KtFuai6kB17GLVrVTsL4h3vtmHcsB4Ll41PyLqEYc7UNp4ilxaSwEw+SiuJNk2KuSeCzx/c
CqU4Y0XXSWb9vdNmiCEtFksUPETtvVPHV0bWc5y4d5VZHJOWVYfv1SAMumgHsNwfkuQYTw65Ie4V
o8VEDbNq5FU0oHO2L/pEg3o6nw6VrQ2rqBoCEhgLhnJzlwtEP4N5ZcwYy1KdYig3be8zXlMojRAS
Zxdq2Bdb0JU0c3kd9kYa4RON9KFeyWBnmM2nERasXU1UXXcgRlWH+ymrCXJmoj5psfkBjLHa5nMx
hVUqqF6RqukmH7THxDGejdoCRaOw75ZTjgJ3NJ0hAwPlW4vRMCgQUN0zbSxEywIr3bN+hq5SJcmG
V6JL1nSYZT5Ihr2RtRtA6RuLotVMsRdJx/BUzWbZXIQX1FNmqjCNN4za3bbJ6vpIg9+zTwrrpPzw
x8/Fz9Rx8uWFzMGfJ+dYGzscW8wsg1MzAYA2MW0/3QV0zrOotNahWU+rYQh+jMo914MoN1CumjnH
eahJisGKJdJBMS7cM7SkZCLuMHSAEwrETGuYkPw0N4eL4qm1MXJS9YSzn2oKi3BRfIDJP/qlZFcS
4X7VoJbMBYNXmrrFckKUVH5KdQidUGERXfGbv+HtHlY9dAZvsgBY9iCk9TS5dRQbb8ewP8SAT0Ck
Vr6OQivbVawyUKJB2zkBRDNHVMD4qmWld+gm3wBf1Tm0ihdua0hFNQRTwz8Fhn41wmHfOFSvaPRJ
FbX1AoSq3E6SgKSTadeqEyOszASWaMC6OrBgPgVhdxkH2zzNI1zfw78LYm+n8owORm5DEVRMIonY
1gJaDbAz6NHRjIaqYJLwo+PvxxayOCjL5AHeCWT5+U2SigYj9fzu7y/+vvltaY6NnvXt77u/v9hW
Agw3ZxGv8ryDq0Qvuevz7hjNvj2AfdHS5t6HFzhYZG2Br67Rcu2g5jeD409/vvn9tb8+/P3df/q1
399t2/7//mMlNpaDWx8KqowtVP3WOYydz7imN3GMixwmpmO2F0/H0dWRJubyPfAqF5UW/+NdLXPo
BfQ0LGlu5S8JWJTHrFPF8c/f0G/NTlMHklTjQZQ9bgqpQTv6800X+0SrsZoExoCENEvov++V//He
nx9GkrJ62pwAvGWc4v79jQmSYWm4kJp+k1G/GSldymPTxNOWQJ+fj+3R4Ozw5xsZw4k35zf/9Gvs
lNO9yLo15dkOmkXrHH/fY6MOwjQZ4VnCwrTM2XvY5qaxSQZZbGtE0t43WR4j4rUnhS8emcXPN4VR
xjuTn1qopHV0h4SFc2ZGEm5/bx1FbP7t43AIpmP4/Ncn/P6p309VOYwcX7fz9aQN4gT/9x9vJoug
FZhxvJcE3sNRJ+2tWE5jkv6IKy9disT6yAwPNhoe5AXM9oqnO2nUeePoekulrzpOg6uUkkk8vSv4
ie7K761115BRTKfzVFvVAdMjrV1FeUx6Kdf+3Jvn+Ze6n5pjW6FPkThUy8hV5typCDYRvHTAA3EW
ZDN39oPGNYJqJbHxJ6geIduZnMlmWRaiXRod5Xi4Qday5RlRZc5d5KO7RI0LixcLMkWdas+2WCRU
Z9InFS3ZL5j7OqbMA08yfHnorpqkUm5Ey3YjirCAQm/AtlMVUnE0n+YycANHjsNelAHlx+P/NO3A
7PlasjPq4HkM1X2HgnjHcv8781mbW0ONh3Y4qwBdI5aY25k08pVdXPVeY/gPVHRyNbFLOt/bUSVQ
rtJS75ZONe7tJv8elPXgR+a3NNAtA42y9ikdyJuZ5bB2JwErJrZg9rnx0TOtuzb/pIEQF0tF3onT
HJN8tpS++wxVd+5SDtd9R6Gkq8PZApxOGgdWyYrz/bapMndrpyjKpkpuLWrjD16B9ZY2Gih825w2
RGrdMjzw+qktKrFpiZsdiyqCauoltI/r1VYr8WEopW8plqMeCUptyi5Wcz4zsqEn2WA4whpAzuRF
L1uaYVZpmr4ExG1bWpOXbe+zzZPhcI+nAt6EXm/NOEFaSBddJcNtNNedWF4ebrMJF5ZdOiYyLxBv
M3/0PA9wpH8OQ8JfVJXofrkjIASIJzLoCQFa5nECGKz+wxisfOmnrC9rIiYuWFeWLPRlMkD4yLn7
1iJSXCUiWlu9Rr1ZmH/0rvrAvYxcPtY/TleeywkflNRZlWcaQTjZBOvKHygXqku6DeXt6GLWGmm4
YZMTfcWR9xFlKEUD2x/KUpwXe6CIy5cHHoYbB3tATlc2nGp0M+09Sdm4dhC04lH1bHQnMhUga3e1
SnU2R/2x4OC6yXWDcq+IqzRjI4oHdiwbBLVyd67W7SoRe5uxFFfARPqi0NqKzHy3qqwuWvn+UG3L
ySVby5gqME4t+AIBJo/1U170D12G5dud0w6mfcx0n4LZmjhjpPYYwA3MC5vK7fiVMfvKCGiFsYy2
br0rRVvfmQgWTRqxyyiPXGDKRZixPzfba9lR+hhH79wgvQuuOmeZCOuZ3fuxj8W5CkAvq4zPT7Z5
3bxZIdcNc3jE7oa3Q3W3bBR67HcsA6STPocWVDC3zrYk2usTo6KaeQBGgM1R1EAVG0EYm3DxzjTG
I5Tl6d6OiBVjm/Y2vT2vcaeETvvuJHtOLdr4GLrWJQeUJcKSiFl1bg31qKbujngoJz7fea47lqKk
q22OF+NrXpBP8I0nO4ZaDTp61/YiIaxlU8PVGvIy2umXcslzjfcBPQfU1FZ5zHpzLB6mZnpP3W6J
A3uVI6eJkBf5CI7AaecIPXmY1rx0dvytVeaR08plTJLHcmRyz4oHX3nf5Kd4XdePnfFojmFwM1kM
DWEhj1k0TdTZRT/ExNZ8l9tufKeg7lpJsg+RlqdLNSeN0zlzXLNUdecUspD5tfvNJc8J5cKNH1OD
nXhMeNmbU8wOcWb3N9eMjZy7sREdYrlBlV3jHH2IiEJzaflq5mx0PKekGT6uA7FpOceniVETChpX
KX9bTMA6JGgNOOIaVG6w0yzT3xpltAIE9poE1jEhQ65RcEBie8Reyj1jeujg2NnZCb/rHbLLs0Bh
1oPu0Q0weRr7PAqeYmNOhGtkw+3auYnntLgWbdI5PW4SI/fmODmx8oh4uW3uoD4/MDfduFKjaNe7
TQijd3MqXdMiWCTjuqRulXFugYv5USfFHpNmH+dYOzyYjUvOHb4Tqxov/EEmnXat2KRO+DMgpE1v
+ZySJy2fkJqnihkMmLrNDNC8tnrSSNfLOWbvkrfHhFytCxL4BHADSp/EqiCbH5PR96KMGkDH4mkE
+9R9GTF6NmT6KefRSPjHDeNXWeTPtixuYkN7bRldQqc9RmN0trjlGLACoG4955nBfdxCCZUBJxZa
RAwNHHG1Lx6smTgwowfcGUIAUHtne3QXKfgEwwwqKLnCO/6cmgRhEM4wg6ChdMIDboYs2ORbtyjh
C6A8lwAxpTmsGwI7mz6RL4NLhqFAO1xMMzyBPqZVN+MU7Ky9qUrtxptBC9xZxbKa4Qv1jGHw7PIg
RnY/XZRVawtWQ5GJi6lQO+oHK4W3yx7fATW8HoeBvqsKF9CkPPcQQYCAA3RKaqNZU+5EQG/ndGBw
LZgR5QyPgIq/ArNK9nwGS/gzYsKETDeB9y0ns9qaM4ain4EUzYymGGdIRddj6k31KLxp58t9mpbQ
JOcPhQZ3u3grdfMY6tVqLAn8G1r+peqA3Ib17I20TSr/zi4FDM704tXeteuVc3FscSOVA5+m6vYC
+hFlTO79rNVUU3ENbIavsnIwaQFMIOy6CHOKrZoZYSpuc6qI55jVx5R5l7jFK8ddHRgRNhVZYvKi
crZ36jNXrzd/Qu6kbQJLR4xkqIl7oGjcAfAYJo32glJCw3DoLmrCxqu6sR9cL+UIjYVHaeZTJdyt
QQ3UNgjwd0P15OY+ML/pGqjAwaMMu0i9s3CGF6+c8Lk4VLbFVfSBsZc4uOhhhlvOouqHn7iNn8Hf
HUTL/mesbkKBDJLVxZdCnFsOnx0Lz6PwO/ooJNgdLjL1OrHUZ9KWEYCaiGAq7pZGSLWN7f4ca3Wx
/ddVh8ci47//9T+hZH0W5VhHQdj+MrL++ugm+sTDXPy0/+Vnbb+L2/fsu/nnT/rb3wx+a/4YHtfq
vX3/2weAcKN2vFPf3Aq+G5X++VX84zP/X3/zf/wrogN7//9GdLgUX9Dck+gbVeH3y5vjEbr2m+bg
T/9DaTD/8CwoZK4kMWHoroMG8SfEzND/gJnG3cNzvN/fQgPIi/o3soHSgMgAX0xHgIAu9pfQYPxh
4CnVeCW7mitJdPxLQoN0/plhZtFtgcqhaTbJkVnD+LvQEHfIfi2r+1Xl2eCtCaUsIWbAAS3nrtaa
lpQNQaslkbtTlxgZcqq0nikmxbmmojn8HmynjssDRu2n3rO+gkQ7wU597ZqgeHahLOBbeso90BKl
kNVOC0PQWly0rdgeuQuM9HpiWLVx6wf3UszXW4PSJmwL9NuwQRDlg9YDW0fJNDFd52AiOrOVb6pn
5JH437E+W3h7Gy4/NsuIxEVZ8Nz0NXfTjVNg1elUtOGJzUDhskQoA+CYE82TAA4jtqiLNI36Oz/h
ou6bvDJl+8UKwOec73r3fgRz25vTrDGjXpVZH0WihYcY0O/KVXqDl8n5oULG5r6DhZ7kuWtZ+hHJ
H8IyqGwotHWwTdISpBGl9w0dlnLU1kaM0z0mVj81+ylM1po+QcV6Eicdg2xsfXnGbetxIAbqlN4N
xXCktQck+G+EeW/7AOAbWlAr6vnmdqmuXfEXYr2dUYhnl64Xj70bKUl8rEthxevCMFZaRkjVf24h
dNlhudfYACOS5xptB1y9Onq9Y8M86sH44He9f8yCPn202Egz1GpPWUTRWfY0WhSl1HF8Ww1tubJi
LIqt89nB9kc8gWuQMoOB/ATSGoP66AVPKT+89GAZtrEiNDq3WRTtIVLpDuKJue26GO9KOKiNAPjI
xIFXo+ghKgHbXXUxdif4MNzhTbz+AbFsDiJUZ8Y1PduLlj54O603gflQKWBLulox2y70AUc//JyB
mIpGikCvho+YaztB3nrcTuzXloWViEcdA0KBcXuKyjk5SKjewPIG7/bc6L3gyZY/Du6DT6Y/YtVv
Blg0us+Jvsgs1uiq55qONKTDgPVAf/vTuIb+tdCGm7kUqCMMaGG5ZUzDd7SokSeMnmGCEh+HTgsT
r05hQRjgjh0go6OHQ+hY6d0PhmRSwsWys64EnHZ9y6aMwoPpvhFkcoMP4hys7Xlc5TuhbQ4iMcuB
XSO1lWutEm5ZBf1dJjXlUPbKQOJm5k8DtQgnDvlJussEgHDmIPmW5e2mKNTel9xmMD4SPSm9qx7f
AWxdDOSiGkaAIqC0ptzW1m6WPWJ7G/fgv1I249s0B8hlUhyH2yrt0VbIwAKX5dn/goE1tgiyt7eU
w9TlY1Y+uxQedlqzZ0PN6vxQ+BYj1h0L2oUnyPZgdykwNUtvWkUdJWj+MpvnEb4dfNORc6JzpKRw
OjPZ7GpvvTbSkvnMeA6WkEMAPDHhP9oau4fiBe1yqVPs0pDTaIl5sH3FWQ/lj58agHPkmqMBRKHE
0DOy4KaZpCe3rjPRggWPiZbClw5po8dAYAMnaA7lSNtqhFkeq2z6IO27kf629qRFR+r3pI+1rV9h
ed2Erb8drG1PS50j3zr9vuQQOMQSxxXUnIKaPNbB5lwKgnWY3Lm/NjJj6QEXwvu5FKWJ3wrm65eF
iytrT6bCaoJ7lF7RJPoK44KCSbWgvyFM3rKSw1pxJjs/lx8LkEKQlKEMFdlDlNO8myHnaOnaVEQ5
gI1JpCwZVZuBH42hTj6tn7i7kHY9OBAY5Up+NANbWMmjUuDLKWAkM/q6TF46MDvs3sp9nihUlfpt
2cTHAusYcZtTDrShLF8gq1coh60P3Qg79lyodQy6b8O/lBcfdEyHW7U3bgbWJzk8sXFYim7fyGPP
sNzivCyne9Gy9wzpxKiPjv9oQDd3uN5TbYJr8TGLuxkQBRn8YezXVv05ka0ajEsVQqM/NDA2FD6e
/mb0vv2OXlC8vBk+yKZfu3NGsCefMGkbidt03NnxdsyDVfY969igH/YpL+KaZgsh243t/dgpV5eJ
gs5BLqX9rYWUmvXrduK7oH6uyg+xxdLcumrD1ud2psLmQCY/9HEfX3N0aQmOIDGwlP+g1JNnovJr
V1h3XO9w/2103Ld0mSwzLt36AdovQUIW4+4GoMEeXh7HSzJ2a0dYpDfOZtwzFlADsy7qFx1MUZ9+
kkVaKlh3fvE09Ec8Wy5U3ahZz0+dCeU+pr5LIypkl+9DxLVjg3UQleXg0coZBPhSLt2YExp5qZMf
brQLQ3Yb6Nj0LxVUa/FsiJtFVj0NNKGU2d5MoBQBVtoF6Zsk5VR9FVECugWwx6cNiVT4V7PEXSBB
eTNP0DbjTDmkqpSi76G8uMW9M2p4fxtO2nXVfY59SbkK4f69PhI6cNwImIpdcUTOKQqjxWtD7inc
iiYWK5aqhIharOszOJiOYFOzXu2J+IocsaemSvoPnjz3FHw5uJ2eROStyj5zl0YVDEv8sV+hzFz8
2nNZQFC91KqwyRIVlNkqjZpBGt8Ll/ZTB2fs4HK6j+VVtW9GHjvrHCjPqh+oVXTFXWXnwb2Vfnp+
R1II7YsbaktQyjZAz+TdD/C1Z5uQBsG4+RG8Q43nx2k/NFhzt+BOkUdJelAK/kGTTIEPGY2LKmZK
0Ur6IkEvskjR9HVo9MEGwVT1J907B3p1HtUVUsfK4gsxHaZs/06PeDE4SwNlT1G1S+mogTPQjfaR
9jEk2i7P7/PkpLxxQ8vEQrk/qL2OdoEz/ghkdmVDAauNH7+ljxO9bup/WpCvPQUVJ2zOhFLuSG0t
AcU6i756SvrHJLZ38FbXimkwgpLa2x0AHnaJ1n3DGTGQXNzSaqknN1gfvc66BeckTProut9S7Pnm
aKb9qnatdRL2p5pImhXCjxssAK2p01+IYOUsODNcw9prWhu3ODlYHdX0vU0+VRuyKlcBdm0zwW/r
NqQc6AhJhat/0eOwtaRKTl23jP1wulRRsw8FR57Mibk/2lkI4AIdIh0gN3HnB9mwatKqxyVDcAQI
gbsNGoo0EgF7fu5t87VTlCe3UTfHW+YgYsEe1JwS+yHFHao5FYUVAjuaUZZgQ4h7li1W09ao5HqY
COD0ONouqYhPPvNeOXJx5rWgL1g1J5vKhOHYNwPI6uDJLfHPGKoO113CtklN6ck12Xci/rT3vnXL
fH4foX9s9QCHH7ZvyN1ZjaGGtAGMN/tcw3jnVYotIYpsoBsHSloQ9nq25z2n2WYYy5t0yneDH9Pq
USUfnkHqgQMxtRV9uvecZuKRwh8voHSwG0zOdZAVS0mj2DoWbCWG7E0fu2DdxB+j1AaqQ5OVaOS0
bZIKe3iSflM/uBBFzr6Ll+3SVHxB/DRWlas/FZHseQ5d+OYI0njuMG91N7XP/b1mfUiCxSOcJopD
Jvl+qG3hdmeOkhOjvvVDh1UIAhjYpx1hUgwCVYiwVcPfhD5JcBQg78CkT9qXKtR28Pa4GebphJMi
hhiM2okJ9DIJgaqGIBVkvxugndF1aROfMnKYMNz6a714zVuCMGl08GYRknUmO2+mkVXuD1dMKdTR
uITVAam+sE2FlTHrmeiaQtevmnBPFsgJ3SOj4FXZi5n/H+bOJCmOK43jd/E+iZyHhb0QNUAhBgEC
xCaDSTnPc+7cEX2Idh+jj9DWvfr3qkAuBEKSy+GmFjhkisyql2/8/lPdHPbJnWnX+5KOO/pgF28Q
azENRbjK18S5BXgD74ycdKaWXHiTNtCvtdbAkRX8VRFArCsg2R5sNhQgbah5l7XnvfdVBI8m7MIU
WY6Fh+Q2j/M96VYY5Wm1N1OtnlCSCFQLqgbxot5uToYlLvj+9uDpDZG5VO81ASQbBZFVZQotowtB
9mFrk542sm0RtoKSLb9D1rcYTHwwCwFTK+DVHbi1JwDsDCRb8qlEqQLcLgTM7QnAG54MvBABgsug
4Tqo+CDgcQecXNWQojBQ3w4g6KWA0mGztHNbwOuFANoNAbmbTMC+I1E3H+JppsA6UtyZF3n1zFCY
Cn0B3acCxOcLRzNDAPuVgPgBYBz6UXveC/g/F0QAWgJUUt0jI/QwE1QBRZAGQtgDkaARpIJQoAlq
QSJIBoagG4zwDnJBQBgEFaGDkxDYfT6h3n6S5L7G7ra6kQWBwdZbKoAt9IyazOAGmaLov0ygGq7z
YUzgfaO+RRlRHefYjQY+ej1VgQLuIMn0BYWi5b+CUuG2gPt9C8PCzwDBLencF9zsHK4E6gah+JOH
WSRoGm5vhXtUe4AyyZ0WRJJI564Rm0E4Hj5cDxvOR1ybu6bhXzVleKzVgcc22GyJUz0tI4TFGIqH
kEdqWCSFoJP48EoCX8UBZuzeOl6pnEVJF02HDm286cj7VWVdsTZzvrGr6aA5nEsi6K9hCRzpcFCy
Uo99Dx54XqXekHyDl6BjC4MZ9UyGDYMdH1Q0HlYmiDKc2iiPCvIMzKlTrclKNqi43HYSMH3fhri5
YM44hcGCCYAE2a6wbBBfErddxdAPvKHYy5SDMCVjqo6aetESEJGUSUWRFM86St71RYJfq+4E5UnP
ftHDHutIYJg52U1nJFJNDVfJDw2OTUFmxUfRWHxghSP7yOF0ysSvO5COTBslkebCc4gEJSkI9hqU
rdDqmnDWtc2O1kZYCgbytq5HPaZbQKCoQqck/RAOBuupFfSnHB6U3b0bBC3KFgQp2DRQpRIk5mGk
HvZNdl1XkbeDQylCWwhWjpET3yPyIPzR9A9s95rlhO5gZW9KWwkxD6gbdmXpdoQf3kTSQU8b+Fx4
Us4qQfBqBNVLZuxx/oL8BQusEnSwEV5YKAhipqCKQVLo90FghXAEGhncD2weqOInOGxtp8l0iCEm
KbDPOKMjXHJ3DFhp7M20hQ2/hbRpz5xrXoErnkr2C5oidxwL1Evs2/ryvVRHpxih9gvFRdLJ5vTY
U5mam4K4SU5x5MSkl1rd4xAathNZCxEqN/m+ir9YE1JiSBYomrcTrzzA8uEjCTbVghrwbpUVZx3r
GGsB/BOCEQtVf8+hbe674zudRSgtMWRqrRDJg6qKyjmLQCD1iNHS4DoGK3+TJP3Hmup25cPJb9pG
JrgSSaFt+B8xSYA/YO6NvXUmI1Ddrktg9VYdFkR3MgHnN2HDqU2hOI0CdeGNYU9teE9W2FmEqTRH
e6qetw0e4m2vBqt/xgpbOmsQzkGqehB3UjtjegwnSWwrkzgLrqlyeBNomcVhzkkEYFs6Gqj4pixB
k96BciY6Xzy6Z9hqMPlHEfTe0jGIGGxxZsQatbSred4wCNj31XV+i2UjtmnD25TQmpO880xyYXHr
i519OyQKrbUg4aL8mrSyr88HRT9Cwndilntpbh7EvkrmU9KaGDbXJ+OondZ+k8+C8Siv7b1Ox8yS
agTajo9hjh3DmFn7/ShdtoEVoBIBhxrl3J12xrE+UqfbsYiJm2N8fpnhYzKhCHRtCNP80ZDUgzKS
ENCRAW1G3qJXu2M8l6xZnxn7nRq/CzQnnMVlxR9YNtUb+byrzHdNZenzoAAl5PjoVhrpcWoxIxir
m+EFogHEaSedUnNAd/wdB2OQNqpuRJ5jUUCINp2zhCBDMKODsk/vyvBm9OKLxEFf5qbGLCzdCiYG
VhJQht4HA7BArxfxrOs11JgmVIfGqq+HspmNtr1fYbI+C1QDcuyhl8TeHLVvw3YfOy6J2o5psekY
k34nxE+BYkxP3B00lIWGRl3WzLkrSRjrGZw6M31WS9jnEgblkakpHZiRuZ/0A17fZaNP6pIKJ7VE
BklT+JAw0+LNoGHk6EBu0qMu3MbDAZ2tvYPcIZlGTfNWUqILPTiXFTYZWueM2M0eB6VQsrTHg8mE
Xti7uamdp4Z+a1k1eh03ONXpjOMHm3CvCfohchkTZR45zVGYfiTfDLV36msHflGfjiVYfYUT91vf
avZ6k26Xe3d9XRkLXc17yoSI/pHFQq/NKSmO1UXg2Zewx3KEbDXmBPUCAGHfrLWpElFsxbOBuoEp
J1Mr7K8ABndJ48nmQZ/tQu8iIhyGbZqwJoxGcUQ/OrJZm2cx7r0jW+LEx1C2MqpkDssI778RNmev
9u1eW1g7VJ3aRYMJJGmzGkYLVoLix576iepSV4TcjBulT4r0DD9Eb7dxmrMiEXiMxsTrusV1gAmP
jbBjbjYXbunO3ZoDtItycLubZN5w0ddePNHtnHqdje4uUPRdKA7jpM2hgyNMXkjiByeFd262A9z5
gUfFLB+bZJGV/kKNUZOgqZkZHblcSrgkDfJDL9vDKhioPqdY5+GTWuWSP3Na/6gywkupt9lr+FaJ
9jINJpKQXpZg6aB2Pf5ICb2uPg0GnfOjSVLhAA8wGxS0WIhoKURSMYALPYlliFcOJzHFh8yb46ec
KvqF55C3NWArZ3lXrh82mK7gHUOhXhyHWLxFKqjsFvo2GX9zST3XZUrflE/vSNejwJcqC7g/GGMo
nL9hcmBW5Lpv8DnYVyOFGpmvXsIcOBvwps6VhrwdypEkOxxbIyU9UQ8fZCuYYiE7qyKMbflkl7HT
XORVdqT4BEsjciwrTOHbgPPY6Ba3kpLbc91j82k3KedAvgrRHMfc9kPm1/G2z372TaM7DaVgZvDA
5sgCrfqqU2tCI3XRRQFN6xqKfThSjofYMYFEHwXNqRvL+0VxPiSc8dwURhSWbse9UZ5ja23vNZZM
yDcnA3R0OUpBX5tIePUyfbD4mrHwvK+ISovHgxA7larjQehhPm2q4cKw2pMx4wDjmIi7GozWUwLO
xhAXtoQDtNr10H6gq7Ue8B1ppNuDYbuHZAE6+KDMTMwxzdH14SKSUC7DHfNbFxcgr2h21TKk0iVI
8JUrGCqtzvbfO1WzZg63up+bIk7YIiQ0wdYoF0HDEethi1T/xyHB78P7NgEON8AE1+DDJ6Dg53Af
AS4uU31Osz/3poeUoOcv9AMooyG83R6hjMvPtYQ5X7pMfAUa2tzeLc3dTA6hQIIKaiFeAI8x4rz7
XxOhhIOcgBixiuNGa+3ztRZ4+cs9BV+fXuelT/4EKMVcbrMGEKFOiiarqLWWL1p0vQFIitJVTaaF
Vu2zut/f3w43WYMVN+C1F2TpI8DY+c4m+OIKa31A3cL7z7QU574J0KWtNwF9gH6Bxgzs91X2gVXf
/AP5/+FBQB/QDVwJEe8sX7ToWgMAtMu4IoJww0YSr/9XH7i6TYKUKMG6DG7qR31AkAYMZ/V8/nw7
6M4WlACcdxQEg+JFw663gwx3gJwy+X6qeLXtQP/dbE7ggduOwbi3V3MCzIq1dlAw2FTIUGDSfH0D
golMV+B7bNYA8papQx9RjPsZ4YsGsLZoGNvmx6qfvMJ2WA6Iv6AdLFNlbXzoCIywtY6gylsWlis6
h+JVP1l1vL9/cXh5YjDljXcJ2hbSZMWUyTJYvmD5rLWDYmwZNBO7BKxll6/XNy6W/eFLTtaPLhRM
kA6+nDZp2Kvv+UV/YCFley/TEq+yAUx50xXC0LeYE2RVtZ5skxwxUvSHDvIKZ4TlzEjH3WxmVLbA
BRgL2n1Xf9wO+AIwJTqyhX/d8vUK24GR8DRr9UdHgqFtyZZGCKp9vxn4Ykawt3SoiqqqqK95RmBP
v2l/YMg7jCtKZqsH/njLxMyI/4Ip269277zxEqmxZ2SXwAHic49fWxpYIm0Nq28LD8FXPSA2XRoY
EEx/zAsMruXr8YAQEwNJw2yfV1Pwd+0RvuNNn4sSiCXi22U5Irir1njO33zDw3n96QXWWckcMh+9
8XTI71aXXp3Ixb9/ebQNWdYK1n75UDtY3uf+z++/4NNbP7rXw7d6+J87wV15Vd74w/IXw/3HFPTw
n39621zfxU851Q9z/x+f5+efHn3atWngpcsfYrLylaszkDa9OoTw6KrMr26e44QbDl100zt8+q0L
fv9XDQN2HJ5+j4c986Z32b/69I/s2ZZa3oERsOkdPv363//cjs83Eyvyxpf/Lf79n19pH45Cm14e
EUeaffr31+/B9nHTezAQXkqKWOoNxCj8c+PgPLiLMeJ7bjAstxdsezb9Ap+z3vMsyb5myMQku+l9
8HvCu/7u2TFnigrIpjf4lsxj00fxh3VV8g3rqg3vdPTCg/gLxvTl1Y2f3aYB3errD/ybg/u5JeVz
3frpQvNQj37uzx6vouIdN/HdVfnL/wAAAP//</cx:binary>
              </cx:geoCache>
            </cx:geography>
          </cx:layoutPr>
        </cx:series>
      </cx:plotAreaRegion>
    </cx:plotArea>
    <cx:legend pos="r" align="min" overlay="0"/>
  </cx:chart>
</cx:chartSpace>
</file>

<file path=ppt/charts/chartEx8.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'Odw reg'!$A$15:$B$50</cx:f>
        <cx:nf>'Odw reg'!$A$14:$B$14</cx:nf>
        <cx:lvl ptCount="36" name="powiat">
          <cx:pt idx="0">powiat będziński</cx:pt>
          <cx:pt idx="1">powiat bielski</cx:pt>
          <cx:pt idx="2">Bielsko-Biała</cx:pt>
          <cx:pt idx="3">powiat bieruńsko-lędziński</cx:pt>
          <cx:pt idx="4">Bytom</cx:pt>
          <cx:pt idx="5">Chorzów</cx:pt>
          <cx:pt idx="6">powiat cieszyński</cx:pt>
          <cx:pt idx="7">Częstochowa</cx:pt>
          <cx:pt idx="8">powiat częstochowski</cx:pt>
          <cx:pt idx="9">Dąbrowa Górnicza</cx:pt>
          <cx:pt idx="10">Gliwice</cx:pt>
          <cx:pt idx="11">powiat gliwicki</cx:pt>
          <cx:pt idx="12">Jastrzębie-Zdrój</cx:pt>
          <cx:pt idx="13">Jaworzno</cx:pt>
          <cx:pt idx="14">Katowice</cx:pt>
          <cx:pt idx="15">powiat kłobucki</cx:pt>
          <cx:pt idx="16">powiat lubliniecki</cx:pt>
          <cx:pt idx="17">powiat mikołowski</cx:pt>
          <cx:pt idx="18">Mysłowice</cx:pt>
          <cx:pt idx="19">powiat myszkowski</cx:pt>
          <cx:pt idx="20">Piekary Śląskie</cx:pt>
          <cx:pt idx="21">powiat pszczyński</cx:pt>
          <cx:pt idx="22">powiat raciborski</cx:pt>
          <cx:pt idx="23">Ruda Śląska</cx:pt>
          <cx:pt idx="24">powiat rybnicki</cx:pt>
          <cx:pt idx="25">Rybnik</cx:pt>
          <cx:pt idx="26">Siemianowice Śląskie</cx:pt>
          <cx:pt idx="27">Sosnowiec</cx:pt>
          <cx:pt idx="28">Świętochłowice</cx:pt>
          <cx:pt idx="29">powiat tarnogórski</cx:pt>
          <cx:pt idx="30">Tychy</cx:pt>
          <cx:pt idx="31">powiat wodzisławski</cx:pt>
          <cx:pt idx="32">Zabrze</cx:pt>
          <cx:pt idx="33">powiat zawierciański</cx:pt>
          <cx:pt idx="34">Żory</cx:pt>
          <cx:pt idx="35">powiat żywiecki</cx:pt>
        </cx:lvl>
        <cx:lvl ptCount="36" name="województwo">
          <cx:pt idx="0">śląskie</cx:pt>
          <cx:pt idx="1">śląskie</cx:pt>
          <cx:pt idx="2">śląskie</cx:pt>
          <cx:pt idx="3">śląskie</cx:pt>
          <cx:pt idx="4">śląskie</cx:pt>
          <cx:pt idx="5">śląskie</cx:pt>
          <cx:pt idx="6">śląskie</cx:pt>
          <cx:pt idx="7">śląskie</cx:pt>
          <cx:pt idx="8">śląskie</cx:pt>
          <cx:pt idx="9">śląskie</cx:pt>
          <cx:pt idx="10">śląskie</cx:pt>
          <cx:pt idx="11">śląskie</cx:pt>
          <cx:pt idx="12">śląskie</cx:pt>
          <cx:pt idx="13">śląskie</cx:pt>
          <cx:pt idx="14">śląskie</cx:pt>
          <cx:pt idx="15">śląskie</cx:pt>
          <cx:pt idx="16">śląskie</cx:pt>
          <cx:pt idx="17">śląskie</cx:pt>
          <cx:pt idx="18">śląskie</cx:pt>
          <cx:pt idx="19">śląskie</cx:pt>
          <cx:pt idx="20">śląskie</cx:pt>
          <cx:pt idx="21">śląskie</cx:pt>
          <cx:pt idx="22">śląskie</cx:pt>
          <cx:pt idx="23">śląskie</cx:pt>
          <cx:pt idx="24">śląskie</cx:pt>
          <cx:pt idx="25">śląskie</cx:pt>
          <cx:pt idx="26">śląskie</cx:pt>
          <cx:pt idx="27">śląskie</cx:pt>
          <cx:pt idx="28">śląskie</cx:pt>
          <cx:pt idx="29">śląskie</cx:pt>
          <cx:pt idx="30">śląskie</cx:pt>
          <cx:pt idx="31">śląskie</cx:pt>
          <cx:pt idx="32">śląskie</cx:pt>
          <cx:pt idx="33">śląskie</cx:pt>
          <cx:pt idx="34">śląskie</cx:pt>
          <cx:pt idx="35">śląskie</cx:pt>
        </cx:lvl>
      </cx:strDim>
      <cx:numDim type="colorVal">
        <cx:f>'Odw reg'!$C$15:$C$50</cx:f>
        <cx:nf>'Odw reg'!$C$14</cx:nf>
        <cx:lvl ptCount="36" formatCode="_-* # ##0_-;\-* # ##0_-;_-* &quot;-&quot;??_-;_-@_-" name="N">
          <cx:pt idx="0">14448</cx:pt>
          <cx:pt idx="1">96393</cx:pt>
          <cx:pt idx="2">230411</cx:pt>
          <cx:pt idx="3">20594</cx:pt>
          <cx:pt idx="4">163246</cx:pt>
          <cx:pt idx="5">259667</cx:pt>
          <cx:pt idx="6">244216</cx:pt>
          <cx:pt idx="7">185146</cx:pt>
          <cx:pt idx="8">255029</cx:pt>
          <cx:pt idx="9">85126</cx:pt>
          <cx:pt idx="10">245852</cx:pt>
          <cx:pt idx="11">18126</cx:pt>
          <cx:pt idx="12">53722</cx:pt>
          <cx:pt idx="13">18663</cx:pt>
          <cx:pt idx="14">732617</cx:pt>
          <cx:pt idx="15">4605</cx:pt>
          <cx:pt idx="16">4818</cx:pt>
          <cx:pt idx="17">61959</cx:pt>
          <cx:pt idx="18">34847</cx:pt>
          <cx:pt idx="19">209296</cx:pt>
          <cx:pt idx="20">51204</cx:pt>
          <cx:pt idx="21">72925</cx:pt>
          <cx:pt idx="22">18346</cx:pt>
          <cx:pt idx="23">37251</cx:pt>
          <cx:pt idx="24">29863</cx:pt>
          <cx:pt idx="25">66500</cx:pt>
          <cx:pt idx="26">18714</cx:pt>
          <cx:pt idx="27">200117</cx:pt>
          <cx:pt idx="28">6230</cx:pt>
          <cx:pt idx="29">7267</cx:pt>
          <cx:pt idx="30">150693</cx:pt>
          <cx:pt idx="31">5570</cx:pt>
          <cx:pt idx="32">221547</cx:pt>
          <cx:pt idx="33">24387</cx:pt>
          <cx:pt idx="34">56043</cx:pt>
          <cx:pt idx="35">73189</cx:pt>
        </cx:lvl>
      </cx:numDim>
    </cx:data>
  </cx:chartData>
  <cx:chart>
    <cx:title pos="t" align="ctr" overlay="0">
      <cx:tx>
        <cx:txData>
          <cx:v>Liczba wizyt odwiedzających jednodniowych regionalnych</cx:v>
        </cx:txData>
      </cx:tx>
      <cx:txPr>
        <a:bodyPr spcFirstLastPara="1" vertOverflow="ellipsis" horzOverflow="overflow" wrap="square" lIns="0" tIns="0" rIns="0" bIns="0" anchor="ctr" anchorCtr="1"/>
        <a:lstStyle/>
        <a:p>
          <a:pPr algn="ctr" rtl="0">
            <a:defRPr/>
          </a:pPr>
          <a:r>
            <a:rPr lang="pl-PL" sz="1400" b="0" i="0" u="none" strike="noStrike" baseline="0" dirty="0">
              <a:solidFill>
                <a:srgbClr val="000000">
                  <a:lumMod val="65000"/>
                  <a:lumOff val="35000"/>
                </a:srgbClr>
              </a:solidFill>
              <a:latin typeface="Lato"/>
            </a:rPr>
            <a:t>Liczba wizyt odwiedzających jednodniowych regionalnych</a:t>
          </a:r>
        </a:p>
      </cx:txPr>
    </cx:title>
    <cx:plotArea>
      <cx:plotAreaRegion>
        <cx:series layoutId="regionMap" uniqueId="{1AAF33FE-38CE-46ED-80F8-9CE5F1573E39}">
          <cx:tx>
            <cx:txData>
              <cx:f>'Odw reg'!$C$14</cx:f>
              <cx:v>N</cx:v>
            </cx:txData>
          </cx:tx>
          <cx:dataId val="0"/>
          <cx:layoutPr>
            <cx:regionLabelLayout val="none"/>
            <cx:geography cultureLanguage="pl-PL" cultureRegion="PL" attribution="Obsługiwane przez usługę Bing">
              <cx:geoCache provider="{E9337A44-BEBE-4D9F-B70C-5C5E7DAFC167}">
                <cx:binary>3H3Zct24luWvOPzcdAIECIA3KusBIHkGzYNtyS8MSZZJcCbB+bGi6iNu9Wfcx+q3m/lfvY8ly5J8
nHmyQzeiQwpHOI5I4GxiYU9rb0L/djP+7Sa7vWrejHlWmL/djL++jdu2+tsvv5ib+Da/Mu9yfdOU
pvzSvrsp81/KL1/0ze0vn5urQRfRLzbC9Jeb+Kppb8e3//5vMFt0W+6XN1etLouT7raZTm9Nl7Xm
D65tvfTm6nOuC0+bttE3Lf717e//O/vtv0yqb98+vWT/+rYqB33VvrnRt2aefv9PuOntm9ui1e10
PlW3v759MpX99s0vz7/xB+neZPAAbfcZBlP3HScuQcQR7t3P2zdZWUT3l7F4J5DtYsLYw+W77z68
ymH48Z1sakfZvkp29flzc2sMPOfX/7dP8uShfn17tv/jumz77puyK9oNKhEAtJk5M+nV2zfalOru
iio3T30M08Ey/fIU0B9+AQv37JZHmD9f5T+79BTXnSC//u3vn2f90pA76B21EcKE2neY8qeQu+8w
ceAaEejrD/623Z5ALneU7Q8hfzLJ7pA/GfZKIFdx2cz//MfwbbFfQLcBaNulgtu2eIqweOcy5Ar3
Dl/YCt++9A7hnUTZjuv3oTug+f3mV4LhvaW+1rdNt9Ha0sp21JK/ZrQBWORyITDBD1b5sdEGDaZY
cIHvFRzg32K05Xcx93cUczvo94b4Z/PtsBP+ZIZXsj3WVwPoeFF+Q+OFVBxRZnPQ5rufp5ruggXA
CHbKt++80/CdJNkO9vehO+D6/eZXAuF3DYfA4oXjMOFwsNUIP3jdxyoNJpuAvabuUyBB5/5UkO04
PozcAcaHe18JinfPU1pSX/3+HxAevmQ0DUbXYVQ4W1F03yGKMOa286Ctjw3zX5Drj0D9/mA7Y/t9
yGuBeGrL/AWRBZdLGLE5p+QOumdBM+RJnDNM0PY8Sf6pOD8B9G7cLjje3flK4FPzb383bXkTl8NL
6iegKJBjYzCyW1GEwAkLYjN8Hxo/c5s7S7UdzKfDd8D06YBXAu29C735jvDLetKvGHNq2+xeU8Fl
Pvak7jvgOrjNnG/W4Ula+2jJ/0ys7SDfh7LP59kB7Z+MfCWwe7/913UD2vxm8c9/NIW+mV9Yr4Gy
ILbA7Cd+FzIhwJxu1+u/KNt24LdNsgPq24a9EsgXmR6ATf2mZy+U7rgugRDrmVKLd8whwGJiujWw
2kWS7ag+jNwByod7Xwl+95Y6+grji2Y7m2jKEVTY5F5f6VMbLd45xKXIfWTCH8fJdwv9JxL9EZ6b
oTsDurn5lSC6voKCAzjea31rffrc/PMfyQsqJ5QSXMexbYLuiWPyHFQGtBQiBMjnzQ+UKh6D+hdl
2w7vtkl2AHrbsFcC+d5VCzWaF7fCQC9il/KfRNHIBkcMAdhThHcSZTuu34fugOb3m18JhveGOP39
P8rr7uZP7N5fppJdMMW2Q+4ZC9DKx9Ey5LVskzGRZ9p6H6zu7STSdkx/nGIHbH8c9LowzrrrTBf6
9sVRZhy8KbjU5/Byjm0EmdJTVb1f5v0dpflDgJ9MsjvET4a9LpBznZagOMOfZZh/WZUxJdSB+PjO
LP9Q9ROb+BhToK4eO957rA92FOoPsX4yye5YPxn2SrA+mMwG4xd3vdgFrwss1kMQ9dhc31f+0DNy
Y0dZtkP7ePAOkD6+/ZVAWd11ueSTmdN/gdZCLR6KO8591PzMAQNdBfG0w/n3At825d1NtO0AfzMA
j+bYAecto14J3Mf6Nr1qpje///dDT9bdkr8Mg0E4dFMJxu8UGCjmxwq8ac1gDhQRntnovyTST2D+
cY5dYP5x1CuB+V6rKzPf/Ev66lwX24SI+x6MHwIvITY9Gt/KRdtbNI53lO0ngN+ZrSeT7IL4lmGv
C/Lm6kZfl83Lh1/YQZTT7xzkU822N2Vh5txf3o746W6i/SHgj+fYHe/Ho14J3Kfd56tvVvyFyw02
Y4iA8t4Z8R+YLsGEcAT5XoF67LN3F2s7zM/G7wDxsxGvBN57A95M11BPemlWBNpjCWfO9hZZKDcw
4drMpg9O/DHA96HR6S6CbYf4hxl2APmHMa8E5q/LmH6Lh14mBsPIYVw426uFUH2glCDO75sEnlnq
HeTZDuq3gTtg+e3WVwLhmb7N9VXxNRv+ZpA3rzq8aFgNLykgZrOn8TR0XEHZd1Ns2loY/H8QbDu2
P5toB6x/NvS1YF+aDfC3Ny8Lt83BAQOd9WCAH8daQIO4wISBgn/70rsmj7OdZPkJwt/H7gLq97tf
CY6///egf/v7pifrX0Jr2a5wCPAcP6EuXYyx4zrfmc3H/vavibYd3i1z7ADzllGvBO774Kq9aooy
gpadF0+WqKAOpEs/qxULm9qC02cdePcxzvmuUm3HeussO6C9ddwrwft8uomnb9byhYIsm2AifvqW
GXQAQNMOVJ++/jyrL/65ONuhvR+3A5j3d74S+O7VdSjhhUGoO1y9cG1p09sBDXQCmtcf4qjHDlfA
K4XgkCHKevDHjw30veJ83Fm67eBun2YHrLcPfF3Qz/DK8m1zA680vPArwtCsBQ0ADnjn79nuY+zd
dwy6pl2gMx+2xhbsP+0u3h+C/3ye3dF/PvKVwP/p6rqZXzyXgm5a/q1R64cSBRcMyo/ud2b7Md47
yLMd4G8Dd0D0262vBMLf/6dsXtj3IgJ9HeIbFf3DyyrMtR0bao5bNfbPxdkO4P24HfC7v/OVwHfv
e3//P9MmzX1RIhL8LnhVbHPn3rH+UB2GRBeiaPKs1e7e4f3+P7uItB3NH6fYAdgfB/3/jPFPZHvy
nHBQw+bwiTsLtyUu/ovnbWw6nwnmmG6aIx97USj8utSGDq3tdf6PZfJuJ+bs7piSH87YeD7+yTPe
PeJPVuNfc3bGz8/VeDitxLtqr/yv55w8Olrjj69+3clwRMuzoT9H7yHrWH3+9S1mmEF3sg3IPJyh
spnpfvgdhfTwLuzdjng27hYarGEiaNrAjBHh0s1rCdBf9/bNcPv1CvRT2ozTDSkJBQR44/ftm6Js
2vjrSSzQAyKg7x2Dd4WXfYG7MmV3fwkqEYJyG6zA5or9cBgNnHAyRWXxsCz3n98UXX5c6qI1v761
MTjw6u6+jbjwbhThsNcQtJTgTTuYA+JVN1encOIN3I7/l1WgKW0zglVTdIdzF/vjYEtUjH6f14FV
pYVyS73SaRHgzFrWof2hcpurMCGNJKw+LCn349jEMo9TNdr4OsbF+UjbM2ZSvyfZDct7rxK5nLIi
4CU9bTtyVKWfnFH22FmM5ZSrsC8/hFWTSTQNaxOFJzWaJB/OMEZ+iYicm0m11ZLi9wXv/diRo517
YmyCkGZel2G/oYc5y4Mc4SNeD1dzP6ratOdMF8FoOa1nJpNJy21lreelqD5EdS5tXns21Su7dFcG
UVu6KFNi7OXcHosklqY/qLPayAZk6W2yHlt7NfT1MuXVXq4tLVvkLCsey9KpsSfS6kSQoZGmnN4T
Ee7xIpdDvMcT5BnDD634gymPcSZk6H7pC+3p0pZjXUk3JypzXG8kt42Ll2M3ywhZoXQL9zIh1lVE
Cwqip61ybKRalq9ENQYWK2SVdQuqM5XhxC/SEweXgAH7Yhrj2aGrElKti5leuy31HFoeFOLEMom0
bLRihbsfxfMZjafDwW39Ev6f3UQ17QTvrh7zavYbFh8g5ziz8gAV3BNJKbPignfw2HO1IpTKivaS
s/CwStD1FBllmeu6O6e0ljlicnCWNlthfTQ0sNQGS4YsH9fTMcf9QZW3H9ycf2EkXmHWLyvSrUTX
fuqsVja6XXc09vIULSirL3HZLotw8Ou2V1OMZOKYD61r1OR0J2OnVUOcoCwESNfKgpen2JoqJZi5
sJiGb66aNc74Mq/SVFphQ+TQx/vCyoKawbPwtFkUrAmqeP6Ylk4hm3Q8mVtyaUZYqna+qghZirgp
JXf5ug6HxVDxFRbo1Ij6vLWH91ZFb3va77Ow+VIXupOPzMkW9RR8o35P1VPAu2zEtQkQ2GASoHXk
sXqKbkQpdAlhFRZ6SUp6PtHxHDa4jIbGq/R01pN09DTN1+lov69ifoxZuyrtUeHc2a+dXFkoOiJj
rcIwXI+1I+N8f55gfF2dTG3kcbuXZcIWXX82Ts37EGspMiYrN/J69mXC5UoPH2nqWxk6t+pM0spW
s80HyabwoxiOknFajbMjo/mChNOnxFzM8W0WrqmDJcaNH49Bq7uDctR+E497SYoUbkCKDoa4iTdE
Jy1tvdnF55YOlVMEDRsPbEsoVC5KlMnBsMXs3uRFeYiqDyxPZSdG1bn7RYkj5dZin8d67cxGOaKR
umMeruyA1Y2K8ESkg/fcsVU5Yft2m8ohNTIePtdN9T6zw5UV56vOurXcTwnoXAwWoutLNZl9LmSB
LjOdL2OTBV3MZGaXF8VULDiJpaYInnc60rkFqtgco8QC+5KlS8csI9r58/QxtvXhiMJlWrKLQl/m
Trw34+swUrNopRbdCoeroqMBham7pFZVyU/cHFVyiFLPhdO+wnavrZhneLYo530ny2VG0MLNOynm
SbLMfg8NR14Y3tQUHst84ZgBRm3QZ5asmdd3fM/q+Hpw+Xvc9jLjako+ukVqK4GdI9pe2XCvc13y
oElWbrGaxBkVe+lkLZKsDxIxL4eKwFotMBqkqBJY2lnaePStQXttbsmmS/YrBx2FCLQ4GRV0SRzj
2D3OSg28VO5PYlgP2PKcZNjv7WQdOsMaT+3HCQ+qsJMP8Tj5xVDI1rL9BO1VZDQqR0ZW0byXNPP+
mLGDLKGBDTtyTmvpmnmRx2XQRcyb2/fjXPpTRMDQO2rW2ONWJVHmyC52gjoHmzkan7TzQdK4qkXu
SpTL3u3XWTPtFXiWqI+WuEPgVGbfKieP2k4wJ1SO/bEIydIOx6M0uy2zL87ceRPZL+JolYc3yRQt
imRctSnARjKFI2uZJPSIGbrKOrLmMVK5aIMqP7V0rOw+l2jWHketpLAbaUyXKMyDqhm8OhRyQOVq
solKwY535KPVtwejk0ssxoMpjiW3jSR4lDwpA2RNvpshLfuiWCAj1nEeaCFkE1r7Oo4VrUJZusKW
4TDCqMEFRbHsvUT367xOQWH0Qe40MsnATeQHtSPknC0G3SzbOFd6GCRJp0UZuaGaxFIL7LeosmSM
Rthd9Gium8AUVgQS09If8ToHtxo6lZc6XM6IL8ZUS2QlXk1O5szUUuvws0jrLwJ8XdOO511WSR2n
WJaDtWJlq9oW7xV89EMCPnTiuY+LHnsOWJLEmpeJ6RdtZK9CSyyEWx1rgo4r1w0Myve4KA6pBYvW
RT7QUAvaZorrZj8f4lr2bat6YR+V2qxJzQ9G1ihok5dumEgRNrJN59PEHdQwhyqzulPo4DrosyM2
O7A843lI51WU1f4I8yUFX6c88prKUZolnmmsQ5wkB4U+1c0sW5z5advJRkwmGDt2wUd9UdfsPGya
Ve1qIx0R3ohyvkAoVn3ZRhI5zYk9xMu+xLNKQsd3ytTx5hAvUmMftqkVzDxHX0MO004BTrJzHA2K
J1GAuJYUsKuG2hcm8Z158qYGqySq1uUwB5q452NNpGUin9axT0Fr3dI94rENoQKar6JkPGWs9pCL
IJ647IkI4qaWfKKLGEVSMKq0U56brpWusA7m0D7uiKOsJIf1ZIAnCZCOP7Gw88K8CCYru6hMrtK2
XCTYjZTuPlSD5VXFFS0nKWgn6yFUnUi8GSeBk0KQUjQ3Y2WpQhAP20nQER6EIVGFM19iTcFZ54to
LmWZ8wIi0NBnzfCxJ5dlGx4m4UHCR4/R+gyW+FbbYjV1R1lh+bYbBt2UnYbZNMjQtBI2l0xCJvMq
2wsLfgSBKWyTbG9GbMVRFMkwCmFt9Lzua+QlMZZRZSUyG/BRk2YHsYCQx1xymI2ixgYNiA9wgf1Z
MC+NKhUjdNjj6EvXaa8PhVf07YIwDm41loNdy9GpVk2L5TztD2CKsZMcoWw/M8zTRbYMs1SOXRFY
lsqqkz4HkZO8kKTVXuiyQNS5KmHrx+KUQAg15aHvJgh8KFo7DgsYeAExDb5LZ0mtgymLPa0/5Y5Q
TfmxRTA72hsiiCDnxiepK6s29HD/kUdrw/xSpDJvxoMxaX1IPjzDMjXxZevEi6TpVBR2qiZi5Yxc
dSwLxvwiwuWidvogp1gOOc8gUNeZjON2mXb4sI6QLMq9yTrRVS4Zb2SWURURviTpqgfDVxAkIa6R
jjN6RFtePfT7fX42t59E3wUhmB1ct3Au3OdqPqnKqzQ6QOKkdBPZEO0lzjIrqlKN81WcEVm4x3U4
yaz/YNEPlYHVg7jPblEwsvN63Jvd0wlT1Rd7OGewZ88gnpBTiRVJbckaLOMw9DrYY52DlT2TdVJX
VylyPGHVQW0uUkpAScihA9FmDFlDxKtFb/GAtrXnwAbIISfSoZYm/5Sy67Cv1FycJ7pQ+ZxhaVWN
11q1j/moSut0MJflnIOV7dTAjjWFfQyGFYL/WPbZIG9FuHJyV5nGVnhYRWZcIOd920ceSz/nEKOY
kQdWEUuUY5mlZyK0PsZDp4zu1o2zCIfIhxM8ZWnHn+eI+iEozQiWvHb8ik9rnefgLtAViiHbQZCE
1Nyiam4h1Qhre78q5vcUdwcuhSuuWURdpVrIoLohVQUGJ04rP69rcB3E18wfYGM0aaKyEfkQsfuW
sFZz5vOo8aGrPegx8Zj4MNJPDeDtzpYU46DQfFaXlYwLrcrYnDc2nL0kRq/IGlklC2tjkTvOrzcJ
y1gdVibyyrJEchwmWbF5Hbb1oUtgR1mWZ0HMwfNqxVvhdU3zWVhzEGa9HKzWK+YSNqwjW20dDukp
m/L3E299KykVbbp1XV1kubvop0QlHLZatK5xJCu+3zUrm676+YCWRs3c2mPYkROsj7G1tIZlZx/W
+qrrx/3JnlWK5jVD+qCJEllbx0NZrGndyxQ2Y6+ximirgN7xwZUEGQRFSf/ebpca7EI5fJxSKvGY
L3Keytg6SzrqaRbvJXkoTTQuLFiNqjpOqjSRLDEBBQIAct1UpvpaE6rA/IP5uEwgvE3EsILQTfKu
+lRrS6a0PCMQUQ/dRosgGs3ZDKpHDjiLVDNAWAApUCxncl5A5laaCxZ69giOoJo8m2RLS9uw9S9J
Uyk7HpQrYCdrcIoiUpntLMrhuC9GNVgmaMrUj8k5r6YgLtJz1IySgYoOEDaFTr4gRbsoHOsjrWFD
kflo4raasKuQSC9xavZz7h4PURGEY74ebHRoKN9PqwZ0vBGQriozWXtF1zqwM+JDt5zWeVMobpFl
hpc15AUCngJls6KuVhOpDmqSgDJXI2Tq5EC0LLDEKN3MqSXsXBXxTlIM3nrmp8Sy941tH31NyO4Z
qPuM7I5AuSmrqdFRfH+g78PHfz8vc/j39TTY7798+hFmuJ9ywxk9+fADi/UTnuruMOGfXPw5ifWN
nfzKRcGr147jAq30cwrrORf4iMl6GP1AZLmME2i8gWYMCj2vj3gsqAZCcuo6m7eTGIMDHO55LAe/
w8BQ2cimDoETsTaHj37nsaDmQJBL4egHamMh/gqPBfUMeK3tcaaM4PyIzfmGNpB28HXUATrvcaYc
haYTXZVhVdvgviary5XTOKveoUbREBgoa0TgNu3yJBv2+JR/MEwfoaSv/H6+KOPL0bJXtE9GaSOq
ZVF0hTKUHOhmyFU1idorOmU5HbgXwiM5arAWvIgDF5UZsFOp8CdeeRUuwJuHYITdcTyIy0uU2mAh
REXUFNUXdp2Ajet0UCbTB511rRo72PADLfcGrXTc+04yfgYp9jPNj0xZXEIwv59H3fu6jYKCN36q
3X45F1bp4ZAvM1ogOUfDJW/cSVpsORU8CayGqCrkpZ9ydNy4R33sWmAmzYdYjJ10z4p4uE7DZg6q
izmpOYQJkHfyih3aWXxhClSp0m7AJ9CLfoT1DPlwPLfWsYUj7mWMRV592CCyx0dnKSy38zUcACBb
l5ZyKJLPFe4sSKMuIgesi1WPQYz1GMxkmiXEiUbaNtc+h0gJjoe4mgtyMmSULvSk/b4hREYmCkpn
DBWp2LHlzJCSuc5ZmuHA1fb14MwHc8LPOla8D7W+nCHPWGnaHZgR8iNMSiwdV1dry3F9UprMg015
jGt9inV/jVpSeaJ1RxkWhkM6QhdZ3iClkyxT2jUndg10gROzUVr01DE8DXrUdDKKqqvMG4YRoh0W
C4njwodULd2Y3xpSj+5jPhUr2sSAGjk1bgGMihFHTLRAaIRZ5Tk5XaGxiZYtmrxhE+yhGSMw1CzI
bc19ERXVOSSaQKrwoV8Lw5HM8Hg7N8XHSRed7COTQriOCx8ClSKxU8WjrFfdFO/huek9pwAE2NBl
Hkk3+17Qk5hk0V5X2n4NLMoa0AECIWy8GiUKMQqbDQ8D+OfpKGEll4QPqu54GGRp5hkyp5CD2mcp
TW4w/2JnNqSVJjNymIFsmEtqH8Y5WcNuzDgKSAqLiTLjNc3AwVJz4nUDOWqt/CyPW64gKo5kh9hl
2bF0H6U5RK19L62eO4GVgNkeBATh/TzKtGEuJIh02Uz1uhtGIhEfrZXNw/d5Wh5YCWQHuhFakpzt
RY4oJYM83Ti4WucE+GPOo2QR1cdxx3xD59xrw8kByi8/cmLr0gxDAOzVGNjA9oDm9lERqaqybNXM
QNpMECxzXflkqApvHOdFMw0qTJrMmyLgUHGCz/tUjFfFlPglTlZjPi7RmmRuvBYziRZVOl5SE69o
yhOI3fiXZnKAqu5mcGgu0SrKF7GBvLECkygzQ/aAynek3YW9jPKqljAe+ASXl+u4krWIU2nXZFUN
3THWXSgxzcOgQEOr0jKZPQMuG9eVI2ean7MWwi9dN7M3l+EEgQPMRIAzcK14kFFJ6pURwzEe+0tI
LvYst/biRDeytBwgmuPuoHeFn8YDPrF72i2tspFFxBcVmWNgnEOm2qQAizhUzoJG875Vd6kXZgBj
mIGRTKriU1GkN4IjUCwRnhc5ngJral1IWAlSdChPx8J8gvjDgnwg14oJXklck73antY9ZMa+KKLA
TfseNk5K93XqLnImztI8BC5tsI5xr4tlX6AgDyEwjOqyUxs1VhU7nU0FyWlFjZfrCoLLBBKpIu2B
ALGXBcs/hk5SLRmLHU9nEwSY1oB9kpDJQ0W90FX3pcdl4SW4OmC0KNVgaldFsS1rE0ZeWNmDFwmz
17UaDEDdT2qi9STPLSvDK+2mjqL4JHFxp9x5nt93bQYZRgtuwB6BFoGEYSxjN6iylCsRMi+pI4il
J1armNFuPR5l1AWe0g4HL43r91lkjlmh6yXJkW+PQ6G6diZybLoSmKQsk6Mpj5LB6TwyWokiHf0C
aReHOCoaJDbw6LRMuSwaMNMa8aAN5y9mQrlX03D24rrYs1DKwD9asyIlO7TsPgZmNOEeN6nx7YJg
iYakkfY0Lad5yRJwBZxuCiiFU3q0gnXXfWh7bQe5zATKaGyoNswBi1m6nu0s6ONu8GI4OFP2cTYH
MPR86kGNC4yDdqxHn+bNgTDuKfyFBlexClKkIjl3iZ1Aapoe5II0yrFCssA8h0xnyaDmgzc5CtZt
7xtyGLEhPkKdyX3GM8hNwHCwLO1WDjdkPfdmFUHxQDJdjdIU8azatAycuQJn0Du9qkWoUiHOutZO
fUiWIVboTQQakiEZ82YZTmWj6k1GkpGMQow6nKMInnCY1Mz6m4pza91Xk7LEwKU9GuyHPNN+Yq1b
suyXTmMgOrCAIqzC43QfAuredgRkSSmUk8LmspjnzKNCXxkTgXIkkJpUtIyA/RpkavDFMAOpQ4tj
BGV+L7PwuJjsaRnaTdAKC1Ky3siyRXaQasje7anzwP5bqskhZqkgcjcCiO60KV2grs1Z3sOmC+G8
d7/DljKJVUqIGIQHjbarso+vGPwhDK/BEFXUONmz6wGMqdUGTjMnXgS2LaBzc6jLMYFE1aQSNVMr
oUxmAVeJPdtquYSDZOpgjvzS0MoDpXf3TId7NY8w1gLNNTO4mWxogbq1+tO6ZeD2LAv8h8EHKQ97
pS2yGusETMQMxYIoQfTQqUwjpxztV9l8PPRinWIgF0azN0IUcTDMBYa61wWLaXIOf8rizKXdsOpL
B3yDkSyH5GbcK6oiVMZNQLGE+8XgdGVcBkaVgOOeaK7IQOABcCRUnIB34HuoBSsWZx3ysqo4AvLJ
2ufp7LlK5GTw4U9JuKqeL+CxHFAyd/C1sb6U1gAJV0yAR0qv2pieGSiB6YmnftHTQQlU3zQNwkCH
2acxb0+ronFlMoa914uzGTUKvka1Ux17HbwoCpx6u56ShEhOIVcceXhSgP+CSkYPn5p4WmQGSoGz
Xo1OCahGOgbSoVvUbd144YjQkvP0Mo3KWYVCZFCbM2eDAOigd0s2M/gznJZIobr8SIH89oJxDiDF
i3W0GjNZp/GySSFxnDkY/H6OIc6F3DpjY+nFQ7+C0lQE2eJpmTKwSKw/nMf6s2MNdJ1YQATXo32i
I+B6WjRDRJqi0HO7MVu18N0u1JvlzAp4CjzPamLh2WiZ4zxyViFt+f6ANLA2bjR6ZQg6Etnp2krn
ZZa1PtiOdNEnBPk5RB+kL6iqYsiUjQbWkZKPIfhwZeJ09KsRuHgursfWhFC0uylI5x7F4CPbKOey
sSzkQ+S3jEt0M4npoOmB28mmcRHiZJBFbkeHSMR7UBEDk7XUTtP6aVM0J10+KhSGe2AP2D4puXMs
UJWvgR+0Zfd/uTuT5chxrEs/EX8jCYIkNr3g6LNrnja0kELiCHAESOJN+n36wfowuioyMiv/Move
dFlvyqxSIcnlTuLee853LrNsvskseqHZeCiU+qxyq0MZh3Y/aAvqN1dOMI0Yhv2p7PfYVbmGrIAy
YY3+vTsPedpQ95G7k3/s5jyyXDHEeuRGuEKSVQMKFT6FLHH8s1e0MvWz8doXKj8732vNvaRvyym4
qRo9Q7YsZ6g4VFzUMJenFuashEc2Qrgy2ZXQokgmbJyAENs/DYbTxGK1+shrGhik4xpIBypettRX
4bQ8HUplX8fpxaSmHearvIUzHWP6mKKpKJNCd040arvDsaaDohIHbdAqzGpmwEU8DHXZ4e4p56Dv
S5XIsn3IWybCpdLP5gx1NNP1UeUdhLnBfB2MqjsUw1pEeCIPSphdog0bHRounn63HHE/D4V/0nIY
zwrDjPVVQeXXa/sglJYBzm54HBJtBIfENrgoYH0Pm/9j9ZgEqOCrkOgJUoVVwRkRBiyUtebhNNs+
ZC24iq6iuzZfpqDosxjC7PaiMpxW7Hns4Auu+XLkFnnL3BHNwdDcdLNVBXrG3921+mwQXMy49FRq
QXt1TLARej4tPrRKSNEBFwI9Py12mVFGc8e/6cHM0nrB0ebl5BG5FxR+d4QLlod56Yi0FSRa5mFO
mGr4dfbFeKnJN49K3LhlqHrSJsVa1jg0dAwTvNypuT5L2KeBHPEz+Hgr2b4ZvjVm9VTbckcL64VU
Rhn7MxrAufHvugrKuJZuGdYZK3Au+H5smkeDC//843/mqb3z+qZO10lnqWynfV8TL558uFZc9xfY
Bi5qRz0enHnoU2UduzZz4PPnT4ji8VMF97N0Rx89X3/brTRLjMK0A77YgaLuw9Q68GHUeNfZ3nIs
7WeooxjG+zrpa69NdIMhpxMOiR0AE7MCB9K0xcEg2ceSax3ZWLV9kpwcF9QDkBA+j9Ri+6Ftlikn
XqR5d/ZqVGLBoJmpqoM8+ihJoQ/GPCypqnns8TVZBriggGrC1sLgNuTLEqnVeKjrDFeJyaIKnWPo
V8zZPOUa83gwZfMY1DNUqErHuVG9rIJ8utz9wEJLSMZzF8rC8uLOVafJLP0Adj0+5KJ9r5QZcT1W
IXWKxPJRKXLLWrezFgo/g3g28Tla3REn++DuZ7JeGiN/VvUyBEyur007D+BCIOjyHs5Z58Ghx9Nd
UmcZ3nO0h3tXwtJFv5bNfNrxbNetLUZmVyWqg75KlVsDh0Cr7MLzXdAH4JwdBD04cox6vdrB6AGY
KKUwQzXvFngDYY1HmGB0mOWhMecbtydeWrkkac1JQAX15oh0KV8UjljW1ZhDb9wcOv2o8wE+/9TF
fQcrVOZ+rJl4LQz3yzZmFYm+eFtM3Lt2j/src6yQYg8GpGnc7+Y8mxgpP+u2xUFW2RF6BRMKSDYG
IxV3oiMPZIbNsqKKpjiKb2AMaq84U95KSMrDmsgBk1Gnw9aEQ1MXFwMauUFA9OSzuLr50B2xKR3v
BFG3htogEgMOWf65+jBGF4A1LC/fh8Z/0jZEVV8ZodF5r0SbqcjWfs8rqXDROnjtGKqHGQUHgkgd
lOoJBtrsfLquLYNC+UZYwXNtFvdbNhP4ZSV8Mc3hbWrcPczHvW+isnaiLeE74sTIBFqkEcJPNyjw
JWiXpwLVmojqkXOwScW+sacYWNQaYbI85x2k9tmgqepaJyCgpCLyaFVfWTO14SiX+rJwcl+hVjGu
psTzHYxX1I/dZnhbGq1xl6IVsWw0xlvNtDDfZZW5JMyhO0q/BFsJJmV8MqM8NtWcp3rNHiQeJHKc
5G4ZhHMY7Q5IhSj2dFo+8gFmqN0zLwLTFTKvUPeuKgM0S/WpybJ4Re+V9rDTaskUpDFZAdAqvdCt
54Ox3pBpupfDNIYLzyPoeAxDPsQe+L6wLMlq3Iga5JDvV7HXF1Mk4XVHi6icuGzmRzaguk7G/NRI
DF22YFfHNW9rZ2jDIfPfdd+1gSKoi/0K6GE0JDqLfDEwyUXTCJpLZwJNWdeNUQmuq75aU7V+I1Cz
okrCJS9H0oXCkBgTbD3tukGihtjAkQgT76LDDyiap37KqkOZzWcIULAyjAlHbNbvBgwi0eLUh1Lh
4KgxV5Cyb5JM9Z9TL4J5tj5nA6VZQKvHnzBerRGE0riphvaQjg16ssVoD62rJegmmC/94CZk6wdm
tBUcBdTqazjN7q5vlzXxmzIHpJZBeWlLIAzlqfMxzkn3bOBvDMiAor+5DLhZ2njmC41s6BklxqBE
lBNO5dl84y4mhtnOdo677gUZjnNTSRAUvR9Vi58OOoeFM/IpFpXxNK8l1AaXhFaL248vHUzjZTi1
U7PgJubPWqdV3X5Os3ewc/y2hpJ0ZVutMtN2yWFCCSsLhKHjkk6AXwx2tMqKpY2rIpbDnDXz9VYs
HDKhhUPXW3BQmuK5xigbL36RByKuuD0mEzrUiBlAvkx6WJbxER3W/cA7FjQaPuy0qlRLci+AM0hi
QR7tOYw7KY7MXGQ4ka3btt7MDqZ3tbAJLvpyyrSG085w1K84dyvoQiPahLDhNSSgug5/30Q4//NR
g382Dn7o/X+4Cn9vNWwPMvynOfE//tsftBkQP//Z/ztD4m+oWuIhg/DfWxI/V2f/4kX8oHF/fN8/
zAj/vzxqe5CIHezdwFPN8BN/UrXIq2y7vx2w8tsDVv5wI8z/Ih61UCdRGRmBlfHTjQCKjYcE4NlJ
xNmyx9Ryf8eNwLf9ixmBNKPlYVUbNr8g3LhRt79QtS33s86jox0WXXXRPgwvOkMDbGvr0xvMHtNb
4Nfs3qzJpSwxcE0darKsjtn8jU/9t4oVz8aIdqb47qOcC+B7jkH3kxChIetr18v7oTLhVDQPYlQY
JObEqyucH3yPZgWDqQ8zzknJukJc7YJp6o+T7+wQwN0tXnvC/ABWTKZeYUQ+d9GhjQEGvLUBLiYx
1d1aaIAjB+3nDALDuc7WfGmUkbB86wjzRJUqtKa0Ycbtslrh2OkzYzteNmB/nKTVbtQSDltlPpo4
99u6/TY5+h46/3FY+hi64mkiL3z0w3qudjPpwPFIca0H/4oZGJJ9cS8hX1kUBnpeYAAuL8XYJX4r
L6YBr3ApI2Y9DU57XW11KjySYM5JZ+8ITzC3ZMRq1LJ519jL3i3yi5Flp7VmZzLya2XVH9CcDwx4
adfQkzmA2fW9G5t7exPSH35PwNY+FBPeugJ0VD0vgEUsehBVFjiqfRu0NCEv7Izlqn37wR+a6wBz
I6T6VlpFuBS5DLsJoC9BB1moV4ucmTGALIV7C+JLGJ9a41fq93JYXlgzhCVv7qnhBOvaxZlhB3Zh
plBk5JSBL/LzwCvbtJEOSBFhffLe8YGaoJApw0m4xJFFK0zu06PnKTDWKIGaQCT351enULvVlzfw
KVxg1zM8K72T3glNRJgZHxYF3tUMx24YorXfFZuJoMMODUJlYh7r710hThk5ZGYLIRrAXHfvtQQ2
gPsNqhTaCJ3UqxXhHD0QwwMe7MD5cnWO2Wox7jKGnsgEM7U4l56pKio0+/TKLFmbMTFz/5IVRazy
pOkafKb8tuV8CKjEh9ESeWMCVAo61UXtYJwccw2zpqhAqfInRyuUnXFEvZRDYBBxHrIOMHKNVwZ6
OLfjZV2TqnryWrxHMp7xZnhVvcPHdC5Ef48K8t3w3cO8ui+VqUFLptKIJ9Gkfp/xoEJaI+gpaYJB
8PEMveErb6y0KnU4FyDdoMWcO/O2UAL1841sqLHlHjb8vYP4hFDkExv7HWzolLrDBa62cWc4+SfK
NNqvHvoXKVXgjv1NB3piVtD+HPA3cMPuWrBeWkExBtLdBDZ/+P2S8/fF5D+3TMBn/ndl4h/xoj89
//OvFePHj/hpXzuWA5IasQo8EMbf/OGfFYNh5rYZoqsYJE0KZ/mf/jXirnjU05bE8LDGHJT3nyoG
RhXLg+uN50DB3/6diuFsywz+Yl9T7EDYiprjOIBnNnv7l4pRwLnJMKeQEFN/nOXjvhnXkNhzSAtI
rbSM8ywLlfnk5yxZx8KAUepqwAZGUvvWwcif1vXk8P5IbPSAHYSg6l1gquuKMgXHdTuo/iKc+qhn
PkTEn4OhOlazfaGy2zGK+at3FS7XN5Am6ZhlFwoccNXfuGXuWQUYXnGMDw3t0MrF5pD0zg7UYYCr
PMqGnQc8rr2a2aeq9tr8oO57BYOuzr/JablpGiBWCqjNAgXP7C7rNJpB+Qw757iI8rFCs21auO/5
vke8QuKlVShztikDPBcCiNQmTrX+y6LAr5ncBTe7Rn27pmxt4mGMzaqE84m7Ko8H8m0pzmgcU6rs
wMoxqrVoQrkN9NTCq+fPY/HBDR563N6NbXGeuH2yuz528iLE/HkLiyQE8XkLQ3lPBPi4FrJ65dYP
VuvfQYV1pP05qXLnZrAPpm9wzfgar9VT2ZbQXDFL3dLs0OZfCzvAAQpWNUd+cdtxEUmMDq3z3TZS
FCTKRFDUcMuL14kaoQnhHP2AIsrcjYDQGnyJbCxRh/+6Mcro/8PtCrDlO2uyVAxIXqwq6pfxPFQl
qjh5qWv8nc6YLnMW1FZ5sOYXg5l+0CsFLDGDblUbGjAjzrh8mm7nxYPS26+fedYd284KharCkkyR
21cJqPdYQsrtnPHOm5Z3t8A5tSzNSeSsi/QwP+eiPghWPoyi22cgFeLClHdVDiGzI29mveCIxnuv
c/+jgkSx6njRz5YqhtDAgz4u4zCgqUbMoBpvPcDg0+jDNC3jvtZV6IGm4FmfNMJ/1MQ+D9w7ZhgW
OwoJAYSBaeNyUdMpK3nqKuBk03ozjmVkOTJV5vTWld8sgve6QCuyORp3GuEQr8z9YIKOHlaMQU1k
X71anmwDDqZRPumZuIdxg/B5p18qmH9e7/tRJ629zeq9qacjm+mRc/OaN+Io16eFVCdWiET2oPaK
cYJL1o33zARExrNHJRFhUYBGJjdkrHlueZRNc5wVy96AUqM9nPKzbXVJxZK6h3htW/V9I3lsrJ8A
3GJrAo3pP9le/0HLDsEDbcYufPQxd/zIz1SDybmDYM0LlDT5nZUTSK/J2ZiUNoIXjvdvDmtrum9z
5DVyGFn1Sh/RFEe+Z0Wk+Kg0SfVSHOfppcPnQ4dLX9zBBxfoEIw3J6cPa383ztalVmNS0u+tf4CI
yfihEg2INxh31rPhNVHOVQCME5Z8EfOBRks+pBxaa+6xg6dh7pc6LZl735nG2+jaKeQA5EesfD/x
4mp5DboCDOGj+50LiHH1yS1xja/djlvecRykE3KzTQbAsk4VwtVJLKf8dFkyEGRzqubZHK9Zhil0
tqd70qBb4HPLg5qNiRLem8QN6UmFKEx9v67mwS/VhB7LCtqVAuXu4D76+2VThufHbt2ZFDmXewMO
dHdwBrCs7suYOU+GVMcByaeKX0YG2xZYJme3rD86fQ+AEh3PBER5LqBAfpS2v1tqpoKhzWKnoxHR
b4NhQgkfbrXt4J+SyG4RKKpwSSL4FxJLXh0IR2Rld418VRm5g4uGEAV+ZgE1bACx10+4CnPzXUJl
XID/InKyBMNs7pgnbk1z3QMYSdyueDTE+JiTeSe2Ds63ziMxXkpGkqUfLs7inVwIjpt8dVLt+NGg
9+M4C1RbBAWSLACQ0Yh65AXqId5cNb3C43JcZBVei02rp3AD6G52HGgHxcUyhIhstHvlUB7WDEdr
Xqq7ckX7nNXRKozkl7r+D+bu15CiRUGQ/bU4Yj3fNug528O7tqTkr8WRr44CMVQ4IelfpA03ymZp
z5YnxduDssakIO4WgIhkVsadpPgQizCnR403l41HF0cF8kCaQCyWIH281wxqrpF9mOrLFdZurV5s
B6bslwYPgVgu2C3xThcIoKagCZH3/fLWzBdif7ISqm4NFQjiBHX6yM9vBxsyjKzg3LGDZl8CdKo1
kZCM9ws8hoXUcItvC4C4xNt7q0xy3GYzpj4blPeI+IoP9CNzH0bzupAmEW4BohbXzJLHhmfAcxke
l/lBT+oJGbxQZmMJJhjydpHfNAIarDajQqDJbSw7Erk8acM9OKS6tQd6kxc8LQGd2uo9az+IIdM5
n4K2zL9PS4WPnD836MJrCheUejKyUKAt01ZRPmZsp8BK4SlqZzXi80VoAYeDS2PNrZAJesx9BBLb
7GJN3oFyKPZV4hvRXMkLrMxUDQvIGhfvLOkw+WjQ3E0qTPNGU8Q6suqpzb0kb/iOGNUezMbRzt6g
xsdC0qvVWjcMHIUC1pQ1Y4wuQtjA67MscZEEspflOHs80hWQ/S3RZTQXzzaQpRppPFduPCC9yIx+
ijFKxtS1DkVWhQxHr+TJYqo7DeXIKXukWvB3ID/mBL/faf+3msyvksx/Nkf6N7KN5//bfvzvH1j7
Ryb6x7f/7MUBJZuIt28PZrRc80+9ONBNLALzqImlI9sI8Ecm2scSMB+PtMC6bKxj/VMm2kPGAr+B
MjyWFfHT3+nFCdmOk19ClxtKiqdnEGIR0C3bIro/HzfzkvEGWSrEB+Am0hpZE3e+7QBy1kifaqRQ
V5ylQ77GnSl3Tje9yslKpYlAiJYHgBlIQqk31sw/GLG+qfZdkX1Ns3pScjmbSMFSpGElGg2FdKxZ
Xnl1AEsJxSggyM928gF4fE/HsEW2ltj5lQ1oihGYHJG9BT0a1OLFBz1vIZlLgXlpeoOb6CxGM0Z4
WRU6AOeD3lVfTKidowlfJNf3FKlfjL97D7Yh92/Z3J+LCekj4b0bYjhwNwv9dooaZIiZQCNT31Kz
jAmSaS2kogyJY9YOpxyd0dBWQPisFmoJnISNyZusW4irgewQVKrpDUWIAEGypdR92PO7UjIM4XPq
W3XqabQvG2XX2FdB14PGrF24Lob7ZV+DnJHTd5xt+76AomSHdIKQDi25mK/jau9mdaMk2QjBJAfJ
TgGh2+iPLWT57BwJdk8cPLkcWLvramOveBbivDprPYHN3TwWCmuYBmLtgxUQS7clB5EgtEwgwO7j
hFwhYM3ER85wRd6wQJtWI3/IMu9cI484wS8FWBP0W1CxNo9I18Ut8oslcowt8owarayNfKOBnKPH
m4OL3ONs5QgOzQcTLTVHLnIpjBvp+jc28pIGcpM98pOkamBtot2fqoggX+lSGBMUJ92PBFc6w0U1
1Iqjckp8kaWzPvbzvS/2atjPZqL7d6SxWjRYDrmCfLOBdz1xL7RhfyzMe8wVMqDIgnZutMWRcj4l
ZKXxMn4NQDlZ9mHbSCUw/cjQBWRIl3KkTF00Gp0+mbpOJb6xX9UxWx/aukL0C6gwksW3Cu1yOwKf
ESTp7P06TXvVITqWA/9/b5B25eVr7ZKXGRnYHFlYgT4YnlbT7HJe76wtMJt7w02FBG3J/atnjXHW
Fbui4y8Z4sE5Urc10rdD+eb6QVmdJIHVhF9A2gwR+rfJ+PSU2Nfw6vtKPObzdzijge3j0s7pqcC9
41pHh+Fi6aHmLZWVuGgLXCSEXSSFyZIjMeyetECdmthJIVFMYc2Y/mODnLGSH05J0w6cgFmkFrLI
pJjPrkg0UCATSeURyQSUKQPhNmuLwqO5E70O1aSO+VLERT+e8yXpzD6G0hx01sEsPlX2bBf81Z2/
N/DNcdGgc7uuRv6ybmFqglT1AHIn49nzyp7nWcUmVLMWKexxBiXK0ZX13aPt3Qs4waqfgwXZbZCq
twRhNss/NhbaFiS8B9qFFc0uK3xmqsjJ8eewG8e9VdCbsTUfV9EcBhho0cTUvbP2Efi8YFib1B0o
Usi+HU/j49AsoSjLE87hb9mIHt12DB00rFuD3y+Wfy9L/alSpp/ttnBj/KtX8p+rXSGL8EuP+y+L
Q/650vmvetWPb/vpcCBSgT2n9hbhwGUEQeinXgX5iNm+7xKKh7UxSEl/6FWWT/EsPjxOwkZGYvvS
P/IWcDhw2ruWaTGfeXBF2e/USDgq/1Ijqb0tqbFgcVjwj/9aI9sMr620rHDqHxaM1xlcZdcvT40B
xAbeN2QVY5xSu3+yEMdwDRrbGNeXORkmlrCqDyhoWte10oH3aQvGlM6XblrfXHIYC/O0MB4RlKFa
fXVQ18F03Q6INbjWeKu/w9eNOIcO4z24PhAJo77xSihMZvNR1zk40XtiXTznsGBUmEd6BxIvZkMZ
F8Z16bp7o84OMsv3ZNBHkt+OTvM+i7ue32N1ieHoa2U7SaVedHuwfXdny/zNs5fUL5eAr1nC5GiG
rq5SimfoAIVCak5CCLca7sR6+SpG6NrlowFmIGYTWm4TEQpwUDgGdhwHKpY1Xlxo9SM43xpORoZZ
CuLvsXYvjgP2BblkV7agWKDtpwLpUpxKVbiouIOesTb2sVdniUAb/O2jdOgVqbHn0VN77vG96YMv
5TUwJog5bTDZSMLmrR/kpLgzRiSgGzTgYV8C+l9x4kHvKYzpIVvI1eLdc6nZ06Kr+3y+raz2rCmE
dXNgiTTR3CtyKNf8FTj7d1bkR8OZT3T1nqTRnwbHiHWz7iwCAuhJ4JOmzS3F5WBlEn+mBPVR7L3x
ZfHrmBhv04j3+cmaCkyLzxpu9LYRYsQ2FA2WF8xzg2TE6lzblic9zuyqkLumLzYyPs16C+RKRhMT
oFjWj0eBA312zBDX014zcu0luaiaWDeFdTKmI+FAemdUPCB409vSouhI4b/PqI/CTb3sWTwBQ9vn
aj1JbJZRCJ2tJoLzczs8FroGFJwjYOhNTnHwyNSAi5A3hV8ZCMvl+86sA2pWQ+KCvRwcDxGEKrDm
BwKWfVqQRmBVvm8dsImzG9LK+K75k83r1xWNHJZpRLlF3xkr9kONid+IMYhGEvBnacXOepydtwVn
flmvMW/eVYcVCBwRSuC+i8TLqvITfJsLG76jkATlhgtr6Ee+DLFEJFkc/9UcRgiQK8WvB3KLxAcQ
sWoM56q8sZX9yDaqn79ZuoN82MZMDCeJSVFnX24zRbXbHR3wY2EzoAHbrHdg90Vzg7jpaqO7UYDI
V0A6CIs2RQYCuz2B20pN9V2u030+sYu2jm0PQJlT2H9AiAts5JFwMWthfDVofE1XXzXoDg+VdwAm
WWnQDHMrY6ft440UBqFuq/OCx/UMJ0HvtzJrZU7kYkJXeR/U5K6fX+cOn3YfVGV3JEQGtf0ImRL8
lLg3tDwjKRuV4+cA3xd9tboVsPaLpb2QbokHO9XCOZa1hDmKWA/71vrmeTKw+YKyfemuiMvinvOB
nINzD82q8pHLvRnM50k/+mA7GCxQnS24o5B76VRSI4Dj9IBcWnGujeKmNJeoyT7dYsIF/lGuuARE
Ovb3axGPrQdCaxnijhoRkcNRrM11clg8egBA+Z6BdRPmhE0h5nFCqxGYY/NI6Hzk3sHPIRfaduSp
HdPgjIWKEI2CsoZcQVZDdVhRtDle2S1ELPDhJJmxuUEQ9EAIDTmyeiVYOFS1d34WCwfs4oL4MpTB
ZYIyXaF/c/xdS842NvNMThtNiwHApXoCTr23JQIIFdStGcnNTsV83Ann2UceK/NuHLAqHn/twKIu
7tnJsSdItKemLkbQ9RNS2WpnWxBZ406ZiZGraDWiwW6D3OiPLFOpnWH1wpysEunYFr/ixl+b3eAj
YeNQFXAPkksOz6LDriYX4Ca8tqb/v6Ay/r4X+c9tM/DUkX/XZvzTIsMuWLltgm2N0//6n1i+8qet
sH9M6D9+2s8JHX2HCX4CQqRp0e33/KP7YOgjTMdFF4F6xCzMzr80Hy6zPBMbxeCZuR6+55fmA19A
y2KiPQGE8Tu9B3HMf+09XKQwXdPDhI6nav2l9+B4ZUB2HRuTJIIYiransdpDl7VB52uN5RVOlyLG
vKAHtoV3QQYwqJBAH+fvohQB5uSU2fcc9LBR5VGOYoolZv7Y21Hr1M+2BKM1fwE9waqDLiD+sDPA
cFLaX2wJFV5+Lxo7gZEXWzlNZZZWC/JtxEO0TY9YF1AuuwzDbqa8y9oD+AMRKVlxdJE0R2wm1LD1
Kms6Nis5WPWAW6P92m6tGhr8ALuhs59JYRwz2ewcb06MbeUDbY6+WaUABSH9lwdkZ+bQRYhA1sNO
dd61FuXNtpij6avINI0UumzY9VgQ4k4HRPQS6UBTx94XBC8RV43WxTqSYTkY1nDqsEvEn+dUdPVO
lDTuDSAFGVoP7iEOS5wnZ6WIswHZXHwvyGxk7orRPPZ0+sAyiPt89RC45HdYN3CYFAjatnpoLX4y
rQyrm6TqYOY1Bzk5Nw5eCJws9E+O+GJ0OffLin8OV3EeSJoJ5xuILYgfRINF4SK11wprrVj1Ucp2
Tx15VfN6RBuKOaS+z7B7xTesuHKxosaoXmErnfCNSBzlLRy7uT3LEQWDIv+Z2S9U9s9YShYjielg
M1qzIHeHfjvykGNrwT5qpDLx/1Nrw8BLDLjg6UM4vvBZkazZKBJqJ7Zx420wdX9L5BcdI4EdILrd
saWIGv5YoDe1DSdWmRnVSxc4/vfBv8Bw0h2kG/OQV29rTSI+3dYVdidgyUsOkFGor9GaQjbDojHM
S95bQYk/0Km+gXtPt3VtCBLc0PaeoZvjHXrjz7z88MnrjBHe7dkJDD/Ai2+LIkCI8/OAeHFRlkmN
VopQffEG5CQUqD35mPUMhlztB90wXU1zPIzwR0Ze7RB1eUbqJFamwPINbJaq7G3X0M2sqzirh2fa
6JP2hgNrLrqq0aNmWNpX7zqGhQkIA9JqXxWg18lXmcH2ww/Ag2dhdYJEBNFqLQSxMmjz8h5BIGwi
8NGk5iwidn3Oc+jipNp7GILiHulr3IVlqrEeKQAUWoADBkZSi1uBWETDlze6IlWGxlmWUJNAXtS4
AdzSTxezBGTpxlTSdzG/UazKaNlrI8sSFbTftYvzMI7or6YvBn/Jn7szbuNPxLiisQEYSknkLC5w
FmySQDYVWwnnwMxF4EjzztPIyYLRpkMPJb8L1/pVNdiLhibDFxbuxXqn0fQZK3z2tU0IUOyqXrc2
Xew7pQPZYnWMEZAlGqqXsYRXbWAFFBZ09JAIuYqNAVczrrXJYtDbAIBNEilnY3PcI5idUUmKxCf2
bujqxLEx0Ls3CrvvDOPLWN8mrGZEvjU18MKYayeleTN6p5J8J3MVunQP7B+fRblRNVFJi6DHnYFQ
TfD7E/z/n3I39uz+u9qKTYgt/9O2hf+zMXT7rp8TPHOdLSuzsSX+9oWfA7wH6QT/Gco35ncTSvYf
NdTB08YsXPT4cbaFKf2XGrotEsWWZnwNxff3gBP8qH8tora17f+0XOyHxo/9s8jtkbUETCWwmIDq
E8FunE71aHQbH+szWvjEGT1NCkyVj3a99teoRsa4qOED6ezRwyyHIcb+GCqwzP5w8leAH3fGjwwF
j0boF/AEYb4xqMWecQEEPgV2ayI5qiIf+VeBFZDZigUnBY0HtRyGAXTAZHpvK4GbKN48bMtyDCP2
avW/uTuv7NixbLt2SHgD3vwCAYQ3DEbQ/WDQwnuPnqgdaoKkfmkisypN1aunkfrSeyNZLF7eIC8Z
AZxz9t5rzXUuaW216U0rx1WARd5M8DNm3JVdaQARoDKp8uZJNJJ92RVrcQwuFGQKfoLoqZPDzYBT
0cC0LFq3onlHfHKo646JFkTNYZY2EWf2Wg0OlfxQN9K2zxc3KxO6SEHe+Gamr+a4E41nYxwes0hn
9GkdKrHyusbYVup1RNvg40tOFOvbzPOKaTucElMYbAGjLTI2r0vnh7YpbyPOrA4mivwwtMFBDy4C
Fitm1bco0xkR+lSkcrHK8GqkWvchsVDronZtLRGZmPSObmCBKeIWstyBv6v77zFMN7rcP7WQK3z2
CMkZJi8DuOj3x97s8JkO226an2La2pL4nTFVS6NNMhnn2AyOQo0YzbIuIZLoRvdxM0XfFWiVprM+
BQkCXX7vC4bdQoVgp5zPo4/UH/XDGlSmF2T1+6xX7oDQoxosu5tpi/qmy2W7yXLMHVNLh7OSN0lm
PLEt4Ac0vXJWHBpT7D+qK6Hw9zEphCFmRqGigBScKqYdJIvOWHTbGMffULJtDB2dUXMr05gdAXXQ
Pt9X+SWSkq9O+ixGmRPOT5jVXj/dZ+zAwZA+iemwNnSdVqolr/qktX0upTyZ8So/TEr6kNYCHkyT
7QLTg4j3rx12ndY8ipmrSrt8ChzZytnJUEqqJa9MJHuow0NHC/rTCHgGXK7N5ABm6OWvr6T/2eoP
Akz/ozUSeFc9/8//MfzzMvnLF/5WaogixYIlMb1bxnq/lxrmv1FfWIYowZUB67Kc839fJykLGBH+
bUoo/WmdROVHW5JCxNRY4P4SIJmYXv79f5gGwm02ZIoeChdTtFjH/yg+CNJhtDorUsAk2YqMjU33
EHi0amxPCCNkyxFsVFShvwVPWDvmD2hItfgWWUf9xx5xbXiUucc8TGmKerBo1m/oa8bhPgBGeFY2
1duCO7swpoh7D/RgZbo5Jx7AmP0leZOTp7pyo9gVehsogANDhDNcvuUwsJERiu76bq2D7WUifpNW
1nP1YD1P91BxC0r/BP3tq6Jt03JTCitPsx7i/JjNHOC2aIb8cJOjGdeP2Y5pU2U368rFal4BD6BE
YC1aMU8MXXz8sBiKXWBecrhNxrF5q0UvGh1jX7/qDj9EDkXiJbpiGIEzegPFteNoe0M0JNuBbgeb
TrfhKiMjNh1MKdmpeC9sdeej+QNJQrvG0Xfi0wBi9Qtn4vv0Zr6nn/jhQOvYlWN9WB+CDW/ZE1z6
BfBBt8jnP9/K7fyqn76Mr+hknVtPPRYUTG5MnfI6UfkEDHqgdDnNzngcLbt+NTC+wf961c1VVqBv
s/tbd6p2yOO6degYG/OJR0jwsmzlAPiUP8jubOvdSqvXpb5mxYDdhvaqxTxeOuoDVE9et+nkV47m
pczNjmXqYEWyA4xrdrDHb7flV4uu4UrdmZjNFxuZE39pyO47iEA8Dyjv6Z4drU80I8V7eANSrX36
D+k2uRoQ5dBjbnnq9B+wBlRZS1/ZzX4KgCYP1sa/d4Htv/Ve46bIyTS794InYU+fWXoccMwPNkoN
um44Mk0wfK/Rs4XZ+ahLCzITW/qV+hiBunkvaC5rjh7Y0aNwGe+QX/T6GZAnQykga2CTHvwrLhlO
o+E3l7sCiICBqyuaHkIjSDuVaPM5/noONgo8X8iNW/4Gaosd7iGsWbE7xmv+HkSONq4tSjCAlq4h
eXMP3JCOMB5cu9sbFx0yTbl8Y76NfzUuxgUWyQJhOmv9dmVtjXbF47H4pOtQd4ZqbZ5SC+RvwRwA
3gd8sI2kstdwoTFffrEYBGSr0djU7WC/VO2h1a7hra4UcANwth2e7fLAk55sBGT+7xqadnmXy3bx
BDEJF9nKrL2oo71AC1eHVCbvVGndtjt1om6zB5fdB5hksElBOjGGXcXBNdL2lYtj2BsPgbRJNlm2
vAV7eLyj6BU7mAfqyhBX1J/xZ9h5LW0KdVUvJkhEu7b5o1vOED1on20El+XOnV4juGtHp408Zfam
8Sh8zLV8GSo7BSh7Cfsn+IqZxPX3bXGa4Fw1wu4uGCo48WtVXaKH4pie6eXv8e+xJ7uR67HJ23gi
lzr57L8CluC4k90X4nnhtDIvDNsoIqoTcxl0P7SgT626zeT9uC+j14oJvuUxYLdwo2yCe/1sYrVC
v38fcCFEnnlRVW5+GXXVqvvuBi4VD42UukUuB7hSeJYYqT62w0mnTLLKTWVWnCcf5sotPrIPLFmV
ulZ/Wnim0sbM3f6Af48a7DqI2+5pPC+6XcNL7DpY5Z9wY6vSqb2EwdO9Xsv6K1YvvC9eagCX38rR
sfXXZvsJ4fiszM9V60kriiu8LpatZ7vrs+YW48uQe+ZBsFaJMtAqV92a/d1nNRz6TRp5o4S+16Ul
Mt0RSr6hvdO/tvEPso283qO30GAVAwodOA1bGxE1QCg98mp3CIG3E8tMeKv0V1XdTfMdbUXNbXyl
ryQK2xoDb8nAQlhndHgSB1nhV8LvHwhIJV7koeRpgY/I/6aGlgvzsksvbyoo1l/abOcLOsaL1Gs2
PAvi2mDmm38no3PLBneQPezn0cM8/IjdmdF0/Qi8R7hHGzobVQQD5m18Uw+Kuqs8Rb355kbL3e4G
tJPpf2u5Rb82Q1DDjwB45CcpfaTWHMytqYSOkLmzsaoywELuSXlquVpvdyf71Dcqv/nkcKTl/a9v
9/nY0fvovkyVa3olWUxwHD7OIpe3YTvRVqNRzOLgYI9Rir0ec+zGUKJ+5iF7EJ3/1tr728BNvsPH
cdM/b/GTZLygq9BTB5z0MJxd0N0rMXbhx7QAWHi19EtwTw6NV4ePFcRSZXy1krVVvRvco1w16U7e
6B9h9FMvovCADUg/Dfze0QRl9aPN7F/fKHX4gP4LbpM1Txsf/fKnv3/610ddOf/yl7++8f34wD/I
qFtt2m/ndE83hjeOn79+AAnrMn1FDhi4R2hymIBCCPT23x7Aw9bLUzwxn7Oxcd2w3lg0z23mUTzq
tw/4Ix/zmX/44NeH8V61q/AizjQC7YKhVOLINISQqay4O5NboW4mlBf8iDcBZ5jZ2+q4x7fOSAaV
vj2sXqMLShrdzk/FTfbadyieEodpW/uZVgxwgi9rHV+Vn27V7gYvfype/EM43CPfVp7CDKDMUZHW
rLGitZkYpPjrtHqM1hHDtfdu2suYLynqcO/Xdj+7HTRRTkH1PmwvwVo8TOmdssx6GyNHR2BPfxZS
cLflfS98WqDIOcZXw+eE7Ljg3neTZzM8C2yUOLJbrov1AuGDFuC1+Dat3YTsIYVRT1fRlj9Cy55k
uk8IMmJURStB8ywoA163Hb6m0NYEe1bgYbyxuIs/iDqNL1N6DwOGyNDqWQiL6bF+L2mtrJL80In7
8FrIq+iyDJzWFVKU9GiGXhidWASq8TDy4xzV9iLclPKn8/c6Rx5k/T8ndUXIQQCH2x7z9asKAOk9
ROLPwCs8zXCgWvfeXGCIe74THr+aDTt5Pzi8/7K+eI/eDGBQ6VpwdS/4A+gkirdxfR++xjUJGCvR
vneSrVoe0q5HEQz8ir3cpMrBE2YHN/Gslrn9zHi++GEFbm7wEup0zYsCXMi01tkL4vlwOCCrvmed
258AFSE9bTYtg8T82smPLVeHvyrGHetor6PTX/FqJdGli/byVwapReSEcPD5KRlsp8wLHSfu3vq7
lO7rE6gbhP5i6wIdDT6Cp14Bq8uPl6nnBhPCg/lMaS4J69wKbG0leNDyDtY7fT8YQd2uBPSqwnx1
Q+Pkdx4bJIKCeNUuPAHtLYwv2ugod2F5J4ur6TEF3SYzTSfowkZ1y5tyD1JHuw/nR4zR1WrWHX/R
cq3GBCGPDTRq0x7FzJ7HNWMp+v/38Z6/iYIj70sQNrvlqg35Zeks27UbB256EpINMHM0ALyHbm59
SboXBLOdqd9Tt45UUgfgS+98lwK9eQY/IFfr4JEXzj8pMRSJTf4gc6RvVgufaio572YfQXy2aFyj
39m2wpXzUqatAROq7SmpILgL6AIweaZoirX+wcoPwZP05dvCHSGFZNR4Pr7i3m1RlBV3WYBtfAzj
VSl8/vVy9b9q448K8F/bk/82VHOi72ae/tUkbZl9/V7eSobMYExB2Ir5mIr5tzYgsFSC5TXJVBVZ
l34vb5eITYU2HwZiYKa/ftHv3FQszCpBYIQgY3zW/5JTmRS4f6pudZF+oyQbJuXyr9L7P/jO/EjS
5jZNJCeFROL4C36iGZTGa7Rxi7bkNcSSrPjha2k2ns9cSeuFs5VQJgnECNRSY4MF/SrHEiIIOw4R
LNgncBeY5dViIZJFZRGxOGMKgj8+zPpOAjkyaZzJ/GXMZh6G7JJHJ7kX8I2+VtFzzt40ZO8NaDjh
GLJo42WQO7IXEnvS8WVUsjuk67jlcPkqc2DSMYoZ/m2C54iwIjZvcgXybClpfGmlLZypDqpm4wZh
5BgpFq+jKOCmDs3XOXk1cxTy1qa1vimDxHx2Q6mldWfn0P5YNKS8QZrCjnbq4mav9UEBUy8CIL6w
jhH3l8GXMY+eUlSi8wvEr8CWXV9EBeJ81rxninWwzKW0CpMdX/3J5kNTQFnThn8WgBcbvfRNyOrr
ZIJoaLqtbxCnoRfe5IvO3GXP+HZ2kdjbPUkHojGvxalcq2X4aZA2MzOb1ILYCyr1u5MHioXqhq76
OpJQU5NUQ19lR4sE6hhsFhGBPgx1jfHF/JC0Js2FVnqu4TuTGrWu1BFCAglPahIfYplFuSsXZBdB
ELLe7AIDToWlNy/ykq1TGMU1gx2DPhoLCckqiypQWfSBQoNSMKnk9wLpIDwLp2vuFYJCOU+8zqJx
IctnVZAPMXTmgFFmaKAYDkqntBiFBRYcZ54SCw839D5yfehGzhCfNcjPoF4cC5NtMLAlNdomB53i
A4uugEYHOCkIyjBsqcHFM/ROuuClWzjToyyeujClcYGvAg61DI9aMpPXmYPojOZk9s/agq0u4FeL
PscSQeUEObs6A+B+/CqVJT2D6w/0tRTfG0DYatJ5Ay1aQV9L1WgrICjVNOBH6eGuwUbj/7n4HUt4
DaDZKIC2K8ZMvsDEx18F+ktKqW42H4We/lSDuUC6AydUlGMe9E6/qHPENHPAAropfG9d5S6C9x1r
S/992AoDotX8TebkEEMHN4cPhSa8tkDDDejheHL4tcVLUMXrFu5HbxJoA2085yDQ1reOclfEGUlj
jtPBcwyhvJM2ggFwRrA1rfU0KOYBZfGM7L2B1VvAJR2hnS9jJdjnBgz0FBb6DBO9h42uD++tfArG
zbIU6JwkWVoowsPDEKJcwWyvbuV5Wxmc6dh8A8AvYI4X4OHgr+vyJSCKJUgAuIMP1vXiXgzX0g/O
JXKrDL1NYaEd0npshJKXRd1X31orQay2C/RAgwtv0vXviuYELGU3wI0PzJpeEdxGaz4t4nW/9z9q
ywfmGK8NhS1Rn1YkY4AC627BjCFQN9yYYy3MprXMkDqt9LeGSV6Y7WphY7bTQi2lVb1kh5wG+UcN
r9rMGaR6iPlckETrYpAW9Y0nGYqbwItmXr9SGnU11hPS3KXv8tGV97h/n4eU3k/6Bm8zTAEit/7r
GGuwdnouOEDynXkutXsTjbYJDW7ozdWAKT0xwvMQbIeypPRWvnKKzDI2njDN/UC32mp+sDYi+QHf
lafI86ltFdevkLZzHwT6+Dwp+V3QOcjCnUp7eRU3V6X7LNDaS7BZlQm2FDanCoQPPr51goMnIoAk
VJX1KDeukleUhy+z8FhSsQ66CEo5u83KvLO05k3BnlqFBevrTxFfo1bbVLyuUtc6SrQ3imGrDvoq
vySgwnLOiLlkoAoPzmMfHWN8A51cvgxtsvFzaI1+fmxzYn0C3GekDiWpsi5YiVuILf1AZ461U+pU
XpaEMciwm9Wbor34TXKdh8StrWd/cUwRTtFqW7jVLS7BwROVcqPFXrEQHwLppDTHqWk2Jc4wwKuA
ndEjGvFDCPyuLpVtpDVnljXk4fVXOdGu0iHpt77/1KTzcUAQEATwO/Dx4risNMIN4E9U+jbR3ogY
0Ae3S9Mntap3ZcQ1LVskMZm22L10QMtENE79UL0TbLOvJukQqtEZpeiHXyIDkaT+JaRFqdByK/Wj
iIZeDFQ7pkuTp4nTQ2pbFCjwM2DmwQRDhl9m9HMJQGrq8Yat1wmK9xLB+4KhqwJpL5gYFiYrJaku
ughgqIZ5vMU8IPavGvI1eLtavcvLRTJgjZcWiISSb2Q1v+q9v0sD8JbysKgPzOIQgfStwSQjjOhI
fogLkKAivb/02YIqLpB9IE1rXyUzx/L3+Gf2hcEoHeelLLYb1BtOhwrONJxeyVfginHvVhvVFxY0
la3nMeovtlA2XyeD6qlWMSCQfD+rE5TlT7DmGQAeolq2bQm2yY8MJLA9d9mHSPd9cRcPoW6Lytka
m4OuEleSIA1TLYRsWAUm366q8yBPH8DG9tBsz4gsXVOc4YDUD8JUPBfkg3WKtRob5JJKCB1e5aTg
07ZC2RlNOHPggQKnsonPswP1S0Cdm0vpGbfFEkliq1i7QX9oTpXX96idt9mESoICKzZ2kRlyBetO
UURvQdefpbK5R6mympr+kA/zaRrx4iX6Q0CJaIHu66h/085aT5BbJnBTTmV8W6F0SUvmiBVgV1Xx
z0qXeGXM+gqb34VusE7F9nvslFvfNm6eNpd0Mr/mMX4GOP7gC53T9dabiq0knKedEApXmOr7mHIl
r4vXhCfLmMAM4PguMauGAZ1EbMYmcgJwr3YfGw5iDLuS6IMpME/8FzWf6NBIwREsrJPV2V4ZQN6R
pjFZ+sFowAdr2caI+52lfvAlbp0Y2zTI3LQSd7pe3mZmIYxK9k0gfvt+AJ1Saw9GQURL2+u7Pn+f
0Wb1i9iRaJs53WpVBz0coHn5CJTLnmkMhcgoembVog90INsU6D2UsDhFHfxbwX8xwcqkc+/E1XRU
lzwzI0CwEZzCSNqBrkRTTFM9H+jlGVjm5W3URSeNE9qoWfjlLfVSjQPQ03ID5mDbQ8gByH0OQwE/
/ns9jCMQAJ1dBZIYU3IWzDG6BI3gjUmKGEPEcEFKmkCICHWWFq+nkEFEnW56TVxP9KY1g4Z2Gm7E
CuBMz5GJLnxPONLY0LU2EuElFMZ1jooaSOcuDPIZqt90KKEG91GlcK+xuLeE+NXSGu6VY5jlxh9Z
QsA9oi3qHaseuajMHcpML0mip6KJtoQSbiakX2QJr/GkvrWEu0GgX/hlep56gZJ7ckFWIyddyawe
BwA6Xd+/JFPOSMTHd8p8eDLdMbdeMBoFkHxxNuMs94+STAXfKQ91x5hUiNkJStrJPqNcfGGvIox5
Q6ClxJxCQCSvdiarScQ3faiRzhh689HFt8aSrjmvy0iuTLtoegq0tnP7ldTDwfRFBk49kmmddTzf
1HOLRFjYWHWHKBg5HauK/d/YFkKtUKHWqd2rDG0gEWDsT2vg1nstlR/1yHL68iUaRo4rC8PUrsPd
EDM2G6Zbb+Wrv14N//vD2//kRpZf0jz+r8Xw//7HbOnfRaW/fIPfSmEIUxQdlK4iSJU/lcJLPK5M
0YsuZnFw/jbppRQ2MbJg++bLliEsVfLvpbBiLf9Z6FdkdKB/KUJEXoJR/mHQq8MFg9mFUUZWFQQ2
fxr0TkoUjgPyElzmGW0v9qaVqEtnYTBPplDS7M7pasVT1DrpzNCkxH1O21/uNxKOLyoY5TOD49wN
xL0NUv8zKIwJYsPiUCCMCK5jUgXynywjvKuWZp3pb7QWtWUlKiMOZqNPRFYWaash42g0FFO0tP3J
Wwwn6cRhjoaikNJ5q9GWlhifA7VO3JmLWzCYFkQsDKBlHqWBXnVd0sRq9fQ1kovexuOcOLMA2SrB
y54ZMIdD5RxpRbWuqnC0OU9wxCoGZkKJsAsz4aEgkojbBh9eLEolqpv2axzZ4ZGmMKsITLRn3O5T
zrAwFwEtF1PdQ98t35WsMeA+LY2wQXs10uipkTkNxEh/0C825FsQnGonRnSuQU+1jdWQtDc8E7PK
uR7bi2dShtLaJ4pV576nEdeR4jffpZJFYNJRhiQjQvwpJwCvnGGODuxYZMZVnOjLgao+eFF6816N
/nFolMoLEv2sqSZN1pHZ9KAgAsZjBBU2pJ+WB8q1F2Ett/OMqx4Fe9lFG/hqr6BY32pE9+SdkUQn
IVycS9AwbU3nWRgYExtBz+kZeAJM7i/ZVy+ZBg2goT6ShN6tYm0RM+XXEey06jcXDAGeIRTlqpe6
TQNoakGL9ehvLUdWmKRPiTlvw6LDAGgO/muigm5VYY2TR+GXaz3jGNoUTJ2MMfZkX+t2XVECNAm7
sxl3W7ULta0xz+9GLUC0DwuJYk5kNVQXVpiYvxRBuAMskVHXtVwclUC6JE1MkjGfE6Pn0FxHpK5y
2DBaCnvaQcxzDRzNy6c0ptppSi9dFTwpUe9dTEtGXdIlIfg29LQnbV8sQuuQUFPuBusswIwndMSk
YZ4chr7aTlZ7mhNA2Vk200wdQ08OKm3LQ659Q597sLBa0pVW1aazCyS+K/TT5p5QsCV+S0Xv2PMd
6wYyjATa1UwRA8RJehOHkt67IrYggVKUE5Gx6tVpQFHN/BHRXXDvU/lqTcZdbMLkzAtKfHBMaRHX
GFesJhGcwicYixDMYF13A0++WoKWkzlr+DL9irbcN/lc71L6OKNYvvu+7vYSs2GDrdeJBREX2oLw
pCWkLr0hrbXOWnQMe0pEHDuVz2x2oXUwOgaf8VpH+qHu+71OzmNLgyqF0tzXNRQkyS1bcT2HdzD+
JzIAN0V0ylCrNZr4WdQ8TTOzI9SqHNDlEHVI8RGa8jNVEZmWXYRwYpKuqbxMxBYvjdqHz4bvb8YI
h++YiC9WB/NoJkfBmQbtpCo8PUbJSLtsxqfClOV11eE6KjQFmK043pJWQBbXUoFb/kePuJ1snHYv
91V0kI32ZDXUHUb8UQiIt2SCN5KifhwmDE+qD9KlLHF4V0H5nbOY/j/ssv81e86GiTzzX2+zzvy/
/nvTFp+swu//LKb65Yt/22JlFkv+Y0eUFhPGb91mfBvsujRcoSiwZ6rImH4XU7HtauipNMPEDPGH
lC5co2zGhoh81QSPuehR/x5JdvmVmPAfpc1LJsrWP2+xIjw1jKFg05YMMe0fRKemJGhajbXDKSo2
D6vWNlYTP7TGekDt3YMWKiKas9ReUpJg3IcsS4/NgvWRMRhqF0eZvFFH0AcDyZ+wITlm3JT6ZgTS
SBsipR7NHxWd6ZWo0AFS+stg0Z4ztskIGVajg5Vv27hxYS0+SAEhScIuHR6krmCIFZAwidV+3tMM
04d0z0ibw8AmtQx6nc0GgKFL7w+tjSif53bXy8WtzFiFqZUkc6UiL7eQhJWBiddqlAzP1GrpEa+u
CbgJoNAU3NSYTmQAX226ki+s7QRtQ3SWq/vPNZ0ZLbgZKi0bDQ8g9v++Uk9lKOAemz2ReGE7LZ+z
IX+lDVi4ZVm6cz20dmnoVMN0qsP8bmZ954ZadNXUYENYYxHLT2FZPYmidM1M+V6V1qMqg1HR85Ms
4dlM+NEKnC15tfLl00hhSPIbWWmHpQ+j6ZYbWJ9yZ8E+95vDELPMadhPbM03HzX2IzfIm3fNx8XV
l5NoJ+JjUfOj0NwhFKuLdyKtfQn/MPk0woskDhdZRQClypBmdOtolAEvprESCwpo5V3X+tewKpzF
P5+1EkHCMb2+vvmhWgfTxJPSRpFEq10UXXGSmP5p1A/8e4vKf2n8J7wrUIE1z2NLQgRBhGt1EitH
N1TCtCzrRU/MqxwMRK0o8TWRxStxK+t4Er1eVzaaHh45pWzTOXnrNHpx1D6zkJ57eNqlOfb0s5H6
KnPcr/T2mvkFxh9Gw4ygM04TRXkmH2ZtIdASCTplLwGpqbgl8ijo7vvMCrirufsXo1nwXfzpzvoj
wvdPtcS/X278/+tV0xbMyr9e4v4+Vvt9pWuS6J/Xul++y29rHeYHiQoWETuY3eU8/9tkzVSXuoD5
mq6Jf3LIS/8mUoQo8PkZnWFt+50iw1qnK6oO6pGvtESZIuQvrHWGuaxlf6LIsNYBGpaoUFCh/gKc
/KNuVAlToay6mrVO6uYrc5tt1RFcUGYAPhTdxL0JAXisgGJHKSS/qvD0uShsLUrRL1DmtoFkHjLK
YtjBRFNNcXf2+9yHwDcDFNQIrdZI18t1SwAKAqV1Ah+JgiZvHX+s5dVc5cz/G4KXg8qnQx6RPyUK
HfNj0CySATQroAND9CcDAaV4gA33kBD9dVQlNd4GkvyT+dM5DfTiANrlsyOKeK6wZlO6eFGsfQ1L
syjAIKQSbIuSo7oWQ5ASCorrlnQLesTQIlH+QJWIUvFQdcH01BTtzuyBTeaGcK301HLrLPe9eUQG
2mgzpBCBFjl5vye9lZJ9LiTWqmEhYImrf1HTj6HpDEIEdYbu1NAp7tCRJMz6BUzuJM5UPQ0Hwyyn
BSxx3IKpWD71gv6sRJa6qXJ5DzNzK5sDEyOVSA5RBwdWClDymoA2jdKuyV6g7NImE42MtBVr4vMq
5b0n99FLe6ivgoZOwh9BAbFG0fEITW0dK/25QMujhIvbFTOvI1VDc0itgHwVesWqoBdOos7ujDUw
CGWQHdpzPLeEtVrfCtEXr7kYTVgOOD1VEQ1gspEyzxcWpv4giiurrC8lmQhFGB0VBF49PDmliGg5
NfdhaE+MkQk2Ds0vsJRQ9Qn/BiexZgK1leV9muxq65AIUb8lOW87CeZ1FIt0VfVkh0v+AQijB40I
Um+A3LAdxoRZLUgfLucldAsVWkUvMJF3Q2Ece5nhDjwkwjDEczTel2iAng6zRG1YKTct38SS/mgu
oSupYvBQGHVxOy3dP2OFQ5IDNiUvM55kKGhR9wALxr3iH6MQnWDn5ahyQ0onxsuoFRn7NbIb6Evp
BJBQYz770zFKxOB1iuKnoSI3BQqZjImaFh1Z3OlRkT9VcWRQnHC2oHOYhzUKL6tFLwdRzFCHlxY0
fxqUZFOhgMLVloJFbiPZTs0jIZjHvBNWRRhDUrwWJl1e6ybFz5J0HThNC3cdqGMCFUCbn2brlJiH
wiQA89NHSemzFXNCMbNnnfoAtL7OlERjkqyRPBUc4WGoGDCiTVWghvOrFcYIApH2U6OC/HZn5atE
pc3EeU4+IgvWFMLJMb+1wmgRiISCNnttg1PN/HuILdq75GpAQvDxzMeqAc4wR0Wnzem3RLlP8kDA
AZzCPitjnORjCCgZ9mSp4D7vEpSWBta+lCrK6bDflTUincr3lgiQQs7dIDFcshwnVCaKlZwj01+V
+lNbb6SkP1mZxXb4KfcMB1X6k7Cl66DcdFwsBO05SvCFGUYTHtIMdVloF8V3aimrQs0RIvFoKbsN
PdZAsZ3aFWFchLNmK70BpmzGLxbWzNYMHRmYaor/Pkh2XfNk0dvIy3PAiYbyRFTqtQWWMJ9XS8JJ
g5irUJmhtsc+vJuM75Fz9/KPTIO/wmVIYisAc0j/jl7RKOT51fovMUOCtSTqcZEhCSpIlxuVV2up
6OnJWuXnWH8DSCdeBW1Ylexj66vGQoubiYaCHmz1mLn8BiJ4jTSy+x6DS1sD6qTbe7GwKhZ9ze9G
/2Tyi63cfPk1Adn8OzW4H2MYn8IoJoYQjAFjgF1DgqBSCRz63lpQhkxkJwaz0Tg7lg+uSN+z2DGG
+Oys55TrSgyzjFYGHeTCcmd12JspBkKz3fnMSg0O1G25FQWN6cfSjyE1c0S2paF4h+VXIzA0+/Rh
DJqVOr+k2pfaR/HdKnS30r414iWKZC/IiJ9ExqhjaKuTsWuJbs5HohvEa2xsRJMubIACuKmRZKOc
QPDiTgVq+TFVRdTMQXoI9IDMo1l4DrqYIC9iLATrVPjyFxD4TrtJvXpqkU0rCakzcJDMmhtQysYF
B1NvokTf1B3Tmyl8VPqG7pmoPiuoH1aaPutu0vnxnuKesDC9hW82MRSq25/elziVinUBcSRWNuHE
OHLCezAulK0yq6d1wa8iUEU81tpQeplWVRvflxZmsHHwc3Nt5jDGi9LY8fW1nRTJqkM4N2vIsIuG
f28cxI+qQBKh1DXBiI03ZOJPkLCOUNuf1KKoCJGr870oTO/qSJJvn9S3qbQ42RrDNYs1BU3NTMaI
HJ2NklOsbuCTRW6CNOhAus1OTtS1uCS3IeoiyG4KthLT3bLRttYcvNcJVi8xRCWPfUIg6qmimZWl
mpdlw6dFY6WKRHnfiTVCNHgr69ocjkYkfgZD4CONQLVfTEIIrgtt3xQrhmOlMlMy8nNiOP07LSmQ
nek0K7k2dGeWswMdna+5DO5Q1hDdt6g7UcKDalRhX1Z69j4o8on+DeS3XH8ctRj1UJEigBtJLx5K
dk2AH54R4k6JmKOPPkPxOWjetFDRnG4AhG7gdV41unKKK6G58895nd/tEtiNYURLwfBFBG2h5Jpd
8n+4O7PcyNE0y26lNsAE5+HVjDTaLDOTSSbphdDIeZ752EBtordRS6iqffWhItojIiOyAQfyobMA
h0LuHu6uwfj/33DvuW7Yh5Gbk29gi4SguYVQEHmFs72vCe1EYRoWHUDpDkloYJJ8yZaECTNnhLcb
Zb6TWmfSW/V7pRw28qg+SPFnHmr9qpz7B2njx8iKRRGEnCbGTkRjOIjxo8xRq9UEvBuoHJpSO5X0
k3GH9kKVy6tsMQIWs9opItWOwXF4I6eRXgirmqea5Z82rkSpNNeeqKKtzo3XSGM65XXxg2dGa61R
v1hk3ZRM2KXx9JV7w1PNhnCFMqVy2ySPGYgJh3BuldIBVsg0nrzRfKLpR+YyC6aEeEv+MHL/ueEa
a6Sd6tyH5Vr7Shomxu08zW2lsRJHzgMy0Uf/0ay9jUqlBCx5xbxxKUR9CA4up2VRhmzfJaotpEjW
68lIcHTUKHxoMr2528SnydU29uxuLcQZky5/FsLgfVYWimF17nDNbqjeLKRBS+RkkjsatUsODC8x
vI0958wCtpADoW0d002HKrYMZbxk0PrzfmjtAZQ3AP10E5Ax6c2PtSHM61d6+VGPDuZ3c58hVw3l
dN3EBQva2coTia0ziAKD4VoP4efwqputzup08wvk1x6SJzPpzFUzt27l3MQxYp+WQJheYlq9ZowI
vs0Nu9YSdPQTVgdP3SldSAFYCeY6TFS3n8OK47m1FCQoqWMwKgtdlhGu830NBPPZDHt5ayb83yoy
Ne57pAsJ55PQcedjq8Rk6w4xhJ289M+9ooyrvFDBOQ8TauAuRhFNEtZiENN7naBd5Oatw4TmGnpP
cSQciZnFz8ONvKgtxSn1+L7OdNZ66H/batrojOYy3c93YsQooJH5hKM0vTOg+XHwm49WNslbT8ni
s47FnnAcYRvlCGXCsVmG8vAaeimPQc9atVTk5GRZBbF5HWYCEfV8EJQvY4+iK0plqOh9n4AACIAs
69M1CbDUjDVDYMn39yHb0MLsjrqZCyux8Paqr+KNsQbqmOKrAZlr6WW8YZI8awJrZf/P6oX/0C7/
6zHkvgWh/7hhvg8/0/A1y/vw/fPf/vt/J//17zTMn3/umL//mh8dMwsrVbVwTlqiMjsdfzTMxN7I
Bkh4heGcNa++fhsOzpk4xHaL4i9w1R/7NxpmTPK6hmlT+Qa7/FTDPK/r/q5hVjRV01QZuSwNuG7O
RszfSVG7KixkBi6E1298KHCDZzdrt1rnCJPKjZfajI+4tGeqO0bIKertYd8ReuKoX/UrHsTgAz9N
eVTivWwBQU/WrX8GT+7gPUSQ7bkvuKwYCMXqtdtXmwQues0GGodYvZDs4CP1m3lYtJBWqC5IvCxv
Ipnz3eOeQnbh70cJoQBd4bp/b5+Uc+jiewCOhRCCk1JY8zawA/jnJGkTFKDei/R42HCK18/ire42
o+FcWAXsYiJCLln3mUY7U7lF7Yk/ywfVZ47GJ0ZiORvqgNRHHB57z1ziC3VQzkKLWOuvWbtmFLgQ
y+OULltpozQOlnXeCjIlnTPyRXCxiRnAlzbhGvszW0loVvioKOEyAPv1YghcJaV82ZbMRVEEouo3
7Wmf+rN19W3Y0AaTgheItrKeZEcFYMZmfVt+Rna0mhbTLXyZ3ugV40V7AP3vlq80SovglB49Nzg1
e7JQTsJTekkv5dFf84+eyEJd18fsdAeacm+63jk+ZhtSvZ+SzUF3xa2xMM/pYy25fuZG1SGWD811
4vYghbA9pI+YxgPrHL8QJj5z771H7yHY2LmxwyDJcZZP6EE3xYafSauaz9PWM3cAibVGDVTZtNF3
XPhXKtTsTgTBdePTKRGXxkutmd9pywVTDKxwRk0vvxg43s5AaDCe9p9VBvGLHJgFfTG/JsLXZH9E
+t1CPLCfbM/ma3N68x6bE/EIRAhem4960V7SdKG/cnvpr81H89F99GBAjt+/Yj4yyaBgPkrX7sQF
1p34kiHulW2AJu+85sNlzSt81RDQ8S49CclsUeRHwfBxkTIWrxYE1uBuJE2IbzHuDWZE3CK8blya
KitZtl/Zhq8Y8wx+FHt5G9YrgjlQP+OEjI/We2o8jS9VsRgPkMEovyVhlwyPZX81Daeq7tvugJql
FxZITUeSCXm6Bsh88+bJwlOL2fkDRvE4A8GVC48FiMBFwEp47O5FLPuJ9DyKj7q2z/Jtla3FeoMc
/FRqBJb0wHwqOmLprp1w/OHiZYidO+r+FTH2oK/qwP3xtsl/fV/iBpTIaz3F+qkZ91JK+tDdSbF2
eO9+eUsvHO6YKagfVcz168afnxKdcO5gwSPp0bLFbmNKiyQ/pdYdpAK1cXvMaxQCp+KLiUC0xqrU
VauhWtW2xxMuP876za2T7jUgtPiXv3/wfoPI9P++/+PXeYfZwY+f/vgjvCO8GG6OBVZfkPrJO1q1
eP7l57+8TV65EXHtsn3+ih47LIyLaq1dahtfNWtttNAB9IxyreP+U8S5Mz9gshERa/kBHi9KudE2
G3FhIIv0slVPXgDNOah7WLjbsn4ujHsYSQ1utDPSQSu/n/Al+fo64wlgzSqVO2BsabVD7i8Ei7X2
MaHGehcXA3Q7MG9OT55muOrAzOGFLEcKG7yRkdKDVbCNfTe3hU/VCndw6W3AHWEawlm51NNVld7K
O8UxvbcArJO6j1hFDIsgWImYMxX9uXblK/pzzUEXIHxar52xfG+MVSavp2MKomMTnkD8Unhv50iQ
Zq3VK/+jUl3kZtlb8TaWzuidC1QEqKC02cLUH6fgXlx4twHbKh+ruhFOYrdq+nWD2sxOZUfBkmqc
Rj4d6iUEz2dDuS9vwrVem9rGxD7MUCN28/C538HXrNVNEB+hAJUYYIkcY6GvI4mW8dXOibDJA3Ag
gwfiObxDpkhTCB5rsYT662jqAu3+ju/UXXYIzqVwp1CDLUu4HthyI6tcknjWfqJplpSF3z0qJ/AU
2gpR6ppL4CFG2J0/WORdtA425isedrzZ4Q71SbBSnok9rmxhZS7F+KAIG7NaFgRodBs4J435iDwE
XeUw2zIuszPurnioiSRG6ydsCo8B1hKEC90Xc1JcfM2leG0D2ywPWuxgbTLT9Q4lPB9rXfHyOM6e
OqVbA2SenUock7dIPaa3NlvT5xTvXrMS1kF/RjTXqu6Mkd5waZFdpCb2JCBSW6zN6eLftca5rXcs
c7xL8hDFLq9cBTgCxnZkpsyqrwg69hjq+ZHteTV9afcBWo0WQR2iGYOcZ8d757Gk7cKhRwq5dYiX
kbKRMlqXE6moUFnXJHT7exjTuN031eeIKSU+xda1knZ6th4RH38w7gLykQgbpL+fsrg2+33XA9R8
JZ63iJw2PlTtgbd1fEBEEi0BivILv/6aesgMBnTEuR395tjMeX13aE//WTXs/7/7HEq+70/yl53V
nxDH9n/9+1vFuvrf3P/8jyoL36e/WFx//xU/SlPVNChNdeBeFnRiFGC/1qbW33AlkQigghmeYUmU
hb/Vpqpq0GBSNpqSqP1OGzbXphb4QtOk0P0uTn9mmaPgqvpzbcrYnMoYJ5em6nPt+rvatDUjBhCp
QKaq+hT1xh1CtVmPc0zAa1QjJFm9f8iV8CAmxTNDeQLNUS23rxYJFi3DuAL0bJArJ6My7roQqGvz
6s25F+RfEFW89jNzFeTpo0g+xjTJp5i8DOKQaJOJ+tCldVRL2OtBR+DKOBK3rk7xyqpsuTG2Oikc
Plm4g6nvRpgPkqU70hzXURXMO3FYHSaxtIWKSA9yKjtbpBaUNP474muNg8CRyQGpOTh6NfzouF8A
wD/VaHTq6SPNqlUuhU4XPPvTcyqljo+HOp3ZuQVZAjVG1o1YzLdbQDZeTp5H3bmtToyUHvNYEa/k
eQALkJn62Jpp7gl8ZTDfAwh+VoQPzzxm0biywL6V5btcW8QoFfeISDYxGYUlO3ELQ3hsPSOLW3gi
pIV3LYWkoWSbiESEjIDDMkATS/wHGVbm0pdYdKHxZLrOpZXB43Ukgn+jLgcOkuIzzdVPv7r2DH5i
iuKRzGE+8HVfIUgX4/wsFnq4aXCqZSFB7q1d5BcrQfQq39X1YyX4dtlAsJLQy3CkRfj55339SCWs
jXdxXdx5EsKygTClHA3cfQz/tAowqnZu0kurgpT4sdoIVnD204Ltg685CA8AB3TZixlhNFdz7Tjp
ue7WIo7lscCXQ5pX1wwZlNm9XHEtnUuk6gURDIq4ySS0YKBW0GblkZ2MdocRJPbvDWhXEUC5UlWW
2Go0+c4UBhtYl475pn0b+2BVWdF91nROwvLHLFI3GGNX94In2H/LbDKv+DS+olZZJqO+MAqc8bW6
SqLqiOsA9dRsjWlimb1iq94lmjXnPqgpcZ8I98k5MIgQi0BL57PAvABCAhwnGgFWzZljQ1TejI4L
vq/IpdYJsqOgEJGpRU8RsWU9n3BCjFkUK64wiU8l8WZsEA86cWcG83/0K64nvFqEocHRW8qEP3QB
5iMVE1Mx8nUKqXkFIIMx5nHJ2iHvJpHzOeG3VNAolnTAXKxmnzJj3nIG3MingZC2BveNJG4z/8uS
tqp2nk3ycMiG6DEllgB+J9UckW+BzuyOCLhwdINEv8QEw/XYv6JQThg4N5vY8LBfMSyJcOYwm5Fg
oGuduK+ImtNBV7QYHqrgnTC0ESNYIvNxd7I7+CEFHYF1Ovaspjqwbxx50JgZgyksRu5nwu5CkLfQ
rwnbY0qqN7tI154GKbyTQlYvLSO+kMy8xpxxHbB+0k1N/CXjcqxowlXUO4fswILtmohIXYHRmItg
vTgICnL5YvL52rY7cVrBIttZ1dsoQl3eTN4no3uk6vJEPnRl+yaOGXUdY7kZHDjKbjtHAnpAG1GS
cM2O+VcYkzsCpLDAKFMNA1pJChCdRNkalXk/3bEFRIO0rZjX+vHkYgPAvT5ZIFz0czhvg4uMI0S/
cq4d9QI3quSvCNEDGSq/Jda6THdq75/FFtV8V1QLUj8PP38P/w8VmIn/z9vaTZiiv/+V4IKxzw8r
s/k3E62FSfAAkMIZrfXjjjb/ppBSoFuiqMiWZs5SjN/uaI3JkoilTsbLKqkECfyq3+aOnp3R3NEI
wXBCW8bP3NGgFf98R8uo2CAtmqZMJfF38yMzEQs8NVSCI0/n0Lbr1sh33gA4acgcNJKApiLzITCU
V3PKHUO56NO9PEibaRQOmhoSa8jqoAOApcpPes4Ym9NjIsQvmjJe1eYdkAFBSWzZfPYKkSyCznPS
mnYl83dNoGw0PTsLPtsiqXGaFGZMVKBDtaYVejyeT65mzgSZlmTUPk1wejr5xjlqbZ2ckbBNyU95
0cy3TtOX80Otl94hGecR9kmFwAgp1dbaehn50YPEbcvmfKNL1VEE7yd7+XVUSEUzd1WACZCILCuW
j1nV2iK+xKWikB4w3KLunNBNlt6xa+4t7gwNsIZVn4OExGhf2dRKQLIAAWMTWmOB/9YDiY4Autu6
dWU/xtuiLrvBg7yPxmzatrRxUbIpxpMl9nZWtJjs7oT4LQJnJSi7FrO45VEDiP1BLopny1hHbbOq
or08xB9GdxO6/M7Xx10jki3QBJcM+vLSqKazJQ54bW7DeGsl5j9p+ZCSbjkkm068DcVdpreuGE80
91p8lqYO3JRgh0GyQ46zZrx+auTKzUJlPZTmgbXbogXJRPH53tcMcXLJuiDSALQBZ0WfASMa2Y65
fg0s+k35uRA/4nBcVzmaDSIcPKhSam6eJxPRgPgkj8qrxxAs35CON1uBKy91eu08qSxBLRUIlL41
1BnIilON9G5u/1UUoPkdpGsbvjbRrphajnoR5cI0h3+39TXT3HQkLztpwc2ykSCmoQuOCs1wgC8g
a9Ej5IRt6vKlV+CxDXNsMGyAlVGXJ7NA0YO9NGTSYdlV4H2UwoVN11GNerdQK2gh/q0km5jNOotN
E3oVYZXeS4iWhfTusQoOeeBBqbLwteEwD0k8rufo41DhVakICgqhORi5JSE5JWCNGLd2XA2kJxsl
AkbSIEJSlVmhHUxSllF8LxXGqXH02KjTKpCdlK61jPEwySAhfTU7mO1Ah0l4OKEL8w6HTIQYGXOP
t6cg7LmBoD3p+DRzuT/xd3DIz8nQrFrPRZQdjXQlULJKvnmcCJI2CZRms8QiiqychqjpeZcna9iM
iKA25izqdE6lpm5nTmBIW7OXyTZYTXN+tUCQtZmzmKUbHxyJhGsvBLLcbQ1yr/mcBBT2JfgxKRCX
IWGrrPxztM6wajT08ZbwjgF/2Rj7xljX7LDZzbQx9Jn+pFCWBuRvj3MQ90Aid0ez2ekPKjndWP1Y
wc7R3RYjEy81zYUwp3rP8d4mOd819RAZESlAox3XPZ00rxXgWCr54GWZURtXy2jODZ/eBAaRufAJ
13SRaWhBBOaSWOe7Z/JqgZEA/7XaGCsgM259OgsQXHm2EtKmtKth3tU8TCmO5tyvXubUQxjMW7Gq
77X4oJEzoqL+8BTiW3U2yYLyokSWrWEo7NG1Qk91NF4utbq15Mn2dBJFoqfW4FkQTHCxYBdir3ou
OZAUzbtD/oOuNLZiXIL4sct+ixB9HU8qA37KzcIS91Yr3sL83sgshDHKeI0LzPNAjvrpCZ6q7cVf
Eszolpwrkxlfa+0KrKSZFjzqHa6cNDEeRxX5udV/VarqlEWzjsNs5QVTYWvJcK8hgl14GgM1IXH8
efmlJP6zWvqOmoCmHY29DJ9UZS2JO9ja+VJmI8Qj2RtlJ0/NWM4sxOo+xvKaSeaFFx+zoupJC49m
TohMX78MGlEv0qtHLm0eWh8FnDcPRZpTKqhgmxqbRKGsYgHdQ4/n1DC7SxDTNgzK1mLbgSEJMlG/
aOrumgbqUx9Ku1gRHbWPXn3sqAAqfIn5SpGsQ9lwNdJQa03f5ni75xHrvMYtEICp0rFQ3TaozkGq
4rkDuNVdQ7PYE0YCRpXqG+ittzXB/1WcIHqg3M9ShWwc4Ogb9Vm1CIabuvBQZMAm6utkiWclAMLg
A/qQjOKUyTyoAmqFAnbr1ghh4PgB9iPshEXRPlYxPpuc/No54EtPogfBUKF5tW6iKys1nTadFQZO
7gskGHtw+/y4pgGtQzbT0r1fkHGcS0K7Ydlu2KOvc7Uw3SP3BxJQ7Q3IEnhFpMb4FOUg6uKRGKuk
vybKqtZ6W82ml6jnqpvEqnTVCPJXmAxXQ0lvEJhXZQgSMSXtyk2VMN6n9bw7GlhSaqK4aaYx2Gtp
U9Btt/aooFfWyXoWQmhDsgJ8kSysmMFfx2YYwCBDdytF3iRELtJUxOlNigZHIHRnLnZBiF8M7dr1
lqPUTKBy8QDsA2wlSR+swAUrO0zM0evU2nLn7BTGA7X0UWBblbSraZYrOLuvgja+WT75R8lrUeRu
xIsxSA1mgcVK8SPBFTzrjrGH7qiTJSDhpn3iJqwCYlNig9EkAr+LVTEthWXn4MimZddjWzPmuaAZ
sPUphC2CwK9mDCo2VAzxyx7XG+Udpu6eqbQpB5mNIZhpdDWr54wOyG+CuEnIYF6htpNolyjAyzmi
tAqlh1BNnlqBLX6FbEls22fDE57VqDyp1rNUl4odywz2Ki45sT52uVJQ7AjsVyI9onCYEVL3CL/X
fOf1mD3MOMHF7MDJ5Fm5a2g3S13MtqZmkqc1BkwAWXuRWaEtCE8QcSM1D8Mc22MM9FgWBDz0ptFI
ItBTVz+lutuR99PMuT9zAJCZN8OjKE/bn+8c/tUU2YbBlOsfL5i3r3VTIcd+Cz+Fl4/qP/8j+vNy
+fuv+HWCZ/6N2HqOD8kEaCR++z5/bJc18jRZ6hIfC2boDwM8dNZQeqVvsrn8O4zv7Pu0dMpqfJrK
7BX9qeUyfcCfmwOQwCi7md7xQcz2l98P8CxCC4LEh15G7sdFztYFbIq6K+9ln4G1L97UuFrhRXB0
kQk+jnO/ls5ywqIKZSb5HyC7ye5g9B8OQF0Ff1lD0o3ZydY89X7JPrpCyDF7mtFONJ1CvgdwCPmx
YB/VisXjWOEq1DYjjANBwentI4sUGW8PiTsUuPoY5OeKvuGHN7VLKWq/at86RbVw0zqEyjI0Et1b
10G0a7Povg4/UvJ9/IzNT6RuEoMXeNTuDYi/KSYMRx8nRIBNhtont9jfTfthYv4kQmws9MLtKjwV
PDmdccjbQxe3O2oAAn5F/V5Pp3E1RURuNHyCBL4vZBnNjmAp5F5w4kOoIVaKeEhpwkqoQR3vzmn/
OmutGfsL6cNUkPmEcIWP17zGYrkyddohX9p4LBws4qdRp3Zjes2C9NzkAWziNLL1mYKip0RzQFdS
K44Y46GL0C6ynujZZWoGsUil4BR4zhqgNAUTknBmzrLgrKNLUzdbnYWTV661nsq2EYC4tE+T2O37
MLjLgT0oibUJOJkWkuqfc8Ef18wnSAKBpDr5pd1S28Rwg3xElGGoc0L7b1Ku7Rqg7kvkhRcWbCvP
xDDSEfDWQ8AX9AefTUkjJsBzj7kQsbZ5FsletdSnJBjhac7IJcV69frMNRDXtQArehyBTYkCEbV4
RMVbvgPBpz9z68rpIoZp9VIrzp4XzSWnynZeJ+5FUnLXiEO7Na+Zg6+KiCUwUnQufnmNqshNUh3o
ke9Ql16C/AO95Kr08WcOxG2WG3UMT4EmLn1yWJpWeyp9QkPnzAkoR2xFSvPSdtImYTkaW9WmsFjY
Y7zJIqoKiBCZ8qVTPFsICpSXOmt2FYNJ+IM5FuiC2WC3TYGkSxO3hxzt/SSpWDiBL0HTGkVUz+G8
4BwGkyuUem7s3RCC7NTFq7AU13KF3oFojUp5kimygO/gC0B2aewSsCI42IiWYkrEoBA+lgx8ROjF
JTHYdgsGapzsFERJKb0oAEukmVwSzwwTHpd/2tH+Ly4w+j5u//H5/6sj55aTGFX/9/96JZnwLww5
33/JbzeAJM3uQrppVjYmKqIfNwDHvKKKCiHNjIJ+h7pjCISylVWNZn0z8P54BTBQwgwGfZ0FD165
n5kPMQj6qytAYi1kIH8CffZ3/n74E5STyhzHqIknQX/vqYOKIF3JncbUWr8NIIgKFgYTWn1jRL0y
0JmTDlXhO1Ryxe5LNOzkBWXQcVTLzWr1as5PAE/COPCshF2xwEG9i5QXLdlg+EY98hXwFOU8TSMW
95Kny2zLTUCmrW4gV86e/Bhl8X3bb4c5po/nsgTnTNTSU48yN+G50ubnN9yg+nYKnmqZp7tRPlSe
9aIgvJ1nX2F638vXgBMhr2RqNM+V7qpbZ15NTg1NKKAMWOsWuEzMTL/xTsgsl21011SwN1yLA6jR
3idrWsqYltOxWtE/4Jy5Mzm0PDV3OT5fibXBg8mxpqXPNEZsr58zjrywOtYcgGraH4Xceuirx3A+
H9NUYsqurEQOzno+QQtL38XdWzSfrAQr4krmrPXafTqfvWrIGtzK0MzAolnmjOXxm6wGUn3mObzB
YlkHoOkpthCw0ShSJweRR9tzG+hLEqQ1onHfJNND6qNXsSbVEYo5Csu4tGlewrdPbpJ1DaK4IvFC
ewwCa1uHGIHAIDFizqDkJd1Owu1PZNQctinuKtRAHiF8E3sEutiWaL6ciD6VqL4St0nTE1E4Z/iV
mdOU9xaYz8Yg5vA9zNpV6n1GItF/RADqfnHILWJA8J0LEb9FVKDo4S0kOtAiQrDwH4X01gwnMROM
xUSVLw7SUSB2sAzYDQg5C2sCCXNJPpRQU4gpLGcLBLGFiuXKhBiGhBkaINZVtTvXsq4vwAClhKP4
Is3lVNxbmNMT+SFCLQ4wx000t4uGs66OCKk8aAa5wYKmebZoX/WKCMcKurrHnr2+1lO0lodm08oa
ah3MlrlxrNSTp0sfgZA+6RkQdMXz9ina38To7ba4YA+3p2QnhL6tjtUV0kU0AkVKMN6kYruSy+iC
2Lg7lt20BgK39NOHHJF1y/eBMnQXVOaXynBNS1aqeqLNWlZmS2+JCkRzyz5yJqj7g48xVieRpayx
2rb5WS1N1EPw9LWxuOSDdYVxiJFBwVBLxFmbguJHdOILbzK4Nl5hMKDV59pDRY+Ca+y2cl5tQYkh
PA8fjKF4pyjc5kbzEobzzIWVbaggbijtho+n0PSLxyisxAOcGeY6lvw9w9qYp6dERxRjzB+aMzAs
sgMkJElThtJIILsJSbdqPXgMT/0xPZXWsUjHrcWMDOzJTcRQYASDTWn2LOhe7vjjbhC9ZTh0tgJX
rmRLXKEBDCTj1IQGkfFMfYGP82n1yrqukge1GDcow3VMg9pFx2UoFOScC6RHlcLDhCiig9zU09bS
I239qXJp7g+D0ZFUxwwxFtb+JMFrgFlUSf59koc44WI7mxdbVQk3P9xUASl5kXkES7nnnDwKBlnc
nf+pGtJapqxeKP6njH/GbHiqGfAFqyFT1hliYZB2TqEQGYScpgCEZ7bZKunuvPRDhawYNI9AB+gZ
txVYLWOM1hnykwZ+n55edcwXGoPzIr0k9XnUi8UgbOKps8NxBnoK1Nq3XOJb1LkitStYxdGXL8Tu
ktj2kgOVqwK2w9imB4kgzolMrk8rOqWik2Xk5SGeQdbXsZqOqq+A5Ewt3oe14gwcMwqmcGw3ubUN
k3Lx823i/8wFkzyjBv5xMbF9JTR3yvI/t5Dff/A3EQh5kzosIBVG0DeI4NcCAhGILurEZv1V5rVM
7UB5gQUXdQiN3e/2SwBywQMR3EI58rN8IDZVfzT0KppO+SDKKinas+Dkjy0kyH4xlfWBHCMhx5xm
YrYLM0I/xvrUdyFGHmaQaOFD3BLiuM299Kno0b5FrDujAdYdXOawemhN042bkEoghz2jhDV5t9YW
0s/B76WnPEhOZRs/RJ6/znNswRV6uzTf5+gkCRacV1sLJFalcTKZFQskHgpPLfd1pu/7ZqfDLSdA
I0puWRruJyIrs+RBUAesJ8PNigMSobjyrGCLYYUMjGxV1rpdidG1apRbrmFTC0L/6BkawYXSIWlH
pxpvTfvscS7W/buekVhinrsQS0mLX46418l48MvXQdfwyY02ZNPVYCTH2EqPEXP0fNZWRBxYia+u
9ASXIKhXaC6LKtYwk4x2KfJPTju+1ps8mYABqeBpP1UvXvsaxsPirlFKWEimw/nD3phrbaJ/Lkgo
QO/dbPowtn2WfSKmjVZoKMlACQJtYH0JRCE+J5O3YQCxlIRtS7qJnzNs3RShAQk4OsZ1fRTKY1gR
6mlcO+ypgfCO97gV45taPWZDX3K54VnBOcPqgsbOuhqsMUwkhmr/BWFsWxnttvESR1HKh0ptrWWV
aulZQWya5foKz4jLwGTptZlE8TTdN5p1qnIPpkS6kWEdg5nyFkWDtLygFLXk0G7GOZe3X7WmfvYo
N7kSlzph0dQPLQd56rbSvveOWnMCPsuIDollEx34ly+eKF3zvL/6SAjiIBbXOssTEt4eQWuRjSEs
p9TYyME+goZYhWtPRivdswtqvnIBTyoTM0zY/XD2LOGefYSDvcPRtcIlVJ3vUI1e5UNTBJdJ5zHC
edSAIIWDQ7MqwFSWHJ4MJwxFN8IdqfUMHzj4Q1iIqnLXml/F4DmwSw8lc19RO03Y+nq8fpmnu234
kXQf8DHpfLOnfkQrqsWrBMlz6UF0IpbTZD9RZlG9jeSI2xqDesg/f6lqYPxKKF3MvHADmXzTWZSQ
e/Snis5IsUEXgom2OASMTuWwPeZZsexgFhXCMztJ9E6pjSjmKE/zasxkcMNXplC0h1LzkaN2hK5g
ui7YUfgElzeWdsswoqpZypIFXmTpOQlThFan+JhE2JnZtC6Ngn1zHM4l3/tIplsQI9ZWJryEPgb9
Mo3d2ko0m7Fp5KZz3OnQNezvMu1Fb6d1Dj8UsdgyZw5TjMYpZ1TjoTlMfTzfwKZ+/ir6V5tYqvNO
/x9fMrvX5tsO8+dL5vsP/rhkJFkGdv6D8/C7LtW0mETOnaai40P/w6CSMZeuMzc0KKb+/pJhUmlA
eGDmzO/8BDQCDM+f7xiAFgwqUUCCqJjFF78fU6qppBRyHyHiF6ZPX+DMIKOVq21N0vy2rJo7xcxY
GpLm2hkPLZdBpmo3iHtHk+iikOzXzCC1hCxYy1M3sfoaIQTSSIrFd+2YxbMQvI/ZV1K8BGWBn+Ge
LcnJYO/jTQ0u2deIKQpPM/sM8ejh96vblmvrC/TyojTInc9pLswbi2sCIF5iEYIZV+BILsxdXn9G
A7FmloRkAKV40F6kiJrTxKVvBMc6nshefE5Ctx03WQUAq5JP8wkVkNlO8CzjHAg50Kd75RZ44SEf
iqcBd6EYUlGm8iVulHdfSfNVFAerUFPYu1tupfVORDepplTC0NVEgizZWO74tzIZn4waOkOw9cuK
9UOJ0MlgXRO0X4raOX3RshHGlCPkKIs1KGudJbPOpeuhjhXp+T0d5DAUhzp0tWSvUJS21XEOL4w4
FHtYmKaJLCvEtVF9FUa41YzhYBm5XcSj0wvNR47DbzkR3aHyDQFvK81OiQBd/WyUG5xhKK+K3B3Y
7s+JOfVikjGiCOuUnb6BTDFiRNCHCLiQuunoPVhxL4dxWMrsNVg5OXGZ+ksLd1Ot1tbKjDBLWT3R
lKeB5BFfqe0kAJetPWLMs8P24hPv3Cpgnv1yYWREsMGa6NCgSMGthOvlc5ub4Mz88BRP2yHGPhUd
pTYFmhSkX528VUqopFqZ8EXUl2URLBFMMiREOUB2LvGbZhc5Ylmi7yprGOOaG4MkXvS0HnypfVsW
23spzGhsHwk4duU05dUXbZV8lpvWiGXVJXG2d1k3A/EepXQ9iCCZQ+kq1/RH/X1QxLZH7EUXz77D
EtgAUAqB9ZjR2r2mrjRpXCu6sodkR/e7kuEEJ9lWZSjj4TrQ/bdU2I0mOfT9xYTXPeJWSnQI9GWP
FjY/Tyh3qarqg6h7buMx5xbhJxFI9PZ/2DuP5cjRNMu+StvsUQYtFrNxhwOuFemkkxsYVUBrjeXY
vFq/1xxEZEdGVWXWWJrNqqfKsiKZIRgUjv//xL3nJiGkQQKXxiAnqGncFq1Tq8ETkpVkjRIBQwsv
3GrGAF+r8Mlq7z23qG+JbMw9RxClrVVXO/Bza5MlLwTLFbJLLFeXpPO+Oo1qLZzap6JFTNizOGWD
0ETaZjDeZMD+oBRTabCnAaI0gcAKi0gLmxlufZ1Xt+rvZOs56DzyCBuaYJZlFsjT8RJOvTsOeD7Q
a0QK8+h01+uvA5N1E9kDPVdLOVWr7yMLQJN2i+aurMOtTxi2ToZejoql4gGIsxckXWcrh3Hfmksv
ijD4S68RhLx6sBZa35PpZFd1uC4EfCxpA10GD1QJqEVD0T/BLQTSnvtkzb0JxqyEIK2wIj4HK6rl
q3xKmAcywckT9UWIqKrENy0ddhgQDlWKNR/GPHzlRZvGTOirCxIXpKECOS0wU3hdVtl15D0g5OI9
zkZ2/Bl0czJ49iC55TllrhlvPPjvvonuohZ5QZDPBOZ7yW/P2y8QTuyd3nQ0mlY4EakttOiToU00
fvQ4jCP8HIiJgwVEuD43HAMLSHisPrwLmC/YCRiqIsMdeuuxm1VbxaFrCobisZu26J5QeIQ1MkVr
WmfKMfPRahNdFUKsbHdCYBLd1whkzxhuzQYiVPiiTe//H1zvKiPZP7/eH4AtcL9/ffzB/T7/yZ/3
Oz547nAdCaDGFcqv/GwiRTaNNIs6VlcymSE2/a5SZESicfcb+LdF7vhfu0iZ8bNq4I5FyKj8tUUk
GL4/uuF5Qg2aXFoGY8ZG/eIkiGUaN1Ohru+FYtlaHQoUBDtRr+8TM4PyM5KONmuDwSe5iYlN3KK+
Valz67ngHZqrRv2Lpq5Lk60y+NM6SF51MXaIn+GRG3jJkmtgJZg8R3Qn2X2sCRruPhtWhpTbHWX3
SPk9aediLsYpynOK84bpm6SBKw9dH/BbURvbBOl7CUyhLggT9aHzxNItNlkI9tL0kIDsCfzPEAdQ
L5/CsHIH+gU8+rYhgcDJTt1w6QyPmRNEEHxhzTeNZiOVRpsDQ0uog2W3Uth+0RPmETRbBcW6xCfn
z+ijYQP+CZaFQh7jsWoAWglls1IqkbQ4fRXlnGwogTZ+etTknrE5vsqZMSMnEHVScERs4SR8GAV+
jBxfhpKYzyk+jc7HK6ZL37pRO4nlvbHUgznriCUExWrvMZrbFtLaU+X3sOzo3nynxCuVjjAzESXX
iJNHgl8jxMpm4YETbKiIZhkz/T0iwu2szZsGnADETilbIxoRusFqsYRuqevnUejipYdIWkQsjY6l
sIMeryFMVKBM/RtAUTG0jqHZu1b/qnMCctv2AE3yddzLxzraqeio5HFoZ0rHIVGifWhCBUQjCAYp
XvoyeVqytK9k/XujHRfGKW0Epy9EnMENfablW84j/swoOpRJLS0MyoxUOGXCWkH+Xqo3g40EdU68
rLrh0FOfhMK46qhX/LlwieYSRsX5iyB7GcZpcULYf0dWyAY1UPap4Q3riKu+6X1XNXyGnSp4DpRx
lci2kmlfLry0dF///U85qvF/dcr9tnbb/ef/yt/bP5Fk8w5+HnaSbIC/Zusm/Ua6+7ly0xFpM/wy
SIniYPv9rAOBN7v9yZHXdOM7NvuXiRlmfhQcBqfh/4uMee56guwxQ6kMzlgM/v1ZB6JEzzMrVpeC
aHpPmTTcYgAVFE14JjvAdpFZ5Ds/DR6Z1ALTmeEWXvrQALtAb8wg3YC/XGfWsezvLBUfDa9eGTMn
YwSY4c1FWw9CQ58SvPNFAVejb7zRyWbUxszcIFTencpIIpi0Hw/1TObwoPwGoDrM0aKrUgHzAvFQ
MQxX3hQcmVgwZUvN1jEqUk80UtWJVtUVXr893oO0oRH3qZXEmdPSzMQWH01w6knfTE95K3ryBifp
m5wl6zQPb/HMfGkN663tvAy8PXFKgEFGJ01YQKCFcoWZGlMrEqxL1U5nnowsM02QS9DGKVoqkDPB
POgDQYMiX3VD4DQNrl50DZjrI42QXgN11gyzkeMv2dDxtvqrMX7Xwd140mTSVMQ21KYda1lKatkN
AeRU2UTTNrT9OdHldsXfEmOpykM76QmiKJPJOEkK71eXI9vX5mVdxRFTT7uqsUhAj7d5xtCeFxYs
0y5HV1fGj2KH/kD1SYsRBRmTFssAGjzC/moPbhsCADKzWEZFBR5aqcpJc2JtpWticCxFPKgmkBnZ
wLOmGjh1OsPnO8tsa5eqBPPVfdLYoZL1myJW613f5LCTxjJ4V0T5YsCncWvVwypqDeItrVp/Nyq9
SW9CYAluANVGtGS4sU+75CdBiIg9lxYiyVpLwZdOlpTeBZR41KMaB6hGrErHz2+UQe3nnK+XpJmW
lZFhUA0o4ipYo4u0nvN/CYeM9R6OLSlnfYuwfEqKJ6GFDCj1qJJ14ez5Kpp/ISU4xaN97FqhPhdS
sW6ihLgMTytspWRzZ9SKvB5VLtaahZZB5E1eYXiFusJkbrp5fpFggsm4a7o55nkM1lFAMxYWrBT7
tIBrKFgXY54YoAUJy7q7qUPXczmiZ+2L9BjkGRuagWLWn6Aq5cyHK7BZ1AjW0YvG1cj+y6sihmWT
JY826qn6VkiW+hCXkB59YakbjH3/+rH933QNojKx+fMS9rfDfd/SOWZUsn+oqJjfxe/HO7uGGecs
ij8UEP9Vy5p/w/nKfIi2lopW+uV4F/+GoM4kbY8Xi4hJhwL094WISlACv50zGbokmJe/MKxC6PXP
pSx7GpmlC8sZZmDzwuSXUrbRRZklN6ZYkzGS12ktBr9JCM+eGqXnQO7HlV4T9JZ4tbqMioDiVhGO
7UACcBsKjBIqYZUOwznUGHIUkZC4nZbd5+gVTcUUaZAhswx604IXQTgZ67nU1thvtmWbOjTm+AC0
CKFdOBQgj8N404IaSrRvwUwe0mYGUT2a+zYVgRuK9TliNZMkxG123sfQwwHO9OmRWJaCgw+4UTxj
jqYZeMQl8Cp20YM6o5C8GYpUzXgkPakVQI8gk8ZcfAtnOcUMU+rMUdjqo7pqazO6TJI64uDDwkf2
fMIDVM5Pkv79mSrZByA084l25pGj8Fu1PIL1/CwWPJSS1WICKE1um/mJHeZHd36GtflpjubnWscN
qfOgVzzww/zkR/MZEM+nAcS8dZMzhp7mk0LvaiLb6yDpz2ZC+R81UO5wkgwXgh5Dd2yQ4mlpP0dI
Be9wOUw7KBT1wwwi7572eeJYSlKc6q43tmCvtX3aEWWV1nydsUFbYAHCda7116RgdOOPRG41/cka
yd8ShvGpRfoNlPZksFaOLfQDSj/efBIjqHrbcdkZzZcQtNDGZBwrXNjphhQHY0mEoG9XOq3wYEy1
ZrNpERbxNFAJB3zluKyUiIBC4RXK7VmvMKJyZb+Kmuf0SbzJ/fTVaMaDbPV8oEjbTNj3Zh7MQVwH
7u1vuoEIWEYXuZSGWbEpptveYIWRAeAeNO0bovxFJiM10BWXpZUzxEK0TEtAA4nkbxMv2sgw/YGJ
pGB8uUy2uWCeS1McHX+qH0z01ZZnUnpX05Xw4XU1aMfUjzrosobbBRVhd+PNTHS+yzGNU8fGqsYE
iZu6VkEIBfiy0lrfi4g6pQRl4pARzSYMF7DWJz4v82omgYu77qoMJap4Jh/hIH8MnsnIKz0gxWgO
zH0AxCgMrICFpUAMGmXR63Gyr5LRemyrwn+QC7xEJgokqqocP2xfQFotw/gKlnHrpeHg1kkMd7Ik
HGBQdQEkpBk8AcMMsRr7a6zAfMxl9Tx1vupqpMVZNSYqJJGQRuqocuCVb5lnNrYyRNJaidP85d/3
BmexrnCKc0z/X++NQxjn9AV/rMT7/i5+uzfMv1kaewQLkhZXBGvxnzMQ8290CwaTB03UTa4CFhC/
z0BkUArwr3F4SvOv/XpxiBoca1oGNu0MUP5S0g7b1n++OCB2S6DsMBXw9/3DxdENZi3GcYz9p/C8
cxSZG8HzNokuHasxsAcR0XP/HFkw2BMcA2h+5XHVlri1VM/BZ75NrXcDqEuKPaXXkqVlepu0q4+R
34l2j1M7C0QuByb7jTHrUjpFIv81CvARHPvO2w8teZVDtjNb3RWa1PZMeYMT84AtHIpRBwxEMlZm
nbiy9p0W0A/RJjJWfqKuG89JMcz44YNoPjf++CAAL+lTZdN50SEanho9A+NPDnejbzRTJROagPBJ
HN4L85yxS1SjR6l95Wre4vN6qbX4pYiIX2+G/ew2tQi3UzvpZk3MuCeUAaJKB44E+03zY8ymiK/D
OulXnCKEs1XwFfo7Gqijr7+1JsSZirERvyevX7h/NqzPBes6AKE8oA0uNpaV2nJ4hAm+a9Uz8Zgs
2J8SA4Okqdm+hEKMVIWKbXRpwXFBigNfHP5AvcAxGwYMWsqR3CAv3gUpvx+UeSAKLp3DasrXJdeR
LtX7DrdTnc02fpNhtp4exUq0oS9stB4+IwiIvMB+zkcWZBZiyuoWFxWJKCgBBCg1/Qc20gMiLixk
xqoJ9K0wCRfJ6txBHdD3equQITOHos1LfiHI0VokKZtRNLRPchMB4OjKq8Co2p/5Zoyuqf3PsfRS
M9AuGGyHXrQOGHSPZrRtGXy3DMAn5uDqe8dQPNGfTCIIhA58U/8V9LuO+91j2FSOmh0xVu/Hi0oc
d8K3REWlD3N0mfbPagHHGaxlQeVBlh5j+jhobJGxPQ0vwYkoNCPHqol5V5CgowTFZ9jM3lm1ukaM
/+W4ICjSvOSsBlgJrujoF7HCip7VgS8BJGCV4Nfja44LpwjuOKbK4FojJKGsWkQt780YxpMRPice
PYQPulx5A+3ulJAsgjHcBOGnWLxIRsgdlvLN7k3qrHrZJrOOs5BuWkiunmDyXaDjnq/NQr1UpiMo
k+JQ9CHvR9fiKSiodq10Ecurhsm48VmUaDbj8VIvUbbK/TIjDLorZqEXWrs5FYo43JiAN6ORkV0U
l7HBuDUI4bUVPkFbURcUH21nPIANJUUw8JcNPt3e4wkc9ANz3HU9+3jx86r4egP8vR4+XxG/b62F
FyZrFqsRiO0eSpPnBHew17k+XmGZQ0Fuu2UQDBCbh8tEHtUy03igxfzVZ8UwTSkMlmcFFzKhhDGe
ZDV/FCeNkFs1OrWkd/lILBm0+cl7M50mwj/QC9hJds6aTcc3jtBZAQt0jxU6R9XXQqbtsEgXdbET
kV9OFjRiLNTd7KU2BWEvCGC44OsNwWU2HMOVtdvmQYd3Ndux9fexmZyiUx6CQN8LuMRAjFznzMDc
l+/kIF+syXC0SQXp0aisFzKnyvxVLug4BEo8ING6CCcD27dd+Iat6uMxDcwDHHhsYz2HImuqpMRT
Iqq25FfLKZPuJQM90QLDW08rz8+ubHRsnbJozt2tIuQXsDhioGReTRwLtcjS8Jtrk6QnJJ1HmPfP
rWGQZ9kCtUq3qujvJA3/OgTwJuuXyiCtZwmtBRhXoWrQ0ow4xPk1bd5EpENAvB9VYBJS9Q0pzcov
AD5OVLxCrK3acDw0qb6RGsvNqUJ0ZuMDgwgZLL9q6lsf5UvVdPS5/U5kUKJZ7CStnMSmfxcaPwoN
Q+fG//NCgzDcucCAKfrPS5bvf/RnY4oKDpuXKlkEDSH3/1lgkDOETAIYhCRRY8AS/bsCAwnFPA1U
f6sifulMJQ0NH6IMQ9TEuSL4C52ppP4BronyR1IwkAGlYJT5951pD0DM1HzgfgI+kXxgCsSp76uE
6Jak2uW6t4wLEIHGSoVtptfavZDxonCeZnlJbDBEyKicIDeo4l5q0hfGOVi+QaHI6aroHyYJncQU
iztVbU9Bm28C1Yo+mGraZotXR+YKZQOj2RWCH3FW/nBb2OGsBZoQBREe9iHMKqEKuZCCbEif9UMd
QiKaKcAzZPwh7tYQGqFYOgUDiggESCXFQzsrknKkSRUSpRKpUo1kiYt2qcwapiGsnhmjHrR5+t4y
ho8Zx2fzXD5lQE99gDQ2EnyIeeQEqXn1SecMxDizk6g/lEgY+hyEiw66bXDzuFsKfe42ubJKg+OE
uop0ai0O3A5RBN9cx+BKlRBLDBOeS7Ii5NytavD75lQbqw55hcFw0cfGVmqkYZcpMnW8/WOwlZBl
TPh7xfgtS7td3Ov4kgCOIuIImTZ2xrAqEXcEiDxCxB4g6VF9IP8QI/E6IQdJEMFnyEPkqt13RX4f
kI3koUwPnF18+TaCpaoRl4yCD5fGTctNYThD8xJ35TlDNZgp5o7EBxuXt9x+8+WLHvSLVjxrmuwk
ybSZgH4OAuK9RgO+x8pYJH1v3q39+4D5ccB8X7j++QHz2wSMc2aK/6SR+f4efp4zOqmgsgi1WOeA
oEn6ZZdLY/ETRcOv/N7HGCJHD/ouTfqnARhtD2eQCFSKv0aS/8oxo6l/NABjimZy0BgaeWv/oNYa
CO9JAQmrLPoB2CqOYnLaiNqqbikBZjNLna8yPz9G0TvH0TLRojUU/oWu6GvMUEsv8GwNnECb1TtD
629lajo+pVmeB3avP8Zd44bVfkLEREAGDyDuZe3mob6cOgzg8TmA8CaM4qHKjJNedZk9dcV2wMUi
NJtMMdxKfyq58RumS1iBHvLOu1ZM+5N4PyDhCKh+AKw4mlYTpN4d9OKtAdWeUPmM3bsgVXZigABn
RkeUit4Rapi+F9Jewh8LD3QoP0NJopjddvGlQWwfE10CuCUWv8Wq7JTqE04lsSSwLNFeptzErWo9
96qvLTwDpYkg3w0l3/VkMPvjXhSSO0nyuzQ6RRKBQXighMZcg/DwVxaHsZZCAZVBZiQhIttkUMVF
M1saBLO9tGb8Nis0K1myESQpQnZO8sbpfQ3jUHIahODkt3gQBLVYI1h1iSnVFVABsqSua2Q12mRi
odJRp0TtY5Flu7qhgLNoPkt/sBvikeraox3rDEgMPmk0yXMJx7l5imTulVTK1hOej8gEraVmLqGo
zwXqHZXYtskY92VuXXCvg4YWT3ml7wNl5Tf9Hrge2PlF1PSrLLXkRUOmXZPIfBAajL6EII2q13QK
vUS2ExNbhVpRGFuJybabDYHMfl9OzGMPNleibhun9qsV2X0ZWfSqUJN6ErgLdfCPlpltVCZYJTV7
pb2344iE9oVNyt3gykCVPXckhK7eU6E6Iv178Ar5MUvM5VQEpymXPkeMmzUBq9WoPFN/EggKjZ5p
ETIcuVvzUdJtwhFRZHg5VcVnFLjxlN6s6FmdhGVPJiopRlW59Et1F6WGA7Q/y4IV/IR7y5o8l6aT
Sp0cyC+jmu+bovyWJNDZtLpxBTP6qNtkkwUWPbz1FCbCxWe2SQAPa6IyJi8GzElW1uhopfJYQE6r
yYQKDGnT+sJrJ5396b32H2OiT4DxU1wSgmFEbuN3buUTTzAnP0lzBhQ6B+AGpuQKUu+2LY1YRVAU
8UWALE5VyiulJ0Uq7dxY9W/a4MEGntg2xvx5QSiI0PXCR7J23TDQcdFRLmcKYJThKBC4AIjKEYP3
GGUzA7YkP7Tqx8SS3bfmIHsi+EieF5HEK54jG4iLlowLl2Lpub0iQV5N6C3UF6vGcz02dO4im0G/
ZiMGJrWru/dJeY8Uycn1gS1Pgo9Gy9pTrHcfRtO4IqyWvDH3PGrEzF+lFtJUL33ExrRBHmXihReu
sQBLcegfxSbYheU0PI3tuFemeqNVBHz18FdP0TBtm4mntp3B6nO4V0ocPO6e7KkNckxFxl2rgiVf
t3WN9nxJA7M1wTmW1RzozlXPbzI5eHj690FPHcOcJ9yIkkc1MTLAHtZiBQHHC60Vk5ezAGuqmh0B
kOr8nqN00jCWGcxGMiLJAqLJRnE9+pEbWKRlyLYcExClUiXwUhaLkY1nz7F4TaFjplp2ZHJQgusS
SG0YvG1UCXcLxq9lSBfSTy7jMN3NGaqBTD3SG7gyR05BJwu0cQG7zDYNpzN4f3Hv5j1dG3ViSKGn
8Xdn6PxAcHDaQvDzzGArpD4wd2LXylrcxbUBScNPdszCRybNFZkrvsny2IIlogqPCmavCbtSFQNj
USdaZgYNPGghL/DUN3Z6ZdhThqaP3eWHit5GnEChQF2Kxk3YPyswSiTE4ybIWsgCN/07SjGEHFQv
rDkmLgpnSR6V7xwel/Z9M49yjrkvRjNtW55khwS0sBWR8fdnJbZOZM84JekjLApCO0p3el0ePF13
yqxeCyPGOJbxYt7uOrYEw/A8CNlLHrM0nTc0TSpdY6NkLOF1j0Os7JPW3CUg+FnoJIGwCxtlQgkI
Eyceu3MRdVvMrMZcYtI6GkzyiH0sWA4NWf8tzcFDAwNbqoLE+TXCkUr3jViOSG/pScvmrBotmDXd
P2dxRkSob4BwaOACT7rW2CxdLWV48MOI7BHPOhRl6UwwKLCq4TZAKaDJcyxzCNi4bz4E40lLu2VN
AK43fgVdRoJd+kCCtb4ILQcua+GMhgd+NPXWFmY6ixOb29m0kuccNFxDJBjnxTatnkwRSbVe1A88
nQXpUsQoDZSuPUqdbnzK1XzXRvJpSAxChbtdW6WbfGb4W4FlCxJDj2K6V21UktGr6FtLCJ/CiS9B
Vj2Hk29PXvcEXe9LVN8lYgeqLl1VTb6pUU1oeF28+o4DvjwBVLlw/C1afDGqFlz+XbP+1hRrdKn/
omYNv+K3avxXKRvG/B5+1qzfWcUACIGX/IAh/tTkWGhyENYYBuN09qa/Fq2qTLWKWMeUDYk5/K/D
dyJ9dRpjRSaKd9Ym/oXe2BL/wGKgonSknMZih5xx/vVftraZ709BrLXKEiJYu+juBSscMmwJmdhq
H6TV05v9+JE7g+gMHUPlbz9BusAHv0/V5n9+vsHboHh+/OQ//FLw/f3+/CX+iHc4JHuBPPPoGf5w
DZbRAQEcmlD41xrl3cIqLlpxIL9QcllQpvm5mM7f95obyPOstDRbzVditPyMvmC5lrDQP5XQbcCk
L8HZy9bux49PVn2a4yBHHAHnQD97ZGzzfNDRUjJ1848/3v7xI6abctEfkxYI30roFnDWiLY5h2DO
9Dq2S19wDA1lvrgRyIugKcytL7WUXY8lXmQpTqpEz8KcBI54AwRyDvkir298lVlBs2rApir0M9ed
ozoirBLtvMeFn647zn7SzfRNzmUG79iDOMtmk7D6VZBI9ig/EzjEpG/Z5ZjWz0bb2VPzTZEZ1LLJ
xMaeChuPEzxHRC/J2KLqs0GPq6LBzF+7Eb/y2pLeUrLu0VrpWw1JcswU4UmT8CYoayWitSXwQVv6
3WM8bKEuAn/h/ikkwPQN0ZpzmkT76EfvpfLBB9oDmmXk2jzJrJf75ZesoHxkjOjtBlYFSnP0tSO8
HG98oYh2jc6txbXmHYR+Z8Dvr82jLF68geLPW8mesu4QLiY+7yN5C6noBEYzg3UbmNF2iexE4Zua
PVvvUbGJsNqRo1p+9URFwOMrHTK6vILySy4c0LhSjX5qKa9E06bfCVg9+NHShxs4rHOxfOhbm7br
3Wie1Wz/uAlX8ba+OQvncbOB3eVo+3rx6jgnqADhUliU/MfBwciIrHNRbGT3YO/u4EmWpetFtrNx
Xs2Vufq0HvuLfLHv6aKx+1Vyfs0vwvF6jbnMDmhtFsLpQKjc4n4/vBqLe72ybTtdPO3uu6d0seNf
B22xO4jLu8OflrfMa4e9gGI+9qGwze7zTYkeU+B8p9lYhi4l9Gu5cA4nx3E2/G+xWVyvi8XVvbru
plu414/ruVt8fZ2/rvzrfB0Wm+t1/lwBYMrH+BnaIuqe+tp8vmcvczQJvIXmk7ZHJaik+6RB4id4
OU6PC7dEQ3tcLBYfkPp3nfEy6nsroDNbeQREJSs4Y+Q5wLAGZuh/T6tIPCb8jk6uohOq9viC0GEU
Nk3Md37PGzOXjhbm01qGPbG2i04+9dKC3s6s3fHTImUlselG5oZkX9rhsiRhJP8As7YH1Fm0JV7Z
R95ZSbCM9y30t1V+9oM31gSICKI5h1EirzH3bsWcAfdM6ueKTMlUsFtwTfJSjF4q+Y6ZMrlIn/q4
D9NLcLloi2DzFGysyK2Amq5DKG1dLQIMhKdKDrkHmbiwt0W6jTLbe1a7hUSX4Spv1ZvKZ+vFt059
PDLJXC5TyB1pg/8EGcdKM+FYsmJDGYwV/omvOjkComyvRuv0LL/06oooa+OmBE56AEYlggrHLfyi
HBeRsSiUNV+n6iIYK3yxxVtRO9nbkK5gSJEEky+Eb81XsAOLx5eMhcEiupIxx6oz7ly+NXgQU3Ox
8u5SNJB4d89u+AzkHHeYE8mEKNSn+oESJSLGZmw24EX4zMoOzwLnFiGTfPqLNHRJg1AnNiuM549Z
ty/GG/aZMiUzDqvMkVEexe3KCBHjPSiXcTdRwGbvgrkXZWupKY+hdKazd2teK8teYcY5uqWjlIvL
ZWf3qCnwBFM5UnqBNsDKKzkTE0lA25yc2q0/IR5YQPdplpnsNIJr5tvJIUwvHVbtJeSbHBAOiClf
E74acm/M6T0h+iLbyywpB28tWyHqSsTQ0m2ewKSy3QZvE58hpHBgS0u+cr3Nv8N0KVzYrTyBQlJW
BE8A9/TxxLhNtoQ3aC4NwLh78ThelUe7vyiPyuP0MP/H/G/l8Uk+mDc43MBJAYIuCMKjAvuSiTiB
IEl/txUvzFCUB8ClxZ1qX9RtDnP5v37kDdSS/EjwCv+ATOft3rJJSlU+EUzzZvg+cQ69w4FgFltt
izlJKrc7Ya3RMAxwBcUlJAqPac0M4RWHD3HYq+WDR44KBBmcRvreILQnbRCLYwfMnfCB1wIWUpkL
nXEn0bz9oj7LtukY03LC9YNnBser72DtSxV7QkETSa9WBurqHT9BlmyqxkF45Hq4dPZ8vom2hB81
3gbW2ygSIYwThvWC7PBROWhMYG1hy8GeKHyrfWFR1Uw48NIt8keGGuONTfyDhGSyPY39t+CSFnbH
9LVfPZDYqchftLaV6WJvCuOHQHAi86Si6P8s9H0rr5/8iK8BT0PP007I6nfTjh7d4bPRfBL3+2nz
uLAFLwTQNadSb7F2EYu0UK98ZbLGNsnJ6ea8HAJgSc8xkPErnDPKhr4T2iU3ZQjrMjvI4lLjrzFJ
4TGZprDZ1Fdceyvez/rfhfWPwlpVESb+i8KaTdNb8x/nevqYxv/8338ImPr+Ln5W1pIqa2SBKKSz
g4L43doDfBDTD5U1gHKi4+Z91O/jYMSTkAlx8TATZiP0s7KeGYOzbt4UEVLOqXd/bev0D0snUuix
B7MM0yEWEj3/fVr8S2EttWqg5aonLSs9txkWP+bAo+pg204tVsgVjNdlW9zHzFxKvvhQBt5uGhnR
sO1MMMC0P7RSP+JWzj+C5v8ja9MzfXdT/8//YfLR/8evvIrvHw+iTJxGJP4xoP4H9b1BHuNEQDq0
1LRwpFn9XpABj+m2ZgfC1xj4Tgg+F1wbdwfhJ4jmeAhCEkO8m69PbIvGe1ph9pRT9T0RCYMulP1g
9Lu2L9/E0YdeKNq1CWWT/FH2cMwd7qpRb7skeULZvNLar0rfxBEYO5yrohkCMKrZ/ZyD7ptYD4fW
I89N1yeiQWrAFu2nMScsS+0Jy9Em8bEuGtHFU8k2mYHQHm7eul4b4UH2pWMWWweVTDqFoW47MChF
fehbFNI63W/tCOU9G5KVVcfXiXz15IaIchumsSO36kKmFmj7YBEgM++R+UWJ4o5l7yTUjjXkGMnL
DhYnAhGr60Yu7khNbQAfBJH6p1TCe8iKqYQPFtCG9INmAyTfqOFO5FgtoGnxClyj8NO8bwUr+FnR
bmr166hM4IbSxw5jQRJg4a4ekZdPVrVP1GYlBZobkCVsspYyoswtLMMe4ONWFYnuBvIAmgPD+hCU
a9ByPIP+nVCLDkp2E7TheQ6baedGjfLCgCHVZz3uWZkY7tCdhnKDy+sb6OmnNOoBQnHJGBlmKCRN
wanrEtfvDTvWdD4BFADaLQLGqNMEqXXH8B3lrmcwf8yJGj02ef6a5bCHrLeGgKnqY2wGJO7jwqjQ
grRUcdDLRUNZ1U3vzDoQpJSuErHRYM8GblrUukU9bRTtaPGTCmRXoryXtbCW2m1NFspgmCSnAwIT
Kieka9J0IN/ZTB1GYoKUFAsmsn2qugKZBfKCMTIdMXsK8mskPYnQnS2BxGQCqWCvpUhPzEBY9wWg
CUpITytXswDVA9kSYBcVmNIUVu2aaGwVqWXZOt2sUt6PDUUSiWdcpArpaBPjlg4BVkCwn1WL267U
VgIcdBDUo6+uMpmkZBLtPb8nuljcJciFgd8+syWWUmlRsaGpBsNJ2d9o8WdRke2o3XzAIHK/ieE4
YmslL2SLkJQROFVvdZYbZ7RekrRdEnECAxvQ2rWQRr5KJQ6Z2iY0hSsKlYqSXMfsUU1y3LbnSNtP
Bez/nl0CSjYfIWkvGE4eVS6QXKcR27XUaccwUhZGcC0Ey6kn3c7M6k1O0KJNMsZrCO1zOgF5dpPG
/3PKU4u6sX8QU2Kh+x3iZn7mOhJLrj9KDUnvlu7ktQBY/Cnunkas0FNOkAf3fvhedA15adq6VEI7
p5yQzEstsw55K6cLADuxbJYyzGdr3hI1r9P4UPTdXg4FW4InZtJYGhV/N54Qo94ECIA0KCUaHVFA
31FW12rYVb644KQ4SjVJD7O9OAUCbvapOwH7APe6LjQMOk3m9ukdcBcSLGpzxdwEHhlj7LdrLXDH
aNPocKk00+6jZuVF06GHWCb6julvCyRVjcB4mTAykXt/XmXo0q4w12X+nFDpl/3rlARwOI/pcDLn
vlkYl+pcqxg+FVoIRrYkmdtTRjKCkzP07mU9iht12hKEBHE8tpNkXCbym5J/hC2TzPKSMZIZtE2V
sY/Q0kVlICcedsV4HhsSzZlUlhNFMsASHeyzYrW32s/XSHbOiqAcEM+x3UFVPWwyKzkglG5K4Kq1
audlcpZJ0AQevhOYFCut8X/YO48kyc0tS2+lrOZ4DfVDDKoH7oCLcO0hPSawUAmtNXZSvY1eQnft
qz8kWfnykXxlxWkbzWhpJDPSI9IF8N97zvnOtoq6T1tR1xILUh0utkPj8TkJ3hqaJ/0RDpd5kZTM
1clBo40FD2roh4s4LHYJjwL7Oz2mmooNG5KijRQkt4gdVRrt4zko7SWbAK4pMTTX9uiGbz/ViXWp
lLMioIBoKDd+gLbOTSjtv6k25NUmfEYjwDJkunnEAB37jpezpFWJBcvrCYJ3039K+LtNFp5pzSWk
oNoCph02BUnYB9Xs3My+1OamF1QvZVjydPnF9HczrXdkyWXQDo0va9Gb1sIUIHyoiU+/KnNfktUx
1FUF72fI5DVqGBDfNx9ce0Wch+ymP3dxFvGqjnX+VnRjKcDC08rBHL/tmHlbDIGFZC3Slk1Kzcuf
dq5Vtot84voRYWPPsW+8RJqjYlSijUqBsDol2TbzWhiRY7spxxy1EJwN6dURfLpNW4hJYIp6IWeK
b3YHiUirNoFR82qx2RjVa819pZ+xalqW4nQHCIBP1tN1p0kkp0cF4SX+svvi4IUhFrxvce+vikF/
GK1yk1b+na+f5epoqLAwCC8EzVmm+AT64awQn0kgOBG2PRUv/8hrzF1wpzCaqPQGVM21lF1JmEuj
aTdD3j1XfsIYAWSii08EdHHdzpi3gXQVFtWm6/f2BOHWQxoZN7LqPfljeMH8d2itdmDmCLYmwpzv
XRXvOGFbzY1byvF9JBHVYWoNjDeBxXXOUHDsZy6ZDbDZbIU18MRq6hs2xmHQXNBW7kBiQ8M/a6EV
hVxZKc/aNw0UC3y2Gn5bc/bdtq8iesix05TWWcaZG0/IYkmIV9fTkcUSp5CTh3B4MtOQkLW29XD4
wsu7j6ksCe49lTJIQge6uomxBMfhllKsZdo8mPiF09FwhVoflNlI7MfJwcZZ7OEwjoEvKl6yayxa
2nVc+8bRT3w+xvWguO1sUlZnu7LpjSDoYrq0ChloRnkMGns74HDOMDVaOqul+qPH/5zBUQkwErT4
omUMptz6NByOdtQ+J9lzp/pOIE3HqOPtOXG8lEbv7KUwna19BTQYUNpGAR1S8fQP6XwTDqrjGNsI
aOkKV+liGqZDqeobDkvHVpH3bKXJA1ImTjn8XgSgYlpKPhrrEFTdS273D0Aaj3EzLv1evmsSeJO+
1j1WDYvfuuLWpUbEmfPgbJN583FAasU3C/aFZQZbg0OClkj3sRfd0Qt4V9T1c+OtEScJI+uI5YA4
MPnh5OSIHCqOFO8rw3cbHQ82270AOEg/ltgnXclSn3I7PuW92MdKdEi4kkKSoISBBQMf6VqqziQl
7ahYk2nO+b81LMT2YerWLTrlWPlXM5PY7lqwIQ02Gr5W3YVDPUIs1O/HGZBt9vUuwx1uHhLuBRXr
YDoK1qSMoJfMtkw42xXBCs4LoLcRWk/Jdxg3VO4aOjdsftBOKtAyIu582Krws42CezTaHYa0DQ10
LELtdSdZz7JvnoOy+uaB9qjGrZ6JbTqBO4MUbkMMLyCHdxDEfV2iFX5w0pksLm6dXDxRTcfT/ZxC
H0cI2tXBPQnx+XMQcogiaz/jyjO45dC9m7T4MiN/z1zExrZa6NyZydvwsRp2dTq6GkR0y5efFQjp
JEUfG1k9poWBCSO6K7Sdzecq9q4Z5oRuGh7MLlv2TXgGP3DnWShmha/sonnVzhdIGSHYYFlVw8Nf
k/MvkzPB6f/G5Hx9+wjf8+oPB+fvj/Dr4Gz9Tcgq4Q3q37+jL2A1/pCkAF3pti1MsMi/JEX+Pjgz
a/MPf26euU1G+V+DhAzOjM00v8s61jcUqT81OAvrN5MzCD7axCBDM4HD7LDFbySpNPK1cQhYuPhB
sxk4TouGD6HcT4dcCk9WmDp+Wi0N+mwM2E7h1eAMr7HaLZrJZUdII4Fj+m905grPw7rdAAr1HJPc
ctGl6zFBHh6R8AEl5enwzcAeKfSvRvX37SCvEMocW9JQd6nXbOt3RWb7nXDnDg2MDm0Ic9Wb6asA
tCpgrBFbSN7Wzshyjh5y30TGx618m2aKaz1t4I49e8BdkZ6dFsIG6n8A9lXClKMG/pM20KwDFlaA
h7VmTizy94J6xEsFQLadSbL4flBFgMvmQGYrPreCCiPbsq5GDAgDGG0IlDbncxoAqfXr/rUp2zsD
eK3Vx49zmFcF1lji0OEZrEiaj5V+i8pg5ZXcz0HhTgPeJ9C4WqXtMu05UHYiGL50HAmNUl1p3mgx
erEAny5hDbpKgNvFSxUuuuwx4jwWc3OxKmPtZXcKFraI7IJG5ZbkgjR586H4VtB824ZcOnRffXws
Yf1WMH9bueyOXp1cM2jAA93zmg39qdG+CWjBfuQ7crIbaTdUOrj4UvnctOWd8KVDYmHU6d4L2n69
An/Ppomfo2hcdPVHkLQ3KFxHW7UeCFcc/CSmIWFkFqPLYPrwo3Y7qNw2TMMt7FucklO1nzytvcj0
SW2KNHeMhKfA3wSgpAY9XZK1pnOZUhyTWiTBfbiElRHhFUWRSj1tJXmDw8SpmYOjjY5RFdCCpnKv
CTbscnHMPJ+GOVh9ZNj7c915jlaL+wafDaaTlawGmMhGFxbi2oNzL9GTxkFtcPLmooJgmW0EiqrS
W0pjfAa762ZJ451oNDwDZNd5hD5Xtqam4SzR9mbu7URGcyMqlQ3V1mYlkNuawnb43FnTgkn3deQs
PBpiZaUIAkZCshWAQeFDhOPe/QAas/FyR6/yzRDwRlfspZUSz4+epurksZDBVhUDJlOER8V64MT9
k9e1y944KxzPveGaNCtVk4+DBVYS97FOZUsVr0QtEaSwJBI8+Vqz9/Xc4xgwt0mrECct6F/fxKbs
GpQJZaHyZhXYWurqSlB4M9iA0dqdXdCxUzuBNawI67o2f30KlO5rOrr0jgNg6D0Z0MMy0JqyCDZ2
P4W3dvxsLZNoray+t/JSmp+y1kRQ9bfFfL6bKo7t/UOmRbjXzDvTjBmxS+pt0WKT0N8mOmy7cWyx
lHTymUwvqys6Z1pOR17KqgSP54gVfmHO/TQN/rU+2IxYKimvaeYWmwBC40JoXblV6qOK9XNKTslc
eqPW1N8I+yYi9GNacRTacaAisMyf63JSgAijzlyI30x144CFYS9hkE4KFWq6Ks4ArEn2lvW5xLzs
2Ii/TRM5NhB7Y4r3RWKtMrqhluqQ4L8bDWsp2vxSY9Ri+CnWWhvz8BXzzJA4CRMLmOjKVG+5/gwl
w9X1jSzz9ymk5lQSRF72Ads2PQiwPnvY06xUb12TJJYR6Icyo3hKoqTBk7yPVmBmD/ptmFXHngp1
MytZpHtXLbZcotEbgsV7gybfBSvQTQQ4zPGLLqe6vaVENHip6uIxGlNOosNc20MoJMsixOxhlcqQ
s/hOnCkg3nIROPU6b2rwBHaGHaCFjAn/TaE8fqyNTUpnuiRLjTNxQMWOure17L2XEnyO0VVRxocI
rYmettCM3CCTDwPUjczqtkzjO4+dh9nTPkXFSHqvyBMucl6M4BEmLvYdBgnzoWFfZeOHAybWPFDv
2BbNfd9Ip1qhfSIVW3ZVL7GYVnSTbdpZIQtv4O2XLRZ9H+zNOESHuEY0hyO0qrUTDWDbgGJJLTDc
TJLPClp25fcbaIUwcpSBCJosxeuyjhj708py7QzTLm86zXBKNQ4pu51fDFXh/TL5QEhb5KA46J9M
aaQuKkNBRH9Ko9Jgx+mhyhhHTZ0u1N3t6+gCM2OrDF4O+R0mXqp8UkE/sp9qPZ3+yvJtwqowetn9
wGC98APF6YruNoeq+4LVhk5fTNrKOxbKa1VvLghLJG9oY2KL6/jje582B5VJU4SnqLRuUtc8xQZR
xKnjt/xT0Gd0Tk/XhOw+a8tLVsUHq7fcBniSYYf7UqeLStX9Oae5CjRxMNv2BW7KOY3ZopUwHBMa
7LR8xNfUnwdIR6nsXxq6ZdpOvVbml9Xnb33bOBKe3jo/K3FEzSVkk8Z+EEVKxCtgiCKPlYkP4lMO
t7RN2X8yvLgBrkbH7F/GFh2UCPx1lMqrWiOfxhr0yI7lAXphciYI4xa0OXfJtWcg1ZhHMxyKKf5N
/GaBkPZpkK4NGrplcMhlkpScKyjOU3KOC0Nh4aHoHoRSsxKrmLkaQq+Bv/cpUrYarnvxBCC2WBRs
99Io4HLjlXs2gCo+kfzSKahYE2f3PDPA9xfCTcJq9ddZ+j9VKA6c/1yFurafb//p7Xr7feyJ5MEP
a9f3XDWZJ4HO9J0G99M5GiVJ0fF3/aJBccL++zla0xSIb3PLCdW4s+Hq70AO/pfKQxFIIN3w56xd
UDf+UfGZz9GappmcoA22YPqsgv1s7dKzcsgiuJIstsuIVoBbGH6GRECrOQpKJDTAIa1auH2pR++f
DWKj3YThc748h1wIZqplOlz7yVsZEp3iAC85Gqx1AJjxDMIEiAlF2hXaCGgCVOYIMlNKDWY9o6Tx
ul/apqcva0tax547WNey73YZ5M3u3QbDObKTxph2iEK0lxDBCHlVWnmaf6UFkH4tf5/CauoMZ0Zx
W81rznIsZpBWEqduKW2qyvsJLhEbdug7x6KmM8XyUgd40I6azAqzQc2ZIjGoG+j2WtUDj/soMUcV
hQyHOj2oOdZMDF2juVD9kNoRzAea26ncIvGpYa3Sm1tgg4SSu0WUSftk0h7rSQaGEb+r05uaTssu
Nj8y1jm+vUNwojsvWcvFzsg+Wyq+dYuycC08ZeKtkhArVI9lTyfqe4WeJXy2R7tTnYg1TVF5zqQl
F6u85HzqJRwxPRUokq06nY7QA6FhnbDWN9tsX0C7Iz/ModPKjzm2m0TCT52aeGA6FVtvedMQvoss
d9uieAnsN6V6LHQOpn4sfxj5sPf9dl0ZqWuwDslbphp13Ld4VQIN03RcnwTAVy+QthooLvpJT42k
LKO+Yx2pYs5jtVai8FA6VU9i0RKV8OxNnD/YxSoMaviiLxYygVTw7SvkmXnPrySXuki2SpS9YvL/
EEN6igtAKmXxqiBheBmLS/pa7UWFyR04tnm2hoCORVLATWfeq6SChx4uqfTZkxUe5tCwbhaXLIe+
gqTTBz1wWmI2LI4UVKqU1LHRDUvegjLWXkRF4QxihRSLjerqFZeBYuACg4ZHdEKyLmZPHWWJ74GU
s0HaWcQm1BWTIy4W8Vx5bOZYdEVDTkNOWiEv/ddF9peLrDGTLP/5RfbX3Nd1fM/+uGj8+5//sa4g
TmUKWfuVq8117se6YjbVzjV+MpQKqNs/X2aJidlUdpr4ZJHh/3FdwSNZ6Pwo4QhZf6pIClTn7y+z
NJqrXNV1FWFdnX//J6FfJL2RKTZv/HTUP2udgcg+jhT8SBYbWr/bxvQX1IJlBIIex8sxKPcBnJlG
72713LqTgOMX1PBM8XSJUTBIZ2IbzKVD0d/i6N4EDF/20kL2dCdoCdiI+wzs//SRd9F6IgJUkYjW
8tLt8tYNp9AHzk1huMWHiKMwPoFTwBzJJewbG94SBsKw7BEXUsIpfs4pTNkx7CDedPdK90kl4no0
C84uHgw0JEZGPkkWyKs9FRZumJxTXIlRwHUUi4+eRphrjGJX5nOZ0be205xgLPYWuL2hyteFfvM8
gm2p/Dhgo+lmmTcW6kWFIVA2tgFovxsWDSzIJjAp1GsR0cFCY4CKhnFRmJ/1GJyUxtuNrTxPkSg0
jNzcYZIEE9rkNsxvg/7qWzvciKgRwKwVJ/Bst47PQ8/pWhHvfioTtjU4NwHYCKmGQhbsxk8hJ+Ft
Yl5MmRvHJrwjIfek48OtmCs15kurOJAj24WMnWXJ2dpc9u2uMXu3YTSVpYs9T6opI6vgNsOkSiJI
1T4ihtpEX7UdJkUEJN3eJzNamAHYmCfhnpF4RhcrjMiJvMXofWRekIZrUCfc684eClPSPwkGbJVB
O+HZD6WSXdVSrk5q9ERjzrJjNO8Z0QWjesvInqnbhAHeVmK+GIHSABhkzzN+yPBE/HbDR+hl4o7S
lGc/lxm6WQ5wvnQblgWcEVbSZO1qpqUuUncDS4WA5YLdSghsyqluhzvgW122zVlECO6MHYsJjQWF
rl8G1hWVKbWOzQIjyey1zUJDbsJlyCPULDpUFh4yXKe2P5sodiJyIyVYEqM9mnj9apYlYcIhFyfq
hJIXchkmY5exWhFjt6NrwRnFnvYPtxuaV0ZCapQrbKp9tkSCe0tZ1ZAEylncTPMGx9P7i2k/yezz
chZwOv3krHuksN3yWWHoYdIcCe7QJcJyCNGD4usR2aVlV/cRs0KKNIztxVvOamn032MWTToLp5rF
E20rzzKLKMPq7ib6KZviWghavai7Uqm9Ehn9Vz5FWD9dEP/AscPL8PsLC9RCtqB4mPDmq7/JkwIL
V/R+ZLFZgjXIQXYLzVu38BBSc2K9RUBoBiVQ+bm0GoHa9c0fOJp5zYPFfJDAV5DAf0hTjWrLU6VQ
VYctJvLUjfAHht2YfQkkFngNWpPf5fAbOjgOSqc9T3AdWvgOlt9gKoCUpaZIjqRtUkgQNUSInsKo
kixT2GGTy65ZB2AHgEQFSKJT6G/EOiMm4aSAJmLe6krZwjVmJ6Ea9kEDSZGDpgAsRFUxvAp/BD0D
v6KGY5HNwglcC2MGXHiQLmotuhSQLwwIGELXr75su+Tq9iWEDADRdIO+CHZ1zVi7VXCTwwC1Sdbm
DvjdHHKUp51hSkvFyx9ImTsCG6vV9KyoUCv86NFo62WoQbZslIWZnOdau3KwDhFnZrkU67541Vm4
BFzyepM0mUfpQvENvtbMuuGSiixLJ1Wgj6suRbhLcUDbcHp87ITGvB8ItG2R+btsNuuzukrlTltq
1s3XE6cSrwSTTxkrnpHk0CxPjtK01lTKL3Na8GyMR43/TAX5AYLGNvQfpOoKst0Nwe+YkfVYxFTP
ooO7bV+5hKR2dthswlC/KrQZs0wdnhSMFOGWXTebuXTjNbum4s6iKedwwjHlqycrKre9x6YDda3V
yh1+uiW1jStVHlRSlcY6Lvm0Bu2Gn9DB6LOadBxP8tLI8yUyPn3jHLTLaTl2K6V6ITG4FPJTXd9X
w2tPBDeTnts02lZhu5RBcsIYWOjJBXXKLbNnWdvIybip0aw6qdyzTHuqupE7B/SQRP0kz3ezAuRZ
PV7Jo7diiw+NoSkPUnfpp+g+9KSnYqye206cFJq/dQ3MWDUuoSSfiljpgNyxrfYV6SJFsbWoVRZC
jDYQP0Uak6FLQCGk28bsttSJO7C0OZaTHUiz56I7lIO8E9xcfZXEC8zTZj32811jYsdvTNyAjlmU
7Owsc2IlQLgrcYB0rKDjo2ck6wQknp0t8rykBrVp155asjZjoZ6k7jh8ozJXh3OIGVlVgOkTjGev
Ja/G8kHnJwtQ3oLOX4+KBe5uckuSaAVbmSHBG6j3hdNI+t4asGFhH4y8iuFtrWoDTa0E97QAMQ9X
Ct4RJcJfJXyuCv619x/7mnJFXijFO3S9fsqF/9R6/eq/vmAp4jcWQ85AAunGErAmOVmJmTL880lo
GrKGEw4+prHUVhnVjbZOt+SQOZRGEm9ulX4FmvFCIS5vByp4fegWZjoetUTfyxad4dTPUZFV95eq
3vgeQcI6WMotdgEs38owJ1Ee9ZwqQY4ubG/i6sm28E6rSNLVxTbibZwBtWKsMOL7sJdXRWHTiLKp
03JtGso6UUFAYRfuCNb3/Qoq79rk3VioGAHtx0lB8SndMO5dYZrumAV7ibesgk048O5FUpIfnIHl
27rgJ8c3nc4VAfrsYbOGjT0mbJDOGU59274orPQ070FkA5SoetehlEwSwRiump1MZsX1aohf3SbI
m11goAsxF+01DDUIbIekWEs6EVqDSCbjELWR+rNHcwCq9lzHXnhYtiF+NXa09ZTgqR4kTIGZkybR
Nm8Onm5twqjB1C9RdmBCI6Mcwx/XvvnU1eUpog3d9Kg+Ytud1uqqb8FweJc4oeRE7fcpudw0jZYW
vRwxRafWRKtCt7GC3kHBqhFyqnDnU5oJCBLr9fcWzYeeUs1mbteMS/NakUaGUkIdEv2bNUWciWze
yxRz9ukhSvznjLrOYtIXSreJVPbb5KGrqrobaPZsKbbpw1/elf/jH5yv9fcI3Ae0sCpEFPzNf/7P
/z/hssBbf/qAOm/N27/QeB824/Et/fq3f/11xHp9oyOh+gjf/pmhen6UH4Zq29RxRwtDBubzc2e7
/Td1DglatiYjy4Lb+nnQmrGCgMNJzXJYsfmtv++zZjogFbuqZmgIzn+Kr0Gh9e/PQ2zaOCNwIlIR
mn8zaKmR17eZ1SOd5iZrn0S2H8u4eO5TJV346fQsD733Wuh6/sLSm1Nw3lnJXRrRfJAnw1qqJM6d
1pxvDBV0n6w/1bX6aPXE3ooSCF7AiqKNHAkFWCuxNw2ioQnAniMReRLulKicLcSmgiY3rns+SL98
RZFJ6gJ8lrFua0h7csZtptJXSTbcDTmfZRZg3EUMH1+WLuqtFfIoGXJcUrwMJJ+1sT4pxiSthnbg
bFQuAz/eaaWEQ4ga7zvMN3OjH5C6mJxFnxXnStAoGITZJ6/Hta2AM8SRd6oES+eaaEfClUmOtYMk
pnyhThF+QyLeiec7oZIR5WFkdgotSEAZqhrJ5UJfxKn9IkfKYzkxwMRDPXuOoWzE/tGYOEN5PVso
uU26taJ0wXOQaheNfvWmjSjWHeg36LoGLahDwFXjuF7ldqDeQSBAxNDl4XUc8pRTamPcRTE3u6Qc
z7oECkPKYtdiR06gPwJMUCfMxjLLH26gtT6f2pik2hySXgclpO1B+shR99Im4gKDzd4EWLLhxK0m
au+ZLOqCScliGp1AK8K35aKtcK6rog9T1KTNZsEYSZAgVv4GBOkLXwSYdxHWx9LC6arxYuAU8sAO
lQZ+qZhn0VfifV3PHtMGu+dkF/CB+zWK8ave4wbMQp3Voemtq4kuxInvphQdIyGW+mXDFLzMyJFS
GUs8Ti5tJzW7XRX2j57h00tbIYMHcxMkFknip8OrICSArIizNWynnSpNw26gIVjqo3TtTcZ7KXFe
t2mLpOm0XPuUMvLT4w7v68QtDHtTj8aZc9uuAEvAS9aK4K6cLBiHADcpYe9WWeWvK4vXsDTvIhNZ
degIvOA4GOOrHdRPfh6vW9a+ht6/xM3EijCtgJ0kGJ0Uao71bLiwodnncvIk4dlUu+JMSdBNK70a
skp/sko6r6fGmgHhdABqVF0oEVKklNyiiRuO3MLBHHLzMNgKCl2C+sRbhhd2gBDhU7/KngaDV2I/
j3KeOLLK56vEdraN1Haf0ES88nTvMwh12qhDmyhZEKxxDM5ZQjCf1GrgSQBwvqpCg5rX2AydIeGT
r+OsvJHR+NLbkAJ6u/+wqkZz6Zd6iQ3i/TLjSQMGJSx7V0+kbdClW3pUjvyQ5KOwacB5pofIrL6G
UGhOqM7cK0J7YiawBDYG0tEYxD1WjX0TZdo2Ex0bdavYNdNnEifHThc6Jk5QHgE5Aw1zBV5P6134
7bAOSfq7KrlmSF46tQTpLqZAZlPNn7ewoyyprTXmJJUbuSggVZLKNPGzMbGUzYLdAZp47NIc+RZZ
NS/ORJPIzMKh5dDGIcAmVAeUU4wSMTSaAAYNeoigAQFQyFtWlbvcK/kSibc/gAjKm1T1NkHoqa3g
NYilO68ztj3MhUBDarVnIpCogZ6oKx9SUINrloaHTxOQUKorZ6aRc6/jjferOzGzh7RCnCSzhuXD
7GMrZ86iJLDrdUpiuNTVswXgyJvKXSp0aA4tEIxUO8g+k4jhC3BhLAOoV0EEnEEGnVqvVObfGshB
1mdu1XWuCv+gk5unyUt4sukXoOeMDvOybc+93N083gGAEGJ2FWKn9fohzqxHQ4id4XcRtmliBWZU
X2q63jwknKM8c1Yw/lM6gLzZxQRAeS5fu5iOO7m92klourXItkafGCc7IOiATPcuQqV+T2pLdrWS
lCvRkG96lLGzn7KzWZBiHAOuBpqc6lig8ccUDcxuTNdtHrMyMIiK5pZFnQHTQIk/gdqZhRgJKI4G
dIq6pZTMY/uiahSZDnUtUcxd3ALKSv1IXSvQ1CmUMPYFl56gZm83yM+JVR9shOvvB4e/zlB4cf5L
QP9//K8+/L//3uQfwX/8Mwzi90f4saj+USb1MwPR+hu7aYGbWJm9dfjafj48zRQHNLrvhcS/aZJk
qwyaTAFcRoLM+lNbamH+EWSZb28ZM+wfh99vGIipRqFp3cKL5+RkODnzItcVCH32c06NyDLTT/Yx
8pyeZOQ9GPieDjLXytyY9tOzmuz6x7h9XWGSwChMvL6A336sKp/uPaKY8BZY7ypQdWuHlhXIXBx+
SuZqZdmo9012pSBJljfmi+Qtqrl1+x0viCL2AGvU1zrZmBCWUg4p6zkE8IRTLNG/KSuCOAW2v0v+
FFkLEAT2ERIQ4X3ZfWgFJhpiUIt3TmNOtko3ub94TzfWE7x7Sg3ZpJKJIi1PupzGwIX3+cWvfQ9O
ZdFsvsKDhIdjtaqv2L1dSXHsE+YrULsb8yNnH7JgFOQYR3k8NiqXLQqMJVDLi46MnvgG86k5hwfA
5tWwH4gfhUcbJS4BvLYttrARw6tuOslDI++ibC+cnMPRR+/dhypoLjAXRNbBMFifeI6tDzIsnf4q
Q4GTCBfRkLfw7kjoDHvTX9cDXTCQJ5TFpBLPWmjvNqQMDiTTsyFvh72w+yXQHnhi7MTWuB2i7slv
8agEp+S5KiBEUyi4qPoPla2AB7BY+vB1OIdbfk15lkyXl2z4SBoid4/1USIec4YyPLJjJSIryEeR
S2Opt/IkCll20WcAiIKx8J5ZN0zv5GQLqSOaPcqHpHIi5GXY24/2Xn+dXvR1sG9dnrnsodjq3+x2
ObpKuID9S8aBIodPiFZP0RlQ8+CEV+K7rkGRyzpFzlyCOyI2UbFDL5/wQC3IHuobO36IVqjQGcZv
2seWhXmngGSYMHY+R/eYdCRc/oMHU3PZlGuORoEA4cCXaGTmJt43W8V4kJpPER34l0h5k2lezp2v
rv+YN9TGPg3P2hUH10JatvUpac56u0kzaD2YEa2DoAkrazH2UaeWLtobqWagGhiP6FQkE5bqzoxq
8M29hcyDqcv79MVZDs/c7ji7kGe5o9p6Nq7uo3Th+v4uPtdYtuWVGS65zBMyy5rVYFE3f2z0S19z
PF97+567Wrf0tL3+Iq3VCizCm8Wi+o512nCY4g2sJUrEF5CG4r3xIn9U8Zou+wtKiVm/x9GrXzyw
w2YLWPu7aFpEiwCneq11zty/AHXsC0TAENyP+od0N7naE3QubYtzxYQ3ADiEFssz8RpU86h6xR8j
Y+1f59zYz3rKG53IBy7DbWttImVtfUzflDuSLh9kwInbA9Xkw0tU6qzd8Qs2M5VNBty/6Th6W254
Z2vnPUMhTfMNk0Mnzr59kzjFizWtajRX55t0ulrpC544Q98AIsheG7RrMIR7Ob/rxIjw+zAqjxM2
mPiixevu1boW9hP/yIUblNfy5JWuJm24CiWxq9u3dnKEdNUonuVw7pbWY1/SwcTQsleCA2KyJ1RS
CO+1MzpSvo/4jsWqiHcWF8x0meRMKyvZ4dmW1p9hsCLYhWCgbJgUEt8NlK9AY1o8509odCVyAqUM
+jqu1+G9cphbPqyX6a1tNrPvbWs9qtMtcfsasOmCPEM5XMfBBVNYkahd13fxws9ZEG50yxm2kDhY
yyv3Afsw/ntYdv4y9RwiJ0L6qCA1mG9T8NREblpgz6NQCKvAIbKexvAB8dv+iq3CQYukHXNRbjJA
ADb8EK47eIhuVcWldStTe76rhl8EjL9ODZqp/XfE7Ye3Ksv9//O//9iP//0xfuxdsOeQVGexYbD2
UDkg/BC4ARdbiNtAlL8zSn8+OhgsaTDq/5pjZ43z096FSmtBp893Suqf8xHBlPr93kWhCpuuJ+z/
Ol3Z/7jWjSiMUcxeVdGO6Q3O7GWrvdiNstfIWHWJvmOiuy90ZVvmKcFmkpadtjOj0zDg6x07CYUY
8I6nE2jEcRewgEXWJQhbV6fOj2SnGcr3li0rm8tFbXRf+hivvB4fJGVgHpOBmmEJhuVDmH90UnQq
BO7XoEmcskdk6PK3xDMdI42dRn3URhh9mIYV4yMt/A31aDBhkIfEjGZ0QuMmsf7sVNfr43ORMjPW
5FYEZqEw/GoMtJAEhx9ixDnKIye2fCoh7dPQRxssR0HyFaMhUU79pFn9tjI6x+4O9J04Gct79H9g
VXVwC4PxqanTTdnBJ7II7XmurFTLitLFoVPehkhdCVlcUZQXcLfe2RMBcIYqAwt67IgHpkiSCNvu
0Pj7Irx28U1Ry21bFw9qqvANLLz7JjZmiZx1Rl9spNlfdiav+hG5IL7vanNbimqlSmjPoXEE5I5R
6tkc7qzpFtuvXUi8fcowlVNHVCtbvFql7u+pllvWdXuo1Y8QaXwxNPW+6l7tKn40pj0F6aT+go0Q
0mNIweNiGvwzMcD1ZMa7gsZnGYmsKUD3JYQSzRh+Zi4MmI4j9Udzi9ibHvUbvSHEWbNH8PqjjSEA
Sb/aeHgRivSSZFRwg5iMQcXHFkTY3AnTck9msoEEKXC9Th411/Vd3ZX7yELdMCif0/AJkCplfhoG
1OPoBYf/K2/LmJ3WsUyyFzMcdnFhkgm/CXikAHErCvase0XQL7LR7MeRjNco7G1VFaT3MdZSnG6H
HcXKsXrXG+m90XZbGkF435uvddjCJaHlLirBAeVmd++JGkgSvqmWoB1xTdNeqXr4ZTY5AVKEJuR+
OV/pVbpLTUIaiWLulLFgyRPCk433OrYumCLFl0/im1w+lRWldOxp/m7+H3tnsts2lu7xVyn0ngXO
A3BvLWzJtjzGtpzE3hCK7XAQ55lcNnAfop+jl73sqve6vyNZHmI5lZQMtHBxtSlUbJPiIfmdb/gP
TkMZGer7VJ6zPnAu3WDYT6AwtBiMVNJhxPfGNm+/zvnORTCuoai0zCIGuiyGAqTewWcu2rXiPZGX
ZPZhn95HTbknF9ppl194qTWF0oPgQXAW0QgBOXARqac5lIHU+ix3Prbp2r7u3xKtRsjUjcLeuBLG
eImHzJZtNJdMnfBaZtGQokkyi7w1oGPiOO1dH/snVdT7R44Lx3g+OFS4LoA7L5i4rr6vmbJxUEVM
2yL7BIp5uOsPzaUBbgzPKLB0bLtatuslBu4lrc8MjbcS+gyVcVaBQW8+6MJJyB6Qxy0z2I4BKkGj
HK8h1avzXViO0zQPr6XYL3dc2OFeq36qSCrgCE79Co++iM0cNt0niV73TpwFB37hnCotxPAGhnbQ
TzNhc1TproTroHMatyGseve6kttsRxKuSGqjH/ZVNglcHGiFZxI6i4KTI4yUKOzxVDJxHLeYGCE3
VqCMU2n5J98rpR1DrrQdGyPBXV9Kz92WfCO18lsVhgMB7jj3mdcbeQXTGb0v3Mr6YBy6d05b7Vh0
lYb0a50YcDlQLOgAMw4USyTVIdRUQPL3JhLNan+rMTAmiYe2kFb3pO8Mu/ZzD5kL6cjikaLrb4yU
eXEi2e0ZlpKdFI5dVzlvCg2iD0PsygELfy1bty6OnD10p8L4MqcLatYtOpQS4Mt8RHMdfM+pWhIr
rRRcJnAmKYcJVKdIMQ9XYAB2GycfSdlngdWGz8XAi/s5tNlhhbNMg3IYy3WiRfnZHDMxK3R2s7Y7
sPDLcoVxFrM86NTlZdIjWJAEN5bsnniaRJM43ZvrCOBp1kHgRZ/d7nOdNDBTwUFg3uhPaMjcSWYx
0uYeFE/m03QxR3WAFAIGIRh7BfPgHjGVY4zMjxHx3esw92qt/RAjcEeGbGacxMVt2h3YgXapztHU
6pHvRls2pSEuYVTcoa9q5F9Bquq0gIckpYa4k/vPrXpnB/cdFcb8k+p8TLjqClCjpJsHXWcdhxYv
w7HZfJScE5SVJEzequa24D+6+iXQvybe9RxzH4fiE92Mqx6rINhWezAx9soU/d3uuFA+JSWASlVq
RirYyeGIfWgs17C7o35Uz/H+BaDTzeWdOUZ7PrK7DUFeIWd0EqD4JgX4QHQEqJmSw3r2ns882FQ6
1J+0MyYuH2gwT4LQhmCW+aDCvL0gv/GZmI7A3rE7SMm0KYZdNps5XUKAFUADrJDapGuu47gaeyF1
l+Xj8fkpjLEKg2hc1l9kYFxVS7OgRc7DTqGvYpzUDICAQA67XGNGZVkPUwVwj+Frl41OruvQLNd4
nRkJckEp232cHqvN1CxsHlGdQq06T3U0a7VTKdV34pasQkYWmkKlsA8jwm7ggUUqDwCu+cgYTKQO
PlobzkJNho6lHEW+/rksUaalINctC3aYihaBcqgUAJiNCsRztSvP3a8tW7VSlVTRSXDoEJ3Hioax
TeDcuUZxbFfKDMKh2pY3VupNzOBUmWeT0kKlLSsn81iB7EGwCLLLIcf4xxFP6HBoYVEP/Hjk6s6R
ESA24iaAXHrr2MudUz1HXyLyrj0ow8hojB1DhFQoLkzLu0vGQNlIRuubgfEBr9jYbr+aakq1Zeow
fRHAthrpKkI5unGO5BJemU/B4rGayr00D0bNADAn3Qkziq+2nTaBDnsQL7la/pQ68jF0RrwBB/1Q
9moE8OpD02CQkd9kjoEoS2+3tMPdsx40DbiDa8tVRlZPUZ1wl4rws2M2mMShttwc6uhkJjXmuIqF
0kN4rMJ60GrlJjDbE7zEbjWp3Hd4OKXOOvKC4iCm/46oT7br0BsoG/TXY2ti4dQUVAB/a+3YsBhf
z/XDQJnfhll61qH24wK86i3/1MekwWwP7Dn7h1yPBvsk7Y9UtDw8S9vr1OZYsrAYTj8CmhswcWCG
RO7R5lRaWF9BuZeNGkV8HHUU/zJAkyEs7DO0K84aDVW2/++iLsG+NDW/N4me9rd+v4ZJIf7qsQKi
0anj9+IotiUrCiXIYwXkCAgcgF3F1BhNU3k9MSkUC7qxbVGyGGB9aXk+VUCyZemMivExkgEO/xQj
mTLndQWEchaMDfAtWOKJ8u85sKVCVcFVS1vlMWX+W2nHMEiFFejg3ui18SUeaKWhP2WWzn4kF7s2
0z+GVHghohLXiwFrdxPH9JWi7FxJ/EvDwKkFyjAdTgtWcicJvK5ijJU5wUqyzr3GPa1Q0mmkeOyl
FcDL+lJLzN2OPaLqwt20gZRKqjYHke8zZVCSr4GPSGExKbwBBF++0yN4A432QA4BJUWnslUcmugR
0Cy68AwAqa78IQCj0wIYbGX4V7YNfK69kGOYGUF8rQxfQrw3K8oLx43Br0jHfaceF4wNg2ysMqwO
sGqKi8OwpAUp6Xuxhkck6k4x4EBHgk2ZWdMotPaNJh5lTXw3gDFRsCrIQmquSPvQYxXGVBTwW98L
7e4pQH+MVmqEZr1IuzYy1JnwTXX9/ay+98u9HAJknCC1G0OSS6Fz1rifDnU40RFDqfRpPOS7WDrs
NJEyDtpuzyHM5pRyZXKhx4xpnXtDiGAz59qJh+K8ioFNJwVpFTKrgJGysjhxwJw68syqtZ0s0q+b
BAwrRzAYu3MPx24AMwRZobBGDyqZibEul+LW+45Znpa+eajDW5zrX1Ps6pjKnnTtbW/ZFwZmdiGm
dlmeXXmY3CWY3aVsuxXSllGtjFttPhkKRvJedIq1Nt+KGRBAAmSCy2NU7A76VBi7jiscN3U9oYFo
gHCeH5kA30zYhTumRleJOR6Ku71I04C2wesnHY3HuZIiVfIhtW5jSR3NLY0a7qPNUK3SPwwGzdHg
NKMn6aRaNjHTwTsuUV9xy6Hb5W4AFDNve3TSBnRaChc2rr5vkDnZqLh0tQYyONlTxK6WFvGZid6L
No/hJDefeqM5cNGDAfWWGBcKGjEyYIoSzZgc7S4FDZkm0dDcYkZoxx8GNGZssiVazy1vANPncemf
ShozfOPg5+PvFE21NP4v0cN6RAv99vJ/AQ89tLgEpObF/4wX8JpzhOr6i3u8JqqV8rb4zR/94QNI
Z9pngHRmd3GA+EdZFcFtJYA4izNM7v77b6vISlB7m0ZxM/tSDPdv/NnjUIqgifUNJAhoFA7He4ys
FkLiOILCg9CVBdzmKbIiXigjO27iIis6Us8jK9Ab9B9ACGFDbejWz8iPqwtyxFKtUFyktYAMKoaq
EOE1Eca/6S3R+0l8qVaIrJaK4lFfQ7qseE8kQQySgfLVVnFT+sCP6/TMhUEkwyQqYBTJMIsUBqgu
7VMvT8mdUTbUPvvwkNxsT5YBa0wCHxY7YkhGAjsN5lIXyzuZRvmU2x9jrHTndUoC6x1WqowlSn2m
uP4VPhE7RZfsW/4XHYsdiyFIYiVjH+KURdHgQ6SKJNAmanFV1TNVLT7n0K0G4l8sldeJQy5JD+0w
hpiVQdAKtfx0yJGaEMwtgxehoIMSF+A9oXnRrGqU21CZ3+X2WY8xQlWnYzbBq9Bk9o59ZJeZ8FRV
wnk9MW2858N+FylXvDVwhvABZgv0/NycCGMuAfQAwbPLTrkXAveBQv8xzAkgeQcCoTmronNIiQfz
ALWYAc5DTD+KkYlEnunHxSz1B+Y/6X7vRjhfZ8NZEUHmFt7TanI1gLHpBw9JWXsMxBNddvpnSaWM
o/Y4KK8joIF02DyNVluPxxGdt664tejDhTKakNhw5eEopkuX0q0zm3Ac0L0rLMQDaeY1jdyPbNka
qdpXiXZfaKcIRbcHbR3uVbQD3cDegXezU4o2oegX5jQOMYYVqmfMCzwUpjKaizFNRkt0GxVMX8zw
DEj9UUczMtDDG7KIQzvNrofA2q2RrmtVxAFlY9RD1XD98NxXD+S2O6l0mbGSc97FIGHYO2xvjzcL
PWWqPbM+rfUzz/2k1ckItUumVtJ549SHgTPBNmUQPmMd0ve+NHKjej/W2eDhsGm2fFDa6ISZ6VHK
kCfE/kwd0LPXmOO0JfT+GNp4uJeYLe2r6kqtw6lU06jPa4g/wVmZoEGsWDdYI056Xdvx6vPcjccN
TUM9mPTphMwijyruqHraor6tpfa502sHIdE3g/Y/RF88xaUze+2aKGjJACAMJJfCilasFPcjiEsX
//ejrCbEWd+Osn/8Ky3W5K+Lv3oMspZlqjB2YeEahiqm749RFjAlQRbVWTHOlwlwT1FWthUcj8FT
QtOlw/4YZYWijmNyAhwZyHst5yejLKd/rv26iLJkkLImM2EQ1OKX+WuiJXLUYeeMw3JyNOedZowt
ucD/kOCCKwSpiwm80ObKK1S6Wqm7KoVuVzGXeN2T/QhBL28+TAMEvuTYPckQ/EpRwCsAFPaxHkC4
ga7pDx8txdkvVP2gyZWTukMDWoY0gJTY3C5JaAEkwidC+CZGsU0byXSpZbqsJuJaqo4LMiwXWt3T
EDfPsmoYjVUfvMY+TIhShhzDufE+tqDXB1DsCd0LLzzuvCtHPgcxNO5adD7wtGcWyESMK8xBOLhp
O+lb6Meoh9kNfsr6bpdqx7BqspGuISPIZMGUhnEE0r6XFlDD/Qq+leAIBNq0RNQSZOvYrUk6Ezoa
NQ5AhSrfDB06II1BbnbY+J+1RtuzrO6s8ae5edEkF3aRfgFbpBbDUdxJB0NPVyJKLiP5LCvDcS4r
46Y0Liq8rTOcDIrTQruUc2Xk9vY9jSN0Z8IPedGhSjIldHwMlPxcwiapUMtzmunwcL4KA0bHg+yc
o1/fHFZ2c+NW5z6Id1O/YOhpz+kwZFU40cDF1wwxQMnPXehAjOM1RAmNe6itMnj6ErD7IPD14Owl
9EyIl21hgleLgD+6+YFZ3ZZlhfnrRR+UaLBmo2hIxmWawImy4BlDA4NG0dASDu0OURfsiVR3pukQ
ekA9RH2ya9Q2hF9IU2XqT0B7ntcIfdSet9sx/s0B6TXqRLbr8ZyHITXRoUGdBYUFAwmUack4X/Vn
TXOOPAY2AEPIpofeJxQKupI6yAYa2fPqxJZ0dNqmTUpFMK2K/ZbbLzenNtpuers3V7I7wPx0kZrx
nN28NcGlW/O9NLGOWyM+GxLjYw60Xiv2PPTjvFawUuBcoSs3WEcqKnPIw9DFwn4hwjY4r/dyB0Gz
xEQKLf/k9eWslJTbki1oCwLps8z2Vb66RM1796nIZhc60lP2agEof5bx/tAvPU+LXx/opxJgVXB6
X4TmxQEX3+i7B4pmfPP6jhybYMqwldCH1c7y87dfIhq2Dz9WgGdhR6BoaFKvfswJn63U60t4nf3/
td95+wpe5PSyqtASYOf46YXgSh/XwZB/haOMm5DJ9vByARwHeXAGzFu0ANz2b4shVdQhP70E/M2L
NUD1HQ076o3VzX6+FM6vik4HCqrC8qfLNf8PPwtrlgJ5+3dYCo2HnuIOnsXLNYBjofO2CJSg+CzO
tH1rAKtk0zUQkv8Q1iykAqhoRVH7cikQeKFZIj+kh9u3BEAyNl0CooIu/A40gT8RHx6sl0+DQK3S
NxA1/3KF/vPRcc0bgUDEOyyF4CnROEZRYs1SsFGQ5WPVsE0bxZqlsASTfLM4KV4M0MimDplzddtf
PhX01WnTq8ZypbY1RpgG8kqbLQUviOroxAiVzeD5GhAcTNmxRQNttUTb+WaA/9p8DbhUYuGi88fV
8oA9XwrnV7pSYNEoYpefxQm3L14iKvsOS8GVqgo7xvJSX8dLOqNI9D08F+woW/lU4FP+LkvBlE01
H+IlUeCbp8LgvTGXgXkLnwaLzGez4CAaNfR7UDZ92B5fpdYmCeVCzG0RI5aBefuWgt1906UQ5QXD
UWi+5mM8fPk0kGDwNKAMsPhs64vxmlb90xUnS0GEMAxNDJ/F55u00sGeCkStjXTgVodLzXqPKoPb
DmFbDO6fPw5YdKFOSD9yy6uM155lP/04iCDhKKoGR/7xfr9cCptHwQauvfxsa9FpvSLL/fRSLIIE
8y/apss3g/Ts5VKgIKDL9L4fV2ord8+FCtxmW4fIK2XdhGj+lDQ9XwokFxaydlsbJ9+lG4MyH0MB
HVCf+LzKpeh8mXQjlgns9m2bQJXeYdt06LUIZNHyjfgmtaboBBDNgHxbUwf0at9hDZhxMe+SX20S
lqUwVdvaHhTtgne4eAVZH4RSHrKBV2UmQAuUhEFabGclYZnvUWMrYP8EN3rtS/DQlhXM6a3cDhZS
OZttByQJJuNg2lgP+fE3cYAlIE7Iura1sdB4lwYc6vUmSq7Lx+CbvFl0XPDL3NpoYAhdpM0eA7IC
RVkIqD3lxc+zAvtXVfTk6Gstd8xtzRUXMukbL4Vqglbgfi+fhle1NaxIvBi1Lc8V2dre46nA3wyG
4/omPcWUQCeb7MWLz7bmjNq75IzADpFvRqRsda0vXxBkQDXQ3w/tue19QZaBfKlj9zhy/5nBtqgg
LF4QsoO1S7HYMgBrGss21/alz2z27/BmqA4MT5rPjwHx5eOAD4MiALCPP97KDOI1pfyv1NYgdg02
j7d6kXhLqLalb2t0eE0j+StrQKNF0ew3p5nMLmg8UVQsPltbVCkb7xmLrpOl2ozplo/+q9oKJylS
zmfBYyvfDECQ7xAkNOQL0G14uO2v8koLgSZZdp76c1u5FK9xqn/lBZHBm6r4ziyfim9aLmQSsJxU
Jn2PD82PLsUP7C+P6DGED6O7BbgsuC/Xwcve+oUVtOz1z5/DhVaAqRe/LRgXyy+wBBaJ///tJQFj
gfp69tMVCmxxtoe/f7jM11/gxclW17b6xwNEWGcFPLjFD/qHL7tUaj1B5HmetmttO2l+rIBQ4vyv
GSPcnWUK8b0zfErvhqD84++zN04ios3TZf/Fk+wE92h0pr/spnVS9asDPnFZFnidjc9yjCQGfNv7
23mw5hSiF7XxKbiQohZyuakU/f4PVu4N6dwFHm3jsx3O2rSAKb764s8WzOTl3Pj4u7xhQ//WJQh4
5canQEw6jVfHefb9BSRn44N/F32/gKdu8GIsDGjmv0wmk9U3ffr6i2Jl468POL4Nbu/XHF4M1zY+
/Oj3//lSpO3sl32EhvDSGWargz67EDHc3fhMwk4hRUv6dnWspxNQcK3+cZN78SPGa5ve8A/lcPvm
27CY9W28UEezinVad8uZ9rzDOv2YovemC/V9auGmR/8uJXzTg/+wauemJ/pzv+1Nz7A7/P4PVG1v
/TfSgwWKZ+Mndud7u9wCY7rxKS6D+ziYiQByey/cFWdkO2uC4gLXvPHJToJ5KgRb12ZUi5HNxqeA
oFwM//5nu3qfn4LhAnK48fH/+FcvYu26JGcxbNj4BH9mvbbpk/uw772ZDS7ABBtfxRG3+Uu9dpkW
s9mNT/AjIn6bLtWH4H4+K/qV6ei698ISw5WNL4ZCQ7wWa/emxRRv4zMczqCyE7O+BPfSzV3x73+G
q6/99IKAoV794wbZwrPIuCblWQA9N76ah4pG2sE94+9rz/Ln+/m6cvGRXfS6iFwxi9b92cs6WfzG
bXQ/K377XwAAAP//</cx:binary>
              </cx:geoCache>
            </cx:geography>
          </cx:layoutPr>
        </cx:series>
      </cx:plotAreaRegion>
    </cx:plotArea>
    <cx:legend pos="r" align="min" overlay="0"/>
  </cx:chart>
</cx:chartSpace>
</file>

<file path=ppt/charts/chartEx9.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'Strefa zamieszkania Regionalni'!$A$15:$B$50</cx:f>
        <cx:nf>'Strefa zamieszkania Regionalni'!$A$14:$B$14</cx:nf>
        <cx:lvl ptCount="36" name="powiat">
          <cx:pt idx="0">powiat będziński</cx:pt>
          <cx:pt idx="1">powiat bielski</cx:pt>
          <cx:pt idx="2">Bielsko-Biała</cx:pt>
          <cx:pt idx="3">powiat bieruńsko-lędziński</cx:pt>
          <cx:pt idx="4">Bytom</cx:pt>
          <cx:pt idx="5">Chorzów</cx:pt>
          <cx:pt idx="6">powiat cieszyński</cx:pt>
          <cx:pt idx="7">Częstochowa</cx:pt>
          <cx:pt idx="8">powiat częstochowski</cx:pt>
          <cx:pt idx="9">Dąbrowa Górnicza</cx:pt>
          <cx:pt idx="10">Gliwice</cx:pt>
          <cx:pt idx="11">powiat gliwicki</cx:pt>
          <cx:pt idx="12">Jastrzębie-Zdrój</cx:pt>
          <cx:pt idx="13">Jaworzno</cx:pt>
          <cx:pt idx="14">Katowice</cx:pt>
          <cx:pt idx="15">powiat kłobucki</cx:pt>
          <cx:pt idx="16">powiat lubliniecki</cx:pt>
          <cx:pt idx="17">powiat mikołowski</cx:pt>
          <cx:pt idx="18">Mysłowice</cx:pt>
          <cx:pt idx="19">powiat myszkowski</cx:pt>
          <cx:pt idx="20">Piekary Śląskie</cx:pt>
          <cx:pt idx="21">powiat pszczyński</cx:pt>
          <cx:pt idx="22">powiat raciborski</cx:pt>
          <cx:pt idx="23">Ruda Śląska</cx:pt>
          <cx:pt idx="24">powiat rybnicki</cx:pt>
          <cx:pt idx="25">Rybnik</cx:pt>
          <cx:pt idx="26">Siemianowice Śląskie</cx:pt>
          <cx:pt idx="27">Sosnowiec</cx:pt>
          <cx:pt idx="28">Świętochłowice</cx:pt>
          <cx:pt idx="29">powiat tarnogórski</cx:pt>
          <cx:pt idx="30">Tychy</cx:pt>
          <cx:pt idx="31">powiat wodzisławski</cx:pt>
          <cx:pt idx="32">Zabrze</cx:pt>
          <cx:pt idx="33">powiat zawierciański</cx:pt>
          <cx:pt idx="34">Żory</cx:pt>
          <cx:pt idx="35">powiat żywiecki</cx:pt>
        </cx:lvl>
        <cx:lvl ptCount="36" name="województwo">
          <cx:pt idx="0">śląskie</cx:pt>
          <cx:pt idx="1">śląskie</cx:pt>
          <cx:pt idx="2">śląskie</cx:pt>
          <cx:pt idx="3">śląskie</cx:pt>
          <cx:pt idx="4">śląskie</cx:pt>
          <cx:pt idx="5">śląskie</cx:pt>
          <cx:pt idx="6">śląskie</cx:pt>
          <cx:pt idx="7">śląskie</cx:pt>
          <cx:pt idx="8">śląskie</cx:pt>
          <cx:pt idx="9">śląskie</cx:pt>
          <cx:pt idx="10">śląskie</cx:pt>
          <cx:pt idx="11">śląskie</cx:pt>
          <cx:pt idx="12">śląskie</cx:pt>
          <cx:pt idx="13">śląskie</cx:pt>
          <cx:pt idx="14">śląskie</cx:pt>
          <cx:pt idx="15">śląskie</cx:pt>
          <cx:pt idx="16">śląskie</cx:pt>
          <cx:pt idx="17">śląskie</cx:pt>
          <cx:pt idx="18">śląskie</cx:pt>
          <cx:pt idx="19">śląskie</cx:pt>
          <cx:pt idx="20">śląskie</cx:pt>
          <cx:pt idx="21">śląskie</cx:pt>
          <cx:pt idx="22">śląskie</cx:pt>
          <cx:pt idx="23">śląskie</cx:pt>
          <cx:pt idx="24">śląskie</cx:pt>
          <cx:pt idx="25">śląskie</cx:pt>
          <cx:pt idx="26">śląskie</cx:pt>
          <cx:pt idx="27">śląskie</cx:pt>
          <cx:pt idx="28">śląskie</cx:pt>
          <cx:pt idx="29">śląskie</cx:pt>
          <cx:pt idx="30">śląskie</cx:pt>
          <cx:pt idx="31">śląskie</cx:pt>
          <cx:pt idx="32">śląskie</cx:pt>
          <cx:pt idx="33">śląskie</cx:pt>
          <cx:pt idx="34">śląskie</cx:pt>
          <cx:pt idx="35">śląskie</cx:pt>
        </cx:lvl>
      </cx:strDim>
      <cx:numDim type="colorVal">
        <cx:f>'Strefa zamieszkania Regionalni'!$C$15:$C$50</cx:f>
        <cx:nf>'Strefa zamieszkania Regionalni'!$C$14</cx:nf>
        <cx:lvl ptCount="36" formatCode="_-* # ##0_-;\-* # ##0_-;_-* &quot;-&quot;??_-;_-@_-" name="N">
          <cx:pt idx="0">52374</cx:pt>
          <cx:pt idx="1">45308</cx:pt>
          <cx:pt idx="2">76904</cx:pt>
          <cx:pt idx="3">16549</cx:pt>
          <cx:pt idx="4">64718</cx:pt>
          <cx:pt idx="5">44169</cx:pt>
          <cx:pt idx="6">55244</cx:pt>
          <cx:pt idx="7">81520</cx:pt>
          <cx:pt idx="8">37790</cx:pt>
          <cx:pt idx="9">46517</cx:pt>
          <cx:pt idx="10">66513</cx:pt>
          <cx:pt idx="11">41177</cx:pt>
          <cx:pt idx="12">28793</cx:pt>
          <cx:pt idx="13">30562</cx:pt>
          <cx:pt idx="14">130997</cx:pt>
          <cx:pt idx="15">25364</cx:pt>
          <cx:pt idx="16">23078</cx:pt>
          <cx:pt idx="17">27540</cx:pt>
          <cx:pt idx="18">22130</cx:pt>
          <cx:pt idx="19">22570</cx:pt>
          <cx:pt idx="20">17582</cx:pt>
          <cx:pt idx="21">35405</cx:pt>
          <cx:pt idx="22">33031</cx:pt>
          <cx:pt idx="23">55148</cx:pt>
          <cx:pt idx="24">22032</cx:pt>
          <cx:pt idx="25">48678</cx:pt>
          <cx:pt idx="26">27088</cx:pt>
          <cx:pt idx="27">89960</cx:pt>
          <cx:pt idx="28">22704</cx:pt>
          <cx:pt idx="29">40211</cx:pt>
          <cx:pt idx="30">47904</cx:pt>
          <cx:pt idx="31">51101</cx:pt>
          <cx:pt idx="32">9599</cx:pt>
          <cx:pt idx="33">34345</cx:pt>
          <cx:pt idx="34">19107</cx:pt>
          <cx:pt idx="35">52414</cx:pt>
        </cx:lvl>
      </cx:numDim>
    </cx:data>
  </cx:chartData>
  <cx:chart>
    <cx:plotArea>
      <cx:plotAreaRegion>
        <cx:series layoutId="regionMap" uniqueId="{1AAF33FE-38CE-46ED-80F8-9CE5F1573E39}">
          <cx:tx>
            <cx:txData>
              <cx:f>'Strefa zamieszkania Regionalni'!$C$14</cx:f>
              <cx:v>N</cx:v>
            </cx:txData>
          </cx:tx>
          <cx:dataId val="0"/>
          <cx:layoutPr>
            <cx:regionLabelLayout val="none"/>
            <cx:geography cultureLanguage="pl-PL" cultureRegion="PL" attribution="Obsługiwane przez usługę Bing">
              <cx:geoCache provider="{E9337A44-BEBE-4D9F-B70C-5C5E7DAFC167}">
                <cx:binary>3H3Zct24luWvOPzcdAIECIA3KusBIHkGzYNtyS8MSZZJcCbB+bGi6iNu9Wfcx+q3m/lfvY8ly5J8
nHmyQzeiQwpHOI5I4GxiYU9rb0L/djP+7Sa7vWrejHlWmL/djL++jdu2+tsvv5ib+Da/Mu9yfdOU
pvzSvrsp81/KL1/0ze0vn5urQRfRLzbC9Jeb+Kppb8e3//5vMFt0W+6XN1etLouT7raZTm9Nl7Xm
D65tvfTm6nOuC0+bttE3Lf717e//O/vtv0yqb98+vWT/+rYqB33VvrnRt2aefv9PuOntm9ui1e10
PlW3v759MpX99s0vz7/xB+neZPAAbfcZBlP3HScuQcQR7t3P2zdZWUT3l7F4J5DtYsLYw+W77z68
ymH48Z1sakfZvkp29flzc2sMPOfX/7dP8uShfn17tv/jumz77puyK9oNKhEAtJk5M+nV2zfalOru
iio3T30M08Ey/fIU0B9+AQv37JZHmD9f5T+79BTXnSC//u3vn2f90pA76B21EcKE2neY8qeQu+8w
ceAaEejrD/623Z5ALneU7Q8hfzLJ7pA/GfZKIFdx2cz//MfwbbFfQLcBaNulgtu2eIqweOcy5Ar3
Dl/YCt++9A7hnUTZjuv3oTug+f3mV4LhvaW+1rdNt9Ha0sp21JK/ZrQBWORyITDBD1b5sdEGDaZY
cIHvFRzg32K05Xcx93cUczvo94b4Z/PtsBP+ZIZXsj3WVwPoeFF+Q+OFVBxRZnPQ5rufp5ruggXA
CHbKt++80/CdJNkO9vehO+D6/eZXAuF3DYfA4oXjMOFwsNUIP3jdxyoNJpuAvabuUyBB5/5UkO04
PozcAcaHe18JinfPU1pSX/3+HxAevmQ0DUbXYVQ4W1F03yGKMOa286Ctjw3zX5Drj0D9/mA7Y/t9
yGuBeGrL/AWRBZdLGLE5p+QOumdBM+RJnDNM0PY8Sf6pOD8B9G7cLjje3flK4FPzb383bXkTl8NL
6iegKJBjYzCyW1GEwAkLYjN8Hxo/c5s7S7UdzKfDd8D06YBXAu29C735jvDLetKvGHNq2+xeU8Fl
Pvak7jvgOrjNnG/W4Ula+2jJ/0ys7SDfh7LP59kB7Z+MfCWwe7/913UD2vxm8c9/NIW+mV9Yr4Gy
ILbA7Cd+FzIhwJxu1+u/KNt24LdNsgPq24a9EsgXmR6ATf2mZy+U7rgugRDrmVKLd8whwGJiujWw
2kWS7ag+jNwByod7Xwl+95Y6+grji2Y7m2jKEVTY5F5f6VMbLd45xKXIfWTCH8fJdwv9JxL9EZ6b
oTsDurn5lSC6voKCAzjea31rffrc/PMfyQsqJ5QSXMexbYLuiWPyHFQGtBQiBMjnzQ+UKh6D+hdl
2w7vtkl2AHrbsFcC+d5VCzWaF7fCQC9il/KfRNHIBkcMAdhThHcSZTuu34fugOb3m18JhveGOP39
P8rr7uZP7N5fppJdMMW2Q+4ZC9DKx9Ey5LVskzGRZ9p6H6zu7STSdkx/nGIHbH8c9LowzrrrTBf6
9sVRZhy8KbjU5/Byjm0EmdJTVb1f5v0dpflDgJ9MsjvET4a9LpBznZagOMOfZZh/WZUxJdSB+PjO
LP9Q9ROb+BhToK4eO957rA92FOoPsX4yye5YPxn2SrA+mMwG4xd3vdgFrwss1kMQ9dhc31f+0DNy
Y0dZtkP7ePAOkD6+/ZVAWd11ueSTmdN/gdZCLR6KO8591PzMAQNdBfG0w/n3At825d1NtO0AfzMA
j+bYAecto14J3Mf6Nr1qpje///dDT9bdkr8Mg0E4dFMJxu8UGCjmxwq8ac1gDhQRntnovyTST2D+
cY5dYP5x1CuB+V6rKzPf/Ev66lwX24SI+x6MHwIvITY9Gt/KRdtbNI53lO0ngN+ZrSeT7IL4lmGv
C/Lm6kZfl83Lh1/YQZTT7xzkU822N2Vh5txf3o746W6i/SHgj+fYHe/Ho14J3Kfd56tvVvyFyw02
Y4iA8t4Z8R+YLsGEcAT5XoF67LN3F2s7zM/G7wDxsxGvBN57A95M11BPemlWBNpjCWfO9hZZKDcw
4drMpg9O/DHA96HR6S6CbYf4hxl2APmHMa8E5q/LmH6Lh14mBsPIYVw426uFUH2glCDO75sEnlnq
HeTZDuq3gTtg+e3WVwLhmb7N9VXxNRv+ZpA3rzq8aFgNLykgZrOn8TR0XEHZd1Ns2loY/H8QbDu2
P5toB6x/NvS1YF+aDfC3Ny8Lt83BAQOd9WCAH8daQIO4wISBgn/70rsmj7OdZPkJwt/H7gLq97tf
CY6///egf/v7pifrX0Jr2a5wCPAcP6EuXYyx4zrfmc3H/vavibYd3i1z7ADzllGvBO774Kq9aooy
gpadF0+WqKAOpEs/qxULm9qC02cdePcxzvmuUm3HeussO6C9ddwrwft8uomnb9byhYIsm2AifvqW
GXQAQNMOVJ++/jyrL/65ONuhvR+3A5j3d74S+O7VdSjhhUGoO1y9cG1p09sBDXQCmtcf4qjHDlfA
K4XgkCHKevDHjw30veJ83Fm67eBun2YHrLcPfF3Qz/DK8m1zA680vPArwtCsBQ0ADnjn79nuY+zd
dwy6pl2gMx+2xhbsP+0u3h+C/3ye3dF/PvKVwP/p6rqZXzyXgm5a/q1R64cSBRcMyo/ud2b7Md47
yLMd4G8Dd0D0262vBMLf/6dsXtj3IgJ9HeIbFf3DyyrMtR0bao5bNfbPxdkO4P24HfC7v/OVwHfv
e3//P9MmzX1RIhL8LnhVbHPn3rH+UB2GRBeiaPKs1e7e4f3+P7uItB3NH6fYAdgfB/3/jPFPZHvy
nHBQw+bwiTsLtyUu/ovnbWw6nwnmmG6aIx97USj8utSGDq3tdf6PZfJuJ+bs7piSH87YeD7+yTPe
PeJPVuNfc3bGz8/VeDitxLtqr/yv55w8Olrjj69+3clwRMuzoT9H7yHrWH3+9S1mmEF3sg3IPJyh
spnpfvgdhfTwLuzdjng27hYarGEiaNrAjBHh0s1rCdBf9/bNcPv1CvRT2ozTDSkJBQR44/ftm6Js
2vjrSSzQAyKg7x2Dd4WXfYG7MmV3fwkqEYJyG6zA5or9cBgNnHAyRWXxsCz3n98UXX5c6qI1v761
MTjw6u6+jbjwbhThsNcQtJTgTTuYA+JVN1encOIN3I7/l1WgKW0zglVTdIdzF/vjYEtUjH6f14FV
pYVyS73SaRHgzFrWof2hcpurMCGNJKw+LCn349jEMo9TNdr4OsbF+UjbM2ZSvyfZDct7rxK5nLIi
4CU9bTtyVKWfnFH22FmM5ZSrsC8/hFWTSTQNaxOFJzWaJB/OMEZ+iYicm0m11ZLi9wXv/diRo517
YmyCkGZel2G/oYc5y4Mc4SNeD1dzP6ratOdMF8FoOa1nJpNJy21lreelqD5EdS5tXns21Su7dFcG
UVu6KFNi7OXcHosklqY/qLPayAZk6W2yHlt7NfT1MuXVXq4tLVvkLCsey9KpsSfS6kSQoZGmnN4T
Ee7xIpdDvMcT5BnDD634gymPcSZk6H7pC+3p0pZjXUk3JypzXG8kt42Ll2M3ywhZoXQL9zIh1lVE
Cwqip61ybKRalq9ENQYWK2SVdQuqM5XhxC/SEweXgAH7Yhrj2aGrElKti5leuy31HFoeFOLEMom0
bLRihbsfxfMZjafDwW39Ev6f3UQ17QTvrh7zavYbFh8g5ziz8gAV3BNJKbPignfw2HO1IpTKivaS
s/CwStD1FBllmeu6O6e0ljlicnCWNlthfTQ0sNQGS4YsH9fTMcf9QZW3H9ycf2EkXmHWLyvSrUTX
fuqsVja6XXc09vIULSirL3HZLotw8Ou2V1OMZOKYD61r1OR0J2OnVUOcoCwESNfKgpen2JoqJZi5
sJiGb66aNc74Mq/SVFphQ+TQx/vCyoKawbPwtFkUrAmqeP6Ylk4hm3Q8mVtyaUZYqna+qghZirgp
JXf5ug6HxVDxFRbo1Ij6vLWH91ZFb3va77Ow+VIXupOPzMkW9RR8o35P1VPAu2zEtQkQ2GASoHXk
sXqKbkQpdAlhFRZ6SUp6PtHxHDa4jIbGq/R01pN09DTN1+lov69ifoxZuyrtUeHc2a+dXFkoOiJj
rcIwXI+1I+N8f55gfF2dTG3kcbuXZcIWXX82Ts37EGspMiYrN/J69mXC5UoPH2nqWxk6t+pM0spW
s80HyabwoxiOknFajbMjo/mChNOnxFzM8W0WrqmDJcaNH49Bq7uDctR+E497SYoUbkCKDoa4iTdE
Jy1tvdnF55YOlVMEDRsPbEsoVC5KlMnBsMXs3uRFeYiqDyxPZSdG1bn7RYkj5dZin8d67cxGOaKR
umMeruyA1Y2K8ESkg/fcsVU5Yft2m8ohNTIePtdN9T6zw5UV56vOurXcTwnoXAwWoutLNZl9LmSB
LjOdL2OTBV3MZGaXF8VULDiJpaYInnc60rkFqtgco8QC+5KlS8csI9r58/QxtvXhiMJlWrKLQl/m
Trw34+swUrNopRbdCoeroqMBham7pFZVyU/cHFVyiFLPhdO+wnavrZhneLYo530ny2VG0MLNOynm
SbLMfg8NR14Y3tQUHst84ZgBRm3QZ5asmdd3fM/q+Hpw+Xvc9jLjako+ukVqK4GdI9pe2XCvc13y
oElWbrGaxBkVe+lkLZKsDxIxL4eKwFotMBqkqBJY2lnaePStQXttbsmmS/YrBx2FCLQ4GRV0SRzj
2D3OSg28VO5PYlgP2PKcZNjv7WQdOsMaT+3HCQ+qsJMP8Tj5xVDI1rL9BO1VZDQqR0ZW0byXNPP+
mLGDLKGBDTtyTmvpmnmRx2XQRcyb2/fjXPpTRMDQO2rW2ONWJVHmyC52gjoHmzkan7TzQdK4qkXu
SpTL3u3XWTPtFXiWqI+WuEPgVGbfKieP2k4wJ1SO/bEIydIOx6M0uy2zL87ceRPZL+JolYc3yRQt
imRctSnARjKFI2uZJPSIGbrKOrLmMVK5aIMqP7V0rOw+l2jWHketpLAbaUyXKMyDqhm8OhRyQOVq
solKwY535KPVtwejk0ssxoMpjiW3jSR4lDwpA2RNvpshLfuiWCAj1nEeaCFkE1r7Oo4VrUJZusKW
4TDCqMEFRbHsvUT367xOQWH0Qe40MsnATeQHtSPknC0G3SzbOFd6GCRJp0UZuaGaxFIL7LeosmSM
Rthd9Gium8AUVgQS09If8ToHtxo6lZc6XM6IL8ZUS2QlXk1O5szUUuvws0jrLwJ8XdOO511WSR2n
WJaDtWJlq9oW7xV89EMCPnTiuY+LHnsOWJLEmpeJ6RdtZK9CSyyEWx1rgo4r1w0Myve4KA6pBYvW
RT7QUAvaZorrZj8f4lr2bat6YR+V2qxJzQ9G1ihok5dumEgRNrJN59PEHdQwhyqzulPo4DrosyM2
O7A843lI51WU1f4I8yUFX6c88prKUZolnmmsQ5wkB4U+1c0sW5z5advJRkwmGDt2wUd9UdfsPGya
Ve1qIx0R3ohyvkAoVn3ZRhI5zYk9xMu+xLNKQsd3ytTx5hAvUmMftqkVzDxHX0MO004BTrJzHA2K
J1GAuJYUsKuG2hcm8Z158qYGqySq1uUwB5q452NNpGUin9axT0Fr3dI94rENoQKar6JkPGWs9pCL
IJ647IkI4qaWfKKLGEVSMKq0U56brpWusA7m0D7uiKOsJIf1ZIAnCZCOP7Gw88K8CCYru6hMrtK2
XCTYjZTuPlSD5VXFFS0nKWgn6yFUnUi8GSeBk0KQUjQ3Y2WpQhAP20nQER6EIVGFM19iTcFZ54to
LmWZ8wIi0NBnzfCxJ5dlGx4m4UHCR4/R+gyW+FbbYjV1R1lh+bYbBt2UnYbZNMjQtBI2l0xCJvMq
2wsLfgSBKWyTbG9GbMVRFMkwCmFt9Lzua+QlMZZRZSUyG/BRk2YHsYCQx1xymI2ixgYNiA9wgf1Z
MC+NKhUjdNjj6EvXaa8PhVf07YIwDm41loNdy9GpVk2L5TztD2CKsZMcoWw/M8zTRbYMs1SOXRFY
lsqqkz4HkZO8kKTVXuiyQNS5KmHrx+KUQAg15aHvJgh8KFo7DgsYeAExDb5LZ0mtgymLPa0/5Y5Q
TfmxRTA72hsiiCDnxiepK6s29HD/kUdrw/xSpDJvxoMxaX1IPjzDMjXxZevEi6TpVBR2qiZi5Yxc
dSwLxvwiwuWidvogp1gOOc8gUNeZjON2mXb4sI6QLMq9yTrRVS4Zb2SWURURviTpqgfDVxAkIa6R
jjN6RFtePfT7fX42t59E3wUhmB1ct3Au3OdqPqnKqzQ6QOKkdBPZEO0lzjIrqlKN81WcEVm4x3U4
yaz/YNEPlYHVg7jPblEwsvN63Jvd0wlT1Rd7OGewZ88gnpBTiRVJbckaLOMw9DrYY52DlT2TdVJX
VylyPGHVQW0uUkpAScihA9FmDFlDxKtFb/GAtrXnwAbIISfSoZYm/5Sy67Cv1FycJ7pQ+ZxhaVWN
11q1j/moSut0MJflnIOV7dTAjjWFfQyGFYL/WPbZIG9FuHJyV5nGVnhYRWZcIOd920ceSz/nEKOY
kQdWEUuUY5mlZyK0PsZDp4zu1o2zCIfIhxM8ZWnHn+eI+iEozQiWvHb8ik9rnefgLtAViiHbQZCE
1Nyiam4h1Qhre78q5vcUdwcuhSuuWURdpVrIoLohVQUGJ04rP69rcB3E18wfYGM0aaKyEfkQsfuW
sFZz5vOo8aGrPegx8Zj4MNJPDeDtzpYU46DQfFaXlYwLrcrYnDc2nL0kRq/IGlklC2tjkTvOrzcJ
y1gdVibyyrJEchwmWbF5Hbb1oUtgR1mWZ0HMwfNqxVvhdU3zWVhzEGa9HKzWK+YSNqwjW20dDukp
m/L3E299KykVbbp1XV1kubvop0QlHLZatK5xJCu+3zUrm676+YCWRs3c2mPYkROsj7G1tIZlZx/W
+qrrx/3JnlWK5jVD+qCJEllbx0NZrGndyxQ2Y6+ximirgN7xwZUEGQRFSf/ebpca7EI5fJxSKvGY
L3Keytg6SzrqaRbvJXkoTTQuLFiNqjpOqjSRLDEBBQIAct1UpvpaE6rA/IP5uEwgvE3EsILQTfKu
+lRrS6a0PCMQUQ/dRosgGs3ZDKpHDjiLVDNAWAApUCxncl5A5laaCxZ69giOoJo8m2RLS9uw9S9J
Uyk7HpQrYCdrcIoiUpntLMrhuC9GNVgmaMrUj8k5r6YgLtJz1IySgYoOEDaFTr4gRbsoHOsjrWFD
kflo4raasKuQSC9xavZz7h4PURGEY74ebHRoKN9PqwZ0vBGQriozWXtF1zqwM+JDt5zWeVMobpFl
hpc15AUCngJls6KuVhOpDmqSgDJXI2Tq5EC0LLDEKN3MqSXsXBXxTlIM3nrmp8Sy941tH31NyO4Z
qPuM7I5AuSmrqdFRfH+g78PHfz8vc/j39TTY7798+hFmuJ9ywxk9+fADi/UTnuruMOGfXPw5ifWN
nfzKRcGr147jAq30cwrrORf4iMl6GP1AZLmME2i8gWYMCj2vj3gsqAZCcuo6m7eTGIMDHO55LAe/
w8BQ2cimDoETsTaHj37nsaDmQJBL4egHamMh/gqPBfUMeK3tcaaM4PyIzfmGNpB28HXUATrvcaYc
haYTXZVhVdvgviary5XTOKveoUbREBgoa0TgNu3yJBv2+JR/MEwfoaSv/H6+KOPL0bJXtE9GaSOq
ZVF0hTKUHOhmyFU1idorOmU5HbgXwiM5arAWvIgDF5UZsFOp8CdeeRUuwJuHYITdcTyIy0uU2mAh
REXUFNUXdp2Ajet0UCbTB511rRo72PADLfcGrXTc+04yfgYp9jPNj0xZXEIwv59H3fu6jYKCN36q
3X45F1bp4ZAvM1ogOUfDJW/cSVpsORU8CayGqCrkpZ9ydNy4R33sWmAmzYdYjJ10z4p4uE7DZg6q
izmpOYQJkHfyih3aWXxhClSp0m7AJ9CLfoT1DPlwPLfWsYUj7mWMRV592CCyx0dnKSy38zUcACBb
l5ZyKJLPFe4sSKMuIgesi1WPQYz1GMxkmiXEiUbaNtc+h0gJjoe4mgtyMmSULvSk/b4hREYmCkpn
DBWp2LHlzJCSuc5ZmuHA1fb14MwHc8LPOla8D7W+nCHPWGnaHZgR8iNMSiwdV1dry3F9UprMg015
jGt9inV/jVpSeaJ1RxkWhkM6QhdZ3iClkyxT2jUndg10gROzUVr01DE8DXrUdDKKqqvMG4YRoh0W
C4njwodULd2Y3xpSj+5jPhUr2sSAGjk1bgGMihFHTLRAaIRZ5Tk5XaGxiZYtmrxhE+yhGSMw1CzI
bc19ERXVOSSaQKrwoV8Lw5HM8Hg7N8XHSRed7COTQriOCx8ClSKxU8WjrFfdFO/huek9pwAE2NBl
Hkk3+17Qk5hk0V5X2n4NLMoa0AECIWy8GiUKMQqbDQ8D+OfpKGEll4QPqu54GGRp5hkyp5CD2mcp
TW4w/2JnNqSVJjNymIFsmEtqH8Y5WcNuzDgKSAqLiTLjNc3AwVJz4nUDOWqt/CyPW64gKo5kh9hl
2bF0H6U5RK19L62eO4GVgNkeBATh/TzKtGEuJIh02Uz1uhtGIhEfrZXNw/d5Wh5YCWQHuhFakpzt
RY4oJYM83Ti4WucE+GPOo2QR1cdxx3xD59xrw8kByi8/cmLr0gxDAOzVGNjA9oDm9lERqaqybNXM
QNpMECxzXflkqApvHOdFMw0qTJrMmyLgUHGCz/tUjFfFlPglTlZjPi7RmmRuvBYziRZVOl5SE69o
yhOI3fiXZnKAqu5mcGgu0SrKF7GBvLECkygzQ/aAynek3YW9jPKqljAe+ASXl+u4krWIU2nXZFUN
3THWXSgxzcOgQEOr0jKZPQMuG9eVI2ean7MWwi9dN7M3l+EEgQPMRIAzcK14kFFJ6pURwzEe+0tI
LvYst/biRDeytBwgmuPuoHeFn8YDPrF72i2tspFFxBcVmWNgnEOm2qQAizhUzoJG875Vd6kXZgBj
mIGRTKriU1GkN4IjUCwRnhc5ngJral1IWAlSdChPx8J8gvjDgnwg14oJXklck73antY9ZMa+KKLA
TfseNk5K93XqLnImztI8BC5tsI5xr4tlX6AgDyEwjOqyUxs1VhU7nU0FyWlFjZfrCoLLBBKpIu2B
ALGXBcs/hk5SLRmLHU9nEwSY1oB9kpDJQ0W90FX3pcdl4SW4OmC0KNVgaldFsS1rE0ZeWNmDFwmz
17UaDEDdT2qi9STPLSvDK+2mjqL4JHFxp9x5nt93bQYZRgtuwB6BFoGEYSxjN6iylCsRMi+pI4il
J1armNFuPR5l1AWe0g4HL43r91lkjlmh6yXJkW+PQ6G6diZybLoSmKQsk6Mpj5LB6TwyWokiHf0C
aReHOCoaJDbw6LRMuSwaMNMa8aAN5y9mQrlX03D24rrYs1DKwD9asyIlO7TsPgZmNOEeN6nx7YJg
iYakkfY0Lad5yRJwBZxuCiiFU3q0gnXXfWh7bQe5zATKaGyoNswBi1m6nu0s6ONu8GI4OFP2cTYH
MPR86kGNC4yDdqxHn+bNgTDuKfyFBlexClKkIjl3iZ1Aapoe5II0yrFCssA8h0xnyaDmgzc5CtZt
7xtyGLEhPkKdyX3GM8hNwHCwLO1WDjdkPfdmFUHxQDJdjdIU8azatAycuQJn0Du9qkWoUiHOutZO
fUiWIVboTQQakiEZ82YZTmWj6k1GkpGMQow6nKMInnCY1Mz6m4pza91Xk7LEwKU9GuyHPNN+Yq1b
suyXTmMgOrCAIqzC43QfAuredgRkSSmUk8LmspjnzKNCXxkTgXIkkJpUtIyA/RpkavDFMAOpQ4tj
BGV+L7PwuJjsaRnaTdAKC1Ky3siyRXaQasje7anzwP5bqskhZqkgcjcCiO60KV2grs1Z3sOmC+G8
d7/DljKJVUqIGIQHjbarso+vGPwhDK/BEFXUONmz6wGMqdUGTjMnXgS2LaBzc6jLMYFE1aQSNVMr
oUxmAVeJPdtquYSDZOpgjvzS0MoDpXf3TId7NY8w1gLNNTO4mWxogbq1+tO6ZeD2LAv8h8EHKQ97
pS2yGusETMQMxYIoQfTQqUwjpxztV9l8PPRinWIgF0azN0IUcTDMBYa61wWLaXIOf8rizKXdsOpL
B3yDkSyH5GbcK6oiVMZNQLGE+8XgdGVcBkaVgOOeaK7IQOABcCRUnIB34HuoBSsWZx3ysqo4AvLJ
2ufp7LlK5GTw4U9JuKqeL+CxHFAyd/C1sb6U1gAJV0yAR0qv2pieGSiB6YmnftHTQQlU3zQNwkCH
2acxb0+ronFlMoa914uzGTUKvka1Ux17HbwoCpx6u56ShEhOIVcceXhSgP+CSkYPn5p4WmQGSoGz
Xo1OCahGOgbSoVvUbd144YjQkvP0Mo3KWYVCZFCbM2eDAOigd0s2M/gznJZIobr8SIH89oJxDiDF
i3W0GjNZp/GySSFxnDkY/H6OIc6F3DpjY+nFQ7+C0lQE2eJpmTKwSKw/nMf6s2MNdJ1YQATXo32i
I+B6WjRDRJqi0HO7MVu18N0u1JvlzAp4CjzPamLh2WiZ4zxyViFt+f6ANLA2bjR6ZQg6Etnp2krn
ZZa1PtiOdNEnBPk5RB+kL6iqYsiUjQbWkZKPIfhwZeJ09KsRuHgursfWhFC0uylI5x7F4CPbKOey
sSzkQ+S3jEt0M4npoOmB28mmcRHiZJBFbkeHSMR7UBEDk7XUTtP6aVM0J10+KhSGe2AP2D4puXMs
UJWvgR+0Zfd/uTuT5chxrEs/EX8jCYIkNr3g6LNrnja0kELiCHAESOJN+n36wfowuioyMiv/Move
dFlvyqxSIcnlTuLee853LrNsvskseqHZeCiU+qxyq0MZh3Y/aAvqN1dOMI0Yhv2p7PfYVbmGrIAy
YY3+vTsPedpQ95G7k3/s5jyyXDHEeuRGuEKSVQMKFT6FLHH8s1e0MvWz8doXKj8732vNvaRvyym4
qRo9Q7YsZ6g4VFzUMJenFuashEc2Qrgy2ZXQokgmbJyAENs/DYbTxGK1+shrGhik4xpIBypettRX
4bQ8HUplX8fpxaSmHearvIUzHWP6mKKpKJNCd040arvDsaaDohIHbdAqzGpmwEU8DHXZ4e4p56Dv
S5XIsn3IWybCpdLP5gx1NNP1UeUdhLnBfB2MqjsUw1pEeCIPSphdog0bHRounn63HHE/D4V/0nIY
zwrDjPVVQeXXa/sglJYBzm54HBJtBIfENrgoYH0Pm/9j9ZgEqOCrkOgJUoVVwRkRBiyUtebhNNs+
ZC24iq6iuzZfpqDosxjC7PaiMpxW7Hns4Auu+XLkFnnL3BHNwdDcdLNVBXrG3921+mwQXMy49FRq
QXt1TLARej4tPrRKSNEBFwI9Py12mVFGc8e/6cHM0nrB0ebl5BG5FxR+d4QLlod56Yi0FSRa5mFO
mGr4dfbFeKnJN49K3LhlqHrSJsVa1jg0dAwTvNypuT5L2KeBHPEz+Hgr2b4ZvjVm9VTbckcL64VU
Rhn7MxrAufHvugrKuJZuGdYZK3Au+H5smkeDC//843/mqb3z+qZO10lnqWynfV8TL558uFZc9xfY
Bi5qRz0enHnoU2UduzZz4PPnT4ji8VMF97N0Rx89X3/brTRLjMK0A77YgaLuw9Q68GHUeNfZ3nIs
7WeooxjG+zrpa69NdIMhpxMOiR0AE7MCB9K0xcEg2ceSax3ZWLV9kpwcF9QDkBA+j9Ri+6Ftlikn
XqR5d/ZqVGLBoJmpqoM8+ihJoQ/GPCypqnns8TVZBriggGrC1sLgNuTLEqnVeKjrDFeJyaIKnWPo
V8zZPOUa83gwZfMY1DNUqErHuVG9rIJ8utz9wEJLSMZzF8rC8uLOVafJLP0Adj0+5KJ9r5QZcT1W
IXWKxPJRKXLLWrezFgo/g3g28Tla3REn++DuZ7JeGiN/VvUyBEyur007D+BCIOjyHs5Z58Ghx9Nd
UmcZ3nO0h3tXwtJFv5bNfNrxbNetLUZmVyWqg75KlVsDh0Cr7MLzXdAH4JwdBD04cox6vdrB6AGY
KKUwQzXvFngDYY1HmGB0mOWhMecbtydeWrkkac1JQAX15oh0KV8UjljW1ZhDb9wcOv2o8wE+/9TF
fQcrVOZ+rJl4LQz3yzZmFYm+eFtM3Lt2j/src6yQYg8GpGnc7+Y8mxgpP+u2xUFW2RF6BRMKSDYG
IxV3oiMPZIbNsqKKpjiKb2AMaq84U95KSMrDmsgBk1Gnw9aEQ1MXFwMauUFA9OSzuLr50B2xKR3v
BFG3htogEgMOWf65+jBGF4A1LC/fh8Z/0jZEVV8ZodF5r0SbqcjWfs8rqXDROnjtGKqHGQUHgkgd
lOoJBtrsfLquLYNC+UZYwXNtFvdbNhP4ZSV8Mc3hbWrcPczHvW+isnaiLeE74sTIBFqkEcJPNyjw
JWiXpwLVmojqkXOwScW+sacYWNQaYbI85x2k9tmgqepaJyCgpCLyaFVfWTO14SiX+rJwcl+hVjGu
psTzHYxX1I/dZnhbGq1xl6IVsWw0xlvNtDDfZZW5JMyhO0q/BFsJJmV8MqM8NtWcp3rNHiQeJHKc
5G4ZhHMY7Q5IhSj2dFo+8gFmqN0zLwLTFTKvUPeuKgM0S/WpybJ4Re+V9rDTaskUpDFZAdAqvdCt
54Ox3pBpupfDNIYLzyPoeAxDPsQe+L6wLMlq3Iga5JDvV7HXF1Mk4XVHi6icuGzmRzaguk7G/NRI
DF22YFfHNW9rZ2jDIfPfdd+1gSKoi/0K6GE0JDqLfDEwyUXTCJpLZwJNWdeNUQmuq75aU7V+I1Cz
okrCJS9H0oXCkBgTbD3tukGihtjAkQgT76LDDyiap37KqkOZzWcIULAyjAlHbNbvBgwi0eLUh1Lh
4KgxV5Cyb5JM9Z9TL4J5tj5nA6VZQKvHnzBerRGE0riphvaQjg16ssVoD62rJegmmC/94CZk6wdm
tBUcBdTqazjN7q5vlzXxmzIHpJZBeWlLIAzlqfMxzkn3bOBvDMiAor+5DLhZ2njmC41s6BklxqBE
lBNO5dl84y4mhtnOdo677gUZjnNTSRAUvR9Vi58OOoeFM/IpFpXxNK8l1AaXhFaL248vHUzjZTi1
U7PgJubPWqdV3X5Os3ewc/y2hpJ0ZVutMtN2yWFCCSsLhKHjkk6AXwx2tMqKpY2rIpbDnDXz9VYs
HDKhhUPXW3BQmuK5xigbL36RByKuuD0mEzrUiBlAvkx6WJbxER3W/cA7FjQaPuy0qlRLci+AM0hi
QR7tOYw7KY7MXGQ4ka3btt7MDqZ3tbAJLvpyyrSG085w1K84dyvoQiPahLDhNSSgug5/30Q4//NR
g382Dn7o/X+4Cn9vNWwPMvynOfE//tsftBkQP//Z/ztD4m+oWuIhg/DfWxI/V2f/4kX8oHF/fN8/
zAj/vzxqe5CIHezdwFPN8BN/UrXIq2y7vx2w8tsDVv5wI8z/Ih61UCdRGRmBlfHTjQCKjYcE4NlJ
xNmyx9Ryf8eNwLf9ixmBNKPlYVUbNr8g3LhRt79QtS33s86jox0WXXXRPgwvOkMDbGvr0xvMHtNb
4Nfs3qzJpSwxcE0darKsjtn8jU/9t4oVz8aIdqb47qOcC+B7jkH3kxChIetr18v7oTLhVDQPYlQY
JObEqyucH3yPZgWDqQ8zzknJukJc7YJp6o+T7+wQwN0tXnvC/ABWTKZeYUQ+d9GhjQEGvLUBLiYx
1d1aaIAjB+3nDALDuc7WfGmUkbB86wjzRJUqtKa0Ycbtslrh2OkzYzteNmB/nKTVbtQSDltlPpo4
99u6/TY5+h46/3FY+hi64mkiL3z0w3qudjPpwPFIca0H/4oZGJJ9cS8hX1kUBnpeYAAuL8XYJX4r
L6YBr3ApI2Y9DU57XW11KjySYM5JZ+8ITzC3ZMRq1LJ519jL3i3yi5Flp7VmZzLya2XVH9CcDwx4
adfQkzmA2fW9G5t7exPSH35PwNY+FBPeugJ0VD0vgEUsehBVFjiqfRu0NCEv7Izlqn37wR+a6wBz
I6T6VlpFuBS5DLsJoC9BB1moV4ucmTGALIV7C+JLGJ9a41fq93JYXlgzhCVv7qnhBOvaxZlhB3Zh
plBk5JSBL/LzwCvbtJEOSBFhffLe8YGaoJApw0m4xJFFK0zu06PnKTDWKIGaQCT351enULvVlzfw
KVxg1zM8K72T3glNRJgZHxYF3tUMx24YorXfFZuJoMMODUJlYh7r710hThk5ZGYLIRrAXHfvtQQ2
gPsNqhTaCJ3UqxXhHD0QwwMe7MD5cnWO2Wox7jKGnsgEM7U4l56pKio0+/TKLFmbMTFz/5IVRazy
pOkafKb8tuV8CKjEh9ESeWMCVAo61UXtYJwccw2zpqhAqfInRyuUnXFEvZRDYBBxHrIOMHKNVwZ6
OLfjZV2TqnryWrxHMp7xZnhVvcPHdC5Ef48K8t3w3cO8ui+VqUFLptKIJ9Gkfp/xoEJaI+gpaYJB
8PEMveErb6y0KnU4FyDdoMWcO/O2UAL1841sqLHlHjb8vYP4hFDkExv7HWzolLrDBa62cWc4+SfK
NNqvHvoXKVXgjv1NB3piVtD+HPA3cMPuWrBeWkExBtLdBDZ/+P2S8/fF5D+3TMBn/ndl4h/xoj89
//OvFePHj/hpXzuWA5IasQo8EMbf/OGfFYNh5rYZoqsYJE0KZ/mf/jXirnjU05bE8LDGHJT3nyoG
RhXLg+uN50DB3/6diuFsywz+Yl9T7EDYiprjOIBnNnv7l4pRwLnJMKeQEFN/nOXjvhnXkNhzSAtI
rbSM8ywLlfnk5yxZx8KAUepqwAZGUvvWwcif1vXk8P5IbPSAHYSg6l1gquuKMgXHdTuo/iKc+qhn
PkTEn4OhOlazfaGy2zGK+at3FS7XN5Am6ZhlFwoccNXfuGXuWQUYXnGMDw3t0MrF5pD0zg7UYYCr
PMqGnQc8rr2a2aeq9tr8oO57BYOuzr/JablpGiBWCqjNAgXP7C7rNJpB+Qw757iI8rFCs21auO/5
vke8QuKlVShztikDPBcCiNQmTrX+y6LAr5ncBTe7Rn27pmxt4mGMzaqE84m7Ko8H8m0pzmgcU6rs
wMoxqrVoQrkN9NTCq+fPY/HBDR563N6NbXGeuH2yuz528iLE/HkLiyQE8XkLQ3lPBPi4FrJ65dYP
VuvfQYV1pP05qXLnZrAPpm9wzfgar9VT2ZbQXDFL3dLs0OZfCzvAAQpWNUd+cdtxEUmMDq3z3TZS
FCTKRFDUcMuL14kaoQnhHP2AIsrcjYDQGnyJbCxRh/+6Mcro/8PtCrDlO2uyVAxIXqwq6pfxPFQl
qjh5qWv8nc6YLnMW1FZ5sOYXg5l+0CsFLDGDblUbGjAjzrh8mm7nxYPS26+fedYd284KharCkkyR
21cJqPdYQsrtnPHOm5Z3t8A5tSzNSeSsi/QwP+eiPghWPoyi22cgFeLClHdVDiGzI29mveCIxnuv
c/+jgkSx6njRz5YqhtDAgz4u4zCgqUbMoBpvPcDg0+jDNC3jvtZV6IGm4FmfNMJ/1MQ+D9w7ZhgW
OwoJAYSBaeNyUdMpK3nqKuBk03ozjmVkOTJV5vTWld8sgve6QCuyORp3GuEQr8z9YIKOHlaMQU1k
X71anmwDDqZRPumZuIdxg/B5p18qmH9e7/tRJ629zeq9qacjm+mRc/OaN+Io16eFVCdWiET2oPaK
cYJL1o33zARExrNHJRFhUYBGJjdkrHlueZRNc5wVy96AUqM9nPKzbXVJxZK6h3htW/V9I3lsrJ8A
3GJrAo3pP9le/0HLDsEDbcYufPQxd/zIz1SDybmDYM0LlDT5nZUTSK/J2ZiUNoIXjvdvDmtrum9z
5DVyGFn1Sh/RFEe+Z0Wk+Kg0SfVSHOfppcPnQ4dLX9zBBxfoEIw3J6cPa383ztalVmNS0u+tf4CI
yfihEg2INxh31rPhNVHOVQCME5Z8EfOBRks+pBxaa+6xg6dh7pc6LZl735nG2+jaKeQA5EesfD/x
4mp5DboCDOGj+50LiHH1yS1xja/djlvecRykE3KzTQbAsk4VwtVJLKf8dFkyEGRzqubZHK9Zhil0
tqd70qBb4HPLg5qNiRLem8QN6UmFKEx9v67mwS/VhB7LCtqVAuXu4D76+2VThufHbt2ZFDmXewMO
dHdwBrCs7suYOU+GVMcByaeKX0YG2xZYJme3rD86fQ+AEh3PBER5LqBAfpS2v1tqpoKhzWKnoxHR
b4NhQgkfbrXt4J+SyG4RKKpwSSL4FxJLXh0IR2Rld418VRm5g4uGEAV+ZgE1bACx10+4CnPzXUJl
XID/InKyBMNs7pgnbk1z3QMYSdyueDTE+JiTeSe2Ds63ziMxXkpGkqUfLs7inVwIjpt8dVLt+NGg
9+M4C1RbBAWSLACQ0Yh65AXqId5cNb3C43JcZBVei02rp3AD6G52HGgHxcUyhIhstHvlUB7WDEdr
Xqq7ckX7nNXRKozkl7r+D+bu15CiRUGQ/bU4Yj3fNug528O7tqTkr8WRr44CMVQ4IelfpA03ymZp
z5YnxduDssakIO4WgIhkVsadpPgQizCnR403l41HF0cF8kCaQCyWIH281wxqrpF9mOrLFdZurV5s
B6bslwYPgVgu2C3xThcIoKagCZH3/fLWzBdif7ISqm4NFQjiBHX6yM9vBxsyjKzg3LGDZl8CdKo1
kZCM9ws8hoXUcItvC4C4xNt7q0xy3GYzpj4blPeI+IoP9CNzH0bzupAmEW4BohbXzJLHhmfAcxke
l/lBT+oJGbxQZmMJJhjydpHfNAIarDajQqDJbSw7Erk8acM9OKS6tQd6kxc8LQGd2uo9az+IIdM5
n4K2zL9PS4WPnD836MJrCheUejKyUKAt01ZRPmZsp8BK4SlqZzXi80VoAYeDS2PNrZAJesx9BBLb
7GJN3oFyKPZV4hvRXMkLrMxUDQvIGhfvLOkw+WjQ3E0qTPNGU8Q6suqpzb0kb/iOGNUezMbRzt6g
xsdC0qvVWjcMHIUC1pQ1Y4wuQtjA67MscZEEspflOHs80hWQ/S3RZTQXzzaQpRppPFduPCC9yIx+
ijFKxtS1DkVWhQxHr+TJYqo7DeXIKXukWvB3ID/mBL/faf+3msyvksx/Nkf6N7KN5//bfvzvH1j7
Ryb6x7f/7MUBJZuIt28PZrRc80+9ONBNLALzqImlI9sI8Ecm2scSMB+PtMC6bKxj/VMm2kPGAr+B
MjyWFfHT3+nFCdmOk19ClxtKiqdnEGIR0C3bIro/HzfzkvEGWSrEB+Am0hpZE3e+7QBy1kifaqRQ
V5ylQ77GnSl3Tje9yslKpYlAiJYHgBlIQqk31sw/GLG+qfZdkX1Ns3pScjmbSMFSpGElGg2FdKxZ
Xnl1AEsJxSggyM928gF4fE/HsEW2ltj5lQ1oihGYHJG9BT0a1OLFBz1vIZlLgXlpeoOb6CxGM0Z4
WRU6AOeD3lVfTKidowlfJNf3FKlfjL97D7Yh92/Z3J+LCekj4b0bYjhwNwv9dooaZIiZQCNT31Kz
jAmSaS2kogyJY9YOpxyd0dBWQPisFmoJnISNyZusW4irgewQVKrpDUWIAEGypdR92PO7UjIM4XPq
W3XqabQvG2XX2FdB14PGrF24Lob7ZV+DnJHTd5xt+76AomSHdIKQDi25mK/jau9mdaMk2QjBJAfJ
TgGh2+iPLWT57BwJdk8cPLkcWLvramOveBbivDprPYHN3TwWCmuYBmLtgxUQS7clB5EgtEwgwO7j
hFwhYM3ER85wRd6wQJtWI3/IMu9cI484wS8FWBP0W1CxNo9I18Ut8oslcowt8owarayNfKOBnKPH
m4OL3ONs5QgOzQcTLTVHLnIpjBvp+jc28pIGcpM98pOkamBtot2fqoggX+lSGBMUJ92PBFc6w0U1
1Iqjckp8kaWzPvbzvS/2atjPZqL7d6SxWjRYDrmCfLOBdz1xL7RhfyzMe8wVMqDIgnZutMWRcj4l
ZKXxMn4NQDlZ9mHbSCUw/cjQBWRIl3KkTF00Gp0+mbpOJb6xX9UxWx/aukL0C6gwksW3Cu1yOwKf
ESTp7P06TXvVITqWA/9/b5B25eVr7ZKXGRnYHFlYgT4YnlbT7HJe76wtMJt7w02FBG3J/atnjXHW
Fbui4y8Z4sE5Urc10rdD+eb6QVmdJIHVhF9A2gwR+rfJ+PSU2Nfw6vtKPObzdzijge3j0s7pqcC9
41pHh+Fi6aHmLZWVuGgLXCSEXSSFyZIjMeyetECdmthJIVFMYc2Y/mODnLGSH05J0w6cgFmkFrLI
pJjPrkg0UCATSeURyQSUKQPhNmuLwqO5E70O1aSO+VLERT+e8yXpzD6G0hx01sEsPlX2bBf81Z2/
N/DNcdGgc7uuRv6ybmFqglT1AHIn49nzyp7nWcUmVLMWKexxBiXK0ZX13aPt3Qs4waqfgwXZbZCq
twRhNss/NhbaFiS8B9qFFc0uK3xmqsjJ8eewG8e9VdCbsTUfV9EcBhho0cTUvbP2Efi8YFib1B0o
Usi+HU/j49AsoSjLE87hb9mIHt12DB00rFuD3y+Wfy9L/alSpp/ttnBj/KtX8p+rXSGL8EuP+y+L
Q/650vmvetWPb/vpcCBSgT2n9hbhwGUEQeinXgX5iNm+7xKKh7UxSEl/6FWWT/EsPjxOwkZGYvvS
P/IWcDhw2ruWaTGfeXBF2e/USDgq/1Ijqb0tqbFgcVjwj/9aI9sMr620rHDqHxaM1xlcZdcvT40B
xAbeN2QVY5xSu3+yEMdwDRrbGNeXORkmlrCqDyhoWte10oH3aQvGlM6XblrfXHIYC/O0MB4RlKFa
fXVQ18F03Q6INbjWeKu/w9eNOIcO4z24PhAJo77xSihMZvNR1zk40XtiXTznsGBUmEd6BxIvZkMZ
F8Z16bp7o84OMsv3ZNBHkt+OTvM+i7ue32N1ieHoa2U7SaVedHuwfXdny/zNs5fUL5eAr1nC5GiG
rq5SimfoAIVCak5CCLca7sR6+SpG6NrlowFmIGYTWm4TEQpwUDgGdhwHKpY1Xlxo9SM43xpORoZZ
CuLvsXYvjgP2BblkV7agWKDtpwLpUpxKVbiouIOesTb2sVdniUAb/O2jdOgVqbHn0VN77vG96YMv
5TUwJog5bTDZSMLmrR/kpLgzRiSgGzTgYV8C+l9x4kHvKYzpIVvI1eLdc6nZ06Kr+3y+raz2rCmE
dXNgiTTR3CtyKNf8FTj7d1bkR8OZT3T1nqTRnwbHiHWz7iwCAuhJ4JOmzS3F5WBlEn+mBPVR7L3x
ZfHrmBhv04j3+cmaCkyLzxpu9LYRYsQ2FA2WF8xzg2TE6lzblic9zuyqkLumLzYyPs16C+RKRhMT
oFjWj0eBA312zBDX014zcu0luaiaWDeFdTKmI+FAemdUPCB409vSouhI4b/PqI/CTb3sWTwBQ9vn
aj1JbJZRCJ2tJoLzczs8FroGFJwjYOhNTnHwyNSAi5A3hV8ZCMvl+86sA2pWQ+KCvRwcDxGEKrDm
BwKWfVqQRmBVvm8dsImzG9LK+K75k83r1xWNHJZpRLlF3xkr9kONid+IMYhGEvBnacXOepydtwVn
flmvMW/eVYcVCBwRSuC+i8TLqvITfJsLG76jkATlhgtr6Ee+DLFEJFkc/9UcRgiQK8WvB3KLxAcQ
sWoM56q8sZX9yDaqn79ZuoN82MZMDCeJSVFnX24zRbXbHR3wY2EzoAHbrHdg90Vzg7jpaqO7UYDI
V0A6CIs2RQYCuz2B20pN9V2u030+sYu2jm0PQJlT2H9AiAts5JFwMWthfDVofE1XXzXoDg+VdwAm
WWnQDHMrY6ft440UBqFuq/OCx/UMJ0HvtzJrZU7kYkJXeR/U5K6fX+cOn3YfVGV3JEQGtf0ImRL8
lLg3tDwjKRuV4+cA3xd9tboVsPaLpb2QbokHO9XCOZa1hDmKWA/71vrmeTKw+YKyfemuiMvinvOB
nINzD82q8pHLvRnM50k/+mA7GCxQnS24o5B76VRSI4Dj9IBcWnGujeKmNJeoyT7dYsIF/lGuuARE
Ovb3axGPrQdCaxnijhoRkcNRrM11clg8egBA+Z6BdRPmhE0h5nFCqxGYY/NI6Hzk3sHPIRfaduSp
HdPgjIWKEI2CsoZcQVZDdVhRtDle2S1ELPDhJJmxuUEQ9EAIDTmyeiVYOFS1d34WCwfs4oL4MpTB
ZYIyXaF/c/xdS842NvNMThtNiwHApXoCTr23JQIIFdStGcnNTsV83Ann2UceK/NuHLAqHn/twKIu
7tnJsSdItKemLkbQ9RNS2WpnWxBZ406ZiZGraDWiwW6D3OiPLFOpnWH1wpysEunYFr/ixl+b3eAj
YeNQFXAPkksOz6LDriYX4Ca8tqb/v6Ay/r4X+c9tM/DUkX/XZvzTIsMuWLltgm2N0//6n1i+8qet
sH9M6D9+2s8JHX2HCX4CQqRp0e33/KP7YOgjTMdFF4F6xCzMzr80Hy6zPBMbxeCZuR6+55fmA19A
y2KiPQGE8Tu9B3HMf+09XKQwXdPDhI6nav2l9+B4ZUB2HRuTJIIYiransdpDl7VB52uN5RVOlyLG
vKAHtoV3QQYwqJBAH+fvohQB5uSU2fcc9LBR5VGOYoolZv7Y21Hr1M+2BKM1fwE9waqDLiD+sDPA
cFLaX2wJFV5+Lxo7gZEXWzlNZZZWC/JtxEO0TY9YF1AuuwzDbqa8y9oD+AMRKVlxdJE0R2wm1LD1
Kms6Nis5WPWAW6P92m6tGhr8ALuhs59JYRwz2ewcb06MbeUDbY6+WaUABSH9lwdkZ+bQRYhA1sNO
dd61FuXNtpij6avINI0UumzY9VgQ4k4HRPQS6UBTx94XBC8RV43WxTqSYTkY1nDqsEvEn+dUdPVO
lDTuDSAFGVoP7iEOS5wnZ6WIswHZXHwvyGxk7orRPPZ0+sAyiPt89RC45HdYN3CYFAjatnpoLX4y
rQyrm6TqYOY1Bzk5Nw5eCJws9E+O+GJ0OffLin8OV3EeSJoJ5xuILYgfRINF4SK11wprrVj1Ucp2
Tx15VfN6RBuKOaS+z7B7xTesuHKxosaoXmErnfCNSBzlLRy7uT3LEQWDIv+Z2S9U9s9YShYjielg
M1qzIHeHfjvykGNrwT5qpDLx/1Nrw8BLDLjg6UM4vvBZkazZKBJqJ7Zx420wdX9L5BcdI4EdILrd
saWIGv5YoDe1DSdWmRnVSxc4/vfBv8Bw0h2kG/OQV29rTSI+3dYVdidgyUsOkFGor9GaQjbDojHM
S95bQYk/0Km+gXtPt3VtCBLc0PaeoZvjHXrjz7z88MnrjBHe7dkJDD/Ai2+LIkCI8/OAeHFRlkmN
VopQffEG5CQUqD35mPUMhlztB90wXU1zPIzwR0Ze7RB1eUbqJFamwPINbJaq7G3X0M2sqzirh2fa
6JP2hgNrLrqq0aNmWNpX7zqGhQkIA9JqXxWg18lXmcH2ww/Ag2dhdYJEBNFqLQSxMmjz8h5BIGwi
8NGk5iwidn3Oc+jipNp7GILiHulr3IVlqrEeKQAUWoADBkZSi1uBWETDlze6IlWGxlmWUJNAXtS4
AdzSTxezBGTpxlTSdzG/UazKaNlrI8sSFbTftYvzMI7or6YvBn/Jn7szbuNPxLiisQEYSknkLC5w
FmySQDYVWwnnwMxF4EjzztPIyYLRpkMPJb8L1/pVNdiLhibDFxbuxXqn0fQZK3z2tU0IUOyqXrc2
Xew7pQPZYnWMEZAlGqqXsYRXbWAFFBZ09JAIuYqNAVczrrXJYtDbAIBNEilnY3PcI5idUUmKxCf2
bujqxLEx0Ls3CrvvDOPLWN8mrGZEvjU18MKYayeleTN6p5J8J3MVunQP7B+fRblRNVFJi6DHnYFQ
TfD7E/z/n3I39uz+u9qKTYgt/9O2hf+zMXT7rp8TPHOdLSuzsSX+9oWfA7wH6QT/Gco35ncTSvYf
NdTB08YsXPT4cbaFKf2XGrotEsWWZnwNxff3gBP8qH8tora17f+0XOyHxo/9s8jtkbUETCWwmIDq
E8FunE71aHQbH+szWvjEGT1NCkyVj3a99teoRsa4qOED6ezRwyyHIcb+GCqwzP5w8leAH3fGjwwF
j0boF/AEYb4xqMWecQEEPgV2ayI5qiIf+VeBFZDZigUnBY0HtRyGAXTAZHpvK4GbKN48bMtyDCP2
avW/uTuv7NixbLt2SHgD3vwCAYQ3DEbQ/WDQwnuPnqgdaoKkfmkisypN1aunkfrSeyNZLF7eIC8Z
AZxz9t5rzXUuaW216U0rx1WARd5M8DNm3JVdaQARoDKp8uZJNJJ92RVrcQwuFGQKfoLoqZPDzYBT
0cC0LFq3onlHfHKo646JFkTNYZY2EWf2Wg0OlfxQN9K2zxc3KxO6SEHe+Gamr+a4E41nYxwes0hn
9GkdKrHyusbYVup1RNvg40tOFOvbzPOKaTucElMYbAGjLTI2r0vnh7YpbyPOrA4mivwwtMFBDy4C
Fitm1bco0xkR+lSkcrHK8GqkWvchsVDronZtLRGZmPSObmCBKeIWstyBv6v77zFMN7rcP7WQK3z2
CMkZJi8DuOj3x97s8JkO226an2La2pL4nTFVS6NNMhnn2AyOQo0YzbIuIZLoRvdxM0XfFWiVprM+
BQkCXX7vC4bdQoVgp5zPo4/UH/XDGlSmF2T1+6xX7oDQoxosu5tpi/qmy2W7yXLMHVNLh7OSN0lm
PLEt4Ac0vXJWHBpT7D+qK6Hw9zEphCFmRqGigBScKqYdJIvOWHTbGMffULJtDB2dUXMr05gdAXXQ
Pt9X+SWSkq9O+ixGmRPOT5jVXj/dZ+zAwZA+iemwNnSdVqolr/qktX0upTyZ8So/TEr6kNYCHkyT
7QLTg4j3rx12ndY8ipmrSrt8ChzZytnJUEqqJa9MJHuow0NHC/rTCHgGXK7N5ABm6OWvr6T/2eoP
Akz/ozUSeFc9/8//MfzzMvnLF/5WaogixYIlMb1bxnq/lxrmv1FfWIYowZUB67Kc839fJykLGBH+
bUoo/WmdROVHW5JCxNRY4P4SIJmYXv79f5gGwm02ZIoeChdTtFjH/yg+CNJhtDorUsAk2YqMjU33
EHi0amxPCCNkyxFsVFShvwVPWDvmD2hItfgWWUf9xx5xbXiUucc8TGmKerBo1m/oa8bhPgBGeFY2
1duCO7swpoh7D/RgZbo5Jx7AmP0leZOTp7pyo9gVehsogANDhDNcvuUwsJERiu76bq2D7WUifpNW
1nP1YD1P91BxC0r/BP3tq6Jt03JTCitPsx7i/JjNHOC2aIb8cJOjGdeP2Y5pU2U368rFal4BD6BE
YC1aMU8MXXz8sBiKXWBecrhNxrF5q0UvGh1jX7/qDj9EDkXiJbpiGIEzegPFteNoe0M0JNuBbgeb
TrfhKiMjNh1MKdmpeC9sdeej+QNJQrvG0Xfi0wBi9Qtn4vv0Zr6nn/jhQOvYlWN9WB+CDW/ZE1z6
BfBBt8jnP9/K7fyqn76Mr+hknVtPPRYUTG5MnfI6UfkEDHqgdDnNzngcLbt+NTC+wf961c1VVqBv
s/tbd6p2yOO6degYG/OJR0jwsmzlAPiUP8jubOvdSqvXpb5mxYDdhvaqxTxeOuoDVE9et+nkV47m
pczNjmXqYEWyA4xrdrDHb7flV4uu4UrdmZjNFxuZE39pyO47iEA8Dyjv6Z4drU80I8V7eANSrX36
D+k2uRoQ5dBjbnnq9B+wBlRZS1/ZzX4KgCYP1sa/d4Htv/Ve46bIyTS794InYU+fWXoccMwPNkoN
um44Mk0wfK/Rs4XZ+ahLCzITW/qV+hiBunkvaC5rjh7Y0aNwGe+QX/T6GZAnQykga2CTHvwrLhlO
o+E3l7sCiICBqyuaHkIjSDuVaPM5/noONgo8X8iNW/4Gaosd7iGsWbE7xmv+HkSONq4tSjCAlq4h
eXMP3JCOMB5cu9sbFx0yTbl8Y76NfzUuxgUWyQJhOmv9dmVtjXbF47H4pOtQd4ZqbZ5SC+RvwRwA
3gd8sI2kstdwoTFffrEYBGSr0djU7WC/VO2h1a7hra4UcANwth2e7fLAk55sBGT+7xqadnmXy3bx
BDEJF9nKrL2oo71AC1eHVCbvVGndtjt1om6zB5fdB5hksElBOjGGXcXBNdL2lYtj2BsPgbRJNlm2
vAV7eLyj6BU7mAfqyhBX1J/xZ9h5LW0KdVUvJkhEu7b5o1vOED1on20El+XOnV4juGtHp408Zfam
8Sh8zLV8GSo7BSh7Cfsn+IqZxPX3bXGa4Fw1wu4uGCo48WtVXaKH4pie6eXv8e+xJ7uR67HJ23gi
lzr57L8CluC4k90X4nnhtDIvDNsoIqoTcxl0P7SgT626zeT9uC+j14oJvuUxYLdwo2yCe/1sYrVC
v38fcCFEnnlRVW5+GXXVqvvuBi4VD42UukUuB7hSeJYYqT62w0mnTLLKTWVWnCcf5sotPrIPLFmV
ulZ/Wnim0sbM3f6Af48a7DqI2+5pPC+6XcNL7DpY5Z9wY6vSqb2EwdO9Xsv6K1YvvC9eagCX38rR
sfXXZvsJ4fiszM9V60kriiu8LpatZ7vrs+YW48uQe+ZBsFaJMtAqV92a/d1nNRz6TRp5o4S+16Ul
Mt0RSr6hvdO/tvEPso283qO30GAVAwodOA1bGxE1QCg98mp3CIG3E8tMeKv0V1XdTfMdbUXNbXyl
ryQK2xoDb8nAQlhndHgSB1nhV8LvHwhIJV7koeRpgY/I/6aGlgvzsksvbyoo1l/abOcLOsaL1Gs2
PAvi2mDmm38no3PLBneQPezn0cM8/IjdmdF0/Qi8R7hHGzobVQQD5m18Uw+Kuqs8Rb355kbL3e4G
tJPpf2u5Rb82Q1DDjwB45CcpfaTWHMytqYSOkLmzsaoywELuSXlquVpvdyf71Dcqv/nkcKTl/a9v
9/nY0fvovkyVa3olWUxwHD7OIpe3YTvRVqNRzOLgYI9Rir0ec+zGUKJ+5iF7EJ3/1tr728BNvsPH
cdM/b/GTZLygq9BTB5z0MJxd0N0rMXbhx7QAWHi19EtwTw6NV4ePFcRSZXy1krVVvRvco1w16U7e
6B9h9FMvovCADUg/Dfze0QRl9aPN7F/fKHX4gP4LbpM1Txsf/fKnv3/610ddOf/yl7++8f34wD/I
qFtt2m/ndE83hjeOn79+AAnrMn1FDhi4R2hymIBCCPT23x7Aw9bLUzwxn7Oxcd2w3lg0z23mUTzq
tw/4Ix/zmX/44NeH8V61q/AizjQC7YKhVOLINISQqay4O5NboW4mlBf8iDcBZ5jZ2+q4x7fOSAaV
vj2sXqMLShrdzk/FTfbadyieEodpW/uZVgxwgi9rHV+Vn27V7gYvfype/EM43CPfVp7CDKDMUZHW
rLGitZkYpPjrtHqM1hHDtfdu2suYLynqcO/Xdj+7HTRRTkH1PmwvwVo8TOmdssx6GyNHR2BPfxZS
cLflfS98WqDIOcZXw+eE7Ljg3neTZzM8C2yUOLJbrov1AuGDFuC1+Dat3YTsIYVRT1fRlj9Cy55k
uk8IMmJURStB8ywoA163Hb6m0NYEe1bgYbyxuIs/iDqNL1N6DwOGyNDqWQiL6bF+L2mtrJL80In7
8FrIq+iyDJzWFVKU9GiGXhidWASq8TDy4xzV9iLclPKn8/c6Rx5k/T8ndUXIQQCH2x7z9asKAOk9
ROLPwCs8zXCgWvfeXGCIe74THr+aDTt5Pzi8/7K+eI/eDGBQ6VpwdS/4A+gkirdxfR++xjUJGCvR
vneSrVoe0q5HEQz8ir3cpMrBE2YHN/Gslrn9zHi++GEFbm7wEup0zYsCXMi01tkL4vlwOCCrvmed
258AFSE9bTYtg8T82smPLVeHvyrGHetor6PTX/FqJdGli/byVwapReSEcPD5KRlsp8wLHSfu3vq7
lO7rE6gbhP5i6wIdDT6Cp14Bq8uPl6nnBhPCg/lMaS4J69wKbG0leNDyDtY7fT8YQd2uBPSqwnx1
Q+Pkdx4bJIKCeNUuPAHtLYwv2ugod2F5J4ur6TEF3SYzTSfowkZ1y5tyD1JHuw/nR4zR1WrWHX/R
cq3GBCGPDTRq0x7FzJ7HNWMp+v/38Z6/iYIj70sQNrvlqg35Zeks27UbB256EpINMHM0ALyHbm59
SboXBLOdqd9Tt45UUgfgS+98lwK9eQY/IFfr4JEXzj8pMRSJTf4gc6RvVgufaio572YfQXy2aFyj
39m2wpXzUqatAROq7SmpILgL6AIweaZoirX+wcoPwZP05dvCHSGFZNR4Pr7i3m1RlBV3WYBtfAzj
VSl8/vVy9b9q448K8F/bk/82VHOi72ae/tUkbZl9/V7eSobMYExB2Ir5mIr5tzYgsFSC5TXJVBVZ
l34vb5eITYU2HwZiYKa/ftHv3FQszCpBYIQgY3zW/5JTmRS4f6pudZF+oyQbJuXyr9L7P/jO/EjS
5jZNJCeFROL4C36iGZTGa7Rxi7bkNcSSrPjha2k2ns9cSeuFs5VQJgnECNRSY4MF/SrHEiIIOw4R
LNgncBeY5dViIZJFZRGxOGMKgj8+zPpOAjkyaZzJ/GXMZh6G7JJHJ7kX8I2+VtFzzt40ZO8NaDjh
GLJo42WQO7IXEnvS8WVUsjuk67jlcPkqc2DSMYoZ/m2C54iwIjZvcgXybClpfGmlLZypDqpm4wZh
5BgpFq+jKOCmDs3XOXk1cxTy1qa1vimDxHx2Q6mldWfn0P5YNKS8QZrCjnbq4mav9UEBUy8CIL6w
jhH3l8GXMY+eUlSi8wvEr8CWXV9EBeJ81rxninWwzKW0CpMdX/3J5kNTQFnThn8WgBcbvfRNyOrr
ZIJoaLqtbxCnoRfe5IvO3GXP+HZ2kdjbPUkHojGvxalcq2X4aZA2MzOb1ILYCyr1u5MHioXqhq76
OpJQU5NUQ19lR4sE6hhsFhGBPgx1jfHF/JC0Js2FVnqu4TuTGrWu1BFCAglPahIfYplFuSsXZBdB
ELLe7AIDToWlNy/ykq1TGMU1gx2DPhoLCckqiypQWfSBQoNSMKnk9wLpIDwLp2vuFYJCOU+8zqJx
IctnVZAPMXTmgFFmaKAYDkqntBiFBRYcZ54SCw839D5yfehGzhCfNcjPoF4cC5NtMLAlNdomB53i
A4uugEYHOCkIyjBsqcHFM/ROuuClWzjToyyeujClcYGvAg61DI9aMpPXmYPojOZk9s/agq0u4FeL
PscSQeUEObs6A+B+/CqVJT2D6w/0tRTfG0DYatJ5Ay1aQV9L1WgrICjVNOBH6eGuwUbj/7n4HUt4
DaDZKIC2K8ZMvsDEx18F+ktKqW42H4We/lSDuUC6AydUlGMe9E6/qHPENHPAAropfG9d5S6C9x1r
S/992AoDotX8TebkEEMHN4cPhSa8tkDDDejheHL4tcVLUMXrFu5HbxJoA2085yDQ1reOclfEGUlj
jtPBcwyhvJM2ggFwRrA1rfU0KOYBZfGM7L2B1VvAJR2hnS9jJdjnBgz0FBb6DBO9h42uD++tfArG
zbIU6JwkWVoowsPDEKJcwWyvbuV5Wxmc6dh8A8AvYI4X4OHgr+vyJSCKJUgAuIMP1vXiXgzX0g/O
JXKrDL1NYaEd0npshJKXRd1X31orQay2C/RAgwtv0vXviuYELGU3wI0PzJpeEdxGaz4t4nW/9z9q
ywfmGK8NhS1Rn1YkY4AC627BjCFQN9yYYy3MprXMkDqt9LeGSV6Y7WphY7bTQi2lVb1kh5wG+UcN
r9rMGaR6iPlckETrYpAW9Y0nGYqbwItmXr9SGnU11hPS3KXv8tGV97h/n4eU3k/6Bm8zTAEit/7r
GGuwdnouOEDynXkutXsTjbYJDW7ozdWAKT0xwvMQbIeypPRWvnKKzDI2njDN/UC32mp+sDYi+QHf
lafI86ltFdevkLZzHwT6+Dwp+V3QOcjCnUp7eRU3V6X7LNDaS7BZlQm2FDanCoQPPr51goMnIoAk
VJX1KDeukleUhy+z8FhSsQ66CEo5u83KvLO05k3BnlqFBevrTxFfo1bbVLyuUtc6SrQ3imGrDvoq
vySgwnLOiLlkoAoPzmMfHWN8A51cvgxtsvFzaI1+fmxzYn0C3GekDiWpsi5YiVuILf1AZ461U+pU
XpaEMciwm9Wbor34TXKdh8StrWd/cUwRTtFqW7jVLS7BwROVcqPFXrEQHwLppDTHqWk2Jc4wwKuA
ndEjGvFDCPyuLpVtpDVnljXk4fVXOdGu0iHpt77/1KTzcUAQEATwO/Dx4risNMIN4E9U+jbR3ogY
0Ae3S9Mntap3ZcQ1LVskMZm22L10QMtENE79UL0TbLOvJukQqtEZpeiHXyIDkaT+JaRFqdByK/Wj
iIZeDFQ7pkuTp4nTQ2pbFCjwM2DmwQRDhl9m9HMJQGrq8Yat1wmK9xLB+4KhqwJpL5gYFiYrJaku
ughgqIZ5vMU8IPavGvI1eLtavcvLRTJgjZcWiISSb2Q1v+q9v0sD8JbysKgPzOIQgfStwSQjjOhI
fogLkKAivb/02YIqLpB9IE1rXyUzx/L3+Gf2hcEoHeelLLYb1BtOhwrONJxeyVfginHvVhvVFxY0
la3nMeovtlA2XyeD6qlWMSCQfD+rE5TlT7DmGQAeolq2bQm2yY8MJLA9d9mHSPd9cRcPoW6Lytka
m4OuEleSIA1TLYRsWAUm366q8yBPH8DG9tBsz4gsXVOc4YDUD8JUPBfkg3WKtRob5JJKCB1e5aTg
07ZC2RlNOHPggQKnsonPswP1S0Cdm0vpGbfFEkliq1i7QX9oTpXX96idt9mESoICKzZ2kRlyBetO
UURvQdefpbK5R6mympr+kA/zaRrx4iX6Q0CJaIHu66h/085aT5BbJnBTTmV8W6F0SUvmiBVgV1Xx
z0qXeGXM+gqb34VusE7F9nvslFvfNm6eNpd0Mr/mMX4GOP7gC53T9dabiq0knKedEApXmOr7mHIl
r4vXhCfLmMAM4PguMauGAZ1EbMYmcgJwr3YfGw5iDLuS6IMpME/8FzWf6NBIwREsrJPV2V4ZQN6R
pjFZ+sFowAdr2caI+52lfvAlbp0Y2zTI3LQSd7pe3mZmIYxK9k0gfvt+AJ1Saw9GQURL2+u7Pn+f
0Wb1i9iRaJs53WpVBz0coHn5CJTLnmkMhcgoembVog90INsU6D2UsDhFHfxbwX8xwcqkc+/E1XRU
lzwzI0CwEZzCSNqBrkRTTFM9H+jlGVjm5W3URSeNE9qoWfjlLfVSjQPQ03ID5mDbQ8gByH0OQwE/
/ns9jCMQAJ1dBZIYU3IWzDG6BI3gjUmKGEPEcEFKmkCICHWWFq+nkEFEnW56TVxP9KY1g4Z2Gm7E
CuBMz5GJLnxPONLY0LU2EuElFMZ1jooaSOcuDPIZqt90KKEG91GlcK+xuLeE+NXSGu6VY5jlxh9Z
QsA9oi3qHaseuajMHcpML0mip6KJtoQSbiakX2QJr/GkvrWEu0GgX/hlep56gZJ7ckFWIyddyawe
BwA6Xd+/JFPOSMTHd8p8eDLdMbdeMBoFkHxxNuMs94+STAXfKQ91x5hUiNkJStrJPqNcfGGvIox5
Q6ClxJxCQCSvdiarScQ3faiRzhh689HFt8aSrjmvy0iuTLtoegq0tnP7ldTDwfRFBk49kmmddTzf
1HOLRFjYWHWHKBg5HauK/d/YFkKtUKHWqd2rDG0gEWDsT2vg1nstlR/1yHL68iUaRo4rC8PUrsPd
EDM2G6Zbb+Wrv14N//vD2//kRpZf0jz+r8Xw//7HbOnfRaW/fIPfSmEIUxQdlK4iSJU/lcJLPK5M
0YsuZnFw/jbppRQ2MbJg++bLliEsVfLvpbBiLf9Z6FdkdKB/KUJEXoJR/mHQq8MFg9mFUUZWFQQ2
fxr0TkoUjgPyElzmGW0v9qaVqEtnYTBPplDS7M7pasVT1DrpzNCkxH1O21/uNxKOLyoY5TOD49wN
xL0NUv8zKIwJYsPiUCCMCK5jUgXynywjvKuWZp3pb7QWtWUlKiMOZqNPRFYWaash42g0FFO0tP3J
Wwwn6cRhjoaikNJ5q9GWlhifA7VO3JmLWzCYFkQsDKBlHqWBXnVd0sRq9fQ1kovexuOcOLMA2SrB
y54ZMIdD5RxpRbWuqnC0OU9wxCoGZkKJsAsz4aEgkojbBh9eLEolqpv2axzZ4ZGmMKsITLRn3O5T
zrAwFwEtF1PdQ98t35WsMeA+LY2wQXs10uipkTkNxEh/0C825FsQnGonRnSuQU+1jdWQtDc8E7PK
uR7bi2dShtLaJ4pV576nEdeR4jffpZJFYNJRhiQjQvwpJwCvnGGODuxYZMZVnOjLgao+eFF6816N
/nFolMoLEv2sqSZN1pHZ9KAgAsZjBBU2pJ+WB8q1F2Ett/OMqx4Fe9lFG/hqr6BY32pE9+SdkUQn
IVycS9AwbU3nWRgYExtBz+kZeAJM7i/ZVy+ZBg2goT6ShN6tYm0RM+XXEey06jcXDAGeIRTlqpe6
TQNoakGL9ehvLUdWmKRPiTlvw6LDAGgO/muigm5VYY2TR+GXaz3jGNoUTJ2MMfZkX+t2XVECNAm7
sxl3W7ULta0xz+9GLUC0DwuJYk5kNVQXVpiYvxRBuAMskVHXtVwclUC6JE1MkjGfE6Pn0FxHpK5y
2DBaCnvaQcxzDRzNy6c0ptppSi9dFTwpUe9dTEtGXdIlIfg29LQnbV8sQuuQUFPuBusswIwndMSk
YZ4chr7aTlZ7mhNA2Vk200wdQ08OKm3LQ659Q597sLBa0pVW1aazCyS+K/TT5p5QsCV+S0Xv2PMd
6wYyjATa1UwRA8RJehOHkt67IrYggVKUE5Gx6tVpQFHN/BHRXXDvU/lqTcZdbMLkzAtKfHBMaRHX
GFesJhGcwicYixDMYF13A0++WoKWkzlr+DL9irbcN/lc71L6OKNYvvu+7vYSs2GDrdeJBREX2oLw
pCWkLr0hrbXOWnQMe0pEHDuVz2x2oXUwOgaf8VpH+qHu+71OzmNLgyqF0tzXNRQkyS1bcT2HdzD+
JzIAN0V0ylCrNZr4WdQ8TTOzI9SqHNDlEHVI8RGa8jNVEZmWXYRwYpKuqbxMxBYvjdqHz4bvb8YI
h++YiC9WB/NoJkfBmQbtpCo8PUbJSLtsxqfClOV11eE6KjQFmK043pJWQBbXUoFb/kePuJ1snHYv
91V0kI32ZDXUHUb8UQiIt2SCN5KifhwmDE+qD9KlLHF4V0H5nbOY/j/ssv81e86GiTzzX2+zzvy/
/nvTFp+swu//LKb65Yt/22JlFkv+Y0eUFhPGb91mfBvsujRcoSiwZ6rImH4XU7HtauipNMPEDPGH
lC5co2zGhoh81QSPuehR/x5JdvmVmPAfpc1LJsrWP2+xIjw1jKFg05YMMe0fRKemJGhajbXDKSo2
D6vWNlYTP7TGekDt3YMWKiKas9ReUpJg3IcsS4/NgvWRMRhqF0eZvFFH0AcDyZ+wITlm3JT6ZgTS
SBsipR7NHxWd6ZWo0AFS+stg0Z4ztskIGVajg5Vv27hxYS0+SAEhScIuHR6krmCIFZAwidV+3tMM
04d0z0ibw8AmtQx6nc0GgKFL7w+tjSif53bXy8WtzFiFqZUkc6UiL7eQhJWBiddqlAzP1GrpEa+u
CbgJoNAU3NSYTmQAX226ki+s7QRtQ3SWq/vPNZ0ZLbgZKi0bDQ8g9v++Uk9lKOAemz2ReGE7LZ+z
IX+lDVi4ZVm6cz20dmnoVMN0qsP8bmZ954ZadNXUYENYYxHLT2FZPYmidM1M+V6V1qMqg1HR85Ms
4dlM+NEKnC15tfLl00hhSPIbWWmHpQ+j6ZYbWJ9yZ8E+95vDELPMadhPbM03HzX2IzfIm3fNx8XV
l5NoJ+JjUfOj0NwhFKuLdyKtfQn/MPk0woskDhdZRQClypBmdOtolAEvprESCwpo5V3X+tewKpzF
P5+1EkHCMb2+vvmhWgfTxJPSRpFEq10UXXGSmP5p1A/8e4vKf2n8J7wrUIE1z2NLQgRBhGt1EitH
N1TCtCzrRU/MqxwMRK0o8TWRxStxK+t4Er1eVzaaHh45pWzTOXnrNHpx1D6zkJ57eNqlOfb0s5H6
KnPcr/T2mvkFxh9Gw4ygM04TRXkmH2ZtIdASCTplLwGpqbgl8ijo7vvMCrirufsXo1nwXfzpzvoj
wvdPtcS/X278/+tV0xbMyr9e4v4+Vvt9pWuS6J/Xul++y29rHeYHiQoWETuY3eU8/9tkzVSXuoD5
mq6Jf3LIS/8mUoQo8PkZnWFt+50iw1qnK6oO6pGvtESZIuQvrHWGuaxlf6LIsNYBGpaoUFCh/gKc
/KNuVAlToay6mrVO6uYrc5tt1RFcUGYAPhTdxL0JAXisgGJHKSS/qvD0uShsLUrRL1DmtoFkHjLK
YtjBRFNNcXf2+9yHwDcDFNQIrdZI18t1SwAKAqV1Ah+JgiZvHX+s5dVc5cz/G4KXg8qnQx6RPyUK
HfNj0CySATQroAND9CcDAaV4gA33kBD9dVQlNd4GkvyT+dM5DfTiANrlsyOKeK6wZlO6eFGsfQ1L
syjAIKQSbIuSo7oWQ5ASCorrlnQLesTQIlH+QJWIUvFQdcH01BTtzuyBTeaGcK301HLrLPe9eUQG
2mgzpBCBFjl5vye9lZJ9LiTWqmEhYImrf1HTj6HpDEIEdYbu1NAp7tCRJMz6BUzuJM5UPQ0Hwyyn
BSxx3IKpWD71gv6sRJa6qXJ5DzNzK5sDEyOVSA5RBwdWClDymoA2jdKuyV6g7NImE42MtBVr4vMq
5b0n99FLe6ivgoZOwh9BAbFG0fEITW0dK/25QMujhIvbFTOvI1VDc0itgHwVesWqoBdOos7ujDUw
CGWQHdpzPLeEtVrfCtEXr7kYTVgOOD1VEQ1gspEyzxcWpv4giiurrC8lmQhFGB0VBF49PDmliGg5
NfdhaE+MkQk2Ds0vsJRQ9Qn/BiexZgK1leV9muxq65AIUb8lOW87CeZ1FIt0VfVkh0v+AQijB40I
Um+A3LAdxoRZLUgfLucldAsVWkUvMJF3Q2Ece5nhDjwkwjDEczTel2iAng6zRG1YKTct38SS/mgu
oSupYvBQGHVxOy3dP2OFQ5IDNiUvM55kKGhR9wALxr3iH6MQnWDn5ahyQ0onxsuoFRn7NbIb6Evp
BJBQYz770zFKxOB1iuKnoSI3BQqZjImaFh1Z3OlRkT9VcWRQnHC2oHOYhzUKL6tFLwdRzFCHlxY0
fxqUZFOhgMLVloJFbiPZTs0jIZjHvBNWRRhDUrwWJl1e6ybFz5J0HThNC3cdqGMCFUCbn2brlJiH
wiQA89NHSemzFXNCMbNnnfoAtL7OlERjkqyRPBUc4WGoGDCiTVWghvOrFcYIApH2U6OC/HZn5atE
pc3EeU4+IgvWFMLJMb+1wmgRiISCNnttg1PN/HuILdq75GpAQvDxzMeqAc4wR0Wnzem3RLlP8kDA
AZzCPitjnORjCCgZ9mSp4D7vEpSWBta+lCrK6bDflTUincr3lgiQQs7dIDFcshwnVCaKlZwj01+V
+lNbb6SkP1mZxXb4KfcMB1X6k7Cl66DcdFwsBO05SvCFGUYTHtIMdVloF8V3aimrQs0RIvFoKbsN
PdZAsZ3aFWFchLNmK70BpmzGLxbWzNYMHRmYaor/Pkh2XfNk0dvIy3PAiYbyRFTqtQWWMJ9XS8JJ
g5irUJmhtsc+vJuM75Fz9/KPTIO/wmVIYisAc0j/jl7RKOT51fovMUOCtSTqcZEhCSpIlxuVV2up
6OnJWuXnWH8DSCdeBW1Ylexj66vGQoubiYaCHmz1mLn8BiJ4jTSy+x6DS1sD6qTbe7GwKhZ9ze9G
/2Tyi63cfPk1Adn8OzW4H2MYn8IoJoYQjAFjgF1DgqBSCRz63lpQhkxkJwaz0Tg7lg+uSN+z2DGG
+Oys55TrSgyzjFYGHeTCcmd12JspBkKz3fnMSg0O1G25FQWN6cfSjyE1c0S2paF4h+VXIzA0+/Rh
DJqVOr+k2pfaR/HdKnS30r414iWKZC/IiJ9ExqhjaKuTsWuJbs5HohvEa2xsRJMubIACuKmRZKOc
QPDiTgVq+TFVRdTMQXoI9IDMo1l4DrqYIC9iLATrVPjyFxD4TrtJvXpqkU0rCakzcJDMmhtQysYF
B1NvokTf1B3Tmyl8VPqG7pmoPiuoH1aaPutu0vnxnuKesDC9hW82MRSq25/elziVinUBcSRWNuHE
OHLCezAulK0yq6d1wa8iUEU81tpQeplWVRvflxZmsHHwc3Nt5jDGi9LY8fW1nRTJqkM4N2vIsIuG
f28cxI+qQBKh1DXBiI03ZOJPkLCOUNuf1KKoCJGr870oTO/qSJJvn9S3qbQ42RrDNYs1BU3NTMaI
HJ2NklOsbuCTRW6CNOhAus1OTtS1uCS3IeoiyG4KthLT3bLRttYcvNcJVi8xRCWPfUIg6qmimZWl
mpdlw6dFY6WKRHnfiTVCNHgr69ocjkYkfgZD4CONQLVfTEIIrgtt3xQrhmOlMlMy8nNiOP07LSmQ
nek0K7k2dGeWswMdna+5DO5Q1hDdt6g7UcKDalRhX1Z69j4o8on+DeS3XH8ctRj1UJEigBtJLx5K
dk2AH54R4k6JmKOPPkPxOWjetFDRnG4AhG7gdV41unKKK6G58895nd/tEtiNYURLwfBFBG2h5Jpd
8n+4O7PcyNE0y26lNsAE5+HVjDTaLDOTSSbphdDIeZ752EBtordRS6iqffWhItojIiOyAQfyobMA
h0LuHu6uwfj/33DvuW7Yh5Gbk29gi4SguYVQEHmFs72vCe1EYRoWHUDpDkloYJJ8yZaECTNnhLcb
Zb6TWmfSW/V7pRw28qg+SPFnHmr9qpz7B2njx8iKRRGEnCbGTkRjOIjxo8xRq9UEvBuoHJpSO5X0
k3GH9kKVy6tsMQIWs9opItWOwXF4I6eRXgirmqea5Z82rkSpNNeeqKKtzo3XSGM65XXxg2dGa61R
v1hk3ZRM2KXx9JV7w1PNhnCFMqVy2ySPGYgJh3BuldIBVsg0nrzRfKLpR+YyC6aEeEv+MHL/ueEa
a6Sd6tyH5Vr7Shomxu08zW2lsRJHzgMy0Uf/0ay9jUqlBCx5xbxxKUR9CA4up2VRhmzfJaotpEjW
68lIcHTUKHxoMr2528SnydU29uxuLcQZky5/FsLgfVYWimF17nDNbqjeLKRBS+RkkjsatUsODC8x
vI0958wCtpADoW0d002HKrYMZbxk0PrzfmjtAZQ3AP10E5Ax6c2PtSHM61d6+VGPDuZ3c58hVw3l
dN3EBQva2coTia0ziAKD4VoP4efwqputzup08wvk1x6SJzPpzFUzt27l3MQxYp+WQJheYlq9ZowI
vs0Nu9YSdPQTVgdP3SldSAFYCeY6TFS3n8OK47m1FCQoqWMwKgtdlhGu830NBPPZDHt5ayb83yoy
Ne57pAsJ55PQcedjq8Rk6w4xhJ289M+9ooyrvFDBOQ8TauAuRhFNEtZiENN7naBd5Oatw4TmGnpP
cSQciZnFz8ONvKgtxSn1+L7OdNZ66H/batrojOYy3c93YsQooJH5hKM0vTOg+XHwm49WNslbT8ni
s47FnnAcYRvlCGXCsVmG8vAaeimPQc9atVTk5GRZBbF5HWYCEfV8EJQvY4+iK0plqOh9n4AACIAs
69M1CbDUjDVDYMn39yHb0MLsjrqZCyux8Paqr+KNsQbqmOKrAZlr6WW8YZI8awJrZf/P6oX/0C7/
6zHkvgWh/7hhvg8/0/A1y/vw/fPf/vt/J//17zTMn3/umL//mh8dMwsrVbVwTlqiMjsdfzTMxN7I
Bkh4heGcNa++fhsOzpk4xHaL4i9w1R/7NxpmTPK6hmlT+Qa7/FTDPK/r/q5hVjRV01QZuSwNuG7O
RszfSVG7KixkBi6E1298KHCDZzdrt1rnCJPKjZfajI+4tGeqO0bIKertYd8ReuKoX/UrHsTgAz9N
eVTivWwBQU/WrX8GT+7gPUSQ7bkvuKwYCMXqtdtXmwQues0GGodYvZDs4CP1m3lYtJBWqC5IvCxv
Ipnz3eOeQnbh70cJoQBd4bp/b5+Uc+jiewCOhRCCk1JY8zawA/jnJGkTFKDei/R42HCK18/ire42
o+FcWAXsYiJCLln3mUY7U7lF7Yk/ywfVZ47GJ0ZiORvqgNRHHB57z1ziC3VQzkKLWOuvWbtmFLgQ
y+OULltpozQOlnXeCjIlnTPyRXCxiRnAlzbhGvszW0loVvioKOEyAPv1YghcJaV82ZbMRVEEouo3
7Wmf+rN19W3Y0AaTgheItrKeZEcFYMZmfVt+Rna0mhbTLXyZ3ugV40V7AP3vlq80SovglB49Nzg1
e7JQTsJTekkv5dFf84+eyEJd18fsdAeacm+63jk+ZhtSvZ+SzUF3xa2xMM/pYy25fuZG1SGWD811
4vYghbA9pI+YxgPrHL8QJj5z771H7yHY2LmxwyDJcZZP6EE3xYafSauaz9PWM3cAibVGDVTZtNF3
XPhXKtTsTgTBdePTKRGXxkutmd9pywVTDKxwRk0vvxg43s5AaDCe9p9VBvGLHJgFfTG/JsLXZH9E
+t1CPLCfbM/ma3N68x6bE/EIRAhem4960V7SdKG/cnvpr81H89F99GBAjt+/Yj4yyaBgPkrX7sQF
1p34kiHulW2AJu+85sNlzSt81RDQ8S49CclsUeRHwfBxkTIWrxYE1uBuJE2IbzHuDWZE3CK8blya
KitZtl/Zhq8Y8wx+FHt5G9YrgjlQP+OEjI/We2o8jS9VsRgPkMEovyVhlwyPZX81Daeq7tvugJql
FxZITUeSCXm6Bsh88+bJwlOL2fkDRvE4A8GVC48FiMBFwEp47O5FLPuJ9DyKj7q2z/Jtla3FeoMc
/FRqBJb0wHwqOmLprp1w/OHiZYidO+r+FTH2oK/qwP3xtsl/fV/iBpTIaz3F+qkZ91JK+tDdSbF2
eO9+eUsvHO6YKagfVcz168afnxKdcO5gwSPp0bLFbmNKiyQ/pdYdpAK1cXvMaxQCp+KLiUC0xqrU
VauhWtW2xxMuP876za2T7jUgtPiXv3/wfoPI9P++/+PXeYfZwY+f/vgjvCO8GG6OBVZfkPrJO1q1
eP7l57+8TV65EXHtsn3+ih47LIyLaq1dahtfNWtttNAB9IxyreP+U8S5Mz9gshERa/kBHi9KudE2
G3FhIIv0slVPXgDNOah7WLjbsn4ujHsYSQ1utDPSQSu/n/Al+fo64wlgzSqVO2BsabVD7i8Ei7X2
MaHGehcXA3Q7MG9OT55muOrAzOGFLEcKG7yRkdKDVbCNfTe3hU/VCndw6W3AHWEawlm51NNVld7K
O8UxvbcArJO6j1hFDIsgWImYMxX9uXblK/pzzUEXIHxar52xfG+MVSavp2MKomMTnkD8Unhv50iQ
Zq3VK/+jUl3kZtlb8TaWzuidC1QEqKC02cLUH6fgXlx4twHbKh+ruhFOYrdq+nWD2sxOZUfBkmqc
Rj4d6iUEz2dDuS9vwrVem9rGxD7MUCN28/C538HXrNVNEB+hAJUYYIkcY6GvI4mW8dXOibDJA3Ag
gwfiObxDpkhTCB5rsYT662jqAu3+ju/UXXYIzqVwp1CDLUu4HthyI6tcknjWfqJplpSF3z0qJ/AU
2gpR6ppL4CFG2J0/WORdtA425isedrzZ4Q71SbBSnok9rmxhZS7F+KAIG7NaFgRodBs4J435iDwE
XeUw2zIuszPurnioiSRG6ydsCo8B1hKEC90Xc1JcfM2leG0D2ywPWuxgbTLT9Q4lPB9rXfHyOM6e
OqVbA2SenUock7dIPaa3NlvT5xTvXrMS1kF/RjTXqu6Mkd5waZFdpCb2JCBSW6zN6eLftca5rXcs
c7xL8hDFLq9cBTgCxnZkpsyqrwg69hjq+ZHteTV9afcBWo0WQR2iGYOcZ8d757Gk7cKhRwq5dYiX
kbKRMlqXE6moUFnXJHT7exjTuN031eeIKSU+xda1knZ6th4RH38w7gLykQgbpL+fsrg2+33XA9R8
JZ63iJw2PlTtgbd1fEBEEi0BivILv/6aesgMBnTEuR395tjMeX13aE//WTXs/7/7HEq+70/yl53V
nxDH9n/9+1vFuvrf3P/8jyoL36e/WFx//xU/SlPVNChNdeBeFnRiFGC/1qbW33AlkQigghmeYUmU
hb/Vpqpq0GBSNpqSqP1OGzbXphb4QtOk0P0uTn9mmaPgqvpzbcrYnMoYJ5em6nPt+rvatDUjBhCp
QKaq+hT1xh1CtVmPc0zAa1QjJFm9f8iV8CAmxTNDeQLNUS23rxYJFi3DuAL0bJArJ6My7roQqGvz
6s25F+RfEFW89jNzFeTpo0g+xjTJp5i8DOKQaJOJ+tCldVRL2OtBR+DKOBK3rk7xyqpsuTG2Oikc
Plm4g6nvRpgPkqU70hzXURXMO3FYHSaxtIWKSA9yKjtbpBaUNP474muNg8CRyQGpOTh6NfzouF8A
wD/VaHTq6SPNqlUuhU4XPPvTcyqljo+HOp3ZuQVZAjVG1o1YzLdbQDZeTp5H3bmtToyUHvNYEa/k
eQALkJn62Jpp7gl8ZTDfAwh+VoQPzzxm0biywL6V5btcW8QoFfeISDYxGYUlO3ELQ3hsPSOLW3gi
pIV3LYWkoWSbiESEjIDDMkATS/wHGVbm0pdYdKHxZLrOpZXB43Ukgn+jLgcOkuIzzdVPv7r2DH5i
iuKRzGE+8HVfIUgX4/wsFnq4aXCqZSFB7q1d5BcrQfQq39X1YyX4dtlAsJLQy3CkRfj55339SCWs
jXdxXdx5EsKygTClHA3cfQz/tAowqnZu0kurgpT4sdoIVnD204Ltg685CA8AB3TZixlhNFdz7Tjp
ue7WIo7lscCXQ5pX1wwZlNm9XHEtnUuk6gURDIq4ySS0YKBW0GblkZ2MdocRJPbvDWhXEUC5UlWW
2Go0+c4UBhtYl475pn0b+2BVWdF91nROwvLHLFI3GGNX94In2H/LbDKv+DS+olZZJqO+MAqc8bW6
SqLqiOsA9dRsjWlimb1iq94lmjXnPqgpcZ8I98k5MIgQi0BL57PAvABCAhwnGgFWzZljQ1TejI4L
vq/IpdYJsqOgEJGpRU8RsWU9n3BCjFkUK64wiU8l8WZsEA86cWcG83/0K64nvFqEocHRW8qEP3QB
5iMVE1Mx8nUKqXkFIIMx5nHJ2iHvJpHzOeG3VNAolnTAXKxmnzJj3nIG3MingZC2BveNJG4z/8uS
tqp2nk3ycMiG6DEllgB+J9UckW+BzuyOCLhwdINEv8QEw/XYv6JQThg4N5vY8LBfMSyJcOYwm5Fg
oGuduK+ImtNBV7QYHqrgnTC0ESNYIvNxd7I7+CEFHYF1Ovaspjqwbxx50JgZgyksRu5nwu5CkLfQ
rwnbY0qqN7tI154GKbyTQlYvLSO+kMy8xpxxHbB+0k1N/CXjcqxowlXUO4fswILtmohIXYHRmItg
vTgICnL5YvL52rY7cVrBIttZ1dsoQl3eTN4no3uk6vJEPnRl+yaOGXUdY7kZHDjKbjtHAnpAG1GS
cM2O+VcYkzsCpLDAKFMNA1pJChCdRNkalXk/3bEFRIO0rZjX+vHkYgPAvT5ZIFz0czhvg4uMI0S/
cq4d9QI3quSvCNEDGSq/Jda6THdq75/FFtV8V1QLUj8PP38P/w8VmIn/z9vaTZiiv/+V4IKxzw8r
s/k3E62FSfAAkMIZrfXjjjb/ppBSoFuiqMiWZs5SjN/uaI3JkoilTsbLKqkECfyq3+aOnp3R3NEI
wXBCW8bP3NGgFf98R8uo2CAtmqZMJfF38yMzEQs8NVSCI0/n0Lbr1sh33gA4acgcNJKApiLzITCU
V3PKHUO56NO9PEibaRQOmhoSa8jqoAOApcpPes4Ym9NjIsQvmjJe1eYdkAFBSWzZfPYKkSyCznPS
mnYl83dNoGw0PTsLPtsiqXGaFGZMVKBDtaYVejyeT65mzgSZlmTUPk1wejr5xjlqbZ2ckbBNyU95
0cy3TtOX80Otl94hGecR9kmFwAgp1dbaehn50YPEbcvmfKNL1VEE7yd7+XVUSEUzd1WACZCILCuW
j1nV2iK+xKWikB4w3KLunNBNlt6xa+4t7gwNsIZVn4OExGhf2dRKQLIAAWMTWmOB/9YDiY4Autu6
dWU/xtuiLrvBg7yPxmzatrRxUbIpxpMl9nZWtJjs7oT4LQJnJSi7FrO45VEDiP1BLopny1hHbbOq
or08xB9GdxO6/M7Xx10jki3QBJcM+vLSqKazJQ54bW7DeGsl5j9p+ZCSbjkkm068DcVdpreuGE80
91p8lqYO3JRgh0GyQ46zZrx+auTKzUJlPZTmgbXbogXJRPH53tcMcXLJuiDSALQBZ0WfASMa2Y65
fg0s+k35uRA/4nBcVzmaDSIcPKhSam6eJxPRgPgkj8qrxxAs35CON1uBKy91eu08qSxBLRUIlL41
1BnIilON9G5u/1UUoPkdpGsbvjbRrphajnoR5cI0h3+39TXT3HQkLztpwc2ykSCmoQuOCs1wgC8g
a9Ej5IRt6vKlV+CxDXNsMGyAlVGXJ7NA0YO9NGTSYdlV4H2UwoVN11GNerdQK2gh/q0km5jNOotN
E3oVYZXeS4iWhfTusQoOeeBBqbLwteEwD0k8rufo41DhVakICgqhORi5JSE5JWCNGLd2XA2kJxsl
AkbSIEJSlVmhHUxSllF8LxXGqXH02KjTKpCdlK61jPEwySAhfTU7mO1Ah0l4OKEL8w6HTIQYGXOP
t6cg7LmBoD3p+DRzuT/xd3DIz8nQrFrPRZQdjXQlULJKvnmcCJI2CZRms8QiiqychqjpeZcna9iM
iKA25izqdE6lpm5nTmBIW7OXyTZYTXN+tUCQtZmzmKUbHxyJhGsvBLLcbQ1yr/mcBBT2JfgxKRCX
IWGrrPxztM6wajT08ZbwjgF/2Rj7xljX7LDZzbQx9Jn+pFCWBuRvj3MQ90Aid0ez2ekPKjndWP1Y
wc7R3RYjEy81zYUwp3rP8d4mOd819RAZESlAox3XPZ00rxXgWCr54GWZURtXy2jODZ/eBAaRufAJ
13SRaWhBBOaSWOe7Z/JqgZEA/7XaGCsgM259OgsQXHm2EtKmtKth3tU8TCmO5tyvXubUQxjMW7Gq
77X4oJEzoqL+8BTiW3U2yYLyokSWrWEo7NG1Qk91NF4utbq15Mn2dBJFoqfW4FkQTHCxYBdir3ou
OZAUzbtD/oOuNLZiXIL4sct+ixB9HU8qA37KzcIS91Yr3sL83sgshDHKeI0LzPNAjvrpCZ6q7cVf
Eszolpwrkxlfa+0KrKSZFjzqHa6cNDEeRxX5udV/VarqlEWzjsNs5QVTYWvJcK8hgl14GgM1IXH8
efmlJP6zWvqOmoCmHY29DJ9UZS2JO9ja+VJmI8Qj2RtlJ0/NWM4sxOo+xvKaSeaFFx+zoupJC49m
TohMX78MGlEv0qtHLm0eWh8FnDcPRZpTKqhgmxqbRKGsYgHdQ4/n1DC7SxDTNgzK1mLbgSEJMlG/
aOrumgbqUx9Ku1gRHbWPXn3sqAAqfIn5SpGsQ9lwNdJQa03f5ni75xHrvMYtEICp0rFQ3TaozkGq
4rkDuNVdQ7PYE0YCRpXqG+ittzXB/1WcIHqg3M9ShWwc4Ogb9Vm1CIabuvBQZMAm6utkiWclAMLg
A/qQjOKUyTyoAmqFAnbr1ghh4PgB9iPshEXRPlYxPpuc/No54EtPogfBUKF5tW6iKys1nTadFQZO
7gskGHtw+/y4pgGtQzbT0r1fkHGcS0K7Ydlu2KOvc7Uw3SP3BxJQ7Q3IEnhFpMb4FOUg6uKRGKuk
vybKqtZ6W82ml6jnqpvEqnTVCPJXmAxXQ0lvEJhXZQgSMSXtyk2VMN6n9bw7GlhSaqK4aaYx2Gtp
U9Btt/aooFfWyXoWQmhDsgJ8kSysmMFfx2YYwCBDdytF3iRELtJUxOlNigZHIHRnLnZBiF8M7dr1
lqPUTKBy8QDsA2wlSR+swAUrO0zM0evU2nLn7BTGA7X0UWBblbSraZYrOLuvgja+WT75R8lrUeRu
xIsxSA1mgcVK8SPBFTzrjrGH7qiTJSDhpn3iJqwCYlNig9EkAr+LVTEthWXn4MimZddjWzPmuaAZ
sPUphC2CwK9mDCo2VAzxyx7XG+Udpu6eqbQpB5mNIZhpdDWr54wOyG+CuEnIYF6htpNolyjAyzmi
tAqlh1BNnlqBLX6FbEls22fDE57VqDyp1rNUl4odywz2Ki45sT52uVJQ7AjsVyI9onCYEVL3CL/X
fOf1mD3MOMHF7MDJ5Fm5a2g3S13MtqZmkqc1BkwAWXuRWaEtCE8QcSM1D8Mc22MM9FgWBDz0ptFI
ItBTVz+lutuR99PMuT9zAJCZN8OjKE/bn+8c/tUU2YbBlOsfL5i3r3VTIcd+Cz+Fl4/qP/8j+vNy
+fuv+HWCZ/6N2HqOD8kEaCR++z5/bJc18jRZ6hIfC2boDwM8dNZQeqVvsrn8O4zv7Pu0dMpqfJrK
7BX9qeUyfcCfmwOQwCi7md7xQcz2l98P8CxCC4LEh15G7sdFztYFbIq6K+9ln4G1L97UuFrhRXB0
kQk+jnO/ls5ywqIKZSb5HyC7ye5g9B8OQF0Ff1lD0o3ZydY89X7JPrpCyDF7mtFONJ1CvgdwCPmx
YB/VisXjWOEq1DYjjANBwentI4sUGW8PiTsUuPoY5OeKvuGHN7VLKWq/at86RbVw0zqEyjI0Et1b
10G0a7Povg4/UvJ9/IzNT6RuEoMXeNTuDYi/KSYMRx8nRIBNhtont9jfTfthYv4kQmws9MLtKjwV
PDmdccjbQxe3O2oAAn5F/V5Pp3E1RURuNHyCBL4vZBnNjmAp5F5w4kOoIVaKeEhpwkqoQR3vzmn/
OmutGfsL6cNUkPmEcIWP17zGYrkyddohX9p4LBws4qdRp3Zjes2C9NzkAWziNLL1mYKip0RzQFdS
K44Y46GL0C6ynujZZWoGsUil4BR4zhqgNAUTknBmzrLgrKNLUzdbnYWTV661nsq2EYC4tE+T2O37
MLjLgT0oibUJOJkWkuqfc8Ef18wnSAKBpDr5pd1S28Rwg3xElGGoc0L7b1Ku7Rqg7kvkhRcWbCvP
xDDSEfDWQ8AX9AefTUkjJsBzj7kQsbZ5FsletdSnJBjhac7IJcV69frMNRDXtQArehyBTYkCEbV4
RMVbvgPBpz9z68rpIoZp9VIrzp4XzSWnynZeJ+5FUnLXiEO7Na+Zg6+KiCUwUnQufnmNqshNUh3o
ke9Ql16C/AO95Kr08WcOxG2WG3UMT4EmLn1yWJpWeyp9QkPnzAkoR2xFSvPSdtImYTkaW9WmsFjY
Y7zJIqoKiBCZ8qVTPFsICpSXOmt2FYNJ+IM5FuiC2WC3TYGkSxO3hxzt/SSpWDiBL0HTGkVUz+G8
4BwGkyuUem7s3RCC7NTFq7AU13KF3oFojUp5kimygO/gC0B2aewSsCI42IiWYkrEoBA+lgx8ROjF
JTHYdgsGapzsFERJKb0oAEukmVwSzwwTHpd/2tH+Ly4w+j5u//H5/6sj55aTGFX/9/96JZnwLww5
33/JbzeAJM3uQrppVjYmKqIfNwDHvKKKCiHNjIJ+h7pjCISylVWNZn0z8P54BTBQwgwGfZ0FD165
n5kPMQj6qytAYi1kIH8CffZ3/n74E5STyhzHqIknQX/vqYOKIF3JncbUWr8NIIgKFgYTWn1jRL0y
0JmTDlXhO1Ryxe5LNOzkBWXQcVTLzWr1as5PAE/COPCshF2xwEG9i5QXLdlg+EY98hXwFOU8TSMW
95Kny2zLTUCmrW4gV86e/Bhl8X3bb4c5po/nsgTnTNTSU48yN+G50ubnN9yg+nYKnmqZp7tRPlSe
9aIgvJ1nX2F638vXgBMhr2RqNM+V7qpbZ15NTg1NKKAMWOsWuEzMTL/xTsgsl21011SwN1yLA6jR
3idrWsqYltOxWtE/4Jy5Mzm0PDV3OT5fibXBg8mxpqXPNEZsr58zjrywOtYcgGraH4Xceuirx3A+
H9NUYsqurEQOzno+QQtL38XdWzSfrAQr4krmrPXafTqfvWrIGtzK0MzAolnmjOXxm6wGUn3mObzB
YlkHoOkpthCw0ShSJweRR9tzG+hLEqQ1onHfJNND6qNXsSbVEYo5Csu4tGlewrdPbpJ1DaK4IvFC
ewwCa1uHGIHAIDFizqDkJd1Owu1PZNQctinuKtRAHiF8E3sEutiWaL6ciD6VqL4St0nTE1E4Z/iV
mdOU9xaYz8Yg5vA9zNpV6n1GItF/RADqfnHILWJA8J0LEb9FVKDo4S0kOtAiQrDwH4X01gwnMROM
xUSVLw7SUSB2sAzYDQg5C2sCCXNJPpRQU4gpLGcLBLGFiuXKhBiGhBkaINZVtTvXsq4vwAClhKP4
Is3lVNxbmNMT+SFCLQ4wx000t4uGs66OCKk8aAa5wYKmebZoX/WKCMcKurrHnr2+1lO0lodm08oa
ah3MlrlxrNSTp0sfgZA+6RkQdMXz9ina38To7ba4YA+3p2QnhL6tjtUV0kU0AkVKMN6kYruSy+iC
2Lg7lt20BgK39NOHHJF1y/eBMnQXVOaXynBNS1aqeqLNWlZmS2+JCkRzyz5yJqj7g48xVieRpayx
2rb5WS1N1EPw9LWxuOSDdYVxiJFBwVBLxFmbguJHdOILbzK4Nl5hMKDV59pDRY+Ca+y2cl5tQYkh
PA8fjKF4pyjc5kbzEobzzIWVbaggbijtho+n0PSLxyisxAOcGeY6lvw9w9qYp6dERxRjzB+aMzAs
sgMkJElThtJIILsJSbdqPXgMT/0xPZXWsUjHrcWMDOzJTcRQYASDTWn2LOhe7vjjbhC9ZTh0tgJX
rmRLXKEBDCTj1IQGkfFMfYGP82n1yrqukge1GDcow3VMg9pFx2UoFOScC6RHlcLDhCiig9zU09bS
I239qXJp7g+D0ZFUxwwxFtb+JMFrgFlUSf59koc44WI7mxdbVQk3P9xUASl5kXkES7nnnDwKBlnc
nf+pGtJapqxeKP6njH/GbHiqGfAFqyFT1hliYZB2TqEQGYScpgCEZ7bZKunuvPRDhawYNI9AB+gZ
txVYLWOM1hnykwZ+n55edcwXGoPzIr0k9XnUi8UgbOKps8NxBnoK1Nq3XOJb1LkitStYxdGXL8Tu
ktj2kgOVqwK2w9imB4kgzolMrk8rOqWik2Xk5SGeQdbXsZqOqq+A5Ewt3oe14gwcMwqmcGw3ubUN
k3Lx823i/8wFkzyjBv5xMbF9JTR3yvI/t5Dff/A3EQh5kzosIBVG0DeI4NcCAhGILurEZv1V5rVM
7UB5gQUXdQiN3e/2SwBywQMR3EI58rN8IDZVfzT0KppO+SDKKinas+Dkjy0kyH4xlfWBHCMhx5xm
YrYLM0I/xvrUdyFGHmaQaOFD3BLiuM299Kno0b5FrDujAdYdXOawemhN042bkEoghz2jhDV5t9YW
0s/B76WnPEhOZRs/RJ6/znNswRV6uzTf5+gkCRacV1sLJFalcTKZFQskHgpPLfd1pu/7ZqfDLSdA
I0puWRruJyIrs+RBUAesJ8PNigMSobjyrGCLYYUMjGxV1rpdidG1apRbrmFTC0L/6BkawYXSIWlH
pxpvTfvscS7W/buekVhinrsQS0mLX46418l48MvXQdfwyY02ZNPVYCTH2EqPEXP0fNZWRBxYia+u
9ASXIKhXaC6LKtYwk4x2KfJPTju+1ps8mYABqeBpP1UvXvsaxsPirlFKWEimw/nD3phrbaJ/Lkgo
QO/dbPowtn2WfSKmjVZoKMlACQJtYH0JRCE+J5O3YQCxlIRtS7qJnzNs3RShAQk4OsZ1fRTKY1gR
6mlcO+ypgfCO97gV45taPWZDX3K54VnBOcPqgsbOuhqsMUwkhmr/BWFsWxnttvESR1HKh0ptrWWV
aulZQWya5foKz4jLwGTptZlE8TTdN5p1qnIPpkS6kWEdg5nyFkWDtLygFLXk0G7GOZe3X7WmfvYo
N7kSlzph0dQPLQd56rbSvveOWnMCPsuIDollEx34ly+eKF3zvL/6SAjiIBbXOssTEt4eQWuRjSEs
p9TYyME+goZYhWtPRivdswtqvnIBTyoTM0zY/XD2LOGefYSDvcPRtcIlVJ3vUI1e5UNTBJdJ5zHC
edSAIIWDQ7MqwFSWHJ4MJwxFN8IdqfUMHzj4Q1iIqnLXml/F4DmwSw8lc19RO03Y+nq8fpmnu234
kXQf8DHpfLOnfkQrqsWrBMlz6UF0IpbTZD9RZlG9jeSI2xqDesg/f6lqYPxKKF3MvHADmXzTWZSQ
e/Snis5IsUEXgom2OASMTuWwPeZZsexgFhXCMztJ9E6pjSjmKE/zasxkcMNXplC0h1LzkaN2hK5g
ui7YUfgElzeWdsswoqpZypIFXmTpOQlThFan+JhE2JnZtC6Ngn1zHM4l3/tIplsQI9ZWJryEPgb9
Mo3d2ko0m7Fp5KZz3OnQNezvMu1Fb6d1Dj8UsdgyZw5TjMYpZ1TjoTlMfTzfwKZ+/ir6V5tYqvNO
/x9fMrvX5tsO8+dL5vsP/rhkJFkGdv6D8/C7LtW0mETOnaai40P/w6CSMZeuMzc0KKb+/pJhUmlA
eGDmzO/8BDQCDM+f7xiAFgwqUUCCqJjFF78fU6qppBRyHyHiF6ZPX+DMIKOVq21N0vy2rJo7xcxY
GpLm2hkPLZdBpmo3iHtHk+iikOzXzCC1hCxYy1M3sfoaIQTSSIrFd+2YxbMQvI/ZV1K8BGWBn+Ge
LcnJYO/jTQ0u2deIKQpPM/sM8ejh96vblmvrC/TyojTInc9pLswbi2sCIF5iEYIZV+BILsxdXn9G
A7FmloRkAKV40F6kiJrTxKVvBMc6nshefE5Ctx03WQUAq5JP8wkVkNlO8CzjHAg50Kd75RZ44SEf
iqcBd6EYUlGm8iVulHdfSfNVFAerUFPYu1tupfVORDepplTC0NVEgizZWO74tzIZn4waOkOw9cuK
9UOJ0MlgXRO0X4raOX3RshHGlCPkKIs1KGudJbPOpeuhjhXp+T0d5DAUhzp0tWSvUJS21XEOL4w4
FHtYmKaJLCvEtVF9FUa41YzhYBm5XcSj0wvNR47DbzkR3aHyDQFvK81OiQBd/WyUG5xhKK+K3B3Y
7s+JOfVikjGiCOuUnb6BTDFiRNCHCLiQuunoPVhxL4dxWMrsNVg5OXGZ+ksLd1Ot1tbKjDBLWT3R
lKeB5BFfqe0kAJetPWLMs8P24hPv3Cpgnv1yYWREsMGa6NCgSMGthOvlc5ub4Mz88BRP2yHGPhUd
pTYFmhSkX528VUqopFqZ8EXUl2URLBFMMiREOUB2LvGbZhc5Ylmi7yprGOOaG4MkXvS0HnypfVsW
23spzGhsHwk4duU05dUXbZV8lpvWiGXVJXG2d1k3A/EepXQ9iCCZQ+kq1/RH/X1QxLZH7EUXz77D
EtgAUAqB9ZjR2r2mrjRpXCu6sodkR/e7kuEEJ9lWZSjj4TrQ/bdU2I0mOfT9xYTXPeJWSnQI9GWP
FjY/Tyh3qarqg6h7buMx5xbhJxFI9PZ/2DuP5cjRNMu+StvsUQYtFrNxhwOuFemkkxsYVUBrjeXY
vFq/1xxEZEdGVWXWWJrNqqfKsiKZIRgUjv//xL3nJiGkQQKXxiAnqGncFq1Tq8ETkpVkjRIBQwsv
3GrGAF+r8Mlq7z23qG+JbMw9RxClrVVXO/Bza5MlLwTLFbJLLFeXpPO+Oo1qLZzap6JFTNizOGWD
0ETaZjDeZMD+oBRTabCnAaI0gcAKi0gLmxlufZ1Xt+rvZOs56DzyCBuaYJZlFsjT8RJOvTsOeD7Q
a0QK8+h01+uvA5N1E9kDPVdLOVWr7yMLQJN2i+aurMOtTxi2ToZejoql4gGIsxckXWcrh3Hfmksv
ijD4S68RhLx6sBZa35PpZFd1uC4EfCxpA10GD1QJqEVD0T/BLQTSnvtkzb0JxqyEIK2wIj4HK6rl
q3xKmAcywckT9UWIqKrENy0ddhgQDlWKNR/GPHzlRZvGTOirCxIXpKECOS0wU3hdVtl15D0g5OI9
zkZ2/Bl0czJ49iC55TllrhlvPPjvvonuohZ5QZDPBOZ7yW/P2y8QTuyd3nQ0mlY4EakttOiToU00
fvQ4jCP8HIiJgwVEuD43HAMLSHisPrwLmC/YCRiqIsMdeuuxm1VbxaFrCobisZu26J5QeIQ1MkVr
WmfKMfPRahNdFUKsbHdCYBLd1whkzxhuzQYiVPiiTe//H1zvKiPZP7/eH4AtcL9/ffzB/T7/yZ/3
Oz547nAdCaDGFcqv/GwiRTaNNIs6VlcymSE2/a5SZESicfcb+LdF7vhfu0iZ8bNq4I5FyKj8tUUk
GL4/uuF5Qg2aXFoGY8ZG/eIkiGUaN1Ohru+FYtlaHQoUBDtRr+8TM4PyM5KONmuDwSe5iYlN3KK+
Valz67ngHZqrRv2Lpq5Lk60y+NM6SF51MXaIn+GRG3jJkmtgJZg8R3Qn2X2sCRruPhtWhpTbHWX3
SPk9aediLsYpynOK84bpm6SBKw9dH/BbURvbBOl7CUyhLggT9aHzxNItNlkI9tL0kIDsCfzPEAdQ
L5/CsHIH+gU8+rYhgcDJTt1w6QyPmRNEEHxhzTeNZiOVRpsDQ0uog2W3Uth+0RPmETRbBcW6xCfn
z+ijYQP+CZaFQh7jsWoAWglls1IqkbQ4fRXlnGwogTZ+etTknrE5vsqZMSMnEHVScERs4SR8GAV+
jBxfhpKYzyk+jc7HK6ZL37pRO4nlvbHUgznriCUExWrvMZrbFtLaU+X3sOzo3nynxCuVjjAzESXX
iJNHgl8jxMpm4YETbKiIZhkz/T0iwu2szZsGnADETilbIxoRusFqsYRuqevnUejipYdIWkQsjY6l
sIMeryFMVKBM/RtAUTG0jqHZu1b/qnMCctv2AE3yddzLxzraqeio5HFoZ0rHIVGifWhCBUQjCAYp
XvoyeVqytK9k/XujHRfGKW0Epy9EnMENfablW84j/swoOpRJLS0MyoxUOGXCWkH+Xqo3g40EdU68
rLrh0FOfhMK46qhX/LlwieYSRsX5iyB7GcZpcULYf0dWyAY1UPap4Q3riKu+6X1XNXyGnSp4DpRx
lci2kmlfLry0dF///U85qvF/dcr9tnbb/ef/yt/bP5Fk8w5+HnaSbIC/Zusm/Ua6+7ly0xFpM/wy
SIniYPv9rAOBN7v9yZHXdOM7NvuXiRlmfhQcBqfh/4uMee56guwxQ6kMzlgM/v1ZB6JEzzMrVpeC
aHpPmTTcYgAVFE14JjvAdpFZ5Ds/DR6Z1ALTmeEWXvrQALtAb8wg3YC/XGfWsezvLBUfDa9eGTMn
YwSY4c1FWw9CQ58SvPNFAVejb7zRyWbUxszcIFTencpIIpi0Hw/1TObwoPwGoDrM0aKrUgHzAvFQ
MQxX3hQcmVgwZUvN1jEqUk80UtWJVtUVXr893oO0oRH3qZXEmdPSzMQWH01w6knfTE95K3ryBifp
m5wl6zQPb/HMfGkN663tvAy8PXFKgEFGJ01YQKCFcoWZGlMrEqxL1U5nnowsM02QS9DGKVoqkDPB
POgDQYMiX3VD4DQNrl50DZjrI42QXgN11gyzkeMv2dDxtvqrMX7Xwd140mTSVMQ21KYda1lKatkN
AeRU2UTTNrT9OdHldsXfEmOpykM76QmiKJPJOEkK71eXI9vX5mVdxRFTT7uqsUhAj7d5xtCeFxYs
0y5HV1fGj2KH/kD1SYsRBRmTFssAGjzC/moPbhsCADKzWEZFBR5aqcpJc2JtpWticCxFPKgmkBnZ
wLOmGjh1OsPnO8tsa5eqBPPVfdLYoZL1myJW613f5LCTxjJ4V0T5YsCncWvVwypqDeItrVp/Nyq9
SW9CYAluANVGtGS4sU+75CdBiIg9lxYiyVpLwZdOlpTeBZR41KMaB6hGrErHz2+UQe3nnK+XpJmW
lZFhUA0o4ipYo4u0nvN/CYeM9R6OLSlnfYuwfEqKJ6GFDCj1qJJ14ez5Kpp/ISU4xaN97FqhPhdS
sW6ihLgMTytspWRzZ9SKvB5VLtaahZZB5E1eYXiFusJkbrp5fpFggsm4a7o55nkM1lFAMxYWrBT7
tIBrKFgXY54YoAUJy7q7qUPXczmiZ+2L9BjkGRuagWLWn6Aq5cyHK7BZ1AjW0YvG1cj+y6sihmWT
JY826qn6VkiW+hCXkB59YakbjH3/+rH933QNojKx+fMS9rfDfd/SOWZUsn+oqJjfxe/HO7uGGecs
ij8UEP9Vy5p/w/nKfIi2lopW+uV4F/+GoM4kbY8Xi4hJhwL094WISlACv50zGbokmJe/MKxC6PXP
pSx7GpmlC8sZZmDzwuSXUrbRRZklN6ZYkzGS12ktBr9JCM+eGqXnQO7HlV4T9JZ4tbqMioDiVhGO
7UACcBsKjBIqYZUOwznUGHIUkZC4nZbd5+gVTcUUaZAhswx604IXQTgZ67nU1thvtmWbOjTm+AC0
CKFdOBQgj8N404IaSrRvwUwe0mYGUT2a+zYVgRuK9TliNZMkxG123sfQwwHO9OmRWJaCgw+4UTxj
jqYZeMQl8Cp20YM6o5C8GYpUzXgkPakVQI8gk8ZcfAtnOcUMU+rMUdjqo7pqazO6TJI64uDDwkf2
fMIDVM5Pkv79mSrZByA084l25pGj8Fu1PIL1/CwWPJSS1WICKE1um/mJHeZHd36GtflpjubnWscN
qfOgVzzww/zkR/MZEM+nAcS8dZMzhp7mk0LvaiLb6yDpz2ZC+R81UO5wkgwXgh5Dd2yQ4mlpP0dI
Be9wOUw7KBT1wwwi7572eeJYSlKc6q43tmCvtX3aEWWV1nydsUFbYAHCda7116RgdOOPRG41/cka
yd8ShvGpRfoNlPZksFaOLfQDSj/efBIjqHrbcdkZzZcQtNDGZBwrXNjphhQHY0mEoG9XOq3wYEy1
ZrNpERbxNFAJB3zluKyUiIBC4RXK7VmvMKJyZb+Kmuf0SbzJ/fTVaMaDbPV8oEjbTNj3Zh7MQVwH
7u1vuoEIWEYXuZSGWbEpptveYIWRAeAeNO0bovxFJiM10BWXpZUzxEK0TEtAA4nkbxMv2sgw/YGJ
pGB8uUy2uWCeS1McHX+qH0z01ZZnUnpX05Xw4XU1aMfUjzrosobbBRVhd+PNTHS+yzGNU8fGqsYE
iZu6VkEIBfiy0lrfi4g6pQRl4pARzSYMF7DWJz4v82omgYu77qoMJap4Jh/hIH8MnsnIKz0gxWgO
zH0AxCgMrICFpUAMGmXR63Gyr5LRemyrwn+QC7xEJgokqqocP2xfQFotw/gKlnHrpeHg1kkMd7Ik
HGBQdQEkpBk8AcMMsRr7a6zAfMxl9Tx1vupqpMVZNSYqJJGQRuqocuCVb5lnNrYyRNJaidP85d/3
BmexrnCKc0z/X++NQxjn9AV/rMT7/i5+uzfMv1kaewQLkhZXBGvxnzMQ8290CwaTB03UTa4CFhC/
z0BkUArwr3F4SvOv/XpxiBoca1oGNu0MUP5S0g7b1n++OCB2S6DsMBXw9/3DxdENZi3GcYz9p/C8
cxSZG8HzNokuHasxsAcR0XP/HFkw2BMcA2h+5XHVlri1VM/BZ75NrXcDqEuKPaXXkqVlepu0q4+R
34l2j1M7C0QuByb7jTHrUjpFIv81CvARHPvO2w8teZVDtjNb3RWa1PZMeYMT84AtHIpRBwxEMlZm
nbiy9p0W0A/RJjJWfqKuG89JMcz44YNoPjf++CAAL+lTZdN50SEanho9A+NPDnejbzRTJROagPBJ
HN4L85yxS1SjR6l95Wre4vN6qbX4pYiIX2+G/ew2tQi3UzvpZk3MuCeUAaJKB44E+03zY8ymiK/D
OulXnCKEs1XwFfo7Gqijr7+1JsSZirERvyevX7h/NqzPBes6AKE8oA0uNpaV2nJ4hAm+a9Uz8Zgs
2J8SA4Okqdm+hEKMVIWKbXRpwXFBigNfHP5AvcAxGwYMWsqR3CAv3gUpvx+UeSAKLp3DasrXJdeR
LtX7DrdTnc02fpNhtp4exUq0oS9stB4+IwiIvMB+zkcWZBZiyuoWFxWJKCgBBCg1/Qc20gMiLixk
xqoJ9K0wCRfJ6txBHdD3equQITOHos1LfiHI0VokKZtRNLRPchMB4OjKq8Co2p/5Zoyuqf3PsfRS
M9AuGGyHXrQOGHSPZrRtGXy3DMAn5uDqe8dQPNGfTCIIhA58U/8V9LuO+91j2FSOmh0xVu/Hi0oc
d8K3REWlD3N0mfbPagHHGaxlQeVBlh5j+jhobJGxPQ0vwYkoNCPHqol5V5CgowTFZ9jM3lm1ukaM
/+W4ICjSvOSsBlgJrujoF7HCip7VgS8BJGCV4Nfja44LpwjuOKbK4FojJKGsWkQt780YxpMRPice
PYQPulx5A+3ulJAsgjHcBOGnWLxIRsgdlvLN7k3qrHrZJrOOs5BuWkiunmDyXaDjnq/NQr1UpiMo
k+JQ9CHvR9fiKSiodq10Ecurhsm48VmUaDbj8VIvUbbK/TIjDLorZqEXWrs5FYo43JiAN6ORkV0U
l7HBuDUI4bUVPkFbURcUH21nPIANJUUw8JcNPt3e4wkc9ANz3HU9+3jx86r4egP8vR4+XxG/b62F
FyZrFqsRiO0eSpPnBHew17k+XmGZQ0Fuu2UQDBCbh8tEHtUy03igxfzVZ8UwTSkMlmcFFzKhhDGe
ZDV/FCeNkFs1OrWkd/lILBm0+cl7M50mwj/QC9hJds6aTcc3jtBZAQt0jxU6R9XXQqbtsEgXdbET
kV9OFjRiLNTd7KU2BWEvCGC44OsNwWU2HMOVtdvmQYd3Ndux9fexmZyiUx6CQN8LuMRAjFznzMDc
l+/kIF+syXC0SQXp0aisFzKnyvxVLug4BEo8ING6CCcD27dd+Iat6uMxDcwDHHhsYz2HImuqpMRT
Iqq25FfLKZPuJQM90QLDW08rz8+ubHRsnbJozt2tIuQXsDhioGReTRwLtcjS8Jtrk6QnJJ1HmPfP
rWGQZ9kCtUq3qujvJA3/OgTwJuuXyiCtZwmtBRhXoWrQ0ow4xPk1bd5EpENAvB9VYBJS9Q0pzcov
AD5OVLxCrK3acDw0qb6RGsvNqUJ0ZuMDgwgZLL9q6lsf5UvVdPS5/U5kUKJZ7CStnMSmfxcaPwoN
Q+fG//NCgzDcucCAKfrPS5bvf/RnY4oKDpuXKlkEDSH3/1lgkDOETAIYhCRRY8AS/bsCAwnFPA1U
f6sifulMJQ0NH6IMQ9TEuSL4C52ppP4BronyR1IwkAGlYJT5951pD0DM1HzgfgI+kXxgCsSp76uE
6Jak2uW6t4wLEIHGSoVtptfavZDxonCeZnlJbDBEyKicIDeo4l5q0hfGOVi+QaHI6aroHyYJncQU
iztVbU9Bm28C1Yo+mGraZotXR+YKZQOj2RWCH3FW/nBb2OGsBZoQBREe9iHMKqEKuZCCbEif9UMd
QiKaKcAzZPwh7tYQGqFYOgUDiggESCXFQzsrknKkSRUSpRKpUo1kiYt2qcwapiGsnhmjHrR5+t4y
ho8Zx2fzXD5lQE99gDQ2EnyIeeQEqXn1SecMxDizk6g/lEgY+hyEiw66bXDzuFsKfe42ubJKg+OE
uop0ai0O3A5RBN9cx+BKlRBLDBOeS7Ii5NytavD75lQbqw55hcFw0cfGVmqkYZcpMnW8/WOwlZBl
TPh7xfgtS7td3Ov4kgCOIuIImTZ2xrAqEXcEiDxCxB4g6VF9IP8QI/E6IQdJEMFnyEPkqt13RX4f
kI3koUwPnF18+TaCpaoRl4yCD5fGTctNYThD8xJ35TlDNZgp5o7EBxuXt9x+8+WLHvSLVjxrmuwk
ybSZgH4OAuK9RgO+x8pYJH1v3q39+4D5ccB8X7j++QHz2wSMc2aK/6SR+f4efp4zOqmgsgi1WOeA
oEn6ZZdLY/ETRcOv/N7HGCJHD/ouTfqnARhtD2eQCFSKv0aS/8oxo6l/NABjimZy0BgaeWv/oNYa
CO9JAQmrLPoB2CqOYnLaiNqqbikBZjNLna8yPz9G0TvH0TLRojUU/oWu6GvMUEsv8GwNnECb1TtD
629lajo+pVmeB3avP8Zd44bVfkLEREAGDyDuZe3mob6cOgzg8TmA8CaM4qHKjJNedZk9dcV2wMUi
NJtMMdxKfyq58RumS1iBHvLOu1ZM+5N4PyDhCKh+AKw4mlYTpN4d9OKtAdWeUPmM3bsgVXZigABn
RkeUit4Rapi+F9Jewh8LD3QoP0NJopjddvGlQWwfE10CuCUWv8Wq7JTqE04lsSSwLNFeptzErWo9
96qvLTwDpYkg3w0l3/VkMPvjXhSSO0nyuzQ6RRKBQXighMZcg/DwVxaHsZZCAZVBZiQhIttkUMVF
M1saBLO9tGb8Nis0K1myESQpQnZO8sbpfQ3jUHIahODkt3gQBLVYI1h1iSnVFVABsqSua2Q12mRi
odJRp0TtY5Flu7qhgLNoPkt/sBvikeraox3rDEgMPmk0yXMJx7l5imTulVTK1hOej8gEraVmLqGo
zwXqHZXYtskY92VuXXCvg4YWT3ml7wNl5Tf9Hrge2PlF1PSrLLXkRUOmXZPIfBAajL6EII2q13QK
vUS2ExNbhVpRGFuJybabDYHMfl9OzGMPNleibhun9qsV2X0ZWfSqUJN6ErgLdfCPlpltVCZYJTV7
pb2344iE9oVNyt3gykCVPXckhK7eU6E6Iv178Ar5MUvM5VQEpymXPkeMmzUBq9WoPFN/EggKjZ5p
ETIcuVvzUdJtwhFRZHg5VcVnFLjxlN6s6FmdhGVPJiopRlW59Et1F6WGA7Q/y4IV/IR7y5o8l6aT
Sp0cyC+jmu+bovyWJNDZtLpxBTP6qNtkkwUWPbz1FCbCxWe2SQAPa6IyJi8GzElW1uhopfJYQE6r
yYQKDGnT+sJrJ5396b32H2OiT4DxU1wSgmFEbuN3buUTTzAnP0lzBhQ6B+AGpuQKUu+2LY1YRVAU
8UWALE5VyiulJ0Uq7dxY9W/a4MEGntg2xvx5QSiI0PXCR7J23TDQcdFRLmcKYJThKBC4AIjKEYP3
GGUzA7YkP7Tqx8SS3bfmIHsi+EieF5HEK54jG4iLlowLl2Lpub0iQV5N6C3UF6vGcz02dO4im0G/
ZiMGJrWru/dJeY8Uycn1gS1Pgo9Gy9pTrHcfRtO4IqyWvDH3PGrEzF+lFtJUL33ExrRBHmXihReu
sQBLcegfxSbYheU0PI3tuFemeqNVBHz18FdP0TBtm4mntp3B6nO4V0ocPO6e7KkNckxFxl2rgiVf
t3WN9nxJA7M1wTmW1RzozlXPbzI5eHj690FPHcOcJ9yIkkc1MTLAHtZiBQHHC60Vk5ezAGuqmh0B
kOr8nqN00jCWGcxGMiLJAqLJRnE9+pEbWKRlyLYcExClUiXwUhaLkY1nz7F4TaFjplp2ZHJQgusS
SG0YvG1UCXcLxq9lSBfSTy7jMN3NGaqBTD3SG7gyR05BJwu0cQG7zDYNpzN4f3Hv5j1dG3ViSKGn
8Xdn6PxAcHDaQvDzzGArpD4wd2LXylrcxbUBScNPdszCRybNFZkrvsny2IIlogqPCmavCbtSFQNj
USdaZgYNPGghL/DUN3Z6ZdhThqaP3eWHit5GnEChQF2Kxk3YPyswSiTE4ybIWsgCN/07SjGEHFQv
rDkmLgpnSR6V7xwel/Z9M49yjrkvRjNtW55khwS0sBWR8fdnJbZOZM84JekjLApCO0p3el0ePF13
yqxeCyPGOJbxYt7uOrYEw/A8CNlLHrM0nTc0TSpdY6NkLOF1j0Os7JPW3CUg+FnoJIGwCxtlQgkI
Eyceu3MRdVvMrMZcYtI6GkzyiH0sWA4NWf8tzcFDAwNbqoLE+TXCkUr3jViOSG/pScvmrBotmDXd
P2dxRkSob4BwaOACT7rW2CxdLWV48MOI7BHPOhRl6UwwKLCq4TZAKaDJcyxzCNi4bz4E40lLu2VN
AK43fgVdRoJd+kCCtb4ILQcua+GMhgd+NPXWFmY6ixOb29m0kuccNFxDJBjnxTatnkwRSbVe1A88
nQXpUsQoDZSuPUqdbnzK1XzXRvJpSAxChbtdW6WbfGb4W4FlCxJDj2K6V21UktGr6FtLCJ/CiS9B
Vj2Hk29PXvcEXe9LVN8lYgeqLl1VTb6pUU1oeF28+o4DvjwBVLlw/C1afDGqFlz+XbP+1hRrdKn/
omYNv+K3avxXKRvG/B5+1qzfWcUACIGX/IAh/tTkWGhyENYYBuN09qa/Fq2qTLWKWMeUDYk5/K/D
dyJ9dRpjRSaKd9Ym/oXe2BL/wGKgonSknMZih5xx/vVftraZ709BrLXKEiJYu+juBSscMmwJmdhq
H6TV05v9+JE7g+gMHUPlbz9BusAHv0/V5n9+vsHboHh+/OQ//FLw/f3+/CX+iHc4JHuBPPPoGf5w
DZbRAQEcmlD41xrl3cIqLlpxIL9QcllQpvm5mM7f95obyPOstDRbzVditPyMvmC5lrDQP5XQbcCk
L8HZy9bux49PVn2a4yBHHAHnQD97ZGzzfNDRUjJ1848/3v7xI6abctEfkxYI30roFnDWiLY5h2DO
9Dq2S19wDA1lvrgRyIugKcytL7WUXY8lXmQpTqpEz8KcBI54AwRyDvkir298lVlBs2rApir0M9ed
ozoirBLtvMeFn647zn7SzfRNzmUG79iDOMtmk7D6VZBI9ig/EzjEpG/Z5ZjWz0bb2VPzTZEZ1LLJ
xMaeChuPEzxHRC/J2KLqs0GPq6LBzF+7Eb/y2pLeUrLu0VrpWw1JcswU4UmT8CYoayWitSXwQVv6
3WM8bKEuAn/h/ikkwPQN0ZpzmkT76EfvpfLBB9oDmmXk2jzJrJf75ZesoHxkjOjtBlYFSnP0tSO8
HG98oYh2jc6txbXmHYR+Z8Dvr82jLF68geLPW8mesu4QLiY+7yN5C6noBEYzg3UbmNF2iexE4Zua
PVvvUbGJsNqRo1p+9URFwOMrHTK6vILySy4c0LhSjX5qKa9E06bfCVg9+NHShxs4rHOxfOhbm7br
3Wie1Wz/uAlX8ba+OQvncbOB3eVo+3rx6jgnqADhUliU/MfBwciIrHNRbGT3YO/u4EmWpetFtrNx
Xs2Vufq0HvuLfLHv6aKx+1Vyfs0vwvF6jbnMDmhtFsLpQKjc4n4/vBqLe72ybTtdPO3uu6d0seNf
B22xO4jLu8OflrfMa4e9gGI+9qGwze7zTYkeU+B8p9lYhi4l9Gu5cA4nx3E2/G+xWVyvi8XVvbru
plu414/ruVt8fZ2/rvzrfB0Wm+t1/lwBYMrH+BnaIuqe+tp8vmcvczQJvIXmk7ZHJaik+6RB4id4
OU6PC7dEQ3tcLBYfkPp3nfEy6nsroDNbeQREJSs4Y+Q5wLAGZuh/T6tIPCb8jk6uohOq9viC0GEU
Nk3Md37PGzOXjhbm01qGPbG2i04+9dKC3s6s3fHTImUlselG5oZkX9rhsiRhJP8As7YH1Fm0JV7Z
R95ZSbCM9y30t1V+9oM31gSICKI5h1EirzH3bsWcAfdM6ueKTMlUsFtwTfJSjF4q+Y6ZMrlIn/q4
D9NLcLloi2DzFGysyK2Amq5DKG1dLQIMhKdKDrkHmbiwt0W6jTLbe1a7hUSX4Spv1ZvKZ+vFt059
PDLJXC5TyB1pg/8EGcdKM+FYsmJDGYwV/omvOjkComyvRuv0LL/06oooa+OmBE56AEYlggrHLfyi
HBeRsSiUNV+n6iIYK3yxxVtRO9nbkK5gSJEEky+Eb81XsAOLx5eMhcEiupIxx6oz7ly+NXgQU3Ox
8u5SNJB4d89u+AzkHHeYE8mEKNSn+oESJSLGZmw24EX4zMoOzwLnFiGTfPqLNHRJg1AnNiuM549Z
ty/GG/aZMiUzDqvMkVEexe3KCBHjPSiXcTdRwGbvgrkXZWupKY+hdKazd2teK8teYcY5uqWjlIvL
ZWf3qCnwBFM5UnqBNsDKKzkTE0lA25yc2q0/IR5YQPdplpnsNIJr5tvJIUwvHVbtJeSbHBAOiClf
E74acm/M6T0h+iLbyywpB28tWyHqSsTQ0m2ewKSy3QZvE58hpHBgS0u+cr3Nv8N0KVzYrTyBQlJW
BE8A9/TxxLhNtoQ3aC4NwLh78ThelUe7vyiPyuP0MP/H/G/l8Uk+mDc43MBJAYIuCMKjAvuSiTiB
IEl/txUvzFCUB8ClxZ1qX9RtDnP5v37kDdSS/EjwCv+ATOft3rJJSlU+EUzzZvg+cQ69w4FgFltt
izlJKrc7Ya3RMAxwBcUlJAqPac0M4RWHD3HYq+WDR44KBBmcRvreILQnbRCLYwfMnfCB1wIWUpkL
nXEn0bz9oj7LtukY03LC9YNnBser72DtSxV7QkETSa9WBurqHT9BlmyqxkF45Hq4dPZ8vom2hB81
3gbW2ygSIYwThvWC7PBROWhMYG1hy8GeKHyrfWFR1Uw48NIt8keGGuONTfyDhGSyPY39t+CSFnbH
9LVfPZDYqchftLaV6WJvCuOHQHAi86Si6P8s9H0rr5/8iK8BT0PP007I6nfTjh7d4bPRfBL3+2nz
uLAFLwTQNadSb7F2EYu0UK98ZbLGNsnJ6ea8HAJgSc8xkPErnDPKhr4T2iU3ZQjrMjvI4lLjrzFJ
4TGZprDZ1Fdceyvez/rfhfWPwlpVESb+i8KaTdNb8x/nevqYxv/8338ImPr+Ln5W1pIqa2SBKKSz
g4L43doDfBDTD5U1gHKi4+Z91O/jYMSTkAlx8TATZiP0s7KeGYOzbt4UEVLOqXd/bev0D0snUuix
B7MM0yEWEj3/fVr8S2EttWqg5aonLSs9txkWP+bAo+pg204tVsgVjNdlW9zHzFxKvvhQBt5uGhnR
sO1MMMC0P7RSP+JWzj+C5v8ja9MzfXdT/8//YfLR/8evvIrvHw+iTJxGJP4xoP4H9b1BHuNEQDq0
1LRwpFn9XpABj+m2ZgfC1xj4Tgg+F1wbdwfhJ4jmeAhCEkO8m69PbIvGe1ph9pRT9T0RCYMulP1g
9Lu2L9/E0YdeKNq1CWWT/FH2cMwd7qpRb7skeULZvNLar0rfxBEYO5yrohkCMKrZ/ZyD7ptYD4fW
I89N1yeiQWrAFu2nMScsS+0Jy9Em8bEuGtHFU8k2mYHQHm7eul4b4UH2pWMWWweVTDqFoW47MChF
fehbFNI63W/tCOU9G5KVVcfXiXz15IaIchumsSO36kKmFmj7YBEgM++R+UWJ4o5l7yTUjjXkGMnL
DhYnAhGr60Yu7khNbQAfBJH6p1TCe8iKqYQPFtCG9INmAyTfqOFO5FgtoGnxClyj8NO8bwUr+FnR
bmr166hM4IbSxw5jQRJg4a4ekZdPVrVP1GYlBZobkCVsspYyoswtLMMe4ONWFYnuBvIAmgPD+hCU
a9ByPIP+nVCLDkp2E7TheQ6baedGjfLCgCHVZz3uWZkY7tCdhnKDy+sb6OmnNOoBQnHJGBlmKCRN
wanrEtfvDTvWdD4BFADaLQLGqNMEqXXH8B3lrmcwf8yJGj02ef6a5bCHrLeGgKnqY2wGJO7jwqjQ
grRUcdDLRUNZ1U3vzDoQpJSuErHRYM8GblrUukU9bRTtaPGTCmRXoryXtbCW2m1NFspgmCSnAwIT
Kieka9J0IN/ZTB1GYoKUFAsmsn2qugKZBfKCMTIdMXsK8mskPYnQnS2BxGQCqWCvpUhPzEBY9wWg
CUpITytXswDVA9kSYBcVmNIUVu2aaGwVqWXZOt2sUt6PDUUSiWdcpArpaBPjlg4BVkCwn1WL267U
VgIcdBDUo6+uMpmkZBLtPb8nuljcJciFgd8+syWWUmlRsaGpBsNJ2d9o8WdRke2o3XzAIHK/ieE4
YmslL2SLkJQROFVvdZYbZ7RekrRdEnECAxvQ2rWQRr5KJQ6Z2iY0hSsKlYqSXMfsUU1y3LbnSNtP
Bez/nl0CSjYfIWkvGE4eVS6QXKcR27XUaccwUhZGcC0Ey6kn3c7M6k1O0KJNMsZrCO1zOgF5dpPG
/3PKU4u6sX8QU2Kh+x3iZn7mOhJLrj9KDUnvlu7ktQBY/Cnunkas0FNOkAf3fvhedA15adq6VEI7
p5yQzEstsw55K6cLADuxbJYyzGdr3hI1r9P4UPTdXg4FW4InZtJYGhV/N54Qo94ECIA0KCUaHVFA
31FW12rYVb644KQ4SjVJD7O9OAUCbvapOwH7APe6LjQMOk3m9ukdcBcSLGpzxdwEHhlj7LdrLXDH
aNPocKk00+6jZuVF06GHWCb6julvCyRVjcB4mTAykXt/XmXo0q4w12X+nFDpl/3rlARwOI/pcDLn
vlkYl+pcqxg+FVoIRrYkmdtTRjKCkzP07mU9iht12hKEBHE8tpNkXCbym5J/hC2TzPKSMZIZtE2V
sY/Q0kVlICcedsV4HhsSzZlUlhNFMsASHeyzYrW32s/XSHbOiqAcEM+x3UFVPWwyKzkglG5K4Kq1
audlcpZJ0AQevhOYFCut8X/YO48kyc0tS2+lrOZ4DfVDDKoH7oCLcO0hPSawUAmtNXZSvY1eQnft
qz8kWfnykXxlxWkbzWhpJDPSI9IF8N97zvnOtoq6T1tR1xILUh0utkPj8TkJ3hqaJ/0RDpd5kZTM
1clBo40FD2roh4s4LHYJjwL7Oz2mmooNG5KijRQkt4gdVRrt4zko7SWbAK4pMTTX9uiGbz/ViXWp
lLMioIBoKDd+gLbOTSjtv6k25NUmfEYjwDJkunnEAB37jpezpFWJBcvrCYJ3039K+LtNFp5pzSWk
oNoCph02BUnYB9Xs3My+1OamF1QvZVjydPnF9HczrXdkyWXQDo0va9Gb1sIUIHyoiU+/KnNfktUx
1FUF72fI5DVqGBDfNx9ce0Wch+ymP3dxFvGqjnX+VnRjKcDC08rBHL/tmHlbDIGFZC3Slk1Kzcuf
dq5Vtot84voRYWPPsW+8RJqjYlSijUqBsDol2TbzWhiRY7spxxy1EJwN6dURfLpNW4hJYIp6IWeK
b3YHiUirNoFR82qx2RjVa819pZ+xalqW4nQHCIBP1tN1p0kkp0cF4SX+svvi4IUhFrxvce+vikF/
GK1yk1b+na+f5epoqLAwCC8EzVmm+AT64awQn0kgOBG2PRUv/8hrzF1wpzCaqPQGVM21lF1JmEuj
aTdD3j1XfsIYAWSii08EdHHdzpi3gXQVFtWm6/f2BOHWQxoZN7LqPfljeMH8d2itdmDmCLYmwpzv
XRXvOGFbzY1byvF9JBHVYWoNjDeBxXXOUHDsZy6ZDbDZbIU18MRq6hs2xmHQXNBW7kBiQ8M/a6EV
hVxZKc/aNw0UC3y2Gn5bc/bdtq8iesix05TWWcaZG0/IYkmIV9fTkcUSp5CTh3B4MtOQkLW29XD4
wsu7j6ksCe49lTJIQge6uomxBMfhllKsZdo8mPiF09FwhVoflNlI7MfJwcZZ7OEwjoEvKl6yayxa
2nVc+8bRT3w+xvWguO1sUlZnu7LpjSDoYrq0ChloRnkMGns74HDOMDVaOqul+qPH/5zBUQkwErT4
omUMptz6NByOdtQ+J9lzp/pOIE3HqOPtOXG8lEbv7KUwna19BTQYUNpGAR1S8fQP6XwTDqrjGNsI
aOkKV+liGqZDqeobDkvHVpH3bKXJA1ImTjn8XgSgYlpKPhrrEFTdS273D0Aaj3EzLv1evmsSeJO+
1j1WDYvfuuLWpUbEmfPgbJN583FAasU3C/aFZQZbg0OClkj3sRfd0Qt4V9T1c+OtEScJI+uI5YA4
MPnh5OSIHCqOFO8rw3cbHQ82270AOEg/ltgnXclSn3I7PuW92MdKdEi4kkKSoISBBQMf6VqqziQl
7ahYk2nO+b81LMT2YerWLTrlWPlXM5PY7lqwIQ02Gr5W3YVDPUIs1O/HGZBt9vUuwx1uHhLuBRXr
YDoK1qSMoJfMtkw42xXBCs4LoLcRWk/Jdxg3VO4aOjdsftBOKtAyIu582Krws42CezTaHYa0DQ10
LELtdSdZz7JvnoOy+uaB9qjGrZ6JbTqBO4MUbkMMLyCHdxDEfV2iFX5w0pksLm6dXDxRTcfT/ZxC
H0cI2tXBPQnx+XMQcogiaz/jyjO45dC9m7T4MiN/z1zExrZa6NyZydvwsRp2dTq6GkR0y5efFQjp
JEUfG1k9poWBCSO6K7Sdzecq9q4Z5oRuGh7MLlv2TXgGP3DnWShmha/sonnVzhdIGSHYYFlVw8Nf
k/MvkzPB6f/G5Hx9+wjf8+oPB+fvj/Dr4Gz9Tcgq4Q3q37+jL2A1/pCkAF3pti1MsMi/JEX+Pjgz
a/MPf26euU1G+V+DhAzOjM00v8s61jcUqT81OAvrN5MzCD7axCBDM4HD7LDFbySpNPK1cQhYuPhB
sxk4TouGD6HcT4dcCk9WmDp+Wi0N+mwM2E7h1eAMr7HaLZrJZUdII4Fj+m905grPw7rdAAr1HJPc
ctGl6zFBHh6R8AEl5enwzcAeKfSvRvX37SCvEMocW9JQd6nXbOt3RWb7nXDnDg2MDm0Ic9Wb6asA
tCpgrBFbSN7Wzshyjh5y30TGx618m2aKaz1t4I49e8BdkZ6dFsIG6n8A9lXClKMG/pM20KwDFlaA
h7VmTizy94J6xEsFQLadSbL4flBFgMvmQGYrPreCCiPbsq5GDAgDGG0IlDbncxoAqfXr/rUp2zsD
eK3Vx49zmFcF1lji0OEZrEiaj5V+i8pg5ZXcz0HhTgPeJ9C4WqXtMu05UHYiGL50HAmNUl1p3mgx
erEAny5hDbpKgNvFSxUuuuwx4jwWc3OxKmPtZXcKFraI7IJG5ZbkgjR586H4VtB824ZcOnRffXws
Yf1WMH9bueyOXp1cM2jAA93zmg39qdG+CWjBfuQ7crIbaTdUOrj4UvnctOWd8KVDYmHU6d4L2n69
An/Ppomfo2hcdPVHkLQ3KFxHW7UeCFcc/CSmIWFkFqPLYPrwo3Y7qNw2TMMt7FucklO1nzytvcj0
SW2KNHeMhKfA3wSgpAY9XZK1pnOZUhyTWiTBfbiElRHhFUWRSj1tJXmDw8SpmYOjjY5RFdCCpnKv
CTbscnHMPJ+GOVh9ZNj7c915jlaL+wafDaaTlawGmMhGFxbi2oNzL9GTxkFtcPLmooJgmW0EiqrS
W0pjfAa762ZJ451oNDwDZNd5hD5Xtqam4SzR9mbu7URGcyMqlQ3V1mYlkNuawnb43FnTgkn3deQs
PBpiZaUIAkZCshWAQeFDhOPe/QAas/FyR6/yzRDwRlfspZUSz4+epurksZDBVhUDJlOER8V64MT9
k9e1y944KxzPveGaNCtVk4+DBVYS97FOZUsVr0QtEaSwJBI8+Vqz9/Xc4xgwt0mrECct6F/fxKbs
GpQJZaHyZhXYWurqSlB4M9iA0dqdXdCxUzuBNawI67o2f30KlO5rOrr0jgNg6D0Z0MMy0JqyCDZ2
P4W3dvxsLZNoray+t/JSmp+y1kRQ9bfFfL6bKo7t/UOmRbjXzDvTjBmxS+pt0WKT0N8mOmy7cWyx
lHTymUwvqys6Z1pOR17KqgSP54gVfmHO/TQN/rU+2IxYKimvaeYWmwBC40JoXblV6qOK9XNKTslc
eqPW1N8I+yYi9GNacRTacaAisMyf63JSgAijzlyI30x144CFYS9hkE4KFWq6Ks4ArEn2lvW5xLzs
2Ii/TRM5NhB7Y4r3RWKtMrqhluqQ4L8bDWsp2vxSY9Ri+CnWWhvz8BXzzJA4CRMLmOjKVG+5/gwl
w9X1jSzz9ymk5lQSRF72Ads2PQiwPnvY06xUb12TJJYR6Icyo3hKoqTBk7yPVmBmD/ptmFXHngp1
MytZpHtXLbZcotEbgsV7gybfBSvQTQQ4zPGLLqe6vaVENHip6uIxGlNOosNc20MoJMsixOxhlcqQ
s/hOnCkg3nIROPU6b2rwBHaGHaCFjAn/TaE8fqyNTUpnuiRLjTNxQMWOure17L2XEnyO0VVRxocI
rYmettCM3CCTDwPUjczqtkzjO4+dh9nTPkXFSHqvyBMucl6M4BEmLvYdBgnzoWFfZeOHAybWPFDv
2BbNfd9Ip1qhfSIVW3ZVL7GYVnSTbdpZIQtv4O2XLRZ9H+zNOESHuEY0hyO0qrUTDWDbgGJJLTDc
TJLPClp25fcbaIUwcpSBCJosxeuyjhj708py7QzTLm86zXBKNQ4pu51fDFXh/TL5QEhb5KA46J9M
aaQuKkNBRH9Ko9Jgx+mhyhhHTZ0u1N3t6+gCM2OrDF4O+R0mXqp8UkE/sp9qPZ3+yvJtwqowetn9
wGC98APF6YruNoeq+4LVhk5fTNrKOxbKa1VvLghLJG9oY2KL6/jje582B5VJU4SnqLRuUtc8xQZR
xKnjt/xT0Gd0Tk/XhOw+a8tLVsUHq7fcBniSYYf7UqeLStX9Oae5CjRxMNv2BW7KOY3ZopUwHBMa
7LR8xNfUnwdIR6nsXxq6ZdpOvVbml9Xnb33bOBKe3jo/K3FEzSVkk8Z+EEVKxCtgiCKPlYkP4lMO
t7RN2X8yvLgBrkbH7F/GFh2UCPx1lMqrWiOfxhr0yI7lAXphciYI4xa0OXfJtWcg1ZhHMxyKKf5N
/GaBkPZpkK4NGrplcMhlkpScKyjOU3KOC0Nh4aHoHoRSsxKrmLkaQq+Bv/cpUrYarnvxBCC2WBRs
99Io4HLjlXs2gCo+kfzSKahYE2f3PDPA9xfCTcJq9ddZ+j9VKA6c/1yFurafb//p7Xr7feyJ5MEP
a9f3XDWZJ4HO9J0G99M5GiVJ0fF3/aJBccL++zla0xSIb3PLCdW4s+Hq70AO/pfKQxFIIN3w56xd
UDf+UfGZz9GappmcoA22YPqsgv1s7dKzcsgiuJIstsuIVoBbGH6GRECrOQpKJDTAIa1auH2pR++f
DWKj3YThc748h1wIZqplOlz7yVsZEp3iAC85Gqx1AJjxDMIEiAlF2hXaCGgCVOYIMlNKDWY9o6Tx
ul/apqcva0tax547WNey73YZ5M3u3QbDObKTxph2iEK0lxDBCHlVWnmaf6UFkH4tf5/CauoMZ0Zx
W81rznIsZpBWEqduKW2qyvsJLhEbdug7x6KmM8XyUgd40I6azAqzQc2ZIjGoG+j2WtUDj/soMUcV
hQyHOj2oOdZMDF2juVD9kNoRzAea26ncIvGpYa3Sm1tgg4SSu0WUSftk0h7rSQaGEb+r05uaTssu
Nj8y1jm+vUNwojsvWcvFzsg+Wyq+dYuycC08ZeKtkhArVI9lTyfqe4WeJXy2R7tTnYg1TVF5zqQl
F6u85HzqJRwxPRUokq06nY7QA6FhnbDWN9tsX0C7Iz/ModPKjzm2m0TCT52aeGA6FVtvedMQvoss
d9uieAnsN6V6LHQOpn4sfxj5sPf9dl0ZqWuwDslbphp13Ld4VQIN03RcnwTAVy+QthooLvpJT42k
LKO+Yx2pYs5jtVai8FA6VU9i0RKV8OxNnD/YxSoMaviiLxYygVTw7SvkmXnPrySXuki2SpS9YvL/
EEN6igtAKmXxqiBheBmLS/pa7UWFyR04tnm2hoCORVLATWfeq6SChx4uqfTZkxUe5tCwbhaXLIe+
gqTTBz1wWmI2LI4UVKqU1LHRDUvegjLWXkRF4QxihRSLjerqFZeBYuACg4ZHdEKyLmZPHWWJ74GU
s0HaWcQm1BWTIy4W8Vx5bOZYdEVDTkNOWiEv/ddF9peLrDGTLP/5RfbX3Nd1fM/+uGj8+5//sa4g
TmUKWfuVq8117se6YjbVzjV+MpQKqNs/X2aJidlUdpr4ZJHh/3FdwSNZ6Pwo4QhZf6pIClTn7y+z
NJqrXNV1FWFdnX//J6FfJL2RKTZv/HTUP2udgcg+jhT8SBYbWr/bxvQX1IJlBIIex8sxKPcBnJlG
72713LqTgOMX1PBM8XSJUTBIZ2IbzKVD0d/i6N4EDF/20kL2dCdoCdiI+wzs//SRd9F6IgJUkYjW
8tLt8tYNp9AHzk1huMWHiKMwPoFTwBzJJewbG94SBsKw7BEXUsIpfs4pTNkx7CDedPdK90kl4no0
C84uHgw0JEZGPkkWyKs9FRZumJxTXIlRwHUUi4+eRphrjGJX5nOZ0be205xgLPYWuL2hyteFfvM8
gm2p/Dhgo+lmmTcW6kWFIVA2tgFovxsWDSzIJjAp1GsR0cFCY4CKhnFRmJ/1GJyUxtuNrTxPkSg0
jNzcYZIEE9rkNsxvg/7qWzvciKgRwKwVJ/Bst47PQ8/pWhHvfioTtjU4NwHYCKmGQhbsxk8hJ+Ft
Yl5MmRvHJrwjIfek48OtmCs15kurOJAj24WMnWXJ2dpc9u2uMXu3YTSVpYs9T6opI6vgNsOkSiJI
1T4ihtpEX7UdJkUEJN3eJzNamAHYmCfhnpF4RhcrjMiJvMXofWRekIZrUCfc684eClPSPwkGbJVB
O+HZD6WSXdVSrk5q9ERjzrJjNO8Z0QWjesvInqnbhAHeVmK+GIHSABhkzzN+yPBE/HbDR+hl4o7S
lGc/lxm6WQ5wvnQblgWcEVbSZO1qpqUuUncDS4WA5YLdSghsyqluhzvgW122zVlECO6MHYsJjQWF
rl8G1hWVKbWOzQIjyey1zUJDbsJlyCPULDpUFh4yXKe2P5sodiJyIyVYEqM9mnj9apYlYcIhFyfq
hJIXchkmY5exWhFjt6NrwRnFnvYPtxuaV0ZCapQrbKp9tkSCe0tZ1ZAEylncTPMGx9P7i2k/yezz
chZwOv3krHuksN3yWWHoYdIcCe7QJcJyCNGD4usR2aVlV/cRs0KKNIztxVvOamn032MWTToLp5rF
E20rzzKLKMPq7ib6KZviWghavai7Uqm9Ehn9Vz5FWD9dEP/AscPL8PsLC9RCtqB4mPDmq7/JkwIL
V/R+ZLFZgjXIQXYLzVu38BBSc2K9RUBoBiVQ+bm0GoHa9c0fOJp5zYPFfJDAV5DAf0hTjWrLU6VQ
VYctJvLUjfAHht2YfQkkFngNWpPf5fAbOjgOSqc9T3AdWvgOlt9gKoCUpaZIjqRtUkgQNUSInsKo
kixT2GGTy65ZB2AHgEQFSKJT6G/EOiMm4aSAJmLe6krZwjVmJ6Ea9kEDSZGDpgAsRFUxvAp/BD0D
v6KGY5HNwglcC2MGXHiQLmotuhSQLwwIGELXr75su+Tq9iWEDADRdIO+CHZ1zVi7VXCTwwC1Sdbm
DvjdHHKUp51hSkvFyx9ImTsCG6vV9KyoUCv86NFo62WoQbZslIWZnOdau3KwDhFnZrkU67541Vm4
BFzyepM0mUfpQvENvtbMuuGSiixLJ1Wgj6suRbhLcUDbcHp87ITGvB8ItG2R+btsNuuzukrlTltq
1s3XE6cSrwSTTxkrnpHk0CxPjtK01lTKL3Na8GyMR43/TAX5AYLGNvQfpOoKst0Nwe+YkfVYxFTP
ooO7bV+5hKR2dthswlC/KrQZs0wdnhSMFOGWXTebuXTjNbum4s6iKedwwjHlqycrKre9x6YDda3V
yh1+uiW1jStVHlRSlcY6Lvm0Bu2Gn9DB6LOadBxP8tLI8yUyPn3jHLTLaTl2K6V6ITG4FPJTXd9X
w2tPBDeTnts02lZhu5RBcsIYWOjJBXXKLbNnWdvIybip0aw6qdyzTHuqupE7B/SQRP0kz3ezAuRZ
PV7Jo7diiw+NoSkPUnfpp+g+9KSnYqye206cFJq/dQ3MWDUuoSSfiljpgNyxrfYV6SJFsbWoVRZC
jDYQP0Uak6FLQCGk28bsttSJO7C0OZaTHUiz56I7lIO8E9xcfZXEC8zTZj32811jYsdvTNyAjlmU
7Owsc2IlQLgrcYB0rKDjo2ck6wQknp0t8rykBrVp155asjZjoZ6k7jh8ozJXh3OIGVlVgOkTjGev
Ja/G8kHnJwtQ3oLOX4+KBe5uckuSaAVbmSHBG6j3hdNI+t4asGFhH4y8iuFtrWoDTa0E97QAMQ9X
Ct4RJcJfJXyuCv619x/7mnJFXijFO3S9fsqF/9R6/eq/vmAp4jcWQ85AAunGErAmOVmJmTL880lo
GrKGEw4+prHUVhnVjbZOt+SQOZRGEm9ulX4FmvFCIS5vByp4fegWZjoetUTfyxad4dTPUZFV95eq
3vgeQcI6WMotdgEs38owJ1Ee9ZwqQY4ubG/i6sm28E6rSNLVxTbibZwBtWKsMOL7sJdXRWHTiLKp
03JtGso6UUFAYRfuCNb3/Qoq79rk3VioGAHtx0lB8SndMO5dYZrumAV7ibesgk048O5FUpIfnIHl
27rgJ8c3nc4VAfrsYbOGjT0mbJDOGU59274orPQ070FkA5SoetehlEwSwRiump1MZsX1aohf3SbI
m11goAsxF+01DDUIbIekWEs6EVqDSCbjELWR+rNHcwCq9lzHXnhYtiF+NXa09ZTgqR4kTIGZkybR
Nm8Onm5twqjB1C9RdmBCI6Mcwx/XvvnU1eUpog3d9Kg+Ytud1uqqb8FweJc4oeRE7fcpudw0jZYW
vRwxRafWRKtCt7GC3kHBqhFyqnDnU5oJCBLr9fcWzYeeUs1mbteMS/NakUaGUkIdEv2bNUWciWze
yxRz9ukhSvznjLrOYtIXSreJVPbb5KGrqrobaPZsKbbpw1/elf/jH5yv9fcI3Ae0sCpEFPzNf/7P
/z/hssBbf/qAOm/N27/QeB824/Et/fq3f/11xHp9oyOh+gjf/pmhen6UH4Zq29RxRwtDBubzc2e7
/Td1DglatiYjy4Lb+nnQmrGCgMNJzXJYsfmtv++zZjogFbuqZmgIzn+Kr0Gh9e/PQ2zaOCNwIlIR
mn8zaKmR17eZ1SOd5iZrn0S2H8u4eO5TJV346fQsD733Wuh6/sLSm1Nw3lnJXRrRfJAnw1qqJM6d
1pxvDBV0n6w/1bX6aPXE3ooSCF7AiqKNHAkFWCuxNw2ioQnAniMReRLulKicLcSmgiY3rns+SL98
RZFJ6gJ8lrFua0h7csZtptJXSTbcDTmfZRZg3EUMH1+WLuqtFfIoGXJcUrwMJJ+1sT4pxiSthnbg
bFQuAz/eaaWEQ4ga7zvMN3OjH5C6mJxFnxXnStAoGITZJ6/Hta2AM8SRd6oES+eaaEfClUmOtYMk
pnyhThF+QyLeiec7oZIR5WFkdgotSEAZqhrJ5UJfxKn9IkfKYzkxwMRDPXuOoWzE/tGYOEN5PVso
uU26taJ0wXOQaheNfvWmjSjWHeg36LoGLahDwFXjuF7ldqDeQSBAxNDl4XUc8pRTamPcRTE3u6Qc
z7oECkPKYtdiR06gPwJMUCfMxjLLH26gtT6f2pik2hySXgclpO1B+shR99Im4gKDzd4EWLLhxK0m
au+ZLOqCScliGp1AK8K35aKtcK6rog9T1KTNZsEYSZAgVv4GBOkLXwSYdxHWx9LC6arxYuAU8sAO
lQZ+qZhn0VfifV3PHtMGu+dkF/CB+zWK8ave4wbMQp3Voemtq4kuxInvphQdIyGW+mXDFLzMyJFS
GUs8Ti5tJzW7XRX2j57h00tbIYMHcxMkFknip8OrICSArIizNWynnSpNw26gIVjqo3TtTcZ7KXFe
t2mLpOm0XPuUMvLT4w7v68QtDHtTj8aZc9uuAEvAS9aK4K6cLBiHADcpYe9WWeWvK4vXsDTvIhNZ
degIvOA4GOOrHdRPfh6vW9a+ht6/xM3EijCtgJ0kGJ0Uao71bLiwodnncvIk4dlUu+JMSdBNK70a
skp/sko6r6fGmgHhdABqVF0oEVKklNyiiRuO3MLBHHLzMNgKCl2C+sRbhhd2gBDhU7/KngaDV2I/
j3KeOLLK56vEdraN1Haf0ES88nTvMwh12qhDmyhZEKxxDM5ZQjCf1GrgSQBwvqpCg5rX2AydIeGT
r+OsvJHR+NLbkAJ6u/+wqkZz6Zd6iQ3i/TLjSQMGJSx7V0+kbdClW3pUjvyQ5KOwacB5pofIrL6G
UGhOqM7cK0J7YiawBDYG0tEYxD1WjX0TZdo2Ex0bdavYNdNnEifHThc6Jk5QHgE5Aw1zBV5P6134
7bAOSfq7KrlmSF46tQTpLqZAZlPNn7ewoyyprTXmJJUbuSggVZLKNPGzMbGUzYLdAZp47NIc+RZZ
NS/ORJPIzMKh5dDGIcAmVAeUU4wSMTSaAAYNeoigAQFQyFtWlbvcK/kSibc/gAjKm1T1NkHoqa3g
NYilO68ztj3MhUBDarVnIpCogZ6oKx9SUINrloaHTxOQUKorZ6aRc6/jjferOzGzh7RCnCSzhuXD
7GMrZ86iJLDrdUpiuNTVswXgyJvKXSp0aA4tEIxUO8g+k4jhC3BhLAOoV0EEnEEGnVqvVObfGshB
1mdu1XWuCv+gk5unyUt4sukXoOeMDvOybc+93N083gGAEGJ2FWKn9fohzqxHQ4id4XcRtmliBWZU
X2q63jwknKM8c1Yw/lM6gLzZxQRAeS5fu5iOO7m92klourXItkafGCc7IOiATPcuQqV+T2pLdrWS
lCvRkG96lLGzn7KzWZBiHAOuBpqc6lig8ccUDcxuTNdtHrMyMIiK5pZFnQHTQIk/gdqZhRgJKI4G
dIq6pZTMY/uiahSZDnUtUcxd3ALKSv1IXSvQ1CmUMPYFl56gZm83yM+JVR9shOvvB4e/zlB4cf5L
QP9//K8+/L//3uQfwX/8Mwzi90f4saj+USb1MwPR+hu7aYGbWJm9dfjafj48zRQHNLrvhcS/aZJk
qwyaTAFcRoLM+lNbamH+EWSZb28ZM+wfh99vGIipRqFp3cKL5+RkODnzItcVCH32c06NyDLTT/Yx
8pyeZOQ9GPieDjLXytyY9tOzmuz6x7h9XWGSwChMvL6A336sKp/uPaKY8BZY7ypQdWuHlhXIXBx+
SuZqZdmo9012pSBJljfmi+Qtqrl1+x0viCL2AGvU1zrZmBCWUg4p6zkE8IRTLNG/KSuCOAW2v0v+
FFkLEAT2ERIQ4X3ZfWgFJhpiUIt3TmNOtko3ub94TzfWE7x7Sg3ZpJKJIi1PupzGwIX3+cWvfQ9O
ZdFsvsKDhIdjtaqv2L1dSXHsE+YrULsb8yNnH7JgFOQYR3k8NiqXLQqMJVDLi46MnvgG86k5hwfA
5tWwH4gfhUcbJS4BvLYttrARw6tuOslDI++ibC+cnMPRR+/dhypoLjAXRNbBMFifeI6tDzIsnf4q
Q4GTCBfRkLfw7kjoDHvTX9cDXTCQJ5TFpBLPWmjvNqQMDiTTsyFvh72w+yXQHnhi7MTWuB2i7slv
8agEp+S5KiBEUyi4qPoPla2AB7BY+vB1OIdbfk15lkyXl2z4SBoid4/1USIec4YyPLJjJSIryEeR
S2Opt/IkCll20WcAiIKx8J5ZN0zv5GQLqSOaPcqHpHIi5GXY24/2Xn+dXvR1sG9dnrnsodjq3+x2
ObpKuID9S8aBIodPiFZP0RlQ8+CEV+K7rkGRyzpFzlyCOyI2UbFDL5/wQC3IHuobO36IVqjQGcZv
2seWhXmngGSYMHY+R/eYdCRc/oMHU3PZlGuORoEA4cCXaGTmJt43W8V4kJpPER34l0h5k2lezp2v
rv+YN9TGPg3P2hUH10JatvUpac56u0kzaD2YEa2DoAkrazH2UaeWLtobqWagGhiP6FQkE5bqzoxq
8M29hcyDqcv79MVZDs/c7ji7kGe5o9p6Nq7uo3Th+v4uPtdYtuWVGS65zBMyy5rVYFE3f2z0S19z
PF97+567Wrf0tL3+Iq3VCizCm8Wi+o512nCY4g2sJUrEF5CG4r3xIn9U8Zou+wtKiVm/x9GrXzyw
w2YLWPu7aFpEiwCneq11zty/AHXsC0TAENyP+od0N7naE3QubYtzxYQ3ADiEFssz8RpU86h6xR8j
Y+1f59zYz3rKG53IBy7DbWttImVtfUzflDuSLh9kwInbA9Xkw0tU6qzd8Qs2M5VNBty/6Th6W254
Z2vnPUMhTfMNk0Mnzr59kzjFizWtajRX55t0ulrpC544Q98AIsheG7RrMIR7Ob/rxIjw+zAqjxM2
mPiixevu1boW9hP/yIUblNfy5JWuJm24CiWxq9u3dnKEdNUonuVw7pbWY1/SwcTQsleCA2KyJ1RS
CO+1MzpSvo/4jsWqiHcWF8x0meRMKyvZ4dmW1p9hsCLYhWCgbJgUEt8NlK9AY1o8509odCVyAqUM
+jqu1+G9cphbPqyX6a1tNrPvbWs9qtMtcfsasOmCPEM5XMfBBVNYkahd13fxws9ZEG50yxm2kDhY
yyv3Afsw/ntYdv4y9RwiJ0L6qCA1mG9T8NREblpgz6NQCKvAIbKexvAB8dv+iq3CQYukHXNRbjJA
ADb8EK47eIhuVcWldStTe76rhl8EjL9ODZqp/XfE7Ye3Ksv9//O//9iP//0xfuxdsOeQVGexYbD2
UDkg/BC4ARdbiNtAlL8zSn8+OhgsaTDq/5pjZ43z096FSmtBp893Suqf8xHBlPr93kWhCpuuJ+z/
Ol3Z/7jWjSiMUcxeVdGO6Q3O7GWrvdiNstfIWHWJvmOiuy90ZVvmKcFmkpadtjOj0zDg6x07CYUY
8I6nE2jEcRewgEXWJQhbV6fOj2SnGcr3li0rm8tFbXRf+hivvB4fJGVgHpOBmmEJhuVDmH90UnQq
BO7XoEmcskdk6PK3xDMdI42dRn3URhh9mIYV4yMt/A31aDBhkIfEjGZ0QuMmsf7sVNfr43ORMjPW
5FYEZqEw/GoMtJAEhx9ixDnKIye2fCoh7dPQRxssR0HyFaMhUU79pFn9tjI6x+4O9J04Gct79H9g
VXVwC4PxqanTTdnBJ7II7XmurFTLitLFoVPehkhdCVlcUZQXcLfe2RMBcIYqAwt67IgHpkiSCNvu
0Pj7Irx28U1Ry21bFw9qqvANLLz7JjZmiZx1Rl9spNlfdiav+hG5IL7vanNbimqlSmjPoXEE5I5R
6tkc7qzpFtuvXUi8fcowlVNHVCtbvFql7u+pllvWdXuo1Y8QaXwxNPW+6l7tKn40pj0F6aT+go0Q
0mNIweNiGvwzMcD1ZMa7gsZnGYmsKUD3JYQSzRh+Zi4MmI4j9Udzi9ibHvUbvSHEWbNH8PqjjSEA
Sb/aeHgRivSSZFRwg5iMQcXHFkTY3AnTck9msoEEKXC9Th411/Vd3ZX7yELdMCif0/AJkCplfhoG
1OPoBYf/K2/LmJ3WsUyyFzMcdnFhkgm/CXikAHErCvase0XQL7LR7MeRjNco7G1VFaT3MdZSnG6H
HcXKsXrXG+m90XZbGkF435uvddjCJaHlLirBAeVmd++JGkgSvqmWoB1xTdNeqXr4ZTY5AVKEJuR+
OV/pVbpLTUIaiWLulLFgyRPCk433OrYumCLFl0/im1w+lRWldOxp/m7+H3tnsts2lu7xVyn0ngXO
A3BvLWzJtjzGtpzE3hCK7XAQ55lcNnAfop+jl73sqve6vyNZHmI5lZQMtHBxtSlUbJPiIfmdb/gP
TkMZGer7VJ6zPnAu3WDYT6AwtBiMVNJhxPfGNm+/zvnORTCuoai0zCIGuiyGAqTewWcu2rXiPZGX
ZPZhn95HTbknF9ppl194qTWF0oPgQXAW0QgBOXARqac5lIHU+ix3Prbp2r7u3xKtRsjUjcLeuBLG
eImHzJZtNJdMnfBaZtGQokkyi7w1oGPiOO1dH/snVdT7R44Lx3g+OFS4LoA7L5i4rr6vmbJxUEVM
2yL7BIp5uOsPzaUBbgzPKLB0bLtatuslBu4lrc8MjbcS+gyVcVaBQW8+6MJJyB6Qxy0z2I4BKkGj
HK8h1avzXViO0zQPr6XYL3dc2OFeq36qSCrgCE79Co++iM0cNt0niV73TpwFB37hnCotxPAGhnbQ
TzNhc1TproTroHMatyGseve6kttsRxKuSGqjH/ZVNglcHGiFZxI6i4KTI4yUKOzxVDJxHLeYGCE3
VqCMU2n5J98rpR1DrrQdGyPBXV9Kz92WfCO18lsVhgMB7jj3mdcbeQXTGb0v3Mr6YBy6d05b7Vh0
lYb0a50YcDlQLOgAMw4USyTVIdRUQPL3JhLNan+rMTAmiYe2kFb3pO8Mu/ZzD5kL6cjikaLrb4yU
eXEi2e0ZlpKdFI5dVzlvCg2iD0PsygELfy1bty6OnD10p8L4MqcLatYtOpQS4Mt8RHMdfM+pWhIr
rRRcJnAmKYcJVKdIMQ9XYAB2GycfSdlngdWGz8XAi/s5tNlhhbNMg3IYy3WiRfnZHDMxK3R2s7Y7
sPDLcoVxFrM86NTlZdIjWJAEN5bsnniaRJM43ZvrCOBp1kHgRZ/d7nOdNDBTwUFg3uhPaMjcSWYx
0uYeFE/m03QxR3WAFAIGIRh7BfPgHjGVY4zMjxHx3esw92qt/RAjcEeGbGacxMVt2h3YgXapztHU
6pHvRls2pSEuYVTcoa9q5F9Bquq0gIckpYa4k/vPrXpnB/cdFcb8k+p8TLjqClCjpJsHXWcdhxYv
w7HZfJScE5SVJEzequa24D+6+iXQvybe9RxzH4fiE92Mqx6rINhWezAx9soU/d3uuFA+JSWASlVq
RirYyeGIfWgs17C7o35Uz/H+BaDTzeWdOUZ7PrK7DUFeIWd0EqD4JgX4QHQEqJmSw3r2ns882FQ6
1J+0MyYuH2gwT4LQhmCW+aDCvL0gv/GZmI7A3rE7SMm0KYZdNps5XUKAFUADrJDapGuu47gaeyF1
l+Xj8fkpjLEKg2hc1l9kYFxVS7OgRc7DTqGvYpzUDICAQA67XGNGZVkPUwVwj+Frl41OruvQLNd4
nRkJckEp232cHqvN1CxsHlGdQq06T3U0a7VTKdV34pasQkYWmkKlsA8jwm7ggUUqDwCu+cgYTKQO
PlobzkJNho6lHEW+/rksUaalINctC3aYihaBcqgUAJiNCsRztSvP3a8tW7VSlVTRSXDoEJ3Hioax
TeDcuUZxbFfKDMKh2pY3VupNzOBUmWeT0kKlLSsn81iB7EGwCLLLIcf4xxFP6HBoYVEP/Hjk6s6R
ESA24iaAXHrr2MudUz1HXyLyrj0ow8hojB1DhFQoLkzLu0vGQNlIRuubgfEBr9jYbr+aakq1Zeow
fRHAthrpKkI5unGO5BJemU/B4rGayr00D0bNADAn3Qkziq+2nTaBDnsQL7la/pQ68jF0RrwBB/1Q
9moE8OpD02CQkd9kjoEoS2+3tMPdsx40DbiDa8tVRlZPUZ1wl4rws2M2mMShttwc6uhkJjXmuIqF
0kN4rMJ60GrlJjDbE7zEbjWp3Hd4OKXOOvKC4iCm/46oT7br0BsoG/TXY2ti4dQUVAB/a+3YsBhf
z/XDQJnfhll61qH24wK86i3/1MekwWwP7Dn7h1yPBvsk7Y9UtDw8S9vr1OZYsrAYTj8CmhswcWCG
RO7R5lRaWF9BuZeNGkV8HHUU/zJAkyEs7DO0K84aDVW2/++iLsG+NDW/N4me9rd+v4ZJIf7qsQKi
0anj9+IotiUrCiXIYwXkCAgcgF3F1BhNU3k9MSkUC7qxbVGyGGB9aXk+VUCyZemMivExkgEO/xQj
mTLndQWEchaMDfAtWOKJ8u85sKVCVcFVS1vlMWX+W2nHMEiFFejg3ui18SUeaKWhP2WWzn4kF7s2
0z+GVHghohLXiwFrdxPH9JWi7FxJ/EvDwKkFyjAdTgtWcicJvK5ijJU5wUqyzr3GPa1Q0mmkeOyl
FcDL+lJLzN2OPaLqwt20gZRKqjYHke8zZVCSr4GPSGExKbwBBF++0yN4A432QA4BJUWnslUcmugR
0Cy68AwAqa78IQCj0wIYbGX4V7YNfK69kGOYGUF8rQxfQrw3K8oLx43Br0jHfaceF4wNg2ysMqwO
sGqKi8OwpAUp6Xuxhkck6k4x4EBHgk2ZWdMotPaNJh5lTXw3gDFRsCrIQmquSPvQYxXGVBTwW98L
7e4pQH+MVmqEZr1IuzYy1JnwTXX9/ay+98u9HAJknCC1G0OSS6Fz1rifDnU40RFDqfRpPOS7WDrs
NJEyDtpuzyHM5pRyZXKhx4xpnXtDiGAz59qJh+K8ioFNJwVpFTKrgJGysjhxwJw68syqtZ0s0q+b
BAwrRzAYu3MPx24AMwRZobBGDyqZibEul+LW+45Znpa+eajDW5zrX1Ps6pjKnnTtbW/ZFwZmdiGm
dlmeXXmY3CWY3aVsuxXSllGtjFttPhkKRvJedIq1Nt+KGRBAAmSCy2NU7A76VBi7jiscN3U9oYFo
gHCeH5kA30zYhTumRleJOR6Ku71I04C2wesnHY3HuZIiVfIhtW5jSR3NLY0a7qPNUK3SPwwGzdHg
NKMn6aRaNjHTwTsuUV9xy6Hb5W4AFDNve3TSBnRaChc2rr5vkDnZqLh0tQYyONlTxK6WFvGZid6L
No/hJDefeqM5cNGDAfWWGBcKGjEyYIoSzZgc7S4FDZkm0dDcYkZoxx8GNGZssiVazy1vANPncemf
ShozfOPg5+PvFE21NP4v0cN6RAv99vJ/AQ89tLgEpObF/4wX8JpzhOr6i3u8JqqV8rb4zR/94QNI
Z9pngHRmd3GA+EdZFcFtJYA4izNM7v77b6vISlB7m0ZxM/tSDPdv/NnjUIqgifUNJAhoFA7He4ys
FkLiOILCg9CVBdzmKbIiXigjO27iIis6Us8jK9Ab9B9ACGFDbejWz8iPqwtyxFKtUFyktYAMKoaq
EOE1Eca/6S3R+0l8qVaIrJaK4lFfQ7qseE8kQQySgfLVVnFT+sCP6/TMhUEkwyQqYBTJMIsUBqgu
7VMvT8mdUTbUPvvwkNxsT5YBa0wCHxY7YkhGAjsN5lIXyzuZRvmU2x9jrHTndUoC6x1WqowlSn2m
uP4VPhE7RZfsW/4XHYsdiyFIYiVjH+KURdHgQ6SKJNAmanFV1TNVLT7n0K0G4l8sldeJQy5JD+0w
hpiVQdAKtfx0yJGaEMwtgxehoIMSF+A9oXnRrGqU21CZ3+X2WY8xQlWnYzbBq9Bk9o59ZJeZ8FRV
wnk9MW2858N+FylXvDVwhvABZgv0/NycCGMuAfQAwbPLTrkXAveBQv8xzAkgeQcCoTmronNIiQfz
ALWYAc5DTD+KkYlEnunHxSz1B+Y/6X7vRjhfZ8NZEUHmFt7TanI1gLHpBw9JWXsMxBNddvpnSaWM
o/Y4KK8joIF02DyNVluPxxGdt664tejDhTKakNhw5eEopkuX0q0zm3Ac0L0rLMQDaeY1jdyPbNka
qdpXiXZfaKcIRbcHbR3uVbQD3cDegXezU4o2oegX5jQOMYYVqmfMCzwUpjKaizFNRkt0GxVMX8zw
DEj9UUczMtDDG7KIQzvNrofA2q2RrmtVxAFlY9RD1XD98NxXD+S2O6l0mbGSc97FIGHYO2xvjzcL
PWWqPbM+rfUzz/2k1ckItUumVtJ549SHgTPBNmUQPmMd0ve+NHKjej/W2eDhsGm2fFDa6ISZ6VHK
kCfE/kwd0LPXmOO0JfT+GNp4uJeYLe2r6kqtw6lU06jPa4g/wVmZoEGsWDdYI056Xdvx6vPcjccN
TUM9mPTphMwijyruqHraor6tpfa502sHIdE3g/Y/RF88xaUze+2aKGjJACAMJJfCilasFPcjiEsX
//ejrCbEWd+Osn/8Ky3W5K+Lv3oMspZlqjB2YeEahiqm749RFjAlQRbVWTHOlwlwT1FWthUcj8FT
QtOlw/4YZYWijmNyAhwZyHst5yejLKd/rv26iLJkkLImM2EQ1OKX+WuiJXLUYeeMw3JyNOedZowt
ucD/kOCCKwSpiwm80ObKK1S6Wqm7KoVuVzGXeN2T/QhBL28+TAMEvuTYPckQ/EpRwCsAFPaxHkC4
ga7pDx8txdkvVP2gyZWTukMDWoY0gJTY3C5JaAEkwidC+CZGsU0byXSpZbqsJuJaqo4LMiwXWt3T
EDfPsmoYjVUfvMY+TIhShhzDufE+tqDXB1DsCd0LLzzuvCtHPgcxNO5adD7wtGcWyESMK8xBOLhp
O+lb6Meoh9kNfsr6bpdqx7BqspGuISPIZMGUhnEE0r6XFlDD/Qq+leAIBNq0RNQSZOvYrUk6Ezoa
NQ5AhSrfDB06II1BbnbY+J+1RtuzrO6s8ae5edEkF3aRfgFbpBbDUdxJB0NPVyJKLiP5LCvDcS4r
46Y0Liq8rTOcDIrTQruUc2Xk9vY9jSN0Z8IPedGhSjIldHwMlPxcwiapUMtzmunwcL4KA0bHg+yc
o1/fHFZ2c+NW5z6Id1O/YOhpz+kwZFU40cDF1wwxQMnPXehAjOM1RAmNe6itMnj6ErD7IPD14Owl
9EyIl21hgleLgD+6+YFZ3ZZlhfnrRR+UaLBmo2hIxmWawImy4BlDA4NG0dASDu0OURfsiVR3pukQ
ekA9RH2ya9Q2hF9IU2XqT0B7ntcIfdSet9sx/s0B6TXqRLbr8ZyHITXRoUGdBYUFAwmUack4X/Vn
TXOOPAY2AEPIpofeJxQKupI6yAYa2fPqxJZ0dNqmTUpFMK2K/ZbbLzenNtpuers3V7I7wPx0kZrx
nN28NcGlW/O9NLGOWyM+GxLjYw60Xiv2PPTjvFawUuBcoSs3WEcqKnPIw9DFwn4hwjY4r/dyB0Gz
xEQKLf/k9eWslJTbki1oCwLps8z2Vb66RM1796nIZhc60lP2agEof5bx/tAvPU+LXx/opxJgVXB6
X4TmxQEX3+i7B4pmfPP6jhybYMqwldCH1c7y87dfIhq2Dz9WgGdhR6BoaFKvfswJn63U60t4nf3/
td95+wpe5PSyqtASYOf46YXgSh/XwZB/haOMm5DJ9vByARwHeXAGzFu0ANz2b4shVdQhP70E/M2L
NUD1HQ076o3VzX6+FM6vik4HCqrC8qfLNf8PPwtrlgJ5+3dYCo2HnuIOnsXLNYBjofO2CJSg+CzO
tH1rAKtk0zUQkv8Q1iykAqhoRVH7cikQeKFZIj+kh9u3BEAyNl0CooIu/A40gT8RHx6sl0+DQK3S
NxA1/3KF/vPRcc0bgUDEOyyF4CnROEZRYs1SsFGQ5WPVsE0bxZqlsASTfLM4KV4M0MimDplzddtf
PhX01WnTq8ZypbY1RpgG8kqbLQUviOroxAiVzeD5GhAcTNmxRQNttUTb+WaA/9p8DbhUYuGi88fV
8oA9XwrnV7pSYNEoYpefxQm3L14iKvsOS8GVqgo7xvJSX8dLOqNI9D08F+woW/lU4FP+LkvBlE01
H+IlUeCbp8LgvTGXgXkLnwaLzGez4CAaNfR7UDZ92B5fpdYmCeVCzG0RI5aBefuWgt1906UQ5QXD
UWi+5mM8fPk0kGDwNKAMsPhs64vxmlb90xUnS0GEMAxNDJ/F55u00sGeCkStjXTgVodLzXqPKoPb
DmFbDO6fPw5YdKFOSD9yy6uM155lP/04iCDhKKoGR/7xfr9cCptHwQauvfxsa9FpvSLL/fRSLIIE
8y/apss3g/Ts5VKgIKDL9L4fV2ord8+FCtxmW4fIK2XdhGj+lDQ9XwokFxaydlsbJ9+lG4MyH0MB
HVCf+LzKpeh8mXQjlgns9m2bQJXeYdt06LUIZNHyjfgmtaboBBDNgHxbUwf0at9hDZhxMe+SX20S
lqUwVdvaHhTtgne4eAVZH4RSHrKBV2UmQAuUhEFabGclYZnvUWMrYP8EN3rtS/DQlhXM6a3cDhZS
OZttByQJJuNg2lgP+fE3cYAlIE7Iura1sdB4lwYc6vUmSq7Lx+CbvFl0XPDL3NpoYAhdpM0eA7IC
RVkIqD3lxc+zAvtXVfTk6Gstd8xtzRUXMukbL4Vqglbgfi+fhle1NaxIvBi1Lc8V2dre46nA3wyG
4/omPcWUQCeb7MWLz7bmjNq75IzADpFvRqRsda0vXxBkQDXQ3w/tue19QZaBfKlj9zhy/5nBtqgg
LF4QsoO1S7HYMgBrGss21/alz2z27/BmqA4MT5rPjwHx5eOAD4MiALCPP97KDOI1pfyv1NYgdg02
j7d6kXhLqLalb2t0eE0j+StrQKNF0ew3p5nMLmg8UVQsPltbVCkb7xmLrpOl2ozplo/+q9oKJylS
zmfBYyvfDECQ7xAkNOQL0G14uO2v8koLgSZZdp76c1u5FK9xqn/lBZHBm6r4ziyfim9aLmQSsJxU
Jn2PD82PLsUP7C+P6DGED6O7BbgsuC/Xwcve+oUVtOz1z5/DhVaAqRe/LRgXyy+wBBaJ///tJQFj
gfp69tMVCmxxtoe/f7jM11/gxclW17b6xwNEWGcFPLjFD/qHL7tUaj1B5HmetmttO2l+rIBQ4vyv
GSPcnWUK8b0zfErvhqD84++zN04ios3TZf/Fk+wE92h0pr/spnVS9asDPnFZFnidjc9yjCQGfNv7
23mw5hSiF7XxKbiQohZyuakU/f4PVu4N6dwFHm3jsx3O2rSAKb764s8WzOTl3Pj4u7xhQ//WJQh4
5canQEw6jVfHefb9BSRn44N/F32/gKdu8GIsDGjmv0wmk9U3ffr6i2Jl468POL4Nbu/XHF4M1zY+
/Oj3//lSpO3sl32EhvDSGWargz67EDHc3fhMwk4hRUv6dnWspxNQcK3+cZN78SPGa5ve8A/lcPvm
27CY9W28UEezinVad8uZ9rzDOv2YovemC/V9auGmR/8uJXzTg/+wauemJ/pzv+1Nz7A7/P4PVG1v
/TfSgwWKZ+Mndud7u9wCY7rxKS6D+ziYiQByey/cFWdkO2uC4gLXvPHJToJ5KgRb12ZUi5HNxqeA
oFwM//5nu3qfn4LhAnK48fH/+FcvYu26JGcxbNj4BH9mvbbpk/uw772ZDS7ABBtfxRG3+Uu9dpkW
s9mNT/AjIn6bLtWH4H4+K/qV6ei698ISw5WNL4ZCQ7wWa/emxRRv4zMczqCyE7O+BPfSzV3x73+G
q6/99IKAoV794wbZwrPIuCblWQA9N76ah4pG2sE94+9rz/Ln+/m6cvGRXfS6iFwxi9b92cs6WfzG
bXQ/K377XwAAAP//</cx:binary>
              </cx:geoCache>
            </cx:geography>
          </cx:layoutPr>
        </cx:series>
      </cx:plotAreaRegion>
    </cx:plotArea>
    <cx:legend pos="r" align="min" overlay="0"/>
  </cx:chart>
</cx:chartSpace>
</file>

<file path=ppt/charts/chartEx10.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'Odw zagr bez UA'!$A$15:$B$50</cx:f>
        <cx:nf>'Odw zagr bez UA'!$A$14:$B$14</cx:nf>
        <cx:lvl ptCount="36" name="powiat">
          <cx:pt idx="0">powiat będziński</cx:pt>
          <cx:pt idx="1">powiat bielski</cx:pt>
          <cx:pt idx="2">Bielsko-Biała</cx:pt>
          <cx:pt idx="3">powiat bieruńsko-lędziński</cx:pt>
          <cx:pt idx="4">Bytom</cx:pt>
          <cx:pt idx="5">Chorzów</cx:pt>
          <cx:pt idx="6">powiat cieszyński</cx:pt>
          <cx:pt idx="7">Częstochowa</cx:pt>
          <cx:pt idx="8">powiat częstochowski</cx:pt>
          <cx:pt idx="9">Dąbrowa Górnicza</cx:pt>
          <cx:pt idx="10">Gliwice</cx:pt>
          <cx:pt idx="11">powiat gliwicki</cx:pt>
          <cx:pt idx="12">Jastrzębie-Zdrój</cx:pt>
          <cx:pt idx="13">Jaworzno</cx:pt>
          <cx:pt idx="14">Katowice</cx:pt>
          <cx:pt idx="15">powiat kłobucki</cx:pt>
          <cx:pt idx="16">powiat lubliniecki</cx:pt>
          <cx:pt idx="17">powiat mikołowski</cx:pt>
          <cx:pt idx="18">Mysłowice</cx:pt>
          <cx:pt idx="19">powiat myszkowski</cx:pt>
          <cx:pt idx="20">Piekary Śląskie</cx:pt>
          <cx:pt idx="21">powiat pszczyński</cx:pt>
          <cx:pt idx="22">powiat raciborski</cx:pt>
          <cx:pt idx="23">Ruda Śląska</cx:pt>
          <cx:pt idx="24">powiat rybnicki</cx:pt>
          <cx:pt idx="25">Rybnik</cx:pt>
          <cx:pt idx="26">Siemianowice Śląskie</cx:pt>
          <cx:pt idx="27">Sosnowiec</cx:pt>
          <cx:pt idx="28">Świętochłowice</cx:pt>
          <cx:pt idx="29">powiat tarnogórski</cx:pt>
          <cx:pt idx="30">Tychy</cx:pt>
          <cx:pt idx="31">powiat wodzisławski</cx:pt>
          <cx:pt idx="32">Zabrze</cx:pt>
          <cx:pt idx="33">powiat zawierciański</cx:pt>
          <cx:pt idx="34">Żory</cx:pt>
          <cx:pt idx="35">powiat żywiecki</cx:pt>
        </cx:lvl>
        <cx:lvl ptCount="36" name="województwo">
          <cx:pt idx="0">śląskie</cx:pt>
          <cx:pt idx="1">śląskie</cx:pt>
          <cx:pt idx="2">śląskie</cx:pt>
          <cx:pt idx="3">śląskie</cx:pt>
          <cx:pt idx="4">śląskie</cx:pt>
          <cx:pt idx="5">śląskie</cx:pt>
          <cx:pt idx="6">śląskie</cx:pt>
          <cx:pt idx="7">śląskie</cx:pt>
          <cx:pt idx="8">śląskie</cx:pt>
          <cx:pt idx="9">śląskie</cx:pt>
          <cx:pt idx="10">śląskie</cx:pt>
          <cx:pt idx="11">śląskie</cx:pt>
          <cx:pt idx="12">śląskie</cx:pt>
          <cx:pt idx="13">śląskie</cx:pt>
          <cx:pt idx="14">śląskie</cx:pt>
          <cx:pt idx="15">śląskie</cx:pt>
          <cx:pt idx="16">śląskie</cx:pt>
          <cx:pt idx="17">śląskie</cx:pt>
          <cx:pt idx="18">śląskie</cx:pt>
          <cx:pt idx="19">śląskie</cx:pt>
          <cx:pt idx="20">śląskie</cx:pt>
          <cx:pt idx="21">śląskie</cx:pt>
          <cx:pt idx="22">śląskie</cx:pt>
          <cx:pt idx="23">śląskie</cx:pt>
          <cx:pt idx="24">śląskie</cx:pt>
          <cx:pt idx="25">śląskie</cx:pt>
          <cx:pt idx="26">śląskie</cx:pt>
          <cx:pt idx="27">śląskie</cx:pt>
          <cx:pt idx="28">śląskie</cx:pt>
          <cx:pt idx="29">śląskie</cx:pt>
          <cx:pt idx="30">śląskie</cx:pt>
          <cx:pt idx="31">śląskie</cx:pt>
          <cx:pt idx="32">śląskie</cx:pt>
          <cx:pt idx="33">śląskie</cx:pt>
          <cx:pt idx="34">śląskie</cx:pt>
          <cx:pt idx="35">śląskie</cx:pt>
        </cx:lvl>
      </cx:strDim>
      <cx:numDim type="colorVal">
        <cx:f>'Odw zagr bez UA'!$C$15:$C$50</cx:f>
        <cx:nf>'Odw zagr bez UA'!$C$14</cx:nf>
        <cx:lvl ptCount="36" formatCode="_-* # ##0_-;\-* # ##0_-;_-* &quot;-&quot;??_-;_-@_-" name="N">
          <cx:pt idx="0">5137</cx:pt>
          <cx:pt idx="1">31056</cx:pt>
          <cx:pt idx="2">91298</cx:pt>
          <cx:pt idx="3">7551</cx:pt>
          <cx:pt idx="4">57806</cx:pt>
          <cx:pt idx="5">88887</cx:pt>
          <cx:pt idx="6">91686</cx:pt>
          <cx:pt idx="7">64593</cx:pt>
          <cx:pt idx="8">50350</cx:pt>
          <cx:pt idx="9">32036</cx:pt>
          <cx:pt idx="10">89771</cx:pt>
          <cx:pt idx="11">7204</cx:pt>
          <cx:pt idx="12">18428</cx:pt>
          <cx:pt idx="13">6524</cx:pt>
          <cx:pt idx="14">253194</cx:pt>
          <cx:pt idx="15">1515</cx:pt>
          <cx:pt idx="16">1802</cx:pt>
          <cx:pt idx="17">23103</cx:pt>
          <cx:pt idx="18">13649</cx:pt>
          <cx:pt idx="19">68313</cx:pt>
          <cx:pt idx="20">17655</cx:pt>
          <cx:pt idx="21">25716</cx:pt>
          <cx:pt idx="22">5834</cx:pt>
          <cx:pt idx="23">13332</cx:pt>
          <cx:pt idx="24">10550</cx:pt>
          <cx:pt idx="25">24448</cx:pt>
          <cx:pt idx="26">8004</cx:pt>
          <cx:pt idx="27">71861</cx:pt>
          <cx:pt idx="28">2297</cx:pt>
          <cx:pt idx="29">2529</cx:pt>
          <cx:pt idx="30">49575</cx:pt>
          <cx:pt idx="31">2567</cx:pt>
          <cx:pt idx="32">80613</cx:pt>
          <cx:pt idx="33">8365</cx:pt>
          <cx:pt idx="34">20187</cx:pt>
          <cx:pt idx="35">26829</cx:pt>
        </cx:lvl>
      </cx:numDim>
    </cx:data>
  </cx:chartData>
  <cx:chart>
    <cx:plotArea>
      <cx:plotAreaRegion>
        <cx:series layoutId="regionMap" uniqueId="{1AAF33FE-38CE-46ED-80F8-9CE5F1573E39}">
          <cx:tx>
            <cx:txData>
              <cx:f>'Odw zagr bez UA'!$C$14</cx:f>
              <cx:v>N</cx:v>
            </cx:txData>
          </cx:tx>
          <cx:dataId val="0"/>
          <cx:layoutPr>
            <cx:regionLabelLayout val="none"/>
            <cx:geography cultureLanguage="pl-PL" cultureRegion="PL" attribution="Obsługiwane przez usługę Bing">
              <cx:geoCache provider="{E9337A44-BEBE-4D9F-B70C-5C5E7DAFC167}">
                <cx:binary>3H3Zct24luWvOPzcdAIECIA3KusBIHkGzYNtyS8MSZZJcCbB+bGi6iNu9Wfcx+q3m/lfvY8ly5J8
nHmyQzeiQwpHOI5I4GxiYU9rb0L/djP+7Sa7vWrejHlWmL/djL++jdu2+tsvv5ib+Da/Mu9yfdOU
pvzSvrsp81/KL1/0ze0vn5urQRfRLzbC9Jeb+Kppb8e3//5vMFt0W+6XN1etLouT7raZTm9Nl7Xm
D65tvfTm6nOuC0+bttE3Lf717e//O/vtv0yqb98+vWT/+rYqB33VvrnRt2aefv9PuOntm9ui1e10
PlW3v759MpX99s0vz7/xB+neZPAAbfcZBlP3HScuQcQR7t3P2zdZWUT3l7F4J5DtYsLYw+W77z68
ymH48Z1sakfZvkp29flzc2sMPOfX/7dP8uShfn17tv/jumz77puyK9oNKhEAtJk5M+nV2zfalOru
iio3T30M08Ey/fIU0B9+AQv37JZHmD9f5T+79BTXnSC//u3vn2f90pA76B21EcKE2neY8qeQu+8w
ceAaEejrD/623Z5ALneU7Q8hfzLJ7pA/GfZKIFdx2cz//MfwbbFfQLcBaNulgtu2eIqweOcy5Ar3
Dl/YCt++9A7hnUTZjuv3oTug+f3mV4LhvaW+1rdNt9Ha0sp21JK/ZrQBWORyITDBD1b5sdEGDaZY
cIHvFRzg32K05Xcx93cUczvo94b4Z/PtsBP+ZIZXsj3WVwPoeFF+Q+OFVBxRZnPQ5rufp5ruggXA
CHbKt++80/CdJNkO9vehO+D6/eZXAuF3DYfA4oXjMOFwsNUIP3jdxyoNJpuAvabuUyBB5/5UkO04
PozcAcaHe18JinfPU1pSX/3+HxAevmQ0DUbXYVQ4W1F03yGKMOa286Ctjw3zX5Drj0D9/mA7Y/t9
yGuBeGrL/AWRBZdLGLE5p+QOumdBM+RJnDNM0PY8Sf6pOD8B9G7cLjje3flK4FPzb383bXkTl8NL
6iegKJBjYzCyW1GEwAkLYjN8Hxo/c5s7S7UdzKfDd8D06YBXAu29C735jvDLetKvGHNq2+xeU8Fl
Pvak7jvgOrjNnG/W4Ula+2jJ/0ys7SDfh7LP59kB7Z+MfCWwe7/913UD2vxm8c9/NIW+mV9Yr4Gy
ILbA7Cd+FzIhwJxu1+u/KNt24LdNsgPq24a9EsgXmR6ATf2mZy+U7rgugRDrmVKLd8whwGJiujWw
2kWS7ag+jNwByod7Xwl+95Y6+grji2Y7m2jKEVTY5F5f6VMbLd45xKXIfWTCH8fJdwv9JxL9EZ6b
oTsDurn5lSC6voKCAzjea31rffrc/PMfyQsqJ5QSXMexbYLuiWPyHFQGtBQiBMjnzQ+UKh6D+hdl
2w7vtkl2AHrbsFcC+d5VCzWaF7fCQC9il/KfRNHIBkcMAdhThHcSZTuu34fugOb3m18JhveGOP39
P8rr7uZP7N5fppJdMMW2Q+4ZC9DKx9Ey5LVskzGRZ9p6H6zu7STSdkx/nGIHbH8c9LowzrrrTBf6
9sVRZhy8KbjU5/Byjm0EmdJTVb1f5v0dpflDgJ9MsjvET4a9LpBznZagOMOfZZh/WZUxJdSB+PjO
LP9Q9ROb+BhToK4eO957rA92FOoPsX4yye5YPxn2SrA+mMwG4xd3vdgFrwss1kMQ9dhc31f+0DNy
Y0dZtkP7ePAOkD6+/ZVAWd11ueSTmdN/gdZCLR6KO8591PzMAQNdBfG0w/n3At825d1NtO0AfzMA
j+bYAecto14J3Mf6Nr1qpje///dDT9bdkr8Mg0E4dFMJxu8UGCjmxwq8ac1gDhQRntnovyTST2D+
cY5dYP5x1CuB+V6rKzPf/Ev66lwX24SI+x6MHwIvITY9Gt/KRdtbNI53lO0ngN+ZrSeT7IL4lmGv
C/Lm6kZfl83Lh1/YQZTT7xzkU822N2Vh5txf3o746W6i/SHgj+fYHe/Ho14J3Kfd56tvVvyFyw02
Y4iA8t4Z8R+YLsGEcAT5XoF67LN3F2s7zM/G7wDxsxGvBN57A95M11BPemlWBNpjCWfO9hZZKDcw
4drMpg9O/DHA96HR6S6CbYf4hxl2APmHMa8E5q/LmH6Lh14mBsPIYVw426uFUH2glCDO75sEnlnq
HeTZDuq3gTtg+e3WVwLhmb7N9VXxNRv+ZpA3rzq8aFgNLykgZrOn8TR0XEHZd1Ns2loY/H8QbDu2
P5toB6x/NvS1YF+aDfC3Ny8Lt83BAQOd9WCAH8daQIO4wISBgn/70rsmj7OdZPkJwt/H7gLq97tf
CY6///egf/v7pifrX0Jr2a5wCPAcP6EuXYyx4zrfmc3H/vavibYd3i1z7ADzllGvBO774Kq9aooy
gpadF0+WqKAOpEs/qxULm9qC02cdePcxzvmuUm3HeussO6C9ddwrwft8uomnb9byhYIsm2AifvqW
GXQAQNMOVJ++/jyrL/65ONuhvR+3A5j3d74S+O7VdSjhhUGoO1y9cG1p09sBDXQCmtcf4qjHDlfA
K4XgkCHKevDHjw30veJ83Fm67eBun2YHrLcPfF3Qz/DK8m1zA680vPArwtCsBQ0ADnjn79nuY+zd
dwy6pl2gMx+2xhbsP+0u3h+C/3ye3dF/PvKVwP/p6rqZXzyXgm5a/q1R64cSBRcMyo/ud2b7Md47
yLMd4G8Dd0D0262vBMLf/6dsXtj3IgJ9HeIbFf3DyyrMtR0bao5bNfbPxdkO4P24HfC7v/OVwHfv
e3//P9MmzX1RIhL8LnhVbHPn3rH+UB2GRBeiaPKs1e7e4f3+P7uItB3NH6fYAdgfB/3/jPFPZHvy
nHBQw+bwiTsLtyUu/ovnbWw6nwnmmG6aIx97USj8utSGDq3tdf6PZfJuJ+bs7piSH87YeD7+yTPe
PeJPVuNfc3bGz8/VeDitxLtqr/yv55w8Olrjj69+3clwRMuzoT9H7yHrWH3+9S1mmEF3sg3IPJyh
spnpfvgdhfTwLuzdjng27hYarGEiaNrAjBHh0s1rCdBf9/bNcPv1CvRT2ozTDSkJBQR44/ftm6Js
2vjrSSzQAyKg7x2Dd4WXfYG7MmV3fwkqEYJyG6zA5or9cBgNnHAyRWXxsCz3n98UXX5c6qI1v761
MTjw6u6+jbjwbhThsNcQtJTgTTuYA+JVN1encOIN3I7/l1WgKW0zglVTdIdzF/vjYEtUjH6f14FV
pYVyS73SaRHgzFrWof2hcpurMCGNJKw+LCn349jEMo9TNdr4OsbF+UjbM2ZSvyfZDct7rxK5nLIi
4CU9bTtyVKWfnFH22FmM5ZSrsC8/hFWTSTQNaxOFJzWaJB/OMEZ+iYicm0m11ZLi9wXv/diRo517
YmyCkGZel2G/oYc5y4Mc4SNeD1dzP6ratOdMF8FoOa1nJpNJy21lreelqD5EdS5tXns21Su7dFcG
UVu6KFNi7OXcHosklqY/qLPayAZk6W2yHlt7NfT1MuXVXq4tLVvkLCsey9KpsSfS6kSQoZGmnN4T
Ee7xIpdDvMcT5BnDD634gymPcSZk6H7pC+3p0pZjXUk3JypzXG8kt42Ll2M3ywhZoXQL9zIh1lVE
Cwqip61ybKRalq9ENQYWK2SVdQuqM5XhxC/SEweXgAH7Yhrj2aGrElKti5leuy31HFoeFOLEMom0
bLRihbsfxfMZjafDwW39Ev6f3UQ17QTvrh7zavYbFh8g5ziz8gAV3BNJKbPignfw2HO1IpTKivaS
s/CwStD1FBllmeu6O6e0ljlicnCWNlthfTQ0sNQGS4YsH9fTMcf9QZW3H9ycf2EkXmHWLyvSrUTX
fuqsVja6XXc09vIULSirL3HZLotw8Ou2V1OMZOKYD61r1OR0J2OnVUOcoCwESNfKgpen2JoqJZi5
sJiGb66aNc74Mq/SVFphQ+TQx/vCyoKawbPwtFkUrAmqeP6Ylk4hm3Q8mVtyaUZYqna+qghZirgp
JXf5ug6HxVDxFRbo1Ij6vLWH91ZFb3va77Ow+VIXupOPzMkW9RR8o35P1VPAu2zEtQkQ2GASoHXk
sXqKbkQpdAlhFRZ6SUp6PtHxHDa4jIbGq/R01pN09DTN1+lov69ifoxZuyrtUeHc2a+dXFkoOiJj
rcIwXI+1I+N8f55gfF2dTG3kcbuXZcIWXX82Ts37EGspMiYrN/J69mXC5UoPH2nqWxk6t+pM0spW
s80HyabwoxiOknFajbMjo/mChNOnxFzM8W0WrqmDJcaNH49Bq7uDctR+E497SYoUbkCKDoa4iTdE
Jy1tvdnF55YOlVMEDRsPbEsoVC5KlMnBsMXs3uRFeYiqDyxPZSdG1bn7RYkj5dZin8d67cxGOaKR
umMeruyA1Y2K8ESkg/fcsVU5Yft2m8ohNTIePtdN9T6zw5UV56vOurXcTwnoXAwWoutLNZl9LmSB
LjOdL2OTBV3MZGaXF8VULDiJpaYInnc60rkFqtgco8QC+5KlS8csI9r58/QxtvXhiMJlWrKLQl/m
Trw34+swUrNopRbdCoeroqMBham7pFZVyU/cHFVyiFLPhdO+wnavrZhneLYo530ny2VG0MLNOynm
SbLMfg8NR14Y3tQUHst84ZgBRm3QZ5asmdd3fM/q+Hpw+Xvc9jLjako+ukVqK4GdI9pe2XCvc13y
oElWbrGaxBkVe+lkLZKsDxIxL4eKwFotMBqkqBJY2lnaePStQXttbsmmS/YrBx2FCLQ4GRV0SRzj
2D3OSg28VO5PYlgP2PKcZNjv7WQdOsMaT+3HCQ+qsJMP8Tj5xVDI1rL9BO1VZDQqR0ZW0byXNPP+
mLGDLKGBDTtyTmvpmnmRx2XQRcyb2/fjXPpTRMDQO2rW2ONWJVHmyC52gjoHmzkan7TzQdK4qkXu
SpTL3u3XWTPtFXiWqI+WuEPgVGbfKieP2k4wJ1SO/bEIydIOx6M0uy2zL87ceRPZL+JolYc3yRQt
imRctSnARjKFI2uZJPSIGbrKOrLmMVK5aIMqP7V0rOw+l2jWHketpLAbaUyXKMyDqhm8OhRyQOVq
solKwY535KPVtwejk0ssxoMpjiW3jSR4lDwpA2RNvpshLfuiWCAj1nEeaCFkE1r7Oo4VrUJZusKW
4TDCqMEFRbHsvUT367xOQWH0Qe40MsnATeQHtSPknC0G3SzbOFd6GCRJp0UZuaGaxFIL7LeosmSM
Rthd9Gium8AUVgQS09If8ToHtxo6lZc6XM6IL8ZUS2QlXk1O5szUUuvws0jrLwJ8XdOO511WSR2n
WJaDtWJlq9oW7xV89EMCPnTiuY+LHnsOWJLEmpeJ6RdtZK9CSyyEWx1rgo4r1w0Myve4KA6pBYvW
RT7QUAvaZorrZj8f4lr2bat6YR+V2qxJzQ9G1ihok5dumEgRNrJN59PEHdQwhyqzulPo4DrosyM2
O7A843lI51WU1f4I8yUFX6c88prKUZolnmmsQ5wkB4U+1c0sW5z5advJRkwmGDt2wUd9UdfsPGya
Ve1qIx0R3ohyvkAoVn3ZRhI5zYk9xMu+xLNKQsd3ytTx5hAvUmMftqkVzDxHX0MO004BTrJzHA2K
J1GAuJYUsKuG2hcm8Z158qYGqySq1uUwB5q452NNpGUin9axT0Fr3dI94rENoQKar6JkPGWs9pCL
IJ647IkI4qaWfKKLGEVSMKq0U56brpWusA7m0D7uiKOsJIf1ZIAnCZCOP7Gw88K8CCYru6hMrtK2
XCTYjZTuPlSD5VXFFS0nKWgn6yFUnUi8GSeBk0KQUjQ3Y2WpQhAP20nQER6EIVGFM19iTcFZ54to
LmWZ8wIi0NBnzfCxJ5dlGx4m4UHCR4/R+gyW+FbbYjV1R1lh+bYbBt2UnYbZNMjQtBI2l0xCJvMq
2wsLfgSBKWyTbG9GbMVRFMkwCmFt9Lzua+QlMZZRZSUyG/BRk2YHsYCQx1xymI2ixgYNiA9wgf1Z
MC+NKhUjdNjj6EvXaa8PhVf07YIwDm41loNdy9GpVk2L5TztD2CKsZMcoWw/M8zTRbYMs1SOXRFY
lsqqkz4HkZO8kKTVXuiyQNS5KmHrx+KUQAg15aHvJgh8KFo7DgsYeAExDb5LZ0mtgymLPa0/5Y5Q
TfmxRTA72hsiiCDnxiepK6s29HD/kUdrw/xSpDJvxoMxaX1IPjzDMjXxZevEi6TpVBR2qiZi5Yxc
dSwLxvwiwuWidvogp1gOOc8gUNeZjON2mXb4sI6QLMq9yTrRVS4Zb2SWURURviTpqgfDVxAkIa6R
jjN6RFtePfT7fX42t59E3wUhmB1ct3Au3OdqPqnKqzQ6QOKkdBPZEO0lzjIrqlKN81WcEVm4x3U4
yaz/YNEPlYHVg7jPblEwsvN63Jvd0wlT1Rd7OGewZ88gnpBTiRVJbckaLOMw9DrYY52DlT2TdVJX
VylyPGHVQW0uUkpAScihA9FmDFlDxKtFb/GAtrXnwAbIISfSoZYm/5Sy67Cv1FycJ7pQ+ZxhaVWN
11q1j/moSut0MJflnIOV7dTAjjWFfQyGFYL/WPbZIG9FuHJyV5nGVnhYRWZcIOd920ceSz/nEKOY
kQdWEUuUY5mlZyK0PsZDp4zu1o2zCIfIhxM8ZWnHn+eI+iEozQiWvHb8ik9rnefgLtAViiHbQZCE
1Nyiam4h1Qhre78q5vcUdwcuhSuuWURdpVrIoLohVQUGJ04rP69rcB3E18wfYGM0aaKyEfkQsfuW
sFZz5vOo8aGrPegx8Zj4MNJPDeDtzpYU46DQfFaXlYwLrcrYnDc2nL0kRq/IGlklC2tjkTvOrzcJ
y1gdVibyyrJEchwmWbF5Hbb1oUtgR1mWZ0HMwfNqxVvhdU3zWVhzEGa9HKzWK+YSNqwjW20dDukp
m/L3E299KykVbbp1XV1kubvop0QlHLZatK5xJCu+3zUrm676+YCWRs3c2mPYkROsj7G1tIZlZx/W
+qrrx/3JnlWK5jVD+qCJEllbx0NZrGndyxQ2Y6+ximirgN7xwZUEGQRFSf/ebpca7EI5fJxSKvGY
L3Keytg6SzrqaRbvJXkoTTQuLFiNqjpOqjSRLDEBBQIAct1UpvpaE6rA/IP5uEwgvE3EsILQTfKu
+lRrS6a0PCMQUQ/dRosgGs3ZDKpHDjiLVDNAWAApUCxncl5A5laaCxZ69giOoJo8m2RLS9uw9S9J
Uyk7HpQrYCdrcIoiUpntLMrhuC9GNVgmaMrUj8k5r6YgLtJz1IySgYoOEDaFTr4gRbsoHOsjrWFD
kflo4raasKuQSC9xavZz7h4PURGEY74ebHRoKN9PqwZ0vBGQriozWXtF1zqwM+JDt5zWeVMobpFl
hpc15AUCngJls6KuVhOpDmqSgDJXI2Tq5EC0LLDEKN3MqSXsXBXxTlIM3nrmp8Sy941tH31NyO4Z
qPuM7I5AuSmrqdFRfH+g78PHfz8vc/j39TTY7798+hFmuJ9ywxk9+fADi/UTnuruMOGfXPw5ifWN
nfzKRcGr147jAq30cwrrORf4iMl6GP1AZLmME2i8gWYMCj2vj3gsqAZCcuo6m7eTGIMDHO55LAe/
w8BQ2cimDoETsTaHj37nsaDmQJBL4egHamMh/gqPBfUMeK3tcaaM4PyIzfmGNpB28HXUATrvcaYc
haYTXZVhVdvgviary5XTOKveoUbREBgoa0TgNu3yJBv2+JR/MEwfoaSv/H6+KOPL0bJXtE9GaSOq
ZVF0hTKUHOhmyFU1idorOmU5HbgXwiM5arAWvIgDF5UZsFOp8CdeeRUuwJuHYITdcTyIy0uU2mAh
REXUFNUXdp2Ajet0UCbTB511rRo72PADLfcGrXTc+04yfgYp9jPNj0xZXEIwv59H3fu6jYKCN36q
3X45F1bp4ZAvM1ogOUfDJW/cSVpsORU8CayGqCrkpZ9ydNy4R33sWmAmzYdYjJ10z4p4uE7DZg6q
izmpOYQJkHfyih3aWXxhClSp0m7AJ9CLfoT1DPlwPLfWsYUj7mWMRV592CCyx0dnKSy38zUcACBb
l5ZyKJLPFe4sSKMuIgesi1WPQYz1GMxkmiXEiUbaNtc+h0gJjoe4mgtyMmSULvSk/b4hREYmCkpn
DBWp2LHlzJCSuc5ZmuHA1fb14MwHc8LPOla8D7W+nCHPWGnaHZgR8iNMSiwdV1dry3F9UprMg015
jGt9inV/jVpSeaJ1RxkWhkM6QhdZ3iClkyxT2jUndg10gROzUVr01DE8DXrUdDKKqqvMG4YRoh0W
C4njwodULd2Y3xpSj+5jPhUr2sSAGjk1bgGMihFHTLRAaIRZ5Tk5XaGxiZYtmrxhE+yhGSMw1CzI
bc19ERXVOSSaQKrwoV8Lw5HM8Hg7N8XHSRed7COTQriOCx8ClSKxU8WjrFfdFO/huek9pwAE2NBl
Hkk3+17Qk5hk0V5X2n4NLMoa0AECIWy8GiUKMQqbDQ8D+OfpKGEll4QPqu54GGRp5hkyp5CD2mcp
TW4w/2JnNqSVJjNymIFsmEtqH8Y5WcNuzDgKSAqLiTLjNc3AwVJz4nUDOWqt/CyPW64gKo5kh9hl
2bF0H6U5RK19L62eO4GVgNkeBATh/TzKtGEuJIh02Uz1uhtGIhEfrZXNw/d5Wh5YCWQHuhFakpzt
RY4oJYM83Ti4WucE+GPOo2QR1cdxx3xD59xrw8kByi8/cmLr0gxDAOzVGNjA9oDm9lERqaqybNXM
QNpMECxzXflkqApvHOdFMw0qTJrMmyLgUHGCz/tUjFfFlPglTlZjPi7RmmRuvBYziRZVOl5SE69o
yhOI3fiXZnKAqu5mcGgu0SrKF7GBvLECkygzQ/aAynek3YW9jPKqljAe+ASXl+u4krWIU2nXZFUN
3THWXSgxzcOgQEOr0jKZPQMuG9eVI2ean7MWwi9dN7M3l+EEgQPMRIAzcK14kFFJ6pURwzEe+0tI
LvYst/biRDeytBwgmuPuoHeFn8YDPrF72i2tspFFxBcVmWNgnEOm2qQAizhUzoJG875Vd6kXZgBj
mIGRTKriU1GkN4IjUCwRnhc5ngJral1IWAlSdChPx8J8gvjDgnwg14oJXklck73antY9ZMa+KKLA
TfseNk5K93XqLnImztI8BC5tsI5xr4tlX6AgDyEwjOqyUxs1VhU7nU0FyWlFjZfrCoLLBBKpIu2B
ALGXBcs/hk5SLRmLHU9nEwSY1oB9kpDJQ0W90FX3pcdl4SW4OmC0KNVgaldFsS1rE0ZeWNmDFwmz
17UaDEDdT2qi9STPLSvDK+2mjqL4JHFxp9x5nt93bQYZRgtuwB6BFoGEYSxjN6iylCsRMi+pI4il
J1armNFuPR5l1AWe0g4HL43r91lkjlmh6yXJkW+PQ6G6diZybLoSmKQsk6Mpj5LB6TwyWokiHf0C
aReHOCoaJDbw6LRMuSwaMNMa8aAN5y9mQrlX03D24rrYs1DKwD9asyIlO7TsPgZmNOEeN6nx7YJg
iYakkfY0Lad5yRJwBZxuCiiFU3q0gnXXfWh7bQe5zATKaGyoNswBi1m6nu0s6ONu8GI4OFP2cTYH
MPR86kGNC4yDdqxHn+bNgTDuKfyFBlexClKkIjl3iZ1Aapoe5II0yrFCssA8h0xnyaDmgzc5CtZt
7xtyGLEhPkKdyX3GM8hNwHCwLO1WDjdkPfdmFUHxQDJdjdIU8azatAycuQJn0Du9qkWoUiHOutZO
fUiWIVboTQQakiEZ82YZTmWj6k1GkpGMQow6nKMInnCY1Mz6m4pza91Xk7LEwKU9GuyHPNN+Yq1b
suyXTmMgOrCAIqzC43QfAuredgRkSSmUk8LmspjnzKNCXxkTgXIkkJpUtIyA/RpkavDFMAOpQ4tj
BGV+L7PwuJjsaRnaTdAKC1Ky3siyRXaQasje7anzwP5bqskhZqkgcjcCiO60KV2grs1Z3sOmC+G8
d7/DljKJVUqIGIQHjbarso+vGPwhDK/BEFXUONmz6wGMqdUGTjMnXgS2LaBzc6jLMYFE1aQSNVMr
oUxmAVeJPdtquYSDZOpgjvzS0MoDpXf3TId7NY8w1gLNNTO4mWxogbq1+tO6ZeD2LAv8h8EHKQ97
pS2yGusETMQMxYIoQfTQqUwjpxztV9l8PPRinWIgF0azN0IUcTDMBYa61wWLaXIOf8rizKXdsOpL
B3yDkSyH5GbcK6oiVMZNQLGE+8XgdGVcBkaVgOOeaK7IQOABcCRUnIB34HuoBSsWZx3ysqo4AvLJ
2ufp7LlK5GTw4U9JuKqeL+CxHFAyd/C1sb6U1gAJV0yAR0qv2pieGSiB6YmnftHTQQlU3zQNwkCH
2acxb0+ronFlMoa914uzGTUKvka1Ux17HbwoCpx6u56ShEhOIVcceXhSgP+CSkYPn5p4WmQGSoGz
Xo1OCahGOgbSoVvUbd144YjQkvP0Mo3KWYVCZFCbM2eDAOigd0s2M/gznJZIobr8SIH89oJxDiDF
i3W0GjNZp/GySSFxnDkY/H6OIc6F3DpjY+nFQ7+C0lQE2eJpmTKwSKw/nMf6s2MNdJ1YQATXo32i
I+B6WjRDRJqi0HO7MVu18N0u1JvlzAp4CjzPamLh2WiZ4zxyViFt+f6ANLA2bjR6ZQg6Etnp2krn
ZZa1PtiOdNEnBPk5RB+kL6iqYsiUjQbWkZKPIfhwZeJ09KsRuHgursfWhFC0uylI5x7F4CPbKOey
sSzkQ+S3jEt0M4npoOmB28mmcRHiZJBFbkeHSMR7UBEDk7XUTtP6aVM0J10+KhSGe2AP2D4puXMs
UJWvgR+0Zfd/uTuT5chxrEs/EX8jCYIkNr3g6LNrnja0kELiCHAESOJN+n36wfowuioyMiv/Move
dFlvyqxSIcnlTuLee853LrNsvskseqHZeCiU+qxyq0MZh3Y/aAvqN1dOMI0Yhv2p7PfYVbmGrIAy
YY3+vTsPedpQ95G7k3/s5jyyXDHEeuRGuEKSVQMKFT6FLHH8s1e0MvWz8doXKj8732vNvaRvyym4
qRo9Q7YsZ6g4VFzUMJenFuashEc2Qrgy2ZXQokgmbJyAENs/DYbTxGK1+shrGhik4xpIBypettRX
4bQ8HUplX8fpxaSmHearvIUzHWP6mKKpKJNCd040arvDsaaDohIHbdAqzGpmwEU8DHXZ4e4p56Dv
S5XIsn3IWybCpdLP5gx1NNP1UeUdhLnBfB2MqjsUw1pEeCIPSphdog0bHRounn63HHE/D4V/0nIY
zwrDjPVVQeXXa/sglJYBzm54HBJtBIfENrgoYH0Pm/9j9ZgEqOCrkOgJUoVVwRkRBiyUtebhNNs+
ZC24iq6iuzZfpqDosxjC7PaiMpxW7Hns4Auu+XLkFnnL3BHNwdDcdLNVBXrG3921+mwQXMy49FRq
QXt1TLARej4tPrRKSNEBFwI9Py12mVFGc8e/6cHM0nrB0ebl5BG5FxR+d4QLlod56Yi0FSRa5mFO
mGr4dfbFeKnJN49K3LhlqHrSJsVa1jg0dAwTvNypuT5L2KeBHPEz+Hgr2b4ZvjVm9VTbckcL64VU
Rhn7MxrAufHvugrKuJZuGdYZK3Au+H5smkeDC//843/mqb3z+qZO10lnqWynfV8TL558uFZc9xfY
Bi5qRz0enHnoU2UduzZz4PPnT4ji8VMF97N0Rx89X3/brTRLjMK0A77YgaLuw9Q68GHUeNfZ3nIs
7WeooxjG+zrpa69NdIMhpxMOiR0AE7MCB9K0xcEg2ceSax3ZWLV9kpwcF9QDkBA+j9Ri+6Ftlikn
XqR5d/ZqVGLBoJmpqoM8+ihJoQ/GPCypqnns8TVZBriggGrC1sLgNuTLEqnVeKjrDFeJyaIKnWPo
V8zZPOUa83gwZfMY1DNUqErHuVG9rIJ8utz9wEJLSMZzF8rC8uLOVafJLP0Adj0+5KJ9r5QZcT1W
IXWKxPJRKXLLWrezFgo/g3g28Tla3REn++DuZ7JeGiN/VvUyBEyur007D+BCIOjyHs5Z58Ghx9Nd
UmcZ3nO0h3tXwtJFv5bNfNrxbNetLUZmVyWqg75KlVsDh0Cr7MLzXdAH4JwdBD04cox6vdrB6AGY
KKUwQzXvFngDYY1HmGB0mOWhMecbtydeWrkkac1JQAX15oh0KV8UjljW1ZhDb9wcOv2o8wE+/9TF
fQcrVOZ+rJl4LQz3yzZmFYm+eFtM3Lt2j/src6yQYg8GpGnc7+Y8mxgpP+u2xUFW2RF6BRMKSDYG
IxV3oiMPZIbNsqKKpjiKb2AMaq84U95KSMrDmsgBk1Gnw9aEQ1MXFwMauUFA9OSzuLr50B2xKR3v
BFG3htogEgMOWf65+jBGF4A1LC/fh8Z/0jZEVV8ZodF5r0SbqcjWfs8rqXDROnjtGKqHGQUHgkgd
lOoJBtrsfLquLYNC+UZYwXNtFvdbNhP4ZSV8Mc3hbWrcPczHvW+isnaiLeE74sTIBFqkEcJPNyjw
JWiXpwLVmojqkXOwScW+sacYWNQaYbI85x2k9tmgqepaJyCgpCLyaFVfWTO14SiX+rJwcl+hVjGu
psTzHYxX1I/dZnhbGq1xl6IVsWw0xlvNtDDfZZW5JMyhO0q/BFsJJmV8MqM8NtWcp3rNHiQeJHKc
5G4ZhHMY7Q5IhSj2dFo+8gFmqN0zLwLTFTKvUPeuKgM0S/WpybJ4Re+V9rDTaskUpDFZAdAqvdCt
54Ox3pBpupfDNIYLzyPoeAxDPsQe+L6wLMlq3Iga5JDvV7HXF1Mk4XVHi6icuGzmRzaguk7G/NRI
DF22YFfHNW9rZ2jDIfPfdd+1gSKoi/0K6GE0JDqLfDEwyUXTCJpLZwJNWdeNUQmuq75aU7V+I1Cz
okrCJS9H0oXCkBgTbD3tukGihtjAkQgT76LDDyiap37KqkOZzWcIULAyjAlHbNbvBgwi0eLUh1Lh
4KgxV5Cyb5JM9Z9TL4J5tj5nA6VZQKvHnzBerRGE0riphvaQjg16ssVoD62rJegmmC/94CZk6wdm
tBUcBdTqazjN7q5vlzXxmzIHpJZBeWlLIAzlqfMxzkn3bOBvDMiAor+5DLhZ2njmC41s6BklxqBE
lBNO5dl84y4mhtnOdo677gUZjnNTSRAUvR9Vi58OOoeFM/IpFpXxNK8l1AaXhFaL248vHUzjZTi1
U7PgJubPWqdV3X5Os3ewc/y2hpJ0ZVutMtN2yWFCCSsLhKHjkk6AXwx2tMqKpY2rIpbDnDXz9VYs
HDKhhUPXW3BQmuK5xigbL36RByKuuD0mEzrUiBlAvkx6WJbxER3W/cA7FjQaPuy0qlRLci+AM0hi
QR7tOYw7KY7MXGQ4ka3btt7MDqZ3tbAJLvpyyrSG085w1K84dyvoQiPahLDhNSSgug5/30Q4//NR
g382Dn7o/X+4Cn9vNWwPMvynOfE//tsftBkQP//Z/ztD4m+oWuIhg/DfWxI/V2f/4kX8oHF/fN8/
zAj/vzxqe5CIHezdwFPN8BN/UrXIq2y7vx2w8tsDVv5wI8z/Ih61UCdRGRmBlfHTjQCKjYcE4NlJ
xNmyx9Ryf8eNwLf9ixmBNKPlYVUbNr8g3LhRt79QtS33s86jox0WXXXRPgwvOkMDbGvr0xvMHtNb
4Nfs3qzJpSwxcE0darKsjtn8jU/9t4oVz8aIdqb47qOcC+B7jkH3kxChIetr18v7oTLhVDQPYlQY
JObEqyucH3yPZgWDqQ8zzknJukJc7YJp6o+T7+wQwN0tXnvC/ABWTKZeYUQ+d9GhjQEGvLUBLiYx
1d1aaIAjB+3nDALDuc7WfGmUkbB86wjzRJUqtKa0Ycbtslrh2OkzYzteNmB/nKTVbtQSDltlPpo4
99u6/TY5+h46/3FY+hi64mkiL3z0w3qudjPpwPFIca0H/4oZGJJ9cS8hX1kUBnpeYAAuL8XYJX4r
L6YBr3ApI2Y9DU57XW11KjySYM5JZ+8ITzC3ZMRq1LJ519jL3i3yi5Flp7VmZzLya2XVH9CcDwx4
adfQkzmA2fW9G5t7exPSH35PwNY+FBPeugJ0VD0vgEUsehBVFjiqfRu0NCEv7Izlqn37wR+a6wBz
I6T6VlpFuBS5DLsJoC9BB1moV4ucmTGALIV7C+JLGJ9a41fq93JYXlgzhCVv7qnhBOvaxZlhB3Zh
plBk5JSBL/LzwCvbtJEOSBFhffLe8YGaoJApw0m4xJFFK0zu06PnKTDWKIGaQCT351enULvVlzfw
KVxg1zM8K72T3glNRJgZHxYF3tUMx24YorXfFZuJoMMODUJlYh7r710hThk5ZGYLIRrAXHfvtQQ2
gPsNqhTaCJ3UqxXhHD0QwwMe7MD5cnWO2Wox7jKGnsgEM7U4l56pKio0+/TKLFmbMTFz/5IVRazy
pOkafKb8tuV8CKjEh9ESeWMCVAo61UXtYJwccw2zpqhAqfInRyuUnXFEvZRDYBBxHrIOMHKNVwZ6
OLfjZV2TqnryWrxHMp7xZnhVvcPHdC5Ef48K8t3w3cO8ui+VqUFLptKIJ9Gkfp/xoEJaI+gpaYJB
8PEMveErb6y0KnU4FyDdoMWcO/O2UAL1841sqLHlHjb8vYP4hFDkExv7HWzolLrDBa62cWc4+SfK
NNqvHvoXKVXgjv1NB3piVtD+HPA3cMPuWrBeWkExBtLdBDZ/+P2S8/fF5D+3TMBn/ndl4h/xoj89
//OvFePHj/hpXzuWA5IasQo8EMbf/OGfFYNh5rYZoqsYJE0KZ/mf/jXirnjU05bE8LDGHJT3nyoG
RhXLg+uN50DB3/6diuFsywz+Yl9T7EDYiprjOIBnNnv7l4pRwLnJMKeQEFN/nOXjvhnXkNhzSAtI
rbSM8ywLlfnk5yxZx8KAUepqwAZGUvvWwcif1vXk8P5IbPSAHYSg6l1gquuKMgXHdTuo/iKc+qhn
PkTEn4OhOlazfaGy2zGK+at3FS7XN5Am6ZhlFwoccNXfuGXuWQUYXnGMDw3t0MrF5pD0zg7UYYCr
PMqGnQc8rr2a2aeq9tr8oO57BYOuzr/JablpGiBWCqjNAgXP7C7rNJpB+Qw757iI8rFCs21auO/5
vke8QuKlVShztikDPBcCiNQmTrX+y6LAr5ncBTe7Rn27pmxt4mGMzaqE84m7Ko8H8m0pzmgcU6rs
wMoxqrVoQrkN9NTCq+fPY/HBDR563N6NbXGeuH2yuz528iLE/HkLiyQE8XkLQ3lPBPi4FrJ65dYP
VuvfQYV1pP05qXLnZrAPpm9wzfgar9VT2ZbQXDFL3dLs0OZfCzvAAQpWNUd+cdtxEUmMDq3z3TZS
FCTKRFDUcMuL14kaoQnhHP2AIsrcjYDQGnyJbCxRh/+6Mcro/8PtCrDlO2uyVAxIXqwq6pfxPFQl
qjh5qWv8nc6YLnMW1FZ5sOYXg5l+0CsFLDGDblUbGjAjzrh8mm7nxYPS26+fedYd284KharCkkyR
21cJqPdYQsrtnPHOm5Z3t8A5tSzNSeSsi/QwP+eiPghWPoyi22cgFeLClHdVDiGzI29mveCIxnuv
c/+jgkSx6njRz5YqhtDAgz4u4zCgqUbMoBpvPcDg0+jDNC3jvtZV6IGm4FmfNMJ/1MQ+D9w7ZhgW
OwoJAYSBaeNyUdMpK3nqKuBk03ozjmVkOTJV5vTWld8sgve6QCuyORp3GuEQr8z9YIKOHlaMQU1k
X71anmwDDqZRPumZuIdxg/B5p18qmH9e7/tRJ629zeq9qacjm+mRc/OaN+Io16eFVCdWiET2oPaK
cYJL1o33zARExrNHJRFhUYBGJjdkrHlueZRNc5wVy96AUqM9nPKzbXVJxZK6h3htW/V9I3lsrJ8A
3GJrAo3pP9le/0HLDsEDbcYufPQxd/zIz1SDybmDYM0LlDT5nZUTSK/J2ZiUNoIXjvdvDmtrum9z
5DVyGFn1Sh/RFEe+Z0Wk+Kg0SfVSHOfppcPnQ4dLX9zBBxfoEIw3J6cPa383ztalVmNS0u+tf4CI
yfihEg2INxh31rPhNVHOVQCME5Z8EfOBRks+pBxaa+6xg6dh7pc6LZl735nG2+jaKeQA5EesfD/x
4mp5DboCDOGj+50LiHH1yS1xja/djlvecRykE3KzTQbAsk4VwtVJLKf8dFkyEGRzqubZHK9Zhil0
tqd70qBb4HPLg5qNiRLem8QN6UmFKEx9v67mwS/VhB7LCtqVAuXu4D76+2VThufHbt2ZFDmXewMO
dHdwBrCs7suYOU+GVMcByaeKX0YG2xZYJme3rD86fQ+AEh3PBER5LqBAfpS2v1tqpoKhzWKnoxHR
b4NhQgkfbrXt4J+SyG4RKKpwSSL4FxJLXh0IR2Rld418VRm5g4uGEAV+ZgE1bACx10+4CnPzXUJl
XID/InKyBMNs7pgnbk1z3QMYSdyueDTE+JiTeSe2Ds63ziMxXkpGkqUfLs7inVwIjpt8dVLt+NGg
9+M4C1RbBAWSLACQ0Yh65AXqId5cNb3C43JcZBVei02rp3AD6G52HGgHxcUyhIhstHvlUB7WDEdr
Xqq7ckX7nNXRKozkl7r+D+bu15CiRUGQ/bU4Yj3fNug528O7tqTkr8WRr44CMVQ4IelfpA03ymZp
z5YnxduDssakIO4WgIhkVsadpPgQizCnR403l41HF0cF8kCaQCyWIH281wxqrpF9mOrLFdZurV5s
B6bslwYPgVgu2C3xThcIoKagCZH3/fLWzBdif7ISqm4NFQjiBHX6yM9vBxsyjKzg3LGDZl8CdKo1
kZCM9ws8hoXUcItvC4C4xNt7q0xy3GYzpj4blPeI+IoP9CNzH0bzupAmEW4BohbXzJLHhmfAcxke
l/lBT+oJGbxQZmMJJhjydpHfNAIarDajQqDJbSw7Erk8acM9OKS6tQd6kxc8LQGd2uo9az+IIdM5
n4K2zL9PS4WPnD836MJrCheUejKyUKAt01ZRPmZsp8BK4SlqZzXi80VoAYeDS2PNrZAJesx9BBLb
7GJN3oFyKPZV4hvRXMkLrMxUDQvIGhfvLOkw+WjQ3E0qTPNGU8Q6suqpzb0kb/iOGNUezMbRzt6g
xsdC0qvVWjcMHIUC1pQ1Y4wuQtjA67MscZEEspflOHs80hWQ/S3RZTQXzzaQpRppPFduPCC9yIx+
ijFKxtS1DkVWhQxHr+TJYqo7DeXIKXukWvB3ID/mBL/faf+3msyvksx/Nkf6N7KN5//bfvzvH1j7
Ryb6x7f/7MUBJZuIt28PZrRc80+9ONBNLALzqImlI9sI8Ecm2scSMB+PtMC6bKxj/VMm2kPGAr+B
MjyWFfHT3+nFCdmOk19ClxtKiqdnEGIR0C3bIro/HzfzkvEGWSrEB+Am0hpZE3e+7QBy1kifaqRQ
V5ylQ77GnSl3Tje9yslKpYlAiJYHgBlIQqk31sw/GLG+qfZdkX1Ns3pScjmbSMFSpGElGg2FdKxZ
Xnl1AEsJxSggyM928gF4fE/HsEW2ltj5lQ1oihGYHJG9BT0a1OLFBz1vIZlLgXlpeoOb6CxGM0Z4
WRU6AOeD3lVfTKidowlfJNf3FKlfjL97D7Yh92/Z3J+LCekj4b0bYjhwNwv9dooaZIiZQCNT31Kz
jAmSaS2kogyJY9YOpxyd0dBWQPisFmoJnISNyZusW4irgewQVKrpDUWIAEGypdR92PO7UjIM4XPq
W3XqabQvG2XX2FdB14PGrF24Lob7ZV+DnJHTd5xt+76AomSHdIKQDi25mK/jau9mdaMk2QjBJAfJ
TgGh2+iPLWT57BwJdk8cPLkcWLvramOveBbivDprPYHN3TwWCmuYBmLtgxUQS7clB5EgtEwgwO7j
hFwhYM3ER85wRd6wQJtWI3/IMu9cI484wS8FWBP0W1CxNo9I18Ut8oslcowt8owarayNfKOBnKPH
m4OL3ONs5QgOzQcTLTVHLnIpjBvp+jc28pIGcpM98pOkamBtot2fqoggX+lSGBMUJ92PBFc6w0U1
1Iqjckp8kaWzPvbzvS/2atjPZqL7d6SxWjRYDrmCfLOBdz1xL7RhfyzMe8wVMqDIgnZutMWRcj4l
ZKXxMn4NQDlZ9mHbSCUw/cjQBWRIl3KkTF00Gp0+mbpOJb6xX9UxWx/aukL0C6gwksW3Cu1yOwKf
ESTp7P06TXvVITqWA/9/b5B25eVr7ZKXGRnYHFlYgT4YnlbT7HJe76wtMJt7w02FBG3J/atnjXHW
Fbui4y8Z4sE5Urc10rdD+eb6QVmdJIHVhF9A2gwR+rfJ+PSU2Nfw6vtKPObzdzijge3j0s7pqcC9
41pHh+Fi6aHmLZWVuGgLXCSEXSSFyZIjMeyetECdmthJIVFMYc2Y/mODnLGSH05J0w6cgFmkFrLI
pJjPrkg0UCATSeURyQSUKQPhNmuLwqO5E70O1aSO+VLERT+e8yXpzD6G0hx01sEsPlX2bBf81Z2/
N/DNcdGgc7uuRv6ybmFqglT1AHIn49nzyp7nWcUmVLMWKexxBiXK0ZX13aPt3Qs4waqfgwXZbZCq
twRhNss/NhbaFiS8B9qFFc0uK3xmqsjJ8eewG8e9VdCbsTUfV9EcBhho0cTUvbP2Efi8YFib1B0o
Usi+HU/j49AsoSjLE87hb9mIHt12DB00rFuD3y+Wfy9L/alSpp/ttnBj/KtX8p+rXSGL8EuP+y+L
Q/650vmvetWPb/vpcCBSgT2n9hbhwGUEQeinXgX5iNm+7xKKh7UxSEl/6FWWT/EsPjxOwkZGYvvS
P/IWcDhw2ruWaTGfeXBF2e/USDgq/1Ijqb0tqbFgcVjwj/9aI9sMr620rHDqHxaM1xlcZdcvT40B
xAbeN2QVY5xSu3+yEMdwDRrbGNeXORkmlrCqDyhoWte10oH3aQvGlM6XblrfXHIYC/O0MB4RlKFa
fXVQ18F03Q6INbjWeKu/w9eNOIcO4z24PhAJo77xSihMZvNR1zk40XtiXTznsGBUmEd6BxIvZkMZ
F8Z16bp7o84OMsv3ZNBHkt+OTvM+i7ue32N1ieHoa2U7SaVedHuwfXdny/zNs5fUL5eAr1nC5GiG
rq5SimfoAIVCak5CCLca7sR6+SpG6NrlowFmIGYTWm4TEQpwUDgGdhwHKpY1Xlxo9SM43xpORoZZ
CuLvsXYvjgP2BblkV7agWKDtpwLpUpxKVbiouIOesTb2sVdniUAb/O2jdOgVqbHn0VN77vG96YMv
5TUwJog5bTDZSMLmrR/kpLgzRiSgGzTgYV8C+l9x4kHvKYzpIVvI1eLdc6nZ06Kr+3y+raz2rCmE
dXNgiTTR3CtyKNf8FTj7d1bkR8OZT3T1nqTRnwbHiHWz7iwCAuhJ4JOmzS3F5WBlEn+mBPVR7L3x
ZfHrmBhv04j3+cmaCkyLzxpu9LYRYsQ2FA2WF8xzg2TE6lzblic9zuyqkLumLzYyPs16C+RKRhMT
oFjWj0eBA312zBDX014zcu0luaiaWDeFdTKmI+FAemdUPCB409vSouhI4b/PqI/CTb3sWTwBQ9vn
aj1JbJZRCJ2tJoLzczs8FroGFJwjYOhNTnHwyNSAi5A3hV8ZCMvl+86sA2pWQ+KCvRwcDxGEKrDm
BwKWfVqQRmBVvm8dsImzG9LK+K75k83r1xWNHJZpRLlF3xkr9kONid+IMYhGEvBnacXOepydtwVn
flmvMW/eVYcVCBwRSuC+i8TLqvITfJsLG76jkATlhgtr6Ee+DLFEJFkc/9UcRgiQK8WvB3KLxAcQ
sWoM56q8sZX9yDaqn79ZuoN82MZMDCeJSVFnX24zRbXbHR3wY2EzoAHbrHdg90Vzg7jpaqO7UYDI
V0A6CIs2RQYCuz2B20pN9V2u030+sYu2jm0PQJlT2H9AiAts5JFwMWthfDVofE1XXzXoDg+VdwAm
WWnQDHMrY6ft440UBqFuq/OCx/UMJ0HvtzJrZU7kYkJXeR/U5K6fX+cOn3YfVGV3JEQGtf0ImRL8
lLg3tDwjKRuV4+cA3xd9tboVsPaLpb2QbokHO9XCOZa1hDmKWA/71vrmeTKw+YKyfemuiMvinvOB
nINzD82q8pHLvRnM50k/+mA7GCxQnS24o5B76VRSI4Dj9IBcWnGujeKmNJeoyT7dYsIF/lGuuARE
Ovb3axGPrQdCaxnijhoRkcNRrM11clg8egBA+Z6BdRPmhE0h5nFCqxGYY/NI6Hzk3sHPIRfaduSp
HdPgjIWKEI2CsoZcQVZDdVhRtDle2S1ELPDhJJmxuUEQ9EAIDTmyeiVYOFS1d34WCwfs4oL4MpTB
ZYIyXaF/c/xdS842NvNMThtNiwHApXoCTr23JQIIFdStGcnNTsV83Ann2UceK/NuHLAqHn/twKIu
7tnJsSdItKemLkbQ9RNS2WpnWxBZ406ZiZGraDWiwW6D3OiPLFOpnWH1wpysEunYFr/ixl+b3eAj
YeNQFXAPkksOz6LDriYX4Ca8tqb/v6Ay/r4X+c9tM/DUkX/XZvzTIsMuWLltgm2N0//6n1i+8qet
sH9M6D9+2s8JHX2HCX4CQqRp0e33/KP7YOgjTMdFF4F6xCzMzr80Hy6zPBMbxeCZuR6+55fmA19A
y2KiPQGE8Tu9B3HMf+09XKQwXdPDhI6nav2l9+B4ZUB2HRuTJIIYiransdpDl7VB52uN5RVOlyLG
vKAHtoV3QQYwqJBAH+fvohQB5uSU2fcc9LBR5VGOYoolZv7Y21Hr1M+2BKM1fwE9waqDLiD+sDPA
cFLaX2wJFV5+Lxo7gZEXWzlNZZZWC/JtxEO0TY9YF1AuuwzDbqa8y9oD+AMRKVlxdJE0R2wm1LD1
Kms6Nis5WPWAW6P92m6tGhr8ALuhs59JYRwz2ewcb06MbeUDbY6+WaUABSH9lwdkZ+bQRYhA1sNO
dd61FuXNtpij6avINI0UumzY9VgQ4k4HRPQS6UBTx94XBC8RV43WxTqSYTkY1nDqsEvEn+dUdPVO
lDTuDSAFGVoP7iEOS5wnZ6WIswHZXHwvyGxk7orRPPZ0+sAyiPt89RC45HdYN3CYFAjatnpoLX4y
rQyrm6TqYOY1Bzk5Nw5eCJws9E+O+GJ0OffLin8OV3EeSJoJ5xuILYgfRINF4SK11wprrVj1Ucp2
Tx15VfN6RBuKOaS+z7B7xTesuHKxosaoXmErnfCNSBzlLRy7uT3LEQWDIv+Z2S9U9s9YShYjielg
M1qzIHeHfjvykGNrwT5qpDLx/1Nrw8BLDLjg6UM4vvBZkazZKBJqJ7Zx420wdX9L5BcdI4EdILrd
saWIGv5YoDe1DSdWmRnVSxc4/vfBv8Bw0h2kG/OQV29rTSI+3dYVdidgyUsOkFGor9GaQjbDojHM
S95bQYk/0Km+gXtPt3VtCBLc0PaeoZvjHXrjz7z88MnrjBHe7dkJDD/Ai2+LIkCI8/OAeHFRlkmN
VopQffEG5CQUqD35mPUMhlztB90wXU1zPIzwR0Ze7RB1eUbqJFamwPINbJaq7G3X0M2sqzirh2fa
6JP2hgNrLrqq0aNmWNpX7zqGhQkIA9JqXxWg18lXmcH2ww/Ag2dhdYJEBNFqLQSxMmjz8h5BIGwi
8NGk5iwidn3Oc+jipNp7GILiHulr3IVlqrEeKQAUWoADBkZSi1uBWETDlze6IlWGxlmWUJNAXtS4
AdzSTxezBGTpxlTSdzG/UazKaNlrI8sSFbTftYvzMI7or6YvBn/Jn7szbuNPxLiisQEYSknkLC5w
FmySQDYVWwnnwMxF4EjzztPIyYLRpkMPJb8L1/pVNdiLhibDFxbuxXqn0fQZK3z2tU0IUOyqXrc2
Xew7pQPZYnWMEZAlGqqXsYRXbWAFFBZ09JAIuYqNAVczrrXJYtDbAIBNEilnY3PcI5idUUmKxCf2
bujqxLEx0Ls3CrvvDOPLWN8mrGZEvjU18MKYayeleTN6p5J8J3MVunQP7B+fRblRNVFJi6DHnYFQ
TfD7E/z/n3I39uz+u9qKTYgt/9O2hf+zMXT7rp8TPHOdLSuzsSX+9oWfA7wH6QT/Gco35ncTSvYf
NdTB08YsXPT4cbaFKf2XGrotEsWWZnwNxff3gBP8qH8tora17f+0XOyHxo/9s8jtkbUETCWwmIDq
E8FunE71aHQbH+szWvjEGT1NCkyVj3a99teoRsa4qOED6ezRwyyHIcb+GCqwzP5w8leAH3fGjwwF
j0boF/AEYb4xqMWecQEEPgV2ayI5qiIf+VeBFZDZigUnBY0HtRyGAXTAZHpvK4GbKN48bMtyDCP2
avW/uTuv7NixbLt2SHgD3vwCAYQ3DEbQ/WDQwnuPnqgdaoKkfmkisypN1aunkfrSeyNZLF7eIC8Z
AZxz9t5rzXUuaW216U0rx1WARd5M8DNm3JVdaQARoDKp8uZJNJJ92RVrcQwuFGQKfoLoqZPDzYBT
0cC0LFq3onlHfHKo646JFkTNYZY2EWf2Wg0OlfxQN9K2zxc3KxO6SEHe+Gamr+a4E41nYxwes0hn
9GkdKrHyusbYVup1RNvg40tOFOvbzPOKaTucElMYbAGjLTI2r0vnh7YpbyPOrA4mivwwtMFBDy4C
Fitm1bco0xkR+lSkcrHK8GqkWvchsVDronZtLRGZmPSObmCBKeIWstyBv6v77zFMN7rcP7WQK3z2
CMkZJi8DuOj3x97s8JkO226an2La2pL4nTFVS6NNMhnn2AyOQo0YzbIuIZLoRvdxM0XfFWiVprM+
BQkCXX7vC4bdQoVgp5zPo4/UH/XDGlSmF2T1+6xX7oDQoxosu5tpi/qmy2W7yXLMHVNLh7OSN0lm
PLEt4Ac0vXJWHBpT7D+qK6Hw9zEphCFmRqGigBScKqYdJIvOWHTbGMffULJtDB2dUXMr05gdAXXQ
Pt9X+SWSkq9O+ixGmRPOT5jVXj/dZ+zAwZA+iemwNnSdVqolr/qktX0upTyZ8So/TEr6kNYCHkyT
7QLTg4j3rx12ndY8ipmrSrt8ChzZytnJUEqqJa9MJHuow0NHC/rTCHgGXK7N5ABm6OWvr6T/2eoP
Akz/ozUSeFc9/8//MfzzMvnLF/5WaogixYIlMb1bxnq/lxrmv1FfWIYowZUB67Kc839fJykLGBH+
bUoo/WmdROVHW5JCxNRY4P4SIJmYXv79f5gGwm02ZIoeChdTtFjH/yg+CNJhtDorUsAk2YqMjU33
EHi0amxPCCNkyxFsVFShvwVPWDvmD2hItfgWWUf9xx5xbXiUucc8TGmKerBo1m/oa8bhPgBGeFY2
1duCO7swpoh7D/RgZbo5Jx7AmP0leZOTp7pyo9gVehsogANDhDNcvuUwsJERiu76bq2D7WUifpNW
1nP1YD1P91BxC0r/BP3tq6Jt03JTCitPsx7i/JjNHOC2aIb8cJOjGdeP2Y5pU2U368rFal4BD6BE
YC1aMU8MXXz8sBiKXWBecrhNxrF5q0UvGh1jX7/qDj9EDkXiJbpiGIEzegPFteNoe0M0JNuBbgeb
TrfhKiMjNh1MKdmpeC9sdeej+QNJQrvG0Xfi0wBi9Qtn4vv0Zr6nn/jhQOvYlWN9WB+CDW/ZE1z6
BfBBt8jnP9/K7fyqn76Mr+hknVtPPRYUTG5MnfI6UfkEDHqgdDnNzngcLbt+NTC+wf961c1VVqBv
s/tbd6p2yOO6degYG/OJR0jwsmzlAPiUP8jubOvdSqvXpb5mxYDdhvaqxTxeOuoDVE9et+nkV47m
pczNjmXqYEWyA4xrdrDHb7flV4uu4UrdmZjNFxuZE39pyO47iEA8Dyjv6Z4drU80I8V7eANSrX36
D+k2uRoQ5dBjbnnq9B+wBlRZS1/ZzX4KgCYP1sa/d4Htv/Ve46bIyTS794InYU+fWXoccMwPNkoN
um44Mk0wfK/Rs4XZ+ahLCzITW/qV+hiBunkvaC5rjh7Y0aNwGe+QX/T6GZAnQykga2CTHvwrLhlO
o+E3l7sCiICBqyuaHkIjSDuVaPM5/noONgo8X8iNW/4Gaosd7iGsWbE7xmv+HkSONq4tSjCAlq4h
eXMP3JCOMB5cu9sbFx0yTbl8Y76NfzUuxgUWyQJhOmv9dmVtjXbF47H4pOtQd4ZqbZ5SC+RvwRwA
3gd8sI2kstdwoTFffrEYBGSr0djU7WC/VO2h1a7hra4UcANwth2e7fLAk55sBGT+7xqadnmXy3bx
BDEJF9nKrL2oo71AC1eHVCbvVGndtjt1om6zB5fdB5hksElBOjGGXcXBNdL2lYtj2BsPgbRJNlm2
vAV7eLyj6BU7mAfqyhBX1J/xZ9h5LW0KdVUvJkhEu7b5o1vOED1on20El+XOnV4juGtHp408Zfam
8Sh8zLV8GSo7BSh7Cfsn+IqZxPX3bXGa4Fw1wu4uGCo48WtVXaKH4pie6eXv8e+xJ7uR67HJ23gi
lzr57L8CluC4k90X4nnhtDIvDNsoIqoTcxl0P7SgT626zeT9uC+j14oJvuUxYLdwo2yCe/1sYrVC
v38fcCFEnnlRVW5+GXXVqvvuBi4VD42UukUuB7hSeJYYqT62w0mnTLLKTWVWnCcf5sotPrIPLFmV
ulZ/Wnim0sbM3f6Af48a7DqI2+5pPC+6XcNL7DpY5Z9wY6vSqb2EwdO9Xsv6K1YvvC9eagCX38rR
sfXXZvsJ4fiszM9V60kriiu8LpatZ7vrs+YW48uQe+ZBsFaJMtAqV92a/d1nNRz6TRp5o4S+16Ul
Mt0RSr6hvdO/tvEPso283qO30GAVAwodOA1bGxE1QCg98mp3CIG3E8tMeKv0V1XdTfMdbUXNbXyl
ryQK2xoDb8nAQlhndHgSB1nhV8LvHwhIJV7koeRpgY/I/6aGlgvzsksvbyoo1l/abOcLOsaL1Gs2
PAvi2mDmm38no3PLBneQPezn0cM8/IjdmdF0/Qi8R7hHGzobVQQD5m18Uw+Kuqs8Rb355kbL3e4G
tJPpf2u5Rb82Q1DDjwB45CcpfaTWHMytqYSOkLmzsaoywELuSXlquVpvdyf71Dcqv/nkcKTl/a9v
9/nY0fvovkyVa3olWUxwHD7OIpe3YTvRVqNRzOLgYI9Rir0ec+zGUKJ+5iF7EJ3/1tr728BNvsPH
cdM/b/GTZLygq9BTB5z0MJxd0N0rMXbhx7QAWHi19EtwTw6NV4ePFcRSZXy1krVVvRvco1w16U7e
6B9h9FMvovCADUg/Dfze0QRl9aPN7F/fKHX4gP4LbpM1Txsf/fKnv3/610ddOf/yl7++8f34wD/I
qFtt2m/ndE83hjeOn79+AAnrMn1FDhi4R2hymIBCCPT23x7Aw9bLUzwxn7Oxcd2w3lg0z23mUTzq
tw/4Ix/zmX/44NeH8V61q/AizjQC7YKhVOLINISQqay4O5NboW4mlBf8iDcBZ5jZ2+q4x7fOSAaV
vj2sXqMLShrdzk/FTfbadyieEodpW/uZVgxwgi9rHV+Vn27V7gYvfype/EM43CPfVp7CDKDMUZHW
rLGitZkYpPjrtHqM1hHDtfdu2suYLynqcO/Xdj+7HTRRTkH1PmwvwVo8TOmdssx6GyNHR2BPfxZS
cLflfS98WqDIOcZXw+eE7Ljg3neTZzM8C2yUOLJbrov1AuGDFuC1+Dat3YTsIYVRT1fRlj9Cy55k
uk8IMmJURStB8ywoA163Hb6m0NYEe1bgYbyxuIs/iDqNL1N6DwOGyNDqWQiL6bF+L2mtrJL80In7
8FrIq+iyDJzWFVKU9GiGXhidWASq8TDy4xzV9iLclPKn8/c6Rx5k/T8ndUXIQQCH2x7z9asKAOk9
ROLPwCs8zXCgWvfeXGCIe74THr+aDTt5Pzi8/7K+eI/eDGBQ6VpwdS/4A+gkirdxfR++xjUJGCvR
vneSrVoe0q5HEQz8ir3cpMrBE2YHN/Gslrn9zHi++GEFbm7wEup0zYsCXMi01tkL4vlwOCCrvmed
258AFSE9bTYtg8T82smPLVeHvyrGHetor6PTX/FqJdGli/byVwapReSEcPD5KRlsp8wLHSfu3vq7
lO7rE6gbhP5i6wIdDT6Cp14Bq8uPl6nnBhPCg/lMaS4J69wKbG0leNDyDtY7fT8YQd2uBPSqwnx1
Q+Pkdx4bJIKCeNUuPAHtLYwv2ugod2F5J4ur6TEF3SYzTSfowkZ1y5tyD1JHuw/nR4zR1WrWHX/R
cq3GBCGPDTRq0x7FzJ7HNWMp+v/38Z6/iYIj70sQNrvlqg35Zeks27UbB256EpINMHM0ALyHbm59
SboXBLOdqd9Tt45UUgfgS+98lwK9eQY/IFfr4JEXzj8pMRSJTf4gc6RvVgufaio572YfQXy2aFyj
39m2wpXzUqatAROq7SmpILgL6AIweaZoirX+wcoPwZP05dvCHSGFZNR4Pr7i3m1RlBV3WYBtfAzj
VSl8/vVy9b9q448K8F/bk/82VHOi72ae/tUkbZl9/V7eSobMYExB2Ir5mIr5tzYgsFSC5TXJVBVZ
l34vb5eITYU2HwZiYKa/ftHv3FQszCpBYIQgY3zW/5JTmRS4f6pudZF+oyQbJuXyr9L7P/jO/EjS
5jZNJCeFROL4C36iGZTGa7Rxi7bkNcSSrPjha2k2ns9cSeuFs5VQJgnECNRSY4MF/SrHEiIIOw4R
LNgncBeY5dViIZJFZRGxOGMKgj8+zPpOAjkyaZzJ/GXMZh6G7JJHJ7kX8I2+VtFzzt40ZO8NaDjh
GLJo42WQO7IXEnvS8WVUsjuk67jlcPkqc2DSMYoZ/m2C54iwIjZvcgXybClpfGmlLZypDqpm4wZh
5BgpFq+jKOCmDs3XOXk1cxTy1qa1vimDxHx2Q6mldWfn0P5YNKS8QZrCjnbq4mav9UEBUy8CIL6w
jhH3l8GXMY+eUlSi8wvEr8CWXV9EBeJ81rxninWwzKW0CpMdX/3J5kNTQFnThn8WgBcbvfRNyOrr
ZIJoaLqtbxCnoRfe5IvO3GXP+HZ2kdjbPUkHojGvxalcq2X4aZA2MzOb1ILYCyr1u5MHioXqhq76
OpJQU5NUQ19lR4sE6hhsFhGBPgx1jfHF/JC0Js2FVnqu4TuTGrWu1BFCAglPahIfYplFuSsXZBdB
ELLe7AIDToWlNy/ykq1TGMU1gx2DPhoLCckqiypQWfSBQoNSMKnk9wLpIDwLp2vuFYJCOU+8zqJx
IctnVZAPMXTmgFFmaKAYDkqntBiFBRYcZ54SCw839D5yfehGzhCfNcjPoF4cC5NtMLAlNdomB53i
A4uugEYHOCkIyjBsqcHFM/ROuuClWzjToyyeujClcYGvAg61DI9aMpPXmYPojOZk9s/agq0u4FeL
PscSQeUEObs6A+B+/CqVJT2D6w/0tRTfG0DYatJ5Ay1aQV9L1WgrICjVNOBH6eGuwUbj/7n4HUt4
DaDZKIC2K8ZMvsDEx18F+ktKqW42H4We/lSDuUC6AydUlGMe9E6/qHPENHPAAropfG9d5S6C9x1r
S/992AoDotX8TebkEEMHN4cPhSa8tkDDDejheHL4tcVLUMXrFu5HbxJoA2085yDQ1reOclfEGUlj
jtPBcwyhvJM2ggFwRrA1rfU0KOYBZfGM7L2B1VvAJR2hnS9jJdjnBgz0FBb6DBO9h42uD++tfArG
zbIU6JwkWVoowsPDEKJcwWyvbuV5Wxmc6dh8A8AvYI4X4OHgr+vyJSCKJUgAuIMP1vXiXgzX0g/O
JXKrDL1NYaEd0npshJKXRd1X31orQay2C/RAgwtv0vXviuYELGU3wI0PzJpeEdxGaz4t4nW/9z9q
ywfmGK8NhS1Rn1YkY4AC627BjCFQN9yYYy3MprXMkDqt9LeGSV6Y7WphY7bTQi2lVb1kh5wG+UcN
r9rMGaR6iPlckETrYpAW9Y0nGYqbwItmXr9SGnU11hPS3KXv8tGV97h/n4eU3k/6Bm8zTAEit/7r
GGuwdnouOEDynXkutXsTjbYJDW7ozdWAKT0xwvMQbIeypPRWvnKKzDI2njDN/UC32mp+sDYi+QHf
lafI86ltFdevkLZzHwT6+Dwp+V3QOcjCnUp7eRU3V6X7LNDaS7BZlQm2FDanCoQPPr51goMnIoAk
VJX1KDeukleUhy+z8FhSsQ66CEo5u83KvLO05k3BnlqFBevrTxFfo1bbVLyuUtc6SrQ3imGrDvoq
vySgwnLOiLlkoAoPzmMfHWN8A51cvgxtsvFzaI1+fmxzYn0C3GekDiWpsi5YiVuILf1AZ461U+pU
XpaEMciwm9Wbor34TXKdh8StrWd/cUwRTtFqW7jVLS7BwROVcqPFXrEQHwLppDTHqWk2Jc4wwKuA
ndEjGvFDCPyuLpVtpDVnljXk4fVXOdGu0iHpt77/1KTzcUAQEATwO/Dx4risNMIN4E9U+jbR3ogY
0Ae3S9Mntap3ZcQ1LVskMZm22L10QMtENE79UL0TbLOvJukQqtEZpeiHXyIDkaT+JaRFqdByK/Wj
iIZeDFQ7pkuTp4nTQ2pbFCjwM2DmwQRDhl9m9HMJQGrq8Yat1wmK9xLB+4KhqwJpL5gYFiYrJaku
ughgqIZ5vMU8IPavGvI1eLtavcvLRTJgjZcWiISSb2Q1v+q9v0sD8JbysKgPzOIQgfStwSQjjOhI
fogLkKAivb/02YIqLpB9IE1rXyUzx/L3+Gf2hcEoHeelLLYb1BtOhwrONJxeyVfginHvVhvVFxY0
la3nMeovtlA2XyeD6qlWMSCQfD+rE5TlT7DmGQAeolq2bQm2yY8MJLA9d9mHSPd9cRcPoW6Lytka
m4OuEleSIA1TLYRsWAUm366q8yBPH8DG9tBsz4gsXVOc4YDUD8JUPBfkg3WKtRob5JJKCB1e5aTg
07ZC2RlNOHPggQKnsonPswP1S0Cdm0vpGbfFEkliq1i7QX9oTpXX96idt9mESoICKzZ2kRlyBetO
UURvQdefpbK5R6mympr+kA/zaRrx4iX6Q0CJaIHu66h/085aT5BbJnBTTmV8W6F0SUvmiBVgV1Xx
z0qXeGXM+gqb34VusE7F9nvslFvfNm6eNpd0Mr/mMX4GOP7gC53T9dabiq0knKedEApXmOr7mHIl
r4vXhCfLmMAM4PguMauGAZ1EbMYmcgJwr3YfGw5iDLuS6IMpME/8FzWf6NBIwREsrJPV2V4ZQN6R
pjFZ+sFowAdr2caI+52lfvAlbp0Y2zTI3LQSd7pe3mZmIYxK9k0gfvt+AJ1Saw9GQURL2+u7Pn+f
0Wb1i9iRaJs53WpVBz0coHn5CJTLnmkMhcgoembVog90INsU6D2UsDhFHfxbwX8xwcqkc+/E1XRU
lzwzI0CwEZzCSNqBrkRTTFM9H+jlGVjm5W3URSeNE9qoWfjlLfVSjQPQ03ID5mDbQ8gByH0OQwE/
/ns9jCMQAJ1dBZIYU3IWzDG6BI3gjUmKGEPEcEFKmkCICHWWFq+nkEFEnW56TVxP9KY1g4Z2Gm7E
CuBMz5GJLnxPONLY0LU2EuElFMZ1jooaSOcuDPIZqt90KKEG91GlcK+xuLeE+NXSGu6VY5jlxh9Z
QsA9oi3qHaseuajMHcpML0mip6KJtoQSbiakX2QJr/GkvrWEu0GgX/hlep56gZJ7ckFWIyddyawe
BwA6Xd+/JFPOSMTHd8p8eDLdMbdeMBoFkHxxNuMs94+STAXfKQ91x5hUiNkJStrJPqNcfGGvIox5
Q6ClxJxCQCSvdiarScQ3faiRzhh689HFt8aSrjmvy0iuTLtoegq0tnP7ldTDwfRFBk49kmmddTzf
1HOLRFjYWHWHKBg5HauK/d/YFkKtUKHWqd2rDG0gEWDsT2vg1nstlR/1yHL68iUaRo4rC8PUrsPd
EDM2G6Zbb+Wrv14N//vD2//kRpZf0jz+r8Xw//7HbOnfRaW/fIPfSmEIUxQdlK4iSJU/lcJLPK5M
0YsuZnFw/jbppRQ2MbJg++bLliEsVfLvpbBiLf9Z6FdkdKB/KUJEXoJR/mHQq8MFg9mFUUZWFQQ2
fxr0TkoUjgPyElzmGW0v9qaVqEtnYTBPplDS7M7pasVT1DrpzNCkxH1O21/uNxKOLyoY5TOD49wN
xL0NUv8zKIwJYsPiUCCMCK5jUgXynywjvKuWZp3pb7QWtWUlKiMOZqNPRFYWaash42g0FFO0tP3J
Wwwn6cRhjoaikNJ5q9GWlhifA7VO3JmLWzCYFkQsDKBlHqWBXnVd0sRq9fQ1kovexuOcOLMA2SrB
y54ZMIdD5RxpRbWuqnC0OU9wxCoGZkKJsAsz4aEgkojbBh9eLEolqpv2axzZ4ZGmMKsITLRn3O5T
zrAwFwEtF1PdQ98t35WsMeA+LY2wQXs10uipkTkNxEh/0C825FsQnGonRnSuQU+1jdWQtDc8E7PK
uR7bi2dShtLaJ4pV576nEdeR4jffpZJFYNJRhiQjQvwpJwCvnGGODuxYZMZVnOjLgao+eFF6816N
/nFolMoLEv2sqSZN1pHZ9KAgAsZjBBU2pJ+WB8q1F2Ett/OMqx4Fe9lFG/hqr6BY32pE9+SdkUQn
IVycS9AwbU3nWRgYExtBz+kZeAJM7i/ZVy+ZBg2goT6ShN6tYm0RM+XXEey06jcXDAGeIRTlqpe6
TQNoakGL9ehvLUdWmKRPiTlvw6LDAGgO/muigm5VYY2TR+GXaz3jGNoUTJ2MMfZkX+t2XVECNAm7
sxl3W7ULta0xz+9GLUC0DwuJYk5kNVQXVpiYvxRBuAMskVHXtVwclUC6JE1MkjGfE6Pn0FxHpK5y
2DBaCnvaQcxzDRzNy6c0ptppSi9dFTwpUe9dTEtGXdIlIfg29LQnbV8sQuuQUFPuBusswIwndMSk
YZ4chr7aTlZ7mhNA2Vk200wdQ08OKm3LQ659Q597sLBa0pVW1aazCyS+K/TT5p5QsCV+S0Xv2PMd
6wYyjATa1UwRA8RJehOHkt67IrYggVKUE5Gx6tVpQFHN/BHRXXDvU/lqTcZdbMLkzAtKfHBMaRHX
GFesJhGcwicYixDMYF13A0++WoKWkzlr+DL9irbcN/lc71L6OKNYvvu+7vYSs2GDrdeJBREX2oLw
pCWkLr0hrbXOWnQMe0pEHDuVz2x2oXUwOgaf8VpH+qHu+71OzmNLgyqF0tzXNRQkyS1bcT2HdzD+
JzIAN0V0ylCrNZr4WdQ8TTOzI9SqHNDlEHVI8RGa8jNVEZmWXYRwYpKuqbxMxBYvjdqHz4bvb8YI
h++YiC9WB/NoJkfBmQbtpCo8PUbJSLtsxqfClOV11eE6KjQFmK043pJWQBbXUoFb/kePuJ1snHYv
91V0kI32ZDXUHUb8UQiIt2SCN5KifhwmDE+qD9KlLHF4V0H5nbOY/j/ssv81e86GiTzzX2+zzvy/
/nvTFp+swu//LKb65Yt/22JlFkv+Y0eUFhPGb91mfBvsujRcoSiwZ6rImH4XU7HtauipNMPEDPGH
lC5co2zGhoh81QSPuehR/x5JdvmVmPAfpc1LJsrWP2+xIjw1jKFg05YMMe0fRKemJGhajbXDKSo2
D6vWNlYTP7TGekDt3YMWKiKas9ReUpJg3IcsS4/NgvWRMRhqF0eZvFFH0AcDyZ+wITlm3JT6ZgTS
SBsipR7NHxWd6ZWo0AFS+stg0Z4ztskIGVajg5Vv27hxYS0+SAEhScIuHR6krmCIFZAwidV+3tMM
04d0z0ibw8AmtQx6nc0GgKFL7w+tjSif53bXy8WtzFiFqZUkc6UiL7eQhJWBiddqlAzP1GrpEa+u
CbgJoNAU3NSYTmQAX226ki+s7QRtQ3SWq/vPNZ0ZLbgZKi0bDQ8g9v++Uk9lKOAemz2ReGE7LZ+z
IX+lDVi4ZVm6cz20dmnoVMN0qsP8bmZ954ZadNXUYENYYxHLT2FZPYmidM1M+V6V1qMqg1HR85Ms
4dlM+NEKnC15tfLl00hhSPIbWWmHpQ+j6ZYbWJ9yZ8E+95vDELPMadhPbM03HzX2IzfIm3fNx8XV
l5NoJ+JjUfOj0NwhFKuLdyKtfQn/MPk0woskDhdZRQClypBmdOtolAEvprESCwpo5V3X+tewKpzF
P5+1EkHCMb2+vvmhWgfTxJPSRpFEq10UXXGSmP5p1A/8e4vKf2n8J7wrUIE1z2NLQgRBhGt1EitH
N1TCtCzrRU/MqxwMRK0o8TWRxStxK+t4Er1eVzaaHh45pWzTOXnrNHpx1D6zkJ57eNqlOfb0s5H6
KnPcr/T2mvkFxh9Gw4ygM04TRXkmH2ZtIdASCTplLwGpqbgl8ijo7vvMCrirufsXo1nwXfzpzvoj
wvdPtcS/X278/+tV0xbMyr9e4v4+Vvt9pWuS6J/Xul++y29rHeYHiQoWETuY3eU8/9tkzVSXuoD5
mq6Jf3LIS/8mUoQo8PkZnWFt+50iw1qnK6oO6pGvtESZIuQvrHWGuaxlf6LIsNYBGpaoUFCh/gKc
/KNuVAlToay6mrVO6uYrc5tt1RFcUGYAPhTdxL0JAXisgGJHKSS/qvD0uShsLUrRL1DmtoFkHjLK
YtjBRFNNcXf2+9yHwDcDFNQIrdZI18t1SwAKAqV1Ah+JgiZvHX+s5dVc5cz/G4KXg8qnQx6RPyUK
HfNj0CySATQroAND9CcDAaV4gA33kBD9dVQlNd4GkvyT+dM5DfTiANrlsyOKeK6wZlO6eFGsfQ1L
syjAIKQSbIuSo7oWQ5ASCorrlnQLesTQIlH+QJWIUvFQdcH01BTtzuyBTeaGcK301HLrLPe9eUQG
2mgzpBCBFjl5vye9lZJ9LiTWqmEhYImrf1HTj6HpDEIEdYbu1NAp7tCRJMz6BUzuJM5UPQ0Hwyyn
BSxx3IKpWD71gv6sRJa6qXJ5DzNzK5sDEyOVSA5RBwdWClDymoA2jdKuyV6g7NImE42MtBVr4vMq
5b0n99FLe6ivgoZOwh9BAbFG0fEITW0dK/25QMujhIvbFTOvI1VDc0itgHwVesWqoBdOos7ujDUw
CGWQHdpzPLeEtVrfCtEXr7kYTVgOOD1VEQ1gspEyzxcWpv4giiurrC8lmQhFGB0VBF49PDmliGg5
NfdhaE+MkQk2Ds0vsJRQ9Qn/BiexZgK1leV9muxq65AIUb8lOW87CeZ1FIt0VfVkh0v+AQijB40I
Um+A3LAdxoRZLUgfLucldAsVWkUvMJF3Q2Ece5nhDjwkwjDEczTel2iAng6zRG1YKTct38SS/mgu
oSupYvBQGHVxOy3dP2OFQ5IDNiUvM55kKGhR9wALxr3iH6MQnWDn5ahyQ0onxsuoFRn7NbIb6Evp
BJBQYz770zFKxOB1iuKnoSI3BQqZjImaFh1Z3OlRkT9VcWRQnHC2oHOYhzUKL6tFLwdRzFCHlxY0
fxqUZFOhgMLVloJFbiPZTs0jIZjHvBNWRRhDUrwWJl1e6ybFz5J0HThNC3cdqGMCFUCbn2brlJiH
wiQA89NHSemzFXNCMbNnnfoAtL7OlERjkqyRPBUc4WGoGDCiTVWghvOrFcYIApH2U6OC/HZn5atE
pc3EeU4+IgvWFMLJMb+1wmgRiISCNnttg1PN/HuILdq75GpAQvDxzMeqAc4wR0Wnzem3RLlP8kDA
AZzCPitjnORjCCgZ9mSp4D7vEpSWBta+lCrK6bDflTUincr3lgiQQs7dIDFcshwnVCaKlZwj01+V
+lNbb6SkP1mZxXb4KfcMB1X6k7Cl66DcdFwsBO05SvCFGUYTHtIMdVloF8V3aimrQs0RIvFoKbsN
PdZAsZ3aFWFchLNmK70BpmzGLxbWzNYMHRmYaor/Pkh2XfNk0dvIy3PAiYbyRFTqtQWWMJ9XS8JJ
g5irUJmhtsc+vJuM75Fz9/KPTIO/wmVIYisAc0j/jl7RKOT51fovMUOCtSTqcZEhCSpIlxuVV2up
6OnJWuXnWH8DSCdeBW1Ylexj66vGQoubiYaCHmz1mLn8BiJ4jTSy+x6DS1sD6qTbe7GwKhZ9ze9G
/2Tyi63cfPk1Adn8OzW4H2MYn8IoJoYQjAFjgF1DgqBSCRz63lpQhkxkJwaz0Tg7lg+uSN+z2DGG
+Oys55TrSgyzjFYGHeTCcmd12JspBkKz3fnMSg0O1G25FQWN6cfSjyE1c0S2paF4h+VXIzA0+/Rh
DJqVOr+k2pfaR/HdKnS30r414iWKZC/IiJ9ExqhjaKuTsWuJbs5HohvEa2xsRJMubIACuKmRZKOc
QPDiTgVq+TFVRdTMQXoI9IDMo1l4DrqYIC9iLATrVPjyFxD4TrtJvXpqkU0rCakzcJDMmhtQysYF
B1NvokTf1B3Tmyl8VPqG7pmoPiuoH1aaPutu0vnxnuKesDC9hW82MRSq25/elziVinUBcSRWNuHE
OHLCezAulK0yq6d1wa8iUEU81tpQeplWVRvflxZmsHHwc3Nt5jDGi9LY8fW1nRTJqkM4N2vIsIuG
f28cxI+qQBKh1DXBiI03ZOJPkLCOUNuf1KKoCJGr870oTO/qSJJvn9S3qbQ42RrDNYs1BU3NTMaI
HJ2NklOsbuCTRW6CNOhAus1OTtS1uCS3IeoiyG4KthLT3bLRttYcvNcJVi8xRCWPfUIg6qmimZWl
mpdlw6dFY6WKRHnfiTVCNHgr69ocjkYkfgZD4CONQLVfTEIIrgtt3xQrhmOlMlMy8nNiOP07LSmQ
nek0K7k2dGeWswMdna+5DO5Q1hDdt6g7UcKDalRhX1Z69j4o8on+DeS3XH8ctRj1UJEigBtJLx5K
dk2AH54R4k6JmKOPPkPxOWjetFDRnG4AhG7gdV41unKKK6G58895nd/tEtiNYURLwfBFBG2h5Jpd
8n+4O7PcyNE0y26lNsAE5+HVjDTaLDOTSSbphdDIeZ752EBtordRS6iqffWhItojIiOyAQfyobMA
h0LuHu6uwfj/33DvuW7Yh5Gbk29gi4SguYVQEHmFs72vCe1EYRoWHUDpDkloYJJ8yZaECTNnhLcb
Zb6TWmfSW/V7pRw28qg+SPFnHmr9qpz7B2njx8iKRRGEnCbGTkRjOIjxo8xRq9UEvBuoHJpSO5X0
k3GH9kKVy6tsMQIWs9opItWOwXF4I6eRXgirmqea5Z82rkSpNNeeqKKtzo3XSGM65XXxg2dGa61R
v1hk3ZRM2KXx9JV7w1PNhnCFMqVy2ySPGYgJh3BuldIBVsg0nrzRfKLpR+YyC6aEeEv+MHL/ueEa
a6Sd6tyH5Vr7Shomxu08zW2lsRJHzgMy0Uf/0ay9jUqlBCx5xbxxKUR9CA4up2VRhmzfJaotpEjW
68lIcHTUKHxoMr2528SnydU29uxuLcQZky5/FsLgfVYWimF17nDNbqjeLKRBS+RkkjsatUsODC8x
vI0958wCtpADoW0d002HKrYMZbxk0PrzfmjtAZQ3AP10E5Ax6c2PtSHM61d6+VGPDuZ3c58hVw3l
dN3EBQva2coTia0ziAKD4VoP4efwqputzup08wvk1x6SJzPpzFUzt27l3MQxYp+WQJheYlq9ZowI
vs0Nu9YSdPQTVgdP3SldSAFYCeY6TFS3n8OK47m1FCQoqWMwKgtdlhGu830NBPPZDHt5ayb83yoy
Ne57pAsJ55PQcedjq8Rk6w4xhJ289M+9ooyrvFDBOQ8TauAuRhFNEtZiENN7naBd5Oatw4TmGnpP
cSQciZnFz8ONvKgtxSn1+L7OdNZ66H/batrojOYy3c93YsQooJH5hKM0vTOg+XHwm49WNslbT8ni
s47FnnAcYRvlCGXCsVmG8vAaeimPQc9atVTk5GRZBbF5HWYCEfV8EJQvY4+iK0plqOh9n4AACIAs
69M1CbDUjDVDYMn39yHb0MLsjrqZCyux8Paqr+KNsQbqmOKrAZlr6WW8YZI8awJrZf/P6oX/0C7/
6zHkvgWh/7hhvg8/0/A1y/vw/fPf/vt/J//17zTMn3/umL//mh8dMwsrVbVwTlqiMjsdfzTMxN7I
Bkh4heGcNa++fhsOzpk4xHaL4i9w1R/7NxpmTPK6hmlT+Qa7/FTDPK/r/q5hVjRV01QZuSwNuG7O
RszfSVG7KixkBi6E1298KHCDZzdrt1rnCJPKjZfajI+4tGeqO0bIKertYd8ReuKoX/UrHsTgAz9N
eVTivWwBQU/WrX8GT+7gPUSQ7bkvuKwYCMXqtdtXmwQues0GGodYvZDs4CP1m3lYtJBWqC5IvCxv
Ipnz3eOeQnbh70cJoQBd4bp/b5+Uc+jiewCOhRCCk1JY8zawA/jnJGkTFKDei/R42HCK18/ire42
o+FcWAXsYiJCLln3mUY7U7lF7Yk/ywfVZ47GJ0ZiORvqgNRHHB57z1ziC3VQzkKLWOuvWbtmFLgQ
y+OULltpozQOlnXeCjIlnTPyRXCxiRnAlzbhGvszW0loVvioKOEyAPv1YghcJaV82ZbMRVEEouo3
7Wmf+rN19W3Y0AaTgheItrKeZEcFYMZmfVt+Rna0mhbTLXyZ3ugV40V7AP3vlq80SovglB49Nzg1
e7JQTsJTekkv5dFf84+eyEJd18fsdAeacm+63jk+ZhtSvZ+SzUF3xa2xMM/pYy25fuZG1SGWD811
4vYghbA9pI+YxgPrHL8QJj5z771H7yHY2LmxwyDJcZZP6EE3xYafSauaz9PWM3cAibVGDVTZtNF3
XPhXKtTsTgTBdePTKRGXxkutmd9pywVTDKxwRk0vvxg43s5AaDCe9p9VBvGLHJgFfTG/JsLXZH9E
+t1CPLCfbM/ma3N68x6bE/EIRAhem4960V7SdKG/cnvpr81H89F99GBAjt+/Yj4yyaBgPkrX7sQF
1p34kiHulW2AJu+85sNlzSt81RDQ8S49CclsUeRHwfBxkTIWrxYE1uBuJE2IbzHuDWZE3CK8blya
KitZtl/Zhq8Y8wx+FHt5G9YrgjlQP+OEjI/We2o8jS9VsRgPkMEovyVhlwyPZX81Daeq7tvugJql
FxZITUeSCXm6Bsh88+bJwlOL2fkDRvE4A8GVC48FiMBFwEp47O5FLPuJ9DyKj7q2z/Jtla3FeoMc
/FRqBJb0wHwqOmLprp1w/OHiZYidO+r+FTH2oK/qwP3xtsl/fV/iBpTIaz3F+qkZ91JK+tDdSbF2
eO9+eUsvHO6YKagfVcz168afnxKdcO5gwSPp0bLFbmNKiyQ/pdYdpAK1cXvMaxQCp+KLiUC0xqrU
VauhWtW2xxMuP876za2T7jUgtPiXv3/wfoPI9P++/+PXeYfZwY+f/vgjvCO8GG6OBVZfkPrJO1q1
eP7l57+8TV65EXHtsn3+ih47LIyLaq1dahtfNWtttNAB9IxyreP+U8S5Mz9gshERa/kBHi9KudE2
G3FhIIv0slVPXgDNOah7WLjbsn4ujHsYSQ1utDPSQSu/n/Al+fo64wlgzSqVO2BsabVD7i8Ei7X2
MaHGehcXA3Q7MG9OT55muOrAzOGFLEcKG7yRkdKDVbCNfTe3hU/VCndw6W3AHWEawlm51NNVld7K
O8UxvbcArJO6j1hFDIsgWImYMxX9uXblK/pzzUEXIHxar52xfG+MVSavp2MKomMTnkD8Unhv50iQ
Zq3VK/+jUl3kZtlb8TaWzuidC1QEqKC02cLUH6fgXlx4twHbKh+ruhFOYrdq+nWD2sxOZUfBkmqc
Rj4d6iUEz2dDuS9vwrVem9rGxD7MUCN28/C538HXrNVNEB+hAJUYYIkcY6GvI4mW8dXOibDJA3Ag
gwfiObxDpkhTCB5rsYT662jqAu3+ju/UXXYIzqVwp1CDLUu4HthyI6tcknjWfqJplpSF3z0qJ/AU
2gpR6ppL4CFG2J0/WORdtA425isedrzZ4Q71SbBSnok9rmxhZS7F+KAIG7NaFgRodBs4J435iDwE
XeUw2zIuszPurnioiSRG6ydsCo8B1hKEC90Xc1JcfM2leG0D2ywPWuxgbTLT9Q4lPB9rXfHyOM6e
OqVbA2SenUock7dIPaa3NlvT5xTvXrMS1kF/RjTXqu6Mkd5waZFdpCb2JCBSW6zN6eLftca5rXcs
c7xL8hDFLq9cBTgCxnZkpsyqrwg69hjq+ZHteTV9afcBWo0WQR2iGYOcZ8d757Gk7cKhRwq5dYiX
kbKRMlqXE6moUFnXJHT7exjTuN031eeIKSU+xda1knZ6th4RH38w7gLykQgbpL+fsrg2+33XA9R8
JZ63iJw2PlTtgbd1fEBEEi0BivILv/6aesgMBnTEuR395tjMeX13aE//WTXs/7/7HEq+70/yl53V
nxDH9n/9+1vFuvrf3P/8jyoL36e/WFx//xU/SlPVNChNdeBeFnRiFGC/1qbW33AlkQigghmeYUmU
hb/Vpqpq0GBSNpqSqP1OGzbXphb4QtOk0P0uTn9mmaPgqvpzbcrYnMoYJ5em6nPt+rvatDUjBhCp
QKaq+hT1xh1CtVmPc0zAa1QjJFm9f8iV8CAmxTNDeQLNUS23rxYJFi3DuAL0bJArJ6My7roQqGvz
6s25F+RfEFW89jNzFeTpo0g+xjTJp5i8DOKQaJOJ+tCldVRL2OtBR+DKOBK3rk7xyqpsuTG2Oikc
Plm4g6nvRpgPkqU70hzXURXMO3FYHSaxtIWKSA9yKjtbpBaUNP474muNg8CRyQGpOTh6NfzouF8A
wD/VaHTq6SPNqlUuhU4XPPvTcyqljo+HOp3ZuQVZAjVG1o1YzLdbQDZeTp5H3bmtToyUHvNYEa/k
eQALkJn62Jpp7gl8ZTDfAwh+VoQPzzxm0biywL6V5btcW8QoFfeISDYxGYUlO3ELQ3hsPSOLW3gi
pIV3LYWkoWSbiESEjIDDMkATS/wHGVbm0pdYdKHxZLrOpZXB43Ukgn+jLgcOkuIzzdVPv7r2DH5i
iuKRzGE+8HVfIUgX4/wsFnq4aXCqZSFB7q1d5BcrQfQq39X1YyX4dtlAsJLQy3CkRfj55339SCWs
jXdxXdx5EsKygTClHA3cfQz/tAowqnZu0kurgpT4sdoIVnD204Ltg685CA8AB3TZixlhNFdz7Tjp
ue7WIo7lscCXQ5pX1wwZlNm9XHEtnUuk6gURDIq4ySS0YKBW0GblkZ2MdocRJPbvDWhXEUC5UlWW
2Go0+c4UBhtYl475pn0b+2BVWdF91nROwvLHLFI3GGNX94In2H/LbDKv+DS+olZZJqO+MAqc8bW6
SqLqiOsA9dRsjWlimb1iq94lmjXnPqgpcZ8I98k5MIgQi0BL57PAvABCAhwnGgFWzZljQ1TejI4L
vq/IpdYJsqOgEJGpRU8RsWU9n3BCjFkUK64wiU8l8WZsEA86cWcG83/0K64nvFqEocHRW8qEP3QB
5iMVE1Mx8nUKqXkFIIMx5nHJ2iHvJpHzOeG3VNAolnTAXKxmnzJj3nIG3MingZC2BveNJG4z/8uS
tqp2nk3ycMiG6DEllgB+J9UckW+BzuyOCLhwdINEv8QEw/XYv6JQThg4N5vY8LBfMSyJcOYwm5Fg
oGuduK+ImtNBV7QYHqrgnTC0ESNYIvNxd7I7+CEFHYF1Ovaspjqwbxx50JgZgyksRu5nwu5CkLfQ
rwnbY0qqN7tI154GKbyTQlYvLSO+kMy8xpxxHbB+0k1N/CXjcqxowlXUO4fswILtmohIXYHRmItg
vTgICnL5YvL52rY7cVrBIttZ1dsoQl3eTN4no3uk6vJEPnRl+yaOGXUdY7kZHDjKbjtHAnpAG1GS
cM2O+VcYkzsCpLDAKFMNA1pJChCdRNkalXk/3bEFRIO0rZjX+vHkYgPAvT5ZIFz0czhvg4uMI0S/
cq4d9QI3quSvCNEDGSq/Jda6THdq75/FFtV8V1QLUj8PP38P/w8VmIn/z9vaTZiiv/+V4IKxzw8r
s/k3E62FSfAAkMIZrfXjjjb/ppBSoFuiqMiWZs5SjN/uaI3JkoilTsbLKqkECfyq3+aOnp3R3NEI
wXBCW8bP3NGgFf98R8uo2CAtmqZMJfF38yMzEQs8NVSCI0/n0Lbr1sh33gA4acgcNJKApiLzITCU
V3PKHUO56NO9PEibaRQOmhoSa8jqoAOApcpPes4Ym9NjIsQvmjJe1eYdkAFBSWzZfPYKkSyCznPS
mnYl83dNoGw0PTsLPtsiqXGaFGZMVKBDtaYVejyeT65mzgSZlmTUPk1wejr5xjlqbZ2ckbBNyU95
0cy3TtOX80Otl94hGecR9kmFwAgp1dbaehn50YPEbcvmfKNL1VEE7yd7+XVUSEUzd1WACZCILCuW
j1nV2iK+xKWikB4w3KLunNBNlt6xa+4t7gwNsIZVn4OExGhf2dRKQLIAAWMTWmOB/9YDiY4Autu6
dWU/xtuiLrvBg7yPxmzatrRxUbIpxpMl9nZWtJjs7oT4LQJnJSi7FrO45VEDiP1BLopny1hHbbOq
or08xB9GdxO6/M7Xx10jki3QBJcM+vLSqKazJQ54bW7DeGsl5j9p+ZCSbjkkm068DcVdpreuGE80
91p8lqYO3JRgh0GyQ46zZrx+auTKzUJlPZTmgbXbogXJRPH53tcMcXLJuiDSALQBZ0WfASMa2Y65
fg0s+k35uRA/4nBcVzmaDSIcPKhSam6eJxPRgPgkj8qrxxAs35CON1uBKy91eu08qSxBLRUIlL41
1BnIilON9G5u/1UUoPkdpGsbvjbRrphajnoR5cI0h3+39TXT3HQkLztpwc2ykSCmoQuOCs1wgC8g
a9Ej5IRt6vKlV+CxDXNsMGyAlVGXJ7NA0YO9NGTSYdlV4H2UwoVN11GNerdQK2gh/q0km5jNOotN
E3oVYZXeS4iWhfTusQoOeeBBqbLwteEwD0k8rufo41DhVakICgqhORi5JSE5JWCNGLd2XA2kJxsl
AkbSIEJSlVmhHUxSllF8LxXGqXH02KjTKpCdlK61jPEwySAhfTU7mO1Ah0l4OKEL8w6HTIQYGXOP
t6cg7LmBoD3p+DRzuT/xd3DIz8nQrFrPRZQdjXQlULJKvnmcCJI2CZRms8QiiqychqjpeZcna9iM
iKA25izqdE6lpm5nTmBIW7OXyTZYTXN+tUCQtZmzmKUbHxyJhGsvBLLcbQ1yr/mcBBT2JfgxKRCX
IWGrrPxztM6wajT08ZbwjgF/2Rj7xljX7LDZzbQx9Jn+pFCWBuRvj3MQ90Aid0ez2ekPKjndWP1Y
wc7R3RYjEy81zYUwp3rP8d4mOd819RAZESlAox3XPZ00rxXgWCr54GWZURtXy2jODZ/eBAaRufAJ
13SRaWhBBOaSWOe7Z/JqgZEA/7XaGCsgM259OgsQXHm2EtKmtKth3tU8TCmO5tyvXubUQxjMW7Gq
77X4oJEzoqL+8BTiW3U2yYLyokSWrWEo7NG1Qk91NF4utbq15Mn2dBJFoqfW4FkQTHCxYBdir3ou
OZAUzbtD/oOuNLZiXIL4sct+ixB9HU8qA37KzcIS91Yr3sL83sgshDHKeI0LzPNAjvrpCZ6q7cVf
Eszolpwrkxlfa+0KrKSZFjzqHa6cNDEeRxX5udV/VarqlEWzjsNs5QVTYWvJcK8hgl14GgM1IXH8
efmlJP6zWvqOmoCmHY29DJ9UZS2JO9ja+VJmI8Qj2RtlJ0/NWM4sxOo+xvKaSeaFFx+zoupJC49m
TohMX78MGlEv0qtHLm0eWh8FnDcPRZpTKqhgmxqbRKGsYgHdQ4/n1DC7SxDTNgzK1mLbgSEJMlG/
aOrumgbqUx9Ku1gRHbWPXn3sqAAqfIn5SpGsQ9lwNdJQa03f5ni75xHrvMYtEICp0rFQ3TaozkGq
4rkDuNVdQ7PYE0YCRpXqG+ittzXB/1WcIHqg3M9ShWwc4Ogb9Vm1CIabuvBQZMAm6utkiWclAMLg
A/qQjOKUyTyoAmqFAnbr1ghh4PgB9iPshEXRPlYxPpuc/No54EtPogfBUKF5tW6iKys1nTadFQZO
7gskGHtw+/y4pgGtQzbT0r1fkHGcS0K7Ydlu2KOvc7Uw3SP3BxJQ7Q3IEnhFpMb4FOUg6uKRGKuk
vybKqtZ6W82ml6jnqpvEqnTVCPJXmAxXQ0lvEJhXZQgSMSXtyk2VMN6n9bw7GlhSaqK4aaYx2Gtp
U9Btt/aooFfWyXoWQmhDsgJ8kSysmMFfx2YYwCBDdytF3iRELtJUxOlNigZHIHRnLnZBiF8M7dr1
lqPUTKBy8QDsA2wlSR+swAUrO0zM0evU2nLn7BTGA7X0UWBblbSraZYrOLuvgja+WT75R8lrUeRu
xIsxSA1mgcVK8SPBFTzrjrGH7qiTJSDhpn3iJqwCYlNig9EkAr+LVTEthWXn4MimZddjWzPmuaAZ
sPUphC2CwK9mDCo2VAzxyx7XG+Udpu6eqbQpB5mNIZhpdDWr54wOyG+CuEnIYF6htpNolyjAyzmi
tAqlh1BNnlqBLX6FbEls22fDE57VqDyp1rNUl4odywz2Ki45sT52uVJQ7AjsVyI9onCYEVL3CL/X
fOf1mD3MOMHF7MDJ5Fm5a2g3S13MtqZmkqc1BkwAWXuRWaEtCE8QcSM1D8Mc22MM9FgWBDz0ptFI
ItBTVz+lutuR99PMuT9zAJCZN8OjKE/bn+8c/tUU2YbBlOsfL5i3r3VTIcd+Cz+Fl4/qP/8j+vNy
+fuv+HWCZ/6N2HqOD8kEaCR++z5/bJc18jRZ6hIfC2boDwM8dNZQeqVvsrn8O4zv7Pu0dMpqfJrK
7BX9qeUyfcCfmwOQwCi7md7xQcz2l98P8CxCC4LEh15G7sdFztYFbIq6K+9ln4G1L97UuFrhRXB0
kQk+jnO/ls5ywqIKZSb5HyC7ye5g9B8OQF0Ff1lD0o3ZydY89X7JPrpCyDF7mtFONJ1CvgdwCPmx
YB/VisXjWOEq1DYjjANBwentI4sUGW8PiTsUuPoY5OeKvuGHN7VLKWq/at86RbVw0zqEyjI0Et1b
10G0a7Povg4/UvJ9/IzNT6RuEoMXeNTuDYi/KSYMRx8nRIBNhtont9jfTfthYv4kQmws9MLtKjwV
PDmdccjbQxe3O2oAAn5F/V5Pp3E1RURuNHyCBL4vZBnNjmAp5F5w4kOoIVaKeEhpwkqoQR3vzmn/
OmutGfsL6cNUkPmEcIWP17zGYrkyddohX9p4LBws4qdRp3Zjes2C9NzkAWziNLL1mYKip0RzQFdS
K44Y46GL0C6ynujZZWoGsUil4BR4zhqgNAUTknBmzrLgrKNLUzdbnYWTV661nsq2EYC4tE+T2O37
MLjLgT0oibUJOJkWkuqfc8Ef18wnSAKBpDr5pd1S28Rwg3xElGGoc0L7b1Ku7Rqg7kvkhRcWbCvP
xDDSEfDWQ8AX9AefTUkjJsBzj7kQsbZ5FsletdSnJBjhac7IJcV69frMNRDXtQArehyBTYkCEbV4
RMVbvgPBpz9z68rpIoZp9VIrzp4XzSWnynZeJ+5FUnLXiEO7Na+Zg6+KiCUwUnQufnmNqshNUh3o
ke9Ql16C/AO95Kr08WcOxG2WG3UMT4EmLn1yWJpWeyp9QkPnzAkoR2xFSvPSdtImYTkaW9WmsFjY
Y7zJIqoKiBCZ8qVTPFsICpSXOmt2FYNJ+IM5FuiC2WC3TYGkSxO3hxzt/SSpWDiBL0HTGkVUz+G8
4BwGkyuUem7s3RCC7NTFq7AU13KF3oFojUp5kimygO/gC0B2aewSsCI42IiWYkrEoBA+lgx8ROjF
JTHYdgsGapzsFERJKb0oAEukmVwSzwwTHpd/2tH+Ly4w+j5u//H5/6sj55aTGFX/9/96JZnwLww5
33/JbzeAJM3uQrppVjYmKqIfNwDHvKKKCiHNjIJ+h7pjCISylVWNZn0z8P54BTBQwgwGfZ0FD165
n5kPMQj6qytAYi1kIH8CffZ3/n74E5STyhzHqIknQX/vqYOKIF3JncbUWr8NIIgKFgYTWn1jRL0y
0JmTDlXhO1Ryxe5LNOzkBWXQcVTLzWr1as5PAE/COPCshF2xwEG9i5QXLdlg+EY98hXwFOU8TSMW
95Kny2zLTUCmrW4gV86e/Bhl8X3bb4c5po/nsgTnTNTSU48yN+G50ubnN9yg+nYKnmqZp7tRPlSe
9aIgvJ1nX2F638vXgBMhr2RqNM+V7qpbZ15NTg1NKKAMWOsWuEzMTL/xTsgsl21011SwN1yLA6jR
3idrWsqYltOxWtE/4Jy5Mzm0PDV3OT5fibXBg8mxpqXPNEZsr58zjrywOtYcgGraH4Xceuirx3A+
H9NUYsqurEQOzno+QQtL38XdWzSfrAQr4krmrPXafTqfvWrIGtzK0MzAolnmjOXxm6wGUn3mObzB
YlkHoOkpthCw0ShSJweRR9tzG+hLEqQ1onHfJNND6qNXsSbVEYo5Csu4tGlewrdPbpJ1DaK4IvFC
ewwCa1uHGIHAIDFizqDkJd1Owu1PZNQctinuKtRAHiF8E3sEutiWaL6ciD6VqL4St0nTE1E4Z/iV
mdOU9xaYz8Yg5vA9zNpV6n1GItF/RADqfnHILWJA8J0LEb9FVKDo4S0kOtAiQrDwH4X01gwnMROM
xUSVLw7SUSB2sAzYDQg5C2sCCXNJPpRQU4gpLGcLBLGFiuXKhBiGhBkaINZVtTvXsq4vwAClhKP4
Is3lVNxbmNMT+SFCLQ4wx000t4uGs66OCKk8aAa5wYKmebZoX/WKCMcKurrHnr2+1lO0lodm08oa
ah3MlrlxrNSTp0sfgZA+6RkQdMXz9ina38To7ba4YA+3p2QnhL6tjtUV0kU0AkVKMN6kYruSy+iC
2Lg7lt20BgK39NOHHJF1y/eBMnQXVOaXynBNS1aqeqLNWlZmS2+JCkRzyz5yJqj7g48xVieRpayx
2rb5WS1N1EPw9LWxuOSDdYVxiJFBwVBLxFmbguJHdOILbzK4Nl5hMKDV59pDRY+Ca+y2cl5tQYkh
PA8fjKF4pyjc5kbzEobzzIWVbaggbijtho+n0PSLxyisxAOcGeY6lvw9w9qYp6dERxRjzB+aMzAs
sgMkJElThtJIILsJSbdqPXgMT/0xPZXWsUjHrcWMDOzJTcRQYASDTWn2LOhe7vjjbhC9ZTh0tgJX
rmRLXKEBDCTj1IQGkfFMfYGP82n1yrqukge1GDcow3VMg9pFx2UoFOScC6RHlcLDhCiig9zU09bS
I239qXJp7g+D0ZFUxwwxFtb+JMFrgFlUSf59koc44WI7mxdbVQk3P9xUASl5kXkES7nnnDwKBlnc
nf+pGtJapqxeKP6njH/GbHiqGfAFqyFT1hliYZB2TqEQGYScpgCEZ7bZKunuvPRDhawYNI9AB+gZ
txVYLWOM1hnykwZ+n55edcwXGoPzIr0k9XnUi8UgbOKps8NxBnoK1Nq3XOJb1LkitStYxdGXL8Tu
ktj2kgOVqwK2w9imB4kgzolMrk8rOqWik2Xk5SGeQdbXsZqOqq+A5Ewt3oe14gwcMwqmcGw3ubUN
k3Lx823i/8wFkzyjBv5xMbF9JTR3yvI/t5Dff/A3EQh5kzosIBVG0DeI4NcCAhGILurEZv1V5rVM
7UB5gQUXdQiN3e/2SwBywQMR3EI58rN8IDZVfzT0KppO+SDKKinas+Dkjy0kyH4xlfWBHCMhx5xm
YrYLM0I/xvrUdyFGHmaQaOFD3BLiuM299Kno0b5FrDujAdYdXOawemhN042bkEoghz2jhDV5t9YW
0s/B76WnPEhOZRs/RJ6/znNswRV6uzTf5+gkCRacV1sLJFalcTKZFQskHgpPLfd1pu/7ZqfDLSdA
I0puWRruJyIrs+RBUAesJ8PNigMSobjyrGCLYYUMjGxV1rpdidG1apRbrmFTC0L/6BkawYXSIWlH
pxpvTfvscS7W/buekVhinrsQS0mLX46418l48MvXQdfwyY02ZNPVYCTH2EqPEXP0fNZWRBxYia+u
9ASXIKhXaC6LKtYwk4x2KfJPTju+1ps8mYABqeBpP1UvXvsaxsPirlFKWEimw/nD3phrbaJ/Lkgo
QO/dbPowtn2WfSKmjVZoKMlACQJtYH0JRCE+J5O3YQCxlIRtS7qJnzNs3RShAQk4OsZ1fRTKY1gR
6mlcO+ypgfCO97gV45taPWZDX3K54VnBOcPqgsbOuhqsMUwkhmr/BWFsWxnttvESR1HKh0ptrWWV
aulZQWya5foKz4jLwGTptZlE8TTdN5p1qnIPpkS6kWEdg5nyFkWDtLygFLXk0G7GOZe3X7WmfvYo
N7kSlzph0dQPLQd56rbSvveOWnMCPsuIDollEx34ly+eKF3zvL/6SAjiIBbXOssTEt4eQWuRjSEs
p9TYyME+goZYhWtPRivdswtqvnIBTyoTM0zY/XD2LOGefYSDvcPRtcIlVJ3vUI1e5UNTBJdJ5zHC
edSAIIWDQ7MqwFSWHJ4MJwxFN8IdqfUMHzj4Q1iIqnLXml/F4DmwSw8lc19RO03Y+nq8fpmnu234
kXQf8DHpfLOnfkQrqsWrBMlz6UF0IpbTZD9RZlG9jeSI2xqDesg/f6lqYPxKKF3MvHADmXzTWZSQ
e/Snis5IsUEXgom2OASMTuWwPeZZsexgFhXCMztJ9E6pjSjmKE/zasxkcMNXplC0h1LzkaN2hK5g
ui7YUfgElzeWdsswoqpZypIFXmTpOQlThFan+JhE2JnZtC6Ngn1zHM4l3/tIplsQI9ZWJryEPgb9
Mo3d2ko0m7Fp5KZz3OnQNezvMu1Fb6d1Dj8UsdgyZw5TjMYpZ1TjoTlMfTzfwKZ+/ir6V5tYqvNO
/x9fMrvX5tsO8+dL5vsP/rhkJFkGdv6D8/C7LtW0mETOnaai40P/w6CSMZeuMzc0KKb+/pJhUmlA
eGDmzO/8BDQCDM+f7xiAFgwqUUCCqJjFF78fU6qppBRyHyHiF6ZPX+DMIKOVq21N0vy2rJo7xcxY
GpLm2hkPLZdBpmo3iHtHk+iikOzXzCC1hCxYy1M3sfoaIQTSSIrFd+2YxbMQvI/ZV1K8BGWBn+Ge
LcnJYO/jTQ0u2deIKQpPM/sM8ejh96vblmvrC/TyojTInc9pLswbi2sCIF5iEYIZV+BILsxdXn9G
A7FmloRkAKV40F6kiJrTxKVvBMc6nshefE5Ctx03WQUAq5JP8wkVkNlO8CzjHAg50Kd75RZ44SEf
iqcBd6EYUlGm8iVulHdfSfNVFAerUFPYu1tupfVORDepplTC0NVEgizZWO74tzIZn4waOkOw9cuK
9UOJ0MlgXRO0X4raOX3RshHGlCPkKIs1KGudJbPOpeuhjhXp+T0d5DAUhzp0tWSvUJS21XEOL4w4
FHtYmKaJLCvEtVF9FUa41YzhYBm5XcSj0wvNR47DbzkR3aHyDQFvK81OiQBd/WyUG5xhKK+K3B3Y
7s+JOfVikjGiCOuUnb6BTDFiRNCHCLiQuunoPVhxL4dxWMrsNVg5OXGZ+ksLd1Ot1tbKjDBLWT3R
lKeB5BFfqe0kAJetPWLMs8P24hPv3Cpgnv1yYWREsMGa6NCgSMGthOvlc5ub4Mz88BRP2yHGPhUd
pTYFmhSkX528VUqopFqZ8EXUl2URLBFMMiREOUB2LvGbZhc5Ylmi7yprGOOaG4MkXvS0HnypfVsW
23spzGhsHwk4duU05dUXbZV8lpvWiGXVJXG2d1k3A/EepXQ9iCCZQ+kq1/RH/X1QxLZH7EUXz77D
EtgAUAqB9ZjR2r2mrjRpXCu6sodkR/e7kuEEJ9lWZSjj4TrQ/bdU2I0mOfT9xYTXPeJWSnQI9GWP
FjY/Tyh3qarqg6h7buMx5xbhJxFI9PZ/2DuP5cjRNMu+StvsUQYtFrNxhwOuFemkkxsYVUBrjeXY
vFq/1xxEZEdGVWXWWJrNqqfKsiKZIRgUjv//xL3nJiGkQQKXxiAnqGncFq1Tq8ETkpVkjRIBQwsv
3GrGAF+r8Mlq7z23qG+JbMw9RxClrVVXO/Bza5MlLwTLFbJLLFeXpPO+Oo1qLZzap6JFTNizOGWD
0ETaZjDeZMD+oBRTabCnAaI0gcAKi0gLmxlufZ1Xt+rvZOs56DzyCBuaYJZlFsjT8RJOvTsOeD7Q
a0QK8+h01+uvA5N1E9kDPVdLOVWr7yMLQJN2i+aurMOtTxi2ToZejoql4gGIsxckXWcrh3Hfmksv
ijD4S68RhLx6sBZa35PpZFd1uC4EfCxpA10GD1QJqEVD0T/BLQTSnvtkzb0JxqyEIK2wIj4HK6rl
q3xKmAcywckT9UWIqKrENy0ddhgQDlWKNR/GPHzlRZvGTOirCxIXpKECOS0wU3hdVtl15D0g5OI9
zkZ2/Bl0czJ49iC55TllrhlvPPjvvonuohZ5QZDPBOZ7yW/P2y8QTuyd3nQ0mlY4EakttOiToU00
fvQ4jCP8HIiJgwVEuD43HAMLSHisPrwLmC/YCRiqIsMdeuuxm1VbxaFrCobisZu26J5QeIQ1MkVr
WmfKMfPRahNdFUKsbHdCYBLd1whkzxhuzQYiVPiiTe//H1zvKiPZP7/eH4AtcL9/ffzB/T7/yZ/3
Oz547nAdCaDGFcqv/GwiRTaNNIs6VlcymSE2/a5SZESicfcb+LdF7vhfu0iZ8bNq4I5FyKj8tUUk
GL4/uuF5Qg2aXFoGY8ZG/eIkiGUaN1Ohru+FYtlaHQoUBDtRr+8TM4PyM5KONmuDwSe5iYlN3KK+
Valz67ngHZqrRv2Lpq5Lk60y+NM6SF51MXaIn+GRG3jJkmtgJZg8R3Qn2X2sCRruPhtWhpTbHWX3
SPk9aediLsYpynOK84bpm6SBKw9dH/BbURvbBOl7CUyhLggT9aHzxNItNlkI9tL0kIDsCfzPEAdQ
L5/CsHIH+gU8+rYhgcDJTt1w6QyPmRNEEHxhzTeNZiOVRpsDQ0uog2W3Uth+0RPmETRbBcW6xCfn
z+ijYQP+CZaFQh7jsWoAWglls1IqkbQ4fRXlnGwogTZ+etTknrE5vsqZMSMnEHVScERs4SR8GAV+
jBxfhpKYzyk+jc7HK6ZL37pRO4nlvbHUgznriCUExWrvMZrbFtLaU+X3sOzo3nynxCuVjjAzESXX
iJNHgl8jxMpm4YETbKiIZhkz/T0iwu2szZsGnADETilbIxoRusFqsYRuqevnUejipYdIWkQsjY6l
sIMeryFMVKBM/RtAUTG0jqHZu1b/qnMCctv2AE3yddzLxzraqeio5HFoZ0rHIVGifWhCBUQjCAYp
XvoyeVqytK9k/XujHRfGKW0Epy9EnMENfablW84j/swoOpRJLS0MyoxUOGXCWkH+Xqo3g40EdU68
rLrh0FOfhMK46qhX/LlwieYSRsX5iyB7GcZpcULYf0dWyAY1UPap4Q3riKu+6X1XNXyGnSp4DpRx
lci2kmlfLry0dF///U85qvF/dcr9tnbb/ef/yt/bP5Fk8w5+HnaSbIC/Zusm/Ua6+7ly0xFpM/wy
SIniYPv9rAOBN7v9yZHXdOM7NvuXiRlmfhQcBqfh/4uMee56guwxQ6kMzlgM/v1ZB6JEzzMrVpeC
aHpPmTTcYgAVFE14JjvAdpFZ5Ds/DR6Z1ALTmeEWXvrQALtAb8wg3YC/XGfWsezvLBUfDa9eGTMn
YwSY4c1FWw9CQ58SvPNFAVejb7zRyWbUxszcIFTencpIIpi0Hw/1TObwoPwGoDrM0aKrUgHzAvFQ
MQxX3hQcmVgwZUvN1jEqUk80UtWJVtUVXr893oO0oRH3qZXEmdPSzMQWH01w6knfTE95K3ryBifp
m5wl6zQPb/HMfGkN663tvAy8PXFKgEFGJ01YQKCFcoWZGlMrEqxL1U5nnowsM02QS9DGKVoqkDPB
POgDQYMiX3VD4DQNrl50DZjrI42QXgN11gyzkeMv2dDxtvqrMX7Xwd140mTSVMQ21KYda1lKatkN
AeRU2UTTNrT9OdHldsXfEmOpykM76QmiKJPJOEkK71eXI9vX5mVdxRFTT7uqsUhAj7d5xtCeFxYs
0y5HV1fGj2KH/kD1SYsRBRmTFssAGjzC/moPbhsCADKzWEZFBR5aqcpJc2JtpWticCxFPKgmkBnZ
wLOmGjh1OsPnO8tsa5eqBPPVfdLYoZL1myJW613f5LCTxjJ4V0T5YsCncWvVwypqDeItrVp/Nyq9
SW9CYAluANVGtGS4sU+75CdBiIg9lxYiyVpLwZdOlpTeBZR41KMaB6hGrErHz2+UQe3nnK+XpJmW
lZFhUA0o4ipYo4u0nvN/CYeM9R6OLSlnfYuwfEqKJ6GFDCj1qJJ14ez5Kpp/ISU4xaN97FqhPhdS
sW6ihLgMTytspWRzZ9SKvB5VLtaahZZB5E1eYXiFusJkbrp5fpFggsm4a7o55nkM1lFAMxYWrBT7
tIBrKFgXY54YoAUJy7q7qUPXczmiZ+2L9BjkGRuagWLWn6Aq5cyHK7BZ1AjW0YvG1cj+y6sihmWT
JY826qn6VkiW+hCXkB59YakbjH3/+rH933QNojKx+fMS9rfDfd/SOWZUsn+oqJjfxe/HO7uGGecs
ij8UEP9Vy5p/w/nKfIi2lopW+uV4F/+GoM4kbY8Xi4hJhwL094WISlACv50zGbokmJe/MKxC6PXP
pSx7GpmlC8sZZmDzwuSXUrbRRZklN6ZYkzGS12ktBr9JCM+eGqXnQO7HlV4T9JZ4tbqMioDiVhGO
7UACcBsKjBIqYZUOwznUGHIUkZC4nZbd5+gVTcUUaZAhswx604IXQTgZ67nU1thvtmWbOjTm+AC0
CKFdOBQgj8N404IaSrRvwUwe0mYGUT2a+zYVgRuK9TliNZMkxG123sfQwwHO9OmRWJaCgw+4UTxj
jqYZeMQl8Cp20YM6o5C8GYpUzXgkPakVQI8gk8ZcfAtnOcUMU+rMUdjqo7pqazO6TJI64uDDwkf2
fMIDVM5Pkv79mSrZByA084l25pGj8Fu1PIL1/CwWPJSS1WICKE1um/mJHeZHd36GtflpjubnWscN
qfOgVzzww/zkR/MZEM+nAcS8dZMzhp7mk0LvaiLb6yDpz2ZC+R81UO5wkgwXgh5Dd2yQ4mlpP0dI
Be9wOUw7KBT1wwwi7572eeJYSlKc6q43tmCvtX3aEWWV1nydsUFbYAHCda7116RgdOOPRG41/cka
yd8ShvGpRfoNlPZksFaOLfQDSj/efBIjqHrbcdkZzZcQtNDGZBwrXNjphhQHY0mEoG9XOq3wYEy1
ZrNpERbxNFAJB3zluKyUiIBC4RXK7VmvMKJyZb+Kmuf0SbzJ/fTVaMaDbPV8oEjbTNj3Zh7MQVwH
7u1vuoEIWEYXuZSGWbEpptveYIWRAeAeNO0bovxFJiM10BWXpZUzxEK0TEtAA4nkbxMv2sgw/YGJ
pGB8uUy2uWCeS1McHX+qH0z01ZZnUnpX05Xw4XU1aMfUjzrosobbBRVhd+PNTHS+yzGNU8fGqsYE
iZu6VkEIBfiy0lrfi4g6pQRl4pARzSYMF7DWJz4v82omgYu77qoMJap4Jh/hIH8MnsnIKz0gxWgO
zH0AxCgMrICFpUAMGmXR63Gyr5LRemyrwn+QC7xEJgokqqocP2xfQFotw/gKlnHrpeHg1kkMd7Ik
HGBQdQEkpBk8AcMMsRr7a6zAfMxl9Tx1vupqpMVZNSYqJJGQRuqocuCVb5lnNrYyRNJaidP85d/3
BmexrnCKc0z/X++NQxjn9AV/rMT7/i5+uzfMv1kaewQLkhZXBGvxnzMQ8290CwaTB03UTa4CFhC/
z0BkUArwr3F4SvOv/XpxiBoca1oGNu0MUP5S0g7b1n++OCB2S6DsMBXw9/3DxdENZi3GcYz9p/C8
cxSZG8HzNokuHasxsAcR0XP/HFkw2BMcA2h+5XHVlri1VM/BZ75NrXcDqEuKPaXXkqVlepu0q4+R
34l2j1M7C0QuByb7jTHrUjpFIv81CvARHPvO2w8teZVDtjNb3RWa1PZMeYMT84AtHIpRBwxEMlZm
nbiy9p0W0A/RJjJWfqKuG89JMcz44YNoPjf++CAAL+lTZdN50SEanho9A+NPDnejbzRTJROagPBJ
HN4L85yxS1SjR6l95Wre4vN6qbX4pYiIX2+G/ew2tQi3UzvpZk3MuCeUAaJKB44E+03zY8ymiK/D
OulXnCKEs1XwFfo7Gqijr7+1JsSZirERvyevX7h/NqzPBes6AKE8oA0uNpaV2nJ4hAm+a9Uz8Zgs
2J8SA4Okqdm+hEKMVIWKbXRpwXFBigNfHP5AvcAxGwYMWsqR3CAv3gUpvx+UeSAKLp3DasrXJdeR
LtX7DrdTnc02fpNhtp4exUq0oS9stB4+IwiIvMB+zkcWZBZiyuoWFxWJKCgBBCg1/Qc20gMiLixk
xqoJ9K0wCRfJ6txBHdD3equQITOHos1LfiHI0VokKZtRNLRPchMB4OjKq8Co2p/5Zoyuqf3PsfRS
M9AuGGyHXrQOGHSPZrRtGXy3DMAn5uDqe8dQPNGfTCIIhA58U/8V9LuO+91j2FSOmh0xVu/Hi0oc
d8K3REWlD3N0mfbPagHHGaxlQeVBlh5j+jhobJGxPQ0vwYkoNCPHqol5V5CgowTFZ9jM3lm1ukaM
/+W4ICjSvOSsBlgJrujoF7HCip7VgS8BJGCV4Nfja44LpwjuOKbK4FojJKGsWkQt780YxpMRPice
PYQPulx5A+3ulJAsgjHcBOGnWLxIRsgdlvLN7k3qrHrZJrOOs5BuWkiunmDyXaDjnq/NQr1UpiMo
k+JQ9CHvR9fiKSiodq10Ecurhsm48VmUaDbj8VIvUbbK/TIjDLorZqEXWrs5FYo43JiAN6ORkV0U
l7HBuDUI4bUVPkFbURcUH21nPIANJUUw8JcNPt3e4wkc9ANz3HU9+3jx86r4egP8vR4+XxG/b62F
FyZrFqsRiO0eSpPnBHew17k+XmGZQ0Fuu2UQDBCbh8tEHtUy03igxfzVZ8UwTSkMlmcFFzKhhDGe
ZDV/FCeNkFs1OrWkd/lILBm0+cl7M50mwj/QC9hJds6aTcc3jtBZAQt0jxU6R9XXQqbtsEgXdbET
kV9OFjRiLNTd7KU2BWEvCGC44OsNwWU2HMOVtdvmQYd3Ndux9fexmZyiUx6CQN8LuMRAjFznzMDc
l+/kIF+syXC0SQXp0aisFzKnyvxVLug4BEo8ING6CCcD27dd+Iat6uMxDcwDHHhsYz2HImuqpMRT
Iqq25FfLKZPuJQM90QLDW08rz8+ubHRsnbJozt2tIuQXsDhioGReTRwLtcjS8Jtrk6QnJJ1HmPfP
rWGQZ9kCtUq3qujvJA3/OgTwJuuXyiCtZwmtBRhXoWrQ0ow4xPk1bd5EpENAvB9VYBJS9Q0pzcov
AD5OVLxCrK3acDw0qb6RGsvNqUJ0ZuMDgwgZLL9q6lsf5UvVdPS5/U5kUKJZ7CStnMSmfxcaPwoN
Q+fG//NCgzDcucCAKfrPS5bvf/RnY4oKDpuXKlkEDSH3/1lgkDOETAIYhCRRY8AS/bsCAwnFPA1U
f6sifulMJQ0NH6IMQ9TEuSL4C52ppP4BronyR1IwkAGlYJT5951pD0DM1HzgfgI+kXxgCsSp76uE
6Jak2uW6t4wLEIHGSoVtptfavZDxonCeZnlJbDBEyKicIDeo4l5q0hfGOVi+QaHI6aroHyYJncQU
iztVbU9Bm28C1Yo+mGraZotXR+YKZQOj2RWCH3FW/nBb2OGsBZoQBREe9iHMKqEKuZCCbEif9UMd
QiKaKcAzZPwh7tYQGqFYOgUDiggESCXFQzsrknKkSRUSpRKpUo1kiYt2qcwapiGsnhmjHrR5+t4y
ho8Zx2fzXD5lQE99gDQ2EnyIeeQEqXn1SecMxDizk6g/lEgY+hyEiw66bXDzuFsKfe42ubJKg+OE
uop0ai0O3A5RBN9cx+BKlRBLDBOeS7Ii5NytavD75lQbqw55hcFw0cfGVmqkYZcpMnW8/WOwlZBl
TPh7xfgtS7td3Ov4kgCOIuIImTZ2xrAqEXcEiDxCxB4g6VF9IP8QI/E6IQdJEMFnyEPkqt13RX4f
kI3koUwPnF18+TaCpaoRl4yCD5fGTctNYThD8xJ35TlDNZgp5o7EBxuXt9x+8+WLHvSLVjxrmuwk
ybSZgH4OAuK9RgO+x8pYJH1v3q39+4D5ccB8X7j++QHz2wSMc2aK/6SR+f4efp4zOqmgsgi1WOeA
oEn6ZZdLY/ETRcOv/N7HGCJHD/ouTfqnARhtD2eQCFSKv0aS/8oxo6l/NABjimZy0BgaeWv/oNYa
CO9JAQmrLPoB2CqOYnLaiNqqbikBZjNLna8yPz9G0TvH0TLRojUU/oWu6GvMUEsv8GwNnECb1TtD
629lajo+pVmeB3avP8Zd44bVfkLEREAGDyDuZe3mob6cOgzg8TmA8CaM4qHKjJNedZk9dcV2wMUi
NJtMMdxKfyq58RumS1iBHvLOu1ZM+5N4PyDhCKh+AKw4mlYTpN4d9OKtAdWeUPmM3bsgVXZigABn
RkeUit4Rapi+F9Jewh8LD3QoP0NJopjddvGlQWwfE10CuCUWv8Wq7JTqE04lsSSwLNFeptzErWo9
96qvLTwDpYkg3w0l3/VkMPvjXhSSO0nyuzQ6RRKBQXighMZcg/DwVxaHsZZCAZVBZiQhIttkUMVF
M1saBLO9tGb8Nis0K1myESQpQnZO8sbpfQ3jUHIahODkt3gQBLVYI1h1iSnVFVABsqSua2Q12mRi
odJRp0TtY5Flu7qhgLNoPkt/sBvikeraox3rDEgMPmk0yXMJx7l5imTulVTK1hOej8gEraVmLqGo
zwXqHZXYtskY92VuXXCvg4YWT3ml7wNl5Tf9Hrge2PlF1PSrLLXkRUOmXZPIfBAajL6EII2q13QK
vUS2ExNbhVpRGFuJybabDYHMfl9OzGMPNleibhun9qsV2X0ZWfSqUJN6ErgLdfCPlpltVCZYJTV7
pb2344iE9oVNyt3gykCVPXckhK7eU6E6Iv178Ar5MUvM5VQEpymXPkeMmzUBq9WoPFN/EggKjZ5p
ETIcuVvzUdJtwhFRZHg5VcVnFLjxlN6s6FmdhGVPJiopRlW59Et1F6WGA7Q/y4IV/IR7y5o8l6aT
Sp0cyC+jmu+bovyWJNDZtLpxBTP6qNtkkwUWPbz1FCbCxWe2SQAPa6IyJi8GzElW1uhopfJYQE6r
yYQKDGnT+sJrJ5396b32H2OiT4DxU1wSgmFEbuN3buUTTzAnP0lzBhQ6B+AGpuQKUu+2LY1YRVAU
8UWALE5VyiulJ0Uq7dxY9W/a4MEGntg2xvx5QSiI0PXCR7J23TDQcdFRLmcKYJThKBC4AIjKEYP3
GGUzA7YkP7Tqx8SS3bfmIHsi+EieF5HEK54jG4iLlowLl2Lpub0iQV5N6C3UF6vGcz02dO4im0G/
ZiMGJrWru/dJeY8Uycn1gS1Pgo9Gy9pTrHcfRtO4IqyWvDH3PGrEzF+lFtJUL33ExrRBHmXihReu
sQBLcegfxSbYheU0PI3tuFemeqNVBHz18FdP0TBtm4mntp3B6nO4V0ocPO6e7KkNckxFxl2rgiVf
t3WN9nxJA7M1wTmW1RzozlXPbzI5eHj690FPHcOcJ9yIkkc1MTLAHtZiBQHHC60Vk5ezAGuqmh0B
kOr8nqN00jCWGcxGMiLJAqLJRnE9+pEbWKRlyLYcExClUiXwUhaLkY1nz7F4TaFjplp2ZHJQgusS
SG0YvG1UCXcLxq9lSBfSTy7jMN3NGaqBTD3SG7gyR05BJwu0cQG7zDYNpzN4f3Hv5j1dG3ViSKGn
8Xdn6PxAcHDaQvDzzGArpD4wd2LXylrcxbUBScNPdszCRybNFZkrvsny2IIlogqPCmavCbtSFQNj
USdaZgYNPGghL/DUN3Z6ZdhThqaP3eWHit5GnEChQF2Kxk3YPyswSiTE4ybIWsgCN/07SjGEHFQv
rDkmLgpnSR6V7xwel/Z9M49yjrkvRjNtW55khwS0sBWR8fdnJbZOZM84JekjLApCO0p3el0ePF13
yqxeCyPGOJbxYt7uOrYEw/A8CNlLHrM0nTc0TSpdY6NkLOF1j0Os7JPW3CUg+FnoJIGwCxtlQgkI
Eyceu3MRdVvMrMZcYtI6GkzyiH0sWA4NWf8tzcFDAwNbqoLE+TXCkUr3jViOSG/pScvmrBotmDXd
P2dxRkSob4BwaOACT7rW2CxdLWV48MOI7BHPOhRl6UwwKLCq4TZAKaDJcyxzCNi4bz4E40lLu2VN
AK43fgVdRoJd+kCCtb4ILQcua+GMhgd+NPXWFmY6ixOb29m0kuccNFxDJBjnxTatnkwRSbVe1A88
nQXpUsQoDZSuPUqdbnzK1XzXRvJpSAxChbtdW6WbfGb4W4FlCxJDj2K6V21UktGr6FtLCJ/CiS9B
Vj2Hk29PXvcEXe9LVN8lYgeqLl1VTb6pUU1oeF28+o4DvjwBVLlw/C1afDGqFlz+XbP+1hRrdKn/
omYNv+K3avxXKRvG/B5+1qzfWcUACIGX/IAh/tTkWGhyENYYBuN09qa/Fq2qTLWKWMeUDYk5/K/D
dyJ9dRpjRSaKd9Ym/oXe2BL/wGKgonSknMZih5xx/vVftraZ709BrLXKEiJYu+juBSscMmwJmdhq
H6TV05v9+JE7g+gMHUPlbz9BusAHv0/V5n9+vsHboHh+/OQ//FLw/f3+/CX+iHc4JHuBPPPoGf5w
DZbRAQEcmlD41xrl3cIqLlpxIL9QcllQpvm5mM7f95obyPOstDRbzVditPyMvmC5lrDQP5XQbcCk
L8HZy9bux49PVn2a4yBHHAHnQD97ZGzzfNDRUjJ1848/3v7xI6abctEfkxYI30roFnDWiLY5h2DO
9Dq2S19wDA1lvrgRyIugKcytL7WUXY8lXmQpTqpEz8KcBI54AwRyDvkir298lVlBs2rApir0M9ed
ozoirBLtvMeFn647zn7SzfRNzmUG79iDOMtmk7D6VZBI9ig/EzjEpG/Z5ZjWz0bb2VPzTZEZ1LLJ
xMaeChuPEzxHRC/J2KLqs0GPq6LBzF+7Eb/y2pLeUrLu0VrpWw1JcswU4UmT8CYoayWitSXwQVv6
3WM8bKEuAn/h/ikkwPQN0ZpzmkT76EfvpfLBB9oDmmXk2jzJrJf75ZesoHxkjOjtBlYFSnP0tSO8
HG98oYh2jc6txbXmHYR+Z8Dvr82jLF68geLPW8mesu4QLiY+7yN5C6noBEYzg3UbmNF2iexE4Zua
PVvvUbGJsNqRo1p+9URFwOMrHTK6vILySy4c0LhSjX5qKa9E06bfCVg9+NHShxs4rHOxfOhbm7br
3Wie1Wz/uAlX8ba+OQvncbOB3eVo+3rx6jgnqADhUliU/MfBwciIrHNRbGT3YO/u4EmWpetFtrNx
Xs2Vufq0HvuLfLHv6aKx+1Vyfs0vwvF6jbnMDmhtFsLpQKjc4n4/vBqLe72ybTtdPO3uu6d0seNf
B22xO4jLu8OflrfMa4e9gGI+9qGwze7zTYkeU+B8p9lYhi4l9Gu5cA4nx3E2/G+xWVyvi8XVvbru
plu414/ruVt8fZ2/rvzrfB0Wm+t1/lwBYMrH+BnaIuqe+tp8vmcvczQJvIXmk7ZHJaik+6RB4id4
OU6PC7dEQ3tcLBYfkPp3nfEy6nsroDNbeQREJSs4Y+Q5wLAGZuh/T6tIPCb8jk6uohOq9viC0GEU
Nk3Md37PGzOXjhbm01qGPbG2i04+9dKC3s6s3fHTImUlselG5oZkX9rhsiRhJP8As7YH1Fm0JV7Z
R95ZSbCM9y30t1V+9oM31gSICKI5h1EirzH3bsWcAfdM6ueKTMlUsFtwTfJSjF4q+Y6ZMrlIn/q4
D9NLcLloi2DzFGysyK2Amq5DKG1dLQIMhKdKDrkHmbiwt0W6jTLbe1a7hUSX4Spv1ZvKZ+vFt059
PDLJXC5TyB1pg/8EGcdKM+FYsmJDGYwV/omvOjkComyvRuv0LL/06oooa+OmBE56AEYlggrHLfyi
HBeRsSiUNV+n6iIYK3yxxVtRO9nbkK5gSJEEky+Eb81XsAOLx5eMhcEiupIxx6oz7ly+NXgQU3Ox
8u5SNJB4d89u+AzkHHeYE8mEKNSn+oESJSLGZmw24EX4zMoOzwLnFiGTfPqLNHRJg1AnNiuM549Z
ty/GG/aZMiUzDqvMkVEexe3KCBHjPSiXcTdRwGbvgrkXZWupKY+hdKazd2teK8teYcY5uqWjlIvL
ZWf3qCnwBFM5UnqBNsDKKzkTE0lA25yc2q0/IR5YQPdplpnsNIJr5tvJIUwvHVbtJeSbHBAOiClf
E74acm/M6T0h+iLbyywpB28tWyHqSsTQ0m2ewKSy3QZvE58hpHBgS0u+cr3Nv8N0KVzYrTyBQlJW
BE8A9/TxxLhNtoQ3aC4NwLh78ThelUe7vyiPyuP0MP/H/G/l8Uk+mDc43MBJAYIuCMKjAvuSiTiB
IEl/txUvzFCUB8ClxZ1qX9RtDnP5v37kDdSS/EjwCv+ATOft3rJJSlU+EUzzZvg+cQ69w4FgFltt
izlJKrc7Ya3RMAxwBcUlJAqPac0M4RWHD3HYq+WDR44KBBmcRvreILQnbRCLYwfMnfCB1wIWUpkL
nXEn0bz9oj7LtukY03LC9YNnBser72DtSxV7QkETSa9WBurqHT9BlmyqxkF45Hq4dPZ8vom2hB81
3gbW2ygSIYwThvWC7PBROWhMYG1hy8GeKHyrfWFR1Uw48NIt8keGGuONTfyDhGSyPY39t+CSFnbH
9LVfPZDYqchftLaV6WJvCuOHQHAi86Si6P8s9H0rr5/8iK8BT0PP007I6nfTjh7d4bPRfBL3+2nz
uLAFLwTQNadSb7F2EYu0UK98ZbLGNsnJ6ea8HAJgSc8xkPErnDPKhr4T2iU3ZQjrMjvI4lLjrzFJ
4TGZprDZ1Fdceyvez/rfhfWPwlpVESb+i8KaTdNb8x/nevqYxv/8338ImPr+Ln5W1pIqa2SBKKSz
g4L43doDfBDTD5U1gHKi4+Z91O/jYMSTkAlx8TATZiP0s7KeGYOzbt4UEVLOqXd/bev0D0snUuix
B7MM0yEWEj3/fVr8S2EttWqg5aonLSs9txkWP+bAo+pg204tVsgVjNdlW9zHzFxKvvhQBt5uGhnR
sO1MMMC0P7RSP+JWzj+C5v8ja9MzfXdT/8//YfLR/8evvIrvHw+iTJxGJP4xoP4H9b1BHuNEQDq0
1LRwpFn9XpABj+m2ZgfC1xj4Tgg+F1wbdwfhJ4jmeAhCEkO8m69PbIvGe1ph9pRT9T0RCYMulP1g
9Lu2L9/E0YdeKNq1CWWT/FH2cMwd7qpRb7skeULZvNLar0rfxBEYO5yrohkCMKrZ/ZyD7ptYD4fW
I89N1yeiQWrAFu2nMScsS+0Jy9Em8bEuGtHFU8k2mYHQHm7eul4b4UH2pWMWWweVTDqFoW47MChF
fehbFNI63W/tCOU9G5KVVcfXiXz15IaIchumsSO36kKmFmj7YBEgM++R+UWJ4o5l7yTUjjXkGMnL
DhYnAhGr60Yu7khNbQAfBJH6p1TCe8iKqYQPFtCG9INmAyTfqOFO5FgtoGnxClyj8NO8bwUr+FnR
bmr166hM4IbSxw5jQRJg4a4ekZdPVrVP1GYlBZobkCVsspYyoswtLMMe4ONWFYnuBvIAmgPD+hCU
a9ByPIP+nVCLDkp2E7TheQ6baedGjfLCgCHVZz3uWZkY7tCdhnKDy+sb6OmnNOoBQnHJGBlmKCRN
wanrEtfvDTvWdD4BFADaLQLGqNMEqXXH8B3lrmcwf8yJGj02ef6a5bCHrLeGgKnqY2wGJO7jwqjQ
grRUcdDLRUNZ1U3vzDoQpJSuErHRYM8GblrUukU9bRTtaPGTCmRXoryXtbCW2m1NFspgmCSnAwIT
Kieka9J0IN/ZTB1GYoKUFAsmsn2qugKZBfKCMTIdMXsK8mskPYnQnS2BxGQCqWCvpUhPzEBY9wWg
CUpITytXswDVA9kSYBcVmNIUVu2aaGwVqWXZOt2sUt6PDUUSiWdcpArpaBPjlg4BVkCwn1WL267U
VgIcdBDUo6+uMpmkZBLtPb8nuljcJciFgd8+syWWUmlRsaGpBsNJ2d9o8WdRke2o3XzAIHK/ieE4
YmslL2SLkJQROFVvdZYbZ7RekrRdEnECAxvQ2rWQRr5KJQ6Z2iY0hSsKlYqSXMfsUU1y3LbnSNtP
Bez/nl0CSjYfIWkvGE4eVS6QXKcR27XUaccwUhZGcC0Ey6kn3c7M6k1O0KJNMsZrCO1zOgF5dpPG
/3PKU4u6sX8QU2Kh+x3iZn7mOhJLrj9KDUnvlu7ktQBY/Cnunkas0FNOkAf3fvhedA15adq6VEI7
p5yQzEstsw55K6cLADuxbJYyzGdr3hI1r9P4UPTdXg4FW4InZtJYGhV/N54Qo94ECIA0KCUaHVFA
31FW12rYVb644KQ4SjVJD7O9OAUCbvapOwH7APe6LjQMOk3m9ukdcBcSLGpzxdwEHhlj7LdrLXDH
aNPocKk00+6jZuVF06GHWCb6julvCyRVjcB4mTAykXt/XmXo0q4w12X+nFDpl/3rlARwOI/pcDLn
vlkYl+pcqxg+FVoIRrYkmdtTRjKCkzP07mU9iht12hKEBHE8tpNkXCbym5J/hC2TzPKSMZIZtE2V
sY/Q0kVlICcedsV4HhsSzZlUlhNFMsASHeyzYrW32s/XSHbOiqAcEM+x3UFVPWwyKzkglG5K4Kq1
audlcpZJ0AQevhOYFCut8X/YO48kyc0tS2+lrOZ4DfVDDKoH7oCLcO0hPSawUAmtNXZSvY1eQnft
qz8kWfnykXxlxWkbzWhpJDPSI9IF8N97zvnOtoq6T1tR1xILUh0utkPj8TkJ3hqaJ/0RDpd5kZTM
1clBo40FD2roh4s4LHYJjwL7Oz2mmooNG5KijRQkt4gdVRrt4zko7SWbAK4pMTTX9uiGbz/ViXWp
lLMioIBoKDd+gLbOTSjtv6k25NUmfEYjwDJkunnEAB37jpezpFWJBcvrCYJ3039K+LtNFp5pzSWk
oNoCph02BUnYB9Xs3My+1OamF1QvZVjydPnF9HczrXdkyWXQDo0va9Gb1sIUIHyoiU+/KnNfktUx
1FUF72fI5DVqGBDfNx9ce0Wch+ymP3dxFvGqjnX+VnRjKcDC08rBHL/tmHlbDIGFZC3Slk1Kzcuf
dq5Vtot84voRYWPPsW+8RJqjYlSijUqBsDol2TbzWhiRY7spxxy1EJwN6dURfLpNW4hJYIp6IWeK
b3YHiUirNoFR82qx2RjVa819pZ+xalqW4nQHCIBP1tN1p0kkp0cF4SX+svvi4IUhFrxvce+vikF/
GK1yk1b+na+f5epoqLAwCC8EzVmm+AT64awQn0kgOBG2PRUv/8hrzF1wpzCaqPQGVM21lF1JmEuj
aTdD3j1XfsIYAWSii08EdHHdzpi3gXQVFtWm6/f2BOHWQxoZN7LqPfljeMH8d2itdmDmCLYmwpzv
XRXvOGFbzY1byvF9JBHVYWoNjDeBxXXOUHDsZy6ZDbDZbIU18MRq6hs2xmHQXNBW7kBiQ8M/a6EV
hVxZKc/aNw0UC3y2Gn5bc/bdtq8iesix05TWWcaZG0/IYkmIV9fTkcUSp5CTh3B4MtOQkLW29XD4
wsu7j6ksCe49lTJIQge6uomxBMfhllKsZdo8mPiF09FwhVoflNlI7MfJwcZZ7OEwjoEvKl6yayxa
2nVc+8bRT3w+xvWguO1sUlZnu7LpjSDoYrq0ChloRnkMGns74HDOMDVaOqul+qPH/5zBUQkwErT4
omUMptz6NByOdtQ+J9lzp/pOIE3HqOPtOXG8lEbv7KUwna19BTQYUNpGAR1S8fQP6XwTDqrjGNsI
aOkKV+liGqZDqeobDkvHVpH3bKXJA1ImTjn8XgSgYlpKPhrrEFTdS273D0Aaj3EzLv1evmsSeJO+
1j1WDYvfuuLWpUbEmfPgbJN583FAasU3C/aFZQZbg0OClkj3sRfd0Qt4V9T1c+OtEScJI+uI5YA4
MPnh5OSIHCqOFO8rw3cbHQ82270AOEg/ltgnXclSn3I7PuW92MdKdEi4kkKSoISBBQMf6VqqziQl
7ahYk2nO+b81LMT2YerWLTrlWPlXM5PY7lqwIQ02Gr5W3YVDPUIs1O/HGZBt9vUuwx1uHhLuBRXr
YDoK1qSMoJfMtkw42xXBCs4LoLcRWk/Jdxg3VO4aOjdsftBOKtAyIu582Krws42CezTaHYa0DQ10
LELtdSdZz7JvnoOy+uaB9qjGrZ6JbTqBO4MUbkMMLyCHdxDEfV2iFX5w0pksLm6dXDxRTcfT/ZxC
H0cI2tXBPQnx+XMQcogiaz/jyjO45dC9m7T4MiN/z1zExrZa6NyZydvwsRp2dTq6GkR0y5efFQjp
JEUfG1k9poWBCSO6K7Sdzecq9q4Z5oRuGh7MLlv2TXgGP3DnWShmha/sonnVzhdIGSHYYFlVw8Nf
k/MvkzPB6f/G5Hx9+wjf8+oPB+fvj/Dr4Gz9Tcgq4Q3q37+jL2A1/pCkAF3pti1MsMi/JEX+Pjgz
a/MPf26euU1G+V+DhAzOjM00v8s61jcUqT81OAvrN5MzCD7axCBDM4HD7LDFbySpNPK1cQhYuPhB
sxk4TouGD6HcT4dcCk9WmDp+Wi0N+mwM2E7h1eAMr7HaLZrJZUdII4Fj+m905grPw7rdAAr1HJPc
ctGl6zFBHh6R8AEl5enwzcAeKfSvRvX37SCvEMocW9JQd6nXbOt3RWb7nXDnDg2MDm0Ic9Wb6asA
tCpgrBFbSN7Wzshyjh5y30TGx618m2aKaz1t4I49e8BdkZ6dFsIG6n8A9lXClKMG/pM20KwDFlaA
h7VmTizy94J6xEsFQLadSbL4flBFgMvmQGYrPreCCiPbsq5GDAgDGG0IlDbncxoAqfXr/rUp2zsD
eK3Vx49zmFcF1lji0OEZrEiaj5V+i8pg5ZXcz0HhTgPeJ9C4WqXtMu05UHYiGL50HAmNUl1p3mgx
erEAny5hDbpKgNvFSxUuuuwx4jwWc3OxKmPtZXcKFraI7IJG5ZbkgjR586H4VtB824ZcOnRffXws
Yf1WMH9bueyOXp1cM2jAA93zmg39qdG+CWjBfuQ7crIbaTdUOrj4UvnctOWd8KVDYmHU6d4L2n69
An/Ppomfo2hcdPVHkLQ3KFxHW7UeCFcc/CSmIWFkFqPLYPrwo3Y7qNw2TMMt7FucklO1nzytvcj0
SW2KNHeMhKfA3wSgpAY9XZK1pnOZUhyTWiTBfbiElRHhFUWRSj1tJXmDw8SpmYOjjY5RFdCCpnKv
CTbscnHMPJ+GOVh9ZNj7c915jlaL+wafDaaTlawGmMhGFxbi2oNzL9GTxkFtcPLmooJgmW0EiqrS
W0pjfAa762ZJ451oNDwDZNd5hD5Xtqam4SzR9mbu7URGcyMqlQ3V1mYlkNuawnb43FnTgkn3deQs
PBpiZaUIAkZCshWAQeFDhOPe/QAas/FyR6/yzRDwRlfspZUSz4+epurksZDBVhUDJlOER8V64MT9
k9e1y944KxzPveGaNCtVk4+DBVYS97FOZUsVr0QtEaSwJBI8+Vqz9/Xc4xgwt0mrECct6F/fxKbs
GpQJZaHyZhXYWurqSlB4M9iA0dqdXdCxUzuBNawI67o2f30KlO5rOrr0jgNg6D0Z0MMy0JqyCDZ2
P4W3dvxsLZNoray+t/JSmp+y1kRQ9bfFfL6bKo7t/UOmRbjXzDvTjBmxS+pt0WKT0N8mOmy7cWyx
lHTymUwvqys6Z1pOR17KqgSP54gVfmHO/TQN/rU+2IxYKimvaeYWmwBC40JoXblV6qOK9XNKTslc
eqPW1N8I+yYi9GNacRTacaAisMyf63JSgAijzlyI30x144CFYS9hkE4KFWq6Ks4ArEn2lvW5xLzs
2Ii/TRM5NhB7Y4r3RWKtMrqhluqQ4L8bDWsp2vxSY9Ri+CnWWhvz8BXzzJA4CRMLmOjKVG+5/gwl
w9X1jSzz9ymk5lQSRF72Ads2PQiwPnvY06xUb12TJJYR6Icyo3hKoqTBk7yPVmBmD/ptmFXHngp1
MytZpHtXLbZcotEbgsV7gybfBSvQTQQ4zPGLLqe6vaVENHip6uIxGlNOosNc20MoJMsixOxhlcqQ
s/hOnCkg3nIROPU6b2rwBHaGHaCFjAn/TaE8fqyNTUpnuiRLjTNxQMWOure17L2XEnyO0VVRxocI
rYmettCM3CCTDwPUjczqtkzjO4+dh9nTPkXFSHqvyBMucl6M4BEmLvYdBgnzoWFfZeOHAybWPFDv
2BbNfd9Ip1qhfSIVW3ZVL7GYVnSTbdpZIQtv4O2XLRZ9H+zNOESHuEY0hyO0qrUTDWDbgGJJLTDc
TJLPClp25fcbaIUwcpSBCJosxeuyjhj708py7QzTLm86zXBKNQ4pu51fDFXh/TL5QEhb5KA46J9M
aaQuKkNBRH9Ko9Jgx+mhyhhHTZ0u1N3t6+gCM2OrDF4O+R0mXqp8UkE/sp9qPZ3+yvJtwqowetn9
wGC98APF6YruNoeq+4LVhk5fTNrKOxbKa1VvLghLJG9oY2KL6/jje582B5VJU4SnqLRuUtc8xQZR
xKnjt/xT0Gd0Tk/XhOw+a8tLVsUHq7fcBniSYYf7UqeLStX9Oae5CjRxMNv2BW7KOY3ZopUwHBMa
7LR8xNfUnwdIR6nsXxq6ZdpOvVbml9Xnb33bOBKe3jo/K3FEzSVkk8Z+EEVKxCtgiCKPlYkP4lMO
t7RN2X8yvLgBrkbH7F/GFh2UCPx1lMqrWiOfxhr0yI7lAXphciYI4xa0OXfJtWcg1ZhHMxyKKf5N
/GaBkPZpkK4NGrplcMhlkpScKyjOU3KOC0Nh4aHoHoRSsxKrmLkaQq+Bv/cpUrYarnvxBCC2WBRs
99Io4HLjlXs2gCo+kfzSKahYE2f3PDPA9xfCTcJq9ddZ+j9VKA6c/1yFurafb//p7Xr7feyJ5MEP
a9f3XDWZJ4HO9J0G99M5GiVJ0fF3/aJBccL++zla0xSIb3PLCdW4s+Hq70AO/pfKQxFIIN3w56xd
UDf+UfGZz9GappmcoA22YPqsgv1s7dKzcsgiuJIstsuIVoBbGH6GRECrOQpKJDTAIa1auH2pR++f
DWKj3YThc748h1wIZqplOlz7yVsZEp3iAC85Gqx1AJjxDMIEiAlF2hXaCGgCVOYIMlNKDWY9o6Tx
ul/apqcva0tax547WNey73YZ5M3u3QbDObKTxph2iEK0lxDBCHlVWnmaf6UFkH4tf5/CauoMZ0Zx
W81rznIsZpBWEqduKW2qyvsJLhEbdug7x6KmM8XyUgd40I6azAqzQc2ZIjGoG+j2WtUDj/soMUcV
hQyHOj2oOdZMDF2juVD9kNoRzAea26ncIvGpYa3Sm1tgg4SSu0WUSftk0h7rSQaGEb+r05uaTssu
Nj8y1jm+vUNwojsvWcvFzsg+Wyq+dYuycC08ZeKtkhArVI9lTyfqe4WeJXy2R7tTnYg1TVF5zqQl
F6u85HzqJRwxPRUokq06nY7QA6FhnbDWN9tsX0C7Iz/ModPKjzm2m0TCT52aeGA6FVtvedMQvoss
d9uieAnsN6V6LHQOpn4sfxj5sPf9dl0ZqWuwDslbphp13Ld4VQIN03RcnwTAVy+QthooLvpJT42k
LKO+Yx2pYs5jtVai8FA6VU9i0RKV8OxNnD/YxSoMaviiLxYygVTw7SvkmXnPrySXuki2SpS9YvL/
EEN6igtAKmXxqiBheBmLS/pa7UWFyR04tnm2hoCORVLATWfeq6SChx4uqfTZkxUe5tCwbhaXLIe+
gqTTBz1wWmI2LI4UVKqU1LHRDUvegjLWXkRF4QxihRSLjerqFZeBYuACg4ZHdEKyLmZPHWWJ74GU
s0HaWcQm1BWTIy4W8Vx5bOZYdEVDTkNOWiEv/ddF9peLrDGTLP/5RfbX3Nd1fM/+uGj8+5//sa4g
TmUKWfuVq8117se6YjbVzjV+MpQKqNs/X2aJidlUdpr4ZJHh/3FdwSNZ6Pwo4QhZf6pIClTn7y+z
NJqrXNV1FWFdnX//J6FfJL2RKTZv/HTUP2udgcg+jhT8SBYbWr/bxvQX1IJlBIIex8sxKPcBnJlG
72713LqTgOMX1PBM8XSJUTBIZ2IbzKVD0d/i6N4EDF/20kL2dCdoCdiI+wzs//SRd9F6IgJUkYjW
8tLt8tYNp9AHzk1huMWHiKMwPoFTwBzJJewbG94SBsKw7BEXUsIpfs4pTNkx7CDedPdK90kl4no0
C84uHgw0JEZGPkkWyKs9FRZumJxTXIlRwHUUi4+eRphrjGJX5nOZ0be205xgLPYWuL2hyteFfvM8
gm2p/Dhgo+lmmTcW6kWFIVA2tgFovxsWDSzIJjAp1GsR0cFCY4CKhnFRmJ/1GJyUxtuNrTxPkSg0
jNzcYZIEE9rkNsxvg/7qWzvciKgRwKwVJ/Bst47PQ8/pWhHvfioTtjU4NwHYCKmGQhbsxk8hJ+Ft
Yl5MmRvHJrwjIfek48OtmCs15kurOJAj24WMnWXJ2dpc9u2uMXu3YTSVpYs9T6opI6vgNsOkSiJI
1T4ihtpEX7UdJkUEJN3eJzNamAHYmCfhnpF4RhcrjMiJvMXofWRekIZrUCfc684eClPSPwkGbJVB
O+HZD6WSXdVSrk5q9ERjzrJjNO8Z0QWjesvInqnbhAHeVmK+GIHSABhkzzN+yPBE/HbDR+hl4o7S
lGc/lxm6WQ5wvnQblgWcEVbSZO1qpqUuUncDS4WA5YLdSghsyqluhzvgW122zVlECO6MHYsJjQWF
rl8G1hWVKbWOzQIjyey1zUJDbsJlyCPULDpUFh4yXKe2P5sodiJyIyVYEqM9mnj9apYlYcIhFyfq
hJIXchkmY5exWhFjt6NrwRnFnvYPtxuaV0ZCapQrbKp9tkSCe0tZ1ZAEylncTPMGx9P7i2k/yezz
chZwOv3krHuksN3yWWHoYdIcCe7QJcJyCNGD4usR2aVlV/cRs0KKNIztxVvOamn032MWTToLp5rF
E20rzzKLKMPq7ib6KZviWghavai7Uqm9Ehn9Vz5FWD9dEP/AscPL8PsLC9RCtqB4mPDmq7/JkwIL
V/R+ZLFZgjXIQXYLzVu38BBSc2K9RUBoBiVQ+bm0GoHa9c0fOJp5zYPFfJDAV5DAf0hTjWrLU6VQ
VYctJvLUjfAHht2YfQkkFngNWpPf5fAbOjgOSqc9T3AdWvgOlt9gKoCUpaZIjqRtUkgQNUSInsKo
kixT2GGTy65ZB2AHgEQFSKJT6G/EOiMm4aSAJmLe6krZwjVmJ6Ea9kEDSZGDpgAsRFUxvAp/BD0D
v6KGY5HNwglcC2MGXHiQLmotuhSQLwwIGELXr75su+Tq9iWEDADRdIO+CHZ1zVi7VXCTwwC1Sdbm
DvjdHHKUp51hSkvFyx9ImTsCG6vV9KyoUCv86NFo62WoQbZslIWZnOdau3KwDhFnZrkU67541Vm4
BFzyepM0mUfpQvENvtbMuuGSiixLJ1Wgj6suRbhLcUDbcHp87ITGvB8ItG2R+btsNuuzukrlTltq
1s3XE6cSrwSTTxkrnpHk0CxPjtK01lTKL3Na8GyMR43/TAX5AYLGNvQfpOoKst0Nwe+YkfVYxFTP
ooO7bV+5hKR2dthswlC/KrQZs0wdnhSMFOGWXTebuXTjNbum4s6iKedwwjHlqycrKre9x6YDda3V
yh1+uiW1jStVHlRSlcY6Lvm0Bu2Gn9DB6LOadBxP8tLI8yUyPn3jHLTLaTl2K6V6ITG4FPJTXd9X
w2tPBDeTnts02lZhu5RBcsIYWOjJBXXKLbNnWdvIybip0aw6qdyzTHuqupE7B/SQRP0kz3ezAuRZ
PV7Jo7diiw+NoSkPUnfpp+g+9KSnYqye206cFJq/dQ3MWDUuoSSfiljpgNyxrfYV6SJFsbWoVRZC
jDYQP0Uak6FLQCGk28bsttSJO7C0OZaTHUiz56I7lIO8E9xcfZXEC8zTZj32811jYsdvTNyAjlmU
7Owsc2IlQLgrcYB0rKDjo2ck6wQknp0t8rykBrVp155asjZjoZ6k7jh8ozJXh3OIGVlVgOkTjGev
Ja/G8kHnJwtQ3oLOX4+KBe5uckuSaAVbmSHBG6j3hdNI+t4asGFhH4y8iuFtrWoDTa0E97QAMQ9X
Ct4RJcJfJXyuCv619x/7mnJFXijFO3S9fsqF/9R6/eq/vmAp4jcWQ85AAunGErAmOVmJmTL880lo
GrKGEw4+prHUVhnVjbZOt+SQOZRGEm9ulX4FmvFCIS5vByp4fegWZjoetUTfyxad4dTPUZFV95eq
3vgeQcI6WMotdgEs38owJ1Ee9ZwqQY4ubG/i6sm28E6rSNLVxTbibZwBtWKsMOL7sJdXRWHTiLKp
03JtGso6UUFAYRfuCNb3/Qoq79rk3VioGAHtx0lB8SndMO5dYZrumAV7ibesgk048O5FUpIfnIHl
27rgJ8c3nc4VAfrsYbOGjT0mbJDOGU59274orPQ070FkA5SoetehlEwSwRiump1MZsX1aohf3SbI
m11goAsxF+01DDUIbIekWEs6EVqDSCbjELWR+rNHcwCq9lzHXnhYtiF+NXa09ZTgqR4kTIGZkybR
Nm8Onm5twqjB1C9RdmBCI6Mcwx/XvvnU1eUpog3d9Kg+Ytud1uqqb8FweJc4oeRE7fcpudw0jZYW
vRwxRafWRKtCt7GC3kHBqhFyqnDnU5oJCBLr9fcWzYeeUs1mbteMS/NakUaGUkIdEv2bNUWciWze
yxRz9ukhSvznjLrOYtIXSreJVPbb5KGrqrobaPZsKbbpw1/elf/jH5yv9fcI3Ae0sCpEFPzNf/7P
/z/hssBbf/qAOm/N27/QeB824/Et/fq3f/11xHp9oyOh+gjf/pmhen6UH4Zq29RxRwtDBubzc2e7
/Td1DglatiYjy4Lb+nnQmrGCgMNJzXJYsfmtv++zZjogFbuqZmgIzn+Kr0Gh9e/PQ2zaOCNwIlIR
mn8zaKmR17eZ1SOd5iZrn0S2H8u4eO5TJV346fQsD733Wuh6/sLSm1Nw3lnJXRrRfJAnw1qqJM6d
1pxvDBV0n6w/1bX6aPXE3ooSCF7AiqKNHAkFWCuxNw2ioQnAniMReRLulKicLcSmgiY3rns+SL98
RZFJ6gJ8lrFua0h7csZtptJXSTbcDTmfZRZg3EUMH1+WLuqtFfIoGXJcUrwMJJ+1sT4pxiSthnbg
bFQuAz/eaaWEQ4ga7zvMN3OjH5C6mJxFnxXnStAoGITZJ6/Hta2AM8SRd6oES+eaaEfClUmOtYMk
pnyhThF+QyLeiec7oZIR5WFkdgotSEAZqhrJ5UJfxKn9IkfKYzkxwMRDPXuOoWzE/tGYOEN5PVso
uU26taJ0wXOQaheNfvWmjSjWHeg36LoGLahDwFXjuF7ldqDeQSBAxNDl4XUc8pRTamPcRTE3u6Qc
z7oECkPKYtdiR06gPwJMUCfMxjLLH26gtT6f2pik2hySXgclpO1B+shR99Im4gKDzd4EWLLhxK0m
au+ZLOqCScliGp1AK8K35aKtcK6rog9T1KTNZsEYSZAgVv4GBOkLXwSYdxHWx9LC6arxYuAU8sAO
lQZ+qZhn0VfifV3PHtMGu+dkF/CB+zWK8ave4wbMQp3Voemtq4kuxInvphQdIyGW+mXDFLzMyJFS
GUs8Ti5tJzW7XRX2j57h00tbIYMHcxMkFknip8OrICSArIizNWynnSpNw26gIVjqo3TtTcZ7KXFe
t2mLpOm0XPuUMvLT4w7v68QtDHtTj8aZc9uuAEvAS9aK4K6cLBiHADcpYe9WWeWvK4vXsDTvIhNZ
degIvOA4GOOrHdRPfh6vW9a+ht6/xM3EijCtgJ0kGJ0Uao71bLiwodnncvIk4dlUu+JMSdBNK70a
skp/sko6r6fGmgHhdABqVF0oEVKklNyiiRuO3MLBHHLzMNgKCl2C+sRbhhd2gBDhU7/KngaDV2I/
j3KeOLLK56vEdraN1Haf0ES88nTvMwh12qhDmyhZEKxxDM5ZQjCf1GrgSQBwvqpCg5rX2AydIeGT
r+OsvJHR+NLbkAJ6u/+wqkZz6Zd6iQ3i/TLjSQMGJSx7V0+kbdClW3pUjvyQ5KOwacB5pofIrL6G
UGhOqM7cK0J7YiawBDYG0tEYxD1WjX0TZdo2Ex0bdavYNdNnEifHThc6Jk5QHgE5Aw1zBV5P6134
7bAOSfq7KrlmSF46tQTpLqZAZlPNn7ewoyyprTXmJJUbuSggVZLKNPGzMbGUzYLdAZp47NIc+RZZ
NS/ORJPIzMKh5dDGIcAmVAeUU4wSMTSaAAYNeoigAQFQyFtWlbvcK/kSibc/gAjKm1T1NkHoqa3g
NYilO68ztj3MhUBDarVnIpCogZ6oKx9SUINrloaHTxOQUKorZ6aRc6/jjferOzGzh7RCnCSzhuXD
7GMrZ86iJLDrdUpiuNTVswXgyJvKXSp0aA4tEIxUO8g+k4jhC3BhLAOoV0EEnEEGnVqvVObfGshB
1mdu1XWuCv+gk5unyUt4sukXoOeMDvOybc+93N083gGAEGJ2FWKn9fohzqxHQ4id4XcRtmliBWZU
X2q63jwknKM8c1Yw/lM6gLzZxQRAeS5fu5iOO7m92klourXItkafGCc7IOiATPcuQqV+T2pLdrWS
lCvRkG96lLGzn7KzWZBiHAOuBpqc6lig8ccUDcxuTNdtHrMyMIiK5pZFnQHTQIk/gdqZhRgJKI4G
dIq6pZTMY/uiahSZDnUtUcxd3ALKSv1IXSvQ1CmUMPYFl56gZm83yM+JVR9shOvvB4e/zlB4cf5L
QP9//K8+/L//3uQfwX/8Mwzi90f4saj+USb1MwPR+hu7aYGbWJm9dfjafj48zRQHNLrvhcS/aZJk
qwyaTAFcRoLM+lNbamH+EWSZb28ZM+wfh99vGIipRqFp3cKL5+RkODnzItcVCH32c06NyDLTT/Yx
8pyeZOQ9GPieDjLXytyY9tOzmuz6x7h9XWGSwChMvL6A336sKp/uPaKY8BZY7ypQdWuHlhXIXBx+
SuZqZdmo9012pSBJljfmi+Qtqrl1+x0viCL2AGvU1zrZmBCWUg4p6zkE8IRTLNG/KSuCOAW2v0v+
FFkLEAT2ERIQ4X3ZfWgFJhpiUIt3TmNOtko3ub94TzfWE7x7Sg3ZpJKJIi1PupzGwIX3+cWvfQ9O
ZdFsvsKDhIdjtaqv2L1dSXHsE+YrULsb8yNnH7JgFOQYR3k8NiqXLQqMJVDLi46MnvgG86k5hwfA
5tWwH4gfhUcbJS4BvLYttrARw6tuOslDI++ibC+cnMPRR+/dhypoLjAXRNbBMFifeI6tDzIsnf4q
Q4GTCBfRkLfw7kjoDHvTX9cDXTCQJ5TFpBLPWmjvNqQMDiTTsyFvh72w+yXQHnhi7MTWuB2i7slv
8agEp+S5KiBEUyi4qPoPla2AB7BY+vB1OIdbfk15lkyXl2z4SBoid4/1USIec4YyPLJjJSIryEeR
S2Opt/IkCll20WcAiIKx8J5ZN0zv5GQLqSOaPcqHpHIi5GXY24/2Xn+dXvR1sG9dnrnsodjq3+x2
ObpKuID9S8aBIodPiFZP0RlQ8+CEV+K7rkGRyzpFzlyCOyI2UbFDL5/wQC3IHuobO36IVqjQGcZv
2seWhXmngGSYMHY+R/eYdCRc/oMHU3PZlGuORoEA4cCXaGTmJt43W8V4kJpPER34l0h5k2lezp2v
rv+YN9TGPg3P2hUH10JatvUpac56u0kzaD2YEa2DoAkrazH2UaeWLtobqWagGhiP6FQkE5bqzoxq
8M29hcyDqcv79MVZDs/c7ji7kGe5o9p6Nq7uo3Th+v4uPtdYtuWVGS65zBMyy5rVYFE3f2z0S19z
PF97+567Wrf0tL3+Iq3VCizCm8Wi+o512nCY4g2sJUrEF5CG4r3xIn9U8Zou+wtKiVm/x9GrXzyw
w2YLWPu7aFpEiwCneq11zty/AHXsC0TAENyP+od0N7naE3QubYtzxYQ3ADiEFssz8RpU86h6xR8j
Y+1f59zYz3rKG53IBy7DbWttImVtfUzflDuSLh9kwInbA9Xkw0tU6qzd8Qs2M5VNBty/6Th6W254
Z2vnPUMhTfMNk0Mnzr59kzjFizWtajRX55t0ulrpC544Q98AIsheG7RrMIR7Ob/rxIjw+zAqjxM2
mPiixevu1boW9hP/yIUblNfy5JWuJm24CiWxq9u3dnKEdNUonuVw7pbWY1/SwcTQsleCA2KyJ1RS
CO+1MzpSvo/4jsWqiHcWF8x0meRMKyvZ4dmW1p9hsCLYhWCgbJgUEt8NlK9AY1o8509odCVyAqUM
+jqu1+G9cphbPqyX6a1tNrPvbWs9qtMtcfsasOmCPEM5XMfBBVNYkahd13fxws9ZEG50yxm2kDhY
yyv3Afsw/ntYdv4y9RwiJ0L6qCA1mG9T8NREblpgz6NQCKvAIbKexvAB8dv+iq3CQYukHXNRbjJA
ADb8EK47eIhuVcWldStTe76rhl8EjL9ODZqp/XfE7Ye3Ksv9//O//9iP//0xfuxdsOeQVGexYbD2
UDkg/BC4ARdbiNtAlL8zSn8+OhgsaTDq/5pjZ43z096FSmtBp893Suqf8xHBlPr93kWhCpuuJ+z/
Ol3Z/7jWjSiMUcxeVdGO6Q3O7GWrvdiNstfIWHWJvmOiuy90ZVvmKcFmkpadtjOj0zDg6x07CYUY
8I6nE2jEcRewgEXWJQhbV6fOj2SnGcr3li0rm8tFbXRf+hivvB4fJGVgHpOBmmEJhuVDmH90UnQq
BO7XoEmcskdk6PK3xDMdI42dRn3URhh9mIYV4yMt/A31aDBhkIfEjGZ0QuMmsf7sVNfr43ORMjPW
5FYEZqEw/GoMtJAEhx9ixDnKIye2fCoh7dPQRxssR0HyFaMhUU79pFn9tjI6x+4O9J04Gct79H9g
VXVwC4PxqanTTdnBJ7II7XmurFTLitLFoVPehkhdCVlcUZQXcLfe2RMBcIYqAwt67IgHpkiSCNvu
0Pj7Irx28U1Ry21bFw9qqvANLLz7JjZmiZx1Rl9spNlfdiav+hG5IL7vanNbimqlSmjPoXEE5I5R
6tkc7qzpFtuvXUi8fcowlVNHVCtbvFql7u+pllvWdXuo1Y8QaXwxNPW+6l7tKn40pj0F6aT+go0Q
0mNIweNiGvwzMcD1ZMa7gsZnGYmsKUD3JYQSzRh+Zi4MmI4j9Udzi9ibHvUbvSHEWbNH8PqjjSEA
Sb/aeHgRivSSZFRwg5iMQcXHFkTY3AnTck9msoEEKXC9Th411/Vd3ZX7yELdMCif0/AJkCplfhoG
1OPoBYf/K2/LmJ3WsUyyFzMcdnFhkgm/CXikAHErCvase0XQL7LR7MeRjNco7G1VFaT3MdZSnG6H
HcXKsXrXG+m90XZbGkF435uvddjCJaHlLirBAeVmd++JGkgSvqmWoB1xTdNeqXr4ZTY5AVKEJuR+
OV/pVbpLTUIaiWLulLFgyRPCk433OrYumCLFl0/im1w+lRWldOxp/m7+H3tnsts2lu7xVyn0ngXO
A3BvLWzJtjzGtpzE3hCK7XAQ55lcNnAfop+jl73sqve6vyNZHmI5lZQMtHBxtSlUbJPiIfmdb/gP
TkMZGer7VJ6zPnAu3WDYT6AwtBiMVNJhxPfGNm+/zvnORTCuoai0zCIGuiyGAqTewWcu2rXiPZGX
ZPZhn95HTbknF9ppl194qTWF0oPgQXAW0QgBOXARqac5lIHU+ix3Prbp2r7u3xKtRsjUjcLeuBLG
eImHzJZtNJdMnfBaZtGQokkyi7w1oGPiOO1dH/snVdT7R44Lx3g+OFS4LoA7L5i4rr6vmbJxUEVM
2yL7BIp5uOsPzaUBbgzPKLB0bLtatuslBu4lrc8MjbcS+gyVcVaBQW8+6MJJyB6Qxy0z2I4BKkGj
HK8h1avzXViO0zQPr6XYL3dc2OFeq36qSCrgCE79Co++iM0cNt0niV73TpwFB37hnCotxPAGhnbQ
TzNhc1TproTroHMatyGseve6kttsRxKuSGqjH/ZVNglcHGiFZxI6i4KTI4yUKOzxVDJxHLeYGCE3
VqCMU2n5J98rpR1DrrQdGyPBXV9Kz92WfCO18lsVhgMB7jj3mdcbeQXTGb0v3Mr6YBy6d05b7Vh0
lYb0a50YcDlQLOgAMw4USyTVIdRUQPL3JhLNan+rMTAmiYe2kFb3pO8Mu/ZzD5kL6cjikaLrb4yU
eXEi2e0ZlpKdFI5dVzlvCg2iD0PsygELfy1bty6OnD10p8L4MqcLatYtOpQS4Mt8RHMdfM+pWhIr
rRRcJnAmKYcJVKdIMQ9XYAB2GycfSdlngdWGz8XAi/s5tNlhhbNMg3IYy3WiRfnZHDMxK3R2s7Y7
sPDLcoVxFrM86NTlZdIjWJAEN5bsnniaRJM43ZvrCOBp1kHgRZ/d7nOdNDBTwUFg3uhPaMjcSWYx
0uYeFE/m03QxR3WAFAIGIRh7BfPgHjGVY4zMjxHx3esw92qt/RAjcEeGbGacxMVt2h3YgXapztHU
6pHvRls2pSEuYVTcoa9q5F9Bquq0gIckpYa4k/vPrXpnB/cdFcb8k+p8TLjqClCjpJsHXWcdhxYv
w7HZfJScE5SVJEzequa24D+6+iXQvybe9RxzH4fiE92Mqx6rINhWezAx9soU/d3uuFA+JSWASlVq
RirYyeGIfWgs17C7o35Uz/H+BaDTzeWdOUZ7PrK7DUFeIWd0EqD4JgX4QHQEqJmSw3r2ns882FQ6
1J+0MyYuH2gwT4LQhmCW+aDCvL0gv/GZmI7A3rE7SMm0KYZdNps5XUKAFUADrJDapGuu47gaeyF1
l+Xj8fkpjLEKg2hc1l9kYFxVS7OgRc7DTqGvYpzUDICAQA67XGNGZVkPUwVwj+Frl41OruvQLNd4
nRkJckEp232cHqvN1CxsHlGdQq06T3U0a7VTKdV34pasQkYWmkKlsA8jwm7ggUUqDwCu+cgYTKQO
PlobzkJNho6lHEW+/rksUaalINctC3aYihaBcqgUAJiNCsRztSvP3a8tW7VSlVTRSXDoEJ3Hioax
TeDcuUZxbFfKDMKh2pY3VupNzOBUmWeT0kKlLSsn81iB7EGwCLLLIcf4xxFP6HBoYVEP/Hjk6s6R
ESA24iaAXHrr2MudUz1HXyLyrj0ow8hojB1DhFQoLkzLu0vGQNlIRuubgfEBr9jYbr+aakq1Zeow
fRHAthrpKkI5unGO5BJemU/B4rGayr00D0bNADAn3Qkziq+2nTaBDnsQL7la/pQ68jF0RrwBB/1Q
9moE8OpD02CQkd9kjoEoS2+3tMPdsx40DbiDa8tVRlZPUZ1wl4rws2M2mMShttwc6uhkJjXmuIqF
0kN4rMJ60GrlJjDbE7zEbjWp3Hd4OKXOOvKC4iCm/46oT7br0BsoG/TXY2ti4dQUVAB/a+3YsBhf
z/XDQJnfhll61qH24wK86i3/1MekwWwP7Dn7h1yPBvsk7Y9UtDw8S9vr1OZYsrAYTj8CmhswcWCG
RO7R5lRaWF9BuZeNGkV8HHUU/zJAkyEs7DO0K84aDVW2/++iLsG+NDW/N4me9rd+v4ZJIf7qsQKi
0anj9+IotiUrCiXIYwXkCAgcgF3F1BhNU3k9MSkUC7qxbVGyGGB9aXk+VUCyZemMivExkgEO/xQj
mTLndQWEchaMDfAtWOKJ8u85sKVCVcFVS1vlMWX+W2nHMEiFFejg3ui18SUeaKWhP2WWzn4kF7s2
0z+GVHghohLXiwFrdxPH9JWi7FxJ/EvDwKkFyjAdTgtWcicJvK5ijJU5wUqyzr3GPa1Q0mmkeOyl
FcDL+lJLzN2OPaLqwt20gZRKqjYHke8zZVCSr4GPSGExKbwBBF++0yN4A432QA4BJUWnslUcmugR
0Cy68AwAqa78IQCj0wIYbGX4V7YNfK69kGOYGUF8rQxfQrw3K8oLx43Br0jHfaceF4wNg2ysMqwO
sGqKi8OwpAUp6Xuxhkck6k4x4EBHgk2ZWdMotPaNJh5lTXw3gDFRsCrIQmquSPvQYxXGVBTwW98L
7e4pQH+MVmqEZr1IuzYy1JnwTXX9/ay+98u9HAJknCC1G0OSS6Fz1rifDnU40RFDqfRpPOS7WDrs
NJEyDtpuzyHM5pRyZXKhx4xpnXtDiGAz59qJh+K8ioFNJwVpFTKrgJGysjhxwJw68syqtZ0s0q+b
BAwrRzAYu3MPx24AMwRZobBGDyqZibEul+LW+45Znpa+eajDW5zrX1Ps6pjKnnTtbW/ZFwZmdiGm
dlmeXXmY3CWY3aVsuxXSllGtjFttPhkKRvJedIq1Nt+KGRBAAmSCy2NU7A76VBi7jiscN3U9oYFo
gHCeH5kA30zYhTumRleJOR6Ku71I04C2wesnHY3HuZIiVfIhtW5jSR3NLY0a7qPNUK3SPwwGzdHg
NKMn6aRaNjHTwTsuUV9xy6Hb5W4AFDNve3TSBnRaChc2rr5vkDnZqLh0tQYyONlTxK6WFvGZid6L
No/hJDefeqM5cNGDAfWWGBcKGjEyYIoSzZgc7S4FDZkm0dDcYkZoxx8GNGZssiVazy1vANPncemf
ShozfOPg5+PvFE21NP4v0cN6RAv99vJ/AQ89tLgEpObF/4wX8JpzhOr6i3u8JqqV8rb4zR/94QNI
Z9pngHRmd3GA+EdZFcFtJYA4izNM7v77b6vISlB7m0ZxM/tSDPdv/NnjUIqgifUNJAhoFA7He4ys
FkLiOILCg9CVBdzmKbIiXigjO27iIis6Us8jK9Ab9B9ACGFDbejWz8iPqwtyxFKtUFyktYAMKoaq
EOE1Eca/6S3R+0l8qVaIrJaK4lFfQ7qseE8kQQySgfLVVnFT+sCP6/TMhUEkwyQqYBTJMIsUBqgu
7VMvT8mdUTbUPvvwkNxsT5YBa0wCHxY7YkhGAjsN5lIXyzuZRvmU2x9jrHTndUoC6x1WqowlSn2m
uP4VPhE7RZfsW/4XHYsdiyFIYiVjH+KURdHgQ6SKJNAmanFV1TNVLT7n0K0G4l8sldeJQy5JD+0w
hpiVQdAKtfx0yJGaEMwtgxehoIMSF+A9oXnRrGqU21CZ3+X2WY8xQlWnYzbBq9Bk9o59ZJeZ8FRV
wnk9MW2858N+FylXvDVwhvABZgv0/NycCGMuAfQAwbPLTrkXAveBQv8xzAkgeQcCoTmronNIiQfz
ALWYAc5DTD+KkYlEnunHxSz1B+Y/6X7vRjhfZ8NZEUHmFt7TanI1gLHpBw9JWXsMxBNddvpnSaWM
o/Y4KK8joIF02DyNVluPxxGdt664tejDhTKakNhw5eEopkuX0q0zm3Ac0L0rLMQDaeY1jdyPbNka
qdpXiXZfaKcIRbcHbR3uVbQD3cDegXezU4o2oegX5jQOMYYVqmfMCzwUpjKaizFNRkt0GxVMX8zw
DEj9UUczMtDDG7KIQzvNrofA2q2RrmtVxAFlY9RD1XD98NxXD+S2O6l0mbGSc97FIGHYO2xvjzcL
PWWqPbM+rfUzz/2k1ckItUumVtJ549SHgTPBNmUQPmMd0ve+NHKjej/W2eDhsGm2fFDa6ISZ6VHK
kCfE/kwd0LPXmOO0JfT+GNp4uJeYLe2r6kqtw6lU06jPa4g/wVmZoEGsWDdYI056Xdvx6vPcjccN
TUM9mPTphMwijyruqHraor6tpfa502sHIdE3g/Y/RF88xaUze+2aKGjJACAMJJfCilasFPcjiEsX
//ejrCbEWd+Osn/8Ky3W5K+Lv3oMspZlqjB2YeEahiqm749RFjAlQRbVWTHOlwlwT1FWthUcj8FT
QtOlw/4YZYWijmNyAhwZyHst5yejLKd/rv26iLJkkLImM2EQ1OKX+WuiJXLUYeeMw3JyNOedZowt
ucD/kOCCKwSpiwm80ObKK1S6Wqm7KoVuVzGXeN2T/QhBL28+TAMEvuTYPckQ/EpRwCsAFPaxHkC4
ga7pDx8txdkvVP2gyZWTukMDWoY0gJTY3C5JaAEkwidC+CZGsU0byXSpZbqsJuJaqo4LMiwXWt3T
EDfPsmoYjVUfvMY+TIhShhzDufE+tqDXB1DsCd0LLzzuvCtHPgcxNO5adD7wtGcWyESMK8xBOLhp
O+lb6Meoh9kNfsr6bpdqx7BqspGuISPIZMGUhnEE0r6XFlDD/Qq+leAIBNq0RNQSZOvYrUk6Ezoa
NQ5AhSrfDB06II1BbnbY+J+1RtuzrO6s8ae5edEkF3aRfgFbpBbDUdxJB0NPVyJKLiP5LCvDcS4r
46Y0Liq8rTOcDIrTQruUc2Xk9vY9jSN0Z8IPedGhSjIldHwMlPxcwiapUMtzmunwcL4KA0bHg+yc
o1/fHFZ2c+NW5z6Id1O/YOhpz+kwZFU40cDF1wwxQMnPXehAjOM1RAmNe6itMnj6ErD7IPD14Owl
9EyIl21hgleLgD+6+YFZ3ZZlhfnrRR+UaLBmo2hIxmWawImy4BlDA4NG0dASDu0OURfsiVR3pukQ
ekA9RH2ya9Q2hF9IU2XqT0B7ntcIfdSet9sx/s0B6TXqRLbr8ZyHITXRoUGdBYUFAwmUack4X/Vn
TXOOPAY2AEPIpofeJxQKupI6yAYa2fPqxJZ0dNqmTUpFMK2K/ZbbLzenNtpuers3V7I7wPx0kZrx
nN28NcGlW/O9NLGOWyM+GxLjYw60Xiv2PPTjvFawUuBcoSs3WEcqKnPIw9DFwn4hwjY4r/dyB0Gz
xEQKLf/k9eWslJTbki1oCwLps8z2Vb66RM1796nIZhc60lP2agEof5bx/tAvPU+LXx/opxJgVXB6
X4TmxQEX3+i7B4pmfPP6jhybYMqwldCH1c7y87dfIhq2Dz9WgGdhR6BoaFKvfswJn63U60t4nf3/
td95+wpe5PSyqtASYOf46YXgSh/XwZB/haOMm5DJ9vByARwHeXAGzFu0ANz2b4shVdQhP70E/M2L
NUD1HQ076o3VzX6+FM6vik4HCqrC8qfLNf8PPwtrlgJ5+3dYCo2HnuIOnsXLNYBjofO2CJSg+CzO
tH1rAKtk0zUQkv8Q1iykAqhoRVH7cikQeKFZIj+kh9u3BEAyNl0CooIu/A40gT8RHx6sl0+DQK3S
NxA1/3KF/vPRcc0bgUDEOyyF4CnROEZRYs1SsFGQ5WPVsE0bxZqlsASTfLM4KV4M0MimDplzddtf
PhX01WnTq8ZypbY1RpgG8kqbLQUviOroxAiVzeD5GhAcTNmxRQNttUTb+WaA/9p8DbhUYuGi88fV
8oA9XwrnV7pSYNEoYpefxQm3L14iKvsOS8GVqgo7xvJSX8dLOqNI9D08F+woW/lU4FP+LkvBlE01
H+IlUeCbp8LgvTGXgXkLnwaLzGez4CAaNfR7UDZ92B5fpdYmCeVCzG0RI5aBefuWgt1906UQ5QXD
UWi+5mM8fPk0kGDwNKAMsPhs64vxmlb90xUnS0GEMAxNDJ/F55u00sGeCkStjXTgVodLzXqPKoPb
DmFbDO6fPw5YdKFOSD9yy6uM155lP/04iCDhKKoGR/7xfr9cCptHwQauvfxsa9FpvSLL/fRSLIIE
8y/apss3g/Ts5VKgIKDL9L4fV2ord8+FCtxmW4fIK2XdhGj+lDQ9XwokFxaydlsbJ9+lG4MyH0MB
HVCf+LzKpeh8mXQjlgns9m2bQJXeYdt06LUIZNHyjfgmtaboBBDNgHxbUwf0at9hDZhxMe+SX20S
lqUwVdvaHhTtgne4eAVZH4RSHrKBV2UmQAuUhEFabGclYZnvUWMrYP8EN3rtS/DQlhXM6a3cDhZS
OZttByQJJuNg2lgP+fE3cYAlIE7Iura1sdB4lwYc6vUmSq7Lx+CbvFl0XPDL3NpoYAhdpM0eA7IC
RVkIqD3lxc+zAvtXVfTk6Gstd8xtzRUXMukbL4Vqglbgfi+fhle1NaxIvBi1Lc8V2dre46nA3wyG
4/omPcWUQCeb7MWLz7bmjNq75IzADpFvRqRsda0vXxBkQDXQ3w/tue19QZaBfKlj9zhy/5nBtqgg
LF4QsoO1S7HYMgBrGss21/alz2z27/BmqA4MT5rPjwHx5eOAD4MiALCPP97KDOI1pfyv1NYgdg02
j7d6kXhLqLalb2t0eE0j+StrQKNF0ew3p5nMLmg8UVQsPltbVCkb7xmLrpOl2ozplo/+q9oKJylS
zmfBYyvfDECQ7xAkNOQL0G14uO2v8koLgSZZdp76c1u5FK9xqn/lBZHBm6r4ziyfim9aLmQSsJxU
Jn2PD82PLsUP7C+P6DGED6O7BbgsuC/Xwcve+oUVtOz1z5/DhVaAqRe/LRgXyy+wBBaJ///tJQFj
gfp69tMVCmxxtoe/f7jM11/gxclW17b6xwNEWGcFPLjFD/qHL7tUaj1B5HmetmttO2l+rIBQ4vyv
GSPcnWUK8b0zfErvhqD84++zN04ios3TZf/Fk+wE92h0pr/spnVS9asDPnFZFnidjc9yjCQGfNv7
23mw5hSiF7XxKbiQohZyuakU/f4PVu4N6dwFHm3jsx3O2rSAKb764s8WzOTl3Pj4u7xhQ//WJQh4
5canQEw6jVfHefb9BSRn44N/F32/gKdu8GIsDGjmv0wmk9U3ffr6i2Jl468POL4Nbu/XHF4M1zY+
/Oj3//lSpO3sl32EhvDSGWargz67EDHc3fhMwk4hRUv6dnWspxNQcK3+cZN78SPGa5ve8A/lcPvm
27CY9W28UEezinVad8uZ9rzDOv2YovemC/V9auGmR/8uJXzTg/+wauemJ/pzv+1Nz7A7/P4PVG1v
/TfSgwWKZ+Mndud7u9wCY7rxKS6D+ziYiQByey/cFWdkO2uC4gLXvPHJToJ5KgRb12ZUi5HNxqeA
oFwM//5nu3qfn4LhAnK48fH/+FcvYu26JGcxbNj4BH9mvbbpk/uw772ZDS7ABBtfxRG3+Uu9dpkW
s9mNT/AjIn6bLtWH4H4+K/qV6ei698ISw5WNL4ZCQ7wWa/emxRRv4zMczqCyE7O+BPfSzV3x73+G
q6/99IKAoV794wbZwrPIuCblWQA9N76ah4pG2sE94+9rz/Ln+/m6cvGRXfS6iFwxi9b92cs6WfzG
bXQ/K377XwAAAP//</cx:binary>
              </cx:geoCache>
            </cx:geography>
          </cx:layoutPr>
        </cx:series>
      </cx:plotAreaRegion>
    </cx:plotArea>
    <cx:legend pos="r" align="min" overlay="0"/>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7">
  <a:schemeClr val="accent4"/>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 id="17">
  <a:schemeClr val="accent4"/>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withinLinear" id="17">
  <a:schemeClr val="accent4"/>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withinLinear" id="17">
  <a:schemeClr val="accent4"/>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withinLinear" id="17">
  <a:schemeClr val="accent4"/>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withinLinear" id="17">
  <a:schemeClr val="accent4"/>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withinLinear" id="17">
  <a:schemeClr val="accent4"/>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withinLinear" id="17">
  <a:schemeClr val="accent4"/>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withinLinear" id="17">
  <a:schemeClr val="accent4"/>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withinLinear" id="17">
  <a:schemeClr val="accent4"/>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702D5DD9-3974-43B4-83FF-BA7E3FD177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a:extLst>
              <a:ext uri="{FF2B5EF4-FFF2-40B4-BE49-F238E27FC236}">
                <a16:creationId xmlns:a16="http://schemas.microsoft.com/office/drawing/2014/main" id="{36CEE2C8-7A06-46F8-9B3B-53274A25AAD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FF6BFC-E640-4D21-A5E1-C1704F3E3E36}" type="datetimeFigureOut">
              <a:rPr lang="pl-PL" smtClean="0"/>
              <a:t>03.04.2024</a:t>
            </a:fld>
            <a:endParaRPr lang="pl-PL"/>
          </a:p>
        </p:txBody>
      </p:sp>
      <p:sp>
        <p:nvSpPr>
          <p:cNvPr id="4" name="Symbol zastępczy stopki 3">
            <a:extLst>
              <a:ext uri="{FF2B5EF4-FFF2-40B4-BE49-F238E27FC236}">
                <a16:creationId xmlns:a16="http://schemas.microsoft.com/office/drawing/2014/main" id="{A7A51D51-784D-45B1-B7D7-52569FBD54B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a:extLst>
              <a:ext uri="{FF2B5EF4-FFF2-40B4-BE49-F238E27FC236}">
                <a16:creationId xmlns:a16="http://schemas.microsoft.com/office/drawing/2014/main" id="{4447D6E5-2AF8-42A5-A4BF-2AF751E72B3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CC3AA1-9E33-4B84-8ED7-B856B7EA2B73}" type="slidenum">
              <a:rPr lang="pl-PL" smtClean="0"/>
              <a:t>‹#›</a:t>
            </a:fld>
            <a:endParaRPr lang="pl-PL"/>
          </a:p>
        </p:txBody>
      </p:sp>
    </p:spTree>
    <p:extLst>
      <p:ext uri="{BB962C8B-B14F-4D97-AF65-F5344CB8AC3E}">
        <p14:creationId xmlns:p14="http://schemas.microsoft.com/office/powerpoint/2010/main" val="3547258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C036D9-008D-473E-9E3F-E4899BF9E864}" type="datetimeFigureOut">
              <a:rPr lang="pl-PL" smtClean="0"/>
              <a:t>03.04.2024</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28CC59-00C9-426F-AD8A-3C2935E2DF20}" type="slidenum">
              <a:rPr lang="pl-PL" smtClean="0"/>
              <a:t>‹#›</a:t>
            </a:fld>
            <a:endParaRPr lang="pl-PL"/>
          </a:p>
        </p:txBody>
      </p:sp>
    </p:spTree>
    <p:extLst>
      <p:ext uri="{BB962C8B-B14F-4D97-AF65-F5344CB8AC3E}">
        <p14:creationId xmlns:p14="http://schemas.microsoft.com/office/powerpoint/2010/main" val="1123925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0F28CC59-00C9-426F-AD8A-3C2935E2DF20}" type="slidenum">
              <a:rPr lang="pl-PL" smtClean="0"/>
              <a:t>1</a:t>
            </a:fld>
            <a:endParaRPr lang="pl-PL"/>
          </a:p>
        </p:txBody>
      </p:sp>
    </p:spTree>
    <p:extLst>
      <p:ext uri="{BB962C8B-B14F-4D97-AF65-F5344CB8AC3E}">
        <p14:creationId xmlns:p14="http://schemas.microsoft.com/office/powerpoint/2010/main" val="1674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0F28CC59-00C9-426F-AD8A-3C2935E2DF20}" type="slidenum">
              <a:rPr lang="pl-PL" smtClean="0"/>
              <a:t>3</a:t>
            </a:fld>
            <a:endParaRPr lang="pl-PL" dirty="0"/>
          </a:p>
        </p:txBody>
      </p:sp>
    </p:spTree>
    <p:extLst>
      <p:ext uri="{BB962C8B-B14F-4D97-AF65-F5344CB8AC3E}">
        <p14:creationId xmlns:p14="http://schemas.microsoft.com/office/powerpoint/2010/main" val="10707613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5.pn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company name">
    <p:bg>
      <p:bgPr>
        <a:gradFill>
          <a:gsLst>
            <a:gs pos="50000">
              <a:srgbClr val="F6622C"/>
            </a:gs>
            <a:gs pos="0">
              <a:srgbClr val="FE724A"/>
            </a:gs>
            <a:gs pos="100000">
              <a:srgbClr val="FE5A2C"/>
            </a:gs>
          </a:gsLst>
          <a:lin ang="5400000" scaled="1"/>
        </a:gradFill>
        <a:effectLst/>
      </p:bgPr>
    </p:bg>
    <p:spTree>
      <p:nvGrpSpPr>
        <p:cNvPr id="1" name=""/>
        <p:cNvGrpSpPr/>
        <p:nvPr/>
      </p:nvGrpSpPr>
      <p:grpSpPr>
        <a:xfrm>
          <a:off x="0" y="0"/>
          <a:ext cx="0" cy="0"/>
          <a:chOff x="0" y="0"/>
          <a:chExt cx="0" cy="0"/>
        </a:xfrm>
      </p:grpSpPr>
      <p:sp>
        <p:nvSpPr>
          <p:cNvPr id="17" name="Prostokąt: zaokrąglone rogi 36">
            <a:extLst>
              <a:ext uri="{FF2B5EF4-FFF2-40B4-BE49-F238E27FC236}">
                <a16:creationId xmlns:a16="http://schemas.microsoft.com/office/drawing/2014/main" id="{EDC075C3-E1B2-4829-814E-24DFA291905F}"/>
              </a:ext>
            </a:extLst>
          </p:cNvPr>
          <p:cNvSpPr/>
          <p:nvPr userDrawn="1"/>
        </p:nvSpPr>
        <p:spPr>
          <a:xfrm>
            <a:off x="13458" y="1880366"/>
            <a:ext cx="7234835" cy="2877014"/>
          </a:xfrm>
          <a:custGeom>
            <a:avLst/>
            <a:gdLst>
              <a:gd name="connsiteX0" fmla="*/ 0 w 7880239"/>
              <a:gd name="connsiteY0" fmla="*/ 345702 h 2877014"/>
              <a:gd name="connsiteX1" fmla="*/ 345702 w 7880239"/>
              <a:gd name="connsiteY1" fmla="*/ 0 h 2877014"/>
              <a:gd name="connsiteX2" fmla="*/ 7534537 w 7880239"/>
              <a:gd name="connsiteY2" fmla="*/ 0 h 2877014"/>
              <a:gd name="connsiteX3" fmla="*/ 7880239 w 7880239"/>
              <a:gd name="connsiteY3" fmla="*/ 345702 h 2877014"/>
              <a:gd name="connsiteX4" fmla="*/ 7880239 w 7880239"/>
              <a:gd name="connsiteY4" fmla="*/ 2531312 h 2877014"/>
              <a:gd name="connsiteX5" fmla="*/ 7534537 w 7880239"/>
              <a:gd name="connsiteY5" fmla="*/ 2877014 h 2877014"/>
              <a:gd name="connsiteX6" fmla="*/ 345702 w 7880239"/>
              <a:gd name="connsiteY6" fmla="*/ 2877014 h 2877014"/>
              <a:gd name="connsiteX7" fmla="*/ 0 w 7880239"/>
              <a:gd name="connsiteY7" fmla="*/ 2531312 h 2877014"/>
              <a:gd name="connsiteX8" fmla="*/ 0 w 7880239"/>
              <a:gd name="connsiteY8" fmla="*/ 345702 h 2877014"/>
              <a:gd name="connsiteX0" fmla="*/ 53578 w 7933817"/>
              <a:gd name="connsiteY0" fmla="*/ 345702 h 2877014"/>
              <a:gd name="connsiteX1" fmla="*/ 98197 w 7933817"/>
              <a:gd name="connsiteY1" fmla="*/ 0 h 2877014"/>
              <a:gd name="connsiteX2" fmla="*/ 7588115 w 7933817"/>
              <a:gd name="connsiteY2" fmla="*/ 0 h 2877014"/>
              <a:gd name="connsiteX3" fmla="*/ 7933817 w 7933817"/>
              <a:gd name="connsiteY3" fmla="*/ 345702 h 2877014"/>
              <a:gd name="connsiteX4" fmla="*/ 7933817 w 7933817"/>
              <a:gd name="connsiteY4" fmla="*/ 2531312 h 2877014"/>
              <a:gd name="connsiteX5" fmla="*/ 7588115 w 7933817"/>
              <a:gd name="connsiteY5" fmla="*/ 2877014 h 2877014"/>
              <a:gd name="connsiteX6" fmla="*/ 399280 w 7933817"/>
              <a:gd name="connsiteY6" fmla="*/ 2877014 h 2877014"/>
              <a:gd name="connsiteX7" fmla="*/ 53578 w 7933817"/>
              <a:gd name="connsiteY7" fmla="*/ 2531312 h 2877014"/>
              <a:gd name="connsiteX8" fmla="*/ 53578 w 7933817"/>
              <a:gd name="connsiteY8" fmla="*/ 345702 h 2877014"/>
              <a:gd name="connsiteX0" fmla="*/ 101727 w 7981966"/>
              <a:gd name="connsiteY0" fmla="*/ 345702 h 2877014"/>
              <a:gd name="connsiteX1" fmla="*/ 146346 w 7981966"/>
              <a:gd name="connsiteY1" fmla="*/ 0 h 2877014"/>
              <a:gd name="connsiteX2" fmla="*/ 7636264 w 7981966"/>
              <a:gd name="connsiteY2" fmla="*/ 0 h 2877014"/>
              <a:gd name="connsiteX3" fmla="*/ 7981966 w 7981966"/>
              <a:gd name="connsiteY3" fmla="*/ 345702 h 2877014"/>
              <a:gd name="connsiteX4" fmla="*/ 7981966 w 7981966"/>
              <a:gd name="connsiteY4" fmla="*/ 2531312 h 2877014"/>
              <a:gd name="connsiteX5" fmla="*/ 7636264 w 7981966"/>
              <a:gd name="connsiteY5" fmla="*/ 2877014 h 2877014"/>
              <a:gd name="connsiteX6" fmla="*/ 79439 w 7981966"/>
              <a:gd name="connsiteY6" fmla="*/ 2865863 h 2877014"/>
              <a:gd name="connsiteX7" fmla="*/ 101727 w 7981966"/>
              <a:gd name="connsiteY7" fmla="*/ 2531312 h 2877014"/>
              <a:gd name="connsiteX8" fmla="*/ 101727 w 7981966"/>
              <a:gd name="connsiteY8" fmla="*/ 345702 h 2877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1966" h="2877014">
                <a:moveTo>
                  <a:pt x="101727" y="345702"/>
                </a:moveTo>
                <a:cubicBezTo>
                  <a:pt x="101727" y="154776"/>
                  <a:pt x="-44580" y="0"/>
                  <a:pt x="146346" y="0"/>
                </a:cubicBezTo>
                <a:lnTo>
                  <a:pt x="7636264" y="0"/>
                </a:lnTo>
                <a:cubicBezTo>
                  <a:pt x="7827190" y="0"/>
                  <a:pt x="7981966" y="154776"/>
                  <a:pt x="7981966" y="345702"/>
                </a:cubicBezTo>
                <a:lnTo>
                  <a:pt x="7981966" y="2531312"/>
                </a:lnTo>
                <a:cubicBezTo>
                  <a:pt x="7981966" y="2722238"/>
                  <a:pt x="7827190" y="2877014"/>
                  <a:pt x="7636264" y="2877014"/>
                </a:cubicBezTo>
                <a:lnTo>
                  <a:pt x="79439" y="2865863"/>
                </a:lnTo>
                <a:cubicBezTo>
                  <a:pt x="-111487" y="2865863"/>
                  <a:pt x="101727" y="2722238"/>
                  <a:pt x="101727" y="2531312"/>
                </a:cubicBezTo>
                <a:lnTo>
                  <a:pt x="101727" y="345702"/>
                </a:lnTo>
                <a:close/>
              </a:path>
            </a:pathLst>
          </a:custGeom>
          <a:solidFill>
            <a:schemeClr val="bg1"/>
          </a:solidFill>
          <a:ln>
            <a:noFill/>
          </a:ln>
          <a:effectLst>
            <a:outerShdw blurRad="292100" dist="177800" dir="2700000" sx="101000" sy="101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52F1D2FA-4FE1-493D-B67B-A691A0C50615}"/>
              </a:ext>
            </a:extLst>
          </p:cNvPr>
          <p:cNvSpPr>
            <a:spLocks noGrp="1"/>
          </p:cNvSpPr>
          <p:nvPr>
            <p:ph type="ctrTitle" hasCustomPrompt="1"/>
          </p:nvPr>
        </p:nvSpPr>
        <p:spPr>
          <a:xfrm>
            <a:off x="649943" y="3153231"/>
            <a:ext cx="6219208" cy="1052515"/>
          </a:xfrm>
        </p:spPr>
        <p:txBody>
          <a:bodyPr anchor="b">
            <a:normAutofit/>
          </a:bodyPr>
          <a:lstStyle>
            <a:lvl1pPr algn="l">
              <a:tabLst>
                <a:tab pos="3590925" algn="l"/>
              </a:tabLst>
              <a:defRPr sz="5400">
                <a:solidFill>
                  <a:schemeClr val="tx1"/>
                </a:solidFill>
                <a:latin typeface="Lato Semibold" panose="020F0502020204030203" pitchFamily="34" charset="0"/>
                <a:ea typeface="Lato Semibold" panose="020F0502020204030203" pitchFamily="34" charset="0"/>
                <a:cs typeface="Lato Semibold" panose="020F0502020204030203" pitchFamily="34" charset="0"/>
              </a:defRPr>
            </a:lvl1pPr>
          </a:lstStyle>
          <a:p>
            <a:r>
              <a:rPr lang="pl-PL" dirty="0"/>
              <a:t>&amp; [</a:t>
            </a:r>
            <a:r>
              <a:rPr lang="pl-PL" dirty="0" err="1"/>
              <a:t>company</a:t>
            </a:r>
            <a:r>
              <a:rPr lang="pl-PL" dirty="0"/>
              <a:t> </a:t>
            </a:r>
            <a:r>
              <a:rPr lang="pl-PL" dirty="0" err="1"/>
              <a:t>name</a:t>
            </a:r>
            <a:r>
              <a:rPr lang="pl-PL" dirty="0"/>
              <a:t>]</a:t>
            </a:r>
          </a:p>
        </p:txBody>
      </p:sp>
      <p:sp>
        <p:nvSpPr>
          <p:cNvPr id="4" name="Symbol zastępczy daty 3">
            <a:extLst>
              <a:ext uri="{FF2B5EF4-FFF2-40B4-BE49-F238E27FC236}">
                <a16:creationId xmlns:a16="http://schemas.microsoft.com/office/drawing/2014/main" id="{A58D1210-EB29-4DD5-8260-D180F6D0A5C3}"/>
              </a:ext>
            </a:extLst>
          </p:cNvPr>
          <p:cNvSpPr>
            <a:spLocks noGrp="1"/>
          </p:cNvSpPr>
          <p:nvPr>
            <p:ph type="dt" sz="half" idx="10"/>
          </p:nvPr>
        </p:nvSpPr>
        <p:spPr/>
        <p:txBody>
          <a:bodyPr/>
          <a:lstStyle>
            <a:lvl1pPr>
              <a:defRPr>
                <a:solidFill>
                  <a:schemeClr val="bg1"/>
                </a:solidFill>
              </a:defRPr>
            </a:lvl1pPr>
          </a:lstStyle>
          <a:p>
            <a:fld id="{E21549A3-AD3F-4396-8C69-51E629E38711}" type="datetimeyyyy">
              <a:rPr lang="pl-PL" smtClean="0"/>
              <a:t>2024</a:t>
            </a:fld>
            <a:endParaRPr lang="pl-PL" dirty="0"/>
          </a:p>
        </p:txBody>
      </p:sp>
      <p:pic>
        <p:nvPicPr>
          <p:cNvPr id="24" name="Obraz 23">
            <a:extLst>
              <a:ext uri="{FF2B5EF4-FFF2-40B4-BE49-F238E27FC236}">
                <a16:creationId xmlns:a16="http://schemas.microsoft.com/office/drawing/2014/main" id="{9A6FB221-AB20-439A-97F3-57277EBA5C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3" y="1541919"/>
            <a:ext cx="251637" cy="3458787"/>
          </a:xfrm>
          <a:prstGeom prst="rect">
            <a:avLst/>
          </a:prstGeom>
        </p:spPr>
      </p:pic>
      <p:sp>
        <p:nvSpPr>
          <p:cNvPr id="27" name="Prostokąt: zaokrąglone rogi 26">
            <a:extLst>
              <a:ext uri="{FF2B5EF4-FFF2-40B4-BE49-F238E27FC236}">
                <a16:creationId xmlns:a16="http://schemas.microsoft.com/office/drawing/2014/main" id="{40917D02-7A50-4865-A853-8941A665AEE7}"/>
              </a:ext>
            </a:extLst>
          </p:cNvPr>
          <p:cNvSpPr/>
          <p:nvPr userDrawn="1"/>
        </p:nvSpPr>
        <p:spPr>
          <a:xfrm>
            <a:off x="8045829" y="1166103"/>
            <a:ext cx="1748114" cy="17481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28" name="Prostokąt: zaokrąglone rogi 27">
            <a:extLst>
              <a:ext uri="{FF2B5EF4-FFF2-40B4-BE49-F238E27FC236}">
                <a16:creationId xmlns:a16="http://schemas.microsoft.com/office/drawing/2014/main" id="{B339B510-16C5-4032-91C8-AD84C53871B7}"/>
              </a:ext>
            </a:extLst>
          </p:cNvPr>
          <p:cNvSpPr/>
          <p:nvPr userDrawn="1"/>
        </p:nvSpPr>
        <p:spPr>
          <a:xfrm>
            <a:off x="9982200" y="2407189"/>
            <a:ext cx="1748114" cy="17481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32" name="Symbol zastępczy obrazu 31">
            <a:extLst>
              <a:ext uri="{FF2B5EF4-FFF2-40B4-BE49-F238E27FC236}">
                <a16:creationId xmlns:a16="http://schemas.microsoft.com/office/drawing/2014/main" id="{10D9D15B-6B6C-4F04-AA1B-E2A62A5B0DEA}"/>
              </a:ext>
            </a:extLst>
          </p:cNvPr>
          <p:cNvSpPr>
            <a:spLocks noGrp="1"/>
          </p:cNvSpPr>
          <p:nvPr>
            <p:ph type="pic" sz="quarter" idx="13" hasCustomPrompt="1"/>
          </p:nvPr>
        </p:nvSpPr>
        <p:spPr>
          <a:xfrm>
            <a:off x="10058160" y="2483149"/>
            <a:ext cx="1596194" cy="1596194"/>
          </a:xfrm>
          <a:prstGeom prst="roundRect">
            <a:avLst>
              <a:gd name="adj" fmla="val 17366"/>
            </a:avLst>
          </a:prstGeom>
          <a:effectLst>
            <a:softEdge rad="0"/>
          </a:effectLst>
        </p:spPr>
        <p:txBody>
          <a:bodyPr/>
          <a:lstStyle>
            <a:lvl1pPr marL="0" indent="0">
              <a:buNone/>
              <a:defRPr/>
            </a:lvl1pPr>
          </a:lstStyle>
          <a:p>
            <a:r>
              <a:rPr lang="pl-PL" dirty="0"/>
              <a:t> </a:t>
            </a:r>
          </a:p>
        </p:txBody>
      </p:sp>
      <p:sp>
        <p:nvSpPr>
          <p:cNvPr id="34" name="Symbol zastępczy obrazu 31">
            <a:extLst>
              <a:ext uri="{FF2B5EF4-FFF2-40B4-BE49-F238E27FC236}">
                <a16:creationId xmlns:a16="http://schemas.microsoft.com/office/drawing/2014/main" id="{0CFB1339-46C8-43ED-98B4-0ABD5678DBE8}"/>
              </a:ext>
            </a:extLst>
          </p:cNvPr>
          <p:cNvSpPr>
            <a:spLocks noGrp="1"/>
          </p:cNvSpPr>
          <p:nvPr>
            <p:ph type="pic" sz="quarter" idx="14" hasCustomPrompt="1"/>
          </p:nvPr>
        </p:nvSpPr>
        <p:spPr>
          <a:xfrm>
            <a:off x="8121789" y="1242063"/>
            <a:ext cx="1596194" cy="1596194"/>
          </a:xfrm>
          <a:prstGeom prst="roundRect">
            <a:avLst>
              <a:gd name="adj" fmla="val 17366"/>
            </a:avLst>
          </a:prstGeom>
          <a:effectLst>
            <a:softEdge rad="0"/>
          </a:effectLst>
        </p:spPr>
        <p:txBody>
          <a:bodyPr/>
          <a:lstStyle>
            <a:lvl1pPr marL="0" indent="0">
              <a:buNone/>
              <a:defRPr/>
            </a:lvl1pPr>
          </a:lstStyle>
          <a:p>
            <a:r>
              <a:rPr lang="pl-PL" dirty="0"/>
              <a:t> </a:t>
            </a:r>
          </a:p>
        </p:txBody>
      </p:sp>
      <p:pic>
        <p:nvPicPr>
          <p:cNvPr id="41" name="Obraz 40" descr="Obraz zawierający tekst&#10;&#10;Opis wygenerowany automatycznie">
            <a:extLst>
              <a:ext uri="{FF2B5EF4-FFF2-40B4-BE49-F238E27FC236}">
                <a16:creationId xmlns:a16="http://schemas.microsoft.com/office/drawing/2014/main" id="{0F33B578-727A-4627-BBE8-AE013F84269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2200" y="275665"/>
            <a:ext cx="1958548" cy="535787"/>
          </a:xfrm>
          <a:prstGeom prst="rect">
            <a:avLst/>
          </a:prstGeom>
        </p:spPr>
      </p:pic>
      <p:sp>
        <p:nvSpPr>
          <p:cNvPr id="42" name="Tytuł 1">
            <a:extLst>
              <a:ext uri="{FF2B5EF4-FFF2-40B4-BE49-F238E27FC236}">
                <a16:creationId xmlns:a16="http://schemas.microsoft.com/office/drawing/2014/main" id="{921258C7-FF65-4B98-8CA7-9417D3135012}"/>
              </a:ext>
            </a:extLst>
          </p:cNvPr>
          <p:cNvSpPr txBox="1">
            <a:spLocks/>
          </p:cNvSpPr>
          <p:nvPr userDrawn="1"/>
        </p:nvSpPr>
        <p:spPr>
          <a:xfrm>
            <a:off x="689725" y="2019756"/>
            <a:ext cx="6179426" cy="11334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dirty="0"/>
              <a:t>Selectivv</a:t>
            </a:r>
          </a:p>
        </p:txBody>
      </p:sp>
      <p:sp>
        <p:nvSpPr>
          <p:cNvPr id="43" name="Prostokąt: zaokrąglone rogi 42">
            <a:extLst>
              <a:ext uri="{FF2B5EF4-FFF2-40B4-BE49-F238E27FC236}">
                <a16:creationId xmlns:a16="http://schemas.microsoft.com/office/drawing/2014/main" id="{E6DC24AE-0A24-4DFE-BE19-56CCCE5BC3A0}"/>
              </a:ext>
            </a:extLst>
          </p:cNvPr>
          <p:cNvSpPr/>
          <p:nvPr userDrawn="1"/>
        </p:nvSpPr>
        <p:spPr>
          <a:xfrm>
            <a:off x="8045829" y="3644059"/>
            <a:ext cx="1748114" cy="17481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46" name="Symbol zastępczy obrazu 31">
            <a:extLst>
              <a:ext uri="{FF2B5EF4-FFF2-40B4-BE49-F238E27FC236}">
                <a16:creationId xmlns:a16="http://schemas.microsoft.com/office/drawing/2014/main" id="{D0B59495-2B6B-4533-9D09-98670B07708C}"/>
              </a:ext>
            </a:extLst>
          </p:cNvPr>
          <p:cNvSpPr>
            <a:spLocks noGrp="1"/>
          </p:cNvSpPr>
          <p:nvPr>
            <p:ph type="pic" sz="quarter" idx="16" hasCustomPrompt="1"/>
          </p:nvPr>
        </p:nvSpPr>
        <p:spPr>
          <a:xfrm>
            <a:off x="8121789" y="3720019"/>
            <a:ext cx="1596194" cy="1596194"/>
          </a:xfrm>
          <a:prstGeom prst="roundRect">
            <a:avLst>
              <a:gd name="adj" fmla="val 17366"/>
            </a:avLst>
          </a:prstGeom>
          <a:effectLst>
            <a:softEdge rad="0"/>
          </a:effectLst>
        </p:spPr>
        <p:txBody>
          <a:bodyPr/>
          <a:lstStyle>
            <a:lvl1pPr marL="0" indent="0">
              <a:buNone/>
              <a:defRPr/>
            </a:lvl1pPr>
          </a:lstStyle>
          <a:p>
            <a:r>
              <a:rPr lang="pl-PL" dirty="0"/>
              <a:t> </a:t>
            </a:r>
          </a:p>
        </p:txBody>
      </p:sp>
      <p:pic>
        <p:nvPicPr>
          <p:cNvPr id="48" name="Obraz 47">
            <a:extLst>
              <a:ext uri="{FF2B5EF4-FFF2-40B4-BE49-F238E27FC236}">
                <a16:creationId xmlns:a16="http://schemas.microsoft.com/office/drawing/2014/main" id="{45DC10F3-CC88-4EE1-BCEB-916A6E059FD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76898" y="4518116"/>
            <a:ext cx="1367968" cy="1287892"/>
          </a:xfrm>
          <a:prstGeom prst="rect">
            <a:avLst/>
          </a:prstGeom>
        </p:spPr>
      </p:pic>
      <p:pic>
        <p:nvPicPr>
          <p:cNvPr id="50" name="Obraz 49">
            <a:extLst>
              <a:ext uri="{FF2B5EF4-FFF2-40B4-BE49-F238E27FC236}">
                <a16:creationId xmlns:a16="http://schemas.microsoft.com/office/drawing/2014/main" id="{61964566-AF29-440E-BA29-B44D28C12F2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06531" y="645027"/>
            <a:ext cx="1549753" cy="1194072"/>
          </a:xfrm>
          <a:prstGeom prst="rect">
            <a:avLst/>
          </a:prstGeom>
        </p:spPr>
      </p:pic>
      <p:sp>
        <p:nvSpPr>
          <p:cNvPr id="16" name="Prostokąt 15">
            <a:extLst>
              <a:ext uri="{FF2B5EF4-FFF2-40B4-BE49-F238E27FC236}">
                <a16:creationId xmlns:a16="http://schemas.microsoft.com/office/drawing/2014/main" id="{BA1D15BC-334B-423F-97EB-3545FB0B805C}"/>
              </a:ext>
            </a:extLst>
          </p:cNvPr>
          <p:cNvSpPr/>
          <p:nvPr userDrawn="1"/>
        </p:nvSpPr>
        <p:spPr>
          <a:xfrm>
            <a:off x="-10633" y="5902036"/>
            <a:ext cx="12202633" cy="95596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Tree>
    <p:extLst>
      <p:ext uri="{BB962C8B-B14F-4D97-AF65-F5344CB8AC3E}">
        <p14:creationId xmlns:p14="http://schemas.microsoft.com/office/powerpoint/2010/main" val="230751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p:bg>
      <p:bgPr>
        <a:gradFill>
          <a:gsLst>
            <a:gs pos="50000">
              <a:srgbClr val="F6622C"/>
            </a:gs>
            <a:gs pos="0">
              <a:srgbClr val="FE724A"/>
            </a:gs>
            <a:gs pos="100000">
              <a:srgbClr val="FE5A2C"/>
            </a:gs>
          </a:gsLst>
          <a:lin ang="5400000" scaled="1"/>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3D9FEA5-93F7-4507-9FAB-CE7EC7FEAACC}"/>
              </a:ext>
            </a:extLst>
          </p:cNvPr>
          <p:cNvSpPr>
            <a:spLocks noGrp="1"/>
          </p:cNvSpPr>
          <p:nvPr>
            <p:ph type="title" hasCustomPrompt="1"/>
          </p:nvPr>
        </p:nvSpPr>
        <p:spPr>
          <a:xfrm>
            <a:off x="831850" y="1709738"/>
            <a:ext cx="10515600" cy="2852737"/>
          </a:xfrm>
        </p:spPr>
        <p:txBody>
          <a:bodyPr anchor="b"/>
          <a:lstStyle>
            <a:lvl1pPr>
              <a:defRPr sz="6000">
                <a:solidFill>
                  <a:schemeClr val="bg1"/>
                </a:solidFill>
              </a:defRPr>
            </a:lvl1pPr>
          </a:lstStyle>
          <a:p>
            <a:r>
              <a:rPr lang="en-US" dirty="0"/>
              <a:t>Add Title</a:t>
            </a:r>
            <a:endParaRPr lang="pl-PL" dirty="0"/>
          </a:p>
        </p:txBody>
      </p:sp>
      <p:sp>
        <p:nvSpPr>
          <p:cNvPr id="3" name="Symbol zastępczy tekstu 2">
            <a:extLst>
              <a:ext uri="{FF2B5EF4-FFF2-40B4-BE49-F238E27FC236}">
                <a16:creationId xmlns:a16="http://schemas.microsoft.com/office/drawing/2014/main" id="{FD030757-4418-4EC4-8642-E8894CC7FDEA}"/>
              </a:ext>
            </a:extLst>
          </p:cNvPr>
          <p:cNvSpPr>
            <a:spLocks noGrp="1"/>
          </p:cNvSpPr>
          <p:nvPr>
            <p:ph type="body" idx="1" hasCustomPrompt="1"/>
          </p:nvPr>
        </p:nvSpPr>
        <p:spPr>
          <a:xfrm>
            <a:off x="831850" y="4589463"/>
            <a:ext cx="10515600" cy="1500187"/>
          </a:xfrm>
        </p:spPr>
        <p:txBody>
          <a:bodyPr>
            <a:normAutofit/>
          </a:bodyPr>
          <a:lstStyle>
            <a:lvl1pPr marL="0" indent="0">
              <a:buNone/>
              <a:defRPr sz="2800">
                <a:solidFill>
                  <a:schemeClr val="bg1"/>
                </a:solidFill>
                <a:latin typeface="Lato Semibold" panose="020F0502020204030203" pitchFamily="34" charset="0"/>
                <a:ea typeface="Lato Semibold" panose="020F0502020204030203" pitchFamily="34" charset="0"/>
                <a:cs typeface="Lato Semibold" panose="020F050202020403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Add Subtitle</a:t>
            </a:r>
            <a:endParaRPr lang="pl-PL" dirty="0"/>
          </a:p>
        </p:txBody>
      </p:sp>
      <p:pic>
        <p:nvPicPr>
          <p:cNvPr id="7" name="Obraz 6" descr="Obraz zawierający tekst&#10;&#10;Opis wygenerowany automatycznie">
            <a:extLst>
              <a:ext uri="{FF2B5EF4-FFF2-40B4-BE49-F238E27FC236}">
                <a16:creationId xmlns:a16="http://schemas.microsoft.com/office/drawing/2014/main" id="{A3DFEF5C-8F40-4FEF-9DFF-C03FB468EA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2200" y="275665"/>
            <a:ext cx="1958548" cy="535787"/>
          </a:xfrm>
          <a:prstGeom prst="rect">
            <a:avLst/>
          </a:prstGeom>
        </p:spPr>
      </p:pic>
      <p:pic>
        <p:nvPicPr>
          <p:cNvPr id="8" name="Obraz 7">
            <a:extLst>
              <a:ext uri="{FF2B5EF4-FFF2-40B4-BE49-F238E27FC236}">
                <a16:creationId xmlns:a16="http://schemas.microsoft.com/office/drawing/2014/main" id="{35F79265-55FB-43F0-BF1B-A61A1D5FB8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33" y="1122363"/>
            <a:ext cx="251637" cy="3458787"/>
          </a:xfrm>
          <a:prstGeom prst="rect">
            <a:avLst/>
          </a:prstGeom>
        </p:spPr>
      </p:pic>
      <p:sp>
        <p:nvSpPr>
          <p:cNvPr id="9" name="Prostokąt: zaokrąglone rogi 8">
            <a:extLst>
              <a:ext uri="{FF2B5EF4-FFF2-40B4-BE49-F238E27FC236}">
                <a16:creationId xmlns:a16="http://schemas.microsoft.com/office/drawing/2014/main" id="{D06F9036-223E-49E8-897E-F3BFF21F2273}"/>
              </a:ext>
            </a:extLst>
          </p:cNvPr>
          <p:cNvSpPr/>
          <p:nvPr userDrawn="1"/>
        </p:nvSpPr>
        <p:spPr>
          <a:xfrm>
            <a:off x="8045829" y="1155340"/>
            <a:ext cx="1748114" cy="17481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10" name="Prostokąt: zaokrąglone rogi 9">
            <a:extLst>
              <a:ext uri="{FF2B5EF4-FFF2-40B4-BE49-F238E27FC236}">
                <a16:creationId xmlns:a16="http://schemas.microsoft.com/office/drawing/2014/main" id="{77EA6900-2F8A-46D0-823A-FC537FDE7EE5}"/>
              </a:ext>
            </a:extLst>
          </p:cNvPr>
          <p:cNvSpPr/>
          <p:nvPr userDrawn="1"/>
        </p:nvSpPr>
        <p:spPr>
          <a:xfrm>
            <a:off x="9982200" y="2396426"/>
            <a:ext cx="1748114" cy="17481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11" name="Symbol zastępczy obrazu 31">
            <a:extLst>
              <a:ext uri="{FF2B5EF4-FFF2-40B4-BE49-F238E27FC236}">
                <a16:creationId xmlns:a16="http://schemas.microsoft.com/office/drawing/2014/main" id="{F5746DF4-4CB6-409C-8E5A-1D474EBEB44D}"/>
              </a:ext>
            </a:extLst>
          </p:cNvPr>
          <p:cNvSpPr>
            <a:spLocks noGrp="1"/>
          </p:cNvSpPr>
          <p:nvPr>
            <p:ph type="pic" sz="quarter" idx="13" hasCustomPrompt="1"/>
          </p:nvPr>
        </p:nvSpPr>
        <p:spPr>
          <a:xfrm>
            <a:off x="10058160" y="2472386"/>
            <a:ext cx="1596194" cy="1596194"/>
          </a:xfrm>
          <a:prstGeom prst="roundRect">
            <a:avLst>
              <a:gd name="adj" fmla="val 17366"/>
            </a:avLst>
          </a:prstGeom>
          <a:effectLst>
            <a:softEdge rad="50800"/>
          </a:effectLst>
        </p:spPr>
        <p:txBody>
          <a:bodyPr/>
          <a:lstStyle>
            <a:lvl1pPr marL="0" indent="0">
              <a:buNone/>
              <a:defRPr/>
            </a:lvl1pPr>
          </a:lstStyle>
          <a:p>
            <a:r>
              <a:rPr lang="pl-PL" dirty="0"/>
              <a:t> </a:t>
            </a:r>
          </a:p>
        </p:txBody>
      </p:sp>
      <p:sp>
        <p:nvSpPr>
          <p:cNvPr id="12" name="Symbol zastępczy obrazu 31">
            <a:extLst>
              <a:ext uri="{FF2B5EF4-FFF2-40B4-BE49-F238E27FC236}">
                <a16:creationId xmlns:a16="http://schemas.microsoft.com/office/drawing/2014/main" id="{46AE80D3-EC85-49D9-B284-E4C36443A48D}"/>
              </a:ext>
            </a:extLst>
          </p:cNvPr>
          <p:cNvSpPr>
            <a:spLocks noGrp="1"/>
          </p:cNvSpPr>
          <p:nvPr>
            <p:ph type="pic" sz="quarter" idx="14" hasCustomPrompt="1"/>
          </p:nvPr>
        </p:nvSpPr>
        <p:spPr>
          <a:xfrm>
            <a:off x="8121789" y="1231300"/>
            <a:ext cx="1596194" cy="1596194"/>
          </a:xfrm>
          <a:prstGeom prst="roundRect">
            <a:avLst>
              <a:gd name="adj" fmla="val 17366"/>
            </a:avLst>
          </a:prstGeom>
          <a:effectLst>
            <a:softEdge rad="50800"/>
          </a:effectLst>
        </p:spPr>
        <p:txBody>
          <a:bodyPr/>
          <a:lstStyle>
            <a:lvl1pPr marL="0" indent="0">
              <a:buNone/>
              <a:defRPr/>
            </a:lvl1pPr>
          </a:lstStyle>
          <a:p>
            <a:r>
              <a:rPr lang="pl-PL" dirty="0"/>
              <a:t> </a:t>
            </a:r>
          </a:p>
        </p:txBody>
      </p:sp>
      <p:pic>
        <p:nvPicPr>
          <p:cNvPr id="13" name="Obraz 12">
            <a:extLst>
              <a:ext uri="{FF2B5EF4-FFF2-40B4-BE49-F238E27FC236}">
                <a16:creationId xmlns:a16="http://schemas.microsoft.com/office/drawing/2014/main" id="{EE419894-F1EC-4AE8-97BD-CE90B53EC7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06531" y="634264"/>
            <a:ext cx="1549753" cy="1194072"/>
          </a:xfrm>
          <a:prstGeom prst="rect">
            <a:avLst/>
          </a:prstGeom>
        </p:spPr>
      </p:pic>
      <p:sp>
        <p:nvSpPr>
          <p:cNvPr id="4" name="Prostokąt 3">
            <a:extLst>
              <a:ext uri="{FF2B5EF4-FFF2-40B4-BE49-F238E27FC236}">
                <a16:creationId xmlns:a16="http://schemas.microsoft.com/office/drawing/2014/main" id="{0EAF316E-BAE1-4917-A015-79409D37F3AA}"/>
              </a:ext>
            </a:extLst>
          </p:cNvPr>
          <p:cNvSpPr/>
          <p:nvPr userDrawn="1"/>
        </p:nvSpPr>
        <p:spPr>
          <a:xfrm>
            <a:off x="-10633" y="5902036"/>
            <a:ext cx="12202633" cy="95596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Tree>
    <p:extLst>
      <p:ext uri="{BB962C8B-B14F-4D97-AF65-F5344CB8AC3E}">
        <p14:creationId xmlns:p14="http://schemas.microsoft.com/office/powerpoint/2010/main" val="3522096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mp; subtitle">
    <p:bg>
      <p:bgPr>
        <a:gradFill>
          <a:gsLst>
            <a:gs pos="50000">
              <a:srgbClr val="F6622C"/>
            </a:gs>
            <a:gs pos="0">
              <a:srgbClr val="FE724A"/>
            </a:gs>
            <a:gs pos="100000">
              <a:srgbClr val="FE5A2C"/>
            </a:gs>
          </a:gsLst>
          <a:lin ang="5400000" scaled="1"/>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3D9FEA5-93F7-4507-9FAB-CE7EC7FEAACC}"/>
              </a:ext>
            </a:extLst>
          </p:cNvPr>
          <p:cNvSpPr>
            <a:spLocks noGrp="1"/>
          </p:cNvSpPr>
          <p:nvPr>
            <p:ph type="title" hasCustomPrompt="1"/>
          </p:nvPr>
        </p:nvSpPr>
        <p:spPr>
          <a:xfrm>
            <a:off x="831850" y="1709738"/>
            <a:ext cx="10515600" cy="2852737"/>
          </a:xfrm>
        </p:spPr>
        <p:txBody>
          <a:bodyPr anchor="b"/>
          <a:lstStyle>
            <a:lvl1pPr>
              <a:defRPr sz="6000">
                <a:solidFill>
                  <a:schemeClr val="bg1"/>
                </a:solidFill>
              </a:defRPr>
            </a:lvl1pPr>
          </a:lstStyle>
          <a:p>
            <a:r>
              <a:rPr lang="en-US" dirty="0"/>
              <a:t>Add Title</a:t>
            </a:r>
            <a:endParaRPr lang="pl-PL" dirty="0"/>
          </a:p>
        </p:txBody>
      </p:sp>
      <p:sp>
        <p:nvSpPr>
          <p:cNvPr id="3" name="Symbol zastępczy tekstu 2">
            <a:extLst>
              <a:ext uri="{FF2B5EF4-FFF2-40B4-BE49-F238E27FC236}">
                <a16:creationId xmlns:a16="http://schemas.microsoft.com/office/drawing/2014/main" id="{FD030757-4418-4EC4-8642-E8894CC7FDEA}"/>
              </a:ext>
            </a:extLst>
          </p:cNvPr>
          <p:cNvSpPr>
            <a:spLocks noGrp="1"/>
          </p:cNvSpPr>
          <p:nvPr>
            <p:ph type="body" idx="1" hasCustomPrompt="1"/>
          </p:nvPr>
        </p:nvSpPr>
        <p:spPr>
          <a:xfrm>
            <a:off x="831850" y="4589463"/>
            <a:ext cx="10515600" cy="1500187"/>
          </a:xfrm>
        </p:spPr>
        <p:txBody>
          <a:bodyPr>
            <a:normAutofit/>
          </a:bodyPr>
          <a:lstStyle>
            <a:lvl1pPr marL="0" indent="0">
              <a:buNone/>
              <a:defRPr sz="2800">
                <a:solidFill>
                  <a:schemeClr val="bg1"/>
                </a:solidFill>
                <a:latin typeface="Lato Semibold" panose="020F0502020204030203" pitchFamily="34" charset="0"/>
                <a:ea typeface="Lato Semibold" panose="020F0502020204030203" pitchFamily="34" charset="0"/>
                <a:cs typeface="Lato Semibold" panose="020F050202020403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Add Subtitle</a:t>
            </a:r>
            <a:endParaRPr lang="pl-PL" dirty="0"/>
          </a:p>
        </p:txBody>
      </p:sp>
      <p:pic>
        <p:nvPicPr>
          <p:cNvPr id="7" name="Obraz 6" descr="Obraz zawierający tekst&#10;&#10;Opis wygenerowany automatycznie">
            <a:extLst>
              <a:ext uri="{FF2B5EF4-FFF2-40B4-BE49-F238E27FC236}">
                <a16:creationId xmlns:a16="http://schemas.microsoft.com/office/drawing/2014/main" id="{A3DFEF5C-8F40-4FEF-9DFF-C03FB468EA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2200" y="275665"/>
            <a:ext cx="1958548" cy="535787"/>
          </a:xfrm>
          <a:prstGeom prst="rect">
            <a:avLst/>
          </a:prstGeom>
        </p:spPr>
      </p:pic>
      <p:pic>
        <p:nvPicPr>
          <p:cNvPr id="8" name="Obraz 7">
            <a:extLst>
              <a:ext uri="{FF2B5EF4-FFF2-40B4-BE49-F238E27FC236}">
                <a16:creationId xmlns:a16="http://schemas.microsoft.com/office/drawing/2014/main" id="{35F79265-55FB-43F0-BF1B-A61A1D5FB8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33" y="1122363"/>
            <a:ext cx="251637" cy="3458787"/>
          </a:xfrm>
          <a:prstGeom prst="rect">
            <a:avLst/>
          </a:prstGeom>
        </p:spPr>
      </p:pic>
      <p:sp>
        <p:nvSpPr>
          <p:cNvPr id="9" name="Prostokąt: zaokrąglone rogi 8">
            <a:extLst>
              <a:ext uri="{FF2B5EF4-FFF2-40B4-BE49-F238E27FC236}">
                <a16:creationId xmlns:a16="http://schemas.microsoft.com/office/drawing/2014/main" id="{D06F9036-223E-49E8-897E-F3BFF21F2273}"/>
              </a:ext>
            </a:extLst>
          </p:cNvPr>
          <p:cNvSpPr/>
          <p:nvPr userDrawn="1"/>
        </p:nvSpPr>
        <p:spPr>
          <a:xfrm>
            <a:off x="8045829" y="1155340"/>
            <a:ext cx="1748114" cy="17481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10" name="Prostokąt: zaokrąglone rogi 9">
            <a:extLst>
              <a:ext uri="{FF2B5EF4-FFF2-40B4-BE49-F238E27FC236}">
                <a16:creationId xmlns:a16="http://schemas.microsoft.com/office/drawing/2014/main" id="{77EA6900-2F8A-46D0-823A-FC537FDE7EE5}"/>
              </a:ext>
            </a:extLst>
          </p:cNvPr>
          <p:cNvSpPr/>
          <p:nvPr userDrawn="1"/>
        </p:nvSpPr>
        <p:spPr>
          <a:xfrm>
            <a:off x="9982200" y="2396426"/>
            <a:ext cx="1748114" cy="17481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11" name="Symbol zastępczy obrazu 31">
            <a:extLst>
              <a:ext uri="{FF2B5EF4-FFF2-40B4-BE49-F238E27FC236}">
                <a16:creationId xmlns:a16="http://schemas.microsoft.com/office/drawing/2014/main" id="{F5746DF4-4CB6-409C-8E5A-1D474EBEB44D}"/>
              </a:ext>
            </a:extLst>
          </p:cNvPr>
          <p:cNvSpPr>
            <a:spLocks noGrp="1"/>
          </p:cNvSpPr>
          <p:nvPr>
            <p:ph type="pic" sz="quarter" idx="13" hasCustomPrompt="1"/>
          </p:nvPr>
        </p:nvSpPr>
        <p:spPr>
          <a:xfrm>
            <a:off x="10058160" y="2472386"/>
            <a:ext cx="1596194" cy="1596194"/>
          </a:xfrm>
          <a:prstGeom prst="roundRect">
            <a:avLst>
              <a:gd name="adj" fmla="val 17366"/>
            </a:avLst>
          </a:prstGeom>
          <a:effectLst>
            <a:softEdge rad="50800"/>
          </a:effectLst>
        </p:spPr>
        <p:txBody>
          <a:bodyPr/>
          <a:lstStyle>
            <a:lvl1pPr marL="0" indent="0">
              <a:buNone/>
              <a:defRPr/>
            </a:lvl1pPr>
          </a:lstStyle>
          <a:p>
            <a:r>
              <a:rPr lang="pl-PL" dirty="0"/>
              <a:t> </a:t>
            </a:r>
          </a:p>
        </p:txBody>
      </p:sp>
      <p:sp>
        <p:nvSpPr>
          <p:cNvPr id="12" name="Symbol zastępczy obrazu 31">
            <a:extLst>
              <a:ext uri="{FF2B5EF4-FFF2-40B4-BE49-F238E27FC236}">
                <a16:creationId xmlns:a16="http://schemas.microsoft.com/office/drawing/2014/main" id="{46AE80D3-EC85-49D9-B284-E4C36443A48D}"/>
              </a:ext>
            </a:extLst>
          </p:cNvPr>
          <p:cNvSpPr>
            <a:spLocks noGrp="1"/>
          </p:cNvSpPr>
          <p:nvPr>
            <p:ph type="pic" sz="quarter" idx="14" hasCustomPrompt="1"/>
          </p:nvPr>
        </p:nvSpPr>
        <p:spPr>
          <a:xfrm>
            <a:off x="8121789" y="1231300"/>
            <a:ext cx="1596194" cy="1596194"/>
          </a:xfrm>
          <a:prstGeom prst="roundRect">
            <a:avLst>
              <a:gd name="adj" fmla="val 17366"/>
            </a:avLst>
          </a:prstGeom>
          <a:effectLst>
            <a:softEdge rad="50800"/>
          </a:effectLst>
        </p:spPr>
        <p:txBody>
          <a:bodyPr/>
          <a:lstStyle>
            <a:lvl1pPr marL="0" indent="0">
              <a:buNone/>
              <a:defRPr/>
            </a:lvl1pPr>
          </a:lstStyle>
          <a:p>
            <a:r>
              <a:rPr lang="pl-PL" dirty="0"/>
              <a:t> </a:t>
            </a:r>
          </a:p>
        </p:txBody>
      </p:sp>
      <p:pic>
        <p:nvPicPr>
          <p:cNvPr id="13" name="Obraz 12">
            <a:extLst>
              <a:ext uri="{FF2B5EF4-FFF2-40B4-BE49-F238E27FC236}">
                <a16:creationId xmlns:a16="http://schemas.microsoft.com/office/drawing/2014/main" id="{EE419894-F1EC-4AE8-97BD-CE90B53EC7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06531" y="634264"/>
            <a:ext cx="1549753" cy="1194072"/>
          </a:xfrm>
          <a:prstGeom prst="rect">
            <a:avLst/>
          </a:prstGeom>
        </p:spPr>
      </p:pic>
    </p:spTree>
    <p:extLst>
      <p:ext uri="{BB962C8B-B14F-4D97-AF65-F5344CB8AC3E}">
        <p14:creationId xmlns:p14="http://schemas.microsoft.com/office/powerpoint/2010/main" val="2794560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3 elements">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E1B9D0-58AE-4E46-AD4D-8F72EE023575}"/>
              </a:ext>
            </a:extLst>
          </p:cNvPr>
          <p:cNvSpPr>
            <a:spLocks noGrp="1"/>
          </p:cNvSpPr>
          <p:nvPr>
            <p:ph type="title" hasCustomPrompt="1"/>
          </p:nvPr>
        </p:nvSpPr>
        <p:spPr>
          <a:xfrm>
            <a:off x="5307082" y="706976"/>
            <a:ext cx="4784531" cy="787466"/>
          </a:xfrm>
        </p:spPr>
        <p:txBody>
          <a:bodyPr>
            <a:noAutofit/>
          </a:bodyPr>
          <a:lstStyle>
            <a:lvl1pPr>
              <a:defRPr sz="3200">
                <a:solidFill>
                  <a:schemeClr val="tx2"/>
                </a:solidFill>
              </a:defRPr>
            </a:lvl1pPr>
          </a:lstStyle>
          <a:p>
            <a:r>
              <a:rPr lang="en-US" dirty="0"/>
              <a:t>Title</a:t>
            </a:r>
            <a:endParaRPr lang="pl-PL" dirty="0"/>
          </a:p>
        </p:txBody>
      </p:sp>
      <p:sp>
        <p:nvSpPr>
          <p:cNvPr id="3" name="Symbol zastępczy daty 2">
            <a:extLst>
              <a:ext uri="{FF2B5EF4-FFF2-40B4-BE49-F238E27FC236}">
                <a16:creationId xmlns:a16="http://schemas.microsoft.com/office/drawing/2014/main" id="{E0177C51-351D-4961-9DC6-91A3EEA109AB}"/>
              </a:ext>
            </a:extLst>
          </p:cNvPr>
          <p:cNvSpPr>
            <a:spLocks noGrp="1"/>
          </p:cNvSpPr>
          <p:nvPr>
            <p:ph type="dt" sz="half" idx="10"/>
          </p:nvPr>
        </p:nvSpPr>
        <p:spPr/>
        <p:txBody>
          <a:bodyPr/>
          <a:lstStyle/>
          <a:p>
            <a:fld id="{ED9714FE-572C-4D05-8E43-304502AE8DC5}" type="datetimeyyyy">
              <a:rPr lang="pl-PL" smtClean="0"/>
              <a:t>2024</a:t>
            </a:fld>
            <a:endParaRPr lang="pl-PL"/>
          </a:p>
        </p:txBody>
      </p:sp>
      <p:sp>
        <p:nvSpPr>
          <p:cNvPr id="4" name="Symbol zastępczy stopki 3">
            <a:extLst>
              <a:ext uri="{FF2B5EF4-FFF2-40B4-BE49-F238E27FC236}">
                <a16:creationId xmlns:a16="http://schemas.microsoft.com/office/drawing/2014/main" id="{9D433476-CC49-4A35-A022-1F7B4874095B}"/>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2C394423-085C-41FD-86B1-8BA0DB5CEB49}"/>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A0D9789B-5EE3-454D-B450-79A57AC8D51F}"/>
              </a:ext>
            </a:extLst>
          </p:cNvPr>
          <p:cNvSpPr/>
          <p:nvPr userDrawn="1"/>
        </p:nvSpPr>
        <p:spPr>
          <a:xfrm>
            <a:off x="4408990" y="0"/>
            <a:ext cx="104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zaokrąglone rogi 6">
            <a:extLst>
              <a:ext uri="{FF2B5EF4-FFF2-40B4-BE49-F238E27FC236}">
                <a16:creationId xmlns:a16="http://schemas.microsoft.com/office/drawing/2014/main" id="{0EEC213C-A74D-411F-9993-3581589C7144}"/>
              </a:ext>
            </a:extLst>
          </p:cNvPr>
          <p:cNvSpPr/>
          <p:nvPr userDrawn="1"/>
        </p:nvSpPr>
        <p:spPr>
          <a:xfrm>
            <a:off x="3951398" y="1389353"/>
            <a:ext cx="1019356" cy="10193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rostokąt: zaokrąglone rogi 7">
            <a:extLst>
              <a:ext uri="{FF2B5EF4-FFF2-40B4-BE49-F238E27FC236}">
                <a16:creationId xmlns:a16="http://schemas.microsoft.com/office/drawing/2014/main" id="{FCB4C9A7-C313-47C9-B628-0F0C502FCCFF}"/>
              </a:ext>
            </a:extLst>
          </p:cNvPr>
          <p:cNvSpPr/>
          <p:nvPr userDrawn="1"/>
        </p:nvSpPr>
        <p:spPr>
          <a:xfrm>
            <a:off x="3925998" y="2648937"/>
            <a:ext cx="1019356" cy="10193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rostokąt: zaokrąglone rogi 8">
            <a:extLst>
              <a:ext uri="{FF2B5EF4-FFF2-40B4-BE49-F238E27FC236}">
                <a16:creationId xmlns:a16="http://schemas.microsoft.com/office/drawing/2014/main" id="{7D59D3B4-D3C6-4D8F-8A5A-0B643FC26FE9}"/>
              </a:ext>
            </a:extLst>
          </p:cNvPr>
          <p:cNvSpPr/>
          <p:nvPr userDrawn="1"/>
        </p:nvSpPr>
        <p:spPr>
          <a:xfrm>
            <a:off x="3900598" y="3908521"/>
            <a:ext cx="1019356" cy="10193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Symbol zastępczy tekstu 11">
            <a:extLst>
              <a:ext uri="{FF2B5EF4-FFF2-40B4-BE49-F238E27FC236}">
                <a16:creationId xmlns:a16="http://schemas.microsoft.com/office/drawing/2014/main" id="{AB8A2987-D310-40AF-89CF-C59A139FDE57}"/>
              </a:ext>
            </a:extLst>
          </p:cNvPr>
          <p:cNvSpPr>
            <a:spLocks noGrp="1"/>
          </p:cNvSpPr>
          <p:nvPr>
            <p:ph type="body" sz="quarter" idx="13" hasCustomPrompt="1"/>
          </p:nvPr>
        </p:nvSpPr>
        <p:spPr>
          <a:xfrm>
            <a:off x="5307082" y="1557232"/>
            <a:ext cx="6557963" cy="683598"/>
          </a:xfrm>
        </p:spPr>
        <p:txBody>
          <a:bodyPr anchor="ctr">
            <a:normAutofit/>
          </a:bodyPr>
          <a:lstStyle>
            <a:lvl1pPr marL="0" indent="0" algn="l">
              <a:buNone/>
              <a:defRPr sz="2400">
                <a:solidFill>
                  <a:schemeClr val="tx2"/>
                </a:solidFill>
              </a:defRPr>
            </a:lvl1pPr>
          </a:lstStyle>
          <a:p>
            <a:pPr lvl="0"/>
            <a:r>
              <a:rPr lang="pl-PL" dirty="0"/>
              <a:t>Point one</a:t>
            </a:r>
          </a:p>
        </p:txBody>
      </p:sp>
      <p:sp>
        <p:nvSpPr>
          <p:cNvPr id="13" name="Symbol zastępczy tekstu 11">
            <a:extLst>
              <a:ext uri="{FF2B5EF4-FFF2-40B4-BE49-F238E27FC236}">
                <a16:creationId xmlns:a16="http://schemas.microsoft.com/office/drawing/2014/main" id="{84DA4EAB-4AFB-45B1-9F96-4A027FFF7ADF}"/>
              </a:ext>
            </a:extLst>
          </p:cNvPr>
          <p:cNvSpPr>
            <a:spLocks noGrp="1"/>
          </p:cNvSpPr>
          <p:nvPr>
            <p:ph type="body" sz="quarter" idx="14" hasCustomPrompt="1"/>
          </p:nvPr>
        </p:nvSpPr>
        <p:spPr>
          <a:xfrm>
            <a:off x="5307082" y="2818879"/>
            <a:ext cx="6557963" cy="683598"/>
          </a:xfrm>
        </p:spPr>
        <p:txBody>
          <a:bodyPr anchor="ctr">
            <a:normAutofit/>
          </a:bodyPr>
          <a:lstStyle>
            <a:lvl1pPr marL="0" indent="0" algn="l">
              <a:buNone/>
              <a:defRPr sz="2400">
                <a:solidFill>
                  <a:schemeClr val="tx2"/>
                </a:solidFill>
              </a:defRPr>
            </a:lvl1pPr>
          </a:lstStyle>
          <a:p>
            <a:pPr lvl="0"/>
            <a:r>
              <a:rPr lang="pl-PL" dirty="0"/>
              <a:t>Point </a:t>
            </a:r>
            <a:r>
              <a:rPr lang="pl-PL" dirty="0" err="1"/>
              <a:t>two</a:t>
            </a:r>
            <a:endParaRPr lang="pl-PL" dirty="0"/>
          </a:p>
        </p:txBody>
      </p:sp>
      <p:sp>
        <p:nvSpPr>
          <p:cNvPr id="14" name="Symbol zastępczy tekstu 11">
            <a:extLst>
              <a:ext uri="{FF2B5EF4-FFF2-40B4-BE49-F238E27FC236}">
                <a16:creationId xmlns:a16="http://schemas.microsoft.com/office/drawing/2014/main" id="{0883D59E-9E04-4151-8F54-768C5E4380C0}"/>
              </a:ext>
            </a:extLst>
          </p:cNvPr>
          <p:cNvSpPr>
            <a:spLocks noGrp="1"/>
          </p:cNvSpPr>
          <p:nvPr>
            <p:ph type="body" sz="quarter" idx="15" hasCustomPrompt="1"/>
          </p:nvPr>
        </p:nvSpPr>
        <p:spPr>
          <a:xfrm>
            <a:off x="5307082" y="4080526"/>
            <a:ext cx="6557963" cy="683598"/>
          </a:xfrm>
        </p:spPr>
        <p:txBody>
          <a:bodyPr anchor="ctr">
            <a:normAutofit/>
          </a:bodyPr>
          <a:lstStyle>
            <a:lvl1pPr marL="0" indent="0" algn="l">
              <a:buNone/>
              <a:defRPr sz="2400">
                <a:solidFill>
                  <a:schemeClr val="tx2"/>
                </a:solidFill>
              </a:defRPr>
            </a:lvl1pPr>
          </a:lstStyle>
          <a:p>
            <a:pPr lvl="0"/>
            <a:r>
              <a:rPr lang="pl-PL" dirty="0"/>
              <a:t>Point </a:t>
            </a:r>
            <a:r>
              <a:rPr lang="pl-PL" dirty="0" err="1"/>
              <a:t>three</a:t>
            </a:r>
            <a:endParaRPr lang="pl-PL" dirty="0"/>
          </a:p>
        </p:txBody>
      </p:sp>
      <p:sp>
        <p:nvSpPr>
          <p:cNvPr id="16" name="pole tekstowe 15">
            <a:extLst>
              <a:ext uri="{FF2B5EF4-FFF2-40B4-BE49-F238E27FC236}">
                <a16:creationId xmlns:a16="http://schemas.microsoft.com/office/drawing/2014/main" id="{6CD9267E-5A99-4846-B334-8227605B7142}"/>
              </a:ext>
            </a:extLst>
          </p:cNvPr>
          <p:cNvSpPr txBox="1"/>
          <p:nvPr userDrawn="1"/>
        </p:nvSpPr>
        <p:spPr>
          <a:xfrm>
            <a:off x="4010931" y="1485237"/>
            <a:ext cx="855954" cy="830997"/>
          </a:xfrm>
          <a:prstGeom prst="rect">
            <a:avLst/>
          </a:prstGeom>
          <a:noFill/>
        </p:spPr>
        <p:txBody>
          <a:bodyPr wrap="square" rtlCol="0">
            <a:spAutoFit/>
          </a:bodyPr>
          <a:lstStyle/>
          <a:p>
            <a:pPr algn="ctr"/>
            <a:r>
              <a:rPr lang="pl-PL" sz="4800" b="0" dirty="0">
                <a:solidFill>
                  <a:schemeClr val="bg1"/>
                </a:solidFill>
                <a:latin typeface="+mj-lt"/>
              </a:rPr>
              <a:t>1.</a:t>
            </a:r>
          </a:p>
        </p:txBody>
      </p:sp>
      <p:sp>
        <p:nvSpPr>
          <p:cNvPr id="17" name="pole tekstowe 16">
            <a:extLst>
              <a:ext uri="{FF2B5EF4-FFF2-40B4-BE49-F238E27FC236}">
                <a16:creationId xmlns:a16="http://schemas.microsoft.com/office/drawing/2014/main" id="{5E68E6A3-835E-4107-9CB4-DB7B79FAB063}"/>
              </a:ext>
            </a:extLst>
          </p:cNvPr>
          <p:cNvSpPr txBox="1"/>
          <p:nvPr userDrawn="1"/>
        </p:nvSpPr>
        <p:spPr>
          <a:xfrm>
            <a:off x="4010931" y="2751969"/>
            <a:ext cx="855954" cy="830997"/>
          </a:xfrm>
          <a:prstGeom prst="rect">
            <a:avLst/>
          </a:prstGeom>
          <a:noFill/>
        </p:spPr>
        <p:txBody>
          <a:bodyPr wrap="square" rtlCol="0">
            <a:spAutoFit/>
          </a:bodyPr>
          <a:lstStyle/>
          <a:p>
            <a:pPr algn="ctr"/>
            <a:r>
              <a:rPr lang="pl-PL" sz="4800" b="0" dirty="0">
                <a:solidFill>
                  <a:schemeClr val="bg1"/>
                </a:solidFill>
                <a:latin typeface="+mj-lt"/>
              </a:rPr>
              <a:t>2.</a:t>
            </a:r>
          </a:p>
        </p:txBody>
      </p:sp>
      <p:sp>
        <p:nvSpPr>
          <p:cNvPr id="18" name="pole tekstowe 17">
            <a:extLst>
              <a:ext uri="{FF2B5EF4-FFF2-40B4-BE49-F238E27FC236}">
                <a16:creationId xmlns:a16="http://schemas.microsoft.com/office/drawing/2014/main" id="{3799E5DE-3D50-4F60-AD88-13B56F26DBD4}"/>
              </a:ext>
            </a:extLst>
          </p:cNvPr>
          <p:cNvSpPr txBox="1"/>
          <p:nvPr userDrawn="1"/>
        </p:nvSpPr>
        <p:spPr>
          <a:xfrm>
            <a:off x="4010931" y="4018701"/>
            <a:ext cx="855954" cy="830997"/>
          </a:xfrm>
          <a:prstGeom prst="rect">
            <a:avLst/>
          </a:prstGeom>
          <a:noFill/>
        </p:spPr>
        <p:txBody>
          <a:bodyPr wrap="square" rtlCol="0">
            <a:spAutoFit/>
          </a:bodyPr>
          <a:lstStyle/>
          <a:p>
            <a:pPr algn="ctr"/>
            <a:r>
              <a:rPr lang="pl-PL" sz="4800" b="0" dirty="0">
                <a:solidFill>
                  <a:schemeClr val="bg1"/>
                </a:solidFill>
                <a:latin typeface="+mj-lt"/>
              </a:rPr>
              <a:t>3.</a:t>
            </a:r>
          </a:p>
        </p:txBody>
      </p:sp>
      <p:sp>
        <p:nvSpPr>
          <p:cNvPr id="21" name="Symbol zastępczy obrazu 20">
            <a:extLst>
              <a:ext uri="{FF2B5EF4-FFF2-40B4-BE49-F238E27FC236}">
                <a16:creationId xmlns:a16="http://schemas.microsoft.com/office/drawing/2014/main" id="{C850A8BD-9EB0-4685-903A-5299724D616E}"/>
              </a:ext>
            </a:extLst>
          </p:cNvPr>
          <p:cNvSpPr>
            <a:spLocks noGrp="1"/>
          </p:cNvSpPr>
          <p:nvPr>
            <p:ph type="pic" sz="quarter" idx="17"/>
          </p:nvPr>
        </p:nvSpPr>
        <p:spPr>
          <a:xfrm>
            <a:off x="334963" y="520700"/>
            <a:ext cx="3251200" cy="5505450"/>
          </a:xfrm>
          <a:prstGeom prst="roundRect">
            <a:avLst>
              <a:gd name="adj" fmla="val 4207"/>
            </a:avLst>
          </a:prstGeom>
          <a:solidFill>
            <a:schemeClr val="bg2"/>
          </a:solidFill>
        </p:spPr>
        <p:txBody>
          <a:bodyPr/>
          <a:lstStyle>
            <a:lvl1pPr marL="0" indent="0">
              <a:buNone/>
              <a:defRPr/>
            </a:lvl1pPr>
          </a:lstStyle>
          <a:p>
            <a:endParaRPr lang="pl-PL" dirty="0"/>
          </a:p>
          <a:p>
            <a:endParaRPr lang="pl-PL" dirty="0"/>
          </a:p>
          <a:p>
            <a:r>
              <a:rPr lang="pl-PL" dirty="0"/>
              <a:t>Image </a:t>
            </a:r>
            <a:r>
              <a:rPr lang="pl-PL" dirty="0" err="1"/>
              <a:t>placeholder</a:t>
            </a:r>
            <a:endParaRPr lang="pl-PL" dirty="0"/>
          </a:p>
        </p:txBody>
      </p:sp>
      <p:pic>
        <p:nvPicPr>
          <p:cNvPr id="22" name="Obraz 21">
            <a:extLst>
              <a:ext uri="{FF2B5EF4-FFF2-40B4-BE49-F238E27FC236}">
                <a16:creationId xmlns:a16="http://schemas.microsoft.com/office/drawing/2014/main" id="{DC029BD2-76C8-4C5E-95AD-2119E831BD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pic>
        <p:nvPicPr>
          <p:cNvPr id="19" name="Obraz 18">
            <a:extLst>
              <a:ext uri="{FF2B5EF4-FFF2-40B4-BE49-F238E27FC236}">
                <a16:creationId xmlns:a16="http://schemas.microsoft.com/office/drawing/2014/main" id="{C763A9E3-9AE2-41F7-8C02-574A8D4287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52676" y="5224694"/>
            <a:ext cx="1248907" cy="1170410"/>
          </a:xfrm>
          <a:prstGeom prst="rect">
            <a:avLst/>
          </a:prstGeom>
        </p:spPr>
      </p:pic>
    </p:spTree>
    <p:extLst>
      <p:ext uri="{BB962C8B-B14F-4D97-AF65-F5344CB8AC3E}">
        <p14:creationId xmlns:p14="http://schemas.microsoft.com/office/powerpoint/2010/main" val="3762053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4 elements">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E0177C51-351D-4961-9DC6-91A3EEA109AB}"/>
              </a:ext>
            </a:extLst>
          </p:cNvPr>
          <p:cNvSpPr>
            <a:spLocks noGrp="1"/>
          </p:cNvSpPr>
          <p:nvPr>
            <p:ph type="dt" sz="half" idx="10"/>
          </p:nvPr>
        </p:nvSpPr>
        <p:spPr/>
        <p:txBody>
          <a:bodyPr/>
          <a:lstStyle/>
          <a:p>
            <a:fld id="{15F8701E-951E-4357-8B71-F96B21537F32}" type="datetimeyyyy">
              <a:rPr lang="pl-PL" smtClean="0"/>
              <a:t>2024</a:t>
            </a:fld>
            <a:endParaRPr lang="pl-PL"/>
          </a:p>
        </p:txBody>
      </p:sp>
      <p:sp>
        <p:nvSpPr>
          <p:cNvPr id="4" name="Symbol zastępczy stopki 3">
            <a:extLst>
              <a:ext uri="{FF2B5EF4-FFF2-40B4-BE49-F238E27FC236}">
                <a16:creationId xmlns:a16="http://schemas.microsoft.com/office/drawing/2014/main" id="{9D433476-CC49-4A35-A022-1F7B4874095B}"/>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2C394423-085C-41FD-86B1-8BA0DB5CEB49}"/>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A0D9789B-5EE3-454D-B450-79A57AC8D51F}"/>
              </a:ext>
            </a:extLst>
          </p:cNvPr>
          <p:cNvSpPr/>
          <p:nvPr userDrawn="1"/>
        </p:nvSpPr>
        <p:spPr>
          <a:xfrm>
            <a:off x="4408990" y="0"/>
            <a:ext cx="104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zaokrąglone rogi 6">
            <a:extLst>
              <a:ext uri="{FF2B5EF4-FFF2-40B4-BE49-F238E27FC236}">
                <a16:creationId xmlns:a16="http://schemas.microsoft.com/office/drawing/2014/main" id="{0EEC213C-A74D-411F-9993-3581589C7144}"/>
              </a:ext>
            </a:extLst>
          </p:cNvPr>
          <p:cNvSpPr/>
          <p:nvPr userDrawn="1"/>
        </p:nvSpPr>
        <p:spPr>
          <a:xfrm>
            <a:off x="3951398" y="1389353"/>
            <a:ext cx="1019356" cy="10193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rostokąt: zaokrąglone rogi 7">
            <a:extLst>
              <a:ext uri="{FF2B5EF4-FFF2-40B4-BE49-F238E27FC236}">
                <a16:creationId xmlns:a16="http://schemas.microsoft.com/office/drawing/2014/main" id="{FCB4C9A7-C313-47C9-B628-0F0C502FCCFF}"/>
              </a:ext>
            </a:extLst>
          </p:cNvPr>
          <p:cNvSpPr/>
          <p:nvPr userDrawn="1"/>
        </p:nvSpPr>
        <p:spPr>
          <a:xfrm>
            <a:off x="3925998" y="2648937"/>
            <a:ext cx="1019356" cy="10193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rostokąt: zaokrąglone rogi 8">
            <a:extLst>
              <a:ext uri="{FF2B5EF4-FFF2-40B4-BE49-F238E27FC236}">
                <a16:creationId xmlns:a16="http://schemas.microsoft.com/office/drawing/2014/main" id="{7D59D3B4-D3C6-4D8F-8A5A-0B643FC26FE9}"/>
              </a:ext>
            </a:extLst>
          </p:cNvPr>
          <p:cNvSpPr/>
          <p:nvPr userDrawn="1"/>
        </p:nvSpPr>
        <p:spPr>
          <a:xfrm>
            <a:off x="3900598" y="3908521"/>
            <a:ext cx="1019356" cy="10193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rostokąt: zaokrąglone rogi 9">
            <a:extLst>
              <a:ext uri="{FF2B5EF4-FFF2-40B4-BE49-F238E27FC236}">
                <a16:creationId xmlns:a16="http://schemas.microsoft.com/office/drawing/2014/main" id="{877DA599-5A43-4BF1-B176-516FF70F9E89}"/>
              </a:ext>
            </a:extLst>
          </p:cNvPr>
          <p:cNvSpPr/>
          <p:nvPr userDrawn="1"/>
        </p:nvSpPr>
        <p:spPr>
          <a:xfrm>
            <a:off x="3875198" y="5168105"/>
            <a:ext cx="1019356" cy="10193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Symbol zastępczy tekstu 11">
            <a:extLst>
              <a:ext uri="{FF2B5EF4-FFF2-40B4-BE49-F238E27FC236}">
                <a16:creationId xmlns:a16="http://schemas.microsoft.com/office/drawing/2014/main" id="{AB8A2987-D310-40AF-89CF-C59A139FDE57}"/>
              </a:ext>
            </a:extLst>
          </p:cNvPr>
          <p:cNvSpPr>
            <a:spLocks noGrp="1"/>
          </p:cNvSpPr>
          <p:nvPr>
            <p:ph type="body" sz="quarter" idx="13" hasCustomPrompt="1"/>
          </p:nvPr>
        </p:nvSpPr>
        <p:spPr>
          <a:xfrm>
            <a:off x="5307082" y="1557232"/>
            <a:ext cx="6557963" cy="683598"/>
          </a:xfrm>
        </p:spPr>
        <p:txBody>
          <a:bodyPr anchor="ctr">
            <a:normAutofit/>
          </a:bodyPr>
          <a:lstStyle>
            <a:lvl1pPr marL="0" indent="0" algn="l">
              <a:buNone/>
              <a:defRPr sz="2400">
                <a:solidFill>
                  <a:schemeClr val="tx2"/>
                </a:solidFill>
              </a:defRPr>
            </a:lvl1pPr>
          </a:lstStyle>
          <a:p>
            <a:pPr lvl="0"/>
            <a:r>
              <a:rPr lang="pl-PL" dirty="0"/>
              <a:t>Point one</a:t>
            </a:r>
          </a:p>
        </p:txBody>
      </p:sp>
      <p:sp>
        <p:nvSpPr>
          <p:cNvPr id="13" name="Symbol zastępczy tekstu 11">
            <a:extLst>
              <a:ext uri="{FF2B5EF4-FFF2-40B4-BE49-F238E27FC236}">
                <a16:creationId xmlns:a16="http://schemas.microsoft.com/office/drawing/2014/main" id="{84DA4EAB-4AFB-45B1-9F96-4A027FFF7ADF}"/>
              </a:ext>
            </a:extLst>
          </p:cNvPr>
          <p:cNvSpPr>
            <a:spLocks noGrp="1"/>
          </p:cNvSpPr>
          <p:nvPr>
            <p:ph type="body" sz="quarter" idx="14" hasCustomPrompt="1"/>
          </p:nvPr>
        </p:nvSpPr>
        <p:spPr>
          <a:xfrm>
            <a:off x="5307082" y="2818879"/>
            <a:ext cx="6557963" cy="683598"/>
          </a:xfrm>
        </p:spPr>
        <p:txBody>
          <a:bodyPr anchor="ctr">
            <a:normAutofit/>
          </a:bodyPr>
          <a:lstStyle>
            <a:lvl1pPr marL="0" indent="0" algn="l">
              <a:buNone/>
              <a:defRPr sz="2400">
                <a:solidFill>
                  <a:schemeClr val="tx2"/>
                </a:solidFill>
              </a:defRPr>
            </a:lvl1pPr>
          </a:lstStyle>
          <a:p>
            <a:pPr lvl="0"/>
            <a:r>
              <a:rPr lang="pl-PL" dirty="0"/>
              <a:t>Point </a:t>
            </a:r>
            <a:r>
              <a:rPr lang="pl-PL" dirty="0" err="1"/>
              <a:t>two</a:t>
            </a:r>
            <a:endParaRPr lang="pl-PL" dirty="0"/>
          </a:p>
        </p:txBody>
      </p:sp>
      <p:sp>
        <p:nvSpPr>
          <p:cNvPr id="14" name="Symbol zastępczy tekstu 11">
            <a:extLst>
              <a:ext uri="{FF2B5EF4-FFF2-40B4-BE49-F238E27FC236}">
                <a16:creationId xmlns:a16="http://schemas.microsoft.com/office/drawing/2014/main" id="{0883D59E-9E04-4151-8F54-768C5E4380C0}"/>
              </a:ext>
            </a:extLst>
          </p:cNvPr>
          <p:cNvSpPr>
            <a:spLocks noGrp="1"/>
          </p:cNvSpPr>
          <p:nvPr>
            <p:ph type="body" sz="quarter" idx="15" hasCustomPrompt="1"/>
          </p:nvPr>
        </p:nvSpPr>
        <p:spPr>
          <a:xfrm>
            <a:off x="5307082" y="4080526"/>
            <a:ext cx="6557963" cy="683598"/>
          </a:xfrm>
        </p:spPr>
        <p:txBody>
          <a:bodyPr anchor="ctr">
            <a:normAutofit/>
          </a:bodyPr>
          <a:lstStyle>
            <a:lvl1pPr marL="0" indent="0" algn="l">
              <a:buNone/>
              <a:defRPr sz="2400">
                <a:solidFill>
                  <a:schemeClr val="tx2"/>
                </a:solidFill>
              </a:defRPr>
            </a:lvl1pPr>
          </a:lstStyle>
          <a:p>
            <a:pPr lvl="0"/>
            <a:r>
              <a:rPr lang="pl-PL" dirty="0"/>
              <a:t>Point </a:t>
            </a:r>
            <a:r>
              <a:rPr lang="pl-PL" dirty="0" err="1"/>
              <a:t>three</a:t>
            </a:r>
            <a:endParaRPr lang="pl-PL" dirty="0"/>
          </a:p>
        </p:txBody>
      </p:sp>
      <p:sp>
        <p:nvSpPr>
          <p:cNvPr id="15" name="Symbol zastępczy tekstu 11">
            <a:extLst>
              <a:ext uri="{FF2B5EF4-FFF2-40B4-BE49-F238E27FC236}">
                <a16:creationId xmlns:a16="http://schemas.microsoft.com/office/drawing/2014/main" id="{3C6F8665-FC75-46BF-B062-CFB37BD13770}"/>
              </a:ext>
            </a:extLst>
          </p:cNvPr>
          <p:cNvSpPr>
            <a:spLocks noGrp="1"/>
          </p:cNvSpPr>
          <p:nvPr>
            <p:ph type="body" sz="quarter" idx="16" hasCustomPrompt="1"/>
          </p:nvPr>
        </p:nvSpPr>
        <p:spPr>
          <a:xfrm>
            <a:off x="5307082" y="5342172"/>
            <a:ext cx="6557963" cy="683598"/>
          </a:xfrm>
        </p:spPr>
        <p:txBody>
          <a:bodyPr anchor="ctr">
            <a:normAutofit/>
          </a:bodyPr>
          <a:lstStyle>
            <a:lvl1pPr marL="0" indent="0" algn="l">
              <a:buNone/>
              <a:defRPr sz="2400">
                <a:solidFill>
                  <a:schemeClr val="tx2"/>
                </a:solidFill>
              </a:defRPr>
            </a:lvl1pPr>
          </a:lstStyle>
          <a:p>
            <a:pPr lvl="0"/>
            <a:r>
              <a:rPr lang="pl-PL" dirty="0"/>
              <a:t>Point </a:t>
            </a:r>
            <a:r>
              <a:rPr lang="pl-PL" dirty="0" err="1"/>
              <a:t>four</a:t>
            </a:r>
            <a:endParaRPr lang="pl-PL" dirty="0"/>
          </a:p>
        </p:txBody>
      </p:sp>
      <p:sp>
        <p:nvSpPr>
          <p:cNvPr id="16" name="pole tekstowe 15">
            <a:extLst>
              <a:ext uri="{FF2B5EF4-FFF2-40B4-BE49-F238E27FC236}">
                <a16:creationId xmlns:a16="http://schemas.microsoft.com/office/drawing/2014/main" id="{6CD9267E-5A99-4846-B334-8227605B7142}"/>
              </a:ext>
            </a:extLst>
          </p:cNvPr>
          <p:cNvSpPr txBox="1"/>
          <p:nvPr userDrawn="1"/>
        </p:nvSpPr>
        <p:spPr>
          <a:xfrm>
            <a:off x="4010931" y="1485237"/>
            <a:ext cx="855954" cy="830997"/>
          </a:xfrm>
          <a:prstGeom prst="rect">
            <a:avLst/>
          </a:prstGeom>
          <a:noFill/>
        </p:spPr>
        <p:txBody>
          <a:bodyPr wrap="square" rtlCol="0">
            <a:spAutoFit/>
          </a:bodyPr>
          <a:lstStyle/>
          <a:p>
            <a:pPr algn="ctr"/>
            <a:r>
              <a:rPr lang="pl-PL" sz="4800" b="0" dirty="0">
                <a:solidFill>
                  <a:schemeClr val="bg1"/>
                </a:solidFill>
                <a:latin typeface="+mj-lt"/>
              </a:rPr>
              <a:t>1.</a:t>
            </a:r>
          </a:p>
        </p:txBody>
      </p:sp>
      <p:sp>
        <p:nvSpPr>
          <p:cNvPr id="17" name="pole tekstowe 16">
            <a:extLst>
              <a:ext uri="{FF2B5EF4-FFF2-40B4-BE49-F238E27FC236}">
                <a16:creationId xmlns:a16="http://schemas.microsoft.com/office/drawing/2014/main" id="{5E68E6A3-835E-4107-9CB4-DB7B79FAB063}"/>
              </a:ext>
            </a:extLst>
          </p:cNvPr>
          <p:cNvSpPr txBox="1"/>
          <p:nvPr userDrawn="1"/>
        </p:nvSpPr>
        <p:spPr>
          <a:xfrm>
            <a:off x="4010931" y="2751969"/>
            <a:ext cx="855954" cy="830997"/>
          </a:xfrm>
          <a:prstGeom prst="rect">
            <a:avLst/>
          </a:prstGeom>
          <a:noFill/>
        </p:spPr>
        <p:txBody>
          <a:bodyPr wrap="square" rtlCol="0">
            <a:spAutoFit/>
          </a:bodyPr>
          <a:lstStyle/>
          <a:p>
            <a:pPr algn="ctr"/>
            <a:r>
              <a:rPr lang="pl-PL" sz="4800" b="0" dirty="0">
                <a:solidFill>
                  <a:schemeClr val="bg1"/>
                </a:solidFill>
                <a:latin typeface="+mj-lt"/>
              </a:rPr>
              <a:t>2.</a:t>
            </a:r>
          </a:p>
        </p:txBody>
      </p:sp>
      <p:sp>
        <p:nvSpPr>
          <p:cNvPr id="18" name="pole tekstowe 17">
            <a:extLst>
              <a:ext uri="{FF2B5EF4-FFF2-40B4-BE49-F238E27FC236}">
                <a16:creationId xmlns:a16="http://schemas.microsoft.com/office/drawing/2014/main" id="{3799E5DE-3D50-4F60-AD88-13B56F26DBD4}"/>
              </a:ext>
            </a:extLst>
          </p:cNvPr>
          <p:cNvSpPr txBox="1"/>
          <p:nvPr userDrawn="1"/>
        </p:nvSpPr>
        <p:spPr>
          <a:xfrm>
            <a:off x="4010931" y="4018701"/>
            <a:ext cx="855954" cy="830997"/>
          </a:xfrm>
          <a:prstGeom prst="rect">
            <a:avLst/>
          </a:prstGeom>
          <a:noFill/>
        </p:spPr>
        <p:txBody>
          <a:bodyPr wrap="square" rtlCol="0">
            <a:spAutoFit/>
          </a:bodyPr>
          <a:lstStyle/>
          <a:p>
            <a:pPr algn="ctr"/>
            <a:r>
              <a:rPr lang="pl-PL" sz="4800" b="0" dirty="0">
                <a:solidFill>
                  <a:schemeClr val="bg1"/>
                </a:solidFill>
                <a:latin typeface="+mj-lt"/>
              </a:rPr>
              <a:t>3.</a:t>
            </a:r>
          </a:p>
        </p:txBody>
      </p:sp>
      <p:sp>
        <p:nvSpPr>
          <p:cNvPr id="19" name="pole tekstowe 18">
            <a:extLst>
              <a:ext uri="{FF2B5EF4-FFF2-40B4-BE49-F238E27FC236}">
                <a16:creationId xmlns:a16="http://schemas.microsoft.com/office/drawing/2014/main" id="{00806300-FA10-49B8-988A-DABBE8F8CFC4}"/>
              </a:ext>
            </a:extLst>
          </p:cNvPr>
          <p:cNvSpPr txBox="1"/>
          <p:nvPr userDrawn="1"/>
        </p:nvSpPr>
        <p:spPr>
          <a:xfrm>
            <a:off x="4010931" y="5285434"/>
            <a:ext cx="855954" cy="830997"/>
          </a:xfrm>
          <a:prstGeom prst="rect">
            <a:avLst/>
          </a:prstGeom>
          <a:noFill/>
        </p:spPr>
        <p:txBody>
          <a:bodyPr wrap="square" rtlCol="0">
            <a:spAutoFit/>
          </a:bodyPr>
          <a:lstStyle/>
          <a:p>
            <a:pPr algn="ctr"/>
            <a:r>
              <a:rPr lang="pl-PL" sz="4800" b="0" dirty="0">
                <a:solidFill>
                  <a:schemeClr val="bg1"/>
                </a:solidFill>
                <a:latin typeface="+mj-lt"/>
              </a:rPr>
              <a:t>4.</a:t>
            </a:r>
          </a:p>
        </p:txBody>
      </p:sp>
      <p:sp>
        <p:nvSpPr>
          <p:cNvPr id="21" name="Symbol zastępczy obrazu 20">
            <a:extLst>
              <a:ext uri="{FF2B5EF4-FFF2-40B4-BE49-F238E27FC236}">
                <a16:creationId xmlns:a16="http://schemas.microsoft.com/office/drawing/2014/main" id="{C850A8BD-9EB0-4685-903A-5299724D616E}"/>
              </a:ext>
            </a:extLst>
          </p:cNvPr>
          <p:cNvSpPr>
            <a:spLocks noGrp="1"/>
          </p:cNvSpPr>
          <p:nvPr>
            <p:ph type="pic" sz="quarter" idx="17"/>
          </p:nvPr>
        </p:nvSpPr>
        <p:spPr>
          <a:xfrm>
            <a:off x="334963" y="520700"/>
            <a:ext cx="3251200" cy="5505450"/>
          </a:xfrm>
          <a:prstGeom prst="roundRect">
            <a:avLst>
              <a:gd name="adj" fmla="val 4207"/>
            </a:avLst>
          </a:prstGeom>
          <a:solidFill>
            <a:schemeClr val="bg2"/>
          </a:solidFill>
        </p:spPr>
        <p:txBody>
          <a:bodyPr/>
          <a:lstStyle>
            <a:lvl1pPr marL="0" indent="0">
              <a:buNone/>
              <a:defRPr/>
            </a:lvl1pPr>
          </a:lstStyle>
          <a:p>
            <a:endParaRPr lang="pl-PL" dirty="0"/>
          </a:p>
          <a:p>
            <a:endParaRPr lang="pl-PL" dirty="0"/>
          </a:p>
          <a:p>
            <a:r>
              <a:rPr lang="pl-PL" dirty="0"/>
              <a:t>Image </a:t>
            </a:r>
            <a:r>
              <a:rPr lang="pl-PL" dirty="0" err="1"/>
              <a:t>placeholder</a:t>
            </a:r>
            <a:endParaRPr lang="pl-PL" dirty="0"/>
          </a:p>
        </p:txBody>
      </p:sp>
      <p:pic>
        <p:nvPicPr>
          <p:cNvPr id="22" name="Obraz 21">
            <a:extLst>
              <a:ext uri="{FF2B5EF4-FFF2-40B4-BE49-F238E27FC236}">
                <a16:creationId xmlns:a16="http://schemas.microsoft.com/office/drawing/2014/main" id="{DC029BD2-76C8-4C5E-95AD-2119E831BD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23" name="Tytuł 1">
            <a:extLst>
              <a:ext uri="{FF2B5EF4-FFF2-40B4-BE49-F238E27FC236}">
                <a16:creationId xmlns:a16="http://schemas.microsoft.com/office/drawing/2014/main" id="{AE16E957-21D8-42FB-A382-A12D46CA6240}"/>
              </a:ext>
            </a:extLst>
          </p:cNvPr>
          <p:cNvSpPr>
            <a:spLocks noGrp="1"/>
          </p:cNvSpPr>
          <p:nvPr>
            <p:ph type="title" hasCustomPrompt="1"/>
          </p:nvPr>
        </p:nvSpPr>
        <p:spPr>
          <a:xfrm>
            <a:off x="5307082" y="706976"/>
            <a:ext cx="4784531" cy="787466"/>
          </a:xfrm>
        </p:spPr>
        <p:txBody>
          <a:bodyPr>
            <a:noAutofit/>
          </a:bodyPr>
          <a:lstStyle>
            <a:lvl1pPr>
              <a:defRPr sz="3200">
                <a:solidFill>
                  <a:schemeClr val="tx2"/>
                </a:solidFill>
              </a:defRPr>
            </a:lvl1pPr>
          </a:lstStyle>
          <a:p>
            <a:r>
              <a:rPr lang="en-US" dirty="0"/>
              <a:t>Title</a:t>
            </a:r>
            <a:endParaRPr lang="pl-PL" dirty="0"/>
          </a:p>
        </p:txBody>
      </p:sp>
      <p:pic>
        <p:nvPicPr>
          <p:cNvPr id="24" name="Obraz 23">
            <a:extLst>
              <a:ext uri="{FF2B5EF4-FFF2-40B4-BE49-F238E27FC236}">
                <a16:creationId xmlns:a16="http://schemas.microsoft.com/office/drawing/2014/main" id="{6FBE9B9B-9311-4708-B373-C8481B8453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52676" y="5224694"/>
            <a:ext cx="1248907" cy="1170410"/>
          </a:xfrm>
          <a:prstGeom prst="rect">
            <a:avLst/>
          </a:prstGeom>
        </p:spPr>
      </p:pic>
    </p:spTree>
    <p:extLst>
      <p:ext uri="{BB962C8B-B14F-4D97-AF65-F5344CB8AC3E}">
        <p14:creationId xmlns:p14="http://schemas.microsoft.com/office/powerpoint/2010/main" val="3068916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5 elements">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E0177C51-351D-4961-9DC6-91A3EEA109AB}"/>
              </a:ext>
            </a:extLst>
          </p:cNvPr>
          <p:cNvSpPr>
            <a:spLocks noGrp="1"/>
          </p:cNvSpPr>
          <p:nvPr>
            <p:ph type="dt" sz="half" idx="10"/>
          </p:nvPr>
        </p:nvSpPr>
        <p:spPr/>
        <p:txBody>
          <a:bodyPr/>
          <a:lstStyle/>
          <a:p>
            <a:fld id="{0A84C98D-906C-4D64-8C15-BA4835A72988}" type="datetimeyyyy">
              <a:rPr lang="pl-PL" smtClean="0"/>
              <a:t>2024</a:t>
            </a:fld>
            <a:endParaRPr lang="pl-PL"/>
          </a:p>
        </p:txBody>
      </p:sp>
      <p:sp>
        <p:nvSpPr>
          <p:cNvPr id="4" name="Symbol zastępczy stopki 3">
            <a:extLst>
              <a:ext uri="{FF2B5EF4-FFF2-40B4-BE49-F238E27FC236}">
                <a16:creationId xmlns:a16="http://schemas.microsoft.com/office/drawing/2014/main" id="{9D433476-CC49-4A35-A022-1F7B4874095B}"/>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2C394423-085C-41FD-86B1-8BA0DB5CEB49}"/>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A0D9789B-5EE3-454D-B450-79A57AC8D51F}"/>
              </a:ext>
            </a:extLst>
          </p:cNvPr>
          <p:cNvSpPr/>
          <p:nvPr userDrawn="1"/>
        </p:nvSpPr>
        <p:spPr>
          <a:xfrm>
            <a:off x="4408990" y="0"/>
            <a:ext cx="104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zaokrąglone rogi 6">
            <a:extLst>
              <a:ext uri="{FF2B5EF4-FFF2-40B4-BE49-F238E27FC236}">
                <a16:creationId xmlns:a16="http://schemas.microsoft.com/office/drawing/2014/main" id="{0EEC213C-A74D-411F-9993-3581589C7144}"/>
              </a:ext>
            </a:extLst>
          </p:cNvPr>
          <p:cNvSpPr/>
          <p:nvPr userDrawn="1"/>
        </p:nvSpPr>
        <p:spPr>
          <a:xfrm>
            <a:off x="4053121" y="1389353"/>
            <a:ext cx="731526" cy="73152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rostokąt: zaokrąglone rogi 9">
            <a:extLst>
              <a:ext uri="{FF2B5EF4-FFF2-40B4-BE49-F238E27FC236}">
                <a16:creationId xmlns:a16="http://schemas.microsoft.com/office/drawing/2014/main" id="{877DA599-5A43-4BF1-B176-516FF70F9E89}"/>
              </a:ext>
            </a:extLst>
          </p:cNvPr>
          <p:cNvSpPr/>
          <p:nvPr userDrawn="1"/>
        </p:nvSpPr>
        <p:spPr>
          <a:xfrm>
            <a:off x="4053121" y="4268012"/>
            <a:ext cx="731526" cy="73152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rostokąt: zaokrąglone rogi 7">
            <a:extLst>
              <a:ext uri="{FF2B5EF4-FFF2-40B4-BE49-F238E27FC236}">
                <a16:creationId xmlns:a16="http://schemas.microsoft.com/office/drawing/2014/main" id="{FCB4C9A7-C313-47C9-B628-0F0C502FCCFF}"/>
              </a:ext>
            </a:extLst>
          </p:cNvPr>
          <p:cNvSpPr/>
          <p:nvPr userDrawn="1"/>
        </p:nvSpPr>
        <p:spPr>
          <a:xfrm>
            <a:off x="4053121" y="2348906"/>
            <a:ext cx="731526" cy="73152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Prostokąt: zaokrąglone rogi 8">
            <a:extLst>
              <a:ext uri="{FF2B5EF4-FFF2-40B4-BE49-F238E27FC236}">
                <a16:creationId xmlns:a16="http://schemas.microsoft.com/office/drawing/2014/main" id="{7D59D3B4-D3C6-4D8F-8A5A-0B643FC26FE9}"/>
              </a:ext>
            </a:extLst>
          </p:cNvPr>
          <p:cNvSpPr/>
          <p:nvPr userDrawn="1"/>
        </p:nvSpPr>
        <p:spPr>
          <a:xfrm>
            <a:off x="4053121" y="3308459"/>
            <a:ext cx="731526" cy="73152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Symbol zastępczy tekstu 11">
            <a:extLst>
              <a:ext uri="{FF2B5EF4-FFF2-40B4-BE49-F238E27FC236}">
                <a16:creationId xmlns:a16="http://schemas.microsoft.com/office/drawing/2014/main" id="{AB8A2987-D310-40AF-89CF-C59A139FDE57}"/>
              </a:ext>
            </a:extLst>
          </p:cNvPr>
          <p:cNvSpPr>
            <a:spLocks noGrp="1"/>
          </p:cNvSpPr>
          <p:nvPr>
            <p:ph type="body" sz="quarter" idx="13" hasCustomPrompt="1"/>
          </p:nvPr>
        </p:nvSpPr>
        <p:spPr>
          <a:xfrm>
            <a:off x="5202312" y="1424078"/>
            <a:ext cx="6557963" cy="683598"/>
          </a:xfrm>
        </p:spPr>
        <p:txBody>
          <a:bodyPr anchor="ctr">
            <a:normAutofit/>
          </a:bodyPr>
          <a:lstStyle>
            <a:lvl1pPr marL="0" indent="0" algn="l">
              <a:buNone/>
              <a:defRPr sz="1800">
                <a:solidFill>
                  <a:schemeClr val="tx2"/>
                </a:solidFill>
              </a:defRPr>
            </a:lvl1pPr>
          </a:lstStyle>
          <a:p>
            <a:pPr lvl="0"/>
            <a:r>
              <a:rPr lang="pl-PL" dirty="0"/>
              <a:t>Point one</a:t>
            </a:r>
          </a:p>
        </p:txBody>
      </p:sp>
      <p:sp>
        <p:nvSpPr>
          <p:cNvPr id="13" name="Symbol zastępczy tekstu 11">
            <a:extLst>
              <a:ext uri="{FF2B5EF4-FFF2-40B4-BE49-F238E27FC236}">
                <a16:creationId xmlns:a16="http://schemas.microsoft.com/office/drawing/2014/main" id="{84DA4EAB-4AFB-45B1-9F96-4A027FFF7ADF}"/>
              </a:ext>
            </a:extLst>
          </p:cNvPr>
          <p:cNvSpPr>
            <a:spLocks noGrp="1"/>
          </p:cNvSpPr>
          <p:nvPr>
            <p:ph type="body" sz="quarter" idx="14" hasCustomPrompt="1"/>
          </p:nvPr>
        </p:nvSpPr>
        <p:spPr>
          <a:xfrm>
            <a:off x="5202312" y="2384385"/>
            <a:ext cx="6557963" cy="683598"/>
          </a:xfrm>
        </p:spPr>
        <p:txBody>
          <a:bodyPr anchor="ctr">
            <a:normAutofit/>
          </a:bodyPr>
          <a:lstStyle>
            <a:lvl1pPr marL="0" indent="0" algn="l">
              <a:buNone/>
              <a:defRPr sz="1800">
                <a:solidFill>
                  <a:schemeClr val="tx2"/>
                </a:solidFill>
              </a:defRPr>
            </a:lvl1pPr>
          </a:lstStyle>
          <a:p>
            <a:pPr lvl="0"/>
            <a:r>
              <a:rPr lang="pl-PL" dirty="0"/>
              <a:t>Point </a:t>
            </a:r>
            <a:r>
              <a:rPr lang="pl-PL" dirty="0" err="1"/>
              <a:t>two</a:t>
            </a:r>
            <a:endParaRPr lang="pl-PL" dirty="0"/>
          </a:p>
        </p:txBody>
      </p:sp>
      <p:sp>
        <p:nvSpPr>
          <p:cNvPr id="14" name="Symbol zastępczy tekstu 11">
            <a:extLst>
              <a:ext uri="{FF2B5EF4-FFF2-40B4-BE49-F238E27FC236}">
                <a16:creationId xmlns:a16="http://schemas.microsoft.com/office/drawing/2014/main" id="{0883D59E-9E04-4151-8F54-768C5E4380C0}"/>
              </a:ext>
            </a:extLst>
          </p:cNvPr>
          <p:cNvSpPr>
            <a:spLocks noGrp="1"/>
          </p:cNvSpPr>
          <p:nvPr>
            <p:ph type="body" sz="quarter" idx="15" hasCustomPrompt="1"/>
          </p:nvPr>
        </p:nvSpPr>
        <p:spPr>
          <a:xfrm>
            <a:off x="5202312" y="3344692"/>
            <a:ext cx="6557963" cy="683598"/>
          </a:xfrm>
        </p:spPr>
        <p:txBody>
          <a:bodyPr anchor="ctr">
            <a:normAutofit/>
          </a:bodyPr>
          <a:lstStyle>
            <a:lvl1pPr marL="0" indent="0" algn="l">
              <a:buNone/>
              <a:defRPr sz="1800">
                <a:solidFill>
                  <a:schemeClr val="tx2"/>
                </a:solidFill>
              </a:defRPr>
            </a:lvl1pPr>
          </a:lstStyle>
          <a:p>
            <a:pPr lvl="0"/>
            <a:r>
              <a:rPr lang="pl-PL" dirty="0"/>
              <a:t>Point </a:t>
            </a:r>
            <a:r>
              <a:rPr lang="pl-PL" dirty="0" err="1"/>
              <a:t>three</a:t>
            </a:r>
            <a:endParaRPr lang="pl-PL" dirty="0"/>
          </a:p>
        </p:txBody>
      </p:sp>
      <p:sp>
        <p:nvSpPr>
          <p:cNvPr id="15" name="Symbol zastępczy tekstu 11">
            <a:extLst>
              <a:ext uri="{FF2B5EF4-FFF2-40B4-BE49-F238E27FC236}">
                <a16:creationId xmlns:a16="http://schemas.microsoft.com/office/drawing/2014/main" id="{3C6F8665-FC75-46BF-B062-CFB37BD13770}"/>
              </a:ext>
            </a:extLst>
          </p:cNvPr>
          <p:cNvSpPr>
            <a:spLocks noGrp="1"/>
          </p:cNvSpPr>
          <p:nvPr>
            <p:ph type="body" sz="quarter" idx="16" hasCustomPrompt="1"/>
          </p:nvPr>
        </p:nvSpPr>
        <p:spPr>
          <a:xfrm>
            <a:off x="5202312" y="4304999"/>
            <a:ext cx="6557963" cy="683598"/>
          </a:xfrm>
        </p:spPr>
        <p:txBody>
          <a:bodyPr anchor="ctr">
            <a:normAutofit/>
          </a:bodyPr>
          <a:lstStyle>
            <a:lvl1pPr marL="0" indent="0" algn="l">
              <a:buNone/>
              <a:defRPr sz="1800">
                <a:solidFill>
                  <a:schemeClr val="tx2"/>
                </a:solidFill>
              </a:defRPr>
            </a:lvl1pPr>
          </a:lstStyle>
          <a:p>
            <a:pPr lvl="0"/>
            <a:r>
              <a:rPr lang="pl-PL" dirty="0"/>
              <a:t>Point </a:t>
            </a:r>
            <a:r>
              <a:rPr lang="pl-PL" dirty="0" err="1"/>
              <a:t>four</a:t>
            </a:r>
            <a:endParaRPr lang="pl-PL" dirty="0"/>
          </a:p>
        </p:txBody>
      </p:sp>
      <p:sp>
        <p:nvSpPr>
          <p:cNvPr id="16" name="pole tekstowe 15">
            <a:extLst>
              <a:ext uri="{FF2B5EF4-FFF2-40B4-BE49-F238E27FC236}">
                <a16:creationId xmlns:a16="http://schemas.microsoft.com/office/drawing/2014/main" id="{6CD9267E-5A99-4846-B334-8227605B7142}"/>
              </a:ext>
            </a:extLst>
          </p:cNvPr>
          <p:cNvSpPr txBox="1"/>
          <p:nvPr userDrawn="1"/>
        </p:nvSpPr>
        <p:spPr>
          <a:xfrm>
            <a:off x="4030672" y="1398058"/>
            <a:ext cx="855954" cy="707886"/>
          </a:xfrm>
          <a:prstGeom prst="rect">
            <a:avLst/>
          </a:prstGeom>
          <a:noFill/>
        </p:spPr>
        <p:txBody>
          <a:bodyPr wrap="square" rtlCol="0">
            <a:spAutoFit/>
          </a:bodyPr>
          <a:lstStyle/>
          <a:p>
            <a:pPr algn="ctr"/>
            <a:r>
              <a:rPr lang="pl-PL" sz="4000" b="0" dirty="0">
                <a:solidFill>
                  <a:schemeClr val="bg1"/>
                </a:solidFill>
                <a:latin typeface="+mj-lt"/>
              </a:rPr>
              <a:t>1.</a:t>
            </a:r>
          </a:p>
        </p:txBody>
      </p:sp>
      <p:sp>
        <p:nvSpPr>
          <p:cNvPr id="17" name="pole tekstowe 16">
            <a:extLst>
              <a:ext uri="{FF2B5EF4-FFF2-40B4-BE49-F238E27FC236}">
                <a16:creationId xmlns:a16="http://schemas.microsoft.com/office/drawing/2014/main" id="{5E68E6A3-835E-4107-9CB4-DB7B79FAB063}"/>
              </a:ext>
            </a:extLst>
          </p:cNvPr>
          <p:cNvSpPr txBox="1"/>
          <p:nvPr userDrawn="1"/>
        </p:nvSpPr>
        <p:spPr>
          <a:xfrm>
            <a:off x="4030672" y="2353165"/>
            <a:ext cx="855954" cy="707886"/>
          </a:xfrm>
          <a:prstGeom prst="rect">
            <a:avLst/>
          </a:prstGeom>
          <a:noFill/>
        </p:spPr>
        <p:txBody>
          <a:bodyPr wrap="square" rtlCol="0">
            <a:spAutoFit/>
          </a:bodyPr>
          <a:lstStyle/>
          <a:p>
            <a:pPr algn="ctr"/>
            <a:r>
              <a:rPr lang="pl-PL" sz="4000" b="0" dirty="0">
                <a:solidFill>
                  <a:schemeClr val="bg1"/>
                </a:solidFill>
                <a:latin typeface="+mj-lt"/>
              </a:rPr>
              <a:t>2.</a:t>
            </a:r>
          </a:p>
        </p:txBody>
      </p:sp>
      <p:sp>
        <p:nvSpPr>
          <p:cNvPr id="18" name="pole tekstowe 17">
            <a:extLst>
              <a:ext uri="{FF2B5EF4-FFF2-40B4-BE49-F238E27FC236}">
                <a16:creationId xmlns:a16="http://schemas.microsoft.com/office/drawing/2014/main" id="{3799E5DE-3D50-4F60-AD88-13B56F26DBD4}"/>
              </a:ext>
            </a:extLst>
          </p:cNvPr>
          <p:cNvSpPr txBox="1"/>
          <p:nvPr userDrawn="1"/>
        </p:nvSpPr>
        <p:spPr>
          <a:xfrm>
            <a:off x="4030672" y="3308272"/>
            <a:ext cx="855954" cy="707886"/>
          </a:xfrm>
          <a:prstGeom prst="rect">
            <a:avLst/>
          </a:prstGeom>
          <a:noFill/>
        </p:spPr>
        <p:txBody>
          <a:bodyPr wrap="square" rtlCol="0">
            <a:spAutoFit/>
          </a:bodyPr>
          <a:lstStyle/>
          <a:p>
            <a:pPr algn="ctr"/>
            <a:r>
              <a:rPr lang="pl-PL" sz="4000" b="0" dirty="0">
                <a:solidFill>
                  <a:schemeClr val="bg1"/>
                </a:solidFill>
                <a:latin typeface="+mj-lt"/>
              </a:rPr>
              <a:t>3.</a:t>
            </a:r>
          </a:p>
        </p:txBody>
      </p:sp>
      <p:sp>
        <p:nvSpPr>
          <p:cNvPr id="23" name="Prostokąt: zaokrąglone rogi 22">
            <a:extLst>
              <a:ext uri="{FF2B5EF4-FFF2-40B4-BE49-F238E27FC236}">
                <a16:creationId xmlns:a16="http://schemas.microsoft.com/office/drawing/2014/main" id="{2719AF0F-6C1F-49AB-8EF3-481D37F60466}"/>
              </a:ext>
            </a:extLst>
          </p:cNvPr>
          <p:cNvSpPr/>
          <p:nvPr userDrawn="1"/>
        </p:nvSpPr>
        <p:spPr>
          <a:xfrm>
            <a:off x="4053121" y="5227565"/>
            <a:ext cx="731526" cy="73152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Symbol zastępczy obrazu 20">
            <a:extLst>
              <a:ext uri="{FF2B5EF4-FFF2-40B4-BE49-F238E27FC236}">
                <a16:creationId xmlns:a16="http://schemas.microsoft.com/office/drawing/2014/main" id="{C850A8BD-9EB0-4685-903A-5299724D616E}"/>
              </a:ext>
            </a:extLst>
          </p:cNvPr>
          <p:cNvSpPr>
            <a:spLocks noGrp="1"/>
          </p:cNvSpPr>
          <p:nvPr>
            <p:ph type="pic" sz="quarter" idx="17"/>
          </p:nvPr>
        </p:nvSpPr>
        <p:spPr>
          <a:xfrm>
            <a:off x="334963" y="520700"/>
            <a:ext cx="3251200" cy="5505450"/>
          </a:xfrm>
          <a:prstGeom prst="roundRect">
            <a:avLst>
              <a:gd name="adj" fmla="val 4207"/>
            </a:avLst>
          </a:prstGeom>
          <a:solidFill>
            <a:schemeClr val="bg2"/>
          </a:solidFill>
        </p:spPr>
        <p:txBody>
          <a:bodyPr/>
          <a:lstStyle>
            <a:lvl1pPr marL="0" indent="0">
              <a:buNone/>
              <a:defRPr/>
            </a:lvl1pPr>
          </a:lstStyle>
          <a:p>
            <a:endParaRPr lang="pl-PL" dirty="0"/>
          </a:p>
          <a:p>
            <a:endParaRPr lang="pl-PL" dirty="0"/>
          </a:p>
          <a:p>
            <a:r>
              <a:rPr lang="pl-PL" dirty="0"/>
              <a:t>Image </a:t>
            </a:r>
            <a:r>
              <a:rPr lang="pl-PL" dirty="0" err="1"/>
              <a:t>placeholder</a:t>
            </a:r>
            <a:endParaRPr lang="pl-PL" dirty="0"/>
          </a:p>
        </p:txBody>
      </p:sp>
      <p:pic>
        <p:nvPicPr>
          <p:cNvPr id="22" name="Obraz 21">
            <a:extLst>
              <a:ext uri="{FF2B5EF4-FFF2-40B4-BE49-F238E27FC236}">
                <a16:creationId xmlns:a16="http://schemas.microsoft.com/office/drawing/2014/main" id="{DC029BD2-76C8-4C5E-95AD-2119E831BD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9" name="pole tekstowe 18">
            <a:extLst>
              <a:ext uri="{FF2B5EF4-FFF2-40B4-BE49-F238E27FC236}">
                <a16:creationId xmlns:a16="http://schemas.microsoft.com/office/drawing/2014/main" id="{00806300-FA10-49B8-988A-DABBE8F8CFC4}"/>
              </a:ext>
            </a:extLst>
          </p:cNvPr>
          <p:cNvSpPr txBox="1"/>
          <p:nvPr userDrawn="1"/>
        </p:nvSpPr>
        <p:spPr>
          <a:xfrm>
            <a:off x="4030672" y="4263379"/>
            <a:ext cx="855954" cy="707886"/>
          </a:xfrm>
          <a:prstGeom prst="rect">
            <a:avLst/>
          </a:prstGeom>
          <a:noFill/>
        </p:spPr>
        <p:txBody>
          <a:bodyPr wrap="square" rtlCol="0">
            <a:spAutoFit/>
          </a:bodyPr>
          <a:lstStyle/>
          <a:p>
            <a:pPr algn="ctr"/>
            <a:r>
              <a:rPr lang="pl-PL" sz="4000" b="0" dirty="0">
                <a:solidFill>
                  <a:schemeClr val="bg1"/>
                </a:solidFill>
                <a:latin typeface="+mj-lt"/>
              </a:rPr>
              <a:t>4.</a:t>
            </a:r>
          </a:p>
        </p:txBody>
      </p:sp>
      <p:sp>
        <p:nvSpPr>
          <p:cNvPr id="24" name="pole tekstowe 23">
            <a:extLst>
              <a:ext uri="{FF2B5EF4-FFF2-40B4-BE49-F238E27FC236}">
                <a16:creationId xmlns:a16="http://schemas.microsoft.com/office/drawing/2014/main" id="{B56CB34D-E1C4-493F-AA68-BCA6A0843F2D}"/>
              </a:ext>
            </a:extLst>
          </p:cNvPr>
          <p:cNvSpPr txBox="1"/>
          <p:nvPr userDrawn="1"/>
        </p:nvSpPr>
        <p:spPr>
          <a:xfrm>
            <a:off x="4030672" y="5218486"/>
            <a:ext cx="855954" cy="707886"/>
          </a:xfrm>
          <a:prstGeom prst="rect">
            <a:avLst/>
          </a:prstGeom>
          <a:noFill/>
        </p:spPr>
        <p:txBody>
          <a:bodyPr wrap="square" rtlCol="0">
            <a:spAutoFit/>
          </a:bodyPr>
          <a:lstStyle/>
          <a:p>
            <a:pPr algn="ctr"/>
            <a:r>
              <a:rPr lang="pl-PL" sz="4000" b="0" dirty="0">
                <a:solidFill>
                  <a:schemeClr val="bg1"/>
                </a:solidFill>
                <a:latin typeface="+mj-lt"/>
              </a:rPr>
              <a:t>5.</a:t>
            </a:r>
          </a:p>
        </p:txBody>
      </p:sp>
      <p:sp>
        <p:nvSpPr>
          <p:cNvPr id="25" name="Symbol zastępczy tekstu 11">
            <a:extLst>
              <a:ext uri="{FF2B5EF4-FFF2-40B4-BE49-F238E27FC236}">
                <a16:creationId xmlns:a16="http://schemas.microsoft.com/office/drawing/2014/main" id="{8F216F8B-290F-4B7F-A3B3-239AF9AF6498}"/>
              </a:ext>
            </a:extLst>
          </p:cNvPr>
          <p:cNvSpPr>
            <a:spLocks noGrp="1"/>
          </p:cNvSpPr>
          <p:nvPr>
            <p:ph type="body" sz="quarter" idx="18" hasCustomPrompt="1"/>
          </p:nvPr>
        </p:nvSpPr>
        <p:spPr>
          <a:xfrm>
            <a:off x="5202312" y="5265307"/>
            <a:ext cx="6557963" cy="683598"/>
          </a:xfrm>
        </p:spPr>
        <p:txBody>
          <a:bodyPr anchor="ctr">
            <a:normAutofit/>
          </a:bodyPr>
          <a:lstStyle>
            <a:lvl1pPr marL="0" indent="0" algn="l">
              <a:buNone/>
              <a:defRPr sz="1800">
                <a:solidFill>
                  <a:schemeClr val="tx2"/>
                </a:solidFill>
              </a:defRPr>
            </a:lvl1pPr>
          </a:lstStyle>
          <a:p>
            <a:pPr lvl="0"/>
            <a:r>
              <a:rPr lang="pl-PL" dirty="0"/>
              <a:t>Point five</a:t>
            </a:r>
          </a:p>
        </p:txBody>
      </p:sp>
      <p:sp>
        <p:nvSpPr>
          <p:cNvPr id="26" name="Tytuł 1">
            <a:extLst>
              <a:ext uri="{FF2B5EF4-FFF2-40B4-BE49-F238E27FC236}">
                <a16:creationId xmlns:a16="http://schemas.microsoft.com/office/drawing/2014/main" id="{0009D08D-8030-4F0F-BB90-4822981140A0}"/>
              </a:ext>
            </a:extLst>
          </p:cNvPr>
          <p:cNvSpPr>
            <a:spLocks noGrp="1"/>
          </p:cNvSpPr>
          <p:nvPr>
            <p:ph type="title" hasCustomPrompt="1"/>
          </p:nvPr>
        </p:nvSpPr>
        <p:spPr>
          <a:xfrm>
            <a:off x="5307082" y="706976"/>
            <a:ext cx="4784531" cy="787466"/>
          </a:xfrm>
        </p:spPr>
        <p:txBody>
          <a:bodyPr>
            <a:noAutofit/>
          </a:bodyPr>
          <a:lstStyle>
            <a:lvl1pPr>
              <a:defRPr sz="3200">
                <a:solidFill>
                  <a:schemeClr val="tx2"/>
                </a:solidFill>
              </a:defRPr>
            </a:lvl1pPr>
          </a:lstStyle>
          <a:p>
            <a:r>
              <a:rPr lang="en-US" dirty="0"/>
              <a:t>Title</a:t>
            </a:r>
            <a:endParaRPr lang="pl-PL" dirty="0"/>
          </a:p>
        </p:txBody>
      </p:sp>
      <p:pic>
        <p:nvPicPr>
          <p:cNvPr id="27" name="Obraz 26">
            <a:extLst>
              <a:ext uri="{FF2B5EF4-FFF2-40B4-BE49-F238E27FC236}">
                <a16:creationId xmlns:a16="http://schemas.microsoft.com/office/drawing/2014/main" id="{8100BB28-4093-4480-83F8-131FB07E81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52676" y="5224694"/>
            <a:ext cx="1248907" cy="1170410"/>
          </a:xfrm>
          <a:prstGeom prst="rect">
            <a:avLst/>
          </a:prstGeom>
        </p:spPr>
      </p:pic>
    </p:spTree>
    <p:extLst>
      <p:ext uri="{BB962C8B-B14F-4D97-AF65-F5344CB8AC3E}">
        <p14:creationId xmlns:p14="http://schemas.microsoft.com/office/powerpoint/2010/main" val="375192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6 elements">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E0177C51-351D-4961-9DC6-91A3EEA109AB}"/>
              </a:ext>
            </a:extLst>
          </p:cNvPr>
          <p:cNvSpPr>
            <a:spLocks noGrp="1"/>
          </p:cNvSpPr>
          <p:nvPr>
            <p:ph type="dt" sz="half" idx="10"/>
          </p:nvPr>
        </p:nvSpPr>
        <p:spPr/>
        <p:txBody>
          <a:bodyPr/>
          <a:lstStyle/>
          <a:p>
            <a:fld id="{A5D3AD51-4DDC-4BD2-8F03-748694D8A086}" type="datetimeyyyy">
              <a:rPr lang="pl-PL" smtClean="0"/>
              <a:t>2024</a:t>
            </a:fld>
            <a:endParaRPr lang="pl-PL"/>
          </a:p>
        </p:txBody>
      </p:sp>
      <p:sp>
        <p:nvSpPr>
          <p:cNvPr id="4" name="Symbol zastępczy stopki 3">
            <a:extLst>
              <a:ext uri="{FF2B5EF4-FFF2-40B4-BE49-F238E27FC236}">
                <a16:creationId xmlns:a16="http://schemas.microsoft.com/office/drawing/2014/main" id="{9D433476-CC49-4A35-A022-1F7B4874095B}"/>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2C394423-085C-41FD-86B1-8BA0DB5CEB49}"/>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A0D9789B-5EE3-454D-B450-79A57AC8D51F}"/>
              </a:ext>
            </a:extLst>
          </p:cNvPr>
          <p:cNvSpPr/>
          <p:nvPr userDrawn="1"/>
        </p:nvSpPr>
        <p:spPr>
          <a:xfrm>
            <a:off x="4408990" y="0"/>
            <a:ext cx="104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zaokrąglone rogi 6">
            <a:extLst>
              <a:ext uri="{FF2B5EF4-FFF2-40B4-BE49-F238E27FC236}">
                <a16:creationId xmlns:a16="http://schemas.microsoft.com/office/drawing/2014/main" id="{0EEC213C-A74D-411F-9993-3581589C7144}"/>
              </a:ext>
            </a:extLst>
          </p:cNvPr>
          <p:cNvSpPr/>
          <p:nvPr userDrawn="1"/>
        </p:nvSpPr>
        <p:spPr>
          <a:xfrm>
            <a:off x="4226466" y="1495198"/>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10" name="Prostokąt: zaokrąglone rogi 9">
            <a:extLst>
              <a:ext uri="{FF2B5EF4-FFF2-40B4-BE49-F238E27FC236}">
                <a16:creationId xmlns:a16="http://schemas.microsoft.com/office/drawing/2014/main" id="{877DA599-5A43-4BF1-B176-516FF70F9E89}"/>
              </a:ext>
            </a:extLst>
          </p:cNvPr>
          <p:cNvSpPr/>
          <p:nvPr userDrawn="1"/>
        </p:nvSpPr>
        <p:spPr>
          <a:xfrm>
            <a:off x="4226466" y="3581110"/>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8" name="Prostokąt: zaokrąglone rogi 7">
            <a:extLst>
              <a:ext uri="{FF2B5EF4-FFF2-40B4-BE49-F238E27FC236}">
                <a16:creationId xmlns:a16="http://schemas.microsoft.com/office/drawing/2014/main" id="{FCB4C9A7-C313-47C9-B628-0F0C502FCCFF}"/>
              </a:ext>
            </a:extLst>
          </p:cNvPr>
          <p:cNvSpPr/>
          <p:nvPr userDrawn="1"/>
        </p:nvSpPr>
        <p:spPr>
          <a:xfrm>
            <a:off x="4226466" y="2190502"/>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dirty="0"/>
          </a:p>
        </p:txBody>
      </p:sp>
      <p:sp>
        <p:nvSpPr>
          <p:cNvPr id="9" name="Prostokąt: zaokrąglone rogi 8">
            <a:extLst>
              <a:ext uri="{FF2B5EF4-FFF2-40B4-BE49-F238E27FC236}">
                <a16:creationId xmlns:a16="http://schemas.microsoft.com/office/drawing/2014/main" id="{7D59D3B4-D3C6-4D8F-8A5A-0B643FC26FE9}"/>
              </a:ext>
            </a:extLst>
          </p:cNvPr>
          <p:cNvSpPr/>
          <p:nvPr userDrawn="1"/>
        </p:nvSpPr>
        <p:spPr>
          <a:xfrm>
            <a:off x="4226466" y="2885806"/>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12" name="Symbol zastępczy tekstu 11">
            <a:extLst>
              <a:ext uri="{FF2B5EF4-FFF2-40B4-BE49-F238E27FC236}">
                <a16:creationId xmlns:a16="http://schemas.microsoft.com/office/drawing/2014/main" id="{AB8A2987-D310-40AF-89CF-C59A139FDE57}"/>
              </a:ext>
            </a:extLst>
          </p:cNvPr>
          <p:cNvSpPr>
            <a:spLocks noGrp="1"/>
          </p:cNvSpPr>
          <p:nvPr>
            <p:ph type="body" sz="quarter" idx="13" hasCustomPrompt="1"/>
          </p:nvPr>
        </p:nvSpPr>
        <p:spPr>
          <a:xfrm>
            <a:off x="5202312" y="1472972"/>
            <a:ext cx="6557963" cy="552862"/>
          </a:xfrm>
        </p:spPr>
        <p:txBody>
          <a:bodyPr anchor="ctr">
            <a:normAutofit/>
          </a:bodyPr>
          <a:lstStyle>
            <a:lvl1pPr marL="0" indent="0" algn="l">
              <a:buNone/>
              <a:defRPr sz="1800">
                <a:solidFill>
                  <a:schemeClr val="tx2"/>
                </a:solidFill>
              </a:defRPr>
            </a:lvl1pPr>
          </a:lstStyle>
          <a:p>
            <a:pPr lvl="0"/>
            <a:r>
              <a:rPr lang="pl-PL" dirty="0"/>
              <a:t>Point one</a:t>
            </a:r>
          </a:p>
        </p:txBody>
      </p:sp>
      <p:sp>
        <p:nvSpPr>
          <p:cNvPr id="16" name="pole tekstowe 15">
            <a:extLst>
              <a:ext uri="{FF2B5EF4-FFF2-40B4-BE49-F238E27FC236}">
                <a16:creationId xmlns:a16="http://schemas.microsoft.com/office/drawing/2014/main" id="{6CD9267E-5A99-4846-B334-8227605B7142}"/>
              </a:ext>
            </a:extLst>
          </p:cNvPr>
          <p:cNvSpPr txBox="1"/>
          <p:nvPr userDrawn="1"/>
        </p:nvSpPr>
        <p:spPr>
          <a:xfrm>
            <a:off x="4204017" y="1515907"/>
            <a:ext cx="538291" cy="400110"/>
          </a:xfrm>
          <a:prstGeom prst="rect">
            <a:avLst/>
          </a:prstGeom>
          <a:noFill/>
        </p:spPr>
        <p:txBody>
          <a:bodyPr wrap="square" rtlCol="0">
            <a:spAutoFit/>
          </a:bodyPr>
          <a:lstStyle/>
          <a:p>
            <a:pPr algn="ctr"/>
            <a:r>
              <a:rPr lang="pl-PL" sz="2000" b="0" dirty="0">
                <a:solidFill>
                  <a:schemeClr val="bg1"/>
                </a:solidFill>
                <a:latin typeface="+mj-lt"/>
              </a:rPr>
              <a:t>1.</a:t>
            </a:r>
          </a:p>
        </p:txBody>
      </p:sp>
      <p:sp>
        <p:nvSpPr>
          <p:cNvPr id="17" name="pole tekstowe 16">
            <a:extLst>
              <a:ext uri="{FF2B5EF4-FFF2-40B4-BE49-F238E27FC236}">
                <a16:creationId xmlns:a16="http://schemas.microsoft.com/office/drawing/2014/main" id="{5E68E6A3-835E-4107-9CB4-DB7B79FAB063}"/>
              </a:ext>
            </a:extLst>
          </p:cNvPr>
          <p:cNvSpPr txBox="1"/>
          <p:nvPr userDrawn="1"/>
        </p:nvSpPr>
        <p:spPr>
          <a:xfrm>
            <a:off x="4204017" y="2207654"/>
            <a:ext cx="538291" cy="400110"/>
          </a:xfrm>
          <a:prstGeom prst="rect">
            <a:avLst/>
          </a:prstGeom>
          <a:noFill/>
        </p:spPr>
        <p:txBody>
          <a:bodyPr wrap="square" rtlCol="0">
            <a:spAutoFit/>
          </a:bodyPr>
          <a:lstStyle/>
          <a:p>
            <a:pPr algn="ctr"/>
            <a:r>
              <a:rPr lang="pl-PL" sz="2000" b="0" dirty="0">
                <a:solidFill>
                  <a:schemeClr val="bg1"/>
                </a:solidFill>
                <a:latin typeface="+mj-lt"/>
              </a:rPr>
              <a:t>2.</a:t>
            </a:r>
          </a:p>
        </p:txBody>
      </p:sp>
      <p:sp>
        <p:nvSpPr>
          <p:cNvPr id="18" name="pole tekstowe 17">
            <a:extLst>
              <a:ext uri="{FF2B5EF4-FFF2-40B4-BE49-F238E27FC236}">
                <a16:creationId xmlns:a16="http://schemas.microsoft.com/office/drawing/2014/main" id="{3799E5DE-3D50-4F60-AD88-13B56F26DBD4}"/>
              </a:ext>
            </a:extLst>
          </p:cNvPr>
          <p:cNvSpPr txBox="1"/>
          <p:nvPr userDrawn="1"/>
        </p:nvSpPr>
        <p:spPr>
          <a:xfrm>
            <a:off x="4204017" y="2899401"/>
            <a:ext cx="538291" cy="400110"/>
          </a:xfrm>
          <a:prstGeom prst="rect">
            <a:avLst/>
          </a:prstGeom>
          <a:noFill/>
        </p:spPr>
        <p:txBody>
          <a:bodyPr wrap="square" rtlCol="0">
            <a:spAutoFit/>
          </a:bodyPr>
          <a:lstStyle/>
          <a:p>
            <a:pPr algn="ctr"/>
            <a:r>
              <a:rPr lang="pl-PL" sz="2000" b="0" dirty="0">
                <a:solidFill>
                  <a:schemeClr val="bg1"/>
                </a:solidFill>
                <a:latin typeface="+mj-lt"/>
              </a:rPr>
              <a:t>3.</a:t>
            </a:r>
          </a:p>
        </p:txBody>
      </p:sp>
      <p:sp>
        <p:nvSpPr>
          <p:cNvPr id="23" name="Prostokąt: zaokrąglone rogi 22">
            <a:extLst>
              <a:ext uri="{FF2B5EF4-FFF2-40B4-BE49-F238E27FC236}">
                <a16:creationId xmlns:a16="http://schemas.microsoft.com/office/drawing/2014/main" id="{2719AF0F-6C1F-49AB-8EF3-481D37F60466}"/>
              </a:ext>
            </a:extLst>
          </p:cNvPr>
          <p:cNvSpPr/>
          <p:nvPr userDrawn="1"/>
        </p:nvSpPr>
        <p:spPr>
          <a:xfrm>
            <a:off x="4226466" y="4276414"/>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21" name="Symbol zastępczy obrazu 20">
            <a:extLst>
              <a:ext uri="{FF2B5EF4-FFF2-40B4-BE49-F238E27FC236}">
                <a16:creationId xmlns:a16="http://schemas.microsoft.com/office/drawing/2014/main" id="{C850A8BD-9EB0-4685-903A-5299724D616E}"/>
              </a:ext>
            </a:extLst>
          </p:cNvPr>
          <p:cNvSpPr>
            <a:spLocks noGrp="1"/>
          </p:cNvSpPr>
          <p:nvPr>
            <p:ph type="pic" sz="quarter" idx="17"/>
          </p:nvPr>
        </p:nvSpPr>
        <p:spPr>
          <a:xfrm>
            <a:off x="334963" y="520700"/>
            <a:ext cx="3251200" cy="5505450"/>
          </a:xfrm>
          <a:prstGeom prst="roundRect">
            <a:avLst>
              <a:gd name="adj" fmla="val 4207"/>
            </a:avLst>
          </a:prstGeom>
          <a:solidFill>
            <a:schemeClr val="bg2"/>
          </a:solidFill>
        </p:spPr>
        <p:txBody>
          <a:bodyPr/>
          <a:lstStyle>
            <a:lvl1pPr marL="0" indent="0">
              <a:buNone/>
              <a:defRPr/>
            </a:lvl1pPr>
          </a:lstStyle>
          <a:p>
            <a:endParaRPr lang="pl-PL" dirty="0"/>
          </a:p>
          <a:p>
            <a:endParaRPr lang="pl-PL" dirty="0"/>
          </a:p>
          <a:p>
            <a:r>
              <a:rPr lang="pl-PL" dirty="0"/>
              <a:t>Image </a:t>
            </a:r>
            <a:r>
              <a:rPr lang="pl-PL" dirty="0" err="1"/>
              <a:t>placeholder</a:t>
            </a:r>
            <a:endParaRPr lang="pl-PL" dirty="0"/>
          </a:p>
        </p:txBody>
      </p:sp>
      <p:pic>
        <p:nvPicPr>
          <p:cNvPr id="22" name="Obraz 21">
            <a:extLst>
              <a:ext uri="{FF2B5EF4-FFF2-40B4-BE49-F238E27FC236}">
                <a16:creationId xmlns:a16="http://schemas.microsoft.com/office/drawing/2014/main" id="{DC029BD2-76C8-4C5E-95AD-2119E831BD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9" name="pole tekstowe 18">
            <a:extLst>
              <a:ext uri="{FF2B5EF4-FFF2-40B4-BE49-F238E27FC236}">
                <a16:creationId xmlns:a16="http://schemas.microsoft.com/office/drawing/2014/main" id="{00806300-FA10-49B8-988A-DABBE8F8CFC4}"/>
              </a:ext>
            </a:extLst>
          </p:cNvPr>
          <p:cNvSpPr txBox="1"/>
          <p:nvPr userDrawn="1"/>
        </p:nvSpPr>
        <p:spPr>
          <a:xfrm>
            <a:off x="4204017" y="3591148"/>
            <a:ext cx="538291" cy="400110"/>
          </a:xfrm>
          <a:prstGeom prst="rect">
            <a:avLst/>
          </a:prstGeom>
          <a:noFill/>
        </p:spPr>
        <p:txBody>
          <a:bodyPr wrap="square" rtlCol="0">
            <a:spAutoFit/>
          </a:bodyPr>
          <a:lstStyle/>
          <a:p>
            <a:pPr algn="ctr"/>
            <a:r>
              <a:rPr lang="pl-PL" sz="2000" b="0" dirty="0">
                <a:solidFill>
                  <a:schemeClr val="bg1"/>
                </a:solidFill>
                <a:latin typeface="+mj-lt"/>
              </a:rPr>
              <a:t>4.</a:t>
            </a:r>
          </a:p>
        </p:txBody>
      </p:sp>
      <p:sp>
        <p:nvSpPr>
          <p:cNvPr id="24" name="pole tekstowe 23">
            <a:extLst>
              <a:ext uri="{FF2B5EF4-FFF2-40B4-BE49-F238E27FC236}">
                <a16:creationId xmlns:a16="http://schemas.microsoft.com/office/drawing/2014/main" id="{B56CB34D-E1C4-493F-AA68-BCA6A0843F2D}"/>
              </a:ext>
            </a:extLst>
          </p:cNvPr>
          <p:cNvSpPr txBox="1"/>
          <p:nvPr userDrawn="1"/>
        </p:nvSpPr>
        <p:spPr>
          <a:xfrm>
            <a:off x="4204017" y="4282895"/>
            <a:ext cx="538291" cy="400110"/>
          </a:xfrm>
          <a:prstGeom prst="rect">
            <a:avLst/>
          </a:prstGeom>
          <a:noFill/>
        </p:spPr>
        <p:txBody>
          <a:bodyPr wrap="square" rtlCol="0">
            <a:spAutoFit/>
          </a:bodyPr>
          <a:lstStyle/>
          <a:p>
            <a:pPr algn="ctr"/>
            <a:r>
              <a:rPr lang="pl-PL" sz="2000" b="0" dirty="0">
                <a:solidFill>
                  <a:schemeClr val="bg1"/>
                </a:solidFill>
                <a:latin typeface="+mj-lt"/>
              </a:rPr>
              <a:t>5.</a:t>
            </a:r>
          </a:p>
        </p:txBody>
      </p:sp>
      <p:sp>
        <p:nvSpPr>
          <p:cNvPr id="26" name="Tytuł 1">
            <a:extLst>
              <a:ext uri="{FF2B5EF4-FFF2-40B4-BE49-F238E27FC236}">
                <a16:creationId xmlns:a16="http://schemas.microsoft.com/office/drawing/2014/main" id="{0009D08D-8030-4F0F-BB90-4822981140A0}"/>
              </a:ext>
            </a:extLst>
          </p:cNvPr>
          <p:cNvSpPr>
            <a:spLocks noGrp="1"/>
          </p:cNvSpPr>
          <p:nvPr>
            <p:ph type="title" hasCustomPrompt="1"/>
          </p:nvPr>
        </p:nvSpPr>
        <p:spPr>
          <a:xfrm>
            <a:off x="5307082" y="706976"/>
            <a:ext cx="4784531" cy="787466"/>
          </a:xfrm>
        </p:spPr>
        <p:txBody>
          <a:bodyPr>
            <a:noAutofit/>
          </a:bodyPr>
          <a:lstStyle>
            <a:lvl1pPr>
              <a:defRPr sz="3200">
                <a:solidFill>
                  <a:schemeClr val="tx2"/>
                </a:solidFill>
              </a:defRPr>
            </a:lvl1pPr>
          </a:lstStyle>
          <a:p>
            <a:r>
              <a:rPr lang="en-US" dirty="0"/>
              <a:t>Title</a:t>
            </a:r>
            <a:endParaRPr lang="pl-PL" dirty="0"/>
          </a:p>
        </p:txBody>
      </p:sp>
      <p:sp>
        <p:nvSpPr>
          <p:cNvPr id="27" name="Prostokąt: zaokrąglone rogi 26">
            <a:extLst>
              <a:ext uri="{FF2B5EF4-FFF2-40B4-BE49-F238E27FC236}">
                <a16:creationId xmlns:a16="http://schemas.microsoft.com/office/drawing/2014/main" id="{1FAFC48B-B45A-41CB-A6FD-29B64290FCD6}"/>
              </a:ext>
            </a:extLst>
          </p:cNvPr>
          <p:cNvSpPr/>
          <p:nvPr userDrawn="1"/>
        </p:nvSpPr>
        <p:spPr>
          <a:xfrm>
            <a:off x="4226466" y="4971717"/>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28" name="pole tekstowe 27">
            <a:extLst>
              <a:ext uri="{FF2B5EF4-FFF2-40B4-BE49-F238E27FC236}">
                <a16:creationId xmlns:a16="http://schemas.microsoft.com/office/drawing/2014/main" id="{F5A78235-7D4F-49FE-8253-AC1AEBEE739B}"/>
              </a:ext>
            </a:extLst>
          </p:cNvPr>
          <p:cNvSpPr txBox="1"/>
          <p:nvPr userDrawn="1"/>
        </p:nvSpPr>
        <p:spPr>
          <a:xfrm>
            <a:off x="4204017" y="4974642"/>
            <a:ext cx="538291" cy="400110"/>
          </a:xfrm>
          <a:prstGeom prst="rect">
            <a:avLst/>
          </a:prstGeom>
          <a:noFill/>
        </p:spPr>
        <p:txBody>
          <a:bodyPr wrap="square" rtlCol="0">
            <a:spAutoFit/>
          </a:bodyPr>
          <a:lstStyle/>
          <a:p>
            <a:pPr algn="ctr"/>
            <a:r>
              <a:rPr lang="pl-PL" sz="2000" b="0" dirty="0">
                <a:solidFill>
                  <a:schemeClr val="bg1"/>
                </a:solidFill>
                <a:latin typeface="+mj-lt"/>
              </a:rPr>
              <a:t>6.</a:t>
            </a:r>
          </a:p>
        </p:txBody>
      </p:sp>
      <p:sp>
        <p:nvSpPr>
          <p:cNvPr id="33" name="Symbol zastępczy tekstu 11">
            <a:extLst>
              <a:ext uri="{FF2B5EF4-FFF2-40B4-BE49-F238E27FC236}">
                <a16:creationId xmlns:a16="http://schemas.microsoft.com/office/drawing/2014/main" id="{E71E9A9A-0371-4E11-85FD-9BFACC44AC34}"/>
              </a:ext>
            </a:extLst>
          </p:cNvPr>
          <p:cNvSpPr>
            <a:spLocks noGrp="1"/>
          </p:cNvSpPr>
          <p:nvPr>
            <p:ph type="body" sz="quarter" idx="18" hasCustomPrompt="1"/>
          </p:nvPr>
        </p:nvSpPr>
        <p:spPr>
          <a:xfrm>
            <a:off x="5202312" y="2142603"/>
            <a:ext cx="6557963" cy="552862"/>
          </a:xfrm>
        </p:spPr>
        <p:txBody>
          <a:bodyPr anchor="ctr">
            <a:normAutofit/>
          </a:bodyPr>
          <a:lstStyle>
            <a:lvl1pPr marL="0" indent="0" algn="l">
              <a:buNone/>
              <a:defRPr sz="1800">
                <a:solidFill>
                  <a:schemeClr val="tx2"/>
                </a:solidFill>
              </a:defRPr>
            </a:lvl1pPr>
          </a:lstStyle>
          <a:p>
            <a:pPr lvl="0"/>
            <a:r>
              <a:rPr lang="pl-PL" dirty="0"/>
              <a:t>Point </a:t>
            </a:r>
            <a:r>
              <a:rPr lang="pl-PL" dirty="0" err="1"/>
              <a:t>two</a:t>
            </a:r>
            <a:endParaRPr lang="pl-PL" dirty="0"/>
          </a:p>
        </p:txBody>
      </p:sp>
      <p:sp>
        <p:nvSpPr>
          <p:cNvPr id="34" name="Symbol zastępczy tekstu 11">
            <a:extLst>
              <a:ext uri="{FF2B5EF4-FFF2-40B4-BE49-F238E27FC236}">
                <a16:creationId xmlns:a16="http://schemas.microsoft.com/office/drawing/2014/main" id="{9AAEBCB7-08AF-493D-B364-7C451E08F628}"/>
              </a:ext>
            </a:extLst>
          </p:cNvPr>
          <p:cNvSpPr>
            <a:spLocks noGrp="1"/>
          </p:cNvSpPr>
          <p:nvPr>
            <p:ph type="body" sz="quarter" idx="19" hasCustomPrompt="1"/>
          </p:nvPr>
        </p:nvSpPr>
        <p:spPr>
          <a:xfrm>
            <a:off x="5202312" y="2837778"/>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three</a:t>
            </a:r>
            <a:endParaRPr lang="pl-PL" dirty="0"/>
          </a:p>
        </p:txBody>
      </p:sp>
      <p:sp>
        <p:nvSpPr>
          <p:cNvPr id="35" name="Symbol zastępczy tekstu 11">
            <a:extLst>
              <a:ext uri="{FF2B5EF4-FFF2-40B4-BE49-F238E27FC236}">
                <a16:creationId xmlns:a16="http://schemas.microsoft.com/office/drawing/2014/main" id="{4DA7EB85-3FF4-4100-AC2E-D49C3F3AF50C}"/>
              </a:ext>
            </a:extLst>
          </p:cNvPr>
          <p:cNvSpPr>
            <a:spLocks noGrp="1"/>
          </p:cNvSpPr>
          <p:nvPr>
            <p:ph type="body" sz="quarter" idx="20" hasCustomPrompt="1"/>
          </p:nvPr>
        </p:nvSpPr>
        <p:spPr>
          <a:xfrm>
            <a:off x="5202312" y="3534699"/>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four</a:t>
            </a:r>
            <a:endParaRPr lang="pl-PL" dirty="0"/>
          </a:p>
        </p:txBody>
      </p:sp>
      <p:sp>
        <p:nvSpPr>
          <p:cNvPr id="36" name="Symbol zastępczy tekstu 11">
            <a:extLst>
              <a:ext uri="{FF2B5EF4-FFF2-40B4-BE49-F238E27FC236}">
                <a16:creationId xmlns:a16="http://schemas.microsoft.com/office/drawing/2014/main" id="{B7448B53-38D9-4C36-8575-755CF7E23D6A}"/>
              </a:ext>
            </a:extLst>
          </p:cNvPr>
          <p:cNvSpPr>
            <a:spLocks noGrp="1"/>
          </p:cNvSpPr>
          <p:nvPr>
            <p:ph type="body" sz="quarter" idx="21" hasCustomPrompt="1"/>
          </p:nvPr>
        </p:nvSpPr>
        <p:spPr>
          <a:xfrm>
            <a:off x="5202311" y="4230003"/>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five</a:t>
            </a:r>
            <a:endParaRPr lang="pl-PL" dirty="0"/>
          </a:p>
        </p:txBody>
      </p:sp>
      <p:sp>
        <p:nvSpPr>
          <p:cNvPr id="37" name="Symbol zastępczy tekstu 11">
            <a:extLst>
              <a:ext uri="{FF2B5EF4-FFF2-40B4-BE49-F238E27FC236}">
                <a16:creationId xmlns:a16="http://schemas.microsoft.com/office/drawing/2014/main" id="{4A1963FE-18B3-498E-8165-C215102A1F55}"/>
              </a:ext>
            </a:extLst>
          </p:cNvPr>
          <p:cNvSpPr>
            <a:spLocks noGrp="1"/>
          </p:cNvSpPr>
          <p:nvPr>
            <p:ph type="body" sz="quarter" idx="22" hasCustomPrompt="1"/>
          </p:nvPr>
        </p:nvSpPr>
        <p:spPr>
          <a:xfrm>
            <a:off x="5202311" y="4925178"/>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six</a:t>
            </a:r>
            <a:endParaRPr lang="pl-PL" dirty="0"/>
          </a:p>
        </p:txBody>
      </p:sp>
      <p:pic>
        <p:nvPicPr>
          <p:cNvPr id="29" name="Obraz 28">
            <a:extLst>
              <a:ext uri="{FF2B5EF4-FFF2-40B4-BE49-F238E27FC236}">
                <a16:creationId xmlns:a16="http://schemas.microsoft.com/office/drawing/2014/main" id="{06611AC9-19C6-49F3-AD02-6D93B8F2B3B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52676" y="5224694"/>
            <a:ext cx="1248907" cy="1170410"/>
          </a:xfrm>
          <a:prstGeom prst="rect">
            <a:avLst/>
          </a:prstGeom>
        </p:spPr>
      </p:pic>
    </p:spTree>
    <p:extLst>
      <p:ext uri="{BB962C8B-B14F-4D97-AF65-F5344CB8AC3E}">
        <p14:creationId xmlns:p14="http://schemas.microsoft.com/office/powerpoint/2010/main" val="1327032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7 elements">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E0177C51-351D-4961-9DC6-91A3EEA109AB}"/>
              </a:ext>
            </a:extLst>
          </p:cNvPr>
          <p:cNvSpPr>
            <a:spLocks noGrp="1"/>
          </p:cNvSpPr>
          <p:nvPr>
            <p:ph type="dt" sz="half" idx="10"/>
          </p:nvPr>
        </p:nvSpPr>
        <p:spPr/>
        <p:txBody>
          <a:bodyPr/>
          <a:lstStyle/>
          <a:p>
            <a:fld id="{2E6DF65C-0DD4-483A-B7FE-CD779F3CB3A2}" type="datetimeyyyy">
              <a:rPr lang="pl-PL" smtClean="0"/>
              <a:t>2024</a:t>
            </a:fld>
            <a:endParaRPr lang="pl-PL"/>
          </a:p>
        </p:txBody>
      </p:sp>
      <p:sp>
        <p:nvSpPr>
          <p:cNvPr id="4" name="Symbol zastępczy stopki 3">
            <a:extLst>
              <a:ext uri="{FF2B5EF4-FFF2-40B4-BE49-F238E27FC236}">
                <a16:creationId xmlns:a16="http://schemas.microsoft.com/office/drawing/2014/main" id="{9D433476-CC49-4A35-A022-1F7B4874095B}"/>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2C394423-085C-41FD-86B1-8BA0DB5CEB49}"/>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A0D9789B-5EE3-454D-B450-79A57AC8D51F}"/>
              </a:ext>
            </a:extLst>
          </p:cNvPr>
          <p:cNvSpPr/>
          <p:nvPr userDrawn="1"/>
        </p:nvSpPr>
        <p:spPr>
          <a:xfrm>
            <a:off x="4408990" y="0"/>
            <a:ext cx="104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zaokrąglone rogi 6">
            <a:extLst>
              <a:ext uri="{FF2B5EF4-FFF2-40B4-BE49-F238E27FC236}">
                <a16:creationId xmlns:a16="http://schemas.microsoft.com/office/drawing/2014/main" id="{0EEC213C-A74D-411F-9993-3581589C7144}"/>
              </a:ext>
            </a:extLst>
          </p:cNvPr>
          <p:cNvSpPr/>
          <p:nvPr userDrawn="1"/>
        </p:nvSpPr>
        <p:spPr>
          <a:xfrm>
            <a:off x="4226466" y="1495198"/>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10" name="Prostokąt: zaokrąglone rogi 9">
            <a:extLst>
              <a:ext uri="{FF2B5EF4-FFF2-40B4-BE49-F238E27FC236}">
                <a16:creationId xmlns:a16="http://schemas.microsoft.com/office/drawing/2014/main" id="{877DA599-5A43-4BF1-B176-516FF70F9E89}"/>
              </a:ext>
            </a:extLst>
          </p:cNvPr>
          <p:cNvSpPr/>
          <p:nvPr userDrawn="1"/>
        </p:nvSpPr>
        <p:spPr>
          <a:xfrm>
            <a:off x="4226466" y="3581110"/>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8" name="Prostokąt: zaokrąglone rogi 7">
            <a:extLst>
              <a:ext uri="{FF2B5EF4-FFF2-40B4-BE49-F238E27FC236}">
                <a16:creationId xmlns:a16="http://schemas.microsoft.com/office/drawing/2014/main" id="{FCB4C9A7-C313-47C9-B628-0F0C502FCCFF}"/>
              </a:ext>
            </a:extLst>
          </p:cNvPr>
          <p:cNvSpPr/>
          <p:nvPr userDrawn="1"/>
        </p:nvSpPr>
        <p:spPr>
          <a:xfrm>
            <a:off x="4226466" y="2190502"/>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dirty="0"/>
          </a:p>
        </p:txBody>
      </p:sp>
      <p:sp>
        <p:nvSpPr>
          <p:cNvPr id="9" name="Prostokąt: zaokrąglone rogi 8">
            <a:extLst>
              <a:ext uri="{FF2B5EF4-FFF2-40B4-BE49-F238E27FC236}">
                <a16:creationId xmlns:a16="http://schemas.microsoft.com/office/drawing/2014/main" id="{7D59D3B4-D3C6-4D8F-8A5A-0B643FC26FE9}"/>
              </a:ext>
            </a:extLst>
          </p:cNvPr>
          <p:cNvSpPr/>
          <p:nvPr userDrawn="1"/>
        </p:nvSpPr>
        <p:spPr>
          <a:xfrm>
            <a:off x="4226466" y="2885806"/>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12" name="Symbol zastępczy tekstu 11">
            <a:extLst>
              <a:ext uri="{FF2B5EF4-FFF2-40B4-BE49-F238E27FC236}">
                <a16:creationId xmlns:a16="http://schemas.microsoft.com/office/drawing/2014/main" id="{AB8A2987-D310-40AF-89CF-C59A139FDE57}"/>
              </a:ext>
            </a:extLst>
          </p:cNvPr>
          <p:cNvSpPr>
            <a:spLocks noGrp="1"/>
          </p:cNvSpPr>
          <p:nvPr>
            <p:ph type="body" sz="quarter" idx="13" hasCustomPrompt="1"/>
          </p:nvPr>
        </p:nvSpPr>
        <p:spPr>
          <a:xfrm>
            <a:off x="5202312" y="1472972"/>
            <a:ext cx="6557963" cy="552862"/>
          </a:xfrm>
        </p:spPr>
        <p:txBody>
          <a:bodyPr anchor="ctr">
            <a:normAutofit/>
          </a:bodyPr>
          <a:lstStyle>
            <a:lvl1pPr marL="0" indent="0" algn="l">
              <a:buNone/>
              <a:defRPr sz="1800">
                <a:solidFill>
                  <a:schemeClr val="tx2"/>
                </a:solidFill>
              </a:defRPr>
            </a:lvl1pPr>
          </a:lstStyle>
          <a:p>
            <a:pPr lvl="0"/>
            <a:r>
              <a:rPr lang="pl-PL" dirty="0"/>
              <a:t>Point one</a:t>
            </a:r>
          </a:p>
        </p:txBody>
      </p:sp>
      <p:sp>
        <p:nvSpPr>
          <p:cNvPr id="16" name="pole tekstowe 15">
            <a:extLst>
              <a:ext uri="{FF2B5EF4-FFF2-40B4-BE49-F238E27FC236}">
                <a16:creationId xmlns:a16="http://schemas.microsoft.com/office/drawing/2014/main" id="{6CD9267E-5A99-4846-B334-8227605B7142}"/>
              </a:ext>
            </a:extLst>
          </p:cNvPr>
          <p:cNvSpPr txBox="1"/>
          <p:nvPr userDrawn="1"/>
        </p:nvSpPr>
        <p:spPr>
          <a:xfrm>
            <a:off x="4204017" y="1515907"/>
            <a:ext cx="538291" cy="400110"/>
          </a:xfrm>
          <a:prstGeom prst="rect">
            <a:avLst/>
          </a:prstGeom>
          <a:noFill/>
        </p:spPr>
        <p:txBody>
          <a:bodyPr wrap="square" rtlCol="0">
            <a:spAutoFit/>
          </a:bodyPr>
          <a:lstStyle/>
          <a:p>
            <a:pPr algn="ctr"/>
            <a:r>
              <a:rPr lang="pl-PL" sz="2000" b="0" dirty="0">
                <a:solidFill>
                  <a:schemeClr val="bg1"/>
                </a:solidFill>
                <a:latin typeface="+mj-lt"/>
              </a:rPr>
              <a:t>1.</a:t>
            </a:r>
          </a:p>
        </p:txBody>
      </p:sp>
      <p:sp>
        <p:nvSpPr>
          <p:cNvPr id="17" name="pole tekstowe 16">
            <a:extLst>
              <a:ext uri="{FF2B5EF4-FFF2-40B4-BE49-F238E27FC236}">
                <a16:creationId xmlns:a16="http://schemas.microsoft.com/office/drawing/2014/main" id="{5E68E6A3-835E-4107-9CB4-DB7B79FAB063}"/>
              </a:ext>
            </a:extLst>
          </p:cNvPr>
          <p:cNvSpPr txBox="1"/>
          <p:nvPr userDrawn="1"/>
        </p:nvSpPr>
        <p:spPr>
          <a:xfrm>
            <a:off x="4204017" y="2207654"/>
            <a:ext cx="538291" cy="400110"/>
          </a:xfrm>
          <a:prstGeom prst="rect">
            <a:avLst/>
          </a:prstGeom>
          <a:noFill/>
        </p:spPr>
        <p:txBody>
          <a:bodyPr wrap="square" rtlCol="0">
            <a:spAutoFit/>
          </a:bodyPr>
          <a:lstStyle/>
          <a:p>
            <a:pPr algn="ctr"/>
            <a:r>
              <a:rPr lang="pl-PL" sz="2000" b="0" dirty="0">
                <a:solidFill>
                  <a:schemeClr val="bg1"/>
                </a:solidFill>
                <a:latin typeface="+mj-lt"/>
              </a:rPr>
              <a:t>2.</a:t>
            </a:r>
          </a:p>
        </p:txBody>
      </p:sp>
      <p:sp>
        <p:nvSpPr>
          <p:cNvPr id="18" name="pole tekstowe 17">
            <a:extLst>
              <a:ext uri="{FF2B5EF4-FFF2-40B4-BE49-F238E27FC236}">
                <a16:creationId xmlns:a16="http://schemas.microsoft.com/office/drawing/2014/main" id="{3799E5DE-3D50-4F60-AD88-13B56F26DBD4}"/>
              </a:ext>
            </a:extLst>
          </p:cNvPr>
          <p:cNvSpPr txBox="1"/>
          <p:nvPr userDrawn="1"/>
        </p:nvSpPr>
        <p:spPr>
          <a:xfrm>
            <a:off x="4204017" y="2899401"/>
            <a:ext cx="538291" cy="400110"/>
          </a:xfrm>
          <a:prstGeom prst="rect">
            <a:avLst/>
          </a:prstGeom>
          <a:noFill/>
        </p:spPr>
        <p:txBody>
          <a:bodyPr wrap="square" rtlCol="0">
            <a:spAutoFit/>
          </a:bodyPr>
          <a:lstStyle/>
          <a:p>
            <a:pPr algn="ctr"/>
            <a:r>
              <a:rPr lang="pl-PL" sz="2000" b="0" dirty="0">
                <a:solidFill>
                  <a:schemeClr val="bg1"/>
                </a:solidFill>
                <a:latin typeface="+mj-lt"/>
              </a:rPr>
              <a:t>3.</a:t>
            </a:r>
          </a:p>
        </p:txBody>
      </p:sp>
      <p:sp>
        <p:nvSpPr>
          <p:cNvPr id="23" name="Prostokąt: zaokrąglone rogi 22">
            <a:extLst>
              <a:ext uri="{FF2B5EF4-FFF2-40B4-BE49-F238E27FC236}">
                <a16:creationId xmlns:a16="http://schemas.microsoft.com/office/drawing/2014/main" id="{2719AF0F-6C1F-49AB-8EF3-481D37F60466}"/>
              </a:ext>
            </a:extLst>
          </p:cNvPr>
          <p:cNvSpPr/>
          <p:nvPr userDrawn="1"/>
        </p:nvSpPr>
        <p:spPr>
          <a:xfrm>
            <a:off x="4226466" y="4276414"/>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21" name="Symbol zastępczy obrazu 20">
            <a:extLst>
              <a:ext uri="{FF2B5EF4-FFF2-40B4-BE49-F238E27FC236}">
                <a16:creationId xmlns:a16="http://schemas.microsoft.com/office/drawing/2014/main" id="{C850A8BD-9EB0-4685-903A-5299724D616E}"/>
              </a:ext>
            </a:extLst>
          </p:cNvPr>
          <p:cNvSpPr>
            <a:spLocks noGrp="1"/>
          </p:cNvSpPr>
          <p:nvPr>
            <p:ph type="pic" sz="quarter" idx="17"/>
          </p:nvPr>
        </p:nvSpPr>
        <p:spPr>
          <a:xfrm>
            <a:off x="334963" y="520700"/>
            <a:ext cx="3251200" cy="5505450"/>
          </a:xfrm>
          <a:prstGeom prst="roundRect">
            <a:avLst>
              <a:gd name="adj" fmla="val 4207"/>
            </a:avLst>
          </a:prstGeom>
          <a:solidFill>
            <a:schemeClr val="bg2"/>
          </a:solidFill>
        </p:spPr>
        <p:txBody>
          <a:bodyPr/>
          <a:lstStyle>
            <a:lvl1pPr marL="0" indent="0">
              <a:buNone/>
              <a:defRPr/>
            </a:lvl1pPr>
          </a:lstStyle>
          <a:p>
            <a:endParaRPr lang="pl-PL" dirty="0"/>
          </a:p>
          <a:p>
            <a:endParaRPr lang="pl-PL" dirty="0"/>
          </a:p>
          <a:p>
            <a:r>
              <a:rPr lang="pl-PL" dirty="0"/>
              <a:t>Image </a:t>
            </a:r>
            <a:r>
              <a:rPr lang="pl-PL" dirty="0" err="1"/>
              <a:t>placeholder</a:t>
            </a:r>
            <a:endParaRPr lang="pl-PL" dirty="0"/>
          </a:p>
        </p:txBody>
      </p:sp>
      <p:pic>
        <p:nvPicPr>
          <p:cNvPr id="22" name="Obraz 21">
            <a:extLst>
              <a:ext uri="{FF2B5EF4-FFF2-40B4-BE49-F238E27FC236}">
                <a16:creationId xmlns:a16="http://schemas.microsoft.com/office/drawing/2014/main" id="{DC029BD2-76C8-4C5E-95AD-2119E831BD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9" name="pole tekstowe 18">
            <a:extLst>
              <a:ext uri="{FF2B5EF4-FFF2-40B4-BE49-F238E27FC236}">
                <a16:creationId xmlns:a16="http://schemas.microsoft.com/office/drawing/2014/main" id="{00806300-FA10-49B8-988A-DABBE8F8CFC4}"/>
              </a:ext>
            </a:extLst>
          </p:cNvPr>
          <p:cNvSpPr txBox="1"/>
          <p:nvPr userDrawn="1"/>
        </p:nvSpPr>
        <p:spPr>
          <a:xfrm>
            <a:off x="4204017" y="3591148"/>
            <a:ext cx="538291" cy="400110"/>
          </a:xfrm>
          <a:prstGeom prst="rect">
            <a:avLst/>
          </a:prstGeom>
          <a:noFill/>
        </p:spPr>
        <p:txBody>
          <a:bodyPr wrap="square" rtlCol="0">
            <a:spAutoFit/>
          </a:bodyPr>
          <a:lstStyle/>
          <a:p>
            <a:pPr algn="ctr"/>
            <a:r>
              <a:rPr lang="pl-PL" sz="2000" b="0" dirty="0">
                <a:solidFill>
                  <a:schemeClr val="bg1"/>
                </a:solidFill>
                <a:latin typeface="+mj-lt"/>
              </a:rPr>
              <a:t>4.</a:t>
            </a:r>
          </a:p>
        </p:txBody>
      </p:sp>
      <p:sp>
        <p:nvSpPr>
          <p:cNvPr id="24" name="pole tekstowe 23">
            <a:extLst>
              <a:ext uri="{FF2B5EF4-FFF2-40B4-BE49-F238E27FC236}">
                <a16:creationId xmlns:a16="http://schemas.microsoft.com/office/drawing/2014/main" id="{B56CB34D-E1C4-493F-AA68-BCA6A0843F2D}"/>
              </a:ext>
            </a:extLst>
          </p:cNvPr>
          <p:cNvSpPr txBox="1"/>
          <p:nvPr userDrawn="1"/>
        </p:nvSpPr>
        <p:spPr>
          <a:xfrm>
            <a:off x="4204017" y="4282895"/>
            <a:ext cx="538291" cy="400110"/>
          </a:xfrm>
          <a:prstGeom prst="rect">
            <a:avLst/>
          </a:prstGeom>
          <a:noFill/>
        </p:spPr>
        <p:txBody>
          <a:bodyPr wrap="square" rtlCol="0">
            <a:spAutoFit/>
          </a:bodyPr>
          <a:lstStyle/>
          <a:p>
            <a:pPr algn="ctr"/>
            <a:r>
              <a:rPr lang="pl-PL" sz="2000" b="0" dirty="0">
                <a:solidFill>
                  <a:schemeClr val="bg1"/>
                </a:solidFill>
                <a:latin typeface="+mj-lt"/>
              </a:rPr>
              <a:t>5.</a:t>
            </a:r>
          </a:p>
        </p:txBody>
      </p:sp>
      <p:sp>
        <p:nvSpPr>
          <p:cNvPr id="26" name="Tytuł 1">
            <a:extLst>
              <a:ext uri="{FF2B5EF4-FFF2-40B4-BE49-F238E27FC236}">
                <a16:creationId xmlns:a16="http://schemas.microsoft.com/office/drawing/2014/main" id="{0009D08D-8030-4F0F-BB90-4822981140A0}"/>
              </a:ext>
            </a:extLst>
          </p:cNvPr>
          <p:cNvSpPr>
            <a:spLocks noGrp="1"/>
          </p:cNvSpPr>
          <p:nvPr>
            <p:ph type="title" hasCustomPrompt="1"/>
          </p:nvPr>
        </p:nvSpPr>
        <p:spPr>
          <a:xfrm>
            <a:off x="5307082" y="706976"/>
            <a:ext cx="4784531" cy="787466"/>
          </a:xfrm>
        </p:spPr>
        <p:txBody>
          <a:bodyPr>
            <a:noAutofit/>
          </a:bodyPr>
          <a:lstStyle>
            <a:lvl1pPr>
              <a:defRPr sz="3200">
                <a:solidFill>
                  <a:schemeClr val="tx2"/>
                </a:solidFill>
              </a:defRPr>
            </a:lvl1pPr>
          </a:lstStyle>
          <a:p>
            <a:r>
              <a:rPr lang="en-US" dirty="0"/>
              <a:t>Title</a:t>
            </a:r>
            <a:endParaRPr lang="pl-PL" dirty="0"/>
          </a:p>
        </p:txBody>
      </p:sp>
      <p:sp>
        <p:nvSpPr>
          <p:cNvPr id="27" name="Prostokąt: zaokrąglone rogi 26">
            <a:extLst>
              <a:ext uri="{FF2B5EF4-FFF2-40B4-BE49-F238E27FC236}">
                <a16:creationId xmlns:a16="http://schemas.microsoft.com/office/drawing/2014/main" id="{1FAFC48B-B45A-41CB-A6FD-29B64290FCD6}"/>
              </a:ext>
            </a:extLst>
          </p:cNvPr>
          <p:cNvSpPr/>
          <p:nvPr userDrawn="1"/>
        </p:nvSpPr>
        <p:spPr>
          <a:xfrm>
            <a:off x="4226466" y="4971717"/>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28" name="pole tekstowe 27">
            <a:extLst>
              <a:ext uri="{FF2B5EF4-FFF2-40B4-BE49-F238E27FC236}">
                <a16:creationId xmlns:a16="http://schemas.microsoft.com/office/drawing/2014/main" id="{F5A78235-7D4F-49FE-8253-AC1AEBEE739B}"/>
              </a:ext>
            </a:extLst>
          </p:cNvPr>
          <p:cNvSpPr txBox="1"/>
          <p:nvPr userDrawn="1"/>
        </p:nvSpPr>
        <p:spPr>
          <a:xfrm>
            <a:off x="4204017" y="4974642"/>
            <a:ext cx="538291" cy="400110"/>
          </a:xfrm>
          <a:prstGeom prst="rect">
            <a:avLst/>
          </a:prstGeom>
          <a:noFill/>
        </p:spPr>
        <p:txBody>
          <a:bodyPr wrap="square" rtlCol="0">
            <a:spAutoFit/>
          </a:bodyPr>
          <a:lstStyle/>
          <a:p>
            <a:pPr algn="ctr"/>
            <a:r>
              <a:rPr lang="pl-PL" sz="2000" b="0" dirty="0">
                <a:solidFill>
                  <a:schemeClr val="bg1"/>
                </a:solidFill>
                <a:latin typeface="+mj-lt"/>
              </a:rPr>
              <a:t>6.</a:t>
            </a:r>
          </a:p>
        </p:txBody>
      </p:sp>
      <p:sp>
        <p:nvSpPr>
          <p:cNvPr id="33" name="Symbol zastępczy tekstu 11">
            <a:extLst>
              <a:ext uri="{FF2B5EF4-FFF2-40B4-BE49-F238E27FC236}">
                <a16:creationId xmlns:a16="http://schemas.microsoft.com/office/drawing/2014/main" id="{E71E9A9A-0371-4E11-85FD-9BFACC44AC34}"/>
              </a:ext>
            </a:extLst>
          </p:cNvPr>
          <p:cNvSpPr>
            <a:spLocks noGrp="1"/>
          </p:cNvSpPr>
          <p:nvPr>
            <p:ph type="body" sz="quarter" idx="18" hasCustomPrompt="1"/>
          </p:nvPr>
        </p:nvSpPr>
        <p:spPr>
          <a:xfrm>
            <a:off x="5202312" y="2142603"/>
            <a:ext cx="6557963" cy="552862"/>
          </a:xfrm>
        </p:spPr>
        <p:txBody>
          <a:bodyPr anchor="ctr">
            <a:normAutofit/>
          </a:bodyPr>
          <a:lstStyle>
            <a:lvl1pPr marL="0" indent="0" algn="l">
              <a:buNone/>
              <a:defRPr sz="1800">
                <a:solidFill>
                  <a:schemeClr val="tx2"/>
                </a:solidFill>
              </a:defRPr>
            </a:lvl1pPr>
          </a:lstStyle>
          <a:p>
            <a:pPr lvl="0"/>
            <a:r>
              <a:rPr lang="pl-PL" dirty="0"/>
              <a:t>Point </a:t>
            </a:r>
            <a:r>
              <a:rPr lang="pl-PL" dirty="0" err="1"/>
              <a:t>two</a:t>
            </a:r>
            <a:endParaRPr lang="pl-PL" dirty="0"/>
          </a:p>
        </p:txBody>
      </p:sp>
      <p:sp>
        <p:nvSpPr>
          <p:cNvPr id="34" name="Symbol zastępczy tekstu 11">
            <a:extLst>
              <a:ext uri="{FF2B5EF4-FFF2-40B4-BE49-F238E27FC236}">
                <a16:creationId xmlns:a16="http://schemas.microsoft.com/office/drawing/2014/main" id="{9AAEBCB7-08AF-493D-B364-7C451E08F628}"/>
              </a:ext>
            </a:extLst>
          </p:cNvPr>
          <p:cNvSpPr>
            <a:spLocks noGrp="1"/>
          </p:cNvSpPr>
          <p:nvPr>
            <p:ph type="body" sz="quarter" idx="19" hasCustomPrompt="1"/>
          </p:nvPr>
        </p:nvSpPr>
        <p:spPr>
          <a:xfrm>
            <a:off x="5202312" y="2837778"/>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three</a:t>
            </a:r>
            <a:endParaRPr lang="pl-PL" dirty="0"/>
          </a:p>
        </p:txBody>
      </p:sp>
      <p:sp>
        <p:nvSpPr>
          <p:cNvPr id="35" name="Symbol zastępczy tekstu 11">
            <a:extLst>
              <a:ext uri="{FF2B5EF4-FFF2-40B4-BE49-F238E27FC236}">
                <a16:creationId xmlns:a16="http://schemas.microsoft.com/office/drawing/2014/main" id="{4DA7EB85-3FF4-4100-AC2E-D49C3F3AF50C}"/>
              </a:ext>
            </a:extLst>
          </p:cNvPr>
          <p:cNvSpPr>
            <a:spLocks noGrp="1"/>
          </p:cNvSpPr>
          <p:nvPr>
            <p:ph type="body" sz="quarter" idx="20" hasCustomPrompt="1"/>
          </p:nvPr>
        </p:nvSpPr>
        <p:spPr>
          <a:xfrm>
            <a:off x="5202312" y="3534699"/>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four</a:t>
            </a:r>
            <a:endParaRPr lang="pl-PL" dirty="0"/>
          </a:p>
        </p:txBody>
      </p:sp>
      <p:sp>
        <p:nvSpPr>
          <p:cNvPr id="36" name="Symbol zastępczy tekstu 11">
            <a:extLst>
              <a:ext uri="{FF2B5EF4-FFF2-40B4-BE49-F238E27FC236}">
                <a16:creationId xmlns:a16="http://schemas.microsoft.com/office/drawing/2014/main" id="{B7448B53-38D9-4C36-8575-755CF7E23D6A}"/>
              </a:ext>
            </a:extLst>
          </p:cNvPr>
          <p:cNvSpPr>
            <a:spLocks noGrp="1"/>
          </p:cNvSpPr>
          <p:nvPr>
            <p:ph type="body" sz="quarter" idx="21" hasCustomPrompt="1"/>
          </p:nvPr>
        </p:nvSpPr>
        <p:spPr>
          <a:xfrm>
            <a:off x="5202311" y="4230003"/>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five</a:t>
            </a:r>
            <a:endParaRPr lang="pl-PL" dirty="0"/>
          </a:p>
        </p:txBody>
      </p:sp>
      <p:sp>
        <p:nvSpPr>
          <p:cNvPr id="37" name="Symbol zastępczy tekstu 11">
            <a:extLst>
              <a:ext uri="{FF2B5EF4-FFF2-40B4-BE49-F238E27FC236}">
                <a16:creationId xmlns:a16="http://schemas.microsoft.com/office/drawing/2014/main" id="{4A1963FE-18B3-498E-8165-C215102A1F55}"/>
              </a:ext>
            </a:extLst>
          </p:cNvPr>
          <p:cNvSpPr>
            <a:spLocks noGrp="1"/>
          </p:cNvSpPr>
          <p:nvPr>
            <p:ph type="body" sz="quarter" idx="22" hasCustomPrompt="1"/>
          </p:nvPr>
        </p:nvSpPr>
        <p:spPr>
          <a:xfrm>
            <a:off x="5202311" y="4925178"/>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six</a:t>
            </a:r>
            <a:endParaRPr lang="pl-PL" dirty="0"/>
          </a:p>
        </p:txBody>
      </p:sp>
      <p:sp>
        <p:nvSpPr>
          <p:cNvPr id="29" name="Prostokąt: zaokrąglone rogi 28">
            <a:extLst>
              <a:ext uri="{FF2B5EF4-FFF2-40B4-BE49-F238E27FC236}">
                <a16:creationId xmlns:a16="http://schemas.microsoft.com/office/drawing/2014/main" id="{4A998DE2-C404-4CD4-A281-15770085D0EE}"/>
              </a:ext>
            </a:extLst>
          </p:cNvPr>
          <p:cNvSpPr/>
          <p:nvPr userDrawn="1"/>
        </p:nvSpPr>
        <p:spPr>
          <a:xfrm>
            <a:off x="4235012" y="5664603"/>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30" name="pole tekstowe 29">
            <a:extLst>
              <a:ext uri="{FF2B5EF4-FFF2-40B4-BE49-F238E27FC236}">
                <a16:creationId xmlns:a16="http://schemas.microsoft.com/office/drawing/2014/main" id="{61FFE7D3-27FB-47A2-A35D-9A8B01541602}"/>
              </a:ext>
            </a:extLst>
          </p:cNvPr>
          <p:cNvSpPr txBox="1"/>
          <p:nvPr userDrawn="1"/>
        </p:nvSpPr>
        <p:spPr>
          <a:xfrm>
            <a:off x="4226466" y="5675011"/>
            <a:ext cx="538291" cy="400110"/>
          </a:xfrm>
          <a:prstGeom prst="rect">
            <a:avLst/>
          </a:prstGeom>
          <a:noFill/>
        </p:spPr>
        <p:txBody>
          <a:bodyPr wrap="square" rtlCol="0">
            <a:spAutoFit/>
          </a:bodyPr>
          <a:lstStyle/>
          <a:p>
            <a:pPr algn="ctr"/>
            <a:r>
              <a:rPr lang="en-US" sz="2000" b="0" dirty="0">
                <a:solidFill>
                  <a:schemeClr val="bg1"/>
                </a:solidFill>
                <a:latin typeface="+mj-lt"/>
              </a:rPr>
              <a:t>7</a:t>
            </a:r>
            <a:r>
              <a:rPr lang="pl-PL" sz="2000" b="0" dirty="0">
                <a:solidFill>
                  <a:schemeClr val="bg1"/>
                </a:solidFill>
                <a:latin typeface="+mj-lt"/>
              </a:rPr>
              <a:t>.</a:t>
            </a:r>
          </a:p>
        </p:txBody>
      </p:sp>
      <p:sp>
        <p:nvSpPr>
          <p:cNvPr id="31" name="Symbol zastępczy tekstu 11">
            <a:extLst>
              <a:ext uri="{FF2B5EF4-FFF2-40B4-BE49-F238E27FC236}">
                <a16:creationId xmlns:a16="http://schemas.microsoft.com/office/drawing/2014/main" id="{4281D7C5-B998-4887-8235-1454251469E5}"/>
              </a:ext>
            </a:extLst>
          </p:cNvPr>
          <p:cNvSpPr>
            <a:spLocks noGrp="1"/>
          </p:cNvSpPr>
          <p:nvPr>
            <p:ph type="body" sz="quarter" idx="23" hasCustomPrompt="1"/>
          </p:nvPr>
        </p:nvSpPr>
        <p:spPr>
          <a:xfrm>
            <a:off x="5202311" y="5588311"/>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seven</a:t>
            </a:r>
            <a:endParaRPr lang="pl-PL" dirty="0"/>
          </a:p>
        </p:txBody>
      </p:sp>
      <p:pic>
        <p:nvPicPr>
          <p:cNvPr id="32" name="Obraz 31">
            <a:extLst>
              <a:ext uri="{FF2B5EF4-FFF2-40B4-BE49-F238E27FC236}">
                <a16:creationId xmlns:a16="http://schemas.microsoft.com/office/drawing/2014/main" id="{A145FBCC-7D4F-4035-B784-FE2F947E9B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52676" y="5224694"/>
            <a:ext cx="1248907" cy="1170410"/>
          </a:xfrm>
          <a:prstGeom prst="rect">
            <a:avLst/>
          </a:prstGeom>
        </p:spPr>
      </p:pic>
    </p:spTree>
    <p:extLst>
      <p:ext uri="{BB962C8B-B14F-4D97-AF65-F5344CB8AC3E}">
        <p14:creationId xmlns:p14="http://schemas.microsoft.com/office/powerpoint/2010/main" val="2070071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8 elements">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E0177C51-351D-4961-9DC6-91A3EEA109AB}"/>
              </a:ext>
            </a:extLst>
          </p:cNvPr>
          <p:cNvSpPr>
            <a:spLocks noGrp="1"/>
          </p:cNvSpPr>
          <p:nvPr>
            <p:ph type="dt" sz="half" idx="10"/>
          </p:nvPr>
        </p:nvSpPr>
        <p:spPr/>
        <p:txBody>
          <a:bodyPr/>
          <a:lstStyle/>
          <a:p>
            <a:fld id="{A6EFFEF5-D523-47FC-ABBD-54BC3354B365}" type="datetimeyyyy">
              <a:rPr lang="pl-PL" smtClean="0"/>
              <a:t>2024</a:t>
            </a:fld>
            <a:endParaRPr lang="pl-PL"/>
          </a:p>
        </p:txBody>
      </p:sp>
      <p:sp>
        <p:nvSpPr>
          <p:cNvPr id="4" name="Symbol zastępczy stopki 3">
            <a:extLst>
              <a:ext uri="{FF2B5EF4-FFF2-40B4-BE49-F238E27FC236}">
                <a16:creationId xmlns:a16="http://schemas.microsoft.com/office/drawing/2014/main" id="{9D433476-CC49-4A35-A022-1F7B4874095B}"/>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2C394423-085C-41FD-86B1-8BA0DB5CEB49}"/>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A0D9789B-5EE3-454D-B450-79A57AC8D51F}"/>
              </a:ext>
            </a:extLst>
          </p:cNvPr>
          <p:cNvSpPr/>
          <p:nvPr userDrawn="1"/>
        </p:nvSpPr>
        <p:spPr>
          <a:xfrm>
            <a:off x="4408990" y="0"/>
            <a:ext cx="104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zaokrąglone rogi 6">
            <a:extLst>
              <a:ext uri="{FF2B5EF4-FFF2-40B4-BE49-F238E27FC236}">
                <a16:creationId xmlns:a16="http://schemas.microsoft.com/office/drawing/2014/main" id="{0EEC213C-A74D-411F-9993-3581589C7144}"/>
              </a:ext>
            </a:extLst>
          </p:cNvPr>
          <p:cNvSpPr/>
          <p:nvPr userDrawn="1"/>
        </p:nvSpPr>
        <p:spPr>
          <a:xfrm>
            <a:off x="4237458" y="1495198"/>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10" name="Prostokąt: zaokrąglone rogi 9">
            <a:extLst>
              <a:ext uri="{FF2B5EF4-FFF2-40B4-BE49-F238E27FC236}">
                <a16:creationId xmlns:a16="http://schemas.microsoft.com/office/drawing/2014/main" id="{877DA599-5A43-4BF1-B176-516FF70F9E89}"/>
              </a:ext>
            </a:extLst>
          </p:cNvPr>
          <p:cNvSpPr/>
          <p:nvPr userDrawn="1"/>
        </p:nvSpPr>
        <p:spPr>
          <a:xfrm>
            <a:off x="4237458" y="3276898"/>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8" name="Prostokąt: zaokrąglone rogi 7">
            <a:extLst>
              <a:ext uri="{FF2B5EF4-FFF2-40B4-BE49-F238E27FC236}">
                <a16:creationId xmlns:a16="http://schemas.microsoft.com/office/drawing/2014/main" id="{FCB4C9A7-C313-47C9-B628-0F0C502FCCFF}"/>
              </a:ext>
            </a:extLst>
          </p:cNvPr>
          <p:cNvSpPr/>
          <p:nvPr userDrawn="1"/>
        </p:nvSpPr>
        <p:spPr>
          <a:xfrm>
            <a:off x="4237458" y="2089098"/>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dirty="0"/>
          </a:p>
        </p:txBody>
      </p:sp>
      <p:sp>
        <p:nvSpPr>
          <p:cNvPr id="9" name="Prostokąt: zaokrąglone rogi 8">
            <a:extLst>
              <a:ext uri="{FF2B5EF4-FFF2-40B4-BE49-F238E27FC236}">
                <a16:creationId xmlns:a16="http://schemas.microsoft.com/office/drawing/2014/main" id="{7D59D3B4-D3C6-4D8F-8A5A-0B643FC26FE9}"/>
              </a:ext>
            </a:extLst>
          </p:cNvPr>
          <p:cNvSpPr/>
          <p:nvPr userDrawn="1"/>
        </p:nvSpPr>
        <p:spPr>
          <a:xfrm>
            <a:off x="4237458" y="2682998"/>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12" name="Symbol zastępczy tekstu 11">
            <a:extLst>
              <a:ext uri="{FF2B5EF4-FFF2-40B4-BE49-F238E27FC236}">
                <a16:creationId xmlns:a16="http://schemas.microsoft.com/office/drawing/2014/main" id="{AB8A2987-D310-40AF-89CF-C59A139FDE57}"/>
              </a:ext>
            </a:extLst>
          </p:cNvPr>
          <p:cNvSpPr>
            <a:spLocks noGrp="1"/>
          </p:cNvSpPr>
          <p:nvPr>
            <p:ph type="body" sz="quarter" idx="13" hasCustomPrompt="1"/>
          </p:nvPr>
        </p:nvSpPr>
        <p:spPr>
          <a:xfrm>
            <a:off x="5202312" y="1472972"/>
            <a:ext cx="6557963" cy="552862"/>
          </a:xfrm>
        </p:spPr>
        <p:txBody>
          <a:bodyPr anchor="ctr">
            <a:normAutofit/>
          </a:bodyPr>
          <a:lstStyle>
            <a:lvl1pPr marL="0" indent="0" algn="l">
              <a:buNone/>
              <a:defRPr sz="1800">
                <a:solidFill>
                  <a:schemeClr val="tx2"/>
                </a:solidFill>
              </a:defRPr>
            </a:lvl1pPr>
          </a:lstStyle>
          <a:p>
            <a:pPr lvl="0"/>
            <a:r>
              <a:rPr lang="pl-PL" dirty="0"/>
              <a:t>Point one</a:t>
            </a:r>
          </a:p>
        </p:txBody>
      </p:sp>
      <p:sp>
        <p:nvSpPr>
          <p:cNvPr id="16" name="pole tekstowe 15">
            <a:extLst>
              <a:ext uri="{FF2B5EF4-FFF2-40B4-BE49-F238E27FC236}">
                <a16:creationId xmlns:a16="http://schemas.microsoft.com/office/drawing/2014/main" id="{6CD9267E-5A99-4846-B334-8227605B7142}"/>
              </a:ext>
            </a:extLst>
          </p:cNvPr>
          <p:cNvSpPr txBox="1"/>
          <p:nvPr userDrawn="1"/>
        </p:nvSpPr>
        <p:spPr>
          <a:xfrm>
            <a:off x="4221960" y="1515907"/>
            <a:ext cx="538291" cy="400110"/>
          </a:xfrm>
          <a:prstGeom prst="rect">
            <a:avLst/>
          </a:prstGeom>
          <a:noFill/>
        </p:spPr>
        <p:txBody>
          <a:bodyPr wrap="square" rtlCol="0">
            <a:spAutoFit/>
          </a:bodyPr>
          <a:lstStyle/>
          <a:p>
            <a:pPr algn="ctr"/>
            <a:r>
              <a:rPr lang="pl-PL" sz="2000" b="0" dirty="0">
                <a:solidFill>
                  <a:schemeClr val="bg1"/>
                </a:solidFill>
                <a:latin typeface="+mj-lt"/>
              </a:rPr>
              <a:t>1.</a:t>
            </a:r>
          </a:p>
        </p:txBody>
      </p:sp>
      <p:sp>
        <p:nvSpPr>
          <p:cNvPr id="17" name="pole tekstowe 16">
            <a:extLst>
              <a:ext uri="{FF2B5EF4-FFF2-40B4-BE49-F238E27FC236}">
                <a16:creationId xmlns:a16="http://schemas.microsoft.com/office/drawing/2014/main" id="{5E68E6A3-835E-4107-9CB4-DB7B79FAB063}"/>
              </a:ext>
            </a:extLst>
          </p:cNvPr>
          <p:cNvSpPr txBox="1"/>
          <p:nvPr userDrawn="1"/>
        </p:nvSpPr>
        <p:spPr>
          <a:xfrm>
            <a:off x="4221960" y="2108335"/>
            <a:ext cx="538291" cy="400110"/>
          </a:xfrm>
          <a:prstGeom prst="rect">
            <a:avLst/>
          </a:prstGeom>
          <a:noFill/>
        </p:spPr>
        <p:txBody>
          <a:bodyPr wrap="square" rtlCol="0">
            <a:spAutoFit/>
          </a:bodyPr>
          <a:lstStyle/>
          <a:p>
            <a:pPr algn="ctr"/>
            <a:r>
              <a:rPr lang="pl-PL" sz="2000" b="0" dirty="0">
                <a:solidFill>
                  <a:schemeClr val="bg1"/>
                </a:solidFill>
                <a:latin typeface="+mj-lt"/>
              </a:rPr>
              <a:t>2.</a:t>
            </a:r>
          </a:p>
        </p:txBody>
      </p:sp>
      <p:sp>
        <p:nvSpPr>
          <p:cNvPr id="18" name="pole tekstowe 17">
            <a:extLst>
              <a:ext uri="{FF2B5EF4-FFF2-40B4-BE49-F238E27FC236}">
                <a16:creationId xmlns:a16="http://schemas.microsoft.com/office/drawing/2014/main" id="{3799E5DE-3D50-4F60-AD88-13B56F26DBD4}"/>
              </a:ext>
            </a:extLst>
          </p:cNvPr>
          <p:cNvSpPr txBox="1"/>
          <p:nvPr userDrawn="1"/>
        </p:nvSpPr>
        <p:spPr>
          <a:xfrm>
            <a:off x="4221960" y="2700763"/>
            <a:ext cx="538291" cy="400110"/>
          </a:xfrm>
          <a:prstGeom prst="rect">
            <a:avLst/>
          </a:prstGeom>
          <a:noFill/>
        </p:spPr>
        <p:txBody>
          <a:bodyPr wrap="square" rtlCol="0">
            <a:spAutoFit/>
          </a:bodyPr>
          <a:lstStyle/>
          <a:p>
            <a:pPr algn="ctr"/>
            <a:r>
              <a:rPr lang="pl-PL" sz="2000" b="0" dirty="0">
                <a:solidFill>
                  <a:schemeClr val="bg1"/>
                </a:solidFill>
                <a:latin typeface="+mj-lt"/>
              </a:rPr>
              <a:t>3.</a:t>
            </a:r>
          </a:p>
        </p:txBody>
      </p:sp>
      <p:sp>
        <p:nvSpPr>
          <p:cNvPr id="23" name="Prostokąt: zaokrąglone rogi 22">
            <a:extLst>
              <a:ext uri="{FF2B5EF4-FFF2-40B4-BE49-F238E27FC236}">
                <a16:creationId xmlns:a16="http://schemas.microsoft.com/office/drawing/2014/main" id="{2719AF0F-6C1F-49AB-8EF3-481D37F60466}"/>
              </a:ext>
            </a:extLst>
          </p:cNvPr>
          <p:cNvSpPr/>
          <p:nvPr userDrawn="1"/>
        </p:nvSpPr>
        <p:spPr>
          <a:xfrm>
            <a:off x="4237458" y="3870798"/>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21" name="Symbol zastępczy obrazu 20">
            <a:extLst>
              <a:ext uri="{FF2B5EF4-FFF2-40B4-BE49-F238E27FC236}">
                <a16:creationId xmlns:a16="http://schemas.microsoft.com/office/drawing/2014/main" id="{C850A8BD-9EB0-4685-903A-5299724D616E}"/>
              </a:ext>
            </a:extLst>
          </p:cNvPr>
          <p:cNvSpPr>
            <a:spLocks noGrp="1"/>
          </p:cNvSpPr>
          <p:nvPr>
            <p:ph type="pic" sz="quarter" idx="17"/>
          </p:nvPr>
        </p:nvSpPr>
        <p:spPr>
          <a:xfrm>
            <a:off x="334963" y="520700"/>
            <a:ext cx="3251200" cy="5505450"/>
          </a:xfrm>
          <a:prstGeom prst="roundRect">
            <a:avLst>
              <a:gd name="adj" fmla="val 4207"/>
            </a:avLst>
          </a:prstGeom>
          <a:solidFill>
            <a:schemeClr val="bg2"/>
          </a:solidFill>
        </p:spPr>
        <p:txBody>
          <a:bodyPr/>
          <a:lstStyle>
            <a:lvl1pPr marL="0" indent="0">
              <a:buNone/>
              <a:defRPr/>
            </a:lvl1pPr>
          </a:lstStyle>
          <a:p>
            <a:endParaRPr lang="pl-PL" dirty="0"/>
          </a:p>
          <a:p>
            <a:endParaRPr lang="pl-PL" dirty="0"/>
          </a:p>
          <a:p>
            <a:r>
              <a:rPr lang="pl-PL" dirty="0"/>
              <a:t>Image </a:t>
            </a:r>
            <a:r>
              <a:rPr lang="pl-PL" dirty="0" err="1"/>
              <a:t>placeholder</a:t>
            </a:r>
            <a:endParaRPr lang="pl-PL" dirty="0"/>
          </a:p>
        </p:txBody>
      </p:sp>
      <p:pic>
        <p:nvPicPr>
          <p:cNvPr id="22" name="Obraz 21">
            <a:extLst>
              <a:ext uri="{FF2B5EF4-FFF2-40B4-BE49-F238E27FC236}">
                <a16:creationId xmlns:a16="http://schemas.microsoft.com/office/drawing/2014/main" id="{DC029BD2-76C8-4C5E-95AD-2119E831BD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9" name="pole tekstowe 18">
            <a:extLst>
              <a:ext uri="{FF2B5EF4-FFF2-40B4-BE49-F238E27FC236}">
                <a16:creationId xmlns:a16="http://schemas.microsoft.com/office/drawing/2014/main" id="{00806300-FA10-49B8-988A-DABBE8F8CFC4}"/>
              </a:ext>
            </a:extLst>
          </p:cNvPr>
          <p:cNvSpPr txBox="1"/>
          <p:nvPr userDrawn="1"/>
        </p:nvSpPr>
        <p:spPr>
          <a:xfrm>
            <a:off x="4221960" y="3293191"/>
            <a:ext cx="538291" cy="400110"/>
          </a:xfrm>
          <a:prstGeom prst="rect">
            <a:avLst/>
          </a:prstGeom>
          <a:noFill/>
        </p:spPr>
        <p:txBody>
          <a:bodyPr wrap="square" rtlCol="0">
            <a:spAutoFit/>
          </a:bodyPr>
          <a:lstStyle/>
          <a:p>
            <a:pPr algn="ctr"/>
            <a:r>
              <a:rPr lang="pl-PL" sz="2000" b="0" dirty="0">
                <a:solidFill>
                  <a:schemeClr val="bg1"/>
                </a:solidFill>
                <a:latin typeface="+mj-lt"/>
              </a:rPr>
              <a:t>4.</a:t>
            </a:r>
          </a:p>
        </p:txBody>
      </p:sp>
      <p:sp>
        <p:nvSpPr>
          <p:cNvPr id="24" name="pole tekstowe 23">
            <a:extLst>
              <a:ext uri="{FF2B5EF4-FFF2-40B4-BE49-F238E27FC236}">
                <a16:creationId xmlns:a16="http://schemas.microsoft.com/office/drawing/2014/main" id="{B56CB34D-E1C4-493F-AA68-BCA6A0843F2D}"/>
              </a:ext>
            </a:extLst>
          </p:cNvPr>
          <p:cNvSpPr txBox="1"/>
          <p:nvPr userDrawn="1"/>
        </p:nvSpPr>
        <p:spPr>
          <a:xfrm>
            <a:off x="4221960" y="3885619"/>
            <a:ext cx="538291" cy="400110"/>
          </a:xfrm>
          <a:prstGeom prst="rect">
            <a:avLst/>
          </a:prstGeom>
          <a:noFill/>
        </p:spPr>
        <p:txBody>
          <a:bodyPr wrap="square" rtlCol="0">
            <a:spAutoFit/>
          </a:bodyPr>
          <a:lstStyle/>
          <a:p>
            <a:pPr algn="ctr"/>
            <a:r>
              <a:rPr lang="pl-PL" sz="2000" b="0" dirty="0">
                <a:solidFill>
                  <a:schemeClr val="bg1"/>
                </a:solidFill>
                <a:latin typeface="+mj-lt"/>
              </a:rPr>
              <a:t>5.</a:t>
            </a:r>
          </a:p>
        </p:txBody>
      </p:sp>
      <p:sp>
        <p:nvSpPr>
          <p:cNvPr id="26" name="Tytuł 1">
            <a:extLst>
              <a:ext uri="{FF2B5EF4-FFF2-40B4-BE49-F238E27FC236}">
                <a16:creationId xmlns:a16="http://schemas.microsoft.com/office/drawing/2014/main" id="{0009D08D-8030-4F0F-BB90-4822981140A0}"/>
              </a:ext>
            </a:extLst>
          </p:cNvPr>
          <p:cNvSpPr>
            <a:spLocks noGrp="1"/>
          </p:cNvSpPr>
          <p:nvPr>
            <p:ph type="title" hasCustomPrompt="1"/>
          </p:nvPr>
        </p:nvSpPr>
        <p:spPr>
          <a:xfrm>
            <a:off x="5307082" y="706976"/>
            <a:ext cx="4784531" cy="787466"/>
          </a:xfrm>
        </p:spPr>
        <p:txBody>
          <a:bodyPr>
            <a:noAutofit/>
          </a:bodyPr>
          <a:lstStyle>
            <a:lvl1pPr>
              <a:defRPr sz="3200">
                <a:solidFill>
                  <a:schemeClr val="tx2"/>
                </a:solidFill>
              </a:defRPr>
            </a:lvl1pPr>
          </a:lstStyle>
          <a:p>
            <a:r>
              <a:rPr lang="en-US" dirty="0"/>
              <a:t>Title</a:t>
            </a:r>
            <a:endParaRPr lang="pl-PL" dirty="0"/>
          </a:p>
        </p:txBody>
      </p:sp>
      <p:sp>
        <p:nvSpPr>
          <p:cNvPr id="27" name="Prostokąt: zaokrąglone rogi 26">
            <a:extLst>
              <a:ext uri="{FF2B5EF4-FFF2-40B4-BE49-F238E27FC236}">
                <a16:creationId xmlns:a16="http://schemas.microsoft.com/office/drawing/2014/main" id="{1FAFC48B-B45A-41CB-A6FD-29B64290FCD6}"/>
              </a:ext>
            </a:extLst>
          </p:cNvPr>
          <p:cNvSpPr/>
          <p:nvPr userDrawn="1"/>
        </p:nvSpPr>
        <p:spPr>
          <a:xfrm>
            <a:off x="4237458" y="4464698"/>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28" name="pole tekstowe 27">
            <a:extLst>
              <a:ext uri="{FF2B5EF4-FFF2-40B4-BE49-F238E27FC236}">
                <a16:creationId xmlns:a16="http://schemas.microsoft.com/office/drawing/2014/main" id="{F5A78235-7D4F-49FE-8253-AC1AEBEE739B}"/>
              </a:ext>
            </a:extLst>
          </p:cNvPr>
          <p:cNvSpPr txBox="1"/>
          <p:nvPr userDrawn="1"/>
        </p:nvSpPr>
        <p:spPr>
          <a:xfrm>
            <a:off x="4221960" y="4478047"/>
            <a:ext cx="538291" cy="400110"/>
          </a:xfrm>
          <a:prstGeom prst="rect">
            <a:avLst/>
          </a:prstGeom>
          <a:noFill/>
        </p:spPr>
        <p:txBody>
          <a:bodyPr wrap="square" rtlCol="0">
            <a:spAutoFit/>
          </a:bodyPr>
          <a:lstStyle/>
          <a:p>
            <a:pPr algn="ctr"/>
            <a:r>
              <a:rPr lang="pl-PL" sz="2000" b="0" dirty="0">
                <a:solidFill>
                  <a:schemeClr val="bg1"/>
                </a:solidFill>
                <a:latin typeface="+mj-lt"/>
              </a:rPr>
              <a:t>6.</a:t>
            </a:r>
          </a:p>
        </p:txBody>
      </p:sp>
      <p:sp>
        <p:nvSpPr>
          <p:cNvPr id="33" name="Symbol zastępczy tekstu 11">
            <a:extLst>
              <a:ext uri="{FF2B5EF4-FFF2-40B4-BE49-F238E27FC236}">
                <a16:creationId xmlns:a16="http://schemas.microsoft.com/office/drawing/2014/main" id="{E71E9A9A-0371-4E11-85FD-9BFACC44AC34}"/>
              </a:ext>
            </a:extLst>
          </p:cNvPr>
          <p:cNvSpPr>
            <a:spLocks noGrp="1"/>
          </p:cNvSpPr>
          <p:nvPr>
            <p:ph type="body" sz="quarter" idx="18" hasCustomPrompt="1"/>
          </p:nvPr>
        </p:nvSpPr>
        <p:spPr>
          <a:xfrm>
            <a:off x="5202312" y="2061323"/>
            <a:ext cx="6557963" cy="552862"/>
          </a:xfrm>
        </p:spPr>
        <p:txBody>
          <a:bodyPr anchor="ctr">
            <a:normAutofit/>
          </a:bodyPr>
          <a:lstStyle>
            <a:lvl1pPr marL="0" indent="0" algn="l">
              <a:buNone/>
              <a:defRPr sz="1800">
                <a:solidFill>
                  <a:schemeClr val="tx2"/>
                </a:solidFill>
              </a:defRPr>
            </a:lvl1pPr>
          </a:lstStyle>
          <a:p>
            <a:pPr lvl="0"/>
            <a:r>
              <a:rPr lang="pl-PL" dirty="0"/>
              <a:t>Point </a:t>
            </a:r>
            <a:r>
              <a:rPr lang="pl-PL" dirty="0" err="1"/>
              <a:t>two</a:t>
            </a:r>
            <a:endParaRPr lang="pl-PL" dirty="0"/>
          </a:p>
        </p:txBody>
      </p:sp>
      <p:sp>
        <p:nvSpPr>
          <p:cNvPr id="34" name="Symbol zastępczy tekstu 11">
            <a:extLst>
              <a:ext uri="{FF2B5EF4-FFF2-40B4-BE49-F238E27FC236}">
                <a16:creationId xmlns:a16="http://schemas.microsoft.com/office/drawing/2014/main" id="{9AAEBCB7-08AF-493D-B364-7C451E08F628}"/>
              </a:ext>
            </a:extLst>
          </p:cNvPr>
          <p:cNvSpPr>
            <a:spLocks noGrp="1"/>
          </p:cNvSpPr>
          <p:nvPr>
            <p:ph type="body" sz="quarter" idx="19" hasCustomPrompt="1"/>
          </p:nvPr>
        </p:nvSpPr>
        <p:spPr>
          <a:xfrm>
            <a:off x="5202311" y="2650879"/>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three</a:t>
            </a:r>
            <a:endParaRPr lang="pl-PL" dirty="0"/>
          </a:p>
        </p:txBody>
      </p:sp>
      <p:sp>
        <p:nvSpPr>
          <p:cNvPr id="35" name="Symbol zastępczy tekstu 11">
            <a:extLst>
              <a:ext uri="{FF2B5EF4-FFF2-40B4-BE49-F238E27FC236}">
                <a16:creationId xmlns:a16="http://schemas.microsoft.com/office/drawing/2014/main" id="{4DA7EB85-3FF4-4100-AC2E-D49C3F3AF50C}"/>
              </a:ext>
            </a:extLst>
          </p:cNvPr>
          <p:cNvSpPr>
            <a:spLocks noGrp="1"/>
          </p:cNvSpPr>
          <p:nvPr>
            <p:ph type="body" sz="quarter" idx="20" hasCustomPrompt="1"/>
          </p:nvPr>
        </p:nvSpPr>
        <p:spPr>
          <a:xfrm>
            <a:off x="5202311" y="3238341"/>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four</a:t>
            </a:r>
            <a:endParaRPr lang="pl-PL" dirty="0"/>
          </a:p>
        </p:txBody>
      </p:sp>
      <p:sp>
        <p:nvSpPr>
          <p:cNvPr id="36" name="Symbol zastępczy tekstu 11">
            <a:extLst>
              <a:ext uri="{FF2B5EF4-FFF2-40B4-BE49-F238E27FC236}">
                <a16:creationId xmlns:a16="http://schemas.microsoft.com/office/drawing/2014/main" id="{B7448B53-38D9-4C36-8575-755CF7E23D6A}"/>
              </a:ext>
            </a:extLst>
          </p:cNvPr>
          <p:cNvSpPr>
            <a:spLocks noGrp="1"/>
          </p:cNvSpPr>
          <p:nvPr>
            <p:ph type="body" sz="quarter" idx="21" hasCustomPrompt="1"/>
          </p:nvPr>
        </p:nvSpPr>
        <p:spPr>
          <a:xfrm>
            <a:off x="5202311" y="3831347"/>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five</a:t>
            </a:r>
            <a:endParaRPr lang="pl-PL" dirty="0"/>
          </a:p>
        </p:txBody>
      </p:sp>
      <p:sp>
        <p:nvSpPr>
          <p:cNvPr id="37" name="Symbol zastępczy tekstu 11">
            <a:extLst>
              <a:ext uri="{FF2B5EF4-FFF2-40B4-BE49-F238E27FC236}">
                <a16:creationId xmlns:a16="http://schemas.microsoft.com/office/drawing/2014/main" id="{4A1963FE-18B3-498E-8165-C215102A1F55}"/>
              </a:ext>
            </a:extLst>
          </p:cNvPr>
          <p:cNvSpPr>
            <a:spLocks noGrp="1"/>
          </p:cNvSpPr>
          <p:nvPr>
            <p:ph type="body" sz="quarter" idx="22" hasCustomPrompt="1"/>
          </p:nvPr>
        </p:nvSpPr>
        <p:spPr>
          <a:xfrm>
            <a:off x="5202311" y="4426415"/>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six</a:t>
            </a:r>
            <a:endParaRPr lang="pl-PL" dirty="0"/>
          </a:p>
        </p:txBody>
      </p:sp>
      <p:sp>
        <p:nvSpPr>
          <p:cNvPr id="29" name="Prostokąt: zaokrąglone rogi 28">
            <a:extLst>
              <a:ext uri="{FF2B5EF4-FFF2-40B4-BE49-F238E27FC236}">
                <a16:creationId xmlns:a16="http://schemas.microsoft.com/office/drawing/2014/main" id="{4A998DE2-C404-4CD4-A281-15770085D0EE}"/>
              </a:ext>
            </a:extLst>
          </p:cNvPr>
          <p:cNvSpPr/>
          <p:nvPr userDrawn="1"/>
        </p:nvSpPr>
        <p:spPr>
          <a:xfrm>
            <a:off x="4237458" y="5058598"/>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30" name="pole tekstowe 29">
            <a:extLst>
              <a:ext uri="{FF2B5EF4-FFF2-40B4-BE49-F238E27FC236}">
                <a16:creationId xmlns:a16="http://schemas.microsoft.com/office/drawing/2014/main" id="{61FFE7D3-27FB-47A2-A35D-9A8B01541602}"/>
              </a:ext>
            </a:extLst>
          </p:cNvPr>
          <p:cNvSpPr txBox="1"/>
          <p:nvPr userDrawn="1"/>
        </p:nvSpPr>
        <p:spPr>
          <a:xfrm>
            <a:off x="4221960" y="5070475"/>
            <a:ext cx="538291" cy="400110"/>
          </a:xfrm>
          <a:prstGeom prst="rect">
            <a:avLst/>
          </a:prstGeom>
          <a:noFill/>
        </p:spPr>
        <p:txBody>
          <a:bodyPr wrap="square" rtlCol="0">
            <a:spAutoFit/>
          </a:bodyPr>
          <a:lstStyle/>
          <a:p>
            <a:pPr algn="ctr"/>
            <a:r>
              <a:rPr lang="en-US" sz="2000" b="0" dirty="0">
                <a:solidFill>
                  <a:schemeClr val="bg1"/>
                </a:solidFill>
                <a:latin typeface="+mj-lt"/>
              </a:rPr>
              <a:t>7</a:t>
            </a:r>
            <a:r>
              <a:rPr lang="pl-PL" sz="2000" b="0" dirty="0">
                <a:solidFill>
                  <a:schemeClr val="bg1"/>
                </a:solidFill>
                <a:latin typeface="+mj-lt"/>
              </a:rPr>
              <a:t>.</a:t>
            </a:r>
          </a:p>
        </p:txBody>
      </p:sp>
      <p:sp>
        <p:nvSpPr>
          <p:cNvPr id="31" name="Symbol zastępczy tekstu 11">
            <a:extLst>
              <a:ext uri="{FF2B5EF4-FFF2-40B4-BE49-F238E27FC236}">
                <a16:creationId xmlns:a16="http://schemas.microsoft.com/office/drawing/2014/main" id="{4281D7C5-B998-4887-8235-1454251469E5}"/>
              </a:ext>
            </a:extLst>
          </p:cNvPr>
          <p:cNvSpPr>
            <a:spLocks noGrp="1"/>
          </p:cNvSpPr>
          <p:nvPr>
            <p:ph type="body" sz="quarter" idx="23" hasCustomPrompt="1"/>
          </p:nvPr>
        </p:nvSpPr>
        <p:spPr>
          <a:xfrm>
            <a:off x="5202311" y="5010910"/>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seven</a:t>
            </a:r>
            <a:endParaRPr lang="pl-PL" dirty="0"/>
          </a:p>
        </p:txBody>
      </p:sp>
      <p:sp>
        <p:nvSpPr>
          <p:cNvPr id="32" name="Symbol zastępczy tekstu 11">
            <a:extLst>
              <a:ext uri="{FF2B5EF4-FFF2-40B4-BE49-F238E27FC236}">
                <a16:creationId xmlns:a16="http://schemas.microsoft.com/office/drawing/2014/main" id="{772712B7-2C1E-49EC-8669-523C8DC17FD6}"/>
              </a:ext>
            </a:extLst>
          </p:cNvPr>
          <p:cNvSpPr>
            <a:spLocks noGrp="1"/>
          </p:cNvSpPr>
          <p:nvPr>
            <p:ph type="body" sz="quarter" idx="24" hasCustomPrompt="1"/>
          </p:nvPr>
        </p:nvSpPr>
        <p:spPr>
          <a:xfrm>
            <a:off x="5202311" y="5598635"/>
            <a:ext cx="6557963" cy="552862"/>
          </a:xfrm>
        </p:spPr>
        <p:txBody>
          <a:bodyPr anchor="ctr">
            <a:normAutofit/>
          </a:bodyPr>
          <a:lstStyle>
            <a:lvl1pPr marL="0" indent="0" algn="l">
              <a:buNone/>
              <a:defRPr sz="1800">
                <a:solidFill>
                  <a:schemeClr val="tx2"/>
                </a:solidFill>
              </a:defRPr>
            </a:lvl1pPr>
          </a:lstStyle>
          <a:p>
            <a:pPr lvl="0"/>
            <a:r>
              <a:rPr lang="pl-PL" dirty="0"/>
              <a:t>Point </a:t>
            </a:r>
            <a:r>
              <a:rPr lang="en-US" dirty="0"/>
              <a:t>eight</a:t>
            </a:r>
            <a:endParaRPr lang="pl-PL" dirty="0"/>
          </a:p>
        </p:txBody>
      </p:sp>
      <p:sp>
        <p:nvSpPr>
          <p:cNvPr id="38" name="Prostokąt: zaokrąglone rogi 37">
            <a:extLst>
              <a:ext uri="{FF2B5EF4-FFF2-40B4-BE49-F238E27FC236}">
                <a16:creationId xmlns:a16="http://schemas.microsoft.com/office/drawing/2014/main" id="{CF0346A3-31AE-4D8B-96A1-CF4DE4079F8A}"/>
              </a:ext>
            </a:extLst>
          </p:cNvPr>
          <p:cNvSpPr/>
          <p:nvPr userDrawn="1"/>
        </p:nvSpPr>
        <p:spPr>
          <a:xfrm>
            <a:off x="4237458" y="5652495"/>
            <a:ext cx="460041" cy="460041"/>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50"/>
          </a:p>
        </p:txBody>
      </p:sp>
      <p:sp>
        <p:nvSpPr>
          <p:cNvPr id="39" name="pole tekstowe 38">
            <a:extLst>
              <a:ext uri="{FF2B5EF4-FFF2-40B4-BE49-F238E27FC236}">
                <a16:creationId xmlns:a16="http://schemas.microsoft.com/office/drawing/2014/main" id="{E9EE6947-7D77-49C5-A8B8-18DB1CBCE5BA}"/>
              </a:ext>
            </a:extLst>
          </p:cNvPr>
          <p:cNvSpPr txBox="1"/>
          <p:nvPr userDrawn="1"/>
        </p:nvSpPr>
        <p:spPr>
          <a:xfrm>
            <a:off x="4221960" y="5662903"/>
            <a:ext cx="538291" cy="400110"/>
          </a:xfrm>
          <a:prstGeom prst="rect">
            <a:avLst/>
          </a:prstGeom>
          <a:noFill/>
        </p:spPr>
        <p:txBody>
          <a:bodyPr wrap="square" rtlCol="0">
            <a:spAutoFit/>
          </a:bodyPr>
          <a:lstStyle/>
          <a:p>
            <a:pPr algn="ctr"/>
            <a:r>
              <a:rPr lang="en-US" sz="2000" b="0" dirty="0">
                <a:solidFill>
                  <a:schemeClr val="bg1"/>
                </a:solidFill>
                <a:latin typeface="+mj-lt"/>
              </a:rPr>
              <a:t>8</a:t>
            </a:r>
            <a:r>
              <a:rPr lang="pl-PL" sz="2000" b="0" dirty="0">
                <a:solidFill>
                  <a:schemeClr val="bg1"/>
                </a:solidFill>
                <a:latin typeface="+mj-lt"/>
              </a:rPr>
              <a:t>.</a:t>
            </a:r>
          </a:p>
        </p:txBody>
      </p:sp>
      <p:pic>
        <p:nvPicPr>
          <p:cNvPr id="40" name="Obraz 39">
            <a:extLst>
              <a:ext uri="{FF2B5EF4-FFF2-40B4-BE49-F238E27FC236}">
                <a16:creationId xmlns:a16="http://schemas.microsoft.com/office/drawing/2014/main" id="{E1DAC28E-BF15-4BF2-917D-1B04F2C7CE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52676" y="5224694"/>
            <a:ext cx="1248907" cy="1170410"/>
          </a:xfrm>
          <a:prstGeom prst="rect">
            <a:avLst/>
          </a:prstGeom>
        </p:spPr>
      </p:pic>
    </p:spTree>
    <p:extLst>
      <p:ext uri="{BB962C8B-B14F-4D97-AF65-F5344CB8AC3E}">
        <p14:creationId xmlns:p14="http://schemas.microsoft.com/office/powerpoint/2010/main" val="2569627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9 elements">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E0177C51-351D-4961-9DC6-91A3EEA109AB}"/>
              </a:ext>
            </a:extLst>
          </p:cNvPr>
          <p:cNvSpPr>
            <a:spLocks noGrp="1"/>
          </p:cNvSpPr>
          <p:nvPr>
            <p:ph type="dt" sz="half" idx="10"/>
          </p:nvPr>
        </p:nvSpPr>
        <p:spPr/>
        <p:txBody>
          <a:bodyPr/>
          <a:lstStyle/>
          <a:p>
            <a:fld id="{9A553975-1320-4BAE-B0B5-70213D6A40B9}" type="datetimeyyyy">
              <a:rPr lang="pl-PL" smtClean="0"/>
              <a:t>2024</a:t>
            </a:fld>
            <a:endParaRPr lang="pl-PL"/>
          </a:p>
        </p:txBody>
      </p:sp>
      <p:sp>
        <p:nvSpPr>
          <p:cNvPr id="4" name="Symbol zastępczy stopki 3">
            <a:extLst>
              <a:ext uri="{FF2B5EF4-FFF2-40B4-BE49-F238E27FC236}">
                <a16:creationId xmlns:a16="http://schemas.microsoft.com/office/drawing/2014/main" id="{9D433476-CC49-4A35-A022-1F7B4874095B}"/>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2C394423-085C-41FD-86B1-8BA0DB5CEB49}"/>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A0D9789B-5EE3-454D-B450-79A57AC8D51F}"/>
              </a:ext>
            </a:extLst>
          </p:cNvPr>
          <p:cNvSpPr/>
          <p:nvPr userDrawn="1"/>
        </p:nvSpPr>
        <p:spPr>
          <a:xfrm>
            <a:off x="4408990" y="0"/>
            <a:ext cx="104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zaokrąglone rogi 6">
            <a:extLst>
              <a:ext uri="{FF2B5EF4-FFF2-40B4-BE49-F238E27FC236}">
                <a16:creationId xmlns:a16="http://schemas.microsoft.com/office/drawing/2014/main" id="{0EEC213C-A74D-411F-9993-3581589C7144}"/>
              </a:ext>
            </a:extLst>
          </p:cNvPr>
          <p:cNvSpPr/>
          <p:nvPr userDrawn="1"/>
        </p:nvSpPr>
        <p:spPr>
          <a:xfrm>
            <a:off x="4237459" y="1495199"/>
            <a:ext cx="402856" cy="4028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900"/>
          </a:p>
        </p:txBody>
      </p:sp>
      <p:sp>
        <p:nvSpPr>
          <p:cNvPr id="10" name="Prostokąt: zaokrąglone rogi 9">
            <a:extLst>
              <a:ext uri="{FF2B5EF4-FFF2-40B4-BE49-F238E27FC236}">
                <a16:creationId xmlns:a16="http://schemas.microsoft.com/office/drawing/2014/main" id="{877DA599-5A43-4BF1-B176-516FF70F9E89}"/>
              </a:ext>
            </a:extLst>
          </p:cNvPr>
          <p:cNvSpPr/>
          <p:nvPr userDrawn="1"/>
        </p:nvSpPr>
        <p:spPr>
          <a:xfrm>
            <a:off x="4237459" y="3036761"/>
            <a:ext cx="402856" cy="4028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900"/>
          </a:p>
        </p:txBody>
      </p:sp>
      <p:sp>
        <p:nvSpPr>
          <p:cNvPr id="8" name="Prostokąt: zaokrąglone rogi 7">
            <a:extLst>
              <a:ext uri="{FF2B5EF4-FFF2-40B4-BE49-F238E27FC236}">
                <a16:creationId xmlns:a16="http://schemas.microsoft.com/office/drawing/2014/main" id="{FCB4C9A7-C313-47C9-B628-0F0C502FCCFF}"/>
              </a:ext>
            </a:extLst>
          </p:cNvPr>
          <p:cNvSpPr/>
          <p:nvPr userDrawn="1"/>
        </p:nvSpPr>
        <p:spPr>
          <a:xfrm>
            <a:off x="4237459" y="2005975"/>
            <a:ext cx="402856" cy="4028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900" dirty="0"/>
          </a:p>
        </p:txBody>
      </p:sp>
      <p:sp>
        <p:nvSpPr>
          <p:cNvPr id="9" name="Prostokąt: zaokrąglone rogi 8">
            <a:extLst>
              <a:ext uri="{FF2B5EF4-FFF2-40B4-BE49-F238E27FC236}">
                <a16:creationId xmlns:a16="http://schemas.microsoft.com/office/drawing/2014/main" id="{7D59D3B4-D3C6-4D8F-8A5A-0B643FC26FE9}"/>
              </a:ext>
            </a:extLst>
          </p:cNvPr>
          <p:cNvSpPr/>
          <p:nvPr userDrawn="1"/>
        </p:nvSpPr>
        <p:spPr>
          <a:xfrm>
            <a:off x="4237459" y="2516749"/>
            <a:ext cx="402856" cy="4028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900"/>
          </a:p>
        </p:txBody>
      </p:sp>
      <p:sp>
        <p:nvSpPr>
          <p:cNvPr id="12" name="Symbol zastępczy tekstu 11">
            <a:extLst>
              <a:ext uri="{FF2B5EF4-FFF2-40B4-BE49-F238E27FC236}">
                <a16:creationId xmlns:a16="http://schemas.microsoft.com/office/drawing/2014/main" id="{AB8A2987-D310-40AF-89CF-C59A139FDE57}"/>
              </a:ext>
            </a:extLst>
          </p:cNvPr>
          <p:cNvSpPr>
            <a:spLocks noGrp="1"/>
          </p:cNvSpPr>
          <p:nvPr>
            <p:ph type="body" sz="quarter" idx="13" hasCustomPrompt="1"/>
          </p:nvPr>
        </p:nvSpPr>
        <p:spPr>
          <a:xfrm>
            <a:off x="5202313" y="1472972"/>
            <a:ext cx="5742780" cy="484139"/>
          </a:xfrm>
        </p:spPr>
        <p:txBody>
          <a:bodyPr anchor="ctr">
            <a:normAutofit/>
          </a:bodyPr>
          <a:lstStyle>
            <a:lvl1pPr marL="0" indent="0" algn="l">
              <a:buNone/>
              <a:defRPr sz="1400">
                <a:solidFill>
                  <a:schemeClr val="tx2"/>
                </a:solidFill>
              </a:defRPr>
            </a:lvl1pPr>
          </a:lstStyle>
          <a:p>
            <a:pPr lvl="0"/>
            <a:r>
              <a:rPr lang="pl-PL" dirty="0"/>
              <a:t>Point one</a:t>
            </a:r>
          </a:p>
        </p:txBody>
      </p:sp>
      <p:sp>
        <p:nvSpPr>
          <p:cNvPr id="16" name="pole tekstowe 15">
            <a:extLst>
              <a:ext uri="{FF2B5EF4-FFF2-40B4-BE49-F238E27FC236}">
                <a16:creationId xmlns:a16="http://schemas.microsoft.com/office/drawing/2014/main" id="{6CD9267E-5A99-4846-B334-8227605B7142}"/>
              </a:ext>
            </a:extLst>
          </p:cNvPr>
          <p:cNvSpPr txBox="1"/>
          <p:nvPr userDrawn="1"/>
        </p:nvSpPr>
        <p:spPr>
          <a:xfrm>
            <a:off x="4221960" y="1515907"/>
            <a:ext cx="471379" cy="338554"/>
          </a:xfrm>
          <a:prstGeom prst="rect">
            <a:avLst/>
          </a:prstGeom>
          <a:noFill/>
        </p:spPr>
        <p:txBody>
          <a:bodyPr wrap="square" rtlCol="0">
            <a:spAutoFit/>
          </a:bodyPr>
          <a:lstStyle/>
          <a:p>
            <a:pPr algn="ctr"/>
            <a:r>
              <a:rPr lang="pl-PL" sz="1600" b="0" dirty="0">
                <a:solidFill>
                  <a:schemeClr val="bg1"/>
                </a:solidFill>
                <a:latin typeface="+mj-lt"/>
              </a:rPr>
              <a:t>1.</a:t>
            </a:r>
          </a:p>
        </p:txBody>
      </p:sp>
      <p:sp>
        <p:nvSpPr>
          <p:cNvPr id="17" name="pole tekstowe 16">
            <a:extLst>
              <a:ext uri="{FF2B5EF4-FFF2-40B4-BE49-F238E27FC236}">
                <a16:creationId xmlns:a16="http://schemas.microsoft.com/office/drawing/2014/main" id="{5E68E6A3-835E-4107-9CB4-DB7B79FAB063}"/>
              </a:ext>
            </a:extLst>
          </p:cNvPr>
          <p:cNvSpPr txBox="1"/>
          <p:nvPr userDrawn="1"/>
        </p:nvSpPr>
        <p:spPr>
          <a:xfrm>
            <a:off x="4221960" y="2025211"/>
            <a:ext cx="471379" cy="338554"/>
          </a:xfrm>
          <a:prstGeom prst="rect">
            <a:avLst/>
          </a:prstGeom>
          <a:noFill/>
        </p:spPr>
        <p:txBody>
          <a:bodyPr wrap="square" rtlCol="0">
            <a:spAutoFit/>
          </a:bodyPr>
          <a:lstStyle/>
          <a:p>
            <a:pPr algn="ctr"/>
            <a:r>
              <a:rPr lang="pl-PL" sz="1600" b="0" dirty="0">
                <a:solidFill>
                  <a:schemeClr val="bg1"/>
                </a:solidFill>
                <a:latin typeface="+mj-lt"/>
              </a:rPr>
              <a:t>2.</a:t>
            </a:r>
          </a:p>
        </p:txBody>
      </p:sp>
      <p:sp>
        <p:nvSpPr>
          <p:cNvPr id="18" name="pole tekstowe 17">
            <a:extLst>
              <a:ext uri="{FF2B5EF4-FFF2-40B4-BE49-F238E27FC236}">
                <a16:creationId xmlns:a16="http://schemas.microsoft.com/office/drawing/2014/main" id="{3799E5DE-3D50-4F60-AD88-13B56F26DBD4}"/>
              </a:ext>
            </a:extLst>
          </p:cNvPr>
          <p:cNvSpPr txBox="1"/>
          <p:nvPr userDrawn="1"/>
        </p:nvSpPr>
        <p:spPr>
          <a:xfrm>
            <a:off x="4221960" y="2534513"/>
            <a:ext cx="471379" cy="338554"/>
          </a:xfrm>
          <a:prstGeom prst="rect">
            <a:avLst/>
          </a:prstGeom>
          <a:noFill/>
        </p:spPr>
        <p:txBody>
          <a:bodyPr wrap="square" rtlCol="0">
            <a:spAutoFit/>
          </a:bodyPr>
          <a:lstStyle/>
          <a:p>
            <a:pPr algn="ctr"/>
            <a:r>
              <a:rPr lang="pl-PL" sz="1600" b="0" dirty="0">
                <a:solidFill>
                  <a:schemeClr val="bg1"/>
                </a:solidFill>
                <a:latin typeface="+mj-lt"/>
              </a:rPr>
              <a:t>3.</a:t>
            </a:r>
          </a:p>
        </p:txBody>
      </p:sp>
      <p:sp>
        <p:nvSpPr>
          <p:cNvPr id="23" name="Prostokąt: zaokrąglone rogi 22">
            <a:extLst>
              <a:ext uri="{FF2B5EF4-FFF2-40B4-BE49-F238E27FC236}">
                <a16:creationId xmlns:a16="http://schemas.microsoft.com/office/drawing/2014/main" id="{2719AF0F-6C1F-49AB-8EF3-481D37F60466}"/>
              </a:ext>
            </a:extLst>
          </p:cNvPr>
          <p:cNvSpPr/>
          <p:nvPr userDrawn="1"/>
        </p:nvSpPr>
        <p:spPr>
          <a:xfrm>
            <a:off x="4237459" y="3556773"/>
            <a:ext cx="402856" cy="4028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900"/>
          </a:p>
        </p:txBody>
      </p:sp>
      <p:sp>
        <p:nvSpPr>
          <p:cNvPr id="21" name="Symbol zastępczy obrazu 20">
            <a:extLst>
              <a:ext uri="{FF2B5EF4-FFF2-40B4-BE49-F238E27FC236}">
                <a16:creationId xmlns:a16="http://schemas.microsoft.com/office/drawing/2014/main" id="{C850A8BD-9EB0-4685-903A-5299724D616E}"/>
              </a:ext>
            </a:extLst>
          </p:cNvPr>
          <p:cNvSpPr>
            <a:spLocks noGrp="1"/>
          </p:cNvSpPr>
          <p:nvPr>
            <p:ph type="pic" sz="quarter" idx="17"/>
          </p:nvPr>
        </p:nvSpPr>
        <p:spPr>
          <a:xfrm>
            <a:off x="334963" y="520700"/>
            <a:ext cx="3251200" cy="5505450"/>
          </a:xfrm>
          <a:prstGeom prst="roundRect">
            <a:avLst>
              <a:gd name="adj" fmla="val 4207"/>
            </a:avLst>
          </a:prstGeom>
          <a:solidFill>
            <a:schemeClr val="bg2"/>
          </a:solidFill>
        </p:spPr>
        <p:txBody>
          <a:bodyPr/>
          <a:lstStyle>
            <a:lvl1pPr marL="0" indent="0">
              <a:buNone/>
              <a:defRPr/>
            </a:lvl1pPr>
          </a:lstStyle>
          <a:p>
            <a:endParaRPr lang="pl-PL" dirty="0"/>
          </a:p>
          <a:p>
            <a:endParaRPr lang="pl-PL" dirty="0"/>
          </a:p>
          <a:p>
            <a:r>
              <a:rPr lang="pl-PL" dirty="0"/>
              <a:t>Image </a:t>
            </a:r>
            <a:r>
              <a:rPr lang="pl-PL" dirty="0" err="1"/>
              <a:t>placeholder</a:t>
            </a:r>
            <a:endParaRPr lang="pl-PL" dirty="0"/>
          </a:p>
        </p:txBody>
      </p:sp>
      <p:pic>
        <p:nvPicPr>
          <p:cNvPr id="22" name="Obraz 21">
            <a:extLst>
              <a:ext uri="{FF2B5EF4-FFF2-40B4-BE49-F238E27FC236}">
                <a16:creationId xmlns:a16="http://schemas.microsoft.com/office/drawing/2014/main" id="{DC029BD2-76C8-4C5E-95AD-2119E831BD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9" name="pole tekstowe 18">
            <a:extLst>
              <a:ext uri="{FF2B5EF4-FFF2-40B4-BE49-F238E27FC236}">
                <a16:creationId xmlns:a16="http://schemas.microsoft.com/office/drawing/2014/main" id="{00806300-FA10-49B8-988A-DABBE8F8CFC4}"/>
              </a:ext>
            </a:extLst>
          </p:cNvPr>
          <p:cNvSpPr txBox="1"/>
          <p:nvPr userDrawn="1"/>
        </p:nvSpPr>
        <p:spPr>
          <a:xfrm>
            <a:off x="4221960" y="3053053"/>
            <a:ext cx="471379" cy="338554"/>
          </a:xfrm>
          <a:prstGeom prst="rect">
            <a:avLst/>
          </a:prstGeom>
          <a:noFill/>
        </p:spPr>
        <p:txBody>
          <a:bodyPr wrap="square" rtlCol="0">
            <a:spAutoFit/>
          </a:bodyPr>
          <a:lstStyle/>
          <a:p>
            <a:pPr algn="ctr"/>
            <a:r>
              <a:rPr lang="pl-PL" sz="1600" b="0" dirty="0">
                <a:solidFill>
                  <a:schemeClr val="bg1"/>
                </a:solidFill>
                <a:latin typeface="+mj-lt"/>
              </a:rPr>
              <a:t>4.</a:t>
            </a:r>
          </a:p>
        </p:txBody>
      </p:sp>
      <p:sp>
        <p:nvSpPr>
          <p:cNvPr id="24" name="pole tekstowe 23">
            <a:extLst>
              <a:ext uri="{FF2B5EF4-FFF2-40B4-BE49-F238E27FC236}">
                <a16:creationId xmlns:a16="http://schemas.microsoft.com/office/drawing/2014/main" id="{B56CB34D-E1C4-493F-AA68-BCA6A0843F2D}"/>
              </a:ext>
            </a:extLst>
          </p:cNvPr>
          <p:cNvSpPr txBox="1"/>
          <p:nvPr userDrawn="1"/>
        </p:nvSpPr>
        <p:spPr>
          <a:xfrm>
            <a:off x="4221960" y="3571593"/>
            <a:ext cx="471379" cy="338554"/>
          </a:xfrm>
          <a:prstGeom prst="rect">
            <a:avLst/>
          </a:prstGeom>
          <a:noFill/>
        </p:spPr>
        <p:txBody>
          <a:bodyPr wrap="square" rtlCol="0">
            <a:spAutoFit/>
          </a:bodyPr>
          <a:lstStyle/>
          <a:p>
            <a:pPr algn="ctr"/>
            <a:r>
              <a:rPr lang="pl-PL" sz="1600" b="0" dirty="0">
                <a:solidFill>
                  <a:schemeClr val="bg1"/>
                </a:solidFill>
                <a:latin typeface="+mj-lt"/>
              </a:rPr>
              <a:t>5.</a:t>
            </a:r>
          </a:p>
        </p:txBody>
      </p:sp>
      <p:sp>
        <p:nvSpPr>
          <p:cNvPr id="26" name="Tytuł 1">
            <a:extLst>
              <a:ext uri="{FF2B5EF4-FFF2-40B4-BE49-F238E27FC236}">
                <a16:creationId xmlns:a16="http://schemas.microsoft.com/office/drawing/2014/main" id="{0009D08D-8030-4F0F-BB90-4822981140A0}"/>
              </a:ext>
            </a:extLst>
          </p:cNvPr>
          <p:cNvSpPr>
            <a:spLocks noGrp="1"/>
          </p:cNvSpPr>
          <p:nvPr>
            <p:ph type="title" hasCustomPrompt="1"/>
          </p:nvPr>
        </p:nvSpPr>
        <p:spPr>
          <a:xfrm>
            <a:off x="5307082" y="706976"/>
            <a:ext cx="4784531" cy="787466"/>
          </a:xfrm>
        </p:spPr>
        <p:txBody>
          <a:bodyPr>
            <a:noAutofit/>
          </a:bodyPr>
          <a:lstStyle>
            <a:lvl1pPr>
              <a:defRPr sz="3200">
                <a:solidFill>
                  <a:schemeClr val="tx2"/>
                </a:solidFill>
              </a:defRPr>
            </a:lvl1pPr>
          </a:lstStyle>
          <a:p>
            <a:r>
              <a:rPr lang="en-US" dirty="0"/>
              <a:t>Title</a:t>
            </a:r>
            <a:endParaRPr lang="pl-PL" dirty="0"/>
          </a:p>
        </p:txBody>
      </p:sp>
      <p:sp>
        <p:nvSpPr>
          <p:cNvPr id="27" name="Prostokąt: zaokrąglone rogi 26">
            <a:extLst>
              <a:ext uri="{FF2B5EF4-FFF2-40B4-BE49-F238E27FC236}">
                <a16:creationId xmlns:a16="http://schemas.microsoft.com/office/drawing/2014/main" id="{1FAFC48B-B45A-41CB-A6FD-29B64290FCD6}"/>
              </a:ext>
            </a:extLst>
          </p:cNvPr>
          <p:cNvSpPr/>
          <p:nvPr userDrawn="1"/>
        </p:nvSpPr>
        <p:spPr>
          <a:xfrm>
            <a:off x="4237459" y="4086021"/>
            <a:ext cx="402856" cy="4028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900"/>
          </a:p>
        </p:txBody>
      </p:sp>
      <p:sp>
        <p:nvSpPr>
          <p:cNvPr id="28" name="pole tekstowe 27">
            <a:extLst>
              <a:ext uri="{FF2B5EF4-FFF2-40B4-BE49-F238E27FC236}">
                <a16:creationId xmlns:a16="http://schemas.microsoft.com/office/drawing/2014/main" id="{F5A78235-7D4F-49FE-8253-AC1AEBEE739B}"/>
              </a:ext>
            </a:extLst>
          </p:cNvPr>
          <p:cNvSpPr txBox="1"/>
          <p:nvPr userDrawn="1"/>
        </p:nvSpPr>
        <p:spPr>
          <a:xfrm>
            <a:off x="4221960" y="4099369"/>
            <a:ext cx="471379" cy="338554"/>
          </a:xfrm>
          <a:prstGeom prst="rect">
            <a:avLst/>
          </a:prstGeom>
          <a:noFill/>
        </p:spPr>
        <p:txBody>
          <a:bodyPr wrap="square" rtlCol="0">
            <a:spAutoFit/>
          </a:bodyPr>
          <a:lstStyle/>
          <a:p>
            <a:pPr algn="ctr"/>
            <a:r>
              <a:rPr lang="pl-PL" sz="1600" b="0" dirty="0">
                <a:solidFill>
                  <a:schemeClr val="bg1"/>
                </a:solidFill>
                <a:latin typeface="+mj-lt"/>
              </a:rPr>
              <a:t>6.</a:t>
            </a:r>
          </a:p>
        </p:txBody>
      </p:sp>
      <p:sp>
        <p:nvSpPr>
          <p:cNvPr id="33" name="Symbol zastępczy tekstu 11">
            <a:extLst>
              <a:ext uri="{FF2B5EF4-FFF2-40B4-BE49-F238E27FC236}">
                <a16:creationId xmlns:a16="http://schemas.microsoft.com/office/drawing/2014/main" id="{E71E9A9A-0371-4E11-85FD-9BFACC44AC34}"/>
              </a:ext>
            </a:extLst>
          </p:cNvPr>
          <p:cNvSpPr>
            <a:spLocks noGrp="1"/>
          </p:cNvSpPr>
          <p:nvPr>
            <p:ph type="body" sz="quarter" idx="18" hasCustomPrompt="1"/>
          </p:nvPr>
        </p:nvSpPr>
        <p:spPr>
          <a:xfrm>
            <a:off x="5202313" y="1978199"/>
            <a:ext cx="5742780" cy="484139"/>
          </a:xfrm>
        </p:spPr>
        <p:txBody>
          <a:bodyPr anchor="ctr">
            <a:normAutofit/>
          </a:bodyPr>
          <a:lstStyle>
            <a:lvl1pPr marL="0" indent="0" algn="l">
              <a:buNone/>
              <a:defRPr sz="1400">
                <a:solidFill>
                  <a:schemeClr val="tx2"/>
                </a:solidFill>
              </a:defRPr>
            </a:lvl1pPr>
          </a:lstStyle>
          <a:p>
            <a:pPr lvl="0"/>
            <a:r>
              <a:rPr lang="pl-PL" dirty="0"/>
              <a:t>Point </a:t>
            </a:r>
            <a:r>
              <a:rPr lang="pl-PL" dirty="0" err="1"/>
              <a:t>two</a:t>
            </a:r>
            <a:endParaRPr lang="pl-PL" dirty="0"/>
          </a:p>
        </p:txBody>
      </p:sp>
      <p:sp>
        <p:nvSpPr>
          <p:cNvPr id="34" name="Symbol zastępczy tekstu 11">
            <a:extLst>
              <a:ext uri="{FF2B5EF4-FFF2-40B4-BE49-F238E27FC236}">
                <a16:creationId xmlns:a16="http://schemas.microsoft.com/office/drawing/2014/main" id="{9AAEBCB7-08AF-493D-B364-7C451E08F628}"/>
              </a:ext>
            </a:extLst>
          </p:cNvPr>
          <p:cNvSpPr>
            <a:spLocks noGrp="1"/>
          </p:cNvSpPr>
          <p:nvPr>
            <p:ph type="body" sz="quarter" idx="19" hasCustomPrompt="1"/>
          </p:nvPr>
        </p:nvSpPr>
        <p:spPr>
          <a:xfrm>
            <a:off x="5202312" y="2484629"/>
            <a:ext cx="5742780" cy="484139"/>
          </a:xfrm>
        </p:spPr>
        <p:txBody>
          <a:bodyPr anchor="ctr">
            <a:normAutofit/>
          </a:bodyPr>
          <a:lstStyle>
            <a:lvl1pPr marL="0" indent="0" algn="l">
              <a:buNone/>
              <a:defRPr sz="1400">
                <a:solidFill>
                  <a:schemeClr val="tx2"/>
                </a:solidFill>
              </a:defRPr>
            </a:lvl1pPr>
          </a:lstStyle>
          <a:p>
            <a:pPr lvl="0"/>
            <a:r>
              <a:rPr lang="pl-PL" dirty="0"/>
              <a:t>Point </a:t>
            </a:r>
            <a:r>
              <a:rPr lang="en-US" dirty="0"/>
              <a:t>three</a:t>
            </a:r>
            <a:endParaRPr lang="pl-PL" dirty="0"/>
          </a:p>
        </p:txBody>
      </p:sp>
      <p:sp>
        <p:nvSpPr>
          <p:cNvPr id="35" name="Symbol zastępczy tekstu 11">
            <a:extLst>
              <a:ext uri="{FF2B5EF4-FFF2-40B4-BE49-F238E27FC236}">
                <a16:creationId xmlns:a16="http://schemas.microsoft.com/office/drawing/2014/main" id="{4DA7EB85-3FF4-4100-AC2E-D49C3F3AF50C}"/>
              </a:ext>
            </a:extLst>
          </p:cNvPr>
          <p:cNvSpPr>
            <a:spLocks noGrp="1"/>
          </p:cNvSpPr>
          <p:nvPr>
            <p:ph type="body" sz="quarter" idx="20" hasCustomPrompt="1"/>
          </p:nvPr>
        </p:nvSpPr>
        <p:spPr>
          <a:xfrm>
            <a:off x="5202312" y="2998203"/>
            <a:ext cx="5742780" cy="484139"/>
          </a:xfrm>
        </p:spPr>
        <p:txBody>
          <a:bodyPr anchor="ctr">
            <a:normAutofit/>
          </a:bodyPr>
          <a:lstStyle>
            <a:lvl1pPr marL="0" indent="0" algn="l">
              <a:buNone/>
              <a:defRPr sz="1400">
                <a:solidFill>
                  <a:schemeClr val="tx2"/>
                </a:solidFill>
              </a:defRPr>
            </a:lvl1pPr>
          </a:lstStyle>
          <a:p>
            <a:pPr lvl="0"/>
            <a:r>
              <a:rPr lang="pl-PL" dirty="0"/>
              <a:t>Point </a:t>
            </a:r>
            <a:r>
              <a:rPr lang="en-US" dirty="0"/>
              <a:t>four</a:t>
            </a:r>
            <a:endParaRPr lang="pl-PL" dirty="0"/>
          </a:p>
        </p:txBody>
      </p:sp>
      <p:sp>
        <p:nvSpPr>
          <p:cNvPr id="36" name="Symbol zastępczy tekstu 11">
            <a:extLst>
              <a:ext uri="{FF2B5EF4-FFF2-40B4-BE49-F238E27FC236}">
                <a16:creationId xmlns:a16="http://schemas.microsoft.com/office/drawing/2014/main" id="{B7448B53-38D9-4C36-8575-755CF7E23D6A}"/>
              </a:ext>
            </a:extLst>
          </p:cNvPr>
          <p:cNvSpPr>
            <a:spLocks noGrp="1"/>
          </p:cNvSpPr>
          <p:nvPr>
            <p:ph type="body" sz="quarter" idx="21" hasCustomPrompt="1"/>
          </p:nvPr>
        </p:nvSpPr>
        <p:spPr>
          <a:xfrm>
            <a:off x="5202312" y="3517321"/>
            <a:ext cx="5742780" cy="484139"/>
          </a:xfrm>
        </p:spPr>
        <p:txBody>
          <a:bodyPr anchor="ctr">
            <a:normAutofit/>
          </a:bodyPr>
          <a:lstStyle>
            <a:lvl1pPr marL="0" indent="0" algn="l">
              <a:buNone/>
              <a:defRPr sz="1400">
                <a:solidFill>
                  <a:schemeClr val="tx2"/>
                </a:solidFill>
              </a:defRPr>
            </a:lvl1pPr>
          </a:lstStyle>
          <a:p>
            <a:pPr lvl="0"/>
            <a:r>
              <a:rPr lang="pl-PL" dirty="0"/>
              <a:t>Point </a:t>
            </a:r>
            <a:r>
              <a:rPr lang="en-US" dirty="0"/>
              <a:t>five</a:t>
            </a:r>
            <a:endParaRPr lang="pl-PL" dirty="0"/>
          </a:p>
        </p:txBody>
      </p:sp>
      <p:sp>
        <p:nvSpPr>
          <p:cNvPr id="37" name="Symbol zastępczy tekstu 11">
            <a:extLst>
              <a:ext uri="{FF2B5EF4-FFF2-40B4-BE49-F238E27FC236}">
                <a16:creationId xmlns:a16="http://schemas.microsoft.com/office/drawing/2014/main" id="{4A1963FE-18B3-498E-8165-C215102A1F55}"/>
              </a:ext>
            </a:extLst>
          </p:cNvPr>
          <p:cNvSpPr>
            <a:spLocks noGrp="1"/>
          </p:cNvSpPr>
          <p:nvPr>
            <p:ph type="body" sz="quarter" idx="22" hasCustomPrompt="1"/>
          </p:nvPr>
        </p:nvSpPr>
        <p:spPr>
          <a:xfrm>
            <a:off x="5202312" y="4047737"/>
            <a:ext cx="5742780" cy="484139"/>
          </a:xfrm>
        </p:spPr>
        <p:txBody>
          <a:bodyPr anchor="ctr">
            <a:normAutofit/>
          </a:bodyPr>
          <a:lstStyle>
            <a:lvl1pPr marL="0" indent="0" algn="l">
              <a:buNone/>
              <a:defRPr sz="1400">
                <a:solidFill>
                  <a:schemeClr val="tx2"/>
                </a:solidFill>
              </a:defRPr>
            </a:lvl1pPr>
          </a:lstStyle>
          <a:p>
            <a:pPr lvl="0"/>
            <a:r>
              <a:rPr lang="pl-PL" dirty="0"/>
              <a:t>Point </a:t>
            </a:r>
            <a:r>
              <a:rPr lang="en-US" dirty="0"/>
              <a:t>six</a:t>
            </a:r>
            <a:endParaRPr lang="pl-PL" dirty="0"/>
          </a:p>
        </p:txBody>
      </p:sp>
      <p:sp>
        <p:nvSpPr>
          <p:cNvPr id="29" name="Prostokąt: zaokrąglone rogi 28">
            <a:extLst>
              <a:ext uri="{FF2B5EF4-FFF2-40B4-BE49-F238E27FC236}">
                <a16:creationId xmlns:a16="http://schemas.microsoft.com/office/drawing/2014/main" id="{4A998DE2-C404-4CD4-A281-15770085D0EE}"/>
              </a:ext>
            </a:extLst>
          </p:cNvPr>
          <p:cNvSpPr/>
          <p:nvPr userDrawn="1"/>
        </p:nvSpPr>
        <p:spPr>
          <a:xfrm>
            <a:off x="4237459" y="4615269"/>
            <a:ext cx="402856" cy="4028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900"/>
          </a:p>
        </p:txBody>
      </p:sp>
      <p:sp>
        <p:nvSpPr>
          <p:cNvPr id="30" name="pole tekstowe 29">
            <a:extLst>
              <a:ext uri="{FF2B5EF4-FFF2-40B4-BE49-F238E27FC236}">
                <a16:creationId xmlns:a16="http://schemas.microsoft.com/office/drawing/2014/main" id="{61FFE7D3-27FB-47A2-A35D-9A8B01541602}"/>
              </a:ext>
            </a:extLst>
          </p:cNvPr>
          <p:cNvSpPr txBox="1"/>
          <p:nvPr userDrawn="1"/>
        </p:nvSpPr>
        <p:spPr>
          <a:xfrm>
            <a:off x="4221960" y="4627145"/>
            <a:ext cx="471379" cy="338554"/>
          </a:xfrm>
          <a:prstGeom prst="rect">
            <a:avLst/>
          </a:prstGeom>
          <a:noFill/>
        </p:spPr>
        <p:txBody>
          <a:bodyPr wrap="square" rtlCol="0">
            <a:spAutoFit/>
          </a:bodyPr>
          <a:lstStyle/>
          <a:p>
            <a:pPr algn="ctr"/>
            <a:r>
              <a:rPr lang="en-US" sz="1600" b="0" dirty="0">
                <a:solidFill>
                  <a:schemeClr val="bg1"/>
                </a:solidFill>
                <a:latin typeface="+mj-lt"/>
              </a:rPr>
              <a:t>7</a:t>
            </a:r>
            <a:r>
              <a:rPr lang="pl-PL" sz="1600" b="0" dirty="0">
                <a:solidFill>
                  <a:schemeClr val="bg1"/>
                </a:solidFill>
                <a:latin typeface="+mj-lt"/>
              </a:rPr>
              <a:t>.</a:t>
            </a:r>
          </a:p>
        </p:txBody>
      </p:sp>
      <p:sp>
        <p:nvSpPr>
          <p:cNvPr id="31" name="Symbol zastępczy tekstu 11">
            <a:extLst>
              <a:ext uri="{FF2B5EF4-FFF2-40B4-BE49-F238E27FC236}">
                <a16:creationId xmlns:a16="http://schemas.microsoft.com/office/drawing/2014/main" id="{4281D7C5-B998-4887-8235-1454251469E5}"/>
              </a:ext>
            </a:extLst>
          </p:cNvPr>
          <p:cNvSpPr>
            <a:spLocks noGrp="1"/>
          </p:cNvSpPr>
          <p:nvPr>
            <p:ph type="body" sz="quarter" idx="23" hasCustomPrompt="1"/>
          </p:nvPr>
        </p:nvSpPr>
        <p:spPr>
          <a:xfrm>
            <a:off x="5202312" y="4567580"/>
            <a:ext cx="5742780" cy="484139"/>
          </a:xfrm>
        </p:spPr>
        <p:txBody>
          <a:bodyPr anchor="ctr">
            <a:normAutofit/>
          </a:bodyPr>
          <a:lstStyle>
            <a:lvl1pPr marL="0" indent="0" algn="l">
              <a:buNone/>
              <a:defRPr sz="1400">
                <a:solidFill>
                  <a:schemeClr val="tx2"/>
                </a:solidFill>
              </a:defRPr>
            </a:lvl1pPr>
          </a:lstStyle>
          <a:p>
            <a:pPr lvl="0"/>
            <a:r>
              <a:rPr lang="pl-PL" dirty="0"/>
              <a:t>Point </a:t>
            </a:r>
            <a:r>
              <a:rPr lang="en-US" dirty="0"/>
              <a:t>seven</a:t>
            </a:r>
            <a:endParaRPr lang="pl-PL" dirty="0"/>
          </a:p>
        </p:txBody>
      </p:sp>
      <p:sp>
        <p:nvSpPr>
          <p:cNvPr id="32" name="Symbol zastępczy tekstu 11">
            <a:extLst>
              <a:ext uri="{FF2B5EF4-FFF2-40B4-BE49-F238E27FC236}">
                <a16:creationId xmlns:a16="http://schemas.microsoft.com/office/drawing/2014/main" id="{772712B7-2C1E-49EC-8669-523C8DC17FD6}"/>
              </a:ext>
            </a:extLst>
          </p:cNvPr>
          <p:cNvSpPr>
            <a:spLocks noGrp="1"/>
          </p:cNvSpPr>
          <p:nvPr>
            <p:ph type="body" sz="quarter" idx="24" hasCustomPrompt="1"/>
          </p:nvPr>
        </p:nvSpPr>
        <p:spPr>
          <a:xfrm>
            <a:off x="5202312" y="5081417"/>
            <a:ext cx="5742780" cy="484139"/>
          </a:xfrm>
        </p:spPr>
        <p:txBody>
          <a:bodyPr anchor="ctr">
            <a:normAutofit/>
          </a:bodyPr>
          <a:lstStyle>
            <a:lvl1pPr marL="0" indent="0" algn="l">
              <a:buNone/>
              <a:defRPr sz="1400">
                <a:solidFill>
                  <a:schemeClr val="tx2"/>
                </a:solidFill>
              </a:defRPr>
            </a:lvl1pPr>
          </a:lstStyle>
          <a:p>
            <a:pPr lvl="0"/>
            <a:r>
              <a:rPr lang="pl-PL" dirty="0"/>
              <a:t>Point </a:t>
            </a:r>
            <a:r>
              <a:rPr lang="en-US" dirty="0"/>
              <a:t>eight</a:t>
            </a:r>
            <a:endParaRPr lang="pl-PL" dirty="0"/>
          </a:p>
        </p:txBody>
      </p:sp>
      <p:sp>
        <p:nvSpPr>
          <p:cNvPr id="38" name="Prostokąt: zaokrąglone rogi 37">
            <a:extLst>
              <a:ext uri="{FF2B5EF4-FFF2-40B4-BE49-F238E27FC236}">
                <a16:creationId xmlns:a16="http://schemas.microsoft.com/office/drawing/2014/main" id="{CF0346A3-31AE-4D8B-96A1-CF4DE4079F8A}"/>
              </a:ext>
            </a:extLst>
          </p:cNvPr>
          <p:cNvSpPr/>
          <p:nvPr userDrawn="1"/>
        </p:nvSpPr>
        <p:spPr>
          <a:xfrm>
            <a:off x="4237459" y="5135278"/>
            <a:ext cx="402856" cy="4028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900"/>
          </a:p>
        </p:txBody>
      </p:sp>
      <p:sp>
        <p:nvSpPr>
          <p:cNvPr id="39" name="pole tekstowe 38">
            <a:extLst>
              <a:ext uri="{FF2B5EF4-FFF2-40B4-BE49-F238E27FC236}">
                <a16:creationId xmlns:a16="http://schemas.microsoft.com/office/drawing/2014/main" id="{E9EE6947-7D77-49C5-A8B8-18DB1CBCE5BA}"/>
              </a:ext>
            </a:extLst>
          </p:cNvPr>
          <p:cNvSpPr txBox="1"/>
          <p:nvPr userDrawn="1"/>
        </p:nvSpPr>
        <p:spPr>
          <a:xfrm>
            <a:off x="4221960" y="5145685"/>
            <a:ext cx="471379" cy="338554"/>
          </a:xfrm>
          <a:prstGeom prst="rect">
            <a:avLst/>
          </a:prstGeom>
          <a:noFill/>
        </p:spPr>
        <p:txBody>
          <a:bodyPr wrap="square" rtlCol="0">
            <a:spAutoFit/>
          </a:bodyPr>
          <a:lstStyle/>
          <a:p>
            <a:pPr algn="ctr"/>
            <a:r>
              <a:rPr lang="en-US" sz="1600" b="0" dirty="0">
                <a:solidFill>
                  <a:schemeClr val="bg1"/>
                </a:solidFill>
                <a:latin typeface="+mj-lt"/>
              </a:rPr>
              <a:t>8</a:t>
            </a:r>
            <a:r>
              <a:rPr lang="pl-PL" sz="1600" b="0" dirty="0">
                <a:solidFill>
                  <a:schemeClr val="bg1"/>
                </a:solidFill>
                <a:latin typeface="+mj-lt"/>
              </a:rPr>
              <a:t>.</a:t>
            </a:r>
          </a:p>
        </p:txBody>
      </p:sp>
      <p:sp>
        <p:nvSpPr>
          <p:cNvPr id="40" name="Symbol zastępczy tekstu 11">
            <a:extLst>
              <a:ext uri="{FF2B5EF4-FFF2-40B4-BE49-F238E27FC236}">
                <a16:creationId xmlns:a16="http://schemas.microsoft.com/office/drawing/2014/main" id="{27775BCD-BB69-4842-AEEA-64E5C540C29B}"/>
              </a:ext>
            </a:extLst>
          </p:cNvPr>
          <p:cNvSpPr>
            <a:spLocks noGrp="1"/>
          </p:cNvSpPr>
          <p:nvPr>
            <p:ph type="body" sz="quarter" idx="25" hasCustomPrompt="1"/>
          </p:nvPr>
        </p:nvSpPr>
        <p:spPr>
          <a:xfrm>
            <a:off x="5206934" y="5594038"/>
            <a:ext cx="5742780" cy="484139"/>
          </a:xfrm>
        </p:spPr>
        <p:txBody>
          <a:bodyPr anchor="ctr">
            <a:normAutofit/>
          </a:bodyPr>
          <a:lstStyle>
            <a:lvl1pPr marL="0" indent="0" algn="l">
              <a:buNone/>
              <a:defRPr sz="1400">
                <a:solidFill>
                  <a:schemeClr val="tx2"/>
                </a:solidFill>
              </a:defRPr>
            </a:lvl1pPr>
          </a:lstStyle>
          <a:p>
            <a:pPr lvl="0"/>
            <a:r>
              <a:rPr lang="pl-PL" dirty="0"/>
              <a:t>Point </a:t>
            </a:r>
            <a:r>
              <a:rPr lang="en-US" dirty="0"/>
              <a:t>nine</a:t>
            </a:r>
            <a:endParaRPr lang="pl-PL" dirty="0"/>
          </a:p>
        </p:txBody>
      </p:sp>
      <p:sp>
        <p:nvSpPr>
          <p:cNvPr id="41" name="Prostokąt: zaokrąglone rogi 40">
            <a:extLst>
              <a:ext uri="{FF2B5EF4-FFF2-40B4-BE49-F238E27FC236}">
                <a16:creationId xmlns:a16="http://schemas.microsoft.com/office/drawing/2014/main" id="{13A554C2-5BE9-4105-9DB5-3A3D80FABD38}"/>
              </a:ext>
            </a:extLst>
          </p:cNvPr>
          <p:cNvSpPr/>
          <p:nvPr userDrawn="1"/>
        </p:nvSpPr>
        <p:spPr>
          <a:xfrm>
            <a:off x="4242081" y="5647899"/>
            <a:ext cx="402856" cy="402856"/>
          </a:xfrm>
          <a:prstGeom prst="roundRect">
            <a:avLst/>
          </a:prstGeom>
          <a:solidFill>
            <a:srgbClr val="FE5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900"/>
          </a:p>
        </p:txBody>
      </p:sp>
      <p:sp>
        <p:nvSpPr>
          <p:cNvPr id="42" name="pole tekstowe 41">
            <a:extLst>
              <a:ext uri="{FF2B5EF4-FFF2-40B4-BE49-F238E27FC236}">
                <a16:creationId xmlns:a16="http://schemas.microsoft.com/office/drawing/2014/main" id="{4B9B4EF1-C3EB-4627-BB96-EFF4BE0D5043}"/>
              </a:ext>
            </a:extLst>
          </p:cNvPr>
          <p:cNvSpPr txBox="1"/>
          <p:nvPr userDrawn="1"/>
        </p:nvSpPr>
        <p:spPr>
          <a:xfrm>
            <a:off x="4226582" y="5658306"/>
            <a:ext cx="471379" cy="338554"/>
          </a:xfrm>
          <a:prstGeom prst="rect">
            <a:avLst/>
          </a:prstGeom>
          <a:noFill/>
        </p:spPr>
        <p:txBody>
          <a:bodyPr wrap="square" rtlCol="0">
            <a:spAutoFit/>
          </a:bodyPr>
          <a:lstStyle/>
          <a:p>
            <a:pPr algn="ctr"/>
            <a:r>
              <a:rPr lang="pl-PL" sz="1600" b="0" dirty="0">
                <a:solidFill>
                  <a:schemeClr val="bg1"/>
                </a:solidFill>
                <a:latin typeface="+mj-lt"/>
              </a:rPr>
              <a:t>9.</a:t>
            </a:r>
          </a:p>
        </p:txBody>
      </p:sp>
      <p:pic>
        <p:nvPicPr>
          <p:cNvPr id="43" name="Obraz 42">
            <a:extLst>
              <a:ext uri="{FF2B5EF4-FFF2-40B4-BE49-F238E27FC236}">
                <a16:creationId xmlns:a16="http://schemas.microsoft.com/office/drawing/2014/main" id="{D1D11539-44C5-4532-A14C-03C5ACB808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52676" y="5224694"/>
            <a:ext cx="1248907" cy="1170410"/>
          </a:xfrm>
          <a:prstGeom prst="rect">
            <a:avLst/>
          </a:prstGeom>
        </p:spPr>
      </p:pic>
    </p:spTree>
    <p:extLst>
      <p:ext uri="{BB962C8B-B14F-4D97-AF65-F5344CB8AC3E}">
        <p14:creationId xmlns:p14="http://schemas.microsoft.com/office/powerpoint/2010/main" val="283283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2 columns - title &amp; text">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77071EF5-A64B-420D-B627-29B19C63E056}"/>
              </a:ext>
            </a:extLst>
          </p:cNvPr>
          <p:cNvSpPr/>
          <p:nvPr userDrawn="1"/>
        </p:nvSpPr>
        <p:spPr>
          <a:xfrm>
            <a:off x="0" y="6004930"/>
            <a:ext cx="12192000" cy="8530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rostokąt: zaokrąglone rogi 8">
            <a:extLst>
              <a:ext uri="{FF2B5EF4-FFF2-40B4-BE49-F238E27FC236}">
                <a16:creationId xmlns:a16="http://schemas.microsoft.com/office/drawing/2014/main" id="{60382DCA-77F5-4F0B-969D-5F81FE2A48E1}"/>
              </a:ext>
            </a:extLst>
          </p:cNvPr>
          <p:cNvSpPr/>
          <p:nvPr userDrawn="1"/>
        </p:nvSpPr>
        <p:spPr>
          <a:xfrm>
            <a:off x="838200" y="5878111"/>
            <a:ext cx="5157787" cy="311551"/>
          </a:xfrm>
          <a:prstGeom prst="roundRect">
            <a:avLst>
              <a:gd name="adj" fmla="val 48368"/>
            </a:avLst>
          </a:prstGeom>
          <a:gradFill>
            <a:gsLst>
              <a:gs pos="50000">
                <a:srgbClr val="FE5A2C"/>
              </a:gs>
              <a:gs pos="0">
                <a:srgbClr val="FE724A"/>
              </a:gs>
              <a:gs pos="100000">
                <a:srgbClr val="F6622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rostokąt: zaokrąglone rogi 9">
            <a:extLst>
              <a:ext uri="{FF2B5EF4-FFF2-40B4-BE49-F238E27FC236}">
                <a16:creationId xmlns:a16="http://schemas.microsoft.com/office/drawing/2014/main" id="{C1997DCB-A932-48D0-83B5-4530D5966B04}"/>
              </a:ext>
            </a:extLst>
          </p:cNvPr>
          <p:cNvSpPr/>
          <p:nvPr userDrawn="1"/>
        </p:nvSpPr>
        <p:spPr>
          <a:xfrm>
            <a:off x="6194427" y="5878111"/>
            <a:ext cx="5157787" cy="311551"/>
          </a:xfrm>
          <a:prstGeom prst="roundRect">
            <a:avLst>
              <a:gd name="adj" fmla="val 48368"/>
            </a:avLst>
          </a:prstGeom>
          <a:gradFill>
            <a:gsLst>
              <a:gs pos="50000">
                <a:srgbClr val="FE5A2C"/>
              </a:gs>
              <a:gs pos="0">
                <a:srgbClr val="FE724A"/>
              </a:gs>
              <a:gs pos="100000">
                <a:srgbClr val="F6622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EDB4EC07-BE1E-420B-BFC1-792303985F9D}"/>
              </a:ext>
            </a:extLst>
          </p:cNvPr>
          <p:cNvSpPr>
            <a:spLocks noGrp="1"/>
          </p:cNvSpPr>
          <p:nvPr>
            <p:ph type="title" hasCustomPrompt="1"/>
          </p:nvPr>
        </p:nvSpPr>
        <p:spPr>
          <a:xfrm>
            <a:off x="838200" y="975360"/>
            <a:ext cx="10515600" cy="715328"/>
          </a:xfrm>
        </p:spPr>
        <p:txBody>
          <a:bodyPr>
            <a:normAutofit/>
          </a:bodyPr>
          <a:lstStyle>
            <a:lvl1pPr>
              <a:defRPr sz="3000">
                <a:solidFill>
                  <a:schemeClr val="tx2"/>
                </a:solidFill>
              </a:defRPr>
            </a:lvl1pPr>
          </a:lstStyle>
          <a:p>
            <a:r>
              <a:rPr lang="en-US" dirty="0"/>
              <a:t>Add Title</a:t>
            </a:r>
            <a:endParaRPr lang="pl-PL" dirty="0"/>
          </a:p>
        </p:txBody>
      </p:sp>
      <p:sp>
        <p:nvSpPr>
          <p:cNvPr id="3" name="Symbol zastępczy zawartości 2">
            <a:extLst>
              <a:ext uri="{FF2B5EF4-FFF2-40B4-BE49-F238E27FC236}">
                <a16:creationId xmlns:a16="http://schemas.microsoft.com/office/drawing/2014/main" id="{AAAF96CA-3451-4EA5-A07E-B93C66C562F2}"/>
              </a:ext>
            </a:extLst>
          </p:cNvPr>
          <p:cNvSpPr>
            <a:spLocks noGrp="1"/>
          </p:cNvSpPr>
          <p:nvPr>
            <p:ph sz="half" idx="1"/>
          </p:nvPr>
        </p:nvSpPr>
        <p:spPr>
          <a:xfrm>
            <a:off x="838200" y="1825625"/>
            <a:ext cx="5181600" cy="4042781"/>
          </a:xfrm>
        </p:spPr>
        <p:txBody>
          <a:bodyPr>
            <a:normAutofit/>
          </a:bodyPr>
          <a:lstStyle>
            <a:lvl1pPr>
              <a:defRPr sz="16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zawartości 3">
            <a:extLst>
              <a:ext uri="{FF2B5EF4-FFF2-40B4-BE49-F238E27FC236}">
                <a16:creationId xmlns:a16="http://schemas.microsoft.com/office/drawing/2014/main" id="{AFAB368E-B7D4-40E5-A74A-7BBB6C1FE5B4}"/>
              </a:ext>
            </a:extLst>
          </p:cNvPr>
          <p:cNvSpPr>
            <a:spLocks noGrp="1"/>
          </p:cNvSpPr>
          <p:nvPr>
            <p:ph sz="half" idx="2"/>
          </p:nvPr>
        </p:nvSpPr>
        <p:spPr>
          <a:xfrm>
            <a:off x="6172200" y="1825625"/>
            <a:ext cx="5181600" cy="4052486"/>
          </a:xfrm>
        </p:spPr>
        <p:txBody>
          <a:bodyPr>
            <a:normAutofit/>
          </a:bodyPr>
          <a:lstStyle>
            <a:lvl1pPr>
              <a:defRPr sz="16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daty 4">
            <a:extLst>
              <a:ext uri="{FF2B5EF4-FFF2-40B4-BE49-F238E27FC236}">
                <a16:creationId xmlns:a16="http://schemas.microsoft.com/office/drawing/2014/main" id="{7B0B5588-9E7F-43BF-8A90-8AA96494B974}"/>
              </a:ext>
            </a:extLst>
          </p:cNvPr>
          <p:cNvSpPr>
            <a:spLocks noGrp="1"/>
          </p:cNvSpPr>
          <p:nvPr>
            <p:ph type="dt" sz="half" idx="10"/>
          </p:nvPr>
        </p:nvSpPr>
        <p:spPr/>
        <p:txBody>
          <a:bodyPr/>
          <a:lstStyle>
            <a:lvl1pPr>
              <a:defRPr>
                <a:solidFill>
                  <a:schemeClr val="bg1"/>
                </a:solidFill>
              </a:defRPr>
            </a:lvl1pPr>
          </a:lstStyle>
          <a:p>
            <a:fld id="{A1F764DB-F23B-4EFA-923C-6397117384BA}" type="datetimeyyyy">
              <a:rPr lang="pl-PL" smtClean="0"/>
              <a:t>2024</a:t>
            </a:fld>
            <a:endParaRPr lang="pl-PL" dirty="0"/>
          </a:p>
        </p:txBody>
      </p:sp>
      <p:sp>
        <p:nvSpPr>
          <p:cNvPr id="6" name="Symbol zastępczy stopki 5">
            <a:extLst>
              <a:ext uri="{FF2B5EF4-FFF2-40B4-BE49-F238E27FC236}">
                <a16:creationId xmlns:a16="http://schemas.microsoft.com/office/drawing/2014/main" id="{F11527DC-9CBD-4142-8E00-ED74044DBC59}"/>
              </a:ext>
            </a:extLst>
          </p:cNvPr>
          <p:cNvSpPr>
            <a:spLocks noGrp="1"/>
          </p:cNvSpPr>
          <p:nvPr>
            <p:ph type="ftr" sz="quarter" idx="11"/>
          </p:nvPr>
        </p:nvSpPr>
        <p:spPr/>
        <p:txBody>
          <a:bodyPr/>
          <a:lstStyle>
            <a:lvl1pPr>
              <a:defRPr>
                <a:solidFill>
                  <a:schemeClr val="bg1"/>
                </a:solidFill>
              </a:defRPr>
            </a:lvl1pPr>
          </a:lstStyle>
          <a:p>
            <a:r>
              <a:rPr lang="pl-PL"/>
              <a:t>©Selectivv</a:t>
            </a:r>
          </a:p>
        </p:txBody>
      </p:sp>
      <p:sp>
        <p:nvSpPr>
          <p:cNvPr id="7" name="Symbol zastępczy numeru slajdu 6">
            <a:extLst>
              <a:ext uri="{FF2B5EF4-FFF2-40B4-BE49-F238E27FC236}">
                <a16:creationId xmlns:a16="http://schemas.microsoft.com/office/drawing/2014/main" id="{7C5B0DAC-EA75-4D20-8F23-978B459AC7FD}"/>
              </a:ext>
            </a:extLst>
          </p:cNvPr>
          <p:cNvSpPr>
            <a:spLocks noGrp="1"/>
          </p:cNvSpPr>
          <p:nvPr>
            <p:ph type="sldNum" sz="quarter" idx="12"/>
          </p:nvPr>
        </p:nvSpPr>
        <p:spPr/>
        <p:txBody>
          <a:bodyPr/>
          <a:lstStyle>
            <a:lvl1pPr>
              <a:defRPr>
                <a:solidFill>
                  <a:schemeClr val="bg1"/>
                </a:solidFill>
              </a:defRPr>
            </a:lvl1pPr>
          </a:lstStyle>
          <a:p>
            <a:fld id="{70BFC4D2-108E-4778-8243-D29E18B9C1EA}" type="slidenum">
              <a:rPr lang="pl-PL" smtClean="0"/>
              <a:pPr/>
              <a:t>‹#›</a:t>
            </a:fld>
            <a:endParaRPr lang="pl-PL"/>
          </a:p>
        </p:txBody>
      </p:sp>
      <p:pic>
        <p:nvPicPr>
          <p:cNvPr id="11" name="Obraz 10">
            <a:extLst>
              <a:ext uri="{FF2B5EF4-FFF2-40B4-BE49-F238E27FC236}">
                <a16:creationId xmlns:a16="http://schemas.microsoft.com/office/drawing/2014/main" id="{FDB5B143-CBBE-4CE7-9187-C19F633022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3" y="1122363"/>
            <a:ext cx="251637" cy="3458787"/>
          </a:xfrm>
          <a:prstGeom prst="rect">
            <a:avLst/>
          </a:prstGeom>
        </p:spPr>
      </p:pic>
      <p:pic>
        <p:nvPicPr>
          <p:cNvPr id="12" name="Obraz 11">
            <a:extLst>
              <a:ext uri="{FF2B5EF4-FFF2-40B4-BE49-F238E27FC236}">
                <a16:creationId xmlns:a16="http://schemas.microsoft.com/office/drawing/2014/main" id="{37AFFDD5-B0D4-43F5-B1C5-ED8978B894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Tree>
    <p:extLst>
      <p:ext uri="{BB962C8B-B14F-4D97-AF65-F5344CB8AC3E}">
        <p14:creationId xmlns:p14="http://schemas.microsoft.com/office/powerpoint/2010/main" val="1845318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2 columns - title &amp; text purple">
    <p:bg>
      <p:bgPr>
        <a:solidFill>
          <a:schemeClr val="bg1"/>
        </a:solidFill>
        <a:effectLst/>
      </p:bgPr>
    </p:bg>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77071EF5-A64B-420D-B627-29B19C63E056}"/>
              </a:ext>
            </a:extLst>
          </p:cNvPr>
          <p:cNvSpPr/>
          <p:nvPr userDrawn="1"/>
        </p:nvSpPr>
        <p:spPr>
          <a:xfrm>
            <a:off x="0" y="6004930"/>
            <a:ext cx="12192000" cy="8530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rostokąt: zaokrąglone rogi 8">
            <a:extLst>
              <a:ext uri="{FF2B5EF4-FFF2-40B4-BE49-F238E27FC236}">
                <a16:creationId xmlns:a16="http://schemas.microsoft.com/office/drawing/2014/main" id="{60382DCA-77F5-4F0B-969D-5F81FE2A48E1}"/>
              </a:ext>
            </a:extLst>
          </p:cNvPr>
          <p:cNvSpPr/>
          <p:nvPr userDrawn="1"/>
        </p:nvSpPr>
        <p:spPr>
          <a:xfrm>
            <a:off x="838200" y="5878111"/>
            <a:ext cx="5157787" cy="311551"/>
          </a:xfrm>
          <a:prstGeom prst="roundRect">
            <a:avLst>
              <a:gd name="adj" fmla="val 48368"/>
            </a:avLst>
          </a:prstGeom>
          <a:gradFill>
            <a:gsLst>
              <a:gs pos="0">
                <a:srgbClr val="C026D3"/>
              </a:gs>
              <a:gs pos="100000">
                <a:srgbClr val="86198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rostokąt: zaokrąglone rogi 9">
            <a:extLst>
              <a:ext uri="{FF2B5EF4-FFF2-40B4-BE49-F238E27FC236}">
                <a16:creationId xmlns:a16="http://schemas.microsoft.com/office/drawing/2014/main" id="{C1997DCB-A932-48D0-83B5-4530D5966B04}"/>
              </a:ext>
            </a:extLst>
          </p:cNvPr>
          <p:cNvSpPr/>
          <p:nvPr userDrawn="1"/>
        </p:nvSpPr>
        <p:spPr>
          <a:xfrm>
            <a:off x="6194427" y="5878111"/>
            <a:ext cx="5157787" cy="311551"/>
          </a:xfrm>
          <a:prstGeom prst="roundRect">
            <a:avLst>
              <a:gd name="adj" fmla="val 48368"/>
            </a:avLst>
          </a:prstGeom>
          <a:gradFill>
            <a:gsLst>
              <a:gs pos="0">
                <a:srgbClr val="C026D3"/>
              </a:gs>
              <a:gs pos="100000">
                <a:srgbClr val="86198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EDB4EC07-BE1E-420B-BFC1-792303985F9D}"/>
              </a:ext>
            </a:extLst>
          </p:cNvPr>
          <p:cNvSpPr>
            <a:spLocks noGrp="1"/>
          </p:cNvSpPr>
          <p:nvPr>
            <p:ph type="title" hasCustomPrompt="1"/>
          </p:nvPr>
        </p:nvSpPr>
        <p:spPr>
          <a:xfrm>
            <a:off x="838200" y="975360"/>
            <a:ext cx="10515600" cy="715328"/>
          </a:xfrm>
        </p:spPr>
        <p:txBody>
          <a:bodyPr>
            <a:normAutofit/>
          </a:bodyPr>
          <a:lstStyle>
            <a:lvl1pPr>
              <a:defRPr sz="3000">
                <a:solidFill>
                  <a:schemeClr val="tx2"/>
                </a:solidFill>
              </a:defRPr>
            </a:lvl1pPr>
          </a:lstStyle>
          <a:p>
            <a:r>
              <a:rPr lang="en-US" dirty="0"/>
              <a:t>Add Title</a:t>
            </a:r>
            <a:endParaRPr lang="pl-PL" dirty="0"/>
          </a:p>
        </p:txBody>
      </p:sp>
      <p:sp>
        <p:nvSpPr>
          <p:cNvPr id="3" name="Symbol zastępczy zawartości 2">
            <a:extLst>
              <a:ext uri="{FF2B5EF4-FFF2-40B4-BE49-F238E27FC236}">
                <a16:creationId xmlns:a16="http://schemas.microsoft.com/office/drawing/2014/main" id="{AAAF96CA-3451-4EA5-A07E-B93C66C562F2}"/>
              </a:ext>
            </a:extLst>
          </p:cNvPr>
          <p:cNvSpPr>
            <a:spLocks noGrp="1"/>
          </p:cNvSpPr>
          <p:nvPr>
            <p:ph sz="half" idx="1"/>
          </p:nvPr>
        </p:nvSpPr>
        <p:spPr>
          <a:xfrm>
            <a:off x="838200" y="1825625"/>
            <a:ext cx="5181600" cy="4042780"/>
          </a:xfrm>
        </p:spPr>
        <p:txBody>
          <a:bodyPr>
            <a:normAutofit/>
          </a:bodyPr>
          <a:lstStyle>
            <a:lvl1pPr>
              <a:defRPr sz="16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zawartości 3">
            <a:extLst>
              <a:ext uri="{FF2B5EF4-FFF2-40B4-BE49-F238E27FC236}">
                <a16:creationId xmlns:a16="http://schemas.microsoft.com/office/drawing/2014/main" id="{AFAB368E-B7D4-40E5-A74A-7BBB6C1FE5B4}"/>
              </a:ext>
            </a:extLst>
          </p:cNvPr>
          <p:cNvSpPr>
            <a:spLocks noGrp="1"/>
          </p:cNvSpPr>
          <p:nvPr>
            <p:ph sz="half" idx="2"/>
          </p:nvPr>
        </p:nvSpPr>
        <p:spPr>
          <a:xfrm>
            <a:off x="6172200" y="1825625"/>
            <a:ext cx="5181600" cy="4042781"/>
          </a:xfrm>
        </p:spPr>
        <p:txBody>
          <a:bodyPr>
            <a:normAutofit/>
          </a:bodyPr>
          <a:lstStyle>
            <a:lvl1pPr>
              <a:defRPr sz="16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daty 4">
            <a:extLst>
              <a:ext uri="{FF2B5EF4-FFF2-40B4-BE49-F238E27FC236}">
                <a16:creationId xmlns:a16="http://schemas.microsoft.com/office/drawing/2014/main" id="{7B0B5588-9E7F-43BF-8A90-8AA96494B974}"/>
              </a:ext>
            </a:extLst>
          </p:cNvPr>
          <p:cNvSpPr>
            <a:spLocks noGrp="1"/>
          </p:cNvSpPr>
          <p:nvPr>
            <p:ph type="dt" sz="half" idx="10"/>
          </p:nvPr>
        </p:nvSpPr>
        <p:spPr/>
        <p:txBody>
          <a:bodyPr/>
          <a:lstStyle>
            <a:lvl1pPr>
              <a:defRPr>
                <a:solidFill>
                  <a:schemeClr val="bg1"/>
                </a:solidFill>
              </a:defRPr>
            </a:lvl1pPr>
          </a:lstStyle>
          <a:p>
            <a:fld id="{30CD6EC3-8E29-41F6-AFE5-B4281584F09B}" type="datetimeyyyy">
              <a:rPr lang="pl-PL" smtClean="0"/>
              <a:t>2024</a:t>
            </a:fld>
            <a:endParaRPr lang="pl-PL" dirty="0"/>
          </a:p>
        </p:txBody>
      </p:sp>
      <p:sp>
        <p:nvSpPr>
          <p:cNvPr id="6" name="Symbol zastępczy stopki 5">
            <a:extLst>
              <a:ext uri="{FF2B5EF4-FFF2-40B4-BE49-F238E27FC236}">
                <a16:creationId xmlns:a16="http://schemas.microsoft.com/office/drawing/2014/main" id="{F11527DC-9CBD-4142-8E00-ED74044DBC59}"/>
              </a:ext>
            </a:extLst>
          </p:cNvPr>
          <p:cNvSpPr>
            <a:spLocks noGrp="1"/>
          </p:cNvSpPr>
          <p:nvPr>
            <p:ph type="ftr" sz="quarter" idx="11"/>
          </p:nvPr>
        </p:nvSpPr>
        <p:spPr/>
        <p:txBody>
          <a:bodyPr/>
          <a:lstStyle>
            <a:lvl1pPr>
              <a:defRPr>
                <a:solidFill>
                  <a:schemeClr val="bg1"/>
                </a:solidFill>
              </a:defRPr>
            </a:lvl1pPr>
          </a:lstStyle>
          <a:p>
            <a:r>
              <a:rPr lang="pl-PL" dirty="0"/>
              <a:t>©Selectivv</a:t>
            </a:r>
          </a:p>
        </p:txBody>
      </p:sp>
      <p:sp>
        <p:nvSpPr>
          <p:cNvPr id="7" name="Symbol zastępczy numeru slajdu 6">
            <a:extLst>
              <a:ext uri="{FF2B5EF4-FFF2-40B4-BE49-F238E27FC236}">
                <a16:creationId xmlns:a16="http://schemas.microsoft.com/office/drawing/2014/main" id="{7C5B0DAC-EA75-4D20-8F23-978B459AC7FD}"/>
              </a:ext>
            </a:extLst>
          </p:cNvPr>
          <p:cNvSpPr>
            <a:spLocks noGrp="1"/>
          </p:cNvSpPr>
          <p:nvPr>
            <p:ph type="sldNum" sz="quarter" idx="12"/>
          </p:nvPr>
        </p:nvSpPr>
        <p:spPr/>
        <p:txBody>
          <a:bodyPr/>
          <a:lstStyle>
            <a:lvl1pPr>
              <a:defRPr>
                <a:solidFill>
                  <a:schemeClr val="bg1"/>
                </a:solidFill>
              </a:defRPr>
            </a:lvl1pPr>
          </a:lstStyle>
          <a:p>
            <a:fld id="{70BFC4D2-108E-4778-8243-D29E18B9C1EA}" type="slidenum">
              <a:rPr lang="pl-PL" smtClean="0"/>
              <a:pPr/>
              <a:t>‹#›</a:t>
            </a:fld>
            <a:endParaRPr lang="pl-PL"/>
          </a:p>
        </p:txBody>
      </p:sp>
      <p:pic>
        <p:nvPicPr>
          <p:cNvPr id="11" name="Obraz 10">
            <a:extLst>
              <a:ext uri="{FF2B5EF4-FFF2-40B4-BE49-F238E27FC236}">
                <a16:creationId xmlns:a16="http://schemas.microsoft.com/office/drawing/2014/main" id="{FDB5B143-CBBE-4CE7-9187-C19F633022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3" y="1122363"/>
            <a:ext cx="251637" cy="3458787"/>
          </a:xfrm>
          <a:prstGeom prst="rect">
            <a:avLst/>
          </a:prstGeom>
        </p:spPr>
      </p:pic>
      <p:pic>
        <p:nvPicPr>
          <p:cNvPr id="12" name="Obraz 11">
            <a:extLst>
              <a:ext uri="{FF2B5EF4-FFF2-40B4-BE49-F238E27FC236}">
                <a16:creationId xmlns:a16="http://schemas.microsoft.com/office/drawing/2014/main" id="{37AFFDD5-B0D4-43F5-B1C5-ED8978B894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Tree>
    <p:extLst>
      <p:ext uri="{BB962C8B-B14F-4D97-AF65-F5344CB8AC3E}">
        <p14:creationId xmlns:p14="http://schemas.microsoft.com/office/powerpoint/2010/main" val="3212590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2 columns - title &amp; subtitle">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A523802-8858-42C5-B9E2-C04FD32EE3FE}"/>
              </a:ext>
            </a:extLst>
          </p:cNvPr>
          <p:cNvSpPr/>
          <p:nvPr userDrawn="1"/>
        </p:nvSpPr>
        <p:spPr>
          <a:xfrm>
            <a:off x="0" y="6004930"/>
            <a:ext cx="12192000" cy="8530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zaokrąglone rogi 11">
            <a:extLst>
              <a:ext uri="{FF2B5EF4-FFF2-40B4-BE49-F238E27FC236}">
                <a16:creationId xmlns:a16="http://schemas.microsoft.com/office/drawing/2014/main" id="{375C8817-CDF8-49FE-802B-A91CBF0594A3}"/>
              </a:ext>
            </a:extLst>
          </p:cNvPr>
          <p:cNvSpPr/>
          <p:nvPr userDrawn="1"/>
        </p:nvSpPr>
        <p:spPr>
          <a:xfrm>
            <a:off x="838200" y="5878111"/>
            <a:ext cx="5157787" cy="311551"/>
          </a:xfrm>
          <a:prstGeom prst="roundRect">
            <a:avLst>
              <a:gd name="adj" fmla="val 48368"/>
            </a:avLst>
          </a:prstGeom>
          <a:gradFill>
            <a:gsLst>
              <a:gs pos="50000">
                <a:srgbClr val="FE5A2C"/>
              </a:gs>
              <a:gs pos="0">
                <a:srgbClr val="FE724A"/>
              </a:gs>
              <a:gs pos="100000">
                <a:srgbClr val="F6622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F58082FC-648B-468A-8C0A-DD6B0404F244}"/>
              </a:ext>
            </a:extLst>
          </p:cNvPr>
          <p:cNvSpPr>
            <a:spLocks noGrp="1"/>
          </p:cNvSpPr>
          <p:nvPr>
            <p:ph type="title" hasCustomPrompt="1"/>
          </p:nvPr>
        </p:nvSpPr>
        <p:spPr>
          <a:xfrm>
            <a:off x="839788" y="989594"/>
            <a:ext cx="10515600" cy="701094"/>
          </a:xfrm>
        </p:spPr>
        <p:txBody>
          <a:bodyPr>
            <a:normAutofit/>
          </a:bodyPr>
          <a:lstStyle>
            <a:lvl1pPr>
              <a:defRPr sz="3000">
                <a:solidFill>
                  <a:schemeClr val="tx2"/>
                </a:solidFill>
              </a:defRPr>
            </a:lvl1pPr>
          </a:lstStyle>
          <a:p>
            <a:r>
              <a:rPr lang="pl-PL" dirty="0" err="1"/>
              <a:t>Add</a:t>
            </a:r>
            <a:r>
              <a:rPr lang="pl-PL" dirty="0"/>
              <a:t> </a:t>
            </a:r>
            <a:r>
              <a:rPr lang="pl-PL" dirty="0" err="1"/>
              <a:t>Title</a:t>
            </a:r>
            <a:endParaRPr lang="pl-PL" dirty="0"/>
          </a:p>
        </p:txBody>
      </p:sp>
      <p:sp>
        <p:nvSpPr>
          <p:cNvPr id="3" name="Symbol zastępczy tekstu 2">
            <a:extLst>
              <a:ext uri="{FF2B5EF4-FFF2-40B4-BE49-F238E27FC236}">
                <a16:creationId xmlns:a16="http://schemas.microsoft.com/office/drawing/2014/main" id="{05083EB2-2038-4F92-9C0E-DB62F7696436}"/>
              </a:ext>
            </a:extLst>
          </p:cNvPr>
          <p:cNvSpPr>
            <a:spLocks noGrp="1"/>
          </p:cNvSpPr>
          <p:nvPr>
            <p:ph type="body" idx="1" hasCustomPrompt="1"/>
          </p:nvPr>
        </p:nvSpPr>
        <p:spPr>
          <a:xfrm>
            <a:off x="839788" y="1681163"/>
            <a:ext cx="5157787" cy="823912"/>
          </a:xfrm>
        </p:spPr>
        <p:txBody>
          <a:bodyPr anchor="b"/>
          <a:lstStyle>
            <a:lvl1pPr marL="0" indent="0">
              <a:buNone/>
              <a:defRPr sz="2400" b="1">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endParaRPr lang="pl-PL" dirty="0"/>
          </a:p>
        </p:txBody>
      </p:sp>
      <p:sp>
        <p:nvSpPr>
          <p:cNvPr id="4" name="Symbol zastępczy zawartości 3">
            <a:extLst>
              <a:ext uri="{FF2B5EF4-FFF2-40B4-BE49-F238E27FC236}">
                <a16:creationId xmlns:a16="http://schemas.microsoft.com/office/drawing/2014/main" id="{63794592-FFA7-4DD6-956F-B7734791355F}"/>
              </a:ext>
            </a:extLst>
          </p:cNvPr>
          <p:cNvSpPr>
            <a:spLocks noGrp="1"/>
          </p:cNvSpPr>
          <p:nvPr>
            <p:ph sz="half" idx="2"/>
          </p:nvPr>
        </p:nvSpPr>
        <p:spPr>
          <a:xfrm>
            <a:off x="839788" y="2505075"/>
            <a:ext cx="5157787" cy="3363331"/>
          </a:xfrm>
        </p:spPr>
        <p:txBody>
          <a:bodyPr>
            <a:normAutofit/>
          </a:bodyPr>
          <a:lstStyle>
            <a:lvl1pPr>
              <a:defRPr sz="16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tekstu 4">
            <a:extLst>
              <a:ext uri="{FF2B5EF4-FFF2-40B4-BE49-F238E27FC236}">
                <a16:creationId xmlns:a16="http://schemas.microsoft.com/office/drawing/2014/main" id="{2A765464-5398-476E-A3EE-7855C92853F3}"/>
              </a:ext>
            </a:extLst>
          </p:cNvPr>
          <p:cNvSpPr>
            <a:spLocks noGrp="1"/>
          </p:cNvSpPr>
          <p:nvPr>
            <p:ph type="body" sz="quarter" idx="3" hasCustomPrompt="1"/>
          </p:nvPr>
        </p:nvSpPr>
        <p:spPr>
          <a:xfrm>
            <a:off x="6172200" y="1681163"/>
            <a:ext cx="5183188" cy="823912"/>
          </a:xfrm>
        </p:spPr>
        <p:txBody>
          <a:bodyPr anchor="b"/>
          <a:lstStyle>
            <a:lvl1pPr marL="0" indent="0">
              <a:buNone/>
              <a:defRPr sz="2400" b="1">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endParaRPr lang="pl-PL" dirty="0"/>
          </a:p>
        </p:txBody>
      </p:sp>
      <p:sp>
        <p:nvSpPr>
          <p:cNvPr id="7" name="Symbol zastępczy daty 6">
            <a:extLst>
              <a:ext uri="{FF2B5EF4-FFF2-40B4-BE49-F238E27FC236}">
                <a16:creationId xmlns:a16="http://schemas.microsoft.com/office/drawing/2014/main" id="{2F076421-2E03-434A-9DA0-0F8A8FB81760}"/>
              </a:ext>
            </a:extLst>
          </p:cNvPr>
          <p:cNvSpPr>
            <a:spLocks noGrp="1"/>
          </p:cNvSpPr>
          <p:nvPr>
            <p:ph type="dt" sz="half" idx="10"/>
          </p:nvPr>
        </p:nvSpPr>
        <p:spPr/>
        <p:txBody>
          <a:bodyPr/>
          <a:lstStyle>
            <a:lvl1pPr>
              <a:defRPr>
                <a:solidFill>
                  <a:schemeClr val="bg1"/>
                </a:solidFill>
              </a:defRPr>
            </a:lvl1pPr>
          </a:lstStyle>
          <a:p>
            <a:fld id="{59C27035-1D53-4590-BCE4-A9F4C0750891}" type="datetimeyyyy">
              <a:rPr lang="pl-PL" smtClean="0"/>
              <a:t>2024</a:t>
            </a:fld>
            <a:endParaRPr lang="pl-PL" dirty="0"/>
          </a:p>
        </p:txBody>
      </p:sp>
      <p:sp>
        <p:nvSpPr>
          <p:cNvPr id="13" name="Prostokąt: zaokrąglone rogi 12">
            <a:extLst>
              <a:ext uri="{FF2B5EF4-FFF2-40B4-BE49-F238E27FC236}">
                <a16:creationId xmlns:a16="http://schemas.microsoft.com/office/drawing/2014/main" id="{8BAA6187-7D5A-4F85-9A21-7F0367CC419B}"/>
              </a:ext>
            </a:extLst>
          </p:cNvPr>
          <p:cNvSpPr/>
          <p:nvPr userDrawn="1"/>
        </p:nvSpPr>
        <p:spPr>
          <a:xfrm>
            <a:off x="6194427" y="5878111"/>
            <a:ext cx="5157787" cy="311551"/>
          </a:xfrm>
          <a:prstGeom prst="roundRect">
            <a:avLst>
              <a:gd name="adj" fmla="val 48368"/>
            </a:avLst>
          </a:prstGeom>
          <a:gradFill>
            <a:gsLst>
              <a:gs pos="0">
                <a:srgbClr val="FE724A"/>
              </a:gs>
              <a:gs pos="50000">
                <a:srgbClr val="F6622C"/>
              </a:gs>
              <a:gs pos="100000">
                <a:srgbClr val="FE5A2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Symbol zastępczy stopki 7">
            <a:extLst>
              <a:ext uri="{FF2B5EF4-FFF2-40B4-BE49-F238E27FC236}">
                <a16:creationId xmlns:a16="http://schemas.microsoft.com/office/drawing/2014/main" id="{7D38DB8E-FAA0-46F0-8943-2CFA52D2E703}"/>
              </a:ext>
            </a:extLst>
          </p:cNvPr>
          <p:cNvSpPr>
            <a:spLocks noGrp="1"/>
          </p:cNvSpPr>
          <p:nvPr>
            <p:ph type="ftr" sz="quarter" idx="11"/>
          </p:nvPr>
        </p:nvSpPr>
        <p:spPr/>
        <p:txBody>
          <a:bodyPr/>
          <a:lstStyle>
            <a:lvl1pPr>
              <a:defRPr>
                <a:solidFill>
                  <a:schemeClr val="bg1"/>
                </a:solidFill>
              </a:defRPr>
            </a:lvl1pPr>
          </a:lstStyle>
          <a:p>
            <a:r>
              <a:rPr lang="pl-PL"/>
              <a:t>©Selectivv</a:t>
            </a:r>
          </a:p>
        </p:txBody>
      </p:sp>
      <p:sp>
        <p:nvSpPr>
          <p:cNvPr id="9" name="Symbol zastępczy numeru slajdu 8">
            <a:extLst>
              <a:ext uri="{FF2B5EF4-FFF2-40B4-BE49-F238E27FC236}">
                <a16:creationId xmlns:a16="http://schemas.microsoft.com/office/drawing/2014/main" id="{00AF6E49-4B48-48D1-A564-DD9325B8D75A}"/>
              </a:ext>
            </a:extLst>
          </p:cNvPr>
          <p:cNvSpPr>
            <a:spLocks noGrp="1"/>
          </p:cNvSpPr>
          <p:nvPr>
            <p:ph type="sldNum" sz="quarter" idx="12"/>
          </p:nvPr>
        </p:nvSpPr>
        <p:spPr/>
        <p:txBody>
          <a:bodyPr/>
          <a:lstStyle>
            <a:lvl1pPr>
              <a:defRPr>
                <a:solidFill>
                  <a:schemeClr val="bg1"/>
                </a:solidFill>
              </a:defRPr>
            </a:lvl1pPr>
          </a:lstStyle>
          <a:p>
            <a:fld id="{70BFC4D2-108E-4778-8243-D29E18B9C1EA}" type="slidenum">
              <a:rPr lang="pl-PL" smtClean="0"/>
              <a:pPr/>
              <a:t>‹#›</a:t>
            </a:fld>
            <a:endParaRPr lang="pl-PL"/>
          </a:p>
        </p:txBody>
      </p:sp>
      <p:pic>
        <p:nvPicPr>
          <p:cNvPr id="10" name="Obraz 9">
            <a:extLst>
              <a:ext uri="{FF2B5EF4-FFF2-40B4-BE49-F238E27FC236}">
                <a16:creationId xmlns:a16="http://schemas.microsoft.com/office/drawing/2014/main" id="{446156AA-B8F2-4BF3-8FF7-BC919D3565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3" y="1122363"/>
            <a:ext cx="251637" cy="3458787"/>
          </a:xfrm>
          <a:prstGeom prst="rect">
            <a:avLst/>
          </a:prstGeom>
        </p:spPr>
      </p:pic>
      <p:sp>
        <p:nvSpPr>
          <p:cNvPr id="6" name="Symbol zastępczy zawartości 5">
            <a:extLst>
              <a:ext uri="{FF2B5EF4-FFF2-40B4-BE49-F238E27FC236}">
                <a16:creationId xmlns:a16="http://schemas.microsoft.com/office/drawing/2014/main" id="{3473A524-2DA0-4FA7-B951-3DB653FCC5D0}"/>
              </a:ext>
            </a:extLst>
          </p:cNvPr>
          <p:cNvSpPr>
            <a:spLocks noGrp="1"/>
          </p:cNvSpPr>
          <p:nvPr>
            <p:ph sz="quarter" idx="4"/>
          </p:nvPr>
        </p:nvSpPr>
        <p:spPr>
          <a:xfrm>
            <a:off x="6172200" y="2505075"/>
            <a:ext cx="5183188" cy="3363331"/>
          </a:xfrm>
        </p:spPr>
        <p:txBody>
          <a:bodyPr>
            <a:normAutofit/>
          </a:bodyPr>
          <a:lstStyle>
            <a:lvl1pPr>
              <a:defRPr sz="16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pic>
        <p:nvPicPr>
          <p:cNvPr id="14" name="Obraz 13">
            <a:extLst>
              <a:ext uri="{FF2B5EF4-FFF2-40B4-BE49-F238E27FC236}">
                <a16:creationId xmlns:a16="http://schemas.microsoft.com/office/drawing/2014/main" id="{CAC44E34-FB00-44CF-A55C-594592C7132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Tree>
    <p:extLst>
      <p:ext uri="{BB962C8B-B14F-4D97-AF65-F5344CB8AC3E}">
        <p14:creationId xmlns:p14="http://schemas.microsoft.com/office/powerpoint/2010/main" val="3004715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 3">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E1B9D0-58AE-4E46-AD4D-8F72EE023575}"/>
              </a:ext>
            </a:extLst>
          </p:cNvPr>
          <p:cNvSpPr>
            <a:spLocks noGrp="1"/>
          </p:cNvSpPr>
          <p:nvPr>
            <p:ph type="title" hasCustomPrompt="1"/>
          </p:nvPr>
        </p:nvSpPr>
        <p:spPr>
          <a:xfrm>
            <a:off x="838200" y="5286737"/>
            <a:ext cx="10515600" cy="1055667"/>
          </a:xfrm>
        </p:spPr>
        <p:txBody>
          <a:bodyPr>
            <a:normAutofit/>
          </a:bodyPr>
          <a:lstStyle>
            <a:lvl1pPr>
              <a:defRPr sz="3600">
                <a:solidFill>
                  <a:schemeClr val="tx2"/>
                </a:solidFill>
              </a:defRPr>
            </a:lvl1pPr>
          </a:lstStyle>
          <a:p>
            <a:r>
              <a:rPr lang="pl-PL" dirty="0" err="1"/>
              <a:t>Add</a:t>
            </a:r>
            <a:r>
              <a:rPr lang="pl-PL" dirty="0"/>
              <a:t> </a:t>
            </a:r>
            <a:r>
              <a:rPr lang="pl-PL" dirty="0" err="1"/>
              <a:t>Title</a:t>
            </a:r>
            <a:endParaRPr lang="pl-PL" dirty="0"/>
          </a:p>
        </p:txBody>
      </p:sp>
      <p:sp>
        <p:nvSpPr>
          <p:cNvPr id="3" name="Symbol zastępczy daty 2">
            <a:extLst>
              <a:ext uri="{FF2B5EF4-FFF2-40B4-BE49-F238E27FC236}">
                <a16:creationId xmlns:a16="http://schemas.microsoft.com/office/drawing/2014/main" id="{E0177C51-351D-4961-9DC6-91A3EEA109AB}"/>
              </a:ext>
            </a:extLst>
          </p:cNvPr>
          <p:cNvSpPr>
            <a:spLocks noGrp="1"/>
          </p:cNvSpPr>
          <p:nvPr>
            <p:ph type="dt" sz="half" idx="10"/>
          </p:nvPr>
        </p:nvSpPr>
        <p:spPr/>
        <p:txBody>
          <a:bodyPr/>
          <a:lstStyle/>
          <a:p>
            <a:fld id="{2A5D9537-71A3-4800-B313-EEAC29D9CD97}" type="datetimeyyyy">
              <a:rPr lang="pl-PL" smtClean="0"/>
              <a:t>2024</a:t>
            </a:fld>
            <a:endParaRPr lang="pl-PL"/>
          </a:p>
        </p:txBody>
      </p:sp>
      <p:sp>
        <p:nvSpPr>
          <p:cNvPr id="4" name="Symbol zastępczy stopki 3">
            <a:extLst>
              <a:ext uri="{FF2B5EF4-FFF2-40B4-BE49-F238E27FC236}">
                <a16:creationId xmlns:a16="http://schemas.microsoft.com/office/drawing/2014/main" id="{9D433476-CC49-4A35-A022-1F7B4874095B}"/>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2C394423-085C-41FD-86B1-8BA0DB5CEB49}"/>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7" name="Symbol zastępczy obrazu 6">
            <a:extLst>
              <a:ext uri="{FF2B5EF4-FFF2-40B4-BE49-F238E27FC236}">
                <a16:creationId xmlns:a16="http://schemas.microsoft.com/office/drawing/2014/main" id="{FE4A87BA-88DC-475A-A1DB-67E67B6487F1}"/>
              </a:ext>
            </a:extLst>
          </p:cNvPr>
          <p:cNvSpPr>
            <a:spLocks noGrp="1"/>
          </p:cNvSpPr>
          <p:nvPr>
            <p:ph type="pic" sz="quarter" idx="13"/>
          </p:nvPr>
        </p:nvSpPr>
        <p:spPr>
          <a:xfrm>
            <a:off x="866695" y="821803"/>
            <a:ext cx="2555375" cy="3759347"/>
          </a:xfrm>
          <a:prstGeom prst="roundRect">
            <a:avLst>
              <a:gd name="adj" fmla="val 8257"/>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sp>
        <p:nvSpPr>
          <p:cNvPr id="8" name="Symbol zastępczy obrazu 6">
            <a:extLst>
              <a:ext uri="{FF2B5EF4-FFF2-40B4-BE49-F238E27FC236}">
                <a16:creationId xmlns:a16="http://schemas.microsoft.com/office/drawing/2014/main" id="{F1F54E7B-CE78-4A62-8BAE-8C37F587AEA7}"/>
              </a:ext>
            </a:extLst>
          </p:cNvPr>
          <p:cNvSpPr>
            <a:spLocks noGrp="1"/>
          </p:cNvSpPr>
          <p:nvPr>
            <p:ph type="pic" sz="quarter" idx="14"/>
          </p:nvPr>
        </p:nvSpPr>
        <p:spPr>
          <a:xfrm>
            <a:off x="4845263" y="821802"/>
            <a:ext cx="2555375" cy="3759347"/>
          </a:xfrm>
          <a:prstGeom prst="roundRect">
            <a:avLst>
              <a:gd name="adj" fmla="val 8655"/>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sp>
        <p:nvSpPr>
          <p:cNvPr id="9" name="Symbol zastępczy obrazu 6">
            <a:extLst>
              <a:ext uri="{FF2B5EF4-FFF2-40B4-BE49-F238E27FC236}">
                <a16:creationId xmlns:a16="http://schemas.microsoft.com/office/drawing/2014/main" id="{C751143D-A2E3-4265-82A9-15C76EFB6333}"/>
              </a:ext>
            </a:extLst>
          </p:cNvPr>
          <p:cNvSpPr>
            <a:spLocks noGrp="1"/>
          </p:cNvSpPr>
          <p:nvPr>
            <p:ph type="pic" sz="quarter" idx="15"/>
          </p:nvPr>
        </p:nvSpPr>
        <p:spPr>
          <a:xfrm>
            <a:off x="8823831" y="821803"/>
            <a:ext cx="2555375" cy="3759347"/>
          </a:xfrm>
          <a:prstGeom prst="roundRect">
            <a:avLst>
              <a:gd name="adj" fmla="val 8456"/>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pic>
        <p:nvPicPr>
          <p:cNvPr id="10" name="Obraz 9">
            <a:extLst>
              <a:ext uri="{FF2B5EF4-FFF2-40B4-BE49-F238E27FC236}">
                <a16:creationId xmlns:a16="http://schemas.microsoft.com/office/drawing/2014/main" id="{1BEB5BBC-CFE4-4A86-9300-45FB82E748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pic>
        <p:nvPicPr>
          <p:cNvPr id="11" name="Obraz 10">
            <a:extLst>
              <a:ext uri="{FF2B5EF4-FFF2-40B4-BE49-F238E27FC236}">
                <a16:creationId xmlns:a16="http://schemas.microsoft.com/office/drawing/2014/main" id="{4B9B0829-2061-47B2-A8B9-D3AC7858AC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33" y="1122363"/>
            <a:ext cx="251637" cy="3458787"/>
          </a:xfrm>
          <a:prstGeom prst="rect">
            <a:avLst/>
          </a:prstGeom>
        </p:spPr>
      </p:pic>
    </p:spTree>
    <p:extLst>
      <p:ext uri="{BB962C8B-B14F-4D97-AF65-F5344CB8AC3E}">
        <p14:creationId xmlns:p14="http://schemas.microsoft.com/office/powerpoint/2010/main" val="56086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4">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E0177C51-351D-4961-9DC6-91A3EEA109AB}"/>
              </a:ext>
            </a:extLst>
          </p:cNvPr>
          <p:cNvSpPr>
            <a:spLocks noGrp="1"/>
          </p:cNvSpPr>
          <p:nvPr>
            <p:ph type="dt" sz="half" idx="10"/>
          </p:nvPr>
        </p:nvSpPr>
        <p:spPr/>
        <p:txBody>
          <a:bodyPr/>
          <a:lstStyle/>
          <a:p>
            <a:fld id="{4186D166-0F83-4416-9CD6-1874297E2B29}" type="datetimeyyyy">
              <a:rPr lang="pl-PL" smtClean="0"/>
              <a:t>2024</a:t>
            </a:fld>
            <a:endParaRPr lang="pl-PL"/>
          </a:p>
        </p:txBody>
      </p:sp>
      <p:sp>
        <p:nvSpPr>
          <p:cNvPr id="4" name="Symbol zastępczy stopki 3">
            <a:extLst>
              <a:ext uri="{FF2B5EF4-FFF2-40B4-BE49-F238E27FC236}">
                <a16:creationId xmlns:a16="http://schemas.microsoft.com/office/drawing/2014/main" id="{9D433476-CC49-4A35-A022-1F7B4874095B}"/>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2C394423-085C-41FD-86B1-8BA0DB5CEB49}"/>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7" name="Symbol zastępczy obrazu 6">
            <a:extLst>
              <a:ext uri="{FF2B5EF4-FFF2-40B4-BE49-F238E27FC236}">
                <a16:creationId xmlns:a16="http://schemas.microsoft.com/office/drawing/2014/main" id="{FE4A87BA-88DC-475A-A1DB-67E67B6487F1}"/>
              </a:ext>
            </a:extLst>
          </p:cNvPr>
          <p:cNvSpPr>
            <a:spLocks noGrp="1"/>
          </p:cNvSpPr>
          <p:nvPr>
            <p:ph type="pic" sz="quarter" idx="13"/>
          </p:nvPr>
        </p:nvSpPr>
        <p:spPr>
          <a:xfrm>
            <a:off x="828964" y="960583"/>
            <a:ext cx="2366028" cy="3768436"/>
          </a:xfrm>
          <a:prstGeom prst="roundRect">
            <a:avLst>
              <a:gd name="adj" fmla="val 8925"/>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pic>
        <p:nvPicPr>
          <p:cNvPr id="10" name="Obraz 9">
            <a:extLst>
              <a:ext uri="{FF2B5EF4-FFF2-40B4-BE49-F238E27FC236}">
                <a16:creationId xmlns:a16="http://schemas.microsoft.com/office/drawing/2014/main" id="{1BEB5BBC-CFE4-4A86-9300-45FB82E748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pic>
        <p:nvPicPr>
          <p:cNvPr id="11" name="Obraz 10">
            <a:extLst>
              <a:ext uri="{FF2B5EF4-FFF2-40B4-BE49-F238E27FC236}">
                <a16:creationId xmlns:a16="http://schemas.microsoft.com/office/drawing/2014/main" id="{4B9B0829-2061-47B2-A8B9-D3AC7858AC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33" y="1122363"/>
            <a:ext cx="251637" cy="3458787"/>
          </a:xfrm>
          <a:prstGeom prst="rect">
            <a:avLst/>
          </a:prstGeom>
        </p:spPr>
      </p:pic>
      <p:sp>
        <p:nvSpPr>
          <p:cNvPr id="12" name="Symbol zastępczy obrazu 6">
            <a:extLst>
              <a:ext uri="{FF2B5EF4-FFF2-40B4-BE49-F238E27FC236}">
                <a16:creationId xmlns:a16="http://schemas.microsoft.com/office/drawing/2014/main" id="{3A71F1EF-FCA6-40FE-B42D-2725D998B0FE}"/>
              </a:ext>
            </a:extLst>
          </p:cNvPr>
          <p:cNvSpPr>
            <a:spLocks noGrp="1"/>
          </p:cNvSpPr>
          <p:nvPr>
            <p:ph type="pic" sz="quarter" idx="14"/>
          </p:nvPr>
        </p:nvSpPr>
        <p:spPr>
          <a:xfrm>
            <a:off x="3571306" y="960583"/>
            <a:ext cx="2366028" cy="3768436"/>
          </a:xfrm>
          <a:prstGeom prst="roundRect">
            <a:avLst>
              <a:gd name="adj" fmla="val 9354"/>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sp>
        <p:nvSpPr>
          <p:cNvPr id="13" name="Symbol zastępczy obrazu 6">
            <a:extLst>
              <a:ext uri="{FF2B5EF4-FFF2-40B4-BE49-F238E27FC236}">
                <a16:creationId xmlns:a16="http://schemas.microsoft.com/office/drawing/2014/main" id="{72909343-EC58-46D6-BE33-BE3C3E146537}"/>
              </a:ext>
            </a:extLst>
          </p:cNvPr>
          <p:cNvSpPr>
            <a:spLocks noGrp="1"/>
          </p:cNvSpPr>
          <p:nvPr>
            <p:ph type="pic" sz="quarter" idx="15"/>
          </p:nvPr>
        </p:nvSpPr>
        <p:spPr>
          <a:xfrm>
            <a:off x="6307646" y="960583"/>
            <a:ext cx="2366028" cy="3768436"/>
          </a:xfrm>
          <a:prstGeom prst="roundRect">
            <a:avLst>
              <a:gd name="adj" fmla="val 8710"/>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sp>
        <p:nvSpPr>
          <p:cNvPr id="14" name="Symbol zastępczy obrazu 6">
            <a:extLst>
              <a:ext uri="{FF2B5EF4-FFF2-40B4-BE49-F238E27FC236}">
                <a16:creationId xmlns:a16="http://schemas.microsoft.com/office/drawing/2014/main" id="{A026A2E1-145B-4203-9FFD-AE0BC0A1908A}"/>
              </a:ext>
            </a:extLst>
          </p:cNvPr>
          <p:cNvSpPr>
            <a:spLocks noGrp="1"/>
          </p:cNvSpPr>
          <p:nvPr>
            <p:ph type="pic" sz="quarter" idx="16"/>
          </p:nvPr>
        </p:nvSpPr>
        <p:spPr>
          <a:xfrm>
            <a:off x="9049988" y="960583"/>
            <a:ext cx="2366028" cy="3768436"/>
          </a:xfrm>
          <a:prstGeom prst="roundRect">
            <a:avLst>
              <a:gd name="adj" fmla="val 8066"/>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spTree>
    <p:extLst>
      <p:ext uri="{BB962C8B-B14F-4D97-AF65-F5344CB8AC3E}">
        <p14:creationId xmlns:p14="http://schemas.microsoft.com/office/powerpoint/2010/main" val="3773003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5">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E0177C51-351D-4961-9DC6-91A3EEA109AB}"/>
              </a:ext>
            </a:extLst>
          </p:cNvPr>
          <p:cNvSpPr>
            <a:spLocks noGrp="1"/>
          </p:cNvSpPr>
          <p:nvPr>
            <p:ph type="dt" sz="half" idx="10"/>
          </p:nvPr>
        </p:nvSpPr>
        <p:spPr/>
        <p:txBody>
          <a:bodyPr/>
          <a:lstStyle/>
          <a:p>
            <a:fld id="{5CB6180A-4114-4535-9C1A-7AA83CA29853}" type="datetimeyyyy">
              <a:rPr lang="pl-PL" smtClean="0"/>
              <a:t>2024</a:t>
            </a:fld>
            <a:endParaRPr lang="pl-PL"/>
          </a:p>
        </p:txBody>
      </p:sp>
      <p:sp>
        <p:nvSpPr>
          <p:cNvPr id="4" name="Symbol zastępczy stopki 3">
            <a:extLst>
              <a:ext uri="{FF2B5EF4-FFF2-40B4-BE49-F238E27FC236}">
                <a16:creationId xmlns:a16="http://schemas.microsoft.com/office/drawing/2014/main" id="{9D433476-CC49-4A35-A022-1F7B4874095B}"/>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2C394423-085C-41FD-86B1-8BA0DB5CEB49}"/>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7" name="Symbol zastępczy obrazu 6">
            <a:extLst>
              <a:ext uri="{FF2B5EF4-FFF2-40B4-BE49-F238E27FC236}">
                <a16:creationId xmlns:a16="http://schemas.microsoft.com/office/drawing/2014/main" id="{FE4A87BA-88DC-475A-A1DB-67E67B6487F1}"/>
              </a:ext>
            </a:extLst>
          </p:cNvPr>
          <p:cNvSpPr>
            <a:spLocks noGrp="1"/>
          </p:cNvSpPr>
          <p:nvPr>
            <p:ph type="pic" sz="quarter" idx="13"/>
          </p:nvPr>
        </p:nvSpPr>
        <p:spPr>
          <a:xfrm>
            <a:off x="828964" y="960583"/>
            <a:ext cx="1905000" cy="3352799"/>
          </a:xfrm>
          <a:prstGeom prst="roundRect">
            <a:avLst>
              <a:gd name="adj" fmla="val 11075"/>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pic>
        <p:nvPicPr>
          <p:cNvPr id="10" name="Obraz 9">
            <a:extLst>
              <a:ext uri="{FF2B5EF4-FFF2-40B4-BE49-F238E27FC236}">
                <a16:creationId xmlns:a16="http://schemas.microsoft.com/office/drawing/2014/main" id="{1BEB5BBC-CFE4-4A86-9300-45FB82E748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pic>
        <p:nvPicPr>
          <p:cNvPr id="11" name="Obraz 10">
            <a:extLst>
              <a:ext uri="{FF2B5EF4-FFF2-40B4-BE49-F238E27FC236}">
                <a16:creationId xmlns:a16="http://schemas.microsoft.com/office/drawing/2014/main" id="{4B9B0829-2061-47B2-A8B9-D3AC7858AC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33" y="1122363"/>
            <a:ext cx="251637" cy="3458787"/>
          </a:xfrm>
          <a:prstGeom prst="rect">
            <a:avLst/>
          </a:prstGeom>
        </p:spPr>
      </p:pic>
      <p:sp>
        <p:nvSpPr>
          <p:cNvPr id="15" name="Symbol zastępczy obrazu 6">
            <a:extLst>
              <a:ext uri="{FF2B5EF4-FFF2-40B4-BE49-F238E27FC236}">
                <a16:creationId xmlns:a16="http://schemas.microsoft.com/office/drawing/2014/main" id="{83EDDD07-B6F6-4A83-BFAE-ACED8B2F5377}"/>
              </a:ext>
            </a:extLst>
          </p:cNvPr>
          <p:cNvSpPr>
            <a:spLocks noGrp="1"/>
          </p:cNvSpPr>
          <p:nvPr>
            <p:ph type="pic" sz="quarter" idx="17"/>
          </p:nvPr>
        </p:nvSpPr>
        <p:spPr>
          <a:xfrm>
            <a:off x="3034476" y="967538"/>
            <a:ext cx="1905000" cy="3352799"/>
          </a:xfrm>
          <a:prstGeom prst="roundRect">
            <a:avLst>
              <a:gd name="adj" fmla="val 10395"/>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sp>
        <p:nvSpPr>
          <p:cNvPr id="16" name="Symbol zastępczy obrazu 6">
            <a:extLst>
              <a:ext uri="{FF2B5EF4-FFF2-40B4-BE49-F238E27FC236}">
                <a16:creationId xmlns:a16="http://schemas.microsoft.com/office/drawing/2014/main" id="{A8AD79FB-76CC-4508-8B0F-2C01FCA06E5A}"/>
              </a:ext>
            </a:extLst>
          </p:cNvPr>
          <p:cNvSpPr>
            <a:spLocks noGrp="1"/>
          </p:cNvSpPr>
          <p:nvPr>
            <p:ph type="pic" sz="quarter" idx="18"/>
          </p:nvPr>
        </p:nvSpPr>
        <p:spPr>
          <a:xfrm>
            <a:off x="5239988" y="960583"/>
            <a:ext cx="1905000" cy="3352799"/>
          </a:xfrm>
          <a:prstGeom prst="roundRect">
            <a:avLst>
              <a:gd name="adj" fmla="val 10475"/>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sp>
        <p:nvSpPr>
          <p:cNvPr id="17" name="Symbol zastępczy obrazu 6">
            <a:extLst>
              <a:ext uri="{FF2B5EF4-FFF2-40B4-BE49-F238E27FC236}">
                <a16:creationId xmlns:a16="http://schemas.microsoft.com/office/drawing/2014/main" id="{C0E6A738-7AB1-4852-B63F-50590C8CBEE5}"/>
              </a:ext>
            </a:extLst>
          </p:cNvPr>
          <p:cNvSpPr>
            <a:spLocks noGrp="1"/>
          </p:cNvSpPr>
          <p:nvPr>
            <p:ph type="pic" sz="quarter" idx="19"/>
          </p:nvPr>
        </p:nvSpPr>
        <p:spPr>
          <a:xfrm>
            <a:off x="7445500" y="960583"/>
            <a:ext cx="1905000" cy="3352799"/>
          </a:xfrm>
          <a:prstGeom prst="roundRect">
            <a:avLst>
              <a:gd name="adj" fmla="val 11075"/>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sp>
        <p:nvSpPr>
          <p:cNvPr id="18" name="Symbol zastępczy obrazu 6">
            <a:extLst>
              <a:ext uri="{FF2B5EF4-FFF2-40B4-BE49-F238E27FC236}">
                <a16:creationId xmlns:a16="http://schemas.microsoft.com/office/drawing/2014/main" id="{DEF6A61C-E428-42AA-A44A-66969217C997}"/>
              </a:ext>
            </a:extLst>
          </p:cNvPr>
          <p:cNvSpPr>
            <a:spLocks noGrp="1"/>
          </p:cNvSpPr>
          <p:nvPr>
            <p:ph type="pic" sz="quarter" idx="20"/>
          </p:nvPr>
        </p:nvSpPr>
        <p:spPr>
          <a:xfrm>
            <a:off x="9651012" y="967538"/>
            <a:ext cx="1905000" cy="3352799"/>
          </a:xfrm>
          <a:prstGeom prst="roundRect">
            <a:avLst>
              <a:gd name="adj" fmla="val 11075"/>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spTree>
    <p:extLst>
      <p:ext uri="{BB962C8B-B14F-4D97-AF65-F5344CB8AC3E}">
        <p14:creationId xmlns:p14="http://schemas.microsoft.com/office/powerpoint/2010/main" val="1903721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ptop &amp; image">
    <p:bg>
      <p:bgPr>
        <a:solidFill>
          <a:schemeClr val="tx2"/>
        </a:solidFill>
        <a:effectLst/>
      </p:bgPr>
    </p:bg>
    <p:spTree>
      <p:nvGrpSpPr>
        <p:cNvPr id="1" name=""/>
        <p:cNvGrpSpPr/>
        <p:nvPr/>
      </p:nvGrpSpPr>
      <p:grpSpPr>
        <a:xfrm>
          <a:off x="0" y="0"/>
          <a:ext cx="0" cy="0"/>
          <a:chOff x="0" y="0"/>
          <a:chExt cx="0" cy="0"/>
        </a:xfrm>
      </p:grpSpPr>
      <p:sp>
        <p:nvSpPr>
          <p:cNvPr id="9" name="Symbol zastępczy obrazu 8">
            <a:extLst>
              <a:ext uri="{FF2B5EF4-FFF2-40B4-BE49-F238E27FC236}">
                <a16:creationId xmlns:a16="http://schemas.microsoft.com/office/drawing/2014/main" id="{B34FB797-6F1A-493F-8885-565F8D47E9AE}"/>
              </a:ext>
            </a:extLst>
          </p:cNvPr>
          <p:cNvSpPr>
            <a:spLocks noGrp="1"/>
          </p:cNvSpPr>
          <p:nvPr>
            <p:ph type="pic" sz="quarter" idx="13"/>
          </p:nvPr>
        </p:nvSpPr>
        <p:spPr>
          <a:xfrm>
            <a:off x="6096000" y="-4763"/>
            <a:ext cx="6096001" cy="6858000"/>
          </a:xfrm>
          <a:solidFill>
            <a:schemeClr val="bg2"/>
          </a:solidFill>
        </p:spPr>
        <p:txBody>
          <a:bodyPr/>
          <a:lstStyle>
            <a:lvl1pPr marL="0" indent="0">
              <a:buNone/>
              <a:defRPr>
                <a:solidFill>
                  <a:schemeClr val="tx2"/>
                </a:solidFill>
              </a:defRPr>
            </a:lvl1pPr>
          </a:lstStyle>
          <a:p>
            <a:endParaRPr lang="pl-PL" dirty="0"/>
          </a:p>
          <a:p>
            <a:endParaRPr lang="pl-PL" dirty="0"/>
          </a:p>
          <a:p>
            <a:endParaRPr lang="pl-PL" dirty="0"/>
          </a:p>
          <a:p>
            <a:endParaRPr lang="pl-PL" dirty="0"/>
          </a:p>
          <a:p>
            <a:r>
              <a:rPr lang="pl-PL" dirty="0"/>
              <a:t>  Image </a:t>
            </a:r>
            <a:r>
              <a:rPr lang="pl-PL" dirty="0" err="1"/>
              <a:t>placeholder</a:t>
            </a:r>
            <a:endParaRPr lang="pl-PL" dirty="0"/>
          </a:p>
        </p:txBody>
      </p:sp>
      <p:sp>
        <p:nvSpPr>
          <p:cNvPr id="2" name="Tytuł 1">
            <a:extLst>
              <a:ext uri="{FF2B5EF4-FFF2-40B4-BE49-F238E27FC236}">
                <a16:creationId xmlns:a16="http://schemas.microsoft.com/office/drawing/2014/main" id="{D1004DBF-7889-4000-BCC9-EAFE57C55378}"/>
              </a:ext>
            </a:extLst>
          </p:cNvPr>
          <p:cNvSpPr>
            <a:spLocks noGrp="1"/>
          </p:cNvSpPr>
          <p:nvPr>
            <p:ph type="title" hasCustomPrompt="1"/>
          </p:nvPr>
        </p:nvSpPr>
        <p:spPr>
          <a:xfrm>
            <a:off x="839788" y="4564674"/>
            <a:ext cx="3932237" cy="544635"/>
          </a:xfrm>
        </p:spPr>
        <p:txBody>
          <a:bodyPr anchor="b">
            <a:normAutofit/>
          </a:bodyPr>
          <a:lstStyle>
            <a:lvl1pPr>
              <a:defRPr sz="3000">
                <a:solidFill>
                  <a:schemeClr val="bg1"/>
                </a:solidFill>
              </a:defRPr>
            </a:lvl1pPr>
          </a:lstStyle>
          <a:p>
            <a:r>
              <a:rPr lang="pl-PL" dirty="0" err="1"/>
              <a:t>Add</a:t>
            </a:r>
            <a:r>
              <a:rPr lang="pl-PL" dirty="0"/>
              <a:t> </a:t>
            </a:r>
            <a:r>
              <a:rPr lang="pl-PL" dirty="0" err="1"/>
              <a:t>Title</a:t>
            </a:r>
            <a:endParaRPr lang="pl-PL" dirty="0"/>
          </a:p>
        </p:txBody>
      </p:sp>
      <p:sp>
        <p:nvSpPr>
          <p:cNvPr id="4" name="Symbol zastępczy tekstu 3">
            <a:extLst>
              <a:ext uri="{FF2B5EF4-FFF2-40B4-BE49-F238E27FC236}">
                <a16:creationId xmlns:a16="http://schemas.microsoft.com/office/drawing/2014/main" id="{5BA7737D-23C8-4A5C-A219-565806B9C1B4}"/>
              </a:ext>
            </a:extLst>
          </p:cNvPr>
          <p:cNvSpPr>
            <a:spLocks noGrp="1"/>
          </p:cNvSpPr>
          <p:nvPr>
            <p:ph type="body" sz="half" idx="2" hasCustomPrompt="1"/>
          </p:nvPr>
        </p:nvSpPr>
        <p:spPr>
          <a:xfrm>
            <a:off x="839788" y="5109309"/>
            <a:ext cx="3932237" cy="759679"/>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5" name="Symbol zastępczy daty 4">
            <a:extLst>
              <a:ext uri="{FF2B5EF4-FFF2-40B4-BE49-F238E27FC236}">
                <a16:creationId xmlns:a16="http://schemas.microsoft.com/office/drawing/2014/main" id="{9CD6F0D5-1799-4DD3-A3A3-6F40EEB76D5B}"/>
              </a:ext>
            </a:extLst>
          </p:cNvPr>
          <p:cNvSpPr>
            <a:spLocks noGrp="1"/>
          </p:cNvSpPr>
          <p:nvPr>
            <p:ph type="dt" sz="half" idx="10"/>
          </p:nvPr>
        </p:nvSpPr>
        <p:spPr/>
        <p:txBody>
          <a:bodyPr/>
          <a:lstStyle>
            <a:lvl1pPr>
              <a:defRPr>
                <a:solidFill>
                  <a:schemeClr val="bg1"/>
                </a:solidFill>
              </a:defRPr>
            </a:lvl1pPr>
          </a:lstStyle>
          <a:p>
            <a:fld id="{4D03A522-CC08-40FB-9E4B-087A801E6F00}" type="datetimeyyyy">
              <a:rPr lang="pl-PL" smtClean="0"/>
              <a:t>2024</a:t>
            </a:fld>
            <a:endParaRPr lang="pl-PL"/>
          </a:p>
        </p:txBody>
      </p:sp>
      <p:sp>
        <p:nvSpPr>
          <p:cNvPr id="6" name="Symbol zastępczy stopki 5">
            <a:extLst>
              <a:ext uri="{FF2B5EF4-FFF2-40B4-BE49-F238E27FC236}">
                <a16:creationId xmlns:a16="http://schemas.microsoft.com/office/drawing/2014/main" id="{32E22C21-E2FF-4D43-9152-69C65C7A29D2}"/>
              </a:ext>
            </a:extLst>
          </p:cNvPr>
          <p:cNvSpPr>
            <a:spLocks noGrp="1"/>
          </p:cNvSpPr>
          <p:nvPr>
            <p:ph type="ftr" sz="quarter" idx="11"/>
          </p:nvPr>
        </p:nvSpPr>
        <p:spPr>
          <a:xfrm>
            <a:off x="4038600" y="6356350"/>
            <a:ext cx="2992120" cy="365125"/>
          </a:xfrm>
        </p:spPr>
        <p:txBody>
          <a:bodyPr/>
          <a:lstStyle>
            <a:lvl1pPr>
              <a:defRPr>
                <a:solidFill>
                  <a:schemeClr val="bg1"/>
                </a:solidFill>
              </a:defRPr>
            </a:lvl1pPr>
          </a:lstStyle>
          <a:p>
            <a:r>
              <a:rPr lang="pl-PL"/>
              <a:t>©Selectivv</a:t>
            </a:r>
            <a:endParaRPr lang="pl-PL" dirty="0"/>
          </a:p>
        </p:txBody>
      </p:sp>
      <p:sp>
        <p:nvSpPr>
          <p:cNvPr id="7" name="Symbol zastępczy numeru slajdu 6">
            <a:extLst>
              <a:ext uri="{FF2B5EF4-FFF2-40B4-BE49-F238E27FC236}">
                <a16:creationId xmlns:a16="http://schemas.microsoft.com/office/drawing/2014/main" id="{09AC9C58-9754-4FA8-BD80-545FF4F2D428}"/>
              </a:ext>
            </a:extLst>
          </p:cNvPr>
          <p:cNvSpPr>
            <a:spLocks noGrp="1"/>
          </p:cNvSpPr>
          <p:nvPr>
            <p:ph type="sldNum" sz="quarter" idx="12"/>
          </p:nvPr>
        </p:nvSpPr>
        <p:spPr/>
        <p:txBody>
          <a:bodyPr/>
          <a:lstStyle/>
          <a:p>
            <a:fld id="{70BFC4D2-108E-4778-8243-D29E18B9C1EA}" type="slidenum">
              <a:rPr lang="pl-PL" smtClean="0"/>
              <a:t>‹#›</a:t>
            </a:fld>
            <a:endParaRPr lang="pl-PL"/>
          </a:p>
        </p:txBody>
      </p:sp>
      <p:pic>
        <p:nvPicPr>
          <p:cNvPr id="13" name="Obraz 12">
            <a:extLst>
              <a:ext uri="{FF2B5EF4-FFF2-40B4-BE49-F238E27FC236}">
                <a16:creationId xmlns:a16="http://schemas.microsoft.com/office/drawing/2014/main" id="{A50173E6-B2D6-4041-A044-F63C4D2F5B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447"/>
          <a:stretch/>
        </p:blipFill>
        <p:spPr>
          <a:xfrm>
            <a:off x="449580" y="1422821"/>
            <a:ext cx="4709160" cy="2654491"/>
          </a:xfrm>
          <a:prstGeom prst="rect">
            <a:avLst/>
          </a:prstGeom>
        </p:spPr>
      </p:pic>
      <p:sp>
        <p:nvSpPr>
          <p:cNvPr id="15" name="Symbol zastępczy obrazu 14">
            <a:extLst>
              <a:ext uri="{FF2B5EF4-FFF2-40B4-BE49-F238E27FC236}">
                <a16:creationId xmlns:a16="http://schemas.microsoft.com/office/drawing/2014/main" id="{8BC1AC23-4A99-4418-A12B-CF67F7F22A90}"/>
              </a:ext>
            </a:extLst>
          </p:cNvPr>
          <p:cNvSpPr>
            <a:spLocks noGrp="1"/>
          </p:cNvSpPr>
          <p:nvPr>
            <p:ph type="pic" sz="quarter" idx="14"/>
          </p:nvPr>
        </p:nvSpPr>
        <p:spPr>
          <a:xfrm>
            <a:off x="1046163" y="1604963"/>
            <a:ext cx="3516312" cy="2200275"/>
          </a:xfrm>
          <a:solidFill>
            <a:schemeClr val="bg2"/>
          </a:solidFill>
        </p:spPr>
        <p:txBody>
          <a:bodyPr>
            <a:normAutofit/>
          </a:bodyPr>
          <a:lstStyle>
            <a:lvl1pPr marL="0" indent="0">
              <a:buNone/>
              <a:defRPr sz="2000"/>
            </a:lvl1pPr>
          </a:lstStyle>
          <a:p>
            <a:endParaRPr lang="pl-PL" dirty="0"/>
          </a:p>
          <a:p>
            <a:endParaRPr lang="pl-PL" dirty="0"/>
          </a:p>
          <a:p>
            <a:r>
              <a:rPr lang="pl-PL" dirty="0"/>
              <a:t>Image </a:t>
            </a:r>
            <a:r>
              <a:rPr lang="pl-PL" dirty="0" err="1"/>
              <a:t>placeholder</a:t>
            </a:r>
            <a:endParaRPr lang="pl-PL" dirty="0"/>
          </a:p>
        </p:txBody>
      </p:sp>
      <p:pic>
        <p:nvPicPr>
          <p:cNvPr id="16" name="Obraz 15">
            <a:extLst>
              <a:ext uri="{FF2B5EF4-FFF2-40B4-BE49-F238E27FC236}">
                <a16:creationId xmlns:a16="http://schemas.microsoft.com/office/drawing/2014/main" id="{D6EC81E9-FF60-47E3-81C7-733F639FC4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2" name="Prostokąt: zaokrąglone rogi 11">
            <a:extLst>
              <a:ext uri="{FF2B5EF4-FFF2-40B4-BE49-F238E27FC236}">
                <a16:creationId xmlns:a16="http://schemas.microsoft.com/office/drawing/2014/main" id="{A819E2BD-CC47-4998-9E1C-8F2998CCE877}"/>
              </a:ext>
            </a:extLst>
          </p:cNvPr>
          <p:cNvSpPr/>
          <p:nvPr userDrawn="1"/>
        </p:nvSpPr>
        <p:spPr>
          <a:xfrm>
            <a:off x="5947144" y="1422821"/>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5899541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mp; image halfpage">
    <p:bg>
      <p:bgPr>
        <a:solidFill>
          <a:schemeClr val="tx2"/>
        </a:solidFill>
        <a:effectLst/>
      </p:bgPr>
    </p:bg>
    <p:spTree>
      <p:nvGrpSpPr>
        <p:cNvPr id="1" name=""/>
        <p:cNvGrpSpPr/>
        <p:nvPr/>
      </p:nvGrpSpPr>
      <p:grpSpPr>
        <a:xfrm>
          <a:off x="0" y="0"/>
          <a:ext cx="0" cy="0"/>
          <a:chOff x="0" y="0"/>
          <a:chExt cx="0" cy="0"/>
        </a:xfrm>
      </p:grpSpPr>
      <p:sp>
        <p:nvSpPr>
          <p:cNvPr id="3" name="Prostokąt 2">
            <a:extLst>
              <a:ext uri="{FF2B5EF4-FFF2-40B4-BE49-F238E27FC236}">
                <a16:creationId xmlns:a16="http://schemas.microsoft.com/office/drawing/2014/main" id="{55B49BD0-1A4E-45EF-B0B5-943AF134717B}"/>
              </a:ext>
            </a:extLst>
          </p:cNvPr>
          <p:cNvSpPr/>
          <p:nvPr userDrawn="1"/>
        </p:nvSpPr>
        <p:spPr>
          <a:xfrm>
            <a:off x="6095999" y="0"/>
            <a:ext cx="6096001" cy="695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Symbol zastępczy obrazu 8">
            <a:extLst>
              <a:ext uri="{FF2B5EF4-FFF2-40B4-BE49-F238E27FC236}">
                <a16:creationId xmlns:a16="http://schemas.microsoft.com/office/drawing/2014/main" id="{B34FB797-6F1A-493F-8885-565F8D47E9AE}"/>
              </a:ext>
            </a:extLst>
          </p:cNvPr>
          <p:cNvSpPr>
            <a:spLocks noGrp="1"/>
          </p:cNvSpPr>
          <p:nvPr>
            <p:ph type="pic" sz="quarter" idx="13"/>
          </p:nvPr>
        </p:nvSpPr>
        <p:spPr>
          <a:xfrm>
            <a:off x="6095998" y="0"/>
            <a:ext cx="6096001" cy="6858000"/>
          </a:xfrm>
          <a:solidFill>
            <a:schemeClr val="bg2"/>
          </a:solidFill>
        </p:spPr>
        <p:txBody>
          <a:bodyPr/>
          <a:lstStyle>
            <a:lvl1pPr marL="0" indent="0">
              <a:buNone/>
              <a:defRPr>
                <a:solidFill>
                  <a:schemeClr val="tx2"/>
                </a:solidFill>
              </a:defRPr>
            </a:lvl1pPr>
          </a:lstStyle>
          <a:p>
            <a:endParaRPr lang="pl-PL" dirty="0"/>
          </a:p>
          <a:p>
            <a:endParaRPr lang="pl-PL" dirty="0"/>
          </a:p>
          <a:p>
            <a:endParaRPr lang="pl-PL" dirty="0"/>
          </a:p>
          <a:p>
            <a:endParaRPr lang="pl-PL" dirty="0"/>
          </a:p>
          <a:p>
            <a:r>
              <a:rPr lang="pl-PL" dirty="0"/>
              <a:t>  Image </a:t>
            </a:r>
            <a:r>
              <a:rPr lang="pl-PL" dirty="0" err="1"/>
              <a:t>placeholder</a:t>
            </a:r>
            <a:endParaRPr lang="pl-PL" dirty="0"/>
          </a:p>
        </p:txBody>
      </p:sp>
      <p:sp>
        <p:nvSpPr>
          <p:cNvPr id="2" name="Tytuł 1">
            <a:extLst>
              <a:ext uri="{FF2B5EF4-FFF2-40B4-BE49-F238E27FC236}">
                <a16:creationId xmlns:a16="http://schemas.microsoft.com/office/drawing/2014/main" id="{D1004DBF-7889-4000-BCC9-EAFE57C55378}"/>
              </a:ext>
            </a:extLst>
          </p:cNvPr>
          <p:cNvSpPr>
            <a:spLocks noGrp="1"/>
          </p:cNvSpPr>
          <p:nvPr>
            <p:ph type="title" hasCustomPrompt="1"/>
          </p:nvPr>
        </p:nvSpPr>
        <p:spPr>
          <a:xfrm>
            <a:off x="839788" y="648435"/>
            <a:ext cx="4402772" cy="912510"/>
          </a:xfrm>
        </p:spPr>
        <p:txBody>
          <a:bodyPr anchor="b">
            <a:noAutofit/>
          </a:bodyPr>
          <a:lstStyle>
            <a:lvl1pPr>
              <a:defRPr sz="3000">
                <a:solidFill>
                  <a:schemeClr val="bg1"/>
                </a:solidFill>
              </a:defRPr>
            </a:lvl1pPr>
          </a:lstStyle>
          <a:p>
            <a:r>
              <a:rPr lang="pl-PL" dirty="0" err="1"/>
              <a:t>Add</a:t>
            </a:r>
            <a:r>
              <a:rPr lang="pl-PL" dirty="0"/>
              <a:t> </a:t>
            </a:r>
            <a:r>
              <a:rPr lang="pl-PL" dirty="0" err="1"/>
              <a:t>Title</a:t>
            </a:r>
            <a:endParaRPr lang="pl-PL" dirty="0"/>
          </a:p>
        </p:txBody>
      </p:sp>
      <p:sp>
        <p:nvSpPr>
          <p:cNvPr id="4" name="Symbol zastępczy tekstu 3">
            <a:extLst>
              <a:ext uri="{FF2B5EF4-FFF2-40B4-BE49-F238E27FC236}">
                <a16:creationId xmlns:a16="http://schemas.microsoft.com/office/drawing/2014/main" id="{5BA7737D-23C8-4A5C-A219-565806B9C1B4}"/>
              </a:ext>
            </a:extLst>
          </p:cNvPr>
          <p:cNvSpPr>
            <a:spLocks noGrp="1"/>
          </p:cNvSpPr>
          <p:nvPr>
            <p:ph type="body" sz="half" idx="2" hasCustomPrompt="1"/>
          </p:nvPr>
        </p:nvSpPr>
        <p:spPr>
          <a:xfrm>
            <a:off x="839788" y="1560945"/>
            <a:ext cx="4402772" cy="4424219"/>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5" name="Symbol zastępczy daty 4">
            <a:extLst>
              <a:ext uri="{FF2B5EF4-FFF2-40B4-BE49-F238E27FC236}">
                <a16:creationId xmlns:a16="http://schemas.microsoft.com/office/drawing/2014/main" id="{9CD6F0D5-1799-4DD3-A3A3-6F40EEB76D5B}"/>
              </a:ext>
            </a:extLst>
          </p:cNvPr>
          <p:cNvSpPr>
            <a:spLocks noGrp="1"/>
          </p:cNvSpPr>
          <p:nvPr>
            <p:ph type="dt" sz="half" idx="10"/>
          </p:nvPr>
        </p:nvSpPr>
        <p:spPr/>
        <p:txBody>
          <a:bodyPr/>
          <a:lstStyle>
            <a:lvl1pPr>
              <a:defRPr>
                <a:solidFill>
                  <a:schemeClr val="bg1"/>
                </a:solidFill>
              </a:defRPr>
            </a:lvl1pPr>
          </a:lstStyle>
          <a:p>
            <a:fld id="{01D65E53-C9F0-4A39-ADAA-AB42DDC05679}" type="datetimeyyyy">
              <a:rPr lang="pl-PL" smtClean="0"/>
              <a:t>2024</a:t>
            </a:fld>
            <a:endParaRPr lang="pl-PL"/>
          </a:p>
        </p:txBody>
      </p:sp>
      <p:sp>
        <p:nvSpPr>
          <p:cNvPr id="6" name="Symbol zastępczy stopki 5">
            <a:extLst>
              <a:ext uri="{FF2B5EF4-FFF2-40B4-BE49-F238E27FC236}">
                <a16:creationId xmlns:a16="http://schemas.microsoft.com/office/drawing/2014/main" id="{32E22C21-E2FF-4D43-9152-69C65C7A29D2}"/>
              </a:ext>
            </a:extLst>
          </p:cNvPr>
          <p:cNvSpPr>
            <a:spLocks noGrp="1"/>
          </p:cNvSpPr>
          <p:nvPr>
            <p:ph type="ftr" sz="quarter" idx="11"/>
          </p:nvPr>
        </p:nvSpPr>
        <p:spPr>
          <a:xfrm>
            <a:off x="3850640" y="6356350"/>
            <a:ext cx="3413760" cy="365125"/>
          </a:xfrm>
        </p:spPr>
        <p:txBody>
          <a:bodyPr/>
          <a:lstStyle>
            <a:lvl1pPr>
              <a:defRPr>
                <a:solidFill>
                  <a:schemeClr val="bg1"/>
                </a:solidFill>
              </a:defRPr>
            </a:lvl1pPr>
          </a:lstStyle>
          <a:p>
            <a:r>
              <a:rPr lang="pl-PL"/>
              <a:t>©Selectivv</a:t>
            </a:r>
            <a:endParaRPr lang="pl-PL" dirty="0"/>
          </a:p>
        </p:txBody>
      </p:sp>
      <p:sp>
        <p:nvSpPr>
          <p:cNvPr id="7" name="Symbol zastępczy numeru slajdu 6">
            <a:extLst>
              <a:ext uri="{FF2B5EF4-FFF2-40B4-BE49-F238E27FC236}">
                <a16:creationId xmlns:a16="http://schemas.microsoft.com/office/drawing/2014/main" id="{09AC9C58-9754-4FA8-BD80-545FF4F2D428}"/>
              </a:ext>
            </a:extLst>
          </p:cNvPr>
          <p:cNvSpPr>
            <a:spLocks noGrp="1"/>
          </p:cNvSpPr>
          <p:nvPr>
            <p:ph type="sldNum" sz="quarter" idx="12"/>
          </p:nvPr>
        </p:nvSpPr>
        <p:spPr/>
        <p:txBody>
          <a:bodyPr/>
          <a:lstStyle/>
          <a:p>
            <a:fld id="{70BFC4D2-108E-4778-8243-D29E18B9C1EA}" type="slidenum">
              <a:rPr lang="pl-PL" smtClean="0"/>
              <a:t>‹#›</a:t>
            </a:fld>
            <a:endParaRPr lang="pl-PL"/>
          </a:p>
        </p:txBody>
      </p:sp>
      <p:pic>
        <p:nvPicPr>
          <p:cNvPr id="16" name="Obraz 15">
            <a:extLst>
              <a:ext uri="{FF2B5EF4-FFF2-40B4-BE49-F238E27FC236}">
                <a16:creationId xmlns:a16="http://schemas.microsoft.com/office/drawing/2014/main" id="{D6EC81E9-FF60-47E3-81C7-733F639FC4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1" name="Prostokąt: zaokrąglone rogi 10">
            <a:extLst>
              <a:ext uri="{FF2B5EF4-FFF2-40B4-BE49-F238E27FC236}">
                <a16:creationId xmlns:a16="http://schemas.microsoft.com/office/drawing/2014/main" id="{84204FFD-F535-4E99-8EA3-D0A6B18FE057}"/>
              </a:ext>
            </a:extLst>
          </p:cNvPr>
          <p:cNvSpPr/>
          <p:nvPr userDrawn="1"/>
        </p:nvSpPr>
        <p:spPr>
          <a:xfrm>
            <a:off x="5947144" y="1422821"/>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268091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mp; laptop">
    <p:spTree>
      <p:nvGrpSpPr>
        <p:cNvPr id="1" name=""/>
        <p:cNvGrpSpPr/>
        <p:nvPr/>
      </p:nvGrpSpPr>
      <p:grpSpPr>
        <a:xfrm>
          <a:off x="0" y="0"/>
          <a:ext cx="0" cy="0"/>
          <a:chOff x="0" y="0"/>
          <a:chExt cx="0" cy="0"/>
        </a:xfrm>
      </p:grpSpPr>
      <p:sp>
        <p:nvSpPr>
          <p:cNvPr id="3" name="Prostokąt 2">
            <a:extLst>
              <a:ext uri="{FF2B5EF4-FFF2-40B4-BE49-F238E27FC236}">
                <a16:creationId xmlns:a16="http://schemas.microsoft.com/office/drawing/2014/main" id="{A3F9DBB7-5BB8-4064-9C80-9A5E2215B37A}"/>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D1004DBF-7889-4000-BCC9-EAFE57C55378}"/>
              </a:ext>
            </a:extLst>
          </p:cNvPr>
          <p:cNvSpPr>
            <a:spLocks noGrp="1"/>
          </p:cNvSpPr>
          <p:nvPr>
            <p:ph type="title" hasCustomPrompt="1"/>
          </p:nvPr>
        </p:nvSpPr>
        <p:spPr>
          <a:xfrm>
            <a:off x="7483656" y="4495329"/>
            <a:ext cx="3932237" cy="544635"/>
          </a:xfrm>
        </p:spPr>
        <p:txBody>
          <a:bodyPr anchor="b">
            <a:normAutofit/>
          </a:bodyPr>
          <a:lstStyle>
            <a:lvl1pPr>
              <a:defRPr sz="3000">
                <a:solidFill>
                  <a:schemeClr val="bg1"/>
                </a:solidFill>
              </a:defRPr>
            </a:lvl1pPr>
          </a:lstStyle>
          <a:p>
            <a:r>
              <a:rPr lang="pl-PL" dirty="0" err="1"/>
              <a:t>Add</a:t>
            </a:r>
            <a:r>
              <a:rPr lang="pl-PL" dirty="0"/>
              <a:t> </a:t>
            </a:r>
            <a:r>
              <a:rPr lang="pl-PL" dirty="0" err="1"/>
              <a:t>Subtitle</a:t>
            </a:r>
            <a:endParaRPr lang="pl-PL" dirty="0"/>
          </a:p>
        </p:txBody>
      </p:sp>
      <p:sp>
        <p:nvSpPr>
          <p:cNvPr id="4" name="Symbol zastępczy tekstu 3">
            <a:extLst>
              <a:ext uri="{FF2B5EF4-FFF2-40B4-BE49-F238E27FC236}">
                <a16:creationId xmlns:a16="http://schemas.microsoft.com/office/drawing/2014/main" id="{5BA7737D-23C8-4A5C-A219-565806B9C1B4}"/>
              </a:ext>
            </a:extLst>
          </p:cNvPr>
          <p:cNvSpPr>
            <a:spLocks noGrp="1"/>
          </p:cNvSpPr>
          <p:nvPr>
            <p:ph type="body" sz="half" idx="2" hasCustomPrompt="1"/>
          </p:nvPr>
        </p:nvSpPr>
        <p:spPr>
          <a:xfrm>
            <a:off x="7483656" y="5039964"/>
            <a:ext cx="3932237" cy="759679"/>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5" name="Symbol zastępczy daty 4">
            <a:extLst>
              <a:ext uri="{FF2B5EF4-FFF2-40B4-BE49-F238E27FC236}">
                <a16:creationId xmlns:a16="http://schemas.microsoft.com/office/drawing/2014/main" id="{9CD6F0D5-1799-4DD3-A3A3-6F40EEB76D5B}"/>
              </a:ext>
            </a:extLst>
          </p:cNvPr>
          <p:cNvSpPr>
            <a:spLocks noGrp="1"/>
          </p:cNvSpPr>
          <p:nvPr>
            <p:ph type="dt" sz="half" idx="10"/>
          </p:nvPr>
        </p:nvSpPr>
        <p:spPr/>
        <p:txBody>
          <a:bodyPr/>
          <a:lstStyle>
            <a:lvl1pPr>
              <a:defRPr>
                <a:solidFill>
                  <a:schemeClr val="tx2"/>
                </a:solidFill>
              </a:defRPr>
            </a:lvl1pPr>
          </a:lstStyle>
          <a:p>
            <a:fld id="{80349779-25C9-472B-B2BE-7A57067E2D57}" type="datetimeyyyy">
              <a:rPr lang="pl-PL" smtClean="0"/>
              <a:t>2024</a:t>
            </a:fld>
            <a:endParaRPr lang="pl-PL"/>
          </a:p>
        </p:txBody>
      </p:sp>
      <p:sp>
        <p:nvSpPr>
          <p:cNvPr id="6" name="Symbol zastępczy stopki 5">
            <a:extLst>
              <a:ext uri="{FF2B5EF4-FFF2-40B4-BE49-F238E27FC236}">
                <a16:creationId xmlns:a16="http://schemas.microsoft.com/office/drawing/2014/main" id="{32E22C21-E2FF-4D43-9152-69C65C7A29D2}"/>
              </a:ext>
            </a:extLst>
          </p:cNvPr>
          <p:cNvSpPr>
            <a:spLocks noGrp="1"/>
          </p:cNvSpPr>
          <p:nvPr>
            <p:ph type="ftr" sz="quarter" idx="11"/>
          </p:nvPr>
        </p:nvSpPr>
        <p:spPr>
          <a:xfrm>
            <a:off x="4038600" y="6356350"/>
            <a:ext cx="2961640" cy="365125"/>
          </a:xfrm>
        </p:spPr>
        <p:txBody>
          <a:bodyPr/>
          <a:lstStyle/>
          <a:p>
            <a:r>
              <a:rPr lang="pl-PL"/>
              <a:t>©Selectivv</a:t>
            </a:r>
            <a:endParaRPr lang="pl-PL" dirty="0"/>
          </a:p>
        </p:txBody>
      </p:sp>
      <p:sp>
        <p:nvSpPr>
          <p:cNvPr id="7" name="Symbol zastępczy numeru slajdu 6">
            <a:extLst>
              <a:ext uri="{FF2B5EF4-FFF2-40B4-BE49-F238E27FC236}">
                <a16:creationId xmlns:a16="http://schemas.microsoft.com/office/drawing/2014/main" id="{09AC9C58-9754-4FA8-BD80-545FF4F2D428}"/>
              </a:ext>
            </a:extLst>
          </p:cNvPr>
          <p:cNvSpPr>
            <a:spLocks noGrp="1"/>
          </p:cNvSpPr>
          <p:nvPr>
            <p:ph type="sldNum" sz="quarter" idx="12"/>
          </p:nvPr>
        </p:nvSpPr>
        <p:spPr/>
        <p:txBody>
          <a:bodyPr/>
          <a:lstStyle>
            <a:lvl1pPr>
              <a:defRPr>
                <a:solidFill>
                  <a:schemeClr val="bg1"/>
                </a:solidFill>
              </a:defRPr>
            </a:lvl1pPr>
          </a:lstStyle>
          <a:p>
            <a:fld id="{70BFC4D2-108E-4778-8243-D29E18B9C1EA}" type="slidenum">
              <a:rPr lang="pl-PL" smtClean="0"/>
              <a:pPr/>
              <a:t>‹#›</a:t>
            </a:fld>
            <a:endParaRPr lang="pl-PL" dirty="0"/>
          </a:p>
        </p:txBody>
      </p:sp>
      <p:pic>
        <p:nvPicPr>
          <p:cNvPr id="13" name="Obraz 12">
            <a:extLst>
              <a:ext uri="{FF2B5EF4-FFF2-40B4-BE49-F238E27FC236}">
                <a16:creationId xmlns:a16="http://schemas.microsoft.com/office/drawing/2014/main" id="{A50173E6-B2D6-4041-A044-F63C4D2F5B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447"/>
          <a:stretch/>
        </p:blipFill>
        <p:spPr>
          <a:xfrm>
            <a:off x="7093448" y="1353476"/>
            <a:ext cx="4709160" cy="2654491"/>
          </a:xfrm>
          <a:prstGeom prst="rect">
            <a:avLst/>
          </a:prstGeom>
        </p:spPr>
      </p:pic>
      <p:sp>
        <p:nvSpPr>
          <p:cNvPr id="15" name="Symbol zastępczy obrazu 14">
            <a:extLst>
              <a:ext uri="{FF2B5EF4-FFF2-40B4-BE49-F238E27FC236}">
                <a16:creationId xmlns:a16="http://schemas.microsoft.com/office/drawing/2014/main" id="{8BC1AC23-4A99-4418-A12B-CF67F7F22A90}"/>
              </a:ext>
            </a:extLst>
          </p:cNvPr>
          <p:cNvSpPr>
            <a:spLocks noGrp="1"/>
          </p:cNvSpPr>
          <p:nvPr>
            <p:ph type="pic" sz="quarter" idx="14"/>
          </p:nvPr>
        </p:nvSpPr>
        <p:spPr>
          <a:xfrm>
            <a:off x="7690031" y="1535618"/>
            <a:ext cx="3516312" cy="2200275"/>
          </a:xfrm>
          <a:solidFill>
            <a:schemeClr val="bg2"/>
          </a:solidFill>
        </p:spPr>
        <p:txBody>
          <a:bodyPr>
            <a:normAutofit/>
          </a:bodyPr>
          <a:lstStyle>
            <a:lvl1pPr marL="0" indent="0">
              <a:buNone/>
              <a:defRPr sz="2000"/>
            </a:lvl1pPr>
          </a:lstStyle>
          <a:p>
            <a:endParaRPr lang="pl-PL" dirty="0"/>
          </a:p>
          <a:p>
            <a:endParaRPr lang="pl-PL" dirty="0"/>
          </a:p>
          <a:p>
            <a:r>
              <a:rPr lang="pl-PL" dirty="0"/>
              <a:t>Image </a:t>
            </a:r>
            <a:r>
              <a:rPr lang="pl-PL" dirty="0" err="1"/>
              <a:t>placeholder</a:t>
            </a:r>
            <a:endParaRPr lang="pl-PL" dirty="0"/>
          </a:p>
        </p:txBody>
      </p:sp>
      <p:pic>
        <p:nvPicPr>
          <p:cNvPr id="14" name="Obraz 13" descr="Obraz zawierający tekst&#10;&#10;Opis wygenerowany automatycznie">
            <a:extLst>
              <a:ext uri="{FF2B5EF4-FFF2-40B4-BE49-F238E27FC236}">
                <a16:creationId xmlns:a16="http://schemas.microsoft.com/office/drawing/2014/main" id="{A0B68DE6-531C-4D77-8279-740F769017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2200" y="275665"/>
            <a:ext cx="1958548" cy="535787"/>
          </a:xfrm>
          <a:prstGeom prst="rect">
            <a:avLst/>
          </a:prstGeom>
        </p:spPr>
      </p:pic>
      <p:sp>
        <p:nvSpPr>
          <p:cNvPr id="19" name="Symbol zastępczy tekstu 3">
            <a:extLst>
              <a:ext uri="{FF2B5EF4-FFF2-40B4-BE49-F238E27FC236}">
                <a16:creationId xmlns:a16="http://schemas.microsoft.com/office/drawing/2014/main" id="{1351C096-C78A-4E1F-899B-896F5E330B59}"/>
              </a:ext>
            </a:extLst>
          </p:cNvPr>
          <p:cNvSpPr>
            <a:spLocks noGrp="1"/>
          </p:cNvSpPr>
          <p:nvPr>
            <p:ph type="body" sz="half" idx="15" hasCustomPrompt="1"/>
          </p:nvPr>
        </p:nvSpPr>
        <p:spPr>
          <a:xfrm>
            <a:off x="412832" y="1627338"/>
            <a:ext cx="5257800" cy="4233712"/>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pic>
        <p:nvPicPr>
          <p:cNvPr id="10" name="Obraz 9">
            <a:extLst>
              <a:ext uri="{FF2B5EF4-FFF2-40B4-BE49-F238E27FC236}">
                <a16:creationId xmlns:a16="http://schemas.microsoft.com/office/drawing/2014/main" id="{ED334E10-06F3-43E0-98CB-0128D99DA26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200000">
            <a:off x="83760" y="4524480"/>
            <a:ext cx="1920816" cy="1800765"/>
          </a:xfrm>
          <a:prstGeom prst="rect">
            <a:avLst/>
          </a:prstGeom>
        </p:spPr>
      </p:pic>
      <p:sp>
        <p:nvSpPr>
          <p:cNvPr id="11" name="Symbol zastępczy tekstu 10">
            <a:extLst>
              <a:ext uri="{FF2B5EF4-FFF2-40B4-BE49-F238E27FC236}">
                <a16:creationId xmlns:a16="http://schemas.microsoft.com/office/drawing/2014/main" id="{684C3E01-1D39-4ACC-B653-6328EE00DA92}"/>
              </a:ext>
            </a:extLst>
          </p:cNvPr>
          <p:cNvSpPr>
            <a:spLocks noGrp="1"/>
          </p:cNvSpPr>
          <p:nvPr>
            <p:ph type="body" sz="quarter" idx="16" hasCustomPrompt="1"/>
          </p:nvPr>
        </p:nvSpPr>
        <p:spPr>
          <a:xfrm>
            <a:off x="412668" y="946151"/>
            <a:ext cx="5257882" cy="68118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sp>
        <p:nvSpPr>
          <p:cNvPr id="16" name="Prostokąt: zaokrąglone rogi 15">
            <a:extLst>
              <a:ext uri="{FF2B5EF4-FFF2-40B4-BE49-F238E27FC236}">
                <a16:creationId xmlns:a16="http://schemas.microsoft.com/office/drawing/2014/main" id="{FCF87824-DC34-4C0E-85C1-D40C3BFD453D}"/>
              </a:ext>
            </a:extLst>
          </p:cNvPr>
          <p:cNvSpPr/>
          <p:nvPr userDrawn="1"/>
        </p:nvSpPr>
        <p:spPr>
          <a:xfrm>
            <a:off x="5947144" y="1422821"/>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634991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mp; laptop purple">
    <p:bg>
      <p:bgPr>
        <a:solidFill>
          <a:schemeClr val="bg1"/>
        </a:solidFill>
        <a:effectLst/>
      </p:bgPr>
    </p:bg>
    <p:spTree>
      <p:nvGrpSpPr>
        <p:cNvPr id="1" name=""/>
        <p:cNvGrpSpPr/>
        <p:nvPr/>
      </p:nvGrpSpPr>
      <p:grpSpPr>
        <a:xfrm>
          <a:off x="0" y="0"/>
          <a:ext cx="0" cy="0"/>
          <a:chOff x="0" y="0"/>
          <a:chExt cx="0" cy="0"/>
        </a:xfrm>
      </p:grpSpPr>
      <p:sp>
        <p:nvSpPr>
          <p:cNvPr id="3" name="Prostokąt 2">
            <a:extLst>
              <a:ext uri="{FF2B5EF4-FFF2-40B4-BE49-F238E27FC236}">
                <a16:creationId xmlns:a16="http://schemas.microsoft.com/office/drawing/2014/main" id="{A3F9DBB7-5BB8-4064-9C80-9A5E2215B37A}"/>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D1004DBF-7889-4000-BCC9-EAFE57C55378}"/>
              </a:ext>
            </a:extLst>
          </p:cNvPr>
          <p:cNvSpPr>
            <a:spLocks noGrp="1"/>
          </p:cNvSpPr>
          <p:nvPr>
            <p:ph type="title" hasCustomPrompt="1"/>
          </p:nvPr>
        </p:nvSpPr>
        <p:spPr>
          <a:xfrm>
            <a:off x="7483656" y="4495329"/>
            <a:ext cx="3932237" cy="544635"/>
          </a:xfrm>
        </p:spPr>
        <p:txBody>
          <a:bodyPr anchor="b">
            <a:normAutofit/>
          </a:bodyPr>
          <a:lstStyle>
            <a:lvl1pPr>
              <a:defRPr sz="3000">
                <a:solidFill>
                  <a:schemeClr val="bg1"/>
                </a:solidFill>
              </a:defRPr>
            </a:lvl1pPr>
          </a:lstStyle>
          <a:p>
            <a:r>
              <a:rPr lang="pl-PL" dirty="0" err="1"/>
              <a:t>Add</a:t>
            </a:r>
            <a:r>
              <a:rPr lang="pl-PL" dirty="0"/>
              <a:t> </a:t>
            </a:r>
            <a:r>
              <a:rPr lang="pl-PL" dirty="0" err="1"/>
              <a:t>Subtitle</a:t>
            </a:r>
            <a:endParaRPr lang="pl-PL" dirty="0"/>
          </a:p>
        </p:txBody>
      </p:sp>
      <p:sp>
        <p:nvSpPr>
          <p:cNvPr id="4" name="Symbol zastępczy tekstu 3">
            <a:extLst>
              <a:ext uri="{FF2B5EF4-FFF2-40B4-BE49-F238E27FC236}">
                <a16:creationId xmlns:a16="http://schemas.microsoft.com/office/drawing/2014/main" id="{5BA7737D-23C8-4A5C-A219-565806B9C1B4}"/>
              </a:ext>
            </a:extLst>
          </p:cNvPr>
          <p:cNvSpPr>
            <a:spLocks noGrp="1"/>
          </p:cNvSpPr>
          <p:nvPr>
            <p:ph type="body" sz="half" idx="2" hasCustomPrompt="1"/>
          </p:nvPr>
        </p:nvSpPr>
        <p:spPr>
          <a:xfrm>
            <a:off x="7483656" y="5039964"/>
            <a:ext cx="3932237" cy="759679"/>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5" name="Symbol zastępczy daty 4">
            <a:extLst>
              <a:ext uri="{FF2B5EF4-FFF2-40B4-BE49-F238E27FC236}">
                <a16:creationId xmlns:a16="http://schemas.microsoft.com/office/drawing/2014/main" id="{9CD6F0D5-1799-4DD3-A3A3-6F40EEB76D5B}"/>
              </a:ext>
            </a:extLst>
          </p:cNvPr>
          <p:cNvSpPr>
            <a:spLocks noGrp="1"/>
          </p:cNvSpPr>
          <p:nvPr>
            <p:ph type="dt" sz="half" idx="10"/>
          </p:nvPr>
        </p:nvSpPr>
        <p:spPr/>
        <p:txBody>
          <a:bodyPr/>
          <a:lstStyle>
            <a:lvl1pPr>
              <a:defRPr>
                <a:solidFill>
                  <a:schemeClr val="tx2"/>
                </a:solidFill>
              </a:defRPr>
            </a:lvl1pPr>
          </a:lstStyle>
          <a:p>
            <a:fld id="{5DC95A4B-1401-4AD0-B69E-0E5756E588F1}" type="datetimeyyyy">
              <a:rPr lang="pl-PL" smtClean="0"/>
              <a:t>2024</a:t>
            </a:fld>
            <a:endParaRPr lang="pl-PL"/>
          </a:p>
        </p:txBody>
      </p:sp>
      <p:sp>
        <p:nvSpPr>
          <p:cNvPr id="6" name="Symbol zastępczy stopki 5">
            <a:extLst>
              <a:ext uri="{FF2B5EF4-FFF2-40B4-BE49-F238E27FC236}">
                <a16:creationId xmlns:a16="http://schemas.microsoft.com/office/drawing/2014/main" id="{32E22C21-E2FF-4D43-9152-69C65C7A29D2}"/>
              </a:ext>
            </a:extLst>
          </p:cNvPr>
          <p:cNvSpPr>
            <a:spLocks noGrp="1"/>
          </p:cNvSpPr>
          <p:nvPr>
            <p:ph type="ftr" sz="quarter" idx="11"/>
          </p:nvPr>
        </p:nvSpPr>
        <p:spPr>
          <a:xfrm>
            <a:off x="4038600" y="6356350"/>
            <a:ext cx="2961640" cy="365125"/>
          </a:xfrm>
        </p:spPr>
        <p:txBody>
          <a:bodyPr/>
          <a:lstStyle/>
          <a:p>
            <a:r>
              <a:rPr lang="pl-PL"/>
              <a:t>©Selectivv</a:t>
            </a:r>
            <a:endParaRPr lang="pl-PL" dirty="0"/>
          </a:p>
        </p:txBody>
      </p:sp>
      <p:sp>
        <p:nvSpPr>
          <p:cNvPr id="7" name="Symbol zastępczy numeru slajdu 6">
            <a:extLst>
              <a:ext uri="{FF2B5EF4-FFF2-40B4-BE49-F238E27FC236}">
                <a16:creationId xmlns:a16="http://schemas.microsoft.com/office/drawing/2014/main" id="{09AC9C58-9754-4FA8-BD80-545FF4F2D428}"/>
              </a:ext>
            </a:extLst>
          </p:cNvPr>
          <p:cNvSpPr>
            <a:spLocks noGrp="1"/>
          </p:cNvSpPr>
          <p:nvPr>
            <p:ph type="sldNum" sz="quarter" idx="12"/>
          </p:nvPr>
        </p:nvSpPr>
        <p:spPr/>
        <p:txBody>
          <a:bodyPr/>
          <a:lstStyle>
            <a:lvl1pPr>
              <a:defRPr>
                <a:solidFill>
                  <a:schemeClr val="bg1"/>
                </a:solidFill>
              </a:defRPr>
            </a:lvl1pPr>
          </a:lstStyle>
          <a:p>
            <a:fld id="{70BFC4D2-108E-4778-8243-D29E18B9C1EA}" type="slidenum">
              <a:rPr lang="pl-PL" smtClean="0"/>
              <a:pPr/>
              <a:t>‹#›</a:t>
            </a:fld>
            <a:endParaRPr lang="pl-PL" dirty="0"/>
          </a:p>
        </p:txBody>
      </p:sp>
      <p:pic>
        <p:nvPicPr>
          <p:cNvPr id="13" name="Obraz 12">
            <a:extLst>
              <a:ext uri="{FF2B5EF4-FFF2-40B4-BE49-F238E27FC236}">
                <a16:creationId xmlns:a16="http://schemas.microsoft.com/office/drawing/2014/main" id="{A50173E6-B2D6-4041-A044-F63C4D2F5B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447"/>
          <a:stretch/>
        </p:blipFill>
        <p:spPr>
          <a:xfrm>
            <a:off x="7093448" y="1353476"/>
            <a:ext cx="4709160" cy="2654491"/>
          </a:xfrm>
          <a:prstGeom prst="rect">
            <a:avLst/>
          </a:prstGeom>
        </p:spPr>
      </p:pic>
      <p:sp>
        <p:nvSpPr>
          <p:cNvPr id="15" name="Symbol zastępczy obrazu 14">
            <a:extLst>
              <a:ext uri="{FF2B5EF4-FFF2-40B4-BE49-F238E27FC236}">
                <a16:creationId xmlns:a16="http://schemas.microsoft.com/office/drawing/2014/main" id="{8BC1AC23-4A99-4418-A12B-CF67F7F22A90}"/>
              </a:ext>
            </a:extLst>
          </p:cNvPr>
          <p:cNvSpPr>
            <a:spLocks noGrp="1"/>
          </p:cNvSpPr>
          <p:nvPr>
            <p:ph type="pic" sz="quarter" idx="14"/>
          </p:nvPr>
        </p:nvSpPr>
        <p:spPr>
          <a:xfrm>
            <a:off x="7690031" y="1535618"/>
            <a:ext cx="3516312" cy="2200275"/>
          </a:xfrm>
          <a:solidFill>
            <a:schemeClr val="bg2"/>
          </a:solidFill>
        </p:spPr>
        <p:txBody>
          <a:bodyPr>
            <a:normAutofit/>
          </a:bodyPr>
          <a:lstStyle>
            <a:lvl1pPr marL="0" indent="0">
              <a:buNone/>
              <a:defRPr sz="2000"/>
            </a:lvl1pPr>
          </a:lstStyle>
          <a:p>
            <a:endParaRPr lang="pl-PL" dirty="0"/>
          </a:p>
          <a:p>
            <a:endParaRPr lang="pl-PL" dirty="0"/>
          </a:p>
          <a:p>
            <a:r>
              <a:rPr lang="pl-PL" dirty="0"/>
              <a:t>Image </a:t>
            </a:r>
            <a:r>
              <a:rPr lang="pl-PL" dirty="0" err="1"/>
              <a:t>placeholder</a:t>
            </a:r>
            <a:endParaRPr lang="pl-PL" dirty="0"/>
          </a:p>
        </p:txBody>
      </p:sp>
      <p:pic>
        <p:nvPicPr>
          <p:cNvPr id="14" name="Obraz 13" descr="Obraz zawierający tekst&#10;&#10;Opis wygenerowany automatycznie">
            <a:extLst>
              <a:ext uri="{FF2B5EF4-FFF2-40B4-BE49-F238E27FC236}">
                <a16:creationId xmlns:a16="http://schemas.microsoft.com/office/drawing/2014/main" id="{A0B68DE6-531C-4D77-8279-740F769017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2200" y="275665"/>
            <a:ext cx="1958548" cy="535787"/>
          </a:xfrm>
          <a:prstGeom prst="rect">
            <a:avLst/>
          </a:prstGeom>
        </p:spPr>
      </p:pic>
      <p:sp>
        <p:nvSpPr>
          <p:cNvPr id="19" name="Symbol zastępczy tekstu 3">
            <a:extLst>
              <a:ext uri="{FF2B5EF4-FFF2-40B4-BE49-F238E27FC236}">
                <a16:creationId xmlns:a16="http://schemas.microsoft.com/office/drawing/2014/main" id="{1351C096-C78A-4E1F-899B-896F5E330B59}"/>
              </a:ext>
            </a:extLst>
          </p:cNvPr>
          <p:cNvSpPr>
            <a:spLocks noGrp="1"/>
          </p:cNvSpPr>
          <p:nvPr>
            <p:ph type="body" sz="half" idx="15" hasCustomPrompt="1"/>
          </p:nvPr>
        </p:nvSpPr>
        <p:spPr>
          <a:xfrm>
            <a:off x="412832" y="1627338"/>
            <a:ext cx="5257800" cy="4233712"/>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pic>
        <p:nvPicPr>
          <p:cNvPr id="10" name="Obraz 9">
            <a:extLst>
              <a:ext uri="{FF2B5EF4-FFF2-40B4-BE49-F238E27FC236}">
                <a16:creationId xmlns:a16="http://schemas.microsoft.com/office/drawing/2014/main" id="{ED334E10-06F3-43E0-98CB-0128D99DA26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200000">
            <a:off x="83760" y="4524480"/>
            <a:ext cx="1920816" cy="1800765"/>
          </a:xfrm>
          <a:prstGeom prst="rect">
            <a:avLst/>
          </a:prstGeom>
        </p:spPr>
      </p:pic>
      <p:sp>
        <p:nvSpPr>
          <p:cNvPr id="11" name="Symbol zastępczy tekstu 10">
            <a:extLst>
              <a:ext uri="{FF2B5EF4-FFF2-40B4-BE49-F238E27FC236}">
                <a16:creationId xmlns:a16="http://schemas.microsoft.com/office/drawing/2014/main" id="{684C3E01-1D39-4ACC-B653-6328EE00DA92}"/>
              </a:ext>
            </a:extLst>
          </p:cNvPr>
          <p:cNvSpPr>
            <a:spLocks noGrp="1"/>
          </p:cNvSpPr>
          <p:nvPr>
            <p:ph type="body" sz="quarter" idx="16" hasCustomPrompt="1"/>
          </p:nvPr>
        </p:nvSpPr>
        <p:spPr>
          <a:xfrm>
            <a:off x="412668" y="946151"/>
            <a:ext cx="5257882" cy="68118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sp>
        <p:nvSpPr>
          <p:cNvPr id="18" name="Prostokąt: zaokrąglone rogi 17">
            <a:extLst>
              <a:ext uri="{FF2B5EF4-FFF2-40B4-BE49-F238E27FC236}">
                <a16:creationId xmlns:a16="http://schemas.microsoft.com/office/drawing/2014/main" id="{6199FFC0-78DF-4ECC-9774-F02E6FDB9818}"/>
              </a:ext>
            </a:extLst>
          </p:cNvPr>
          <p:cNvSpPr/>
          <p:nvPr userDrawn="1"/>
        </p:nvSpPr>
        <p:spPr>
          <a:xfrm rot="10800000">
            <a:off x="5947144" y="1422820"/>
            <a:ext cx="297712" cy="2419901"/>
          </a:xfrm>
          <a:prstGeom prst="roundRect">
            <a:avLst>
              <a:gd name="adj" fmla="val 50000"/>
            </a:avLst>
          </a:prstGeom>
          <a:gradFill>
            <a:gsLst>
              <a:gs pos="100000">
                <a:srgbClr val="C026D3"/>
              </a:gs>
              <a:gs pos="0">
                <a:srgbClr val="8619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5601022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mp; blank">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2C946AFC-5560-4312-BBDA-606FC126980C}"/>
              </a:ext>
            </a:extLst>
          </p:cNvPr>
          <p:cNvSpPr>
            <a:spLocks noGrp="1"/>
          </p:cNvSpPr>
          <p:nvPr>
            <p:ph type="dt" sz="half" idx="10"/>
          </p:nvPr>
        </p:nvSpPr>
        <p:spPr/>
        <p:txBody>
          <a:bodyPr/>
          <a:lstStyle/>
          <a:p>
            <a:fld id="{7FDFAF52-86C4-41F4-8D43-33FE45EC78A6}" type="datetimeyyyy">
              <a:rPr lang="pl-PL" smtClean="0"/>
              <a:t>2024</a:t>
            </a:fld>
            <a:endParaRPr lang="pl-PL"/>
          </a:p>
        </p:txBody>
      </p:sp>
      <p:sp>
        <p:nvSpPr>
          <p:cNvPr id="4" name="Symbol zastępczy stopki 3">
            <a:extLst>
              <a:ext uri="{FF2B5EF4-FFF2-40B4-BE49-F238E27FC236}">
                <a16:creationId xmlns:a16="http://schemas.microsoft.com/office/drawing/2014/main" id="{1DBB41FB-8541-4E82-B157-FEAC03833754}"/>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FD6F936F-736D-4495-A04F-478497E607F7}"/>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8" name="Symbol zastępczy tekstu 3">
            <a:extLst>
              <a:ext uri="{FF2B5EF4-FFF2-40B4-BE49-F238E27FC236}">
                <a16:creationId xmlns:a16="http://schemas.microsoft.com/office/drawing/2014/main" id="{281540BC-C5CA-4275-8A3D-9E9EF4BE05E4}"/>
              </a:ext>
            </a:extLst>
          </p:cNvPr>
          <p:cNvSpPr>
            <a:spLocks noGrp="1"/>
          </p:cNvSpPr>
          <p:nvPr>
            <p:ph type="body" sz="half" idx="15" hasCustomPrompt="1"/>
          </p:nvPr>
        </p:nvSpPr>
        <p:spPr>
          <a:xfrm>
            <a:off x="1286540" y="1656257"/>
            <a:ext cx="4508204" cy="420479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9" name="Symbol zastępczy tekstu 10">
            <a:extLst>
              <a:ext uri="{FF2B5EF4-FFF2-40B4-BE49-F238E27FC236}">
                <a16:creationId xmlns:a16="http://schemas.microsoft.com/office/drawing/2014/main" id="{C0123608-1921-4CBE-9F66-DE1957D06FDF}"/>
              </a:ext>
            </a:extLst>
          </p:cNvPr>
          <p:cNvSpPr>
            <a:spLocks noGrp="1"/>
          </p:cNvSpPr>
          <p:nvPr>
            <p:ph type="body" sz="quarter" idx="16" hasCustomPrompt="1"/>
          </p:nvPr>
        </p:nvSpPr>
        <p:spPr>
          <a:xfrm>
            <a:off x="1286388" y="996951"/>
            <a:ext cx="4508275" cy="65930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pic>
        <p:nvPicPr>
          <p:cNvPr id="10" name="Obraz 9">
            <a:extLst>
              <a:ext uri="{FF2B5EF4-FFF2-40B4-BE49-F238E27FC236}">
                <a16:creationId xmlns:a16="http://schemas.microsoft.com/office/drawing/2014/main" id="{A323A033-39EA-44CB-953F-1B4E8171AF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Tree>
    <p:extLst>
      <p:ext uri="{BB962C8B-B14F-4D97-AF65-F5344CB8AC3E}">
        <p14:creationId xmlns:p14="http://schemas.microsoft.com/office/powerpoint/2010/main" val="30953226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mp; offer &amp; pictures - purple">
    <p:bg>
      <p:bgPr>
        <a:solidFill>
          <a:schemeClr val="bg1"/>
        </a:solidFill>
        <a:effectLst/>
      </p:bgPr>
    </p:bg>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2C946AFC-5560-4312-BBDA-606FC126980C}"/>
              </a:ext>
            </a:extLst>
          </p:cNvPr>
          <p:cNvSpPr>
            <a:spLocks noGrp="1"/>
          </p:cNvSpPr>
          <p:nvPr>
            <p:ph type="dt" sz="half" idx="10"/>
          </p:nvPr>
        </p:nvSpPr>
        <p:spPr/>
        <p:txBody>
          <a:bodyPr/>
          <a:lstStyle/>
          <a:p>
            <a:fld id="{E05A6404-5A7E-495C-85A9-71FA19D381C7}" type="datetimeyyyy">
              <a:rPr lang="pl-PL" smtClean="0"/>
              <a:t>2024</a:t>
            </a:fld>
            <a:endParaRPr lang="pl-PL"/>
          </a:p>
        </p:txBody>
      </p:sp>
      <p:sp>
        <p:nvSpPr>
          <p:cNvPr id="4" name="Symbol zastępczy stopki 3">
            <a:extLst>
              <a:ext uri="{FF2B5EF4-FFF2-40B4-BE49-F238E27FC236}">
                <a16:creationId xmlns:a16="http://schemas.microsoft.com/office/drawing/2014/main" id="{1DBB41FB-8541-4E82-B157-FEAC03833754}"/>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FD6F936F-736D-4495-A04F-478497E607F7}"/>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9894D068-2EB7-44A0-A67E-AD6302211A85}"/>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Symbol zastępczy tekstu 3">
            <a:extLst>
              <a:ext uri="{FF2B5EF4-FFF2-40B4-BE49-F238E27FC236}">
                <a16:creationId xmlns:a16="http://schemas.microsoft.com/office/drawing/2014/main" id="{281540BC-C5CA-4275-8A3D-9E9EF4BE05E4}"/>
              </a:ext>
            </a:extLst>
          </p:cNvPr>
          <p:cNvSpPr>
            <a:spLocks noGrp="1"/>
          </p:cNvSpPr>
          <p:nvPr>
            <p:ph type="body" sz="half" idx="15" hasCustomPrompt="1"/>
          </p:nvPr>
        </p:nvSpPr>
        <p:spPr>
          <a:xfrm>
            <a:off x="1286540" y="1656257"/>
            <a:ext cx="4508204" cy="420479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9" name="Symbol zastępczy tekstu 10">
            <a:extLst>
              <a:ext uri="{FF2B5EF4-FFF2-40B4-BE49-F238E27FC236}">
                <a16:creationId xmlns:a16="http://schemas.microsoft.com/office/drawing/2014/main" id="{C0123608-1921-4CBE-9F66-DE1957D06FDF}"/>
              </a:ext>
            </a:extLst>
          </p:cNvPr>
          <p:cNvSpPr>
            <a:spLocks noGrp="1"/>
          </p:cNvSpPr>
          <p:nvPr>
            <p:ph type="body" sz="quarter" idx="16" hasCustomPrompt="1"/>
          </p:nvPr>
        </p:nvSpPr>
        <p:spPr>
          <a:xfrm>
            <a:off x="1286388" y="996951"/>
            <a:ext cx="4508275" cy="65930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pic>
        <p:nvPicPr>
          <p:cNvPr id="10" name="Obraz 9">
            <a:extLst>
              <a:ext uri="{FF2B5EF4-FFF2-40B4-BE49-F238E27FC236}">
                <a16:creationId xmlns:a16="http://schemas.microsoft.com/office/drawing/2014/main" id="{A323A033-39EA-44CB-953F-1B4E8171AF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2" name="Prostokąt: zaokrąglone rogi 11">
            <a:extLst>
              <a:ext uri="{FF2B5EF4-FFF2-40B4-BE49-F238E27FC236}">
                <a16:creationId xmlns:a16="http://schemas.microsoft.com/office/drawing/2014/main" id="{0A710945-B7D6-4BD4-B56C-7D3D455852D8}"/>
              </a:ext>
            </a:extLst>
          </p:cNvPr>
          <p:cNvSpPr/>
          <p:nvPr userDrawn="1"/>
        </p:nvSpPr>
        <p:spPr>
          <a:xfrm rot="10800000">
            <a:off x="631342" y="2219048"/>
            <a:ext cx="297712" cy="2419901"/>
          </a:xfrm>
          <a:prstGeom prst="roundRect">
            <a:avLst>
              <a:gd name="adj" fmla="val 50000"/>
            </a:avLst>
          </a:prstGeom>
          <a:gradFill>
            <a:gsLst>
              <a:gs pos="100000">
                <a:srgbClr val="C026D3"/>
              </a:gs>
              <a:gs pos="0">
                <a:srgbClr val="8619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6006591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ext &amp; offer &amp; pictures - purple">
    <p:bg>
      <p:bgPr>
        <a:solidFill>
          <a:schemeClr val="bg1"/>
        </a:solidFill>
        <a:effectLst/>
      </p:bgPr>
    </p:bg>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2C946AFC-5560-4312-BBDA-606FC126980C}"/>
              </a:ext>
            </a:extLst>
          </p:cNvPr>
          <p:cNvSpPr>
            <a:spLocks noGrp="1"/>
          </p:cNvSpPr>
          <p:nvPr>
            <p:ph type="dt" sz="half" idx="10"/>
          </p:nvPr>
        </p:nvSpPr>
        <p:spPr/>
        <p:txBody>
          <a:bodyPr/>
          <a:lstStyle/>
          <a:p>
            <a:fld id="{E05A6404-5A7E-495C-85A9-71FA19D381C7}" type="datetimeyyyy">
              <a:rPr lang="pl-PL" smtClean="0"/>
              <a:t>2024</a:t>
            </a:fld>
            <a:endParaRPr lang="pl-PL"/>
          </a:p>
        </p:txBody>
      </p:sp>
      <p:sp>
        <p:nvSpPr>
          <p:cNvPr id="4" name="Symbol zastępczy stopki 3">
            <a:extLst>
              <a:ext uri="{FF2B5EF4-FFF2-40B4-BE49-F238E27FC236}">
                <a16:creationId xmlns:a16="http://schemas.microsoft.com/office/drawing/2014/main" id="{1DBB41FB-8541-4E82-B157-FEAC03833754}"/>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FD6F936F-736D-4495-A04F-478497E607F7}"/>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9894D068-2EB7-44A0-A67E-AD6302211A85}"/>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Symbol zastępczy tekstu 3">
            <a:extLst>
              <a:ext uri="{FF2B5EF4-FFF2-40B4-BE49-F238E27FC236}">
                <a16:creationId xmlns:a16="http://schemas.microsoft.com/office/drawing/2014/main" id="{281540BC-C5CA-4275-8A3D-9E9EF4BE05E4}"/>
              </a:ext>
            </a:extLst>
          </p:cNvPr>
          <p:cNvSpPr>
            <a:spLocks noGrp="1"/>
          </p:cNvSpPr>
          <p:nvPr>
            <p:ph type="body" sz="half" idx="15" hasCustomPrompt="1"/>
          </p:nvPr>
        </p:nvSpPr>
        <p:spPr>
          <a:xfrm>
            <a:off x="1286540" y="1656257"/>
            <a:ext cx="4508204" cy="420479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9" name="Symbol zastępczy tekstu 10">
            <a:extLst>
              <a:ext uri="{FF2B5EF4-FFF2-40B4-BE49-F238E27FC236}">
                <a16:creationId xmlns:a16="http://schemas.microsoft.com/office/drawing/2014/main" id="{C0123608-1921-4CBE-9F66-DE1957D06FDF}"/>
              </a:ext>
            </a:extLst>
          </p:cNvPr>
          <p:cNvSpPr>
            <a:spLocks noGrp="1"/>
          </p:cNvSpPr>
          <p:nvPr>
            <p:ph type="body" sz="quarter" idx="16" hasCustomPrompt="1"/>
          </p:nvPr>
        </p:nvSpPr>
        <p:spPr>
          <a:xfrm>
            <a:off x="1286388" y="996951"/>
            <a:ext cx="4508275" cy="65930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pic>
        <p:nvPicPr>
          <p:cNvPr id="10" name="Obraz 9">
            <a:extLst>
              <a:ext uri="{FF2B5EF4-FFF2-40B4-BE49-F238E27FC236}">
                <a16:creationId xmlns:a16="http://schemas.microsoft.com/office/drawing/2014/main" id="{A323A033-39EA-44CB-953F-1B4E8171AF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2" name="Prostokąt: zaokrąglone rogi 11">
            <a:extLst>
              <a:ext uri="{FF2B5EF4-FFF2-40B4-BE49-F238E27FC236}">
                <a16:creationId xmlns:a16="http://schemas.microsoft.com/office/drawing/2014/main" id="{0A710945-B7D6-4BD4-B56C-7D3D455852D8}"/>
              </a:ext>
            </a:extLst>
          </p:cNvPr>
          <p:cNvSpPr/>
          <p:nvPr userDrawn="1"/>
        </p:nvSpPr>
        <p:spPr>
          <a:xfrm rot="10800000">
            <a:off x="631342" y="2219048"/>
            <a:ext cx="297712" cy="2419901"/>
          </a:xfrm>
          <a:prstGeom prst="roundRect">
            <a:avLst>
              <a:gd name="adj" fmla="val 50000"/>
            </a:avLst>
          </a:prstGeom>
          <a:gradFill>
            <a:gsLst>
              <a:gs pos="100000">
                <a:srgbClr val="C026D3"/>
              </a:gs>
              <a:gs pos="0">
                <a:srgbClr val="8619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6988967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mp; offer">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2C946AFC-5560-4312-BBDA-606FC126980C}"/>
              </a:ext>
            </a:extLst>
          </p:cNvPr>
          <p:cNvSpPr>
            <a:spLocks noGrp="1"/>
          </p:cNvSpPr>
          <p:nvPr>
            <p:ph type="dt" sz="half" idx="10"/>
          </p:nvPr>
        </p:nvSpPr>
        <p:spPr/>
        <p:txBody>
          <a:bodyPr/>
          <a:lstStyle/>
          <a:p>
            <a:fld id="{8355C00F-2F66-4A95-B676-1C45329D2AFC}" type="datetimeyyyy">
              <a:rPr lang="pl-PL" smtClean="0"/>
              <a:t>2024</a:t>
            </a:fld>
            <a:endParaRPr lang="pl-PL"/>
          </a:p>
        </p:txBody>
      </p:sp>
      <p:sp>
        <p:nvSpPr>
          <p:cNvPr id="4" name="Symbol zastępczy stopki 3">
            <a:extLst>
              <a:ext uri="{FF2B5EF4-FFF2-40B4-BE49-F238E27FC236}">
                <a16:creationId xmlns:a16="http://schemas.microsoft.com/office/drawing/2014/main" id="{1DBB41FB-8541-4E82-B157-FEAC03833754}"/>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FD6F936F-736D-4495-A04F-478497E607F7}"/>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9894D068-2EB7-44A0-A67E-AD6302211A85}"/>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Symbol zastępczy tekstu 3">
            <a:extLst>
              <a:ext uri="{FF2B5EF4-FFF2-40B4-BE49-F238E27FC236}">
                <a16:creationId xmlns:a16="http://schemas.microsoft.com/office/drawing/2014/main" id="{281540BC-C5CA-4275-8A3D-9E9EF4BE05E4}"/>
              </a:ext>
            </a:extLst>
          </p:cNvPr>
          <p:cNvSpPr>
            <a:spLocks noGrp="1"/>
          </p:cNvSpPr>
          <p:nvPr>
            <p:ph type="body" sz="half" idx="15" hasCustomPrompt="1"/>
          </p:nvPr>
        </p:nvSpPr>
        <p:spPr>
          <a:xfrm>
            <a:off x="1286540" y="1656257"/>
            <a:ext cx="4508204" cy="420479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9" name="Symbol zastępczy tekstu 10">
            <a:extLst>
              <a:ext uri="{FF2B5EF4-FFF2-40B4-BE49-F238E27FC236}">
                <a16:creationId xmlns:a16="http://schemas.microsoft.com/office/drawing/2014/main" id="{C0123608-1921-4CBE-9F66-DE1957D06FDF}"/>
              </a:ext>
            </a:extLst>
          </p:cNvPr>
          <p:cNvSpPr>
            <a:spLocks noGrp="1"/>
          </p:cNvSpPr>
          <p:nvPr>
            <p:ph type="body" sz="quarter" idx="16" hasCustomPrompt="1"/>
          </p:nvPr>
        </p:nvSpPr>
        <p:spPr>
          <a:xfrm>
            <a:off x="1286388" y="996951"/>
            <a:ext cx="4508275" cy="65930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pic>
        <p:nvPicPr>
          <p:cNvPr id="10" name="Obraz 9">
            <a:extLst>
              <a:ext uri="{FF2B5EF4-FFF2-40B4-BE49-F238E27FC236}">
                <a16:creationId xmlns:a16="http://schemas.microsoft.com/office/drawing/2014/main" id="{A323A033-39EA-44CB-953F-1B4E8171AF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7" name="Prostokąt: zaokrąglone rogi 16">
            <a:extLst>
              <a:ext uri="{FF2B5EF4-FFF2-40B4-BE49-F238E27FC236}">
                <a16:creationId xmlns:a16="http://schemas.microsoft.com/office/drawing/2014/main" id="{B35F210D-522C-4B17-A889-F453D9D54836}"/>
              </a:ext>
            </a:extLst>
          </p:cNvPr>
          <p:cNvSpPr/>
          <p:nvPr userDrawn="1"/>
        </p:nvSpPr>
        <p:spPr>
          <a:xfrm>
            <a:off x="631342"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8990820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mp; offer &amp; pictures">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2C946AFC-5560-4312-BBDA-606FC126980C}"/>
              </a:ext>
            </a:extLst>
          </p:cNvPr>
          <p:cNvSpPr>
            <a:spLocks noGrp="1"/>
          </p:cNvSpPr>
          <p:nvPr>
            <p:ph type="dt" sz="half" idx="10"/>
          </p:nvPr>
        </p:nvSpPr>
        <p:spPr/>
        <p:txBody>
          <a:bodyPr/>
          <a:lstStyle/>
          <a:p>
            <a:fld id="{AB29772B-B3B5-43A8-9320-882DC7A7D3F9}" type="datetimeyyyy">
              <a:rPr lang="pl-PL" smtClean="0"/>
              <a:t>2024</a:t>
            </a:fld>
            <a:endParaRPr lang="pl-PL"/>
          </a:p>
        </p:txBody>
      </p:sp>
      <p:sp>
        <p:nvSpPr>
          <p:cNvPr id="4" name="Symbol zastępczy stopki 3">
            <a:extLst>
              <a:ext uri="{FF2B5EF4-FFF2-40B4-BE49-F238E27FC236}">
                <a16:creationId xmlns:a16="http://schemas.microsoft.com/office/drawing/2014/main" id="{1DBB41FB-8541-4E82-B157-FEAC03833754}"/>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FD6F936F-736D-4495-A04F-478497E607F7}"/>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9894D068-2EB7-44A0-A67E-AD6302211A85}"/>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Symbol zastępczy tekstu 3">
            <a:extLst>
              <a:ext uri="{FF2B5EF4-FFF2-40B4-BE49-F238E27FC236}">
                <a16:creationId xmlns:a16="http://schemas.microsoft.com/office/drawing/2014/main" id="{281540BC-C5CA-4275-8A3D-9E9EF4BE05E4}"/>
              </a:ext>
            </a:extLst>
          </p:cNvPr>
          <p:cNvSpPr>
            <a:spLocks noGrp="1"/>
          </p:cNvSpPr>
          <p:nvPr>
            <p:ph type="body" sz="half" idx="15" hasCustomPrompt="1"/>
          </p:nvPr>
        </p:nvSpPr>
        <p:spPr>
          <a:xfrm>
            <a:off x="1286540" y="1656257"/>
            <a:ext cx="4508204" cy="420479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9" name="Symbol zastępczy tekstu 10">
            <a:extLst>
              <a:ext uri="{FF2B5EF4-FFF2-40B4-BE49-F238E27FC236}">
                <a16:creationId xmlns:a16="http://schemas.microsoft.com/office/drawing/2014/main" id="{C0123608-1921-4CBE-9F66-DE1957D06FDF}"/>
              </a:ext>
            </a:extLst>
          </p:cNvPr>
          <p:cNvSpPr>
            <a:spLocks noGrp="1"/>
          </p:cNvSpPr>
          <p:nvPr>
            <p:ph type="body" sz="quarter" idx="16" hasCustomPrompt="1"/>
          </p:nvPr>
        </p:nvSpPr>
        <p:spPr>
          <a:xfrm>
            <a:off x="1286388" y="996951"/>
            <a:ext cx="4508275" cy="65930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pic>
        <p:nvPicPr>
          <p:cNvPr id="10" name="Obraz 9">
            <a:extLst>
              <a:ext uri="{FF2B5EF4-FFF2-40B4-BE49-F238E27FC236}">
                <a16:creationId xmlns:a16="http://schemas.microsoft.com/office/drawing/2014/main" id="{A323A033-39EA-44CB-953F-1B4E8171AF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3" name="Symbol zastępczy obrazu 31">
            <a:extLst>
              <a:ext uri="{FF2B5EF4-FFF2-40B4-BE49-F238E27FC236}">
                <a16:creationId xmlns:a16="http://schemas.microsoft.com/office/drawing/2014/main" id="{E2741103-EAA4-4D61-859C-EEB3EC3596A5}"/>
              </a:ext>
            </a:extLst>
          </p:cNvPr>
          <p:cNvSpPr>
            <a:spLocks noGrp="1"/>
          </p:cNvSpPr>
          <p:nvPr>
            <p:ph type="pic" sz="quarter" idx="14" hasCustomPrompt="1"/>
          </p:nvPr>
        </p:nvSpPr>
        <p:spPr>
          <a:xfrm>
            <a:off x="11000303" y="1552082"/>
            <a:ext cx="987749" cy="987749"/>
          </a:xfrm>
          <a:prstGeom prst="roundRect">
            <a:avLst>
              <a:gd name="adj" fmla="val 17366"/>
            </a:avLst>
          </a:prstGeom>
          <a:effectLst>
            <a:outerShdw blurRad="838200" dist="50800" dir="5400000" sx="93000" sy="93000" algn="ctr" rotWithShape="0">
              <a:srgbClr val="000000">
                <a:alpha val="17000"/>
              </a:srgbClr>
            </a:outerShdw>
            <a:softEdge rad="0"/>
          </a:effectLst>
        </p:spPr>
        <p:txBody>
          <a:bodyPr/>
          <a:lstStyle>
            <a:lvl1pPr marL="0" indent="0">
              <a:buNone/>
              <a:defRPr/>
            </a:lvl1pPr>
          </a:lstStyle>
          <a:p>
            <a:r>
              <a:rPr lang="pl-PL" dirty="0"/>
              <a:t> </a:t>
            </a:r>
          </a:p>
        </p:txBody>
      </p:sp>
      <p:sp>
        <p:nvSpPr>
          <p:cNvPr id="14" name="Symbol zastępczy obrazu 31">
            <a:extLst>
              <a:ext uri="{FF2B5EF4-FFF2-40B4-BE49-F238E27FC236}">
                <a16:creationId xmlns:a16="http://schemas.microsoft.com/office/drawing/2014/main" id="{A335DB63-7292-43DF-B884-F5DC6C38DED7}"/>
              </a:ext>
            </a:extLst>
          </p:cNvPr>
          <p:cNvSpPr>
            <a:spLocks noGrp="1"/>
          </p:cNvSpPr>
          <p:nvPr>
            <p:ph type="pic" sz="quarter" idx="17" hasCustomPrompt="1"/>
          </p:nvPr>
        </p:nvSpPr>
        <p:spPr>
          <a:xfrm>
            <a:off x="11000303" y="2659154"/>
            <a:ext cx="987749" cy="987749"/>
          </a:xfrm>
          <a:prstGeom prst="roundRect">
            <a:avLst>
              <a:gd name="adj" fmla="val 17366"/>
            </a:avLst>
          </a:prstGeom>
          <a:effectLst>
            <a:outerShdw blurRad="838200" dist="50800" dir="5400000" sx="93000" sy="93000" algn="ctr" rotWithShape="0">
              <a:srgbClr val="000000">
                <a:alpha val="17000"/>
              </a:srgbClr>
            </a:outerShdw>
            <a:softEdge rad="0"/>
          </a:effectLst>
        </p:spPr>
        <p:txBody>
          <a:bodyPr/>
          <a:lstStyle>
            <a:lvl1pPr marL="0" indent="0">
              <a:buNone/>
              <a:defRPr/>
            </a:lvl1pPr>
          </a:lstStyle>
          <a:p>
            <a:r>
              <a:rPr lang="pl-PL" dirty="0"/>
              <a:t> </a:t>
            </a:r>
          </a:p>
        </p:txBody>
      </p:sp>
      <p:sp>
        <p:nvSpPr>
          <p:cNvPr id="15" name="Symbol zastępczy obrazu 31">
            <a:extLst>
              <a:ext uri="{FF2B5EF4-FFF2-40B4-BE49-F238E27FC236}">
                <a16:creationId xmlns:a16="http://schemas.microsoft.com/office/drawing/2014/main" id="{9CCD7BA5-A5F6-4D47-B98B-7B1F1F922C63}"/>
              </a:ext>
            </a:extLst>
          </p:cNvPr>
          <p:cNvSpPr>
            <a:spLocks noGrp="1"/>
          </p:cNvSpPr>
          <p:nvPr>
            <p:ph type="pic" sz="quarter" idx="18" hasCustomPrompt="1"/>
          </p:nvPr>
        </p:nvSpPr>
        <p:spPr>
          <a:xfrm>
            <a:off x="11000303" y="3766226"/>
            <a:ext cx="987749" cy="987749"/>
          </a:xfrm>
          <a:prstGeom prst="roundRect">
            <a:avLst>
              <a:gd name="adj" fmla="val 17366"/>
            </a:avLst>
          </a:prstGeom>
          <a:effectLst>
            <a:outerShdw blurRad="838200" dist="50800" dir="5400000" sx="93000" sy="93000" algn="ctr" rotWithShape="0">
              <a:srgbClr val="000000">
                <a:alpha val="17000"/>
              </a:srgbClr>
            </a:outerShdw>
            <a:softEdge rad="0"/>
          </a:effectLst>
        </p:spPr>
        <p:txBody>
          <a:bodyPr/>
          <a:lstStyle>
            <a:lvl1pPr marL="0" indent="0">
              <a:buNone/>
              <a:defRPr/>
            </a:lvl1pPr>
          </a:lstStyle>
          <a:p>
            <a:r>
              <a:rPr lang="pl-PL" dirty="0"/>
              <a:t> </a:t>
            </a:r>
          </a:p>
        </p:txBody>
      </p:sp>
      <p:sp>
        <p:nvSpPr>
          <p:cNvPr id="16" name="Symbol zastępczy obrazu 31">
            <a:extLst>
              <a:ext uri="{FF2B5EF4-FFF2-40B4-BE49-F238E27FC236}">
                <a16:creationId xmlns:a16="http://schemas.microsoft.com/office/drawing/2014/main" id="{6FEDD8DD-4F25-4406-A14E-ABC557962044}"/>
              </a:ext>
            </a:extLst>
          </p:cNvPr>
          <p:cNvSpPr>
            <a:spLocks noGrp="1"/>
          </p:cNvSpPr>
          <p:nvPr>
            <p:ph type="pic" sz="quarter" idx="19" hasCustomPrompt="1"/>
          </p:nvPr>
        </p:nvSpPr>
        <p:spPr>
          <a:xfrm>
            <a:off x="11000303" y="4873299"/>
            <a:ext cx="987749" cy="987749"/>
          </a:xfrm>
          <a:prstGeom prst="roundRect">
            <a:avLst>
              <a:gd name="adj" fmla="val 17366"/>
            </a:avLst>
          </a:prstGeom>
          <a:effectLst>
            <a:outerShdw blurRad="838200" dist="50800" dir="5400000" sx="93000" sy="93000" algn="ctr" rotWithShape="0">
              <a:srgbClr val="000000">
                <a:alpha val="17000"/>
              </a:srgbClr>
            </a:outerShdw>
            <a:softEdge rad="0"/>
          </a:effectLst>
        </p:spPr>
        <p:txBody>
          <a:bodyPr/>
          <a:lstStyle>
            <a:lvl1pPr marL="0" indent="0">
              <a:buNone/>
              <a:defRPr/>
            </a:lvl1pPr>
          </a:lstStyle>
          <a:p>
            <a:r>
              <a:rPr lang="pl-PL" dirty="0"/>
              <a:t> </a:t>
            </a:r>
          </a:p>
        </p:txBody>
      </p:sp>
      <p:sp>
        <p:nvSpPr>
          <p:cNvPr id="17" name="Prostokąt: zaokrąglone rogi 16">
            <a:extLst>
              <a:ext uri="{FF2B5EF4-FFF2-40B4-BE49-F238E27FC236}">
                <a16:creationId xmlns:a16="http://schemas.microsoft.com/office/drawing/2014/main" id="{B35F210D-522C-4B17-A889-F453D9D54836}"/>
              </a:ext>
            </a:extLst>
          </p:cNvPr>
          <p:cNvSpPr/>
          <p:nvPr userDrawn="1"/>
        </p:nvSpPr>
        <p:spPr>
          <a:xfrm>
            <a:off x="631342"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0924991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dukt Marketingowy">
    <p:spTree>
      <p:nvGrpSpPr>
        <p:cNvPr id="1" name=""/>
        <p:cNvGrpSpPr/>
        <p:nvPr/>
      </p:nvGrpSpPr>
      <p:grpSpPr>
        <a:xfrm>
          <a:off x="0" y="0"/>
          <a:ext cx="0" cy="0"/>
          <a:chOff x="0" y="0"/>
          <a:chExt cx="0" cy="0"/>
        </a:xfrm>
      </p:grpSpPr>
      <p:sp>
        <p:nvSpPr>
          <p:cNvPr id="18" name="Prostokąt: zaokrąglone rogi 17">
            <a:extLst>
              <a:ext uri="{FF2B5EF4-FFF2-40B4-BE49-F238E27FC236}">
                <a16:creationId xmlns:a16="http://schemas.microsoft.com/office/drawing/2014/main" id="{6E8800C4-CB4E-4D5D-A2DB-37BEFB04FE81}"/>
              </a:ext>
            </a:extLst>
          </p:cNvPr>
          <p:cNvSpPr/>
          <p:nvPr/>
        </p:nvSpPr>
        <p:spPr>
          <a:xfrm>
            <a:off x="197407" y="5072030"/>
            <a:ext cx="3582113" cy="566331"/>
          </a:xfrm>
          <a:prstGeom prst="roundRect">
            <a:avLst>
              <a:gd name="adj" fmla="val 10949"/>
            </a:avLst>
          </a:prstGeom>
          <a:solidFill>
            <a:srgbClr val="FAFA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7" name="Prostokąt: zaokrąglone rogi 26">
            <a:extLst>
              <a:ext uri="{FF2B5EF4-FFF2-40B4-BE49-F238E27FC236}">
                <a16:creationId xmlns:a16="http://schemas.microsoft.com/office/drawing/2014/main" id="{4B9042F6-3310-41D7-8F07-BB45CB553DCC}"/>
              </a:ext>
            </a:extLst>
          </p:cNvPr>
          <p:cNvSpPr/>
          <p:nvPr userDrawn="1"/>
        </p:nvSpPr>
        <p:spPr>
          <a:xfrm>
            <a:off x="197407" y="3710518"/>
            <a:ext cx="3582113" cy="566331"/>
          </a:xfrm>
          <a:prstGeom prst="roundRect">
            <a:avLst>
              <a:gd name="adj" fmla="val 10949"/>
            </a:avLst>
          </a:prstGeom>
          <a:solidFill>
            <a:srgbClr val="FAFA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9" name="Prostokąt: zaokrąglone rogi 28">
            <a:extLst>
              <a:ext uri="{FF2B5EF4-FFF2-40B4-BE49-F238E27FC236}">
                <a16:creationId xmlns:a16="http://schemas.microsoft.com/office/drawing/2014/main" id="{055BF057-815C-4AB0-8A97-3EED8730BD6C}"/>
              </a:ext>
            </a:extLst>
          </p:cNvPr>
          <p:cNvSpPr/>
          <p:nvPr userDrawn="1"/>
        </p:nvSpPr>
        <p:spPr>
          <a:xfrm>
            <a:off x="197408" y="2351290"/>
            <a:ext cx="3582113" cy="566331"/>
          </a:xfrm>
          <a:prstGeom prst="roundRect">
            <a:avLst>
              <a:gd name="adj" fmla="val 10949"/>
            </a:avLst>
          </a:prstGeom>
          <a:solidFill>
            <a:srgbClr val="FAFA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2" name="Prostokąt: zaokrąglone rogi 31">
            <a:extLst>
              <a:ext uri="{FF2B5EF4-FFF2-40B4-BE49-F238E27FC236}">
                <a16:creationId xmlns:a16="http://schemas.microsoft.com/office/drawing/2014/main" id="{2F806CC1-2B90-4BC5-A645-19BAFF6EA804}"/>
              </a:ext>
            </a:extLst>
          </p:cNvPr>
          <p:cNvSpPr/>
          <p:nvPr userDrawn="1"/>
        </p:nvSpPr>
        <p:spPr>
          <a:xfrm>
            <a:off x="197407" y="3030904"/>
            <a:ext cx="3582113" cy="566331"/>
          </a:xfrm>
          <a:prstGeom prst="roundRect">
            <a:avLst>
              <a:gd name="adj" fmla="val 10949"/>
            </a:avLst>
          </a:prstGeom>
          <a:solidFill>
            <a:srgbClr val="FAFA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5" name="Prostokąt: zaokrąglone rogi 34">
            <a:extLst>
              <a:ext uri="{FF2B5EF4-FFF2-40B4-BE49-F238E27FC236}">
                <a16:creationId xmlns:a16="http://schemas.microsoft.com/office/drawing/2014/main" id="{878CB498-4070-4D3A-A324-4E479B360627}"/>
              </a:ext>
            </a:extLst>
          </p:cNvPr>
          <p:cNvSpPr/>
          <p:nvPr userDrawn="1"/>
        </p:nvSpPr>
        <p:spPr>
          <a:xfrm>
            <a:off x="197407" y="4392416"/>
            <a:ext cx="3582113" cy="566331"/>
          </a:xfrm>
          <a:prstGeom prst="roundRect">
            <a:avLst>
              <a:gd name="adj" fmla="val 10949"/>
            </a:avLst>
          </a:prstGeom>
          <a:solidFill>
            <a:srgbClr val="FAFA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52" name="Symbol zastępczy tekstu 49">
            <a:extLst>
              <a:ext uri="{FF2B5EF4-FFF2-40B4-BE49-F238E27FC236}">
                <a16:creationId xmlns:a16="http://schemas.microsoft.com/office/drawing/2014/main" id="{380D7973-6C2A-4554-97BB-B42FDB346812}"/>
              </a:ext>
            </a:extLst>
          </p:cNvPr>
          <p:cNvSpPr>
            <a:spLocks noGrp="1"/>
          </p:cNvSpPr>
          <p:nvPr>
            <p:ph type="body" sz="quarter" idx="24" hasCustomPrompt="1"/>
          </p:nvPr>
        </p:nvSpPr>
        <p:spPr>
          <a:xfrm>
            <a:off x="924667" y="2533182"/>
            <a:ext cx="2557076" cy="208521"/>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Rozwiązanie marketingowe</a:t>
            </a:r>
          </a:p>
        </p:txBody>
      </p:sp>
      <p:sp>
        <p:nvSpPr>
          <p:cNvPr id="53" name="Symbol zastępczy tekstu 49">
            <a:extLst>
              <a:ext uri="{FF2B5EF4-FFF2-40B4-BE49-F238E27FC236}">
                <a16:creationId xmlns:a16="http://schemas.microsoft.com/office/drawing/2014/main" id="{B510405C-1F79-4DD4-954C-0A850FCF2CD5}"/>
              </a:ext>
            </a:extLst>
          </p:cNvPr>
          <p:cNvSpPr>
            <a:spLocks noGrp="1"/>
          </p:cNvSpPr>
          <p:nvPr>
            <p:ph type="body" sz="quarter" idx="25" hasCustomPrompt="1"/>
          </p:nvPr>
        </p:nvSpPr>
        <p:spPr>
          <a:xfrm>
            <a:off x="924667" y="3210213"/>
            <a:ext cx="2557076" cy="208521"/>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Rozwiązanie marketingowe</a:t>
            </a:r>
          </a:p>
        </p:txBody>
      </p:sp>
      <p:sp>
        <p:nvSpPr>
          <p:cNvPr id="54" name="Symbol zastępczy tekstu 49">
            <a:extLst>
              <a:ext uri="{FF2B5EF4-FFF2-40B4-BE49-F238E27FC236}">
                <a16:creationId xmlns:a16="http://schemas.microsoft.com/office/drawing/2014/main" id="{564A4464-0756-4702-ABEA-F1CA98055DAB}"/>
              </a:ext>
            </a:extLst>
          </p:cNvPr>
          <p:cNvSpPr>
            <a:spLocks noGrp="1"/>
          </p:cNvSpPr>
          <p:nvPr>
            <p:ph type="body" sz="quarter" idx="26" hasCustomPrompt="1"/>
          </p:nvPr>
        </p:nvSpPr>
        <p:spPr>
          <a:xfrm>
            <a:off x="924667" y="3887244"/>
            <a:ext cx="2557076" cy="208521"/>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Rozwiązanie marketingowe</a:t>
            </a:r>
          </a:p>
        </p:txBody>
      </p:sp>
      <p:sp>
        <p:nvSpPr>
          <p:cNvPr id="55" name="Symbol zastępczy tekstu 49">
            <a:extLst>
              <a:ext uri="{FF2B5EF4-FFF2-40B4-BE49-F238E27FC236}">
                <a16:creationId xmlns:a16="http://schemas.microsoft.com/office/drawing/2014/main" id="{C1D8E66D-111C-446D-A6F5-3F5E2F751D2D}"/>
              </a:ext>
            </a:extLst>
          </p:cNvPr>
          <p:cNvSpPr>
            <a:spLocks noGrp="1"/>
          </p:cNvSpPr>
          <p:nvPr>
            <p:ph type="body" sz="quarter" idx="27" hasCustomPrompt="1"/>
          </p:nvPr>
        </p:nvSpPr>
        <p:spPr>
          <a:xfrm>
            <a:off x="924667" y="4564275"/>
            <a:ext cx="2557076" cy="208521"/>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Rozwiązanie marketingowe</a:t>
            </a:r>
          </a:p>
        </p:txBody>
      </p:sp>
      <p:sp>
        <p:nvSpPr>
          <p:cNvPr id="56" name="Symbol zastępczy tekstu 49">
            <a:extLst>
              <a:ext uri="{FF2B5EF4-FFF2-40B4-BE49-F238E27FC236}">
                <a16:creationId xmlns:a16="http://schemas.microsoft.com/office/drawing/2014/main" id="{E193BAB6-8DBA-40A2-9F24-5DCA9E27203D}"/>
              </a:ext>
            </a:extLst>
          </p:cNvPr>
          <p:cNvSpPr>
            <a:spLocks noGrp="1"/>
          </p:cNvSpPr>
          <p:nvPr>
            <p:ph type="body" sz="quarter" idx="28" hasCustomPrompt="1"/>
          </p:nvPr>
        </p:nvSpPr>
        <p:spPr>
          <a:xfrm>
            <a:off x="924667" y="5241306"/>
            <a:ext cx="2557076" cy="208521"/>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Rozwiązanie marketingowe</a:t>
            </a:r>
          </a:p>
        </p:txBody>
      </p:sp>
      <p:sp>
        <p:nvSpPr>
          <p:cNvPr id="50" name="Symbol zastępczy tekstu 49">
            <a:extLst>
              <a:ext uri="{FF2B5EF4-FFF2-40B4-BE49-F238E27FC236}">
                <a16:creationId xmlns:a16="http://schemas.microsoft.com/office/drawing/2014/main" id="{707565BD-6530-4CB8-863E-BAB783C97E52}"/>
              </a:ext>
            </a:extLst>
          </p:cNvPr>
          <p:cNvSpPr>
            <a:spLocks noGrp="1"/>
          </p:cNvSpPr>
          <p:nvPr>
            <p:ph type="body" sz="quarter" idx="22" hasCustomPrompt="1"/>
          </p:nvPr>
        </p:nvSpPr>
        <p:spPr>
          <a:xfrm>
            <a:off x="4757738" y="4464448"/>
            <a:ext cx="3975100" cy="491368"/>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Opis użycia marketingowego</a:t>
            </a:r>
          </a:p>
        </p:txBody>
      </p:sp>
      <p:sp>
        <p:nvSpPr>
          <p:cNvPr id="51" name="Symbol zastępczy tekstu 49">
            <a:extLst>
              <a:ext uri="{FF2B5EF4-FFF2-40B4-BE49-F238E27FC236}">
                <a16:creationId xmlns:a16="http://schemas.microsoft.com/office/drawing/2014/main" id="{ECE6C8B4-FA5C-4F0A-B40F-4ACF14FFB361}"/>
              </a:ext>
            </a:extLst>
          </p:cNvPr>
          <p:cNvSpPr>
            <a:spLocks noGrp="1"/>
          </p:cNvSpPr>
          <p:nvPr>
            <p:ph type="body" sz="quarter" idx="23" hasCustomPrompt="1"/>
          </p:nvPr>
        </p:nvSpPr>
        <p:spPr>
          <a:xfrm>
            <a:off x="4757658" y="5146993"/>
            <a:ext cx="3975100" cy="491368"/>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Propozycja badawcza</a:t>
            </a:r>
          </a:p>
        </p:txBody>
      </p:sp>
      <p:sp>
        <p:nvSpPr>
          <p:cNvPr id="48" name="Symbol zastępczy tekstu 47">
            <a:extLst>
              <a:ext uri="{FF2B5EF4-FFF2-40B4-BE49-F238E27FC236}">
                <a16:creationId xmlns:a16="http://schemas.microsoft.com/office/drawing/2014/main" id="{09E62FF5-0C17-4784-9229-3385C8AF3A42}"/>
              </a:ext>
            </a:extLst>
          </p:cNvPr>
          <p:cNvSpPr>
            <a:spLocks noGrp="1"/>
          </p:cNvSpPr>
          <p:nvPr>
            <p:ph type="body" sz="quarter" idx="21" hasCustomPrompt="1"/>
          </p:nvPr>
        </p:nvSpPr>
        <p:spPr>
          <a:xfrm>
            <a:off x="4432300" y="2961221"/>
            <a:ext cx="4430713" cy="1370013"/>
          </a:xfrm>
        </p:spPr>
        <p:txBody>
          <a:bodyPr>
            <a:noAutofit/>
          </a:bodyPr>
          <a:lstStyle>
            <a:lvl1pPr marL="228600" indent="-228600">
              <a:buFontTx/>
              <a:buBlip>
                <a:blip r:embed="rId2">
                  <a:extLst>
                    <a:ext uri="{96DAC541-7B7A-43D3-8B79-37D633B846F1}">
                      <asvg:svgBlip xmlns:asvg="http://schemas.microsoft.com/office/drawing/2016/SVG/main" r:embed="rId3"/>
                    </a:ext>
                  </a:extLst>
                </a:blip>
              </a:buBlip>
              <a:defRPr sz="1800">
                <a:solidFill>
                  <a:schemeClr val="tx2"/>
                </a:solidFill>
              </a:defRPr>
            </a:lvl1pPr>
            <a:lvl2pPr>
              <a:defRPr sz="1800"/>
            </a:lvl2pPr>
            <a:lvl3pPr>
              <a:defRPr sz="1800"/>
            </a:lvl3pPr>
            <a:lvl4pPr>
              <a:defRPr sz="1800"/>
            </a:lvl4pPr>
            <a:lvl5pPr>
              <a:defRPr sz="1800"/>
            </a:lvl5pPr>
          </a:lstStyle>
          <a:p>
            <a:pPr lvl="0"/>
            <a:r>
              <a:rPr lang="pl-PL" dirty="0"/>
              <a:t>Punkt 1</a:t>
            </a:r>
          </a:p>
          <a:p>
            <a:pPr lvl="0"/>
            <a:r>
              <a:rPr lang="pl-PL" dirty="0"/>
              <a:t>Punkt 2</a:t>
            </a:r>
          </a:p>
          <a:p>
            <a:pPr lvl="0"/>
            <a:r>
              <a:rPr lang="pl-PL" dirty="0" err="1"/>
              <a:t>Punkr</a:t>
            </a:r>
            <a:r>
              <a:rPr lang="pl-PL" dirty="0"/>
              <a:t> 3</a:t>
            </a:r>
          </a:p>
        </p:txBody>
      </p:sp>
      <p:sp>
        <p:nvSpPr>
          <p:cNvPr id="44" name="Symbol zastępczy obrazu 6">
            <a:extLst>
              <a:ext uri="{FF2B5EF4-FFF2-40B4-BE49-F238E27FC236}">
                <a16:creationId xmlns:a16="http://schemas.microsoft.com/office/drawing/2014/main" id="{814964ED-07E2-4BE4-95CE-5AD9B23093F5}"/>
              </a:ext>
            </a:extLst>
          </p:cNvPr>
          <p:cNvSpPr>
            <a:spLocks noGrp="1"/>
          </p:cNvSpPr>
          <p:nvPr>
            <p:ph type="pic" sz="quarter" idx="19"/>
          </p:nvPr>
        </p:nvSpPr>
        <p:spPr>
          <a:xfrm>
            <a:off x="9732016" y="1651269"/>
            <a:ext cx="2154756" cy="3987092"/>
          </a:xfrm>
          <a:prstGeom prst="roundRect">
            <a:avLst>
              <a:gd name="adj" fmla="val 4002"/>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sp>
        <p:nvSpPr>
          <p:cNvPr id="4" name="Symbol zastępczy stopki 3">
            <a:extLst>
              <a:ext uri="{FF2B5EF4-FFF2-40B4-BE49-F238E27FC236}">
                <a16:creationId xmlns:a16="http://schemas.microsoft.com/office/drawing/2014/main" id="{7AA6BAC2-7D4A-4862-B899-7B2013BCB4A7}"/>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C0D87589-D2A8-4869-9502-1500BFDEBC6C}"/>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Symbol zastępczy daty 2">
            <a:extLst>
              <a:ext uri="{FF2B5EF4-FFF2-40B4-BE49-F238E27FC236}">
                <a16:creationId xmlns:a16="http://schemas.microsoft.com/office/drawing/2014/main" id="{0394C920-0E99-46C3-988E-02C6980E671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pl-PL"/>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558529-33EE-4EA4-994B-B0E5B4D8932E}" type="datetimeyyyy">
              <a:rPr lang="pl-PL" smtClean="0"/>
              <a:pPr/>
              <a:t>2024</a:t>
            </a:fld>
            <a:endParaRPr lang="pl-PL"/>
          </a:p>
        </p:txBody>
      </p:sp>
      <p:sp>
        <p:nvSpPr>
          <p:cNvPr id="11" name="Shape 2941">
            <a:extLst>
              <a:ext uri="{FF2B5EF4-FFF2-40B4-BE49-F238E27FC236}">
                <a16:creationId xmlns:a16="http://schemas.microsoft.com/office/drawing/2014/main" id="{4815D06B-65AD-4F98-88F4-89E426B42AA0}"/>
              </a:ext>
            </a:extLst>
          </p:cNvPr>
          <p:cNvSpPr/>
          <p:nvPr userDrawn="1"/>
        </p:nvSpPr>
        <p:spPr>
          <a:xfrm>
            <a:off x="4431618" y="1772691"/>
            <a:ext cx="371080" cy="355572"/>
          </a:xfrm>
          <a:custGeom>
            <a:avLst/>
            <a:gdLst/>
            <a:ahLst/>
            <a:cxnLst>
              <a:cxn ang="0">
                <a:pos x="wd2" y="hd2"/>
              </a:cxn>
              <a:cxn ang="5400000">
                <a:pos x="wd2" y="hd2"/>
              </a:cxn>
              <a:cxn ang="10800000">
                <a:pos x="wd2" y="hd2"/>
              </a:cxn>
              <a:cxn ang="16200000">
                <a:pos x="wd2" y="hd2"/>
              </a:cxn>
            </a:cxnLst>
            <a:rect l="0" t="0" r="r" b="b"/>
            <a:pathLst>
              <a:path w="21600" h="21600" extrusionOk="0">
                <a:moveTo>
                  <a:pt x="11291" y="20593"/>
                </a:moveTo>
                <a:lnTo>
                  <a:pt x="11291" y="17648"/>
                </a:lnTo>
                <a:cubicBezTo>
                  <a:pt x="14694" y="17407"/>
                  <a:pt x="17408" y="14693"/>
                  <a:pt x="17649" y="11291"/>
                </a:cubicBezTo>
                <a:lnTo>
                  <a:pt x="20594" y="11291"/>
                </a:lnTo>
                <a:cubicBezTo>
                  <a:pt x="20345" y="16319"/>
                  <a:pt x="16320" y="20344"/>
                  <a:pt x="11291" y="20593"/>
                </a:cubicBezTo>
                <a:moveTo>
                  <a:pt x="11291" y="13205"/>
                </a:moveTo>
                <a:cubicBezTo>
                  <a:pt x="12252" y="13010"/>
                  <a:pt x="13005" y="12252"/>
                  <a:pt x="13201" y="11291"/>
                </a:cubicBezTo>
                <a:lnTo>
                  <a:pt x="16667" y="11291"/>
                </a:lnTo>
                <a:cubicBezTo>
                  <a:pt x="16431" y="14152"/>
                  <a:pt x="14152" y="16429"/>
                  <a:pt x="11291" y="16666"/>
                </a:cubicBezTo>
                <a:cubicBezTo>
                  <a:pt x="11291" y="16666"/>
                  <a:pt x="11291" y="13205"/>
                  <a:pt x="11291" y="13205"/>
                </a:cubicBezTo>
                <a:close/>
                <a:moveTo>
                  <a:pt x="11291" y="4934"/>
                </a:moveTo>
                <a:cubicBezTo>
                  <a:pt x="12233" y="5012"/>
                  <a:pt x="13111" y="5315"/>
                  <a:pt x="13875" y="5784"/>
                </a:cubicBezTo>
                <a:cubicBezTo>
                  <a:pt x="13793" y="5967"/>
                  <a:pt x="13745" y="6168"/>
                  <a:pt x="13745" y="6382"/>
                </a:cubicBezTo>
                <a:cubicBezTo>
                  <a:pt x="13745" y="7195"/>
                  <a:pt x="14405" y="7855"/>
                  <a:pt x="15218" y="7855"/>
                </a:cubicBezTo>
                <a:cubicBezTo>
                  <a:pt x="15432" y="7855"/>
                  <a:pt x="15633" y="7807"/>
                  <a:pt x="15816" y="7725"/>
                </a:cubicBezTo>
                <a:cubicBezTo>
                  <a:pt x="16286" y="8489"/>
                  <a:pt x="16589" y="9367"/>
                  <a:pt x="16667" y="10309"/>
                </a:cubicBezTo>
                <a:lnTo>
                  <a:pt x="13201" y="10309"/>
                </a:lnTo>
                <a:cubicBezTo>
                  <a:pt x="13005" y="9348"/>
                  <a:pt x="12252" y="8590"/>
                  <a:pt x="11291" y="8395"/>
                </a:cubicBezTo>
                <a:cubicBezTo>
                  <a:pt x="11291" y="8395"/>
                  <a:pt x="11291" y="4934"/>
                  <a:pt x="11291" y="4934"/>
                </a:cubicBezTo>
                <a:close/>
                <a:moveTo>
                  <a:pt x="11291" y="1007"/>
                </a:moveTo>
                <a:cubicBezTo>
                  <a:pt x="16320" y="1256"/>
                  <a:pt x="20345" y="5281"/>
                  <a:pt x="20594" y="10309"/>
                </a:cubicBezTo>
                <a:lnTo>
                  <a:pt x="17649" y="10309"/>
                </a:lnTo>
                <a:cubicBezTo>
                  <a:pt x="17563" y="9102"/>
                  <a:pt x="17162" y="7985"/>
                  <a:pt x="16534" y="7031"/>
                </a:cubicBezTo>
                <a:cubicBezTo>
                  <a:pt x="16631" y="6835"/>
                  <a:pt x="16691" y="6616"/>
                  <a:pt x="16691" y="6382"/>
                </a:cubicBezTo>
                <a:cubicBezTo>
                  <a:pt x="16691" y="5569"/>
                  <a:pt x="16032" y="4909"/>
                  <a:pt x="15218" y="4909"/>
                </a:cubicBezTo>
                <a:cubicBezTo>
                  <a:pt x="14984" y="4909"/>
                  <a:pt x="14765" y="4969"/>
                  <a:pt x="14568" y="5066"/>
                </a:cubicBezTo>
                <a:cubicBezTo>
                  <a:pt x="13614" y="4439"/>
                  <a:pt x="12498" y="4038"/>
                  <a:pt x="11291" y="3952"/>
                </a:cubicBezTo>
                <a:cubicBezTo>
                  <a:pt x="11291" y="3952"/>
                  <a:pt x="11291" y="1007"/>
                  <a:pt x="11291" y="1007"/>
                </a:cubicBezTo>
                <a:close/>
                <a:moveTo>
                  <a:pt x="10309" y="3949"/>
                </a:moveTo>
                <a:cubicBezTo>
                  <a:pt x="7225" y="4167"/>
                  <a:pt x="4703" y="6417"/>
                  <a:pt x="4078" y="9370"/>
                </a:cubicBezTo>
                <a:cubicBezTo>
                  <a:pt x="3590" y="9486"/>
                  <a:pt x="3196" y="9843"/>
                  <a:pt x="3030" y="10309"/>
                </a:cubicBezTo>
                <a:lnTo>
                  <a:pt x="1006" y="10309"/>
                </a:lnTo>
                <a:cubicBezTo>
                  <a:pt x="1255" y="5281"/>
                  <a:pt x="5280" y="1256"/>
                  <a:pt x="10309" y="1007"/>
                </a:cubicBezTo>
                <a:cubicBezTo>
                  <a:pt x="10309" y="1007"/>
                  <a:pt x="10309" y="3949"/>
                  <a:pt x="10309" y="3949"/>
                </a:cubicBezTo>
                <a:close/>
                <a:moveTo>
                  <a:pt x="10309" y="8395"/>
                </a:moveTo>
                <a:cubicBezTo>
                  <a:pt x="9348" y="8590"/>
                  <a:pt x="8595" y="9348"/>
                  <a:pt x="8399" y="10309"/>
                </a:cubicBezTo>
                <a:lnTo>
                  <a:pt x="5796" y="10309"/>
                </a:lnTo>
                <a:cubicBezTo>
                  <a:pt x="5666" y="9948"/>
                  <a:pt x="5405" y="9649"/>
                  <a:pt x="5062" y="9482"/>
                </a:cubicBezTo>
                <a:cubicBezTo>
                  <a:pt x="5626" y="7018"/>
                  <a:pt x="7730" y="5144"/>
                  <a:pt x="10309" y="4930"/>
                </a:cubicBezTo>
                <a:cubicBezTo>
                  <a:pt x="10309" y="4930"/>
                  <a:pt x="10309" y="8395"/>
                  <a:pt x="10309" y="8395"/>
                </a:cubicBezTo>
                <a:close/>
                <a:moveTo>
                  <a:pt x="10309" y="16670"/>
                </a:moveTo>
                <a:cubicBezTo>
                  <a:pt x="7730" y="16456"/>
                  <a:pt x="5626" y="14582"/>
                  <a:pt x="5062" y="12118"/>
                </a:cubicBezTo>
                <a:cubicBezTo>
                  <a:pt x="5405" y="11951"/>
                  <a:pt x="5666" y="11652"/>
                  <a:pt x="5796" y="11291"/>
                </a:cubicBezTo>
                <a:lnTo>
                  <a:pt x="8399" y="11291"/>
                </a:lnTo>
                <a:cubicBezTo>
                  <a:pt x="8595" y="12252"/>
                  <a:pt x="9348" y="13010"/>
                  <a:pt x="10309" y="13205"/>
                </a:cubicBezTo>
                <a:cubicBezTo>
                  <a:pt x="10309" y="13205"/>
                  <a:pt x="10309" y="16670"/>
                  <a:pt x="10309" y="16670"/>
                </a:cubicBezTo>
                <a:close/>
                <a:moveTo>
                  <a:pt x="10309" y="20593"/>
                </a:moveTo>
                <a:cubicBezTo>
                  <a:pt x="5280" y="20344"/>
                  <a:pt x="1255" y="16319"/>
                  <a:pt x="1006" y="11291"/>
                </a:cubicBezTo>
                <a:lnTo>
                  <a:pt x="3030" y="11291"/>
                </a:lnTo>
                <a:cubicBezTo>
                  <a:pt x="3196" y="11757"/>
                  <a:pt x="3590" y="12114"/>
                  <a:pt x="4078" y="12230"/>
                </a:cubicBezTo>
                <a:cubicBezTo>
                  <a:pt x="4703" y="15183"/>
                  <a:pt x="7225" y="17434"/>
                  <a:pt x="10309" y="17651"/>
                </a:cubicBezTo>
                <a:cubicBezTo>
                  <a:pt x="10309" y="17651"/>
                  <a:pt x="10309" y="20593"/>
                  <a:pt x="10309" y="20593"/>
                </a:cubicBez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FE5A2C"/>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chemeClr val="tx2"/>
              </a:solidFill>
              <a:latin typeface="Lato" charset="0"/>
              <a:ea typeface="Lato" charset="0"/>
              <a:cs typeface="Lato" charset="0"/>
            </a:endParaRPr>
          </a:p>
        </p:txBody>
      </p:sp>
      <p:sp>
        <p:nvSpPr>
          <p:cNvPr id="12" name="pole tekstowe 11">
            <a:extLst>
              <a:ext uri="{FF2B5EF4-FFF2-40B4-BE49-F238E27FC236}">
                <a16:creationId xmlns:a16="http://schemas.microsoft.com/office/drawing/2014/main" id="{2DD68E73-997F-45F1-A489-722CB04CCDF9}"/>
              </a:ext>
            </a:extLst>
          </p:cNvPr>
          <p:cNvSpPr txBox="1"/>
          <p:nvPr userDrawn="1"/>
        </p:nvSpPr>
        <p:spPr>
          <a:xfrm>
            <a:off x="4921994" y="1651269"/>
            <a:ext cx="4169047" cy="338554"/>
          </a:xfrm>
          <a:prstGeom prst="rect">
            <a:avLst/>
          </a:prstGeom>
          <a:noFill/>
        </p:spPr>
        <p:txBody>
          <a:bodyPr wrap="square" rtlCol="0">
            <a:spAutoFit/>
          </a:bodyPr>
          <a:lstStyle/>
          <a:p>
            <a:r>
              <a:rPr lang="pl-PL" sz="1600" dirty="0">
                <a:solidFill>
                  <a:schemeClr val="tx2"/>
                </a:solidFill>
                <a:latin typeface="Lato Heavy" panose="020F0502020204030203" pitchFamily="34" charset="0"/>
                <a:ea typeface="Lato Heavy" panose="020F0502020204030203" pitchFamily="34" charset="0"/>
                <a:cs typeface="Lato Heavy" panose="020F0502020204030203" pitchFamily="34" charset="0"/>
              </a:rPr>
              <a:t>Cel:</a:t>
            </a:r>
          </a:p>
        </p:txBody>
      </p:sp>
      <p:sp>
        <p:nvSpPr>
          <p:cNvPr id="13" name="Symbol zastępczy tekstu 55">
            <a:extLst>
              <a:ext uri="{FF2B5EF4-FFF2-40B4-BE49-F238E27FC236}">
                <a16:creationId xmlns:a16="http://schemas.microsoft.com/office/drawing/2014/main" id="{5526CCC1-7110-40EA-B440-FA13E357A562}"/>
              </a:ext>
            </a:extLst>
          </p:cNvPr>
          <p:cNvSpPr txBox="1">
            <a:spLocks/>
          </p:cNvSpPr>
          <p:nvPr userDrawn="1"/>
        </p:nvSpPr>
        <p:spPr>
          <a:xfrm>
            <a:off x="0" y="1023829"/>
            <a:ext cx="4255151" cy="659306"/>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2800" dirty="0">
                <a:latin typeface="+mj-lt"/>
              </a:rPr>
              <a:t>Rozwiązanie reklamowe</a:t>
            </a:r>
            <a:endParaRPr lang="en-US" sz="2800" dirty="0">
              <a:latin typeface="+mj-lt"/>
            </a:endParaRPr>
          </a:p>
        </p:txBody>
      </p:sp>
      <p:sp>
        <p:nvSpPr>
          <p:cNvPr id="14" name="Prostokąt: zaokrąglone rogi 13">
            <a:extLst>
              <a:ext uri="{FF2B5EF4-FFF2-40B4-BE49-F238E27FC236}">
                <a16:creationId xmlns:a16="http://schemas.microsoft.com/office/drawing/2014/main" id="{C99651AD-52EE-499F-9082-ECDE299C1C9A}"/>
              </a:ext>
            </a:extLst>
          </p:cNvPr>
          <p:cNvSpPr/>
          <p:nvPr userDrawn="1"/>
        </p:nvSpPr>
        <p:spPr>
          <a:xfrm>
            <a:off x="197408" y="1671676"/>
            <a:ext cx="3964315" cy="566331"/>
          </a:xfrm>
          <a:prstGeom prst="roundRect">
            <a:avLst>
              <a:gd name="adj" fmla="val 10949"/>
            </a:avLst>
          </a:prstGeom>
          <a:solidFill>
            <a:schemeClr val="bg1"/>
          </a:solidFill>
          <a:ln>
            <a:noFill/>
          </a:ln>
          <a:effectLst>
            <a:outerShdw blurRad="25400" dist="25400" dir="5400000" sx="101000" sy="101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5" name="Prostokąt: zaokrąglone rogi 14">
            <a:extLst>
              <a:ext uri="{FF2B5EF4-FFF2-40B4-BE49-F238E27FC236}">
                <a16:creationId xmlns:a16="http://schemas.microsoft.com/office/drawing/2014/main" id="{C3FB247A-C5F2-41D0-A409-CA1F74DFBFFE}"/>
              </a:ext>
            </a:extLst>
          </p:cNvPr>
          <p:cNvSpPr/>
          <p:nvPr userDrawn="1"/>
        </p:nvSpPr>
        <p:spPr>
          <a:xfrm>
            <a:off x="241897" y="1716635"/>
            <a:ext cx="81779" cy="476412"/>
          </a:xfrm>
          <a:prstGeom prst="roundRect">
            <a:avLst>
              <a:gd name="adj" fmla="val 38412"/>
            </a:avLst>
          </a:prstGeom>
          <a:gradFill>
            <a:gsLst>
              <a:gs pos="50000">
                <a:srgbClr val="F6622C"/>
              </a:gs>
              <a:gs pos="0">
                <a:srgbClr val="FE5A2C"/>
              </a:gs>
              <a:gs pos="100000">
                <a:srgbClr val="FE724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2" name="Shape 2669">
            <a:extLst>
              <a:ext uri="{FF2B5EF4-FFF2-40B4-BE49-F238E27FC236}">
                <a16:creationId xmlns:a16="http://schemas.microsoft.com/office/drawing/2014/main" id="{F0E3B5CE-8F9B-4EE3-A656-F93B991F7890}"/>
              </a:ext>
            </a:extLst>
          </p:cNvPr>
          <p:cNvSpPr/>
          <p:nvPr userDrawn="1"/>
        </p:nvSpPr>
        <p:spPr>
          <a:xfrm>
            <a:off x="4455537" y="2382542"/>
            <a:ext cx="323241" cy="355572"/>
          </a:xfrm>
          <a:custGeom>
            <a:avLst/>
            <a:gdLst/>
            <a:ahLst/>
            <a:cxnLst>
              <a:cxn ang="0">
                <a:pos x="wd2" y="hd2"/>
              </a:cxn>
              <a:cxn ang="5400000">
                <a:pos x="wd2" y="hd2"/>
              </a:cxn>
              <a:cxn ang="10800000">
                <a:pos x="wd2" y="hd2"/>
              </a:cxn>
              <a:cxn ang="16200000">
                <a:pos x="wd2" y="hd2"/>
              </a:cxn>
            </a:cxnLst>
            <a:rect l="0" t="0" r="r" b="b"/>
            <a:pathLst>
              <a:path w="21600" h="21600" extrusionOk="0">
                <a:moveTo>
                  <a:pt x="12960" y="2161"/>
                </a:moveTo>
                <a:lnTo>
                  <a:pt x="12960" y="2178"/>
                </a:lnTo>
                <a:cubicBezTo>
                  <a:pt x="12662" y="2178"/>
                  <a:pt x="12420" y="2398"/>
                  <a:pt x="12420" y="2669"/>
                </a:cubicBezTo>
                <a:cubicBezTo>
                  <a:pt x="12420" y="2940"/>
                  <a:pt x="12662" y="3160"/>
                  <a:pt x="12960" y="3160"/>
                </a:cubicBezTo>
                <a:lnTo>
                  <a:pt x="12960" y="3172"/>
                </a:lnTo>
                <a:cubicBezTo>
                  <a:pt x="17287" y="4066"/>
                  <a:pt x="20520" y="7577"/>
                  <a:pt x="20520" y="11782"/>
                </a:cubicBezTo>
                <a:cubicBezTo>
                  <a:pt x="20520" y="16662"/>
                  <a:pt x="16168" y="20618"/>
                  <a:pt x="10800" y="20618"/>
                </a:cubicBezTo>
                <a:cubicBezTo>
                  <a:pt x="5432" y="20618"/>
                  <a:pt x="1080" y="16662"/>
                  <a:pt x="1080" y="11782"/>
                </a:cubicBezTo>
                <a:cubicBezTo>
                  <a:pt x="1080" y="7577"/>
                  <a:pt x="4313" y="4066"/>
                  <a:pt x="8640" y="3172"/>
                </a:cubicBezTo>
                <a:lnTo>
                  <a:pt x="8640" y="3160"/>
                </a:lnTo>
                <a:cubicBezTo>
                  <a:pt x="8938" y="3160"/>
                  <a:pt x="9180" y="2940"/>
                  <a:pt x="9180" y="2669"/>
                </a:cubicBezTo>
                <a:cubicBezTo>
                  <a:pt x="9180" y="2398"/>
                  <a:pt x="8938" y="2178"/>
                  <a:pt x="8640" y="2178"/>
                </a:cubicBezTo>
                <a:lnTo>
                  <a:pt x="8640" y="2161"/>
                </a:lnTo>
                <a:cubicBezTo>
                  <a:pt x="3710" y="3071"/>
                  <a:pt x="0" y="7031"/>
                  <a:pt x="0" y="11782"/>
                </a:cubicBezTo>
                <a:cubicBezTo>
                  <a:pt x="0" y="17204"/>
                  <a:pt x="4835" y="21600"/>
                  <a:pt x="10800" y="21600"/>
                </a:cubicBezTo>
                <a:cubicBezTo>
                  <a:pt x="16765" y="21600"/>
                  <a:pt x="21600" y="17204"/>
                  <a:pt x="21600" y="11782"/>
                </a:cubicBezTo>
                <a:cubicBezTo>
                  <a:pt x="21600" y="7031"/>
                  <a:pt x="17890" y="3071"/>
                  <a:pt x="12960" y="2161"/>
                </a:cubicBezTo>
                <a:moveTo>
                  <a:pt x="10800" y="12763"/>
                </a:moveTo>
                <a:cubicBezTo>
                  <a:pt x="11098" y="12763"/>
                  <a:pt x="11340" y="12544"/>
                  <a:pt x="11340" y="12272"/>
                </a:cubicBezTo>
                <a:lnTo>
                  <a:pt x="11340" y="491"/>
                </a:lnTo>
                <a:cubicBezTo>
                  <a:pt x="11340" y="220"/>
                  <a:pt x="11098" y="0"/>
                  <a:pt x="10800" y="0"/>
                </a:cubicBezTo>
                <a:cubicBezTo>
                  <a:pt x="10502" y="0"/>
                  <a:pt x="10260" y="220"/>
                  <a:pt x="10260" y="491"/>
                </a:cubicBezTo>
                <a:lnTo>
                  <a:pt x="10260" y="12272"/>
                </a:lnTo>
                <a:cubicBezTo>
                  <a:pt x="10260" y="12544"/>
                  <a:pt x="10502" y="12763"/>
                  <a:pt x="10800" y="12763"/>
                </a:cubicBezTo>
              </a:path>
            </a:pathLst>
          </a:custGeom>
          <a:solidFill>
            <a:srgbClr val="FE5A2C"/>
          </a:solidFill>
          <a:ln w="12700">
            <a:solidFill>
              <a:srgbClr val="FE5A2C"/>
            </a:solid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2"/>
              </a:solidFill>
              <a:latin typeface="Lato" charset="0"/>
              <a:ea typeface="Lato" charset="0"/>
              <a:cs typeface="Lato" charset="0"/>
            </a:endParaRPr>
          </a:p>
        </p:txBody>
      </p:sp>
      <p:sp>
        <p:nvSpPr>
          <p:cNvPr id="23" name="pole tekstowe 22">
            <a:extLst>
              <a:ext uri="{FF2B5EF4-FFF2-40B4-BE49-F238E27FC236}">
                <a16:creationId xmlns:a16="http://schemas.microsoft.com/office/drawing/2014/main" id="{9E787055-ACC7-4F48-B6DE-36566D096CD2}"/>
              </a:ext>
            </a:extLst>
          </p:cNvPr>
          <p:cNvSpPr txBox="1"/>
          <p:nvPr userDrawn="1"/>
        </p:nvSpPr>
        <p:spPr>
          <a:xfrm>
            <a:off x="4921995" y="2397147"/>
            <a:ext cx="3078985" cy="338554"/>
          </a:xfrm>
          <a:prstGeom prst="rect">
            <a:avLst/>
          </a:prstGeom>
          <a:noFill/>
        </p:spPr>
        <p:txBody>
          <a:bodyPr wrap="square" rtlCol="0">
            <a:spAutoFit/>
          </a:bodyPr>
          <a:lstStyle/>
          <a:p>
            <a:r>
              <a:rPr lang="pl-PL" sz="1600" dirty="0">
                <a:solidFill>
                  <a:schemeClr val="tx2"/>
                </a:solidFill>
                <a:latin typeface="Lato Heavy" panose="020F0502020204030203" pitchFamily="34" charset="0"/>
                <a:ea typeface="Lato Heavy" panose="020F0502020204030203" pitchFamily="34" charset="0"/>
                <a:cs typeface="Lato Heavy" panose="020F0502020204030203" pitchFamily="34" charset="0"/>
              </a:rPr>
              <a:t>Użycie:</a:t>
            </a:r>
          </a:p>
        </p:txBody>
      </p:sp>
      <p:sp>
        <p:nvSpPr>
          <p:cNvPr id="24" name="Prostokąt: zaokrąglone rogi 23">
            <a:extLst>
              <a:ext uri="{FF2B5EF4-FFF2-40B4-BE49-F238E27FC236}">
                <a16:creationId xmlns:a16="http://schemas.microsoft.com/office/drawing/2014/main" id="{FAEF5350-D632-46D7-875E-9C92A588DF36}"/>
              </a:ext>
            </a:extLst>
          </p:cNvPr>
          <p:cNvSpPr/>
          <p:nvPr userDrawn="1"/>
        </p:nvSpPr>
        <p:spPr>
          <a:xfrm>
            <a:off x="4610361" y="4479404"/>
            <a:ext cx="81779" cy="476412"/>
          </a:xfrm>
          <a:prstGeom prst="roundRect">
            <a:avLst>
              <a:gd name="adj" fmla="val 38412"/>
            </a:avLst>
          </a:prstGeom>
          <a:gradFill>
            <a:gsLst>
              <a:gs pos="50000">
                <a:srgbClr val="F6622C"/>
              </a:gs>
              <a:gs pos="0">
                <a:srgbClr val="FE5A2C"/>
              </a:gs>
              <a:gs pos="100000">
                <a:srgbClr val="FE724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2"/>
              </a:solidFill>
            </a:endParaRPr>
          </a:p>
        </p:txBody>
      </p:sp>
      <p:sp>
        <p:nvSpPr>
          <p:cNvPr id="25" name="Prostokąt: zaokrąglone rogi 24">
            <a:extLst>
              <a:ext uri="{FF2B5EF4-FFF2-40B4-BE49-F238E27FC236}">
                <a16:creationId xmlns:a16="http://schemas.microsoft.com/office/drawing/2014/main" id="{D9DA7871-A409-4AF1-BE00-1C3910D7F360}"/>
              </a:ext>
            </a:extLst>
          </p:cNvPr>
          <p:cNvSpPr/>
          <p:nvPr userDrawn="1"/>
        </p:nvSpPr>
        <p:spPr>
          <a:xfrm>
            <a:off x="4610361" y="5162743"/>
            <a:ext cx="81779" cy="476412"/>
          </a:xfrm>
          <a:prstGeom prst="roundRect">
            <a:avLst>
              <a:gd name="adj" fmla="val 38412"/>
            </a:avLst>
          </a:prstGeom>
          <a:gradFill>
            <a:gsLst>
              <a:gs pos="0">
                <a:srgbClr val="C026D3"/>
              </a:gs>
              <a:gs pos="100000">
                <a:srgbClr val="941BC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2"/>
              </a:solidFill>
            </a:endParaRPr>
          </a:p>
        </p:txBody>
      </p:sp>
      <p:sp>
        <p:nvSpPr>
          <p:cNvPr id="39" name="Dowolny kształt: kształt 38">
            <a:extLst>
              <a:ext uri="{FF2B5EF4-FFF2-40B4-BE49-F238E27FC236}">
                <a16:creationId xmlns:a16="http://schemas.microsoft.com/office/drawing/2014/main" id="{76571CD6-068A-4171-ADE9-0C01C17DA323}"/>
              </a:ext>
            </a:extLst>
          </p:cNvPr>
          <p:cNvSpPr/>
          <p:nvPr userDrawn="1"/>
        </p:nvSpPr>
        <p:spPr>
          <a:xfrm>
            <a:off x="-306940" y="-183664"/>
            <a:ext cx="2773996" cy="1094516"/>
          </a:xfrm>
          <a:custGeom>
            <a:avLst/>
            <a:gdLst>
              <a:gd name="connsiteX0" fmla="*/ 176311 w 2773996"/>
              <a:gd name="connsiteY0" fmla="*/ 1079403 h 1094516"/>
              <a:gd name="connsiteX1" fmla="*/ 726818 w 2773996"/>
              <a:gd name="connsiteY1" fmla="*/ 687517 h 1094516"/>
              <a:gd name="connsiteX2" fmla="*/ 1351969 w 2773996"/>
              <a:gd name="connsiteY2" fmla="*/ 743501 h 1094516"/>
              <a:gd name="connsiteX3" fmla="*/ 2145071 w 2773996"/>
              <a:gd name="connsiteY3" fmla="*/ 360946 h 1094516"/>
              <a:gd name="connsiteX4" fmla="*/ 2592940 w 2773996"/>
              <a:gd name="connsiteY4" fmla="*/ 192995 h 1094516"/>
              <a:gd name="connsiteX5" fmla="*/ 2574279 w 2773996"/>
              <a:gd name="connsiteY5" fmla="*/ 71697 h 1094516"/>
              <a:gd name="connsiteX6" fmla="*/ 204303 w 2773996"/>
              <a:gd name="connsiteY6" fmla="*/ 81027 h 1094516"/>
              <a:gd name="connsiteX7" fmla="*/ 176311 w 2773996"/>
              <a:gd name="connsiteY7" fmla="*/ 1079403 h 109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3996" h="1094516">
                <a:moveTo>
                  <a:pt x="176311" y="1079403"/>
                </a:moveTo>
                <a:cubicBezTo>
                  <a:pt x="263397" y="1180485"/>
                  <a:pt x="530875" y="743501"/>
                  <a:pt x="726818" y="687517"/>
                </a:cubicBezTo>
                <a:cubicBezTo>
                  <a:pt x="922761" y="631533"/>
                  <a:pt x="1115594" y="797929"/>
                  <a:pt x="1351969" y="743501"/>
                </a:cubicBezTo>
                <a:cubicBezTo>
                  <a:pt x="1588344" y="689073"/>
                  <a:pt x="1938243" y="452697"/>
                  <a:pt x="2145071" y="360946"/>
                </a:cubicBezTo>
                <a:cubicBezTo>
                  <a:pt x="2351900" y="269195"/>
                  <a:pt x="2521405" y="241203"/>
                  <a:pt x="2592940" y="192995"/>
                </a:cubicBezTo>
                <a:cubicBezTo>
                  <a:pt x="2664475" y="144787"/>
                  <a:pt x="2972385" y="90358"/>
                  <a:pt x="2574279" y="71697"/>
                </a:cubicBezTo>
                <a:cubicBezTo>
                  <a:pt x="2176173" y="53036"/>
                  <a:pt x="596189" y="-85369"/>
                  <a:pt x="204303" y="81027"/>
                </a:cubicBezTo>
                <a:cubicBezTo>
                  <a:pt x="-187583" y="247423"/>
                  <a:pt x="89225" y="978321"/>
                  <a:pt x="176311" y="1079403"/>
                </a:cubicBezTo>
                <a:close/>
              </a:path>
            </a:pathLst>
          </a:custGeom>
          <a:gradFill>
            <a:gsLst>
              <a:gs pos="50000">
                <a:srgbClr val="F6622C"/>
              </a:gs>
              <a:gs pos="0">
                <a:srgbClr val="FE724A"/>
              </a:gs>
              <a:gs pos="100000">
                <a:srgbClr val="FE5A2C"/>
              </a:gs>
            </a:gsLst>
            <a:lin ang="5400000" scaled="0"/>
          </a:gradFill>
          <a:ln>
            <a:noFill/>
          </a:ln>
          <a:effectLst>
            <a:outerShdw blurRad="3810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0" name="Dowolny kształt: kształt 39">
            <a:extLst>
              <a:ext uri="{FF2B5EF4-FFF2-40B4-BE49-F238E27FC236}">
                <a16:creationId xmlns:a16="http://schemas.microsoft.com/office/drawing/2014/main" id="{8430AA22-F720-4159-8EE3-A61E64051722}"/>
              </a:ext>
            </a:extLst>
          </p:cNvPr>
          <p:cNvSpPr/>
          <p:nvPr userDrawn="1"/>
        </p:nvSpPr>
        <p:spPr>
          <a:xfrm>
            <a:off x="-456982" y="-270704"/>
            <a:ext cx="2773996" cy="1094516"/>
          </a:xfrm>
          <a:custGeom>
            <a:avLst/>
            <a:gdLst>
              <a:gd name="connsiteX0" fmla="*/ 176311 w 2773996"/>
              <a:gd name="connsiteY0" fmla="*/ 1079403 h 1094516"/>
              <a:gd name="connsiteX1" fmla="*/ 726818 w 2773996"/>
              <a:gd name="connsiteY1" fmla="*/ 687517 h 1094516"/>
              <a:gd name="connsiteX2" fmla="*/ 1351969 w 2773996"/>
              <a:gd name="connsiteY2" fmla="*/ 743501 h 1094516"/>
              <a:gd name="connsiteX3" fmla="*/ 2145071 w 2773996"/>
              <a:gd name="connsiteY3" fmla="*/ 360946 h 1094516"/>
              <a:gd name="connsiteX4" fmla="*/ 2592940 w 2773996"/>
              <a:gd name="connsiteY4" fmla="*/ 192995 h 1094516"/>
              <a:gd name="connsiteX5" fmla="*/ 2574279 w 2773996"/>
              <a:gd name="connsiteY5" fmla="*/ 71697 h 1094516"/>
              <a:gd name="connsiteX6" fmla="*/ 204303 w 2773996"/>
              <a:gd name="connsiteY6" fmla="*/ 81027 h 1094516"/>
              <a:gd name="connsiteX7" fmla="*/ 176311 w 2773996"/>
              <a:gd name="connsiteY7" fmla="*/ 1079403 h 109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3996" h="1094516">
                <a:moveTo>
                  <a:pt x="176311" y="1079403"/>
                </a:moveTo>
                <a:cubicBezTo>
                  <a:pt x="263397" y="1180485"/>
                  <a:pt x="530875" y="743501"/>
                  <a:pt x="726818" y="687517"/>
                </a:cubicBezTo>
                <a:cubicBezTo>
                  <a:pt x="922761" y="631533"/>
                  <a:pt x="1115594" y="797929"/>
                  <a:pt x="1351969" y="743501"/>
                </a:cubicBezTo>
                <a:cubicBezTo>
                  <a:pt x="1588344" y="689073"/>
                  <a:pt x="1938243" y="452697"/>
                  <a:pt x="2145071" y="360946"/>
                </a:cubicBezTo>
                <a:cubicBezTo>
                  <a:pt x="2351900" y="269195"/>
                  <a:pt x="2521405" y="241203"/>
                  <a:pt x="2592940" y="192995"/>
                </a:cubicBezTo>
                <a:cubicBezTo>
                  <a:pt x="2664475" y="144787"/>
                  <a:pt x="2972385" y="90358"/>
                  <a:pt x="2574279" y="71697"/>
                </a:cubicBezTo>
                <a:cubicBezTo>
                  <a:pt x="2176173" y="53036"/>
                  <a:pt x="596189" y="-85369"/>
                  <a:pt x="204303" y="81027"/>
                </a:cubicBezTo>
                <a:cubicBezTo>
                  <a:pt x="-187583" y="247423"/>
                  <a:pt x="89225" y="978321"/>
                  <a:pt x="176311" y="1079403"/>
                </a:cubicBezTo>
                <a:close/>
              </a:path>
            </a:pathLst>
          </a:custGeom>
          <a:gradFill>
            <a:gsLst>
              <a:gs pos="50000">
                <a:srgbClr val="FE5A2C"/>
              </a:gs>
              <a:gs pos="0">
                <a:srgbClr val="FE724A"/>
              </a:gs>
              <a:gs pos="100000">
                <a:srgbClr val="F6622C"/>
              </a:gs>
            </a:gsLst>
            <a:lin ang="2700000" scaled="0"/>
          </a:gradFill>
          <a:ln>
            <a:noFill/>
          </a:ln>
          <a:effectLst>
            <a:outerShdw blurRad="50800" dist="381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6" name="Symbol zastępczy tekstu 45">
            <a:extLst>
              <a:ext uri="{FF2B5EF4-FFF2-40B4-BE49-F238E27FC236}">
                <a16:creationId xmlns:a16="http://schemas.microsoft.com/office/drawing/2014/main" id="{4130E806-14CF-41CA-BBBB-9A981D96DC57}"/>
              </a:ext>
            </a:extLst>
          </p:cNvPr>
          <p:cNvSpPr>
            <a:spLocks noGrp="1"/>
          </p:cNvSpPr>
          <p:nvPr>
            <p:ph type="body" sz="quarter" idx="20" hasCustomPrompt="1"/>
          </p:nvPr>
        </p:nvSpPr>
        <p:spPr>
          <a:xfrm>
            <a:off x="4921994" y="1943656"/>
            <a:ext cx="3941763" cy="336550"/>
          </a:xfrm>
        </p:spPr>
        <p:txBody>
          <a:bodyPr>
            <a:noAutofit/>
          </a:bodyPr>
          <a:lstStyle>
            <a:lvl1pPr marL="0" indent="0">
              <a:buNone/>
              <a:defRPr sz="1600">
                <a:solidFill>
                  <a:schemeClr val="tx2"/>
                </a:solidFill>
              </a:defRPr>
            </a:lvl1pPr>
            <a:lvl2pPr>
              <a:defRPr sz="1600"/>
            </a:lvl2pPr>
            <a:lvl3pPr>
              <a:defRPr sz="1600"/>
            </a:lvl3pPr>
            <a:lvl4pPr>
              <a:defRPr sz="1600"/>
            </a:lvl4pPr>
            <a:lvl5pPr>
              <a:defRPr sz="1600"/>
            </a:lvl5pPr>
          </a:lstStyle>
          <a:p>
            <a:pPr lvl="0"/>
            <a:r>
              <a:rPr lang="pl-PL" dirty="0"/>
              <a:t>Wpisz cel</a:t>
            </a:r>
          </a:p>
        </p:txBody>
      </p:sp>
      <p:sp>
        <p:nvSpPr>
          <p:cNvPr id="58" name="Symbol zastępczy tekstu 57">
            <a:extLst>
              <a:ext uri="{FF2B5EF4-FFF2-40B4-BE49-F238E27FC236}">
                <a16:creationId xmlns:a16="http://schemas.microsoft.com/office/drawing/2014/main" id="{2D6DEB6B-EC50-4BE1-8C18-C126C5D25F31}"/>
              </a:ext>
            </a:extLst>
          </p:cNvPr>
          <p:cNvSpPr>
            <a:spLocks noGrp="1"/>
          </p:cNvSpPr>
          <p:nvPr>
            <p:ph type="body" sz="quarter" idx="29" hasCustomPrompt="1"/>
          </p:nvPr>
        </p:nvSpPr>
        <p:spPr>
          <a:xfrm>
            <a:off x="861311" y="1815732"/>
            <a:ext cx="3300412" cy="422275"/>
          </a:xfrm>
        </p:spPr>
        <p:txBody>
          <a:bodyPr>
            <a:normAutofit/>
          </a:bodyPr>
          <a:lstStyle>
            <a:lvl1pPr marL="0" indent="0">
              <a:buNone/>
              <a:defRPr sz="1800">
                <a:solidFill>
                  <a:schemeClr val="tx2"/>
                </a:solidFill>
                <a:latin typeface="+mj-lt"/>
              </a:defRPr>
            </a:lvl1pPr>
          </a:lstStyle>
          <a:p>
            <a:pPr lvl="0"/>
            <a:r>
              <a:rPr lang="pl-PL" dirty="0"/>
              <a:t>Rozwiązanie marketingowe</a:t>
            </a:r>
          </a:p>
        </p:txBody>
      </p:sp>
    </p:spTree>
    <p:extLst>
      <p:ext uri="{BB962C8B-B14F-4D97-AF65-F5344CB8AC3E}">
        <p14:creationId xmlns:p14="http://schemas.microsoft.com/office/powerpoint/2010/main" val="16428609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odukt Badawczy">
    <p:spTree>
      <p:nvGrpSpPr>
        <p:cNvPr id="1" name=""/>
        <p:cNvGrpSpPr/>
        <p:nvPr/>
      </p:nvGrpSpPr>
      <p:grpSpPr>
        <a:xfrm>
          <a:off x="0" y="0"/>
          <a:ext cx="0" cy="0"/>
          <a:chOff x="0" y="0"/>
          <a:chExt cx="0" cy="0"/>
        </a:xfrm>
      </p:grpSpPr>
      <p:sp>
        <p:nvSpPr>
          <p:cNvPr id="18" name="Prostokąt: zaokrąglone rogi 17">
            <a:extLst>
              <a:ext uri="{FF2B5EF4-FFF2-40B4-BE49-F238E27FC236}">
                <a16:creationId xmlns:a16="http://schemas.microsoft.com/office/drawing/2014/main" id="{6E8800C4-CB4E-4D5D-A2DB-37BEFB04FE81}"/>
              </a:ext>
            </a:extLst>
          </p:cNvPr>
          <p:cNvSpPr/>
          <p:nvPr/>
        </p:nvSpPr>
        <p:spPr>
          <a:xfrm>
            <a:off x="197407" y="5072030"/>
            <a:ext cx="3582113" cy="566331"/>
          </a:xfrm>
          <a:prstGeom prst="roundRect">
            <a:avLst>
              <a:gd name="adj" fmla="val 10949"/>
            </a:avLst>
          </a:prstGeom>
          <a:solidFill>
            <a:srgbClr val="FAFA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7" name="Prostokąt: zaokrąglone rogi 26">
            <a:extLst>
              <a:ext uri="{FF2B5EF4-FFF2-40B4-BE49-F238E27FC236}">
                <a16:creationId xmlns:a16="http://schemas.microsoft.com/office/drawing/2014/main" id="{4B9042F6-3310-41D7-8F07-BB45CB553DCC}"/>
              </a:ext>
            </a:extLst>
          </p:cNvPr>
          <p:cNvSpPr/>
          <p:nvPr userDrawn="1"/>
        </p:nvSpPr>
        <p:spPr>
          <a:xfrm>
            <a:off x="197407" y="3710518"/>
            <a:ext cx="3582113" cy="566331"/>
          </a:xfrm>
          <a:prstGeom prst="roundRect">
            <a:avLst>
              <a:gd name="adj" fmla="val 10949"/>
            </a:avLst>
          </a:prstGeom>
          <a:solidFill>
            <a:srgbClr val="FAFA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9" name="Prostokąt: zaokrąglone rogi 28">
            <a:extLst>
              <a:ext uri="{FF2B5EF4-FFF2-40B4-BE49-F238E27FC236}">
                <a16:creationId xmlns:a16="http://schemas.microsoft.com/office/drawing/2014/main" id="{055BF057-815C-4AB0-8A97-3EED8730BD6C}"/>
              </a:ext>
            </a:extLst>
          </p:cNvPr>
          <p:cNvSpPr/>
          <p:nvPr userDrawn="1"/>
        </p:nvSpPr>
        <p:spPr>
          <a:xfrm>
            <a:off x="197408" y="2351290"/>
            <a:ext cx="3582113" cy="566331"/>
          </a:xfrm>
          <a:prstGeom prst="roundRect">
            <a:avLst>
              <a:gd name="adj" fmla="val 10949"/>
            </a:avLst>
          </a:prstGeom>
          <a:solidFill>
            <a:srgbClr val="FAFA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2" name="Prostokąt: zaokrąglone rogi 31">
            <a:extLst>
              <a:ext uri="{FF2B5EF4-FFF2-40B4-BE49-F238E27FC236}">
                <a16:creationId xmlns:a16="http://schemas.microsoft.com/office/drawing/2014/main" id="{2F806CC1-2B90-4BC5-A645-19BAFF6EA804}"/>
              </a:ext>
            </a:extLst>
          </p:cNvPr>
          <p:cNvSpPr/>
          <p:nvPr userDrawn="1"/>
        </p:nvSpPr>
        <p:spPr>
          <a:xfrm>
            <a:off x="197407" y="3030904"/>
            <a:ext cx="3582113" cy="566331"/>
          </a:xfrm>
          <a:prstGeom prst="roundRect">
            <a:avLst>
              <a:gd name="adj" fmla="val 10949"/>
            </a:avLst>
          </a:prstGeom>
          <a:solidFill>
            <a:srgbClr val="FAFA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5" name="Prostokąt: zaokrąglone rogi 34">
            <a:extLst>
              <a:ext uri="{FF2B5EF4-FFF2-40B4-BE49-F238E27FC236}">
                <a16:creationId xmlns:a16="http://schemas.microsoft.com/office/drawing/2014/main" id="{878CB498-4070-4D3A-A324-4E479B360627}"/>
              </a:ext>
            </a:extLst>
          </p:cNvPr>
          <p:cNvSpPr/>
          <p:nvPr userDrawn="1"/>
        </p:nvSpPr>
        <p:spPr>
          <a:xfrm>
            <a:off x="197407" y="4392416"/>
            <a:ext cx="3582113" cy="566331"/>
          </a:xfrm>
          <a:prstGeom prst="roundRect">
            <a:avLst>
              <a:gd name="adj" fmla="val 10949"/>
            </a:avLst>
          </a:prstGeom>
          <a:solidFill>
            <a:srgbClr val="FAFA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52" name="Symbol zastępczy tekstu 49">
            <a:extLst>
              <a:ext uri="{FF2B5EF4-FFF2-40B4-BE49-F238E27FC236}">
                <a16:creationId xmlns:a16="http://schemas.microsoft.com/office/drawing/2014/main" id="{380D7973-6C2A-4554-97BB-B42FDB346812}"/>
              </a:ext>
            </a:extLst>
          </p:cNvPr>
          <p:cNvSpPr>
            <a:spLocks noGrp="1"/>
          </p:cNvSpPr>
          <p:nvPr>
            <p:ph type="body" sz="quarter" idx="24" hasCustomPrompt="1"/>
          </p:nvPr>
        </p:nvSpPr>
        <p:spPr>
          <a:xfrm>
            <a:off x="924667" y="2533182"/>
            <a:ext cx="2557076" cy="208521"/>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Rozwiązanie badawcze</a:t>
            </a:r>
          </a:p>
        </p:txBody>
      </p:sp>
      <p:sp>
        <p:nvSpPr>
          <p:cNvPr id="53" name="Symbol zastępczy tekstu 49">
            <a:extLst>
              <a:ext uri="{FF2B5EF4-FFF2-40B4-BE49-F238E27FC236}">
                <a16:creationId xmlns:a16="http://schemas.microsoft.com/office/drawing/2014/main" id="{B510405C-1F79-4DD4-954C-0A850FCF2CD5}"/>
              </a:ext>
            </a:extLst>
          </p:cNvPr>
          <p:cNvSpPr>
            <a:spLocks noGrp="1"/>
          </p:cNvSpPr>
          <p:nvPr>
            <p:ph type="body" sz="quarter" idx="25" hasCustomPrompt="1"/>
          </p:nvPr>
        </p:nvSpPr>
        <p:spPr>
          <a:xfrm>
            <a:off x="924667" y="3210213"/>
            <a:ext cx="2557076" cy="208521"/>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Rozwiązanie badawcze</a:t>
            </a:r>
          </a:p>
        </p:txBody>
      </p:sp>
      <p:sp>
        <p:nvSpPr>
          <p:cNvPr id="54" name="Symbol zastępczy tekstu 49">
            <a:extLst>
              <a:ext uri="{FF2B5EF4-FFF2-40B4-BE49-F238E27FC236}">
                <a16:creationId xmlns:a16="http://schemas.microsoft.com/office/drawing/2014/main" id="{564A4464-0756-4702-ABEA-F1CA98055DAB}"/>
              </a:ext>
            </a:extLst>
          </p:cNvPr>
          <p:cNvSpPr>
            <a:spLocks noGrp="1"/>
          </p:cNvSpPr>
          <p:nvPr>
            <p:ph type="body" sz="quarter" idx="26" hasCustomPrompt="1"/>
          </p:nvPr>
        </p:nvSpPr>
        <p:spPr>
          <a:xfrm>
            <a:off x="924667" y="3887244"/>
            <a:ext cx="2557076" cy="208521"/>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Rozwiązanie badawcze</a:t>
            </a:r>
          </a:p>
        </p:txBody>
      </p:sp>
      <p:sp>
        <p:nvSpPr>
          <p:cNvPr id="55" name="Symbol zastępczy tekstu 49">
            <a:extLst>
              <a:ext uri="{FF2B5EF4-FFF2-40B4-BE49-F238E27FC236}">
                <a16:creationId xmlns:a16="http://schemas.microsoft.com/office/drawing/2014/main" id="{C1D8E66D-111C-446D-A6F5-3F5E2F751D2D}"/>
              </a:ext>
            </a:extLst>
          </p:cNvPr>
          <p:cNvSpPr>
            <a:spLocks noGrp="1"/>
          </p:cNvSpPr>
          <p:nvPr>
            <p:ph type="body" sz="quarter" idx="27" hasCustomPrompt="1"/>
          </p:nvPr>
        </p:nvSpPr>
        <p:spPr>
          <a:xfrm>
            <a:off x="924667" y="4564275"/>
            <a:ext cx="2557076" cy="208521"/>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Rozwiązanie badawcze</a:t>
            </a:r>
          </a:p>
        </p:txBody>
      </p:sp>
      <p:sp>
        <p:nvSpPr>
          <p:cNvPr id="56" name="Symbol zastępczy tekstu 49">
            <a:extLst>
              <a:ext uri="{FF2B5EF4-FFF2-40B4-BE49-F238E27FC236}">
                <a16:creationId xmlns:a16="http://schemas.microsoft.com/office/drawing/2014/main" id="{E193BAB6-8DBA-40A2-9F24-5DCA9E27203D}"/>
              </a:ext>
            </a:extLst>
          </p:cNvPr>
          <p:cNvSpPr>
            <a:spLocks noGrp="1"/>
          </p:cNvSpPr>
          <p:nvPr>
            <p:ph type="body" sz="quarter" idx="28" hasCustomPrompt="1"/>
          </p:nvPr>
        </p:nvSpPr>
        <p:spPr>
          <a:xfrm>
            <a:off x="924667" y="5241306"/>
            <a:ext cx="2557076" cy="208521"/>
          </a:xfrm>
        </p:spPr>
        <p:txBody>
          <a:bodyPr>
            <a:noAutofit/>
          </a:bodyPr>
          <a:lstStyle>
            <a:lvl1pPr marL="0" indent="0">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pl-PL" dirty="0"/>
              <a:t>Rozwiązanie badawcze</a:t>
            </a:r>
          </a:p>
        </p:txBody>
      </p:sp>
      <p:sp>
        <p:nvSpPr>
          <p:cNvPr id="48" name="Symbol zastępczy tekstu 47">
            <a:extLst>
              <a:ext uri="{FF2B5EF4-FFF2-40B4-BE49-F238E27FC236}">
                <a16:creationId xmlns:a16="http://schemas.microsoft.com/office/drawing/2014/main" id="{09E62FF5-0C17-4784-9229-3385C8AF3A42}"/>
              </a:ext>
            </a:extLst>
          </p:cNvPr>
          <p:cNvSpPr>
            <a:spLocks noGrp="1"/>
          </p:cNvSpPr>
          <p:nvPr>
            <p:ph type="body" sz="quarter" idx="21" hasCustomPrompt="1"/>
          </p:nvPr>
        </p:nvSpPr>
        <p:spPr>
          <a:xfrm>
            <a:off x="4432300" y="2961221"/>
            <a:ext cx="4430713" cy="1370013"/>
          </a:xfrm>
        </p:spPr>
        <p:txBody>
          <a:bodyPr>
            <a:noAutofit/>
          </a:bodyPr>
          <a:lstStyle>
            <a:lvl1pPr marL="228600" indent="-228600">
              <a:buFontTx/>
              <a:buBlip>
                <a:blip r:embed="rId2">
                  <a:extLst>
                    <a:ext uri="{96DAC541-7B7A-43D3-8B79-37D633B846F1}">
                      <asvg:svgBlip xmlns:asvg="http://schemas.microsoft.com/office/drawing/2016/SVG/main" r:embed="rId3"/>
                    </a:ext>
                  </a:extLst>
                </a:blip>
              </a:buBlip>
              <a:defRPr sz="1800">
                <a:solidFill>
                  <a:schemeClr val="tx2"/>
                </a:solidFill>
              </a:defRPr>
            </a:lvl1pPr>
            <a:lvl2pPr>
              <a:defRPr sz="1800"/>
            </a:lvl2pPr>
            <a:lvl3pPr>
              <a:defRPr sz="1800"/>
            </a:lvl3pPr>
            <a:lvl4pPr>
              <a:defRPr sz="1800"/>
            </a:lvl4pPr>
            <a:lvl5pPr>
              <a:defRPr sz="1800"/>
            </a:lvl5pPr>
          </a:lstStyle>
          <a:p>
            <a:pPr lvl="0"/>
            <a:r>
              <a:rPr lang="pl-PL" dirty="0"/>
              <a:t>Punkt 1</a:t>
            </a:r>
          </a:p>
          <a:p>
            <a:pPr lvl="0"/>
            <a:r>
              <a:rPr lang="pl-PL" dirty="0"/>
              <a:t>Punkt 2</a:t>
            </a:r>
          </a:p>
          <a:p>
            <a:pPr lvl="0"/>
            <a:r>
              <a:rPr lang="pl-PL" dirty="0" err="1"/>
              <a:t>Punkr</a:t>
            </a:r>
            <a:r>
              <a:rPr lang="pl-PL" dirty="0"/>
              <a:t> 3</a:t>
            </a:r>
          </a:p>
        </p:txBody>
      </p:sp>
      <p:sp>
        <p:nvSpPr>
          <p:cNvPr id="44" name="Symbol zastępczy obrazu 6">
            <a:extLst>
              <a:ext uri="{FF2B5EF4-FFF2-40B4-BE49-F238E27FC236}">
                <a16:creationId xmlns:a16="http://schemas.microsoft.com/office/drawing/2014/main" id="{814964ED-07E2-4BE4-95CE-5AD9B23093F5}"/>
              </a:ext>
            </a:extLst>
          </p:cNvPr>
          <p:cNvSpPr>
            <a:spLocks noGrp="1"/>
          </p:cNvSpPr>
          <p:nvPr>
            <p:ph type="pic" sz="quarter" idx="19"/>
          </p:nvPr>
        </p:nvSpPr>
        <p:spPr>
          <a:xfrm>
            <a:off x="9732016" y="1651269"/>
            <a:ext cx="2154756" cy="3987092"/>
          </a:xfrm>
          <a:prstGeom prst="roundRect">
            <a:avLst>
              <a:gd name="adj" fmla="val 4002"/>
            </a:avLst>
          </a:prstGeom>
          <a:solidFill>
            <a:schemeClr val="bg2"/>
          </a:solidFill>
        </p:spPr>
        <p:txBody>
          <a:bodyPr/>
          <a:lstStyle>
            <a:lvl1pPr marL="0" indent="0">
              <a:buNone/>
              <a:defRPr sz="2400"/>
            </a:lvl1pPr>
          </a:lstStyle>
          <a:p>
            <a:endParaRPr lang="pl-PL" dirty="0"/>
          </a:p>
          <a:p>
            <a:endParaRPr lang="pl-PL" dirty="0"/>
          </a:p>
          <a:p>
            <a:endParaRPr lang="pl-PL" dirty="0"/>
          </a:p>
          <a:p>
            <a:r>
              <a:rPr lang="pl-PL" dirty="0"/>
              <a:t>Image </a:t>
            </a:r>
            <a:r>
              <a:rPr lang="pl-PL" dirty="0" err="1"/>
              <a:t>placeholder</a:t>
            </a:r>
            <a:endParaRPr lang="pl-PL" dirty="0"/>
          </a:p>
        </p:txBody>
      </p:sp>
      <p:sp>
        <p:nvSpPr>
          <p:cNvPr id="4" name="Symbol zastępczy stopki 3">
            <a:extLst>
              <a:ext uri="{FF2B5EF4-FFF2-40B4-BE49-F238E27FC236}">
                <a16:creationId xmlns:a16="http://schemas.microsoft.com/office/drawing/2014/main" id="{7AA6BAC2-7D4A-4862-B899-7B2013BCB4A7}"/>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C0D87589-D2A8-4869-9502-1500BFDEBC6C}"/>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Symbol zastępczy daty 2">
            <a:extLst>
              <a:ext uri="{FF2B5EF4-FFF2-40B4-BE49-F238E27FC236}">
                <a16:creationId xmlns:a16="http://schemas.microsoft.com/office/drawing/2014/main" id="{0394C920-0E99-46C3-988E-02C6980E671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pl-PL"/>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558529-33EE-4EA4-994B-B0E5B4D8932E}" type="datetimeyyyy">
              <a:rPr lang="pl-PL" smtClean="0"/>
              <a:pPr/>
              <a:t>2024</a:t>
            </a:fld>
            <a:endParaRPr lang="pl-PL"/>
          </a:p>
        </p:txBody>
      </p:sp>
      <p:sp>
        <p:nvSpPr>
          <p:cNvPr id="11" name="Shape 2941">
            <a:extLst>
              <a:ext uri="{FF2B5EF4-FFF2-40B4-BE49-F238E27FC236}">
                <a16:creationId xmlns:a16="http://schemas.microsoft.com/office/drawing/2014/main" id="{4815D06B-65AD-4F98-88F4-89E426B42AA0}"/>
              </a:ext>
            </a:extLst>
          </p:cNvPr>
          <p:cNvSpPr/>
          <p:nvPr userDrawn="1"/>
        </p:nvSpPr>
        <p:spPr>
          <a:xfrm>
            <a:off x="4431618" y="1772691"/>
            <a:ext cx="371080" cy="355572"/>
          </a:xfrm>
          <a:custGeom>
            <a:avLst/>
            <a:gdLst/>
            <a:ahLst/>
            <a:cxnLst>
              <a:cxn ang="0">
                <a:pos x="wd2" y="hd2"/>
              </a:cxn>
              <a:cxn ang="5400000">
                <a:pos x="wd2" y="hd2"/>
              </a:cxn>
              <a:cxn ang="10800000">
                <a:pos x="wd2" y="hd2"/>
              </a:cxn>
              <a:cxn ang="16200000">
                <a:pos x="wd2" y="hd2"/>
              </a:cxn>
            </a:cxnLst>
            <a:rect l="0" t="0" r="r" b="b"/>
            <a:pathLst>
              <a:path w="21600" h="21600" extrusionOk="0">
                <a:moveTo>
                  <a:pt x="11291" y="20593"/>
                </a:moveTo>
                <a:lnTo>
                  <a:pt x="11291" y="17648"/>
                </a:lnTo>
                <a:cubicBezTo>
                  <a:pt x="14694" y="17407"/>
                  <a:pt x="17408" y="14693"/>
                  <a:pt x="17649" y="11291"/>
                </a:cubicBezTo>
                <a:lnTo>
                  <a:pt x="20594" y="11291"/>
                </a:lnTo>
                <a:cubicBezTo>
                  <a:pt x="20345" y="16319"/>
                  <a:pt x="16320" y="20344"/>
                  <a:pt x="11291" y="20593"/>
                </a:cubicBezTo>
                <a:moveTo>
                  <a:pt x="11291" y="13205"/>
                </a:moveTo>
                <a:cubicBezTo>
                  <a:pt x="12252" y="13010"/>
                  <a:pt x="13005" y="12252"/>
                  <a:pt x="13201" y="11291"/>
                </a:cubicBezTo>
                <a:lnTo>
                  <a:pt x="16667" y="11291"/>
                </a:lnTo>
                <a:cubicBezTo>
                  <a:pt x="16431" y="14152"/>
                  <a:pt x="14152" y="16429"/>
                  <a:pt x="11291" y="16666"/>
                </a:cubicBezTo>
                <a:cubicBezTo>
                  <a:pt x="11291" y="16666"/>
                  <a:pt x="11291" y="13205"/>
                  <a:pt x="11291" y="13205"/>
                </a:cubicBezTo>
                <a:close/>
                <a:moveTo>
                  <a:pt x="11291" y="4934"/>
                </a:moveTo>
                <a:cubicBezTo>
                  <a:pt x="12233" y="5012"/>
                  <a:pt x="13111" y="5315"/>
                  <a:pt x="13875" y="5784"/>
                </a:cubicBezTo>
                <a:cubicBezTo>
                  <a:pt x="13793" y="5967"/>
                  <a:pt x="13745" y="6168"/>
                  <a:pt x="13745" y="6382"/>
                </a:cubicBezTo>
                <a:cubicBezTo>
                  <a:pt x="13745" y="7195"/>
                  <a:pt x="14405" y="7855"/>
                  <a:pt x="15218" y="7855"/>
                </a:cubicBezTo>
                <a:cubicBezTo>
                  <a:pt x="15432" y="7855"/>
                  <a:pt x="15633" y="7807"/>
                  <a:pt x="15816" y="7725"/>
                </a:cubicBezTo>
                <a:cubicBezTo>
                  <a:pt x="16286" y="8489"/>
                  <a:pt x="16589" y="9367"/>
                  <a:pt x="16667" y="10309"/>
                </a:cubicBezTo>
                <a:lnTo>
                  <a:pt x="13201" y="10309"/>
                </a:lnTo>
                <a:cubicBezTo>
                  <a:pt x="13005" y="9348"/>
                  <a:pt x="12252" y="8590"/>
                  <a:pt x="11291" y="8395"/>
                </a:cubicBezTo>
                <a:cubicBezTo>
                  <a:pt x="11291" y="8395"/>
                  <a:pt x="11291" y="4934"/>
                  <a:pt x="11291" y="4934"/>
                </a:cubicBezTo>
                <a:close/>
                <a:moveTo>
                  <a:pt x="11291" y="1007"/>
                </a:moveTo>
                <a:cubicBezTo>
                  <a:pt x="16320" y="1256"/>
                  <a:pt x="20345" y="5281"/>
                  <a:pt x="20594" y="10309"/>
                </a:cubicBezTo>
                <a:lnTo>
                  <a:pt x="17649" y="10309"/>
                </a:lnTo>
                <a:cubicBezTo>
                  <a:pt x="17563" y="9102"/>
                  <a:pt x="17162" y="7985"/>
                  <a:pt x="16534" y="7031"/>
                </a:cubicBezTo>
                <a:cubicBezTo>
                  <a:pt x="16631" y="6835"/>
                  <a:pt x="16691" y="6616"/>
                  <a:pt x="16691" y="6382"/>
                </a:cubicBezTo>
                <a:cubicBezTo>
                  <a:pt x="16691" y="5569"/>
                  <a:pt x="16032" y="4909"/>
                  <a:pt x="15218" y="4909"/>
                </a:cubicBezTo>
                <a:cubicBezTo>
                  <a:pt x="14984" y="4909"/>
                  <a:pt x="14765" y="4969"/>
                  <a:pt x="14568" y="5066"/>
                </a:cubicBezTo>
                <a:cubicBezTo>
                  <a:pt x="13614" y="4439"/>
                  <a:pt x="12498" y="4038"/>
                  <a:pt x="11291" y="3952"/>
                </a:cubicBezTo>
                <a:cubicBezTo>
                  <a:pt x="11291" y="3952"/>
                  <a:pt x="11291" y="1007"/>
                  <a:pt x="11291" y="1007"/>
                </a:cubicBezTo>
                <a:close/>
                <a:moveTo>
                  <a:pt x="10309" y="3949"/>
                </a:moveTo>
                <a:cubicBezTo>
                  <a:pt x="7225" y="4167"/>
                  <a:pt x="4703" y="6417"/>
                  <a:pt x="4078" y="9370"/>
                </a:cubicBezTo>
                <a:cubicBezTo>
                  <a:pt x="3590" y="9486"/>
                  <a:pt x="3196" y="9843"/>
                  <a:pt x="3030" y="10309"/>
                </a:cubicBezTo>
                <a:lnTo>
                  <a:pt x="1006" y="10309"/>
                </a:lnTo>
                <a:cubicBezTo>
                  <a:pt x="1255" y="5281"/>
                  <a:pt x="5280" y="1256"/>
                  <a:pt x="10309" y="1007"/>
                </a:cubicBezTo>
                <a:cubicBezTo>
                  <a:pt x="10309" y="1007"/>
                  <a:pt x="10309" y="3949"/>
                  <a:pt x="10309" y="3949"/>
                </a:cubicBezTo>
                <a:close/>
                <a:moveTo>
                  <a:pt x="10309" y="8395"/>
                </a:moveTo>
                <a:cubicBezTo>
                  <a:pt x="9348" y="8590"/>
                  <a:pt x="8595" y="9348"/>
                  <a:pt x="8399" y="10309"/>
                </a:cubicBezTo>
                <a:lnTo>
                  <a:pt x="5796" y="10309"/>
                </a:lnTo>
                <a:cubicBezTo>
                  <a:pt x="5666" y="9948"/>
                  <a:pt x="5405" y="9649"/>
                  <a:pt x="5062" y="9482"/>
                </a:cubicBezTo>
                <a:cubicBezTo>
                  <a:pt x="5626" y="7018"/>
                  <a:pt x="7730" y="5144"/>
                  <a:pt x="10309" y="4930"/>
                </a:cubicBezTo>
                <a:cubicBezTo>
                  <a:pt x="10309" y="4930"/>
                  <a:pt x="10309" y="8395"/>
                  <a:pt x="10309" y="8395"/>
                </a:cubicBezTo>
                <a:close/>
                <a:moveTo>
                  <a:pt x="10309" y="16670"/>
                </a:moveTo>
                <a:cubicBezTo>
                  <a:pt x="7730" y="16456"/>
                  <a:pt x="5626" y="14582"/>
                  <a:pt x="5062" y="12118"/>
                </a:cubicBezTo>
                <a:cubicBezTo>
                  <a:pt x="5405" y="11951"/>
                  <a:pt x="5666" y="11652"/>
                  <a:pt x="5796" y="11291"/>
                </a:cubicBezTo>
                <a:lnTo>
                  <a:pt x="8399" y="11291"/>
                </a:lnTo>
                <a:cubicBezTo>
                  <a:pt x="8595" y="12252"/>
                  <a:pt x="9348" y="13010"/>
                  <a:pt x="10309" y="13205"/>
                </a:cubicBezTo>
                <a:cubicBezTo>
                  <a:pt x="10309" y="13205"/>
                  <a:pt x="10309" y="16670"/>
                  <a:pt x="10309" y="16670"/>
                </a:cubicBezTo>
                <a:close/>
                <a:moveTo>
                  <a:pt x="10309" y="20593"/>
                </a:moveTo>
                <a:cubicBezTo>
                  <a:pt x="5280" y="20344"/>
                  <a:pt x="1255" y="16319"/>
                  <a:pt x="1006" y="11291"/>
                </a:cubicBezTo>
                <a:lnTo>
                  <a:pt x="3030" y="11291"/>
                </a:lnTo>
                <a:cubicBezTo>
                  <a:pt x="3196" y="11757"/>
                  <a:pt x="3590" y="12114"/>
                  <a:pt x="4078" y="12230"/>
                </a:cubicBezTo>
                <a:cubicBezTo>
                  <a:pt x="4703" y="15183"/>
                  <a:pt x="7225" y="17434"/>
                  <a:pt x="10309" y="17651"/>
                </a:cubicBezTo>
                <a:cubicBezTo>
                  <a:pt x="10309" y="17651"/>
                  <a:pt x="10309" y="20593"/>
                  <a:pt x="10309" y="20593"/>
                </a:cubicBez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941BC7"/>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chemeClr val="tx2"/>
              </a:solidFill>
              <a:latin typeface="Lato" charset="0"/>
              <a:ea typeface="Lato" charset="0"/>
              <a:cs typeface="Lato" charset="0"/>
            </a:endParaRPr>
          </a:p>
        </p:txBody>
      </p:sp>
      <p:sp>
        <p:nvSpPr>
          <p:cNvPr id="12" name="pole tekstowe 11">
            <a:extLst>
              <a:ext uri="{FF2B5EF4-FFF2-40B4-BE49-F238E27FC236}">
                <a16:creationId xmlns:a16="http://schemas.microsoft.com/office/drawing/2014/main" id="{2DD68E73-997F-45F1-A489-722CB04CCDF9}"/>
              </a:ext>
            </a:extLst>
          </p:cNvPr>
          <p:cNvSpPr txBox="1"/>
          <p:nvPr userDrawn="1"/>
        </p:nvSpPr>
        <p:spPr>
          <a:xfrm>
            <a:off x="4921994" y="1651269"/>
            <a:ext cx="4169047" cy="338554"/>
          </a:xfrm>
          <a:prstGeom prst="rect">
            <a:avLst/>
          </a:prstGeom>
          <a:noFill/>
        </p:spPr>
        <p:txBody>
          <a:bodyPr wrap="square" rtlCol="0">
            <a:spAutoFit/>
          </a:bodyPr>
          <a:lstStyle/>
          <a:p>
            <a:r>
              <a:rPr lang="pl-PL" sz="1600" dirty="0">
                <a:solidFill>
                  <a:schemeClr val="tx2"/>
                </a:solidFill>
                <a:latin typeface="Lato Heavy" panose="020F0502020204030203" pitchFamily="34" charset="0"/>
                <a:ea typeface="Lato Heavy" panose="020F0502020204030203" pitchFamily="34" charset="0"/>
                <a:cs typeface="Lato Heavy" panose="020F0502020204030203" pitchFamily="34" charset="0"/>
              </a:rPr>
              <a:t>Cel:</a:t>
            </a:r>
          </a:p>
        </p:txBody>
      </p:sp>
      <p:sp>
        <p:nvSpPr>
          <p:cNvPr id="13" name="Symbol zastępczy tekstu 55">
            <a:extLst>
              <a:ext uri="{FF2B5EF4-FFF2-40B4-BE49-F238E27FC236}">
                <a16:creationId xmlns:a16="http://schemas.microsoft.com/office/drawing/2014/main" id="{5526CCC1-7110-40EA-B440-FA13E357A562}"/>
              </a:ext>
            </a:extLst>
          </p:cNvPr>
          <p:cNvSpPr txBox="1">
            <a:spLocks/>
          </p:cNvSpPr>
          <p:nvPr userDrawn="1"/>
        </p:nvSpPr>
        <p:spPr>
          <a:xfrm>
            <a:off x="0" y="1023829"/>
            <a:ext cx="4255151" cy="659306"/>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2800" dirty="0">
                <a:latin typeface="+mj-lt"/>
              </a:rPr>
              <a:t>Rozwiązanie badawcze</a:t>
            </a:r>
            <a:endParaRPr lang="en-US" sz="2800" dirty="0">
              <a:latin typeface="+mj-lt"/>
            </a:endParaRPr>
          </a:p>
        </p:txBody>
      </p:sp>
      <p:sp>
        <p:nvSpPr>
          <p:cNvPr id="14" name="Prostokąt: zaokrąglone rogi 13">
            <a:extLst>
              <a:ext uri="{FF2B5EF4-FFF2-40B4-BE49-F238E27FC236}">
                <a16:creationId xmlns:a16="http://schemas.microsoft.com/office/drawing/2014/main" id="{C99651AD-52EE-499F-9082-ECDE299C1C9A}"/>
              </a:ext>
            </a:extLst>
          </p:cNvPr>
          <p:cNvSpPr/>
          <p:nvPr userDrawn="1"/>
        </p:nvSpPr>
        <p:spPr>
          <a:xfrm>
            <a:off x="197408" y="1671676"/>
            <a:ext cx="3964315" cy="566331"/>
          </a:xfrm>
          <a:prstGeom prst="roundRect">
            <a:avLst>
              <a:gd name="adj" fmla="val 10949"/>
            </a:avLst>
          </a:prstGeom>
          <a:solidFill>
            <a:schemeClr val="bg1"/>
          </a:solidFill>
          <a:ln>
            <a:noFill/>
          </a:ln>
          <a:effectLst>
            <a:outerShdw blurRad="25400" dist="25400" dir="5400000" sx="101000" sy="101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5" name="Prostokąt: zaokrąglone rogi 14">
            <a:extLst>
              <a:ext uri="{FF2B5EF4-FFF2-40B4-BE49-F238E27FC236}">
                <a16:creationId xmlns:a16="http://schemas.microsoft.com/office/drawing/2014/main" id="{C3FB247A-C5F2-41D0-A409-CA1F74DFBFFE}"/>
              </a:ext>
            </a:extLst>
          </p:cNvPr>
          <p:cNvSpPr/>
          <p:nvPr userDrawn="1"/>
        </p:nvSpPr>
        <p:spPr>
          <a:xfrm>
            <a:off x="241897" y="1716635"/>
            <a:ext cx="81779" cy="476412"/>
          </a:xfrm>
          <a:prstGeom prst="roundRect">
            <a:avLst>
              <a:gd name="adj" fmla="val 38412"/>
            </a:avLst>
          </a:prstGeom>
          <a:gradFill>
            <a:gsLst>
              <a:gs pos="0">
                <a:srgbClr val="C026D3"/>
              </a:gs>
              <a:gs pos="100000">
                <a:srgbClr val="941BC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2" name="Shape 2669">
            <a:extLst>
              <a:ext uri="{FF2B5EF4-FFF2-40B4-BE49-F238E27FC236}">
                <a16:creationId xmlns:a16="http://schemas.microsoft.com/office/drawing/2014/main" id="{F0E3B5CE-8F9B-4EE3-A656-F93B991F7890}"/>
              </a:ext>
            </a:extLst>
          </p:cNvPr>
          <p:cNvSpPr/>
          <p:nvPr userDrawn="1"/>
        </p:nvSpPr>
        <p:spPr>
          <a:xfrm>
            <a:off x="4455537" y="2382542"/>
            <a:ext cx="323241" cy="355572"/>
          </a:xfrm>
          <a:custGeom>
            <a:avLst/>
            <a:gdLst/>
            <a:ahLst/>
            <a:cxnLst>
              <a:cxn ang="0">
                <a:pos x="wd2" y="hd2"/>
              </a:cxn>
              <a:cxn ang="5400000">
                <a:pos x="wd2" y="hd2"/>
              </a:cxn>
              <a:cxn ang="10800000">
                <a:pos x="wd2" y="hd2"/>
              </a:cxn>
              <a:cxn ang="16200000">
                <a:pos x="wd2" y="hd2"/>
              </a:cxn>
            </a:cxnLst>
            <a:rect l="0" t="0" r="r" b="b"/>
            <a:pathLst>
              <a:path w="21600" h="21600" extrusionOk="0">
                <a:moveTo>
                  <a:pt x="12960" y="2161"/>
                </a:moveTo>
                <a:lnTo>
                  <a:pt x="12960" y="2178"/>
                </a:lnTo>
                <a:cubicBezTo>
                  <a:pt x="12662" y="2178"/>
                  <a:pt x="12420" y="2398"/>
                  <a:pt x="12420" y="2669"/>
                </a:cubicBezTo>
                <a:cubicBezTo>
                  <a:pt x="12420" y="2940"/>
                  <a:pt x="12662" y="3160"/>
                  <a:pt x="12960" y="3160"/>
                </a:cubicBezTo>
                <a:lnTo>
                  <a:pt x="12960" y="3172"/>
                </a:lnTo>
                <a:cubicBezTo>
                  <a:pt x="17287" y="4066"/>
                  <a:pt x="20520" y="7577"/>
                  <a:pt x="20520" y="11782"/>
                </a:cubicBezTo>
                <a:cubicBezTo>
                  <a:pt x="20520" y="16662"/>
                  <a:pt x="16168" y="20618"/>
                  <a:pt x="10800" y="20618"/>
                </a:cubicBezTo>
                <a:cubicBezTo>
                  <a:pt x="5432" y="20618"/>
                  <a:pt x="1080" y="16662"/>
                  <a:pt x="1080" y="11782"/>
                </a:cubicBezTo>
                <a:cubicBezTo>
                  <a:pt x="1080" y="7577"/>
                  <a:pt x="4313" y="4066"/>
                  <a:pt x="8640" y="3172"/>
                </a:cubicBezTo>
                <a:lnTo>
                  <a:pt x="8640" y="3160"/>
                </a:lnTo>
                <a:cubicBezTo>
                  <a:pt x="8938" y="3160"/>
                  <a:pt x="9180" y="2940"/>
                  <a:pt x="9180" y="2669"/>
                </a:cubicBezTo>
                <a:cubicBezTo>
                  <a:pt x="9180" y="2398"/>
                  <a:pt x="8938" y="2178"/>
                  <a:pt x="8640" y="2178"/>
                </a:cubicBezTo>
                <a:lnTo>
                  <a:pt x="8640" y="2161"/>
                </a:lnTo>
                <a:cubicBezTo>
                  <a:pt x="3710" y="3071"/>
                  <a:pt x="0" y="7031"/>
                  <a:pt x="0" y="11782"/>
                </a:cubicBezTo>
                <a:cubicBezTo>
                  <a:pt x="0" y="17204"/>
                  <a:pt x="4835" y="21600"/>
                  <a:pt x="10800" y="21600"/>
                </a:cubicBezTo>
                <a:cubicBezTo>
                  <a:pt x="16765" y="21600"/>
                  <a:pt x="21600" y="17204"/>
                  <a:pt x="21600" y="11782"/>
                </a:cubicBezTo>
                <a:cubicBezTo>
                  <a:pt x="21600" y="7031"/>
                  <a:pt x="17890" y="3071"/>
                  <a:pt x="12960" y="2161"/>
                </a:cubicBezTo>
                <a:moveTo>
                  <a:pt x="10800" y="12763"/>
                </a:moveTo>
                <a:cubicBezTo>
                  <a:pt x="11098" y="12763"/>
                  <a:pt x="11340" y="12544"/>
                  <a:pt x="11340" y="12272"/>
                </a:cubicBezTo>
                <a:lnTo>
                  <a:pt x="11340" y="491"/>
                </a:lnTo>
                <a:cubicBezTo>
                  <a:pt x="11340" y="220"/>
                  <a:pt x="11098" y="0"/>
                  <a:pt x="10800" y="0"/>
                </a:cubicBezTo>
                <a:cubicBezTo>
                  <a:pt x="10502" y="0"/>
                  <a:pt x="10260" y="220"/>
                  <a:pt x="10260" y="491"/>
                </a:cubicBezTo>
                <a:lnTo>
                  <a:pt x="10260" y="12272"/>
                </a:lnTo>
                <a:cubicBezTo>
                  <a:pt x="10260" y="12544"/>
                  <a:pt x="10502" y="12763"/>
                  <a:pt x="10800" y="12763"/>
                </a:cubicBezTo>
              </a:path>
            </a:pathLst>
          </a:custGeom>
          <a:solidFill>
            <a:srgbClr val="941BC7"/>
          </a:solidFill>
          <a:ln w="12700">
            <a:solidFill>
              <a:srgbClr val="941BC7"/>
            </a:solid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2"/>
              </a:solidFill>
              <a:latin typeface="Lato" charset="0"/>
              <a:ea typeface="Lato" charset="0"/>
              <a:cs typeface="Lato" charset="0"/>
            </a:endParaRPr>
          </a:p>
        </p:txBody>
      </p:sp>
      <p:sp>
        <p:nvSpPr>
          <p:cNvPr id="23" name="pole tekstowe 22">
            <a:extLst>
              <a:ext uri="{FF2B5EF4-FFF2-40B4-BE49-F238E27FC236}">
                <a16:creationId xmlns:a16="http://schemas.microsoft.com/office/drawing/2014/main" id="{9E787055-ACC7-4F48-B6DE-36566D096CD2}"/>
              </a:ext>
            </a:extLst>
          </p:cNvPr>
          <p:cNvSpPr txBox="1"/>
          <p:nvPr userDrawn="1"/>
        </p:nvSpPr>
        <p:spPr>
          <a:xfrm>
            <a:off x="4921995" y="2397147"/>
            <a:ext cx="3078985" cy="338554"/>
          </a:xfrm>
          <a:prstGeom prst="rect">
            <a:avLst/>
          </a:prstGeom>
          <a:noFill/>
        </p:spPr>
        <p:txBody>
          <a:bodyPr wrap="square" rtlCol="0">
            <a:spAutoFit/>
          </a:bodyPr>
          <a:lstStyle/>
          <a:p>
            <a:r>
              <a:rPr lang="pl-PL" sz="1600" dirty="0">
                <a:solidFill>
                  <a:schemeClr val="tx2"/>
                </a:solidFill>
                <a:latin typeface="Lato Heavy" panose="020F0502020204030203" pitchFamily="34" charset="0"/>
                <a:ea typeface="Lato Heavy" panose="020F0502020204030203" pitchFamily="34" charset="0"/>
                <a:cs typeface="Lato Heavy" panose="020F0502020204030203" pitchFamily="34" charset="0"/>
              </a:rPr>
              <a:t>Badanie:</a:t>
            </a:r>
          </a:p>
        </p:txBody>
      </p:sp>
      <p:sp>
        <p:nvSpPr>
          <p:cNvPr id="39" name="Dowolny kształt: kształt 38">
            <a:extLst>
              <a:ext uri="{FF2B5EF4-FFF2-40B4-BE49-F238E27FC236}">
                <a16:creationId xmlns:a16="http://schemas.microsoft.com/office/drawing/2014/main" id="{76571CD6-068A-4171-ADE9-0C01C17DA323}"/>
              </a:ext>
            </a:extLst>
          </p:cNvPr>
          <p:cNvSpPr/>
          <p:nvPr userDrawn="1"/>
        </p:nvSpPr>
        <p:spPr>
          <a:xfrm>
            <a:off x="-306940" y="-183664"/>
            <a:ext cx="2773996" cy="1094516"/>
          </a:xfrm>
          <a:custGeom>
            <a:avLst/>
            <a:gdLst>
              <a:gd name="connsiteX0" fmla="*/ 176311 w 2773996"/>
              <a:gd name="connsiteY0" fmla="*/ 1079403 h 1094516"/>
              <a:gd name="connsiteX1" fmla="*/ 726818 w 2773996"/>
              <a:gd name="connsiteY1" fmla="*/ 687517 h 1094516"/>
              <a:gd name="connsiteX2" fmla="*/ 1351969 w 2773996"/>
              <a:gd name="connsiteY2" fmla="*/ 743501 h 1094516"/>
              <a:gd name="connsiteX3" fmla="*/ 2145071 w 2773996"/>
              <a:gd name="connsiteY3" fmla="*/ 360946 h 1094516"/>
              <a:gd name="connsiteX4" fmla="*/ 2592940 w 2773996"/>
              <a:gd name="connsiteY4" fmla="*/ 192995 h 1094516"/>
              <a:gd name="connsiteX5" fmla="*/ 2574279 w 2773996"/>
              <a:gd name="connsiteY5" fmla="*/ 71697 h 1094516"/>
              <a:gd name="connsiteX6" fmla="*/ 204303 w 2773996"/>
              <a:gd name="connsiteY6" fmla="*/ 81027 h 1094516"/>
              <a:gd name="connsiteX7" fmla="*/ 176311 w 2773996"/>
              <a:gd name="connsiteY7" fmla="*/ 1079403 h 109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3996" h="1094516">
                <a:moveTo>
                  <a:pt x="176311" y="1079403"/>
                </a:moveTo>
                <a:cubicBezTo>
                  <a:pt x="263397" y="1180485"/>
                  <a:pt x="530875" y="743501"/>
                  <a:pt x="726818" y="687517"/>
                </a:cubicBezTo>
                <a:cubicBezTo>
                  <a:pt x="922761" y="631533"/>
                  <a:pt x="1115594" y="797929"/>
                  <a:pt x="1351969" y="743501"/>
                </a:cubicBezTo>
                <a:cubicBezTo>
                  <a:pt x="1588344" y="689073"/>
                  <a:pt x="1938243" y="452697"/>
                  <a:pt x="2145071" y="360946"/>
                </a:cubicBezTo>
                <a:cubicBezTo>
                  <a:pt x="2351900" y="269195"/>
                  <a:pt x="2521405" y="241203"/>
                  <a:pt x="2592940" y="192995"/>
                </a:cubicBezTo>
                <a:cubicBezTo>
                  <a:pt x="2664475" y="144787"/>
                  <a:pt x="2972385" y="90358"/>
                  <a:pt x="2574279" y="71697"/>
                </a:cubicBezTo>
                <a:cubicBezTo>
                  <a:pt x="2176173" y="53036"/>
                  <a:pt x="596189" y="-85369"/>
                  <a:pt x="204303" y="81027"/>
                </a:cubicBezTo>
                <a:cubicBezTo>
                  <a:pt x="-187583" y="247423"/>
                  <a:pt x="89225" y="978321"/>
                  <a:pt x="176311" y="1079403"/>
                </a:cubicBezTo>
                <a:close/>
              </a:path>
            </a:pathLst>
          </a:custGeom>
          <a:gradFill>
            <a:gsLst>
              <a:gs pos="0">
                <a:srgbClr val="C026D3"/>
              </a:gs>
              <a:gs pos="100000">
                <a:srgbClr val="941BC7"/>
              </a:gs>
            </a:gsLst>
            <a:lin ang="5400000" scaled="0"/>
          </a:gradFill>
          <a:ln>
            <a:noFill/>
          </a:ln>
          <a:effectLst>
            <a:outerShdw blurRad="3810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0" name="Dowolny kształt: kształt 39">
            <a:extLst>
              <a:ext uri="{FF2B5EF4-FFF2-40B4-BE49-F238E27FC236}">
                <a16:creationId xmlns:a16="http://schemas.microsoft.com/office/drawing/2014/main" id="{8430AA22-F720-4159-8EE3-A61E64051722}"/>
              </a:ext>
            </a:extLst>
          </p:cNvPr>
          <p:cNvSpPr/>
          <p:nvPr userDrawn="1"/>
        </p:nvSpPr>
        <p:spPr>
          <a:xfrm>
            <a:off x="-456982" y="-270704"/>
            <a:ext cx="2773996" cy="1094516"/>
          </a:xfrm>
          <a:custGeom>
            <a:avLst/>
            <a:gdLst>
              <a:gd name="connsiteX0" fmla="*/ 176311 w 2773996"/>
              <a:gd name="connsiteY0" fmla="*/ 1079403 h 1094516"/>
              <a:gd name="connsiteX1" fmla="*/ 726818 w 2773996"/>
              <a:gd name="connsiteY1" fmla="*/ 687517 h 1094516"/>
              <a:gd name="connsiteX2" fmla="*/ 1351969 w 2773996"/>
              <a:gd name="connsiteY2" fmla="*/ 743501 h 1094516"/>
              <a:gd name="connsiteX3" fmla="*/ 2145071 w 2773996"/>
              <a:gd name="connsiteY3" fmla="*/ 360946 h 1094516"/>
              <a:gd name="connsiteX4" fmla="*/ 2592940 w 2773996"/>
              <a:gd name="connsiteY4" fmla="*/ 192995 h 1094516"/>
              <a:gd name="connsiteX5" fmla="*/ 2574279 w 2773996"/>
              <a:gd name="connsiteY5" fmla="*/ 71697 h 1094516"/>
              <a:gd name="connsiteX6" fmla="*/ 204303 w 2773996"/>
              <a:gd name="connsiteY6" fmla="*/ 81027 h 1094516"/>
              <a:gd name="connsiteX7" fmla="*/ 176311 w 2773996"/>
              <a:gd name="connsiteY7" fmla="*/ 1079403 h 109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3996" h="1094516">
                <a:moveTo>
                  <a:pt x="176311" y="1079403"/>
                </a:moveTo>
                <a:cubicBezTo>
                  <a:pt x="263397" y="1180485"/>
                  <a:pt x="530875" y="743501"/>
                  <a:pt x="726818" y="687517"/>
                </a:cubicBezTo>
                <a:cubicBezTo>
                  <a:pt x="922761" y="631533"/>
                  <a:pt x="1115594" y="797929"/>
                  <a:pt x="1351969" y="743501"/>
                </a:cubicBezTo>
                <a:cubicBezTo>
                  <a:pt x="1588344" y="689073"/>
                  <a:pt x="1938243" y="452697"/>
                  <a:pt x="2145071" y="360946"/>
                </a:cubicBezTo>
                <a:cubicBezTo>
                  <a:pt x="2351900" y="269195"/>
                  <a:pt x="2521405" y="241203"/>
                  <a:pt x="2592940" y="192995"/>
                </a:cubicBezTo>
                <a:cubicBezTo>
                  <a:pt x="2664475" y="144787"/>
                  <a:pt x="2972385" y="90358"/>
                  <a:pt x="2574279" y="71697"/>
                </a:cubicBezTo>
                <a:cubicBezTo>
                  <a:pt x="2176173" y="53036"/>
                  <a:pt x="596189" y="-85369"/>
                  <a:pt x="204303" y="81027"/>
                </a:cubicBezTo>
                <a:cubicBezTo>
                  <a:pt x="-187583" y="247423"/>
                  <a:pt x="89225" y="978321"/>
                  <a:pt x="176311" y="1079403"/>
                </a:cubicBezTo>
                <a:close/>
              </a:path>
            </a:pathLst>
          </a:custGeom>
          <a:gradFill>
            <a:gsLst>
              <a:gs pos="0">
                <a:srgbClr val="C026D3"/>
              </a:gs>
              <a:gs pos="100000">
                <a:srgbClr val="941BC7"/>
              </a:gs>
            </a:gsLst>
            <a:lin ang="2700000" scaled="0"/>
          </a:gradFill>
          <a:ln>
            <a:noFill/>
          </a:ln>
          <a:effectLst>
            <a:outerShdw blurRad="50800" dist="381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6" name="Symbol zastępczy tekstu 45">
            <a:extLst>
              <a:ext uri="{FF2B5EF4-FFF2-40B4-BE49-F238E27FC236}">
                <a16:creationId xmlns:a16="http://schemas.microsoft.com/office/drawing/2014/main" id="{4130E806-14CF-41CA-BBBB-9A981D96DC57}"/>
              </a:ext>
            </a:extLst>
          </p:cNvPr>
          <p:cNvSpPr>
            <a:spLocks noGrp="1"/>
          </p:cNvSpPr>
          <p:nvPr>
            <p:ph type="body" sz="quarter" idx="20" hasCustomPrompt="1"/>
          </p:nvPr>
        </p:nvSpPr>
        <p:spPr>
          <a:xfrm>
            <a:off x="4921994" y="1943656"/>
            <a:ext cx="3941763" cy="336550"/>
          </a:xfrm>
        </p:spPr>
        <p:txBody>
          <a:bodyPr>
            <a:noAutofit/>
          </a:bodyPr>
          <a:lstStyle>
            <a:lvl1pPr marL="0" indent="0">
              <a:buNone/>
              <a:defRPr sz="1600">
                <a:solidFill>
                  <a:schemeClr val="tx2"/>
                </a:solidFill>
              </a:defRPr>
            </a:lvl1pPr>
            <a:lvl2pPr>
              <a:defRPr sz="1600"/>
            </a:lvl2pPr>
            <a:lvl3pPr>
              <a:defRPr sz="1600"/>
            </a:lvl3pPr>
            <a:lvl4pPr>
              <a:defRPr sz="1600"/>
            </a:lvl4pPr>
            <a:lvl5pPr>
              <a:defRPr sz="1600"/>
            </a:lvl5pPr>
          </a:lstStyle>
          <a:p>
            <a:pPr lvl="0"/>
            <a:r>
              <a:rPr lang="pl-PL" dirty="0"/>
              <a:t>Wpisz cel</a:t>
            </a:r>
          </a:p>
        </p:txBody>
      </p:sp>
      <p:sp>
        <p:nvSpPr>
          <p:cNvPr id="58" name="Symbol zastępczy tekstu 57">
            <a:extLst>
              <a:ext uri="{FF2B5EF4-FFF2-40B4-BE49-F238E27FC236}">
                <a16:creationId xmlns:a16="http://schemas.microsoft.com/office/drawing/2014/main" id="{2D6DEB6B-EC50-4BE1-8C18-C126C5D25F31}"/>
              </a:ext>
            </a:extLst>
          </p:cNvPr>
          <p:cNvSpPr>
            <a:spLocks noGrp="1"/>
          </p:cNvSpPr>
          <p:nvPr>
            <p:ph type="body" sz="quarter" idx="29" hasCustomPrompt="1"/>
          </p:nvPr>
        </p:nvSpPr>
        <p:spPr>
          <a:xfrm>
            <a:off x="861311" y="1815732"/>
            <a:ext cx="3300412" cy="422275"/>
          </a:xfrm>
        </p:spPr>
        <p:txBody>
          <a:bodyPr>
            <a:normAutofit/>
          </a:bodyPr>
          <a:lstStyle>
            <a:lvl1pPr marL="0" indent="0">
              <a:buNone/>
              <a:defRPr sz="1800">
                <a:solidFill>
                  <a:schemeClr val="tx2"/>
                </a:solidFill>
                <a:latin typeface="+mj-lt"/>
              </a:defRPr>
            </a:lvl1pPr>
          </a:lstStyle>
          <a:p>
            <a:pPr lvl="0"/>
            <a:r>
              <a:rPr lang="pl-PL" dirty="0"/>
              <a:t>Rozwiązanie badawcze</a:t>
            </a:r>
          </a:p>
        </p:txBody>
      </p:sp>
    </p:spTree>
    <p:extLst>
      <p:ext uri="{BB962C8B-B14F-4D97-AF65-F5344CB8AC3E}">
        <p14:creationId xmlns:p14="http://schemas.microsoft.com/office/powerpoint/2010/main" val="11468810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image &amp; text">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C3383B8-832D-48E9-A7A0-3BDA6BC83E48}"/>
              </a:ext>
            </a:extLst>
          </p:cNvPr>
          <p:cNvSpPr>
            <a:spLocks noGrp="1"/>
          </p:cNvSpPr>
          <p:nvPr>
            <p:ph type="title" hasCustomPrompt="1"/>
          </p:nvPr>
        </p:nvSpPr>
        <p:spPr>
          <a:xfrm>
            <a:off x="6096001" y="987426"/>
            <a:ext cx="5257800" cy="668832"/>
          </a:xfrm>
        </p:spPr>
        <p:txBody>
          <a:bodyPr anchor="b">
            <a:normAutofit/>
          </a:bodyPr>
          <a:lstStyle>
            <a:lvl1pPr>
              <a:defRPr sz="3000">
                <a:solidFill>
                  <a:schemeClr val="tx2"/>
                </a:solidFill>
              </a:defRPr>
            </a:lvl1pPr>
          </a:lstStyle>
          <a:p>
            <a:r>
              <a:rPr lang="pl-PL" dirty="0" err="1"/>
              <a:t>Add</a:t>
            </a:r>
            <a:r>
              <a:rPr lang="pl-PL" dirty="0"/>
              <a:t> </a:t>
            </a:r>
            <a:r>
              <a:rPr lang="pl-PL" dirty="0" err="1"/>
              <a:t>Title</a:t>
            </a:r>
            <a:endParaRPr lang="pl-PL" dirty="0"/>
          </a:p>
        </p:txBody>
      </p:sp>
      <p:sp>
        <p:nvSpPr>
          <p:cNvPr id="3" name="Symbol zastępczy obrazu 2">
            <a:extLst>
              <a:ext uri="{FF2B5EF4-FFF2-40B4-BE49-F238E27FC236}">
                <a16:creationId xmlns:a16="http://schemas.microsoft.com/office/drawing/2014/main" id="{8C529B01-EE58-4A8F-B2C3-A51A03A8556A}"/>
              </a:ext>
            </a:extLst>
          </p:cNvPr>
          <p:cNvSpPr>
            <a:spLocks noGrp="1"/>
          </p:cNvSpPr>
          <p:nvPr>
            <p:ph type="pic" idx="1"/>
          </p:nvPr>
        </p:nvSpPr>
        <p:spPr>
          <a:xfrm>
            <a:off x="2899742" y="996951"/>
            <a:ext cx="2631261" cy="4873625"/>
          </a:xfrm>
          <a:solidFill>
            <a:schemeClr val="bg2"/>
          </a:solidFill>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a:p>
            <a:endParaRPr lang="pl-PL" dirty="0"/>
          </a:p>
          <a:p>
            <a:endParaRPr lang="pl-PL" dirty="0"/>
          </a:p>
          <a:p>
            <a:endParaRPr lang="pl-PL" dirty="0"/>
          </a:p>
          <a:p>
            <a:endParaRPr lang="pl-PL" dirty="0"/>
          </a:p>
          <a:p>
            <a:r>
              <a:rPr lang="pl-PL" dirty="0"/>
              <a:t>Image </a:t>
            </a:r>
            <a:r>
              <a:rPr lang="pl-PL" dirty="0" err="1"/>
              <a:t>placeholder</a:t>
            </a:r>
            <a:endParaRPr lang="pl-PL" dirty="0"/>
          </a:p>
        </p:txBody>
      </p:sp>
      <p:sp>
        <p:nvSpPr>
          <p:cNvPr id="4" name="Symbol zastępczy tekstu 3">
            <a:extLst>
              <a:ext uri="{FF2B5EF4-FFF2-40B4-BE49-F238E27FC236}">
                <a16:creationId xmlns:a16="http://schemas.microsoft.com/office/drawing/2014/main" id="{01ADBDC9-B94B-4030-B478-A102F5242630}"/>
              </a:ext>
            </a:extLst>
          </p:cNvPr>
          <p:cNvSpPr>
            <a:spLocks noGrp="1"/>
          </p:cNvSpPr>
          <p:nvPr>
            <p:ph type="body" sz="half" idx="2" hasCustomPrompt="1"/>
          </p:nvPr>
        </p:nvSpPr>
        <p:spPr>
          <a:xfrm>
            <a:off x="6096001" y="1747520"/>
            <a:ext cx="5257800" cy="4113529"/>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5" name="Symbol zastępczy daty 4">
            <a:extLst>
              <a:ext uri="{FF2B5EF4-FFF2-40B4-BE49-F238E27FC236}">
                <a16:creationId xmlns:a16="http://schemas.microsoft.com/office/drawing/2014/main" id="{5E46A183-705B-4E9D-8538-82EF550920E8}"/>
              </a:ext>
            </a:extLst>
          </p:cNvPr>
          <p:cNvSpPr>
            <a:spLocks noGrp="1"/>
          </p:cNvSpPr>
          <p:nvPr>
            <p:ph type="dt" sz="half" idx="10"/>
          </p:nvPr>
        </p:nvSpPr>
        <p:spPr/>
        <p:txBody>
          <a:bodyPr/>
          <a:lstStyle/>
          <a:p>
            <a:fld id="{843AB1C5-6584-49CF-A7CA-1E5B11BA9AF4}" type="datetimeyyyy">
              <a:rPr lang="pl-PL" smtClean="0"/>
              <a:t>2024</a:t>
            </a:fld>
            <a:endParaRPr lang="pl-PL"/>
          </a:p>
        </p:txBody>
      </p:sp>
      <p:sp>
        <p:nvSpPr>
          <p:cNvPr id="6" name="Symbol zastępczy stopki 5">
            <a:extLst>
              <a:ext uri="{FF2B5EF4-FFF2-40B4-BE49-F238E27FC236}">
                <a16:creationId xmlns:a16="http://schemas.microsoft.com/office/drawing/2014/main" id="{9270C959-7A3C-49D5-ACCC-68F7D871E189}"/>
              </a:ext>
            </a:extLst>
          </p:cNvPr>
          <p:cNvSpPr>
            <a:spLocks noGrp="1"/>
          </p:cNvSpPr>
          <p:nvPr>
            <p:ph type="ftr" sz="quarter" idx="11"/>
          </p:nvPr>
        </p:nvSpPr>
        <p:spPr/>
        <p:txBody>
          <a:bodyPr/>
          <a:lstStyle/>
          <a:p>
            <a:r>
              <a:rPr lang="pl-PL"/>
              <a:t>©Selectivv</a:t>
            </a:r>
          </a:p>
        </p:txBody>
      </p:sp>
      <p:sp>
        <p:nvSpPr>
          <p:cNvPr id="7" name="Symbol zastępczy numeru slajdu 6">
            <a:extLst>
              <a:ext uri="{FF2B5EF4-FFF2-40B4-BE49-F238E27FC236}">
                <a16:creationId xmlns:a16="http://schemas.microsoft.com/office/drawing/2014/main" id="{FDFB18B0-BB62-473C-B8C7-093AA27FE3A6}"/>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8" name="Prostokąt 7">
            <a:extLst>
              <a:ext uri="{FF2B5EF4-FFF2-40B4-BE49-F238E27FC236}">
                <a16:creationId xmlns:a16="http://schemas.microsoft.com/office/drawing/2014/main" id="{5E2727E4-25C5-4939-9900-0DDB3AE559BF}"/>
              </a:ext>
            </a:extLst>
          </p:cNvPr>
          <p:cNvSpPr/>
          <p:nvPr userDrawn="1"/>
        </p:nvSpPr>
        <p:spPr>
          <a:xfrm>
            <a:off x="0" y="996951"/>
            <a:ext cx="2631261"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A267C123-5D42-4B1D-8838-2EB575F838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2" name="Prostokąt: zaokrąglone rogi 11">
            <a:extLst>
              <a:ext uri="{FF2B5EF4-FFF2-40B4-BE49-F238E27FC236}">
                <a16:creationId xmlns:a16="http://schemas.microsoft.com/office/drawing/2014/main" id="{6D843E1C-17E0-4F20-B2A0-79FB32390F54}"/>
              </a:ext>
            </a:extLst>
          </p:cNvPr>
          <p:cNvSpPr/>
          <p:nvPr userDrawn="1"/>
        </p:nvSpPr>
        <p:spPr>
          <a:xfrm>
            <a:off x="2482405"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5" name="Obraz 14">
            <a:extLst>
              <a:ext uri="{FF2B5EF4-FFF2-40B4-BE49-F238E27FC236}">
                <a16:creationId xmlns:a16="http://schemas.microsoft.com/office/drawing/2014/main" id="{09B75C0D-1026-4A06-912D-14E8E46189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52676" y="5224694"/>
            <a:ext cx="1248907" cy="1170410"/>
          </a:xfrm>
          <a:prstGeom prst="rect">
            <a:avLst/>
          </a:prstGeom>
        </p:spPr>
      </p:pic>
    </p:spTree>
    <p:extLst>
      <p:ext uri="{BB962C8B-B14F-4D97-AF65-F5344CB8AC3E}">
        <p14:creationId xmlns:p14="http://schemas.microsoft.com/office/powerpoint/2010/main" val="8664949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image &amp; text purple">
    <p:bg>
      <p:bgPr>
        <a:solidFill>
          <a:schemeClr val="bg1"/>
        </a:solidFill>
        <a:effectLst/>
      </p:bgPr>
    </p:bg>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5E2727E4-25C5-4939-9900-0DDB3AE559BF}"/>
              </a:ext>
            </a:extLst>
          </p:cNvPr>
          <p:cNvSpPr/>
          <p:nvPr userDrawn="1"/>
        </p:nvSpPr>
        <p:spPr>
          <a:xfrm>
            <a:off x="0" y="996951"/>
            <a:ext cx="2631261"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BC3383B8-832D-48E9-A7A0-3BDA6BC83E48}"/>
              </a:ext>
            </a:extLst>
          </p:cNvPr>
          <p:cNvSpPr>
            <a:spLocks noGrp="1"/>
          </p:cNvSpPr>
          <p:nvPr>
            <p:ph type="title" hasCustomPrompt="1"/>
          </p:nvPr>
        </p:nvSpPr>
        <p:spPr>
          <a:xfrm>
            <a:off x="6096001" y="987426"/>
            <a:ext cx="5257800" cy="668832"/>
          </a:xfrm>
        </p:spPr>
        <p:txBody>
          <a:bodyPr anchor="b">
            <a:normAutofit/>
          </a:bodyPr>
          <a:lstStyle>
            <a:lvl1pPr>
              <a:defRPr sz="3000">
                <a:solidFill>
                  <a:schemeClr val="tx2"/>
                </a:solidFill>
              </a:defRPr>
            </a:lvl1pPr>
          </a:lstStyle>
          <a:p>
            <a:r>
              <a:rPr lang="pl-PL" dirty="0" err="1"/>
              <a:t>Add</a:t>
            </a:r>
            <a:r>
              <a:rPr lang="pl-PL" dirty="0"/>
              <a:t> </a:t>
            </a:r>
            <a:r>
              <a:rPr lang="pl-PL" dirty="0" err="1"/>
              <a:t>Title</a:t>
            </a:r>
            <a:endParaRPr lang="pl-PL" dirty="0"/>
          </a:p>
        </p:txBody>
      </p:sp>
      <p:sp>
        <p:nvSpPr>
          <p:cNvPr id="3" name="Symbol zastępczy obrazu 2">
            <a:extLst>
              <a:ext uri="{FF2B5EF4-FFF2-40B4-BE49-F238E27FC236}">
                <a16:creationId xmlns:a16="http://schemas.microsoft.com/office/drawing/2014/main" id="{8C529B01-EE58-4A8F-B2C3-A51A03A8556A}"/>
              </a:ext>
            </a:extLst>
          </p:cNvPr>
          <p:cNvSpPr>
            <a:spLocks noGrp="1"/>
          </p:cNvSpPr>
          <p:nvPr>
            <p:ph type="pic" idx="1"/>
          </p:nvPr>
        </p:nvSpPr>
        <p:spPr>
          <a:xfrm>
            <a:off x="2899742" y="996951"/>
            <a:ext cx="2631261" cy="4873625"/>
          </a:xfrm>
          <a:solidFill>
            <a:schemeClr val="bg2"/>
          </a:solidFill>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a:p>
            <a:endParaRPr lang="pl-PL" dirty="0"/>
          </a:p>
          <a:p>
            <a:endParaRPr lang="pl-PL" dirty="0"/>
          </a:p>
          <a:p>
            <a:endParaRPr lang="pl-PL" dirty="0"/>
          </a:p>
          <a:p>
            <a:endParaRPr lang="pl-PL" dirty="0"/>
          </a:p>
          <a:p>
            <a:r>
              <a:rPr lang="pl-PL" dirty="0"/>
              <a:t>Image </a:t>
            </a:r>
            <a:r>
              <a:rPr lang="pl-PL" dirty="0" err="1"/>
              <a:t>placeholder</a:t>
            </a:r>
            <a:endParaRPr lang="pl-PL" dirty="0"/>
          </a:p>
        </p:txBody>
      </p:sp>
      <p:sp>
        <p:nvSpPr>
          <p:cNvPr id="4" name="Symbol zastępczy tekstu 3">
            <a:extLst>
              <a:ext uri="{FF2B5EF4-FFF2-40B4-BE49-F238E27FC236}">
                <a16:creationId xmlns:a16="http://schemas.microsoft.com/office/drawing/2014/main" id="{01ADBDC9-B94B-4030-B478-A102F5242630}"/>
              </a:ext>
            </a:extLst>
          </p:cNvPr>
          <p:cNvSpPr>
            <a:spLocks noGrp="1"/>
          </p:cNvSpPr>
          <p:nvPr>
            <p:ph type="body" sz="half" idx="2" hasCustomPrompt="1"/>
          </p:nvPr>
        </p:nvSpPr>
        <p:spPr>
          <a:xfrm>
            <a:off x="6096001" y="1747520"/>
            <a:ext cx="5257800" cy="4113529"/>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5" name="Symbol zastępczy daty 4">
            <a:extLst>
              <a:ext uri="{FF2B5EF4-FFF2-40B4-BE49-F238E27FC236}">
                <a16:creationId xmlns:a16="http://schemas.microsoft.com/office/drawing/2014/main" id="{5E46A183-705B-4E9D-8538-82EF550920E8}"/>
              </a:ext>
            </a:extLst>
          </p:cNvPr>
          <p:cNvSpPr>
            <a:spLocks noGrp="1"/>
          </p:cNvSpPr>
          <p:nvPr>
            <p:ph type="dt" sz="half" idx="10"/>
          </p:nvPr>
        </p:nvSpPr>
        <p:spPr/>
        <p:txBody>
          <a:bodyPr/>
          <a:lstStyle/>
          <a:p>
            <a:fld id="{51D0E4EB-8AF6-4E8E-A8B4-03A8890C9FC8}" type="datetimeyyyy">
              <a:rPr lang="pl-PL" smtClean="0"/>
              <a:t>2024</a:t>
            </a:fld>
            <a:endParaRPr lang="pl-PL"/>
          </a:p>
        </p:txBody>
      </p:sp>
      <p:sp>
        <p:nvSpPr>
          <p:cNvPr id="6" name="Symbol zastępczy stopki 5">
            <a:extLst>
              <a:ext uri="{FF2B5EF4-FFF2-40B4-BE49-F238E27FC236}">
                <a16:creationId xmlns:a16="http://schemas.microsoft.com/office/drawing/2014/main" id="{9270C959-7A3C-49D5-ACCC-68F7D871E189}"/>
              </a:ext>
            </a:extLst>
          </p:cNvPr>
          <p:cNvSpPr>
            <a:spLocks noGrp="1"/>
          </p:cNvSpPr>
          <p:nvPr>
            <p:ph type="ftr" sz="quarter" idx="11"/>
          </p:nvPr>
        </p:nvSpPr>
        <p:spPr/>
        <p:txBody>
          <a:bodyPr/>
          <a:lstStyle/>
          <a:p>
            <a:r>
              <a:rPr lang="pl-PL"/>
              <a:t>©Selectivv</a:t>
            </a:r>
          </a:p>
        </p:txBody>
      </p:sp>
      <p:sp>
        <p:nvSpPr>
          <p:cNvPr id="7" name="Symbol zastępczy numeru slajdu 6">
            <a:extLst>
              <a:ext uri="{FF2B5EF4-FFF2-40B4-BE49-F238E27FC236}">
                <a16:creationId xmlns:a16="http://schemas.microsoft.com/office/drawing/2014/main" id="{FDFB18B0-BB62-473C-B8C7-093AA27FE3A6}"/>
              </a:ext>
            </a:extLst>
          </p:cNvPr>
          <p:cNvSpPr>
            <a:spLocks noGrp="1"/>
          </p:cNvSpPr>
          <p:nvPr>
            <p:ph type="sldNum" sz="quarter" idx="12"/>
          </p:nvPr>
        </p:nvSpPr>
        <p:spPr/>
        <p:txBody>
          <a:bodyPr/>
          <a:lstStyle/>
          <a:p>
            <a:fld id="{70BFC4D2-108E-4778-8243-D29E18B9C1EA}" type="slidenum">
              <a:rPr lang="pl-PL" smtClean="0"/>
              <a:t>‹#›</a:t>
            </a:fld>
            <a:endParaRPr lang="pl-PL"/>
          </a:p>
        </p:txBody>
      </p:sp>
      <p:pic>
        <p:nvPicPr>
          <p:cNvPr id="11" name="Obraz 10">
            <a:extLst>
              <a:ext uri="{FF2B5EF4-FFF2-40B4-BE49-F238E27FC236}">
                <a16:creationId xmlns:a16="http://schemas.microsoft.com/office/drawing/2014/main" id="{A267C123-5D42-4B1D-8838-2EB575F838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5" name="Prostokąt: zaokrąglone rogi 14">
            <a:extLst>
              <a:ext uri="{FF2B5EF4-FFF2-40B4-BE49-F238E27FC236}">
                <a16:creationId xmlns:a16="http://schemas.microsoft.com/office/drawing/2014/main" id="{44BD94D9-55A4-4031-ACB2-CD26FF7A4886}"/>
              </a:ext>
            </a:extLst>
          </p:cNvPr>
          <p:cNvSpPr/>
          <p:nvPr userDrawn="1"/>
        </p:nvSpPr>
        <p:spPr>
          <a:xfrm rot="10800000">
            <a:off x="2482405" y="2219048"/>
            <a:ext cx="297712" cy="2419901"/>
          </a:xfrm>
          <a:prstGeom prst="roundRect">
            <a:avLst>
              <a:gd name="adj" fmla="val 50000"/>
            </a:avLst>
          </a:prstGeom>
          <a:gradFill>
            <a:gsLst>
              <a:gs pos="100000">
                <a:srgbClr val="C026D3"/>
              </a:gs>
              <a:gs pos="0">
                <a:srgbClr val="8619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6" name="Obraz 15">
            <a:extLst>
              <a:ext uri="{FF2B5EF4-FFF2-40B4-BE49-F238E27FC236}">
                <a16:creationId xmlns:a16="http://schemas.microsoft.com/office/drawing/2014/main" id="{318D21AC-D427-45D0-917E-EA7CE7433AC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52676" y="5224694"/>
            <a:ext cx="1248907" cy="1170410"/>
          </a:xfrm>
          <a:prstGeom prst="rect">
            <a:avLst/>
          </a:prstGeom>
        </p:spPr>
      </p:pic>
    </p:spTree>
    <p:extLst>
      <p:ext uri="{BB962C8B-B14F-4D97-AF65-F5344CB8AC3E}">
        <p14:creationId xmlns:p14="http://schemas.microsoft.com/office/powerpoint/2010/main" val="25639352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ne &amp; text">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C3383B8-832D-48E9-A7A0-3BDA6BC83E48}"/>
              </a:ext>
            </a:extLst>
          </p:cNvPr>
          <p:cNvSpPr>
            <a:spLocks noGrp="1"/>
          </p:cNvSpPr>
          <p:nvPr>
            <p:ph type="title" hasCustomPrompt="1"/>
          </p:nvPr>
        </p:nvSpPr>
        <p:spPr>
          <a:xfrm>
            <a:off x="3017521" y="987426"/>
            <a:ext cx="5257800" cy="668832"/>
          </a:xfrm>
        </p:spPr>
        <p:txBody>
          <a:bodyPr anchor="b">
            <a:normAutofit/>
          </a:bodyPr>
          <a:lstStyle>
            <a:lvl1pPr>
              <a:defRPr sz="3000">
                <a:solidFill>
                  <a:schemeClr val="tx2"/>
                </a:solidFill>
              </a:defRPr>
            </a:lvl1pPr>
          </a:lstStyle>
          <a:p>
            <a:r>
              <a:rPr lang="pl-PL" dirty="0" err="1"/>
              <a:t>Add</a:t>
            </a:r>
            <a:r>
              <a:rPr lang="pl-PL" dirty="0"/>
              <a:t> </a:t>
            </a:r>
            <a:r>
              <a:rPr lang="pl-PL" dirty="0" err="1"/>
              <a:t>Title</a:t>
            </a:r>
            <a:endParaRPr lang="pl-PL" dirty="0"/>
          </a:p>
        </p:txBody>
      </p:sp>
      <p:sp>
        <p:nvSpPr>
          <p:cNvPr id="4" name="Symbol zastępczy tekstu 3">
            <a:extLst>
              <a:ext uri="{FF2B5EF4-FFF2-40B4-BE49-F238E27FC236}">
                <a16:creationId xmlns:a16="http://schemas.microsoft.com/office/drawing/2014/main" id="{01ADBDC9-B94B-4030-B478-A102F5242630}"/>
              </a:ext>
            </a:extLst>
          </p:cNvPr>
          <p:cNvSpPr>
            <a:spLocks noGrp="1"/>
          </p:cNvSpPr>
          <p:nvPr>
            <p:ph type="body" sz="half" idx="2" hasCustomPrompt="1"/>
          </p:nvPr>
        </p:nvSpPr>
        <p:spPr>
          <a:xfrm>
            <a:off x="3017521" y="1757680"/>
            <a:ext cx="5257800" cy="4103369"/>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5" name="Symbol zastępczy daty 4">
            <a:extLst>
              <a:ext uri="{FF2B5EF4-FFF2-40B4-BE49-F238E27FC236}">
                <a16:creationId xmlns:a16="http://schemas.microsoft.com/office/drawing/2014/main" id="{5E46A183-705B-4E9D-8538-82EF550920E8}"/>
              </a:ext>
            </a:extLst>
          </p:cNvPr>
          <p:cNvSpPr>
            <a:spLocks noGrp="1"/>
          </p:cNvSpPr>
          <p:nvPr>
            <p:ph type="dt" sz="half" idx="10"/>
          </p:nvPr>
        </p:nvSpPr>
        <p:spPr/>
        <p:txBody>
          <a:bodyPr/>
          <a:lstStyle/>
          <a:p>
            <a:fld id="{926EFD28-9B9A-44F4-B72E-609ADB6FE1FA}" type="datetimeyyyy">
              <a:rPr lang="pl-PL" smtClean="0"/>
              <a:t>2024</a:t>
            </a:fld>
            <a:endParaRPr lang="pl-PL"/>
          </a:p>
        </p:txBody>
      </p:sp>
      <p:sp>
        <p:nvSpPr>
          <p:cNvPr id="6" name="Symbol zastępczy stopki 5">
            <a:extLst>
              <a:ext uri="{FF2B5EF4-FFF2-40B4-BE49-F238E27FC236}">
                <a16:creationId xmlns:a16="http://schemas.microsoft.com/office/drawing/2014/main" id="{9270C959-7A3C-49D5-ACCC-68F7D871E189}"/>
              </a:ext>
            </a:extLst>
          </p:cNvPr>
          <p:cNvSpPr>
            <a:spLocks noGrp="1"/>
          </p:cNvSpPr>
          <p:nvPr>
            <p:ph type="ftr" sz="quarter" idx="11"/>
          </p:nvPr>
        </p:nvSpPr>
        <p:spPr/>
        <p:txBody>
          <a:bodyPr/>
          <a:lstStyle/>
          <a:p>
            <a:r>
              <a:rPr lang="pl-PL"/>
              <a:t>©Selectivv</a:t>
            </a:r>
          </a:p>
        </p:txBody>
      </p:sp>
      <p:sp>
        <p:nvSpPr>
          <p:cNvPr id="7" name="Symbol zastępczy numeru slajdu 6">
            <a:extLst>
              <a:ext uri="{FF2B5EF4-FFF2-40B4-BE49-F238E27FC236}">
                <a16:creationId xmlns:a16="http://schemas.microsoft.com/office/drawing/2014/main" id="{FDFB18B0-BB62-473C-B8C7-093AA27FE3A6}"/>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8" name="Prostokąt 7">
            <a:extLst>
              <a:ext uri="{FF2B5EF4-FFF2-40B4-BE49-F238E27FC236}">
                <a16:creationId xmlns:a16="http://schemas.microsoft.com/office/drawing/2014/main" id="{5E2727E4-25C5-4939-9900-0DDB3AE559BF}"/>
              </a:ext>
            </a:extLst>
          </p:cNvPr>
          <p:cNvSpPr/>
          <p:nvPr userDrawn="1"/>
        </p:nvSpPr>
        <p:spPr>
          <a:xfrm>
            <a:off x="0" y="996951"/>
            <a:ext cx="2631261"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A267C123-5D42-4B1D-8838-2EB575F838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pic>
        <p:nvPicPr>
          <p:cNvPr id="12" name="Obraz 11" descr="Obraz zawierający tekst&#10;&#10;Opis wygenerowany automatycznie">
            <a:extLst>
              <a:ext uri="{FF2B5EF4-FFF2-40B4-BE49-F238E27FC236}">
                <a16:creationId xmlns:a16="http://schemas.microsoft.com/office/drawing/2014/main" id="{7366FAE4-28EC-4F91-9359-A15E9C04A5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32278" y="1757680"/>
            <a:ext cx="1699808" cy="3364876"/>
          </a:xfrm>
          <a:prstGeom prst="rect">
            <a:avLst/>
          </a:prstGeom>
          <a:effectLst>
            <a:outerShdw blurRad="444500" dir="2700000" sx="112000" sy="112000" algn="tl" rotWithShape="0">
              <a:prstClr val="black">
                <a:alpha val="11000"/>
              </a:prstClr>
            </a:outerShdw>
          </a:effectLst>
        </p:spPr>
      </p:pic>
      <p:sp>
        <p:nvSpPr>
          <p:cNvPr id="13" name="Picture Placeholder 10">
            <a:extLst>
              <a:ext uri="{FF2B5EF4-FFF2-40B4-BE49-F238E27FC236}">
                <a16:creationId xmlns:a16="http://schemas.microsoft.com/office/drawing/2014/main" id="{88AC12F1-1BCB-482E-AA52-CB2C44D512E7}"/>
              </a:ext>
            </a:extLst>
          </p:cNvPr>
          <p:cNvSpPr>
            <a:spLocks noGrp="1"/>
          </p:cNvSpPr>
          <p:nvPr>
            <p:ph type="pic" sz="quarter" idx="13"/>
          </p:nvPr>
        </p:nvSpPr>
        <p:spPr>
          <a:xfrm>
            <a:off x="9566519" y="1889636"/>
            <a:ext cx="1444870" cy="3145183"/>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10296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38751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10296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51652">
                <a:moveTo>
                  <a:pt x="195352" y="2194"/>
                </a:moveTo>
                <a:lnTo>
                  <a:pt x="478962" y="0"/>
                </a:lnTo>
                <a:cubicBezTo>
                  <a:pt x="478962" y="4855"/>
                  <a:pt x="481151" y="16290"/>
                  <a:pt x="481151" y="21145"/>
                </a:cubicBezTo>
                <a:cubicBezTo>
                  <a:pt x="481151" y="107177"/>
                  <a:pt x="520250" y="172533"/>
                  <a:pt x="606282" y="172533"/>
                </a:cubicBezTo>
                <a:lnTo>
                  <a:pt x="1482976" y="172533"/>
                </a:lnTo>
                <a:cubicBezTo>
                  <a:pt x="1569008" y="172533"/>
                  <a:pt x="1610296" y="102790"/>
                  <a:pt x="1610296" y="16758"/>
                </a:cubicBezTo>
                <a:lnTo>
                  <a:pt x="1610296" y="2194"/>
                </a:lnTo>
                <a:lnTo>
                  <a:pt x="1891073" y="2194"/>
                </a:lnTo>
                <a:cubicBezTo>
                  <a:pt x="1998963" y="2194"/>
                  <a:pt x="2086425" y="89656"/>
                  <a:pt x="2086425" y="197546"/>
                </a:cubicBezTo>
                <a:lnTo>
                  <a:pt x="2086425" y="4356300"/>
                </a:lnTo>
                <a:cubicBezTo>
                  <a:pt x="2086425" y="4464190"/>
                  <a:pt x="1998963" y="4551652"/>
                  <a:pt x="1891073" y="4551652"/>
                </a:cubicBezTo>
                <a:lnTo>
                  <a:pt x="195352" y="4551652"/>
                </a:lnTo>
                <a:cubicBezTo>
                  <a:pt x="87462" y="4551652"/>
                  <a:pt x="0" y="4464190"/>
                  <a:pt x="0" y="4356300"/>
                </a:cubicBezTo>
                <a:lnTo>
                  <a:pt x="0" y="197546"/>
                </a:lnTo>
                <a:cubicBezTo>
                  <a:pt x="0" y="89656"/>
                  <a:pt x="87462" y="2194"/>
                  <a:pt x="195352" y="2194"/>
                </a:cubicBezTo>
                <a:close/>
              </a:path>
            </a:pathLst>
          </a:custGeom>
          <a:solidFill>
            <a:schemeClr val="bg1">
              <a:lumMod val="95000"/>
            </a:schemeClr>
          </a:solidFill>
        </p:spPr>
        <p:txBody>
          <a:bodyPr wrap="square">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1800">
                <a:solidFill>
                  <a:schemeClr val="bg1">
                    <a:lumMod val="75000"/>
                  </a:schemeClr>
                </a:solidFill>
              </a:defRPr>
            </a:lvl1pPr>
          </a:lstStyle>
          <a:p>
            <a:endParaRPr lang="en-US" dirty="0"/>
          </a:p>
          <a:p>
            <a:endParaRPr lang="en-US" dirty="0"/>
          </a:p>
          <a:p>
            <a:r>
              <a:rPr lang="en-US" dirty="0"/>
              <a:t>Image Placeholder</a:t>
            </a:r>
          </a:p>
        </p:txBody>
      </p:sp>
      <p:sp>
        <p:nvSpPr>
          <p:cNvPr id="14" name="Prostokąt: zaokrąglone rogi 13">
            <a:extLst>
              <a:ext uri="{FF2B5EF4-FFF2-40B4-BE49-F238E27FC236}">
                <a16:creationId xmlns:a16="http://schemas.microsoft.com/office/drawing/2014/main" id="{110667DD-82D7-4C67-AD18-DA4538B42F30}"/>
              </a:ext>
            </a:extLst>
          </p:cNvPr>
          <p:cNvSpPr/>
          <p:nvPr userDrawn="1"/>
        </p:nvSpPr>
        <p:spPr>
          <a:xfrm>
            <a:off x="2482405"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1327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hone &amp; text purple">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C3383B8-832D-48E9-A7A0-3BDA6BC83E48}"/>
              </a:ext>
            </a:extLst>
          </p:cNvPr>
          <p:cNvSpPr>
            <a:spLocks noGrp="1"/>
          </p:cNvSpPr>
          <p:nvPr>
            <p:ph type="title" hasCustomPrompt="1"/>
          </p:nvPr>
        </p:nvSpPr>
        <p:spPr>
          <a:xfrm>
            <a:off x="3017521" y="987426"/>
            <a:ext cx="5257800" cy="668832"/>
          </a:xfrm>
        </p:spPr>
        <p:txBody>
          <a:bodyPr anchor="b">
            <a:normAutofit/>
          </a:bodyPr>
          <a:lstStyle>
            <a:lvl1pPr>
              <a:defRPr sz="3000">
                <a:solidFill>
                  <a:schemeClr val="tx2"/>
                </a:solidFill>
              </a:defRPr>
            </a:lvl1pPr>
          </a:lstStyle>
          <a:p>
            <a:r>
              <a:rPr lang="pl-PL" dirty="0" err="1"/>
              <a:t>Add</a:t>
            </a:r>
            <a:r>
              <a:rPr lang="pl-PL" dirty="0"/>
              <a:t> </a:t>
            </a:r>
            <a:r>
              <a:rPr lang="pl-PL" dirty="0" err="1"/>
              <a:t>Title</a:t>
            </a:r>
            <a:endParaRPr lang="pl-PL" dirty="0"/>
          </a:p>
        </p:txBody>
      </p:sp>
      <p:sp>
        <p:nvSpPr>
          <p:cNvPr id="4" name="Symbol zastępczy tekstu 3">
            <a:extLst>
              <a:ext uri="{FF2B5EF4-FFF2-40B4-BE49-F238E27FC236}">
                <a16:creationId xmlns:a16="http://schemas.microsoft.com/office/drawing/2014/main" id="{01ADBDC9-B94B-4030-B478-A102F5242630}"/>
              </a:ext>
            </a:extLst>
          </p:cNvPr>
          <p:cNvSpPr>
            <a:spLocks noGrp="1"/>
          </p:cNvSpPr>
          <p:nvPr>
            <p:ph type="body" sz="half" idx="2" hasCustomPrompt="1"/>
          </p:nvPr>
        </p:nvSpPr>
        <p:spPr>
          <a:xfrm>
            <a:off x="3017521" y="1757680"/>
            <a:ext cx="5257800" cy="4103369"/>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5" name="Symbol zastępczy daty 4">
            <a:extLst>
              <a:ext uri="{FF2B5EF4-FFF2-40B4-BE49-F238E27FC236}">
                <a16:creationId xmlns:a16="http://schemas.microsoft.com/office/drawing/2014/main" id="{5E46A183-705B-4E9D-8538-82EF550920E8}"/>
              </a:ext>
            </a:extLst>
          </p:cNvPr>
          <p:cNvSpPr>
            <a:spLocks noGrp="1"/>
          </p:cNvSpPr>
          <p:nvPr>
            <p:ph type="dt" sz="half" idx="10"/>
          </p:nvPr>
        </p:nvSpPr>
        <p:spPr/>
        <p:txBody>
          <a:bodyPr/>
          <a:lstStyle/>
          <a:p>
            <a:fld id="{17EE5BB5-3164-4EE8-AD27-DAEDB3EF7AC7}" type="datetimeyyyy">
              <a:rPr lang="pl-PL" smtClean="0"/>
              <a:t>2024</a:t>
            </a:fld>
            <a:endParaRPr lang="pl-PL"/>
          </a:p>
        </p:txBody>
      </p:sp>
      <p:sp>
        <p:nvSpPr>
          <p:cNvPr id="6" name="Symbol zastępczy stopki 5">
            <a:extLst>
              <a:ext uri="{FF2B5EF4-FFF2-40B4-BE49-F238E27FC236}">
                <a16:creationId xmlns:a16="http://schemas.microsoft.com/office/drawing/2014/main" id="{9270C959-7A3C-49D5-ACCC-68F7D871E189}"/>
              </a:ext>
            </a:extLst>
          </p:cNvPr>
          <p:cNvSpPr>
            <a:spLocks noGrp="1"/>
          </p:cNvSpPr>
          <p:nvPr>
            <p:ph type="ftr" sz="quarter" idx="11"/>
          </p:nvPr>
        </p:nvSpPr>
        <p:spPr/>
        <p:txBody>
          <a:bodyPr/>
          <a:lstStyle/>
          <a:p>
            <a:r>
              <a:rPr lang="pl-PL"/>
              <a:t>©Selectivv</a:t>
            </a:r>
          </a:p>
        </p:txBody>
      </p:sp>
      <p:sp>
        <p:nvSpPr>
          <p:cNvPr id="7" name="Symbol zastępczy numeru slajdu 6">
            <a:extLst>
              <a:ext uri="{FF2B5EF4-FFF2-40B4-BE49-F238E27FC236}">
                <a16:creationId xmlns:a16="http://schemas.microsoft.com/office/drawing/2014/main" id="{FDFB18B0-BB62-473C-B8C7-093AA27FE3A6}"/>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8" name="Prostokąt 7">
            <a:extLst>
              <a:ext uri="{FF2B5EF4-FFF2-40B4-BE49-F238E27FC236}">
                <a16:creationId xmlns:a16="http://schemas.microsoft.com/office/drawing/2014/main" id="{5E2727E4-25C5-4939-9900-0DDB3AE559BF}"/>
              </a:ext>
            </a:extLst>
          </p:cNvPr>
          <p:cNvSpPr/>
          <p:nvPr userDrawn="1"/>
        </p:nvSpPr>
        <p:spPr>
          <a:xfrm>
            <a:off x="0" y="996951"/>
            <a:ext cx="2631261"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A267C123-5D42-4B1D-8838-2EB575F838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pic>
        <p:nvPicPr>
          <p:cNvPr id="12" name="Obraz 11" descr="Obraz zawierający tekst&#10;&#10;Opis wygenerowany automatycznie">
            <a:extLst>
              <a:ext uri="{FF2B5EF4-FFF2-40B4-BE49-F238E27FC236}">
                <a16:creationId xmlns:a16="http://schemas.microsoft.com/office/drawing/2014/main" id="{7366FAE4-28EC-4F91-9359-A15E9C04A5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32278" y="1757680"/>
            <a:ext cx="1699808" cy="3364876"/>
          </a:xfrm>
          <a:prstGeom prst="rect">
            <a:avLst/>
          </a:prstGeom>
          <a:effectLst>
            <a:outerShdw blurRad="444500" dir="2700000" sx="112000" sy="112000" algn="tl" rotWithShape="0">
              <a:prstClr val="black">
                <a:alpha val="11000"/>
              </a:prstClr>
            </a:outerShdw>
          </a:effectLst>
        </p:spPr>
      </p:pic>
      <p:sp>
        <p:nvSpPr>
          <p:cNvPr id="13" name="Picture Placeholder 10">
            <a:extLst>
              <a:ext uri="{FF2B5EF4-FFF2-40B4-BE49-F238E27FC236}">
                <a16:creationId xmlns:a16="http://schemas.microsoft.com/office/drawing/2014/main" id="{88AC12F1-1BCB-482E-AA52-CB2C44D512E7}"/>
              </a:ext>
            </a:extLst>
          </p:cNvPr>
          <p:cNvSpPr>
            <a:spLocks noGrp="1"/>
          </p:cNvSpPr>
          <p:nvPr>
            <p:ph type="pic" sz="quarter" idx="13"/>
          </p:nvPr>
        </p:nvSpPr>
        <p:spPr>
          <a:xfrm>
            <a:off x="9566519" y="1889636"/>
            <a:ext cx="1444870" cy="3145183"/>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10296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38751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10296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51652">
                <a:moveTo>
                  <a:pt x="195352" y="2194"/>
                </a:moveTo>
                <a:lnTo>
                  <a:pt x="478962" y="0"/>
                </a:lnTo>
                <a:cubicBezTo>
                  <a:pt x="478962" y="4855"/>
                  <a:pt x="481151" y="16290"/>
                  <a:pt x="481151" y="21145"/>
                </a:cubicBezTo>
                <a:cubicBezTo>
                  <a:pt x="481151" y="107177"/>
                  <a:pt x="520250" y="172533"/>
                  <a:pt x="606282" y="172533"/>
                </a:cubicBezTo>
                <a:lnTo>
                  <a:pt x="1482976" y="172533"/>
                </a:lnTo>
                <a:cubicBezTo>
                  <a:pt x="1569008" y="172533"/>
                  <a:pt x="1610296" y="102790"/>
                  <a:pt x="1610296" y="16758"/>
                </a:cubicBezTo>
                <a:lnTo>
                  <a:pt x="1610296" y="2194"/>
                </a:lnTo>
                <a:lnTo>
                  <a:pt x="1891073" y="2194"/>
                </a:lnTo>
                <a:cubicBezTo>
                  <a:pt x="1998963" y="2194"/>
                  <a:pt x="2086425" y="89656"/>
                  <a:pt x="2086425" y="197546"/>
                </a:cubicBezTo>
                <a:lnTo>
                  <a:pt x="2086425" y="4356300"/>
                </a:lnTo>
                <a:cubicBezTo>
                  <a:pt x="2086425" y="4464190"/>
                  <a:pt x="1998963" y="4551652"/>
                  <a:pt x="1891073" y="4551652"/>
                </a:cubicBezTo>
                <a:lnTo>
                  <a:pt x="195352" y="4551652"/>
                </a:lnTo>
                <a:cubicBezTo>
                  <a:pt x="87462" y="4551652"/>
                  <a:pt x="0" y="4464190"/>
                  <a:pt x="0" y="4356300"/>
                </a:cubicBezTo>
                <a:lnTo>
                  <a:pt x="0" y="197546"/>
                </a:lnTo>
                <a:cubicBezTo>
                  <a:pt x="0" y="89656"/>
                  <a:pt x="87462" y="2194"/>
                  <a:pt x="195352" y="2194"/>
                </a:cubicBezTo>
                <a:close/>
              </a:path>
            </a:pathLst>
          </a:custGeom>
          <a:solidFill>
            <a:schemeClr val="bg1">
              <a:lumMod val="95000"/>
            </a:schemeClr>
          </a:solidFill>
        </p:spPr>
        <p:txBody>
          <a:bodyPr wrap="square">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1800">
                <a:solidFill>
                  <a:schemeClr val="bg1">
                    <a:lumMod val="75000"/>
                  </a:schemeClr>
                </a:solidFill>
              </a:defRPr>
            </a:lvl1pPr>
          </a:lstStyle>
          <a:p>
            <a:endParaRPr lang="en-US" dirty="0"/>
          </a:p>
          <a:p>
            <a:endParaRPr lang="en-US" dirty="0"/>
          </a:p>
          <a:p>
            <a:r>
              <a:rPr lang="en-US" dirty="0"/>
              <a:t>Image Placeholder</a:t>
            </a:r>
          </a:p>
        </p:txBody>
      </p:sp>
      <p:sp>
        <p:nvSpPr>
          <p:cNvPr id="15" name="Prostokąt: zaokrąglone rogi 14">
            <a:extLst>
              <a:ext uri="{FF2B5EF4-FFF2-40B4-BE49-F238E27FC236}">
                <a16:creationId xmlns:a16="http://schemas.microsoft.com/office/drawing/2014/main" id="{82CD93E8-8721-4BE8-A515-A8F560D830B6}"/>
              </a:ext>
            </a:extLst>
          </p:cNvPr>
          <p:cNvSpPr/>
          <p:nvPr userDrawn="1"/>
        </p:nvSpPr>
        <p:spPr>
          <a:xfrm rot="10800000">
            <a:off x="2482405" y="2219048"/>
            <a:ext cx="297712" cy="2419901"/>
          </a:xfrm>
          <a:prstGeom prst="roundRect">
            <a:avLst>
              <a:gd name="adj" fmla="val 50000"/>
            </a:avLst>
          </a:prstGeom>
          <a:gradFill>
            <a:gsLst>
              <a:gs pos="100000">
                <a:srgbClr val="C026D3"/>
              </a:gs>
              <a:gs pos="0">
                <a:srgbClr val="8619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48960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op image &amp; bottom tex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96C5AFC-BEBF-41D8-AC84-63CAB31DA6C3}"/>
              </a:ext>
            </a:extLst>
          </p:cNvPr>
          <p:cNvSpPr>
            <a:spLocks noGrp="1"/>
          </p:cNvSpPr>
          <p:nvPr>
            <p:ph type="pic" sz="quarter" idx="10" hasCustomPrompt="1"/>
          </p:nvPr>
        </p:nvSpPr>
        <p:spPr>
          <a:xfrm>
            <a:off x="1" y="914400"/>
            <a:ext cx="12192000" cy="2854712"/>
          </a:xfrm>
          <a:prstGeom prst="rect">
            <a:avLst/>
          </a:prstGeom>
          <a:solidFill>
            <a:schemeClr val="bg1">
              <a:lumMod val="95000"/>
              <a:alpha val="25000"/>
            </a:schemeClr>
          </a:solidFill>
        </p:spPr>
        <p:txBody>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pic>
        <p:nvPicPr>
          <p:cNvPr id="4" name="Obraz 3">
            <a:extLst>
              <a:ext uri="{FF2B5EF4-FFF2-40B4-BE49-F238E27FC236}">
                <a16:creationId xmlns:a16="http://schemas.microsoft.com/office/drawing/2014/main" id="{256B71C0-452E-49C6-83CC-E68400238E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Symbol zastępczy daty 4">
            <a:extLst>
              <a:ext uri="{FF2B5EF4-FFF2-40B4-BE49-F238E27FC236}">
                <a16:creationId xmlns:a16="http://schemas.microsoft.com/office/drawing/2014/main" id="{15865950-65B5-4B13-A5CD-B8D3FBF817F0}"/>
              </a:ext>
            </a:extLst>
          </p:cNvPr>
          <p:cNvSpPr>
            <a:spLocks noGrp="1"/>
          </p:cNvSpPr>
          <p:nvPr>
            <p:ph type="dt" sz="half" idx="11"/>
          </p:nvPr>
        </p:nvSpPr>
        <p:spPr>
          <a:xfrm>
            <a:off x="838200" y="6356350"/>
            <a:ext cx="2743200" cy="365125"/>
          </a:xfrm>
        </p:spPr>
        <p:txBody>
          <a:bodyPr/>
          <a:lstStyle/>
          <a:p>
            <a:fld id="{70632C18-E5ED-4256-9CA2-676AA8BA487F}" type="datetimeyyyy">
              <a:rPr lang="pl-PL" smtClean="0"/>
              <a:t>2024</a:t>
            </a:fld>
            <a:endParaRPr lang="pl-PL"/>
          </a:p>
        </p:txBody>
      </p:sp>
      <p:sp>
        <p:nvSpPr>
          <p:cNvPr id="10" name="Symbol zastępczy stopki 5">
            <a:extLst>
              <a:ext uri="{FF2B5EF4-FFF2-40B4-BE49-F238E27FC236}">
                <a16:creationId xmlns:a16="http://schemas.microsoft.com/office/drawing/2014/main" id="{7CAF67C9-E3BF-4244-A280-09E6006B0C51}"/>
              </a:ext>
            </a:extLst>
          </p:cNvPr>
          <p:cNvSpPr>
            <a:spLocks noGrp="1"/>
          </p:cNvSpPr>
          <p:nvPr>
            <p:ph type="ftr" sz="quarter" idx="12"/>
          </p:nvPr>
        </p:nvSpPr>
        <p:spPr>
          <a:xfrm>
            <a:off x="4038600" y="6356350"/>
            <a:ext cx="4114800" cy="365125"/>
          </a:xfrm>
        </p:spPr>
        <p:txBody>
          <a:bodyPr/>
          <a:lstStyle/>
          <a:p>
            <a:r>
              <a:rPr lang="pl-PL"/>
              <a:t>©Selectivv</a:t>
            </a:r>
          </a:p>
        </p:txBody>
      </p:sp>
      <p:sp>
        <p:nvSpPr>
          <p:cNvPr id="11" name="Symbol zastępczy numeru slajdu 6">
            <a:extLst>
              <a:ext uri="{FF2B5EF4-FFF2-40B4-BE49-F238E27FC236}">
                <a16:creationId xmlns:a16="http://schemas.microsoft.com/office/drawing/2014/main" id="{28DF0629-EDBD-4E39-BA92-0804CC5734DF}"/>
              </a:ext>
            </a:extLst>
          </p:cNvPr>
          <p:cNvSpPr>
            <a:spLocks noGrp="1"/>
          </p:cNvSpPr>
          <p:nvPr>
            <p:ph type="sldNum" sz="quarter" idx="13"/>
          </p:nvPr>
        </p:nvSpPr>
        <p:spPr>
          <a:xfrm>
            <a:off x="8610600" y="6356350"/>
            <a:ext cx="2743200" cy="365125"/>
          </a:xfrm>
        </p:spPr>
        <p:txBody>
          <a:bodyPr/>
          <a:lstStyle/>
          <a:p>
            <a:fld id="{70BFC4D2-108E-4778-8243-D29E18B9C1EA}" type="slidenum">
              <a:rPr lang="pl-PL" smtClean="0"/>
              <a:t>‹#›</a:t>
            </a:fld>
            <a:endParaRPr lang="pl-PL"/>
          </a:p>
        </p:txBody>
      </p:sp>
      <p:sp>
        <p:nvSpPr>
          <p:cNvPr id="14" name="Tytuł 13">
            <a:extLst>
              <a:ext uri="{FF2B5EF4-FFF2-40B4-BE49-F238E27FC236}">
                <a16:creationId xmlns:a16="http://schemas.microsoft.com/office/drawing/2014/main" id="{4EF198ED-0D8B-4FEF-B7A4-6C9AFDC8665C}"/>
              </a:ext>
            </a:extLst>
          </p:cNvPr>
          <p:cNvSpPr>
            <a:spLocks noGrp="1"/>
          </p:cNvSpPr>
          <p:nvPr>
            <p:ph type="title" hasCustomPrompt="1"/>
          </p:nvPr>
        </p:nvSpPr>
        <p:spPr>
          <a:xfrm>
            <a:off x="3810928" y="3970724"/>
            <a:ext cx="4570141" cy="530961"/>
          </a:xfrm>
        </p:spPr>
        <p:txBody>
          <a:bodyPr>
            <a:normAutofit/>
          </a:bodyPr>
          <a:lstStyle>
            <a:lvl1pPr algn="ctr">
              <a:defRPr sz="3200">
                <a:solidFill>
                  <a:schemeClr val="tx2"/>
                </a:solidFill>
              </a:defRPr>
            </a:lvl1pPr>
          </a:lstStyle>
          <a:p>
            <a:r>
              <a:rPr lang="pl-PL" dirty="0" err="1"/>
              <a:t>Add</a:t>
            </a:r>
            <a:r>
              <a:rPr lang="pl-PL" dirty="0"/>
              <a:t> </a:t>
            </a:r>
            <a:r>
              <a:rPr lang="pl-PL" dirty="0" err="1"/>
              <a:t>Title</a:t>
            </a:r>
            <a:endParaRPr lang="pl-PL" dirty="0"/>
          </a:p>
        </p:txBody>
      </p:sp>
      <p:sp>
        <p:nvSpPr>
          <p:cNvPr id="16" name="Symbol zastępczy tekstu 15">
            <a:extLst>
              <a:ext uri="{FF2B5EF4-FFF2-40B4-BE49-F238E27FC236}">
                <a16:creationId xmlns:a16="http://schemas.microsoft.com/office/drawing/2014/main" id="{12FE4907-EDBD-40D9-9F54-3C8FF4DC13EF}"/>
              </a:ext>
            </a:extLst>
          </p:cNvPr>
          <p:cNvSpPr>
            <a:spLocks noGrp="1"/>
          </p:cNvSpPr>
          <p:nvPr>
            <p:ph type="body" sz="quarter" idx="14" hasCustomPrompt="1"/>
          </p:nvPr>
        </p:nvSpPr>
        <p:spPr>
          <a:xfrm>
            <a:off x="838200" y="4501685"/>
            <a:ext cx="10515600" cy="1653053"/>
          </a:xfrm>
        </p:spPr>
        <p:txBody>
          <a:bodyPr numCol="2">
            <a:normAutofit/>
          </a:bodyPr>
          <a:lstStyle>
            <a:lvl1pPr marL="0" indent="0">
              <a:buNone/>
              <a:defRPr sz="1800">
                <a:solidFill>
                  <a:schemeClr val="tx2"/>
                </a:solidFill>
              </a:defRPr>
            </a:lvl1pPr>
          </a:lstStyle>
          <a:p>
            <a:pPr lvl="0"/>
            <a:r>
              <a:rPr lang="en-US" dirty="0"/>
              <a:t>Add text</a:t>
            </a:r>
            <a:endParaRPr lang="pl-PL" dirty="0"/>
          </a:p>
        </p:txBody>
      </p:sp>
      <p:sp>
        <p:nvSpPr>
          <p:cNvPr id="13" name="Prostokąt: zaokrąglone rogi 12">
            <a:extLst>
              <a:ext uri="{FF2B5EF4-FFF2-40B4-BE49-F238E27FC236}">
                <a16:creationId xmlns:a16="http://schemas.microsoft.com/office/drawing/2014/main" id="{E70DE7B9-558D-4280-8C89-81CBAD63C602}"/>
              </a:ext>
            </a:extLst>
          </p:cNvPr>
          <p:cNvSpPr/>
          <p:nvPr userDrawn="1"/>
        </p:nvSpPr>
        <p:spPr>
          <a:xfrm>
            <a:off x="3517104" y="3613336"/>
            <a:ext cx="5157787" cy="311551"/>
          </a:xfrm>
          <a:prstGeom prst="roundRect">
            <a:avLst>
              <a:gd name="adj" fmla="val 48368"/>
            </a:avLst>
          </a:prstGeom>
          <a:gradFill>
            <a:gsLst>
              <a:gs pos="50000">
                <a:srgbClr val="F6622C"/>
              </a:gs>
              <a:gs pos="0">
                <a:srgbClr val="FE724A"/>
              </a:gs>
              <a:gs pos="100000">
                <a:srgbClr val="FE5A2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90328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ppt_x"/>
                                          </p:val>
                                        </p:tav>
                                        <p:tav tm="100000">
                                          <p:val>
                                            <p:strVal val="#ppt_x"/>
                                          </p:val>
                                        </p:tav>
                                      </p:tavLst>
                                    </p:anim>
                                    <p:anim calcmode="lin" valueType="num">
                                      <p:cBhvr additive="base">
                                        <p:cTn id="8" dur="125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ack image &amp; front text">
    <p:spTree>
      <p:nvGrpSpPr>
        <p:cNvPr id="1" name=""/>
        <p:cNvGrpSpPr/>
        <p:nvPr/>
      </p:nvGrpSpPr>
      <p:grpSpPr>
        <a:xfrm>
          <a:off x="0" y="0"/>
          <a:ext cx="0" cy="0"/>
          <a:chOff x="0" y="0"/>
          <a:chExt cx="0" cy="0"/>
        </a:xfrm>
      </p:grpSpPr>
      <p:pic>
        <p:nvPicPr>
          <p:cNvPr id="9" name="Obraz 8">
            <a:extLst>
              <a:ext uri="{FF2B5EF4-FFF2-40B4-BE49-F238E27FC236}">
                <a16:creationId xmlns:a16="http://schemas.microsoft.com/office/drawing/2014/main" id="{745C8C50-D454-45B1-89BF-3FDC794051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5" name="Picture Placeholder 4">
            <a:extLst>
              <a:ext uri="{FF2B5EF4-FFF2-40B4-BE49-F238E27FC236}">
                <a16:creationId xmlns:a16="http://schemas.microsoft.com/office/drawing/2014/main" id="{9CA895DC-E248-4BA7-9393-1A204622695C}"/>
              </a:ext>
            </a:extLst>
          </p:cNvPr>
          <p:cNvSpPr>
            <a:spLocks noGrp="1"/>
          </p:cNvSpPr>
          <p:nvPr>
            <p:ph type="pic" sz="quarter" idx="10" hasCustomPrompt="1"/>
          </p:nvPr>
        </p:nvSpPr>
        <p:spPr>
          <a:xfrm>
            <a:off x="276225" y="261940"/>
            <a:ext cx="11639550" cy="6092562"/>
          </a:xfrm>
          <a:prstGeom prst="roundRect">
            <a:avLst>
              <a:gd name="adj" fmla="val 1773"/>
            </a:avLst>
          </a:prstGeom>
          <a:solidFill>
            <a:schemeClr val="bg1">
              <a:lumMod val="95000"/>
              <a:alpha val="25000"/>
            </a:schemeClr>
          </a:solidFill>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pic>
        <p:nvPicPr>
          <p:cNvPr id="3" name="Obraz 2">
            <a:extLst>
              <a:ext uri="{FF2B5EF4-FFF2-40B4-BE49-F238E27FC236}">
                <a16:creationId xmlns:a16="http://schemas.microsoft.com/office/drawing/2014/main" id="{2EF06CBD-4B7A-432A-99F7-AB7A9A626A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33" y="1122363"/>
            <a:ext cx="251637" cy="3458787"/>
          </a:xfrm>
          <a:prstGeom prst="rect">
            <a:avLst/>
          </a:prstGeom>
        </p:spPr>
      </p:pic>
      <p:sp>
        <p:nvSpPr>
          <p:cNvPr id="4" name="Symbol zastępczy daty 4">
            <a:extLst>
              <a:ext uri="{FF2B5EF4-FFF2-40B4-BE49-F238E27FC236}">
                <a16:creationId xmlns:a16="http://schemas.microsoft.com/office/drawing/2014/main" id="{23253C85-AC32-424E-BBA2-92DF04D4FEDE}"/>
              </a:ext>
            </a:extLst>
          </p:cNvPr>
          <p:cNvSpPr>
            <a:spLocks noGrp="1"/>
          </p:cNvSpPr>
          <p:nvPr>
            <p:ph type="dt" sz="half" idx="11"/>
          </p:nvPr>
        </p:nvSpPr>
        <p:spPr>
          <a:xfrm>
            <a:off x="838200" y="6356350"/>
            <a:ext cx="2743200" cy="365125"/>
          </a:xfrm>
        </p:spPr>
        <p:txBody>
          <a:bodyPr/>
          <a:lstStyle/>
          <a:p>
            <a:fld id="{B0D8CFB8-54DB-4E18-9170-576ACA0554DA}" type="datetimeyyyy">
              <a:rPr lang="pl-PL" smtClean="0"/>
              <a:t>2024</a:t>
            </a:fld>
            <a:endParaRPr lang="pl-PL" dirty="0"/>
          </a:p>
        </p:txBody>
      </p:sp>
      <p:sp>
        <p:nvSpPr>
          <p:cNvPr id="6" name="Symbol zastępczy stopki 5">
            <a:extLst>
              <a:ext uri="{FF2B5EF4-FFF2-40B4-BE49-F238E27FC236}">
                <a16:creationId xmlns:a16="http://schemas.microsoft.com/office/drawing/2014/main" id="{4CB04A90-9841-4F7D-A9F9-A8FEE41E0EC9}"/>
              </a:ext>
            </a:extLst>
          </p:cNvPr>
          <p:cNvSpPr>
            <a:spLocks noGrp="1"/>
          </p:cNvSpPr>
          <p:nvPr>
            <p:ph type="ftr" sz="quarter" idx="12"/>
          </p:nvPr>
        </p:nvSpPr>
        <p:spPr>
          <a:xfrm>
            <a:off x="4038600" y="6356350"/>
            <a:ext cx="4114800" cy="365125"/>
          </a:xfrm>
        </p:spPr>
        <p:txBody>
          <a:bodyPr/>
          <a:lstStyle/>
          <a:p>
            <a:r>
              <a:rPr lang="pl-PL"/>
              <a:t>©Selectivv</a:t>
            </a:r>
          </a:p>
        </p:txBody>
      </p:sp>
      <p:sp>
        <p:nvSpPr>
          <p:cNvPr id="7" name="Symbol zastępczy numeru slajdu 6">
            <a:extLst>
              <a:ext uri="{FF2B5EF4-FFF2-40B4-BE49-F238E27FC236}">
                <a16:creationId xmlns:a16="http://schemas.microsoft.com/office/drawing/2014/main" id="{B9811C39-0DA5-4918-B2B7-196CA5C0C4A0}"/>
              </a:ext>
            </a:extLst>
          </p:cNvPr>
          <p:cNvSpPr>
            <a:spLocks noGrp="1"/>
          </p:cNvSpPr>
          <p:nvPr>
            <p:ph type="sldNum" sz="quarter" idx="13"/>
          </p:nvPr>
        </p:nvSpPr>
        <p:spPr>
          <a:xfrm>
            <a:off x="8610600" y="6356350"/>
            <a:ext cx="2743200" cy="365125"/>
          </a:xfrm>
        </p:spPr>
        <p:txBody>
          <a:bodyPr/>
          <a:lstStyle/>
          <a:p>
            <a:fld id="{70BFC4D2-108E-4778-8243-D29E18B9C1EA}" type="slidenum">
              <a:rPr lang="pl-PL" smtClean="0"/>
              <a:t>‹#›</a:t>
            </a:fld>
            <a:endParaRPr lang="pl-PL" dirty="0"/>
          </a:p>
        </p:txBody>
      </p:sp>
      <p:sp>
        <p:nvSpPr>
          <p:cNvPr id="2" name="Tytuł 1">
            <a:extLst>
              <a:ext uri="{FF2B5EF4-FFF2-40B4-BE49-F238E27FC236}">
                <a16:creationId xmlns:a16="http://schemas.microsoft.com/office/drawing/2014/main" id="{9342F481-2362-4168-9017-96501CAE6AD5}"/>
              </a:ext>
            </a:extLst>
          </p:cNvPr>
          <p:cNvSpPr>
            <a:spLocks noGrp="1"/>
          </p:cNvSpPr>
          <p:nvPr>
            <p:ph type="title" hasCustomPrompt="1"/>
          </p:nvPr>
        </p:nvSpPr>
        <p:spPr>
          <a:xfrm>
            <a:off x="838200" y="2645439"/>
            <a:ext cx="10515600" cy="1325563"/>
          </a:xfrm>
        </p:spPr>
        <p:txBody>
          <a:bodyPr/>
          <a:lstStyle>
            <a:lvl1pPr algn="ctr">
              <a:defRPr>
                <a:solidFill>
                  <a:schemeClr val="tx2"/>
                </a:solidFill>
              </a:defRPr>
            </a:lvl1pPr>
          </a:lstStyle>
          <a:p>
            <a:r>
              <a:rPr lang="pl-PL" dirty="0" err="1"/>
              <a:t>Add</a:t>
            </a:r>
            <a:r>
              <a:rPr lang="pl-PL" dirty="0"/>
              <a:t> </a:t>
            </a:r>
            <a:r>
              <a:rPr lang="pl-PL" dirty="0" err="1"/>
              <a:t>Title</a:t>
            </a:r>
            <a:endParaRPr lang="pl-PL" dirty="0"/>
          </a:p>
        </p:txBody>
      </p:sp>
      <p:pic>
        <p:nvPicPr>
          <p:cNvPr id="10" name="Obraz 9">
            <a:extLst>
              <a:ext uri="{FF2B5EF4-FFF2-40B4-BE49-F238E27FC236}">
                <a16:creationId xmlns:a16="http://schemas.microsoft.com/office/drawing/2014/main" id="{74138A33-D6B8-46C2-83BD-BDD01432C7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52676" y="5224694"/>
            <a:ext cx="1248907" cy="1170410"/>
          </a:xfrm>
          <a:prstGeom prst="rect">
            <a:avLst/>
          </a:prstGeom>
        </p:spPr>
      </p:pic>
    </p:spTree>
    <p:extLst>
      <p:ext uri="{BB962C8B-B14F-4D97-AF65-F5344CB8AC3E}">
        <p14:creationId xmlns:p14="http://schemas.microsoft.com/office/powerpoint/2010/main" val="87294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C8595B36-DECC-4654-AB08-47ED599428CA}"/>
              </a:ext>
            </a:extLst>
          </p:cNvPr>
          <p:cNvSpPr/>
          <p:nvPr userDrawn="1"/>
        </p:nvSpPr>
        <p:spPr>
          <a:xfrm>
            <a:off x="0" y="4716966"/>
            <a:ext cx="12192000" cy="21410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D465588E-1F86-471F-A88E-482CB972DB22}"/>
              </a:ext>
            </a:extLst>
          </p:cNvPr>
          <p:cNvSpPr>
            <a:spLocks noGrp="1"/>
          </p:cNvSpPr>
          <p:nvPr>
            <p:ph type="title" hasCustomPrompt="1"/>
          </p:nvPr>
        </p:nvSpPr>
        <p:spPr>
          <a:xfrm>
            <a:off x="838200" y="918385"/>
            <a:ext cx="9253413" cy="772303"/>
          </a:xfrm>
        </p:spPr>
        <p:txBody>
          <a:bodyPr>
            <a:normAutofit/>
          </a:bodyPr>
          <a:lstStyle>
            <a:lvl1pPr>
              <a:defRPr sz="3000">
                <a:solidFill>
                  <a:schemeClr val="tx2"/>
                </a:solidFill>
              </a:defRPr>
            </a:lvl1pPr>
          </a:lstStyle>
          <a:p>
            <a:r>
              <a:rPr lang="pl-PL" dirty="0" err="1"/>
              <a:t>Timeline</a:t>
            </a:r>
            <a:endParaRPr lang="pl-PL" dirty="0"/>
          </a:p>
        </p:txBody>
      </p:sp>
      <p:sp>
        <p:nvSpPr>
          <p:cNvPr id="4" name="Symbol zastępczy daty 3">
            <a:extLst>
              <a:ext uri="{FF2B5EF4-FFF2-40B4-BE49-F238E27FC236}">
                <a16:creationId xmlns:a16="http://schemas.microsoft.com/office/drawing/2014/main" id="{62D0EDEF-4B6D-4D11-83AE-8A7E8E62CFAF}"/>
              </a:ext>
            </a:extLst>
          </p:cNvPr>
          <p:cNvSpPr>
            <a:spLocks noGrp="1"/>
          </p:cNvSpPr>
          <p:nvPr>
            <p:ph type="dt" sz="half" idx="10"/>
          </p:nvPr>
        </p:nvSpPr>
        <p:spPr/>
        <p:txBody>
          <a:bodyPr/>
          <a:lstStyle>
            <a:lvl1pPr>
              <a:defRPr>
                <a:solidFill>
                  <a:schemeClr val="bg1"/>
                </a:solidFill>
              </a:defRPr>
            </a:lvl1pPr>
          </a:lstStyle>
          <a:p>
            <a:fld id="{5B7F61C7-30A8-45AB-9E7B-B3319741A1EA}" type="datetimeyyyy">
              <a:rPr lang="pl-PL" smtClean="0"/>
              <a:t>2024</a:t>
            </a:fld>
            <a:endParaRPr lang="pl-PL" dirty="0"/>
          </a:p>
        </p:txBody>
      </p:sp>
      <p:sp>
        <p:nvSpPr>
          <p:cNvPr id="5" name="Symbol zastępczy stopki 4">
            <a:extLst>
              <a:ext uri="{FF2B5EF4-FFF2-40B4-BE49-F238E27FC236}">
                <a16:creationId xmlns:a16="http://schemas.microsoft.com/office/drawing/2014/main" id="{466BC6F1-41B9-4562-950D-3213F2E1058B}"/>
              </a:ext>
            </a:extLst>
          </p:cNvPr>
          <p:cNvSpPr>
            <a:spLocks noGrp="1"/>
          </p:cNvSpPr>
          <p:nvPr>
            <p:ph type="ftr" sz="quarter" idx="11"/>
          </p:nvPr>
        </p:nvSpPr>
        <p:spPr/>
        <p:txBody>
          <a:bodyPr/>
          <a:lstStyle>
            <a:lvl1pPr>
              <a:defRPr>
                <a:solidFill>
                  <a:schemeClr val="bg1"/>
                </a:solidFill>
              </a:defRPr>
            </a:lvl1pPr>
          </a:lstStyle>
          <a:p>
            <a:r>
              <a:rPr lang="pl-PL"/>
              <a:t>©Selectivv</a:t>
            </a:r>
          </a:p>
        </p:txBody>
      </p:sp>
      <p:sp>
        <p:nvSpPr>
          <p:cNvPr id="6" name="Symbol zastępczy numeru slajdu 5">
            <a:extLst>
              <a:ext uri="{FF2B5EF4-FFF2-40B4-BE49-F238E27FC236}">
                <a16:creationId xmlns:a16="http://schemas.microsoft.com/office/drawing/2014/main" id="{885CF1EF-FBAB-4496-91F0-645D2E9FEF59}"/>
              </a:ext>
            </a:extLst>
          </p:cNvPr>
          <p:cNvSpPr>
            <a:spLocks noGrp="1"/>
          </p:cNvSpPr>
          <p:nvPr>
            <p:ph type="sldNum" sz="quarter" idx="12"/>
          </p:nvPr>
        </p:nvSpPr>
        <p:spPr/>
        <p:txBody>
          <a:bodyPr/>
          <a:lstStyle>
            <a:lvl1pPr>
              <a:defRPr>
                <a:solidFill>
                  <a:schemeClr val="bg1"/>
                </a:solidFill>
              </a:defRPr>
            </a:lvl1pPr>
          </a:lstStyle>
          <a:p>
            <a:fld id="{70BFC4D2-108E-4778-8243-D29E18B9C1EA}" type="slidenum">
              <a:rPr lang="pl-PL" smtClean="0"/>
              <a:pPr/>
              <a:t>‹#›</a:t>
            </a:fld>
            <a:endParaRPr lang="pl-PL"/>
          </a:p>
        </p:txBody>
      </p:sp>
      <p:sp>
        <p:nvSpPr>
          <p:cNvPr id="9" name="Prostokąt: zaokrąglone rogi 8">
            <a:extLst>
              <a:ext uri="{FF2B5EF4-FFF2-40B4-BE49-F238E27FC236}">
                <a16:creationId xmlns:a16="http://schemas.microsoft.com/office/drawing/2014/main" id="{526568A8-2D61-4785-A074-7002929E960B}"/>
              </a:ext>
            </a:extLst>
          </p:cNvPr>
          <p:cNvSpPr/>
          <p:nvPr userDrawn="1"/>
        </p:nvSpPr>
        <p:spPr>
          <a:xfrm>
            <a:off x="838200" y="4534403"/>
            <a:ext cx="10515600" cy="365125"/>
          </a:xfrm>
          <a:prstGeom prst="roundRect">
            <a:avLst>
              <a:gd name="adj" fmla="val 48368"/>
            </a:avLst>
          </a:prstGeom>
          <a:gradFill>
            <a:gsLst>
              <a:gs pos="50000">
                <a:srgbClr val="FE5A2C"/>
              </a:gs>
              <a:gs pos="0">
                <a:srgbClr val="FE724A"/>
              </a:gs>
              <a:gs pos="100000">
                <a:srgbClr val="F6622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Symbol zastępczy tekstu 10">
            <a:extLst>
              <a:ext uri="{FF2B5EF4-FFF2-40B4-BE49-F238E27FC236}">
                <a16:creationId xmlns:a16="http://schemas.microsoft.com/office/drawing/2014/main" id="{22D7AEE7-8D9B-4347-8B70-A1580642A81D}"/>
              </a:ext>
            </a:extLst>
          </p:cNvPr>
          <p:cNvSpPr>
            <a:spLocks noGrp="1"/>
          </p:cNvSpPr>
          <p:nvPr>
            <p:ph type="body" sz="quarter" idx="13" hasCustomPrompt="1"/>
          </p:nvPr>
        </p:nvSpPr>
        <p:spPr>
          <a:xfrm>
            <a:off x="838200"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12" name="Symbol zastępczy tekstu 10">
            <a:extLst>
              <a:ext uri="{FF2B5EF4-FFF2-40B4-BE49-F238E27FC236}">
                <a16:creationId xmlns:a16="http://schemas.microsoft.com/office/drawing/2014/main" id="{DC036290-BD89-49C7-B2F2-4C67136D1BEF}"/>
              </a:ext>
            </a:extLst>
          </p:cNvPr>
          <p:cNvSpPr>
            <a:spLocks noGrp="1"/>
          </p:cNvSpPr>
          <p:nvPr>
            <p:ph type="body" sz="quarter" idx="14" hasCustomPrompt="1"/>
          </p:nvPr>
        </p:nvSpPr>
        <p:spPr>
          <a:xfrm>
            <a:off x="2727217"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13" name="Symbol zastępczy tekstu 10">
            <a:extLst>
              <a:ext uri="{FF2B5EF4-FFF2-40B4-BE49-F238E27FC236}">
                <a16:creationId xmlns:a16="http://schemas.microsoft.com/office/drawing/2014/main" id="{4F557181-C8C1-4DA4-AA54-617BB16DD38A}"/>
              </a:ext>
            </a:extLst>
          </p:cNvPr>
          <p:cNvSpPr>
            <a:spLocks noGrp="1"/>
          </p:cNvSpPr>
          <p:nvPr>
            <p:ph type="body" sz="quarter" idx="15" hasCustomPrompt="1"/>
          </p:nvPr>
        </p:nvSpPr>
        <p:spPr>
          <a:xfrm>
            <a:off x="4616234"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14" name="Symbol zastępczy tekstu 10">
            <a:extLst>
              <a:ext uri="{FF2B5EF4-FFF2-40B4-BE49-F238E27FC236}">
                <a16:creationId xmlns:a16="http://schemas.microsoft.com/office/drawing/2014/main" id="{D521B30B-EF47-4ED0-9D5E-5C7FEA1A7DB8}"/>
              </a:ext>
            </a:extLst>
          </p:cNvPr>
          <p:cNvSpPr>
            <a:spLocks noGrp="1"/>
          </p:cNvSpPr>
          <p:nvPr>
            <p:ph type="body" sz="quarter" idx="16" hasCustomPrompt="1"/>
          </p:nvPr>
        </p:nvSpPr>
        <p:spPr>
          <a:xfrm>
            <a:off x="6505251"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15" name="Symbol zastępczy tekstu 10">
            <a:extLst>
              <a:ext uri="{FF2B5EF4-FFF2-40B4-BE49-F238E27FC236}">
                <a16:creationId xmlns:a16="http://schemas.microsoft.com/office/drawing/2014/main" id="{D6462A08-2F23-4B00-8EF9-3A164EA8609E}"/>
              </a:ext>
            </a:extLst>
          </p:cNvPr>
          <p:cNvSpPr>
            <a:spLocks noGrp="1"/>
          </p:cNvSpPr>
          <p:nvPr>
            <p:ph type="body" sz="quarter" idx="17" hasCustomPrompt="1"/>
          </p:nvPr>
        </p:nvSpPr>
        <p:spPr>
          <a:xfrm>
            <a:off x="10283283"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16" name="Symbol zastępczy tekstu 10">
            <a:extLst>
              <a:ext uri="{FF2B5EF4-FFF2-40B4-BE49-F238E27FC236}">
                <a16:creationId xmlns:a16="http://schemas.microsoft.com/office/drawing/2014/main" id="{8D05D03F-1205-49C8-AB6F-EE29A1AFE02D}"/>
              </a:ext>
            </a:extLst>
          </p:cNvPr>
          <p:cNvSpPr>
            <a:spLocks noGrp="1"/>
          </p:cNvSpPr>
          <p:nvPr>
            <p:ph type="body" sz="quarter" idx="18" hasCustomPrompt="1"/>
          </p:nvPr>
        </p:nvSpPr>
        <p:spPr>
          <a:xfrm>
            <a:off x="8394268"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53" name="Symbol zastępczy tekstu 52">
            <a:extLst>
              <a:ext uri="{FF2B5EF4-FFF2-40B4-BE49-F238E27FC236}">
                <a16:creationId xmlns:a16="http://schemas.microsoft.com/office/drawing/2014/main" id="{DA31B4AC-00BC-43CF-A3F7-40E50BECE083}"/>
              </a:ext>
            </a:extLst>
          </p:cNvPr>
          <p:cNvSpPr>
            <a:spLocks noGrp="1"/>
          </p:cNvSpPr>
          <p:nvPr>
            <p:ph type="body" sz="quarter" idx="19" hasCustomPrompt="1"/>
          </p:nvPr>
        </p:nvSpPr>
        <p:spPr>
          <a:xfrm>
            <a:off x="838200" y="1807065"/>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sp>
        <p:nvSpPr>
          <p:cNvPr id="54" name="Symbol zastępczy tekstu 52">
            <a:extLst>
              <a:ext uri="{FF2B5EF4-FFF2-40B4-BE49-F238E27FC236}">
                <a16:creationId xmlns:a16="http://schemas.microsoft.com/office/drawing/2014/main" id="{95BEC90B-31E5-4587-8C11-5F35617CF60C}"/>
              </a:ext>
            </a:extLst>
          </p:cNvPr>
          <p:cNvSpPr>
            <a:spLocks noGrp="1"/>
          </p:cNvSpPr>
          <p:nvPr>
            <p:ph type="body" sz="quarter" idx="20" hasCustomPrompt="1"/>
          </p:nvPr>
        </p:nvSpPr>
        <p:spPr>
          <a:xfrm>
            <a:off x="2604335" y="1796392"/>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sp>
        <p:nvSpPr>
          <p:cNvPr id="55" name="Symbol zastępczy tekstu 52">
            <a:extLst>
              <a:ext uri="{FF2B5EF4-FFF2-40B4-BE49-F238E27FC236}">
                <a16:creationId xmlns:a16="http://schemas.microsoft.com/office/drawing/2014/main" id="{E209FBEE-C3B2-4E36-A5E0-338B190C4AD3}"/>
              </a:ext>
            </a:extLst>
          </p:cNvPr>
          <p:cNvSpPr>
            <a:spLocks noGrp="1"/>
          </p:cNvSpPr>
          <p:nvPr>
            <p:ph type="body" sz="quarter" idx="21" hasCustomPrompt="1"/>
          </p:nvPr>
        </p:nvSpPr>
        <p:spPr>
          <a:xfrm>
            <a:off x="4475741" y="1796392"/>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sp>
        <p:nvSpPr>
          <p:cNvPr id="56" name="Symbol zastępczy tekstu 52">
            <a:extLst>
              <a:ext uri="{FF2B5EF4-FFF2-40B4-BE49-F238E27FC236}">
                <a16:creationId xmlns:a16="http://schemas.microsoft.com/office/drawing/2014/main" id="{95291894-9AB4-46F8-854E-EBE312BC0F90}"/>
              </a:ext>
            </a:extLst>
          </p:cNvPr>
          <p:cNvSpPr>
            <a:spLocks noGrp="1"/>
          </p:cNvSpPr>
          <p:nvPr>
            <p:ph type="body" sz="quarter" idx="22" hasCustomPrompt="1"/>
          </p:nvPr>
        </p:nvSpPr>
        <p:spPr>
          <a:xfrm>
            <a:off x="6347147" y="1785869"/>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sp>
        <p:nvSpPr>
          <p:cNvPr id="57" name="Symbol zastępczy tekstu 52">
            <a:extLst>
              <a:ext uri="{FF2B5EF4-FFF2-40B4-BE49-F238E27FC236}">
                <a16:creationId xmlns:a16="http://schemas.microsoft.com/office/drawing/2014/main" id="{3D0F4D79-606F-4285-81DD-DCF904ED1643}"/>
              </a:ext>
            </a:extLst>
          </p:cNvPr>
          <p:cNvSpPr>
            <a:spLocks noGrp="1"/>
          </p:cNvSpPr>
          <p:nvPr>
            <p:ph type="body" sz="quarter" idx="23" hasCustomPrompt="1"/>
          </p:nvPr>
        </p:nvSpPr>
        <p:spPr>
          <a:xfrm>
            <a:off x="8228048" y="1765734"/>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sp>
        <p:nvSpPr>
          <p:cNvPr id="58" name="Symbol zastępczy tekstu 52">
            <a:extLst>
              <a:ext uri="{FF2B5EF4-FFF2-40B4-BE49-F238E27FC236}">
                <a16:creationId xmlns:a16="http://schemas.microsoft.com/office/drawing/2014/main" id="{0F09583C-93C1-422E-8D54-25A60B0BC193}"/>
              </a:ext>
            </a:extLst>
          </p:cNvPr>
          <p:cNvSpPr>
            <a:spLocks noGrp="1"/>
          </p:cNvSpPr>
          <p:nvPr>
            <p:ph type="body" sz="quarter" idx="24" hasCustomPrompt="1"/>
          </p:nvPr>
        </p:nvSpPr>
        <p:spPr>
          <a:xfrm>
            <a:off x="10108949" y="1775511"/>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pic>
        <p:nvPicPr>
          <p:cNvPr id="38" name="Obraz 37">
            <a:extLst>
              <a:ext uri="{FF2B5EF4-FFF2-40B4-BE49-F238E27FC236}">
                <a16:creationId xmlns:a16="http://schemas.microsoft.com/office/drawing/2014/main" id="{CFF7E361-B12B-474B-B1A3-A223E72491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Tree>
    <p:extLst>
      <p:ext uri="{BB962C8B-B14F-4D97-AF65-F5344CB8AC3E}">
        <p14:creationId xmlns:p14="http://schemas.microsoft.com/office/powerpoint/2010/main" val="20804917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purple">
    <p:bg>
      <p:bgPr>
        <a:solidFill>
          <a:schemeClr val="bg1"/>
        </a:solidFill>
        <a:effectLst/>
      </p:bgPr>
    </p:bg>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C8595B36-DECC-4654-AB08-47ED599428CA}"/>
              </a:ext>
            </a:extLst>
          </p:cNvPr>
          <p:cNvSpPr/>
          <p:nvPr userDrawn="1"/>
        </p:nvSpPr>
        <p:spPr>
          <a:xfrm>
            <a:off x="0" y="4716966"/>
            <a:ext cx="12192000" cy="21410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D465588E-1F86-471F-A88E-482CB972DB22}"/>
              </a:ext>
            </a:extLst>
          </p:cNvPr>
          <p:cNvSpPr>
            <a:spLocks noGrp="1"/>
          </p:cNvSpPr>
          <p:nvPr>
            <p:ph type="title" hasCustomPrompt="1"/>
          </p:nvPr>
        </p:nvSpPr>
        <p:spPr>
          <a:xfrm>
            <a:off x="838200" y="918385"/>
            <a:ext cx="9253413" cy="772303"/>
          </a:xfrm>
        </p:spPr>
        <p:txBody>
          <a:bodyPr>
            <a:normAutofit/>
          </a:bodyPr>
          <a:lstStyle>
            <a:lvl1pPr>
              <a:defRPr sz="3000">
                <a:solidFill>
                  <a:schemeClr val="tx2"/>
                </a:solidFill>
              </a:defRPr>
            </a:lvl1pPr>
          </a:lstStyle>
          <a:p>
            <a:r>
              <a:rPr lang="pl-PL" dirty="0" err="1"/>
              <a:t>Timeline</a:t>
            </a:r>
            <a:endParaRPr lang="pl-PL" dirty="0"/>
          </a:p>
        </p:txBody>
      </p:sp>
      <p:sp>
        <p:nvSpPr>
          <p:cNvPr id="4" name="Symbol zastępczy daty 3">
            <a:extLst>
              <a:ext uri="{FF2B5EF4-FFF2-40B4-BE49-F238E27FC236}">
                <a16:creationId xmlns:a16="http://schemas.microsoft.com/office/drawing/2014/main" id="{62D0EDEF-4B6D-4D11-83AE-8A7E8E62CFAF}"/>
              </a:ext>
            </a:extLst>
          </p:cNvPr>
          <p:cNvSpPr>
            <a:spLocks noGrp="1"/>
          </p:cNvSpPr>
          <p:nvPr>
            <p:ph type="dt" sz="half" idx="10"/>
          </p:nvPr>
        </p:nvSpPr>
        <p:spPr/>
        <p:txBody>
          <a:bodyPr/>
          <a:lstStyle>
            <a:lvl1pPr>
              <a:defRPr>
                <a:solidFill>
                  <a:schemeClr val="bg1"/>
                </a:solidFill>
              </a:defRPr>
            </a:lvl1pPr>
          </a:lstStyle>
          <a:p>
            <a:fld id="{0F4069AB-A7C9-4242-ABA5-9301D6527879}" type="datetimeyyyy">
              <a:rPr lang="pl-PL" smtClean="0"/>
              <a:t>2024</a:t>
            </a:fld>
            <a:endParaRPr lang="pl-PL" dirty="0"/>
          </a:p>
        </p:txBody>
      </p:sp>
      <p:sp>
        <p:nvSpPr>
          <p:cNvPr id="5" name="Symbol zastępczy stopki 4">
            <a:extLst>
              <a:ext uri="{FF2B5EF4-FFF2-40B4-BE49-F238E27FC236}">
                <a16:creationId xmlns:a16="http://schemas.microsoft.com/office/drawing/2014/main" id="{466BC6F1-41B9-4562-950D-3213F2E1058B}"/>
              </a:ext>
            </a:extLst>
          </p:cNvPr>
          <p:cNvSpPr>
            <a:spLocks noGrp="1"/>
          </p:cNvSpPr>
          <p:nvPr>
            <p:ph type="ftr" sz="quarter" idx="11"/>
          </p:nvPr>
        </p:nvSpPr>
        <p:spPr/>
        <p:txBody>
          <a:bodyPr/>
          <a:lstStyle>
            <a:lvl1pPr>
              <a:defRPr>
                <a:solidFill>
                  <a:schemeClr val="bg1"/>
                </a:solidFill>
              </a:defRPr>
            </a:lvl1pPr>
          </a:lstStyle>
          <a:p>
            <a:r>
              <a:rPr lang="pl-PL"/>
              <a:t>©Selectivv</a:t>
            </a:r>
          </a:p>
        </p:txBody>
      </p:sp>
      <p:sp>
        <p:nvSpPr>
          <p:cNvPr id="6" name="Symbol zastępczy numeru slajdu 5">
            <a:extLst>
              <a:ext uri="{FF2B5EF4-FFF2-40B4-BE49-F238E27FC236}">
                <a16:creationId xmlns:a16="http://schemas.microsoft.com/office/drawing/2014/main" id="{885CF1EF-FBAB-4496-91F0-645D2E9FEF59}"/>
              </a:ext>
            </a:extLst>
          </p:cNvPr>
          <p:cNvSpPr>
            <a:spLocks noGrp="1"/>
          </p:cNvSpPr>
          <p:nvPr>
            <p:ph type="sldNum" sz="quarter" idx="12"/>
          </p:nvPr>
        </p:nvSpPr>
        <p:spPr/>
        <p:txBody>
          <a:bodyPr/>
          <a:lstStyle>
            <a:lvl1pPr>
              <a:defRPr>
                <a:solidFill>
                  <a:schemeClr val="bg1"/>
                </a:solidFill>
              </a:defRPr>
            </a:lvl1pPr>
          </a:lstStyle>
          <a:p>
            <a:fld id="{70BFC4D2-108E-4778-8243-D29E18B9C1EA}" type="slidenum">
              <a:rPr lang="pl-PL" smtClean="0"/>
              <a:pPr/>
              <a:t>‹#›</a:t>
            </a:fld>
            <a:endParaRPr lang="pl-PL"/>
          </a:p>
        </p:txBody>
      </p:sp>
      <p:sp>
        <p:nvSpPr>
          <p:cNvPr id="9" name="Prostokąt: zaokrąglone rogi 8">
            <a:extLst>
              <a:ext uri="{FF2B5EF4-FFF2-40B4-BE49-F238E27FC236}">
                <a16:creationId xmlns:a16="http://schemas.microsoft.com/office/drawing/2014/main" id="{526568A8-2D61-4785-A074-7002929E960B}"/>
              </a:ext>
            </a:extLst>
          </p:cNvPr>
          <p:cNvSpPr/>
          <p:nvPr userDrawn="1"/>
        </p:nvSpPr>
        <p:spPr>
          <a:xfrm>
            <a:off x="838200" y="4534403"/>
            <a:ext cx="10515600" cy="365125"/>
          </a:xfrm>
          <a:prstGeom prst="roundRect">
            <a:avLst>
              <a:gd name="adj" fmla="val 48368"/>
            </a:avLst>
          </a:prstGeom>
          <a:gradFill>
            <a:gsLst>
              <a:gs pos="0">
                <a:srgbClr val="C026D3"/>
              </a:gs>
              <a:gs pos="100000">
                <a:srgbClr val="941BC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Symbol zastępczy tekstu 10">
            <a:extLst>
              <a:ext uri="{FF2B5EF4-FFF2-40B4-BE49-F238E27FC236}">
                <a16:creationId xmlns:a16="http://schemas.microsoft.com/office/drawing/2014/main" id="{22D7AEE7-8D9B-4347-8B70-A1580642A81D}"/>
              </a:ext>
            </a:extLst>
          </p:cNvPr>
          <p:cNvSpPr>
            <a:spLocks noGrp="1"/>
          </p:cNvSpPr>
          <p:nvPr>
            <p:ph type="body" sz="quarter" idx="13" hasCustomPrompt="1"/>
          </p:nvPr>
        </p:nvSpPr>
        <p:spPr>
          <a:xfrm>
            <a:off x="838200"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12" name="Symbol zastępczy tekstu 10">
            <a:extLst>
              <a:ext uri="{FF2B5EF4-FFF2-40B4-BE49-F238E27FC236}">
                <a16:creationId xmlns:a16="http://schemas.microsoft.com/office/drawing/2014/main" id="{DC036290-BD89-49C7-B2F2-4C67136D1BEF}"/>
              </a:ext>
            </a:extLst>
          </p:cNvPr>
          <p:cNvSpPr>
            <a:spLocks noGrp="1"/>
          </p:cNvSpPr>
          <p:nvPr>
            <p:ph type="body" sz="quarter" idx="14" hasCustomPrompt="1"/>
          </p:nvPr>
        </p:nvSpPr>
        <p:spPr>
          <a:xfrm>
            <a:off x="2727217"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13" name="Symbol zastępczy tekstu 10">
            <a:extLst>
              <a:ext uri="{FF2B5EF4-FFF2-40B4-BE49-F238E27FC236}">
                <a16:creationId xmlns:a16="http://schemas.microsoft.com/office/drawing/2014/main" id="{4F557181-C8C1-4DA4-AA54-617BB16DD38A}"/>
              </a:ext>
            </a:extLst>
          </p:cNvPr>
          <p:cNvSpPr>
            <a:spLocks noGrp="1"/>
          </p:cNvSpPr>
          <p:nvPr>
            <p:ph type="body" sz="quarter" idx="15" hasCustomPrompt="1"/>
          </p:nvPr>
        </p:nvSpPr>
        <p:spPr>
          <a:xfrm>
            <a:off x="4616234"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14" name="Symbol zastępczy tekstu 10">
            <a:extLst>
              <a:ext uri="{FF2B5EF4-FFF2-40B4-BE49-F238E27FC236}">
                <a16:creationId xmlns:a16="http://schemas.microsoft.com/office/drawing/2014/main" id="{D521B30B-EF47-4ED0-9D5E-5C7FEA1A7DB8}"/>
              </a:ext>
            </a:extLst>
          </p:cNvPr>
          <p:cNvSpPr>
            <a:spLocks noGrp="1"/>
          </p:cNvSpPr>
          <p:nvPr>
            <p:ph type="body" sz="quarter" idx="16" hasCustomPrompt="1"/>
          </p:nvPr>
        </p:nvSpPr>
        <p:spPr>
          <a:xfrm>
            <a:off x="6505251"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15" name="Symbol zastępczy tekstu 10">
            <a:extLst>
              <a:ext uri="{FF2B5EF4-FFF2-40B4-BE49-F238E27FC236}">
                <a16:creationId xmlns:a16="http://schemas.microsoft.com/office/drawing/2014/main" id="{D6462A08-2F23-4B00-8EF9-3A164EA8609E}"/>
              </a:ext>
            </a:extLst>
          </p:cNvPr>
          <p:cNvSpPr>
            <a:spLocks noGrp="1"/>
          </p:cNvSpPr>
          <p:nvPr>
            <p:ph type="body" sz="quarter" idx="17" hasCustomPrompt="1"/>
          </p:nvPr>
        </p:nvSpPr>
        <p:spPr>
          <a:xfrm>
            <a:off x="10283283"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16" name="Symbol zastępczy tekstu 10">
            <a:extLst>
              <a:ext uri="{FF2B5EF4-FFF2-40B4-BE49-F238E27FC236}">
                <a16:creationId xmlns:a16="http://schemas.microsoft.com/office/drawing/2014/main" id="{8D05D03F-1205-49C8-AB6F-EE29A1AFE02D}"/>
              </a:ext>
            </a:extLst>
          </p:cNvPr>
          <p:cNvSpPr>
            <a:spLocks noGrp="1"/>
          </p:cNvSpPr>
          <p:nvPr>
            <p:ph type="body" sz="quarter" idx="18" hasCustomPrompt="1"/>
          </p:nvPr>
        </p:nvSpPr>
        <p:spPr>
          <a:xfrm>
            <a:off x="8394268" y="5110937"/>
            <a:ext cx="914400" cy="647700"/>
          </a:xfrm>
        </p:spPr>
        <p:txBody>
          <a:bodyPr>
            <a:normAutofit/>
          </a:bodyPr>
          <a:lstStyle>
            <a:lvl1pPr marL="0" indent="0">
              <a:buNone/>
              <a:defRPr sz="1400">
                <a:solidFill>
                  <a:schemeClr val="bg1"/>
                </a:solidFill>
              </a:defRPr>
            </a:lvl1pPr>
          </a:lstStyle>
          <a:p>
            <a:pPr lvl="0"/>
            <a:r>
              <a:rPr lang="pl-PL" dirty="0" err="1"/>
              <a:t>text</a:t>
            </a:r>
            <a:endParaRPr lang="pl-PL" dirty="0"/>
          </a:p>
        </p:txBody>
      </p:sp>
      <p:sp>
        <p:nvSpPr>
          <p:cNvPr id="53" name="Symbol zastępczy tekstu 52">
            <a:extLst>
              <a:ext uri="{FF2B5EF4-FFF2-40B4-BE49-F238E27FC236}">
                <a16:creationId xmlns:a16="http://schemas.microsoft.com/office/drawing/2014/main" id="{DA31B4AC-00BC-43CF-A3F7-40E50BECE083}"/>
              </a:ext>
            </a:extLst>
          </p:cNvPr>
          <p:cNvSpPr>
            <a:spLocks noGrp="1"/>
          </p:cNvSpPr>
          <p:nvPr>
            <p:ph type="body" sz="quarter" idx="19" hasCustomPrompt="1"/>
          </p:nvPr>
        </p:nvSpPr>
        <p:spPr>
          <a:xfrm>
            <a:off x="838200" y="1807065"/>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sp>
        <p:nvSpPr>
          <p:cNvPr id="54" name="Symbol zastępczy tekstu 52">
            <a:extLst>
              <a:ext uri="{FF2B5EF4-FFF2-40B4-BE49-F238E27FC236}">
                <a16:creationId xmlns:a16="http://schemas.microsoft.com/office/drawing/2014/main" id="{95BEC90B-31E5-4587-8C11-5F35617CF60C}"/>
              </a:ext>
            </a:extLst>
          </p:cNvPr>
          <p:cNvSpPr>
            <a:spLocks noGrp="1"/>
          </p:cNvSpPr>
          <p:nvPr>
            <p:ph type="body" sz="quarter" idx="20" hasCustomPrompt="1"/>
          </p:nvPr>
        </p:nvSpPr>
        <p:spPr>
          <a:xfrm>
            <a:off x="2604335" y="1796392"/>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sp>
        <p:nvSpPr>
          <p:cNvPr id="55" name="Symbol zastępczy tekstu 52">
            <a:extLst>
              <a:ext uri="{FF2B5EF4-FFF2-40B4-BE49-F238E27FC236}">
                <a16:creationId xmlns:a16="http://schemas.microsoft.com/office/drawing/2014/main" id="{E209FBEE-C3B2-4E36-A5E0-338B190C4AD3}"/>
              </a:ext>
            </a:extLst>
          </p:cNvPr>
          <p:cNvSpPr>
            <a:spLocks noGrp="1"/>
          </p:cNvSpPr>
          <p:nvPr>
            <p:ph type="body" sz="quarter" idx="21" hasCustomPrompt="1"/>
          </p:nvPr>
        </p:nvSpPr>
        <p:spPr>
          <a:xfrm>
            <a:off x="4475741" y="1796392"/>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sp>
        <p:nvSpPr>
          <p:cNvPr id="56" name="Symbol zastępczy tekstu 52">
            <a:extLst>
              <a:ext uri="{FF2B5EF4-FFF2-40B4-BE49-F238E27FC236}">
                <a16:creationId xmlns:a16="http://schemas.microsoft.com/office/drawing/2014/main" id="{95291894-9AB4-46F8-854E-EBE312BC0F90}"/>
              </a:ext>
            </a:extLst>
          </p:cNvPr>
          <p:cNvSpPr>
            <a:spLocks noGrp="1"/>
          </p:cNvSpPr>
          <p:nvPr>
            <p:ph type="body" sz="quarter" idx="22" hasCustomPrompt="1"/>
          </p:nvPr>
        </p:nvSpPr>
        <p:spPr>
          <a:xfrm>
            <a:off x="6347147" y="1785869"/>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sp>
        <p:nvSpPr>
          <p:cNvPr id="57" name="Symbol zastępczy tekstu 52">
            <a:extLst>
              <a:ext uri="{FF2B5EF4-FFF2-40B4-BE49-F238E27FC236}">
                <a16:creationId xmlns:a16="http://schemas.microsoft.com/office/drawing/2014/main" id="{3D0F4D79-606F-4285-81DD-DCF904ED1643}"/>
              </a:ext>
            </a:extLst>
          </p:cNvPr>
          <p:cNvSpPr>
            <a:spLocks noGrp="1"/>
          </p:cNvSpPr>
          <p:nvPr>
            <p:ph type="body" sz="quarter" idx="23" hasCustomPrompt="1"/>
          </p:nvPr>
        </p:nvSpPr>
        <p:spPr>
          <a:xfrm>
            <a:off x="8228048" y="1765734"/>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sp>
        <p:nvSpPr>
          <p:cNvPr id="58" name="Symbol zastępczy tekstu 52">
            <a:extLst>
              <a:ext uri="{FF2B5EF4-FFF2-40B4-BE49-F238E27FC236}">
                <a16:creationId xmlns:a16="http://schemas.microsoft.com/office/drawing/2014/main" id="{0F09583C-93C1-422E-8D54-25A60B0BC193}"/>
              </a:ext>
            </a:extLst>
          </p:cNvPr>
          <p:cNvSpPr>
            <a:spLocks noGrp="1"/>
          </p:cNvSpPr>
          <p:nvPr>
            <p:ph type="body" sz="quarter" idx="24" hasCustomPrompt="1"/>
          </p:nvPr>
        </p:nvSpPr>
        <p:spPr>
          <a:xfrm>
            <a:off x="10108949" y="1775511"/>
            <a:ext cx="1122363" cy="785038"/>
          </a:xfrm>
        </p:spPr>
        <p:txBody>
          <a:bodyPr>
            <a:normAutofit/>
          </a:bodyPr>
          <a:lstStyle>
            <a:lvl1pPr marL="0" indent="0" algn="ctr">
              <a:buNone/>
              <a:defRPr sz="200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text</a:t>
            </a:r>
            <a:endParaRPr lang="pl-PL" dirty="0"/>
          </a:p>
        </p:txBody>
      </p:sp>
      <p:pic>
        <p:nvPicPr>
          <p:cNvPr id="38" name="Obraz 37">
            <a:extLst>
              <a:ext uri="{FF2B5EF4-FFF2-40B4-BE49-F238E27FC236}">
                <a16:creationId xmlns:a16="http://schemas.microsoft.com/office/drawing/2014/main" id="{CFF7E361-B12B-474B-B1A3-A223E72491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Tree>
    <p:extLst>
      <p:ext uri="{BB962C8B-B14F-4D97-AF65-F5344CB8AC3E}">
        <p14:creationId xmlns:p14="http://schemas.microsoft.com/office/powerpoint/2010/main" val="8353751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reak">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6D337175-9E27-4AEC-AF90-D158BD941DB2}"/>
              </a:ext>
            </a:extLst>
          </p:cNvPr>
          <p:cNvSpPr/>
          <p:nvPr userDrawn="1"/>
        </p:nvSpPr>
        <p:spPr>
          <a:xfrm>
            <a:off x="0" y="0"/>
            <a:ext cx="12192000" cy="6858000"/>
          </a:xfrm>
          <a:custGeom>
            <a:avLst/>
            <a:gdLst>
              <a:gd name="connsiteX0" fmla="*/ 11225779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3094799 h 6858000"/>
              <a:gd name="connsiteX5" fmla="*/ 205961 w 12192000"/>
              <a:gd name="connsiteY5" fmla="*/ 2960381 h 6858000"/>
              <a:gd name="connsiteX6" fmla="*/ 2938066 w 12192000"/>
              <a:gd name="connsiteY6" fmla="*/ 2958312 h 6858000"/>
              <a:gd name="connsiteX7" fmla="*/ 7508568 w 12192000"/>
              <a:gd name="connsiteY7" fmla="*/ 2443497 h 6858000"/>
              <a:gd name="connsiteX8" fmla="*/ 11026643 w 12192000"/>
              <a:gd name="connsiteY8" fmla="*/ 57922 h 6858000"/>
              <a:gd name="connsiteX0" fmla="*/ 11225779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3094799 h 6858000"/>
              <a:gd name="connsiteX5" fmla="*/ 205961 w 12192000"/>
              <a:gd name="connsiteY5" fmla="*/ 2960381 h 6858000"/>
              <a:gd name="connsiteX6" fmla="*/ 2938066 w 12192000"/>
              <a:gd name="connsiteY6" fmla="*/ 2958312 h 6858000"/>
              <a:gd name="connsiteX7" fmla="*/ 7485708 w 12192000"/>
              <a:gd name="connsiteY7" fmla="*/ 2428257 h 6858000"/>
              <a:gd name="connsiteX8" fmla="*/ 11026643 w 12192000"/>
              <a:gd name="connsiteY8" fmla="*/ 57922 h 6858000"/>
              <a:gd name="connsiteX9" fmla="*/ 11225779 w 1219200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11225779" y="0"/>
                </a:moveTo>
                <a:lnTo>
                  <a:pt x="12192000" y="0"/>
                </a:lnTo>
                <a:lnTo>
                  <a:pt x="12192000" y="6858000"/>
                </a:lnTo>
                <a:lnTo>
                  <a:pt x="0" y="6858000"/>
                </a:lnTo>
                <a:lnTo>
                  <a:pt x="0" y="3094799"/>
                </a:lnTo>
                <a:lnTo>
                  <a:pt x="205961" y="2960381"/>
                </a:lnTo>
                <a:cubicBezTo>
                  <a:pt x="1058797" y="2467399"/>
                  <a:pt x="2188563" y="2539105"/>
                  <a:pt x="2938066" y="2958312"/>
                </a:cubicBezTo>
                <a:cubicBezTo>
                  <a:pt x="3735332" y="3403260"/>
                  <a:pt x="5663386" y="4869953"/>
                  <a:pt x="7485708" y="2428257"/>
                </a:cubicBezTo>
                <a:cubicBezTo>
                  <a:pt x="8510763" y="1054803"/>
                  <a:pt x="9967875" y="390038"/>
                  <a:pt x="11026643" y="57922"/>
                </a:cubicBezTo>
                <a:lnTo>
                  <a:pt x="11225779" y="0"/>
                </a:lnTo>
                <a:close/>
              </a:path>
            </a:pathLst>
          </a:custGeom>
          <a:gradFill flip="none" rotWithShape="1">
            <a:gsLst>
              <a:gs pos="50000">
                <a:srgbClr val="FE5A2C"/>
              </a:gs>
              <a:gs pos="0">
                <a:srgbClr val="F6622C"/>
              </a:gs>
              <a:gs pos="100000">
                <a:srgbClr val="FE724A"/>
              </a:gs>
            </a:gsLst>
            <a:lin ang="0" scaled="1"/>
            <a:tileRect/>
          </a:gradFill>
          <a:ln>
            <a:noFill/>
          </a:ln>
          <a:effectLst>
            <a:outerShdw blurRad="393700" dist="266700" dir="5400000" sx="93000" sy="93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6" name="Freeform: Shape 15">
            <a:extLst>
              <a:ext uri="{FF2B5EF4-FFF2-40B4-BE49-F238E27FC236}">
                <a16:creationId xmlns:a16="http://schemas.microsoft.com/office/drawing/2014/main" id="{E58BF6F0-6157-4798-AC79-B5AA986C61C2}"/>
              </a:ext>
            </a:extLst>
          </p:cNvPr>
          <p:cNvSpPr/>
          <p:nvPr userDrawn="1"/>
        </p:nvSpPr>
        <p:spPr>
          <a:xfrm>
            <a:off x="0" y="405000"/>
            <a:ext cx="12192000" cy="6453003"/>
          </a:xfrm>
          <a:custGeom>
            <a:avLst/>
            <a:gdLst>
              <a:gd name="connsiteX0" fmla="*/ 11874924 w 12192000"/>
              <a:gd name="connsiteY0" fmla="*/ 405 h 6453003"/>
              <a:gd name="connsiteX1" fmla="*/ 12099382 w 12192000"/>
              <a:gd name="connsiteY1" fmla="*/ 3242 h 6453003"/>
              <a:gd name="connsiteX2" fmla="*/ 12192000 w 12192000"/>
              <a:gd name="connsiteY2" fmla="*/ 9511 h 6453003"/>
              <a:gd name="connsiteX3" fmla="*/ 12192000 w 12192000"/>
              <a:gd name="connsiteY3" fmla="*/ 6453003 h 6453003"/>
              <a:gd name="connsiteX4" fmla="*/ 0 w 12192000"/>
              <a:gd name="connsiteY4" fmla="*/ 6453003 h 6453003"/>
              <a:gd name="connsiteX5" fmla="*/ 0 w 12192000"/>
              <a:gd name="connsiteY5" fmla="*/ 3677155 h 6453003"/>
              <a:gd name="connsiteX6" fmla="*/ 96770 w 12192000"/>
              <a:gd name="connsiteY6" fmla="*/ 3601783 h 6453003"/>
              <a:gd name="connsiteX7" fmla="*/ 3849585 w 12192000"/>
              <a:gd name="connsiteY7" fmla="*/ 3347845 h 6453003"/>
              <a:gd name="connsiteX8" fmla="*/ 8816515 w 12192000"/>
              <a:gd name="connsiteY8" fmla="*/ 906323 h 6453003"/>
              <a:gd name="connsiteX9" fmla="*/ 11874924 w 12192000"/>
              <a:gd name="connsiteY9" fmla="*/ 405 h 6453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453003">
                <a:moveTo>
                  <a:pt x="11874924" y="405"/>
                </a:moveTo>
                <a:cubicBezTo>
                  <a:pt x="11950925" y="-629"/>
                  <a:pt x="12025778" y="319"/>
                  <a:pt x="12099382" y="3242"/>
                </a:cubicBezTo>
                <a:lnTo>
                  <a:pt x="12192000" y="9511"/>
                </a:lnTo>
                <a:lnTo>
                  <a:pt x="12192000" y="6453003"/>
                </a:lnTo>
                <a:lnTo>
                  <a:pt x="0" y="6453003"/>
                </a:lnTo>
                <a:lnTo>
                  <a:pt x="0" y="3677155"/>
                </a:lnTo>
                <a:lnTo>
                  <a:pt x="96770" y="3601783"/>
                </a:lnTo>
                <a:cubicBezTo>
                  <a:pt x="623618" y="3220816"/>
                  <a:pt x="1788603" y="2710806"/>
                  <a:pt x="3849585" y="3347845"/>
                </a:cubicBezTo>
                <a:cubicBezTo>
                  <a:pt x="6847377" y="4274447"/>
                  <a:pt x="7391094" y="1700553"/>
                  <a:pt x="8816515" y="906323"/>
                </a:cubicBezTo>
                <a:cubicBezTo>
                  <a:pt x="9885580" y="310651"/>
                  <a:pt x="10962912" y="12815"/>
                  <a:pt x="11874924" y="405"/>
                </a:cubicBezTo>
                <a:close/>
              </a:path>
            </a:pathLst>
          </a:cu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9" name="Picture Placeholder 18">
            <a:extLst>
              <a:ext uri="{FF2B5EF4-FFF2-40B4-BE49-F238E27FC236}">
                <a16:creationId xmlns:a16="http://schemas.microsoft.com/office/drawing/2014/main" id="{24E6CEA7-05BA-4F06-BDD1-67077AF73593}"/>
              </a:ext>
            </a:extLst>
          </p:cNvPr>
          <p:cNvSpPr>
            <a:spLocks noGrp="1"/>
          </p:cNvSpPr>
          <p:nvPr>
            <p:ph type="pic" sz="quarter" idx="10" hasCustomPrompt="1"/>
          </p:nvPr>
        </p:nvSpPr>
        <p:spPr>
          <a:xfrm>
            <a:off x="0" y="685574"/>
            <a:ext cx="12192000" cy="6172429"/>
          </a:xfrm>
          <a:custGeom>
            <a:avLst/>
            <a:gdLst>
              <a:gd name="connsiteX0" fmla="*/ 11885672 w 12192000"/>
              <a:gd name="connsiteY0" fmla="*/ 327 h 6172429"/>
              <a:gd name="connsiteX1" fmla="*/ 12189581 w 12192000"/>
              <a:gd name="connsiteY1" fmla="*/ 8519 h 6172429"/>
              <a:gd name="connsiteX2" fmla="*/ 12192000 w 12192000"/>
              <a:gd name="connsiteY2" fmla="*/ 8645 h 6172429"/>
              <a:gd name="connsiteX3" fmla="*/ 12192000 w 12192000"/>
              <a:gd name="connsiteY3" fmla="*/ 6172429 h 6172429"/>
              <a:gd name="connsiteX4" fmla="*/ 0 w 12192000"/>
              <a:gd name="connsiteY4" fmla="*/ 6172429 h 6172429"/>
              <a:gd name="connsiteX5" fmla="*/ 0 w 12192000"/>
              <a:gd name="connsiteY5" fmla="*/ 3239511 h 6172429"/>
              <a:gd name="connsiteX6" fmla="*/ 20310 w 12192000"/>
              <a:gd name="connsiteY6" fmla="*/ 3228198 h 6172429"/>
              <a:gd name="connsiteX7" fmla="*/ 3114739 w 12192000"/>
              <a:gd name="connsiteY7" fmla="*/ 3125752 h 6172429"/>
              <a:gd name="connsiteX8" fmla="*/ 7758647 w 12192000"/>
              <a:gd name="connsiteY8" fmla="*/ 1390222 h 6172429"/>
              <a:gd name="connsiteX9" fmla="*/ 11885672 w 12192000"/>
              <a:gd name="connsiteY9" fmla="*/ 327 h 617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172429">
                <a:moveTo>
                  <a:pt x="11885672" y="327"/>
                </a:moveTo>
                <a:cubicBezTo>
                  <a:pt x="12005450" y="1361"/>
                  <a:pt x="12108081" y="4722"/>
                  <a:pt x="12189581" y="8519"/>
                </a:cubicBezTo>
                <a:lnTo>
                  <a:pt x="12192000" y="8645"/>
                </a:lnTo>
                <a:lnTo>
                  <a:pt x="12192000" y="6172429"/>
                </a:lnTo>
                <a:lnTo>
                  <a:pt x="0" y="6172429"/>
                </a:lnTo>
                <a:lnTo>
                  <a:pt x="0" y="3239511"/>
                </a:lnTo>
                <a:lnTo>
                  <a:pt x="20310" y="3228198"/>
                </a:lnTo>
                <a:cubicBezTo>
                  <a:pt x="1093764" y="2680207"/>
                  <a:pt x="2343204" y="2767248"/>
                  <a:pt x="3114739" y="3125752"/>
                </a:cubicBezTo>
                <a:cubicBezTo>
                  <a:pt x="5319126" y="4147951"/>
                  <a:pt x="6274360" y="3066921"/>
                  <a:pt x="7758647" y="1390222"/>
                </a:cubicBezTo>
                <a:cubicBezTo>
                  <a:pt x="8871862" y="132698"/>
                  <a:pt x="10927453" y="-7946"/>
                  <a:pt x="11885672" y="327"/>
                </a:cubicBezTo>
                <a:close/>
              </a:path>
            </a:pathLst>
          </a:custGeom>
          <a:solidFill>
            <a:schemeClr val="bg1">
              <a:lumMod val="95000"/>
              <a:alpha val="25000"/>
            </a:schemeClr>
          </a:solidFill>
          <a:effectLst/>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5" name="Symbol zastępczy daty 3">
            <a:extLst>
              <a:ext uri="{FF2B5EF4-FFF2-40B4-BE49-F238E27FC236}">
                <a16:creationId xmlns:a16="http://schemas.microsoft.com/office/drawing/2014/main" id="{E44BF8C6-DC32-4561-AE12-E0D8E323FBD2}"/>
              </a:ext>
            </a:extLst>
          </p:cNvPr>
          <p:cNvSpPr>
            <a:spLocks noGrp="1"/>
          </p:cNvSpPr>
          <p:nvPr>
            <p:ph type="dt" sz="half" idx="17"/>
          </p:nvPr>
        </p:nvSpPr>
        <p:spPr>
          <a:xfrm>
            <a:off x="838200" y="6356350"/>
            <a:ext cx="2743200" cy="365125"/>
          </a:xfrm>
        </p:spPr>
        <p:txBody>
          <a:bodyPr/>
          <a:lstStyle>
            <a:lvl1pPr>
              <a:defRPr>
                <a:solidFill>
                  <a:schemeClr val="bg1"/>
                </a:solidFill>
              </a:defRPr>
            </a:lvl1pPr>
          </a:lstStyle>
          <a:p>
            <a:fld id="{DD3D4E0A-C948-4AF1-A0BE-7B478A9880BE}" type="datetimeyyyy">
              <a:rPr lang="pl-PL" smtClean="0"/>
              <a:t>2024</a:t>
            </a:fld>
            <a:endParaRPr lang="pl-PL" dirty="0"/>
          </a:p>
        </p:txBody>
      </p:sp>
      <p:sp>
        <p:nvSpPr>
          <p:cNvPr id="6" name="Symbol zastępczy stopki 4">
            <a:extLst>
              <a:ext uri="{FF2B5EF4-FFF2-40B4-BE49-F238E27FC236}">
                <a16:creationId xmlns:a16="http://schemas.microsoft.com/office/drawing/2014/main" id="{40DD087C-8A0B-4735-8EFA-C0163EB04F78}"/>
              </a:ext>
            </a:extLst>
          </p:cNvPr>
          <p:cNvSpPr>
            <a:spLocks noGrp="1"/>
          </p:cNvSpPr>
          <p:nvPr>
            <p:ph type="ftr" sz="quarter" idx="11"/>
          </p:nvPr>
        </p:nvSpPr>
        <p:spPr>
          <a:xfrm>
            <a:off x="4038600" y="6356350"/>
            <a:ext cx="4114800" cy="365125"/>
          </a:xfrm>
        </p:spPr>
        <p:txBody>
          <a:bodyPr/>
          <a:lstStyle>
            <a:lvl1pPr>
              <a:defRPr>
                <a:solidFill>
                  <a:schemeClr val="bg1"/>
                </a:solidFill>
              </a:defRPr>
            </a:lvl1pPr>
          </a:lstStyle>
          <a:p>
            <a:r>
              <a:rPr lang="pl-PL"/>
              <a:t>©Selectivv</a:t>
            </a:r>
          </a:p>
        </p:txBody>
      </p:sp>
      <p:sp>
        <p:nvSpPr>
          <p:cNvPr id="7" name="Symbol zastępczy numeru slajdu 5">
            <a:extLst>
              <a:ext uri="{FF2B5EF4-FFF2-40B4-BE49-F238E27FC236}">
                <a16:creationId xmlns:a16="http://schemas.microsoft.com/office/drawing/2014/main" id="{59511ED9-FECF-4727-A3B3-1D9BEBF6ACC3}"/>
              </a:ext>
            </a:extLst>
          </p:cNvPr>
          <p:cNvSpPr>
            <a:spLocks noGrp="1"/>
          </p:cNvSpPr>
          <p:nvPr>
            <p:ph type="sldNum" sz="quarter" idx="12"/>
          </p:nvPr>
        </p:nvSpPr>
        <p:spPr>
          <a:xfrm>
            <a:off x="8610600" y="6356350"/>
            <a:ext cx="2743200" cy="365125"/>
          </a:xfrm>
        </p:spPr>
        <p:txBody>
          <a:bodyPr/>
          <a:lstStyle>
            <a:lvl1pPr>
              <a:defRPr>
                <a:solidFill>
                  <a:schemeClr val="bg1"/>
                </a:solidFill>
              </a:defRPr>
            </a:lvl1pPr>
          </a:lstStyle>
          <a:p>
            <a:fld id="{70BFC4D2-108E-4778-8243-D29E18B9C1EA}" type="slidenum">
              <a:rPr lang="pl-PL" smtClean="0"/>
              <a:pPr/>
              <a:t>‹#›</a:t>
            </a:fld>
            <a:endParaRPr lang="pl-PL"/>
          </a:p>
        </p:txBody>
      </p:sp>
      <p:sp>
        <p:nvSpPr>
          <p:cNvPr id="2" name="Tytuł 1">
            <a:extLst>
              <a:ext uri="{FF2B5EF4-FFF2-40B4-BE49-F238E27FC236}">
                <a16:creationId xmlns:a16="http://schemas.microsoft.com/office/drawing/2014/main" id="{3E0CC302-7044-4907-B489-2E5616FB3581}"/>
              </a:ext>
            </a:extLst>
          </p:cNvPr>
          <p:cNvSpPr>
            <a:spLocks noGrp="1"/>
          </p:cNvSpPr>
          <p:nvPr>
            <p:ph type="title" hasCustomPrompt="1"/>
          </p:nvPr>
        </p:nvSpPr>
        <p:spPr>
          <a:xfrm>
            <a:off x="838200" y="685574"/>
            <a:ext cx="9007549" cy="1005114"/>
          </a:xfrm>
        </p:spPr>
        <p:txBody>
          <a:bodyPr/>
          <a:lstStyle>
            <a:lvl1pPr>
              <a:defRPr>
                <a:solidFill>
                  <a:schemeClr val="tx2"/>
                </a:solidFill>
              </a:defRPr>
            </a:lvl1pPr>
          </a:lstStyle>
          <a:p>
            <a:r>
              <a:rPr lang="pl-PL" dirty="0" err="1"/>
              <a:t>Add</a:t>
            </a:r>
            <a:r>
              <a:rPr lang="pl-PL" dirty="0"/>
              <a:t> </a:t>
            </a:r>
            <a:r>
              <a:rPr lang="pl-PL" dirty="0" err="1"/>
              <a:t>Title</a:t>
            </a:r>
            <a:endParaRPr lang="pl-PL" dirty="0"/>
          </a:p>
        </p:txBody>
      </p:sp>
      <p:sp>
        <p:nvSpPr>
          <p:cNvPr id="4" name="Symbol zastępczy tekstu 3">
            <a:extLst>
              <a:ext uri="{FF2B5EF4-FFF2-40B4-BE49-F238E27FC236}">
                <a16:creationId xmlns:a16="http://schemas.microsoft.com/office/drawing/2014/main" id="{ED4776D3-74ED-4891-8F7D-4982EA103202}"/>
              </a:ext>
            </a:extLst>
          </p:cNvPr>
          <p:cNvSpPr>
            <a:spLocks noGrp="1"/>
          </p:cNvSpPr>
          <p:nvPr>
            <p:ph type="body" sz="quarter" idx="18" hasCustomPrompt="1"/>
          </p:nvPr>
        </p:nvSpPr>
        <p:spPr>
          <a:xfrm>
            <a:off x="838201" y="1690686"/>
            <a:ext cx="5987902" cy="524194"/>
          </a:xfrm>
        </p:spPr>
        <p:txBody>
          <a:bodyPr/>
          <a:lstStyle>
            <a:lvl1pPr marL="0" indent="0">
              <a:buNone/>
              <a:defRPr>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Add</a:t>
            </a:r>
            <a:r>
              <a:rPr lang="pl-PL" dirty="0"/>
              <a:t> </a:t>
            </a:r>
            <a:r>
              <a:rPr lang="pl-PL" dirty="0" err="1"/>
              <a:t>subtitle</a:t>
            </a:r>
            <a:endParaRPr lang="pl-PL" dirty="0"/>
          </a:p>
        </p:txBody>
      </p:sp>
      <p:pic>
        <p:nvPicPr>
          <p:cNvPr id="11" name="Obraz 10" descr="Obraz zawierający tekst&#10;&#10;Opis wygenerowany automatycznie">
            <a:extLst>
              <a:ext uri="{FF2B5EF4-FFF2-40B4-BE49-F238E27FC236}">
                <a16:creationId xmlns:a16="http://schemas.microsoft.com/office/drawing/2014/main" id="{FD57F80C-557B-42BF-ABA1-E71C5F1FD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2200" y="275665"/>
            <a:ext cx="1958548" cy="535787"/>
          </a:xfrm>
          <a:prstGeom prst="rect">
            <a:avLst/>
          </a:prstGeom>
        </p:spPr>
      </p:pic>
    </p:spTree>
    <p:extLst>
      <p:ext uri="{BB962C8B-B14F-4D97-AF65-F5344CB8AC3E}">
        <p14:creationId xmlns:p14="http://schemas.microsoft.com/office/powerpoint/2010/main" val="1654289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ppt_x"/>
                                          </p:val>
                                        </p:tav>
                                        <p:tav tm="100000">
                                          <p:val>
                                            <p:strVal val="#ppt_x"/>
                                          </p:val>
                                        </p:tav>
                                      </p:tavLst>
                                    </p:anim>
                                    <p:anim calcmode="lin" valueType="num">
                                      <p:cBhvr additive="base">
                                        <p:cTn id="8" dur="10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50" fill="hold"/>
                                        <p:tgtEl>
                                          <p:spTgt spid="16"/>
                                        </p:tgtEl>
                                        <p:attrNameLst>
                                          <p:attrName>ppt_x</p:attrName>
                                        </p:attrNameLst>
                                      </p:cBhvr>
                                      <p:tavLst>
                                        <p:tav tm="0">
                                          <p:val>
                                            <p:strVal val="#ppt_x"/>
                                          </p:val>
                                        </p:tav>
                                        <p:tav tm="100000">
                                          <p:val>
                                            <p:strVal val="#ppt_x"/>
                                          </p:val>
                                        </p:tav>
                                      </p:tavLst>
                                    </p:anim>
                                    <p:anim calcmode="lin" valueType="num">
                                      <p:cBhvr additive="base">
                                        <p:cTn id="12" dur="125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500" fill="hold"/>
                                        <p:tgtEl>
                                          <p:spTgt spid="14"/>
                                        </p:tgtEl>
                                        <p:attrNameLst>
                                          <p:attrName>ppt_x</p:attrName>
                                        </p:attrNameLst>
                                      </p:cBhvr>
                                      <p:tavLst>
                                        <p:tav tm="0">
                                          <p:val>
                                            <p:strVal val="#ppt_x"/>
                                          </p:val>
                                        </p:tav>
                                        <p:tav tm="100000">
                                          <p:val>
                                            <p:strVal val="#ppt_x"/>
                                          </p:val>
                                        </p:tav>
                                      </p:tavLst>
                                    </p:anim>
                                    <p:anim calcmode="lin" valueType="num">
                                      <p:cBhvr additive="base">
                                        <p:cTn id="16"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9"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reak purple">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6D337175-9E27-4AEC-AF90-D158BD941DB2}"/>
              </a:ext>
            </a:extLst>
          </p:cNvPr>
          <p:cNvSpPr/>
          <p:nvPr userDrawn="1"/>
        </p:nvSpPr>
        <p:spPr>
          <a:xfrm>
            <a:off x="0" y="0"/>
            <a:ext cx="12192000" cy="6858000"/>
          </a:xfrm>
          <a:custGeom>
            <a:avLst/>
            <a:gdLst>
              <a:gd name="connsiteX0" fmla="*/ 11225779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3094799 h 6858000"/>
              <a:gd name="connsiteX5" fmla="*/ 205961 w 12192000"/>
              <a:gd name="connsiteY5" fmla="*/ 2960381 h 6858000"/>
              <a:gd name="connsiteX6" fmla="*/ 2938066 w 12192000"/>
              <a:gd name="connsiteY6" fmla="*/ 2958312 h 6858000"/>
              <a:gd name="connsiteX7" fmla="*/ 7508568 w 12192000"/>
              <a:gd name="connsiteY7" fmla="*/ 2443497 h 6858000"/>
              <a:gd name="connsiteX8" fmla="*/ 11026643 w 12192000"/>
              <a:gd name="connsiteY8" fmla="*/ 57922 h 6858000"/>
              <a:gd name="connsiteX0" fmla="*/ 11225779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3094799 h 6858000"/>
              <a:gd name="connsiteX5" fmla="*/ 205961 w 12192000"/>
              <a:gd name="connsiteY5" fmla="*/ 2960381 h 6858000"/>
              <a:gd name="connsiteX6" fmla="*/ 2938066 w 12192000"/>
              <a:gd name="connsiteY6" fmla="*/ 2958312 h 6858000"/>
              <a:gd name="connsiteX7" fmla="*/ 7485708 w 12192000"/>
              <a:gd name="connsiteY7" fmla="*/ 2428257 h 6858000"/>
              <a:gd name="connsiteX8" fmla="*/ 11026643 w 12192000"/>
              <a:gd name="connsiteY8" fmla="*/ 57922 h 6858000"/>
              <a:gd name="connsiteX9" fmla="*/ 11225779 w 1219200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11225779" y="0"/>
                </a:moveTo>
                <a:lnTo>
                  <a:pt x="12192000" y="0"/>
                </a:lnTo>
                <a:lnTo>
                  <a:pt x="12192000" y="6858000"/>
                </a:lnTo>
                <a:lnTo>
                  <a:pt x="0" y="6858000"/>
                </a:lnTo>
                <a:lnTo>
                  <a:pt x="0" y="3094799"/>
                </a:lnTo>
                <a:lnTo>
                  <a:pt x="205961" y="2960381"/>
                </a:lnTo>
                <a:cubicBezTo>
                  <a:pt x="1058797" y="2467399"/>
                  <a:pt x="2188563" y="2539105"/>
                  <a:pt x="2938066" y="2958312"/>
                </a:cubicBezTo>
                <a:cubicBezTo>
                  <a:pt x="3735332" y="3403260"/>
                  <a:pt x="5663386" y="4869953"/>
                  <a:pt x="7485708" y="2428257"/>
                </a:cubicBezTo>
                <a:cubicBezTo>
                  <a:pt x="8510763" y="1054803"/>
                  <a:pt x="9967875" y="390038"/>
                  <a:pt x="11026643" y="57922"/>
                </a:cubicBezTo>
                <a:lnTo>
                  <a:pt x="11225779" y="0"/>
                </a:lnTo>
                <a:close/>
              </a:path>
            </a:pathLst>
          </a:custGeom>
          <a:gradFill flip="none" rotWithShape="1">
            <a:gsLst>
              <a:gs pos="100000">
                <a:srgbClr val="C026D3"/>
              </a:gs>
              <a:gs pos="0">
                <a:srgbClr val="941BC7"/>
              </a:gs>
            </a:gsLst>
            <a:lin ang="0" scaled="1"/>
            <a:tileRect/>
          </a:gradFill>
          <a:ln>
            <a:noFill/>
          </a:ln>
          <a:effectLst>
            <a:outerShdw blurRad="393700" dist="266700" dir="5400000" sx="93000" sy="93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6" name="Freeform: Shape 15">
            <a:extLst>
              <a:ext uri="{FF2B5EF4-FFF2-40B4-BE49-F238E27FC236}">
                <a16:creationId xmlns:a16="http://schemas.microsoft.com/office/drawing/2014/main" id="{E58BF6F0-6157-4798-AC79-B5AA986C61C2}"/>
              </a:ext>
            </a:extLst>
          </p:cNvPr>
          <p:cNvSpPr/>
          <p:nvPr userDrawn="1"/>
        </p:nvSpPr>
        <p:spPr>
          <a:xfrm>
            <a:off x="0" y="405000"/>
            <a:ext cx="12192000" cy="6453003"/>
          </a:xfrm>
          <a:custGeom>
            <a:avLst/>
            <a:gdLst>
              <a:gd name="connsiteX0" fmla="*/ 11874924 w 12192000"/>
              <a:gd name="connsiteY0" fmla="*/ 405 h 6453003"/>
              <a:gd name="connsiteX1" fmla="*/ 12099382 w 12192000"/>
              <a:gd name="connsiteY1" fmla="*/ 3242 h 6453003"/>
              <a:gd name="connsiteX2" fmla="*/ 12192000 w 12192000"/>
              <a:gd name="connsiteY2" fmla="*/ 9511 h 6453003"/>
              <a:gd name="connsiteX3" fmla="*/ 12192000 w 12192000"/>
              <a:gd name="connsiteY3" fmla="*/ 6453003 h 6453003"/>
              <a:gd name="connsiteX4" fmla="*/ 0 w 12192000"/>
              <a:gd name="connsiteY4" fmla="*/ 6453003 h 6453003"/>
              <a:gd name="connsiteX5" fmla="*/ 0 w 12192000"/>
              <a:gd name="connsiteY5" fmla="*/ 3677155 h 6453003"/>
              <a:gd name="connsiteX6" fmla="*/ 96770 w 12192000"/>
              <a:gd name="connsiteY6" fmla="*/ 3601783 h 6453003"/>
              <a:gd name="connsiteX7" fmla="*/ 3849585 w 12192000"/>
              <a:gd name="connsiteY7" fmla="*/ 3347845 h 6453003"/>
              <a:gd name="connsiteX8" fmla="*/ 8816515 w 12192000"/>
              <a:gd name="connsiteY8" fmla="*/ 906323 h 6453003"/>
              <a:gd name="connsiteX9" fmla="*/ 11874924 w 12192000"/>
              <a:gd name="connsiteY9" fmla="*/ 405 h 6453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453003">
                <a:moveTo>
                  <a:pt x="11874924" y="405"/>
                </a:moveTo>
                <a:cubicBezTo>
                  <a:pt x="11950925" y="-629"/>
                  <a:pt x="12025778" y="319"/>
                  <a:pt x="12099382" y="3242"/>
                </a:cubicBezTo>
                <a:lnTo>
                  <a:pt x="12192000" y="9511"/>
                </a:lnTo>
                <a:lnTo>
                  <a:pt x="12192000" y="6453003"/>
                </a:lnTo>
                <a:lnTo>
                  <a:pt x="0" y="6453003"/>
                </a:lnTo>
                <a:lnTo>
                  <a:pt x="0" y="3677155"/>
                </a:lnTo>
                <a:lnTo>
                  <a:pt x="96770" y="3601783"/>
                </a:lnTo>
                <a:cubicBezTo>
                  <a:pt x="623618" y="3220816"/>
                  <a:pt x="1788603" y="2710806"/>
                  <a:pt x="3849585" y="3347845"/>
                </a:cubicBezTo>
                <a:cubicBezTo>
                  <a:pt x="6847377" y="4274447"/>
                  <a:pt x="7391094" y="1700553"/>
                  <a:pt x="8816515" y="906323"/>
                </a:cubicBezTo>
                <a:cubicBezTo>
                  <a:pt x="9885580" y="310651"/>
                  <a:pt x="10962912" y="12815"/>
                  <a:pt x="11874924" y="405"/>
                </a:cubicBezTo>
                <a:close/>
              </a:path>
            </a:pathLst>
          </a:custGeom>
          <a:solidFill>
            <a:srgbClr val="9E005D">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9" name="Picture Placeholder 18">
            <a:extLst>
              <a:ext uri="{FF2B5EF4-FFF2-40B4-BE49-F238E27FC236}">
                <a16:creationId xmlns:a16="http://schemas.microsoft.com/office/drawing/2014/main" id="{24E6CEA7-05BA-4F06-BDD1-67077AF73593}"/>
              </a:ext>
            </a:extLst>
          </p:cNvPr>
          <p:cNvSpPr>
            <a:spLocks noGrp="1"/>
          </p:cNvSpPr>
          <p:nvPr>
            <p:ph type="pic" sz="quarter" idx="10" hasCustomPrompt="1"/>
          </p:nvPr>
        </p:nvSpPr>
        <p:spPr>
          <a:xfrm>
            <a:off x="0" y="685574"/>
            <a:ext cx="12192000" cy="6172429"/>
          </a:xfrm>
          <a:custGeom>
            <a:avLst/>
            <a:gdLst>
              <a:gd name="connsiteX0" fmla="*/ 11885672 w 12192000"/>
              <a:gd name="connsiteY0" fmla="*/ 327 h 6172429"/>
              <a:gd name="connsiteX1" fmla="*/ 12189581 w 12192000"/>
              <a:gd name="connsiteY1" fmla="*/ 8519 h 6172429"/>
              <a:gd name="connsiteX2" fmla="*/ 12192000 w 12192000"/>
              <a:gd name="connsiteY2" fmla="*/ 8645 h 6172429"/>
              <a:gd name="connsiteX3" fmla="*/ 12192000 w 12192000"/>
              <a:gd name="connsiteY3" fmla="*/ 6172429 h 6172429"/>
              <a:gd name="connsiteX4" fmla="*/ 0 w 12192000"/>
              <a:gd name="connsiteY4" fmla="*/ 6172429 h 6172429"/>
              <a:gd name="connsiteX5" fmla="*/ 0 w 12192000"/>
              <a:gd name="connsiteY5" fmla="*/ 3239511 h 6172429"/>
              <a:gd name="connsiteX6" fmla="*/ 20310 w 12192000"/>
              <a:gd name="connsiteY6" fmla="*/ 3228198 h 6172429"/>
              <a:gd name="connsiteX7" fmla="*/ 3114739 w 12192000"/>
              <a:gd name="connsiteY7" fmla="*/ 3125752 h 6172429"/>
              <a:gd name="connsiteX8" fmla="*/ 7758647 w 12192000"/>
              <a:gd name="connsiteY8" fmla="*/ 1390222 h 6172429"/>
              <a:gd name="connsiteX9" fmla="*/ 11885672 w 12192000"/>
              <a:gd name="connsiteY9" fmla="*/ 327 h 617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172429">
                <a:moveTo>
                  <a:pt x="11885672" y="327"/>
                </a:moveTo>
                <a:cubicBezTo>
                  <a:pt x="12005450" y="1361"/>
                  <a:pt x="12108081" y="4722"/>
                  <a:pt x="12189581" y="8519"/>
                </a:cubicBezTo>
                <a:lnTo>
                  <a:pt x="12192000" y="8645"/>
                </a:lnTo>
                <a:lnTo>
                  <a:pt x="12192000" y="6172429"/>
                </a:lnTo>
                <a:lnTo>
                  <a:pt x="0" y="6172429"/>
                </a:lnTo>
                <a:lnTo>
                  <a:pt x="0" y="3239511"/>
                </a:lnTo>
                <a:lnTo>
                  <a:pt x="20310" y="3228198"/>
                </a:lnTo>
                <a:cubicBezTo>
                  <a:pt x="1093764" y="2680207"/>
                  <a:pt x="2343204" y="2767248"/>
                  <a:pt x="3114739" y="3125752"/>
                </a:cubicBezTo>
                <a:cubicBezTo>
                  <a:pt x="5319126" y="4147951"/>
                  <a:pt x="6274360" y="3066921"/>
                  <a:pt x="7758647" y="1390222"/>
                </a:cubicBezTo>
                <a:cubicBezTo>
                  <a:pt x="8871862" y="132698"/>
                  <a:pt x="10927453" y="-7946"/>
                  <a:pt x="11885672" y="327"/>
                </a:cubicBezTo>
                <a:close/>
              </a:path>
            </a:pathLst>
          </a:custGeom>
          <a:solidFill>
            <a:schemeClr val="bg1">
              <a:lumMod val="95000"/>
              <a:alpha val="25000"/>
            </a:schemeClr>
          </a:solidFill>
          <a:effectLst/>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5" name="Symbol zastępczy daty 3">
            <a:extLst>
              <a:ext uri="{FF2B5EF4-FFF2-40B4-BE49-F238E27FC236}">
                <a16:creationId xmlns:a16="http://schemas.microsoft.com/office/drawing/2014/main" id="{E44BF8C6-DC32-4561-AE12-E0D8E323FBD2}"/>
              </a:ext>
            </a:extLst>
          </p:cNvPr>
          <p:cNvSpPr>
            <a:spLocks noGrp="1"/>
          </p:cNvSpPr>
          <p:nvPr>
            <p:ph type="dt" sz="half" idx="17"/>
          </p:nvPr>
        </p:nvSpPr>
        <p:spPr>
          <a:xfrm>
            <a:off x="838200" y="6356350"/>
            <a:ext cx="2743200" cy="365125"/>
          </a:xfrm>
        </p:spPr>
        <p:txBody>
          <a:bodyPr/>
          <a:lstStyle>
            <a:lvl1pPr>
              <a:defRPr>
                <a:solidFill>
                  <a:schemeClr val="bg1"/>
                </a:solidFill>
              </a:defRPr>
            </a:lvl1pPr>
          </a:lstStyle>
          <a:p>
            <a:fld id="{E8310808-ABB9-4E30-B420-F8F77730B291}" type="datetimeyyyy">
              <a:rPr lang="pl-PL" smtClean="0"/>
              <a:t>2024</a:t>
            </a:fld>
            <a:endParaRPr lang="pl-PL" dirty="0"/>
          </a:p>
        </p:txBody>
      </p:sp>
      <p:sp>
        <p:nvSpPr>
          <p:cNvPr id="6" name="Symbol zastępczy stopki 4">
            <a:extLst>
              <a:ext uri="{FF2B5EF4-FFF2-40B4-BE49-F238E27FC236}">
                <a16:creationId xmlns:a16="http://schemas.microsoft.com/office/drawing/2014/main" id="{40DD087C-8A0B-4735-8EFA-C0163EB04F78}"/>
              </a:ext>
            </a:extLst>
          </p:cNvPr>
          <p:cNvSpPr>
            <a:spLocks noGrp="1"/>
          </p:cNvSpPr>
          <p:nvPr>
            <p:ph type="ftr" sz="quarter" idx="11"/>
          </p:nvPr>
        </p:nvSpPr>
        <p:spPr>
          <a:xfrm>
            <a:off x="4038600" y="6356350"/>
            <a:ext cx="4114800" cy="365125"/>
          </a:xfrm>
        </p:spPr>
        <p:txBody>
          <a:bodyPr/>
          <a:lstStyle>
            <a:lvl1pPr>
              <a:defRPr>
                <a:solidFill>
                  <a:schemeClr val="bg1"/>
                </a:solidFill>
              </a:defRPr>
            </a:lvl1pPr>
          </a:lstStyle>
          <a:p>
            <a:r>
              <a:rPr lang="pl-PL"/>
              <a:t>©Selectivv</a:t>
            </a:r>
          </a:p>
        </p:txBody>
      </p:sp>
      <p:sp>
        <p:nvSpPr>
          <p:cNvPr id="7" name="Symbol zastępczy numeru slajdu 5">
            <a:extLst>
              <a:ext uri="{FF2B5EF4-FFF2-40B4-BE49-F238E27FC236}">
                <a16:creationId xmlns:a16="http://schemas.microsoft.com/office/drawing/2014/main" id="{59511ED9-FECF-4727-A3B3-1D9BEBF6ACC3}"/>
              </a:ext>
            </a:extLst>
          </p:cNvPr>
          <p:cNvSpPr>
            <a:spLocks noGrp="1"/>
          </p:cNvSpPr>
          <p:nvPr>
            <p:ph type="sldNum" sz="quarter" idx="12"/>
          </p:nvPr>
        </p:nvSpPr>
        <p:spPr>
          <a:xfrm>
            <a:off x="8610600" y="6356350"/>
            <a:ext cx="2743200" cy="365125"/>
          </a:xfrm>
        </p:spPr>
        <p:txBody>
          <a:bodyPr/>
          <a:lstStyle>
            <a:lvl1pPr>
              <a:defRPr>
                <a:solidFill>
                  <a:schemeClr val="bg1"/>
                </a:solidFill>
              </a:defRPr>
            </a:lvl1pPr>
          </a:lstStyle>
          <a:p>
            <a:fld id="{70BFC4D2-108E-4778-8243-D29E18B9C1EA}" type="slidenum">
              <a:rPr lang="pl-PL" smtClean="0"/>
              <a:pPr/>
              <a:t>‹#›</a:t>
            </a:fld>
            <a:endParaRPr lang="pl-PL"/>
          </a:p>
        </p:txBody>
      </p:sp>
      <p:sp>
        <p:nvSpPr>
          <p:cNvPr id="2" name="Tytuł 1">
            <a:extLst>
              <a:ext uri="{FF2B5EF4-FFF2-40B4-BE49-F238E27FC236}">
                <a16:creationId xmlns:a16="http://schemas.microsoft.com/office/drawing/2014/main" id="{3E0CC302-7044-4907-B489-2E5616FB3581}"/>
              </a:ext>
            </a:extLst>
          </p:cNvPr>
          <p:cNvSpPr>
            <a:spLocks noGrp="1"/>
          </p:cNvSpPr>
          <p:nvPr>
            <p:ph type="title" hasCustomPrompt="1"/>
          </p:nvPr>
        </p:nvSpPr>
        <p:spPr>
          <a:xfrm>
            <a:off x="838200" y="685574"/>
            <a:ext cx="9007549" cy="1005114"/>
          </a:xfrm>
        </p:spPr>
        <p:txBody>
          <a:bodyPr/>
          <a:lstStyle>
            <a:lvl1pPr>
              <a:defRPr>
                <a:solidFill>
                  <a:schemeClr val="tx2"/>
                </a:solidFill>
              </a:defRPr>
            </a:lvl1pPr>
          </a:lstStyle>
          <a:p>
            <a:r>
              <a:rPr lang="pl-PL" dirty="0" err="1"/>
              <a:t>Add</a:t>
            </a:r>
            <a:r>
              <a:rPr lang="pl-PL" dirty="0"/>
              <a:t> </a:t>
            </a:r>
            <a:r>
              <a:rPr lang="pl-PL" dirty="0" err="1"/>
              <a:t>Title</a:t>
            </a:r>
            <a:endParaRPr lang="pl-PL" dirty="0"/>
          </a:p>
        </p:txBody>
      </p:sp>
      <p:sp>
        <p:nvSpPr>
          <p:cNvPr id="4" name="Symbol zastępczy tekstu 3">
            <a:extLst>
              <a:ext uri="{FF2B5EF4-FFF2-40B4-BE49-F238E27FC236}">
                <a16:creationId xmlns:a16="http://schemas.microsoft.com/office/drawing/2014/main" id="{ED4776D3-74ED-4891-8F7D-4982EA103202}"/>
              </a:ext>
            </a:extLst>
          </p:cNvPr>
          <p:cNvSpPr>
            <a:spLocks noGrp="1"/>
          </p:cNvSpPr>
          <p:nvPr>
            <p:ph type="body" sz="quarter" idx="18" hasCustomPrompt="1"/>
          </p:nvPr>
        </p:nvSpPr>
        <p:spPr>
          <a:xfrm>
            <a:off x="838201" y="1690686"/>
            <a:ext cx="5987902" cy="524194"/>
          </a:xfrm>
        </p:spPr>
        <p:txBody>
          <a:bodyPr/>
          <a:lstStyle>
            <a:lvl1pPr marL="0" indent="0">
              <a:buNone/>
              <a:defRPr>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pl-PL" dirty="0" err="1"/>
              <a:t>Add</a:t>
            </a:r>
            <a:r>
              <a:rPr lang="pl-PL" dirty="0"/>
              <a:t> </a:t>
            </a:r>
            <a:r>
              <a:rPr lang="pl-PL" dirty="0" err="1"/>
              <a:t>subtitle</a:t>
            </a:r>
            <a:endParaRPr lang="pl-PL" dirty="0"/>
          </a:p>
        </p:txBody>
      </p:sp>
      <p:pic>
        <p:nvPicPr>
          <p:cNvPr id="11" name="Obraz 10" descr="Obraz zawierający tekst&#10;&#10;Opis wygenerowany automatycznie">
            <a:extLst>
              <a:ext uri="{FF2B5EF4-FFF2-40B4-BE49-F238E27FC236}">
                <a16:creationId xmlns:a16="http://schemas.microsoft.com/office/drawing/2014/main" id="{FD57F80C-557B-42BF-ABA1-E71C5F1FD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2200" y="275665"/>
            <a:ext cx="1958548" cy="535787"/>
          </a:xfrm>
          <a:prstGeom prst="rect">
            <a:avLst/>
          </a:prstGeom>
        </p:spPr>
      </p:pic>
    </p:spTree>
    <p:extLst>
      <p:ext uri="{BB962C8B-B14F-4D97-AF65-F5344CB8AC3E}">
        <p14:creationId xmlns:p14="http://schemas.microsoft.com/office/powerpoint/2010/main" val="45269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ppt_x"/>
                                          </p:val>
                                        </p:tav>
                                        <p:tav tm="100000">
                                          <p:val>
                                            <p:strVal val="#ppt_x"/>
                                          </p:val>
                                        </p:tav>
                                      </p:tavLst>
                                    </p:anim>
                                    <p:anim calcmode="lin" valueType="num">
                                      <p:cBhvr additive="base">
                                        <p:cTn id="8" dur="10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50" fill="hold"/>
                                        <p:tgtEl>
                                          <p:spTgt spid="16"/>
                                        </p:tgtEl>
                                        <p:attrNameLst>
                                          <p:attrName>ppt_x</p:attrName>
                                        </p:attrNameLst>
                                      </p:cBhvr>
                                      <p:tavLst>
                                        <p:tav tm="0">
                                          <p:val>
                                            <p:strVal val="#ppt_x"/>
                                          </p:val>
                                        </p:tav>
                                        <p:tav tm="100000">
                                          <p:val>
                                            <p:strVal val="#ppt_x"/>
                                          </p:val>
                                        </p:tav>
                                      </p:tavLst>
                                    </p:anim>
                                    <p:anim calcmode="lin" valueType="num">
                                      <p:cBhvr additive="base">
                                        <p:cTn id="12" dur="125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500" fill="hold"/>
                                        <p:tgtEl>
                                          <p:spTgt spid="14"/>
                                        </p:tgtEl>
                                        <p:attrNameLst>
                                          <p:attrName>ppt_x</p:attrName>
                                        </p:attrNameLst>
                                      </p:cBhvr>
                                      <p:tavLst>
                                        <p:tav tm="0">
                                          <p:val>
                                            <p:strVal val="#ppt_x"/>
                                          </p:val>
                                        </p:tav>
                                        <p:tav tm="100000">
                                          <p:val>
                                            <p:strVal val="#ppt_x"/>
                                          </p:val>
                                        </p:tav>
                                      </p:tavLst>
                                    </p:anim>
                                    <p:anim calcmode="lin" valueType="num">
                                      <p:cBhvr additive="base">
                                        <p:cTn id="16"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9"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mp; image 2">
    <p:spTree>
      <p:nvGrpSpPr>
        <p:cNvPr id="1" name=""/>
        <p:cNvGrpSpPr/>
        <p:nvPr/>
      </p:nvGrpSpPr>
      <p:grpSpPr>
        <a:xfrm>
          <a:off x="0" y="0"/>
          <a:ext cx="0" cy="0"/>
          <a:chOff x="0" y="0"/>
          <a:chExt cx="0" cy="0"/>
        </a:xfrm>
      </p:grpSpPr>
      <p:sp>
        <p:nvSpPr>
          <p:cNvPr id="2" name="Prostokąt: zaokrąglone rogi 1">
            <a:extLst>
              <a:ext uri="{FF2B5EF4-FFF2-40B4-BE49-F238E27FC236}">
                <a16:creationId xmlns:a16="http://schemas.microsoft.com/office/drawing/2014/main" id="{22BB0C80-3936-4DBF-A785-02F11A3854B9}"/>
              </a:ext>
            </a:extLst>
          </p:cNvPr>
          <p:cNvSpPr/>
          <p:nvPr userDrawn="1"/>
        </p:nvSpPr>
        <p:spPr>
          <a:xfrm rot="19788193">
            <a:off x="5692738" y="2137154"/>
            <a:ext cx="7594975" cy="3738297"/>
          </a:xfrm>
          <a:prstGeom prst="roundRect">
            <a:avLst>
              <a:gd name="adj" fmla="val 50000"/>
            </a:avLst>
          </a:prstGeom>
          <a:gradFill>
            <a:gsLst>
              <a:gs pos="50000">
                <a:srgbClr val="FE5A2C"/>
              </a:gs>
              <a:gs pos="0">
                <a:srgbClr val="FE724A"/>
              </a:gs>
              <a:gs pos="100000">
                <a:srgbClr val="F6622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icture Placeholder 6">
            <a:extLst>
              <a:ext uri="{FF2B5EF4-FFF2-40B4-BE49-F238E27FC236}">
                <a16:creationId xmlns:a16="http://schemas.microsoft.com/office/drawing/2014/main" id="{AAD90A9A-DCF9-4929-8A0E-6C8C54AA432C}"/>
              </a:ext>
            </a:extLst>
          </p:cNvPr>
          <p:cNvSpPr>
            <a:spLocks noGrp="1"/>
          </p:cNvSpPr>
          <p:nvPr>
            <p:ph type="pic" sz="quarter" idx="10" hasCustomPrompt="1"/>
          </p:nvPr>
        </p:nvSpPr>
        <p:spPr>
          <a:xfrm>
            <a:off x="5772897" y="881490"/>
            <a:ext cx="6419103" cy="5618485"/>
          </a:xfrm>
          <a:custGeom>
            <a:avLst/>
            <a:gdLst>
              <a:gd name="connsiteX0" fmla="*/ 5557534 w 7021617"/>
              <a:gd name="connsiteY0" fmla="*/ 688 h 6145851"/>
              <a:gd name="connsiteX1" fmla="*/ 6997680 w 7021617"/>
              <a:gd name="connsiteY1" fmla="*/ 541371 h 6145851"/>
              <a:gd name="connsiteX2" fmla="*/ 7021617 w 7021617"/>
              <a:gd name="connsiteY2" fmla="*/ 565798 h 6145851"/>
              <a:gd name="connsiteX3" fmla="*/ 7021617 w 7021617"/>
              <a:gd name="connsiteY3" fmla="*/ 3517554 h 6145851"/>
              <a:gd name="connsiteX4" fmla="*/ 6969031 w 7021617"/>
              <a:gd name="connsiteY4" fmla="*/ 3569085 h 6145851"/>
              <a:gd name="connsiteX5" fmla="*/ 6633373 w 7021617"/>
              <a:gd name="connsiteY5" fmla="*/ 3810782 h 6145851"/>
              <a:gd name="connsiteX6" fmla="*/ 3063355 w 7021617"/>
              <a:gd name="connsiteY6" fmla="*/ 5871933 h 6145851"/>
              <a:gd name="connsiteX7" fmla="*/ 273919 w 7021617"/>
              <a:gd name="connsiteY7" fmla="*/ 5124506 h 6145851"/>
              <a:gd name="connsiteX8" fmla="*/ 1021346 w 7021617"/>
              <a:gd name="connsiteY8" fmla="*/ 2335070 h 6145851"/>
              <a:gd name="connsiteX9" fmla="*/ 4591364 w 7021617"/>
              <a:gd name="connsiteY9" fmla="*/ 273919 h 6145851"/>
              <a:gd name="connsiteX10" fmla="*/ 5557534 w 7021617"/>
              <a:gd name="connsiteY10" fmla="*/ 688 h 614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21617" h="6145851">
                <a:moveTo>
                  <a:pt x="5557534" y="688"/>
                </a:moveTo>
                <a:cubicBezTo>
                  <a:pt x="6084196" y="-12991"/>
                  <a:pt x="6604128" y="177924"/>
                  <a:pt x="6997680" y="541371"/>
                </a:cubicBezTo>
                <a:lnTo>
                  <a:pt x="7021617" y="565798"/>
                </a:lnTo>
                <a:lnTo>
                  <a:pt x="7021617" y="3517554"/>
                </a:lnTo>
                <a:lnTo>
                  <a:pt x="6969031" y="3569085"/>
                </a:lnTo>
                <a:cubicBezTo>
                  <a:pt x="6867511" y="3659108"/>
                  <a:pt x="6755459" y="3740296"/>
                  <a:pt x="6633373" y="3810782"/>
                </a:cubicBezTo>
                <a:lnTo>
                  <a:pt x="3063355" y="5871933"/>
                </a:lnTo>
                <a:cubicBezTo>
                  <a:pt x="2086678" y="6435818"/>
                  <a:pt x="837804" y="6101184"/>
                  <a:pt x="273919" y="5124506"/>
                </a:cubicBezTo>
                <a:cubicBezTo>
                  <a:pt x="-289966" y="4147829"/>
                  <a:pt x="44669" y="2898955"/>
                  <a:pt x="1021346" y="2335070"/>
                </a:cubicBezTo>
                <a:lnTo>
                  <a:pt x="4591364" y="273919"/>
                </a:lnTo>
                <a:cubicBezTo>
                  <a:pt x="4896577" y="97704"/>
                  <a:pt x="5228370" y="9237"/>
                  <a:pt x="5557534" y="688"/>
                </a:cubicBezTo>
                <a:close/>
              </a:path>
            </a:pathLst>
          </a:custGeom>
          <a:solidFill>
            <a:schemeClr val="bg1">
              <a:lumMod val="95000"/>
              <a:alpha val="25000"/>
            </a:schemeClr>
          </a:solidFill>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pic>
        <p:nvPicPr>
          <p:cNvPr id="3" name="Obraz 2">
            <a:extLst>
              <a:ext uri="{FF2B5EF4-FFF2-40B4-BE49-F238E27FC236}">
                <a16:creationId xmlns:a16="http://schemas.microsoft.com/office/drawing/2014/main" id="{B55310A3-5800-4186-94DC-007777FDE2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4" name="Prostokąt 3">
            <a:extLst>
              <a:ext uri="{FF2B5EF4-FFF2-40B4-BE49-F238E27FC236}">
                <a16:creationId xmlns:a16="http://schemas.microsoft.com/office/drawing/2014/main" id="{D746EB47-E943-4661-BD66-D0AE3AEC7EFA}"/>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6" name="Symbol zastępczy tekstu 3">
            <a:extLst>
              <a:ext uri="{FF2B5EF4-FFF2-40B4-BE49-F238E27FC236}">
                <a16:creationId xmlns:a16="http://schemas.microsoft.com/office/drawing/2014/main" id="{B093D1BB-B55A-4CF0-B11D-24F3EB746A5F}"/>
              </a:ext>
            </a:extLst>
          </p:cNvPr>
          <p:cNvSpPr>
            <a:spLocks noGrp="1"/>
          </p:cNvSpPr>
          <p:nvPr>
            <p:ph type="body" sz="half" idx="15" hasCustomPrompt="1"/>
          </p:nvPr>
        </p:nvSpPr>
        <p:spPr>
          <a:xfrm>
            <a:off x="1041990" y="1656258"/>
            <a:ext cx="4628641" cy="4204792"/>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8" name="Symbol zastępczy tekstu 10">
            <a:extLst>
              <a:ext uri="{FF2B5EF4-FFF2-40B4-BE49-F238E27FC236}">
                <a16:creationId xmlns:a16="http://schemas.microsoft.com/office/drawing/2014/main" id="{2C8B65F8-BF6A-4E71-AAF7-A495188ABFCC}"/>
              </a:ext>
            </a:extLst>
          </p:cNvPr>
          <p:cNvSpPr>
            <a:spLocks noGrp="1"/>
          </p:cNvSpPr>
          <p:nvPr>
            <p:ph type="body" sz="quarter" idx="16" hasCustomPrompt="1"/>
          </p:nvPr>
        </p:nvSpPr>
        <p:spPr>
          <a:xfrm>
            <a:off x="1041836" y="996951"/>
            <a:ext cx="4628713" cy="65930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sp>
        <p:nvSpPr>
          <p:cNvPr id="9" name="Symbol zastępczy daty 3">
            <a:extLst>
              <a:ext uri="{FF2B5EF4-FFF2-40B4-BE49-F238E27FC236}">
                <a16:creationId xmlns:a16="http://schemas.microsoft.com/office/drawing/2014/main" id="{81C52D22-2F79-41C6-A4CB-1C3865443CEC}"/>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C691E4AF-0F60-42C2-BCFA-06D6AFE7ABA6}" type="datetimeyyyy">
              <a:rPr lang="pl-PL" smtClean="0"/>
              <a:t>2024</a:t>
            </a:fld>
            <a:endParaRPr lang="pl-PL"/>
          </a:p>
        </p:txBody>
      </p:sp>
      <p:sp>
        <p:nvSpPr>
          <p:cNvPr id="10" name="Symbol zastępczy stopki 4">
            <a:extLst>
              <a:ext uri="{FF2B5EF4-FFF2-40B4-BE49-F238E27FC236}">
                <a16:creationId xmlns:a16="http://schemas.microsoft.com/office/drawing/2014/main" id="{1881602F-4AD0-4469-A808-58A77EAC7C6D}"/>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1" name="Symbol zastępczy numeru slajdu 5">
            <a:extLst>
              <a:ext uri="{FF2B5EF4-FFF2-40B4-BE49-F238E27FC236}">
                <a16:creationId xmlns:a16="http://schemas.microsoft.com/office/drawing/2014/main" id="{31346A0F-B1B2-4F4A-9C67-5104FB05DFA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70BFC4D2-108E-4778-8243-D29E18B9C1EA}" type="slidenum">
              <a:rPr lang="pl-PL" smtClean="0"/>
              <a:pPr/>
              <a:t>‹#›</a:t>
            </a:fld>
            <a:endParaRPr lang="pl-PL"/>
          </a:p>
        </p:txBody>
      </p:sp>
      <p:sp>
        <p:nvSpPr>
          <p:cNvPr id="12" name="Prostokąt: zaokrąglone rogi 11">
            <a:extLst>
              <a:ext uri="{FF2B5EF4-FFF2-40B4-BE49-F238E27FC236}">
                <a16:creationId xmlns:a16="http://schemas.microsoft.com/office/drawing/2014/main" id="{F7630E6F-B989-4293-A49B-FB45A2B55F16}"/>
              </a:ext>
            </a:extLst>
          </p:cNvPr>
          <p:cNvSpPr/>
          <p:nvPr userDrawn="1"/>
        </p:nvSpPr>
        <p:spPr>
          <a:xfrm>
            <a:off x="631342"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3827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mp; image 2 purple">
    <p:bg>
      <p:bgPr>
        <a:solidFill>
          <a:schemeClr val="bg1"/>
        </a:solidFill>
        <a:effectLst/>
      </p:bgPr>
    </p:bg>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2C946AFC-5560-4312-BBDA-606FC126980C}"/>
              </a:ext>
            </a:extLst>
          </p:cNvPr>
          <p:cNvSpPr>
            <a:spLocks noGrp="1"/>
          </p:cNvSpPr>
          <p:nvPr>
            <p:ph type="dt" sz="half" idx="10"/>
          </p:nvPr>
        </p:nvSpPr>
        <p:spPr/>
        <p:txBody>
          <a:bodyPr/>
          <a:lstStyle/>
          <a:p>
            <a:fld id="{B5004F5D-3472-4072-991F-7D6CFA54EDB0}" type="datetimeyyyy">
              <a:rPr lang="pl-PL" smtClean="0"/>
              <a:t>2024</a:t>
            </a:fld>
            <a:endParaRPr lang="pl-PL"/>
          </a:p>
        </p:txBody>
      </p:sp>
      <p:sp>
        <p:nvSpPr>
          <p:cNvPr id="4" name="Symbol zastępczy stopki 3">
            <a:extLst>
              <a:ext uri="{FF2B5EF4-FFF2-40B4-BE49-F238E27FC236}">
                <a16:creationId xmlns:a16="http://schemas.microsoft.com/office/drawing/2014/main" id="{1DBB41FB-8541-4E82-B157-FEAC03833754}"/>
              </a:ext>
            </a:extLst>
          </p:cNvPr>
          <p:cNvSpPr>
            <a:spLocks noGrp="1"/>
          </p:cNvSpPr>
          <p:nvPr>
            <p:ph type="ftr" sz="quarter" idx="11"/>
          </p:nvPr>
        </p:nvSpPr>
        <p:spPr/>
        <p:txBody>
          <a:bodyPr/>
          <a:lstStyle/>
          <a:p>
            <a:r>
              <a:rPr lang="pl-PL"/>
              <a:t>©Selectivv</a:t>
            </a:r>
          </a:p>
        </p:txBody>
      </p:sp>
      <p:sp>
        <p:nvSpPr>
          <p:cNvPr id="5" name="Symbol zastępczy numeru slajdu 4">
            <a:extLst>
              <a:ext uri="{FF2B5EF4-FFF2-40B4-BE49-F238E27FC236}">
                <a16:creationId xmlns:a16="http://schemas.microsoft.com/office/drawing/2014/main" id="{FD6F936F-736D-4495-A04F-478497E607F7}"/>
              </a:ext>
            </a:extLst>
          </p:cNvPr>
          <p:cNvSpPr>
            <a:spLocks noGrp="1"/>
          </p:cNvSpPr>
          <p:nvPr>
            <p:ph type="sldNum" sz="quarter" idx="12"/>
          </p:nvPr>
        </p:nvSpPr>
        <p:spPr/>
        <p:txBody>
          <a:bodyPr/>
          <a:lstStyle/>
          <a:p>
            <a:fld id="{70BFC4D2-108E-4778-8243-D29E18B9C1EA}" type="slidenum">
              <a:rPr lang="pl-PL" smtClean="0"/>
              <a:t>‹#›</a:t>
            </a:fld>
            <a:endParaRPr lang="pl-PL"/>
          </a:p>
        </p:txBody>
      </p:sp>
      <p:sp>
        <p:nvSpPr>
          <p:cNvPr id="6" name="Prostokąt 5">
            <a:extLst>
              <a:ext uri="{FF2B5EF4-FFF2-40B4-BE49-F238E27FC236}">
                <a16:creationId xmlns:a16="http://schemas.microsoft.com/office/drawing/2014/main" id="{9894D068-2EB7-44A0-A67E-AD6302211A85}"/>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Symbol zastępczy tekstu 3">
            <a:extLst>
              <a:ext uri="{FF2B5EF4-FFF2-40B4-BE49-F238E27FC236}">
                <a16:creationId xmlns:a16="http://schemas.microsoft.com/office/drawing/2014/main" id="{281540BC-C5CA-4275-8A3D-9E9EF4BE05E4}"/>
              </a:ext>
            </a:extLst>
          </p:cNvPr>
          <p:cNvSpPr>
            <a:spLocks noGrp="1"/>
          </p:cNvSpPr>
          <p:nvPr>
            <p:ph type="body" sz="half" idx="15" hasCustomPrompt="1"/>
          </p:nvPr>
        </p:nvSpPr>
        <p:spPr>
          <a:xfrm>
            <a:off x="1286540" y="1656257"/>
            <a:ext cx="4508204" cy="420479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9" name="Symbol zastępczy tekstu 10">
            <a:extLst>
              <a:ext uri="{FF2B5EF4-FFF2-40B4-BE49-F238E27FC236}">
                <a16:creationId xmlns:a16="http://schemas.microsoft.com/office/drawing/2014/main" id="{C0123608-1921-4CBE-9F66-DE1957D06FDF}"/>
              </a:ext>
            </a:extLst>
          </p:cNvPr>
          <p:cNvSpPr>
            <a:spLocks noGrp="1"/>
          </p:cNvSpPr>
          <p:nvPr>
            <p:ph type="body" sz="quarter" idx="16" hasCustomPrompt="1"/>
          </p:nvPr>
        </p:nvSpPr>
        <p:spPr>
          <a:xfrm>
            <a:off x="1286388" y="996951"/>
            <a:ext cx="4508275" cy="65930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pic>
        <p:nvPicPr>
          <p:cNvPr id="10" name="Obraz 9">
            <a:extLst>
              <a:ext uri="{FF2B5EF4-FFF2-40B4-BE49-F238E27FC236}">
                <a16:creationId xmlns:a16="http://schemas.microsoft.com/office/drawing/2014/main" id="{A323A033-39EA-44CB-953F-1B4E8171AF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1" name="Prostokąt: zaokrąglone rogi 10">
            <a:extLst>
              <a:ext uri="{FF2B5EF4-FFF2-40B4-BE49-F238E27FC236}">
                <a16:creationId xmlns:a16="http://schemas.microsoft.com/office/drawing/2014/main" id="{B045ABE2-137F-4AB5-A050-8C58BE2F8D27}"/>
              </a:ext>
            </a:extLst>
          </p:cNvPr>
          <p:cNvSpPr/>
          <p:nvPr userDrawn="1"/>
        </p:nvSpPr>
        <p:spPr>
          <a:xfrm rot="19788193">
            <a:off x="5692738" y="2137154"/>
            <a:ext cx="7594975" cy="3738297"/>
          </a:xfrm>
          <a:prstGeom prst="roundRect">
            <a:avLst>
              <a:gd name="adj" fmla="val 50000"/>
            </a:avLst>
          </a:prstGeom>
          <a:gradFill>
            <a:gsLst>
              <a:gs pos="0">
                <a:srgbClr val="941BC7"/>
              </a:gs>
              <a:gs pos="100000">
                <a:srgbClr val="C026D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icture Placeholder 6">
            <a:extLst>
              <a:ext uri="{FF2B5EF4-FFF2-40B4-BE49-F238E27FC236}">
                <a16:creationId xmlns:a16="http://schemas.microsoft.com/office/drawing/2014/main" id="{66647C86-9848-4DDA-9B96-2CC579E992DD}"/>
              </a:ext>
            </a:extLst>
          </p:cNvPr>
          <p:cNvSpPr>
            <a:spLocks noGrp="1"/>
          </p:cNvSpPr>
          <p:nvPr>
            <p:ph type="pic" sz="quarter" idx="17" hasCustomPrompt="1"/>
          </p:nvPr>
        </p:nvSpPr>
        <p:spPr>
          <a:xfrm>
            <a:off x="5772897" y="881490"/>
            <a:ext cx="6419103" cy="5618485"/>
          </a:xfrm>
          <a:custGeom>
            <a:avLst/>
            <a:gdLst>
              <a:gd name="connsiteX0" fmla="*/ 5557534 w 7021617"/>
              <a:gd name="connsiteY0" fmla="*/ 688 h 6145851"/>
              <a:gd name="connsiteX1" fmla="*/ 6997680 w 7021617"/>
              <a:gd name="connsiteY1" fmla="*/ 541371 h 6145851"/>
              <a:gd name="connsiteX2" fmla="*/ 7021617 w 7021617"/>
              <a:gd name="connsiteY2" fmla="*/ 565798 h 6145851"/>
              <a:gd name="connsiteX3" fmla="*/ 7021617 w 7021617"/>
              <a:gd name="connsiteY3" fmla="*/ 3517554 h 6145851"/>
              <a:gd name="connsiteX4" fmla="*/ 6969031 w 7021617"/>
              <a:gd name="connsiteY4" fmla="*/ 3569085 h 6145851"/>
              <a:gd name="connsiteX5" fmla="*/ 6633373 w 7021617"/>
              <a:gd name="connsiteY5" fmla="*/ 3810782 h 6145851"/>
              <a:gd name="connsiteX6" fmla="*/ 3063355 w 7021617"/>
              <a:gd name="connsiteY6" fmla="*/ 5871933 h 6145851"/>
              <a:gd name="connsiteX7" fmla="*/ 273919 w 7021617"/>
              <a:gd name="connsiteY7" fmla="*/ 5124506 h 6145851"/>
              <a:gd name="connsiteX8" fmla="*/ 1021346 w 7021617"/>
              <a:gd name="connsiteY8" fmla="*/ 2335070 h 6145851"/>
              <a:gd name="connsiteX9" fmla="*/ 4591364 w 7021617"/>
              <a:gd name="connsiteY9" fmla="*/ 273919 h 6145851"/>
              <a:gd name="connsiteX10" fmla="*/ 5557534 w 7021617"/>
              <a:gd name="connsiteY10" fmla="*/ 688 h 614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21617" h="6145851">
                <a:moveTo>
                  <a:pt x="5557534" y="688"/>
                </a:moveTo>
                <a:cubicBezTo>
                  <a:pt x="6084196" y="-12991"/>
                  <a:pt x="6604128" y="177924"/>
                  <a:pt x="6997680" y="541371"/>
                </a:cubicBezTo>
                <a:lnTo>
                  <a:pt x="7021617" y="565798"/>
                </a:lnTo>
                <a:lnTo>
                  <a:pt x="7021617" y="3517554"/>
                </a:lnTo>
                <a:lnTo>
                  <a:pt x="6969031" y="3569085"/>
                </a:lnTo>
                <a:cubicBezTo>
                  <a:pt x="6867511" y="3659108"/>
                  <a:pt x="6755459" y="3740296"/>
                  <a:pt x="6633373" y="3810782"/>
                </a:cubicBezTo>
                <a:lnTo>
                  <a:pt x="3063355" y="5871933"/>
                </a:lnTo>
                <a:cubicBezTo>
                  <a:pt x="2086678" y="6435818"/>
                  <a:pt x="837804" y="6101184"/>
                  <a:pt x="273919" y="5124506"/>
                </a:cubicBezTo>
                <a:cubicBezTo>
                  <a:pt x="-289966" y="4147829"/>
                  <a:pt x="44669" y="2898955"/>
                  <a:pt x="1021346" y="2335070"/>
                </a:cubicBezTo>
                <a:lnTo>
                  <a:pt x="4591364" y="273919"/>
                </a:lnTo>
                <a:cubicBezTo>
                  <a:pt x="4896577" y="97704"/>
                  <a:pt x="5228370" y="9237"/>
                  <a:pt x="5557534" y="688"/>
                </a:cubicBezTo>
                <a:close/>
              </a:path>
            </a:pathLst>
          </a:custGeom>
          <a:solidFill>
            <a:schemeClr val="bg1">
              <a:lumMod val="95000"/>
              <a:alpha val="25000"/>
            </a:schemeClr>
          </a:solidFill>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13" name="Prostokąt: zaokrąglone rogi 12">
            <a:extLst>
              <a:ext uri="{FF2B5EF4-FFF2-40B4-BE49-F238E27FC236}">
                <a16:creationId xmlns:a16="http://schemas.microsoft.com/office/drawing/2014/main" id="{6032DE1A-D556-49EA-9518-AA284E687255}"/>
              </a:ext>
            </a:extLst>
          </p:cNvPr>
          <p:cNvSpPr/>
          <p:nvPr userDrawn="1"/>
        </p:nvSpPr>
        <p:spPr>
          <a:xfrm rot="10800000">
            <a:off x="631342" y="2219048"/>
            <a:ext cx="297712" cy="2419901"/>
          </a:xfrm>
          <a:prstGeom prst="roundRect">
            <a:avLst>
              <a:gd name="adj" fmla="val 50000"/>
            </a:avLst>
          </a:prstGeom>
          <a:gradFill>
            <a:gsLst>
              <a:gs pos="100000">
                <a:srgbClr val="C026D3"/>
              </a:gs>
              <a:gs pos="0">
                <a:srgbClr val="8619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66312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mp; chart">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B55310A3-5800-4186-94DC-007777FDE2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4" name="Prostokąt 3">
            <a:extLst>
              <a:ext uri="{FF2B5EF4-FFF2-40B4-BE49-F238E27FC236}">
                <a16:creationId xmlns:a16="http://schemas.microsoft.com/office/drawing/2014/main" id="{D746EB47-E943-4661-BD66-D0AE3AEC7EFA}"/>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6" name="Symbol zastępczy tekstu 3">
            <a:extLst>
              <a:ext uri="{FF2B5EF4-FFF2-40B4-BE49-F238E27FC236}">
                <a16:creationId xmlns:a16="http://schemas.microsoft.com/office/drawing/2014/main" id="{B093D1BB-B55A-4CF0-B11D-24F3EB746A5F}"/>
              </a:ext>
            </a:extLst>
          </p:cNvPr>
          <p:cNvSpPr>
            <a:spLocks noGrp="1"/>
          </p:cNvSpPr>
          <p:nvPr>
            <p:ph type="body" sz="half" idx="15" hasCustomPrompt="1"/>
          </p:nvPr>
        </p:nvSpPr>
        <p:spPr>
          <a:xfrm>
            <a:off x="1041990" y="1656258"/>
            <a:ext cx="3934047" cy="4204792"/>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8" name="Symbol zastępczy tekstu 10">
            <a:extLst>
              <a:ext uri="{FF2B5EF4-FFF2-40B4-BE49-F238E27FC236}">
                <a16:creationId xmlns:a16="http://schemas.microsoft.com/office/drawing/2014/main" id="{2C8B65F8-BF6A-4E71-AAF7-A495188ABFCC}"/>
              </a:ext>
            </a:extLst>
          </p:cNvPr>
          <p:cNvSpPr>
            <a:spLocks noGrp="1"/>
          </p:cNvSpPr>
          <p:nvPr>
            <p:ph type="body" sz="quarter" idx="16" hasCustomPrompt="1"/>
          </p:nvPr>
        </p:nvSpPr>
        <p:spPr>
          <a:xfrm>
            <a:off x="1041837" y="996951"/>
            <a:ext cx="3934108" cy="65930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sp>
        <p:nvSpPr>
          <p:cNvPr id="9" name="Symbol zastępczy daty 3">
            <a:extLst>
              <a:ext uri="{FF2B5EF4-FFF2-40B4-BE49-F238E27FC236}">
                <a16:creationId xmlns:a16="http://schemas.microsoft.com/office/drawing/2014/main" id="{81C52D22-2F79-41C6-A4CB-1C3865443CEC}"/>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AD338F90-EBF3-45B9-BDDA-6385E1B62697}" type="datetimeyyyy">
              <a:rPr lang="pl-PL" smtClean="0"/>
              <a:t>2024</a:t>
            </a:fld>
            <a:endParaRPr lang="pl-PL"/>
          </a:p>
        </p:txBody>
      </p:sp>
      <p:sp>
        <p:nvSpPr>
          <p:cNvPr id="10" name="Symbol zastępczy stopki 4">
            <a:extLst>
              <a:ext uri="{FF2B5EF4-FFF2-40B4-BE49-F238E27FC236}">
                <a16:creationId xmlns:a16="http://schemas.microsoft.com/office/drawing/2014/main" id="{1881602F-4AD0-4469-A808-58A77EAC7C6D}"/>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1" name="Symbol zastępczy numeru slajdu 5">
            <a:extLst>
              <a:ext uri="{FF2B5EF4-FFF2-40B4-BE49-F238E27FC236}">
                <a16:creationId xmlns:a16="http://schemas.microsoft.com/office/drawing/2014/main" id="{31346A0F-B1B2-4F4A-9C67-5104FB05DFA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70BFC4D2-108E-4778-8243-D29E18B9C1EA}" type="slidenum">
              <a:rPr lang="pl-PL" smtClean="0"/>
              <a:pPr/>
              <a:t>‹#›</a:t>
            </a:fld>
            <a:endParaRPr lang="pl-PL"/>
          </a:p>
        </p:txBody>
      </p:sp>
      <p:sp>
        <p:nvSpPr>
          <p:cNvPr id="12" name="Symbol zastępczy wykresu 11">
            <a:extLst>
              <a:ext uri="{FF2B5EF4-FFF2-40B4-BE49-F238E27FC236}">
                <a16:creationId xmlns:a16="http://schemas.microsoft.com/office/drawing/2014/main" id="{C436CF41-4C15-4145-87CE-7A515436A79B}"/>
              </a:ext>
            </a:extLst>
          </p:cNvPr>
          <p:cNvSpPr>
            <a:spLocks noGrp="1"/>
          </p:cNvSpPr>
          <p:nvPr>
            <p:ph type="chart" sz="quarter" idx="18" hasCustomPrompt="1"/>
          </p:nvPr>
        </p:nvSpPr>
        <p:spPr>
          <a:xfrm>
            <a:off x="5156200" y="996950"/>
            <a:ext cx="6932613" cy="4873625"/>
          </a:xfrm>
        </p:spPr>
        <p:txBody>
          <a:bodyPr/>
          <a:lstStyle>
            <a:lvl1pPr marL="0" indent="0">
              <a:buNone/>
              <a:defRPr/>
            </a:lvl1pPr>
          </a:lstStyle>
          <a:p>
            <a:r>
              <a:rPr lang="pl-PL" dirty="0"/>
              <a:t>Chart </a:t>
            </a:r>
            <a:r>
              <a:rPr lang="pl-PL" dirty="0" err="1"/>
              <a:t>placeholder</a:t>
            </a:r>
            <a:endParaRPr lang="pl-PL" dirty="0"/>
          </a:p>
        </p:txBody>
      </p:sp>
      <p:sp>
        <p:nvSpPr>
          <p:cNvPr id="13" name="Prostokąt: zaokrąglone rogi 12">
            <a:extLst>
              <a:ext uri="{FF2B5EF4-FFF2-40B4-BE49-F238E27FC236}">
                <a16:creationId xmlns:a16="http://schemas.microsoft.com/office/drawing/2014/main" id="{2C2285E4-46FF-4804-B1A9-ACB09EDA03D0}"/>
              </a:ext>
            </a:extLst>
          </p:cNvPr>
          <p:cNvSpPr/>
          <p:nvPr userDrawn="1"/>
        </p:nvSpPr>
        <p:spPr>
          <a:xfrm>
            <a:off x="631342"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3453328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mp; chart purple">
    <p:bg>
      <p:bgPr>
        <a:solidFill>
          <a:schemeClr val="bg1"/>
        </a:solidFill>
        <a:effectLst/>
      </p:bgPr>
    </p:bg>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B55310A3-5800-4186-94DC-007777FDE2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4" name="Prostokąt 3">
            <a:extLst>
              <a:ext uri="{FF2B5EF4-FFF2-40B4-BE49-F238E27FC236}">
                <a16:creationId xmlns:a16="http://schemas.microsoft.com/office/drawing/2014/main" id="{D746EB47-E943-4661-BD66-D0AE3AEC7EFA}"/>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6" name="Symbol zastępczy tekstu 3">
            <a:extLst>
              <a:ext uri="{FF2B5EF4-FFF2-40B4-BE49-F238E27FC236}">
                <a16:creationId xmlns:a16="http://schemas.microsoft.com/office/drawing/2014/main" id="{B093D1BB-B55A-4CF0-B11D-24F3EB746A5F}"/>
              </a:ext>
            </a:extLst>
          </p:cNvPr>
          <p:cNvSpPr>
            <a:spLocks noGrp="1"/>
          </p:cNvSpPr>
          <p:nvPr>
            <p:ph type="body" sz="half" idx="15" hasCustomPrompt="1"/>
          </p:nvPr>
        </p:nvSpPr>
        <p:spPr>
          <a:xfrm>
            <a:off x="1041990" y="1656258"/>
            <a:ext cx="3934047" cy="4204792"/>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8" name="Symbol zastępczy tekstu 10">
            <a:extLst>
              <a:ext uri="{FF2B5EF4-FFF2-40B4-BE49-F238E27FC236}">
                <a16:creationId xmlns:a16="http://schemas.microsoft.com/office/drawing/2014/main" id="{2C8B65F8-BF6A-4E71-AAF7-A495188ABFCC}"/>
              </a:ext>
            </a:extLst>
          </p:cNvPr>
          <p:cNvSpPr>
            <a:spLocks noGrp="1"/>
          </p:cNvSpPr>
          <p:nvPr>
            <p:ph type="body" sz="quarter" idx="16" hasCustomPrompt="1"/>
          </p:nvPr>
        </p:nvSpPr>
        <p:spPr>
          <a:xfrm>
            <a:off x="1041837" y="996951"/>
            <a:ext cx="3934108" cy="65930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sp>
        <p:nvSpPr>
          <p:cNvPr id="9" name="Symbol zastępczy daty 3">
            <a:extLst>
              <a:ext uri="{FF2B5EF4-FFF2-40B4-BE49-F238E27FC236}">
                <a16:creationId xmlns:a16="http://schemas.microsoft.com/office/drawing/2014/main" id="{81C52D22-2F79-41C6-A4CB-1C3865443CEC}"/>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D15FF53D-D3C9-46B9-9A05-9D0F181E53A5}" type="datetimeyyyy">
              <a:rPr lang="pl-PL" smtClean="0"/>
              <a:t>2024</a:t>
            </a:fld>
            <a:endParaRPr lang="pl-PL"/>
          </a:p>
        </p:txBody>
      </p:sp>
      <p:sp>
        <p:nvSpPr>
          <p:cNvPr id="10" name="Symbol zastępczy stopki 4">
            <a:extLst>
              <a:ext uri="{FF2B5EF4-FFF2-40B4-BE49-F238E27FC236}">
                <a16:creationId xmlns:a16="http://schemas.microsoft.com/office/drawing/2014/main" id="{1881602F-4AD0-4469-A808-58A77EAC7C6D}"/>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1" name="Symbol zastępczy numeru slajdu 5">
            <a:extLst>
              <a:ext uri="{FF2B5EF4-FFF2-40B4-BE49-F238E27FC236}">
                <a16:creationId xmlns:a16="http://schemas.microsoft.com/office/drawing/2014/main" id="{31346A0F-B1B2-4F4A-9C67-5104FB05DFA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70BFC4D2-108E-4778-8243-D29E18B9C1EA}" type="slidenum">
              <a:rPr lang="pl-PL" smtClean="0"/>
              <a:pPr/>
              <a:t>‹#›</a:t>
            </a:fld>
            <a:endParaRPr lang="pl-PL"/>
          </a:p>
        </p:txBody>
      </p:sp>
      <p:sp>
        <p:nvSpPr>
          <p:cNvPr id="12" name="Symbol zastępczy wykresu 11">
            <a:extLst>
              <a:ext uri="{FF2B5EF4-FFF2-40B4-BE49-F238E27FC236}">
                <a16:creationId xmlns:a16="http://schemas.microsoft.com/office/drawing/2014/main" id="{C436CF41-4C15-4145-87CE-7A515436A79B}"/>
              </a:ext>
            </a:extLst>
          </p:cNvPr>
          <p:cNvSpPr>
            <a:spLocks noGrp="1"/>
          </p:cNvSpPr>
          <p:nvPr>
            <p:ph type="chart" sz="quarter" idx="18" hasCustomPrompt="1"/>
          </p:nvPr>
        </p:nvSpPr>
        <p:spPr>
          <a:xfrm>
            <a:off x="5156200" y="996950"/>
            <a:ext cx="6932613" cy="4873625"/>
          </a:xfrm>
        </p:spPr>
        <p:txBody>
          <a:bodyPr/>
          <a:lstStyle>
            <a:lvl1pPr marL="0" indent="0">
              <a:buNone/>
              <a:defRPr/>
            </a:lvl1pPr>
          </a:lstStyle>
          <a:p>
            <a:r>
              <a:rPr lang="pl-PL" dirty="0"/>
              <a:t>Chart </a:t>
            </a:r>
            <a:r>
              <a:rPr lang="pl-PL" dirty="0" err="1"/>
              <a:t>placeholder</a:t>
            </a:r>
            <a:endParaRPr lang="pl-PL" dirty="0"/>
          </a:p>
        </p:txBody>
      </p:sp>
      <p:sp>
        <p:nvSpPr>
          <p:cNvPr id="14" name="Prostokąt: zaokrąglone rogi 13">
            <a:extLst>
              <a:ext uri="{FF2B5EF4-FFF2-40B4-BE49-F238E27FC236}">
                <a16:creationId xmlns:a16="http://schemas.microsoft.com/office/drawing/2014/main" id="{090B76C8-18CC-418A-A2F1-AEA3786DA436}"/>
              </a:ext>
            </a:extLst>
          </p:cNvPr>
          <p:cNvSpPr/>
          <p:nvPr userDrawn="1"/>
        </p:nvSpPr>
        <p:spPr>
          <a:xfrm rot="10800000">
            <a:off x="631342" y="2219048"/>
            <a:ext cx="297712" cy="2419901"/>
          </a:xfrm>
          <a:prstGeom prst="roundRect">
            <a:avLst>
              <a:gd name="adj" fmla="val 50000"/>
            </a:avLst>
          </a:prstGeom>
          <a:gradFill>
            <a:gsLst>
              <a:gs pos="100000">
                <a:srgbClr val="C026D3"/>
              </a:gs>
              <a:gs pos="0">
                <a:srgbClr val="8619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6051969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mp; chart 2">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B55310A3-5800-4186-94DC-007777FDE2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4" name="Prostokąt 3">
            <a:extLst>
              <a:ext uri="{FF2B5EF4-FFF2-40B4-BE49-F238E27FC236}">
                <a16:creationId xmlns:a16="http://schemas.microsoft.com/office/drawing/2014/main" id="{D746EB47-E943-4661-BD66-D0AE3AEC7EFA}"/>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6" name="Symbol zastępczy tekstu 3">
            <a:extLst>
              <a:ext uri="{FF2B5EF4-FFF2-40B4-BE49-F238E27FC236}">
                <a16:creationId xmlns:a16="http://schemas.microsoft.com/office/drawing/2014/main" id="{B093D1BB-B55A-4CF0-B11D-24F3EB746A5F}"/>
              </a:ext>
            </a:extLst>
          </p:cNvPr>
          <p:cNvSpPr>
            <a:spLocks noGrp="1"/>
          </p:cNvSpPr>
          <p:nvPr>
            <p:ph type="body" sz="half" idx="15" hasCustomPrompt="1"/>
          </p:nvPr>
        </p:nvSpPr>
        <p:spPr>
          <a:xfrm>
            <a:off x="1041990" y="1615442"/>
            <a:ext cx="2743201" cy="4245608"/>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8" name="Symbol zastępczy tekstu 10">
            <a:extLst>
              <a:ext uri="{FF2B5EF4-FFF2-40B4-BE49-F238E27FC236}">
                <a16:creationId xmlns:a16="http://schemas.microsoft.com/office/drawing/2014/main" id="{2C8B65F8-BF6A-4E71-AAF7-A495188ABFCC}"/>
              </a:ext>
            </a:extLst>
          </p:cNvPr>
          <p:cNvSpPr>
            <a:spLocks noGrp="1"/>
          </p:cNvSpPr>
          <p:nvPr>
            <p:ph type="body" sz="quarter" idx="16" hasCustomPrompt="1"/>
          </p:nvPr>
        </p:nvSpPr>
        <p:spPr>
          <a:xfrm>
            <a:off x="1041880" y="996951"/>
            <a:ext cx="2743244" cy="618490"/>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sp>
        <p:nvSpPr>
          <p:cNvPr id="9" name="Symbol zastępczy daty 3">
            <a:extLst>
              <a:ext uri="{FF2B5EF4-FFF2-40B4-BE49-F238E27FC236}">
                <a16:creationId xmlns:a16="http://schemas.microsoft.com/office/drawing/2014/main" id="{81C52D22-2F79-41C6-A4CB-1C3865443CEC}"/>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A890EA77-4E18-4B4D-929F-88A52185A2C2}" type="datetimeyyyy">
              <a:rPr lang="pl-PL" smtClean="0"/>
              <a:t>2024</a:t>
            </a:fld>
            <a:endParaRPr lang="pl-PL"/>
          </a:p>
        </p:txBody>
      </p:sp>
      <p:sp>
        <p:nvSpPr>
          <p:cNvPr id="10" name="Symbol zastępczy stopki 4">
            <a:extLst>
              <a:ext uri="{FF2B5EF4-FFF2-40B4-BE49-F238E27FC236}">
                <a16:creationId xmlns:a16="http://schemas.microsoft.com/office/drawing/2014/main" id="{1881602F-4AD0-4469-A808-58A77EAC7C6D}"/>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1" name="Symbol zastępczy numeru slajdu 5">
            <a:extLst>
              <a:ext uri="{FF2B5EF4-FFF2-40B4-BE49-F238E27FC236}">
                <a16:creationId xmlns:a16="http://schemas.microsoft.com/office/drawing/2014/main" id="{31346A0F-B1B2-4F4A-9C67-5104FB05DFA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70BFC4D2-108E-4778-8243-D29E18B9C1EA}" type="slidenum">
              <a:rPr lang="pl-PL" smtClean="0"/>
              <a:pPr/>
              <a:t>‹#›</a:t>
            </a:fld>
            <a:endParaRPr lang="pl-PL"/>
          </a:p>
        </p:txBody>
      </p:sp>
      <p:sp>
        <p:nvSpPr>
          <p:cNvPr id="12" name="Symbol zastępczy wykresu 11">
            <a:extLst>
              <a:ext uri="{FF2B5EF4-FFF2-40B4-BE49-F238E27FC236}">
                <a16:creationId xmlns:a16="http://schemas.microsoft.com/office/drawing/2014/main" id="{C436CF41-4C15-4145-87CE-7A515436A79B}"/>
              </a:ext>
            </a:extLst>
          </p:cNvPr>
          <p:cNvSpPr>
            <a:spLocks noGrp="1"/>
          </p:cNvSpPr>
          <p:nvPr>
            <p:ph type="chart" sz="quarter" idx="18" hasCustomPrompt="1"/>
          </p:nvPr>
        </p:nvSpPr>
        <p:spPr>
          <a:xfrm>
            <a:off x="4050741" y="996950"/>
            <a:ext cx="8038072" cy="4873625"/>
          </a:xfrm>
        </p:spPr>
        <p:txBody>
          <a:bodyPr/>
          <a:lstStyle>
            <a:lvl1pPr marL="0" indent="0">
              <a:buNone/>
              <a:defRPr/>
            </a:lvl1pPr>
          </a:lstStyle>
          <a:p>
            <a:r>
              <a:rPr lang="pl-PL" dirty="0"/>
              <a:t>Chart </a:t>
            </a:r>
            <a:r>
              <a:rPr lang="pl-PL" dirty="0" err="1"/>
              <a:t>placeholder</a:t>
            </a:r>
            <a:endParaRPr lang="pl-PL" dirty="0"/>
          </a:p>
        </p:txBody>
      </p:sp>
      <p:sp>
        <p:nvSpPr>
          <p:cNvPr id="13" name="Prostokąt: zaokrąglone rogi 12">
            <a:extLst>
              <a:ext uri="{FF2B5EF4-FFF2-40B4-BE49-F238E27FC236}">
                <a16:creationId xmlns:a16="http://schemas.microsoft.com/office/drawing/2014/main" id="{E3CB6569-3FBF-48BA-8B56-F425B48D8C17}"/>
              </a:ext>
            </a:extLst>
          </p:cNvPr>
          <p:cNvSpPr/>
          <p:nvPr userDrawn="1"/>
        </p:nvSpPr>
        <p:spPr>
          <a:xfrm>
            <a:off x="631342"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9179507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mp; chart 2 purple">
    <p:bg>
      <p:bgPr>
        <a:solidFill>
          <a:schemeClr val="bg1"/>
        </a:solidFill>
        <a:effectLst/>
      </p:bgPr>
    </p:bg>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B55310A3-5800-4186-94DC-007777FDE2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4" name="Prostokąt 3">
            <a:extLst>
              <a:ext uri="{FF2B5EF4-FFF2-40B4-BE49-F238E27FC236}">
                <a16:creationId xmlns:a16="http://schemas.microsoft.com/office/drawing/2014/main" id="{D746EB47-E943-4661-BD66-D0AE3AEC7EFA}"/>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6" name="Symbol zastępczy tekstu 3">
            <a:extLst>
              <a:ext uri="{FF2B5EF4-FFF2-40B4-BE49-F238E27FC236}">
                <a16:creationId xmlns:a16="http://schemas.microsoft.com/office/drawing/2014/main" id="{B093D1BB-B55A-4CF0-B11D-24F3EB746A5F}"/>
              </a:ext>
            </a:extLst>
          </p:cNvPr>
          <p:cNvSpPr>
            <a:spLocks noGrp="1"/>
          </p:cNvSpPr>
          <p:nvPr>
            <p:ph type="body" sz="half" idx="15" hasCustomPrompt="1"/>
          </p:nvPr>
        </p:nvSpPr>
        <p:spPr>
          <a:xfrm>
            <a:off x="1041990" y="1615442"/>
            <a:ext cx="2743201" cy="4245608"/>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8" name="Symbol zastępczy tekstu 10">
            <a:extLst>
              <a:ext uri="{FF2B5EF4-FFF2-40B4-BE49-F238E27FC236}">
                <a16:creationId xmlns:a16="http://schemas.microsoft.com/office/drawing/2014/main" id="{2C8B65F8-BF6A-4E71-AAF7-A495188ABFCC}"/>
              </a:ext>
            </a:extLst>
          </p:cNvPr>
          <p:cNvSpPr>
            <a:spLocks noGrp="1"/>
          </p:cNvSpPr>
          <p:nvPr>
            <p:ph type="body" sz="quarter" idx="16" hasCustomPrompt="1"/>
          </p:nvPr>
        </p:nvSpPr>
        <p:spPr>
          <a:xfrm>
            <a:off x="1041880" y="996951"/>
            <a:ext cx="2743244" cy="618490"/>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sp>
        <p:nvSpPr>
          <p:cNvPr id="9" name="Symbol zastępczy daty 3">
            <a:extLst>
              <a:ext uri="{FF2B5EF4-FFF2-40B4-BE49-F238E27FC236}">
                <a16:creationId xmlns:a16="http://schemas.microsoft.com/office/drawing/2014/main" id="{81C52D22-2F79-41C6-A4CB-1C3865443CEC}"/>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B03ED99B-F6CE-476E-BBDE-2AC94239AAEC}" type="datetimeyyyy">
              <a:rPr lang="pl-PL" smtClean="0"/>
              <a:t>2024</a:t>
            </a:fld>
            <a:endParaRPr lang="pl-PL"/>
          </a:p>
        </p:txBody>
      </p:sp>
      <p:sp>
        <p:nvSpPr>
          <p:cNvPr id="10" name="Symbol zastępczy stopki 4">
            <a:extLst>
              <a:ext uri="{FF2B5EF4-FFF2-40B4-BE49-F238E27FC236}">
                <a16:creationId xmlns:a16="http://schemas.microsoft.com/office/drawing/2014/main" id="{1881602F-4AD0-4469-A808-58A77EAC7C6D}"/>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1" name="Symbol zastępczy numeru slajdu 5">
            <a:extLst>
              <a:ext uri="{FF2B5EF4-FFF2-40B4-BE49-F238E27FC236}">
                <a16:creationId xmlns:a16="http://schemas.microsoft.com/office/drawing/2014/main" id="{31346A0F-B1B2-4F4A-9C67-5104FB05DFA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70BFC4D2-108E-4778-8243-D29E18B9C1EA}" type="slidenum">
              <a:rPr lang="pl-PL" smtClean="0"/>
              <a:pPr/>
              <a:t>‹#›</a:t>
            </a:fld>
            <a:endParaRPr lang="pl-PL"/>
          </a:p>
        </p:txBody>
      </p:sp>
      <p:sp>
        <p:nvSpPr>
          <p:cNvPr id="12" name="Symbol zastępczy wykresu 11">
            <a:extLst>
              <a:ext uri="{FF2B5EF4-FFF2-40B4-BE49-F238E27FC236}">
                <a16:creationId xmlns:a16="http://schemas.microsoft.com/office/drawing/2014/main" id="{C436CF41-4C15-4145-87CE-7A515436A79B}"/>
              </a:ext>
            </a:extLst>
          </p:cNvPr>
          <p:cNvSpPr>
            <a:spLocks noGrp="1"/>
          </p:cNvSpPr>
          <p:nvPr>
            <p:ph type="chart" sz="quarter" idx="18" hasCustomPrompt="1"/>
          </p:nvPr>
        </p:nvSpPr>
        <p:spPr>
          <a:xfrm>
            <a:off x="4050741" y="996950"/>
            <a:ext cx="8038072" cy="4873625"/>
          </a:xfrm>
        </p:spPr>
        <p:txBody>
          <a:bodyPr/>
          <a:lstStyle>
            <a:lvl1pPr marL="0" indent="0">
              <a:buNone/>
              <a:defRPr/>
            </a:lvl1pPr>
          </a:lstStyle>
          <a:p>
            <a:r>
              <a:rPr lang="pl-PL" dirty="0"/>
              <a:t>Chart </a:t>
            </a:r>
            <a:r>
              <a:rPr lang="pl-PL" dirty="0" err="1"/>
              <a:t>placeholder</a:t>
            </a:r>
            <a:endParaRPr lang="pl-PL" dirty="0"/>
          </a:p>
        </p:txBody>
      </p:sp>
      <p:sp>
        <p:nvSpPr>
          <p:cNvPr id="14" name="Prostokąt: zaokrąglone rogi 13">
            <a:extLst>
              <a:ext uri="{FF2B5EF4-FFF2-40B4-BE49-F238E27FC236}">
                <a16:creationId xmlns:a16="http://schemas.microsoft.com/office/drawing/2014/main" id="{4B2CEB92-E732-42C0-9D93-3FCC8FB76D8B}"/>
              </a:ext>
            </a:extLst>
          </p:cNvPr>
          <p:cNvSpPr/>
          <p:nvPr userDrawn="1"/>
        </p:nvSpPr>
        <p:spPr>
          <a:xfrm rot="10800000">
            <a:off x="631342" y="2219048"/>
            <a:ext cx="297712" cy="2419901"/>
          </a:xfrm>
          <a:prstGeom prst="roundRect">
            <a:avLst>
              <a:gd name="adj" fmla="val 50000"/>
            </a:avLst>
          </a:prstGeom>
          <a:gradFill>
            <a:gsLst>
              <a:gs pos="100000">
                <a:srgbClr val="C026D3"/>
              </a:gs>
              <a:gs pos="0">
                <a:srgbClr val="8619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3359903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mp; image 3">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786DEF16-9AFB-4F78-9A08-C78DA4D074E8}"/>
              </a:ext>
            </a:extLst>
          </p:cNvPr>
          <p:cNvSpPr>
            <a:spLocks/>
          </p:cNvSpPr>
          <p:nvPr userDrawn="1"/>
        </p:nvSpPr>
        <p:spPr bwMode="auto">
          <a:xfrm>
            <a:off x="5939441" y="876031"/>
            <a:ext cx="5332691" cy="5498285"/>
          </a:xfrm>
          <a:custGeom>
            <a:avLst/>
            <a:gdLst>
              <a:gd name="T0" fmla="*/ 1096 w 2112"/>
              <a:gd name="T1" fmla="*/ 208 h 2168"/>
              <a:gd name="T2" fmla="*/ 440 w 2112"/>
              <a:gd name="T3" fmla="*/ 352 h 2168"/>
              <a:gd name="T4" fmla="*/ 200 w 2112"/>
              <a:gd name="T5" fmla="*/ 920 h 2168"/>
              <a:gd name="T6" fmla="*/ 248 w 2112"/>
              <a:gd name="T7" fmla="*/ 1336 h 2168"/>
              <a:gd name="T8" fmla="*/ 312 w 2112"/>
              <a:gd name="T9" fmla="*/ 1504 h 2168"/>
              <a:gd name="T10" fmla="*/ 512 w 2112"/>
              <a:gd name="T11" fmla="*/ 1912 h 2168"/>
              <a:gd name="T12" fmla="*/ 1256 w 2112"/>
              <a:gd name="T13" fmla="*/ 1968 h 2168"/>
              <a:gd name="T14" fmla="*/ 1672 w 2112"/>
              <a:gd name="T15" fmla="*/ 1736 h 2168"/>
              <a:gd name="T16" fmla="*/ 2040 w 2112"/>
              <a:gd name="T17" fmla="*/ 1240 h 2168"/>
              <a:gd name="T18" fmla="*/ 1992 w 2112"/>
              <a:gd name="T19" fmla="*/ 728 h 2168"/>
              <a:gd name="T20" fmla="*/ 1888 w 2112"/>
              <a:gd name="T21" fmla="*/ 184 h 2168"/>
              <a:gd name="T22" fmla="*/ 1096 w 2112"/>
              <a:gd name="T23" fmla="*/ 208 h 2168"/>
              <a:gd name="connsiteX0" fmla="*/ 4723 w 9256"/>
              <a:gd name="connsiteY0" fmla="*/ 556 h 9298"/>
              <a:gd name="connsiteX1" fmla="*/ 1617 w 9256"/>
              <a:gd name="connsiteY1" fmla="*/ 1221 h 9298"/>
              <a:gd name="connsiteX2" fmla="*/ 481 w 9256"/>
              <a:gd name="connsiteY2" fmla="*/ 3841 h 9298"/>
              <a:gd name="connsiteX3" fmla="*/ 708 w 9256"/>
              <a:gd name="connsiteY3" fmla="*/ 5759 h 9298"/>
              <a:gd name="connsiteX4" fmla="*/ 1011 w 9256"/>
              <a:gd name="connsiteY4" fmla="*/ 6534 h 9298"/>
              <a:gd name="connsiteX5" fmla="*/ 1958 w 9256"/>
              <a:gd name="connsiteY5" fmla="*/ 8416 h 9298"/>
              <a:gd name="connsiteX6" fmla="*/ 5481 w 9256"/>
              <a:gd name="connsiteY6" fmla="*/ 8674 h 9298"/>
              <a:gd name="connsiteX7" fmla="*/ 7451 w 9256"/>
              <a:gd name="connsiteY7" fmla="*/ 7604 h 9298"/>
              <a:gd name="connsiteX8" fmla="*/ 9193 w 9256"/>
              <a:gd name="connsiteY8" fmla="*/ 5317 h 9298"/>
              <a:gd name="connsiteX9" fmla="*/ 8966 w 9256"/>
              <a:gd name="connsiteY9" fmla="*/ 2955 h 9298"/>
              <a:gd name="connsiteX10" fmla="*/ 8473 w 9256"/>
              <a:gd name="connsiteY10" fmla="*/ 446 h 9298"/>
              <a:gd name="connsiteX11" fmla="*/ 4723 w 9256"/>
              <a:gd name="connsiteY11" fmla="*/ 556 h 9298"/>
              <a:gd name="connsiteX0" fmla="*/ 5102 w 9999"/>
              <a:gd name="connsiteY0" fmla="*/ 598 h 10000"/>
              <a:gd name="connsiteX1" fmla="*/ 1746 w 9999"/>
              <a:gd name="connsiteY1" fmla="*/ 1313 h 10000"/>
              <a:gd name="connsiteX2" fmla="*/ 519 w 9999"/>
              <a:gd name="connsiteY2" fmla="*/ 4131 h 10000"/>
              <a:gd name="connsiteX3" fmla="*/ 764 w 9999"/>
              <a:gd name="connsiteY3" fmla="*/ 6194 h 10000"/>
              <a:gd name="connsiteX4" fmla="*/ 2114 w 9999"/>
              <a:gd name="connsiteY4" fmla="*/ 9051 h 10000"/>
              <a:gd name="connsiteX5" fmla="*/ 5921 w 9999"/>
              <a:gd name="connsiteY5" fmla="*/ 9329 h 10000"/>
              <a:gd name="connsiteX6" fmla="*/ 8049 w 9999"/>
              <a:gd name="connsiteY6" fmla="*/ 8178 h 10000"/>
              <a:gd name="connsiteX7" fmla="*/ 9931 w 9999"/>
              <a:gd name="connsiteY7" fmla="*/ 5718 h 10000"/>
              <a:gd name="connsiteX8" fmla="*/ 9686 w 9999"/>
              <a:gd name="connsiteY8" fmla="*/ 3178 h 10000"/>
              <a:gd name="connsiteX9" fmla="*/ 9153 w 9999"/>
              <a:gd name="connsiteY9" fmla="*/ 480 h 10000"/>
              <a:gd name="connsiteX10" fmla="*/ 5102 w 9999"/>
              <a:gd name="connsiteY10" fmla="*/ 598 h 10000"/>
              <a:gd name="connsiteX0" fmla="*/ 5103 w 10000"/>
              <a:gd name="connsiteY0" fmla="*/ 598 h 10000"/>
              <a:gd name="connsiteX1" fmla="*/ 1746 w 10000"/>
              <a:gd name="connsiteY1" fmla="*/ 1313 h 10000"/>
              <a:gd name="connsiteX2" fmla="*/ 519 w 10000"/>
              <a:gd name="connsiteY2" fmla="*/ 4131 h 10000"/>
              <a:gd name="connsiteX3" fmla="*/ 764 w 10000"/>
              <a:gd name="connsiteY3" fmla="*/ 6194 h 10000"/>
              <a:gd name="connsiteX4" fmla="*/ 2114 w 10000"/>
              <a:gd name="connsiteY4" fmla="*/ 9051 h 10000"/>
              <a:gd name="connsiteX5" fmla="*/ 5922 w 10000"/>
              <a:gd name="connsiteY5" fmla="*/ 9329 h 10000"/>
              <a:gd name="connsiteX6" fmla="*/ 8050 w 10000"/>
              <a:gd name="connsiteY6" fmla="*/ 8178 h 10000"/>
              <a:gd name="connsiteX7" fmla="*/ 9932 w 10000"/>
              <a:gd name="connsiteY7" fmla="*/ 5718 h 10000"/>
              <a:gd name="connsiteX8" fmla="*/ 9687 w 10000"/>
              <a:gd name="connsiteY8" fmla="*/ 3178 h 10000"/>
              <a:gd name="connsiteX9" fmla="*/ 9154 w 10000"/>
              <a:gd name="connsiteY9" fmla="*/ 480 h 10000"/>
              <a:gd name="connsiteX10" fmla="*/ 5103 w 10000"/>
              <a:gd name="connsiteY10" fmla="*/ 59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5103" y="598"/>
                </a:moveTo>
                <a:cubicBezTo>
                  <a:pt x="5103" y="598"/>
                  <a:pt x="3465" y="1511"/>
                  <a:pt x="1746" y="1313"/>
                </a:cubicBezTo>
                <a:cubicBezTo>
                  <a:pt x="27" y="1114"/>
                  <a:pt x="-504" y="2345"/>
                  <a:pt x="519" y="4131"/>
                </a:cubicBezTo>
                <a:cubicBezTo>
                  <a:pt x="1542" y="5916"/>
                  <a:pt x="-86" y="5121"/>
                  <a:pt x="764" y="6194"/>
                </a:cubicBezTo>
                <a:cubicBezTo>
                  <a:pt x="1614" y="7267"/>
                  <a:pt x="1664" y="8099"/>
                  <a:pt x="2114" y="9051"/>
                </a:cubicBezTo>
                <a:cubicBezTo>
                  <a:pt x="2483" y="10202"/>
                  <a:pt x="4815" y="10322"/>
                  <a:pt x="5922" y="9329"/>
                </a:cubicBezTo>
                <a:cubicBezTo>
                  <a:pt x="7027" y="8337"/>
                  <a:pt x="6986" y="8377"/>
                  <a:pt x="8050" y="8178"/>
                </a:cubicBezTo>
                <a:cubicBezTo>
                  <a:pt x="9114" y="7980"/>
                  <a:pt x="10300" y="7623"/>
                  <a:pt x="9932" y="5718"/>
                </a:cubicBezTo>
                <a:cubicBezTo>
                  <a:pt x="9564" y="3813"/>
                  <a:pt x="9605" y="3813"/>
                  <a:pt x="9687" y="3178"/>
                </a:cubicBezTo>
                <a:cubicBezTo>
                  <a:pt x="9769" y="2544"/>
                  <a:pt x="10218" y="1392"/>
                  <a:pt x="9154" y="480"/>
                </a:cubicBezTo>
                <a:cubicBezTo>
                  <a:pt x="8091" y="-433"/>
                  <a:pt x="6045" y="162"/>
                  <a:pt x="5103" y="598"/>
                </a:cubicBezTo>
                <a:close/>
              </a:path>
            </a:pathLst>
          </a:custGeom>
          <a:gradFill flip="none" rotWithShape="1">
            <a:gsLst>
              <a:gs pos="50000">
                <a:srgbClr val="F6622C"/>
              </a:gs>
              <a:gs pos="0">
                <a:srgbClr val="FE724A"/>
              </a:gs>
              <a:gs pos="100000">
                <a:srgbClr val="FE5A2C"/>
              </a:gs>
            </a:gsLst>
            <a:lin ang="2700000" scaled="1"/>
            <a:tileRect/>
          </a:gradFill>
          <a:ln>
            <a:noFill/>
          </a:ln>
          <a:effectLst/>
        </p:spPr>
        <p:txBody>
          <a:bodyPr vert="horz" wrap="square" lIns="91416" tIns="45708" rIns="91416" bIns="45708" numCol="1" anchor="t" anchorCtr="0" compatLnSpc="1">
            <a:prstTxWarp prst="textNoShape">
              <a:avLst/>
            </a:prstTxWarp>
          </a:bodyPr>
          <a:lstStyle/>
          <a:p>
            <a:endParaRPr lang="en-US" sz="3599"/>
          </a:p>
        </p:txBody>
      </p:sp>
      <p:sp>
        <p:nvSpPr>
          <p:cNvPr id="4" name="Picture Placeholder 8">
            <a:extLst>
              <a:ext uri="{FF2B5EF4-FFF2-40B4-BE49-F238E27FC236}">
                <a16:creationId xmlns:a16="http://schemas.microsoft.com/office/drawing/2014/main" id="{46828D7A-83D2-4913-B17A-E01B977FC4DE}"/>
              </a:ext>
            </a:extLst>
          </p:cNvPr>
          <p:cNvSpPr>
            <a:spLocks noGrp="1"/>
          </p:cNvSpPr>
          <p:nvPr>
            <p:ph type="pic" sz="quarter" idx="10" hasCustomPrompt="1"/>
          </p:nvPr>
        </p:nvSpPr>
        <p:spPr>
          <a:xfrm>
            <a:off x="6096000" y="944968"/>
            <a:ext cx="5014379" cy="4968064"/>
          </a:xfrm>
          <a:custGeom>
            <a:avLst/>
            <a:gdLst>
              <a:gd name="connsiteX0" fmla="*/ 3281855 w 5456700"/>
              <a:gd name="connsiteY0" fmla="*/ 40 h 5406300"/>
              <a:gd name="connsiteX1" fmla="*/ 4012537 w 5456700"/>
              <a:gd name="connsiteY1" fmla="*/ 31068 h 5406300"/>
              <a:gd name="connsiteX2" fmla="*/ 5403826 w 5456700"/>
              <a:gd name="connsiteY2" fmla="*/ 1917071 h 5406300"/>
              <a:gd name="connsiteX3" fmla="*/ 5392035 w 5456700"/>
              <a:gd name="connsiteY3" fmla="*/ 3378723 h 5406300"/>
              <a:gd name="connsiteX4" fmla="*/ 4130443 w 5456700"/>
              <a:gd name="connsiteY4" fmla="*/ 4746075 h 5406300"/>
              <a:gd name="connsiteX5" fmla="*/ 2078882 w 5456700"/>
              <a:gd name="connsiteY5" fmla="*/ 5406176 h 5406300"/>
              <a:gd name="connsiteX6" fmla="*/ 687594 w 5456700"/>
              <a:gd name="connsiteY6" fmla="*/ 4309937 h 5406300"/>
              <a:gd name="connsiteX7" fmla="*/ 27321 w 5456700"/>
              <a:gd name="connsiteY7" fmla="*/ 2895435 h 5406300"/>
              <a:gd name="connsiteX8" fmla="*/ 86274 w 5456700"/>
              <a:gd name="connsiteY8" fmla="*/ 1822771 h 5406300"/>
              <a:gd name="connsiteX9" fmla="*/ 958777 w 5456700"/>
              <a:gd name="connsiteY9" fmla="*/ 702957 h 5406300"/>
              <a:gd name="connsiteX10" fmla="*/ 2043510 w 5456700"/>
              <a:gd name="connsiteY10" fmla="*/ 431844 h 5406300"/>
              <a:gd name="connsiteX11" fmla="*/ 3281855 w 5456700"/>
              <a:gd name="connsiteY11" fmla="*/ 40 h 540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56700" h="5406300">
                <a:moveTo>
                  <a:pt x="3281855" y="40"/>
                </a:moveTo>
                <a:cubicBezTo>
                  <a:pt x="3473809" y="-703"/>
                  <a:pt x="3711877" y="8967"/>
                  <a:pt x="4012537" y="31068"/>
                </a:cubicBezTo>
                <a:cubicBezTo>
                  <a:pt x="5616056" y="148943"/>
                  <a:pt x="5509941" y="1398420"/>
                  <a:pt x="5403826" y="1917071"/>
                </a:cubicBezTo>
                <a:cubicBezTo>
                  <a:pt x="5297710" y="2435722"/>
                  <a:pt x="5344872" y="2577172"/>
                  <a:pt x="5392035" y="3378723"/>
                </a:cubicBezTo>
                <a:cubicBezTo>
                  <a:pt x="5439198" y="4180274"/>
                  <a:pt x="4778925" y="4698925"/>
                  <a:pt x="4130443" y="4746075"/>
                </a:cubicBezTo>
                <a:cubicBezTo>
                  <a:pt x="3481961" y="4793225"/>
                  <a:pt x="3175406" y="5394388"/>
                  <a:pt x="2078882" y="5406176"/>
                </a:cubicBezTo>
                <a:cubicBezTo>
                  <a:pt x="982358" y="5417963"/>
                  <a:pt x="1053102" y="4592837"/>
                  <a:pt x="687594" y="4309937"/>
                </a:cubicBezTo>
                <a:cubicBezTo>
                  <a:pt x="322086" y="4027036"/>
                  <a:pt x="-114166" y="3343360"/>
                  <a:pt x="27321" y="2895435"/>
                </a:cubicBezTo>
                <a:cubicBezTo>
                  <a:pt x="168808" y="2447509"/>
                  <a:pt x="251342" y="2435722"/>
                  <a:pt x="86274" y="1822771"/>
                </a:cubicBezTo>
                <a:cubicBezTo>
                  <a:pt x="-78794" y="1209820"/>
                  <a:pt x="416410" y="761894"/>
                  <a:pt x="958777" y="702957"/>
                </a:cubicBezTo>
                <a:cubicBezTo>
                  <a:pt x="1501144" y="644019"/>
                  <a:pt x="2043510" y="431844"/>
                  <a:pt x="2043510" y="431844"/>
                </a:cubicBezTo>
                <a:cubicBezTo>
                  <a:pt x="2484183" y="201987"/>
                  <a:pt x="2450055" y="3257"/>
                  <a:pt x="3281855" y="40"/>
                </a:cubicBezTo>
                <a:close/>
              </a:path>
            </a:pathLst>
          </a:custGeom>
          <a:solidFill>
            <a:schemeClr val="bg1">
              <a:lumMod val="95000"/>
              <a:alpha val="25000"/>
            </a:schemeClr>
          </a:solidFill>
          <a:effectLst/>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r>
              <a:rPr lang="en-US" dirty="0"/>
              <a:t>Image placeholder</a:t>
            </a:r>
          </a:p>
        </p:txBody>
      </p:sp>
      <p:pic>
        <p:nvPicPr>
          <p:cNvPr id="5" name="Obraz 4">
            <a:extLst>
              <a:ext uri="{FF2B5EF4-FFF2-40B4-BE49-F238E27FC236}">
                <a16:creationId xmlns:a16="http://schemas.microsoft.com/office/drawing/2014/main" id="{C00077AF-FB33-456D-A7CA-63609F4495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6" name="Prostokąt 5">
            <a:extLst>
              <a:ext uri="{FF2B5EF4-FFF2-40B4-BE49-F238E27FC236}">
                <a16:creationId xmlns:a16="http://schemas.microsoft.com/office/drawing/2014/main" id="{27381CA4-1AEE-482A-9AE1-8ECE3BD36395}"/>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Symbol zastępczy tekstu 3">
            <a:extLst>
              <a:ext uri="{FF2B5EF4-FFF2-40B4-BE49-F238E27FC236}">
                <a16:creationId xmlns:a16="http://schemas.microsoft.com/office/drawing/2014/main" id="{A384AED5-3A2C-41B8-BBDF-D977425BEB45}"/>
              </a:ext>
            </a:extLst>
          </p:cNvPr>
          <p:cNvSpPr>
            <a:spLocks noGrp="1"/>
          </p:cNvSpPr>
          <p:nvPr>
            <p:ph type="body" sz="half" idx="15" hasCustomPrompt="1"/>
          </p:nvPr>
        </p:nvSpPr>
        <p:spPr>
          <a:xfrm>
            <a:off x="1081620" y="1757682"/>
            <a:ext cx="4589011" cy="4103368"/>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9" name="Symbol zastępczy tekstu 10">
            <a:extLst>
              <a:ext uri="{FF2B5EF4-FFF2-40B4-BE49-F238E27FC236}">
                <a16:creationId xmlns:a16="http://schemas.microsoft.com/office/drawing/2014/main" id="{03FC3E5F-14B2-441B-8347-2374A83C2836}"/>
              </a:ext>
            </a:extLst>
          </p:cNvPr>
          <p:cNvSpPr>
            <a:spLocks noGrp="1"/>
          </p:cNvSpPr>
          <p:nvPr>
            <p:ph type="body" sz="quarter" idx="16" hasCustomPrompt="1"/>
          </p:nvPr>
        </p:nvSpPr>
        <p:spPr>
          <a:xfrm>
            <a:off x="1081466" y="996951"/>
            <a:ext cx="4589083" cy="760730"/>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sp>
        <p:nvSpPr>
          <p:cNvPr id="10" name="Symbol zastępczy daty 3">
            <a:extLst>
              <a:ext uri="{FF2B5EF4-FFF2-40B4-BE49-F238E27FC236}">
                <a16:creationId xmlns:a16="http://schemas.microsoft.com/office/drawing/2014/main" id="{C3D1821D-2BFF-42B8-BC9B-821B62AA7C5B}"/>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F3729B3D-BB1B-44FF-9D95-55FB18E4ADFB}" type="datetimeyyyy">
              <a:rPr lang="pl-PL" smtClean="0"/>
              <a:t>2024</a:t>
            </a:fld>
            <a:endParaRPr lang="pl-PL"/>
          </a:p>
        </p:txBody>
      </p:sp>
      <p:sp>
        <p:nvSpPr>
          <p:cNvPr id="11" name="Symbol zastępczy stopki 4">
            <a:extLst>
              <a:ext uri="{FF2B5EF4-FFF2-40B4-BE49-F238E27FC236}">
                <a16:creationId xmlns:a16="http://schemas.microsoft.com/office/drawing/2014/main" id="{FF4751EE-6D46-4CA0-84E4-ACB35718060E}"/>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2" name="Symbol zastępczy numeru slajdu 5">
            <a:extLst>
              <a:ext uri="{FF2B5EF4-FFF2-40B4-BE49-F238E27FC236}">
                <a16:creationId xmlns:a16="http://schemas.microsoft.com/office/drawing/2014/main" id="{B7E541E4-4352-47C7-94C4-D4FD04CBBE94}"/>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70BFC4D2-108E-4778-8243-D29E18B9C1EA}" type="slidenum">
              <a:rPr lang="pl-PL" smtClean="0"/>
              <a:pPr/>
              <a:t>‹#›</a:t>
            </a:fld>
            <a:endParaRPr lang="pl-PL"/>
          </a:p>
        </p:txBody>
      </p:sp>
      <p:sp>
        <p:nvSpPr>
          <p:cNvPr id="13" name="Prostokąt: zaokrąglone rogi 12">
            <a:extLst>
              <a:ext uri="{FF2B5EF4-FFF2-40B4-BE49-F238E27FC236}">
                <a16:creationId xmlns:a16="http://schemas.microsoft.com/office/drawing/2014/main" id="{DA36EF20-F5E6-4D5A-BE80-88F84653DA9B}"/>
              </a:ext>
            </a:extLst>
          </p:cNvPr>
          <p:cNvSpPr/>
          <p:nvPr userDrawn="1"/>
        </p:nvSpPr>
        <p:spPr>
          <a:xfrm>
            <a:off x="631342"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56013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1+#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31" presetClass="entr" presetSubtype="0" fill="hold" grpId="0"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 calcmode="lin" valueType="num">
                                      <p:cBhvr>
                                        <p:cTn id="13" dur="750" fill="hold"/>
                                        <p:tgtEl>
                                          <p:spTgt spid="3"/>
                                        </p:tgtEl>
                                        <p:attrNameLst>
                                          <p:attrName>style.rotation</p:attrName>
                                        </p:attrNameLst>
                                      </p:cBhvr>
                                      <p:tavLst>
                                        <p:tav tm="0">
                                          <p:val>
                                            <p:fltVal val="90"/>
                                          </p:val>
                                        </p:tav>
                                        <p:tav tm="100000">
                                          <p:val>
                                            <p:fltVal val="0"/>
                                          </p:val>
                                        </p:tav>
                                      </p:tavLst>
                                    </p:anim>
                                    <p:animEffect transition="in" filter="fade">
                                      <p:cBhvr>
                                        <p:cTn id="14"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mp; image 3 purple">
    <p:bg>
      <p:bgPr>
        <a:solidFill>
          <a:schemeClr val="bg1"/>
        </a:solidFill>
        <a:effectLst/>
      </p:bgPr>
    </p:bg>
    <p:spTree>
      <p:nvGrpSpPr>
        <p:cNvPr id="1" name=""/>
        <p:cNvGrpSpPr/>
        <p:nvPr/>
      </p:nvGrpSpPr>
      <p:grpSpPr>
        <a:xfrm>
          <a:off x="0" y="0"/>
          <a:ext cx="0" cy="0"/>
          <a:chOff x="0" y="0"/>
          <a:chExt cx="0" cy="0"/>
        </a:xfrm>
      </p:grpSpPr>
      <p:sp>
        <p:nvSpPr>
          <p:cNvPr id="15" name="Freeform 9">
            <a:extLst>
              <a:ext uri="{FF2B5EF4-FFF2-40B4-BE49-F238E27FC236}">
                <a16:creationId xmlns:a16="http://schemas.microsoft.com/office/drawing/2014/main" id="{209ABE9F-C3D1-498F-8BCC-45FA682A8E5A}"/>
              </a:ext>
            </a:extLst>
          </p:cNvPr>
          <p:cNvSpPr>
            <a:spLocks/>
          </p:cNvSpPr>
          <p:nvPr userDrawn="1"/>
        </p:nvSpPr>
        <p:spPr bwMode="auto">
          <a:xfrm>
            <a:off x="5939441" y="876031"/>
            <a:ext cx="5413414" cy="5581514"/>
          </a:xfrm>
          <a:custGeom>
            <a:avLst/>
            <a:gdLst>
              <a:gd name="T0" fmla="*/ 1096 w 2112"/>
              <a:gd name="T1" fmla="*/ 208 h 2168"/>
              <a:gd name="T2" fmla="*/ 440 w 2112"/>
              <a:gd name="T3" fmla="*/ 352 h 2168"/>
              <a:gd name="T4" fmla="*/ 200 w 2112"/>
              <a:gd name="T5" fmla="*/ 920 h 2168"/>
              <a:gd name="T6" fmla="*/ 248 w 2112"/>
              <a:gd name="T7" fmla="*/ 1336 h 2168"/>
              <a:gd name="T8" fmla="*/ 312 w 2112"/>
              <a:gd name="T9" fmla="*/ 1504 h 2168"/>
              <a:gd name="T10" fmla="*/ 512 w 2112"/>
              <a:gd name="T11" fmla="*/ 1912 h 2168"/>
              <a:gd name="T12" fmla="*/ 1256 w 2112"/>
              <a:gd name="T13" fmla="*/ 1968 h 2168"/>
              <a:gd name="T14" fmla="*/ 1672 w 2112"/>
              <a:gd name="T15" fmla="*/ 1736 h 2168"/>
              <a:gd name="T16" fmla="*/ 2040 w 2112"/>
              <a:gd name="T17" fmla="*/ 1240 h 2168"/>
              <a:gd name="T18" fmla="*/ 1992 w 2112"/>
              <a:gd name="T19" fmla="*/ 728 h 2168"/>
              <a:gd name="T20" fmla="*/ 1888 w 2112"/>
              <a:gd name="T21" fmla="*/ 184 h 2168"/>
              <a:gd name="T22" fmla="*/ 1096 w 2112"/>
              <a:gd name="T23" fmla="*/ 208 h 2168"/>
              <a:gd name="connsiteX0" fmla="*/ 4723 w 9256"/>
              <a:gd name="connsiteY0" fmla="*/ 556 h 9298"/>
              <a:gd name="connsiteX1" fmla="*/ 1617 w 9256"/>
              <a:gd name="connsiteY1" fmla="*/ 1221 h 9298"/>
              <a:gd name="connsiteX2" fmla="*/ 481 w 9256"/>
              <a:gd name="connsiteY2" fmla="*/ 3841 h 9298"/>
              <a:gd name="connsiteX3" fmla="*/ 708 w 9256"/>
              <a:gd name="connsiteY3" fmla="*/ 5759 h 9298"/>
              <a:gd name="connsiteX4" fmla="*/ 1011 w 9256"/>
              <a:gd name="connsiteY4" fmla="*/ 6534 h 9298"/>
              <a:gd name="connsiteX5" fmla="*/ 1958 w 9256"/>
              <a:gd name="connsiteY5" fmla="*/ 8416 h 9298"/>
              <a:gd name="connsiteX6" fmla="*/ 5481 w 9256"/>
              <a:gd name="connsiteY6" fmla="*/ 8674 h 9298"/>
              <a:gd name="connsiteX7" fmla="*/ 7451 w 9256"/>
              <a:gd name="connsiteY7" fmla="*/ 7604 h 9298"/>
              <a:gd name="connsiteX8" fmla="*/ 9193 w 9256"/>
              <a:gd name="connsiteY8" fmla="*/ 5317 h 9298"/>
              <a:gd name="connsiteX9" fmla="*/ 8966 w 9256"/>
              <a:gd name="connsiteY9" fmla="*/ 2955 h 9298"/>
              <a:gd name="connsiteX10" fmla="*/ 8473 w 9256"/>
              <a:gd name="connsiteY10" fmla="*/ 446 h 9298"/>
              <a:gd name="connsiteX11" fmla="*/ 4723 w 9256"/>
              <a:gd name="connsiteY11" fmla="*/ 556 h 9298"/>
              <a:gd name="connsiteX0" fmla="*/ 5102 w 9999"/>
              <a:gd name="connsiteY0" fmla="*/ 598 h 10000"/>
              <a:gd name="connsiteX1" fmla="*/ 1746 w 9999"/>
              <a:gd name="connsiteY1" fmla="*/ 1313 h 10000"/>
              <a:gd name="connsiteX2" fmla="*/ 519 w 9999"/>
              <a:gd name="connsiteY2" fmla="*/ 4131 h 10000"/>
              <a:gd name="connsiteX3" fmla="*/ 764 w 9999"/>
              <a:gd name="connsiteY3" fmla="*/ 6194 h 10000"/>
              <a:gd name="connsiteX4" fmla="*/ 2114 w 9999"/>
              <a:gd name="connsiteY4" fmla="*/ 9051 h 10000"/>
              <a:gd name="connsiteX5" fmla="*/ 5921 w 9999"/>
              <a:gd name="connsiteY5" fmla="*/ 9329 h 10000"/>
              <a:gd name="connsiteX6" fmla="*/ 8049 w 9999"/>
              <a:gd name="connsiteY6" fmla="*/ 8178 h 10000"/>
              <a:gd name="connsiteX7" fmla="*/ 9931 w 9999"/>
              <a:gd name="connsiteY7" fmla="*/ 5718 h 10000"/>
              <a:gd name="connsiteX8" fmla="*/ 9686 w 9999"/>
              <a:gd name="connsiteY8" fmla="*/ 3178 h 10000"/>
              <a:gd name="connsiteX9" fmla="*/ 9153 w 9999"/>
              <a:gd name="connsiteY9" fmla="*/ 480 h 10000"/>
              <a:gd name="connsiteX10" fmla="*/ 5102 w 9999"/>
              <a:gd name="connsiteY10" fmla="*/ 598 h 10000"/>
              <a:gd name="connsiteX0" fmla="*/ 5103 w 10000"/>
              <a:gd name="connsiteY0" fmla="*/ 598 h 10000"/>
              <a:gd name="connsiteX1" fmla="*/ 1746 w 10000"/>
              <a:gd name="connsiteY1" fmla="*/ 1313 h 10000"/>
              <a:gd name="connsiteX2" fmla="*/ 519 w 10000"/>
              <a:gd name="connsiteY2" fmla="*/ 4131 h 10000"/>
              <a:gd name="connsiteX3" fmla="*/ 764 w 10000"/>
              <a:gd name="connsiteY3" fmla="*/ 6194 h 10000"/>
              <a:gd name="connsiteX4" fmla="*/ 2114 w 10000"/>
              <a:gd name="connsiteY4" fmla="*/ 9051 h 10000"/>
              <a:gd name="connsiteX5" fmla="*/ 5922 w 10000"/>
              <a:gd name="connsiteY5" fmla="*/ 9329 h 10000"/>
              <a:gd name="connsiteX6" fmla="*/ 8050 w 10000"/>
              <a:gd name="connsiteY6" fmla="*/ 8178 h 10000"/>
              <a:gd name="connsiteX7" fmla="*/ 9932 w 10000"/>
              <a:gd name="connsiteY7" fmla="*/ 5718 h 10000"/>
              <a:gd name="connsiteX8" fmla="*/ 9687 w 10000"/>
              <a:gd name="connsiteY8" fmla="*/ 3178 h 10000"/>
              <a:gd name="connsiteX9" fmla="*/ 9154 w 10000"/>
              <a:gd name="connsiteY9" fmla="*/ 480 h 10000"/>
              <a:gd name="connsiteX10" fmla="*/ 5103 w 10000"/>
              <a:gd name="connsiteY10" fmla="*/ 59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5103" y="598"/>
                </a:moveTo>
                <a:cubicBezTo>
                  <a:pt x="5103" y="598"/>
                  <a:pt x="3465" y="1511"/>
                  <a:pt x="1746" y="1313"/>
                </a:cubicBezTo>
                <a:cubicBezTo>
                  <a:pt x="27" y="1114"/>
                  <a:pt x="-504" y="2345"/>
                  <a:pt x="519" y="4131"/>
                </a:cubicBezTo>
                <a:cubicBezTo>
                  <a:pt x="1542" y="5916"/>
                  <a:pt x="-86" y="5121"/>
                  <a:pt x="764" y="6194"/>
                </a:cubicBezTo>
                <a:cubicBezTo>
                  <a:pt x="1614" y="7267"/>
                  <a:pt x="1664" y="8099"/>
                  <a:pt x="2114" y="9051"/>
                </a:cubicBezTo>
                <a:cubicBezTo>
                  <a:pt x="2483" y="10202"/>
                  <a:pt x="4815" y="10322"/>
                  <a:pt x="5922" y="9329"/>
                </a:cubicBezTo>
                <a:cubicBezTo>
                  <a:pt x="7027" y="8337"/>
                  <a:pt x="6986" y="8377"/>
                  <a:pt x="8050" y="8178"/>
                </a:cubicBezTo>
                <a:cubicBezTo>
                  <a:pt x="9114" y="7980"/>
                  <a:pt x="10300" y="7623"/>
                  <a:pt x="9932" y="5718"/>
                </a:cubicBezTo>
                <a:cubicBezTo>
                  <a:pt x="9564" y="3813"/>
                  <a:pt x="9605" y="3813"/>
                  <a:pt x="9687" y="3178"/>
                </a:cubicBezTo>
                <a:cubicBezTo>
                  <a:pt x="9769" y="2544"/>
                  <a:pt x="10218" y="1392"/>
                  <a:pt x="9154" y="480"/>
                </a:cubicBezTo>
                <a:cubicBezTo>
                  <a:pt x="8091" y="-433"/>
                  <a:pt x="6045" y="162"/>
                  <a:pt x="5103" y="598"/>
                </a:cubicBezTo>
                <a:close/>
              </a:path>
            </a:pathLst>
          </a:custGeom>
          <a:gradFill flip="none" rotWithShape="1">
            <a:gsLst>
              <a:gs pos="0">
                <a:srgbClr val="C026D3"/>
              </a:gs>
              <a:gs pos="100000">
                <a:srgbClr val="941BC7"/>
              </a:gs>
            </a:gsLst>
            <a:lin ang="2700000" scaled="1"/>
            <a:tileRect/>
          </a:gradFill>
          <a:ln>
            <a:noFill/>
          </a:ln>
          <a:effectLst/>
        </p:spPr>
        <p:txBody>
          <a:bodyPr vert="horz" wrap="square" lIns="91416" tIns="45708" rIns="91416" bIns="45708" numCol="1" anchor="t" anchorCtr="0" compatLnSpc="1">
            <a:prstTxWarp prst="textNoShape">
              <a:avLst/>
            </a:prstTxWarp>
          </a:bodyPr>
          <a:lstStyle/>
          <a:p>
            <a:endParaRPr lang="en-US" sz="3599"/>
          </a:p>
        </p:txBody>
      </p:sp>
      <p:sp>
        <p:nvSpPr>
          <p:cNvPr id="4" name="Picture Placeholder 8">
            <a:extLst>
              <a:ext uri="{FF2B5EF4-FFF2-40B4-BE49-F238E27FC236}">
                <a16:creationId xmlns:a16="http://schemas.microsoft.com/office/drawing/2014/main" id="{46828D7A-83D2-4913-B17A-E01B977FC4DE}"/>
              </a:ext>
            </a:extLst>
          </p:cNvPr>
          <p:cNvSpPr>
            <a:spLocks noGrp="1"/>
          </p:cNvSpPr>
          <p:nvPr>
            <p:ph type="pic" sz="quarter" idx="10" hasCustomPrompt="1"/>
          </p:nvPr>
        </p:nvSpPr>
        <p:spPr>
          <a:xfrm>
            <a:off x="6096000" y="944968"/>
            <a:ext cx="5014379" cy="4968064"/>
          </a:xfrm>
          <a:custGeom>
            <a:avLst/>
            <a:gdLst>
              <a:gd name="connsiteX0" fmla="*/ 3281855 w 5456700"/>
              <a:gd name="connsiteY0" fmla="*/ 40 h 5406300"/>
              <a:gd name="connsiteX1" fmla="*/ 4012537 w 5456700"/>
              <a:gd name="connsiteY1" fmla="*/ 31068 h 5406300"/>
              <a:gd name="connsiteX2" fmla="*/ 5403826 w 5456700"/>
              <a:gd name="connsiteY2" fmla="*/ 1917071 h 5406300"/>
              <a:gd name="connsiteX3" fmla="*/ 5392035 w 5456700"/>
              <a:gd name="connsiteY3" fmla="*/ 3378723 h 5406300"/>
              <a:gd name="connsiteX4" fmla="*/ 4130443 w 5456700"/>
              <a:gd name="connsiteY4" fmla="*/ 4746075 h 5406300"/>
              <a:gd name="connsiteX5" fmla="*/ 2078882 w 5456700"/>
              <a:gd name="connsiteY5" fmla="*/ 5406176 h 5406300"/>
              <a:gd name="connsiteX6" fmla="*/ 687594 w 5456700"/>
              <a:gd name="connsiteY6" fmla="*/ 4309937 h 5406300"/>
              <a:gd name="connsiteX7" fmla="*/ 27321 w 5456700"/>
              <a:gd name="connsiteY7" fmla="*/ 2895435 h 5406300"/>
              <a:gd name="connsiteX8" fmla="*/ 86274 w 5456700"/>
              <a:gd name="connsiteY8" fmla="*/ 1822771 h 5406300"/>
              <a:gd name="connsiteX9" fmla="*/ 958777 w 5456700"/>
              <a:gd name="connsiteY9" fmla="*/ 702957 h 5406300"/>
              <a:gd name="connsiteX10" fmla="*/ 2043510 w 5456700"/>
              <a:gd name="connsiteY10" fmla="*/ 431844 h 5406300"/>
              <a:gd name="connsiteX11" fmla="*/ 3281855 w 5456700"/>
              <a:gd name="connsiteY11" fmla="*/ 40 h 540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56700" h="5406300">
                <a:moveTo>
                  <a:pt x="3281855" y="40"/>
                </a:moveTo>
                <a:cubicBezTo>
                  <a:pt x="3473809" y="-703"/>
                  <a:pt x="3711877" y="8967"/>
                  <a:pt x="4012537" y="31068"/>
                </a:cubicBezTo>
                <a:cubicBezTo>
                  <a:pt x="5616056" y="148943"/>
                  <a:pt x="5509941" y="1398420"/>
                  <a:pt x="5403826" y="1917071"/>
                </a:cubicBezTo>
                <a:cubicBezTo>
                  <a:pt x="5297710" y="2435722"/>
                  <a:pt x="5344872" y="2577172"/>
                  <a:pt x="5392035" y="3378723"/>
                </a:cubicBezTo>
                <a:cubicBezTo>
                  <a:pt x="5439198" y="4180274"/>
                  <a:pt x="4778925" y="4698925"/>
                  <a:pt x="4130443" y="4746075"/>
                </a:cubicBezTo>
                <a:cubicBezTo>
                  <a:pt x="3481961" y="4793225"/>
                  <a:pt x="3175406" y="5394388"/>
                  <a:pt x="2078882" y="5406176"/>
                </a:cubicBezTo>
                <a:cubicBezTo>
                  <a:pt x="982358" y="5417963"/>
                  <a:pt x="1053102" y="4592837"/>
                  <a:pt x="687594" y="4309937"/>
                </a:cubicBezTo>
                <a:cubicBezTo>
                  <a:pt x="322086" y="4027036"/>
                  <a:pt x="-114166" y="3343360"/>
                  <a:pt x="27321" y="2895435"/>
                </a:cubicBezTo>
                <a:cubicBezTo>
                  <a:pt x="168808" y="2447509"/>
                  <a:pt x="251342" y="2435722"/>
                  <a:pt x="86274" y="1822771"/>
                </a:cubicBezTo>
                <a:cubicBezTo>
                  <a:pt x="-78794" y="1209820"/>
                  <a:pt x="416410" y="761894"/>
                  <a:pt x="958777" y="702957"/>
                </a:cubicBezTo>
                <a:cubicBezTo>
                  <a:pt x="1501144" y="644019"/>
                  <a:pt x="2043510" y="431844"/>
                  <a:pt x="2043510" y="431844"/>
                </a:cubicBezTo>
                <a:cubicBezTo>
                  <a:pt x="2484183" y="201987"/>
                  <a:pt x="2450055" y="3257"/>
                  <a:pt x="3281855" y="40"/>
                </a:cubicBezTo>
                <a:close/>
              </a:path>
            </a:pathLst>
          </a:custGeom>
          <a:solidFill>
            <a:schemeClr val="bg1">
              <a:lumMod val="95000"/>
              <a:alpha val="25000"/>
            </a:schemeClr>
          </a:solidFill>
          <a:effectLst/>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r>
              <a:rPr lang="en-US" dirty="0"/>
              <a:t>Image placeholder</a:t>
            </a:r>
          </a:p>
        </p:txBody>
      </p:sp>
      <p:pic>
        <p:nvPicPr>
          <p:cNvPr id="5" name="Obraz 4">
            <a:extLst>
              <a:ext uri="{FF2B5EF4-FFF2-40B4-BE49-F238E27FC236}">
                <a16:creationId xmlns:a16="http://schemas.microsoft.com/office/drawing/2014/main" id="{C00077AF-FB33-456D-A7CA-63609F4495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6" name="Prostokąt 5">
            <a:extLst>
              <a:ext uri="{FF2B5EF4-FFF2-40B4-BE49-F238E27FC236}">
                <a16:creationId xmlns:a16="http://schemas.microsoft.com/office/drawing/2014/main" id="{27381CA4-1AEE-482A-9AE1-8ECE3BD36395}"/>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Symbol zastępczy tekstu 3">
            <a:extLst>
              <a:ext uri="{FF2B5EF4-FFF2-40B4-BE49-F238E27FC236}">
                <a16:creationId xmlns:a16="http://schemas.microsoft.com/office/drawing/2014/main" id="{A384AED5-3A2C-41B8-BBDF-D977425BEB45}"/>
              </a:ext>
            </a:extLst>
          </p:cNvPr>
          <p:cNvSpPr>
            <a:spLocks noGrp="1"/>
          </p:cNvSpPr>
          <p:nvPr>
            <p:ph type="body" sz="half" idx="15" hasCustomPrompt="1"/>
          </p:nvPr>
        </p:nvSpPr>
        <p:spPr>
          <a:xfrm>
            <a:off x="1081620" y="1757682"/>
            <a:ext cx="4589011" cy="4103368"/>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9" name="Symbol zastępczy tekstu 10">
            <a:extLst>
              <a:ext uri="{FF2B5EF4-FFF2-40B4-BE49-F238E27FC236}">
                <a16:creationId xmlns:a16="http://schemas.microsoft.com/office/drawing/2014/main" id="{03FC3E5F-14B2-441B-8347-2374A83C2836}"/>
              </a:ext>
            </a:extLst>
          </p:cNvPr>
          <p:cNvSpPr>
            <a:spLocks noGrp="1"/>
          </p:cNvSpPr>
          <p:nvPr>
            <p:ph type="body" sz="quarter" idx="16" hasCustomPrompt="1"/>
          </p:nvPr>
        </p:nvSpPr>
        <p:spPr>
          <a:xfrm>
            <a:off x="1081466" y="996951"/>
            <a:ext cx="4589083" cy="760730"/>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sp>
        <p:nvSpPr>
          <p:cNvPr id="10" name="Symbol zastępczy daty 3">
            <a:extLst>
              <a:ext uri="{FF2B5EF4-FFF2-40B4-BE49-F238E27FC236}">
                <a16:creationId xmlns:a16="http://schemas.microsoft.com/office/drawing/2014/main" id="{C3D1821D-2BFF-42B8-BC9B-821B62AA7C5B}"/>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0C62F228-C695-400A-95D7-FAD3F59626C7}" type="datetimeyyyy">
              <a:rPr lang="pl-PL" smtClean="0"/>
              <a:t>2024</a:t>
            </a:fld>
            <a:endParaRPr lang="pl-PL"/>
          </a:p>
        </p:txBody>
      </p:sp>
      <p:sp>
        <p:nvSpPr>
          <p:cNvPr id="11" name="Symbol zastępczy stopki 4">
            <a:extLst>
              <a:ext uri="{FF2B5EF4-FFF2-40B4-BE49-F238E27FC236}">
                <a16:creationId xmlns:a16="http://schemas.microsoft.com/office/drawing/2014/main" id="{FF4751EE-6D46-4CA0-84E4-ACB35718060E}"/>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2" name="Symbol zastępczy numeru slajdu 5">
            <a:extLst>
              <a:ext uri="{FF2B5EF4-FFF2-40B4-BE49-F238E27FC236}">
                <a16:creationId xmlns:a16="http://schemas.microsoft.com/office/drawing/2014/main" id="{B7E541E4-4352-47C7-94C4-D4FD04CBBE94}"/>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70BFC4D2-108E-4778-8243-D29E18B9C1EA}" type="slidenum">
              <a:rPr lang="pl-PL" smtClean="0"/>
              <a:pPr/>
              <a:t>‹#›</a:t>
            </a:fld>
            <a:endParaRPr lang="pl-PL"/>
          </a:p>
        </p:txBody>
      </p:sp>
      <p:sp>
        <p:nvSpPr>
          <p:cNvPr id="14" name="Prostokąt: zaokrąglone rogi 13">
            <a:extLst>
              <a:ext uri="{FF2B5EF4-FFF2-40B4-BE49-F238E27FC236}">
                <a16:creationId xmlns:a16="http://schemas.microsoft.com/office/drawing/2014/main" id="{81EE1074-40CA-4848-8CFF-14FAF4CEDB37}"/>
              </a:ext>
            </a:extLst>
          </p:cNvPr>
          <p:cNvSpPr/>
          <p:nvPr userDrawn="1"/>
        </p:nvSpPr>
        <p:spPr>
          <a:xfrm rot="10800000">
            <a:off x="631342" y="2219048"/>
            <a:ext cx="297712" cy="2419901"/>
          </a:xfrm>
          <a:prstGeom prst="roundRect">
            <a:avLst>
              <a:gd name="adj" fmla="val 50000"/>
            </a:avLst>
          </a:prstGeom>
          <a:gradFill>
            <a:gsLst>
              <a:gs pos="100000">
                <a:srgbClr val="C026D3"/>
              </a:gs>
              <a:gs pos="0">
                <a:srgbClr val="8619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7887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1+#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31" presetClass="entr" presetSubtype="0" fill="hold" grpId="0" nodeType="withEffect">
                                  <p:stCondLst>
                                    <p:cond delay="1000"/>
                                  </p:stCondLst>
                                  <p:childTnLst>
                                    <p:set>
                                      <p:cBhvr>
                                        <p:cTn id="10" dur="1" fill="hold">
                                          <p:stCondLst>
                                            <p:cond delay="0"/>
                                          </p:stCondLst>
                                        </p:cTn>
                                        <p:tgtEl>
                                          <p:spTgt spid="15"/>
                                        </p:tgtEl>
                                        <p:attrNameLst>
                                          <p:attrName>style.visibility</p:attrName>
                                        </p:attrNameLst>
                                      </p:cBhvr>
                                      <p:to>
                                        <p:strVal val="visible"/>
                                      </p:to>
                                    </p:set>
                                    <p:anim calcmode="lin" valueType="num">
                                      <p:cBhvr>
                                        <p:cTn id="11" dur="750" fill="hold"/>
                                        <p:tgtEl>
                                          <p:spTgt spid="15"/>
                                        </p:tgtEl>
                                        <p:attrNameLst>
                                          <p:attrName>ppt_w</p:attrName>
                                        </p:attrNameLst>
                                      </p:cBhvr>
                                      <p:tavLst>
                                        <p:tav tm="0">
                                          <p:val>
                                            <p:fltVal val="0"/>
                                          </p:val>
                                        </p:tav>
                                        <p:tav tm="100000">
                                          <p:val>
                                            <p:strVal val="#ppt_w"/>
                                          </p:val>
                                        </p:tav>
                                      </p:tavLst>
                                    </p:anim>
                                    <p:anim calcmode="lin" valueType="num">
                                      <p:cBhvr>
                                        <p:cTn id="12" dur="750" fill="hold"/>
                                        <p:tgtEl>
                                          <p:spTgt spid="15"/>
                                        </p:tgtEl>
                                        <p:attrNameLst>
                                          <p:attrName>ppt_h</p:attrName>
                                        </p:attrNameLst>
                                      </p:cBhvr>
                                      <p:tavLst>
                                        <p:tav tm="0">
                                          <p:val>
                                            <p:fltVal val="0"/>
                                          </p:val>
                                        </p:tav>
                                        <p:tav tm="100000">
                                          <p:val>
                                            <p:strVal val="#ppt_h"/>
                                          </p:val>
                                        </p:tav>
                                      </p:tavLst>
                                    </p:anim>
                                    <p:anim calcmode="lin" valueType="num">
                                      <p:cBhvr>
                                        <p:cTn id="13" dur="750" fill="hold"/>
                                        <p:tgtEl>
                                          <p:spTgt spid="15"/>
                                        </p:tgtEl>
                                        <p:attrNameLst>
                                          <p:attrName>style.rotation</p:attrName>
                                        </p:attrNameLst>
                                      </p:cBhvr>
                                      <p:tavLst>
                                        <p:tav tm="0">
                                          <p:val>
                                            <p:fltVal val="90"/>
                                          </p:val>
                                        </p:tav>
                                        <p:tav tm="100000">
                                          <p:val>
                                            <p:fltVal val="0"/>
                                          </p:val>
                                        </p:tav>
                                      </p:tavLst>
                                    </p:anim>
                                    <p:animEffect transition="in" filter="fade">
                                      <p:cBhvr>
                                        <p:cTn id="14"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amp; phone 2">
    <p:spTree>
      <p:nvGrpSpPr>
        <p:cNvPr id="1" name=""/>
        <p:cNvGrpSpPr/>
        <p:nvPr/>
      </p:nvGrpSpPr>
      <p:grpSpPr>
        <a:xfrm>
          <a:off x="0" y="0"/>
          <a:ext cx="0" cy="0"/>
          <a:chOff x="0" y="0"/>
          <a:chExt cx="0" cy="0"/>
        </a:xfrm>
      </p:grpSpPr>
      <p:sp>
        <p:nvSpPr>
          <p:cNvPr id="14" name="Freeform: Shape 12">
            <a:extLst>
              <a:ext uri="{FF2B5EF4-FFF2-40B4-BE49-F238E27FC236}">
                <a16:creationId xmlns:a16="http://schemas.microsoft.com/office/drawing/2014/main" id="{DA972B7B-4B9B-43AB-9FD8-51DCEE0A5DF6}"/>
              </a:ext>
            </a:extLst>
          </p:cNvPr>
          <p:cNvSpPr/>
          <p:nvPr userDrawn="1"/>
        </p:nvSpPr>
        <p:spPr>
          <a:xfrm>
            <a:off x="6900530" y="0"/>
            <a:ext cx="5291470" cy="6858000"/>
          </a:xfrm>
          <a:custGeom>
            <a:avLst/>
            <a:gdLst>
              <a:gd name="connsiteX0" fmla="*/ 4905438 w 7124700"/>
              <a:gd name="connsiteY0" fmla="*/ 0 h 6858000"/>
              <a:gd name="connsiteX1" fmla="*/ 7124700 w 7124700"/>
              <a:gd name="connsiteY1" fmla="*/ 0 h 6858000"/>
              <a:gd name="connsiteX2" fmla="*/ 7124700 w 7124700"/>
              <a:gd name="connsiteY2" fmla="*/ 6858000 h 6858000"/>
              <a:gd name="connsiteX3" fmla="*/ 5131363 w 7124700"/>
              <a:gd name="connsiteY3" fmla="*/ 6858000 h 6858000"/>
              <a:gd name="connsiteX4" fmla="*/ 5040581 w 7124700"/>
              <a:gd name="connsiteY4" fmla="*/ 6835503 h 6858000"/>
              <a:gd name="connsiteX5" fmla="*/ 190500 w 7124700"/>
              <a:gd name="connsiteY5" fmla="*/ 5572125 h 6858000"/>
              <a:gd name="connsiteX6" fmla="*/ 0 w 7124700"/>
              <a:gd name="connsiteY6" fmla="*/ 5314950 h 6858000"/>
              <a:gd name="connsiteX7" fmla="*/ 19050 w 7124700"/>
              <a:gd name="connsiteY7" fmla="*/ 1476375 h 6858000"/>
              <a:gd name="connsiteX8" fmla="*/ 190500 w 7124700"/>
              <a:gd name="connsiteY8" fmla="*/ 12668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00" h="6858000">
                <a:moveTo>
                  <a:pt x="4905438" y="0"/>
                </a:moveTo>
                <a:lnTo>
                  <a:pt x="7124700" y="0"/>
                </a:lnTo>
                <a:lnTo>
                  <a:pt x="7124700" y="6858000"/>
                </a:lnTo>
                <a:lnTo>
                  <a:pt x="5131363" y="6858000"/>
                </a:lnTo>
                <a:lnTo>
                  <a:pt x="5040581" y="6835503"/>
                </a:lnTo>
                <a:cubicBezTo>
                  <a:pt x="3631555" y="6485507"/>
                  <a:pt x="988814" y="5807869"/>
                  <a:pt x="190500" y="5572125"/>
                </a:cubicBezTo>
                <a:cubicBezTo>
                  <a:pt x="-12700" y="5473700"/>
                  <a:pt x="50800" y="5399087"/>
                  <a:pt x="0" y="5314950"/>
                </a:cubicBezTo>
                <a:cubicBezTo>
                  <a:pt x="44450" y="4592638"/>
                  <a:pt x="44450" y="2286000"/>
                  <a:pt x="19050" y="1476375"/>
                </a:cubicBezTo>
                <a:cubicBezTo>
                  <a:pt x="82550" y="1412875"/>
                  <a:pt x="22225" y="1339850"/>
                  <a:pt x="190500" y="1266825"/>
                </a:cubicBezTo>
                <a:close/>
              </a:path>
            </a:pathLst>
          </a:custGeom>
          <a:gradFill flip="none" rotWithShape="1">
            <a:gsLst>
              <a:gs pos="50000">
                <a:srgbClr val="F6622C"/>
              </a:gs>
              <a:gs pos="0">
                <a:srgbClr val="FE5A2C"/>
              </a:gs>
              <a:gs pos="100000">
                <a:srgbClr val="FE724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dirty="0"/>
          </a:p>
        </p:txBody>
      </p:sp>
      <p:sp>
        <p:nvSpPr>
          <p:cNvPr id="5" name="Prostokąt 4">
            <a:extLst>
              <a:ext uri="{FF2B5EF4-FFF2-40B4-BE49-F238E27FC236}">
                <a16:creationId xmlns:a16="http://schemas.microsoft.com/office/drawing/2014/main" id="{E4E18A75-0875-49E1-AE01-9DBAF6997E1C}"/>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7" name="Symbol zastępczy tekstu 3">
            <a:extLst>
              <a:ext uri="{FF2B5EF4-FFF2-40B4-BE49-F238E27FC236}">
                <a16:creationId xmlns:a16="http://schemas.microsoft.com/office/drawing/2014/main" id="{9D6ECB04-AC41-4E5E-8106-8FBFCB94D313}"/>
              </a:ext>
            </a:extLst>
          </p:cNvPr>
          <p:cNvSpPr>
            <a:spLocks noGrp="1"/>
          </p:cNvSpPr>
          <p:nvPr>
            <p:ph type="body" sz="half" idx="15" hasCustomPrompt="1"/>
          </p:nvPr>
        </p:nvSpPr>
        <p:spPr>
          <a:xfrm>
            <a:off x="1081620" y="1656258"/>
            <a:ext cx="4589011" cy="4204791"/>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8" name="Symbol zastępczy tekstu 10">
            <a:extLst>
              <a:ext uri="{FF2B5EF4-FFF2-40B4-BE49-F238E27FC236}">
                <a16:creationId xmlns:a16="http://schemas.microsoft.com/office/drawing/2014/main" id="{8413D99D-51A6-4C41-81E2-4B544283989F}"/>
              </a:ext>
            </a:extLst>
          </p:cNvPr>
          <p:cNvSpPr>
            <a:spLocks noGrp="1"/>
          </p:cNvSpPr>
          <p:nvPr>
            <p:ph type="body" sz="quarter" idx="16" hasCustomPrompt="1"/>
          </p:nvPr>
        </p:nvSpPr>
        <p:spPr>
          <a:xfrm>
            <a:off x="1081466" y="996952"/>
            <a:ext cx="4589083" cy="65930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pic>
        <p:nvPicPr>
          <p:cNvPr id="9" name="Obraz 8" descr="Obraz zawierający tekst&#10;&#10;Opis wygenerowany automatycznie">
            <a:extLst>
              <a:ext uri="{FF2B5EF4-FFF2-40B4-BE49-F238E27FC236}">
                <a16:creationId xmlns:a16="http://schemas.microsoft.com/office/drawing/2014/main" id="{DF7503DE-848D-4FCC-BA2D-580DAE776D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52706" y="1280878"/>
            <a:ext cx="2173706" cy="4302987"/>
          </a:xfrm>
          <a:prstGeom prst="rect">
            <a:avLst/>
          </a:prstGeom>
          <a:effectLst>
            <a:outerShdw blurRad="444500" dir="2700000" sx="112000" sy="112000" algn="tl" rotWithShape="0">
              <a:prstClr val="black">
                <a:alpha val="11000"/>
              </a:prstClr>
            </a:outerShdw>
          </a:effectLst>
        </p:spPr>
      </p:pic>
      <p:sp>
        <p:nvSpPr>
          <p:cNvPr id="10" name="Picture Placeholder 10">
            <a:extLst>
              <a:ext uri="{FF2B5EF4-FFF2-40B4-BE49-F238E27FC236}">
                <a16:creationId xmlns:a16="http://schemas.microsoft.com/office/drawing/2014/main" id="{6B317820-2EA8-449A-9A3A-43A5F9DCAC80}"/>
              </a:ext>
            </a:extLst>
          </p:cNvPr>
          <p:cNvSpPr>
            <a:spLocks noGrp="1"/>
          </p:cNvSpPr>
          <p:nvPr>
            <p:ph type="pic" sz="quarter" idx="13"/>
          </p:nvPr>
        </p:nvSpPr>
        <p:spPr>
          <a:xfrm>
            <a:off x="5911506" y="1417978"/>
            <a:ext cx="1847692" cy="4022044"/>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10296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38751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10296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51652">
                <a:moveTo>
                  <a:pt x="195352" y="2194"/>
                </a:moveTo>
                <a:lnTo>
                  <a:pt x="478962" y="0"/>
                </a:lnTo>
                <a:cubicBezTo>
                  <a:pt x="478962" y="4855"/>
                  <a:pt x="481151" y="16290"/>
                  <a:pt x="481151" y="21145"/>
                </a:cubicBezTo>
                <a:cubicBezTo>
                  <a:pt x="481151" y="107177"/>
                  <a:pt x="520250" y="172533"/>
                  <a:pt x="606282" y="172533"/>
                </a:cubicBezTo>
                <a:lnTo>
                  <a:pt x="1482976" y="172533"/>
                </a:lnTo>
                <a:cubicBezTo>
                  <a:pt x="1569008" y="172533"/>
                  <a:pt x="1610296" y="102790"/>
                  <a:pt x="1610296" y="16758"/>
                </a:cubicBezTo>
                <a:lnTo>
                  <a:pt x="1610296" y="2194"/>
                </a:lnTo>
                <a:lnTo>
                  <a:pt x="1891073" y="2194"/>
                </a:lnTo>
                <a:cubicBezTo>
                  <a:pt x="1998963" y="2194"/>
                  <a:pt x="2086425" y="89656"/>
                  <a:pt x="2086425" y="197546"/>
                </a:cubicBezTo>
                <a:lnTo>
                  <a:pt x="2086425" y="4356300"/>
                </a:lnTo>
                <a:cubicBezTo>
                  <a:pt x="2086425" y="4464190"/>
                  <a:pt x="1998963" y="4551652"/>
                  <a:pt x="1891073" y="4551652"/>
                </a:cubicBezTo>
                <a:lnTo>
                  <a:pt x="195352" y="4551652"/>
                </a:lnTo>
                <a:cubicBezTo>
                  <a:pt x="87462" y="4551652"/>
                  <a:pt x="0" y="4464190"/>
                  <a:pt x="0" y="4356300"/>
                </a:cubicBezTo>
                <a:lnTo>
                  <a:pt x="0" y="197546"/>
                </a:lnTo>
                <a:cubicBezTo>
                  <a:pt x="0" y="89656"/>
                  <a:pt x="87462" y="2194"/>
                  <a:pt x="195352" y="2194"/>
                </a:cubicBezTo>
                <a:close/>
              </a:path>
            </a:pathLst>
          </a:custGeom>
          <a:solidFill>
            <a:schemeClr val="bg1">
              <a:lumMod val="95000"/>
            </a:schemeClr>
          </a:solidFill>
        </p:spPr>
        <p:txBody>
          <a:bodyPr wrap="square">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1800">
                <a:solidFill>
                  <a:schemeClr val="bg1">
                    <a:lumMod val="75000"/>
                  </a:schemeClr>
                </a:solidFill>
              </a:defRPr>
            </a:lvl1pPr>
          </a:lstStyle>
          <a:p>
            <a:endParaRPr lang="en-US" dirty="0"/>
          </a:p>
          <a:p>
            <a:endParaRPr lang="en-US" dirty="0"/>
          </a:p>
          <a:p>
            <a:r>
              <a:rPr lang="en-US" dirty="0"/>
              <a:t>Image Placeholder</a:t>
            </a:r>
          </a:p>
        </p:txBody>
      </p:sp>
      <p:pic>
        <p:nvPicPr>
          <p:cNvPr id="11" name="Obraz 10" descr="Obraz zawierający tekst&#10;&#10;Opis wygenerowany automatycznie">
            <a:extLst>
              <a:ext uri="{FF2B5EF4-FFF2-40B4-BE49-F238E27FC236}">
                <a16:creationId xmlns:a16="http://schemas.microsoft.com/office/drawing/2014/main" id="{DFEB5631-8A36-46F3-BBF1-9D99D6D867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2200" y="275665"/>
            <a:ext cx="1958548" cy="535787"/>
          </a:xfrm>
          <a:prstGeom prst="rect">
            <a:avLst/>
          </a:prstGeom>
        </p:spPr>
      </p:pic>
      <p:sp>
        <p:nvSpPr>
          <p:cNvPr id="12" name="Symbol zastępczy daty 3">
            <a:extLst>
              <a:ext uri="{FF2B5EF4-FFF2-40B4-BE49-F238E27FC236}">
                <a16:creationId xmlns:a16="http://schemas.microsoft.com/office/drawing/2014/main" id="{763470D4-B769-4208-AFD6-CCD3AD6EB38B}"/>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D565782A-CAB2-45F8-B4A9-044297B567EC}" type="datetimeyyyy">
              <a:rPr lang="pl-PL" smtClean="0"/>
              <a:t>2024</a:t>
            </a:fld>
            <a:endParaRPr lang="pl-PL"/>
          </a:p>
        </p:txBody>
      </p:sp>
      <p:sp>
        <p:nvSpPr>
          <p:cNvPr id="15" name="Symbol zastępczy stopki 4">
            <a:extLst>
              <a:ext uri="{FF2B5EF4-FFF2-40B4-BE49-F238E27FC236}">
                <a16:creationId xmlns:a16="http://schemas.microsoft.com/office/drawing/2014/main" id="{B31DC48C-02B9-4895-A39A-331335167FF7}"/>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6" name="Symbol zastępczy numeru slajdu 5">
            <a:extLst>
              <a:ext uri="{FF2B5EF4-FFF2-40B4-BE49-F238E27FC236}">
                <a16:creationId xmlns:a16="http://schemas.microsoft.com/office/drawing/2014/main" id="{F0133A55-F5BD-4CE8-81C8-72D17CEDE3CF}"/>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70BFC4D2-108E-4778-8243-D29E18B9C1EA}" type="slidenum">
              <a:rPr lang="pl-PL" smtClean="0"/>
              <a:pPr/>
              <a:t>‹#›</a:t>
            </a:fld>
            <a:endParaRPr lang="pl-PL"/>
          </a:p>
        </p:txBody>
      </p:sp>
      <p:sp>
        <p:nvSpPr>
          <p:cNvPr id="17" name="Prostokąt: zaokrąglone rogi 16">
            <a:extLst>
              <a:ext uri="{FF2B5EF4-FFF2-40B4-BE49-F238E27FC236}">
                <a16:creationId xmlns:a16="http://schemas.microsoft.com/office/drawing/2014/main" id="{28CAF186-AA19-4787-A2ED-FE595DD39E72}"/>
              </a:ext>
            </a:extLst>
          </p:cNvPr>
          <p:cNvSpPr/>
          <p:nvPr userDrawn="1"/>
        </p:nvSpPr>
        <p:spPr>
          <a:xfrm>
            <a:off x="631342"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66720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5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1+#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mp; phone 2 purple">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67EF3AA5-DEEF-4A1C-8961-001B1FF5FE9A}"/>
              </a:ext>
            </a:extLst>
          </p:cNvPr>
          <p:cNvSpPr/>
          <p:nvPr userDrawn="1"/>
        </p:nvSpPr>
        <p:spPr>
          <a:xfrm>
            <a:off x="6900530" y="0"/>
            <a:ext cx="5291470" cy="6858000"/>
          </a:xfrm>
          <a:custGeom>
            <a:avLst/>
            <a:gdLst>
              <a:gd name="connsiteX0" fmla="*/ 4905438 w 7124700"/>
              <a:gd name="connsiteY0" fmla="*/ 0 h 6858000"/>
              <a:gd name="connsiteX1" fmla="*/ 7124700 w 7124700"/>
              <a:gd name="connsiteY1" fmla="*/ 0 h 6858000"/>
              <a:gd name="connsiteX2" fmla="*/ 7124700 w 7124700"/>
              <a:gd name="connsiteY2" fmla="*/ 6858000 h 6858000"/>
              <a:gd name="connsiteX3" fmla="*/ 5131363 w 7124700"/>
              <a:gd name="connsiteY3" fmla="*/ 6858000 h 6858000"/>
              <a:gd name="connsiteX4" fmla="*/ 5040581 w 7124700"/>
              <a:gd name="connsiteY4" fmla="*/ 6835503 h 6858000"/>
              <a:gd name="connsiteX5" fmla="*/ 190500 w 7124700"/>
              <a:gd name="connsiteY5" fmla="*/ 5572125 h 6858000"/>
              <a:gd name="connsiteX6" fmla="*/ 0 w 7124700"/>
              <a:gd name="connsiteY6" fmla="*/ 5314950 h 6858000"/>
              <a:gd name="connsiteX7" fmla="*/ 19050 w 7124700"/>
              <a:gd name="connsiteY7" fmla="*/ 1476375 h 6858000"/>
              <a:gd name="connsiteX8" fmla="*/ 190500 w 7124700"/>
              <a:gd name="connsiteY8" fmla="*/ 12668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00" h="6858000">
                <a:moveTo>
                  <a:pt x="4905438" y="0"/>
                </a:moveTo>
                <a:lnTo>
                  <a:pt x="7124700" y="0"/>
                </a:lnTo>
                <a:lnTo>
                  <a:pt x="7124700" y="6858000"/>
                </a:lnTo>
                <a:lnTo>
                  <a:pt x="5131363" y="6858000"/>
                </a:lnTo>
                <a:lnTo>
                  <a:pt x="5040581" y="6835503"/>
                </a:lnTo>
                <a:cubicBezTo>
                  <a:pt x="3631555" y="6485507"/>
                  <a:pt x="988814" y="5807869"/>
                  <a:pt x="190500" y="5572125"/>
                </a:cubicBezTo>
                <a:cubicBezTo>
                  <a:pt x="-12700" y="5473700"/>
                  <a:pt x="50800" y="5399087"/>
                  <a:pt x="0" y="5314950"/>
                </a:cubicBezTo>
                <a:cubicBezTo>
                  <a:pt x="44450" y="4592638"/>
                  <a:pt x="44450" y="2286000"/>
                  <a:pt x="19050" y="1476375"/>
                </a:cubicBezTo>
                <a:cubicBezTo>
                  <a:pt x="82550" y="1412875"/>
                  <a:pt x="22225" y="1339850"/>
                  <a:pt x="190500" y="1266825"/>
                </a:cubicBezTo>
                <a:close/>
              </a:path>
            </a:pathLst>
          </a:custGeom>
          <a:gradFill flip="none" rotWithShape="1">
            <a:gsLst>
              <a:gs pos="0">
                <a:srgbClr val="C026D3"/>
              </a:gs>
              <a:gs pos="100000">
                <a:srgbClr val="941BC7"/>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5" name="Prostokąt 4">
            <a:extLst>
              <a:ext uri="{FF2B5EF4-FFF2-40B4-BE49-F238E27FC236}">
                <a16:creationId xmlns:a16="http://schemas.microsoft.com/office/drawing/2014/main" id="{E4E18A75-0875-49E1-AE01-9DBAF6997E1C}"/>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7" name="Symbol zastępczy tekstu 3">
            <a:extLst>
              <a:ext uri="{FF2B5EF4-FFF2-40B4-BE49-F238E27FC236}">
                <a16:creationId xmlns:a16="http://schemas.microsoft.com/office/drawing/2014/main" id="{9D6ECB04-AC41-4E5E-8106-8FBFCB94D313}"/>
              </a:ext>
            </a:extLst>
          </p:cNvPr>
          <p:cNvSpPr>
            <a:spLocks noGrp="1"/>
          </p:cNvSpPr>
          <p:nvPr>
            <p:ph type="body" sz="half" idx="15" hasCustomPrompt="1"/>
          </p:nvPr>
        </p:nvSpPr>
        <p:spPr>
          <a:xfrm>
            <a:off x="1081620" y="1656258"/>
            <a:ext cx="4589011" cy="4204791"/>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8" name="Symbol zastępczy tekstu 10">
            <a:extLst>
              <a:ext uri="{FF2B5EF4-FFF2-40B4-BE49-F238E27FC236}">
                <a16:creationId xmlns:a16="http://schemas.microsoft.com/office/drawing/2014/main" id="{8413D99D-51A6-4C41-81E2-4B544283989F}"/>
              </a:ext>
            </a:extLst>
          </p:cNvPr>
          <p:cNvSpPr>
            <a:spLocks noGrp="1"/>
          </p:cNvSpPr>
          <p:nvPr>
            <p:ph type="body" sz="quarter" idx="16" hasCustomPrompt="1"/>
          </p:nvPr>
        </p:nvSpPr>
        <p:spPr>
          <a:xfrm>
            <a:off x="1081466" y="996952"/>
            <a:ext cx="4589083" cy="659306"/>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pic>
        <p:nvPicPr>
          <p:cNvPr id="9" name="Obraz 8" descr="Obraz zawierający tekst&#10;&#10;Opis wygenerowany automatycznie">
            <a:extLst>
              <a:ext uri="{FF2B5EF4-FFF2-40B4-BE49-F238E27FC236}">
                <a16:creationId xmlns:a16="http://schemas.microsoft.com/office/drawing/2014/main" id="{DF7503DE-848D-4FCC-BA2D-580DAE776D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52706" y="1280878"/>
            <a:ext cx="2173706" cy="4302987"/>
          </a:xfrm>
          <a:prstGeom prst="rect">
            <a:avLst/>
          </a:prstGeom>
          <a:effectLst>
            <a:outerShdw blurRad="444500" dir="2700000" sx="112000" sy="112000" algn="tl" rotWithShape="0">
              <a:prstClr val="black">
                <a:alpha val="11000"/>
              </a:prstClr>
            </a:outerShdw>
          </a:effectLst>
        </p:spPr>
      </p:pic>
      <p:sp>
        <p:nvSpPr>
          <p:cNvPr id="10" name="Picture Placeholder 10">
            <a:extLst>
              <a:ext uri="{FF2B5EF4-FFF2-40B4-BE49-F238E27FC236}">
                <a16:creationId xmlns:a16="http://schemas.microsoft.com/office/drawing/2014/main" id="{6B317820-2EA8-449A-9A3A-43A5F9DCAC80}"/>
              </a:ext>
            </a:extLst>
          </p:cNvPr>
          <p:cNvSpPr>
            <a:spLocks noGrp="1"/>
          </p:cNvSpPr>
          <p:nvPr>
            <p:ph type="pic" sz="quarter" idx="13"/>
          </p:nvPr>
        </p:nvSpPr>
        <p:spPr>
          <a:xfrm>
            <a:off x="5911506" y="1417978"/>
            <a:ext cx="1847692" cy="4022044"/>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10296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38751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10296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51652">
                <a:moveTo>
                  <a:pt x="195352" y="2194"/>
                </a:moveTo>
                <a:lnTo>
                  <a:pt x="478962" y="0"/>
                </a:lnTo>
                <a:cubicBezTo>
                  <a:pt x="478962" y="4855"/>
                  <a:pt x="481151" y="16290"/>
                  <a:pt x="481151" y="21145"/>
                </a:cubicBezTo>
                <a:cubicBezTo>
                  <a:pt x="481151" y="107177"/>
                  <a:pt x="520250" y="172533"/>
                  <a:pt x="606282" y="172533"/>
                </a:cubicBezTo>
                <a:lnTo>
                  <a:pt x="1482976" y="172533"/>
                </a:lnTo>
                <a:cubicBezTo>
                  <a:pt x="1569008" y="172533"/>
                  <a:pt x="1610296" y="102790"/>
                  <a:pt x="1610296" y="16758"/>
                </a:cubicBezTo>
                <a:lnTo>
                  <a:pt x="1610296" y="2194"/>
                </a:lnTo>
                <a:lnTo>
                  <a:pt x="1891073" y="2194"/>
                </a:lnTo>
                <a:cubicBezTo>
                  <a:pt x="1998963" y="2194"/>
                  <a:pt x="2086425" y="89656"/>
                  <a:pt x="2086425" y="197546"/>
                </a:cubicBezTo>
                <a:lnTo>
                  <a:pt x="2086425" y="4356300"/>
                </a:lnTo>
                <a:cubicBezTo>
                  <a:pt x="2086425" y="4464190"/>
                  <a:pt x="1998963" y="4551652"/>
                  <a:pt x="1891073" y="4551652"/>
                </a:cubicBezTo>
                <a:lnTo>
                  <a:pt x="195352" y="4551652"/>
                </a:lnTo>
                <a:cubicBezTo>
                  <a:pt x="87462" y="4551652"/>
                  <a:pt x="0" y="4464190"/>
                  <a:pt x="0" y="4356300"/>
                </a:cubicBezTo>
                <a:lnTo>
                  <a:pt x="0" y="197546"/>
                </a:lnTo>
                <a:cubicBezTo>
                  <a:pt x="0" y="89656"/>
                  <a:pt x="87462" y="2194"/>
                  <a:pt x="195352" y="2194"/>
                </a:cubicBezTo>
                <a:close/>
              </a:path>
            </a:pathLst>
          </a:custGeom>
          <a:solidFill>
            <a:schemeClr val="bg1">
              <a:lumMod val="95000"/>
            </a:schemeClr>
          </a:solidFill>
        </p:spPr>
        <p:txBody>
          <a:bodyPr wrap="square">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1800">
                <a:solidFill>
                  <a:schemeClr val="bg1">
                    <a:lumMod val="75000"/>
                  </a:schemeClr>
                </a:solidFill>
              </a:defRPr>
            </a:lvl1pPr>
          </a:lstStyle>
          <a:p>
            <a:endParaRPr lang="en-US" dirty="0"/>
          </a:p>
          <a:p>
            <a:endParaRPr lang="en-US" dirty="0"/>
          </a:p>
          <a:p>
            <a:r>
              <a:rPr lang="en-US" dirty="0"/>
              <a:t>Image Placeholder</a:t>
            </a:r>
          </a:p>
        </p:txBody>
      </p:sp>
      <p:pic>
        <p:nvPicPr>
          <p:cNvPr id="11" name="Obraz 10" descr="Obraz zawierający tekst&#10;&#10;Opis wygenerowany automatycznie">
            <a:extLst>
              <a:ext uri="{FF2B5EF4-FFF2-40B4-BE49-F238E27FC236}">
                <a16:creationId xmlns:a16="http://schemas.microsoft.com/office/drawing/2014/main" id="{DFEB5631-8A36-46F3-BBF1-9D99D6D867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2200" y="275665"/>
            <a:ext cx="1958548" cy="535787"/>
          </a:xfrm>
          <a:prstGeom prst="rect">
            <a:avLst/>
          </a:prstGeom>
        </p:spPr>
      </p:pic>
      <p:sp>
        <p:nvSpPr>
          <p:cNvPr id="12" name="Symbol zastępczy daty 3">
            <a:extLst>
              <a:ext uri="{FF2B5EF4-FFF2-40B4-BE49-F238E27FC236}">
                <a16:creationId xmlns:a16="http://schemas.microsoft.com/office/drawing/2014/main" id="{763470D4-B769-4208-AFD6-CCD3AD6EB38B}"/>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AC7BB7FD-CD75-48E7-B9C9-70CC1980A986}" type="datetimeyyyy">
              <a:rPr lang="pl-PL" smtClean="0"/>
              <a:t>2024</a:t>
            </a:fld>
            <a:endParaRPr lang="pl-PL"/>
          </a:p>
        </p:txBody>
      </p:sp>
      <p:sp>
        <p:nvSpPr>
          <p:cNvPr id="15" name="Symbol zastępczy stopki 4">
            <a:extLst>
              <a:ext uri="{FF2B5EF4-FFF2-40B4-BE49-F238E27FC236}">
                <a16:creationId xmlns:a16="http://schemas.microsoft.com/office/drawing/2014/main" id="{B31DC48C-02B9-4895-A39A-331335167FF7}"/>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6" name="Symbol zastępczy numeru slajdu 5">
            <a:extLst>
              <a:ext uri="{FF2B5EF4-FFF2-40B4-BE49-F238E27FC236}">
                <a16:creationId xmlns:a16="http://schemas.microsoft.com/office/drawing/2014/main" id="{F0133A55-F5BD-4CE8-81C8-72D17CEDE3CF}"/>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70BFC4D2-108E-4778-8243-D29E18B9C1EA}" type="slidenum">
              <a:rPr lang="pl-PL" smtClean="0"/>
              <a:pPr/>
              <a:t>‹#›</a:t>
            </a:fld>
            <a:endParaRPr lang="pl-PL"/>
          </a:p>
        </p:txBody>
      </p:sp>
      <p:sp>
        <p:nvSpPr>
          <p:cNvPr id="17" name="Prostokąt: zaokrąglone rogi 16">
            <a:extLst>
              <a:ext uri="{FF2B5EF4-FFF2-40B4-BE49-F238E27FC236}">
                <a16:creationId xmlns:a16="http://schemas.microsoft.com/office/drawing/2014/main" id="{4A011B61-752A-4D80-978E-79B6E1930D3F}"/>
              </a:ext>
            </a:extLst>
          </p:cNvPr>
          <p:cNvSpPr/>
          <p:nvPr userDrawn="1"/>
        </p:nvSpPr>
        <p:spPr>
          <a:xfrm rot="10800000">
            <a:off x="631342" y="2219048"/>
            <a:ext cx="297712" cy="2419901"/>
          </a:xfrm>
          <a:prstGeom prst="roundRect">
            <a:avLst>
              <a:gd name="adj" fmla="val 50000"/>
            </a:avLst>
          </a:prstGeom>
          <a:gradFill>
            <a:gsLst>
              <a:gs pos="100000">
                <a:srgbClr val="C026D3"/>
              </a:gs>
              <a:gs pos="0">
                <a:srgbClr val="8619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170580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5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 phones">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67EF3AA5-DEEF-4A1C-8961-001B1FF5FE9A}"/>
              </a:ext>
            </a:extLst>
          </p:cNvPr>
          <p:cNvSpPr/>
          <p:nvPr userDrawn="1"/>
        </p:nvSpPr>
        <p:spPr>
          <a:xfrm>
            <a:off x="6900530" y="0"/>
            <a:ext cx="5291470" cy="6858000"/>
          </a:xfrm>
          <a:custGeom>
            <a:avLst/>
            <a:gdLst>
              <a:gd name="connsiteX0" fmla="*/ 4905438 w 7124700"/>
              <a:gd name="connsiteY0" fmla="*/ 0 h 6858000"/>
              <a:gd name="connsiteX1" fmla="*/ 7124700 w 7124700"/>
              <a:gd name="connsiteY1" fmla="*/ 0 h 6858000"/>
              <a:gd name="connsiteX2" fmla="*/ 7124700 w 7124700"/>
              <a:gd name="connsiteY2" fmla="*/ 6858000 h 6858000"/>
              <a:gd name="connsiteX3" fmla="*/ 5131363 w 7124700"/>
              <a:gd name="connsiteY3" fmla="*/ 6858000 h 6858000"/>
              <a:gd name="connsiteX4" fmla="*/ 5040581 w 7124700"/>
              <a:gd name="connsiteY4" fmla="*/ 6835503 h 6858000"/>
              <a:gd name="connsiteX5" fmla="*/ 190500 w 7124700"/>
              <a:gd name="connsiteY5" fmla="*/ 5572125 h 6858000"/>
              <a:gd name="connsiteX6" fmla="*/ 0 w 7124700"/>
              <a:gd name="connsiteY6" fmla="*/ 5314950 h 6858000"/>
              <a:gd name="connsiteX7" fmla="*/ 19050 w 7124700"/>
              <a:gd name="connsiteY7" fmla="*/ 1476375 h 6858000"/>
              <a:gd name="connsiteX8" fmla="*/ 190500 w 7124700"/>
              <a:gd name="connsiteY8" fmla="*/ 12668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00" h="6858000">
                <a:moveTo>
                  <a:pt x="4905438" y="0"/>
                </a:moveTo>
                <a:lnTo>
                  <a:pt x="7124700" y="0"/>
                </a:lnTo>
                <a:lnTo>
                  <a:pt x="7124700" y="6858000"/>
                </a:lnTo>
                <a:lnTo>
                  <a:pt x="5131363" y="6858000"/>
                </a:lnTo>
                <a:lnTo>
                  <a:pt x="5040581" y="6835503"/>
                </a:lnTo>
                <a:cubicBezTo>
                  <a:pt x="3631555" y="6485507"/>
                  <a:pt x="988814" y="5807869"/>
                  <a:pt x="190500" y="5572125"/>
                </a:cubicBezTo>
                <a:cubicBezTo>
                  <a:pt x="-12700" y="5473700"/>
                  <a:pt x="50800" y="5399087"/>
                  <a:pt x="0" y="5314950"/>
                </a:cubicBezTo>
                <a:cubicBezTo>
                  <a:pt x="44450" y="4592638"/>
                  <a:pt x="44450" y="2286000"/>
                  <a:pt x="19050" y="1476375"/>
                </a:cubicBezTo>
                <a:cubicBezTo>
                  <a:pt x="82550" y="1412875"/>
                  <a:pt x="22225" y="1339850"/>
                  <a:pt x="190500" y="1266825"/>
                </a:cubicBezTo>
                <a:close/>
              </a:path>
            </a:pathLst>
          </a:custGeom>
          <a:gradFill flip="none" rotWithShape="1">
            <a:gsLst>
              <a:gs pos="50000">
                <a:srgbClr val="F6622C"/>
              </a:gs>
              <a:gs pos="0">
                <a:srgbClr val="FE5A2C"/>
              </a:gs>
              <a:gs pos="100000">
                <a:srgbClr val="FE724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dirty="0"/>
          </a:p>
        </p:txBody>
      </p:sp>
      <p:sp>
        <p:nvSpPr>
          <p:cNvPr id="2" name="Prostokąt 1">
            <a:extLst>
              <a:ext uri="{FF2B5EF4-FFF2-40B4-BE49-F238E27FC236}">
                <a16:creationId xmlns:a16="http://schemas.microsoft.com/office/drawing/2014/main" id="{F56528B2-84E9-40EB-ADAB-00F899073235}"/>
              </a:ext>
            </a:extLst>
          </p:cNvPr>
          <p:cNvSpPr/>
          <p:nvPr userDrawn="1"/>
        </p:nvSpPr>
        <p:spPr>
          <a:xfrm>
            <a:off x="6309360" y="959175"/>
            <a:ext cx="629920" cy="505554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rostokąt 4">
            <a:extLst>
              <a:ext uri="{FF2B5EF4-FFF2-40B4-BE49-F238E27FC236}">
                <a16:creationId xmlns:a16="http://schemas.microsoft.com/office/drawing/2014/main" id="{E4E18A75-0875-49E1-AE01-9DBAF6997E1C}"/>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descr="Obraz zawierający tekst&#10;&#10;Opis wygenerowany automatycznie">
            <a:extLst>
              <a:ext uri="{FF2B5EF4-FFF2-40B4-BE49-F238E27FC236}">
                <a16:creationId xmlns:a16="http://schemas.microsoft.com/office/drawing/2014/main" id="{DF7503DE-848D-4FCC-BA2D-580DAE776D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91102" y="1606664"/>
            <a:ext cx="2173706" cy="4302987"/>
          </a:xfrm>
          <a:prstGeom prst="rect">
            <a:avLst/>
          </a:prstGeom>
          <a:effectLst>
            <a:outerShdw blurRad="444500" dir="2700000" sx="112000" sy="112000" algn="tl" rotWithShape="0">
              <a:prstClr val="black">
                <a:alpha val="11000"/>
              </a:prstClr>
            </a:outerShdw>
          </a:effectLst>
        </p:spPr>
      </p:pic>
      <p:sp>
        <p:nvSpPr>
          <p:cNvPr id="10" name="Picture Placeholder 10">
            <a:extLst>
              <a:ext uri="{FF2B5EF4-FFF2-40B4-BE49-F238E27FC236}">
                <a16:creationId xmlns:a16="http://schemas.microsoft.com/office/drawing/2014/main" id="{6B317820-2EA8-449A-9A3A-43A5F9DCAC80}"/>
              </a:ext>
            </a:extLst>
          </p:cNvPr>
          <p:cNvSpPr>
            <a:spLocks noGrp="1"/>
          </p:cNvSpPr>
          <p:nvPr>
            <p:ph type="pic" sz="quarter" idx="13"/>
          </p:nvPr>
        </p:nvSpPr>
        <p:spPr>
          <a:xfrm>
            <a:off x="3649902" y="1743764"/>
            <a:ext cx="1847692" cy="4022044"/>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10296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38751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10296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51652">
                <a:moveTo>
                  <a:pt x="195352" y="2194"/>
                </a:moveTo>
                <a:lnTo>
                  <a:pt x="478962" y="0"/>
                </a:lnTo>
                <a:cubicBezTo>
                  <a:pt x="478962" y="4855"/>
                  <a:pt x="481151" y="16290"/>
                  <a:pt x="481151" y="21145"/>
                </a:cubicBezTo>
                <a:cubicBezTo>
                  <a:pt x="481151" y="107177"/>
                  <a:pt x="520250" y="172533"/>
                  <a:pt x="606282" y="172533"/>
                </a:cubicBezTo>
                <a:lnTo>
                  <a:pt x="1482976" y="172533"/>
                </a:lnTo>
                <a:cubicBezTo>
                  <a:pt x="1569008" y="172533"/>
                  <a:pt x="1610296" y="102790"/>
                  <a:pt x="1610296" y="16758"/>
                </a:cubicBezTo>
                <a:lnTo>
                  <a:pt x="1610296" y="2194"/>
                </a:lnTo>
                <a:lnTo>
                  <a:pt x="1891073" y="2194"/>
                </a:lnTo>
                <a:cubicBezTo>
                  <a:pt x="1998963" y="2194"/>
                  <a:pt x="2086425" y="89656"/>
                  <a:pt x="2086425" y="197546"/>
                </a:cubicBezTo>
                <a:lnTo>
                  <a:pt x="2086425" y="4356300"/>
                </a:lnTo>
                <a:cubicBezTo>
                  <a:pt x="2086425" y="4464190"/>
                  <a:pt x="1998963" y="4551652"/>
                  <a:pt x="1891073" y="4551652"/>
                </a:cubicBezTo>
                <a:lnTo>
                  <a:pt x="195352" y="4551652"/>
                </a:lnTo>
                <a:cubicBezTo>
                  <a:pt x="87462" y="4551652"/>
                  <a:pt x="0" y="4464190"/>
                  <a:pt x="0" y="4356300"/>
                </a:cubicBezTo>
                <a:lnTo>
                  <a:pt x="0" y="197546"/>
                </a:lnTo>
                <a:cubicBezTo>
                  <a:pt x="0" y="89656"/>
                  <a:pt x="87462" y="2194"/>
                  <a:pt x="195352" y="2194"/>
                </a:cubicBezTo>
                <a:close/>
              </a:path>
            </a:pathLst>
          </a:custGeom>
          <a:solidFill>
            <a:schemeClr val="bg1">
              <a:lumMod val="95000"/>
            </a:schemeClr>
          </a:solidFill>
        </p:spPr>
        <p:txBody>
          <a:bodyPr wrap="square">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1800">
                <a:solidFill>
                  <a:schemeClr val="bg1">
                    <a:lumMod val="75000"/>
                  </a:schemeClr>
                </a:solidFill>
              </a:defRPr>
            </a:lvl1pPr>
          </a:lstStyle>
          <a:p>
            <a:endParaRPr lang="en-US" dirty="0"/>
          </a:p>
          <a:p>
            <a:endParaRPr lang="en-US" dirty="0"/>
          </a:p>
          <a:p>
            <a:r>
              <a:rPr lang="en-US" dirty="0"/>
              <a:t>Image Placeholder</a:t>
            </a:r>
          </a:p>
        </p:txBody>
      </p:sp>
      <p:pic>
        <p:nvPicPr>
          <p:cNvPr id="11" name="Obraz 10" descr="Obraz zawierający tekst&#10;&#10;Opis wygenerowany automatycznie">
            <a:extLst>
              <a:ext uri="{FF2B5EF4-FFF2-40B4-BE49-F238E27FC236}">
                <a16:creationId xmlns:a16="http://schemas.microsoft.com/office/drawing/2014/main" id="{DFEB5631-8A36-46F3-BBF1-9D99D6D867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2200" y="275665"/>
            <a:ext cx="1958548" cy="535787"/>
          </a:xfrm>
          <a:prstGeom prst="rect">
            <a:avLst/>
          </a:prstGeom>
        </p:spPr>
      </p:pic>
      <p:sp>
        <p:nvSpPr>
          <p:cNvPr id="12" name="Symbol zastępczy daty 3">
            <a:extLst>
              <a:ext uri="{FF2B5EF4-FFF2-40B4-BE49-F238E27FC236}">
                <a16:creationId xmlns:a16="http://schemas.microsoft.com/office/drawing/2014/main" id="{763470D4-B769-4208-AFD6-CCD3AD6EB38B}"/>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D0F3983F-A3D1-4D11-B48B-A6FDA79A4302}" type="datetimeyyyy">
              <a:rPr lang="pl-PL" smtClean="0"/>
              <a:t>2024</a:t>
            </a:fld>
            <a:endParaRPr lang="pl-PL"/>
          </a:p>
        </p:txBody>
      </p:sp>
      <p:sp>
        <p:nvSpPr>
          <p:cNvPr id="15" name="Symbol zastępczy stopki 4">
            <a:extLst>
              <a:ext uri="{FF2B5EF4-FFF2-40B4-BE49-F238E27FC236}">
                <a16:creationId xmlns:a16="http://schemas.microsoft.com/office/drawing/2014/main" id="{B31DC48C-02B9-4895-A39A-331335167FF7}"/>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6" name="Symbol zastępczy numeru slajdu 5">
            <a:extLst>
              <a:ext uri="{FF2B5EF4-FFF2-40B4-BE49-F238E27FC236}">
                <a16:creationId xmlns:a16="http://schemas.microsoft.com/office/drawing/2014/main" id="{F0133A55-F5BD-4CE8-81C8-72D17CEDE3CF}"/>
              </a:ext>
            </a:extLst>
          </p:cNvPr>
          <p:cNvSpPr>
            <a:spLocks noGrp="1"/>
          </p:cNvSpPr>
          <p:nvPr>
            <p:ph type="sldNum" sz="quarter" idx="12"/>
          </p:nvPr>
        </p:nvSpPr>
        <p:spPr>
          <a:xfrm>
            <a:off x="8610600" y="6356350"/>
            <a:ext cx="2743200" cy="365125"/>
          </a:xfrm>
        </p:spPr>
        <p:txBody>
          <a:bodyPr/>
          <a:lstStyle>
            <a:lvl1pPr>
              <a:defRPr>
                <a:solidFill>
                  <a:schemeClr val="bg1"/>
                </a:solidFill>
              </a:defRPr>
            </a:lvl1pPr>
          </a:lstStyle>
          <a:p>
            <a:fld id="{70BFC4D2-108E-4778-8243-D29E18B9C1EA}" type="slidenum">
              <a:rPr lang="pl-PL" smtClean="0"/>
              <a:pPr/>
              <a:t>‹#›</a:t>
            </a:fld>
            <a:endParaRPr lang="pl-PL" dirty="0"/>
          </a:p>
        </p:txBody>
      </p:sp>
      <p:pic>
        <p:nvPicPr>
          <p:cNvPr id="14" name="Obraz 13" descr="Obraz zawierający tekst&#10;&#10;Opis wygenerowany automatycznie">
            <a:extLst>
              <a:ext uri="{FF2B5EF4-FFF2-40B4-BE49-F238E27FC236}">
                <a16:creationId xmlns:a16="http://schemas.microsoft.com/office/drawing/2014/main" id="{F1A480D3-3E3D-4DA7-AE4D-0949E63B83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58596" y="1595838"/>
            <a:ext cx="2173706" cy="4302987"/>
          </a:xfrm>
          <a:prstGeom prst="rect">
            <a:avLst/>
          </a:prstGeom>
          <a:effectLst>
            <a:outerShdw blurRad="444500" dir="2700000" sx="112000" sy="112000" algn="tl" rotWithShape="0">
              <a:prstClr val="black">
                <a:alpha val="11000"/>
              </a:prstClr>
            </a:outerShdw>
          </a:effectLst>
        </p:spPr>
      </p:pic>
      <p:sp>
        <p:nvSpPr>
          <p:cNvPr id="17" name="Picture Placeholder 10">
            <a:extLst>
              <a:ext uri="{FF2B5EF4-FFF2-40B4-BE49-F238E27FC236}">
                <a16:creationId xmlns:a16="http://schemas.microsoft.com/office/drawing/2014/main" id="{3489894F-7305-4972-A922-03AFCDFA35D2}"/>
              </a:ext>
            </a:extLst>
          </p:cNvPr>
          <p:cNvSpPr>
            <a:spLocks noGrp="1"/>
          </p:cNvSpPr>
          <p:nvPr>
            <p:ph type="pic" sz="quarter" idx="18"/>
          </p:nvPr>
        </p:nvSpPr>
        <p:spPr>
          <a:xfrm>
            <a:off x="1317396" y="1732938"/>
            <a:ext cx="1847692" cy="4022044"/>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10296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38751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10296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51652">
                <a:moveTo>
                  <a:pt x="195352" y="2194"/>
                </a:moveTo>
                <a:lnTo>
                  <a:pt x="478962" y="0"/>
                </a:lnTo>
                <a:cubicBezTo>
                  <a:pt x="478962" y="4855"/>
                  <a:pt x="481151" y="16290"/>
                  <a:pt x="481151" y="21145"/>
                </a:cubicBezTo>
                <a:cubicBezTo>
                  <a:pt x="481151" y="107177"/>
                  <a:pt x="520250" y="172533"/>
                  <a:pt x="606282" y="172533"/>
                </a:cubicBezTo>
                <a:lnTo>
                  <a:pt x="1482976" y="172533"/>
                </a:lnTo>
                <a:cubicBezTo>
                  <a:pt x="1569008" y="172533"/>
                  <a:pt x="1610296" y="102790"/>
                  <a:pt x="1610296" y="16758"/>
                </a:cubicBezTo>
                <a:lnTo>
                  <a:pt x="1610296" y="2194"/>
                </a:lnTo>
                <a:lnTo>
                  <a:pt x="1891073" y="2194"/>
                </a:lnTo>
                <a:cubicBezTo>
                  <a:pt x="1998963" y="2194"/>
                  <a:pt x="2086425" y="89656"/>
                  <a:pt x="2086425" y="197546"/>
                </a:cubicBezTo>
                <a:lnTo>
                  <a:pt x="2086425" y="4356300"/>
                </a:lnTo>
                <a:cubicBezTo>
                  <a:pt x="2086425" y="4464190"/>
                  <a:pt x="1998963" y="4551652"/>
                  <a:pt x="1891073" y="4551652"/>
                </a:cubicBezTo>
                <a:lnTo>
                  <a:pt x="195352" y="4551652"/>
                </a:lnTo>
                <a:cubicBezTo>
                  <a:pt x="87462" y="4551652"/>
                  <a:pt x="0" y="4464190"/>
                  <a:pt x="0" y="4356300"/>
                </a:cubicBezTo>
                <a:lnTo>
                  <a:pt x="0" y="197546"/>
                </a:lnTo>
                <a:cubicBezTo>
                  <a:pt x="0" y="89656"/>
                  <a:pt x="87462" y="2194"/>
                  <a:pt x="195352" y="2194"/>
                </a:cubicBezTo>
                <a:close/>
              </a:path>
            </a:pathLst>
          </a:custGeom>
          <a:solidFill>
            <a:schemeClr val="bg1">
              <a:lumMod val="95000"/>
            </a:schemeClr>
          </a:solidFill>
        </p:spPr>
        <p:txBody>
          <a:bodyPr wrap="square">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1800">
                <a:solidFill>
                  <a:schemeClr val="bg1">
                    <a:lumMod val="75000"/>
                  </a:schemeClr>
                </a:solidFill>
              </a:defRPr>
            </a:lvl1pPr>
          </a:lstStyle>
          <a:p>
            <a:endParaRPr lang="en-US" dirty="0"/>
          </a:p>
          <a:p>
            <a:endParaRPr lang="en-US" dirty="0"/>
          </a:p>
          <a:p>
            <a:r>
              <a:rPr lang="en-US" dirty="0"/>
              <a:t>Image Placeholder</a:t>
            </a:r>
          </a:p>
        </p:txBody>
      </p:sp>
      <p:pic>
        <p:nvPicPr>
          <p:cNvPr id="18" name="Obraz 17" descr="Obraz zawierający tekst&#10;&#10;Opis wygenerowany automatycznie">
            <a:extLst>
              <a:ext uri="{FF2B5EF4-FFF2-40B4-BE49-F238E27FC236}">
                <a16:creationId xmlns:a16="http://schemas.microsoft.com/office/drawing/2014/main" id="{7D75A00E-C6D4-4474-8ECB-EC27A8C13A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3608" y="1595838"/>
            <a:ext cx="2173706" cy="4302987"/>
          </a:xfrm>
          <a:prstGeom prst="rect">
            <a:avLst/>
          </a:prstGeom>
          <a:effectLst>
            <a:outerShdw blurRad="444500" dir="2700000" sx="112000" sy="112000" algn="tl" rotWithShape="0">
              <a:prstClr val="black">
                <a:alpha val="11000"/>
              </a:prstClr>
            </a:outerShdw>
          </a:effectLst>
        </p:spPr>
      </p:pic>
      <p:sp>
        <p:nvSpPr>
          <p:cNvPr id="19" name="Picture Placeholder 10">
            <a:extLst>
              <a:ext uri="{FF2B5EF4-FFF2-40B4-BE49-F238E27FC236}">
                <a16:creationId xmlns:a16="http://schemas.microsoft.com/office/drawing/2014/main" id="{CF71B706-A01F-429E-A0A9-220411BAF01E}"/>
              </a:ext>
            </a:extLst>
          </p:cNvPr>
          <p:cNvSpPr>
            <a:spLocks noGrp="1"/>
          </p:cNvSpPr>
          <p:nvPr>
            <p:ph type="pic" sz="quarter" idx="19"/>
          </p:nvPr>
        </p:nvSpPr>
        <p:spPr>
          <a:xfrm>
            <a:off x="5982408" y="1732938"/>
            <a:ext cx="1847692" cy="4022044"/>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10296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38751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10296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51652">
                <a:moveTo>
                  <a:pt x="195352" y="2194"/>
                </a:moveTo>
                <a:lnTo>
                  <a:pt x="478962" y="0"/>
                </a:lnTo>
                <a:cubicBezTo>
                  <a:pt x="478962" y="4855"/>
                  <a:pt x="481151" y="16290"/>
                  <a:pt x="481151" y="21145"/>
                </a:cubicBezTo>
                <a:cubicBezTo>
                  <a:pt x="481151" y="107177"/>
                  <a:pt x="520250" y="172533"/>
                  <a:pt x="606282" y="172533"/>
                </a:cubicBezTo>
                <a:lnTo>
                  <a:pt x="1482976" y="172533"/>
                </a:lnTo>
                <a:cubicBezTo>
                  <a:pt x="1569008" y="172533"/>
                  <a:pt x="1610296" y="102790"/>
                  <a:pt x="1610296" y="16758"/>
                </a:cubicBezTo>
                <a:lnTo>
                  <a:pt x="1610296" y="2194"/>
                </a:lnTo>
                <a:lnTo>
                  <a:pt x="1891073" y="2194"/>
                </a:lnTo>
                <a:cubicBezTo>
                  <a:pt x="1998963" y="2194"/>
                  <a:pt x="2086425" y="89656"/>
                  <a:pt x="2086425" y="197546"/>
                </a:cubicBezTo>
                <a:lnTo>
                  <a:pt x="2086425" y="4356300"/>
                </a:lnTo>
                <a:cubicBezTo>
                  <a:pt x="2086425" y="4464190"/>
                  <a:pt x="1998963" y="4551652"/>
                  <a:pt x="1891073" y="4551652"/>
                </a:cubicBezTo>
                <a:lnTo>
                  <a:pt x="195352" y="4551652"/>
                </a:lnTo>
                <a:cubicBezTo>
                  <a:pt x="87462" y="4551652"/>
                  <a:pt x="0" y="4464190"/>
                  <a:pt x="0" y="4356300"/>
                </a:cubicBezTo>
                <a:lnTo>
                  <a:pt x="0" y="197546"/>
                </a:lnTo>
                <a:cubicBezTo>
                  <a:pt x="0" y="89656"/>
                  <a:pt x="87462" y="2194"/>
                  <a:pt x="195352" y="2194"/>
                </a:cubicBezTo>
                <a:close/>
              </a:path>
            </a:pathLst>
          </a:custGeom>
          <a:solidFill>
            <a:schemeClr val="bg1">
              <a:lumMod val="95000"/>
            </a:schemeClr>
          </a:solidFill>
        </p:spPr>
        <p:txBody>
          <a:bodyPr wrap="square">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1800">
                <a:solidFill>
                  <a:schemeClr val="bg1">
                    <a:lumMod val="75000"/>
                  </a:schemeClr>
                </a:solidFill>
              </a:defRPr>
            </a:lvl1pPr>
          </a:lstStyle>
          <a:p>
            <a:endParaRPr lang="en-US" dirty="0"/>
          </a:p>
          <a:p>
            <a:endParaRPr lang="en-US" dirty="0"/>
          </a:p>
          <a:p>
            <a:r>
              <a:rPr lang="en-US" dirty="0"/>
              <a:t>Image Placeholder</a:t>
            </a:r>
          </a:p>
        </p:txBody>
      </p:sp>
      <p:pic>
        <p:nvPicPr>
          <p:cNvPr id="20" name="Obraz 19" descr="Obraz zawierający tekst&#10;&#10;Opis wygenerowany automatycznie">
            <a:extLst>
              <a:ext uri="{FF2B5EF4-FFF2-40B4-BE49-F238E27FC236}">
                <a16:creationId xmlns:a16="http://schemas.microsoft.com/office/drawing/2014/main" id="{411AEC57-74EF-4AC9-98A1-F337C0420C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50390" y="1606664"/>
            <a:ext cx="2173706" cy="4302987"/>
          </a:xfrm>
          <a:prstGeom prst="rect">
            <a:avLst/>
          </a:prstGeom>
          <a:effectLst>
            <a:outerShdw blurRad="444500" dir="2700000" sx="112000" sy="112000" algn="tl" rotWithShape="0">
              <a:prstClr val="black">
                <a:alpha val="11000"/>
              </a:prstClr>
            </a:outerShdw>
          </a:effectLst>
        </p:spPr>
      </p:pic>
      <p:sp>
        <p:nvSpPr>
          <p:cNvPr id="21" name="Picture Placeholder 10">
            <a:extLst>
              <a:ext uri="{FF2B5EF4-FFF2-40B4-BE49-F238E27FC236}">
                <a16:creationId xmlns:a16="http://schemas.microsoft.com/office/drawing/2014/main" id="{108DEDE3-CCDF-47C7-ADDD-341EB6E447AD}"/>
              </a:ext>
            </a:extLst>
          </p:cNvPr>
          <p:cNvSpPr>
            <a:spLocks noGrp="1"/>
          </p:cNvSpPr>
          <p:nvPr>
            <p:ph type="pic" sz="quarter" idx="20"/>
          </p:nvPr>
        </p:nvSpPr>
        <p:spPr>
          <a:xfrm>
            <a:off x="8309190" y="1743764"/>
            <a:ext cx="1847692" cy="4022044"/>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0 h 4549458"/>
              <a:gd name="connsiteX1" fmla="*/ 450507 w 2086425"/>
              <a:gd name="connsiteY1" fmla="*/ 0 h 4549458"/>
              <a:gd name="connsiteX2" fmla="*/ 481151 w 2086425"/>
              <a:gd name="connsiteY2" fmla="*/ 18951 h 4549458"/>
              <a:gd name="connsiteX3" fmla="*/ 606282 w 2086425"/>
              <a:gd name="connsiteY3" fmla="*/ 170339 h 4549458"/>
              <a:gd name="connsiteX4" fmla="*/ 1482976 w 2086425"/>
              <a:gd name="connsiteY4" fmla="*/ 170339 h 4549458"/>
              <a:gd name="connsiteX5" fmla="*/ 1610296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38751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 name="connsiteX0" fmla="*/ 195352 w 2086425"/>
              <a:gd name="connsiteY0" fmla="*/ 2194 h 4551652"/>
              <a:gd name="connsiteX1" fmla="*/ 478962 w 2086425"/>
              <a:gd name="connsiteY1" fmla="*/ 0 h 4551652"/>
              <a:gd name="connsiteX2" fmla="*/ 481151 w 2086425"/>
              <a:gd name="connsiteY2" fmla="*/ 21145 h 4551652"/>
              <a:gd name="connsiteX3" fmla="*/ 606282 w 2086425"/>
              <a:gd name="connsiteY3" fmla="*/ 172533 h 4551652"/>
              <a:gd name="connsiteX4" fmla="*/ 1482976 w 2086425"/>
              <a:gd name="connsiteY4" fmla="*/ 172533 h 4551652"/>
              <a:gd name="connsiteX5" fmla="*/ 1610296 w 2086425"/>
              <a:gd name="connsiteY5" fmla="*/ 16758 h 4551652"/>
              <a:gd name="connsiteX6" fmla="*/ 1610296 w 2086425"/>
              <a:gd name="connsiteY6" fmla="*/ 2194 h 4551652"/>
              <a:gd name="connsiteX7" fmla="*/ 1891073 w 2086425"/>
              <a:gd name="connsiteY7" fmla="*/ 2194 h 4551652"/>
              <a:gd name="connsiteX8" fmla="*/ 2086425 w 2086425"/>
              <a:gd name="connsiteY8" fmla="*/ 197546 h 4551652"/>
              <a:gd name="connsiteX9" fmla="*/ 2086425 w 2086425"/>
              <a:gd name="connsiteY9" fmla="*/ 4356300 h 4551652"/>
              <a:gd name="connsiteX10" fmla="*/ 1891073 w 2086425"/>
              <a:gd name="connsiteY10" fmla="*/ 4551652 h 4551652"/>
              <a:gd name="connsiteX11" fmla="*/ 195352 w 2086425"/>
              <a:gd name="connsiteY11" fmla="*/ 4551652 h 4551652"/>
              <a:gd name="connsiteX12" fmla="*/ 0 w 2086425"/>
              <a:gd name="connsiteY12" fmla="*/ 4356300 h 4551652"/>
              <a:gd name="connsiteX13" fmla="*/ 0 w 2086425"/>
              <a:gd name="connsiteY13" fmla="*/ 197546 h 4551652"/>
              <a:gd name="connsiteX14" fmla="*/ 195352 w 2086425"/>
              <a:gd name="connsiteY14" fmla="*/ 2194 h 455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51652">
                <a:moveTo>
                  <a:pt x="195352" y="2194"/>
                </a:moveTo>
                <a:lnTo>
                  <a:pt x="478962" y="0"/>
                </a:lnTo>
                <a:cubicBezTo>
                  <a:pt x="478962" y="4855"/>
                  <a:pt x="481151" y="16290"/>
                  <a:pt x="481151" y="21145"/>
                </a:cubicBezTo>
                <a:cubicBezTo>
                  <a:pt x="481151" y="107177"/>
                  <a:pt x="520250" y="172533"/>
                  <a:pt x="606282" y="172533"/>
                </a:cubicBezTo>
                <a:lnTo>
                  <a:pt x="1482976" y="172533"/>
                </a:lnTo>
                <a:cubicBezTo>
                  <a:pt x="1569008" y="172533"/>
                  <a:pt x="1610296" y="102790"/>
                  <a:pt x="1610296" y="16758"/>
                </a:cubicBezTo>
                <a:lnTo>
                  <a:pt x="1610296" y="2194"/>
                </a:lnTo>
                <a:lnTo>
                  <a:pt x="1891073" y="2194"/>
                </a:lnTo>
                <a:cubicBezTo>
                  <a:pt x="1998963" y="2194"/>
                  <a:pt x="2086425" y="89656"/>
                  <a:pt x="2086425" y="197546"/>
                </a:cubicBezTo>
                <a:lnTo>
                  <a:pt x="2086425" y="4356300"/>
                </a:lnTo>
                <a:cubicBezTo>
                  <a:pt x="2086425" y="4464190"/>
                  <a:pt x="1998963" y="4551652"/>
                  <a:pt x="1891073" y="4551652"/>
                </a:cubicBezTo>
                <a:lnTo>
                  <a:pt x="195352" y="4551652"/>
                </a:lnTo>
                <a:cubicBezTo>
                  <a:pt x="87462" y="4551652"/>
                  <a:pt x="0" y="4464190"/>
                  <a:pt x="0" y="4356300"/>
                </a:cubicBezTo>
                <a:lnTo>
                  <a:pt x="0" y="197546"/>
                </a:lnTo>
                <a:cubicBezTo>
                  <a:pt x="0" y="89656"/>
                  <a:pt x="87462" y="2194"/>
                  <a:pt x="195352" y="2194"/>
                </a:cubicBezTo>
                <a:close/>
              </a:path>
            </a:pathLst>
          </a:custGeom>
          <a:solidFill>
            <a:schemeClr val="bg1">
              <a:lumMod val="95000"/>
            </a:schemeClr>
          </a:solidFill>
        </p:spPr>
        <p:txBody>
          <a:bodyPr wrap="square">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1800">
                <a:solidFill>
                  <a:schemeClr val="bg1">
                    <a:lumMod val="75000"/>
                  </a:schemeClr>
                </a:solidFill>
              </a:defRPr>
            </a:lvl1pPr>
          </a:lstStyle>
          <a:p>
            <a:endParaRPr lang="en-US" dirty="0"/>
          </a:p>
          <a:p>
            <a:endParaRPr lang="en-US" dirty="0"/>
          </a:p>
          <a:p>
            <a:r>
              <a:rPr lang="en-US" dirty="0"/>
              <a:t>Image Placeholder</a:t>
            </a:r>
          </a:p>
        </p:txBody>
      </p:sp>
      <p:sp>
        <p:nvSpPr>
          <p:cNvPr id="22" name="Symbol zastępczy tekstu 10">
            <a:extLst>
              <a:ext uri="{FF2B5EF4-FFF2-40B4-BE49-F238E27FC236}">
                <a16:creationId xmlns:a16="http://schemas.microsoft.com/office/drawing/2014/main" id="{5693DA32-8B63-40FF-A01C-AD5504F79EB7}"/>
              </a:ext>
            </a:extLst>
          </p:cNvPr>
          <p:cNvSpPr>
            <a:spLocks noGrp="1"/>
          </p:cNvSpPr>
          <p:nvPr>
            <p:ph type="body" sz="quarter" idx="16" hasCustomPrompt="1"/>
          </p:nvPr>
        </p:nvSpPr>
        <p:spPr>
          <a:xfrm>
            <a:off x="1037760" y="944110"/>
            <a:ext cx="4589083" cy="644985"/>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sp>
        <p:nvSpPr>
          <p:cNvPr id="23" name="Prostokąt: zaokrąglone rogi 22">
            <a:extLst>
              <a:ext uri="{FF2B5EF4-FFF2-40B4-BE49-F238E27FC236}">
                <a16:creationId xmlns:a16="http://schemas.microsoft.com/office/drawing/2014/main" id="{4973376E-2A39-45E2-89E1-DBF935E25B32}"/>
              </a:ext>
            </a:extLst>
          </p:cNvPr>
          <p:cNvSpPr/>
          <p:nvPr userDrawn="1"/>
        </p:nvSpPr>
        <p:spPr>
          <a:xfrm>
            <a:off x="631342"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71718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5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mpty + orange">
    <p:spTree>
      <p:nvGrpSpPr>
        <p:cNvPr id="1" name=""/>
        <p:cNvGrpSpPr/>
        <p:nvPr/>
      </p:nvGrpSpPr>
      <p:grpSpPr>
        <a:xfrm>
          <a:off x="0" y="0"/>
          <a:ext cx="0" cy="0"/>
          <a:chOff x="0" y="0"/>
          <a:chExt cx="0" cy="0"/>
        </a:xfrm>
      </p:grpSpPr>
      <p:sp>
        <p:nvSpPr>
          <p:cNvPr id="14" name="Freeform: Shape 12">
            <a:extLst>
              <a:ext uri="{FF2B5EF4-FFF2-40B4-BE49-F238E27FC236}">
                <a16:creationId xmlns:a16="http://schemas.microsoft.com/office/drawing/2014/main" id="{313C639E-24AF-46A1-B9B4-8EBFE17D58C1}"/>
              </a:ext>
            </a:extLst>
          </p:cNvPr>
          <p:cNvSpPr/>
          <p:nvPr userDrawn="1"/>
        </p:nvSpPr>
        <p:spPr>
          <a:xfrm>
            <a:off x="6900530" y="0"/>
            <a:ext cx="5291470" cy="6858000"/>
          </a:xfrm>
          <a:custGeom>
            <a:avLst/>
            <a:gdLst>
              <a:gd name="connsiteX0" fmla="*/ 4905438 w 7124700"/>
              <a:gd name="connsiteY0" fmla="*/ 0 h 6858000"/>
              <a:gd name="connsiteX1" fmla="*/ 7124700 w 7124700"/>
              <a:gd name="connsiteY1" fmla="*/ 0 h 6858000"/>
              <a:gd name="connsiteX2" fmla="*/ 7124700 w 7124700"/>
              <a:gd name="connsiteY2" fmla="*/ 6858000 h 6858000"/>
              <a:gd name="connsiteX3" fmla="*/ 5131363 w 7124700"/>
              <a:gd name="connsiteY3" fmla="*/ 6858000 h 6858000"/>
              <a:gd name="connsiteX4" fmla="*/ 5040581 w 7124700"/>
              <a:gd name="connsiteY4" fmla="*/ 6835503 h 6858000"/>
              <a:gd name="connsiteX5" fmla="*/ 190500 w 7124700"/>
              <a:gd name="connsiteY5" fmla="*/ 5572125 h 6858000"/>
              <a:gd name="connsiteX6" fmla="*/ 0 w 7124700"/>
              <a:gd name="connsiteY6" fmla="*/ 5314950 h 6858000"/>
              <a:gd name="connsiteX7" fmla="*/ 19050 w 7124700"/>
              <a:gd name="connsiteY7" fmla="*/ 1476375 h 6858000"/>
              <a:gd name="connsiteX8" fmla="*/ 190500 w 7124700"/>
              <a:gd name="connsiteY8" fmla="*/ 12668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00" h="6858000">
                <a:moveTo>
                  <a:pt x="4905438" y="0"/>
                </a:moveTo>
                <a:lnTo>
                  <a:pt x="7124700" y="0"/>
                </a:lnTo>
                <a:lnTo>
                  <a:pt x="7124700" y="6858000"/>
                </a:lnTo>
                <a:lnTo>
                  <a:pt x="5131363" y="6858000"/>
                </a:lnTo>
                <a:lnTo>
                  <a:pt x="5040581" y="6835503"/>
                </a:lnTo>
                <a:cubicBezTo>
                  <a:pt x="3631555" y="6485507"/>
                  <a:pt x="988814" y="5807869"/>
                  <a:pt x="190500" y="5572125"/>
                </a:cubicBezTo>
                <a:cubicBezTo>
                  <a:pt x="-12700" y="5473700"/>
                  <a:pt x="50800" y="5399087"/>
                  <a:pt x="0" y="5314950"/>
                </a:cubicBezTo>
                <a:cubicBezTo>
                  <a:pt x="44450" y="4592638"/>
                  <a:pt x="44450" y="2286000"/>
                  <a:pt x="19050" y="1476375"/>
                </a:cubicBezTo>
                <a:cubicBezTo>
                  <a:pt x="82550" y="1412875"/>
                  <a:pt x="22225" y="1339850"/>
                  <a:pt x="190500" y="1266825"/>
                </a:cubicBezTo>
                <a:close/>
              </a:path>
            </a:pathLst>
          </a:custGeom>
          <a:gradFill flip="none" rotWithShape="1">
            <a:gsLst>
              <a:gs pos="50000">
                <a:srgbClr val="F6622C"/>
              </a:gs>
              <a:gs pos="0">
                <a:srgbClr val="FE5A2C"/>
              </a:gs>
              <a:gs pos="100000">
                <a:srgbClr val="FE724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dirty="0"/>
          </a:p>
        </p:txBody>
      </p:sp>
      <p:sp>
        <p:nvSpPr>
          <p:cNvPr id="2" name="Prostokąt 1">
            <a:extLst>
              <a:ext uri="{FF2B5EF4-FFF2-40B4-BE49-F238E27FC236}">
                <a16:creationId xmlns:a16="http://schemas.microsoft.com/office/drawing/2014/main" id="{F56528B2-84E9-40EB-ADAB-00F899073235}"/>
              </a:ext>
            </a:extLst>
          </p:cNvPr>
          <p:cNvSpPr/>
          <p:nvPr userDrawn="1"/>
        </p:nvSpPr>
        <p:spPr>
          <a:xfrm>
            <a:off x="6309360" y="959175"/>
            <a:ext cx="629920" cy="5055545"/>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rostokąt 4">
            <a:extLst>
              <a:ext uri="{FF2B5EF4-FFF2-40B4-BE49-F238E27FC236}">
                <a16:creationId xmlns:a16="http://schemas.microsoft.com/office/drawing/2014/main" id="{E4E18A75-0875-49E1-AE01-9DBAF6997E1C}"/>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descr="Obraz zawierający tekst&#10;&#10;Opis wygenerowany automatycznie">
            <a:extLst>
              <a:ext uri="{FF2B5EF4-FFF2-40B4-BE49-F238E27FC236}">
                <a16:creationId xmlns:a16="http://schemas.microsoft.com/office/drawing/2014/main" id="{DFEB5631-8A36-46F3-BBF1-9D99D6D867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2200" y="275665"/>
            <a:ext cx="1958548" cy="535787"/>
          </a:xfrm>
          <a:prstGeom prst="rect">
            <a:avLst/>
          </a:prstGeom>
        </p:spPr>
      </p:pic>
      <p:sp>
        <p:nvSpPr>
          <p:cNvPr id="12" name="Symbol zastępczy daty 3">
            <a:extLst>
              <a:ext uri="{FF2B5EF4-FFF2-40B4-BE49-F238E27FC236}">
                <a16:creationId xmlns:a16="http://schemas.microsoft.com/office/drawing/2014/main" id="{763470D4-B769-4208-AFD6-CCD3AD6EB38B}"/>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00A49D7D-4342-4C3B-9C77-3E8EA59C75A5}" type="datetimeyyyy">
              <a:rPr lang="pl-PL" smtClean="0"/>
              <a:t>2024</a:t>
            </a:fld>
            <a:endParaRPr lang="pl-PL"/>
          </a:p>
        </p:txBody>
      </p:sp>
      <p:sp>
        <p:nvSpPr>
          <p:cNvPr id="15" name="Symbol zastępczy stopki 4">
            <a:extLst>
              <a:ext uri="{FF2B5EF4-FFF2-40B4-BE49-F238E27FC236}">
                <a16:creationId xmlns:a16="http://schemas.microsoft.com/office/drawing/2014/main" id="{B31DC48C-02B9-4895-A39A-331335167FF7}"/>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6" name="Symbol zastępczy numeru slajdu 5">
            <a:extLst>
              <a:ext uri="{FF2B5EF4-FFF2-40B4-BE49-F238E27FC236}">
                <a16:creationId xmlns:a16="http://schemas.microsoft.com/office/drawing/2014/main" id="{F0133A55-F5BD-4CE8-81C8-72D17CEDE3CF}"/>
              </a:ext>
            </a:extLst>
          </p:cNvPr>
          <p:cNvSpPr>
            <a:spLocks noGrp="1"/>
          </p:cNvSpPr>
          <p:nvPr>
            <p:ph type="sldNum" sz="quarter" idx="12"/>
          </p:nvPr>
        </p:nvSpPr>
        <p:spPr>
          <a:xfrm>
            <a:off x="8610600" y="6356350"/>
            <a:ext cx="2743200" cy="365125"/>
          </a:xfrm>
        </p:spPr>
        <p:txBody>
          <a:bodyPr/>
          <a:lstStyle>
            <a:lvl1pPr>
              <a:defRPr>
                <a:solidFill>
                  <a:schemeClr val="bg1"/>
                </a:solidFill>
              </a:defRPr>
            </a:lvl1pPr>
          </a:lstStyle>
          <a:p>
            <a:fld id="{70BFC4D2-108E-4778-8243-D29E18B9C1EA}" type="slidenum">
              <a:rPr lang="pl-PL" smtClean="0"/>
              <a:pPr/>
              <a:t>‹#›</a:t>
            </a:fld>
            <a:endParaRPr lang="pl-PL" dirty="0"/>
          </a:p>
        </p:txBody>
      </p:sp>
      <p:sp>
        <p:nvSpPr>
          <p:cNvPr id="22" name="Symbol zastępczy tekstu 10">
            <a:extLst>
              <a:ext uri="{FF2B5EF4-FFF2-40B4-BE49-F238E27FC236}">
                <a16:creationId xmlns:a16="http://schemas.microsoft.com/office/drawing/2014/main" id="{5693DA32-8B63-40FF-A01C-AD5504F79EB7}"/>
              </a:ext>
            </a:extLst>
          </p:cNvPr>
          <p:cNvSpPr>
            <a:spLocks noGrp="1"/>
          </p:cNvSpPr>
          <p:nvPr>
            <p:ph type="body" sz="quarter" idx="16" hasCustomPrompt="1"/>
          </p:nvPr>
        </p:nvSpPr>
        <p:spPr>
          <a:xfrm>
            <a:off x="1037760" y="944110"/>
            <a:ext cx="4589083" cy="644985"/>
          </a:xfrm>
        </p:spPr>
        <p:txBody>
          <a:bodyPr anchor="ctr">
            <a:normAutofit/>
          </a:bodyPr>
          <a:lstStyle>
            <a:lvl1pPr marL="0" indent="0" algn="l">
              <a:buNone/>
              <a:defRPr sz="32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sp>
        <p:nvSpPr>
          <p:cNvPr id="17" name="Prostokąt: zaokrąglone rogi 16">
            <a:extLst>
              <a:ext uri="{FF2B5EF4-FFF2-40B4-BE49-F238E27FC236}">
                <a16:creationId xmlns:a16="http://schemas.microsoft.com/office/drawing/2014/main" id="{52421661-F9E6-4A9E-8353-F4874B0BF281}"/>
              </a:ext>
            </a:extLst>
          </p:cNvPr>
          <p:cNvSpPr/>
          <p:nvPr userDrawn="1"/>
        </p:nvSpPr>
        <p:spPr>
          <a:xfrm>
            <a:off x="631342"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79231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5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1+#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mp; balls">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9668CE52-2160-4007-9B4A-1EC0F216B23D}"/>
              </a:ext>
            </a:extLst>
          </p:cNvPr>
          <p:cNvSpPr/>
          <p:nvPr userDrawn="1"/>
        </p:nvSpPr>
        <p:spPr>
          <a:xfrm>
            <a:off x="0" y="6004930"/>
            <a:ext cx="12192000" cy="8530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zaokrąglone rogi 10">
            <a:extLst>
              <a:ext uri="{FF2B5EF4-FFF2-40B4-BE49-F238E27FC236}">
                <a16:creationId xmlns:a16="http://schemas.microsoft.com/office/drawing/2014/main" id="{E83EF94C-8408-49D1-AAC1-3166A37836B9}"/>
              </a:ext>
            </a:extLst>
          </p:cNvPr>
          <p:cNvSpPr/>
          <p:nvPr userDrawn="1"/>
        </p:nvSpPr>
        <p:spPr>
          <a:xfrm>
            <a:off x="838200" y="5878112"/>
            <a:ext cx="10515600" cy="287872"/>
          </a:xfrm>
          <a:prstGeom prst="roundRect">
            <a:avLst>
              <a:gd name="adj" fmla="val 48368"/>
            </a:avLst>
          </a:prstGeom>
          <a:gradFill>
            <a:gsLst>
              <a:gs pos="50000">
                <a:srgbClr val="F6622C"/>
              </a:gs>
              <a:gs pos="0">
                <a:srgbClr val="FE724A"/>
              </a:gs>
              <a:gs pos="100000">
                <a:srgbClr val="FE5A2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icture Placeholder 2">
            <a:extLst>
              <a:ext uri="{FF2B5EF4-FFF2-40B4-BE49-F238E27FC236}">
                <a16:creationId xmlns:a16="http://schemas.microsoft.com/office/drawing/2014/main" id="{EA1E229D-B81E-4F20-88A4-6FECB9046E27}"/>
              </a:ext>
            </a:extLst>
          </p:cNvPr>
          <p:cNvSpPr>
            <a:spLocks noGrp="1"/>
          </p:cNvSpPr>
          <p:nvPr>
            <p:ph type="pic" sz="quarter" idx="13" hasCustomPrompt="1"/>
          </p:nvPr>
        </p:nvSpPr>
        <p:spPr>
          <a:xfrm>
            <a:off x="4593345" y="3440435"/>
            <a:ext cx="2080957" cy="2082178"/>
          </a:xfrm>
          <a:prstGeom prst="ellipse">
            <a:avLst/>
          </a:prstGeom>
          <a:solidFill>
            <a:schemeClr val="bg1">
              <a:lumMod val="95000"/>
              <a:alpha val="25000"/>
            </a:schemeClr>
          </a:solidFill>
          <a:effectLst>
            <a:outerShdw blurRad="508000" dist="292100" dir="5400000" sx="91000" sy="91000" algn="t" rotWithShape="0">
              <a:prstClr val="black">
                <a:alpha val="25000"/>
              </a:prstClr>
            </a:outerShdw>
          </a:effectLst>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lang="en-US" sz="1400">
                <a:solidFill>
                  <a:schemeClr val="bg1">
                    <a:lumMod val="75000"/>
                  </a:schemeClr>
                </a:solidFill>
              </a:defRPr>
            </a:lvl1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pPr lvl="0"/>
            <a:endParaRPr lang="en-US" dirty="0"/>
          </a:p>
        </p:txBody>
      </p:sp>
      <p:sp>
        <p:nvSpPr>
          <p:cNvPr id="5" name="Picture Placeholder 2">
            <a:extLst>
              <a:ext uri="{FF2B5EF4-FFF2-40B4-BE49-F238E27FC236}">
                <a16:creationId xmlns:a16="http://schemas.microsoft.com/office/drawing/2014/main" id="{D2B9B741-BF7A-4D35-8B6C-474C9B810512}"/>
              </a:ext>
            </a:extLst>
          </p:cNvPr>
          <p:cNvSpPr>
            <a:spLocks noGrp="1"/>
          </p:cNvSpPr>
          <p:nvPr>
            <p:ph type="pic" sz="quarter" idx="15" hasCustomPrompt="1"/>
          </p:nvPr>
        </p:nvSpPr>
        <p:spPr>
          <a:xfrm>
            <a:off x="8301834" y="1094917"/>
            <a:ext cx="2080957" cy="2082177"/>
          </a:xfrm>
          <a:prstGeom prst="ellipse">
            <a:avLst/>
          </a:prstGeom>
          <a:solidFill>
            <a:schemeClr val="bg1">
              <a:lumMod val="95000"/>
              <a:alpha val="25000"/>
            </a:schemeClr>
          </a:solidFill>
          <a:effectLst>
            <a:outerShdw blurRad="508000" dist="292100" dir="5400000" sx="91000" sy="91000" algn="t" rotWithShape="0">
              <a:prstClr val="black">
                <a:alpha val="25000"/>
              </a:prstClr>
            </a:outerShdw>
          </a:effectLst>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lang="en-US" sz="1400">
                <a:solidFill>
                  <a:schemeClr val="bg1">
                    <a:lumMod val="75000"/>
                  </a:schemeClr>
                </a:solidFill>
              </a:defRPr>
            </a:lvl1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pPr lvl="0"/>
            <a:endParaRPr lang="en-US" dirty="0"/>
          </a:p>
        </p:txBody>
      </p:sp>
      <p:sp>
        <p:nvSpPr>
          <p:cNvPr id="6" name="Picture Placeholder 2">
            <a:extLst>
              <a:ext uri="{FF2B5EF4-FFF2-40B4-BE49-F238E27FC236}">
                <a16:creationId xmlns:a16="http://schemas.microsoft.com/office/drawing/2014/main" id="{26C0D80B-CDAE-48A3-89C6-205FC44538F4}"/>
              </a:ext>
            </a:extLst>
          </p:cNvPr>
          <p:cNvSpPr>
            <a:spLocks noGrp="1"/>
          </p:cNvSpPr>
          <p:nvPr>
            <p:ph type="pic" sz="quarter" idx="16" hasCustomPrompt="1"/>
          </p:nvPr>
        </p:nvSpPr>
        <p:spPr>
          <a:xfrm>
            <a:off x="7112921" y="3451046"/>
            <a:ext cx="2080957" cy="2082178"/>
          </a:xfrm>
          <a:prstGeom prst="ellipse">
            <a:avLst/>
          </a:prstGeom>
          <a:solidFill>
            <a:schemeClr val="bg1">
              <a:lumMod val="95000"/>
              <a:alpha val="25000"/>
            </a:schemeClr>
          </a:solidFill>
          <a:effectLst>
            <a:outerShdw blurRad="508000" dist="292100" dir="5400000" sx="91000" sy="91000" algn="t" rotWithShape="0">
              <a:prstClr val="black">
                <a:alpha val="25000"/>
              </a:prstClr>
            </a:outerShdw>
          </a:effectLst>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lang="en-US" sz="1400">
                <a:solidFill>
                  <a:schemeClr val="bg1">
                    <a:lumMod val="75000"/>
                  </a:schemeClr>
                </a:solidFill>
              </a:defRPr>
            </a:lvl1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pPr lvl="0"/>
            <a:endParaRPr lang="en-US" dirty="0"/>
          </a:p>
        </p:txBody>
      </p:sp>
      <p:sp>
        <p:nvSpPr>
          <p:cNvPr id="9" name="Picture Placeholder 2">
            <a:extLst>
              <a:ext uri="{FF2B5EF4-FFF2-40B4-BE49-F238E27FC236}">
                <a16:creationId xmlns:a16="http://schemas.microsoft.com/office/drawing/2014/main" id="{1CEE4053-0F1A-4DAE-93DE-F9641103451E}"/>
              </a:ext>
            </a:extLst>
          </p:cNvPr>
          <p:cNvSpPr>
            <a:spLocks noGrp="1"/>
          </p:cNvSpPr>
          <p:nvPr>
            <p:ph type="pic" sz="quarter" idx="17" hasCustomPrompt="1"/>
          </p:nvPr>
        </p:nvSpPr>
        <p:spPr>
          <a:xfrm>
            <a:off x="9632497" y="3440435"/>
            <a:ext cx="2080956" cy="2082177"/>
          </a:xfrm>
          <a:prstGeom prst="ellipse">
            <a:avLst/>
          </a:prstGeom>
          <a:solidFill>
            <a:schemeClr val="bg1">
              <a:lumMod val="95000"/>
              <a:alpha val="25000"/>
            </a:schemeClr>
          </a:solidFill>
          <a:effectLst>
            <a:outerShdw blurRad="508000" dist="292100" dir="5400000" sx="91000" sy="91000" algn="t" rotWithShape="0">
              <a:prstClr val="black">
                <a:alpha val="25000"/>
              </a:prstClr>
            </a:outerShdw>
          </a:effectLst>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lang="en-US" sz="1400">
                <a:solidFill>
                  <a:schemeClr val="bg1">
                    <a:lumMod val="75000"/>
                  </a:schemeClr>
                </a:solidFill>
              </a:defRPr>
            </a:lvl1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pPr lvl="0"/>
            <a:endParaRPr lang="en-US" dirty="0"/>
          </a:p>
        </p:txBody>
      </p:sp>
      <p:sp>
        <p:nvSpPr>
          <p:cNvPr id="12" name="Symbol zastępczy daty 3">
            <a:extLst>
              <a:ext uri="{FF2B5EF4-FFF2-40B4-BE49-F238E27FC236}">
                <a16:creationId xmlns:a16="http://schemas.microsoft.com/office/drawing/2014/main" id="{1C338F8D-8065-40D6-8D6A-8AE33715F35B}"/>
              </a:ext>
            </a:extLst>
          </p:cNvPr>
          <p:cNvSpPr>
            <a:spLocks noGrp="1"/>
          </p:cNvSpPr>
          <p:nvPr>
            <p:ph type="dt" sz="half" idx="10"/>
          </p:nvPr>
        </p:nvSpPr>
        <p:spPr>
          <a:xfrm>
            <a:off x="838200" y="6356350"/>
            <a:ext cx="2743200" cy="365125"/>
          </a:xfrm>
        </p:spPr>
        <p:txBody>
          <a:bodyPr/>
          <a:lstStyle>
            <a:lvl1pPr>
              <a:defRPr>
                <a:solidFill>
                  <a:schemeClr val="bg1"/>
                </a:solidFill>
              </a:defRPr>
            </a:lvl1pPr>
          </a:lstStyle>
          <a:p>
            <a:fld id="{8E03CAED-B4B8-435B-B5A8-53884CC468EA}" type="datetimeyyyy">
              <a:rPr lang="pl-PL" smtClean="0"/>
              <a:t>2024</a:t>
            </a:fld>
            <a:endParaRPr lang="pl-PL" dirty="0"/>
          </a:p>
        </p:txBody>
      </p:sp>
      <p:sp>
        <p:nvSpPr>
          <p:cNvPr id="13" name="Symbol zastępczy stopki 4">
            <a:extLst>
              <a:ext uri="{FF2B5EF4-FFF2-40B4-BE49-F238E27FC236}">
                <a16:creationId xmlns:a16="http://schemas.microsoft.com/office/drawing/2014/main" id="{C388A34D-3B2B-4F4C-A22B-DAFCD28443F7}"/>
              </a:ext>
            </a:extLst>
          </p:cNvPr>
          <p:cNvSpPr>
            <a:spLocks noGrp="1"/>
          </p:cNvSpPr>
          <p:nvPr>
            <p:ph type="ftr" sz="quarter" idx="11"/>
          </p:nvPr>
        </p:nvSpPr>
        <p:spPr>
          <a:xfrm>
            <a:off x="4038600" y="6356350"/>
            <a:ext cx="4114800" cy="365125"/>
          </a:xfrm>
        </p:spPr>
        <p:txBody>
          <a:bodyPr/>
          <a:lstStyle>
            <a:lvl1pPr>
              <a:defRPr>
                <a:solidFill>
                  <a:schemeClr val="bg1"/>
                </a:solidFill>
              </a:defRPr>
            </a:lvl1pPr>
          </a:lstStyle>
          <a:p>
            <a:r>
              <a:rPr lang="pl-PL"/>
              <a:t>©Selectivv</a:t>
            </a:r>
          </a:p>
        </p:txBody>
      </p:sp>
      <p:sp>
        <p:nvSpPr>
          <p:cNvPr id="14" name="Symbol zastępczy numeru slajdu 5">
            <a:extLst>
              <a:ext uri="{FF2B5EF4-FFF2-40B4-BE49-F238E27FC236}">
                <a16:creationId xmlns:a16="http://schemas.microsoft.com/office/drawing/2014/main" id="{2CEAF4DD-7AEC-4160-8539-1CB7AA74DD53}"/>
              </a:ext>
            </a:extLst>
          </p:cNvPr>
          <p:cNvSpPr>
            <a:spLocks noGrp="1"/>
          </p:cNvSpPr>
          <p:nvPr>
            <p:ph type="sldNum" sz="quarter" idx="12"/>
          </p:nvPr>
        </p:nvSpPr>
        <p:spPr>
          <a:xfrm>
            <a:off x="8610600" y="6356350"/>
            <a:ext cx="2743200" cy="365125"/>
          </a:xfrm>
        </p:spPr>
        <p:txBody>
          <a:bodyPr/>
          <a:lstStyle>
            <a:lvl1pPr>
              <a:defRPr>
                <a:solidFill>
                  <a:schemeClr val="bg1"/>
                </a:solidFill>
              </a:defRPr>
            </a:lvl1pPr>
          </a:lstStyle>
          <a:p>
            <a:fld id="{70BFC4D2-108E-4778-8243-D29E18B9C1EA}" type="slidenum">
              <a:rPr lang="pl-PL" smtClean="0"/>
              <a:pPr/>
              <a:t>‹#›</a:t>
            </a:fld>
            <a:endParaRPr lang="pl-PL"/>
          </a:p>
        </p:txBody>
      </p:sp>
      <p:sp>
        <p:nvSpPr>
          <p:cNvPr id="15" name="Symbol zastępczy tekstu 3">
            <a:extLst>
              <a:ext uri="{FF2B5EF4-FFF2-40B4-BE49-F238E27FC236}">
                <a16:creationId xmlns:a16="http://schemas.microsoft.com/office/drawing/2014/main" id="{119923D0-06DE-4A13-A435-EAA9DA4CA0C3}"/>
              </a:ext>
            </a:extLst>
          </p:cNvPr>
          <p:cNvSpPr>
            <a:spLocks noGrp="1"/>
          </p:cNvSpPr>
          <p:nvPr>
            <p:ph type="body" sz="half" idx="18" hasCustomPrompt="1"/>
          </p:nvPr>
        </p:nvSpPr>
        <p:spPr>
          <a:xfrm>
            <a:off x="439458" y="1806579"/>
            <a:ext cx="3450709" cy="3935010"/>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16" name="Symbol zastępczy tekstu 10">
            <a:extLst>
              <a:ext uri="{FF2B5EF4-FFF2-40B4-BE49-F238E27FC236}">
                <a16:creationId xmlns:a16="http://schemas.microsoft.com/office/drawing/2014/main" id="{7FCD934E-7D44-42B2-9054-92B23A0AD8A0}"/>
              </a:ext>
            </a:extLst>
          </p:cNvPr>
          <p:cNvSpPr>
            <a:spLocks noGrp="1"/>
          </p:cNvSpPr>
          <p:nvPr>
            <p:ph type="body" sz="quarter" idx="19" hasCustomPrompt="1"/>
          </p:nvPr>
        </p:nvSpPr>
        <p:spPr>
          <a:xfrm>
            <a:off x="439304" y="953508"/>
            <a:ext cx="3450763" cy="853070"/>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pic>
        <p:nvPicPr>
          <p:cNvPr id="17" name="Obraz 16">
            <a:extLst>
              <a:ext uri="{FF2B5EF4-FFF2-40B4-BE49-F238E27FC236}">
                <a16:creationId xmlns:a16="http://schemas.microsoft.com/office/drawing/2014/main" id="{E1E3F5BD-2486-452B-9FBD-CE09D02E80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8" name="Picture Placeholder 2">
            <a:extLst>
              <a:ext uri="{FF2B5EF4-FFF2-40B4-BE49-F238E27FC236}">
                <a16:creationId xmlns:a16="http://schemas.microsoft.com/office/drawing/2014/main" id="{14CC1235-24FE-46A5-BEB4-28F237579EF6}"/>
              </a:ext>
            </a:extLst>
          </p:cNvPr>
          <p:cNvSpPr>
            <a:spLocks noGrp="1"/>
          </p:cNvSpPr>
          <p:nvPr>
            <p:ph type="pic" sz="quarter" idx="20" hasCustomPrompt="1"/>
          </p:nvPr>
        </p:nvSpPr>
        <p:spPr>
          <a:xfrm>
            <a:off x="5807884" y="1178503"/>
            <a:ext cx="2080956" cy="2082177"/>
          </a:xfrm>
          <a:prstGeom prst="ellipse">
            <a:avLst/>
          </a:prstGeom>
          <a:solidFill>
            <a:schemeClr val="bg1">
              <a:lumMod val="95000"/>
              <a:alpha val="25000"/>
            </a:schemeClr>
          </a:solidFill>
          <a:effectLst>
            <a:outerShdw blurRad="508000" dist="292100" dir="5400000" sx="91000" sy="91000" algn="t" rotWithShape="0">
              <a:prstClr val="black">
                <a:alpha val="25000"/>
              </a:prstClr>
            </a:outerShdw>
          </a:effectLst>
        </p:spPr>
        <p:txBody>
          <a:bodyPr wrap="square">
            <a:noAutofit/>
          </a:bodyPr>
          <a:lstStyle>
            <a:lvl1pPr marL="0" marR="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lang="en-US" sz="1400">
                <a:solidFill>
                  <a:schemeClr val="bg1">
                    <a:lumMod val="75000"/>
                  </a:schemeClr>
                </a:solidFill>
              </a:defRPr>
            </a:lvl1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pPr lvl="0"/>
            <a:endParaRPr lang="en-US" dirty="0"/>
          </a:p>
        </p:txBody>
      </p:sp>
    </p:spTree>
    <p:extLst>
      <p:ext uri="{BB962C8B-B14F-4D97-AF65-F5344CB8AC3E}">
        <p14:creationId xmlns:p14="http://schemas.microsoft.com/office/powerpoint/2010/main" val="13956561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mp; balls 3">
    <p:spTree>
      <p:nvGrpSpPr>
        <p:cNvPr id="1" name=""/>
        <p:cNvGrpSpPr/>
        <p:nvPr/>
      </p:nvGrpSpPr>
      <p:grpSpPr>
        <a:xfrm>
          <a:off x="0" y="0"/>
          <a:ext cx="0" cy="0"/>
          <a:chOff x="0" y="0"/>
          <a:chExt cx="0" cy="0"/>
        </a:xfrm>
      </p:grpSpPr>
      <p:pic>
        <p:nvPicPr>
          <p:cNvPr id="26" name="Grafika 25" descr="Siatka z małymi okręgami">
            <a:extLst>
              <a:ext uri="{FF2B5EF4-FFF2-40B4-BE49-F238E27FC236}">
                <a16:creationId xmlns:a16="http://schemas.microsoft.com/office/drawing/2014/main" id="{F840864E-B661-4DD9-BE2D-8D692D28EAB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0541" r="39952" b="12925"/>
          <a:stretch/>
        </p:blipFill>
        <p:spPr>
          <a:xfrm>
            <a:off x="8228700" y="953506"/>
            <a:ext cx="3963300" cy="5051423"/>
          </a:xfrm>
          <a:prstGeom prst="rect">
            <a:avLst/>
          </a:prstGeom>
        </p:spPr>
      </p:pic>
      <p:sp>
        <p:nvSpPr>
          <p:cNvPr id="20" name="Owal 19">
            <a:extLst>
              <a:ext uri="{FF2B5EF4-FFF2-40B4-BE49-F238E27FC236}">
                <a16:creationId xmlns:a16="http://schemas.microsoft.com/office/drawing/2014/main" id="{3DFDDE05-62F5-41AC-B2F5-721FC4E8554B}"/>
              </a:ext>
            </a:extLst>
          </p:cNvPr>
          <p:cNvSpPr/>
          <p:nvPr userDrawn="1"/>
        </p:nvSpPr>
        <p:spPr>
          <a:xfrm>
            <a:off x="7105567" y="1646100"/>
            <a:ext cx="3136605" cy="3136605"/>
          </a:xfrm>
          <a:prstGeom prst="ellipse">
            <a:avLst/>
          </a:prstGeom>
          <a:noFill/>
          <a:ln w="6350">
            <a:solidFill>
              <a:schemeClr val="tx2">
                <a:alpha val="50000"/>
              </a:schemeClr>
            </a:solidFill>
            <a:prstDash val="lgDash"/>
            <a:extLst>
              <a:ext uri="{C807C97D-BFC1-408E-A445-0C87EB9F89A2}">
                <ask:lineSketchStyleProps xmlns:ask="http://schemas.microsoft.com/office/drawing/2018/sketchyshapes" sd="2650216993">
                  <a:custGeom>
                    <a:avLst/>
                    <a:gdLst>
                      <a:gd name="connsiteX0" fmla="*/ 0 w 3709491"/>
                      <a:gd name="connsiteY0" fmla="*/ 1854746 h 3709491"/>
                      <a:gd name="connsiteX1" fmla="*/ 1854746 w 3709491"/>
                      <a:gd name="connsiteY1" fmla="*/ 0 h 3709491"/>
                      <a:gd name="connsiteX2" fmla="*/ 3709492 w 3709491"/>
                      <a:gd name="connsiteY2" fmla="*/ 1854746 h 3709491"/>
                      <a:gd name="connsiteX3" fmla="*/ 1854746 w 3709491"/>
                      <a:gd name="connsiteY3" fmla="*/ 3709492 h 3709491"/>
                      <a:gd name="connsiteX4" fmla="*/ 0 w 3709491"/>
                      <a:gd name="connsiteY4" fmla="*/ 1854746 h 3709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9491" h="3709491" extrusionOk="0">
                        <a:moveTo>
                          <a:pt x="0" y="1854746"/>
                        </a:moveTo>
                        <a:cubicBezTo>
                          <a:pt x="-44137" y="832286"/>
                          <a:pt x="933733" y="101596"/>
                          <a:pt x="1854746" y="0"/>
                        </a:cubicBezTo>
                        <a:cubicBezTo>
                          <a:pt x="2938174" y="121253"/>
                          <a:pt x="3713590" y="955453"/>
                          <a:pt x="3709492" y="1854746"/>
                        </a:cubicBezTo>
                        <a:cubicBezTo>
                          <a:pt x="3573750" y="2674300"/>
                          <a:pt x="2992716" y="3846869"/>
                          <a:pt x="1854746" y="3709492"/>
                        </a:cubicBezTo>
                        <a:cubicBezTo>
                          <a:pt x="886099" y="3502307"/>
                          <a:pt x="105189" y="3075211"/>
                          <a:pt x="0" y="185474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Owal 20">
            <a:extLst>
              <a:ext uri="{FF2B5EF4-FFF2-40B4-BE49-F238E27FC236}">
                <a16:creationId xmlns:a16="http://schemas.microsoft.com/office/drawing/2014/main" id="{8CF49DEA-69B5-4620-A204-68F007990854}"/>
              </a:ext>
            </a:extLst>
          </p:cNvPr>
          <p:cNvSpPr/>
          <p:nvPr userDrawn="1"/>
        </p:nvSpPr>
        <p:spPr>
          <a:xfrm>
            <a:off x="6362173" y="902706"/>
            <a:ext cx="4623391" cy="4623391"/>
          </a:xfrm>
          <a:prstGeom prst="ellipse">
            <a:avLst/>
          </a:prstGeom>
          <a:noFill/>
          <a:ln w="6350">
            <a:solidFill>
              <a:schemeClr val="tx2">
                <a:alpha val="50000"/>
              </a:schemeClr>
            </a:solidFill>
            <a:prstDash val="lgDash"/>
            <a:extLst>
              <a:ext uri="{C807C97D-BFC1-408E-A445-0C87EB9F89A2}">
                <ask:lineSketchStyleProps xmlns:ask="http://schemas.microsoft.com/office/drawing/2018/sketchyshapes" sd="2650216993">
                  <a:custGeom>
                    <a:avLst/>
                    <a:gdLst>
                      <a:gd name="connsiteX0" fmla="*/ 0 w 3709491"/>
                      <a:gd name="connsiteY0" fmla="*/ 1854746 h 3709491"/>
                      <a:gd name="connsiteX1" fmla="*/ 1854746 w 3709491"/>
                      <a:gd name="connsiteY1" fmla="*/ 0 h 3709491"/>
                      <a:gd name="connsiteX2" fmla="*/ 3709492 w 3709491"/>
                      <a:gd name="connsiteY2" fmla="*/ 1854746 h 3709491"/>
                      <a:gd name="connsiteX3" fmla="*/ 1854746 w 3709491"/>
                      <a:gd name="connsiteY3" fmla="*/ 3709492 h 3709491"/>
                      <a:gd name="connsiteX4" fmla="*/ 0 w 3709491"/>
                      <a:gd name="connsiteY4" fmla="*/ 1854746 h 3709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9491" h="3709491" extrusionOk="0">
                        <a:moveTo>
                          <a:pt x="0" y="1854746"/>
                        </a:moveTo>
                        <a:cubicBezTo>
                          <a:pt x="-44137" y="832286"/>
                          <a:pt x="933733" y="101596"/>
                          <a:pt x="1854746" y="0"/>
                        </a:cubicBezTo>
                        <a:cubicBezTo>
                          <a:pt x="2938174" y="121253"/>
                          <a:pt x="3713590" y="955453"/>
                          <a:pt x="3709492" y="1854746"/>
                        </a:cubicBezTo>
                        <a:cubicBezTo>
                          <a:pt x="3573750" y="2674300"/>
                          <a:pt x="2992716" y="3846869"/>
                          <a:pt x="1854746" y="3709492"/>
                        </a:cubicBezTo>
                        <a:cubicBezTo>
                          <a:pt x="886099" y="3502307"/>
                          <a:pt x="105189" y="3075211"/>
                          <a:pt x="0" y="185474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rostokąt 9">
            <a:extLst>
              <a:ext uri="{FF2B5EF4-FFF2-40B4-BE49-F238E27FC236}">
                <a16:creationId xmlns:a16="http://schemas.microsoft.com/office/drawing/2014/main" id="{9668CE52-2160-4007-9B4A-1EC0F216B23D}"/>
              </a:ext>
            </a:extLst>
          </p:cNvPr>
          <p:cNvSpPr/>
          <p:nvPr userDrawn="1"/>
        </p:nvSpPr>
        <p:spPr>
          <a:xfrm>
            <a:off x="0" y="6004930"/>
            <a:ext cx="12192000" cy="8530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zaokrąglone rogi 10">
            <a:extLst>
              <a:ext uri="{FF2B5EF4-FFF2-40B4-BE49-F238E27FC236}">
                <a16:creationId xmlns:a16="http://schemas.microsoft.com/office/drawing/2014/main" id="{E83EF94C-8408-49D1-AAC1-3166A37836B9}"/>
              </a:ext>
            </a:extLst>
          </p:cNvPr>
          <p:cNvSpPr/>
          <p:nvPr userDrawn="1"/>
        </p:nvSpPr>
        <p:spPr>
          <a:xfrm>
            <a:off x="838200" y="5878112"/>
            <a:ext cx="10515600" cy="287872"/>
          </a:xfrm>
          <a:prstGeom prst="roundRect">
            <a:avLst>
              <a:gd name="adj" fmla="val 48368"/>
            </a:avLst>
          </a:prstGeom>
          <a:gradFill>
            <a:gsLst>
              <a:gs pos="50000">
                <a:srgbClr val="FE5A2C"/>
              </a:gs>
              <a:gs pos="0">
                <a:srgbClr val="FE724A"/>
              </a:gs>
              <a:gs pos="100000">
                <a:srgbClr val="F6622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Symbol zastępczy daty 3">
            <a:extLst>
              <a:ext uri="{FF2B5EF4-FFF2-40B4-BE49-F238E27FC236}">
                <a16:creationId xmlns:a16="http://schemas.microsoft.com/office/drawing/2014/main" id="{1C338F8D-8065-40D6-8D6A-8AE33715F35B}"/>
              </a:ext>
            </a:extLst>
          </p:cNvPr>
          <p:cNvSpPr>
            <a:spLocks noGrp="1"/>
          </p:cNvSpPr>
          <p:nvPr>
            <p:ph type="dt" sz="half" idx="10"/>
          </p:nvPr>
        </p:nvSpPr>
        <p:spPr>
          <a:xfrm>
            <a:off x="838200" y="6356350"/>
            <a:ext cx="2743200" cy="365125"/>
          </a:xfrm>
        </p:spPr>
        <p:txBody>
          <a:bodyPr/>
          <a:lstStyle>
            <a:lvl1pPr>
              <a:defRPr>
                <a:solidFill>
                  <a:schemeClr val="bg1"/>
                </a:solidFill>
              </a:defRPr>
            </a:lvl1pPr>
          </a:lstStyle>
          <a:p>
            <a:fld id="{10DAAE67-D1E6-477F-9ABA-3B16497F2728}" type="datetimeyyyy">
              <a:rPr lang="pl-PL" smtClean="0"/>
              <a:t>2024</a:t>
            </a:fld>
            <a:endParaRPr lang="pl-PL" dirty="0"/>
          </a:p>
        </p:txBody>
      </p:sp>
      <p:sp>
        <p:nvSpPr>
          <p:cNvPr id="13" name="Symbol zastępczy stopki 4">
            <a:extLst>
              <a:ext uri="{FF2B5EF4-FFF2-40B4-BE49-F238E27FC236}">
                <a16:creationId xmlns:a16="http://schemas.microsoft.com/office/drawing/2014/main" id="{C388A34D-3B2B-4F4C-A22B-DAFCD28443F7}"/>
              </a:ext>
            </a:extLst>
          </p:cNvPr>
          <p:cNvSpPr>
            <a:spLocks noGrp="1"/>
          </p:cNvSpPr>
          <p:nvPr>
            <p:ph type="ftr" sz="quarter" idx="11"/>
          </p:nvPr>
        </p:nvSpPr>
        <p:spPr>
          <a:xfrm>
            <a:off x="4038600" y="6356350"/>
            <a:ext cx="4114800" cy="365125"/>
          </a:xfrm>
        </p:spPr>
        <p:txBody>
          <a:bodyPr/>
          <a:lstStyle>
            <a:lvl1pPr>
              <a:defRPr>
                <a:solidFill>
                  <a:schemeClr val="bg1"/>
                </a:solidFill>
              </a:defRPr>
            </a:lvl1pPr>
          </a:lstStyle>
          <a:p>
            <a:r>
              <a:rPr lang="pl-PL"/>
              <a:t>©Selectivv</a:t>
            </a:r>
          </a:p>
        </p:txBody>
      </p:sp>
      <p:sp>
        <p:nvSpPr>
          <p:cNvPr id="14" name="Symbol zastępczy numeru slajdu 5">
            <a:extLst>
              <a:ext uri="{FF2B5EF4-FFF2-40B4-BE49-F238E27FC236}">
                <a16:creationId xmlns:a16="http://schemas.microsoft.com/office/drawing/2014/main" id="{2CEAF4DD-7AEC-4160-8539-1CB7AA74DD53}"/>
              </a:ext>
            </a:extLst>
          </p:cNvPr>
          <p:cNvSpPr>
            <a:spLocks noGrp="1"/>
          </p:cNvSpPr>
          <p:nvPr>
            <p:ph type="sldNum" sz="quarter" idx="12"/>
          </p:nvPr>
        </p:nvSpPr>
        <p:spPr>
          <a:xfrm>
            <a:off x="8610600" y="6356350"/>
            <a:ext cx="2743200" cy="365125"/>
          </a:xfrm>
        </p:spPr>
        <p:txBody>
          <a:bodyPr/>
          <a:lstStyle>
            <a:lvl1pPr>
              <a:defRPr>
                <a:solidFill>
                  <a:schemeClr val="bg1"/>
                </a:solidFill>
              </a:defRPr>
            </a:lvl1pPr>
          </a:lstStyle>
          <a:p>
            <a:fld id="{70BFC4D2-108E-4778-8243-D29E18B9C1EA}" type="slidenum">
              <a:rPr lang="pl-PL" smtClean="0"/>
              <a:pPr/>
              <a:t>‹#›</a:t>
            </a:fld>
            <a:endParaRPr lang="pl-PL"/>
          </a:p>
        </p:txBody>
      </p:sp>
      <p:sp>
        <p:nvSpPr>
          <p:cNvPr id="15" name="Symbol zastępczy tekstu 3">
            <a:extLst>
              <a:ext uri="{FF2B5EF4-FFF2-40B4-BE49-F238E27FC236}">
                <a16:creationId xmlns:a16="http://schemas.microsoft.com/office/drawing/2014/main" id="{119923D0-06DE-4A13-A435-EAA9DA4CA0C3}"/>
              </a:ext>
            </a:extLst>
          </p:cNvPr>
          <p:cNvSpPr>
            <a:spLocks noGrp="1"/>
          </p:cNvSpPr>
          <p:nvPr>
            <p:ph type="body" sz="half" idx="18" hasCustomPrompt="1"/>
          </p:nvPr>
        </p:nvSpPr>
        <p:spPr>
          <a:xfrm>
            <a:off x="439458" y="1797343"/>
            <a:ext cx="3988011" cy="3890404"/>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16" name="Symbol zastępczy tekstu 10">
            <a:extLst>
              <a:ext uri="{FF2B5EF4-FFF2-40B4-BE49-F238E27FC236}">
                <a16:creationId xmlns:a16="http://schemas.microsoft.com/office/drawing/2014/main" id="{7FCD934E-7D44-42B2-9054-92B23A0AD8A0}"/>
              </a:ext>
            </a:extLst>
          </p:cNvPr>
          <p:cNvSpPr>
            <a:spLocks noGrp="1"/>
          </p:cNvSpPr>
          <p:nvPr>
            <p:ph type="body" sz="quarter" idx="19" hasCustomPrompt="1"/>
          </p:nvPr>
        </p:nvSpPr>
        <p:spPr>
          <a:xfrm>
            <a:off x="439305" y="944272"/>
            <a:ext cx="3988010" cy="853070"/>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pic>
        <p:nvPicPr>
          <p:cNvPr id="17" name="Obraz 16">
            <a:extLst>
              <a:ext uri="{FF2B5EF4-FFF2-40B4-BE49-F238E27FC236}">
                <a16:creationId xmlns:a16="http://schemas.microsoft.com/office/drawing/2014/main" id="{E1E3F5BD-2486-452B-9FBD-CE09D02E80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pic>
        <p:nvPicPr>
          <p:cNvPr id="4" name="Grafika 3" descr="Mężczyzna kontur">
            <a:extLst>
              <a:ext uri="{FF2B5EF4-FFF2-40B4-BE49-F238E27FC236}">
                <a16:creationId xmlns:a16="http://schemas.microsoft.com/office/drawing/2014/main" id="{BF51EC24-89E7-44B4-9DEC-886234C24BB7}"/>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69105" y="2437738"/>
            <a:ext cx="1809530" cy="1809530"/>
          </a:xfrm>
          <a:prstGeom prst="rect">
            <a:avLst/>
          </a:prstGeom>
        </p:spPr>
      </p:pic>
    </p:spTree>
    <p:extLst>
      <p:ext uri="{BB962C8B-B14F-4D97-AF65-F5344CB8AC3E}">
        <p14:creationId xmlns:p14="http://schemas.microsoft.com/office/powerpoint/2010/main" val="5947063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amp; balls 2">
    <p:spTree>
      <p:nvGrpSpPr>
        <p:cNvPr id="1" name=""/>
        <p:cNvGrpSpPr/>
        <p:nvPr/>
      </p:nvGrpSpPr>
      <p:grpSpPr>
        <a:xfrm>
          <a:off x="0" y="0"/>
          <a:ext cx="0" cy="0"/>
          <a:chOff x="0" y="0"/>
          <a:chExt cx="0" cy="0"/>
        </a:xfrm>
      </p:grpSpPr>
      <p:sp>
        <p:nvSpPr>
          <p:cNvPr id="21" name="Picture Placeholder 13"/>
          <p:cNvSpPr>
            <a:spLocks noGrp="1"/>
          </p:cNvSpPr>
          <p:nvPr>
            <p:ph type="pic" sz="quarter" idx="24"/>
          </p:nvPr>
        </p:nvSpPr>
        <p:spPr>
          <a:xfrm>
            <a:off x="7797648" y="965929"/>
            <a:ext cx="1604044" cy="1603626"/>
          </a:xfrm>
          <a:prstGeom prst="ellipse">
            <a:avLst/>
          </a:prstGeom>
          <a:effectLst>
            <a:outerShdw blurRad="762000" dist="38100" dir="2700000" algn="tl" rotWithShape="0">
              <a:prstClr val="black">
                <a:alpha val="51000"/>
              </a:prstClr>
            </a:outerShdw>
          </a:effectLst>
        </p:spPr>
        <p:txBody>
          <a:bodyPr>
            <a:normAutofit/>
          </a:bodyPr>
          <a:lstStyle>
            <a:lvl1pPr marL="0" indent="0">
              <a:buNone/>
              <a:defRPr sz="15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22" name="Picture Placeholder 13"/>
          <p:cNvSpPr>
            <a:spLocks noGrp="1"/>
          </p:cNvSpPr>
          <p:nvPr>
            <p:ph type="pic" sz="quarter" idx="25"/>
          </p:nvPr>
        </p:nvSpPr>
        <p:spPr>
          <a:xfrm>
            <a:off x="9765583" y="965929"/>
            <a:ext cx="1604044" cy="1603626"/>
          </a:xfrm>
          <a:prstGeom prst="ellipse">
            <a:avLst/>
          </a:prstGeom>
          <a:effectLst>
            <a:outerShdw blurRad="762000" dist="38100" dir="2700000" algn="tl" rotWithShape="0">
              <a:prstClr val="black">
                <a:alpha val="51000"/>
              </a:prstClr>
            </a:outerShdw>
          </a:effectLst>
        </p:spPr>
        <p:txBody>
          <a:bodyPr>
            <a:normAutofit/>
          </a:bodyPr>
          <a:lstStyle>
            <a:lvl1pPr marL="0" indent="0">
              <a:buNone/>
              <a:defRPr sz="15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23" name="Picture Placeholder 13"/>
          <p:cNvSpPr>
            <a:spLocks noGrp="1"/>
          </p:cNvSpPr>
          <p:nvPr>
            <p:ph type="pic" sz="quarter" idx="26"/>
          </p:nvPr>
        </p:nvSpPr>
        <p:spPr>
          <a:xfrm>
            <a:off x="5829712" y="965929"/>
            <a:ext cx="1604044" cy="1603626"/>
          </a:xfrm>
          <a:prstGeom prst="ellipse">
            <a:avLst/>
          </a:prstGeom>
          <a:effectLst>
            <a:outerShdw blurRad="762000" dist="38100" dir="2700000" algn="tl" rotWithShape="0">
              <a:prstClr val="black">
                <a:alpha val="51000"/>
              </a:prstClr>
            </a:outerShdw>
          </a:effectLst>
        </p:spPr>
        <p:txBody>
          <a:bodyPr>
            <a:normAutofit/>
          </a:bodyPr>
          <a:lstStyle>
            <a:lvl1pPr marL="0" indent="0">
              <a:buNone/>
              <a:defRPr sz="15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27" name="Picture Placeholder 13"/>
          <p:cNvSpPr>
            <a:spLocks noGrp="1"/>
          </p:cNvSpPr>
          <p:nvPr>
            <p:ph type="pic" sz="quarter" idx="27"/>
          </p:nvPr>
        </p:nvSpPr>
        <p:spPr>
          <a:xfrm>
            <a:off x="7797648" y="2895290"/>
            <a:ext cx="1604044" cy="1603626"/>
          </a:xfrm>
          <a:prstGeom prst="ellipse">
            <a:avLst/>
          </a:prstGeom>
          <a:effectLst>
            <a:outerShdw blurRad="762000" dist="38100" dir="2700000" algn="tl" rotWithShape="0">
              <a:prstClr val="black">
                <a:alpha val="51000"/>
              </a:prstClr>
            </a:outerShdw>
          </a:effectLst>
        </p:spPr>
        <p:txBody>
          <a:bodyPr>
            <a:normAutofit/>
          </a:bodyPr>
          <a:lstStyle>
            <a:lvl1pPr marL="0" indent="0">
              <a:buNone/>
              <a:defRPr sz="15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28" name="Picture Placeholder 13"/>
          <p:cNvSpPr>
            <a:spLocks noGrp="1"/>
          </p:cNvSpPr>
          <p:nvPr>
            <p:ph type="pic" sz="quarter" idx="28"/>
          </p:nvPr>
        </p:nvSpPr>
        <p:spPr>
          <a:xfrm>
            <a:off x="9765583" y="2895290"/>
            <a:ext cx="1604044" cy="1603626"/>
          </a:xfrm>
          <a:prstGeom prst="ellipse">
            <a:avLst/>
          </a:prstGeom>
          <a:effectLst>
            <a:outerShdw blurRad="762000" dist="38100" dir="2700000" algn="tl" rotWithShape="0">
              <a:prstClr val="black">
                <a:alpha val="51000"/>
              </a:prstClr>
            </a:outerShdw>
          </a:effectLst>
        </p:spPr>
        <p:txBody>
          <a:bodyPr>
            <a:normAutofit/>
          </a:bodyPr>
          <a:lstStyle>
            <a:lvl1pPr marL="0" indent="0">
              <a:buNone/>
              <a:defRPr sz="15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29" name="Picture Placeholder 13"/>
          <p:cNvSpPr>
            <a:spLocks noGrp="1"/>
          </p:cNvSpPr>
          <p:nvPr>
            <p:ph type="pic" sz="quarter" idx="29"/>
          </p:nvPr>
        </p:nvSpPr>
        <p:spPr>
          <a:xfrm>
            <a:off x="5829712" y="2895290"/>
            <a:ext cx="1604044" cy="1603626"/>
          </a:xfrm>
          <a:prstGeom prst="ellipse">
            <a:avLst/>
          </a:prstGeom>
          <a:effectLst>
            <a:outerShdw blurRad="762000" dist="38100" dir="2700000" algn="tl" rotWithShape="0">
              <a:prstClr val="black">
                <a:alpha val="51000"/>
              </a:prstClr>
            </a:outerShdw>
          </a:effectLst>
        </p:spPr>
        <p:txBody>
          <a:bodyPr>
            <a:normAutofit/>
          </a:bodyPr>
          <a:lstStyle>
            <a:lvl1pPr marL="0" indent="0">
              <a:buNone/>
              <a:defRPr sz="15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30" name="Picture Placeholder 13"/>
          <p:cNvSpPr>
            <a:spLocks noGrp="1"/>
          </p:cNvSpPr>
          <p:nvPr>
            <p:ph type="pic" sz="quarter" idx="21"/>
          </p:nvPr>
        </p:nvSpPr>
        <p:spPr>
          <a:xfrm>
            <a:off x="7797648" y="4824650"/>
            <a:ext cx="1604044" cy="1603626"/>
          </a:xfrm>
          <a:prstGeom prst="ellipse">
            <a:avLst/>
          </a:prstGeom>
          <a:effectLst>
            <a:outerShdw blurRad="762000" dist="38100" dir="2700000" algn="tl" rotWithShape="0">
              <a:prstClr val="black">
                <a:alpha val="51000"/>
              </a:prstClr>
            </a:outerShdw>
          </a:effectLst>
        </p:spPr>
        <p:txBody>
          <a:bodyPr>
            <a:normAutofit/>
          </a:bodyPr>
          <a:lstStyle>
            <a:lvl1pPr marL="0" indent="0">
              <a:buNone/>
              <a:defRPr sz="15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31" name="Picture Placeholder 13"/>
          <p:cNvSpPr>
            <a:spLocks noGrp="1"/>
          </p:cNvSpPr>
          <p:nvPr>
            <p:ph type="pic" sz="quarter" idx="22"/>
          </p:nvPr>
        </p:nvSpPr>
        <p:spPr>
          <a:xfrm>
            <a:off x="9765583" y="4824650"/>
            <a:ext cx="1604044" cy="1603626"/>
          </a:xfrm>
          <a:prstGeom prst="ellipse">
            <a:avLst/>
          </a:prstGeom>
          <a:effectLst>
            <a:outerShdw blurRad="762000" dist="38100" dir="2700000" algn="tl" rotWithShape="0">
              <a:prstClr val="black">
                <a:alpha val="51000"/>
              </a:prstClr>
            </a:outerShdw>
          </a:effectLst>
        </p:spPr>
        <p:txBody>
          <a:bodyPr>
            <a:normAutofit/>
          </a:bodyPr>
          <a:lstStyle>
            <a:lvl1pPr marL="0" indent="0">
              <a:buNone/>
              <a:defRPr sz="15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32" name="Picture Placeholder 13"/>
          <p:cNvSpPr>
            <a:spLocks noGrp="1"/>
          </p:cNvSpPr>
          <p:nvPr>
            <p:ph type="pic" sz="quarter" idx="23"/>
          </p:nvPr>
        </p:nvSpPr>
        <p:spPr>
          <a:xfrm>
            <a:off x="5829712" y="4824650"/>
            <a:ext cx="1604044" cy="1603626"/>
          </a:xfrm>
          <a:prstGeom prst="ellipse">
            <a:avLst/>
          </a:prstGeom>
          <a:effectLst>
            <a:outerShdw blurRad="762000" dist="38100" dir="2700000" algn="tl" rotWithShape="0">
              <a:prstClr val="black">
                <a:alpha val="51000"/>
              </a:prstClr>
            </a:outerShdw>
          </a:effectLst>
        </p:spPr>
        <p:txBody>
          <a:bodyPr>
            <a:normAutofit/>
          </a:bodyPr>
          <a:lstStyle>
            <a:lvl1pPr marL="0" indent="0">
              <a:buNone/>
              <a:defRPr sz="15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1" name="Prostokąt 10">
            <a:extLst>
              <a:ext uri="{FF2B5EF4-FFF2-40B4-BE49-F238E27FC236}">
                <a16:creationId xmlns:a16="http://schemas.microsoft.com/office/drawing/2014/main" id="{BA8E95C9-463E-427A-A42B-8163B682FB48}"/>
              </a:ext>
            </a:extLst>
          </p:cNvPr>
          <p:cNvSpPr/>
          <p:nvPr userDrawn="1"/>
        </p:nvSpPr>
        <p:spPr>
          <a:xfrm>
            <a:off x="0" y="996951"/>
            <a:ext cx="776177"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13" name="Symbol zastępczy tekstu 3">
            <a:extLst>
              <a:ext uri="{FF2B5EF4-FFF2-40B4-BE49-F238E27FC236}">
                <a16:creationId xmlns:a16="http://schemas.microsoft.com/office/drawing/2014/main" id="{77B5C2E1-C887-4A31-B39E-F1E70FC280F8}"/>
              </a:ext>
            </a:extLst>
          </p:cNvPr>
          <p:cNvSpPr>
            <a:spLocks noGrp="1"/>
          </p:cNvSpPr>
          <p:nvPr>
            <p:ph type="body" sz="half" idx="15" hasCustomPrompt="1"/>
          </p:nvPr>
        </p:nvSpPr>
        <p:spPr>
          <a:xfrm>
            <a:off x="1081620" y="1767840"/>
            <a:ext cx="4589011" cy="4093209"/>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err="1"/>
              <a:t>Add</a:t>
            </a:r>
            <a:r>
              <a:rPr lang="pl-PL" dirty="0"/>
              <a:t> </a:t>
            </a:r>
            <a:r>
              <a:rPr lang="pl-PL" dirty="0" err="1"/>
              <a:t>text</a:t>
            </a:r>
            <a:endParaRPr lang="pl-PL" dirty="0"/>
          </a:p>
        </p:txBody>
      </p:sp>
      <p:sp>
        <p:nvSpPr>
          <p:cNvPr id="14" name="Symbol zastępczy tekstu 10">
            <a:extLst>
              <a:ext uri="{FF2B5EF4-FFF2-40B4-BE49-F238E27FC236}">
                <a16:creationId xmlns:a16="http://schemas.microsoft.com/office/drawing/2014/main" id="{4BB8E2E0-1DE9-44FE-B7F8-9CB6AA31BD64}"/>
              </a:ext>
            </a:extLst>
          </p:cNvPr>
          <p:cNvSpPr>
            <a:spLocks noGrp="1"/>
          </p:cNvSpPr>
          <p:nvPr>
            <p:ph type="body" sz="quarter" idx="16" hasCustomPrompt="1"/>
          </p:nvPr>
        </p:nvSpPr>
        <p:spPr>
          <a:xfrm>
            <a:off x="1081466" y="996951"/>
            <a:ext cx="4589083" cy="770889"/>
          </a:xfrm>
        </p:spPr>
        <p:txBody>
          <a:bodyPr anchor="ctr">
            <a:normAutofit/>
          </a:bodyPr>
          <a:lstStyle>
            <a:lvl1pPr marL="0" indent="0" algn="l">
              <a:buNone/>
              <a:defRPr sz="3000">
                <a:solidFill>
                  <a:schemeClr val="tx2"/>
                </a:solidFill>
                <a:latin typeface="+mj-lt"/>
              </a:defRPr>
            </a:lvl1pPr>
          </a:lstStyle>
          <a:p>
            <a:pPr lvl="0"/>
            <a:r>
              <a:rPr lang="pl-PL" dirty="0" err="1">
                <a:latin typeface="+mj-lt"/>
              </a:rPr>
              <a:t>Add</a:t>
            </a:r>
            <a:r>
              <a:rPr lang="pl-PL" dirty="0">
                <a:latin typeface="+mj-lt"/>
              </a:rPr>
              <a:t> </a:t>
            </a:r>
            <a:r>
              <a:rPr lang="pl-PL" dirty="0" err="1">
                <a:latin typeface="+mj-lt"/>
              </a:rPr>
              <a:t>Title</a:t>
            </a:r>
            <a:endParaRPr lang="pl-PL" dirty="0"/>
          </a:p>
        </p:txBody>
      </p:sp>
      <p:pic>
        <p:nvPicPr>
          <p:cNvPr id="15" name="Obraz 14">
            <a:extLst>
              <a:ext uri="{FF2B5EF4-FFF2-40B4-BE49-F238E27FC236}">
                <a16:creationId xmlns:a16="http://schemas.microsoft.com/office/drawing/2014/main" id="{1BC9EB80-00F7-4789-B63A-81B3876AC2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16" name="Symbol zastępczy daty 3">
            <a:extLst>
              <a:ext uri="{FF2B5EF4-FFF2-40B4-BE49-F238E27FC236}">
                <a16:creationId xmlns:a16="http://schemas.microsoft.com/office/drawing/2014/main" id="{C7A3DC66-1440-431A-AD07-BD7102D1E8E9}"/>
              </a:ext>
            </a:extLst>
          </p:cNvPr>
          <p:cNvSpPr>
            <a:spLocks noGrp="1"/>
          </p:cNvSpPr>
          <p:nvPr>
            <p:ph type="dt" sz="half" idx="17"/>
          </p:nvPr>
        </p:nvSpPr>
        <p:spPr>
          <a:xfrm>
            <a:off x="838200" y="6356350"/>
            <a:ext cx="2743200" cy="365125"/>
          </a:xfrm>
        </p:spPr>
        <p:txBody>
          <a:bodyPr/>
          <a:lstStyle>
            <a:lvl1pPr>
              <a:defRPr>
                <a:solidFill>
                  <a:schemeClr val="tx2"/>
                </a:solidFill>
              </a:defRPr>
            </a:lvl1pPr>
          </a:lstStyle>
          <a:p>
            <a:fld id="{3AFF9F22-54D7-4557-9090-3354F8BE6D0F}" type="datetimeyyyy">
              <a:rPr lang="pl-PL" smtClean="0"/>
              <a:t>2024</a:t>
            </a:fld>
            <a:endParaRPr lang="pl-PL"/>
          </a:p>
        </p:txBody>
      </p:sp>
      <p:sp>
        <p:nvSpPr>
          <p:cNvPr id="17" name="Symbol zastępczy stopki 4">
            <a:extLst>
              <a:ext uri="{FF2B5EF4-FFF2-40B4-BE49-F238E27FC236}">
                <a16:creationId xmlns:a16="http://schemas.microsoft.com/office/drawing/2014/main" id="{1C1A9314-0849-4C14-9397-3316F30DD973}"/>
              </a:ext>
            </a:extLst>
          </p:cNvPr>
          <p:cNvSpPr>
            <a:spLocks noGrp="1"/>
          </p:cNvSpPr>
          <p:nvPr>
            <p:ph type="ftr" sz="quarter" idx="11"/>
          </p:nvPr>
        </p:nvSpPr>
        <p:spPr>
          <a:xfrm>
            <a:off x="4038600" y="6356350"/>
            <a:ext cx="4114800" cy="365125"/>
          </a:xfrm>
        </p:spPr>
        <p:txBody>
          <a:bodyPr/>
          <a:lstStyle>
            <a:lvl1pPr>
              <a:defRPr>
                <a:solidFill>
                  <a:schemeClr val="tx2"/>
                </a:solidFill>
              </a:defRPr>
            </a:lvl1pPr>
          </a:lstStyle>
          <a:p>
            <a:r>
              <a:rPr lang="pl-PL"/>
              <a:t>©Selectivv</a:t>
            </a:r>
          </a:p>
        </p:txBody>
      </p:sp>
      <p:sp>
        <p:nvSpPr>
          <p:cNvPr id="18" name="Symbol zastępczy numeru slajdu 5">
            <a:extLst>
              <a:ext uri="{FF2B5EF4-FFF2-40B4-BE49-F238E27FC236}">
                <a16:creationId xmlns:a16="http://schemas.microsoft.com/office/drawing/2014/main" id="{D73197F6-BCC5-4690-9389-6A1F98FF78DE}"/>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70BFC4D2-108E-4778-8243-D29E18B9C1EA}" type="slidenum">
              <a:rPr lang="pl-PL" smtClean="0"/>
              <a:pPr/>
              <a:t>‹#›</a:t>
            </a:fld>
            <a:endParaRPr lang="pl-PL"/>
          </a:p>
        </p:txBody>
      </p:sp>
      <p:sp>
        <p:nvSpPr>
          <p:cNvPr id="19" name="Prostokąt: zaokrąglone rogi 18">
            <a:extLst>
              <a:ext uri="{FF2B5EF4-FFF2-40B4-BE49-F238E27FC236}">
                <a16:creationId xmlns:a16="http://schemas.microsoft.com/office/drawing/2014/main" id="{C7A9C59C-C5BF-48FC-A450-DA564D37CD23}"/>
              </a:ext>
            </a:extLst>
          </p:cNvPr>
          <p:cNvSpPr/>
          <p:nvPr userDrawn="1"/>
        </p:nvSpPr>
        <p:spPr>
          <a:xfrm>
            <a:off x="631342" y="2219049"/>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103251005"/>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mp; blank">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A51E413-6701-419E-991E-7D90294E2BA7}"/>
              </a:ext>
            </a:extLst>
          </p:cNvPr>
          <p:cNvSpPr>
            <a:spLocks noGrp="1"/>
          </p:cNvSpPr>
          <p:nvPr>
            <p:ph type="title" hasCustomPrompt="1"/>
          </p:nvPr>
        </p:nvSpPr>
        <p:spPr>
          <a:xfrm>
            <a:off x="838200" y="1026160"/>
            <a:ext cx="9113874" cy="664528"/>
          </a:xfrm>
        </p:spPr>
        <p:txBody>
          <a:bodyPr>
            <a:normAutofit/>
          </a:bodyPr>
          <a:lstStyle>
            <a:lvl1pPr>
              <a:defRPr sz="3000">
                <a:solidFill>
                  <a:schemeClr val="tx2"/>
                </a:solidFill>
              </a:defRPr>
            </a:lvl1pPr>
          </a:lstStyle>
          <a:p>
            <a:r>
              <a:rPr lang="pl-PL" dirty="0" err="1"/>
              <a:t>Add</a:t>
            </a:r>
            <a:r>
              <a:rPr lang="pl-PL" dirty="0"/>
              <a:t> </a:t>
            </a:r>
            <a:r>
              <a:rPr lang="pl-PL" dirty="0" err="1"/>
              <a:t>Title</a:t>
            </a:r>
            <a:endParaRPr lang="pl-PL" dirty="0"/>
          </a:p>
        </p:txBody>
      </p:sp>
      <p:sp>
        <p:nvSpPr>
          <p:cNvPr id="3" name="Symbol zastępczy daty 2">
            <a:extLst>
              <a:ext uri="{FF2B5EF4-FFF2-40B4-BE49-F238E27FC236}">
                <a16:creationId xmlns:a16="http://schemas.microsoft.com/office/drawing/2014/main" id="{1EEFF024-9ED1-4102-A39E-99CD728F494A}"/>
              </a:ext>
            </a:extLst>
          </p:cNvPr>
          <p:cNvSpPr>
            <a:spLocks noGrp="1"/>
          </p:cNvSpPr>
          <p:nvPr>
            <p:ph type="dt" sz="half" idx="10"/>
          </p:nvPr>
        </p:nvSpPr>
        <p:spPr/>
        <p:txBody>
          <a:bodyPr/>
          <a:lstStyle>
            <a:lvl1pPr>
              <a:defRPr>
                <a:solidFill>
                  <a:schemeClr val="tx2"/>
                </a:solidFill>
              </a:defRPr>
            </a:lvl1pPr>
          </a:lstStyle>
          <a:p>
            <a:fld id="{D5B0E9BB-707A-4933-8F43-EF933915D312}" type="datetimeyyyy">
              <a:rPr lang="pl-PL" smtClean="0"/>
              <a:t>2024</a:t>
            </a:fld>
            <a:endParaRPr lang="pl-PL"/>
          </a:p>
        </p:txBody>
      </p:sp>
      <p:sp>
        <p:nvSpPr>
          <p:cNvPr id="4" name="Symbol zastępczy stopki 3">
            <a:extLst>
              <a:ext uri="{FF2B5EF4-FFF2-40B4-BE49-F238E27FC236}">
                <a16:creationId xmlns:a16="http://schemas.microsoft.com/office/drawing/2014/main" id="{6D696702-2F7E-480D-B995-710739A09EB6}"/>
              </a:ext>
            </a:extLst>
          </p:cNvPr>
          <p:cNvSpPr>
            <a:spLocks noGrp="1"/>
          </p:cNvSpPr>
          <p:nvPr>
            <p:ph type="ftr" sz="quarter" idx="11"/>
          </p:nvPr>
        </p:nvSpPr>
        <p:spPr/>
        <p:txBody>
          <a:bodyPr/>
          <a:lstStyle>
            <a:lvl1pPr>
              <a:defRPr>
                <a:solidFill>
                  <a:schemeClr val="tx2"/>
                </a:solidFill>
              </a:defRPr>
            </a:lvl1pPr>
          </a:lstStyle>
          <a:p>
            <a:r>
              <a:rPr lang="pl-PL"/>
              <a:t>©Selectivv</a:t>
            </a:r>
          </a:p>
        </p:txBody>
      </p:sp>
      <p:sp>
        <p:nvSpPr>
          <p:cNvPr id="5" name="Symbol zastępczy numeru slajdu 4">
            <a:extLst>
              <a:ext uri="{FF2B5EF4-FFF2-40B4-BE49-F238E27FC236}">
                <a16:creationId xmlns:a16="http://schemas.microsoft.com/office/drawing/2014/main" id="{2F7CFA03-A13F-4326-B1B2-7614ED721B53}"/>
              </a:ext>
            </a:extLst>
          </p:cNvPr>
          <p:cNvSpPr>
            <a:spLocks noGrp="1"/>
          </p:cNvSpPr>
          <p:nvPr>
            <p:ph type="sldNum" sz="quarter" idx="12"/>
          </p:nvPr>
        </p:nvSpPr>
        <p:spPr/>
        <p:txBody>
          <a:bodyPr/>
          <a:lstStyle>
            <a:lvl1pPr>
              <a:defRPr>
                <a:solidFill>
                  <a:schemeClr val="tx2"/>
                </a:solidFill>
              </a:defRPr>
            </a:lvl1pPr>
          </a:lstStyle>
          <a:p>
            <a:fld id="{70BFC4D2-108E-4778-8243-D29E18B9C1EA}" type="slidenum">
              <a:rPr lang="pl-PL" smtClean="0"/>
              <a:pPr/>
              <a:t>‹#›</a:t>
            </a:fld>
            <a:endParaRPr lang="pl-PL"/>
          </a:p>
        </p:txBody>
      </p:sp>
      <p:pic>
        <p:nvPicPr>
          <p:cNvPr id="6" name="Obraz 5">
            <a:extLst>
              <a:ext uri="{FF2B5EF4-FFF2-40B4-BE49-F238E27FC236}">
                <a16:creationId xmlns:a16="http://schemas.microsoft.com/office/drawing/2014/main" id="{01D944AC-BAD8-471E-9409-91A99ACCED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3" y="1122363"/>
            <a:ext cx="251637" cy="3458787"/>
          </a:xfrm>
          <a:prstGeom prst="rect">
            <a:avLst/>
          </a:prstGeom>
        </p:spPr>
      </p:pic>
      <p:pic>
        <p:nvPicPr>
          <p:cNvPr id="7" name="Obraz 6">
            <a:extLst>
              <a:ext uri="{FF2B5EF4-FFF2-40B4-BE49-F238E27FC236}">
                <a16:creationId xmlns:a16="http://schemas.microsoft.com/office/drawing/2014/main" id="{062BB162-A8CD-4A8F-85FA-CC2476EFB1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Symbol zastępczy zawartości 8">
            <a:extLst>
              <a:ext uri="{FF2B5EF4-FFF2-40B4-BE49-F238E27FC236}">
                <a16:creationId xmlns:a16="http://schemas.microsoft.com/office/drawing/2014/main" id="{CB579354-A2DA-498B-AA14-49C7EAA0239F}"/>
              </a:ext>
            </a:extLst>
          </p:cNvPr>
          <p:cNvSpPr>
            <a:spLocks noGrp="1"/>
          </p:cNvSpPr>
          <p:nvPr>
            <p:ph sz="quarter" idx="13"/>
          </p:nvPr>
        </p:nvSpPr>
        <p:spPr>
          <a:xfrm>
            <a:off x="838200" y="1690688"/>
            <a:ext cx="10515600" cy="4379912"/>
          </a:xfrm>
        </p:spPr>
        <p:txBody>
          <a:bodyPr>
            <a:normAutofit/>
          </a:bodyPr>
          <a:lstStyle>
            <a:lvl1pPr>
              <a:defRPr sz="16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31589586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noProof="0" dirty="0">
                <a:solidFill>
                  <a:schemeClr val="bg1"/>
                </a:solidFill>
                <a:latin typeface="+mj-lt"/>
              </a:rPr>
              <a:t>Kontakt</a:t>
            </a:r>
            <a:endParaRPr lang="en-US" sz="4000" noProof="0" dirty="0">
              <a:solidFill>
                <a:schemeClr val="bg1"/>
              </a:solidFill>
              <a:latin typeface="+mj-lt"/>
            </a:endParaRPr>
          </a:p>
        </p:txBody>
      </p:sp>
      <p:sp>
        <p:nvSpPr>
          <p:cNvPr id="10" name="Symbol zastępczy tekstu 9">
            <a:extLst>
              <a:ext uri="{FF2B5EF4-FFF2-40B4-BE49-F238E27FC236}">
                <a16:creationId xmlns:a16="http://schemas.microsoft.com/office/drawing/2014/main" id="{2575C0BA-A270-4FE9-83CB-9E41845AF04B}"/>
              </a:ext>
            </a:extLst>
          </p:cNvPr>
          <p:cNvSpPr>
            <a:spLocks noGrp="1"/>
          </p:cNvSpPr>
          <p:nvPr>
            <p:ph type="body" sz="quarter" idx="13" hasCustomPrompt="1"/>
          </p:nvPr>
        </p:nvSpPr>
        <p:spPr>
          <a:xfrm>
            <a:off x="531813" y="1987549"/>
            <a:ext cx="3049587" cy="2651401"/>
          </a:xfrm>
        </p:spPr>
        <p:txBody>
          <a:bodyPr>
            <a:normAutofit/>
          </a:bodyPr>
          <a:lstStyle>
            <a:lvl1pPr marL="0" indent="0">
              <a:lnSpc>
                <a:spcPct val="100000"/>
              </a:lnSpc>
              <a:buNone/>
              <a:defRPr sz="2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Name and Surname</a:t>
            </a:r>
            <a:endParaRPr lang="pl-PL" noProof="0" dirty="0"/>
          </a:p>
          <a:p>
            <a:pPr lvl="0"/>
            <a:r>
              <a:rPr lang="pl-PL" noProof="0" dirty="0" err="1"/>
              <a:t>Position</a:t>
            </a:r>
            <a:endParaRPr lang="en-US" noProof="0" dirty="0"/>
          </a:p>
          <a:p>
            <a:pPr lvl="0"/>
            <a:r>
              <a:rPr lang="en-US" noProof="0" dirty="0"/>
              <a:t>Phone</a:t>
            </a:r>
          </a:p>
          <a:p>
            <a:pPr lvl="0"/>
            <a:r>
              <a:rPr lang="en-US" noProof="0" dirty="0"/>
              <a:t>mail</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2" name="pole tekstowe 1">
            <a:extLst>
              <a:ext uri="{FF2B5EF4-FFF2-40B4-BE49-F238E27FC236}">
                <a16:creationId xmlns:a16="http://schemas.microsoft.com/office/drawing/2014/main" id="{1051FBBE-ADBE-4A72-A1D0-A617E1673944}"/>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9" name="Symbol zastępczy daty 8">
            <a:extLst>
              <a:ext uri="{FF2B5EF4-FFF2-40B4-BE49-F238E27FC236}">
                <a16:creationId xmlns:a16="http://schemas.microsoft.com/office/drawing/2014/main" id="{5C6F0249-5612-400D-B206-5B543070A6F3}"/>
              </a:ext>
            </a:extLst>
          </p:cNvPr>
          <p:cNvSpPr>
            <a:spLocks noGrp="1"/>
          </p:cNvSpPr>
          <p:nvPr>
            <p:ph type="dt" sz="half" idx="14"/>
          </p:nvPr>
        </p:nvSpPr>
        <p:spPr/>
        <p:txBody>
          <a:bodyPr/>
          <a:lstStyle/>
          <a:p>
            <a:fld id="{2797C46F-6C7E-4987-AE34-EFBDA10D1321}" type="datetimeyyyy">
              <a:rPr lang="pl-PL" smtClean="0"/>
              <a:t>2024</a:t>
            </a:fld>
            <a:endParaRPr lang="pl-PL"/>
          </a:p>
        </p:txBody>
      </p:sp>
      <p:sp>
        <p:nvSpPr>
          <p:cNvPr id="14" name="Symbol zastępczy stopki 13">
            <a:extLst>
              <a:ext uri="{FF2B5EF4-FFF2-40B4-BE49-F238E27FC236}">
                <a16:creationId xmlns:a16="http://schemas.microsoft.com/office/drawing/2014/main" id="{C10B318C-8618-4140-A230-0EB1FF0F8A26}"/>
              </a:ext>
            </a:extLst>
          </p:cNvPr>
          <p:cNvSpPr>
            <a:spLocks noGrp="1"/>
          </p:cNvSpPr>
          <p:nvPr>
            <p:ph type="ftr" sz="quarter" idx="15"/>
          </p:nvPr>
        </p:nvSpPr>
        <p:spPr/>
        <p:txBody>
          <a:bodyPr/>
          <a:lstStyle/>
          <a:p>
            <a:r>
              <a:rPr lang="pl-PL"/>
              <a:t>©Selectivv</a:t>
            </a:r>
          </a:p>
        </p:txBody>
      </p:sp>
      <p:sp>
        <p:nvSpPr>
          <p:cNvPr id="15" name="Symbol zastępczy numeru slajdu 14">
            <a:extLst>
              <a:ext uri="{FF2B5EF4-FFF2-40B4-BE49-F238E27FC236}">
                <a16:creationId xmlns:a16="http://schemas.microsoft.com/office/drawing/2014/main" id="{6DDCC98D-D8FE-4CB0-8724-A6D08CC529C0}"/>
              </a:ext>
            </a:extLst>
          </p:cNvPr>
          <p:cNvSpPr>
            <a:spLocks noGrp="1"/>
          </p:cNvSpPr>
          <p:nvPr>
            <p:ph type="sldNum" sz="quarter" idx="16"/>
          </p:nvPr>
        </p:nvSpPr>
        <p:spPr/>
        <p:txBody>
          <a:bodyPr/>
          <a:lstStyle/>
          <a:p>
            <a:fld id="{70BFC4D2-108E-4778-8243-D29E18B9C1EA}" type="slidenum">
              <a:rPr lang="pl-PL" smtClean="0"/>
              <a:t>‹#›</a:t>
            </a:fld>
            <a:endParaRPr lang="pl-PL"/>
          </a:p>
        </p:txBody>
      </p:sp>
      <p:sp>
        <p:nvSpPr>
          <p:cNvPr id="16" name="Prostokąt: zaokrąglone rogi 15">
            <a:extLst>
              <a:ext uri="{FF2B5EF4-FFF2-40B4-BE49-F238E27FC236}">
                <a16:creationId xmlns:a16="http://schemas.microsoft.com/office/drawing/2014/main" id="{DE027E31-50EB-4F46-921E-D03ACD40A1EC}"/>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7503697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ontact - po">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5ECEBEC8-63B0-40D1-9095-4EA56176F19B}"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207416" cy="1878206"/>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Paweł Olechowski</a:t>
            </a:r>
          </a:p>
          <a:p>
            <a:pPr>
              <a:lnSpc>
                <a:spcPct val="150000"/>
              </a:lnSpc>
            </a:pPr>
            <a:r>
              <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Chief Revenue Officer</a:t>
            </a:r>
            <a:endPar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2000" b="0" i="0" dirty="0">
                <a:solidFill>
                  <a:schemeClr val="bg1"/>
                </a:solidFill>
                <a:effectLst/>
                <a:latin typeface="+mn-lt"/>
              </a:rPr>
              <a:t>+48 884 895 895</a:t>
            </a:r>
            <a:endParaRPr lang="pl-PL" sz="2000" dirty="0">
              <a:solidFill>
                <a:schemeClr val="bg1"/>
              </a:solidFill>
              <a:latin typeface="+mn-lt"/>
            </a:endParaRPr>
          </a:p>
          <a:p>
            <a:pPr>
              <a:lnSpc>
                <a:spcPct val="150000"/>
              </a:lnSpc>
            </a:pPr>
            <a:r>
              <a:rPr lang="pl-PL" sz="2000" dirty="0">
                <a:solidFill>
                  <a:schemeClr val="bg1"/>
                </a:solidFill>
                <a:latin typeface="+mn-lt"/>
              </a:rPr>
              <a:t>po@selectivv.com</a:t>
            </a:r>
          </a:p>
        </p:txBody>
      </p:sp>
      <p:sp>
        <p:nvSpPr>
          <p:cNvPr id="14" name="pole tekstowe 13">
            <a:extLst>
              <a:ext uri="{FF2B5EF4-FFF2-40B4-BE49-F238E27FC236}">
                <a16:creationId xmlns:a16="http://schemas.microsoft.com/office/drawing/2014/main" id="{8DEC0AD8-EF8D-4C36-AEDC-4A76DAFBB9EF}"/>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D34744F2-6464-4F70-B905-4563093B1ABD}"/>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8077510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act - mo">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8A6B66C0-07EC-44FD-A9B6-08EF767EFE6F}"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207416" cy="1878206"/>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Marcin Ostrzycki</a:t>
            </a:r>
          </a:p>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Chief Operating </a:t>
            </a:r>
            <a:r>
              <a:rPr lang="pl-PL" sz="2000" dirty="0" err="1">
                <a:solidFill>
                  <a:schemeClr val="bg1"/>
                </a:solidFill>
                <a:latin typeface="Lato Black" panose="020F0502020204030203" pitchFamily="34" charset="0"/>
                <a:ea typeface="Lato Black" panose="020F0502020204030203" pitchFamily="34" charset="0"/>
                <a:cs typeface="Lato Black" panose="020F0502020204030203" pitchFamily="34" charset="0"/>
              </a:rPr>
              <a:t>Officer</a:t>
            </a:r>
            <a:endPar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2000" b="0" i="0" dirty="0">
                <a:solidFill>
                  <a:schemeClr val="bg1"/>
                </a:solidFill>
                <a:effectLst/>
                <a:latin typeface="+mn-lt"/>
              </a:rPr>
              <a:t>+48 603 913 633</a:t>
            </a:r>
            <a:endParaRPr lang="pl-PL" sz="2000" dirty="0">
              <a:solidFill>
                <a:schemeClr val="bg1"/>
              </a:solidFill>
              <a:latin typeface="+mn-lt"/>
            </a:endParaRPr>
          </a:p>
          <a:p>
            <a:pPr>
              <a:lnSpc>
                <a:spcPct val="150000"/>
              </a:lnSpc>
            </a:pPr>
            <a:r>
              <a:rPr lang="pl-PL" sz="2000" dirty="0">
                <a:solidFill>
                  <a:schemeClr val="bg1"/>
                </a:solidFill>
                <a:latin typeface="+mn-lt"/>
              </a:rPr>
              <a:t>mo@selectivv.com</a:t>
            </a:r>
          </a:p>
        </p:txBody>
      </p:sp>
      <p:sp>
        <p:nvSpPr>
          <p:cNvPr id="14" name="pole tekstowe 13">
            <a:extLst>
              <a:ext uri="{FF2B5EF4-FFF2-40B4-BE49-F238E27FC236}">
                <a16:creationId xmlns:a16="http://schemas.microsoft.com/office/drawing/2014/main" id="{8DEC0AD8-EF8D-4C36-AEDC-4A76DAFBB9EF}"/>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AB83CD12-02E4-4EA2-91FA-1EFBB0B564CF}"/>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6976192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act - gm2">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8F8D2D20-6BEA-4FA7-B5B7-42C54E4D2D86}"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207416" cy="1878206"/>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Grzegorz </a:t>
            </a:r>
            <a:r>
              <a:rPr lang="pl-PL" sz="2000" dirty="0" err="1">
                <a:solidFill>
                  <a:schemeClr val="bg1"/>
                </a:solidFill>
                <a:latin typeface="Lato Black" panose="020F0502020204030203" pitchFamily="34" charset="0"/>
                <a:ea typeface="Lato Black" panose="020F0502020204030203" pitchFamily="34" charset="0"/>
                <a:cs typeface="Lato Black" panose="020F0502020204030203" pitchFamily="34" charset="0"/>
              </a:rPr>
              <a:t>Małysko</a:t>
            </a:r>
            <a:endPar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Sales Manager</a:t>
            </a:r>
          </a:p>
          <a:p>
            <a:pPr>
              <a:lnSpc>
                <a:spcPct val="150000"/>
              </a:lnSpc>
            </a:pPr>
            <a:r>
              <a:rPr lang="pl-PL" sz="2000" b="0" i="0" dirty="0">
                <a:solidFill>
                  <a:schemeClr val="bg1"/>
                </a:solidFill>
                <a:effectLst/>
                <a:latin typeface="+mn-lt"/>
              </a:rPr>
              <a:t>+48 511 195 338</a:t>
            </a:r>
            <a:endParaRPr lang="pl-PL" sz="2000" dirty="0">
              <a:solidFill>
                <a:schemeClr val="bg1"/>
              </a:solidFill>
              <a:latin typeface="+mn-lt"/>
            </a:endParaRPr>
          </a:p>
          <a:p>
            <a:pPr>
              <a:lnSpc>
                <a:spcPct val="150000"/>
              </a:lnSpc>
            </a:pPr>
            <a:r>
              <a:rPr lang="pl-PL" sz="2000" dirty="0">
                <a:solidFill>
                  <a:schemeClr val="bg1"/>
                </a:solidFill>
                <a:latin typeface="+mn-lt"/>
              </a:rPr>
              <a:t>gm@selectivv.com</a:t>
            </a:r>
          </a:p>
        </p:txBody>
      </p:sp>
      <p:sp>
        <p:nvSpPr>
          <p:cNvPr id="14" name="pole tekstowe 13">
            <a:extLst>
              <a:ext uri="{FF2B5EF4-FFF2-40B4-BE49-F238E27FC236}">
                <a16:creationId xmlns:a16="http://schemas.microsoft.com/office/drawing/2014/main" id="{8DEC0AD8-EF8D-4C36-AEDC-4A76DAFBB9EF}"/>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64D73245-2759-4D51-9350-7D22638F5568}"/>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8207014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ontact - pb">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EFCB015A-5866-4643-9493-A52DB084D7DE}"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687726" cy="1832040"/>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Piotr Bronarski</a:t>
            </a:r>
            <a:endPar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1800" dirty="0">
                <a:solidFill>
                  <a:schemeClr val="bg1"/>
                </a:solidFill>
                <a:latin typeface="Lato Black" panose="020F0502020204030203" pitchFamily="34" charset="0"/>
                <a:ea typeface="Lato Black" panose="020F0502020204030203" pitchFamily="34" charset="0"/>
                <a:cs typeface="Lato Black" panose="020F0502020204030203" pitchFamily="34" charset="0"/>
              </a:rPr>
              <a:t>Business Development Manager</a:t>
            </a:r>
          </a:p>
          <a:p>
            <a:pPr>
              <a:lnSpc>
                <a:spcPct val="150000"/>
              </a:lnSpc>
            </a:pPr>
            <a:r>
              <a:rPr lang="pl-PL" sz="2000" b="0" i="0" dirty="0">
                <a:solidFill>
                  <a:schemeClr val="bg1"/>
                </a:solidFill>
                <a:effectLst/>
                <a:latin typeface="+mn-lt"/>
              </a:rPr>
              <a:t>+48 514 898 113</a:t>
            </a:r>
          </a:p>
          <a:p>
            <a:pPr>
              <a:lnSpc>
                <a:spcPct val="150000"/>
              </a:lnSpc>
            </a:pPr>
            <a:r>
              <a:rPr lang="pl-PL" sz="2000" dirty="0">
                <a:solidFill>
                  <a:schemeClr val="bg1"/>
                </a:solidFill>
                <a:latin typeface="+mn-lt"/>
              </a:rPr>
              <a:t>pb@selectivv.com</a:t>
            </a:r>
          </a:p>
        </p:txBody>
      </p:sp>
      <p:sp>
        <p:nvSpPr>
          <p:cNvPr id="14" name="pole tekstowe 13">
            <a:extLst>
              <a:ext uri="{FF2B5EF4-FFF2-40B4-BE49-F238E27FC236}">
                <a16:creationId xmlns:a16="http://schemas.microsoft.com/office/drawing/2014/main" id="{AEEE1904-31C0-4657-BA97-8D2C14594699}"/>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0037B602-8456-4652-8E76-035B263F4C47}"/>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1751403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ontact - jg">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6188A0D9-CD47-4805-91EC-E8BF2764C72E}"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607588" cy="1832040"/>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Jakub Głuchowski</a:t>
            </a:r>
            <a:endPar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pl-PL" sz="1800" dirty="0">
                <a:solidFill>
                  <a:schemeClr val="bg1"/>
                </a:solidFill>
                <a:latin typeface="Lato Black" panose="020F0502020204030203" pitchFamily="34" charset="0"/>
                <a:ea typeface="Lato Black" panose="020F0502020204030203" pitchFamily="34" charset="0"/>
                <a:cs typeface="Lato Black" panose="020F0502020204030203" pitchFamily="34" charset="0"/>
              </a:rPr>
              <a:t>Business Development Manager</a:t>
            </a:r>
          </a:p>
          <a:p>
            <a:pPr>
              <a:lnSpc>
                <a:spcPct val="150000"/>
              </a:lnSpc>
            </a:pPr>
            <a:r>
              <a:rPr lang="pl-PL" sz="2000" b="0" i="0" dirty="0">
                <a:solidFill>
                  <a:schemeClr val="bg1"/>
                </a:solidFill>
                <a:effectLst/>
                <a:latin typeface="+mn-lt"/>
              </a:rPr>
              <a:t>+48 516 632 050</a:t>
            </a:r>
          </a:p>
          <a:p>
            <a:pPr>
              <a:lnSpc>
                <a:spcPct val="150000"/>
              </a:lnSpc>
            </a:pPr>
            <a:r>
              <a:rPr lang="pl-PL" sz="2000" dirty="0">
                <a:solidFill>
                  <a:schemeClr val="bg1"/>
                </a:solidFill>
                <a:latin typeface="+mn-lt"/>
              </a:rPr>
              <a:t>jg@selectivv.com</a:t>
            </a:r>
          </a:p>
        </p:txBody>
      </p:sp>
      <p:sp>
        <p:nvSpPr>
          <p:cNvPr id="14" name="pole tekstowe 13">
            <a:extLst>
              <a:ext uri="{FF2B5EF4-FFF2-40B4-BE49-F238E27FC236}">
                <a16:creationId xmlns:a16="http://schemas.microsoft.com/office/drawing/2014/main" id="{1E5AE06E-EB49-4FD5-ABC0-2B31E75CDDCB}"/>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D029A34F-7BDE-4462-8B10-22A574CE422D}"/>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1123958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ontact - pk">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9D0171F1-142E-4125-8FCB-A58375E2BD67}"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207416" cy="1878206"/>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Piotr Kozicki</a:t>
            </a:r>
            <a:endPar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en-US" sz="2000" noProof="0" dirty="0">
                <a:solidFill>
                  <a:schemeClr val="bg1"/>
                </a:solidFill>
                <a:latin typeface="Lato Black" panose="020F0502020204030203" pitchFamily="34" charset="0"/>
                <a:ea typeface="Lato Black" panose="020F0502020204030203" pitchFamily="34" charset="0"/>
                <a:cs typeface="Lato Black" panose="020F0502020204030203" pitchFamily="34" charset="0"/>
              </a:rPr>
              <a:t>Head</a:t>
            </a: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 of Direct Sales</a:t>
            </a:r>
          </a:p>
          <a:p>
            <a:pPr>
              <a:lnSpc>
                <a:spcPct val="150000"/>
              </a:lnSpc>
            </a:pPr>
            <a:r>
              <a:rPr lang="pl-PL" sz="2000" b="0" i="0" dirty="0">
                <a:solidFill>
                  <a:schemeClr val="bg1"/>
                </a:solidFill>
                <a:effectLst/>
                <a:latin typeface="+mn-lt"/>
              </a:rPr>
              <a:t>+48 512 846 732</a:t>
            </a:r>
          </a:p>
          <a:p>
            <a:pPr>
              <a:lnSpc>
                <a:spcPct val="150000"/>
              </a:lnSpc>
            </a:pPr>
            <a:r>
              <a:rPr lang="pl-PL" sz="2000" dirty="0">
                <a:solidFill>
                  <a:schemeClr val="bg1"/>
                </a:solidFill>
                <a:latin typeface="+mn-lt"/>
              </a:rPr>
              <a:t>pk@selectivv.com</a:t>
            </a:r>
          </a:p>
        </p:txBody>
      </p:sp>
      <p:sp>
        <p:nvSpPr>
          <p:cNvPr id="14" name="pole tekstowe 13">
            <a:extLst>
              <a:ext uri="{FF2B5EF4-FFF2-40B4-BE49-F238E27FC236}">
                <a16:creationId xmlns:a16="http://schemas.microsoft.com/office/drawing/2014/main" id="{33802A28-FB26-42DB-9628-397CB9710395}"/>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53CE5098-BC57-47CF-96CB-0207703BB697}"/>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2145112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ontact - mk3">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F6F88314-F78F-49CB-8DD5-AA5EA84934CB}"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607588" cy="1878206"/>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Martyna Ksyta</a:t>
            </a:r>
            <a:endPar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International Sales Manager</a:t>
            </a:r>
          </a:p>
          <a:p>
            <a:pPr>
              <a:lnSpc>
                <a:spcPct val="150000"/>
              </a:lnSpc>
            </a:pPr>
            <a:r>
              <a:rPr lang="pl-PL" sz="2000" b="0" i="0" dirty="0">
                <a:solidFill>
                  <a:schemeClr val="bg1"/>
                </a:solidFill>
                <a:effectLst/>
                <a:latin typeface="+mn-lt"/>
              </a:rPr>
              <a:t>+48 512 846 732</a:t>
            </a:r>
          </a:p>
          <a:p>
            <a:pPr>
              <a:lnSpc>
                <a:spcPct val="150000"/>
              </a:lnSpc>
            </a:pPr>
            <a:r>
              <a:rPr lang="pl-PL" sz="2000" dirty="0">
                <a:solidFill>
                  <a:schemeClr val="bg1"/>
                </a:solidFill>
                <a:latin typeface="+mn-lt"/>
              </a:rPr>
              <a:t>mk3@selectivv.com</a:t>
            </a:r>
          </a:p>
        </p:txBody>
      </p:sp>
      <p:sp>
        <p:nvSpPr>
          <p:cNvPr id="14" name="pole tekstowe 13">
            <a:extLst>
              <a:ext uri="{FF2B5EF4-FFF2-40B4-BE49-F238E27FC236}">
                <a16:creationId xmlns:a16="http://schemas.microsoft.com/office/drawing/2014/main" id="{92055042-7CAA-49E8-98AF-08C5EE5F381B}"/>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4FE7C78F-962B-4E72-A478-97EB8521A2D2}"/>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0909658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act - as">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F883D61C-7BF9-4C04-A8D3-00E0CBA287E4}"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687726" cy="2293705"/>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Anna </a:t>
            </a:r>
            <a:r>
              <a:rPr lang="pl-PL" sz="2000" dirty="0" err="1">
                <a:solidFill>
                  <a:schemeClr val="bg1"/>
                </a:solidFill>
                <a:latin typeface="Lato Black" panose="020F0502020204030203" pitchFamily="34" charset="0"/>
                <a:ea typeface="Lato Black" panose="020F0502020204030203" pitchFamily="34" charset="0"/>
                <a:cs typeface="Lato Black" panose="020F0502020204030203" pitchFamily="34" charset="0"/>
              </a:rPr>
              <a:t>Swies</a:t>
            </a:r>
            <a:endPar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1800" dirty="0">
                <a:solidFill>
                  <a:schemeClr val="bg1"/>
                </a:solidFill>
                <a:latin typeface="Lato Black" panose="020F0502020204030203" pitchFamily="34" charset="0"/>
                <a:ea typeface="Lato Black" panose="020F0502020204030203" pitchFamily="34" charset="0"/>
                <a:cs typeface="Lato Black" panose="020F0502020204030203" pitchFamily="34" charset="0"/>
              </a:rPr>
              <a:t>International Business Development Manager</a:t>
            </a:r>
          </a:p>
          <a:p>
            <a:pPr>
              <a:lnSpc>
                <a:spcPct val="150000"/>
              </a:lnSpc>
            </a:pPr>
            <a:r>
              <a:rPr lang="pl-PL" sz="2000" b="0" i="0" dirty="0">
                <a:solidFill>
                  <a:schemeClr val="bg1"/>
                </a:solidFill>
                <a:effectLst/>
                <a:latin typeface="+mn-lt"/>
              </a:rPr>
              <a:t>+48 512 846 732</a:t>
            </a:r>
          </a:p>
          <a:p>
            <a:pPr>
              <a:lnSpc>
                <a:spcPct val="150000"/>
              </a:lnSpc>
            </a:pPr>
            <a:r>
              <a:rPr lang="pl-PL" sz="2000" dirty="0">
                <a:solidFill>
                  <a:schemeClr val="bg1"/>
                </a:solidFill>
                <a:latin typeface="+mn-lt"/>
              </a:rPr>
              <a:t>as@selectivv.com</a:t>
            </a:r>
          </a:p>
        </p:txBody>
      </p:sp>
      <p:sp>
        <p:nvSpPr>
          <p:cNvPr id="14" name="pole tekstowe 13">
            <a:extLst>
              <a:ext uri="{FF2B5EF4-FFF2-40B4-BE49-F238E27FC236}">
                <a16:creationId xmlns:a16="http://schemas.microsoft.com/office/drawing/2014/main" id="{2104A5C7-8627-43C9-8BDA-EC394DE090FE}"/>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4A426B46-048F-4FC5-9D35-BBB38FF64713}"/>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1409901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ontact - kb2">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2DE7ED1B-E39E-46EB-9F6D-B33F4B45B007}"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1" y="2219049"/>
            <a:ext cx="3506787" cy="1878206"/>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Kazeem Busari</a:t>
            </a:r>
            <a:endPar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International Sales Manager</a:t>
            </a:r>
          </a:p>
          <a:p>
            <a:pPr>
              <a:lnSpc>
                <a:spcPct val="150000"/>
              </a:lnSpc>
            </a:pPr>
            <a:r>
              <a:rPr lang="pl-PL" sz="2000" b="0" i="0" dirty="0">
                <a:solidFill>
                  <a:schemeClr val="bg1"/>
                </a:solidFill>
                <a:effectLst/>
                <a:latin typeface="+mn-lt"/>
              </a:rPr>
              <a:t>+48 798 549 923</a:t>
            </a:r>
          </a:p>
          <a:p>
            <a:pPr>
              <a:lnSpc>
                <a:spcPct val="150000"/>
              </a:lnSpc>
            </a:pPr>
            <a:r>
              <a:rPr lang="pl-PL" sz="2000" dirty="0">
                <a:solidFill>
                  <a:schemeClr val="bg1"/>
                </a:solidFill>
                <a:latin typeface="+mn-lt"/>
              </a:rPr>
              <a:t>kb2@selectivv.com</a:t>
            </a:r>
          </a:p>
        </p:txBody>
      </p:sp>
      <p:sp>
        <p:nvSpPr>
          <p:cNvPr id="14" name="pole tekstowe 13">
            <a:extLst>
              <a:ext uri="{FF2B5EF4-FFF2-40B4-BE49-F238E27FC236}">
                <a16:creationId xmlns:a16="http://schemas.microsoft.com/office/drawing/2014/main" id="{4C56EE85-7890-46F6-A21C-D879726DFCC9}"/>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764DC082-FC3D-4AB6-B4BB-5E686BC00CBC}"/>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397340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contact - ss2">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64AE74FB-B9A7-4AFA-8D11-318559B7FC1D}"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607588" cy="1970539"/>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Svitlana Syvokin</a:t>
            </a:r>
            <a:endPar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00000"/>
              </a:lnSpc>
            </a:pPr>
            <a:r>
              <a:rPr lang="pl-PL" sz="1800" dirty="0">
                <a:solidFill>
                  <a:schemeClr val="bg1"/>
                </a:solidFill>
                <a:latin typeface="Lato Black" panose="020F0502020204030203" pitchFamily="34" charset="0"/>
                <a:ea typeface="Lato Black" panose="020F0502020204030203" pitchFamily="34" charset="0"/>
                <a:cs typeface="Lato Black" panose="020F0502020204030203" pitchFamily="34" charset="0"/>
              </a:rPr>
              <a:t>International Project Management </a:t>
            </a:r>
            <a:r>
              <a:rPr lang="en-US" sz="1800" noProof="0" dirty="0">
                <a:solidFill>
                  <a:schemeClr val="bg1"/>
                </a:solidFill>
                <a:latin typeface="Lato Black" panose="020F0502020204030203" pitchFamily="34" charset="0"/>
                <a:ea typeface="Lato Black" panose="020F0502020204030203" pitchFamily="34" charset="0"/>
                <a:cs typeface="Lato Black" panose="020F0502020204030203" pitchFamily="34" charset="0"/>
              </a:rPr>
              <a:t>Specialist</a:t>
            </a:r>
          </a:p>
          <a:p>
            <a:pPr>
              <a:lnSpc>
                <a:spcPct val="150000"/>
              </a:lnSpc>
            </a:pPr>
            <a:r>
              <a:rPr lang="pl-PL" sz="2000" b="0" i="0" dirty="0">
                <a:solidFill>
                  <a:schemeClr val="bg1"/>
                </a:solidFill>
                <a:effectLst/>
                <a:latin typeface="+mn-lt"/>
              </a:rPr>
              <a:t>+48 518 275 636</a:t>
            </a:r>
          </a:p>
          <a:p>
            <a:pPr>
              <a:lnSpc>
                <a:spcPct val="150000"/>
              </a:lnSpc>
            </a:pPr>
            <a:r>
              <a:rPr lang="pl-PL" sz="2000" dirty="0">
                <a:solidFill>
                  <a:schemeClr val="bg1"/>
                </a:solidFill>
                <a:latin typeface="+mn-lt"/>
              </a:rPr>
              <a:t>ss2@selectivv.com</a:t>
            </a:r>
          </a:p>
        </p:txBody>
      </p:sp>
      <p:sp>
        <p:nvSpPr>
          <p:cNvPr id="14" name="pole tekstowe 13">
            <a:extLst>
              <a:ext uri="{FF2B5EF4-FFF2-40B4-BE49-F238E27FC236}">
                <a16:creationId xmlns:a16="http://schemas.microsoft.com/office/drawing/2014/main" id="{5777A363-4AF2-46FF-A391-8F7B969E6CB2}"/>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F67AC346-E0A8-40C7-87FA-EB83150DE200}"/>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7634987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ntact - ma">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8D58B274-B6D4-4FE3-8421-D0C6ECF9E8D7}"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880700" cy="1878206"/>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Marcin Augustyniak</a:t>
            </a:r>
            <a:endPar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Client Director of Data Tank</a:t>
            </a:r>
            <a:endPar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2000" b="0" i="0" dirty="0">
                <a:solidFill>
                  <a:schemeClr val="bg1"/>
                </a:solidFill>
                <a:effectLst/>
                <a:latin typeface="+mn-lt"/>
              </a:rPr>
              <a:t>+48 517 846 272</a:t>
            </a:r>
          </a:p>
          <a:p>
            <a:pPr>
              <a:lnSpc>
                <a:spcPct val="150000"/>
              </a:lnSpc>
            </a:pPr>
            <a:r>
              <a:rPr lang="pl-PL" sz="2000" dirty="0">
                <a:solidFill>
                  <a:schemeClr val="bg1"/>
                </a:solidFill>
                <a:latin typeface="+mn-lt"/>
              </a:rPr>
              <a:t>ma@selectivv.com</a:t>
            </a:r>
          </a:p>
        </p:txBody>
      </p:sp>
      <p:sp>
        <p:nvSpPr>
          <p:cNvPr id="14" name="pole tekstowe 13">
            <a:extLst>
              <a:ext uri="{FF2B5EF4-FFF2-40B4-BE49-F238E27FC236}">
                <a16:creationId xmlns:a16="http://schemas.microsoft.com/office/drawing/2014/main" id="{F4CCC5DB-FB47-498F-912D-972513E39C24}"/>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8F7E4A34-1294-4DC4-A774-B24E27F94AC4}"/>
              </a:ext>
            </a:extLst>
          </p:cNvPr>
          <p:cNvSpPr/>
          <p:nvPr userDrawn="1"/>
        </p:nvSpPr>
        <p:spPr>
          <a:xfrm>
            <a:off x="4263656" y="2194843"/>
            <a:ext cx="297712" cy="2419901"/>
          </a:xfrm>
          <a:prstGeom prst="roundRect">
            <a:avLst>
              <a:gd name="adj" fmla="val 50000"/>
            </a:avLst>
          </a:prstGeom>
          <a:gradFill>
            <a:gsLst>
              <a:gs pos="0">
                <a:srgbClr val="C026D3"/>
              </a:gs>
              <a:gs pos="100000">
                <a:srgbClr val="941BC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3672339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act - ak2">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895DBD0A-D21C-4F6B-85ED-AD45A9AF54D3}"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880700" cy="1878206"/>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Anastasiia Korotkova</a:t>
            </a:r>
          </a:p>
          <a:p>
            <a:pPr>
              <a:lnSpc>
                <a:spcPct val="150000"/>
              </a:lnSpc>
            </a:pPr>
            <a:r>
              <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Sales Support Assistant</a:t>
            </a:r>
            <a:endPar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2000" b="0" i="0" dirty="0">
                <a:solidFill>
                  <a:schemeClr val="bg1"/>
                </a:solidFill>
                <a:effectLst/>
                <a:latin typeface="+mn-lt"/>
              </a:rPr>
              <a:t>+48 509 096 528</a:t>
            </a:r>
          </a:p>
          <a:p>
            <a:pPr>
              <a:lnSpc>
                <a:spcPct val="150000"/>
              </a:lnSpc>
            </a:pPr>
            <a:r>
              <a:rPr lang="pl-PL" sz="2000" dirty="0">
                <a:solidFill>
                  <a:schemeClr val="bg1"/>
                </a:solidFill>
                <a:latin typeface="+mn-lt"/>
              </a:rPr>
              <a:t>ak2@selectivv.com</a:t>
            </a:r>
          </a:p>
        </p:txBody>
      </p:sp>
      <p:sp>
        <p:nvSpPr>
          <p:cNvPr id="14" name="pole tekstowe 13">
            <a:extLst>
              <a:ext uri="{FF2B5EF4-FFF2-40B4-BE49-F238E27FC236}">
                <a16:creationId xmlns:a16="http://schemas.microsoft.com/office/drawing/2014/main" id="{F4CCC5DB-FB47-498F-912D-972513E39C24}"/>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7B253F05-96EA-4EE2-A81E-F2271C8F9D73}"/>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3449484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contact - al">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849EFFDA-C56B-4EF5-989A-8D391CC4502D}"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880700" cy="1878206"/>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Aleksander Luchowski</a:t>
            </a:r>
            <a:endPar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Co-CEO</a:t>
            </a:r>
          </a:p>
          <a:p>
            <a:pPr>
              <a:lnSpc>
                <a:spcPct val="150000"/>
              </a:lnSpc>
            </a:pPr>
            <a:r>
              <a:rPr lang="pl-PL" sz="2000" b="0" i="0" dirty="0">
                <a:solidFill>
                  <a:schemeClr val="bg1"/>
                </a:solidFill>
                <a:effectLst/>
                <a:latin typeface="+mn-lt"/>
              </a:rPr>
              <a:t>+48 607 108 002</a:t>
            </a:r>
          </a:p>
          <a:p>
            <a:pPr>
              <a:lnSpc>
                <a:spcPct val="150000"/>
              </a:lnSpc>
            </a:pPr>
            <a:r>
              <a:rPr lang="pl-PL" sz="2000" dirty="0">
                <a:solidFill>
                  <a:schemeClr val="bg1"/>
                </a:solidFill>
                <a:latin typeface="+mn-lt"/>
              </a:rPr>
              <a:t>al@selectivv.com</a:t>
            </a:r>
          </a:p>
        </p:txBody>
      </p:sp>
      <p:sp>
        <p:nvSpPr>
          <p:cNvPr id="14" name="pole tekstowe 13">
            <a:extLst>
              <a:ext uri="{FF2B5EF4-FFF2-40B4-BE49-F238E27FC236}">
                <a16:creationId xmlns:a16="http://schemas.microsoft.com/office/drawing/2014/main" id="{F4CCC5DB-FB47-498F-912D-972513E39C24}"/>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C0FED34E-94F1-480B-A5AD-5A8FFC595882}"/>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0610882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ontact - dk">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C498B482-10D3-41AA-9FB3-DFC8CE14F1D3}"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880700" cy="1878206"/>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Dominik Karbowski</a:t>
            </a:r>
            <a:endPar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Co-CEO</a:t>
            </a:r>
          </a:p>
          <a:p>
            <a:pPr>
              <a:lnSpc>
                <a:spcPct val="150000"/>
              </a:lnSpc>
            </a:pPr>
            <a:r>
              <a:rPr lang="pl-PL" sz="2000" b="0" i="0" dirty="0">
                <a:solidFill>
                  <a:schemeClr val="bg1"/>
                </a:solidFill>
                <a:effectLst/>
                <a:latin typeface="+mn-lt"/>
              </a:rPr>
              <a:t>+48 505 998 815</a:t>
            </a:r>
          </a:p>
          <a:p>
            <a:pPr>
              <a:lnSpc>
                <a:spcPct val="150000"/>
              </a:lnSpc>
            </a:pPr>
            <a:r>
              <a:rPr lang="pl-PL" sz="2000" dirty="0">
                <a:solidFill>
                  <a:schemeClr val="bg1"/>
                </a:solidFill>
                <a:latin typeface="+mn-lt"/>
              </a:rPr>
              <a:t>dk@selectivv.com</a:t>
            </a:r>
          </a:p>
        </p:txBody>
      </p:sp>
      <p:sp>
        <p:nvSpPr>
          <p:cNvPr id="14" name="pole tekstowe 13">
            <a:extLst>
              <a:ext uri="{FF2B5EF4-FFF2-40B4-BE49-F238E27FC236}">
                <a16:creationId xmlns:a16="http://schemas.microsoft.com/office/drawing/2014/main" id="{F4CCC5DB-FB47-498F-912D-972513E39C24}"/>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BCF76FB2-0878-4004-A6F9-0A002EC02719}"/>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0758004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contact - am">
    <p:spTree>
      <p:nvGrpSpPr>
        <p:cNvPr id="1" name=""/>
        <p:cNvGrpSpPr/>
        <p:nvPr/>
      </p:nvGrpSpPr>
      <p:grpSpPr>
        <a:xfrm>
          <a:off x="0" y="0"/>
          <a:ext cx="0" cy="0"/>
          <a:chOff x="0" y="0"/>
          <a:chExt cx="0" cy="0"/>
        </a:xfrm>
      </p:grpSpPr>
      <p:pic>
        <p:nvPicPr>
          <p:cNvPr id="13" name="Grafika 12" descr="Siatka z małymi okręgami">
            <a:extLst>
              <a:ext uri="{FF2B5EF4-FFF2-40B4-BE49-F238E27FC236}">
                <a16:creationId xmlns:a16="http://schemas.microsoft.com/office/drawing/2014/main" id="{84B8660D-95E7-4B4A-9A9F-7C526ED5D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542" y="128900"/>
            <a:ext cx="6600200" cy="6600200"/>
          </a:xfrm>
          <a:prstGeom prst="rect">
            <a:avLst/>
          </a:prstGeom>
        </p:spPr>
      </p:pic>
      <p:sp>
        <p:nvSpPr>
          <p:cNvPr id="3" name="Symbol zastępczy daty 2">
            <a:extLst>
              <a:ext uri="{FF2B5EF4-FFF2-40B4-BE49-F238E27FC236}">
                <a16:creationId xmlns:a16="http://schemas.microsoft.com/office/drawing/2014/main" id="{3C45E803-DE09-4093-BB2C-7BBBC3DF0C6A}"/>
              </a:ext>
            </a:extLst>
          </p:cNvPr>
          <p:cNvSpPr>
            <a:spLocks noGrp="1"/>
          </p:cNvSpPr>
          <p:nvPr>
            <p:ph type="dt" sz="half" idx="10"/>
          </p:nvPr>
        </p:nvSpPr>
        <p:spPr/>
        <p:txBody>
          <a:bodyPr/>
          <a:lstStyle/>
          <a:p>
            <a:fld id="{87228724-6749-4B9B-9914-82E1A9328E10}" type="datetimeyyyy">
              <a:rPr lang="pl-PL" smtClean="0"/>
              <a:t>2024</a:t>
            </a:fld>
            <a:endParaRPr lang="pl-PL"/>
          </a:p>
        </p:txBody>
      </p:sp>
      <p:sp>
        <p:nvSpPr>
          <p:cNvPr id="4" name="Symbol zastępczy stopki 3">
            <a:extLst>
              <a:ext uri="{FF2B5EF4-FFF2-40B4-BE49-F238E27FC236}">
                <a16:creationId xmlns:a16="http://schemas.microsoft.com/office/drawing/2014/main" id="{8CCB7F20-6AA5-40D9-B179-AFF9AB33478A}"/>
              </a:ext>
            </a:extLst>
          </p:cNvPr>
          <p:cNvSpPr>
            <a:spLocks noGrp="1"/>
          </p:cNvSpPr>
          <p:nvPr>
            <p:ph type="ftr" sz="quarter" idx="11"/>
          </p:nvPr>
        </p:nvSpPr>
        <p:spPr/>
        <p:txBody>
          <a:bodyPr/>
          <a:lstStyle/>
          <a:p>
            <a:r>
              <a:rPr lang="pl-PL"/>
              <a:t>©Selectivv</a:t>
            </a:r>
            <a:endParaRPr lang="pl-PL" dirty="0"/>
          </a:p>
        </p:txBody>
      </p:sp>
      <p:sp>
        <p:nvSpPr>
          <p:cNvPr id="5" name="Symbol zastępczy numeru slajdu 4">
            <a:extLst>
              <a:ext uri="{FF2B5EF4-FFF2-40B4-BE49-F238E27FC236}">
                <a16:creationId xmlns:a16="http://schemas.microsoft.com/office/drawing/2014/main" id="{4483A229-5BA8-4BDB-A9E8-FBC83E796297}"/>
              </a:ext>
            </a:extLst>
          </p:cNvPr>
          <p:cNvSpPr>
            <a:spLocks noGrp="1"/>
          </p:cNvSpPr>
          <p:nvPr>
            <p:ph type="sldNum" sz="quarter" idx="12"/>
          </p:nvPr>
        </p:nvSpPr>
        <p:spPr/>
        <p:txBody>
          <a:bodyPr/>
          <a:lstStyle/>
          <a:p>
            <a:fld id="{70BFC4D2-108E-4778-8243-D29E18B9C1EA}" type="slidenum">
              <a:rPr lang="pl-PL" smtClean="0"/>
              <a:t>‹#›</a:t>
            </a:fld>
            <a:endParaRPr lang="pl-PL" dirty="0"/>
          </a:p>
        </p:txBody>
      </p:sp>
      <p:sp>
        <p:nvSpPr>
          <p:cNvPr id="6" name="Prostokąt 5">
            <a:extLst>
              <a:ext uri="{FF2B5EF4-FFF2-40B4-BE49-F238E27FC236}">
                <a16:creationId xmlns:a16="http://schemas.microsoft.com/office/drawing/2014/main" id="{B4CBA932-0F18-4CDF-85BB-1229046C61CF}"/>
              </a:ext>
            </a:extLst>
          </p:cNvPr>
          <p:cNvSpPr/>
          <p:nvPr userDrawn="1"/>
        </p:nvSpPr>
        <p:spPr>
          <a:xfrm>
            <a:off x="0" y="996951"/>
            <a:ext cx="4412512" cy="48736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id="{6BC11D7C-5321-4521-9AD9-92DBF0406A13}"/>
              </a:ext>
            </a:extLst>
          </p:cNvPr>
          <p:cNvSpPr txBox="1"/>
          <p:nvPr userDrawn="1"/>
        </p:nvSpPr>
        <p:spPr>
          <a:xfrm>
            <a:off x="350874" y="1169581"/>
            <a:ext cx="3687726" cy="707886"/>
          </a:xfrm>
          <a:prstGeom prst="rect">
            <a:avLst/>
          </a:prstGeom>
          <a:noFill/>
        </p:spPr>
        <p:txBody>
          <a:bodyPr wrap="square" rtlCol="0">
            <a:spAutoFit/>
          </a:bodyPr>
          <a:lstStyle/>
          <a:p>
            <a:r>
              <a:rPr lang="pl-PL" sz="4000" dirty="0">
                <a:solidFill>
                  <a:schemeClr val="bg1"/>
                </a:solidFill>
                <a:latin typeface="+mj-lt"/>
              </a:rPr>
              <a:t>Kontakt</a:t>
            </a:r>
          </a:p>
        </p:txBody>
      </p:sp>
      <p:sp>
        <p:nvSpPr>
          <p:cNvPr id="11" name="pole tekstowe 10">
            <a:extLst>
              <a:ext uri="{FF2B5EF4-FFF2-40B4-BE49-F238E27FC236}">
                <a16:creationId xmlns:a16="http://schemas.microsoft.com/office/drawing/2014/main" id="{5000917D-DFDE-4DDA-A4EA-F20013417B6E}"/>
              </a:ext>
            </a:extLst>
          </p:cNvPr>
          <p:cNvSpPr txBox="1"/>
          <p:nvPr userDrawn="1"/>
        </p:nvSpPr>
        <p:spPr>
          <a:xfrm>
            <a:off x="531812" y="5130911"/>
            <a:ext cx="3506787" cy="400110"/>
          </a:xfrm>
          <a:prstGeom prst="rect">
            <a:avLst/>
          </a:prstGeom>
          <a:noFill/>
        </p:spPr>
        <p:txBody>
          <a:bodyPr wrap="square" rtlCol="0">
            <a:spAutoFit/>
          </a:bodyPr>
          <a:lstStyle/>
          <a:p>
            <a:r>
              <a:rPr lang="pl-PL" sz="20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selectivv.com</a:t>
            </a:r>
          </a:p>
        </p:txBody>
      </p:sp>
      <p:pic>
        <p:nvPicPr>
          <p:cNvPr id="12" name="Obraz 11">
            <a:extLst>
              <a:ext uri="{FF2B5EF4-FFF2-40B4-BE49-F238E27FC236}">
                <a16:creationId xmlns:a16="http://schemas.microsoft.com/office/drawing/2014/main" id="{9F230F7B-7270-4EC3-92A9-FFE7B03947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613" y="358025"/>
            <a:ext cx="1815682" cy="348951"/>
          </a:xfrm>
          <a:prstGeom prst="rect">
            <a:avLst/>
          </a:prstGeom>
        </p:spPr>
      </p:pic>
      <p:sp>
        <p:nvSpPr>
          <p:cNvPr id="9" name="pole tekstowe 8">
            <a:extLst>
              <a:ext uri="{FF2B5EF4-FFF2-40B4-BE49-F238E27FC236}">
                <a16:creationId xmlns:a16="http://schemas.microsoft.com/office/drawing/2014/main" id="{E6FB60E2-36D5-429F-A17D-D76F97D2E835}"/>
              </a:ext>
            </a:extLst>
          </p:cNvPr>
          <p:cNvSpPr txBox="1"/>
          <p:nvPr userDrawn="1"/>
        </p:nvSpPr>
        <p:spPr>
          <a:xfrm>
            <a:off x="531812" y="2219049"/>
            <a:ext cx="3880700" cy="1878206"/>
          </a:xfrm>
          <a:prstGeom prst="rect">
            <a:avLst/>
          </a:prstGeom>
          <a:noFill/>
        </p:spPr>
        <p:txBody>
          <a:bodyPr wrap="square" rtlCol="0">
            <a:spAutoFit/>
          </a:bodyPr>
          <a:lstStyle/>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Avi Magid</a:t>
            </a:r>
            <a:endParaRPr lang="en-US" sz="2000" dirty="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nSpc>
                <a:spcPct val="150000"/>
              </a:lnSpc>
            </a:pPr>
            <a:r>
              <a:rPr lang="pl-PL" sz="2000" dirty="0">
                <a:solidFill>
                  <a:schemeClr val="bg1"/>
                </a:solidFill>
                <a:latin typeface="Lato Black" panose="020F0502020204030203" pitchFamily="34" charset="0"/>
                <a:ea typeface="Lato Black" panose="020F0502020204030203" pitchFamily="34" charset="0"/>
                <a:cs typeface="Lato Black" panose="020F0502020204030203" pitchFamily="34" charset="0"/>
              </a:rPr>
              <a:t>Co-CEO</a:t>
            </a:r>
          </a:p>
          <a:p>
            <a:pPr>
              <a:lnSpc>
                <a:spcPct val="150000"/>
              </a:lnSpc>
            </a:pPr>
            <a:r>
              <a:rPr lang="pl-PL" sz="2000" b="0" i="0" dirty="0">
                <a:solidFill>
                  <a:schemeClr val="bg1"/>
                </a:solidFill>
                <a:effectLst/>
                <a:latin typeface="+mn-lt"/>
              </a:rPr>
              <a:t>+48 798 036 922</a:t>
            </a:r>
          </a:p>
          <a:p>
            <a:pPr>
              <a:lnSpc>
                <a:spcPct val="150000"/>
              </a:lnSpc>
            </a:pPr>
            <a:r>
              <a:rPr lang="pl-PL" sz="2000" dirty="0">
                <a:solidFill>
                  <a:schemeClr val="bg1"/>
                </a:solidFill>
                <a:latin typeface="+mn-lt"/>
              </a:rPr>
              <a:t>am@selectivv.com</a:t>
            </a:r>
          </a:p>
        </p:txBody>
      </p:sp>
      <p:sp>
        <p:nvSpPr>
          <p:cNvPr id="14" name="pole tekstowe 13">
            <a:extLst>
              <a:ext uri="{FF2B5EF4-FFF2-40B4-BE49-F238E27FC236}">
                <a16:creationId xmlns:a16="http://schemas.microsoft.com/office/drawing/2014/main" id="{F4CCC5DB-FB47-498F-912D-972513E39C24}"/>
              </a:ext>
            </a:extLst>
          </p:cNvPr>
          <p:cNvSpPr txBox="1"/>
          <p:nvPr userDrawn="1"/>
        </p:nvSpPr>
        <p:spPr>
          <a:xfrm>
            <a:off x="4570340" y="2828834"/>
            <a:ext cx="7621660" cy="1169551"/>
          </a:xfrm>
          <a:prstGeom prst="rect">
            <a:avLst/>
          </a:prstGeom>
          <a:noFill/>
        </p:spPr>
        <p:txBody>
          <a:bodyPr wrap="square" rtlCol="0">
            <a:spAutoFit/>
          </a:bodyPr>
          <a:lstStyle/>
          <a:p>
            <a:pPr algn="ctr"/>
            <a:r>
              <a:rPr lang="pl-PL" sz="5000" noProof="0" dirty="0">
                <a:latin typeface="+mj-lt"/>
              </a:rPr>
              <a:t>Reklama i Badania</a:t>
            </a:r>
            <a:endParaRPr lang="en-US" sz="5000" dirty="0">
              <a:latin typeface="+mj-lt"/>
            </a:endParaRPr>
          </a:p>
          <a:p>
            <a:pPr algn="ctr"/>
            <a:r>
              <a:rPr lang="pl-PL" sz="2000" dirty="0">
                <a:latin typeface="+mj-lt"/>
              </a:rPr>
              <a:t>Na podstawie danych Mobile i Lokalizacyjnych</a:t>
            </a:r>
            <a:endParaRPr lang="pl-PL" sz="1800" dirty="0">
              <a:latin typeface="+mj-lt"/>
            </a:endParaRPr>
          </a:p>
        </p:txBody>
      </p:sp>
      <p:sp>
        <p:nvSpPr>
          <p:cNvPr id="15" name="Prostokąt: zaokrąglone rogi 14">
            <a:extLst>
              <a:ext uri="{FF2B5EF4-FFF2-40B4-BE49-F238E27FC236}">
                <a16:creationId xmlns:a16="http://schemas.microsoft.com/office/drawing/2014/main" id="{427B9D0E-CDDD-4C3F-877C-B57EF78F5422}"/>
              </a:ext>
            </a:extLst>
          </p:cNvPr>
          <p:cNvSpPr/>
          <p:nvPr userDrawn="1"/>
        </p:nvSpPr>
        <p:spPr>
          <a:xfrm>
            <a:off x="4263656" y="2194843"/>
            <a:ext cx="297712" cy="2419901"/>
          </a:xfrm>
          <a:prstGeom prst="roundRect">
            <a:avLst>
              <a:gd name="adj" fmla="val 50000"/>
            </a:avLst>
          </a:prstGeom>
          <a:gradFill>
            <a:gsLst>
              <a:gs pos="0">
                <a:srgbClr val="FE724A"/>
              </a:gs>
              <a:gs pos="50000">
                <a:srgbClr val="F6622C"/>
              </a:gs>
              <a:gs pos="100000">
                <a:srgbClr val="FE5A2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6978933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SzreszyObraz">
    <p:bg>
      <p:bgRef idx="1001">
        <a:schemeClr val="bg1"/>
      </p:bgRef>
    </p:bg>
    <p:spTree>
      <p:nvGrpSpPr>
        <p:cNvPr id="1" name=""/>
        <p:cNvGrpSpPr/>
        <p:nvPr/>
      </p:nvGrpSpPr>
      <p:grpSpPr>
        <a:xfrm>
          <a:off x="0" y="0"/>
          <a:ext cx="0" cy="0"/>
          <a:chOff x="0" y="0"/>
          <a:chExt cx="0" cy="0"/>
        </a:xfrm>
      </p:grpSpPr>
      <p:pic>
        <p:nvPicPr>
          <p:cNvPr id="22" name="Obraz 21">
            <a:extLst>
              <a:ext uri="{FF2B5EF4-FFF2-40B4-BE49-F238E27FC236}">
                <a16:creationId xmlns:a16="http://schemas.microsoft.com/office/drawing/2014/main" id="{9649403B-626A-3E40-B880-01B689D08F4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044" y="482550"/>
            <a:ext cx="510097" cy="167023"/>
          </a:xfrm>
          <a:prstGeom prst="rect">
            <a:avLst/>
          </a:prstGeom>
        </p:spPr>
      </p:pic>
      <p:sp>
        <p:nvSpPr>
          <p:cNvPr id="28" name="Symbol zastępczy tekstu 2">
            <a:extLst>
              <a:ext uri="{FF2B5EF4-FFF2-40B4-BE49-F238E27FC236}">
                <a16:creationId xmlns:a16="http://schemas.microsoft.com/office/drawing/2014/main" id="{4D90A7B6-7F60-1249-8425-005450E41EDC}"/>
              </a:ext>
            </a:extLst>
          </p:cNvPr>
          <p:cNvSpPr>
            <a:spLocks noGrp="1"/>
          </p:cNvSpPr>
          <p:nvPr>
            <p:ph type="body" sz="quarter" idx="36" hasCustomPrompt="1"/>
          </p:nvPr>
        </p:nvSpPr>
        <p:spPr>
          <a:xfrm>
            <a:off x="731837" y="400489"/>
            <a:ext cx="8061987" cy="325727"/>
          </a:xfrm>
          <a:prstGeom prst="rect">
            <a:avLst/>
          </a:prstGeom>
        </p:spPr>
        <p:txBody>
          <a:bodyPr lIns="0"/>
          <a:lstStyle>
            <a:lvl1pPr marL="0" indent="0">
              <a:lnSpc>
                <a:spcPct val="140000"/>
              </a:lnSpc>
              <a:buFontTx/>
              <a:buNone/>
              <a:defRPr sz="1350" b="1" i="0">
                <a:latin typeface="Arial" panose="020B0604020202020204" pitchFamily="34" charset="0"/>
                <a:cs typeface="Arial" panose="020B0604020202020204" pitchFamily="34" charset="0"/>
              </a:defRPr>
            </a:lvl1pPr>
            <a:lvl2pPr>
              <a:buFontTx/>
              <a:buNone/>
              <a:defRPr sz="2000" b="1" i="0">
                <a:latin typeface="Poppins SemiBold" pitchFamily="2" charset="0"/>
                <a:cs typeface="Poppins SemiBold" pitchFamily="2" charset="0"/>
              </a:defRPr>
            </a:lvl2pPr>
            <a:lvl3pPr>
              <a:buFontTx/>
              <a:buNone/>
              <a:defRPr sz="2000" b="1" i="0">
                <a:latin typeface="Poppins SemiBold" pitchFamily="2" charset="0"/>
                <a:cs typeface="Poppins SemiBold" pitchFamily="2" charset="0"/>
              </a:defRPr>
            </a:lvl3pPr>
            <a:lvl4pPr>
              <a:buFontTx/>
              <a:buNone/>
              <a:defRPr sz="2000" b="1" i="0">
                <a:latin typeface="Poppins SemiBold" pitchFamily="2" charset="0"/>
                <a:cs typeface="Poppins SemiBold" pitchFamily="2" charset="0"/>
              </a:defRPr>
            </a:lvl4pPr>
            <a:lvl5pPr>
              <a:buFontTx/>
              <a:buNone/>
              <a:defRPr sz="2000" b="1" i="0">
                <a:latin typeface="Poppins SemiBold" pitchFamily="2" charset="0"/>
                <a:cs typeface="Poppins SemiBold" pitchFamily="2" charset="0"/>
              </a:defRPr>
            </a:lvl5pPr>
          </a:lstStyle>
          <a:p>
            <a:pPr lvl="0"/>
            <a:r>
              <a:rPr lang="pl-PL" dirty="0"/>
              <a:t>Szerszy obraz</a:t>
            </a:r>
          </a:p>
        </p:txBody>
      </p:sp>
      <p:sp>
        <p:nvSpPr>
          <p:cNvPr id="8" name="Symbol zastępczy numeru slajdu 18">
            <a:extLst>
              <a:ext uri="{FF2B5EF4-FFF2-40B4-BE49-F238E27FC236}">
                <a16:creationId xmlns:a16="http://schemas.microsoft.com/office/drawing/2014/main" id="{5BC99188-4154-5546-8C6E-23D394586D0E}"/>
              </a:ext>
            </a:extLst>
          </p:cNvPr>
          <p:cNvSpPr txBox="1">
            <a:spLocks/>
          </p:cNvSpPr>
          <p:nvPr userDrawn="1"/>
        </p:nvSpPr>
        <p:spPr>
          <a:xfrm>
            <a:off x="8793825" y="6146910"/>
            <a:ext cx="2743200" cy="173355"/>
          </a:xfrm>
          <a:prstGeom prst="rect">
            <a:avLst/>
          </a:prstGeom>
        </p:spPr>
        <p:txBody>
          <a:bodyPr/>
          <a:lstStyle>
            <a:defPPr>
              <a:defRPr lang="pl-PL"/>
            </a:defPPr>
            <a:lvl1pPr marL="0" algn="r" defTabSz="914400" rtl="0" eaLnBrk="1" latinLnBrk="0" hangingPunct="1">
              <a:defRPr sz="1000" b="0" i="0" kern="1200">
                <a:solidFill>
                  <a:schemeClr val="tx1"/>
                </a:solidFill>
                <a:latin typeface="Faktum Light" panose="020B0003030202060203"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3F5349-6E6D-7945-8DCF-C016E38383F6}" type="slidenum">
              <a:rPr lang="pl-PL" b="1" i="0" smtClean="0">
                <a:solidFill>
                  <a:srgbClr val="000064"/>
                </a:solidFill>
                <a:latin typeface="Arial Black" panose="020B0604020202020204" pitchFamily="34" charset="0"/>
                <a:cs typeface="Arial Black" panose="020B0604020202020204" pitchFamily="34" charset="0"/>
              </a:rPr>
              <a:pPr/>
              <a:t>‹#›</a:t>
            </a:fld>
            <a:endParaRPr lang="pl-PL" b="1" i="0" dirty="0">
              <a:solidFill>
                <a:srgbClr val="000064"/>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274924792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B2A3BD83-33DC-49BA-A18B-C3A6A17774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C33369FD-5335-45C9-9425-286505CA8A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ED818E0E-B9B6-4560-8FAB-F011E1A608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1FE780-7F94-4290-8DC2-031A933201DB}" type="datetimeyyyy">
              <a:rPr lang="pl-PL" smtClean="0"/>
              <a:t>2024</a:t>
            </a:fld>
            <a:endParaRPr lang="pl-PL"/>
          </a:p>
        </p:txBody>
      </p:sp>
      <p:sp>
        <p:nvSpPr>
          <p:cNvPr id="5" name="Symbol zastępczy stopki 4">
            <a:extLst>
              <a:ext uri="{FF2B5EF4-FFF2-40B4-BE49-F238E27FC236}">
                <a16:creationId xmlns:a16="http://schemas.microsoft.com/office/drawing/2014/main" id="{404F9F16-A90A-453B-8D07-5637084432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l-PL"/>
              <a:t>©Selectivv</a:t>
            </a:r>
          </a:p>
        </p:txBody>
      </p:sp>
      <p:sp>
        <p:nvSpPr>
          <p:cNvPr id="6" name="Symbol zastępczy numeru slajdu 5">
            <a:extLst>
              <a:ext uri="{FF2B5EF4-FFF2-40B4-BE49-F238E27FC236}">
                <a16:creationId xmlns:a16="http://schemas.microsoft.com/office/drawing/2014/main" id="{99C87CF6-89B0-4093-9F20-A221E99E45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BFC4D2-108E-4778-8243-D29E18B9C1EA}" type="slidenum">
              <a:rPr lang="pl-PL" smtClean="0"/>
              <a:t>‹#›</a:t>
            </a:fld>
            <a:endParaRPr lang="pl-PL"/>
          </a:p>
        </p:txBody>
      </p:sp>
    </p:spTree>
    <p:extLst>
      <p:ext uri="{BB962C8B-B14F-4D97-AF65-F5344CB8AC3E}">
        <p14:creationId xmlns:p14="http://schemas.microsoft.com/office/powerpoint/2010/main" val="814481286"/>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735" r:id="rId3"/>
    <p:sldLayoutId id="2147483662" r:id="rId4"/>
    <p:sldLayoutId id="2147483663" r:id="rId5"/>
    <p:sldLayoutId id="2147483664" r:id="rId6"/>
    <p:sldLayoutId id="2147483667" r:id="rId7"/>
    <p:sldLayoutId id="2147483668" r:id="rId8"/>
    <p:sldLayoutId id="2147483669" r:id="rId9"/>
    <p:sldLayoutId id="2147483695" r:id="rId10"/>
    <p:sldLayoutId id="2147483652" r:id="rId11"/>
    <p:sldLayoutId id="2147483710" r:id="rId12"/>
    <p:sldLayoutId id="2147483653" r:id="rId13"/>
    <p:sldLayoutId id="2147483654" r:id="rId14"/>
    <p:sldLayoutId id="2147483711" r:id="rId15"/>
    <p:sldLayoutId id="2147483712" r:id="rId16"/>
    <p:sldLayoutId id="2147483656" r:id="rId17"/>
    <p:sldLayoutId id="2147483684" r:id="rId18"/>
    <p:sldLayoutId id="2147483666" r:id="rId19"/>
    <p:sldLayoutId id="2147483709" r:id="rId20"/>
    <p:sldLayoutId id="2147483682" r:id="rId21"/>
    <p:sldLayoutId id="2147483697" r:id="rId22"/>
    <p:sldLayoutId id="2147483736" r:id="rId23"/>
    <p:sldLayoutId id="2147483732" r:id="rId24"/>
    <p:sldLayoutId id="2147483696" r:id="rId25"/>
    <p:sldLayoutId id="2147483733" r:id="rId26"/>
    <p:sldLayoutId id="2147483734" r:id="rId27"/>
    <p:sldLayoutId id="2147483657" r:id="rId28"/>
    <p:sldLayoutId id="2147483706" r:id="rId29"/>
    <p:sldLayoutId id="2147483661" r:id="rId30"/>
    <p:sldLayoutId id="2147483707" r:id="rId31"/>
    <p:sldLayoutId id="2147483660" r:id="rId32"/>
    <p:sldLayoutId id="2147483665" r:id="rId33"/>
    <p:sldLayoutId id="2147483658" r:id="rId34"/>
    <p:sldLayoutId id="2147483708" r:id="rId35"/>
    <p:sldLayoutId id="2147483678" r:id="rId36"/>
    <p:sldLayoutId id="2147483702" r:id="rId37"/>
    <p:sldLayoutId id="2147483670" r:id="rId38"/>
    <p:sldLayoutId id="2147483699" r:id="rId39"/>
    <p:sldLayoutId id="2147483673" r:id="rId40"/>
    <p:sldLayoutId id="2147483704" r:id="rId41"/>
    <p:sldLayoutId id="2147483674" r:id="rId42"/>
    <p:sldLayoutId id="2147483705" r:id="rId43"/>
    <p:sldLayoutId id="2147483671" r:id="rId44"/>
    <p:sldLayoutId id="2147483700" r:id="rId45"/>
    <p:sldLayoutId id="2147483672" r:id="rId46"/>
    <p:sldLayoutId id="2147483701" r:id="rId47"/>
    <p:sldLayoutId id="2147483685" r:id="rId48"/>
    <p:sldLayoutId id="2147483698" r:id="rId49"/>
    <p:sldLayoutId id="2147483675" r:id="rId50"/>
    <p:sldLayoutId id="2147483680" r:id="rId51"/>
    <p:sldLayoutId id="2147483676" r:id="rId52"/>
    <p:sldLayoutId id="2147483679" r:id="rId53"/>
    <p:sldLayoutId id="2147483716" r:id="rId54"/>
    <p:sldLayoutId id="2147483717" r:id="rId55"/>
    <p:sldLayoutId id="2147483730" r:id="rId56"/>
    <p:sldLayoutId id="2147483729"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31" r:id="rId66"/>
    <p:sldLayoutId id="2147483726" r:id="rId67"/>
    <p:sldLayoutId id="2147483727" r:id="rId68"/>
    <p:sldLayoutId id="2147483728" r:id="rId69"/>
    <p:sldLayoutId id="2147483737" r:id="rId7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1.jpg"/><Relationship Id="rId5" Type="http://schemas.openxmlformats.org/officeDocument/2006/relationships/image" Target="../media/image4.png"/><Relationship Id="rId4" Type="http://schemas.openxmlformats.org/officeDocument/2006/relationships/image" Target="../media/image20.jpg"/></Relationships>
</file>

<file path=ppt/slides/_rels/slide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microsoft.com/office/2014/relationships/chartEx" Target="../charts/chartEx1.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300.png"/><Relationship Id="rId2" Type="http://schemas.microsoft.com/office/2014/relationships/chartEx" Target="../charts/chartEx2.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4/relationships/chartEx" Target="../charts/chartEx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microsoft.com/office/2014/relationships/chartEx" Target="../charts/chartEx4.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microsoft.com/office/2014/relationships/chartEx" Target="../charts/chartEx5.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microsoft.com/office/2014/relationships/chartEx" Target="../charts/chartEx6.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image" Target="../media/image320.png"/><Relationship Id="rId2" Type="http://schemas.microsoft.com/office/2014/relationships/chartEx" Target="../charts/chartEx7.xm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microsoft.com/office/2014/relationships/chartEx" Target="../charts/chartEx8.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340.png"/><Relationship Id="rId2" Type="http://schemas.microsoft.com/office/2014/relationships/chartEx" Target="../charts/chartEx9.xml"/><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image" Target="../media/image350.png"/><Relationship Id="rId2" Type="http://schemas.microsoft.com/office/2014/relationships/chartEx" Target="../charts/chartEx10.xml"/><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39B153F-2C33-47AB-A8E1-3D11FD32BE6D}"/>
              </a:ext>
            </a:extLst>
          </p:cNvPr>
          <p:cNvSpPr>
            <a:spLocks noGrp="1"/>
          </p:cNvSpPr>
          <p:nvPr>
            <p:ph type="ctrTitle"/>
          </p:nvPr>
        </p:nvSpPr>
        <p:spPr>
          <a:xfrm>
            <a:off x="649943" y="3153231"/>
            <a:ext cx="6599943" cy="1462312"/>
          </a:xfrm>
        </p:spPr>
        <p:txBody>
          <a:bodyPr anchor="ctr">
            <a:noAutofit/>
          </a:bodyPr>
          <a:lstStyle/>
          <a:p>
            <a:r>
              <a:rPr lang="pl-PL" sz="2800" dirty="0"/>
              <a:t>dla Śląskiej Organizacji Turystycznej</a:t>
            </a:r>
          </a:p>
        </p:txBody>
      </p:sp>
      <p:pic>
        <p:nvPicPr>
          <p:cNvPr id="10" name="Symbol zastępczy obrazu 9">
            <a:extLst>
              <a:ext uri="{FF2B5EF4-FFF2-40B4-BE49-F238E27FC236}">
                <a16:creationId xmlns:a16="http://schemas.microsoft.com/office/drawing/2014/main" id="{C1576063-DA39-47CB-A214-5FE261B7A7E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658" r="16658"/>
          <a:stretch/>
        </p:blipFill>
        <p:spPr>
          <a:xfrm>
            <a:off x="10058160" y="2484578"/>
            <a:ext cx="1596194" cy="1596194"/>
          </a:xfrm>
          <a:prstGeom prst="roundRect">
            <a:avLst>
              <a:gd name="adj" fmla="val 14311"/>
            </a:avLst>
          </a:prstGeom>
          <a:effectLst>
            <a:softEdge rad="0"/>
          </a:effectLst>
        </p:spPr>
      </p:pic>
      <p:pic>
        <p:nvPicPr>
          <p:cNvPr id="8" name="Symbol zastępczy obrazu 7">
            <a:extLst>
              <a:ext uri="{FF2B5EF4-FFF2-40B4-BE49-F238E27FC236}">
                <a16:creationId xmlns:a16="http://schemas.microsoft.com/office/drawing/2014/main" id="{A33A31FE-F2F3-4132-B773-5516F9B9E259}"/>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6664" r="16664"/>
          <a:stretch/>
        </p:blipFill>
        <p:spPr>
          <a:xfrm>
            <a:off x="8132422" y="1237396"/>
            <a:ext cx="1596194" cy="1596194"/>
          </a:xfrm>
          <a:prstGeom prst="roundRect">
            <a:avLst>
              <a:gd name="adj" fmla="val 15838"/>
            </a:avLst>
          </a:prstGeom>
          <a:effectLst>
            <a:softEdge rad="0"/>
          </a:effectLst>
        </p:spPr>
      </p:pic>
      <p:pic>
        <p:nvPicPr>
          <p:cNvPr id="18" name="Obraz 17">
            <a:extLst>
              <a:ext uri="{FF2B5EF4-FFF2-40B4-BE49-F238E27FC236}">
                <a16:creationId xmlns:a16="http://schemas.microsoft.com/office/drawing/2014/main" id="{F159D552-BABF-4C72-996B-AB38EB6E78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6531" y="634264"/>
            <a:ext cx="1549753" cy="1194072"/>
          </a:xfrm>
          <a:prstGeom prst="rect">
            <a:avLst/>
          </a:prstGeom>
        </p:spPr>
      </p:pic>
      <p:pic>
        <p:nvPicPr>
          <p:cNvPr id="6" name="Symbol zastępczy obrazu 5">
            <a:extLst>
              <a:ext uri="{FF2B5EF4-FFF2-40B4-BE49-F238E27FC236}">
                <a16:creationId xmlns:a16="http://schemas.microsoft.com/office/drawing/2014/main" id="{C1A1A366-37E6-4F09-8EB8-724CD40B1082}"/>
              </a:ext>
            </a:extLst>
          </p:cNvPr>
          <p:cNvPicPr>
            <a:picLocks noGrp="1" noChangeAspect="1"/>
          </p:cNvPicPr>
          <p:nvPr>
            <p:ph type="pic" sz="quarter" idx="16"/>
          </p:nvPr>
        </p:nvPicPr>
        <p:blipFill>
          <a:blip r:embed="rId6">
            <a:extLst>
              <a:ext uri="{28A0092B-C50C-407E-A947-70E740481C1C}">
                <a14:useLocalDpi xmlns:a14="http://schemas.microsoft.com/office/drawing/2010/main" val="0"/>
              </a:ext>
            </a:extLst>
          </a:blip>
          <a:srcRect l="16650" r="16650"/>
          <a:stretch/>
        </p:blipFill>
        <p:spPr>
          <a:xfrm>
            <a:off x="8121789" y="3726115"/>
            <a:ext cx="1596194" cy="1596194"/>
          </a:xfrm>
          <a:prstGeom prst="roundRect">
            <a:avLst>
              <a:gd name="adj" fmla="val 16602"/>
            </a:avLst>
          </a:prstGeom>
        </p:spPr>
      </p:pic>
      <p:sp>
        <p:nvSpPr>
          <p:cNvPr id="7" name="Symbol zastępczy tekstu 1">
            <a:extLst>
              <a:ext uri="{FF2B5EF4-FFF2-40B4-BE49-F238E27FC236}">
                <a16:creationId xmlns:a16="http://schemas.microsoft.com/office/drawing/2014/main" id="{84512417-0FAE-44D0-A63C-E238450E545C}"/>
              </a:ext>
            </a:extLst>
          </p:cNvPr>
          <p:cNvSpPr txBox="1">
            <a:spLocks/>
          </p:cNvSpPr>
          <p:nvPr/>
        </p:nvSpPr>
        <p:spPr>
          <a:xfrm>
            <a:off x="577138" y="4885035"/>
            <a:ext cx="6672748" cy="13633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sz="2400" dirty="0">
                <a:solidFill>
                  <a:schemeClr val="bg1"/>
                </a:solidFill>
              </a:rPr>
              <a:t>Badanie ruchu turystycznego w województwie  śląskim za 2023</a:t>
            </a:r>
          </a:p>
          <a:p>
            <a:pPr marL="0" indent="0">
              <a:buNone/>
            </a:pPr>
            <a:endParaRPr lang="pl-PL" sz="3200" dirty="0">
              <a:solidFill>
                <a:schemeClr val="bg1"/>
              </a:solidFill>
            </a:endParaRPr>
          </a:p>
          <a:p>
            <a:pPr marL="0" indent="0">
              <a:buNone/>
            </a:pPr>
            <a:r>
              <a:rPr lang="pl-PL" sz="1800">
                <a:solidFill>
                  <a:schemeClr val="tx2"/>
                </a:solidFill>
              </a:rPr>
              <a:t>29 marca </a:t>
            </a:r>
            <a:r>
              <a:rPr lang="pl-PL" sz="1800" dirty="0">
                <a:solidFill>
                  <a:schemeClr val="tx2"/>
                </a:solidFill>
              </a:rPr>
              <a:t>2024</a:t>
            </a:r>
          </a:p>
        </p:txBody>
      </p:sp>
    </p:spTree>
    <p:extLst>
      <p:ext uri="{BB962C8B-B14F-4D97-AF65-F5344CB8AC3E}">
        <p14:creationId xmlns:p14="http://schemas.microsoft.com/office/powerpoint/2010/main" val="3314318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941BC7"/>
            </a:gs>
            <a:gs pos="100000">
              <a:srgbClr val="C026D3"/>
            </a:gs>
          </a:gsLst>
          <a:lin ang="5400000" scaled="1"/>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DB32E5D-2F2F-4991-BBCF-C4EA9070A5DB}"/>
              </a:ext>
            </a:extLst>
          </p:cNvPr>
          <p:cNvSpPr>
            <a:spLocks noGrp="1"/>
          </p:cNvSpPr>
          <p:nvPr>
            <p:ph type="title"/>
          </p:nvPr>
        </p:nvSpPr>
        <p:spPr/>
        <p:txBody>
          <a:bodyPr/>
          <a:lstStyle/>
          <a:p>
            <a:r>
              <a:rPr lang="pl-PL" dirty="0"/>
              <a:t>Wprowadzenie</a:t>
            </a:r>
          </a:p>
        </p:txBody>
      </p:sp>
      <p:pic>
        <p:nvPicPr>
          <p:cNvPr id="12" name="Symbol zastępczy obrazu 11">
            <a:extLst>
              <a:ext uri="{FF2B5EF4-FFF2-40B4-BE49-F238E27FC236}">
                <a16:creationId xmlns:a16="http://schemas.microsoft.com/office/drawing/2014/main" id="{44548E13-B1AC-4B57-9818-41C81568465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6621" b="16621"/>
          <a:stretch/>
        </p:blipFill>
        <p:spPr>
          <a:xfrm>
            <a:off x="10058160" y="2472386"/>
            <a:ext cx="1596194" cy="1596194"/>
          </a:xfrm>
          <a:effectLst>
            <a:softEdge rad="0"/>
          </a:effectLst>
        </p:spPr>
      </p:pic>
      <p:pic>
        <p:nvPicPr>
          <p:cNvPr id="10" name="Symbol zastępczy obrazu 9">
            <a:extLst>
              <a:ext uri="{FF2B5EF4-FFF2-40B4-BE49-F238E27FC236}">
                <a16:creationId xmlns:a16="http://schemas.microsoft.com/office/drawing/2014/main" id="{8F8488A6-5B56-4187-8200-9F2B640EF5AD}"/>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75" r="16675"/>
          <a:stretch/>
        </p:blipFill>
        <p:spPr>
          <a:xfrm>
            <a:off x="8121789" y="1231300"/>
            <a:ext cx="1596194" cy="1596194"/>
          </a:xfrm>
          <a:effectLst>
            <a:softEdge rad="0"/>
          </a:effectLst>
        </p:spPr>
      </p:pic>
      <p:pic>
        <p:nvPicPr>
          <p:cNvPr id="6" name="Obraz 5">
            <a:extLst>
              <a:ext uri="{FF2B5EF4-FFF2-40B4-BE49-F238E27FC236}">
                <a16:creationId xmlns:a16="http://schemas.microsoft.com/office/drawing/2014/main" id="{265203FC-1A37-4055-AEEA-E0E398CAEF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1684215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ymbol zastępczy stopki 3">
            <a:extLst>
              <a:ext uri="{FF2B5EF4-FFF2-40B4-BE49-F238E27FC236}">
                <a16:creationId xmlns:a16="http://schemas.microsoft.com/office/drawing/2014/main" id="{B01ABEFB-A1BF-4EBE-A150-CB89ABD294D8}"/>
              </a:ext>
            </a:extLst>
          </p:cNvPr>
          <p:cNvSpPr>
            <a:spLocks noGrp="1"/>
          </p:cNvSpPr>
          <p:nvPr>
            <p:ph type="ftr" sz="quarter" idx="11"/>
          </p:nvPr>
        </p:nvSpPr>
        <p:spPr/>
        <p:txBody>
          <a:bodyPr/>
          <a:lstStyle/>
          <a:p>
            <a:r>
              <a:rPr lang="pl-PL" dirty="0"/>
              <a:t>©Selectivv</a:t>
            </a:r>
          </a:p>
        </p:txBody>
      </p:sp>
      <p:sp>
        <p:nvSpPr>
          <p:cNvPr id="5" name="Symbol zastępczy numeru slajdu 4">
            <a:extLst>
              <a:ext uri="{FF2B5EF4-FFF2-40B4-BE49-F238E27FC236}">
                <a16:creationId xmlns:a16="http://schemas.microsoft.com/office/drawing/2014/main" id="{5281B5EE-9FF1-41C5-8571-4876982D1607}"/>
              </a:ext>
            </a:extLst>
          </p:cNvPr>
          <p:cNvSpPr>
            <a:spLocks noGrp="1"/>
          </p:cNvSpPr>
          <p:nvPr>
            <p:ph type="sldNum" sz="quarter" idx="12"/>
          </p:nvPr>
        </p:nvSpPr>
        <p:spPr/>
        <p:txBody>
          <a:bodyPr/>
          <a:lstStyle/>
          <a:p>
            <a:fld id="{70BFC4D2-108E-4778-8243-D29E18B9C1EA}" type="slidenum">
              <a:rPr lang="pl-PL" smtClean="0"/>
              <a:t>3</a:t>
            </a:fld>
            <a:endParaRPr lang="pl-PL" dirty="0"/>
          </a:p>
        </p:txBody>
      </p:sp>
      <p:sp>
        <p:nvSpPr>
          <p:cNvPr id="3" name="Symbol zastępczy tekstu 2">
            <a:extLst>
              <a:ext uri="{FF2B5EF4-FFF2-40B4-BE49-F238E27FC236}">
                <a16:creationId xmlns:a16="http://schemas.microsoft.com/office/drawing/2014/main" id="{765D891D-4A99-413C-B6FF-FAC43A77AA74}"/>
              </a:ext>
            </a:extLst>
          </p:cNvPr>
          <p:cNvSpPr>
            <a:spLocks noGrp="1"/>
          </p:cNvSpPr>
          <p:nvPr>
            <p:ph type="body" sz="half" idx="15"/>
          </p:nvPr>
        </p:nvSpPr>
        <p:spPr>
          <a:xfrm>
            <a:off x="1095176" y="1554175"/>
            <a:ext cx="6863064" cy="4640839"/>
          </a:xfrm>
        </p:spPr>
        <p:txBody>
          <a:bodyPr>
            <a:normAutofit/>
          </a:bodyPr>
          <a:lstStyle/>
          <a:p>
            <a:pPr algn="just">
              <a:lnSpc>
                <a:spcPct val="107000"/>
              </a:lnSpc>
              <a:spcAft>
                <a:spcPts val="800"/>
              </a:spcAft>
            </a:pPr>
            <a:r>
              <a:rPr lang="pl-PL" sz="12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Selectivv gromadzi dane dotyczące wyświetlania reklam dla unikalnych użytkowników, dzięki czemu można m.in. określić miejsce zamieszkania, miejsce pracy, czy kierunki podróży. Dane mobilne pozwalają na oszacowanie grupy wiekowej, płci, miejsca zamieszkania czy liczby dni pobytu użytkownika odwiedzającego określone miejsce. W tym celu firma Selectivv posługuje się informacjami o: języku telefonu, koordynatach GPS w jakich rejestrowane jest urządzenie, aplikacjach z jakich korzysta użytkownik telefonu i stronach mobilnych, jakie odwiedza.</a:t>
            </a:r>
          </a:p>
          <a:p>
            <a:pPr algn="just">
              <a:lnSpc>
                <a:spcPct val="107000"/>
              </a:lnSpc>
              <a:spcAft>
                <a:spcPts val="800"/>
              </a:spcAft>
            </a:pPr>
            <a:r>
              <a:rPr lang="pl-PL" sz="12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Każda z charakterystyk jest szacowana na podstawie modelu uczenia maszynowego. Liczba dni pobytu została przeanalizowana na podstawie różnicy pomiędzy pierwszym, a ostatnim zarejestrowaniem użytkownika na obszarze województwa śląskiego.  Przedziały czasowe (1 dzień bez noclegu, 1 nocleg, 2-3 noclegi, 4-7 noclegów, 8-14 noclegów, 15-21 noclegów) uzyskano dzięki zastosowaniu klasyfikatora, który na podstawie danych mobilnych estymuje rzeczywisty czas pobytu. Liczebność turystów i odwiedzających jednodniowych została oszacowana na podstawie liczby użytkowników telefonów komórkowych zarejestrowanych w koordynatach GPS województwa śląskiego. Podział turystów na krajowych i zagranicznych został wykonany na podstawie kraju, w którym najczęściej rejestrowane jest urządzenie mobilne odwiedzających województwo śląskie. Profile zostały oszacowane dzięki zastosowaniu klasyfikatora, który estymuje zmienne (np. płeć) użytkownika telefonu komórkowego na podstawie informacji o używanych przez niego aplikacjach.</a:t>
            </a:r>
          </a:p>
          <a:p>
            <a:pPr algn="just">
              <a:lnSpc>
                <a:spcPct val="120000"/>
              </a:lnSpc>
            </a:pPr>
            <a:endParaRPr lang="en-US" sz="1200" dirty="0">
              <a:solidFill>
                <a:schemeClr val="tx1"/>
              </a:solidFill>
              <a:latin typeface="Lato" panose="020F0502020204030203" pitchFamily="34" charset="0"/>
              <a:ea typeface="Lato" panose="020F0502020204030203" pitchFamily="34" charset="0"/>
              <a:cs typeface="Lato" panose="020F0502020204030203" pitchFamily="34" charset="0"/>
            </a:endParaRPr>
          </a:p>
        </p:txBody>
      </p:sp>
      <p:sp>
        <p:nvSpPr>
          <p:cNvPr id="7" name="Symbol zastępczy tekstu 6">
            <a:extLst>
              <a:ext uri="{FF2B5EF4-FFF2-40B4-BE49-F238E27FC236}">
                <a16:creationId xmlns:a16="http://schemas.microsoft.com/office/drawing/2014/main" id="{249E0C17-E1BF-462D-80A6-D0976041342C}"/>
              </a:ext>
            </a:extLst>
          </p:cNvPr>
          <p:cNvSpPr>
            <a:spLocks noGrp="1"/>
          </p:cNvSpPr>
          <p:nvPr>
            <p:ph type="body" sz="quarter" idx="16"/>
          </p:nvPr>
        </p:nvSpPr>
        <p:spPr>
          <a:xfrm>
            <a:off x="1056578" y="981064"/>
            <a:ext cx="4508275" cy="659306"/>
          </a:xfrm>
        </p:spPr>
        <p:txBody>
          <a:bodyPr>
            <a:normAutofit/>
          </a:bodyPr>
          <a:lstStyle/>
          <a:p>
            <a:r>
              <a:rPr lang="pl-PL" sz="2400" dirty="0">
                <a:solidFill>
                  <a:schemeClr val="tx1"/>
                </a:solidFill>
                <a:latin typeface="Lato Black" panose="020F0502020204030203" pitchFamily="34" charset="0"/>
                <a:ea typeface="Lato Black" panose="020F0502020204030203" pitchFamily="34" charset="0"/>
                <a:cs typeface="Lato Black" panose="020F0502020204030203" pitchFamily="34" charset="0"/>
              </a:rPr>
              <a:t>Metodologia</a:t>
            </a:r>
          </a:p>
        </p:txBody>
      </p:sp>
      <p:grpSp>
        <p:nvGrpSpPr>
          <p:cNvPr id="11" name="Grupa 10">
            <a:extLst>
              <a:ext uri="{FF2B5EF4-FFF2-40B4-BE49-F238E27FC236}">
                <a16:creationId xmlns:a16="http://schemas.microsoft.com/office/drawing/2014/main" id="{47F47282-28D9-463C-AA91-8CA697C902B6}"/>
              </a:ext>
            </a:extLst>
          </p:cNvPr>
          <p:cNvGrpSpPr/>
          <p:nvPr/>
        </p:nvGrpSpPr>
        <p:grpSpPr>
          <a:xfrm>
            <a:off x="8153400" y="2245160"/>
            <a:ext cx="3912928" cy="2367679"/>
            <a:chOff x="4102849" y="3678416"/>
            <a:chExt cx="3986301" cy="2384367"/>
          </a:xfrm>
        </p:grpSpPr>
        <p:cxnSp>
          <p:nvCxnSpPr>
            <p:cNvPr id="10" name="Łącznik prosty 9">
              <a:extLst>
                <a:ext uri="{FF2B5EF4-FFF2-40B4-BE49-F238E27FC236}">
                  <a16:creationId xmlns:a16="http://schemas.microsoft.com/office/drawing/2014/main" id="{0BBBA17D-172A-48B0-91CB-66513EF2FEF2}"/>
                </a:ext>
              </a:extLst>
            </p:cNvPr>
            <p:cNvCxnSpPr>
              <a:cxnSpLocks/>
            </p:cNvCxnSpPr>
            <p:nvPr/>
          </p:nvCxnSpPr>
          <p:spPr>
            <a:xfrm>
              <a:off x="4802055" y="4348480"/>
              <a:ext cx="983855" cy="85344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2" name="Łącznik prosty 31">
              <a:extLst>
                <a:ext uri="{FF2B5EF4-FFF2-40B4-BE49-F238E27FC236}">
                  <a16:creationId xmlns:a16="http://schemas.microsoft.com/office/drawing/2014/main" id="{626D49C9-3296-4AC5-A01F-C16D5F71CE79}"/>
                </a:ext>
              </a:extLst>
            </p:cNvPr>
            <p:cNvCxnSpPr>
              <a:cxnSpLocks/>
            </p:cNvCxnSpPr>
            <p:nvPr/>
          </p:nvCxnSpPr>
          <p:spPr>
            <a:xfrm flipH="1">
              <a:off x="6534935" y="4460240"/>
              <a:ext cx="862821" cy="67056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29" name="Grupa 28">
              <a:extLst>
                <a:ext uri="{FF2B5EF4-FFF2-40B4-BE49-F238E27FC236}">
                  <a16:creationId xmlns:a16="http://schemas.microsoft.com/office/drawing/2014/main" id="{0A4CE700-51F1-4FF4-82CA-08F81DB80738}"/>
                </a:ext>
              </a:extLst>
            </p:cNvPr>
            <p:cNvGrpSpPr/>
            <p:nvPr/>
          </p:nvGrpSpPr>
          <p:grpSpPr>
            <a:xfrm>
              <a:off x="4102849" y="3678416"/>
              <a:ext cx="3986301" cy="2384367"/>
              <a:chOff x="6175369" y="3831053"/>
              <a:chExt cx="3986301" cy="2384367"/>
            </a:xfrm>
          </p:grpSpPr>
          <p:pic>
            <p:nvPicPr>
              <p:cNvPr id="18" name="Obraz 17">
                <a:extLst>
                  <a:ext uri="{FF2B5EF4-FFF2-40B4-BE49-F238E27FC236}">
                    <a16:creationId xmlns:a16="http://schemas.microsoft.com/office/drawing/2014/main" id="{914C775B-3612-4B6E-9FB6-E4542022C4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238" y="3831053"/>
                <a:ext cx="1083460" cy="905579"/>
              </a:xfrm>
              <a:prstGeom prst="rect">
                <a:avLst/>
              </a:prstGeom>
            </p:spPr>
          </p:pic>
          <p:pic>
            <p:nvPicPr>
              <p:cNvPr id="19" name="Grafika 18">
                <a:extLst>
                  <a:ext uri="{FF2B5EF4-FFF2-40B4-BE49-F238E27FC236}">
                    <a16:creationId xmlns:a16="http://schemas.microsoft.com/office/drawing/2014/main" id="{9C772B46-64BD-4927-BCED-9983B8AB31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90514" y="4948447"/>
                <a:ext cx="1825409" cy="1049992"/>
              </a:xfrm>
              <a:prstGeom prst="rect">
                <a:avLst/>
              </a:prstGeom>
              <a:effectLst>
                <a:outerShdw blurRad="50800" dist="38100" dir="2700000" algn="tl" rotWithShape="0">
                  <a:prstClr val="black">
                    <a:alpha val="40000"/>
                  </a:prstClr>
                </a:outerShdw>
              </a:effectLst>
            </p:spPr>
          </p:pic>
          <p:pic>
            <p:nvPicPr>
              <p:cNvPr id="20" name="Obraz 19">
                <a:extLst>
                  <a:ext uri="{FF2B5EF4-FFF2-40B4-BE49-F238E27FC236}">
                    <a16:creationId xmlns:a16="http://schemas.microsoft.com/office/drawing/2014/main" id="{E62BE1F6-C848-4C60-A00A-90D58885FC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0498" y="4453914"/>
                <a:ext cx="983855" cy="1300755"/>
              </a:xfrm>
              <a:prstGeom prst="rect">
                <a:avLst/>
              </a:prstGeom>
            </p:spPr>
          </p:pic>
          <p:pic>
            <p:nvPicPr>
              <p:cNvPr id="21" name="Grafika 20">
                <a:extLst>
                  <a:ext uri="{FF2B5EF4-FFF2-40B4-BE49-F238E27FC236}">
                    <a16:creationId xmlns:a16="http://schemas.microsoft.com/office/drawing/2014/main" id="{F70E7F6B-D40F-4B0F-A1D5-A0D0665B29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79706" y="4434674"/>
                <a:ext cx="611335" cy="351645"/>
              </a:xfrm>
              <a:prstGeom prst="rect">
                <a:avLst/>
              </a:prstGeom>
              <a:effectLst>
                <a:outerShdw blurRad="50800" dist="38100" dir="2700000" algn="tl" rotWithShape="0">
                  <a:prstClr val="black">
                    <a:alpha val="40000"/>
                  </a:prstClr>
                </a:outerShdw>
              </a:effectLst>
            </p:spPr>
          </p:pic>
          <p:pic>
            <p:nvPicPr>
              <p:cNvPr id="22" name="Grafika 21">
                <a:extLst>
                  <a:ext uri="{FF2B5EF4-FFF2-40B4-BE49-F238E27FC236}">
                    <a16:creationId xmlns:a16="http://schemas.microsoft.com/office/drawing/2014/main" id="{7AC38B9D-D18F-4F85-82F4-E639A99976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142600" y="3910844"/>
                <a:ext cx="506377" cy="788414"/>
              </a:xfrm>
              <a:prstGeom prst="rect">
                <a:avLst/>
              </a:prstGeom>
            </p:spPr>
          </p:pic>
          <p:sp>
            <p:nvSpPr>
              <p:cNvPr id="23" name="pole tekstowe 22">
                <a:extLst>
                  <a:ext uri="{FF2B5EF4-FFF2-40B4-BE49-F238E27FC236}">
                    <a16:creationId xmlns:a16="http://schemas.microsoft.com/office/drawing/2014/main" id="{B13006D9-C9B6-46EA-BA72-D9429FFDE1F9}"/>
                  </a:ext>
                </a:extLst>
              </p:cNvPr>
              <p:cNvSpPr txBox="1"/>
              <p:nvPr/>
            </p:nvSpPr>
            <p:spPr>
              <a:xfrm>
                <a:off x="6175369" y="4736632"/>
                <a:ext cx="1393711" cy="350188"/>
              </a:xfrm>
              <a:prstGeom prst="rect">
                <a:avLst/>
              </a:prstGeom>
              <a:noFill/>
            </p:spPr>
            <p:txBody>
              <a:bodyPr wrap="square" rtlCol="0">
                <a:spAutoFit/>
              </a:bodyPr>
              <a:lstStyle/>
              <a:p>
                <a:pPr algn="ctr"/>
                <a:r>
                  <a:rPr lang="pl-PL" sz="1000" dirty="0">
                    <a:solidFill>
                      <a:schemeClr val="tx2"/>
                    </a:solidFill>
                    <a:latin typeface="+mj-lt"/>
                  </a:rPr>
                  <a:t>dane</a:t>
                </a:r>
              </a:p>
              <a:p>
                <a:pPr algn="ctr"/>
                <a:r>
                  <a:rPr lang="pl-PL" sz="1000" dirty="0">
                    <a:solidFill>
                      <a:schemeClr val="tx2"/>
                    </a:solidFill>
                    <a:latin typeface="+mj-lt"/>
                  </a:rPr>
                  <a:t>lokalizacyjne</a:t>
                </a:r>
                <a:endParaRPr lang="en-US" sz="1000" dirty="0">
                  <a:solidFill>
                    <a:schemeClr val="tx2"/>
                  </a:solidFill>
                  <a:latin typeface="+mj-lt"/>
                </a:endParaRPr>
              </a:p>
            </p:txBody>
          </p:sp>
          <p:sp>
            <p:nvSpPr>
              <p:cNvPr id="24" name="pole tekstowe 23">
                <a:extLst>
                  <a:ext uri="{FF2B5EF4-FFF2-40B4-BE49-F238E27FC236}">
                    <a16:creationId xmlns:a16="http://schemas.microsoft.com/office/drawing/2014/main" id="{9AD40D2E-8F2B-409D-9190-B061FDDC7967}"/>
                  </a:ext>
                </a:extLst>
              </p:cNvPr>
              <p:cNvSpPr txBox="1"/>
              <p:nvPr/>
            </p:nvSpPr>
            <p:spPr>
              <a:xfrm>
                <a:off x="8838626" y="4822009"/>
                <a:ext cx="1323044" cy="350188"/>
              </a:xfrm>
              <a:prstGeom prst="rect">
                <a:avLst/>
              </a:prstGeom>
              <a:noFill/>
            </p:spPr>
            <p:txBody>
              <a:bodyPr wrap="square" rtlCol="0">
                <a:spAutoFit/>
              </a:bodyPr>
              <a:lstStyle/>
              <a:p>
                <a:pPr algn="ctr"/>
                <a:r>
                  <a:rPr lang="pl-PL" sz="1000" dirty="0">
                    <a:solidFill>
                      <a:schemeClr val="tx2"/>
                    </a:solidFill>
                    <a:latin typeface="+mj-lt"/>
                  </a:rPr>
                  <a:t>dane</a:t>
                </a:r>
              </a:p>
              <a:p>
                <a:pPr algn="ctr"/>
                <a:r>
                  <a:rPr lang="pl-PL" sz="1000" dirty="0">
                    <a:solidFill>
                      <a:schemeClr val="tx2"/>
                    </a:solidFill>
                    <a:latin typeface="+mj-lt"/>
                  </a:rPr>
                  <a:t>mobilne</a:t>
                </a:r>
                <a:endParaRPr lang="en-US" sz="1000" dirty="0">
                  <a:solidFill>
                    <a:schemeClr val="tx2"/>
                  </a:solidFill>
                  <a:latin typeface="+mj-lt"/>
                </a:endParaRPr>
              </a:p>
            </p:txBody>
          </p:sp>
          <p:sp>
            <p:nvSpPr>
              <p:cNvPr id="25" name="pole tekstowe 24">
                <a:extLst>
                  <a:ext uri="{FF2B5EF4-FFF2-40B4-BE49-F238E27FC236}">
                    <a16:creationId xmlns:a16="http://schemas.microsoft.com/office/drawing/2014/main" id="{F22EC560-661E-4B75-9397-C9E87B588C96}"/>
                  </a:ext>
                </a:extLst>
              </p:cNvPr>
              <p:cNvSpPr txBox="1"/>
              <p:nvPr/>
            </p:nvSpPr>
            <p:spPr>
              <a:xfrm>
                <a:off x="7531064" y="5999920"/>
                <a:ext cx="1307562" cy="215500"/>
              </a:xfrm>
              <a:prstGeom prst="rect">
                <a:avLst/>
              </a:prstGeom>
              <a:noFill/>
            </p:spPr>
            <p:txBody>
              <a:bodyPr wrap="square" rtlCol="0">
                <a:spAutoFit/>
              </a:bodyPr>
              <a:lstStyle/>
              <a:p>
                <a:pPr algn="ctr"/>
                <a:r>
                  <a:rPr lang="pl-PL" sz="1000" dirty="0">
                    <a:solidFill>
                      <a:schemeClr val="tx2"/>
                    </a:solidFill>
                    <a:latin typeface="+mj-lt"/>
                  </a:rPr>
                  <a:t>nasza</a:t>
                </a:r>
                <a:r>
                  <a:rPr lang="en-US" sz="1000" dirty="0">
                    <a:solidFill>
                      <a:schemeClr val="tx2"/>
                    </a:solidFill>
                    <a:latin typeface="+mj-lt"/>
                  </a:rPr>
                  <a:t> DMP</a:t>
                </a:r>
              </a:p>
            </p:txBody>
          </p:sp>
        </p:grpSp>
      </p:grpSp>
    </p:spTree>
    <p:extLst>
      <p:ext uri="{BB962C8B-B14F-4D97-AF65-F5344CB8AC3E}">
        <p14:creationId xmlns:p14="http://schemas.microsoft.com/office/powerpoint/2010/main" val="1308451138"/>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a:extLst>
              <a:ext uri="{FF2B5EF4-FFF2-40B4-BE49-F238E27FC236}">
                <a16:creationId xmlns:a16="http://schemas.microsoft.com/office/drawing/2014/main" id="{A55393EA-A24E-6A2E-2B0E-E91C35DC6026}"/>
              </a:ext>
            </a:extLst>
          </p:cNvPr>
          <p:cNvSpPr>
            <a:spLocks noGrp="1"/>
          </p:cNvSpPr>
          <p:nvPr>
            <p:ph type="title" idx="4294967295"/>
          </p:nvPr>
        </p:nvSpPr>
        <p:spPr>
          <a:xfrm>
            <a:off x="997058" y="986709"/>
            <a:ext cx="9113838" cy="663575"/>
          </a:xfrm>
        </p:spPr>
        <p:txBody>
          <a:bodyPr>
            <a:normAutofit/>
          </a:bodyPr>
          <a:lstStyle/>
          <a:p>
            <a:r>
              <a:rPr lang="pl-PL" sz="2400" dirty="0"/>
              <a:t>Słownik pojęć:</a:t>
            </a:r>
          </a:p>
        </p:txBody>
      </p:sp>
      <p:graphicFrame>
        <p:nvGraphicFramePr>
          <p:cNvPr id="8" name="Tabela 9">
            <a:extLst>
              <a:ext uri="{FF2B5EF4-FFF2-40B4-BE49-F238E27FC236}">
                <a16:creationId xmlns:a16="http://schemas.microsoft.com/office/drawing/2014/main" id="{43EDD7F0-40F8-3365-A3EA-8C0F4C24D7A0}"/>
              </a:ext>
            </a:extLst>
          </p:cNvPr>
          <p:cNvGraphicFramePr>
            <a:graphicFrameLocks noGrp="1"/>
          </p:cNvGraphicFramePr>
          <p:nvPr>
            <p:ph sz="quarter" idx="4294967295"/>
          </p:nvPr>
        </p:nvGraphicFramePr>
        <p:xfrm>
          <a:off x="997058" y="1533702"/>
          <a:ext cx="10596228" cy="4337589"/>
        </p:xfrm>
        <a:graphic>
          <a:graphicData uri="http://schemas.openxmlformats.org/drawingml/2006/table">
            <a:tbl>
              <a:tblPr firstRow="1" bandRow="1">
                <a:tableStyleId>{2D5ABB26-0587-4C30-8999-92F81FD0307C}</a:tableStyleId>
              </a:tblPr>
              <a:tblGrid>
                <a:gridCol w="10596228">
                  <a:extLst>
                    <a:ext uri="{9D8B030D-6E8A-4147-A177-3AD203B41FA5}">
                      <a16:colId xmlns:a16="http://schemas.microsoft.com/office/drawing/2014/main" val="686183346"/>
                    </a:ext>
                  </a:extLst>
                </a:gridCol>
              </a:tblGrid>
              <a:tr h="4337589">
                <a:tc>
                  <a:txBody>
                    <a:bodyPr/>
                    <a:lstStyle/>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Dane mobilne –</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informacje gromadzone w bazie Selectivv Mobile. Składają się na nie dane dotyczące reklam prezentowanych użytkownikom. Czas i miejsce (koordynaty GPS) wyświetlenia reklamy, język telefonu, dane dotyczące aplikacji i stron internetowych, z których korzysta użytkownik.</a:t>
                      </a:r>
                      <a:endPar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endParaRP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INNE KRAJE</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149 krajów, z których pochodzili turyści zagraniczni. </a:t>
                      </a:r>
                      <a:endPar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endParaRP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Miejsce zamieszkania odwiedzającego –</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Miejsce, w którym dany użytkownik przebywał w nocy najczęściej (w godzinach 23:00-7:00) zidentyfikowane w oparciu </a:t>
                      </a:r>
                      <a:b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b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o koordynaty GPS w okresie 12 miesięcy poprzedzających badanie (analizujemy wyłącznie użytkowników, którym zostały przypisane min. 3 powtarzające się nocne lokalizacje na przestrzeni minimum 2 miesięcy).</a:t>
                      </a:r>
                      <a:endPar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endParaRP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Odwiedzający:</a:t>
                      </a:r>
                      <a:endPar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endParaRP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Odwiedzający jednodniowi</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(beznoclegowi) </a:t>
                      </a: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zagraniczni</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użytkownik urządzenia mobilnego, który spędził jeden dzień (bez noclegu) w województwie śląskim i nie jest jego mieszkańcem. Jego strefą zamieszkania jest inny kraj niż Polska. Użytkownik przebywał w województwie  śląskim minimum 3 godziny w godzinach 7.00-23.00. </a:t>
                      </a: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Odwiedzający jednodniowi</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(beznoclegowi) </a:t>
                      </a: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krajowi</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użytkownik urządzenia mobilnego, który spędził jeden dzień (bez noclegu) w województwie  śląskim i nie jest jego mieszkańcem. Jego strefą zamieszkania jest inne województwo niż województwo  śląskie. Użytkownik przebywał w województwie  śląskim minimum 3 godziny w godzinach 7.00-23.00. </a:t>
                      </a: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Odwiedzający jednodniowi</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(beznoclegowi) </a:t>
                      </a: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wewnątrzregionalni</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użytkownik urządzenia mobilnego, który spędził 1 dzień (bez noclegu) w województwie  śląskim i nie jest jego mieszkańcem. Przemieszczanie musiało nastąpić między różnymi powiatami. Użytkownik przebywał w województwie  śląskim minimum 3 godziny w godzinach 7.00-23.00. Wykluczeni poprzez ograniczenie liczby podróży, są użytkownicy, którzy realizują podróże obligatoryjne (praca/nauka).</a:t>
                      </a:r>
                    </a:p>
                    <a:p>
                      <a:pPr marL="0" marR="0" lvl="0" indent="0" algn="just" defTabSz="914400" rtl="0" eaLnBrk="1" fontAlgn="auto" latinLnBrk="0" hangingPunct="1">
                        <a:lnSpc>
                          <a:spcPct val="107000"/>
                        </a:lnSpc>
                        <a:spcBef>
                          <a:spcPts val="0"/>
                        </a:spcBef>
                        <a:spcAft>
                          <a:spcPts val="800"/>
                        </a:spcAft>
                        <a:buClrTx/>
                        <a:buSzTx/>
                        <a:buFontTx/>
                        <a:buNone/>
                        <a:tabLst/>
                        <a:defRPr/>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Okres badania</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 badanie obejmie ruch turystów i odwiedzających jednodniowych w okresie 01.01-31.12. 2023 roku.</a:t>
                      </a:r>
                    </a:p>
                    <a:p>
                      <a:pPr algn="just">
                        <a:lnSpc>
                          <a:spcPct val="107000"/>
                        </a:lnSpc>
                        <a:spcAft>
                          <a:spcPts val="800"/>
                        </a:spcAft>
                      </a:pPr>
                      <a:endPar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endParaRPr>
                    </a:p>
                  </a:txBody>
                  <a:tcPr/>
                </a:tc>
                <a:extLst>
                  <a:ext uri="{0D108BD9-81ED-4DB2-BD59-A6C34878D82A}">
                    <a16:rowId xmlns:a16="http://schemas.microsoft.com/office/drawing/2014/main" val="3741937388"/>
                  </a:ext>
                </a:extLst>
              </a:tr>
            </a:tbl>
          </a:graphicData>
        </a:graphic>
      </p:graphicFrame>
    </p:spTree>
    <p:extLst>
      <p:ext uri="{BB962C8B-B14F-4D97-AF65-F5344CB8AC3E}">
        <p14:creationId xmlns:p14="http://schemas.microsoft.com/office/powerpoint/2010/main" val="2921862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a:extLst>
              <a:ext uri="{FF2B5EF4-FFF2-40B4-BE49-F238E27FC236}">
                <a16:creationId xmlns:a16="http://schemas.microsoft.com/office/drawing/2014/main" id="{A55393EA-A24E-6A2E-2B0E-E91C35DC6026}"/>
              </a:ext>
            </a:extLst>
          </p:cNvPr>
          <p:cNvSpPr>
            <a:spLocks noGrp="1"/>
          </p:cNvSpPr>
          <p:nvPr>
            <p:ph type="title" idx="4294967295"/>
          </p:nvPr>
        </p:nvSpPr>
        <p:spPr>
          <a:xfrm>
            <a:off x="997058" y="986709"/>
            <a:ext cx="9113838" cy="663575"/>
          </a:xfrm>
        </p:spPr>
        <p:txBody>
          <a:bodyPr>
            <a:normAutofit/>
          </a:bodyPr>
          <a:lstStyle/>
          <a:p>
            <a:r>
              <a:rPr lang="pl-PL" sz="2400" dirty="0"/>
              <a:t>Słownik pojęć:</a:t>
            </a:r>
          </a:p>
        </p:txBody>
      </p:sp>
      <p:graphicFrame>
        <p:nvGraphicFramePr>
          <p:cNvPr id="8" name="Tabela 9">
            <a:extLst>
              <a:ext uri="{FF2B5EF4-FFF2-40B4-BE49-F238E27FC236}">
                <a16:creationId xmlns:a16="http://schemas.microsoft.com/office/drawing/2014/main" id="{43EDD7F0-40F8-3365-A3EA-8C0F4C24D7A0}"/>
              </a:ext>
            </a:extLst>
          </p:cNvPr>
          <p:cNvGraphicFramePr>
            <a:graphicFrameLocks noGrp="1"/>
          </p:cNvGraphicFramePr>
          <p:nvPr>
            <p:ph sz="quarter" idx="4294967295"/>
          </p:nvPr>
        </p:nvGraphicFramePr>
        <p:xfrm>
          <a:off x="997058" y="1533702"/>
          <a:ext cx="10596228" cy="4621086"/>
        </p:xfrm>
        <a:graphic>
          <a:graphicData uri="http://schemas.openxmlformats.org/drawingml/2006/table">
            <a:tbl>
              <a:tblPr firstRow="1" bandRow="1">
                <a:tableStyleId>{2D5ABB26-0587-4C30-8999-92F81FD0307C}</a:tableStyleId>
              </a:tblPr>
              <a:tblGrid>
                <a:gridCol w="10596228">
                  <a:extLst>
                    <a:ext uri="{9D8B030D-6E8A-4147-A177-3AD203B41FA5}">
                      <a16:colId xmlns:a16="http://schemas.microsoft.com/office/drawing/2014/main" val="686183346"/>
                    </a:ext>
                  </a:extLst>
                </a:gridCol>
              </a:tblGrid>
              <a:tr h="256344">
                <a:tc>
                  <a:txBody>
                    <a:bodyPr/>
                    <a:lstStyle/>
                    <a:p>
                      <a:pPr algn="just"/>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Pozostałe kraje</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 turyści zagraniczni pochodzący z innych krajów niż wymienione. W badaniu uwzględniono TOP 25 krajów pochodzenia turystów/odwiedzających zagranicznych dla każdego okresu. </a:t>
                      </a:r>
                      <a:endParaRPr lang="pl-PL" sz="11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just"/>
                      <a:endPar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endParaRP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Turyści:</a:t>
                      </a:r>
                      <a:endPar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endParaRP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Turyści zagraniczni: </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użytkownik urządzenia mobilnego, który spędził minimum 2 dni (w tym nocleg) w województwie  śląskim i nie jest jego mieszkańcem. Jego strefą zamieszkania jest inny kraj niż Polska. Użytkownik spędził nocleg w województwie  śląskim, jeśli spędził w nim co najmniej 4h w godzinach 23.00-7.00. Pobyt w województwie  śląskim nie przekraczał 22 dni w badanym okresie.</a:t>
                      </a: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Turyści krajowi</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użytkownik urządzenia mobilnego, który spędził minimum 2 dni (w tym nocleg) w województwie  śląskim i nie jest jego mieszkańcem. Jego strefą zamieszkania jest inne województwo niż województwo  śląskie. Użytkownik spędził nocleg w województwie  śląskim, jeśli spędził w nim co najmniej 4h w godzinach 23.00-7.00. Pobyt w województwie  śląskim nie przekraczał 22 dni w badanym okresie.</a:t>
                      </a: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Turyści wewnątrzregionalni: </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użytkownik urządzenia mobilnego, który spędził minimum 2 dni (w tym nocleg) w województwie  śląskim i jest mieszkańcem województwa  śląskiego. Przemieszczanie musiało nastąpić między różnymi powiatami. Użytkownik spędził nocleg w województwie  śląskim, jeśli spędził w nim co najmniej 4h w godzinach 23.00-7.00. Pobyt województwie  śląskim nie przekraczał 22 dni w badanym okresie. Wykluczeni poprzez ograniczenie liczby podróży, są użytkownicy, którzy realizują podróże obligatoryjne (praca/nauka).</a:t>
                      </a: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Unikalny użytkownik – </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użytkownik, którego unikalny identyfikator nie powiela się z innym identyfikatorem w bazie.</a:t>
                      </a: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Użytkownik –</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osoba posiadająca telefon komórkowy.</a:t>
                      </a: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Wiek</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 określany jest na podstawie modelu uczenia maszynowego opartego na używanych aplikacjach oraz odwiedzanych lokalizacjach.</a:t>
                      </a:r>
                    </a:p>
                    <a:p>
                      <a:pPr algn="just">
                        <a:lnSpc>
                          <a:spcPct val="107000"/>
                        </a:lnSpc>
                        <a:spcAft>
                          <a:spcPts val="800"/>
                        </a:spcAft>
                      </a:pPr>
                      <a:r>
                        <a:rPr lang="pl-PL" sz="1100" b="1"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Zbiór big data –</a:t>
                      </a: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 zbiór „dużych danych”, czyli taki, który z uwagi na swą wielkość i szybkość napływania oraz różnorodność danych, jest trudny do przetwarzania. </a:t>
                      </a:r>
                      <a:b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br>
                      <a:r>
                        <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rPr>
                        <a:t>W praktyce nie da się takich danych dostarczyć do pojedynczego komputera do przetworzenia. Konieczne jest dzielenie zbioru na mniejsze części lub przetwarzanie za pomocą chmur obliczeniowych.</a:t>
                      </a:r>
                    </a:p>
                    <a:p>
                      <a:pPr algn="just">
                        <a:lnSpc>
                          <a:spcPct val="107000"/>
                        </a:lnSpc>
                        <a:spcAft>
                          <a:spcPts val="800"/>
                        </a:spcAft>
                      </a:pPr>
                      <a:endParaRPr lang="pl-PL" sz="1100" dirty="0">
                        <a:solidFill>
                          <a:schemeClr val="tx1"/>
                        </a:solidFill>
                        <a:effectLst/>
                        <a:latin typeface="Lato" panose="020F0502020204030203" pitchFamily="34" charset="0"/>
                        <a:ea typeface="Lato" panose="020F0502020204030203" pitchFamily="34" charset="0"/>
                        <a:cs typeface="Times New Roman" panose="02020603050405020304" pitchFamily="18" charset="0"/>
                      </a:endParaRPr>
                    </a:p>
                  </a:txBody>
                  <a:tcPr/>
                </a:tc>
                <a:extLst>
                  <a:ext uri="{0D108BD9-81ED-4DB2-BD59-A6C34878D82A}">
                    <a16:rowId xmlns:a16="http://schemas.microsoft.com/office/drawing/2014/main" val="3741937388"/>
                  </a:ext>
                </a:extLst>
              </a:tr>
            </a:tbl>
          </a:graphicData>
        </a:graphic>
      </p:graphicFrame>
    </p:spTree>
    <p:extLst>
      <p:ext uri="{BB962C8B-B14F-4D97-AF65-F5344CB8AC3E}">
        <p14:creationId xmlns:p14="http://schemas.microsoft.com/office/powerpoint/2010/main" val="2509626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ymbol zastępczy tekstu 12">
            <a:extLst>
              <a:ext uri="{FF2B5EF4-FFF2-40B4-BE49-F238E27FC236}">
                <a16:creationId xmlns:a16="http://schemas.microsoft.com/office/drawing/2014/main" id="{B0A0443F-0B26-4779-A2AE-F6603D9DE67A}"/>
              </a:ext>
            </a:extLst>
          </p:cNvPr>
          <p:cNvSpPr txBox="1">
            <a:spLocks/>
          </p:cNvSpPr>
          <p:nvPr/>
        </p:nvSpPr>
        <p:spPr>
          <a:xfrm>
            <a:off x="1286388" y="1666761"/>
            <a:ext cx="10718043" cy="4204794"/>
          </a:xfrm>
          <a:prstGeom prst="rect">
            <a:avLst/>
          </a:prstGeom>
        </p:spPr>
        <p:txBody>
          <a:bodyPr wrap="square" numCol="2">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2114550">
              <a:buNone/>
            </a:pPr>
            <a:r>
              <a:rPr lang="pl-PL" sz="1400" b="1" dirty="0"/>
              <a:t>CEL GŁÓWNY</a:t>
            </a:r>
          </a:p>
          <a:p>
            <a:pPr marL="0" indent="0">
              <a:buNone/>
            </a:pPr>
            <a:r>
              <a:rPr lang="pl-PL" sz="1400" dirty="0"/>
              <a:t>Głównym celem badania było oszacowanie wielkości ruchu turystycznego w województwie śląskim w roku 2023 i porównanie ich do lat ubiegłych 2021, 2022 oraz przedstawienie charakterystyki turystów odwiedzających te województwo.</a:t>
            </a:r>
          </a:p>
          <a:p>
            <a:pPr marL="0" indent="0">
              <a:buNone/>
            </a:pPr>
            <a:r>
              <a:rPr lang="pl-PL" sz="1400" dirty="0"/>
              <a:t>UWAGA: ze względu na wojnę i związane z tym przemieszczenia w raporcie nie uwzględniano osób pochodzenia ukraińskiego.</a:t>
            </a:r>
          </a:p>
          <a:p>
            <a:pPr marL="0" indent="0">
              <a:buNone/>
            </a:pPr>
            <a:r>
              <a:rPr lang="pl-PL" sz="1400" b="1" dirty="0"/>
              <a:t>CELE SZCZEGÓŁOWE PROJEKTU TO ANALIZA:</a:t>
            </a:r>
            <a:endParaRPr lang="pl-PL" sz="1400" dirty="0"/>
          </a:p>
          <a:p>
            <a:r>
              <a:rPr lang="pl-PL" sz="1400" b="1" dirty="0"/>
              <a:t>Łączna liczba turystów* i łączna liczba odwiedzających</a:t>
            </a:r>
            <a:r>
              <a:rPr lang="pl-PL" sz="1400" dirty="0"/>
              <a:t> jednodniowych** w Województwie Śląskim</a:t>
            </a:r>
          </a:p>
          <a:p>
            <a:r>
              <a:rPr lang="pl-PL" sz="1400" dirty="0"/>
              <a:t>Liczba turystów odwiedzających Województwo Śląskie z podziałem na:</a:t>
            </a:r>
          </a:p>
          <a:p>
            <a:pPr marL="914400" lvl="1"/>
            <a:r>
              <a:rPr lang="pl-PL" sz="1400" dirty="0"/>
              <a:t>zagranicznych;</a:t>
            </a:r>
          </a:p>
          <a:p>
            <a:pPr marL="914400" lvl="1"/>
            <a:r>
              <a:rPr lang="pl-PL" sz="1400" dirty="0"/>
              <a:t>krajowych </a:t>
            </a:r>
            <a:r>
              <a:rPr lang="pl-PL" sz="1400" dirty="0" err="1"/>
              <a:t>zewnątrzregionalnych</a:t>
            </a:r>
            <a:r>
              <a:rPr lang="pl-PL" sz="1400" dirty="0"/>
              <a:t>;</a:t>
            </a:r>
          </a:p>
          <a:p>
            <a:pPr marL="914400" lvl="1"/>
            <a:r>
              <a:rPr lang="pl-PL" sz="1400" dirty="0"/>
              <a:t>regionalnych;</a:t>
            </a:r>
          </a:p>
          <a:p>
            <a:r>
              <a:rPr lang="pl-PL" sz="1400" dirty="0"/>
              <a:t>Liczba </a:t>
            </a:r>
            <a:r>
              <a:rPr lang="pl-PL" sz="1400" b="1" dirty="0"/>
              <a:t>odwiedzających jednodniowych </a:t>
            </a:r>
            <a:r>
              <a:rPr lang="pl-PL" sz="1400" dirty="0"/>
              <a:t>w województwie śląskim z podziałem na:</a:t>
            </a:r>
          </a:p>
          <a:p>
            <a:pPr marL="914400" lvl="1"/>
            <a:r>
              <a:rPr lang="pl-PL" sz="1400" dirty="0"/>
              <a:t>zagranicznych;</a:t>
            </a:r>
          </a:p>
          <a:p>
            <a:pPr marL="914400" lvl="1"/>
            <a:r>
              <a:rPr lang="pl-PL" sz="1400" dirty="0"/>
              <a:t>krajowych </a:t>
            </a:r>
            <a:r>
              <a:rPr lang="pl-PL" sz="1400" dirty="0" err="1"/>
              <a:t>zewnątrzregionalnych</a:t>
            </a:r>
            <a:r>
              <a:rPr lang="pl-PL" sz="1400" dirty="0"/>
              <a:t>;</a:t>
            </a:r>
          </a:p>
          <a:p>
            <a:pPr marL="914400" lvl="1"/>
            <a:r>
              <a:rPr lang="pl-PL" sz="1400" dirty="0"/>
              <a:t>wewnątrzregionalnych;</a:t>
            </a:r>
          </a:p>
          <a:p>
            <a:r>
              <a:rPr lang="pl-PL" sz="1400" dirty="0"/>
              <a:t>Pochodzenie turystów i odwiedzających</a:t>
            </a:r>
          </a:p>
          <a:p>
            <a:r>
              <a:rPr lang="pl-PL" sz="1400" dirty="0"/>
              <a:t>Destynacje wizyt odwiedzających i turystów</a:t>
            </a:r>
          </a:p>
          <a:p>
            <a:r>
              <a:rPr lang="pl-PL" sz="1400" dirty="0"/>
              <a:t>Profile demograficzne turystów i odwiedzających jednodniowych;</a:t>
            </a:r>
          </a:p>
          <a:p>
            <a:r>
              <a:rPr lang="pl-PL" sz="1400" dirty="0"/>
              <a:t>Długość pobytu w województwie śląskim;</a:t>
            </a:r>
          </a:p>
          <a:p>
            <a:endParaRPr lang="pl-PL" sz="1400" dirty="0"/>
          </a:p>
          <a:p>
            <a:pPr marL="0" indent="0">
              <a:buNone/>
            </a:pPr>
            <a:r>
              <a:rPr lang="pl-PL" sz="1100" dirty="0"/>
              <a:t>* turysta – użytkownik urządzenia mobilnego, który w badanym okresie pojawił się w województwie śląskim i spędził tam minimum dwa dni (w tym jedną noc),</a:t>
            </a:r>
          </a:p>
          <a:p>
            <a:pPr marL="0" indent="0">
              <a:buNone/>
            </a:pPr>
            <a:r>
              <a:rPr lang="pl-PL" sz="1100" dirty="0"/>
              <a:t>** odwiedzający jednodniowy - użytkownik urządzenia mobilnego, który w badanym okresie spędził jeden dzień w województwie śląskim (bez noclegu).</a:t>
            </a:r>
          </a:p>
          <a:p>
            <a:pPr marL="0" indent="0">
              <a:buNone/>
            </a:pPr>
            <a:endParaRPr lang="pl-PL" sz="1400" dirty="0"/>
          </a:p>
        </p:txBody>
      </p:sp>
      <p:sp>
        <p:nvSpPr>
          <p:cNvPr id="2" name="Symbol zastępczy daty 1">
            <a:extLst>
              <a:ext uri="{FF2B5EF4-FFF2-40B4-BE49-F238E27FC236}">
                <a16:creationId xmlns:a16="http://schemas.microsoft.com/office/drawing/2014/main" id="{00D9FD70-02C8-45C0-9731-8207BDD749DA}"/>
              </a:ext>
            </a:extLst>
          </p:cNvPr>
          <p:cNvSpPr>
            <a:spLocks noGrp="1"/>
          </p:cNvSpPr>
          <p:nvPr>
            <p:ph type="dt" sz="half" idx="10"/>
          </p:nvPr>
        </p:nvSpPr>
        <p:spPr/>
        <p:txBody>
          <a:bodyPr/>
          <a:lstStyle/>
          <a:p>
            <a:fld id="{E05A6404-5A7E-495C-85A9-71FA19D381C7}" type="datetimeyyyy">
              <a:rPr lang="pl-PL" smtClean="0"/>
              <a:t>2024</a:t>
            </a:fld>
            <a:endParaRPr lang="pl-PL"/>
          </a:p>
        </p:txBody>
      </p:sp>
      <p:sp>
        <p:nvSpPr>
          <p:cNvPr id="3" name="Symbol zastępczy stopki 2">
            <a:extLst>
              <a:ext uri="{FF2B5EF4-FFF2-40B4-BE49-F238E27FC236}">
                <a16:creationId xmlns:a16="http://schemas.microsoft.com/office/drawing/2014/main" id="{EDA42FEB-39E2-40FC-89F2-B43D51BC98C4}"/>
              </a:ext>
            </a:extLst>
          </p:cNvPr>
          <p:cNvSpPr>
            <a:spLocks noGrp="1"/>
          </p:cNvSpPr>
          <p:nvPr>
            <p:ph type="ftr" sz="quarter" idx="11"/>
          </p:nvPr>
        </p:nvSpPr>
        <p:spPr/>
        <p:txBody>
          <a:bodyPr/>
          <a:lstStyle/>
          <a:p>
            <a:r>
              <a:rPr lang="pl-PL"/>
              <a:t>©Selectivv</a:t>
            </a:r>
          </a:p>
        </p:txBody>
      </p:sp>
      <p:sp>
        <p:nvSpPr>
          <p:cNvPr id="4" name="Symbol zastępczy numeru slajdu 3">
            <a:extLst>
              <a:ext uri="{FF2B5EF4-FFF2-40B4-BE49-F238E27FC236}">
                <a16:creationId xmlns:a16="http://schemas.microsoft.com/office/drawing/2014/main" id="{F44B2E1F-8A95-4361-81D8-29598761A5D4}"/>
              </a:ext>
            </a:extLst>
          </p:cNvPr>
          <p:cNvSpPr>
            <a:spLocks noGrp="1"/>
          </p:cNvSpPr>
          <p:nvPr>
            <p:ph type="sldNum" sz="quarter" idx="12"/>
          </p:nvPr>
        </p:nvSpPr>
        <p:spPr/>
        <p:txBody>
          <a:bodyPr/>
          <a:lstStyle/>
          <a:p>
            <a:fld id="{70BFC4D2-108E-4778-8243-D29E18B9C1EA}" type="slidenum">
              <a:rPr lang="pl-PL" smtClean="0"/>
              <a:t>6</a:t>
            </a:fld>
            <a:endParaRPr lang="pl-PL"/>
          </a:p>
        </p:txBody>
      </p:sp>
      <p:sp>
        <p:nvSpPr>
          <p:cNvPr id="6" name="Symbol zastępczy tekstu 5">
            <a:extLst>
              <a:ext uri="{FF2B5EF4-FFF2-40B4-BE49-F238E27FC236}">
                <a16:creationId xmlns:a16="http://schemas.microsoft.com/office/drawing/2014/main" id="{017E96BB-049F-4632-978E-3257C47F4CBD}"/>
              </a:ext>
            </a:extLst>
          </p:cNvPr>
          <p:cNvSpPr>
            <a:spLocks noGrp="1"/>
          </p:cNvSpPr>
          <p:nvPr>
            <p:ph type="body" sz="quarter" idx="16"/>
          </p:nvPr>
        </p:nvSpPr>
        <p:spPr/>
        <p:txBody>
          <a:bodyPr/>
          <a:lstStyle/>
          <a:p>
            <a:r>
              <a:rPr lang="pl-PL" dirty="0"/>
              <a:t>Cele badawcze</a:t>
            </a:r>
          </a:p>
        </p:txBody>
      </p:sp>
    </p:spTree>
    <p:extLst>
      <p:ext uri="{BB962C8B-B14F-4D97-AF65-F5344CB8AC3E}">
        <p14:creationId xmlns:p14="http://schemas.microsoft.com/office/powerpoint/2010/main" val="418584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941BC7"/>
            </a:gs>
            <a:gs pos="100000">
              <a:srgbClr val="C026D3"/>
            </a:gs>
          </a:gsLst>
          <a:lin ang="5400000" scaled="1"/>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DB32E5D-2F2F-4991-BBCF-C4EA9070A5DB}"/>
              </a:ext>
            </a:extLst>
          </p:cNvPr>
          <p:cNvSpPr>
            <a:spLocks noGrp="1"/>
          </p:cNvSpPr>
          <p:nvPr>
            <p:ph type="title"/>
          </p:nvPr>
        </p:nvSpPr>
        <p:spPr/>
        <p:txBody>
          <a:bodyPr>
            <a:normAutofit/>
          </a:bodyPr>
          <a:lstStyle/>
          <a:p>
            <a:r>
              <a:rPr lang="pl-PL" sz="2800" dirty="0"/>
              <a:t>PODSUMOWANIE WYNIKÓW</a:t>
            </a:r>
          </a:p>
        </p:txBody>
      </p:sp>
      <p:pic>
        <p:nvPicPr>
          <p:cNvPr id="12" name="Symbol zastępczy obrazu 11">
            <a:extLst>
              <a:ext uri="{FF2B5EF4-FFF2-40B4-BE49-F238E27FC236}">
                <a16:creationId xmlns:a16="http://schemas.microsoft.com/office/drawing/2014/main" id="{44548E13-B1AC-4B57-9818-41C81568465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6621" b="16621"/>
          <a:stretch/>
        </p:blipFill>
        <p:spPr>
          <a:xfrm>
            <a:off x="10058160" y="2472386"/>
            <a:ext cx="1596194" cy="1596194"/>
          </a:xfrm>
          <a:effectLst>
            <a:softEdge rad="0"/>
          </a:effectLst>
        </p:spPr>
      </p:pic>
      <p:pic>
        <p:nvPicPr>
          <p:cNvPr id="10" name="Symbol zastępczy obrazu 9">
            <a:extLst>
              <a:ext uri="{FF2B5EF4-FFF2-40B4-BE49-F238E27FC236}">
                <a16:creationId xmlns:a16="http://schemas.microsoft.com/office/drawing/2014/main" id="{8F8488A6-5B56-4187-8200-9F2B640EF5AD}"/>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75" r="16675"/>
          <a:stretch/>
        </p:blipFill>
        <p:spPr>
          <a:xfrm>
            <a:off x="8121789" y="1231300"/>
            <a:ext cx="1596194" cy="1596194"/>
          </a:xfrm>
          <a:effectLst>
            <a:softEdge rad="0"/>
          </a:effectLst>
        </p:spPr>
      </p:pic>
      <p:pic>
        <p:nvPicPr>
          <p:cNvPr id="6" name="Obraz 5">
            <a:extLst>
              <a:ext uri="{FF2B5EF4-FFF2-40B4-BE49-F238E27FC236}">
                <a16:creationId xmlns:a16="http://schemas.microsoft.com/office/drawing/2014/main" id="{265203FC-1A37-4055-AEEA-E0E398CAEF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2804061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C5695F8C-A8FE-9CE9-380C-0041D9978539}"/>
              </a:ext>
            </a:extLst>
          </p:cNvPr>
          <p:cNvSpPr>
            <a:spLocks noGrp="1"/>
          </p:cNvSpPr>
          <p:nvPr>
            <p:ph type="dt" sz="half" idx="10"/>
          </p:nvPr>
        </p:nvSpPr>
        <p:spPr/>
        <p:txBody>
          <a:bodyPr/>
          <a:lstStyle/>
          <a:p>
            <a:fld id="{E05A6404-5A7E-495C-85A9-71FA19D381C7}" type="datetimeyyyy">
              <a:rPr lang="pl-PL" smtClean="0"/>
              <a:t>2024</a:t>
            </a:fld>
            <a:endParaRPr lang="pl-PL"/>
          </a:p>
        </p:txBody>
      </p:sp>
      <p:sp>
        <p:nvSpPr>
          <p:cNvPr id="3" name="Symbol zastępczy stopki 2">
            <a:extLst>
              <a:ext uri="{FF2B5EF4-FFF2-40B4-BE49-F238E27FC236}">
                <a16:creationId xmlns:a16="http://schemas.microsoft.com/office/drawing/2014/main" id="{77110500-2E49-37FD-D813-CCCF066D09A1}"/>
              </a:ext>
            </a:extLst>
          </p:cNvPr>
          <p:cNvSpPr>
            <a:spLocks noGrp="1"/>
          </p:cNvSpPr>
          <p:nvPr>
            <p:ph type="ftr" sz="quarter" idx="11"/>
          </p:nvPr>
        </p:nvSpPr>
        <p:spPr/>
        <p:txBody>
          <a:bodyPr/>
          <a:lstStyle/>
          <a:p>
            <a:r>
              <a:rPr lang="pl-PL" dirty="0"/>
              <a:t>©</a:t>
            </a:r>
            <a:r>
              <a:rPr lang="pl-PL" dirty="0" err="1"/>
              <a:t>Selectivv</a:t>
            </a:r>
            <a:endParaRPr lang="pl-PL" dirty="0"/>
          </a:p>
        </p:txBody>
      </p:sp>
      <p:sp>
        <p:nvSpPr>
          <p:cNvPr id="4" name="Symbol zastępczy numeru slajdu 3">
            <a:extLst>
              <a:ext uri="{FF2B5EF4-FFF2-40B4-BE49-F238E27FC236}">
                <a16:creationId xmlns:a16="http://schemas.microsoft.com/office/drawing/2014/main" id="{2FD0ACCB-A7E4-A292-A973-C8946B7316E4}"/>
              </a:ext>
            </a:extLst>
          </p:cNvPr>
          <p:cNvSpPr>
            <a:spLocks noGrp="1"/>
          </p:cNvSpPr>
          <p:nvPr>
            <p:ph type="sldNum" sz="quarter" idx="12"/>
          </p:nvPr>
        </p:nvSpPr>
        <p:spPr/>
        <p:txBody>
          <a:bodyPr/>
          <a:lstStyle/>
          <a:p>
            <a:fld id="{70BFC4D2-108E-4778-8243-D29E18B9C1EA}" type="slidenum">
              <a:rPr lang="pl-PL" smtClean="0"/>
              <a:t>8</a:t>
            </a:fld>
            <a:endParaRPr lang="pl-PL"/>
          </a:p>
        </p:txBody>
      </p:sp>
      <p:sp>
        <p:nvSpPr>
          <p:cNvPr id="5" name="Symbol zastępczy tekstu 4">
            <a:extLst>
              <a:ext uri="{FF2B5EF4-FFF2-40B4-BE49-F238E27FC236}">
                <a16:creationId xmlns:a16="http://schemas.microsoft.com/office/drawing/2014/main" id="{BFD73F83-AA89-C019-64F8-A45CB5E11F5B}"/>
              </a:ext>
            </a:extLst>
          </p:cNvPr>
          <p:cNvSpPr>
            <a:spLocks noGrp="1"/>
          </p:cNvSpPr>
          <p:nvPr>
            <p:ph type="body" sz="half" idx="15"/>
          </p:nvPr>
        </p:nvSpPr>
        <p:spPr>
          <a:xfrm>
            <a:off x="1286388" y="1186775"/>
            <a:ext cx="10634527" cy="4639259"/>
          </a:xfrm>
        </p:spPr>
        <p:txBody>
          <a:bodyPr>
            <a:noAutofit/>
          </a:bodyPr>
          <a:lstStyle/>
          <a:p>
            <a:pPr marL="285750" indent="-285750" algn="just">
              <a:buFont typeface="Arial" panose="020B0604020202020204" pitchFamily="34" charset="0"/>
              <a:buChar char="•"/>
            </a:pPr>
            <a:r>
              <a:rPr lang="pl-PL" sz="1400" b="0" i="0" dirty="0">
                <a:solidFill>
                  <a:schemeClr val="tx1"/>
                </a:solidFill>
                <a:effectLst/>
              </a:rPr>
              <a:t>Populacja turystów w województwie śląskim w 2023 roku wyniosła 4,5 mln. dorosłych osób, które zrealizowały 5,8 mln. wizyt i 10,5 mln. noclegów;</a:t>
            </a:r>
          </a:p>
          <a:p>
            <a:pPr marL="285750" indent="-285750" algn="just">
              <a:buFont typeface="Arial" panose="020B0604020202020204" pitchFamily="34" charset="0"/>
              <a:buChar char="•"/>
            </a:pPr>
            <a:r>
              <a:rPr lang="pl-PL" sz="1400" dirty="0">
                <a:solidFill>
                  <a:schemeClr val="tx1"/>
                </a:solidFill>
              </a:rPr>
              <a:t>W porównaniu do 2022 roku w 2023 roku wzrosła liczba wizyt turystów oraz zrealizowanych przez nich noclegów;</a:t>
            </a:r>
            <a:endParaRPr lang="pl-PL" sz="1400" b="0" i="0" dirty="0">
              <a:solidFill>
                <a:schemeClr val="tx1"/>
              </a:solidFill>
              <a:effectLst/>
            </a:endParaRPr>
          </a:p>
          <a:p>
            <a:pPr marL="285750" indent="-285750" algn="just">
              <a:buFont typeface="Arial" panose="020B0604020202020204" pitchFamily="34" charset="0"/>
              <a:buChar char="•"/>
            </a:pPr>
            <a:r>
              <a:rPr lang="pl-PL" sz="1400" dirty="0">
                <a:solidFill>
                  <a:schemeClr val="tx1"/>
                </a:solidFill>
              </a:rPr>
              <a:t>Najliczniej reprezentowaną grupą byli turyści krajowi;</a:t>
            </a:r>
          </a:p>
          <a:p>
            <a:pPr marL="285750" indent="-285750" algn="just">
              <a:buFont typeface="Arial" panose="020B0604020202020204" pitchFamily="34" charset="0"/>
              <a:buChar char="•"/>
            </a:pPr>
            <a:r>
              <a:rPr lang="pl-PL" sz="1400" b="0" i="0" dirty="0">
                <a:solidFill>
                  <a:schemeClr val="tx1"/>
                </a:solidFill>
                <a:effectLst/>
              </a:rPr>
              <a:t>Zarówno liczba wizyt jak i noclegów zrealizowanych przez turystów krajowych wzrosła w </a:t>
            </a:r>
            <a:r>
              <a:rPr lang="pl-PL" sz="1400" dirty="0">
                <a:solidFill>
                  <a:schemeClr val="tx1"/>
                </a:solidFill>
              </a:rPr>
              <a:t>2023 roku w porównaniu do 2022 roku i wyniosła odpowiednio 4,7 mln. wizyt oraz 8,7 mln. noclegów;</a:t>
            </a:r>
          </a:p>
          <a:p>
            <a:pPr marL="285750" indent="-285750" algn="just">
              <a:buFont typeface="Arial" panose="020B0604020202020204" pitchFamily="34" charset="0"/>
              <a:buChar char="•"/>
            </a:pPr>
            <a:r>
              <a:rPr lang="pl-PL" sz="1400" b="0" i="0" dirty="0">
                <a:solidFill>
                  <a:schemeClr val="tx1"/>
                </a:solidFill>
                <a:effectLst/>
              </a:rPr>
              <a:t>Turyści krajowi najchętniej odwiedzali powiat cieszyński, a pochodzili najczę</a:t>
            </a:r>
            <a:r>
              <a:rPr lang="pl-PL" sz="1400" dirty="0">
                <a:solidFill>
                  <a:schemeClr val="tx1"/>
                </a:solidFill>
              </a:rPr>
              <a:t>ściej z województwa mazowieckiego, wielkopolskiego i małopolskiego;</a:t>
            </a:r>
          </a:p>
          <a:p>
            <a:pPr marL="285750" indent="-285750" algn="just">
              <a:buFont typeface="Arial" panose="020B0604020202020204" pitchFamily="34" charset="0"/>
              <a:buChar char="•"/>
            </a:pPr>
            <a:r>
              <a:rPr lang="pl-PL" sz="1400" dirty="0">
                <a:solidFill>
                  <a:schemeClr val="tx1"/>
                </a:solidFill>
              </a:rPr>
              <a:t>35% przyjazdów turystów krajowych do województwa śląskiego było realizowanych w okresie letnim, równie dużo przyjazdów można było zaobserwować w zimę (33%). </a:t>
            </a:r>
          </a:p>
          <a:p>
            <a:pPr marL="285750" indent="-285750" algn="just">
              <a:buFont typeface="Arial" panose="020B0604020202020204" pitchFamily="34" charset="0"/>
              <a:buChar char="•"/>
            </a:pPr>
            <a:r>
              <a:rPr lang="pl-PL" sz="1400" dirty="0">
                <a:solidFill>
                  <a:schemeClr val="tx1"/>
                </a:solidFill>
              </a:rPr>
              <a:t>największy wzrost liczby w 2023 roku odnotowano w przypadku turystów zagranicznych z wyłączeniem osób pochodzenia ukraińskiego;</a:t>
            </a:r>
          </a:p>
          <a:p>
            <a:pPr marL="285750" indent="-285750" algn="just">
              <a:buFont typeface="Arial" panose="020B0604020202020204" pitchFamily="34" charset="0"/>
              <a:buChar char="•"/>
            </a:pPr>
            <a:r>
              <a:rPr lang="pl-PL" sz="1400" dirty="0">
                <a:solidFill>
                  <a:schemeClr val="tx1"/>
                </a:solidFill>
              </a:rPr>
              <a:t>Wśród obcokrajowców najliczniej reprezentowani byli Niemcy; </a:t>
            </a:r>
          </a:p>
          <a:p>
            <a:pPr marL="285750" indent="-285750" algn="just">
              <a:buFont typeface="Arial" panose="020B0604020202020204" pitchFamily="34" charset="0"/>
              <a:buChar char="•"/>
            </a:pPr>
            <a:r>
              <a:rPr lang="pl-PL" sz="1400" dirty="0">
                <a:solidFill>
                  <a:schemeClr val="tx1"/>
                </a:solidFill>
              </a:rPr>
              <a:t>turyści regionalni najczęściej pochodzili z powiatu m. Katowice, następnie z powiatu m. Sosnowiec oraz z powiatu m. Częstochowa. </a:t>
            </a:r>
          </a:p>
          <a:p>
            <a:pPr algn="just"/>
            <a:endParaRPr lang="pl-PL" sz="1400" dirty="0">
              <a:solidFill>
                <a:schemeClr val="tx1"/>
              </a:solidFill>
            </a:endParaRPr>
          </a:p>
        </p:txBody>
      </p:sp>
      <p:sp>
        <p:nvSpPr>
          <p:cNvPr id="6" name="Symbol zastępczy tekstu 5">
            <a:extLst>
              <a:ext uri="{FF2B5EF4-FFF2-40B4-BE49-F238E27FC236}">
                <a16:creationId xmlns:a16="http://schemas.microsoft.com/office/drawing/2014/main" id="{ED10ED29-A24E-F46C-1BC5-DBAA4D44E83D}"/>
              </a:ext>
            </a:extLst>
          </p:cNvPr>
          <p:cNvSpPr>
            <a:spLocks noGrp="1"/>
          </p:cNvSpPr>
          <p:nvPr>
            <p:ph type="body" sz="quarter" idx="16"/>
          </p:nvPr>
        </p:nvSpPr>
        <p:spPr>
          <a:xfrm>
            <a:off x="1286388" y="251532"/>
            <a:ext cx="8666504" cy="659306"/>
          </a:xfrm>
        </p:spPr>
        <p:txBody>
          <a:bodyPr>
            <a:normAutofit/>
          </a:bodyPr>
          <a:lstStyle/>
          <a:p>
            <a:r>
              <a:rPr lang="pl-PL" sz="2400" dirty="0"/>
              <a:t>Podsumowanie wyników</a:t>
            </a:r>
            <a:endParaRPr lang="en-US" sz="2400" dirty="0"/>
          </a:p>
        </p:txBody>
      </p:sp>
    </p:spTree>
    <p:extLst>
      <p:ext uri="{BB962C8B-B14F-4D97-AF65-F5344CB8AC3E}">
        <p14:creationId xmlns:p14="http://schemas.microsoft.com/office/powerpoint/2010/main" val="1542531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941BC7"/>
            </a:gs>
            <a:gs pos="100000">
              <a:srgbClr val="C026D3"/>
            </a:gs>
          </a:gsLst>
          <a:lin ang="5400000" scaled="1"/>
        </a:gradFill>
        <a:effectLst/>
      </p:bgPr>
    </p:bg>
    <p:spTree>
      <p:nvGrpSpPr>
        <p:cNvPr id="1" name="">
          <a:extLst>
            <a:ext uri="{FF2B5EF4-FFF2-40B4-BE49-F238E27FC236}">
              <a16:creationId xmlns:a16="http://schemas.microsoft.com/office/drawing/2014/main" id="{C53E3348-172D-F4FF-A46A-0E8152C635DD}"/>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D5E6C30-39D8-94F5-1F88-7A066FD8010A}"/>
              </a:ext>
            </a:extLst>
          </p:cNvPr>
          <p:cNvSpPr>
            <a:spLocks noGrp="1"/>
          </p:cNvSpPr>
          <p:nvPr>
            <p:ph type="title"/>
          </p:nvPr>
        </p:nvSpPr>
        <p:spPr>
          <a:xfrm>
            <a:off x="866033" y="1995332"/>
            <a:ext cx="8428659" cy="2852737"/>
          </a:xfrm>
        </p:spPr>
        <p:txBody>
          <a:bodyPr>
            <a:noAutofit/>
          </a:bodyPr>
          <a:lstStyle/>
          <a:p>
            <a:r>
              <a:rPr lang="pl-PL" sz="2800" dirty="0"/>
              <a:t>TURYŚCI</a:t>
            </a:r>
          </a:p>
        </p:txBody>
      </p:sp>
      <p:pic>
        <p:nvPicPr>
          <p:cNvPr id="12" name="Symbol zastępczy obrazu 11">
            <a:extLst>
              <a:ext uri="{FF2B5EF4-FFF2-40B4-BE49-F238E27FC236}">
                <a16:creationId xmlns:a16="http://schemas.microsoft.com/office/drawing/2014/main" id="{660786E6-3749-75C3-4811-6AEC6DCA59B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p:blipFill>
        <p:spPr>
          <a:xfrm>
            <a:off x="10058160" y="2465546"/>
            <a:ext cx="1596194" cy="1596194"/>
          </a:xfrm>
          <a:effectLst>
            <a:softEdge rad="0"/>
          </a:effectLst>
        </p:spPr>
      </p:pic>
      <p:pic>
        <p:nvPicPr>
          <p:cNvPr id="10" name="Symbol zastępczy obrazu 9" descr="Obraz zawierający osoba, zewnętrzne&#10;&#10;Opis wygenerowany automatycznie">
            <a:extLst>
              <a:ext uri="{FF2B5EF4-FFF2-40B4-BE49-F238E27FC236}">
                <a16:creationId xmlns:a16="http://schemas.microsoft.com/office/drawing/2014/main" id="{502D27D5-4A35-B6D9-862B-6AF13C6426FB}"/>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42" r="16642"/>
          <a:stretch>
            <a:fillRect/>
          </a:stretch>
        </p:blipFill>
        <p:spPr>
          <a:effectLst>
            <a:softEdge rad="0"/>
          </a:effectLst>
        </p:spPr>
      </p:pic>
      <p:pic>
        <p:nvPicPr>
          <p:cNvPr id="6" name="Obraz 5">
            <a:extLst>
              <a:ext uri="{FF2B5EF4-FFF2-40B4-BE49-F238E27FC236}">
                <a16:creationId xmlns:a16="http://schemas.microsoft.com/office/drawing/2014/main" id="{96B858BB-DADC-D84A-8DFD-7D6E7EEF3B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1821066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C5695F8C-A8FE-9CE9-380C-0041D9978539}"/>
              </a:ext>
            </a:extLst>
          </p:cNvPr>
          <p:cNvSpPr>
            <a:spLocks noGrp="1"/>
          </p:cNvSpPr>
          <p:nvPr>
            <p:ph type="dt" sz="half" idx="10"/>
          </p:nvPr>
        </p:nvSpPr>
        <p:spPr/>
        <p:txBody>
          <a:bodyPr/>
          <a:lstStyle/>
          <a:p>
            <a:fld id="{E05A6404-5A7E-495C-85A9-71FA19D381C7}" type="datetimeyyyy">
              <a:rPr lang="pl-PL" smtClean="0"/>
              <a:t>2024</a:t>
            </a:fld>
            <a:endParaRPr lang="pl-PL"/>
          </a:p>
        </p:txBody>
      </p:sp>
      <p:sp>
        <p:nvSpPr>
          <p:cNvPr id="3" name="Symbol zastępczy stopki 2">
            <a:extLst>
              <a:ext uri="{FF2B5EF4-FFF2-40B4-BE49-F238E27FC236}">
                <a16:creationId xmlns:a16="http://schemas.microsoft.com/office/drawing/2014/main" id="{77110500-2E49-37FD-D813-CCCF066D09A1}"/>
              </a:ext>
            </a:extLst>
          </p:cNvPr>
          <p:cNvSpPr>
            <a:spLocks noGrp="1"/>
          </p:cNvSpPr>
          <p:nvPr>
            <p:ph type="ftr" sz="quarter" idx="11"/>
          </p:nvPr>
        </p:nvSpPr>
        <p:spPr/>
        <p:txBody>
          <a:bodyPr/>
          <a:lstStyle/>
          <a:p>
            <a:r>
              <a:rPr lang="pl-PL"/>
              <a:t>©Selectivv</a:t>
            </a:r>
          </a:p>
        </p:txBody>
      </p:sp>
      <p:sp>
        <p:nvSpPr>
          <p:cNvPr id="4" name="Symbol zastępczy numeru slajdu 3">
            <a:extLst>
              <a:ext uri="{FF2B5EF4-FFF2-40B4-BE49-F238E27FC236}">
                <a16:creationId xmlns:a16="http://schemas.microsoft.com/office/drawing/2014/main" id="{2FD0ACCB-A7E4-A292-A973-C8946B7316E4}"/>
              </a:ext>
            </a:extLst>
          </p:cNvPr>
          <p:cNvSpPr>
            <a:spLocks noGrp="1"/>
          </p:cNvSpPr>
          <p:nvPr>
            <p:ph type="sldNum" sz="quarter" idx="12"/>
          </p:nvPr>
        </p:nvSpPr>
        <p:spPr/>
        <p:txBody>
          <a:bodyPr/>
          <a:lstStyle/>
          <a:p>
            <a:fld id="{70BFC4D2-108E-4778-8243-D29E18B9C1EA}" type="slidenum">
              <a:rPr lang="pl-PL" smtClean="0"/>
              <a:t>10</a:t>
            </a:fld>
            <a:endParaRPr lang="pl-PL"/>
          </a:p>
        </p:txBody>
      </p:sp>
      <p:sp>
        <p:nvSpPr>
          <p:cNvPr id="5" name="Symbol zastępczy tekstu 4">
            <a:extLst>
              <a:ext uri="{FF2B5EF4-FFF2-40B4-BE49-F238E27FC236}">
                <a16:creationId xmlns:a16="http://schemas.microsoft.com/office/drawing/2014/main" id="{BFD73F83-AA89-C019-64F8-A45CB5E11F5B}"/>
              </a:ext>
            </a:extLst>
          </p:cNvPr>
          <p:cNvSpPr>
            <a:spLocks noGrp="1"/>
          </p:cNvSpPr>
          <p:nvPr>
            <p:ph type="body" sz="half" idx="15"/>
          </p:nvPr>
        </p:nvSpPr>
        <p:spPr>
          <a:xfrm>
            <a:off x="1286388" y="1186770"/>
            <a:ext cx="10634527" cy="4603935"/>
          </a:xfrm>
        </p:spPr>
        <p:txBody>
          <a:bodyPr>
            <a:noAutofit/>
          </a:bodyPr>
          <a:lstStyle/>
          <a:p>
            <a:pPr algn="just"/>
            <a:r>
              <a:rPr lang="pl-PL" sz="1100" b="1" dirty="0">
                <a:solidFill>
                  <a:schemeClr val="tx1"/>
                </a:solidFill>
              </a:rPr>
              <a:t>Populacja turystów:</a:t>
            </a:r>
          </a:p>
          <a:p>
            <a:pPr algn="just"/>
            <a:r>
              <a:rPr lang="pl-PL" sz="1100" dirty="0">
                <a:solidFill>
                  <a:schemeClr val="tx1"/>
                </a:solidFill>
              </a:rPr>
              <a:t>Wielkość (liczba) populacji turystów, jaka odwiedziła województwo śląskie w poszczególnych okresach.</a:t>
            </a:r>
          </a:p>
          <a:p>
            <a:pPr algn="just"/>
            <a:r>
              <a:rPr lang="pl-PL" sz="1100" dirty="0">
                <a:solidFill>
                  <a:schemeClr val="tx1"/>
                </a:solidFill>
              </a:rPr>
              <a:t>Przykład: </a:t>
            </a:r>
          </a:p>
          <a:p>
            <a:pPr algn="just"/>
            <a:r>
              <a:rPr lang="pl-PL" sz="1100" dirty="0">
                <a:solidFill>
                  <a:schemeClr val="tx1"/>
                </a:solidFill>
              </a:rPr>
              <a:t>Jeżeli dana osoba przyjechała do województwa śląskiego np. w styczniu i lipcu to jest liczona jeden raz. Analogicznie jeśli dany turysta spędził noclegi w dwóch powiatach w województwie śląskim, to liczony jest jeden raz (w powiecie, w którym spędził więcej noclegów).</a:t>
            </a:r>
          </a:p>
          <a:p>
            <a:pPr algn="just"/>
            <a:endParaRPr lang="pl-PL" sz="1100" dirty="0">
              <a:solidFill>
                <a:schemeClr val="tx1"/>
              </a:solidFill>
            </a:endParaRPr>
          </a:p>
          <a:p>
            <a:pPr algn="just"/>
            <a:r>
              <a:rPr lang="pl-PL" sz="1100" b="1" dirty="0">
                <a:solidFill>
                  <a:schemeClr val="tx1"/>
                </a:solidFill>
              </a:rPr>
              <a:t>Liczba wizyt turystów:</a:t>
            </a:r>
          </a:p>
          <a:p>
            <a:pPr algn="just"/>
            <a:r>
              <a:rPr lang="pl-PL" sz="1100" dirty="0">
                <a:solidFill>
                  <a:schemeClr val="tx1"/>
                </a:solidFill>
              </a:rPr>
              <a:t>Liczba wizyt, jakie zrealizowała </a:t>
            </a:r>
            <a:r>
              <a:rPr lang="pl-PL" sz="1100" u="sng" dirty="0">
                <a:solidFill>
                  <a:schemeClr val="tx1"/>
                </a:solidFill>
              </a:rPr>
              <a:t>populacja turystów</a:t>
            </a:r>
            <a:r>
              <a:rPr lang="pl-PL" sz="1100" dirty="0">
                <a:solidFill>
                  <a:schemeClr val="tx1"/>
                </a:solidFill>
              </a:rPr>
              <a:t> w województwie śląskim w poszczególnych okresach.</a:t>
            </a:r>
          </a:p>
          <a:p>
            <a:pPr algn="just"/>
            <a:r>
              <a:rPr lang="pl-PL" sz="1100" dirty="0">
                <a:solidFill>
                  <a:schemeClr val="tx1"/>
                </a:solidFill>
              </a:rPr>
              <a:t>Przykład: </a:t>
            </a:r>
          </a:p>
          <a:p>
            <a:pPr algn="just"/>
            <a:r>
              <a:rPr lang="pl-PL" sz="1100" dirty="0">
                <a:solidFill>
                  <a:schemeClr val="tx1"/>
                </a:solidFill>
              </a:rPr>
              <a:t>Jeżeli dana osoba przyjechała do województwa śląskiego np. w styczniu i lipcu to jest liczona dwa razy. Analogicznie jeśli dany turysta spędził noclegi w dwóch powiatach w województwie śląskim, to liczony jest dwa razy (w każdym z odwiedzonych powiatów).</a:t>
            </a:r>
          </a:p>
          <a:p>
            <a:pPr algn="just"/>
            <a:endParaRPr lang="pl-PL" sz="1100" dirty="0">
              <a:solidFill>
                <a:schemeClr val="tx1"/>
              </a:solidFill>
            </a:endParaRPr>
          </a:p>
          <a:p>
            <a:pPr algn="just"/>
            <a:r>
              <a:rPr lang="pl-PL" sz="1100" b="1" dirty="0">
                <a:solidFill>
                  <a:schemeClr val="tx1"/>
                </a:solidFill>
              </a:rPr>
              <a:t>Liczba </a:t>
            </a:r>
            <a:r>
              <a:rPr lang="pl-PL" sz="1100" b="1" dirty="0" err="1">
                <a:solidFill>
                  <a:schemeClr val="tx1"/>
                </a:solidFill>
              </a:rPr>
              <a:t>osobonocy</a:t>
            </a:r>
            <a:r>
              <a:rPr lang="pl-PL" sz="1100" b="1" dirty="0">
                <a:solidFill>
                  <a:schemeClr val="tx1"/>
                </a:solidFill>
              </a:rPr>
              <a:t> turystów:</a:t>
            </a:r>
          </a:p>
          <a:p>
            <a:pPr algn="just"/>
            <a:r>
              <a:rPr lang="pl-PL" sz="1100" dirty="0">
                <a:solidFill>
                  <a:schemeClr val="tx1"/>
                </a:solidFill>
              </a:rPr>
              <a:t>Liczba noclegów (</a:t>
            </a:r>
            <a:r>
              <a:rPr lang="pl-PL" sz="1100" dirty="0" err="1">
                <a:solidFill>
                  <a:schemeClr val="tx1"/>
                </a:solidFill>
              </a:rPr>
              <a:t>osobonocy</a:t>
            </a:r>
            <a:r>
              <a:rPr lang="pl-PL" sz="1100" dirty="0">
                <a:solidFill>
                  <a:schemeClr val="tx1"/>
                </a:solidFill>
              </a:rPr>
              <a:t>), jakie zrealizowała </a:t>
            </a:r>
            <a:r>
              <a:rPr lang="pl-PL" sz="1100" u="sng" dirty="0">
                <a:solidFill>
                  <a:schemeClr val="tx1"/>
                </a:solidFill>
              </a:rPr>
              <a:t>populacja turystów</a:t>
            </a:r>
            <a:r>
              <a:rPr lang="pl-PL" sz="1100" dirty="0">
                <a:solidFill>
                  <a:schemeClr val="tx1"/>
                </a:solidFill>
              </a:rPr>
              <a:t> w trakcie </a:t>
            </a:r>
            <a:r>
              <a:rPr lang="pl-PL" sz="1100" u="sng" dirty="0">
                <a:solidFill>
                  <a:schemeClr val="tx1"/>
                </a:solidFill>
              </a:rPr>
              <a:t>wszystkich wizyt</a:t>
            </a:r>
            <a:r>
              <a:rPr lang="pl-PL" sz="1100" dirty="0">
                <a:solidFill>
                  <a:schemeClr val="tx1"/>
                </a:solidFill>
              </a:rPr>
              <a:t> w województwie śląskim w poszczególnych okresach.</a:t>
            </a:r>
          </a:p>
          <a:p>
            <a:pPr algn="just"/>
            <a:r>
              <a:rPr lang="pl-PL" sz="1100" dirty="0">
                <a:solidFill>
                  <a:schemeClr val="tx1"/>
                </a:solidFill>
              </a:rPr>
              <a:t>Przykład: </a:t>
            </a:r>
          </a:p>
          <a:p>
            <a:pPr algn="just"/>
            <a:r>
              <a:rPr lang="pl-PL" sz="1100" dirty="0">
                <a:solidFill>
                  <a:schemeClr val="tx1"/>
                </a:solidFill>
              </a:rPr>
              <a:t>Jeżeli dana osoba przyjechała do województwa śląskiego np. w styczniu i spędziła tam dwa noclegi oraz w lipcu (trzy noclegi) to jest liczona pięć razy (suma liczby noclegów z obu pobytów). Reasumując: liczone są wszystkie noclegi każdego turysty.</a:t>
            </a:r>
          </a:p>
          <a:p>
            <a:pPr algn="just"/>
            <a:endParaRPr lang="pl-PL" sz="1100" dirty="0">
              <a:solidFill>
                <a:schemeClr val="tx1"/>
              </a:solidFill>
            </a:endParaRPr>
          </a:p>
        </p:txBody>
      </p:sp>
      <p:sp>
        <p:nvSpPr>
          <p:cNvPr id="6" name="Symbol zastępczy tekstu 5">
            <a:extLst>
              <a:ext uri="{FF2B5EF4-FFF2-40B4-BE49-F238E27FC236}">
                <a16:creationId xmlns:a16="http://schemas.microsoft.com/office/drawing/2014/main" id="{ED10ED29-A24E-F46C-1BC5-DBAA4D44E83D}"/>
              </a:ext>
            </a:extLst>
          </p:cNvPr>
          <p:cNvSpPr>
            <a:spLocks noGrp="1"/>
          </p:cNvSpPr>
          <p:nvPr>
            <p:ph type="body" sz="quarter" idx="16"/>
          </p:nvPr>
        </p:nvSpPr>
        <p:spPr>
          <a:xfrm>
            <a:off x="1286388" y="545377"/>
            <a:ext cx="4508275" cy="659306"/>
          </a:xfrm>
        </p:spPr>
        <p:txBody>
          <a:bodyPr>
            <a:normAutofit/>
          </a:bodyPr>
          <a:lstStyle/>
          <a:p>
            <a:r>
              <a:rPr lang="pl-PL" dirty="0">
                <a:solidFill>
                  <a:schemeClr val="tx1"/>
                </a:solidFill>
              </a:rPr>
              <a:t>Definicje</a:t>
            </a:r>
            <a:endParaRPr lang="en-US" dirty="0">
              <a:solidFill>
                <a:schemeClr val="tx1"/>
              </a:solidFill>
            </a:endParaRPr>
          </a:p>
        </p:txBody>
      </p:sp>
    </p:spTree>
    <p:extLst>
      <p:ext uri="{BB962C8B-B14F-4D97-AF65-F5344CB8AC3E}">
        <p14:creationId xmlns:p14="http://schemas.microsoft.com/office/powerpoint/2010/main" val="2036825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941BC7"/>
            </a:gs>
            <a:gs pos="100000">
              <a:srgbClr val="C026D3"/>
            </a:gs>
          </a:gsLst>
          <a:lin ang="5400000" scaled="1"/>
        </a:gradFill>
        <a:effectLst/>
      </p:bgPr>
    </p:bg>
    <p:spTree>
      <p:nvGrpSpPr>
        <p:cNvPr id="1" name="">
          <a:extLst>
            <a:ext uri="{FF2B5EF4-FFF2-40B4-BE49-F238E27FC236}">
              <a16:creationId xmlns:a16="http://schemas.microsoft.com/office/drawing/2014/main" id="{C53E3348-172D-F4FF-A46A-0E8152C635DD}"/>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D5E6C30-39D8-94F5-1F88-7A066FD8010A}"/>
              </a:ext>
            </a:extLst>
          </p:cNvPr>
          <p:cNvSpPr>
            <a:spLocks noGrp="1"/>
          </p:cNvSpPr>
          <p:nvPr>
            <p:ph type="title"/>
          </p:nvPr>
        </p:nvSpPr>
        <p:spPr>
          <a:xfrm>
            <a:off x="866033" y="1995332"/>
            <a:ext cx="8428659" cy="2852737"/>
          </a:xfrm>
        </p:spPr>
        <p:txBody>
          <a:bodyPr>
            <a:noAutofit/>
          </a:bodyPr>
          <a:lstStyle/>
          <a:p>
            <a:r>
              <a:rPr lang="pl-PL" sz="2800" dirty="0"/>
              <a:t>Liczba Turystów</a:t>
            </a:r>
          </a:p>
        </p:txBody>
      </p:sp>
      <p:pic>
        <p:nvPicPr>
          <p:cNvPr id="12" name="Symbol zastępczy obrazu 11">
            <a:extLst>
              <a:ext uri="{FF2B5EF4-FFF2-40B4-BE49-F238E27FC236}">
                <a16:creationId xmlns:a16="http://schemas.microsoft.com/office/drawing/2014/main" id="{660786E6-3749-75C3-4811-6AEC6DCA59B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p:blipFill>
        <p:spPr>
          <a:xfrm>
            <a:off x="10058160" y="2465546"/>
            <a:ext cx="1596194" cy="1596194"/>
          </a:xfrm>
          <a:effectLst>
            <a:softEdge rad="0"/>
          </a:effectLst>
        </p:spPr>
      </p:pic>
      <p:pic>
        <p:nvPicPr>
          <p:cNvPr id="10" name="Symbol zastępczy obrazu 9" descr="Obraz zawierający osoba, zewnętrzne&#10;&#10;Opis wygenerowany automatycznie">
            <a:extLst>
              <a:ext uri="{FF2B5EF4-FFF2-40B4-BE49-F238E27FC236}">
                <a16:creationId xmlns:a16="http://schemas.microsoft.com/office/drawing/2014/main" id="{502D27D5-4A35-B6D9-862B-6AF13C6426FB}"/>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42" r="16642"/>
          <a:stretch>
            <a:fillRect/>
          </a:stretch>
        </p:blipFill>
        <p:spPr>
          <a:effectLst>
            <a:softEdge rad="0"/>
          </a:effectLst>
        </p:spPr>
      </p:pic>
      <p:pic>
        <p:nvPicPr>
          <p:cNvPr id="6" name="Obraz 5">
            <a:extLst>
              <a:ext uri="{FF2B5EF4-FFF2-40B4-BE49-F238E27FC236}">
                <a16:creationId xmlns:a16="http://schemas.microsoft.com/office/drawing/2014/main" id="{96B858BB-DADC-D84A-8DFD-7D6E7EEF3B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2615259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F0E79-A1DE-BC12-290C-AAD27214DA5F}"/>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7F883054-35F5-67CB-FB0C-CDD26ECDA859}"/>
              </a:ext>
            </a:extLst>
          </p:cNvPr>
          <p:cNvSpPr>
            <a:spLocks noGrp="1"/>
          </p:cNvSpPr>
          <p:nvPr>
            <p:ph type="body" sz="quarter" idx="16"/>
          </p:nvPr>
        </p:nvSpPr>
        <p:spPr>
          <a:xfrm>
            <a:off x="833461" y="116734"/>
            <a:ext cx="9092859" cy="659306"/>
          </a:xfrm>
        </p:spPr>
        <p:txBody>
          <a:bodyPr>
            <a:normAutofit/>
          </a:bodyPr>
          <a:lstStyle/>
          <a:p>
            <a:r>
              <a:rPr lang="pl-PL" sz="1800" dirty="0"/>
              <a:t>Populacja, liczba wizyt oraz noclegów turystów (bez UA) w województwie śląskim</a:t>
            </a:r>
          </a:p>
        </p:txBody>
      </p:sp>
      <p:graphicFrame>
        <p:nvGraphicFramePr>
          <p:cNvPr id="10" name="Wykres 9">
            <a:extLst>
              <a:ext uri="{FF2B5EF4-FFF2-40B4-BE49-F238E27FC236}">
                <a16:creationId xmlns:a16="http://schemas.microsoft.com/office/drawing/2014/main" id="{8C92B12A-C119-03A2-BEA5-B5CAEFF40563}"/>
              </a:ext>
            </a:extLst>
          </p:cNvPr>
          <p:cNvGraphicFramePr/>
          <p:nvPr>
            <p:extLst>
              <p:ext uri="{D42A27DB-BD31-4B8C-83A1-F6EECF244321}">
                <p14:modId xmlns:p14="http://schemas.microsoft.com/office/powerpoint/2010/main" val="3982349017"/>
              </p:ext>
            </p:extLst>
          </p:nvPr>
        </p:nvGraphicFramePr>
        <p:xfrm>
          <a:off x="1056640" y="870910"/>
          <a:ext cx="10830559" cy="4727250"/>
        </p:xfrm>
        <a:graphic>
          <a:graphicData uri="http://schemas.openxmlformats.org/drawingml/2006/chart">
            <c:chart xmlns:c="http://schemas.openxmlformats.org/drawingml/2006/chart" xmlns:r="http://schemas.openxmlformats.org/officeDocument/2006/relationships" r:id="rId2"/>
          </a:graphicData>
        </a:graphic>
      </p:graphicFrame>
      <p:sp>
        <p:nvSpPr>
          <p:cNvPr id="2" name="Symbol zastępczy tekstu 5">
            <a:extLst>
              <a:ext uri="{FF2B5EF4-FFF2-40B4-BE49-F238E27FC236}">
                <a16:creationId xmlns:a16="http://schemas.microsoft.com/office/drawing/2014/main" id="{7BF752C7-D3F9-1E91-80A8-013304D7E776}"/>
              </a:ext>
            </a:extLst>
          </p:cNvPr>
          <p:cNvSpPr>
            <a:spLocks noGrp="1"/>
          </p:cNvSpPr>
          <p:nvPr>
            <p:ph type="body" sz="half" idx="15"/>
          </p:nvPr>
        </p:nvSpPr>
        <p:spPr>
          <a:xfrm>
            <a:off x="980110" y="5905144"/>
            <a:ext cx="10824002" cy="659307"/>
          </a:xfrm>
        </p:spPr>
        <p:txBody>
          <a:bodyPr>
            <a:normAutofit fontScale="92500" lnSpcReduction="10000"/>
          </a:bodyPr>
          <a:lstStyle/>
          <a:p>
            <a:r>
              <a:rPr lang="pl-PL" dirty="0"/>
              <a:t>Mniejsza o 2% w 2023 roku populacja turystów zrealizowała więcej o 5% wizyt i noclegów w porównaniu do 2022 roku. Oznacza to, że wzrósł udział osób powracających do województwa w skali jednego roku (więcej niż jedna wizyta) i wydłużyły się pobyty.</a:t>
            </a:r>
          </a:p>
        </p:txBody>
      </p:sp>
    </p:spTree>
    <p:extLst>
      <p:ext uri="{BB962C8B-B14F-4D97-AF65-F5344CB8AC3E}">
        <p14:creationId xmlns:p14="http://schemas.microsoft.com/office/powerpoint/2010/main" val="3261982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1BCBA-BAC2-3635-AD66-951850774138}"/>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CF7F13F8-18A0-3C3D-1E11-DA4851C57B75}"/>
              </a:ext>
            </a:extLst>
          </p:cNvPr>
          <p:cNvSpPr>
            <a:spLocks noGrp="1"/>
          </p:cNvSpPr>
          <p:nvPr>
            <p:ph type="body" sz="quarter" idx="16"/>
          </p:nvPr>
        </p:nvSpPr>
        <p:spPr>
          <a:xfrm>
            <a:off x="843621" y="208174"/>
            <a:ext cx="8503579" cy="659306"/>
          </a:xfrm>
        </p:spPr>
        <p:txBody>
          <a:bodyPr>
            <a:normAutofit/>
          </a:bodyPr>
          <a:lstStyle/>
          <a:p>
            <a:r>
              <a:rPr lang="pl-PL" sz="2000" dirty="0"/>
              <a:t>Udziały typów turystów w województwie śląskim w 2023 roku</a:t>
            </a:r>
          </a:p>
        </p:txBody>
      </p:sp>
      <p:graphicFrame>
        <p:nvGraphicFramePr>
          <p:cNvPr id="10" name="Wykres 9">
            <a:extLst>
              <a:ext uri="{FF2B5EF4-FFF2-40B4-BE49-F238E27FC236}">
                <a16:creationId xmlns:a16="http://schemas.microsoft.com/office/drawing/2014/main" id="{C591A38F-0E83-236A-41B5-AF0039CB4DE5}"/>
              </a:ext>
            </a:extLst>
          </p:cNvPr>
          <p:cNvGraphicFramePr/>
          <p:nvPr>
            <p:extLst>
              <p:ext uri="{D42A27DB-BD31-4B8C-83A1-F6EECF244321}">
                <p14:modId xmlns:p14="http://schemas.microsoft.com/office/powerpoint/2010/main" val="761865570"/>
              </p:ext>
            </p:extLst>
          </p:nvPr>
        </p:nvGraphicFramePr>
        <p:xfrm>
          <a:off x="955040" y="1002392"/>
          <a:ext cx="10925048" cy="4491397"/>
        </p:xfrm>
        <a:graphic>
          <a:graphicData uri="http://schemas.openxmlformats.org/drawingml/2006/chart">
            <c:chart xmlns:c="http://schemas.openxmlformats.org/drawingml/2006/chart" xmlns:r="http://schemas.openxmlformats.org/officeDocument/2006/relationships" r:id="rId2"/>
          </a:graphicData>
        </a:graphic>
      </p:graphicFrame>
      <p:sp>
        <p:nvSpPr>
          <p:cNvPr id="2" name="Symbol zastępczy tekstu 5">
            <a:extLst>
              <a:ext uri="{FF2B5EF4-FFF2-40B4-BE49-F238E27FC236}">
                <a16:creationId xmlns:a16="http://schemas.microsoft.com/office/drawing/2014/main" id="{91477C2C-3BE5-24E6-6B4A-A6429A86C50D}"/>
              </a:ext>
            </a:extLst>
          </p:cNvPr>
          <p:cNvSpPr>
            <a:spLocks noGrp="1"/>
          </p:cNvSpPr>
          <p:nvPr>
            <p:ph type="body" sz="half" idx="15"/>
          </p:nvPr>
        </p:nvSpPr>
        <p:spPr>
          <a:xfrm>
            <a:off x="980110" y="5905144"/>
            <a:ext cx="10824002" cy="659307"/>
          </a:xfrm>
        </p:spPr>
        <p:txBody>
          <a:bodyPr>
            <a:normAutofit/>
          </a:bodyPr>
          <a:lstStyle/>
          <a:p>
            <a:r>
              <a:rPr lang="pl-PL" dirty="0"/>
              <a:t>Turyści krajowi w 2023 roku stanowili większość ogółu turystów w każdej z badanych płaszczyzn (populacja, wizyty, noclegi).</a:t>
            </a:r>
          </a:p>
        </p:txBody>
      </p:sp>
    </p:spTree>
    <p:extLst>
      <p:ext uri="{BB962C8B-B14F-4D97-AF65-F5344CB8AC3E}">
        <p14:creationId xmlns:p14="http://schemas.microsoft.com/office/powerpoint/2010/main" val="1875144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941BC7"/>
            </a:gs>
            <a:gs pos="100000">
              <a:srgbClr val="C026D3"/>
            </a:gs>
          </a:gsLst>
          <a:lin ang="5400000" scaled="1"/>
        </a:gradFill>
        <a:effectLst/>
      </p:bgPr>
    </p:bg>
    <p:spTree>
      <p:nvGrpSpPr>
        <p:cNvPr id="1" name="">
          <a:extLst>
            <a:ext uri="{FF2B5EF4-FFF2-40B4-BE49-F238E27FC236}">
              <a16:creationId xmlns:a16="http://schemas.microsoft.com/office/drawing/2014/main" id="{EB73EBED-D2D6-0638-8916-048C5B917A2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0152E31B-98EC-28CA-9AC0-6C7AD80B26FA}"/>
              </a:ext>
            </a:extLst>
          </p:cNvPr>
          <p:cNvSpPr>
            <a:spLocks noGrp="1"/>
          </p:cNvSpPr>
          <p:nvPr>
            <p:ph type="title"/>
          </p:nvPr>
        </p:nvSpPr>
        <p:spPr>
          <a:xfrm>
            <a:off x="866033" y="1995332"/>
            <a:ext cx="8428659" cy="2852737"/>
          </a:xfrm>
        </p:spPr>
        <p:txBody>
          <a:bodyPr>
            <a:noAutofit/>
          </a:bodyPr>
          <a:lstStyle/>
          <a:p>
            <a:r>
              <a:rPr lang="pl-PL" sz="2800" dirty="0"/>
              <a:t>Turyści krajowi</a:t>
            </a:r>
          </a:p>
        </p:txBody>
      </p:sp>
      <p:pic>
        <p:nvPicPr>
          <p:cNvPr id="12" name="Symbol zastępczy obrazu 11">
            <a:extLst>
              <a:ext uri="{FF2B5EF4-FFF2-40B4-BE49-F238E27FC236}">
                <a16:creationId xmlns:a16="http://schemas.microsoft.com/office/drawing/2014/main" id="{4B96A36E-8E77-BFCF-755B-54C34EF0FEE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p:blipFill>
        <p:spPr>
          <a:xfrm>
            <a:off x="10058160" y="2465546"/>
            <a:ext cx="1596194" cy="1596194"/>
          </a:xfrm>
          <a:effectLst>
            <a:softEdge rad="0"/>
          </a:effectLst>
        </p:spPr>
      </p:pic>
      <p:pic>
        <p:nvPicPr>
          <p:cNvPr id="10" name="Symbol zastępczy obrazu 9" descr="Obraz zawierający osoba, zewnętrzne&#10;&#10;Opis wygenerowany automatycznie">
            <a:extLst>
              <a:ext uri="{FF2B5EF4-FFF2-40B4-BE49-F238E27FC236}">
                <a16:creationId xmlns:a16="http://schemas.microsoft.com/office/drawing/2014/main" id="{3BCDB0BD-1622-09A9-0729-D41C90E4E842}"/>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42" r="16642"/>
          <a:stretch>
            <a:fillRect/>
          </a:stretch>
        </p:blipFill>
        <p:spPr>
          <a:effectLst>
            <a:softEdge rad="0"/>
          </a:effectLst>
        </p:spPr>
      </p:pic>
      <p:pic>
        <p:nvPicPr>
          <p:cNvPr id="6" name="Obraz 5">
            <a:extLst>
              <a:ext uri="{FF2B5EF4-FFF2-40B4-BE49-F238E27FC236}">
                <a16:creationId xmlns:a16="http://schemas.microsoft.com/office/drawing/2014/main" id="{E46044F2-1B06-31B5-6657-133B671482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224855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E4042-7785-EF13-36C8-B711EB854B91}"/>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2E0E09CB-89D7-E201-22B8-05D44F58D876}"/>
              </a:ext>
            </a:extLst>
          </p:cNvPr>
          <p:cNvSpPr>
            <a:spLocks noGrp="1"/>
          </p:cNvSpPr>
          <p:nvPr>
            <p:ph type="body" sz="half" idx="15"/>
          </p:nvPr>
        </p:nvSpPr>
        <p:spPr>
          <a:xfrm>
            <a:off x="1021539" y="5905144"/>
            <a:ext cx="10617833" cy="722079"/>
          </a:xfrm>
        </p:spPr>
        <p:txBody>
          <a:bodyPr>
            <a:normAutofit/>
          </a:bodyPr>
          <a:lstStyle/>
          <a:p>
            <a:r>
              <a:rPr lang="pl-PL" sz="1050" dirty="0"/>
              <a:t>Pomimo spadku liczby turystów krajowych w województwie śląskim w 2023 roku, wzrosła liczba zrealizowanych przez nich wizyt i spędzonych noclegów. Oznacza to, że częściej powracali do województwa i spędzali w nim więcej nocy. Zatem najprawdopodobniej wydatki w trakcie pobytu wzrosły w porównaniu do 2022 roku o kilka punktów procentowych (z uwzględnieniem inflacji).</a:t>
            </a:r>
          </a:p>
        </p:txBody>
      </p:sp>
      <p:sp>
        <p:nvSpPr>
          <p:cNvPr id="7" name="Symbol zastępczy tekstu 6">
            <a:extLst>
              <a:ext uri="{FF2B5EF4-FFF2-40B4-BE49-F238E27FC236}">
                <a16:creationId xmlns:a16="http://schemas.microsoft.com/office/drawing/2014/main" id="{D6EB17CC-633E-A85D-F791-660ABC716165}"/>
              </a:ext>
            </a:extLst>
          </p:cNvPr>
          <p:cNvSpPr>
            <a:spLocks noGrp="1"/>
          </p:cNvSpPr>
          <p:nvPr>
            <p:ph type="body" sz="quarter" idx="16"/>
          </p:nvPr>
        </p:nvSpPr>
        <p:spPr>
          <a:xfrm>
            <a:off x="833461" y="116734"/>
            <a:ext cx="9190105" cy="659306"/>
          </a:xfrm>
        </p:spPr>
        <p:txBody>
          <a:bodyPr>
            <a:normAutofit/>
          </a:bodyPr>
          <a:lstStyle/>
          <a:p>
            <a:r>
              <a:rPr lang="pl-PL" sz="1800" dirty="0"/>
              <a:t>Populacja, liczba wizyt oraz noclegów turystów krajowych w województwie śląskim</a:t>
            </a:r>
          </a:p>
        </p:txBody>
      </p:sp>
      <p:graphicFrame>
        <p:nvGraphicFramePr>
          <p:cNvPr id="10" name="Wykres 9">
            <a:extLst>
              <a:ext uri="{FF2B5EF4-FFF2-40B4-BE49-F238E27FC236}">
                <a16:creationId xmlns:a16="http://schemas.microsoft.com/office/drawing/2014/main" id="{6F1159D7-1DA8-C148-67D7-EAA4594EBE18}"/>
              </a:ext>
            </a:extLst>
          </p:cNvPr>
          <p:cNvGraphicFramePr/>
          <p:nvPr>
            <p:extLst>
              <p:ext uri="{D42A27DB-BD31-4B8C-83A1-F6EECF244321}">
                <p14:modId xmlns:p14="http://schemas.microsoft.com/office/powerpoint/2010/main" val="1915817251"/>
              </p:ext>
            </p:extLst>
          </p:nvPr>
        </p:nvGraphicFramePr>
        <p:xfrm>
          <a:off x="1021539" y="937585"/>
          <a:ext cx="10617833" cy="49675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84068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70114-2A1E-1DAA-F951-2CF9A3A8BC2C}"/>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A98A190D-CB1F-A4F6-7A4E-8C20F9ACCDF3}"/>
              </a:ext>
            </a:extLst>
          </p:cNvPr>
          <p:cNvSpPr>
            <a:spLocks noGrp="1"/>
          </p:cNvSpPr>
          <p:nvPr>
            <p:ph type="body" sz="half" idx="15"/>
          </p:nvPr>
        </p:nvSpPr>
        <p:spPr>
          <a:xfrm>
            <a:off x="995661" y="5905144"/>
            <a:ext cx="10643711" cy="341106"/>
          </a:xfrm>
        </p:spPr>
        <p:txBody>
          <a:bodyPr/>
          <a:lstStyle/>
          <a:p>
            <a:r>
              <a:rPr lang="pl-PL" dirty="0"/>
              <a:t>W 2023 roku udział dzieci i młodzieży w populacji turystów krajowych wzrósł z 12% do 14%.</a:t>
            </a:r>
          </a:p>
        </p:txBody>
      </p:sp>
      <p:sp>
        <p:nvSpPr>
          <p:cNvPr id="7" name="Symbol zastępczy tekstu 6">
            <a:extLst>
              <a:ext uri="{FF2B5EF4-FFF2-40B4-BE49-F238E27FC236}">
                <a16:creationId xmlns:a16="http://schemas.microsoft.com/office/drawing/2014/main" id="{5CD95052-3990-2C40-7E3A-B17E12C995ED}"/>
              </a:ext>
            </a:extLst>
          </p:cNvPr>
          <p:cNvSpPr>
            <a:spLocks noGrp="1"/>
          </p:cNvSpPr>
          <p:nvPr>
            <p:ph type="body" sz="quarter" idx="16"/>
          </p:nvPr>
        </p:nvSpPr>
        <p:spPr>
          <a:xfrm>
            <a:off x="833461" y="116734"/>
            <a:ext cx="9129145" cy="659306"/>
          </a:xfrm>
        </p:spPr>
        <p:txBody>
          <a:bodyPr>
            <a:normAutofit fontScale="92500"/>
          </a:bodyPr>
          <a:lstStyle/>
          <a:p>
            <a:r>
              <a:rPr lang="pl-PL" sz="2400" dirty="0"/>
              <a:t>Szacowana populacja turystów krajowych z uwzględnieniem dzieci</a:t>
            </a:r>
          </a:p>
        </p:txBody>
      </p:sp>
      <p:graphicFrame>
        <p:nvGraphicFramePr>
          <p:cNvPr id="10" name="Wykres 9">
            <a:extLst>
              <a:ext uri="{FF2B5EF4-FFF2-40B4-BE49-F238E27FC236}">
                <a16:creationId xmlns:a16="http://schemas.microsoft.com/office/drawing/2014/main" id="{29D3271A-BFFC-6125-E9C4-B18A5BC2B288}"/>
              </a:ext>
            </a:extLst>
          </p:cNvPr>
          <p:cNvGraphicFramePr/>
          <p:nvPr>
            <p:extLst>
              <p:ext uri="{D42A27DB-BD31-4B8C-83A1-F6EECF244321}">
                <p14:modId xmlns:p14="http://schemas.microsoft.com/office/powerpoint/2010/main" val="2512291496"/>
              </p:ext>
            </p:extLst>
          </p:nvPr>
        </p:nvGraphicFramePr>
        <p:xfrm>
          <a:off x="995661" y="937585"/>
          <a:ext cx="10643711" cy="49675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85078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5651B-C373-5189-ECAB-2B1BF5D23DBF}"/>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DCF8FEA4-C836-4377-D527-23DC21690E3D}"/>
              </a:ext>
            </a:extLst>
          </p:cNvPr>
          <p:cNvSpPr>
            <a:spLocks noGrp="1"/>
          </p:cNvSpPr>
          <p:nvPr>
            <p:ph type="body" sz="quarter" idx="16"/>
          </p:nvPr>
        </p:nvSpPr>
        <p:spPr>
          <a:xfrm>
            <a:off x="918919" y="150917"/>
            <a:ext cx="8747595" cy="659306"/>
          </a:xfrm>
        </p:spPr>
        <p:txBody>
          <a:bodyPr>
            <a:normAutofit/>
          </a:bodyPr>
          <a:lstStyle/>
          <a:p>
            <a:r>
              <a:rPr lang="pl-PL" sz="2000" dirty="0"/>
              <a:t>Destynacje (odwiedzane powiaty) przez turystów krajowych</a:t>
            </a:r>
          </a:p>
        </p:txBody>
      </p:sp>
      <p:graphicFrame>
        <p:nvGraphicFramePr>
          <p:cNvPr id="2" name="Tabela 1">
            <a:extLst>
              <a:ext uri="{FF2B5EF4-FFF2-40B4-BE49-F238E27FC236}">
                <a16:creationId xmlns:a16="http://schemas.microsoft.com/office/drawing/2014/main" id="{117C0AF0-337A-2111-E6F5-F361902FA340}"/>
              </a:ext>
            </a:extLst>
          </p:cNvPr>
          <p:cNvGraphicFramePr>
            <a:graphicFrameLocks noGrp="1"/>
          </p:cNvGraphicFramePr>
          <p:nvPr>
            <p:extLst>
              <p:ext uri="{D42A27DB-BD31-4B8C-83A1-F6EECF244321}">
                <p14:modId xmlns:p14="http://schemas.microsoft.com/office/powerpoint/2010/main" val="367106871"/>
              </p:ext>
            </p:extLst>
          </p:nvPr>
        </p:nvGraphicFramePr>
        <p:xfrm>
          <a:off x="1092382" y="810223"/>
          <a:ext cx="4907824" cy="5838743"/>
        </p:xfrm>
        <a:graphic>
          <a:graphicData uri="http://schemas.openxmlformats.org/drawingml/2006/table">
            <a:tbl>
              <a:tblPr firstRow="1" bandRow="1">
                <a:tableStyleId>{5C22544A-7EE6-4342-B048-85BDC9FD1C3A}</a:tableStyleId>
              </a:tblPr>
              <a:tblGrid>
                <a:gridCol w="1836685">
                  <a:extLst>
                    <a:ext uri="{9D8B030D-6E8A-4147-A177-3AD203B41FA5}">
                      <a16:colId xmlns:a16="http://schemas.microsoft.com/office/drawing/2014/main" val="4086772099"/>
                    </a:ext>
                  </a:extLst>
                </a:gridCol>
                <a:gridCol w="1023713">
                  <a:extLst>
                    <a:ext uri="{9D8B030D-6E8A-4147-A177-3AD203B41FA5}">
                      <a16:colId xmlns:a16="http://schemas.microsoft.com/office/drawing/2014/main" val="444157024"/>
                    </a:ext>
                  </a:extLst>
                </a:gridCol>
                <a:gridCol w="1023713">
                  <a:extLst>
                    <a:ext uri="{9D8B030D-6E8A-4147-A177-3AD203B41FA5}">
                      <a16:colId xmlns:a16="http://schemas.microsoft.com/office/drawing/2014/main" val="3677493927"/>
                    </a:ext>
                  </a:extLst>
                </a:gridCol>
                <a:gridCol w="1023713">
                  <a:extLst>
                    <a:ext uri="{9D8B030D-6E8A-4147-A177-3AD203B41FA5}">
                      <a16:colId xmlns:a16="http://schemas.microsoft.com/office/drawing/2014/main" val="3685116072"/>
                    </a:ext>
                  </a:extLst>
                </a:gridCol>
              </a:tblGrid>
              <a:tr h="0">
                <a:tc gridSpan="4">
                  <a:txBody>
                    <a:bodyPr/>
                    <a:lstStyle/>
                    <a:p>
                      <a:pPr algn="ctr" fontAlgn="b"/>
                      <a:r>
                        <a:rPr lang="pl-PL" sz="900" b="0" i="0" u="none" strike="noStrike" dirty="0">
                          <a:solidFill>
                            <a:schemeClr val="bg1"/>
                          </a:solidFill>
                          <a:effectLst/>
                          <a:latin typeface="+mn-lt"/>
                        </a:rPr>
                        <a:t>2023</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536563740"/>
                  </a:ext>
                </a:extLst>
              </a:tr>
              <a:tr h="222352">
                <a:tc>
                  <a:txBody>
                    <a:bodyPr/>
                    <a:lstStyle/>
                    <a:p>
                      <a:pPr algn="ctr" fontAlgn="b"/>
                      <a:r>
                        <a:rPr lang="pl-PL" sz="900" u="none" strike="noStrike" dirty="0">
                          <a:solidFill>
                            <a:schemeClr val="bg1"/>
                          </a:solidFill>
                          <a:effectLst/>
                          <a:latin typeface="+mn-lt"/>
                        </a:rPr>
                        <a:t>Powiat</a:t>
                      </a:r>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algn="ctr" fontAlgn="b"/>
                      <a:r>
                        <a:rPr lang="pl-PL" sz="900" b="0" i="0" u="none" strike="noStrike" dirty="0">
                          <a:solidFill>
                            <a:schemeClr val="bg1"/>
                          </a:solidFill>
                          <a:effectLst/>
                          <a:latin typeface="+mn-lt"/>
                        </a:rPr>
                        <a:t>Liczba wizyt ↓</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algn="ctr" fontAlgn="b"/>
                      <a:r>
                        <a:rPr lang="pl-PL" sz="900" b="0" i="0" u="none" strike="noStrike" dirty="0">
                          <a:solidFill>
                            <a:schemeClr val="bg1"/>
                          </a:solidFill>
                          <a:effectLst/>
                          <a:latin typeface="+mn-lt"/>
                        </a:rPr>
                        <a:t>Liczba </a:t>
                      </a:r>
                      <a:r>
                        <a:rPr lang="pl-PL" sz="900" b="0" i="0" u="none" strike="noStrike" dirty="0" err="1">
                          <a:solidFill>
                            <a:schemeClr val="bg1"/>
                          </a:solidFill>
                          <a:effectLst/>
                          <a:latin typeface="+mn-lt"/>
                        </a:rPr>
                        <a:t>osobonocy</a:t>
                      </a:r>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pl-PL" sz="900" b="0" i="0" u="none" strike="noStrike" dirty="0">
                          <a:solidFill>
                            <a:schemeClr val="bg1"/>
                          </a:solidFill>
                          <a:effectLst/>
                          <a:latin typeface="+mn-lt"/>
                        </a:rPr>
                        <a:t>Długość pobytu</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089967752"/>
                  </a:ext>
                </a:extLst>
              </a:tr>
              <a:tr h="145278">
                <a:tc>
                  <a:txBody>
                    <a:bodyPr/>
                    <a:lstStyle/>
                    <a:p>
                      <a:pPr algn="l" rtl="0" fontAlgn="b"/>
                      <a:r>
                        <a:rPr lang="pl-PL" sz="900" b="0" i="0" u="none" strike="noStrike" dirty="0">
                          <a:solidFill>
                            <a:srgbClr val="000000"/>
                          </a:solidFill>
                          <a:effectLst/>
                          <a:latin typeface="+mn-lt"/>
                        </a:rPr>
                        <a:t>powiat cieszyński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669 686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2 174 118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3,25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6579485"/>
                  </a:ext>
                </a:extLst>
              </a:tr>
              <a:tr h="147716">
                <a:tc>
                  <a:txBody>
                    <a:bodyPr/>
                    <a:lstStyle/>
                    <a:p>
                      <a:pPr algn="l" rtl="0" fontAlgn="b"/>
                      <a:r>
                        <a:rPr lang="pl-PL" sz="900" b="0" i="0" u="none" strike="noStrike">
                          <a:solidFill>
                            <a:srgbClr val="000000"/>
                          </a:solidFill>
                          <a:effectLst/>
                          <a:latin typeface="+mn-lt"/>
                        </a:rPr>
                        <a:t>powiat Katowice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468 861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630 317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1,34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6735062"/>
                  </a:ext>
                </a:extLst>
              </a:tr>
              <a:tr h="108659">
                <a:tc>
                  <a:txBody>
                    <a:bodyPr/>
                    <a:lstStyle/>
                    <a:p>
                      <a:pPr algn="l" rtl="0" fontAlgn="b"/>
                      <a:r>
                        <a:rPr lang="pl-PL" sz="900" b="0" i="0" u="none" strike="noStrike">
                          <a:solidFill>
                            <a:srgbClr val="000000"/>
                          </a:solidFill>
                          <a:effectLst/>
                          <a:latin typeface="+mn-lt"/>
                        </a:rPr>
                        <a:t>powiat myszkowski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353 288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554 177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9506039"/>
                  </a:ext>
                </a:extLst>
              </a:tr>
              <a:tr h="145279">
                <a:tc>
                  <a:txBody>
                    <a:bodyPr/>
                    <a:lstStyle/>
                    <a:p>
                      <a:pPr algn="l" rtl="0" fontAlgn="b"/>
                      <a:r>
                        <a:rPr lang="pl-PL" sz="900" b="0" i="0" u="none" strike="noStrike">
                          <a:solidFill>
                            <a:srgbClr val="000000"/>
                          </a:solidFill>
                          <a:effectLst/>
                          <a:latin typeface="+mn-lt"/>
                        </a:rPr>
                        <a:t>powiat częstochowski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340 602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476 044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1,40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8026392"/>
                  </a:ext>
                </a:extLst>
              </a:tr>
              <a:tr h="147716">
                <a:tc>
                  <a:txBody>
                    <a:bodyPr/>
                    <a:lstStyle/>
                    <a:p>
                      <a:pPr algn="l" rtl="0" fontAlgn="b"/>
                      <a:r>
                        <a:rPr lang="pl-PL" sz="900" b="0" i="0" u="none" strike="noStrike">
                          <a:solidFill>
                            <a:srgbClr val="000000"/>
                          </a:solidFill>
                          <a:effectLst/>
                          <a:latin typeface="+mn-lt"/>
                        </a:rPr>
                        <a:t>powiat bielski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323 129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833 451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2,58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93058094"/>
                  </a:ext>
                </a:extLst>
              </a:tr>
              <a:tr h="147716">
                <a:tc>
                  <a:txBody>
                    <a:bodyPr/>
                    <a:lstStyle/>
                    <a:p>
                      <a:pPr algn="l" rtl="0" fontAlgn="b"/>
                      <a:r>
                        <a:rPr lang="pl-PL" sz="900" b="0" i="0" u="none" strike="noStrike">
                          <a:solidFill>
                            <a:srgbClr val="000000"/>
                          </a:solidFill>
                          <a:effectLst/>
                          <a:latin typeface="+mn-lt"/>
                        </a:rPr>
                        <a:t>powiat żywiecki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316 171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407 395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1,29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3857920"/>
                  </a:ext>
                </a:extLst>
              </a:tr>
              <a:tr h="143237">
                <a:tc>
                  <a:txBody>
                    <a:bodyPr/>
                    <a:lstStyle/>
                    <a:p>
                      <a:pPr algn="l" rtl="0" fontAlgn="b"/>
                      <a:r>
                        <a:rPr lang="pl-PL" sz="900" b="0" i="0" u="none" strike="noStrike">
                          <a:solidFill>
                            <a:srgbClr val="000000"/>
                          </a:solidFill>
                          <a:effectLst/>
                          <a:latin typeface="+mn-lt"/>
                        </a:rPr>
                        <a:t>powiat Gliwice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246 831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375 106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327941"/>
                  </a:ext>
                </a:extLst>
              </a:tr>
              <a:tr h="143340">
                <a:tc>
                  <a:txBody>
                    <a:bodyPr/>
                    <a:lstStyle/>
                    <a:p>
                      <a:pPr algn="l" rtl="0" fontAlgn="b"/>
                      <a:r>
                        <a:rPr lang="pl-PL" sz="900" b="0" i="0" u="none" strike="noStrike">
                          <a:solidFill>
                            <a:srgbClr val="000000"/>
                          </a:solidFill>
                          <a:effectLst/>
                          <a:latin typeface="+mn-lt"/>
                        </a:rPr>
                        <a:t>powiat Bielsko-Biała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205 805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600 868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2,92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7271586"/>
                  </a:ext>
                </a:extLst>
              </a:tr>
              <a:tr h="155556">
                <a:tc>
                  <a:txBody>
                    <a:bodyPr/>
                    <a:lstStyle/>
                    <a:p>
                      <a:pPr algn="l" rtl="0" fontAlgn="b"/>
                      <a:r>
                        <a:rPr lang="pl-PL" sz="900" b="0" i="0" u="none" strike="noStrike">
                          <a:solidFill>
                            <a:srgbClr val="000000"/>
                          </a:solidFill>
                          <a:effectLst/>
                          <a:latin typeface="+mn-lt"/>
                        </a:rPr>
                        <a:t>powiat Zabrze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178 757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280 431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7614038"/>
                  </a:ext>
                </a:extLst>
              </a:tr>
              <a:tr h="150681">
                <a:tc>
                  <a:txBody>
                    <a:bodyPr/>
                    <a:lstStyle/>
                    <a:p>
                      <a:pPr algn="l" rtl="0" fontAlgn="b"/>
                      <a:r>
                        <a:rPr lang="pl-PL" sz="900" b="0" i="0" u="none" strike="noStrike">
                          <a:solidFill>
                            <a:srgbClr val="000000"/>
                          </a:solidFill>
                          <a:effectLst/>
                          <a:latin typeface="+mn-lt"/>
                        </a:rPr>
                        <a:t>powiat Bytom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170 292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264 511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1,55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3398"/>
                  </a:ext>
                </a:extLst>
              </a:tr>
              <a:tr h="136704">
                <a:tc>
                  <a:txBody>
                    <a:bodyPr/>
                    <a:lstStyle/>
                    <a:p>
                      <a:pPr algn="l" rtl="0" fontAlgn="b"/>
                      <a:r>
                        <a:rPr lang="pl-PL" sz="900" b="0" i="0" u="none" strike="noStrike">
                          <a:solidFill>
                            <a:srgbClr val="000000"/>
                          </a:solidFill>
                          <a:effectLst/>
                          <a:latin typeface="+mn-lt"/>
                        </a:rPr>
                        <a:t>powiat Dąbrowa Górnicza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156 375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251 975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1,61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5406937"/>
                  </a:ext>
                </a:extLst>
              </a:tr>
              <a:tr h="147716">
                <a:tc>
                  <a:txBody>
                    <a:bodyPr/>
                    <a:lstStyle/>
                    <a:p>
                      <a:pPr algn="l" rtl="0" fontAlgn="b"/>
                      <a:r>
                        <a:rPr lang="pl-PL" sz="900" b="0" i="0" u="none" strike="noStrike">
                          <a:solidFill>
                            <a:srgbClr val="000000"/>
                          </a:solidFill>
                          <a:effectLst/>
                          <a:latin typeface="+mn-lt"/>
                        </a:rPr>
                        <a:t>powiat pszczyński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150 386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205 080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1,36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0822450"/>
                  </a:ext>
                </a:extLst>
              </a:tr>
              <a:tr h="147716">
                <a:tc>
                  <a:txBody>
                    <a:bodyPr/>
                    <a:lstStyle/>
                    <a:p>
                      <a:pPr algn="l" rtl="0" fontAlgn="b"/>
                      <a:r>
                        <a:rPr lang="pl-PL" sz="900" b="0" i="0" u="none" strike="noStrike">
                          <a:solidFill>
                            <a:srgbClr val="000000"/>
                          </a:solidFill>
                          <a:effectLst/>
                          <a:latin typeface="+mn-lt"/>
                        </a:rPr>
                        <a:t>powiat Chorzów</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134 574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207 762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0570153"/>
                  </a:ext>
                </a:extLst>
              </a:tr>
              <a:tr h="147716">
                <a:tc>
                  <a:txBody>
                    <a:bodyPr/>
                    <a:lstStyle/>
                    <a:p>
                      <a:pPr algn="l" rtl="0" fontAlgn="b"/>
                      <a:r>
                        <a:rPr lang="pl-PL" sz="900" b="0" i="0" u="none" strike="noStrike">
                          <a:solidFill>
                            <a:srgbClr val="000000"/>
                          </a:solidFill>
                          <a:effectLst/>
                          <a:latin typeface="+mn-lt"/>
                        </a:rPr>
                        <a:t>powiat Sosnowiec</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120 436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149 600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1,24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6153534"/>
                  </a:ext>
                </a:extLst>
              </a:tr>
              <a:tr h="144046">
                <a:tc>
                  <a:txBody>
                    <a:bodyPr/>
                    <a:lstStyle/>
                    <a:p>
                      <a:pPr algn="l" rtl="0" fontAlgn="b"/>
                      <a:r>
                        <a:rPr lang="pl-PL" sz="900" b="0" i="0" u="none" strike="noStrike">
                          <a:solidFill>
                            <a:srgbClr val="000000"/>
                          </a:solidFill>
                          <a:effectLst/>
                          <a:latin typeface="+mn-lt"/>
                        </a:rPr>
                        <a:t>powiat mikołowski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110 148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153 864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1,40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2999799"/>
                  </a:ext>
                </a:extLst>
              </a:tr>
              <a:tr h="153090">
                <a:tc>
                  <a:txBody>
                    <a:bodyPr/>
                    <a:lstStyle/>
                    <a:p>
                      <a:pPr algn="l" rtl="0" fontAlgn="b"/>
                      <a:r>
                        <a:rPr lang="pl-PL" sz="900" b="0" i="0" u="none" strike="noStrike">
                          <a:solidFill>
                            <a:srgbClr val="000000"/>
                          </a:solidFill>
                          <a:effectLst/>
                          <a:latin typeface="+mn-lt"/>
                        </a:rPr>
                        <a:t>powiat Piekary Śląskie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98 425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131 880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1,34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1112303"/>
                  </a:ext>
                </a:extLst>
              </a:tr>
              <a:tr h="147716">
                <a:tc>
                  <a:txBody>
                    <a:bodyPr/>
                    <a:lstStyle/>
                    <a:p>
                      <a:pPr algn="l" rtl="0" fontAlgn="b"/>
                      <a:r>
                        <a:rPr lang="pl-PL" sz="900" b="0" i="0" u="none" strike="noStrike">
                          <a:solidFill>
                            <a:srgbClr val="000000"/>
                          </a:solidFill>
                          <a:effectLst/>
                          <a:latin typeface="+mn-lt"/>
                        </a:rPr>
                        <a:t>powiat Tychy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87 025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164 971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1,90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5413498"/>
                  </a:ext>
                </a:extLst>
              </a:tr>
              <a:tr h="147716">
                <a:tc>
                  <a:txBody>
                    <a:bodyPr/>
                    <a:lstStyle/>
                    <a:p>
                      <a:pPr algn="l" rtl="0" fontAlgn="b"/>
                      <a:r>
                        <a:rPr lang="pl-PL" sz="900" b="0" i="0" u="none" strike="noStrike">
                          <a:solidFill>
                            <a:srgbClr val="000000"/>
                          </a:solidFill>
                          <a:effectLst/>
                          <a:latin typeface="+mn-lt"/>
                        </a:rPr>
                        <a:t>powiat Częstochowa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64 563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73 110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1,13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2553395"/>
                  </a:ext>
                </a:extLst>
              </a:tr>
              <a:tr h="147716">
                <a:tc>
                  <a:txBody>
                    <a:bodyPr/>
                    <a:lstStyle/>
                    <a:p>
                      <a:pPr algn="l" rtl="0" fontAlgn="b"/>
                      <a:r>
                        <a:rPr lang="pl-PL" sz="900" b="0" i="0" u="none" strike="noStrike">
                          <a:solidFill>
                            <a:srgbClr val="000000"/>
                          </a:solidFill>
                          <a:effectLst/>
                          <a:latin typeface="+mn-lt"/>
                        </a:rPr>
                        <a:t>powiat Rybnik</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49 872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81 872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1,64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4561755"/>
                  </a:ext>
                </a:extLst>
              </a:tr>
              <a:tr h="147716">
                <a:tc>
                  <a:txBody>
                    <a:bodyPr/>
                    <a:lstStyle/>
                    <a:p>
                      <a:pPr algn="l" rtl="0" fontAlgn="b"/>
                      <a:r>
                        <a:rPr lang="pl-PL" sz="900" b="0" i="0" u="none" strike="noStrike">
                          <a:solidFill>
                            <a:srgbClr val="000000"/>
                          </a:solidFill>
                          <a:effectLst/>
                          <a:latin typeface="+mn-lt"/>
                        </a:rPr>
                        <a:t>powiat rybnicki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47 090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88 556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1,88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6740102"/>
                  </a:ext>
                </a:extLst>
              </a:tr>
              <a:tr h="147716">
                <a:tc>
                  <a:txBody>
                    <a:bodyPr/>
                    <a:lstStyle/>
                    <a:p>
                      <a:pPr algn="l" rtl="0" fontAlgn="b"/>
                      <a:r>
                        <a:rPr lang="pl-PL" sz="900" b="0" i="0" u="none" strike="noStrike">
                          <a:solidFill>
                            <a:srgbClr val="000000"/>
                          </a:solidFill>
                          <a:effectLst/>
                          <a:latin typeface="+mn-lt"/>
                        </a:rPr>
                        <a:t>powiat zawierciański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42 389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57 980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1,37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33706639"/>
                  </a:ext>
                </a:extLst>
              </a:tr>
              <a:tr h="147716">
                <a:tc>
                  <a:txBody>
                    <a:bodyPr/>
                    <a:lstStyle/>
                    <a:p>
                      <a:pPr algn="l" rtl="0" fontAlgn="b"/>
                      <a:r>
                        <a:rPr lang="pl-PL" sz="900" b="0" i="0" u="none" strike="noStrike">
                          <a:solidFill>
                            <a:srgbClr val="000000"/>
                          </a:solidFill>
                          <a:effectLst/>
                          <a:latin typeface="+mn-lt"/>
                        </a:rPr>
                        <a:t>powiat Jastrzębie-Zdrój</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38 741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44 821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1,16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396558"/>
                  </a:ext>
                </a:extLst>
              </a:tr>
              <a:tr h="147716">
                <a:tc>
                  <a:txBody>
                    <a:bodyPr/>
                    <a:lstStyle/>
                    <a:p>
                      <a:pPr algn="l" rtl="0" fontAlgn="b"/>
                      <a:r>
                        <a:rPr lang="pl-PL" sz="900" b="0" i="0" u="none" strike="noStrike">
                          <a:solidFill>
                            <a:srgbClr val="000000"/>
                          </a:solidFill>
                          <a:effectLst/>
                          <a:latin typeface="+mn-lt"/>
                        </a:rPr>
                        <a:t>powiat bieruńsko-lędziński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37 768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55 778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1,48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665258"/>
                  </a:ext>
                </a:extLst>
              </a:tr>
              <a:tr h="147716">
                <a:tc>
                  <a:txBody>
                    <a:bodyPr/>
                    <a:lstStyle/>
                    <a:p>
                      <a:pPr algn="l" rtl="0" fontAlgn="b"/>
                      <a:r>
                        <a:rPr lang="pl-PL" sz="900" b="0" i="0" u="none" strike="noStrike">
                          <a:solidFill>
                            <a:srgbClr val="000000"/>
                          </a:solidFill>
                          <a:effectLst/>
                          <a:latin typeface="+mn-lt"/>
                        </a:rPr>
                        <a:t>powiat Siemianowice Śląskie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36 879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47 134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1,28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464782"/>
                  </a:ext>
                </a:extLst>
              </a:tr>
              <a:tr h="147716">
                <a:tc>
                  <a:txBody>
                    <a:bodyPr/>
                    <a:lstStyle/>
                    <a:p>
                      <a:pPr algn="l" rtl="0" fontAlgn="b"/>
                      <a:r>
                        <a:rPr lang="pl-PL" sz="900" b="0" i="0" u="none" strike="noStrike">
                          <a:solidFill>
                            <a:srgbClr val="000000"/>
                          </a:solidFill>
                          <a:effectLst/>
                          <a:latin typeface="+mn-lt"/>
                        </a:rPr>
                        <a:t>powiat Jaworzno</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36 534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44 492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1,22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6941228"/>
                  </a:ext>
                </a:extLst>
              </a:tr>
              <a:tr h="134823">
                <a:tc>
                  <a:txBody>
                    <a:bodyPr/>
                    <a:lstStyle/>
                    <a:p>
                      <a:pPr algn="l" rtl="0" fontAlgn="b"/>
                      <a:r>
                        <a:rPr lang="pl-PL" sz="900" b="0" i="0" u="none" strike="noStrike">
                          <a:solidFill>
                            <a:srgbClr val="000000"/>
                          </a:solidFill>
                          <a:effectLst/>
                          <a:latin typeface="+mn-lt"/>
                        </a:rPr>
                        <a:t>powiat gliwicki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36 030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51 342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1,42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0957595"/>
                  </a:ext>
                </a:extLst>
              </a:tr>
              <a:tr h="129449">
                <a:tc>
                  <a:txBody>
                    <a:bodyPr/>
                    <a:lstStyle/>
                    <a:p>
                      <a:pPr algn="l" rtl="0" fontAlgn="b"/>
                      <a:r>
                        <a:rPr lang="pl-PL" sz="900" b="0" i="0" u="none" strike="noStrike">
                          <a:solidFill>
                            <a:srgbClr val="000000"/>
                          </a:solidFill>
                          <a:effectLst/>
                          <a:latin typeface="+mn-lt"/>
                        </a:rPr>
                        <a:t>powiat raciborski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34 083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53 483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1630397"/>
                  </a:ext>
                </a:extLst>
              </a:tr>
              <a:tr h="147716">
                <a:tc>
                  <a:txBody>
                    <a:bodyPr/>
                    <a:lstStyle/>
                    <a:p>
                      <a:pPr algn="l" rtl="0" fontAlgn="b"/>
                      <a:r>
                        <a:rPr lang="pl-PL" sz="900" b="0" i="0" u="none" strike="noStrike">
                          <a:solidFill>
                            <a:srgbClr val="000000"/>
                          </a:solidFill>
                          <a:effectLst/>
                          <a:latin typeface="+mn-lt"/>
                        </a:rPr>
                        <a:t>powiat Ruda Śląska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30 266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38 474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1,27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623672"/>
                  </a:ext>
                </a:extLst>
              </a:tr>
              <a:tr h="153148">
                <a:tc>
                  <a:txBody>
                    <a:bodyPr/>
                    <a:lstStyle/>
                    <a:p>
                      <a:pPr algn="l" rtl="0" fontAlgn="b"/>
                      <a:r>
                        <a:rPr lang="pl-PL" sz="900" b="0" i="0" u="none" strike="noStrike">
                          <a:solidFill>
                            <a:srgbClr val="000000"/>
                          </a:solidFill>
                          <a:effectLst/>
                          <a:latin typeface="+mn-lt"/>
                        </a:rPr>
                        <a:t>powiat będziński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23 027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37 342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1,62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9620621"/>
                  </a:ext>
                </a:extLst>
              </a:tr>
              <a:tr h="147716">
                <a:tc>
                  <a:txBody>
                    <a:bodyPr/>
                    <a:lstStyle/>
                    <a:p>
                      <a:pPr algn="l" rtl="0" fontAlgn="b"/>
                      <a:r>
                        <a:rPr lang="pl-PL" sz="900" b="0" i="0" u="none" strike="noStrike">
                          <a:solidFill>
                            <a:srgbClr val="000000"/>
                          </a:solidFill>
                          <a:effectLst/>
                          <a:latin typeface="+mn-lt"/>
                        </a:rPr>
                        <a:t>powiat Żory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18 765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33 793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1,80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1138930"/>
                  </a:ext>
                </a:extLst>
              </a:tr>
              <a:tr h="142841">
                <a:tc>
                  <a:txBody>
                    <a:bodyPr/>
                    <a:lstStyle/>
                    <a:p>
                      <a:pPr algn="l" rtl="0" fontAlgn="b"/>
                      <a:r>
                        <a:rPr lang="pl-PL" sz="900" b="0" i="0" u="none" strike="noStrike">
                          <a:solidFill>
                            <a:srgbClr val="000000"/>
                          </a:solidFill>
                          <a:effectLst/>
                          <a:latin typeface="+mn-lt"/>
                        </a:rPr>
                        <a:t>powiat tarnogórski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12 254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17 696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1,44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9174184"/>
                  </a:ext>
                </a:extLst>
              </a:tr>
              <a:tr h="147716">
                <a:tc>
                  <a:txBody>
                    <a:bodyPr/>
                    <a:lstStyle/>
                    <a:p>
                      <a:pPr algn="l" rtl="0" fontAlgn="b"/>
                      <a:r>
                        <a:rPr lang="pl-PL" sz="900" b="0" i="0" u="none" strike="noStrike">
                          <a:solidFill>
                            <a:srgbClr val="000000"/>
                          </a:solidFill>
                          <a:effectLst/>
                          <a:latin typeface="+mn-lt"/>
                        </a:rPr>
                        <a:t>powiat Świętochłowice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11 318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18 748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1,66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2338108"/>
                  </a:ext>
                </a:extLst>
              </a:tr>
              <a:tr h="147716">
                <a:tc>
                  <a:txBody>
                    <a:bodyPr/>
                    <a:lstStyle/>
                    <a:p>
                      <a:pPr algn="l" rtl="0" fontAlgn="b"/>
                      <a:r>
                        <a:rPr lang="pl-PL" sz="900" b="0" i="0" u="none" strike="noStrike">
                          <a:solidFill>
                            <a:srgbClr val="000000"/>
                          </a:solidFill>
                          <a:effectLst/>
                          <a:latin typeface="+mn-lt"/>
                        </a:rPr>
                        <a:t>powiat wodzisławski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9 046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15 025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1,66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117485"/>
                  </a:ext>
                </a:extLst>
              </a:tr>
              <a:tr h="147716">
                <a:tc>
                  <a:txBody>
                    <a:bodyPr/>
                    <a:lstStyle/>
                    <a:p>
                      <a:pPr algn="l" rtl="0" fontAlgn="b"/>
                      <a:r>
                        <a:rPr lang="pl-PL" sz="900" b="0" i="0" u="none" strike="noStrike">
                          <a:solidFill>
                            <a:srgbClr val="000000"/>
                          </a:solidFill>
                          <a:effectLst/>
                          <a:latin typeface="+mn-lt"/>
                        </a:rPr>
                        <a:t>powiat kłobucki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8 756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12 801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1,46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0217860"/>
                  </a:ext>
                </a:extLst>
              </a:tr>
              <a:tr h="147716">
                <a:tc>
                  <a:txBody>
                    <a:bodyPr/>
                    <a:lstStyle/>
                    <a:p>
                      <a:pPr algn="l" rtl="0" fontAlgn="b"/>
                      <a:r>
                        <a:rPr lang="pl-PL" sz="900" b="0" i="0" u="none" strike="noStrike">
                          <a:solidFill>
                            <a:srgbClr val="000000"/>
                          </a:solidFill>
                          <a:effectLst/>
                          <a:latin typeface="+mn-lt"/>
                        </a:rPr>
                        <a:t>powiat lubliniecki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8 491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13 366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732643"/>
                  </a:ext>
                </a:extLst>
              </a:tr>
              <a:tr h="0">
                <a:tc>
                  <a:txBody>
                    <a:bodyPr/>
                    <a:lstStyle/>
                    <a:p>
                      <a:pPr algn="l" rtl="0" fontAlgn="b"/>
                      <a:r>
                        <a:rPr lang="pl-PL" sz="900" b="0" i="0" u="none" strike="noStrike" dirty="0">
                          <a:solidFill>
                            <a:srgbClr val="000000"/>
                          </a:solidFill>
                          <a:effectLst/>
                          <a:latin typeface="+mn-lt"/>
                        </a:rPr>
                        <a:t>powiat Mysłowice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7 826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11 273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1,44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9638124"/>
                  </a:ext>
                </a:extLst>
              </a:tr>
              <a:tr h="0">
                <a:tc>
                  <a:txBody>
                    <a:bodyPr/>
                    <a:lstStyle/>
                    <a:p>
                      <a:pPr algn="l" rtl="0" fontAlgn="b"/>
                      <a:r>
                        <a:rPr lang="pl-PL" sz="900" b="1" i="0" u="none" strike="noStrike" dirty="0">
                          <a:solidFill>
                            <a:srgbClr val="000000"/>
                          </a:solidFill>
                          <a:effectLst/>
                          <a:latin typeface="+mn-lt"/>
                        </a:rPr>
                        <a:t>ŁĄCZNIE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1" i="0" u="none" strike="noStrike">
                          <a:solidFill>
                            <a:srgbClr val="000000"/>
                          </a:solidFill>
                          <a:effectLst/>
                          <a:latin typeface="+mn-lt"/>
                        </a:rPr>
                        <a:t>4 684 489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1" i="0" u="none" strike="noStrike">
                          <a:solidFill>
                            <a:srgbClr val="000000"/>
                          </a:solidFill>
                          <a:effectLst/>
                          <a:latin typeface="+mn-lt"/>
                        </a:rPr>
                        <a:t>8 658 636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1" i="0" u="none" strike="noStrike" dirty="0">
                          <a:solidFill>
                            <a:srgbClr val="000000"/>
                          </a:solidFill>
                          <a:effectLst/>
                          <a:latin typeface="+mn-lt"/>
                        </a:rPr>
                        <a:t>1,85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6976418"/>
                  </a:ext>
                </a:extLst>
              </a:tr>
            </a:tbl>
          </a:graphicData>
        </a:graphic>
      </p:graphicFrame>
      <mc:AlternateContent xmlns:mc="http://schemas.openxmlformats.org/markup-compatibility/2006" xmlns:cx4="http://schemas.microsoft.com/office/drawing/2016/5/10/chartex">
        <mc:Choice Requires="cx4">
          <p:graphicFrame>
            <p:nvGraphicFramePr>
              <p:cNvPr id="3" name="Wykres 2">
                <a:extLst>
                  <a:ext uri="{FF2B5EF4-FFF2-40B4-BE49-F238E27FC236}">
                    <a16:creationId xmlns:a16="http://schemas.microsoft.com/office/drawing/2014/main" id="{BFE1CBA6-A27E-4CD2-BB1A-3B1134CCF820}"/>
                  </a:ext>
                </a:extLst>
              </p:cNvPr>
              <p:cNvGraphicFramePr/>
              <p:nvPr>
                <p:extLst>
                  <p:ext uri="{D42A27DB-BD31-4B8C-83A1-F6EECF244321}">
                    <p14:modId xmlns:p14="http://schemas.microsoft.com/office/powerpoint/2010/main" val="2056006558"/>
                  </p:ext>
                </p:extLst>
              </p:nvPr>
            </p:nvGraphicFramePr>
            <p:xfrm>
              <a:off x="5774118" y="810223"/>
              <a:ext cx="6189281" cy="56721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3" name="Wykres 2">
                <a:extLst>
                  <a:ext uri="{FF2B5EF4-FFF2-40B4-BE49-F238E27FC236}">
                    <a16:creationId xmlns:a16="http://schemas.microsoft.com/office/drawing/2014/main" id="{BFE1CBA6-A27E-4CD2-BB1A-3B1134CCF820}"/>
                  </a:ext>
                </a:extLst>
              </p:cNvPr>
              <p:cNvPicPr>
                <a:picLocks noGrp="1" noRot="1" noChangeAspect="1" noMove="1" noResize="1" noEditPoints="1" noAdjustHandles="1" noChangeArrowheads="1" noChangeShapeType="1"/>
              </p:cNvPicPr>
              <p:nvPr/>
            </p:nvPicPr>
            <p:blipFill>
              <a:blip r:embed="rId3"/>
              <a:stretch>
                <a:fillRect/>
              </a:stretch>
            </p:blipFill>
            <p:spPr>
              <a:xfrm>
                <a:off x="5774118" y="810223"/>
                <a:ext cx="6189281" cy="5672100"/>
              </a:xfrm>
              <a:prstGeom prst="rect">
                <a:avLst/>
              </a:prstGeom>
            </p:spPr>
          </p:pic>
        </mc:Fallback>
      </mc:AlternateContent>
    </p:spTree>
    <p:extLst>
      <p:ext uri="{BB962C8B-B14F-4D97-AF65-F5344CB8AC3E}">
        <p14:creationId xmlns:p14="http://schemas.microsoft.com/office/powerpoint/2010/main" val="2614653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1E62D-C37A-FB73-189B-8C77183312A1}"/>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94812347-832C-6B41-ED66-CED7F82D07C6}"/>
              </a:ext>
            </a:extLst>
          </p:cNvPr>
          <p:cNvSpPr>
            <a:spLocks noGrp="1"/>
          </p:cNvSpPr>
          <p:nvPr>
            <p:ph type="body" sz="quarter" idx="16"/>
          </p:nvPr>
        </p:nvSpPr>
        <p:spPr>
          <a:xfrm>
            <a:off x="918919" y="176555"/>
            <a:ext cx="8930475" cy="659306"/>
          </a:xfrm>
        </p:spPr>
        <p:txBody>
          <a:bodyPr>
            <a:normAutofit/>
          </a:bodyPr>
          <a:lstStyle/>
          <a:p>
            <a:r>
              <a:rPr lang="pl-PL" sz="2000" dirty="0"/>
              <a:t>Regiony województwa śląskiego odwiedzane przez turystów krajowych</a:t>
            </a:r>
          </a:p>
        </p:txBody>
      </p:sp>
      <p:graphicFrame>
        <p:nvGraphicFramePr>
          <p:cNvPr id="4" name="Wykres 3">
            <a:extLst>
              <a:ext uri="{FF2B5EF4-FFF2-40B4-BE49-F238E27FC236}">
                <a16:creationId xmlns:a16="http://schemas.microsoft.com/office/drawing/2014/main" id="{790EBF6C-D2F5-E20C-24FB-1319CF7B9ED1}"/>
              </a:ext>
            </a:extLst>
          </p:cNvPr>
          <p:cNvGraphicFramePr/>
          <p:nvPr>
            <p:extLst>
              <p:ext uri="{D42A27DB-BD31-4B8C-83A1-F6EECF244321}">
                <p14:modId xmlns:p14="http://schemas.microsoft.com/office/powerpoint/2010/main" val="534852397"/>
              </p:ext>
            </p:extLst>
          </p:nvPr>
        </p:nvGraphicFramePr>
        <p:xfrm>
          <a:off x="1043796" y="835861"/>
          <a:ext cx="10634108" cy="5069283"/>
        </p:xfrm>
        <a:graphic>
          <a:graphicData uri="http://schemas.openxmlformats.org/drawingml/2006/chart">
            <c:chart xmlns:c="http://schemas.openxmlformats.org/drawingml/2006/chart" xmlns:r="http://schemas.openxmlformats.org/officeDocument/2006/relationships" r:id="rId2"/>
          </a:graphicData>
        </a:graphic>
      </p:graphicFrame>
      <p:sp>
        <p:nvSpPr>
          <p:cNvPr id="2" name="Symbol zastępczy tekstu 5">
            <a:extLst>
              <a:ext uri="{FF2B5EF4-FFF2-40B4-BE49-F238E27FC236}">
                <a16:creationId xmlns:a16="http://schemas.microsoft.com/office/drawing/2014/main" id="{FDCC1B2E-D1FF-357E-0C53-ECF0BFD9DE30}"/>
              </a:ext>
            </a:extLst>
          </p:cNvPr>
          <p:cNvSpPr>
            <a:spLocks noGrp="1"/>
          </p:cNvSpPr>
          <p:nvPr>
            <p:ph type="body" sz="half" idx="15"/>
          </p:nvPr>
        </p:nvSpPr>
        <p:spPr>
          <a:xfrm>
            <a:off x="995661" y="5905144"/>
            <a:ext cx="10643711" cy="341106"/>
          </a:xfrm>
        </p:spPr>
        <p:txBody>
          <a:bodyPr>
            <a:normAutofit fontScale="77500" lnSpcReduction="20000"/>
          </a:bodyPr>
          <a:lstStyle/>
          <a:p>
            <a:r>
              <a:rPr lang="pl-PL" dirty="0"/>
              <a:t>Regiony w okolicach Wisły, Ustronia oraz Szczyrku, Bielska-Białej charakteryzowały się dłuższymi pobytami w porównaniu do pozostałych </a:t>
            </a:r>
            <a:r>
              <a:rPr lang="pl-PL" dirty="0" err="1"/>
              <a:t>regionaów</a:t>
            </a:r>
            <a:r>
              <a:rPr lang="pl-PL" dirty="0"/>
              <a:t>.</a:t>
            </a:r>
          </a:p>
        </p:txBody>
      </p:sp>
    </p:spTree>
    <p:extLst>
      <p:ext uri="{BB962C8B-B14F-4D97-AF65-F5344CB8AC3E}">
        <p14:creationId xmlns:p14="http://schemas.microsoft.com/office/powerpoint/2010/main" val="1601002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13D7E-66DB-B5AA-405B-18790AFC8F42}"/>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E4059640-9716-09C4-1B80-B041AC7CAE0F}"/>
              </a:ext>
            </a:extLst>
          </p:cNvPr>
          <p:cNvSpPr>
            <a:spLocks noGrp="1"/>
          </p:cNvSpPr>
          <p:nvPr>
            <p:ph type="body" sz="quarter" idx="16"/>
          </p:nvPr>
        </p:nvSpPr>
        <p:spPr>
          <a:xfrm>
            <a:off x="715417" y="124091"/>
            <a:ext cx="9264606" cy="659306"/>
          </a:xfrm>
        </p:spPr>
        <p:txBody>
          <a:bodyPr>
            <a:normAutofit/>
          </a:bodyPr>
          <a:lstStyle/>
          <a:p>
            <a:r>
              <a:rPr lang="pl-PL" sz="2000" dirty="0"/>
              <a:t>Pochodzenie (województwo zamieszkania) turystów krajowych</a:t>
            </a:r>
          </a:p>
        </p:txBody>
      </p:sp>
      <p:sp>
        <p:nvSpPr>
          <p:cNvPr id="3" name="Prostokąt zaokrąglony 17">
            <a:extLst>
              <a:ext uri="{FF2B5EF4-FFF2-40B4-BE49-F238E27FC236}">
                <a16:creationId xmlns:a16="http://schemas.microsoft.com/office/drawing/2014/main" id="{6A724179-CC27-017A-4DD4-4B5E824E4421}"/>
              </a:ext>
            </a:extLst>
          </p:cNvPr>
          <p:cNvSpPr/>
          <p:nvPr/>
        </p:nvSpPr>
        <p:spPr>
          <a:xfrm>
            <a:off x="1240161" y="995677"/>
            <a:ext cx="10622805" cy="4921175"/>
          </a:xfrm>
          <a:prstGeom prst="roundRect">
            <a:avLst>
              <a:gd name="adj" fmla="val 317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600" b="0" i="0" u="none" strike="noStrike" kern="1200" cap="none" spc="0" normalizeH="0" baseline="0" noProof="0" dirty="0">
              <a:ln>
                <a:noFill/>
              </a:ln>
              <a:solidFill>
                <a:srgbClr val="FFFFFF"/>
              </a:solidFill>
              <a:effectLst/>
              <a:uLnTx/>
              <a:uFillTx/>
              <a:latin typeface="Arial"/>
              <a:ea typeface="+mn-ea"/>
              <a:cs typeface="+mn-cs"/>
            </a:endParaRPr>
          </a:p>
        </p:txBody>
      </p:sp>
      <p:graphicFrame>
        <p:nvGraphicFramePr>
          <p:cNvPr id="4" name="Tabela 3">
            <a:extLst>
              <a:ext uri="{FF2B5EF4-FFF2-40B4-BE49-F238E27FC236}">
                <a16:creationId xmlns:a16="http://schemas.microsoft.com/office/drawing/2014/main" id="{8A5A32D5-A279-CDA8-6A3A-299B7886517C}"/>
              </a:ext>
            </a:extLst>
          </p:cNvPr>
          <p:cNvGraphicFramePr>
            <a:graphicFrameLocks noGrp="1"/>
          </p:cNvGraphicFramePr>
          <p:nvPr>
            <p:extLst>
              <p:ext uri="{D42A27DB-BD31-4B8C-83A1-F6EECF244321}">
                <p14:modId xmlns:p14="http://schemas.microsoft.com/office/powerpoint/2010/main" val="500510395"/>
              </p:ext>
            </p:extLst>
          </p:nvPr>
        </p:nvGraphicFramePr>
        <p:xfrm>
          <a:off x="8200222" y="1231874"/>
          <a:ext cx="2999913" cy="4394251"/>
        </p:xfrm>
        <a:graphic>
          <a:graphicData uri="http://schemas.openxmlformats.org/drawingml/2006/table">
            <a:tbl>
              <a:tblPr firstRow="1" bandRow="1">
                <a:tableStyleId>{5C22544A-7EE6-4342-B048-85BDC9FD1C3A}</a:tableStyleId>
              </a:tblPr>
              <a:tblGrid>
                <a:gridCol w="1733216">
                  <a:extLst>
                    <a:ext uri="{9D8B030D-6E8A-4147-A177-3AD203B41FA5}">
                      <a16:colId xmlns:a16="http://schemas.microsoft.com/office/drawing/2014/main" val="20000"/>
                    </a:ext>
                  </a:extLst>
                </a:gridCol>
                <a:gridCol w="1266697">
                  <a:extLst>
                    <a:ext uri="{9D8B030D-6E8A-4147-A177-3AD203B41FA5}">
                      <a16:colId xmlns:a16="http://schemas.microsoft.com/office/drawing/2014/main" val="20001"/>
                    </a:ext>
                  </a:extLst>
                </a:gridCol>
              </a:tblGrid>
              <a:tr h="551328">
                <a:tc>
                  <a:txBody>
                    <a:bodyPr/>
                    <a:lstStyle/>
                    <a:p>
                      <a:pPr algn="ctr" fontAlgn="b"/>
                      <a:r>
                        <a:rPr lang="pl-PL" sz="1100" b="1" i="0" u="none" strike="noStrike" kern="1200" dirty="0">
                          <a:solidFill>
                            <a:schemeClr val="bg1"/>
                          </a:solidFill>
                          <a:effectLst/>
                          <a:latin typeface="+mn-lt"/>
                          <a:ea typeface="+mn-ea"/>
                          <a:cs typeface="+mn-cs"/>
                        </a:rPr>
                        <a:t>Województwo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fontAlgn="ctr"/>
                      <a:r>
                        <a:rPr lang="pl-PL" sz="1100" b="1" i="0" u="none" strike="noStrike" dirty="0">
                          <a:solidFill>
                            <a:schemeClr val="bg1"/>
                          </a:solidFill>
                          <a:effectLst/>
                          <a:latin typeface="+mn-lt"/>
                        </a:rPr>
                        <a:t>Szacunkowa</a:t>
                      </a:r>
                      <a:br>
                        <a:rPr lang="pl-PL" sz="1100" b="1" i="0" u="none" strike="noStrike" dirty="0">
                          <a:solidFill>
                            <a:schemeClr val="bg1"/>
                          </a:solidFill>
                          <a:effectLst/>
                          <a:latin typeface="+mn-lt"/>
                        </a:rPr>
                      </a:br>
                      <a:r>
                        <a:rPr lang="pl-PL" sz="1100" b="1" i="0" u="none" strike="noStrike" dirty="0">
                          <a:solidFill>
                            <a:schemeClr val="bg1"/>
                          </a:solidFill>
                          <a:effectLst/>
                          <a:latin typeface="+mn-lt"/>
                        </a:rPr>
                        <a:t>liczba </a:t>
                      </a:r>
                      <a:br>
                        <a:rPr lang="pl-PL" sz="1100" b="1" i="0" u="none" strike="noStrike" dirty="0">
                          <a:solidFill>
                            <a:schemeClr val="bg1"/>
                          </a:solidFill>
                          <a:effectLst/>
                          <a:latin typeface="+mn-lt"/>
                        </a:rPr>
                      </a:br>
                      <a:r>
                        <a:rPr lang="pl-PL" sz="1100" b="1" i="0" u="none" strike="noStrike" dirty="0">
                          <a:solidFill>
                            <a:schemeClr val="bg1"/>
                          </a:solidFill>
                          <a:effectLst/>
                          <a:latin typeface="+mn-lt"/>
                        </a:rPr>
                        <a:t>przyjezdnych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0000"/>
                  </a:ext>
                </a:extLst>
              </a:tr>
              <a:tr h="240175">
                <a:tc>
                  <a:txBody>
                    <a:bodyPr/>
                    <a:lstStyle/>
                    <a:p>
                      <a:pPr algn="l" fontAlgn="b"/>
                      <a:r>
                        <a:rPr lang="pl-PL" sz="1100" b="0" i="0" u="none" strike="noStrike" kern="1200" dirty="0">
                          <a:solidFill>
                            <a:srgbClr val="000000"/>
                          </a:solidFill>
                          <a:effectLst/>
                          <a:latin typeface="+mn-lt"/>
                          <a:ea typeface="+mn-ea"/>
                          <a:cs typeface="+mn-cs"/>
                        </a:rPr>
                        <a:t>Mazowieckie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dirty="0">
                          <a:solidFill>
                            <a:srgbClr val="000000"/>
                          </a:solidFill>
                          <a:effectLst/>
                          <a:latin typeface="+mn-lt"/>
                          <a:ea typeface="+mn-ea"/>
                          <a:cs typeface="+mn-cs"/>
                        </a:rPr>
                        <a:t>1 022 141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1"/>
                  </a:ext>
                </a:extLst>
              </a:tr>
              <a:tr h="240175">
                <a:tc>
                  <a:txBody>
                    <a:bodyPr/>
                    <a:lstStyle/>
                    <a:p>
                      <a:pPr algn="l" fontAlgn="b"/>
                      <a:r>
                        <a:rPr lang="pl-PL" sz="1100" b="0" i="0" u="none" strike="noStrike" kern="1200">
                          <a:solidFill>
                            <a:srgbClr val="000000"/>
                          </a:solidFill>
                          <a:effectLst/>
                          <a:latin typeface="+mn-lt"/>
                          <a:ea typeface="+mn-ea"/>
                          <a:cs typeface="+mn-cs"/>
                        </a:rPr>
                        <a:t>Wielkopolskie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dirty="0">
                          <a:solidFill>
                            <a:srgbClr val="000000"/>
                          </a:solidFill>
                          <a:effectLst/>
                          <a:latin typeface="+mn-lt"/>
                          <a:ea typeface="+mn-ea"/>
                          <a:cs typeface="+mn-cs"/>
                        </a:rPr>
                        <a:t>559 245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2"/>
                  </a:ext>
                </a:extLst>
              </a:tr>
              <a:tr h="240175">
                <a:tc>
                  <a:txBody>
                    <a:bodyPr/>
                    <a:lstStyle/>
                    <a:p>
                      <a:pPr algn="l" fontAlgn="b"/>
                      <a:r>
                        <a:rPr lang="pl-PL" sz="1100" b="0" i="0" u="none" strike="noStrike" kern="1200" dirty="0">
                          <a:solidFill>
                            <a:srgbClr val="000000"/>
                          </a:solidFill>
                          <a:effectLst/>
                          <a:latin typeface="+mn-lt"/>
                          <a:ea typeface="+mn-ea"/>
                          <a:cs typeface="+mn-cs"/>
                        </a:rPr>
                        <a:t>Małopolskie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a:solidFill>
                            <a:srgbClr val="000000"/>
                          </a:solidFill>
                          <a:effectLst/>
                          <a:latin typeface="+mn-lt"/>
                          <a:ea typeface="+mn-ea"/>
                          <a:cs typeface="+mn-cs"/>
                        </a:rPr>
                        <a:t>496 862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r h="240175">
                <a:tc>
                  <a:txBody>
                    <a:bodyPr/>
                    <a:lstStyle/>
                    <a:p>
                      <a:pPr algn="l" fontAlgn="b"/>
                      <a:r>
                        <a:rPr lang="pl-PL" sz="1100" b="0" i="0" u="none" strike="noStrike" kern="1200" dirty="0">
                          <a:solidFill>
                            <a:srgbClr val="000000"/>
                          </a:solidFill>
                          <a:effectLst/>
                          <a:latin typeface="+mn-lt"/>
                          <a:ea typeface="+mn-ea"/>
                          <a:cs typeface="+mn-cs"/>
                        </a:rPr>
                        <a:t>Łódzkie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dirty="0">
                          <a:solidFill>
                            <a:srgbClr val="000000"/>
                          </a:solidFill>
                          <a:effectLst/>
                          <a:latin typeface="+mn-lt"/>
                          <a:ea typeface="+mn-ea"/>
                          <a:cs typeface="+mn-cs"/>
                        </a:rPr>
                        <a:t>347 403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4"/>
                  </a:ext>
                </a:extLst>
              </a:tr>
              <a:tr h="240175">
                <a:tc>
                  <a:txBody>
                    <a:bodyPr/>
                    <a:lstStyle/>
                    <a:p>
                      <a:pPr algn="l" fontAlgn="b"/>
                      <a:r>
                        <a:rPr lang="pl-PL" sz="1100" b="0" i="0" u="none" strike="noStrike" kern="1200">
                          <a:solidFill>
                            <a:srgbClr val="000000"/>
                          </a:solidFill>
                          <a:effectLst/>
                          <a:latin typeface="+mn-lt"/>
                          <a:ea typeface="+mn-ea"/>
                          <a:cs typeface="+mn-cs"/>
                        </a:rPr>
                        <a:t>Świętokrzyskie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dirty="0">
                          <a:solidFill>
                            <a:srgbClr val="000000"/>
                          </a:solidFill>
                          <a:effectLst/>
                          <a:latin typeface="+mn-lt"/>
                          <a:ea typeface="+mn-ea"/>
                          <a:cs typeface="+mn-cs"/>
                        </a:rPr>
                        <a:t>344 699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5"/>
                  </a:ext>
                </a:extLst>
              </a:tr>
              <a:tr h="240175">
                <a:tc>
                  <a:txBody>
                    <a:bodyPr/>
                    <a:lstStyle/>
                    <a:p>
                      <a:pPr algn="l" fontAlgn="b"/>
                      <a:r>
                        <a:rPr lang="pl-PL" sz="1100" b="0" i="0" u="none" strike="noStrike" kern="1200" dirty="0">
                          <a:solidFill>
                            <a:srgbClr val="000000"/>
                          </a:solidFill>
                          <a:effectLst/>
                          <a:latin typeface="+mn-lt"/>
                          <a:ea typeface="+mn-ea"/>
                          <a:cs typeface="+mn-cs"/>
                        </a:rPr>
                        <a:t>Dolnośląskie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a:solidFill>
                            <a:srgbClr val="000000"/>
                          </a:solidFill>
                          <a:effectLst/>
                          <a:latin typeface="+mn-lt"/>
                          <a:ea typeface="+mn-ea"/>
                          <a:cs typeface="+mn-cs"/>
                        </a:rPr>
                        <a:t>341 948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3479789827"/>
                  </a:ext>
                </a:extLst>
              </a:tr>
              <a:tr h="240175">
                <a:tc>
                  <a:txBody>
                    <a:bodyPr/>
                    <a:lstStyle/>
                    <a:p>
                      <a:pPr algn="l" fontAlgn="b"/>
                      <a:r>
                        <a:rPr lang="pl-PL" sz="1100" b="0" i="0" u="none" strike="noStrike" kern="1200">
                          <a:solidFill>
                            <a:srgbClr val="000000"/>
                          </a:solidFill>
                          <a:effectLst/>
                          <a:latin typeface="+mn-lt"/>
                          <a:ea typeface="+mn-ea"/>
                          <a:cs typeface="+mn-cs"/>
                        </a:rPr>
                        <a:t>Pomorskie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dirty="0">
                          <a:solidFill>
                            <a:srgbClr val="000000"/>
                          </a:solidFill>
                          <a:effectLst/>
                          <a:latin typeface="+mn-lt"/>
                          <a:ea typeface="+mn-ea"/>
                          <a:cs typeface="+mn-cs"/>
                        </a:rPr>
                        <a:t>150 600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6"/>
                  </a:ext>
                </a:extLst>
              </a:tr>
              <a:tr h="240175">
                <a:tc>
                  <a:txBody>
                    <a:bodyPr/>
                    <a:lstStyle/>
                    <a:p>
                      <a:pPr algn="l" fontAlgn="b"/>
                      <a:r>
                        <a:rPr lang="pl-PL" sz="1100" b="0" i="0" u="none" strike="noStrike" kern="1200" dirty="0">
                          <a:solidFill>
                            <a:srgbClr val="000000"/>
                          </a:solidFill>
                          <a:effectLst/>
                          <a:latin typeface="+mn-lt"/>
                          <a:ea typeface="+mn-ea"/>
                          <a:cs typeface="+mn-cs"/>
                        </a:rPr>
                        <a:t>Lubuskie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a:solidFill>
                            <a:srgbClr val="000000"/>
                          </a:solidFill>
                          <a:effectLst/>
                          <a:latin typeface="+mn-lt"/>
                          <a:ea typeface="+mn-ea"/>
                          <a:cs typeface="+mn-cs"/>
                        </a:rPr>
                        <a:t>107 036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7"/>
                  </a:ext>
                </a:extLst>
              </a:tr>
              <a:tr h="240175">
                <a:tc>
                  <a:txBody>
                    <a:bodyPr/>
                    <a:lstStyle/>
                    <a:p>
                      <a:pPr algn="l" fontAlgn="b"/>
                      <a:r>
                        <a:rPr lang="pl-PL" sz="1100" b="0" i="0" u="none" strike="noStrike" kern="1200">
                          <a:solidFill>
                            <a:srgbClr val="000000"/>
                          </a:solidFill>
                          <a:effectLst/>
                          <a:latin typeface="+mn-lt"/>
                          <a:ea typeface="+mn-ea"/>
                          <a:cs typeface="+mn-cs"/>
                        </a:rPr>
                        <a:t>Zachodniopomorskie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a:solidFill>
                            <a:srgbClr val="000000"/>
                          </a:solidFill>
                          <a:effectLst/>
                          <a:latin typeface="+mn-lt"/>
                          <a:ea typeface="+mn-ea"/>
                          <a:cs typeface="+mn-cs"/>
                        </a:rPr>
                        <a:t>106 750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8"/>
                  </a:ext>
                </a:extLst>
              </a:tr>
              <a:tr h="240175">
                <a:tc>
                  <a:txBody>
                    <a:bodyPr/>
                    <a:lstStyle/>
                    <a:p>
                      <a:pPr algn="l" fontAlgn="b"/>
                      <a:r>
                        <a:rPr lang="pl-PL" sz="1100" b="0" i="0" u="none" strike="noStrike" kern="1200">
                          <a:solidFill>
                            <a:srgbClr val="000000"/>
                          </a:solidFill>
                          <a:effectLst/>
                          <a:latin typeface="+mn-lt"/>
                          <a:ea typeface="+mn-ea"/>
                          <a:cs typeface="+mn-cs"/>
                        </a:rPr>
                        <a:t>Opolskie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a:solidFill>
                            <a:srgbClr val="000000"/>
                          </a:solidFill>
                          <a:effectLst/>
                          <a:latin typeface="+mn-lt"/>
                          <a:ea typeface="+mn-ea"/>
                          <a:cs typeface="+mn-cs"/>
                        </a:rPr>
                        <a:t>73 743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9"/>
                  </a:ext>
                </a:extLst>
              </a:tr>
              <a:tr h="240175">
                <a:tc>
                  <a:txBody>
                    <a:bodyPr/>
                    <a:lstStyle/>
                    <a:p>
                      <a:pPr algn="l" fontAlgn="b"/>
                      <a:r>
                        <a:rPr lang="pl-PL" sz="1100" b="0" i="0" u="none" strike="noStrike" kern="1200">
                          <a:solidFill>
                            <a:srgbClr val="000000"/>
                          </a:solidFill>
                          <a:effectLst/>
                          <a:latin typeface="+mn-lt"/>
                          <a:ea typeface="+mn-ea"/>
                          <a:cs typeface="+mn-cs"/>
                        </a:rPr>
                        <a:t>Podkarpackie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a:solidFill>
                            <a:srgbClr val="000000"/>
                          </a:solidFill>
                          <a:effectLst/>
                          <a:latin typeface="+mn-lt"/>
                          <a:ea typeface="+mn-ea"/>
                          <a:cs typeface="+mn-cs"/>
                        </a:rPr>
                        <a:t>67 277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0"/>
                  </a:ext>
                </a:extLst>
              </a:tr>
              <a:tr h="240175">
                <a:tc>
                  <a:txBody>
                    <a:bodyPr/>
                    <a:lstStyle/>
                    <a:p>
                      <a:pPr algn="l" fontAlgn="b"/>
                      <a:r>
                        <a:rPr lang="pl-PL" sz="1100" b="0" i="0" u="none" strike="noStrike" kern="1200" dirty="0">
                          <a:solidFill>
                            <a:srgbClr val="000000"/>
                          </a:solidFill>
                          <a:effectLst/>
                          <a:latin typeface="+mn-lt"/>
                          <a:ea typeface="+mn-ea"/>
                          <a:cs typeface="+mn-cs"/>
                        </a:rPr>
                        <a:t>Lubelskie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dirty="0">
                          <a:solidFill>
                            <a:srgbClr val="000000"/>
                          </a:solidFill>
                          <a:effectLst/>
                          <a:latin typeface="+mn-lt"/>
                          <a:ea typeface="+mn-ea"/>
                          <a:cs typeface="+mn-cs"/>
                        </a:rPr>
                        <a:t>36 921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1"/>
                  </a:ext>
                </a:extLst>
              </a:tr>
              <a:tr h="240175">
                <a:tc>
                  <a:txBody>
                    <a:bodyPr/>
                    <a:lstStyle/>
                    <a:p>
                      <a:pPr algn="l" fontAlgn="b"/>
                      <a:r>
                        <a:rPr lang="pl-PL" sz="1100" b="0" i="0" u="none" strike="noStrike" kern="1200">
                          <a:solidFill>
                            <a:srgbClr val="000000"/>
                          </a:solidFill>
                          <a:effectLst/>
                          <a:latin typeface="+mn-lt"/>
                          <a:ea typeface="+mn-ea"/>
                          <a:cs typeface="+mn-cs"/>
                        </a:rPr>
                        <a:t>Kujawsko-Pomorskie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a:solidFill>
                            <a:srgbClr val="000000"/>
                          </a:solidFill>
                          <a:effectLst/>
                          <a:latin typeface="+mn-lt"/>
                          <a:ea typeface="+mn-ea"/>
                          <a:cs typeface="+mn-cs"/>
                        </a:rPr>
                        <a:t>36 354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638574029"/>
                  </a:ext>
                </a:extLst>
              </a:tr>
              <a:tr h="240175">
                <a:tc>
                  <a:txBody>
                    <a:bodyPr/>
                    <a:lstStyle/>
                    <a:p>
                      <a:pPr algn="l" fontAlgn="b"/>
                      <a:r>
                        <a:rPr lang="pl-PL" sz="1100" b="0" i="0" u="none" strike="noStrike" kern="1200" dirty="0">
                          <a:solidFill>
                            <a:srgbClr val="000000"/>
                          </a:solidFill>
                          <a:effectLst/>
                          <a:latin typeface="+mn-lt"/>
                          <a:ea typeface="+mn-ea"/>
                          <a:cs typeface="+mn-cs"/>
                        </a:rPr>
                        <a:t>Podlaskie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a:solidFill>
                            <a:srgbClr val="000000"/>
                          </a:solidFill>
                          <a:effectLst/>
                          <a:latin typeface="+mn-lt"/>
                          <a:ea typeface="+mn-ea"/>
                          <a:cs typeface="+mn-cs"/>
                        </a:rPr>
                        <a:t>24 796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901577318"/>
                  </a:ext>
                </a:extLst>
              </a:tr>
              <a:tr h="240175">
                <a:tc>
                  <a:txBody>
                    <a:bodyPr/>
                    <a:lstStyle/>
                    <a:p>
                      <a:pPr algn="l" fontAlgn="b"/>
                      <a:r>
                        <a:rPr lang="pl-PL" sz="1100" b="0" i="0" u="none" strike="noStrike" kern="1200" dirty="0">
                          <a:solidFill>
                            <a:srgbClr val="000000"/>
                          </a:solidFill>
                          <a:effectLst/>
                          <a:latin typeface="+mn-lt"/>
                          <a:ea typeface="+mn-ea"/>
                          <a:cs typeface="+mn-cs"/>
                        </a:rPr>
                        <a:t>Warmińsko-mazurskie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0" i="0" u="none" strike="noStrike" kern="1200" dirty="0">
                          <a:solidFill>
                            <a:srgbClr val="000000"/>
                          </a:solidFill>
                          <a:effectLst/>
                          <a:latin typeface="+mn-lt"/>
                          <a:ea typeface="+mn-ea"/>
                          <a:cs typeface="+mn-cs"/>
                        </a:rPr>
                        <a:t>7 700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2"/>
                  </a:ext>
                </a:extLst>
              </a:tr>
              <a:tr h="240298">
                <a:tc>
                  <a:txBody>
                    <a:bodyPr/>
                    <a:lstStyle/>
                    <a:p>
                      <a:pPr algn="l" fontAlgn="b"/>
                      <a:r>
                        <a:rPr lang="pl-PL" sz="1100" b="1" i="0" u="none" strike="noStrike" dirty="0">
                          <a:solidFill>
                            <a:srgbClr val="000000"/>
                          </a:solidFill>
                          <a:effectLst/>
                          <a:latin typeface="+mn-lt"/>
                        </a:rPr>
                        <a:t>Suma końcowa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marL="0" algn="ctr" defTabSz="914400" rtl="0" eaLnBrk="1" fontAlgn="b" latinLnBrk="0" hangingPunct="1"/>
                      <a:r>
                        <a:rPr lang="pl-PL" sz="1100" b="1" i="0" u="none" strike="noStrike" kern="1200" dirty="0">
                          <a:solidFill>
                            <a:srgbClr val="000000"/>
                          </a:solidFill>
                          <a:effectLst/>
                          <a:latin typeface="+mn-lt"/>
                          <a:ea typeface="+mn-ea"/>
                          <a:cs typeface="+mn-cs"/>
                        </a:rPr>
                        <a:t>3 723 475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57829732"/>
                  </a:ext>
                </a:extLst>
              </a:tr>
            </a:tbl>
          </a:graphicData>
        </a:graphic>
      </p:graphicFrame>
      <mc:AlternateContent xmlns:mc="http://schemas.openxmlformats.org/markup-compatibility/2006" xmlns:cx4="http://schemas.microsoft.com/office/drawing/2016/5/10/chartex">
        <mc:Choice Requires="cx4">
          <p:graphicFrame>
            <p:nvGraphicFramePr>
              <p:cNvPr id="5" name="Wykres 4">
                <a:extLst>
                  <a:ext uri="{FF2B5EF4-FFF2-40B4-BE49-F238E27FC236}">
                    <a16:creationId xmlns:a16="http://schemas.microsoft.com/office/drawing/2014/main" id="{3EC2A437-5D85-5747-8418-01178ABE3C39}"/>
                  </a:ext>
                </a:extLst>
              </p:cNvPr>
              <p:cNvGraphicFramePr/>
              <p:nvPr>
                <p:extLst>
                  <p:ext uri="{D42A27DB-BD31-4B8C-83A1-F6EECF244321}">
                    <p14:modId xmlns:p14="http://schemas.microsoft.com/office/powerpoint/2010/main" val="1848877635"/>
                  </p:ext>
                </p:extLst>
              </p:nvPr>
            </p:nvGraphicFramePr>
            <p:xfrm>
              <a:off x="1503485" y="995678"/>
              <a:ext cx="6033906" cy="4921175"/>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5" name="Wykres 4">
                <a:extLst>
                  <a:ext uri="{FF2B5EF4-FFF2-40B4-BE49-F238E27FC236}">
                    <a16:creationId xmlns:a16="http://schemas.microsoft.com/office/drawing/2014/main" id="{3EC2A437-5D85-5747-8418-01178ABE3C39}"/>
                  </a:ext>
                </a:extLst>
              </p:cNvPr>
              <p:cNvPicPr>
                <a:picLocks noGrp="1" noRot="1" noChangeAspect="1" noMove="1" noResize="1" noEditPoints="1" noAdjustHandles="1" noChangeArrowheads="1" noChangeShapeType="1"/>
              </p:cNvPicPr>
              <p:nvPr/>
            </p:nvPicPr>
            <p:blipFill>
              <a:blip r:embed="rId3"/>
              <a:stretch>
                <a:fillRect/>
              </a:stretch>
            </p:blipFill>
            <p:spPr>
              <a:xfrm>
                <a:off x="1503485" y="995678"/>
                <a:ext cx="6033906" cy="4921175"/>
              </a:xfrm>
              <a:prstGeom prst="rect">
                <a:avLst/>
              </a:prstGeom>
            </p:spPr>
          </p:pic>
        </mc:Fallback>
      </mc:AlternateContent>
    </p:spTree>
    <p:extLst>
      <p:ext uri="{BB962C8B-B14F-4D97-AF65-F5344CB8AC3E}">
        <p14:creationId xmlns:p14="http://schemas.microsoft.com/office/powerpoint/2010/main" val="2648075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941BC7"/>
            </a:gs>
            <a:gs pos="100000">
              <a:srgbClr val="C026D3"/>
            </a:gs>
          </a:gsLst>
          <a:lin ang="5400000" scaled="1"/>
        </a:gradFill>
        <a:effectLst/>
      </p:bgPr>
    </p:bg>
    <p:spTree>
      <p:nvGrpSpPr>
        <p:cNvPr id="1" name="">
          <a:extLst>
            <a:ext uri="{FF2B5EF4-FFF2-40B4-BE49-F238E27FC236}">
              <a16:creationId xmlns:a16="http://schemas.microsoft.com/office/drawing/2014/main" id="{C2F2573E-B778-22AE-9BDD-689B4B4DCDA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0DBE8BAC-BB50-6AC5-680D-68C3B81920C1}"/>
              </a:ext>
            </a:extLst>
          </p:cNvPr>
          <p:cNvSpPr>
            <a:spLocks noGrp="1"/>
          </p:cNvSpPr>
          <p:nvPr>
            <p:ph type="title"/>
          </p:nvPr>
        </p:nvSpPr>
        <p:spPr>
          <a:xfrm>
            <a:off x="866033" y="1995332"/>
            <a:ext cx="8428659" cy="2852737"/>
          </a:xfrm>
        </p:spPr>
        <p:txBody>
          <a:bodyPr>
            <a:noAutofit/>
          </a:bodyPr>
          <a:lstStyle/>
          <a:p>
            <a:r>
              <a:rPr lang="pl-PL" sz="2800" dirty="0"/>
              <a:t>Turyści regionalni</a:t>
            </a:r>
          </a:p>
        </p:txBody>
      </p:sp>
      <p:pic>
        <p:nvPicPr>
          <p:cNvPr id="12" name="Symbol zastępczy obrazu 11">
            <a:extLst>
              <a:ext uri="{FF2B5EF4-FFF2-40B4-BE49-F238E27FC236}">
                <a16:creationId xmlns:a16="http://schemas.microsoft.com/office/drawing/2014/main" id="{5DBE6F56-27E6-1612-A493-6CE15A4160F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p:blipFill>
        <p:spPr>
          <a:xfrm>
            <a:off x="10058160" y="2465546"/>
            <a:ext cx="1596194" cy="1596194"/>
          </a:xfrm>
          <a:effectLst>
            <a:softEdge rad="0"/>
          </a:effectLst>
        </p:spPr>
      </p:pic>
      <p:pic>
        <p:nvPicPr>
          <p:cNvPr id="10" name="Symbol zastępczy obrazu 9" descr="Obraz zawierający osoba, zewnętrzne&#10;&#10;Opis wygenerowany automatycznie">
            <a:extLst>
              <a:ext uri="{FF2B5EF4-FFF2-40B4-BE49-F238E27FC236}">
                <a16:creationId xmlns:a16="http://schemas.microsoft.com/office/drawing/2014/main" id="{EE82CDFB-47B3-6D0D-973D-53FDB5DC9A1F}"/>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42" r="16642"/>
          <a:stretch>
            <a:fillRect/>
          </a:stretch>
        </p:blipFill>
        <p:spPr>
          <a:effectLst>
            <a:softEdge rad="0"/>
          </a:effectLst>
        </p:spPr>
      </p:pic>
      <p:pic>
        <p:nvPicPr>
          <p:cNvPr id="6" name="Obraz 5">
            <a:extLst>
              <a:ext uri="{FF2B5EF4-FFF2-40B4-BE49-F238E27FC236}">
                <a16:creationId xmlns:a16="http://schemas.microsoft.com/office/drawing/2014/main" id="{50A31CC6-1430-9BBC-E484-D67449FE05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1426664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6FFAC-9C55-A73E-9334-F1D3CF9ECB20}"/>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0689D3E8-C464-071F-978C-2E7AAB6B3ACF}"/>
              </a:ext>
            </a:extLst>
          </p:cNvPr>
          <p:cNvSpPr>
            <a:spLocks noGrp="1"/>
          </p:cNvSpPr>
          <p:nvPr>
            <p:ph type="body" sz="quarter" idx="16"/>
          </p:nvPr>
        </p:nvSpPr>
        <p:spPr>
          <a:xfrm>
            <a:off x="863941" y="116734"/>
            <a:ext cx="9224939" cy="820851"/>
          </a:xfrm>
        </p:spPr>
        <p:txBody>
          <a:bodyPr>
            <a:normAutofit/>
          </a:bodyPr>
          <a:lstStyle/>
          <a:p>
            <a:r>
              <a:rPr lang="pl-PL" sz="1800" dirty="0"/>
              <a:t>Populacja, liczba wizyt oraz noclegów turystów regionalnych w województwie śląskim</a:t>
            </a:r>
          </a:p>
        </p:txBody>
      </p:sp>
      <p:graphicFrame>
        <p:nvGraphicFramePr>
          <p:cNvPr id="10" name="Wykres 9">
            <a:extLst>
              <a:ext uri="{FF2B5EF4-FFF2-40B4-BE49-F238E27FC236}">
                <a16:creationId xmlns:a16="http://schemas.microsoft.com/office/drawing/2014/main" id="{E7A0B682-2496-7AD4-FCBD-02E6E9C73407}"/>
              </a:ext>
            </a:extLst>
          </p:cNvPr>
          <p:cNvGraphicFramePr/>
          <p:nvPr/>
        </p:nvGraphicFramePr>
        <p:xfrm>
          <a:off x="1056640" y="937585"/>
          <a:ext cx="10582732" cy="4345615"/>
        </p:xfrm>
        <a:graphic>
          <a:graphicData uri="http://schemas.openxmlformats.org/drawingml/2006/chart">
            <c:chart xmlns:c="http://schemas.openxmlformats.org/drawingml/2006/chart" xmlns:r="http://schemas.openxmlformats.org/officeDocument/2006/relationships" r:id="rId2"/>
          </a:graphicData>
        </a:graphic>
      </p:graphicFrame>
      <p:sp>
        <p:nvSpPr>
          <p:cNvPr id="2" name="Symbol zastępczy tekstu 5">
            <a:extLst>
              <a:ext uri="{FF2B5EF4-FFF2-40B4-BE49-F238E27FC236}">
                <a16:creationId xmlns:a16="http://schemas.microsoft.com/office/drawing/2014/main" id="{D9FCD603-0E81-247F-C95D-61D4AEC03FD0}"/>
              </a:ext>
            </a:extLst>
          </p:cNvPr>
          <p:cNvSpPr>
            <a:spLocks noGrp="1"/>
          </p:cNvSpPr>
          <p:nvPr>
            <p:ph type="body" sz="half" idx="15"/>
          </p:nvPr>
        </p:nvSpPr>
        <p:spPr>
          <a:xfrm>
            <a:off x="995661" y="5905144"/>
            <a:ext cx="10643711" cy="504448"/>
          </a:xfrm>
        </p:spPr>
        <p:txBody>
          <a:bodyPr>
            <a:normAutofit/>
          </a:bodyPr>
          <a:lstStyle/>
          <a:p>
            <a:r>
              <a:rPr lang="pl-PL" sz="1400" dirty="0"/>
              <a:t>W 2023 roku województwo śląskie cieszyło się większą popularnością wśród turystów regionalnych w porównaniu do 2022 roku na każdej z badanych płaszczyzn.</a:t>
            </a:r>
          </a:p>
        </p:txBody>
      </p:sp>
    </p:spTree>
    <p:extLst>
      <p:ext uri="{BB962C8B-B14F-4D97-AF65-F5344CB8AC3E}">
        <p14:creationId xmlns:p14="http://schemas.microsoft.com/office/powerpoint/2010/main" val="468185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90874-B53F-79D5-B318-6EA4E7F3A6B2}"/>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8A7E749D-5CFD-370A-8EBB-AB689F9140A0}"/>
              </a:ext>
            </a:extLst>
          </p:cNvPr>
          <p:cNvSpPr>
            <a:spLocks noGrp="1"/>
          </p:cNvSpPr>
          <p:nvPr>
            <p:ph type="body" sz="quarter" idx="16"/>
          </p:nvPr>
        </p:nvSpPr>
        <p:spPr>
          <a:xfrm>
            <a:off x="863941" y="166519"/>
            <a:ext cx="9103019" cy="659306"/>
          </a:xfrm>
        </p:spPr>
        <p:txBody>
          <a:bodyPr>
            <a:normAutofit/>
          </a:bodyPr>
          <a:lstStyle/>
          <a:p>
            <a:r>
              <a:rPr lang="pl-PL" sz="2000" dirty="0"/>
              <a:t>Szacowana populacja turystów regionalnych z uwzględnieniem dzieci</a:t>
            </a:r>
          </a:p>
        </p:txBody>
      </p:sp>
      <p:graphicFrame>
        <p:nvGraphicFramePr>
          <p:cNvPr id="10" name="Wykres 9">
            <a:extLst>
              <a:ext uri="{FF2B5EF4-FFF2-40B4-BE49-F238E27FC236}">
                <a16:creationId xmlns:a16="http://schemas.microsoft.com/office/drawing/2014/main" id="{BDB4159F-99D3-61C7-C11A-D494F78B65DF}"/>
              </a:ext>
            </a:extLst>
          </p:cNvPr>
          <p:cNvGraphicFramePr/>
          <p:nvPr>
            <p:extLst>
              <p:ext uri="{D42A27DB-BD31-4B8C-83A1-F6EECF244321}">
                <p14:modId xmlns:p14="http://schemas.microsoft.com/office/powerpoint/2010/main" val="3092675270"/>
              </p:ext>
            </p:extLst>
          </p:nvPr>
        </p:nvGraphicFramePr>
        <p:xfrm>
          <a:off x="975360" y="937585"/>
          <a:ext cx="10664012" cy="4457375"/>
        </p:xfrm>
        <a:graphic>
          <a:graphicData uri="http://schemas.openxmlformats.org/drawingml/2006/chart">
            <c:chart xmlns:c="http://schemas.openxmlformats.org/drawingml/2006/chart" xmlns:r="http://schemas.openxmlformats.org/officeDocument/2006/relationships" r:id="rId2"/>
          </a:graphicData>
        </a:graphic>
      </p:graphicFrame>
      <p:sp>
        <p:nvSpPr>
          <p:cNvPr id="2" name="Symbol zastępczy tekstu 5">
            <a:extLst>
              <a:ext uri="{FF2B5EF4-FFF2-40B4-BE49-F238E27FC236}">
                <a16:creationId xmlns:a16="http://schemas.microsoft.com/office/drawing/2014/main" id="{6BD90441-48CB-E861-C08B-E694C6D445CF}"/>
              </a:ext>
            </a:extLst>
          </p:cNvPr>
          <p:cNvSpPr>
            <a:spLocks noGrp="1"/>
          </p:cNvSpPr>
          <p:nvPr>
            <p:ph type="body" sz="half" idx="15"/>
          </p:nvPr>
        </p:nvSpPr>
        <p:spPr>
          <a:xfrm>
            <a:off x="995661" y="5905144"/>
            <a:ext cx="10643711" cy="504448"/>
          </a:xfrm>
        </p:spPr>
        <p:txBody>
          <a:bodyPr>
            <a:normAutofit/>
          </a:bodyPr>
          <a:lstStyle/>
          <a:p>
            <a:r>
              <a:rPr lang="pl-PL" sz="1400" dirty="0"/>
              <a:t>Udział dzieci i młodzież wśród turystów regionalnych nie zmienił się zasadniczo w 2023 roku i stanowił 12% (a więc był niższy niż wśród turystów krajowych).</a:t>
            </a:r>
          </a:p>
        </p:txBody>
      </p:sp>
    </p:spTree>
    <p:extLst>
      <p:ext uri="{BB962C8B-B14F-4D97-AF65-F5344CB8AC3E}">
        <p14:creationId xmlns:p14="http://schemas.microsoft.com/office/powerpoint/2010/main" val="911429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92829-EFDB-834F-9281-045E51577CDD}"/>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6E65A13C-1953-91B1-EDFA-5D0E0572E7AC}"/>
              </a:ext>
            </a:extLst>
          </p:cNvPr>
          <p:cNvSpPr>
            <a:spLocks noGrp="1"/>
          </p:cNvSpPr>
          <p:nvPr>
            <p:ph type="body" sz="quarter" idx="16"/>
          </p:nvPr>
        </p:nvSpPr>
        <p:spPr>
          <a:xfrm>
            <a:off x="873807" y="150917"/>
            <a:ext cx="9627161" cy="659306"/>
          </a:xfrm>
        </p:spPr>
        <p:txBody>
          <a:bodyPr>
            <a:normAutofit/>
          </a:bodyPr>
          <a:lstStyle/>
          <a:p>
            <a:r>
              <a:rPr lang="pl-PL" sz="2000" dirty="0"/>
              <a:t>Destynacje (odwiedzane powiaty) przez turystów regionalnych</a:t>
            </a:r>
          </a:p>
        </p:txBody>
      </p:sp>
      <p:graphicFrame>
        <p:nvGraphicFramePr>
          <p:cNvPr id="2" name="Tabela 1">
            <a:extLst>
              <a:ext uri="{FF2B5EF4-FFF2-40B4-BE49-F238E27FC236}">
                <a16:creationId xmlns:a16="http://schemas.microsoft.com/office/drawing/2014/main" id="{85D92603-FF5F-DB93-A9C7-070B2FAD7773}"/>
              </a:ext>
            </a:extLst>
          </p:cNvPr>
          <p:cNvGraphicFramePr>
            <a:graphicFrameLocks noGrp="1"/>
          </p:cNvGraphicFramePr>
          <p:nvPr>
            <p:extLst>
              <p:ext uri="{D42A27DB-BD31-4B8C-83A1-F6EECF244321}">
                <p14:modId xmlns:p14="http://schemas.microsoft.com/office/powerpoint/2010/main" val="2598738092"/>
              </p:ext>
            </p:extLst>
          </p:nvPr>
        </p:nvGraphicFramePr>
        <p:xfrm>
          <a:off x="933926" y="698378"/>
          <a:ext cx="4508274" cy="5810480"/>
        </p:xfrm>
        <a:graphic>
          <a:graphicData uri="http://schemas.openxmlformats.org/drawingml/2006/table">
            <a:tbl>
              <a:tblPr firstRow="1" bandRow="1">
                <a:tableStyleId>{5C22544A-7EE6-4342-B048-85BDC9FD1C3A}</a:tableStyleId>
              </a:tblPr>
              <a:tblGrid>
                <a:gridCol w="1687159">
                  <a:extLst>
                    <a:ext uri="{9D8B030D-6E8A-4147-A177-3AD203B41FA5}">
                      <a16:colId xmlns:a16="http://schemas.microsoft.com/office/drawing/2014/main" val="4086772099"/>
                    </a:ext>
                  </a:extLst>
                </a:gridCol>
                <a:gridCol w="778993">
                  <a:extLst>
                    <a:ext uri="{9D8B030D-6E8A-4147-A177-3AD203B41FA5}">
                      <a16:colId xmlns:a16="http://schemas.microsoft.com/office/drawing/2014/main" val="444157024"/>
                    </a:ext>
                  </a:extLst>
                </a:gridCol>
                <a:gridCol w="1021061">
                  <a:extLst>
                    <a:ext uri="{9D8B030D-6E8A-4147-A177-3AD203B41FA5}">
                      <a16:colId xmlns:a16="http://schemas.microsoft.com/office/drawing/2014/main" val="3677493927"/>
                    </a:ext>
                  </a:extLst>
                </a:gridCol>
                <a:gridCol w="1021061">
                  <a:extLst>
                    <a:ext uri="{9D8B030D-6E8A-4147-A177-3AD203B41FA5}">
                      <a16:colId xmlns:a16="http://schemas.microsoft.com/office/drawing/2014/main" val="3685116072"/>
                    </a:ext>
                  </a:extLst>
                </a:gridCol>
              </a:tblGrid>
              <a:tr h="0">
                <a:tc gridSpan="4">
                  <a:txBody>
                    <a:bodyPr/>
                    <a:lstStyle/>
                    <a:p>
                      <a:pPr algn="ctr" fontAlgn="b"/>
                      <a:r>
                        <a:rPr lang="pl-PL" sz="900" b="0" i="0" u="none" strike="noStrike" dirty="0">
                          <a:solidFill>
                            <a:schemeClr val="bg1"/>
                          </a:solidFill>
                          <a:effectLst/>
                          <a:latin typeface="+mn-lt"/>
                        </a:rPr>
                        <a:t>2023</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536563740"/>
                  </a:ext>
                </a:extLst>
              </a:tr>
              <a:tr h="222352">
                <a:tc>
                  <a:txBody>
                    <a:bodyPr/>
                    <a:lstStyle/>
                    <a:p>
                      <a:pPr algn="ctr" fontAlgn="b"/>
                      <a:r>
                        <a:rPr lang="pl-PL" sz="900" u="none" strike="noStrike" dirty="0">
                          <a:solidFill>
                            <a:schemeClr val="bg1"/>
                          </a:solidFill>
                          <a:effectLst/>
                          <a:latin typeface="+mn-lt"/>
                        </a:rPr>
                        <a:t>Powiat</a:t>
                      </a:r>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algn="ctr" fontAlgn="b"/>
                      <a:r>
                        <a:rPr lang="pl-PL" sz="900" b="0" i="0" u="none" strike="noStrike" dirty="0">
                          <a:solidFill>
                            <a:schemeClr val="bg1"/>
                          </a:solidFill>
                          <a:effectLst/>
                          <a:latin typeface="+mn-lt"/>
                        </a:rPr>
                        <a:t>Liczba wizyt ↓</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algn="ctr" fontAlgn="b"/>
                      <a:r>
                        <a:rPr lang="pl-PL" sz="900" b="0" i="0" u="none" strike="noStrike" dirty="0">
                          <a:solidFill>
                            <a:schemeClr val="bg1"/>
                          </a:solidFill>
                          <a:effectLst/>
                          <a:latin typeface="+mn-lt"/>
                        </a:rPr>
                        <a:t>Liczba </a:t>
                      </a:r>
                      <a:r>
                        <a:rPr lang="pl-PL" sz="900" b="0" i="0" u="none" strike="noStrike" dirty="0" err="1">
                          <a:solidFill>
                            <a:schemeClr val="bg1"/>
                          </a:solidFill>
                          <a:effectLst/>
                          <a:latin typeface="+mn-lt"/>
                        </a:rPr>
                        <a:t>osobonocy</a:t>
                      </a:r>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pl-PL" sz="900" b="0" i="0" u="none" strike="noStrike" dirty="0">
                          <a:solidFill>
                            <a:schemeClr val="bg1"/>
                          </a:solidFill>
                          <a:effectLst/>
                          <a:latin typeface="+mn-lt"/>
                        </a:rPr>
                        <a:t>Długość pobytu</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089967752"/>
                  </a:ext>
                </a:extLst>
              </a:tr>
              <a:tr h="145278">
                <a:tc>
                  <a:txBody>
                    <a:bodyPr/>
                    <a:lstStyle/>
                    <a:p>
                      <a:pPr algn="l" rtl="0" fontAlgn="b"/>
                      <a:r>
                        <a:rPr lang="pl-PL" sz="900" b="0" i="0" u="none" strike="noStrike" dirty="0">
                          <a:solidFill>
                            <a:srgbClr val="000000"/>
                          </a:solidFill>
                          <a:effectLst/>
                          <a:latin typeface="+mn-lt"/>
                        </a:rPr>
                        <a:t>powiat cieszyński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79 399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206 666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2,60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6579485"/>
                  </a:ext>
                </a:extLst>
              </a:tr>
              <a:tr h="147716">
                <a:tc>
                  <a:txBody>
                    <a:bodyPr/>
                    <a:lstStyle/>
                    <a:p>
                      <a:pPr algn="l" rtl="0" fontAlgn="b"/>
                      <a:r>
                        <a:rPr lang="pl-PL" sz="900" b="0" i="0" u="none" strike="noStrike">
                          <a:solidFill>
                            <a:srgbClr val="000000"/>
                          </a:solidFill>
                          <a:effectLst/>
                          <a:latin typeface="+mn-lt"/>
                        </a:rPr>
                        <a:t>powiat Katowice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68 584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111 752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1,63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6735062"/>
                  </a:ext>
                </a:extLst>
              </a:tr>
              <a:tr h="108659">
                <a:tc>
                  <a:txBody>
                    <a:bodyPr/>
                    <a:lstStyle/>
                    <a:p>
                      <a:pPr algn="l" rtl="0" fontAlgn="b"/>
                      <a:r>
                        <a:rPr lang="pl-PL" sz="900" b="0" i="0" u="none" strike="noStrike">
                          <a:solidFill>
                            <a:srgbClr val="000000"/>
                          </a:solidFill>
                          <a:effectLst/>
                          <a:latin typeface="+mn-lt"/>
                        </a:rPr>
                        <a:t>powiat częstochowski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60 438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119 510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1,98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9506039"/>
                  </a:ext>
                </a:extLst>
              </a:tr>
              <a:tr h="0">
                <a:tc>
                  <a:txBody>
                    <a:bodyPr/>
                    <a:lstStyle/>
                    <a:p>
                      <a:pPr algn="l" rtl="0" fontAlgn="b"/>
                      <a:r>
                        <a:rPr lang="pl-PL" sz="900" b="0" i="0" u="none" strike="noStrike">
                          <a:solidFill>
                            <a:srgbClr val="000000"/>
                          </a:solidFill>
                          <a:effectLst/>
                          <a:latin typeface="+mn-lt"/>
                        </a:rPr>
                        <a:t>powiat bielski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50 406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135 678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2,69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8026392"/>
                  </a:ext>
                </a:extLst>
              </a:tr>
              <a:tr h="147716">
                <a:tc>
                  <a:txBody>
                    <a:bodyPr/>
                    <a:lstStyle/>
                    <a:p>
                      <a:pPr algn="l" rtl="0" fontAlgn="b"/>
                      <a:r>
                        <a:rPr lang="pl-PL" sz="900" b="0" i="0" u="none" strike="noStrike">
                          <a:solidFill>
                            <a:srgbClr val="000000"/>
                          </a:solidFill>
                          <a:effectLst/>
                          <a:latin typeface="+mn-lt"/>
                        </a:rPr>
                        <a:t>powiat żywiecki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45 115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55 421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1,23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93058094"/>
                  </a:ext>
                </a:extLst>
              </a:tr>
              <a:tr h="147716">
                <a:tc>
                  <a:txBody>
                    <a:bodyPr/>
                    <a:lstStyle/>
                    <a:p>
                      <a:pPr algn="l" rtl="0" fontAlgn="b"/>
                      <a:r>
                        <a:rPr lang="pl-PL" sz="900" b="0" i="0" u="none" strike="noStrike">
                          <a:solidFill>
                            <a:srgbClr val="000000"/>
                          </a:solidFill>
                          <a:effectLst/>
                          <a:latin typeface="+mn-lt"/>
                        </a:rPr>
                        <a:t>powiat myszkowski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44 914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67 637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1,51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3857920"/>
                  </a:ext>
                </a:extLst>
              </a:tr>
              <a:tr h="143237">
                <a:tc>
                  <a:txBody>
                    <a:bodyPr/>
                    <a:lstStyle/>
                    <a:p>
                      <a:pPr algn="l" rtl="0" fontAlgn="b"/>
                      <a:r>
                        <a:rPr lang="pl-PL" sz="900" b="0" i="0" u="none" strike="noStrike">
                          <a:solidFill>
                            <a:srgbClr val="000000"/>
                          </a:solidFill>
                          <a:effectLst/>
                          <a:latin typeface="+mn-lt"/>
                        </a:rPr>
                        <a:t>powiat Gliwice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33 167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53 044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1,60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327941"/>
                  </a:ext>
                </a:extLst>
              </a:tr>
              <a:tr h="143340">
                <a:tc>
                  <a:txBody>
                    <a:bodyPr/>
                    <a:lstStyle/>
                    <a:p>
                      <a:pPr algn="l" rtl="0" fontAlgn="b"/>
                      <a:r>
                        <a:rPr lang="pl-PL" sz="900" b="0" i="0" u="none" strike="noStrike">
                          <a:solidFill>
                            <a:srgbClr val="000000"/>
                          </a:solidFill>
                          <a:effectLst/>
                          <a:latin typeface="+mn-lt"/>
                        </a:rPr>
                        <a:t>powiat Bielsko-Biała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29 071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82 877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2,85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7271586"/>
                  </a:ext>
                </a:extLst>
              </a:tr>
              <a:tr h="155556">
                <a:tc>
                  <a:txBody>
                    <a:bodyPr/>
                    <a:lstStyle/>
                    <a:p>
                      <a:pPr algn="l" rtl="0" fontAlgn="b"/>
                      <a:r>
                        <a:rPr lang="pl-PL" sz="900" b="0" i="0" u="none" strike="noStrike">
                          <a:solidFill>
                            <a:srgbClr val="000000"/>
                          </a:solidFill>
                          <a:effectLst/>
                          <a:latin typeface="+mn-lt"/>
                        </a:rPr>
                        <a:t>powiat Zabrze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28 625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35 844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1,25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7614038"/>
                  </a:ext>
                </a:extLst>
              </a:tr>
              <a:tr h="143764">
                <a:tc>
                  <a:txBody>
                    <a:bodyPr/>
                    <a:lstStyle/>
                    <a:p>
                      <a:pPr algn="l" rtl="0" fontAlgn="b"/>
                      <a:r>
                        <a:rPr lang="pl-PL" sz="900" b="0" i="0" u="none" strike="noStrike">
                          <a:solidFill>
                            <a:srgbClr val="000000"/>
                          </a:solidFill>
                          <a:effectLst/>
                          <a:latin typeface="+mn-lt"/>
                        </a:rPr>
                        <a:t>powiat Bytom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25 862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49 834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1,93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3398"/>
                  </a:ext>
                </a:extLst>
              </a:tr>
              <a:tr h="136704">
                <a:tc>
                  <a:txBody>
                    <a:bodyPr/>
                    <a:lstStyle/>
                    <a:p>
                      <a:pPr algn="l" rtl="0" fontAlgn="b"/>
                      <a:r>
                        <a:rPr lang="pl-PL" sz="900" b="0" i="0" u="none" strike="noStrike">
                          <a:solidFill>
                            <a:srgbClr val="000000"/>
                          </a:solidFill>
                          <a:effectLst/>
                          <a:latin typeface="+mn-lt"/>
                        </a:rPr>
                        <a:t>powiat Dąbrowa Górnicza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22 575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29 996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1,33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5406937"/>
                  </a:ext>
                </a:extLst>
              </a:tr>
              <a:tr h="147716">
                <a:tc>
                  <a:txBody>
                    <a:bodyPr/>
                    <a:lstStyle/>
                    <a:p>
                      <a:pPr algn="l" rtl="0" fontAlgn="b"/>
                      <a:r>
                        <a:rPr lang="pl-PL" sz="900" b="0" i="0" u="none" strike="noStrike">
                          <a:solidFill>
                            <a:srgbClr val="000000"/>
                          </a:solidFill>
                          <a:effectLst/>
                          <a:latin typeface="+mn-lt"/>
                        </a:rPr>
                        <a:t>powiat Chorzów</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22 158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22 487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1,01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0822450"/>
                  </a:ext>
                </a:extLst>
              </a:tr>
              <a:tr h="147716">
                <a:tc>
                  <a:txBody>
                    <a:bodyPr/>
                    <a:lstStyle/>
                    <a:p>
                      <a:pPr algn="l" rtl="0" fontAlgn="b"/>
                      <a:r>
                        <a:rPr lang="pl-PL" sz="900" b="0" i="0" u="none" strike="noStrike">
                          <a:solidFill>
                            <a:srgbClr val="000000"/>
                          </a:solidFill>
                          <a:effectLst/>
                          <a:latin typeface="+mn-lt"/>
                        </a:rPr>
                        <a:t>powiat pszczyński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18 300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26 251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1,43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0570153"/>
                  </a:ext>
                </a:extLst>
              </a:tr>
              <a:tr h="147716">
                <a:tc>
                  <a:txBody>
                    <a:bodyPr/>
                    <a:lstStyle/>
                    <a:p>
                      <a:pPr algn="l" rtl="0" fontAlgn="b"/>
                      <a:r>
                        <a:rPr lang="pl-PL" sz="900" b="0" i="0" u="none" strike="noStrike">
                          <a:solidFill>
                            <a:srgbClr val="000000"/>
                          </a:solidFill>
                          <a:effectLst/>
                          <a:latin typeface="+mn-lt"/>
                        </a:rPr>
                        <a:t>powiat Sosnowiec</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17 102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23 850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1,39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6153534"/>
                  </a:ext>
                </a:extLst>
              </a:tr>
              <a:tr h="144046">
                <a:tc>
                  <a:txBody>
                    <a:bodyPr/>
                    <a:lstStyle/>
                    <a:p>
                      <a:pPr algn="l" rtl="0" fontAlgn="b"/>
                      <a:r>
                        <a:rPr lang="pl-PL" sz="900" b="0" i="0" u="none" strike="noStrike">
                          <a:solidFill>
                            <a:srgbClr val="000000"/>
                          </a:solidFill>
                          <a:effectLst/>
                          <a:latin typeface="+mn-lt"/>
                        </a:rPr>
                        <a:t>powiat mikołowski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16 490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23 520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2999799"/>
                  </a:ext>
                </a:extLst>
              </a:tr>
              <a:tr h="153090">
                <a:tc>
                  <a:txBody>
                    <a:bodyPr/>
                    <a:lstStyle/>
                    <a:p>
                      <a:pPr algn="l" rtl="0" fontAlgn="b"/>
                      <a:r>
                        <a:rPr lang="pl-PL" sz="900" b="0" i="0" u="none" strike="noStrike">
                          <a:solidFill>
                            <a:srgbClr val="000000"/>
                          </a:solidFill>
                          <a:effectLst/>
                          <a:latin typeface="+mn-lt"/>
                        </a:rPr>
                        <a:t>powiat Piekary Śląskie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13 580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18 934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1,39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1112303"/>
                  </a:ext>
                </a:extLst>
              </a:tr>
              <a:tr h="147716">
                <a:tc>
                  <a:txBody>
                    <a:bodyPr/>
                    <a:lstStyle/>
                    <a:p>
                      <a:pPr algn="l" rtl="0" fontAlgn="b"/>
                      <a:r>
                        <a:rPr lang="pl-PL" sz="900" b="0" i="0" u="none" strike="noStrike">
                          <a:solidFill>
                            <a:srgbClr val="000000"/>
                          </a:solidFill>
                          <a:effectLst/>
                          <a:latin typeface="+mn-lt"/>
                        </a:rPr>
                        <a:t>powiat Tychy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12 702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21 783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1,71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5413498"/>
                  </a:ext>
                </a:extLst>
              </a:tr>
              <a:tr h="147716">
                <a:tc>
                  <a:txBody>
                    <a:bodyPr/>
                    <a:lstStyle/>
                    <a:p>
                      <a:pPr algn="l" rtl="0" fontAlgn="b"/>
                      <a:r>
                        <a:rPr lang="pl-PL" sz="900" b="0" i="0" u="none" strike="noStrike">
                          <a:solidFill>
                            <a:srgbClr val="000000"/>
                          </a:solidFill>
                          <a:effectLst/>
                          <a:latin typeface="+mn-lt"/>
                        </a:rPr>
                        <a:t>powiat Częstochowa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9 440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10 509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1,11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2553395"/>
                  </a:ext>
                </a:extLst>
              </a:tr>
              <a:tr h="147716">
                <a:tc>
                  <a:txBody>
                    <a:bodyPr/>
                    <a:lstStyle/>
                    <a:p>
                      <a:pPr algn="l" rtl="0" fontAlgn="b"/>
                      <a:r>
                        <a:rPr lang="pl-PL" sz="900" b="0" i="0" u="none" strike="noStrike">
                          <a:solidFill>
                            <a:srgbClr val="000000"/>
                          </a:solidFill>
                          <a:effectLst/>
                          <a:latin typeface="+mn-lt"/>
                        </a:rPr>
                        <a:t>powiat Rybnik</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7 780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11 438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4561755"/>
                  </a:ext>
                </a:extLst>
              </a:tr>
              <a:tr h="147716">
                <a:tc>
                  <a:txBody>
                    <a:bodyPr/>
                    <a:lstStyle/>
                    <a:p>
                      <a:pPr algn="l" rtl="0" fontAlgn="b"/>
                      <a:r>
                        <a:rPr lang="pl-PL" sz="900" b="0" i="0" u="none" strike="noStrike">
                          <a:solidFill>
                            <a:srgbClr val="000000"/>
                          </a:solidFill>
                          <a:effectLst/>
                          <a:latin typeface="+mn-lt"/>
                        </a:rPr>
                        <a:t>powiat rybnicki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7 174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10 356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6740102"/>
                  </a:ext>
                </a:extLst>
              </a:tr>
              <a:tr h="147716">
                <a:tc>
                  <a:txBody>
                    <a:bodyPr/>
                    <a:lstStyle/>
                    <a:p>
                      <a:pPr algn="l" rtl="0" fontAlgn="b"/>
                      <a:r>
                        <a:rPr lang="pl-PL" sz="900" b="0" i="0" u="none" strike="noStrike">
                          <a:solidFill>
                            <a:srgbClr val="000000"/>
                          </a:solidFill>
                          <a:effectLst/>
                          <a:latin typeface="+mn-lt"/>
                        </a:rPr>
                        <a:t>powiat zawierciański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6 105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8 036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1,32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33706639"/>
                  </a:ext>
                </a:extLst>
              </a:tr>
              <a:tr h="147716">
                <a:tc>
                  <a:txBody>
                    <a:bodyPr/>
                    <a:lstStyle/>
                    <a:p>
                      <a:pPr algn="l" rtl="0" fontAlgn="b"/>
                      <a:r>
                        <a:rPr lang="pl-PL" sz="900" b="0" i="0" u="none" strike="noStrike">
                          <a:solidFill>
                            <a:srgbClr val="000000"/>
                          </a:solidFill>
                          <a:effectLst/>
                          <a:latin typeface="+mn-lt"/>
                        </a:rPr>
                        <a:t>powiat gliwicki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5 639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8 541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1,51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396558"/>
                  </a:ext>
                </a:extLst>
              </a:tr>
              <a:tr h="147716">
                <a:tc>
                  <a:txBody>
                    <a:bodyPr/>
                    <a:lstStyle/>
                    <a:p>
                      <a:pPr algn="l" rtl="0" fontAlgn="b"/>
                      <a:r>
                        <a:rPr lang="pl-PL" sz="900" b="0" i="0" u="none" strike="noStrike">
                          <a:solidFill>
                            <a:srgbClr val="000000"/>
                          </a:solidFill>
                          <a:effectLst/>
                          <a:latin typeface="+mn-lt"/>
                        </a:rPr>
                        <a:t>powiat bieruńsko-lędziński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5 366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7 701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665258"/>
                  </a:ext>
                </a:extLst>
              </a:tr>
              <a:tr h="147716">
                <a:tc>
                  <a:txBody>
                    <a:bodyPr/>
                    <a:lstStyle/>
                    <a:p>
                      <a:pPr algn="l" rtl="0" fontAlgn="b"/>
                      <a:r>
                        <a:rPr lang="pl-PL" sz="900" b="0" i="0" u="none" strike="noStrike">
                          <a:solidFill>
                            <a:srgbClr val="000000"/>
                          </a:solidFill>
                          <a:effectLst/>
                          <a:latin typeface="+mn-lt"/>
                        </a:rPr>
                        <a:t>powiat Siemianowice Śląskie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4 696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7 447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464782"/>
                  </a:ext>
                </a:extLst>
              </a:tr>
              <a:tr h="147716">
                <a:tc>
                  <a:txBody>
                    <a:bodyPr/>
                    <a:lstStyle/>
                    <a:p>
                      <a:pPr algn="l" rtl="0" fontAlgn="b"/>
                      <a:r>
                        <a:rPr lang="pl-PL" sz="900" b="0" i="0" u="none" strike="noStrike">
                          <a:solidFill>
                            <a:srgbClr val="000000"/>
                          </a:solidFill>
                          <a:effectLst/>
                          <a:latin typeface="+mn-lt"/>
                        </a:rPr>
                        <a:t>powiat Jaworzno</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4 674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6 517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1,39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6941228"/>
                  </a:ext>
                </a:extLst>
              </a:tr>
              <a:tr h="134823">
                <a:tc>
                  <a:txBody>
                    <a:bodyPr/>
                    <a:lstStyle/>
                    <a:p>
                      <a:pPr algn="l" rtl="0" fontAlgn="b"/>
                      <a:r>
                        <a:rPr lang="pl-PL" sz="900" b="0" i="0" u="none" strike="noStrike">
                          <a:solidFill>
                            <a:srgbClr val="000000"/>
                          </a:solidFill>
                          <a:effectLst/>
                          <a:latin typeface="+mn-lt"/>
                        </a:rPr>
                        <a:t>powiat Jastrzębie-Zdrój</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4 435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6 274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1,41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0957595"/>
                  </a:ext>
                </a:extLst>
              </a:tr>
              <a:tr h="129449">
                <a:tc>
                  <a:txBody>
                    <a:bodyPr/>
                    <a:lstStyle/>
                    <a:p>
                      <a:pPr algn="l" rtl="0" fontAlgn="b"/>
                      <a:r>
                        <a:rPr lang="pl-PL" sz="900" b="0" i="0" u="none" strike="noStrike">
                          <a:solidFill>
                            <a:srgbClr val="000000"/>
                          </a:solidFill>
                          <a:effectLst/>
                          <a:latin typeface="+mn-lt"/>
                        </a:rPr>
                        <a:t>powiat raciborski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4 370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7 021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1,61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1630397"/>
                  </a:ext>
                </a:extLst>
              </a:tr>
              <a:tr h="147716">
                <a:tc>
                  <a:txBody>
                    <a:bodyPr/>
                    <a:lstStyle/>
                    <a:p>
                      <a:pPr algn="l" rtl="0" fontAlgn="b"/>
                      <a:r>
                        <a:rPr lang="pl-PL" sz="900" b="0" i="0" u="none" strike="noStrike">
                          <a:solidFill>
                            <a:srgbClr val="000000"/>
                          </a:solidFill>
                          <a:effectLst/>
                          <a:latin typeface="+mn-lt"/>
                        </a:rPr>
                        <a:t>powiat Ruda Śląska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4 222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6 680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623672"/>
                  </a:ext>
                </a:extLst>
              </a:tr>
              <a:tr h="153148">
                <a:tc>
                  <a:txBody>
                    <a:bodyPr/>
                    <a:lstStyle/>
                    <a:p>
                      <a:pPr algn="l" rtl="0" fontAlgn="b"/>
                      <a:r>
                        <a:rPr lang="pl-PL" sz="900" b="0" i="0" u="none" strike="noStrike">
                          <a:solidFill>
                            <a:srgbClr val="000000"/>
                          </a:solidFill>
                          <a:effectLst/>
                          <a:latin typeface="+mn-lt"/>
                        </a:rPr>
                        <a:t>powiat będziński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3 763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6 595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1,75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9620621"/>
                  </a:ext>
                </a:extLst>
              </a:tr>
              <a:tr h="147716">
                <a:tc>
                  <a:txBody>
                    <a:bodyPr/>
                    <a:lstStyle/>
                    <a:p>
                      <a:pPr algn="l" rtl="0" fontAlgn="b"/>
                      <a:r>
                        <a:rPr lang="pl-PL" sz="900" b="0" i="0" u="none" strike="noStrike">
                          <a:solidFill>
                            <a:srgbClr val="000000"/>
                          </a:solidFill>
                          <a:effectLst/>
                          <a:latin typeface="+mn-lt"/>
                        </a:rPr>
                        <a:t>powiat Żory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2 640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3 969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1138930"/>
                  </a:ext>
                </a:extLst>
              </a:tr>
              <a:tr h="142841">
                <a:tc>
                  <a:txBody>
                    <a:bodyPr/>
                    <a:lstStyle/>
                    <a:p>
                      <a:pPr algn="l" rtl="0" fontAlgn="b"/>
                      <a:r>
                        <a:rPr lang="pl-PL" sz="900" b="0" i="0" u="none" strike="noStrike">
                          <a:solidFill>
                            <a:srgbClr val="000000"/>
                          </a:solidFill>
                          <a:effectLst/>
                          <a:latin typeface="+mn-lt"/>
                        </a:rPr>
                        <a:t>powiat tarnogórski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1 638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2 713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1,66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9174184"/>
                  </a:ext>
                </a:extLst>
              </a:tr>
              <a:tr h="147716">
                <a:tc>
                  <a:txBody>
                    <a:bodyPr/>
                    <a:lstStyle/>
                    <a:p>
                      <a:pPr algn="l" rtl="0" fontAlgn="b"/>
                      <a:r>
                        <a:rPr lang="pl-PL" sz="900" b="0" i="0" u="none" strike="noStrike">
                          <a:solidFill>
                            <a:srgbClr val="000000"/>
                          </a:solidFill>
                          <a:effectLst/>
                          <a:latin typeface="+mn-lt"/>
                        </a:rPr>
                        <a:t>powiat Świętochłowice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1 546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2 566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1,66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2338108"/>
                  </a:ext>
                </a:extLst>
              </a:tr>
              <a:tr h="147716">
                <a:tc>
                  <a:txBody>
                    <a:bodyPr/>
                    <a:lstStyle/>
                    <a:p>
                      <a:pPr algn="l" rtl="0" fontAlgn="b"/>
                      <a:r>
                        <a:rPr lang="pl-PL" sz="900" b="0" i="0" u="none" strike="noStrike">
                          <a:solidFill>
                            <a:srgbClr val="000000"/>
                          </a:solidFill>
                          <a:effectLst/>
                          <a:latin typeface="+mn-lt"/>
                        </a:rPr>
                        <a:t>powiat wodzisławski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1 481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2 310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1,56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117485"/>
                  </a:ext>
                </a:extLst>
              </a:tr>
              <a:tr h="147716">
                <a:tc>
                  <a:txBody>
                    <a:bodyPr/>
                    <a:lstStyle/>
                    <a:p>
                      <a:pPr algn="l" rtl="0" fontAlgn="b"/>
                      <a:r>
                        <a:rPr lang="pl-PL" sz="900" b="0" i="0" u="none" strike="noStrike">
                          <a:solidFill>
                            <a:srgbClr val="000000"/>
                          </a:solidFill>
                          <a:effectLst/>
                          <a:latin typeface="+mn-lt"/>
                        </a:rPr>
                        <a:t>powiat lubliniecki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1 263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1 869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0217860"/>
                  </a:ext>
                </a:extLst>
              </a:tr>
              <a:tr h="147716">
                <a:tc>
                  <a:txBody>
                    <a:bodyPr/>
                    <a:lstStyle/>
                    <a:p>
                      <a:pPr algn="l" rtl="0" fontAlgn="b"/>
                      <a:r>
                        <a:rPr lang="pl-PL" sz="900" b="0" i="0" u="none" strike="noStrike">
                          <a:solidFill>
                            <a:srgbClr val="000000"/>
                          </a:solidFill>
                          <a:effectLst/>
                          <a:latin typeface="+mn-lt"/>
                        </a:rPr>
                        <a:t>powiat Mysłowice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1 207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2 231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1,85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732643"/>
                  </a:ext>
                </a:extLst>
              </a:tr>
              <a:tr h="0">
                <a:tc>
                  <a:txBody>
                    <a:bodyPr/>
                    <a:lstStyle/>
                    <a:p>
                      <a:pPr algn="l" rtl="0" fontAlgn="b"/>
                      <a:r>
                        <a:rPr lang="pl-PL" sz="900" b="0" i="0" u="none" strike="noStrike" dirty="0">
                          <a:solidFill>
                            <a:srgbClr val="000000"/>
                          </a:solidFill>
                          <a:effectLst/>
                          <a:latin typeface="+mn-lt"/>
                        </a:rPr>
                        <a:t>powiat kłobucki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1 166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1 758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9638124"/>
                  </a:ext>
                </a:extLst>
              </a:tr>
              <a:tr h="0">
                <a:tc>
                  <a:txBody>
                    <a:bodyPr/>
                    <a:lstStyle/>
                    <a:p>
                      <a:pPr algn="l" rtl="0" fontAlgn="b"/>
                      <a:r>
                        <a:rPr lang="pl-PL" sz="900" b="1" i="0" u="none" strike="noStrike" dirty="0">
                          <a:solidFill>
                            <a:srgbClr val="000000"/>
                          </a:solidFill>
                          <a:effectLst/>
                          <a:latin typeface="+mn-lt"/>
                        </a:rPr>
                        <a:t>ŁĄCZNIE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1" i="0" u="none" strike="noStrike" dirty="0">
                          <a:solidFill>
                            <a:srgbClr val="000000"/>
                          </a:solidFill>
                          <a:effectLst/>
                          <a:latin typeface="+mn-lt"/>
                        </a:rPr>
                        <a:t>667 093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1" i="0" u="none" strike="noStrike" dirty="0">
                          <a:solidFill>
                            <a:srgbClr val="000000"/>
                          </a:solidFill>
                          <a:effectLst/>
                          <a:latin typeface="+mn-lt"/>
                        </a:rPr>
                        <a:t>1 199 615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1" i="0" u="none" strike="noStrike" dirty="0">
                          <a:solidFill>
                            <a:srgbClr val="000000"/>
                          </a:solidFill>
                          <a:effectLst/>
                          <a:latin typeface="+mn-lt"/>
                        </a:rPr>
                        <a:t>1,51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8815639"/>
                  </a:ext>
                </a:extLst>
              </a:tr>
            </a:tbl>
          </a:graphicData>
        </a:graphic>
      </p:graphicFrame>
      <mc:AlternateContent xmlns:mc="http://schemas.openxmlformats.org/markup-compatibility/2006" xmlns:cx4="http://schemas.microsoft.com/office/drawing/2016/5/10/chartex">
        <mc:Choice Requires="cx4">
          <p:graphicFrame>
            <p:nvGraphicFramePr>
              <p:cNvPr id="4" name="Wykres 3">
                <a:extLst>
                  <a:ext uri="{FF2B5EF4-FFF2-40B4-BE49-F238E27FC236}">
                    <a16:creationId xmlns:a16="http://schemas.microsoft.com/office/drawing/2014/main" id="{ABE95F76-91F6-42DF-8760-FDBFDC4713A9}"/>
                  </a:ext>
                </a:extLst>
              </p:cNvPr>
              <p:cNvGraphicFramePr/>
              <p:nvPr/>
            </p:nvGraphicFramePr>
            <p:xfrm>
              <a:off x="5774119" y="810223"/>
              <a:ext cx="6103555" cy="56721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4" name="Wykres 3">
                <a:extLst>
                  <a:ext uri="{FF2B5EF4-FFF2-40B4-BE49-F238E27FC236}">
                    <a16:creationId xmlns:a16="http://schemas.microsoft.com/office/drawing/2014/main" id="{ABE95F76-91F6-42DF-8760-FDBFDC4713A9}"/>
                  </a:ext>
                </a:extLst>
              </p:cNvPr>
              <p:cNvPicPr>
                <a:picLocks noGrp="1" noRot="1" noChangeAspect="1" noMove="1" noResize="1" noEditPoints="1" noAdjustHandles="1" noChangeArrowheads="1" noChangeShapeType="1"/>
              </p:cNvPicPr>
              <p:nvPr/>
            </p:nvPicPr>
            <p:blipFill>
              <a:blip r:embed="rId3"/>
              <a:stretch>
                <a:fillRect/>
              </a:stretch>
            </p:blipFill>
            <p:spPr>
              <a:xfrm>
                <a:off x="5774119" y="810223"/>
                <a:ext cx="6103555" cy="5672100"/>
              </a:xfrm>
              <a:prstGeom prst="rect">
                <a:avLst/>
              </a:prstGeom>
            </p:spPr>
          </p:pic>
        </mc:Fallback>
      </mc:AlternateContent>
    </p:spTree>
    <p:extLst>
      <p:ext uri="{BB962C8B-B14F-4D97-AF65-F5344CB8AC3E}">
        <p14:creationId xmlns:p14="http://schemas.microsoft.com/office/powerpoint/2010/main" val="882637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5FC7B-0607-0F39-DAB5-81D313C01E92}"/>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53C48540-F2CF-91A9-D75A-FE02B0620EB8}"/>
              </a:ext>
            </a:extLst>
          </p:cNvPr>
          <p:cNvSpPr>
            <a:spLocks noGrp="1"/>
          </p:cNvSpPr>
          <p:nvPr>
            <p:ph type="body" sz="quarter" idx="16"/>
          </p:nvPr>
        </p:nvSpPr>
        <p:spPr>
          <a:xfrm>
            <a:off x="878279" y="217195"/>
            <a:ext cx="8865161" cy="659306"/>
          </a:xfrm>
        </p:spPr>
        <p:txBody>
          <a:bodyPr>
            <a:normAutofit/>
          </a:bodyPr>
          <a:lstStyle/>
          <a:p>
            <a:r>
              <a:rPr lang="pl-PL" sz="1800" dirty="0"/>
              <a:t>Regiony województwa śląskiego odwiedzane przez turystów regionalnych</a:t>
            </a:r>
          </a:p>
        </p:txBody>
      </p:sp>
      <p:graphicFrame>
        <p:nvGraphicFramePr>
          <p:cNvPr id="4" name="Wykres 3">
            <a:extLst>
              <a:ext uri="{FF2B5EF4-FFF2-40B4-BE49-F238E27FC236}">
                <a16:creationId xmlns:a16="http://schemas.microsoft.com/office/drawing/2014/main" id="{718677C9-A0F1-893F-B17E-FBF3F98A4FF8}"/>
              </a:ext>
            </a:extLst>
          </p:cNvPr>
          <p:cNvGraphicFramePr/>
          <p:nvPr/>
        </p:nvGraphicFramePr>
        <p:xfrm>
          <a:off x="878279" y="876501"/>
          <a:ext cx="11149584" cy="47216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6627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FB6D7-AF05-EB4B-43A5-B12FD0445E3A}"/>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7C8720DF-4C94-2F94-92E1-0536AC57A262}"/>
              </a:ext>
            </a:extLst>
          </p:cNvPr>
          <p:cNvSpPr>
            <a:spLocks noGrp="1"/>
          </p:cNvSpPr>
          <p:nvPr>
            <p:ph type="body" sz="quarter" idx="16"/>
          </p:nvPr>
        </p:nvSpPr>
        <p:spPr>
          <a:xfrm>
            <a:off x="715417" y="22464"/>
            <a:ext cx="9363303" cy="659306"/>
          </a:xfrm>
        </p:spPr>
        <p:txBody>
          <a:bodyPr>
            <a:normAutofit/>
          </a:bodyPr>
          <a:lstStyle/>
          <a:p>
            <a:r>
              <a:rPr lang="pl-PL" sz="2000" dirty="0"/>
              <a:t>Pochodzenie (powiaty zamieszkania) turystów regionalnych</a:t>
            </a:r>
          </a:p>
        </p:txBody>
      </p:sp>
      <p:graphicFrame>
        <p:nvGraphicFramePr>
          <p:cNvPr id="2" name="Tabela 1">
            <a:extLst>
              <a:ext uri="{FF2B5EF4-FFF2-40B4-BE49-F238E27FC236}">
                <a16:creationId xmlns:a16="http://schemas.microsoft.com/office/drawing/2014/main" id="{F4ABD969-DECF-B7C5-EE2C-92FB836378BD}"/>
              </a:ext>
            </a:extLst>
          </p:cNvPr>
          <p:cNvGraphicFramePr>
            <a:graphicFrameLocks noGrp="1"/>
          </p:cNvGraphicFramePr>
          <p:nvPr/>
        </p:nvGraphicFramePr>
        <p:xfrm>
          <a:off x="1267873" y="713407"/>
          <a:ext cx="4661872" cy="5693808"/>
        </p:xfrm>
        <a:graphic>
          <a:graphicData uri="http://schemas.openxmlformats.org/drawingml/2006/table">
            <a:tbl>
              <a:tblPr firstRow="1" bandRow="1">
                <a:tableStyleId>{5C22544A-7EE6-4342-B048-85BDC9FD1C3A}</a:tableStyleId>
              </a:tblPr>
              <a:tblGrid>
                <a:gridCol w="2186527">
                  <a:extLst>
                    <a:ext uri="{9D8B030D-6E8A-4147-A177-3AD203B41FA5}">
                      <a16:colId xmlns:a16="http://schemas.microsoft.com/office/drawing/2014/main" val="4086772099"/>
                    </a:ext>
                  </a:extLst>
                </a:gridCol>
                <a:gridCol w="2475345">
                  <a:extLst>
                    <a:ext uri="{9D8B030D-6E8A-4147-A177-3AD203B41FA5}">
                      <a16:colId xmlns:a16="http://schemas.microsoft.com/office/drawing/2014/main" val="444157024"/>
                    </a:ext>
                  </a:extLst>
                </a:gridCol>
              </a:tblGrid>
              <a:tr h="0">
                <a:tc gridSpan="2">
                  <a:txBody>
                    <a:bodyPr/>
                    <a:lstStyle/>
                    <a:p>
                      <a:pPr algn="ctr" fontAlgn="b"/>
                      <a:r>
                        <a:rPr lang="pl-PL" sz="900" b="0" i="0" u="none" strike="noStrike" dirty="0">
                          <a:solidFill>
                            <a:schemeClr val="bg1"/>
                          </a:solidFill>
                          <a:effectLst/>
                          <a:latin typeface="+mn-lt"/>
                        </a:rPr>
                        <a:t>2023</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536563740"/>
                  </a:ext>
                </a:extLst>
              </a:tr>
              <a:tr h="244060">
                <a:tc>
                  <a:txBody>
                    <a:bodyPr/>
                    <a:lstStyle/>
                    <a:p>
                      <a:pPr algn="ctr" fontAlgn="b"/>
                      <a:r>
                        <a:rPr lang="pl-PL" sz="900" u="none" strike="noStrike" dirty="0">
                          <a:solidFill>
                            <a:schemeClr val="bg1"/>
                          </a:solidFill>
                          <a:effectLst/>
                          <a:latin typeface="+mn-lt"/>
                        </a:rPr>
                        <a:t>Powiat</a:t>
                      </a:r>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algn="ctr" fontAlgn="ctr"/>
                      <a:r>
                        <a:rPr lang="pl-PL" sz="900" b="1" i="0" u="none" strike="noStrike" dirty="0">
                          <a:solidFill>
                            <a:schemeClr val="bg1"/>
                          </a:solidFill>
                          <a:effectLst/>
                          <a:latin typeface="+mn-lt"/>
                        </a:rPr>
                        <a:t>Szacunkowa liczba przyjezdnych</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089967752"/>
                  </a:ext>
                </a:extLst>
              </a:tr>
              <a:tr h="145278">
                <a:tc>
                  <a:txBody>
                    <a:bodyPr/>
                    <a:lstStyle/>
                    <a:p>
                      <a:pPr algn="l" rtl="0" fontAlgn="b"/>
                      <a:r>
                        <a:rPr lang="pl-PL" sz="900" b="0" i="0" u="none" strike="noStrike" dirty="0">
                          <a:solidFill>
                            <a:srgbClr val="000000"/>
                          </a:solidFill>
                          <a:effectLst/>
                          <a:latin typeface="Lato" panose="020F0502020204030203" pitchFamily="34" charset="0"/>
                        </a:rPr>
                        <a:t>powiat Katowice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42 492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6579485"/>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Sosnowiec</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31 631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6735062"/>
                  </a:ext>
                </a:extLst>
              </a:tr>
              <a:tr h="108659">
                <a:tc>
                  <a:txBody>
                    <a:bodyPr/>
                    <a:lstStyle/>
                    <a:p>
                      <a:pPr algn="l" rtl="0" fontAlgn="b"/>
                      <a:r>
                        <a:rPr lang="pl-PL" sz="900" b="0" i="0" u="none" strike="noStrike" dirty="0">
                          <a:solidFill>
                            <a:srgbClr val="000000"/>
                          </a:solidFill>
                          <a:effectLst/>
                          <a:latin typeface="Lato" panose="020F0502020204030203" pitchFamily="34" charset="0"/>
                        </a:rPr>
                        <a:t>powiat Częstochowa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25 724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9506039"/>
                  </a:ext>
                </a:extLst>
              </a:tr>
              <a:tr h="145279">
                <a:tc>
                  <a:txBody>
                    <a:bodyPr/>
                    <a:lstStyle/>
                    <a:p>
                      <a:pPr algn="l" rtl="0" fontAlgn="b"/>
                      <a:r>
                        <a:rPr lang="pl-PL" sz="900" b="0" i="0" u="none" strike="noStrike" dirty="0">
                          <a:solidFill>
                            <a:srgbClr val="000000"/>
                          </a:solidFill>
                          <a:effectLst/>
                          <a:latin typeface="Lato" panose="020F0502020204030203" pitchFamily="34" charset="0"/>
                        </a:rPr>
                        <a:t>powiat Bielsko-Biała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24 156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8026392"/>
                  </a:ext>
                </a:extLst>
              </a:tr>
              <a:tr h="147716">
                <a:tc>
                  <a:txBody>
                    <a:bodyPr/>
                    <a:lstStyle/>
                    <a:p>
                      <a:pPr algn="l" rtl="0" fontAlgn="b"/>
                      <a:r>
                        <a:rPr lang="pl-PL" sz="900" b="0" i="0" u="none" strike="noStrike">
                          <a:solidFill>
                            <a:srgbClr val="000000"/>
                          </a:solidFill>
                          <a:effectLst/>
                          <a:latin typeface="Lato" panose="020F0502020204030203" pitchFamily="34" charset="0"/>
                        </a:rPr>
                        <a:t>powiat Gliwice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21 367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93058094"/>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Bytom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21 147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3857920"/>
                  </a:ext>
                </a:extLst>
              </a:tr>
              <a:tr h="143237">
                <a:tc>
                  <a:txBody>
                    <a:bodyPr/>
                    <a:lstStyle/>
                    <a:p>
                      <a:pPr algn="l" rtl="0" fontAlgn="b"/>
                      <a:r>
                        <a:rPr lang="pl-PL" sz="900" b="0" i="0" u="none" strike="noStrike">
                          <a:solidFill>
                            <a:srgbClr val="000000"/>
                          </a:solidFill>
                          <a:effectLst/>
                          <a:latin typeface="Lato" panose="020F0502020204030203" pitchFamily="34" charset="0"/>
                        </a:rPr>
                        <a:t>powiat Ruda Śląska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18 552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327941"/>
                  </a:ext>
                </a:extLst>
              </a:tr>
              <a:tr h="143340">
                <a:tc>
                  <a:txBody>
                    <a:bodyPr/>
                    <a:lstStyle/>
                    <a:p>
                      <a:pPr algn="l" rtl="0" fontAlgn="b"/>
                      <a:r>
                        <a:rPr lang="pl-PL" sz="900" b="0" i="0" u="none" strike="noStrike">
                          <a:solidFill>
                            <a:srgbClr val="000000"/>
                          </a:solidFill>
                          <a:effectLst/>
                          <a:latin typeface="Lato" panose="020F0502020204030203" pitchFamily="34" charset="0"/>
                        </a:rPr>
                        <a:t>powiat cieszyński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16 909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7271586"/>
                  </a:ext>
                </a:extLst>
              </a:tr>
              <a:tr h="155556">
                <a:tc>
                  <a:txBody>
                    <a:bodyPr/>
                    <a:lstStyle/>
                    <a:p>
                      <a:pPr algn="l" rtl="0" fontAlgn="b"/>
                      <a:r>
                        <a:rPr lang="pl-PL" sz="900" b="0" i="0" u="none" strike="noStrike">
                          <a:solidFill>
                            <a:srgbClr val="000000"/>
                          </a:solidFill>
                          <a:effectLst/>
                          <a:latin typeface="Lato" panose="020F0502020204030203" pitchFamily="34" charset="0"/>
                        </a:rPr>
                        <a:t>powiat Rybnik</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16 899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7614038"/>
                  </a:ext>
                </a:extLst>
              </a:tr>
              <a:tr h="150681">
                <a:tc>
                  <a:txBody>
                    <a:bodyPr/>
                    <a:lstStyle/>
                    <a:p>
                      <a:pPr algn="l" rtl="0" fontAlgn="b"/>
                      <a:r>
                        <a:rPr lang="pl-PL" sz="900" b="0" i="0" u="none" strike="noStrike">
                          <a:solidFill>
                            <a:srgbClr val="000000"/>
                          </a:solidFill>
                          <a:effectLst/>
                          <a:latin typeface="Lato" panose="020F0502020204030203" pitchFamily="34" charset="0"/>
                        </a:rPr>
                        <a:t>powiat żywiecki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16 513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3398"/>
                  </a:ext>
                </a:extLst>
              </a:tr>
              <a:tr h="136704">
                <a:tc>
                  <a:txBody>
                    <a:bodyPr/>
                    <a:lstStyle/>
                    <a:p>
                      <a:pPr algn="l" rtl="0" fontAlgn="b"/>
                      <a:r>
                        <a:rPr lang="pl-PL" sz="900" b="0" i="0" u="none" strike="noStrike" dirty="0">
                          <a:solidFill>
                            <a:srgbClr val="000000"/>
                          </a:solidFill>
                          <a:effectLst/>
                          <a:latin typeface="Lato" panose="020F0502020204030203" pitchFamily="34" charset="0"/>
                        </a:rPr>
                        <a:t>powiat wodzisławski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16 302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5406937"/>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bielski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15 507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0822450"/>
                  </a:ext>
                </a:extLst>
              </a:tr>
              <a:tr h="147716">
                <a:tc>
                  <a:txBody>
                    <a:bodyPr/>
                    <a:lstStyle/>
                    <a:p>
                      <a:pPr algn="l" rtl="0" fontAlgn="b"/>
                      <a:r>
                        <a:rPr lang="pl-PL" sz="900" b="0" i="0" u="none" strike="noStrike">
                          <a:solidFill>
                            <a:srgbClr val="000000"/>
                          </a:solidFill>
                          <a:effectLst/>
                          <a:latin typeface="Lato" panose="020F0502020204030203" pitchFamily="34" charset="0"/>
                        </a:rPr>
                        <a:t>powiat Tychy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15 108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0570153"/>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Dąbrowa Górnicza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14 683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6153534"/>
                  </a:ext>
                </a:extLst>
              </a:tr>
              <a:tr h="144046">
                <a:tc>
                  <a:txBody>
                    <a:bodyPr/>
                    <a:lstStyle/>
                    <a:p>
                      <a:pPr algn="l" rtl="0" fontAlgn="b"/>
                      <a:r>
                        <a:rPr lang="pl-PL" sz="900" b="0" i="0" u="none" strike="noStrike">
                          <a:solidFill>
                            <a:srgbClr val="000000"/>
                          </a:solidFill>
                          <a:effectLst/>
                          <a:latin typeface="Lato" panose="020F0502020204030203" pitchFamily="34" charset="0"/>
                        </a:rPr>
                        <a:t>powiat będziński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14 662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2999799"/>
                  </a:ext>
                </a:extLst>
              </a:tr>
              <a:tr h="153090">
                <a:tc>
                  <a:txBody>
                    <a:bodyPr/>
                    <a:lstStyle/>
                    <a:p>
                      <a:pPr algn="l" rtl="0" fontAlgn="b"/>
                      <a:r>
                        <a:rPr lang="pl-PL" sz="900" b="0" i="0" u="none" strike="noStrike" dirty="0">
                          <a:solidFill>
                            <a:srgbClr val="000000"/>
                          </a:solidFill>
                          <a:effectLst/>
                          <a:latin typeface="Lato" panose="020F0502020204030203" pitchFamily="34" charset="0"/>
                        </a:rPr>
                        <a:t>powiat tarnogórski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14 008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1112303"/>
                  </a:ext>
                </a:extLst>
              </a:tr>
              <a:tr h="147716">
                <a:tc>
                  <a:txBody>
                    <a:bodyPr/>
                    <a:lstStyle/>
                    <a:p>
                      <a:pPr algn="l" rtl="0" fontAlgn="b"/>
                      <a:r>
                        <a:rPr lang="pl-PL" sz="900" b="0" i="0" u="none" strike="noStrike">
                          <a:solidFill>
                            <a:srgbClr val="000000"/>
                          </a:solidFill>
                          <a:effectLst/>
                          <a:latin typeface="Lato" panose="020F0502020204030203" pitchFamily="34" charset="0"/>
                        </a:rPr>
                        <a:t>powiat Chorzów</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13 629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5413498"/>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gliwicki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13 399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2553395"/>
                  </a:ext>
                </a:extLst>
              </a:tr>
              <a:tr h="147716">
                <a:tc>
                  <a:txBody>
                    <a:bodyPr/>
                    <a:lstStyle/>
                    <a:p>
                      <a:pPr algn="l" rtl="0" fontAlgn="b"/>
                      <a:r>
                        <a:rPr lang="pl-PL" sz="900" b="0" i="0" u="none" strike="noStrike">
                          <a:solidFill>
                            <a:srgbClr val="000000"/>
                          </a:solidFill>
                          <a:effectLst/>
                          <a:latin typeface="Lato" panose="020F0502020204030203" pitchFamily="34" charset="0"/>
                        </a:rPr>
                        <a:t>powiat częstochowski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12 931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4561755"/>
                  </a:ext>
                </a:extLst>
              </a:tr>
              <a:tr h="147716">
                <a:tc>
                  <a:txBody>
                    <a:bodyPr/>
                    <a:lstStyle/>
                    <a:p>
                      <a:pPr algn="l" rtl="0" fontAlgn="b"/>
                      <a:r>
                        <a:rPr lang="pl-PL" sz="900" b="0" i="0" u="none" strike="noStrike">
                          <a:solidFill>
                            <a:srgbClr val="000000"/>
                          </a:solidFill>
                          <a:effectLst/>
                          <a:latin typeface="Lato" panose="020F0502020204030203" pitchFamily="34" charset="0"/>
                        </a:rPr>
                        <a:t>powiat pszczyński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10 931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6740102"/>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zawierciański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10 723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33706639"/>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raciborski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10 542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396558"/>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Jastrzębie-Zdrój</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9 849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665258"/>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Jaworzno</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9 700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464782"/>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mikołowski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8 674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6941228"/>
                  </a:ext>
                </a:extLst>
              </a:tr>
              <a:tr h="134823">
                <a:tc>
                  <a:txBody>
                    <a:bodyPr/>
                    <a:lstStyle/>
                    <a:p>
                      <a:pPr algn="l" rtl="0" fontAlgn="b"/>
                      <a:r>
                        <a:rPr lang="pl-PL" sz="900" b="0" i="0" u="none" strike="noStrike" dirty="0">
                          <a:solidFill>
                            <a:srgbClr val="000000"/>
                          </a:solidFill>
                          <a:effectLst/>
                          <a:latin typeface="Lato" panose="020F0502020204030203" pitchFamily="34" charset="0"/>
                        </a:rPr>
                        <a:t>powiat Siemianowice Śląskie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8 221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0957595"/>
                  </a:ext>
                </a:extLst>
              </a:tr>
              <a:tr h="129449">
                <a:tc>
                  <a:txBody>
                    <a:bodyPr/>
                    <a:lstStyle/>
                    <a:p>
                      <a:pPr algn="l" rtl="0" fontAlgn="b"/>
                      <a:r>
                        <a:rPr lang="pl-PL" sz="900" b="0" i="0" u="none" strike="noStrike" dirty="0">
                          <a:solidFill>
                            <a:srgbClr val="000000"/>
                          </a:solidFill>
                          <a:effectLst/>
                          <a:latin typeface="Lato" panose="020F0502020204030203" pitchFamily="34" charset="0"/>
                        </a:rPr>
                        <a:t>powiat kłobucki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8 169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1630397"/>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rybnicki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7 857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623672"/>
                  </a:ext>
                </a:extLst>
              </a:tr>
              <a:tr h="153148">
                <a:tc>
                  <a:txBody>
                    <a:bodyPr/>
                    <a:lstStyle/>
                    <a:p>
                      <a:pPr algn="l" rtl="0" fontAlgn="b"/>
                      <a:r>
                        <a:rPr lang="pl-PL" sz="900" b="0" i="0" u="none" strike="noStrike" dirty="0">
                          <a:solidFill>
                            <a:srgbClr val="000000"/>
                          </a:solidFill>
                          <a:effectLst/>
                          <a:latin typeface="Lato" panose="020F0502020204030203" pitchFamily="34" charset="0"/>
                        </a:rPr>
                        <a:t>powiat lubliniecki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7 446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9620621"/>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Świętochłowice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7 269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1138930"/>
                  </a:ext>
                </a:extLst>
              </a:tr>
              <a:tr h="142841">
                <a:tc>
                  <a:txBody>
                    <a:bodyPr/>
                    <a:lstStyle/>
                    <a:p>
                      <a:pPr algn="l" rtl="0" fontAlgn="b"/>
                      <a:r>
                        <a:rPr lang="pl-PL" sz="900" b="0" i="0" u="none" strike="noStrike" dirty="0">
                          <a:solidFill>
                            <a:srgbClr val="000000"/>
                          </a:solidFill>
                          <a:effectLst/>
                          <a:latin typeface="Lato" panose="020F0502020204030203" pitchFamily="34" charset="0"/>
                        </a:rPr>
                        <a:t>powiat myszkowski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7 233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9174184"/>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Mysłowice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7 184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2338108"/>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Żory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6 344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117485"/>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Piekary Śląskie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5 846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0217860"/>
                  </a:ext>
                </a:extLst>
              </a:tr>
              <a:tr h="147716">
                <a:tc>
                  <a:txBody>
                    <a:bodyPr/>
                    <a:lstStyle/>
                    <a:p>
                      <a:pPr algn="l" rtl="0" fontAlgn="b"/>
                      <a:r>
                        <a:rPr lang="pl-PL" sz="900" b="0" i="0" u="none" strike="noStrike" dirty="0">
                          <a:solidFill>
                            <a:srgbClr val="000000"/>
                          </a:solidFill>
                          <a:effectLst/>
                          <a:latin typeface="Lato" panose="020F0502020204030203" pitchFamily="34" charset="0"/>
                        </a:rPr>
                        <a:t>powiat bieruńsko-lędziński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Lato" panose="020F0502020204030203" pitchFamily="34" charset="0"/>
                        </a:rPr>
                        <a:t>5 754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732643"/>
                  </a:ext>
                </a:extLst>
              </a:tr>
              <a:tr h="0">
                <a:tc>
                  <a:txBody>
                    <a:bodyPr/>
                    <a:lstStyle/>
                    <a:p>
                      <a:pPr algn="l" rtl="0" fontAlgn="b"/>
                      <a:r>
                        <a:rPr lang="pl-PL" sz="900" b="0" i="0" u="none" strike="noStrike" dirty="0">
                          <a:solidFill>
                            <a:srgbClr val="000000"/>
                          </a:solidFill>
                          <a:effectLst/>
                          <a:latin typeface="Lato" panose="020F0502020204030203" pitchFamily="34" charset="0"/>
                        </a:rPr>
                        <a:t>powiat Zabrze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Lato" panose="020F0502020204030203" pitchFamily="34" charset="0"/>
                        </a:rPr>
                        <a:t>3 100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9638124"/>
                  </a:ext>
                </a:extLst>
              </a:tr>
            </a:tbl>
          </a:graphicData>
        </a:graphic>
      </p:graphicFrame>
      <mc:AlternateContent xmlns:mc="http://schemas.openxmlformats.org/markup-compatibility/2006" xmlns:cx4="http://schemas.microsoft.com/office/drawing/2016/5/10/chartex">
        <mc:Choice Requires="cx4">
          <p:graphicFrame>
            <p:nvGraphicFramePr>
              <p:cNvPr id="8" name="Wykres 7">
                <a:extLst>
                  <a:ext uri="{FF2B5EF4-FFF2-40B4-BE49-F238E27FC236}">
                    <a16:creationId xmlns:a16="http://schemas.microsoft.com/office/drawing/2014/main" id="{30521984-E3D9-7B93-FB67-19E209052F32}"/>
                  </a:ext>
                </a:extLst>
              </p:cNvPr>
              <p:cNvGraphicFramePr/>
              <p:nvPr/>
            </p:nvGraphicFramePr>
            <p:xfrm>
              <a:off x="5925127" y="810222"/>
              <a:ext cx="5315528" cy="5672099"/>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8" name="Wykres 7">
                <a:extLst>
                  <a:ext uri="{FF2B5EF4-FFF2-40B4-BE49-F238E27FC236}">
                    <a16:creationId xmlns:a16="http://schemas.microsoft.com/office/drawing/2014/main" id="{30521984-E3D9-7B93-FB67-19E209052F32}"/>
                  </a:ext>
                </a:extLst>
              </p:cNvPr>
              <p:cNvPicPr>
                <a:picLocks noGrp="1" noRot="1" noChangeAspect="1" noMove="1" noResize="1" noEditPoints="1" noAdjustHandles="1" noChangeArrowheads="1" noChangeShapeType="1"/>
              </p:cNvPicPr>
              <p:nvPr/>
            </p:nvPicPr>
            <p:blipFill>
              <a:blip r:embed="rId3"/>
              <a:stretch>
                <a:fillRect/>
              </a:stretch>
            </p:blipFill>
            <p:spPr>
              <a:xfrm>
                <a:off x="5925127" y="810222"/>
                <a:ext cx="5315528" cy="5672099"/>
              </a:xfrm>
              <a:prstGeom prst="rect">
                <a:avLst/>
              </a:prstGeom>
            </p:spPr>
          </p:pic>
        </mc:Fallback>
      </mc:AlternateContent>
    </p:spTree>
    <p:extLst>
      <p:ext uri="{BB962C8B-B14F-4D97-AF65-F5344CB8AC3E}">
        <p14:creationId xmlns:p14="http://schemas.microsoft.com/office/powerpoint/2010/main" val="3076630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941BC7"/>
            </a:gs>
            <a:gs pos="100000">
              <a:srgbClr val="C026D3"/>
            </a:gs>
          </a:gsLst>
          <a:lin ang="5400000" scaled="1"/>
        </a:gradFill>
        <a:effectLst/>
      </p:bgPr>
    </p:bg>
    <p:spTree>
      <p:nvGrpSpPr>
        <p:cNvPr id="1" name="">
          <a:extLst>
            <a:ext uri="{FF2B5EF4-FFF2-40B4-BE49-F238E27FC236}">
              <a16:creationId xmlns:a16="http://schemas.microsoft.com/office/drawing/2014/main" id="{F0BFE9AD-0357-D297-AFD8-B193528DBDDF}"/>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38E7162-C406-2B83-D0F9-B7946DCAD033}"/>
              </a:ext>
            </a:extLst>
          </p:cNvPr>
          <p:cNvSpPr>
            <a:spLocks noGrp="1"/>
          </p:cNvSpPr>
          <p:nvPr>
            <p:ph type="title"/>
          </p:nvPr>
        </p:nvSpPr>
        <p:spPr>
          <a:xfrm>
            <a:off x="866033" y="1995332"/>
            <a:ext cx="8428659" cy="2852737"/>
          </a:xfrm>
        </p:spPr>
        <p:txBody>
          <a:bodyPr>
            <a:noAutofit/>
          </a:bodyPr>
          <a:lstStyle/>
          <a:p>
            <a:r>
              <a:rPr lang="pl-PL" sz="2800" dirty="0"/>
              <a:t>Turyści zagraniczni bez UA</a:t>
            </a:r>
          </a:p>
        </p:txBody>
      </p:sp>
      <p:pic>
        <p:nvPicPr>
          <p:cNvPr id="12" name="Symbol zastępczy obrazu 11">
            <a:extLst>
              <a:ext uri="{FF2B5EF4-FFF2-40B4-BE49-F238E27FC236}">
                <a16:creationId xmlns:a16="http://schemas.microsoft.com/office/drawing/2014/main" id="{79F1AFAE-720F-978D-57BF-C8D1A107AC5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p:blipFill>
        <p:spPr>
          <a:xfrm>
            <a:off x="10058160" y="2465546"/>
            <a:ext cx="1596194" cy="1596194"/>
          </a:xfrm>
          <a:effectLst>
            <a:softEdge rad="0"/>
          </a:effectLst>
        </p:spPr>
      </p:pic>
      <p:pic>
        <p:nvPicPr>
          <p:cNvPr id="10" name="Symbol zastępczy obrazu 9" descr="Obraz zawierający osoba, zewnętrzne&#10;&#10;Opis wygenerowany automatycznie">
            <a:extLst>
              <a:ext uri="{FF2B5EF4-FFF2-40B4-BE49-F238E27FC236}">
                <a16:creationId xmlns:a16="http://schemas.microsoft.com/office/drawing/2014/main" id="{1D9D5DAE-F699-7D02-5BDD-946A8F7FC3B0}"/>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42" r="16642"/>
          <a:stretch>
            <a:fillRect/>
          </a:stretch>
        </p:blipFill>
        <p:spPr>
          <a:effectLst>
            <a:softEdge rad="0"/>
          </a:effectLst>
        </p:spPr>
      </p:pic>
      <p:pic>
        <p:nvPicPr>
          <p:cNvPr id="6" name="Obraz 5">
            <a:extLst>
              <a:ext uri="{FF2B5EF4-FFF2-40B4-BE49-F238E27FC236}">
                <a16:creationId xmlns:a16="http://schemas.microsoft.com/office/drawing/2014/main" id="{0976456B-3C6B-2008-B8AC-5E4AEEA16E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29308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53A8A-87F5-A5A5-5BD8-0B7E0CAF1EEE}"/>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EA8AE50A-EBB0-9BC6-0A08-55A26FF29E5A}"/>
              </a:ext>
            </a:extLst>
          </p:cNvPr>
          <p:cNvSpPr>
            <a:spLocks noGrp="1"/>
          </p:cNvSpPr>
          <p:nvPr>
            <p:ph type="body" sz="quarter" idx="16"/>
          </p:nvPr>
        </p:nvSpPr>
        <p:spPr>
          <a:xfrm>
            <a:off x="833460" y="116734"/>
            <a:ext cx="8960779" cy="659306"/>
          </a:xfrm>
        </p:spPr>
        <p:txBody>
          <a:bodyPr>
            <a:normAutofit/>
          </a:bodyPr>
          <a:lstStyle/>
          <a:p>
            <a:r>
              <a:rPr lang="pl-PL" sz="2000" dirty="0"/>
              <a:t>Populacja, liczba wizyt oraz noclegów turystów zagranicznych bez Ukrainy</a:t>
            </a:r>
            <a:br>
              <a:rPr lang="pl-PL" sz="2000" dirty="0"/>
            </a:br>
            <a:r>
              <a:rPr lang="pl-PL" sz="2000" dirty="0"/>
              <a:t>w województwie śląskim</a:t>
            </a:r>
          </a:p>
        </p:txBody>
      </p:sp>
      <p:graphicFrame>
        <p:nvGraphicFramePr>
          <p:cNvPr id="10" name="Wykres 9">
            <a:extLst>
              <a:ext uri="{FF2B5EF4-FFF2-40B4-BE49-F238E27FC236}">
                <a16:creationId xmlns:a16="http://schemas.microsoft.com/office/drawing/2014/main" id="{1D81D64B-6A97-CB23-68E8-1F6245F64BC1}"/>
              </a:ext>
            </a:extLst>
          </p:cNvPr>
          <p:cNvGraphicFramePr/>
          <p:nvPr>
            <p:extLst>
              <p:ext uri="{D42A27DB-BD31-4B8C-83A1-F6EECF244321}">
                <p14:modId xmlns:p14="http://schemas.microsoft.com/office/powerpoint/2010/main" val="3794782666"/>
              </p:ext>
            </p:extLst>
          </p:nvPr>
        </p:nvGraphicFramePr>
        <p:xfrm>
          <a:off x="1191491" y="937585"/>
          <a:ext cx="10447881" cy="4401033"/>
        </p:xfrm>
        <a:graphic>
          <a:graphicData uri="http://schemas.openxmlformats.org/drawingml/2006/chart">
            <c:chart xmlns:c="http://schemas.openxmlformats.org/drawingml/2006/chart" xmlns:r="http://schemas.openxmlformats.org/officeDocument/2006/relationships" r:id="rId2"/>
          </a:graphicData>
        </a:graphic>
      </p:graphicFrame>
      <p:sp>
        <p:nvSpPr>
          <p:cNvPr id="2" name="Symbol zastępczy tekstu 5">
            <a:extLst>
              <a:ext uri="{FF2B5EF4-FFF2-40B4-BE49-F238E27FC236}">
                <a16:creationId xmlns:a16="http://schemas.microsoft.com/office/drawing/2014/main" id="{33ED9295-EB45-EC0E-AA83-755EE1C11239}"/>
              </a:ext>
            </a:extLst>
          </p:cNvPr>
          <p:cNvSpPr>
            <a:spLocks noGrp="1"/>
          </p:cNvSpPr>
          <p:nvPr>
            <p:ph type="body" sz="half" idx="15"/>
          </p:nvPr>
        </p:nvSpPr>
        <p:spPr>
          <a:xfrm>
            <a:off x="995661" y="5905144"/>
            <a:ext cx="10643711" cy="504448"/>
          </a:xfrm>
        </p:spPr>
        <p:txBody>
          <a:bodyPr>
            <a:normAutofit/>
          </a:bodyPr>
          <a:lstStyle/>
          <a:p>
            <a:r>
              <a:rPr lang="pl-PL" sz="1400" dirty="0"/>
              <a:t>Turyści zagraniczni chętniej odwiedzali województwo śląskie w 2023 roku, szczególnie wzrosła populacja turystów zagranicznych (o 23% - największy wzrost procentowy spośród wszystkich typów turystów). </a:t>
            </a:r>
          </a:p>
        </p:txBody>
      </p:sp>
    </p:spTree>
    <p:extLst>
      <p:ext uri="{BB962C8B-B14F-4D97-AF65-F5344CB8AC3E}">
        <p14:creationId xmlns:p14="http://schemas.microsoft.com/office/powerpoint/2010/main" val="230307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F49DF-1B13-ED4E-1EF8-C9B0485A1ED0}"/>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7FD5D67C-FB4E-5899-4D60-D47B33F88EBB}"/>
              </a:ext>
            </a:extLst>
          </p:cNvPr>
          <p:cNvSpPr>
            <a:spLocks noGrp="1"/>
          </p:cNvSpPr>
          <p:nvPr>
            <p:ph type="body" sz="quarter" idx="16"/>
          </p:nvPr>
        </p:nvSpPr>
        <p:spPr>
          <a:xfrm>
            <a:off x="833461" y="116734"/>
            <a:ext cx="9265579" cy="659306"/>
          </a:xfrm>
        </p:spPr>
        <p:txBody>
          <a:bodyPr>
            <a:normAutofit/>
          </a:bodyPr>
          <a:lstStyle/>
          <a:p>
            <a:r>
              <a:rPr lang="pl-PL" sz="1800" dirty="0"/>
              <a:t>Szacowana populacja turystów zagranicznych bez Ukrainy z uwzględnieniem dzieci</a:t>
            </a:r>
          </a:p>
        </p:txBody>
      </p:sp>
      <p:graphicFrame>
        <p:nvGraphicFramePr>
          <p:cNvPr id="10" name="Wykres 9">
            <a:extLst>
              <a:ext uri="{FF2B5EF4-FFF2-40B4-BE49-F238E27FC236}">
                <a16:creationId xmlns:a16="http://schemas.microsoft.com/office/drawing/2014/main" id="{A1C62D30-C979-E526-D056-A7B100563CF5}"/>
              </a:ext>
            </a:extLst>
          </p:cNvPr>
          <p:cNvGraphicFramePr/>
          <p:nvPr>
            <p:extLst>
              <p:ext uri="{D42A27DB-BD31-4B8C-83A1-F6EECF244321}">
                <p14:modId xmlns:p14="http://schemas.microsoft.com/office/powerpoint/2010/main" val="4181595843"/>
              </p:ext>
            </p:extLst>
          </p:nvPr>
        </p:nvGraphicFramePr>
        <p:xfrm>
          <a:off x="1117600" y="937586"/>
          <a:ext cx="10521772" cy="46319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1370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26023-716E-6BCB-6C00-93B08D636530}"/>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0EE18CEB-E3C3-39B7-491C-26A4DD4E77EF}"/>
              </a:ext>
            </a:extLst>
          </p:cNvPr>
          <p:cNvSpPr>
            <a:spLocks noGrp="1"/>
          </p:cNvSpPr>
          <p:nvPr>
            <p:ph type="body" sz="quarter" idx="16"/>
          </p:nvPr>
        </p:nvSpPr>
        <p:spPr>
          <a:xfrm>
            <a:off x="918919" y="150917"/>
            <a:ext cx="7920281" cy="659306"/>
          </a:xfrm>
        </p:spPr>
        <p:txBody>
          <a:bodyPr>
            <a:normAutofit/>
          </a:bodyPr>
          <a:lstStyle/>
          <a:p>
            <a:r>
              <a:rPr lang="pl-PL" sz="1600" dirty="0"/>
              <a:t>Destynacje (odwiedzane powiaty) przez turystów zagranicznych bez Ukrainy</a:t>
            </a:r>
          </a:p>
        </p:txBody>
      </p:sp>
      <p:graphicFrame>
        <p:nvGraphicFramePr>
          <p:cNvPr id="2" name="Tabela 1">
            <a:extLst>
              <a:ext uri="{FF2B5EF4-FFF2-40B4-BE49-F238E27FC236}">
                <a16:creationId xmlns:a16="http://schemas.microsoft.com/office/drawing/2014/main" id="{AF3BAB52-857B-8A3D-94F8-C84A349F0E60}"/>
              </a:ext>
            </a:extLst>
          </p:cNvPr>
          <p:cNvGraphicFramePr>
            <a:graphicFrameLocks noGrp="1"/>
          </p:cNvGraphicFramePr>
          <p:nvPr>
            <p:extLst>
              <p:ext uri="{D42A27DB-BD31-4B8C-83A1-F6EECF244321}">
                <p14:modId xmlns:p14="http://schemas.microsoft.com/office/powerpoint/2010/main" val="1763248649"/>
              </p:ext>
            </p:extLst>
          </p:nvPr>
        </p:nvGraphicFramePr>
        <p:xfrm>
          <a:off x="1092382" y="810223"/>
          <a:ext cx="4508274" cy="5800885"/>
        </p:xfrm>
        <a:graphic>
          <a:graphicData uri="http://schemas.openxmlformats.org/drawingml/2006/table">
            <a:tbl>
              <a:tblPr firstRow="1" bandRow="1">
                <a:tableStyleId>{5C22544A-7EE6-4342-B048-85BDC9FD1C3A}</a:tableStyleId>
              </a:tblPr>
              <a:tblGrid>
                <a:gridCol w="1687159">
                  <a:extLst>
                    <a:ext uri="{9D8B030D-6E8A-4147-A177-3AD203B41FA5}">
                      <a16:colId xmlns:a16="http://schemas.microsoft.com/office/drawing/2014/main" val="4086772099"/>
                    </a:ext>
                  </a:extLst>
                </a:gridCol>
                <a:gridCol w="778993">
                  <a:extLst>
                    <a:ext uri="{9D8B030D-6E8A-4147-A177-3AD203B41FA5}">
                      <a16:colId xmlns:a16="http://schemas.microsoft.com/office/drawing/2014/main" val="444157024"/>
                    </a:ext>
                  </a:extLst>
                </a:gridCol>
                <a:gridCol w="1021061">
                  <a:extLst>
                    <a:ext uri="{9D8B030D-6E8A-4147-A177-3AD203B41FA5}">
                      <a16:colId xmlns:a16="http://schemas.microsoft.com/office/drawing/2014/main" val="3677493927"/>
                    </a:ext>
                  </a:extLst>
                </a:gridCol>
                <a:gridCol w="1021061">
                  <a:extLst>
                    <a:ext uri="{9D8B030D-6E8A-4147-A177-3AD203B41FA5}">
                      <a16:colId xmlns:a16="http://schemas.microsoft.com/office/drawing/2014/main" val="3685116072"/>
                    </a:ext>
                  </a:extLst>
                </a:gridCol>
              </a:tblGrid>
              <a:tr h="0">
                <a:tc gridSpan="4">
                  <a:txBody>
                    <a:bodyPr/>
                    <a:lstStyle/>
                    <a:p>
                      <a:pPr algn="ctr" fontAlgn="b"/>
                      <a:r>
                        <a:rPr lang="pl-PL" sz="900" b="0" i="0" u="none" strike="noStrike" dirty="0">
                          <a:solidFill>
                            <a:schemeClr val="bg1"/>
                          </a:solidFill>
                          <a:effectLst/>
                          <a:latin typeface="+mn-lt"/>
                        </a:rPr>
                        <a:t>2023</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536563740"/>
                  </a:ext>
                </a:extLst>
              </a:tr>
              <a:tr h="206357">
                <a:tc>
                  <a:txBody>
                    <a:bodyPr/>
                    <a:lstStyle/>
                    <a:p>
                      <a:pPr algn="ctr" fontAlgn="b"/>
                      <a:r>
                        <a:rPr lang="pl-PL" sz="900" u="none" strike="noStrike" dirty="0">
                          <a:solidFill>
                            <a:schemeClr val="bg1"/>
                          </a:solidFill>
                          <a:effectLst/>
                          <a:latin typeface="+mn-lt"/>
                        </a:rPr>
                        <a:t>Powiat</a:t>
                      </a:r>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algn="ctr" fontAlgn="b"/>
                      <a:r>
                        <a:rPr lang="pl-PL" sz="900" b="0" i="0" u="none" strike="noStrike" dirty="0">
                          <a:solidFill>
                            <a:schemeClr val="bg1"/>
                          </a:solidFill>
                          <a:effectLst/>
                          <a:latin typeface="+mn-lt"/>
                        </a:rPr>
                        <a:t>Liczba wizyt ↓</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algn="ctr" fontAlgn="b"/>
                      <a:r>
                        <a:rPr lang="pl-PL" sz="900" b="0" i="0" u="none" strike="noStrike" dirty="0">
                          <a:solidFill>
                            <a:schemeClr val="bg1"/>
                          </a:solidFill>
                          <a:effectLst/>
                          <a:latin typeface="+mn-lt"/>
                        </a:rPr>
                        <a:t>Liczba </a:t>
                      </a:r>
                      <a:r>
                        <a:rPr lang="pl-PL" sz="900" b="0" i="0" u="none" strike="noStrike" dirty="0" err="1">
                          <a:solidFill>
                            <a:schemeClr val="bg1"/>
                          </a:solidFill>
                          <a:effectLst/>
                          <a:latin typeface="+mn-lt"/>
                        </a:rPr>
                        <a:t>osobonoce</a:t>
                      </a:r>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pl-PL" sz="900" b="0" i="0" u="none" strike="noStrike" dirty="0">
                          <a:solidFill>
                            <a:schemeClr val="bg1"/>
                          </a:solidFill>
                          <a:effectLst/>
                          <a:latin typeface="+mn-lt"/>
                        </a:rPr>
                        <a:t>Długość pobytu</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089967752"/>
                  </a:ext>
                </a:extLst>
              </a:tr>
              <a:tr h="145278">
                <a:tc>
                  <a:txBody>
                    <a:bodyPr/>
                    <a:lstStyle/>
                    <a:p>
                      <a:pPr algn="l" rtl="0" fontAlgn="b"/>
                      <a:r>
                        <a:rPr lang="pl-PL" sz="900" b="0" i="0" u="none" strike="noStrike" dirty="0">
                          <a:solidFill>
                            <a:srgbClr val="000000"/>
                          </a:solidFill>
                          <a:effectLst/>
                          <a:latin typeface="+mn-lt"/>
                        </a:rPr>
                        <a:t>powiat cieszyński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59 328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165 924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2,80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6579485"/>
                  </a:ext>
                </a:extLst>
              </a:tr>
              <a:tr h="147716">
                <a:tc>
                  <a:txBody>
                    <a:bodyPr/>
                    <a:lstStyle/>
                    <a:p>
                      <a:pPr algn="l" rtl="0" fontAlgn="b"/>
                      <a:r>
                        <a:rPr lang="pl-PL" sz="900" b="0" i="0" u="none" strike="noStrike">
                          <a:solidFill>
                            <a:srgbClr val="000000"/>
                          </a:solidFill>
                          <a:effectLst/>
                          <a:latin typeface="+mn-lt"/>
                        </a:rPr>
                        <a:t>powiat Katowice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40 766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67 169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1,65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6735062"/>
                  </a:ext>
                </a:extLst>
              </a:tr>
              <a:tr h="108659">
                <a:tc>
                  <a:txBody>
                    <a:bodyPr/>
                    <a:lstStyle/>
                    <a:p>
                      <a:pPr algn="l" rtl="0" fontAlgn="b"/>
                      <a:r>
                        <a:rPr lang="pl-PL" sz="900" b="0" i="0" u="none" strike="noStrike">
                          <a:solidFill>
                            <a:srgbClr val="000000"/>
                          </a:solidFill>
                          <a:effectLst/>
                          <a:latin typeface="+mn-lt"/>
                        </a:rPr>
                        <a:t>powiat bielski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27 251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43 708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1,60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9506039"/>
                  </a:ext>
                </a:extLst>
              </a:tr>
              <a:tr h="145279">
                <a:tc>
                  <a:txBody>
                    <a:bodyPr/>
                    <a:lstStyle/>
                    <a:p>
                      <a:pPr algn="l" rtl="0" fontAlgn="b"/>
                      <a:r>
                        <a:rPr lang="pl-PL" sz="900" b="0" i="0" u="none" strike="noStrike">
                          <a:solidFill>
                            <a:srgbClr val="000000"/>
                          </a:solidFill>
                          <a:effectLst/>
                          <a:latin typeface="+mn-lt"/>
                        </a:rPr>
                        <a:t>powiat żywiecki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25 831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32 311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1,25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8026392"/>
                  </a:ext>
                </a:extLst>
              </a:tr>
              <a:tr h="147716">
                <a:tc>
                  <a:txBody>
                    <a:bodyPr/>
                    <a:lstStyle/>
                    <a:p>
                      <a:pPr algn="l" rtl="0" fontAlgn="b"/>
                      <a:r>
                        <a:rPr lang="pl-PL" sz="900" b="0" i="0" u="none" strike="noStrike">
                          <a:solidFill>
                            <a:srgbClr val="000000"/>
                          </a:solidFill>
                          <a:effectLst/>
                          <a:latin typeface="+mn-lt"/>
                        </a:rPr>
                        <a:t>powiat myszkowski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25 170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42 459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1,69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93058094"/>
                  </a:ext>
                </a:extLst>
              </a:tr>
              <a:tr h="147716">
                <a:tc>
                  <a:txBody>
                    <a:bodyPr/>
                    <a:lstStyle/>
                    <a:p>
                      <a:pPr algn="l" rtl="0" fontAlgn="b"/>
                      <a:r>
                        <a:rPr lang="pl-PL" sz="900" b="0" i="0" u="none" strike="noStrike">
                          <a:solidFill>
                            <a:srgbClr val="000000"/>
                          </a:solidFill>
                          <a:effectLst/>
                          <a:latin typeface="+mn-lt"/>
                        </a:rPr>
                        <a:t>powiat Gliwice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20 846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28 165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1,35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3857920"/>
                  </a:ext>
                </a:extLst>
              </a:tr>
              <a:tr h="143237">
                <a:tc>
                  <a:txBody>
                    <a:bodyPr/>
                    <a:lstStyle/>
                    <a:p>
                      <a:pPr algn="l" rtl="0" fontAlgn="b"/>
                      <a:r>
                        <a:rPr lang="pl-PL" sz="900" b="0" i="0" u="none" strike="noStrike">
                          <a:solidFill>
                            <a:srgbClr val="000000"/>
                          </a:solidFill>
                          <a:effectLst/>
                          <a:latin typeface="+mn-lt"/>
                        </a:rPr>
                        <a:t>powiat częstochowski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20 176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35 331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1,75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327941"/>
                  </a:ext>
                </a:extLst>
              </a:tr>
              <a:tr h="143340">
                <a:tc>
                  <a:txBody>
                    <a:bodyPr/>
                    <a:lstStyle/>
                    <a:p>
                      <a:pPr algn="l" rtl="0" fontAlgn="b"/>
                      <a:r>
                        <a:rPr lang="pl-PL" sz="900" b="0" i="0" u="none" strike="noStrike">
                          <a:solidFill>
                            <a:srgbClr val="000000"/>
                          </a:solidFill>
                          <a:effectLst/>
                          <a:latin typeface="+mn-lt"/>
                        </a:rPr>
                        <a:t>powiat Zabrze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15 932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26 269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1,65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7271586"/>
                  </a:ext>
                </a:extLst>
              </a:tr>
              <a:tr h="155556">
                <a:tc>
                  <a:txBody>
                    <a:bodyPr/>
                    <a:lstStyle/>
                    <a:p>
                      <a:pPr algn="l" rtl="0" fontAlgn="b"/>
                      <a:r>
                        <a:rPr lang="pl-PL" sz="900" b="0" i="0" u="none" strike="noStrike">
                          <a:solidFill>
                            <a:srgbClr val="000000"/>
                          </a:solidFill>
                          <a:effectLst/>
                          <a:latin typeface="+mn-lt"/>
                        </a:rPr>
                        <a:t>powiat Bielsko-Biała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15 632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47 911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3,06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7614038"/>
                  </a:ext>
                </a:extLst>
              </a:tr>
              <a:tr h="150681">
                <a:tc>
                  <a:txBody>
                    <a:bodyPr/>
                    <a:lstStyle/>
                    <a:p>
                      <a:pPr algn="l" rtl="0" fontAlgn="b"/>
                      <a:r>
                        <a:rPr lang="pl-PL" sz="900" b="0" i="0" u="none" strike="noStrike">
                          <a:solidFill>
                            <a:srgbClr val="000000"/>
                          </a:solidFill>
                          <a:effectLst/>
                          <a:latin typeface="+mn-lt"/>
                        </a:rPr>
                        <a:t>powiat Bytom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15 284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23 232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1,52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3398"/>
                  </a:ext>
                </a:extLst>
              </a:tr>
              <a:tr h="136704">
                <a:tc>
                  <a:txBody>
                    <a:bodyPr/>
                    <a:lstStyle/>
                    <a:p>
                      <a:pPr algn="l" rtl="0" fontAlgn="b"/>
                      <a:r>
                        <a:rPr lang="pl-PL" sz="900" b="0" i="0" u="none" strike="noStrike">
                          <a:solidFill>
                            <a:srgbClr val="000000"/>
                          </a:solidFill>
                          <a:effectLst/>
                          <a:latin typeface="+mn-lt"/>
                        </a:rPr>
                        <a:t>powiat Dąbrowa Górnicza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11 623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16 413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5406937"/>
                  </a:ext>
                </a:extLst>
              </a:tr>
              <a:tr h="147716">
                <a:tc>
                  <a:txBody>
                    <a:bodyPr/>
                    <a:lstStyle/>
                    <a:p>
                      <a:pPr algn="l" rtl="0" fontAlgn="b"/>
                      <a:r>
                        <a:rPr lang="pl-PL" sz="900" b="0" i="0" u="none" strike="noStrike">
                          <a:solidFill>
                            <a:srgbClr val="000000"/>
                          </a:solidFill>
                          <a:effectLst/>
                          <a:latin typeface="+mn-lt"/>
                        </a:rPr>
                        <a:t>powiat Chorzów</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10 936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13 138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1,20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0822450"/>
                  </a:ext>
                </a:extLst>
              </a:tr>
              <a:tr h="147716">
                <a:tc>
                  <a:txBody>
                    <a:bodyPr/>
                    <a:lstStyle/>
                    <a:p>
                      <a:pPr algn="l" rtl="0" fontAlgn="b"/>
                      <a:r>
                        <a:rPr lang="pl-PL" sz="900" b="0" i="0" u="none" strike="noStrike">
                          <a:solidFill>
                            <a:srgbClr val="000000"/>
                          </a:solidFill>
                          <a:effectLst/>
                          <a:latin typeface="+mn-lt"/>
                        </a:rPr>
                        <a:t>powiat pszczyński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10 160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16 082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1,58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0570153"/>
                  </a:ext>
                </a:extLst>
              </a:tr>
              <a:tr h="147716">
                <a:tc>
                  <a:txBody>
                    <a:bodyPr/>
                    <a:lstStyle/>
                    <a:p>
                      <a:pPr algn="l" rtl="0" fontAlgn="b"/>
                      <a:r>
                        <a:rPr lang="pl-PL" sz="900" b="0" i="0" u="none" strike="noStrike">
                          <a:solidFill>
                            <a:srgbClr val="000000"/>
                          </a:solidFill>
                          <a:effectLst/>
                          <a:latin typeface="+mn-lt"/>
                        </a:rPr>
                        <a:t>powiat Sosnowiec</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9 071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11 874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6153534"/>
                  </a:ext>
                </a:extLst>
              </a:tr>
              <a:tr h="144046">
                <a:tc>
                  <a:txBody>
                    <a:bodyPr/>
                    <a:lstStyle/>
                    <a:p>
                      <a:pPr algn="l" rtl="0" fontAlgn="b"/>
                      <a:r>
                        <a:rPr lang="pl-PL" sz="900" b="0" i="0" u="none" strike="noStrike">
                          <a:solidFill>
                            <a:srgbClr val="000000"/>
                          </a:solidFill>
                          <a:effectLst/>
                          <a:latin typeface="+mn-lt"/>
                        </a:rPr>
                        <a:t>powiat mikołowski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8 587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12 774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2999799"/>
                  </a:ext>
                </a:extLst>
              </a:tr>
              <a:tr h="153090">
                <a:tc>
                  <a:txBody>
                    <a:bodyPr/>
                    <a:lstStyle/>
                    <a:p>
                      <a:pPr algn="l" rtl="0" fontAlgn="b"/>
                      <a:r>
                        <a:rPr lang="pl-PL" sz="900" b="0" i="0" u="none" strike="noStrike">
                          <a:solidFill>
                            <a:srgbClr val="000000"/>
                          </a:solidFill>
                          <a:effectLst/>
                          <a:latin typeface="+mn-lt"/>
                        </a:rPr>
                        <a:t>powiat Tychy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7 095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11 428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1,61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1112303"/>
                  </a:ext>
                </a:extLst>
              </a:tr>
              <a:tr h="147716">
                <a:tc>
                  <a:txBody>
                    <a:bodyPr/>
                    <a:lstStyle/>
                    <a:p>
                      <a:pPr algn="l" rtl="0" fontAlgn="b"/>
                      <a:r>
                        <a:rPr lang="pl-PL" sz="900" b="0" i="0" u="none" strike="noStrike">
                          <a:solidFill>
                            <a:srgbClr val="000000"/>
                          </a:solidFill>
                          <a:effectLst/>
                          <a:latin typeface="+mn-lt"/>
                        </a:rPr>
                        <a:t>powiat Piekary Śląskie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6 776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11 198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1,65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5413498"/>
                  </a:ext>
                </a:extLst>
              </a:tr>
              <a:tr h="147716">
                <a:tc>
                  <a:txBody>
                    <a:bodyPr/>
                    <a:lstStyle/>
                    <a:p>
                      <a:pPr algn="l" rtl="0" fontAlgn="b"/>
                      <a:r>
                        <a:rPr lang="pl-PL" sz="900" b="0" i="0" u="none" strike="noStrike">
                          <a:solidFill>
                            <a:srgbClr val="000000"/>
                          </a:solidFill>
                          <a:effectLst/>
                          <a:latin typeface="+mn-lt"/>
                        </a:rPr>
                        <a:t>powiat Częstochowa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5 506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7 861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2553395"/>
                  </a:ext>
                </a:extLst>
              </a:tr>
              <a:tr h="147716">
                <a:tc>
                  <a:txBody>
                    <a:bodyPr/>
                    <a:lstStyle/>
                    <a:p>
                      <a:pPr algn="l" rtl="0" fontAlgn="b"/>
                      <a:r>
                        <a:rPr lang="pl-PL" sz="900" b="0" i="0" u="none" strike="noStrike">
                          <a:solidFill>
                            <a:srgbClr val="000000"/>
                          </a:solidFill>
                          <a:effectLst/>
                          <a:latin typeface="+mn-lt"/>
                        </a:rPr>
                        <a:t>powiat rybnicki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4 105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5 918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4561755"/>
                  </a:ext>
                </a:extLst>
              </a:tr>
              <a:tr h="147716">
                <a:tc>
                  <a:txBody>
                    <a:bodyPr/>
                    <a:lstStyle/>
                    <a:p>
                      <a:pPr algn="l" rtl="0" fontAlgn="b"/>
                      <a:r>
                        <a:rPr lang="pl-PL" sz="900" b="0" i="0" u="none" strike="noStrike">
                          <a:solidFill>
                            <a:srgbClr val="000000"/>
                          </a:solidFill>
                          <a:effectLst/>
                          <a:latin typeface="+mn-lt"/>
                        </a:rPr>
                        <a:t>powiat Rybnik</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4 100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5 492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1,34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6740102"/>
                  </a:ext>
                </a:extLst>
              </a:tr>
              <a:tr h="147716">
                <a:tc>
                  <a:txBody>
                    <a:bodyPr/>
                    <a:lstStyle/>
                    <a:p>
                      <a:pPr algn="l" rtl="0" fontAlgn="b"/>
                      <a:r>
                        <a:rPr lang="pl-PL" sz="900" b="0" i="0" u="none" strike="noStrike">
                          <a:solidFill>
                            <a:srgbClr val="000000"/>
                          </a:solidFill>
                          <a:effectLst/>
                          <a:latin typeface="+mn-lt"/>
                        </a:rPr>
                        <a:t>powiat zawierciański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3 620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4 926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1,36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33706639"/>
                  </a:ext>
                </a:extLst>
              </a:tr>
              <a:tr h="147716">
                <a:tc>
                  <a:txBody>
                    <a:bodyPr/>
                    <a:lstStyle/>
                    <a:p>
                      <a:pPr algn="l" rtl="0" fontAlgn="b"/>
                      <a:r>
                        <a:rPr lang="pl-PL" sz="900" b="0" i="0" u="none" strike="noStrike">
                          <a:solidFill>
                            <a:srgbClr val="000000"/>
                          </a:solidFill>
                          <a:effectLst/>
                          <a:latin typeface="+mn-lt"/>
                        </a:rPr>
                        <a:t>powiat bieruńsko-lędziński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3 055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4 238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1,39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396558"/>
                  </a:ext>
                </a:extLst>
              </a:tr>
              <a:tr h="147716">
                <a:tc>
                  <a:txBody>
                    <a:bodyPr/>
                    <a:lstStyle/>
                    <a:p>
                      <a:pPr algn="l" rtl="0" fontAlgn="b"/>
                      <a:r>
                        <a:rPr lang="pl-PL" sz="900" b="0" i="0" u="none" strike="noStrike">
                          <a:solidFill>
                            <a:srgbClr val="000000"/>
                          </a:solidFill>
                          <a:effectLst/>
                          <a:latin typeface="+mn-lt"/>
                        </a:rPr>
                        <a:t>powiat Jastrzębie-Zdrój</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2 958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3 256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1,10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665258"/>
                  </a:ext>
                </a:extLst>
              </a:tr>
              <a:tr h="147716">
                <a:tc>
                  <a:txBody>
                    <a:bodyPr/>
                    <a:lstStyle/>
                    <a:p>
                      <a:pPr algn="l" rtl="0" fontAlgn="b"/>
                      <a:r>
                        <a:rPr lang="pl-PL" sz="900" b="0" i="0" u="none" strike="noStrike">
                          <a:solidFill>
                            <a:srgbClr val="000000"/>
                          </a:solidFill>
                          <a:effectLst/>
                          <a:latin typeface="+mn-lt"/>
                        </a:rPr>
                        <a:t>powiat Jaworzno</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2 804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4 327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1,54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464782"/>
                  </a:ext>
                </a:extLst>
              </a:tr>
              <a:tr h="147716">
                <a:tc>
                  <a:txBody>
                    <a:bodyPr/>
                    <a:lstStyle/>
                    <a:p>
                      <a:pPr algn="l" rtl="0" fontAlgn="b"/>
                      <a:r>
                        <a:rPr lang="pl-PL" sz="900" b="0" i="0" u="none" strike="noStrike">
                          <a:solidFill>
                            <a:srgbClr val="000000"/>
                          </a:solidFill>
                          <a:effectLst/>
                          <a:latin typeface="+mn-lt"/>
                        </a:rPr>
                        <a:t>powiat gliwicki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2 718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4 037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6941228"/>
                  </a:ext>
                </a:extLst>
              </a:tr>
              <a:tr h="134823">
                <a:tc>
                  <a:txBody>
                    <a:bodyPr/>
                    <a:lstStyle/>
                    <a:p>
                      <a:pPr algn="l" rtl="0" fontAlgn="b"/>
                      <a:r>
                        <a:rPr lang="pl-PL" sz="900" b="0" i="0" u="none" strike="noStrike">
                          <a:solidFill>
                            <a:srgbClr val="000000"/>
                          </a:solidFill>
                          <a:effectLst/>
                          <a:latin typeface="+mn-lt"/>
                        </a:rPr>
                        <a:t>powiat raciborski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2 352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3 466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0957595"/>
                  </a:ext>
                </a:extLst>
              </a:tr>
              <a:tr h="129449">
                <a:tc>
                  <a:txBody>
                    <a:bodyPr/>
                    <a:lstStyle/>
                    <a:p>
                      <a:pPr algn="l" rtl="0" fontAlgn="b"/>
                      <a:r>
                        <a:rPr lang="pl-PL" sz="900" b="0" i="0" u="none" strike="noStrike">
                          <a:solidFill>
                            <a:srgbClr val="000000"/>
                          </a:solidFill>
                          <a:effectLst/>
                          <a:latin typeface="+mn-lt"/>
                        </a:rPr>
                        <a:t>powiat Siemianowice Śląskie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2 350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4 047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1,72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1630397"/>
                  </a:ext>
                </a:extLst>
              </a:tr>
              <a:tr h="147716">
                <a:tc>
                  <a:txBody>
                    <a:bodyPr/>
                    <a:lstStyle/>
                    <a:p>
                      <a:pPr algn="l" rtl="0" fontAlgn="b"/>
                      <a:r>
                        <a:rPr lang="pl-PL" sz="900" b="0" i="0" u="none" strike="noStrike">
                          <a:solidFill>
                            <a:srgbClr val="000000"/>
                          </a:solidFill>
                          <a:effectLst/>
                          <a:latin typeface="+mn-lt"/>
                        </a:rPr>
                        <a:t>powiat Ruda Śląska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2 046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3 544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1,73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623672"/>
                  </a:ext>
                </a:extLst>
              </a:tr>
              <a:tr h="153148">
                <a:tc>
                  <a:txBody>
                    <a:bodyPr/>
                    <a:lstStyle/>
                    <a:p>
                      <a:pPr algn="l" rtl="0" fontAlgn="b"/>
                      <a:r>
                        <a:rPr lang="pl-PL" sz="900" b="0" i="0" u="none" strike="noStrike">
                          <a:solidFill>
                            <a:srgbClr val="000000"/>
                          </a:solidFill>
                          <a:effectLst/>
                          <a:latin typeface="+mn-lt"/>
                        </a:rPr>
                        <a:t>powiat będziński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1 932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3 243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1,68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9620621"/>
                  </a:ext>
                </a:extLst>
              </a:tr>
              <a:tr h="147716">
                <a:tc>
                  <a:txBody>
                    <a:bodyPr/>
                    <a:lstStyle/>
                    <a:p>
                      <a:pPr algn="l" rtl="0" fontAlgn="b"/>
                      <a:r>
                        <a:rPr lang="pl-PL" sz="900" b="0" i="0" u="none" strike="noStrike">
                          <a:solidFill>
                            <a:srgbClr val="000000"/>
                          </a:solidFill>
                          <a:effectLst/>
                          <a:latin typeface="+mn-lt"/>
                        </a:rPr>
                        <a:t>powiat Żory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1 477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2 184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1,48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1138930"/>
                  </a:ext>
                </a:extLst>
              </a:tr>
              <a:tr h="142841">
                <a:tc>
                  <a:txBody>
                    <a:bodyPr/>
                    <a:lstStyle/>
                    <a:p>
                      <a:pPr algn="l" rtl="0" fontAlgn="b"/>
                      <a:r>
                        <a:rPr lang="pl-PL" sz="900" b="0" i="0" u="none" strike="noStrike">
                          <a:solidFill>
                            <a:srgbClr val="000000"/>
                          </a:solidFill>
                          <a:effectLst/>
                          <a:latin typeface="+mn-lt"/>
                        </a:rPr>
                        <a:t>powiat Świętochłowice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958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1 480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1,54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9174184"/>
                  </a:ext>
                </a:extLst>
              </a:tr>
              <a:tr h="147716">
                <a:tc>
                  <a:txBody>
                    <a:bodyPr/>
                    <a:lstStyle/>
                    <a:p>
                      <a:pPr algn="l" rtl="0" fontAlgn="b"/>
                      <a:r>
                        <a:rPr lang="pl-PL" sz="900" b="0" i="0" u="none" strike="noStrike">
                          <a:solidFill>
                            <a:srgbClr val="000000"/>
                          </a:solidFill>
                          <a:effectLst/>
                          <a:latin typeface="+mn-lt"/>
                        </a:rPr>
                        <a:t>powiat wodzisławski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922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1 214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1,32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2338108"/>
                  </a:ext>
                </a:extLst>
              </a:tr>
              <a:tr h="147716">
                <a:tc>
                  <a:txBody>
                    <a:bodyPr/>
                    <a:lstStyle/>
                    <a:p>
                      <a:pPr algn="l" rtl="0" fontAlgn="b"/>
                      <a:r>
                        <a:rPr lang="pl-PL" sz="900" b="0" i="0" u="none" strike="noStrike">
                          <a:solidFill>
                            <a:srgbClr val="000000"/>
                          </a:solidFill>
                          <a:effectLst/>
                          <a:latin typeface="+mn-lt"/>
                        </a:rPr>
                        <a:t>powiat tarnogórski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879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1 501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1,71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117485"/>
                  </a:ext>
                </a:extLst>
              </a:tr>
              <a:tr h="147716">
                <a:tc>
                  <a:txBody>
                    <a:bodyPr/>
                    <a:lstStyle/>
                    <a:p>
                      <a:pPr algn="l" rtl="0" fontAlgn="b"/>
                      <a:r>
                        <a:rPr lang="pl-PL" sz="900" b="0" i="0" u="none" strike="noStrike" dirty="0">
                          <a:solidFill>
                            <a:srgbClr val="000000"/>
                          </a:solidFill>
                          <a:effectLst/>
                          <a:latin typeface="+mn-lt"/>
                        </a:rPr>
                        <a:t>powiat lubliniecki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674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1 076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1,60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0217860"/>
                  </a:ext>
                </a:extLst>
              </a:tr>
              <a:tr h="147716">
                <a:tc>
                  <a:txBody>
                    <a:bodyPr/>
                    <a:lstStyle/>
                    <a:p>
                      <a:pPr algn="l" rtl="0" fontAlgn="b"/>
                      <a:r>
                        <a:rPr lang="pl-PL" sz="900" b="0" i="0" u="none" strike="noStrike" dirty="0">
                          <a:solidFill>
                            <a:srgbClr val="000000"/>
                          </a:solidFill>
                          <a:effectLst/>
                          <a:latin typeface="+mn-lt"/>
                        </a:rPr>
                        <a:t>powiat Mysłowice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a:solidFill>
                            <a:srgbClr val="000000"/>
                          </a:solidFill>
                          <a:effectLst/>
                          <a:latin typeface="+mn-lt"/>
                        </a:rPr>
                        <a:t>670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887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a:solidFill>
                            <a:srgbClr val="000000"/>
                          </a:solidFill>
                          <a:effectLst/>
                          <a:latin typeface="+mn-lt"/>
                        </a:rPr>
                        <a:t>1,32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732643"/>
                  </a:ext>
                </a:extLst>
              </a:tr>
              <a:tr h="0">
                <a:tc>
                  <a:txBody>
                    <a:bodyPr/>
                    <a:lstStyle/>
                    <a:p>
                      <a:pPr algn="l" rtl="0" fontAlgn="b"/>
                      <a:r>
                        <a:rPr lang="pl-PL" sz="900" b="0" i="0" u="none" strike="noStrike" dirty="0">
                          <a:solidFill>
                            <a:srgbClr val="000000"/>
                          </a:solidFill>
                          <a:effectLst/>
                          <a:latin typeface="+mn-lt"/>
                        </a:rPr>
                        <a:t>powiat kłobucki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649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1 008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0" i="0" u="none" strike="noStrike" dirty="0">
                          <a:solidFill>
                            <a:srgbClr val="000000"/>
                          </a:solidFill>
                          <a:effectLst/>
                          <a:latin typeface="+mn-lt"/>
                        </a:rPr>
                        <a:t>1,55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9638124"/>
                  </a:ext>
                </a:extLst>
              </a:tr>
              <a:tr h="0">
                <a:tc>
                  <a:txBody>
                    <a:bodyPr/>
                    <a:lstStyle/>
                    <a:p>
                      <a:pPr algn="l" rtl="0" fontAlgn="b"/>
                      <a:r>
                        <a:rPr lang="pl-PL" sz="900" b="1" i="0" u="none" strike="noStrike" dirty="0">
                          <a:solidFill>
                            <a:srgbClr val="000000"/>
                          </a:solidFill>
                          <a:effectLst/>
                          <a:latin typeface="+mn-lt"/>
                        </a:rPr>
                        <a:t>ŁĄCZNIE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1" i="0" u="none" strike="noStrike" dirty="0">
                          <a:solidFill>
                            <a:srgbClr val="000000"/>
                          </a:solidFill>
                          <a:effectLst/>
                          <a:latin typeface="+mn-lt"/>
                        </a:rPr>
                        <a:t>374 239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1" i="0" u="none" strike="noStrike" dirty="0">
                          <a:solidFill>
                            <a:srgbClr val="000000"/>
                          </a:solidFill>
                          <a:effectLst/>
                          <a:latin typeface="+mn-lt"/>
                        </a:rPr>
                        <a:t>669 091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pl-PL" sz="900" b="1" i="0" u="none" strike="noStrike" dirty="0">
                          <a:solidFill>
                            <a:srgbClr val="000000"/>
                          </a:solidFill>
                          <a:effectLst/>
                          <a:latin typeface="+mn-lt"/>
                        </a:rPr>
                        <a:t>1,58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55524871"/>
                  </a:ext>
                </a:extLst>
              </a:tr>
            </a:tbl>
          </a:graphicData>
        </a:graphic>
      </p:graphicFrame>
      <mc:AlternateContent xmlns:mc="http://schemas.openxmlformats.org/markup-compatibility/2006" xmlns:cx4="http://schemas.microsoft.com/office/drawing/2016/5/10/chartex">
        <mc:Choice Requires="cx4">
          <p:graphicFrame>
            <p:nvGraphicFramePr>
              <p:cNvPr id="4" name="Wykres 3">
                <a:extLst>
                  <a:ext uri="{FF2B5EF4-FFF2-40B4-BE49-F238E27FC236}">
                    <a16:creationId xmlns:a16="http://schemas.microsoft.com/office/drawing/2014/main" id="{A2170C95-14B0-4A33-AA0A-7A1475FAD7BF}"/>
                  </a:ext>
                </a:extLst>
              </p:cNvPr>
              <p:cNvGraphicFramePr/>
              <p:nvPr/>
            </p:nvGraphicFramePr>
            <p:xfrm>
              <a:off x="5846618" y="810223"/>
              <a:ext cx="6068291" cy="56721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4" name="Wykres 3">
                <a:extLst>
                  <a:ext uri="{FF2B5EF4-FFF2-40B4-BE49-F238E27FC236}">
                    <a16:creationId xmlns:a16="http://schemas.microsoft.com/office/drawing/2014/main" id="{A2170C95-14B0-4A33-AA0A-7A1475FAD7BF}"/>
                  </a:ext>
                </a:extLst>
              </p:cNvPr>
              <p:cNvPicPr>
                <a:picLocks noGrp="1" noRot="1" noChangeAspect="1" noMove="1" noResize="1" noEditPoints="1" noAdjustHandles="1" noChangeArrowheads="1" noChangeShapeType="1"/>
              </p:cNvPicPr>
              <p:nvPr/>
            </p:nvPicPr>
            <p:blipFill>
              <a:blip r:embed="rId3"/>
              <a:stretch>
                <a:fillRect/>
              </a:stretch>
            </p:blipFill>
            <p:spPr>
              <a:xfrm>
                <a:off x="5846618" y="810223"/>
                <a:ext cx="6068291" cy="5672100"/>
              </a:xfrm>
              <a:prstGeom prst="rect">
                <a:avLst/>
              </a:prstGeom>
            </p:spPr>
          </p:pic>
        </mc:Fallback>
      </mc:AlternateContent>
    </p:spTree>
    <p:extLst>
      <p:ext uri="{BB962C8B-B14F-4D97-AF65-F5344CB8AC3E}">
        <p14:creationId xmlns:p14="http://schemas.microsoft.com/office/powerpoint/2010/main" val="2621369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D0BF5-C47C-0FE6-6EB3-80730AF2A9B0}"/>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6EC3C542-6EE8-388A-E573-6EA23132CE95}"/>
              </a:ext>
            </a:extLst>
          </p:cNvPr>
          <p:cNvSpPr>
            <a:spLocks noGrp="1"/>
          </p:cNvSpPr>
          <p:nvPr>
            <p:ph type="body" sz="quarter" idx="16"/>
          </p:nvPr>
        </p:nvSpPr>
        <p:spPr>
          <a:xfrm>
            <a:off x="837639" y="85115"/>
            <a:ext cx="9058201" cy="659306"/>
          </a:xfrm>
        </p:spPr>
        <p:txBody>
          <a:bodyPr>
            <a:normAutofit/>
          </a:bodyPr>
          <a:lstStyle/>
          <a:p>
            <a:r>
              <a:rPr lang="pl-PL" sz="1600" dirty="0"/>
              <a:t>Regiony województwa śląskiego odwiedzane przez turystów zagranicznych bez Ukrainy</a:t>
            </a:r>
          </a:p>
        </p:txBody>
      </p:sp>
      <p:graphicFrame>
        <p:nvGraphicFramePr>
          <p:cNvPr id="4" name="Wykres 3">
            <a:extLst>
              <a:ext uri="{FF2B5EF4-FFF2-40B4-BE49-F238E27FC236}">
                <a16:creationId xmlns:a16="http://schemas.microsoft.com/office/drawing/2014/main" id="{1D5EDCEA-1652-0EA4-7829-501E42DF1527}"/>
              </a:ext>
            </a:extLst>
          </p:cNvPr>
          <p:cNvGraphicFramePr/>
          <p:nvPr/>
        </p:nvGraphicFramePr>
        <p:xfrm>
          <a:off x="965200" y="863600"/>
          <a:ext cx="10692384" cy="46532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73507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F237F-8402-71FD-FF24-2F1C618D3AB9}"/>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C133591E-9FC0-C198-1B1E-CDB50CA0E78B}"/>
              </a:ext>
            </a:extLst>
          </p:cNvPr>
          <p:cNvSpPr>
            <a:spLocks noGrp="1"/>
          </p:cNvSpPr>
          <p:nvPr>
            <p:ph type="body" sz="quarter" idx="16"/>
          </p:nvPr>
        </p:nvSpPr>
        <p:spPr>
          <a:xfrm>
            <a:off x="715417" y="124091"/>
            <a:ext cx="9342983" cy="659306"/>
          </a:xfrm>
        </p:spPr>
        <p:txBody>
          <a:bodyPr>
            <a:normAutofit fontScale="92500"/>
          </a:bodyPr>
          <a:lstStyle/>
          <a:p>
            <a:r>
              <a:rPr lang="pl-PL" sz="2400" dirty="0"/>
              <a:t>Pochodzenie (kraje zamieszkania) turystów zagranicznych bez Ukrainy</a:t>
            </a:r>
          </a:p>
        </p:txBody>
      </p:sp>
      <p:sp>
        <p:nvSpPr>
          <p:cNvPr id="3" name="Prostokąt zaokrąglony 17">
            <a:extLst>
              <a:ext uri="{FF2B5EF4-FFF2-40B4-BE49-F238E27FC236}">
                <a16:creationId xmlns:a16="http://schemas.microsoft.com/office/drawing/2014/main" id="{5E563F23-C167-FB0C-8013-5BE327B7F281}"/>
              </a:ext>
            </a:extLst>
          </p:cNvPr>
          <p:cNvSpPr/>
          <p:nvPr/>
        </p:nvSpPr>
        <p:spPr>
          <a:xfrm>
            <a:off x="1052945" y="968412"/>
            <a:ext cx="8253615" cy="4921175"/>
          </a:xfrm>
          <a:prstGeom prst="roundRect">
            <a:avLst>
              <a:gd name="adj" fmla="val 317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600" b="0" i="0" u="none" strike="noStrike" kern="1200" cap="none" spc="0" normalizeH="0" baseline="0" noProof="0" dirty="0">
              <a:ln>
                <a:noFill/>
              </a:ln>
              <a:solidFill>
                <a:srgbClr val="FFFFFF"/>
              </a:solidFill>
              <a:effectLst/>
              <a:uLnTx/>
              <a:uFillTx/>
              <a:latin typeface="Arial"/>
              <a:ea typeface="+mn-ea"/>
              <a:cs typeface="+mn-cs"/>
            </a:endParaRPr>
          </a:p>
        </p:txBody>
      </p:sp>
      <p:graphicFrame>
        <p:nvGraphicFramePr>
          <p:cNvPr id="2" name="Tabela 1">
            <a:extLst>
              <a:ext uri="{FF2B5EF4-FFF2-40B4-BE49-F238E27FC236}">
                <a16:creationId xmlns:a16="http://schemas.microsoft.com/office/drawing/2014/main" id="{6BD6568B-8684-F57E-5CF2-8AB9EF9DCAEA}"/>
              </a:ext>
            </a:extLst>
          </p:cNvPr>
          <p:cNvGraphicFramePr>
            <a:graphicFrameLocks noGrp="1"/>
          </p:cNvGraphicFramePr>
          <p:nvPr>
            <p:extLst>
              <p:ext uri="{D42A27DB-BD31-4B8C-83A1-F6EECF244321}">
                <p14:modId xmlns:p14="http://schemas.microsoft.com/office/powerpoint/2010/main" val="3642319588"/>
              </p:ext>
            </p:extLst>
          </p:nvPr>
        </p:nvGraphicFramePr>
        <p:xfrm>
          <a:off x="1239520" y="1114622"/>
          <a:ext cx="7920502" cy="4628754"/>
        </p:xfrm>
        <a:graphic>
          <a:graphicData uri="http://schemas.openxmlformats.org/drawingml/2006/table">
            <a:tbl>
              <a:tblPr firstRow="1" bandRow="1">
                <a:tableStyleId>{93296810-A885-4BE3-A3E7-6D5BEEA58F35}</a:tableStyleId>
              </a:tblPr>
              <a:tblGrid>
                <a:gridCol w="3960251">
                  <a:extLst>
                    <a:ext uri="{9D8B030D-6E8A-4147-A177-3AD203B41FA5}">
                      <a16:colId xmlns:a16="http://schemas.microsoft.com/office/drawing/2014/main" val="2609268096"/>
                    </a:ext>
                  </a:extLst>
                </a:gridCol>
                <a:gridCol w="3960251">
                  <a:extLst>
                    <a:ext uri="{9D8B030D-6E8A-4147-A177-3AD203B41FA5}">
                      <a16:colId xmlns:a16="http://schemas.microsoft.com/office/drawing/2014/main" val="2986560061"/>
                    </a:ext>
                  </a:extLst>
                </a:gridCol>
              </a:tblGrid>
              <a:tr h="124505">
                <a:tc>
                  <a:txBody>
                    <a:bodyPr/>
                    <a:lstStyle/>
                    <a:p>
                      <a:pPr algn="ctr"/>
                      <a:r>
                        <a:rPr lang="pl-PL" sz="1100" dirty="0">
                          <a:latin typeface="+mn-lt"/>
                        </a:rPr>
                        <a:t>Kraje zamieszkania</a:t>
                      </a:r>
                    </a:p>
                  </a:txBody>
                  <a:tcPr/>
                </a:tc>
                <a:tc>
                  <a:txBody>
                    <a:bodyPr/>
                    <a:lstStyle/>
                    <a:p>
                      <a:pPr algn="ctr"/>
                      <a:r>
                        <a:rPr lang="pl-PL" sz="1100" dirty="0">
                          <a:latin typeface="+mn-lt"/>
                        </a:rPr>
                        <a:t>Szacowana populacja turystów</a:t>
                      </a:r>
                    </a:p>
                  </a:txBody>
                  <a:tcPr/>
                </a:tc>
                <a:extLst>
                  <a:ext uri="{0D108BD9-81ED-4DB2-BD59-A6C34878D82A}">
                    <a16:rowId xmlns:a16="http://schemas.microsoft.com/office/drawing/2014/main" val="3340783232"/>
                  </a:ext>
                </a:extLst>
              </a:tr>
              <a:tr h="197359">
                <a:tc>
                  <a:txBody>
                    <a:bodyPr/>
                    <a:lstStyle/>
                    <a:p>
                      <a:pPr algn="l" rtl="0" fontAlgn="b"/>
                      <a:r>
                        <a:rPr lang="pl-PL" sz="1100" b="0" i="0" u="none" strike="noStrike" dirty="0">
                          <a:solidFill>
                            <a:srgbClr val="000000"/>
                          </a:solidFill>
                          <a:effectLst/>
                          <a:latin typeface="Lato" panose="020F0502020204030203" pitchFamily="34" charset="0"/>
                        </a:rPr>
                        <a:t>Niemcy</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229 873</a:t>
                      </a:r>
                    </a:p>
                  </a:txBody>
                  <a:tcPr marL="7620" marR="7620" marT="7620" marB="0" anchor="ctr"/>
                </a:tc>
                <a:extLst>
                  <a:ext uri="{0D108BD9-81ED-4DB2-BD59-A6C34878D82A}">
                    <a16:rowId xmlns:a16="http://schemas.microsoft.com/office/drawing/2014/main" val="3974438443"/>
                  </a:ext>
                </a:extLst>
              </a:tr>
              <a:tr h="197359">
                <a:tc>
                  <a:txBody>
                    <a:bodyPr/>
                    <a:lstStyle/>
                    <a:p>
                      <a:pPr algn="l" rtl="0" fontAlgn="b"/>
                      <a:r>
                        <a:rPr lang="pl-PL" sz="1100" b="0" i="0" u="none" strike="noStrike" dirty="0">
                          <a:solidFill>
                            <a:srgbClr val="000000"/>
                          </a:solidFill>
                          <a:effectLst/>
                          <a:latin typeface="Lato" panose="020F0502020204030203" pitchFamily="34" charset="0"/>
                        </a:rPr>
                        <a:t>Włochy</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12 583</a:t>
                      </a:r>
                    </a:p>
                  </a:txBody>
                  <a:tcPr marL="7620" marR="7620" marT="7620" marB="0" anchor="ctr"/>
                </a:tc>
                <a:extLst>
                  <a:ext uri="{0D108BD9-81ED-4DB2-BD59-A6C34878D82A}">
                    <a16:rowId xmlns:a16="http://schemas.microsoft.com/office/drawing/2014/main" val="1598373093"/>
                  </a:ext>
                </a:extLst>
              </a:tr>
              <a:tr h="225135">
                <a:tc>
                  <a:txBody>
                    <a:bodyPr/>
                    <a:lstStyle/>
                    <a:p>
                      <a:pPr algn="l" rtl="0" fontAlgn="b"/>
                      <a:r>
                        <a:rPr lang="pl-PL" sz="1100" b="0" i="0" u="none" strike="noStrike" dirty="0">
                          <a:solidFill>
                            <a:srgbClr val="000000"/>
                          </a:solidFill>
                          <a:effectLst/>
                          <a:latin typeface="Lato" panose="020F0502020204030203" pitchFamily="34" charset="0"/>
                        </a:rPr>
                        <a:t>Czechy</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11 056</a:t>
                      </a:r>
                    </a:p>
                  </a:txBody>
                  <a:tcPr marL="7620" marR="7620" marT="7620" marB="0" anchor="ctr"/>
                </a:tc>
                <a:extLst>
                  <a:ext uri="{0D108BD9-81ED-4DB2-BD59-A6C34878D82A}">
                    <a16:rowId xmlns:a16="http://schemas.microsoft.com/office/drawing/2014/main" val="2842349583"/>
                  </a:ext>
                </a:extLst>
              </a:tr>
              <a:tr h="197359">
                <a:tc>
                  <a:txBody>
                    <a:bodyPr/>
                    <a:lstStyle/>
                    <a:p>
                      <a:pPr algn="l" rtl="0" fontAlgn="b"/>
                      <a:r>
                        <a:rPr lang="pl-PL" sz="1100" b="0" i="0" u="none" strike="noStrike">
                          <a:solidFill>
                            <a:srgbClr val="000000"/>
                          </a:solidFill>
                          <a:effectLst/>
                          <a:latin typeface="Lato" panose="020F0502020204030203" pitchFamily="34" charset="0"/>
                        </a:rPr>
                        <a:t>USA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10 026</a:t>
                      </a:r>
                    </a:p>
                  </a:txBody>
                  <a:tcPr marL="7620" marR="7620" marT="7620" marB="0" anchor="ctr"/>
                </a:tc>
                <a:extLst>
                  <a:ext uri="{0D108BD9-81ED-4DB2-BD59-A6C34878D82A}">
                    <a16:rowId xmlns:a16="http://schemas.microsoft.com/office/drawing/2014/main" val="2953724733"/>
                  </a:ext>
                </a:extLst>
              </a:tr>
              <a:tr h="197359">
                <a:tc>
                  <a:txBody>
                    <a:bodyPr/>
                    <a:lstStyle/>
                    <a:p>
                      <a:pPr algn="l" rtl="0" fontAlgn="b"/>
                      <a:r>
                        <a:rPr lang="pl-PL" sz="1100" b="0" i="0" u="none" strike="noStrike" dirty="0">
                          <a:solidFill>
                            <a:srgbClr val="000000"/>
                          </a:solidFill>
                          <a:effectLst/>
                          <a:latin typeface="Lato" panose="020F0502020204030203" pitchFamily="34" charset="0"/>
                        </a:rPr>
                        <a:t>Białoruś</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9 669</a:t>
                      </a:r>
                    </a:p>
                  </a:txBody>
                  <a:tcPr marL="7620" marR="7620" marT="7620" marB="0" anchor="ctr"/>
                </a:tc>
                <a:extLst>
                  <a:ext uri="{0D108BD9-81ED-4DB2-BD59-A6C34878D82A}">
                    <a16:rowId xmlns:a16="http://schemas.microsoft.com/office/drawing/2014/main" val="2329956400"/>
                  </a:ext>
                </a:extLst>
              </a:tr>
              <a:tr h="197359">
                <a:tc>
                  <a:txBody>
                    <a:bodyPr/>
                    <a:lstStyle/>
                    <a:p>
                      <a:pPr algn="l" rtl="0" fontAlgn="b"/>
                      <a:r>
                        <a:rPr lang="pl-PL" sz="1100" b="0" i="0" u="none" strike="noStrike">
                          <a:solidFill>
                            <a:srgbClr val="000000"/>
                          </a:solidFill>
                          <a:effectLst/>
                          <a:latin typeface="Lato" panose="020F0502020204030203" pitchFamily="34" charset="0"/>
                        </a:rPr>
                        <a:t>Kanada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4 613</a:t>
                      </a:r>
                    </a:p>
                  </a:txBody>
                  <a:tcPr marL="7620" marR="7620" marT="7620" marB="0" anchor="ctr"/>
                </a:tc>
                <a:extLst>
                  <a:ext uri="{0D108BD9-81ED-4DB2-BD59-A6C34878D82A}">
                    <a16:rowId xmlns:a16="http://schemas.microsoft.com/office/drawing/2014/main" val="1007348151"/>
                  </a:ext>
                </a:extLst>
              </a:tr>
              <a:tr h="197359">
                <a:tc>
                  <a:txBody>
                    <a:bodyPr/>
                    <a:lstStyle/>
                    <a:p>
                      <a:pPr algn="l" rtl="0" fontAlgn="b"/>
                      <a:r>
                        <a:rPr lang="pl-PL" sz="1100" b="0" i="0" u="none" strike="noStrike">
                          <a:solidFill>
                            <a:srgbClr val="000000"/>
                          </a:solidFill>
                          <a:effectLst/>
                          <a:latin typeface="Lato" panose="020F0502020204030203" pitchFamily="34" charset="0"/>
                        </a:rPr>
                        <a:t>Hiszpania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3 692</a:t>
                      </a:r>
                    </a:p>
                  </a:txBody>
                  <a:tcPr marL="7620" marR="7620" marT="7620" marB="0" anchor="ctr"/>
                </a:tc>
                <a:extLst>
                  <a:ext uri="{0D108BD9-81ED-4DB2-BD59-A6C34878D82A}">
                    <a16:rowId xmlns:a16="http://schemas.microsoft.com/office/drawing/2014/main" val="96749070"/>
                  </a:ext>
                </a:extLst>
              </a:tr>
              <a:tr h="197359">
                <a:tc>
                  <a:txBody>
                    <a:bodyPr/>
                    <a:lstStyle/>
                    <a:p>
                      <a:pPr algn="l" rtl="0" fontAlgn="b"/>
                      <a:r>
                        <a:rPr lang="pl-PL" sz="1100" b="0" i="0" u="none" strike="noStrike">
                          <a:solidFill>
                            <a:srgbClr val="000000"/>
                          </a:solidFill>
                          <a:effectLst/>
                          <a:latin typeface="Lato" panose="020F0502020204030203" pitchFamily="34" charset="0"/>
                        </a:rPr>
                        <a:t>Holandia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3 608</a:t>
                      </a:r>
                    </a:p>
                  </a:txBody>
                  <a:tcPr marL="7620" marR="7620" marT="7620" marB="0" anchor="ctr"/>
                </a:tc>
                <a:extLst>
                  <a:ext uri="{0D108BD9-81ED-4DB2-BD59-A6C34878D82A}">
                    <a16:rowId xmlns:a16="http://schemas.microsoft.com/office/drawing/2014/main" val="4146822329"/>
                  </a:ext>
                </a:extLst>
              </a:tr>
              <a:tr h="197359">
                <a:tc>
                  <a:txBody>
                    <a:bodyPr/>
                    <a:lstStyle/>
                    <a:p>
                      <a:pPr algn="l" rtl="0" fontAlgn="b"/>
                      <a:r>
                        <a:rPr lang="pl-PL" sz="1100" b="0" i="0" u="none" strike="noStrike">
                          <a:solidFill>
                            <a:srgbClr val="000000"/>
                          </a:solidFill>
                          <a:effectLst/>
                          <a:latin typeface="Lato" panose="020F0502020204030203" pitchFamily="34" charset="0"/>
                        </a:rPr>
                        <a:t>Francja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3 100</a:t>
                      </a:r>
                    </a:p>
                  </a:txBody>
                  <a:tcPr marL="7620" marR="7620" marT="7620" marB="0" anchor="ctr"/>
                </a:tc>
                <a:extLst>
                  <a:ext uri="{0D108BD9-81ED-4DB2-BD59-A6C34878D82A}">
                    <a16:rowId xmlns:a16="http://schemas.microsoft.com/office/drawing/2014/main" val="2991828070"/>
                  </a:ext>
                </a:extLst>
              </a:tr>
              <a:tr h="197359">
                <a:tc>
                  <a:txBody>
                    <a:bodyPr/>
                    <a:lstStyle/>
                    <a:p>
                      <a:pPr algn="l" rtl="0" fontAlgn="b"/>
                      <a:r>
                        <a:rPr lang="pl-PL" sz="1100" b="0" i="0" u="none" strike="noStrike">
                          <a:solidFill>
                            <a:srgbClr val="000000"/>
                          </a:solidFill>
                          <a:effectLst/>
                          <a:latin typeface="Lato" panose="020F0502020204030203" pitchFamily="34" charset="0"/>
                        </a:rPr>
                        <a:t>Słowacja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2 357</a:t>
                      </a:r>
                    </a:p>
                  </a:txBody>
                  <a:tcPr marL="7620" marR="7620" marT="7620" marB="0" anchor="ctr"/>
                </a:tc>
                <a:extLst>
                  <a:ext uri="{0D108BD9-81ED-4DB2-BD59-A6C34878D82A}">
                    <a16:rowId xmlns:a16="http://schemas.microsoft.com/office/drawing/2014/main" val="4002181081"/>
                  </a:ext>
                </a:extLst>
              </a:tr>
              <a:tr h="197359">
                <a:tc>
                  <a:txBody>
                    <a:bodyPr/>
                    <a:lstStyle/>
                    <a:p>
                      <a:pPr algn="l" rtl="0" fontAlgn="b"/>
                      <a:r>
                        <a:rPr lang="pl-PL" sz="1100" b="0" i="0" u="none" strike="noStrike">
                          <a:solidFill>
                            <a:srgbClr val="000000"/>
                          </a:solidFill>
                          <a:effectLst/>
                          <a:latin typeface="Lato" panose="020F0502020204030203" pitchFamily="34" charset="0"/>
                        </a:rPr>
                        <a:t>Wielka Brytania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2 165</a:t>
                      </a:r>
                    </a:p>
                  </a:txBody>
                  <a:tcPr marL="7620" marR="7620" marT="7620" marB="0" anchor="ctr"/>
                </a:tc>
                <a:extLst>
                  <a:ext uri="{0D108BD9-81ED-4DB2-BD59-A6C34878D82A}">
                    <a16:rowId xmlns:a16="http://schemas.microsoft.com/office/drawing/2014/main" val="3924380663"/>
                  </a:ext>
                </a:extLst>
              </a:tr>
              <a:tr h="197359">
                <a:tc>
                  <a:txBody>
                    <a:bodyPr/>
                    <a:lstStyle/>
                    <a:p>
                      <a:pPr algn="l" rtl="0" fontAlgn="b"/>
                      <a:r>
                        <a:rPr lang="pl-PL" sz="1100" b="0" i="0" u="none" strike="noStrike" dirty="0">
                          <a:solidFill>
                            <a:srgbClr val="000000"/>
                          </a:solidFill>
                          <a:effectLst/>
                          <a:latin typeface="Lato" panose="020F0502020204030203" pitchFamily="34" charset="0"/>
                        </a:rPr>
                        <a:t>Dania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2 069</a:t>
                      </a:r>
                    </a:p>
                  </a:txBody>
                  <a:tcPr marL="7620" marR="7620" marT="7620" marB="0" anchor="ctr"/>
                </a:tc>
                <a:extLst>
                  <a:ext uri="{0D108BD9-81ED-4DB2-BD59-A6C34878D82A}">
                    <a16:rowId xmlns:a16="http://schemas.microsoft.com/office/drawing/2014/main" val="4225893213"/>
                  </a:ext>
                </a:extLst>
              </a:tr>
              <a:tr h="197359">
                <a:tc>
                  <a:txBody>
                    <a:bodyPr/>
                    <a:lstStyle/>
                    <a:p>
                      <a:pPr algn="l" rtl="0" fontAlgn="b"/>
                      <a:r>
                        <a:rPr lang="pl-PL" sz="1100" b="0" i="0" u="none" strike="noStrike" dirty="0">
                          <a:solidFill>
                            <a:srgbClr val="000000"/>
                          </a:solidFill>
                          <a:effectLst/>
                          <a:latin typeface="Lato" panose="020F0502020204030203" pitchFamily="34" charset="0"/>
                        </a:rPr>
                        <a:t>Izrael</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1 455</a:t>
                      </a:r>
                    </a:p>
                  </a:txBody>
                  <a:tcPr marL="7620" marR="7620" marT="7620" marB="0" anchor="ctr"/>
                </a:tc>
                <a:extLst>
                  <a:ext uri="{0D108BD9-81ED-4DB2-BD59-A6C34878D82A}">
                    <a16:rowId xmlns:a16="http://schemas.microsoft.com/office/drawing/2014/main" val="1654323482"/>
                  </a:ext>
                </a:extLst>
              </a:tr>
              <a:tr h="197359">
                <a:tc>
                  <a:txBody>
                    <a:bodyPr/>
                    <a:lstStyle/>
                    <a:p>
                      <a:pPr algn="l" rtl="0" fontAlgn="b"/>
                      <a:r>
                        <a:rPr lang="pl-PL" sz="1100" b="0" i="0" u="none" strike="noStrike" dirty="0">
                          <a:solidFill>
                            <a:srgbClr val="000000"/>
                          </a:solidFill>
                          <a:effectLst/>
                          <a:latin typeface="Lato" panose="020F0502020204030203" pitchFamily="34" charset="0"/>
                        </a:rPr>
                        <a:t>Belgia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1 132</a:t>
                      </a:r>
                    </a:p>
                  </a:txBody>
                  <a:tcPr marL="7620" marR="7620" marT="7620" marB="0" anchor="ctr"/>
                </a:tc>
                <a:extLst>
                  <a:ext uri="{0D108BD9-81ED-4DB2-BD59-A6C34878D82A}">
                    <a16:rowId xmlns:a16="http://schemas.microsoft.com/office/drawing/2014/main" val="3729531621"/>
                  </a:ext>
                </a:extLst>
              </a:tr>
              <a:tr h="197359">
                <a:tc>
                  <a:txBody>
                    <a:bodyPr/>
                    <a:lstStyle/>
                    <a:p>
                      <a:pPr algn="l" rtl="0" fontAlgn="b"/>
                      <a:r>
                        <a:rPr lang="pl-PL" sz="1100" b="0" i="0" u="none" strike="noStrike">
                          <a:solidFill>
                            <a:srgbClr val="000000"/>
                          </a:solidFill>
                          <a:effectLst/>
                          <a:latin typeface="Lato" panose="020F0502020204030203" pitchFamily="34" charset="0"/>
                        </a:rPr>
                        <a:t>Turcja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536</a:t>
                      </a:r>
                    </a:p>
                  </a:txBody>
                  <a:tcPr marL="7620" marR="7620" marT="7620" marB="0" anchor="ctr"/>
                </a:tc>
                <a:extLst>
                  <a:ext uri="{0D108BD9-81ED-4DB2-BD59-A6C34878D82A}">
                    <a16:rowId xmlns:a16="http://schemas.microsoft.com/office/drawing/2014/main" val="1532194033"/>
                  </a:ext>
                </a:extLst>
              </a:tr>
              <a:tr h="197359">
                <a:tc>
                  <a:txBody>
                    <a:bodyPr/>
                    <a:lstStyle/>
                    <a:p>
                      <a:pPr algn="l" rtl="0" fontAlgn="b"/>
                      <a:r>
                        <a:rPr lang="pl-PL" sz="1100" b="0" i="0" u="none" strike="noStrike">
                          <a:solidFill>
                            <a:srgbClr val="000000"/>
                          </a:solidFill>
                          <a:effectLst/>
                          <a:latin typeface="Lato" panose="020F0502020204030203" pitchFamily="34" charset="0"/>
                        </a:rPr>
                        <a:t>Austria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533</a:t>
                      </a:r>
                    </a:p>
                  </a:txBody>
                  <a:tcPr marL="7620" marR="7620" marT="7620" marB="0" anchor="ctr"/>
                </a:tc>
                <a:extLst>
                  <a:ext uri="{0D108BD9-81ED-4DB2-BD59-A6C34878D82A}">
                    <a16:rowId xmlns:a16="http://schemas.microsoft.com/office/drawing/2014/main" val="2061406099"/>
                  </a:ext>
                </a:extLst>
              </a:tr>
              <a:tr h="197359">
                <a:tc>
                  <a:txBody>
                    <a:bodyPr/>
                    <a:lstStyle/>
                    <a:p>
                      <a:pPr algn="l" rtl="0" fontAlgn="b"/>
                      <a:r>
                        <a:rPr lang="pl-PL" sz="1100" b="0" i="0" u="none" strike="noStrike">
                          <a:solidFill>
                            <a:srgbClr val="000000"/>
                          </a:solidFill>
                          <a:effectLst/>
                          <a:latin typeface="Lato" panose="020F0502020204030203" pitchFamily="34" charset="0"/>
                        </a:rPr>
                        <a:t>Indie</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162</a:t>
                      </a:r>
                    </a:p>
                  </a:txBody>
                  <a:tcPr marL="7620" marR="7620" marT="7620" marB="0" anchor="ctr"/>
                </a:tc>
                <a:extLst>
                  <a:ext uri="{0D108BD9-81ED-4DB2-BD59-A6C34878D82A}">
                    <a16:rowId xmlns:a16="http://schemas.microsoft.com/office/drawing/2014/main" val="1895498781"/>
                  </a:ext>
                </a:extLst>
              </a:tr>
              <a:tr h="197359">
                <a:tc>
                  <a:txBody>
                    <a:bodyPr/>
                    <a:lstStyle/>
                    <a:p>
                      <a:pPr algn="l" rtl="0" fontAlgn="b"/>
                      <a:r>
                        <a:rPr lang="pl-PL" sz="1100" b="0" i="0" u="none" strike="noStrike">
                          <a:solidFill>
                            <a:srgbClr val="000000"/>
                          </a:solidFill>
                          <a:effectLst/>
                          <a:latin typeface="Lato" panose="020F0502020204030203" pitchFamily="34" charset="0"/>
                        </a:rPr>
                        <a:t>Litwa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161</a:t>
                      </a:r>
                    </a:p>
                  </a:txBody>
                  <a:tcPr marL="7620" marR="7620" marT="7620" marB="0" anchor="ctr"/>
                </a:tc>
                <a:extLst>
                  <a:ext uri="{0D108BD9-81ED-4DB2-BD59-A6C34878D82A}">
                    <a16:rowId xmlns:a16="http://schemas.microsoft.com/office/drawing/2014/main" val="3324762690"/>
                  </a:ext>
                </a:extLst>
              </a:tr>
              <a:tr h="197359">
                <a:tc>
                  <a:txBody>
                    <a:bodyPr/>
                    <a:lstStyle/>
                    <a:p>
                      <a:pPr algn="l" rtl="0" fontAlgn="b"/>
                      <a:r>
                        <a:rPr lang="pl-PL" sz="1100" b="0" i="0" u="none" strike="noStrike">
                          <a:solidFill>
                            <a:srgbClr val="000000"/>
                          </a:solidFill>
                          <a:effectLst/>
                          <a:latin typeface="Lato" panose="020F0502020204030203" pitchFamily="34" charset="0"/>
                        </a:rPr>
                        <a:t>Finlandia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146</a:t>
                      </a:r>
                    </a:p>
                  </a:txBody>
                  <a:tcPr marL="7620" marR="7620" marT="7620" marB="0" anchor="ctr"/>
                </a:tc>
                <a:extLst>
                  <a:ext uri="{0D108BD9-81ED-4DB2-BD59-A6C34878D82A}">
                    <a16:rowId xmlns:a16="http://schemas.microsoft.com/office/drawing/2014/main" val="2613372939"/>
                  </a:ext>
                </a:extLst>
              </a:tr>
              <a:tr h="197359">
                <a:tc>
                  <a:txBody>
                    <a:bodyPr/>
                    <a:lstStyle/>
                    <a:p>
                      <a:pPr algn="l" rtl="0" fontAlgn="b"/>
                      <a:r>
                        <a:rPr lang="pl-PL" sz="1100" b="0" i="0" u="none" strike="noStrike">
                          <a:solidFill>
                            <a:srgbClr val="000000"/>
                          </a:solidFill>
                          <a:effectLst/>
                          <a:latin typeface="Lato" panose="020F0502020204030203" pitchFamily="34" charset="0"/>
                        </a:rPr>
                        <a:t>Portugalia</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143</a:t>
                      </a:r>
                    </a:p>
                  </a:txBody>
                  <a:tcPr marL="7620" marR="7620" marT="7620" marB="0" anchor="ctr"/>
                </a:tc>
                <a:extLst>
                  <a:ext uri="{0D108BD9-81ED-4DB2-BD59-A6C34878D82A}">
                    <a16:rowId xmlns:a16="http://schemas.microsoft.com/office/drawing/2014/main" val="1025155778"/>
                  </a:ext>
                </a:extLst>
              </a:tr>
              <a:tr h="197359">
                <a:tc>
                  <a:txBody>
                    <a:bodyPr/>
                    <a:lstStyle/>
                    <a:p>
                      <a:pPr algn="l" rtl="0" fontAlgn="b"/>
                      <a:r>
                        <a:rPr lang="pl-PL" sz="1100" b="0" i="0" u="none" strike="noStrike" dirty="0">
                          <a:solidFill>
                            <a:srgbClr val="000000"/>
                          </a:solidFill>
                          <a:effectLst/>
                          <a:latin typeface="Lato" panose="020F0502020204030203" pitchFamily="34" charset="0"/>
                        </a:rPr>
                        <a:t>Pozostałe kraje </a:t>
                      </a:r>
                    </a:p>
                  </a:txBody>
                  <a:tcPr marL="7620" marR="7620" marT="7620" marB="0" anchor="ctr"/>
                </a:tc>
                <a:tc>
                  <a:txBody>
                    <a:bodyPr/>
                    <a:lstStyle/>
                    <a:p>
                      <a:pPr algn="ctr" rtl="0" fontAlgn="b"/>
                      <a:r>
                        <a:rPr lang="pl-PL" sz="1100" b="0" i="0" u="none" strike="noStrike" dirty="0">
                          <a:solidFill>
                            <a:srgbClr val="000000"/>
                          </a:solidFill>
                          <a:effectLst/>
                          <a:latin typeface="Lato" panose="020F0502020204030203" pitchFamily="34" charset="0"/>
                        </a:rPr>
                        <a:t>5 063</a:t>
                      </a:r>
                    </a:p>
                  </a:txBody>
                  <a:tcPr marL="7620" marR="7620" marT="7620" marB="0" anchor="ctr"/>
                </a:tc>
                <a:extLst>
                  <a:ext uri="{0D108BD9-81ED-4DB2-BD59-A6C34878D82A}">
                    <a16:rowId xmlns:a16="http://schemas.microsoft.com/office/drawing/2014/main" val="1476505884"/>
                  </a:ext>
                </a:extLst>
              </a:tr>
              <a:tr h="197359">
                <a:tc>
                  <a:txBody>
                    <a:bodyPr/>
                    <a:lstStyle/>
                    <a:p>
                      <a:pPr algn="l" rtl="0" fontAlgn="b"/>
                      <a:r>
                        <a:rPr lang="pl-PL" sz="1100" b="1" i="0" u="none" strike="noStrike" dirty="0">
                          <a:solidFill>
                            <a:srgbClr val="000000"/>
                          </a:solidFill>
                          <a:effectLst/>
                          <a:latin typeface="Lato" panose="020F0502020204030203" pitchFamily="34" charset="0"/>
                        </a:rPr>
                        <a:t>Suma końcowa</a:t>
                      </a:r>
                    </a:p>
                  </a:txBody>
                  <a:tcPr marL="7620" marR="7620" marT="7620" marB="0" anchor="ctr"/>
                </a:tc>
                <a:tc>
                  <a:txBody>
                    <a:bodyPr/>
                    <a:lstStyle/>
                    <a:p>
                      <a:pPr algn="ctr" rtl="0" fontAlgn="b"/>
                      <a:r>
                        <a:rPr lang="pl-PL" sz="1100" b="1" i="0" u="none" strike="noStrike" dirty="0">
                          <a:solidFill>
                            <a:srgbClr val="000000"/>
                          </a:solidFill>
                          <a:effectLst/>
                          <a:latin typeface="Lato" panose="020F0502020204030203" pitchFamily="34" charset="0"/>
                        </a:rPr>
                        <a:t>304 142</a:t>
                      </a:r>
                    </a:p>
                  </a:txBody>
                  <a:tcPr marL="7620" marR="7620" marT="7620" marB="0" anchor="ctr"/>
                </a:tc>
                <a:extLst>
                  <a:ext uri="{0D108BD9-81ED-4DB2-BD59-A6C34878D82A}">
                    <a16:rowId xmlns:a16="http://schemas.microsoft.com/office/drawing/2014/main" val="2201931204"/>
                  </a:ext>
                </a:extLst>
              </a:tr>
            </a:tbl>
          </a:graphicData>
        </a:graphic>
      </p:graphicFrame>
    </p:spTree>
    <p:extLst>
      <p:ext uri="{BB962C8B-B14F-4D97-AF65-F5344CB8AC3E}">
        <p14:creationId xmlns:p14="http://schemas.microsoft.com/office/powerpoint/2010/main" val="3484296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C0F5F-DA09-FB11-C71A-4CD0B396B4B6}"/>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370214DB-7BCC-2BFC-1183-EE2DDD3F94C7}"/>
              </a:ext>
            </a:extLst>
          </p:cNvPr>
          <p:cNvSpPr>
            <a:spLocks noGrp="1"/>
          </p:cNvSpPr>
          <p:nvPr>
            <p:ph type="title"/>
          </p:nvPr>
        </p:nvSpPr>
        <p:spPr>
          <a:xfrm>
            <a:off x="866033" y="1995332"/>
            <a:ext cx="8428659" cy="2852737"/>
          </a:xfrm>
        </p:spPr>
        <p:txBody>
          <a:bodyPr>
            <a:noAutofit/>
          </a:bodyPr>
          <a:lstStyle/>
          <a:p>
            <a:r>
              <a:rPr lang="pl-PL" sz="2800" dirty="0"/>
              <a:t>ODWIEDZAJĄCY JEDNODNIOWI</a:t>
            </a:r>
          </a:p>
        </p:txBody>
      </p:sp>
      <p:pic>
        <p:nvPicPr>
          <p:cNvPr id="12" name="Symbol zastępczy obrazu 11">
            <a:extLst>
              <a:ext uri="{FF2B5EF4-FFF2-40B4-BE49-F238E27FC236}">
                <a16:creationId xmlns:a16="http://schemas.microsoft.com/office/drawing/2014/main" id="{09922E4E-4292-DC55-DD55-8CE88C3FACD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p:blipFill>
        <p:spPr>
          <a:xfrm>
            <a:off x="10058160" y="2465546"/>
            <a:ext cx="1596194" cy="1596194"/>
          </a:xfrm>
          <a:effectLst>
            <a:softEdge rad="0"/>
          </a:effectLst>
        </p:spPr>
      </p:pic>
      <p:pic>
        <p:nvPicPr>
          <p:cNvPr id="10" name="Symbol zastępczy obrazu 9" descr="Obraz zawierający osoba, zewnętrzne&#10;&#10;Opis wygenerowany automatycznie">
            <a:extLst>
              <a:ext uri="{FF2B5EF4-FFF2-40B4-BE49-F238E27FC236}">
                <a16:creationId xmlns:a16="http://schemas.microsoft.com/office/drawing/2014/main" id="{8477AA3D-6D2F-8854-8893-62CDF443A877}"/>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42" r="16642"/>
          <a:stretch>
            <a:fillRect/>
          </a:stretch>
        </p:blipFill>
        <p:spPr>
          <a:effectLst>
            <a:softEdge rad="0"/>
          </a:effectLst>
        </p:spPr>
      </p:pic>
      <p:pic>
        <p:nvPicPr>
          <p:cNvPr id="6" name="Obraz 5">
            <a:extLst>
              <a:ext uri="{FF2B5EF4-FFF2-40B4-BE49-F238E27FC236}">
                <a16:creationId xmlns:a16="http://schemas.microsoft.com/office/drawing/2014/main" id="{D399716A-04D7-44F3-1070-F8F1729792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34986896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C0F5F-DA09-FB11-C71A-4CD0B396B4B6}"/>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370214DB-7BCC-2BFC-1183-EE2DDD3F94C7}"/>
              </a:ext>
            </a:extLst>
          </p:cNvPr>
          <p:cNvSpPr>
            <a:spLocks noGrp="1"/>
          </p:cNvSpPr>
          <p:nvPr>
            <p:ph type="title"/>
          </p:nvPr>
        </p:nvSpPr>
        <p:spPr>
          <a:xfrm>
            <a:off x="866033" y="1995332"/>
            <a:ext cx="8428659" cy="2852737"/>
          </a:xfrm>
        </p:spPr>
        <p:txBody>
          <a:bodyPr>
            <a:noAutofit/>
          </a:bodyPr>
          <a:lstStyle/>
          <a:p>
            <a:r>
              <a:rPr lang="pl-PL" sz="2800" dirty="0"/>
              <a:t>Liczba odwiedzających jednodniowych ogółem</a:t>
            </a:r>
          </a:p>
        </p:txBody>
      </p:sp>
      <p:pic>
        <p:nvPicPr>
          <p:cNvPr id="12" name="Symbol zastępczy obrazu 11">
            <a:extLst>
              <a:ext uri="{FF2B5EF4-FFF2-40B4-BE49-F238E27FC236}">
                <a16:creationId xmlns:a16="http://schemas.microsoft.com/office/drawing/2014/main" id="{09922E4E-4292-DC55-DD55-8CE88C3FACD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p:blipFill>
        <p:spPr>
          <a:xfrm>
            <a:off x="10058160" y="2465546"/>
            <a:ext cx="1596194" cy="1596194"/>
          </a:xfrm>
          <a:effectLst>
            <a:softEdge rad="0"/>
          </a:effectLst>
        </p:spPr>
      </p:pic>
      <p:pic>
        <p:nvPicPr>
          <p:cNvPr id="10" name="Symbol zastępczy obrazu 9" descr="Obraz zawierający osoba, zewnętrzne&#10;&#10;Opis wygenerowany automatycznie">
            <a:extLst>
              <a:ext uri="{FF2B5EF4-FFF2-40B4-BE49-F238E27FC236}">
                <a16:creationId xmlns:a16="http://schemas.microsoft.com/office/drawing/2014/main" id="{8477AA3D-6D2F-8854-8893-62CDF443A877}"/>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42" r="16642"/>
          <a:stretch>
            <a:fillRect/>
          </a:stretch>
        </p:blipFill>
        <p:spPr>
          <a:effectLst>
            <a:softEdge rad="0"/>
          </a:effectLst>
        </p:spPr>
      </p:pic>
      <p:pic>
        <p:nvPicPr>
          <p:cNvPr id="6" name="Obraz 5">
            <a:extLst>
              <a:ext uri="{FF2B5EF4-FFF2-40B4-BE49-F238E27FC236}">
                <a16:creationId xmlns:a16="http://schemas.microsoft.com/office/drawing/2014/main" id="{D399716A-04D7-44F3-1070-F8F1729792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890754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F0E79-A1DE-BC12-290C-AAD27214DA5F}"/>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7F883054-35F5-67CB-FB0C-CDD26ECDA859}"/>
              </a:ext>
            </a:extLst>
          </p:cNvPr>
          <p:cNvSpPr>
            <a:spLocks noGrp="1"/>
          </p:cNvSpPr>
          <p:nvPr>
            <p:ph type="body" sz="quarter" idx="16"/>
          </p:nvPr>
        </p:nvSpPr>
        <p:spPr>
          <a:xfrm>
            <a:off x="833461" y="116734"/>
            <a:ext cx="9163979" cy="659306"/>
          </a:xfrm>
        </p:spPr>
        <p:txBody>
          <a:bodyPr>
            <a:normAutofit/>
          </a:bodyPr>
          <a:lstStyle/>
          <a:p>
            <a:r>
              <a:rPr lang="pl-PL" sz="1400" dirty="0"/>
              <a:t>Populacja oraz liczba wizyt odwiedzających jednodniowych w województwie śląskim</a:t>
            </a:r>
          </a:p>
        </p:txBody>
      </p:sp>
      <p:graphicFrame>
        <p:nvGraphicFramePr>
          <p:cNvPr id="10" name="Wykres 9">
            <a:extLst>
              <a:ext uri="{FF2B5EF4-FFF2-40B4-BE49-F238E27FC236}">
                <a16:creationId xmlns:a16="http://schemas.microsoft.com/office/drawing/2014/main" id="{8C92B12A-C119-03A2-BEA5-B5CAEFF40563}"/>
              </a:ext>
            </a:extLst>
          </p:cNvPr>
          <p:cNvGraphicFramePr/>
          <p:nvPr>
            <p:extLst>
              <p:ext uri="{D42A27DB-BD31-4B8C-83A1-F6EECF244321}">
                <p14:modId xmlns:p14="http://schemas.microsoft.com/office/powerpoint/2010/main" val="3146037582"/>
              </p:ext>
            </p:extLst>
          </p:nvPr>
        </p:nvGraphicFramePr>
        <p:xfrm>
          <a:off x="1045029" y="937585"/>
          <a:ext cx="10594343" cy="49675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9804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B2C4C-7BE8-47ED-42D7-A1533B0860FA}"/>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0832D6F8-0FDF-63B2-2D01-F44317977589}"/>
              </a:ext>
            </a:extLst>
          </p:cNvPr>
          <p:cNvSpPr>
            <a:spLocks noGrp="1"/>
          </p:cNvSpPr>
          <p:nvPr>
            <p:ph type="body" sz="quarter" idx="16"/>
          </p:nvPr>
        </p:nvSpPr>
        <p:spPr>
          <a:xfrm>
            <a:off x="833461" y="116734"/>
            <a:ext cx="9120436" cy="659306"/>
          </a:xfrm>
        </p:spPr>
        <p:txBody>
          <a:bodyPr>
            <a:normAutofit/>
          </a:bodyPr>
          <a:lstStyle/>
          <a:p>
            <a:r>
              <a:rPr lang="pl-PL" sz="1800" dirty="0"/>
              <a:t>Szacowana populacja odwiedzających jednodniowych z uwzględnieniem dzieci</a:t>
            </a:r>
          </a:p>
        </p:txBody>
      </p:sp>
      <p:graphicFrame>
        <p:nvGraphicFramePr>
          <p:cNvPr id="10" name="Wykres 9">
            <a:extLst>
              <a:ext uri="{FF2B5EF4-FFF2-40B4-BE49-F238E27FC236}">
                <a16:creationId xmlns:a16="http://schemas.microsoft.com/office/drawing/2014/main" id="{97CD501A-906D-6AEB-A6C2-C50655216F07}"/>
              </a:ext>
            </a:extLst>
          </p:cNvPr>
          <p:cNvGraphicFramePr/>
          <p:nvPr>
            <p:extLst>
              <p:ext uri="{D42A27DB-BD31-4B8C-83A1-F6EECF244321}">
                <p14:modId xmlns:p14="http://schemas.microsoft.com/office/powerpoint/2010/main" val="621968673"/>
              </p:ext>
            </p:extLst>
          </p:nvPr>
        </p:nvGraphicFramePr>
        <p:xfrm>
          <a:off x="1053737" y="937585"/>
          <a:ext cx="10585635" cy="4967559"/>
        </p:xfrm>
        <a:graphic>
          <a:graphicData uri="http://schemas.openxmlformats.org/drawingml/2006/chart">
            <c:chart xmlns:c="http://schemas.openxmlformats.org/drawingml/2006/chart" xmlns:r="http://schemas.openxmlformats.org/officeDocument/2006/relationships" r:id="rId2"/>
          </a:graphicData>
        </a:graphic>
      </p:graphicFrame>
      <p:sp>
        <p:nvSpPr>
          <p:cNvPr id="2" name="Symbol zastępczy tekstu 5">
            <a:extLst>
              <a:ext uri="{FF2B5EF4-FFF2-40B4-BE49-F238E27FC236}">
                <a16:creationId xmlns:a16="http://schemas.microsoft.com/office/drawing/2014/main" id="{CFDA8BD5-1DB7-077C-23C0-743E910F0A46}"/>
              </a:ext>
            </a:extLst>
          </p:cNvPr>
          <p:cNvSpPr>
            <a:spLocks noGrp="1"/>
          </p:cNvSpPr>
          <p:nvPr>
            <p:ph type="body" sz="half" idx="15"/>
          </p:nvPr>
        </p:nvSpPr>
        <p:spPr>
          <a:xfrm>
            <a:off x="969781" y="5905144"/>
            <a:ext cx="10669591" cy="539199"/>
          </a:xfrm>
        </p:spPr>
        <p:txBody>
          <a:bodyPr>
            <a:normAutofit fontScale="85000" lnSpcReduction="10000"/>
          </a:bodyPr>
          <a:lstStyle/>
          <a:p>
            <a:r>
              <a:rPr lang="pl-PL" dirty="0"/>
              <a:t>W 2023 roku wzrósł z 13% do 18% udział dzieci w całości populacji odwiedzających jednodniowych. Jednocześnie należy podkreślić, że udział dzieci w populacji odwiedzających jednodniowych był o 3 punkty procentowe wyższy niż w przypadku turystów.</a:t>
            </a:r>
          </a:p>
        </p:txBody>
      </p:sp>
    </p:spTree>
    <p:extLst>
      <p:ext uri="{BB962C8B-B14F-4D97-AF65-F5344CB8AC3E}">
        <p14:creationId xmlns:p14="http://schemas.microsoft.com/office/powerpoint/2010/main" val="42428359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E057F-20D6-D165-43EB-517F371799FF}"/>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4D64ED52-D69B-863B-C2D9-18CECD0EECE2}"/>
              </a:ext>
            </a:extLst>
          </p:cNvPr>
          <p:cNvSpPr>
            <a:spLocks noGrp="1"/>
          </p:cNvSpPr>
          <p:nvPr>
            <p:ph type="title"/>
          </p:nvPr>
        </p:nvSpPr>
        <p:spPr>
          <a:xfrm>
            <a:off x="866033" y="1995332"/>
            <a:ext cx="8428659" cy="2852737"/>
          </a:xfrm>
        </p:spPr>
        <p:txBody>
          <a:bodyPr>
            <a:noAutofit/>
          </a:bodyPr>
          <a:lstStyle/>
          <a:p>
            <a:r>
              <a:rPr lang="pl-PL" sz="2800" dirty="0"/>
              <a:t>Odwiedzający jednodniowi krajowi</a:t>
            </a:r>
          </a:p>
        </p:txBody>
      </p:sp>
      <p:pic>
        <p:nvPicPr>
          <p:cNvPr id="12" name="Symbol zastępczy obrazu 11">
            <a:extLst>
              <a:ext uri="{FF2B5EF4-FFF2-40B4-BE49-F238E27FC236}">
                <a16:creationId xmlns:a16="http://schemas.microsoft.com/office/drawing/2014/main" id="{0B32855B-ADEB-B246-F706-C0894E09607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p:blipFill>
        <p:spPr>
          <a:xfrm>
            <a:off x="10058160" y="2465546"/>
            <a:ext cx="1596194" cy="1596194"/>
          </a:xfrm>
          <a:effectLst>
            <a:softEdge rad="0"/>
          </a:effectLst>
        </p:spPr>
      </p:pic>
      <p:pic>
        <p:nvPicPr>
          <p:cNvPr id="10" name="Symbol zastępczy obrazu 9" descr="Obraz zawierający osoba, zewnętrzne&#10;&#10;Opis wygenerowany automatycznie">
            <a:extLst>
              <a:ext uri="{FF2B5EF4-FFF2-40B4-BE49-F238E27FC236}">
                <a16:creationId xmlns:a16="http://schemas.microsoft.com/office/drawing/2014/main" id="{8152A986-FBC2-B678-7233-2E1E45351A4A}"/>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42" r="16642"/>
          <a:stretch>
            <a:fillRect/>
          </a:stretch>
        </p:blipFill>
        <p:spPr>
          <a:effectLst>
            <a:softEdge rad="0"/>
          </a:effectLst>
        </p:spPr>
      </p:pic>
      <p:pic>
        <p:nvPicPr>
          <p:cNvPr id="6" name="Obraz 5">
            <a:extLst>
              <a:ext uri="{FF2B5EF4-FFF2-40B4-BE49-F238E27FC236}">
                <a16:creationId xmlns:a16="http://schemas.microsoft.com/office/drawing/2014/main" id="{F25DAFF4-79AD-E933-46C4-11D67E5972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752179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F0E79-A1DE-BC12-290C-AAD27214DA5F}"/>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7F883054-35F5-67CB-FB0C-CDD26ECDA859}"/>
              </a:ext>
            </a:extLst>
          </p:cNvPr>
          <p:cNvSpPr>
            <a:spLocks noGrp="1"/>
          </p:cNvSpPr>
          <p:nvPr>
            <p:ph type="body" sz="quarter" idx="16"/>
          </p:nvPr>
        </p:nvSpPr>
        <p:spPr>
          <a:xfrm>
            <a:off x="833461" y="116734"/>
            <a:ext cx="9137853" cy="659306"/>
          </a:xfrm>
        </p:spPr>
        <p:txBody>
          <a:bodyPr>
            <a:normAutofit/>
          </a:bodyPr>
          <a:lstStyle/>
          <a:p>
            <a:r>
              <a:rPr lang="pl-PL" sz="1600" dirty="0"/>
              <a:t>Populacja oraz liczba wizyt odwiedzających jednodniowych krajowych w województwie śląskim</a:t>
            </a:r>
          </a:p>
        </p:txBody>
      </p:sp>
      <p:graphicFrame>
        <p:nvGraphicFramePr>
          <p:cNvPr id="10" name="Wykres 9">
            <a:extLst>
              <a:ext uri="{FF2B5EF4-FFF2-40B4-BE49-F238E27FC236}">
                <a16:creationId xmlns:a16="http://schemas.microsoft.com/office/drawing/2014/main" id="{8C92B12A-C119-03A2-BEA5-B5CAEFF40563}"/>
              </a:ext>
            </a:extLst>
          </p:cNvPr>
          <p:cNvGraphicFramePr/>
          <p:nvPr>
            <p:extLst>
              <p:ext uri="{D42A27DB-BD31-4B8C-83A1-F6EECF244321}">
                <p14:modId xmlns:p14="http://schemas.microsoft.com/office/powerpoint/2010/main" val="2814458902"/>
              </p:ext>
            </p:extLst>
          </p:nvPr>
        </p:nvGraphicFramePr>
        <p:xfrm>
          <a:off x="1088571" y="937585"/>
          <a:ext cx="10550801" cy="49675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96084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B2C4C-7BE8-47ED-42D7-A1533B0860FA}"/>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0832D6F8-0FDF-63B2-2D01-F44317977589}"/>
              </a:ext>
            </a:extLst>
          </p:cNvPr>
          <p:cNvSpPr>
            <a:spLocks noGrp="1"/>
          </p:cNvSpPr>
          <p:nvPr>
            <p:ph type="body" sz="quarter" idx="16"/>
          </p:nvPr>
        </p:nvSpPr>
        <p:spPr>
          <a:xfrm>
            <a:off x="833461" y="116734"/>
            <a:ext cx="9145808" cy="659306"/>
          </a:xfrm>
        </p:spPr>
        <p:txBody>
          <a:bodyPr>
            <a:normAutofit/>
          </a:bodyPr>
          <a:lstStyle/>
          <a:p>
            <a:r>
              <a:rPr lang="pl-PL" sz="1600" dirty="0"/>
              <a:t>Szacowana populacja odwiedzających jednodniowych  krajowych z uwzględnieniem dzieci</a:t>
            </a:r>
          </a:p>
        </p:txBody>
      </p:sp>
      <p:graphicFrame>
        <p:nvGraphicFramePr>
          <p:cNvPr id="10" name="Wykres 9">
            <a:extLst>
              <a:ext uri="{FF2B5EF4-FFF2-40B4-BE49-F238E27FC236}">
                <a16:creationId xmlns:a16="http://schemas.microsoft.com/office/drawing/2014/main" id="{97CD501A-906D-6AEB-A6C2-C50655216F07}"/>
              </a:ext>
            </a:extLst>
          </p:cNvPr>
          <p:cNvGraphicFramePr/>
          <p:nvPr>
            <p:extLst>
              <p:ext uri="{D42A27DB-BD31-4B8C-83A1-F6EECF244321}">
                <p14:modId xmlns:p14="http://schemas.microsoft.com/office/powerpoint/2010/main" val="2778022982"/>
              </p:ext>
            </p:extLst>
          </p:nvPr>
        </p:nvGraphicFramePr>
        <p:xfrm>
          <a:off x="1079863" y="937585"/>
          <a:ext cx="10559509" cy="4967559"/>
        </p:xfrm>
        <a:graphic>
          <a:graphicData uri="http://schemas.openxmlformats.org/drawingml/2006/chart">
            <c:chart xmlns:c="http://schemas.openxmlformats.org/drawingml/2006/chart" xmlns:r="http://schemas.openxmlformats.org/officeDocument/2006/relationships" r:id="rId2"/>
          </a:graphicData>
        </a:graphic>
      </p:graphicFrame>
      <p:sp>
        <p:nvSpPr>
          <p:cNvPr id="2" name="Symbol zastępczy tekstu 5">
            <a:extLst>
              <a:ext uri="{FF2B5EF4-FFF2-40B4-BE49-F238E27FC236}">
                <a16:creationId xmlns:a16="http://schemas.microsoft.com/office/drawing/2014/main" id="{AF96849D-21BE-BBCA-8F19-46362291ABA0}"/>
              </a:ext>
            </a:extLst>
          </p:cNvPr>
          <p:cNvSpPr>
            <a:spLocks noGrp="1"/>
          </p:cNvSpPr>
          <p:nvPr>
            <p:ph type="body" sz="half" idx="15"/>
          </p:nvPr>
        </p:nvSpPr>
        <p:spPr>
          <a:xfrm>
            <a:off x="969781" y="5905144"/>
            <a:ext cx="10669591" cy="539199"/>
          </a:xfrm>
        </p:spPr>
        <p:txBody>
          <a:bodyPr>
            <a:normAutofit/>
          </a:bodyPr>
          <a:lstStyle/>
          <a:p>
            <a:r>
              <a:rPr lang="pl-PL" dirty="0"/>
              <a:t>W 2023 roku wzrósł z 12% do 14% udział dzieci w całości populacji odwiedzających jednodniowych krajowych w województwie śląskim.</a:t>
            </a:r>
          </a:p>
        </p:txBody>
      </p:sp>
    </p:spTree>
    <p:extLst>
      <p:ext uri="{BB962C8B-B14F-4D97-AF65-F5344CB8AC3E}">
        <p14:creationId xmlns:p14="http://schemas.microsoft.com/office/powerpoint/2010/main" val="21238936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90777-B0CE-B5DC-634E-BE171CA8F215}"/>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2F8B5FD6-9520-C2A8-1EB5-A37EE410E8B7}"/>
              </a:ext>
            </a:extLst>
          </p:cNvPr>
          <p:cNvSpPr>
            <a:spLocks noGrp="1"/>
          </p:cNvSpPr>
          <p:nvPr>
            <p:ph type="body" sz="quarter" idx="16"/>
          </p:nvPr>
        </p:nvSpPr>
        <p:spPr>
          <a:xfrm>
            <a:off x="918919" y="150917"/>
            <a:ext cx="8773721" cy="659306"/>
          </a:xfrm>
        </p:spPr>
        <p:txBody>
          <a:bodyPr>
            <a:normAutofit/>
          </a:bodyPr>
          <a:lstStyle/>
          <a:p>
            <a:r>
              <a:rPr lang="pl-PL" sz="1800" dirty="0"/>
              <a:t>Destynacje (odwiedzane powiaty) przez odwiedzających jednodniowych krajowych</a:t>
            </a:r>
          </a:p>
        </p:txBody>
      </p:sp>
      <p:graphicFrame>
        <p:nvGraphicFramePr>
          <p:cNvPr id="2" name="Tabela 1">
            <a:extLst>
              <a:ext uri="{FF2B5EF4-FFF2-40B4-BE49-F238E27FC236}">
                <a16:creationId xmlns:a16="http://schemas.microsoft.com/office/drawing/2014/main" id="{9321B0C1-1CF2-EE8F-02F5-3059BDC42A31}"/>
              </a:ext>
            </a:extLst>
          </p:cNvPr>
          <p:cNvGraphicFramePr>
            <a:graphicFrameLocks noGrp="1"/>
          </p:cNvGraphicFramePr>
          <p:nvPr>
            <p:extLst>
              <p:ext uri="{D42A27DB-BD31-4B8C-83A1-F6EECF244321}">
                <p14:modId xmlns:p14="http://schemas.microsoft.com/office/powerpoint/2010/main" val="2257054179"/>
              </p:ext>
            </p:extLst>
          </p:nvPr>
        </p:nvGraphicFramePr>
        <p:xfrm>
          <a:off x="1092383" y="810223"/>
          <a:ext cx="4642592" cy="5912849"/>
        </p:xfrm>
        <a:graphic>
          <a:graphicData uri="http://schemas.openxmlformats.org/drawingml/2006/table">
            <a:tbl>
              <a:tblPr firstRow="1" bandRow="1">
                <a:tableStyleId>{5C22544A-7EE6-4342-B048-85BDC9FD1C3A}</a:tableStyleId>
              </a:tblPr>
              <a:tblGrid>
                <a:gridCol w="2767272">
                  <a:extLst>
                    <a:ext uri="{9D8B030D-6E8A-4147-A177-3AD203B41FA5}">
                      <a16:colId xmlns:a16="http://schemas.microsoft.com/office/drawing/2014/main" val="4086772099"/>
                    </a:ext>
                  </a:extLst>
                </a:gridCol>
                <a:gridCol w="1875320">
                  <a:extLst>
                    <a:ext uri="{9D8B030D-6E8A-4147-A177-3AD203B41FA5}">
                      <a16:colId xmlns:a16="http://schemas.microsoft.com/office/drawing/2014/main" val="3677493927"/>
                    </a:ext>
                  </a:extLst>
                </a:gridCol>
              </a:tblGrid>
              <a:tr h="147557">
                <a:tc gridSpan="2">
                  <a:txBody>
                    <a:bodyPr/>
                    <a:lstStyle/>
                    <a:p>
                      <a:pPr algn="ctr" fontAlgn="b"/>
                      <a:r>
                        <a:rPr lang="pl-PL" sz="900" b="0" i="0" u="none" strike="noStrike" dirty="0">
                          <a:solidFill>
                            <a:schemeClr val="bg1"/>
                          </a:solidFill>
                          <a:effectLst/>
                          <a:latin typeface="+mn-lt"/>
                        </a:rPr>
                        <a:t>2023</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536563740"/>
                  </a:ext>
                </a:extLst>
              </a:tr>
              <a:tr h="185433">
                <a:tc>
                  <a:txBody>
                    <a:bodyPr/>
                    <a:lstStyle/>
                    <a:p>
                      <a:pPr algn="ctr" fontAlgn="b"/>
                      <a:r>
                        <a:rPr lang="pl-PL" sz="900" u="none" strike="noStrike" dirty="0">
                          <a:solidFill>
                            <a:schemeClr val="bg1"/>
                          </a:solidFill>
                          <a:effectLst/>
                          <a:latin typeface="+mn-lt"/>
                        </a:rPr>
                        <a:t>Powiat</a:t>
                      </a:r>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algn="ctr" fontAlgn="b"/>
                      <a:r>
                        <a:rPr lang="pl-PL" sz="900" b="0" i="0" u="none" strike="noStrike" dirty="0">
                          <a:solidFill>
                            <a:schemeClr val="bg1"/>
                          </a:solidFill>
                          <a:effectLst/>
                          <a:latin typeface="+mn-lt"/>
                        </a:rPr>
                        <a:t>Liczba wizyt</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089967752"/>
                  </a:ext>
                </a:extLst>
              </a:tr>
              <a:tr h="150807">
                <a:tc>
                  <a:txBody>
                    <a:bodyPr/>
                    <a:lstStyle/>
                    <a:p>
                      <a:pPr algn="l" rtl="0" fontAlgn="b"/>
                      <a:r>
                        <a:rPr lang="pl-PL" sz="900" b="0" i="0" u="none" strike="noStrike" dirty="0">
                          <a:solidFill>
                            <a:srgbClr val="000000"/>
                          </a:solidFill>
                          <a:effectLst/>
                          <a:latin typeface="+mn-lt"/>
                        </a:rPr>
                        <a:t> powiat Katowice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305 879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6579485"/>
                  </a:ext>
                </a:extLst>
              </a:tr>
              <a:tr h="150807">
                <a:tc>
                  <a:txBody>
                    <a:bodyPr/>
                    <a:lstStyle/>
                    <a:p>
                      <a:pPr algn="l" rtl="0" fontAlgn="b"/>
                      <a:r>
                        <a:rPr lang="pl-PL" sz="900" b="0" i="0" u="none" strike="noStrike" dirty="0">
                          <a:solidFill>
                            <a:srgbClr val="000000"/>
                          </a:solidFill>
                          <a:effectLst/>
                          <a:latin typeface="+mn-lt"/>
                        </a:rPr>
                        <a:t> powiat częstochowski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258 775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6735062"/>
                  </a:ext>
                </a:extLst>
              </a:tr>
              <a:tr h="150807">
                <a:tc>
                  <a:txBody>
                    <a:bodyPr/>
                    <a:lstStyle/>
                    <a:p>
                      <a:pPr algn="l" rtl="0" fontAlgn="b"/>
                      <a:r>
                        <a:rPr lang="pl-PL" sz="900" b="0" i="0" u="none" strike="noStrike" dirty="0">
                          <a:solidFill>
                            <a:srgbClr val="000000"/>
                          </a:solidFill>
                          <a:effectLst/>
                          <a:latin typeface="+mn-lt"/>
                        </a:rPr>
                        <a:t> powiat Bielsko-Biała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114 902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9506039"/>
                  </a:ext>
                </a:extLst>
              </a:tr>
              <a:tr h="150807">
                <a:tc>
                  <a:txBody>
                    <a:bodyPr/>
                    <a:lstStyle/>
                    <a:p>
                      <a:pPr algn="l" rtl="0" fontAlgn="b"/>
                      <a:r>
                        <a:rPr lang="pl-PL" sz="900" b="0" i="0" u="none" strike="noStrike" dirty="0">
                          <a:solidFill>
                            <a:srgbClr val="000000"/>
                          </a:solidFill>
                          <a:effectLst/>
                          <a:latin typeface="+mn-lt"/>
                        </a:rPr>
                        <a:t> powiat Chorzów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102 034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8026392"/>
                  </a:ext>
                </a:extLst>
              </a:tr>
              <a:tr h="150807">
                <a:tc>
                  <a:txBody>
                    <a:bodyPr/>
                    <a:lstStyle/>
                    <a:p>
                      <a:pPr algn="l" rtl="0" fontAlgn="b"/>
                      <a:r>
                        <a:rPr lang="pl-PL" sz="900" b="0" i="0" u="none" strike="noStrike" dirty="0">
                          <a:solidFill>
                            <a:srgbClr val="000000"/>
                          </a:solidFill>
                          <a:effectLst/>
                          <a:latin typeface="+mn-lt"/>
                        </a:rPr>
                        <a:t> powiat Gliwice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99 785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93058094"/>
                  </a:ext>
                </a:extLst>
              </a:tr>
              <a:tr h="150807">
                <a:tc>
                  <a:txBody>
                    <a:bodyPr/>
                    <a:lstStyle/>
                    <a:p>
                      <a:pPr algn="l" rtl="0" fontAlgn="b"/>
                      <a:r>
                        <a:rPr lang="pl-PL" sz="900" b="0" i="0" u="none" strike="noStrike" dirty="0">
                          <a:solidFill>
                            <a:srgbClr val="000000"/>
                          </a:solidFill>
                          <a:effectLst/>
                          <a:latin typeface="+mn-lt"/>
                        </a:rPr>
                        <a:t> powiat cieszyński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96 338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3857920"/>
                  </a:ext>
                </a:extLst>
              </a:tr>
              <a:tr h="150807">
                <a:tc>
                  <a:txBody>
                    <a:bodyPr/>
                    <a:lstStyle/>
                    <a:p>
                      <a:pPr algn="l" rtl="0" fontAlgn="b"/>
                      <a:r>
                        <a:rPr lang="pl-PL" sz="900" b="0" i="0" u="none" strike="noStrike" dirty="0">
                          <a:solidFill>
                            <a:srgbClr val="000000"/>
                          </a:solidFill>
                          <a:effectLst/>
                          <a:latin typeface="+mn-lt"/>
                        </a:rPr>
                        <a:t> powiat Zabrze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89 460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327941"/>
                  </a:ext>
                </a:extLst>
              </a:tr>
              <a:tr h="150807">
                <a:tc>
                  <a:txBody>
                    <a:bodyPr/>
                    <a:lstStyle/>
                    <a:p>
                      <a:pPr algn="l" rtl="0" fontAlgn="b"/>
                      <a:r>
                        <a:rPr lang="pl-PL" sz="900" b="0" i="0" u="none" strike="noStrike" dirty="0">
                          <a:solidFill>
                            <a:srgbClr val="000000"/>
                          </a:solidFill>
                          <a:effectLst/>
                          <a:latin typeface="+mn-lt"/>
                        </a:rPr>
                        <a:t> powiat Sosnowiec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86 706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7271586"/>
                  </a:ext>
                </a:extLst>
              </a:tr>
              <a:tr h="150807">
                <a:tc>
                  <a:txBody>
                    <a:bodyPr/>
                    <a:lstStyle/>
                    <a:p>
                      <a:pPr algn="l" rtl="0" fontAlgn="b"/>
                      <a:r>
                        <a:rPr lang="pl-PL" sz="900" b="0" i="0" u="none" strike="noStrike" dirty="0">
                          <a:solidFill>
                            <a:srgbClr val="000000"/>
                          </a:solidFill>
                          <a:effectLst/>
                          <a:latin typeface="+mn-lt"/>
                        </a:rPr>
                        <a:t> powiat myszkowski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78 401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7614038"/>
                  </a:ext>
                </a:extLst>
              </a:tr>
              <a:tr h="150807">
                <a:tc>
                  <a:txBody>
                    <a:bodyPr/>
                    <a:lstStyle/>
                    <a:p>
                      <a:pPr algn="l" rtl="0" fontAlgn="b"/>
                      <a:r>
                        <a:rPr lang="pl-PL" sz="900" b="0" i="0" u="none" strike="noStrike" dirty="0">
                          <a:solidFill>
                            <a:srgbClr val="000000"/>
                          </a:solidFill>
                          <a:effectLst/>
                          <a:latin typeface="+mn-lt"/>
                        </a:rPr>
                        <a:t> powiat Częstochowa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71 662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3398"/>
                  </a:ext>
                </a:extLst>
              </a:tr>
              <a:tr h="150807">
                <a:tc>
                  <a:txBody>
                    <a:bodyPr/>
                    <a:lstStyle/>
                    <a:p>
                      <a:pPr algn="l" rtl="0" fontAlgn="b"/>
                      <a:r>
                        <a:rPr lang="pl-PL" sz="900" b="0" i="0" u="none" strike="noStrike" dirty="0">
                          <a:solidFill>
                            <a:srgbClr val="000000"/>
                          </a:solidFill>
                          <a:effectLst/>
                          <a:latin typeface="+mn-lt"/>
                        </a:rPr>
                        <a:t> powiat Bytom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66 791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5406937"/>
                  </a:ext>
                </a:extLst>
              </a:tr>
              <a:tr h="150807">
                <a:tc>
                  <a:txBody>
                    <a:bodyPr/>
                    <a:lstStyle/>
                    <a:p>
                      <a:pPr algn="l" rtl="0" fontAlgn="b"/>
                      <a:r>
                        <a:rPr lang="pl-PL" sz="900" b="0" i="0" u="none" strike="noStrike" dirty="0">
                          <a:solidFill>
                            <a:srgbClr val="000000"/>
                          </a:solidFill>
                          <a:effectLst/>
                          <a:latin typeface="+mn-lt"/>
                        </a:rPr>
                        <a:t> powiat Tychy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59 207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0822450"/>
                  </a:ext>
                </a:extLst>
              </a:tr>
              <a:tr h="150807">
                <a:tc>
                  <a:txBody>
                    <a:bodyPr/>
                    <a:lstStyle/>
                    <a:p>
                      <a:pPr algn="l" rtl="0" fontAlgn="b"/>
                      <a:r>
                        <a:rPr lang="pl-PL" sz="900" b="0" i="0" u="none" strike="noStrike" dirty="0">
                          <a:solidFill>
                            <a:srgbClr val="000000"/>
                          </a:solidFill>
                          <a:effectLst/>
                          <a:latin typeface="+mn-lt"/>
                        </a:rPr>
                        <a:t> powiat bielski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36 107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0570153"/>
                  </a:ext>
                </a:extLst>
              </a:tr>
              <a:tr h="150807">
                <a:tc>
                  <a:txBody>
                    <a:bodyPr/>
                    <a:lstStyle/>
                    <a:p>
                      <a:pPr algn="l" rtl="0" fontAlgn="b"/>
                      <a:r>
                        <a:rPr lang="pl-PL" sz="900" b="0" i="0" u="none" strike="noStrike" dirty="0">
                          <a:solidFill>
                            <a:srgbClr val="000000"/>
                          </a:solidFill>
                          <a:effectLst/>
                          <a:latin typeface="+mn-lt"/>
                        </a:rPr>
                        <a:t> powiat Dąbrowa Górnicza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33 061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6153534"/>
                  </a:ext>
                </a:extLst>
              </a:tr>
              <a:tr h="150807">
                <a:tc>
                  <a:txBody>
                    <a:bodyPr/>
                    <a:lstStyle/>
                    <a:p>
                      <a:pPr algn="l" rtl="0" fontAlgn="b"/>
                      <a:r>
                        <a:rPr lang="pl-PL" sz="900" b="0" i="0" u="none" strike="noStrike" dirty="0">
                          <a:solidFill>
                            <a:srgbClr val="000000"/>
                          </a:solidFill>
                          <a:effectLst/>
                          <a:latin typeface="+mn-lt"/>
                        </a:rPr>
                        <a:t> powiat pszczyński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31 343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2999799"/>
                  </a:ext>
                </a:extLst>
              </a:tr>
              <a:tr h="150807">
                <a:tc>
                  <a:txBody>
                    <a:bodyPr/>
                    <a:lstStyle/>
                    <a:p>
                      <a:pPr algn="l" rtl="0" fontAlgn="b"/>
                      <a:r>
                        <a:rPr lang="pl-PL" sz="900" b="0" i="0" u="none" strike="noStrike" dirty="0">
                          <a:solidFill>
                            <a:srgbClr val="000000"/>
                          </a:solidFill>
                          <a:effectLst/>
                          <a:latin typeface="+mn-lt"/>
                        </a:rPr>
                        <a:t> powiat żywiecki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29 805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1112303"/>
                  </a:ext>
                </a:extLst>
              </a:tr>
              <a:tr h="150807">
                <a:tc>
                  <a:txBody>
                    <a:bodyPr/>
                    <a:lstStyle/>
                    <a:p>
                      <a:pPr algn="l" rtl="0" fontAlgn="b"/>
                      <a:r>
                        <a:rPr lang="pl-PL" sz="900" b="0" i="0" u="none" strike="noStrike" dirty="0">
                          <a:solidFill>
                            <a:srgbClr val="000000"/>
                          </a:solidFill>
                          <a:effectLst/>
                          <a:latin typeface="+mn-lt"/>
                        </a:rPr>
                        <a:t> powiat Rybnik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28 385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5413498"/>
                  </a:ext>
                </a:extLst>
              </a:tr>
              <a:tr h="150807">
                <a:tc>
                  <a:txBody>
                    <a:bodyPr/>
                    <a:lstStyle/>
                    <a:p>
                      <a:pPr algn="l" rtl="0" fontAlgn="b"/>
                      <a:r>
                        <a:rPr lang="pl-PL" sz="900" b="0" i="0" u="none" strike="noStrike" dirty="0">
                          <a:solidFill>
                            <a:srgbClr val="000000"/>
                          </a:solidFill>
                          <a:effectLst/>
                          <a:latin typeface="+mn-lt"/>
                        </a:rPr>
                        <a:t> powiat mikołowski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24 594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2553395"/>
                  </a:ext>
                </a:extLst>
              </a:tr>
              <a:tr h="150807">
                <a:tc>
                  <a:txBody>
                    <a:bodyPr/>
                    <a:lstStyle/>
                    <a:p>
                      <a:pPr algn="l" rtl="0" fontAlgn="b"/>
                      <a:r>
                        <a:rPr lang="pl-PL" sz="900" b="0" i="0" u="none" strike="noStrike" dirty="0">
                          <a:solidFill>
                            <a:srgbClr val="000000"/>
                          </a:solidFill>
                          <a:effectLst/>
                          <a:latin typeface="+mn-lt"/>
                        </a:rPr>
                        <a:t> powiat Żory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23 790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4561755"/>
                  </a:ext>
                </a:extLst>
              </a:tr>
              <a:tr h="150807">
                <a:tc>
                  <a:txBody>
                    <a:bodyPr/>
                    <a:lstStyle/>
                    <a:p>
                      <a:pPr algn="l" rtl="0" fontAlgn="b"/>
                      <a:r>
                        <a:rPr lang="pl-PL" sz="900" b="0" i="0" u="none" strike="noStrike" dirty="0">
                          <a:solidFill>
                            <a:srgbClr val="000000"/>
                          </a:solidFill>
                          <a:effectLst/>
                          <a:latin typeface="+mn-lt"/>
                        </a:rPr>
                        <a:t> powiat Jastrzębie-Zdrój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22 119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6740102"/>
                  </a:ext>
                </a:extLst>
              </a:tr>
              <a:tr h="150807">
                <a:tc>
                  <a:txBody>
                    <a:bodyPr/>
                    <a:lstStyle/>
                    <a:p>
                      <a:pPr algn="l" rtl="0" fontAlgn="b"/>
                      <a:r>
                        <a:rPr lang="pl-PL" sz="900" b="0" i="0" u="none" strike="noStrike" dirty="0">
                          <a:solidFill>
                            <a:srgbClr val="000000"/>
                          </a:solidFill>
                          <a:effectLst/>
                          <a:latin typeface="+mn-lt"/>
                        </a:rPr>
                        <a:t> powiat Piekary Śląskie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20 298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33706639"/>
                  </a:ext>
                </a:extLst>
              </a:tr>
              <a:tr h="150807">
                <a:tc>
                  <a:txBody>
                    <a:bodyPr/>
                    <a:lstStyle/>
                    <a:p>
                      <a:pPr algn="l" rtl="0" fontAlgn="b"/>
                      <a:r>
                        <a:rPr lang="pl-PL" sz="900" b="0" i="0" u="none" strike="noStrike" dirty="0">
                          <a:solidFill>
                            <a:srgbClr val="000000"/>
                          </a:solidFill>
                          <a:effectLst/>
                          <a:latin typeface="+mn-lt"/>
                        </a:rPr>
                        <a:t> powiat Ruda Śląska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15 287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396558"/>
                  </a:ext>
                </a:extLst>
              </a:tr>
              <a:tr h="150807">
                <a:tc>
                  <a:txBody>
                    <a:bodyPr/>
                    <a:lstStyle/>
                    <a:p>
                      <a:pPr algn="l" rtl="0" fontAlgn="b"/>
                      <a:r>
                        <a:rPr lang="pl-PL" sz="900" b="0" i="0" u="none" strike="noStrike" dirty="0">
                          <a:solidFill>
                            <a:srgbClr val="000000"/>
                          </a:solidFill>
                          <a:effectLst/>
                          <a:latin typeface="+mn-lt"/>
                        </a:rPr>
                        <a:t> powiat Mysłowice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14 916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665258"/>
                  </a:ext>
                </a:extLst>
              </a:tr>
              <a:tr h="150807">
                <a:tc>
                  <a:txBody>
                    <a:bodyPr/>
                    <a:lstStyle/>
                    <a:p>
                      <a:pPr algn="l" rtl="0" fontAlgn="b"/>
                      <a:r>
                        <a:rPr lang="pl-PL" sz="900" b="0" i="0" u="none" strike="noStrike" dirty="0">
                          <a:solidFill>
                            <a:srgbClr val="000000"/>
                          </a:solidFill>
                          <a:effectLst/>
                          <a:latin typeface="+mn-lt"/>
                        </a:rPr>
                        <a:t> powiat rybnicki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11 205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464782"/>
                  </a:ext>
                </a:extLst>
              </a:tr>
              <a:tr h="150807">
                <a:tc>
                  <a:txBody>
                    <a:bodyPr/>
                    <a:lstStyle/>
                    <a:p>
                      <a:pPr algn="l" rtl="0" fontAlgn="b"/>
                      <a:r>
                        <a:rPr lang="pl-PL" sz="900" b="0" i="0" u="none" strike="noStrike" dirty="0">
                          <a:solidFill>
                            <a:srgbClr val="000000"/>
                          </a:solidFill>
                          <a:effectLst/>
                          <a:latin typeface="+mn-lt"/>
                        </a:rPr>
                        <a:t> powiat zawierciański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9 267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6941228"/>
                  </a:ext>
                </a:extLst>
              </a:tr>
              <a:tr h="150807">
                <a:tc>
                  <a:txBody>
                    <a:bodyPr/>
                    <a:lstStyle/>
                    <a:p>
                      <a:pPr algn="l" rtl="0" fontAlgn="b"/>
                      <a:r>
                        <a:rPr lang="pl-PL" sz="900" b="0" i="0" u="none" strike="noStrike" dirty="0">
                          <a:solidFill>
                            <a:srgbClr val="000000"/>
                          </a:solidFill>
                          <a:effectLst/>
                          <a:latin typeface="+mn-lt"/>
                        </a:rPr>
                        <a:t> powiat bieruńsko-lędziński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8 548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0957595"/>
                  </a:ext>
                </a:extLst>
              </a:tr>
              <a:tr h="150807">
                <a:tc>
                  <a:txBody>
                    <a:bodyPr/>
                    <a:lstStyle/>
                    <a:p>
                      <a:pPr algn="l" rtl="0" fontAlgn="b"/>
                      <a:r>
                        <a:rPr lang="pl-PL" sz="900" b="0" i="0" u="none" strike="noStrike" dirty="0">
                          <a:solidFill>
                            <a:srgbClr val="000000"/>
                          </a:solidFill>
                          <a:effectLst/>
                          <a:latin typeface="+mn-lt"/>
                        </a:rPr>
                        <a:t> powiat Jaworzno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7 844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1630397"/>
                  </a:ext>
                </a:extLst>
              </a:tr>
              <a:tr h="150807">
                <a:tc>
                  <a:txBody>
                    <a:bodyPr/>
                    <a:lstStyle/>
                    <a:p>
                      <a:pPr algn="l" rtl="0" fontAlgn="b"/>
                      <a:r>
                        <a:rPr lang="pl-PL" sz="900" b="0" i="0" u="none" strike="noStrike" dirty="0">
                          <a:solidFill>
                            <a:srgbClr val="000000"/>
                          </a:solidFill>
                          <a:effectLst/>
                          <a:latin typeface="+mn-lt"/>
                        </a:rPr>
                        <a:t> powiat gliwicki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7 831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623672"/>
                  </a:ext>
                </a:extLst>
              </a:tr>
              <a:tr h="150807">
                <a:tc>
                  <a:txBody>
                    <a:bodyPr/>
                    <a:lstStyle/>
                    <a:p>
                      <a:pPr algn="l" rtl="0" fontAlgn="b"/>
                      <a:r>
                        <a:rPr lang="pl-PL" sz="900" b="0" i="0" u="none" strike="noStrike" dirty="0">
                          <a:solidFill>
                            <a:srgbClr val="000000"/>
                          </a:solidFill>
                          <a:effectLst/>
                          <a:latin typeface="+mn-lt"/>
                        </a:rPr>
                        <a:t> powiat raciborski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7 447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9620621"/>
                  </a:ext>
                </a:extLst>
              </a:tr>
              <a:tr h="150807">
                <a:tc>
                  <a:txBody>
                    <a:bodyPr/>
                    <a:lstStyle/>
                    <a:p>
                      <a:pPr algn="l" rtl="0" fontAlgn="b"/>
                      <a:r>
                        <a:rPr lang="pl-PL" sz="900" b="0" i="0" u="none" strike="noStrike" dirty="0">
                          <a:solidFill>
                            <a:srgbClr val="000000"/>
                          </a:solidFill>
                          <a:effectLst/>
                          <a:latin typeface="+mn-lt"/>
                        </a:rPr>
                        <a:t> powiat Siemianowice Śląskie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7 383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1138930"/>
                  </a:ext>
                </a:extLst>
              </a:tr>
              <a:tr h="150807">
                <a:tc>
                  <a:txBody>
                    <a:bodyPr/>
                    <a:lstStyle/>
                    <a:p>
                      <a:pPr algn="l" rtl="0" fontAlgn="b"/>
                      <a:r>
                        <a:rPr lang="pl-PL" sz="900" b="0" i="0" u="none" strike="noStrike" dirty="0">
                          <a:solidFill>
                            <a:srgbClr val="000000"/>
                          </a:solidFill>
                          <a:effectLst/>
                          <a:latin typeface="+mn-lt"/>
                        </a:rPr>
                        <a:t> powiat będziński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5 514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9174184"/>
                  </a:ext>
                </a:extLst>
              </a:tr>
              <a:tr h="150807">
                <a:tc>
                  <a:txBody>
                    <a:bodyPr/>
                    <a:lstStyle/>
                    <a:p>
                      <a:pPr algn="l" rtl="0" fontAlgn="b"/>
                      <a:r>
                        <a:rPr lang="pl-PL" sz="900" b="0" i="0" u="none" strike="noStrike" dirty="0">
                          <a:solidFill>
                            <a:srgbClr val="000000"/>
                          </a:solidFill>
                          <a:effectLst/>
                          <a:latin typeface="+mn-lt"/>
                        </a:rPr>
                        <a:t> powiat Świętochłowice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2 782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2338108"/>
                  </a:ext>
                </a:extLst>
              </a:tr>
              <a:tr h="150807">
                <a:tc>
                  <a:txBody>
                    <a:bodyPr/>
                    <a:lstStyle/>
                    <a:p>
                      <a:pPr algn="l" rtl="0" fontAlgn="b"/>
                      <a:r>
                        <a:rPr lang="pl-PL" sz="900" b="0" i="0" u="none" strike="noStrike" dirty="0">
                          <a:solidFill>
                            <a:srgbClr val="000000"/>
                          </a:solidFill>
                          <a:effectLst/>
                          <a:latin typeface="+mn-lt"/>
                        </a:rPr>
                        <a:t> powiat tarnogórski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2 576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117485"/>
                  </a:ext>
                </a:extLst>
              </a:tr>
              <a:tr h="150807">
                <a:tc>
                  <a:txBody>
                    <a:bodyPr/>
                    <a:lstStyle/>
                    <a:p>
                      <a:pPr algn="l" rtl="0" fontAlgn="b"/>
                      <a:r>
                        <a:rPr lang="pl-PL" sz="900" b="0" i="0" u="none" strike="noStrike" dirty="0">
                          <a:solidFill>
                            <a:srgbClr val="000000"/>
                          </a:solidFill>
                          <a:effectLst/>
                          <a:latin typeface="+mn-lt"/>
                        </a:rPr>
                        <a:t> powiat wodzisławski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2 339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0217860"/>
                  </a:ext>
                </a:extLst>
              </a:tr>
              <a:tr h="150807">
                <a:tc>
                  <a:txBody>
                    <a:bodyPr/>
                    <a:lstStyle/>
                    <a:p>
                      <a:pPr algn="l" rtl="0" fontAlgn="b"/>
                      <a:r>
                        <a:rPr lang="pl-PL" sz="900" b="0" i="0" u="none" strike="noStrike" dirty="0">
                          <a:solidFill>
                            <a:srgbClr val="000000"/>
                          </a:solidFill>
                          <a:effectLst/>
                          <a:latin typeface="+mn-lt"/>
                        </a:rPr>
                        <a:t> powiat lubliniecki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2 050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732643"/>
                  </a:ext>
                </a:extLst>
              </a:tr>
              <a:tr h="150807">
                <a:tc>
                  <a:txBody>
                    <a:bodyPr/>
                    <a:lstStyle/>
                    <a:p>
                      <a:pPr algn="l" rtl="0" fontAlgn="b"/>
                      <a:r>
                        <a:rPr lang="pl-PL" sz="900" b="0" i="0" u="none" strike="noStrike" dirty="0">
                          <a:solidFill>
                            <a:srgbClr val="000000"/>
                          </a:solidFill>
                          <a:effectLst/>
                          <a:latin typeface="+mn-lt"/>
                        </a:rPr>
                        <a:t> powiat kłobucki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1 771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9638124"/>
                  </a:ext>
                </a:extLst>
              </a:tr>
              <a:tr h="150807">
                <a:tc>
                  <a:txBody>
                    <a:bodyPr/>
                    <a:lstStyle/>
                    <a:p>
                      <a:pPr algn="l" rtl="0" fontAlgn="b"/>
                      <a:r>
                        <a:rPr lang="pl-PL" sz="900" b="1" i="0" u="none" strike="noStrike" dirty="0">
                          <a:solidFill>
                            <a:srgbClr val="000000"/>
                          </a:solidFill>
                          <a:effectLst/>
                          <a:latin typeface="+mn-lt"/>
                        </a:rPr>
                        <a:t>Suma końcowa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1" i="0" u="none" strike="noStrike" dirty="0">
                          <a:solidFill>
                            <a:srgbClr val="000000"/>
                          </a:solidFill>
                          <a:effectLst/>
                          <a:latin typeface="+mn-lt"/>
                        </a:rPr>
                        <a:t>1 786 202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6644840"/>
                  </a:ext>
                </a:extLst>
              </a:tr>
            </a:tbl>
          </a:graphicData>
        </a:graphic>
      </p:graphicFrame>
      <mc:AlternateContent xmlns:mc="http://schemas.openxmlformats.org/markup-compatibility/2006" xmlns:cx4="http://schemas.microsoft.com/office/drawing/2016/5/10/chartex">
        <mc:Choice Requires="cx4">
          <p:graphicFrame>
            <p:nvGraphicFramePr>
              <p:cNvPr id="4" name="Wykres 3">
                <a:extLst>
                  <a:ext uri="{FF2B5EF4-FFF2-40B4-BE49-F238E27FC236}">
                    <a16:creationId xmlns:a16="http://schemas.microsoft.com/office/drawing/2014/main" id="{DC98B116-62EE-4C52-9957-876A6B1390A9}"/>
                  </a:ext>
                </a:extLst>
              </p:cNvPr>
              <p:cNvGraphicFramePr/>
              <p:nvPr>
                <p:extLst>
                  <p:ext uri="{D42A27DB-BD31-4B8C-83A1-F6EECF244321}">
                    <p14:modId xmlns:p14="http://schemas.microsoft.com/office/powerpoint/2010/main" val="2372115089"/>
                  </p:ext>
                </p:extLst>
              </p:nvPr>
            </p:nvGraphicFramePr>
            <p:xfrm>
              <a:off x="6457026" y="810223"/>
              <a:ext cx="5068224" cy="5680982"/>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4" name="Wykres 3">
                <a:extLst>
                  <a:ext uri="{FF2B5EF4-FFF2-40B4-BE49-F238E27FC236}">
                    <a16:creationId xmlns:a16="http://schemas.microsoft.com/office/drawing/2014/main" id="{DC98B116-62EE-4C52-9957-876A6B1390A9}"/>
                  </a:ext>
                </a:extLst>
              </p:cNvPr>
              <p:cNvPicPr>
                <a:picLocks noGrp="1" noRot="1" noChangeAspect="1" noMove="1" noResize="1" noEditPoints="1" noAdjustHandles="1" noChangeArrowheads="1" noChangeShapeType="1"/>
              </p:cNvPicPr>
              <p:nvPr/>
            </p:nvPicPr>
            <p:blipFill>
              <a:blip r:embed="rId3"/>
              <a:stretch>
                <a:fillRect/>
              </a:stretch>
            </p:blipFill>
            <p:spPr>
              <a:xfrm>
                <a:off x="6457026" y="810223"/>
                <a:ext cx="5068224" cy="5680982"/>
              </a:xfrm>
              <a:prstGeom prst="rect">
                <a:avLst/>
              </a:prstGeom>
            </p:spPr>
          </p:pic>
        </mc:Fallback>
      </mc:AlternateContent>
    </p:spTree>
    <p:extLst>
      <p:ext uri="{BB962C8B-B14F-4D97-AF65-F5344CB8AC3E}">
        <p14:creationId xmlns:p14="http://schemas.microsoft.com/office/powerpoint/2010/main" val="34408520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4A3B0-BDC9-8A38-9431-BC6C458A3470}"/>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D54C9456-74C2-C559-9F02-DC58512C5E77}"/>
              </a:ext>
            </a:extLst>
          </p:cNvPr>
          <p:cNvSpPr>
            <a:spLocks noGrp="1"/>
          </p:cNvSpPr>
          <p:nvPr>
            <p:ph type="body" sz="quarter" idx="16"/>
          </p:nvPr>
        </p:nvSpPr>
        <p:spPr>
          <a:xfrm>
            <a:off x="918919" y="176555"/>
            <a:ext cx="9061104" cy="659306"/>
          </a:xfrm>
        </p:spPr>
        <p:txBody>
          <a:bodyPr>
            <a:normAutofit/>
          </a:bodyPr>
          <a:lstStyle/>
          <a:p>
            <a:r>
              <a:rPr lang="pl-PL" sz="1600" dirty="0"/>
              <a:t>Liczba wizyt odwiedzających jednodniowych krajowych w regiony województwa śląskiego</a:t>
            </a:r>
          </a:p>
        </p:txBody>
      </p:sp>
      <p:graphicFrame>
        <p:nvGraphicFramePr>
          <p:cNvPr id="4" name="Wykres 3">
            <a:extLst>
              <a:ext uri="{FF2B5EF4-FFF2-40B4-BE49-F238E27FC236}">
                <a16:creationId xmlns:a16="http://schemas.microsoft.com/office/drawing/2014/main" id="{953EAFEC-605A-13B3-17D6-E7478C3490EE}"/>
              </a:ext>
            </a:extLst>
          </p:cNvPr>
          <p:cNvGraphicFramePr/>
          <p:nvPr>
            <p:extLst>
              <p:ext uri="{D42A27DB-BD31-4B8C-83A1-F6EECF244321}">
                <p14:modId xmlns:p14="http://schemas.microsoft.com/office/powerpoint/2010/main" val="819332875"/>
              </p:ext>
            </p:extLst>
          </p:nvPr>
        </p:nvGraphicFramePr>
        <p:xfrm>
          <a:off x="1097280" y="1000125"/>
          <a:ext cx="10408919" cy="49050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788769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13D7E-66DB-B5AA-405B-18790AFC8F42}"/>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E4059640-9716-09C4-1B80-B041AC7CAE0F}"/>
              </a:ext>
            </a:extLst>
          </p:cNvPr>
          <p:cNvSpPr>
            <a:spLocks noGrp="1"/>
          </p:cNvSpPr>
          <p:nvPr>
            <p:ph type="body" sz="quarter" idx="16"/>
          </p:nvPr>
        </p:nvSpPr>
        <p:spPr>
          <a:xfrm>
            <a:off x="715417" y="214054"/>
            <a:ext cx="9076283" cy="659306"/>
          </a:xfrm>
        </p:spPr>
        <p:txBody>
          <a:bodyPr>
            <a:normAutofit/>
          </a:bodyPr>
          <a:lstStyle/>
          <a:p>
            <a:r>
              <a:rPr lang="pl-PL" sz="1600" dirty="0"/>
              <a:t>Pochodzenie (województwo zamieszkania) populacji odwiedzających jednodniowych krajowych</a:t>
            </a:r>
          </a:p>
        </p:txBody>
      </p:sp>
      <p:sp>
        <p:nvSpPr>
          <p:cNvPr id="3" name="Prostokąt zaokrąglony 17">
            <a:extLst>
              <a:ext uri="{FF2B5EF4-FFF2-40B4-BE49-F238E27FC236}">
                <a16:creationId xmlns:a16="http://schemas.microsoft.com/office/drawing/2014/main" id="{6A724179-CC27-017A-4DD4-4B5E824E4421}"/>
              </a:ext>
            </a:extLst>
          </p:cNvPr>
          <p:cNvSpPr/>
          <p:nvPr/>
        </p:nvSpPr>
        <p:spPr>
          <a:xfrm>
            <a:off x="1240161" y="995677"/>
            <a:ext cx="10622805" cy="4921175"/>
          </a:xfrm>
          <a:prstGeom prst="roundRect">
            <a:avLst>
              <a:gd name="adj" fmla="val 317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600" b="0" i="0" u="none" strike="noStrike" kern="1200" cap="none" spc="0" normalizeH="0" baseline="0" noProof="0" dirty="0">
              <a:ln>
                <a:noFill/>
              </a:ln>
              <a:solidFill>
                <a:srgbClr val="FFFFFF"/>
              </a:solidFill>
              <a:effectLst/>
              <a:uLnTx/>
              <a:uFillTx/>
              <a:latin typeface="Arial"/>
              <a:ea typeface="+mn-ea"/>
              <a:cs typeface="+mn-cs"/>
            </a:endParaRPr>
          </a:p>
        </p:txBody>
      </p:sp>
      <p:graphicFrame>
        <p:nvGraphicFramePr>
          <p:cNvPr id="4" name="Tabela 3">
            <a:extLst>
              <a:ext uri="{FF2B5EF4-FFF2-40B4-BE49-F238E27FC236}">
                <a16:creationId xmlns:a16="http://schemas.microsoft.com/office/drawing/2014/main" id="{8A5A32D5-A279-CDA8-6A3A-299B7886517C}"/>
              </a:ext>
            </a:extLst>
          </p:cNvPr>
          <p:cNvGraphicFramePr>
            <a:graphicFrameLocks noGrp="1"/>
          </p:cNvGraphicFramePr>
          <p:nvPr/>
        </p:nvGraphicFramePr>
        <p:xfrm>
          <a:off x="7696200" y="1259204"/>
          <a:ext cx="3800475" cy="4503426"/>
        </p:xfrm>
        <a:graphic>
          <a:graphicData uri="http://schemas.openxmlformats.org/drawingml/2006/table">
            <a:tbl>
              <a:tblPr firstRow="1" bandRow="1">
                <a:tableStyleId>{5C22544A-7EE6-4342-B048-85BDC9FD1C3A}</a:tableStyleId>
              </a:tblPr>
              <a:tblGrid>
                <a:gridCol w="2195744">
                  <a:extLst>
                    <a:ext uri="{9D8B030D-6E8A-4147-A177-3AD203B41FA5}">
                      <a16:colId xmlns:a16="http://schemas.microsoft.com/office/drawing/2014/main" val="20000"/>
                    </a:ext>
                  </a:extLst>
                </a:gridCol>
                <a:gridCol w="1604731">
                  <a:extLst>
                    <a:ext uri="{9D8B030D-6E8A-4147-A177-3AD203B41FA5}">
                      <a16:colId xmlns:a16="http://schemas.microsoft.com/office/drawing/2014/main" val="20001"/>
                    </a:ext>
                  </a:extLst>
                </a:gridCol>
              </a:tblGrid>
              <a:tr h="1002488">
                <a:tc>
                  <a:txBody>
                    <a:bodyPr/>
                    <a:lstStyle/>
                    <a:p>
                      <a:pPr algn="l" rtl="0" fontAlgn="b"/>
                      <a:r>
                        <a:rPr lang="pl-PL" sz="1100" b="1" i="0" u="none" strike="noStrike" dirty="0">
                          <a:solidFill>
                            <a:srgbClr val="FFFFFF"/>
                          </a:solidFill>
                          <a:effectLst/>
                          <a:latin typeface="Lato" panose="020F0502020204030203" pitchFamily="34" charset="0"/>
                        </a:rPr>
                        <a:t>Województwo</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rtl="0" fontAlgn="ctr"/>
                      <a:r>
                        <a:rPr lang="pl-PL" sz="1100" b="1" i="0" u="none" strike="noStrike" dirty="0">
                          <a:solidFill>
                            <a:srgbClr val="FFFFFF"/>
                          </a:solidFill>
                          <a:effectLst/>
                          <a:latin typeface="Lato" panose="020F0502020204030203" pitchFamily="34" charset="0"/>
                        </a:rPr>
                        <a:t>Szacunkowa</a:t>
                      </a:r>
                    </a:p>
                    <a:p>
                      <a:pPr algn="ctr" rtl="0" fontAlgn="ctr"/>
                      <a:r>
                        <a:rPr lang="pl-PL" sz="1100" b="1" i="0" u="none" strike="noStrike" dirty="0">
                          <a:solidFill>
                            <a:srgbClr val="FFFFFF"/>
                          </a:solidFill>
                          <a:effectLst/>
                          <a:latin typeface="Lato" panose="020F0502020204030203" pitchFamily="34" charset="0"/>
                        </a:rPr>
                        <a:t>liczba</a:t>
                      </a:r>
                    </a:p>
                    <a:p>
                      <a:pPr algn="ctr" rtl="0" fontAlgn="ctr"/>
                      <a:r>
                        <a:rPr lang="pl-PL" sz="1100" b="1" i="0" u="none" strike="noStrike" dirty="0">
                          <a:solidFill>
                            <a:srgbClr val="FFFFFF"/>
                          </a:solidFill>
                          <a:effectLst/>
                          <a:latin typeface="Lato" panose="020F0502020204030203" pitchFamily="34" charset="0"/>
                        </a:rPr>
                        <a:t>przyjezdnych</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0000"/>
                  </a:ext>
                </a:extLst>
              </a:tr>
              <a:tr h="233380">
                <a:tc>
                  <a:txBody>
                    <a:bodyPr/>
                    <a:lstStyle/>
                    <a:p>
                      <a:pPr algn="l" rtl="0" fontAlgn="b"/>
                      <a:r>
                        <a:rPr lang="pl-PL" sz="1100" b="0" i="0" u="none" strike="noStrike" dirty="0">
                          <a:solidFill>
                            <a:srgbClr val="000000"/>
                          </a:solidFill>
                          <a:effectLst/>
                          <a:latin typeface="Calibri" panose="020F0502020204030204" pitchFamily="34" charset="0"/>
                        </a:rPr>
                        <a:t>Mazowieckie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398 405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r h="233380">
                <a:tc>
                  <a:txBody>
                    <a:bodyPr/>
                    <a:lstStyle/>
                    <a:p>
                      <a:pPr algn="l" rtl="0" fontAlgn="b"/>
                      <a:r>
                        <a:rPr lang="pl-PL" sz="1100" b="0" i="0" u="none" strike="noStrike" dirty="0">
                          <a:solidFill>
                            <a:srgbClr val="000000"/>
                          </a:solidFill>
                          <a:effectLst/>
                          <a:latin typeface="Calibri" panose="020F0502020204030204" pitchFamily="34" charset="0"/>
                        </a:rPr>
                        <a:t>Łódzkie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213 406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4"/>
                  </a:ext>
                </a:extLst>
              </a:tr>
              <a:tr h="233380">
                <a:tc>
                  <a:txBody>
                    <a:bodyPr/>
                    <a:lstStyle/>
                    <a:p>
                      <a:pPr algn="l" rtl="0" fontAlgn="b"/>
                      <a:r>
                        <a:rPr lang="pl-PL" sz="1100" b="0" i="0" u="none" strike="noStrike" dirty="0">
                          <a:solidFill>
                            <a:srgbClr val="000000"/>
                          </a:solidFill>
                          <a:effectLst/>
                          <a:latin typeface="Calibri" panose="020F0502020204030204" pitchFamily="34" charset="0"/>
                        </a:rPr>
                        <a:t>Małopolskie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180 272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5"/>
                  </a:ext>
                </a:extLst>
              </a:tr>
              <a:tr h="233380">
                <a:tc>
                  <a:txBody>
                    <a:bodyPr/>
                    <a:lstStyle/>
                    <a:p>
                      <a:pPr algn="l" rtl="0" fontAlgn="b"/>
                      <a:r>
                        <a:rPr lang="pl-PL" sz="1100" b="0" i="0" u="none" strike="noStrike" dirty="0">
                          <a:solidFill>
                            <a:srgbClr val="000000"/>
                          </a:solidFill>
                          <a:effectLst/>
                          <a:latin typeface="Calibri" panose="020F0502020204030204" pitchFamily="34" charset="0"/>
                        </a:rPr>
                        <a:t>Dolnośląskie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144 441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3479789827"/>
                  </a:ext>
                </a:extLst>
              </a:tr>
              <a:tr h="233380">
                <a:tc>
                  <a:txBody>
                    <a:bodyPr/>
                    <a:lstStyle/>
                    <a:p>
                      <a:pPr algn="l" rtl="0" fontAlgn="b"/>
                      <a:r>
                        <a:rPr lang="pl-PL" sz="1100" b="0" i="0" u="none" strike="noStrike" dirty="0">
                          <a:solidFill>
                            <a:srgbClr val="000000"/>
                          </a:solidFill>
                          <a:effectLst/>
                          <a:latin typeface="Calibri" panose="020F0502020204030204" pitchFamily="34" charset="0"/>
                        </a:rPr>
                        <a:t>Świętokrzyskie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138 609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6"/>
                  </a:ext>
                </a:extLst>
              </a:tr>
              <a:tr h="233380">
                <a:tc>
                  <a:txBody>
                    <a:bodyPr/>
                    <a:lstStyle/>
                    <a:p>
                      <a:pPr algn="l" rtl="0" fontAlgn="b"/>
                      <a:r>
                        <a:rPr lang="pl-PL" sz="1100" b="0" i="0" u="none" strike="noStrike" dirty="0">
                          <a:solidFill>
                            <a:srgbClr val="000000"/>
                          </a:solidFill>
                          <a:effectLst/>
                          <a:latin typeface="Calibri" panose="020F0502020204030204" pitchFamily="34" charset="0"/>
                        </a:rPr>
                        <a:t>Wielkopolskie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68 165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7"/>
                  </a:ext>
                </a:extLst>
              </a:tr>
              <a:tr h="233380">
                <a:tc>
                  <a:txBody>
                    <a:bodyPr/>
                    <a:lstStyle/>
                    <a:p>
                      <a:pPr algn="l" rtl="0" fontAlgn="b"/>
                      <a:r>
                        <a:rPr lang="pl-PL" sz="1100" b="0" i="0" u="none" strike="noStrike" dirty="0">
                          <a:solidFill>
                            <a:srgbClr val="000000"/>
                          </a:solidFill>
                          <a:effectLst/>
                          <a:latin typeface="Calibri" panose="020F0502020204030204" pitchFamily="34" charset="0"/>
                        </a:rPr>
                        <a:t>Opolskie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54 188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8"/>
                  </a:ext>
                </a:extLst>
              </a:tr>
              <a:tr h="233380">
                <a:tc>
                  <a:txBody>
                    <a:bodyPr/>
                    <a:lstStyle/>
                    <a:p>
                      <a:pPr algn="l" rtl="0" fontAlgn="b"/>
                      <a:r>
                        <a:rPr lang="pl-PL" sz="1100" b="0" i="0" u="none" strike="noStrike" dirty="0">
                          <a:solidFill>
                            <a:srgbClr val="000000"/>
                          </a:solidFill>
                          <a:effectLst/>
                          <a:latin typeface="Calibri" panose="020F0502020204030204" pitchFamily="34" charset="0"/>
                        </a:rPr>
                        <a:t>Zachodniopomorskie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12 947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9"/>
                  </a:ext>
                </a:extLst>
              </a:tr>
              <a:tr h="233380">
                <a:tc>
                  <a:txBody>
                    <a:bodyPr/>
                    <a:lstStyle/>
                    <a:p>
                      <a:pPr algn="l" rtl="0" fontAlgn="b"/>
                      <a:r>
                        <a:rPr lang="pl-PL" sz="1100" b="0" i="0" u="none" strike="noStrike" dirty="0">
                          <a:solidFill>
                            <a:srgbClr val="000000"/>
                          </a:solidFill>
                          <a:effectLst/>
                          <a:latin typeface="Calibri" panose="020F0502020204030204" pitchFamily="34" charset="0"/>
                        </a:rPr>
                        <a:t>Podkarpackie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12 517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0"/>
                  </a:ext>
                </a:extLst>
              </a:tr>
              <a:tr h="233380">
                <a:tc>
                  <a:txBody>
                    <a:bodyPr/>
                    <a:lstStyle/>
                    <a:p>
                      <a:pPr algn="l" rtl="0" fontAlgn="b"/>
                      <a:r>
                        <a:rPr lang="pl-PL" sz="1100" b="0" i="0" u="none" strike="noStrike" dirty="0">
                          <a:solidFill>
                            <a:srgbClr val="000000"/>
                          </a:solidFill>
                          <a:effectLst/>
                          <a:latin typeface="Calibri" panose="020F0502020204030204" pitchFamily="34" charset="0"/>
                        </a:rPr>
                        <a:t>Pomorskie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12 215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1"/>
                  </a:ext>
                </a:extLst>
              </a:tr>
              <a:tr h="233380">
                <a:tc>
                  <a:txBody>
                    <a:bodyPr/>
                    <a:lstStyle/>
                    <a:p>
                      <a:pPr algn="l" rtl="0" fontAlgn="b"/>
                      <a:r>
                        <a:rPr lang="pl-PL" sz="1100" b="0" i="0" u="none" strike="noStrike" dirty="0">
                          <a:solidFill>
                            <a:srgbClr val="000000"/>
                          </a:solidFill>
                          <a:effectLst/>
                          <a:latin typeface="Calibri" panose="020F0502020204030204" pitchFamily="34" charset="0"/>
                        </a:rPr>
                        <a:t>Lubelskie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8 231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638574029"/>
                  </a:ext>
                </a:extLst>
              </a:tr>
              <a:tr h="233380">
                <a:tc>
                  <a:txBody>
                    <a:bodyPr/>
                    <a:lstStyle/>
                    <a:p>
                      <a:pPr algn="l" rtl="0" fontAlgn="b"/>
                      <a:r>
                        <a:rPr lang="pl-PL" sz="1100" b="0" i="0" u="none" strike="noStrike" dirty="0">
                          <a:solidFill>
                            <a:srgbClr val="000000"/>
                          </a:solidFill>
                          <a:effectLst/>
                          <a:latin typeface="Calibri" panose="020F0502020204030204" pitchFamily="34" charset="0"/>
                        </a:rPr>
                        <a:t>Kujawsko-Pomorskie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5 525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901577318"/>
                  </a:ext>
                </a:extLst>
              </a:tr>
              <a:tr h="233380">
                <a:tc>
                  <a:txBody>
                    <a:bodyPr/>
                    <a:lstStyle/>
                    <a:p>
                      <a:pPr algn="l" rtl="0" fontAlgn="b"/>
                      <a:r>
                        <a:rPr lang="pl-PL" sz="1100" b="0" i="0" u="none" strike="noStrike" dirty="0">
                          <a:solidFill>
                            <a:srgbClr val="000000"/>
                          </a:solidFill>
                          <a:effectLst/>
                          <a:latin typeface="Calibri" panose="020F0502020204030204" pitchFamily="34" charset="0"/>
                        </a:rPr>
                        <a:t>Lubuskie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3 703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2"/>
                  </a:ext>
                </a:extLst>
              </a:tr>
              <a:tr h="233499">
                <a:tc>
                  <a:txBody>
                    <a:bodyPr/>
                    <a:lstStyle/>
                    <a:p>
                      <a:pPr algn="l" rtl="0" fontAlgn="b"/>
                      <a:r>
                        <a:rPr lang="pl-PL" sz="1100" b="0" i="0" u="none" strike="noStrike" dirty="0">
                          <a:solidFill>
                            <a:srgbClr val="000000"/>
                          </a:solidFill>
                          <a:effectLst/>
                          <a:latin typeface="Calibri" panose="020F0502020204030204" pitchFamily="34" charset="0"/>
                        </a:rPr>
                        <a:t>Warmińsko-mazurskie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Calibri" panose="020F0502020204030204" pitchFamily="34" charset="0"/>
                        </a:rPr>
                        <a:t>2 745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57829732"/>
                  </a:ext>
                </a:extLst>
              </a:tr>
              <a:tr h="233499">
                <a:tc>
                  <a:txBody>
                    <a:bodyPr/>
                    <a:lstStyle/>
                    <a:p>
                      <a:pPr algn="l" rtl="0" fontAlgn="b"/>
                      <a:r>
                        <a:rPr lang="pl-PL" sz="1100" b="1" i="0" u="none" strike="noStrike" dirty="0">
                          <a:solidFill>
                            <a:srgbClr val="000000"/>
                          </a:solidFill>
                          <a:effectLst/>
                          <a:latin typeface="Calibri" panose="020F0502020204030204" pitchFamily="34" charset="0"/>
                        </a:rPr>
                        <a:t>Suma końcowa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1" i="0" u="none" strike="noStrike" dirty="0">
                          <a:solidFill>
                            <a:srgbClr val="000000"/>
                          </a:solidFill>
                          <a:effectLst/>
                          <a:latin typeface="Calibri" panose="020F0502020204030204" pitchFamily="34" charset="0"/>
                        </a:rPr>
                        <a:t>1 256 937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070067210"/>
                  </a:ext>
                </a:extLst>
              </a:tr>
            </a:tbl>
          </a:graphicData>
        </a:graphic>
      </p:graphicFrame>
      <mc:AlternateContent xmlns:mc="http://schemas.openxmlformats.org/markup-compatibility/2006" xmlns:cx4="http://schemas.microsoft.com/office/drawing/2016/5/10/chartex">
        <mc:Choice Requires="cx4">
          <p:graphicFrame>
            <p:nvGraphicFramePr>
              <p:cNvPr id="2" name="Wykres 1">
                <a:extLst>
                  <a:ext uri="{FF2B5EF4-FFF2-40B4-BE49-F238E27FC236}">
                    <a16:creationId xmlns:a16="http://schemas.microsoft.com/office/drawing/2014/main" id="{06081CBA-AAAF-8E61-C297-0D002C638700}"/>
                  </a:ext>
                </a:extLst>
              </p:cNvPr>
              <p:cNvGraphicFramePr/>
              <p:nvPr/>
            </p:nvGraphicFramePr>
            <p:xfrm>
              <a:off x="1240162" y="995677"/>
              <a:ext cx="6456038" cy="4921175"/>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2" name="Wykres 1">
                <a:extLst>
                  <a:ext uri="{FF2B5EF4-FFF2-40B4-BE49-F238E27FC236}">
                    <a16:creationId xmlns:a16="http://schemas.microsoft.com/office/drawing/2014/main" id="{06081CBA-AAAF-8E61-C297-0D002C638700}"/>
                  </a:ext>
                </a:extLst>
              </p:cNvPr>
              <p:cNvPicPr>
                <a:picLocks noGrp="1" noRot="1" noChangeAspect="1" noMove="1" noResize="1" noEditPoints="1" noAdjustHandles="1" noChangeArrowheads="1" noChangeShapeType="1"/>
              </p:cNvPicPr>
              <p:nvPr/>
            </p:nvPicPr>
            <p:blipFill>
              <a:blip r:embed="rId3"/>
              <a:stretch>
                <a:fillRect/>
              </a:stretch>
            </p:blipFill>
            <p:spPr>
              <a:xfrm>
                <a:off x="1240162" y="995677"/>
                <a:ext cx="6456038" cy="4921175"/>
              </a:xfrm>
              <a:prstGeom prst="rect">
                <a:avLst/>
              </a:prstGeom>
            </p:spPr>
          </p:pic>
        </mc:Fallback>
      </mc:AlternateContent>
    </p:spTree>
    <p:extLst>
      <p:ext uri="{BB962C8B-B14F-4D97-AF65-F5344CB8AC3E}">
        <p14:creationId xmlns:p14="http://schemas.microsoft.com/office/powerpoint/2010/main" val="3243288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DFC51-08F3-DBCA-BAA7-17086A780DFD}"/>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22D04AE-1927-EC9F-7EA0-328DE3E20E9C}"/>
              </a:ext>
            </a:extLst>
          </p:cNvPr>
          <p:cNvSpPr>
            <a:spLocks noGrp="1"/>
          </p:cNvSpPr>
          <p:nvPr>
            <p:ph type="title"/>
          </p:nvPr>
        </p:nvSpPr>
        <p:spPr>
          <a:xfrm>
            <a:off x="866033" y="1995332"/>
            <a:ext cx="8428659" cy="2852737"/>
          </a:xfrm>
        </p:spPr>
        <p:txBody>
          <a:bodyPr>
            <a:noAutofit/>
          </a:bodyPr>
          <a:lstStyle/>
          <a:p>
            <a:r>
              <a:rPr lang="pl-PL" sz="2800" dirty="0"/>
              <a:t>Odwiedzający jednodniowi regionalni</a:t>
            </a:r>
          </a:p>
        </p:txBody>
      </p:sp>
      <p:pic>
        <p:nvPicPr>
          <p:cNvPr id="12" name="Symbol zastępczy obrazu 11">
            <a:extLst>
              <a:ext uri="{FF2B5EF4-FFF2-40B4-BE49-F238E27FC236}">
                <a16:creationId xmlns:a16="http://schemas.microsoft.com/office/drawing/2014/main" id="{C1B091E4-4146-1725-3903-E274206D16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p:blipFill>
        <p:spPr>
          <a:xfrm>
            <a:off x="10058160" y="2465546"/>
            <a:ext cx="1596194" cy="1596194"/>
          </a:xfrm>
          <a:effectLst>
            <a:softEdge rad="0"/>
          </a:effectLst>
        </p:spPr>
      </p:pic>
      <p:pic>
        <p:nvPicPr>
          <p:cNvPr id="10" name="Symbol zastępczy obrazu 9" descr="Obraz zawierający osoba, zewnętrzne&#10;&#10;Opis wygenerowany automatycznie">
            <a:extLst>
              <a:ext uri="{FF2B5EF4-FFF2-40B4-BE49-F238E27FC236}">
                <a16:creationId xmlns:a16="http://schemas.microsoft.com/office/drawing/2014/main" id="{AF5DB5ED-E932-244E-1F55-29ECACB3935A}"/>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42" r="16642"/>
          <a:stretch>
            <a:fillRect/>
          </a:stretch>
        </p:blipFill>
        <p:spPr>
          <a:effectLst>
            <a:softEdge rad="0"/>
          </a:effectLst>
        </p:spPr>
      </p:pic>
      <p:pic>
        <p:nvPicPr>
          <p:cNvPr id="6" name="Obraz 5">
            <a:extLst>
              <a:ext uri="{FF2B5EF4-FFF2-40B4-BE49-F238E27FC236}">
                <a16:creationId xmlns:a16="http://schemas.microsoft.com/office/drawing/2014/main" id="{5C01F2DD-6C0F-2B2F-4DBC-87F73BFC7A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4185838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F0E79-A1DE-BC12-290C-AAD27214DA5F}"/>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7F883054-35F5-67CB-FB0C-CDD26ECDA859}"/>
              </a:ext>
            </a:extLst>
          </p:cNvPr>
          <p:cNvSpPr>
            <a:spLocks noGrp="1"/>
          </p:cNvSpPr>
          <p:nvPr>
            <p:ph type="body" sz="quarter" idx="16"/>
          </p:nvPr>
        </p:nvSpPr>
        <p:spPr>
          <a:xfrm>
            <a:off x="833461" y="116734"/>
            <a:ext cx="9146562" cy="659306"/>
          </a:xfrm>
        </p:spPr>
        <p:txBody>
          <a:bodyPr>
            <a:normAutofit/>
          </a:bodyPr>
          <a:lstStyle/>
          <a:p>
            <a:r>
              <a:rPr lang="pl-PL" sz="1600" dirty="0"/>
              <a:t>Populacja oraz liczba wizyt odwiedzających jednodniowych regionalnych w województwie śląskim</a:t>
            </a:r>
          </a:p>
        </p:txBody>
      </p:sp>
      <p:graphicFrame>
        <p:nvGraphicFramePr>
          <p:cNvPr id="10" name="Wykres 9">
            <a:extLst>
              <a:ext uri="{FF2B5EF4-FFF2-40B4-BE49-F238E27FC236}">
                <a16:creationId xmlns:a16="http://schemas.microsoft.com/office/drawing/2014/main" id="{8C92B12A-C119-03A2-BEA5-B5CAEFF40563}"/>
              </a:ext>
            </a:extLst>
          </p:cNvPr>
          <p:cNvGraphicFramePr/>
          <p:nvPr>
            <p:extLst>
              <p:ext uri="{D42A27DB-BD31-4B8C-83A1-F6EECF244321}">
                <p14:modId xmlns:p14="http://schemas.microsoft.com/office/powerpoint/2010/main" val="754983936"/>
              </p:ext>
            </p:extLst>
          </p:nvPr>
        </p:nvGraphicFramePr>
        <p:xfrm>
          <a:off x="1045029" y="946377"/>
          <a:ext cx="10594343" cy="4967559"/>
        </p:xfrm>
        <a:graphic>
          <a:graphicData uri="http://schemas.openxmlformats.org/drawingml/2006/chart">
            <c:chart xmlns:c="http://schemas.openxmlformats.org/drawingml/2006/chart" xmlns:r="http://schemas.openxmlformats.org/officeDocument/2006/relationships" r:id="rId2"/>
          </a:graphicData>
        </a:graphic>
      </p:graphicFrame>
      <p:sp>
        <p:nvSpPr>
          <p:cNvPr id="2" name="Symbol zastępczy tekstu 5">
            <a:extLst>
              <a:ext uri="{FF2B5EF4-FFF2-40B4-BE49-F238E27FC236}">
                <a16:creationId xmlns:a16="http://schemas.microsoft.com/office/drawing/2014/main" id="{099CF40A-DEBA-452F-44DE-3225C2F04F94}"/>
              </a:ext>
            </a:extLst>
          </p:cNvPr>
          <p:cNvSpPr>
            <a:spLocks noGrp="1"/>
          </p:cNvSpPr>
          <p:nvPr>
            <p:ph type="body" sz="half" idx="15"/>
          </p:nvPr>
        </p:nvSpPr>
        <p:spPr>
          <a:xfrm>
            <a:off x="969781" y="5905144"/>
            <a:ext cx="10669591" cy="539199"/>
          </a:xfrm>
        </p:spPr>
        <p:txBody>
          <a:bodyPr>
            <a:normAutofit/>
          </a:bodyPr>
          <a:lstStyle/>
          <a:p>
            <a:r>
              <a:rPr lang="pl-PL" dirty="0"/>
              <a:t>W porównaniu do 2022 roku w 2023 wzrosła łączna liczba wizyt oraz ich częstotliwość wśród odwiedzających jednodniowych regionalnych w województwie śląskim.</a:t>
            </a:r>
          </a:p>
        </p:txBody>
      </p:sp>
    </p:spTree>
    <p:extLst>
      <p:ext uri="{BB962C8B-B14F-4D97-AF65-F5344CB8AC3E}">
        <p14:creationId xmlns:p14="http://schemas.microsoft.com/office/powerpoint/2010/main" val="37349540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B2C4C-7BE8-47ED-42D7-A1533B0860FA}"/>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0832D6F8-0FDF-63B2-2D01-F44317977589}"/>
              </a:ext>
            </a:extLst>
          </p:cNvPr>
          <p:cNvSpPr>
            <a:spLocks noGrp="1"/>
          </p:cNvSpPr>
          <p:nvPr>
            <p:ph type="body" sz="quarter" idx="16"/>
          </p:nvPr>
        </p:nvSpPr>
        <p:spPr>
          <a:xfrm>
            <a:off x="833461" y="116734"/>
            <a:ext cx="9119431" cy="659306"/>
          </a:xfrm>
        </p:spPr>
        <p:txBody>
          <a:bodyPr>
            <a:normAutofit/>
          </a:bodyPr>
          <a:lstStyle/>
          <a:p>
            <a:r>
              <a:rPr lang="pl-PL" sz="1600" dirty="0"/>
              <a:t>Szacowana populacja odwiedzających </a:t>
            </a:r>
            <a:r>
              <a:rPr lang="pl-PL" sz="1600"/>
              <a:t>jednodniowych regionalnych </a:t>
            </a:r>
            <a:r>
              <a:rPr lang="pl-PL" sz="1600" dirty="0"/>
              <a:t>z uwzględnieniem dzieci</a:t>
            </a:r>
          </a:p>
        </p:txBody>
      </p:sp>
      <p:graphicFrame>
        <p:nvGraphicFramePr>
          <p:cNvPr id="10" name="Wykres 9">
            <a:extLst>
              <a:ext uri="{FF2B5EF4-FFF2-40B4-BE49-F238E27FC236}">
                <a16:creationId xmlns:a16="http://schemas.microsoft.com/office/drawing/2014/main" id="{97CD501A-906D-6AEB-A6C2-C50655216F07}"/>
              </a:ext>
            </a:extLst>
          </p:cNvPr>
          <p:cNvGraphicFramePr/>
          <p:nvPr>
            <p:extLst>
              <p:ext uri="{D42A27DB-BD31-4B8C-83A1-F6EECF244321}">
                <p14:modId xmlns:p14="http://schemas.microsoft.com/office/powerpoint/2010/main" val="3374701991"/>
              </p:ext>
            </p:extLst>
          </p:nvPr>
        </p:nvGraphicFramePr>
        <p:xfrm>
          <a:off x="1107831" y="937585"/>
          <a:ext cx="10531541" cy="4967559"/>
        </p:xfrm>
        <a:graphic>
          <a:graphicData uri="http://schemas.openxmlformats.org/drawingml/2006/chart">
            <c:chart xmlns:c="http://schemas.openxmlformats.org/drawingml/2006/chart" xmlns:r="http://schemas.openxmlformats.org/officeDocument/2006/relationships" r:id="rId2"/>
          </a:graphicData>
        </a:graphic>
      </p:graphicFrame>
      <p:sp>
        <p:nvSpPr>
          <p:cNvPr id="2" name="Symbol zastępczy tekstu 5">
            <a:extLst>
              <a:ext uri="{FF2B5EF4-FFF2-40B4-BE49-F238E27FC236}">
                <a16:creationId xmlns:a16="http://schemas.microsoft.com/office/drawing/2014/main" id="{BB789A5F-2356-209C-4954-E6D8FAEAFAC4}"/>
              </a:ext>
            </a:extLst>
          </p:cNvPr>
          <p:cNvSpPr>
            <a:spLocks noGrp="1"/>
          </p:cNvSpPr>
          <p:nvPr>
            <p:ph type="body" sz="half" idx="15"/>
          </p:nvPr>
        </p:nvSpPr>
        <p:spPr>
          <a:xfrm>
            <a:off x="969781" y="5905144"/>
            <a:ext cx="10669591" cy="659306"/>
          </a:xfrm>
        </p:spPr>
        <p:txBody>
          <a:bodyPr>
            <a:normAutofit fontScale="92500" lnSpcReduction="10000"/>
          </a:bodyPr>
          <a:lstStyle/>
          <a:p>
            <a:r>
              <a:rPr lang="pl-PL" dirty="0"/>
              <a:t>W 2023 roku udział dzieci w całości populacji odwiedzających jednodniowych regionalnych w województwie śląskim wzrósł z 15% do 20%. Jednocześnie wśród tej kategorii uczestników ruchu turystycznego odnotowano najwyższy udział dzieci i młodzieży poniżej 18 lat.</a:t>
            </a:r>
          </a:p>
        </p:txBody>
      </p:sp>
    </p:spTree>
    <p:extLst>
      <p:ext uri="{BB962C8B-B14F-4D97-AF65-F5344CB8AC3E}">
        <p14:creationId xmlns:p14="http://schemas.microsoft.com/office/powerpoint/2010/main" val="1659731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90777-B0CE-B5DC-634E-BE171CA8F215}"/>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2F8B5FD6-9520-C2A8-1EB5-A37EE410E8B7}"/>
              </a:ext>
            </a:extLst>
          </p:cNvPr>
          <p:cNvSpPr>
            <a:spLocks noGrp="1"/>
          </p:cNvSpPr>
          <p:nvPr>
            <p:ph type="body" sz="quarter" idx="16"/>
          </p:nvPr>
        </p:nvSpPr>
        <p:spPr>
          <a:xfrm>
            <a:off x="918919" y="150917"/>
            <a:ext cx="9016389" cy="659306"/>
          </a:xfrm>
        </p:spPr>
        <p:txBody>
          <a:bodyPr>
            <a:normAutofit/>
          </a:bodyPr>
          <a:lstStyle/>
          <a:p>
            <a:r>
              <a:rPr lang="pl-PL" sz="1800" dirty="0"/>
              <a:t>Destynacje (odwiedzane powiaty) przez odwiedzających jednodniowych regionalnych</a:t>
            </a:r>
          </a:p>
        </p:txBody>
      </p:sp>
      <p:graphicFrame>
        <p:nvGraphicFramePr>
          <p:cNvPr id="2" name="Tabela 1">
            <a:extLst>
              <a:ext uri="{FF2B5EF4-FFF2-40B4-BE49-F238E27FC236}">
                <a16:creationId xmlns:a16="http://schemas.microsoft.com/office/drawing/2014/main" id="{9321B0C1-1CF2-EE8F-02F5-3059BDC42A31}"/>
              </a:ext>
            </a:extLst>
          </p:cNvPr>
          <p:cNvGraphicFramePr>
            <a:graphicFrameLocks noGrp="1"/>
          </p:cNvGraphicFramePr>
          <p:nvPr>
            <p:extLst>
              <p:ext uri="{D42A27DB-BD31-4B8C-83A1-F6EECF244321}">
                <p14:modId xmlns:p14="http://schemas.microsoft.com/office/powerpoint/2010/main" val="4257323412"/>
              </p:ext>
            </p:extLst>
          </p:nvPr>
        </p:nvGraphicFramePr>
        <p:xfrm>
          <a:off x="1092383" y="810223"/>
          <a:ext cx="4642592" cy="5912849"/>
        </p:xfrm>
        <a:graphic>
          <a:graphicData uri="http://schemas.openxmlformats.org/drawingml/2006/table">
            <a:tbl>
              <a:tblPr firstRow="1" bandRow="1">
                <a:tableStyleId>{5C22544A-7EE6-4342-B048-85BDC9FD1C3A}</a:tableStyleId>
              </a:tblPr>
              <a:tblGrid>
                <a:gridCol w="2767272">
                  <a:extLst>
                    <a:ext uri="{9D8B030D-6E8A-4147-A177-3AD203B41FA5}">
                      <a16:colId xmlns:a16="http://schemas.microsoft.com/office/drawing/2014/main" val="4086772099"/>
                    </a:ext>
                  </a:extLst>
                </a:gridCol>
                <a:gridCol w="1875320">
                  <a:extLst>
                    <a:ext uri="{9D8B030D-6E8A-4147-A177-3AD203B41FA5}">
                      <a16:colId xmlns:a16="http://schemas.microsoft.com/office/drawing/2014/main" val="3677493927"/>
                    </a:ext>
                  </a:extLst>
                </a:gridCol>
              </a:tblGrid>
              <a:tr h="147557">
                <a:tc gridSpan="2">
                  <a:txBody>
                    <a:bodyPr/>
                    <a:lstStyle/>
                    <a:p>
                      <a:pPr algn="ctr" fontAlgn="b"/>
                      <a:r>
                        <a:rPr lang="pl-PL" sz="900" b="0" i="0" u="none" strike="noStrike" dirty="0">
                          <a:solidFill>
                            <a:schemeClr val="bg1"/>
                          </a:solidFill>
                          <a:effectLst/>
                          <a:latin typeface="+mn-lt"/>
                        </a:rPr>
                        <a:t>2023</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536563740"/>
                  </a:ext>
                </a:extLst>
              </a:tr>
              <a:tr h="185433">
                <a:tc>
                  <a:txBody>
                    <a:bodyPr/>
                    <a:lstStyle/>
                    <a:p>
                      <a:pPr algn="ctr" fontAlgn="b"/>
                      <a:r>
                        <a:rPr lang="pl-PL" sz="900" u="none" strike="noStrike" dirty="0">
                          <a:solidFill>
                            <a:schemeClr val="bg1"/>
                          </a:solidFill>
                          <a:effectLst/>
                          <a:latin typeface="+mn-lt"/>
                        </a:rPr>
                        <a:t>Powiat</a:t>
                      </a:r>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algn="ctr" fontAlgn="b"/>
                      <a:r>
                        <a:rPr lang="pl-PL" sz="900" b="0" i="0" u="none" strike="noStrike" dirty="0">
                          <a:solidFill>
                            <a:schemeClr val="bg1"/>
                          </a:solidFill>
                          <a:effectLst/>
                          <a:latin typeface="+mn-lt"/>
                        </a:rPr>
                        <a:t>Liczba wizyt</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089967752"/>
                  </a:ext>
                </a:extLst>
              </a:tr>
              <a:tr h="150807">
                <a:tc>
                  <a:txBody>
                    <a:bodyPr/>
                    <a:lstStyle/>
                    <a:p>
                      <a:pPr algn="l" rtl="0" fontAlgn="b"/>
                      <a:r>
                        <a:rPr lang="pl-PL" sz="900" b="0" i="0" u="none" strike="noStrike" dirty="0">
                          <a:solidFill>
                            <a:srgbClr val="000000"/>
                          </a:solidFill>
                          <a:effectLst/>
                          <a:latin typeface="+mn-lt"/>
                        </a:rPr>
                        <a:t> powiat Katowice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732 617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6579485"/>
                  </a:ext>
                </a:extLst>
              </a:tr>
              <a:tr h="150807">
                <a:tc>
                  <a:txBody>
                    <a:bodyPr/>
                    <a:lstStyle/>
                    <a:p>
                      <a:pPr algn="l" rtl="0" fontAlgn="b"/>
                      <a:r>
                        <a:rPr lang="pl-PL" sz="900" b="0" i="0" u="none" strike="noStrike" dirty="0">
                          <a:solidFill>
                            <a:srgbClr val="000000"/>
                          </a:solidFill>
                          <a:effectLst/>
                          <a:latin typeface="+mn-lt"/>
                        </a:rPr>
                        <a:t> powiat Chorzów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259 667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6735062"/>
                  </a:ext>
                </a:extLst>
              </a:tr>
              <a:tr h="150807">
                <a:tc>
                  <a:txBody>
                    <a:bodyPr/>
                    <a:lstStyle/>
                    <a:p>
                      <a:pPr algn="l" rtl="0" fontAlgn="b"/>
                      <a:r>
                        <a:rPr lang="pl-PL" sz="900" b="0" i="0" u="none" strike="noStrike" dirty="0">
                          <a:solidFill>
                            <a:srgbClr val="000000"/>
                          </a:solidFill>
                          <a:effectLst/>
                          <a:latin typeface="+mn-lt"/>
                        </a:rPr>
                        <a:t> powiat częstochowski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255 029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9506039"/>
                  </a:ext>
                </a:extLst>
              </a:tr>
              <a:tr h="150807">
                <a:tc>
                  <a:txBody>
                    <a:bodyPr/>
                    <a:lstStyle/>
                    <a:p>
                      <a:pPr algn="l" rtl="0" fontAlgn="b"/>
                      <a:r>
                        <a:rPr lang="pl-PL" sz="900" b="0" i="0" u="none" strike="noStrike" dirty="0">
                          <a:solidFill>
                            <a:srgbClr val="000000"/>
                          </a:solidFill>
                          <a:effectLst/>
                          <a:latin typeface="+mn-lt"/>
                        </a:rPr>
                        <a:t> powiat Gliwice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245 852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8026392"/>
                  </a:ext>
                </a:extLst>
              </a:tr>
              <a:tr h="150807">
                <a:tc>
                  <a:txBody>
                    <a:bodyPr/>
                    <a:lstStyle/>
                    <a:p>
                      <a:pPr algn="l" rtl="0" fontAlgn="b"/>
                      <a:r>
                        <a:rPr lang="pl-PL" sz="900" b="0" i="0" u="none" strike="noStrike" dirty="0">
                          <a:solidFill>
                            <a:srgbClr val="000000"/>
                          </a:solidFill>
                          <a:effectLst/>
                          <a:latin typeface="+mn-lt"/>
                        </a:rPr>
                        <a:t> powiat cieszyński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244 216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93058094"/>
                  </a:ext>
                </a:extLst>
              </a:tr>
              <a:tr h="150807">
                <a:tc>
                  <a:txBody>
                    <a:bodyPr/>
                    <a:lstStyle/>
                    <a:p>
                      <a:pPr algn="l" rtl="0" fontAlgn="b"/>
                      <a:r>
                        <a:rPr lang="pl-PL" sz="900" b="0" i="0" u="none" strike="noStrike" dirty="0">
                          <a:solidFill>
                            <a:srgbClr val="000000"/>
                          </a:solidFill>
                          <a:effectLst/>
                          <a:latin typeface="+mn-lt"/>
                        </a:rPr>
                        <a:t> powiat Bielsko-Biała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230 411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3857920"/>
                  </a:ext>
                </a:extLst>
              </a:tr>
              <a:tr h="150807">
                <a:tc>
                  <a:txBody>
                    <a:bodyPr/>
                    <a:lstStyle/>
                    <a:p>
                      <a:pPr algn="l" rtl="0" fontAlgn="b"/>
                      <a:r>
                        <a:rPr lang="pl-PL" sz="900" b="0" i="0" u="none" strike="noStrike" dirty="0">
                          <a:solidFill>
                            <a:srgbClr val="000000"/>
                          </a:solidFill>
                          <a:effectLst/>
                          <a:latin typeface="+mn-lt"/>
                        </a:rPr>
                        <a:t> powiat Zabrze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221 547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327941"/>
                  </a:ext>
                </a:extLst>
              </a:tr>
              <a:tr h="150807">
                <a:tc>
                  <a:txBody>
                    <a:bodyPr/>
                    <a:lstStyle/>
                    <a:p>
                      <a:pPr algn="l" rtl="0" fontAlgn="b"/>
                      <a:r>
                        <a:rPr lang="pl-PL" sz="900" b="0" i="0" u="none" strike="noStrike" dirty="0">
                          <a:solidFill>
                            <a:srgbClr val="000000"/>
                          </a:solidFill>
                          <a:effectLst/>
                          <a:latin typeface="+mn-lt"/>
                        </a:rPr>
                        <a:t> powiat myszkowski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209 296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7271586"/>
                  </a:ext>
                </a:extLst>
              </a:tr>
              <a:tr h="150807">
                <a:tc>
                  <a:txBody>
                    <a:bodyPr/>
                    <a:lstStyle/>
                    <a:p>
                      <a:pPr algn="l" rtl="0" fontAlgn="b"/>
                      <a:r>
                        <a:rPr lang="pl-PL" sz="900" b="0" i="0" u="none" strike="noStrike" dirty="0">
                          <a:solidFill>
                            <a:srgbClr val="000000"/>
                          </a:solidFill>
                          <a:effectLst/>
                          <a:latin typeface="+mn-lt"/>
                        </a:rPr>
                        <a:t> powiat Sosnowiec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200 117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7614038"/>
                  </a:ext>
                </a:extLst>
              </a:tr>
              <a:tr h="150807">
                <a:tc>
                  <a:txBody>
                    <a:bodyPr/>
                    <a:lstStyle/>
                    <a:p>
                      <a:pPr algn="l" rtl="0" fontAlgn="b"/>
                      <a:r>
                        <a:rPr lang="pl-PL" sz="900" b="0" i="0" u="none" strike="noStrike" dirty="0">
                          <a:solidFill>
                            <a:srgbClr val="000000"/>
                          </a:solidFill>
                          <a:effectLst/>
                          <a:latin typeface="+mn-lt"/>
                        </a:rPr>
                        <a:t> powiat Częstochowa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185 146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3398"/>
                  </a:ext>
                </a:extLst>
              </a:tr>
              <a:tr h="150807">
                <a:tc>
                  <a:txBody>
                    <a:bodyPr/>
                    <a:lstStyle/>
                    <a:p>
                      <a:pPr algn="l" rtl="0" fontAlgn="b"/>
                      <a:r>
                        <a:rPr lang="pl-PL" sz="900" b="0" i="0" u="none" strike="noStrike" dirty="0">
                          <a:solidFill>
                            <a:srgbClr val="000000"/>
                          </a:solidFill>
                          <a:effectLst/>
                          <a:latin typeface="+mn-lt"/>
                        </a:rPr>
                        <a:t> powiat Bytom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163 246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5406937"/>
                  </a:ext>
                </a:extLst>
              </a:tr>
              <a:tr h="150807">
                <a:tc>
                  <a:txBody>
                    <a:bodyPr/>
                    <a:lstStyle/>
                    <a:p>
                      <a:pPr algn="l" rtl="0" fontAlgn="b"/>
                      <a:r>
                        <a:rPr lang="pl-PL" sz="900" b="0" i="0" u="none" strike="noStrike" dirty="0">
                          <a:solidFill>
                            <a:srgbClr val="000000"/>
                          </a:solidFill>
                          <a:effectLst/>
                          <a:latin typeface="+mn-lt"/>
                        </a:rPr>
                        <a:t> powiat Tychy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150 693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0822450"/>
                  </a:ext>
                </a:extLst>
              </a:tr>
              <a:tr h="150807">
                <a:tc>
                  <a:txBody>
                    <a:bodyPr/>
                    <a:lstStyle/>
                    <a:p>
                      <a:pPr algn="l" rtl="0" fontAlgn="b"/>
                      <a:r>
                        <a:rPr lang="pl-PL" sz="900" b="0" i="0" u="none" strike="noStrike" dirty="0">
                          <a:solidFill>
                            <a:srgbClr val="000000"/>
                          </a:solidFill>
                          <a:effectLst/>
                          <a:latin typeface="+mn-lt"/>
                        </a:rPr>
                        <a:t> powiat bielski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96 393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0570153"/>
                  </a:ext>
                </a:extLst>
              </a:tr>
              <a:tr h="150807">
                <a:tc>
                  <a:txBody>
                    <a:bodyPr/>
                    <a:lstStyle/>
                    <a:p>
                      <a:pPr algn="l" rtl="0" fontAlgn="b"/>
                      <a:r>
                        <a:rPr lang="pl-PL" sz="900" b="0" i="0" u="none" strike="noStrike" dirty="0">
                          <a:solidFill>
                            <a:srgbClr val="000000"/>
                          </a:solidFill>
                          <a:effectLst/>
                          <a:latin typeface="+mn-lt"/>
                        </a:rPr>
                        <a:t> powiat Dąbrowa Górnicza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85 126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6153534"/>
                  </a:ext>
                </a:extLst>
              </a:tr>
              <a:tr h="150807">
                <a:tc>
                  <a:txBody>
                    <a:bodyPr/>
                    <a:lstStyle/>
                    <a:p>
                      <a:pPr algn="l" rtl="0" fontAlgn="b"/>
                      <a:r>
                        <a:rPr lang="pl-PL" sz="900" b="0" i="0" u="none" strike="noStrike" dirty="0">
                          <a:solidFill>
                            <a:srgbClr val="000000"/>
                          </a:solidFill>
                          <a:effectLst/>
                          <a:latin typeface="+mn-lt"/>
                        </a:rPr>
                        <a:t> powiat żywiecki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73 189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2999799"/>
                  </a:ext>
                </a:extLst>
              </a:tr>
              <a:tr h="150807">
                <a:tc>
                  <a:txBody>
                    <a:bodyPr/>
                    <a:lstStyle/>
                    <a:p>
                      <a:pPr algn="l" rtl="0" fontAlgn="b"/>
                      <a:r>
                        <a:rPr lang="pl-PL" sz="900" b="0" i="0" u="none" strike="noStrike" dirty="0">
                          <a:solidFill>
                            <a:srgbClr val="000000"/>
                          </a:solidFill>
                          <a:effectLst/>
                          <a:latin typeface="+mn-lt"/>
                        </a:rPr>
                        <a:t> powiat pszczyński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72 925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1112303"/>
                  </a:ext>
                </a:extLst>
              </a:tr>
              <a:tr h="150807">
                <a:tc>
                  <a:txBody>
                    <a:bodyPr/>
                    <a:lstStyle/>
                    <a:p>
                      <a:pPr algn="l" rtl="0" fontAlgn="b"/>
                      <a:r>
                        <a:rPr lang="pl-PL" sz="900" b="0" i="0" u="none" strike="noStrike" dirty="0">
                          <a:solidFill>
                            <a:srgbClr val="000000"/>
                          </a:solidFill>
                          <a:effectLst/>
                          <a:latin typeface="+mn-lt"/>
                        </a:rPr>
                        <a:t> powiat Rybnik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66 500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5413498"/>
                  </a:ext>
                </a:extLst>
              </a:tr>
              <a:tr h="150807">
                <a:tc>
                  <a:txBody>
                    <a:bodyPr/>
                    <a:lstStyle/>
                    <a:p>
                      <a:pPr algn="l" rtl="0" fontAlgn="b"/>
                      <a:r>
                        <a:rPr lang="pl-PL" sz="900" b="0" i="0" u="none" strike="noStrike" dirty="0">
                          <a:solidFill>
                            <a:srgbClr val="000000"/>
                          </a:solidFill>
                          <a:effectLst/>
                          <a:latin typeface="+mn-lt"/>
                        </a:rPr>
                        <a:t> powiat mikołowski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61 959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2553395"/>
                  </a:ext>
                </a:extLst>
              </a:tr>
              <a:tr h="150807">
                <a:tc>
                  <a:txBody>
                    <a:bodyPr/>
                    <a:lstStyle/>
                    <a:p>
                      <a:pPr algn="l" rtl="0" fontAlgn="b"/>
                      <a:r>
                        <a:rPr lang="pl-PL" sz="900" b="0" i="0" u="none" strike="noStrike" dirty="0">
                          <a:solidFill>
                            <a:srgbClr val="000000"/>
                          </a:solidFill>
                          <a:effectLst/>
                          <a:latin typeface="+mn-lt"/>
                        </a:rPr>
                        <a:t> powiat Żory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56 043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4561755"/>
                  </a:ext>
                </a:extLst>
              </a:tr>
              <a:tr h="150807">
                <a:tc>
                  <a:txBody>
                    <a:bodyPr/>
                    <a:lstStyle/>
                    <a:p>
                      <a:pPr algn="l" rtl="0" fontAlgn="b"/>
                      <a:r>
                        <a:rPr lang="pl-PL" sz="900" b="0" i="0" u="none" strike="noStrike" dirty="0">
                          <a:solidFill>
                            <a:srgbClr val="000000"/>
                          </a:solidFill>
                          <a:effectLst/>
                          <a:latin typeface="+mn-lt"/>
                        </a:rPr>
                        <a:t> powiat Jastrzębie-Zdrój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53 722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6740102"/>
                  </a:ext>
                </a:extLst>
              </a:tr>
              <a:tr h="150807">
                <a:tc>
                  <a:txBody>
                    <a:bodyPr/>
                    <a:lstStyle/>
                    <a:p>
                      <a:pPr algn="l" rtl="0" fontAlgn="b"/>
                      <a:r>
                        <a:rPr lang="pl-PL" sz="900" b="0" i="0" u="none" strike="noStrike" dirty="0">
                          <a:solidFill>
                            <a:srgbClr val="000000"/>
                          </a:solidFill>
                          <a:effectLst/>
                          <a:latin typeface="+mn-lt"/>
                        </a:rPr>
                        <a:t> powiat Piekary Śląskie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51 204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33706639"/>
                  </a:ext>
                </a:extLst>
              </a:tr>
              <a:tr h="150807">
                <a:tc>
                  <a:txBody>
                    <a:bodyPr/>
                    <a:lstStyle/>
                    <a:p>
                      <a:pPr algn="l" rtl="0" fontAlgn="b"/>
                      <a:r>
                        <a:rPr lang="pl-PL" sz="900" b="0" i="0" u="none" strike="noStrike" dirty="0">
                          <a:solidFill>
                            <a:srgbClr val="000000"/>
                          </a:solidFill>
                          <a:effectLst/>
                          <a:latin typeface="+mn-lt"/>
                        </a:rPr>
                        <a:t> powiat Ruda Śląska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37 251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396558"/>
                  </a:ext>
                </a:extLst>
              </a:tr>
              <a:tr h="150807">
                <a:tc>
                  <a:txBody>
                    <a:bodyPr/>
                    <a:lstStyle/>
                    <a:p>
                      <a:pPr algn="l" rtl="0" fontAlgn="b"/>
                      <a:r>
                        <a:rPr lang="pl-PL" sz="900" b="0" i="0" u="none" strike="noStrike" dirty="0">
                          <a:solidFill>
                            <a:srgbClr val="000000"/>
                          </a:solidFill>
                          <a:effectLst/>
                          <a:latin typeface="+mn-lt"/>
                        </a:rPr>
                        <a:t> powiat Mysłowice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34 847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665258"/>
                  </a:ext>
                </a:extLst>
              </a:tr>
              <a:tr h="150807">
                <a:tc>
                  <a:txBody>
                    <a:bodyPr/>
                    <a:lstStyle/>
                    <a:p>
                      <a:pPr algn="l" rtl="0" fontAlgn="b"/>
                      <a:r>
                        <a:rPr lang="pl-PL" sz="900" b="0" i="0" u="none" strike="noStrike" dirty="0">
                          <a:solidFill>
                            <a:srgbClr val="000000"/>
                          </a:solidFill>
                          <a:effectLst/>
                          <a:latin typeface="+mn-lt"/>
                        </a:rPr>
                        <a:t> powiat rybnicki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29 863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464782"/>
                  </a:ext>
                </a:extLst>
              </a:tr>
              <a:tr h="150807">
                <a:tc>
                  <a:txBody>
                    <a:bodyPr/>
                    <a:lstStyle/>
                    <a:p>
                      <a:pPr algn="l" rtl="0" fontAlgn="b"/>
                      <a:r>
                        <a:rPr lang="pl-PL" sz="900" b="0" i="0" u="none" strike="noStrike" dirty="0">
                          <a:solidFill>
                            <a:srgbClr val="000000"/>
                          </a:solidFill>
                          <a:effectLst/>
                          <a:latin typeface="+mn-lt"/>
                        </a:rPr>
                        <a:t> powiat zawierciański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24 387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6941228"/>
                  </a:ext>
                </a:extLst>
              </a:tr>
              <a:tr h="150807">
                <a:tc>
                  <a:txBody>
                    <a:bodyPr/>
                    <a:lstStyle/>
                    <a:p>
                      <a:pPr algn="l" rtl="0" fontAlgn="b"/>
                      <a:r>
                        <a:rPr lang="pl-PL" sz="900" b="0" i="0" u="none" strike="noStrike" dirty="0">
                          <a:solidFill>
                            <a:srgbClr val="000000"/>
                          </a:solidFill>
                          <a:effectLst/>
                          <a:latin typeface="+mn-lt"/>
                        </a:rPr>
                        <a:t> powiat bieruńsko-lędziński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20 594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0957595"/>
                  </a:ext>
                </a:extLst>
              </a:tr>
              <a:tr h="150807">
                <a:tc>
                  <a:txBody>
                    <a:bodyPr/>
                    <a:lstStyle/>
                    <a:p>
                      <a:pPr algn="l" rtl="0" fontAlgn="b"/>
                      <a:r>
                        <a:rPr lang="pl-PL" sz="900" b="0" i="0" u="none" strike="noStrike" dirty="0">
                          <a:solidFill>
                            <a:srgbClr val="000000"/>
                          </a:solidFill>
                          <a:effectLst/>
                          <a:latin typeface="+mn-lt"/>
                        </a:rPr>
                        <a:t> powiat Siemianowice Śląskie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18 714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1630397"/>
                  </a:ext>
                </a:extLst>
              </a:tr>
              <a:tr h="150807">
                <a:tc>
                  <a:txBody>
                    <a:bodyPr/>
                    <a:lstStyle/>
                    <a:p>
                      <a:pPr algn="l" rtl="0" fontAlgn="b"/>
                      <a:r>
                        <a:rPr lang="pl-PL" sz="900" b="0" i="0" u="none" strike="noStrike" dirty="0">
                          <a:solidFill>
                            <a:srgbClr val="000000"/>
                          </a:solidFill>
                          <a:effectLst/>
                          <a:latin typeface="+mn-lt"/>
                        </a:rPr>
                        <a:t> powiat Jaworzno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18 663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623672"/>
                  </a:ext>
                </a:extLst>
              </a:tr>
              <a:tr h="150807">
                <a:tc>
                  <a:txBody>
                    <a:bodyPr/>
                    <a:lstStyle/>
                    <a:p>
                      <a:pPr algn="l" rtl="0" fontAlgn="b"/>
                      <a:r>
                        <a:rPr lang="pl-PL" sz="900" b="0" i="0" u="none" strike="noStrike" dirty="0">
                          <a:solidFill>
                            <a:srgbClr val="000000"/>
                          </a:solidFill>
                          <a:effectLst/>
                          <a:latin typeface="+mn-lt"/>
                        </a:rPr>
                        <a:t> powiat raciborski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18 346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9620621"/>
                  </a:ext>
                </a:extLst>
              </a:tr>
              <a:tr h="150807">
                <a:tc>
                  <a:txBody>
                    <a:bodyPr/>
                    <a:lstStyle/>
                    <a:p>
                      <a:pPr algn="l" rtl="0" fontAlgn="b"/>
                      <a:r>
                        <a:rPr lang="pl-PL" sz="900" b="0" i="0" u="none" strike="noStrike" dirty="0">
                          <a:solidFill>
                            <a:srgbClr val="000000"/>
                          </a:solidFill>
                          <a:effectLst/>
                          <a:latin typeface="+mn-lt"/>
                        </a:rPr>
                        <a:t> powiat gliwicki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18 126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1138930"/>
                  </a:ext>
                </a:extLst>
              </a:tr>
              <a:tr h="150807">
                <a:tc>
                  <a:txBody>
                    <a:bodyPr/>
                    <a:lstStyle/>
                    <a:p>
                      <a:pPr algn="l" rtl="0" fontAlgn="b"/>
                      <a:r>
                        <a:rPr lang="pl-PL" sz="900" b="0" i="0" u="none" strike="noStrike" dirty="0">
                          <a:solidFill>
                            <a:srgbClr val="000000"/>
                          </a:solidFill>
                          <a:effectLst/>
                          <a:latin typeface="+mn-lt"/>
                        </a:rPr>
                        <a:t> powiat będziński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14 448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9174184"/>
                  </a:ext>
                </a:extLst>
              </a:tr>
              <a:tr h="150807">
                <a:tc>
                  <a:txBody>
                    <a:bodyPr/>
                    <a:lstStyle/>
                    <a:p>
                      <a:pPr algn="l" rtl="0" fontAlgn="b"/>
                      <a:r>
                        <a:rPr lang="pl-PL" sz="900" b="0" i="0" u="none" strike="noStrike" dirty="0">
                          <a:solidFill>
                            <a:srgbClr val="000000"/>
                          </a:solidFill>
                          <a:effectLst/>
                          <a:latin typeface="+mn-lt"/>
                        </a:rPr>
                        <a:t> powiat tarnogórski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7 267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2338108"/>
                  </a:ext>
                </a:extLst>
              </a:tr>
              <a:tr h="150807">
                <a:tc>
                  <a:txBody>
                    <a:bodyPr/>
                    <a:lstStyle/>
                    <a:p>
                      <a:pPr algn="l" rtl="0" fontAlgn="b"/>
                      <a:r>
                        <a:rPr lang="pl-PL" sz="900" b="0" i="0" u="none" strike="noStrike" dirty="0">
                          <a:solidFill>
                            <a:srgbClr val="000000"/>
                          </a:solidFill>
                          <a:effectLst/>
                          <a:latin typeface="+mn-lt"/>
                        </a:rPr>
                        <a:t> powiat Świętochłowice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6 230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117485"/>
                  </a:ext>
                </a:extLst>
              </a:tr>
              <a:tr h="150807">
                <a:tc>
                  <a:txBody>
                    <a:bodyPr/>
                    <a:lstStyle/>
                    <a:p>
                      <a:pPr algn="l" rtl="0" fontAlgn="b"/>
                      <a:r>
                        <a:rPr lang="pl-PL" sz="900" b="0" i="0" u="none" strike="noStrike" dirty="0">
                          <a:solidFill>
                            <a:srgbClr val="000000"/>
                          </a:solidFill>
                          <a:effectLst/>
                          <a:latin typeface="+mn-lt"/>
                        </a:rPr>
                        <a:t> powiat wodzisławski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5 570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0217860"/>
                  </a:ext>
                </a:extLst>
              </a:tr>
              <a:tr h="150807">
                <a:tc>
                  <a:txBody>
                    <a:bodyPr/>
                    <a:lstStyle/>
                    <a:p>
                      <a:pPr algn="l" rtl="0" fontAlgn="b"/>
                      <a:r>
                        <a:rPr lang="pl-PL" sz="900" b="0" i="0" u="none" strike="noStrike" dirty="0">
                          <a:solidFill>
                            <a:srgbClr val="000000"/>
                          </a:solidFill>
                          <a:effectLst/>
                          <a:latin typeface="+mn-lt"/>
                        </a:rPr>
                        <a:t> powiat lubliniecki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4 818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732643"/>
                  </a:ext>
                </a:extLst>
              </a:tr>
              <a:tr h="150807">
                <a:tc>
                  <a:txBody>
                    <a:bodyPr/>
                    <a:lstStyle/>
                    <a:p>
                      <a:pPr algn="l" rtl="0" fontAlgn="b"/>
                      <a:r>
                        <a:rPr lang="pl-PL" sz="900" b="0" i="0" u="none" strike="noStrike" dirty="0">
                          <a:solidFill>
                            <a:srgbClr val="000000"/>
                          </a:solidFill>
                          <a:effectLst/>
                          <a:latin typeface="+mn-lt"/>
                        </a:rPr>
                        <a:t> powiat kłobucki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4 605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9638124"/>
                  </a:ext>
                </a:extLst>
              </a:tr>
              <a:tr h="150807">
                <a:tc>
                  <a:txBody>
                    <a:bodyPr/>
                    <a:lstStyle/>
                    <a:p>
                      <a:pPr algn="l" rtl="0" fontAlgn="b"/>
                      <a:r>
                        <a:rPr lang="pl-PL" sz="900" b="1" i="0" u="none" strike="noStrike" dirty="0">
                          <a:solidFill>
                            <a:srgbClr val="000000"/>
                          </a:solidFill>
                          <a:effectLst/>
                          <a:latin typeface="+mn-lt"/>
                        </a:rPr>
                        <a:t>Suma końcowa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1" i="0" u="none" strike="noStrike" dirty="0">
                          <a:solidFill>
                            <a:srgbClr val="000000"/>
                          </a:solidFill>
                          <a:effectLst/>
                          <a:latin typeface="+mn-lt"/>
                        </a:rPr>
                        <a:t>3 978 627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4835387"/>
                  </a:ext>
                </a:extLst>
              </a:tr>
            </a:tbl>
          </a:graphicData>
        </a:graphic>
      </p:graphicFrame>
      <mc:AlternateContent xmlns:mc="http://schemas.openxmlformats.org/markup-compatibility/2006" xmlns:cx4="http://schemas.microsoft.com/office/drawing/2016/5/10/chartex">
        <mc:Choice Requires="cx4">
          <p:graphicFrame>
            <p:nvGraphicFramePr>
              <p:cNvPr id="3" name="Wykres 2">
                <a:extLst>
                  <a:ext uri="{FF2B5EF4-FFF2-40B4-BE49-F238E27FC236}">
                    <a16:creationId xmlns:a16="http://schemas.microsoft.com/office/drawing/2014/main" id="{932E1748-F75D-453E-AE01-637A01B05544}"/>
                  </a:ext>
                </a:extLst>
              </p:cNvPr>
              <p:cNvGraphicFramePr/>
              <p:nvPr>
                <p:extLst>
                  <p:ext uri="{D42A27DB-BD31-4B8C-83A1-F6EECF244321}">
                    <p14:modId xmlns:p14="http://schemas.microsoft.com/office/powerpoint/2010/main" val="1179336606"/>
                  </p:ext>
                </p:extLst>
              </p:nvPr>
            </p:nvGraphicFramePr>
            <p:xfrm>
              <a:off x="6457027" y="810222"/>
              <a:ext cx="5068223" cy="5762041"/>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3" name="Wykres 2">
                <a:extLst>
                  <a:ext uri="{FF2B5EF4-FFF2-40B4-BE49-F238E27FC236}">
                    <a16:creationId xmlns:a16="http://schemas.microsoft.com/office/drawing/2014/main" id="{932E1748-F75D-453E-AE01-637A01B05544}"/>
                  </a:ext>
                </a:extLst>
              </p:cNvPr>
              <p:cNvPicPr>
                <a:picLocks noGrp="1" noRot="1" noChangeAspect="1" noMove="1" noResize="1" noEditPoints="1" noAdjustHandles="1" noChangeArrowheads="1" noChangeShapeType="1"/>
              </p:cNvPicPr>
              <p:nvPr/>
            </p:nvPicPr>
            <p:blipFill>
              <a:blip r:embed="rId3"/>
              <a:stretch>
                <a:fillRect/>
              </a:stretch>
            </p:blipFill>
            <p:spPr>
              <a:xfrm>
                <a:off x="6457027" y="810222"/>
                <a:ext cx="5068223" cy="5762041"/>
              </a:xfrm>
              <a:prstGeom prst="rect">
                <a:avLst/>
              </a:prstGeom>
            </p:spPr>
          </p:pic>
        </mc:Fallback>
      </mc:AlternateContent>
    </p:spTree>
    <p:extLst>
      <p:ext uri="{BB962C8B-B14F-4D97-AF65-F5344CB8AC3E}">
        <p14:creationId xmlns:p14="http://schemas.microsoft.com/office/powerpoint/2010/main" val="110667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4A3B0-BDC9-8A38-9431-BC6C458A3470}"/>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D54C9456-74C2-C559-9F02-DC58512C5E77}"/>
              </a:ext>
            </a:extLst>
          </p:cNvPr>
          <p:cNvSpPr>
            <a:spLocks noGrp="1"/>
          </p:cNvSpPr>
          <p:nvPr>
            <p:ph type="body" sz="quarter" idx="16"/>
          </p:nvPr>
        </p:nvSpPr>
        <p:spPr>
          <a:xfrm>
            <a:off x="918919" y="176555"/>
            <a:ext cx="9025181" cy="659306"/>
          </a:xfrm>
        </p:spPr>
        <p:txBody>
          <a:bodyPr>
            <a:normAutofit/>
          </a:bodyPr>
          <a:lstStyle/>
          <a:p>
            <a:r>
              <a:rPr lang="pl-PL" sz="1600" dirty="0"/>
              <a:t>Liczba wizyt odwiedzających jednodniowych regionalnych w regiony województwa śląskiego</a:t>
            </a:r>
          </a:p>
        </p:txBody>
      </p:sp>
      <p:graphicFrame>
        <p:nvGraphicFramePr>
          <p:cNvPr id="4" name="Wykres 3">
            <a:extLst>
              <a:ext uri="{FF2B5EF4-FFF2-40B4-BE49-F238E27FC236}">
                <a16:creationId xmlns:a16="http://schemas.microsoft.com/office/drawing/2014/main" id="{953EAFEC-605A-13B3-17D6-E7478C3490EE}"/>
              </a:ext>
            </a:extLst>
          </p:cNvPr>
          <p:cNvGraphicFramePr/>
          <p:nvPr>
            <p:extLst>
              <p:ext uri="{D42A27DB-BD31-4B8C-83A1-F6EECF244321}">
                <p14:modId xmlns:p14="http://schemas.microsoft.com/office/powerpoint/2010/main" val="882585055"/>
              </p:ext>
            </p:extLst>
          </p:nvPr>
        </p:nvGraphicFramePr>
        <p:xfrm>
          <a:off x="1107832" y="1000125"/>
          <a:ext cx="10398368" cy="49050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172006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13D7E-66DB-B5AA-405B-18790AFC8F42}"/>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E4059640-9716-09C4-1B80-B041AC7CAE0F}"/>
              </a:ext>
            </a:extLst>
          </p:cNvPr>
          <p:cNvSpPr>
            <a:spLocks noGrp="1"/>
          </p:cNvSpPr>
          <p:nvPr>
            <p:ph type="body" sz="quarter" idx="16"/>
          </p:nvPr>
        </p:nvSpPr>
        <p:spPr>
          <a:xfrm>
            <a:off x="715417" y="22464"/>
            <a:ext cx="9076283" cy="659306"/>
          </a:xfrm>
        </p:spPr>
        <p:txBody>
          <a:bodyPr>
            <a:normAutofit/>
          </a:bodyPr>
          <a:lstStyle/>
          <a:p>
            <a:r>
              <a:rPr lang="pl-PL" sz="1400" dirty="0"/>
              <a:t>Pochodzenie  populacji odwiedzających jednodniowych regionalnych</a:t>
            </a:r>
          </a:p>
        </p:txBody>
      </p:sp>
      <p:graphicFrame>
        <p:nvGraphicFramePr>
          <p:cNvPr id="4" name="Tabela 3">
            <a:extLst>
              <a:ext uri="{FF2B5EF4-FFF2-40B4-BE49-F238E27FC236}">
                <a16:creationId xmlns:a16="http://schemas.microsoft.com/office/drawing/2014/main" id="{8A5A32D5-A279-CDA8-6A3A-299B7886517C}"/>
              </a:ext>
            </a:extLst>
          </p:cNvPr>
          <p:cNvGraphicFramePr>
            <a:graphicFrameLocks noGrp="1"/>
          </p:cNvGraphicFramePr>
          <p:nvPr>
            <p:extLst>
              <p:ext uri="{D42A27DB-BD31-4B8C-83A1-F6EECF244321}">
                <p14:modId xmlns:p14="http://schemas.microsoft.com/office/powerpoint/2010/main" val="1515291988"/>
              </p:ext>
            </p:extLst>
          </p:nvPr>
        </p:nvGraphicFramePr>
        <p:xfrm>
          <a:off x="7734300" y="752475"/>
          <a:ext cx="3771900" cy="5810246"/>
        </p:xfrm>
        <a:graphic>
          <a:graphicData uri="http://schemas.openxmlformats.org/drawingml/2006/table">
            <a:tbl>
              <a:tblPr firstRow="1" bandRow="1">
                <a:tableStyleId>{5C22544A-7EE6-4342-B048-85BDC9FD1C3A}</a:tableStyleId>
              </a:tblPr>
              <a:tblGrid>
                <a:gridCol w="2002699">
                  <a:extLst>
                    <a:ext uri="{9D8B030D-6E8A-4147-A177-3AD203B41FA5}">
                      <a16:colId xmlns:a16="http://schemas.microsoft.com/office/drawing/2014/main" val="20000"/>
                    </a:ext>
                  </a:extLst>
                </a:gridCol>
                <a:gridCol w="1769201">
                  <a:extLst>
                    <a:ext uri="{9D8B030D-6E8A-4147-A177-3AD203B41FA5}">
                      <a16:colId xmlns:a16="http://schemas.microsoft.com/office/drawing/2014/main" val="20001"/>
                    </a:ext>
                  </a:extLst>
                </a:gridCol>
              </a:tblGrid>
              <a:tr h="290512">
                <a:tc>
                  <a:txBody>
                    <a:bodyPr/>
                    <a:lstStyle/>
                    <a:p>
                      <a:pPr algn="l" rtl="0" fontAlgn="b"/>
                      <a:r>
                        <a:rPr lang="pl-PL" sz="900" b="1" i="0" u="none" strike="noStrike" dirty="0">
                          <a:solidFill>
                            <a:schemeClr val="bg1"/>
                          </a:solidFill>
                          <a:effectLst/>
                          <a:latin typeface="+mn-lt"/>
                        </a:rPr>
                        <a:t>Powiat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rtl="0" fontAlgn="ctr"/>
                      <a:r>
                        <a:rPr lang="pl-PL" sz="900" b="1" i="0" u="none" strike="noStrike" dirty="0">
                          <a:solidFill>
                            <a:schemeClr val="bg1"/>
                          </a:solidFill>
                          <a:effectLst/>
                          <a:latin typeface="+mn-lt"/>
                        </a:rPr>
                        <a:t>Populacja przyjezdnych</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0000"/>
                  </a:ext>
                </a:extLst>
              </a:tr>
              <a:tr h="149182">
                <a:tc>
                  <a:txBody>
                    <a:bodyPr/>
                    <a:lstStyle/>
                    <a:p>
                      <a:pPr algn="l" rtl="0" fontAlgn="b"/>
                      <a:r>
                        <a:rPr lang="pl-PL" sz="900" b="0" i="0" u="none" strike="noStrike" dirty="0">
                          <a:solidFill>
                            <a:schemeClr val="tx1"/>
                          </a:solidFill>
                          <a:effectLst/>
                          <a:latin typeface="+mn-lt"/>
                        </a:rPr>
                        <a:t>powiat Katowice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130 997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r h="149182">
                <a:tc>
                  <a:txBody>
                    <a:bodyPr/>
                    <a:lstStyle/>
                    <a:p>
                      <a:pPr algn="l" rtl="0" fontAlgn="b"/>
                      <a:r>
                        <a:rPr lang="pl-PL" sz="900" b="0" i="0" u="none" strike="noStrike" dirty="0">
                          <a:solidFill>
                            <a:schemeClr val="tx1"/>
                          </a:solidFill>
                          <a:effectLst/>
                          <a:latin typeface="+mn-lt"/>
                        </a:rPr>
                        <a:t>powiat Sosnowiec</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89 960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4"/>
                  </a:ext>
                </a:extLst>
              </a:tr>
              <a:tr h="149182">
                <a:tc>
                  <a:txBody>
                    <a:bodyPr/>
                    <a:lstStyle/>
                    <a:p>
                      <a:pPr algn="l" rtl="0" fontAlgn="b"/>
                      <a:r>
                        <a:rPr lang="pl-PL" sz="900" b="0" i="0" u="none" strike="noStrike" dirty="0">
                          <a:solidFill>
                            <a:schemeClr val="tx1"/>
                          </a:solidFill>
                          <a:effectLst/>
                          <a:latin typeface="+mn-lt"/>
                        </a:rPr>
                        <a:t>powiat Częstochowa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81 520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5"/>
                  </a:ext>
                </a:extLst>
              </a:tr>
              <a:tr h="149182">
                <a:tc>
                  <a:txBody>
                    <a:bodyPr/>
                    <a:lstStyle/>
                    <a:p>
                      <a:pPr algn="l" rtl="0" fontAlgn="b"/>
                      <a:r>
                        <a:rPr lang="pl-PL" sz="900" b="0" i="0" u="none" strike="noStrike" dirty="0">
                          <a:solidFill>
                            <a:schemeClr val="tx1"/>
                          </a:solidFill>
                          <a:effectLst/>
                          <a:latin typeface="+mn-lt"/>
                        </a:rPr>
                        <a:t>powiat Bielsko-Biała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76 904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3479789827"/>
                  </a:ext>
                </a:extLst>
              </a:tr>
              <a:tr h="149182">
                <a:tc>
                  <a:txBody>
                    <a:bodyPr/>
                    <a:lstStyle/>
                    <a:p>
                      <a:pPr algn="l" rtl="0" fontAlgn="b"/>
                      <a:r>
                        <a:rPr lang="pl-PL" sz="900" b="0" i="0" u="none" strike="noStrike" dirty="0">
                          <a:solidFill>
                            <a:schemeClr val="tx1"/>
                          </a:solidFill>
                          <a:effectLst/>
                          <a:latin typeface="+mn-lt"/>
                        </a:rPr>
                        <a:t>powiat Gliwice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66 513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6"/>
                  </a:ext>
                </a:extLst>
              </a:tr>
              <a:tr h="149182">
                <a:tc>
                  <a:txBody>
                    <a:bodyPr/>
                    <a:lstStyle/>
                    <a:p>
                      <a:pPr algn="l" rtl="0" fontAlgn="b"/>
                      <a:r>
                        <a:rPr lang="pl-PL" sz="900" b="0" i="0" u="none" strike="noStrike" dirty="0">
                          <a:solidFill>
                            <a:schemeClr val="tx1"/>
                          </a:solidFill>
                          <a:effectLst/>
                          <a:latin typeface="+mn-lt"/>
                        </a:rPr>
                        <a:t>powiat Bytom</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64 718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7"/>
                  </a:ext>
                </a:extLst>
              </a:tr>
              <a:tr h="149182">
                <a:tc>
                  <a:txBody>
                    <a:bodyPr/>
                    <a:lstStyle/>
                    <a:p>
                      <a:pPr algn="l" rtl="0" fontAlgn="b"/>
                      <a:r>
                        <a:rPr lang="pl-PL" sz="900" b="0" i="0" u="none" strike="noStrike" dirty="0">
                          <a:solidFill>
                            <a:schemeClr val="tx1"/>
                          </a:solidFill>
                          <a:effectLst/>
                          <a:latin typeface="+mn-lt"/>
                        </a:rPr>
                        <a:t>powiat cieszyński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55 244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8"/>
                  </a:ext>
                </a:extLst>
              </a:tr>
              <a:tr h="149182">
                <a:tc>
                  <a:txBody>
                    <a:bodyPr/>
                    <a:lstStyle/>
                    <a:p>
                      <a:pPr algn="l" rtl="0" fontAlgn="b"/>
                      <a:r>
                        <a:rPr lang="pl-PL" sz="900" b="0" i="0" u="none" strike="noStrike" dirty="0">
                          <a:solidFill>
                            <a:schemeClr val="tx1"/>
                          </a:solidFill>
                          <a:effectLst/>
                          <a:latin typeface="+mn-lt"/>
                        </a:rPr>
                        <a:t>powiat Ruda Śląska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55 148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9"/>
                  </a:ext>
                </a:extLst>
              </a:tr>
              <a:tr h="149182">
                <a:tc>
                  <a:txBody>
                    <a:bodyPr/>
                    <a:lstStyle/>
                    <a:p>
                      <a:pPr algn="l" rtl="0" fontAlgn="b"/>
                      <a:r>
                        <a:rPr lang="pl-PL" sz="900" b="0" i="0" u="none" strike="noStrike" dirty="0">
                          <a:solidFill>
                            <a:schemeClr val="tx1"/>
                          </a:solidFill>
                          <a:effectLst/>
                          <a:latin typeface="+mn-lt"/>
                        </a:rPr>
                        <a:t>powiat żywiecki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52 414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0"/>
                  </a:ext>
                </a:extLst>
              </a:tr>
              <a:tr h="149182">
                <a:tc>
                  <a:txBody>
                    <a:bodyPr/>
                    <a:lstStyle/>
                    <a:p>
                      <a:pPr algn="l" rtl="0" fontAlgn="b"/>
                      <a:r>
                        <a:rPr lang="pl-PL" sz="900" b="0" i="0" u="none" strike="noStrike" dirty="0">
                          <a:solidFill>
                            <a:schemeClr val="tx1"/>
                          </a:solidFill>
                          <a:effectLst/>
                          <a:latin typeface="+mn-lt"/>
                        </a:rPr>
                        <a:t>powiat będziński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52 374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1"/>
                  </a:ext>
                </a:extLst>
              </a:tr>
              <a:tr h="149182">
                <a:tc>
                  <a:txBody>
                    <a:bodyPr/>
                    <a:lstStyle/>
                    <a:p>
                      <a:pPr algn="l" rtl="0" fontAlgn="b"/>
                      <a:r>
                        <a:rPr lang="pl-PL" sz="900" b="0" i="0" u="none" strike="noStrike" dirty="0">
                          <a:solidFill>
                            <a:schemeClr val="tx1"/>
                          </a:solidFill>
                          <a:effectLst/>
                          <a:latin typeface="+mn-lt"/>
                        </a:rPr>
                        <a:t>powiat wodzisławski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51 101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638574029"/>
                  </a:ext>
                </a:extLst>
              </a:tr>
              <a:tr h="149182">
                <a:tc>
                  <a:txBody>
                    <a:bodyPr/>
                    <a:lstStyle/>
                    <a:p>
                      <a:pPr algn="l" rtl="0" fontAlgn="b"/>
                      <a:r>
                        <a:rPr lang="pl-PL" sz="900" b="0" i="0" u="none" strike="noStrike" dirty="0">
                          <a:solidFill>
                            <a:schemeClr val="tx1"/>
                          </a:solidFill>
                          <a:effectLst/>
                          <a:latin typeface="+mn-lt"/>
                        </a:rPr>
                        <a:t>powiat Rybnik</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48 678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901577318"/>
                  </a:ext>
                </a:extLst>
              </a:tr>
              <a:tr h="149182">
                <a:tc>
                  <a:txBody>
                    <a:bodyPr/>
                    <a:lstStyle/>
                    <a:p>
                      <a:pPr algn="l" rtl="0" fontAlgn="b"/>
                      <a:r>
                        <a:rPr lang="pl-PL" sz="900" b="0" i="0" u="none" strike="noStrike" dirty="0">
                          <a:solidFill>
                            <a:schemeClr val="tx1"/>
                          </a:solidFill>
                          <a:effectLst/>
                          <a:latin typeface="+mn-lt"/>
                        </a:rPr>
                        <a:t>powiat Tychy</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47 904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2"/>
                  </a:ext>
                </a:extLst>
              </a:tr>
              <a:tr h="149182">
                <a:tc>
                  <a:txBody>
                    <a:bodyPr/>
                    <a:lstStyle/>
                    <a:p>
                      <a:pPr algn="l" rtl="0" fontAlgn="b"/>
                      <a:r>
                        <a:rPr lang="pl-PL" sz="900" b="0" i="0" u="none" strike="noStrike" dirty="0">
                          <a:solidFill>
                            <a:schemeClr val="tx1"/>
                          </a:solidFill>
                          <a:effectLst/>
                          <a:latin typeface="+mn-lt"/>
                        </a:rPr>
                        <a:t>powiat Dąbrowa Górnicza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46 517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57829732"/>
                  </a:ext>
                </a:extLst>
              </a:tr>
              <a:tr h="149182">
                <a:tc>
                  <a:txBody>
                    <a:bodyPr/>
                    <a:lstStyle/>
                    <a:p>
                      <a:pPr algn="l" rtl="0" fontAlgn="b"/>
                      <a:r>
                        <a:rPr lang="pl-PL" sz="900" b="0" i="0" u="none" strike="noStrike" dirty="0">
                          <a:solidFill>
                            <a:schemeClr val="tx1"/>
                          </a:solidFill>
                          <a:effectLst/>
                          <a:latin typeface="+mn-lt"/>
                        </a:rPr>
                        <a:t>powiat bielski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45 308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015747085"/>
                  </a:ext>
                </a:extLst>
              </a:tr>
              <a:tr h="149182">
                <a:tc>
                  <a:txBody>
                    <a:bodyPr/>
                    <a:lstStyle/>
                    <a:p>
                      <a:pPr algn="l" rtl="0" fontAlgn="b"/>
                      <a:r>
                        <a:rPr lang="pl-PL" sz="900" b="0" i="0" u="none" strike="noStrike" dirty="0">
                          <a:solidFill>
                            <a:schemeClr val="tx1"/>
                          </a:solidFill>
                          <a:effectLst/>
                          <a:latin typeface="+mn-lt"/>
                        </a:rPr>
                        <a:t>powiat Chorzów</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44 169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101553732"/>
                  </a:ext>
                </a:extLst>
              </a:tr>
              <a:tr h="149182">
                <a:tc>
                  <a:txBody>
                    <a:bodyPr/>
                    <a:lstStyle/>
                    <a:p>
                      <a:pPr algn="l" rtl="0" fontAlgn="b"/>
                      <a:r>
                        <a:rPr lang="pl-PL" sz="900" b="0" i="0" u="none" strike="noStrike" dirty="0">
                          <a:solidFill>
                            <a:schemeClr val="tx1"/>
                          </a:solidFill>
                          <a:effectLst/>
                          <a:latin typeface="+mn-lt"/>
                        </a:rPr>
                        <a:t>powiat gliwicki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41 177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55609114"/>
                  </a:ext>
                </a:extLst>
              </a:tr>
              <a:tr h="149182">
                <a:tc>
                  <a:txBody>
                    <a:bodyPr/>
                    <a:lstStyle/>
                    <a:p>
                      <a:pPr algn="l" rtl="0" fontAlgn="b"/>
                      <a:r>
                        <a:rPr lang="pl-PL" sz="900" b="0" i="0" u="none" strike="noStrike" dirty="0">
                          <a:solidFill>
                            <a:schemeClr val="tx1"/>
                          </a:solidFill>
                          <a:effectLst/>
                          <a:latin typeface="+mn-lt"/>
                        </a:rPr>
                        <a:t>powiat tarnogórski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40 211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270605829"/>
                  </a:ext>
                </a:extLst>
              </a:tr>
              <a:tr h="149182">
                <a:tc>
                  <a:txBody>
                    <a:bodyPr/>
                    <a:lstStyle/>
                    <a:p>
                      <a:pPr algn="l" rtl="0" fontAlgn="b"/>
                      <a:r>
                        <a:rPr lang="pl-PL" sz="900" b="0" i="0" u="none" strike="noStrike" dirty="0">
                          <a:solidFill>
                            <a:schemeClr val="tx1"/>
                          </a:solidFill>
                          <a:effectLst/>
                          <a:latin typeface="+mn-lt"/>
                        </a:rPr>
                        <a:t>powiat częstochowski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37 790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623936992"/>
                  </a:ext>
                </a:extLst>
              </a:tr>
              <a:tr h="149182">
                <a:tc>
                  <a:txBody>
                    <a:bodyPr/>
                    <a:lstStyle/>
                    <a:p>
                      <a:pPr algn="l" rtl="0" fontAlgn="b"/>
                      <a:r>
                        <a:rPr lang="pl-PL" sz="900" b="0" i="0" u="none" strike="noStrike" dirty="0">
                          <a:solidFill>
                            <a:schemeClr val="tx1"/>
                          </a:solidFill>
                          <a:effectLst/>
                          <a:latin typeface="+mn-lt"/>
                        </a:rPr>
                        <a:t>powiat pszczyński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35 405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4010627686"/>
                  </a:ext>
                </a:extLst>
              </a:tr>
              <a:tr h="149182">
                <a:tc>
                  <a:txBody>
                    <a:bodyPr/>
                    <a:lstStyle/>
                    <a:p>
                      <a:pPr algn="l" rtl="0" fontAlgn="b"/>
                      <a:r>
                        <a:rPr lang="pl-PL" sz="900" b="0" i="0" u="none" strike="noStrike" dirty="0">
                          <a:solidFill>
                            <a:schemeClr val="tx1"/>
                          </a:solidFill>
                          <a:effectLst/>
                          <a:latin typeface="+mn-lt"/>
                        </a:rPr>
                        <a:t>powiat zawierciański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34 345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314495594"/>
                  </a:ext>
                </a:extLst>
              </a:tr>
              <a:tr h="149182">
                <a:tc>
                  <a:txBody>
                    <a:bodyPr/>
                    <a:lstStyle/>
                    <a:p>
                      <a:pPr algn="l" rtl="0" fontAlgn="b"/>
                      <a:r>
                        <a:rPr lang="pl-PL" sz="900" b="0" i="0" u="none" strike="noStrike" dirty="0">
                          <a:solidFill>
                            <a:schemeClr val="tx1"/>
                          </a:solidFill>
                          <a:effectLst/>
                          <a:latin typeface="+mn-lt"/>
                        </a:rPr>
                        <a:t>powiat raciborski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33 031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57954779"/>
                  </a:ext>
                </a:extLst>
              </a:tr>
              <a:tr h="149182">
                <a:tc>
                  <a:txBody>
                    <a:bodyPr/>
                    <a:lstStyle/>
                    <a:p>
                      <a:pPr algn="l" rtl="0" fontAlgn="b"/>
                      <a:r>
                        <a:rPr lang="pl-PL" sz="900" b="0" i="0" u="none" strike="noStrike" dirty="0">
                          <a:solidFill>
                            <a:schemeClr val="tx1"/>
                          </a:solidFill>
                          <a:effectLst/>
                          <a:latin typeface="+mn-lt"/>
                        </a:rPr>
                        <a:t>powiat Jaworzno</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30 562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3271407580"/>
                  </a:ext>
                </a:extLst>
              </a:tr>
              <a:tr h="149182">
                <a:tc>
                  <a:txBody>
                    <a:bodyPr/>
                    <a:lstStyle/>
                    <a:p>
                      <a:pPr algn="l" rtl="0" fontAlgn="b"/>
                      <a:r>
                        <a:rPr lang="pl-PL" sz="900" b="0" i="0" u="none" strike="noStrike" dirty="0">
                          <a:solidFill>
                            <a:schemeClr val="tx1"/>
                          </a:solidFill>
                          <a:effectLst/>
                          <a:latin typeface="+mn-lt"/>
                        </a:rPr>
                        <a:t>powiat Jastrzębie-Zdrój</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28 793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832905996"/>
                  </a:ext>
                </a:extLst>
              </a:tr>
              <a:tr h="149182">
                <a:tc>
                  <a:txBody>
                    <a:bodyPr/>
                    <a:lstStyle/>
                    <a:p>
                      <a:pPr algn="l" rtl="0" fontAlgn="b"/>
                      <a:r>
                        <a:rPr lang="pl-PL" sz="900" b="0" i="0" u="none" strike="noStrike" dirty="0">
                          <a:solidFill>
                            <a:schemeClr val="tx1"/>
                          </a:solidFill>
                          <a:effectLst/>
                          <a:latin typeface="+mn-lt"/>
                        </a:rPr>
                        <a:t>powiat mikołowski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27 540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122715716"/>
                  </a:ext>
                </a:extLst>
              </a:tr>
              <a:tr h="149182">
                <a:tc>
                  <a:txBody>
                    <a:bodyPr/>
                    <a:lstStyle/>
                    <a:p>
                      <a:pPr algn="l" rtl="0" fontAlgn="b"/>
                      <a:r>
                        <a:rPr lang="pl-PL" sz="900" b="0" i="0" u="none" strike="noStrike" dirty="0">
                          <a:solidFill>
                            <a:schemeClr val="tx1"/>
                          </a:solidFill>
                          <a:effectLst/>
                          <a:latin typeface="+mn-lt"/>
                        </a:rPr>
                        <a:t>powiat Siemianowice Śląskie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27 088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151521705"/>
                  </a:ext>
                </a:extLst>
              </a:tr>
              <a:tr h="149182">
                <a:tc>
                  <a:txBody>
                    <a:bodyPr/>
                    <a:lstStyle/>
                    <a:p>
                      <a:pPr algn="l" rtl="0" fontAlgn="b"/>
                      <a:r>
                        <a:rPr lang="pl-PL" sz="900" b="0" i="0" u="none" strike="noStrike" dirty="0">
                          <a:solidFill>
                            <a:schemeClr val="tx1"/>
                          </a:solidFill>
                          <a:effectLst/>
                          <a:latin typeface="+mn-lt"/>
                        </a:rPr>
                        <a:t>powiat kłobucki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25 364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204665995"/>
                  </a:ext>
                </a:extLst>
              </a:tr>
              <a:tr h="149182">
                <a:tc>
                  <a:txBody>
                    <a:bodyPr/>
                    <a:lstStyle/>
                    <a:p>
                      <a:pPr algn="l" rtl="0" fontAlgn="b"/>
                      <a:r>
                        <a:rPr lang="pl-PL" sz="900" b="0" i="0" u="none" strike="noStrike" dirty="0">
                          <a:solidFill>
                            <a:schemeClr val="tx1"/>
                          </a:solidFill>
                          <a:effectLst/>
                          <a:latin typeface="+mn-lt"/>
                        </a:rPr>
                        <a:t>powiat lubliniecki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23 078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3815312398"/>
                  </a:ext>
                </a:extLst>
              </a:tr>
              <a:tr h="149182">
                <a:tc>
                  <a:txBody>
                    <a:bodyPr/>
                    <a:lstStyle/>
                    <a:p>
                      <a:pPr algn="l" rtl="0" fontAlgn="b"/>
                      <a:r>
                        <a:rPr lang="pl-PL" sz="900" b="0" i="0" u="none" strike="noStrike" dirty="0">
                          <a:solidFill>
                            <a:schemeClr val="tx1"/>
                          </a:solidFill>
                          <a:effectLst/>
                          <a:latin typeface="+mn-lt"/>
                        </a:rPr>
                        <a:t>powiat Świętochłowice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22 704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322132463"/>
                  </a:ext>
                </a:extLst>
              </a:tr>
              <a:tr h="149182">
                <a:tc>
                  <a:txBody>
                    <a:bodyPr/>
                    <a:lstStyle/>
                    <a:p>
                      <a:pPr algn="l" rtl="0" fontAlgn="b"/>
                      <a:r>
                        <a:rPr lang="pl-PL" sz="900" b="0" i="0" u="none" strike="noStrike" dirty="0">
                          <a:solidFill>
                            <a:schemeClr val="tx1"/>
                          </a:solidFill>
                          <a:effectLst/>
                          <a:latin typeface="+mn-lt"/>
                        </a:rPr>
                        <a:t>powiat myszkowski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22 570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942012724"/>
                  </a:ext>
                </a:extLst>
              </a:tr>
              <a:tr h="149182">
                <a:tc>
                  <a:txBody>
                    <a:bodyPr/>
                    <a:lstStyle/>
                    <a:p>
                      <a:pPr algn="l" rtl="0" fontAlgn="b"/>
                      <a:r>
                        <a:rPr lang="pl-PL" sz="900" b="0" i="0" u="none" strike="noStrike" dirty="0">
                          <a:solidFill>
                            <a:schemeClr val="tx1"/>
                          </a:solidFill>
                          <a:effectLst/>
                          <a:latin typeface="+mn-lt"/>
                        </a:rPr>
                        <a:t>powiat Mysłowice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22 130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176583127"/>
                  </a:ext>
                </a:extLst>
              </a:tr>
              <a:tr h="149182">
                <a:tc>
                  <a:txBody>
                    <a:bodyPr/>
                    <a:lstStyle/>
                    <a:p>
                      <a:pPr algn="l" rtl="0" fontAlgn="b"/>
                      <a:r>
                        <a:rPr lang="pl-PL" sz="900" b="0" i="0" u="none" strike="noStrike" dirty="0">
                          <a:solidFill>
                            <a:schemeClr val="tx1"/>
                          </a:solidFill>
                          <a:effectLst/>
                          <a:latin typeface="+mn-lt"/>
                        </a:rPr>
                        <a:t>powiat rybnicki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22 032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430729199"/>
                  </a:ext>
                </a:extLst>
              </a:tr>
              <a:tr h="149182">
                <a:tc>
                  <a:txBody>
                    <a:bodyPr/>
                    <a:lstStyle/>
                    <a:p>
                      <a:pPr algn="l" rtl="0" fontAlgn="b"/>
                      <a:r>
                        <a:rPr lang="pl-PL" sz="900" b="0" i="0" u="none" strike="noStrike" dirty="0">
                          <a:solidFill>
                            <a:schemeClr val="tx1"/>
                          </a:solidFill>
                          <a:effectLst/>
                          <a:latin typeface="+mn-lt"/>
                        </a:rPr>
                        <a:t>powiat Żory</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19 107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90501664"/>
                  </a:ext>
                </a:extLst>
              </a:tr>
              <a:tr h="149182">
                <a:tc>
                  <a:txBody>
                    <a:bodyPr/>
                    <a:lstStyle/>
                    <a:p>
                      <a:pPr algn="l" rtl="0" fontAlgn="b"/>
                      <a:r>
                        <a:rPr lang="pl-PL" sz="900" b="0" i="0" u="none" strike="noStrike" dirty="0">
                          <a:solidFill>
                            <a:schemeClr val="tx1"/>
                          </a:solidFill>
                          <a:effectLst/>
                          <a:latin typeface="+mn-lt"/>
                        </a:rPr>
                        <a:t>powiat Piekary Śląskie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17 582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4034649427"/>
                  </a:ext>
                </a:extLst>
              </a:tr>
              <a:tr h="149182">
                <a:tc>
                  <a:txBody>
                    <a:bodyPr/>
                    <a:lstStyle/>
                    <a:p>
                      <a:pPr algn="l" rtl="0" fontAlgn="b"/>
                      <a:r>
                        <a:rPr lang="pl-PL" sz="900" b="0" i="0" u="none" strike="noStrike" dirty="0">
                          <a:solidFill>
                            <a:schemeClr val="tx1"/>
                          </a:solidFill>
                          <a:effectLst/>
                          <a:latin typeface="+mn-lt"/>
                        </a:rPr>
                        <a:t>powiat bieruńsko-lędziński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16 549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3066386487"/>
                  </a:ext>
                </a:extLst>
              </a:tr>
              <a:tr h="149182">
                <a:tc>
                  <a:txBody>
                    <a:bodyPr/>
                    <a:lstStyle/>
                    <a:p>
                      <a:pPr algn="l" rtl="0" fontAlgn="b"/>
                      <a:r>
                        <a:rPr lang="pl-PL" sz="900" b="0" i="0" u="none" strike="noStrike" dirty="0">
                          <a:solidFill>
                            <a:schemeClr val="tx1"/>
                          </a:solidFill>
                          <a:effectLst/>
                          <a:latin typeface="+mn-lt"/>
                        </a:rPr>
                        <a:t>powiat Zabrze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0" i="0" u="none" strike="noStrike" dirty="0">
                          <a:solidFill>
                            <a:schemeClr val="tx1"/>
                          </a:solidFill>
                          <a:effectLst/>
                          <a:latin typeface="+mn-lt"/>
                        </a:rPr>
                        <a:t>9 599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3533928496"/>
                  </a:ext>
                </a:extLst>
              </a:tr>
              <a:tr h="149182">
                <a:tc>
                  <a:txBody>
                    <a:bodyPr/>
                    <a:lstStyle/>
                    <a:p>
                      <a:pPr algn="l" rtl="0" fontAlgn="b"/>
                      <a:r>
                        <a:rPr lang="pl-PL" sz="900" b="1" i="0" u="none" strike="noStrike" dirty="0">
                          <a:solidFill>
                            <a:schemeClr val="tx1"/>
                          </a:solidFill>
                          <a:effectLst/>
                          <a:latin typeface="+mn-lt"/>
                        </a:rPr>
                        <a:t>Suma końcowa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900" b="1" i="0" u="none" strike="noStrike" dirty="0">
                          <a:solidFill>
                            <a:schemeClr val="tx1"/>
                          </a:solidFill>
                          <a:effectLst/>
                          <a:latin typeface="+mn-lt"/>
                        </a:rPr>
                        <a:t>1 546 126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440702638"/>
                  </a:ext>
                </a:extLst>
              </a:tr>
            </a:tbl>
          </a:graphicData>
        </a:graphic>
      </p:graphicFrame>
      <mc:AlternateContent xmlns:mc="http://schemas.openxmlformats.org/markup-compatibility/2006" xmlns:cx4="http://schemas.microsoft.com/office/drawing/2016/5/10/chartex">
        <mc:Choice Requires="cx4">
          <p:graphicFrame>
            <p:nvGraphicFramePr>
              <p:cNvPr id="5" name="Wykres 4">
                <a:extLst>
                  <a:ext uri="{FF2B5EF4-FFF2-40B4-BE49-F238E27FC236}">
                    <a16:creationId xmlns:a16="http://schemas.microsoft.com/office/drawing/2014/main" id="{6F88F927-5B1B-438D-8936-E8225A436AE6}"/>
                  </a:ext>
                </a:extLst>
              </p:cNvPr>
              <p:cNvGraphicFramePr/>
              <p:nvPr/>
            </p:nvGraphicFramePr>
            <p:xfrm>
              <a:off x="1038225" y="752475"/>
              <a:ext cx="5876926" cy="54864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5" name="Wykres 4">
                <a:extLst>
                  <a:ext uri="{FF2B5EF4-FFF2-40B4-BE49-F238E27FC236}">
                    <a16:creationId xmlns:a16="http://schemas.microsoft.com/office/drawing/2014/main" id="{6F88F927-5B1B-438D-8936-E8225A436AE6}"/>
                  </a:ext>
                </a:extLst>
              </p:cNvPr>
              <p:cNvPicPr>
                <a:picLocks noGrp="1" noRot="1" noChangeAspect="1" noMove="1" noResize="1" noEditPoints="1" noAdjustHandles="1" noChangeArrowheads="1" noChangeShapeType="1"/>
              </p:cNvPicPr>
              <p:nvPr/>
            </p:nvPicPr>
            <p:blipFill>
              <a:blip r:embed="rId3"/>
              <a:stretch>
                <a:fillRect/>
              </a:stretch>
            </p:blipFill>
            <p:spPr>
              <a:xfrm>
                <a:off x="1038225" y="752475"/>
                <a:ext cx="5876926" cy="5486400"/>
              </a:xfrm>
              <a:prstGeom prst="rect">
                <a:avLst/>
              </a:prstGeom>
            </p:spPr>
          </p:pic>
        </mc:Fallback>
      </mc:AlternateContent>
    </p:spTree>
    <p:extLst>
      <p:ext uri="{BB962C8B-B14F-4D97-AF65-F5344CB8AC3E}">
        <p14:creationId xmlns:p14="http://schemas.microsoft.com/office/powerpoint/2010/main" val="35295595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DFC51-08F3-DBCA-BAA7-17086A780DFD}"/>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22D04AE-1927-EC9F-7EA0-328DE3E20E9C}"/>
              </a:ext>
            </a:extLst>
          </p:cNvPr>
          <p:cNvSpPr>
            <a:spLocks noGrp="1"/>
          </p:cNvSpPr>
          <p:nvPr>
            <p:ph type="title"/>
          </p:nvPr>
        </p:nvSpPr>
        <p:spPr>
          <a:xfrm>
            <a:off x="866033" y="1995332"/>
            <a:ext cx="8428659" cy="2852737"/>
          </a:xfrm>
        </p:spPr>
        <p:txBody>
          <a:bodyPr>
            <a:noAutofit/>
          </a:bodyPr>
          <a:lstStyle/>
          <a:p>
            <a:r>
              <a:rPr lang="pl-PL" sz="2800" dirty="0"/>
              <a:t>Odwiedzający jednodniowi zagraniczni</a:t>
            </a:r>
          </a:p>
        </p:txBody>
      </p:sp>
      <p:pic>
        <p:nvPicPr>
          <p:cNvPr id="12" name="Symbol zastępczy obrazu 11">
            <a:extLst>
              <a:ext uri="{FF2B5EF4-FFF2-40B4-BE49-F238E27FC236}">
                <a16:creationId xmlns:a16="http://schemas.microsoft.com/office/drawing/2014/main" id="{C1B091E4-4146-1725-3903-E274206D16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p:blipFill>
        <p:spPr>
          <a:xfrm>
            <a:off x="10058160" y="2465546"/>
            <a:ext cx="1596194" cy="1596194"/>
          </a:xfrm>
          <a:effectLst>
            <a:softEdge rad="0"/>
          </a:effectLst>
        </p:spPr>
      </p:pic>
      <p:pic>
        <p:nvPicPr>
          <p:cNvPr id="10" name="Symbol zastępczy obrazu 9" descr="Obraz zawierający osoba, zewnętrzne&#10;&#10;Opis wygenerowany automatycznie">
            <a:extLst>
              <a:ext uri="{FF2B5EF4-FFF2-40B4-BE49-F238E27FC236}">
                <a16:creationId xmlns:a16="http://schemas.microsoft.com/office/drawing/2014/main" id="{AF5DB5ED-E932-244E-1F55-29ECACB3935A}"/>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42" r="16642"/>
          <a:stretch>
            <a:fillRect/>
          </a:stretch>
        </p:blipFill>
        <p:spPr>
          <a:effectLst>
            <a:softEdge rad="0"/>
          </a:effectLst>
        </p:spPr>
      </p:pic>
      <p:pic>
        <p:nvPicPr>
          <p:cNvPr id="6" name="Obraz 5">
            <a:extLst>
              <a:ext uri="{FF2B5EF4-FFF2-40B4-BE49-F238E27FC236}">
                <a16:creationId xmlns:a16="http://schemas.microsoft.com/office/drawing/2014/main" id="{5C01F2DD-6C0F-2B2F-4DBC-87F73BFC7A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111" y="637093"/>
            <a:ext cx="1549753" cy="1194072"/>
          </a:xfrm>
          <a:prstGeom prst="rect">
            <a:avLst/>
          </a:prstGeom>
        </p:spPr>
      </p:pic>
    </p:spTree>
    <p:extLst>
      <p:ext uri="{BB962C8B-B14F-4D97-AF65-F5344CB8AC3E}">
        <p14:creationId xmlns:p14="http://schemas.microsoft.com/office/powerpoint/2010/main" val="15934161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F0E79-A1DE-BC12-290C-AAD27214DA5F}"/>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7F883054-35F5-67CB-FB0C-CDD26ECDA859}"/>
              </a:ext>
            </a:extLst>
          </p:cNvPr>
          <p:cNvSpPr>
            <a:spLocks noGrp="1"/>
          </p:cNvSpPr>
          <p:nvPr>
            <p:ph type="body" sz="quarter" idx="16"/>
          </p:nvPr>
        </p:nvSpPr>
        <p:spPr>
          <a:xfrm>
            <a:off x="833461" y="116734"/>
            <a:ext cx="9346859" cy="659306"/>
          </a:xfrm>
        </p:spPr>
        <p:txBody>
          <a:bodyPr>
            <a:normAutofit/>
          </a:bodyPr>
          <a:lstStyle/>
          <a:p>
            <a:r>
              <a:rPr lang="pl-PL" sz="2000" dirty="0"/>
              <a:t>Populacja, liczba wizyt oraz noclegów turystów w województwie śląskim</a:t>
            </a:r>
          </a:p>
        </p:txBody>
      </p:sp>
      <p:graphicFrame>
        <p:nvGraphicFramePr>
          <p:cNvPr id="10" name="Wykres 9">
            <a:extLst>
              <a:ext uri="{FF2B5EF4-FFF2-40B4-BE49-F238E27FC236}">
                <a16:creationId xmlns:a16="http://schemas.microsoft.com/office/drawing/2014/main" id="{8C92B12A-C119-03A2-BEA5-B5CAEFF40563}"/>
              </a:ext>
            </a:extLst>
          </p:cNvPr>
          <p:cNvGraphicFramePr/>
          <p:nvPr/>
        </p:nvGraphicFramePr>
        <p:xfrm>
          <a:off x="988291" y="937585"/>
          <a:ext cx="10651081" cy="42994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299411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B2C4C-7BE8-47ED-42D7-A1533B0860FA}"/>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0832D6F8-0FDF-63B2-2D01-F44317977589}"/>
              </a:ext>
            </a:extLst>
          </p:cNvPr>
          <p:cNvSpPr>
            <a:spLocks noGrp="1"/>
          </p:cNvSpPr>
          <p:nvPr>
            <p:ph type="body" sz="quarter" idx="16"/>
          </p:nvPr>
        </p:nvSpPr>
        <p:spPr>
          <a:xfrm>
            <a:off x="833461" y="116734"/>
            <a:ext cx="8666139" cy="659306"/>
          </a:xfrm>
        </p:spPr>
        <p:txBody>
          <a:bodyPr>
            <a:normAutofit/>
          </a:bodyPr>
          <a:lstStyle/>
          <a:p>
            <a:r>
              <a:rPr lang="pl-PL" sz="2400" dirty="0"/>
              <a:t>Szacowana populacja turystów z uwzględnieniem dzieci</a:t>
            </a:r>
          </a:p>
        </p:txBody>
      </p:sp>
      <p:graphicFrame>
        <p:nvGraphicFramePr>
          <p:cNvPr id="10" name="Wykres 9">
            <a:extLst>
              <a:ext uri="{FF2B5EF4-FFF2-40B4-BE49-F238E27FC236}">
                <a16:creationId xmlns:a16="http://schemas.microsoft.com/office/drawing/2014/main" id="{97CD501A-906D-6AEB-A6C2-C50655216F07}"/>
              </a:ext>
            </a:extLst>
          </p:cNvPr>
          <p:cNvGraphicFramePr/>
          <p:nvPr/>
        </p:nvGraphicFramePr>
        <p:xfrm>
          <a:off x="1025236" y="937586"/>
          <a:ext cx="10614136" cy="45672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67244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90777-B0CE-B5DC-634E-BE171CA8F215}"/>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2F8B5FD6-9520-C2A8-1EB5-A37EE410E8B7}"/>
              </a:ext>
            </a:extLst>
          </p:cNvPr>
          <p:cNvSpPr>
            <a:spLocks noGrp="1"/>
          </p:cNvSpPr>
          <p:nvPr>
            <p:ph type="body" sz="quarter" idx="16"/>
          </p:nvPr>
        </p:nvSpPr>
        <p:spPr>
          <a:xfrm>
            <a:off x="918919" y="150917"/>
            <a:ext cx="9119161" cy="659306"/>
          </a:xfrm>
        </p:spPr>
        <p:txBody>
          <a:bodyPr>
            <a:normAutofit/>
          </a:bodyPr>
          <a:lstStyle/>
          <a:p>
            <a:r>
              <a:rPr lang="pl-PL" sz="1800" dirty="0"/>
              <a:t>Destynacje (odwiedzane powiaty) przez odwiedzających zagranicznych z Ukrainy </a:t>
            </a:r>
          </a:p>
        </p:txBody>
      </p:sp>
      <p:graphicFrame>
        <p:nvGraphicFramePr>
          <p:cNvPr id="2" name="Tabela 1">
            <a:extLst>
              <a:ext uri="{FF2B5EF4-FFF2-40B4-BE49-F238E27FC236}">
                <a16:creationId xmlns:a16="http://schemas.microsoft.com/office/drawing/2014/main" id="{9321B0C1-1CF2-EE8F-02F5-3059BDC42A31}"/>
              </a:ext>
            </a:extLst>
          </p:cNvPr>
          <p:cNvGraphicFramePr>
            <a:graphicFrameLocks noGrp="1"/>
          </p:cNvGraphicFramePr>
          <p:nvPr/>
        </p:nvGraphicFramePr>
        <p:xfrm>
          <a:off x="1092383" y="810223"/>
          <a:ext cx="4642592" cy="5912849"/>
        </p:xfrm>
        <a:graphic>
          <a:graphicData uri="http://schemas.openxmlformats.org/drawingml/2006/table">
            <a:tbl>
              <a:tblPr firstRow="1" bandRow="1">
                <a:tableStyleId>{5C22544A-7EE6-4342-B048-85BDC9FD1C3A}</a:tableStyleId>
              </a:tblPr>
              <a:tblGrid>
                <a:gridCol w="2767272">
                  <a:extLst>
                    <a:ext uri="{9D8B030D-6E8A-4147-A177-3AD203B41FA5}">
                      <a16:colId xmlns:a16="http://schemas.microsoft.com/office/drawing/2014/main" val="4086772099"/>
                    </a:ext>
                  </a:extLst>
                </a:gridCol>
                <a:gridCol w="1875320">
                  <a:extLst>
                    <a:ext uri="{9D8B030D-6E8A-4147-A177-3AD203B41FA5}">
                      <a16:colId xmlns:a16="http://schemas.microsoft.com/office/drawing/2014/main" val="3677493927"/>
                    </a:ext>
                  </a:extLst>
                </a:gridCol>
              </a:tblGrid>
              <a:tr h="147557">
                <a:tc gridSpan="2">
                  <a:txBody>
                    <a:bodyPr/>
                    <a:lstStyle/>
                    <a:p>
                      <a:pPr algn="ctr" fontAlgn="b"/>
                      <a:r>
                        <a:rPr lang="pl-PL" sz="900" b="0" i="0" u="none" strike="noStrike" dirty="0">
                          <a:solidFill>
                            <a:schemeClr val="bg1"/>
                          </a:solidFill>
                          <a:effectLst/>
                          <a:latin typeface="+mn-lt"/>
                        </a:rPr>
                        <a:t>2023</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hMerge="1">
                  <a:txBody>
                    <a:bodyPr/>
                    <a:lstStyle/>
                    <a:p>
                      <a:pPr algn="ctr" fontAlgn="b"/>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536563740"/>
                  </a:ext>
                </a:extLst>
              </a:tr>
              <a:tr h="185433">
                <a:tc>
                  <a:txBody>
                    <a:bodyPr/>
                    <a:lstStyle/>
                    <a:p>
                      <a:pPr algn="ctr" fontAlgn="b"/>
                      <a:r>
                        <a:rPr lang="pl-PL" sz="900" u="none" strike="noStrike" dirty="0">
                          <a:solidFill>
                            <a:schemeClr val="bg1"/>
                          </a:solidFill>
                          <a:effectLst/>
                          <a:latin typeface="+mn-lt"/>
                        </a:rPr>
                        <a:t>Powiat</a:t>
                      </a:r>
                      <a:endParaRPr lang="pl-PL" sz="900" b="0" i="0" u="none" strike="noStrike" dirty="0">
                        <a:solidFill>
                          <a:schemeClr val="bg1"/>
                        </a:solidFill>
                        <a:effectLst/>
                        <a:latin typeface="+mn-lt"/>
                      </a:endParaRP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tc>
                  <a:txBody>
                    <a:bodyPr/>
                    <a:lstStyle/>
                    <a:p>
                      <a:pPr algn="ctr" fontAlgn="b"/>
                      <a:r>
                        <a:rPr lang="pl-PL" sz="900" b="0" i="0" u="none" strike="noStrike" dirty="0">
                          <a:solidFill>
                            <a:schemeClr val="bg1"/>
                          </a:solidFill>
                          <a:effectLst/>
                          <a:latin typeface="+mn-lt"/>
                        </a:rPr>
                        <a:t>Liczba osobodni</a:t>
                      </a:r>
                    </a:p>
                  </a:txBody>
                  <a:tcPr marL="4500" marR="4500" marT="45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26D3"/>
                    </a:solidFill>
                  </a:tcPr>
                </a:tc>
                <a:extLst>
                  <a:ext uri="{0D108BD9-81ED-4DB2-BD59-A6C34878D82A}">
                    <a16:rowId xmlns:a16="http://schemas.microsoft.com/office/drawing/2014/main" val="1089967752"/>
                  </a:ext>
                </a:extLst>
              </a:tr>
              <a:tr h="150807">
                <a:tc>
                  <a:txBody>
                    <a:bodyPr/>
                    <a:lstStyle/>
                    <a:p>
                      <a:pPr algn="l" rtl="0" fontAlgn="b"/>
                      <a:r>
                        <a:rPr lang="pl-PL" sz="900" b="0" i="0" u="none" strike="noStrike" dirty="0">
                          <a:solidFill>
                            <a:srgbClr val="000000"/>
                          </a:solidFill>
                          <a:effectLst/>
                          <a:latin typeface="+mn-lt"/>
                        </a:rPr>
                        <a:t> powiat Katowice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253 194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6579485"/>
                  </a:ext>
                </a:extLst>
              </a:tr>
              <a:tr h="150807">
                <a:tc>
                  <a:txBody>
                    <a:bodyPr/>
                    <a:lstStyle/>
                    <a:p>
                      <a:pPr algn="l" rtl="0" fontAlgn="b"/>
                      <a:r>
                        <a:rPr lang="pl-PL" sz="900" b="0" i="0" u="none" strike="noStrike" dirty="0">
                          <a:solidFill>
                            <a:srgbClr val="000000"/>
                          </a:solidFill>
                          <a:effectLst/>
                          <a:latin typeface="+mn-lt"/>
                        </a:rPr>
                        <a:t> powiat cieszyński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91 686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6735062"/>
                  </a:ext>
                </a:extLst>
              </a:tr>
              <a:tr h="150807">
                <a:tc>
                  <a:txBody>
                    <a:bodyPr/>
                    <a:lstStyle/>
                    <a:p>
                      <a:pPr algn="l" rtl="0" fontAlgn="b"/>
                      <a:r>
                        <a:rPr lang="pl-PL" sz="900" b="0" i="0" u="none" strike="noStrike" dirty="0">
                          <a:solidFill>
                            <a:srgbClr val="000000"/>
                          </a:solidFill>
                          <a:effectLst/>
                          <a:latin typeface="+mn-lt"/>
                        </a:rPr>
                        <a:t> powiat Bielsko-Biała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91 298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9506039"/>
                  </a:ext>
                </a:extLst>
              </a:tr>
              <a:tr h="150807">
                <a:tc>
                  <a:txBody>
                    <a:bodyPr/>
                    <a:lstStyle/>
                    <a:p>
                      <a:pPr algn="l" rtl="0" fontAlgn="b"/>
                      <a:r>
                        <a:rPr lang="pl-PL" sz="900" b="0" i="0" u="none" strike="noStrike" dirty="0">
                          <a:solidFill>
                            <a:srgbClr val="000000"/>
                          </a:solidFill>
                          <a:effectLst/>
                          <a:latin typeface="+mn-lt"/>
                        </a:rPr>
                        <a:t> powiat Gliwice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89 771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8026392"/>
                  </a:ext>
                </a:extLst>
              </a:tr>
              <a:tr h="150807">
                <a:tc>
                  <a:txBody>
                    <a:bodyPr/>
                    <a:lstStyle/>
                    <a:p>
                      <a:pPr algn="l" rtl="0" fontAlgn="b"/>
                      <a:r>
                        <a:rPr lang="pl-PL" sz="900" b="0" i="0" u="none" strike="noStrike" dirty="0">
                          <a:solidFill>
                            <a:srgbClr val="000000"/>
                          </a:solidFill>
                          <a:effectLst/>
                          <a:latin typeface="+mn-lt"/>
                        </a:rPr>
                        <a:t> powiat Chorzów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88 887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93058094"/>
                  </a:ext>
                </a:extLst>
              </a:tr>
              <a:tr h="150807">
                <a:tc>
                  <a:txBody>
                    <a:bodyPr/>
                    <a:lstStyle/>
                    <a:p>
                      <a:pPr algn="l" rtl="0" fontAlgn="b"/>
                      <a:r>
                        <a:rPr lang="pl-PL" sz="900" b="0" i="0" u="none" strike="noStrike" dirty="0">
                          <a:solidFill>
                            <a:srgbClr val="000000"/>
                          </a:solidFill>
                          <a:effectLst/>
                          <a:latin typeface="+mn-lt"/>
                        </a:rPr>
                        <a:t> powiat Zabrze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80 613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3857920"/>
                  </a:ext>
                </a:extLst>
              </a:tr>
              <a:tr h="150807">
                <a:tc>
                  <a:txBody>
                    <a:bodyPr/>
                    <a:lstStyle/>
                    <a:p>
                      <a:pPr algn="l" rtl="0" fontAlgn="b"/>
                      <a:r>
                        <a:rPr lang="pl-PL" sz="900" b="0" i="0" u="none" strike="noStrike" dirty="0">
                          <a:solidFill>
                            <a:srgbClr val="000000"/>
                          </a:solidFill>
                          <a:effectLst/>
                          <a:latin typeface="+mn-lt"/>
                        </a:rPr>
                        <a:t> powiat Sosnowiec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71 861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327941"/>
                  </a:ext>
                </a:extLst>
              </a:tr>
              <a:tr h="150807">
                <a:tc>
                  <a:txBody>
                    <a:bodyPr/>
                    <a:lstStyle/>
                    <a:p>
                      <a:pPr algn="l" rtl="0" fontAlgn="b"/>
                      <a:r>
                        <a:rPr lang="pl-PL" sz="900" b="0" i="0" u="none" strike="noStrike" dirty="0">
                          <a:solidFill>
                            <a:srgbClr val="000000"/>
                          </a:solidFill>
                          <a:effectLst/>
                          <a:latin typeface="+mn-lt"/>
                        </a:rPr>
                        <a:t> powiat myszkowski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68 313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7271586"/>
                  </a:ext>
                </a:extLst>
              </a:tr>
              <a:tr h="150807">
                <a:tc>
                  <a:txBody>
                    <a:bodyPr/>
                    <a:lstStyle/>
                    <a:p>
                      <a:pPr algn="l" rtl="0" fontAlgn="b"/>
                      <a:r>
                        <a:rPr lang="pl-PL" sz="900" b="0" i="0" u="none" strike="noStrike" dirty="0">
                          <a:solidFill>
                            <a:srgbClr val="000000"/>
                          </a:solidFill>
                          <a:effectLst/>
                          <a:latin typeface="+mn-lt"/>
                        </a:rPr>
                        <a:t> powiat Częstochowa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64 593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7614038"/>
                  </a:ext>
                </a:extLst>
              </a:tr>
              <a:tr h="150807">
                <a:tc>
                  <a:txBody>
                    <a:bodyPr/>
                    <a:lstStyle/>
                    <a:p>
                      <a:pPr algn="l" rtl="0" fontAlgn="b"/>
                      <a:r>
                        <a:rPr lang="pl-PL" sz="900" b="0" i="0" u="none" strike="noStrike" dirty="0">
                          <a:solidFill>
                            <a:srgbClr val="000000"/>
                          </a:solidFill>
                          <a:effectLst/>
                          <a:latin typeface="+mn-lt"/>
                        </a:rPr>
                        <a:t> powiat Bytom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57 806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3398"/>
                  </a:ext>
                </a:extLst>
              </a:tr>
              <a:tr h="150807">
                <a:tc>
                  <a:txBody>
                    <a:bodyPr/>
                    <a:lstStyle/>
                    <a:p>
                      <a:pPr algn="l" rtl="0" fontAlgn="b"/>
                      <a:r>
                        <a:rPr lang="pl-PL" sz="900" b="0" i="0" u="none" strike="noStrike" dirty="0">
                          <a:solidFill>
                            <a:srgbClr val="000000"/>
                          </a:solidFill>
                          <a:effectLst/>
                          <a:latin typeface="+mn-lt"/>
                        </a:rPr>
                        <a:t> powiat częstochowski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50 350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5406937"/>
                  </a:ext>
                </a:extLst>
              </a:tr>
              <a:tr h="150807">
                <a:tc>
                  <a:txBody>
                    <a:bodyPr/>
                    <a:lstStyle/>
                    <a:p>
                      <a:pPr algn="l" rtl="0" fontAlgn="b"/>
                      <a:r>
                        <a:rPr lang="pl-PL" sz="900" b="0" i="0" u="none" strike="noStrike" dirty="0">
                          <a:solidFill>
                            <a:srgbClr val="000000"/>
                          </a:solidFill>
                          <a:effectLst/>
                          <a:latin typeface="+mn-lt"/>
                        </a:rPr>
                        <a:t> powiat Tychy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49 575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0822450"/>
                  </a:ext>
                </a:extLst>
              </a:tr>
              <a:tr h="150807">
                <a:tc>
                  <a:txBody>
                    <a:bodyPr/>
                    <a:lstStyle/>
                    <a:p>
                      <a:pPr algn="l" rtl="0" fontAlgn="b"/>
                      <a:r>
                        <a:rPr lang="pl-PL" sz="900" b="0" i="0" u="none" strike="noStrike" dirty="0">
                          <a:solidFill>
                            <a:srgbClr val="000000"/>
                          </a:solidFill>
                          <a:effectLst/>
                          <a:latin typeface="+mn-lt"/>
                        </a:rPr>
                        <a:t> powiat Dąbrowa Górnicza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32 036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0570153"/>
                  </a:ext>
                </a:extLst>
              </a:tr>
              <a:tr h="150807">
                <a:tc>
                  <a:txBody>
                    <a:bodyPr/>
                    <a:lstStyle/>
                    <a:p>
                      <a:pPr algn="l" rtl="0" fontAlgn="b"/>
                      <a:r>
                        <a:rPr lang="pl-PL" sz="900" b="0" i="0" u="none" strike="noStrike" dirty="0">
                          <a:solidFill>
                            <a:srgbClr val="000000"/>
                          </a:solidFill>
                          <a:effectLst/>
                          <a:latin typeface="+mn-lt"/>
                        </a:rPr>
                        <a:t> powiat bielski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31 056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6153534"/>
                  </a:ext>
                </a:extLst>
              </a:tr>
              <a:tr h="150807">
                <a:tc>
                  <a:txBody>
                    <a:bodyPr/>
                    <a:lstStyle/>
                    <a:p>
                      <a:pPr algn="l" rtl="0" fontAlgn="b"/>
                      <a:r>
                        <a:rPr lang="pl-PL" sz="900" b="0" i="0" u="none" strike="noStrike" dirty="0">
                          <a:solidFill>
                            <a:srgbClr val="000000"/>
                          </a:solidFill>
                          <a:effectLst/>
                          <a:latin typeface="+mn-lt"/>
                        </a:rPr>
                        <a:t> powiat żywiecki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26 829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2999799"/>
                  </a:ext>
                </a:extLst>
              </a:tr>
              <a:tr h="150807">
                <a:tc>
                  <a:txBody>
                    <a:bodyPr/>
                    <a:lstStyle/>
                    <a:p>
                      <a:pPr algn="l" rtl="0" fontAlgn="b"/>
                      <a:r>
                        <a:rPr lang="pl-PL" sz="900" b="0" i="0" u="none" strike="noStrike" dirty="0">
                          <a:solidFill>
                            <a:srgbClr val="000000"/>
                          </a:solidFill>
                          <a:effectLst/>
                          <a:latin typeface="+mn-lt"/>
                        </a:rPr>
                        <a:t> powiat pszczyński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25 716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1112303"/>
                  </a:ext>
                </a:extLst>
              </a:tr>
              <a:tr h="150807">
                <a:tc>
                  <a:txBody>
                    <a:bodyPr/>
                    <a:lstStyle/>
                    <a:p>
                      <a:pPr algn="l" rtl="0" fontAlgn="b"/>
                      <a:r>
                        <a:rPr lang="pl-PL" sz="900" b="0" i="0" u="none" strike="noStrike" dirty="0">
                          <a:solidFill>
                            <a:srgbClr val="000000"/>
                          </a:solidFill>
                          <a:effectLst/>
                          <a:latin typeface="+mn-lt"/>
                        </a:rPr>
                        <a:t> powiat Rybnik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24 448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5413498"/>
                  </a:ext>
                </a:extLst>
              </a:tr>
              <a:tr h="150807">
                <a:tc>
                  <a:txBody>
                    <a:bodyPr/>
                    <a:lstStyle/>
                    <a:p>
                      <a:pPr algn="l" rtl="0" fontAlgn="b"/>
                      <a:r>
                        <a:rPr lang="pl-PL" sz="900" b="0" i="0" u="none" strike="noStrike" dirty="0">
                          <a:solidFill>
                            <a:srgbClr val="000000"/>
                          </a:solidFill>
                          <a:effectLst/>
                          <a:latin typeface="+mn-lt"/>
                        </a:rPr>
                        <a:t> powiat mikołowski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23 103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2553395"/>
                  </a:ext>
                </a:extLst>
              </a:tr>
              <a:tr h="150807">
                <a:tc>
                  <a:txBody>
                    <a:bodyPr/>
                    <a:lstStyle/>
                    <a:p>
                      <a:pPr algn="l" rtl="0" fontAlgn="b"/>
                      <a:r>
                        <a:rPr lang="pl-PL" sz="900" b="0" i="0" u="none" strike="noStrike" dirty="0">
                          <a:solidFill>
                            <a:srgbClr val="000000"/>
                          </a:solidFill>
                          <a:effectLst/>
                          <a:latin typeface="+mn-lt"/>
                        </a:rPr>
                        <a:t> powiat Żory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20 187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4561755"/>
                  </a:ext>
                </a:extLst>
              </a:tr>
              <a:tr h="150807">
                <a:tc>
                  <a:txBody>
                    <a:bodyPr/>
                    <a:lstStyle/>
                    <a:p>
                      <a:pPr algn="l" rtl="0" fontAlgn="b"/>
                      <a:r>
                        <a:rPr lang="pl-PL" sz="900" b="0" i="0" u="none" strike="noStrike" dirty="0">
                          <a:solidFill>
                            <a:srgbClr val="000000"/>
                          </a:solidFill>
                          <a:effectLst/>
                          <a:latin typeface="+mn-lt"/>
                        </a:rPr>
                        <a:t> powiat Jastrzębie-Zdrój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18 428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6740102"/>
                  </a:ext>
                </a:extLst>
              </a:tr>
              <a:tr h="150807">
                <a:tc>
                  <a:txBody>
                    <a:bodyPr/>
                    <a:lstStyle/>
                    <a:p>
                      <a:pPr algn="l" rtl="0" fontAlgn="b"/>
                      <a:r>
                        <a:rPr lang="pl-PL" sz="900" b="0" i="0" u="none" strike="noStrike" dirty="0">
                          <a:solidFill>
                            <a:srgbClr val="000000"/>
                          </a:solidFill>
                          <a:effectLst/>
                          <a:latin typeface="+mn-lt"/>
                        </a:rPr>
                        <a:t> powiat Piekary Śląskie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17 655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33706639"/>
                  </a:ext>
                </a:extLst>
              </a:tr>
              <a:tr h="150807">
                <a:tc>
                  <a:txBody>
                    <a:bodyPr/>
                    <a:lstStyle/>
                    <a:p>
                      <a:pPr algn="l" rtl="0" fontAlgn="b"/>
                      <a:r>
                        <a:rPr lang="pl-PL" sz="900" b="0" i="0" u="none" strike="noStrike" dirty="0">
                          <a:solidFill>
                            <a:srgbClr val="000000"/>
                          </a:solidFill>
                          <a:effectLst/>
                          <a:latin typeface="+mn-lt"/>
                        </a:rPr>
                        <a:t> powiat Mysłowice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13 649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396558"/>
                  </a:ext>
                </a:extLst>
              </a:tr>
              <a:tr h="150807">
                <a:tc>
                  <a:txBody>
                    <a:bodyPr/>
                    <a:lstStyle/>
                    <a:p>
                      <a:pPr algn="l" rtl="0" fontAlgn="b"/>
                      <a:r>
                        <a:rPr lang="pl-PL" sz="900" b="0" i="0" u="none" strike="noStrike" dirty="0">
                          <a:solidFill>
                            <a:srgbClr val="000000"/>
                          </a:solidFill>
                          <a:effectLst/>
                          <a:latin typeface="+mn-lt"/>
                        </a:rPr>
                        <a:t> powiat Ruda Śląska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13 332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665258"/>
                  </a:ext>
                </a:extLst>
              </a:tr>
              <a:tr h="150807">
                <a:tc>
                  <a:txBody>
                    <a:bodyPr/>
                    <a:lstStyle/>
                    <a:p>
                      <a:pPr algn="l" rtl="0" fontAlgn="b"/>
                      <a:r>
                        <a:rPr lang="pl-PL" sz="900" b="0" i="0" u="none" strike="noStrike" dirty="0">
                          <a:solidFill>
                            <a:srgbClr val="000000"/>
                          </a:solidFill>
                          <a:effectLst/>
                          <a:latin typeface="+mn-lt"/>
                        </a:rPr>
                        <a:t> powiat rybnicki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10 550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464782"/>
                  </a:ext>
                </a:extLst>
              </a:tr>
              <a:tr h="150807">
                <a:tc>
                  <a:txBody>
                    <a:bodyPr/>
                    <a:lstStyle/>
                    <a:p>
                      <a:pPr algn="l" rtl="0" fontAlgn="b"/>
                      <a:r>
                        <a:rPr lang="pl-PL" sz="900" b="0" i="0" u="none" strike="noStrike" dirty="0">
                          <a:solidFill>
                            <a:srgbClr val="000000"/>
                          </a:solidFill>
                          <a:effectLst/>
                          <a:latin typeface="+mn-lt"/>
                        </a:rPr>
                        <a:t> powiat zawierciański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8 365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6941228"/>
                  </a:ext>
                </a:extLst>
              </a:tr>
              <a:tr h="150807">
                <a:tc>
                  <a:txBody>
                    <a:bodyPr/>
                    <a:lstStyle/>
                    <a:p>
                      <a:pPr algn="l" rtl="0" fontAlgn="b"/>
                      <a:r>
                        <a:rPr lang="pl-PL" sz="900" b="0" i="0" u="none" strike="noStrike" dirty="0">
                          <a:solidFill>
                            <a:srgbClr val="000000"/>
                          </a:solidFill>
                          <a:effectLst/>
                          <a:latin typeface="+mn-lt"/>
                        </a:rPr>
                        <a:t> powiat Siemianowice Śląskie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8 004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0957595"/>
                  </a:ext>
                </a:extLst>
              </a:tr>
              <a:tr h="150807">
                <a:tc>
                  <a:txBody>
                    <a:bodyPr/>
                    <a:lstStyle/>
                    <a:p>
                      <a:pPr algn="l" rtl="0" fontAlgn="b"/>
                      <a:r>
                        <a:rPr lang="pl-PL" sz="900" b="0" i="0" u="none" strike="noStrike" dirty="0">
                          <a:solidFill>
                            <a:srgbClr val="000000"/>
                          </a:solidFill>
                          <a:effectLst/>
                          <a:latin typeface="+mn-lt"/>
                        </a:rPr>
                        <a:t> powiat bieruńsko-lędziński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7 551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1630397"/>
                  </a:ext>
                </a:extLst>
              </a:tr>
              <a:tr h="150807">
                <a:tc>
                  <a:txBody>
                    <a:bodyPr/>
                    <a:lstStyle/>
                    <a:p>
                      <a:pPr algn="l" rtl="0" fontAlgn="b"/>
                      <a:r>
                        <a:rPr lang="pl-PL" sz="900" b="0" i="0" u="none" strike="noStrike" dirty="0">
                          <a:solidFill>
                            <a:srgbClr val="000000"/>
                          </a:solidFill>
                          <a:effectLst/>
                          <a:latin typeface="+mn-lt"/>
                        </a:rPr>
                        <a:t> powiat gliwicki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7 204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623672"/>
                  </a:ext>
                </a:extLst>
              </a:tr>
              <a:tr h="150807">
                <a:tc>
                  <a:txBody>
                    <a:bodyPr/>
                    <a:lstStyle/>
                    <a:p>
                      <a:pPr algn="l" rtl="0" fontAlgn="b"/>
                      <a:r>
                        <a:rPr lang="pl-PL" sz="900" b="0" i="0" u="none" strike="noStrike" dirty="0">
                          <a:solidFill>
                            <a:srgbClr val="000000"/>
                          </a:solidFill>
                          <a:effectLst/>
                          <a:latin typeface="+mn-lt"/>
                        </a:rPr>
                        <a:t> powiat Jaworzno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6 524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9620621"/>
                  </a:ext>
                </a:extLst>
              </a:tr>
              <a:tr h="150807">
                <a:tc>
                  <a:txBody>
                    <a:bodyPr/>
                    <a:lstStyle/>
                    <a:p>
                      <a:pPr algn="l" rtl="0" fontAlgn="b"/>
                      <a:r>
                        <a:rPr lang="pl-PL" sz="900" b="0" i="0" u="none" strike="noStrike" dirty="0">
                          <a:solidFill>
                            <a:srgbClr val="000000"/>
                          </a:solidFill>
                          <a:effectLst/>
                          <a:latin typeface="+mn-lt"/>
                        </a:rPr>
                        <a:t> powiat raciborski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5 834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1138930"/>
                  </a:ext>
                </a:extLst>
              </a:tr>
              <a:tr h="150807">
                <a:tc>
                  <a:txBody>
                    <a:bodyPr/>
                    <a:lstStyle/>
                    <a:p>
                      <a:pPr algn="l" rtl="0" fontAlgn="b"/>
                      <a:r>
                        <a:rPr lang="pl-PL" sz="900" b="0" i="0" u="none" strike="noStrike" dirty="0">
                          <a:solidFill>
                            <a:srgbClr val="000000"/>
                          </a:solidFill>
                          <a:effectLst/>
                          <a:latin typeface="+mn-lt"/>
                        </a:rPr>
                        <a:t> powiat będziński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5 137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9174184"/>
                  </a:ext>
                </a:extLst>
              </a:tr>
              <a:tr h="150807">
                <a:tc>
                  <a:txBody>
                    <a:bodyPr/>
                    <a:lstStyle/>
                    <a:p>
                      <a:pPr algn="l" rtl="0" fontAlgn="b"/>
                      <a:r>
                        <a:rPr lang="pl-PL" sz="900" b="0" i="0" u="none" strike="noStrike" dirty="0">
                          <a:solidFill>
                            <a:srgbClr val="000000"/>
                          </a:solidFill>
                          <a:effectLst/>
                          <a:latin typeface="+mn-lt"/>
                        </a:rPr>
                        <a:t> powiat wodzisławski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2 567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2338108"/>
                  </a:ext>
                </a:extLst>
              </a:tr>
              <a:tr h="150807">
                <a:tc>
                  <a:txBody>
                    <a:bodyPr/>
                    <a:lstStyle/>
                    <a:p>
                      <a:pPr algn="l" rtl="0" fontAlgn="b"/>
                      <a:r>
                        <a:rPr lang="pl-PL" sz="900" b="0" i="0" u="none" strike="noStrike" dirty="0">
                          <a:solidFill>
                            <a:srgbClr val="000000"/>
                          </a:solidFill>
                          <a:effectLst/>
                          <a:latin typeface="+mn-lt"/>
                        </a:rPr>
                        <a:t> powiat tarnogórski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2 529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117485"/>
                  </a:ext>
                </a:extLst>
              </a:tr>
              <a:tr h="150807">
                <a:tc>
                  <a:txBody>
                    <a:bodyPr/>
                    <a:lstStyle/>
                    <a:p>
                      <a:pPr algn="l" rtl="0" fontAlgn="b"/>
                      <a:r>
                        <a:rPr lang="pl-PL" sz="900" b="0" i="0" u="none" strike="noStrike" dirty="0">
                          <a:solidFill>
                            <a:srgbClr val="000000"/>
                          </a:solidFill>
                          <a:effectLst/>
                          <a:latin typeface="+mn-lt"/>
                        </a:rPr>
                        <a:t> powiat Świętochłowice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2 297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0217860"/>
                  </a:ext>
                </a:extLst>
              </a:tr>
              <a:tr h="150807">
                <a:tc>
                  <a:txBody>
                    <a:bodyPr/>
                    <a:lstStyle/>
                    <a:p>
                      <a:pPr algn="l" rtl="0" fontAlgn="b"/>
                      <a:r>
                        <a:rPr lang="pl-PL" sz="900" b="0" i="0" u="none" strike="noStrike" dirty="0">
                          <a:solidFill>
                            <a:srgbClr val="000000"/>
                          </a:solidFill>
                          <a:effectLst/>
                          <a:latin typeface="+mn-lt"/>
                        </a:rPr>
                        <a:t> powiat lubliniecki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1 802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732643"/>
                  </a:ext>
                </a:extLst>
              </a:tr>
              <a:tr h="150807">
                <a:tc>
                  <a:txBody>
                    <a:bodyPr/>
                    <a:lstStyle/>
                    <a:p>
                      <a:pPr algn="l" rtl="0" fontAlgn="b"/>
                      <a:r>
                        <a:rPr lang="pl-PL" sz="900" b="0" i="0" u="none" strike="noStrike" dirty="0">
                          <a:solidFill>
                            <a:srgbClr val="000000"/>
                          </a:solidFill>
                          <a:effectLst/>
                          <a:latin typeface="+mn-lt"/>
                        </a:rPr>
                        <a:t> powiat kłobucki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0" i="0" u="none" strike="noStrike" dirty="0">
                          <a:solidFill>
                            <a:srgbClr val="000000"/>
                          </a:solidFill>
                          <a:effectLst/>
                          <a:latin typeface="+mn-lt"/>
                        </a:rPr>
                        <a:t>1 515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9638124"/>
                  </a:ext>
                </a:extLst>
              </a:tr>
              <a:tr h="150807">
                <a:tc>
                  <a:txBody>
                    <a:bodyPr/>
                    <a:lstStyle/>
                    <a:p>
                      <a:pPr algn="l" rtl="0" fontAlgn="b"/>
                      <a:r>
                        <a:rPr lang="pl-PL" sz="900" b="1" i="0" u="none" strike="noStrike" dirty="0">
                          <a:solidFill>
                            <a:srgbClr val="000000"/>
                          </a:solidFill>
                          <a:effectLst/>
                          <a:latin typeface="+mn-lt"/>
                        </a:rPr>
                        <a:t>Suma końcowa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pl-PL" sz="900" b="1" i="0" u="none" strike="noStrike" dirty="0">
                          <a:solidFill>
                            <a:srgbClr val="000000"/>
                          </a:solidFill>
                          <a:effectLst/>
                          <a:latin typeface="+mn-lt"/>
                        </a:rPr>
                        <a:t>1 374 265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986532"/>
                  </a:ext>
                </a:extLst>
              </a:tr>
            </a:tbl>
          </a:graphicData>
        </a:graphic>
      </p:graphicFrame>
      <mc:AlternateContent xmlns:mc="http://schemas.openxmlformats.org/markup-compatibility/2006" xmlns:cx4="http://schemas.microsoft.com/office/drawing/2016/5/10/chartex">
        <mc:Choice Requires="cx4">
          <p:graphicFrame>
            <p:nvGraphicFramePr>
              <p:cNvPr id="4" name="Wykres 3">
                <a:extLst>
                  <a:ext uri="{FF2B5EF4-FFF2-40B4-BE49-F238E27FC236}">
                    <a16:creationId xmlns:a16="http://schemas.microsoft.com/office/drawing/2014/main" id="{48EABF21-CB95-4707-9865-9E3E6D40C9CF}"/>
                  </a:ext>
                </a:extLst>
              </p:cNvPr>
              <p:cNvGraphicFramePr/>
              <p:nvPr/>
            </p:nvGraphicFramePr>
            <p:xfrm>
              <a:off x="6457027" y="810223"/>
              <a:ext cx="5058698" cy="5762042"/>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4" name="Wykres 3">
                <a:extLst>
                  <a:ext uri="{FF2B5EF4-FFF2-40B4-BE49-F238E27FC236}">
                    <a16:creationId xmlns:a16="http://schemas.microsoft.com/office/drawing/2014/main" id="{48EABF21-CB95-4707-9865-9E3E6D40C9CF}"/>
                  </a:ext>
                </a:extLst>
              </p:cNvPr>
              <p:cNvPicPr>
                <a:picLocks noGrp="1" noRot="1" noChangeAspect="1" noMove="1" noResize="1" noEditPoints="1" noAdjustHandles="1" noChangeArrowheads="1" noChangeShapeType="1"/>
              </p:cNvPicPr>
              <p:nvPr/>
            </p:nvPicPr>
            <p:blipFill>
              <a:blip r:embed="rId3"/>
              <a:stretch>
                <a:fillRect/>
              </a:stretch>
            </p:blipFill>
            <p:spPr>
              <a:xfrm>
                <a:off x="6457027" y="810223"/>
                <a:ext cx="5058698" cy="5762042"/>
              </a:xfrm>
              <a:prstGeom prst="rect">
                <a:avLst/>
              </a:prstGeom>
            </p:spPr>
          </p:pic>
        </mc:Fallback>
      </mc:AlternateContent>
    </p:spTree>
    <p:extLst>
      <p:ext uri="{BB962C8B-B14F-4D97-AF65-F5344CB8AC3E}">
        <p14:creationId xmlns:p14="http://schemas.microsoft.com/office/powerpoint/2010/main" val="25238160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4A3B0-BDC9-8A38-9431-BC6C458A3470}"/>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D54C9456-74C2-C559-9F02-DC58512C5E77}"/>
              </a:ext>
            </a:extLst>
          </p:cNvPr>
          <p:cNvSpPr>
            <a:spLocks noGrp="1"/>
          </p:cNvSpPr>
          <p:nvPr>
            <p:ph type="body" sz="quarter" idx="16"/>
          </p:nvPr>
        </p:nvSpPr>
        <p:spPr>
          <a:xfrm>
            <a:off x="918919" y="176555"/>
            <a:ext cx="8880863" cy="659306"/>
          </a:xfrm>
        </p:spPr>
        <p:txBody>
          <a:bodyPr>
            <a:normAutofit/>
          </a:bodyPr>
          <a:lstStyle/>
          <a:p>
            <a:r>
              <a:rPr lang="pl-PL" sz="1600" dirty="0"/>
              <a:t>Regiony województwa śląskiego odwiedzane przez odwiedzających zagranicznych bez Ukrainy</a:t>
            </a:r>
          </a:p>
        </p:txBody>
      </p:sp>
      <p:graphicFrame>
        <p:nvGraphicFramePr>
          <p:cNvPr id="4" name="Wykres 3">
            <a:extLst>
              <a:ext uri="{FF2B5EF4-FFF2-40B4-BE49-F238E27FC236}">
                <a16:creationId xmlns:a16="http://schemas.microsoft.com/office/drawing/2014/main" id="{953EAFEC-605A-13B3-17D6-E7478C3490EE}"/>
              </a:ext>
            </a:extLst>
          </p:cNvPr>
          <p:cNvGraphicFramePr/>
          <p:nvPr/>
        </p:nvGraphicFramePr>
        <p:xfrm>
          <a:off x="1219200" y="972417"/>
          <a:ext cx="10286999" cy="42646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20848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13D7E-66DB-B5AA-405B-18790AFC8F42}"/>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E4059640-9716-09C4-1B80-B041AC7CAE0F}"/>
              </a:ext>
            </a:extLst>
          </p:cNvPr>
          <p:cNvSpPr>
            <a:spLocks noGrp="1"/>
          </p:cNvSpPr>
          <p:nvPr>
            <p:ph type="body" sz="quarter" idx="16"/>
          </p:nvPr>
        </p:nvSpPr>
        <p:spPr>
          <a:xfrm>
            <a:off x="715417" y="22464"/>
            <a:ext cx="9076283" cy="659306"/>
          </a:xfrm>
        </p:spPr>
        <p:txBody>
          <a:bodyPr>
            <a:normAutofit/>
          </a:bodyPr>
          <a:lstStyle/>
          <a:p>
            <a:r>
              <a:rPr lang="pl-PL" sz="2400" dirty="0"/>
              <a:t>Kraje zamieszkania odwiedzających zagranicznych</a:t>
            </a:r>
          </a:p>
        </p:txBody>
      </p:sp>
      <p:graphicFrame>
        <p:nvGraphicFramePr>
          <p:cNvPr id="4" name="Tabela 3">
            <a:extLst>
              <a:ext uri="{FF2B5EF4-FFF2-40B4-BE49-F238E27FC236}">
                <a16:creationId xmlns:a16="http://schemas.microsoft.com/office/drawing/2014/main" id="{8A5A32D5-A279-CDA8-6A3A-299B7886517C}"/>
              </a:ext>
            </a:extLst>
          </p:cNvPr>
          <p:cNvGraphicFramePr>
            <a:graphicFrameLocks noGrp="1"/>
          </p:cNvGraphicFramePr>
          <p:nvPr/>
        </p:nvGraphicFramePr>
        <p:xfrm>
          <a:off x="3352800" y="933450"/>
          <a:ext cx="5486400" cy="5236302"/>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tblGrid>
              <a:tr h="329022">
                <a:tc>
                  <a:txBody>
                    <a:bodyPr/>
                    <a:lstStyle/>
                    <a:p>
                      <a:pPr algn="l" rtl="0" fontAlgn="b"/>
                      <a:r>
                        <a:rPr lang="pl-PL" sz="1100" b="1" i="0" u="none" strike="noStrike" dirty="0">
                          <a:solidFill>
                            <a:srgbClr val="FFFFFF"/>
                          </a:solidFill>
                          <a:effectLst/>
                          <a:latin typeface="+mn-lt"/>
                        </a:rPr>
                        <a:t>Powiat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rtl="0" fontAlgn="ctr"/>
                      <a:r>
                        <a:rPr lang="pl-PL" sz="1100" b="1" i="0" u="none" strike="noStrike" dirty="0">
                          <a:solidFill>
                            <a:srgbClr val="FFFFFF"/>
                          </a:solidFill>
                          <a:effectLst/>
                          <a:latin typeface="+mn-lt"/>
                        </a:rPr>
                        <a:t>Szacunkowa liczba przyjezdnych</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0000"/>
                  </a:ext>
                </a:extLst>
              </a:tr>
              <a:tr h="164122">
                <a:tc>
                  <a:txBody>
                    <a:bodyPr/>
                    <a:lstStyle/>
                    <a:p>
                      <a:pPr algn="l" rtl="0" fontAlgn="b"/>
                      <a:r>
                        <a:rPr lang="pl-PL" sz="1100" b="0" i="0" u="none" strike="noStrike" dirty="0">
                          <a:solidFill>
                            <a:srgbClr val="000000"/>
                          </a:solidFill>
                          <a:effectLst/>
                          <a:latin typeface="+mn-lt"/>
                        </a:rPr>
                        <a:t>Niemcy</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258 290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r h="164122">
                <a:tc>
                  <a:txBody>
                    <a:bodyPr/>
                    <a:lstStyle/>
                    <a:p>
                      <a:pPr algn="l" rtl="0" fontAlgn="b"/>
                      <a:r>
                        <a:rPr lang="pl-PL" sz="1100" b="0" i="0" u="none" strike="noStrike" dirty="0">
                          <a:solidFill>
                            <a:srgbClr val="000000"/>
                          </a:solidFill>
                          <a:effectLst/>
                          <a:latin typeface="+mn-lt"/>
                        </a:rPr>
                        <a:t>Czechy</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158 182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4"/>
                  </a:ext>
                </a:extLst>
              </a:tr>
              <a:tr h="164122">
                <a:tc>
                  <a:txBody>
                    <a:bodyPr/>
                    <a:lstStyle/>
                    <a:p>
                      <a:pPr algn="l" rtl="0" fontAlgn="b"/>
                      <a:r>
                        <a:rPr lang="pl-PL" sz="1100" b="0" i="0" u="none" strike="noStrike" dirty="0">
                          <a:solidFill>
                            <a:srgbClr val="000000"/>
                          </a:solidFill>
                          <a:effectLst/>
                          <a:latin typeface="+mn-lt"/>
                        </a:rPr>
                        <a:t>Słowacja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98 216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5"/>
                  </a:ext>
                </a:extLst>
              </a:tr>
              <a:tr h="164122">
                <a:tc>
                  <a:txBody>
                    <a:bodyPr/>
                    <a:lstStyle/>
                    <a:p>
                      <a:pPr algn="l" rtl="0" fontAlgn="b"/>
                      <a:r>
                        <a:rPr lang="pl-PL" sz="1100" b="0" i="0" u="none" strike="noStrike" dirty="0">
                          <a:solidFill>
                            <a:srgbClr val="000000"/>
                          </a:solidFill>
                          <a:effectLst/>
                          <a:latin typeface="+mn-lt"/>
                        </a:rPr>
                        <a:t>Izrael</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32 615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3479789827"/>
                  </a:ext>
                </a:extLst>
              </a:tr>
              <a:tr h="164122">
                <a:tc>
                  <a:txBody>
                    <a:bodyPr/>
                    <a:lstStyle/>
                    <a:p>
                      <a:pPr algn="l" rtl="0" fontAlgn="b"/>
                      <a:r>
                        <a:rPr lang="pl-PL" sz="1100" b="0" i="0" u="none" strike="noStrike" dirty="0">
                          <a:solidFill>
                            <a:srgbClr val="000000"/>
                          </a:solidFill>
                          <a:effectLst/>
                          <a:latin typeface="+mn-lt"/>
                        </a:rPr>
                        <a:t>Wielka Brytania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21 343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6"/>
                  </a:ext>
                </a:extLst>
              </a:tr>
              <a:tr h="164122">
                <a:tc>
                  <a:txBody>
                    <a:bodyPr/>
                    <a:lstStyle/>
                    <a:p>
                      <a:pPr algn="l" rtl="0" fontAlgn="b"/>
                      <a:r>
                        <a:rPr lang="pl-PL" sz="1100" b="0" i="0" u="none" strike="noStrike" dirty="0">
                          <a:solidFill>
                            <a:srgbClr val="000000"/>
                          </a:solidFill>
                          <a:effectLst/>
                          <a:latin typeface="+mn-lt"/>
                        </a:rPr>
                        <a:t>Włochy</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15 122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7"/>
                  </a:ext>
                </a:extLst>
              </a:tr>
              <a:tr h="164122">
                <a:tc>
                  <a:txBody>
                    <a:bodyPr/>
                    <a:lstStyle/>
                    <a:p>
                      <a:pPr algn="l" rtl="0" fontAlgn="b"/>
                      <a:r>
                        <a:rPr lang="pl-PL" sz="1100" b="0" i="0" u="none" strike="noStrike" dirty="0">
                          <a:solidFill>
                            <a:srgbClr val="000000"/>
                          </a:solidFill>
                          <a:effectLst/>
                          <a:latin typeface="+mn-lt"/>
                        </a:rPr>
                        <a:t>Białoruś</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12 590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8"/>
                  </a:ext>
                </a:extLst>
              </a:tr>
              <a:tr h="164122">
                <a:tc>
                  <a:txBody>
                    <a:bodyPr/>
                    <a:lstStyle/>
                    <a:p>
                      <a:pPr algn="l" rtl="0" fontAlgn="b"/>
                      <a:r>
                        <a:rPr lang="pl-PL" sz="1100" b="0" i="0" u="none" strike="noStrike" dirty="0">
                          <a:solidFill>
                            <a:srgbClr val="000000"/>
                          </a:solidFill>
                          <a:effectLst/>
                          <a:latin typeface="+mn-lt"/>
                        </a:rPr>
                        <a:t>USA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10 840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9"/>
                  </a:ext>
                </a:extLst>
              </a:tr>
              <a:tr h="164122">
                <a:tc>
                  <a:txBody>
                    <a:bodyPr/>
                    <a:lstStyle/>
                    <a:p>
                      <a:pPr algn="l" rtl="0" fontAlgn="b"/>
                      <a:r>
                        <a:rPr lang="pl-PL" sz="1100" b="0" i="0" u="none" strike="noStrike" dirty="0">
                          <a:solidFill>
                            <a:srgbClr val="000000"/>
                          </a:solidFill>
                          <a:effectLst/>
                          <a:latin typeface="+mn-lt"/>
                        </a:rPr>
                        <a:t>Kanada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5 161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0"/>
                  </a:ext>
                </a:extLst>
              </a:tr>
              <a:tr h="164122">
                <a:tc>
                  <a:txBody>
                    <a:bodyPr/>
                    <a:lstStyle/>
                    <a:p>
                      <a:pPr algn="l" rtl="0" fontAlgn="b"/>
                      <a:r>
                        <a:rPr lang="pl-PL" sz="1100" b="0" i="0" u="none" strike="noStrike" dirty="0">
                          <a:solidFill>
                            <a:srgbClr val="000000"/>
                          </a:solidFill>
                          <a:effectLst/>
                          <a:latin typeface="+mn-lt"/>
                        </a:rPr>
                        <a:t>Hiszpania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4 028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1"/>
                  </a:ext>
                </a:extLst>
              </a:tr>
              <a:tr h="164122">
                <a:tc>
                  <a:txBody>
                    <a:bodyPr/>
                    <a:lstStyle/>
                    <a:p>
                      <a:pPr algn="l" rtl="0" fontAlgn="b"/>
                      <a:r>
                        <a:rPr lang="pl-PL" sz="1100" b="0" i="0" u="none" strike="noStrike" dirty="0">
                          <a:solidFill>
                            <a:srgbClr val="000000"/>
                          </a:solidFill>
                          <a:effectLst/>
                          <a:latin typeface="+mn-lt"/>
                        </a:rPr>
                        <a:t>Zjednoczone Emiraty Arabskie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2 447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638574029"/>
                  </a:ext>
                </a:extLst>
              </a:tr>
              <a:tr h="164122">
                <a:tc>
                  <a:txBody>
                    <a:bodyPr/>
                    <a:lstStyle/>
                    <a:p>
                      <a:pPr algn="l" rtl="0" fontAlgn="b"/>
                      <a:r>
                        <a:rPr lang="pl-PL" sz="1100" b="0" i="0" u="none" strike="noStrike" dirty="0">
                          <a:solidFill>
                            <a:srgbClr val="000000"/>
                          </a:solidFill>
                          <a:effectLst/>
                          <a:latin typeface="+mn-lt"/>
                        </a:rPr>
                        <a:t>Belgia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2 221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901577318"/>
                  </a:ext>
                </a:extLst>
              </a:tr>
              <a:tr h="164122">
                <a:tc>
                  <a:txBody>
                    <a:bodyPr/>
                    <a:lstStyle/>
                    <a:p>
                      <a:pPr algn="l" rtl="0" fontAlgn="b"/>
                      <a:r>
                        <a:rPr lang="pl-PL" sz="1100" b="0" i="0" u="none" strike="noStrike" dirty="0">
                          <a:solidFill>
                            <a:srgbClr val="000000"/>
                          </a:solidFill>
                          <a:effectLst/>
                          <a:latin typeface="+mn-lt"/>
                        </a:rPr>
                        <a:t>Francja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2 083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12"/>
                  </a:ext>
                </a:extLst>
              </a:tr>
              <a:tr h="164122">
                <a:tc>
                  <a:txBody>
                    <a:bodyPr/>
                    <a:lstStyle/>
                    <a:p>
                      <a:pPr algn="l" rtl="0" fontAlgn="b"/>
                      <a:r>
                        <a:rPr lang="pl-PL" sz="1100" b="0" i="0" u="none" strike="noStrike" dirty="0">
                          <a:solidFill>
                            <a:srgbClr val="000000"/>
                          </a:solidFill>
                          <a:effectLst/>
                          <a:latin typeface="+mn-lt"/>
                        </a:rPr>
                        <a:t>Holandia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1 741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57829732"/>
                  </a:ext>
                </a:extLst>
              </a:tr>
              <a:tr h="164122">
                <a:tc>
                  <a:txBody>
                    <a:bodyPr/>
                    <a:lstStyle/>
                    <a:p>
                      <a:pPr algn="l" rtl="0" fontAlgn="b"/>
                      <a:r>
                        <a:rPr lang="pl-PL" sz="1100" b="0" i="0" u="none" strike="noStrike" dirty="0">
                          <a:solidFill>
                            <a:srgbClr val="000000"/>
                          </a:solidFill>
                          <a:effectLst/>
                          <a:latin typeface="+mn-lt"/>
                        </a:rPr>
                        <a:t>Pozostałe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1 635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015747085"/>
                  </a:ext>
                </a:extLst>
              </a:tr>
              <a:tr h="164122">
                <a:tc>
                  <a:txBody>
                    <a:bodyPr/>
                    <a:lstStyle/>
                    <a:p>
                      <a:pPr algn="l" rtl="0" fontAlgn="b"/>
                      <a:r>
                        <a:rPr lang="pl-PL" sz="1100" b="0" i="0" u="none" strike="noStrike" dirty="0">
                          <a:solidFill>
                            <a:srgbClr val="000000"/>
                          </a:solidFill>
                          <a:effectLst/>
                          <a:latin typeface="+mn-lt"/>
                        </a:rPr>
                        <a:t>Pakistan</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1 293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101553732"/>
                  </a:ext>
                </a:extLst>
              </a:tr>
              <a:tr h="164122">
                <a:tc>
                  <a:txBody>
                    <a:bodyPr/>
                    <a:lstStyle/>
                    <a:p>
                      <a:pPr algn="l" rtl="0" fontAlgn="b"/>
                      <a:r>
                        <a:rPr lang="pl-PL" sz="1100" b="0" i="0" u="none" strike="noStrike" dirty="0">
                          <a:solidFill>
                            <a:srgbClr val="000000"/>
                          </a:solidFill>
                          <a:effectLst/>
                          <a:latin typeface="+mn-lt"/>
                        </a:rPr>
                        <a:t>Dania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1 175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55609114"/>
                  </a:ext>
                </a:extLst>
              </a:tr>
              <a:tr h="164122">
                <a:tc>
                  <a:txBody>
                    <a:bodyPr/>
                    <a:lstStyle/>
                    <a:p>
                      <a:pPr algn="l" rtl="0" fontAlgn="b"/>
                      <a:r>
                        <a:rPr lang="pl-PL" sz="1100" b="0" i="0" u="none" strike="noStrike" dirty="0">
                          <a:solidFill>
                            <a:srgbClr val="000000"/>
                          </a:solidFill>
                          <a:effectLst/>
                          <a:latin typeface="+mn-lt"/>
                        </a:rPr>
                        <a:t>Indie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441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270605829"/>
                  </a:ext>
                </a:extLst>
              </a:tr>
              <a:tr h="164122">
                <a:tc>
                  <a:txBody>
                    <a:bodyPr/>
                    <a:lstStyle/>
                    <a:p>
                      <a:pPr algn="l" rtl="0" fontAlgn="b"/>
                      <a:r>
                        <a:rPr lang="pl-PL" sz="1100" b="0" i="0" u="none" strike="noStrike" dirty="0">
                          <a:solidFill>
                            <a:srgbClr val="000000"/>
                          </a:solidFill>
                          <a:effectLst/>
                          <a:latin typeface="+mn-lt"/>
                        </a:rPr>
                        <a:t>Turcja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409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623936992"/>
                  </a:ext>
                </a:extLst>
              </a:tr>
              <a:tr h="164122">
                <a:tc>
                  <a:txBody>
                    <a:bodyPr/>
                    <a:lstStyle/>
                    <a:p>
                      <a:pPr algn="l" rtl="0" fontAlgn="b"/>
                      <a:r>
                        <a:rPr lang="pl-PL" sz="1100" b="0" i="0" u="none" strike="noStrike" dirty="0">
                          <a:solidFill>
                            <a:srgbClr val="000000"/>
                          </a:solidFill>
                          <a:effectLst/>
                          <a:latin typeface="+mn-lt"/>
                        </a:rPr>
                        <a:t>Litwa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204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4010627686"/>
                  </a:ext>
                </a:extLst>
              </a:tr>
              <a:tr h="164122">
                <a:tc>
                  <a:txBody>
                    <a:bodyPr/>
                    <a:lstStyle/>
                    <a:p>
                      <a:pPr algn="l" rtl="0" fontAlgn="b"/>
                      <a:r>
                        <a:rPr lang="pl-PL" sz="1100" b="0" i="0" u="none" strike="noStrike" dirty="0">
                          <a:solidFill>
                            <a:srgbClr val="000000"/>
                          </a:solidFill>
                          <a:effectLst/>
                          <a:latin typeface="+mn-lt"/>
                        </a:rPr>
                        <a:t>Portugalia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193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314495594"/>
                  </a:ext>
                </a:extLst>
              </a:tr>
              <a:tr h="164122">
                <a:tc>
                  <a:txBody>
                    <a:bodyPr/>
                    <a:lstStyle/>
                    <a:p>
                      <a:pPr algn="l" rtl="0" fontAlgn="b"/>
                      <a:r>
                        <a:rPr lang="pl-PL" sz="1100" b="0" i="0" u="none" strike="noStrike" dirty="0">
                          <a:solidFill>
                            <a:srgbClr val="000000"/>
                          </a:solidFill>
                          <a:effectLst/>
                          <a:latin typeface="+mn-lt"/>
                        </a:rPr>
                        <a:t>Austria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177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57954779"/>
                  </a:ext>
                </a:extLst>
              </a:tr>
              <a:tr h="164122">
                <a:tc>
                  <a:txBody>
                    <a:bodyPr/>
                    <a:lstStyle/>
                    <a:p>
                      <a:pPr algn="l" rtl="0" fontAlgn="b"/>
                      <a:r>
                        <a:rPr lang="pl-PL" sz="1100" b="0" i="0" u="none" strike="noStrike" dirty="0">
                          <a:solidFill>
                            <a:srgbClr val="000000"/>
                          </a:solidFill>
                          <a:effectLst/>
                          <a:latin typeface="+mn-lt"/>
                        </a:rPr>
                        <a:t>Norwegia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142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3271407580"/>
                  </a:ext>
                </a:extLst>
              </a:tr>
              <a:tr h="164122">
                <a:tc>
                  <a:txBody>
                    <a:bodyPr/>
                    <a:lstStyle/>
                    <a:p>
                      <a:pPr algn="l" rtl="0" fontAlgn="b"/>
                      <a:r>
                        <a:rPr lang="pl-PL" sz="1100" b="0" i="0" u="none" strike="noStrike" dirty="0">
                          <a:solidFill>
                            <a:srgbClr val="000000"/>
                          </a:solidFill>
                          <a:effectLst/>
                          <a:latin typeface="+mn-lt"/>
                        </a:rPr>
                        <a:t>Łotwa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114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832905996"/>
                  </a:ext>
                </a:extLst>
              </a:tr>
              <a:tr h="164122">
                <a:tc>
                  <a:txBody>
                    <a:bodyPr/>
                    <a:lstStyle/>
                    <a:p>
                      <a:pPr algn="l" rtl="0" fontAlgn="b"/>
                      <a:r>
                        <a:rPr lang="pl-PL" sz="1100" b="0" i="0" u="none" strike="noStrike" dirty="0">
                          <a:solidFill>
                            <a:srgbClr val="000000"/>
                          </a:solidFill>
                          <a:effectLst/>
                          <a:latin typeface="+mn-lt"/>
                        </a:rPr>
                        <a:t>Finlandia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101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122715716"/>
                  </a:ext>
                </a:extLst>
              </a:tr>
              <a:tr h="164122">
                <a:tc>
                  <a:txBody>
                    <a:bodyPr/>
                    <a:lstStyle/>
                    <a:p>
                      <a:pPr algn="l" rtl="0" fontAlgn="b"/>
                      <a:r>
                        <a:rPr lang="pl-PL" sz="1100" b="0" i="0" u="none" strike="noStrike" dirty="0">
                          <a:solidFill>
                            <a:srgbClr val="000000"/>
                          </a:solidFill>
                          <a:effectLst/>
                          <a:latin typeface="+mn-lt"/>
                        </a:rPr>
                        <a:t>Węgry</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91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151521705"/>
                  </a:ext>
                </a:extLst>
              </a:tr>
              <a:tr h="164122">
                <a:tc>
                  <a:txBody>
                    <a:bodyPr/>
                    <a:lstStyle/>
                    <a:p>
                      <a:pPr algn="l" rtl="0" fontAlgn="b"/>
                      <a:r>
                        <a:rPr lang="pl-PL" sz="1100" b="0" i="0" u="none" strike="noStrike" dirty="0">
                          <a:solidFill>
                            <a:srgbClr val="000000"/>
                          </a:solidFill>
                          <a:effectLst/>
                          <a:latin typeface="+mn-lt"/>
                        </a:rPr>
                        <a:t>Chiny</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0" i="0" u="none" strike="noStrike" dirty="0">
                          <a:solidFill>
                            <a:srgbClr val="000000"/>
                          </a:solidFill>
                          <a:effectLst/>
                          <a:latin typeface="+mn-lt"/>
                        </a:rPr>
                        <a:t>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2204665995"/>
                  </a:ext>
                </a:extLst>
              </a:tr>
              <a:tr h="164122">
                <a:tc>
                  <a:txBody>
                    <a:bodyPr/>
                    <a:lstStyle/>
                    <a:p>
                      <a:pPr algn="l" rtl="0" fontAlgn="b"/>
                      <a:r>
                        <a:rPr lang="pl-PL" sz="1100" b="1" i="0" u="none" strike="noStrike" dirty="0">
                          <a:solidFill>
                            <a:srgbClr val="000000"/>
                          </a:solidFill>
                          <a:effectLst/>
                          <a:latin typeface="+mn-lt"/>
                        </a:rPr>
                        <a:t>Suma końcowa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tc>
                  <a:txBody>
                    <a:bodyPr/>
                    <a:lstStyle/>
                    <a:p>
                      <a:pPr algn="ctr" rtl="0" fontAlgn="b"/>
                      <a:r>
                        <a:rPr lang="pl-PL" sz="1100" b="1" i="0" u="none" strike="noStrike" dirty="0">
                          <a:solidFill>
                            <a:srgbClr val="000000"/>
                          </a:solidFill>
                          <a:effectLst/>
                          <a:latin typeface="+mn-lt"/>
                        </a:rPr>
                        <a:t>258 290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3815312398"/>
                  </a:ext>
                </a:extLst>
              </a:tr>
            </a:tbl>
          </a:graphicData>
        </a:graphic>
      </p:graphicFrame>
    </p:spTree>
    <p:extLst>
      <p:ext uri="{BB962C8B-B14F-4D97-AF65-F5344CB8AC3E}">
        <p14:creationId xmlns:p14="http://schemas.microsoft.com/office/powerpoint/2010/main" val="11565821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84960512-F43B-4ADF-AEB1-59DD4B520674}"/>
              </a:ext>
            </a:extLst>
          </p:cNvPr>
          <p:cNvSpPr>
            <a:spLocks noGrp="1"/>
          </p:cNvSpPr>
          <p:nvPr>
            <p:ph type="dt" sz="half" idx="10"/>
          </p:nvPr>
        </p:nvSpPr>
        <p:spPr/>
        <p:txBody>
          <a:bodyPr/>
          <a:lstStyle/>
          <a:p>
            <a:fld id="{8D58B274-B6D4-4FE3-8421-D0C6ECF9E8D7}" type="datetimeyyyy">
              <a:rPr lang="pl-PL" smtClean="0"/>
              <a:t>2024</a:t>
            </a:fld>
            <a:endParaRPr lang="pl-PL" dirty="0"/>
          </a:p>
        </p:txBody>
      </p:sp>
      <p:sp>
        <p:nvSpPr>
          <p:cNvPr id="3" name="Symbol zastępczy stopki 2">
            <a:extLst>
              <a:ext uri="{FF2B5EF4-FFF2-40B4-BE49-F238E27FC236}">
                <a16:creationId xmlns:a16="http://schemas.microsoft.com/office/drawing/2014/main" id="{D9743FF3-C65A-494A-A780-0AF971837081}"/>
              </a:ext>
            </a:extLst>
          </p:cNvPr>
          <p:cNvSpPr>
            <a:spLocks noGrp="1"/>
          </p:cNvSpPr>
          <p:nvPr>
            <p:ph type="ftr" sz="quarter" idx="11"/>
          </p:nvPr>
        </p:nvSpPr>
        <p:spPr/>
        <p:txBody>
          <a:bodyPr/>
          <a:lstStyle/>
          <a:p>
            <a:r>
              <a:rPr lang="pl-PL" dirty="0"/>
              <a:t>©Selectivv</a:t>
            </a:r>
          </a:p>
        </p:txBody>
      </p:sp>
      <p:sp>
        <p:nvSpPr>
          <p:cNvPr id="4" name="Symbol zastępczy numeru slajdu 3">
            <a:extLst>
              <a:ext uri="{FF2B5EF4-FFF2-40B4-BE49-F238E27FC236}">
                <a16:creationId xmlns:a16="http://schemas.microsoft.com/office/drawing/2014/main" id="{8B98B5B0-335D-409A-BF84-00BD0C975FF9}"/>
              </a:ext>
            </a:extLst>
          </p:cNvPr>
          <p:cNvSpPr>
            <a:spLocks noGrp="1"/>
          </p:cNvSpPr>
          <p:nvPr>
            <p:ph type="sldNum" sz="quarter" idx="12"/>
          </p:nvPr>
        </p:nvSpPr>
        <p:spPr/>
        <p:txBody>
          <a:bodyPr/>
          <a:lstStyle/>
          <a:p>
            <a:fld id="{70BFC4D2-108E-4778-8243-D29E18B9C1EA}" type="slidenum">
              <a:rPr lang="pl-PL" smtClean="0"/>
              <a:t>54</a:t>
            </a:fld>
            <a:endParaRPr lang="pl-PL" dirty="0"/>
          </a:p>
        </p:txBody>
      </p:sp>
    </p:spTree>
    <p:extLst>
      <p:ext uri="{BB962C8B-B14F-4D97-AF65-F5344CB8AC3E}">
        <p14:creationId xmlns:p14="http://schemas.microsoft.com/office/powerpoint/2010/main" val="2393073030"/>
      </p:ext>
    </p:extLst>
  </p:cSld>
  <p:clrMapOvr>
    <a:masterClrMapping/>
  </p:clrMapOvr>
</p:sld>
</file>

<file path=ppt/theme/theme1.xml><?xml version="1.0" encoding="utf-8"?>
<a:theme xmlns:a="http://schemas.openxmlformats.org/drawingml/2006/main" name="Motyw pakietu Office">
  <a:themeElements>
    <a:clrScheme name="Selectivv Colors">
      <a:dk1>
        <a:srgbClr val="000000"/>
      </a:dk1>
      <a:lt1>
        <a:sysClr val="window" lastClr="FFFFFF"/>
      </a:lt1>
      <a:dk2>
        <a:srgbClr val="333333"/>
      </a:dk2>
      <a:lt2>
        <a:srgbClr val="F3F4F7"/>
      </a:lt2>
      <a:accent1>
        <a:srgbClr val="FE5A2C"/>
      </a:accent1>
      <a:accent2>
        <a:srgbClr val="F6A845"/>
      </a:accent2>
      <a:accent3>
        <a:srgbClr val="FDC500"/>
      </a:accent3>
      <a:accent4>
        <a:srgbClr val="00509D"/>
      </a:accent4>
      <a:accent5>
        <a:srgbClr val="111A51"/>
      </a:accent5>
      <a:accent6>
        <a:srgbClr val="941BC7"/>
      </a:accent6>
      <a:hlink>
        <a:srgbClr val="00509D"/>
      </a:hlink>
      <a:folHlink>
        <a:srgbClr val="954F72"/>
      </a:folHlink>
    </a:clrScheme>
    <a:fontScheme name="Selectivv LATO">
      <a:majorFont>
        <a:latin typeface="Lato Black"/>
        <a:ea typeface=""/>
        <a:cs typeface=""/>
      </a:majorFont>
      <a:minorFont>
        <a:latin typeface="Lato"/>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24333</TotalTime>
  <Words>4135</Words>
  <Application>Microsoft Office PowerPoint</Application>
  <PresentationFormat>Panoramiczny</PresentationFormat>
  <Paragraphs>1170</Paragraphs>
  <Slides>54</Slides>
  <Notes>2</Notes>
  <HiddenSlides>0</HiddenSlides>
  <MMClips>0</MMClips>
  <ScaleCrop>false</ScaleCrop>
  <HeadingPairs>
    <vt:vector size="6" baseType="variant">
      <vt:variant>
        <vt:lpstr>Używane czcionki</vt:lpstr>
      </vt:variant>
      <vt:variant>
        <vt:i4>9</vt:i4>
      </vt:variant>
      <vt:variant>
        <vt:lpstr>Motyw</vt:lpstr>
      </vt:variant>
      <vt:variant>
        <vt:i4>1</vt:i4>
      </vt:variant>
      <vt:variant>
        <vt:lpstr>Tytuły slajdów</vt:lpstr>
      </vt:variant>
      <vt:variant>
        <vt:i4>54</vt:i4>
      </vt:variant>
    </vt:vector>
  </HeadingPairs>
  <TitlesOfParts>
    <vt:vector size="64" baseType="lpstr">
      <vt:lpstr>Arial</vt:lpstr>
      <vt:lpstr>Arial Black</vt:lpstr>
      <vt:lpstr>Calibri</vt:lpstr>
      <vt:lpstr>Lato</vt:lpstr>
      <vt:lpstr>Lato Black</vt:lpstr>
      <vt:lpstr>Lato Heavy</vt:lpstr>
      <vt:lpstr>Lato Light</vt:lpstr>
      <vt:lpstr>Lato Semibold</vt:lpstr>
      <vt:lpstr>Poppins SemiBold</vt:lpstr>
      <vt:lpstr>Motyw pakietu Office</vt:lpstr>
      <vt:lpstr>dla Śląskiej Organizacji Turystycznej</vt:lpstr>
      <vt:lpstr>Wprowadzenie</vt:lpstr>
      <vt:lpstr>Prezentacja programu PowerPoint</vt:lpstr>
      <vt:lpstr>Słownik pojęć:</vt:lpstr>
      <vt:lpstr>Słownik pojęć:</vt:lpstr>
      <vt:lpstr>Prezentacja programu PowerPoint</vt:lpstr>
      <vt:lpstr>PODSUMOWANIE WYNIKÓW</vt:lpstr>
      <vt:lpstr>Prezentacja programu PowerPoint</vt:lpstr>
      <vt:lpstr>TURYŚCI</vt:lpstr>
      <vt:lpstr>Prezentacja programu PowerPoint</vt:lpstr>
      <vt:lpstr>Liczba Turystów</vt:lpstr>
      <vt:lpstr>Prezentacja programu PowerPoint</vt:lpstr>
      <vt:lpstr>Prezentacja programu PowerPoint</vt:lpstr>
      <vt:lpstr>Turyści krajowi</vt:lpstr>
      <vt:lpstr>Prezentacja programu PowerPoint</vt:lpstr>
      <vt:lpstr>Prezentacja programu PowerPoint</vt:lpstr>
      <vt:lpstr>Prezentacja programu PowerPoint</vt:lpstr>
      <vt:lpstr>Prezentacja programu PowerPoint</vt:lpstr>
      <vt:lpstr>Prezentacja programu PowerPoint</vt:lpstr>
      <vt:lpstr>Turyści regionalni</vt:lpstr>
      <vt:lpstr>Prezentacja programu PowerPoint</vt:lpstr>
      <vt:lpstr>Prezentacja programu PowerPoint</vt:lpstr>
      <vt:lpstr>Prezentacja programu PowerPoint</vt:lpstr>
      <vt:lpstr>Prezentacja programu PowerPoint</vt:lpstr>
      <vt:lpstr>Prezentacja programu PowerPoint</vt:lpstr>
      <vt:lpstr>Turyści zagraniczni bez UA</vt:lpstr>
      <vt:lpstr>Prezentacja programu PowerPoint</vt:lpstr>
      <vt:lpstr>Prezentacja programu PowerPoint</vt:lpstr>
      <vt:lpstr>Prezentacja programu PowerPoint</vt:lpstr>
      <vt:lpstr>Prezentacja programu PowerPoint</vt:lpstr>
      <vt:lpstr>Prezentacja programu PowerPoint</vt:lpstr>
      <vt:lpstr>ODWIEDZAJĄCY JEDNODNIOWI</vt:lpstr>
      <vt:lpstr>Liczba odwiedzających jednodniowych ogółem</vt:lpstr>
      <vt:lpstr>Prezentacja programu PowerPoint</vt:lpstr>
      <vt:lpstr>Prezentacja programu PowerPoint</vt:lpstr>
      <vt:lpstr>Odwiedzający jednodniowi krajowi</vt:lpstr>
      <vt:lpstr>Prezentacja programu PowerPoint</vt:lpstr>
      <vt:lpstr>Prezentacja programu PowerPoint</vt:lpstr>
      <vt:lpstr>Prezentacja programu PowerPoint</vt:lpstr>
      <vt:lpstr>Prezentacja programu PowerPoint</vt:lpstr>
      <vt:lpstr>Prezentacja programu PowerPoint</vt:lpstr>
      <vt:lpstr>Odwiedzający jednodniowi regionalni</vt:lpstr>
      <vt:lpstr>Prezentacja programu PowerPoint</vt:lpstr>
      <vt:lpstr>Prezentacja programu PowerPoint</vt:lpstr>
      <vt:lpstr>Prezentacja programu PowerPoint</vt:lpstr>
      <vt:lpstr>Prezentacja programu PowerPoint</vt:lpstr>
      <vt:lpstr>Prezentacja programu PowerPoint</vt:lpstr>
      <vt:lpstr>Odwiedzający jednodniowi zagraniczni</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mso3</dc:creator>
  <cp:lastModifiedBy>Agnieszka Sikorska</cp:lastModifiedBy>
  <cp:revision>692</cp:revision>
  <dcterms:created xsi:type="dcterms:W3CDTF">2021-05-11T07:33:09Z</dcterms:created>
  <dcterms:modified xsi:type="dcterms:W3CDTF">2024-04-03T12:07:11Z</dcterms:modified>
</cp:coreProperties>
</file>